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7"/>
  </p:notesMasterIdLst>
  <p:handoutMasterIdLst>
    <p:handoutMasterId r:id="rId78"/>
  </p:handoutMasterIdLst>
  <p:sldIdLst>
    <p:sldId id="256" r:id="rId2"/>
    <p:sldId id="257" r:id="rId3"/>
    <p:sldId id="258" r:id="rId4"/>
    <p:sldId id="259" r:id="rId5"/>
    <p:sldId id="337" r:id="rId6"/>
    <p:sldId id="260" r:id="rId7"/>
    <p:sldId id="354" r:id="rId8"/>
    <p:sldId id="261" r:id="rId9"/>
    <p:sldId id="348" r:id="rId10"/>
    <p:sldId id="347" r:id="rId11"/>
    <p:sldId id="363" r:id="rId12"/>
    <p:sldId id="336" r:id="rId13"/>
    <p:sldId id="380" r:id="rId14"/>
    <p:sldId id="378" r:id="rId15"/>
    <p:sldId id="346" r:id="rId16"/>
    <p:sldId id="343" r:id="rId17"/>
    <p:sldId id="344" r:id="rId18"/>
    <p:sldId id="356" r:id="rId19"/>
    <p:sldId id="345" r:id="rId20"/>
    <p:sldId id="362" r:id="rId21"/>
    <p:sldId id="377" r:id="rId22"/>
    <p:sldId id="353" r:id="rId23"/>
    <p:sldId id="342" r:id="rId24"/>
    <p:sldId id="361" r:id="rId25"/>
    <p:sldId id="359" r:id="rId26"/>
    <p:sldId id="358" r:id="rId27"/>
    <p:sldId id="290" r:id="rId28"/>
    <p:sldId id="291" r:id="rId29"/>
    <p:sldId id="292" r:id="rId30"/>
    <p:sldId id="293" r:id="rId31"/>
    <p:sldId id="294" r:id="rId32"/>
    <p:sldId id="295" r:id="rId33"/>
    <p:sldId id="296" r:id="rId34"/>
    <p:sldId id="364" r:id="rId35"/>
    <p:sldId id="298" r:id="rId36"/>
    <p:sldId id="299" r:id="rId37"/>
    <p:sldId id="300" r:id="rId38"/>
    <p:sldId id="301" r:id="rId39"/>
    <p:sldId id="302" r:id="rId40"/>
    <p:sldId id="303" r:id="rId41"/>
    <p:sldId id="304" r:id="rId42"/>
    <p:sldId id="305" r:id="rId43"/>
    <p:sldId id="306" r:id="rId44"/>
    <p:sldId id="307" r:id="rId45"/>
    <p:sldId id="308" r:id="rId46"/>
    <p:sldId id="309" r:id="rId47"/>
    <p:sldId id="310" r:id="rId48"/>
    <p:sldId id="311" r:id="rId49"/>
    <p:sldId id="312" r:id="rId50"/>
    <p:sldId id="313" r:id="rId51"/>
    <p:sldId id="314" r:id="rId52"/>
    <p:sldId id="315" r:id="rId53"/>
    <p:sldId id="316" r:id="rId54"/>
    <p:sldId id="317" r:id="rId55"/>
    <p:sldId id="318" r:id="rId56"/>
    <p:sldId id="319" r:id="rId57"/>
    <p:sldId id="320" r:id="rId58"/>
    <p:sldId id="321" r:id="rId59"/>
    <p:sldId id="322" r:id="rId60"/>
    <p:sldId id="324" r:id="rId61"/>
    <p:sldId id="325" r:id="rId62"/>
    <p:sldId id="326" r:id="rId63"/>
    <p:sldId id="327" r:id="rId64"/>
    <p:sldId id="371" r:id="rId65"/>
    <p:sldId id="370" r:id="rId66"/>
    <p:sldId id="369" r:id="rId67"/>
    <p:sldId id="368" r:id="rId68"/>
    <p:sldId id="366" r:id="rId69"/>
    <p:sldId id="365" r:id="rId70"/>
    <p:sldId id="372" r:id="rId71"/>
    <p:sldId id="373" r:id="rId72"/>
    <p:sldId id="374" r:id="rId73"/>
    <p:sldId id="379" r:id="rId74"/>
    <p:sldId id="375" r:id="rId75"/>
    <p:sldId id="382" r:id="rId76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36">
          <p15:clr>
            <a:srgbClr val="A4A3A4"/>
          </p15:clr>
        </p15:guide>
        <p15:guide id="2" orient="horz" pos="2158">
          <p15:clr>
            <a:srgbClr val="A4A3A4"/>
          </p15:clr>
        </p15:guide>
        <p15:guide id="3" orient="horz" pos="4264">
          <p15:clr>
            <a:srgbClr val="A4A3A4"/>
          </p15:clr>
        </p15:guide>
        <p15:guide id="4" orient="horz" pos="210">
          <p15:clr>
            <a:srgbClr val="A4A3A4"/>
          </p15:clr>
        </p15:guide>
        <p15:guide id="5" pos="249">
          <p15:clr>
            <a:srgbClr val="A4A3A4"/>
          </p15:clr>
        </p15:guide>
        <p15:guide id="6" pos="2883">
          <p15:clr>
            <a:srgbClr val="A4A3A4"/>
          </p15:clr>
        </p15:guide>
        <p15:guide id="7" pos="69">
          <p15:clr>
            <a:srgbClr val="A4A3A4"/>
          </p15:clr>
        </p15:guide>
        <p15:guide id="8" pos="57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95959"/>
    <a:srgbClr val="F79646"/>
    <a:srgbClr val="078F9D"/>
    <a:srgbClr val="1FA192"/>
    <a:srgbClr val="0EA1BE"/>
    <a:srgbClr val="25A7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115" autoAdjust="0"/>
    <p:restoredTop sz="94660"/>
  </p:normalViewPr>
  <p:slideViewPr>
    <p:cSldViewPr>
      <p:cViewPr varScale="1">
        <p:scale>
          <a:sx n="71" d="100"/>
          <a:sy n="71" d="100"/>
        </p:scale>
        <p:origin x="1578" y="60"/>
      </p:cViewPr>
      <p:guideLst>
        <p:guide orient="horz" pos="436"/>
        <p:guide orient="horz" pos="2158"/>
        <p:guide orient="horz" pos="4264"/>
        <p:guide orient="horz" pos="210"/>
        <p:guide pos="249"/>
        <p:guide pos="2883"/>
        <p:guide pos="69"/>
        <p:guide pos="57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95" d="100"/>
          <a:sy n="95" d="100"/>
        </p:scale>
        <p:origin x="-1530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handoutMaster" Target="handoutMasters/handout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image" Target="../media/image66.png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image" Target="../media/image70.png"/><Relationship Id="rId4" Type="http://schemas.openxmlformats.org/officeDocument/2006/relationships/image" Target="../media/image73.png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image" Target="../media/image74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image" Target="../media/image78.png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image" Target="../media/image80.png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image" Target="../media/image82.png"/><Relationship Id="rId4" Type="http://schemas.openxmlformats.org/officeDocument/2006/relationships/image" Target="../media/image85.png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png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image" Target="../media/image60.png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image" Target="../media/image62.png"/><Relationship Id="rId4" Type="http://schemas.openxmlformats.org/officeDocument/2006/relationships/image" Target="../media/image6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EE289CE-6AD5-4FC4-994A-836ECC5E2542}" type="datetimeFigureOut">
              <a:rPr lang="fr-FR"/>
              <a:pPr>
                <a:defRPr/>
              </a:pPr>
              <a:t>14/11/2022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32C0716-BD11-4E4F-8778-0D2E149605E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84348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74FF793-3672-4F12-A564-774204B4BD81}" type="datetimeFigureOut">
              <a:rPr lang="fr-FR"/>
              <a:pPr>
                <a:defRPr/>
              </a:pPr>
              <a:t>14/11/2022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noProof="0" smtClean="0"/>
              <a:t>Modifiez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fr-FR" noProof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44EACF7-5E32-48B1-945C-8F8D0B319C0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27619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7100">
              <a:srgbClr val="FFFFFF"/>
            </a:gs>
            <a:gs pos="0">
              <a:schemeClr val="bg1"/>
            </a:gs>
            <a:gs pos="100000">
              <a:schemeClr val="bg1"/>
            </a:gs>
          </a:gsLst>
          <a:path path="circle">
            <a:fillToRect t="100000" r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68313" y="19161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  <a:endParaRPr lang="fr-BE" smtClean="0"/>
          </a:p>
        </p:txBody>
      </p:sp>
      <p:pic>
        <p:nvPicPr>
          <p:cNvPr id="1027" name="Picture 3" descr="D:\Donnée 2\Monique\Appels à projets 2012-2013\Diaporama LYON EST\bas-de-page-.jpg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109538" y="5780088"/>
            <a:ext cx="7759700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0" r:id="rId2"/>
    <p:sldLayoutId id="2147483651" r:id="rId3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w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2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7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oleObject" Target="../embeddings/oleObject5.bin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33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36.w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43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61.png"/><Relationship Id="rId5" Type="http://schemas.openxmlformats.org/officeDocument/2006/relationships/oleObject" Target="../embeddings/oleObject11.bin"/><Relationship Id="rId4" Type="http://schemas.openxmlformats.org/officeDocument/2006/relationships/image" Target="../media/image60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oleObject" Target="../embeddings/oleObject12.bin"/><Relationship Id="rId7" Type="http://schemas.openxmlformats.org/officeDocument/2006/relationships/oleObject" Target="../embeddings/oleObject14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63.png"/><Relationship Id="rId5" Type="http://schemas.openxmlformats.org/officeDocument/2006/relationships/oleObject" Target="../embeddings/oleObject13.bin"/><Relationship Id="rId10" Type="http://schemas.openxmlformats.org/officeDocument/2006/relationships/image" Target="../media/image65.png"/><Relationship Id="rId4" Type="http://schemas.openxmlformats.org/officeDocument/2006/relationships/image" Target="../media/image62.png"/><Relationship Id="rId9" Type="http://schemas.openxmlformats.org/officeDocument/2006/relationships/oleObject" Target="../embeddings/oleObject15.bin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67.png"/><Relationship Id="rId5" Type="http://schemas.openxmlformats.org/officeDocument/2006/relationships/oleObject" Target="../embeddings/oleObject17.bin"/><Relationship Id="rId4" Type="http://schemas.openxmlformats.org/officeDocument/2006/relationships/image" Target="../media/image6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wmf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oleObject" Target="../embeddings/oleObject18.bin"/><Relationship Id="rId7" Type="http://schemas.openxmlformats.org/officeDocument/2006/relationships/oleObject" Target="../embeddings/oleObject20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71.png"/><Relationship Id="rId5" Type="http://schemas.openxmlformats.org/officeDocument/2006/relationships/oleObject" Target="../embeddings/oleObject19.bin"/><Relationship Id="rId10" Type="http://schemas.openxmlformats.org/officeDocument/2006/relationships/image" Target="../media/image73.png"/><Relationship Id="rId4" Type="http://schemas.openxmlformats.org/officeDocument/2006/relationships/image" Target="../media/image70.png"/><Relationship Id="rId9" Type="http://schemas.openxmlformats.org/officeDocument/2006/relationships/oleObject" Target="../embeddings/oleObject21.bin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75.png"/><Relationship Id="rId5" Type="http://schemas.openxmlformats.org/officeDocument/2006/relationships/oleObject" Target="../embeddings/oleObject23.bin"/><Relationship Id="rId4" Type="http://schemas.openxmlformats.org/officeDocument/2006/relationships/image" Target="../media/image7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76.wmf"/><Relationship Id="rId4" Type="http://schemas.openxmlformats.org/officeDocument/2006/relationships/oleObject" Target="../embeddings/oleObject24.bin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79.png"/><Relationship Id="rId5" Type="http://schemas.openxmlformats.org/officeDocument/2006/relationships/oleObject" Target="../embeddings/oleObject26.bin"/><Relationship Id="rId4" Type="http://schemas.openxmlformats.org/officeDocument/2006/relationships/image" Target="../media/image7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81.png"/><Relationship Id="rId5" Type="http://schemas.openxmlformats.org/officeDocument/2006/relationships/oleObject" Target="../embeddings/oleObject28.bin"/><Relationship Id="rId4" Type="http://schemas.openxmlformats.org/officeDocument/2006/relationships/image" Target="../media/image80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oleObject" Target="../embeddings/oleObject29.bin"/><Relationship Id="rId7" Type="http://schemas.openxmlformats.org/officeDocument/2006/relationships/oleObject" Target="../embeddings/oleObject31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83.png"/><Relationship Id="rId5" Type="http://schemas.openxmlformats.org/officeDocument/2006/relationships/oleObject" Target="../embeddings/oleObject30.bin"/><Relationship Id="rId10" Type="http://schemas.openxmlformats.org/officeDocument/2006/relationships/image" Target="../media/image85.png"/><Relationship Id="rId4" Type="http://schemas.openxmlformats.org/officeDocument/2006/relationships/image" Target="../media/image82.png"/><Relationship Id="rId9" Type="http://schemas.openxmlformats.org/officeDocument/2006/relationships/oleObject" Target="../embeddings/oleObject32.bin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92.png"/><Relationship Id="rId5" Type="http://schemas.openxmlformats.org/officeDocument/2006/relationships/oleObject" Target="../embeddings/oleObject33.bin"/><Relationship Id="rId4" Type="http://schemas.openxmlformats.org/officeDocument/2006/relationships/image" Target="../media/image94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://p/" TargetMode="External"/><Relationship Id="rId2" Type="http://schemas.openxmlformats.org/officeDocument/2006/relationships/hyperlink" Target="http://www.angioweb.fr/" TargetMode="External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itre 1"/>
          <p:cNvSpPr>
            <a:spLocks noGrp="1"/>
          </p:cNvSpPr>
          <p:nvPr>
            <p:ph type="ctrTitle" idx="4294967295"/>
          </p:nvPr>
        </p:nvSpPr>
        <p:spPr>
          <a:xfrm>
            <a:off x="684213" y="359369"/>
            <a:ext cx="7772400" cy="1918694"/>
          </a:xfrm>
        </p:spPr>
        <p:txBody>
          <a:bodyPr/>
          <a:lstStyle/>
          <a:p>
            <a:pPr eaLnBrk="1" hangingPunct="1"/>
            <a:r>
              <a:rPr lang="fr-FR" sz="4000" b="1" dirty="0" smtClean="0">
                <a:solidFill>
                  <a:srgbClr val="F79646"/>
                </a:solidFill>
              </a:rPr>
              <a:t>ARTERIOPATHIE CHRONIQUE OBLITERANTE DES MEMBRES INFERIEURS : ACOMI</a:t>
            </a:r>
          </a:p>
        </p:txBody>
      </p:sp>
      <p:sp>
        <p:nvSpPr>
          <p:cNvPr id="7171" name="ZoneTexte 5"/>
          <p:cNvSpPr txBox="1">
            <a:spLocks noChangeArrowheads="1"/>
          </p:cNvSpPr>
          <p:nvPr/>
        </p:nvSpPr>
        <p:spPr bwMode="auto">
          <a:xfrm>
            <a:off x="2571280" y="3276026"/>
            <a:ext cx="39592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3200" dirty="0" smtClean="0">
                <a:latin typeface="Calibri" pitchFamily="34" charset="0"/>
              </a:rPr>
              <a:t>Pr Antoine </a:t>
            </a:r>
            <a:r>
              <a:rPr lang="fr-FR" sz="3200" dirty="0" smtClean="0">
                <a:latin typeface="Calibri" pitchFamily="34" charset="0"/>
              </a:rPr>
              <a:t>Millon</a:t>
            </a:r>
            <a:endParaRPr lang="fr-FR" sz="3200" dirty="0">
              <a:latin typeface="Calibri" pitchFamily="34" charset="0"/>
            </a:endParaRPr>
          </a:p>
        </p:txBody>
      </p:sp>
      <p:sp>
        <p:nvSpPr>
          <p:cNvPr id="17" name="Forme libre 16"/>
          <p:cNvSpPr/>
          <p:nvPr/>
        </p:nvSpPr>
        <p:spPr>
          <a:xfrm>
            <a:off x="1835696" y="2450776"/>
            <a:ext cx="5160267" cy="258144"/>
          </a:xfrm>
          <a:custGeom>
            <a:avLst/>
            <a:gdLst>
              <a:gd name="connsiteX0" fmla="*/ 0 w 5154917"/>
              <a:gd name="connsiteY0" fmla="*/ 67632 h 164367"/>
              <a:gd name="connsiteX1" fmla="*/ 1000125 w 5154917"/>
              <a:gd name="connsiteY1" fmla="*/ 162882 h 164367"/>
              <a:gd name="connsiteX2" fmla="*/ 2800350 w 5154917"/>
              <a:gd name="connsiteY2" fmla="*/ 957 h 164367"/>
              <a:gd name="connsiteX3" fmla="*/ 4800600 w 5154917"/>
              <a:gd name="connsiteY3" fmla="*/ 96207 h 164367"/>
              <a:gd name="connsiteX4" fmla="*/ 5143500 w 5154917"/>
              <a:gd name="connsiteY4" fmla="*/ 105732 h 164367"/>
              <a:gd name="connsiteX0" fmla="*/ 0 w 4983467"/>
              <a:gd name="connsiteY0" fmla="*/ 10482 h 162900"/>
              <a:gd name="connsiteX1" fmla="*/ 828675 w 4983467"/>
              <a:gd name="connsiteY1" fmla="*/ 162882 h 162900"/>
              <a:gd name="connsiteX2" fmla="*/ 2628900 w 4983467"/>
              <a:gd name="connsiteY2" fmla="*/ 957 h 162900"/>
              <a:gd name="connsiteX3" fmla="*/ 4629150 w 4983467"/>
              <a:gd name="connsiteY3" fmla="*/ 96207 h 162900"/>
              <a:gd name="connsiteX4" fmla="*/ 4972050 w 4983467"/>
              <a:gd name="connsiteY4" fmla="*/ 105732 h 162900"/>
              <a:gd name="connsiteX0" fmla="*/ 0 w 4983467"/>
              <a:gd name="connsiteY0" fmla="*/ 10482 h 162923"/>
              <a:gd name="connsiteX1" fmla="*/ 828675 w 4983467"/>
              <a:gd name="connsiteY1" fmla="*/ 162882 h 162923"/>
              <a:gd name="connsiteX2" fmla="*/ 2628900 w 4983467"/>
              <a:gd name="connsiteY2" fmla="*/ 957 h 162923"/>
              <a:gd name="connsiteX3" fmla="*/ 4629150 w 4983467"/>
              <a:gd name="connsiteY3" fmla="*/ 96207 h 162923"/>
              <a:gd name="connsiteX4" fmla="*/ 4972050 w 4983467"/>
              <a:gd name="connsiteY4" fmla="*/ 105732 h 162923"/>
              <a:gd name="connsiteX0" fmla="*/ 0 w 4972050"/>
              <a:gd name="connsiteY0" fmla="*/ 0 h 152459"/>
              <a:gd name="connsiteX1" fmla="*/ 828675 w 4972050"/>
              <a:gd name="connsiteY1" fmla="*/ 152400 h 152459"/>
              <a:gd name="connsiteX2" fmla="*/ 2876550 w 4972050"/>
              <a:gd name="connsiteY2" fmla="*/ 19050 h 152459"/>
              <a:gd name="connsiteX3" fmla="*/ 4629150 w 4972050"/>
              <a:gd name="connsiteY3" fmla="*/ 85725 h 152459"/>
              <a:gd name="connsiteX4" fmla="*/ 4972050 w 4972050"/>
              <a:gd name="connsiteY4" fmla="*/ 95250 h 152459"/>
              <a:gd name="connsiteX0" fmla="*/ 0 w 5314950"/>
              <a:gd name="connsiteY0" fmla="*/ 0 h 617991"/>
              <a:gd name="connsiteX1" fmla="*/ 1171575 w 5314950"/>
              <a:gd name="connsiteY1" fmla="*/ 600075 h 617991"/>
              <a:gd name="connsiteX2" fmla="*/ 3219450 w 5314950"/>
              <a:gd name="connsiteY2" fmla="*/ 466725 h 617991"/>
              <a:gd name="connsiteX3" fmla="*/ 4972050 w 5314950"/>
              <a:gd name="connsiteY3" fmla="*/ 533400 h 617991"/>
              <a:gd name="connsiteX4" fmla="*/ 5314950 w 5314950"/>
              <a:gd name="connsiteY4" fmla="*/ 542925 h 617991"/>
              <a:gd name="connsiteX0" fmla="*/ 0 w 5314950"/>
              <a:gd name="connsiteY0" fmla="*/ 0 h 617991"/>
              <a:gd name="connsiteX1" fmla="*/ 1171575 w 5314950"/>
              <a:gd name="connsiteY1" fmla="*/ 600075 h 617991"/>
              <a:gd name="connsiteX2" fmla="*/ 3219450 w 5314950"/>
              <a:gd name="connsiteY2" fmla="*/ 466725 h 617991"/>
              <a:gd name="connsiteX3" fmla="*/ 4972050 w 5314950"/>
              <a:gd name="connsiteY3" fmla="*/ 533400 h 617991"/>
              <a:gd name="connsiteX4" fmla="*/ 5314950 w 5314950"/>
              <a:gd name="connsiteY4" fmla="*/ 542925 h 617991"/>
              <a:gd name="connsiteX0" fmla="*/ 0 w 5495925"/>
              <a:gd name="connsiteY0" fmla="*/ 0 h 668367"/>
              <a:gd name="connsiteX1" fmla="*/ 1352550 w 5495925"/>
              <a:gd name="connsiteY1" fmla="*/ 647700 h 668367"/>
              <a:gd name="connsiteX2" fmla="*/ 3400425 w 5495925"/>
              <a:gd name="connsiteY2" fmla="*/ 514350 h 668367"/>
              <a:gd name="connsiteX3" fmla="*/ 5153025 w 5495925"/>
              <a:gd name="connsiteY3" fmla="*/ 581025 h 668367"/>
              <a:gd name="connsiteX4" fmla="*/ 5495925 w 5495925"/>
              <a:gd name="connsiteY4" fmla="*/ 590550 h 668367"/>
              <a:gd name="connsiteX0" fmla="*/ 0 w 5495925"/>
              <a:gd name="connsiteY0" fmla="*/ 0 h 668367"/>
              <a:gd name="connsiteX1" fmla="*/ 1352550 w 5495925"/>
              <a:gd name="connsiteY1" fmla="*/ 647700 h 668367"/>
              <a:gd name="connsiteX2" fmla="*/ 3400425 w 5495925"/>
              <a:gd name="connsiteY2" fmla="*/ 514350 h 668367"/>
              <a:gd name="connsiteX3" fmla="*/ 5153025 w 5495925"/>
              <a:gd name="connsiteY3" fmla="*/ 581025 h 668367"/>
              <a:gd name="connsiteX4" fmla="*/ 5495925 w 5495925"/>
              <a:gd name="connsiteY4" fmla="*/ 590550 h 668367"/>
              <a:gd name="connsiteX0" fmla="*/ 0 w 5800725"/>
              <a:gd name="connsiteY0" fmla="*/ 0 h 638131"/>
              <a:gd name="connsiteX1" fmla="*/ 1657350 w 5800725"/>
              <a:gd name="connsiteY1" fmla="*/ 619125 h 638131"/>
              <a:gd name="connsiteX2" fmla="*/ 3705225 w 5800725"/>
              <a:gd name="connsiteY2" fmla="*/ 485775 h 638131"/>
              <a:gd name="connsiteX3" fmla="*/ 5457825 w 5800725"/>
              <a:gd name="connsiteY3" fmla="*/ 552450 h 638131"/>
              <a:gd name="connsiteX4" fmla="*/ 5800725 w 5800725"/>
              <a:gd name="connsiteY4" fmla="*/ 561975 h 638131"/>
              <a:gd name="connsiteX0" fmla="*/ 0 w 5800725"/>
              <a:gd name="connsiteY0" fmla="*/ 0 h 638131"/>
              <a:gd name="connsiteX1" fmla="*/ 1657350 w 5800725"/>
              <a:gd name="connsiteY1" fmla="*/ 619125 h 638131"/>
              <a:gd name="connsiteX2" fmla="*/ 3705225 w 5800725"/>
              <a:gd name="connsiteY2" fmla="*/ 485775 h 638131"/>
              <a:gd name="connsiteX3" fmla="*/ 5457825 w 5800725"/>
              <a:gd name="connsiteY3" fmla="*/ 552450 h 638131"/>
              <a:gd name="connsiteX4" fmla="*/ 5800725 w 5800725"/>
              <a:gd name="connsiteY4" fmla="*/ 561975 h 638131"/>
              <a:gd name="connsiteX0" fmla="*/ 185340 w 5986065"/>
              <a:gd name="connsiteY0" fmla="*/ 0 h 623529"/>
              <a:gd name="connsiteX1" fmla="*/ 103461 w 5986065"/>
              <a:gd name="connsiteY1" fmla="*/ 292655 h 623529"/>
              <a:gd name="connsiteX2" fmla="*/ 1842690 w 5986065"/>
              <a:gd name="connsiteY2" fmla="*/ 619125 h 623529"/>
              <a:gd name="connsiteX3" fmla="*/ 3890565 w 5986065"/>
              <a:gd name="connsiteY3" fmla="*/ 485775 h 623529"/>
              <a:gd name="connsiteX4" fmla="*/ 5643165 w 5986065"/>
              <a:gd name="connsiteY4" fmla="*/ 552450 h 623529"/>
              <a:gd name="connsiteX5" fmla="*/ 5986065 w 5986065"/>
              <a:gd name="connsiteY5" fmla="*/ 561975 h 623529"/>
              <a:gd name="connsiteX0" fmla="*/ 0 w 6372225"/>
              <a:gd name="connsiteY0" fmla="*/ 197013 h 353817"/>
              <a:gd name="connsiteX1" fmla="*/ 489621 w 6372225"/>
              <a:gd name="connsiteY1" fmla="*/ 22943 h 353817"/>
              <a:gd name="connsiteX2" fmla="*/ 2228850 w 6372225"/>
              <a:gd name="connsiteY2" fmla="*/ 349413 h 353817"/>
              <a:gd name="connsiteX3" fmla="*/ 4276725 w 6372225"/>
              <a:gd name="connsiteY3" fmla="*/ 216063 h 353817"/>
              <a:gd name="connsiteX4" fmla="*/ 6029325 w 6372225"/>
              <a:gd name="connsiteY4" fmla="*/ 282738 h 353817"/>
              <a:gd name="connsiteX5" fmla="*/ 6372225 w 6372225"/>
              <a:gd name="connsiteY5" fmla="*/ 292263 h 353817"/>
              <a:gd name="connsiteX0" fmla="*/ 0 w 6372225"/>
              <a:gd name="connsiteY0" fmla="*/ 110358 h 264091"/>
              <a:gd name="connsiteX1" fmla="*/ 1051596 w 6372225"/>
              <a:gd name="connsiteY1" fmla="*/ 31538 h 264091"/>
              <a:gd name="connsiteX2" fmla="*/ 2228850 w 6372225"/>
              <a:gd name="connsiteY2" fmla="*/ 262758 h 264091"/>
              <a:gd name="connsiteX3" fmla="*/ 4276725 w 6372225"/>
              <a:gd name="connsiteY3" fmla="*/ 129408 h 264091"/>
              <a:gd name="connsiteX4" fmla="*/ 6029325 w 6372225"/>
              <a:gd name="connsiteY4" fmla="*/ 196083 h 264091"/>
              <a:gd name="connsiteX5" fmla="*/ 6372225 w 6372225"/>
              <a:gd name="connsiteY5" fmla="*/ 205608 h 264091"/>
              <a:gd name="connsiteX0" fmla="*/ 0 w 6372225"/>
              <a:gd name="connsiteY0" fmla="*/ 110358 h 264091"/>
              <a:gd name="connsiteX1" fmla="*/ 1051596 w 6372225"/>
              <a:gd name="connsiteY1" fmla="*/ 31538 h 264091"/>
              <a:gd name="connsiteX2" fmla="*/ 2228850 w 6372225"/>
              <a:gd name="connsiteY2" fmla="*/ 262758 h 264091"/>
              <a:gd name="connsiteX3" fmla="*/ 4276725 w 6372225"/>
              <a:gd name="connsiteY3" fmla="*/ 129408 h 264091"/>
              <a:gd name="connsiteX4" fmla="*/ 6029325 w 6372225"/>
              <a:gd name="connsiteY4" fmla="*/ 196083 h 264091"/>
              <a:gd name="connsiteX5" fmla="*/ 6372225 w 6372225"/>
              <a:gd name="connsiteY5" fmla="*/ 205608 h 264091"/>
              <a:gd name="connsiteX0" fmla="*/ 0 w 6372225"/>
              <a:gd name="connsiteY0" fmla="*/ 110358 h 264091"/>
              <a:gd name="connsiteX1" fmla="*/ 1061121 w 6372225"/>
              <a:gd name="connsiteY1" fmla="*/ 31538 h 264091"/>
              <a:gd name="connsiteX2" fmla="*/ 2228850 w 6372225"/>
              <a:gd name="connsiteY2" fmla="*/ 262758 h 264091"/>
              <a:gd name="connsiteX3" fmla="*/ 4276725 w 6372225"/>
              <a:gd name="connsiteY3" fmla="*/ 129408 h 264091"/>
              <a:gd name="connsiteX4" fmla="*/ 6029325 w 6372225"/>
              <a:gd name="connsiteY4" fmla="*/ 196083 h 264091"/>
              <a:gd name="connsiteX5" fmla="*/ 6372225 w 6372225"/>
              <a:gd name="connsiteY5" fmla="*/ 205608 h 264091"/>
              <a:gd name="connsiteX0" fmla="*/ 0 w 5743575"/>
              <a:gd name="connsiteY0" fmla="*/ 54828 h 275236"/>
              <a:gd name="connsiteX1" fmla="*/ 432471 w 5743575"/>
              <a:gd name="connsiteY1" fmla="*/ 42683 h 275236"/>
              <a:gd name="connsiteX2" fmla="*/ 1600200 w 5743575"/>
              <a:gd name="connsiteY2" fmla="*/ 273903 h 275236"/>
              <a:gd name="connsiteX3" fmla="*/ 3648075 w 5743575"/>
              <a:gd name="connsiteY3" fmla="*/ 140553 h 275236"/>
              <a:gd name="connsiteX4" fmla="*/ 5400675 w 5743575"/>
              <a:gd name="connsiteY4" fmla="*/ 207228 h 275236"/>
              <a:gd name="connsiteX5" fmla="*/ 5743575 w 5743575"/>
              <a:gd name="connsiteY5" fmla="*/ 216753 h 275236"/>
              <a:gd name="connsiteX0" fmla="*/ 704361 w 5362086"/>
              <a:gd name="connsiteY0" fmla="*/ 0 h 1430083"/>
              <a:gd name="connsiteX1" fmla="*/ 50982 w 5362086"/>
              <a:gd name="connsiteY1" fmla="*/ 1197530 h 1430083"/>
              <a:gd name="connsiteX2" fmla="*/ 1218711 w 5362086"/>
              <a:gd name="connsiteY2" fmla="*/ 1428750 h 1430083"/>
              <a:gd name="connsiteX3" fmla="*/ 3266586 w 5362086"/>
              <a:gd name="connsiteY3" fmla="*/ 1295400 h 1430083"/>
              <a:gd name="connsiteX4" fmla="*/ 5019186 w 5362086"/>
              <a:gd name="connsiteY4" fmla="*/ 1362075 h 1430083"/>
              <a:gd name="connsiteX5" fmla="*/ 5362086 w 5362086"/>
              <a:gd name="connsiteY5" fmla="*/ 1371600 h 1430083"/>
              <a:gd name="connsiteX0" fmla="*/ 877921 w 5535646"/>
              <a:gd name="connsiteY0" fmla="*/ 0 h 1430083"/>
              <a:gd name="connsiteX1" fmla="*/ 224542 w 5535646"/>
              <a:gd name="connsiteY1" fmla="*/ 1197530 h 1430083"/>
              <a:gd name="connsiteX2" fmla="*/ 1392271 w 5535646"/>
              <a:gd name="connsiteY2" fmla="*/ 1428750 h 1430083"/>
              <a:gd name="connsiteX3" fmla="*/ 3440146 w 5535646"/>
              <a:gd name="connsiteY3" fmla="*/ 1295400 h 1430083"/>
              <a:gd name="connsiteX4" fmla="*/ 5192746 w 5535646"/>
              <a:gd name="connsiteY4" fmla="*/ 1362075 h 1430083"/>
              <a:gd name="connsiteX5" fmla="*/ 5535646 w 5535646"/>
              <a:gd name="connsiteY5" fmla="*/ 1371600 h 1430083"/>
              <a:gd name="connsiteX0" fmla="*/ 877921 w 5535646"/>
              <a:gd name="connsiteY0" fmla="*/ 0 h 1477896"/>
              <a:gd name="connsiteX1" fmla="*/ 224542 w 5535646"/>
              <a:gd name="connsiteY1" fmla="*/ 1197530 h 1477896"/>
              <a:gd name="connsiteX2" fmla="*/ 1392271 w 5535646"/>
              <a:gd name="connsiteY2" fmla="*/ 1428750 h 1477896"/>
              <a:gd name="connsiteX3" fmla="*/ 3440146 w 5535646"/>
              <a:gd name="connsiteY3" fmla="*/ 1295400 h 1477896"/>
              <a:gd name="connsiteX4" fmla="*/ 5192746 w 5535646"/>
              <a:gd name="connsiteY4" fmla="*/ 1362075 h 1477896"/>
              <a:gd name="connsiteX5" fmla="*/ 5535646 w 5535646"/>
              <a:gd name="connsiteY5" fmla="*/ 1371600 h 1477896"/>
              <a:gd name="connsiteX0" fmla="*/ 0 w 5311104"/>
              <a:gd name="connsiteY0" fmla="*/ 0 h 280366"/>
              <a:gd name="connsiteX1" fmla="*/ 1167729 w 5311104"/>
              <a:gd name="connsiteY1" fmla="*/ 231220 h 280366"/>
              <a:gd name="connsiteX2" fmla="*/ 3215604 w 5311104"/>
              <a:gd name="connsiteY2" fmla="*/ 97870 h 280366"/>
              <a:gd name="connsiteX3" fmla="*/ 4968204 w 5311104"/>
              <a:gd name="connsiteY3" fmla="*/ 164545 h 280366"/>
              <a:gd name="connsiteX4" fmla="*/ 5311104 w 5311104"/>
              <a:gd name="connsiteY4" fmla="*/ 174070 h 280366"/>
              <a:gd name="connsiteX0" fmla="*/ 0 w 5482554"/>
              <a:gd name="connsiteY0" fmla="*/ 0 h 340771"/>
              <a:gd name="connsiteX1" fmla="*/ 1339179 w 5482554"/>
              <a:gd name="connsiteY1" fmla="*/ 335995 h 340771"/>
              <a:gd name="connsiteX2" fmla="*/ 3387054 w 5482554"/>
              <a:gd name="connsiteY2" fmla="*/ 202645 h 340771"/>
              <a:gd name="connsiteX3" fmla="*/ 5139654 w 5482554"/>
              <a:gd name="connsiteY3" fmla="*/ 269320 h 340771"/>
              <a:gd name="connsiteX4" fmla="*/ 5482554 w 5482554"/>
              <a:gd name="connsiteY4" fmla="*/ 278845 h 340771"/>
              <a:gd name="connsiteX0" fmla="*/ 0 w 5482554"/>
              <a:gd name="connsiteY0" fmla="*/ 0 h 340771"/>
              <a:gd name="connsiteX1" fmla="*/ 1339179 w 5482554"/>
              <a:gd name="connsiteY1" fmla="*/ 335995 h 340771"/>
              <a:gd name="connsiteX2" fmla="*/ 3387054 w 5482554"/>
              <a:gd name="connsiteY2" fmla="*/ 202645 h 340771"/>
              <a:gd name="connsiteX3" fmla="*/ 5139654 w 5482554"/>
              <a:gd name="connsiteY3" fmla="*/ 269320 h 340771"/>
              <a:gd name="connsiteX4" fmla="*/ 5482554 w 5482554"/>
              <a:gd name="connsiteY4" fmla="*/ 278845 h 340771"/>
              <a:gd name="connsiteX0" fmla="*/ 0 w 5501604"/>
              <a:gd name="connsiteY0" fmla="*/ 0 h 157447"/>
              <a:gd name="connsiteX1" fmla="*/ 1358229 w 5501604"/>
              <a:gd name="connsiteY1" fmla="*/ 155020 h 157447"/>
              <a:gd name="connsiteX2" fmla="*/ 3406104 w 5501604"/>
              <a:gd name="connsiteY2" fmla="*/ 21670 h 157447"/>
              <a:gd name="connsiteX3" fmla="*/ 5158704 w 5501604"/>
              <a:gd name="connsiteY3" fmla="*/ 88345 h 157447"/>
              <a:gd name="connsiteX4" fmla="*/ 5501604 w 5501604"/>
              <a:gd name="connsiteY4" fmla="*/ 97870 h 157447"/>
              <a:gd name="connsiteX0" fmla="*/ 0 w 5501604"/>
              <a:gd name="connsiteY0" fmla="*/ 16098 h 171194"/>
              <a:gd name="connsiteX1" fmla="*/ 1358229 w 5501604"/>
              <a:gd name="connsiteY1" fmla="*/ 171118 h 171194"/>
              <a:gd name="connsiteX2" fmla="*/ 3406104 w 5501604"/>
              <a:gd name="connsiteY2" fmla="*/ 37768 h 171194"/>
              <a:gd name="connsiteX3" fmla="*/ 5158704 w 5501604"/>
              <a:gd name="connsiteY3" fmla="*/ 104443 h 171194"/>
              <a:gd name="connsiteX4" fmla="*/ 5501604 w 5501604"/>
              <a:gd name="connsiteY4" fmla="*/ 113968 h 171194"/>
              <a:gd name="connsiteX0" fmla="*/ 0 w 5501604"/>
              <a:gd name="connsiteY0" fmla="*/ 12680 h 243951"/>
              <a:gd name="connsiteX1" fmla="*/ 1853529 w 5501604"/>
              <a:gd name="connsiteY1" fmla="*/ 243900 h 243951"/>
              <a:gd name="connsiteX2" fmla="*/ 3406104 w 5501604"/>
              <a:gd name="connsiteY2" fmla="*/ 34350 h 243951"/>
              <a:gd name="connsiteX3" fmla="*/ 5158704 w 5501604"/>
              <a:gd name="connsiteY3" fmla="*/ 101025 h 243951"/>
              <a:gd name="connsiteX4" fmla="*/ 5501604 w 5501604"/>
              <a:gd name="connsiteY4" fmla="*/ 110550 h 243951"/>
              <a:gd name="connsiteX0" fmla="*/ 0 w 5501604"/>
              <a:gd name="connsiteY0" fmla="*/ 12680 h 243951"/>
              <a:gd name="connsiteX1" fmla="*/ 1853529 w 5501604"/>
              <a:gd name="connsiteY1" fmla="*/ 243900 h 243951"/>
              <a:gd name="connsiteX2" fmla="*/ 3406104 w 5501604"/>
              <a:gd name="connsiteY2" fmla="*/ 34350 h 243951"/>
              <a:gd name="connsiteX3" fmla="*/ 5158704 w 5501604"/>
              <a:gd name="connsiteY3" fmla="*/ 101025 h 243951"/>
              <a:gd name="connsiteX4" fmla="*/ 5501604 w 5501604"/>
              <a:gd name="connsiteY4" fmla="*/ 110550 h 243951"/>
              <a:gd name="connsiteX0" fmla="*/ 0 w 5501604"/>
              <a:gd name="connsiteY0" fmla="*/ 12680 h 243954"/>
              <a:gd name="connsiteX1" fmla="*/ 1853529 w 5501604"/>
              <a:gd name="connsiteY1" fmla="*/ 243900 h 243954"/>
              <a:gd name="connsiteX2" fmla="*/ 3406104 w 5501604"/>
              <a:gd name="connsiteY2" fmla="*/ 34350 h 243954"/>
              <a:gd name="connsiteX3" fmla="*/ 5158704 w 5501604"/>
              <a:gd name="connsiteY3" fmla="*/ 101025 h 243954"/>
              <a:gd name="connsiteX4" fmla="*/ 5501604 w 5501604"/>
              <a:gd name="connsiteY4" fmla="*/ 110550 h 243954"/>
              <a:gd name="connsiteX0" fmla="*/ 0 w 5501604"/>
              <a:gd name="connsiteY0" fmla="*/ 12680 h 243952"/>
              <a:gd name="connsiteX1" fmla="*/ 1853529 w 5501604"/>
              <a:gd name="connsiteY1" fmla="*/ 243900 h 243952"/>
              <a:gd name="connsiteX2" fmla="*/ 3406104 w 5501604"/>
              <a:gd name="connsiteY2" fmla="*/ 34350 h 243952"/>
              <a:gd name="connsiteX3" fmla="*/ 5092029 w 5501604"/>
              <a:gd name="connsiteY3" fmla="*/ 62925 h 243952"/>
              <a:gd name="connsiteX4" fmla="*/ 5501604 w 5501604"/>
              <a:gd name="connsiteY4" fmla="*/ 110550 h 243952"/>
              <a:gd name="connsiteX0" fmla="*/ 0 w 5501604"/>
              <a:gd name="connsiteY0" fmla="*/ 12680 h 243952"/>
              <a:gd name="connsiteX1" fmla="*/ 1853529 w 5501604"/>
              <a:gd name="connsiteY1" fmla="*/ 243900 h 243952"/>
              <a:gd name="connsiteX2" fmla="*/ 3406104 w 5501604"/>
              <a:gd name="connsiteY2" fmla="*/ 34350 h 243952"/>
              <a:gd name="connsiteX3" fmla="*/ 5092029 w 5501604"/>
              <a:gd name="connsiteY3" fmla="*/ 62925 h 243952"/>
              <a:gd name="connsiteX4" fmla="*/ 5501604 w 5501604"/>
              <a:gd name="connsiteY4" fmla="*/ 110550 h 243952"/>
              <a:gd name="connsiteX0" fmla="*/ 0 w 5501604"/>
              <a:gd name="connsiteY0" fmla="*/ 26734 h 258024"/>
              <a:gd name="connsiteX1" fmla="*/ 1853529 w 5501604"/>
              <a:gd name="connsiteY1" fmla="*/ 257954 h 258024"/>
              <a:gd name="connsiteX2" fmla="*/ 3406104 w 5501604"/>
              <a:gd name="connsiteY2" fmla="*/ 48404 h 258024"/>
              <a:gd name="connsiteX3" fmla="*/ 5092029 w 5501604"/>
              <a:gd name="connsiteY3" fmla="*/ 76979 h 258024"/>
              <a:gd name="connsiteX4" fmla="*/ 5501604 w 5501604"/>
              <a:gd name="connsiteY4" fmla="*/ 124604 h 258024"/>
              <a:gd name="connsiteX0" fmla="*/ 0 w 5501604"/>
              <a:gd name="connsiteY0" fmla="*/ 28486 h 259895"/>
              <a:gd name="connsiteX1" fmla="*/ 341337 w 5501604"/>
              <a:gd name="connsiteY1" fmla="*/ 14199 h 259895"/>
              <a:gd name="connsiteX2" fmla="*/ 1853529 w 5501604"/>
              <a:gd name="connsiteY2" fmla="*/ 259706 h 259895"/>
              <a:gd name="connsiteX3" fmla="*/ 3406104 w 5501604"/>
              <a:gd name="connsiteY3" fmla="*/ 50156 h 259895"/>
              <a:gd name="connsiteX4" fmla="*/ 5092029 w 5501604"/>
              <a:gd name="connsiteY4" fmla="*/ 78731 h 259895"/>
              <a:gd name="connsiteX5" fmla="*/ 5501604 w 5501604"/>
              <a:gd name="connsiteY5" fmla="*/ 126356 h 259895"/>
              <a:gd name="connsiteX0" fmla="*/ 0 w 5501604"/>
              <a:gd name="connsiteY0" fmla="*/ 28486 h 259895"/>
              <a:gd name="connsiteX1" fmla="*/ 341337 w 5501604"/>
              <a:gd name="connsiteY1" fmla="*/ 14199 h 259895"/>
              <a:gd name="connsiteX2" fmla="*/ 1853529 w 5501604"/>
              <a:gd name="connsiteY2" fmla="*/ 259706 h 259895"/>
              <a:gd name="connsiteX3" fmla="*/ 3406104 w 5501604"/>
              <a:gd name="connsiteY3" fmla="*/ 50156 h 259895"/>
              <a:gd name="connsiteX4" fmla="*/ 5092029 w 5501604"/>
              <a:gd name="connsiteY4" fmla="*/ 78731 h 259895"/>
              <a:gd name="connsiteX5" fmla="*/ 5501604 w 5501604"/>
              <a:gd name="connsiteY5" fmla="*/ 126356 h 259895"/>
              <a:gd name="connsiteX0" fmla="*/ 0 w 5160267"/>
              <a:gd name="connsiteY0" fmla="*/ 12448 h 258144"/>
              <a:gd name="connsiteX1" fmla="*/ 1512192 w 5160267"/>
              <a:gd name="connsiteY1" fmla="*/ 257955 h 258144"/>
              <a:gd name="connsiteX2" fmla="*/ 3064767 w 5160267"/>
              <a:gd name="connsiteY2" fmla="*/ 48405 h 258144"/>
              <a:gd name="connsiteX3" fmla="*/ 4750692 w 5160267"/>
              <a:gd name="connsiteY3" fmla="*/ 76980 h 258144"/>
              <a:gd name="connsiteX4" fmla="*/ 5160267 w 5160267"/>
              <a:gd name="connsiteY4" fmla="*/ 124605 h 258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60267" h="258144">
                <a:moveTo>
                  <a:pt x="0" y="12448"/>
                </a:moveTo>
                <a:cubicBezTo>
                  <a:pt x="637533" y="46222"/>
                  <a:pt x="1001398" y="251962"/>
                  <a:pt x="1512192" y="257955"/>
                </a:cubicBezTo>
                <a:cubicBezTo>
                  <a:pt x="2022986" y="263948"/>
                  <a:pt x="2448817" y="126193"/>
                  <a:pt x="3064767" y="48405"/>
                </a:cubicBezTo>
                <a:cubicBezTo>
                  <a:pt x="3680717" y="-29383"/>
                  <a:pt x="4074417" y="-8745"/>
                  <a:pt x="4750692" y="76980"/>
                </a:cubicBezTo>
                <a:lnTo>
                  <a:pt x="5160267" y="124605"/>
                </a:lnTo>
              </a:path>
            </a:pathLst>
          </a:custGeom>
          <a:noFill/>
          <a:ln w="2540">
            <a:solidFill>
              <a:srgbClr val="078F9D"/>
            </a:solidFill>
          </a:ln>
          <a:effectLst>
            <a:glow>
              <a:schemeClr val="accent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rgbClr val="25A79B"/>
              </a:solidFill>
            </a:endParaRPr>
          </a:p>
        </p:txBody>
      </p:sp>
      <p:sp>
        <p:nvSpPr>
          <p:cNvPr id="7" name="Forme libre 6"/>
          <p:cNvSpPr/>
          <p:nvPr/>
        </p:nvSpPr>
        <p:spPr>
          <a:xfrm rot="-10860000">
            <a:off x="1911230" y="2522829"/>
            <a:ext cx="5279326" cy="132584"/>
          </a:xfrm>
          <a:custGeom>
            <a:avLst/>
            <a:gdLst>
              <a:gd name="connsiteX0" fmla="*/ 0 w 5154917"/>
              <a:gd name="connsiteY0" fmla="*/ 67632 h 164367"/>
              <a:gd name="connsiteX1" fmla="*/ 1000125 w 5154917"/>
              <a:gd name="connsiteY1" fmla="*/ 162882 h 164367"/>
              <a:gd name="connsiteX2" fmla="*/ 2800350 w 5154917"/>
              <a:gd name="connsiteY2" fmla="*/ 957 h 164367"/>
              <a:gd name="connsiteX3" fmla="*/ 4800600 w 5154917"/>
              <a:gd name="connsiteY3" fmla="*/ 96207 h 164367"/>
              <a:gd name="connsiteX4" fmla="*/ 5143500 w 5154917"/>
              <a:gd name="connsiteY4" fmla="*/ 105732 h 164367"/>
              <a:gd name="connsiteX0" fmla="*/ 0 w 4983467"/>
              <a:gd name="connsiteY0" fmla="*/ 10482 h 162900"/>
              <a:gd name="connsiteX1" fmla="*/ 828675 w 4983467"/>
              <a:gd name="connsiteY1" fmla="*/ 162882 h 162900"/>
              <a:gd name="connsiteX2" fmla="*/ 2628900 w 4983467"/>
              <a:gd name="connsiteY2" fmla="*/ 957 h 162900"/>
              <a:gd name="connsiteX3" fmla="*/ 4629150 w 4983467"/>
              <a:gd name="connsiteY3" fmla="*/ 96207 h 162900"/>
              <a:gd name="connsiteX4" fmla="*/ 4972050 w 4983467"/>
              <a:gd name="connsiteY4" fmla="*/ 105732 h 162900"/>
              <a:gd name="connsiteX0" fmla="*/ 0 w 4983467"/>
              <a:gd name="connsiteY0" fmla="*/ 10482 h 162923"/>
              <a:gd name="connsiteX1" fmla="*/ 828675 w 4983467"/>
              <a:gd name="connsiteY1" fmla="*/ 162882 h 162923"/>
              <a:gd name="connsiteX2" fmla="*/ 2628900 w 4983467"/>
              <a:gd name="connsiteY2" fmla="*/ 957 h 162923"/>
              <a:gd name="connsiteX3" fmla="*/ 4629150 w 4983467"/>
              <a:gd name="connsiteY3" fmla="*/ 96207 h 162923"/>
              <a:gd name="connsiteX4" fmla="*/ 4972050 w 4983467"/>
              <a:gd name="connsiteY4" fmla="*/ 105732 h 162923"/>
              <a:gd name="connsiteX0" fmla="*/ 0 w 4972050"/>
              <a:gd name="connsiteY0" fmla="*/ 0 h 152459"/>
              <a:gd name="connsiteX1" fmla="*/ 828675 w 4972050"/>
              <a:gd name="connsiteY1" fmla="*/ 152400 h 152459"/>
              <a:gd name="connsiteX2" fmla="*/ 2876550 w 4972050"/>
              <a:gd name="connsiteY2" fmla="*/ 19050 h 152459"/>
              <a:gd name="connsiteX3" fmla="*/ 4629150 w 4972050"/>
              <a:gd name="connsiteY3" fmla="*/ 85725 h 152459"/>
              <a:gd name="connsiteX4" fmla="*/ 4972050 w 4972050"/>
              <a:gd name="connsiteY4" fmla="*/ 95250 h 152459"/>
              <a:gd name="connsiteX0" fmla="*/ 0 w 5195794"/>
              <a:gd name="connsiteY0" fmla="*/ 0 h 375423"/>
              <a:gd name="connsiteX1" fmla="*/ 828675 w 5195794"/>
              <a:gd name="connsiteY1" fmla="*/ 152400 h 375423"/>
              <a:gd name="connsiteX2" fmla="*/ 2876550 w 5195794"/>
              <a:gd name="connsiteY2" fmla="*/ 19050 h 375423"/>
              <a:gd name="connsiteX3" fmla="*/ 4629150 w 5195794"/>
              <a:gd name="connsiteY3" fmla="*/ 85725 h 375423"/>
              <a:gd name="connsiteX4" fmla="*/ 5195794 w 5195794"/>
              <a:gd name="connsiteY4" fmla="*/ 375423 h 375423"/>
              <a:gd name="connsiteX0" fmla="*/ 0 w 5195794"/>
              <a:gd name="connsiteY0" fmla="*/ 0 h 375423"/>
              <a:gd name="connsiteX1" fmla="*/ 828675 w 5195794"/>
              <a:gd name="connsiteY1" fmla="*/ 152400 h 375423"/>
              <a:gd name="connsiteX2" fmla="*/ 2876550 w 5195794"/>
              <a:gd name="connsiteY2" fmla="*/ 19050 h 375423"/>
              <a:gd name="connsiteX3" fmla="*/ 4629150 w 5195794"/>
              <a:gd name="connsiteY3" fmla="*/ 85725 h 375423"/>
              <a:gd name="connsiteX4" fmla="*/ 5195794 w 5195794"/>
              <a:gd name="connsiteY4" fmla="*/ 375423 h 375423"/>
              <a:gd name="connsiteX0" fmla="*/ 0 w 5195794"/>
              <a:gd name="connsiteY0" fmla="*/ 0 h 375423"/>
              <a:gd name="connsiteX1" fmla="*/ 828675 w 5195794"/>
              <a:gd name="connsiteY1" fmla="*/ 152400 h 375423"/>
              <a:gd name="connsiteX2" fmla="*/ 2876550 w 5195794"/>
              <a:gd name="connsiteY2" fmla="*/ 19050 h 375423"/>
              <a:gd name="connsiteX3" fmla="*/ 4382202 w 5195794"/>
              <a:gd name="connsiteY3" fmla="*/ 43309 h 375423"/>
              <a:gd name="connsiteX4" fmla="*/ 5195794 w 5195794"/>
              <a:gd name="connsiteY4" fmla="*/ 375423 h 375423"/>
              <a:gd name="connsiteX0" fmla="*/ 0 w 5195794"/>
              <a:gd name="connsiteY0" fmla="*/ 0 h 375423"/>
              <a:gd name="connsiteX1" fmla="*/ 828675 w 5195794"/>
              <a:gd name="connsiteY1" fmla="*/ 152400 h 375423"/>
              <a:gd name="connsiteX2" fmla="*/ 2876550 w 5195794"/>
              <a:gd name="connsiteY2" fmla="*/ 19050 h 375423"/>
              <a:gd name="connsiteX3" fmla="*/ 4382202 w 5195794"/>
              <a:gd name="connsiteY3" fmla="*/ 43309 h 375423"/>
              <a:gd name="connsiteX4" fmla="*/ 5195794 w 5195794"/>
              <a:gd name="connsiteY4" fmla="*/ 375423 h 375423"/>
              <a:gd name="connsiteX0" fmla="*/ 0 w 5195794"/>
              <a:gd name="connsiteY0" fmla="*/ 0 h 375423"/>
              <a:gd name="connsiteX1" fmla="*/ 828675 w 5195794"/>
              <a:gd name="connsiteY1" fmla="*/ 152400 h 375423"/>
              <a:gd name="connsiteX2" fmla="*/ 2970954 w 5195794"/>
              <a:gd name="connsiteY2" fmla="*/ 68330 h 375423"/>
              <a:gd name="connsiteX3" fmla="*/ 4382202 w 5195794"/>
              <a:gd name="connsiteY3" fmla="*/ 43309 h 375423"/>
              <a:gd name="connsiteX4" fmla="*/ 5195794 w 5195794"/>
              <a:gd name="connsiteY4" fmla="*/ 375423 h 375423"/>
              <a:gd name="connsiteX0" fmla="*/ 0 w 5195794"/>
              <a:gd name="connsiteY0" fmla="*/ 0 h 375423"/>
              <a:gd name="connsiteX1" fmla="*/ 828675 w 5195794"/>
              <a:gd name="connsiteY1" fmla="*/ 152400 h 375423"/>
              <a:gd name="connsiteX2" fmla="*/ 2970954 w 5195794"/>
              <a:gd name="connsiteY2" fmla="*/ 68330 h 375423"/>
              <a:gd name="connsiteX3" fmla="*/ 4382202 w 5195794"/>
              <a:gd name="connsiteY3" fmla="*/ 43309 h 375423"/>
              <a:gd name="connsiteX4" fmla="*/ 5195794 w 5195794"/>
              <a:gd name="connsiteY4" fmla="*/ 375423 h 375423"/>
              <a:gd name="connsiteX0" fmla="*/ 0 w 5195794"/>
              <a:gd name="connsiteY0" fmla="*/ 4143 h 379566"/>
              <a:gd name="connsiteX1" fmla="*/ 828675 w 5195794"/>
              <a:gd name="connsiteY1" fmla="*/ 156543 h 379566"/>
              <a:gd name="connsiteX2" fmla="*/ 2970954 w 5195794"/>
              <a:gd name="connsiteY2" fmla="*/ 72473 h 379566"/>
              <a:gd name="connsiteX3" fmla="*/ 4392556 w 5195794"/>
              <a:gd name="connsiteY3" fmla="*/ 0 h 379566"/>
              <a:gd name="connsiteX4" fmla="*/ 5195794 w 5195794"/>
              <a:gd name="connsiteY4" fmla="*/ 379566 h 379566"/>
              <a:gd name="connsiteX0" fmla="*/ 0 w 5195794"/>
              <a:gd name="connsiteY0" fmla="*/ 18905 h 394328"/>
              <a:gd name="connsiteX1" fmla="*/ 828675 w 5195794"/>
              <a:gd name="connsiteY1" fmla="*/ 171305 h 394328"/>
              <a:gd name="connsiteX2" fmla="*/ 2970954 w 5195794"/>
              <a:gd name="connsiteY2" fmla="*/ 87235 h 394328"/>
              <a:gd name="connsiteX3" fmla="*/ 4392556 w 5195794"/>
              <a:gd name="connsiteY3" fmla="*/ 14762 h 394328"/>
              <a:gd name="connsiteX4" fmla="*/ 5195794 w 5195794"/>
              <a:gd name="connsiteY4" fmla="*/ 394328 h 394328"/>
              <a:gd name="connsiteX0" fmla="*/ 0 w 5195794"/>
              <a:gd name="connsiteY0" fmla="*/ 18905 h 394328"/>
              <a:gd name="connsiteX1" fmla="*/ 828675 w 5195794"/>
              <a:gd name="connsiteY1" fmla="*/ 171305 h 394328"/>
              <a:gd name="connsiteX2" fmla="*/ 2970954 w 5195794"/>
              <a:gd name="connsiteY2" fmla="*/ 87235 h 394328"/>
              <a:gd name="connsiteX3" fmla="*/ 4392556 w 5195794"/>
              <a:gd name="connsiteY3" fmla="*/ 14762 h 394328"/>
              <a:gd name="connsiteX4" fmla="*/ 5195794 w 5195794"/>
              <a:gd name="connsiteY4" fmla="*/ 394328 h 394328"/>
              <a:gd name="connsiteX0" fmla="*/ 0 w 5195794"/>
              <a:gd name="connsiteY0" fmla="*/ 56473 h 431896"/>
              <a:gd name="connsiteX1" fmla="*/ 828675 w 5195794"/>
              <a:gd name="connsiteY1" fmla="*/ 208873 h 431896"/>
              <a:gd name="connsiteX2" fmla="*/ 2970954 w 5195794"/>
              <a:gd name="connsiteY2" fmla="*/ 124803 h 431896"/>
              <a:gd name="connsiteX3" fmla="*/ 4392556 w 5195794"/>
              <a:gd name="connsiteY3" fmla="*/ 52330 h 431896"/>
              <a:gd name="connsiteX4" fmla="*/ 5195794 w 5195794"/>
              <a:gd name="connsiteY4" fmla="*/ 431896 h 431896"/>
              <a:gd name="connsiteX0" fmla="*/ 0 w 5195794"/>
              <a:gd name="connsiteY0" fmla="*/ 58153 h 433576"/>
              <a:gd name="connsiteX1" fmla="*/ 1018315 w 5195794"/>
              <a:gd name="connsiteY1" fmla="*/ 261496 h 433576"/>
              <a:gd name="connsiteX2" fmla="*/ 2970954 w 5195794"/>
              <a:gd name="connsiteY2" fmla="*/ 126483 h 433576"/>
              <a:gd name="connsiteX3" fmla="*/ 4392556 w 5195794"/>
              <a:gd name="connsiteY3" fmla="*/ 54010 h 433576"/>
              <a:gd name="connsiteX4" fmla="*/ 5195794 w 5195794"/>
              <a:gd name="connsiteY4" fmla="*/ 433576 h 433576"/>
              <a:gd name="connsiteX0" fmla="*/ 0 w 5195794"/>
              <a:gd name="connsiteY0" fmla="*/ 58153 h 433576"/>
              <a:gd name="connsiteX1" fmla="*/ 1018315 w 5195794"/>
              <a:gd name="connsiteY1" fmla="*/ 261496 h 433576"/>
              <a:gd name="connsiteX2" fmla="*/ 2970954 w 5195794"/>
              <a:gd name="connsiteY2" fmla="*/ 126483 h 433576"/>
              <a:gd name="connsiteX3" fmla="*/ 4392556 w 5195794"/>
              <a:gd name="connsiteY3" fmla="*/ 54010 h 433576"/>
              <a:gd name="connsiteX4" fmla="*/ 5195794 w 5195794"/>
              <a:gd name="connsiteY4" fmla="*/ 433576 h 433576"/>
              <a:gd name="connsiteX0" fmla="*/ 0 w 5195794"/>
              <a:gd name="connsiteY0" fmla="*/ 55412 h 430835"/>
              <a:gd name="connsiteX1" fmla="*/ 1077285 w 5195794"/>
              <a:gd name="connsiteY1" fmla="*/ 154993 h 430835"/>
              <a:gd name="connsiteX2" fmla="*/ 2970954 w 5195794"/>
              <a:gd name="connsiteY2" fmla="*/ 123742 h 430835"/>
              <a:gd name="connsiteX3" fmla="*/ 4392556 w 5195794"/>
              <a:gd name="connsiteY3" fmla="*/ 51269 h 430835"/>
              <a:gd name="connsiteX4" fmla="*/ 5195794 w 5195794"/>
              <a:gd name="connsiteY4" fmla="*/ 430835 h 430835"/>
              <a:gd name="connsiteX0" fmla="*/ 0 w 5195794"/>
              <a:gd name="connsiteY0" fmla="*/ 55412 h 430835"/>
              <a:gd name="connsiteX1" fmla="*/ 1077285 w 5195794"/>
              <a:gd name="connsiteY1" fmla="*/ 154993 h 430835"/>
              <a:gd name="connsiteX2" fmla="*/ 2970954 w 5195794"/>
              <a:gd name="connsiteY2" fmla="*/ 123742 h 430835"/>
              <a:gd name="connsiteX3" fmla="*/ 4392556 w 5195794"/>
              <a:gd name="connsiteY3" fmla="*/ 51269 h 430835"/>
              <a:gd name="connsiteX4" fmla="*/ 5195794 w 5195794"/>
              <a:gd name="connsiteY4" fmla="*/ 430835 h 430835"/>
              <a:gd name="connsiteX0" fmla="*/ 0 w 5195794"/>
              <a:gd name="connsiteY0" fmla="*/ 47289 h 422712"/>
              <a:gd name="connsiteX1" fmla="*/ 1077285 w 5195794"/>
              <a:gd name="connsiteY1" fmla="*/ 146870 h 422712"/>
              <a:gd name="connsiteX2" fmla="*/ 2941386 w 5195794"/>
              <a:gd name="connsiteY2" fmla="*/ 172262 h 422712"/>
              <a:gd name="connsiteX3" fmla="*/ 4392556 w 5195794"/>
              <a:gd name="connsiteY3" fmla="*/ 43146 h 422712"/>
              <a:gd name="connsiteX4" fmla="*/ 5195794 w 5195794"/>
              <a:gd name="connsiteY4" fmla="*/ 422712 h 422712"/>
              <a:gd name="connsiteX0" fmla="*/ 0 w 5195794"/>
              <a:gd name="connsiteY0" fmla="*/ 37848 h 413271"/>
              <a:gd name="connsiteX1" fmla="*/ 1077285 w 5195794"/>
              <a:gd name="connsiteY1" fmla="*/ 137429 h 413271"/>
              <a:gd name="connsiteX2" fmla="*/ 2941386 w 5195794"/>
              <a:gd name="connsiteY2" fmla="*/ 162821 h 413271"/>
              <a:gd name="connsiteX3" fmla="*/ 4392556 w 5195794"/>
              <a:gd name="connsiteY3" fmla="*/ 33705 h 413271"/>
              <a:gd name="connsiteX4" fmla="*/ 5195794 w 5195794"/>
              <a:gd name="connsiteY4" fmla="*/ 413271 h 413271"/>
              <a:gd name="connsiteX0" fmla="*/ 0 w 5195794"/>
              <a:gd name="connsiteY0" fmla="*/ 45900 h 421323"/>
              <a:gd name="connsiteX1" fmla="*/ 1011950 w 5195794"/>
              <a:gd name="connsiteY1" fmla="*/ 68129 h 421323"/>
              <a:gd name="connsiteX2" fmla="*/ 2941386 w 5195794"/>
              <a:gd name="connsiteY2" fmla="*/ 170873 h 421323"/>
              <a:gd name="connsiteX3" fmla="*/ 4392556 w 5195794"/>
              <a:gd name="connsiteY3" fmla="*/ 41757 h 421323"/>
              <a:gd name="connsiteX4" fmla="*/ 5195794 w 5195794"/>
              <a:gd name="connsiteY4" fmla="*/ 421323 h 421323"/>
              <a:gd name="connsiteX0" fmla="*/ 0 w 5673966"/>
              <a:gd name="connsiteY0" fmla="*/ 151871 h 421323"/>
              <a:gd name="connsiteX1" fmla="*/ 1490122 w 5673966"/>
              <a:gd name="connsiteY1" fmla="*/ 68129 h 421323"/>
              <a:gd name="connsiteX2" fmla="*/ 3419558 w 5673966"/>
              <a:gd name="connsiteY2" fmla="*/ 170873 h 421323"/>
              <a:gd name="connsiteX3" fmla="*/ 4870728 w 5673966"/>
              <a:gd name="connsiteY3" fmla="*/ 41757 h 421323"/>
              <a:gd name="connsiteX4" fmla="*/ 5673966 w 5673966"/>
              <a:gd name="connsiteY4" fmla="*/ 421323 h 421323"/>
              <a:gd name="connsiteX0" fmla="*/ 0 w 4870728"/>
              <a:gd name="connsiteY0" fmla="*/ 151871 h 185439"/>
              <a:gd name="connsiteX1" fmla="*/ 1490122 w 4870728"/>
              <a:gd name="connsiteY1" fmla="*/ 68129 h 185439"/>
              <a:gd name="connsiteX2" fmla="*/ 3419558 w 4870728"/>
              <a:gd name="connsiteY2" fmla="*/ 170873 h 185439"/>
              <a:gd name="connsiteX3" fmla="*/ 4870728 w 4870728"/>
              <a:gd name="connsiteY3" fmla="*/ 41757 h 185439"/>
              <a:gd name="connsiteX0" fmla="*/ 0 w 5279326"/>
              <a:gd name="connsiteY0" fmla="*/ 99016 h 132584"/>
              <a:gd name="connsiteX1" fmla="*/ 1490122 w 5279326"/>
              <a:gd name="connsiteY1" fmla="*/ 15274 h 132584"/>
              <a:gd name="connsiteX2" fmla="*/ 3419558 w 5279326"/>
              <a:gd name="connsiteY2" fmla="*/ 118018 h 132584"/>
              <a:gd name="connsiteX3" fmla="*/ 5279326 w 5279326"/>
              <a:gd name="connsiteY3" fmla="*/ 48429 h 132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79326" h="132584">
                <a:moveTo>
                  <a:pt x="0" y="99016"/>
                </a:moveTo>
                <a:cubicBezTo>
                  <a:pt x="276225" y="209347"/>
                  <a:pt x="920196" y="12107"/>
                  <a:pt x="1490122" y="15274"/>
                </a:cubicBezTo>
                <a:cubicBezTo>
                  <a:pt x="2060048" y="18441"/>
                  <a:pt x="2788024" y="112492"/>
                  <a:pt x="3419558" y="118018"/>
                </a:cubicBezTo>
                <a:cubicBezTo>
                  <a:pt x="4051092" y="123544"/>
                  <a:pt x="4541625" y="-93969"/>
                  <a:pt x="5279326" y="48429"/>
                </a:cubicBezTo>
              </a:path>
            </a:pathLst>
          </a:custGeom>
          <a:noFill/>
          <a:ln w="12700">
            <a:solidFill>
              <a:schemeClr val="accent6"/>
            </a:solidFill>
          </a:ln>
          <a:effectLst>
            <a:glow>
              <a:schemeClr val="accent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rgbClr val="FFC000"/>
              </a:solidFill>
            </a:endParaRPr>
          </a:p>
        </p:txBody>
      </p:sp>
      <p:sp>
        <p:nvSpPr>
          <p:cNvPr id="4" name="Ellipse 3"/>
          <p:cNvSpPr/>
          <p:nvPr/>
        </p:nvSpPr>
        <p:spPr>
          <a:xfrm>
            <a:off x="7192963" y="2436813"/>
            <a:ext cx="128587" cy="128587"/>
          </a:xfrm>
          <a:prstGeom prst="ellipse">
            <a:avLst/>
          </a:prstGeom>
          <a:noFill/>
          <a:ln w="127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8" name="Ellipse 7"/>
          <p:cNvSpPr/>
          <p:nvPr/>
        </p:nvSpPr>
        <p:spPr>
          <a:xfrm>
            <a:off x="6997700" y="2547938"/>
            <a:ext cx="65088" cy="63500"/>
          </a:xfrm>
          <a:prstGeom prst="ellipse">
            <a:avLst/>
          </a:prstGeom>
          <a:solidFill>
            <a:srgbClr val="078F9D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7180" name="ZoneTexte 4"/>
          <p:cNvSpPr txBox="1">
            <a:spLocks noChangeArrowheads="1"/>
          </p:cNvSpPr>
          <p:nvPr/>
        </p:nvSpPr>
        <p:spPr bwMode="auto">
          <a:xfrm>
            <a:off x="2987675" y="4005263"/>
            <a:ext cx="30241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2400" dirty="0">
                <a:latin typeface="Calibri" pitchFamily="34" charset="0"/>
              </a:rPr>
              <a:t>Chirurgie </a:t>
            </a:r>
            <a:r>
              <a:rPr lang="fr-FR" sz="2400" dirty="0" smtClean="0">
                <a:latin typeface="Calibri" pitchFamily="34" charset="0"/>
              </a:rPr>
              <a:t>vasculaire</a:t>
            </a:r>
            <a:endParaRPr lang="fr-FR" sz="2400" dirty="0">
              <a:latin typeface="Calibri" pitchFamily="34" charset="0"/>
            </a:endParaRPr>
          </a:p>
        </p:txBody>
      </p:sp>
      <p:sp>
        <p:nvSpPr>
          <p:cNvPr id="7183" name="Sous-titre 2"/>
          <p:cNvSpPr txBox="1">
            <a:spLocks/>
          </p:cNvSpPr>
          <p:nvPr/>
        </p:nvSpPr>
        <p:spPr bwMode="auto">
          <a:xfrm>
            <a:off x="8101013" y="0"/>
            <a:ext cx="1042987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20000"/>
              </a:spcBef>
              <a:buFont typeface="Arial" charset="0"/>
              <a:buNone/>
            </a:pPr>
            <a:r>
              <a:rPr lang="fr-FR" b="1">
                <a:solidFill>
                  <a:srgbClr val="F79646"/>
                </a:solidFill>
                <a:latin typeface="Calibri" pitchFamily="34" charset="0"/>
              </a:rPr>
              <a:t>1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fr-FR" sz="1400" b="1">
              <a:solidFill>
                <a:srgbClr val="F79646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re 1"/>
          <p:cNvSpPr>
            <a:spLocks noGrp="1"/>
          </p:cNvSpPr>
          <p:nvPr>
            <p:ph type="title" idx="4294967295"/>
          </p:nvPr>
        </p:nvSpPr>
        <p:spPr>
          <a:xfrm>
            <a:off x="303213" y="115888"/>
            <a:ext cx="8229600" cy="792162"/>
          </a:xfrm>
        </p:spPr>
        <p:txBody>
          <a:bodyPr/>
          <a:lstStyle/>
          <a:p>
            <a:pPr algn="l" eaLnBrk="1" hangingPunct="1"/>
            <a:r>
              <a:rPr lang="fr-FR" sz="4000" b="1" smtClean="0">
                <a:solidFill>
                  <a:srgbClr val="595959"/>
                </a:solidFill>
              </a:rPr>
              <a:t>QU ’EST-CE QU ’UN POUL ?</a:t>
            </a:r>
            <a:r>
              <a:rPr lang="fr-FR" sz="4000" smtClean="0">
                <a:solidFill>
                  <a:srgbClr val="595959"/>
                </a:solidFill>
              </a:rPr>
              <a:t/>
            </a:r>
            <a:br>
              <a:rPr lang="fr-FR" sz="4000" smtClean="0">
                <a:solidFill>
                  <a:srgbClr val="595959"/>
                </a:solidFill>
              </a:rPr>
            </a:br>
            <a:endParaRPr lang="fr-FR" sz="4000" smtClean="0">
              <a:solidFill>
                <a:srgbClr val="595959"/>
              </a:solidFill>
            </a:endParaRPr>
          </a:p>
        </p:txBody>
      </p:sp>
      <p:cxnSp>
        <p:nvCxnSpPr>
          <p:cNvPr id="11" name="Connecteur droit 10"/>
          <p:cNvCxnSpPr/>
          <p:nvPr/>
        </p:nvCxnSpPr>
        <p:spPr>
          <a:xfrm>
            <a:off x="395536" y="785813"/>
            <a:ext cx="7992888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389" name="Picture 3" descr="acomi 01-1"/>
          <p:cNvPicPr>
            <a:picLocks noChangeAspect="1" noChangeArrowheads="1"/>
          </p:cNvPicPr>
          <p:nvPr/>
        </p:nvPicPr>
        <p:blipFill>
          <a:blip r:embed="rId2">
            <a:lum bright="24000" contrast="24000"/>
          </a:blip>
          <a:srcRect/>
          <a:stretch>
            <a:fillRect/>
          </a:stretch>
        </p:blipFill>
        <p:spPr bwMode="auto">
          <a:xfrm>
            <a:off x="684213" y="2349500"/>
            <a:ext cx="3556000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4" descr="acomi 01-2"/>
          <p:cNvPicPr>
            <a:picLocks noChangeAspect="1" noChangeArrowheads="1"/>
          </p:cNvPicPr>
          <p:nvPr/>
        </p:nvPicPr>
        <p:blipFill>
          <a:blip r:embed="rId3">
            <a:lum bright="24000" contrast="24000"/>
          </a:blip>
          <a:srcRect/>
          <a:stretch>
            <a:fillRect/>
          </a:stretch>
        </p:blipFill>
        <p:spPr bwMode="auto">
          <a:xfrm>
            <a:off x="5003800" y="2420938"/>
            <a:ext cx="3184525" cy="247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1" name="Text Box 9"/>
          <p:cNvSpPr txBox="1">
            <a:spLocks noChangeArrowheads="1"/>
          </p:cNvSpPr>
          <p:nvPr/>
        </p:nvSpPr>
        <p:spPr bwMode="auto">
          <a:xfrm>
            <a:off x="2195513" y="5445125"/>
            <a:ext cx="46609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3200" b="1"/>
              <a:t>Poul mal perçu = poul -</a:t>
            </a:r>
          </a:p>
        </p:txBody>
      </p:sp>
      <p:sp>
        <p:nvSpPr>
          <p:cNvPr id="16393" name="Sous-titre 2"/>
          <p:cNvSpPr txBox="1">
            <a:spLocks/>
          </p:cNvSpPr>
          <p:nvPr/>
        </p:nvSpPr>
        <p:spPr bwMode="auto">
          <a:xfrm>
            <a:off x="8101013" y="0"/>
            <a:ext cx="1042987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20000"/>
              </a:spcBef>
              <a:buFont typeface="Arial" charset="0"/>
              <a:buNone/>
            </a:pPr>
            <a:r>
              <a:rPr lang="fr-FR" b="1">
                <a:solidFill>
                  <a:srgbClr val="F79646"/>
                </a:solidFill>
                <a:latin typeface="Calibri" pitchFamily="34" charset="0"/>
              </a:rPr>
              <a:t>10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fr-FR" sz="1400" b="1">
              <a:solidFill>
                <a:srgbClr val="F79646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re 1"/>
          <p:cNvSpPr>
            <a:spLocks noGrp="1"/>
          </p:cNvSpPr>
          <p:nvPr>
            <p:ph type="title" idx="4294967295"/>
          </p:nvPr>
        </p:nvSpPr>
        <p:spPr>
          <a:xfrm>
            <a:off x="323850" y="0"/>
            <a:ext cx="8229600" cy="792163"/>
          </a:xfrm>
        </p:spPr>
        <p:txBody>
          <a:bodyPr/>
          <a:lstStyle/>
          <a:p>
            <a:pPr algn="l" eaLnBrk="1" hangingPunct="1"/>
            <a:r>
              <a:rPr lang="fr-FR" sz="3600" smtClean="0">
                <a:solidFill>
                  <a:srgbClr val="595959"/>
                </a:solidFill>
              </a:rPr>
              <a:t>DIAGNOSTIC POSITIF</a:t>
            </a:r>
          </a:p>
        </p:txBody>
      </p:sp>
      <p:sp>
        <p:nvSpPr>
          <p:cNvPr id="21506" name="Espace réservé du contenu 2"/>
          <p:cNvSpPr>
            <a:spLocks noGrp="1"/>
          </p:cNvSpPr>
          <p:nvPr>
            <p:ph idx="4294967295"/>
          </p:nvPr>
        </p:nvSpPr>
        <p:spPr bwMode="auto">
          <a:xfrm>
            <a:off x="1116013" y="1484313"/>
            <a:ext cx="7499350" cy="41052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buClr>
                <a:srgbClr val="25A79B"/>
              </a:buClr>
            </a:pPr>
            <a:r>
              <a:rPr lang="fr-FR" b="1" smtClean="0">
                <a:solidFill>
                  <a:srgbClr val="F79646"/>
                </a:solidFill>
              </a:rPr>
              <a:t>Claudication intermittente :</a:t>
            </a:r>
          </a:p>
          <a:p>
            <a:pPr lvl="1" eaLnBrk="1" hangingPunct="1">
              <a:buClr>
                <a:srgbClr val="25A79B"/>
              </a:buClr>
            </a:pPr>
            <a:r>
              <a:rPr lang="fr-FR" b="1" smtClean="0">
                <a:solidFill>
                  <a:srgbClr val="F79646"/>
                </a:solidFill>
              </a:rPr>
              <a:t>Apparition pour une même distance</a:t>
            </a:r>
          </a:p>
          <a:p>
            <a:pPr lvl="1" eaLnBrk="1" hangingPunct="1">
              <a:buClr>
                <a:srgbClr val="25A79B"/>
              </a:buClr>
            </a:pPr>
            <a:r>
              <a:rPr lang="fr-FR" b="1" smtClean="0">
                <a:solidFill>
                  <a:srgbClr val="F79646"/>
                </a:solidFill>
              </a:rPr>
              <a:t>Disparition rapide à l’arrêt</a:t>
            </a:r>
          </a:p>
          <a:p>
            <a:pPr lvl="1" eaLnBrk="1" hangingPunct="1">
              <a:buClr>
                <a:srgbClr val="25A79B"/>
              </a:buClr>
            </a:pPr>
            <a:r>
              <a:rPr lang="fr-FR" b="1" smtClean="0">
                <a:solidFill>
                  <a:srgbClr val="F79646"/>
                </a:solidFill>
              </a:rPr>
              <a:t>Localisation musculaire</a:t>
            </a:r>
          </a:p>
          <a:p>
            <a:pPr eaLnBrk="1" hangingPunct="1"/>
            <a:r>
              <a:rPr lang="fr-FR" smtClean="0">
                <a:solidFill>
                  <a:srgbClr val="F79646"/>
                </a:solidFill>
              </a:rPr>
              <a:t>Douleurs de décubitus</a:t>
            </a:r>
          </a:p>
          <a:p>
            <a:pPr eaLnBrk="1" hangingPunct="1"/>
            <a:r>
              <a:rPr lang="fr-FR" smtClean="0">
                <a:solidFill>
                  <a:srgbClr val="F79646"/>
                </a:solidFill>
              </a:rPr>
              <a:t>Troubles trophiques</a:t>
            </a:r>
          </a:p>
        </p:txBody>
      </p:sp>
      <p:cxnSp>
        <p:nvCxnSpPr>
          <p:cNvPr id="8" name="Connecteur droit 7"/>
          <p:cNvCxnSpPr/>
          <p:nvPr/>
        </p:nvCxnSpPr>
        <p:spPr>
          <a:xfrm>
            <a:off x="395536" y="785813"/>
            <a:ext cx="7992888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11" name="Sous-titre 2"/>
          <p:cNvSpPr txBox="1">
            <a:spLocks/>
          </p:cNvSpPr>
          <p:nvPr/>
        </p:nvSpPr>
        <p:spPr bwMode="auto">
          <a:xfrm>
            <a:off x="8101013" y="0"/>
            <a:ext cx="1042987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20000"/>
              </a:spcBef>
              <a:buFont typeface="Arial" charset="0"/>
              <a:buNone/>
            </a:pPr>
            <a:r>
              <a:rPr lang="fr-FR" b="1">
                <a:solidFill>
                  <a:srgbClr val="F79646"/>
                </a:solidFill>
                <a:latin typeface="Calibri" pitchFamily="34" charset="0"/>
              </a:rPr>
              <a:t>11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fr-FR" sz="1400" b="1">
              <a:solidFill>
                <a:srgbClr val="F79646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re 1"/>
          <p:cNvSpPr>
            <a:spLocks noGrp="1"/>
          </p:cNvSpPr>
          <p:nvPr>
            <p:ph type="title" idx="4294967295"/>
          </p:nvPr>
        </p:nvSpPr>
        <p:spPr>
          <a:xfrm>
            <a:off x="323850" y="0"/>
            <a:ext cx="8229600" cy="792163"/>
          </a:xfrm>
        </p:spPr>
        <p:txBody>
          <a:bodyPr/>
          <a:lstStyle/>
          <a:p>
            <a:pPr algn="l" eaLnBrk="1" hangingPunct="1"/>
            <a:r>
              <a:rPr lang="fr-FR" sz="3600" smtClean="0">
                <a:solidFill>
                  <a:srgbClr val="595959"/>
                </a:solidFill>
              </a:rPr>
              <a:t>DIAGNOSTIC POSITIF</a:t>
            </a:r>
          </a:p>
        </p:txBody>
      </p:sp>
      <p:sp>
        <p:nvSpPr>
          <p:cNvPr id="22530" name="Espace réservé du contenu 2"/>
          <p:cNvSpPr>
            <a:spLocks noGrp="1"/>
          </p:cNvSpPr>
          <p:nvPr>
            <p:ph idx="4294967295"/>
          </p:nvPr>
        </p:nvSpPr>
        <p:spPr bwMode="auto">
          <a:xfrm>
            <a:off x="1116013" y="1484313"/>
            <a:ext cx="7499350" cy="41052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buClr>
                <a:srgbClr val="25A79B"/>
              </a:buClr>
            </a:pPr>
            <a:r>
              <a:rPr lang="fr-FR" sz="5400" b="1" smtClean="0">
                <a:solidFill>
                  <a:srgbClr val="F79646"/>
                </a:solidFill>
              </a:rPr>
              <a:t>IPS +++</a:t>
            </a:r>
          </a:p>
          <a:p>
            <a:pPr eaLnBrk="1" hangingPunct="1">
              <a:buClr>
                <a:srgbClr val="25A79B"/>
              </a:buClr>
            </a:pPr>
            <a:endParaRPr lang="fr-FR" sz="4000" b="1" smtClean="0">
              <a:solidFill>
                <a:srgbClr val="F79646"/>
              </a:solidFill>
            </a:endParaRPr>
          </a:p>
          <a:p>
            <a:pPr eaLnBrk="1" hangingPunct="1">
              <a:buClr>
                <a:srgbClr val="25A79B"/>
              </a:buClr>
            </a:pPr>
            <a:r>
              <a:rPr lang="fr-FR" sz="4000" b="1" smtClean="0">
                <a:solidFill>
                  <a:srgbClr val="F79646"/>
                </a:solidFill>
              </a:rPr>
              <a:t>TCPO2 : pronostic de cicatrisation</a:t>
            </a:r>
          </a:p>
          <a:p>
            <a:pPr eaLnBrk="1" hangingPunct="1">
              <a:buFont typeface="Arial" charset="0"/>
              <a:buNone/>
            </a:pPr>
            <a:endParaRPr lang="fr-FR" smtClean="0">
              <a:solidFill>
                <a:srgbClr val="F79646"/>
              </a:solidFill>
            </a:endParaRPr>
          </a:p>
        </p:txBody>
      </p:sp>
      <p:cxnSp>
        <p:nvCxnSpPr>
          <p:cNvPr id="8" name="Connecteur droit 7"/>
          <p:cNvCxnSpPr/>
          <p:nvPr/>
        </p:nvCxnSpPr>
        <p:spPr>
          <a:xfrm>
            <a:off x="395536" y="785813"/>
            <a:ext cx="7992888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35" name="Sous-titre 2"/>
          <p:cNvSpPr txBox="1">
            <a:spLocks/>
          </p:cNvSpPr>
          <p:nvPr/>
        </p:nvSpPr>
        <p:spPr bwMode="auto">
          <a:xfrm>
            <a:off x="8101013" y="0"/>
            <a:ext cx="1042987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20000"/>
              </a:spcBef>
              <a:buFont typeface="Arial" charset="0"/>
              <a:buNone/>
            </a:pPr>
            <a:r>
              <a:rPr lang="fr-FR" b="1">
                <a:solidFill>
                  <a:srgbClr val="F79646"/>
                </a:solidFill>
                <a:latin typeface="Calibri" pitchFamily="34" charset="0"/>
              </a:rPr>
              <a:t>12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fr-FR" sz="1400" b="1">
              <a:solidFill>
                <a:srgbClr val="F79646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9" t="43517" r="14030" b="34375"/>
          <a:stretch/>
        </p:blipFill>
        <p:spPr bwMode="auto">
          <a:xfrm>
            <a:off x="251520" y="2276872"/>
            <a:ext cx="8781103" cy="1948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971600" y="1112902"/>
            <a:ext cx="6912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smtClean="0"/>
              <a:t>Différents stade de l’ACOMI</a:t>
            </a:r>
            <a:endParaRPr lang="fr-FR" sz="3200" b="1" dirty="0"/>
          </a:p>
        </p:txBody>
      </p:sp>
    </p:spTree>
    <p:extLst>
      <p:ext uri="{BB962C8B-B14F-4D97-AF65-F5344CB8AC3E}">
        <p14:creationId xmlns:p14="http://schemas.microsoft.com/office/powerpoint/2010/main" val="1588359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Titre 1"/>
          <p:cNvSpPr>
            <a:spLocks noGrp="1"/>
          </p:cNvSpPr>
          <p:nvPr>
            <p:ph type="title" idx="4294967295"/>
          </p:nvPr>
        </p:nvSpPr>
        <p:spPr>
          <a:xfrm>
            <a:off x="323850" y="0"/>
            <a:ext cx="8229600" cy="792163"/>
          </a:xfrm>
        </p:spPr>
        <p:txBody>
          <a:bodyPr/>
          <a:lstStyle/>
          <a:p>
            <a:pPr algn="l" eaLnBrk="1" hangingPunct="1"/>
            <a:r>
              <a:rPr lang="fr-FR" sz="3600" smtClean="0">
                <a:solidFill>
                  <a:srgbClr val="595959"/>
                </a:solidFill>
              </a:rPr>
              <a:t>DIAGNOSTIC DIFFÉRENTIEL</a:t>
            </a:r>
          </a:p>
        </p:txBody>
      </p:sp>
      <p:sp>
        <p:nvSpPr>
          <p:cNvPr id="157699" name="Espace réservé du contenu 2"/>
          <p:cNvSpPr>
            <a:spLocks noGrp="1"/>
          </p:cNvSpPr>
          <p:nvPr>
            <p:ph idx="4294967295"/>
          </p:nvPr>
        </p:nvSpPr>
        <p:spPr bwMode="auto">
          <a:xfrm>
            <a:off x="1116013" y="1484313"/>
            <a:ext cx="7499350" cy="41052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buClr>
                <a:srgbClr val="25A79B"/>
              </a:buClr>
            </a:pPr>
            <a:r>
              <a:rPr lang="fr-FR" sz="5400" b="1" smtClean="0">
                <a:solidFill>
                  <a:srgbClr val="F79646"/>
                </a:solidFill>
              </a:rPr>
              <a:t>Coxarthrose</a:t>
            </a:r>
          </a:p>
          <a:p>
            <a:pPr eaLnBrk="1" hangingPunct="1">
              <a:buClr>
                <a:srgbClr val="25A79B"/>
              </a:buClr>
            </a:pPr>
            <a:r>
              <a:rPr lang="fr-FR" sz="5400" b="1" smtClean="0">
                <a:solidFill>
                  <a:srgbClr val="F79646"/>
                </a:solidFill>
              </a:rPr>
              <a:t>Canal lombaire étroit</a:t>
            </a:r>
          </a:p>
          <a:p>
            <a:pPr eaLnBrk="1" hangingPunct="1">
              <a:buClr>
                <a:srgbClr val="25A79B"/>
              </a:buClr>
            </a:pPr>
            <a:endParaRPr lang="fr-FR" sz="5400" b="1" smtClean="0">
              <a:solidFill>
                <a:srgbClr val="F79646"/>
              </a:solidFill>
            </a:endParaRPr>
          </a:p>
          <a:p>
            <a:pPr eaLnBrk="1" hangingPunct="1">
              <a:buClr>
                <a:srgbClr val="25A79B"/>
              </a:buClr>
              <a:buFont typeface="Arial" charset="0"/>
              <a:buNone/>
            </a:pPr>
            <a:r>
              <a:rPr lang="fr-FR" sz="4000" b="1" smtClean="0">
                <a:solidFill>
                  <a:srgbClr val="F79646"/>
                </a:solidFill>
              </a:rPr>
              <a:t>     </a:t>
            </a:r>
            <a:r>
              <a:rPr lang="fr-FR" sz="4000" b="1" smtClean="0">
                <a:solidFill>
                  <a:srgbClr val="F79646"/>
                </a:solidFill>
                <a:cs typeface="Calibri" pitchFamily="34" charset="0"/>
              </a:rPr>
              <a:t>→</a:t>
            </a:r>
            <a:r>
              <a:rPr lang="fr-FR" sz="4000" b="1" smtClean="0">
                <a:solidFill>
                  <a:srgbClr val="F79646"/>
                </a:solidFill>
              </a:rPr>
              <a:t>Tapis roulant avec pressions</a:t>
            </a:r>
          </a:p>
          <a:p>
            <a:pPr eaLnBrk="1" hangingPunct="1">
              <a:buFont typeface="Arial" charset="0"/>
              <a:buNone/>
            </a:pPr>
            <a:endParaRPr lang="fr-FR" smtClean="0">
              <a:solidFill>
                <a:srgbClr val="F79646"/>
              </a:solidFill>
            </a:endParaRPr>
          </a:p>
        </p:txBody>
      </p:sp>
      <p:cxnSp>
        <p:nvCxnSpPr>
          <p:cNvPr id="8" name="Connecteur droit 7"/>
          <p:cNvCxnSpPr/>
          <p:nvPr/>
        </p:nvCxnSpPr>
        <p:spPr>
          <a:xfrm>
            <a:off x="395536" y="785813"/>
            <a:ext cx="7992888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7703" name="Sous-titre 2"/>
          <p:cNvSpPr txBox="1">
            <a:spLocks/>
          </p:cNvSpPr>
          <p:nvPr/>
        </p:nvSpPr>
        <p:spPr bwMode="auto">
          <a:xfrm>
            <a:off x="8101013" y="0"/>
            <a:ext cx="1042987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20000"/>
              </a:spcBef>
              <a:buFont typeface="Arial" charset="0"/>
              <a:buNone/>
            </a:pPr>
            <a:r>
              <a:rPr lang="fr-FR" b="1">
                <a:solidFill>
                  <a:srgbClr val="F79646"/>
                </a:solidFill>
                <a:latin typeface="Calibri" pitchFamily="34" charset="0"/>
              </a:rPr>
              <a:t>12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fr-FR" sz="1400" b="1">
              <a:solidFill>
                <a:srgbClr val="F79646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re 1"/>
          <p:cNvSpPr>
            <a:spLocks noGrp="1"/>
          </p:cNvSpPr>
          <p:nvPr>
            <p:ph type="title" idx="4294967295"/>
          </p:nvPr>
        </p:nvSpPr>
        <p:spPr>
          <a:xfrm>
            <a:off x="303213" y="115888"/>
            <a:ext cx="8229600" cy="792162"/>
          </a:xfrm>
        </p:spPr>
        <p:txBody>
          <a:bodyPr/>
          <a:lstStyle/>
          <a:p>
            <a:pPr algn="l" eaLnBrk="1" hangingPunct="1"/>
            <a:r>
              <a:rPr lang="fr-FR" sz="3600" smtClean="0">
                <a:solidFill>
                  <a:srgbClr val="595959"/>
                </a:solidFill>
              </a:rPr>
              <a:t>Localiser les lésions par la palpation des pouls</a:t>
            </a:r>
          </a:p>
        </p:txBody>
      </p:sp>
      <p:cxnSp>
        <p:nvCxnSpPr>
          <p:cNvPr id="11" name="Connecteur droit 10"/>
          <p:cNvCxnSpPr/>
          <p:nvPr/>
        </p:nvCxnSpPr>
        <p:spPr>
          <a:xfrm>
            <a:off x="395536" y="785813"/>
            <a:ext cx="7992888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437" name="Picture 2" descr="acomi9"/>
          <p:cNvPicPr>
            <a:picLocks noChangeAspect="1" noChangeArrowheads="1"/>
          </p:cNvPicPr>
          <p:nvPr/>
        </p:nvPicPr>
        <p:blipFill>
          <a:blip r:embed="rId2">
            <a:lum bright="20000" contrast="20000"/>
          </a:blip>
          <a:srcRect/>
          <a:stretch>
            <a:fillRect/>
          </a:stretch>
        </p:blipFill>
        <p:spPr bwMode="auto">
          <a:xfrm>
            <a:off x="1042988" y="1125538"/>
            <a:ext cx="32512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2" descr="acomi7"/>
          <p:cNvPicPr>
            <a:picLocks noChangeAspect="1" noChangeArrowheads="1"/>
          </p:cNvPicPr>
          <p:nvPr/>
        </p:nvPicPr>
        <p:blipFill>
          <a:blip r:embed="rId3">
            <a:lum bright="20000" contrast="20000"/>
          </a:blip>
          <a:srcRect/>
          <a:stretch>
            <a:fillRect/>
          </a:stretch>
        </p:blipFill>
        <p:spPr bwMode="auto">
          <a:xfrm>
            <a:off x="5003800" y="1268413"/>
            <a:ext cx="3302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1" name="Sous-titre 2"/>
          <p:cNvSpPr txBox="1">
            <a:spLocks/>
          </p:cNvSpPr>
          <p:nvPr/>
        </p:nvSpPr>
        <p:spPr bwMode="auto">
          <a:xfrm>
            <a:off x="8101013" y="0"/>
            <a:ext cx="1042987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20000"/>
              </a:spcBef>
              <a:buFont typeface="Arial" charset="0"/>
              <a:buNone/>
            </a:pPr>
            <a:r>
              <a:rPr lang="fr-FR" b="1">
                <a:solidFill>
                  <a:srgbClr val="F79646"/>
                </a:solidFill>
                <a:latin typeface="Calibri" pitchFamily="34" charset="0"/>
              </a:rPr>
              <a:t>13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fr-FR" sz="1400" b="1">
              <a:solidFill>
                <a:srgbClr val="F79646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re 1"/>
          <p:cNvSpPr>
            <a:spLocks noGrp="1"/>
          </p:cNvSpPr>
          <p:nvPr>
            <p:ph type="title" idx="4294967295"/>
          </p:nvPr>
        </p:nvSpPr>
        <p:spPr>
          <a:xfrm>
            <a:off x="303213" y="115888"/>
            <a:ext cx="8229600" cy="792162"/>
          </a:xfrm>
        </p:spPr>
        <p:txBody>
          <a:bodyPr/>
          <a:lstStyle/>
          <a:p>
            <a:pPr algn="l" eaLnBrk="1" hangingPunct="1"/>
            <a:r>
              <a:rPr lang="fr-FR" sz="3600" smtClean="0">
                <a:solidFill>
                  <a:srgbClr val="595959"/>
                </a:solidFill>
              </a:rPr>
              <a:t>Localiser les lésions par la palpation des pouls</a:t>
            </a:r>
          </a:p>
        </p:txBody>
      </p:sp>
      <p:cxnSp>
        <p:nvCxnSpPr>
          <p:cNvPr id="11" name="Connecteur droit 10"/>
          <p:cNvCxnSpPr/>
          <p:nvPr/>
        </p:nvCxnSpPr>
        <p:spPr>
          <a:xfrm>
            <a:off x="395536" y="785813"/>
            <a:ext cx="7992888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485" name="Picture 2" descr="acomi8"/>
          <p:cNvPicPr>
            <a:picLocks noChangeAspect="1" noChangeArrowheads="1"/>
          </p:cNvPicPr>
          <p:nvPr/>
        </p:nvPicPr>
        <p:blipFill>
          <a:blip r:embed="rId2">
            <a:lum bright="20000" contrast="20000"/>
          </a:blip>
          <a:srcRect/>
          <a:stretch>
            <a:fillRect/>
          </a:stretch>
        </p:blipFill>
        <p:spPr bwMode="auto">
          <a:xfrm>
            <a:off x="2979738" y="1676400"/>
            <a:ext cx="31496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7" name="Sous-titre 2"/>
          <p:cNvSpPr txBox="1">
            <a:spLocks/>
          </p:cNvSpPr>
          <p:nvPr/>
        </p:nvSpPr>
        <p:spPr bwMode="auto">
          <a:xfrm>
            <a:off x="8101013" y="0"/>
            <a:ext cx="1042987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20000"/>
              </a:spcBef>
              <a:buFont typeface="Arial" charset="0"/>
              <a:buNone/>
            </a:pPr>
            <a:r>
              <a:rPr lang="fr-FR" b="1">
                <a:solidFill>
                  <a:srgbClr val="F79646"/>
                </a:solidFill>
                <a:latin typeface="Calibri" pitchFamily="34" charset="0"/>
              </a:rPr>
              <a:t>14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fr-FR" sz="1400" b="1">
              <a:solidFill>
                <a:srgbClr val="F79646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re 1"/>
          <p:cNvSpPr>
            <a:spLocks noGrp="1"/>
          </p:cNvSpPr>
          <p:nvPr>
            <p:ph type="title" idx="4294967295"/>
          </p:nvPr>
        </p:nvSpPr>
        <p:spPr>
          <a:xfrm>
            <a:off x="303213" y="115888"/>
            <a:ext cx="8229600" cy="792162"/>
          </a:xfrm>
        </p:spPr>
        <p:txBody>
          <a:bodyPr/>
          <a:lstStyle/>
          <a:p>
            <a:pPr algn="l" eaLnBrk="1" hangingPunct="1"/>
            <a:r>
              <a:rPr lang="fr-FR" sz="3600" smtClean="0">
                <a:solidFill>
                  <a:srgbClr val="595959"/>
                </a:solidFill>
              </a:rPr>
              <a:t>Localiser les lésions par la palpation des pouls</a:t>
            </a:r>
          </a:p>
        </p:txBody>
      </p:sp>
      <p:cxnSp>
        <p:nvCxnSpPr>
          <p:cNvPr id="11" name="Connecteur droit 10"/>
          <p:cNvCxnSpPr/>
          <p:nvPr/>
        </p:nvCxnSpPr>
        <p:spPr>
          <a:xfrm>
            <a:off x="395536" y="785813"/>
            <a:ext cx="7992888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461" name="Picture 2" descr="acomi6"/>
          <p:cNvPicPr>
            <a:picLocks noChangeAspect="1" noChangeArrowheads="1"/>
          </p:cNvPicPr>
          <p:nvPr/>
        </p:nvPicPr>
        <p:blipFill>
          <a:blip r:embed="rId2">
            <a:lum bright="20000" contrast="20000"/>
          </a:blip>
          <a:srcRect/>
          <a:stretch>
            <a:fillRect/>
          </a:stretch>
        </p:blipFill>
        <p:spPr bwMode="auto">
          <a:xfrm>
            <a:off x="3048000" y="1676400"/>
            <a:ext cx="32004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3" name="Sous-titre 2"/>
          <p:cNvSpPr txBox="1">
            <a:spLocks/>
          </p:cNvSpPr>
          <p:nvPr/>
        </p:nvSpPr>
        <p:spPr bwMode="auto">
          <a:xfrm>
            <a:off x="8101013" y="0"/>
            <a:ext cx="1042987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20000"/>
              </a:spcBef>
              <a:buFont typeface="Arial" charset="0"/>
              <a:buNone/>
            </a:pPr>
            <a:r>
              <a:rPr lang="fr-FR" b="1">
                <a:solidFill>
                  <a:srgbClr val="F79646"/>
                </a:solidFill>
                <a:latin typeface="Calibri" pitchFamily="34" charset="0"/>
              </a:rPr>
              <a:t>15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fr-FR" sz="1400" b="1">
              <a:solidFill>
                <a:srgbClr val="F79646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Titre 1"/>
          <p:cNvSpPr>
            <a:spLocks noGrp="1"/>
          </p:cNvSpPr>
          <p:nvPr>
            <p:ph type="title" idx="4294967295"/>
          </p:nvPr>
        </p:nvSpPr>
        <p:spPr>
          <a:xfrm>
            <a:off x="323850" y="0"/>
            <a:ext cx="8229600" cy="792163"/>
          </a:xfrm>
        </p:spPr>
        <p:txBody>
          <a:bodyPr/>
          <a:lstStyle/>
          <a:p>
            <a:pPr algn="l"/>
            <a:r>
              <a:rPr lang="fr-FR" sz="3600" smtClean="0">
                <a:solidFill>
                  <a:srgbClr val="595959"/>
                </a:solidFill>
              </a:rPr>
              <a:t>Localisation des lésions</a:t>
            </a:r>
          </a:p>
        </p:txBody>
      </p:sp>
      <p:sp>
        <p:nvSpPr>
          <p:cNvPr id="101378" name="Espace réservé du contenu 2"/>
          <p:cNvSpPr>
            <a:spLocks noGrp="1"/>
          </p:cNvSpPr>
          <p:nvPr>
            <p:ph idx="4294967295"/>
          </p:nvPr>
        </p:nvSpPr>
        <p:spPr bwMode="auto">
          <a:xfrm>
            <a:off x="1116013" y="1484313"/>
            <a:ext cx="7499350" cy="41052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990600" lvl="1" indent="-533400" eaLnBrk="1" hangingPunct="1">
              <a:buFont typeface="Arial" charset="0"/>
              <a:buNone/>
            </a:pPr>
            <a:r>
              <a:rPr lang="fr-FR" b="1" smtClean="0">
                <a:solidFill>
                  <a:srgbClr val="F79646"/>
                </a:solidFill>
              </a:rPr>
              <a:t>POUL FEMORAL : 	</a:t>
            </a:r>
          </a:p>
          <a:p>
            <a:pPr marL="990600" lvl="1" indent="-533400" eaLnBrk="1" hangingPunct="1">
              <a:buFont typeface="Arial" charset="0"/>
              <a:buNone/>
            </a:pPr>
            <a:endParaRPr lang="fr-FR" b="1" smtClean="0">
              <a:solidFill>
                <a:srgbClr val="F79646"/>
              </a:solidFill>
            </a:endParaRPr>
          </a:p>
          <a:p>
            <a:pPr marL="990600" lvl="1" indent="-533400" eaLnBrk="1" hangingPunct="1"/>
            <a:r>
              <a:rPr lang="fr-FR" b="1" u="sng" smtClean="0">
                <a:solidFill>
                  <a:srgbClr val="F79646"/>
                </a:solidFill>
              </a:rPr>
              <a:t>absent</a:t>
            </a:r>
            <a:r>
              <a:rPr lang="fr-FR" sz="3200" b="1" smtClean="0">
                <a:solidFill>
                  <a:srgbClr val="F79646"/>
                </a:solidFill>
              </a:rPr>
              <a:t> </a:t>
            </a:r>
            <a:r>
              <a:rPr lang="fr-FR" b="1" smtClean="0">
                <a:solidFill>
                  <a:srgbClr val="F79646"/>
                </a:solidFill>
              </a:rPr>
              <a:t> : lésions proximales : bonne nouvelle!</a:t>
            </a:r>
          </a:p>
          <a:p>
            <a:pPr marL="990600" lvl="1" indent="-533400" eaLnBrk="1" hangingPunct="1">
              <a:buFont typeface="Arial" charset="0"/>
              <a:buNone/>
            </a:pPr>
            <a:r>
              <a:rPr lang="fr-FR" b="1" smtClean="0">
                <a:solidFill>
                  <a:srgbClr val="F79646"/>
                </a:solidFill>
              </a:rPr>
              <a:t>					 </a:t>
            </a:r>
          </a:p>
          <a:p>
            <a:pPr marL="990600" lvl="1" indent="-533400" eaLnBrk="1" hangingPunct="1"/>
            <a:endParaRPr lang="fr-FR" b="1" smtClean="0">
              <a:solidFill>
                <a:srgbClr val="F79646"/>
              </a:solidFill>
            </a:endParaRPr>
          </a:p>
          <a:p>
            <a:pPr marL="990600" lvl="1" indent="-533400" eaLnBrk="1" hangingPunct="1"/>
            <a:r>
              <a:rPr lang="fr-FR" b="1" u="sng" smtClean="0">
                <a:solidFill>
                  <a:srgbClr val="F79646"/>
                </a:solidFill>
              </a:rPr>
              <a:t>présent</a:t>
            </a:r>
            <a:r>
              <a:rPr lang="fr-FR" b="1" smtClean="0">
                <a:solidFill>
                  <a:srgbClr val="F79646"/>
                </a:solidFill>
              </a:rPr>
              <a:t> : lésions distales </a:t>
            </a:r>
          </a:p>
          <a:p>
            <a:pPr marL="990600" lvl="1" indent="-533400" eaLnBrk="1" hangingPunct="1"/>
            <a:endParaRPr lang="fr-FR" sz="2400" smtClean="0">
              <a:solidFill>
                <a:srgbClr val="F79646"/>
              </a:solidFill>
            </a:endParaRPr>
          </a:p>
          <a:p>
            <a:pPr marL="609600" indent="-609600">
              <a:buFont typeface="Arial" charset="0"/>
              <a:buNone/>
            </a:pPr>
            <a:endParaRPr lang="fr-FR" smtClean="0">
              <a:solidFill>
                <a:srgbClr val="F79646"/>
              </a:solidFill>
            </a:endParaRPr>
          </a:p>
        </p:txBody>
      </p:sp>
      <p:cxnSp>
        <p:nvCxnSpPr>
          <p:cNvPr id="8" name="Connecteur droit 7"/>
          <p:cNvCxnSpPr/>
          <p:nvPr/>
        </p:nvCxnSpPr>
        <p:spPr>
          <a:xfrm>
            <a:off x="395536" y="798513"/>
            <a:ext cx="7992888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383" name="Sous-titre 2"/>
          <p:cNvSpPr txBox="1">
            <a:spLocks/>
          </p:cNvSpPr>
          <p:nvPr/>
        </p:nvSpPr>
        <p:spPr bwMode="auto">
          <a:xfrm>
            <a:off x="8101013" y="0"/>
            <a:ext cx="1042987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20000"/>
              </a:spcBef>
              <a:buFont typeface="Arial" charset="0"/>
              <a:buNone/>
            </a:pPr>
            <a:r>
              <a:rPr lang="fr-FR" b="1">
                <a:solidFill>
                  <a:srgbClr val="F79646"/>
                </a:solidFill>
                <a:latin typeface="Calibri" pitchFamily="34" charset="0"/>
              </a:rPr>
              <a:t>16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fr-FR" sz="1400" b="1">
              <a:solidFill>
                <a:srgbClr val="F79646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Titre 1"/>
          <p:cNvSpPr>
            <a:spLocks noGrp="1"/>
          </p:cNvSpPr>
          <p:nvPr>
            <p:ph type="title" idx="4294967295"/>
          </p:nvPr>
        </p:nvSpPr>
        <p:spPr>
          <a:xfrm>
            <a:off x="303213" y="115888"/>
            <a:ext cx="8229600" cy="792162"/>
          </a:xfrm>
        </p:spPr>
        <p:txBody>
          <a:bodyPr/>
          <a:lstStyle/>
          <a:p>
            <a:pPr algn="l" eaLnBrk="1" hangingPunct="1"/>
            <a:r>
              <a:rPr lang="fr-FR" sz="3600" smtClean="0">
                <a:solidFill>
                  <a:srgbClr val="595959"/>
                </a:solidFill>
              </a:rPr>
              <a:t>IMAGERIE : ARM</a:t>
            </a:r>
          </a:p>
        </p:txBody>
      </p:sp>
      <p:cxnSp>
        <p:nvCxnSpPr>
          <p:cNvPr id="11" name="Connecteur droit 10"/>
          <p:cNvCxnSpPr/>
          <p:nvPr/>
        </p:nvCxnSpPr>
        <p:spPr>
          <a:xfrm>
            <a:off x="395536" y="785813"/>
            <a:ext cx="7992888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28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4238" y="765175"/>
            <a:ext cx="2511425" cy="475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32250" y="765175"/>
            <a:ext cx="2082800" cy="475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7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40538" y="765175"/>
            <a:ext cx="1824037" cy="482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288" name="Text Box 10"/>
          <p:cNvSpPr txBox="1">
            <a:spLocks noChangeArrowheads="1"/>
          </p:cNvSpPr>
          <p:nvPr/>
        </p:nvSpPr>
        <p:spPr bwMode="auto">
          <a:xfrm>
            <a:off x="1403350" y="5661025"/>
            <a:ext cx="6889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>
                <a:solidFill>
                  <a:srgbClr val="F79646"/>
                </a:solidFill>
              </a:rPr>
              <a:t>INTERPRETATION DIFFICILE POUR LES ARTERES DE JAMBE</a:t>
            </a:r>
          </a:p>
        </p:txBody>
      </p:sp>
      <p:sp>
        <p:nvSpPr>
          <p:cNvPr id="97290" name="Sous-titre 2"/>
          <p:cNvSpPr txBox="1">
            <a:spLocks/>
          </p:cNvSpPr>
          <p:nvPr/>
        </p:nvSpPr>
        <p:spPr bwMode="auto">
          <a:xfrm>
            <a:off x="8101013" y="0"/>
            <a:ext cx="1042987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20000"/>
              </a:spcBef>
              <a:buFont typeface="Arial" charset="0"/>
              <a:buNone/>
            </a:pPr>
            <a:r>
              <a:rPr lang="fr-FR" b="1">
                <a:solidFill>
                  <a:srgbClr val="F79646"/>
                </a:solidFill>
                <a:latin typeface="Calibri" pitchFamily="34" charset="0"/>
              </a:rPr>
              <a:t>17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fr-FR" sz="1400" b="1">
              <a:solidFill>
                <a:srgbClr val="F79646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250825" y="0"/>
            <a:ext cx="8229600" cy="792163"/>
          </a:xfrm>
        </p:spPr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fr-FR" sz="36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OBJECTIFS</a:t>
            </a:r>
            <a:endParaRPr lang="fr-FR" sz="3600" dirty="0">
              <a:solidFill>
                <a:schemeClr val="tx1">
                  <a:lumMod val="65000"/>
                  <a:lumOff val="35000"/>
                </a:schemeClr>
              </a:solidFill>
              <a:cs typeface="Arial" pitchFamily="34" charset="0"/>
            </a:endParaRPr>
          </a:p>
        </p:txBody>
      </p:sp>
      <p:sp>
        <p:nvSpPr>
          <p:cNvPr id="8194" name="Espace réservé du contenu 2"/>
          <p:cNvSpPr>
            <a:spLocks noGrp="1"/>
          </p:cNvSpPr>
          <p:nvPr>
            <p:ph idx="4294967295"/>
          </p:nvPr>
        </p:nvSpPr>
        <p:spPr bwMode="auto">
          <a:xfrm>
            <a:off x="1116013" y="1484313"/>
            <a:ext cx="7499350" cy="41052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buClr>
                <a:srgbClr val="078F9D"/>
              </a:buClr>
            </a:pPr>
            <a:r>
              <a:rPr lang="fr-FR" smtClean="0">
                <a:solidFill>
                  <a:srgbClr val="F79646"/>
                </a:solidFill>
              </a:rPr>
              <a:t>Diagnostiquer une ACOMI</a:t>
            </a:r>
          </a:p>
          <a:p>
            <a:pPr eaLnBrk="1" hangingPunct="1">
              <a:buClr>
                <a:srgbClr val="078F9D"/>
              </a:buClr>
            </a:pPr>
            <a:r>
              <a:rPr lang="fr-FR" smtClean="0">
                <a:solidFill>
                  <a:srgbClr val="F79646"/>
                </a:solidFill>
              </a:rPr>
              <a:t>Identifier les situations d’urgence</a:t>
            </a:r>
          </a:p>
          <a:p>
            <a:pPr eaLnBrk="1" hangingPunct="1">
              <a:buClr>
                <a:srgbClr val="078F9D"/>
              </a:buClr>
            </a:pPr>
            <a:r>
              <a:rPr lang="fr-FR" smtClean="0">
                <a:solidFill>
                  <a:srgbClr val="F79646"/>
                </a:solidFill>
              </a:rPr>
              <a:t>Argumenter l’attitude thérapeutique et le suivi</a:t>
            </a:r>
          </a:p>
          <a:p>
            <a:pPr eaLnBrk="1" hangingPunct="1">
              <a:buClr>
                <a:srgbClr val="078F9D"/>
              </a:buClr>
            </a:pPr>
            <a:r>
              <a:rPr lang="fr-FR" smtClean="0">
                <a:solidFill>
                  <a:srgbClr val="F79646"/>
                </a:solidFill>
              </a:rPr>
              <a:t>Principes de prise en charge</a:t>
            </a:r>
          </a:p>
        </p:txBody>
      </p:sp>
      <p:cxnSp>
        <p:nvCxnSpPr>
          <p:cNvPr id="5" name="Connecteur droit 4"/>
          <p:cNvCxnSpPr/>
          <p:nvPr/>
        </p:nvCxnSpPr>
        <p:spPr>
          <a:xfrm>
            <a:off x="395536" y="785813"/>
            <a:ext cx="7992888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99" name="Sous-titre 2"/>
          <p:cNvSpPr txBox="1">
            <a:spLocks/>
          </p:cNvSpPr>
          <p:nvPr/>
        </p:nvSpPr>
        <p:spPr bwMode="auto">
          <a:xfrm>
            <a:off x="8101013" y="0"/>
            <a:ext cx="1042987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20000"/>
              </a:spcBef>
              <a:buFont typeface="Arial" charset="0"/>
              <a:buNone/>
            </a:pPr>
            <a:r>
              <a:rPr lang="fr-FR" b="1">
                <a:solidFill>
                  <a:srgbClr val="F79646"/>
                </a:solidFill>
                <a:latin typeface="Calibri" pitchFamily="34" charset="0"/>
              </a:rPr>
              <a:t>2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fr-FR" sz="1400" b="1">
              <a:solidFill>
                <a:srgbClr val="F79646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Titre 1"/>
          <p:cNvSpPr>
            <a:spLocks noGrp="1"/>
          </p:cNvSpPr>
          <p:nvPr>
            <p:ph type="title" idx="4294967295"/>
          </p:nvPr>
        </p:nvSpPr>
        <p:spPr>
          <a:xfrm>
            <a:off x="323850" y="0"/>
            <a:ext cx="8229600" cy="792163"/>
          </a:xfrm>
        </p:spPr>
        <p:txBody>
          <a:bodyPr/>
          <a:lstStyle/>
          <a:p>
            <a:pPr algn="l" eaLnBrk="1" hangingPunct="1"/>
            <a:r>
              <a:rPr lang="fr-FR" sz="3600" smtClean="0">
                <a:solidFill>
                  <a:srgbClr val="595959"/>
                </a:solidFill>
              </a:rPr>
              <a:t>IMAGERIE : ANGIO TDM</a:t>
            </a:r>
          </a:p>
        </p:txBody>
      </p:sp>
      <p:cxnSp>
        <p:nvCxnSpPr>
          <p:cNvPr id="11" name="Connecteur droit 10"/>
          <p:cNvCxnSpPr/>
          <p:nvPr/>
        </p:nvCxnSpPr>
        <p:spPr>
          <a:xfrm>
            <a:off x="395536" y="785813"/>
            <a:ext cx="7992888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309" name="Text Box 10"/>
          <p:cNvSpPr txBox="1">
            <a:spLocks noChangeArrowheads="1"/>
          </p:cNvSpPr>
          <p:nvPr/>
        </p:nvSpPr>
        <p:spPr bwMode="auto">
          <a:xfrm>
            <a:off x="1331913" y="5876925"/>
            <a:ext cx="6889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>
                <a:solidFill>
                  <a:srgbClr val="F79646"/>
                </a:solidFill>
              </a:rPr>
              <a:t>INTERPRETATION DIFFICILE POUR LES ARTERES DE JAMBE</a:t>
            </a:r>
          </a:p>
        </p:txBody>
      </p:sp>
      <p:pic>
        <p:nvPicPr>
          <p:cNvPr id="98310" name="Picture 6"/>
          <p:cNvPicPr>
            <a:picLocks noChangeArrowheads="1"/>
          </p:cNvPicPr>
          <p:nvPr/>
        </p:nvPicPr>
        <p:blipFill>
          <a:blip r:embed="rId2"/>
          <a:srcRect l="1219" t="3468"/>
          <a:stretch>
            <a:fillRect/>
          </a:stretch>
        </p:blipFill>
        <p:spPr bwMode="auto">
          <a:xfrm>
            <a:off x="5076825" y="1412875"/>
            <a:ext cx="2951163" cy="425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11" name="Picture 7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31913" y="1412875"/>
            <a:ext cx="3038475" cy="425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313" name="Sous-titre 2"/>
          <p:cNvSpPr txBox="1">
            <a:spLocks/>
          </p:cNvSpPr>
          <p:nvPr/>
        </p:nvSpPr>
        <p:spPr bwMode="auto">
          <a:xfrm>
            <a:off x="8101013" y="0"/>
            <a:ext cx="1042987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20000"/>
              </a:spcBef>
              <a:buFont typeface="Arial" charset="0"/>
              <a:buNone/>
            </a:pPr>
            <a:r>
              <a:rPr lang="fr-FR" b="1">
                <a:solidFill>
                  <a:srgbClr val="F79646"/>
                </a:solidFill>
                <a:latin typeface="Calibri" pitchFamily="34" charset="0"/>
              </a:rPr>
              <a:t>18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fr-FR" sz="1400" b="1">
              <a:solidFill>
                <a:srgbClr val="F79646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Titre 1"/>
          <p:cNvSpPr>
            <a:spLocks noGrp="1"/>
          </p:cNvSpPr>
          <p:nvPr>
            <p:ph type="title" idx="4294967295"/>
          </p:nvPr>
        </p:nvSpPr>
        <p:spPr>
          <a:xfrm>
            <a:off x="303213" y="115888"/>
            <a:ext cx="8229600" cy="792162"/>
          </a:xfrm>
        </p:spPr>
        <p:txBody>
          <a:bodyPr/>
          <a:lstStyle/>
          <a:p>
            <a:pPr algn="l"/>
            <a:r>
              <a:rPr lang="fr-FR" sz="3600" smtClean="0">
                <a:solidFill>
                  <a:srgbClr val="595959"/>
                </a:solidFill>
              </a:rPr>
              <a:t>Reconstruction 3D de l’angio-TDM</a:t>
            </a:r>
          </a:p>
        </p:txBody>
      </p:sp>
      <p:cxnSp>
        <p:nvCxnSpPr>
          <p:cNvPr id="8" name="Connecteur droit 7"/>
          <p:cNvCxnSpPr/>
          <p:nvPr/>
        </p:nvCxnSpPr>
        <p:spPr>
          <a:xfrm>
            <a:off x="395536" y="798513"/>
            <a:ext cx="7992888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6678" name="Picture 7" descr="aorte normale 3D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 l="7875" t="7906" r="174" b="4083"/>
          <a:stretch>
            <a:fillRect/>
          </a:stretch>
        </p:blipFill>
        <p:spPr bwMode="auto">
          <a:xfrm>
            <a:off x="3059113" y="836613"/>
            <a:ext cx="3146425" cy="6021387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sp>
        <p:nvSpPr>
          <p:cNvPr id="156679" name="Sous-titre 2"/>
          <p:cNvSpPr txBox="1">
            <a:spLocks/>
          </p:cNvSpPr>
          <p:nvPr/>
        </p:nvSpPr>
        <p:spPr bwMode="auto">
          <a:xfrm>
            <a:off x="8101013" y="0"/>
            <a:ext cx="1042987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20000"/>
              </a:spcBef>
              <a:buFont typeface="Arial" charset="0"/>
              <a:buNone/>
            </a:pPr>
            <a:r>
              <a:rPr lang="fr-FR" b="1">
                <a:solidFill>
                  <a:srgbClr val="F79646"/>
                </a:solidFill>
                <a:latin typeface="Calibri" pitchFamily="34" charset="0"/>
              </a:rPr>
              <a:t>19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fr-FR" sz="1400" b="1">
              <a:solidFill>
                <a:srgbClr val="F79646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Titre 1"/>
          <p:cNvSpPr>
            <a:spLocks noGrp="1"/>
          </p:cNvSpPr>
          <p:nvPr>
            <p:ph type="title" idx="4294967295"/>
          </p:nvPr>
        </p:nvSpPr>
        <p:spPr>
          <a:xfrm>
            <a:off x="303213" y="115888"/>
            <a:ext cx="8229600" cy="792162"/>
          </a:xfrm>
        </p:spPr>
        <p:txBody>
          <a:bodyPr/>
          <a:lstStyle/>
          <a:p>
            <a:pPr algn="l" eaLnBrk="1" hangingPunct="1"/>
            <a:r>
              <a:rPr lang="fr-FR" sz="3600" smtClean="0">
                <a:solidFill>
                  <a:srgbClr val="595959"/>
                </a:solidFill>
              </a:rPr>
              <a:t>Artériographie : le meilleur examen pour les artères de jambe</a:t>
            </a:r>
          </a:p>
        </p:txBody>
      </p:sp>
      <p:cxnSp>
        <p:nvCxnSpPr>
          <p:cNvPr id="11" name="Connecteur droit 10"/>
          <p:cNvCxnSpPr/>
          <p:nvPr/>
        </p:nvCxnSpPr>
        <p:spPr>
          <a:xfrm>
            <a:off x="395536" y="785813"/>
            <a:ext cx="7992888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0357" name="Picture 5"/>
          <p:cNvPicPr>
            <a:picLocks noChangeAspect="1" noChangeArrowheads="1"/>
          </p:cNvPicPr>
          <p:nvPr/>
        </p:nvPicPr>
        <p:blipFill>
          <a:blip r:embed="rId2">
            <a:lum bright="-12000" contrast="6000"/>
          </a:blip>
          <a:srcRect r="54231"/>
          <a:stretch>
            <a:fillRect/>
          </a:stretch>
        </p:blipFill>
        <p:spPr bwMode="blackGray">
          <a:xfrm>
            <a:off x="2843213" y="1052513"/>
            <a:ext cx="2882900" cy="530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359" name="Sous-titre 2"/>
          <p:cNvSpPr txBox="1">
            <a:spLocks/>
          </p:cNvSpPr>
          <p:nvPr/>
        </p:nvSpPr>
        <p:spPr bwMode="auto">
          <a:xfrm>
            <a:off x="8101013" y="0"/>
            <a:ext cx="1042987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20000"/>
              </a:spcBef>
              <a:buFont typeface="Arial" charset="0"/>
              <a:buNone/>
            </a:pPr>
            <a:r>
              <a:rPr lang="fr-FR" b="1">
                <a:solidFill>
                  <a:srgbClr val="F79646"/>
                </a:solidFill>
                <a:latin typeface="Calibri" pitchFamily="34" charset="0"/>
              </a:rPr>
              <a:t>20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fr-FR" sz="1400" b="1">
              <a:solidFill>
                <a:srgbClr val="F79646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66" name="Titre 1"/>
          <p:cNvSpPr>
            <a:spLocks noGrp="1"/>
          </p:cNvSpPr>
          <p:nvPr>
            <p:ph type="title" idx="4294967295"/>
          </p:nvPr>
        </p:nvSpPr>
        <p:spPr>
          <a:xfrm>
            <a:off x="303213" y="115888"/>
            <a:ext cx="8229600" cy="792162"/>
          </a:xfrm>
        </p:spPr>
        <p:txBody>
          <a:bodyPr/>
          <a:lstStyle/>
          <a:p>
            <a:pPr algn="l" eaLnBrk="1" hangingPunct="1"/>
            <a:r>
              <a:rPr lang="fr-FR" sz="3600" smtClean="0">
                <a:solidFill>
                  <a:srgbClr val="595959"/>
                </a:solidFill>
              </a:rPr>
              <a:t>STADE IV : GANGRENE ET ULCERE</a:t>
            </a:r>
          </a:p>
        </p:txBody>
      </p:sp>
      <p:cxnSp>
        <p:nvCxnSpPr>
          <p:cNvPr id="11" name="Connecteur droit 10"/>
          <p:cNvCxnSpPr/>
          <p:nvPr/>
        </p:nvCxnSpPr>
        <p:spPr>
          <a:xfrm>
            <a:off x="395536" y="785813"/>
            <a:ext cx="7992888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6263" name="Object 2"/>
          <p:cNvGraphicFramePr>
            <a:graphicFrameLocks noChangeAspect="1"/>
          </p:cNvGraphicFramePr>
          <p:nvPr/>
        </p:nvGraphicFramePr>
        <p:xfrm>
          <a:off x="6227763" y="2057400"/>
          <a:ext cx="2459037" cy="342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291" name="Image" r:id="rId3" imgW="965420" imgH="1346982" progId="">
                  <p:embed/>
                </p:oleObj>
              </mc:Choice>
              <mc:Fallback>
                <p:oleObj name="Image" r:id="rId3" imgW="965420" imgH="1346982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7763" y="2057400"/>
                        <a:ext cx="2459037" cy="3429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6264" name="Object 3"/>
          <p:cNvGraphicFramePr>
            <a:graphicFrameLocks noChangeAspect="1"/>
          </p:cNvGraphicFramePr>
          <p:nvPr/>
        </p:nvGraphicFramePr>
        <p:xfrm>
          <a:off x="3560763" y="2057400"/>
          <a:ext cx="2451100" cy="350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292" name="Image" r:id="rId5" imgW="2096717" imgH="2998941" progId="">
                  <p:embed/>
                </p:oleObj>
              </mc:Choice>
              <mc:Fallback>
                <p:oleObj name="Image" r:id="rId5" imgW="2096717" imgH="2998941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0763" y="2057400"/>
                        <a:ext cx="2451100" cy="3505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6265" name="Object 4"/>
          <p:cNvGraphicFramePr>
            <a:graphicFrameLocks noChangeAspect="1"/>
          </p:cNvGraphicFramePr>
          <p:nvPr/>
        </p:nvGraphicFramePr>
        <p:xfrm>
          <a:off x="395288" y="1989138"/>
          <a:ext cx="3041650" cy="3581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293" name="Image" r:id="rId7" imgW="3011648" imgH="3545358" progId="">
                  <p:embed/>
                </p:oleObj>
              </mc:Choice>
              <mc:Fallback>
                <p:oleObj name="Image" r:id="rId7" imgW="3011648" imgH="3545358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1989138"/>
                        <a:ext cx="3041650" cy="3581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6271" name="Sous-titre 2"/>
          <p:cNvSpPr txBox="1">
            <a:spLocks/>
          </p:cNvSpPr>
          <p:nvPr/>
        </p:nvSpPr>
        <p:spPr bwMode="auto">
          <a:xfrm>
            <a:off x="8101013" y="0"/>
            <a:ext cx="1042987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20000"/>
              </a:spcBef>
              <a:buFont typeface="Arial" charset="0"/>
              <a:buNone/>
            </a:pPr>
            <a:r>
              <a:rPr lang="fr-FR" b="1">
                <a:solidFill>
                  <a:srgbClr val="F79646"/>
                </a:solidFill>
                <a:latin typeface="Calibri" pitchFamily="34" charset="0"/>
              </a:rPr>
              <a:t>22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fr-FR" sz="1400" b="1">
              <a:solidFill>
                <a:srgbClr val="F79646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Titre 1"/>
          <p:cNvSpPr>
            <a:spLocks noGrp="1"/>
          </p:cNvSpPr>
          <p:nvPr>
            <p:ph type="title" idx="4294967295"/>
          </p:nvPr>
        </p:nvSpPr>
        <p:spPr>
          <a:xfrm>
            <a:off x="303213" y="115888"/>
            <a:ext cx="8229600" cy="792162"/>
          </a:xfrm>
        </p:spPr>
        <p:txBody>
          <a:bodyPr/>
          <a:lstStyle/>
          <a:p>
            <a:pPr algn="l"/>
            <a:r>
              <a:rPr lang="fr-FR" sz="3600" smtClean="0">
                <a:solidFill>
                  <a:srgbClr val="595959"/>
                </a:solidFill>
              </a:rPr>
              <a:t>Bilan</a:t>
            </a:r>
          </a:p>
        </p:txBody>
      </p:sp>
      <p:sp>
        <p:nvSpPr>
          <p:cNvPr id="102402" name="Espace réservé du contenu 2"/>
          <p:cNvSpPr>
            <a:spLocks noGrp="1"/>
          </p:cNvSpPr>
          <p:nvPr>
            <p:ph idx="4294967295"/>
          </p:nvPr>
        </p:nvSpPr>
        <p:spPr bwMode="auto">
          <a:xfrm>
            <a:off x="1116013" y="1484313"/>
            <a:ext cx="7499350" cy="41052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fr-FR" smtClean="0"/>
          </a:p>
          <a:p>
            <a:pPr lvl="1" eaLnBrk="1" hangingPunct="1"/>
            <a:r>
              <a:rPr lang="fr-FR" b="1" smtClean="0">
                <a:solidFill>
                  <a:srgbClr val="F79646"/>
                </a:solidFill>
              </a:rPr>
              <a:t>De l ’artériopathie : TOLDT</a:t>
            </a:r>
          </a:p>
          <a:p>
            <a:pPr lvl="1" eaLnBrk="1" hangingPunct="1"/>
            <a:endParaRPr lang="fr-FR" b="1" smtClean="0">
              <a:solidFill>
                <a:srgbClr val="F79646"/>
              </a:solidFill>
            </a:endParaRPr>
          </a:p>
          <a:p>
            <a:pPr lvl="1" eaLnBrk="1" hangingPunct="1"/>
            <a:r>
              <a:rPr lang="fr-FR" b="1" smtClean="0">
                <a:solidFill>
                  <a:srgbClr val="F79646"/>
                </a:solidFill>
              </a:rPr>
              <a:t>Du polyvasculaire</a:t>
            </a:r>
          </a:p>
          <a:p>
            <a:pPr lvl="2" eaLnBrk="1" hangingPunct="1"/>
            <a:r>
              <a:rPr lang="fr-FR" b="1" smtClean="0">
                <a:solidFill>
                  <a:srgbClr val="F79646"/>
                </a:solidFill>
              </a:rPr>
              <a:t>Cœur: mais claudication</a:t>
            </a:r>
          </a:p>
          <a:p>
            <a:pPr lvl="2" eaLnBrk="1" hangingPunct="1"/>
            <a:r>
              <a:rPr lang="fr-FR" b="1" smtClean="0">
                <a:solidFill>
                  <a:srgbClr val="F79646"/>
                </a:solidFill>
              </a:rPr>
              <a:t>Carotide : échodoppler</a:t>
            </a:r>
            <a:endParaRPr lang="fr-FR" smtClean="0">
              <a:solidFill>
                <a:srgbClr val="F79646"/>
              </a:solidFill>
            </a:endParaRPr>
          </a:p>
          <a:p>
            <a:pPr>
              <a:buClr>
                <a:srgbClr val="25A79B"/>
              </a:buClr>
            </a:pPr>
            <a:endParaRPr lang="fr-FR" sz="2800" smtClean="0">
              <a:solidFill>
                <a:srgbClr val="F79646"/>
              </a:solidFill>
            </a:endParaRPr>
          </a:p>
          <a:p>
            <a:pPr>
              <a:buFont typeface="Arial" charset="0"/>
              <a:buNone/>
            </a:pPr>
            <a:endParaRPr lang="fr-FR" smtClean="0">
              <a:solidFill>
                <a:srgbClr val="F79646"/>
              </a:solidFill>
            </a:endParaRPr>
          </a:p>
        </p:txBody>
      </p:sp>
      <p:cxnSp>
        <p:nvCxnSpPr>
          <p:cNvPr id="8" name="Connecteur droit 7"/>
          <p:cNvCxnSpPr/>
          <p:nvPr/>
        </p:nvCxnSpPr>
        <p:spPr>
          <a:xfrm>
            <a:off x="395536" y="798513"/>
            <a:ext cx="7992888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07" name="Sous-titre 2"/>
          <p:cNvSpPr txBox="1">
            <a:spLocks/>
          </p:cNvSpPr>
          <p:nvPr/>
        </p:nvSpPr>
        <p:spPr bwMode="auto">
          <a:xfrm>
            <a:off x="8101013" y="0"/>
            <a:ext cx="1042987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20000"/>
              </a:spcBef>
              <a:buFont typeface="Arial" charset="0"/>
              <a:buNone/>
            </a:pPr>
            <a:r>
              <a:rPr lang="fr-FR" b="1">
                <a:solidFill>
                  <a:srgbClr val="F79646"/>
                </a:solidFill>
                <a:latin typeface="Calibri" pitchFamily="34" charset="0"/>
              </a:rPr>
              <a:t>23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fr-FR" sz="1400" b="1">
              <a:solidFill>
                <a:srgbClr val="F79646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Titre 1"/>
          <p:cNvSpPr>
            <a:spLocks noGrp="1"/>
          </p:cNvSpPr>
          <p:nvPr>
            <p:ph type="title" idx="4294967295"/>
          </p:nvPr>
        </p:nvSpPr>
        <p:spPr>
          <a:xfrm>
            <a:off x="303213" y="115888"/>
            <a:ext cx="8229600" cy="792162"/>
          </a:xfrm>
        </p:spPr>
        <p:txBody>
          <a:bodyPr/>
          <a:lstStyle/>
          <a:p>
            <a:pPr algn="l"/>
            <a:r>
              <a:rPr lang="fr-FR" sz="4000" b="1" smtClean="0">
                <a:solidFill>
                  <a:srgbClr val="595959"/>
                </a:solidFill>
              </a:rPr>
              <a:t>TRAITEMENT MÉDICAL</a:t>
            </a:r>
          </a:p>
        </p:txBody>
      </p:sp>
      <p:sp>
        <p:nvSpPr>
          <p:cNvPr id="103426" name="Espace réservé du contenu 2"/>
          <p:cNvSpPr>
            <a:spLocks noGrp="1"/>
          </p:cNvSpPr>
          <p:nvPr>
            <p:ph idx="4294967295"/>
          </p:nvPr>
        </p:nvSpPr>
        <p:spPr bwMode="auto">
          <a:xfrm>
            <a:off x="1116013" y="1484313"/>
            <a:ext cx="7499350" cy="41052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buFont typeface="Arial" charset="0"/>
              <a:buNone/>
            </a:pPr>
            <a:endParaRPr lang="fr-FR" b="1" smtClean="0"/>
          </a:p>
          <a:p>
            <a:pPr eaLnBrk="1" hangingPunct="1"/>
            <a:endParaRPr lang="fr-FR" sz="2000" b="1" smtClean="0"/>
          </a:p>
          <a:p>
            <a:pPr lvl="1" eaLnBrk="1" hangingPunct="1"/>
            <a:r>
              <a:rPr lang="fr-FR" b="1" smtClean="0">
                <a:solidFill>
                  <a:srgbClr val="F79646"/>
                </a:solidFill>
              </a:rPr>
              <a:t>Augmenter la survie : « ASIC »</a:t>
            </a:r>
          </a:p>
          <a:p>
            <a:pPr lvl="1" eaLnBrk="1" hangingPunct="1"/>
            <a:endParaRPr lang="fr-FR" b="1" smtClean="0">
              <a:solidFill>
                <a:srgbClr val="F79646"/>
              </a:solidFill>
            </a:endParaRPr>
          </a:p>
          <a:p>
            <a:pPr lvl="1" eaLnBrk="1" hangingPunct="1"/>
            <a:r>
              <a:rPr lang="fr-FR" b="1" smtClean="0">
                <a:solidFill>
                  <a:srgbClr val="F79646"/>
                </a:solidFill>
              </a:rPr>
              <a:t>Augmenter le périmètre de marche</a:t>
            </a:r>
          </a:p>
          <a:p>
            <a:pPr lvl="2" eaLnBrk="1" hangingPunct="1"/>
            <a:r>
              <a:rPr lang="fr-FR" b="1" smtClean="0">
                <a:solidFill>
                  <a:srgbClr val="F79646"/>
                </a:solidFill>
              </a:rPr>
              <a:t>Rééducation à la marche (lésions AFS)</a:t>
            </a:r>
          </a:p>
          <a:p>
            <a:pPr lvl="2" eaLnBrk="1" hangingPunct="1"/>
            <a:r>
              <a:rPr lang="fr-FR" b="1" smtClean="0">
                <a:solidFill>
                  <a:srgbClr val="F79646"/>
                </a:solidFill>
              </a:rPr>
              <a:t>chirurgie</a:t>
            </a:r>
          </a:p>
          <a:p>
            <a:pPr>
              <a:buFont typeface="Arial" charset="0"/>
              <a:buNone/>
            </a:pPr>
            <a:endParaRPr lang="fr-FR" smtClean="0">
              <a:solidFill>
                <a:srgbClr val="F79646"/>
              </a:solidFill>
            </a:endParaRPr>
          </a:p>
        </p:txBody>
      </p:sp>
      <p:cxnSp>
        <p:nvCxnSpPr>
          <p:cNvPr id="8" name="Connecteur droit 7"/>
          <p:cNvCxnSpPr/>
          <p:nvPr/>
        </p:nvCxnSpPr>
        <p:spPr>
          <a:xfrm>
            <a:off x="395536" y="798513"/>
            <a:ext cx="7992888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431" name="Sous-titre 2"/>
          <p:cNvSpPr txBox="1">
            <a:spLocks/>
          </p:cNvSpPr>
          <p:nvPr/>
        </p:nvSpPr>
        <p:spPr bwMode="auto">
          <a:xfrm>
            <a:off x="8101013" y="0"/>
            <a:ext cx="1042987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20000"/>
              </a:spcBef>
              <a:buFont typeface="Arial" charset="0"/>
              <a:buNone/>
            </a:pPr>
            <a:r>
              <a:rPr lang="fr-FR" b="1">
                <a:solidFill>
                  <a:srgbClr val="F79646"/>
                </a:solidFill>
                <a:latin typeface="Calibri" pitchFamily="34" charset="0"/>
              </a:rPr>
              <a:t>24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fr-FR" sz="1400" b="1">
              <a:solidFill>
                <a:srgbClr val="F79646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Titre 1"/>
          <p:cNvSpPr>
            <a:spLocks noGrp="1"/>
          </p:cNvSpPr>
          <p:nvPr>
            <p:ph type="title" idx="4294967295"/>
          </p:nvPr>
        </p:nvSpPr>
        <p:spPr>
          <a:xfrm>
            <a:off x="303213" y="115888"/>
            <a:ext cx="8229600" cy="792162"/>
          </a:xfrm>
        </p:spPr>
        <p:txBody>
          <a:bodyPr/>
          <a:lstStyle/>
          <a:p>
            <a:pPr algn="l"/>
            <a:r>
              <a:rPr lang="fr-FR" sz="3600" smtClean="0">
                <a:solidFill>
                  <a:srgbClr val="595959"/>
                </a:solidFill>
              </a:rPr>
              <a:t>Traitement chirurgical</a:t>
            </a:r>
          </a:p>
        </p:txBody>
      </p:sp>
      <p:sp>
        <p:nvSpPr>
          <p:cNvPr id="104450" name="Espace réservé du contenu 2"/>
          <p:cNvSpPr>
            <a:spLocks noGrp="1"/>
          </p:cNvSpPr>
          <p:nvPr>
            <p:ph idx="4294967295"/>
          </p:nvPr>
        </p:nvSpPr>
        <p:spPr bwMode="auto">
          <a:xfrm>
            <a:off x="1116013" y="1484313"/>
            <a:ext cx="7499350" cy="41052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buClr>
                <a:srgbClr val="25A79B"/>
              </a:buClr>
            </a:pPr>
            <a:r>
              <a:rPr lang="fr-FR" b="1" smtClean="0">
                <a:solidFill>
                  <a:srgbClr val="F79646"/>
                </a:solidFill>
              </a:rPr>
              <a:t>LÉSIONS PROXIMALES= GROSSES ARTÈRES =ATL et MATÉRIEL PROTHÉTIQUE</a:t>
            </a:r>
            <a:endParaRPr lang="fr-FR" sz="2800" smtClean="0">
              <a:solidFill>
                <a:srgbClr val="F79646"/>
              </a:solidFill>
            </a:endParaRPr>
          </a:p>
          <a:p>
            <a:pPr>
              <a:buFont typeface="Arial" charset="0"/>
              <a:buNone/>
            </a:pPr>
            <a:endParaRPr lang="fr-FR" smtClean="0">
              <a:solidFill>
                <a:srgbClr val="F79646"/>
              </a:solidFill>
            </a:endParaRPr>
          </a:p>
        </p:txBody>
      </p:sp>
      <p:cxnSp>
        <p:nvCxnSpPr>
          <p:cNvPr id="8" name="Connecteur droit 7"/>
          <p:cNvCxnSpPr/>
          <p:nvPr/>
        </p:nvCxnSpPr>
        <p:spPr>
          <a:xfrm>
            <a:off x="393949" y="765175"/>
            <a:ext cx="7992888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455" name="Sous-titre 2"/>
          <p:cNvSpPr txBox="1">
            <a:spLocks/>
          </p:cNvSpPr>
          <p:nvPr/>
        </p:nvSpPr>
        <p:spPr bwMode="auto">
          <a:xfrm>
            <a:off x="8101013" y="0"/>
            <a:ext cx="1042987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20000"/>
              </a:spcBef>
              <a:buFont typeface="Arial" charset="0"/>
              <a:buNone/>
            </a:pPr>
            <a:r>
              <a:rPr lang="fr-FR" b="1">
                <a:solidFill>
                  <a:srgbClr val="F79646"/>
                </a:solidFill>
                <a:latin typeface="Calibri" pitchFamily="34" charset="0"/>
              </a:rPr>
              <a:t>25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fr-FR" sz="1400" b="1">
              <a:solidFill>
                <a:srgbClr val="F79646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3" name="Picture 4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63713" y="1268413"/>
            <a:ext cx="5689600" cy="482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74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04800"/>
            <a:ext cx="7772400" cy="838200"/>
          </a:xfrm>
        </p:spPr>
        <p:txBody>
          <a:bodyPr anchor="b"/>
          <a:lstStyle/>
          <a:p>
            <a:pPr eaLnBrk="1" hangingPunct="1"/>
            <a:r>
              <a:rPr lang="fr-FR" sz="4000" smtClean="0">
                <a:solidFill>
                  <a:srgbClr val="595959"/>
                </a:solidFill>
              </a:rPr>
              <a:t>Sténose iliaque : ATL</a:t>
            </a:r>
            <a:endParaRPr lang="fr-FR" sz="2800" smtClean="0">
              <a:solidFill>
                <a:srgbClr val="595959"/>
              </a:solidFill>
            </a:endParaRPr>
          </a:p>
        </p:txBody>
      </p:sp>
      <p:sp>
        <p:nvSpPr>
          <p:cNvPr id="105476" name="Sous-titre 2"/>
          <p:cNvSpPr txBox="1">
            <a:spLocks/>
          </p:cNvSpPr>
          <p:nvPr/>
        </p:nvSpPr>
        <p:spPr bwMode="auto">
          <a:xfrm>
            <a:off x="8101013" y="0"/>
            <a:ext cx="1042987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20000"/>
              </a:spcBef>
              <a:buFont typeface="Arial" charset="0"/>
              <a:buNone/>
            </a:pPr>
            <a:r>
              <a:rPr lang="fr-FR" b="1">
                <a:solidFill>
                  <a:srgbClr val="F79646"/>
                </a:solidFill>
                <a:latin typeface="Calibri" pitchFamily="34" charset="0"/>
              </a:rPr>
              <a:t>26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fr-FR" sz="1400" b="1">
              <a:solidFill>
                <a:srgbClr val="F79646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765175"/>
            <a:ext cx="4137025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49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7088" y="765175"/>
            <a:ext cx="3698875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500" name="Sous-titre 2"/>
          <p:cNvSpPr txBox="1">
            <a:spLocks/>
          </p:cNvSpPr>
          <p:nvPr/>
        </p:nvSpPr>
        <p:spPr bwMode="auto">
          <a:xfrm>
            <a:off x="8101013" y="0"/>
            <a:ext cx="1042987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20000"/>
              </a:spcBef>
              <a:buFont typeface="Arial" charset="0"/>
              <a:buNone/>
            </a:pPr>
            <a:r>
              <a:rPr lang="fr-FR" b="1">
                <a:solidFill>
                  <a:srgbClr val="F79646"/>
                </a:solidFill>
                <a:latin typeface="Calibri" pitchFamily="34" charset="0"/>
              </a:rPr>
              <a:t>27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fr-FR" sz="1400" b="1">
              <a:solidFill>
                <a:srgbClr val="F79646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058" name="Object 2"/>
          <p:cNvGraphicFramePr>
            <a:graphicFrameLocks noChangeAspect="1"/>
          </p:cNvGraphicFramePr>
          <p:nvPr/>
        </p:nvGraphicFramePr>
        <p:xfrm>
          <a:off x="0" y="-242888"/>
          <a:ext cx="9144000" cy="74676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68" name="Diapositive" r:id="rId3" imgW="4505400" imgH="3371760" progId="PowerPoint.Slide.8">
                  <p:embed/>
                </p:oleObj>
              </mc:Choice>
              <mc:Fallback>
                <p:oleObj name="Diapositive" r:id="rId3" imgW="4505400" imgH="3371760" progId="PowerPoint.Slid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242888"/>
                        <a:ext cx="9144000" cy="74676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060" name="Sous-titre 2"/>
          <p:cNvSpPr txBox="1">
            <a:spLocks/>
          </p:cNvSpPr>
          <p:nvPr/>
        </p:nvSpPr>
        <p:spPr bwMode="auto">
          <a:xfrm>
            <a:off x="8101013" y="0"/>
            <a:ext cx="1042987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20000"/>
              </a:spcBef>
              <a:buFont typeface="Arial" charset="0"/>
              <a:buNone/>
            </a:pPr>
            <a:r>
              <a:rPr lang="fr-FR" b="1">
                <a:solidFill>
                  <a:srgbClr val="F79646"/>
                </a:solidFill>
                <a:latin typeface="Calibri" pitchFamily="34" charset="0"/>
              </a:rPr>
              <a:t>28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fr-FR" sz="1400" b="1">
              <a:solidFill>
                <a:srgbClr val="F79646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250825" y="115888"/>
            <a:ext cx="8229600" cy="792162"/>
          </a:xfrm>
        </p:spPr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fr-FR" sz="3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PLAN</a:t>
            </a:r>
            <a:endParaRPr lang="fr-FR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218" name="Espace réservé du contenu 2"/>
          <p:cNvSpPr>
            <a:spLocks noGrp="1"/>
          </p:cNvSpPr>
          <p:nvPr>
            <p:ph idx="4294967295"/>
          </p:nvPr>
        </p:nvSpPr>
        <p:spPr bwMode="auto">
          <a:xfrm>
            <a:off x="1116013" y="1484313"/>
            <a:ext cx="7499350" cy="41052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buClr>
                <a:srgbClr val="25A79B"/>
              </a:buClr>
            </a:pPr>
            <a:r>
              <a:rPr lang="fr-FR" sz="2800" smtClean="0"/>
              <a:t>DIAGNOSTIC POSITIF</a:t>
            </a:r>
          </a:p>
          <a:p>
            <a:pPr eaLnBrk="1" hangingPunct="1">
              <a:buClr>
                <a:srgbClr val="25A79B"/>
              </a:buClr>
            </a:pPr>
            <a:r>
              <a:rPr lang="fr-FR" sz="2800" smtClean="0"/>
              <a:t>DIAGNOSTIC DE NIVEAU</a:t>
            </a:r>
            <a:endParaRPr lang="fr-FR" smtClean="0"/>
          </a:p>
          <a:p>
            <a:pPr eaLnBrk="1" hangingPunct="1">
              <a:buClr>
                <a:srgbClr val="25A79B"/>
              </a:buClr>
            </a:pPr>
            <a:r>
              <a:rPr lang="fr-FR" sz="2800" smtClean="0"/>
              <a:t>DIAGNOSTIC DE GRAVITE</a:t>
            </a:r>
          </a:p>
          <a:p>
            <a:pPr eaLnBrk="1" hangingPunct="1"/>
            <a:endParaRPr lang="fr-FR" smtClean="0">
              <a:solidFill>
                <a:srgbClr val="F79646"/>
              </a:solidFill>
            </a:endParaRPr>
          </a:p>
        </p:txBody>
      </p:sp>
      <p:cxnSp>
        <p:nvCxnSpPr>
          <p:cNvPr id="9" name="Connecteur droit 8"/>
          <p:cNvCxnSpPr/>
          <p:nvPr/>
        </p:nvCxnSpPr>
        <p:spPr>
          <a:xfrm>
            <a:off x="395536" y="785813"/>
            <a:ext cx="7992888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3" name="Sous-titre 2"/>
          <p:cNvSpPr txBox="1">
            <a:spLocks/>
          </p:cNvSpPr>
          <p:nvPr/>
        </p:nvSpPr>
        <p:spPr bwMode="auto">
          <a:xfrm>
            <a:off x="8101013" y="0"/>
            <a:ext cx="1042987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20000"/>
              </a:spcBef>
              <a:buFont typeface="Arial" charset="0"/>
              <a:buNone/>
            </a:pPr>
            <a:r>
              <a:rPr lang="fr-FR" b="1">
                <a:solidFill>
                  <a:srgbClr val="F79646"/>
                </a:solidFill>
                <a:latin typeface="Calibri" pitchFamily="34" charset="0"/>
              </a:rPr>
              <a:t>3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fr-FR" sz="1400" b="1">
              <a:solidFill>
                <a:srgbClr val="F79646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082" name="Object 2"/>
          <p:cNvGraphicFramePr>
            <a:graphicFrameLocks noChangeAspect="1"/>
          </p:cNvGraphicFramePr>
          <p:nvPr/>
        </p:nvGraphicFramePr>
        <p:xfrm>
          <a:off x="2297113" y="1731963"/>
          <a:ext cx="4549775" cy="3394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92" name="Diapositive" r:id="rId3" imgW="4267080" imgH="3191040" progId="PowerPoint.Slide.8">
                  <p:embed/>
                </p:oleObj>
              </mc:Choice>
              <mc:Fallback>
                <p:oleObj name="Diapositive" r:id="rId3" imgW="4267080" imgH="3191040" progId="PowerPoint.Slid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97113" y="1731963"/>
                        <a:ext cx="4549775" cy="3394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66800" y="152400"/>
            <a:ext cx="2608263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638800" y="152400"/>
            <a:ext cx="2379663" cy="320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5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143000" y="3581400"/>
            <a:ext cx="2514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6" name="Picture 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638800" y="3505200"/>
            <a:ext cx="2343150" cy="320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8" name="Sous-titre 2"/>
          <p:cNvSpPr txBox="1">
            <a:spLocks/>
          </p:cNvSpPr>
          <p:nvPr/>
        </p:nvSpPr>
        <p:spPr bwMode="auto">
          <a:xfrm>
            <a:off x="8101013" y="0"/>
            <a:ext cx="1042987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20000"/>
              </a:spcBef>
              <a:buFont typeface="Arial" charset="0"/>
              <a:buNone/>
            </a:pPr>
            <a:r>
              <a:rPr lang="fr-FR" b="1">
                <a:solidFill>
                  <a:srgbClr val="F79646"/>
                </a:solidFill>
                <a:latin typeface="Calibri" pitchFamily="34" charset="0"/>
              </a:rPr>
              <a:t>29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fr-FR" sz="1400" b="1">
              <a:solidFill>
                <a:srgbClr val="F79646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106" name="Object 2"/>
          <p:cNvGraphicFramePr>
            <a:graphicFrameLocks noChangeAspect="1"/>
          </p:cNvGraphicFramePr>
          <p:nvPr/>
        </p:nvGraphicFramePr>
        <p:xfrm>
          <a:off x="0" y="19050"/>
          <a:ext cx="9144000" cy="681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16" name="Diapositive" r:id="rId3" imgW="4476600" imgH="3352680" progId="PowerPoint.Slide.8">
                  <p:embed/>
                </p:oleObj>
              </mc:Choice>
              <mc:Fallback>
                <p:oleObj name="Diapositive" r:id="rId3" imgW="4476600" imgH="3352680" progId="PowerPoint.Slid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9050"/>
                        <a:ext cx="9144000" cy="6819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108" name="Sous-titre 2"/>
          <p:cNvSpPr txBox="1">
            <a:spLocks/>
          </p:cNvSpPr>
          <p:nvPr/>
        </p:nvSpPr>
        <p:spPr bwMode="auto">
          <a:xfrm>
            <a:off x="8101013" y="0"/>
            <a:ext cx="1042987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20000"/>
              </a:spcBef>
              <a:buFont typeface="Arial" charset="0"/>
              <a:buNone/>
            </a:pPr>
            <a:r>
              <a:rPr lang="fr-FR" b="1">
                <a:solidFill>
                  <a:srgbClr val="F79646"/>
                </a:solidFill>
                <a:latin typeface="Calibri" pitchFamily="34" charset="0"/>
              </a:rPr>
              <a:t>30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fr-FR" sz="1400" b="1">
              <a:solidFill>
                <a:srgbClr val="F79646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1557338"/>
            <a:ext cx="4003675" cy="466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59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7900" y="1557338"/>
            <a:ext cx="3825875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596" name="Sous-titre 2"/>
          <p:cNvSpPr txBox="1">
            <a:spLocks/>
          </p:cNvSpPr>
          <p:nvPr/>
        </p:nvSpPr>
        <p:spPr bwMode="auto">
          <a:xfrm>
            <a:off x="8101013" y="0"/>
            <a:ext cx="1042987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20000"/>
              </a:spcBef>
              <a:buFont typeface="Arial" charset="0"/>
              <a:buNone/>
            </a:pPr>
            <a:r>
              <a:rPr lang="fr-FR" b="1">
                <a:solidFill>
                  <a:srgbClr val="F79646"/>
                </a:solidFill>
                <a:latin typeface="Calibri" pitchFamily="34" charset="0"/>
              </a:rPr>
              <a:t>31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fr-FR" sz="1400" b="1">
              <a:solidFill>
                <a:srgbClr val="F79646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154" name="Object 4"/>
          <p:cNvGraphicFramePr>
            <a:graphicFrameLocks/>
          </p:cNvGraphicFramePr>
          <p:nvPr/>
        </p:nvGraphicFramePr>
        <p:xfrm>
          <a:off x="1476375" y="1268413"/>
          <a:ext cx="5757863" cy="4741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64" name="Document image" r:id="rId3" imgW="5286240" imgH="3762360" progId="">
                  <p:embed/>
                </p:oleObj>
              </mc:Choice>
              <mc:Fallback>
                <p:oleObj name="Document image" r:id="rId3" imgW="5286240" imgH="3762360" progId="">
                  <p:embed/>
                  <p:pic>
                    <p:nvPicPr>
                      <p:cNvPr id="0" name="Object 4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6375" y="1268413"/>
                        <a:ext cx="5757863" cy="4741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155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04800"/>
            <a:ext cx="7772400" cy="838200"/>
          </a:xfrm>
        </p:spPr>
        <p:txBody>
          <a:bodyPr anchor="b"/>
          <a:lstStyle/>
          <a:p>
            <a:pPr eaLnBrk="1" hangingPunct="1"/>
            <a:r>
              <a:rPr lang="fr-FR" sz="4000" smtClean="0">
                <a:solidFill>
                  <a:srgbClr val="595959"/>
                </a:solidFill>
              </a:rPr>
              <a:t>Sténose medio-aortique</a:t>
            </a:r>
            <a:endParaRPr lang="fr-FR" sz="2800" smtClean="0">
              <a:solidFill>
                <a:srgbClr val="595959"/>
              </a:solidFill>
            </a:endParaRPr>
          </a:p>
        </p:txBody>
      </p:sp>
      <p:sp>
        <p:nvSpPr>
          <p:cNvPr id="49157" name="Sous-titre 2"/>
          <p:cNvSpPr txBox="1">
            <a:spLocks/>
          </p:cNvSpPr>
          <p:nvPr/>
        </p:nvSpPr>
        <p:spPr bwMode="auto">
          <a:xfrm>
            <a:off x="8101013" y="0"/>
            <a:ext cx="1042987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20000"/>
              </a:spcBef>
              <a:buFont typeface="Arial" charset="0"/>
              <a:buNone/>
            </a:pPr>
            <a:r>
              <a:rPr lang="fr-FR" b="1">
                <a:solidFill>
                  <a:srgbClr val="F79646"/>
                </a:solidFill>
                <a:latin typeface="Calibri" pitchFamily="34" charset="0"/>
              </a:rPr>
              <a:t>32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fr-FR" sz="1400" b="1">
              <a:solidFill>
                <a:srgbClr val="F79646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Titre 1"/>
          <p:cNvSpPr>
            <a:spLocks noGrp="1"/>
          </p:cNvSpPr>
          <p:nvPr>
            <p:ph type="title" idx="4294967295"/>
          </p:nvPr>
        </p:nvSpPr>
        <p:spPr>
          <a:xfrm>
            <a:off x="323850" y="0"/>
            <a:ext cx="8229600" cy="792163"/>
          </a:xfrm>
        </p:spPr>
        <p:txBody>
          <a:bodyPr/>
          <a:lstStyle/>
          <a:p>
            <a:pPr algn="l"/>
            <a:r>
              <a:rPr lang="fr-FR" sz="3600" smtClean="0">
                <a:solidFill>
                  <a:srgbClr val="595959"/>
                </a:solidFill>
              </a:rPr>
              <a:t>Syndrome de Leriche</a:t>
            </a:r>
          </a:p>
        </p:txBody>
      </p:sp>
      <p:cxnSp>
        <p:nvCxnSpPr>
          <p:cNvPr id="8" name="Connecteur droit 7"/>
          <p:cNvCxnSpPr/>
          <p:nvPr/>
        </p:nvCxnSpPr>
        <p:spPr>
          <a:xfrm>
            <a:off x="395536" y="798513"/>
            <a:ext cx="7992888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645" name="Picture 2" descr="patrick0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16238" y="1125538"/>
            <a:ext cx="2986087" cy="554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47" name="Sous-titre 2"/>
          <p:cNvSpPr txBox="1">
            <a:spLocks/>
          </p:cNvSpPr>
          <p:nvPr/>
        </p:nvSpPr>
        <p:spPr bwMode="auto">
          <a:xfrm>
            <a:off x="8101013" y="0"/>
            <a:ext cx="1042987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20000"/>
              </a:spcBef>
              <a:buFont typeface="Arial" charset="0"/>
              <a:buNone/>
            </a:pPr>
            <a:r>
              <a:rPr lang="fr-FR" b="1">
                <a:solidFill>
                  <a:srgbClr val="F79646"/>
                </a:solidFill>
                <a:latin typeface="Calibri" pitchFamily="34" charset="0"/>
              </a:rPr>
              <a:t>33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fr-FR" sz="1400" b="1">
              <a:solidFill>
                <a:srgbClr val="F79646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5" name="Picture 2" descr="patrick010"/>
          <p:cNvPicPr>
            <a:picLocks noChangeAspect="1" noChangeArrowheads="1"/>
          </p:cNvPicPr>
          <p:nvPr/>
        </p:nvPicPr>
        <p:blipFill>
          <a:blip r:embed="rId2"/>
          <a:srcRect l="17252" t="3233" r="23030"/>
          <a:stretch>
            <a:fillRect/>
          </a:stretch>
        </p:blipFill>
        <p:spPr bwMode="auto">
          <a:xfrm>
            <a:off x="3357563" y="1785938"/>
            <a:ext cx="2500312" cy="321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66" name="Picture 3" descr="patrick011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3"/>
          <a:srcRect l="10004" t="2422" r="20735"/>
          <a:stretch>
            <a:fillRect/>
          </a:stretch>
        </p:blipFill>
        <p:spPr bwMode="auto">
          <a:xfrm>
            <a:off x="6000750" y="1785938"/>
            <a:ext cx="2871788" cy="3214687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pic>
        <p:nvPicPr>
          <p:cNvPr id="113667" name="Picture 4" descr="patrick004"/>
          <p:cNvPicPr>
            <a:picLocks noChangeAspect="1" noChangeArrowheads="1"/>
          </p:cNvPicPr>
          <p:nvPr/>
        </p:nvPicPr>
        <p:blipFill>
          <a:blip r:embed="rId4"/>
          <a:srcRect l="18330" t="816" r="21358"/>
          <a:stretch>
            <a:fillRect/>
          </a:stretch>
        </p:blipFill>
        <p:spPr bwMode="auto">
          <a:xfrm>
            <a:off x="428625" y="1714500"/>
            <a:ext cx="2500313" cy="326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669" name="Sous-titre 2"/>
          <p:cNvSpPr txBox="1">
            <a:spLocks/>
          </p:cNvSpPr>
          <p:nvPr/>
        </p:nvSpPr>
        <p:spPr bwMode="auto">
          <a:xfrm>
            <a:off x="8101013" y="0"/>
            <a:ext cx="1042987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20000"/>
              </a:spcBef>
              <a:buFont typeface="Arial" charset="0"/>
              <a:buNone/>
            </a:pPr>
            <a:r>
              <a:rPr lang="fr-FR" b="1">
                <a:solidFill>
                  <a:srgbClr val="F79646"/>
                </a:solidFill>
                <a:latin typeface="Calibri" pitchFamily="34" charset="0"/>
              </a:rPr>
              <a:t>34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fr-FR" sz="1400" b="1">
              <a:solidFill>
                <a:srgbClr val="F79646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89" name="Picture 2" descr="patrick009"/>
          <p:cNvPicPr>
            <a:picLocks noChangeAspect="1" noChangeArrowheads="1"/>
          </p:cNvPicPr>
          <p:nvPr/>
        </p:nvPicPr>
        <p:blipFill>
          <a:blip r:embed="rId2"/>
          <a:srcRect l="14265" t="439" r="19650"/>
          <a:stretch>
            <a:fillRect/>
          </a:stretch>
        </p:blipFill>
        <p:spPr bwMode="auto">
          <a:xfrm>
            <a:off x="4500563" y="571500"/>
            <a:ext cx="4143375" cy="495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690" name="Picture 3" descr="patrick0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7088" y="620713"/>
            <a:ext cx="2663825" cy="494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692" name="Sous-titre 2"/>
          <p:cNvSpPr txBox="1">
            <a:spLocks/>
          </p:cNvSpPr>
          <p:nvPr/>
        </p:nvSpPr>
        <p:spPr bwMode="auto">
          <a:xfrm>
            <a:off x="8101013" y="0"/>
            <a:ext cx="1042987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20000"/>
              </a:spcBef>
              <a:buFont typeface="Arial" charset="0"/>
              <a:buNone/>
            </a:pPr>
            <a:r>
              <a:rPr lang="fr-FR" b="1">
                <a:solidFill>
                  <a:srgbClr val="F79646"/>
                </a:solidFill>
                <a:latin typeface="Calibri" pitchFamily="34" charset="0"/>
              </a:rPr>
              <a:t>35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fr-FR" sz="1400" b="1">
              <a:solidFill>
                <a:srgbClr val="F79646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3" name="Rectangle 2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0" y="2060575"/>
            <a:ext cx="3944938" cy="17526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buFont typeface="Arial" charset="0"/>
              <a:buNone/>
            </a:pPr>
            <a:endParaRPr lang="fr-FR" b="1" smtClean="0"/>
          </a:p>
          <a:p>
            <a:pPr algn="ctr" eaLnBrk="1" hangingPunct="1">
              <a:buFont typeface="Arial" charset="0"/>
              <a:buNone/>
            </a:pPr>
            <a:r>
              <a:rPr lang="fr-FR" b="1" smtClean="0">
                <a:solidFill>
                  <a:srgbClr val="F79646"/>
                </a:solidFill>
              </a:rPr>
              <a:t>Lésions aorto- iliaques</a:t>
            </a:r>
          </a:p>
          <a:p>
            <a:pPr algn="ctr" eaLnBrk="1" hangingPunct="1">
              <a:buFont typeface="Arial" charset="0"/>
              <a:buNone/>
            </a:pPr>
            <a:r>
              <a:rPr lang="fr-FR" b="1" smtClean="0">
                <a:solidFill>
                  <a:srgbClr val="F79646"/>
                </a:solidFill>
              </a:rPr>
              <a:t>(Syndrome de Leriche)</a:t>
            </a:r>
            <a:endParaRPr lang="fr-FR" smtClean="0">
              <a:solidFill>
                <a:srgbClr val="F79646"/>
              </a:solidFill>
            </a:endParaRPr>
          </a:p>
        </p:txBody>
      </p:sp>
      <p:sp>
        <p:nvSpPr>
          <p:cNvPr id="53254" name="Text Box 3"/>
          <p:cNvSpPr txBox="1">
            <a:spLocks noChangeArrowheads="1"/>
          </p:cNvSpPr>
          <p:nvPr/>
        </p:nvSpPr>
        <p:spPr bwMode="auto">
          <a:xfrm>
            <a:off x="4335463" y="5715000"/>
            <a:ext cx="43434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FR" sz="2800" b="1">
                <a:solidFill>
                  <a:srgbClr val="F79646"/>
                </a:solidFill>
                <a:latin typeface="Times New Roman" pitchFamily="18" charset="0"/>
              </a:rPr>
              <a:t>PONTAGE ANATOMIQUE</a:t>
            </a:r>
            <a:endParaRPr lang="fr-FR" sz="2400" b="1">
              <a:solidFill>
                <a:srgbClr val="F79646"/>
              </a:solidFill>
              <a:latin typeface="Times New Roman" pitchFamily="18" charset="0"/>
            </a:endParaRPr>
          </a:p>
        </p:txBody>
      </p:sp>
      <p:graphicFrame>
        <p:nvGraphicFramePr>
          <p:cNvPr id="53252" name="Object 4"/>
          <p:cNvGraphicFramePr>
            <a:graphicFrameLocks noChangeAspect="1"/>
          </p:cNvGraphicFramePr>
          <p:nvPr/>
        </p:nvGraphicFramePr>
        <p:xfrm>
          <a:off x="3635375" y="1844675"/>
          <a:ext cx="5246688" cy="3824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62" name="Image" r:id="rId3" imgW="5248147" imgH="3824921" progId="">
                  <p:embed/>
                </p:oleObj>
              </mc:Choice>
              <mc:Fallback>
                <p:oleObj name="Image" r:id="rId3" imgW="5248147" imgH="3824921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5375" y="1844675"/>
                        <a:ext cx="5246688" cy="3824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255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684213" y="333375"/>
            <a:ext cx="7772400" cy="838200"/>
          </a:xfrm>
        </p:spPr>
        <p:txBody>
          <a:bodyPr anchor="b"/>
          <a:lstStyle/>
          <a:p>
            <a:pPr eaLnBrk="1" hangingPunct="1"/>
            <a:r>
              <a:rPr lang="fr-FR" sz="4000" smtClean="0">
                <a:solidFill>
                  <a:srgbClr val="595959"/>
                </a:solidFill>
              </a:rPr>
              <a:t>Chirurgie</a:t>
            </a:r>
            <a:endParaRPr lang="fr-FR" sz="2800" smtClean="0">
              <a:solidFill>
                <a:srgbClr val="595959"/>
              </a:solidFill>
            </a:endParaRPr>
          </a:p>
        </p:txBody>
      </p:sp>
      <p:sp>
        <p:nvSpPr>
          <p:cNvPr id="53257" name="Sous-titre 2"/>
          <p:cNvSpPr txBox="1">
            <a:spLocks/>
          </p:cNvSpPr>
          <p:nvPr/>
        </p:nvSpPr>
        <p:spPr bwMode="auto">
          <a:xfrm>
            <a:off x="8101013" y="0"/>
            <a:ext cx="1042987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20000"/>
              </a:spcBef>
              <a:buFont typeface="Arial" charset="0"/>
              <a:buNone/>
            </a:pPr>
            <a:r>
              <a:rPr lang="fr-FR" b="1">
                <a:solidFill>
                  <a:srgbClr val="F79646"/>
                </a:solidFill>
                <a:latin typeface="Calibri" pitchFamily="34" charset="0"/>
              </a:rPr>
              <a:t>36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fr-FR" sz="1400" b="1">
              <a:solidFill>
                <a:srgbClr val="F79646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7" name="Picture 2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52600" y="2209800"/>
            <a:ext cx="56388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738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88913"/>
            <a:ext cx="8229600" cy="1143000"/>
          </a:xfrm>
        </p:spPr>
        <p:txBody>
          <a:bodyPr anchor="b"/>
          <a:lstStyle/>
          <a:p>
            <a:pPr eaLnBrk="1" hangingPunct="1"/>
            <a:r>
              <a:rPr lang="fr-FR" sz="4000" smtClean="0">
                <a:solidFill>
                  <a:srgbClr val="595959"/>
                </a:solidFill>
              </a:rPr>
              <a:t>Chirurgie : voie transpéritonéale</a:t>
            </a:r>
          </a:p>
        </p:txBody>
      </p:sp>
      <p:sp>
        <p:nvSpPr>
          <p:cNvPr id="116740" name="Sous-titre 2"/>
          <p:cNvSpPr txBox="1">
            <a:spLocks/>
          </p:cNvSpPr>
          <p:nvPr/>
        </p:nvSpPr>
        <p:spPr bwMode="auto">
          <a:xfrm>
            <a:off x="8101013" y="0"/>
            <a:ext cx="1042987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20000"/>
              </a:spcBef>
              <a:buFont typeface="Arial" charset="0"/>
              <a:buNone/>
            </a:pPr>
            <a:r>
              <a:rPr lang="fr-FR" b="1">
                <a:solidFill>
                  <a:srgbClr val="F79646"/>
                </a:solidFill>
                <a:latin typeface="Calibri" pitchFamily="34" charset="0"/>
              </a:rPr>
              <a:t>37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fr-FR" sz="1400" b="1">
              <a:solidFill>
                <a:srgbClr val="F79646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1" name="Picture 2" descr="C:\Mes documents\UNIVERSITE\diapos\photos divers\voie d'abord aorte 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43200" y="1981200"/>
            <a:ext cx="3021013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762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333375"/>
            <a:ext cx="8229600" cy="1143000"/>
          </a:xfrm>
        </p:spPr>
        <p:txBody>
          <a:bodyPr anchor="b"/>
          <a:lstStyle/>
          <a:p>
            <a:pPr eaLnBrk="1" hangingPunct="1"/>
            <a:r>
              <a:rPr lang="fr-FR" sz="4000" smtClean="0">
                <a:solidFill>
                  <a:srgbClr val="595959"/>
                </a:solidFill>
              </a:rPr>
              <a:t>Chirurgie : voie transpéritonéale</a:t>
            </a:r>
          </a:p>
        </p:txBody>
      </p:sp>
      <p:sp>
        <p:nvSpPr>
          <p:cNvPr id="117764" name="Sous-titre 2"/>
          <p:cNvSpPr txBox="1">
            <a:spLocks/>
          </p:cNvSpPr>
          <p:nvPr/>
        </p:nvSpPr>
        <p:spPr bwMode="auto">
          <a:xfrm>
            <a:off x="8101013" y="0"/>
            <a:ext cx="1042987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20000"/>
              </a:spcBef>
              <a:buFont typeface="Arial" charset="0"/>
              <a:buNone/>
            </a:pPr>
            <a:r>
              <a:rPr lang="fr-FR" b="1">
                <a:solidFill>
                  <a:srgbClr val="F79646"/>
                </a:solidFill>
                <a:latin typeface="Calibri" pitchFamily="34" charset="0"/>
              </a:rPr>
              <a:t>38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fr-FR" sz="1400" b="1">
              <a:solidFill>
                <a:srgbClr val="F79646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 idx="4294967295"/>
          </p:nvPr>
        </p:nvSpPr>
        <p:spPr>
          <a:xfrm>
            <a:off x="250825" y="115888"/>
            <a:ext cx="8229600" cy="792162"/>
          </a:xfrm>
        </p:spPr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fr-FR" sz="3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CONNAISSANCES ANTERIEURES</a:t>
            </a:r>
            <a:endParaRPr lang="fr-FR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9" name="Connecteur droit 8"/>
          <p:cNvCxnSpPr/>
          <p:nvPr/>
        </p:nvCxnSpPr>
        <p:spPr>
          <a:xfrm>
            <a:off x="395536" y="785813"/>
            <a:ext cx="7992888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4" name="Espace réservé du contenu 2"/>
          <p:cNvSpPr txBox="1">
            <a:spLocks/>
          </p:cNvSpPr>
          <p:nvPr/>
        </p:nvSpPr>
        <p:spPr bwMode="auto">
          <a:xfrm>
            <a:off x="1104900" y="1484313"/>
            <a:ext cx="7499350" cy="410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25A79B"/>
              </a:buClr>
              <a:buFont typeface="Arial" charset="0"/>
              <a:buChar char="•"/>
            </a:pPr>
            <a:r>
              <a:rPr lang="fr-FR" sz="2800">
                <a:latin typeface="Calibri" pitchFamily="34" charset="0"/>
              </a:rPr>
              <a:t>Anatomie artérielle</a:t>
            </a:r>
          </a:p>
          <a:p>
            <a:pPr marL="342900" indent="-342900">
              <a:spcBef>
                <a:spcPct val="20000"/>
              </a:spcBef>
              <a:buClr>
                <a:srgbClr val="25A79B"/>
              </a:buClr>
              <a:buFont typeface="Arial" charset="0"/>
              <a:buChar char="•"/>
            </a:pPr>
            <a:r>
              <a:rPr lang="fr-FR" sz="2800">
                <a:latin typeface="Calibri" pitchFamily="34" charset="0"/>
              </a:rPr>
              <a:t>Facteurs de risque</a:t>
            </a:r>
          </a:p>
          <a:p>
            <a:pPr marL="342900" indent="-342900">
              <a:spcBef>
                <a:spcPct val="20000"/>
              </a:spcBef>
              <a:buClr>
                <a:srgbClr val="25A79B"/>
              </a:buClr>
              <a:buFont typeface="Arial" charset="0"/>
              <a:buChar char="•"/>
            </a:pPr>
            <a:r>
              <a:rPr lang="fr-FR" sz="2800">
                <a:latin typeface="Calibri" pitchFamily="34" charset="0"/>
              </a:rPr>
              <a:t>hémostase</a:t>
            </a:r>
            <a:endParaRPr lang="fr-FR" sz="3200">
              <a:latin typeface="Calibri" pitchFamily="34" charset="0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endParaRPr lang="fr-FR" sz="3200">
              <a:solidFill>
                <a:srgbClr val="F79646"/>
              </a:solidFill>
              <a:latin typeface="Calibri" pitchFamily="34" charset="0"/>
            </a:endParaRPr>
          </a:p>
        </p:txBody>
      </p:sp>
      <p:sp>
        <p:nvSpPr>
          <p:cNvPr id="10247" name="Sous-titre 2"/>
          <p:cNvSpPr txBox="1">
            <a:spLocks/>
          </p:cNvSpPr>
          <p:nvPr/>
        </p:nvSpPr>
        <p:spPr bwMode="auto">
          <a:xfrm>
            <a:off x="8101013" y="0"/>
            <a:ext cx="1042987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20000"/>
              </a:spcBef>
              <a:buFont typeface="Arial" charset="0"/>
              <a:buNone/>
            </a:pPr>
            <a:r>
              <a:rPr lang="fr-FR" b="1">
                <a:solidFill>
                  <a:srgbClr val="F79646"/>
                </a:solidFill>
                <a:latin typeface="Calibri" pitchFamily="34" charset="0"/>
              </a:rPr>
              <a:t>4</a:t>
            </a:r>
            <a:endParaRPr lang="fr-FR" sz="1400" b="1">
              <a:solidFill>
                <a:srgbClr val="F79646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anchor="b"/>
          <a:lstStyle/>
          <a:p>
            <a:pPr eaLnBrk="1" hangingPunct="1"/>
            <a:r>
              <a:rPr lang="fr-FR" sz="4000" smtClean="0"/>
              <a:t>ACOMI</a:t>
            </a:r>
          </a:p>
        </p:txBody>
      </p:sp>
      <p:pic>
        <p:nvPicPr>
          <p:cNvPr id="118786" name="Picture 3" descr="C:\Mes documents\UNIVERSITE\diapos\photos divers\voie d'abord aorte 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71775" y="1844675"/>
            <a:ext cx="31750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8788" name="Text Box 4"/>
          <p:cNvSpPr txBox="1">
            <a:spLocks noChangeArrowheads="1"/>
          </p:cNvSpPr>
          <p:nvPr/>
        </p:nvSpPr>
        <p:spPr bwMode="auto">
          <a:xfrm>
            <a:off x="1258888" y="476250"/>
            <a:ext cx="691356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fr-FR" sz="3600">
                <a:solidFill>
                  <a:srgbClr val="595959"/>
                </a:solidFill>
              </a:rPr>
              <a:t>Chirurgie : voie rétropéritonéale</a:t>
            </a:r>
          </a:p>
        </p:txBody>
      </p:sp>
      <p:sp>
        <p:nvSpPr>
          <p:cNvPr id="118789" name="Sous-titre 2"/>
          <p:cNvSpPr txBox="1">
            <a:spLocks/>
          </p:cNvSpPr>
          <p:nvPr/>
        </p:nvSpPr>
        <p:spPr bwMode="auto">
          <a:xfrm>
            <a:off x="8101013" y="0"/>
            <a:ext cx="1042987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20000"/>
              </a:spcBef>
              <a:buFont typeface="Arial" charset="0"/>
              <a:buNone/>
            </a:pPr>
            <a:r>
              <a:rPr lang="fr-FR" b="1">
                <a:solidFill>
                  <a:srgbClr val="F79646"/>
                </a:solidFill>
                <a:latin typeface="Calibri" pitchFamily="34" charset="0"/>
              </a:rPr>
              <a:t>39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fr-FR" sz="1400" b="1">
              <a:solidFill>
                <a:srgbClr val="F79646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anchor="b"/>
          <a:lstStyle/>
          <a:p>
            <a:pPr eaLnBrk="1" hangingPunct="1"/>
            <a:r>
              <a:rPr lang="fr-FR" sz="4000" smtClean="0"/>
              <a:t>ACOMI</a:t>
            </a:r>
          </a:p>
        </p:txBody>
      </p:sp>
      <p:pic>
        <p:nvPicPr>
          <p:cNvPr id="119810" name="Picture 3" descr="C:\Mes documents\UNIVERSITE\diapos\photos divers\voie d'abord aorte 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87675" y="1700213"/>
            <a:ext cx="2932113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9812" name="Text Box 4"/>
          <p:cNvSpPr txBox="1">
            <a:spLocks noChangeArrowheads="1"/>
          </p:cNvSpPr>
          <p:nvPr/>
        </p:nvSpPr>
        <p:spPr bwMode="auto">
          <a:xfrm>
            <a:off x="2463800" y="207963"/>
            <a:ext cx="4845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119813" name="Rectangle 5"/>
          <p:cNvSpPr>
            <a:spLocks noChangeArrowheads="1"/>
          </p:cNvSpPr>
          <p:nvPr/>
        </p:nvSpPr>
        <p:spPr bwMode="auto">
          <a:xfrm>
            <a:off x="1403350" y="476250"/>
            <a:ext cx="6584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3600">
                <a:solidFill>
                  <a:srgbClr val="595959"/>
                </a:solidFill>
              </a:rPr>
              <a:t>Chirurgie : voie rétropéritonéale</a:t>
            </a:r>
          </a:p>
        </p:txBody>
      </p:sp>
      <p:sp>
        <p:nvSpPr>
          <p:cNvPr id="119814" name="Sous-titre 2"/>
          <p:cNvSpPr txBox="1">
            <a:spLocks/>
          </p:cNvSpPr>
          <p:nvPr/>
        </p:nvSpPr>
        <p:spPr bwMode="auto">
          <a:xfrm>
            <a:off x="8101013" y="0"/>
            <a:ext cx="1042987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20000"/>
              </a:spcBef>
              <a:buFont typeface="Arial" charset="0"/>
              <a:buNone/>
            </a:pPr>
            <a:r>
              <a:rPr lang="fr-FR" b="1">
                <a:solidFill>
                  <a:srgbClr val="F79646"/>
                </a:solidFill>
                <a:latin typeface="Calibri" pitchFamily="34" charset="0"/>
              </a:rPr>
              <a:t>40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fr-FR" sz="1400" b="1">
              <a:solidFill>
                <a:srgbClr val="F79646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3" name="Picture 2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81600" y="2819400"/>
            <a:ext cx="3190875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834" name="Picture 3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1600" y="2362200"/>
            <a:ext cx="30480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0837" name="Rectangle 5"/>
          <p:cNvSpPr>
            <a:spLocks noChangeArrowheads="1"/>
          </p:cNvSpPr>
          <p:nvPr/>
        </p:nvSpPr>
        <p:spPr bwMode="auto">
          <a:xfrm>
            <a:off x="971550" y="692150"/>
            <a:ext cx="6686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3600">
                <a:solidFill>
                  <a:srgbClr val="595959"/>
                </a:solidFill>
              </a:rPr>
              <a:t>Chirurgie : laparoscopie et robot</a:t>
            </a:r>
          </a:p>
        </p:txBody>
      </p:sp>
      <p:sp>
        <p:nvSpPr>
          <p:cNvPr id="120838" name="Sous-titre 2"/>
          <p:cNvSpPr txBox="1">
            <a:spLocks/>
          </p:cNvSpPr>
          <p:nvPr/>
        </p:nvSpPr>
        <p:spPr bwMode="auto">
          <a:xfrm>
            <a:off x="8101013" y="0"/>
            <a:ext cx="1042987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20000"/>
              </a:spcBef>
              <a:buFont typeface="Arial" charset="0"/>
              <a:buNone/>
            </a:pPr>
            <a:r>
              <a:rPr lang="fr-FR" b="1">
                <a:solidFill>
                  <a:srgbClr val="F79646"/>
                </a:solidFill>
                <a:latin typeface="Calibri" pitchFamily="34" charset="0"/>
              </a:rPr>
              <a:t>41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fr-FR" sz="1400" b="1">
              <a:solidFill>
                <a:srgbClr val="F79646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7" name="Picture 2"/>
          <p:cNvPicPr>
            <a:picLocks noChangeArrowheads="1"/>
          </p:cNvPicPr>
          <p:nvPr/>
        </p:nvPicPr>
        <p:blipFill>
          <a:blip r:embed="rId2"/>
          <a:srcRect l="18916" t="2559" r="31958" b="1613"/>
          <a:stretch>
            <a:fillRect/>
          </a:stretch>
        </p:blipFill>
        <p:spPr bwMode="auto">
          <a:xfrm>
            <a:off x="1331913" y="1557338"/>
            <a:ext cx="2879725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58" name="Picture 3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1557338"/>
            <a:ext cx="3398837" cy="461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1861" name="Sous-titre 2"/>
          <p:cNvSpPr txBox="1">
            <a:spLocks/>
          </p:cNvSpPr>
          <p:nvPr/>
        </p:nvSpPr>
        <p:spPr bwMode="auto">
          <a:xfrm>
            <a:off x="8101013" y="0"/>
            <a:ext cx="1042987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20000"/>
              </a:spcBef>
              <a:buFont typeface="Arial" charset="0"/>
              <a:buNone/>
            </a:pPr>
            <a:r>
              <a:rPr lang="fr-FR" b="1">
                <a:solidFill>
                  <a:srgbClr val="F79646"/>
                </a:solidFill>
                <a:latin typeface="Calibri" pitchFamily="34" charset="0"/>
              </a:rPr>
              <a:t>42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fr-FR" sz="1400" b="1">
              <a:solidFill>
                <a:srgbClr val="F79646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ext Box 3"/>
          <p:cNvSpPr txBox="1">
            <a:spLocks noChangeArrowheads="1"/>
          </p:cNvSpPr>
          <p:nvPr/>
        </p:nvSpPr>
        <p:spPr bwMode="auto">
          <a:xfrm>
            <a:off x="4572000" y="5911850"/>
            <a:ext cx="488473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FR" sz="2800" b="1">
                <a:solidFill>
                  <a:srgbClr val="F79646"/>
                </a:solidFill>
                <a:latin typeface="Times New Roman" pitchFamily="18" charset="0"/>
              </a:rPr>
              <a:t>PONTAGE  EXTRA ANATOMIQUE</a:t>
            </a:r>
            <a:endParaRPr lang="fr-FR" sz="2400" b="1">
              <a:solidFill>
                <a:srgbClr val="F79646"/>
              </a:solidFill>
              <a:latin typeface="Times New Roman" pitchFamily="18" charset="0"/>
            </a:endParaRPr>
          </a:p>
        </p:txBody>
      </p:sp>
      <p:pic>
        <p:nvPicPr>
          <p:cNvPr id="122883" name="Picture 4" descr="ACOMI 9"/>
          <p:cNvPicPr>
            <a:picLocks noChangeAspect="1" noChangeArrowheads="1"/>
          </p:cNvPicPr>
          <p:nvPr/>
        </p:nvPicPr>
        <p:blipFill>
          <a:blip r:embed="rId2">
            <a:lum bright="20000" contrast="20000"/>
          </a:blip>
          <a:srcRect/>
          <a:stretch>
            <a:fillRect/>
          </a:stretch>
        </p:blipFill>
        <p:spPr bwMode="auto">
          <a:xfrm>
            <a:off x="1331913" y="1773238"/>
            <a:ext cx="2687637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884" name="Picture 5" descr="acomi 2 p axillo bi femoral"/>
          <p:cNvPicPr>
            <a:picLocks noChangeAspect="1" noChangeArrowheads="1"/>
          </p:cNvPicPr>
          <p:nvPr/>
        </p:nvPicPr>
        <p:blipFill>
          <a:blip r:embed="rId3">
            <a:lum bright="20000" contrast="20000"/>
          </a:blip>
          <a:srcRect/>
          <a:stretch>
            <a:fillRect/>
          </a:stretch>
        </p:blipFill>
        <p:spPr bwMode="auto">
          <a:xfrm>
            <a:off x="5148263" y="1773238"/>
            <a:ext cx="2709862" cy="40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885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611188" y="692150"/>
            <a:ext cx="7772400" cy="838200"/>
          </a:xfrm>
        </p:spPr>
        <p:txBody>
          <a:bodyPr anchor="b"/>
          <a:lstStyle/>
          <a:p>
            <a:pPr eaLnBrk="1" hangingPunct="1"/>
            <a:r>
              <a:rPr lang="fr-FR" sz="4000" b="1" smtClean="0">
                <a:solidFill>
                  <a:srgbClr val="F79646"/>
                </a:solidFill>
              </a:rPr>
              <a:t>lésions iliaques</a:t>
            </a:r>
            <a:br>
              <a:rPr lang="fr-FR" sz="4000" b="1" smtClean="0">
                <a:solidFill>
                  <a:srgbClr val="F79646"/>
                </a:solidFill>
              </a:rPr>
            </a:br>
            <a:r>
              <a:rPr lang="fr-FR" sz="4000" smtClean="0">
                <a:solidFill>
                  <a:srgbClr val="F79646"/>
                </a:solidFill>
              </a:rPr>
              <a:t>et haut risque chirurgical</a:t>
            </a:r>
          </a:p>
        </p:txBody>
      </p:sp>
      <p:sp>
        <p:nvSpPr>
          <p:cNvPr id="122887" name="Sous-titre 2"/>
          <p:cNvSpPr txBox="1">
            <a:spLocks/>
          </p:cNvSpPr>
          <p:nvPr/>
        </p:nvSpPr>
        <p:spPr bwMode="auto">
          <a:xfrm>
            <a:off x="8101013" y="0"/>
            <a:ext cx="1042987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20000"/>
              </a:spcBef>
              <a:buFont typeface="Arial" charset="0"/>
              <a:buNone/>
            </a:pPr>
            <a:r>
              <a:rPr lang="fr-FR" b="1">
                <a:solidFill>
                  <a:srgbClr val="F79646"/>
                </a:solidFill>
                <a:latin typeface="Calibri" pitchFamily="34" charset="0"/>
              </a:rPr>
              <a:t>43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fr-FR" sz="1400" b="1">
              <a:solidFill>
                <a:srgbClr val="F79646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5" name="Picture 2" descr="A:\Images vasculaires\Sans titre-15.jpg"/>
          <p:cNvPicPr>
            <a:picLocks noChangeAspect="1" noChangeArrowheads="1"/>
          </p:cNvPicPr>
          <p:nvPr/>
        </p:nvPicPr>
        <p:blipFill>
          <a:blip r:embed="rId2">
            <a:lum bright="40000" contrast="40000"/>
          </a:blip>
          <a:srcRect/>
          <a:stretch>
            <a:fillRect/>
          </a:stretch>
        </p:blipFill>
        <p:spPr bwMode="auto">
          <a:xfrm>
            <a:off x="5080000" y="1600200"/>
            <a:ext cx="2778125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06" name="Picture 3" descr="A:\Images vasculaires\Sans titre-6.jpg"/>
          <p:cNvPicPr>
            <a:picLocks noChangeAspect="1" noChangeArrowheads="1"/>
          </p:cNvPicPr>
          <p:nvPr/>
        </p:nvPicPr>
        <p:blipFill>
          <a:blip r:embed="rId3">
            <a:lum bright="10000" contrast="10000"/>
          </a:blip>
          <a:srcRect/>
          <a:stretch>
            <a:fillRect/>
          </a:stretch>
        </p:blipFill>
        <p:spPr bwMode="auto">
          <a:xfrm>
            <a:off x="1219200" y="1600200"/>
            <a:ext cx="2805113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907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684213" y="333375"/>
            <a:ext cx="7772400" cy="838200"/>
          </a:xfrm>
        </p:spPr>
        <p:txBody>
          <a:bodyPr anchor="b"/>
          <a:lstStyle/>
          <a:p>
            <a:pPr eaLnBrk="1" hangingPunct="1"/>
            <a:r>
              <a:rPr lang="fr-FR" sz="4000" smtClean="0">
                <a:solidFill>
                  <a:srgbClr val="595959"/>
                </a:solidFill>
              </a:rPr>
              <a:t>Pontage croisé</a:t>
            </a:r>
            <a:endParaRPr lang="fr-FR" sz="2800" smtClean="0">
              <a:solidFill>
                <a:srgbClr val="595959"/>
              </a:solidFill>
            </a:endParaRPr>
          </a:p>
        </p:txBody>
      </p:sp>
      <p:sp>
        <p:nvSpPr>
          <p:cNvPr id="123909" name="Sous-titre 2"/>
          <p:cNvSpPr txBox="1">
            <a:spLocks/>
          </p:cNvSpPr>
          <p:nvPr/>
        </p:nvSpPr>
        <p:spPr bwMode="auto">
          <a:xfrm>
            <a:off x="8101013" y="0"/>
            <a:ext cx="1042987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20000"/>
              </a:spcBef>
              <a:buFont typeface="Arial" charset="0"/>
              <a:buNone/>
            </a:pPr>
            <a:r>
              <a:rPr lang="fr-FR" b="1">
                <a:solidFill>
                  <a:srgbClr val="F79646"/>
                </a:solidFill>
                <a:latin typeface="Calibri" pitchFamily="34" charset="0"/>
              </a:rPr>
              <a:t>44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fr-FR" sz="1400" b="1">
              <a:solidFill>
                <a:srgbClr val="F79646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2466" name="Object 2"/>
          <p:cNvGraphicFramePr>
            <a:graphicFrameLocks noChangeAspect="1"/>
          </p:cNvGraphicFramePr>
          <p:nvPr/>
        </p:nvGraphicFramePr>
        <p:xfrm>
          <a:off x="1403350" y="1700213"/>
          <a:ext cx="3048000" cy="4897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76" name="Image" r:id="rId3" imgW="3659725" imgH="5883516" progId="">
                  <p:embed/>
                </p:oleObj>
              </mc:Choice>
              <mc:Fallback>
                <p:oleObj name="Image" r:id="rId3" imgW="3659725" imgH="5883516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3350" y="1700213"/>
                        <a:ext cx="3048000" cy="4897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2467" name="Picture 3" descr="Sans titre-2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7900" y="1700213"/>
            <a:ext cx="2936875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8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684213" y="333375"/>
            <a:ext cx="7772400" cy="838200"/>
          </a:xfrm>
        </p:spPr>
        <p:txBody>
          <a:bodyPr anchor="b"/>
          <a:lstStyle/>
          <a:p>
            <a:pPr eaLnBrk="1" hangingPunct="1"/>
            <a:r>
              <a:rPr lang="fr-FR" sz="4000" smtClean="0">
                <a:solidFill>
                  <a:srgbClr val="595959"/>
                </a:solidFill>
              </a:rPr>
              <a:t>Pontage axillo-bifémoral</a:t>
            </a:r>
            <a:endParaRPr lang="fr-FR" sz="2800" smtClean="0">
              <a:solidFill>
                <a:srgbClr val="595959"/>
              </a:solidFill>
            </a:endParaRPr>
          </a:p>
        </p:txBody>
      </p:sp>
      <p:sp>
        <p:nvSpPr>
          <p:cNvPr id="62470" name="Sous-titre 2"/>
          <p:cNvSpPr txBox="1">
            <a:spLocks/>
          </p:cNvSpPr>
          <p:nvPr/>
        </p:nvSpPr>
        <p:spPr bwMode="auto">
          <a:xfrm>
            <a:off x="8101013" y="0"/>
            <a:ext cx="1042987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20000"/>
              </a:spcBef>
              <a:buFont typeface="Arial" charset="0"/>
              <a:buNone/>
            </a:pPr>
            <a:r>
              <a:rPr lang="fr-FR" b="1">
                <a:solidFill>
                  <a:srgbClr val="F79646"/>
                </a:solidFill>
                <a:latin typeface="Calibri" pitchFamily="34" charset="0"/>
              </a:rPr>
              <a:t>45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fr-FR" sz="1400" b="1">
              <a:solidFill>
                <a:srgbClr val="F79646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anchor="b"/>
          <a:lstStyle/>
          <a:p>
            <a:pPr eaLnBrk="1" hangingPunct="1"/>
            <a:r>
              <a:rPr lang="fr-FR" sz="4000" smtClean="0"/>
              <a:t>ACOMI</a:t>
            </a:r>
          </a:p>
        </p:txBody>
      </p:sp>
      <p:sp>
        <p:nvSpPr>
          <p:cNvPr id="125954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fr-FR" b="1" smtClean="0">
                <a:solidFill>
                  <a:srgbClr val="F79646"/>
                </a:solidFill>
              </a:rPr>
              <a:t>LÉSIONS DISTALES = PETITES ARTÈRES = ATL ou MATÉRIEL VEINEUX (écho doppler)</a:t>
            </a:r>
            <a:endParaRPr lang="fr-FR" smtClean="0">
              <a:solidFill>
                <a:srgbClr val="F79646"/>
              </a:solidFill>
            </a:endParaRPr>
          </a:p>
        </p:txBody>
      </p:sp>
      <p:sp>
        <p:nvSpPr>
          <p:cNvPr id="125956" name="Sous-titre 2"/>
          <p:cNvSpPr txBox="1">
            <a:spLocks/>
          </p:cNvSpPr>
          <p:nvPr/>
        </p:nvSpPr>
        <p:spPr bwMode="auto">
          <a:xfrm>
            <a:off x="8101013" y="0"/>
            <a:ext cx="1042987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20000"/>
              </a:spcBef>
              <a:buFont typeface="Arial" charset="0"/>
              <a:buNone/>
            </a:pPr>
            <a:r>
              <a:rPr lang="fr-FR" b="1">
                <a:solidFill>
                  <a:srgbClr val="F79646"/>
                </a:solidFill>
                <a:latin typeface="Calibri" pitchFamily="34" charset="0"/>
              </a:rPr>
              <a:t>46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fr-FR" sz="1400" b="1">
              <a:solidFill>
                <a:srgbClr val="F79646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7" name="Picture 2" descr="CRO Me MAINGOT Dilat fem su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57600" y="1600200"/>
            <a:ext cx="5284788" cy="494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6978" name="Text Box 3"/>
          <p:cNvSpPr txBox="1">
            <a:spLocks noChangeArrowheads="1"/>
          </p:cNvSpPr>
          <p:nvPr/>
        </p:nvSpPr>
        <p:spPr bwMode="auto">
          <a:xfrm>
            <a:off x="271463" y="1905000"/>
            <a:ext cx="3182937" cy="433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endParaRPr lang="en-GB" sz="2400" b="1">
              <a:latin typeface="Tahoma" pitchFamily="34" charset="0"/>
            </a:endParaRPr>
          </a:p>
          <a:p>
            <a:pPr eaLnBrk="0" hangingPunct="0">
              <a:spcBef>
                <a:spcPct val="50000"/>
              </a:spcBef>
            </a:pPr>
            <a:endParaRPr lang="en-GB" sz="2400" b="1">
              <a:latin typeface="Tahoma" pitchFamily="34" charset="0"/>
            </a:endParaRPr>
          </a:p>
          <a:p>
            <a:pPr eaLnBrk="0" hangingPunct="0">
              <a:spcBef>
                <a:spcPct val="50000"/>
              </a:spcBef>
            </a:pPr>
            <a:r>
              <a:rPr lang="en-GB" sz="2800" b="1">
                <a:solidFill>
                  <a:srgbClr val="F79646"/>
                </a:solidFill>
                <a:latin typeface="Tahoma" pitchFamily="34" charset="0"/>
              </a:rPr>
              <a:t>Lésions fémorales superficielles :</a:t>
            </a:r>
          </a:p>
          <a:p>
            <a:pPr eaLnBrk="0" hangingPunct="0">
              <a:spcBef>
                <a:spcPct val="50000"/>
              </a:spcBef>
            </a:pPr>
            <a:endParaRPr lang="en-GB" sz="2800" b="1">
              <a:latin typeface="Tahoma" pitchFamily="34" charset="0"/>
            </a:endParaRPr>
          </a:p>
          <a:p>
            <a:pPr eaLnBrk="0" hangingPunct="0">
              <a:spcBef>
                <a:spcPct val="50000"/>
              </a:spcBef>
            </a:pPr>
            <a:endParaRPr lang="en-GB" sz="2800" b="1">
              <a:latin typeface="Tahoma" pitchFamily="34" charset="0"/>
            </a:endParaRPr>
          </a:p>
          <a:p>
            <a:pPr eaLnBrk="0" hangingPunct="0">
              <a:spcBef>
                <a:spcPct val="50000"/>
              </a:spcBef>
            </a:pPr>
            <a:endParaRPr lang="en-GB" sz="2400" b="1">
              <a:latin typeface="Tahoma" pitchFamily="34" charset="0"/>
            </a:endParaRPr>
          </a:p>
        </p:txBody>
      </p:sp>
      <p:sp>
        <p:nvSpPr>
          <p:cNvPr id="126979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04800"/>
            <a:ext cx="7772400" cy="838200"/>
          </a:xfrm>
        </p:spPr>
        <p:txBody>
          <a:bodyPr anchor="b"/>
          <a:lstStyle/>
          <a:p>
            <a:pPr eaLnBrk="1" hangingPunct="1"/>
            <a:r>
              <a:rPr lang="fr-FR" sz="4000" smtClean="0">
                <a:solidFill>
                  <a:srgbClr val="595959"/>
                </a:solidFill>
              </a:rPr>
              <a:t>Angioplastie</a:t>
            </a:r>
            <a:endParaRPr lang="fr-FR" sz="2800" smtClean="0">
              <a:solidFill>
                <a:srgbClr val="595959"/>
              </a:solidFill>
            </a:endParaRPr>
          </a:p>
        </p:txBody>
      </p:sp>
      <p:sp>
        <p:nvSpPr>
          <p:cNvPr id="126981" name="Sous-titre 2"/>
          <p:cNvSpPr txBox="1">
            <a:spLocks/>
          </p:cNvSpPr>
          <p:nvPr/>
        </p:nvSpPr>
        <p:spPr bwMode="auto">
          <a:xfrm>
            <a:off x="8101013" y="0"/>
            <a:ext cx="1042987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20000"/>
              </a:spcBef>
              <a:buFont typeface="Arial" charset="0"/>
              <a:buNone/>
            </a:pPr>
            <a:r>
              <a:rPr lang="fr-FR" b="1">
                <a:solidFill>
                  <a:srgbClr val="F79646"/>
                </a:solidFill>
                <a:latin typeface="Calibri" pitchFamily="34" charset="0"/>
              </a:rPr>
              <a:t>47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fr-FR" sz="1400" b="1">
              <a:solidFill>
                <a:srgbClr val="F79646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2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179388" y="1773238"/>
            <a:ext cx="3505200" cy="4191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buFont typeface="Arial" charset="0"/>
              <a:buNone/>
            </a:pPr>
            <a:endParaRPr lang="fr-FR" sz="3600" b="1" smtClean="0"/>
          </a:p>
          <a:p>
            <a:pPr algn="ctr" eaLnBrk="1" hangingPunct="1">
              <a:buFont typeface="Arial" charset="0"/>
              <a:buNone/>
            </a:pPr>
            <a:endParaRPr lang="fr-FR" sz="3600" b="1" smtClean="0"/>
          </a:p>
          <a:p>
            <a:pPr eaLnBrk="1" hangingPunct="1">
              <a:buFont typeface="Arial" charset="0"/>
              <a:buNone/>
            </a:pPr>
            <a:r>
              <a:rPr lang="fr-FR" b="1" smtClean="0"/>
              <a:t>	</a:t>
            </a:r>
            <a:r>
              <a:rPr lang="fr-FR" b="1" smtClean="0">
                <a:solidFill>
                  <a:srgbClr val="F79646"/>
                </a:solidFill>
              </a:rPr>
              <a:t>Lésions &lt; 10 cm Angioplastie mais resténose</a:t>
            </a:r>
          </a:p>
        </p:txBody>
      </p:sp>
      <p:pic>
        <p:nvPicPr>
          <p:cNvPr id="128002" name="Picture 3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35350" y="1447800"/>
            <a:ext cx="5708650" cy="507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8003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684213" y="260350"/>
            <a:ext cx="7772400" cy="838200"/>
          </a:xfrm>
        </p:spPr>
        <p:txBody>
          <a:bodyPr anchor="b"/>
          <a:lstStyle/>
          <a:p>
            <a:pPr eaLnBrk="1" hangingPunct="1"/>
            <a:r>
              <a:rPr lang="fr-FR" sz="4000" smtClean="0">
                <a:solidFill>
                  <a:srgbClr val="595959"/>
                </a:solidFill>
              </a:rPr>
              <a:t>Angioplastie</a:t>
            </a:r>
          </a:p>
        </p:txBody>
      </p:sp>
      <p:sp>
        <p:nvSpPr>
          <p:cNvPr id="128005" name="Sous-titre 2"/>
          <p:cNvSpPr txBox="1">
            <a:spLocks/>
          </p:cNvSpPr>
          <p:nvPr/>
        </p:nvSpPr>
        <p:spPr bwMode="auto">
          <a:xfrm>
            <a:off x="8101013" y="0"/>
            <a:ext cx="1042987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20000"/>
              </a:spcBef>
              <a:buFont typeface="Arial" charset="0"/>
              <a:buNone/>
            </a:pPr>
            <a:r>
              <a:rPr lang="fr-FR" b="1">
                <a:solidFill>
                  <a:srgbClr val="F79646"/>
                </a:solidFill>
                <a:latin typeface="Calibri" pitchFamily="34" charset="0"/>
              </a:rPr>
              <a:t>48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fr-FR" sz="1400" b="1">
              <a:solidFill>
                <a:srgbClr val="F79646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itre 1"/>
          <p:cNvSpPr>
            <a:spLocks noGrp="1"/>
          </p:cNvSpPr>
          <p:nvPr>
            <p:ph type="title" idx="4294967295"/>
          </p:nvPr>
        </p:nvSpPr>
        <p:spPr>
          <a:xfrm>
            <a:off x="323850" y="0"/>
            <a:ext cx="8229600" cy="792163"/>
          </a:xfrm>
        </p:spPr>
        <p:txBody>
          <a:bodyPr/>
          <a:lstStyle/>
          <a:p>
            <a:pPr algn="l" eaLnBrk="1" hangingPunct="1"/>
            <a:r>
              <a:rPr lang="fr-FR" sz="3600" smtClean="0">
                <a:solidFill>
                  <a:srgbClr val="595959"/>
                </a:solidFill>
              </a:rPr>
              <a:t>Aorte supra-rénale (tronc cœliaque, AMS)</a:t>
            </a:r>
          </a:p>
        </p:txBody>
      </p:sp>
      <p:sp>
        <p:nvSpPr>
          <p:cNvPr id="11266" name="Espace réservé du contenu 2"/>
          <p:cNvSpPr>
            <a:spLocks noGrp="1"/>
          </p:cNvSpPr>
          <p:nvPr>
            <p:ph idx="4294967295"/>
          </p:nvPr>
        </p:nvSpPr>
        <p:spPr bwMode="auto">
          <a:xfrm>
            <a:off x="1116013" y="1484313"/>
            <a:ext cx="7499350" cy="41052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buClr>
                <a:srgbClr val="25A79B"/>
              </a:buClr>
            </a:pPr>
            <a:endParaRPr lang="fr-FR" sz="2800" smtClean="0"/>
          </a:p>
          <a:p>
            <a:pPr eaLnBrk="1" hangingPunct="1">
              <a:buFont typeface="Arial" charset="0"/>
              <a:buNone/>
            </a:pPr>
            <a:endParaRPr lang="fr-FR" smtClean="0">
              <a:solidFill>
                <a:srgbClr val="F79646"/>
              </a:solidFill>
            </a:endParaRPr>
          </a:p>
        </p:txBody>
      </p:sp>
      <p:cxnSp>
        <p:nvCxnSpPr>
          <p:cNvPr id="8" name="Connecteur droit 7"/>
          <p:cNvCxnSpPr/>
          <p:nvPr/>
        </p:nvCxnSpPr>
        <p:spPr>
          <a:xfrm>
            <a:off x="395536" y="785813"/>
            <a:ext cx="7992888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70" name="Picture 2" descr="acomi15"/>
          <p:cNvPicPr>
            <a:picLocks noChangeAspect="1" noChangeArrowheads="1"/>
          </p:cNvPicPr>
          <p:nvPr/>
        </p:nvPicPr>
        <p:blipFill>
          <a:blip r:embed="rId2">
            <a:lum bright="20000" contrast="20000"/>
          </a:blip>
          <a:srcRect/>
          <a:stretch>
            <a:fillRect/>
          </a:stretch>
        </p:blipFill>
        <p:spPr bwMode="auto">
          <a:xfrm>
            <a:off x="3059113" y="1196975"/>
            <a:ext cx="32004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2" name="Sous-titre 2"/>
          <p:cNvSpPr txBox="1">
            <a:spLocks/>
          </p:cNvSpPr>
          <p:nvPr/>
        </p:nvSpPr>
        <p:spPr bwMode="auto">
          <a:xfrm>
            <a:off x="8101013" y="0"/>
            <a:ext cx="1042987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20000"/>
              </a:spcBef>
              <a:buFont typeface="Arial" charset="0"/>
              <a:buNone/>
            </a:pPr>
            <a:r>
              <a:rPr lang="fr-FR" b="1">
                <a:solidFill>
                  <a:srgbClr val="F79646"/>
                </a:solidFill>
                <a:latin typeface="Calibri" pitchFamily="34" charset="0"/>
              </a:rPr>
              <a:t>5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fr-FR" sz="1400" b="1">
              <a:solidFill>
                <a:srgbClr val="F79646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6" name="Rectangle 2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74663" y="1600200"/>
            <a:ext cx="3589337" cy="41719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buFont typeface="Arial" charset="0"/>
              <a:buNone/>
            </a:pPr>
            <a:endParaRPr lang="fr-FR" b="1" smtClean="0"/>
          </a:p>
          <a:p>
            <a:pPr algn="ctr" eaLnBrk="1" hangingPunct="1">
              <a:buFont typeface="Arial" charset="0"/>
              <a:buNone/>
            </a:pPr>
            <a:r>
              <a:rPr lang="fr-FR" b="1" u="sng" smtClean="0">
                <a:solidFill>
                  <a:srgbClr val="F79646"/>
                </a:solidFill>
              </a:rPr>
              <a:t>Lésions fémoro poplitées - jambières</a:t>
            </a:r>
            <a:endParaRPr lang="fr-FR" b="1" smtClean="0">
              <a:solidFill>
                <a:srgbClr val="F79646"/>
              </a:solidFill>
            </a:endParaRPr>
          </a:p>
          <a:p>
            <a:pPr algn="ctr" eaLnBrk="1" hangingPunct="1">
              <a:buFont typeface="Arial" charset="0"/>
              <a:buNone/>
            </a:pPr>
            <a:endParaRPr lang="fr-FR" b="1" smtClean="0">
              <a:solidFill>
                <a:srgbClr val="F79646"/>
              </a:solidFill>
            </a:endParaRPr>
          </a:p>
          <a:p>
            <a:pPr algn="ctr" eaLnBrk="1" hangingPunct="1">
              <a:buFont typeface="Arial" charset="0"/>
              <a:buNone/>
            </a:pPr>
            <a:endParaRPr lang="fr-FR" b="1" smtClean="0">
              <a:solidFill>
                <a:srgbClr val="F79646"/>
              </a:solidFill>
            </a:endParaRPr>
          </a:p>
          <a:p>
            <a:pPr algn="ctr" eaLnBrk="1" hangingPunct="1">
              <a:buFont typeface="Arial" charset="0"/>
              <a:buNone/>
            </a:pPr>
            <a:r>
              <a:rPr lang="fr-FR" sz="2800" b="1" smtClean="0">
                <a:solidFill>
                  <a:srgbClr val="F79646"/>
                </a:solidFill>
              </a:rPr>
              <a:t>Pontage distal de sauvetage</a:t>
            </a:r>
            <a:r>
              <a:rPr lang="fr-FR" sz="2800" b="1" smtClean="0"/>
              <a:t> : </a:t>
            </a:r>
            <a:r>
              <a:rPr lang="fr-FR" sz="2800" b="1" smtClean="0">
                <a:solidFill>
                  <a:schemeClr val="accent1"/>
                </a:solidFill>
              </a:rPr>
              <a:t>veine</a:t>
            </a:r>
          </a:p>
        </p:txBody>
      </p:sp>
      <p:sp>
        <p:nvSpPr>
          <p:cNvPr id="66567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04800"/>
            <a:ext cx="7772400" cy="838200"/>
          </a:xfrm>
        </p:spPr>
        <p:txBody>
          <a:bodyPr anchor="b"/>
          <a:lstStyle/>
          <a:p>
            <a:pPr eaLnBrk="1" hangingPunct="1"/>
            <a:r>
              <a:rPr lang="fr-FR" sz="4000" smtClean="0">
                <a:solidFill>
                  <a:srgbClr val="595959"/>
                </a:solidFill>
              </a:rPr>
              <a:t>Stade IV</a:t>
            </a:r>
            <a:endParaRPr lang="fr-FR" sz="2800" smtClean="0">
              <a:solidFill>
                <a:srgbClr val="595959"/>
              </a:solidFill>
            </a:endParaRPr>
          </a:p>
        </p:txBody>
      </p:sp>
      <p:graphicFrame>
        <p:nvGraphicFramePr>
          <p:cNvPr id="66564" name="Object 5"/>
          <p:cNvGraphicFramePr>
            <a:graphicFrameLocks noChangeAspect="1"/>
          </p:cNvGraphicFramePr>
          <p:nvPr/>
        </p:nvGraphicFramePr>
        <p:xfrm>
          <a:off x="4800600" y="1066800"/>
          <a:ext cx="4152900" cy="270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83" name="Image Photo Editor" r:id="rId3" imgW="4153480" imgH="2704762" progId="">
                  <p:embed/>
                </p:oleObj>
              </mc:Choice>
              <mc:Fallback>
                <p:oleObj name="Image Photo Editor" r:id="rId3" imgW="4153480" imgH="2704762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0" y="1066800"/>
                        <a:ext cx="4152900" cy="2705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565" name="Object 6"/>
          <p:cNvGraphicFramePr>
            <a:graphicFrameLocks noChangeAspect="1"/>
          </p:cNvGraphicFramePr>
          <p:nvPr/>
        </p:nvGraphicFramePr>
        <p:xfrm>
          <a:off x="4800600" y="4038600"/>
          <a:ext cx="4000500" cy="2552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84" name="Image Photo Editor" r:id="rId5" imgW="4001058" imgH="2553056" progId="">
                  <p:embed/>
                </p:oleObj>
              </mc:Choice>
              <mc:Fallback>
                <p:oleObj name="Image Photo Editor" r:id="rId5" imgW="4001058" imgH="2553056" progId="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0" y="4038600"/>
                        <a:ext cx="4000500" cy="2552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6569" name="Sous-titre 2"/>
          <p:cNvSpPr txBox="1">
            <a:spLocks/>
          </p:cNvSpPr>
          <p:nvPr/>
        </p:nvSpPr>
        <p:spPr bwMode="auto">
          <a:xfrm>
            <a:off x="8101013" y="0"/>
            <a:ext cx="1042987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20000"/>
              </a:spcBef>
              <a:buFont typeface="Arial" charset="0"/>
              <a:buNone/>
            </a:pPr>
            <a:r>
              <a:rPr lang="fr-FR" b="1">
                <a:solidFill>
                  <a:srgbClr val="F79646"/>
                </a:solidFill>
                <a:latin typeface="Calibri" pitchFamily="34" charset="0"/>
              </a:rPr>
              <a:t>49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fr-FR" sz="1400" b="1">
              <a:solidFill>
                <a:srgbClr val="F79646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91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anchor="b"/>
          <a:lstStyle/>
          <a:p>
            <a:pPr eaLnBrk="1" hangingPunct="1"/>
            <a:r>
              <a:rPr lang="fr-FR" sz="4000" smtClean="0"/>
              <a:t>ACOMI</a:t>
            </a:r>
          </a:p>
        </p:txBody>
      </p:sp>
      <p:graphicFrame>
        <p:nvGraphicFramePr>
          <p:cNvPr id="67587" name="Object 3"/>
          <p:cNvGraphicFramePr>
            <a:graphicFrameLocks noChangeAspect="1"/>
          </p:cNvGraphicFramePr>
          <p:nvPr/>
        </p:nvGraphicFramePr>
        <p:xfrm>
          <a:off x="755650" y="404813"/>
          <a:ext cx="1941513" cy="3848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24" name="Image Photo Editor" r:id="rId3" imgW="2133898" imgH="4229690" progId="">
                  <p:embed/>
                </p:oleObj>
              </mc:Choice>
              <mc:Fallback>
                <p:oleObj name="Image Photo Editor" r:id="rId3" imgW="2133898" imgH="4229690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650" y="404813"/>
                        <a:ext cx="1941513" cy="3848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588" name="Object 4"/>
          <p:cNvGraphicFramePr>
            <a:graphicFrameLocks noChangeAspect="1"/>
          </p:cNvGraphicFramePr>
          <p:nvPr/>
        </p:nvGraphicFramePr>
        <p:xfrm>
          <a:off x="3132138" y="4149725"/>
          <a:ext cx="3581400" cy="2322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25" name="Image Photo Editor" r:id="rId5" imgW="4229690" imgH="2742857" progId="">
                  <p:embed/>
                </p:oleObj>
              </mc:Choice>
              <mc:Fallback>
                <p:oleObj name="Image Photo Editor" r:id="rId5" imgW="4229690" imgH="2742857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2138" y="4149725"/>
                        <a:ext cx="3581400" cy="2322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589" name="Object 5"/>
          <p:cNvGraphicFramePr>
            <a:graphicFrameLocks noChangeAspect="1"/>
          </p:cNvGraphicFramePr>
          <p:nvPr/>
        </p:nvGraphicFramePr>
        <p:xfrm>
          <a:off x="3132138" y="908050"/>
          <a:ext cx="1917700" cy="289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26" name="Image Photo Editor" r:id="rId7" imgW="2019048" imgH="3010320" progId="">
                  <p:embed/>
                </p:oleObj>
              </mc:Choice>
              <mc:Fallback>
                <p:oleObj name="Image Photo Editor" r:id="rId7" imgW="2019048" imgH="3010320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2138" y="908050"/>
                        <a:ext cx="1917700" cy="2895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590" name="Object 6"/>
          <p:cNvGraphicFramePr>
            <a:graphicFrameLocks noChangeAspect="1"/>
          </p:cNvGraphicFramePr>
          <p:nvPr/>
        </p:nvGraphicFramePr>
        <p:xfrm>
          <a:off x="5364163" y="908050"/>
          <a:ext cx="3238500" cy="281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27" name="Image Photo Editor" r:id="rId9" imgW="3238952" imgH="2819794" progId="">
                  <p:embed/>
                </p:oleObj>
              </mc:Choice>
              <mc:Fallback>
                <p:oleObj name="Image Photo Editor" r:id="rId9" imgW="3238952" imgH="2819794" progId="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4163" y="908050"/>
                        <a:ext cx="3238500" cy="281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7594" name="Sous-titre 2"/>
          <p:cNvSpPr txBox="1">
            <a:spLocks/>
          </p:cNvSpPr>
          <p:nvPr/>
        </p:nvSpPr>
        <p:spPr bwMode="auto">
          <a:xfrm>
            <a:off x="8101013" y="0"/>
            <a:ext cx="1042987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20000"/>
              </a:spcBef>
              <a:buFont typeface="Arial" charset="0"/>
              <a:buNone/>
            </a:pPr>
            <a:r>
              <a:rPr lang="fr-FR" b="1">
                <a:solidFill>
                  <a:srgbClr val="F79646"/>
                </a:solidFill>
                <a:latin typeface="Calibri" pitchFamily="34" charset="0"/>
              </a:rPr>
              <a:t>50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fr-FR" sz="1400" b="1">
              <a:solidFill>
                <a:srgbClr val="F79646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8611" name="Object 3"/>
          <p:cNvGraphicFramePr>
            <a:graphicFrameLocks noChangeAspect="1"/>
          </p:cNvGraphicFramePr>
          <p:nvPr/>
        </p:nvGraphicFramePr>
        <p:xfrm>
          <a:off x="1331913" y="765175"/>
          <a:ext cx="2944812" cy="4968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30" name="Image Photo Editor" r:id="rId3" imgW="1980952" imgH="4114286" progId="">
                  <p:embed/>
                </p:oleObj>
              </mc:Choice>
              <mc:Fallback>
                <p:oleObj name="Image Photo Editor" r:id="rId3" imgW="1980952" imgH="4114286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1913" y="765175"/>
                        <a:ext cx="2944812" cy="4968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8612" name="Object 4"/>
          <p:cNvGraphicFramePr>
            <a:graphicFrameLocks noChangeAspect="1"/>
          </p:cNvGraphicFramePr>
          <p:nvPr/>
        </p:nvGraphicFramePr>
        <p:xfrm>
          <a:off x="4572000" y="765175"/>
          <a:ext cx="2952750" cy="4968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31" name="Image Photo Editor" r:id="rId5" imgW="2553056" imgH="3696216" progId="">
                  <p:embed/>
                </p:oleObj>
              </mc:Choice>
              <mc:Fallback>
                <p:oleObj name="Image Photo Editor" r:id="rId5" imgW="2553056" imgH="3696216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765175"/>
                        <a:ext cx="2952750" cy="4968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8615" name="Sous-titre 2"/>
          <p:cNvSpPr txBox="1">
            <a:spLocks/>
          </p:cNvSpPr>
          <p:nvPr/>
        </p:nvSpPr>
        <p:spPr bwMode="auto">
          <a:xfrm>
            <a:off x="8101013" y="0"/>
            <a:ext cx="1042987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20000"/>
              </a:spcBef>
              <a:buFont typeface="Arial" charset="0"/>
              <a:buNone/>
            </a:pPr>
            <a:r>
              <a:rPr lang="fr-FR" b="1">
                <a:solidFill>
                  <a:srgbClr val="F79646"/>
                </a:solidFill>
                <a:latin typeface="Calibri" pitchFamily="34" charset="0"/>
              </a:rPr>
              <a:t>51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fr-FR" sz="1400" b="1">
              <a:solidFill>
                <a:srgbClr val="F79646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3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724400" y="1752600"/>
            <a:ext cx="3830638" cy="4876800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pic>
        <p:nvPicPr>
          <p:cNvPr id="132099" name="Picture 4" descr="DSCN124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1752600"/>
            <a:ext cx="3671888" cy="484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2101" name="Sous-titre 2"/>
          <p:cNvSpPr txBox="1">
            <a:spLocks/>
          </p:cNvSpPr>
          <p:nvPr/>
        </p:nvSpPr>
        <p:spPr bwMode="auto">
          <a:xfrm>
            <a:off x="8101013" y="0"/>
            <a:ext cx="1042987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20000"/>
              </a:spcBef>
              <a:buFont typeface="Arial" charset="0"/>
              <a:buNone/>
            </a:pPr>
            <a:r>
              <a:rPr lang="fr-FR" b="1">
                <a:solidFill>
                  <a:srgbClr val="F79646"/>
                </a:solidFill>
                <a:latin typeface="Calibri" pitchFamily="34" charset="0"/>
              </a:rPr>
              <a:t>52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fr-FR" sz="1400" b="1">
              <a:solidFill>
                <a:srgbClr val="F79646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0658" name="Object 2"/>
          <p:cNvGraphicFramePr>
            <a:graphicFrameLocks noChangeAspect="1"/>
          </p:cNvGraphicFramePr>
          <p:nvPr/>
        </p:nvGraphicFramePr>
        <p:xfrm>
          <a:off x="4953000" y="304800"/>
          <a:ext cx="4191000" cy="274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695" name="Image Photo Editor" r:id="rId3" imgW="4191585" imgH="2742857" progId="">
                  <p:embed/>
                </p:oleObj>
              </mc:Choice>
              <mc:Fallback>
                <p:oleObj name="Image Photo Editor" r:id="rId3" imgW="4191585" imgH="2742857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304800"/>
                        <a:ext cx="4191000" cy="274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0659" name="Object 3"/>
          <p:cNvGraphicFramePr>
            <a:graphicFrameLocks noChangeAspect="1"/>
          </p:cNvGraphicFramePr>
          <p:nvPr/>
        </p:nvGraphicFramePr>
        <p:xfrm>
          <a:off x="152400" y="3657600"/>
          <a:ext cx="4152900" cy="274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696" name="Image Photo Editor" r:id="rId5" imgW="4229690" imgH="2781688" progId="">
                  <p:embed/>
                </p:oleObj>
              </mc:Choice>
              <mc:Fallback>
                <p:oleObj name="Image Photo Editor" r:id="rId5" imgW="4229690" imgH="2781688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3657600"/>
                        <a:ext cx="4152900" cy="274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0660" name="Object 4"/>
          <p:cNvGraphicFramePr>
            <a:graphicFrameLocks noChangeAspect="1"/>
          </p:cNvGraphicFramePr>
          <p:nvPr/>
        </p:nvGraphicFramePr>
        <p:xfrm>
          <a:off x="4800600" y="3706813"/>
          <a:ext cx="4114800" cy="2693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697" name="Image Photo Editor" r:id="rId7" imgW="4191585" imgH="2704762" progId="">
                  <p:embed/>
                </p:oleObj>
              </mc:Choice>
              <mc:Fallback>
                <p:oleObj name="Image Photo Editor" r:id="rId7" imgW="4191585" imgH="2704762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0" y="3706813"/>
                        <a:ext cx="4114800" cy="2693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0661" name="Object 5"/>
          <p:cNvGraphicFramePr>
            <a:graphicFrameLocks noChangeAspect="1"/>
          </p:cNvGraphicFramePr>
          <p:nvPr/>
        </p:nvGraphicFramePr>
        <p:xfrm>
          <a:off x="152400" y="304800"/>
          <a:ext cx="4114800" cy="274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698" name="Image Photo Editor" r:id="rId9" imgW="4114286" imgH="2742857" progId="">
                  <p:embed/>
                </p:oleObj>
              </mc:Choice>
              <mc:Fallback>
                <p:oleObj name="Image Photo Editor" r:id="rId9" imgW="4114286" imgH="2742857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304800"/>
                        <a:ext cx="4114800" cy="274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0663" name="Sous-titre 2"/>
          <p:cNvSpPr txBox="1">
            <a:spLocks/>
          </p:cNvSpPr>
          <p:nvPr/>
        </p:nvSpPr>
        <p:spPr bwMode="auto">
          <a:xfrm>
            <a:off x="8101013" y="0"/>
            <a:ext cx="1042987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20000"/>
              </a:spcBef>
              <a:buFont typeface="Arial" charset="0"/>
              <a:buNone/>
            </a:pPr>
            <a:r>
              <a:rPr lang="fr-FR" b="1">
                <a:solidFill>
                  <a:srgbClr val="F79646"/>
                </a:solidFill>
                <a:latin typeface="Calibri" pitchFamily="34" charset="0"/>
              </a:rPr>
              <a:t>53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fr-FR" sz="1400" b="1">
              <a:solidFill>
                <a:srgbClr val="F79646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3" name="Object 3"/>
          <p:cNvGraphicFramePr>
            <a:graphicFrameLocks noChangeAspect="1"/>
          </p:cNvGraphicFramePr>
          <p:nvPr/>
        </p:nvGraphicFramePr>
        <p:xfrm>
          <a:off x="152400" y="2362200"/>
          <a:ext cx="4191000" cy="2767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02" name="Image Photo Editor" r:id="rId3" imgW="4038095" imgH="2666667" progId="">
                  <p:embed/>
                </p:oleObj>
              </mc:Choice>
              <mc:Fallback>
                <p:oleObj name="Image Photo Editor" r:id="rId3" imgW="4038095" imgH="2666667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2362200"/>
                        <a:ext cx="4191000" cy="2767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684" name="Object 4"/>
          <p:cNvGraphicFramePr>
            <a:graphicFrameLocks noChangeAspect="1"/>
          </p:cNvGraphicFramePr>
          <p:nvPr/>
        </p:nvGraphicFramePr>
        <p:xfrm>
          <a:off x="4876800" y="2362200"/>
          <a:ext cx="4000500" cy="274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03" name="Image Photo Editor" r:id="rId5" imgW="4001058" imgH="2742857" progId="">
                  <p:embed/>
                </p:oleObj>
              </mc:Choice>
              <mc:Fallback>
                <p:oleObj name="Image Photo Editor" r:id="rId5" imgW="4001058" imgH="2742857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6800" y="2362200"/>
                        <a:ext cx="4000500" cy="274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7" name="Sous-titre 2"/>
          <p:cNvSpPr txBox="1">
            <a:spLocks/>
          </p:cNvSpPr>
          <p:nvPr/>
        </p:nvSpPr>
        <p:spPr bwMode="auto">
          <a:xfrm>
            <a:off x="8101013" y="0"/>
            <a:ext cx="1042987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20000"/>
              </a:spcBef>
              <a:buFont typeface="Arial" charset="0"/>
              <a:buNone/>
            </a:pPr>
            <a:r>
              <a:rPr lang="fr-FR" b="1">
                <a:solidFill>
                  <a:srgbClr val="F79646"/>
                </a:solidFill>
                <a:latin typeface="Calibri" pitchFamily="34" charset="0"/>
              </a:rPr>
              <a:t>54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fr-FR" sz="1400" b="1">
              <a:solidFill>
                <a:srgbClr val="F79646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8" name="Picture 2" descr="A:\Images vasculaires\Sans titre-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95400"/>
            <a:ext cx="51816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2707" name="Object 3"/>
          <p:cNvGraphicFramePr>
            <a:graphicFrameLocks/>
          </p:cNvGraphicFramePr>
          <p:nvPr/>
        </p:nvGraphicFramePr>
        <p:xfrm>
          <a:off x="5029200" y="762000"/>
          <a:ext cx="3898900" cy="5175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17" name="Image" r:id="rId4" imgW="3906720" imgH="5184720" progId="Word.Picture.8">
                  <p:embed/>
                </p:oleObj>
              </mc:Choice>
              <mc:Fallback>
                <p:oleObj name="Image" r:id="rId4" imgW="3906720" imgH="5184720" progId="Word.Picture.8">
                  <p:embed/>
                  <p:pic>
                    <p:nvPicPr>
                      <p:cNvPr id="0" name="Object 3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9200" y="762000"/>
                        <a:ext cx="3898900" cy="5175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2710" name="Sous-titre 2"/>
          <p:cNvSpPr txBox="1">
            <a:spLocks/>
          </p:cNvSpPr>
          <p:nvPr/>
        </p:nvSpPr>
        <p:spPr bwMode="auto">
          <a:xfrm>
            <a:off x="8101013" y="0"/>
            <a:ext cx="1042987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20000"/>
              </a:spcBef>
              <a:buFont typeface="Arial" charset="0"/>
              <a:buNone/>
            </a:pPr>
            <a:r>
              <a:rPr lang="fr-FR" b="1">
                <a:solidFill>
                  <a:srgbClr val="F79646"/>
                </a:solidFill>
                <a:latin typeface="Calibri" pitchFamily="34" charset="0"/>
              </a:rPr>
              <a:t>55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fr-FR" sz="1400" b="1">
              <a:solidFill>
                <a:srgbClr val="F79646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3730" name="Object 2"/>
          <p:cNvGraphicFramePr>
            <a:graphicFrameLocks noChangeAspect="1"/>
          </p:cNvGraphicFramePr>
          <p:nvPr/>
        </p:nvGraphicFramePr>
        <p:xfrm>
          <a:off x="900113" y="1052513"/>
          <a:ext cx="3503612" cy="540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49" name="Image Photo Editor" r:id="rId3" imgW="2742857" imgH="4229690" progId="">
                  <p:embed/>
                </p:oleObj>
              </mc:Choice>
              <mc:Fallback>
                <p:oleObj name="Image Photo Editor" r:id="rId3" imgW="2742857" imgH="422969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0113" y="1052513"/>
                        <a:ext cx="3503612" cy="5400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3731" name="Object 3"/>
          <p:cNvGraphicFramePr>
            <a:graphicFrameLocks noChangeAspect="1"/>
          </p:cNvGraphicFramePr>
          <p:nvPr/>
        </p:nvGraphicFramePr>
        <p:xfrm>
          <a:off x="4572000" y="2349500"/>
          <a:ext cx="4229100" cy="259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50" name="Image Photo Editor" r:id="rId5" imgW="4229690" imgH="2591162" progId="">
                  <p:embed/>
                </p:oleObj>
              </mc:Choice>
              <mc:Fallback>
                <p:oleObj name="Image Photo Editor" r:id="rId5" imgW="4229690" imgH="2591162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2349500"/>
                        <a:ext cx="4229100" cy="2590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3734" name="Sous-titre 2"/>
          <p:cNvSpPr txBox="1">
            <a:spLocks/>
          </p:cNvSpPr>
          <p:nvPr/>
        </p:nvSpPr>
        <p:spPr bwMode="auto">
          <a:xfrm>
            <a:off x="8101013" y="0"/>
            <a:ext cx="1042987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20000"/>
              </a:spcBef>
              <a:buFont typeface="Arial" charset="0"/>
              <a:buNone/>
            </a:pPr>
            <a:r>
              <a:rPr lang="fr-FR" b="1">
                <a:solidFill>
                  <a:srgbClr val="F79646"/>
                </a:solidFill>
                <a:latin typeface="Calibri" pitchFamily="34" charset="0"/>
              </a:rPr>
              <a:t>56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fr-FR" sz="1400" b="1">
              <a:solidFill>
                <a:srgbClr val="F79646"/>
              </a:solidFill>
              <a:latin typeface="Calibri" pitchFamily="34" charset="0"/>
            </a:endParaRPr>
          </a:p>
        </p:txBody>
      </p:sp>
      <p:sp>
        <p:nvSpPr>
          <p:cNvPr id="73735" name="Text Box 7"/>
          <p:cNvSpPr txBox="1">
            <a:spLocks noChangeArrowheads="1"/>
          </p:cNvSpPr>
          <p:nvPr/>
        </p:nvSpPr>
        <p:spPr bwMode="auto">
          <a:xfrm>
            <a:off x="827088" y="188913"/>
            <a:ext cx="77819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4000">
                <a:solidFill>
                  <a:srgbClr val="595959"/>
                </a:solidFill>
              </a:rPr>
              <a:t>Pontage avec les veines des bras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476250"/>
            <a:ext cx="8229600" cy="1143000"/>
          </a:xfrm>
        </p:spPr>
        <p:txBody>
          <a:bodyPr anchor="b"/>
          <a:lstStyle/>
          <a:p>
            <a:pPr eaLnBrk="1" hangingPunct="1"/>
            <a:r>
              <a:rPr lang="fr-FR" sz="4000" smtClean="0">
                <a:solidFill>
                  <a:srgbClr val="F79646"/>
                </a:solidFill>
              </a:rPr>
              <a:t>Pontages et lambeau libre</a:t>
            </a:r>
          </a:p>
        </p:txBody>
      </p:sp>
      <p:graphicFrame>
        <p:nvGraphicFramePr>
          <p:cNvPr id="74755" name="Object 3"/>
          <p:cNvGraphicFramePr>
            <a:graphicFrameLocks noChangeAspect="1"/>
          </p:cNvGraphicFramePr>
          <p:nvPr/>
        </p:nvGraphicFramePr>
        <p:xfrm>
          <a:off x="152400" y="2362200"/>
          <a:ext cx="4191000" cy="290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774" name="Image Photo Editor" r:id="rId3" imgW="3847619" imgH="2666667" progId="">
                  <p:embed/>
                </p:oleObj>
              </mc:Choice>
              <mc:Fallback>
                <p:oleObj name="Image Photo Editor" r:id="rId3" imgW="3847619" imgH="2666667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2362200"/>
                        <a:ext cx="4191000" cy="2905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4756" name="Object 4"/>
          <p:cNvGraphicFramePr>
            <a:graphicFrameLocks noChangeAspect="1"/>
          </p:cNvGraphicFramePr>
          <p:nvPr/>
        </p:nvGraphicFramePr>
        <p:xfrm>
          <a:off x="4800600" y="2438400"/>
          <a:ext cx="4152900" cy="274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775" name="Image Photo Editor" r:id="rId5" imgW="4153480" imgH="2742857" progId="">
                  <p:embed/>
                </p:oleObj>
              </mc:Choice>
              <mc:Fallback>
                <p:oleObj name="Image Photo Editor" r:id="rId5" imgW="4153480" imgH="2742857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0" y="2438400"/>
                        <a:ext cx="4152900" cy="274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4759" name="Sous-titre 2"/>
          <p:cNvSpPr txBox="1">
            <a:spLocks/>
          </p:cNvSpPr>
          <p:nvPr/>
        </p:nvSpPr>
        <p:spPr bwMode="auto">
          <a:xfrm>
            <a:off x="8101013" y="0"/>
            <a:ext cx="1042987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20000"/>
              </a:spcBef>
              <a:buFont typeface="Arial" charset="0"/>
              <a:buNone/>
            </a:pPr>
            <a:r>
              <a:rPr lang="fr-FR" b="1">
                <a:solidFill>
                  <a:srgbClr val="F79646"/>
                </a:solidFill>
                <a:latin typeface="Calibri" pitchFamily="34" charset="0"/>
              </a:rPr>
              <a:t>57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fr-FR" sz="1400" b="1">
              <a:solidFill>
                <a:srgbClr val="F79646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5778" name="Object 2"/>
          <p:cNvGraphicFramePr>
            <a:graphicFrameLocks noChangeAspect="1"/>
          </p:cNvGraphicFramePr>
          <p:nvPr/>
        </p:nvGraphicFramePr>
        <p:xfrm>
          <a:off x="5257800" y="3810000"/>
          <a:ext cx="3238500" cy="2552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815" name="Image Photo Editor" r:id="rId3" imgW="3238952" imgH="2553056" progId="">
                  <p:embed/>
                </p:oleObj>
              </mc:Choice>
              <mc:Fallback>
                <p:oleObj name="Image Photo Editor" r:id="rId3" imgW="3238952" imgH="2553056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0" y="3810000"/>
                        <a:ext cx="3238500" cy="2552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5779" name="Object 3"/>
          <p:cNvGraphicFramePr>
            <a:graphicFrameLocks noChangeAspect="1"/>
          </p:cNvGraphicFramePr>
          <p:nvPr/>
        </p:nvGraphicFramePr>
        <p:xfrm>
          <a:off x="5029200" y="228600"/>
          <a:ext cx="3733800" cy="2563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816" name="Image Photo Editor" r:id="rId5" imgW="4229690" imgH="2819794" progId="">
                  <p:embed/>
                </p:oleObj>
              </mc:Choice>
              <mc:Fallback>
                <p:oleObj name="Image Photo Editor" r:id="rId5" imgW="4229690" imgH="2819794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9200" y="228600"/>
                        <a:ext cx="3733800" cy="2563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5780" name="Object 4"/>
          <p:cNvGraphicFramePr>
            <a:graphicFrameLocks noChangeAspect="1"/>
          </p:cNvGraphicFramePr>
          <p:nvPr/>
        </p:nvGraphicFramePr>
        <p:xfrm>
          <a:off x="533400" y="228600"/>
          <a:ext cx="3467100" cy="2552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817" name="Image Photo Editor" r:id="rId7" imgW="3467584" imgH="2553056" progId="">
                  <p:embed/>
                </p:oleObj>
              </mc:Choice>
              <mc:Fallback>
                <p:oleObj name="Image Photo Editor" r:id="rId7" imgW="3467584" imgH="2553056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228600"/>
                        <a:ext cx="3467100" cy="2552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5781" name="Object 5"/>
          <p:cNvGraphicFramePr>
            <a:graphicFrameLocks noChangeAspect="1"/>
          </p:cNvGraphicFramePr>
          <p:nvPr/>
        </p:nvGraphicFramePr>
        <p:xfrm>
          <a:off x="990600" y="2971800"/>
          <a:ext cx="2562225" cy="3733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818" name="Image Photo Editor" r:id="rId9" imgW="2666667" imgH="3885714" progId="">
                  <p:embed/>
                </p:oleObj>
              </mc:Choice>
              <mc:Fallback>
                <p:oleObj name="Image Photo Editor" r:id="rId9" imgW="2666667" imgH="3885714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2971800"/>
                        <a:ext cx="2562225" cy="3733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5783" name="Sous-titre 2"/>
          <p:cNvSpPr txBox="1">
            <a:spLocks/>
          </p:cNvSpPr>
          <p:nvPr/>
        </p:nvSpPr>
        <p:spPr bwMode="auto">
          <a:xfrm>
            <a:off x="8101013" y="0"/>
            <a:ext cx="1042987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20000"/>
              </a:spcBef>
              <a:buFont typeface="Arial" charset="0"/>
              <a:buNone/>
            </a:pPr>
            <a:r>
              <a:rPr lang="fr-FR" b="1">
                <a:solidFill>
                  <a:srgbClr val="F79646"/>
                </a:solidFill>
                <a:latin typeface="Calibri" pitchFamily="34" charset="0"/>
              </a:rPr>
              <a:t>58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fr-FR" sz="1400" b="1">
              <a:solidFill>
                <a:srgbClr val="F79646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itre 1"/>
          <p:cNvSpPr>
            <a:spLocks noGrp="1"/>
          </p:cNvSpPr>
          <p:nvPr>
            <p:ph type="title" idx="4294967295"/>
          </p:nvPr>
        </p:nvSpPr>
        <p:spPr>
          <a:xfrm>
            <a:off x="303213" y="115888"/>
            <a:ext cx="8229600" cy="792162"/>
          </a:xfrm>
        </p:spPr>
        <p:txBody>
          <a:bodyPr/>
          <a:lstStyle/>
          <a:p>
            <a:pPr algn="l" eaLnBrk="1" hangingPunct="1"/>
            <a:r>
              <a:rPr lang="fr-FR" sz="3600" smtClean="0">
                <a:solidFill>
                  <a:srgbClr val="595959"/>
                </a:solidFill>
              </a:rPr>
              <a:t>Aorte</a:t>
            </a:r>
          </a:p>
        </p:txBody>
      </p:sp>
      <p:sp>
        <p:nvSpPr>
          <p:cNvPr id="12290" name="Espace réservé du contenu 2"/>
          <p:cNvSpPr>
            <a:spLocks noGrp="1"/>
          </p:cNvSpPr>
          <p:nvPr>
            <p:ph idx="4294967295"/>
          </p:nvPr>
        </p:nvSpPr>
        <p:spPr bwMode="auto">
          <a:xfrm>
            <a:off x="1116013" y="1484313"/>
            <a:ext cx="7499350" cy="41052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buClr>
                <a:srgbClr val="25A79B"/>
              </a:buClr>
            </a:pPr>
            <a:endParaRPr lang="fr-FR" sz="2800" smtClean="0"/>
          </a:p>
          <a:p>
            <a:pPr eaLnBrk="1" hangingPunct="1">
              <a:buFont typeface="Arial" charset="0"/>
              <a:buNone/>
            </a:pPr>
            <a:endParaRPr lang="fr-FR" smtClean="0">
              <a:solidFill>
                <a:srgbClr val="F79646"/>
              </a:solidFill>
            </a:endParaRPr>
          </a:p>
        </p:txBody>
      </p:sp>
      <p:cxnSp>
        <p:nvCxnSpPr>
          <p:cNvPr id="8" name="Connecteur droit 7"/>
          <p:cNvCxnSpPr/>
          <p:nvPr/>
        </p:nvCxnSpPr>
        <p:spPr>
          <a:xfrm>
            <a:off x="395536" y="785813"/>
            <a:ext cx="7992888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294" name="Picture 4" descr="acomi14"/>
          <p:cNvPicPr>
            <a:picLocks noChangeAspect="1" noChangeArrowheads="1"/>
          </p:cNvPicPr>
          <p:nvPr/>
        </p:nvPicPr>
        <p:blipFill>
          <a:blip r:embed="rId2">
            <a:lum bright="22000" contrast="22000"/>
          </a:blip>
          <a:srcRect/>
          <a:stretch>
            <a:fillRect/>
          </a:stretch>
        </p:blipFill>
        <p:spPr bwMode="auto">
          <a:xfrm>
            <a:off x="2771775" y="1268413"/>
            <a:ext cx="3268663" cy="490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6" name="Sous-titre 2"/>
          <p:cNvSpPr txBox="1">
            <a:spLocks/>
          </p:cNvSpPr>
          <p:nvPr/>
        </p:nvSpPr>
        <p:spPr bwMode="auto">
          <a:xfrm>
            <a:off x="8101013" y="0"/>
            <a:ext cx="1042987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20000"/>
              </a:spcBef>
              <a:buFont typeface="Arial" charset="0"/>
              <a:buNone/>
            </a:pPr>
            <a:r>
              <a:rPr lang="fr-FR" b="1">
                <a:solidFill>
                  <a:srgbClr val="F79646"/>
                </a:solidFill>
                <a:latin typeface="Calibri" pitchFamily="34" charset="0"/>
              </a:rPr>
              <a:t>6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fr-FR" sz="1400" b="1">
              <a:solidFill>
                <a:srgbClr val="F79646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9750" y="260350"/>
            <a:ext cx="8229600" cy="1143000"/>
          </a:xfrm>
        </p:spPr>
        <p:txBody>
          <a:bodyPr anchor="b"/>
          <a:lstStyle/>
          <a:p>
            <a:pPr eaLnBrk="1" hangingPunct="1"/>
            <a:r>
              <a:rPr lang="fr-FR" smtClean="0">
                <a:solidFill>
                  <a:srgbClr val="F79646"/>
                </a:solidFill>
              </a:rPr>
              <a:t>ATL artères de jambe</a:t>
            </a:r>
          </a:p>
        </p:txBody>
      </p:sp>
      <p:pic>
        <p:nvPicPr>
          <p:cNvPr id="13926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03350" y="1844675"/>
            <a:ext cx="2884488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9267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94363" y="1828800"/>
            <a:ext cx="27432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9268" name="Line 5"/>
          <p:cNvSpPr>
            <a:spLocks noChangeShapeType="1"/>
          </p:cNvSpPr>
          <p:nvPr/>
        </p:nvSpPr>
        <p:spPr bwMode="auto">
          <a:xfrm>
            <a:off x="838200" y="4267200"/>
            <a:ext cx="1981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39269" name="Line 6"/>
          <p:cNvSpPr>
            <a:spLocks noChangeShapeType="1"/>
          </p:cNvSpPr>
          <p:nvPr/>
        </p:nvSpPr>
        <p:spPr bwMode="auto">
          <a:xfrm>
            <a:off x="5410200" y="4267200"/>
            <a:ext cx="1600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39271" name="Rectangle 2"/>
          <p:cNvSpPr>
            <a:spLocks noChangeArrowheads="1"/>
          </p:cNvSpPr>
          <p:nvPr/>
        </p:nvSpPr>
        <p:spPr bwMode="auto">
          <a:xfrm>
            <a:off x="539750" y="2603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fr-FR" sz="4400">
                <a:solidFill>
                  <a:srgbClr val="F79646"/>
                </a:solidFill>
                <a:latin typeface="Calibri" pitchFamily="34" charset="0"/>
              </a:rPr>
              <a:t>ATL artères de jambe</a:t>
            </a:r>
          </a:p>
        </p:txBody>
      </p:sp>
      <p:sp>
        <p:nvSpPr>
          <p:cNvPr id="139272" name="Sous-titre 2"/>
          <p:cNvSpPr txBox="1">
            <a:spLocks/>
          </p:cNvSpPr>
          <p:nvPr/>
        </p:nvSpPr>
        <p:spPr bwMode="auto">
          <a:xfrm>
            <a:off x="8101013" y="0"/>
            <a:ext cx="1042987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20000"/>
              </a:spcBef>
              <a:buFont typeface="Arial" charset="0"/>
              <a:buNone/>
            </a:pPr>
            <a:r>
              <a:rPr lang="fr-FR" b="1">
                <a:solidFill>
                  <a:srgbClr val="F79646"/>
                </a:solidFill>
                <a:latin typeface="Calibri" pitchFamily="34" charset="0"/>
              </a:rPr>
              <a:t>59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fr-FR" sz="1400" b="1">
              <a:solidFill>
                <a:srgbClr val="F79646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8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72200" y="1905000"/>
            <a:ext cx="231775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029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06525" y="1828800"/>
            <a:ext cx="2436813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0291" name="Line 4"/>
          <p:cNvSpPr>
            <a:spLocks noChangeShapeType="1"/>
          </p:cNvSpPr>
          <p:nvPr/>
        </p:nvSpPr>
        <p:spPr bwMode="auto">
          <a:xfrm>
            <a:off x="609600" y="2743200"/>
            <a:ext cx="1981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40292" name="Line 5"/>
          <p:cNvSpPr>
            <a:spLocks noChangeShapeType="1"/>
          </p:cNvSpPr>
          <p:nvPr/>
        </p:nvSpPr>
        <p:spPr bwMode="auto">
          <a:xfrm>
            <a:off x="609600" y="4495800"/>
            <a:ext cx="1676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40293" name="Line 6"/>
          <p:cNvSpPr>
            <a:spLocks noChangeShapeType="1"/>
          </p:cNvSpPr>
          <p:nvPr/>
        </p:nvSpPr>
        <p:spPr bwMode="auto">
          <a:xfrm>
            <a:off x="5181600" y="2971800"/>
            <a:ext cx="2438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40294" name="Line 7"/>
          <p:cNvSpPr>
            <a:spLocks noChangeShapeType="1"/>
          </p:cNvSpPr>
          <p:nvPr/>
        </p:nvSpPr>
        <p:spPr bwMode="auto">
          <a:xfrm>
            <a:off x="5257800" y="4953000"/>
            <a:ext cx="1828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40295" name="Text Box 8"/>
          <p:cNvSpPr txBox="1">
            <a:spLocks noChangeArrowheads="1"/>
          </p:cNvSpPr>
          <p:nvPr/>
        </p:nvSpPr>
        <p:spPr bwMode="auto">
          <a:xfrm>
            <a:off x="2124075" y="549275"/>
            <a:ext cx="556101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fr-FR" sz="4400">
                <a:solidFill>
                  <a:srgbClr val="F79646"/>
                </a:solidFill>
              </a:rPr>
              <a:t>ATL artères de jambe</a:t>
            </a:r>
          </a:p>
        </p:txBody>
      </p:sp>
      <p:sp>
        <p:nvSpPr>
          <p:cNvPr id="140297" name="Sous-titre 2"/>
          <p:cNvSpPr txBox="1">
            <a:spLocks/>
          </p:cNvSpPr>
          <p:nvPr/>
        </p:nvSpPr>
        <p:spPr bwMode="auto">
          <a:xfrm>
            <a:off x="8101013" y="0"/>
            <a:ext cx="1042987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20000"/>
              </a:spcBef>
              <a:buFont typeface="Arial" charset="0"/>
              <a:buNone/>
            </a:pPr>
            <a:r>
              <a:rPr lang="fr-FR" b="1">
                <a:solidFill>
                  <a:srgbClr val="F79646"/>
                </a:solidFill>
                <a:latin typeface="Calibri" pitchFamily="34" charset="0"/>
              </a:rPr>
              <a:t>60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fr-FR" sz="1400" b="1">
              <a:solidFill>
                <a:srgbClr val="F79646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549275"/>
            <a:ext cx="8229600" cy="1143000"/>
          </a:xfrm>
        </p:spPr>
        <p:txBody>
          <a:bodyPr anchor="b"/>
          <a:lstStyle/>
          <a:p>
            <a:pPr eaLnBrk="1" hangingPunct="1"/>
            <a:r>
              <a:rPr lang="fr-FR" smtClean="0">
                <a:solidFill>
                  <a:srgbClr val="F79646"/>
                </a:solidFill>
              </a:rPr>
              <a:t>STENT</a:t>
            </a:r>
          </a:p>
        </p:txBody>
      </p:sp>
      <p:pic>
        <p:nvPicPr>
          <p:cNvPr id="14131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2514600"/>
            <a:ext cx="3322638" cy="347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131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0" y="2514600"/>
            <a:ext cx="3581400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1316" name="Line 5"/>
          <p:cNvSpPr>
            <a:spLocks noChangeShapeType="1"/>
          </p:cNvSpPr>
          <p:nvPr/>
        </p:nvSpPr>
        <p:spPr bwMode="auto">
          <a:xfrm>
            <a:off x="1447800" y="2057400"/>
            <a:ext cx="1295400" cy="1295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41317" name="Line 6"/>
          <p:cNvSpPr>
            <a:spLocks noChangeShapeType="1"/>
          </p:cNvSpPr>
          <p:nvPr/>
        </p:nvSpPr>
        <p:spPr bwMode="auto">
          <a:xfrm>
            <a:off x="5486400" y="2133600"/>
            <a:ext cx="1828800" cy="1905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41319" name="Sous-titre 2"/>
          <p:cNvSpPr txBox="1">
            <a:spLocks/>
          </p:cNvSpPr>
          <p:nvPr/>
        </p:nvSpPr>
        <p:spPr bwMode="auto">
          <a:xfrm>
            <a:off x="8101013" y="0"/>
            <a:ext cx="1042987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20000"/>
              </a:spcBef>
              <a:buFont typeface="Arial" charset="0"/>
              <a:buNone/>
            </a:pPr>
            <a:r>
              <a:rPr lang="fr-FR" b="1">
                <a:solidFill>
                  <a:srgbClr val="F79646"/>
                </a:solidFill>
                <a:latin typeface="Calibri" pitchFamily="34" charset="0"/>
              </a:rPr>
              <a:t>61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fr-FR" sz="1400" b="1">
              <a:solidFill>
                <a:srgbClr val="F79646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0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549275"/>
            <a:ext cx="8229600" cy="1143000"/>
          </a:xfrm>
        </p:spPr>
        <p:txBody>
          <a:bodyPr anchor="b"/>
          <a:lstStyle/>
          <a:p>
            <a:pPr eaLnBrk="1" hangingPunct="1"/>
            <a:r>
              <a:rPr lang="fr-FR" smtClean="0">
                <a:solidFill>
                  <a:srgbClr val="F79646"/>
                </a:solidFill>
              </a:rPr>
              <a:t>LASER</a:t>
            </a:r>
          </a:p>
        </p:txBody>
      </p:sp>
      <p:pic>
        <p:nvPicPr>
          <p:cNvPr id="8090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33600" y="1981200"/>
            <a:ext cx="1939925" cy="458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43600" y="1981200"/>
            <a:ext cx="1541463" cy="460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907" name="Line 5"/>
          <p:cNvSpPr>
            <a:spLocks noChangeShapeType="1"/>
          </p:cNvSpPr>
          <p:nvPr/>
        </p:nvSpPr>
        <p:spPr bwMode="auto">
          <a:xfrm>
            <a:off x="1143000" y="3733800"/>
            <a:ext cx="2057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80908" name="Line 6"/>
          <p:cNvSpPr>
            <a:spLocks noChangeShapeType="1"/>
          </p:cNvSpPr>
          <p:nvPr/>
        </p:nvSpPr>
        <p:spPr bwMode="auto">
          <a:xfrm>
            <a:off x="5029200" y="3581400"/>
            <a:ext cx="1600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FR"/>
          </a:p>
        </p:txBody>
      </p:sp>
      <p:graphicFrame>
        <p:nvGraphicFramePr>
          <p:cNvPr id="80903" name="Object 7"/>
          <p:cNvGraphicFramePr>
            <a:graphicFrameLocks noChangeAspect="1"/>
          </p:cNvGraphicFramePr>
          <p:nvPr/>
        </p:nvGraphicFramePr>
        <p:xfrm>
          <a:off x="3581400" y="4648200"/>
          <a:ext cx="2667000" cy="2049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13" name="Clip" r:id="rId5" imgW="6857143" imgH="4571429" progId="">
                  <p:embed/>
                </p:oleObj>
              </mc:Choice>
              <mc:Fallback>
                <p:oleObj name="Clip" r:id="rId5" imgW="6857143" imgH="4571429" progId="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5334" t="4001" r="2667" b="8002"/>
                      <a:stretch>
                        <a:fillRect/>
                      </a:stretch>
                    </p:blipFill>
                    <p:spPr bwMode="auto">
                      <a:xfrm>
                        <a:off x="3581400" y="4648200"/>
                        <a:ext cx="2667000" cy="2049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0910" name="Sous-titre 2"/>
          <p:cNvSpPr txBox="1">
            <a:spLocks/>
          </p:cNvSpPr>
          <p:nvPr/>
        </p:nvSpPr>
        <p:spPr bwMode="auto">
          <a:xfrm>
            <a:off x="8101013" y="0"/>
            <a:ext cx="1042987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20000"/>
              </a:spcBef>
              <a:buFont typeface="Arial" charset="0"/>
              <a:buNone/>
            </a:pPr>
            <a:r>
              <a:rPr lang="fr-FR" b="1">
                <a:solidFill>
                  <a:srgbClr val="F79646"/>
                </a:solidFill>
                <a:latin typeface="Calibri" pitchFamily="34" charset="0"/>
              </a:rPr>
              <a:t>62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fr-FR" sz="1400" b="1">
              <a:solidFill>
                <a:srgbClr val="F79646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Titre 1"/>
          <p:cNvSpPr>
            <a:spLocks noGrp="1"/>
          </p:cNvSpPr>
          <p:nvPr>
            <p:ph type="title" idx="4294967295"/>
          </p:nvPr>
        </p:nvSpPr>
        <p:spPr>
          <a:xfrm>
            <a:off x="303213" y="115888"/>
            <a:ext cx="8229600" cy="792162"/>
          </a:xfrm>
        </p:spPr>
        <p:txBody>
          <a:bodyPr/>
          <a:lstStyle/>
          <a:p>
            <a:pPr algn="l"/>
            <a:r>
              <a:rPr lang="fr-FR" sz="3600" smtClean="0">
                <a:solidFill>
                  <a:srgbClr val="595959"/>
                </a:solidFill>
              </a:rPr>
              <a:t>INDICATIONS</a:t>
            </a:r>
          </a:p>
        </p:txBody>
      </p:sp>
      <p:sp>
        <p:nvSpPr>
          <p:cNvPr id="143362" name="Espace réservé du contenu 2"/>
          <p:cNvSpPr>
            <a:spLocks noGrp="1"/>
          </p:cNvSpPr>
          <p:nvPr>
            <p:ph idx="4294967295"/>
          </p:nvPr>
        </p:nvSpPr>
        <p:spPr bwMode="auto">
          <a:xfrm>
            <a:off x="1116013" y="1484313"/>
            <a:ext cx="7499350" cy="41052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buFont typeface="Arial" charset="0"/>
              <a:buNone/>
            </a:pPr>
            <a:endParaRPr lang="fr-FR" sz="2400" b="1" smtClean="0"/>
          </a:p>
          <a:p>
            <a:pPr lvl="1" algn="ctr" eaLnBrk="1" hangingPunct="1">
              <a:buFont typeface="Arial" charset="0"/>
              <a:buNone/>
            </a:pPr>
            <a:r>
              <a:rPr lang="fr-FR" sz="3600" b="1" smtClean="0">
                <a:solidFill>
                  <a:srgbClr val="F79646"/>
                </a:solidFill>
              </a:rPr>
              <a:t>Stade II : traitement fonctionnel</a:t>
            </a:r>
          </a:p>
          <a:p>
            <a:pPr lvl="1" eaLnBrk="1" hangingPunct="1"/>
            <a:endParaRPr lang="fr-FR" sz="3600" b="1" smtClean="0">
              <a:solidFill>
                <a:srgbClr val="F79646"/>
              </a:solidFill>
              <a:sym typeface="Symbol" pitchFamily="18" charset="2"/>
            </a:endParaRPr>
          </a:p>
          <a:p>
            <a:pPr lvl="1" eaLnBrk="1" hangingPunct="1"/>
            <a:r>
              <a:rPr lang="fr-FR" sz="3600" b="1" smtClean="0">
                <a:solidFill>
                  <a:srgbClr val="F79646"/>
                </a:solidFill>
                <a:sym typeface="Symbol" pitchFamily="18" charset="2"/>
              </a:rPr>
              <a:t>Traitement médical et rééducation à la marche</a:t>
            </a:r>
          </a:p>
          <a:p>
            <a:pPr lvl="1" eaLnBrk="1" hangingPunct="1"/>
            <a:r>
              <a:rPr lang="fr-FR" sz="3600" b="1" smtClean="0">
                <a:solidFill>
                  <a:srgbClr val="F79646"/>
                </a:solidFill>
                <a:sym typeface="Symbol" pitchFamily="18" charset="2"/>
              </a:rPr>
              <a:t>pontage « fiable »</a:t>
            </a:r>
          </a:p>
          <a:p>
            <a:endParaRPr lang="fr-FR" sz="3600" smtClean="0">
              <a:solidFill>
                <a:srgbClr val="F79646"/>
              </a:solidFill>
            </a:endParaRPr>
          </a:p>
        </p:txBody>
      </p:sp>
      <p:cxnSp>
        <p:nvCxnSpPr>
          <p:cNvPr id="8" name="Connecteur droit 7"/>
          <p:cNvCxnSpPr/>
          <p:nvPr/>
        </p:nvCxnSpPr>
        <p:spPr>
          <a:xfrm>
            <a:off x="393949" y="765175"/>
            <a:ext cx="7992888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367" name="Sous-titre 2"/>
          <p:cNvSpPr txBox="1">
            <a:spLocks/>
          </p:cNvSpPr>
          <p:nvPr/>
        </p:nvSpPr>
        <p:spPr bwMode="auto">
          <a:xfrm>
            <a:off x="8101013" y="0"/>
            <a:ext cx="1042987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20000"/>
              </a:spcBef>
              <a:buFont typeface="Arial" charset="0"/>
              <a:buNone/>
            </a:pPr>
            <a:r>
              <a:rPr lang="fr-FR" b="1">
                <a:solidFill>
                  <a:srgbClr val="F79646"/>
                </a:solidFill>
                <a:latin typeface="Calibri" pitchFamily="34" charset="0"/>
              </a:rPr>
              <a:t>63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fr-FR" sz="1400" b="1">
              <a:solidFill>
                <a:srgbClr val="F79646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Titre 1"/>
          <p:cNvSpPr>
            <a:spLocks noGrp="1"/>
          </p:cNvSpPr>
          <p:nvPr>
            <p:ph type="title" idx="4294967295"/>
          </p:nvPr>
        </p:nvSpPr>
        <p:spPr>
          <a:xfrm>
            <a:off x="323850" y="0"/>
            <a:ext cx="8229600" cy="792163"/>
          </a:xfrm>
        </p:spPr>
        <p:txBody>
          <a:bodyPr/>
          <a:lstStyle/>
          <a:p>
            <a:pPr algn="l"/>
            <a:r>
              <a:rPr lang="fr-FR" sz="3600" smtClean="0">
                <a:solidFill>
                  <a:srgbClr val="595959"/>
                </a:solidFill>
              </a:rPr>
              <a:t>INDICATIONS</a:t>
            </a:r>
          </a:p>
        </p:txBody>
      </p:sp>
      <p:sp>
        <p:nvSpPr>
          <p:cNvPr id="144386" name="Espace réservé du contenu 2"/>
          <p:cNvSpPr>
            <a:spLocks noGrp="1"/>
          </p:cNvSpPr>
          <p:nvPr>
            <p:ph idx="4294967295"/>
          </p:nvPr>
        </p:nvSpPr>
        <p:spPr bwMode="auto">
          <a:xfrm>
            <a:off x="1116013" y="1484313"/>
            <a:ext cx="7499350" cy="41052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buFont typeface="Arial" charset="0"/>
              <a:buNone/>
            </a:pPr>
            <a:endParaRPr lang="fr-FR" sz="2400" b="1" smtClean="0"/>
          </a:p>
          <a:p>
            <a:pPr lvl="1" algn="ctr" eaLnBrk="1" hangingPunct="1">
              <a:buFont typeface="Arial" charset="0"/>
              <a:buNone/>
            </a:pPr>
            <a:r>
              <a:rPr lang="fr-FR" sz="3600" b="1" smtClean="0">
                <a:solidFill>
                  <a:srgbClr val="F79646"/>
                </a:solidFill>
              </a:rPr>
              <a:t>Stade II : chirurgie fonctionnelle</a:t>
            </a:r>
          </a:p>
          <a:p>
            <a:pPr lvl="1" algn="ctr" eaLnBrk="1" hangingPunct="1">
              <a:buFont typeface="Arial" charset="0"/>
              <a:buNone/>
            </a:pPr>
            <a:r>
              <a:rPr lang="fr-FR" sz="3600" b="1" smtClean="0">
                <a:solidFill>
                  <a:srgbClr val="F79646"/>
                </a:solidFill>
                <a:sym typeface="Symbol" pitchFamily="18" charset="2"/>
              </a:rPr>
              <a:t> pontage « fiable »</a:t>
            </a:r>
          </a:p>
          <a:p>
            <a:pPr lvl="1" eaLnBrk="1" hangingPunct="1"/>
            <a:endParaRPr lang="fr-FR" sz="3600" b="1" smtClean="0">
              <a:solidFill>
                <a:srgbClr val="F79646"/>
              </a:solidFill>
            </a:endParaRPr>
          </a:p>
          <a:p>
            <a:pPr lvl="1" eaLnBrk="1" hangingPunct="1"/>
            <a:r>
              <a:rPr lang="fr-FR" sz="3600" b="1" smtClean="0">
                <a:solidFill>
                  <a:srgbClr val="F79646"/>
                </a:solidFill>
              </a:rPr>
              <a:t>CHIRURGIE OU ATL AORTO ILIAQUE</a:t>
            </a:r>
          </a:p>
          <a:p>
            <a:pPr lvl="1" eaLnBrk="1" hangingPunct="1"/>
            <a:r>
              <a:rPr lang="fr-FR" sz="3600" b="1" smtClean="0">
                <a:solidFill>
                  <a:srgbClr val="F79646"/>
                </a:solidFill>
              </a:rPr>
              <a:t>Angioplastie AFS</a:t>
            </a:r>
            <a:endParaRPr lang="fr-FR" sz="3600" smtClean="0">
              <a:solidFill>
                <a:srgbClr val="F79646"/>
              </a:solidFill>
            </a:endParaRPr>
          </a:p>
          <a:p>
            <a:pPr>
              <a:buFont typeface="Arial" charset="0"/>
              <a:buNone/>
            </a:pPr>
            <a:endParaRPr lang="fr-FR" sz="3600" smtClean="0">
              <a:solidFill>
                <a:srgbClr val="F79646"/>
              </a:solidFill>
            </a:endParaRPr>
          </a:p>
        </p:txBody>
      </p:sp>
      <p:cxnSp>
        <p:nvCxnSpPr>
          <p:cNvPr id="8" name="Connecteur droit 7"/>
          <p:cNvCxnSpPr/>
          <p:nvPr/>
        </p:nvCxnSpPr>
        <p:spPr>
          <a:xfrm>
            <a:off x="393949" y="765175"/>
            <a:ext cx="7992888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391" name="Sous-titre 2"/>
          <p:cNvSpPr txBox="1">
            <a:spLocks/>
          </p:cNvSpPr>
          <p:nvPr/>
        </p:nvSpPr>
        <p:spPr bwMode="auto">
          <a:xfrm>
            <a:off x="8101013" y="0"/>
            <a:ext cx="1042987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20000"/>
              </a:spcBef>
              <a:buFont typeface="Arial" charset="0"/>
              <a:buNone/>
            </a:pPr>
            <a:r>
              <a:rPr lang="fr-FR" b="1">
                <a:solidFill>
                  <a:srgbClr val="F79646"/>
                </a:solidFill>
                <a:latin typeface="Calibri" pitchFamily="34" charset="0"/>
              </a:rPr>
              <a:t>64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fr-FR" sz="1400" b="1">
              <a:solidFill>
                <a:srgbClr val="F79646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Titre 1"/>
          <p:cNvSpPr>
            <a:spLocks noGrp="1"/>
          </p:cNvSpPr>
          <p:nvPr>
            <p:ph type="title" idx="4294967295"/>
          </p:nvPr>
        </p:nvSpPr>
        <p:spPr>
          <a:xfrm>
            <a:off x="323850" y="0"/>
            <a:ext cx="8229600" cy="792163"/>
          </a:xfrm>
        </p:spPr>
        <p:txBody>
          <a:bodyPr/>
          <a:lstStyle/>
          <a:p>
            <a:pPr algn="l"/>
            <a:r>
              <a:rPr lang="fr-FR" sz="3600" smtClean="0">
                <a:solidFill>
                  <a:srgbClr val="595959"/>
                </a:solidFill>
              </a:rPr>
              <a:t>INDICATIONS</a:t>
            </a:r>
          </a:p>
        </p:txBody>
      </p:sp>
      <p:sp>
        <p:nvSpPr>
          <p:cNvPr id="145410" name="Espace réservé du contenu 2"/>
          <p:cNvSpPr>
            <a:spLocks noGrp="1"/>
          </p:cNvSpPr>
          <p:nvPr>
            <p:ph idx="4294967295"/>
          </p:nvPr>
        </p:nvSpPr>
        <p:spPr bwMode="auto">
          <a:xfrm>
            <a:off x="1042988" y="981075"/>
            <a:ext cx="7499350" cy="41052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fr-FR" sz="4000" b="1" smtClean="0">
                <a:solidFill>
                  <a:srgbClr val="F79646"/>
                </a:solidFill>
              </a:rPr>
              <a:t>Stade IV : sauvetage de membre</a:t>
            </a:r>
            <a:endParaRPr lang="fr-FR" sz="4000" b="1" smtClean="0">
              <a:solidFill>
                <a:srgbClr val="F79646"/>
              </a:solidFill>
              <a:sym typeface="Symbol" pitchFamily="18" charset="2"/>
            </a:endParaRPr>
          </a:p>
          <a:p>
            <a:pPr lvl="1" eaLnBrk="1" hangingPunct="1"/>
            <a:endParaRPr lang="fr-FR" sz="3600" b="1" smtClean="0">
              <a:solidFill>
                <a:srgbClr val="F79646"/>
              </a:solidFill>
            </a:endParaRPr>
          </a:p>
          <a:p>
            <a:pPr lvl="1" eaLnBrk="1" hangingPunct="1"/>
            <a:r>
              <a:rPr lang="fr-FR" sz="3600" b="1" smtClean="0">
                <a:solidFill>
                  <a:srgbClr val="F79646"/>
                </a:solidFill>
              </a:rPr>
              <a:t>Pontages distaux</a:t>
            </a:r>
          </a:p>
          <a:p>
            <a:pPr lvl="1" eaLnBrk="1" hangingPunct="1"/>
            <a:r>
              <a:rPr lang="fr-FR" sz="3600" b="1" smtClean="0">
                <a:solidFill>
                  <a:srgbClr val="F79646"/>
                </a:solidFill>
              </a:rPr>
              <a:t>ATL extrêmes</a:t>
            </a:r>
          </a:p>
          <a:p>
            <a:pPr lvl="1" eaLnBrk="1" hangingPunct="1"/>
            <a:r>
              <a:rPr lang="fr-FR" sz="3600" b="1" smtClean="0">
                <a:solidFill>
                  <a:srgbClr val="F79646"/>
                </a:solidFill>
              </a:rPr>
              <a:t>ATL artères de jambe</a:t>
            </a:r>
          </a:p>
          <a:p>
            <a:pPr lvl="1" eaLnBrk="1" hangingPunct="1">
              <a:buFont typeface="Arial" charset="0"/>
              <a:buNone/>
            </a:pPr>
            <a:endParaRPr lang="fr-FR" sz="3600" b="1" smtClean="0">
              <a:solidFill>
                <a:srgbClr val="F79646"/>
              </a:solidFill>
              <a:sym typeface="Symbol" pitchFamily="18" charset="2"/>
            </a:endParaRPr>
          </a:p>
          <a:p>
            <a:pPr lvl="1" eaLnBrk="1" hangingPunct="1">
              <a:buFont typeface="Arial" charset="0"/>
              <a:buNone/>
            </a:pPr>
            <a:r>
              <a:rPr lang="fr-FR" sz="3600" b="1" smtClean="0">
                <a:solidFill>
                  <a:srgbClr val="F79646"/>
                </a:solidFill>
                <a:sym typeface="Symbol" pitchFamily="18" charset="2"/>
              </a:rPr>
              <a:t></a:t>
            </a:r>
            <a:r>
              <a:rPr lang="fr-FR" sz="3600" b="1" smtClean="0">
                <a:solidFill>
                  <a:srgbClr val="F79646"/>
                </a:solidFill>
              </a:rPr>
              <a:t> Amputation d’emblée ou après échec revascularisation</a:t>
            </a:r>
            <a:endParaRPr lang="fr-FR" sz="3600" smtClean="0">
              <a:solidFill>
                <a:srgbClr val="F79646"/>
              </a:solidFill>
            </a:endParaRPr>
          </a:p>
          <a:p>
            <a:pPr>
              <a:buFont typeface="Arial" charset="0"/>
              <a:buNone/>
            </a:pPr>
            <a:endParaRPr lang="fr-FR" sz="3600" smtClean="0">
              <a:solidFill>
                <a:srgbClr val="F79646"/>
              </a:solidFill>
            </a:endParaRPr>
          </a:p>
        </p:txBody>
      </p:sp>
      <p:cxnSp>
        <p:nvCxnSpPr>
          <p:cNvPr id="8" name="Connecteur droit 7"/>
          <p:cNvCxnSpPr/>
          <p:nvPr/>
        </p:nvCxnSpPr>
        <p:spPr>
          <a:xfrm>
            <a:off x="395536" y="798513"/>
            <a:ext cx="7992888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415" name="Sous-titre 2"/>
          <p:cNvSpPr txBox="1">
            <a:spLocks/>
          </p:cNvSpPr>
          <p:nvPr/>
        </p:nvSpPr>
        <p:spPr bwMode="auto">
          <a:xfrm>
            <a:off x="8101013" y="0"/>
            <a:ext cx="1042987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20000"/>
              </a:spcBef>
              <a:buFont typeface="Arial" charset="0"/>
              <a:buNone/>
            </a:pPr>
            <a:r>
              <a:rPr lang="fr-FR" b="1">
                <a:solidFill>
                  <a:srgbClr val="F79646"/>
                </a:solidFill>
                <a:latin typeface="Calibri" pitchFamily="34" charset="0"/>
              </a:rPr>
              <a:t>65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fr-FR" sz="1400" b="1">
              <a:solidFill>
                <a:srgbClr val="F79646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Titre 1"/>
          <p:cNvSpPr>
            <a:spLocks noGrp="1"/>
          </p:cNvSpPr>
          <p:nvPr>
            <p:ph type="title" idx="4294967295"/>
          </p:nvPr>
        </p:nvSpPr>
        <p:spPr>
          <a:xfrm>
            <a:off x="323850" y="0"/>
            <a:ext cx="8229600" cy="792163"/>
          </a:xfrm>
        </p:spPr>
        <p:txBody>
          <a:bodyPr/>
          <a:lstStyle/>
          <a:p>
            <a:pPr algn="l"/>
            <a:r>
              <a:rPr lang="fr-FR" sz="3600" smtClean="0">
                <a:solidFill>
                  <a:srgbClr val="595959"/>
                </a:solidFill>
              </a:rPr>
              <a:t>SUIVI POST-OPERATOIRE</a:t>
            </a:r>
          </a:p>
        </p:txBody>
      </p:sp>
      <p:sp>
        <p:nvSpPr>
          <p:cNvPr id="146434" name="Espace réservé du contenu 2"/>
          <p:cNvSpPr>
            <a:spLocks noGrp="1"/>
          </p:cNvSpPr>
          <p:nvPr>
            <p:ph idx="4294967295"/>
          </p:nvPr>
        </p:nvSpPr>
        <p:spPr bwMode="auto">
          <a:xfrm>
            <a:off x="1187450" y="908050"/>
            <a:ext cx="7499350" cy="41052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lvl="1" eaLnBrk="1" hangingPunct="1"/>
            <a:endParaRPr lang="fr-FR" sz="1400" smtClean="0"/>
          </a:p>
          <a:p>
            <a:pPr lvl="1" eaLnBrk="1" hangingPunct="1"/>
            <a:r>
              <a:rPr lang="fr-FR" sz="3200" b="1" smtClean="0">
                <a:solidFill>
                  <a:srgbClr val="F79646"/>
                </a:solidFill>
              </a:rPr>
              <a:t>Résultats</a:t>
            </a:r>
          </a:p>
          <a:p>
            <a:pPr lvl="2" eaLnBrk="1" hangingPunct="1"/>
            <a:r>
              <a:rPr lang="fr-FR" sz="3200" b="1" smtClean="0">
                <a:solidFill>
                  <a:srgbClr val="F79646"/>
                </a:solidFill>
              </a:rPr>
              <a:t>Chirurgie proximale : excellents</a:t>
            </a:r>
          </a:p>
          <a:p>
            <a:pPr lvl="2" eaLnBrk="1" hangingPunct="1"/>
            <a:r>
              <a:rPr lang="fr-FR" sz="3200" b="1" smtClean="0">
                <a:solidFill>
                  <a:srgbClr val="F79646"/>
                </a:solidFill>
              </a:rPr>
              <a:t>Pontage fémoro poplité : moyens</a:t>
            </a:r>
          </a:p>
          <a:p>
            <a:pPr lvl="2" eaLnBrk="1" hangingPunct="1"/>
            <a:r>
              <a:rPr lang="fr-FR" sz="3200" b="1" smtClean="0">
                <a:solidFill>
                  <a:srgbClr val="F79646"/>
                </a:solidFill>
              </a:rPr>
              <a:t>Chirurgie distale : 70 % sauvetage de membre</a:t>
            </a:r>
          </a:p>
          <a:p>
            <a:pPr lvl="2" eaLnBrk="1" hangingPunct="1"/>
            <a:r>
              <a:rPr lang="fr-FR" sz="3200" b="1" smtClean="0">
                <a:solidFill>
                  <a:srgbClr val="F79646"/>
                </a:solidFill>
              </a:rPr>
              <a:t>Idem si diabète</a:t>
            </a:r>
          </a:p>
          <a:p>
            <a:pPr lvl="1" eaLnBrk="1" hangingPunct="1"/>
            <a:endParaRPr lang="fr-FR" sz="3200" b="1" smtClean="0">
              <a:solidFill>
                <a:srgbClr val="F79646"/>
              </a:solidFill>
            </a:endParaRPr>
          </a:p>
          <a:p>
            <a:pPr lvl="1" eaLnBrk="1" hangingPunct="1"/>
            <a:r>
              <a:rPr lang="fr-FR" sz="3200" b="1" smtClean="0">
                <a:solidFill>
                  <a:srgbClr val="F79646"/>
                </a:solidFill>
              </a:rPr>
              <a:t>Mortalité à distance</a:t>
            </a:r>
          </a:p>
          <a:p>
            <a:pPr lvl="2" eaLnBrk="1" hangingPunct="1"/>
            <a:r>
              <a:rPr lang="fr-FR" sz="3200" b="1" smtClean="0">
                <a:solidFill>
                  <a:srgbClr val="F79646"/>
                </a:solidFill>
              </a:rPr>
              <a:t>IDM, AVC, K</a:t>
            </a:r>
          </a:p>
          <a:p>
            <a:pPr>
              <a:buClr>
                <a:srgbClr val="25A79B"/>
              </a:buClr>
            </a:pPr>
            <a:endParaRPr lang="fr-FR" smtClean="0">
              <a:solidFill>
                <a:srgbClr val="F79646"/>
              </a:solidFill>
            </a:endParaRPr>
          </a:p>
          <a:p>
            <a:pPr>
              <a:buFont typeface="Arial" charset="0"/>
              <a:buNone/>
            </a:pPr>
            <a:endParaRPr lang="fr-FR" smtClean="0">
              <a:solidFill>
                <a:srgbClr val="F79646"/>
              </a:solidFill>
            </a:endParaRPr>
          </a:p>
        </p:txBody>
      </p:sp>
      <p:cxnSp>
        <p:nvCxnSpPr>
          <p:cNvPr id="8" name="Connecteur droit 7"/>
          <p:cNvCxnSpPr/>
          <p:nvPr/>
        </p:nvCxnSpPr>
        <p:spPr>
          <a:xfrm>
            <a:off x="395536" y="798513"/>
            <a:ext cx="7992888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439" name="Sous-titre 2"/>
          <p:cNvSpPr txBox="1">
            <a:spLocks/>
          </p:cNvSpPr>
          <p:nvPr/>
        </p:nvSpPr>
        <p:spPr bwMode="auto">
          <a:xfrm>
            <a:off x="8101013" y="0"/>
            <a:ext cx="1042987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20000"/>
              </a:spcBef>
              <a:buFont typeface="Arial" charset="0"/>
              <a:buNone/>
            </a:pPr>
            <a:r>
              <a:rPr lang="fr-FR" b="1">
                <a:solidFill>
                  <a:srgbClr val="F79646"/>
                </a:solidFill>
                <a:latin typeface="Calibri" pitchFamily="34" charset="0"/>
              </a:rPr>
              <a:t>66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fr-FR" sz="1400" b="1">
              <a:solidFill>
                <a:srgbClr val="F79646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Titre 1"/>
          <p:cNvSpPr>
            <a:spLocks noGrp="1"/>
          </p:cNvSpPr>
          <p:nvPr>
            <p:ph type="title" idx="4294967295"/>
          </p:nvPr>
        </p:nvSpPr>
        <p:spPr>
          <a:xfrm>
            <a:off x="323850" y="0"/>
            <a:ext cx="8229600" cy="792163"/>
          </a:xfrm>
        </p:spPr>
        <p:txBody>
          <a:bodyPr/>
          <a:lstStyle/>
          <a:p>
            <a:pPr algn="l"/>
            <a:r>
              <a:rPr lang="fr-FR" sz="3600" smtClean="0">
                <a:solidFill>
                  <a:srgbClr val="595959"/>
                </a:solidFill>
              </a:rPr>
              <a:t>CONCLUSION</a:t>
            </a:r>
          </a:p>
        </p:txBody>
      </p:sp>
      <p:sp>
        <p:nvSpPr>
          <p:cNvPr id="148482" name="Espace réservé du contenu 2"/>
          <p:cNvSpPr>
            <a:spLocks noGrp="1"/>
          </p:cNvSpPr>
          <p:nvPr>
            <p:ph idx="4294967295"/>
          </p:nvPr>
        </p:nvSpPr>
        <p:spPr bwMode="auto">
          <a:xfrm>
            <a:off x="1116013" y="1484313"/>
            <a:ext cx="7499350" cy="41052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fr-FR" b="1" smtClean="0"/>
          </a:p>
          <a:p>
            <a:pPr eaLnBrk="1" hangingPunct="1"/>
            <a:r>
              <a:rPr lang="fr-FR" b="1" smtClean="0">
                <a:solidFill>
                  <a:srgbClr val="F79646"/>
                </a:solidFill>
              </a:rPr>
              <a:t>PROGRÈS DES PONTAGES DISTAUX</a:t>
            </a:r>
          </a:p>
          <a:p>
            <a:pPr eaLnBrk="1" hangingPunct="1">
              <a:buFont typeface="Arial" charset="0"/>
              <a:buNone/>
            </a:pPr>
            <a:endParaRPr lang="fr-FR" sz="3600" b="1" smtClean="0"/>
          </a:p>
          <a:p>
            <a:pPr>
              <a:buClr>
                <a:srgbClr val="25A79B"/>
              </a:buClr>
            </a:pPr>
            <a:endParaRPr lang="fr-FR" sz="2800" smtClean="0"/>
          </a:p>
          <a:p>
            <a:pPr>
              <a:buFont typeface="Arial" charset="0"/>
              <a:buNone/>
            </a:pPr>
            <a:endParaRPr lang="fr-FR" smtClean="0">
              <a:solidFill>
                <a:srgbClr val="F79646"/>
              </a:solidFill>
            </a:endParaRPr>
          </a:p>
        </p:txBody>
      </p:sp>
      <p:cxnSp>
        <p:nvCxnSpPr>
          <p:cNvPr id="8" name="Connecteur droit 7"/>
          <p:cNvCxnSpPr/>
          <p:nvPr/>
        </p:nvCxnSpPr>
        <p:spPr>
          <a:xfrm>
            <a:off x="466974" y="765175"/>
            <a:ext cx="7992888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8487" name="Sous-titre 2"/>
          <p:cNvSpPr txBox="1">
            <a:spLocks/>
          </p:cNvSpPr>
          <p:nvPr/>
        </p:nvSpPr>
        <p:spPr bwMode="auto">
          <a:xfrm>
            <a:off x="8101013" y="0"/>
            <a:ext cx="1042987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20000"/>
              </a:spcBef>
              <a:buFont typeface="Arial" charset="0"/>
              <a:buNone/>
            </a:pPr>
            <a:r>
              <a:rPr lang="fr-FR" b="1">
                <a:solidFill>
                  <a:srgbClr val="F79646"/>
                </a:solidFill>
                <a:latin typeface="Calibri" pitchFamily="34" charset="0"/>
              </a:rPr>
              <a:t>67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fr-FR" sz="1400" b="1">
              <a:solidFill>
                <a:srgbClr val="F79646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Titre 1"/>
          <p:cNvSpPr>
            <a:spLocks noGrp="1"/>
          </p:cNvSpPr>
          <p:nvPr>
            <p:ph type="title" idx="4294967295"/>
          </p:nvPr>
        </p:nvSpPr>
        <p:spPr>
          <a:xfrm>
            <a:off x="250825" y="0"/>
            <a:ext cx="8229600" cy="792163"/>
          </a:xfrm>
        </p:spPr>
        <p:txBody>
          <a:bodyPr/>
          <a:lstStyle/>
          <a:p>
            <a:pPr algn="l"/>
            <a:r>
              <a:rPr lang="fr-FR" sz="3600" smtClean="0">
                <a:solidFill>
                  <a:srgbClr val="595959"/>
                </a:solidFill>
              </a:rPr>
              <a:t>CONCLUSION</a:t>
            </a:r>
          </a:p>
        </p:txBody>
      </p:sp>
      <p:sp>
        <p:nvSpPr>
          <p:cNvPr id="149506" name="Espace réservé du contenu 2"/>
          <p:cNvSpPr>
            <a:spLocks noGrp="1"/>
          </p:cNvSpPr>
          <p:nvPr>
            <p:ph idx="4294967295"/>
          </p:nvPr>
        </p:nvSpPr>
        <p:spPr bwMode="auto">
          <a:xfrm>
            <a:off x="1116013" y="1484313"/>
            <a:ext cx="7499350" cy="41052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fr-FR" b="1" smtClean="0"/>
          </a:p>
          <a:p>
            <a:pPr eaLnBrk="1" hangingPunct="1"/>
            <a:r>
              <a:rPr lang="fr-FR" b="1" smtClean="0">
                <a:solidFill>
                  <a:srgbClr val="F79646"/>
                </a:solidFill>
              </a:rPr>
              <a:t>PROGRÈS DE L ’ANGIOPLASTIE MAIS RESTENOSE</a:t>
            </a:r>
          </a:p>
        </p:txBody>
      </p:sp>
      <p:cxnSp>
        <p:nvCxnSpPr>
          <p:cNvPr id="8" name="Connecteur droit 7"/>
          <p:cNvCxnSpPr/>
          <p:nvPr/>
        </p:nvCxnSpPr>
        <p:spPr>
          <a:xfrm>
            <a:off x="393949" y="765175"/>
            <a:ext cx="7992888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511" name="Sous-titre 2"/>
          <p:cNvSpPr txBox="1">
            <a:spLocks/>
          </p:cNvSpPr>
          <p:nvPr/>
        </p:nvSpPr>
        <p:spPr bwMode="auto">
          <a:xfrm>
            <a:off x="8101013" y="0"/>
            <a:ext cx="1042987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20000"/>
              </a:spcBef>
              <a:buFont typeface="Arial" charset="0"/>
              <a:buNone/>
            </a:pPr>
            <a:r>
              <a:rPr lang="fr-FR" b="1">
                <a:solidFill>
                  <a:srgbClr val="F79646"/>
                </a:solidFill>
                <a:latin typeface="Calibri" pitchFamily="34" charset="0"/>
              </a:rPr>
              <a:t>68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fr-FR" sz="1400" b="1">
              <a:solidFill>
                <a:srgbClr val="F79646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itre 1"/>
          <p:cNvSpPr>
            <a:spLocks noGrp="1"/>
          </p:cNvSpPr>
          <p:nvPr>
            <p:ph type="title" idx="4294967295"/>
          </p:nvPr>
        </p:nvSpPr>
        <p:spPr>
          <a:xfrm>
            <a:off x="303213" y="115888"/>
            <a:ext cx="8229600" cy="792162"/>
          </a:xfrm>
        </p:spPr>
        <p:txBody>
          <a:bodyPr/>
          <a:lstStyle/>
          <a:p>
            <a:pPr algn="l" eaLnBrk="1" hangingPunct="1"/>
            <a:r>
              <a:rPr lang="fr-FR" sz="3600" smtClean="0">
                <a:solidFill>
                  <a:srgbClr val="595959"/>
                </a:solidFill>
              </a:rPr>
              <a:t>Vascularisation colon gauche</a:t>
            </a:r>
          </a:p>
        </p:txBody>
      </p:sp>
      <p:cxnSp>
        <p:nvCxnSpPr>
          <p:cNvPr id="11" name="Connecteur droit 10"/>
          <p:cNvCxnSpPr/>
          <p:nvPr/>
        </p:nvCxnSpPr>
        <p:spPr>
          <a:xfrm>
            <a:off x="395536" y="785813"/>
            <a:ext cx="7992888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17" name="Picture 2" descr="acomi12"/>
          <p:cNvPicPr>
            <a:picLocks noChangeAspect="1" noChangeArrowheads="1"/>
          </p:cNvPicPr>
          <p:nvPr/>
        </p:nvPicPr>
        <p:blipFill>
          <a:blip r:embed="rId2">
            <a:lum bright="20000" contrast="20000"/>
          </a:blip>
          <a:srcRect/>
          <a:stretch>
            <a:fillRect/>
          </a:stretch>
        </p:blipFill>
        <p:spPr bwMode="auto">
          <a:xfrm>
            <a:off x="2771775" y="1125538"/>
            <a:ext cx="32512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0" name="Sous-titre 2"/>
          <p:cNvSpPr txBox="1">
            <a:spLocks/>
          </p:cNvSpPr>
          <p:nvPr/>
        </p:nvSpPr>
        <p:spPr bwMode="auto">
          <a:xfrm>
            <a:off x="8101013" y="0"/>
            <a:ext cx="1042987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20000"/>
              </a:spcBef>
              <a:buFont typeface="Arial" charset="0"/>
              <a:buNone/>
            </a:pPr>
            <a:r>
              <a:rPr lang="fr-FR" b="1">
                <a:solidFill>
                  <a:srgbClr val="F79646"/>
                </a:solidFill>
                <a:latin typeface="Calibri" pitchFamily="34" charset="0"/>
              </a:rPr>
              <a:t>7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fr-FR" sz="1400" b="1">
              <a:solidFill>
                <a:srgbClr val="F79646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Titre 1"/>
          <p:cNvSpPr>
            <a:spLocks noGrp="1"/>
          </p:cNvSpPr>
          <p:nvPr>
            <p:ph type="title" idx="4294967295"/>
          </p:nvPr>
        </p:nvSpPr>
        <p:spPr>
          <a:xfrm>
            <a:off x="0" y="188913"/>
            <a:ext cx="8229600" cy="792162"/>
          </a:xfrm>
        </p:spPr>
        <p:txBody>
          <a:bodyPr/>
          <a:lstStyle/>
          <a:p>
            <a:pPr algn="l"/>
            <a:r>
              <a:rPr lang="fr-FR" sz="3600" smtClean="0">
                <a:solidFill>
                  <a:srgbClr val="595959"/>
                </a:solidFill>
              </a:rPr>
              <a:t>CONCLUSION</a:t>
            </a:r>
          </a:p>
        </p:txBody>
      </p:sp>
      <p:sp>
        <p:nvSpPr>
          <p:cNvPr id="150530" name="Espace réservé du contenu 2"/>
          <p:cNvSpPr>
            <a:spLocks noGrp="1"/>
          </p:cNvSpPr>
          <p:nvPr>
            <p:ph idx="4294967295"/>
          </p:nvPr>
        </p:nvSpPr>
        <p:spPr bwMode="auto">
          <a:xfrm>
            <a:off x="1116013" y="1484313"/>
            <a:ext cx="7499350" cy="41052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fr-FR" b="1" smtClean="0"/>
          </a:p>
          <a:p>
            <a:pPr eaLnBrk="1" hangingPunct="1"/>
            <a:r>
              <a:rPr lang="fr-FR" b="1" smtClean="0">
                <a:solidFill>
                  <a:srgbClr val="F79646"/>
                </a:solidFill>
              </a:rPr>
              <a:t>DÉPISTAGE PRÉCOCE (IPS)</a:t>
            </a:r>
          </a:p>
          <a:p>
            <a:pPr eaLnBrk="1" hangingPunct="1"/>
            <a:endParaRPr lang="fr-FR" b="1" smtClean="0">
              <a:solidFill>
                <a:srgbClr val="F79646"/>
              </a:solidFill>
            </a:endParaRPr>
          </a:p>
          <a:p>
            <a:pPr eaLnBrk="1" hangingPunct="1"/>
            <a:r>
              <a:rPr lang="fr-FR" b="1" smtClean="0">
                <a:solidFill>
                  <a:srgbClr val="F79646"/>
                </a:solidFill>
              </a:rPr>
              <a:t>POLYVASCULAIRE</a:t>
            </a:r>
          </a:p>
          <a:p>
            <a:pPr eaLnBrk="1" hangingPunct="1"/>
            <a:endParaRPr lang="fr-FR" b="1" smtClean="0">
              <a:solidFill>
                <a:srgbClr val="F79646"/>
              </a:solidFill>
            </a:endParaRPr>
          </a:p>
          <a:p>
            <a:pPr eaLnBrk="1" hangingPunct="1"/>
            <a:r>
              <a:rPr lang="fr-FR" b="1" smtClean="0">
                <a:solidFill>
                  <a:srgbClr val="F79646"/>
                </a:solidFill>
              </a:rPr>
              <a:t>AMÉLIORER LA DURÉE DE SURVIE</a:t>
            </a:r>
            <a:endParaRPr lang="fr-FR" sz="2800" b="1" smtClean="0">
              <a:solidFill>
                <a:srgbClr val="F79646"/>
              </a:solidFill>
            </a:endParaRPr>
          </a:p>
          <a:p>
            <a:pPr eaLnBrk="1" hangingPunct="1">
              <a:buFont typeface="Arial" charset="0"/>
              <a:buNone/>
            </a:pPr>
            <a:endParaRPr lang="fr-FR" b="1" smtClean="0"/>
          </a:p>
          <a:p>
            <a:pPr eaLnBrk="1" hangingPunct="1"/>
            <a:endParaRPr lang="fr-FR" smtClean="0"/>
          </a:p>
          <a:p>
            <a:pPr>
              <a:buClr>
                <a:srgbClr val="25A79B"/>
              </a:buClr>
            </a:pPr>
            <a:endParaRPr lang="fr-FR" sz="2800" smtClean="0"/>
          </a:p>
          <a:p>
            <a:endParaRPr lang="fr-FR" smtClean="0">
              <a:solidFill>
                <a:srgbClr val="F79646"/>
              </a:solidFill>
            </a:endParaRPr>
          </a:p>
        </p:txBody>
      </p:sp>
      <p:cxnSp>
        <p:nvCxnSpPr>
          <p:cNvPr id="9" name="Connecteur droit 8"/>
          <p:cNvCxnSpPr/>
          <p:nvPr/>
        </p:nvCxnSpPr>
        <p:spPr>
          <a:xfrm>
            <a:off x="395536" y="798513"/>
            <a:ext cx="7992888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535" name="Sous-titre 2"/>
          <p:cNvSpPr txBox="1">
            <a:spLocks/>
          </p:cNvSpPr>
          <p:nvPr/>
        </p:nvSpPr>
        <p:spPr bwMode="auto">
          <a:xfrm>
            <a:off x="8101013" y="0"/>
            <a:ext cx="1042987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20000"/>
              </a:spcBef>
              <a:buFont typeface="Arial" charset="0"/>
              <a:buNone/>
            </a:pPr>
            <a:r>
              <a:rPr lang="fr-FR" b="1">
                <a:solidFill>
                  <a:srgbClr val="F79646"/>
                </a:solidFill>
                <a:latin typeface="Calibri" pitchFamily="34" charset="0"/>
              </a:rPr>
              <a:t>69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fr-FR" sz="1400" b="1">
              <a:solidFill>
                <a:srgbClr val="F79646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title" idx="4294967295"/>
          </p:nvPr>
        </p:nvSpPr>
        <p:spPr>
          <a:xfrm>
            <a:off x="914400" y="0"/>
            <a:ext cx="8229600" cy="792163"/>
          </a:xfrm>
        </p:spPr>
        <p:txBody>
          <a:bodyPr>
            <a:normAutofit/>
          </a:bodyPr>
          <a:lstStyle/>
          <a:p>
            <a:pPr algn="l" eaLnBrk="1" hangingPunct="1"/>
            <a:r>
              <a:rPr lang="fr-FR" sz="3600" smtClean="0">
                <a:solidFill>
                  <a:srgbClr val="595959"/>
                </a:solidFill>
              </a:rPr>
              <a:t>A RETENIR</a:t>
            </a:r>
          </a:p>
        </p:txBody>
      </p:sp>
      <p:sp>
        <p:nvSpPr>
          <p:cNvPr id="151554" name="Espace réservé du contenu 2"/>
          <p:cNvSpPr>
            <a:spLocks noGrp="1"/>
          </p:cNvSpPr>
          <p:nvPr>
            <p:ph idx="4294967295"/>
          </p:nvPr>
        </p:nvSpPr>
        <p:spPr bwMode="auto">
          <a:xfrm>
            <a:off x="971550" y="1341438"/>
            <a:ext cx="7499350" cy="41036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buFont typeface="Arial" charset="0"/>
              <a:buNone/>
            </a:pPr>
            <a:endParaRPr lang="fr-FR" sz="3600" b="1" smtClean="0"/>
          </a:p>
          <a:p>
            <a:pPr eaLnBrk="1" hangingPunct="1"/>
            <a:endParaRPr lang="fr-FR" sz="3600" b="1" smtClean="0"/>
          </a:p>
          <a:p>
            <a:pPr eaLnBrk="1" hangingPunct="1"/>
            <a:r>
              <a:rPr lang="fr-FR" sz="3600" b="1" smtClean="0">
                <a:solidFill>
                  <a:srgbClr val="F79646"/>
                </a:solidFill>
              </a:rPr>
              <a:t>BIEN DISTINGUER :</a:t>
            </a:r>
          </a:p>
          <a:p>
            <a:pPr eaLnBrk="1" hangingPunct="1"/>
            <a:endParaRPr lang="fr-FR" sz="3600" b="1" smtClean="0">
              <a:solidFill>
                <a:srgbClr val="F79646"/>
              </a:solidFill>
            </a:endParaRPr>
          </a:p>
          <a:p>
            <a:pPr lvl="1" eaLnBrk="1" hangingPunct="1"/>
            <a:r>
              <a:rPr lang="fr-FR" b="1" smtClean="0">
                <a:solidFill>
                  <a:srgbClr val="F79646"/>
                </a:solidFill>
              </a:rPr>
              <a:t>CLAUDICATION ET TROUBLES TROPHIQUES</a:t>
            </a:r>
          </a:p>
          <a:p>
            <a:pPr lvl="1" eaLnBrk="1" hangingPunct="1"/>
            <a:endParaRPr lang="fr-FR" b="1" smtClean="0">
              <a:solidFill>
                <a:srgbClr val="F79646"/>
              </a:solidFill>
            </a:endParaRPr>
          </a:p>
          <a:p>
            <a:pPr lvl="1" eaLnBrk="1" hangingPunct="1"/>
            <a:r>
              <a:rPr lang="fr-FR" b="1" smtClean="0">
                <a:solidFill>
                  <a:srgbClr val="F79646"/>
                </a:solidFill>
              </a:rPr>
              <a:t>LÉSIONS PROXIMALES ET LÉSIONS DISTALES</a:t>
            </a:r>
            <a:endParaRPr lang="fr-FR" sz="2400" smtClean="0">
              <a:solidFill>
                <a:srgbClr val="F79646"/>
              </a:solidFill>
            </a:endParaRPr>
          </a:p>
          <a:p>
            <a:pPr eaLnBrk="1" hangingPunct="1">
              <a:buClr>
                <a:srgbClr val="F79646"/>
              </a:buClr>
            </a:pPr>
            <a:endParaRPr lang="fr-FR" sz="2000" b="1" smtClean="0"/>
          </a:p>
          <a:p>
            <a:pPr eaLnBrk="1" hangingPunct="1"/>
            <a:endParaRPr lang="fr-FR" smtClean="0">
              <a:solidFill>
                <a:srgbClr val="F79646"/>
              </a:solidFill>
            </a:endParaRPr>
          </a:p>
        </p:txBody>
      </p:sp>
      <p:cxnSp>
        <p:nvCxnSpPr>
          <p:cNvPr id="11" name="Connecteur droit 10"/>
          <p:cNvCxnSpPr/>
          <p:nvPr/>
        </p:nvCxnSpPr>
        <p:spPr>
          <a:xfrm>
            <a:off x="395536" y="785813"/>
            <a:ext cx="7992888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 flipH="1">
            <a:off x="2411760" y="6046788"/>
            <a:ext cx="6408712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/>
          <p:cNvCxnSpPr/>
          <p:nvPr/>
        </p:nvCxnSpPr>
        <p:spPr>
          <a:xfrm flipV="1">
            <a:off x="8772525" y="908720"/>
            <a:ext cx="0" cy="5184576"/>
          </a:xfrm>
          <a:prstGeom prst="line">
            <a:avLst/>
          </a:prstGeom>
          <a:ln w="19050">
            <a:gradFill>
              <a:gsLst>
                <a:gs pos="0">
                  <a:schemeClr val="accent6"/>
                </a:gs>
                <a:gs pos="5000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/>
          <p:cNvCxnSpPr/>
          <p:nvPr/>
        </p:nvCxnSpPr>
        <p:spPr>
          <a:xfrm rot="-10800000" flipV="1">
            <a:off x="347663" y="836712"/>
            <a:ext cx="0" cy="5184576"/>
          </a:xfrm>
          <a:prstGeom prst="line">
            <a:avLst/>
          </a:prstGeom>
          <a:ln w="19050">
            <a:gradFill>
              <a:gsLst>
                <a:gs pos="0">
                  <a:schemeClr val="accent6"/>
                </a:gs>
                <a:gs pos="5000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1560" name="Picture 3" descr="D:\Donnée 2\Monique\Appels à projets 2012-2013\Diaporama LYON EST\a-retenir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9888" y="330200"/>
            <a:ext cx="385762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1563" name="Sous-titre 2"/>
          <p:cNvSpPr txBox="1">
            <a:spLocks/>
          </p:cNvSpPr>
          <p:nvPr/>
        </p:nvSpPr>
        <p:spPr bwMode="auto">
          <a:xfrm>
            <a:off x="8101013" y="0"/>
            <a:ext cx="1042987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20000"/>
              </a:spcBef>
              <a:buFont typeface="Arial" charset="0"/>
              <a:buNone/>
            </a:pPr>
            <a:r>
              <a:rPr lang="fr-FR" b="1">
                <a:solidFill>
                  <a:srgbClr val="F79646"/>
                </a:solidFill>
                <a:latin typeface="Calibri" pitchFamily="34" charset="0"/>
              </a:rPr>
              <a:t>70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fr-FR" sz="1400" b="1">
              <a:solidFill>
                <a:srgbClr val="F79646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/>
          <p:cNvSpPr>
            <a:spLocks noGrp="1"/>
          </p:cNvSpPr>
          <p:nvPr>
            <p:ph type="title" idx="4294967295"/>
          </p:nvPr>
        </p:nvSpPr>
        <p:spPr>
          <a:xfrm>
            <a:off x="806450" y="115888"/>
            <a:ext cx="5853113" cy="792162"/>
          </a:xfrm>
        </p:spPr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fr-FR" sz="3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MOTS EN ANGLAIS</a:t>
            </a:r>
            <a:endParaRPr lang="fr-FR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2578" name="Espace réservé du contenu 2"/>
          <p:cNvSpPr>
            <a:spLocks noGrp="1"/>
          </p:cNvSpPr>
          <p:nvPr>
            <p:ph idx="4294967295"/>
          </p:nvPr>
        </p:nvSpPr>
        <p:spPr bwMode="auto">
          <a:xfrm>
            <a:off x="1116013" y="1484313"/>
            <a:ext cx="7499350" cy="41052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buClr>
                <a:srgbClr val="F79646"/>
              </a:buClr>
              <a:buFont typeface="Courier New" pitchFamily="49" charset="0"/>
              <a:buChar char="o"/>
            </a:pPr>
            <a:r>
              <a:rPr lang="fr-FR" sz="2800" smtClean="0">
                <a:solidFill>
                  <a:srgbClr val="F79646"/>
                </a:solidFill>
              </a:rPr>
              <a:t>Occlusive disease</a:t>
            </a:r>
          </a:p>
          <a:p>
            <a:pPr eaLnBrk="1" hangingPunct="1">
              <a:buClr>
                <a:srgbClr val="F79646"/>
              </a:buClr>
              <a:buFont typeface="Courier New" pitchFamily="49" charset="0"/>
              <a:buChar char="o"/>
            </a:pPr>
            <a:r>
              <a:rPr lang="fr-FR" sz="2800" smtClean="0">
                <a:solidFill>
                  <a:srgbClr val="F79646"/>
                </a:solidFill>
              </a:rPr>
              <a:t>Chronic critical ischaemia</a:t>
            </a:r>
          </a:p>
          <a:p>
            <a:pPr eaLnBrk="1" hangingPunct="1">
              <a:buClr>
                <a:srgbClr val="F79646"/>
              </a:buClr>
              <a:buFont typeface="Courier New" pitchFamily="49" charset="0"/>
              <a:buChar char="o"/>
            </a:pPr>
            <a:r>
              <a:rPr lang="fr-FR" sz="2800" smtClean="0">
                <a:solidFill>
                  <a:srgbClr val="F79646"/>
                </a:solidFill>
              </a:rPr>
              <a:t>Endovascular reconstruction</a:t>
            </a:r>
          </a:p>
          <a:p>
            <a:pPr eaLnBrk="1" hangingPunct="1">
              <a:buClr>
                <a:srgbClr val="F79646"/>
              </a:buClr>
              <a:buFont typeface="Courier New" pitchFamily="49" charset="0"/>
              <a:buChar char="o"/>
            </a:pPr>
            <a:r>
              <a:rPr lang="fr-FR" sz="2800" smtClean="0">
                <a:solidFill>
                  <a:srgbClr val="F79646"/>
                </a:solidFill>
              </a:rPr>
              <a:t>Open surgery, surgical bypass</a:t>
            </a:r>
          </a:p>
          <a:p>
            <a:pPr eaLnBrk="1" hangingPunct="1">
              <a:buClr>
                <a:srgbClr val="F79646"/>
              </a:buClr>
              <a:buFont typeface="Courier New" pitchFamily="49" charset="0"/>
              <a:buChar char="o"/>
            </a:pPr>
            <a:endParaRPr lang="fr-FR" sz="2800" smtClean="0">
              <a:solidFill>
                <a:srgbClr val="F79646"/>
              </a:solidFill>
            </a:endParaRPr>
          </a:p>
          <a:p>
            <a:pPr eaLnBrk="1" hangingPunct="1">
              <a:buClr>
                <a:srgbClr val="F79646"/>
              </a:buClr>
              <a:buFont typeface="Courier New" pitchFamily="49" charset="0"/>
              <a:buChar char="o"/>
            </a:pPr>
            <a:endParaRPr lang="fr-FR" sz="2800" smtClean="0"/>
          </a:p>
        </p:txBody>
      </p:sp>
      <p:cxnSp>
        <p:nvCxnSpPr>
          <p:cNvPr id="13" name="Connecteur droit 12"/>
          <p:cNvCxnSpPr/>
          <p:nvPr/>
        </p:nvCxnSpPr>
        <p:spPr>
          <a:xfrm>
            <a:off x="395536" y="785813"/>
            <a:ext cx="7992888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2581" name="Picture 2" descr="D:\Donnée 2\Monique\Appels à projets 2012-2013\Diaporama LYON EST\-dico-fond-anglais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5125" y="309563"/>
            <a:ext cx="390525" cy="38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2584" name="Sous-titre 2"/>
          <p:cNvSpPr txBox="1">
            <a:spLocks/>
          </p:cNvSpPr>
          <p:nvPr/>
        </p:nvSpPr>
        <p:spPr bwMode="auto">
          <a:xfrm>
            <a:off x="8101013" y="0"/>
            <a:ext cx="1042987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20000"/>
              </a:spcBef>
              <a:buFont typeface="Arial" charset="0"/>
              <a:buNone/>
            </a:pPr>
            <a:r>
              <a:rPr lang="fr-FR" b="1">
                <a:solidFill>
                  <a:srgbClr val="F79646"/>
                </a:solidFill>
                <a:latin typeface="Calibri" pitchFamily="34" charset="0"/>
              </a:rPr>
              <a:t>71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fr-FR" sz="1400" b="1">
              <a:solidFill>
                <a:srgbClr val="F79646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504" y="404664"/>
            <a:ext cx="8892480" cy="59424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lnSpc>
                <a:spcPct val="115000"/>
              </a:lnSpc>
              <a:spcAft>
                <a:spcPts val="1000"/>
              </a:spcAft>
              <a:buFont typeface="Courier New"/>
              <a:buChar char="o"/>
            </a:pPr>
            <a:r>
              <a:rPr lang="fr-FR" b="1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IPS +++</a:t>
            </a:r>
            <a:endParaRPr lang="fr-FR" b="1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marL="742950" lvl="1" indent="-285750">
              <a:lnSpc>
                <a:spcPct val="115000"/>
              </a:lnSpc>
              <a:spcAft>
                <a:spcPts val="1000"/>
              </a:spcAft>
              <a:buFont typeface="Courier New"/>
              <a:buChar char="o"/>
            </a:pPr>
            <a:r>
              <a:rPr lang="fr-FR" b="1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Polyvasculaire</a:t>
            </a:r>
            <a:r>
              <a:rPr lang="fr-FR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(Coronaires, Carotides) =&gt; </a:t>
            </a:r>
            <a:r>
              <a:rPr lang="fr-FR" b="1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DopplerTSA</a:t>
            </a:r>
            <a:r>
              <a:rPr lang="fr-FR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, Cs cardio</a:t>
            </a:r>
            <a:endParaRPr lang="fr-FR" b="1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marL="742950" lvl="1" indent="-285750">
              <a:lnSpc>
                <a:spcPct val="115000"/>
              </a:lnSpc>
              <a:spcAft>
                <a:spcPts val="1000"/>
              </a:spcAft>
              <a:buFont typeface="Courier New"/>
              <a:buChar char="o"/>
            </a:pPr>
            <a:r>
              <a:rPr lang="fr-FR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Marqueur du risque cardiovasculaire  (AVC /IDM/DC CV) </a:t>
            </a:r>
            <a:endParaRPr lang="fr-FR" b="1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marL="1143000" lvl="2" indent="-228600">
              <a:lnSpc>
                <a:spcPct val="115000"/>
              </a:lnSpc>
              <a:spcAft>
                <a:spcPts val="1000"/>
              </a:spcAft>
              <a:buFont typeface="Wingdings"/>
              <a:buChar char=""/>
            </a:pPr>
            <a:r>
              <a:rPr lang="fr-FR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0/5/30 et ASIC (</a:t>
            </a:r>
            <a:r>
              <a:rPr lang="fr-FR" b="1" dirty="0">
                <a:solidFill>
                  <a:prstClr val="black"/>
                </a:solidFill>
                <a:latin typeface="Calibri"/>
                <a:ea typeface="Times New Roman"/>
                <a:cs typeface="Times New Roman"/>
              </a:rPr>
              <a:t>↗</a:t>
            </a:r>
            <a:r>
              <a:rPr lang="fr-FR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de la durée de vie ou =&gt; BASIC si coronaropathie (LDL&lt;1g/l)</a:t>
            </a:r>
            <a:endParaRPr lang="fr-FR" b="1" dirty="0">
              <a:solidFill>
                <a:prstClr val="black"/>
              </a:solidFill>
              <a:latin typeface="Calibri"/>
              <a:ea typeface="Times New Roman"/>
              <a:cs typeface="Times New Roman"/>
            </a:endParaRPr>
          </a:p>
          <a:p>
            <a:pPr marL="742950" lvl="1" indent="-285750">
              <a:lnSpc>
                <a:spcPct val="115000"/>
              </a:lnSpc>
              <a:spcAft>
                <a:spcPts val="1000"/>
              </a:spcAft>
              <a:buFont typeface="Courier New"/>
              <a:buChar char="o"/>
            </a:pPr>
            <a:r>
              <a:rPr lang="fr-FR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Stade : claudiquant : revascularisation non obligatoire (« confort »)</a:t>
            </a:r>
            <a:endParaRPr lang="fr-FR" b="1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marL="742950" lvl="1" indent="-285750">
              <a:lnSpc>
                <a:spcPct val="115000"/>
              </a:lnSpc>
              <a:spcAft>
                <a:spcPts val="1000"/>
              </a:spcAft>
              <a:buFont typeface="Courier New"/>
              <a:buChar char="o"/>
            </a:pPr>
            <a:r>
              <a:rPr lang="fr-FR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Stade : Douleur de décubitus /troubles trophiques : revascularisation obligatoire (sauvetage de membre)</a:t>
            </a:r>
            <a:endParaRPr lang="fr-FR" b="1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marL="742950" lvl="1" indent="-285750">
              <a:lnSpc>
                <a:spcPct val="115000"/>
              </a:lnSpc>
              <a:spcAft>
                <a:spcPts val="1000"/>
              </a:spcAft>
              <a:buFont typeface="Courier New"/>
              <a:buChar char="o"/>
            </a:pPr>
            <a:r>
              <a:rPr lang="fr-FR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Π fémoral</a:t>
            </a:r>
            <a:endParaRPr lang="fr-FR" b="1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marL="1143000" lvl="2" indent="-228600">
              <a:lnSpc>
                <a:spcPct val="115000"/>
              </a:lnSpc>
              <a:spcAft>
                <a:spcPts val="1000"/>
              </a:spcAft>
              <a:buFont typeface="Wingdings"/>
              <a:buChar char=""/>
            </a:pPr>
            <a:r>
              <a:rPr lang="fr-FR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- : Lésions d’amont (Aorte ou Iliaque)</a:t>
            </a:r>
            <a:endParaRPr lang="fr-FR" b="1" dirty="0">
              <a:solidFill>
                <a:prstClr val="black"/>
              </a:solidFill>
              <a:latin typeface="Calibri"/>
              <a:ea typeface="Times New Roman"/>
              <a:cs typeface="Times New Roman"/>
            </a:endParaRPr>
          </a:p>
          <a:p>
            <a:pPr marL="1143000" lvl="2" indent="-228600">
              <a:lnSpc>
                <a:spcPct val="115000"/>
              </a:lnSpc>
              <a:spcAft>
                <a:spcPts val="1000"/>
              </a:spcAft>
              <a:buFont typeface="Wingdings"/>
              <a:buChar char=""/>
            </a:pPr>
            <a:r>
              <a:rPr lang="fr-FR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Symbol"/>
              </a:rPr>
              <a:t></a:t>
            </a:r>
            <a:r>
              <a:rPr lang="fr-FR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 : lésions d’aval (AFS si π poplité non perçu)</a:t>
            </a:r>
            <a:endParaRPr lang="fr-FR" b="1" dirty="0">
              <a:solidFill>
                <a:prstClr val="black"/>
              </a:solidFill>
              <a:latin typeface="Calibri"/>
              <a:ea typeface="Times New Roman"/>
              <a:cs typeface="Times New Roman"/>
            </a:endParaRPr>
          </a:p>
          <a:p>
            <a:pPr marL="742950" lvl="1" indent="-285750">
              <a:lnSpc>
                <a:spcPct val="115000"/>
              </a:lnSpc>
              <a:spcAft>
                <a:spcPts val="1000"/>
              </a:spcAft>
              <a:buFont typeface="Courier New"/>
              <a:buChar char="o"/>
            </a:pPr>
            <a:r>
              <a:rPr lang="fr-FR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Diagnostic différentiel d’une claudication : CLE, coxarthrose</a:t>
            </a:r>
            <a:endParaRPr lang="fr-FR" b="1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marL="742950" lvl="1" indent="-285750">
              <a:lnSpc>
                <a:spcPct val="115000"/>
              </a:lnSpc>
              <a:spcAft>
                <a:spcPts val="1000"/>
              </a:spcAft>
              <a:buFont typeface="Courier New"/>
              <a:buChar char="o"/>
            </a:pPr>
            <a:r>
              <a:rPr lang="fr-FR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Lésions courtes : ATL/</a:t>
            </a:r>
            <a:r>
              <a:rPr lang="fr-FR" b="1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stent</a:t>
            </a:r>
            <a:endParaRPr lang="fr-FR" b="1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marL="742950" lvl="1" indent="-285750">
              <a:lnSpc>
                <a:spcPct val="115000"/>
              </a:lnSpc>
              <a:spcAft>
                <a:spcPts val="1000"/>
              </a:spcAft>
              <a:buFont typeface="Courier New"/>
              <a:buChar char="o"/>
            </a:pPr>
            <a:r>
              <a:rPr lang="fr-FR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Longues complexes =&gt; pontages</a:t>
            </a:r>
            <a:endParaRPr lang="fr-FR" b="1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411760" y="75982"/>
            <a:ext cx="39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/>
              <a:t>POINTS IMPORTANTS</a:t>
            </a:r>
            <a:endParaRPr 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4081921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 idx="4294967295"/>
          </p:nvPr>
        </p:nvSpPr>
        <p:spPr>
          <a:xfrm>
            <a:off x="303213" y="115888"/>
            <a:ext cx="8229600" cy="792162"/>
          </a:xfrm>
        </p:spPr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fr-FR" sz="3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REFERENCES</a:t>
            </a:r>
            <a:r>
              <a:rPr lang="fr-FR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fr-FR" sz="3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3602" name="Espace réservé du contenu 2"/>
          <p:cNvSpPr>
            <a:spLocks noGrp="1"/>
          </p:cNvSpPr>
          <p:nvPr>
            <p:ph idx="4294967295"/>
          </p:nvPr>
        </p:nvSpPr>
        <p:spPr bwMode="auto">
          <a:xfrm>
            <a:off x="1116013" y="1484313"/>
            <a:ext cx="7499350" cy="41052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buClr>
                <a:srgbClr val="F79646"/>
              </a:buClr>
              <a:buFont typeface="Courier New" pitchFamily="49" charset="0"/>
              <a:buChar char="o"/>
            </a:pPr>
            <a:r>
              <a:rPr lang="fr-FR" sz="2800" dirty="0" smtClean="0"/>
              <a:t>Liste des références de l’enseignement du jour</a:t>
            </a:r>
          </a:p>
          <a:p>
            <a:pPr eaLnBrk="1" hangingPunct="1">
              <a:buClr>
                <a:srgbClr val="F79646"/>
              </a:buClr>
              <a:buFont typeface="Courier New" pitchFamily="49" charset="0"/>
              <a:buChar char="o"/>
            </a:pPr>
            <a:r>
              <a:rPr lang="fr-FR" b="1" dirty="0" smtClean="0"/>
              <a:t>Site Officiel du Collège des Enseignants de Médecine Vasculaire</a:t>
            </a:r>
            <a:r>
              <a:rPr lang="fr-FR" dirty="0" smtClean="0"/>
              <a:t> : </a:t>
            </a:r>
          </a:p>
          <a:p>
            <a:pPr eaLnBrk="1" hangingPunct="1">
              <a:buClr>
                <a:srgbClr val="F79646"/>
              </a:buClr>
              <a:buFont typeface="Courier New" pitchFamily="49" charset="0"/>
              <a:buNone/>
            </a:pPr>
            <a:r>
              <a:rPr lang="fr-FR" dirty="0" smtClean="0"/>
              <a:t>          </a:t>
            </a:r>
            <a:r>
              <a:rPr lang="fr-FR" dirty="0" smtClean="0">
                <a:hlinkClick r:id="rId2"/>
              </a:rPr>
              <a:t>http://www.angioweb.fr/</a:t>
            </a:r>
            <a:endParaRPr lang="fr-FR" dirty="0" smtClean="0"/>
          </a:p>
          <a:p>
            <a:pPr eaLnBrk="1" hangingPunct="1">
              <a:buClr>
                <a:srgbClr val="F79646"/>
              </a:buClr>
              <a:buFont typeface="Courier New" pitchFamily="49" charset="0"/>
              <a:buNone/>
            </a:pPr>
            <a:endParaRPr lang="fr-FR" dirty="0" smtClean="0"/>
          </a:p>
          <a:p>
            <a:pPr eaLnBrk="1" hangingPunct="1">
              <a:buClr>
                <a:srgbClr val="F79646"/>
              </a:buClr>
              <a:buFont typeface="Courier New" pitchFamily="49" charset="0"/>
              <a:buChar char="o"/>
            </a:pPr>
            <a:r>
              <a:rPr lang="fr-FR" dirty="0" smtClean="0"/>
              <a:t>Pathologie cardiovasculaire : PCV info</a:t>
            </a:r>
          </a:p>
          <a:p>
            <a:pPr eaLnBrk="1" hangingPunct="1">
              <a:buClr>
                <a:srgbClr val="F79646"/>
              </a:buClr>
              <a:buFont typeface="Courier New" pitchFamily="49" charset="0"/>
              <a:buNone/>
            </a:pPr>
            <a:r>
              <a:rPr lang="fr-FR" dirty="0" smtClean="0"/>
              <a:t>          </a:t>
            </a:r>
            <a:r>
              <a:rPr lang="fr-FR" dirty="0" smtClean="0">
                <a:solidFill>
                  <a:schemeClr val="hlink"/>
                </a:solidFill>
                <a:hlinkClick r:id="rId3"/>
              </a:rPr>
              <a:t>http://p</a:t>
            </a:r>
            <a:r>
              <a:rPr lang="fr-FR" dirty="0" smtClean="0">
                <a:solidFill>
                  <a:schemeClr val="hlink"/>
                </a:solidFill>
              </a:rPr>
              <a:t>cvinfo.univ-lyon1.fr/</a:t>
            </a:r>
          </a:p>
          <a:p>
            <a:pPr eaLnBrk="1" hangingPunct="1">
              <a:buClr>
                <a:srgbClr val="F79646"/>
              </a:buClr>
              <a:buFont typeface="Courier New" pitchFamily="49" charset="0"/>
              <a:buChar char="o"/>
            </a:pPr>
            <a:endParaRPr lang="fr-FR" sz="2800" dirty="0" smtClean="0"/>
          </a:p>
        </p:txBody>
      </p:sp>
      <p:cxnSp>
        <p:nvCxnSpPr>
          <p:cNvPr id="7" name="Connecteur droit 6"/>
          <p:cNvCxnSpPr/>
          <p:nvPr/>
        </p:nvCxnSpPr>
        <p:spPr>
          <a:xfrm>
            <a:off x="395536" y="785813"/>
            <a:ext cx="7992888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ous-titre 2"/>
          <p:cNvSpPr txBox="1">
            <a:spLocks/>
          </p:cNvSpPr>
          <p:nvPr/>
        </p:nvSpPr>
        <p:spPr>
          <a:xfrm>
            <a:off x="8388350" y="0"/>
            <a:ext cx="755650" cy="333375"/>
          </a:xfrm>
          <a:prstGeom prst="rect">
            <a:avLst/>
          </a:prstGeom>
        </p:spPr>
        <p:txBody>
          <a:bodyPr/>
          <a:lstStyle/>
          <a:p>
            <a:pPr algn="r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fr-FR" b="1" dirty="0">
              <a:solidFill>
                <a:schemeClr val="accent6"/>
              </a:solidFill>
              <a:latin typeface="+mn-lt"/>
              <a:cs typeface="+mn-cs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fr-FR" sz="1400" b="1" dirty="0">
              <a:solidFill>
                <a:schemeClr val="accent6"/>
              </a:solidFill>
              <a:latin typeface="+mn-lt"/>
              <a:cs typeface="+mn-cs"/>
            </a:endParaRPr>
          </a:p>
        </p:txBody>
      </p:sp>
      <p:sp>
        <p:nvSpPr>
          <p:cNvPr id="153608" name="Sous-titre 2"/>
          <p:cNvSpPr txBox="1">
            <a:spLocks/>
          </p:cNvSpPr>
          <p:nvPr/>
        </p:nvSpPr>
        <p:spPr bwMode="auto">
          <a:xfrm>
            <a:off x="8101013" y="0"/>
            <a:ext cx="1042987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20000"/>
              </a:spcBef>
              <a:buFont typeface="Arial" charset="0"/>
              <a:buNone/>
            </a:pPr>
            <a:r>
              <a:rPr lang="fr-FR" b="1">
                <a:solidFill>
                  <a:srgbClr val="F79646"/>
                </a:solidFill>
                <a:latin typeface="Calibri" pitchFamily="34" charset="0"/>
              </a:rPr>
              <a:t>72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fr-FR" sz="1400" b="1">
              <a:solidFill>
                <a:srgbClr val="F79646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9" t="9107" r="7910" b="7357"/>
          <a:stretch/>
        </p:blipFill>
        <p:spPr bwMode="auto">
          <a:xfrm>
            <a:off x="1043608" y="116632"/>
            <a:ext cx="7257036" cy="5959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5688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re 1"/>
          <p:cNvSpPr>
            <a:spLocks noGrp="1"/>
          </p:cNvSpPr>
          <p:nvPr>
            <p:ph type="title" idx="4294967295"/>
          </p:nvPr>
        </p:nvSpPr>
        <p:spPr>
          <a:xfrm>
            <a:off x="323850" y="0"/>
            <a:ext cx="8229600" cy="792163"/>
          </a:xfrm>
        </p:spPr>
        <p:txBody>
          <a:bodyPr/>
          <a:lstStyle/>
          <a:p>
            <a:pPr algn="l" eaLnBrk="1" hangingPunct="1"/>
            <a:r>
              <a:rPr lang="fr-FR" sz="3600" smtClean="0">
                <a:solidFill>
                  <a:srgbClr val="595959"/>
                </a:solidFill>
              </a:rPr>
              <a:t>AF profonde pour la cuisse, AFS pour la jambe</a:t>
            </a:r>
          </a:p>
        </p:txBody>
      </p:sp>
      <p:cxnSp>
        <p:nvCxnSpPr>
          <p:cNvPr id="11" name="Connecteur droit 10"/>
          <p:cNvCxnSpPr/>
          <p:nvPr/>
        </p:nvCxnSpPr>
        <p:spPr>
          <a:xfrm>
            <a:off x="395536" y="785813"/>
            <a:ext cx="7992888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41" name="Picture 2" descr="acomi11"/>
          <p:cNvPicPr>
            <a:picLocks noChangeAspect="1" noChangeArrowheads="1"/>
          </p:cNvPicPr>
          <p:nvPr/>
        </p:nvPicPr>
        <p:blipFill>
          <a:blip r:embed="rId2">
            <a:lum bright="20000" contrast="20000"/>
          </a:blip>
          <a:srcRect/>
          <a:stretch>
            <a:fillRect/>
          </a:stretch>
        </p:blipFill>
        <p:spPr bwMode="auto">
          <a:xfrm>
            <a:off x="2843213" y="1125538"/>
            <a:ext cx="3336925" cy="500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3" name="Sous-titre 2"/>
          <p:cNvSpPr txBox="1">
            <a:spLocks/>
          </p:cNvSpPr>
          <p:nvPr/>
        </p:nvSpPr>
        <p:spPr bwMode="auto">
          <a:xfrm>
            <a:off x="8101013" y="0"/>
            <a:ext cx="1042987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20000"/>
              </a:spcBef>
              <a:buFont typeface="Arial" charset="0"/>
              <a:buNone/>
            </a:pPr>
            <a:r>
              <a:rPr lang="fr-FR" b="1">
                <a:solidFill>
                  <a:srgbClr val="F79646"/>
                </a:solidFill>
                <a:latin typeface="Calibri" pitchFamily="34" charset="0"/>
              </a:rPr>
              <a:t>8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fr-FR" sz="1400" b="1">
              <a:solidFill>
                <a:srgbClr val="F79646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re 1"/>
          <p:cNvSpPr>
            <a:spLocks noGrp="1"/>
          </p:cNvSpPr>
          <p:nvPr>
            <p:ph type="title" idx="4294967295"/>
          </p:nvPr>
        </p:nvSpPr>
        <p:spPr>
          <a:xfrm>
            <a:off x="323850" y="0"/>
            <a:ext cx="8229600" cy="792163"/>
          </a:xfrm>
        </p:spPr>
        <p:txBody>
          <a:bodyPr/>
          <a:lstStyle/>
          <a:p>
            <a:pPr algn="l" eaLnBrk="1" hangingPunct="1"/>
            <a:r>
              <a:rPr lang="fr-FR" sz="3600" smtClean="0">
                <a:solidFill>
                  <a:srgbClr val="595959"/>
                </a:solidFill>
              </a:rPr>
              <a:t>3 artères de jambe</a:t>
            </a:r>
          </a:p>
        </p:txBody>
      </p:sp>
      <p:cxnSp>
        <p:nvCxnSpPr>
          <p:cNvPr id="11" name="Connecteur droit 10"/>
          <p:cNvCxnSpPr/>
          <p:nvPr/>
        </p:nvCxnSpPr>
        <p:spPr>
          <a:xfrm>
            <a:off x="395536" y="785813"/>
            <a:ext cx="7992888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65" name="Picture 2" descr="acomi10"/>
          <p:cNvPicPr>
            <a:picLocks noChangeAspect="1" noChangeArrowheads="1"/>
          </p:cNvPicPr>
          <p:nvPr/>
        </p:nvPicPr>
        <p:blipFill>
          <a:blip r:embed="rId2">
            <a:lum bright="20000" contrast="20000"/>
          </a:blip>
          <a:srcRect/>
          <a:stretch>
            <a:fillRect/>
          </a:stretch>
        </p:blipFill>
        <p:spPr bwMode="auto">
          <a:xfrm>
            <a:off x="2979738" y="1676400"/>
            <a:ext cx="32004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7" name="Sous-titre 2"/>
          <p:cNvSpPr txBox="1">
            <a:spLocks/>
          </p:cNvSpPr>
          <p:nvPr/>
        </p:nvSpPr>
        <p:spPr bwMode="auto">
          <a:xfrm>
            <a:off x="8101013" y="0"/>
            <a:ext cx="1042987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20000"/>
              </a:spcBef>
              <a:buFont typeface="Arial" charset="0"/>
              <a:buNone/>
            </a:pPr>
            <a:r>
              <a:rPr lang="fr-FR" b="1">
                <a:solidFill>
                  <a:srgbClr val="F79646"/>
                </a:solidFill>
                <a:latin typeface="Calibri" pitchFamily="34" charset="0"/>
              </a:rPr>
              <a:t>9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fr-FR" sz="1400" b="1">
              <a:solidFill>
                <a:srgbClr val="F79646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1323</TotalTime>
  <Words>775</Words>
  <Application>Microsoft Office PowerPoint</Application>
  <PresentationFormat>Affichage à l'écran (4:3)</PresentationFormat>
  <Paragraphs>270</Paragraphs>
  <Slides>75</Slides>
  <Notes>0</Notes>
  <HiddenSlides>0</HiddenSlides>
  <MMClips>0</MMClips>
  <ScaleCrop>false</ScaleCrop>
  <HeadingPairs>
    <vt:vector size="8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5</vt:i4>
      </vt:variant>
      <vt:variant>
        <vt:lpstr>Titres des diapositives</vt:lpstr>
      </vt:variant>
      <vt:variant>
        <vt:i4>75</vt:i4>
      </vt:variant>
    </vt:vector>
  </HeadingPairs>
  <TitlesOfParts>
    <vt:vector size="88" baseType="lpstr">
      <vt:lpstr>Arial</vt:lpstr>
      <vt:lpstr>Calibri</vt:lpstr>
      <vt:lpstr>Courier New</vt:lpstr>
      <vt:lpstr>Symbol</vt:lpstr>
      <vt:lpstr>Tahoma</vt:lpstr>
      <vt:lpstr>Times New Roman</vt:lpstr>
      <vt:lpstr>Wingdings</vt:lpstr>
      <vt:lpstr>Thème Office</vt:lpstr>
      <vt:lpstr>Image</vt:lpstr>
      <vt:lpstr>Diapositive</vt:lpstr>
      <vt:lpstr>Document image</vt:lpstr>
      <vt:lpstr>Image Photo Editor</vt:lpstr>
      <vt:lpstr>Clip</vt:lpstr>
      <vt:lpstr>ARTERIOPATHIE CHRONIQUE OBLITERANTE DES MEMBRES INFERIEURS : ACOMI</vt:lpstr>
      <vt:lpstr>OBJECTIFS</vt:lpstr>
      <vt:lpstr>PLAN</vt:lpstr>
      <vt:lpstr>CONNAISSANCES ANTERIEURES</vt:lpstr>
      <vt:lpstr>Aorte supra-rénale (tronc cœliaque, AMS)</vt:lpstr>
      <vt:lpstr>Aorte</vt:lpstr>
      <vt:lpstr>Vascularisation colon gauche</vt:lpstr>
      <vt:lpstr>AF profonde pour la cuisse, AFS pour la jambe</vt:lpstr>
      <vt:lpstr>3 artères de jambe</vt:lpstr>
      <vt:lpstr>QU ’EST-CE QU ’UN POUL ? </vt:lpstr>
      <vt:lpstr>DIAGNOSTIC POSITIF</vt:lpstr>
      <vt:lpstr>DIAGNOSTIC POSITIF</vt:lpstr>
      <vt:lpstr>Présentation PowerPoint</vt:lpstr>
      <vt:lpstr>DIAGNOSTIC DIFFÉRENTIEL</vt:lpstr>
      <vt:lpstr>Localiser les lésions par la palpation des pouls</vt:lpstr>
      <vt:lpstr>Localiser les lésions par la palpation des pouls</vt:lpstr>
      <vt:lpstr>Localiser les lésions par la palpation des pouls</vt:lpstr>
      <vt:lpstr>Localisation des lésions</vt:lpstr>
      <vt:lpstr>IMAGERIE : ARM</vt:lpstr>
      <vt:lpstr>IMAGERIE : ANGIO TDM</vt:lpstr>
      <vt:lpstr>Reconstruction 3D de l’angio-TDM</vt:lpstr>
      <vt:lpstr>Artériographie : le meilleur examen pour les artères de jambe</vt:lpstr>
      <vt:lpstr>STADE IV : GANGRENE ET ULCERE</vt:lpstr>
      <vt:lpstr>Bilan</vt:lpstr>
      <vt:lpstr>TRAITEMENT MÉDICAL</vt:lpstr>
      <vt:lpstr>Traitement chirurgical</vt:lpstr>
      <vt:lpstr>Sténose iliaque : ATL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Sténose medio-aortique</vt:lpstr>
      <vt:lpstr>Syndrome de Leriche</vt:lpstr>
      <vt:lpstr>Présentation PowerPoint</vt:lpstr>
      <vt:lpstr>Présentation PowerPoint</vt:lpstr>
      <vt:lpstr>Chirurgie</vt:lpstr>
      <vt:lpstr>Chirurgie : voie transpéritonéale</vt:lpstr>
      <vt:lpstr>Chirurgie : voie transpéritonéale</vt:lpstr>
      <vt:lpstr>ACOMI</vt:lpstr>
      <vt:lpstr>ACOMI</vt:lpstr>
      <vt:lpstr>Présentation PowerPoint</vt:lpstr>
      <vt:lpstr>Présentation PowerPoint</vt:lpstr>
      <vt:lpstr>lésions iliaques et haut risque chirurgical</vt:lpstr>
      <vt:lpstr>Pontage croisé</vt:lpstr>
      <vt:lpstr>Pontage axillo-bifémoral</vt:lpstr>
      <vt:lpstr>ACOMI</vt:lpstr>
      <vt:lpstr>Angioplastie</vt:lpstr>
      <vt:lpstr>Angioplastie</vt:lpstr>
      <vt:lpstr>Stade IV</vt:lpstr>
      <vt:lpstr>ACOMI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Pontages et lambeau libre</vt:lpstr>
      <vt:lpstr>Présentation PowerPoint</vt:lpstr>
      <vt:lpstr>ATL artères de jambe</vt:lpstr>
      <vt:lpstr>Présentation PowerPoint</vt:lpstr>
      <vt:lpstr>STENT</vt:lpstr>
      <vt:lpstr>LASER</vt:lpstr>
      <vt:lpstr>INDICATIONS</vt:lpstr>
      <vt:lpstr>INDICATIONS</vt:lpstr>
      <vt:lpstr>INDICATIONS</vt:lpstr>
      <vt:lpstr>SUIVI POST-OPERATOIRE</vt:lpstr>
      <vt:lpstr>CONCLUSION</vt:lpstr>
      <vt:lpstr>CONCLUSION</vt:lpstr>
      <vt:lpstr>CONCLUSION</vt:lpstr>
      <vt:lpstr>A RETENIR</vt:lpstr>
      <vt:lpstr>MOTS EN ANGLAIS</vt:lpstr>
      <vt:lpstr>Présentation PowerPoint</vt:lpstr>
      <vt:lpstr>REFERENCES 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Titre de la présentation</dc:title>
  <dc:creator>BILLAUD MONIQUE</dc:creator>
  <cp:lastModifiedBy>Antoine MILLON</cp:lastModifiedBy>
  <cp:revision>53</cp:revision>
  <dcterms:created xsi:type="dcterms:W3CDTF">2013-02-11T13:43:34Z</dcterms:created>
  <dcterms:modified xsi:type="dcterms:W3CDTF">2022-11-14T09:33:32Z</dcterms:modified>
</cp:coreProperties>
</file>