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0" r:id="rId1"/>
  </p:sldMasterIdLst>
  <p:notesMasterIdLst>
    <p:notesMasterId r:id="rId46"/>
  </p:notesMasterIdLst>
  <p:sldIdLst>
    <p:sldId id="256" r:id="rId2"/>
    <p:sldId id="257" r:id="rId3"/>
    <p:sldId id="281" r:id="rId4"/>
    <p:sldId id="258" r:id="rId5"/>
    <p:sldId id="283" r:id="rId6"/>
    <p:sldId id="259" r:id="rId7"/>
    <p:sldId id="260" r:id="rId8"/>
    <p:sldId id="261" r:id="rId9"/>
    <p:sldId id="262" r:id="rId10"/>
    <p:sldId id="263" r:id="rId11"/>
    <p:sldId id="264" r:id="rId12"/>
    <p:sldId id="284" r:id="rId13"/>
    <p:sldId id="265" r:id="rId14"/>
    <p:sldId id="266" r:id="rId15"/>
    <p:sldId id="267" r:id="rId16"/>
    <p:sldId id="268" r:id="rId17"/>
    <p:sldId id="269" r:id="rId18"/>
    <p:sldId id="270" r:id="rId19"/>
    <p:sldId id="273" r:id="rId20"/>
    <p:sldId id="274" r:id="rId21"/>
    <p:sldId id="275" r:id="rId22"/>
    <p:sldId id="285" r:id="rId23"/>
    <p:sldId id="276" r:id="rId24"/>
    <p:sldId id="286" r:id="rId25"/>
    <p:sldId id="277" r:id="rId26"/>
    <p:sldId id="278" r:id="rId27"/>
    <p:sldId id="287" r:id="rId28"/>
    <p:sldId id="302" r:id="rId29"/>
    <p:sldId id="288" r:id="rId30"/>
    <p:sldId id="298" r:id="rId31"/>
    <p:sldId id="289" r:id="rId32"/>
    <p:sldId id="290" r:id="rId33"/>
    <p:sldId id="272" r:id="rId34"/>
    <p:sldId id="291" r:id="rId35"/>
    <p:sldId id="292" r:id="rId36"/>
    <p:sldId id="296" r:id="rId37"/>
    <p:sldId id="293" r:id="rId38"/>
    <p:sldId id="294" r:id="rId39"/>
    <p:sldId id="295" r:id="rId40"/>
    <p:sldId id="299" r:id="rId41"/>
    <p:sldId id="300" r:id="rId42"/>
    <p:sldId id="301" r:id="rId43"/>
    <p:sldId id="279" r:id="rId44"/>
    <p:sldId id="280" r:id="rId45"/>
  </p:sldIdLst>
  <p:sldSz cx="24384000" cy="13716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645"/>
    <p:restoredTop sz="94759"/>
  </p:normalViewPr>
  <p:slideViewPr>
    <p:cSldViewPr snapToGrid="0">
      <p:cViewPr>
        <p:scale>
          <a:sx n="32" d="100"/>
          <a:sy n="32" d="100"/>
        </p:scale>
        <p:origin x="288" y="1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A84E1-0466-4EE3-95A5-E640441882E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7295B34-F494-4502-AB45-1B3CB5EFEC0A}">
      <dgm:prSet/>
      <dgm:spPr/>
      <dgm:t>
        <a:bodyPr/>
        <a:lstStyle/>
        <a:p>
          <a:r>
            <a:rPr lang="fr-FR"/>
            <a:t>Quels professionnels  en établissement ? </a:t>
          </a:r>
          <a:endParaRPr lang="en-US"/>
        </a:p>
      </dgm:t>
    </dgm:pt>
    <dgm:pt modelId="{520828D7-DC7A-46E5-8CE0-6E552CC99DB2}" type="parTrans" cxnId="{50DE69B0-FC7A-44C8-9E8C-D5D7492D6B57}">
      <dgm:prSet/>
      <dgm:spPr/>
      <dgm:t>
        <a:bodyPr/>
        <a:lstStyle/>
        <a:p>
          <a:endParaRPr lang="en-US"/>
        </a:p>
      </dgm:t>
    </dgm:pt>
    <dgm:pt modelId="{4C7036B4-80F9-4DBB-A212-7199FA7CB28C}" type="sibTrans" cxnId="{50DE69B0-FC7A-44C8-9E8C-D5D7492D6B57}">
      <dgm:prSet/>
      <dgm:spPr/>
      <dgm:t>
        <a:bodyPr/>
        <a:lstStyle/>
        <a:p>
          <a:endParaRPr lang="en-US"/>
        </a:p>
      </dgm:t>
    </dgm:pt>
    <dgm:pt modelId="{42FB02D6-1A7D-4986-AEB1-C002FDD3F2C4}">
      <dgm:prSet/>
      <dgm:spPr/>
      <dgm:t>
        <a:bodyPr/>
        <a:lstStyle/>
        <a:p>
          <a:r>
            <a:rPr lang="fr-FR" dirty="0"/>
            <a:t>Quels acteurs éducatifs en dehors de l’établissement ?</a:t>
          </a:r>
          <a:endParaRPr lang="en-US" dirty="0"/>
        </a:p>
      </dgm:t>
    </dgm:pt>
    <dgm:pt modelId="{BD6DA80E-CEFD-4D9F-AC39-65D16478F6BF}" type="parTrans" cxnId="{0D08E969-E898-4EC1-8D2E-7B68E9E88EA6}">
      <dgm:prSet/>
      <dgm:spPr/>
      <dgm:t>
        <a:bodyPr/>
        <a:lstStyle/>
        <a:p>
          <a:endParaRPr lang="en-US"/>
        </a:p>
      </dgm:t>
    </dgm:pt>
    <dgm:pt modelId="{D133312D-B115-4EE1-8622-5607768C7A8C}" type="sibTrans" cxnId="{0D08E969-E898-4EC1-8D2E-7B68E9E88EA6}">
      <dgm:prSet/>
      <dgm:spPr/>
      <dgm:t>
        <a:bodyPr/>
        <a:lstStyle/>
        <a:p>
          <a:endParaRPr lang="en-US"/>
        </a:p>
      </dgm:t>
    </dgm:pt>
    <dgm:pt modelId="{6D901EDC-DC47-F94B-9D80-840294978396}" type="pres">
      <dgm:prSet presAssocID="{DFDA84E1-0466-4EE3-95A5-E640441882E7}" presName="hierChild1" presStyleCnt="0">
        <dgm:presLayoutVars>
          <dgm:chPref val="1"/>
          <dgm:dir/>
          <dgm:animOne val="branch"/>
          <dgm:animLvl val="lvl"/>
          <dgm:resizeHandles/>
        </dgm:presLayoutVars>
      </dgm:prSet>
      <dgm:spPr/>
    </dgm:pt>
    <dgm:pt modelId="{42D066DF-6BAF-B84F-A234-1C2FE903F16E}" type="pres">
      <dgm:prSet presAssocID="{57295B34-F494-4502-AB45-1B3CB5EFEC0A}" presName="hierRoot1" presStyleCnt="0"/>
      <dgm:spPr/>
    </dgm:pt>
    <dgm:pt modelId="{5C51DACE-F890-7C4A-A7CB-DD25FE5F6BBE}" type="pres">
      <dgm:prSet presAssocID="{57295B34-F494-4502-AB45-1B3CB5EFEC0A}" presName="composite" presStyleCnt="0"/>
      <dgm:spPr/>
    </dgm:pt>
    <dgm:pt modelId="{54249852-25E4-094C-925E-7CF3766AE597}" type="pres">
      <dgm:prSet presAssocID="{57295B34-F494-4502-AB45-1B3CB5EFEC0A}" presName="background" presStyleLbl="node0" presStyleIdx="0" presStyleCnt="2"/>
      <dgm:spPr/>
    </dgm:pt>
    <dgm:pt modelId="{58EA137B-9609-2B4B-84F3-64A3D474F0AE}" type="pres">
      <dgm:prSet presAssocID="{57295B34-F494-4502-AB45-1B3CB5EFEC0A}" presName="text" presStyleLbl="fgAcc0" presStyleIdx="0" presStyleCnt="2">
        <dgm:presLayoutVars>
          <dgm:chPref val="3"/>
        </dgm:presLayoutVars>
      </dgm:prSet>
      <dgm:spPr/>
    </dgm:pt>
    <dgm:pt modelId="{A7F747F6-DEAD-9E49-AA7D-7993E5D76E0F}" type="pres">
      <dgm:prSet presAssocID="{57295B34-F494-4502-AB45-1B3CB5EFEC0A}" presName="hierChild2" presStyleCnt="0"/>
      <dgm:spPr/>
    </dgm:pt>
    <dgm:pt modelId="{8E3C42B4-F658-2149-9FA8-096B317380CD}" type="pres">
      <dgm:prSet presAssocID="{42FB02D6-1A7D-4986-AEB1-C002FDD3F2C4}" presName="hierRoot1" presStyleCnt="0"/>
      <dgm:spPr/>
    </dgm:pt>
    <dgm:pt modelId="{BAD9DDF3-0FB1-1541-BFBA-73E5E0D4B821}" type="pres">
      <dgm:prSet presAssocID="{42FB02D6-1A7D-4986-AEB1-C002FDD3F2C4}" presName="composite" presStyleCnt="0"/>
      <dgm:spPr/>
    </dgm:pt>
    <dgm:pt modelId="{D21A9451-F8A3-D44E-B2A8-DF87C28811C5}" type="pres">
      <dgm:prSet presAssocID="{42FB02D6-1A7D-4986-AEB1-C002FDD3F2C4}" presName="background" presStyleLbl="node0" presStyleIdx="1" presStyleCnt="2"/>
      <dgm:spPr/>
    </dgm:pt>
    <dgm:pt modelId="{B9C4C4EE-66F7-D94E-90FD-646EDF0DAA6B}" type="pres">
      <dgm:prSet presAssocID="{42FB02D6-1A7D-4986-AEB1-C002FDD3F2C4}" presName="text" presStyleLbl="fgAcc0" presStyleIdx="1" presStyleCnt="2">
        <dgm:presLayoutVars>
          <dgm:chPref val="3"/>
        </dgm:presLayoutVars>
      </dgm:prSet>
      <dgm:spPr/>
    </dgm:pt>
    <dgm:pt modelId="{F5EC9688-3439-DA4E-AE7B-034870557C8C}" type="pres">
      <dgm:prSet presAssocID="{42FB02D6-1A7D-4986-AEB1-C002FDD3F2C4}" presName="hierChild2" presStyleCnt="0"/>
      <dgm:spPr/>
    </dgm:pt>
  </dgm:ptLst>
  <dgm:cxnLst>
    <dgm:cxn modelId="{0D08E969-E898-4EC1-8D2E-7B68E9E88EA6}" srcId="{DFDA84E1-0466-4EE3-95A5-E640441882E7}" destId="{42FB02D6-1A7D-4986-AEB1-C002FDD3F2C4}" srcOrd="1" destOrd="0" parTransId="{BD6DA80E-CEFD-4D9F-AC39-65D16478F6BF}" sibTransId="{D133312D-B115-4EE1-8622-5607768C7A8C}"/>
    <dgm:cxn modelId="{C588EA91-2341-6F42-B133-2B99F26A3662}" type="presOf" srcId="{42FB02D6-1A7D-4986-AEB1-C002FDD3F2C4}" destId="{B9C4C4EE-66F7-D94E-90FD-646EDF0DAA6B}" srcOrd="0" destOrd="0" presId="urn:microsoft.com/office/officeart/2005/8/layout/hierarchy1"/>
    <dgm:cxn modelId="{50DE69B0-FC7A-44C8-9E8C-D5D7492D6B57}" srcId="{DFDA84E1-0466-4EE3-95A5-E640441882E7}" destId="{57295B34-F494-4502-AB45-1B3CB5EFEC0A}" srcOrd="0" destOrd="0" parTransId="{520828D7-DC7A-46E5-8CE0-6E552CC99DB2}" sibTransId="{4C7036B4-80F9-4DBB-A212-7199FA7CB28C}"/>
    <dgm:cxn modelId="{28D11AC7-49E2-CD40-A187-0ABE5DCDC16F}" type="presOf" srcId="{57295B34-F494-4502-AB45-1B3CB5EFEC0A}" destId="{58EA137B-9609-2B4B-84F3-64A3D474F0AE}" srcOrd="0" destOrd="0" presId="urn:microsoft.com/office/officeart/2005/8/layout/hierarchy1"/>
    <dgm:cxn modelId="{5827FDEF-5053-9D46-A6F0-3731DFD4B2E1}" type="presOf" srcId="{DFDA84E1-0466-4EE3-95A5-E640441882E7}" destId="{6D901EDC-DC47-F94B-9D80-840294978396}" srcOrd="0" destOrd="0" presId="urn:microsoft.com/office/officeart/2005/8/layout/hierarchy1"/>
    <dgm:cxn modelId="{E2BF538A-31C8-4D4C-B2CF-2EE76A25D60A}" type="presParOf" srcId="{6D901EDC-DC47-F94B-9D80-840294978396}" destId="{42D066DF-6BAF-B84F-A234-1C2FE903F16E}" srcOrd="0" destOrd="0" presId="urn:microsoft.com/office/officeart/2005/8/layout/hierarchy1"/>
    <dgm:cxn modelId="{9A78EFE3-0CA3-6E47-9208-9DBD9C571F5A}" type="presParOf" srcId="{42D066DF-6BAF-B84F-A234-1C2FE903F16E}" destId="{5C51DACE-F890-7C4A-A7CB-DD25FE5F6BBE}" srcOrd="0" destOrd="0" presId="urn:microsoft.com/office/officeart/2005/8/layout/hierarchy1"/>
    <dgm:cxn modelId="{05B84D80-A62E-CD46-ABB6-C1BCBD8A6106}" type="presParOf" srcId="{5C51DACE-F890-7C4A-A7CB-DD25FE5F6BBE}" destId="{54249852-25E4-094C-925E-7CF3766AE597}" srcOrd="0" destOrd="0" presId="urn:microsoft.com/office/officeart/2005/8/layout/hierarchy1"/>
    <dgm:cxn modelId="{A11A9DA3-8D54-C84C-A716-0EC28C262D8B}" type="presParOf" srcId="{5C51DACE-F890-7C4A-A7CB-DD25FE5F6BBE}" destId="{58EA137B-9609-2B4B-84F3-64A3D474F0AE}" srcOrd="1" destOrd="0" presId="urn:microsoft.com/office/officeart/2005/8/layout/hierarchy1"/>
    <dgm:cxn modelId="{C2A82785-F8E9-734D-989E-5AC41E4D7FBC}" type="presParOf" srcId="{42D066DF-6BAF-B84F-A234-1C2FE903F16E}" destId="{A7F747F6-DEAD-9E49-AA7D-7993E5D76E0F}" srcOrd="1" destOrd="0" presId="urn:microsoft.com/office/officeart/2005/8/layout/hierarchy1"/>
    <dgm:cxn modelId="{1EFC8C5A-A8CC-6D42-B282-9EB321FD8409}" type="presParOf" srcId="{6D901EDC-DC47-F94B-9D80-840294978396}" destId="{8E3C42B4-F658-2149-9FA8-096B317380CD}" srcOrd="1" destOrd="0" presId="urn:microsoft.com/office/officeart/2005/8/layout/hierarchy1"/>
    <dgm:cxn modelId="{FC0A9FC3-3AFB-A047-9444-5F4B67938EF7}" type="presParOf" srcId="{8E3C42B4-F658-2149-9FA8-096B317380CD}" destId="{BAD9DDF3-0FB1-1541-BFBA-73E5E0D4B821}" srcOrd="0" destOrd="0" presId="urn:microsoft.com/office/officeart/2005/8/layout/hierarchy1"/>
    <dgm:cxn modelId="{A749AE7B-702C-814F-A5CC-0FD975E50387}" type="presParOf" srcId="{BAD9DDF3-0FB1-1541-BFBA-73E5E0D4B821}" destId="{D21A9451-F8A3-D44E-B2A8-DF87C28811C5}" srcOrd="0" destOrd="0" presId="urn:microsoft.com/office/officeart/2005/8/layout/hierarchy1"/>
    <dgm:cxn modelId="{3DE5252D-6072-1D42-81F4-C5CBC240C26E}" type="presParOf" srcId="{BAD9DDF3-0FB1-1541-BFBA-73E5E0D4B821}" destId="{B9C4C4EE-66F7-D94E-90FD-646EDF0DAA6B}" srcOrd="1" destOrd="0" presId="urn:microsoft.com/office/officeart/2005/8/layout/hierarchy1"/>
    <dgm:cxn modelId="{C485F19B-E74C-6248-AED2-D8D38D51F41B}" type="presParOf" srcId="{8E3C42B4-F658-2149-9FA8-096B317380CD}" destId="{F5EC9688-3439-DA4E-AE7B-034870557C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49852-25E4-094C-925E-7CF3766AE597}">
      <dsp:nvSpPr>
        <dsp:cNvPr id="0" name=""/>
        <dsp:cNvSpPr/>
      </dsp:nvSpPr>
      <dsp:spPr>
        <a:xfrm>
          <a:off x="2716" y="1717410"/>
          <a:ext cx="9534094" cy="60541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A137B-9609-2B4B-84F3-64A3D474F0AE}">
      <dsp:nvSpPr>
        <dsp:cNvPr id="0" name=""/>
        <dsp:cNvSpPr/>
      </dsp:nvSpPr>
      <dsp:spPr>
        <a:xfrm>
          <a:off x="1062060" y="2723787"/>
          <a:ext cx="9534094" cy="60541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fr-FR" sz="6500" kern="1200"/>
            <a:t>Quels professionnels  en établissement ? </a:t>
          </a:r>
          <a:endParaRPr lang="en-US" sz="6500" kern="1200"/>
        </a:p>
      </dsp:txBody>
      <dsp:txXfrm>
        <a:off x="1239380" y="2901107"/>
        <a:ext cx="9179454" cy="5699510"/>
      </dsp:txXfrm>
    </dsp:sp>
    <dsp:sp modelId="{D21A9451-F8A3-D44E-B2A8-DF87C28811C5}">
      <dsp:nvSpPr>
        <dsp:cNvPr id="0" name=""/>
        <dsp:cNvSpPr/>
      </dsp:nvSpPr>
      <dsp:spPr>
        <a:xfrm>
          <a:off x="11655498" y="1717410"/>
          <a:ext cx="9534094" cy="60541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4C4EE-66F7-D94E-90FD-646EDF0DAA6B}">
      <dsp:nvSpPr>
        <dsp:cNvPr id="0" name=""/>
        <dsp:cNvSpPr/>
      </dsp:nvSpPr>
      <dsp:spPr>
        <a:xfrm>
          <a:off x="12714842" y="2723787"/>
          <a:ext cx="9534094" cy="60541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Quels acteurs éducatifs en dehors de l’établissement ?</a:t>
          </a:r>
          <a:endParaRPr lang="en-US" sz="6500" kern="1200" dirty="0"/>
        </a:p>
      </dsp:txBody>
      <dsp:txXfrm>
        <a:off x="12892162" y="2901107"/>
        <a:ext cx="9179454" cy="56995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fr-FR"/>
              <a:t>Modifiez le style du titre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07/01/2025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4815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07/01/2025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00555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07/01/2025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58102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p:spTree>
      <p:nvGrpSpPr>
        <p:cNvPr id="1" name=""/>
        <p:cNvGrpSpPr/>
        <p:nvPr/>
      </p:nvGrpSpPr>
      <p:grpSpPr>
        <a:xfrm>
          <a:off x="0" y="0"/>
          <a:ext cx="0" cy="0"/>
          <a:chOff x="0" y="0"/>
          <a:chExt cx="0" cy="0"/>
        </a:xfrm>
      </p:grpSpPr>
      <p:sp>
        <p:nvSpPr>
          <p:cNvPr id="11" name="Texte niveau 1…"/>
          <p:cNvSpPr txBox="1">
            <a:spLocks noGrp="1"/>
          </p:cNvSpPr>
          <p:nvPr>
            <p:ph type="body" sz="quarter" idx="1" hasCustomPrompt="1"/>
          </p:nvPr>
        </p:nvSpPr>
        <p:spPr>
          <a:xfrm>
            <a:off x="1219200" y="11986162"/>
            <a:ext cx="21945599" cy="605792"/>
          </a:xfrm>
          <a:prstGeom prst="rect">
            <a:avLst/>
          </a:prstGeom>
        </p:spPr>
        <p:txBody>
          <a:bodyPr/>
          <a:lstStyle>
            <a:lvl1pPr marL="0" indent="0" algn="ctr" defTabSz="808990">
              <a:lnSpc>
                <a:spcPct val="100000"/>
              </a:lnSpc>
              <a:spcBef>
                <a:spcPts val="0"/>
              </a:spcBef>
              <a:buSzTx/>
              <a:buNone/>
              <a:defRPr sz="2900" spc="-29">
                <a:latin typeface="Avenir Next Medium"/>
                <a:ea typeface="Avenir Next Medium"/>
                <a:cs typeface="Avenir Next Medium"/>
                <a:sym typeface="Avenir Next Medium"/>
              </a:defRPr>
            </a:lvl1pPr>
            <a:lvl2pPr marL="906029" indent="-359929" algn="ctr" defTabSz="808990">
              <a:lnSpc>
                <a:spcPct val="100000"/>
              </a:lnSpc>
              <a:spcBef>
                <a:spcPts val="0"/>
              </a:spcBef>
              <a:defRPr sz="2900" spc="-29">
                <a:latin typeface="Avenir Next Medium"/>
                <a:ea typeface="Avenir Next Medium"/>
                <a:cs typeface="Avenir Next Medium"/>
                <a:sym typeface="Avenir Next Medium"/>
              </a:defRPr>
            </a:lvl2pPr>
            <a:lvl3pPr marL="0" indent="0" algn="ctr" defTabSz="808990">
              <a:lnSpc>
                <a:spcPct val="100000"/>
              </a:lnSpc>
              <a:spcBef>
                <a:spcPts val="0"/>
              </a:spcBef>
              <a:defRPr sz="2900" spc="-29">
                <a:latin typeface="Avenir Next Medium"/>
                <a:ea typeface="Avenir Next Medium"/>
                <a:cs typeface="Avenir Next Medium"/>
                <a:sym typeface="Avenir Next Medium"/>
              </a:defRPr>
            </a:lvl3pPr>
            <a:lvl4pPr marL="1998229" indent="-359929" algn="ctr" defTabSz="808990">
              <a:lnSpc>
                <a:spcPct val="100000"/>
              </a:lnSpc>
              <a:spcBef>
                <a:spcPts val="0"/>
              </a:spcBef>
              <a:defRPr sz="2900" spc="-29">
                <a:latin typeface="Avenir Next Medium"/>
                <a:ea typeface="Avenir Next Medium"/>
                <a:cs typeface="Avenir Next Medium"/>
                <a:sym typeface="Avenir Next Medium"/>
              </a:defRPr>
            </a:lvl4pPr>
            <a:lvl5pPr marL="2544329" indent="-359929" algn="ctr" defTabSz="808990">
              <a:lnSpc>
                <a:spcPct val="100000"/>
              </a:lnSpc>
              <a:spcBef>
                <a:spcPts val="0"/>
              </a:spcBef>
              <a:defRPr sz="2900" spc="-29">
                <a:latin typeface="Avenir Next Medium"/>
                <a:ea typeface="Avenir Next Medium"/>
                <a:cs typeface="Avenir Next Medium"/>
                <a:sym typeface="Avenir Next Medium"/>
              </a:defRPr>
            </a:lvl5pPr>
          </a:lstStyle>
          <a:p>
            <a:r>
              <a:t>Auteur et date</a:t>
            </a:r>
          </a:p>
          <a:p>
            <a:pPr lvl="1"/>
            <a:endParaRPr/>
          </a:p>
          <a:p>
            <a:pPr lvl="2"/>
            <a:endParaRPr/>
          </a:p>
          <a:p>
            <a:pPr lvl="3"/>
            <a:endParaRPr/>
          </a:p>
          <a:p>
            <a:pPr lvl="4"/>
            <a:endParaRPr/>
          </a:p>
        </p:txBody>
      </p:sp>
      <p:sp>
        <p:nvSpPr>
          <p:cNvPr id="12" name="Titre de la présentation"/>
          <p:cNvSpPr txBox="1">
            <a:spLocks noGrp="1"/>
          </p:cNvSpPr>
          <p:nvPr>
            <p:ph type="title" hasCustomPrompt="1"/>
          </p:nvPr>
        </p:nvSpPr>
        <p:spPr>
          <a:xfrm>
            <a:off x="1219200" y="3543300"/>
            <a:ext cx="21945600" cy="4267200"/>
          </a:xfrm>
          <a:prstGeom prst="rect">
            <a:avLst/>
          </a:prstGeom>
        </p:spPr>
        <p:txBody>
          <a:bodyPr anchor="b"/>
          <a:lstStyle>
            <a:lvl1pPr defTabSz="2438400">
              <a:defRPr sz="12800" spc="-200"/>
            </a:lvl1pPr>
          </a:lstStyle>
          <a:p>
            <a:r>
              <a:t>Titre de la présentation</a:t>
            </a:r>
          </a:p>
        </p:txBody>
      </p:sp>
      <p:sp>
        <p:nvSpPr>
          <p:cNvPr id="13" name="Texte niveau 1…"/>
          <p:cNvSpPr txBox="1">
            <a:spLocks noGrp="1"/>
          </p:cNvSpPr>
          <p:nvPr>
            <p:ph type="body" sz="quarter" idx="21" hasCustomPrompt="1"/>
          </p:nvPr>
        </p:nvSpPr>
        <p:spPr>
          <a:xfrm>
            <a:off x="1219200" y="7567579"/>
            <a:ext cx="21945600" cy="2250594"/>
          </a:xfrm>
          <a:prstGeom prst="rect">
            <a:avLst/>
          </a:prstGeom>
        </p:spPr>
        <p:txBody>
          <a:bodyPr/>
          <a:lstStyle>
            <a:lvl1pPr marL="0" indent="0" algn="ctr" defTabSz="825500">
              <a:lnSpc>
                <a:spcPct val="100000"/>
              </a:lnSpc>
              <a:spcBef>
                <a:spcPts val="0"/>
              </a:spcBef>
              <a:buSzPct val="100000"/>
              <a:buChar char=""/>
              <a:defRPr sz="6000" spc="-100">
                <a:latin typeface="Avenir Next Demi Bold"/>
                <a:ea typeface="Avenir Next Demi Bold"/>
                <a:cs typeface="Avenir Next Demi Bold"/>
                <a:sym typeface="Avenir Next Demi Bold"/>
              </a:defRPr>
            </a:lvl1pPr>
          </a:lstStyle>
          <a:p>
            <a:r>
              <a:t>Sous-titre de la présentation</a:t>
            </a:r>
          </a:p>
        </p:txBody>
      </p:sp>
      <p:sp>
        <p:nvSpPr>
          <p:cNvPr id="14" name="Numéro de diapositive"/>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5003042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0" name="Titre de diapositive"/>
          <p:cNvSpPr txBox="1">
            <a:spLocks noGrp="1"/>
          </p:cNvSpPr>
          <p:nvPr>
            <p:ph type="title" hasCustomPrompt="1"/>
          </p:nvPr>
        </p:nvSpPr>
        <p:spPr>
          <a:xfrm>
            <a:off x="1219200" y="774700"/>
            <a:ext cx="9753600" cy="1600200"/>
          </a:xfrm>
          <a:prstGeom prst="rect">
            <a:avLst/>
          </a:prstGeom>
        </p:spPr>
        <p:txBody>
          <a:bodyPr/>
          <a:lstStyle/>
          <a:p>
            <a:r>
              <a:t>Titre de diapositive</a:t>
            </a:r>
          </a:p>
        </p:txBody>
      </p:sp>
      <p:sp>
        <p:nvSpPr>
          <p:cNvPr id="61" name="Mer contre ciel au crépuscule"/>
          <p:cNvSpPr>
            <a:spLocks noGrp="1"/>
          </p:cNvSpPr>
          <p:nvPr>
            <p:ph type="pic" idx="21"/>
          </p:nvPr>
        </p:nvSpPr>
        <p:spPr>
          <a:xfrm>
            <a:off x="12192644" y="718588"/>
            <a:ext cx="10972801" cy="12329625"/>
          </a:xfrm>
          <a:prstGeom prst="rect">
            <a:avLst/>
          </a:prstGeom>
        </p:spPr>
        <p:txBody>
          <a:bodyPr lIns="91439" tIns="45719" rIns="91439" bIns="45719">
            <a:noAutofit/>
          </a:bodyPr>
          <a:lstStyle/>
          <a:p>
            <a:endParaRPr/>
          </a:p>
        </p:txBody>
      </p:sp>
      <p:sp>
        <p:nvSpPr>
          <p:cNvPr id="62" name="Texte niveau 1…"/>
          <p:cNvSpPr txBox="1">
            <a:spLocks noGrp="1"/>
          </p:cNvSpPr>
          <p:nvPr>
            <p:ph type="body" sz="quarter" idx="1" hasCustomPrompt="1"/>
          </p:nvPr>
        </p:nvSpPr>
        <p:spPr>
          <a:xfrm>
            <a:off x="1219200" y="2387600"/>
            <a:ext cx="9757569" cy="832612"/>
          </a:xfrm>
          <a:prstGeom prst="rect">
            <a:avLst/>
          </a:prstGeom>
        </p:spPr>
        <p:txBody>
          <a:bodyPr/>
          <a:lstStyle>
            <a:lvl1pPr marL="0" indent="0">
              <a:spcBef>
                <a:spcPts val="2500"/>
              </a:spcBef>
              <a:buSzTx/>
              <a:buNone/>
              <a:defRPr sz="4900">
                <a:latin typeface="Calibri"/>
                <a:ea typeface="Calibri"/>
                <a:cs typeface="Calibri"/>
                <a:sym typeface="Calibri"/>
              </a:defRPr>
            </a:lvl1pPr>
            <a:lvl2pPr marL="1154256" indent="-608156">
              <a:spcBef>
                <a:spcPts val="2500"/>
              </a:spcBef>
              <a:defRPr sz="4900">
                <a:latin typeface="Calibri"/>
                <a:ea typeface="Calibri"/>
                <a:cs typeface="Calibri"/>
                <a:sym typeface="Calibri"/>
              </a:defRPr>
            </a:lvl2pPr>
            <a:lvl3pPr marL="0" indent="0">
              <a:spcBef>
                <a:spcPts val="2500"/>
              </a:spcBef>
              <a:defRPr sz="4900">
                <a:latin typeface="Calibri"/>
                <a:ea typeface="Calibri"/>
                <a:cs typeface="Calibri"/>
                <a:sym typeface="Calibri"/>
              </a:defRPr>
            </a:lvl3pPr>
            <a:lvl4pPr marL="2246456" indent="-608156">
              <a:spcBef>
                <a:spcPts val="2500"/>
              </a:spcBef>
              <a:defRPr sz="4900">
                <a:latin typeface="Calibri"/>
                <a:ea typeface="Calibri"/>
                <a:cs typeface="Calibri"/>
                <a:sym typeface="Calibri"/>
              </a:defRPr>
            </a:lvl4pPr>
            <a:lvl5pPr marL="2792556" indent="-608156">
              <a:spcBef>
                <a:spcPts val="2500"/>
              </a:spcBef>
              <a:defRPr sz="4900">
                <a:latin typeface="Calibri"/>
                <a:ea typeface="Calibri"/>
                <a:cs typeface="Calibri"/>
                <a:sym typeface="Calibri"/>
              </a:defRPr>
            </a:lvl5pPr>
          </a:lstStyle>
          <a:p>
            <a:r>
              <a:t>Sous-titre de diapositive</a:t>
            </a:r>
          </a:p>
          <a:p>
            <a:pPr lvl="1"/>
            <a:endParaRPr/>
          </a:p>
          <a:p>
            <a:pPr lvl="2"/>
            <a:endParaRPr/>
          </a:p>
          <a:p>
            <a:pPr lvl="3"/>
            <a:endParaRPr/>
          </a:p>
          <a:p>
            <a:pPr lvl="4"/>
            <a:endParaRPr/>
          </a:p>
        </p:txBody>
      </p:sp>
      <p:sp>
        <p:nvSpPr>
          <p:cNvPr id="63" name="Texte niveau 1…"/>
          <p:cNvSpPr txBox="1">
            <a:spLocks noGrp="1"/>
          </p:cNvSpPr>
          <p:nvPr>
            <p:ph type="body" sz="half" idx="22" hasCustomPrompt="1"/>
          </p:nvPr>
        </p:nvSpPr>
        <p:spPr>
          <a:xfrm>
            <a:off x="1219199" y="4023221"/>
            <a:ext cx="9757571" cy="8384679"/>
          </a:xfrm>
          <a:prstGeom prst="rect">
            <a:avLst/>
          </a:prstGeom>
        </p:spPr>
        <p:txBody>
          <a:bodyPr/>
          <a:lstStyle>
            <a:lvl1pPr>
              <a:lnSpc>
                <a:spcPct val="80000"/>
              </a:lnSpc>
              <a:defRPr spc="-52"/>
            </a:lvl1pPr>
          </a:lstStyle>
          <a:p>
            <a:r>
              <a:t>Texte de puce de diapositive</a:t>
            </a:r>
          </a:p>
        </p:txBody>
      </p:sp>
      <p:sp>
        <p:nvSpPr>
          <p:cNvPr id="64" name="Numéro de diapositive"/>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2477140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éclaration">
    <p:spTree>
      <p:nvGrpSpPr>
        <p:cNvPr id="1" name=""/>
        <p:cNvGrpSpPr/>
        <p:nvPr/>
      </p:nvGrpSpPr>
      <p:grpSpPr>
        <a:xfrm>
          <a:off x="0" y="0"/>
          <a:ext cx="0" cy="0"/>
          <a:chOff x="0" y="0"/>
          <a:chExt cx="0" cy="0"/>
        </a:xfrm>
      </p:grpSpPr>
      <p:sp>
        <p:nvSpPr>
          <p:cNvPr id="98" name="Texte niveau 1…"/>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r>
              <a:t>Déclaration</a:t>
            </a:r>
          </a:p>
          <a:p>
            <a:pPr lvl="1"/>
            <a:endParaRPr/>
          </a:p>
          <a:p>
            <a:pPr lvl="2"/>
            <a:endParaRPr/>
          </a:p>
          <a:p>
            <a:pPr lvl="3"/>
            <a:endParaRPr/>
          </a:p>
          <a:p>
            <a:pPr lvl="4"/>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1480859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07/01/2025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2204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fr-FR"/>
              <a:t>Modifiez le style du titre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C5850D-EA32-EB44-9847-67F4B0DD2018}" type="datetimeFigureOut">
              <a:rPr lang="fr-FR" smtClean="0"/>
              <a:t>07/01/2025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532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C5850D-EA32-EB44-9847-67F4B0DD2018}" type="datetimeFigureOut">
              <a:rPr lang="fr-FR" smtClean="0"/>
              <a:t>07/01/2025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1398881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fr-FR"/>
              <a:t>Modifiez le style du titre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4" name="Content Placeholder 3"/>
          <p:cNvSpPr>
            <a:spLocks noGrp="1"/>
          </p:cNvSpPr>
          <p:nvPr>
            <p:ph sz="half" idx="2"/>
          </p:nvPr>
        </p:nvSpPr>
        <p:spPr>
          <a:xfrm>
            <a:off x="1679577" y="5010150"/>
            <a:ext cx="10315574"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6" name="Content Placeholder 5"/>
          <p:cNvSpPr>
            <a:spLocks noGrp="1"/>
          </p:cNvSpPr>
          <p:nvPr>
            <p:ph sz="quarter" idx="4"/>
          </p:nvPr>
        </p:nvSpPr>
        <p:spPr>
          <a:xfrm>
            <a:off x="12344400" y="5010150"/>
            <a:ext cx="10366376"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C5850D-EA32-EB44-9847-67F4B0DD2018}" type="datetimeFigureOut">
              <a:rPr lang="fr-FR" smtClean="0"/>
              <a:t>07/01/2025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8095446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C5850D-EA32-EB44-9847-67F4B0DD2018}" type="datetimeFigureOut">
              <a:rPr lang="fr-FR" smtClean="0"/>
              <a:t>07/01/2025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03168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5850D-EA32-EB44-9847-67F4B0DD2018}" type="datetimeFigureOut">
              <a:rPr lang="fr-FR" smtClean="0"/>
              <a:t>07/01/2025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6164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fr-FR"/>
              <a:t>Modifiez le style du titre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C5850D-EA32-EB44-9847-67F4B0DD2018}" type="datetimeFigureOut">
              <a:rPr lang="fr-FR" smtClean="0"/>
              <a:t>07/01/2025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4390901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fr-FR"/>
              <a:t>Modifiez le style du titre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C5850D-EA32-EB44-9847-67F4B0DD2018}" type="datetimeFigureOut">
              <a:rPr lang="fr-FR" smtClean="0"/>
              <a:t>07/01/2025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43327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24C5850D-EA32-EB44-9847-67F4B0DD2018}" type="datetimeFigureOut">
              <a:rPr lang="fr-FR" smtClean="0"/>
              <a:t>07/01/2025</a:t>
            </a:fld>
            <a:endParaRPr lang="fr-F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44555911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errine.agnoux@univ-lyon1.fr"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10.sv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9.png"/><Relationship Id="rId5" Type="http://schemas.openxmlformats.org/officeDocument/2006/relationships/tags" Target="../tags/tag19.xml"/><Relationship Id="rId10" Type="http://schemas.openxmlformats.org/officeDocument/2006/relationships/image" Target="../media/image4.svg"/><Relationship Id="rId4" Type="http://schemas.openxmlformats.org/officeDocument/2006/relationships/tags" Target="../tags/tag18.xml"/><Relationship Id="rId9" Type="http://schemas.openxmlformats.org/officeDocument/2006/relationships/image" Target="../media/image3.png"/><Relationship Id="rId14" Type="http://schemas.openxmlformats.org/officeDocument/2006/relationships/image" Target="../media/image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education.gouv.fr/22-des-lyceens-declarent-cinq-violences-ou-plus-de-facon-repetee-414660"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entre-max-weber.fr/Perrine-Agnoux"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www.education.gouv.fr/filles-et-garcons-sur-le-chemin-de-l-egalite-de-l-ecole-l-enseignement-superieur-edition-2024-413799"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al-u.tv/chaines/la-forge-numerique/unique-en-son-genre" TargetMode="External"/><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hyperlink" Target="https://valeurs-de-la-republique.reseau-canope.fr/theme/outils-egalite-filles-garcons/selection" TargetMode="External"/><Relationship Id="rId4" Type="http://schemas.openxmlformats.org/officeDocument/2006/relationships/hyperlink" Target="https://eduscol.education.fr/1641/des-ressources-pour-agir-en-faveur-de-l-egalite-filles-garcons-l-echelle-de-l-etablissem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svg"/><Relationship Id="rId5" Type="http://schemas.openxmlformats.org/officeDocument/2006/relationships/tags" Target="../tags/tag6.xml"/><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s://www.education.gouv.fr/panorama-statistique-des-personnels-de-l-enseignement-scolaire-2022-2023-379668"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theconversation.com/sanctions-scolaires-lexclusion-de-cours-une-banalisation-risquee-230567"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0.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9.png"/><Relationship Id="rId5" Type="http://schemas.openxmlformats.org/officeDocument/2006/relationships/tags" Target="../tags/tag12.xml"/><Relationship Id="rId10" Type="http://schemas.openxmlformats.org/officeDocument/2006/relationships/image" Target="../media/image4.svg"/><Relationship Id="rId4" Type="http://schemas.openxmlformats.org/officeDocument/2006/relationships/tags" Target="../tags/tag11.xml"/><Relationship Id="rId9" Type="http://schemas.openxmlformats.org/officeDocument/2006/relationships/image" Target="../media/image3.png"/><Relationship Id="rId14" Type="http://schemas.openxmlformats.org/officeDocument/2006/relationships/image" Target="../media/image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education.gouv.fr/les-notes-d-information-de-la-depp-89612"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éance 1"/>
          <p:cNvSpPr txBox="1">
            <a:spLocks noGrp="1"/>
          </p:cNvSpPr>
          <p:nvPr>
            <p:ph type="body" sz="quarter" idx="1"/>
          </p:nvPr>
        </p:nvSpPr>
        <p:spPr>
          <a:xfrm>
            <a:off x="1219199" y="11986018"/>
            <a:ext cx="21945600" cy="879957"/>
          </a:xfrm>
          <a:prstGeom prst="rect">
            <a:avLst/>
          </a:prstGeom>
          <a:solidFill>
            <a:srgbClr val="F5DBC9"/>
          </a:solidFill>
        </p:spPr>
        <p:txBody>
          <a:bodyPr anchor="ctr">
            <a:normAutofit lnSpcReduction="10000"/>
          </a:bodyPr>
          <a:lstStyle>
            <a:lvl1pPr algn="r" defTabSz="2048204">
              <a:lnSpc>
                <a:spcPct val="90000"/>
              </a:lnSpc>
              <a:spcBef>
                <a:spcPts val="2000"/>
              </a:spcBef>
              <a:buSzPct val="100000"/>
              <a:buChar char=""/>
              <a:defRPr sz="4400" spc="0">
                <a:latin typeface="Calibri"/>
                <a:ea typeface="Calibri"/>
                <a:cs typeface="Calibri"/>
                <a:sym typeface="Calibri"/>
              </a:defRPr>
            </a:lvl1pPr>
          </a:lstStyle>
          <a:p>
            <a:pPr>
              <a:buNone/>
            </a:pPr>
            <a:r>
              <a:rPr sz="6000" dirty="0"/>
              <a:t>Séance 1</a:t>
            </a:r>
          </a:p>
        </p:txBody>
      </p:sp>
      <p:sp>
        <p:nvSpPr>
          <p:cNvPr id="152" name="M1 B1 SR1m École et société"/>
          <p:cNvSpPr txBox="1">
            <a:spLocks noGrp="1"/>
          </p:cNvSpPr>
          <p:nvPr>
            <p:ph type="title"/>
          </p:nvPr>
        </p:nvSpPr>
        <p:spPr>
          <a:xfrm>
            <a:off x="1219200" y="2747440"/>
            <a:ext cx="21945600" cy="3582181"/>
          </a:xfrm>
          <a:prstGeom prst="rect">
            <a:avLst/>
          </a:prstGeom>
          <a:solidFill>
            <a:srgbClr val="CB7B41"/>
          </a:solidFill>
        </p:spPr>
        <p:txBody>
          <a:bodyPr>
            <a:noAutofit/>
          </a:bodyPr>
          <a:lstStyle/>
          <a:p>
            <a:pPr algn="ctr">
              <a:buNone/>
            </a:pPr>
            <a:r>
              <a:rPr lang="fr-FR" sz="12500" b="1" dirty="0">
                <a:solidFill>
                  <a:schemeClr val="bg1"/>
                </a:solidFill>
              </a:rPr>
              <a:t>M1 B1 SR1m École et société</a:t>
            </a:r>
            <a:endParaRPr sz="12500" b="1" dirty="0">
              <a:solidFill>
                <a:schemeClr val="bg1"/>
              </a:solidFill>
            </a:endParaRPr>
          </a:p>
        </p:txBody>
      </p:sp>
      <p:grpSp>
        <p:nvGrpSpPr>
          <p:cNvPr id="155" name="Approches sociologiques"/>
          <p:cNvGrpSpPr/>
          <p:nvPr/>
        </p:nvGrpSpPr>
        <p:grpSpPr>
          <a:xfrm>
            <a:off x="1219200" y="6422529"/>
            <a:ext cx="21945600" cy="1761303"/>
            <a:chOff x="0" y="-1"/>
            <a:chExt cx="21945600" cy="1761302"/>
          </a:xfrm>
        </p:grpSpPr>
        <p:sp>
          <p:nvSpPr>
            <p:cNvPr id="153" name="Rectangle"/>
            <p:cNvSpPr/>
            <p:nvPr/>
          </p:nvSpPr>
          <p:spPr>
            <a:xfrm>
              <a:off x="0" y="-1"/>
              <a:ext cx="21945600" cy="1761302"/>
            </a:xfrm>
            <a:prstGeom prst="rect">
              <a:avLst/>
            </a:prstGeom>
            <a:solidFill>
              <a:srgbClr val="F1DCCB"/>
            </a:solidFill>
            <a:ln w="12700" cap="flat">
              <a:noFill/>
              <a:miter lim="400000"/>
            </a:ln>
            <a:effectLst/>
          </p:spPr>
          <p:txBody>
            <a:bodyPr wrap="square" lIns="50800" tIns="50800" rIns="50800" bIns="50800" numCol="1" anchor="t">
              <a:noAutofit/>
            </a:bodyPr>
            <a:lstStyle/>
            <a:p>
              <a:pPr>
                <a:defRPr b="0" spc="-84">
                  <a:latin typeface="Canela Bold"/>
                  <a:ea typeface="Canela Bold"/>
                  <a:cs typeface="Canela Bold"/>
                  <a:sym typeface="Canela Bold"/>
                </a:defRPr>
              </a:pPr>
              <a:endParaRPr/>
            </a:p>
          </p:txBody>
        </p:sp>
        <p:sp>
          <p:nvSpPr>
            <p:cNvPr id="154" name="Approches sociologiques"/>
            <p:cNvSpPr txBox="1"/>
            <p:nvPr/>
          </p:nvSpPr>
          <p:spPr>
            <a:xfrm>
              <a:off x="0" y="-1"/>
              <a:ext cx="21945600" cy="17613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a:buNone/>
              </a:pPr>
              <a:r>
                <a:rPr sz="8800" dirty="0" err="1"/>
                <a:t>Approches</a:t>
              </a:r>
              <a:r>
                <a:rPr sz="8800" dirty="0"/>
                <a:t> </a:t>
              </a:r>
              <a:r>
                <a:rPr sz="8800" dirty="0" err="1"/>
                <a:t>sociologiques</a:t>
              </a:r>
              <a:endParaRPr sz="8800" dirty="0"/>
            </a:p>
          </p:txBody>
        </p:sp>
      </p:grpSp>
      <p:pic>
        <p:nvPicPr>
          <p:cNvPr id="156" name="Image" descr="Image"/>
          <p:cNvPicPr>
            <a:picLocks noChangeAspect="1"/>
          </p:cNvPicPr>
          <p:nvPr/>
        </p:nvPicPr>
        <p:blipFill>
          <a:blip r:embed="rId2"/>
          <a:stretch>
            <a:fillRect/>
          </a:stretch>
        </p:blipFill>
        <p:spPr>
          <a:xfrm>
            <a:off x="15824257" y="840326"/>
            <a:ext cx="7912630" cy="1354176"/>
          </a:xfrm>
          <a:prstGeom prst="rect">
            <a:avLst/>
          </a:prstGeom>
          <a:ln w="12700">
            <a:miter lim="400000"/>
          </a:ln>
        </p:spPr>
      </p:pic>
      <p:grpSp>
        <p:nvGrpSpPr>
          <p:cNvPr id="159" name="Perrine Agnoux…"/>
          <p:cNvGrpSpPr/>
          <p:nvPr/>
        </p:nvGrpSpPr>
        <p:grpSpPr>
          <a:xfrm>
            <a:off x="4004685" y="9805972"/>
            <a:ext cx="16374629" cy="1878910"/>
            <a:chOff x="-1" y="0"/>
            <a:chExt cx="16374627" cy="1878909"/>
          </a:xfrm>
        </p:grpSpPr>
        <p:sp>
          <p:nvSpPr>
            <p:cNvPr id="157" name="Rectangle"/>
            <p:cNvSpPr/>
            <p:nvPr/>
          </p:nvSpPr>
          <p:spPr>
            <a:xfrm>
              <a:off x="-1" y="0"/>
              <a:ext cx="16374627" cy="1878909"/>
            </a:xfrm>
            <a:prstGeom prst="rect">
              <a:avLst/>
            </a:prstGeom>
            <a:solidFill>
              <a:srgbClr val="193B61"/>
            </a:solidFill>
            <a:ln w="12700" cap="flat">
              <a:noFill/>
              <a:miter lim="400000"/>
            </a:ln>
            <a:effectLst/>
          </p:spPr>
          <p:txBody>
            <a:bodyPr wrap="square" lIns="50800" tIns="50800" rIns="50800" bIns="50800" numCol="1" anchor="t">
              <a:noAutofit/>
            </a:bodyPr>
            <a:lstStyle/>
            <a:p>
              <a:pPr algn="just" defTabSz="2438337">
                <a:lnSpc>
                  <a:spcPct val="90000"/>
                </a:lnSpc>
                <a:spcBef>
                  <a:spcPts val="500"/>
                </a:spcBef>
                <a:buNone/>
                <a:defRPr sz="4400" b="0" spc="0">
                  <a:solidFill>
                    <a:srgbClr val="FFFFFF"/>
                  </a:solidFill>
                  <a:latin typeface="Canela Text Regular"/>
                  <a:ea typeface="Canela Text Regular"/>
                  <a:cs typeface="Canela Text Regular"/>
                  <a:sym typeface="Canela Text Regular"/>
                </a:defRPr>
              </a:pPr>
              <a:endParaRPr/>
            </a:p>
          </p:txBody>
        </p:sp>
        <p:sp>
          <p:nvSpPr>
            <p:cNvPr id="158" name="Perrine Agnoux…"/>
            <p:cNvSpPr txBox="1"/>
            <p:nvPr/>
          </p:nvSpPr>
          <p:spPr>
            <a:xfrm>
              <a:off x="-1" y="0"/>
              <a:ext cx="16374627" cy="18789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algn="just" defTabSz="2438337">
                <a:spcBef>
                  <a:spcPts val="500"/>
                </a:spcBef>
                <a:buNone/>
                <a:defRPr sz="5200" b="0" spc="-61">
                  <a:solidFill>
                    <a:srgbClr val="FFFFFF"/>
                  </a:solidFill>
                </a:defRPr>
              </a:pPr>
              <a:r>
                <a:rPr dirty="0">
                  <a:solidFill>
                    <a:schemeClr val="bg1"/>
                  </a:solidFill>
                </a:rPr>
                <a:t>Perrine Agnoux</a:t>
              </a:r>
            </a:p>
            <a:p>
              <a:pPr algn="just" defTabSz="2438337">
                <a:spcBef>
                  <a:spcPts val="500"/>
                </a:spcBef>
                <a:buNone/>
                <a:defRPr sz="5200" b="0" u="sng" spc="-61">
                  <a:solidFill>
                    <a:srgbClr val="FFFFFF"/>
                  </a:solidFill>
                </a:defRPr>
              </a:pPr>
              <a:r>
                <a:rPr dirty="0">
                  <a:solidFill>
                    <a:schemeClr val="bg1"/>
                  </a:solidFill>
                  <a:hlinkClick r:id="rId3">
                    <a:extLst>
                      <a:ext uri="{A12FA001-AC4F-418D-AE19-62706E023703}">
                        <ahyp:hlinkClr xmlns:ahyp="http://schemas.microsoft.com/office/drawing/2018/hyperlinkcolor" val="tx"/>
                      </a:ext>
                    </a:extLst>
                  </a:hlinkClick>
                </a:rPr>
                <a:t>perrine.agnoux@univ-lyon1.fr</a:t>
              </a:r>
              <a:r>
                <a:rPr dirty="0">
                  <a:solidFill>
                    <a:schemeClr val="bg1"/>
                  </a:solidFill>
                </a:rPr>
                <a:t>  </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Une science avec son objet, son mode de raisonnement et ses méthodes…"/>
          <p:cNvSpPr txBox="1">
            <a:spLocks noGrp="1"/>
          </p:cNvSpPr>
          <p:nvPr>
            <p:ph type="body" sz="quarter" idx="1"/>
          </p:nvPr>
        </p:nvSpPr>
        <p:spPr>
          <a:xfrm>
            <a:off x="511675" y="3993077"/>
            <a:ext cx="22959178" cy="8414823"/>
          </a:xfrm>
          <a:prstGeom prst="rect">
            <a:avLst/>
          </a:prstGeom>
        </p:spPr>
        <p:txBody>
          <a:bodyPr anchor="ctr"/>
          <a:lstStyle/>
          <a:p>
            <a:pPr marL="859536" defTabSz="2292038">
              <a:lnSpc>
                <a:spcPct val="150000"/>
              </a:lnSpc>
              <a:spcBef>
                <a:spcPts val="2200"/>
              </a:spcBef>
              <a:buSzPct val="100000"/>
              <a:defRPr sz="5300" u="sng"/>
            </a:pPr>
            <a:r>
              <a:rPr dirty="0"/>
              <a:t>Trois grands </a:t>
            </a:r>
            <a:r>
              <a:rPr dirty="0" err="1"/>
              <a:t>préceptes</a:t>
            </a:r>
            <a:r>
              <a:rPr dirty="0"/>
              <a:t> à </a:t>
            </a:r>
            <a:r>
              <a:rPr dirty="0" err="1"/>
              <a:t>retenir</a:t>
            </a:r>
            <a:endParaRPr dirty="0"/>
          </a:p>
          <a:p>
            <a:pPr marL="859536" defTabSz="2292038">
              <a:lnSpc>
                <a:spcPct val="150000"/>
              </a:lnSpc>
              <a:spcBef>
                <a:spcPts val="2200"/>
              </a:spcBef>
              <a:buSzPct val="100000"/>
              <a:defRPr sz="5300"/>
            </a:pPr>
            <a:r>
              <a:rPr dirty="0"/>
              <a:t>1° Une </a:t>
            </a:r>
            <a:r>
              <a:rPr b="1" dirty="0" err="1"/>
              <a:t>définition</a:t>
            </a:r>
            <a:r>
              <a:rPr dirty="0"/>
              <a:t> </a:t>
            </a:r>
            <a:r>
              <a:rPr dirty="0" err="1"/>
              <a:t>précise</a:t>
            </a:r>
            <a:r>
              <a:rPr dirty="0"/>
              <a:t> et </a:t>
            </a:r>
            <a:r>
              <a:rPr b="1" dirty="0" err="1"/>
              <a:t>objectivante</a:t>
            </a:r>
            <a:r>
              <a:rPr dirty="0"/>
              <a:t> de son </a:t>
            </a:r>
            <a:r>
              <a:rPr dirty="0" err="1"/>
              <a:t>objet</a:t>
            </a:r>
            <a:r>
              <a:rPr dirty="0"/>
              <a:t> </a:t>
            </a:r>
            <a:r>
              <a:rPr dirty="0" err="1"/>
              <a:t>d’étude</a:t>
            </a:r>
            <a:r>
              <a:rPr dirty="0"/>
              <a:t> </a:t>
            </a:r>
          </a:p>
          <a:p>
            <a:pPr marL="859536" defTabSz="2292038">
              <a:lnSpc>
                <a:spcPct val="150000"/>
              </a:lnSpc>
              <a:spcBef>
                <a:spcPts val="2200"/>
              </a:spcBef>
              <a:buSzPct val="100000"/>
              <a:defRPr sz="5300"/>
            </a:pPr>
            <a:r>
              <a:rPr dirty="0"/>
              <a:t>2° Une science </a:t>
            </a:r>
            <a:r>
              <a:rPr b="1" dirty="0" err="1"/>
              <a:t>empirique</a:t>
            </a:r>
            <a:r>
              <a:rPr dirty="0"/>
              <a:t> qui passe par </a:t>
            </a:r>
            <a:r>
              <a:rPr dirty="0" err="1"/>
              <a:t>l’observation</a:t>
            </a:r>
            <a:r>
              <a:rPr dirty="0"/>
              <a:t> et la </a:t>
            </a:r>
            <a:r>
              <a:rPr dirty="0" err="1"/>
              <a:t>mesure</a:t>
            </a:r>
            <a:r>
              <a:rPr dirty="0"/>
              <a:t> des faits</a:t>
            </a:r>
            <a:endParaRPr lang="fr-FR" dirty="0"/>
          </a:p>
          <a:p>
            <a:pPr marL="859536" defTabSz="2292038">
              <a:lnSpc>
                <a:spcPct val="150000"/>
              </a:lnSpc>
              <a:spcBef>
                <a:spcPts val="2200"/>
              </a:spcBef>
              <a:buSzPct val="100000"/>
              <a:defRPr sz="5300"/>
            </a:pPr>
            <a:r>
              <a:rPr lang="fr-FR" dirty="0"/>
              <a:t>3° Des </a:t>
            </a:r>
            <a:r>
              <a:rPr lang="fr-FR" b="1" dirty="0"/>
              <a:t>hypothèses explicatives</a:t>
            </a:r>
            <a:r>
              <a:rPr lang="fr-FR" dirty="0"/>
              <a:t> critiquables et vérifiables  </a:t>
            </a:r>
          </a:p>
        </p:txBody>
      </p:sp>
      <p:sp>
        <p:nvSpPr>
          <p:cNvPr id="185" name="Une science avec son objet, son mode de raisonnement et ses méthodes"/>
          <p:cNvSpPr txBox="1"/>
          <p:nvPr/>
        </p:nvSpPr>
        <p:spPr>
          <a:xfrm>
            <a:off x="1248663" y="2587087"/>
            <a:ext cx="22192727" cy="853431"/>
          </a:xfrm>
          <a:prstGeom prst="rect">
            <a:avLst/>
          </a:prstGeom>
          <a:solidFill>
            <a:srgbClr val="D87631">
              <a:alpha val="21285"/>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2292038">
              <a:lnSpc>
                <a:spcPct val="90000"/>
              </a:lnSpc>
              <a:spcBef>
                <a:spcPts val="2200"/>
              </a:spcBef>
              <a:defRPr sz="5800" b="0" spc="0">
                <a:solidFill>
                  <a:srgbClr val="FFFFFF"/>
                </a:solidFill>
              </a:defRPr>
            </a:pPr>
            <a:r>
              <a:rPr>
                <a:solidFill>
                  <a:srgbClr val="000000"/>
                </a:solidFill>
              </a:rPr>
              <a:t>Une science avec son </a:t>
            </a:r>
            <a:r>
              <a:rPr b="1">
                <a:solidFill>
                  <a:srgbClr val="000000"/>
                </a:solidFill>
              </a:rPr>
              <a:t>objet</a:t>
            </a:r>
            <a:r>
              <a:rPr>
                <a:solidFill>
                  <a:srgbClr val="000000"/>
                </a:solidFill>
              </a:rPr>
              <a:t>, son </a:t>
            </a:r>
            <a:r>
              <a:rPr b="1">
                <a:solidFill>
                  <a:srgbClr val="000000"/>
                </a:solidFill>
              </a:rPr>
              <a:t>mode de raisonnement</a:t>
            </a:r>
            <a:r>
              <a:rPr>
                <a:solidFill>
                  <a:srgbClr val="000000"/>
                </a:solidFill>
              </a:rPr>
              <a:t> et ses </a:t>
            </a:r>
            <a:r>
              <a:rPr b="1" u="sng">
                <a:solidFill>
                  <a:srgbClr val="000000"/>
                </a:solidFill>
              </a:rPr>
              <a:t>méthodes</a:t>
            </a:r>
          </a:p>
        </p:txBody>
      </p:sp>
      <p:sp>
        <p:nvSpPr>
          <p:cNvPr id="3" name="Titre 2">
            <a:extLst>
              <a:ext uri="{FF2B5EF4-FFF2-40B4-BE49-F238E27FC236}">
                <a16:creationId xmlns:a16="http://schemas.microsoft.com/office/drawing/2014/main" id="{F24822C3-AA48-5D7E-93AF-42E99ABE08F0}"/>
              </a:ext>
            </a:extLst>
          </p:cNvPr>
          <p:cNvSpPr>
            <a:spLocks noGrp="1"/>
          </p:cNvSpPr>
          <p:nvPr>
            <p:ph type="title"/>
          </p:nvPr>
        </p:nvSpPr>
        <p:spPr/>
        <p:txBody>
          <a:bodyPr/>
          <a:lstStyle/>
          <a:p>
            <a:endParaRPr lang="fr-FR"/>
          </a:p>
        </p:txBody>
      </p:sp>
      <p:sp>
        <p:nvSpPr>
          <p:cNvPr id="4" name="Qu’est-ce que la sociologie ?">
            <a:extLst>
              <a:ext uri="{FF2B5EF4-FFF2-40B4-BE49-F238E27FC236}">
                <a16:creationId xmlns:a16="http://schemas.microsoft.com/office/drawing/2014/main" id="{22F99DB8-93E5-C6B6-0FFC-1A8440EBC30F}"/>
              </a:ext>
            </a:extLst>
          </p:cNvPr>
          <p:cNvSpPr txBox="1">
            <a:spLocks/>
          </p:cNvSpPr>
          <p:nvPr/>
        </p:nvSpPr>
        <p:spPr>
          <a:xfrm>
            <a:off x="1219199" y="492237"/>
            <a:ext cx="22251654" cy="1882663"/>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sz="9600" b="1">
                <a:solidFill>
                  <a:schemeClr val="bg1"/>
                </a:solidFill>
              </a:rPr>
              <a:t>Qu’est-ce que la sociologie ?</a:t>
            </a:r>
            <a:endParaRPr lang="fr-FR" sz="9600" b="1" dirty="0">
              <a:solidFill>
                <a:schemeClr val="bg1"/>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Une science avec son objet, son mode de raisonnement et ses méthodes…"/>
          <p:cNvSpPr txBox="1">
            <a:spLocks noGrp="1"/>
          </p:cNvSpPr>
          <p:nvPr>
            <p:ph type="body" sz="quarter" idx="1"/>
          </p:nvPr>
        </p:nvSpPr>
        <p:spPr>
          <a:xfrm>
            <a:off x="1219199" y="2761732"/>
            <a:ext cx="22251654" cy="9646168"/>
          </a:xfrm>
          <a:prstGeom prst="rect">
            <a:avLst/>
          </a:prstGeom>
        </p:spPr>
        <p:txBody>
          <a:bodyPr anchor="ctr">
            <a:normAutofit/>
          </a:bodyPr>
          <a:lstStyle/>
          <a:p>
            <a:pPr lvl="2" algn="just" defTabSz="2365187">
              <a:lnSpc>
                <a:spcPct val="110000"/>
              </a:lnSpc>
              <a:spcBef>
                <a:spcPts val="2400"/>
              </a:spcBef>
              <a:buSzTx/>
              <a:buNone/>
              <a:defRPr sz="5432"/>
            </a:pPr>
            <a:r>
              <a:rPr dirty="0"/>
              <a:t>1° La </a:t>
            </a:r>
            <a:r>
              <a:rPr dirty="0" err="1"/>
              <a:t>définition</a:t>
            </a:r>
            <a:r>
              <a:rPr dirty="0"/>
              <a:t> : </a:t>
            </a:r>
            <a:r>
              <a:rPr dirty="0" err="1"/>
              <a:t>enjeu</a:t>
            </a:r>
            <a:r>
              <a:rPr dirty="0"/>
              <a:t> de la </a:t>
            </a:r>
            <a:r>
              <a:rPr b="1" dirty="0"/>
              <a:t>rupture avec le </a:t>
            </a:r>
            <a:r>
              <a:rPr b="1" dirty="0" err="1"/>
              <a:t>sens</a:t>
            </a:r>
            <a:r>
              <a:rPr b="1" dirty="0"/>
              <a:t> </a:t>
            </a:r>
            <a:r>
              <a:rPr b="1" dirty="0" err="1"/>
              <a:t>commun</a:t>
            </a:r>
            <a:r>
              <a:rPr dirty="0"/>
              <a:t>, mise à distance des </a:t>
            </a:r>
            <a:r>
              <a:rPr dirty="0" err="1"/>
              <a:t>idées</a:t>
            </a:r>
            <a:r>
              <a:rPr dirty="0"/>
              <a:t> reçues </a:t>
            </a:r>
            <a:r>
              <a:rPr dirty="0" err="1"/>
              <a:t>ou</a:t>
            </a:r>
            <a:r>
              <a:rPr dirty="0"/>
              <a:t> « </a:t>
            </a:r>
            <a:r>
              <a:rPr dirty="0" err="1">
                <a:solidFill>
                  <a:schemeClr val="accent5"/>
                </a:solidFill>
              </a:rPr>
              <a:t>prénotions</a:t>
            </a:r>
            <a:r>
              <a:rPr dirty="0"/>
              <a:t> »</a:t>
            </a:r>
          </a:p>
          <a:p>
            <a:pPr marL="476550" indent="-476550" algn="just" defTabSz="2365187">
              <a:lnSpc>
                <a:spcPct val="110000"/>
              </a:lnSpc>
              <a:spcBef>
                <a:spcPts val="2400"/>
              </a:spcBef>
              <a:buSzPct val="100000"/>
              <a:buChar char="•"/>
              <a:defRPr sz="4850"/>
            </a:pPr>
            <a:r>
              <a:rPr dirty="0" err="1"/>
              <a:t>Définition</a:t>
            </a:r>
            <a:r>
              <a:rPr dirty="0"/>
              <a:t> </a:t>
            </a:r>
            <a:r>
              <a:rPr b="1" dirty="0" err="1"/>
              <a:t>objectivante</a:t>
            </a:r>
            <a:r>
              <a:rPr dirty="0"/>
              <a:t> et mise à distance du </a:t>
            </a:r>
            <a:r>
              <a:rPr dirty="0" err="1"/>
              <a:t>jugement</a:t>
            </a:r>
            <a:r>
              <a:rPr dirty="0"/>
              <a:t> moral</a:t>
            </a:r>
          </a:p>
          <a:p>
            <a:pPr algn="just" defTabSz="2365187">
              <a:lnSpc>
                <a:spcPct val="110000"/>
              </a:lnSpc>
              <a:spcBef>
                <a:spcPts val="1900"/>
              </a:spcBef>
              <a:buSzPct val="100000"/>
              <a:defRPr sz="4850"/>
            </a:pPr>
            <a:r>
              <a:rPr dirty="0"/>
              <a:t>Ex : Le suicide</a:t>
            </a:r>
            <a:endParaRPr lang="fr-FR" dirty="0"/>
          </a:p>
          <a:p>
            <a:pPr algn="just" defTabSz="2365187">
              <a:lnSpc>
                <a:spcPct val="110000"/>
              </a:lnSpc>
              <a:spcBef>
                <a:spcPts val="1900"/>
              </a:spcBef>
              <a:buSzPct val="100000"/>
              <a:defRPr sz="4850"/>
            </a:pPr>
            <a:r>
              <a:rPr dirty="0"/>
              <a:t>« On </a:t>
            </a:r>
            <a:r>
              <a:rPr dirty="0" err="1"/>
              <a:t>appelle</a:t>
            </a:r>
            <a:r>
              <a:rPr dirty="0"/>
              <a:t> suicide tout </a:t>
            </a:r>
            <a:r>
              <a:rPr dirty="0" err="1"/>
              <a:t>cas</a:t>
            </a:r>
            <a:r>
              <a:rPr dirty="0"/>
              <a:t> de mort qui </a:t>
            </a:r>
            <a:r>
              <a:rPr dirty="0" err="1"/>
              <a:t>résulte</a:t>
            </a:r>
            <a:r>
              <a:rPr dirty="0"/>
              <a:t> </a:t>
            </a:r>
            <a:r>
              <a:rPr dirty="0" err="1"/>
              <a:t>directement</a:t>
            </a:r>
            <a:r>
              <a:rPr dirty="0"/>
              <a:t> </a:t>
            </a:r>
            <a:r>
              <a:rPr dirty="0" err="1"/>
              <a:t>ou</a:t>
            </a:r>
            <a:r>
              <a:rPr dirty="0"/>
              <a:t> </a:t>
            </a:r>
            <a:r>
              <a:rPr dirty="0" err="1"/>
              <a:t>indirectement</a:t>
            </a:r>
            <a:r>
              <a:rPr dirty="0"/>
              <a:t> d’un </a:t>
            </a:r>
            <a:r>
              <a:rPr dirty="0" err="1"/>
              <a:t>acte</a:t>
            </a:r>
            <a:r>
              <a:rPr dirty="0"/>
              <a:t> </a:t>
            </a:r>
            <a:r>
              <a:rPr dirty="0" err="1"/>
              <a:t>positif</a:t>
            </a:r>
            <a:r>
              <a:rPr dirty="0"/>
              <a:t> </a:t>
            </a:r>
            <a:r>
              <a:rPr dirty="0" err="1"/>
              <a:t>ou</a:t>
            </a:r>
            <a:r>
              <a:rPr dirty="0"/>
              <a:t> </a:t>
            </a:r>
            <a:r>
              <a:rPr dirty="0" err="1"/>
              <a:t>négatif</a:t>
            </a:r>
            <a:r>
              <a:rPr dirty="0"/>
              <a:t>, accompli par la </a:t>
            </a:r>
            <a:r>
              <a:rPr dirty="0" err="1"/>
              <a:t>victime</a:t>
            </a:r>
            <a:r>
              <a:rPr dirty="0"/>
              <a:t> </a:t>
            </a:r>
            <a:r>
              <a:rPr dirty="0" err="1"/>
              <a:t>elle-même</a:t>
            </a:r>
            <a:r>
              <a:rPr dirty="0"/>
              <a:t> et </a:t>
            </a:r>
            <a:r>
              <a:rPr dirty="0" err="1"/>
              <a:t>qu’elle</a:t>
            </a:r>
            <a:r>
              <a:rPr dirty="0"/>
              <a:t> </a:t>
            </a:r>
            <a:r>
              <a:rPr dirty="0" err="1"/>
              <a:t>savait</a:t>
            </a:r>
            <a:r>
              <a:rPr dirty="0"/>
              <a:t> devoir </a:t>
            </a:r>
            <a:r>
              <a:rPr dirty="0" err="1"/>
              <a:t>produire</a:t>
            </a:r>
            <a:r>
              <a:rPr dirty="0"/>
              <a:t> </a:t>
            </a:r>
            <a:r>
              <a:rPr dirty="0" err="1"/>
              <a:t>ce</a:t>
            </a:r>
            <a:r>
              <a:rPr dirty="0"/>
              <a:t> </a:t>
            </a:r>
            <a:r>
              <a:rPr dirty="0" err="1"/>
              <a:t>résultat</a:t>
            </a:r>
            <a:r>
              <a:rPr dirty="0"/>
              <a:t>. » — </a:t>
            </a:r>
            <a:r>
              <a:rPr dirty="0" err="1"/>
              <a:t>É</a:t>
            </a:r>
            <a:r>
              <a:rPr dirty="0"/>
              <a:t>. Durkheim,</a:t>
            </a:r>
            <a:r>
              <a:rPr i="1" dirty="0"/>
              <a:t> Le Suicide</a:t>
            </a:r>
            <a:r>
              <a:rPr dirty="0"/>
              <a:t>, 1897, Paris : PUF, (p. 5) </a:t>
            </a:r>
          </a:p>
          <a:p>
            <a:pPr marL="685800" indent="-685800" algn="just" defTabSz="2365187">
              <a:lnSpc>
                <a:spcPct val="110000"/>
              </a:lnSpc>
              <a:spcBef>
                <a:spcPts val="2400"/>
              </a:spcBef>
              <a:buSzPct val="100000"/>
              <a:buFont typeface="Arial" panose="020B0604020202020204" pitchFamily="34" charset="0"/>
              <a:buChar char="•"/>
              <a:defRPr sz="4850"/>
            </a:pPr>
            <a:r>
              <a:rPr dirty="0"/>
              <a:t>Et le </a:t>
            </a:r>
            <a:r>
              <a:rPr dirty="0" err="1"/>
              <a:t>décrochage</a:t>
            </a:r>
            <a:r>
              <a:rPr dirty="0"/>
              <a:t> </a:t>
            </a:r>
            <a:r>
              <a:rPr dirty="0" err="1"/>
              <a:t>scolaire</a:t>
            </a:r>
            <a:r>
              <a:rPr dirty="0"/>
              <a:t> ?</a:t>
            </a:r>
          </a:p>
        </p:txBody>
      </p:sp>
      <p:sp>
        <p:nvSpPr>
          <p:cNvPr id="3" name="Titre 2">
            <a:extLst>
              <a:ext uri="{FF2B5EF4-FFF2-40B4-BE49-F238E27FC236}">
                <a16:creationId xmlns:a16="http://schemas.microsoft.com/office/drawing/2014/main" id="{65D68DFD-2979-847E-53BA-A713C9496BDF}"/>
              </a:ext>
            </a:extLst>
          </p:cNvPr>
          <p:cNvSpPr>
            <a:spLocks noGrp="1"/>
          </p:cNvSpPr>
          <p:nvPr>
            <p:ph type="title"/>
          </p:nvPr>
        </p:nvSpPr>
        <p:spPr/>
        <p:txBody>
          <a:bodyPr/>
          <a:lstStyle/>
          <a:p>
            <a:endParaRPr lang="fr-FR"/>
          </a:p>
        </p:txBody>
      </p:sp>
      <p:sp>
        <p:nvSpPr>
          <p:cNvPr id="4" name="Qu’est-ce que la sociologie ?">
            <a:extLst>
              <a:ext uri="{FF2B5EF4-FFF2-40B4-BE49-F238E27FC236}">
                <a16:creationId xmlns:a16="http://schemas.microsoft.com/office/drawing/2014/main" id="{D03E5572-A6A8-8A67-30D9-EC9BAF8C336F}"/>
              </a:ext>
            </a:extLst>
          </p:cNvPr>
          <p:cNvSpPr txBox="1">
            <a:spLocks/>
          </p:cNvSpPr>
          <p:nvPr/>
        </p:nvSpPr>
        <p:spPr>
          <a:xfrm>
            <a:off x="1219199" y="492237"/>
            <a:ext cx="22251654" cy="1882663"/>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sz="9600" b="1">
                <a:solidFill>
                  <a:schemeClr val="bg1"/>
                </a:solidFill>
              </a:rPr>
              <a:t>Qu’est-ce que la sociologie ?</a:t>
            </a:r>
            <a:endParaRPr lang="fr-FR" sz="9600" b="1" dirty="0">
              <a:solidFill>
                <a:schemeClr val="bg1"/>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FF2DA52B-D9C7-0EB9-4010-B52670F4012C}"/>
              </a:ext>
            </a:extLst>
          </p:cNvPr>
          <p:cNvPicPr>
            <a:picLocks/>
          </p:cNvPicPr>
          <p:nvPr>
            <p:custDataLst>
              <p:tags r:id="rId2"/>
            </p:custDataLst>
          </p:nvPr>
        </p:nvPicPr>
        <p:blipFill>
          <a:blip r:embed="rId9">
            <a:extLst>
              <a:ext uri="{96DAC541-7B7A-43D3-8B79-37D633B846F1}">
                <asvg:svgBlip xmlns:asvg="http://schemas.microsoft.com/office/drawing/2016/SVG/main" r:embed="rId10"/>
              </a:ext>
            </a:extLst>
          </a:blip>
          <a:stretch>
            <a:fillRect/>
          </a:stretch>
        </p:blipFill>
        <p:spPr>
          <a:xfrm>
            <a:off x="7802880" y="1234440"/>
            <a:ext cx="2072640" cy="1036320"/>
          </a:xfrm>
          <a:prstGeom prst="rect">
            <a:avLst/>
          </a:prstGeom>
        </p:spPr>
      </p:pic>
      <p:pic>
        <p:nvPicPr>
          <p:cNvPr id="5" name="Graphique 4">
            <a:extLst>
              <a:ext uri="{FF2B5EF4-FFF2-40B4-BE49-F238E27FC236}">
                <a16:creationId xmlns:a16="http://schemas.microsoft.com/office/drawing/2014/main" id="{D0C908C4-8CE6-D579-FED7-41BCC1043E15}"/>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2316480" y="4541520"/>
            <a:ext cx="4632960" cy="4632960"/>
          </a:xfrm>
          <a:prstGeom prst="rect">
            <a:avLst/>
          </a:prstGeom>
        </p:spPr>
      </p:pic>
      <p:sp>
        <p:nvSpPr>
          <p:cNvPr id="6" name="Rectangle 5">
            <a:extLst>
              <a:ext uri="{FF2B5EF4-FFF2-40B4-BE49-F238E27FC236}">
                <a16:creationId xmlns:a16="http://schemas.microsoft.com/office/drawing/2014/main" id="{000A5398-3518-6E4C-8846-93DDE78CB140}"/>
              </a:ext>
            </a:extLst>
          </p:cNvPr>
          <p:cNvSpPr/>
          <p:nvPr>
            <p:custDataLst>
              <p:tags r:id="rId4"/>
            </p:custDataLst>
          </p:nvPr>
        </p:nvSpPr>
        <p:spPr>
          <a:xfrm>
            <a:off x="7802880" y="5143500"/>
            <a:ext cx="14630399" cy="34290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6000" b="1" dirty="0">
                <a:solidFill>
                  <a:srgbClr val="5B5B5B"/>
                </a:solidFill>
              </a:rPr>
              <a:t>Si je vous dis « décrochage scolaire », à quoi pensez-vous ?</a:t>
            </a:r>
          </a:p>
        </p:txBody>
      </p:sp>
      <p:sp>
        <p:nvSpPr>
          <p:cNvPr id="7" name="Rectangle : coins arrondis 6">
            <a:extLst>
              <a:ext uri="{FF2B5EF4-FFF2-40B4-BE49-F238E27FC236}">
                <a16:creationId xmlns:a16="http://schemas.microsoft.com/office/drawing/2014/main" id="{CE06432F-C22F-C79D-BE53-52DC98DB2C35}"/>
              </a:ext>
            </a:extLst>
          </p:cNvPr>
          <p:cNvSpPr/>
          <p:nvPr>
            <p:custDataLst>
              <p:tags r:id="rId5"/>
            </p:custDataLst>
          </p:nvPr>
        </p:nvSpPr>
        <p:spPr>
          <a:xfrm>
            <a:off x="12382500" y="861060"/>
            <a:ext cx="11620500" cy="1783080"/>
          </a:xfrm>
          <a:prstGeom prst="roundRect">
            <a:avLst/>
          </a:prstGeom>
          <a:solidFill>
            <a:srgbClr val="F4F4F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fr-FR" sz="2000">
                <a:solidFill>
                  <a:srgbClr val="5B5B5B"/>
                </a:solidFill>
              </a:rPr>
              <a:t>Please download and install the Slido app on all computers you use</a:t>
            </a:r>
          </a:p>
        </p:txBody>
      </p:sp>
      <p:pic>
        <p:nvPicPr>
          <p:cNvPr id="9" name="Graphique 8">
            <a:extLst>
              <a:ext uri="{FF2B5EF4-FFF2-40B4-BE49-F238E27FC236}">
                <a16:creationId xmlns:a16="http://schemas.microsoft.com/office/drawing/2014/main" id="{938521C2-29A5-84F1-2A01-D8B279CD6049}"/>
              </a:ext>
            </a:extLst>
          </p:cNvPr>
          <p:cNvPicPr>
            <a:picLocks/>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22223597" y="1155268"/>
            <a:ext cx="1194664" cy="1194664"/>
          </a:xfrm>
          <a:prstGeom prst="rect">
            <a:avLst/>
          </a:prstGeom>
        </p:spPr>
      </p:pic>
      <p:sp>
        <p:nvSpPr>
          <p:cNvPr id="10" name="Rectangle 9">
            <a:extLst>
              <a:ext uri="{FF2B5EF4-FFF2-40B4-BE49-F238E27FC236}">
                <a16:creationId xmlns:a16="http://schemas.microsoft.com/office/drawing/2014/main" id="{E3A73826-4942-42C6-7696-C7BE27121E85}"/>
              </a:ext>
            </a:extLst>
          </p:cNvPr>
          <p:cNvSpPr/>
          <p:nvPr>
            <p:custDataLst>
              <p:tags r:id="rId7"/>
            </p:custDataLst>
          </p:nvPr>
        </p:nvSpPr>
        <p:spPr>
          <a:xfrm>
            <a:off x="7802880" y="12890500"/>
            <a:ext cx="14630399" cy="1036320"/>
          </a:xfrm>
          <a:prstGeom prst="rect">
            <a:avLst/>
          </a:prstGeom>
          <a:solidFill>
            <a:srgbClr val="FFFFFF"/>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fr-FR" sz="2200" b="1">
                <a:solidFill>
                  <a:srgbClr val="5B5B5B"/>
                </a:solidFill>
              </a:rPr>
              <a:t>ⓘ</a:t>
            </a:r>
            <a:r>
              <a:rPr lang="fr-FR"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59845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Déscolarisation ? Absentéisme scolaire ? Échec scolaire ? (Décrochage de l’intérieur)…"/>
          <p:cNvSpPr txBox="1">
            <a:spLocks noGrp="1"/>
          </p:cNvSpPr>
          <p:nvPr>
            <p:ph type="body" sz="quarter" idx="1"/>
          </p:nvPr>
        </p:nvSpPr>
        <p:spPr>
          <a:xfrm>
            <a:off x="1219199" y="2761732"/>
            <a:ext cx="22251654" cy="10273678"/>
          </a:xfrm>
          <a:prstGeom prst="rect">
            <a:avLst/>
          </a:prstGeom>
        </p:spPr>
        <p:txBody>
          <a:bodyPr anchor="ctr">
            <a:normAutofit lnSpcReduction="10000"/>
          </a:bodyPr>
          <a:lstStyle/>
          <a:p>
            <a:pPr defTabSz="2023821">
              <a:lnSpc>
                <a:spcPct val="110000"/>
              </a:lnSpc>
              <a:spcBef>
                <a:spcPts val="1900"/>
              </a:spcBef>
              <a:buSzPct val="100000"/>
              <a:defRPr sz="4300"/>
            </a:pPr>
            <a:r>
              <a:rPr dirty="0" err="1"/>
              <a:t>Rayou</a:t>
            </a:r>
            <a:r>
              <a:rPr dirty="0"/>
              <a:t> P., </a:t>
            </a:r>
            <a:r>
              <a:rPr dirty="0" err="1"/>
              <a:t>Henriot</a:t>
            </a:r>
            <a:r>
              <a:rPr dirty="0"/>
              <a:t>-Van </a:t>
            </a:r>
            <a:r>
              <a:rPr dirty="0" err="1"/>
              <a:t>Zanten</a:t>
            </a:r>
            <a:r>
              <a:rPr dirty="0"/>
              <a:t> A., 2018, </a:t>
            </a:r>
            <a:r>
              <a:rPr i="1" dirty="0"/>
              <a:t>Les 100 mots de </a:t>
            </a:r>
            <a:r>
              <a:rPr i="1" dirty="0" err="1"/>
              <a:t>l’éducation</a:t>
            </a:r>
            <a:r>
              <a:rPr dirty="0"/>
              <a:t>, 3e </a:t>
            </a:r>
            <a:r>
              <a:rPr dirty="0" err="1"/>
              <a:t>éd</a:t>
            </a:r>
            <a:r>
              <a:rPr dirty="0"/>
              <a:t>. mise à jour, Paris, Que </a:t>
            </a:r>
            <a:r>
              <a:rPr dirty="0" err="1"/>
              <a:t>sais</a:t>
            </a:r>
            <a:r>
              <a:rPr dirty="0"/>
              <a:t>-je  ?, p. 15‑16.</a:t>
            </a:r>
          </a:p>
          <a:p>
            <a:pPr defTabSz="2023821">
              <a:lnSpc>
                <a:spcPct val="110000"/>
              </a:lnSpc>
              <a:spcBef>
                <a:spcPts val="1900"/>
              </a:spcBef>
              <a:buSzPct val="100000"/>
              <a:defRPr sz="4300"/>
            </a:pPr>
            <a:r>
              <a:rPr dirty="0"/>
              <a:t>« Le </a:t>
            </a:r>
            <a:r>
              <a:rPr dirty="0" err="1"/>
              <a:t>terme</a:t>
            </a:r>
            <a:r>
              <a:rPr dirty="0"/>
              <a:t> « </a:t>
            </a:r>
            <a:r>
              <a:rPr b="1" dirty="0" err="1"/>
              <a:t>déscolarisation</a:t>
            </a:r>
            <a:r>
              <a:rPr dirty="0"/>
              <a:t> » </a:t>
            </a:r>
            <a:r>
              <a:rPr dirty="0" err="1"/>
              <a:t>désigne</a:t>
            </a:r>
            <a:r>
              <a:rPr dirty="0"/>
              <a:t> le fait </a:t>
            </a:r>
            <a:r>
              <a:rPr dirty="0" err="1"/>
              <a:t>d’abandonner</a:t>
            </a:r>
            <a:r>
              <a:rPr dirty="0"/>
              <a:t> </a:t>
            </a:r>
            <a:r>
              <a:rPr dirty="0" err="1"/>
              <a:t>l’école</a:t>
            </a:r>
            <a:r>
              <a:rPr dirty="0"/>
              <a:t> </a:t>
            </a:r>
            <a:r>
              <a:rPr dirty="0" err="1"/>
              <a:t>avant</a:t>
            </a:r>
            <a:r>
              <a:rPr dirty="0"/>
              <a:t> la fin d’un cycle et </a:t>
            </a:r>
            <a:r>
              <a:rPr dirty="0" err="1"/>
              <a:t>parfois</a:t>
            </a:r>
            <a:r>
              <a:rPr dirty="0"/>
              <a:t> </a:t>
            </a:r>
            <a:r>
              <a:rPr dirty="0" err="1"/>
              <a:t>avant</a:t>
            </a:r>
            <a:r>
              <a:rPr dirty="0"/>
              <a:t> </a:t>
            </a:r>
            <a:r>
              <a:rPr dirty="0" err="1"/>
              <a:t>même</a:t>
            </a:r>
            <a:r>
              <a:rPr dirty="0"/>
              <a:t> la fin de la </a:t>
            </a:r>
            <a:r>
              <a:rPr dirty="0" err="1"/>
              <a:t>scolarité</a:t>
            </a:r>
            <a:r>
              <a:rPr dirty="0"/>
              <a:t> </a:t>
            </a:r>
            <a:r>
              <a:rPr dirty="0" err="1"/>
              <a:t>obligatoire</a:t>
            </a:r>
            <a:r>
              <a:rPr dirty="0"/>
              <a:t>. Venu du Canada, le </a:t>
            </a:r>
            <a:r>
              <a:rPr dirty="0" err="1"/>
              <a:t>terme</a:t>
            </a:r>
            <a:r>
              <a:rPr dirty="0"/>
              <a:t> « </a:t>
            </a:r>
            <a:r>
              <a:rPr b="1" dirty="0" err="1"/>
              <a:t>décrochage</a:t>
            </a:r>
            <a:r>
              <a:rPr dirty="0"/>
              <a:t> », avec le </a:t>
            </a:r>
            <a:r>
              <a:rPr dirty="0" err="1"/>
              <a:t>même</a:t>
            </a:r>
            <a:r>
              <a:rPr dirty="0"/>
              <a:t> </a:t>
            </a:r>
            <a:r>
              <a:rPr dirty="0" err="1"/>
              <a:t>sens</a:t>
            </a:r>
            <a:r>
              <a:rPr dirty="0"/>
              <a:t>, </a:t>
            </a:r>
            <a:r>
              <a:rPr dirty="0" err="1"/>
              <a:t>offre</a:t>
            </a:r>
            <a:r>
              <a:rPr dirty="0"/>
              <a:t> des connotations </a:t>
            </a:r>
            <a:r>
              <a:rPr dirty="0" err="1"/>
              <a:t>peut-être</a:t>
            </a:r>
            <a:r>
              <a:rPr dirty="0"/>
              <a:t> plus riches : il </a:t>
            </a:r>
            <a:r>
              <a:rPr dirty="0" err="1"/>
              <a:t>permet</a:t>
            </a:r>
            <a:r>
              <a:rPr dirty="0"/>
              <a:t> de </a:t>
            </a:r>
            <a:r>
              <a:rPr dirty="0" err="1"/>
              <a:t>penser</a:t>
            </a:r>
            <a:r>
              <a:rPr dirty="0"/>
              <a:t> que des </a:t>
            </a:r>
            <a:r>
              <a:rPr dirty="0" err="1"/>
              <a:t>élèves</a:t>
            </a:r>
            <a:r>
              <a:rPr dirty="0"/>
              <a:t> </a:t>
            </a:r>
            <a:r>
              <a:rPr dirty="0" err="1"/>
              <a:t>peuvent</a:t>
            </a:r>
            <a:r>
              <a:rPr dirty="0"/>
              <a:t> </a:t>
            </a:r>
            <a:r>
              <a:rPr dirty="0" err="1"/>
              <a:t>être</a:t>
            </a:r>
            <a:r>
              <a:rPr dirty="0"/>
              <a:t> </a:t>
            </a:r>
            <a:r>
              <a:rPr dirty="0" err="1"/>
              <a:t>décrocheurs</a:t>
            </a:r>
            <a:r>
              <a:rPr dirty="0"/>
              <a:t> </a:t>
            </a:r>
            <a:r>
              <a:rPr dirty="0" err="1"/>
              <a:t>mais</a:t>
            </a:r>
            <a:r>
              <a:rPr dirty="0"/>
              <a:t> </a:t>
            </a:r>
            <a:r>
              <a:rPr dirty="0" err="1"/>
              <a:t>aussi</a:t>
            </a:r>
            <a:r>
              <a:rPr dirty="0"/>
              <a:t> </a:t>
            </a:r>
            <a:r>
              <a:rPr dirty="0" err="1"/>
              <a:t>décrochés</a:t>
            </a:r>
            <a:r>
              <a:rPr dirty="0"/>
              <a:t> (par les pratiques </a:t>
            </a:r>
            <a:r>
              <a:rPr dirty="0" err="1"/>
              <a:t>scolaires</a:t>
            </a:r>
            <a:r>
              <a:rPr dirty="0"/>
              <a:t>), </a:t>
            </a:r>
            <a:r>
              <a:rPr dirty="0" err="1"/>
              <a:t>ou</a:t>
            </a:r>
            <a:r>
              <a:rPr dirty="0"/>
              <a:t> encore que </a:t>
            </a:r>
            <a:r>
              <a:rPr dirty="0" err="1"/>
              <a:t>l’on</a:t>
            </a:r>
            <a:r>
              <a:rPr dirty="0"/>
              <a:t> </a:t>
            </a:r>
            <a:r>
              <a:rPr dirty="0" err="1"/>
              <a:t>peut</a:t>
            </a:r>
            <a:r>
              <a:rPr dirty="0"/>
              <a:t> </a:t>
            </a:r>
            <a:r>
              <a:rPr dirty="0" err="1"/>
              <a:t>parfois</a:t>
            </a:r>
            <a:r>
              <a:rPr dirty="0"/>
              <a:t> </a:t>
            </a:r>
            <a:r>
              <a:rPr dirty="0" err="1"/>
              <a:t>décrocher</a:t>
            </a:r>
            <a:r>
              <a:rPr dirty="0"/>
              <a:t> sur place, </a:t>
            </a:r>
            <a:r>
              <a:rPr dirty="0" err="1"/>
              <a:t>c’est</a:t>
            </a:r>
            <a:r>
              <a:rPr dirty="0"/>
              <a:t>-à-dire </a:t>
            </a:r>
            <a:r>
              <a:rPr dirty="0" err="1"/>
              <a:t>être</a:t>
            </a:r>
            <a:r>
              <a:rPr dirty="0"/>
              <a:t> </a:t>
            </a:r>
            <a:r>
              <a:rPr dirty="0" err="1"/>
              <a:t>totalement</a:t>
            </a:r>
            <a:r>
              <a:rPr dirty="0"/>
              <a:t> </a:t>
            </a:r>
            <a:r>
              <a:rPr dirty="0" err="1"/>
              <a:t>démobilisé</a:t>
            </a:r>
            <a:r>
              <a:rPr dirty="0"/>
              <a:t> sans pour </a:t>
            </a:r>
            <a:r>
              <a:rPr dirty="0" err="1"/>
              <a:t>autant</a:t>
            </a:r>
            <a:r>
              <a:rPr dirty="0"/>
              <a:t> quitter </a:t>
            </a:r>
            <a:r>
              <a:rPr dirty="0" err="1"/>
              <a:t>l’école</a:t>
            </a:r>
            <a:r>
              <a:rPr dirty="0"/>
              <a:t>. </a:t>
            </a:r>
            <a:r>
              <a:rPr dirty="0" err="1"/>
              <a:t>Même</a:t>
            </a:r>
            <a:r>
              <a:rPr dirty="0"/>
              <a:t> </a:t>
            </a:r>
            <a:r>
              <a:rPr dirty="0" err="1"/>
              <a:t>s’ils</a:t>
            </a:r>
            <a:r>
              <a:rPr dirty="0"/>
              <a:t> </a:t>
            </a:r>
            <a:r>
              <a:rPr dirty="0" err="1"/>
              <a:t>sont</a:t>
            </a:r>
            <a:r>
              <a:rPr dirty="0"/>
              <a:t> </a:t>
            </a:r>
            <a:r>
              <a:rPr dirty="0" err="1"/>
              <a:t>souvent</a:t>
            </a:r>
            <a:r>
              <a:rPr dirty="0"/>
              <a:t> </a:t>
            </a:r>
            <a:r>
              <a:rPr dirty="0" err="1"/>
              <a:t>utilisés</a:t>
            </a:r>
            <a:r>
              <a:rPr dirty="0"/>
              <a:t> </a:t>
            </a:r>
            <a:r>
              <a:rPr dirty="0" err="1"/>
              <a:t>l’un</a:t>
            </a:r>
            <a:r>
              <a:rPr dirty="0"/>
              <a:t> pour </a:t>
            </a:r>
            <a:r>
              <a:rPr dirty="0" err="1"/>
              <a:t>l’autre</a:t>
            </a:r>
            <a:r>
              <a:rPr dirty="0"/>
              <a:t>, les </a:t>
            </a:r>
            <a:r>
              <a:rPr dirty="0" err="1"/>
              <a:t>termes</a:t>
            </a:r>
            <a:r>
              <a:rPr dirty="0"/>
              <a:t> « </a:t>
            </a:r>
            <a:r>
              <a:rPr dirty="0" err="1"/>
              <a:t>décrochage</a:t>
            </a:r>
            <a:r>
              <a:rPr dirty="0"/>
              <a:t> », « </a:t>
            </a:r>
            <a:r>
              <a:rPr b="1" dirty="0" err="1"/>
              <a:t>absentéisme</a:t>
            </a:r>
            <a:r>
              <a:rPr dirty="0"/>
              <a:t> » et « </a:t>
            </a:r>
            <a:r>
              <a:rPr b="1" dirty="0" err="1"/>
              <a:t>échec</a:t>
            </a:r>
            <a:r>
              <a:rPr b="1" dirty="0"/>
              <a:t> </a:t>
            </a:r>
            <a:r>
              <a:rPr b="1" dirty="0" err="1"/>
              <a:t>scolaire</a:t>
            </a:r>
            <a:r>
              <a:rPr dirty="0"/>
              <a:t> » ne </a:t>
            </a:r>
            <a:r>
              <a:rPr dirty="0" err="1"/>
              <a:t>sont</a:t>
            </a:r>
            <a:r>
              <a:rPr dirty="0"/>
              <a:t> pas </a:t>
            </a:r>
            <a:r>
              <a:rPr dirty="0" err="1"/>
              <a:t>synonymes</a:t>
            </a:r>
            <a:r>
              <a:rPr dirty="0"/>
              <a:t>. Si </a:t>
            </a:r>
            <a:r>
              <a:rPr dirty="0" err="1"/>
              <a:t>ces</a:t>
            </a:r>
            <a:r>
              <a:rPr dirty="0"/>
              <a:t> </a:t>
            </a:r>
            <a:r>
              <a:rPr dirty="0" err="1"/>
              <a:t>réalités</a:t>
            </a:r>
            <a:r>
              <a:rPr dirty="0"/>
              <a:t> </a:t>
            </a:r>
            <a:r>
              <a:rPr dirty="0" err="1"/>
              <a:t>peuvent</a:t>
            </a:r>
            <a:r>
              <a:rPr dirty="0"/>
              <a:t> bien entendu se </a:t>
            </a:r>
            <a:r>
              <a:rPr dirty="0" err="1"/>
              <a:t>recouvrir</a:t>
            </a:r>
            <a:r>
              <a:rPr dirty="0"/>
              <a:t>, </a:t>
            </a:r>
            <a:r>
              <a:rPr dirty="0" err="1"/>
              <a:t>ce</a:t>
            </a:r>
            <a:r>
              <a:rPr dirty="0"/>
              <a:t> </a:t>
            </a:r>
            <a:r>
              <a:rPr dirty="0" err="1"/>
              <a:t>n’est</a:t>
            </a:r>
            <a:r>
              <a:rPr dirty="0"/>
              <a:t> pas </a:t>
            </a:r>
            <a:r>
              <a:rPr dirty="0" err="1"/>
              <a:t>systématique</a:t>
            </a:r>
            <a:r>
              <a:rPr dirty="0"/>
              <a:t> : </a:t>
            </a:r>
            <a:r>
              <a:rPr dirty="0" err="1"/>
              <a:t>certains</a:t>
            </a:r>
            <a:r>
              <a:rPr dirty="0"/>
              <a:t> </a:t>
            </a:r>
            <a:r>
              <a:rPr dirty="0" err="1"/>
              <a:t>élèves</a:t>
            </a:r>
            <a:r>
              <a:rPr dirty="0"/>
              <a:t> « </a:t>
            </a:r>
            <a:r>
              <a:rPr dirty="0" err="1"/>
              <a:t>décrochent</a:t>
            </a:r>
            <a:r>
              <a:rPr dirty="0"/>
              <a:t> » sans </a:t>
            </a:r>
            <a:r>
              <a:rPr dirty="0" err="1"/>
              <a:t>être</a:t>
            </a:r>
            <a:r>
              <a:rPr dirty="0"/>
              <a:t> </a:t>
            </a:r>
            <a:r>
              <a:rPr dirty="0" err="1"/>
              <a:t>en</a:t>
            </a:r>
            <a:r>
              <a:rPr dirty="0"/>
              <a:t> </a:t>
            </a:r>
            <a:r>
              <a:rPr dirty="0" err="1"/>
              <a:t>échec</a:t>
            </a:r>
            <a:r>
              <a:rPr dirty="0"/>
              <a:t>, </a:t>
            </a:r>
            <a:r>
              <a:rPr dirty="0" err="1"/>
              <a:t>d’autres</a:t>
            </a:r>
            <a:r>
              <a:rPr dirty="0"/>
              <a:t> </a:t>
            </a:r>
            <a:r>
              <a:rPr dirty="0" err="1"/>
              <a:t>pratiquent</a:t>
            </a:r>
            <a:r>
              <a:rPr dirty="0"/>
              <a:t> </a:t>
            </a:r>
            <a:r>
              <a:rPr dirty="0" err="1"/>
              <a:t>l’absentéisme</a:t>
            </a:r>
            <a:r>
              <a:rPr dirty="0"/>
              <a:t> sans pour </a:t>
            </a:r>
            <a:r>
              <a:rPr dirty="0" err="1"/>
              <a:t>autant</a:t>
            </a:r>
            <a:r>
              <a:rPr dirty="0"/>
              <a:t> </a:t>
            </a:r>
            <a:r>
              <a:rPr dirty="0" err="1"/>
              <a:t>abandonner</a:t>
            </a:r>
            <a:r>
              <a:rPr dirty="0"/>
              <a:t> </a:t>
            </a:r>
            <a:r>
              <a:rPr dirty="0" err="1"/>
              <a:t>définitivement</a:t>
            </a:r>
            <a:r>
              <a:rPr dirty="0"/>
              <a:t> </a:t>
            </a:r>
            <a:r>
              <a:rPr dirty="0" err="1"/>
              <a:t>l’école</a:t>
            </a:r>
            <a:r>
              <a:rPr dirty="0"/>
              <a:t>. » </a:t>
            </a:r>
          </a:p>
          <a:p>
            <a:pPr marL="360947" indent="-360947" defTabSz="2023821">
              <a:lnSpc>
                <a:spcPct val="150000"/>
              </a:lnSpc>
              <a:spcBef>
                <a:spcPts val="1900"/>
              </a:spcBef>
              <a:buSzPct val="100000"/>
              <a:buChar char="•"/>
              <a:defRPr sz="4300"/>
            </a:pPr>
            <a:r>
              <a:rPr dirty="0"/>
              <a:t>Un </a:t>
            </a:r>
            <a:r>
              <a:rPr dirty="0" err="1"/>
              <a:t>objet</a:t>
            </a:r>
            <a:r>
              <a:rPr dirty="0"/>
              <a:t> </a:t>
            </a:r>
            <a:r>
              <a:rPr dirty="0" err="1"/>
              <a:t>d’étude</a:t>
            </a:r>
            <a:r>
              <a:rPr dirty="0"/>
              <a:t> à </a:t>
            </a:r>
            <a:r>
              <a:rPr dirty="0" err="1"/>
              <a:t>préciser</a:t>
            </a:r>
            <a:r>
              <a:rPr dirty="0"/>
              <a:t> </a:t>
            </a:r>
            <a:r>
              <a:rPr dirty="0" err="1"/>
              <a:t>avant</a:t>
            </a:r>
            <a:r>
              <a:rPr dirty="0"/>
              <a:t> de se lancer dans son observation… </a:t>
            </a:r>
            <a:r>
              <a:rPr i="1" dirty="0" err="1"/>
              <a:t>Déscolarisation</a:t>
            </a:r>
            <a:r>
              <a:rPr i="1" dirty="0"/>
              <a:t> ? </a:t>
            </a:r>
            <a:r>
              <a:rPr i="1" dirty="0" err="1"/>
              <a:t>Absentéisme</a:t>
            </a:r>
            <a:r>
              <a:rPr i="1" dirty="0"/>
              <a:t> </a:t>
            </a:r>
            <a:r>
              <a:rPr i="1" dirty="0" err="1"/>
              <a:t>scolaire</a:t>
            </a:r>
            <a:r>
              <a:rPr i="1" dirty="0"/>
              <a:t> ? </a:t>
            </a:r>
            <a:r>
              <a:rPr i="1" dirty="0" err="1"/>
              <a:t>Échec</a:t>
            </a:r>
            <a:r>
              <a:rPr i="1" dirty="0"/>
              <a:t> </a:t>
            </a:r>
            <a:r>
              <a:rPr i="1" dirty="0" err="1"/>
              <a:t>scolaire</a:t>
            </a:r>
            <a:r>
              <a:rPr i="1" dirty="0"/>
              <a:t> ? Sortie de </a:t>
            </a:r>
            <a:r>
              <a:rPr i="1" dirty="0" err="1"/>
              <a:t>l’enseignement</a:t>
            </a:r>
            <a:r>
              <a:rPr i="1" dirty="0"/>
              <a:t> sans </a:t>
            </a:r>
            <a:r>
              <a:rPr i="1" dirty="0" err="1"/>
              <a:t>diplôme</a:t>
            </a:r>
            <a:r>
              <a:rPr i="1" dirty="0"/>
              <a:t> ? </a:t>
            </a:r>
          </a:p>
        </p:txBody>
      </p:sp>
      <p:sp>
        <p:nvSpPr>
          <p:cNvPr id="3" name="Titre 2">
            <a:extLst>
              <a:ext uri="{FF2B5EF4-FFF2-40B4-BE49-F238E27FC236}">
                <a16:creationId xmlns:a16="http://schemas.microsoft.com/office/drawing/2014/main" id="{4C9C2855-705B-0BA6-9A78-B3CC85D9DC08}"/>
              </a:ext>
            </a:extLst>
          </p:cNvPr>
          <p:cNvSpPr>
            <a:spLocks noGrp="1"/>
          </p:cNvSpPr>
          <p:nvPr>
            <p:ph type="title"/>
          </p:nvPr>
        </p:nvSpPr>
        <p:spPr/>
        <p:txBody>
          <a:bodyPr/>
          <a:lstStyle/>
          <a:p>
            <a:endParaRPr lang="fr-FR"/>
          </a:p>
        </p:txBody>
      </p:sp>
      <p:sp>
        <p:nvSpPr>
          <p:cNvPr id="4" name="Qu’est-ce que la sociologie ?">
            <a:extLst>
              <a:ext uri="{FF2B5EF4-FFF2-40B4-BE49-F238E27FC236}">
                <a16:creationId xmlns:a16="http://schemas.microsoft.com/office/drawing/2014/main" id="{65C03825-9852-DA80-D00D-1F6437E9FD10}"/>
              </a:ext>
            </a:extLst>
          </p:cNvPr>
          <p:cNvSpPr txBox="1">
            <a:spLocks/>
          </p:cNvSpPr>
          <p:nvPr/>
        </p:nvSpPr>
        <p:spPr>
          <a:xfrm>
            <a:off x="1219199" y="492237"/>
            <a:ext cx="22251654" cy="1882663"/>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sz="9600" b="1">
                <a:solidFill>
                  <a:schemeClr val="bg1"/>
                </a:solidFill>
              </a:rPr>
              <a:t>Qu’est-ce que la sociologie ?</a:t>
            </a:r>
            <a:endParaRPr lang="fr-FR" sz="9600" b="1" dirty="0">
              <a:solidFill>
                <a:schemeClr val="bg1"/>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Une science avec son objet, son mode de raisonnement et ses méthodes…"/>
          <p:cNvSpPr txBox="1">
            <a:spLocks noGrp="1"/>
          </p:cNvSpPr>
          <p:nvPr>
            <p:ph type="body" sz="quarter" idx="1"/>
          </p:nvPr>
        </p:nvSpPr>
        <p:spPr>
          <a:xfrm>
            <a:off x="1219199" y="2761732"/>
            <a:ext cx="22251654" cy="10262389"/>
          </a:xfrm>
          <a:prstGeom prst="rect">
            <a:avLst/>
          </a:prstGeom>
        </p:spPr>
        <p:txBody>
          <a:bodyPr anchor="ctr"/>
          <a:lstStyle/>
          <a:p>
            <a:pPr>
              <a:buSzPct val="100000"/>
              <a:defRPr sz="5700"/>
            </a:pPr>
            <a:r>
              <a:rPr dirty="0"/>
              <a:t>2° </a:t>
            </a:r>
            <a:r>
              <a:rPr dirty="0" err="1"/>
              <a:t>L’observation</a:t>
            </a:r>
            <a:r>
              <a:rPr dirty="0"/>
              <a:t> et la </a:t>
            </a:r>
            <a:r>
              <a:rPr dirty="0" err="1"/>
              <a:t>mesure</a:t>
            </a:r>
            <a:r>
              <a:rPr dirty="0"/>
              <a:t> des faits : </a:t>
            </a:r>
            <a:r>
              <a:rPr dirty="0" err="1"/>
              <a:t>une</a:t>
            </a:r>
            <a:r>
              <a:rPr dirty="0"/>
              <a:t> science </a:t>
            </a:r>
            <a:r>
              <a:rPr b="1" dirty="0" err="1"/>
              <a:t>empirique</a:t>
            </a:r>
            <a:endParaRPr b="1" dirty="0"/>
          </a:p>
          <a:p>
            <a:pPr marL="491289" indent="-491289">
              <a:lnSpc>
                <a:spcPct val="120000"/>
              </a:lnSpc>
              <a:buSzPct val="100000"/>
              <a:buChar char="•"/>
              <a:defRPr sz="5000"/>
            </a:pPr>
            <a:r>
              <a:rPr dirty="0" err="1"/>
              <a:t>Méthodes</a:t>
            </a:r>
            <a:r>
              <a:rPr dirty="0"/>
              <a:t> </a:t>
            </a:r>
            <a:r>
              <a:rPr dirty="0" err="1">
                <a:solidFill>
                  <a:schemeClr val="accent5"/>
                </a:solidFill>
              </a:rPr>
              <a:t>qualitatives</a:t>
            </a:r>
            <a:r>
              <a:rPr dirty="0"/>
              <a:t> et </a:t>
            </a:r>
            <a:r>
              <a:rPr dirty="0" err="1"/>
              <a:t>méthodes</a:t>
            </a:r>
            <a:r>
              <a:rPr dirty="0"/>
              <a:t> </a:t>
            </a:r>
            <a:r>
              <a:rPr dirty="0" err="1">
                <a:solidFill>
                  <a:schemeClr val="accent5"/>
                </a:solidFill>
              </a:rPr>
              <a:t>quantitatives</a:t>
            </a:r>
            <a:endParaRPr dirty="0">
              <a:solidFill>
                <a:schemeClr val="accent5"/>
              </a:solidFill>
            </a:endParaRPr>
          </a:p>
          <a:p>
            <a:pPr marL="0" lvl="3" indent="685800">
              <a:lnSpc>
                <a:spcPct val="120000"/>
              </a:lnSpc>
              <a:buSzTx/>
              <a:buNone/>
              <a:defRPr sz="5000"/>
            </a:pPr>
            <a:r>
              <a:rPr dirty="0"/>
              <a:t>* </a:t>
            </a:r>
            <a:r>
              <a:rPr dirty="0" err="1"/>
              <a:t>Méthodes</a:t>
            </a:r>
            <a:r>
              <a:rPr dirty="0"/>
              <a:t> </a:t>
            </a:r>
            <a:r>
              <a:rPr dirty="0" err="1"/>
              <a:t>quantitatives</a:t>
            </a:r>
            <a:r>
              <a:rPr dirty="0"/>
              <a:t> = </a:t>
            </a:r>
            <a:r>
              <a:rPr dirty="0" err="1"/>
              <a:t>méthodes</a:t>
            </a:r>
            <a:r>
              <a:rPr dirty="0"/>
              <a:t> qui </a:t>
            </a:r>
            <a:r>
              <a:rPr dirty="0" err="1"/>
              <a:t>visent</a:t>
            </a:r>
            <a:r>
              <a:rPr dirty="0"/>
              <a:t> à donner </a:t>
            </a:r>
            <a:r>
              <a:rPr dirty="0" err="1"/>
              <a:t>une</a:t>
            </a:r>
            <a:r>
              <a:rPr dirty="0"/>
              <a:t> </a:t>
            </a:r>
            <a:r>
              <a:rPr dirty="0" err="1"/>
              <a:t>appréciation</a:t>
            </a:r>
            <a:r>
              <a:rPr dirty="0"/>
              <a:t> </a:t>
            </a:r>
            <a:r>
              <a:rPr dirty="0" err="1"/>
              <a:t>chiffrée</a:t>
            </a:r>
            <a:r>
              <a:rPr dirty="0"/>
              <a:t> d’un </a:t>
            </a:r>
            <a:r>
              <a:rPr dirty="0" err="1"/>
              <a:t>phénomène</a:t>
            </a:r>
            <a:r>
              <a:rPr dirty="0"/>
              <a:t>, </a:t>
            </a:r>
            <a:r>
              <a:rPr dirty="0" err="1"/>
              <a:t>en</a:t>
            </a:r>
            <a:r>
              <a:rPr dirty="0"/>
              <a:t> </a:t>
            </a:r>
            <a:r>
              <a:rPr dirty="0" err="1"/>
              <a:t>s’appuyant</a:t>
            </a:r>
            <a:r>
              <a:rPr dirty="0"/>
              <a:t> sur des </a:t>
            </a:r>
            <a:r>
              <a:rPr dirty="0" err="1"/>
              <a:t>outils</a:t>
            </a:r>
            <a:r>
              <a:rPr dirty="0"/>
              <a:t> </a:t>
            </a:r>
            <a:r>
              <a:rPr dirty="0" err="1"/>
              <a:t>mathématiques</a:t>
            </a:r>
            <a:r>
              <a:rPr dirty="0"/>
              <a:t>, des </a:t>
            </a:r>
            <a:r>
              <a:rPr dirty="0" err="1"/>
              <a:t>statistiques</a:t>
            </a:r>
            <a:r>
              <a:rPr dirty="0"/>
              <a:t>, des </a:t>
            </a:r>
            <a:r>
              <a:rPr dirty="0" err="1"/>
              <a:t>probabilités</a:t>
            </a:r>
            <a:r>
              <a:rPr dirty="0"/>
              <a:t>, et </a:t>
            </a:r>
            <a:r>
              <a:rPr dirty="0" err="1"/>
              <a:t>en</a:t>
            </a:r>
            <a:r>
              <a:rPr dirty="0"/>
              <a:t> </a:t>
            </a:r>
            <a:r>
              <a:rPr dirty="0" err="1"/>
              <a:t>exprimant</a:t>
            </a:r>
            <a:r>
              <a:rPr dirty="0"/>
              <a:t> </a:t>
            </a:r>
            <a:r>
              <a:rPr dirty="0" err="1"/>
              <a:t>ce</a:t>
            </a:r>
            <a:r>
              <a:rPr dirty="0"/>
              <a:t> </a:t>
            </a:r>
            <a:r>
              <a:rPr dirty="0" err="1"/>
              <a:t>phénomène</a:t>
            </a:r>
            <a:r>
              <a:rPr dirty="0"/>
              <a:t> à travers des variables et des relations </a:t>
            </a:r>
            <a:r>
              <a:rPr dirty="0" err="1"/>
              <a:t>formelles</a:t>
            </a:r>
            <a:r>
              <a:rPr dirty="0"/>
              <a:t> entre </a:t>
            </a:r>
            <a:r>
              <a:rPr dirty="0" err="1"/>
              <a:t>ces</a:t>
            </a:r>
            <a:r>
              <a:rPr dirty="0"/>
              <a:t> variables.</a:t>
            </a:r>
          </a:p>
          <a:p>
            <a:pPr marL="0" lvl="3" indent="685800">
              <a:lnSpc>
                <a:spcPct val="120000"/>
              </a:lnSpc>
              <a:buSzTx/>
              <a:buNone/>
              <a:defRPr sz="5000"/>
            </a:pPr>
            <a:r>
              <a:rPr dirty="0"/>
              <a:t>* </a:t>
            </a:r>
            <a:r>
              <a:rPr dirty="0" err="1"/>
              <a:t>Méthodes</a:t>
            </a:r>
            <a:r>
              <a:rPr dirty="0"/>
              <a:t> </a:t>
            </a:r>
            <a:r>
              <a:rPr dirty="0" err="1"/>
              <a:t>qualitatives</a:t>
            </a:r>
            <a:r>
              <a:rPr dirty="0"/>
              <a:t> = </a:t>
            </a:r>
            <a:r>
              <a:rPr dirty="0" err="1"/>
              <a:t>méthodes</a:t>
            </a:r>
            <a:r>
              <a:rPr dirty="0"/>
              <a:t> </a:t>
            </a:r>
            <a:r>
              <a:rPr dirty="0" err="1"/>
              <a:t>d’analyse</a:t>
            </a:r>
            <a:r>
              <a:rPr dirty="0"/>
              <a:t> qui </a:t>
            </a:r>
            <a:r>
              <a:rPr dirty="0" err="1"/>
              <a:t>privilégient</a:t>
            </a:r>
            <a:r>
              <a:rPr dirty="0"/>
              <a:t> les aspects </a:t>
            </a:r>
            <a:r>
              <a:rPr dirty="0" err="1"/>
              <a:t>qualitatifs</a:t>
            </a:r>
            <a:r>
              <a:rPr dirty="0"/>
              <a:t> des actions </a:t>
            </a:r>
            <a:r>
              <a:rPr dirty="0" err="1"/>
              <a:t>sociales</a:t>
            </a:r>
            <a:r>
              <a:rPr dirty="0"/>
              <a:t> (motivations, </a:t>
            </a:r>
            <a:r>
              <a:rPr dirty="0" err="1"/>
              <a:t>jugements</a:t>
            </a:r>
            <a:r>
              <a:rPr dirty="0"/>
              <a:t>, etc.) dans le but de les </a:t>
            </a:r>
            <a:r>
              <a:rPr dirty="0" err="1"/>
              <a:t>interpréter</a:t>
            </a:r>
            <a:r>
              <a:rPr dirty="0"/>
              <a:t> et de les </a:t>
            </a:r>
            <a:r>
              <a:rPr dirty="0" err="1"/>
              <a:t>comprendre</a:t>
            </a:r>
            <a:r>
              <a:rPr dirty="0"/>
              <a:t>.</a:t>
            </a:r>
          </a:p>
        </p:txBody>
      </p:sp>
      <p:sp>
        <p:nvSpPr>
          <p:cNvPr id="3" name="Titre 2">
            <a:extLst>
              <a:ext uri="{FF2B5EF4-FFF2-40B4-BE49-F238E27FC236}">
                <a16:creationId xmlns:a16="http://schemas.microsoft.com/office/drawing/2014/main" id="{493E2C7C-FD3D-2474-8953-547098256D8E}"/>
              </a:ext>
            </a:extLst>
          </p:cNvPr>
          <p:cNvSpPr>
            <a:spLocks noGrp="1"/>
          </p:cNvSpPr>
          <p:nvPr>
            <p:ph type="title"/>
          </p:nvPr>
        </p:nvSpPr>
        <p:spPr/>
        <p:txBody>
          <a:bodyPr/>
          <a:lstStyle/>
          <a:p>
            <a:endParaRPr lang="fr-FR"/>
          </a:p>
        </p:txBody>
      </p:sp>
      <p:sp>
        <p:nvSpPr>
          <p:cNvPr id="4" name="Qu’est-ce que la sociologie ?">
            <a:extLst>
              <a:ext uri="{FF2B5EF4-FFF2-40B4-BE49-F238E27FC236}">
                <a16:creationId xmlns:a16="http://schemas.microsoft.com/office/drawing/2014/main" id="{5DA20FE9-9173-386B-5403-C2B0546F3307}"/>
              </a:ext>
            </a:extLst>
          </p:cNvPr>
          <p:cNvSpPr txBox="1">
            <a:spLocks/>
          </p:cNvSpPr>
          <p:nvPr/>
        </p:nvSpPr>
        <p:spPr>
          <a:xfrm>
            <a:off x="1219199" y="492237"/>
            <a:ext cx="22251654" cy="1882663"/>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sz="9600" b="1">
                <a:solidFill>
                  <a:schemeClr val="bg1"/>
                </a:solidFill>
              </a:rPr>
              <a:t>Qu’est-ce que la sociologie ?</a:t>
            </a:r>
            <a:endParaRPr lang="fr-FR" sz="9600" b="1" dirty="0">
              <a:solidFill>
                <a:schemeClr val="bg1"/>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Quelle méthode privilégier ? Une articulation possible"/>
          <p:cNvSpPr txBox="1">
            <a:spLocks noGrp="1"/>
          </p:cNvSpPr>
          <p:nvPr>
            <p:ph type="title"/>
          </p:nvPr>
        </p:nvSpPr>
        <p:spPr>
          <a:xfrm>
            <a:off x="1219199" y="492237"/>
            <a:ext cx="22251654" cy="1882663"/>
          </a:xfrm>
          <a:prstGeom prst="rect">
            <a:avLst/>
          </a:prstGeom>
          <a:solidFill>
            <a:srgbClr val="D87631"/>
          </a:solidFill>
        </p:spPr>
        <p:txBody>
          <a:bodyPr anchor="ctr">
            <a:normAutofit/>
          </a:bodyPr>
          <a:lstStyle>
            <a:lvl1pPr defTabSz="2145790">
              <a:defRPr sz="7300"/>
            </a:lvl1pPr>
          </a:lstStyle>
          <a:p>
            <a:r>
              <a:rPr sz="8000" b="1">
                <a:solidFill>
                  <a:schemeClr val="bg1"/>
                </a:solidFill>
              </a:rPr>
              <a:t>Une méthode à privilégier ?</a:t>
            </a:r>
          </a:p>
        </p:txBody>
      </p:sp>
      <p:sp>
        <p:nvSpPr>
          <p:cNvPr id="197" name="Exemple : la statistique pour dresser des constats et énoncer des hypothèses explicatives et les méthodes qualitatives pour les tester."/>
          <p:cNvSpPr txBox="1">
            <a:spLocks noGrp="1"/>
          </p:cNvSpPr>
          <p:nvPr>
            <p:ph type="body" sz="quarter" idx="1"/>
          </p:nvPr>
        </p:nvSpPr>
        <p:spPr>
          <a:xfrm>
            <a:off x="1219199" y="2761732"/>
            <a:ext cx="22251654" cy="10357310"/>
          </a:xfrm>
          <a:prstGeom prst="rect">
            <a:avLst/>
          </a:prstGeom>
        </p:spPr>
        <p:txBody>
          <a:bodyPr anchor="ctr"/>
          <a:lstStyle/>
          <a:p>
            <a:pPr marL="491289" indent="-491289">
              <a:lnSpc>
                <a:spcPct val="120000"/>
              </a:lnSpc>
              <a:buSzPct val="100000"/>
              <a:buChar char="•"/>
            </a:pPr>
            <a:r>
              <a:rPr b="1" u="sng" dirty="0"/>
              <a:t>Attention</a:t>
            </a:r>
            <a:r>
              <a:rPr dirty="0"/>
              <a:t> : observer, </a:t>
            </a:r>
            <a:r>
              <a:rPr dirty="0" err="1"/>
              <a:t>c’est</a:t>
            </a:r>
            <a:r>
              <a:rPr dirty="0"/>
              <a:t> </a:t>
            </a:r>
            <a:r>
              <a:rPr dirty="0" err="1"/>
              <a:t>toujours</a:t>
            </a:r>
            <a:r>
              <a:rPr dirty="0"/>
              <a:t> faire un effort de simplification, </a:t>
            </a:r>
            <a:r>
              <a:rPr dirty="0" err="1"/>
              <a:t>d’abstraction</a:t>
            </a:r>
            <a:r>
              <a:rPr dirty="0"/>
              <a:t> (= </a:t>
            </a:r>
            <a:r>
              <a:rPr b="1" u="sng" dirty="0"/>
              <a:t>pas </a:t>
            </a:r>
            <a:r>
              <a:rPr b="1" u="sng" dirty="0" err="1"/>
              <a:t>d’observation</a:t>
            </a:r>
            <a:r>
              <a:rPr b="1" u="sng" dirty="0"/>
              <a:t> </a:t>
            </a:r>
            <a:r>
              <a:rPr b="1" u="sng" dirty="0" err="1"/>
              <a:t>neutre</a:t>
            </a:r>
            <a:r>
              <a:rPr dirty="0"/>
              <a:t>) </a:t>
            </a:r>
          </a:p>
          <a:p>
            <a:pPr marL="491289" indent="-491289">
              <a:lnSpc>
                <a:spcPct val="120000"/>
              </a:lnSpc>
              <a:buSzPct val="100000"/>
              <a:buChar char="•"/>
            </a:pPr>
            <a:r>
              <a:rPr dirty="0"/>
              <a:t>Les données </a:t>
            </a:r>
            <a:r>
              <a:rPr dirty="0" err="1"/>
              <a:t>statistiques</a:t>
            </a:r>
            <a:r>
              <a:rPr dirty="0"/>
              <a:t> </a:t>
            </a:r>
            <a:r>
              <a:rPr dirty="0" err="1"/>
              <a:t>sont</a:t>
            </a:r>
            <a:r>
              <a:rPr dirty="0"/>
              <a:t> </a:t>
            </a:r>
            <a:r>
              <a:rPr dirty="0" err="1"/>
              <a:t>toujours</a:t>
            </a:r>
            <a:r>
              <a:rPr dirty="0"/>
              <a:t> </a:t>
            </a:r>
            <a:r>
              <a:rPr dirty="0" err="1"/>
              <a:t>construites</a:t>
            </a:r>
            <a:endParaRPr dirty="0"/>
          </a:p>
          <a:p>
            <a:pPr>
              <a:lnSpc>
                <a:spcPct val="120000"/>
              </a:lnSpc>
              <a:buSzPct val="100000"/>
            </a:pPr>
            <a:r>
              <a:rPr dirty="0"/>
              <a:t>→ Une </a:t>
            </a:r>
            <a:r>
              <a:rPr b="1" dirty="0" err="1"/>
              <a:t>réflexivité</a:t>
            </a:r>
            <a:r>
              <a:rPr b="1" dirty="0"/>
              <a:t> </a:t>
            </a:r>
            <a:r>
              <a:rPr b="1" dirty="0" err="1"/>
              <a:t>méthodologique</a:t>
            </a:r>
            <a:r>
              <a:rPr b="1" dirty="0"/>
              <a:t> </a:t>
            </a:r>
            <a:r>
              <a:rPr dirty="0" err="1"/>
              <a:t>nécessaire</a:t>
            </a:r>
            <a:r>
              <a:rPr dirty="0"/>
              <a:t>, au </a:t>
            </a:r>
            <a:r>
              <a:rPr dirty="0" err="1"/>
              <a:t>fondement</a:t>
            </a:r>
            <a:r>
              <a:rPr dirty="0"/>
              <a:t> de la </a:t>
            </a:r>
            <a:r>
              <a:rPr dirty="0" err="1"/>
              <a:t>scientificité</a:t>
            </a:r>
            <a:r>
              <a:rPr dirty="0"/>
              <a:t> de la </a:t>
            </a:r>
            <a:r>
              <a:rPr dirty="0" err="1"/>
              <a:t>sociologie</a:t>
            </a:r>
            <a:r>
              <a:rPr dirty="0"/>
              <a:t>. </a:t>
            </a:r>
          </a:p>
          <a:p>
            <a:pPr>
              <a:lnSpc>
                <a:spcPct val="120000"/>
              </a:lnSpc>
              <a:buSzPct val="100000"/>
            </a:pPr>
            <a:r>
              <a:rPr dirty="0" err="1"/>
              <a:t>Exemple</a:t>
            </a:r>
            <a:r>
              <a:rPr dirty="0"/>
              <a:t> : </a:t>
            </a:r>
            <a:r>
              <a:rPr dirty="0" err="1"/>
              <a:t>mesure</a:t>
            </a:r>
            <a:r>
              <a:rPr dirty="0"/>
              <a:t> de la </a:t>
            </a:r>
            <a:r>
              <a:rPr u="sng" dirty="0">
                <a:solidFill>
                  <a:srgbClr val="0000FF"/>
                </a:solidFill>
                <a:uFill>
                  <a:solidFill>
                    <a:srgbClr val="0000FF"/>
                  </a:solidFill>
                </a:uFill>
                <a:hlinkClick r:id="rId2"/>
              </a:rPr>
              <a:t>violence en contexte scolaire</a:t>
            </a:r>
          </a:p>
          <a:p>
            <a:pPr marL="491289" indent="-491289">
              <a:lnSpc>
                <a:spcPct val="120000"/>
              </a:lnSpc>
              <a:buSzPct val="100000"/>
              <a:buChar char="•"/>
            </a:pPr>
            <a:r>
              <a:rPr dirty="0"/>
              <a:t>Des modes de </a:t>
            </a:r>
            <a:r>
              <a:rPr dirty="0" err="1"/>
              <a:t>raisonnement</a:t>
            </a:r>
            <a:r>
              <a:rPr dirty="0"/>
              <a:t> </a:t>
            </a:r>
            <a:r>
              <a:rPr dirty="0" err="1"/>
              <a:t>différents</a:t>
            </a:r>
            <a:r>
              <a:rPr dirty="0"/>
              <a:t> </a:t>
            </a:r>
          </a:p>
          <a:p>
            <a:pPr marL="491289" indent="-491289">
              <a:lnSpc>
                <a:spcPct val="120000"/>
              </a:lnSpc>
              <a:buSzPct val="100000"/>
              <a:buChar char="•"/>
            </a:pPr>
            <a:r>
              <a:rPr dirty="0"/>
              <a:t>Articulation possible (et de plus </a:t>
            </a:r>
            <a:r>
              <a:rPr dirty="0" err="1"/>
              <a:t>en</a:t>
            </a:r>
            <a:r>
              <a:rPr dirty="0"/>
              <a:t> plus </a:t>
            </a:r>
            <a:r>
              <a:rPr dirty="0" err="1"/>
              <a:t>fréquente</a:t>
            </a:r>
            <a:r>
              <a:rPr dirty="0"/>
              <a: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Une science avec son objet, son mode de raisonnement et ses méthodes…"/>
          <p:cNvSpPr txBox="1">
            <a:spLocks noGrp="1"/>
          </p:cNvSpPr>
          <p:nvPr>
            <p:ph type="body" sz="quarter" idx="1"/>
          </p:nvPr>
        </p:nvSpPr>
        <p:spPr>
          <a:xfrm>
            <a:off x="1219199" y="2761732"/>
            <a:ext cx="22251654" cy="9646168"/>
          </a:xfrm>
          <a:prstGeom prst="rect">
            <a:avLst/>
          </a:prstGeom>
        </p:spPr>
        <p:txBody>
          <a:bodyPr anchor="ctr"/>
          <a:lstStyle/>
          <a:p>
            <a:pPr lvl="2">
              <a:lnSpc>
                <a:spcPct val="120000"/>
              </a:lnSpc>
              <a:buSzTx/>
              <a:buNone/>
              <a:defRPr sz="5700"/>
            </a:pPr>
            <a:r>
              <a:rPr dirty="0"/>
              <a:t>3° Des </a:t>
            </a:r>
            <a:r>
              <a:rPr dirty="0" err="1"/>
              <a:t>hypothèses</a:t>
            </a:r>
            <a:r>
              <a:rPr dirty="0"/>
              <a:t> </a:t>
            </a:r>
            <a:r>
              <a:rPr dirty="0" err="1"/>
              <a:t>explicatives</a:t>
            </a:r>
            <a:r>
              <a:rPr dirty="0"/>
              <a:t> </a:t>
            </a:r>
            <a:r>
              <a:rPr dirty="0" err="1"/>
              <a:t>critiquables</a:t>
            </a:r>
            <a:r>
              <a:rPr dirty="0"/>
              <a:t> et </a:t>
            </a:r>
            <a:r>
              <a:rPr dirty="0" err="1"/>
              <a:t>vérifiables</a:t>
            </a:r>
            <a:r>
              <a:rPr dirty="0"/>
              <a:t>  </a:t>
            </a:r>
          </a:p>
          <a:p>
            <a:pPr marL="1333500" lvl="2" indent="-571500">
              <a:lnSpc>
                <a:spcPct val="120000"/>
              </a:lnSpc>
              <a:buChar char="•"/>
              <a:defRPr sz="5700"/>
            </a:pPr>
            <a:r>
              <a:rPr dirty="0" err="1"/>
              <a:t>Élaborer</a:t>
            </a:r>
            <a:r>
              <a:rPr dirty="0"/>
              <a:t> des </a:t>
            </a:r>
            <a:r>
              <a:rPr dirty="0" err="1"/>
              <a:t>modèles</a:t>
            </a:r>
            <a:r>
              <a:rPr dirty="0"/>
              <a:t> </a:t>
            </a:r>
            <a:r>
              <a:rPr dirty="0" err="1"/>
              <a:t>explicatifs</a:t>
            </a:r>
            <a:r>
              <a:rPr dirty="0"/>
              <a:t>.</a:t>
            </a:r>
          </a:p>
          <a:p>
            <a:pPr marL="1333500" lvl="2" indent="-571500">
              <a:lnSpc>
                <a:spcPct val="120000"/>
              </a:lnSpc>
              <a:buChar char="•"/>
              <a:defRPr sz="5700"/>
            </a:pPr>
            <a:r>
              <a:rPr dirty="0" err="1"/>
              <a:t>Enjeu</a:t>
            </a:r>
            <a:r>
              <a:rPr dirty="0"/>
              <a:t> de </a:t>
            </a:r>
            <a:r>
              <a:rPr b="1" dirty="0" err="1"/>
              <a:t>cumulativité</a:t>
            </a:r>
            <a:r>
              <a:rPr dirty="0"/>
              <a:t> du savoir </a:t>
            </a:r>
            <a:r>
              <a:rPr dirty="0" err="1"/>
              <a:t>scientifique</a:t>
            </a:r>
            <a:r>
              <a:rPr dirty="0"/>
              <a:t> </a:t>
            </a:r>
          </a:p>
          <a:p>
            <a:pPr marL="1333500" lvl="2" indent="-571500">
              <a:lnSpc>
                <a:spcPct val="120000"/>
              </a:lnSpc>
              <a:buChar char="•"/>
              <a:defRPr sz="5700"/>
            </a:pPr>
            <a:r>
              <a:rPr dirty="0" err="1"/>
              <a:t>Exemple</a:t>
            </a:r>
            <a:r>
              <a:rPr dirty="0"/>
              <a:t> = le suicide </a:t>
            </a:r>
            <a:r>
              <a:rPr dirty="0" err="1"/>
              <a:t>comme</a:t>
            </a:r>
            <a:r>
              <a:rPr dirty="0"/>
              <a:t> </a:t>
            </a:r>
            <a:r>
              <a:rPr dirty="0" err="1"/>
              <a:t>conséquence</a:t>
            </a:r>
            <a:r>
              <a:rPr dirty="0"/>
              <a:t> d’un </a:t>
            </a:r>
            <a:r>
              <a:rPr dirty="0" err="1"/>
              <a:t>déficit</a:t>
            </a:r>
            <a:r>
              <a:rPr dirty="0"/>
              <a:t> </a:t>
            </a:r>
            <a:r>
              <a:rPr dirty="0" err="1"/>
              <a:t>d’intégration</a:t>
            </a:r>
            <a:r>
              <a:rPr dirty="0"/>
              <a:t> et de </a:t>
            </a:r>
            <a:r>
              <a:rPr dirty="0" err="1"/>
              <a:t>régulation</a:t>
            </a:r>
            <a:r>
              <a:rPr dirty="0"/>
              <a:t> </a:t>
            </a:r>
            <a:r>
              <a:rPr dirty="0" err="1"/>
              <a:t>sociale</a:t>
            </a:r>
            <a:r>
              <a:rPr dirty="0"/>
              <a:t> </a:t>
            </a:r>
          </a:p>
          <a:p>
            <a:pPr marL="1333500" lvl="2" indent="-571500">
              <a:lnSpc>
                <a:spcPct val="120000"/>
              </a:lnSpc>
              <a:buChar char="•"/>
              <a:defRPr sz="5700" i="1"/>
            </a:pPr>
            <a:r>
              <a:rPr dirty="0" err="1"/>
              <a:t>Quelles</a:t>
            </a:r>
            <a:r>
              <a:rPr dirty="0"/>
              <a:t> explications à la sortie de formation </a:t>
            </a:r>
            <a:r>
              <a:rPr dirty="0" err="1"/>
              <a:t>initiale</a:t>
            </a:r>
            <a:r>
              <a:rPr dirty="0"/>
              <a:t> sans </a:t>
            </a:r>
            <a:r>
              <a:rPr dirty="0" err="1"/>
              <a:t>diplôme</a:t>
            </a:r>
            <a:r>
              <a:rPr dirty="0"/>
              <a:t>  ?</a:t>
            </a:r>
          </a:p>
        </p:txBody>
      </p:sp>
      <p:sp>
        <p:nvSpPr>
          <p:cNvPr id="3" name="Titre 2">
            <a:extLst>
              <a:ext uri="{FF2B5EF4-FFF2-40B4-BE49-F238E27FC236}">
                <a16:creationId xmlns:a16="http://schemas.microsoft.com/office/drawing/2014/main" id="{D4205759-BF23-E980-DD28-D302296E79D7}"/>
              </a:ext>
            </a:extLst>
          </p:cNvPr>
          <p:cNvSpPr>
            <a:spLocks noGrp="1"/>
          </p:cNvSpPr>
          <p:nvPr>
            <p:ph type="title"/>
          </p:nvPr>
        </p:nvSpPr>
        <p:spPr/>
        <p:txBody>
          <a:bodyPr/>
          <a:lstStyle/>
          <a:p>
            <a:endParaRPr lang="fr-FR"/>
          </a:p>
        </p:txBody>
      </p:sp>
      <p:sp>
        <p:nvSpPr>
          <p:cNvPr id="4" name="Qu’est-ce que la sociologie ?">
            <a:extLst>
              <a:ext uri="{FF2B5EF4-FFF2-40B4-BE49-F238E27FC236}">
                <a16:creationId xmlns:a16="http://schemas.microsoft.com/office/drawing/2014/main" id="{8B388B0C-078E-1A97-2D5F-91DFA139BB27}"/>
              </a:ext>
            </a:extLst>
          </p:cNvPr>
          <p:cNvSpPr txBox="1">
            <a:spLocks/>
          </p:cNvSpPr>
          <p:nvPr/>
        </p:nvSpPr>
        <p:spPr>
          <a:xfrm>
            <a:off x="1219199" y="492237"/>
            <a:ext cx="22251654" cy="1882663"/>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sz="9600" b="1">
                <a:solidFill>
                  <a:schemeClr val="bg1"/>
                </a:solidFill>
              </a:rPr>
              <a:t>Qu’est-ce que la sociologie ?</a:t>
            </a:r>
            <a:endParaRPr lang="fr-FR" sz="9600" b="1" dirty="0">
              <a:solidFill>
                <a:schemeClr val="bg1"/>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Capture d’écran 2024-09-24 à 16.54.02.png" descr="Capture d’écran 2024-09-24 à 16.54.02.png"/>
          <p:cNvPicPr>
            <a:picLocks noChangeAspect="1"/>
          </p:cNvPicPr>
          <p:nvPr/>
        </p:nvPicPr>
        <p:blipFill>
          <a:blip r:embed="rId2"/>
          <a:stretch>
            <a:fillRect/>
          </a:stretch>
        </p:blipFill>
        <p:spPr>
          <a:xfrm>
            <a:off x="442756" y="938004"/>
            <a:ext cx="23941244" cy="1137651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Et la sociologie de l’éducation ?"/>
          <p:cNvSpPr txBox="1">
            <a:spLocks noGrp="1"/>
          </p:cNvSpPr>
          <p:nvPr>
            <p:ph type="title"/>
          </p:nvPr>
        </p:nvSpPr>
        <p:spPr>
          <a:xfrm>
            <a:off x="1219199" y="492237"/>
            <a:ext cx="22251654" cy="1882663"/>
          </a:xfrm>
          <a:prstGeom prst="rect">
            <a:avLst/>
          </a:prstGeom>
          <a:solidFill>
            <a:srgbClr val="D87631"/>
          </a:solidFill>
        </p:spPr>
        <p:txBody>
          <a:bodyPr anchor="ctr"/>
          <a:lstStyle>
            <a:lvl1pPr>
              <a:defRPr spc="-92"/>
            </a:lvl1pPr>
          </a:lstStyle>
          <a:p>
            <a:r>
              <a:rPr b="1" dirty="0">
                <a:solidFill>
                  <a:schemeClr val="bg1"/>
                </a:solidFill>
              </a:rPr>
              <a:t>Et la </a:t>
            </a:r>
            <a:r>
              <a:rPr b="1" dirty="0" err="1">
                <a:solidFill>
                  <a:schemeClr val="bg1"/>
                </a:solidFill>
              </a:rPr>
              <a:t>sociologie</a:t>
            </a:r>
            <a:r>
              <a:rPr b="1" dirty="0">
                <a:solidFill>
                  <a:schemeClr val="bg1"/>
                </a:solidFill>
              </a:rPr>
              <a:t> de </a:t>
            </a:r>
            <a:r>
              <a:rPr b="1" dirty="0" err="1">
                <a:solidFill>
                  <a:schemeClr val="bg1"/>
                </a:solidFill>
              </a:rPr>
              <a:t>l’éducation</a:t>
            </a:r>
            <a:r>
              <a:rPr b="1" dirty="0">
                <a:solidFill>
                  <a:schemeClr val="bg1"/>
                </a:solidFill>
              </a:rPr>
              <a:t> ? </a:t>
            </a:r>
          </a:p>
        </p:txBody>
      </p:sp>
      <p:sp>
        <p:nvSpPr>
          <p:cNvPr id="205" name="Un sous champ disciplinaire ayant pour objet les processus éducatifs…"/>
          <p:cNvSpPr txBox="1">
            <a:spLocks noGrp="1"/>
          </p:cNvSpPr>
          <p:nvPr>
            <p:ph type="body" sz="quarter" idx="1"/>
          </p:nvPr>
        </p:nvSpPr>
        <p:spPr>
          <a:xfrm>
            <a:off x="1219199" y="2761732"/>
            <a:ext cx="22251654" cy="10329579"/>
          </a:xfrm>
          <a:prstGeom prst="rect">
            <a:avLst/>
          </a:prstGeom>
        </p:spPr>
        <p:txBody>
          <a:bodyPr anchor="ctr"/>
          <a:lstStyle/>
          <a:p>
            <a:pPr marL="491289" indent="-491289">
              <a:lnSpc>
                <a:spcPct val="110000"/>
              </a:lnSpc>
              <a:spcBef>
                <a:spcPts val="2600"/>
              </a:spcBef>
              <a:buSzPct val="100000"/>
              <a:buChar char="•"/>
            </a:pPr>
            <a:r>
              <a:rPr dirty="0"/>
              <a:t>Un sous champ </a:t>
            </a:r>
            <a:r>
              <a:rPr dirty="0" err="1"/>
              <a:t>disciplinaire</a:t>
            </a:r>
            <a:r>
              <a:rPr dirty="0"/>
              <a:t> </a:t>
            </a:r>
            <a:r>
              <a:rPr dirty="0" err="1"/>
              <a:t>ayant</a:t>
            </a:r>
            <a:r>
              <a:rPr dirty="0"/>
              <a:t> pour </a:t>
            </a:r>
            <a:r>
              <a:rPr dirty="0" err="1"/>
              <a:t>objet</a:t>
            </a:r>
            <a:r>
              <a:rPr dirty="0"/>
              <a:t> les </a:t>
            </a:r>
            <a:r>
              <a:rPr b="1" dirty="0"/>
              <a:t>processus </a:t>
            </a:r>
            <a:r>
              <a:rPr b="1" dirty="0" err="1"/>
              <a:t>éducatifs</a:t>
            </a:r>
            <a:r>
              <a:rPr b="1" dirty="0"/>
              <a:t> </a:t>
            </a:r>
            <a:r>
              <a:rPr dirty="0"/>
              <a:t>→ surtout </a:t>
            </a:r>
            <a:r>
              <a:rPr dirty="0" err="1"/>
              <a:t>une</a:t>
            </a:r>
            <a:r>
              <a:rPr dirty="0"/>
              <a:t> </a:t>
            </a:r>
            <a:r>
              <a:rPr b="1" i="1" dirty="0" err="1"/>
              <a:t>sociologie</a:t>
            </a:r>
            <a:r>
              <a:rPr b="1" i="1" dirty="0"/>
              <a:t> de </a:t>
            </a:r>
            <a:r>
              <a:rPr b="1" i="1" dirty="0" err="1"/>
              <a:t>l’école</a:t>
            </a:r>
            <a:endParaRPr b="1" i="1" dirty="0"/>
          </a:p>
          <a:p>
            <a:pPr marL="491289" indent="-491289">
              <a:lnSpc>
                <a:spcPct val="110000"/>
              </a:lnSpc>
              <a:spcBef>
                <a:spcPts val="2600"/>
              </a:spcBef>
              <a:buSzPct val="100000"/>
              <a:buChar char="•"/>
            </a:pPr>
            <a:r>
              <a:rPr dirty="0"/>
              <a:t>Des </a:t>
            </a:r>
            <a:r>
              <a:rPr dirty="0" err="1"/>
              <a:t>questionnements</a:t>
            </a:r>
            <a:r>
              <a:rPr dirty="0"/>
              <a:t> </a:t>
            </a:r>
            <a:r>
              <a:rPr dirty="0" err="1"/>
              <a:t>articulés</a:t>
            </a:r>
            <a:r>
              <a:rPr dirty="0"/>
              <a:t> </a:t>
            </a:r>
            <a:r>
              <a:rPr dirty="0" err="1"/>
              <a:t>autour</a:t>
            </a:r>
            <a:r>
              <a:rPr dirty="0"/>
              <a:t> des deux </a:t>
            </a:r>
            <a:r>
              <a:rPr dirty="0" err="1"/>
              <a:t>grandes</a:t>
            </a:r>
            <a:r>
              <a:rPr dirty="0"/>
              <a:t> </a:t>
            </a:r>
            <a:r>
              <a:rPr dirty="0" err="1"/>
              <a:t>fonctions</a:t>
            </a:r>
            <a:r>
              <a:rPr dirty="0"/>
              <a:t> </a:t>
            </a:r>
            <a:r>
              <a:rPr dirty="0" err="1"/>
              <a:t>attribuées</a:t>
            </a:r>
            <a:r>
              <a:rPr dirty="0"/>
              <a:t> à </a:t>
            </a:r>
            <a:r>
              <a:rPr dirty="0" err="1"/>
              <a:t>l’école</a:t>
            </a:r>
            <a:r>
              <a:rPr dirty="0"/>
              <a:t> par E. Durkheim (1922)</a:t>
            </a:r>
            <a:endParaRPr sz="4400" dirty="0"/>
          </a:p>
          <a:p>
            <a:pPr marL="1154256" lvl="1" indent="-608156">
              <a:lnSpc>
                <a:spcPct val="110000"/>
              </a:lnSpc>
              <a:spcBef>
                <a:spcPts val="2600"/>
              </a:spcBef>
              <a:buSzPct val="38000"/>
              <a:buBlip>
                <a:blip r:embed="rId2"/>
              </a:buBlip>
            </a:pPr>
            <a:r>
              <a:rPr b="1" dirty="0" err="1"/>
              <a:t>fonction</a:t>
            </a:r>
            <a:r>
              <a:rPr b="1" dirty="0"/>
              <a:t> </a:t>
            </a:r>
            <a:r>
              <a:rPr b="1" dirty="0" err="1">
                <a:solidFill>
                  <a:schemeClr val="accent5"/>
                </a:solidFill>
              </a:rPr>
              <a:t>intégratrice</a:t>
            </a:r>
            <a:r>
              <a:rPr b="1" dirty="0"/>
              <a:t> </a:t>
            </a:r>
            <a:r>
              <a:rPr dirty="0"/>
              <a:t>: </a:t>
            </a:r>
            <a:r>
              <a:rPr dirty="0" err="1"/>
              <a:t>intégration</a:t>
            </a:r>
            <a:r>
              <a:rPr dirty="0"/>
              <a:t> </a:t>
            </a:r>
            <a:r>
              <a:rPr dirty="0" err="1"/>
              <a:t>sociale</a:t>
            </a:r>
            <a:r>
              <a:rPr dirty="0"/>
              <a:t> et politique des </a:t>
            </a:r>
            <a:r>
              <a:rPr dirty="0" err="1"/>
              <a:t>nouvelles</a:t>
            </a:r>
            <a:r>
              <a:rPr dirty="0"/>
              <a:t> </a:t>
            </a:r>
            <a:r>
              <a:rPr dirty="0" err="1"/>
              <a:t>générations</a:t>
            </a:r>
            <a:r>
              <a:rPr dirty="0"/>
              <a:t> </a:t>
            </a:r>
          </a:p>
          <a:p>
            <a:pPr>
              <a:lnSpc>
                <a:spcPct val="110000"/>
              </a:lnSpc>
              <a:spcBef>
                <a:spcPts val="2600"/>
              </a:spcBef>
              <a:buSzPct val="100000"/>
            </a:pPr>
            <a:r>
              <a:rPr dirty="0"/>
              <a:t>→ Dimension morale, </a:t>
            </a:r>
            <a:r>
              <a:rPr dirty="0" err="1"/>
              <a:t>unité</a:t>
            </a:r>
            <a:r>
              <a:rPr dirty="0"/>
              <a:t> </a:t>
            </a:r>
            <a:r>
              <a:rPr dirty="0" err="1"/>
              <a:t>culturelle</a:t>
            </a:r>
            <a:r>
              <a:rPr dirty="0"/>
              <a:t> (culture </a:t>
            </a:r>
            <a:r>
              <a:rPr dirty="0" err="1"/>
              <a:t>scolaire</a:t>
            </a:r>
            <a:r>
              <a:rPr dirty="0"/>
              <a:t> </a:t>
            </a:r>
            <a:r>
              <a:rPr dirty="0" err="1"/>
              <a:t>perçue</a:t>
            </a:r>
            <a:r>
              <a:rPr dirty="0"/>
              <a:t> </a:t>
            </a:r>
            <a:r>
              <a:rPr dirty="0" err="1"/>
              <a:t>comme</a:t>
            </a:r>
            <a:r>
              <a:rPr dirty="0"/>
              <a:t> </a:t>
            </a:r>
            <a:r>
              <a:rPr dirty="0" err="1"/>
              <a:t>universelle</a:t>
            </a:r>
            <a:r>
              <a:rPr dirty="0"/>
              <a:t> et </a:t>
            </a:r>
            <a:r>
              <a:rPr dirty="0" err="1"/>
              <a:t>neutre</a:t>
            </a:r>
            <a:r>
              <a:rPr dirty="0"/>
              <a:t>) </a:t>
            </a:r>
            <a:endParaRPr sz="4000" dirty="0"/>
          </a:p>
          <a:p>
            <a:pPr marL="1154256" lvl="1" indent="-608156">
              <a:lnSpc>
                <a:spcPct val="110000"/>
              </a:lnSpc>
              <a:spcBef>
                <a:spcPts val="2600"/>
              </a:spcBef>
              <a:buSzPct val="38000"/>
              <a:buBlip>
                <a:blip r:embed="rId2"/>
              </a:buBlip>
            </a:pPr>
            <a:r>
              <a:rPr b="1" dirty="0" err="1"/>
              <a:t>fonction</a:t>
            </a:r>
            <a:r>
              <a:rPr b="1" dirty="0"/>
              <a:t> </a:t>
            </a:r>
            <a:r>
              <a:rPr b="1" dirty="0" err="1">
                <a:solidFill>
                  <a:schemeClr val="accent5"/>
                </a:solidFill>
              </a:rPr>
              <a:t>divisionniste</a:t>
            </a:r>
            <a:r>
              <a:rPr b="1" dirty="0"/>
              <a:t> </a:t>
            </a:r>
            <a:r>
              <a:rPr dirty="0"/>
              <a:t>: insertion dans la division </a:t>
            </a:r>
            <a:r>
              <a:rPr dirty="0" err="1"/>
              <a:t>sociale</a:t>
            </a:r>
            <a:r>
              <a:rPr dirty="0"/>
              <a:t> du travail (</a:t>
            </a:r>
            <a:r>
              <a:rPr dirty="0" err="1"/>
              <a:t>enjeu</a:t>
            </a:r>
            <a:r>
              <a:rPr dirty="0"/>
              <a:t> </a:t>
            </a:r>
            <a:r>
              <a:rPr dirty="0" err="1"/>
              <a:t>d’efficacité</a:t>
            </a:r>
            <a:r>
              <a:rPr dirty="0"/>
              <a:t>, </a:t>
            </a:r>
            <a:r>
              <a:rPr dirty="0" err="1"/>
              <a:t>mais</a:t>
            </a:r>
            <a:r>
              <a:rPr dirty="0"/>
              <a:t> </a:t>
            </a:r>
            <a:r>
              <a:rPr dirty="0" err="1"/>
              <a:t>aussi</a:t>
            </a:r>
            <a:r>
              <a:rPr dirty="0"/>
              <a:t> de justice </a:t>
            </a:r>
            <a:r>
              <a:rPr dirty="0" err="1"/>
              <a:t>sociale</a:t>
            </a:r>
            <a:r>
              <a:rPr dirty="0"/>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ourquoi un cours de sociologie ?"/>
          <p:cNvSpPr txBox="1">
            <a:spLocks noGrp="1"/>
          </p:cNvSpPr>
          <p:nvPr>
            <p:ph type="title"/>
          </p:nvPr>
        </p:nvSpPr>
        <p:spPr>
          <a:xfrm>
            <a:off x="1219199" y="612553"/>
            <a:ext cx="22251654" cy="1882664"/>
          </a:xfrm>
          <a:prstGeom prst="rect">
            <a:avLst/>
          </a:prstGeom>
          <a:solidFill>
            <a:srgbClr val="D87631"/>
          </a:solidFill>
        </p:spPr>
        <p:txBody>
          <a:bodyPr anchor="ctr"/>
          <a:lstStyle>
            <a:lvl1pPr>
              <a:defRPr spc="-92"/>
            </a:lvl1pPr>
          </a:lstStyle>
          <a:p>
            <a:r>
              <a:rPr b="1" dirty="0" err="1">
                <a:solidFill>
                  <a:schemeClr val="bg1"/>
                </a:solidFill>
              </a:rPr>
              <a:t>Pourquoi</a:t>
            </a:r>
            <a:r>
              <a:rPr b="1" dirty="0">
                <a:solidFill>
                  <a:schemeClr val="bg1"/>
                </a:solidFill>
              </a:rPr>
              <a:t> un </a:t>
            </a:r>
            <a:r>
              <a:rPr b="1" dirty="0" err="1">
                <a:solidFill>
                  <a:schemeClr val="bg1"/>
                </a:solidFill>
              </a:rPr>
              <a:t>cours</a:t>
            </a:r>
            <a:r>
              <a:rPr b="1" dirty="0">
                <a:solidFill>
                  <a:schemeClr val="bg1"/>
                </a:solidFill>
              </a:rPr>
              <a:t> de </a:t>
            </a:r>
            <a:r>
              <a:rPr b="1" dirty="0" err="1">
                <a:solidFill>
                  <a:schemeClr val="bg1"/>
                </a:solidFill>
              </a:rPr>
              <a:t>sociologie</a:t>
            </a:r>
            <a:r>
              <a:rPr b="1" dirty="0">
                <a:solidFill>
                  <a:schemeClr val="bg1"/>
                </a:solidFill>
              </a:rPr>
              <a:t> ?</a:t>
            </a:r>
          </a:p>
        </p:txBody>
      </p:sp>
      <p:sp>
        <p:nvSpPr>
          <p:cNvPr id="214" name="Adopter un recul critique sur la construction de problématiques éducatives et leur traitement.…"/>
          <p:cNvSpPr txBox="1">
            <a:spLocks noGrp="1"/>
          </p:cNvSpPr>
          <p:nvPr>
            <p:ph type="body" sz="quarter" idx="1"/>
          </p:nvPr>
        </p:nvSpPr>
        <p:spPr>
          <a:xfrm>
            <a:off x="1219199" y="2761732"/>
            <a:ext cx="22251654" cy="10445107"/>
          </a:xfrm>
          <a:prstGeom prst="rect">
            <a:avLst/>
          </a:prstGeom>
        </p:spPr>
        <p:txBody>
          <a:bodyPr anchor="ctr">
            <a:normAutofit/>
          </a:bodyPr>
          <a:lstStyle/>
          <a:p>
            <a:pPr marL="491289" indent="-491289">
              <a:lnSpc>
                <a:spcPct val="110000"/>
              </a:lnSpc>
              <a:buSzPct val="100000"/>
              <a:buChar char="•"/>
            </a:pPr>
            <a:r>
              <a:rPr dirty="0"/>
              <a:t>Adopter un </a:t>
            </a:r>
            <a:r>
              <a:rPr b="1" dirty="0" err="1"/>
              <a:t>recul</a:t>
            </a:r>
            <a:r>
              <a:rPr b="1" dirty="0"/>
              <a:t> critique</a:t>
            </a:r>
            <a:r>
              <a:rPr dirty="0"/>
              <a:t> sur la construction de </a:t>
            </a:r>
            <a:r>
              <a:rPr dirty="0" err="1"/>
              <a:t>problématiques</a:t>
            </a:r>
            <a:r>
              <a:rPr dirty="0"/>
              <a:t> </a:t>
            </a:r>
            <a:r>
              <a:rPr dirty="0" err="1"/>
              <a:t>éducatives</a:t>
            </a:r>
            <a:r>
              <a:rPr dirty="0"/>
              <a:t> et </a:t>
            </a:r>
            <a:r>
              <a:rPr dirty="0" err="1"/>
              <a:t>leur</a:t>
            </a:r>
            <a:r>
              <a:rPr dirty="0"/>
              <a:t> </a:t>
            </a:r>
            <a:r>
              <a:rPr dirty="0" err="1"/>
              <a:t>traitement</a:t>
            </a:r>
            <a:r>
              <a:rPr dirty="0"/>
              <a:t> politique et/</a:t>
            </a:r>
            <a:r>
              <a:rPr dirty="0" err="1"/>
              <a:t>ou</a:t>
            </a:r>
            <a:r>
              <a:rPr dirty="0"/>
              <a:t> </a:t>
            </a:r>
            <a:r>
              <a:rPr dirty="0" err="1"/>
              <a:t>médiatique</a:t>
            </a:r>
            <a:r>
              <a:rPr dirty="0"/>
              <a:t>.</a:t>
            </a:r>
            <a:endParaRPr sz="3800" dirty="0"/>
          </a:p>
          <a:p>
            <a:pPr>
              <a:lnSpc>
                <a:spcPct val="110000"/>
              </a:lnSpc>
              <a:buSzPct val="100000"/>
            </a:pPr>
            <a:r>
              <a:rPr dirty="0"/>
              <a:t>Ex : le </a:t>
            </a:r>
            <a:r>
              <a:rPr dirty="0" err="1"/>
              <a:t>décrochage</a:t>
            </a:r>
            <a:r>
              <a:rPr dirty="0"/>
              <a:t> </a:t>
            </a:r>
            <a:r>
              <a:rPr dirty="0" err="1"/>
              <a:t>scolaire</a:t>
            </a:r>
            <a:r>
              <a:rPr dirty="0"/>
              <a:t> </a:t>
            </a:r>
            <a:r>
              <a:rPr dirty="0" err="1"/>
              <a:t>n’a</a:t>
            </a:r>
            <a:r>
              <a:rPr dirty="0"/>
              <a:t> pas </a:t>
            </a:r>
            <a:r>
              <a:rPr dirty="0" err="1"/>
              <a:t>toujours</a:t>
            </a:r>
            <a:r>
              <a:rPr dirty="0"/>
              <a:t> « fait </a:t>
            </a:r>
            <a:r>
              <a:rPr dirty="0" err="1"/>
              <a:t>problème</a:t>
            </a:r>
            <a:r>
              <a:rPr dirty="0"/>
              <a:t> ». </a:t>
            </a:r>
            <a:r>
              <a:rPr sz="3800" dirty="0"/>
              <a:t>→ </a:t>
            </a:r>
            <a:r>
              <a:rPr dirty="0"/>
              <a:t>Une </a:t>
            </a:r>
            <a:r>
              <a:rPr b="1" dirty="0"/>
              <a:t>construction socio-</a:t>
            </a:r>
            <a:r>
              <a:rPr b="1" dirty="0" err="1"/>
              <a:t>historique</a:t>
            </a:r>
            <a:r>
              <a:rPr dirty="0"/>
              <a:t> </a:t>
            </a:r>
            <a:r>
              <a:rPr dirty="0" err="1"/>
              <a:t>liée</a:t>
            </a:r>
            <a:r>
              <a:rPr dirty="0"/>
              <a:t> à </a:t>
            </a:r>
            <a:r>
              <a:rPr dirty="0" err="1"/>
              <a:t>plusieurs</a:t>
            </a:r>
            <a:r>
              <a:rPr dirty="0"/>
              <a:t> processus : </a:t>
            </a:r>
            <a:endParaRPr sz="3800" dirty="0"/>
          </a:p>
          <a:p>
            <a:pPr marL="1097572" lvl="1" indent="-622465">
              <a:lnSpc>
                <a:spcPct val="110000"/>
              </a:lnSpc>
              <a:buSzPct val="39000"/>
              <a:buBlip>
                <a:blip r:embed="rId2"/>
              </a:buBlip>
            </a:pPr>
            <a:r>
              <a:rPr dirty="0"/>
              <a:t>Massification </a:t>
            </a:r>
            <a:r>
              <a:rPr dirty="0" err="1"/>
              <a:t>scolaire</a:t>
            </a:r>
            <a:r>
              <a:rPr dirty="0"/>
              <a:t> : la </a:t>
            </a:r>
            <a:r>
              <a:rPr dirty="0" err="1"/>
              <a:t>déscolarisation</a:t>
            </a:r>
            <a:r>
              <a:rPr dirty="0"/>
              <a:t> </a:t>
            </a:r>
            <a:r>
              <a:rPr dirty="0" err="1"/>
              <a:t>précoce</a:t>
            </a:r>
            <a:r>
              <a:rPr dirty="0"/>
              <a:t> </a:t>
            </a:r>
            <a:r>
              <a:rPr dirty="0" err="1"/>
              <a:t>contrevient</a:t>
            </a:r>
            <a:r>
              <a:rPr dirty="0"/>
              <a:t> à </a:t>
            </a:r>
            <a:r>
              <a:rPr dirty="0" err="1"/>
              <a:t>l’égalité</a:t>
            </a:r>
            <a:r>
              <a:rPr dirty="0"/>
              <a:t> des chances </a:t>
            </a:r>
          </a:p>
          <a:p>
            <a:pPr marL="1097572" lvl="1" indent="-622465">
              <a:lnSpc>
                <a:spcPct val="110000"/>
              </a:lnSpc>
              <a:buSzPct val="39000"/>
              <a:buBlip>
                <a:blip r:embed="rId2"/>
              </a:buBlip>
            </a:pPr>
            <a:r>
              <a:rPr dirty="0"/>
              <a:t>Crise </a:t>
            </a:r>
            <a:r>
              <a:rPr dirty="0" err="1"/>
              <a:t>économique</a:t>
            </a:r>
            <a:r>
              <a:rPr dirty="0"/>
              <a:t> et </a:t>
            </a:r>
            <a:r>
              <a:rPr dirty="0" err="1"/>
              <a:t>sociale</a:t>
            </a:r>
            <a:r>
              <a:rPr dirty="0"/>
              <a:t> → </a:t>
            </a:r>
            <a:r>
              <a:rPr dirty="0" err="1"/>
              <a:t>compétition</a:t>
            </a:r>
            <a:r>
              <a:rPr dirty="0"/>
              <a:t> pour </a:t>
            </a:r>
            <a:r>
              <a:rPr dirty="0" err="1"/>
              <a:t>l’emploi</a:t>
            </a:r>
            <a:r>
              <a:rPr dirty="0"/>
              <a:t> et </a:t>
            </a:r>
            <a:r>
              <a:rPr dirty="0" err="1"/>
              <a:t>valeur</a:t>
            </a:r>
            <a:r>
              <a:rPr dirty="0"/>
              <a:t> du </a:t>
            </a:r>
            <a:r>
              <a:rPr dirty="0" err="1"/>
              <a:t>diplôme</a:t>
            </a:r>
            <a:r>
              <a:rPr dirty="0"/>
              <a:t> </a:t>
            </a:r>
          </a:p>
          <a:p>
            <a:pPr marL="1097572" lvl="1" indent="-622465">
              <a:lnSpc>
                <a:spcPct val="110000"/>
              </a:lnSpc>
              <a:buSzPct val="39000"/>
              <a:buBlip>
                <a:blip r:embed="rId2"/>
              </a:buBlip>
            </a:pPr>
            <a:r>
              <a:rPr dirty="0"/>
              <a:t>Mise sur </a:t>
            </a:r>
            <a:r>
              <a:rPr dirty="0" err="1"/>
              <a:t>l’agenda</a:t>
            </a:r>
            <a:r>
              <a:rPr dirty="0"/>
              <a:t> de la </a:t>
            </a:r>
            <a:r>
              <a:rPr dirty="0" err="1"/>
              <a:t>thématique</a:t>
            </a:r>
            <a:r>
              <a:rPr dirty="0"/>
              <a:t> de la « violence » des </a:t>
            </a:r>
            <a:r>
              <a:rPr dirty="0" err="1"/>
              <a:t>jeunes</a:t>
            </a:r>
            <a:r>
              <a:rPr dirty="0"/>
              <a:t> </a:t>
            </a:r>
          </a:p>
          <a:p>
            <a:pPr>
              <a:lnSpc>
                <a:spcPct val="110000"/>
              </a:lnSpc>
              <a:buSzPct val="100000"/>
            </a:pPr>
            <a:r>
              <a:rPr dirty="0"/>
              <a:t>→ Un </a:t>
            </a:r>
            <a:r>
              <a:rPr dirty="0" err="1"/>
              <a:t>objet</a:t>
            </a:r>
            <a:r>
              <a:rPr dirty="0"/>
              <a:t> qui </a:t>
            </a:r>
            <a:r>
              <a:rPr dirty="0" err="1"/>
              <a:t>dit</a:t>
            </a:r>
            <a:r>
              <a:rPr dirty="0"/>
              <a:t> beaucoup de </a:t>
            </a:r>
            <a:r>
              <a:rPr dirty="0" err="1"/>
              <a:t>l’organisation</a:t>
            </a:r>
            <a:r>
              <a:rPr dirty="0"/>
              <a:t> </a:t>
            </a:r>
            <a:r>
              <a:rPr dirty="0" err="1"/>
              <a:t>actuelle</a:t>
            </a:r>
            <a:r>
              <a:rPr dirty="0"/>
              <a:t> du </a:t>
            </a:r>
            <a:r>
              <a:rPr dirty="0" err="1"/>
              <a:t>système</a:t>
            </a:r>
            <a:r>
              <a:rPr dirty="0"/>
              <a:t> </a:t>
            </a:r>
            <a:r>
              <a:rPr dirty="0" err="1"/>
              <a:t>scolaire</a:t>
            </a:r>
            <a:r>
              <a:rPr dirty="0"/>
              <a:t>, de la place des </a:t>
            </a:r>
            <a:r>
              <a:rPr dirty="0" err="1"/>
              <a:t>diplômes</a:t>
            </a:r>
            <a:r>
              <a:rPr dirty="0"/>
              <a:t> dans la société, des </a:t>
            </a:r>
            <a:r>
              <a:rPr dirty="0" err="1"/>
              <a:t>difficultés</a:t>
            </a:r>
            <a:r>
              <a:rPr dirty="0"/>
              <a:t> de </a:t>
            </a:r>
            <a:r>
              <a:rPr dirty="0" err="1"/>
              <a:t>l’école</a:t>
            </a:r>
            <a:r>
              <a:rPr dirty="0"/>
              <a:t> à assumer son </a:t>
            </a:r>
            <a:r>
              <a:rPr dirty="0" err="1"/>
              <a:t>rôle</a:t>
            </a:r>
            <a:r>
              <a:rPr dirty="0"/>
              <a:t> </a:t>
            </a:r>
            <a:r>
              <a:rPr dirty="0" err="1"/>
              <a:t>intégratif</a:t>
            </a:r>
            <a:r>
              <a:rPr dirty="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résentation personnelle"/>
          <p:cNvSpPr txBox="1">
            <a:spLocks noGrp="1"/>
          </p:cNvSpPr>
          <p:nvPr>
            <p:ph type="title"/>
          </p:nvPr>
        </p:nvSpPr>
        <p:spPr>
          <a:xfrm>
            <a:off x="1219199" y="553452"/>
            <a:ext cx="21945601" cy="1821448"/>
          </a:xfrm>
          <a:prstGeom prst="rect">
            <a:avLst/>
          </a:prstGeom>
          <a:solidFill>
            <a:srgbClr val="D87631"/>
          </a:solidFill>
        </p:spPr>
        <p:txBody>
          <a:bodyPr anchor="ctr"/>
          <a:lstStyle/>
          <a:p>
            <a:pPr>
              <a:buNone/>
            </a:pPr>
            <a:r>
              <a:rPr b="1" dirty="0" err="1">
                <a:solidFill>
                  <a:schemeClr val="bg1"/>
                </a:solidFill>
              </a:rPr>
              <a:t>Présentation</a:t>
            </a:r>
            <a:r>
              <a:rPr b="1" dirty="0">
                <a:solidFill>
                  <a:schemeClr val="bg1"/>
                </a:solidFill>
              </a:rPr>
              <a:t> </a:t>
            </a:r>
            <a:r>
              <a:rPr b="1" dirty="0" err="1">
                <a:solidFill>
                  <a:schemeClr val="bg1"/>
                </a:solidFill>
              </a:rPr>
              <a:t>personnelle</a:t>
            </a:r>
            <a:endParaRPr b="1" dirty="0">
              <a:solidFill>
                <a:schemeClr val="bg1"/>
              </a:solidFill>
            </a:endParaRPr>
          </a:p>
        </p:txBody>
      </p:sp>
      <p:sp>
        <p:nvSpPr>
          <p:cNvPr id="162" name="Maîtresse de conférence en sociologie…"/>
          <p:cNvSpPr txBox="1">
            <a:spLocks noGrp="1"/>
          </p:cNvSpPr>
          <p:nvPr>
            <p:ph type="body" sz="quarter" idx="1"/>
          </p:nvPr>
        </p:nvSpPr>
        <p:spPr>
          <a:xfrm>
            <a:off x="1219199" y="2761732"/>
            <a:ext cx="14276521" cy="9646168"/>
          </a:xfrm>
          <a:prstGeom prst="rect">
            <a:avLst/>
          </a:prstGeom>
        </p:spPr>
        <p:txBody>
          <a:bodyPr anchor="ctr">
            <a:normAutofit/>
          </a:bodyPr>
          <a:lstStyle/>
          <a:p>
            <a:pPr marL="441157" indent="-441157">
              <a:lnSpc>
                <a:spcPct val="110000"/>
              </a:lnSpc>
              <a:spcBef>
                <a:spcPts val="3900"/>
              </a:spcBef>
              <a:buSzPct val="100000"/>
              <a:buChar char="•"/>
              <a:defRPr sz="4600"/>
            </a:pPr>
            <a:r>
              <a:rPr sz="5400" dirty="0" err="1"/>
              <a:t>Maîtresse</a:t>
            </a:r>
            <a:r>
              <a:rPr sz="5400" dirty="0"/>
              <a:t> de </a:t>
            </a:r>
            <a:r>
              <a:rPr sz="5400" dirty="0" err="1"/>
              <a:t>conférence</a:t>
            </a:r>
            <a:r>
              <a:rPr sz="5400" dirty="0"/>
              <a:t> </a:t>
            </a:r>
            <a:r>
              <a:rPr sz="5400" dirty="0" err="1"/>
              <a:t>en</a:t>
            </a:r>
            <a:r>
              <a:rPr sz="5400" dirty="0"/>
              <a:t> </a:t>
            </a:r>
            <a:r>
              <a:rPr sz="5400" dirty="0" err="1"/>
              <a:t>sociologie</a:t>
            </a:r>
            <a:r>
              <a:rPr sz="5400" dirty="0"/>
              <a:t> (</a:t>
            </a:r>
            <a:r>
              <a:rPr sz="5400" u="sng" dirty="0">
                <a:solidFill>
                  <a:srgbClr val="0000FF"/>
                </a:solidFill>
                <a:uFill>
                  <a:solidFill>
                    <a:srgbClr val="0000FF"/>
                  </a:solidFill>
                </a:uFill>
                <a:hlinkClick r:id="rId2"/>
              </a:rPr>
              <a:t>Centre Max Weber</a:t>
            </a:r>
            <a:r>
              <a:rPr sz="5400" dirty="0"/>
              <a:t>)</a:t>
            </a:r>
          </a:p>
          <a:p>
            <a:pPr marL="441157" indent="-441157">
              <a:lnSpc>
                <a:spcPct val="110000"/>
              </a:lnSpc>
              <a:spcBef>
                <a:spcPts val="3900"/>
              </a:spcBef>
              <a:buSzPct val="100000"/>
              <a:buChar char="•"/>
              <a:defRPr sz="4600"/>
            </a:pPr>
            <a:r>
              <a:rPr sz="5400" dirty="0"/>
              <a:t>Travaux sur </a:t>
            </a:r>
            <a:r>
              <a:rPr sz="5400" dirty="0" err="1"/>
              <a:t>l’entrée</a:t>
            </a:r>
            <a:r>
              <a:rPr sz="5400" dirty="0"/>
              <a:t> dans la vie </a:t>
            </a:r>
            <a:r>
              <a:rPr sz="5400" dirty="0" err="1"/>
              <a:t>adulte</a:t>
            </a:r>
            <a:r>
              <a:rPr sz="5400" dirty="0"/>
              <a:t> des filles de classes </a:t>
            </a:r>
            <a:r>
              <a:rPr sz="5400" dirty="0" err="1"/>
              <a:t>populaires</a:t>
            </a:r>
            <a:r>
              <a:rPr sz="5400" dirty="0"/>
              <a:t> dans les </a:t>
            </a:r>
            <a:r>
              <a:rPr sz="5400" dirty="0" err="1"/>
              <a:t>espaces</a:t>
            </a:r>
            <a:r>
              <a:rPr sz="5400" dirty="0"/>
              <a:t> </a:t>
            </a:r>
            <a:r>
              <a:rPr sz="5400" dirty="0" err="1"/>
              <a:t>ruraux</a:t>
            </a:r>
            <a:endParaRPr sz="5400" dirty="0"/>
          </a:p>
          <a:p>
            <a:pPr marL="441157" indent="-441157">
              <a:lnSpc>
                <a:spcPct val="110000"/>
              </a:lnSpc>
              <a:spcBef>
                <a:spcPts val="3900"/>
              </a:spcBef>
              <a:buSzPct val="100000"/>
              <a:buChar char="•"/>
              <a:defRPr sz="4600"/>
            </a:pPr>
            <a:r>
              <a:rPr sz="5400" dirty="0"/>
              <a:t>Terrains </a:t>
            </a:r>
            <a:r>
              <a:rPr sz="5400" dirty="0" err="1"/>
              <a:t>auprès</a:t>
            </a:r>
            <a:r>
              <a:rPr sz="5400" dirty="0"/>
              <a:t> </a:t>
            </a:r>
            <a:r>
              <a:rPr sz="5400" dirty="0" err="1"/>
              <a:t>d’enseignantes</a:t>
            </a:r>
            <a:r>
              <a:rPr sz="5400" dirty="0"/>
              <a:t> de LP et </a:t>
            </a:r>
            <a:r>
              <a:rPr sz="5400" dirty="0" err="1"/>
              <a:t>d’anciennes</a:t>
            </a:r>
            <a:r>
              <a:rPr sz="5400" dirty="0"/>
              <a:t> </a:t>
            </a:r>
            <a:r>
              <a:rPr sz="5400" dirty="0" err="1"/>
              <a:t>élèves</a:t>
            </a:r>
            <a:r>
              <a:rPr sz="5400" dirty="0"/>
              <a:t> </a:t>
            </a:r>
          </a:p>
        </p:txBody>
      </p:sp>
      <p:pic>
        <p:nvPicPr>
          <p:cNvPr id="163" name="pasted-image.png" descr="pasted-image.png"/>
          <p:cNvPicPr>
            <a:picLocks noChangeAspect="1"/>
          </p:cNvPicPr>
          <p:nvPr/>
        </p:nvPicPr>
        <p:blipFill>
          <a:blip r:embed="rId3"/>
          <a:stretch>
            <a:fillRect/>
          </a:stretch>
        </p:blipFill>
        <p:spPr>
          <a:xfrm>
            <a:off x="15868384" y="2701733"/>
            <a:ext cx="7304990" cy="9766167"/>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ourquoi un cours de sociologie ?"/>
          <p:cNvSpPr txBox="1">
            <a:spLocks noGrp="1"/>
          </p:cNvSpPr>
          <p:nvPr>
            <p:ph type="title"/>
          </p:nvPr>
        </p:nvSpPr>
        <p:spPr>
          <a:xfrm>
            <a:off x="1219199" y="775465"/>
            <a:ext cx="22251654" cy="1882664"/>
          </a:xfrm>
          <a:prstGeom prst="rect">
            <a:avLst/>
          </a:prstGeom>
          <a:solidFill>
            <a:srgbClr val="D87631"/>
          </a:solidFill>
        </p:spPr>
        <p:txBody>
          <a:bodyPr anchor="ctr"/>
          <a:lstStyle>
            <a:lvl1pPr>
              <a:defRPr spc="-92"/>
            </a:lvl1pPr>
          </a:lstStyle>
          <a:p>
            <a:r>
              <a:rPr b="1" dirty="0" err="1">
                <a:solidFill>
                  <a:schemeClr val="bg1"/>
                </a:solidFill>
              </a:rPr>
              <a:t>Pourquoi</a:t>
            </a:r>
            <a:r>
              <a:rPr b="1" dirty="0">
                <a:solidFill>
                  <a:schemeClr val="bg1"/>
                </a:solidFill>
              </a:rPr>
              <a:t> un </a:t>
            </a:r>
            <a:r>
              <a:rPr b="1" dirty="0" err="1">
                <a:solidFill>
                  <a:schemeClr val="bg1"/>
                </a:solidFill>
              </a:rPr>
              <a:t>cours</a:t>
            </a:r>
            <a:r>
              <a:rPr b="1" dirty="0">
                <a:solidFill>
                  <a:schemeClr val="bg1"/>
                </a:solidFill>
              </a:rPr>
              <a:t> de </a:t>
            </a:r>
            <a:r>
              <a:rPr b="1" dirty="0" err="1">
                <a:solidFill>
                  <a:schemeClr val="bg1"/>
                </a:solidFill>
              </a:rPr>
              <a:t>sociologie</a:t>
            </a:r>
            <a:r>
              <a:rPr b="1" dirty="0">
                <a:solidFill>
                  <a:schemeClr val="bg1"/>
                </a:solidFill>
              </a:rPr>
              <a:t> ?</a:t>
            </a:r>
          </a:p>
        </p:txBody>
      </p:sp>
      <p:sp>
        <p:nvSpPr>
          <p:cNvPr id="217" name="Pas de recette magique pour guider la pratique mais un ensemble d’outils pour adopter une posture réflexive et responsable…"/>
          <p:cNvSpPr txBox="1">
            <a:spLocks noGrp="1"/>
          </p:cNvSpPr>
          <p:nvPr>
            <p:ph type="body" sz="quarter" idx="1"/>
          </p:nvPr>
        </p:nvSpPr>
        <p:spPr>
          <a:xfrm>
            <a:off x="1219199" y="2761732"/>
            <a:ext cx="22251654" cy="10495348"/>
          </a:xfrm>
          <a:prstGeom prst="rect">
            <a:avLst/>
          </a:prstGeom>
        </p:spPr>
        <p:txBody>
          <a:bodyPr anchor="ctr">
            <a:normAutofit lnSpcReduction="10000"/>
          </a:bodyPr>
          <a:lstStyle/>
          <a:p>
            <a:pPr marL="453590" indent="-453590" defTabSz="2121354">
              <a:lnSpc>
                <a:spcPct val="110000"/>
              </a:lnSpc>
              <a:spcBef>
                <a:spcPts val="2300"/>
              </a:spcBef>
              <a:buSzPct val="100000"/>
              <a:buChar char="•"/>
              <a:defRPr sz="4785"/>
            </a:pPr>
            <a:r>
              <a:rPr dirty="0"/>
              <a:t>Une science qui…</a:t>
            </a:r>
          </a:p>
          <a:p>
            <a:pPr marL="1581677" lvl="1" indent="-427421" defTabSz="2121354">
              <a:lnSpc>
                <a:spcPct val="110000"/>
              </a:lnSpc>
              <a:spcBef>
                <a:spcPts val="2300"/>
              </a:spcBef>
              <a:buSzPct val="100000"/>
              <a:buChar char="‣"/>
              <a:defRPr sz="4785"/>
            </a:pPr>
            <a:r>
              <a:rPr dirty="0"/>
              <a:t>… </a:t>
            </a:r>
            <a:r>
              <a:rPr dirty="0" err="1"/>
              <a:t>cherche</a:t>
            </a:r>
            <a:r>
              <a:rPr dirty="0"/>
              <a:t> à </a:t>
            </a:r>
            <a:r>
              <a:rPr dirty="0" err="1"/>
              <a:t>comprendre</a:t>
            </a:r>
            <a:r>
              <a:rPr dirty="0"/>
              <a:t> les </a:t>
            </a:r>
            <a:r>
              <a:rPr dirty="0" err="1"/>
              <a:t>comportements</a:t>
            </a:r>
            <a:r>
              <a:rPr dirty="0"/>
              <a:t> </a:t>
            </a:r>
            <a:r>
              <a:rPr dirty="0" err="1"/>
              <a:t>humains</a:t>
            </a:r>
            <a:r>
              <a:rPr dirty="0"/>
              <a:t> (</a:t>
            </a:r>
            <a:r>
              <a:rPr dirty="0" err="1"/>
              <a:t>curiosité</a:t>
            </a:r>
            <a:r>
              <a:rPr dirty="0"/>
              <a:t> </a:t>
            </a:r>
            <a:r>
              <a:rPr dirty="0" err="1"/>
              <a:t>scientifique</a:t>
            </a:r>
            <a:r>
              <a:rPr dirty="0"/>
              <a:t>)</a:t>
            </a:r>
          </a:p>
          <a:p>
            <a:pPr marL="1581677" lvl="1" indent="-427421" defTabSz="2121354">
              <a:lnSpc>
                <a:spcPct val="110000"/>
              </a:lnSpc>
              <a:spcBef>
                <a:spcPts val="2300"/>
              </a:spcBef>
              <a:buSzPct val="100000"/>
              <a:buChar char="‣"/>
              <a:defRPr sz="4785"/>
            </a:pPr>
            <a:r>
              <a:rPr dirty="0"/>
              <a:t>… repose sur </a:t>
            </a:r>
            <a:r>
              <a:rPr dirty="0" err="1"/>
              <a:t>l’observation</a:t>
            </a:r>
            <a:r>
              <a:rPr dirty="0"/>
              <a:t> des faits (</a:t>
            </a:r>
            <a:r>
              <a:rPr dirty="0" err="1"/>
              <a:t>empirique</a:t>
            </a:r>
            <a:r>
              <a:rPr dirty="0"/>
              <a:t>)</a:t>
            </a:r>
          </a:p>
          <a:p>
            <a:pPr marL="1581677" lvl="1" indent="-427421" defTabSz="2121354">
              <a:lnSpc>
                <a:spcPct val="110000"/>
              </a:lnSpc>
              <a:spcBef>
                <a:spcPts val="2300"/>
              </a:spcBef>
              <a:buSzPct val="100000"/>
              <a:buChar char="‣"/>
              <a:defRPr sz="4785"/>
            </a:pPr>
            <a:r>
              <a:rPr dirty="0"/>
              <a:t> … </a:t>
            </a:r>
            <a:r>
              <a:rPr dirty="0" err="1"/>
              <a:t>déconstruit</a:t>
            </a:r>
            <a:r>
              <a:rPr dirty="0"/>
              <a:t> les certitudes et </a:t>
            </a:r>
            <a:r>
              <a:rPr dirty="0" err="1"/>
              <a:t>favorise</a:t>
            </a:r>
            <a:r>
              <a:rPr dirty="0"/>
              <a:t> le </a:t>
            </a:r>
            <a:r>
              <a:rPr dirty="0" err="1"/>
              <a:t>recul</a:t>
            </a:r>
            <a:r>
              <a:rPr dirty="0"/>
              <a:t> critique </a:t>
            </a:r>
          </a:p>
          <a:p>
            <a:pPr marL="1581677" lvl="1" indent="-427421" defTabSz="2121354">
              <a:lnSpc>
                <a:spcPct val="110000"/>
              </a:lnSpc>
              <a:spcBef>
                <a:spcPts val="2300"/>
              </a:spcBef>
              <a:buSzPct val="100000"/>
              <a:buChar char="‣"/>
              <a:defRPr sz="4785"/>
            </a:pPr>
            <a:r>
              <a:rPr dirty="0"/>
              <a:t>… ne </a:t>
            </a:r>
            <a:r>
              <a:rPr dirty="0" err="1"/>
              <a:t>donne</a:t>
            </a:r>
            <a:r>
              <a:rPr dirty="0"/>
              <a:t> pas de </a:t>
            </a:r>
            <a:r>
              <a:rPr dirty="0" err="1"/>
              <a:t>recettes</a:t>
            </a:r>
            <a:r>
              <a:rPr dirty="0"/>
              <a:t> </a:t>
            </a:r>
            <a:r>
              <a:rPr dirty="0" err="1"/>
              <a:t>clé</a:t>
            </a:r>
            <a:r>
              <a:rPr dirty="0"/>
              <a:t> </a:t>
            </a:r>
            <a:r>
              <a:rPr dirty="0" err="1"/>
              <a:t>en</a:t>
            </a:r>
            <a:r>
              <a:rPr dirty="0"/>
              <a:t> main </a:t>
            </a:r>
            <a:r>
              <a:rPr b="1" u="sng" dirty="0" err="1"/>
              <a:t>mais</a:t>
            </a:r>
            <a:r>
              <a:rPr dirty="0"/>
              <a:t> un ensemble </a:t>
            </a:r>
            <a:r>
              <a:rPr dirty="0" err="1"/>
              <a:t>d’outils</a:t>
            </a:r>
            <a:r>
              <a:rPr dirty="0"/>
              <a:t> pour adopter </a:t>
            </a:r>
            <a:r>
              <a:rPr dirty="0" err="1"/>
              <a:t>une</a:t>
            </a:r>
            <a:r>
              <a:rPr dirty="0"/>
              <a:t> posture </a:t>
            </a:r>
            <a:r>
              <a:rPr dirty="0" err="1"/>
              <a:t>réflexive</a:t>
            </a:r>
            <a:r>
              <a:rPr dirty="0"/>
              <a:t> et </a:t>
            </a:r>
            <a:r>
              <a:rPr dirty="0" err="1"/>
              <a:t>responsable</a:t>
            </a:r>
            <a:r>
              <a:rPr dirty="0"/>
              <a:t>.</a:t>
            </a:r>
          </a:p>
          <a:p>
            <a:pPr marL="427421" indent="-427421" defTabSz="2121354">
              <a:lnSpc>
                <a:spcPct val="110000"/>
              </a:lnSpc>
              <a:spcBef>
                <a:spcPts val="2300"/>
              </a:spcBef>
              <a:buSzPct val="100000"/>
              <a:buChar char="•"/>
              <a:defRPr sz="4785"/>
            </a:pPr>
            <a:r>
              <a:rPr dirty="0"/>
              <a:t>Des conclusions </a:t>
            </a:r>
            <a:r>
              <a:rPr dirty="0" err="1"/>
              <a:t>déprimantes</a:t>
            </a:r>
            <a:r>
              <a:rPr dirty="0"/>
              <a:t> ?</a:t>
            </a:r>
          </a:p>
          <a:p>
            <a:pPr marL="1581677" lvl="1" indent="-427421" defTabSz="2121354">
              <a:lnSpc>
                <a:spcPct val="110000"/>
              </a:lnSpc>
              <a:spcBef>
                <a:spcPts val="2300"/>
              </a:spcBef>
              <a:buSzPct val="100000"/>
              <a:buChar char="‣"/>
              <a:defRPr sz="4785"/>
            </a:pPr>
            <a:r>
              <a:rPr dirty="0"/>
              <a:t>Pas de </a:t>
            </a:r>
            <a:r>
              <a:rPr dirty="0" err="1"/>
              <a:t>lois</a:t>
            </a:r>
            <a:r>
              <a:rPr dirty="0"/>
              <a:t> du social </a:t>
            </a:r>
            <a:r>
              <a:rPr u="sng" dirty="0" err="1"/>
              <a:t>donc</a:t>
            </a:r>
            <a:r>
              <a:rPr dirty="0"/>
              <a:t> pas de </a:t>
            </a:r>
            <a:r>
              <a:rPr dirty="0" err="1"/>
              <a:t>fatalisme</a:t>
            </a:r>
            <a:r>
              <a:rPr dirty="0"/>
              <a:t> </a:t>
            </a:r>
            <a:endParaRPr dirty="0">
              <a:latin typeface="Canela Text Regular"/>
              <a:ea typeface="Canela Text Regular"/>
              <a:cs typeface="Canela Text Regular"/>
              <a:sym typeface="Canela Text Regular"/>
            </a:endParaRPr>
          </a:p>
          <a:p>
            <a:pPr marL="1581677" lvl="1" indent="-427421" defTabSz="2121354">
              <a:lnSpc>
                <a:spcPct val="110000"/>
              </a:lnSpc>
              <a:spcBef>
                <a:spcPts val="2300"/>
              </a:spcBef>
              <a:buSzPct val="100000"/>
              <a:buChar char="‣"/>
              <a:defRPr sz="4785"/>
            </a:pPr>
            <a:r>
              <a:rPr dirty="0"/>
              <a:t>Des </a:t>
            </a:r>
            <a:r>
              <a:rPr dirty="0" err="1"/>
              <a:t>marges</a:t>
            </a:r>
            <a:r>
              <a:rPr dirty="0"/>
              <a:t> de </a:t>
            </a:r>
            <a:r>
              <a:rPr dirty="0" err="1"/>
              <a:t>manœuvre</a:t>
            </a:r>
            <a:r>
              <a:rPr dirty="0"/>
              <a:t> </a:t>
            </a:r>
            <a:r>
              <a:rPr dirty="0" err="1"/>
              <a:t>individuelles</a:t>
            </a:r>
            <a:r>
              <a:rPr dirty="0"/>
              <a:t> qui </a:t>
            </a:r>
            <a:r>
              <a:rPr dirty="0" err="1"/>
              <a:t>peuvent</a:t>
            </a:r>
            <a:r>
              <a:rPr dirty="0"/>
              <a:t> </a:t>
            </a:r>
            <a:r>
              <a:rPr dirty="0" err="1"/>
              <a:t>s'appuyer</a:t>
            </a:r>
            <a:r>
              <a:rPr dirty="0"/>
              <a:t> sur le savoir </a:t>
            </a:r>
            <a:r>
              <a:rPr dirty="0" err="1"/>
              <a:t>sociologique</a:t>
            </a:r>
            <a:endParaRPr dirty="0"/>
          </a:p>
          <a:p>
            <a:pPr marL="1581677" lvl="1" indent="-427421" defTabSz="2121354">
              <a:lnSpc>
                <a:spcPct val="110000"/>
              </a:lnSpc>
              <a:spcBef>
                <a:spcPts val="2300"/>
              </a:spcBef>
              <a:buSzPct val="100000"/>
              <a:buChar char="‣"/>
              <a:defRPr sz="4785"/>
            </a:pPr>
            <a:r>
              <a:rPr dirty="0" err="1"/>
              <a:t>Dénaturalisation</a:t>
            </a:r>
            <a:r>
              <a:rPr dirty="0"/>
              <a:t> et leviers pour </a:t>
            </a:r>
            <a:r>
              <a:rPr dirty="0" err="1"/>
              <a:t>l’action</a:t>
            </a:r>
            <a:r>
              <a:rPr dirty="0"/>
              <a: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C53054-ADC1-41BF-7FD0-21D32B236B99}"/>
              </a:ext>
            </a:extLst>
          </p:cNvPr>
          <p:cNvSpPr/>
          <p:nvPr/>
        </p:nvSpPr>
        <p:spPr>
          <a:xfrm>
            <a:off x="550850" y="2153518"/>
            <a:ext cx="22565182" cy="1754326"/>
          </a:xfrm>
          <a:prstGeom prst="rect">
            <a:avLst/>
          </a:prstGeom>
          <a:noFill/>
        </p:spPr>
        <p:txBody>
          <a:bodyPr wrap="square" lIns="91440" tIns="45720" rIns="91440" bIns="45720">
            <a:spAutoFit/>
          </a:bodyPr>
          <a:lstStyle/>
          <a:p>
            <a:pPr algn="ctr"/>
            <a:r>
              <a:rPr lang="fr-FR" sz="5400" i="1" dirty="0">
                <a:ln w="0"/>
                <a:effectLst>
                  <a:outerShdw blurRad="38100" dist="19050" dir="2700000" algn="tl" rotWithShape="0">
                    <a:schemeClr val="dk1">
                      <a:alpha val="40000"/>
                    </a:schemeClr>
                  </a:outerShdw>
                </a:effectLst>
                <a:hlinkClick r:id="rId2"/>
              </a:rPr>
              <a:t>Filles et garçons sur le chemin de l'égalité. De l'école à l'enseignement supérieur</a:t>
            </a:r>
          </a:p>
          <a:p>
            <a:pPr algn="ctr"/>
            <a:r>
              <a:rPr lang="fr-FR" sz="5400" i="1" dirty="0">
                <a:ln w="0"/>
                <a:effectLst>
                  <a:outerShdw blurRad="38100" dist="19050" dir="2700000" algn="tl" rotWithShape="0">
                    <a:schemeClr val="dk1">
                      <a:alpha val="40000"/>
                    </a:schemeClr>
                  </a:outerShdw>
                </a:effectLst>
                <a:hlinkClick r:id="rId2"/>
              </a:rPr>
              <a:t>Édition 2024</a:t>
            </a:r>
            <a:endParaRPr lang="fr-FR" sz="5400" i="1" dirty="0">
              <a:ln w="0"/>
              <a:effectLst>
                <a:outerShdw blurRad="38100" dist="19050" dir="2700000" algn="tl" rotWithShape="0">
                  <a:schemeClr val="dk1">
                    <a:alpha val="40000"/>
                  </a:schemeClr>
                </a:outerShdw>
              </a:effectLst>
            </a:endParaRPr>
          </a:p>
        </p:txBody>
      </p:sp>
      <p:sp>
        <p:nvSpPr>
          <p:cNvPr id="4" name="ZoneTexte 3">
            <a:extLst>
              <a:ext uri="{FF2B5EF4-FFF2-40B4-BE49-F238E27FC236}">
                <a16:creationId xmlns:a16="http://schemas.microsoft.com/office/drawing/2014/main" id="{30F2EE82-264B-5E5C-3865-E414E7D570DD}"/>
              </a:ext>
            </a:extLst>
          </p:cNvPr>
          <p:cNvSpPr txBox="1"/>
          <p:nvPr/>
        </p:nvSpPr>
        <p:spPr>
          <a:xfrm>
            <a:off x="1332411" y="5779008"/>
            <a:ext cx="17394501" cy="3785652"/>
          </a:xfrm>
          <a:prstGeom prst="rect">
            <a:avLst/>
          </a:prstGeom>
          <a:noFill/>
        </p:spPr>
        <p:txBody>
          <a:bodyPr wrap="square" rtlCol="0">
            <a:spAutoFit/>
          </a:bodyPr>
          <a:lstStyle/>
          <a:p>
            <a:r>
              <a:rPr lang="fr-FR" sz="6000" dirty="0"/>
              <a:t>Quelles inégalités entre les filles et les garçons ? (inégalités ou différences ?)</a:t>
            </a:r>
          </a:p>
          <a:p>
            <a:endParaRPr lang="fr-FR" sz="6000" dirty="0"/>
          </a:p>
          <a:p>
            <a:r>
              <a:rPr lang="fr-FR" sz="6000" dirty="0"/>
              <a:t>Quelles pistes d’explications ?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88BBE-D0A8-0AE8-24A3-18212B56E3CB}"/>
            </a:ext>
          </a:extLst>
        </p:cNvPr>
        <p:cNvGrpSpPr/>
        <p:nvPr/>
      </p:nvGrpSpPr>
      <p:grpSpPr>
        <a:xfrm>
          <a:off x="0" y="0"/>
          <a:ext cx="0" cy="0"/>
          <a:chOff x="0" y="0"/>
          <a:chExt cx="0" cy="0"/>
        </a:xfrm>
      </p:grpSpPr>
      <p:pic>
        <p:nvPicPr>
          <p:cNvPr id="3" name="Image 2" descr="Une image contenant texte, capture d’écran, conception&#10;&#10;Description générée automatiquement">
            <a:extLst>
              <a:ext uri="{FF2B5EF4-FFF2-40B4-BE49-F238E27FC236}">
                <a16:creationId xmlns:a16="http://schemas.microsoft.com/office/drawing/2014/main" id="{60027362-AADC-7BD8-CB35-4BF9CCDF0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509" y="460923"/>
            <a:ext cx="13170982" cy="12794154"/>
          </a:xfrm>
          <a:prstGeom prst="rect">
            <a:avLst/>
          </a:prstGeom>
        </p:spPr>
      </p:pic>
    </p:spTree>
    <p:extLst>
      <p:ext uri="{BB962C8B-B14F-4D97-AF65-F5344CB8AC3E}">
        <p14:creationId xmlns:p14="http://schemas.microsoft.com/office/powerpoint/2010/main" val="31658664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Une orientation genrée"/>
          <p:cNvSpPr txBox="1">
            <a:spLocks noGrp="1"/>
          </p:cNvSpPr>
          <p:nvPr>
            <p:ph type="title"/>
          </p:nvPr>
        </p:nvSpPr>
        <p:spPr>
          <a:xfrm>
            <a:off x="1219198" y="492237"/>
            <a:ext cx="22045778" cy="1348000"/>
          </a:xfrm>
          <a:prstGeom prst="rect">
            <a:avLst/>
          </a:prstGeom>
          <a:solidFill>
            <a:srgbClr val="D87631"/>
          </a:solidFill>
        </p:spPr>
        <p:txBody>
          <a:bodyPr anchor="ctr"/>
          <a:lstStyle>
            <a:lvl1pPr defTabSz="1975104">
              <a:defRPr sz="6400"/>
            </a:lvl1pPr>
          </a:lstStyle>
          <a:p>
            <a:r>
              <a:rPr b="1" dirty="0">
                <a:solidFill>
                  <a:schemeClr val="bg1"/>
                </a:solidFill>
              </a:rPr>
              <a:t>Une orientation </a:t>
            </a:r>
            <a:r>
              <a:rPr b="1" dirty="0" err="1">
                <a:solidFill>
                  <a:schemeClr val="bg1"/>
                </a:solidFill>
              </a:rPr>
              <a:t>genrée</a:t>
            </a:r>
            <a:r>
              <a:rPr b="1" dirty="0">
                <a:solidFill>
                  <a:schemeClr val="bg1"/>
                </a:solidFill>
              </a:rPr>
              <a:t> </a:t>
            </a:r>
            <a:r>
              <a:rPr b="1" dirty="0" err="1">
                <a:solidFill>
                  <a:schemeClr val="bg1"/>
                </a:solidFill>
              </a:rPr>
              <a:t>inégalitaire</a:t>
            </a:r>
            <a:r>
              <a:rPr b="1" dirty="0">
                <a:solidFill>
                  <a:schemeClr val="bg1"/>
                </a:solidFill>
              </a:rPr>
              <a:t> ?</a:t>
            </a:r>
          </a:p>
        </p:txBody>
      </p:sp>
      <p:pic>
        <p:nvPicPr>
          <p:cNvPr id="224" name="Capture d’écran 2023-09-19 à 11.26.26.png" descr="Capture d’écran 2023-09-19 à 11.26.26.png"/>
          <p:cNvPicPr>
            <a:picLocks noChangeAspect="1"/>
          </p:cNvPicPr>
          <p:nvPr/>
        </p:nvPicPr>
        <p:blipFill>
          <a:blip r:embed="rId2"/>
          <a:stretch>
            <a:fillRect/>
          </a:stretch>
        </p:blipFill>
        <p:spPr>
          <a:xfrm>
            <a:off x="1999704" y="2390377"/>
            <a:ext cx="14738074" cy="11093666"/>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8034-8C27-A89B-5452-6D14A0E2ECE6}"/>
            </a:ext>
          </a:extLst>
        </p:cNvPr>
        <p:cNvGrpSpPr/>
        <p:nvPr/>
      </p:nvGrpSpPr>
      <p:grpSpPr>
        <a:xfrm>
          <a:off x="0" y="0"/>
          <a:ext cx="0" cy="0"/>
          <a:chOff x="0" y="0"/>
          <a:chExt cx="0" cy="0"/>
        </a:xfrm>
      </p:grpSpPr>
      <p:sp>
        <p:nvSpPr>
          <p:cNvPr id="223" name="Une orientation genrée">
            <a:extLst>
              <a:ext uri="{FF2B5EF4-FFF2-40B4-BE49-F238E27FC236}">
                <a16:creationId xmlns:a16="http://schemas.microsoft.com/office/drawing/2014/main" id="{23F0836A-26AC-CF61-421E-E4C6D5DB72CA}"/>
              </a:ext>
            </a:extLst>
          </p:cNvPr>
          <p:cNvSpPr txBox="1">
            <a:spLocks noGrp="1"/>
          </p:cNvSpPr>
          <p:nvPr>
            <p:ph type="title"/>
          </p:nvPr>
        </p:nvSpPr>
        <p:spPr>
          <a:xfrm>
            <a:off x="1219198" y="492237"/>
            <a:ext cx="22045778" cy="1348000"/>
          </a:xfrm>
          <a:prstGeom prst="rect">
            <a:avLst/>
          </a:prstGeom>
          <a:solidFill>
            <a:srgbClr val="D87631"/>
          </a:solidFill>
        </p:spPr>
        <p:txBody>
          <a:bodyPr anchor="ctr"/>
          <a:lstStyle>
            <a:lvl1pPr defTabSz="1975104">
              <a:defRPr sz="6400"/>
            </a:lvl1pPr>
          </a:lstStyle>
          <a:p>
            <a:r>
              <a:rPr lang="fr-FR" b="1" dirty="0">
                <a:solidFill>
                  <a:schemeClr val="bg1"/>
                </a:solidFill>
              </a:rPr>
              <a:t>Et en voie professionnelle ? </a:t>
            </a:r>
            <a:endParaRPr b="1" dirty="0">
              <a:solidFill>
                <a:schemeClr val="bg1"/>
              </a:solidFill>
            </a:endParaRPr>
          </a:p>
        </p:txBody>
      </p:sp>
      <p:pic>
        <p:nvPicPr>
          <p:cNvPr id="4" name="Image 3" descr="Une image contenant texte, nombre, capture d’écran, Police&#10;&#10;Description générée automatiquement">
            <a:extLst>
              <a:ext uri="{FF2B5EF4-FFF2-40B4-BE49-F238E27FC236}">
                <a16:creationId xmlns:a16="http://schemas.microsoft.com/office/drawing/2014/main" id="{B7DF3B1F-7A2D-9CBE-E712-219A6450B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8" y="2487784"/>
            <a:ext cx="13817602" cy="10735979"/>
          </a:xfrm>
          <a:prstGeom prst="rect">
            <a:avLst/>
          </a:prstGeom>
        </p:spPr>
      </p:pic>
      <p:sp useBgFill="1">
        <p:nvSpPr>
          <p:cNvPr id="5" name="ZoneTexte 4">
            <a:extLst>
              <a:ext uri="{FF2B5EF4-FFF2-40B4-BE49-F238E27FC236}">
                <a16:creationId xmlns:a16="http://schemas.microsoft.com/office/drawing/2014/main" id="{0237BB6A-D1DF-7C1D-41A8-E17BDCC4FCB1}"/>
              </a:ext>
            </a:extLst>
          </p:cNvPr>
          <p:cNvSpPr txBox="1"/>
          <p:nvPr/>
        </p:nvSpPr>
        <p:spPr>
          <a:xfrm>
            <a:off x="15036800" y="5842000"/>
            <a:ext cx="8228176" cy="6740307"/>
          </a:xfrm>
          <a:prstGeom prst="rect">
            <a:avLst/>
          </a:prstGeom>
        </p:spPr>
        <p:txBody>
          <a:bodyPr wrap="square" rtlCol="0">
            <a:spAutoFit/>
          </a:bodyPr>
          <a:lstStyle/>
          <a:p>
            <a:r>
              <a:rPr lang="fr-FR" sz="5400" b="1" dirty="0"/>
              <a:t>Quelles explications ? </a:t>
            </a:r>
          </a:p>
          <a:p>
            <a:endParaRPr lang="fr-FR" sz="5400" b="1" dirty="0"/>
          </a:p>
          <a:p>
            <a:r>
              <a:rPr lang="fr-FR" sz="5400" dirty="0"/>
              <a:t>Travaux de </a:t>
            </a:r>
            <a:r>
              <a:rPr lang="fr-FR" sz="5400" dirty="0">
                <a:hlinkClick r:id="rId3"/>
              </a:rPr>
              <a:t>Clotilde </a:t>
            </a:r>
            <a:r>
              <a:rPr lang="fr-FR" sz="5400" dirty="0" err="1">
                <a:hlinkClick r:id="rId3"/>
              </a:rPr>
              <a:t>Lemarchant</a:t>
            </a:r>
            <a:endParaRPr lang="fr-FR" sz="5400" dirty="0"/>
          </a:p>
          <a:p>
            <a:endParaRPr lang="fr-FR" sz="5400" b="1" dirty="0"/>
          </a:p>
          <a:p>
            <a:r>
              <a:rPr lang="fr-FR" sz="5400" dirty="0"/>
              <a:t>Des ressources pour lutter contre ces inégalités : </a:t>
            </a:r>
            <a:r>
              <a:rPr lang="fr-FR" sz="5400" dirty="0">
                <a:hlinkClick r:id="rId4"/>
              </a:rPr>
              <a:t>ici</a:t>
            </a:r>
            <a:r>
              <a:rPr lang="fr-FR" sz="5400" dirty="0"/>
              <a:t> et </a:t>
            </a:r>
            <a:r>
              <a:rPr lang="fr-FR" sz="5400" dirty="0">
                <a:hlinkClick r:id="rId5"/>
              </a:rPr>
              <a:t>ici</a:t>
            </a:r>
            <a:endParaRPr lang="fr-FR" sz="5400" dirty="0"/>
          </a:p>
        </p:txBody>
      </p:sp>
      <p:sp>
        <p:nvSpPr>
          <p:cNvPr id="8" name="ZoneTexte 7">
            <a:extLst>
              <a:ext uri="{FF2B5EF4-FFF2-40B4-BE49-F238E27FC236}">
                <a16:creationId xmlns:a16="http://schemas.microsoft.com/office/drawing/2014/main" id="{D2C00452-B489-F31B-507C-7DD4B6DD2150}"/>
              </a:ext>
            </a:extLst>
          </p:cNvPr>
          <p:cNvSpPr txBox="1"/>
          <p:nvPr/>
        </p:nvSpPr>
        <p:spPr>
          <a:xfrm>
            <a:off x="6098722" y="6673334"/>
            <a:ext cx="12197442" cy="369332"/>
          </a:xfrm>
          <a:prstGeom prst="rect">
            <a:avLst/>
          </a:prstGeom>
          <a:noFill/>
        </p:spPr>
        <p:txBody>
          <a:bodyPr wrap="square">
            <a:spAutoFit/>
          </a:bodyPr>
          <a:lstStyle/>
          <a:p>
            <a:endParaRPr lang="fr-FR" dirty="0"/>
          </a:p>
        </p:txBody>
      </p:sp>
    </p:spTree>
    <p:extLst>
      <p:ext uri="{BB962C8B-B14F-4D97-AF65-F5344CB8AC3E}">
        <p14:creationId xmlns:p14="http://schemas.microsoft.com/office/powerpoint/2010/main" val="17955428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En résumé : un cours qui nourrit les compétences attendues des enseignant·e·s (liste non exhaustive…) :"/>
          <p:cNvSpPr txBox="1">
            <a:spLocks noGrp="1"/>
          </p:cNvSpPr>
          <p:nvPr>
            <p:ph type="title"/>
          </p:nvPr>
        </p:nvSpPr>
        <p:spPr>
          <a:xfrm>
            <a:off x="1219200" y="492238"/>
            <a:ext cx="22045776" cy="1497110"/>
          </a:xfrm>
          <a:prstGeom prst="rect">
            <a:avLst/>
          </a:prstGeom>
          <a:solidFill>
            <a:srgbClr val="D87631"/>
          </a:solidFill>
        </p:spPr>
        <p:txBody>
          <a:bodyPr anchor="ctr">
            <a:normAutofit/>
          </a:bodyPr>
          <a:lstStyle/>
          <a:p>
            <a:pPr defTabSz="1243583">
              <a:defRPr sz="4080" spc="-40">
                <a:solidFill>
                  <a:srgbClr val="FFFFFF"/>
                </a:solidFill>
              </a:defRPr>
            </a:pPr>
            <a:r>
              <a:rPr sz="4400" dirty="0" err="1"/>
              <a:t>En</a:t>
            </a:r>
            <a:r>
              <a:rPr sz="4400" dirty="0"/>
              <a:t> résumé : un </a:t>
            </a:r>
            <a:r>
              <a:rPr sz="4400" dirty="0" err="1"/>
              <a:t>cours</a:t>
            </a:r>
            <a:r>
              <a:rPr sz="4400" dirty="0"/>
              <a:t> qui </a:t>
            </a:r>
            <a:r>
              <a:rPr sz="4400" dirty="0" err="1"/>
              <a:t>nourrit</a:t>
            </a:r>
            <a:r>
              <a:rPr sz="4400" dirty="0"/>
              <a:t> les </a:t>
            </a:r>
            <a:r>
              <a:rPr sz="4400" dirty="0" err="1"/>
              <a:t>compétences</a:t>
            </a:r>
            <a:r>
              <a:rPr sz="4400" dirty="0"/>
              <a:t> </a:t>
            </a:r>
            <a:r>
              <a:rPr sz="4400" dirty="0" err="1"/>
              <a:t>attendues</a:t>
            </a:r>
            <a:r>
              <a:rPr sz="4400" dirty="0"/>
              <a:t> des </a:t>
            </a:r>
            <a:r>
              <a:rPr sz="4400" dirty="0" err="1"/>
              <a:t>enseignant·e·s</a:t>
            </a:r>
            <a:r>
              <a:rPr sz="4400" dirty="0"/>
              <a:t> (</a:t>
            </a:r>
            <a:r>
              <a:rPr sz="4400" i="1" dirty="0" err="1"/>
              <a:t>liste</a:t>
            </a:r>
            <a:r>
              <a:rPr sz="4400" i="1" dirty="0"/>
              <a:t> non exhaustive…)</a:t>
            </a:r>
            <a:r>
              <a:rPr sz="4400" dirty="0"/>
              <a:t> :  </a:t>
            </a:r>
          </a:p>
        </p:txBody>
      </p:sp>
      <p:sp>
        <p:nvSpPr>
          <p:cNvPr id="230" name="-       « Faire partager les valeurs de la République »…"/>
          <p:cNvSpPr txBox="1">
            <a:spLocks noGrp="1"/>
          </p:cNvSpPr>
          <p:nvPr>
            <p:ph type="body" idx="1"/>
          </p:nvPr>
        </p:nvSpPr>
        <p:spPr>
          <a:xfrm>
            <a:off x="1219200" y="1989348"/>
            <a:ext cx="22251652" cy="11412637"/>
          </a:xfrm>
          <a:prstGeom prst="rect">
            <a:avLst/>
          </a:prstGeom>
        </p:spPr>
        <p:txBody>
          <a:bodyPr numCol="2" spcCol="504000" anchor="ctr">
            <a:noAutofit/>
          </a:bodyPr>
          <a:lstStyle/>
          <a:p>
            <a:pPr marL="313200" indent="-313200" algn="just" defTabSz="1682453">
              <a:lnSpc>
                <a:spcPct val="100000"/>
              </a:lnSpc>
              <a:spcBef>
                <a:spcPts val="2200"/>
              </a:spcBef>
              <a:buSzTx/>
              <a:buFont typeface="Courier New" panose="02070309020205020404" pitchFamily="49" charset="0"/>
              <a:buChar char="o"/>
              <a:defRPr sz="3036"/>
            </a:pPr>
            <a:r>
              <a:rPr sz="3600" dirty="0"/>
              <a:t>« Faire </a:t>
            </a:r>
            <a:r>
              <a:rPr sz="3600" dirty="0" err="1"/>
              <a:t>partager</a:t>
            </a:r>
            <a:r>
              <a:rPr sz="3600" dirty="0"/>
              <a:t> les </a:t>
            </a:r>
            <a:r>
              <a:rPr sz="3600" dirty="0" err="1"/>
              <a:t>valeurs</a:t>
            </a:r>
            <a:r>
              <a:rPr sz="3600" dirty="0"/>
              <a:t> de la </a:t>
            </a:r>
            <a:r>
              <a:rPr sz="3600" dirty="0" err="1"/>
              <a:t>République</a:t>
            </a:r>
            <a:r>
              <a:rPr sz="3600" dirty="0"/>
              <a:t>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a:t>
            </a:r>
            <a:r>
              <a:rPr sz="3600" dirty="0" err="1"/>
              <a:t>Connaître</a:t>
            </a:r>
            <a:r>
              <a:rPr sz="3600" dirty="0"/>
              <a:t> la politique </a:t>
            </a:r>
            <a:r>
              <a:rPr sz="3600" dirty="0" err="1"/>
              <a:t>éducative</a:t>
            </a:r>
            <a:r>
              <a:rPr sz="3600" dirty="0"/>
              <a:t> de la France, les </a:t>
            </a:r>
            <a:r>
              <a:rPr sz="3600" dirty="0" err="1"/>
              <a:t>principales</a:t>
            </a:r>
            <a:r>
              <a:rPr sz="3600" dirty="0"/>
              <a:t> étapes de </a:t>
            </a:r>
            <a:r>
              <a:rPr sz="3600" dirty="0" err="1"/>
              <a:t>l'histoire</a:t>
            </a:r>
            <a:r>
              <a:rPr sz="3600" dirty="0"/>
              <a:t> de </a:t>
            </a:r>
            <a:r>
              <a:rPr sz="3600" dirty="0" err="1"/>
              <a:t>l'École</a:t>
            </a:r>
            <a:r>
              <a:rPr sz="3600" dirty="0"/>
              <a:t>, </a:t>
            </a:r>
            <a:r>
              <a:rPr sz="3600" dirty="0" err="1"/>
              <a:t>ses</a:t>
            </a:r>
            <a:r>
              <a:rPr sz="3600" dirty="0"/>
              <a:t> </a:t>
            </a:r>
            <a:r>
              <a:rPr sz="3600" dirty="0" err="1"/>
              <a:t>enjeux</a:t>
            </a:r>
            <a:r>
              <a:rPr sz="3600" dirty="0"/>
              <a:t> et </a:t>
            </a:r>
            <a:r>
              <a:rPr sz="3600" dirty="0" err="1"/>
              <a:t>ses</a:t>
            </a:r>
            <a:r>
              <a:rPr sz="3600" dirty="0"/>
              <a:t> </a:t>
            </a:r>
            <a:r>
              <a:rPr sz="3600" dirty="0" err="1"/>
              <a:t>défis</a:t>
            </a:r>
            <a:r>
              <a:rPr sz="3600" dirty="0"/>
              <a:t>, les principes </a:t>
            </a:r>
            <a:r>
              <a:rPr sz="3600" dirty="0" err="1"/>
              <a:t>fondamentaux</a:t>
            </a:r>
            <a:r>
              <a:rPr sz="3600" dirty="0"/>
              <a:t> du </a:t>
            </a:r>
            <a:r>
              <a:rPr sz="3600" dirty="0" err="1"/>
              <a:t>système</a:t>
            </a:r>
            <a:r>
              <a:rPr sz="3600" dirty="0"/>
              <a:t> </a:t>
            </a:r>
            <a:r>
              <a:rPr sz="3600" dirty="0" err="1"/>
              <a:t>éducatif</a:t>
            </a:r>
            <a:r>
              <a:rPr sz="3600" dirty="0"/>
              <a:t> et de son </a:t>
            </a:r>
            <a:r>
              <a:rPr sz="3600" dirty="0" err="1"/>
              <a:t>organisation</a:t>
            </a:r>
            <a:r>
              <a:rPr sz="3600" dirty="0"/>
              <a:t> </a:t>
            </a:r>
            <a:r>
              <a:rPr sz="3600" dirty="0" err="1"/>
              <a:t>en</a:t>
            </a:r>
            <a:r>
              <a:rPr sz="3600" dirty="0"/>
              <a:t> </a:t>
            </a:r>
            <a:r>
              <a:rPr sz="3600" dirty="0" err="1"/>
              <a:t>comparaison</a:t>
            </a:r>
            <a:r>
              <a:rPr sz="3600" dirty="0"/>
              <a:t> avec </a:t>
            </a:r>
            <a:r>
              <a:rPr sz="3600" dirty="0" err="1"/>
              <a:t>d'autres</a:t>
            </a:r>
            <a:r>
              <a:rPr sz="3600" dirty="0"/>
              <a:t> pays </a:t>
            </a:r>
            <a:r>
              <a:rPr sz="3600" dirty="0" err="1"/>
              <a:t>européens</a:t>
            </a:r>
            <a:r>
              <a:rPr sz="3600" dirty="0"/>
              <a:t> »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a:t>
            </a:r>
            <a:r>
              <a:rPr sz="3600" dirty="0" err="1"/>
              <a:t>Connaître</a:t>
            </a:r>
            <a:r>
              <a:rPr sz="3600" dirty="0"/>
              <a:t> les </a:t>
            </a:r>
            <a:r>
              <a:rPr sz="3600" dirty="0" err="1"/>
              <a:t>élèves</a:t>
            </a:r>
            <a:r>
              <a:rPr sz="3600" dirty="0"/>
              <a:t> et les processus </a:t>
            </a:r>
            <a:r>
              <a:rPr sz="3600" dirty="0" err="1"/>
              <a:t>d'apprentissage</a:t>
            </a:r>
            <a:r>
              <a:rPr sz="3600" dirty="0"/>
              <a:t>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Prendre </a:t>
            </a:r>
            <a:r>
              <a:rPr sz="3600" dirty="0" err="1"/>
              <a:t>en</a:t>
            </a:r>
            <a:r>
              <a:rPr sz="3600" dirty="0"/>
              <a:t> </a:t>
            </a:r>
            <a:r>
              <a:rPr sz="3600" dirty="0" err="1"/>
              <a:t>compte</a:t>
            </a:r>
            <a:r>
              <a:rPr sz="3600" dirty="0"/>
              <a:t> la </a:t>
            </a:r>
            <a:r>
              <a:rPr sz="3600" dirty="0" err="1"/>
              <a:t>diversité</a:t>
            </a:r>
            <a:r>
              <a:rPr sz="3600" dirty="0"/>
              <a:t> des </a:t>
            </a:r>
            <a:r>
              <a:rPr sz="3600" dirty="0" err="1"/>
              <a:t>élèves</a:t>
            </a:r>
            <a:r>
              <a:rPr sz="3600" dirty="0"/>
              <a:t>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Accorder à </a:t>
            </a:r>
            <a:r>
              <a:rPr sz="3600" dirty="0" err="1"/>
              <a:t>tous</a:t>
            </a:r>
            <a:r>
              <a:rPr sz="3600" dirty="0"/>
              <a:t> les </a:t>
            </a:r>
            <a:r>
              <a:rPr sz="3600" dirty="0" err="1"/>
              <a:t>élèves</a:t>
            </a:r>
            <a:r>
              <a:rPr sz="3600" dirty="0"/>
              <a:t> </a:t>
            </a:r>
            <a:r>
              <a:rPr sz="3600" dirty="0" err="1"/>
              <a:t>l'attention</a:t>
            </a:r>
            <a:r>
              <a:rPr sz="3600" dirty="0"/>
              <a:t> et </a:t>
            </a:r>
            <a:r>
              <a:rPr sz="3600" dirty="0" err="1"/>
              <a:t>l'accompagnement</a:t>
            </a:r>
            <a:r>
              <a:rPr sz="3600" dirty="0"/>
              <a:t> </a:t>
            </a:r>
            <a:r>
              <a:rPr sz="3600" dirty="0" err="1"/>
              <a:t>appropriés</a:t>
            </a:r>
            <a:r>
              <a:rPr sz="3600" dirty="0"/>
              <a:t>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Se mobiliser et mobiliser les </a:t>
            </a:r>
            <a:r>
              <a:rPr sz="3600" dirty="0" err="1"/>
              <a:t>élèves</a:t>
            </a:r>
            <a:r>
              <a:rPr sz="3600" dirty="0"/>
              <a:t> </a:t>
            </a:r>
            <a:r>
              <a:rPr sz="3600" dirty="0" err="1"/>
              <a:t>contre</a:t>
            </a:r>
            <a:r>
              <a:rPr sz="3600" dirty="0"/>
              <a:t> les </a:t>
            </a:r>
            <a:r>
              <a:rPr sz="3600" dirty="0" err="1"/>
              <a:t>stéréotypes</a:t>
            </a:r>
            <a:r>
              <a:rPr sz="3600" dirty="0"/>
              <a:t> et les discriminations de tout </a:t>
            </a:r>
            <a:r>
              <a:rPr sz="3600" dirty="0" err="1"/>
              <a:t>ordre</a:t>
            </a:r>
            <a:r>
              <a:rPr sz="3600" dirty="0"/>
              <a:t>, </a:t>
            </a:r>
            <a:r>
              <a:rPr sz="3600" dirty="0" err="1"/>
              <a:t>promouvoir</a:t>
            </a:r>
            <a:r>
              <a:rPr sz="3600" dirty="0"/>
              <a:t> </a:t>
            </a:r>
            <a:r>
              <a:rPr sz="3600" dirty="0" err="1"/>
              <a:t>l'égalité</a:t>
            </a:r>
            <a:r>
              <a:rPr sz="3600" dirty="0"/>
              <a:t> entre les filles et les garçons, les femmes et les hommes.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a:t>
            </a:r>
            <a:r>
              <a:rPr sz="3600" dirty="0" err="1"/>
              <a:t>Contribuer</a:t>
            </a:r>
            <a:r>
              <a:rPr sz="3600" dirty="0"/>
              <a:t> à assurer le bien-</a:t>
            </a:r>
            <a:r>
              <a:rPr sz="3600" dirty="0" err="1"/>
              <a:t>être</a:t>
            </a:r>
            <a:r>
              <a:rPr sz="3600" dirty="0"/>
              <a:t>, la </a:t>
            </a:r>
            <a:r>
              <a:rPr sz="3600" dirty="0" err="1"/>
              <a:t>sécurité</a:t>
            </a:r>
            <a:r>
              <a:rPr sz="3600" dirty="0"/>
              <a:t> et la </a:t>
            </a:r>
            <a:r>
              <a:rPr sz="3600" dirty="0" err="1"/>
              <a:t>sûreté</a:t>
            </a:r>
            <a:r>
              <a:rPr sz="3600" dirty="0"/>
              <a:t> des </a:t>
            </a:r>
            <a:r>
              <a:rPr sz="3600" dirty="0" err="1"/>
              <a:t>élèves</a:t>
            </a:r>
            <a:r>
              <a:rPr sz="3600" dirty="0"/>
              <a:t>, à </a:t>
            </a:r>
            <a:r>
              <a:rPr sz="3600" dirty="0" err="1"/>
              <a:t>prévenir</a:t>
            </a:r>
            <a:r>
              <a:rPr sz="3600" dirty="0"/>
              <a:t> et à </a:t>
            </a:r>
            <a:r>
              <a:rPr sz="3600" dirty="0" err="1"/>
              <a:t>gérer</a:t>
            </a:r>
            <a:r>
              <a:rPr sz="3600" dirty="0"/>
              <a:t> les violences </a:t>
            </a:r>
            <a:r>
              <a:rPr sz="3600" dirty="0" err="1"/>
              <a:t>scolaires</a:t>
            </a:r>
            <a:r>
              <a:rPr sz="3600" dirty="0"/>
              <a:t>, à identifier </a:t>
            </a:r>
            <a:r>
              <a:rPr sz="3600" dirty="0" err="1"/>
              <a:t>toute</a:t>
            </a:r>
            <a:r>
              <a:rPr sz="3600" dirty="0"/>
              <a:t> </a:t>
            </a:r>
            <a:r>
              <a:rPr sz="3600" dirty="0" err="1"/>
              <a:t>forme</a:t>
            </a:r>
            <a:r>
              <a:rPr sz="3600" dirty="0"/>
              <a:t> </a:t>
            </a:r>
            <a:r>
              <a:rPr sz="3600" dirty="0" err="1"/>
              <a:t>d'exclusion</a:t>
            </a:r>
            <a:r>
              <a:rPr sz="3600" dirty="0"/>
              <a:t> </a:t>
            </a:r>
            <a:r>
              <a:rPr sz="3600" dirty="0" err="1"/>
              <a:t>ou</a:t>
            </a:r>
            <a:r>
              <a:rPr sz="3600" dirty="0"/>
              <a:t> de discrimination, </a:t>
            </a:r>
            <a:r>
              <a:rPr sz="3600" dirty="0" err="1"/>
              <a:t>ainsi</a:t>
            </a:r>
            <a:r>
              <a:rPr sz="3600" dirty="0"/>
              <a:t> que tout </a:t>
            </a:r>
            <a:r>
              <a:rPr sz="3600" dirty="0" err="1"/>
              <a:t>signe</a:t>
            </a:r>
            <a:r>
              <a:rPr sz="3600" dirty="0"/>
              <a:t> </a:t>
            </a:r>
            <a:r>
              <a:rPr sz="3600" dirty="0" err="1"/>
              <a:t>pouvant</a:t>
            </a:r>
            <a:r>
              <a:rPr sz="3600" dirty="0"/>
              <a:t> </a:t>
            </a:r>
            <a:r>
              <a:rPr sz="3600" dirty="0" err="1"/>
              <a:t>traduire</a:t>
            </a:r>
            <a:r>
              <a:rPr sz="3600" dirty="0"/>
              <a:t> des situations de </a:t>
            </a:r>
            <a:r>
              <a:rPr sz="3600" dirty="0" err="1"/>
              <a:t>grande</a:t>
            </a:r>
            <a:r>
              <a:rPr sz="3600" dirty="0"/>
              <a:t> </a:t>
            </a:r>
            <a:r>
              <a:rPr sz="3600" dirty="0" err="1"/>
              <a:t>difficulté</a:t>
            </a:r>
            <a:r>
              <a:rPr sz="3600" dirty="0"/>
              <a:t> </a:t>
            </a:r>
            <a:r>
              <a:rPr sz="3600" dirty="0" err="1"/>
              <a:t>sociale</a:t>
            </a:r>
            <a:r>
              <a:rPr sz="3600" dirty="0"/>
              <a:t> </a:t>
            </a:r>
            <a:r>
              <a:rPr sz="3600" dirty="0" err="1"/>
              <a:t>ou</a:t>
            </a:r>
            <a:r>
              <a:rPr sz="3600" dirty="0"/>
              <a:t> de </a:t>
            </a:r>
            <a:r>
              <a:rPr sz="3600" dirty="0" err="1"/>
              <a:t>maltraitance</a:t>
            </a:r>
            <a:r>
              <a:rPr sz="3600" dirty="0"/>
              <a:t> »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a:t>
            </a:r>
            <a:r>
              <a:rPr sz="3600" dirty="0" err="1"/>
              <a:t>Intégrer</a:t>
            </a:r>
            <a:r>
              <a:rPr sz="3600" dirty="0"/>
              <a:t> les </a:t>
            </a:r>
            <a:r>
              <a:rPr sz="3600" dirty="0" err="1"/>
              <a:t>éléments</a:t>
            </a:r>
            <a:r>
              <a:rPr sz="3600" dirty="0"/>
              <a:t> de la culture numérique </a:t>
            </a:r>
            <a:r>
              <a:rPr sz="3600" dirty="0" err="1"/>
              <a:t>nécessaires</a:t>
            </a:r>
            <a:r>
              <a:rPr sz="3600" dirty="0"/>
              <a:t> à </a:t>
            </a:r>
            <a:r>
              <a:rPr sz="3600" dirty="0" err="1"/>
              <a:t>l'exercice</a:t>
            </a:r>
            <a:r>
              <a:rPr sz="3600" dirty="0"/>
              <a:t> de son métier »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a:t>
            </a:r>
            <a:r>
              <a:rPr sz="3600" dirty="0" err="1"/>
              <a:t>Coopérer</a:t>
            </a:r>
            <a:r>
              <a:rPr sz="3600" dirty="0"/>
              <a:t> au sein </a:t>
            </a:r>
            <a:r>
              <a:rPr sz="3600" dirty="0" err="1"/>
              <a:t>d'une</a:t>
            </a:r>
            <a:r>
              <a:rPr sz="3600" dirty="0"/>
              <a:t> équipe »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 </a:t>
            </a:r>
            <a:r>
              <a:rPr sz="3600" dirty="0" err="1"/>
              <a:t>Coopérer</a:t>
            </a:r>
            <a:r>
              <a:rPr sz="3600" dirty="0"/>
              <a:t> avec les parents </a:t>
            </a:r>
            <a:r>
              <a:rPr sz="3600" dirty="0" err="1"/>
              <a:t>d'élèves</a:t>
            </a:r>
            <a:r>
              <a:rPr sz="3600" dirty="0"/>
              <a:t> »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a:t>
            </a:r>
            <a:r>
              <a:rPr sz="3600" dirty="0" err="1"/>
              <a:t>Coopérer</a:t>
            </a:r>
            <a:r>
              <a:rPr sz="3600" dirty="0"/>
              <a:t> avec les </a:t>
            </a:r>
            <a:r>
              <a:rPr sz="3600" dirty="0" err="1"/>
              <a:t>partenaires</a:t>
            </a:r>
            <a:r>
              <a:rPr sz="3600" dirty="0"/>
              <a:t> de </a:t>
            </a:r>
            <a:r>
              <a:rPr sz="3600" dirty="0" err="1"/>
              <a:t>l'école</a:t>
            </a:r>
            <a:r>
              <a:rPr sz="3600" dirty="0"/>
              <a:t> » </a:t>
            </a:r>
            <a:endParaRPr lang="fr-FR" sz="3600" dirty="0"/>
          </a:p>
          <a:p>
            <a:pPr marL="313200" indent="-313200" algn="just" defTabSz="1682453">
              <a:lnSpc>
                <a:spcPct val="100000"/>
              </a:lnSpc>
              <a:spcBef>
                <a:spcPts val="2200"/>
              </a:spcBef>
              <a:buSzTx/>
              <a:buFont typeface="Courier New" panose="02070309020205020404" pitchFamily="49" charset="0"/>
              <a:buChar char="o"/>
              <a:defRPr sz="3036"/>
            </a:pPr>
            <a:r>
              <a:rPr sz="3600" dirty="0"/>
              <a:t>« </a:t>
            </a:r>
            <a:r>
              <a:rPr sz="3600" dirty="0" err="1"/>
              <a:t>Contribuer</a:t>
            </a:r>
            <a:r>
              <a:rPr sz="3600" dirty="0"/>
              <a:t> à </a:t>
            </a:r>
            <a:r>
              <a:rPr sz="3600" dirty="0" err="1"/>
              <a:t>l'information</a:t>
            </a:r>
            <a:r>
              <a:rPr sz="3600" dirty="0"/>
              <a:t> des </a:t>
            </a:r>
            <a:r>
              <a:rPr sz="3600" dirty="0" err="1"/>
              <a:t>élèves</a:t>
            </a:r>
            <a:r>
              <a:rPr sz="3600" dirty="0"/>
              <a:t> sur les </a:t>
            </a:r>
            <a:r>
              <a:rPr sz="3600" dirty="0" err="1"/>
              <a:t>filières</a:t>
            </a:r>
            <a:r>
              <a:rPr sz="3600" dirty="0"/>
              <a:t> de </a:t>
            </a:r>
            <a:r>
              <a:rPr sz="3600" dirty="0" err="1"/>
              <a:t>l'enseignement</a:t>
            </a:r>
            <a:r>
              <a:rPr sz="3600" dirty="0"/>
              <a:t> </a:t>
            </a:r>
            <a:r>
              <a:rPr sz="3600" dirty="0" err="1"/>
              <a:t>supérieur</a:t>
            </a:r>
            <a:r>
              <a:rPr sz="3600" dirty="0"/>
              <a:t> »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4" name="Rectangle 23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378" y="2238062"/>
            <a:ext cx="9239876" cy="9239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Arc 23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17367440" y="1882296"/>
            <a:ext cx="5975798" cy="5975798"/>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0" name="Oval 23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0096" y="9561984"/>
            <a:ext cx="1092200" cy="1092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9" name="Des questions ?"/>
          <p:cNvSpPr txBox="1">
            <a:spLocks noGrp="1"/>
          </p:cNvSpPr>
          <p:nvPr>
            <p:ph type="body" idx="1"/>
          </p:nvPr>
        </p:nvSpPr>
        <p:spPr>
          <a:xfrm>
            <a:off x="4539343" y="3052066"/>
            <a:ext cx="18866279" cy="7365563"/>
          </a:xfrm>
          <a:prstGeom prst="rect">
            <a:avLst/>
          </a:prstGeom>
        </p:spPr>
        <p:txBody>
          <a:bodyPr vert="horz" lIns="91440" tIns="45720" rIns="91440" bIns="45720" rtlCol="0">
            <a:normAutofit/>
          </a:bodyPr>
          <a:lstStyle/>
          <a:p>
            <a:pPr algn="l" defTabSz="914400">
              <a:lnSpc>
                <a:spcPct val="90000"/>
              </a:lnSpc>
              <a:spcAft>
                <a:spcPts val="600"/>
              </a:spcAft>
              <a:buSzPct val="100000"/>
              <a:defRPr sz="12160">
                <a:solidFill>
                  <a:srgbClr val="FFFFFF"/>
                </a:solidFill>
                <a:latin typeface="Calibri"/>
                <a:ea typeface="Calibri"/>
                <a:cs typeface="Calibri"/>
                <a:sym typeface="Calibri"/>
              </a:defRPr>
            </a:pPr>
            <a:r>
              <a:rPr lang="en-US" sz="8800" b="1" dirty="0" err="1">
                <a:solidFill>
                  <a:srgbClr val="7030A0"/>
                </a:solidFill>
              </a:rPr>
              <a:t>Quelles</a:t>
            </a:r>
            <a:r>
              <a:rPr lang="en-US" sz="8800" b="1" dirty="0">
                <a:solidFill>
                  <a:srgbClr val="7030A0"/>
                </a:solidFill>
              </a:rPr>
              <a:t> </a:t>
            </a:r>
            <a:r>
              <a:rPr lang="en-US" sz="8800" b="1" dirty="0" err="1">
                <a:solidFill>
                  <a:srgbClr val="7030A0"/>
                </a:solidFill>
              </a:rPr>
              <a:t>idées</a:t>
            </a:r>
            <a:r>
              <a:rPr lang="en-US" sz="8800" b="1" dirty="0">
                <a:solidFill>
                  <a:srgbClr val="7030A0"/>
                </a:solidFill>
              </a:rPr>
              <a:t> reçues sur </a:t>
            </a:r>
            <a:r>
              <a:rPr lang="en-US" sz="8800" b="1" dirty="0" err="1">
                <a:solidFill>
                  <a:srgbClr val="7030A0"/>
                </a:solidFill>
              </a:rPr>
              <a:t>l’enseignement</a:t>
            </a:r>
            <a:r>
              <a:rPr lang="en-US" sz="8800" b="1" dirty="0">
                <a:solidFill>
                  <a:srgbClr val="7030A0"/>
                </a:solidFill>
              </a:rPr>
              <a:t> </a:t>
            </a:r>
            <a:r>
              <a:rPr lang="en-US" sz="8800" b="1" dirty="0" err="1">
                <a:solidFill>
                  <a:srgbClr val="7030A0"/>
                </a:solidFill>
              </a:rPr>
              <a:t>en</a:t>
            </a:r>
            <a:r>
              <a:rPr lang="en-US" sz="8800" b="1" dirty="0">
                <a:solidFill>
                  <a:srgbClr val="7030A0"/>
                </a:solidFill>
              </a:rPr>
              <a:t> </a:t>
            </a:r>
            <a:r>
              <a:rPr lang="en-US" sz="8800" b="1" dirty="0" err="1">
                <a:solidFill>
                  <a:srgbClr val="7030A0"/>
                </a:solidFill>
              </a:rPr>
              <a:t>voies</a:t>
            </a:r>
            <a:r>
              <a:rPr lang="en-US" sz="8800" b="1" dirty="0">
                <a:solidFill>
                  <a:srgbClr val="7030A0"/>
                </a:solidFill>
              </a:rPr>
              <a:t> </a:t>
            </a:r>
            <a:r>
              <a:rPr lang="en-US" sz="8800" b="1" dirty="0" err="1">
                <a:solidFill>
                  <a:srgbClr val="7030A0"/>
                </a:solidFill>
              </a:rPr>
              <a:t>technologiques</a:t>
            </a:r>
            <a:r>
              <a:rPr lang="en-US" sz="8800" b="1" dirty="0">
                <a:solidFill>
                  <a:srgbClr val="7030A0"/>
                </a:solidFill>
              </a:rPr>
              <a:t> et </a:t>
            </a:r>
            <a:r>
              <a:rPr lang="en-US" sz="8800" b="1" dirty="0" err="1">
                <a:solidFill>
                  <a:srgbClr val="7030A0"/>
                </a:solidFill>
              </a:rPr>
              <a:t>professionnelles</a:t>
            </a:r>
            <a:r>
              <a:rPr lang="en-US" sz="8800" b="1" dirty="0">
                <a:solidFill>
                  <a:srgbClr val="7030A0"/>
                </a:solidFill>
              </a:rPr>
              <a:t>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11C194-8C97-8AFB-9DFA-39BB31AAD370}"/>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2439650"/>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descr="Une image contenant texte, capture d’écran, Police, logo&#10;&#10;Description générée automatiquement">
            <a:extLst>
              <a:ext uri="{FF2B5EF4-FFF2-40B4-BE49-F238E27FC236}">
                <a16:creationId xmlns:a16="http://schemas.microsoft.com/office/drawing/2014/main" id="{DB9FA6DA-492D-8AE8-5498-D62173396F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125665"/>
            <a:ext cx="23317200" cy="8569070"/>
          </a:xfrm>
          <a:prstGeom prst="rect">
            <a:avLst/>
          </a:prstGeom>
        </p:spPr>
      </p:pic>
    </p:spTree>
    <p:extLst>
      <p:ext uri="{BB962C8B-B14F-4D97-AF65-F5344CB8AC3E}">
        <p14:creationId xmlns:p14="http://schemas.microsoft.com/office/powerpoint/2010/main" val="8824169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8265C-9EAD-E07C-EABA-BB8C69A5EEBF}"/>
            </a:ext>
          </a:extLst>
        </p:cNvPr>
        <p:cNvGrpSpPr/>
        <p:nvPr/>
      </p:nvGrpSpPr>
      <p:grpSpPr>
        <a:xfrm>
          <a:off x="0" y="0"/>
          <a:ext cx="0" cy="0"/>
          <a:chOff x="0" y="0"/>
          <a:chExt cx="0" cy="0"/>
        </a:xfrm>
      </p:grpSpPr>
      <p:pic>
        <p:nvPicPr>
          <p:cNvPr id="3" name="Image 2" descr="Une image contenant texte, capture d’écran, Police, conception&#10;&#10;Description générée automatiquement">
            <a:extLst>
              <a:ext uri="{FF2B5EF4-FFF2-40B4-BE49-F238E27FC236}">
                <a16:creationId xmlns:a16="http://schemas.microsoft.com/office/drawing/2014/main" id="{571FF1DE-5C87-276D-A68C-73FBEDC16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100" y="-1"/>
            <a:ext cx="14302014" cy="10202103"/>
          </a:xfrm>
          <a:prstGeom prst="rect">
            <a:avLst/>
          </a:prstGeom>
        </p:spPr>
      </p:pic>
      <p:pic>
        <p:nvPicPr>
          <p:cNvPr id="6" name="Image 5" descr="Une image contenant texte, capture d’écran, Police, carte de visite&#10;&#10;Description générée automatiquement">
            <a:extLst>
              <a:ext uri="{FF2B5EF4-FFF2-40B4-BE49-F238E27FC236}">
                <a16:creationId xmlns:a16="http://schemas.microsoft.com/office/drawing/2014/main" id="{55ADC049-EDFE-E88F-3FE9-281E0C6A6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099" y="10202102"/>
            <a:ext cx="14302013" cy="3276232"/>
          </a:xfrm>
          <a:prstGeom prst="rect">
            <a:avLst/>
          </a:prstGeom>
        </p:spPr>
      </p:pic>
    </p:spTree>
    <p:extLst>
      <p:ext uri="{BB962C8B-B14F-4D97-AF65-F5344CB8AC3E}">
        <p14:creationId xmlns:p14="http://schemas.microsoft.com/office/powerpoint/2010/main" val="393123873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CD824C-CE01-1FBF-91FE-435562BBAA23}"/>
            </a:ext>
          </a:extLst>
        </p:cNvPr>
        <p:cNvGrpSpPr/>
        <p:nvPr/>
      </p:nvGrpSpPr>
      <p:grpSpPr>
        <a:xfrm>
          <a:off x="0" y="0"/>
          <a:ext cx="0" cy="0"/>
          <a:chOff x="0" y="0"/>
          <a:chExt cx="0" cy="0"/>
        </a:xfrm>
      </p:grpSpPr>
      <p:sp useBgFill="1">
        <p:nvSpPr>
          <p:cNvPr id="234" name="Rectangle 23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334542" cy="13716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Arc 2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100804" y="4910958"/>
            <a:ext cx="8166866"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Des questions ?">
            <a:extLst>
              <a:ext uri="{FF2B5EF4-FFF2-40B4-BE49-F238E27FC236}">
                <a16:creationId xmlns:a16="http://schemas.microsoft.com/office/drawing/2014/main" id="{6D37D752-6BA0-0A30-CE2D-357759C22D98}"/>
              </a:ext>
            </a:extLst>
          </p:cNvPr>
          <p:cNvSpPr txBox="1">
            <a:spLocks/>
          </p:cNvSpPr>
          <p:nvPr/>
        </p:nvSpPr>
        <p:spPr>
          <a:xfrm>
            <a:off x="1861457" y="2808514"/>
            <a:ext cx="21544165" cy="7609115"/>
          </a:xfrm>
          <a:prstGeom prst="rect">
            <a:avLst/>
          </a:prstGeom>
        </p:spPr>
        <p:txBody>
          <a:bodyPr vert="horz" lIns="91440" tIns="45720" rIns="91440" bIns="45720" rtlCol="0" anchor="ctr">
            <a:normAutofit/>
          </a:bodyPr>
          <a:lstStyle>
            <a:lvl1pPr marL="0" indent="0" algn="ctr" defTabSz="2438400" rtl="0" eaLnBrk="1" latinLnBrk="0" hangingPunct="1">
              <a:lnSpc>
                <a:spcPct val="80000"/>
              </a:lnSpc>
              <a:spcBef>
                <a:spcPts val="0"/>
              </a:spcBef>
              <a:buSzTx/>
              <a:buFont typeface="Arial" panose="020B0604020202020204" pitchFamily="34" charset="0"/>
              <a:buNone/>
              <a:defRPr sz="12800" kern="1200">
                <a:solidFill>
                  <a:schemeClr val="tx1"/>
                </a:solidFill>
                <a:latin typeface="Canela Regular"/>
                <a:ea typeface="Canela Regular"/>
                <a:cs typeface="Canela Regular"/>
                <a:sym typeface="Canela Regular"/>
              </a:defRPr>
            </a:lvl1pPr>
            <a:lvl2pPr marL="0" indent="0" algn="ctr" defTabSz="2438400" rtl="0" eaLnBrk="1" latinLnBrk="0" hangingPunct="1">
              <a:lnSpc>
                <a:spcPct val="80000"/>
              </a:lnSpc>
              <a:spcBef>
                <a:spcPts val="0"/>
              </a:spcBef>
              <a:buSzTx/>
              <a:buFont typeface="Arial" panose="020B0604020202020204" pitchFamily="34" charset="0"/>
              <a:buNone/>
              <a:defRPr sz="12800" kern="1200">
                <a:solidFill>
                  <a:schemeClr val="tx1"/>
                </a:solidFill>
                <a:latin typeface="Canela Regular"/>
                <a:ea typeface="Canela Regular"/>
                <a:cs typeface="Canela Regular"/>
                <a:sym typeface="Canela Regular"/>
              </a:defRPr>
            </a:lvl2pPr>
            <a:lvl3pPr marL="0" indent="0" algn="ctr" defTabSz="2438400" rtl="0" eaLnBrk="1" latinLnBrk="0" hangingPunct="1">
              <a:lnSpc>
                <a:spcPct val="80000"/>
              </a:lnSpc>
              <a:spcBef>
                <a:spcPts val="0"/>
              </a:spcBef>
              <a:buSzTx/>
              <a:buFont typeface="Arial" panose="020B0604020202020204" pitchFamily="34" charset="0"/>
              <a:buNone/>
              <a:defRPr sz="12800" kern="1200">
                <a:solidFill>
                  <a:schemeClr val="tx1"/>
                </a:solidFill>
                <a:latin typeface="Canela Regular"/>
                <a:ea typeface="Canela Regular"/>
                <a:cs typeface="Canela Regular"/>
                <a:sym typeface="Canela Regular"/>
              </a:defRPr>
            </a:lvl3pPr>
            <a:lvl4pPr marL="0" indent="0" algn="ctr" defTabSz="2438400" rtl="0" eaLnBrk="1" latinLnBrk="0" hangingPunct="1">
              <a:lnSpc>
                <a:spcPct val="80000"/>
              </a:lnSpc>
              <a:spcBef>
                <a:spcPts val="0"/>
              </a:spcBef>
              <a:buSzTx/>
              <a:buFont typeface="Arial" panose="020B0604020202020204" pitchFamily="34" charset="0"/>
              <a:buNone/>
              <a:defRPr sz="12800" kern="1200">
                <a:solidFill>
                  <a:schemeClr val="tx1"/>
                </a:solidFill>
                <a:latin typeface="Canela Regular"/>
                <a:ea typeface="Canela Regular"/>
                <a:cs typeface="Canela Regular"/>
                <a:sym typeface="Canela Regular"/>
              </a:defRPr>
            </a:lvl4pPr>
            <a:lvl5pPr marL="0" indent="0" algn="ctr" defTabSz="2438400" rtl="0" eaLnBrk="1" latinLnBrk="0" hangingPunct="1">
              <a:lnSpc>
                <a:spcPct val="80000"/>
              </a:lnSpc>
              <a:spcBef>
                <a:spcPts val="0"/>
              </a:spcBef>
              <a:buSzTx/>
              <a:buFont typeface="Arial" panose="020B0604020202020204" pitchFamily="34" charset="0"/>
              <a:buNone/>
              <a:defRPr sz="12800" kern="1200">
                <a:solidFill>
                  <a:schemeClr val="tx1"/>
                </a:solidFill>
                <a:latin typeface="Canela Regular"/>
                <a:ea typeface="Canela Regular"/>
                <a:cs typeface="Canela Regular"/>
                <a:sym typeface="Canela Regular"/>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l" defTabSz="914400">
              <a:lnSpc>
                <a:spcPct val="90000"/>
              </a:lnSpc>
              <a:spcAft>
                <a:spcPts val="600"/>
              </a:spcAft>
              <a:buSzPct val="100000"/>
              <a:defRPr sz="12160">
                <a:solidFill>
                  <a:srgbClr val="FFFFFF"/>
                </a:solidFill>
                <a:latin typeface="Calibri"/>
                <a:ea typeface="Calibri"/>
                <a:cs typeface="Calibri"/>
                <a:sym typeface="Calibri"/>
              </a:defRPr>
            </a:pPr>
            <a:r>
              <a:rPr lang="en-US" sz="11500" b="1" dirty="0">
                <a:solidFill>
                  <a:srgbClr val="7030A0"/>
                </a:solidFill>
              </a:rPr>
              <a:t>Des </a:t>
            </a:r>
            <a:r>
              <a:rPr lang="en-US" sz="11500" b="1" dirty="0" err="1">
                <a:solidFill>
                  <a:srgbClr val="7030A0"/>
                </a:solidFill>
              </a:rPr>
              <a:t>enjeux</a:t>
            </a:r>
            <a:r>
              <a:rPr lang="en-US" sz="11500" b="1" dirty="0">
                <a:solidFill>
                  <a:srgbClr val="7030A0"/>
                </a:solidFill>
              </a:rPr>
              <a:t> </a:t>
            </a:r>
            <a:r>
              <a:rPr lang="en-US" sz="11500" b="1" dirty="0" err="1">
                <a:solidFill>
                  <a:srgbClr val="7030A0"/>
                </a:solidFill>
              </a:rPr>
              <a:t>spécifiques</a:t>
            </a:r>
            <a:r>
              <a:rPr lang="en-US" sz="11500" b="1" dirty="0">
                <a:solidFill>
                  <a:srgbClr val="7030A0"/>
                </a:solidFill>
              </a:rPr>
              <a:t> ?</a:t>
            </a:r>
          </a:p>
        </p:txBody>
      </p:sp>
    </p:spTree>
    <p:extLst>
      <p:ext uri="{BB962C8B-B14F-4D97-AF65-F5344CB8AC3E}">
        <p14:creationId xmlns:p14="http://schemas.microsoft.com/office/powerpoint/2010/main" val="41034236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1C99A550-ADE5-D8B3-C237-285A2F58B065}"/>
              </a:ext>
            </a:extLst>
          </p:cNvPr>
          <p:cNvPicPr>
            <a:picLocks/>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7802880" y="1234440"/>
            <a:ext cx="2072640" cy="1036320"/>
          </a:xfrm>
          <a:prstGeom prst="rect">
            <a:avLst/>
          </a:prstGeom>
        </p:spPr>
      </p:pic>
      <p:pic>
        <p:nvPicPr>
          <p:cNvPr id="5" name="Graphique 4">
            <a:extLst>
              <a:ext uri="{FF2B5EF4-FFF2-40B4-BE49-F238E27FC236}">
                <a16:creationId xmlns:a16="http://schemas.microsoft.com/office/drawing/2014/main" id="{A96863FD-5FFF-B681-B0BA-F7272AA2AF1C}"/>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2316480" y="4541520"/>
            <a:ext cx="4632960" cy="4632960"/>
          </a:xfrm>
          <a:prstGeom prst="rect">
            <a:avLst/>
          </a:prstGeom>
        </p:spPr>
      </p:pic>
      <p:sp>
        <p:nvSpPr>
          <p:cNvPr id="6" name="Rectangle 5">
            <a:extLst>
              <a:ext uri="{FF2B5EF4-FFF2-40B4-BE49-F238E27FC236}">
                <a16:creationId xmlns:a16="http://schemas.microsoft.com/office/drawing/2014/main" id="{AC1F1A4C-EAEC-501D-4FF0-BC555E908E6F}"/>
              </a:ext>
            </a:extLst>
          </p:cNvPr>
          <p:cNvSpPr/>
          <p:nvPr>
            <p:custDataLst>
              <p:tags r:id="rId4"/>
            </p:custDataLst>
          </p:nvPr>
        </p:nvSpPr>
        <p:spPr>
          <a:xfrm>
            <a:off x="7802880" y="5892609"/>
            <a:ext cx="14630399" cy="1930785"/>
          </a:xfrm>
          <a:prstGeom prst="rect">
            <a:avLst/>
          </a:prstGeom>
          <a:noFill/>
          <a:ln w="25400" cap="flat">
            <a:solidFill>
              <a:srgbClr val="FFFFFF"/>
            </a:solidFill>
            <a:prstDash val="solid"/>
            <a:round/>
          </a:ln>
          <a:effectLst/>
          <a:sp3d/>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400" rtl="0" fontAlgn="auto" latinLnBrk="0" hangingPunct="0">
              <a:lnSpc>
                <a:spcPct val="90000"/>
              </a:lnSpc>
              <a:spcBef>
                <a:spcPts val="0"/>
              </a:spcBef>
              <a:spcAft>
                <a:spcPts val="0"/>
              </a:spcAft>
              <a:buClrTx/>
              <a:buSzPct val="100000"/>
              <a:buNone/>
              <a:tabLst/>
            </a:pPr>
            <a:r>
              <a:rPr kumimoji="0" lang="fr-FR" sz="6600" i="0" u="none" strike="noStrike" cap="none" spc="0" normalizeH="0" baseline="0" dirty="0">
                <a:ln>
                  <a:noFill/>
                </a:ln>
                <a:solidFill>
                  <a:srgbClr val="5B5B5B"/>
                </a:solidFill>
                <a:effectLst/>
                <a:uFillTx/>
                <a:latin typeface="Calibri" panose="020F0502020204030204" pitchFamily="34" charset="0"/>
                <a:ea typeface="Canela Bold"/>
                <a:cs typeface="Calibri" panose="020F0502020204030204" pitchFamily="34" charset="0"/>
                <a:sym typeface="Canela Bold"/>
              </a:rPr>
              <a:t>Avez-vous déjà suivi des cours de sociologie ?</a:t>
            </a:r>
          </a:p>
        </p:txBody>
      </p:sp>
      <p:pic>
        <p:nvPicPr>
          <p:cNvPr id="9" name="Graphique 8">
            <a:extLst>
              <a:ext uri="{FF2B5EF4-FFF2-40B4-BE49-F238E27FC236}">
                <a16:creationId xmlns:a16="http://schemas.microsoft.com/office/drawing/2014/main" id="{87F26002-5A98-A855-5E11-ADA4D4DCF82B}"/>
              </a:ext>
            </a:extLst>
          </p:cNvPr>
          <p:cNvPicPr>
            <a:picLocks/>
          </p:cNvPicPr>
          <p:nvPr>
            <p:custDataLst>
              <p:tags r:id="rId5"/>
            </p:custDataLst>
          </p:nvPr>
        </p:nvPicPr>
        <p:blipFill>
          <a:blip r:embed="rId12">
            <a:extLst>
              <a:ext uri="{96DAC541-7B7A-43D3-8B79-37D633B846F1}">
                <asvg:svgBlip xmlns:asvg="http://schemas.microsoft.com/office/drawing/2016/SVG/main" r:embed="rId13"/>
              </a:ext>
            </a:extLst>
          </a:blip>
          <a:stretch>
            <a:fillRect/>
          </a:stretch>
        </p:blipFill>
        <p:spPr>
          <a:xfrm>
            <a:off x="22223597" y="1155268"/>
            <a:ext cx="1194664" cy="1194664"/>
          </a:xfrm>
          <a:prstGeom prst="rect">
            <a:avLst/>
          </a:prstGeom>
        </p:spPr>
      </p:pic>
      <p:sp>
        <p:nvSpPr>
          <p:cNvPr id="10" name="Rectangle 9">
            <a:extLst>
              <a:ext uri="{FF2B5EF4-FFF2-40B4-BE49-F238E27FC236}">
                <a16:creationId xmlns:a16="http://schemas.microsoft.com/office/drawing/2014/main" id="{71694741-5F76-32F2-55B7-B13AA4F937E7}"/>
              </a:ext>
            </a:extLst>
          </p:cNvPr>
          <p:cNvSpPr/>
          <p:nvPr>
            <p:custDataLst>
              <p:tags r:id="rId6"/>
            </p:custDataLst>
          </p:nvPr>
        </p:nvSpPr>
        <p:spPr>
          <a:xfrm>
            <a:off x="7802880" y="13218864"/>
            <a:ext cx="14630399" cy="379591"/>
          </a:xfrm>
          <a:prstGeom prst="rect">
            <a:avLst/>
          </a:prstGeom>
          <a:solidFill>
            <a:srgbClr val="FFFFFF"/>
          </a:solidFill>
          <a:ln w="25400" cap="flat">
            <a:noFill/>
            <a:prstDash val="solid"/>
            <a:round/>
          </a:ln>
          <a:effectLst/>
          <a:sp3d/>
          <a:extLst>
            <a:ext uri="{91240B29-F687-4F45-9708-019B960494DF}">
              <a14:hiddenLine xmlns:a14="http://schemas.microsoft.com/office/drawing/2010/main" w="25400" cap="flat">
                <a:solidFill>
                  <a:schemeClr val="accent1"/>
                </a:solidFill>
                <a:prstDash val="solid"/>
                <a:round/>
              </a14:hiddenLine>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rmAutofit lnSpcReduction="10000"/>
          </a:bodyPr>
          <a:lstStyle/>
          <a:p>
            <a:pPr marL="0" marR="0" indent="0" algn="l" defTabSz="2438400" rtl="0" fontAlgn="auto" latinLnBrk="0" hangingPunct="0">
              <a:lnSpc>
                <a:spcPct val="90000"/>
              </a:lnSpc>
              <a:spcBef>
                <a:spcPts val="0"/>
              </a:spcBef>
              <a:spcAft>
                <a:spcPts val="0"/>
              </a:spcAft>
              <a:buClrTx/>
              <a:buSzPct val="100000"/>
              <a:buFontTx/>
              <a:buChar char=""/>
              <a:tabLst/>
            </a:pPr>
            <a:r>
              <a:rPr kumimoji="0" lang="fr-FR" sz="2200" i="0" u="none" strike="noStrike" cap="none" spc="0" normalizeH="0" baseline="0">
                <a:ln>
                  <a:noFill/>
                </a:ln>
                <a:solidFill>
                  <a:srgbClr val="5B5B5B"/>
                </a:solidFill>
                <a:effectLst/>
                <a:uFillTx/>
                <a:latin typeface="Canela Bold"/>
                <a:ea typeface="Canela Bold"/>
                <a:cs typeface="Canela Bold"/>
                <a:sym typeface="Canela Bold"/>
              </a:rPr>
              <a:t>ⓘ</a:t>
            </a:r>
            <a:r>
              <a:rPr kumimoji="0" lang="fr-FR" sz="2000" b="0" i="0" u="none" strike="noStrike" cap="none" spc="0" normalizeH="0" baseline="0">
                <a:ln>
                  <a:noFill/>
                </a:ln>
                <a:solidFill>
                  <a:srgbClr val="5B5B5B"/>
                </a:solidFill>
                <a:effectLst/>
                <a:uFillTx/>
                <a:latin typeface="Canela Bold"/>
                <a:ea typeface="Canela Bold"/>
                <a:cs typeface="Canela Bold"/>
                <a:sym typeface="Canela Bold"/>
              </a:rPr>
              <a:t> Start presenting to display the poll results on this slide.</a:t>
            </a:r>
          </a:p>
        </p:txBody>
      </p:sp>
    </p:spTree>
    <p:custDataLst>
      <p:tags r:id="rId1"/>
    </p:custDataLst>
    <p:extLst>
      <p:ext uri="{BB962C8B-B14F-4D97-AF65-F5344CB8AC3E}">
        <p14:creationId xmlns:p14="http://schemas.microsoft.com/office/powerpoint/2010/main" val="253320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43836-3E4E-BD7A-963D-2E0BFA8DA19C}"/>
            </a:ext>
          </a:extLst>
        </p:cNvPr>
        <p:cNvGrpSpPr/>
        <p:nvPr/>
      </p:nvGrpSpPr>
      <p:grpSpPr>
        <a:xfrm>
          <a:off x="0" y="0"/>
          <a:ext cx="0" cy="0"/>
          <a:chOff x="0" y="0"/>
          <a:chExt cx="0" cy="0"/>
        </a:xfrm>
      </p:grpSpPr>
      <p:sp>
        <p:nvSpPr>
          <p:cNvPr id="217" name="Pas de recette magique pour guider la pratique mais un ensemble d’outils pour adopter une posture réflexive et responsable…">
            <a:extLst>
              <a:ext uri="{FF2B5EF4-FFF2-40B4-BE49-F238E27FC236}">
                <a16:creationId xmlns:a16="http://schemas.microsoft.com/office/drawing/2014/main" id="{623FCF69-B0A0-C430-556D-C791166325D8}"/>
              </a:ext>
            </a:extLst>
          </p:cNvPr>
          <p:cNvSpPr txBox="1">
            <a:spLocks noGrp="1"/>
          </p:cNvSpPr>
          <p:nvPr>
            <p:ph type="body" sz="quarter" idx="1"/>
          </p:nvPr>
        </p:nvSpPr>
        <p:spPr>
          <a:xfrm>
            <a:off x="1219199" y="2761732"/>
            <a:ext cx="22251654" cy="10495348"/>
          </a:xfrm>
          <a:prstGeom prst="rect">
            <a:avLst/>
          </a:prstGeom>
        </p:spPr>
        <p:txBody>
          <a:bodyPr anchor="ctr"/>
          <a:lstStyle/>
          <a:p>
            <a:pPr marL="453590" indent="-453590" defTabSz="2121354">
              <a:lnSpc>
                <a:spcPct val="110000"/>
              </a:lnSpc>
              <a:spcBef>
                <a:spcPts val="2300"/>
              </a:spcBef>
              <a:buSzPct val="100000"/>
              <a:buChar char="•"/>
              <a:defRPr sz="4785"/>
            </a:pPr>
            <a:r>
              <a:rPr lang="fr-FR" sz="8000" dirty="0"/>
              <a:t>Pluralité des acteurs et division du travail </a:t>
            </a:r>
          </a:p>
          <a:p>
            <a:pPr marL="453590" indent="-453590" defTabSz="2121354">
              <a:lnSpc>
                <a:spcPct val="110000"/>
              </a:lnSpc>
              <a:spcBef>
                <a:spcPts val="2300"/>
              </a:spcBef>
              <a:buSzPct val="100000"/>
              <a:buChar char="•"/>
              <a:defRPr sz="4785"/>
            </a:pPr>
            <a:r>
              <a:rPr lang="fr-FR" sz="8000" dirty="0"/>
              <a:t>Socialisation professionnelle et rapports au métier</a:t>
            </a:r>
          </a:p>
          <a:p>
            <a:pPr defTabSz="2121354">
              <a:lnSpc>
                <a:spcPct val="110000"/>
              </a:lnSpc>
              <a:spcBef>
                <a:spcPts val="2300"/>
              </a:spcBef>
              <a:buSzPct val="100000"/>
              <a:defRPr sz="4785"/>
            </a:pPr>
            <a:endParaRPr dirty="0"/>
          </a:p>
        </p:txBody>
      </p:sp>
      <p:sp>
        <p:nvSpPr>
          <p:cNvPr id="3" name="Titre 2">
            <a:extLst>
              <a:ext uri="{FF2B5EF4-FFF2-40B4-BE49-F238E27FC236}">
                <a16:creationId xmlns:a16="http://schemas.microsoft.com/office/drawing/2014/main" id="{5F1D4EA0-4BD2-8E3A-9CDB-12B0B8D4BEA9}"/>
              </a:ext>
            </a:extLst>
          </p:cNvPr>
          <p:cNvSpPr>
            <a:spLocks noGrp="1"/>
          </p:cNvSpPr>
          <p:nvPr>
            <p:ph type="title"/>
          </p:nvPr>
        </p:nvSpPr>
        <p:spPr/>
        <p:txBody>
          <a:bodyPr/>
          <a:lstStyle/>
          <a:p>
            <a:endParaRPr lang="fr-FR"/>
          </a:p>
        </p:txBody>
      </p:sp>
      <p:sp>
        <p:nvSpPr>
          <p:cNvPr id="4" name="Pourquoi un cours de sociologie ?">
            <a:extLst>
              <a:ext uri="{FF2B5EF4-FFF2-40B4-BE49-F238E27FC236}">
                <a16:creationId xmlns:a16="http://schemas.microsoft.com/office/drawing/2014/main" id="{CAD69907-1E5E-84EB-A8BD-4A2764696EAE}"/>
              </a:ext>
            </a:extLst>
          </p:cNvPr>
          <p:cNvSpPr txBox="1">
            <a:spLocks/>
          </p:cNvSpPr>
          <p:nvPr/>
        </p:nvSpPr>
        <p:spPr>
          <a:xfrm>
            <a:off x="1219199" y="775465"/>
            <a:ext cx="22251654" cy="1882664"/>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b="1">
                <a:solidFill>
                  <a:schemeClr val="bg1"/>
                </a:solidFill>
              </a:rPr>
              <a:t>Travail collectif et partenariats</a:t>
            </a:r>
            <a:endParaRPr lang="fr-FR" b="1" dirty="0">
              <a:solidFill>
                <a:schemeClr val="bg1"/>
              </a:solidFill>
            </a:endParaRPr>
          </a:p>
        </p:txBody>
      </p:sp>
    </p:spTree>
    <p:extLst>
      <p:ext uri="{BB962C8B-B14F-4D97-AF65-F5344CB8AC3E}">
        <p14:creationId xmlns:p14="http://schemas.microsoft.com/office/powerpoint/2010/main" val="73540083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0348-0BA7-0CF0-00C2-FF35554B73F6}"/>
            </a:ext>
          </a:extLst>
        </p:cNvPr>
        <p:cNvGrpSpPr/>
        <p:nvPr/>
      </p:nvGrpSpPr>
      <p:grpSpPr>
        <a:xfrm>
          <a:off x="0" y="0"/>
          <a:ext cx="0" cy="0"/>
          <a:chOff x="0" y="0"/>
          <a:chExt cx="0" cy="0"/>
        </a:xfrm>
      </p:grpSpPr>
      <p:sp>
        <p:nvSpPr>
          <p:cNvPr id="216" name="Pourquoi un cours de sociologie ?">
            <a:extLst>
              <a:ext uri="{FF2B5EF4-FFF2-40B4-BE49-F238E27FC236}">
                <a16:creationId xmlns:a16="http://schemas.microsoft.com/office/drawing/2014/main" id="{B705EA1A-BE75-007B-7D40-23B3E23BD0D4}"/>
              </a:ext>
            </a:extLst>
          </p:cNvPr>
          <p:cNvSpPr txBox="1">
            <a:spLocks noGrp="1"/>
          </p:cNvSpPr>
          <p:nvPr>
            <p:ph type="title"/>
          </p:nvPr>
        </p:nvSpPr>
        <p:spPr>
          <a:xfrm>
            <a:off x="1219199" y="775465"/>
            <a:ext cx="22251654" cy="1882664"/>
          </a:xfrm>
          <a:prstGeom prst="rect">
            <a:avLst/>
          </a:prstGeom>
          <a:solidFill>
            <a:srgbClr val="D87631"/>
          </a:solidFill>
        </p:spPr>
        <p:txBody>
          <a:bodyPr anchor="ctr"/>
          <a:lstStyle>
            <a:lvl1pPr>
              <a:defRPr spc="-92"/>
            </a:lvl1pPr>
          </a:lstStyle>
          <a:p>
            <a:r>
              <a:rPr lang="fr-FR" b="1" dirty="0">
                <a:solidFill>
                  <a:schemeClr val="bg1"/>
                </a:solidFill>
              </a:rPr>
              <a:t>Travail collectif et partenariats</a:t>
            </a:r>
            <a:endParaRPr b="1" dirty="0">
              <a:solidFill>
                <a:schemeClr val="bg1"/>
              </a:solidFill>
            </a:endParaRPr>
          </a:p>
        </p:txBody>
      </p:sp>
      <p:graphicFrame>
        <p:nvGraphicFramePr>
          <p:cNvPr id="219" name="Pas de recette magique pour guider la pratique mais un ensemble d’outils pour adopter une posture réflexive et responsable…">
            <a:extLst>
              <a:ext uri="{FF2B5EF4-FFF2-40B4-BE49-F238E27FC236}">
                <a16:creationId xmlns:a16="http://schemas.microsoft.com/office/drawing/2014/main" id="{F49395BC-03A9-984C-7157-4770A56EF229}"/>
              </a:ext>
            </a:extLst>
          </p:cNvPr>
          <p:cNvGraphicFramePr/>
          <p:nvPr/>
        </p:nvGraphicFramePr>
        <p:xfrm>
          <a:off x="1219199" y="2761732"/>
          <a:ext cx="22251654" cy="10495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7795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46091-1736-8031-0CCF-285AE63C0E1B}"/>
            </a:ext>
          </a:extLst>
        </p:cNvPr>
        <p:cNvGrpSpPr/>
        <p:nvPr/>
      </p:nvGrpSpPr>
      <p:grpSpPr>
        <a:xfrm>
          <a:off x="0" y="0"/>
          <a:ext cx="0" cy="0"/>
          <a:chOff x="0" y="0"/>
          <a:chExt cx="0" cy="0"/>
        </a:xfrm>
      </p:grpSpPr>
      <p:pic>
        <p:nvPicPr>
          <p:cNvPr id="4" name="Image 3" descr="Une image contenant texte, capture d’écran, Police, logo&#10;&#10;Description générée automatiquement">
            <a:extLst>
              <a:ext uri="{FF2B5EF4-FFF2-40B4-BE49-F238E27FC236}">
                <a16:creationId xmlns:a16="http://schemas.microsoft.com/office/drawing/2014/main" id="{9106C9CE-7E98-614A-BB08-E30770E36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125665"/>
            <a:ext cx="23317200" cy="8569070"/>
          </a:xfrm>
          <a:prstGeom prst="rect">
            <a:avLst/>
          </a:prstGeom>
        </p:spPr>
      </p:pic>
    </p:spTree>
    <p:extLst>
      <p:ext uri="{BB962C8B-B14F-4D97-AF65-F5344CB8AC3E}">
        <p14:creationId xmlns:p14="http://schemas.microsoft.com/office/powerpoint/2010/main" val="371813813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Les inégalités éducatives"/>
          <p:cNvSpPr txBox="1">
            <a:spLocks noGrp="1"/>
          </p:cNvSpPr>
          <p:nvPr>
            <p:ph type="title"/>
          </p:nvPr>
        </p:nvSpPr>
        <p:spPr>
          <a:xfrm>
            <a:off x="1219201" y="492237"/>
            <a:ext cx="22045774" cy="1723801"/>
          </a:xfrm>
          <a:prstGeom prst="rect">
            <a:avLst/>
          </a:prstGeom>
          <a:solidFill>
            <a:srgbClr val="D87631"/>
          </a:solidFill>
        </p:spPr>
        <p:txBody>
          <a:bodyPr anchor="ctr"/>
          <a:lstStyle>
            <a:lvl1pPr defTabSz="1999488">
              <a:defRPr sz="10496" b="1" spc="-164">
                <a:solidFill>
                  <a:srgbClr val="FFFFFF"/>
                </a:solidFill>
                <a:latin typeface="Calibri"/>
                <a:ea typeface="Calibri"/>
                <a:cs typeface="Calibri"/>
                <a:sym typeface="Calibri"/>
              </a:defRPr>
            </a:lvl1pPr>
          </a:lstStyle>
          <a:p>
            <a:r>
              <a:t>Qui travaille au sein des établissements ?</a:t>
            </a:r>
          </a:p>
        </p:txBody>
      </p:sp>
      <p:sp>
        <p:nvSpPr>
          <p:cNvPr id="223" name="Quelques définitions :…"/>
          <p:cNvSpPr txBox="1">
            <a:spLocks noGrp="1"/>
          </p:cNvSpPr>
          <p:nvPr>
            <p:ph type="body" idx="1"/>
          </p:nvPr>
        </p:nvSpPr>
        <p:spPr>
          <a:xfrm>
            <a:off x="1219201" y="2216039"/>
            <a:ext cx="22251652" cy="11185948"/>
          </a:xfrm>
          <a:prstGeom prst="rect">
            <a:avLst/>
          </a:prstGeom>
        </p:spPr>
        <p:txBody>
          <a:bodyPr anchor="ctr">
            <a:normAutofit fontScale="92500" lnSpcReduction="10000"/>
          </a:bodyPr>
          <a:lstStyle/>
          <a:p>
            <a:pPr marL="456899" indent="-456899" algn="just" defTabSz="2267654">
              <a:lnSpc>
                <a:spcPct val="110000"/>
              </a:lnSpc>
              <a:spcBef>
                <a:spcPts val="2500"/>
              </a:spcBef>
              <a:buSzPct val="100000"/>
              <a:buChar char="•"/>
              <a:defRPr sz="4557" spc="0">
                <a:latin typeface="Calibri"/>
                <a:ea typeface="Calibri"/>
                <a:cs typeface="Calibri"/>
                <a:sym typeface="Calibri"/>
              </a:defRPr>
            </a:pPr>
            <a:r>
              <a:rPr sz="5400" dirty="0"/>
              <a:t>Une </a:t>
            </a:r>
            <a:r>
              <a:rPr sz="5400" dirty="0" err="1"/>
              <a:t>ressource</a:t>
            </a:r>
            <a:r>
              <a:rPr sz="5400" dirty="0"/>
              <a:t> utile : </a:t>
            </a:r>
            <a:r>
              <a:rPr sz="5400" u="sng" dirty="0">
                <a:solidFill>
                  <a:srgbClr val="0000FF"/>
                </a:solidFill>
                <a:uFill>
                  <a:solidFill>
                    <a:srgbClr val="0000FF"/>
                  </a:solidFill>
                </a:uFill>
                <a:hlinkClick r:id="rId2"/>
              </a:rPr>
              <a:t>Panorama statistique des personnels de l'enseignement scolaire</a:t>
            </a:r>
            <a:r>
              <a:rPr sz="5400" dirty="0"/>
              <a:t> </a:t>
            </a:r>
          </a:p>
          <a:p>
            <a:pPr marL="456899" indent="-456899" algn="just" defTabSz="2267654">
              <a:lnSpc>
                <a:spcPct val="110000"/>
              </a:lnSpc>
              <a:spcBef>
                <a:spcPts val="2500"/>
              </a:spcBef>
              <a:buSzPct val="100000"/>
              <a:buChar char="•"/>
              <a:defRPr sz="4557" spc="0">
                <a:latin typeface="Calibri"/>
                <a:ea typeface="Calibri"/>
                <a:cs typeface="Calibri"/>
                <a:sym typeface="Calibri"/>
              </a:defRPr>
            </a:pPr>
            <a:r>
              <a:rPr sz="5400" b="1" dirty="0"/>
              <a:t>2 </a:t>
            </a:r>
            <a:r>
              <a:rPr sz="5400" b="1" dirty="0" err="1"/>
              <a:t>groupes</a:t>
            </a:r>
            <a:r>
              <a:rPr sz="5400" dirty="0"/>
              <a:t> </a:t>
            </a:r>
            <a:r>
              <a:rPr sz="5400" dirty="0" err="1"/>
              <a:t>souvent</a:t>
            </a:r>
            <a:r>
              <a:rPr sz="5400" dirty="0"/>
              <a:t> </a:t>
            </a:r>
            <a:r>
              <a:rPr sz="5400" dirty="0" err="1"/>
              <a:t>distingués</a:t>
            </a:r>
            <a:r>
              <a:rPr sz="5400" dirty="0"/>
              <a:t> :</a:t>
            </a:r>
          </a:p>
          <a:p>
            <a:pPr marL="873493" lvl="1" indent="-519162" algn="just" defTabSz="2267654">
              <a:lnSpc>
                <a:spcPct val="110000"/>
              </a:lnSpc>
              <a:spcBef>
                <a:spcPts val="2500"/>
              </a:spcBef>
              <a:buSzPct val="100000"/>
              <a:buChar char="❖"/>
              <a:defRPr sz="4557" spc="0">
                <a:latin typeface="Calibri"/>
                <a:ea typeface="Calibri"/>
                <a:cs typeface="Calibri"/>
                <a:sym typeface="Calibri"/>
              </a:defRPr>
            </a:pPr>
            <a:r>
              <a:rPr sz="5400" b="1" dirty="0"/>
              <a:t>Les enseignant·e·s</a:t>
            </a:r>
            <a:r>
              <a:rPr sz="5400" dirty="0"/>
              <a:t> </a:t>
            </a:r>
          </a:p>
          <a:p>
            <a:pPr marL="0" lvl="1" indent="507873" algn="just" defTabSz="2267654">
              <a:lnSpc>
                <a:spcPct val="110000"/>
              </a:lnSpc>
              <a:spcBef>
                <a:spcPts val="2500"/>
              </a:spcBef>
              <a:buSzTx/>
              <a:buNone/>
              <a:defRPr sz="4557" spc="0">
                <a:latin typeface="Calibri"/>
                <a:ea typeface="Calibri"/>
                <a:cs typeface="Calibri"/>
                <a:sym typeface="Calibri"/>
              </a:defRPr>
            </a:pPr>
            <a:r>
              <a:rPr sz="5400" dirty="0"/>
              <a:t>74% des </a:t>
            </a:r>
            <a:r>
              <a:rPr sz="5400" dirty="0" err="1"/>
              <a:t>effectifs</a:t>
            </a:r>
            <a:r>
              <a:rPr sz="5400" dirty="0"/>
              <a:t> du </a:t>
            </a:r>
            <a:r>
              <a:rPr sz="5400" dirty="0" err="1"/>
              <a:t>ministère</a:t>
            </a:r>
            <a:r>
              <a:rPr sz="5400" dirty="0"/>
              <a:t> de </a:t>
            </a:r>
            <a:r>
              <a:rPr sz="5400" dirty="0" err="1"/>
              <a:t>l’Éducation</a:t>
            </a:r>
            <a:r>
              <a:rPr sz="5400" dirty="0"/>
              <a:t> </a:t>
            </a:r>
            <a:r>
              <a:rPr sz="5400" dirty="0" err="1"/>
              <a:t>nationale</a:t>
            </a:r>
            <a:r>
              <a:rPr sz="5400" dirty="0"/>
              <a:t> et de la Jeunesse.</a:t>
            </a:r>
          </a:p>
          <a:p>
            <a:pPr marL="864981" lvl="1" indent="-510652" algn="just" defTabSz="2267654">
              <a:lnSpc>
                <a:spcPct val="110000"/>
              </a:lnSpc>
              <a:spcBef>
                <a:spcPts val="2500"/>
              </a:spcBef>
              <a:buSzPct val="100000"/>
              <a:buChar char="❖"/>
              <a:defRPr sz="4557" spc="0">
                <a:latin typeface="Calibri"/>
                <a:ea typeface="Calibri"/>
                <a:cs typeface="Calibri"/>
                <a:sym typeface="Calibri"/>
              </a:defRPr>
            </a:pPr>
            <a:r>
              <a:rPr sz="5400" dirty="0"/>
              <a:t>Les </a:t>
            </a:r>
            <a:r>
              <a:rPr sz="5400" b="1" dirty="0"/>
              <a:t>personnels non </a:t>
            </a:r>
            <a:r>
              <a:rPr sz="5400" b="1" dirty="0" err="1"/>
              <a:t>enseignants</a:t>
            </a:r>
            <a:r>
              <a:rPr sz="5400" dirty="0"/>
              <a:t> (PNE)</a:t>
            </a:r>
          </a:p>
          <a:p>
            <a:pPr marL="1165559" lvl="2" indent="-456899" algn="just" defTabSz="2267654">
              <a:lnSpc>
                <a:spcPct val="110000"/>
              </a:lnSpc>
              <a:spcBef>
                <a:spcPts val="2500"/>
              </a:spcBef>
              <a:buChar char="-"/>
              <a:defRPr sz="4557" spc="0">
                <a:latin typeface="Calibri"/>
                <a:ea typeface="Calibri"/>
                <a:cs typeface="Calibri"/>
                <a:sym typeface="Calibri"/>
              </a:defRPr>
            </a:pPr>
            <a:r>
              <a:rPr sz="5400" dirty="0"/>
              <a:t>Un </a:t>
            </a:r>
            <a:r>
              <a:rPr sz="5400" dirty="0" err="1"/>
              <a:t>groupe</a:t>
            </a:r>
            <a:r>
              <a:rPr sz="5400" dirty="0"/>
              <a:t> </a:t>
            </a:r>
            <a:r>
              <a:rPr sz="5400" dirty="0" err="1"/>
              <a:t>minoritaire</a:t>
            </a:r>
            <a:r>
              <a:rPr sz="5400" dirty="0"/>
              <a:t> </a:t>
            </a:r>
            <a:r>
              <a:rPr sz="5400" u="sng" dirty="0" err="1"/>
              <a:t>mais</a:t>
            </a:r>
            <a:r>
              <a:rPr sz="5400" u="sng" dirty="0"/>
              <a:t> </a:t>
            </a:r>
            <a:r>
              <a:rPr sz="5400" u="sng" dirty="0" err="1"/>
              <a:t>en</a:t>
            </a:r>
            <a:r>
              <a:rPr sz="5400" u="sng" dirty="0"/>
              <a:t> augmentation</a:t>
            </a:r>
            <a:r>
              <a:rPr sz="5400" dirty="0"/>
              <a:t> : </a:t>
            </a:r>
          </a:p>
          <a:p>
            <a:pPr marL="0" lvl="2" indent="708659" algn="just" defTabSz="2267654">
              <a:lnSpc>
                <a:spcPct val="110000"/>
              </a:lnSpc>
              <a:spcBef>
                <a:spcPts val="2500"/>
              </a:spcBef>
              <a:buSzTx/>
              <a:buNone/>
              <a:defRPr sz="4557" spc="0">
                <a:latin typeface="Calibri"/>
                <a:ea typeface="Calibri"/>
                <a:cs typeface="Calibri"/>
                <a:sym typeface="Calibri"/>
              </a:defRPr>
            </a:pPr>
            <a:r>
              <a:rPr sz="5400" dirty="0"/>
              <a:t>Augmentation des PNE </a:t>
            </a:r>
            <a:r>
              <a:rPr lang="fr-FR" sz="5400" dirty="0"/>
              <a:t>: </a:t>
            </a:r>
            <a:r>
              <a:rPr sz="5400" dirty="0"/>
              <a:t>¼ des PNE dans </a:t>
            </a:r>
            <a:r>
              <a:rPr sz="5400" dirty="0" err="1"/>
              <a:t>l’éducation</a:t>
            </a:r>
            <a:r>
              <a:rPr sz="5400" dirty="0"/>
              <a:t> </a:t>
            </a:r>
            <a:r>
              <a:rPr sz="5400" dirty="0" err="1"/>
              <a:t>nationale</a:t>
            </a:r>
            <a:r>
              <a:rPr sz="5400" dirty="0"/>
              <a:t> </a:t>
            </a:r>
            <a:r>
              <a:rPr sz="5400" dirty="0" err="1"/>
              <a:t>en</a:t>
            </a:r>
            <a:r>
              <a:rPr sz="5400" dirty="0"/>
              <a:t> 2023 (</a:t>
            </a:r>
            <a:r>
              <a:rPr sz="5400" dirty="0" err="1"/>
              <a:t>contre</a:t>
            </a:r>
            <a:r>
              <a:rPr sz="5400" dirty="0"/>
              <a:t> </a:t>
            </a:r>
            <a:r>
              <a:rPr sz="5400" dirty="0" err="1"/>
              <a:t>moins</a:t>
            </a:r>
            <a:r>
              <a:rPr sz="5400" dirty="0"/>
              <a:t> d’1/5 </a:t>
            </a:r>
            <a:r>
              <a:rPr sz="5400" dirty="0" err="1"/>
              <a:t>en</a:t>
            </a:r>
            <a:r>
              <a:rPr sz="5400" dirty="0"/>
              <a:t> 2015). </a:t>
            </a:r>
          </a:p>
          <a:p>
            <a:pPr marL="1165559" lvl="2" indent="-456899" algn="just" defTabSz="2267654">
              <a:lnSpc>
                <a:spcPct val="110000"/>
              </a:lnSpc>
              <a:spcBef>
                <a:spcPts val="2500"/>
              </a:spcBef>
              <a:buChar char="-"/>
              <a:defRPr sz="4557" spc="0">
                <a:latin typeface="Calibri"/>
                <a:ea typeface="Calibri"/>
                <a:cs typeface="Calibri"/>
                <a:sym typeface="Calibri"/>
              </a:defRPr>
            </a:pPr>
            <a:r>
              <a:rPr sz="5400" dirty="0"/>
              <a:t>Un </a:t>
            </a:r>
            <a:r>
              <a:rPr sz="5400" dirty="0" err="1"/>
              <a:t>groupe</a:t>
            </a:r>
            <a:r>
              <a:rPr sz="5400" dirty="0"/>
              <a:t> </a:t>
            </a:r>
            <a:r>
              <a:rPr sz="5400" dirty="0" err="1"/>
              <a:t>moins</a:t>
            </a:r>
            <a:r>
              <a:rPr sz="5400" dirty="0"/>
              <a:t> visible dans les </a:t>
            </a:r>
            <a:r>
              <a:rPr sz="5400" dirty="0" err="1"/>
              <a:t>établissements</a:t>
            </a:r>
            <a:r>
              <a:rPr sz="5400" dirty="0"/>
              <a:t>, dans les </a:t>
            </a:r>
            <a:r>
              <a:rPr sz="5400" dirty="0" err="1"/>
              <a:t>représentations</a:t>
            </a:r>
            <a:r>
              <a:rPr sz="5400" dirty="0"/>
              <a:t> collectives</a:t>
            </a:r>
            <a:r>
              <a:rPr lang="fr-FR" dirty="0"/>
              <a:t>.</a:t>
            </a: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Les inégalités éducatives"/>
          <p:cNvSpPr txBox="1">
            <a:spLocks noGrp="1"/>
          </p:cNvSpPr>
          <p:nvPr>
            <p:ph type="title"/>
          </p:nvPr>
        </p:nvSpPr>
        <p:spPr>
          <a:xfrm>
            <a:off x="1219201" y="492237"/>
            <a:ext cx="22045774" cy="1235635"/>
          </a:xfrm>
          <a:prstGeom prst="rect">
            <a:avLst/>
          </a:prstGeom>
          <a:solidFill>
            <a:srgbClr val="D87631"/>
          </a:solidFill>
        </p:spPr>
        <p:txBody>
          <a:bodyPr lIns="63500" tIns="63500" rIns="63500" bIns="63500" anchor="ctr">
            <a:normAutofit fontScale="90000"/>
          </a:bodyPr>
          <a:lstStyle>
            <a:lvl1pPr defTabSz="1658111">
              <a:defRPr sz="8704" b="1" spc="-136">
                <a:solidFill>
                  <a:srgbClr val="FFFFFF"/>
                </a:solidFill>
                <a:latin typeface="Calibri"/>
                <a:ea typeface="Calibri"/>
                <a:cs typeface="Calibri"/>
                <a:sym typeface="Calibri"/>
              </a:defRPr>
            </a:lvl1pPr>
          </a:lstStyle>
          <a:p>
            <a:r>
              <a:t>Les personnels non enseignants</a:t>
            </a:r>
          </a:p>
        </p:txBody>
      </p:sp>
      <p:sp>
        <p:nvSpPr>
          <p:cNvPr id="226" name="Quelques définitions :…"/>
          <p:cNvSpPr txBox="1">
            <a:spLocks noGrp="1"/>
          </p:cNvSpPr>
          <p:nvPr>
            <p:ph type="body" idx="1"/>
          </p:nvPr>
        </p:nvSpPr>
        <p:spPr>
          <a:xfrm>
            <a:off x="654756" y="1858198"/>
            <a:ext cx="23174664" cy="11543788"/>
          </a:xfrm>
          <a:prstGeom prst="rect">
            <a:avLst/>
          </a:prstGeom>
        </p:spPr>
        <p:txBody>
          <a:bodyPr lIns="88900" tIns="88900" rIns="88900" bIns="88900" anchor="ctr"/>
          <a:lstStyle/>
          <a:p>
            <a:pPr marL="686054" indent="-686054" algn="just" defTabSz="610870">
              <a:lnSpc>
                <a:spcPct val="110000"/>
              </a:lnSpc>
              <a:spcBef>
                <a:spcPts val="2200"/>
              </a:spcBef>
              <a:buSzPct val="100000"/>
              <a:buChar char="❖"/>
              <a:defRPr sz="5032" spc="-100">
                <a:latin typeface="Calibri"/>
                <a:ea typeface="Calibri"/>
                <a:cs typeface="Calibri"/>
                <a:sym typeface="Calibri"/>
              </a:defRPr>
            </a:pPr>
            <a:r>
              <a:rPr dirty="0"/>
              <a:t>Personnels qui </a:t>
            </a:r>
            <a:r>
              <a:rPr dirty="0" err="1"/>
              <a:t>participent</a:t>
            </a:r>
            <a:r>
              <a:rPr dirty="0"/>
              <a:t> </a:t>
            </a:r>
            <a:r>
              <a:rPr dirty="0" err="1"/>
              <a:t>directement</a:t>
            </a:r>
            <a:r>
              <a:rPr dirty="0"/>
              <a:t> au travail </a:t>
            </a:r>
            <a:r>
              <a:rPr dirty="0" err="1"/>
              <a:t>éducatif</a:t>
            </a:r>
            <a:r>
              <a:rPr dirty="0"/>
              <a:t>, au contact des </a:t>
            </a:r>
            <a:r>
              <a:rPr dirty="0" err="1"/>
              <a:t>élèves</a:t>
            </a:r>
            <a:r>
              <a:rPr dirty="0"/>
              <a:t> </a:t>
            </a:r>
          </a:p>
          <a:p>
            <a:pPr marL="1813814" lvl="4" indent="-686054" algn="just" defTabSz="610870">
              <a:lnSpc>
                <a:spcPct val="110000"/>
              </a:lnSpc>
              <a:spcBef>
                <a:spcPts val="2200"/>
              </a:spcBef>
              <a:buSzPct val="100000"/>
              <a:buChar char="‣"/>
              <a:defRPr sz="5032" spc="-100">
                <a:latin typeface="Calibri"/>
                <a:ea typeface="Calibri"/>
                <a:cs typeface="Calibri"/>
                <a:sym typeface="Calibri"/>
              </a:defRPr>
            </a:pPr>
            <a:r>
              <a:rPr u="sng" dirty="0"/>
              <a:t>Personnels de </a:t>
            </a:r>
            <a:r>
              <a:rPr u="sng" dirty="0" err="1"/>
              <a:t>l’éducation</a:t>
            </a:r>
            <a:r>
              <a:rPr u="sng" dirty="0"/>
              <a:t> </a:t>
            </a:r>
            <a:r>
              <a:rPr u="sng" dirty="0" err="1"/>
              <a:t>nationale</a:t>
            </a:r>
            <a:r>
              <a:rPr u="sng" dirty="0"/>
              <a:t> (EN) </a:t>
            </a:r>
            <a:r>
              <a:rPr dirty="0"/>
              <a:t>: les </a:t>
            </a:r>
            <a:r>
              <a:rPr dirty="0" err="1"/>
              <a:t>conseillers</a:t>
            </a:r>
            <a:r>
              <a:rPr dirty="0"/>
              <a:t> et </a:t>
            </a:r>
            <a:r>
              <a:rPr dirty="0" err="1"/>
              <a:t>conseillères</a:t>
            </a:r>
            <a:r>
              <a:rPr dirty="0"/>
              <a:t> </a:t>
            </a:r>
            <a:r>
              <a:rPr dirty="0" err="1"/>
              <a:t>principales</a:t>
            </a:r>
            <a:r>
              <a:rPr dirty="0"/>
              <a:t> </a:t>
            </a:r>
            <a:r>
              <a:rPr dirty="0" err="1"/>
              <a:t>d’éducation</a:t>
            </a:r>
            <a:r>
              <a:rPr dirty="0"/>
              <a:t> (CPE), les </a:t>
            </a:r>
            <a:r>
              <a:rPr dirty="0" err="1"/>
              <a:t>assistant·es</a:t>
            </a:r>
            <a:r>
              <a:rPr dirty="0"/>
              <a:t> </a:t>
            </a:r>
            <a:r>
              <a:rPr dirty="0" err="1"/>
              <a:t>d’éducation</a:t>
            </a:r>
            <a:r>
              <a:rPr dirty="0"/>
              <a:t> des collèges et des lycées (AED), les </a:t>
            </a:r>
            <a:r>
              <a:rPr dirty="0" err="1"/>
              <a:t>accompagnant·es</a:t>
            </a:r>
            <a:r>
              <a:rPr dirty="0"/>
              <a:t> </a:t>
            </a:r>
            <a:r>
              <a:rPr dirty="0" err="1"/>
              <a:t>d’élèves</a:t>
            </a:r>
            <a:r>
              <a:rPr dirty="0"/>
              <a:t> </a:t>
            </a:r>
            <a:r>
              <a:rPr dirty="0" err="1"/>
              <a:t>en</a:t>
            </a:r>
            <a:r>
              <a:rPr dirty="0"/>
              <a:t> situation de handicap (AESH), les </a:t>
            </a:r>
            <a:r>
              <a:rPr dirty="0" err="1"/>
              <a:t>infirmier·es</a:t>
            </a:r>
            <a:r>
              <a:rPr dirty="0"/>
              <a:t> </a:t>
            </a:r>
            <a:r>
              <a:rPr dirty="0" err="1"/>
              <a:t>scolaires</a:t>
            </a:r>
            <a:r>
              <a:rPr dirty="0"/>
              <a:t>, les </a:t>
            </a:r>
            <a:r>
              <a:rPr dirty="0" err="1"/>
              <a:t>assistant·es</a:t>
            </a:r>
            <a:r>
              <a:rPr dirty="0"/>
              <a:t> </a:t>
            </a:r>
            <a:r>
              <a:rPr dirty="0" err="1"/>
              <a:t>sociales</a:t>
            </a:r>
            <a:r>
              <a:rPr dirty="0"/>
              <a:t> (personnels </a:t>
            </a:r>
            <a:r>
              <a:rPr dirty="0" err="1"/>
              <a:t>sociaux</a:t>
            </a:r>
            <a:r>
              <a:rPr dirty="0"/>
              <a:t> et de santé), les </a:t>
            </a:r>
            <a:r>
              <a:rPr dirty="0" err="1"/>
              <a:t>Psychologues</a:t>
            </a:r>
            <a:r>
              <a:rPr dirty="0"/>
              <a:t> de </a:t>
            </a:r>
            <a:r>
              <a:rPr dirty="0" err="1"/>
              <a:t>l'Education</a:t>
            </a:r>
            <a:r>
              <a:rPr dirty="0"/>
              <a:t> Nationale (</a:t>
            </a:r>
            <a:r>
              <a:rPr dirty="0" err="1"/>
              <a:t>PsyEN</a:t>
            </a:r>
            <a:r>
              <a:rPr dirty="0"/>
              <a:t>), les personnels de direction des </a:t>
            </a:r>
            <a:r>
              <a:rPr dirty="0" err="1"/>
              <a:t>établissements</a:t>
            </a:r>
            <a:r>
              <a:rPr dirty="0"/>
              <a:t>.</a:t>
            </a:r>
            <a:r>
              <a:rPr sz="888" spc="-17" dirty="0"/>
              <a:t>.</a:t>
            </a:r>
          </a:p>
          <a:p>
            <a:pPr marL="1813814" lvl="4" indent="-686054" algn="just" defTabSz="610870">
              <a:lnSpc>
                <a:spcPct val="110000"/>
              </a:lnSpc>
              <a:spcBef>
                <a:spcPts val="2200"/>
              </a:spcBef>
              <a:buSzPct val="100000"/>
              <a:buChar char="‣"/>
              <a:defRPr sz="5032" spc="-100">
                <a:latin typeface="Calibri"/>
                <a:ea typeface="Calibri"/>
                <a:cs typeface="Calibri"/>
                <a:sym typeface="Calibri"/>
              </a:defRPr>
            </a:pPr>
            <a:r>
              <a:rPr u="sng" dirty="0"/>
              <a:t>Personnels hors EN</a:t>
            </a:r>
            <a:r>
              <a:rPr dirty="0"/>
              <a:t> : </a:t>
            </a:r>
            <a:r>
              <a:rPr dirty="0" err="1"/>
              <a:t>agent·es</a:t>
            </a:r>
            <a:r>
              <a:rPr dirty="0"/>
              <a:t> </a:t>
            </a:r>
            <a:r>
              <a:rPr dirty="0" err="1"/>
              <a:t>territoriales</a:t>
            </a:r>
            <a:r>
              <a:rPr dirty="0"/>
              <a:t> </a:t>
            </a:r>
            <a:r>
              <a:rPr dirty="0" err="1"/>
              <a:t>spécialisées</a:t>
            </a:r>
            <a:r>
              <a:rPr dirty="0"/>
              <a:t> des écoles </a:t>
            </a:r>
            <a:r>
              <a:rPr dirty="0" err="1"/>
              <a:t>maternelles</a:t>
            </a:r>
            <a:r>
              <a:rPr dirty="0"/>
              <a:t> (</a:t>
            </a:r>
            <a:r>
              <a:rPr dirty="0" err="1"/>
              <a:t>Atsem</a:t>
            </a:r>
            <a:r>
              <a:rPr dirty="0"/>
              <a:t>), les animateurs et </a:t>
            </a:r>
            <a:r>
              <a:rPr dirty="0" err="1"/>
              <a:t>animatrices</a:t>
            </a:r>
            <a:r>
              <a:rPr dirty="0"/>
              <a:t> </a:t>
            </a:r>
            <a:r>
              <a:rPr dirty="0" err="1"/>
              <a:t>périscolaires</a:t>
            </a:r>
            <a:r>
              <a:rPr dirty="0"/>
              <a:t>, </a:t>
            </a:r>
            <a:r>
              <a:rPr dirty="0" err="1"/>
              <a:t>éducateur·rices</a:t>
            </a:r>
            <a:r>
              <a:rPr dirty="0"/>
              <a:t>, métiers du </a:t>
            </a:r>
            <a:r>
              <a:rPr dirty="0" err="1"/>
              <a:t>soin</a:t>
            </a:r>
            <a:r>
              <a:rPr dirty="0"/>
              <a:t> (</a:t>
            </a:r>
            <a:r>
              <a:rPr dirty="0" err="1"/>
              <a:t>orthophonistes</a:t>
            </a:r>
            <a:r>
              <a:rPr dirty="0"/>
              <a:t> par </a:t>
            </a:r>
            <a:r>
              <a:rPr dirty="0" err="1"/>
              <a:t>exemple</a:t>
            </a:r>
            <a:r>
              <a:rPr dirty="0"/>
              <a:t>), personnels des structures </a:t>
            </a:r>
            <a:r>
              <a:rPr dirty="0" err="1"/>
              <a:t>spécialisées</a:t>
            </a:r>
            <a:r>
              <a:rPr dirty="0"/>
              <a:t> dans le </a:t>
            </a:r>
            <a:r>
              <a:rPr dirty="0" err="1"/>
              <a:t>soutien</a:t>
            </a:r>
            <a:r>
              <a:rPr dirty="0"/>
              <a:t>, le coaching </a:t>
            </a:r>
            <a:r>
              <a:rPr dirty="0" err="1"/>
              <a:t>ou</a:t>
            </a:r>
            <a:r>
              <a:rPr dirty="0"/>
              <a:t> le conseil </a:t>
            </a:r>
            <a:r>
              <a:rPr dirty="0" err="1"/>
              <a:t>en</a:t>
            </a:r>
            <a:r>
              <a:rPr dirty="0"/>
              <a:t> orientation </a:t>
            </a:r>
            <a:r>
              <a:rPr dirty="0" err="1"/>
              <a:t>scolaire</a:t>
            </a:r>
            <a:r>
              <a:rPr dirty="0"/>
              <a:t>.</a:t>
            </a:r>
          </a:p>
          <a:p>
            <a:pPr marL="686054" indent="-686054" algn="just" defTabSz="610870">
              <a:lnSpc>
                <a:spcPct val="110000"/>
              </a:lnSpc>
              <a:spcBef>
                <a:spcPts val="2200"/>
              </a:spcBef>
              <a:buSzPct val="100000"/>
              <a:buChar char="❖"/>
              <a:defRPr sz="5032" spc="-100">
                <a:latin typeface="Calibri"/>
                <a:ea typeface="Calibri"/>
                <a:cs typeface="Calibri"/>
                <a:sym typeface="Calibri"/>
              </a:defRPr>
            </a:pPr>
            <a:r>
              <a:rPr dirty="0"/>
              <a:t>Personnels qui </a:t>
            </a:r>
            <a:r>
              <a:rPr dirty="0" err="1"/>
              <a:t>participent</a:t>
            </a:r>
            <a:r>
              <a:rPr dirty="0"/>
              <a:t> </a:t>
            </a:r>
            <a:r>
              <a:rPr dirty="0" err="1"/>
              <a:t>moins</a:t>
            </a:r>
            <a:r>
              <a:rPr dirty="0"/>
              <a:t> </a:t>
            </a:r>
            <a:r>
              <a:rPr dirty="0" err="1"/>
              <a:t>directement</a:t>
            </a:r>
            <a:r>
              <a:rPr dirty="0"/>
              <a:t> à </a:t>
            </a:r>
            <a:r>
              <a:rPr dirty="0" err="1"/>
              <a:t>l’éducation</a:t>
            </a:r>
            <a:r>
              <a:rPr dirty="0"/>
              <a:t> des </a:t>
            </a:r>
            <a:r>
              <a:rPr dirty="0" err="1"/>
              <a:t>élèves</a:t>
            </a:r>
            <a:r>
              <a:rPr dirty="0"/>
              <a:t> : personnels </a:t>
            </a:r>
            <a:r>
              <a:rPr dirty="0" err="1"/>
              <a:t>administratifs</a:t>
            </a:r>
            <a:r>
              <a:rPr dirty="0"/>
              <a:t>, techniques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Les inégalités éducatives"/>
          <p:cNvSpPr txBox="1">
            <a:spLocks noGrp="1"/>
          </p:cNvSpPr>
          <p:nvPr>
            <p:ph type="title"/>
          </p:nvPr>
        </p:nvSpPr>
        <p:spPr>
          <a:xfrm>
            <a:off x="1219201" y="492237"/>
            <a:ext cx="22045774" cy="2125736"/>
          </a:xfrm>
          <a:prstGeom prst="rect">
            <a:avLst/>
          </a:prstGeom>
          <a:solidFill>
            <a:srgbClr val="D87631"/>
          </a:solidFill>
        </p:spPr>
        <p:txBody>
          <a:bodyPr anchor="ctr"/>
          <a:lstStyle>
            <a:lvl1pPr defTabSz="2267711">
              <a:defRPr sz="7800" b="1" spc="-100">
                <a:solidFill>
                  <a:srgbClr val="FFFFFF"/>
                </a:solidFill>
                <a:latin typeface="Calibri"/>
                <a:ea typeface="Calibri"/>
                <a:cs typeface="Calibri"/>
                <a:sym typeface="Calibri"/>
              </a:defRPr>
            </a:lvl1pPr>
          </a:lstStyle>
          <a:p>
            <a:r>
              <a:rPr dirty="0"/>
              <a:t>Une division du travail </a:t>
            </a:r>
            <a:r>
              <a:rPr dirty="0" err="1"/>
              <a:t>en</a:t>
            </a:r>
            <a:r>
              <a:rPr dirty="0"/>
              <a:t> </a:t>
            </a:r>
            <a:r>
              <a:rPr dirty="0" err="1"/>
              <a:t>établissement</a:t>
            </a:r>
            <a:endParaRPr dirty="0"/>
          </a:p>
        </p:txBody>
      </p:sp>
      <p:sp>
        <p:nvSpPr>
          <p:cNvPr id="247" name="Quelques définitions :…"/>
          <p:cNvSpPr txBox="1">
            <a:spLocks noGrp="1"/>
          </p:cNvSpPr>
          <p:nvPr>
            <p:ph type="body" idx="1"/>
          </p:nvPr>
        </p:nvSpPr>
        <p:spPr>
          <a:xfrm>
            <a:off x="1219199" y="2995888"/>
            <a:ext cx="22251654" cy="10406098"/>
          </a:xfrm>
          <a:prstGeom prst="rect">
            <a:avLst/>
          </a:prstGeom>
        </p:spPr>
        <p:txBody>
          <a:bodyPr anchor="ctr">
            <a:normAutofit/>
          </a:bodyPr>
          <a:lstStyle/>
          <a:p>
            <a:pPr marL="461812" indent="-461812" algn="just" defTabSz="2292037">
              <a:lnSpc>
                <a:spcPct val="120000"/>
              </a:lnSpc>
              <a:spcBef>
                <a:spcPts val="2500"/>
              </a:spcBef>
              <a:buSzPct val="100000"/>
              <a:buChar char="•"/>
              <a:defRPr sz="4512" spc="0">
                <a:latin typeface="Calibri"/>
                <a:ea typeface="Calibri"/>
                <a:cs typeface="Calibri"/>
                <a:sym typeface="Calibri"/>
              </a:defRPr>
            </a:pPr>
            <a:r>
              <a:t>Travaux du sociologue </a:t>
            </a:r>
            <a:r>
              <a:rPr b="1"/>
              <a:t>Everett Hughes</a:t>
            </a:r>
            <a:r>
              <a:t> (1897-1983) en sociologie du travail et des professions</a:t>
            </a:r>
          </a:p>
          <a:p>
            <a:pPr marL="461812" indent="-461812" algn="just" defTabSz="2292037">
              <a:lnSpc>
                <a:spcPct val="120000"/>
              </a:lnSpc>
              <a:spcBef>
                <a:spcPts val="2500"/>
              </a:spcBef>
              <a:buSzPct val="100000"/>
              <a:buChar char="•"/>
              <a:defRPr sz="4512" spc="0">
                <a:latin typeface="Calibri"/>
                <a:ea typeface="Calibri"/>
                <a:cs typeface="Calibri"/>
                <a:sym typeface="Calibri"/>
              </a:defRPr>
            </a:pPr>
            <a:r>
              <a:rPr b="1"/>
              <a:t>Division technique et morale</a:t>
            </a:r>
            <a:r>
              <a:t> du travail</a:t>
            </a:r>
            <a:r>
              <a:rPr>
                <a:solidFill>
                  <a:srgbClr val="FF0000"/>
                </a:solidFill>
              </a:rPr>
              <a:t> </a:t>
            </a:r>
            <a:r>
              <a:t>à </a:t>
            </a:r>
            <a:r>
              <a:rPr b="1"/>
              <a:t>différentes échelles</a:t>
            </a:r>
            <a:r>
              <a:t> : </a:t>
            </a:r>
          </a:p>
          <a:p>
            <a:pPr marL="1178092" lvl="2" indent="-461812" algn="just" defTabSz="2292037">
              <a:lnSpc>
                <a:spcPct val="120000"/>
              </a:lnSpc>
              <a:spcBef>
                <a:spcPts val="2500"/>
              </a:spcBef>
              <a:buChar char="❖"/>
              <a:defRPr sz="4512" spc="0">
                <a:latin typeface="Calibri"/>
                <a:ea typeface="Calibri"/>
                <a:cs typeface="Calibri"/>
                <a:sym typeface="Calibri"/>
              </a:defRPr>
            </a:pPr>
            <a:r>
              <a:t>au sein d’une organisation de travail (comme un établissement scolaire) </a:t>
            </a:r>
          </a:p>
          <a:p>
            <a:pPr marL="1178092" lvl="2" indent="-461812" algn="just" defTabSz="2292037">
              <a:lnSpc>
                <a:spcPct val="120000"/>
              </a:lnSpc>
              <a:spcBef>
                <a:spcPts val="2500"/>
              </a:spcBef>
              <a:buChar char="❖"/>
              <a:defRPr sz="4512" spc="0">
                <a:latin typeface="Calibri"/>
                <a:ea typeface="Calibri"/>
                <a:cs typeface="Calibri"/>
                <a:sym typeface="Calibri"/>
              </a:defRPr>
            </a:pPr>
            <a:r>
              <a:t>à l’échelle plus macrosociale des groupes professionnels. </a:t>
            </a:r>
          </a:p>
          <a:p>
            <a:pPr algn="just" defTabSz="2292037">
              <a:lnSpc>
                <a:spcPct val="120000"/>
              </a:lnSpc>
              <a:spcBef>
                <a:spcPts val="2500"/>
              </a:spcBef>
              <a:defRPr sz="4512" spc="0">
                <a:latin typeface="Calibri"/>
                <a:ea typeface="Calibri"/>
                <a:cs typeface="Calibri"/>
                <a:sym typeface="Calibri"/>
              </a:defRPr>
            </a:pPr>
            <a:r>
              <a:rPr>
                <a:solidFill>
                  <a:srgbClr val="FF2600"/>
                </a:solidFill>
              </a:rPr>
              <a:t>Division morale du travail</a:t>
            </a:r>
            <a:r>
              <a:rPr>
                <a:solidFill>
                  <a:srgbClr val="FF0000"/>
                </a:solidFill>
              </a:rPr>
              <a:t> </a:t>
            </a:r>
            <a:r>
              <a:t>= division du travail qui découle de la valeur symbolique inégale des tâches à réaliser.</a:t>
            </a:r>
          </a:p>
          <a:p>
            <a:pPr marL="461812" indent="-461812" algn="just" defTabSz="2292037">
              <a:lnSpc>
                <a:spcPct val="120000"/>
              </a:lnSpc>
              <a:spcBef>
                <a:spcPts val="2500"/>
              </a:spcBef>
              <a:buSzPct val="100000"/>
              <a:buChar char="•"/>
              <a:defRPr sz="4512" spc="0">
                <a:latin typeface="Calibri"/>
                <a:ea typeface="Calibri"/>
                <a:cs typeface="Calibri"/>
                <a:sym typeface="Calibri"/>
              </a:defRPr>
            </a:pPr>
            <a:r>
              <a:t>Des </a:t>
            </a:r>
            <a:r>
              <a:rPr b="1"/>
              <a:t>tensions</a:t>
            </a:r>
            <a:r>
              <a:t> qui apparaissent par l’observation fine de la distribution des tâches (</a:t>
            </a:r>
            <a:r>
              <a:rPr i="1"/>
              <a:t>empirique</a:t>
            </a:r>
            <a:r>
              <a:t>)</a:t>
            </a:r>
          </a:p>
          <a:p>
            <a:pPr marL="1178092" lvl="2" indent="-461812" algn="just" defTabSz="2292037">
              <a:lnSpc>
                <a:spcPct val="120000"/>
              </a:lnSpc>
              <a:spcBef>
                <a:spcPts val="2500"/>
              </a:spcBef>
              <a:defRPr sz="4512" spc="0">
                <a:latin typeface="Calibri"/>
                <a:ea typeface="Calibri"/>
                <a:cs typeface="Calibri"/>
                <a:sym typeface="Calibri"/>
              </a:defRPr>
            </a:pPr>
            <a:r>
              <a:t>Organisation informelle ≠ organisation formelle </a:t>
            </a:r>
          </a:p>
          <a:p>
            <a:pPr marL="1178092" lvl="2" indent="-461812" algn="just" defTabSz="2292037">
              <a:lnSpc>
                <a:spcPct val="120000"/>
              </a:lnSpc>
              <a:spcBef>
                <a:spcPts val="2500"/>
              </a:spcBef>
              <a:defRPr sz="4512" spc="0">
                <a:latin typeface="Calibri"/>
                <a:ea typeface="Calibri"/>
                <a:cs typeface="Calibri"/>
                <a:sym typeface="Calibri"/>
              </a:defRPr>
            </a:pPr>
            <a:r>
              <a:t>Travail réel ≠ travail prescrit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DF45A-FDF1-E07C-81C2-7E9694149970}"/>
            </a:ext>
          </a:extLst>
        </p:cNvPr>
        <p:cNvGrpSpPr/>
        <p:nvPr/>
      </p:nvGrpSpPr>
      <p:grpSpPr>
        <a:xfrm>
          <a:off x="0" y="0"/>
          <a:ext cx="0" cy="0"/>
          <a:chOff x="0" y="0"/>
          <a:chExt cx="0" cy="0"/>
        </a:xfrm>
      </p:grpSpPr>
      <p:sp>
        <p:nvSpPr>
          <p:cNvPr id="246" name="Les inégalités éducatives">
            <a:extLst>
              <a:ext uri="{FF2B5EF4-FFF2-40B4-BE49-F238E27FC236}">
                <a16:creationId xmlns:a16="http://schemas.microsoft.com/office/drawing/2014/main" id="{D5920BE4-BE3C-CC54-D037-39D063F2F1F7}"/>
              </a:ext>
            </a:extLst>
          </p:cNvPr>
          <p:cNvSpPr txBox="1">
            <a:spLocks noGrp="1"/>
          </p:cNvSpPr>
          <p:nvPr>
            <p:ph type="title"/>
          </p:nvPr>
        </p:nvSpPr>
        <p:spPr>
          <a:xfrm>
            <a:off x="1219201" y="492237"/>
            <a:ext cx="22045774" cy="2125736"/>
          </a:xfrm>
          <a:prstGeom prst="rect">
            <a:avLst/>
          </a:prstGeom>
          <a:solidFill>
            <a:srgbClr val="D87631"/>
          </a:solidFill>
        </p:spPr>
        <p:txBody>
          <a:bodyPr anchor="ctr"/>
          <a:lstStyle>
            <a:lvl1pPr defTabSz="2267711">
              <a:defRPr sz="7800" b="1" spc="-100">
                <a:solidFill>
                  <a:srgbClr val="FFFFFF"/>
                </a:solidFill>
                <a:latin typeface="Calibri"/>
                <a:ea typeface="Calibri"/>
                <a:cs typeface="Calibri"/>
                <a:sym typeface="Calibri"/>
              </a:defRPr>
            </a:lvl1pPr>
          </a:lstStyle>
          <a:p>
            <a:r>
              <a:rPr lang="fr-FR" dirty="0"/>
              <a:t>Travail réel variable selon les établissements</a:t>
            </a:r>
            <a:endParaRPr dirty="0"/>
          </a:p>
        </p:txBody>
      </p:sp>
      <p:pic>
        <p:nvPicPr>
          <p:cNvPr id="4" name="Image 3">
            <a:extLst>
              <a:ext uri="{FF2B5EF4-FFF2-40B4-BE49-F238E27FC236}">
                <a16:creationId xmlns:a16="http://schemas.microsoft.com/office/drawing/2014/main" id="{4EA1DABC-6F39-587F-C8C6-C917138827D3}"/>
              </a:ext>
            </a:extLst>
          </p:cNvPr>
          <p:cNvPicPr>
            <a:picLocks noChangeAspect="1"/>
          </p:cNvPicPr>
          <p:nvPr/>
        </p:nvPicPr>
        <p:blipFill>
          <a:blip r:embed="rId2"/>
          <a:stretch>
            <a:fillRect/>
          </a:stretch>
        </p:blipFill>
        <p:spPr>
          <a:xfrm>
            <a:off x="3526972" y="3598835"/>
            <a:ext cx="16002000" cy="9624928"/>
          </a:xfrm>
          <a:prstGeom prst="rect">
            <a:avLst/>
          </a:prstGeom>
        </p:spPr>
      </p:pic>
    </p:spTree>
    <p:extLst>
      <p:ext uri="{BB962C8B-B14F-4D97-AF65-F5344CB8AC3E}">
        <p14:creationId xmlns:p14="http://schemas.microsoft.com/office/powerpoint/2010/main" val="367136621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Les inégalités éducatives"/>
          <p:cNvSpPr txBox="1">
            <a:spLocks noGrp="1"/>
          </p:cNvSpPr>
          <p:nvPr>
            <p:ph type="title"/>
          </p:nvPr>
        </p:nvSpPr>
        <p:spPr>
          <a:xfrm>
            <a:off x="1219201" y="492237"/>
            <a:ext cx="22045774" cy="2125736"/>
          </a:xfrm>
          <a:prstGeom prst="rect">
            <a:avLst/>
          </a:prstGeom>
          <a:solidFill>
            <a:srgbClr val="D87631"/>
          </a:solidFill>
        </p:spPr>
        <p:txBody>
          <a:bodyPr anchor="ctr"/>
          <a:lstStyle>
            <a:lvl1pPr defTabSz="2267711">
              <a:defRPr sz="7800" b="1" spc="-100">
                <a:solidFill>
                  <a:srgbClr val="FFFFFF"/>
                </a:solidFill>
                <a:latin typeface="Calibri"/>
                <a:ea typeface="Calibri"/>
                <a:cs typeface="Calibri"/>
                <a:sym typeface="Calibri"/>
              </a:defRPr>
            </a:lvl1pPr>
          </a:lstStyle>
          <a:p>
            <a:r>
              <a:rPr dirty="0"/>
              <a:t>Une division du travail </a:t>
            </a:r>
            <a:r>
              <a:rPr dirty="0" err="1"/>
              <a:t>en</a:t>
            </a:r>
            <a:r>
              <a:rPr dirty="0"/>
              <a:t> </a:t>
            </a:r>
            <a:r>
              <a:rPr dirty="0" err="1"/>
              <a:t>établissement</a:t>
            </a:r>
            <a:endParaRPr dirty="0"/>
          </a:p>
        </p:txBody>
      </p:sp>
      <p:sp>
        <p:nvSpPr>
          <p:cNvPr id="250" name="Quelques définitions :…"/>
          <p:cNvSpPr txBox="1">
            <a:spLocks noGrp="1"/>
          </p:cNvSpPr>
          <p:nvPr>
            <p:ph type="body" idx="1"/>
          </p:nvPr>
        </p:nvSpPr>
        <p:spPr>
          <a:xfrm>
            <a:off x="1219199" y="2995888"/>
            <a:ext cx="22251654" cy="10406098"/>
          </a:xfrm>
          <a:prstGeom prst="rect">
            <a:avLst/>
          </a:prstGeom>
        </p:spPr>
        <p:txBody>
          <a:bodyPr anchor="ctr">
            <a:normAutofit lnSpcReduction="10000"/>
          </a:bodyPr>
          <a:lstStyle/>
          <a:p>
            <a:pPr marL="456899" indent="-456899" algn="just" defTabSz="2267654">
              <a:lnSpc>
                <a:spcPct val="120000"/>
              </a:lnSpc>
              <a:spcBef>
                <a:spcPts val="2500"/>
              </a:spcBef>
              <a:buSzPct val="100000"/>
              <a:buChar char="•"/>
              <a:defRPr sz="4557" spc="0">
                <a:latin typeface="Calibri"/>
                <a:ea typeface="Calibri"/>
                <a:cs typeface="Calibri"/>
                <a:sym typeface="Calibri"/>
              </a:defRPr>
            </a:pPr>
            <a:r>
              <a:rPr sz="5400" dirty="0"/>
              <a:t>Tendance à se </a:t>
            </a:r>
            <a:r>
              <a:rPr sz="5400" dirty="0" err="1"/>
              <a:t>concentrer</a:t>
            </a:r>
            <a:r>
              <a:rPr sz="5400" dirty="0"/>
              <a:t> sur les </a:t>
            </a:r>
            <a:r>
              <a:rPr sz="5400" dirty="0" err="1"/>
              <a:t>tâches</a:t>
            </a:r>
            <a:r>
              <a:rPr sz="5400" dirty="0"/>
              <a:t> les plus </a:t>
            </a:r>
            <a:r>
              <a:rPr sz="5400" dirty="0" err="1"/>
              <a:t>prestigieuses</a:t>
            </a:r>
            <a:r>
              <a:rPr sz="5400" dirty="0"/>
              <a:t> et à </a:t>
            </a:r>
            <a:r>
              <a:rPr sz="5400" dirty="0" err="1"/>
              <a:t>délaisser</a:t>
            </a:r>
            <a:r>
              <a:rPr sz="5400" dirty="0"/>
              <a:t> </a:t>
            </a:r>
            <a:r>
              <a:rPr sz="5400" dirty="0" err="1"/>
              <a:t>d’autres</a:t>
            </a:r>
            <a:r>
              <a:rPr sz="5400" dirty="0"/>
              <a:t> </a:t>
            </a:r>
            <a:r>
              <a:rPr sz="5400" dirty="0" err="1"/>
              <a:t>tâches</a:t>
            </a:r>
            <a:r>
              <a:rPr sz="5400" dirty="0"/>
              <a:t> </a:t>
            </a:r>
            <a:r>
              <a:rPr sz="5400" dirty="0" err="1"/>
              <a:t>jugées</a:t>
            </a:r>
            <a:r>
              <a:rPr sz="5400" dirty="0"/>
              <a:t> </a:t>
            </a:r>
            <a:r>
              <a:rPr sz="5400" dirty="0" err="1"/>
              <a:t>moins</a:t>
            </a:r>
            <a:r>
              <a:rPr sz="5400" dirty="0"/>
              <a:t> </a:t>
            </a:r>
            <a:r>
              <a:rPr sz="5400" dirty="0" err="1"/>
              <a:t>intéressantes</a:t>
            </a:r>
            <a:r>
              <a:rPr sz="5400" dirty="0"/>
              <a:t> </a:t>
            </a:r>
            <a:r>
              <a:rPr sz="5400" dirty="0" err="1"/>
              <a:t>voire</a:t>
            </a:r>
            <a:r>
              <a:rPr sz="5400" dirty="0"/>
              <a:t> </a:t>
            </a:r>
            <a:r>
              <a:rPr sz="5400" dirty="0" err="1"/>
              <a:t>dégradantes</a:t>
            </a:r>
            <a:r>
              <a:rPr sz="5400" dirty="0"/>
              <a:t>.</a:t>
            </a:r>
          </a:p>
          <a:p>
            <a:pPr algn="just" defTabSz="2267654">
              <a:lnSpc>
                <a:spcPct val="120000"/>
              </a:lnSpc>
              <a:spcBef>
                <a:spcPts val="2500"/>
              </a:spcBef>
              <a:buSzPct val="100000"/>
              <a:defRPr sz="4557" spc="0">
                <a:latin typeface="Calibri"/>
                <a:ea typeface="Calibri"/>
                <a:cs typeface="Calibri"/>
                <a:sym typeface="Calibri"/>
              </a:defRPr>
            </a:pPr>
            <a:r>
              <a:rPr sz="5400" dirty="0">
                <a:solidFill>
                  <a:srgbClr val="FF2600"/>
                </a:solidFill>
              </a:rPr>
              <a:t>Sale </a:t>
            </a:r>
            <a:r>
              <a:rPr sz="5400" dirty="0" err="1">
                <a:solidFill>
                  <a:srgbClr val="FF2600"/>
                </a:solidFill>
              </a:rPr>
              <a:t>boulot</a:t>
            </a:r>
            <a:r>
              <a:rPr sz="5400" dirty="0"/>
              <a:t> = </a:t>
            </a:r>
            <a:r>
              <a:rPr sz="5400" dirty="0" err="1"/>
              <a:t>tâches</a:t>
            </a:r>
            <a:r>
              <a:rPr sz="5400" dirty="0"/>
              <a:t> </a:t>
            </a:r>
            <a:r>
              <a:rPr sz="5400" dirty="0" err="1"/>
              <a:t>qu’on</a:t>
            </a:r>
            <a:r>
              <a:rPr sz="5400" dirty="0"/>
              <a:t> </a:t>
            </a:r>
            <a:r>
              <a:rPr sz="5400" dirty="0" err="1"/>
              <a:t>cherche</a:t>
            </a:r>
            <a:r>
              <a:rPr sz="5400" dirty="0"/>
              <a:t> à </a:t>
            </a:r>
            <a:r>
              <a:rPr sz="5400" dirty="0" err="1"/>
              <a:t>déléguer</a:t>
            </a:r>
            <a:r>
              <a:rPr sz="5400" dirty="0"/>
              <a:t> pour ne pas les </a:t>
            </a:r>
            <a:r>
              <a:rPr sz="5400" dirty="0" err="1"/>
              <a:t>réaliser</a:t>
            </a:r>
            <a:r>
              <a:rPr sz="5400" dirty="0"/>
              <a:t>. </a:t>
            </a:r>
            <a:r>
              <a:rPr sz="5400" dirty="0" err="1"/>
              <a:t>Elles</a:t>
            </a:r>
            <a:r>
              <a:rPr sz="5400" dirty="0"/>
              <a:t> </a:t>
            </a:r>
            <a:r>
              <a:rPr sz="5400" dirty="0" err="1"/>
              <a:t>s’opposent</a:t>
            </a:r>
            <a:r>
              <a:rPr sz="5400" dirty="0"/>
              <a:t> aux </a:t>
            </a:r>
            <a:r>
              <a:rPr sz="5400" dirty="0" err="1"/>
              <a:t>tâches</a:t>
            </a:r>
            <a:r>
              <a:rPr sz="5400" dirty="0"/>
              <a:t> </a:t>
            </a:r>
            <a:r>
              <a:rPr sz="5400" dirty="0" err="1"/>
              <a:t>revendiquées</a:t>
            </a:r>
            <a:r>
              <a:rPr sz="5400" dirty="0"/>
              <a:t> et </a:t>
            </a:r>
            <a:r>
              <a:rPr sz="5400" dirty="0" err="1"/>
              <a:t>valorisées</a:t>
            </a:r>
            <a:r>
              <a:rPr sz="5400" dirty="0"/>
              <a:t> </a:t>
            </a:r>
            <a:r>
              <a:rPr sz="5400" dirty="0" err="1"/>
              <a:t>qu’on</a:t>
            </a:r>
            <a:r>
              <a:rPr sz="5400" dirty="0"/>
              <a:t> </a:t>
            </a:r>
            <a:r>
              <a:rPr sz="5400" dirty="0" err="1"/>
              <a:t>peut</a:t>
            </a:r>
            <a:r>
              <a:rPr sz="5400" dirty="0"/>
              <a:t> qualifier de « </a:t>
            </a:r>
            <a:r>
              <a:rPr sz="5400" dirty="0" err="1">
                <a:solidFill>
                  <a:srgbClr val="FF2600"/>
                </a:solidFill>
              </a:rPr>
              <a:t>vrai</a:t>
            </a:r>
            <a:r>
              <a:rPr sz="5400" dirty="0">
                <a:solidFill>
                  <a:srgbClr val="FF2600"/>
                </a:solidFill>
              </a:rPr>
              <a:t> </a:t>
            </a:r>
            <a:r>
              <a:rPr sz="5400" dirty="0" err="1">
                <a:solidFill>
                  <a:srgbClr val="FF2600"/>
                </a:solidFill>
              </a:rPr>
              <a:t>boulot</a:t>
            </a:r>
            <a:r>
              <a:rPr sz="5400" dirty="0"/>
              <a:t> »</a:t>
            </a:r>
            <a:endParaRPr lang="fr-FR" sz="5400" dirty="0"/>
          </a:p>
          <a:p>
            <a:pPr marL="456899" indent="-456899" algn="just" defTabSz="2267654">
              <a:lnSpc>
                <a:spcPct val="120000"/>
              </a:lnSpc>
              <a:spcBef>
                <a:spcPts val="2500"/>
              </a:spcBef>
              <a:buSzPct val="100000"/>
              <a:buChar char="•"/>
              <a:defRPr sz="4557" spc="0">
                <a:latin typeface="Calibri"/>
                <a:ea typeface="Calibri"/>
                <a:cs typeface="Calibri"/>
                <a:sym typeface="Calibri"/>
              </a:defRPr>
            </a:pPr>
            <a:r>
              <a:rPr sz="5400" dirty="0" err="1"/>
              <a:t>Délégation</a:t>
            </a:r>
            <a:r>
              <a:rPr sz="5400" dirty="0"/>
              <a:t> du « sale </a:t>
            </a:r>
            <a:r>
              <a:rPr sz="5400" dirty="0" err="1"/>
              <a:t>boulot</a:t>
            </a:r>
            <a:r>
              <a:rPr sz="5400" dirty="0"/>
              <a:t> » </a:t>
            </a:r>
            <a:r>
              <a:rPr sz="5400" dirty="0" err="1"/>
              <a:t>vers</a:t>
            </a:r>
            <a:r>
              <a:rPr sz="5400" dirty="0"/>
              <a:t> les </a:t>
            </a:r>
            <a:r>
              <a:rPr sz="5400" dirty="0" err="1"/>
              <a:t>travailleuses</a:t>
            </a:r>
            <a:r>
              <a:rPr sz="5400" dirty="0"/>
              <a:t> et </a:t>
            </a:r>
            <a:r>
              <a:rPr sz="5400" dirty="0" err="1"/>
              <a:t>travailleurs</a:t>
            </a:r>
            <a:r>
              <a:rPr sz="5400" dirty="0"/>
              <a:t> </a:t>
            </a:r>
            <a:r>
              <a:rPr sz="5400" dirty="0" err="1"/>
              <a:t>moins</a:t>
            </a:r>
            <a:r>
              <a:rPr sz="5400" dirty="0"/>
              <a:t> bien </a:t>
            </a:r>
            <a:r>
              <a:rPr sz="5400" dirty="0" err="1"/>
              <a:t>placé·e·s</a:t>
            </a:r>
            <a:r>
              <a:rPr sz="5400" dirty="0"/>
              <a:t> dans la </a:t>
            </a:r>
            <a:r>
              <a:rPr sz="5400" dirty="0" err="1"/>
              <a:t>hiérarchie</a:t>
            </a:r>
            <a:r>
              <a:rPr sz="5400" dirty="0"/>
              <a:t> </a:t>
            </a:r>
            <a:r>
              <a:rPr sz="5400" dirty="0" err="1"/>
              <a:t>socioprofessionnelle</a:t>
            </a:r>
            <a:r>
              <a:rPr sz="5400" dirty="0"/>
              <a:t> (</a:t>
            </a:r>
            <a:r>
              <a:rPr sz="5400" dirty="0" err="1"/>
              <a:t>subalterne</a:t>
            </a:r>
            <a:r>
              <a:rPr sz="5400" dirty="0"/>
              <a:t>, plus </a:t>
            </a:r>
            <a:r>
              <a:rPr sz="5400" dirty="0" err="1"/>
              <a:t>jeune</a:t>
            </a:r>
            <a:r>
              <a:rPr sz="5400" dirty="0"/>
              <a:t>, </a:t>
            </a:r>
            <a:r>
              <a:rPr sz="5400" dirty="0" err="1"/>
              <a:t>moins</a:t>
            </a:r>
            <a:r>
              <a:rPr sz="5400" dirty="0"/>
              <a:t> </a:t>
            </a:r>
            <a:r>
              <a:rPr sz="5400" dirty="0" err="1"/>
              <a:t>qualifié</a:t>
            </a:r>
            <a:r>
              <a:rPr sz="5400" dirty="0"/>
              <a:t>, </a:t>
            </a:r>
            <a:r>
              <a:rPr sz="5400" dirty="0" err="1"/>
              <a:t>appartenant</a:t>
            </a:r>
            <a:r>
              <a:rPr sz="5400" dirty="0"/>
              <a:t> à un </a:t>
            </a:r>
            <a:r>
              <a:rPr sz="5400" dirty="0" err="1"/>
              <a:t>groupe</a:t>
            </a:r>
            <a:r>
              <a:rPr sz="5400" dirty="0"/>
              <a:t> </a:t>
            </a:r>
            <a:r>
              <a:rPr sz="5400" dirty="0" err="1"/>
              <a:t>discriminé</a:t>
            </a:r>
            <a:r>
              <a:rPr sz="5400" dirty="0"/>
              <a:t>…).</a:t>
            </a:r>
            <a:endParaRPr lang="fr-FR" sz="5400" dirty="0"/>
          </a:p>
          <a:p>
            <a:pPr algn="just" defTabSz="2267654">
              <a:lnSpc>
                <a:spcPct val="120000"/>
              </a:lnSpc>
              <a:buSzPct val="100000"/>
              <a:defRPr sz="4557" spc="0">
                <a:latin typeface="Calibri"/>
                <a:ea typeface="Calibri"/>
                <a:cs typeface="Calibri"/>
                <a:sym typeface="Calibri"/>
              </a:defRPr>
            </a:pPr>
            <a:r>
              <a:rPr lang="fr-FR" sz="5400" u="sng" dirty="0"/>
              <a:t>Ex</a:t>
            </a:r>
            <a:r>
              <a:rPr lang="fr-FR" sz="5400" dirty="0"/>
              <a:t> : exclusion de cours (travaux d’E. </a:t>
            </a:r>
            <a:r>
              <a:rPr lang="fr-FR" sz="5400" dirty="0" err="1"/>
              <a:t>Douat</a:t>
            </a:r>
            <a:r>
              <a:rPr lang="fr-FR" sz="5400" dirty="0"/>
              <a:t>, J. </a:t>
            </a:r>
            <a:r>
              <a:rPr lang="fr-FR" sz="5400" dirty="0" err="1"/>
              <a:t>Garric</a:t>
            </a:r>
            <a:r>
              <a:rPr lang="fr-FR" sz="5400" dirty="0"/>
              <a:t>). Pour aller plus loin : </a:t>
            </a:r>
            <a:r>
              <a:rPr lang="fr-FR" sz="5400" dirty="0">
                <a:hlinkClick r:id="rId2"/>
              </a:rPr>
              <a:t>ici</a:t>
            </a:r>
            <a:r>
              <a:rPr lang="fr-FR" sz="5400" dirty="0"/>
              <a:t>.</a:t>
            </a:r>
          </a:p>
          <a:p>
            <a:pPr algn="just" defTabSz="2267654">
              <a:lnSpc>
                <a:spcPct val="120000"/>
              </a:lnSpc>
              <a:buSzPct val="100000"/>
              <a:defRPr sz="4557" spc="0">
                <a:latin typeface="Calibri"/>
                <a:ea typeface="Calibri"/>
                <a:cs typeface="Calibri"/>
                <a:sym typeface="Calibri"/>
              </a:defRPr>
            </a:pPr>
            <a:r>
              <a:rPr lang="fr-FR" sz="5400" u="sng" dirty="0"/>
              <a:t>Autre ex </a:t>
            </a:r>
            <a:r>
              <a:rPr lang="fr-FR" sz="5400" dirty="0"/>
              <a:t>: attribution des classes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Les inégalités éducatives"/>
          <p:cNvSpPr txBox="1">
            <a:spLocks noGrp="1"/>
          </p:cNvSpPr>
          <p:nvPr>
            <p:ph type="title"/>
          </p:nvPr>
        </p:nvSpPr>
        <p:spPr>
          <a:xfrm>
            <a:off x="1219201" y="492237"/>
            <a:ext cx="22045774" cy="1738497"/>
          </a:xfrm>
          <a:prstGeom prst="rect">
            <a:avLst/>
          </a:prstGeom>
          <a:solidFill>
            <a:srgbClr val="D87631"/>
          </a:solidFill>
        </p:spPr>
        <p:txBody>
          <a:bodyPr anchor="ctr"/>
          <a:lstStyle>
            <a:lvl1pPr defTabSz="2267711">
              <a:defRPr sz="7800" b="1" spc="-100">
                <a:solidFill>
                  <a:srgbClr val="FFFFFF"/>
                </a:solidFill>
                <a:latin typeface="Calibri"/>
                <a:ea typeface="Calibri"/>
                <a:cs typeface="Calibri"/>
                <a:sym typeface="Calibri"/>
              </a:defRPr>
            </a:lvl1pPr>
          </a:lstStyle>
          <a:p>
            <a:pPr algn="ctr"/>
            <a:r>
              <a:rPr lang="fr-FR" dirty="0"/>
              <a:t>Socialisation </a:t>
            </a:r>
            <a:r>
              <a:rPr dirty="0" err="1"/>
              <a:t>professionnelle</a:t>
            </a:r>
            <a:r>
              <a:rPr lang="fr-FR" dirty="0"/>
              <a:t> et rapport au métier</a:t>
            </a:r>
            <a:endParaRPr dirty="0"/>
          </a:p>
        </p:txBody>
      </p:sp>
      <p:sp>
        <p:nvSpPr>
          <p:cNvPr id="260" name="Quelques définitions :…"/>
          <p:cNvSpPr txBox="1">
            <a:spLocks noGrp="1"/>
          </p:cNvSpPr>
          <p:nvPr>
            <p:ph type="body" idx="1"/>
          </p:nvPr>
        </p:nvSpPr>
        <p:spPr>
          <a:xfrm>
            <a:off x="1219199" y="2230734"/>
            <a:ext cx="22251654" cy="11171252"/>
          </a:xfrm>
          <a:prstGeom prst="rect">
            <a:avLst/>
          </a:prstGeom>
        </p:spPr>
        <p:txBody>
          <a:bodyPr anchor="ctr"/>
          <a:lstStyle/>
          <a:p>
            <a:pPr marL="445799" indent="-445799" algn="just" defTabSz="2438337">
              <a:lnSpc>
                <a:spcPct val="120000"/>
              </a:lnSpc>
              <a:spcBef>
                <a:spcPts val="2700"/>
              </a:spcBef>
              <a:buSzPct val="100000"/>
              <a:buChar char="•"/>
              <a:defRPr sz="4900" spc="0">
                <a:latin typeface="Calibri"/>
                <a:ea typeface="Calibri"/>
                <a:cs typeface="Calibri"/>
                <a:sym typeface="Calibri"/>
              </a:defRPr>
            </a:pPr>
            <a:r>
              <a:rPr dirty="0"/>
              <a:t>Travaux </a:t>
            </a:r>
            <a:r>
              <a:rPr dirty="0" err="1"/>
              <a:t>d’Everett</a:t>
            </a:r>
            <a:r>
              <a:rPr dirty="0"/>
              <a:t> Hughes sur la </a:t>
            </a:r>
            <a:r>
              <a:rPr b="1" dirty="0" err="1"/>
              <a:t>socialisation</a:t>
            </a:r>
            <a:r>
              <a:rPr b="1" dirty="0"/>
              <a:t> </a:t>
            </a:r>
            <a:r>
              <a:rPr b="1" dirty="0" err="1"/>
              <a:t>professionnelle</a:t>
            </a:r>
            <a:endParaRPr b="1" dirty="0"/>
          </a:p>
          <a:p>
            <a:pPr algn="just" defTabSz="2438337">
              <a:lnSpc>
                <a:spcPct val="120000"/>
              </a:lnSpc>
              <a:spcBef>
                <a:spcPts val="2700"/>
              </a:spcBef>
              <a:defRPr sz="4900" spc="0">
                <a:latin typeface="Calibri"/>
                <a:ea typeface="Calibri"/>
                <a:cs typeface="Calibri"/>
                <a:sym typeface="Calibri"/>
              </a:defRPr>
            </a:pPr>
            <a:r>
              <a:rPr dirty="0" err="1">
                <a:solidFill>
                  <a:srgbClr val="FF2600"/>
                </a:solidFill>
              </a:rPr>
              <a:t>Socialisation</a:t>
            </a:r>
            <a:r>
              <a:rPr dirty="0">
                <a:solidFill>
                  <a:srgbClr val="FF2600"/>
                </a:solidFill>
              </a:rPr>
              <a:t> </a:t>
            </a:r>
            <a:r>
              <a:rPr dirty="0" err="1">
                <a:solidFill>
                  <a:srgbClr val="FF2600"/>
                </a:solidFill>
              </a:rPr>
              <a:t>professionnelle</a:t>
            </a:r>
            <a:r>
              <a:rPr dirty="0"/>
              <a:t> = </a:t>
            </a:r>
            <a:r>
              <a:rPr dirty="0" err="1"/>
              <a:t>intériorisation</a:t>
            </a:r>
            <a:r>
              <a:rPr dirty="0"/>
              <a:t> de </a:t>
            </a:r>
            <a:r>
              <a:rPr dirty="0" err="1"/>
              <a:t>savoirs</a:t>
            </a:r>
            <a:r>
              <a:rPr dirty="0"/>
              <a:t>, </a:t>
            </a:r>
            <a:r>
              <a:rPr dirty="0" err="1"/>
              <a:t>normes</a:t>
            </a:r>
            <a:r>
              <a:rPr dirty="0"/>
              <a:t>, </a:t>
            </a:r>
            <a:r>
              <a:rPr dirty="0" err="1"/>
              <a:t>valeurs</a:t>
            </a:r>
            <a:r>
              <a:rPr dirty="0"/>
              <a:t>, pratiques, </a:t>
            </a:r>
            <a:r>
              <a:rPr dirty="0" err="1"/>
              <a:t>mais</a:t>
            </a:r>
            <a:r>
              <a:rPr dirty="0"/>
              <a:t> </a:t>
            </a:r>
            <a:r>
              <a:rPr dirty="0" err="1"/>
              <a:t>aussi</a:t>
            </a:r>
            <a:r>
              <a:rPr dirty="0"/>
              <a:t> d’un </a:t>
            </a:r>
            <a:r>
              <a:rPr dirty="0" err="1"/>
              <a:t>vocabulaire</a:t>
            </a:r>
            <a:r>
              <a:rPr dirty="0"/>
              <a:t> </a:t>
            </a:r>
            <a:r>
              <a:rPr dirty="0" err="1"/>
              <a:t>spécifique</a:t>
            </a:r>
            <a:r>
              <a:rPr dirty="0"/>
              <a:t>. Elle </a:t>
            </a:r>
            <a:r>
              <a:rPr dirty="0" err="1"/>
              <a:t>participe</a:t>
            </a:r>
            <a:r>
              <a:rPr dirty="0"/>
              <a:t> à la construction </a:t>
            </a:r>
            <a:r>
              <a:rPr dirty="0" err="1"/>
              <a:t>d’une</a:t>
            </a:r>
            <a:r>
              <a:rPr dirty="0"/>
              <a:t> </a:t>
            </a:r>
            <a:r>
              <a:rPr dirty="0" err="1"/>
              <a:t>identité</a:t>
            </a:r>
            <a:r>
              <a:rPr dirty="0"/>
              <a:t> (</a:t>
            </a:r>
            <a:r>
              <a:rPr dirty="0" err="1"/>
              <a:t>ou</a:t>
            </a:r>
            <a:r>
              <a:rPr dirty="0"/>
              <a:t> culture) </a:t>
            </a:r>
            <a:r>
              <a:rPr dirty="0" err="1"/>
              <a:t>professionnelle</a:t>
            </a:r>
            <a:r>
              <a:rPr dirty="0"/>
              <a:t>.</a:t>
            </a:r>
          </a:p>
          <a:p>
            <a:pPr marL="491289" indent="-491289" algn="just" defTabSz="2438337">
              <a:lnSpc>
                <a:spcPct val="120000"/>
              </a:lnSpc>
              <a:spcBef>
                <a:spcPts val="2700"/>
              </a:spcBef>
              <a:buSzPct val="100000"/>
              <a:buChar char="•"/>
              <a:defRPr sz="4900" spc="0">
                <a:latin typeface="Calibri"/>
                <a:ea typeface="Calibri"/>
                <a:cs typeface="Calibri"/>
                <a:sym typeface="Calibri"/>
              </a:defRPr>
            </a:pPr>
            <a:r>
              <a:rPr dirty="0"/>
              <a:t>Commence </a:t>
            </a:r>
            <a:r>
              <a:rPr b="1" dirty="0" err="1"/>
              <a:t>dès</a:t>
            </a:r>
            <a:r>
              <a:rPr b="1" dirty="0"/>
              <a:t> la formation </a:t>
            </a:r>
            <a:r>
              <a:rPr dirty="0" err="1"/>
              <a:t>en</a:t>
            </a:r>
            <a:r>
              <a:rPr dirty="0"/>
              <a:t> INSPE et se </a:t>
            </a:r>
            <a:r>
              <a:rPr dirty="0" err="1"/>
              <a:t>poursuit</a:t>
            </a:r>
            <a:r>
              <a:rPr dirty="0"/>
              <a:t> tout au long de la </a:t>
            </a:r>
            <a:r>
              <a:rPr dirty="0" err="1"/>
              <a:t>carrière</a:t>
            </a:r>
            <a:r>
              <a:rPr dirty="0"/>
              <a:t>, au contact des </a:t>
            </a:r>
            <a:r>
              <a:rPr dirty="0" err="1"/>
              <a:t>collègues</a:t>
            </a:r>
            <a:r>
              <a:rPr dirty="0"/>
              <a:t>, des </a:t>
            </a:r>
            <a:r>
              <a:rPr dirty="0" err="1"/>
              <a:t>élèves</a:t>
            </a:r>
            <a:r>
              <a:rPr dirty="0"/>
              <a:t>, des </a:t>
            </a:r>
            <a:r>
              <a:rPr dirty="0" err="1"/>
              <a:t>formateurs</a:t>
            </a:r>
            <a:r>
              <a:rPr dirty="0"/>
              <a:t>… </a:t>
            </a:r>
          </a:p>
          <a:p>
            <a:pPr marL="491289" indent="-491289" algn="just" defTabSz="2438337">
              <a:lnSpc>
                <a:spcPct val="120000"/>
              </a:lnSpc>
              <a:spcBef>
                <a:spcPts val="2700"/>
              </a:spcBef>
              <a:buSzPct val="100000"/>
              <a:buChar char="•"/>
              <a:defRPr sz="4900" spc="0">
                <a:latin typeface="Calibri"/>
                <a:ea typeface="Calibri"/>
                <a:cs typeface="Calibri"/>
                <a:sym typeface="Calibri"/>
              </a:defRPr>
            </a:pPr>
            <a:r>
              <a:rPr dirty="0"/>
              <a:t>Des </a:t>
            </a:r>
            <a:r>
              <a:rPr b="1" dirty="0" err="1"/>
              <a:t>contextes</a:t>
            </a:r>
            <a:r>
              <a:rPr b="1" dirty="0"/>
              <a:t> de </a:t>
            </a:r>
            <a:r>
              <a:rPr b="1" dirty="0" err="1"/>
              <a:t>socialisation</a:t>
            </a:r>
            <a:r>
              <a:rPr dirty="0"/>
              <a:t> variables → rapports au métiers et pratiques </a:t>
            </a:r>
            <a:r>
              <a:rPr dirty="0" err="1"/>
              <a:t>différents</a:t>
            </a:r>
            <a:r>
              <a:rPr lang="fr-FR" dirty="0"/>
              <a:t>. Ex : travaux d’Aziz </a:t>
            </a:r>
            <a:r>
              <a:rPr lang="fr-FR" dirty="0" err="1"/>
              <a:t>Jellab</a:t>
            </a:r>
            <a:r>
              <a:rPr lang="fr-FR" dirty="0"/>
              <a:t> </a:t>
            </a:r>
            <a:r>
              <a:rPr lang="fr-FR"/>
              <a:t>sur l’enseignement en LP. </a:t>
            </a:r>
            <a:endParaRPr dirty="0"/>
          </a:p>
          <a:p>
            <a:pPr marL="491289" indent="-491289" algn="just" defTabSz="2438337">
              <a:lnSpc>
                <a:spcPct val="120000"/>
              </a:lnSpc>
              <a:spcBef>
                <a:spcPts val="2700"/>
              </a:spcBef>
              <a:buSzPct val="100000"/>
              <a:buChar char="•"/>
              <a:defRPr sz="4900" spc="0">
                <a:latin typeface="Calibri"/>
                <a:ea typeface="Calibri"/>
                <a:cs typeface="Calibri"/>
                <a:sym typeface="Calibri"/>
              </a:defRPr>
            </a:pPr>
            <a:r>
              <a:rPr dirty="0"/>
              <a:t>Concept utile pour </a:t>
            </a:r>
            <a:r>
              <a:rPr dirty="0" err="1"/>
              <a:t>comprendre</a:t>
            </a:r>
            <a:r>
              <a:rPr dirty="0"/>
              <a:t> la </a:t>
            </a:r>
            <a:r>
              <a:rPr dirty="0" err="1"/>
              <a:t>diversité</a:t>
            </a:r>
            <a:r>
              <a:rPr dirty="0"/>
              <a:t> des pratiques dans les équipes </a:t>
            </a:r>
            <a:r>
              <a:rPr dirty="0" err="1"/>
              <a:t>éducatives</a:t>
            </a:r>
            <a:endParaRPr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Les inégalités éducatives"/>
          <p:cNvSpPr txBox="1">
            <a:spLocks noGrp="1"/>
          </p:cNvSpPr>
          <p:nvPr>
            <p:ph type="title"/>
          </p:nvPr>
        </p:nvSpPr>
        <p:spPr>
          <a:xfrm>
            <a:off x="1219201" y="492237"/>
            <a:ext cx="22045774" cy="1738497"/>
          </a:xfrm>
          <a:prstGeom prst="rect">
            <a:avLst/>
          </a:prstGeom>
          <a:solidFill>
            <a:srgbClr val="D87631"/>
          </a:solidFill>
        </p:spPr>
        <p:txBody>
          <a:bodyPr anchor="ctr"/>
          <a:lstStyle>
            <a:lvl1pPr defTabSz="2267711">
              <a:defRPr sz="7800" b="1" spc="-100">
                <a:solidFill>
                  <a:srgbClr val="FFFFFF"/>
                </a:solidFill>
                <a:latin typeface="Calibri"/>
                <a:ea typeface="Calibri"/>
                <a:cs typeface="Calibri"/>
                <a:sym typeface="Calibri"/>
              </a:defRPr>
            </a:lvl1pPr>
          </a:lstStyle>
          <a:p>
            <a:pPr algn="ctr"/>
            <a:r>
              <a:rPr dirty="0"/>
              <a:t>La </a:t>
            </a:r>
            <a:r>
              <a:rPr dirty="0" err="1"/>
              <a:t>socialisation</a:t>
            </a:r>
            <a:r>
              <a:rPr dirty="0"/>
              <a:t> </a:t>
            </a:r>
            <a:r>
              <a:rPr dirty="0" err="1"/>
              <a:t>professionnelle</a:t>
            </a:r>
            <a:endParaRPr dirty="0"/>
          </a:p>
        </p:txBody>
      </p:sp>
      <p:sp>
        <p:nvSpPr>
          <p:cNvPr id="263" name="Quelques définitions :…"/>
          <p:cNvSpPr txBox="1">
            <a:spLocks noGrp="1"/>
          </p:cNvSpPr>
          <p:nvPr>
            <p:ph type="body" idx="1"/>
          </p:nvPr>
        </p:nvSpPr>
        <p:spPr>
          <a:xfrm>
            <a:off x="1206499" y="2656952"/>
            <a:ext cx="22251654" cy="10732334"/>
          </a:xfrm>
          <a:prstGeom prst="rect">
            <a:avLst/>
          </a:prstGeom>
        </p:spPr>
        <p:txBody>
          <a:bodyPr anchor="ctr"/>
          <a:lstStyle/>
          <a:p>
            <a:pPr marL="491289" indent="-491289" algn="just" defTabSz="2438337">
              <a:lnSpc>
                <a:spcPct val="120000"/>
              </a:lnSpc>
              <a:spcBef>
                <a:spcPts val="2700"/>
              </a:spcBef>
              <a:buSzPct val="100000"/>
              <a:buChar char="•"/>
              <a:defRPr sz="5500" spc="0">
                <a:latin typeface="Calibri"/>
                <a:ea typeface="Calibri"/>
                <a:cs typeface="Calibri"/>
                <a:sym typeface="Calibri"/>
              </a:defRPr>
            </a:pPr>
            <a:r>
              <a:rPr dirty="0"/>
              <a:t>La </a:t>
            </a:r>
            <a:r>
              <a:rPr dirty="0" err="1"/>
              <a:t>socialisation</a:t>
            </a:r>
            <a:r>
              <a:rPr dirty="0"/>
              <a:t> </a:t>
            </a:r>
            <a:r>
              <a:rPr dirty="0" err="1"/>
              <a:t>professionnelle</a:t>
            </a:r>
            <a:r>
              <a:rPr dirty="0"/>
              <a:t> </a:t>
            </a:r>
            <a:r>
              <a:rPr dirty="0" err="1"/>
              <a:t>s’appuie</a:t>
            </a:r>
            <a:r>
              <a:rPr dirty="0"/>
              <a:t> sur des </a:t>
            </a:r>
            <a:r>
              <a:rPr b="1" dirty="0"/>
              <a:t>dispositions </a:t>
            </a:r>
            <a:r>
              <a:rPr b="1" dirty="0" err="1"/>
              <a:t>antérieures</a:t>
            </a:r>
            <a:r>
              <a:rPr dirty="0"/>
              <a:t> (</a:t>
            </a:r>
            <a:r>
              <a:rPr dirty="0" err="1"/>
              <a:t>socialisation</a:t>
            </a:r>
            <a:r>
              <a:rPr dirty="0"/>
              <a:t> </a:t>
            </a:r>
            <a:r>
              <a:rPr dirty="0" err="1"/>
              <a:t>primaire</a:t>
            </a:r>
            <a:r>
              <a:rPr dirty="0"/>
              <a:t> dans la </a:t>
            </a:r>
            <a:r>
              <a:rPr dirty="0" err="1"/>
              <a:t>sphère</a:t>
            </a:r>
            <a:r>
              <a:rPr dirty="0"/>
              <a:t> </a:t>
            </a:r>
            <a:r>
              <a:rPr dirty="0" err="1"/>
              <a:t>familiale</a:t>
            </a:r>
            <a:r>
              <a:rPr dirty="0"/>
              <a:t>, au </a:t>
            </a:r>
            <a:r>
              <a:rPr dirty="0" err="1"/>
              <a:t>cours</a:t>
            </a:r>
            <a:r>
              <a:rPr dirty="0"/>
              <a:t> de </a:t>
            </a:r>
            <a:r>
              <a:rPr dirty="0" err="1"/>
              <a:t>sa</a:t>
            </a:r>
            <a:r>
              <a:rPr dirty="0"/>
              <a:t> propre </a:t>
            </a:r>
            <a:r>
              <a:rPr dirty="0" err="1"/>
              <a:t>scolarité</a:t>
            </a:r>
            <a:r>
              <a:rPr dirty="0"/>
              <a:t>…)</a:t>
            </a:r>
            <a:endParaRPr b="1" u="sng" dirty="0"/>
          </a:p>
          <a:p>
            <a:pPr marL="491289" indent="-491289" algn="just" defTabSz="2438337">
              <a:lnSpc>
                <a:spcPct val="120000"/>
              </a:lnSpc>
              <a:spcBef>
                <a:spcPts val="2700"/>
              </a:spcBef>
              <a:buSzPct val="100000"/>
              <a:buChar char="•"/>
              <a:defRPr sz="5500" spc="0">
                <a:latin typeface="Calibri"/>
                <a:ea typeface="Calibri"/>
                <a:cs typeface="Calibri"/>
                <a:sym typeface="Calibri"/>
              </a:defRPr>
            </a:pPr>
            <a:r>
              <a:rPr b="1" dirty="0" err="1"/>
              <a:t>Socialisation</a:t>
            </a:r>
            <a:r>
              <a:rPr b="1" dirty="0"/>
              <a:t> </a:t>
            </a:r>
            <a:r>
              <a:rPr b="1" dirty="0" err="1"/>
              <a:t>pré-professionnelle</a:t>
            </a:r>
            <a:r>
              <a:rPr dirty="0"/>
              <a:t> dans les métiers de </a:t>
            </a:r>
            <a:r>
              <a:rPr dirty="0" err="1"/>
              <a:t>l’éducation</a:t>
            </a:r>
            <a:r>
              <a:rPr dirty="0"/>
              <a:t> </a:t>
            </a:r>
            <a:r>
              <a:rPr lang="fr-FR" dirty="0"/>
              <a:t>(en tant qu’élève)</a:t>
            </a:r>
            <a:endParaRPr dirty="0"/>
          </a:p>
          <a:p>
            <a:pPr marL="491289" indent="-491289" algn="just" defTabSz="2438337">
              <a:lnSpc>
                <a:spcPct val="120000"/>
              </a:lnSpc>
              <a:spcBef>
                <a:spcPts val="2700"/>
              </a:spcBef>
              <a:buSzPct val="100000"/>
              <a:buChar char="•"/>
              <a:defRPr sz="5500" spc="0">
                <a:latin typeface="Calibri"/>
                <a:ea typeface="Calibri"/>
                <a:cs typeface="Calibri"/>
                <a:sym typeface="Calibri"/>
              </a:defRPr>
            </a:pPr>
            <a:r>
              <a:rPr b="1" dirty="0" err="1"/>
              <a:t>L’entrée</a:t>
            </a:r>
            <a:r>
              <a:rPr b="1" dirty="0"/>
              <a:t> dans le métier</a:t>
            </a:r>
            <a:r>
              <a:rPr dirty="0"/>
              <a:t> : un moment </a:t>
            </a:r>
            <a:r>
              <a:rPr dirty="0" err="1"/>
              <a:t>décisif</a:t>
            </a:r>
            <a:r>
              <a:rPr dirty="0"/>
              <a:t> dans la </a:t>
            </a:r>
            <a:r>
              <a:rPr dirty="0" err="1"/>
              <a:t>socialisation</a:t>
            </a:r>
            <a:r>
              <a:rPr dirty="0"/>
              <a:t> </a:t>
            </a:r>
            <a:r>
              <a:rPr dirty="0" err="1"/>
              <a:t>professionnelle</a:t>
            </a:r>
            <a:endParaRPr dirty="0"/>
          </a:p>
          <a:p>
            <a:pPr marL="491289" indent="-491289" algn="just" defTabSz="2438337">
              <a:lnSpc>
                <a:spcPct val="120000"/>
              </a:lnSpc>
              <a:spcBef>
                <a:spcPts val="2700"/>
              </a:spcBef>
              <a:buSzPct val="100000"/>
              <a:buChar char="•"/>
              <a:defRPr sz="5500" spc="0">
                <a:latin typeface="Calibri"/>
                <a:ea typeface="Calibri"/>
                <a:cs typeface="Calibri"/>
                <a:sym typeface="Calibri"/>
              </a:defRPr>
            </a:pPr>
            <a:r>
              <a:rPr dirty="0"/>
              <a:t>Une entrée « </a:t>
            </a:r>
            <a:r>
              <a:rPr dirty="0" err="1"/>
              <a:t>brutale</a:t>
            </a:r>
            <a:r>
              <a:rPr dirty="0"/>
              <a:t> », </a:t>
            </a:r>
            <a:r>
              <a:rPr dirty="0" err="1"/>
              <a:t>souvent</a:t>
            </a:r>
            <a:r>
              <a:rPr dirty="0"/>
              <a:t> </a:t>
            </a:r>
            <a:r>
              <a:rPr dirty="0" err="1"/>
              <a:t>en</a:t>
            </a:r>
            <a:r>
              <a:rPr dirty="0"/>
              <a:t> </a:t>
            </a:r>
            <a:r>
              <a:rPr dirty="0" err="1"/>
              <a:t>décalage</a:t>
            </a:r>
            <a:r>
              <a:rPr dirty="0"/>
              <a:t> avec les </a:t>
            </a:r>
            <a:r>
              <a:rPr dirty="0" err="1"/>
              <a:t>attentes</a:t>
            </a:r>
            <a:r>
              <a:rPr dirty="0"/>
              <a:t> </a:t>
            </a:r>
            <a:r>
              <a:rPr dirty="0" err="1"/>
              <a:t>initiales</a:t>
            </a:r>
            <a:r>
              <a:rPr dirty="0"/>
              <a:t> (</a:t>
            </a:r>
            <a:r>
              <a:rPr dirty="0" err="1"/>
              <a:t>Périer</a:t>
            </a:r>
            <a:r>
              <a:rPr dirty="0"/>
              <a:t>, 2014) → des </a:t>
            </a:r>
            <a:r>
              <a:rPr b="1" dirty="0" err="1"/>
              <a:t>ajustements</a:t>
            </a:r>
            <a:r>
              <a:rPr dirty="0"/>
              <a:t> </a:t>
            </a:r>
            <a:r>
              <a:rPr dirty="0" err="1"/>
              <a:t>nécessaires</a:t>
            </a:r>
            <a:r>
              <a:rPr dirty="0"/>
              <a:t>.</a:t>
            </a:r>
            <a:r>
              <a:rPr lang="fr-FR" dirty="0"/>
              <a:t> </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Organisation générale du cours"/>
          <p:cNvSpPr txBox="1">
            <a:spLocks noGrp="1"/>
          </p:cNvSpPr>
          <p:nvPr>
            <p:ph type="title"/>
          </p:nvPr>
        </p:nvSpPr>
        <p:spPr>
          <a:xfrm>
            <a:off x="1219199" y="774700"/>
            <a:ext cx="22251654" cy="3102827"/>
          </a:xfrm>
          <a:prstGeom prst="rect">
            <a:avLst/>
          </a:prstGeom>
          <a:solidFill>
            <a:srgbClr val="D87631"/>
          </a:solidFill>
        </p:spPr>
        <p:txBody>
          <a:bodyPr anchor="ctr">
            <a:normAutofit/>
          </a:bodyPr>
          <a:lstStyle>
            <a:lvl1pPr>
              <a:defRPr sz="8500" spc="-108"/>
            </a:lvl1pPr>
          </a:lstStyle>
          <a:p>
            <a:pPr>
              <a:buNone/>
            </a:pPr>
            <a:r>
              <a:rPr sz="11500" b="1" dirty="0" err="1">
                <a:solidFill>
                  <a:schemeClr val="bg1"/>
                </a:solidFill>
              </a:rPr>
              <a:t>Programme</a:t>
            </a:r>
            <a:r>
              <a:rPr sz="11500" b="1" dirty="0">
                <a:solidFill>
                  <a:schemeClr val="bg1"/>
                </a:solidFill>
              </a:rPr>
              <a:t> de la séance</a:t>
            </a:r>
          </a:p>
        </p:txBody>
      </p:sp>
      <p:sp>
        <p:nvSpPr>
          <p:cNvPr id="166" name="Utilisation de Moodle : forum pour les questions, supports du cours…"/>
          <p:cNvSpPr txBox="1">
            <a:spLocks noGrp="1"/>
          </p:cNvSpPr>
          <p:nvPr>
            <p:ph type="body" sz="quarter" idx="1"/>
          </p:nvPr>
        </p:nvSpPr>
        <p:spPr>
          <a:xfrm>
            <a:off x="1219199" y="4533996"/>
            <a:ext cx="22251654" cy="7873904"/>
          </a:xfrm>
          <a:prstGeom prst="rect">
            <a:avLst/>
          </a:prstGeom>
        </p:spPr>
        <p:txBody>
          <a:bodyPr anchor="ctr">
            <a:normAutofit/>
          </a:bodyPr>
          <a:lstStyle/>
          <a:p>
            <a:pPr marL="584200" indent="-584200">
              <a:spcBef>
                <a:spcPts val="4800"/>
              </a:spcBef>
              <a:buSzPct val="100000"/>
              <a:buChar char="•"/>
              <a:defRPr sz="6800"/>
            </a:pPr>
            <a:r>
              <a:rPr dirty="0" err="1"/>
              <a:t>Organisation</a:t>
            </a:r>
            <a:r>
              <a:rPr dirty="0"/>
              <a:t> </a:t>
            </a:r>
            <a:r>
              <a:rPr dirty="0" err="1"/>
              <a:t>générale</a:t>
            </a:r>
            <a:r>
              <a:rPr dirty="0"/>
              <a:t> </a:t>
            </a:r>
          </a:p>
          <a:p>
            <a:pPr marL="584200" indent="-584200">
              <a:spcBef>
                <a:spcPts val="4800"/>
              </a:spcBef>
              <a:buSzPct val="100000"/>
              <a:buChar char="•"/>
              <a:defRPr sz="6800"/>
            </a:pPr>
            <a:r>
              <a:rPr dirty="0" err="1"/>
              <a:t>Qu’est-ce</a:t>
            </a:r>
            <a:r>
              <a:rPr dirty="0"/>
              <a:t> que la </a:t>
            </a:r>
            <a:r>
              <a:rPr dirty="0" err="1"/>
              <a:t>sociologie</a:t>
            </a:r>
            <a:r>
              <a:rPr dirty="0"/>
              <a:t> ? </a:t>
            </a:r>
          </a:p>
          <a:p>
            <a:pPr marL="584200" indent="-584200">
              <a:spcBef>
                <a:spcPts val="4800"/>
              </a:spcBef>
              <a:buSzPct val="100000"/>
              <a:buChar char="•"/>
              <a:defRPr sz="6800"/>
            </a:pPr>
            <a:r>
              <a:rPr dirty="0" err="1"/>
              <a:t>Pourquoi</a:t>
            </a:r>
            <a:r>
              <a:rPr dirty="0"/>
              <a:t> un </a:t>
            </a:r>
            <a:r>
              <a:rPr dirty="0" err="1"/>
              <a:t>cours</a:t>
            </a:r>
            <a:r>
              <a:rPr dirty="0"/>
              <a:t> de </a:t>
            </a:r>
            <a:r>
              <a:rPr lang="fr-FR" dirty="0"/>
              <a:t>sociologie </a:t>
            </a:r>
            <a:r>
              <a:rPr dirty="0" err="1"/>
              <a:t>en</a:t>
            </a:r>
            <a:r>
              <a:rPr dirty="0"/>
              <a:t> master MEEF</a:t>
            </a:r>
            <a:r>
              <a:rPr lang="fr-FR" dirty="0"/>
              <a:t> </a:t>
            </a:r>
            <a:r>
              <a:rPr dirty="0"/>
              <a:t>? </a:t>
            </a:r>
            <a:endParaRPr lang="fr-FR" dirty="0"/>
          </a:p>
          <a:p>
            <a:pPr marL="584200" indent="-584200">
              <a:spcBef>
                <a:spcPts val="4800"/>
              </a:spcBef>
              <a:buSzPct val="100000"/>
              <a:buChar char="•"/>
              <a:defRPr sz="6800"/>
            </a:pPr>
            <a:r>
              <a:rPr lang="fr-FR" dirty="0"/>
              <a:t>Le travail collectif en établissement scolaire</a:t>
            </a:r>
            <a:endParaRPr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C54BE-7AF6-735A-7B4A-4046B5E5013B}"/>
            </a:ext>
          </a:extLst>
        </p:cNvPr>
        <p:cNvGrpSpPr/>
        <p:nvPr/>
      </p:nvGrpSpPr>
      <p:grpSpPr>
        <a:xfrm>
          <a:off x="0" y="0"/>
          <a:ext cx="0" cy="0"/>
          <a:chOff x="0" y="0"/>
          <a:chExt cx="0" cy="0"/>
        </a:xfrm>
      </p:grpSpPr>
      <p:sp>
        <p:nvSpPr>
          <p:cNvPr id="259" name="Les inégalités éducatives">
            <a:extLst>
              <a:ext uri="{FF2B5EF4-FFF2-40B4-BE49-F238E27FC236}">
                <a16:creationId xmlns:a16="http://schemas.microsoft.com/office/drawing/2014/main" id="{F96A4B26-E5CB-1A63-D7F2-9EB8C7655A59}"/>
              </a:ext>
            </a:extLst>
          </p:cNvPr>
          <p:cNvSpPr txBox="1">
            <a:spLocks noGrp="1"/>
          </p:cNvSpPr>
          <p:nvPr>
            <p:ph type="title"/>
          </p:nvPr>
        </p:nvSpPr>
        <p:spPr>
          <a:xfrm>
            <a:off x="1219201" y="492237"/>
            <a:ext cx="22045774" cy="1738497"/>
          </a:xfrm>
          <a:prstGeom prst="rect">
            <a:avLst/>
          </a:prstGeom>
          <a:solidFill>
            <a:srgbClr val="D87631"/>
          </a:solidFill>
        </p:spPr>
        <p:txBody>
          <a:bodyPr anchor="ctr"/>
          <a:lstStyle>
            <a:lvl1pPr defTabSz="2267711">
              <a:defRPr sz="7800" b="1" spc="-100">
                <a:solidFill>
                  <a:srgbClr val="FFFFFF"/>
                </a:solidFill>
                <a:latin typeface="Calibri"/>
                <a:ea typeface="Calibri"/>
                <a:cs typeface="Calibri"/>
                <a:sym typeface="Calibri"/>
              </a:defRPr>
            </a:lvl1pPr>
          </a:lstStyle>
          <a:p>
            <a:r>
              <a:rPr lang="fr-FR" dirty="0"/>
              <a:t>Quels parcours avant l’entrée dans l’enseignement ?</a:t>
            </a:r>
            <a:endParaRPr dirty="0"/>
          </a:p>
        </p:txBody>
      </p:sp>
      <p:sp>
        <p:nvSpPr>
          <p:cNvPr id="260" name="Quelques définitions :…">
            <a:extLst>
              <a:ext uri="{FF2B5EF4-FFF2-40B4-BE49-F238E27FC236}">
                <a16:creationId xmlns:a16="http://schemas.microsoft.com/office/drawing/2014/main" id="{D039D32C-13C1-A1A0-CC39-81248492E286}"/>
              </a:ext>
            </a:extLst>
          </p:cNvPr>
          <p:cNvSpPr txBox="1">
            <a:spLocks noGrp="1"/>
          </p:cNvSpPr>
          <p:nvPr>
            <p:ph type="body" idx="1"/>
          </p:nvPr>
        </p:nvSpPr>
        <p:spPr>
          <a:xfrm>
            <a:off x="1219199" y="2669652"/>
            <a:ext cx="8436865" cy="10732334"/>
          </a:xfrm>
          <a:prstGeom prst="rect">
            <a:avLst/>
          </a:prstGeom>
        </p:spPr>
        <p:txBody>
          <a:bodyPr anchor="ctr"/>
          <a:lstStyle/>
          <a:p>
            <a:pPr marL="685800" indent="-685800">
              <a:buFont typeface="Arial" panose="020B0604020202020204" pitchFamily="34" charset="0"/>
              <a:buChar char="•"/>
            </a:pPr>
            <a:r>
              <a:rPr lang="fr-FR" dirty="0">
                <a:solidFill>
                  <a:srgbClr val="000000"/>
                </a:solidFill>
                <a:effectLst/>
                <a:latin typeface="Calibri" panose="020F0502020204030204" pitchFamily="34" charset="0"/>
                <a:cs typeface="Calibri" panose="020F0502020204030204" pitchFamily="34" charset="0"/>
              </a:rPr>
              <a:t>Une origine sociale plutôt favorisée </a:t>
            </a:r>
          </a:p>
          <a:p>
            <a:pPr marL="685800" indent="-685800">
              <a:buFont typeface="Arial" panose="020B0604020202020204" pitchFamily="34" charset="0"/>
              <a:buChar char="•"/>
            </a:pPr>
            <a:r>
              <a:rPr lang="fr-FR" dirty="0" err="1">
                <a:solidFill>
                  <a:srgbClr val="000000"/>
                </a:solidFill>
                <a:effectLst/>
                <a:latin typeface="Calibri" panose="020F0502020204030204" pitchFamily="34" charset="0"/>
                <a:cs typeface="Calibri" panose="020F0502020204030204" pitchFamily="34" charset="0"/>
              </a:rPr>
              <a:t>Un.e</a:t>
            </a:r>
            <a:r>
              <a:rPr lang="fr-FR" dirty="0">
                <a:solidFill>
                  <a:srgbClr val="000000"/>
                </a:solidFill>
                <a:effectLst/>
                <a:latin typeface="Calibri" panose="020F0502020204030204" pitchFamily="34" charset="0"/>
                <a:cs typeface="Calibri" panose="020F0502020204030204" pitchFamily="34" charset="0"/>
              </a:rPr>
              <a:t> </a:t>
            </a:r>
            <a:r>
              <a:rPr lang="fr-FR" dirty="0" err="1">
                <a:solidFill>
                  <a:srgbClr val="000000"/>
                </a:solidFill>
                <a:effectLst/>
                <a:latin typeface="Calibri" panose="020F0502020204030204" pitchFamily="34" charset="0"/>
                <a:cs typeface="Calibri" panose="020F0502020204030204" pitchFamily="34" charset="0"/>
              </a:rPr>
              <a:t>enseignant.e</a:t>
            </a:r>
            <a:r>
              <a:rPr lang="fr-FR" dirty="0">
                <a:solidFill>
                  <a:srgbClr val="000000"/>
                </a:solidFill>
                <a:effectLst/>
                <a:latin typeface="Calibri" panose="020F0502020204030204" pitchFamily="34" charset="0"/>
                <a:cs typeface="Calibri" panose="020F0502020204030204" pitchFamily="34" charset="0"/>
              </a:rPr>
              <a:t> sur cinq a un père ou une mère </a:t>
            </a:r>
            <a:r>
              <a:rPr lang="fr-FR" dirty="0" err="1">
                <a:solidFill>
                  <a:srgbClr val="000000"/>
                </a:solidFill>
                <a:effectLst/>
                <a:latin typeface="Calibri" panose="020F0502020204030204" pitchFamily="34" charset="0"/>
                <a:cs typeface="Calibri" panose="020F0502020204030204" pitchFamily="34" charset="0"/>
              </a:rPr>
              <a:t>enseignant.e</a:t>
            </a:r>
            <a:r>
              <a:rPr lang="fr-FR" dirty="0">
                <a:solidFill>
                  <a:srgbClr val="000000"/>
                </a:solidFill>
                <a:effectLst/>
                <a:latin typeface="Calibri" panose="020F0502020204030204" pitchFamily="34" charset="0"/>
                <a:cs typeface="Calibri" panose="020F0502020204030204" pitchFamily="34" charset="0"/>
              </a:rPr>
              <a:t> </a:t>
            </a:r>
          </a:p>
          <a:p>
            <a:pPr marL="685800" indent="-685800">
              <a:buFont typeface="Arial" panose="020B0604020202020204" pitchFamily="34" charset="0"/>
              <a:buChar char="•"/>
            </a:pPr>
            <a:r>
              <a:rPr lang="fr-FR" i="1" dirty="0">
                <a:solidFill>
                  <a:srgbClr val="000000"/>
                </a:solidFill>
                <a:latin typeface="Calibri" panose="020F0502020204030204" pitchFamily="34" charset="0"/>
                <a:cs typeface="Calibri" panose="020F0502020204030204" pitchFamily="34" charset="0"/>
              </a:rPr>
              <a:t>Effet sur les pratiques éducatives ?</a:t>
            </a:r>
            <a:endParaRPr lang="fr-FR" i="1" dirty="0">
              <a:solidFill>
                <a:srgbClr val="000000"/>
              </a:solidFill>
              <a:effectLst/>
              <a:latin typeface="Calibri" panose="020F0502020204030204" pitchFamily="34" charset="0"/>
              <a:cs typeface="Calibri" panose="020F0502020204030204" pitchFamily="34" charset="0"/>
            </a:endParaRPr>
          </a:p>
        </p:txBody>
      </p:sp>
      <p:pic>
        <p:nvPicPr>
          <p:cNvPr id="2" name="Image 1">
            <a:extLst>
              <a:ext uri="{FF2B5EF4-FFF2-40B4-BE49-F238E27FC236}">
                <a16:creationId xmlns:a16="http://schemas.microsoft.com/office/drawing/2014/main" id="{D056C3D4-B82F-84A2-F65B-00F5B09A1596}"/>
              </a:ext>
            </a:extLst>
          </p:cNvPr>
          <p:cNvPicPr>
            <a:picLocks noChangeAspect="1"/>
          </p:cNvPicPr>
          <p:nvPr/>
        </p:nvPicPr>
        <p:blipFill>
          <a:blip r:embed="rId2"/>
          <a:stretch>
            <a:fillRect/>
          </a:stretch>
        </p:blipFill>
        <p:spPr>
          <a:xfrm>
            <a:off x="10357576" y="3171013"/>
            <a:ext cx="12807225" cy="9729612"/>
          </a:xfrm>
          <a:prstGeom prst="rect">
            <a:avLst/>
          </a:prstGeom>
        </p:spPr>
      </p:pic>
    </p:spTree>
    <p:extLst>
      <p:ext uri="{BB962C8B-B14F-4D97-AF65-F5344CB8AC3E}">
        <p14:creationId xmlns:p14="http://schemas.microsoft.com/office/powerpoint/2010/main" val="254387150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07E56-2909-3002-6EA8-A62A0BBAE8E2}"/>
            </a:ext>
          </a:extLst>
        </p:cNvPr>
        <p:cNvGrpSpPr/>
        <p:nvPr/>
      </p:nvGrpSpPr>
      <p:grpSpPr>
        <a:xfrm>
          <a:off x="0" y="0"/>
          <a:ext cx="0" cy="0"/>
          <a:chOff x="0" y="0"/>
          <a:chExt cx="0" cy="0"/>
        </a:xfrm>
      </p:grpSpPr>
      <p:sp>
        <p:nvSpPr>
          <p:cNvPr id="259" name="Les inégalités éducatives">
            <a:extLst>
              <a:ext uri="{FF2B5EF4-FFF2-40B4-BE49-F238E27FC236}">
                <a16:creationId xmlns:a16="http://schemas.microsoft.com/office/drawing/2014/main" id="{9A0B77B6-15A2-C8E4-E7B1-DEDAF15C59F6}"/>
              </a:ext>
            </a:extLst>
          </p:cNvPr>
          <p:cNvSpPr txBox="1">
            <a:spLocks noGrp="1"/>
          </p:cNvSpPr>
          <p:nvPr>
            <p:ph type="title"/>
          </p:nvPr>
        </p:nvSpPr>
        <p:spPr>
          <a:xfrm>
            <a:off x="1219201" y="492237"/>
            <a:ext cx="22045774" cy="1738497"/>
          </a:xfrm>
          <a:prstGeom prst="rect">
            <a:avLst/>
          </a:prstGeom>
          <a:solidFill>
            <a:srgbClr val="D87631"/>
          </a:solidFill>
        </p:spPr>
        <p:txBody>
          <a:bodyPr anchor="ctr"/>
          <a:lstStyle>
            <a:lvl1pPr defTabSz="2267711">
              <a:defRPr sz="7800" b="1" spc="-100">
                <a:solidFill>
                  <a:srgbClr val="FFFFFF"/>
                </a:solidFill>
                <a:latin typeface="Calibri"/>
                <a:ea typeface="Calibri"/>
                <a:cs typeface="Calibri"/>
                <a:sym typeface="Calibri"/>
              </a:defRPr>
            </a:lvl1pPr>
          </a:lstStyle>
          <a:p>
            <a:r>
              <a:rPr lang="fr-FR" dirty="0"/>
              <a:t>Quels parcours avant l’entrée dans l’enseignement ?</a:t>
            </a:r>
            <a:endParaRPr dirty="0"/>
          </a:p>
        </p:txBody>
      </p:sp>
      <p:sp>
        <p:nvSpPr>
          <p:cNvPr id="260" name="Quelques définitions :…">
            <a:extLst>
              <a:ext uri="{FF2B5EF4-FFF2-40B4-BE49-F238E27FC236}">
                <a16:creationId xmlns:a16="http://schemas.microsoft.com/office/drawing/2014/main" id="{FBB418FB-9307-55B2-348F-3363C5AAF7EF}"/>
              </a:ext>
            </a:extLst>
          </p:cNvPr>
          <p:cNvSpPr txBox="1">
            <a:spLocks noGrp="1"/>
          </p:cNvSpPr>
          <p:nvPr>
            <p:ph type="body" idx="1"/>
          </p:nvPr>
        </p:nvSpPr>
        <p:spPr>
          <a:xfrm>
            <a:off x="1219199" y="2669652"/>
            <a:ext cx="6498337" cy="10732334"/>
          </a:xfrm>
          <a:prstGeom prst="rect">
            <a:avLst/>
          </a:prstGeom>
        </p:spPr>
        <p:txBody>
          <a:bodyPr anchor="ctr">
            <a:normAutofit/>
          </a:bodyPr>
          <a:lstStyle/>
          <a:p>
            <a:pPr marL="685800" indent="-685800">
              <a:lnSpc>
                <a:spcPct val="100000"/>
              </a:lnSpc>
              <a:buFont typeface="Arial" panose="020B0604020202020204" pitchFamily="34" charset="0"/>
              <a:buChar char="•"/>
            </a:pPr>
            <a:r>
              <a:rPr lang="fr-FR" sz="4800" dirty="0">
                <a:solidFill>
                  <a:srgbClr val="000000"/>
                </a:solidFill>
                <a:effectLst/>
                <a:latin typeface="+mn-lt"/>
              </a:rPr>
              <a:t>Une origine sociale plus populaire en LP</a:t>
            </a:r>
          </a:p>
          <a:p>
            <a:pPr marL="685800" indent="-685800" algn="just">
              <a:lnSpc>
                <a:spcPct val="100000"/>
              </a:lnSpc>
              <a:buFont typeface="Arial" panose="020B0604020202020204" pitchFamily="34" charset="0"/>
              <a:buChar char="•"/>
            </a:pPr>
            <a:endParaRPr lang="fr-FR" sz="4800" dirty="0">
              <a:solidFill>
                <a:srgbClr val="000000"/>
              </a:solidFill>
              <a:effectLst/>
              <a:latin typeface="+mn-lt"/>
            </a:endParaRPr>
          </a:p>
          <a:p>
            <a:pPr marL="685800" indent="-685800" algn="just">
              <a:lnSpc>
                <a:spcPct val="100000"/>
              </a:lnSpc>
              <a:buFont typeface="Arial" panose="020B0604020202020204" pitchFamily="34" charset="0"/>
              <a:buChar char="•"/>
            </a:pPr>
            <a:endParaRPr lang="fr-FR" sz="3600" dirty="0">
              <a:solidFill>
                <a:srgbClr val="000000"/>
              </a:solidFill>
              <a:effectLst/>
              <a:latin typeface="+mn-lt"/>
            </a:endParaRPr>
          </a:p>
          <a:p>
            <a:pPr marL="685800" indent="-685800">
              <a:buFont typeface="Arial" panose="020B0604020202020204" pitchFamily="34" charset="0"/>
              <a:buChar char="•"/>
            </a:pPr>
            <a:endParaRPr lang="fr-FR" dirty="0">
              <a:solidFill>
                <a:srgbClr val="000000"/>
              </a:solidFill>
              <a:effectLst/>
              <a:latin typeface="Canela Text" pitchFamily="2" charset="0"/>
            </a:endParaRPr>
          </a:p>
        </p:txBody>
      </p:sp>
      <p:pic>
        <p:nvPicPr>
          <p:cNvPr id="3" name="Image 2">
            <a:extLst>
              <a:ext uri="{FF2B5EF4-FFF2-40B4-BE49-F238E27FC236}">
                <a16:creationId xmlns:a16="http://schemas.microsoft.com/office/drawing/2014/main" id="{C25FD763-93FE-5C28-2890-500FB8DA4C73}"/>
              </a:ext>
            </a:extLst>
          </p:cNvPr>
          <p:cNvPicPr>
            <a:picLocks noChangeAspect="1"/>
          </p:cNvPicPr>
          <p:nvPr/>
        </p:nvPicPr>
        <p:blipFill>
          <a:blip r:embed="rId2"/>
          <a:stretch>
            <a:fillRect/>
          </a:stretch>
        </p:blipFill>
        <p:spPr>
          <a:xfrm>
            <a:off x="9363455" y="2669651"/>
            <a:ext cx="13901519" cy="10259537"/>
          </a:xfrm>
          <a:prstGeom prst="rect">
            <a:avLst/>
          </a:prstGeom>
        </p:spPr>
      </p:pic>
    </p:spTree>
    <p:extLst>
      <p:ext uri="{BB962C8B-B14F-4D97-AF65-F5344CB8AC3E}">
        <p14:creationId xmlns:p14="http://schemas.microsoft.com/office/powerpoint/2010/main" val="292383198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9A201-B046-9807-B4F4-6756DB3D8AF9}"/>
            </a:ext>
          </a:extLst>
        </p:cNvPr>
        <p:cNvGrpSpPr/>
        <p:nvPr/>
      </p:nvGrpSpPr>
      <p:grpSpPr>
        <a:xfrm>
          <a:off x="0" y="0"/>
          <a:ext cx="0" cy="0"/>
          <a:chOff x="0" y="0"/>
          <a:chExt cx="0" cy="0"/>
        </a:xfrm>
      </p:grpSpPr>
      <p:sp>
        <p:nvSpPr>
          <p:cNvPr id="259" name="Les inégalités éducatives">
            <a:extLst>
              <a:ext uri="{FF2B5EF4-FFF2-40B4-BE49-F238E27FC236}">
                <a16:creationId xmlns:a16="http://schemas.microsoft.com/office/drawing/2014/main" id="{66C4CF36-50A1-B5A9-F0A8-3C05C2B428D4}"/>
              </a:ext>
            </a:extLst>
          </p:cNvPr>
          <p:cNvSpPr txBox="1">
            <a:spLocks noGrp="1"/>
          </p:cNvSpPr>
          <p:nvPr>
            <p:ph type="title"/>
          </p:nvPr>
        </p:nvSpPr>
        <p:spPr>
          <a:xfrm>
            <a:off x="1219201" y="492238"/>
            <a:ext cx="22045774" cy="1384996"/>
          </a:xfrm>
          <a:prstGeom prst="rect">
            <a:avLst/>
          </a:prstGeom>
          <a:solidFill>
            <a:srgbClr val="D87631"/>
          </a:solidFill>
        </p:spPr>
        <p:txBody>
          <a:bodyPr anchor="ctr"/>
          <a:lstStyle>
            <a:lvl1pPr defTabSz="2267711">
              <a:defRPr sz="7800" b="1" spc="-100">
                <a:solidFill>
                  <a:srgbClr val="FFFFFF"/>
                </a:solidFill>
                <a:latin typeface="Calibri"/>
                <a:ea typeface="Calibri"/>
                <a:cs typeface="Calibri"/>
                <a:sym typeface="Calibri"/>
              </a:defRPr>
            </a:lvl1pPr>
          </a:lstStyle>
          <a:p>
            <a:r>
              <a:rPr lang="fr-FR" dirty="0"/>
              <a:t>Quels parcours avant l’entrée dans l’enseignement ?</a:t>
            </a:r>
            <a:endParaRPr dirty="0"/>
          </a:p>
        </p:txBody>
      </p:sp>
      <p:sp>
        <p:nvSpPr>
          <p:cNvPr id="260" name="Quelques définitions :…">
            <a:extLst>
              <a:ext uri="{FF2B5EF4-FFF2-40B4-BE49-F238E27FC236}">
                <a16:creationId xmlns:a16="http://schemas.microsoft.com/office/drawing/2014/main" id="{3539C256-8A4C-1A62-43F9-E7654E480C30}"/>
              </a:ext>
            </a:extLst>
          </p:cNvPr>
          <p:cNvSpPr txBox="1">
            <a:spLocks noGrp="1"/>
          </p:cNvSpPr>
          <p:nvPr>
            <p:ph type="body" idx="1"/>
          </p:nvPr>
        </p:nvSpPr>
        <p:spPr>
          <a:xfrm>
            <a:off x="1219201" y="2669652"/>
            <a:ext cx="8327135" cy="10732334"/>
          </a:xfrm>
          <a:prstGeom prst="rect">
            <a:avLst/>
          </a:prstGeom>
        </p:spPr>
        <p:txBody>
          <a:bodyPr anchor="ctr">
            <a:normAutofit/>
          </a:bodyPr>
          <a:lstStyle/>
          <a:p>
            <a:pPr>
              <a:lnSpc>
                <a:spcPct val="100000"/>
              </a:lnSpc>
            </a:pPr>
            <a:r>
              <a:rPr lang="fr-FR" sz="4400" dirty="0">
                <a:solidFill>
                  <a:srgbClr val="000000"/>
                </a:solidFill>
                <a:effectLst/>
                <a:latin typeface="+mn-lt"/>
              </a:rPr>
              <a:t>Diversification des voies de recrutement (Périer, </a:t>
            </a:r>
            <a:r>
              <a:rPr lang="fr-FR" sz="4400" dirty="0">
                <a:solidFill>
                  <a:srgbClr val="000000"/>
                </a:solidFill>
                <a:effectLst/>
                <a:latin typeface="+mn-lt"/>
                <a:cs typeface="Calibri" panose="020F0502020204030204" pitchFamily="34" charset="0"/>
              </a:rPr>
              <a:t>2019</a:t>
            </a:r>
            <a:r>
              <a:rPr lang="fr-FR" sz="4400" dirty="0">
                <a:solidFill>
                  <a:srgbClr val="000000"/>
                </a:solidFill>
                <a:effectLst/>
                <a:latin typeface="+mn-lt"/>
              </a:rPr>
              <a:t>) et reconversions professionnelles (Farges 2019)</a:t>
            </a:r>
          </a:p>
          <a:p>
            <a:pPr marL="685800" indent="-685800">
              <a:lnSpc>
                <a:spcPct val="100000"/>
              </a:lnSpc>
              <a:buFont typeface="Wingdings" pitchFamily="2" charset="2"/>
              <a:buChar char="Ø"/>
            </a:pPr>
            <a:r>
              <a:rPr lang="fr-FR" sz="4400" dirty="0">
                <a:solidFill>
                  <a:srgbClr val="000000"/>
                </a:solidFill>
                <a:effectLst/>
                <a:latin typeface="+mn-lt"/>
              </a:rPr>
              <a:t>adaptation des concours, ouverture, « troisièmes concours »</a:t>
            </a:r>
          </a:p>
          <a:p>
            <a:pPr>
              <a:lnSpc>
                <a:spcPct val="100000"/>
              </a:lnSpc>
            </a:pPr>
            <a:endParaRPr lang="fr-FR" sz="3200" dirty="0">
              <a:solidFill>
                <a:srgbClr val="000000"/>
              </a:solidFill>
              <a:effectLst/>
              <a:latin typeface="+mn-lt"/>
            </a:endParaRPr>
          </a:p>
          <a:p>
            <a:pPr marL="685800" indent="-685800">
              <a:buFont typeface="Arial" panose="020B0604020202020204" pitchFamily="34" charset="0"/>
              <a:buChar char="•"/>
            </a:pPr>
            <a:endParaRPr lang="fr-FR" sz="4800" dirty="0">
              <a:solidFill>
                <a:srgbClr val="000000"/>
              </a:solidFill>
              <a:effectLst/>
              <a:latin typeface="Canela Text" pitchFamily="2" charset="0"/>
            </a:endParaRPr>
          </a:p>
        </p:txBody>
      </p:sp>
      <p:pic>
        <p:nvPicPr>
          <p:cNvPr id="9" name="Image 8">
            <a:extLst>
              <a:ext uri="{FF2B5EF4-FFF2-40B4-BE49-F238E27FC236}">
                <a16:creationId xmlns:a16="http://schemas.microsoft.com/office/drawing/2014/main" id="{97A73A3D-2AF4-FB35-F52F-FD3939CA374E}"/>
              </a:ext>
            </a:extLst>
          </p:cNvPr>
          <p:cNvPicPr>
            <a:picLocks noChangeAspect="1"/>
          </p:cNvPicPr>
          <p:nvPr/>
        </p:nvPicPr>
        <p:blipFill>
          <a:blip r:embed="rId2"/>
          <a:stretch>
            <a:fillRect/>
          </a:stretch>
        </p:blipFill>
        <p:spPr>
          <a:xfrm>
            <a:off x="8494050" y="1877234"/>
            <a:ext cx="14670750" cy="9790509"/>
          </a:xfrm>
          <a:prstGeom prst="rect">
            <a:avLst/>
          </a:prstGeom>
        </p:spPr>
      </p:pic>
      <p:sp>
        <p:nvSpPr>
          <p:cNvPr id="5" name="ZoneTexte 4">
            <a:extLst>
              <a:ext uri="{FF2B5EF4-FFF2-40B4-BE49-F238E27FC236}">
                <a16:creationId xmlns:a16="http://schemas.microsoft.com/office/drawing/2014/main" id="{EFFE4D01-2ED9-13C8-C37C-7F46899ED7AD}"/>
              </a:ext>
            </a:extLst>
          </p:cNvPr>
          <p:cNvSpPr txBox="1"/>
          <p:nvPr/>
        </p:nvSpPr>
        <p:spPr>
          <a:xfrm>
            <a:off x="8595360" y="12106662"/>
            <a:ext cx="14569439" cy="1384995"/>
          </a:xfrm>
          <a:prstGeom prst="rect">
            <a:avLst/>
          </a:prstGeom>
          <a:noFill/>
        </p:spPr>
        <p:txBody>
          <a:bodyPr wrap="square">
            <a:spAutoFit/>
          </a:bodyPr>
          <a:lstStyle/>
          <a:p>
            <a:r>
              <a:rPr lang="fr-FR" sz="2800" dirty="0">
                <a:solidFill>
                  <a:srgbClr val="323232"/>
                </a:solidFill>
                <a:effectLst/>
                <a:latin typeface="+mj-lt"/>
                <a:ea typeface="Aptos" panose="020B0004020202020204" pitchFamily="34" charset="0"/>
              </a:rPr>
              <a:t>Farges</a:t>
            </a:r>
            <a:r>
              <a:rPr lang="fr-FR" sz="2800" dirty="0">
                <a:solidFill>
                  <a:srgbClr val="000000"/>
                </a:solidFill>
                <a:effectLst/>
                <a:latin typeface="+mj-lt"/>
                <a:ea typeface="Aptos" panose="020B0004020202020204" pitchFamily="34" charset="0"/>
              </a:rPr>
              <a:t>, Géraldine. « Enseigner après une expérience professionnelle : contribution à une analyse des mobilités et des représentations du métier »,</a:t>
            </a:r>
            <a:r>
              <a:rPr lang="fr-FR" sz="2800" dirty="0">
                <a:solidFill>
                  <a:srgbClr val="323232"/>
                </a:solidFill>
                <a:effectLst/>
                <a:latin typeface="+mj-lt"/>
                <a:ea typeface="Aptos" panose="020B0004020202020204" pitchFamily="34" charset="0"/>
              </a:rPr>
              <a:t> </a:t>
            </a:r>
            <a:r>
              <a:rPr lang="fr-FR" sz="2800" i="1" dirty="0">
                <a:effectLst/>
                <a:latin typeface="+mj-lt"/>
                <a:ea typeface="Aptos" panose="020B0004020202020204" pitchFamily="34" charset="0"/>
              </a:rPr>
              <a:t>Recherche &amp; formation</a:t>
            </a:r>
            <a:r>
              <a:rPr lang="fr-FR" sz="2800" dirty="0">
                <a:solidFill>
                  <a:srgbClr val="000000"/>
                </a:solidFill>
                <a:effectLst/>
                <a:latin typeface="+mj-lt"/>
                <a:ea typeface="Aptos" panose="020B0004020202020204" pitchFamily="34" charset="0"/>
              </a:rPr>
              <a:t>, vol. 90, no. 1, 2019, pp. 43-55.</a:t>
            </a:r>
            <a:r>
              <a:rPr lang="fr-FR" sz="2800" dirty="0">
                <a:effectLst/>
                <a:latin typeface="+mj-lt"/>
              </a:rPr>
              <a:t> </a:t>
            </a:r>
            <a:endParaRPr lang="fr-FR" sz="2800" dirty="0">
              <a:latin typeface="+mj-lt"/>
            </a:endParaRPr>
          </a:p>
        </p:txBody>
      </p:sp>
    </p:spTree>
    <p:extLst>
      <p:ext uri="{BB962C8B-B14F-4D97-AF65-F5344CB8AC3E}">
        <p14:creationId xmlns:p14="http://schemas.microsoft.com/office/powerpoint/2010/main" val="214696868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rogramme de la prochaine séance"/>
          <p:cNvSpPr txBox="1">
            <a:spLocks noGrp="1"/>
          </p:cNvSpPr>
          <p:nvPr>
            <p:ph type="title"/>
          </p:nvPr>
        </p:nvSpPr>
        <p:spPr>
          <a:xfrm>
            <a:off x="1219201" y="492237"/>
            <a:ext cx="22045774" cy="2587838"/>
          </a:xfrm>
          <a:prstGeom prst="rect">
            <a:avLst/>
          </a:prstGeom>
          <a:solidFill>
            <a:srgbClr val="D87631"/>
          </a:solidFill>
        </p:spPr>
        <p:txBody>
          <a:bodyPr anchor="ctr"/>
          <a:lstStyle>
            <a:lvl1pPr defTabSz="1389888">
              <a:lnSpc>
                <a:spcPct val="100000"/>
              </a:lnSpc>
              <a:defRPr sz="7900" spc="-123"/>
            </a:lvl1pPr>
          </a:lstStyle>
          <a:p>
            <a:r>
              <a:rPr b="1">
                <a:solidFill>
                  <a:schemeClr val="bg1"/>
                </a:solidFill>
              </a:rPr>
              <a:t>Pour la prochaine séance</a:t>
            </a:r>
          </a:p>
        </p:txBody>
      </p:sp>
      <p:sp>
        <p:nvSpPr>
          <p:cNvPr id="232" name="Comment comprendre la (re)production de ces inégalités ?…"/>
          <p:cNvSpPr txBox="1">
            <a:spLocks noGrp="1"/>
          </p:cNvSpPr>
          <p:nvPr>
            <p:ph type="body" sz="quarter" idx="1"/>
          </p:nvPr>
        </p:nvSpPr>
        <p:spPr>
          <a:xfrm>
            <a:off x="1120952" y="3667381"/>
            <a:ext cx="22242270" cy="9308684"/>
          </a:xfrm>
          <a:prstGeom prst="rect">
            <a:avLst/>
          </a:prstGeom>
        </p:spPr>
        <p:txBody>
          <a:bodyPr anchor="ctr"/>
          <a:lstStyle/>
          <a:p>
            <a:pPr marL="372702" indent="-372702">
              <a:spcBef>
                <a:spcPts val="2900"/>
              </a:spcBef>
              <a:buSzPct val="100000"/>
              <a:buChar char="•"/>
              <a:defRPr sz="6600"/>
            </a:pPr>
            <a:r>
              <a:rPr lang="fr-FR" dirty="0"/>
              <a:t>Lecture du texte de Pierre Merle </a:t>
            </a:r>
            <a:r>
              <a:rPr dirty="0"/>
              <a:t>sur </a:t>
            </a:r>
            <a:r>
              <a:rPr dirty="0" err="1"/>
              <a:t>moodle</a:t>
            </a:r>
            <a:r>
              <a:rPr dirty="0"/>
              <a:t> → QCM </a:t>
            </a:r>
            <a:r>
              <a:rPr dirty="0" err="1"/>
              <a:t>en</a:t>
            </a:r>
            <a:r>
              <a:rPr dirty="0"/>
              <a:t> </a:t>
            </a:r>
            <a:r>
              <a:rPr dirty="0" err="1"/>
              <a:t>classe</a:t>
            </a:r>
            <a:r>
              <a:rPr dirty="0"/>
              <a:t>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éférences mobilisées dans le cours"/>
          <p:cNvSpPr txBox="1">
            <a:spLocks noGrp="1"/>
          </p:cNvSpPr>
          <p:nvPr>
            <p:ph type="title"/>
          </p:nvPr>
        </p:nvSpPr>
        <p:spPr>
          <a:xfrm>
            <a:off x="1169113" y="739935"/>
            <a:ext cx="22045774" cy="1345495"/>
          </a:xfrm>
          <a:prstGeom prst="rect">
            <a:avLst/>
          </a:prstGeom>
          <a:solidFill>
            <a:srgbClr val="D87631"/>
          </a:solidFill>
        </p:spPr>
        <p:txBody>
          <a:bodyPr anchor="ctr"/>
          <a:lstStyle>
            <a:lvl1pPr defTabSz="1389888">
              <a:defRPr sz="6400"/>
            </a:lvl1pPr>
          </a:lstStyle>
          <a:p>
            <a:r>
              <a:rPr b="1" dirty="0" err="1">
                <a:solidFill>
                  <a:schemeClr val="bg1"/>
                </a:solidFill>
              </a:rPr>
              <a:t>Références</a:t>
            </a:r>
            <a:endParaRPr b="1" dirty="0">
              <a:solidFill>
                <a:schemeClr val="bg1"/>
              </a:solidFill>
            </a:endParaRPr>
          </a:p>
        </p:txBody>
      </p:sp>
      <p:sp>
        <p:nvSpPr>
          <p:cNvPr id="235" name="Barhoumi M., 2023, « Le travail scolaire des jeunes en dehors de la classe », Note d’information DEPP-MEN, 23.32, p. 1‑4.…"/>
          <p:cNvSpPr txBox="1">
            <a:spLocks noGrp="1"/>
          </p:cNvSpPr>
          <p:nvPr>
            <p:ph type="body" sz="quarter" idx="1"/>
          </p:nvPr>
        </p:nvSpPr>
        <p:spPr>
          <a:xfrm>
            <a:off x="1120952" y="2292055"/>
            <a:ext cx="22242270" cy="10684010"/>
          </a:xfrm>
          <a:prstGeom prst="rect">
            <a:avLst/>
          </a:prstGeom>
        </p:spPr>
        <p:txBody>
          <a:bodyPr anchor="ctr">
            <a:normAutofit/>
          </a:bodyPr>
          <a:lstStyle/>
          <a:p>
            <a:pPr defTabSz="457200">
              <a:lnSpc>
                <a:spcPct val="120000"/>
              </a:lnSpc>
              <a:spcBef>
                <a:spcPts val="3100"/>
              </a:spcBef>
              <a:defRPr sz="4700"/>
            </a:pPr>
            <a:r>
              <a:rPr sz="4000" dirty="0" err="1">
                <a:latin typeface="Calibri" panose="020F0502020204030204" pitchFamily="34" charset="0"/>
                <a:cs typeface="Calibri" panose="020F0502020204030204" pitchFamily="34" charset="0"/>
              </a:rPr>
              <a:t>Darmon</a:t>
            </a:r>
            <a:r>
              <a:rPr sz="4000" dirty="0">
                <a:latin typeface="Calibri" panose="020F0502020204030204" pitchFamily="34" charset="0"/>
                <a:cs typeface="Calibri" panose="020F0502020204030204" pitchFamily="34" charset="0"/>
              </a:rPr>
              <a:t> M., 2023, </a:t>
            </a:r>
            <a:r>
              <a:rPr sz="4000" i="1" dirty="0">
                <a:latin typeface="Calibri" panose="020F0502020204030204" pitchFamily="34" charset="0"/>
                <a:cs typeface="Calibri" panose="020F0502020204030204" pitchFamily="34" charset="0"/>
              </a:rPr>
              <a:t>La </a:t>
            </a:r>
            <a:r>
              <a:rPr sz="4000" i="1" dirty="0" err="1">
                <a:latin typeface="Calibri" panose="020F0502020204030204" pitchFamily="34" charset="0"/>
                <a:cs typeface="Calibri" panose="020F0502020204030204" pitchFamily="34" charset="0"/>
              </a:rPr>
              <a:t>socialisation</a:t>
            </a:r>
            <a:r>
              <a:rPr sz="4000" dirty="0">
                <a:latin typeface="Calibri" panose="020F0502020204030204" pitchFamily="34" charset="0"/>
                <a:cs typeface="Calibri" panose="020F0502020204030204" pitchFamily="34" charset="0"/>
              </a:rPr>
              <a:t>, 4e </a:t>
            </a:r>
            <a:r>
              <a:rPr sz="4000" dirty="0" err="1">
                <a:latin typeface="Calibri" panose="020F0502020204030204" pitchFamily="34" charset="0"/>
                <a:cs typeface="Calibri" panose="020F0502020204030204" pitchFamily="34" charset="0"/>
              </a:rPr>
              <a:t>éd</a:t>
            </a:r>
            <a:r>
              <a:rPr sz="4000" dirty="0">
                <a:latin typeface="Calibri" panose="020F0502020204030204" pitchFamily="34" charset="0"/>
                <a:cs typeface="Calibri" panose="020F0502020204030204" pitchFamily="34" charset="0"/>
              </a:rPr>
              <a:t>, Malakoff, Armand Colin (128).</a:t>
            </a:r>
            <a:endParaRPr lang="fr-FR" sz="4000" dirty="0">
              <a:latin typeface="Calibri" panose="020F0502020204030204" pitchFamily="34" charset="0"/>
              <a:cs typeface="Calibri" panose="020F0502020204030204" pitchFamily="34" charset="0"/>
            </a:endParaRPr>
          </a:p>
          <a:p>
            <a:pPr defTabSz="457200">
              <a:lnSpc>
                <a:spcPct val="120000"/>
              </a:lnSpc>
              <a:spcBef>
                <a:spcPts val="3100"/>
              </a:spcBef>
              <a:defRPr sz="4700"/>
            </a:pPr>
            <a:r>
              <a:rPr lang="fr-FR" sz="4000" kern="100" dirty="0">
                <a:effectLst/>
                <a:latin typeface="Calibri" panose="020F0502020204030204" pitchFamily="34" charset="0"/>
                <a:ea typeface="Aptos" panose="020B0004020202020204" pitchFamily="34" charset="0"/>
                <a:cs typeface="Calibri" panose="020F0502020204030204" pitchFamily="34" charset="0"/>
              </a:rPr>
              <a:t>Delhomme, Bertrand. 2020. « L’origine sociale des </a:t>
            </a:r>
            <a:r>
              <a:rPr lang="fr-FR" sz="4000" kern="100" dirty="0" err="1">
                <a:effectLst/>
                <a:latin typeface="Calibri" panose="020F0502020204030204" pitchFamily="34" charset="0"/>
                <a:ea typeface="Aptos" panose="020B0004020202020204" pitchFamily="34" charset="0"/>
                <a:cs typeface="Calibri" panose="020F0502020204030204" pitchFamily="34" charset="0"/>
              </a:rPr>
              <a:t>enseignant.e.s</a:t>
            </a:r>
            <a:r>
              <a:rPr lang="fr-FR" sz="4000" kern="100" dirty="0">
                <a:effectLst/>
                <a:latin typeface="Calibri" panose="020F0502020204030204" pitchFamily="34" charset="0"/>
                <a:ea typeface="Aptos" panose="020B0004020202020204" pitchFamily="34" charset="0"/>
                <a:cs typeface="Calibri" panose="020F0502020204030204" pitchFamily="34" charset="0"/>
              </a:rPr>
              <a:t> comparée à la population active occupée en 2015 ». </a:t>
            </a:r>
            <a:r>
              <a:rPr lang="fr-FR" sz="4000" i="1" kern="100" dirty="0">
                <a:effectLst/>
                <a:latin typeface="Calibri" panose="020F0502020204030204" pitchFamily="34" charset="0"/>
                <a:ea typeface="Aptos" panose="020B0004020202020204" pitchFamily="34" charset="0"/>
                <a:cs typeface="Calibri" panose="020F0502020204030204" pitchFamily="34" charset="0"/>
              </a:rPr>
              <a:t>Éducation &amp; formations</a:t>
            </a:r>
            <a:r>
              <a:rPr lang="fr-FR" sz="4000" kern="100" dirty="0">
                <a:effectLst/>
                <a:latin typeface="Calibri" panose="020F0502020204030204" pitchFamily="34" charset="0"/>
                <a:ea typeface="Aptos" panose="020B0004020202020204" pitchFamily="34" charset="0"/>
                <a:cs typeface="Calibri" panose="020F0502020204030204" pitchFamily="34" charset="0"/>
              </a:rPr>
              <a:t> (101): 27‑51. </a:t>
            </a:r>
            <a:endParaRPr lang="fr-FR" sz="4000" kern="100" dirty="0">
              <a:latin typeface="Calibri" panose="020F0502020204030204" pitchFamily="34" charset="0"/>
              <a:ea typeface="Aptos" panose="020B0004020202020204" pitchFamily="34" charset="0"/>
              <a:cs typeface="Calibri" panose="020F0502020204030204" pitchFamily="34" charset="0"/>
            </a:endParaRPr>
          </a:p>
          <a:p>
            <a:pPr defTabSz="457200">
              <a:lnSpc>
                <a:spcPct val="120000"/>
              </a:lnSpc>
              <a:spcBef>
                <a:spcPts val="3100"/>
              </a:spcBef>
              <a:defRPr sz="4700"/>
            </a:pPr>
            <a:r>
              <a:rPr sz="4000" dirty="0">
                <a:latin typeface="Calibri" panose="020F0502020204030204" pitchFamily="34" charset="0"/>
                <a:cs typeface="Calibri" panose="020F0502020204030204" pitchFamily="34" charset="0"/>
              </a:rPr>
              <a:t>Durkheim </a:t>
            </a:r>
            <a:r>
              <a:rPr sz="4000" dirty="0" err="1">
                <a:latin typeface="Calibri" panose="020F0502020204030204" pitchFamily="34" charset="0"/>
                <a:cs typeface="Calibri" panose="020F0502020204030204" pitchFamily="34" charset="0"/>
              </a:rPr>
              <a:t>É</a:t>
            </a:r>
            <a:r>
              <a:rPr sz="4000" dirty="0">
                <a:latin typeface="Calibri" panose="020F0502020204030204" pitchFamily="34" charset="0"/>
                <a:cs typeface="Calibri" panose="020F0502020204030204" pitchFamily="34" charset="0"/>
              </a:rPr>
              <a:t>., 1922, </a:t>
            </a:r>
            <a:r>
              <a:rPr sz="4000" i="1" dirty="0" err="1">
                <a:latin typeface="Calibri" panose="020F0502020204030204" pitchFamily="34" charset="0"/>
                <a:cs typeface="Calibri" panose="020F0502020204030204" pitchFamily="34" charset="0"/>
              </a:rPr>
              <a:t>Éducation</a:t>
            </a:r>
            <a:r>
              <a:rPr sz="4000" i="1" dirty="0">
                <a:latin typeface="Calibri" panose="020F0502020204030204" pitchFamily="34" charset="0"/>
                <a:cs typeface="Calibri" panose="020F0502020204030204" pitchFamily="34" charset="0"/>
              </a:rPr>
              <a:t> et </a:t>
            </a:r>
            <a:r>
              <a:rPr sz="4000" i="1" dirty="0" err="1">
                <a:latin typeface="Calibri" panose="020F0502020204030204" pitchFamily="34" charset="0"/>
                <a:cs typeface="Calibri" panose="020F0502020204030204" pitchFamily="34" charset="0"/>
              </a:rPr>
              <a:t>sociologie</a:t>
            </a:r>
            <a:r>
              <a:rPr sz="4000" dirty="0">
                <a:latin typeface="Calibri" panose="020F0502020204030204" pitchFamily="34" charset="0"/>
                <a:cs typeface="Calibri" panose="020F0502020204030204" pitchFamily="34" charset="0"/>
              </a:rPr>
              <a:t>, 11e </a:t>
            </a:r>
            <a:r>
              <a:rPr sz="4000" dirty="0" err="1">
                <a:latin typeface="Calibri" panose="020F0502020204030204" pitchFamily="34" charset="0"/>
                <a:cs typeface="Calibri" panose="020F0502020204030204" pitchFamily="34" charset="0"/>
              </a:rPr>
              <a:t>éd</a:t>
            </a:r>
            <a:r>
              <a:rPr sz="4000" dirty="0">
                <a:latin typeface="Calibri" panose="020F0502020204030204" pitchFamily="34" charset="0"/>
                <a:cs typeface="Calibri" panose="020F0502020204030204" pitchFamily="34" charset="0"/>
              </a:rPr>
              <a:t>., </a:t>
            </a:r>
            <a:r>
              <a:rPr sz="4000" dirty="0" err="1">
                <a:latin typeface="Calibri" panose="020F0502020204030204" pitchFamily="34" charset="0"/>
                <a:cs typeface="Calibri" panose="020F0502020204030204" pitchFamily="34" charset="0"/>
              </a:rPr>
              <a:t>révisée</a:t>
            </a:r>
            <a:r>
              <a:rPr sz="4000" dirty="0">
                <a:latin typeface="Calibri" panose="020F0502020204030204" pitchFamily="34" charset="0"/>
                <a:cs typeface="Calibri" panose="020F0502020204030204" pitchFamily="34" charset="0"/>
              </a:rPr>
              <a:t> et </a:t>
            </a:r>
            <a:r>
              <a:rPr sz="4000" dirty="0" err="1">
                <a:latin typeface="Calibri" panose="020F0502020204030204" pitchFamily="34" charset="0"/>
                <a:cs typeface="Calibri" panose="020F0502020204030204" pitchFamily="34" charset="0"/>
              </a:rPr>
              <a:t>complétée</a:t>
            </a:r>
            <a:r>
              <a:rPr sz="4000" dirty="0">
                <a:latin typeface="Calibri" panose="020F0502020204030204" pitchFamily="34" charset="0"/>
                <a:cs typeface="Calibri" panose="020F0502020204030204" pitchFamily="34" charset="0"/>
              </a:rPr>
              <a:t>, Paris, PUF.</a:t>
            </a:r>
            <a:endParaRPr lang="fr-FR" sz="4000" dirty="0">
              <a:latin typeface="Calibri" panose="020F0502020204030204" pitchFamily="34" charset="0"/>
              <a:cs typeface="Calibri" panose="020F0502020204030204" pitchFamily="34" charset="0"/>
            </a:endParaRPr>
          </a:p>
          <a:p>
            <a:pPr marL="457200" indent="-457200" algn="just">
              <a:spcAft>
                <a:spcPts val="1200"/>
              </a:spcAft>
            </a:pPr>
            <a:r>
              <a:rPr lang="fr-FR" sz="4000" kern="100" dirty="0" err="1">
                <a:effectLst/>
                <a:latin typeface="Calibri" panose="020F0502020204030204" pitchFamily="34" charset="0"/>
                <a:ea typeface="Aptos" panose="020B0004020202020204" pitchFamily="34" charset="0"/>
                <a:cs typeface="Calibri" panose="020F0502020204030204" pitchFamily="34" charset="0"/>
              </a:rPr>
              <a:t>Grospiron</a:t>
            </a:r>
            <a:r>
              <a:rPr lang="fr-FR" sz="4000" kern="100" dirty="0">
                <a:effectLst/>
                <a:latin typeface="Calibri" panose="020F0502020204030204" pitchFamily="34" charset="0"/>
                <a:ea typeface="Aptos" panose="020B0004020202020204" pitchFamily="34" charset="0"/>
                <a:cs typeface="Calibri" panose="020F0502020204030204" pitchFamily="34" charset="0"/>
              </a:rPr>
              <a:t>, Marie-France, et Agnès Henriot-Van </a:t>
            </a:r>
            <a:r>
              <a:rPr lang="fr-FR" sz="4000" kern="100" dirty="0" err="1">
                <a:effectLst/>
                <a:latin typeface="Calibri" panose="020F0502020204030204" pitchFamily="34" charset="0"/>
                <a:ea typeface="Aptos" panose="020B0004020202020204" pitchFamily="34" charset="0"/>
                <a:cs typeface="Calibri" panose="020F0502020204030204" pitchFamily="34" charset="0"/>
              </a:rPr>
              <a:t>Zanten</a:t>
            </a:r>
            <a:r>
              <a:rPr lang="fr-FR" sz="4000" kern="100" dirty="0">
                <a:effectLst/>
                <a:latin typeface="Calibri" panose="020F0502020204030204" pitchFamily="34" charset="0"/>
                <a:ea typeface="Aptos" panose="020B0004020202020204" pitchFamily="34" charset="0"/>
                <a:cs typeface="Calibri" panose="020F0502020204030204" pitchFamily="34" charset="0"/>
              </a:rPr>
              <a:t>. 2001. « Les carrières enseignantes dans les établissements difficiles : fuite, adaptation et développement professionnel ». </a:t>
            </a:r>
            <a:r>
              <a:rPr lang="fr-FR" sz="4000" i="1" kern="100" dirty="0">
                <a:effectLst/>
                <a:latin typeface="Calibri" panose="020F0502020204030204" pitchFamily="34" charset="0"/>
                <a:ea typeface="Aptos" panose="020B0004020202020204" pitchFamily="34" charset="0"/>
                <a:cs typeface="Calibri" panose="020F0502020204030204" pitchFamily="34" charset="0"/>
              </a:rPr>
              <a:t>VEI enjeux</a:t>
            </a:r>
            <a:r>
              <a:rPr lang="fr-FR" sz="4000" kern="100" dirty="0">
                <a:effectLst/>
                <a:latin typeface="Calibri" panose="020F0502020204030204" pitchFamily="34" charset="0"/>
                <a:ea typeface="Aptos" panose="020B0004020202020204" pitchFamily="34" charset="0"/>
                <a:cs typeface="Calibri" panose="020F0502020204030204" pitchFamily="34" charset="0"/>
              </a:rPr>
              <a:t> 124(1): 224‑68.</a:t>
            </a:r>
          </a:p>
          <a:p>
            <a:pPr marL="457200" indent="-457200" algn="just">
              <a:spcAft>
                <a:spcPts val="1200"/>
              </a:spcAft>
            </a:pPr>
            <a:r>
              <a:rPr lang="fr-FR" sz="4000" dirty="0">
                <a:effectLst/>
                <a:latin typeface="Calibri" panose="020F0502020204030204" pitchFamily="34" charset="0"/>
                <a:cs typeface="Calibri" panose="020F0502020204030204" pitchFamily="34" charset="0"/>
              </a:rPr>
              <a:t>Périer, Pierre. 2014. </a:t>
            </a:r>
            <a:r>
              <a:rPr lang="fr-FR" sz="4000" i="1" dirty="0">
                <a:effectLst/>
                <a:latin typeface="Calibri" panose="020F0502020204030204" pitchFamily="34" charset="0"/>
                <a:cs typeface="Calibri" panose="020F0502020204030204" pitchFamily="34" charset="0"/>
              </a:rPr>
              <a:t>Professeurs débutants: les épreuves de l’enseignement</a:t>
            </a:r>
            <a:r>
              <a:rPr lang="fr-FR" sz="4000" dirty="0">
                <a:effectLst/>
                <a:latin typeface="Calibri" panose="020F0502020204030204" pitchFamily="34" charset="0"/>
                <a:cs typeface="Calibri" panose="020F0502020204030204" pitchFamily="34" charset="0"/>
              </a:rPr>
              <a:t>. Paris: Presses universitaires de France.</a:t>
            </a:r>
            <a:endParaRPr lang="fr-FR" sz="4000" kern="100" dirty="0">
              <a:effectLst/>
              <a:latin typeface="Calibri" panose="020F0502020204030204" pitchFamily="34" charset="0"/>
              <a:ea typeface="Aptos" panose="020B0004020202020204" pitchFamily="34" charset="0"/>
              <a:cs typeface="Calibri" panose="020F0502020204030204" pitchFamily="34" charset="0"/>
            </a:endParaRPr>
          </a:p>
          <a:p>
            <a:pPr marL="457200" indent="-457200" algn="just">
              <a:spcAft>
                <a:spcPts val="1200"/>
              </a:spcAft>
            </a:pPr>
            <a:r>
              <a:rPr lang="fr-FR" sz="4000" kern="100" dirty="0">
                <a:effectLst/>
                <a:latin typeface="Calibri" panose="020F0502020204030204" pitchFamily="34" charset="0"/>
                <a:ea typeface="Aptos" panose="020B0004020202020204" pitchFamily="34" charset="0"/>
                <a:cs typeface="Calibri" panose="020F0502020204030204" pitchFamily="34" charset="0"/>
              </a:rPr>
              <a:t>Périer, Pierre. 2019. « La ”crise” de recrutement des enseignants : une mise en perspective ». </a:t>
            </a:r>
            <a:r>
              <a:rPr lang="fr-FR" sz="4000" i="1" kern="100" dirty="0">
                <a:effectLst/>
                <a:latin typeface="Calibri" panose="020F0502020204030204" pitchFamily="34" charset="0"/>
                <a:ea typeface="Aptos" panose="020B0004020202020204" pitchFamily="34" charset="0"/>
                <a:cs typeface="Calibri" panose="020F0502020204030204" pitchFamily="34" charset="0"/>
              </a:rPr>
              <a:t>Administration &amp; éducation</a:t>
            </a:r>
            <a:r>
              <a:rPr lang="fr-FR" sz="4000" kern="100" dirty="0">
                <a:effectLst/>
                <a:latin typeface="Calibri" panose="020F0502020204030204" pitchFamily="34" charset="0"/>
                <a:ea typeface="Aptos" panose="020B0004020202020204" pitchFamily="34" charset="0"/>
                <a:cs typeface="Calibri" panose="020F0502020204030204" pitchFamily="34" charset="0"/>
              </a:rPr>
              <a:t> N°163(3) [En ligne]</a:t>
            </a:r>
          </a:p>
          <a:p>
            <a:pPr marL="457200" indent="-457200" algn="just">
              <a:spcAft>
                <a:spcPts val="1200"/>
              </a:spcAft>
            </a:pPr>
            <a:r>
              <a:rPr lang="fr-FR" sz="4000" dirty="0">
                <a:latin typeface="Calibri" panose="020F0502020204030204" pitchFamily="34" charset="0"/>
                <a:cs typeface="Calibri" panose="020F0502020204030204" pitchFamily="34" charset="0"/>
              </a:rPr>
              <a:t>Rayou P., Henriot-Van </a:t>
            </a:r>
            <a:r>
              <a:rPr lang="fr-FR" sz="4000" dirty="0" err="1">
                <a:latin typeface="Calibri" panose="020F0502020204030204" pitchFamily="34" charset="0"/>
                <a:cs typeface="Calibri" panose="020F0502020204030204" pitchFamily="34" charset="0"/>
              </a:rPr>
              <a:t>Zanten</a:t>
            </a:r>
            <a:r>
              <a:rPr lang="fr-FR" sz="4000" dirty="0">
                <a:latin typeface="Calibri" panose="020F0502020204030204" pitchFamily="34" charset="0"/>
                <a:cs typeface="Calibri" panose="020F0502020204030204" pitchFamily="34" charset="0"/>
              </a:rPr>
              <a:t> A., 2018, </a:t>
            </a:r>
            <a:r>
              <a:rPr lang="fr-FR" sz="4000" i="1" dirty="0">
                <a:latin typeface="Calibri" panose="020F0502020204030204" pitchFamily="34" charset="0"/>
                <a:cs typeface="Calibri" panose="020F0502020204030204" pitchFamily="34" charset="0"/>
              </a:rPr>
              <a:t>Les 100 mots de l’éducation</a:t>
            </a:r>
            <a:r>
              <a:rPr lang="fr-FR" sz="4000" dirty="0">
                <a:latin typeface="Calibri" panose="020F0502020204030204" pitchFamily="34" charset="0"/>
                <a:cs typeface="Calibri" panose="020F0502020204030204" pitchFamily="34" charset="0"/>
              </a:rPr>
              <a:t>, 3e éd. mise à jour, Paris, Que sais-je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BC9EA98D-796F-BD70-40EC-1AD2ED8EB568}"/>
              </a:ext>
            </a:extLst>
          </p:cNvPr>
          <p:cNvPicPr>
            <a:picLocks/>
          </p:cNvPicPr>
          <p:nvPr>
            <p:custDataLst>
              <p:tags r:id="rId2"/>
            </p:custDataLst>
          </p:nvPr>
        </p:nvPicPr>
        <p:blipFill>
          <a:blip r:embed="rId9">
            <a:extLst>
              <a:ext uri="{96DAC541-7B7A-43D3-8B79-37D633B846F1}">
                <asvg:svgBlip xmlns:asvg="http://schemas.microsoft.com/office/drawing/2016/SVG/main" r:embed="rId10"/>
              </a:ext>
            </a:extLst>
          </a:blip>
          <a:stretch>
            <a:fillRect/>
          </a:stretch>
        </p:blipFill>
        <p:spPr>
          <a:xfrm>
            <a:off x="7802880" y="1234440"/>
            <a:ext cx="2072640" cy="1036320"/>
          </a:xfrm>
          <a:prstGeom prst="rect">
            <a:avLst/>
          </a:prstGeom>
        </p:spPr>
      </p:pic>
      <p:pic>
        <p:nvPicPr>
          <p:cNvPr id="5" name="Graphique 4">
            <a:extLst>
              <a:ext uri="{FF2B5EF4-FFF2-40B4-BE49-F238E27FC236}">
                <a16:creationId xmlns:a16="http://schemas.microsoft.com/office/drawing/2014/main" id="{A6CEB2FF-E6E7-EB89-6659-2743CE23DD93}"/>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2316480" y="4541520"/>
            <a:ext cx="4632960" cy="4632960"/>
          </a:xfrm>
          <a:prstGeom prst="rect">
            <a:avLst/>
          </a:prstGeom>
        </p:spPr>
      </p:pic>
      <p:sp>
        <p:nvSpPr>
          <p:cNvPr id="6" name="Rectangle 5">
            <a:extLst>
              <a:ext uri="{FF2B5EF4-FFF2-40B4-BE49-F238E27FC236}">
                <a16:creationId xmlns:a16="http://schemas.microsoft.com/office/drawing/2014/main" id="{082A6405-B92A-5632-F0B9-C1B4893506CB}"/>
              </a:ext>
            </a:extLst>
          </p:cNvPr>
          <p:cNvSpPr/>
          <p:nvPr>
            <p:custDataLst>
              <p:tags r:id="rId4"/>
            </p:custDataLst>
          </p:nvPr>
        </p:nvSpPr>
        <p:spPr>
          <a:xfrm>
            <a:off x="7802880" y="5143500"/>
            <a:ext cx="14630399" cy="34290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5400" b="1" dirty="0">
                <a:solidFill>
                  <a:srgbClr val="5B5B5B"/>
                </a:solidFill>
              </a:rPr>
              <a:t>Qu'est-ce que la sociologie ?</a:t>
            </a:r>
          </a:p>
        </p:txBody>
      </p:sp>
      <p:sp>
        <p:nvSpPr>
          <p:cNvPr id="7" name="Rectangle : coins arrondis 6">
            <a:extLst>
              <a:ext uri="{FF2B5EF4-FFF2-40B4-BE49-F238E27FC236}">
                <a16:creationId xmlns:a16="http://schemas.microsoft.com/office/drawing/2014/main" id="{735E2C53-827A-7D9D-28B1-BBD703E81C91}"/>
              </a:ext>
            </a:extLst>
          </p:cNvPr>
          <p:cNvSpPr/>
          <p:nvPr>
            <p:custDataLst>
              <p:tags r:id="rId5"/>
            </p:custDataLst>
          </p:nvPr>
        </p:nvSpPr>
        <p:spPr>
          <a:xfrm>
            <a:off x="12382500" y="861060"/>
            <a:ext cx="11620500" cy="1783080"/>
          </a:xfrm>
          <a:prstGeom prst="roundRect">
            <a:avLst/>
          </a:prstGeom>
          <a:solidFill>
            <a:srgbClr val="F4F4F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fr-FR" sz="2000">
                <a:solidFill>
                  <a:srgbClr val="5B5B5B"/>
                </a:solidFill>
              </a:rPr>
              <a:t>Please download and install the Slido app on all computers you use</a:t>
            </a:r>
          </a:p>
        </p:txBody>
      </p:sp>
      <p:pic>
        <p:nvPicPr>
          <p:cNvPr id="9" name="Graphique 8">
            <a:extLst>
              <a:ext uri="{FF2B5EF4-FFF2-40B4-BE49-F238E27FC236}">
                <a16:creationId xmlns:a16="http://schemas.microsoft.com/office/drawing/2014/main" id="{9468D794-B5EA-9B48-73AB-AF0A102B014C}"/>
              </a:ext>
            </a:extLst>
          </p:cNvPr>
          <p:cNvPicPr>
            <a:picLocks/>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22223597" y="1155268"/>
            <a:ext cx="1194664" cy="1194664"/>
          </a:xfrm>
          <a:prstGeom prst="rect">
            <a:avLst/>
          </a:prstGeom>
        </p:spPr>
      </p:pic>
      <p:sp>
        <p:nvSpPr>
          <p:cNvPr id="10" name="Rectangle 9">
            <a:extLst>
              <a:ext uri="{FF2B5EF4-FFF2-40B4-BE49-F238E27FC236}">
                <a16:creationId xmlns:a16="http://schemas.microsoft.com/office/drawing/2014/main" id="{22B42BFF-2B00-EF45-2357-099DF2357413}"/>
              </a:ext>
            </a:extLst>
          </p:cNvPr>
          <p:cNvSpPr/>
          <p:nvPr>
            <p:custDataLst>
              <p:tags r:id="rId7"/>
            </p:custDataLst>
          </p:nvPr>
        </p:nvSpPr>
        <p:spPr>
          <a:xfrm>
            <a:off x="7802880" y="12890500"/>
            <a:ext cx="14630399" cy="1036320"/>
          </a:xfrm>
          <a:prstGeom prst="rect">
            <a:avLst/>
          </a:prstGeom>
          <a:solidFill>
            <a:srgbClr val="FFFFFF"/>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fr-FR" sz="2200" b="1">
                <a:solidFill>
                  <a:srgbClr val="5B5B5B"/>
                </a:solidFill>
              </a:rPr>
              <a:t>ⓘ</a:t>
            </a:r>
            <a:r>
              <a:rPr lang="fr-FR"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47877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Qu’est-ce que la sociologie ?"/>
          <p:cNvSpPr txBox="1">
            <a:spLocks noGrp="1"/>
          </p:cNvSpPr>
          <p:nvPr>
            <p:ph type="title"/>
          </p:nvPr>
        </p:nvSpPr>
        <p:spPr>
          <a:xfrm>
            <a:off x="1219199" y="492237"/>
            <a:ext cx="22251654" cy="1882663"/>
          </a:xfrm>
          <a:prstGeom prst="rect">
            <a:avLst/>
          </a:prstGeom>
          <a:solidFill>
            <a:srgbClr val="D87631"/>
          </a:solidFill>
        </p:spPr>
        <p:txBody>
          <a:bodyPr anchor="ctr">
            <a:normAutofit/>
          </a:bodyPr>
          <a:lstStyle>
            <a:lvl1pPr>
              <a:defRPr spc="-92"/>
            </a:lvl1pPr>
          </a:lstStyle>
          <a:p>
            <a:r>
              <a:rPr lang="fr-FR" sz="9600" b="1" dirty="0">
                <a:solidFill>
                  <a:schemeClr val="bg1"/>
                </a:solidFill>
              </a:rPr>
              <a:t>Qu’est-ce que la sociologie ?</a:t>
            </a:r>
          </a:p>
        </p:txBody>
      </p:sp>
      <p:sp>
        <p:nvSpPr>
          <p:cNvPr id="169" name="Une science avec son objet, son mode de raisonnement et ses méthodes…"/>
          <p:cNvSpPr txBox="1">
            <a:spLocks noGrp="1"/>
          </p:cNvSpPr>
          <p:nvPr>
            <p:ph type="body" sz="quarter" idx="1"/>
          </p:nvPr>
        </p:nvSpPr>
        <p:spPr>
          <a:xfrm>
            <a:off x="1219199" y="3765201"/>
            <a:ext cx="22251654" cy="9528557"/>
          </a:xfrm>
          <a:prstGeom prst="rect">
            <a:avLst/>
          </a:prstGeom>
        </p:spPr>
        <p:txBody>
          <a:bodyPr anchor="ctr"/>
          <a:lstStyle/>
          <a:p>
            <a:pPr marL="466667" indent="-466667" defTabSz="2292038">
              <a:lnSpc>
                <a:spcPct val="110000"/>
              </a:lnSpc>
              <a:spcBef>
                <a:spcPts val="2200"/>
              </a:spcBef>
              <a:buSzPct val="100000"/>
              <a:buChar char="‣"/>
              <a:defRPr sz="6300"/>
            </a:pPr>
            <a:r>
              <a:rPr lang="fr-FR" dirty="0"/>
              <a:t>Émilie Durkheim (1858-1917), un « père fondateur » de la sociologie française : la sociologie comme </a:t>
            </a:r>
            <a:r>
              <a:rPr lang="fr-FR" b="1" dirty="0"/>
              <a:t>étude des faits sociaux</a:t>
            </a:r>
            <a:r>
              <a:rPr lang="fr-FR" dirty="0"/>
              <a:t>.</a:t>
            </a:r>
          </a:p>
          <a:p>
            <a:pPr marL="466667" indent="-466667" defTabSz="2292038">
              <a:lnSpc>
                <a:spcPct val="110000"/>
              </a:lnSpc>
              <a:spcBef>
                <a:spcPts val="2200"/>
              </a:spcBef>
              <a:buSzPct val="100000"/>
              <a:buChar char="‣"/>
              <a:defRPr sz="6300"/>
            </a:pPr>
            <a:r>
              <a:rPr lang="fr-FR" dirty="0"/>
              <a:t>Les « </a:t>
            </a:r>
            <a:r>
              <a:rPr lang="fr-FR" dirty="0">
                <a:solidFill>
                  <a:schemeClr val="accent5"/>
                </a:solidFill>
              </a:rPr>
              <a:t>faits sociaux</a:t>
            </a:r>
            <a:r>
              <a:rPr lang="fr-FR" dirty="0"/>
              <a:t> » = des </a:t>
            </a:r>
            <a:r>
              <a:rPr lang="fr-FR" dirty="0">
                <a:solidFill>
                  <a:schemeClr val="accent5"/>
                </a:solidFill>
              </a:rPr>
              <a:t>normes sociales </a:t>
            </a:r>
            <a:r>
              <a:rPr lang="fr-FR" dirty="0"/>
              <a:t>= « </a:t>
            </a:r>
            <a:r>
              <a:rPr lang="fr-FR" i="1" dirty="0"/>
              <a:t>des </a:t>
            </a:r>
            <a:r>
              <a:rPr lang="fr-FR" i="1" dirty="0" err="1"/>
              <a:t>manières</a:t>
            </a:r>
            <a:r>
              <a:rPr lang="fr-FR" i="1" dirty="0"/>
              <a:t> d’agir, de penser et de sentir, </a:t>
            </a:r>
            <a:r>
              <a:rPr lang="fr-FR" i="1" dirty="0" err="1"/>
              <a:t>extérieures</a:t>
            </a:r>
            <a:r>
              <a:rPr lang="fr-FR" i="1" dirty="0"/>
              <a:t> à l’individu, et qui sont </a:t>
            </a:r>
            <a:r>
              <a:rPr lang="fr-FR" i="1" dirty="0" err="1"/>
              <a:t>douées</a:t>
            </a:r>
            <a:r>
              <a:rPr lang="fr-FR" i="1" dirty="0"/>
              <a:t> d’un pouvoir de coercition en vertu duquel ils s’imposent à lui</a:t>
            </a:r>
            <a:r>
              <a:rPr lang="fr-FR" dirty="0"/>
              <a:t>. » (Ibid., p.5 )</a:t>
            </a:r>
          </a:p>
          <a:p>
            <a:pPr marL="466667" indent="-466667" defTabSz="2292038">
              <a:lnSpc>
                <a:spcPct val="110000"/>
              </a:lnSpc>
              <a:spcBef>
                <a:spcPts val="2200"/>
              </a:spcBef>
              <a:buSzPct val="100000"/>
              <a:buChar char="‣"/>
              <a:defRPr sz="6300"/>
            </a:pPr>
            <a:r>
              <a:rPr lang="fr-FR" dirty="0"/>
              <a:t>Le fait social est </a:t>
            </a:r>
            <a:r>
              <a:rPr lang="fr-FR" b="1" dirty="0"/>
              <a:t>extérieur aux individus</a:t>
            </a:r>
            <a:r>
              <a:rPr lang="fr-FR" dirty="0"/>
              <a:t>, </a:t>
            </a:r>
            <a:r>
              <a:rPr lang="fr-FR" b="1" dirty="0"/>
              <a:t>contraignant</a:t>
            </a:r>
            <a:r>
              <a:rPr lang="fr-FR" dirty="0"/>
              <a:t> et </a:t>
            </a:r>
            <a:r>
              <a:rPr lang="fr-FR" b="1" dirty="0"/>
              <a:t>collectif</a:t>
            </a:r>
            <a:r>
              <a:rPr lang="fr-FR" dirty="0"/>
              <a:t>.</a:t>
            </a:r>
          </a:p>
        </p:txBody>
      </p:sp>
      <p:sp>
        <p:nvSpPr>
          <p:cNvPr id="170" name="Une science avec son objet, son mode de raisonnement et ses méthodes"/>
          <p:cNvSpPr txBox="1"/>
          <p:nvPr/>
        </p:nvSpPr>
        <p:spPr>
          <a:xfrm>
            <a:off x="1248663" y="2587087"/>
            <a:ext cx="22192727" cy="853431"/>
          </a:xfrm>
          <a:prstGeom prst="rect">
            <a:avLst/>
          </a:prstGeom>
          <a:solidFill>
            <a:srgbClr val="D87631">
              <a:alpha val="21285"/>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2292038">
              <a:lnSpc>
                <a:spcPct val="90000"/>
              </a:lnSpc>
              <a:spcBef>
                <a:spcPts val="2200"/>
              </a:spcBef>
              <a:defRPr sz="5800" b="0" spc="0">
                <a:solidFill>
                  <a:srgbClr val="FFFFFF"/>
                </a:solidFill>
              </a:defRPr>
            </a:pPr>
            <a:r>
              <a:rPr dirty="0">
                <a:solidFill>
                  <a:srgbClr val="000000"/>
                </a:solidFill>
              </a:rPr>
              <a:t>Une science avec son </a:t>
            </a:r>
            <a:r>
              <a:rPr b="1" u="sng" dirty="0" err="1">
                <a:solidFill>
                  <a:srgbClr val="000000"/>
                </a:solidFill>
              </a:rPr>
              <a:t>objet</a:t>
            </a:r>
            <a:r>
              <a:rPr dirty="0">
                <a:solidFill>
                  <a:srgbClr val="000000"/>
                </a:solidFill>
              </a:rPr>
              <a:t>,</a:t>
            </a:r>
            <a:r>
              <a:rPr dirty="0">
                <a:solidFill>
                  <a:srgbClr val="ECBC9A"/>
                </a:solidFill>
              </a:rPr>
              <a:t> son </a:t>
            </a:r>
            <a:r>
              <a:rPr b="1" dirty="0">
                <a:solidFill>
                  <a:srgbClr val="ECBC9A"/>
                </a:solidFill>
              </a:rPr>
              <a:t>mode de </a:t>
            </a:r>
            <a:r>
              <a:rPr b="1" dirty="0" err="1">
                <a:solidFill>
                  <a:srgbClr val="ECBC9A"/>
                </a:solidFill>
              </a:rPr>
              <a:t>raisonnement</a:t>
            </a:r>
            <a:r>
              <a:rPr dirty="0">
                <a:solidFill>
                  <a:srgbClr val="ECBC9A"/>
                </a:solidFill>
              </a:rPr>
              <a:t> et </a:t>
            </a:r>
            <a:r>
              <a:rPr dirty="0" err="1">
                <a:solidFill>
                  <a:srgbClr val="ECBC9A"/>
                </a:solidFill>
              </a:rPr>
              <a:t>ses</a:t>
            </a:r>
            <a:r>
              <a:rPr dirty="0">
                <a:solidFill>
                  <a:srgbClr val="ECBC9A"/>
                </a:solidFill>
              </a:rPr>
              <a:t> </a:t>
            </a:r>
            <a:r>
              <a:rPr b="1" dirty="0" err="1">
                <a:solidFill>
                  <a:srgbClr val="ECBC9A"/>
                </a:solidFill>
              </a:rPr>
              <a:t>méthodes</a:t>
            </a:r>
            <a:endParaRPr b="1" dirty="0">
              <a:solidFill>
                <a:srgbClr val="ECBC9A"/>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 C’est l’ensemble des processus par lesquels l’individu est construit, on dira aussi formé, modelé, façonné, fabriqué, conditionné, par la société globale et locale dans laquelle il vit, processus au cours desquels l’individu acquiert, apprend, intérior"/>
          <p:cNvSpPr txBox="1">
            <a:spLocks noGrp="1"/>
          </p:cNvSpPr>
          <p:nvPr>
            <p:ph type="body" sz="quarter" idx="1"/>
          </p:nvPr>
        </p:nvSpPr>
        <p:spPr>
          <a:xfrm>
            <a:off x="1219199" y="2732138"/>
            <a:ext cx="22251654" cy="10321687"/>
          </a:xfrm>
          <a:prstGeom prst="rect">
            <a:avLst/>
          </a:prstGeom>
        </p:spPr>
        <p:txBody>
          <a:bodyPr anchor="ctr"/>
          <a:lstStyle/>
          <a:p>
            <a:pPr marL="466667" indent="-466667" defTabSz="2292038">
              <a:spcBef>
                <a:spcPts val="2200"/>
              </a:spcBef>
              <a:buSzPct val="100000"/>
              <a:buChar char="‣"/>
              <a:defRPr sz="6300"/>
            </a:pPr>
            <a:r>
              <a:rPr dirty="0"/>
              <a:t>Les </a:t>
            </a:r>
            <a:r>
              <a:rPr dirty="0" err="1"/>
              <a:t>normes</a:t>
            </a:r>
            <a:r>
              <a:rPr dirty="0"/>
              <a:t> </a:t>
            </a:r>
            <a:r>
              <a:rPr dirty="0" err="1"/>
              <a:t>sont</a:t>
            </a:r>
            <a:r>
              <a:rPr dirty="0"/>
              <a:t> </a:t>
            </a:r>
            <a:r>
              <a:rPr dirty="0" err="1"/>
              <a:t>incorporées</a:t>
            </a:r>
            <a:r>
              <a:rPr dirty="0"/>
              <a:t> par les </a:t>
            </a:r>
            <a:r>
              <a:rPr dirty="0" err="1"/>
              <a:t>individus</a:t>
            </a:r>
            <a:r>
              <a:rPr dirty="0"/>
              <a:t> = </a:t>
            </a:r>
            <a:r>
              <a:rPr dirty="0" err="1"/>
              <a:t>C'est</a:t>
            </a:r>
            <a:r>
              <a:rPr dirty="0"/>
              <a:t> le processus de </a:t>
            </a:r>
            <a:r>
              <a:rPr dirty="0" err="1">
                <a:solidFill>
                  <a:schemeClr val="accent5"/>
                </a:solidFill>
              </a:rPr>
              <a:t>socialisation</a:t>
            </a:r>
            <a:endParaRPr dirty="0">
              <a:solidFill>
                <a:schemeClr val="accent5"/>
              </a:solidFill>
            </a:endParaRPr>
          </a:p>
          <a:p>
            <a:pPr defTabSz="2145738">
              <a:lnSpc>
                <a:spcPct val="140000"/>
              </a:lnSpc>
              <a:spcBef>
                <a:spcPts val="2100"/>
              </a:spcBef>
              <a:buSzPct val="100000"/>
              <a:defRPr sz="5900"/>
            </a:pPr>
            <a:r>
              <a:rPr dirty="0"/>
              <a:t>« </a:t>
            </a:r>
            <a:r>
              <a:rPr dirty="0" err="1"/>
              <a:t>C’est</a:t>
            </a:r>
            <a:r>
              <a:rPr dirty="0"/>
              <a:t> </a:t>
            </a:r>
            <a:r>
              <a:rPr b="1" dirty="0" err="1"/>
              <a:t>l’ensemble</a:t>
            </a:r>
            <a:r>
              <a:rPr b="1" dirty="0"/>
              <a:t> des processus par </a:t>
            </a:r>
            <a:r>
              <a:rPr b="1" dirty="0" err="1"/>
              <a:t>lesquels</a:t>
            </a:r>
            <a:r>
              <a:rPr b="1" dirty="0"/>
              <a:t> </a:t>
            </a:r>
            <a:r>
              <a:rPr b="1" dirty="0" err="1"/>
              <a:t>l’individu</a:t>
            </a:r>
            <a:r>
              <a:rPr b="1" dirty="0"/>
              <a:t> </a:t>
            </a:r>
            <a:r>
              <a:rPr b="1" dirty="0" err="1"/>
              <a:t>est</a:t>
            </a:r>
            <a:r>
              <a:rPr b="1" dirty="0"/>
              <a:t> </a:t>
            </a:r>
            <a:r>
              <a:rPr b="1" dirty="0" err="1"/>
              <a:t>construit</a:t>
            </a:r>
            <a:r>
              <a:rPr dirty="0"/>
              <a:t>, on </a:t>
            </a:r>
            <a:r>
              <a:rPr dirty="0" err="1"/>
              <a:t>dira</a:t>
            </a:r>
            <a:r>
              <a:rPr dirty="0"/>
              <a:t> </a:t>
            </a:r>
            <a:r>
              <a:rPr dirty="0" err="1"/>
              <a:t>aussi</a:t>
            </a:r>
            <a:r>
              <a:rPr dirty="0"/>
              <a:t> </a:t>
            </a:r>
            <a:r>
              <a:rPr dirty="0" err="1"/>
              <a:t>formé</a:t>
            </a:r>
            <a:r>
              <a:rPr dirty="0"/>
              <a:t>, </a:t>
            </a:r>
            <a:r>
              <a:rPr dirty="0" err="1"/>
              <a:t>modelé</a:t>
            </a:r>
            <a:r>
              <a:rPr dirty="0"/>
              <a:t>, </a:t>
            </a:r>
            <a:r>
              <a:rPr dirty="0" err="1"/>
              <a:t>façonné</a:t>
            </a:r>
            <a:r>
              <a:rPr dirty="0"/>
              <a:t>, </a:t>
            </a:r>
            <a:r>
              <a:rPr dirty="0" err="1"/>
              <a:t>fabriqué</a:t>
            </a:r>
            <a:r>
              <a:rPr dirty="0"/>
              <a:t>, </a:t>
            </a:r>
            <a:r>
              <a:rPr dirty="0" err="1"/>
              <a:t>conditionné</a:t>
            </a:r>
            <a:r>
              <a:rPr dirty="0"/>
              <a:t>, </a:t>
            </a:r>
            <a:r>
              <a:rPr b="1" dirty="0"/>
              <a:t>par la société </a:t>
            </a:r>
            <a:r>
              <a:rPr b="1" dirty="0" err="1"/>
              <a:t>globale</a:t>
            </a:r>
            <a:r>
              <a:rPr b="1" dirty="0"/>
              <a:t> et locale dans </a:t>
            </a:r>
            <a:r>
              <a:rPr b="1" dirty="0" err="1"/>
              <a:t>laquelle</a:t>
            </a:r>
            <a:r>
              <a:rPr b="1" dirty="0"/>
              <a:t> il vit</a:t>
            </a:r>
            <a:r>
              <a:rPr dirty="0"/>
              <a:t>, processus au </a:t>
            </a:r>
            <a:r>
              <a:rPr dirty="0" err="1"/>
              <a:t>cours</a:t>
            </a:r>
            <a:r>
              <a:rPr dirty="0"/>
              <a:t> </a:t>
            </a:r>
            <a:r>
              <a:rPr dirty="0" err="1"/>
              <a:t>desquels</a:t>
            </a:r>
            <a:r>
              <a:rPr dirty="0"/>
              <a:t> </a:t>
            </a:r>
            <a:r>
              <a:rPr b="1" dirty="0" err="1"/>
              <a:t>l’individu</a:t>
            </a:r>
            <a:r>
              <a:rPr b="1" dirty="0"/>
              <a:t> </a:t>
            </a:r>
            <a:r>
              <a:rPr b="1" dirty="0" err="1"/>
              <a:t>acquiert</a:t>
            </a:r>
            <a:r>
              <a:rPr dirty="0"/>
              <a:t>, </a:t>
            </a:r>
            <a:r>
              <a:rPr dirty="0" err="1"/>
              <a:t>apprend</a:t>
            </a:r>
            <a:r>
              <a:rPr dirty="0"/>
              <a:t>, </a:t>
            </a:r>
            <a:r>
              <a:rPr dirty="0" err="1"/>
              <a:t>intériorise</a:t>
            </a:r>
            <a:r>
              <a:rPr dirty="0"/>
              <a:t>, </a:t>
            </a:r>
            <a:r>
              <a:rPr dirty="0" err="1"/>
              <a:t>incorpore</a:t>
            </a:r>
            <a:r>
              <a:rPr dirty="0"/>
              <a:t>, </a:t>
            </a:r>
            <a:r>
              <a:rPr dirty="0" err="1"/>
              <a:t>intègre</a:t>
            </a:r>
            <a:r>
              <a:rPr dirty="0"/>
              <a:t>, des </a:t>
            </a:r>
            <a:r>
              <a:rPr b="1" dirty="0"/>
              <a:t>façons de faire, de </a:t>
            </a:r>
            <a:r>
              <a:rPr b="1" dirty="0" err="1"/>
              <a:t>penser</a:t>
            </a:r>
            <a:r>
              <a:rPr b="1" dirty="0"/>
              <a:t> et d’être qui </a:t>
            </a:r>
            <a:r>
              <a:rPr b="1" dirty="0" err="1"/>
              <a:t>sont</a:t>
            </a:r>
            <a:r>
              <a:rPr b="1" dirty="0"/>
              <a:t> </a:t>
            </a:r>
            <a:r>
              <a:rPr b="1" dirty="0" err="1"/>
              <a:t>situées</a:t>
            </a:r>
            <a:r>
              <a:rPr b="1" dirty="0"/>
              <a:t> </a:t>
            </a:r>
            <a:r>
              <a:rPr b="1" dirty="0" err="1"/>
              <a:t>socialement</a:t>
            </a:r>
            <a:r>
              <a:rPr b="1" dirty="0"/>
              <a:t> </a:t>
            </a:r>
            <a:r>
              <a:rPr dirty="0"/>
              <a:t>» (</a:t>
            </a:r>
            <a:r>
              <a:rPr dirty="0" err="1"/>
              <a:t>Darmon</a:t>
            </a:r>
            <a:r>
              <a:rPr dirty="0"/>
              <a:t>, 2023, p. 6) </a:t>
            </a:r>
          </a:p>
        </p:txBody>
      </p:sp>
      <p:sp>
        <p:nvSpPr>
          <p:cNvPr id="4" name="Titre 3">
            <a:extLst>
              <a:ext uri="{FF2B5EF4-FFF2-40B4-BE49-F238E27FC236}">
                <a16:creationId xmlns:a16="http://schemas.microsoft.com/office/drawing/2014/main" id="{9368D71B-A2A0-3FFC-7C6E-3A8225A958AE}"/>
              </a:ext>
            </a:extLst>
          </p:cNvPr>
          <p:cNvSpPr>
            <a:spLocks noGrp="1"/>
          </p:cNvSpPr>
          <p:nvPr>
            <p:ph type="title"/>
          </p:nvPr>
        </p:nvSpPr>
        <p:spPr/>
        <p:txBody>
          <a:bodyPr/>
          <a:lstStyle/>
          <a:p>
            <a:endParaRPr lang="fr-FR"/>
          </a:p>
        </p:txBody>
      </p:sp>
      <p:sp>
        <p:nvSpPr>
          <p:cNvPr id="5" name="Qu’est-ce que la sociologie ?">
            <a:extLst>
              <a:ext uri="{FF2B5EF4-FFF2-40B4-BE49-F238E27FC236}">
                <a16:creationId xmlns:a16="http://schemas.microsoft.com/office/drawing/2014/main" id="{20D38264-1407-D152-9B4A-D1779C2B5E63}"/>
              </a:ext>
            </a:extLst>
          </p:cNvPr>
          <p:cNvSpPr txBox="1">
            <a:spLocks/>
          </p:cNvSpPr>
          <p:nvPr/>
        </p:nvSpPr>
        <p:spPr>
          <a:xfrm>
            <a:off x="1219199" y="492237"/>
            <a:ext cx="22251654" cy="1882663"/>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sz="9600" b="1">
                <a:solidFill>
                  <a:schemeClr val="bg1"/>
                </a:solidFill>
              </a:rPr>
              <a:t>Qu’est-ce que la sociologie ?</a:t>
            </a:r>
            <a:endParaRPr lang="fr-FR" sz="9600" b="1" dirty="0">
              <a:solidFill>
                <a:schemeClr val="bg1"/>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Une science avec son objet, son mode de raisonnement et ses méthodes…"/>
          <p:cNvSpPr txBox="1">
            <a:spLocks noGrp="1"/>
          </p:cNvSpPr>
          <p:nvPr>
            <p:ph type="body" sz="quarter" idx="1"/>
          </p:nvPr>
        </p:nvSpPr>
        <p:spPr>
          <a:xfrm>
            <a:off x="1219199" y="3756980"/>
            <a:ext cx="22251654" cy="8650920"/>
          </a:xfrm>
          <a:prstGeom prst="rect">
            <a:avLst/>
          </a:prstGeom>
        </p:spPr>
        <p:txBody>
          <a:bodyPr anchor="ctr"/>
          <a:lstStyle/>
          <a:p>
            <a:pPr marL="1042553" lvl="1" indent="-496453">
              <a:lnSpc>
                <a:spcPct val="120000"/>
              </a:lnSpc>
              <a:buSzPct val="100000"/>
              <a:buChar char="‣"/>
              <a:defRPr sz="5600"/>
            </a:pPr>
            <a:r>
              <a:rPr dirty="0" err="1"/>
              <a:t>Préconisation</a:t>
            </a:r>
            <a:r>
              <a:rPr dirty="0"/>
              <a:t> </a:t>
            </a:r>
            <a:r>
              <a:rPr dirty="0" err="1"/>
              <a:t>d’É</a:t>
            </a:r>
            <a:r>
              <a:rPr dirty="0"/>
              <a:t>. </a:t>
            </a:r>
            <a:r>
              <a:rPr dirty="0" err="1"/>
              <a:t>Durkeim</a:t>
            </a:r>
            <a:r>
              <a:rPr dirty="0"/>
              <a:t> : « </a:t>
            </a:r>
            <a:r>
              <a:rPr b="1" dirty="0" err="1"/>
              <a:t>expliquer</a:t>
            </a:r>
            <a:r>
              <a:rPr b="1" dirty="0"/>
              <a:t> le social </a:t>
            </a:r>
            <a:r>
              <a:rPr b="1" u="sng" dirty="0"/>
              <a:t>par le social</a:t>
            </a:r>
            <a:r>
              <a:rPr dirty="0"/>
              <a:t> » </a:t>
            </a:r>
            <a:r>
              <a:rPr i="1" dirty="0"/>
              <a:t>(et pas par le </a:t>
            </a:r>
            <a:r>
              <a:rPr i="1" dirty="0" err="1"/>
              <a:t>psychologique</a:t>
            </a:r>
            <a:r>
              <a:rPr i="1" dirty="0"/>
              <a:t> </a:t>
            </a:r>
            <a:r>
              <a:rPr i="1" dirty="0" err="1"/>
              <a:t>ni</a:t>
            </a:r>
            <a:r>
              <a:rPr i="1" dirty="0"/>
              <a:t> par le </a:t>
            </a:r>
            <a:r>
              <a:rPr i="1" dirty="0" err="1"/>
              <a:t>biologique</a:t>
            </a:r>
            <a:r>
              <a:rPr i="1" dirty="0"/>
              <a:t>)</a:t>
            </a:r>
          </a:p>
          <a:p>
            <a:pPr>
              <a:lnSpc>
                <a:spcPct val="120000"/>
              </a:lnSpc>
              <a:buSzPct val="100000"/>
              <a:defRPr sz="5600"/>
            </a:pPr>
            <a:r>
              <a:rPr dirty="0"/>
              <a:t>Mise </a:t>
            </a:r>
            <a:r>
              <a:rPr dirty="0" err="1"/>
              <a:t>en</a:t>
            </a:r>
            <a:r>
              <a:rPr dirty="0"/>
              <a:t> application : </a:t>
            </a:r>
            <a:r>
              <a:rPr i="1" dirty="0"/>
              <a:t>Le Suicide</a:t>
            </a:r>
            <a:r>
              <a:rPr dirty="0"/>
              <a:t>, 1897</a:t>
            </a:r>
          </a:p>
          <a:p>
            <a:pPr>
              <a:lnSpc>
                <a:spcPct val="120000"/>
              </a:lnSpc>
              <a:buSzPct val="100000"/>
              <a:defRPr sz="5600"/>
            </a:pPr>
            <a:r>
              <a:rPr dirty="0"/>
              <a:t>Un </a:t>
            </a:r>
            <a:r>
              <a:rPr dirty="0" err="1"/>
              <a:t>exemple</a:t>
            </a:r>
            <a:r>
              <a:rPr dirty="0"/>
              <a:t> : le « </a:t>
            </a:r>
            <a:r>
              <a:rPr dirty="0" err="1"/>
              <a:t>décrochage</a:t>
            </a:r>
            <a:r>
              <a:rPr dirty="0"/>
              <a:t> </a:t>
            </a:r>
            <a:r>
              <a:rPr dirty="0" err="1"/>
              <a:t>scolaire</a:t>
            </a:r>
            <a:r>
              <a:rPr dirty="0"/>
              <a:t> » = le </a:t>
            </a:r>
            <a:r>
              <a:rPr dirty="0" err="1"/>
              <a:t>résultat</a:t>
            </a:r>
            <a:r>
              <a:rPr dirty="0"/>
              <a:t> </a:t>
            </a:r>
            <a:r>
              <a:rPr dirty="0" err="1"/>
              <a:t>d’une</a:t>
            </a:r>
            <a:r>
              <a:rPr dirty="0"/>
              <a:t> « </a:t>
            </a:r>
            <a:r>
              <a:rPr dirty="0" err="1"/>
              <a:t>phobie</a:t>
            </a:r>
            <a:r>
              <a:rPr dirty="0"/>
              <a:t> </a:t>
            </a:r>
            <a:r>
              <a:rPr dirty="0" err="1"/>
              <a:t>scolaire</a:t>
            </a:r>
            <a:r>
              <a:rPr dirty="0"/>
              <a:t> » ?</a:t>
            </a:r>
          </a:p>
          <a:p>
            <a:pPr marL="1042553" lvl="1" indent="-496453">
              <a:lnSpc>
                <a:spcPct val="120000"/>
              </a:lnSpc>
              <a:buSzPct val="100000"/>
              <a:buChar char="‣"/>
              <a:defRPr sz="5600"/>
            </a:pPr>
            <a:r>
              <a:rPr dirty="0"/>
              <a:t>Attention : </a:t>
            </a:r>
            <a:r>
              <a:rPr b="1" dirty="0"/>
              <a:t>pas de </a:t>
            </a:r>
            <a:r>
              <a:rPr b="1" dirty="0" err="1"/>
              <a:t>loi</a:t>
            </a:r>
            <a:r>
              <a:rPr b="1" dirty="0"/>
              <a:t> du social </a:t>
            </a:r>
            <a:r>
              <a:rPr dirty="0"/>
              <a:t>(</a:t>
            </a:r>
            <a:r>
              <a:rPr dirty="0" err="1"/>
              <a:t>universelles</a:t>
            </a:r>
            <a:r>
              <a:rPr dirty="0"/>
              <a:t> et </a:t>
            </a:r>
            <a:r>
              <a:rPr dirty="0" err="1"/>
              <a:t>déterministes</a:t>
            </a:r>
            <a:r>
              <a:rPr dirty="0"/>
              <a:t>) </a:t>
            </a:r>
            <a:r>
              <a:rPr dirty="0" err="1"/>
              <a:t>mais</a:t>
            </a:r>
            <a:r>
              <a:rPr dirty="0"/>
              <a:t> des </a:t>
            </a:r>
            <a:r>
              <a:rPr dirty="0" err="1"/>
              <a:t>causalités</a:t>
            </a:r>
            <a:r>
              <a:rPr dirty="0"/>
              <a:t> </a:t>
            </a:r>
            <a:r>
              <a:rPr b="1" dirty="0" err="1"/>
              <a:t>contextuelles</a:t>
            </a:r>
            <a:r>
              <a:rPr dirty="0"/>
              <a:t> et </a:t>
            </a:r>
            <a:r>
              <a:rPr b="1" dirty="0" err="1"/>
              <a:t>partielles</a:t>
            </a:r>
            <a:r>
              <a:rPr b="1" dirty="0"/>
              <a:t> </a:t>
            </a:r>
            <a:r>
              <a:rPr dirty="0"/>
              <a:t>(</a:t>
            </a:r>
            <a:r>
              <a:rPr dirty="0" err="1"/>
              <a:t>probabilistes</a:t>
            </a:r>
            <a:r>
              <a:rPr dirty="0"/>
              <a:t>).</a:t>
            </a:r>
          </a:p>
        </p:txBody>
      </p:sp>
      <p:sp>
        <p:nvSpPr>
          <p:cNvPr id="177" name="Une science avec son objet, son mode de raisonnement et ses méthodes"/>
          <p:cNvSpPr txBox="1"/>
          <p:nvPr/>
        </p:nvSpPr>
        <p:spPr>
          <a:xfrm>
            <a:off x="1248663" y="2587087"/>
            <a:ext cx="22192727" cy="853431"/>
          </a:xfrm>
          <a:prstGeom prst="rect">
            <a:avLst/>
          </a:prstGeom>
          <a:solidFill>
            <a:srgbClr val="D87631">
              <a:alpha val="21285"/>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2292038">
              <a:lnSpc>
                <a:spcPct val="90000"/>
              </a:lnSpc>
              <a:spcBef>
                <a:spcPts val="2200"/>
              </a:spcBef>
              <a:defRPr sz="5800" b="0" spc="0">
                <a:solidFill>
                  <a:srgbClr val="FFFFFF"/>
                </a:solidFill>
              </a:defRPr>
            </a:pPr>
            <a:r>
              <a:rPr>
                <a:solidFill>
                  <a:srgbClr val="000000"/>
                </a:solidFill>
              </a:rPr>
              <a:t>Une science avec son </a:t>
            </a:r>
            <a:r>
              <a:rPr b="1">
                <a:solidFill>
                  <a:srgbClr val="000000"/>
                </a:solidFill>
              </a:rPr>
              <a:t>objet</a:t>
            </a:r>
            <a:r>
              <a:rPr>
                <a:solidFill>
                  <a:srgbClr val="000000"/>
                </a:solidFill>
              </a:rPr>
              <a:t>, son </a:t>
            </a:r>
            <a:r>
              <a:rPr b="1" u="sng">
                <a:solidFill>
                  <a:srgbClr val="000000"/>
                </a:solidFill>
              </a:rPr>
              <a:t>mode de raisonnement</a:t>
            </a:r>
            <a:r>
              <a:rPr>
                <a:solidFill>
                  <a:srgbClr val="ECBC9A"/>
                </a:solidFill>
              </a:rPr>
              <a:t> et ses </a:t>
            </a:r>
            <a:r>
              <a:rPr b="1">
                <a:solidFill>
                  <a:srgbClr val="ECBC9A"/>
                </a:solidFill>
              </a:rPr>
              <a:t>méthodes</a:t>
            </a:r>
          </a:p>
        </p:txBody>
      </p:sp>
      <p:sp>
        <p:nvSpPr>
          <p:cNvPr id="4" name="Titre 3">
            <a:extLst>
              <a:ext uri="{FF2B5EF4-FFF2-40B4-BE49-F238E27FC236}">
                <a16:creationId xmlns:a16="http://schemas.microsoft.com/office/drawing/2014/main" id="{14965109-7DB6-DFF8-43FA-D4ED64F8C4BA}"/>
              </a:ext>
            </a:extLst>
          </p:cNvPr>
          <p:cNvSpPr>
            <a:spLocks noGrp="1"/>
          </p:cNvSpPr>
          <p:nvPr>
            <p:ph type="title"/>
          </p:nvPr>
        </p:nvSpPr>
        <p:spPr/>
        <p:txBody>
          <a:bodyPr/>
          <a:lstStyle/>
          <a:p>
            <a:endParaRPr lang="fr-FR"/>
          </a:p>
        </p:txBody>
      </p:sp>
      <p:sp>
        <p:nvSpPr>
          <p:cNvPr id="5" name="Qu’est-ce que la sociologie ?">
            <a:extLst>
              <a:ext uri="{FF2B5EF4-FFF2-40B4-BE49-F238E27FC236}">
                <a16:creationId xmlns:a16="http://schemas.microsoft.com/office/drawing/2014/main" id="{903187C0-A40C-009F-6697-724E6DFCD4A0}"/>
              </a:ext>
            </a:extLst>
          </p:cNvPr>
          <p:cNvSpPr txBox="1">
            <a:spLocks/>
          </p:cNvSpPr>
          <p:nvPr/>
        </p:nvSpPr>
        <p:spPr>
          <a:xfrm>
            <a:off x="1219199" y="492237"/>
            <a:ext cx="22251654" cy="1882663"/>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sz="9600" b="1">
                <a:solidFill>
                  <a:schemeClr val="bg1"/>
                </a:solidFill>
              </a:rPr>
              <a:t>Qu’est-ce que la sociologie ?</a:t>
            </a:r>
            <a:endParaRPr lang="fr-FR" sz="9600" b="1" dirty="0">
              <a:solidFill>
                <a:schemeClr val="bg1"/>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stretch>
            <a:fillRect/>
          </a:stretch>
        </p:blipFill>
        <p:spPr>
          <a:xfrm>
            <a:off x="1658525" y="2974164"/>
            <a:ext cx="15378455" cy="10195849"/>
          </a:xfrm>
          <a:prstGeom prst="rect">
            <a:avLst/>
          </a:prstGeom>
          <a:ln w="12700">
            <a:miter lim="400000"/>
          </a:ln>
        </p:spPr>
      </p:pic>
      <p:sp>
        <p:nvSpPr>
          <p:cNvPr id="180" name="Pas de déterminisme sociologique…"/>
          <p:cNvSpPr txBox="1">
            <a:spLocks noGrp="1"/>
          </p:cNvSpPr>
          <p:nvPr>
            <p:ph type="title"/>
          </p:nvPr>
        </p:nvSpPr>
        <p:spPr>
          <a:xfrm>
            <a:off x="1219199" y="612553"/>
            <a:ext cx="22251654" cy="1452449"/>
          </a:xfrm>
          <a:prstGeom prst="rect">
            <a:avLst/>
          </a:prstGeom>
          <a:solidFill>
            <a:srgbClr val="D87631"/>
          </a:solidFill>
        </p:spPr>
        <p:txBody>
          <a:bodyPr anchor="ctr">
            <a:normAutofit/>
          </a:bodyPr>
          <a:lstStyle>
            <a:lvl1pPr>
              <a:defRPr spc="-92"/>
            </a:lvl1pPr>
          </a:lstStyle>
          <a:p>
            <a:r>
              <a:rPr b="1" dirty="0">
                <a:solidFill>
                  <a:schemeClr val="bg1"/>
                </a:solidFill>
              </a:rPr>
              <a:t>Pas de </a:t>
            </a:r>
            <a:r>
              <a:rPr b="1" dirty="0" err="1">
                <a:solidFill>
                  <a:schemeClr val="bg1"/>
                </a:solidFill>
              </a:rPr>
              <a:t>déterminisme</a:t>
            </a:r>
            <a:r>
              <a:rPr b="1" dirty="0">
                <a:solidFill>
                  <a:schemeClr val="bg1"/>
                </a:solidFill>
              </a:rPr>
              <a:t> </a:t>
            </a:r>
            <a:r>
              <a:rPr b="1" dirty="0" err="1">
                <a:solidFill>
                  <a:schemeClr val="bg1"/>
                </a:solidFill>
              </a:rPr>
              <a:t>sociologique</a:t>
            </a:r>
            <a:r>
              <a:rPr b="1" dirty="0">
                <a:solidFill>
                  <a:schemeClr val="bg1"/>
                </a:solidFill>
              </a:rPr>
              <a:t>… </a:t>
            </a:r>
          </a:p>
        </p:txBody>
      </p:sp>
      <p:sp>
        <p:nvSpPr>
          <p:cNvPr id="181" name="Les notes d’information de la DEPP : un outil utile pour vous."/>
          <p:cNvSpPr txBox="1"/>
          <p:nvPr/>
        </p:nvSpPr>
        <p:spPr>
          <a:xfrm>
            <a:off x="18028446" y="5581635"/>
            <a:ext cx="5202065" cy="2552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2438337">
              <a:lnSpc>
                <a:spcPct val="90000"/>
              </a:lnSpc>
              <a:spcBef>
                <a:spcPts val="2500"/>
              </a:spcBef>
              <a:defRPr sz="4400" b="0" spc="0"/>
            </a:pPr>
            <a:r>
              <a:t>Les </a:t>
            </a:r>
            <a:r>
              <a:rPr u="sng">
                <a:solidFill>
                  <a:srgbClr val="0000FF"/>
                </a:solidFill>
                <a:uFill>
                  <a:solidFill>
                    <a:srgbClr val="0000FF"/>
                  </a:solidFill>
                </a:uFill>
                <a:hlinkClick r:id="rId3"/>
              </a:rPr>
              <a:t>notes d’information de la DEPP</a:t>
            </a:r>
            <a:r>
              <a:t> : un outil utile pour vous.</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9b6266ea-e18f-400f-a2df-258e2a2fb564"/>
  <p:tag name="SLIDO_EVENT_UUID" val="17bef4da-064d-48da-ad09-01fbddb8ba36"/>
  <p:tag name="SLIDO_EVENT_SECTION_UUID" val="eee1c406-5791-47ee-ac6b-da0ba23b1937"/>
</p:tagLst>
</file>

<file path=ppt/tags/tag1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1.xml><?xml version="1.0" encoding="utf-8"?>
<p:tagLst xmlns:a="http://schemas.openxmlformats.org/drawingml/2006/main" xmlns:r="http://schemas.openxmlformats.org/officeDocument/2006/relationships" xmlns:p="http://schemas.openxmlformats.org/presentationml/2006/main">
  <p:tag name="SLIDO_ELEMENT" val="title"/>
</p:tagLst>
</file>

<file path=ppt/tags/tag12.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3.xml><?xml version="1.0" encoding="utf-8"?>
<p:tagLst xmlns:a="http://schemas.openxmlformats.org/drawingml/2006/main" xmlns:r="http://schemas.openxmlformats.org/officeDocument/2006/relationships" xmlns:p="http://schemas.openxmlformats.org/presentationml/2006/main">
  <p:tag name="SLIDO_ELEMENT" val="dotty"/>
</p:tagLst>
</file>

<file path=ppt/tags/tag14.xml><?xml version="1.0" encoding="utf-8"?>
<p:tagLst xmlns:a="http://schemas.openxmlformats.org/drawingml/2006/main" xmlns:r="http://schemas.openxmlformats.org/officeDocument/2006/relationships" xmlns:p="http://schemas.openxmlformats.org/presentationml/2006/main">
  <p:tag name="SLIDO_ELEMENT" val="footer"/>
</p:tagLst>
</file>

<file path=ppt/tags/tag15.xml><?xml version="1.0" encoding="utf-8"?>
<p:tagLst xmlns:a="http://schemas.openxmlformats.org/drawingml/2006/main" xmlns:r="http://schemas.openxmlformats.org/officeDocument/2006/relationships" xmlns:p="http://schemas.openxmlformats.org/presentationml/2006/main">
  <p:tag name="SLIDO_TYPE" val="SlidoPoll"/>
  <p:tag name="SLIDO_POLL_UUID" val="4b00fe1e-04b0-4611-8950-9048294db5ac"/>
  <p:tag name="SLIDO_TIMELINE" val="W3sic2hvd1Jlc3VsdHMiOnRydWUsInBvbGxRdWVzdGlvblV1aWQiOiIzN2UxZThlYi1jZmE2LTQ3YTYtYjEyNy1mZGM3NTIzNWE1NDgifV0="/>
</p:tagLst>
</file>

<file path=ppt/tags/tag16.xml><?xml version="1.0" encoding="utf-8"?>
<p:tagLst xmlns:a="http://schemas.openxmlformats.org/drawingml/2006/main" xmlns:r="http://schemas.openxmlformats.org/officeDocument/2006/relationships" xmlns:p="http://schemas.openxmlformats.org/presentationml/2006/main">
  <p:tag name="SLIDO_ELEMENT" val="logo"/>
</p:tagLst>
</file>

<file path=ppt/tags/tag1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8.xml><?xml version="1.0" encoding="utf-8"?>
<p:tagLst xmlns:a="http://schemas.openxmlformats.org/drawingml/2006/main" xmlns:r="http://schemas.openxmlformats.org/officeDocument/2006/relationships" xmlns:p="http://schemas.openxmlformats.org/presentationml/2006/main">
  <p:tag name="SLIDO_ELEMENT" val="title"/>
</p:tagLst>
</file>

<file path=ppt/tags/tag19.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2.xml><?xml version="1.0" encoding="utf-8"?>
<p:tagLst xmlns:a="http://schemas.openxmlformats.org/drawingml/2006/main" xmlns:r="http://schemas.openxmlformats.org/officeDocument/2006/relationships" xmlns:p="http://schemas.openxmlformats.org/presentationml/2006/main">
  <p:tag name="SLIDO_TYPE" val="SlidoPoll"/>
  <p:tag name="SLIDO_POLL_UUID" val="8bd529b1-a4f2-41d5-afdd-1914882e58f2"/>
  <p:tag name="SLIDO_TIMELINE" val="W3sic2hvd1Jlc3VsdHMiOnRydWUsInBvbGxRdWVzdGlvblV1aWQiOiJiOWUzYTIwYy01ZjgxLTQ2OGUtOTk4ZS04NWU3ZGYxMTNjNGEifV0="/>
</p:tagLst>
</file>

<file path=ppt/tags/tag20.xml><?xml version="1.0" encoding="utf-8"?>
<p:tagLst xmlns:a="http://schemas.openxmlformats.org/drawingml/2006/main" xmlns:r="http://schemas.openxmlformats.org/officeDocument/2006/relationships" xmlns:p="http://schemas.openxmlformats.org/presentationml/2006/main">
  <p:tag name="SLIDO_ELEMENT" val="dotty"/>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dotty"/>
</p:tagLst>
</file>

<file path=ppt/tags/tag7.xml><?xml version="1.0" encoding="utf-8"?>
<p:tagLst xmlns:a="http://schemas.openxmlformats.org/drawingml/2006/main" xmlns:r="http://schemas.openxmlformats.org/officeDocument/2006/relationships" xmlns:p="http://schemas.openxmlformats.org/presentationml/2006/main">
  <p:tag name="SLIDO_ELEMENT" val="footer"/>
</p:tagLst>
</file>

<file path=ppt/tags/tag8.xml><?xml version="1.0" encoding="utf-8"?>
<p:tagLst xmlns:a="http://schemas.openxmlformats.org/drawingml/2006/main" xmlns:r="http://schemas.openxmlformats.org/officeDocument/2006/relationships" xmlns:p="http://schemas.openxmlformats.org/presentationml/2006/main">
  <p:tag name="SLIDO_TYPE" val="SlidoPoll"/>
  <p:tag name="SLIDO_POLL_UUID" val="d5abb7ec-f032-4421-874c-a14996e7d4ec"/>
  <p:tag name="SLIDO_TIMELINE" val="W3sicG9sbFF1ZXN0aW9uVXVpZCI6IjZkN2I2MWVhLTFkODYtNDNiZS05NDY0LTUzNzUzZTI5NjZjZCIsInNob3dSZXN1bHRzIjp0cnVlfV0="/>
</p:tagLst>
</file>

<file path=ppt/tags/tag9.xml><?xml version="1.0" encoding="utf-8"?>
<p:tagLst xmlns:a="http://schemas.openxmlformats.org/drawingml/2006/main" xmlns:r="http://schemas.openxmlformats.org/officeDocument/2006/relationships" xmlns:p="http://schemas.openxmlformats.org/presentationml/2006/main">
  <p:tag name="SLIDO_ELEMENT" val="logo"/>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Pct val="100000"/>
          <a:buFontTx/>
          <a:buChar char=""/>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80000"/>
          </a:lnSpc>
          <a:spcBef>
            <a:spcPts val="0"/>
          </a:spcBef>
          <a:spcAft>
            <a:spcPts val="0"/>
          </a:spcAft>
          <a:buClrTx/>
          <a:buSzPct val="100000"/>
          <a:buFontTx/>
          <a:buChar char=""/>
          <a:tabLst/>
          <a:defRPr kumimoji="0" sz="8400" b="1" i="0" u="none" strike="noStrike" cap="none" spc="-10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4179</TotalTime>
  <Words>2653</Words>
  <Application>Microsoft Macintosh PowerPoint</Application>
  <PresentationFormat>Personnalisé</PresentationFormat>
  <Paragraphs>190</Paragraphs>
  <Slides>44</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44</vt:i4>
      </vt:variant>
    </vt:vector>
  </HeadingPairs>
  <TitlesOfParts>
    <vt:vector size="56" baseType="lpstr">
      <vt:lpstr>Arial</vt:lpstr>
      <vt:lpstr>Avenir Next Demi Bold</vt:lpstr>
      <vt:lpstr>Avenir Next Medium</vt:lpstr>
      <vt:lpstr>Calibri</vt:lpstr>
      <vt:lpstr>Canela Bold</vt:lpstr>
      <vt:lpstr>Canela Regular</vt:lpstr>
      <vt:lpstr>Canela Text</vt:lpstr>
      <vt:lpstr>Canela Text Regular</vt:lpstr>
      <vt:lpstr>Courier New</vt:lpstr>
      <vt:lpstr>Helvetica Neue</vt:lpstr>
      <vt:lpstr>Wingdings</vt:lpstr>
      <vt:lpstr>Thème Office</vt:lpstr>
      <vt:lpstr>M1 B1 SR1m École et société</vt:lpstr>
      <vt:lpstr>Présentation personnelle</vt:lpstr>
      <vt:lpstr>Présentation PowerPoint</vt:lpstr>
      <vt:lpstr>Programme de la séance</vt:lpstr>
      <vt:lpstr>Présentation PowerPoint</vt:lpstr>
      <vt:lpstr>Qu’est-ce que la sociologie ?</vt:lpstr>
      <vt:lpstr>Présentation PowerPoint</vt:lpstr>
      <vt:lpstr>Présentation PowerPoint</vt:lpstr>
      <vt:lpstr>Pas de déterminisme sociologique… </vt:lpstr>
      <vt:lpstr>Présentation PowerPoint</vt:lpstr>
      <vt:lpstr>Présentation PowerPoint</vt:lpstr>
      <vt:lpstr>Présentation PowerPoint</vt:lpstr>
      <vt:lpstr>Présentation PowerPoint</vt:lpstr>
      <vt:lpstr>Présentation PowerPoint</vt:lpstr>
      <vt:lpstr>Une méthode à privilégier ?</vt:lpstr>
      <vt:lpstr>Présentation PowerPoint</vt:lpstr>
      <vt:lpstr>Présentation PowerPoint</vt:lpstr>
      <vt:lpstr>Et la sociologie de l’éducation ? </vt:lpstr>
      <vt:lpstr>Pourquoi un cours de sociologie ?</vt:lpstr>
      <vt:lpstr>Pourquoi un cours de sociologie ?</vt:lpstr>
      <vt:lpstr>Présentation PowerPoint</vt:lpstr>
      <vt:lpstr>Présentation PowerPoint</vt:lpstr>
      <vt:lpstr>Une orientation genrée inégalitaire ?</vt:lpstr>
      <vt:lpstr>Et en voie professionnelle ? </vt:lpstr>
      <vt:lpstr>En résumé : un cours qui nourrit les compétences attendues des enseignant·e·s (liste non exhaustive…) :  </vt:lpstr>
      <vt:lpstr>Présentation PowerPoint</vt:lpstr>
      <vt:lpstr>Présentation PowerPoint</vt:lpstr>
      <vt:lpstr>Présentation PowerPoint</vt:lpstr>
      <vt:lpstr>Présentation PowerPoint</vt:lpstr>
      <vt:lpstr>Présentation PowerPoint</vt:lpstr>
      <vt:lpstr>Travail collectif et partenariats</vt:lpstr>
      <vt:lpstr>Présentation PowerPoint</vt:lpstr>
      <vt:lpstr>Qui travaille au sein des établissements ?</vt:lpstr>
      <vt:lpstr>Les personnels non enseignants</vt:lpstr>
      <vt:lpstr>Une division du travail en établissement</vt:lpstr>
      <vt:lpstr>Travail réel variable selon les établissements</vt:lpstr>
      <vt:lpstr>Une division du travail en établissement</vt:lpstr>
      <vt:lpstr>Socialisation professionnelle et rapport au métier</vt:lpstr>
      <vt:lpstr>La socialisation professionnelle</vt:lpstr>
      <vt:lpstr>Quels parcours avant l’entrée dans l’enseignement ?</vt:lpstr>
      <vt:lpstr>Quels parcours avant l’entrée dans l’enseignement ?</vt:lpstr>
      <vt:lpstr>Quels parcours avant l’entrée dans l’enseignement ?</vt:lpstr>
      <vt:lpstr>Pour la prochaine séance</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PERRINE AGNOUX</cp:lastModifiedBy>
  <cp:revision>7</cp:revision>
  <dcterms:modified xsi:type="dcterms:W3CDTF">2025-01-09T09:15:51Z</dcterms:modified>
</cp:coreProperties>
</file>