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4" r:id="rId4"/>
    <p:sldId id="265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C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3"/>
    <p:restoredTop sz="55616"/>
  </p:normalViewPr>
  <p:slideViewPr>
    <p:cSldViewPr snapToGrid="0">
      <p:cViewPr varScale="1">
        <p:scale>
          <a:sx n="67" d="100"/>
          <a:sy n="67" d="100"/>
        </p:scale>
        <p:origin x="2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70A68-B8FC-9A4D-A272-CD277DD2D040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C2BCA-CE13-C347-ACE6-E8889E064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3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Exercice 1 : Décrire l’affiche. Comprendre la construction du message (A qui s’adresse l’affiche ? De quoi parle-t-on ? Que voulons-nous faire passer comme message ? Pourquoi ?)</a:t>
            </a:r>
          </a:p>
          <a:p>
            <a:endParaRPr lang="fr-FR" b="0" i="0" u="none" strike="noStrike" dirty="0">
              <a:solidFill>
                <a:srgbClr val="333333"/>
              </a:solidFill>
              <a:effectLst/>
              <a:latin typeface="roboto" panose="020F0502020204030204" pitchFamily="34" charset="0"/>
            </a:endParaRPr>
          </a:p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Les cancers de la peau causés par l’exposition au soleil. </a:t>
            </a:r>
          </a:p>
          <a:p>
            <a:endParaRPr lang="fr-FR" b="0" i="0" u="none" strike="noStrike" dirty="0">
              <a:solidFill>
                <a:srgbClr val="333333"/>
              </a:solidFill>
              <a:effectLst/>
              <a:latin typeface="roboto" panose="020F0502020204030204" pitchFamily="34" charset="0"/>
            </a:endParaRPr>
          </a:p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Sources du cours : </a:t>
            </a:r>
          </a:p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www.ameli.fr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rhone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/assure/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actualites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/soleil-et-cancers-de-la-peau-adopter-les-bons-gestes-pour-limiter-les-risques#:~: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text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=Il%20existe%20deux%20grands%20types,la%20peau%20les%20plus%20fréquents. </a:t>
            </a:r>
          </a:p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www.ligue-cancer.net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/nos-missions/la-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prevention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-des-cancers/soleil-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uv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-et-cancers </a:t>
            </a:r>
          </a:p>
          <a:p>
            <a:endParaRPr lang="fr-FR" b="0" i="0" u="none" strike="noStrike" dirty="0">
              <a:solidFill>
                <a:srgbClr val="333333"/>
              </a:solidFill>
              <a:effectLst/>
              <a:latin typeface="roboto" panose="020F0502020204030204" pitchFamily="34" charset="0"/>
            </a:endParaRPr>
          </a:p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CONSOLI Sylvie G..  Bronzer au risque de sa vie. Champ psychosomatique, 2002/2 no 26, p.115-125. DOI : 10.3917/cpsy.026.0115. URL : 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shs.cairn.info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/revue-champ-psychosomatique-2002-2-page-115?lang=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fr.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F0502020204030204" pitchFamily="34" charset="0"/>
              </a:rPr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3C2BCA-CE13-C347-ACE6-E8889E0644B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389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Exercice 2 : définir les objectifs des campagnes de sensibilisation aux risques liées au soleil :</a:t>
            </a:r>
          </a:p>
          <a:p>
            <a:pPr algn="l"/>
            <a:endParaRPr lang="fr-FR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marL="228600" indent="-228600" algn="l">
              <a:buAutoNum type="arabicPeriod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Donner des conseils (slide 1)</a:t>
            </a:r>
          </a:p>
          <a:p>
            <a:pPr marL="228600" indent="-228600" algn="l">
              <a:buAutoNum type="arabicPeriod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Donner la parole aux usagers, lever des idées reçues</a:t>
            </a:r>
          </a:p>
          <a:p>
            <a:pPr marL="228600" indent="-228600" algn="l">
              <a:buAutoNum type="arabicPeriod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Attirer l’attention</a:t>
            </a:r>
          </a:p>
          <a:p>
            <a:pPr marL="228600" indent="-228600" algn="l">
              <a:buAutoNum type="arabicPeriod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Informer des risques</a:t>
            </a:r>
            <a:b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b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Citer des idées reçues sur les risques liés au soleil. </a:t>
            </a:r>
            <a:b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b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www.e-cancer.fr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/Comprendre-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prevenir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depister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Reduire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-les-risques-de-cancer/Exposition-aux-rayonnements-UV/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Mieux-se-proteger-du-soleil?at_medium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sl&amp;at_campaign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=2024-01-01-Informer-SEA-INCA-INCA_Prevention_Textuelle-601252&amp;at_platform=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google&amp;at_creation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=&amp;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at_variant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=&amp;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at_network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=&amp;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at_term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=&amp;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gad_source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=1&amp;gbraid=0AAAAAD3kYFwUKCVEFycJQvM2BPghNf7Zy&amp;gclid=Cj0KCQjw05i4BhDiARIsAB_2wfBbx8rwjfTDNv8fJvNQXJnlkt2t_fhK1C-ut-4cAMKQo9mmODE7JVAaAm_KEALw_wcB&amp;gclsrc=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aw.ds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b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b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www.quebec.ca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/sante/conseils-et-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prevention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/sante-et-environnement/se-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proteger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-du-soleil-et-des-rayons-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uv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#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3C2BCA-CE13-C347-ACE6-E8889E0644B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29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r>
              <a:rPr lang="fr-FR" b="1" dirty="0">
                <a:effectLst/>
              </a:rPr>
              <a:t>NGUYEN-THANH Viêt,  CLÉMENT Juliette,  HAROUTUNIAN Laetitia, LÉON Christophe,  ARWIDSON Pierre.  Les interventions efficaces en prévention des problèmes de santé liés à l’exposition aux ultraviolets naturels : une synthèse de littérature. Santé Publique, 2015/4 Vol. 27, p.471-480. DOI : 10.3917/spub.154.0471. URL : https://</a:t>
            </a:r>
            <a:r>
              <a:rPr lang="fr-FR" b="1" dirty="0" err="1">
                <a:effectLst/>
              </a:rPr>
              <a:t>stm.cairn.info</a:t>
            </a:r>
            <a:r>
              <a:rPr lang="fr-FR" b="1" dirty="0">
                <a:effectLst/>
              </a:rPr>
              <a:t>/revue-sante-publique-2015-4-page-471?lang=</a:t>
            </a:r>
            <a:r>
              <a:rPr lang="fr-FR" b="1" dirty="0" err="1">
                <a:effectLst/>
              </a:rPr>
              <a:t>fr.</a:t>
            </a:r>
            <a:r>
              <a:rPr lang="fr-FR" b="1" dirty="0">
                <a:effectLst/>
              </a:rPr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3C2BCA-CE13-C347-ACE6-E8889E0644B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814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www.ncbi.nlm.nih.gov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pmc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/articles/PMC8034307/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www.sraesensoriel.fr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wp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-content/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uploads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/acces-aux-soins-da-benoji022023.pdf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www.journaldusida.org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/dossiers/lutte-contre-le-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vih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/sensibilisation/les-malentendus-de-la-prevention-et-les-begaiements-de-la-prise-en-charge.html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https://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www.inserm.fr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/dossier/sida-et-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vih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/#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3C2BCA-CE13-C347-ACE6-E8889E0644B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47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3A8D6-B9CF-2694-6296-7E1CA4531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4654FA-5695-1413-A2E5-4409A6D3C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D3A306-B7B0-5EC0-FAEB-6EE4E4E5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3B7D79-BBD9-712B-1757-300C92A5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B63241-126C-D21E-AB1E-DC7416C6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00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73708D-0866-E6C3-E072-2705E2815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D37644-14E1-D8CF-7503-0BB7558F8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E0E016-0B46-A6D7-CB92-02374FBF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A78D0-31C0-418A-10D7-7EEDAF10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351999-69F2-44D4-5F5D-19A4BDC8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06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3FABE1-B553-D7FB-619A-0A16ABDD8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D0E766-01D1-93C7-A071-71F3C5EC6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0B4E2C-3445-16DA-A42B-0859E272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611D2-5F6F-006A-580A-ABDD9273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3D0159-4D82-4EBD-543A-69C51922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05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34DA2F-3806-1042-977F-DC81A737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EF8501-E91C-8E3C-4182-EB88ACDEC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C8B50C-97D9-90CD-FA70-781E9B46E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FA695C-132E-6563-AD20-DEDBD0034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FBEA8B-91E7-09BE-F723-FACF24AF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36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073DDF-7A30-201D-D401-E8E84B09C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F11F46-376C-9BDF-6835-53C6CD588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02300-B5D5-1C8E-922C-D948CF6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7A94C8-6180-2CD7-3D5D-AFFCB1CBC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1F0649-F451-2875-7710-66ED56FC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26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3F7B42-3806-8203-39A1-1716F5598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301DF0-A499-A8AF-891E-CBD939283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ADE9FA-40BB-1B19-1F07-EE48744BC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506923-CABE-0AD5-C114-FA0B899F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C73309-3646-9F52-6FA8-C0EB2F53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4895E8-5945-3694-8EC6-D0648A6A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72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8E137-9DF1-3C3A-8E23-F7B8AECA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06137C-CCE9-2759-3794-1D364D9E5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FB1890-F487-5F83-0C23-E684D36F3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ACB085-F16A-C02D-323F-B41615014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C9AEFCB-7CD2-CA34-D4B1-A2472DD76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B654496-D07A-3C34-B602-80159A4D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FCD4A5-318A-7869-1763-54DC92BFA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270352-A725-FC26-252F-41DC8A368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26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A1ED03-DE52-6492-1996-A784F7BCD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50B276-5D15-6138-0DE5-6F5F4EC6E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6D59E4-C2BA-2D95-75B9-830D9E6A6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830E7E-B063-C92A-27CE-479D6D79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86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68584F-52CA-873E-63D9-796D04E33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F26BE72-5C74-6FD8-BE50-3AC5AE485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A8A574-53FF-B8B4-B75A-92FAEF098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82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FFEBE-D17E-D375-0FC0-3A8C112B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D34B6A-64FC-BBF0-ECBD-6671C4865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A5B723-3B70-FC82-7DB0-FD180A021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35A0D6-69D6-787B-9ECF-031AADC2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029735-F57D-DE9D-2A80-64EBBA5E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265733-3C7F-777C-59B8-FA005339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97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1D3E6D-3424-23E7-C1FE-DB9C9BB18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8022C7-6B02-9501-1779-6D8330B6C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23B792-67B9-1C41-0309-9ABF28C1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31298C-EE0D-2C59-81D3-75453711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A82DBA-0FAE-6BF3-6980-8E5FAA41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3C5F1D-0997-5B6B-CE6D-59253F7E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63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77D71BF-F52E-9255-586F-AA0172960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8CEA6A-BD0A-DA51-B8FD-6CF4CC885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FC3167-32B4-A930-8FDA-AFFB351B1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D62296-8B9E-7B43-9D25-980776000FE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B72BBE-BA7C-0DED-B539-4CC5EA675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CE90FD-69A7-AF59-CE50-F1F95BE5E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566F97-2D0D-8646-989E-519DB3E50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51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2096EDCB-A172-1C5E-BB3D-31821757C028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B0920FE-B3F1-5291-D881-8E0DEF530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1759"/>
            <a:ext cx="9144000" cy="1817087"/>
          </a:xfrm>
        </p:spPr>
        <p:txBody>
          <a:bodyPr>
            <a:normAutofit fontScale="90000"/>
          </a:bodyPr>
          <a:lstStyle/>
          <a:p>
            <a:r>
              <a:rPr lang="fr-FR" b="1" dirty="0">
                <a:latin typeface="Avenir Book" panose="02000503020000020003" pitchFamily="2" charset="0"/>
              </a:rPr>
              <a:t>L1 SPS </a:t>
            </a:r>
            <a:br>
              <a:rPr lang="fr-FR" b="1" dirty="0">
                <a:latin typeface="Avenir Book" panose="02000503020000020003" pitchFamily="2" charset="0"/>
              </a:rPr>
            </a:br>
            <a:r>
              <a:rPr lang="fr-FR" b="1" dirty="0">
                <a:latin typeface="Avenir Book" panose="02000503020000020003" pitchFamily="2" charset="0"/>
              </a:rPr>
              <a:t> Expression Communication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CA50DE-658E-2E32-FF64-5C45A904E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554"/>
            <a:ext cx="9144000" cy="405496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Avenir Book" panose="02000503020000020003" pitchFamily="2" charset="0"/>
              </a:rPr>
              <a:t>2024 - 2025</a:t>
            </a:r>
          </a:p>
        </p:txBody>
      </p:sp>
      <p:pic>
        <p:nvPicPr>
          <p:cNvPr id="6" name="Image 5" descr="Une image contenant Police, Graphique, logo, cercle&#10;&#10;Description générée automatiquement">
            <a:extLst>
              <a:ext uri="{FF2B5EF4-FFF2-40B4-BE49-F238E27FC236}">
                <a16:creationId xmlns:a16="http://schemas.microsoft.com/office/drawing/2014/main" id="{BCC96561-696F-FB2B-89FB-20E371BD3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699" y="5501758"/>
            <a:ext cx="3836601" cy="108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19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50C15E3A-FBFE-A534-EC73-711F63DE4525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7B2846B-42EE-963C-C6E4-DBDA7BBA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Communication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A44C2B-DD38-C37C-BF88-88972781D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627" y="2067951"/>
            <a:ext cx="8425064" cy="4361001"/>
          </a:xfrm>
        </p:spPr>
        <p:txBody>
          <a:bodyPr>
            <a:normAutofit/>
          </a:bodyPr>
          <a:lstStyle/>
          <a:p>
            <a:r>
              <a:rPr lang="fr-FR" b="1" dirty="0"/>
              <a:t>Les enjeux de la communication en santé</a:t>
            </a:r>
          </a:p>
          <a:p>
            <a:endParaRPr lang="fr-FR" sz="1400" dirty="0"/>
          </a:p>
          <a:p>
            <a:pPr marL="0" indent="0">
              <a:buNone/>
            </a:pPr>
            <a:r>
              <a:rPr lang="fr-FR" sz="2000" b="0" i="0" u="none" strike="noStrike" dirty="0">
                <a:solidFill>
                  <a:srgbClr val="212427"/>
                </a:solidFill>
                <a:effectLst/>
                <a:latin typeface="Alegreya"/>
              </a:rPr>
              <a:t>« </a:t>
            </a:r>
            <a:r>
              <a:rPr lang="fr-FR" sz="2000" b="0" i="1" u="none" strike="noStrike" dirty="0">
                <a:solidFill>
                  <a:srgbClr val="212427"/>
                </a:solidFill>
                <a:effectLst/>
                <a:latin typeface="Alegreya"/>
              </a:rPr>
              <a:t>La communication pour la santé se définit comme l’étude et l’utilisation de stratégies de communications interpersonnelles, organisationnelles et médiatiques visant à informer et à influencer les décisions individuelles et collectives propices à l’amélioration de la santé. </a:t>
            </a:r>
            <a:r>
              <a:rPr lang="fr-FR" sz="2000" b="0" i="0" u="none" strike="noStrike" dirty="0">
                <a:solidFill>
                  <a:srgbClr val="212427"/>
                </a:solidFill>
                <a:effectLst/>
                <a:latin typeface="Alegreya"/>
              </a:rPr>
              <a:t>»</a:t>
            </a:r>
          </a:p>
          <a:p>
            <a:pPr marL="0" indent="0">
              <a:buNone/>
            </a:pPr>
            <a:r>
              <a:rPr lang="fr-FR" sz="1200" i="1" dirty="0">
                <a:latin typeface="Avenir Book" panose="02000503020000020003" pitchFamily="2" charset="0"/>
              </a:rPr>
              <a:t>RENAUD Lise,  RICO DE SOTELO Carmen.  Communication et santé : des paradigmes concurrents. Santé Publique, 2007/1 Vol. 19, p.31-38. DOI : 10.3917/spub.071.0031. URL : https://</a:t>
            </a:r>
            <a:r>
              <a:rPr lang="fr-FR" sz="1200" i="1" dirty="0" err="1">
                <a:latin typeface="Avenir Book" panose="02000503020000020003" pitchFamily="2" charset="0"/>
              </a:rPr>
              <a:t>stm.cairn.info</a:t>
            </a:r>
            <a:r>
              <a:rPr lang="fr-FR" sz="1200" i="1" dirty="0">
                <a:latin typeface="Avenir Book" panose="02000503020000020003" pitchFamily="2" charset="0"/>
              </a:rPr>
              <a:t>/revue-sante-publique-2007-1-page-31?lang=</a:t>
            </a:r>
            <a:r>
              <a:rPr lang="fr-FR" sz="1200" i="1" dirty="0" err="1">
                <a:latin typeface="Avenir Book" panose="02000503020000020003" pitchFamily="2" charset="0"/>
              </a:rPr>
              <a:t>fr.</a:t>
            </a:r>
            <a:endParaRPr lang="fr-FR" sz="1200" i="1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endParaRPr lang="fr-FR" sz="2000" i="1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5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8C8178-BE35-5BFD-9184-C2A90E16B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108D7F6D-63CF-C4D7-A929-CB3FB0832654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EB16AB6-7EF3-62F3-1332-27202C67F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Communication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7FEBD5-3070-249C-41DA-59A9A186C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627" y="2067951"/>
            <a:ext cx="8425064" cy="436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latin typeface="Avenir Book" panose="02000503020000020003" pitchFamily="2" charset="0"/>
              </a:rPr>
              <a:t>La communication en santé est multidimensionnelle : </a:t>
            </a:r>
          </a:p>
          <a:p>
            <a:pPr>
              <a:buFontTx/>
              <a:buChar char="-"/>
            </a:pPr>
            <a:r>
              <a:rPr lang="fr-FR" sz="2000" b="1" dirty="0">
                <a:latin typeface="Avenir Book" panose="02000503020000020003" pitchFamily="2" charset="0"/>
              </a:rPr>
              <a:t>Relations entre acteurs </a:t>
            </a:r>
            <a:r>
              <a:rPr lang="fr-FR" sz="2000" dirty="0">
                <a:latin typeface="Avenir Book" panose="02000503020000020003" pitchFamily="2" charset="0"/>
              </a:rPr>
              <a:t>(soignants-soignants / soignants-patients / patients-patients / patients-aidants / soignants-aidants / organisations – soignants / organisations – population / etc… </a:t>
            </a:r>
          </a:p>
          <a:p>
            <a:pPr>
              <a:buFontTx/>
              <a:buChar char="-"/>
            </a:pPr>
            <a:r>
              <a:rPr lang="fr-FR" sz="2000" b="1" dirty="0">
                <a:latin typeface="Avenir Book" panose="02000503020000020003" pitchFamily="2" charset="0"/>
              </a:rPr>
              <a:t>Actions territoriales </a:t>
            </a:r>
            <a:r>
              <a:rPr lang="fr-FR" sz="2000" dirty="0">
                <a:latin typeface="Avenir Book" panose="02000503020000020003" pitchFamily="2" charset="0"/>
              </a:rPr>
              <a:t>: Mondial (OMS) / National (Ministère, HAS) / Régional (ARS) / départemental (CFFPA, DAC) / Communal (CCAS, CLIC)</a:t>
            </a:r>
          </a:p>
          <a:p>
            <a:pPr>
              <a:buFontTx/>
              <a:buChar char="-"/>
            </a:pPr>
            <a:r>
              <a:rPr lang="fr-FR" sz="2000" b="1" dirty="0">
                <a:latin typeface="Avenir Book" panose="02000503020000020003" pitchFamily="2" charset="0"/>
              </a:rPr>
              <a:t>Publics ciblés </a:t>
            </a:r>
            <a:r>
              <a:rPr lang="fr-FR" sz="2000" dirty="0">
                <a:latin typeface="Avenir Book" panose="02000503020000020003" pitchFamily="2" charset="0"/>
              </a:rPr>
              <a:t>: enfants, parents, seniors, malades, aidants, immigrés, travailleurs, étudiants, etc… </a:t>
            </a:r>
          </a:p>
          <a:p>
            <a:pPr>
              <a:buFontTx/>
              <a:buChar char="-"/>
            </a:pPr>
            <a:r>
              <a:rPr lang="fr-FR" sz="2000" b="1" dirty="0">
                <a:latin typeface="Avenir Book" panose="02000503020000020003" pitchFamily="2" charset="0"/>
              </a:rPr>
              <a:t>Supports de diffusion </a:t>
            </a:r>
            <a:r>
              <a:rPr lang="fr-FR" sz="2000" dirty="0">
                <a:latin typeface="Avenir Book" panose="02000503020000020003" pitchFamily="2" charset="0"/>
              </a:rPr>
              <a:t>: campagne médiatique, sensibilisation in situ ou virtuelle, jeux, distribution, … </a:t>
            </a:r>
          </a:p>
          <a:p>
            <a:pPr>
              <a:buFontTx/>
              <a:buChar char="-"/>
            </a:pPr>
            <a:endParaRPr lang="fr-FR" sz="2000" i="1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9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78992-49F1-E442-EEB9-7C7BBEF05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E3C550BF-AB43-3BE7-69CD-11C7227A2684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5CBDB0F-52F9-44B8-19FB-15F62A47C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Communication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BB5269-55EB-5A5B-C933-D0845F4B4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627" y="2067951"/>
            <a:ext cx="8425064" cy="436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latin typeface="Avenir Book" panose="02000503020000020003" pitchFamily="2" charset="0"/>
              </a:rPr>
              <a:t>La communication en santé a plusieurs objectifs : </a:t>
            </a:r>
          </a:p>
          <a:p>
            <a:pPr marL="0" indent="0">
              <a:buNone/>
            </a:pPr>
            <a:endParaRPr lang="fr-FR" sz="2000" dirty="0">
              <a:latin typeface="Avenir Book" panose="02000503020000020003" pitchFamily="2" charset="0"/>
            </a:endParaRPr>
          </a:p>
          <a:p>
            <a:pPr>
              <a:buFontTx/>
              <a:buChar char="-"/>
            </a:pPr>
            <a:r>
              <a:rPr lang="fr-FR" sz="2000" dirty="0">
                <a:solidFill>
                  <a:srgbClr val="212427"/>
                </a:solidFill>
                <a:latin typeface="Avenir Book" panose="02000503020000020003" pitchFamily="2" charset="0"/>
              </a:rPr>
              <a:t>C</a:t>
            </a:r>
            <a:r>
              <a:rPr lang="fr-FR" sz="2000" i="0" u="none" strike="noStrike" dirty="0">
                <a:solidFill>
                  <a:srgbClr val="212427"/>
                </a:solidFill>
                <a:effectLst/>
                <a:latin typeface="Avenir Book" panose="02000503020000020003" pitchFamily="2" charset="0"/>
              </a:rPr>
              <a:t>onscientisation de la population  aux risques pour la santé associés à des pratiques ou à des comportements spécifiques + </a:t>
            </a:r>
            <a:r>
              <a:rPr lang="fr-FR" sz="2000" i="0" u="none" strike="noStrike" dirty="0" err="1">
                <a:solidFill>
                  <a:srgbClr val="212427"/>
                </a:solidFill>
                <a:effectLst/>
                <a:latin typeface="Avenir Book" panose="02000503020000020003" pitchFamily="2" charset="0"/>
              </a:rPr>
              <a:t>empowerment</a:t>
            </a:r>
            <a:endParaRPr lang="fr-FR" sz="2000" i="0" u="none" strike="noStrike" dirty="0">
              <a:solidFill>
                <a:srgbClr val="212427"/>
              </a:solidFill>
              <a:effectLst/>
              <a:latin typeface="Avenir Book" panose="02000503020000020003" pitchFamily="2" charset="0"/>
            </a:endParaRPr>
          </a:p>
          <a:p>
            <a:pPr>
              <a:buFontTx/>
              <a:buChar char="-"/>
            </a:pPr>
            <a:r>
              <a:rPr lang="fr-FR" sz="2000" dirty="0">
                <a:solidFill>
                  <a:srgbClr val="212427"/>
                </a:solidFill>
                <a:latin typeface="Avenir Book" panose="02000503020000020003" pitchFamily="2" charset="0"/>
              </a:rPr>
              <a:t>Représentation de la santé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212427"/>
                </a:solidFill>
                <a:latin typeface="Avenir Book" panose="02000503020000020003" pitchFamily="2" charset="0"/>
              </a:rPr>
              <a:t>Accompagnement des parcours patients (recherche de l’adhésion thérapeutique; démarche d’aller-vers; …)</a:t>
            </a:r>
          </a:p>
          <a:p>
            <a:pPr>
              <a:buFontTx/>
              <a:buChar char="-"/>
            </a:pPr>
            <a:endParaRPr lang="fr-FR" sz="2000" dirty="0">
              <a:latin typeface="Avenir Book" panose="02000503020000020003" pitchFamily="2" charset="0"/>
            </a:endParaRPr>
          </a:p>
          <a:p>
            <a:pPr>
              <a:buFontTx/>
              <a:buChar char="-"/>
            </a:pPr>
            <a:endParaRPr lang="fr-FR" sz="2000" i="1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1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50C15E3A-FBFE-A534-EC73-711F63DE4525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7B2846B-42EE-963C-C6E4-DBDA7BBA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1. Campagnes de Santé Publique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A44C2B-DD38-C37C-BF88-88972781D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627" y="2067951"/>
            <a:ext cx="8425064" cy="4361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i="1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endParaRPr lang="fr-FR" sz="2000" i="1" dirty="0">
              <a:latin typeface="Avenir Book" panose="02000503020000020003" pitchFamily="2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85D2F6B-ED2D-F34E-8D5D-AF78A281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159" y="617026"/>
            <a:ext cx="4212532" cy="562394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A7AE796-EFC2-EB48-AFA4-9963266B63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627" y="661428"/>
            <a:ext cx="4179273" cy="557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87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50C15E3A-FBFE-A534-EC73-711F63DE4525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7B2846B-42EE-963C-C6E4-DBDA7BBA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1. Campagnes de Santé Publique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71CAD55-E583-4F4F-8C80-B3FA1D13D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514" y="797418"/>
            <a:ext cx="2947372" cy="526316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948A407-F973-F947-9828-B9A56A184B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942" y="797418"/>
            <a:ext cx="2947371" cy="526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88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50C15E3A-FBFE-A534-EC73-711F63DE4525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7B2846B-42EE-963C-C6E4-DBDA7BBA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1. Campagnes de Santé Publique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98617FD-AF31-4146-A6DA-65DF669CD053}"/>
              </a:ext>
            </a:extLst>
          </p:cNvPr>
          <p:cNvSpPr txBox="1"/>
          <p:nvPr/>
        </p:nvSpPr>
        <p:spPr>
          <a:xfrm>
            <a:off x="3093326" y="2104798"/>
            <a:ext cx="87176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communication visuelle est un levier pour attirer l’attention de la population, pour sensibiliser à un sujet à grande échelle. </a:t>
            </a:r>
          </a:p>
          <a:p>
            <a:r>
              <a:rPr lang="fr-FR" dirty="0"/>
              <a:t>Toutefois, si l’on souhaite que la population s’engage dans un changement de comportement, il faut combiner les campagnes visuelles (affiches, spots, …) à d’autres actions, et s’adapter en fonction de différents facteurs (profil de la population ciblée, saisonnalité, langue, …) .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Interventions en milieu scolaire </a:t>
            </a:r>
          </a:p>
          <a:p>
            <a:pPr marL="285750" indent="-285750">
              <a:buFontTx/>
              <a:buChar char="-"/>
            </a:pPr>
            <a:r>
              <a:rPr lang="fr-FR" dirty="0"/>
              <a:t>Intervention en milieu professionnel </a:t>
            </a:r>
          </a:p>
          <a:p>
            <a:pPr marL="285750" indent="-285750">
              <a:buFontTx/>
              <a:buChar char="-"/>
            </a:pPr>
            <a:r>
              <a:rPr lang="fr-FR" dirty="0"/>
              <a:t>Sites de loisirs, de déplacement (TC, aire d’autoroute, gare, ...)</a:t>
            </a:r>
          </a:p>
          <a:p>
            <a:pPr marL="285750" indent="-285750">
              <a:buFontTx/>
              <a:buChar char="-"/>
            </a:pPr>
            <a:r>
              <a:rPr lang="fr-FR" dirty="0"/>
              <a:t>Réseaux sociaux, télévision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 https://</a:t>
            </a:r>
            <a:r>
              <a:rPr lang="fr-FR" dirty="0" err="1"/>
              <a:t>recosante.beta.gouv.fr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B91EE83-4AEA-2346-80E6-A0D7BCB37180}"/>
              </a:ext>
            </a:extLst>
          </p:cNvPr>
          <p:cNvSpPr txBox="1"/>
          <p:nvPr/>
        </p:nvSpPr>
        <p:spPr>
          <a:xfrm>
            <a:off x="3490792" y="1310704"/>
            <a:ext cx="4902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Campagnes visuelles oui, mais pas que !</a:t>
            </a:r>
          </a:p>
        </p:txBody>
      </p:sp>
    </p:spTree>
    <p:extLst>
      <p:ext uri="{BB962C8B-B14F-4D97-AF65-F5344CB8AC3E}">
        <p14:creationId xmlns:p14="http://schemas.microsoft.com/office/powerpoint/2010/main" val="331839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50C15E3A-FBFE-A534-EC73-711F63DE4525}"/>
              </a:ext>
            </a:extLst>
          </p:cNvPr>
          <p:cNvSpPr/>
          <p:nvPr/>
        </p:nvSpPr>
        <p:spPr>
          <a:xfrm>
            <a:off x="-746234" y="-407479"/>
            <a:ext cx="3678620" cy="3836479"/>
          </a:xfrm>
          <a:prstGeom prst="ellipse">
            <a:avLst/>
          </a:prstGeom>
          <a:solidFill>
            <a:srgbClr val="F99C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7B2846B-42EE-963C-C6E4-DBDA7BBA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828" y="847978"/>
            <a:ext cx="3120214" cy="1325563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Avenir Book" panose="02000503020000020003" pitchFamily="2" charset="0"/>
              </a:rPr>
              <a:t>CM 2</a:t>
            </a:r>
            <a:br>
              <a:rPr lang="fr-FR" sz="3600" dirty="0">
                <a:latin typeface="Avenir Book" panose="02000503020000020003" pitchFamily="2" charset="0"/>
              </a:rPr>
            </a:br>
            <a:r>
              <a:rPr lang="fr-FR" sz="3600" dirty="0">
                <a:latin typeface="Avenir Book" panose="02000503020000020003" pitchFamily="2" charset="0"/>
              </a:rPr>
              <a:t>1. Campagnes de Santé Publique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B91EE83-4AEA-2346-80E6-A0D7BCB37180}"/>
              </a:ext>
            </a:extLst>
          </p:cNvPr>
          <p:cNvSpPr txBox="1"/>
          <p:nvPr/>
        </p:nvSpPr>
        <p:spPr>
          <a:xfrm>
            <a:off x="3075685" y="1002927"/>
            <a:ext cx="85153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Campagnes visuelles oui, mais pas que !</a:t>
            </a:r>
          </a:p>
          <a:p>
            <a:endParaRPr lang="fr-FR" sz="2000" b="1" dirty="0"/>
          </a:p>
          <a:p>
            <a:r>
              <a:rPr lang="fr-FR" sz="2000" b="1" dirty="0"/>
              <a:t>Le cas du VIH – SIDA dans la communauté des sourds et malentendants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041E376-3553-8F48-B104-26EBE2137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685" y="2671383"/>
            <a:ext cx="6392746" cy="37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7521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876</Words>
  <Application>Microsoft Macintosh PowerPoint</Application>
  <PresentationFormat>Grand écran</PresentationFormat>
  <Paragraphs>64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Alegreya</vt:lpstr>
      <vt:lpstr>Aptos</vt:lpstr>
      <vt:lpstr>Aptos Display</vt:lpstr>
      <vt:lpstr>Arial</vt:lpstr>
      <vt:lpstr>Avenir Book</vt:lpstr>
      <vt:lpstr>roboto</vt:lpstr>
      <vt:lpstr>Thème Office</vt:lpstr>
      <vt:lpstr>L1 SPS   Expression Communication</vt:lpstr>
      <vt:lpstr>CM 2 Communication</vt:lpstr>
      <vt:lpstr>CM 2 Communication</vt:lpstr>
      <vt:lpstr>CM 2 Communication</vt:lpstr>
      <vt:lpstr>CM 2 1. Campagnes de Santé Publique</vt:lpstr>
      <vt:lpstr>CM 2 1. Campagnes de Santé Publique</vt:lpstr>
      <vt:lpstr>CM 2 1. Campagnes de Santé Publique</vt:lpstr>
      <vt:lpstr>CM 2 1. Campagnes de Santé Publique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 SPS   Expression Communication</dc:title>
  <dc:creator>Thomas Zielinski</dc:creator>
  <cp:lastModifiedBy>Thomas Zielinski</cp:lastModifiedBy>
  <cp:revision>22</cp:revision>
  <dcterms:created xsi:type="dcterms:W3CDTF">2024-09-03T09:50:54Z</dcterms:created>
  <dcterms:modified xsi:type="dcterms:W3CDTF">2024-10-09T12:45:27Z</dcterms:modified>
</cp:coreProperties>
</file>