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1" r:id="rId7"/>
    <p:sldId id="265" r:id="rId8"/>
    <p:sldId id="262" r:id="rId9"/>
    <p:sldId id="264" r:id="rId10"/>
    <p:sldId id="260" r:id="rId11"/>
    <p:sldId id="263" r:id="rId12"/>
    <p:sldId id="268" r:id="rId1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8757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77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31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84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13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17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3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95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07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6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11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FC3D6-4B8D-4A23-962C-E11E7416A3A7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E8796-61B4-4699-B211-B4444A8EFC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95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312466"/>
            <a:ext cx="9144000" cy="2387600"/>
          </a:xfrm>
        </p:spPr>
        <p:txBody>
          <a:bodyPr/>
          <a:lstStyle/>
          <a:p>
            <a:r>
              <a:rPr lang="fr-FR" dirty="0" smtClean="0"/>
              <a:t>Systèmes de Santé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262404"/>
            <a:ext cx="9144000" cy="1655762"/>
          </a:xfrm>
        </p:spPr>
        <p:txBody>
          <a:bodyPr>
            <a:noAutofit/>
          </a:bodyPr>
          <a:lstStyle/>
          <a:p>
            <a:r>
              <a:rPr lang="fr-FR" sz="4000" dirty="0" smtClean="0"/>
              <a:t>Les différents modèles</a:t>
            </a:r>
          </a:p>
          <a:p>
            <a:endParaRPr lang="fr-FR" sz="2800" dirty="0"/>
          </a:p>
          <a:p>
            <a:r>
              <a:rPr lang="fr-FR" sz="2800" dirty="0" smtClean="0"/>
              <a:t>Pr Cyrille Colin</a:t>
            </a:r>
          </a:p>
          <a:p>
            <a:r>
              <a:rPr lang="fr-FR" sz="2800" dirty="0" smtClean="0"/>
              <a:t>Licence 1 Sciences pour la Santé</a:t>
            </a:r>
          </a:p>
          <a:p>
            <a:r>
              <a:rPr lang="fr-FR" sz="2800" dirty="0" smtClean="0"/>
              <a:t>Université Lyon 1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16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6871063" y="627017"/>
            <a:ext cx="4023360" cy="22076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6871063" y="3135086"/>
            <a:ext cx="4140926" cy="34094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1436914" y="627017"/>
            <a:ext cx="2364377" cy="14369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1854926" y="2495006"/>
            <a:ext cx="1541417" cy="11495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849086" y="3892731"/>
            <a:ext cx="4454434" cy="13846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1541417" y="5564777"/>
            <a:ext cx="1188720" cy="10711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2717074" y="5568352"/>
            <a:ext cx="1358537" cy="1097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2" name="Connecteur droit avec flèche 41"/>
          <p:cNvCxnSpPr>
            <a:stCxn id="39" idx="0"/>
          </p:cNvCxnSpPr>
          <p:nvPr/>
        </p:nvCxnSpPr>
        <p:spPr>
          <a:xfrm flipV="1">
            <a:off x="2135777" y="5277394"/>
            <a:ext cx="6532" cy="287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endCxn id="40" idx="0"/>
          </p:cNvCxnSpPr>
          <p:nvPr/>
        </p:nvCxnSpPr>
        <p:spPr>
          <a:xfrm>
            <a:off x="3357154" y="5280969"/>
            <a:ext cx="39189" cy="287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endCxn id="37" idx="2"/>
          </p:cNvCxnSpPr>
          <p:nvPr/>
        </p:nvCxnSpPr>
        <p:spPr>
          <a:xfrm flipV="1">
            <a:off x="2625634" y="3644537"/>
            <a:ext cx="1" cy="248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36" idx="2"/>
            <a:endCxn id="37" idx="0"/>
          </p:cNvCxnSpPr>
          <p:nvPr/>
        </p:nvCxnSpPr>
        <p:spPr>
          <a:xfrm>
            <a:off x="2619103" y="2063931"/>
            <a:ext cx="6532" cy="431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36" idx="3"/>
          </p:cNvCxnSpPr>
          <p:nvPr/>
        </p:nvCxnSpPr>
        <p:spPr>
          <a:xfrm>
            <a:off x="3801291" y="1345474"/>
            <a:ext cx="30697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en angle 51"/>
          <p:cNvCxnSpPr/>
          <p:nvPr/>
        </p:nvCxnSpPr>
        <p:spPr>
          <a:xfrm flipV="1">
            <a:off x="3396343" y="1854926"/>
            <a:ext cx="3474720" cy="74458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en angle 53"/>
          <p:cNvCxnSpPr/>
          <p:nvPr/>
        </p:nvCxnSpPr>
        <p:spPr>
          <a:xfrm flipV="1">
            <a:off x="5303520" y="2380848"/>
            <a:ext cx="1567543" cy="1528355"/>
          </a:xfrm>
          <a:prstGeom prst="bentConnector3">
            <a:avLst>
              <a:gd name="adj1" fmla="val 225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 flipV="1">
            <a:off x="5303520" y="4389120"/>
            <a:ext cx="1567543" cy="261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 flipV="1">
            <a:off x="5303520" y="4990011"/>
            <a:ext cx="1567543" cy="13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6871063" y="627016"/>
            <a:ext cx="4023360" cy="50945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SECURITE SOCIALE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83654" y="3135086"/>
            <a:ext cx="4140926" cy="41801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OFFRE DE SOINS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145383" y="3644537"/>
            <a:ext cx="1737360" cy="27693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Rectangle 61"/>
          <p:cNvSpPr/>
          <p:nvPr/>
        </p:nvSpPr>
        <p:spPr>
          <a:xfrm>
            <a:off x="8882743" y="3644537"/>
            <a:ext cx="2011680" cy="27693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Rectangle 62"/>
          <p:cNvSpPr/>
          <p:nvPr/>
        </p:nvSpPr>
        <p:spPr>
          <a:xfrm>
            <a:off x="7145383" y="6048103"/>
            <a:ext cx="1737360" cy="36576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PRIVE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882743" y="6048103"/>
            <a:ext cx="2011680" cy="36576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PUBLIC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1978006" y="1160808"/>
            <a:ext cx="1418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ENTREPRISES</a:t>
            </a:r>
            <a:endParaRPr lang="fr-FR" dirty="0"/>
          </a:p>
        </p:txBody>
      </p:sp>
      <p:sp>
        <p:nvSpPr>
          <p:cNvPr id="66" name="ZoneTexte 65"/>
          <p:cNvSpPr txBox="1"/>
          <p:nvPr/>
        </p:nvSpPr>
        <p:spPr>
          <a:xfrm>
            <a:off x="2309946" y="2847703"/>
            <a:ext cx="61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ETAT</a:t>
            </a:r>
            <a:endParaRPr lang="fr-FR" dirty="0"/>
          </a:p>
        </p:txBody>
      </p:sp>
      <p:sp>
        <p:nvSpPr>
          <p:cNvPr id="67" name="ZoneTexte 66"/>
          <p:cNvSpPr txBox="1"/>
          <p:nvPr/>
        </p:nvSpPr>
        <p:spPr>
          <a:xfrm>
            <a:off x="1854926" y="4415247"/>
            <a:ext cx="1405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POPULATION</a:t>
            </a:r>
            <a:endParaRPr lang="fr-FR" dirty="0"/>
          </a:p>
        </p:txBody>
      </p:sp>
      <p:sp>
        <p:nvSpPr>
          <p:cNvPr id="68" name="ZoneTexte 67"/>
          <p:cNvSpPr txBox="1"/>
          <p:nvPr/>
        </p:nvSpPr>
        <p:spPr>
          <a:xfrm>
            <a:off x="1571359" y="5928751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Mutuelles</a:t>
            </a:r>
            <a:endParaRPr lang="fr-FR" dirty="0"/>
          </a:p>
        </p:txBody>
      </p:sp>
      <p:sp>
        <p:nvSpPr>
          <p:cNvPr id="69" name="ZoneTexte 68"/>
          <p:cNvSpPr txBox="1"/>
          <p:nvPr/>
        </p:nvSpPr>
        <p:spPr>
          <a:xfrm>
            <a:off x="2850745" y="5928751"/>
            <a:ext cx="128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Ass</a:t>
            </a:r>
            <a:r>
              <a:rPr lang="fr-FR" dirty="0" smtClean="0"/>
              <a:t>. privées</a:t>
            </a:r>
            <a:endParaRPr lang="fr-FR" dirty="0"/>
          </a:p>
        </p:txBody>
      </p:sp>
      <p:sp>
        <p:nvSpPr>
          <p:cNvPr id="70" name="ZoneTexte 69"/>
          <p:cNvSpPr txBox="1"/>
          <p:nvPr/>
        </p:nvSpPr>
        <p:spPr>
          <a:xfrm>
            <a:off x="8103367" y="2250383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Maladie</a:t>
            </a:r>
            <a:endParaRPr lang="fr-FR" dirty="0"/>
          </a:p>
        </p:txBody>
      </p:sp>
      <p:sp>
        <p:nvSpPr>
          <p:cNvPr id="71" name="ZoneTexte 70"/>
          <p:cNvSpPr txBox="1"/>
          <p:nvPr/>
        </p:nvSpPr>
        <p:spPr>
          <a:xfrm>
            <a:off x="9442247" y="1720140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Vieillesse</a:t>
            </a:r>
            <a:endParaRPr lang="fr-FR" dirty="0"/>
          </a:p>
        </p:txBody>
      </p:sp>
      <p:sp>
        <p:nvSpPr>
          <p:cNvPr id="72" name="ZoneTexte 71"/>
          <p:cNvSpPr txBox="1"/>
          <p:nvPr/>
        </p:nvSpPr>
        <p:spPr>
          <a:xfrm>
            <a:off x="7555989" y="1585350"/>
            <a:ext cx="853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Famille</a:t>
            </a:r>
            <a:endParaRPr lang="fr-FR" dirty="0"/>
          </a:p>
        </p:txBody>
      </p:sp>
      <p:sp>
        <p:nvSpPr>
          <p:cNvPr id="74" name="Rectangle 73"/>
          <p:cNvSpPr/>
          <p:nvPr/>
        </p:nvSpPr>
        <p:spPr>
          <a:xfrm>
            <a:off x="7933550" y="2250383"/>
            <a:ext cx="1240971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ZoneTexte 74"/>
          <p:cNvSpPr txBox="1"/>
          <p:nvPr/>
        </p:nvSpPr>
        <p:spPr>
          <a:xfrm>
            <a:off x="7250264" y="3853543"/>
            <a:ext cx="1580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HOPITAL PRIVE</a:t>
            </a:r>
            <a:endParaRPr lang="fr-FR" dirty="0"/>
          </a:p>
        </p:txBody>
      </p:sp>
      <p:sp>
        <p:nvSpPr>
          <p:cNvPr id="76" name="ZoneTexte 75"/>
          <p:cNvSpPr txBox="1"/>
          <p:nvPr/>
        </p:nvSpPr>
        <p:spPr>
          <a:xfrm>
            <a:off x="8983566" y="3853543"/>
            <a:ext cx="1705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HOPITAL PUBLIC</a:t>
            </a:r>
            <a:endParaRPr lang="fr-FR" dirty="0"/>
          </a:p>
        </p:txBody>
      </p:sp>
      <p:sp>
        <p:nvSpPr>
          <p:cNvPr id="77" name="ZoneTexte 76"/>
          <p:cNvSpPr txBox="1"/>
          <p:nvPr/>
        </p:nvSpPr>
        <p:spPr>
          <a:xfrm>
            <a:off x="4501544" y="1020969"/>
            <a:ext cx="1418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COTISATIONS</a:t>
            </a:r>
          </a:p>
          <a:p>
            <a:r>
              <a:rPr lang="fr-FR" dirty="0" smtClean="0"/>
              <a:t>SALARIALES</a:t>
            </a:r>
            <a:endParaRPr lang="fr-FR" dirty="0"/>
          </a:p>
        </p:txBody>
      </p:sp>
      <p:sp>
        <p:nvSpPr>
          <p:cNvPr id="78" name="ZoneTexte 77"/>
          <p:cNvSpPr txBox="1"/>
          <p:nvPr/>
        </p:nvSpPr>
        <p:spPr>
          <a:xfrm>
            <a:off x="3542960" y="2196182"/>
            <a:ext cx="1529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SUBVENTIONS</a:t>
            </a:r>
            <a:endParaRPr lang="fr-FR" dirty="0"/>
          </a:p>
        </p:txBody>
      </p:sp>
      <p:sp>
        <p:nvSpPr>
          <p:cNvPr id="79" name="Rectangle 78"/>
          <p:cNvSpPr/>
          <p:nvPr/>
        </p:nvSpPr>
        <p:spPr>
          <a:xfrm>
            <a:off x="9442247" y="1705293"/>
            <a:ext cx="1053494" cy="3265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Rectangle 79"/>
          <p:cNvSpPr/>
          <p:nvPr/>
        </p:nvSpPr>
        <p:spPr>
          <a:xfrm>
            <a:off x="7555989" y="1613262"/>
            <a:ext cx="894807" cy="3414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Rectangle 80"/>
          <p:cNvSpPr/>
          <p:nvPr/>
        </p:nvSpPr>
        <p:spPr>
          <a:xfrm>
            <a:off x="7246206" y="3853543"/>
            <a:ext cx="1518971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Rectangle 81"/>
          <p:cNvSpPr/>
          <p:nvPr/>
        </p:nvSpPr>
        <p:spPr>
          <a:xfrm>
            <a:off x="9000309" y="3853544"/>
            <a:ext cx="173736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ZoneTexte 82"/>
          <p:cNvSpPr txBox="1"/>
          <p:nvPr/>
        </p:nvSpPr>
        <p:spPr>
          <a:xfrm>
            <a:off x="7466388" y="4475202"/>
            <a:ext cx="1420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SPECIALISTES</a:t>
            </a:r>
            <a:endParaRPr lang="fr-FR" dirty="0"/>
          </a:p>
        </p:txBody>
      </p:sp>
      <p:sp>
        <p:nvSpPr>
          <p:cNvPr id="84" name="ZoneTexte 83"/>
          <p:cNvSpPr txBox="1"/>
          <p:nvPr/>
        </p:nvSpPr>
        <p:spPr>
          <a:xfrm>
            <a:off x="7324080" y="4832083"/>
            <a:ext cx="1549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GENERALISTES</a:t>
            </a:r>
            <a:endParaRPr lang="fr-FR" dirty="0"/>
          </a:p>
        </p:txBody>
      </p:sp>
      <p:sp>
        <p:nvSpPr>
          <p:cNvPr id="85" name="ZoneTexte 84"/>
          <p:cNvSpPr txBox="1"/>
          <p:nvPr/>
        </p:nvSpPr>
        <p:spPr>
          <a:xfrm>
            <a:off x="7324080" y="5380111"/>
            <a:ext cx="1431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PHARMACIES</a:t>
            </a:r>
            <a:endParaRPr lang="fr-FR" dirty="0"/>
          </a:p>
        </p:txBody>
      </p:sp>
      <p:sp>
        <p:nvSpPr>
          <p:cNvPr id="86" name="ZoneTexte 85"/>
          <p:cNvSpPr txBox="1"/>
          <p:nvPr/>
        </p:nvSpPr>
        <p:spPr>
          <a:xfrm>
            <a:off x="9075288" y="4441371"/>
            <a:ext cx="1420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SPECIALISTES</a:t>
            </a:r>
            <a:endParaRPr lang="fr-FR" dirty="0"/>
          </a:p>
        </p:txBody>
      </p:sp>
      <p:sp>
        <p:nvSpPr>
          <p:cNvPr id="87" name="ZoneTexte 86"/>
          <p:cNvSpPr txBox="1"/>
          <p:nvPr/>
        </p:nvSpPr>
        <p:spPr>
          <a:xfrm>
            <a:off x="9058042" y="4828511"/>
            <a:ext cx="1549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GENERALISTES</a:t>
            </a:r>
            <a:endParaRPr lang="fr-FR" dirty="0"/>
          </a:p>
        </p:txBody>
      </p:sp>
      <p:sp>
        <p:nvSpPr>
          <p:cNvPr id="89" name="ZoneTexte 88"/>
          <p:cNvSpPr txBox="1"/>
          <p:nvPr/>
        </p:nvSpPr>
        <p:spPr>
          <a:xfrm>
            <a:off x="5509128" y="4415246"/>
            <a:ext cx="1349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ACCES LIBRE</a:t>
            </a:r>
            <a:endParaRPr lang="fr-FR" dirty="0"/>
          </a:p>
        </p:txBody>
      </p:sp>
      <p:sp>
        <p:nvSpPr>
          <p:cNvPr id="90" name="ZoneTexte 89"/>
          <p:cNvSpPr txBox="1"/>
          <p:nvPr/>
        </p:nvSpPr>
        <p:spPr>
          <a:xfrm>
            <a:off x="5525398" y="5092728"/>
            <a:ext cx="1159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PAIEMENT</a:t>
            </a:r>
            <a:endParaRPr lang="fr-FR" dirty="0"/>
          </a:p>
        </p:txBody>
      </p:sp>
      <p:cxnSp>
        <p:nvCxnSpPr>
          <p:cNvPr id="93" name="Connecteur droit avec flèche 92"/>
          <p:cNvCxnSpPr/>
          <p:nvPr/>
        </p:nvCxnSpPr>
        <p:spPr>
          <a:xfrm>
            <a:off x="8450796" y="2619715"/>
            <a:ext cx="0" cy="515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ZoneTexte 94"/>
          <p:cNvSpPr txBox="1"/>
          <p:nvPr/>
        </p:nvSpPr>
        <p:spPr>
          <a:xfrm>
            <a:off x="6858472" y="2826323"/>
            <a:ext cx="145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TIERS PAYANT</a:t>
            </a:r>
            <a:endParaRPr lang="fr-FR" dirty="0"/>
          </a:p>
        </p:txBody>
      </p:sp>
      <p:sp>
        <p:nvSpPr>
          <p:cNvPr id="96" name="ZoneTexte 95"/>
          <p:cNvSpPr txBox="1"/>
          <p:nvPr/>
        </p:nvSpPr>
        <p:spPr>
          <a:xfrm>
            <a:off x="8554036" y="2826323"/>
            <a:ext cx="2748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TARIFICATION A L’ACTIVITE </a:t>
            </a:r>
            <a:endParaRPr lang="fr-FR" dirty="0"/>
          </a:p>
        </p:txBody>
      </p:sp>
      <p:sp>
        <p:nvSpPr>
          <p:cNvPr id="97" name="ZoneTexte 96"/>
          <p:cNvSpPr txBox="1"/>
          <p:nvPr/>
        </p:nvSpPr>
        <p:spPr>
          <a:xfrm>
            <a:off x="4359760" y="2937357"/>
            <a:ext cx="1418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COTISATIONS</a:t>
            </a:r>
            <a:endParaRPr lang="fr-FR" dirty="0"/>
          </a:p>
        </p:txBody>
      </p:sp>
      <p:sp>
        <p:nvSpPr>
          <p:cNvPr id="98" name="ZoneTexte 97"/>
          <p:cNvSpPr txBox="1"/>
          <p:nvPr/>
        </p:nvSpPr>
        <p:spPr>
          <a:xfrm>
            <a:off x="3599625" y="5209403"/>
            <a:ext cx="898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PRIMES</a:t>
            </a:r>
            <a:endParaRPr lang="fr-FR" dirty="0"/>
          </a:p>
        </p:txBody>
      </p:sp>
      <p:sp>
        <p:nvSpPr>
          <p:cNvPr id="99" name="ZoneTexte 98"/>
          <p:cNvSpPr txBox="1"/>
          <p:nvPr/>
        </p:nvSpPr>
        <p:spPr>
          <a:xfrm>
            <a:off x="171406" y="5236420"/>
            <a:ext cx="1954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REMBOURSEMENT</a:t>
            </a:r>
            <a:endParaRPr lang="fr-FR" dirty="0"/>
          </a:p>
        </p:txBody>
      </p:sp>
      <p:cxnSp>
        <p:nvCxnSpPr>
          <p:cNvPr id="105" name="Connecteur droit avec flèche 104"/>
          <p:cNvCxnSpPr/>
          <p:nvPr/>
        </p:nvCxnSpPr>
        <p:spPr>
          <a:xfrm flipH="1">
            <a:off x="5307578" y="2826323"/>
            <a:ext cx="1563485" cy="1519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ZoneTexte 107"/>
          <p:cNvSpPr txBox="1"/>
          <p:nvPr/>
        </p:nvSpPr>
        <p:spPr>
          <a:xfrm>
            <a:off x="5116084" y="3352245"/>
            <a:ext cx="1748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Remboursement</a:t>
            </a:r>
            <a:endParaRPr lang="fr-FR" dirty="0"/>
          </a:p>
        </p:txBody>
      </p:sp>
      <p:sp>
        <p:nvSpPr>
          <p:cNvPr id="109" name="ZoneTexte 108"/>
          <p:cNvSpPr txBox="1"/>
          <p:nvPr/>
        </p:nvSpPr>
        <p:spPr>
          <a:xfrm>
            <a:off x="1949307" y="3585004"/>
            <a:ext cx="1090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impôt</a:t>
            </a:r>
            <a:endParaRPr lang="fr-FR" dirty="0"/>
          </a:p>
        </p:txBody>
      </p:sp>
      <p:sp>
        <p:nvSpPr>
          <p:cNvPr id="110" name="ZoneTexte 109"/>
          <p:cNvSpPr txBox="1"/>
          <p:nvPr/>
        </p:nvSpPr>
        <p:spPr>
          <a:xfrm>
            <a:off x="1787054" y="2091679"/>
            <a:ext cx="816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IMPOT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730744" y="4025121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LISTE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9049460" y="4449607"/>
            <a:ext cx="1436915" cy="3006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Rectangle 72"/>
          <p:cNvSpPr/>
          <p:nvPr/>
        </p:nvSpPr>
        <p:spPr>
          <a:xfrm>
            <a:off x="7382045" y="4488713"/>
            <a:ext cx="1436915" cy="3006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Rectangle 87"/>
          <p:cNvSpPr/>
          <p:nvPr/>
        </p:nvSpPr>
        <p:spPr>
          <a:xfrm>
            <a:off x="7318262" y="5374804"/>
            <a:ext cx="1436915" cy="3006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9052560" y="4850983"/>
            <a:ext cx="1551381" cy="315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7382045" y="4858046"/>
            <a:ext cx="1383131" cy="3397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136033" y="260282"/>
            <a:ext cx="305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SYSTÈME DE SANTE FRANCAIS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19576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Système de santé Français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Peu d’intégration et de coordination entre les différents professionnels et les différentes structures</a:t>
            </a:r>
          </a:p>
          <a:p>
            <a:r>
              <a:rPr lang="fr-FR" dirty="0" smtClean="0"/>
              <a:t>Système de paiement à l’acte et au séjour</a:t>
            </a:r>
          </a:p>
          <a:p>
            <a:endParaRPr lang="fr-FR" dirty="0"/>
          </a:p>
          <a:p>
            <a:r>
              <a:rPr lang="fr-FR" dirty="0" smtClean="0"/>
              <a:t>Mais regroupements d’hôpitaux publics: Groupements Hospitaliers de Territoire (GHT)</a:t>
            </a:r>
          </a:p>
          <a:p>
            <a:endParaRPr lang="fr-FR" dirty="0"/>
          </a:p>
          <a:p>
            <a:r>
              <a:rPr lang="fr-FR" dirty="0" smtClean="0"/>
              <a:t>Et regroupements de professionnels libéraux:</a:t>
            </a:r>
          </a:p>
          <a:p>
            <a:pPr lvl="1"/>
            <a:r>
              <a:rPr lang="fr-FR" dirty="0" smtClean="0"/>
              <a:t>Maisons de </a:t>
            </a:r>
            <a:r>
              <a:rPr lang="fr-FR" smtClean="0"/>
              <a:t>santé pluri-professionnelles</a:t>
            </a:r>
            <a:r>
              <a:rPr lang="fr-FR" dirty="0" smtClean="0"/>
              <a:t>, centres de santé</a:t>
            </a:r>
          </a:p>
          <a:p>
            <a:pPr lvl="1"/>
            <a:r>
              <a:rPr lang="fr-FR" dirty="0" smtClean="0"/>
              <a:t>Communautés Professionnelles de Territoire de Santé (CPTS)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855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Eléments de comparaison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Convergences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Inscription </a:t>
            </a:r>
            <a:r>
              <a:rPr lang="fr-FR" dirty="0"/>
              <a:t>sur </a:t>
            </a:r>
            <a:r>
              <a:rPr lang="fr-FR" dirty="0" smtClean="0"/>
              <a:t>liste</a:t>
            </a:r>
          </a:p>
          <a:p>
            <a:r>
              <a:rPr lang="fr-FR" dirty="0"/>
              <a:t>Modèles </a:t>
            </a:r>
            <a:r>
              <a:rPr lang="fr-FR" dirty="0" smtClean="0"/>
              <a:t>mixtes (public/privé)</a:t>
            </a:r>
          </a:p>
          <a:p>
            <a:r>
              <a:rPr lang="fr-FR" dirty="0" smtClean="0"/>
              <a:t>Financement mixte (impôt/cotisations)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Divergences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Cabinets de médecine générale</a:t>
            </a:r>
          </a:p>
          <a:p>
            <a:r>
              <a:rPr lang="fr-FR" dirty="0" smtClean="0"/>
              <a:t>Paiement à l’acte/capitation</a:t>
            </a:r>
          </a:p>
          <a:p>
            <a:r>
              <a:rPr lang="fr-FR" dirty="0" smtClean="0"/>
              <a:t>Spécialistes à l’hôpital</a:t>
            </a:r>
          </a:p>
          <a:p>
            <a:r>
              <a:rPr lang="fr-FR" dirty="0" smtClean="0"/>
              <a:t>Nombre d’hôpitaux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588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de la 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modèles théoriques de système de santé</a:t>
            </a:r>
          </a:p>
          <a:p>
            <a:endParaRPr lang="fr-FR" dirty="0"/>
          </a:p>
          <a:p>
            <a:r>
              <a:rPr lang="fr-FR" dirty="0" smtClean="0"/>
              <a:t>Le modèle britannique</a:t>
            </a:r>
          </a:p>
          <a:p>
            <a:endParaRPr lang="fr-FR" dirty="0"/>
          </a:p>
          <a:p>
            <a:r>
              <a:rPr lang="fr-FR" dirty="0" smtClean="0"/>
              <a:t>Le modèle français</a:t>
            </a:r>
          </a:p>
          <a:p>
            <a:endParaRPr lang="fr-FR" dirty="0"/>
          </a:p>
          <a:p>
            <a:r>
              <a:rPr lang="fr-FR" dirty="0" smtClean="0"/>
              <a:t>Eléments de comparaison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129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91636" y="5917781"/>
            <a:ext cx="3401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Système de santé planifié / public</a:t>
            </a:r>
            <a:endParaRPr lang="fr-FR" b="1" dirty="0"/>
          </a:p>
        </p:txBody>
      </p:sp>
      <p:sp>
        <p:nvSpPr>
          <p:cNvPr id="3" name="Rectangle 2"/>
          <p:cNvSpPr/>
          <p:nvPr/>
        </p:nvSpPr>
        <p:spPr>
          <a:xfrm>
            <a:off x="1319349" y="607422"/>
            <a:ext cx="1645920" cy="7184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849086" y="2847703"/>
            <a:ext cx="1946365" cy="9666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201783" y="2638697"/>
            <a:ext cx="1750423" cy="731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618411" y="2847703"/>
            <a:ext cx="2442754" cy="15022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7040880" y="1058091"/>
            <a:ext cx="4336869" cy="38796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511143" y="1463040"/>
            <a:ext cx="1489166" cy="822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9353006" y="1776549"/>
            <a:ext cx="1789611" cy="5878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9353006" y="2743200"/>
            <a:ext cx="1567543" cy="522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7968343" y="3526971"/>
            <a:ext cx="2272937" cy="6270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en angle 12"/>
          <p:cNvCxnSpPr/>
          <p:nvPr/>
        </p:nvCxnSpPr>
        <p:spPr>
          <a:xfrm>
            <a:off x="2952206" y="953589"/>
            <a:ext cx="4088674" cy="50945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5" idx="0"/>
          </p:cNvCxnSpPr>
          <p:nvPr/>
        </p:nvCxnSpPr>
        <p:spPr>
          <a:xfrm rot="16200000" flipV="1">
            <a:off x="1420587" y="1982288"/>
            <a:ext cx="1312817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6" idx="0"/>
          </p:cNvCxnSpPr>
          <p:nvPr/>
        </p:nvCxnSpPr>
        <p:spPr>
          <a:xfrm rot="16200000" flipV="1">
            <a:off x="3153048" y="1160963"/>
            <a:ext cx="1538151" cy="183533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endCxn id="8" idx="2"/>
          </p:cNvCxnSpPr>
          <p:nvPr/>
        </p:nvCxnSpPr>
        <p:spPr>
          <a:xfrm flipV="1">
            <a:off x="8255726" y="2286000"/>
            <a:ext cx="0" cy="1240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endCxn id="10" idx="1"/>
          </p:cNvCxnSpPr>
          <p:nvPr/>
        </p:nvCxnSpPr>
        <p:spPr>
          <a:xfrm>
            <a:off x="8255726" y="2997925"/>
            <a:ext cx="1097280" cy="65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en angle 25"/>
          <p:cNvCxnSpPr/>
          <p:nvPr/>
        </p:nvCxnSpPr>
        <p:spPr>
          <a:xfrm flipV="1">
            <a:off x="8255726" y="2328454"/>
            <a:ext cx="1097280" cy="26778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1767838" y="747542"/>
            <a:ext cx="61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ETAT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1330378" y="2847703"/>
            <a:ext cx="1418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ENTREPRISES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4143436" y="3331028"/>
            <a:ext cx="1405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POPULATION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7821789" y="1683170"/>
            <a:ext cx="982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HOPITAL</a:t>
            </a:r>
            <a:endParaRPr lang="fr-FR" dirty="0"/>
          </a:p>
        </p:txBody>
      </p:sp>
      <p:sp>
        <p:nvSpPr>
          <p:cNvPr id="31" name="Rectangle 30"/>
          <p:cNvSpPr/>
          <p:nvPr/>
        </p:nvSpPr>
        <p:spPr>
          <a:xfrm>
            <a:off x="7040880" y="4503421"/>
            <a:ext cx="4349931" cy="45051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SECTEUR PUBLIC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9642837" y="1867836"/>
            <a:ext cx="13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SPECIALISTE</a:t>
            </a:r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8492730" y="3655814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GENERALISTE</a:t>
            </a:r>
            <a:endParaRPr lang="fr-FR" dirty="0"/>
          </a:p>
        </p:txBody>
      </p:sp>
      <p:sp>
        <p:nvSpPr>
          <p:cNvPr id="34" name="ZoneTexte 33"/>
          <p:cNvSpPr txBox="1"/>
          <p:nvPr/>
        </p:nvSpPr>
        <p:spPr>
          <a:xfrm>
            <a:off x="9457509" y="2813259"/>
            <a:ext cx="1476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PHARMACIEN</a:t>
            </a:r>
            <a:endParaRPr lang="fr-FR" dirty="0"/>
          </a:p>
        </p:txBody>
      </p:sp>
      <p:sp>
        <p:nvSpPr>
          <p:cNvPr id="35" name="ZoneTexte 34"/>
          <p:cNvSpPr txBox="1"/>
          <p:nvPr/>
        </p:nvSpPr>
        <p:spPr>
          <a:xfrm>
            <a:off x="1289937" y="1825228"/>
            <a:ext cx="816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IMPOT</a:t>
            </a:r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3980900" y="1939834"/>
            <a:ext cx="816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IMPOT</a:t>
            </a:r>
            <a:endParaRPr lang="fr-FR" dirty="0"/>
          </a:p>
        </p:txBody>
      </p:sp>
      <p:sp>
        <p:nvSpPr>
          <p:cNvPr id="37" name="ZoneTexte 36"/>
          <p:cNvSpPr txBox="1"/>
          <p:nvPr/>
        </p:nvSpPr>
        <p:spPr>
          <a:xfrm>
            <a:off x="3471145" y="607422"/>
            <a:ext cx="1062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SALARIAT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5039685" y="1039669"/>
            <a:ext cx="1873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BUDGET NEGOCIE</a:t>
            </a:r>
            <a:endParaRPr lang="fr-FR" dirty="0"/>
          </a:p>
        </p:txBody>
      </p:sp>
      <p:sp>
        <p:nvSpPr>
          <p:cNvPr id="39" name="ZoneTexte 38"/>
          <p:cNvSpPr txBox="1"/>
          <p:nvPr/>
        </p:nvSpPr>
        <p:spPr>
          <a:xfrm>
            <a:off x="6210104" y="3623157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LISTE</a:t>
            </a:r>
            <a:endParaRPr lang="fr-FR" dirty="0"/>
          </a:p>
        </p:txBody>
      </p:sp>
      <p:cxnSp>
        <p:nvCxnSpPr>
          <p:cNvPr id="41" name="Connecteur droit avec flèche 40"/>
          <p:cNvCxnSpPr>
            <a:stCxn id="6" idx="3"/>
          </p:cNvCxnSpPr>
          <p:nvPr/>
        </p:nvCxnSpPr>
        <p:spPr>
          <a:xfrm>
            <a:off x="6061165" y="3598817"/>
            <a:ext cx="9797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949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4225" y="4823764"/>
            <a:ext cx="1645920" cy="7184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711882" y="1014595"/>
            <a:ext cx="1946365" cy="9666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437069" y="855319"/>
            <a:ext cx="2366410" cy="731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448593" y="2625634"/>
            <a:ext cx="2209654" cy="15022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6871062" y="783770"/>
            <a:ext cx="4336869" cy="38796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020279" y="1029704"/>
            <a:ext cx="1489166" cy="822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946873" y="1970705"/>
            <a:ext cx="1789611" cy="5878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8101417" y="2649062"/>
            <a:ext cx="1567543" cy="522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7798525" y="3304902"/>
            <a:ext cx="2272937" cy="6270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4752714" y="4963884"/>
            <a:ext cx="61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ETAT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566648" y="1014595"/>
            <a:ext cx="223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ASSURANCES PRIVEES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973618" y="3108959"/>
            <a:ext cx="1405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POPULATION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8330925" y="1249834"/>
            <a:ext cx="982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HOPITAL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6871062" y="4281352"/>
            <a:ext cx="4349931" cy="45051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SECTEUR PRIVE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8226738" y="2063864"/>
            <a:ext cx="13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SPECIALISTE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8322912" y="3433745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GENERALISTE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8125967" y="2721191"/>
            <a:ext cx="1476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PHARMACIEN</a:t>
            </a:r>
            <a:endParaRPr lang="fr-FR" dirty="0"/>
          </a:p>
        </p:txBody>
      </p:sp>
      <p:cxnSp>
        <p:nvCxnSpPr>
          <p:cNvPr id="32" name="Connecteur droit avec flèche 31"/>
          <p:cNvCxnSpPr>
            <a:stCxn id="5" idx="3"/>
          </p:cNvCxnSpPr>
          <p:nvPr/>
        </p:nvCxnSpPr>
        <p:spPr>
          <a:xfrm>
            <a:off x="5658247" y="3376748"/>
            <a:ext cx="12128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V="1">
            <a:off x="3973618" y="1586839"/>
            <a:ext cx="0" cy="1038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4907860" y="1637777"/>
            <a:ext cx="0" cy="1011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1703887" y="1938787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LIBRE CHOIX</a:t>
            </a:r>
            <a:endParaRPr lang="fr-FR" dirty="0"/>
          </a:p>
        </p:txBody>
      </p:sp>
      <p:sp>
        <p:nvSpPr>
          <p:cNvPr id="44" name="ZoneTexte 43"/>
          <p:cNvSpPr txBox="1"/>
          <p:nvPr/>
        </p:nvSpPr>
        <p:spPr>
          <a:xfrm>
            <a:off x="3541776" y="1929732"/>
            <a:ext cx="898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PRIMES</a:t>
            </a:r>
            <a:endParaRPr lang="fr-FR" dirty="0"/>
          </a:p>
        </p:txBody>
      </p:sp>
      <p:sp>
        <p:nvSpPr>
          <p:cNvPr id="45" name="ZoneTexte 44"/>
          <p:cNvSpPr txBox="1"/>
          <p:nvPr/>
        </p:nvSpPr>
        <p:spPr>
          <a:xfrm>
            <a:off x="4576482" y="1970705"/>
            <a:ext cx="1954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REMBOURSEMENT</a:t>
            </a:r>
            <a:endParaRPr lang="fr-FR" dirty="0"/>
          </a:p>
        </p:txBody>
      </p:sp>
      <p:cxnSp>
        <p:nvCxnSpPr>
          <p:cNvPr id="49" name="Connecteur droit avec flèche 48"/>
          <p:cNvCxnSpPr>
            <a:stCxn id="5" idx="1"/>
          </p:cNvCxnSpPr>
          <p:nvPr/>
        </p:nvCxnSpPr>
        <p:spPr>
          <a:xfrm flipH="1" flipV="1">
            <a:off x="2547257" y="2340038"/>
            <a:ext cx="901336" cy="1036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43" idx="0"/>
            <a:endCxn id="4" idx="1"/>
          </p:cNvCxnSpPr>
          <p:nvPr/>
        </p:nvCxnSpPr>
        <p:spPr>
          <a:xfrm flipV="1">
            <a:off x="2380515" y="1221079"/>
            <a:ext cx="1056554" cy="717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5664817" y="2753600"/>
            <a:ext cx="1159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PAIEMENT</a:t>
            </a:r>
          </a:p>
          <a:p>
            <a:pPr algn="ctr"/>
            <a:r>
              <a:rPr lang="fr-FR" dirty="0" smtClean="0"/>
              <a:t> DIRECT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4440740" y="5186564"/>
            <a:ext cx="1428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Définit règles</a:t>
            </a:r>
            <a:endParaRPr lang="fr-FR" dirty="0"/>
          </a:p>
        </p:txBody>
      </p:sp>
      <p:sp>
        <p:nvSpPr>
          <p:cNvPr id="55" name="ZoneTexte 54"/>
          <p:cNvSpPr txBox="1"/>
          <p:nvPr/>
        </p:nvSpPr>
        <p:spPr>
          <a:xfrm>
            <a:off x="4907860" y="6053458"/>
            <a:ext cx="3079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Système de santé libéral/privé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5616975" y="3578065"/>
            <a:ext cx="1349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ACCES LIBRE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78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Principes généraux </a:t>
            </a:r>
            <a:r>
              <a:rPr lang="fr-FR" smtClean="0"/>
              <a:t>des systèmes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 tels systèmes n’existent nulle part</a:t>
            </a:r>
          </a:p>
          <a:p>
            <a:r>
              <a:rPr lang="fr-FR" dirty="0" smtClean="0"/>
              <a:t>Distinction fondamentale: l’impôt ou la cotisation sur le travail, la prime d’assurance</a:t>
            </a:r>
          </a:p>
          <a:p>
            <a:endParaRPr lang="fr-FR" dirty="0"/>
          </a:p>
          <a:p>
            <a:r>
              <a:rPr lang="fr-FR" dirty="0" smtClean="0"/>
              <a:t>Bismarck fonde le système sur les entreprises : cotisations</a:t>
            </a:r>
          </a:p>
          <a:p>
            <a:r>
              <a:rPr lang="fr-FR" dirty="0" smtClean="0"/>
              <a:t>Beveridge fonde le système sur l’état: impôt</a:t>
            </a:r>
          </a:p>
          <a:p>
            <a:endParaRPr lang="fr-FR" dirty="0"/>
          </a:p>
          <a:p>
            <a:r>
              <a:rPr lang="fr-FR" dirty="0" smtClean="0"/>
              <a:t>Tous les systèmes sont mixtes: public et libéral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298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Système de santé anglais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Repose sur le National </a:t>
            </a:r>
            <a:r>
              <a:rPr lang="fr-FR" dirty="0" err="1" smtClean="0"/>
              <a:t>Health</a:t>
            </a:r>
            <a:r>
              <a:rPr lang="fr-FR" dirty="0" smtClean="0"/>
              <a:t> Service depuis 1948</a:t>
            </a:r>
          </a:p>
          <a:p>
            <a:pPr lvl="1"/>
            <a:r>
              <a:rPr lang="fr-FR" dirty="0" smtClean="0"/>
              <a:t>Soins gratuits</a:t>
            </a:r>
          </a:p>
          <a:p>
            <a:pPr lvl="1"/>
            <a:r>
              <a:rPr lang="fr-FR" dirty="0" smtClean="0"/>
              <a:t>Financement par l’impôt proportionnel au revenu</a:t>
            </a:r>
          </a:p>
          <a:p>
            <a:pPr lvl="1"/>
            <a:r>
              <a:rPr lang="fr-FR" dirty="0" smtClean="0"/>
              <a:t>Professionnels de santé autonomes dans le public ou dans le privé (ou les deux)</a:t>
            </a:r>
          </a:p>
          <a:p>
            <a:pPr lvl="1"/>
            <a:endParaRPr lang="fr-FR" dirty="0"/>
          </a:p>
          <a:p>
            <a:r>
              <a:rPr lang="fr-FR" dirty="0" smtClean="0"/>
              <a:t>Depuis 1982 puis 1991 contribution salariale et secteur privé (Thatcher)</a:t>
            </a:r>
          </a:p>
          <a:p>
            <a:r>
              <a:rPr lang="fr-FR" dirty="0" smtClean="0"/>
              <a:t>Délégation régionale des crédits puis locale</a:t>
            </a:r>
          </a:p>
          <a:p>
            <a:r>
              <a:rPr lang="fr-FR" dirty="0" smtClean="0"/>
              <a:t>Accès au système public par le médecin généraliste (capitation) puis par les </a:t>
            </a:r>
            <a:r>
              <a:rPr lang="fr-FR" dirty="0" err="1" smtClean="0"/>
              <a:t>primary</a:t>
            </a:r>
            <a:r>
              <a:rPr lang="fr-FR" dirty="0" smtClean="0"/>
              <a:t> care groups (Blair)</a:t>
            </a:r>
          </a:p>
          <a:p>
            <a:r>
              <a:rPr lang="fr-FR" dirty="0" smtClean="0"/>
              <a:t>Accès libre au secteur privé avec souscription d’une assurance privée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197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22423" y="953589"/>
            <a:ext cx="2690948" cy="47156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8359677" y="1972491"/>
            <a:ext cx="2299614" cy="31742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8788035" y="6106884"/>
            <a:ext cx="1920240" cy="5878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6975566" y="2181497"/>
            <a:ext cx="1619794" cy="7184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6962503" y="2886891"/>
            <a:ext cx="1645920" cy="3396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222377" y="3383279"/>
            <a:ext cx="1306286" cy="3526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9183188" y="2697480"/>
            <a:ext cx="1306286" cy="3526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Spécialistes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222377" y="4110445"/>
            <a:ext cx="1306286" cy="3526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Pharmacies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04240" y="3747671"/>
            <a:ext cx="1663938" cy="6662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487061" y="4402293"/>
            <a:ext cx="1681116" cy="3701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76503" y="5943600"/>
            <a:ext cx="3324497" cy="7445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108960" y="3559627"/>
            <a:ext cx="2142309" cy="13781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474720" y="2181497"/>
            <a:ext cx="1672046" cy="8686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2847703" y="953589"/>
            <a:ext cx="2684418" cy="7184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953589" y="1972491"/>
            <a:ext cx="1358537" cy="1587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en angle 17"/>
          <p:cNvCxnSpPr>
            <a:stCxn id="12" idx="1"/>
            <a:endCxn id="16" idx="2"/>
          </p:cNvCxnSpPr>
          <p:nvPr/>
        </p:nvCxnSpPr>
        <p:spPr>
          <a:xfrm rot="10800000">
            <a:off x="1632859" y="3559627"/>
            <a:ext cx="3043645" cy="27562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endCxn id="14" idx="1"/>
          </p:cNvCxnSpPr>
          <p:nvPr/>
        </p:nvCxnSpPr>
        <p:spPr>
          <a:xfrm>
            <a:off x="2318658" y="2615837"/>
            <a:ext cx="11560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endCxn id="15" idx="2"/>
          </p:cNvCxnSpPr>
          <p:nvPr/>
        </p:nvCxnSpPr>
        <p:spPr>
          <a:xfrm flipV="1">
            <a:off x="4189912" y="1672046"/>
            <a:ext cx="0" cy="50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3" idx="0"/>
          </p:cNvCxnSpPr>
          <p:nvPr/>
        </p:nvCxnSpPr>
        <p:spPr>
          <a:xfrm flipH="1" flipV="1">
            <a:off x="4180114" y="3056708"/>
            <a:ext cx="1" cy="502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V="1">
            <a:off x="4963886" y="4937759"/>
            <a:ext cx="0" cy="1005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en angle 28"/>
          <p:cNvCxnSpPr/>
          <p:nvPr/>
        </p:nvCxnSpPr>
        <p:spPr>
          <a:xfrm rot="5400000" flipH="1" flipV="1">
            <a:off x="6341200" y="5281476"/>
            <a:ext cx="1129939" cy="19431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0" idx="0"/>
          </p:cNvCxnSpPr>
          <p:nvPr/>
        </p:nvCxnSpPr>
        <p:spPr>
          <a:xfrm flipV="1">
            <a:off x="7336209" y="3258901"/>
            <a:ext cx="13023" cy="488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en angle 35"/>
          <p:cNvCxnSpPr>
            <a:endCxn id="3" idx="2"/>
          </p:cNvCxnSpPr>
          <p:nvPr/>
        </p:nvCxnSpPr>
        <p:spPr>
          <a:xfrm flipV="1">
            <a:off x="7856492" y="5146766"/>
            <a:ext cx="1652992" cy="79683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 flipV="1">
            <a:off x="10019211" y="5194663"/>
            <a:ext cx="0" cy="963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15" idx="3"/>
          </p:cNvCxnSpPr>
          <p:nvPr/>
        </p:nvCxnSpPr>
        <p:spPr>
          <a:xfrm flipV="1">
            <a:off x="5532121" y="1312817"/>
            <a:ext cx="79030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2975981" y="1155604"/>
            <a:ext cx="2345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District </a:t>
            </a:r>
            <a:r>
              <a:rPr lang="fr-FR" dirty="0" err="1" smtClean="0"/>
              <a:t>Health</a:t>
            </a:r>
            <a:r>
              <a:rPr lang="fr-FR" dirty="0" smtClean="0"/>
              <a:t> </a:t>
            </a:r>
            <a:r>
              <a:rPr lang="fr-FR" dirty="0" err="1"/>
              <a:t>A</a:t>
            </a:r>
            <a:r>
              <a:rPr lang="fr-FR" dirty="0" err="1" smtClean="0"/>
              <a:t>utority</a:t>
            </a:r>
            <a:endParaRPr lang="fr-FR" dirty="0"/>
          </a:p>
        </p:txBody>
      </p:sp>
      <p:sp>
        <p:nvSpPr>
          <p:cNvPr id="42" name="ZoneTexte 41"/>
          <p:cNvSpPr txBox="1"/>
          <p:nvPr/>
        </p:nvSpPr>
        <p:spPr>
          <a:xfrm>
            <a:off x="3457195" y="2284059"/>
            <a:ext cx="16650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Regional</a:t>
            </a:r>
            <a:r>
              <a:rPr lang="fr-FR" dirty="0" smtClean="0"/>
              <a:t> </a:t>
            </a:r>
            <a:r>
              <a:rPr lang="fr-FR" dirty="0" err="1"/>
              <a:t>H</a:t>
            </a:r>
            <a:r>
              <a:rPr lang="fr-FR" dirty="0" err="1" smtClean="0"/>
              <a:t>ealth</a:t>
            </a:r>
            <a:endParaRPr lang="fr-FR" dirty="0" smtClean="0"/>
          </a:p>
          <a:p>
            <a:pPr algn="ctr"/>
            <a:r>
              <a:rPr lang="fr-FR" dirty="0" smtClean="0"/>
              <a:t> </a:t>
            </a:r>
            <a:r>
              <a:rPr lang="fr-FR" dirty="0" err="1"/>
              <a:t>A</a:t>
            </a:r>
            <a:r>
              <a:rPr lang="fr-FR" dirty="0" err="1" smtClean="0"/>
              <a:t>utority</a:t>
            </a:r>
            <a:endParaRPr lang="fr-FR" dirty="0"/>
          </a:p>
        </p:txBody>
      </p:sp>
      <p:sp>
        <p:nvSpPr>
          <p:cNvPr id="43" name="ZoneTexte 42"/>
          <p:cNvSpPr txBox="1"/>
          <p:nvPr/>
        </p:nvSpPr>
        <p:spPr>
          <a:xfrm>
            <a:off x="3188409" y="4062546"/>
            <a:ext cx="1958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Fonds de solidarité</a:t>
            </a:r>
            <a:endParaRPr lang="fr-FR" dirty="0"/>
          </a:p>
        </p:txBody>
      </p:sp>
      <p:sp>
        <p:nvSpPr>
          <p:cNvPr id="44" name="ZoneTexte 43"/>
          <p:cNvSpPr txBox="1"/>
          <p:nvPr/>
        </p:nvSpPr>
        <p:spPr>
          <a:xfrm>
            <a:off x="1305196" y="2422558"/>
            <a:ext cx="61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ETAT</a:t>
            </a:r>
            <a:endParaRPr lang="fr-FR" dirty="0"/>
          </a:p>
        </p:txBody>
      </p:sp>
      <p:sp>
        <p:nvSpPr>
          <p:cNvPr id="45" name="ZoneTexte 44"/>
          <p:cNvSpPr txBox="1"/>
          <p:nvPr/>
        </p:nvSpPr>
        <p:spPr>
          <a:xfrm>
            <a:off x="4906681" y="6149186"/>
            <a:ext cx="2969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POPULATION ET ENTREPRISES</a:t>
            </a:r>
            <a:endParaRPr lang="fr-FR" dirty="0"/>
          </a:p>
        </p:txBody>
      </p:sp>
      <p:sp>
        <p:nvSpPr>
          <p:cNvPr id="46" name="ZoneTexte 45"/>
          <p:cNvSpPr txBox="1"/>
          <p:nvPr/>
        </p:nvSpPr>
        <p:spPr>
          <a:xfrm>
            <a:off x="9127959" y="6257892"/>
            <a:ext cx="1400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ASS. PRIVEES</a:t>
            </a:r>
            <a:endParaRPr lang="fr-FR" dirty="0"/>
          </a:p>
        </p:txBody>
      </p:sp>
      <p:sp>
        <p:nvSpPr>
          <p:cNvPr id="47" name="ZoneTexte 46"/>
          <p:cNvSpPr txBox="1"/>
          <p:nvPr/>
        </p:nvSpPr>
        <p:spPr>
          <a:xfrm>
            <a:off x="9222377" y="3383279"/>
            <a:ext cx="1341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Généralistes</a:t>
            </a:r>
            <a:endParaRPr lang="fr-FR" dirty="0"/>
          </a:p>
        </p:txBody>
      </p:sp>
      <p:sp>
        <p:nvSpPr>
          <p:cNvPr id="48" name="ZoneTexte 47"/>
          <p:cNvSpPr txBox="1"/>
          <p:nvPr/>
        </p:nvSpPr>
        <p:spPr>
          <a:xfrm>
            <a:off x="7172314" y="2324185"/>
            <a:ext cx="982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HOPITAL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7127992" y="2886890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6538518" y="4398635"/>
            <a:ext cx="1549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GENERALISTES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6538518" y="3928764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SOINS DE VILLE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2031261" y="5808311"/>
            <a:ext cx="816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IMPOT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3592963" y="5265660"/>
            <a:ext cx="23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Contributions salariales</a:t>
            </a:r>
            <a:endParaRPr lang="fr-FR" dirty="0"/>
          </a:p>
        </p:txBody>
      </p:sp>
      <p:sp>
        <p:nvSpPr>
          <p:cNvPr id="54" name="Rectangle 53"/>
          <p:cNvSpPr/>
          <p:nvPr/>
        </p:nvSpPr>
        <p:spPr>
          <a:xfrm>
            <a:off x="6322423" y="955886"/>
            <a:ext cx="2708127" cy="31952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/>
          <p:cNvSpPr/>
          <p:nvPr/>
        </p:nvSpPr>
        <p:spPr>
          <a:xfrm>
            <a:off x="8341510" y="1660922"/>
            <a:ext cx="2317780" cy="29197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/>
          <p:cNvSpPr txBox="1"/>
          <p:nvPr/>
        </p:nvSpPr>
        <p:spPr>
          <a:xfrm>
            <a:off x="6791376" y="964448"/>
            <a:ext cx="1744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SECTEUR PUBLIC</a:t>
            </a:r>
            <a:endParaRPr lang="fr-FR" dirty="0"/>
          </a:p>
        </p:txBody>
      </p:sp>
      <p:sp>
        <p:nvSpPr>
          <p:cNvPr id="57" name="ZoneTexte 56"/>
          <p:cNvSpPr txBox="1"/>
          <p:nvPr/>
        </p:nvSpPr>
        <p:spPr>
          <a:xfrm>
            <a:off x="8699775" y="1637184"/>
            <a:ext cx="161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SECTEUR PRIVE</a:t>
            </a:r>
            <a:endParaRPr lang="fr-FR" dirty="0"/>
          </a:p>
        </p:txBody>
      </p:sp>
      <p:cxnSp>
        <p:nvCxnSpPr>
          <p:cNvPr id="59" name="Connecteur droit avec flèche 58"/>
          <p:cNvCxnSpPr/>
          <p:nvPr/>
        </p:nvCxnSpPr>
        <p:spPr>
          <a:xfrm flipV="1">
            <a:off x="8001000" y="6257892"/>
            <a:ext cx="787035" cy="57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6853212" y="5302269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LISTE</a:t>
            </a:r>
            <a:endParaRPr lang="fr-FR" dirty="0"/>
          </a:p>
        </p:txBody>
      </p:sp>
      <p:sp>
        <p:nvSpPr>
          <p:cNvPr id="61" name="ZoneTexte 60"/>
          <p:cNvSpPr txBox="1"/>
          <p:nvPr/>
        </p:nvSpPr>
        <p:spPr>
          <a:xfrm>
            <a:off x="3966005" y="300881"/>
            <a:ext cx="2940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SYSTÈME DE SANTE </a:t>
            </a:r>
            <a:r>
              <a:rPr lang="fr-FR" b="1" dirty="0" smtClean="0"/>
              <a:t>ANGLAIS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22469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Système de santé anglais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2,5 lits pour 1000 habitants contre 6/1000 en France et 8/1000 en Allemagne</a:t>
            </a:r>
          </a:p>
          <a:p>
            <a:r>
              <a:rPr lang="fr-FR" dirty="0" smtClean="0"/>
              <a:t>3000 hôpitaux en France, 2000 en Allemagne, 250 en Angleterre</a:t>
            </a:r>
          </a:p>
          <a:p>
            <a:r>
              <a:rPr lang="fr-FR" dirty="0" smtClean="0"/>
              <a:t>Integrated </a:t>
            </a:r>
            <a:r>
              <a:rPr lang="fr-FR" dirty="0" err="1" smtClean="0"/>
              <a:t>Primary</a:t>
            </a:r>
            <a:r>
              <a:rPr lang="fr-FR" dirty="0" smtClean="0"/>
              <a:t> acute care system permettent la coordination entre médecins généralistes, services à domicile, santé mentale, hôpitaux et services sociaux</a:t>
            </a:r>
          </a:p>
          <a:p>
            <a:r>
              <a:rPr lang="fr-FR" dirty="0" smtClean="0"/>
              <a:t>Spécialistes, biologie et imagerie seulement à l’hôpital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685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Système de santé Français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Totalement mixte privé public</a:t>
            </a:r>
          </a:p>
          <a:p>
            <a:r>
              <a:rPr lang="fr-FR" dirty="0" smtClean="0"/>
              <a:t>Parmi les plus coûteux au monde (11% du PIB)</a:t>
            </a:r>
          </a:p>
          <a:p>
            <a:r>
              <a:rPr lang="fr-FR" dirty="0" smtClean="0"/>
              <a:t>Parmi les plus généreux au monde: couverture universelle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240 milliards euros en 2023, 9% d’augmentation en un an (COVID)</a:t>
            </a:r>
          </a:p>
          <a:p>
            <a:r>
              <a:rPr lang="fr-FR" dirty="0" smtClean="0"/>
              <a:t>Espérance de vie en bonne santé 73,38 années (2016),</a:t>
            </a:r>
          </a:p>
          <a:p>
            <a:pPr marL="0" indent="0">
              <a:buNone/>
            </a:pPr>
            <a:r>
              <a:rPr lang="fr-FR" dirty="0" smtClean="0"/>
              <a:t> au 5</a:t>
            </a:r>
            <a:r>
              <a:rPr lang="fr-FR" baseline="30000" dirty="0" smtClean="0"/>
              <a:t>ème</a:t>
            </a:r>
            <a:r>
              <a:rPr lang="fr-FR" dirty="0" smtClean="0"/>
              <a:t> rang mondial après Singapour, le Japon, l’Espagne et la Suisse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617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526</Words>
  <Application>Microsoft Office PowerPoint</Application>
  <PresentationFormat>Grand écran</PresentationFormat>
  <Paragraphs>150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Systèmes de Santé</vt:lpstr>
      <vt:lpstr>Plan de la présentation</vt:lpstr>
      <vt:lpstr>Présentation PowerPoint</vt:lpstr>
      <vt:lpstr>Présentation PowerPoint</vt:lpstr>
      <vt:lpstr>Principes généraux des systèmes  </vt:lpstr>
      <vt:lpstr>Système de santé anglais</vt:lpstr>
      <vt:lpstr>Présentation PowerPoint</vt:lpstr>
      <vt:lpstr>Système de santé anglais</vt:lpstr>
      <vt:lpstr>Système de santé Français</vt:lpstr>
      <vt:lpstr>Présentation PowerPoint</vt:lpstr>
      <vt:lpstr>Système de santé Français</vt:lpstr>
      <vt:lpstr>Eléments de comparaison</vt:lpstr>
    </vt:vector>
  </TitlesOfParts>
  <Company>Hospices Civils de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Systèmes de Santé</dc:title>
  <dc:creator>COLIN, Cyrille</dc:creator>
  <cp:lastModifiedBy>FARES, Asma</cp:lastModifiedBy>
  <cp:revision>26</cp:revision>
  <cp:lastPrinted>2022-10-05T09:23:59Z</cp:lastPrinted>
  <dcterms:created xsi:type="dcterms:W3CDTF">2022-10-04T14:51:23Z</dcterms:created>
  <dcterms:modified xsi:type="dcterms:W3CDTF">2022-10-13T08:26:46Z</dcterms:modified>
</cp:coreProperties>
</file>