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</p:sldMasterIdLst>
  <p:notesMasterIdLst>
    <p:notesMasterId r:id="rId62"/>
  </p:notesMasterIdLst>
  <p:sldIdLst>
    <p:sldId id="326" r:id="rId2"/>
    <p:sldId id="423" r:id="rId3"/>
    <p:sldId id="357" r:id="rId4"/>
    <p:sldId id="640" r:id="rId5"/>
    <p:sldId id="269" r:id="rId6"/>
    <p:sldId id="301" r:id="rId7"/>
    <p:sldId id="302" r:id="rId8"/>
    <p:sldId id="303" r:id="rId9"/>
    <p:sldId id="304" r:id="rId10"/>
    <p:sldId id="305" r:id="rId11"/>
    <p:sldId id="270" r:id="rId12"/>
    <p:sldId id="271" r:id="rId13"/>
    <p:sldId id="273" r:id="rId14"/>
    <p:sldId id="274" r:id="rId15"/>
    <p:sldId id="279" r:id="rId16"/>
    <p:sldId id="280" r:id="rId17"/>
    <p:sldId id="309" r:id="rId18"/>
    <p:sldId id="312" r:id="rId19"/>
    <p:sldId id="641" r:id="rId20"/>
    <p:sldId id="642" r:id="rId21"/>
    <p:sldId id="316" r:id="rId22"/>
    <p:sldId id="317" r:id="rId23"/>
    <p:sldId id="318" r:id="rId24"/>
    <p:sldId id="319" r:id="rId25"/>
    <p:sldId id="310" r:id="rId26"/>
    <p:sldId id="643" r:id="rId27"/>
    <p:sldId id="321" r:id="rId28"/>
    <p:sldId id="322" r:id="rId29"/>
    <p:sldId id="284" r:id="rId30"/>
    <p:sldId id="299" r:id="rId31"/>
    <p:sldId id="320" r:id="rId32"/>
    <p:sldId id="313" r:id="rId33"/>
    <p:sldId id="285" r:id="rId34"/>
    <p:sldId id="323" r:id="rId35"/>
    <p:sldId id="314" r:id="rId36"/>
    <p:sldId id="286" r:id="rId37"/>
    <p:sldId id="290" r:id="rId38"/>
    <p:sldId id="294" r:id="rId39"/>
    <p:sldId id="295" r:id="rId40"/>
    <p:sldId id="306" r:id="rId41"/>
    <p:sldId id="324" r:id="rId42"/>
    <p:sldId id="297" r:id="rId43"/>
    <p:sldId id="359" r:id="rId44"/>
    <p:sldId id="265" r:id="rId45"/>
    <p:sldId id="637" r:id="rId46"/>
    <p:sldId id="262" r:id="rId47"/>
    <p:sldId id="263" r:id="rId48"/>
    <p:sldId id="264" r:id="rId49"/>
    <p:sldId id="638" r:id="rId50"/>
    <p:sldId id="639" r:id="rId51"/>
    <p:sldId id="361" r:id="rId52"/>
    <p:sldId id="611" r:id="rId53"/>
    <p:sldId id="619" r:id="rId54"/>
    <p:sldId id="612" r:id="rId55"/>
    <p:sldId id="363" r:id="rId56"/>
    <p:sldId id="622" r:id="rId57"/>
    <p:sldId id="364" r:id="rId58"/>
    <p:sldId id="633" r:id="rId59"/>
    <p:sldId id="625" r:id="rId60"/>
    <p:sldId id="268" r:id="rId6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224"/>
    <a:srgbClr val="4F81BD"/>
    <a:srgbClr val="C6C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94" autoAdjust="0"/>
    <p:restoredTop sz="86882" autoAdjust="0"/>
  </p:normalViewPr>
  <p:slideViewPr>
    <p:cSldViewPr snapToGrid="0" snapToObjects="1">
      <p:cViewPr varScale="1">
        <p:scale>
          <a:sx n="105" d="100"/>
          <a:sy n="105" d="100"/>
        </p:scale>
        <p:origin x="138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B2315-9A0F-A04A-AB0B-900B27BAAEA6}" type="datetimeFigureOut">
              <a:rPr lang="fr-FR" smtClean="0"/>
              <a:t>18/11/2021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1A803-A241-4748-A141-44C41E3E3D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0276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160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Releveur de l’anus = </a:t>
            </a:r>
          </a:p>
          <a:p>
            <a:r>
              <a:rPr lang="fr-FR" dirty="0"/>
              <a:t>2 muscle </a:t>
            </a:r>
            <a:r>
              <a:rPr lang="fr-FR" dirty="0" err="1"/>
              <a:t>iliococcygien</a:t>
            </a:r>
            <a:endParaRPr lang="fr-FR" dirty="0"/>
          </a:p>
          <a:p>
            <a:r>
              <a:rPr lang="fr-FR" dirty="0"/>
              <a:t>3 faisceau </a:t>
            </a:r>
            <a:r>
              <a:rPr lang="fr-FR" dirty="0" err="1"/>
              <a:t>pubo</a:t>
            </a:r>
            <a:r>
              <a:rPr lang="fr-FR" dirty="0"/>
              <a:t> rectal</a:t>
            </a:r>
          </a:p>
          <a:p>
            <a:r>
              <a:rPr lang="fr-FR" dirty="0"/>
              <a:t>6 faisceau </a:t>
            </a:r>
            <a:r>
              <a:rPr lang="fr-FR" dirty="0" err="1"/>
              <a:t>pubo</a:t>
            </a:r>
            <a:r>
              <a:rPr lang="fr-FR" dirty="0"/>
              <a:t> viscéral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198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r-FR" dirty="0"/>
              <a:t>Ligaments : </a:t>
            </a:r>
          </a:p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Médians : </a:t>
            </a:r>
            <a:r>
              <a:rPr lang="fr-FR" dirty="0" err="1"/>
              <a:t>pubo</a:t>
            </a:r>
            <a:r>
              <a:rPr lang="fr-FR" dirty="0"/>
              <a:t>-vésicaux, vésico-utérins, </a:t>
            </a:r>
            <a:r>
              <a:rPr lang="fr-FR" dirty="0" err="1"/>
              <a:t>utéro-sacrés</a:t>
            </a:r>
            <a:r>
              <a:rPr lang="fr-FR" dirty="0"/>
              <a:t>, </a:t>
            </a:r>
          </a:p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Latéraux : ligaments </a:t>
            </a:r>
            <a:r>
              <a:rPr lang="fr-FR" dirty="0" err="1"/>
              <a:t>latéro</a:t>
            </a:r>
            <a:r>
              <a:rPr lang="fr-FR" dirty="0"/>
              <a:t>-vésicaux, </a:t>
            </a:r>
            <a:r>
              <a:rPr lang="fr-FR" dirty="0" err="1"/>
              <a:t>latéro</a:t>
            </a:r>
            <a:r>
              <a:rPr lang="fr-FR" dirty="0"/>
              <a:t>-rectaux, paramètre, </a:t>
            </a:r>
            <a:r>
              <a:rPr lang="fr-FR" dirty="0" err="1"/>
              <a:t>paracervix</a:t>
            </a:r>
            <a:r>
              <a:rPr lang="fr-FR" dirty="0"/>
              <a:t>. </a:t>
            </a:r>
          </a:p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Septas</a:t>
            </a:r>
            <a:r>
              <a:rPr lang="fr-FR" dirty="0"/>
              <a:t> : vésico-utérin, </a:t>
            </a:r>
            <a:r>
              <a:rPr lang="fr-FR" dirty="0" err="1"/>
              <a:t>vesico</a:t>
            </a:r>
            <a:r>
              <a:rPr lang="fr-FR" dirty="0"/>
              <a:t>-vaginal, </a:t>
            </a:r>
            <a:r>
              <a:rPr lang="fr-FR" dirty="0" err="1"/>
              <a:t>urétro</a:t>
            </a:r>
            <a:r>
              <a:rPr lang="fr-FR" dirty="0"/>
              <a:t>-vaginal, recto-vaginal</a:t>
            </a:r>
          </a:p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991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Angulation de 60° du vagin par rapport a l’horizontale</a:t>
            </a:r>
          </a:p>
          <a:p>
            <a:r>
              <a:rPr lang="fr-FR" dirty="0"/>
              <a:t>Antéversion de l’utérus sur le </a:t>
            </a:r>
            <a:r>
              <a:rPr lang="fr-FR" dirty="0" err="1"/>
              <a:t>dome</a:t>
            </a:r>
            <a:r>
              <a:rPr lang="fr-FR" dirty="0"/>
              <a:t> vésical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9970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2960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diagnostic</a:t>
            </a:r>
            <a:r>
              <a:rPr lang="fr-FR" baseline="0" dirty="0"/>
              <a:t> et bilan pré thérapeutique : </a:t>
            </a:r>
          </a:p>
          <a:p>
            <a:r>
              <a:rPr lang="fr-FR" baseline="0" dirty="0"/>
              <a:t>Mettre le bilan a part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878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2391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662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2574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6076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417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4399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738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086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255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01117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60017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22173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5553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7993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1919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807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03610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7190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0428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014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Releveur de l’anus = </a:t>
            </a:r>
          </a:p>
          <a:p>
            <a:r>
              <a:rPr lang="fr-FR" dirty="0"/>
              <a:t>2 muscle </a:t>
            </a:r>
            <a:r>
              <a:rPr lang="fr-FR" dirty="0" err="1"/>
              <a:t>iliococcygien</a:t>
            </a:r>
            <a:endParaRPr lang="fr-FR" dirty="0"/>
          </a:p>
          <a:p>
            <a:r>
              <a:rPr lang="fr-FR" dirty="0"/>
              <a:t>3 faisceau </a:t>
            </a:r>
            <a:r>
              <a:rPr lang="fr-FR" dirty="0" err="1"/>
              <a:t>pubo</a:t>
            </a:r>
            <a:r>
              <a:rPr lang="fr-FR" dirty="0"/>
              <a:t> rectal</a:t>
            </a:r>
          </a:p>
          <a:p>
            <a:r>
              <a:rPr lang="fr-FR" dirty="0"/>
              <a:t>6 faisceau </a:t>
            </a:r>
            <a:r>
              <a:rPr lang="fr-FR" dirty="0" err="1"/>
              <a:t>pubo</a:t>
            </a:r>
            <a:r>
              <a:rPr lang="fr-FR" dirty="0"/>
              <a:t> viscéral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0433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Releveur de l’anus = </a:t>
            </a:r>
          </a:p>
          <a:p>
            <a:r>
              <a:rPr lang="fr-FR" dirty="0"/>
              <a:t>2 muscle </a:t>
            </a:r>
            <a:r>
              <a:rPr lang="fr-FR" dirty="0" err="1"/>
              <a:t>iliococcygien</a:t>
            </a:r>
            <a:endParaRPr lang="fr-FR" dirty="0"/>
          </a:p>
          <a:p>
            <a:r>
              <a:rPr lang="fr-FR" dirty="0"/>
              <a:t>3 faisceau </a:t>
            </a:r>
            <a:r>
              <a:rPr lang="fr-FR" dirty="0" err="1"/>
              <a:t>pubo</a:t>
            </a:r>
            <a:r>
              <a:rPr lang="fr-FR" dirty="0"/>
              <a:t> rectal</a:t>
            </a:r>
          </a:p>
          <a:p>
            <a:r>
              <a:rPr lang="fr-FR" dirty="0"/>
              <a:t>6 faisceau </a:t>
            </a:r>
            <a:r>
              <a:rPr lang="fr-FR" dirty="0" err="1"/>
              <a:t>pubo</a:t>
            </a:r>
            <a:r>
              <a:rPr lang="fr-FR" dirty="0"/>
              <a:t> viscéral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422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Releveur de l’anus = </a:t>
            </a:r>
          </a:p>
          <a:p>
            <a:r>
              <a:rPr lang="fr-FR" dirty="0"/>
              <a:t>2 muscle </a:t>
            </a:r>
            <a:r>
              <a:rPr lang="fr-FR" dirty="0" err="1"/>
              <a:t>iliococcygien</a:t>
            </a:r>
            <a:endParaRPr lang="fr-FR" dirty="0"/>
          </a:p>
          <a:p>
            <a:r>
              <a:rPr lang="fr-FR" dirty="0"/>
              <a:t>3 faisceau </a:t>
            </a:r>
            <a:r>
              <a:rPr lang="fr-FR" dirty="0" err="1"/>
              <a:t>pubo</a:t>
            </a:r>
            <a:r>
              <a:rPr lang="fr-FR" dirty="0"/>
              <a:t> rectal</a:t>
            </a:r>
          </a:p>
          <a:p>
            <a:r>
              <a:rPr lang="fr-FR" dirty="0"/>
              <a:t>6 faisceau </a:t>
            </a:r>
            <a:r>
              <a:rPr lang="fr-FR" dirty="0" err="1"/>
              <a:t>pubo</a:t>
            </a:r>
            <a:r>
              <a:rPr lang="fr-FR" dirty="0"/>
              <a:t> viscéral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741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Releveur de l’anus = </a:t>
            </a:r>
          </a:p>
          <a:p>
            <a:r>
              <a:rPr lang="fr-FR" dirty="0"/>
              <a:t>2 muscle </a:t>
            </a:r>
            <a:r>
              <a:rPr lang="fr-FR" dirty="0" err="1"/>
              <a:t>iliococcygien</a:t>
            </a:r>
            <a:endParaRPr lang="fr-FR" dirty="0"/>
          </a:p>
          <a:p>
            <a:r>
              <a:rPr lang="fr-FR" dirty="0"/>
              <a:t>3 faisceau </a:t>
            </a:r>
            <a:r>
              <a:rPr lang="fr-FR" dirty="0" err="1"/>
              <a:t>pubo</a:t>
            </a:r>
            <a:r>
              <a:rPr lang="fr-FR" dirty="0"/>
              <a:t> rectal</a:t>
            </a:r>
          </a:p>
          <a:p>
            <a:r>
              <a:rPr lang="fr-FR" dirty="0"/>
              <a:t>6 faisceau </a:t>
            </a:r>
            <a:r>
              <a:rPr lang="fr-FR" dirty="0" err="1"/>
              <a:t>pubo</a:t>
            </a:r>
            <a:r>
              <a:rPr lang="fr-FR" dirty="0"/>
              <a:t> viscéral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6912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Releveur de l’anus = </a:t>
            </a:r>
          </a:p>
          <a:p>
            <a:r>
              <a:rPr lang="fr-FR" dirty="0"/>
              <a:t>2 muscle </a:t>
            </a:r>
            <a:r>
              <a:rPr lang="fr-FR" dirty="0" err="1"/>
              <a:t>iliococcygien</a:t>
            </a:r>
            <a:endParaRPr lang="fr-FR" dirty="0"/>
          </a:p>
          <a:p>
            <a:r>
              <a:rPr lang="fr-FR" dirty="0"/>
              <a:t>3 faisceau </a:t>
            </a:r>
            <a:r>
              <a:rPr lang="fr-FR" dirty="0" err="1"/>
              <a:t>pubo</a:t>
            </a:r>
            <a:r>
              <a:rPr lang="fr-FR" dirty="0"/>
              <a:t> rectal</a:t>
            </a:r>
          </a:p>
          <a:p>
            <a:r>
              <a:rPr lang="fr-FR" dirty="0"/>
              <a:t>6 faisceau </a:t>
            </a:r>
            <a:r>
              <a:rPr lang="fr-FR" dirty="0" err="1"/>
              <a:t>pubo</a:t>
            </a:r>
            <a:r>
              <a:rPr lang="fr-FR" dirty="0"/>
              <a:t> viscéral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1A803-A241-4748-A141-44C41E3E3DB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6198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33741-CD8A-40E1-ABE6-6935F74FCE25}" type="datetime1">
              <a:rPr lang="fr-FR" smtClean="0"/>
              <a:t>18/11/2021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F68E-E089-4FC0-8D81-C02C7F93F29C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822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54022-3374-4671-92CC-7A12BDAA8B94}" type="datetime1">
              <a:rPr lang="fr-FR" smtClean="0"/>
              <a:t>18/11/2021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F68E-E089-4FC0-8D81-C02C7F93F2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785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BF0F9-784B-284A-947D-451CFE25F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 dirty="0"/>
            </a:lvl1pPr>
          </a:lstStyle>
          <a:p>
            <a:fld id="{0A9DC27B-BE5F-4F86-A9B7-EE9AB686FF47}" type="datetime1">
              <a:rPr lang="fr-FR" smtClean="0"/>
              <a:t>18/11/2021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FCDFF-AD45-264A-8CED-7A892B04D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 dirty="0"/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07158-0BD5-524D-A3AA-3C4813613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 dirty="0"/>
            </a:lvl1pPr>
          </a:lstStyle>
          <a:p>
            <a:fld id="{257D99C9-F8D3-074C-9B26-DA1C9C9CD3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596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834A5-A028-4CBF-B82E-94A424D0E9D9}" type="datetime1">
              <a:rPr lang="fr-FR" smtClean="0"/>
              <a:t>18/11/2021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F68E-E089-4FC0-8D81-C02C7F93F29C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94506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1E7C7DC-8A05-FD46-BD63-97CAE8159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E5C3D37-4111-DB4C-8B3C-57CE7B88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9DB876-EAAD-5C4D-8EE5-D07257886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97325-2BBD-104B-ACCF-3D1E440EA66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89920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100">
              <a:srgbClr val="FFFFFF"/>
            </a:gs>
            <a:gs pos="0">
              <a:schemeClr val="bg1"/>
            </a:gs>
            <a:gs pos="100000">
              <a:schemeClr val="bg1"/>
            </a:gs>
          </a:gsLst>
          <a:path path="circle">
            <a:fillToRect t="100000" r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3392" y="191683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fr-B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0"/>
          <a:stretch/>
        </p:blipFill>
        <p:spPr bwMode="auto">
          <a:xfrm>
            <a:off x="239350" y="6020942"/>
            <a:ext cx="1860869" cy="83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8592277" y="6356351"/>
            <a:ext cx="13258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A60C8-A77F-4820-8C72-1E19D488412E}" type="datetime1">
              <a:rPr lang="fr-FR" smtClean="0"/>
              <a:t>18/11/2021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6288021" y="6356351"/>
            <a:ext cx="1865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EB1900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10320469" y="6356351"/>
            <a:ext cx="1033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1F68E-E089-4FC0-8D81-C02C7F93F2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07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65" r:id="rId4"/>
    <p:sldLayoutId id="2147483671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4" Type="http://schemas.openxmlformats.org/officeDocument/2006/relationships/image" Target="../media/image28.png"/><Relationship Id="rId9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5" Type="http://schemas.openxmlformats.org/officeDocument/2006/relationships/image" Target="../media/image33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455547"/>
            <a:ext cx="12192000" cy="1143000"/>
          </a:xfrm>
        </p:spPr>
        <p:txBody>
          <a:bodyPr>
            <a:noAutofit/>
          </a:bodyPr>
          <a:lstStyle/>
          <a:p>
            <a:r>
              <a:rPr lang="fr-FR" sz="5400" b="1" dirty="0">
                <a:solidFill>
                  <a:schemeClr val="accent6"/>
                </a:solidFill>
              </a:rPr>
              <a:t>Pathologie proctologique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113548" y="3291065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Dr Arnaud PASQUER</a:t>
            </a:r>
          </a:p>
        </p:txBody>
      </p:sp>
      <p:sp>
        <p:nvSpPr>
          <p:cNvPr id="17" name="Forme libre 16"/>
          <p:cNvSpPr/>
          <p:nvPr/>
        </p:nvSpPr>
        <p:spPr>
          <a:xfrm>
            <a:off x="3359697" y="2780928"/>
            <a:ext cx="5160267" cy="258144"/>
          </a:xfrm>
          <a:custGeom>
            <a:avLst/>
            <a:gdLst>
              <a:gd name="connsiteX0" fmla="*/ 0 w 5154917"/>
              <a:gd name="connsiteY0" fmla="*/ 67632 h 164367"/>
              <a:gd name="connsiteX1" fmla="*/ 1000125 w 5154917"/>
              <a:gd name="connsiteY1" fmla="*/ 162882 h 164367"/>
              <a:gd name="connsiteX2" fmla="*/ 2800350 w 5154917"/>
              <a:gd name="connsiteY2" fmla="*/ 957 h 164367"/>
              <a:gd name="connsiteX3" fmla="*/ 4800600 w 5154917"/>
              <a:gd name="connsiteY3" fmla="*/ 96207 h 164367"/>
              <a:gd name="connsiteX4" fmla="*/ 5143500 w 5154917"/>
              <a:gd name="connsiteY4" fmla="*/ 105732 h 164367"/>
              <a:gd name="connsiteX0" fmla="*/ 0 w 4983467"/>
              <a:gd name="connsiteY0" fmla="*/ 10482 h 162900"/>
              <a:gd name="connsiteX1" fmla="*/ 828675 w 4983467"/>
              <a:gd name="connsiteY1" fmla="*/ 162882 h 162900"/>
              <a:gd name="connsiteX2" fmla="*/ 2628900 w 4983467"/>
              <a:gd name="connsiteY2" fmla="*/ 957 h 162900"/>
              <a:gd name="connsiteX3" fmla="*/ 4629150 w 4983467"/>
              <a:gd name="connsiteY3" fmla="*/ 96207 h 162900"/>
              <a:gd name="connsiteX4" fmla="*/ 4972050 w 4983467"/>
              <a:gd name="connsiteY4" fmla="*/ 105732 h 162900"/>
              <a:gd name="connsiteX0" fmla="*/ 0 w 4983467"/>
              <a:gd name="connsiteY0" fmla="*/ 10482 h 162923"/>
              <a:gd name="connsiteX1" fmla="*/ 828675 w 4983467"/>
              <a:gd name="connsiteY1" fmla="*/ 162882 h 162923"/>
              <a:gd name="connsiteX2" fmla="*/ 2628900 w 4983467"/>
              <a:gd name="connsiteY2" fmla="*/ 957 h 162923"/>
              <a:gd name="connsiteX3" fmla="*/ 4629150 w 4983467"/>
              <a:gd name="connsiteY3" fmla="*/ 96207 h 162923"/>
              <a:gd name="connsiteX4" fmla="*/ 4972050 w 4983467"/>
              <a:gd name="connsiteY4" fmla="*/ 105732 h 162923"/>
              <a:gd name="connsiteX0" fmla="*/ 0 w 4972050"/>
              <a:gd name="connsiteY0" fmla="*/ 0 h 152459"/>
              <a:gd name="connsiteX1" fmla="*/ 828675 w 4972050"/>
              <a:gd name="connsiteY1" fmla="*/ 152400 h 152459"/>
              <a:gd name="connsiteX2" fmla="*/ 2876550 w 4972050"/>
              <a:gd name="connsiteY2" fmla="*/ 19050 h 152459"/>
              <a:gd name="connsiteX3" fmla="*/ 4629150 w 4972050"/>
              <a:gd name="connsiteY3" fmla="*/ 85725 h 152459"/>
              <a:gd name="connsiteX4" fmla="*/ 4972050 w 4972050"/>
              <a:gd name="connsiteY4" fmla="*/ 95250 h 152459"/>
              <a:gd name="connsiteX0" fmla="*/ 0 w 5314950"/>
              <a:gd name="connsiteY0" fmla="*/ 0 h 617991"/>
              <a:gd name="connsiteX1" fmla="*/ 1171575 w 5314950"/>
              <a:gd name="connsiteY1" fmla="*/ 600075 h 617991"/>
              <a:gd name="connsiteX2" fmla="*/ 3219450 w 5314950"/>
              <a:gd name="connsiteY2" fmla="*/ 466725 h 617991"/>
              <a:gd name="connsiteX3" fmla="*/ 4972050 w 5314950"/>
              <a:gd name="connsiteY3" fmla="*/ 533400 h 617991"/>
              <a:gd name="connsiteX4" fmla="*/ 5314950 w 5314950"/>
              <a:gd name="connsiteY4" fmla="*/ 542925 h 617991"/>
              <a:gd name="connsiteX0" fmla="*/ 0 w 5314950"/>
              <a:gd name="connsiteY0" fmla="*/ 0 h 617991"/>
              <a:gd name="connsiteX1" fmla="*/ 1171575 w 5314950"/>
              <a:gd name="connsiteY1" fmla="*/ 600075 h 617991"/>
              <a:gd name="connsiteX2" fmla="*/ 3219450 w 5314950"/>
              <a:gd name="connsiteY2" fmla="*/ 466725 h 617991"/>
              <a:gd name="connsiteX3" fmla="*/ 4972050 w 5314950"/>
              <a:gd name="connsiteY3" fmla="*/ 533400 h 617991"/>
              <a:gd name="connsiteX4" fmla="*/ 5314950 w 5314950"/>
              <a:gd name="connsiteY4" fmla="*/ 542925 h 617991"/>
              <a:gd name="connsiteX0" fmla="*/ 0 w 5495925"/>
              <a:gd name="connsiteY0" fmla="*/ 0 h 668367"/>
              <a:gd name="connsiteX1" fmla="*/ 1352550 w 5495925"/>
              <a:gd name="connsiteY1" fmla="*/ 647700 h 668367"/>
              <a:gd name="connsiteX2" fmla="*/ 3400425 w 5495925"/>
              <a:gd name="connsiteY2" fmla="*/ 514350 h 668367"/>
              <a:gd name="connsiteX3" fmla="*/ 5153025 w 5495925"/>
              <a:gd name="connsiteY3" fmla="*/ 581025 h 668367"/>
              <a:gd name="connsiteX4" fmla="*/ 5495925 w 5495925"/>
              <a:gd name="connsiteY4" fmla="*/ 590550 h 668367"/>
              <a:gd name="connsiteX0" fmla="*/ 0 w 5495925"/>
              <a:gd name="connsiteY0" fmla="*/ 0 h 668367"/>
              <a:gd name="connsiteX1" fmla="*/ 1352550 w 5495925"/>
              <a:gd name="connsiteY1" fmla="*/ 647700 h 668367"/>
              <a:gd name="connsiteX2" fmla="*/ 3400425 w 5495925"/>
              <a:gd name="connsiteY2" fmla="*/ 514350 h 668367"/>
              <a:gd name="connsiteX3" fmla="*/ 5153025 w 5495925"/>
              <a:gd name="connsiteY3" fmla="*/ 581025 h 668367"/>
              <a:gd name="connsiteX4" fmla="*/ 5495925 w 5495925"/>
              <a:gd name="connsiteY4" fmla="*/ 590550 h 668367"/>
              <a:gd name="connsiteX0" fmla="*/ 0 w 5800725"/>
              <a:gd name="connsiteY0" fmla="*/ 0 h 638131"/>
              <a:gd name="connsiteX1" fmla="*/ 1657350 w 5800725"/>
              <a:gd name="connsiteY1" fmla="*/ 619125 h 638131"/>
              <a:gd name="connsiteX2" fmla="*/ 3705225 w 5800725"/>
              <a:gd name="connsiteY2" fmla="*/ 485775 h 638131"/>
              <a:gd name="connsiteX3" fmla="*/ 5457825 w 5800725"/>
              <a:gd name="connsiteY3" fmla="*/ 552450 h 638131"/>
              <a:gd name="connsiteX4" fmla="*/ 5800725 w 5800725"/>
              <a:gd name="connsiteY4" fmla="*/ 561975 h 638131"/>
              <a:gd name="connsiteX0" fmla="*/ 0 w 5800725"/>
              <a:gd name="connsiteY0" fmla="*/ 0 h 638131"/>
              <a:gd name="connsiteX1" fmla="*/ 1657350 w 5800725"/>
              <a:gd name="connsiteY1" fmla="*/ 619125 h 638131"/>
              <a:gd name="connsiteX2" fmla="*/ 3705225 w 5800725"/>
              <a:gd name="connsiteY2" fmla="*/ 485775 h 638131"/>
              <a:gd name="connsiteX3" fmla="*/ 5457825 w 5800725"/>
              <a:gd name="connsiteY3" fmla="*/ 552450 h 638131"/>
              <a:gd name="connsiteX4" fmla="*/ 5800725 w 5800725"/>
              <a:gd name="connsiteY4" fmla="*/ 561975 h 638131"/>
              <a:gd name="connsiteX0" fmla="*/ 185340 w 5986065"/>
              <a:gd name="connsiteY0" fmla="*/ 0 h 623529"/>
              <a:gd name="connsiteX1" fmla="*/ 103461 w 5986065"/>
              <a:gd name="connsiteY1" fmla="*/ 292655 h 623529"/>
              <a:gd name="connsiteX2" fmla="*/ 1842690 w 5986065"/>
              <a:gd name="connsiteY2" fmla="*/ 619125 h 623529"/>
              <a:gd name="connsiteX3" fmla="*/ 3890565 w 5986065"/>
              <a:gd name="connsiteY3" fmla="*/ 485775 h 623529"/>
              <a:gd name="connsiteX4" fmla="*/ 5643165 w 5986065"/>
              <a:gd name="connsiteY4" fmla="*/ 552450 h 623529"/>
              <a:gd name="connsiteX5" fmla="*/ 5986065 w 5986065"/>
              <a:gd name="connsiteY5" fmla="*/ 561975 h 623529"/>
              <a:gd name="connsiteX0" fmla="*/ 0 w 6372225"/>
              <a:gd name="connsiteY0" fmla="*/ 197013 h 353817"/>
              <a:gd name="connsiteX1" fmla="*/ 489621 w 6372225"/>
              <a:gd name="connsiteY1" fmla="*/ 22943 h 353817"/>
              <a:gd name="connsiteX2" fmla="*/ 2228850 w 6372225"/>
              <a:gd name="connsiteY2" fmla="*/ 349413 h 353817"/>
              <a:gd name="connsiteX3" fmla="*/ 4276725 w 6372225"/>
              <a:gd name="connsiteY3" fmla="*/ 216063 h 353817"/>
              <a:gd name="connsiteX4" fmla="*/ 6029325 w 6372225"/>
              <a:gd name="connsiteY4" fmla="*/ 282738 h 353817"/>
              <a:gd name="connsiteX5" fmla="*/ 6372225 w 6372225"/>
              <a:gd name="connsiteY5" fmla="*/ 292263 h 353817"/>
              <a:gd name="connsiteX0" fmla="*/ 0 w 6372225"/>
              <a:gd name="connsiteY0" fmla="*/ 110358 h 264091"/>
              <a:gd name="connsiteX1" fmla="*/ 1051596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6372225"/>
              <a:gd name="connsiteY0" fmla="*/ 110358 h 264091"/>
              <a:gd name="connsiteX1" fmla="*/ 1051596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6372225"/>
              <a:gd name="connsiteY0" fmla="*/ 110358 h 264091"/>
              <a:gd name="connsiteX1" fmla="*/ 1061121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5743575"/>
              <a:gd name="connsiteY0" fmla="*/ 54828 h 275236"/>
              <a:gd name="connsiteX1" fmla="*/ 432471 w 5743575"/>
              <a:gd name="connsiteY1" fmla="*/ 42683 h 275236"/>
              <a:gd name="connsiteX2" fmla="*/ 1600200 w 5743575"/>
              <a:gd name="connsiteY2" fmla="*/ 273903 h 275236"/>
              <a:gd name="connsiteX3" fmla="*/ 3648075 w 5743575"/>
              <a:gd name="connsiteY3" fmla="*/ 140553 h 275236"/>
              <a:gd name="connsiteX4" fmla="*/ 5400675 w 5743575"/>
              <a:gd name="connsiteY4" fmla="*/ 207228 h 275236"/>
              <a:gd name="connsiteX5" fmla="*/ 5743575 w 5743575"/>
              <a:gd name="connsiteY5" fmla="*/ 216753 h 275236"/>
              <a:gd name="connsiteX0" fmla="*/ 704361 w 5362086"/>
              <a:gd name="connsiteY0" fmla="*/ 0 h 1430083"/>
              <a:gd name="connsiteX1" fmla="*/ 50982 w 5362086"/>
              <a:gd name="connsiteY1" fmla="*/ 1197530 h 1430083"/>
              <a:gd name="connsiteX2" fmla="*/ 1218711 w 5362086"/>
              <a:gd name="connsiteY2" fmla="*/ 1428750 h 1430083"/>
              <a:gd name="connsiteX3" fmla="*/ 3266586 w 5362086"/>
              <a:gd name="connsiteY3" fmla="*/ 1295400 h 1430083"/>
              <a:gd name="connsiteX4" fmla="*/ 5019186 w 5362086"/>
              <a:gd name="connsiteY4" fmla="*/ 1362075 h 1430083"/>
              <a:gd name="connsiteX5" fmla="*/ 5362086 w 5362086"/>
              <a:gd name="connsiteY5" fmla="*/ 1371600 h 1430083"/>
              <a:gd name="connsiteX0" fmla="*/ 877921 w 5535646"/>
              <a:gd name="connsiteY0" fmla="*/ 0 h 1430083"/>
              <a:gd name="connsiteX1" fmla="*/ 224542 w 5535646"/>
              <a:gd name="connsiteY1" fmla="*/ 1197530 h 1430083"/>
              <a:gd name="connsiteX2" fmla="*/ 1392271 w 5535646"/>
              <a:gd name="connsiteY2" fmla="*/ 1428750 h 1430083"/>
              <a:gd name="connsiteX3" fmla="*/ 3440146 w 5535646"/>
              <a:gd name="connsiteY3" fmla="*/ 1295400 h 1430083"/>
              <a:gd name="connsiteX4" fmla="*/ 5192746 w 5535646"/>
              <a:gd name="connsiteY4" fmla="*/ 1362075 h 1430083"/>
              <a:gd name="connsiteX5" fmla="*/ 5535646 w 5535646"/>
              <a:gd name="connsiteY5" fmla="*/ 1371600 h 1430083"/>
              <a:gd name="connsiteX0" fmla="*/ 877921 w 5535646"/>
              <a:gd name="connsiteY0" fmla="*/ 0 h 1477896"/>
              <a:gd name="connsiteX1" fmla="*/ 224542 w 5535646"/>
              <a:gd name="connsiteY1" fmla="*/ 1197530 h 1477896"/>
              <a:gd name="connsiteX2" fmla="*/ 1392271 w 5535646"/>
              <a:gd name="connsiteY2" fmla="*/ 1428750 h 1477896"/>
              <a:gd name="connsiteX3" fmla="*/ 3440146 w 5535646"/>
              <a:gd name="connsiteY3" fmla="*/ 1295400 h 1477896"/>
              <a:gd name="connsiteX4" fmla="*/ 5192746 w 5535646"/>
              <a:gd name="connsiteY4" fmla="*/ 1362075 h 1477896"/>
              <a:gd name="connsiteX5" fmla="*/ 5535646 w 5535646"/>
              <a:gd name="connsiteY5" fmla="*/ 1371600 h 1477896"/>
              <a:gd name="connsiteX0" fmla="*/ 0 w 5311104"/>
              <a:gd name="connsiteY0" fmla="*/ 0 h 280366"/>
              <a:gd name="connsiteX1" fmla="*/ 1167729 w 5311104"/>
              <a:gd name="connsiteY1" fmla="*/ 231220 h 280366"/>
              <a:gd name="connsiteX2" fmla="*/ 3215604 w 5311104"/>
              <a:gd name="connsiteY2" fmla="*/ 97870 h 280366"/>
              <a:gd name="connsiteX3" fmla="*/ 4968204 w 5311104"/>
              <a:gd name="connsiteY3" fmla="*/ 164545 h 280366"/>
              <a:gd name="connsiteX4" fmla="*/ 5311104 w 5311104"/>
              <a:gd name="connsiteY4" fmla="*/ 174070 h 280366"/>
              <a:gd name="connsiteX0" fmla="*/ 0 w 5482554"/>
              <a:gd name="connsiteY0" fmla="*/ 0 h 340771"/>
              <a:gd name="connsiteX1" fmla="*/ 1339179 w 5482554"/>
              <a:gd name="connsiteY1" fmla="*/ 335995 h 340771"/>
              <a:gd name="connsiteX2" fmla="*/ 3387054 w 5482554"/>
              <a:gd name="connsiteY2" fmla="*/ 202645 h 340771"/>
              <a:gd name="connsiteX3" fmla="*/ 5139654 w 5482554"/>
              <a:gd name="connsiteY3" fmla="*/ 269320 h 340771"/>
              <a:gd name="connsiteX4" fmla="*/ 5482554 w 5482554"/>
              <a:gd name="connsiteY4" fmla="*/ 278845 h 340771"/>
              <a:gd name="connsiteX0" fmla="*/ 0 w 5482554"/>
              <a:gd name="connsiteY0" fmla="*/ 0 h 340771"/>
              <a:gd name="connsiteX1" fmla="*/ 1339179 w 5482554"/>
              <a:gd name="connsiteY1" fmla="*/ 335995 h 340771"/>
              <a:gd name="connsiteX2" fmla="*/ 3387054 w 5482554"/>
              <a:gd name="connsiteY2" fmla="*/ 202645 h 340771"/>
              <a:gd name="connsiteX3" fmla="*/ 5139654 w 5482554"/>
              <a:gd name="connsiteY3" fmla="*/ 269320 h 340771"/>
              <a:gd name="connsiteX4" fmla="*/ 5482554 w 5482554"/>
              <a:gd name="connsiteY4" fmla="*/ 278845 h 340771"/>
              <a:gd name="connsiteX0" fmla="*/ 0 w 5501604"/>
              <a:gd name="connsiteY0" fmla="*/ 0 h 157447"/>
              <a:gd name="connsiteX1" fmla="*/ 1358229 w 5501604"/>
              <a:gd name="connsiteY1" fmla="*/ 155020 h 157447"/>
              <a:gd name="connsiteX2" fmla="*/ 3406104 w 5501604"/>
              <a:gd name="connsiteY2" fmla="*/ 21670 h 157447"/>
              <a:gd name="connsiteX3" fmla="*/ 5158704 w 5501604"/>
              <a:gd name="connsiteY3" fmla="*/ 88345 h 157447"/>
              <a:gd name="connsiteX4" fmla="*/ 5501604 w 5501604"/>
              <a:gd name="connsiteY4" fmla="*/ 97870 h 157447"/>
              <a:gd name="connsiteX0" fmla="*/ 0 w 5501604"/>
              <a:gd name="connsiteY0" fmla="*/ 16098 h 171194"/>
              <a:gd name="connsiteX1" fmla="*/ 1358229 w 5501604"/>
              <a:gd name="connsiteY1" fmla="*/ 171118 h 171194"/>
              <a:gd name="connsiteX2" fmla="*/ 3406104 w 5501604"/>
              <a:gd name="connsiteY2" fmla="*/ 37768 h 171194"/>
              <a:gd name="connsiteX3" fmla="*/ 5158704 w 5501604"/>
              <a:gd name="connsiteY3" fmla="*/ 104443 h 171194"/>
              <a:gd name="connsiteX4" fmla="*/ 5501604 w 5501604"/>
              <a:gd name="connsiteY4" fmla="*/ 113968 h 171194"/>
              <a:gd name="connsiteX0" fmla="*/ 0 w 5501604"/>
              <a:gd name="connsiteY0" fmla="*/ 12680 h 243951"/>
              <a:gd name="connsiteX1" fmla="*/ 1853529 w 5501604"/>
              <a:gd name="connsiteY1" fmla="*/ 243900 h 243951"/>
              <a:gd name="connsiteX2" fmla="*/ 3406104 w 5501604"/>
              <a:gd name="connsiteY2" fmla="*/ 34350 h 243951"/>
              <a:gd name="connsiteX3" fmla="*/ 5158704 w 5501604"/>
              <a:gd name="connsiteY3" fmla="*/ 101025 h 243951"/>
              <a:gd name="connsiteX4" fmla="*/ 5501604 w 5501604"/>
              <a:gd name="connsiteY4" fmla="*/ 110550 h 243951"/>
              <a:gd name="connsiteX0" fmla="*/ 0 w 5501604"/>
              <a:gd name="connsiteY0" fmla="*/ 12680 h 243951"/>
              <a:gd name="connsiteX1" fmla="*/ 1853529 w 5501604"/>
              <a:gd name="connsiteY1" fmla="*/ 243900 h 243951"/>
              <a:gd name="connsiteX2" fmla="*/ 3406104 w 5501604"/>
              <a:gd name="connsiteY2" fmla="*/ 34350 h 243951"/>
              <a:gd name="connsiteX3" fmla="*/ 5158704 w 5501604"/>
              <a:gd name="connsiteY3" fmla="*/ 101025 h 243951"/>
              <a:gd name="connsiteX4" fmla="*/ 5501604 w 5501604"/>
              <a:gd name="connsiteY4" fmla="*/ 110550 h 243951"/>
              <a:gd name="connsiteX0" fmla="*/ 0 w 5501604"/>
              <a:gd name="connsiteY0" fmla="*/ 12680 h 243954"/>
              <a:gd name="connsiteX1" fmla="*/ 1853529 w 5501604"/>
              <a:gd name="connsiteY1" fmla="*/ 243900 h 243954"/>
              <a:gd name="connsiteX2" fmla="*/ 3406104 w 5501604"/>
              <a:gd name="connsiteY2" fmla="*/ 34350 h 243954"/>
              <a:gd name="connsiteX3" fmla="*/ 5158704 w 5501604"/>
              <a:gd name="connsiteY3" fmla="*/ 101025 h 243954"/>
              <a:gd name="connsiteX4" fmla="*/ 5501604 w 5501604"/>
              <a:gd name="connsiteY4" fmla="*/ 110550 h 243954"/>
              <a:gd name="connsiteX0" fmla="*/ 0 w 5501604"/>
              <a:gd name="connsiteY0" fmla="*/ 12680 h 243952"/>
              <a:gd name="connsiteX1" fmla="*/ 1853529 w 5501604"/>
              <a:gd name="connsiteY1" fmla="*/ 243900 h 243952"/>
              <a:gd name="connsiteX2" fmla="*/ 3406104 w 5501604"/>
              <a:gd name="connsiteY2" fmla="*/ 34350 h 243952"/>
              <a:gd name="connsiteX3" fmla="*/ 5092029 w 5501604"/>
              <a:gd name="connsiteY3" fmla="*/ 62925 h 243952"/>
              <a:gd name="connsiteX4" fmla="*/ 5501604 w 5501604"/>
              <a:gd name="connsiteY4" fmla="*/ 110550 h 243952"/>
              <a:gd name="connsiteX0" fmla="*/ 0 w 5501604"/>
              <a:gd name="connsiteY0" fmla="*/ 12680 h 243952"/>
              <a:gd name="connsiteX1" fmla="*/ 1853529 w 5501604"/>
              <a:gd name="connsiteY1" fmla="*/ 243900 h 243952"/>
              <a:gd name="connsiteX2" fmla="*/ 3406104 w 5501604"/>
              <a:gd name="connsiteY2" fmla="*/ 34350 h 243952"/>
              <a:gd name="connsiteX3" fmla="*/ 5092029 w 5501604"/>
              <a:gd name="connsiteY3" fmla="*/ 62925 h 243952"/>
              <a:gd name="connsiteX4" fmla="*/ 5501604 w 5501604"/>
              <a:gd name="connsiteY4" fmla="*/ 110550 h 243952"/>
              <a:gd name="connsiteX0" fmla="*/ 0 w 5501604"/>
              <a:gd name="connsiteY0" fmla="*/ 26734 h 258024"/>
              <a:gd name="connsiteX1" fmla="*/ 1853529 w 5501604"/>
              <a:gd name="connsiteY1" fmla="*/ 257954 h 258024"/>
              <a:gd name="connsiteX2" fmla="*/ 3406104 w 5501604"/>
              <a:gd name="connsiteY2" fmla="*/ 48404 h 258024"/>
              <a:gd name="connsiteX3" fmla="*/ 5092029 w 5501604"/>
              <a:gd name="connsiteY3" fmla="*/ 76979 h 258024"/>
              <a:gd name="connsiteX4" fmla="*/ 5501604 w 5501604"/>
              <a:gd name="connsiteY4" fmla="*/ 124604 h 258024"/>
              <a:gd name="connsiteX0" fmla="*/ 0 w 5501604"/>
              <a:gd name="connsiteY0" fmla="*/ 28486 h 259895"/>
              <a:gd name="connsiteX1" fmla="*/ 341337 w 5501604"/>
              <a:gd name="connsiteY1" fmla="*/ 14199 h 259895"/>
              <a:gd name="connsiteX2" fmla="*/ 1853529 w 5501604"/>
              <a:gd name="connsiteY2" fmla="*/ 259706 h 259895"/>
              <a:gd name="connsiteX3" fmla="*/ 3406104 w 5501604"/>
              <a:gd name="connsiteY3" fmla="*/ 50156 h 259895"/>
              <a:gd name="connsiteX4" fmla="*/ 5092029 w 5501604"/>
              <a:gd name="connsiteY4" fmla="*/ 78731 h 259895"/>
              <a:gd name="connsiteX5" fmla="*/ 5501604 w 5501604"/>
              <a:gd name="connsiteY5" fmla="*/ 126356 h 259895"/>
              <a:gd name="connsiteX0" fmla="*/ 0 w 5501604"/>
              <a:gd name="connsiteY0" fmla="*/ 28486 h 259895"/>
              <a:gd name="connsiteX1" fmla="*/ 341337 w 5501604"/>
              <a:gd name="connsiteY1" fmla="*/ 14199 h 259895"/>
              <a:gd name="connsiteX2" fmla="*/ 1853529 w 5501604"/>
              <a:gd name="connsiteY2" fmla="*/ 259706 h 259895"/>
              <a:gd name="connsiteX3" fmla="*/ 3406104 w 5501604"/>
              <a:gd name="connsiteY3" fmla="*/ 50156 h 259895"/>
              <a:gd name="connsiteX4" fmla="*/ 5092029 w 5501604"/>
              <a:gd name="connsiteY4" fmla="*/ 78731 h 259895"/>
              <a:gd name="connsiteX5" fmla="*/ 5501604 w 5501604"/>
              <a:gd name="connsiteY5" fmla="*/ 126356 h 259895"/>
              <a:gd name="connsiteX0" fmla="*/ 0 w 5160267"/>
              <a:gd name="connsiteY0" fmla="*/ 12448 h 258144"/>
              <a:gd name="connsiteX1" fmla="*/ 1512192 w 5160267"/>
              <a:gd name="connsiteY1" fmla="*/ 257955 h 258144"/>
              <a:gd name="connsiteX2" fmla="*/ 3064767 w 5160267"/>
              <a:gd name="connsiteY2" fmla="*/ 48405 h 258144"/>
              <a:gd name="connsiteX3" fmla="*/ 4750692 w 5160267"/>
              <a:gd name="connsiteY3" fmla="*/ 76980 h 258144"/>
              <a:gd name="connsiteX4" fmla="*/ 5160267 w 5160267"/>
              <a:gd name="connsiteY4" fmla="*/ 124605 h 25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0267" h="258144">
                <a:moveTo>
                  <a:pt x="0" y="12448"/>
                </a:moveTo>
                <a:cubicBezTo>
                  <a:pt x="637533" y="46222"/>
                  <a:pt x="1001398" y="251962"/>
                  <a:pt x="1512192" y="257955"/>
                </a:cubicBezTo>
                <a:cubicBezTo>
                  <a:pt x="2022986" y="263948"/>
                  <a:pt x="2448817" y="126193"/>
                  <a:pt x="3064767" y="48405"/>
                </a:cubicBezTo>
                <a:cubicBezTo>
                  <a:pt x="3680717" y="-29383"/>
                  <a:pt x="4074417" y="-8745"/>
                  <a:pt x="4750692" y="76980"/>
                </a:cubicBezTo>
                <a:lnTo>
                  <a:pt x="5160267" y="124605"/>
                </a:lnTo>
              </a:path>
            </a:pathLst>
          </a:custGeom>
          <a:noFill/>
          <a:ln w="2540">
            <a:solidFill>
              <a:srgbClr val="078F9D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25A79B"/>
              </a:solidFill>
            </a:endParaRPr>
          </a:p>
        </p:txBody>
      </p:sp>
      <p:sp>
        <p:nvSpPr>
          <p:cNvPr id="7" name="Forme libre 6"/>
          <p:cNvSpPr/>
          <p:nvPr/>
        </p:nvSpPr>
        <p:spPr>
          <a:xfrm rot="-10860000">
            <a:off x="3435230" y="2852981"/>
            <a:ext cx="5279326" cy="132584"/>
          </a:xfrm>
          <a:custGeom>
            <a:avLst/>
            <a:gdLst>
              <a:gd name="connsiteX0" fmla="*/ 0 w 5154917"/>
              <a:gd name="connsiteY0" fmla="*/ 67632 h 164367"/>
              <a:gd name="connsiteX1" fmla="*/ 1000125 w 5154917"/>
              <a:gd name="connsiteY1" fmla="*/ 162882 h 164367"/>
              <a:gd name="connsiteX2" fmla="*/ 2800350 w 5154917"/>
              <a:gd name="connsiteY2" fmla="*/ 957 h 164367"/>
              <a:gd name="connsiteX3" fmla="*/ 4800600 w 5154917"/>
              <a:gd name="connsiteY3" fmla="*/ 96207 h 164367"/>
              <a:gd name="connsiteX4" fmla="*/ 5143500 w 5154917"/>
              <a:gd name="connsiteY4" fmla="*/ 105732 h 164367"/>
              <a:gd name="connsiteX0" fmla="*/ 0 w 4983467"/>
              <a:gd name="connsiteY0" fmla="*/ 10482 h 162900"/>
              <a:gd name="connsiteX1" fmla="*/ 828675 w 4983467"/>
              <a:gd name="connsiteY1" fmla="*/ 162882 h 162900"/>
              <a:gd name="connsiteX2" fmla="*/ 2628900 w 4983467"/>
              <a:gd name="connsiteY2" fmla="*/ 957 h 162900"/>
              <a:gd name="connsiteX3" fmla="*/ 4629150 w 4983467"/>
              <a:gd name="connsiteY3" fmla="*/ 96207 h 162900"/>
              <a:gd name="connsiteX4" fmla="*/ 4972050 w 4983467"/>
              <a:gd name="connsiteY4" fmla="*/ 105732 h 162900"/>
              <a:gd name="connsiteX0" fmla="*/ 0 w 4983467"/>
              <a:gd name="connsiteY0" fmla="*/ 10482 h 162923"/>
              <a:gd name="connsiteX1" fmla="*/ 828675 w 4983467"/>
              <a:gd name="connsiteY1" fmla="*/ 162882 h 162923"/>
              <a:gd name="connsiteX2" fmla="*/ 2628900 w 4983467"/>
              <a:gd name="connsiteY2" fmla="*/ 957 h 162923"/>
              <a:gd name="connsiteX3" fmla="*/ 4629150 w 4983467"/>
              <a:gd name="connsiteY3" fmla="*/ 96207 h 162923"/>
              <a:gd name="connsiteX4" fmla="*/ 4972050 w 4983467"/>
              <a:gd name="connsiteY4" fmla="*/ 105732 h 162923"/>
              <a:gd name="connsiteX0" fmla="*/ 0 w 4972050"/>
              <a:gd name="connsiteY0" fmla="*/ 0 h 152459"/>
              <a:gd name="connsiteX1" fmla="*/ 828675 w 4972050"/>
              <a:gd name="connsiteY1" fmla="*/ 152400 h 152459"/>
              <a:gd name="connsiteX2" fmla="*/ 2876550 w 4972050"/>
              <a:gd name="connsiteY2" fmla="*/ 19050 h 152459"/>
              <a:gd name="connsiteX3" fmla="*/ 4629150 w 4972050"/>
              <a:gd name="connsiteY3" fmla="*/ 85725 h 152459"/>
              <a:gd name="connsiteX4" fmla="*/ 4972050 w 4972050"/>
              <a:gd name="connsiteY4" fmla="*/ 95250 h 152459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629150 w 5195794"/>
              <a:gd name="connsiteY3" fmla="*/ 85725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629150 w 5195794"/>
              <a:gd name="connsiteY3" fmla="*/ 85725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970954 w 5195794"/>
              <a:gd name="connsiteY2" fmla="*/ 6833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970954 w 5195794"/>
              <a:gd name="connsiteY2" fmla="*/ 6833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4143 h 379566"/>
              <a:gd name="connsiteX1" fmla="*/ 828675 w 5195794"/>
              <a:gd name="connsiteY1" fmla="*/ 156543 h 379566"/>
              <a:gd name="connsiteX2" fmla="*/ 2970954 w 5195794"/>
              <a:gd name="connsiteY2" fmla="*/ 72473 h 379566"/>
              <a:gd name="connsiteX3" fmla="*/ 4392556 w 5195794"/>
              <a:gd name="connsiteY3" fmla="*/ 0 h 379566"/>
              <a:gd name="connsiteX4" fmla="*/ 5195794 w 5195794"/>
              <a:gd name="connsiteY4" fmla="*/ 379566 h 379566"/>
              <a:gd name="connsiteX0" fmla="*/ 0 w 5195794"/>
              <a:gd name="connsiteY0" fmla="*/ 18905 h 394328"/>
              <a:gd name="connsiteX1" fmla="*/ 828675 w 5195794"/>
              <a:gd name="connsiteY1" fmla="*/ 171305 h 394328"/>
              <a:gd name="connsiteX2" fmla="*/ 2970954 w 5195794"/>
              <a:gd name="connsiteY2" fmla="*/ 87235 h 394328"/>
              <a:gd name="connsiteX3" fmla="*/ 4392556 w 5195794"/>
              <a:gd name="connsiteY3" fmla="*/ 14762 h 394328"/>
              <a:gd name="connsiteX4" fmla="*/ 5195794 w 5195794"/>
              <a:gd name="connsiteY4" fmla="*/ 394328 h 394328"/>
              <a:gd name="connsiteX0" fmla="*/ 0 w 5195794"/>
              <a:gd name="connsiteY0" fmla="*/ 18905 h 394328"/>
              <a:gd name="connsiteX1" fmla="*/ 828675 w 5195794"/>
              <a:gd name="connsiteY1" fmla="*/ 171305 h 394328"/>
              <a:gd name="connsiteX2" fmla="*/ 2970954 w 5195794"/>
              <a:gd name="connsiteY2" fmla="*/ 87235 h 394328"/>
              <a:gd name="connsiteX3" fmla="*/ 4392556 w 5195794"/>
              <a:gd name="connsiteY3" fmla="*/ 14762 h 394328"/>
              <a:gd name="connsiteX4" fmla="*/ 5195794 w 5195794"/>
              <a:gd name="connsiteY4" fmla="*/ 394328 h 394328"/>
              <a:gd name="connsiteX0" fmla="*/ 0 w 5195794"/>
              <a:gd name="connsiteY0" fmla="*/ 56473 h 431896"/>
              <a:gd name="connsiteX1" fmla="*/ 828675 w 5195794"/>
              <a:gd name="connsiteY1" fmla="*/ 208873 h 431896"/>
              <a:gd name="connsiteX2" fmla="*/ 2970954 w 5195794"/>
              <a:gd name="connsiteY2" fmla="*/ 124803 h 431896"/>
              <a:gd name="connsiteX3" fmla="*/ 4392556 w 5195794"/>
              <a:gd name="connsiteY3" fmla="*/ 52330 h 431896"/>
              <a:gd name="connsiteX4" fmla="*/ 5195794 w 5195794"/>
              <a:gd name="connsiteY4" fmla="*/ 431896 h 431896"/>
              <a:gd name="connsiteX0" fmla="*/ 0 w 5195794"/>
              <a:gd name="connsiteY0" fmla="*/ 58153 h 433576"/>
              <a:gd name="connsiteX1" fmla="*/ 1018315 w 5195794"/>
              <a:gd name="connsiteY1" fmla="*/ 261496 h 433576"/>
              <a:gd name="connsiteX2" fmla="*/ 2970954 w 5195794"/>
              <a:gd name="connsiteY2" fmla="*/ 126483 h 433576"/>
              <a:gd name="connsiteX3" fmla="*/ 4392556 w 5195794"/>
              <a:gd name="connsiteY3" fmla="*/ 54010 h 433576"/>
              <a:gd name="connsiteX4" fmla="*/ 5195794 w 5195794"/>
              <a:gd name="connsiteY4" fmla="*/ 433576 h 433576"/>
              <a:gd name="connsiteX0" fmla="*/ 0 w 5195794"/>
              <a:gd name="connsiteY0" fmla="*/ 58153 h 433576"/>
              <a:gd name="connsiteX1" fmla="*/ 1018315 w 5195794"/>
              <a:gd name="connsiteY1" fmla="*/ 261496 h 433576"/>
              <a:gd name="connsiteX2" fmla="*/ 2970954 w 5195794"/>
              <a:gd name="connsiteY2" fmla="*/ 126483 h 433576"/>
              <a:gd name="connsiteX3" fmla="*/ 4392556 w 5195794"/>
              <a:gd name="connsiteY3" fmla="*/ 54010 h 433576"/>
              <a:gd name="connsiteX4" fmla="*/ 5195794 w 5195794"/>
              <a:gd name="connsiteY4" fmla="*/ 433576 h 433576"/>
              <a:gd name="connsiteX0" fmla="*/ 0 w 5195794"/>
              <a:gd name="connsiteY0" fmla="*/ 55412 h 430835"/>
              <a:gd name="connsiteX1" fmla="*/ 1077285 w 5195794"/>
              <a:gd name="connsiteY1" fmla="*/ 154993 h 430835"/>
              <a:gd name="connsiteX2" fmla="*/ 2970954 w 5195794"/>
              <a:gd name="connsiteY2" fmla="*/ 123742 h 430835"/>
              <a:gd name="connsiteX3" fmla="*/ 4392556 w 5195794"/>
              <a:gd name="connsiteY3" fmla="*/ 51269 h 430835"/>
              <a:gd name="connsiteX4" fmla="*/ 5195794 w 5195794"/>
              <a:gd name="connsiteY4" fmla="*/ 430835 h 430835"/>
              <a:gd name="connsiteX0" fmla="*/ 0 w 5195794"/>
              <a:gd name="connsiteY0" fmla="*/ 55412 h 430835"/>
              <a:gd name="connsiteX1" fmla="*/ 1077285 w 5195794"/>
              <a:gd name="connsiteY1" fmla="*/ 154993 h 430835"/>
              <a:gd name="connsiteX2" fmla="*/ 2970954 w 5195794"/>
              <a:gd name="connsiteY2" fmla="*/ 123742 h 430835"/>
              <a:gd name="connsiteX3" fmla="*/ 4392556 w 5195794"/>
              <a:gd name="connsiteY3" fmla="*/ 51269 h 430835"/>
              <a:gd name="connsiteX4" fmla="*/ 5195794 w 5195794"/>
              <a:gd name="connsiteY4" fmla="*/ 430835 h 430835"/>
              <a:gd name="connsiteX0" fmla="*/ 0 w 5195794"/>
              <a:gd name="connsiteY0" fmla="*/ 47289 h 422712"/>
              <a:gd name="connsiteX1" fmla="*/ 1077285 w 5195794"/>
              <a:gd name="connsiteY1" fmla="*/ 146870 h 422712"/>
              <a:gd name="connsiteX2" fmla="*/ 2941386 w 5195794"/>
              <a:gd name="connsiteY2" fmla="*/ 172262 h 422712"/>
              <a:gd name="connsiteX3" fmla="*/ 4392556 w 5195794"/>
              <a:gd name="connsiteY3" fmla="*/ 43146 h 422712"/>
              <a:gd name="connsiteX4" fmla="*/ 5195794 w 5195794"/>
              <a:gd name="connsiteY4" fmla="*/ 422712 h 422712"/>
              <a:gd name="connsiteX0" fmla="*/ 0 w 5195794"/>
              <a:gd name="connsiteY0" fmla="*/ 37848 h 413271"/>
              <a:gd name="connsiteX1" fmla="*/ 1077285 w 5195794"/>
              <a:gd name="connsiteY1" fmla="*/ 137429 h 413271"/>
              <a:gd name="connsiteX2" fmla="*/ 2941386 w 5195794"/>
              <a:gd name="connsiteY2" fmla="*/ 162821 h 413271"/>
              <a:gd name="connsiteX3" fmla="*/ 4392556 w 5195794"/>
              <a:gd name="connsiteY3" fmla="*/ 33705 h 413271"/>
              <a:gd name="connsiteX4" fmla="*/ 5195794 w 5195794"/>
              <a:gd name="connsiteY4" fmla="*/ 413271 h 413271"/>
              <a:gd name="connsiteX0" fmla="*/ 0 w 5195794"/>
              <a:gd name="connsiteY0" fmla="*/ 45900 h 421323"/>
              <a:gd name="connsiteX1" fmla="*/ 1011950 w 5195794"/>
              <a:gd name="connsiteY1" fmla="*/ 68129 h 421323"/>
              <a:gd name="connsiteX2" fmla="*/ 2941386 w 5195794"/>
              <a:gd name="connsiteY2" fmla="*/ 170873 h 421323"/>
              <a:gd name="connsiteX3" fmla="*/ 4392556 w 5195794"/>
              <a:gd name="connsiteY3" fmla="*/ 41757 h 421323"/>
              <a:gd name="connsiteX4" fmla="*/ 5195794 w 5195794"/>
              <a:gd name="connsiteY4" fmla="*/ 421323 h 421323"/>
              <a:gd name="connsiteX0" fmla="*/ 0 w 5673966"/>
              <a:gd name="connsiteY0" fmla="*/ 151871 h 421323"/>
              <a:gd name="connsiteX1" fmla="*/ 1490122 w 5673966"/>
              <a:gd name="connsiteY1" fmla="*/ 68129 h 421323"/>
              <a:gd name="connsiteX2" fmla="*/ 3419558 w 5673966"/>
              <a:gd name="connsiteY2" fmla="*/ 170873 h 421323"/>
              <a:gd name="connsiteX3" fmla="*/ 4870728 w 5673966"/>
              <a:gd name="connsiteY3" fmla="*/ 41757 h 421323"/>
              <a:gd name="connsiteX4" fmla="*/ 5673966 w 5673966"/>
              <a:gd name="connsiteY4" fmla="*/ 421323 h 421323"/>
              <a:gd name="connsiteX0" fmla="*/ 0 w 4870728"/>
              <a:gd name="connsiteY0" fmla="*/ 151871 h 185439"/>
              <a:gd name="connsiteX1" fmla="*/ 1490122 w 4870728"/>
              <a:gd name="connsiteY1" fmla="*/ 68129 h 185439"/>
              <a:gd name="connsiteX2" fmla="*/ 3419558 w 4870728"/>
              <a:gd name="connsiteY2" fmla="*/ 170873 h 185439"/>
              <a:gd name="connsiteX3" fmla="*/ 4870728 w 4870728"/>
              <a:gd name="connsiteY3" fmla="*/ 41757 h 185439"/>
              <a:gd name="connsiteX0" fmla="*/ 0 w 5279326"/>
              <a:gd name="connsiteY0" fmla="*/ 99016 h 132584"/>
              <a:gd name="connsiteX1" fmla="*/ 1490122 w 5279326"/>
              <a:gd name="connsiteY1" fmla="*/ 15274 h 132584"/>
              <a:gd name="connsiteX2" fmla="*/ 3419558 w 5279326"/>
              <a:gd name="connsiteY2" fmla="*/ 118018 h 132584"/>
              <a:gd name="connsiteX3" fmla="*/ 5279326 w 5279326"/>
              <a:gd name="connsiteY3" fmla="*/ 48429 h 13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9326" h="132584">
                <a:moveTo>
                  <a:pt x="0" y="99016"/>
                </a:moveTo>
                <a:cubicBezTo>
                  <a:pt x="276225" y="209347"/>
                  <a:pt x="920196" y="12107"/>
                  <a:pt x="1490122" y="15274"/>
                </a:cubicBezTo>
                <a:cubicBezTo>
                  <a:pt x="2060048" y="18441"/>
                  <a:pt x="2788024" y="112492"/>
                  <a:pt x="3419558" y="118018"/>
                </a:cubicBezTo>
                <a:cubicBezTo>
                  <a:pt x="4051092" y="123544"/>
                  <a:pt x="4541625" y="-93969"/>
                  <a:pt x="5279326" y="48429"/>
                </a:cubicBezTo>
              </a:path>
            </a:pathLst>
          </a:custGeom>
          <a:noFill/>
          <a:ln w="12700">
            <a:solidFill>
              <a:schemeClr val="accent6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8716234" y="2436556"/>
            <a:ext cx="129012" cy="129012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8522366" y="2547535"/>
            <a:ext cx="64506" cy="64506"/>
          </a:xfrm>
          <a:prstGeom prst="ellipse">
            <a:avLst/>
          </a:prstGeom>
          <a:solidFill>
            <a:srgbClr val="078F9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309580" y="4840983"/>
            <a:ext cx="3530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accent6"/>
                </a:solidFill>
              </a:rPr>
              <a:t>Hépatogastroentérologie</a:t>
            </a:r>
            <a:r>
              <a:rPr lang="fr-FR" sz="2400" b="1" dirty="0">
                <a:solidFill>
                  <a:schemeClr val="accent6"/>
                </a:solidFill>
              </a:rPr>
              <a:t> médico chirurgicale</a:t>
            </a:r>
          </a:p>
          <a:p>
            <a:pPr algn="ctr"/>
            <a:r>
              <a:rPr lang="fr-FR" sz="2400" b="1" dirty="0">
                <a:solidFill>
                  <a:schemeClr val="accent6"/>
                </a:solidFill>
              </a:rPr>
              <a:t>Item 285</a:t>
            </a:r>
            <a:endParaRPr lang="fr-FR" sz="2400" dirty="0"/>
          </a:p>
        </p:txBody>
      </p:sp>
      <p:sp>
        <p:nvSpPr>
          <p:cNvPr id="3" name="Rectangle 2"/>
          <p:cNvSpPr/>
          <p:nvPr/>
        </p:nvSpPr>
        <p:spPr>
          <a:xfrm>
            <a:off x="2011915" y="3837405"/>
            <a:ext cx="81259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dirty="0">
                <a:latin typeface="Calibri" panose="020F0502020204030204" pitchFamily="34" charset="0"/>
              </a:rPr>
              <a:t>Hôpital Edouard Herriot - Chirurgie digestive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F68E-E089-4FC0-8D81-C02C7F93F29C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5669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9660"/>
            <a:ext cx="10580204" cy="5833718"/>
          </a:xfrm>
        </p:spPr>
        <p:txBody>
          <a:bodyPr/>
          <a:lstStyle/>
          <a:p>
            <a:r>
              <a:rPr lang="fr-FR" sz="2800" dirty="0"/>
              <a:t>Soutènement : </a:t>
            </a:r>
          </a:p>
          <a:p>
            <a:endParaRPr lang="fr-FR" sz="1400" dirty="0"/>
          </a:p>
          <a:p>
            <a:pPr lvl="1"/>
            <a:r>
              <a:rPr lang="fr-FR" sz="2400" dirty="0"/>
              <a:t>Parois du bassin osseux </a:t>
            </a:r>
          </a:p>
          <a:p>
            <a:pPr lvl="1"/>
            <a:endParaRPr lang="fr-FR" sz="2400" dirty="0"/>
          </a:p>
          <a:p>
            <a:pPr lvl="1"/>
            <a:r>
              <a:rPr lang="fr-FR" sz="2400" dirty="0"/>
              <a:t>Muscle piriforme = 4</a:t>
            </a:r>
          </a:p>
          <a:p>
            <a:pPr lvl="1"/>
            <a:endParaRPr lang="fr-FR" sz="2400" dirty="0"/>
          </a:p>
          <a:p>
            <a:pPr lvl="1"/>
            <a:r>
              <a:rPr lang="fr-FR" sz="2400" dirty="0"/>
              <a:t>Obturateur = 5</a:t>
            </a:r>
          </a:p>
          <a:p>
            <a:pPr lvl="1"/>
            <a:endParaRPr lang="fr-FR" sz="2400" dirty="0"/>
          </a:p>
          <a:p>
            <a:pPr lvl="1"/>
            <a:r>
              <a:rPr lang="fr-FR" sz="2400" dirty="0"/>
              <a:t>Releveur de l’anus = 2,3,6</a:t>
            </a:r>
          </a:p>
          <a:p>
            <a:pPr lvl="1"/>
            <a:endParaRPr lang="fr-FR" sz="2400" dirty="0"/>
          </a:p>
          <a:p>
            <a:pPr lvl="1"/>
            <a:r>
              <a:rPr lang="fr-FR" sz="2400" dirty="0"/>
              <a:t>Fascia pelvien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E6D285A3-1756-4D45-8BC3-25505E48B465}"/>
              </a:ext>
            </a:extLst>
          </p:cNvPr>
          <p:cNvSpPr txBox="1">
            <a:spLocks/>
          </p:cNvSpPr>
          <p:nvPr/>
        </p:nvSpPr>
        <p:spPr bwMode="auto">
          <a:xfrm>
            <a:off x="303213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altLang="fr-FR" sz="3600" b="1" dirty="0">
              <a:solidFill>
                <a:srgbClr val="595959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42A3DB8-B97B-4047-98D8-DEFE3D3A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900" y="44278"/>
            <a:ext cx="8166100" cy="67691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60DB313-AC8F-9748-B7B7-9FD8C13C7B45}"/>
              </a:ext>
            </a:extLst>
          </p:cNvPr>
          <p:cNvSpPr txBox="1">
            <a:spLocks/>
          </p:cNvSpPr>
          <p:nvPr/>
        </p:nvSpPr>
        <p:spPr bwMode="auto">
          <a:xfrm>
            <a:off x="395536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Définitions et anatomie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A4449A-C631-A14F-A065-D60B6A3D4170}"/>
              </a:ext>
            </a:extLst>
          </p:cNvPr>
          <p:cNvSpPr/>
          <p:nvPr/>
        </p:nvSpPr>
        <p:spPr>
          <a:xfrm>
            <a:off x="4025900" y="5005953"/>
            <a:ext cx="335129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E5E4E42E-94CE-6240-A8CA-FA4A60D629AE}"/>
              </a:ext>
            </a:extLst>
          </p:cNvPr>
          <p:cNvSpPr/>
          <p:nvPr/>
        </p:nvSpPr>
        <p:spPr>
          <a:xfrm>
            <a:off x="6183847" y="1314484"/>
            <a:ext cx="3937448" cy="3457167"/>
          </a:xfrm>
          <a:custGeom>
            <a:avLst/>
            <a:gdLst>
              <a:gd name="connsiteX0" fmla="*/ 1549807 w 3937448"/>
              <a:gd name="connsiteY0" fmla="*/ 3381502 h 3457167"/>
              <a:gd name="connsiteX1" fmla="*/ 681902 w 3937448"/>
              <a:gd name="connsiteY1" fmla="*/ 2730574 h 3457167"/>
              <a:gd name="connsiteX2" fmla="*/ 139461 w 3937448"/>
              <a:gd name="connsiteY2" fmla="*/ 1940160 h 3457167"/>
              <a:gd name="connsiteX3" fmla="*/ 92967 w 3937448"/>
              <a:gd name="connsiteY3" fmla="*/ 777787 h 3457167"/>
              <a:gd name="connsiteX4" fmla="*/ 1255339 w 3937448"/>
              <a:gd name="connsiteY4" fmla="*/ 64865 h 3457167"/>
              <a:gd name="connsiteX5" fmla="*/ 3115136 w 3937448"/>
              <a:gd name="connsiteY5" fmla="*/ 173353 h 3457167"/>
              <a:gd name="connsiteX6" fmla="*/ 3936546 w 3937448"/>
              <a:gd name="connsiteY6" fmla="*/ 1304730 h 3457167"/>
              <a:gd name="connsiteX7" fmla="*/ 3254621 w 3937448"/>
              <a:gd name="connsiteY7" fmla="*/ 2839062 h 3457167"/>
              <a:gd name="connsiteX8" fmla="*/ 2293726 w 3937448"/>
              <a:gd name="connsiteY8" fmla="*/ 3381502 h 3457167"/>
              <a:gd name="connsiteX9" fmla="*/ 1549807 w 3937448"/>
              <a:gd name="connsiteY9" fmla="*/ 3381502 h 345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7448" h="3457167">
                <a:moveTo>
                  <a:pt x="1549807" y="3381502"/>
                </a:moveTo>
                <a:cubicBezTo>
                  <a:pt x="1281170" y="3273014"/>
                  <a:pt x="916960" y="2970798"/>
                  <a:pt x="681902" y="2730574"/>
                </a:cubicBezTo>
                <a:cubicBezTo>
                  <a:pt x="446844" y="2490350"/>
                  <a:pt x="237617" y="2265624"/>
                  <a:pt x="139461" y="1940160"/>
                </a:cubicBezTo>
                <a:cubicBezTo>
                  <a:pt x="41305" y="1614696"/>
                  <a:pt x="-93013" y="1090336"/>
                  <a:pt x="92967" y="777787"/>
                </a:cubicBezTo>
                <a:cubicBezTo>
                  <a:pt x="278947" y="465238"/>
                  <a:pt x="751644" y="165604"/>
                  <a:pt x="1255339" y="64865"/>
                </a:cubicBezTo>
                <a:cubicBezTo>
                  <a:pt x="1759034" y="-35874"/>
                  <a:pt x="2668268" y="-33291"/>
                  <a:pt x="3115136" y="173353"/>
                </a:cubicBezTo>
                <a:cubicBezTo>
                  <a:pt x="3562004" y="379997"/>
                  <a:pt x="3913299" y="860445"/>
                  <a:pt x="3936546" y="1304730"/>
                </a:cubicBezTo>
                <a:cubicBezTo>
                  <a:pt x="3959793" y="1749015"/>
                  <a:pt x="3528424" y="2492933"/>
                  <a:pt x="3254621" y="2839062"/>
                </a:cubicBezTo>
                <a:cubicBezTo>
                  <a:pt x="2980818" y="3185191"/>
                  <a:pt x="2580445" y="3288512"/>
                  <a:pt x="2293726" y="3381502"/>
                </a:cubicBezTo>
                <a:cubicBezTo>
                  <a:pt x="2007007" y="3474492"/>
                  <a:pt x="1818444" y="3489990"/>
                  <a:pt x="1549807" y="338150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71000"/>
            </a:schemeClr>
          </a:solidFill>
          <a:ln w="762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FC7AD13B-9BD7-E14F-B382-471B08D0A96E}"/>
              </a:ext>
            </a:extLst>
          </p:cNvPr>
          <p:cNvSpPr/>
          <p:nvPr/>
        </p:nvSpPr>
        <p:spPr>
          <a:xfrm>
            <a:off x="2708921" y="5155744"/>
            <a:ext cx="843051" cy="614818"/>
          </a:xfrm>
          <a:custGeom>
            <a:avLst/>
            <a:gdLst>
              <a:gd name="connsiteX0" fmla="*/ 1549807 w 3937448"/>
              <a:gd name="connsiteY0" fmla="*/ 3381502 h 3457167"/>
              <a:gd name="connsiteX1" fmla="*/ 681902 w 3937448"/>
              <a:gd name="connsiteY1" fmla="*/ 2730574 h 3457167"/>
              <a:gd name="connsiteX2" fmla="*/ 139461 w 3937448"/>
              <a:gd name="connsiteY2" fmla="*/ 1940160 h 3457167"/>
              <a:gd name="connsiteX3" fmla="*/ 92967 w 3937448"/>
              <a:gd name="connsiteY3" fmla="*/ 777787 h 3457167"/>
              <a:gd name="connsiteX4" fmla="*/ 1255339 w 3937448"/>
              <a:gd name="connsiteY4" fmla="*/ 64865 h 3457167"/>
              <a:gd name="connsiteX5" fmla="*/ 3115136 w 3937448"/>
              <a:gd name="connsiteY5" fmla="*/ 173353 h 3457167"/>
              <a:gd name="connsiteX6" fmla="*/ 3936546 w 3937448"/>
              <a:gd name="connsiteY6" fmla="*/ 1304730 h 3457167"/>
              <a:gd name="connsiteX7" fmla="*/ 3254621 w 3937448"/>
              <a:gd name="connsiteY7" fmla="*/ 2839062 h 3457167"/>
              <a:gd name="connsiteX8" fmla="*/ 2293726 w 3937448"/>
              <a:gd name="connsiteY8" fmla="*/ 3381502 h 3457167"/>
              <a:gd name="connsiteX9" fmla="*/ 1549807 w 3937448"/>
              <a:gd name="connsiteY9" fmla="*/ 3381502 h 345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7448" h="3457167">
                <a:moveTo>
                  <a:pt x="1549807" y="3381502"/>
                </a:moveTo>
                <a:cubicBezTo>
                  <a:pt x="1281170" y="3273014"/>
                  <a:pt x="916960" y="2970798"/>
                  <a:pt x="681902" y="2730574"/>
                </a:cubicBezTo>
                <a:cubicBezTo>
                  <a:pt x="446844" y="2490350"/>
                  <a:pt x="237617" y="2265624"/>
                  <a:pt x="139461" y="1940160"/>
                </a:cubicBezTo>
                <a:cubicBezTo>
                  <a:pt x="41305" y="1614696"/>
                  <a:pt x="-93013" y="1090336"/>
                  <a:pt x="92967" y="777787"/>
                </a:cubicBezTo>
                <a:cubicBezTo>
                  <a:pt x="278947" y="465238"/>
                  <a:pt x="751644" y="165604"/>
                  <a:pt x="1255339" y="64865"/>
                </a:cubicBezTo>
                <a:cubicBezTo>
                  <a:pt x="1759034" y="-35874"/>
                  <a:pt x="2668268" y="-33291"/>
                  <a:pt x="3115136" y="173353"/>
                </a:cubicBezTo>
                <a:cubicBezTo>
                  <a:pt x="3562004" y="379997"/>
                  <a:pt x="3913299" y="860445"/>
                  <a:pt x="3936546" y="1304730"/>
                </a:cubicBezTo>
                <a:cubicBezTo>
                  <a:pt x="3959793" y="1749015"/>
                  <a:pt x="3528424" y="2492933"/>
                  <a:pt x="3254621" y="2839062"/>
                </a:cubicBezTo>
                <a:cubicBezTo>
                  <a:pt x="2980818" y="3185191"/>
                  <a:pt x="2580445" y="3288512"/>
                  <a:pt x="2293726" y="3381502"/>
                </a:cubicBezTo>
                <a:cubicBezTo>
                  <a:pt x="2007007" y="3474492"/>
                  <a:pt x="1818444" y="3489990"/>
                  <a:pt x="1549807" y="338150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10</a:t>
            </a:fld>
            <a:endParaRPr lang="fr-FR"/>
          </a:p>
        </p:txBody>
      </p:sp>
      <p:sp>
        <p:nvSpPr>
          <p:cNvPr id="12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467303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</p:spTree>
    <p:extLst>
      <p:ext uri="{BB962C8B-B14F-4D97-AF65-F5344CB8AC3E}">
        <p14:creationId xmlns:p14="http://schemas.microsoft.com/office/powerpoint/2010/main" val="3609856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731" y="711028"/>
            <a:ext cx="10958264" cy="6102350"/>
          </a:xfrm>
        </p:spPr>
        <p:txBody>
          <a:bodyPr/>
          <a:lstStyle/>
          <a:p>
            <a:r>
              <a:rPr lang="fr-FR" dirty="0"/>
              <a:t>Suspension :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E6D285A3-1756-4D45-8BC3-25505E48B465}"/>
              </a:ext>
            </a:extLst>
          </p:cNvPr>
          <p:cNvSpPr txBox="1">
            <a:spLocks/>
          </p:cNvSpPr>
          <p:nvPr/>
        </p:nvSpPr>
        <p:spPr bwMode="auto">
          <a:xfrm>
            <a:off x="303213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altLang="fr-FR" sz="3600" b="1" dirty="0">
              <a:solidFill>
                <a:srgbClr val="595959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6C2EFC0-C24D-3B40-B541-8AB9F2B26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232" y="923598"/>
            <a:ext cx="5498181" cy="55170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B6BDF5C-41D0-4149-8DD7-0679CB2C6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5" y="1729408"/>
            <a:ext cx="5068698" cy="390539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EDB63D22-6BEE-9946-B192-D4F17E75B7E7}"/>
              </a:ext>
            </a:extLst>
          </p:cNvPr>
          <p:cNvSpPr txBox="1">
            <a:spLocks/>
          </p:cNvSpPr>
          <p:nvPr/>
        </p:nvSpPr>
        <p:spPr bwMode="auto">
          <a:xfrm>
            <a:off x="423311" y="27713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Définitions et anatomie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9DF276-9C08-D441-AA19-1D21A71CC223}"/>
              </a:ext>
            </a:extLst>
          </p:cNvPr>
          <p:cNvSpPr/>
          <p:nvPr/>
        </p:nvSpPr>
        <p:spPr>
          <a:xfrm>
            <a:off x="5727927" y="5227741"/>
            <a:ext cx="1300805" cy="57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0012A0-EBCB-B240-8486-39B960381778}"/>
              </a:ext>
            </a:extLst>
          </p:cNvPr>
          <p:cNvSpPr/>
          <p:nvPr/>
        </p:nvSpPr>
        <p:spPr>
          <a:xfrm>
            <a:off x="155339" y="4603204"/>
            <a:ext cx="1300805" cy="57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E7A40B-8186-E046-9E6F-1E7CE2F42F1D}"/>
              </a:ext>
            </a:extLst>
          </p:cNvPr>
          <p:cNvSpPr/>
          <p:nvPr/>
        </p:nvSpPr>
        <p:spPr>
          <a:xfrm>
            <a:off x="393953" y="4872704"/>
            <a:ext cx="820965" cy="57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11</a:t>
            </a:fld>
            <a:endParaRPr lang="fr-FR"/>
          </a:p>
        </p:txBody>
      </p:sp>
      <p:sp>
        <p:nvSpPr>
          <p:cNvPr id="15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65876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  <p:sp>
        <p:nvSpPr>
          <p:cNvPr id="16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467303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</p:spTree>
    <p:extLst>
      <p:ext uri="{BB962C8B-B14F-4D97-AF65-F5344CB8AC3E}">
        <p14:creationId xmlns:p14="http://schemas.microsoft.com/office/powerpoint/2010/main" val="2209579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731" y="711028"/>
            <a:ext cx="10958264" cy="6102350"/>
          </a:xfrm>
        </p:spPr>
        <p:txBody>
          <a:bodyPr/>
          <a:lstStyle/>
          <a:p>
            <a:r>
              <a:rPr lang="fr-FR" dirty="0"/>
              <a:t>Angulation : répartition des forces de contraintes sur le plancher pelvien</a:t>
            </a:r>
          </a:p>
          <a:p>
            <a:endParaRPr lang="fr-FR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E6D285A3-1756-4D45-8BC3-25505E48B465}"/>
              </a:ext>
            </a:extLst>
          </p:cNvPr>
          <p:cNvSpPr txBox="1">
            <a:spLocks/>
          </p:cNvSpPr>
          <p:nvPr/>
        </p:nvSpPr>
        <p:spPr bwMode="auto">
          <a:xfrm>
            <a:off x="303213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altLang="fr-FR" sz="3600" b="1" dirty="0">
              <a:solidFill>
                <a:srgbClr val="595959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68A0B65-0031-E04E-9F5B-AA8CD7DEE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818" y="1776220"/>
            <a:ext cx="4546600" cy="44323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2367B19-1A92-2947-B67B-DDA28BE89166}"/>
              </a:ext>
            </a:extLst>
          </p:cNvPr>
          <p:cNvSpPr txBox="1">
            <a:spLocks/>
          </p:cNvSpPr>
          <p:nvPr/>
        </p:nvSpPr>
        <p:spPr bwMode="auto">
          <a:xfrm>
            <a:off x="423311" y="27713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Définitions et anatomie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4FA19A-33B1-A345-8CC7-2DEA466112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92" b="98004" l="8566" r="97902">
                        <a14:foregroundMark x1="30070" y1="10778" x2="80070" y2="11776"/>
                        <a14:foregroundMark x1="9790" y1="13972" x2="23951" y2="10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0418" y="1171363"/>
            <a:ext cx="6441582" cy="56420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C4216A-3AB5-784C-8DBE-EB0DEC5B75EC}"/>
              </a:ext>
            </a:extLst>
          </p:cNvPr>
          <p:cNvSpPr/>
          <p:nvPr/>
        </p:nvSpPr>
        <p:spPr>
          <a:xfrm>
            <a:off x="1379349" y="5455404"/>
            <a:ext cx="495946" cy="526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6657A1-7A47-2446-8245-71929341AE69}"/>
              </a:ext>
            </a:extLst>
          </p:cNvPr>
          <p:cNvSpPr/>
          <p:nvPr/>
        </p:nvSpPr>
        <p:spPr>
          <a:xfrm>
            <a:off x="2120684" y="5858358"/>
            <a:ext cx="2761282" cy="198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032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731" y="711028"/>
            <a:ext cx="10958264" cy="6102350"/>
          </a:xfrm>
        </p:spPr>
        <p:txBody>
          <a:bodyPr/>
          <a:lstStyle/>
          <a:p>
            <a:r>
              <a:rPr lang="fr-FR" b="1" dirty="0"/>
              <a:t>Troubles de la statique rectale</a:t>
            </a:r>
          </a:p>
          <a:p>
            <a:pPr lvl="1"/>
            <a:r>
              <a:rPr lang="fr-FR" dirty="0"/>
              <a:t>Une partie des troubles de la statique (50%)</a:t>
            </a:r>
          </a:p>
          <a:p>
            <a:pPr lvl="2"/>
            <a:r>
              <a:rPr lang="fr-FR" dirty="0"/>
              <a:t>Prolapsus externe du rectum : </a:t>
            </a:r>
          </a:p>
          <a:p>
            <a:pPr lvl="3"/>
            <a:r>
              <a:rPr lang="fr-FR" dirty="0"/>
              <a:t>extériorisation du rectum au repos ou à la poussée</a:t>
            </a:r>
          </a:p>
          <a:p>
            <a:pPr marL="1371600" lvl="3" indent="0">
              <a:buNone/>
            </a:pPr>
            <a:endParaRPr lang="fr-FR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E6D285A3-1756-4D45-8BC3-25505E48B465}"/>
              </a:ext>
            </a:extLst>
          </p:cNvPr>
          <p:cNvSpPr txBox="1">
            <a:spLocks/>
          </p:cNvSpPr>
          <p:nvPr/>
        </p:nvSpPr>
        <p:spPr bwMode="auto">
          <a:xfrm>
            <a:off x="303213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Définitions et anatomie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54186EB-B001-AE42-A495-14F983DCDD5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1995661"/>
            <a:ext cx="2829338" cy="35330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13</a:t>
            </a:fld>
            <a:endParaRPr lang="fr-FR"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65876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3649831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731" y="711028"/>
            <a:ext cx="10958264" cy="6102350"/>
          </a:xfrm>
        </p:spPr>
        <p:txBody>
          <a:bodyPr/>
          <a:lstStyle/>
          <a:p>
            <a:r>
              <a:rPr lang="fr-FR" b="1" dirty="0"/>
              <a:t>Troubles de la statique rectale</a:t>
            </a:r>
          </a:p>
          <a:p>
            <a:pPr lvl="1"/>
            <a:r>
              <a:rPr lang="fr-FR" dirty="0"/>
              <a:t>Une partie des troubles de la statique (50%)</a:t>
            </a:r>
          </a:p>
          <a:p>
            <a:pPr lvl="2"/>
            <a:r>
              <a:rPr lang="fr-FR" dirty="0"/>
              <a:t>Prolapsus externe du rectum : </a:t>
            </a:r>
          </a:p>
          <a:p>
            <a:pPr lvl="3"/>
            <a:r>
              <a:rPr lang="fr-FR" dirty="0"/>
              <a:t>extériorisation du rectum au repos ou à la poussée</a:t>
            </a:r>
          </a:p>
          <a:p>
            <a:pPr marL="1371600" lvl="3" indent="0">
              <a:buNone/>
            </a:pPr>
            <a:endParaRPr lang="fr-FR" dirty="0"/>
          </a:p>
          <a:p>
            <a:pPr lvl="2"/>
            <a:r>
              <a:rPr lang="fr-FR" dirty="0"/>
              <a:t>Prolapsus interne du rectum</a:t>
            </a:r>
          </a:p>
          <a:p>
            <a:pPr lvl="3"/>
            <a:r>
              <a:rPr lang="fr-FR" dirty="0"/>
              <a:t>Invagination du rectum sur lui même en doigt de gant</a:t>
            </a:r>
          </a:p>
          <a:p>
            <a:pPr marL="1371600" lvl="3" indent="0">
              <a:buNone/>
            </a:pPr>
            <a:endParaRPr lang="fr-FR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E6D285A3-1756-4D45-8BC3-25505E48B465}"/>
              </a:ext>
            </a:extLst>
          </p:cNvPr>
          <p:cNvSpPr txBox="1">
            <a:spLocks/>
          </p:cNvSpPr>
          <p:nvPr/>
        </p:nvSpPr>
        <p:spPr bwMode="auto">
          <a:xfrm>
            <a:off x="303213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Définitions et anatomie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85D8295-334C-984D-90D9-5BA173FA95A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1503190"/>
            <a:ext cx="1257299" cy="120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3CA0BE2-29AC-F748-B5A2-5591E50E7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631" y="3762203"/>
            <a:ext cx="4086386" cy="2978861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95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731" y="711028"/>
            <a:ext cx="10958264" cy="6102350"/>
          </a:xfrm>
        </p:spPr>
        <p:txBody>
          <a:bodyPr/>
          <a:lstStyle/>
          <a:p>
            <a:r>
              <a:rPr lang="fr-FR" b="1" dirty="0"/>
              <a:t>Troubles de la statique rectale</a:t>
            </a:r>
          </a:p>
          <a:p>
            <a:pPr lvl="1"/>
            <a:r>
              <a:rPr lang="fr-FR" dirty="0"/>
              <a:t>Une partie des troubles de la statique (50%)</a:t>
            </a:r>
          </a:p>
          <a:p>
            <a:pPr lvl="2"/>
            <a:r>
              <a:rPr lang="fr-FR" dirty="0"/>
              <a:t>Prolapsus externe du rectum : </a:t>
            </a:r>
          </a:p>
          <a:p>
            <a:pPr lvl="3"/>
            <a:r>
              <a:rPr lang="fr-FR" dirty="0"/>
              <a:t>extériorisation du rectum au repos ou à la poussée</a:t>
            </a:r>
          </a:p>
          <a:p>
            <a:pPr marL="1371600" lvl="3" indent="0">
              <a:buNone/>
            </a:pPr>
            <a:endParaRPr lang="fr-FR" dirty="0"/>
          </a:p>
          <a:p>
            <a:pPr lvl="2"/>
            <a:r>
              <a:rPr lang="fr-FR" dirty="0"/>
              <a:t>Prolapsus interne du rectum</a:t>
            </a:r>
          </a:p>
          <a:p>
            <a:pPr lvl="3"/>
            <a:r>
              <a:rPr lang="fr-FR" dirty="0"/>
              <a:t>Invagination du rectum sur lui même en doigt de gant</a:t>
            </a:r>
          </a:p>
          <a:p>
            <a:pPr marL="1371600" lvl="3" indent="0">
              <a:buNone/>
            </a:pPr>
            <a:endParaRPr lang="fr-FR" dirty="0"/>
          </a:p>
          <a:p>
            <a:pPr lvl="2"/>
            <a:r>
              <a:rPr lang="fr-FR" dirty="0"/>
              <a:t>Ulcère solitaire du rectum</a:t>
            </a:r>
          </a:p>
          <a:p>
            <a:pPr lvl="3"/>
            <a:r>
              <a:rPr lang="fr-FR" dirty="0"/>
              <a:t>Ulcération à la face antérieure du rectum</a:t>
            </a:r>
          </a:p>
          <a:p>
            <a:pPr lvl="3"/>
            <a:r>
              <a:rPr lang="fr-FR" dirty="0"/>
              <a:t>Souvent secondaire à un prolapsus interne</a:t>
            </a:r>
          </a:p>
          <a:p>
            <a:pPr marL="1371600" lvl="3" indent="0">
              <a:buNone/>
            </a:pPr>
            <a:endParaRPr lang="fr-FR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E6D285A3-1756-4D45-8BC3-25505E48B465}"/>
              </a:ext>
            </a:extLst>
          </p:cNvPr>
          <p:cNvSpPr txBox="1">
            <a:spLocks/>
          </p:cNvSpPr>
          <p:nvPr/>
        </p:nvSpPr>
        <p:spPr bwMode="auto">
          <a:xfrm>
            <a:off x="303213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Définitions et anatomie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85D8295-334C-984D-90D9-5BA173FA95A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1503190"/>
            <a:ext cx="1257299" cy="120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C450FE-B6BA-3E42-8481-CFA64476D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750" y="2952980"/>
            <a:ext cx="1374362" cy="1001871"/>
          </a:xfrm>
          <a:prstGeom prst="rect">
            <a:avLst/>
          </a:prstGeom>
        </p:spPr>
      </p:pic>
      <p:pic>
        <p:nvPicPr>
          <p:cNvPr id="8" name="Image 7" descr="Une image contenant beignet, assis, donut, table&#10;&#10;Description générée automatiquement">
            <a:extLst>
              <a:ext uri="{FF2B5EF4-FFF2-40B4-BE49-F238E27FC236}">
                <a16:creationId xmlns:a16="http://schemas.microsoft.com/office/drawing/2014/main" id="{D07B4C4D-4013-9C43-B5B8-7F8F73CEDA5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378" y="4009956"/>
            <a:ext cx="1880235" cy="1501775"/>
          </a:xfrm>
          <a:prstGeom prst="rect">
            <a:avLst/>
          </a:prstGeom>
        </p:spPr>
      </p:pic>
      <p:sp>
        <p:nvSpPr>
          <p:cNvPr id="9" name="Flèche droite à entaille 8">
            <a:extLst>
              <a:ext uri="{FF2B5EF4-FFF2-40B4-BE49-F238E27FC236}">
                <a16:creationId xmlns:a16="http://schemas.microsoft.com/office/drawing/2014/main" id="{3B6A6AFE-1D84-9D47-9FEB-CEF72AC3B01F}"/>
              </a:ext>
            </a:extLst>
          </p:cNvPr>
          <p:cNvSpPr/>
          <p:nvPr/>
        </p:nvSpPr>
        <p:spPr>
          <a:xfrm rot="21328459">
            <a:off x="6780029" y="4557092"/>
            <a:ext cx="1749287" cy="28823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/>
          <p:cNvSpPr/>
          <p:nvPr/>
        </p:nvSpPr>
        <p:spPr>
          <a:xfrm>
            <a:off x="8773478" y="4151836"/>
            <a:ext cx="658906" cy="90767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15</a:t>
            </a:fld>
            <a:endParaRPr lang="fr-FR"/>
          </a:p>
        </p:txBody>
      </p:sp>
      <p:sp>
        <p:nvSpPr>
          <p:cNvPr id="13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14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333768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731" y="711028"/>
            <a:ext cx="10958264" cy="6102350"/>
          </a:xfrm>
        </p:spPr>
        <p:txBody>
          <a:bodyPr/>
          <a:lstStyle/>
          <a:p>
            <a:r>
              <a:rPr lang="fr-FR" b="1" dirty="0"/>
              <a:t>Troubles de la statique rectale</a:t>
            </a:r>
          </a:p>
          <a:p>
            <a:pPr lvl="1"/>
            <a:r>
              <a:rPr lang="fr-FR" dirty="0"/>
              <a:t>Une partie des troubles de la statique (50%)</a:t>
            </a:r>
          </a:p>
          <a:p>
            <a:pPr lvl="2"/>
            <a:r>
              <a:rPr lang="fr-FR" dirty="0"/>
              <a:t>Prolapsus externe du rectum : </a:t>
            </a:r>
          </a:p>
          <a:p>
            <a:pPr lvl="3"/>
            <a:r>
              <a:rPr lang="fr-FR" dirty="0"/>
              <a:t>extériorisation du rectum au repos ou à la poussée</a:t>
            </a:r>
          </a:p>
          <a:p>
            <a:pPr marL="1371600" lvl="3" indent="0">
              <a:buNone/>
            </a:pPr>
            <a:endParaRPr lang="fr-FR" dirty="0"/>
          </a:p>
          <a:p>
            <a:pPr lvl="2"/>
            <a:r>
              <a:rPr lang="fr-FR" dirty="0"/>
              <a:t>Prolapsus interne du rectum</a:t>
            </a:r>
          </a:p>
          <a:p>
            <a:pPr lvl="3"/>
            <a:r>
              <a:rPr lang="fr-FR" dirty="0"/>
              <a:t>Invagination du rectum sur lui même en doigt de gant</a:t>
            </a:r>
          </a:p>
          <a:p>
            <a:pPr marL="1371600" lvl="3" indent="0">
              <a:buNone/>
            </a:pPr>
            <a:endParaRPr lang="fr-FR" dirty="0"/>
          </a:p>
          <a:p>
            <a:pPr lvl="2"/>
            <a:r>
              <a:rPr lang="fr-FR" dirty="0"/>
              <a:t>Ulcère solitaire du rectum</a:t>
            </a:r>
          </a:p>
          <a:p>
            <a:pPr lvl="3"/>
            <a:r>
              <a:rPr lang="fr-FR" dirty="0"/>
              <a:t>Ulcération à la face antérieure du rectum</a:t>
            </a:r>
          </a:p>
          <a:p>
            <a:pPr lvl="3"/>
            <a:r>
              <a:rPr lang="fr-FR" dirty="0"/>
              <a:t>Souvent secondaire à un prolapsus interne</a:t>
            </a:r>
          </a:p>
          <a:p>
            <a:pPr marL="1371600" lvl="3" indent="0">
              <a:buNone/>
            </a:pPr>
            <a:endParaRPr lang="fr-FR" dirty="0"/>
          </a:p>
          <a:p>
            <a:pPr lvl="2"/>
            <a:r>
              <a:rPr lang="fr-FR" dirty="0"/>
              <a:t>Rectocèle</a:t>
            </a:r>
          </a:p>
          <a:p>
            <a:pPr lvl="3"/>
            <a:r>
              <a:rPr lang="fr-FR" dirty="0"/>
              <a:t>Protrusion de la paroi vaginale postérieure vers l’avant lors des efforts de poussée</a:t>
            </a:r>
          </a:p>
          <a:p>
            <a:pPr marL="1371600" lvl="3" indent="0">
              <a:buNone/>
            </a:pPr>
            <a:endParaRPr lang="fr-FR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E6D285A3-1756-4D45-8BC3-25505E48B465}"/>
              </a:ext>
            </a:extLst>
          </p:cNvPr>
          <p:cNvSpPr txBox="1">
            <a:spLocks/>
          </p:cNvSpPr>
          <p:nvPr/>
        </p:nvSpPr>
        <p:spPr bwMode="auto">
          <a:xfrm>
            <a:off x="303213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Définitions et anatomie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4C450FE-B6BA-3E42-8481-CFA64476D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750" y="2952980"/>
            <a:ext cx="1374362" cy="1001871"/>
          </a:xfrm>
          <a:prstGeom prst="rect">
            <a:avLst/>
          </a:prstGeom>
        </p:spPr>
      </p:pic>
      <p:pic>
        <p:nvPicPr>
          <p:cNvPr id="8" name="Image 7" descr="Une image contenant beignet, assis, donut, table&#10;&#10;Description générée automatiquement">
            <a:extLst>
              <a:ext uri="{FF2B5EF4-FFF2-40B4-BE49-F238E27FC236}">
                <a16:creationId xmlns:a16="http://schemas.microsoft.com/office/drawing/2014/main" id="{D07B4C4D-4013-9C43-B5B8-7F8F73CEDA5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49" y="4009956"/>
            <a:ext cx="1374363" cy="10987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97409AD-A0E3-4E4D-95C9-A3972B2F0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815" y="2952980"/>
            <a:ext cx="3466375" cy="3069524"/>
          </a:xfrm>
          <a:prstGeom prst="rect">
            <a:avLst/>
          </a:prstGeom>
        </p:spPr>
      </p:pic>
      <p:sp>
        <p:nvSpPr>
          <p:cNvPr id="9" name="Flèche vers le bas 8"/>
          <p:cNvSpPr/>
          <p:nvPr/>
        </p:nvSpPr>
        <p:spPr>
          <a:xfrm rot="4466962">
            <a:off x="9363980" y="4353826"/>
            <a:ext cx="217295" cy="1064091"/>
          </a:xfrm>
          <a:prstGeom prst="downArrow">
            <a:avLst>
              <a:gd name="adj1" fmla="val 41928"/>
              <a:gd name="adj2" fmla="val 1930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16</a:t>
            </a:fld>
            <a:endParaRPr lang="fr-FR"/>
          </a:p>
        </p:txBody>
      </p:sp>
      <p:sp>
        <p:nvSpPr>
          <p:cNvPr id="12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13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2242057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731" y="1606924"/>
            <a:ext cx="4884287" cy="4074458"/>
          </a:xfrm>
        </p:spPr>
        <p:txBody>
          <a:bodyPr/>
          <a:lstStyle/>
          <a:p>
            <a:r>
              <a:rPr lang="fr-FR" sz="3600" b="1" dirty="0"/>
              <a:t>Statique pelvienne</a:t>
            </a:r>
          </a:p>
          <a:p>
            <a:endParaRPr lang="fr-FR" b="1" dirty="0"/>
          </a:p>
          <a:p>
            <a:pPr lvl="1"/>
            <a:r>
              <a:rPr lang="fr-FR" sz="3200" dirty="0"/>
              <a:t>3 systèmes intriqués  </a:t>
            </a:r>
          </a:p>
          <a:p>
            <a:pPr lvl="2"/>
            <a:r>
              <a:rPr lang="fr-FR" sz="2800" dirty="0"/>
              <a:t>Soutènement </a:t>
            </a:r>
          </a:p>
          <a:p>
            <a:pPr lvl="2"/>
            <a:r>
              <a:rPr lang="fr-FR" sz="2800" dirty="0"/>
              <a:t>Suspension </a:t>
            </a:r>
          </a:p>
          <a:p>
            <a:pPr lvl="2"/>
            <a:r>
              <a:rPr lang="fr-FR" sz="2800" dirty="0"/>
              <a:t>Angulations</a:t>
            </a:r>
            <a:endParaRPr lang="fr-FR" sz="2000" dirty="0"/>
          </a:p>
          <a:p>
            <a:endParaRPr lang="fr-FR" b="1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E6D285A3-1756-4D45-8BC3-25505E48B465}"/>
              </a:ext>
            </a:extLst>
          </p:cNvPr>
          <p:cNvSpPr txBox="1">
            <a:spLocks/>
          </p:cNvSpPr>
          <p:nvPr/>
        </p:nvSpPr>
        <p:spPr bwMode="auto">
          <a:xfrm>
            <a:off x="303213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A retenir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 txBox="1">
            <a:spLocks/>
          </p:cNvSpPr>
          <p:nvPr/>
        </p:nvSpPr>
        <p:spPr>
          <a:xfrm>
            <a:off x="6355213" y="1604683"/>
            <a:ext cx="5189087" cy="407445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b="1" dirty="0"/>
              <a:t>4 formes anatomiques</a:t>
            </a:r>
          </a:p>
          <a:p>
            <a:endParaRPr lang="fr-FR" sz="3600" b="1" dirty="0"/>
          </a:p>
          <a:p>
            <a:pPr lvl="1"/>
            <a:r>
              <a:rPr lang="fr-FR" dirty="0"/>
              <a:t>Prolapsus externe</a:t>
            </a:r>
          </a:p>
          <a:p>
            <a:pPr lvl="1"/>
            <a:r>
              <a:rPr lang="fr-FR" dirty="0"/>
              <a:t>Prolapsus interne</a:t>
            </a:r>
          </a:p>
          <a:p>
            <a:pPr lvl="1"/>
            <a:r>
              <a:rPr lang="fr-FR" dirty="0"/>
              <a:t>Ulcère solitaire</a:t>
            </a:r>
          </a:p>
          <a:p>
            <a:pPr lvl="1"/>
            <a:r>
              <a:rPr lang="fr-FR" dirty="0"/>
              <a:t>Rectocèle </a:t>
            </a:r>
          </a:p>
          <a:p>
            <a:endParaRPr lang="fr-FR" b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17</a:t>
            </a:fld>
            <a:endParaRPr lang="fr-FR"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3715550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F0FC90A8-F33F-BA43-8CD8-0A6885BB33FE}"/>
              </a:ext>
            </a:extLst>
          </p:cNvPr>
          <p:cNvSpPr txBox="1">
            <a:spLocks/>
          </p:cNvSpPr>
          <p:nvPr/>
        </p:nvSpPr>
        <p:spPr bwMode="auto">
          <a:xfrm>
            <a:off x="250825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3600" b="1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</a:rPr>
              <a:t>PLAN</a:t>
            </a:r>
            <a:endParaRPr lang="fr-FR" sz="3600" b="1" dirty="0">
              <a:solidFill>
                <a:schemeClr val="tx1">
                  <a:lumMod val="65000"/>
                  <a:lumOff val="35000"/>
                </a:schemeClr>
              </a:solidFill>
              <a:ea typeface="+mj-ea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FE9053E-7CE7-9E49-996B-122590A7E036}"/>
              </a:ext>
            </a:extLst>
          </p:cNvPr>
          <p:cNvSpPr txBox="1">
            <a:spLocks/>
          </p:cNvSpPr>
          <p:nvPr/>
        </p:nvSpPr>
        <p:spPr bwMode="auto">
          <a:xfrm>
            <a:off x="349252" y="1052515"/>
            <a:ext cx="11299409" cy="468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fr-FR" altLang="fr-FR" b="1" dirty="0">
                <a:ea typeface="ＭＳ Ｐゴシック" panose="020B0600070205080204" pitchFamily="34" charset="-128"/>
              </a:rPr>
              <a:t>Définitions, anatomie</a:t>
            </a:r>
          </a:p>
          <a:p>
            <a:pPr>
              <a:buClr>
                <a:schemeClr val="tx1"/>
              </a:buClr>
            </a:pPr>
            <a:endParaRPr lang="fr-FR" altLang="fr-FR" sz="1600" b="1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fr-FR" altLang="fr-FR" b="1" dirty="0">
                <a:ea typeface="ＭＳ Ｐゴシック" panose="020B0600070205080204" pitchFamily="34" charset="-128"/>
              </a:rPr>
              <a:t>Epidémiologie, physiopathologie</a:t>
            </a:r>
          </a:p>
          <a:p>
            <a:pPr>
              <a:buClr>
                <a:schemeClr val="tx1"/>
              </a:buClr>
            </a:pPr>
            <a:endParaRPr lang="fr-FR" altLang="fr-FR" sz="1600" b="1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fr-FR" altLang="fr-FR" b="1" dirty="0">
                <a:ea typeface="ＭＳ Ｐゴシック" panose="020B0600070205080204" pitchFamily="34" charset="-128"/>
              </a:rPr>
              <a:t>Diagnostic</a:t>
            </a:r>
          </a:p>
          <a:p>
            <a:pPr>
              <a:buClr>
                <a:schemeClr val="tx1"/>
              </a:buClr>
            </a:pPr>
            <a:endParaRPr lang="fr-FR" altLang="fr-FR" sz="1600" b="1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fr-FR" altLang="fr-FR" b="1" dirty="0">
                <a:ea typeface="ＭＳ Ｐゴシック" panose="020B0600070205080204" pitchFamily="34" charset="-128"/>
              </a:rPr>
              <a:t>Examens complémentaires</a:t>
            </a:r>
          </a:p>
          <a:p>
            <a:pPr>
              <a:buClr>
                <a:schemeClr val="tx1"/>
              </a:buClr>
            </a:pPr>
            <a:endParaRPr lang="fr-FR" altLang="fr-FR" sz="1600" b="1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fr-FR" altLang="fr-FR" b="1" dirty="0">
                <a:ea typeface="ＭＳ Ｐゴシック" panose="020B0600070205080204" pitchFamily="34" charset="-128"/>
              </a:rPr>
              <a:t>Prise en charge des troubles de la statique rectale</a:t>
            </a:r>
          </a:p>
          <a:p>
            <a:pPr>
              <a:buClr>
                <a:schemeClr val="tx1"/>
              </a:buClr>
            </a:pPr>
            <a:endParaRPr lang="fr-FR" altLang="fr-FR" sz="1600" b="1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fr-FR" altLang="fr-FR" b="1" dirty="0">
                <a:ea typeface="ＭＳ Ｐゴシック" panose="020B0600070205080204" pitchFamily="34" charset="-128"/>
              </a:rPr>
              <a:t>Résultats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9B6BF8-0552-244E-B69E-C41A1FEAFF4B}"/>
              </a:ext>
            </a:extLst>
          </p:cNvPr>
          <p:cNvSpPr/>
          <p:nvPr/>
        </p:nvSpPr>
        <p:spPr>
          <a:xfrm>
            <a:off x="372270" y="1925065"/>
            <a:ext cx="11253371" cy="647700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18</a:t>
            </a:fld>
            <a:endParaRPr lang="fr-FR"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3003658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Pathologie fonctionnelle </a:t>
            </a:r>
          </a:p>
          <a:p>
            <a:endParaRPr lang="fr-FR" dirty="0"/>
          </a:p>
          <a:p>
            <a:r>
              <a:rPr lang="fr-FR" dirty="0"/>
              <a:t>Invalidante – associé à une incontinence anale : 50-65%</a:t>
            </a:r>
          </a:p>
          <a:p>
            <a:endParaRPr lang="fr-FR" dirty="0"/>
          </a:p>
          <a:p>
            <a:r>
              <a:rPr lang="fr-FR" dirty="0"/>
              <a:t>30% des femmes &gt; 60 ans</a:t>
            </a:r>
          </a:p>
          <a:p>
            <a:endParaRPr lang="fr-FR" sz="1200" dirty="0"/>
          </a:p>
          <a:p>
            <a:pPr lvl="2"/>
            <a:r>
              <a:rPr lang="fr-FR" sz="2800" dirty="0"/>
              <a:t>11 à 20% seront opérées</a:t>
            </a:r>
          </a:p>
          <a:p>
            <a:endParaRPr lang="fr-FR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67459B86-6DBE-8A4F-802E-A4A2512829C2}"/>
              </a:ext>
            </a:extLst>
          </p:cNvPr>
          <p:cNvSpPr txBox="1">
            <a:spLocks/>
          </p:cNvSpPr>
          <p:nvPr/>
        </p:nvSpPr>
        <p:spPr bwMode="auto">
          <a:xfrm>
            <a:off x="303212" y="115888"/>
            <a:ext cx="10440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Epidémiologie - troubles de la statique rectale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19</a:t>
            </a:fld>
            <a:endParaRPr lang="fr-FR"/>
          </a:p>
        </p:txBody>
      </p: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3613801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455547"/>
            <a:ext cx="12192000" cy="1143000"/>
          </a:xfrm>
        </p:spPr>
        <p:txBody>
          <a:bodyPr>
            <a:noAutofit/>
          </a:bodyPr>
          <a:lstStyle/>
          <a:p>
            <a:r>
              <a:rPr lang="fr-FR" sz="5400" b="1" dirty="0">
                <a:solidFill>
                  <a:schemeClr val="accent6"/>
                </a:solidFill>
              </a:rPr>
              <a:t>Pathologies proctologiques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115780" y="3692619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Fistule</a:t>
            </a:r>
          </a:p>
          <a:p>
            <a:pPr algn="ctr"/>
            <a:r>
              <a:rPr lang="fr-FR" sz="3200" dirty="0"/>
              <a:t>Fissure</a:t>
            </a:r>
          </a:p>
          <a:p>
            <a:pPr algn="ctr"/>
            <a:r>
              <a:rPr lang="fr-FR" sz="3200" dirty="0"/>
              <a:t>Prolapsus rectal</a:t>
            </a:r>
          </a:p>
        </p:txBody>
      </p:sp>
      <p:sp>
        <p:nvSpPr>
          <p:cNvPr id="17" name="Forme libre 16"/>
          <p:cNvSpPr/>
          <p:nvPr/>
        </p:nvSpPr>
        <p:spPr>
          <a:xfrm>
            <a:off x="3359697" y="2780928"/>
            <a:ext cx="5160267" cy="258144"/>
          </a:xfrm>
          <a:custGeom>
            <a:avLst/>
            <a:gdLst>
              <a:gd name="connsiteX0" fmla="*/ 0 w 5154917"/>
              <a:gd name="connsiteY0" fmla="*/ 67632 h 164367"/>
              <a:gd name="connsiteX1" fmla="*/ 1000125 w 5154917"/>
              <a:gd name="connsiteY1" fmla="*/ 162882 h 164367"/>
              <a:gd name="connsiteX2" fmla="*/ 2800350 w 5154917"/>
              <a:gd name="connsiteY2" fmla="*/ 957 h 164367"/>
              <a:gd name="connsiteX3" fmla="*/ 4800600 w 5154917"/>
              <a:gd name="connsiteY3" fmla="*/ 96207 h 164367"/>
              <a:gd name="connsiteX4" fmla="*/ 5143500 w 5154917"/>
              <a:gd name="connsiteY4" fmla="*/ 105732 h 164367"/>
              <a:gd name="connsiteX0" fmla="*/ 0 w 4983467"/>
              <a:gd name="connsiteY0" fmla="*/ 10482 h 162900"/>
              <a:gd name="connsiteX1" fmla="*/ 828675 w 4983467"/>
              <a:gd name="connsiteY1" fmla="*/ 162882 h 162900"/>
              <a:gd name="connsiteX2" fmla="*/ 2628900 w 4983467"/>
              <a:gd name="connsiteY2" fmla="*/ 957 h 162900"/>
              <a:gd name="connsiteX3" fmla="*/ 4629150 w 4983467"/>
              <a:gd name="connsiteY3" fmla="*/ 96207 h 162900"/>
              <a:gd name="connsiteX4" fmla="*/ 4972050 w 4983467"/>
              <a:gd name="connsiteY4" fmla="*/ 105732 h 162900"/>
              <a:gd name="connsiteX0" fmla="*/ 0 w 4983467"/>
              <a:gd name="connsiteY0" fmla="*/ 10482 h 162923"/>
              <a:gd name="connsiteX1" fmla="*/ 828675 w 4983467"/>
              <a:gd name="connsiteY1" fmla="*/ 162882 h 162923"/>
              <a:gd name="connsiteX2" fmla="*/ 2628900 w 4983467"/>
              <a:gd name="connsiteY2" fmla="*/ 957 h 162923"/>
              <a:gd name="connsiteX3" fmla="*/ 4629150 w 4983467"/>
              <a:gd name="connsiteY3" fmla="*/ 96207 h 162923"/>
              <a:gd name="connsiteX4" fmla="*/ 4972050 w 4983467"/>
              <a:gd name="connsiteY4" fmla="*/ 105732 h 162923"/>
              <a:gd name="connsiteX0" fmla="*/ 0 w 4972050"/>
              <a:gd name="connsiteY0" fmla="*/ 0 h 152459"/>
              <a:gd name="connsiteX1" fmla="*/ 828675 w 4972050"/>
              <a:gd name="connsiteY1" fmla="*/ 152400 h 152459"/>
              <a:gd name="connsiteX2" fmla="*/ 2876550 w 4972050"/>
              <a:gd name="connsiteY2" fmla="*/ 19050 h 152459"/>
              <a:gd name="connsiteX3" fmla="*/ 4629150 w 4972050"/>
              <a:gd name="connsiteY3" fmla="*/ 85725 h 152459"/>
              <a:gd name="connsiteX4" fmla="*/ 4972050 w 4972050"/>
              <a:gd name="connsiteY4" fmla="*/ 95250 h 152459"/>
              <a:gd name="connsiteX0" fmla="*/ 0 w 5314950"/>
              <a:gd name="connsiteY0" fmla="*/ 0 h 617991"/>
              <a:gd name="connsiteX1" fmla="*/ 1171575 w 5314950"/>
              <a:gd name="connsiteY1" fmla="*/ 600075 h 617991"/>
              <a:gd name="connsiteX2" fmla="*/ 3219450 w 5314950"/>
              <a:gd name="connsiteY2" fmla="*/ 466725 h 617991"/>
              <a:gd name="connsiteX3" fmla="*/ 4972050 w 5314950"/>
              <a:gd name="connsiteY3" fmla="*/ 533400 h 617991"/>
              <a:gd name="connsiteX4" fmla="*/ 5314950 w 5314950"/>
              <a:gd name="connsiteY4" fmla="*/ 542925 h 617991"/>
              <a:gd name="connsiteX0" fmla="*/ 0 w 5314950"/>
              <a:gd name="connsiteY0" fmla="*/ 0 h 617991"/>
              <a:gd name="connsiteX1" fmla="*/ 1171575 w 5314950"/>
              <a:gd name="connsiteY1" fmla="*/ 600075 h 617991"/>
              <a:gd name="connsiteX2" fmla="*/ 3219450 w 5314950"/>
              <a:gd name="connsiteY2" fmla="*/ 466725 h 617991"/>
              <a:gd name="connsiteX3" fmla="*/ 4972050 w 5314950"/>
              <a:gd name="connsiteY3" fmla="*/ 533400 h 617991"/>
              <a:gd name="connsiteX4" fmla="*/ 5314950 w 5314950"/>
              <a:gd name="connsiteY4" fmla="*/ 542925 h 617991"/>
              <a:gd name="connsiteX0" fmla="*/ 0 w 5495925"/>
              <a:gd name="connsiteY0" fmla="*/ 0 h 668367"/>
              <a:gd name="connsiteX1" fmla="*/ 1352550 w 5495925"/>
              <a:gd name="connsiteY1" fmla="*/ 647700 h 668367"/>
              <a:gd name="connsiteX2" fmla="*/ 3400425 w 5495925"/>
              <a:gd name="connsiteY2" fmla="*/ 514350 h 668367"/>
              <a:gd name="connsiteX3" fmla="*/ 5153025 w 5495925"/>
              <a:gd name="connsiteY3" fmla="*/ 581025 h 668367"/>
              <a:gd name="connsiteX4" fmla="*/ 5495925 w 5495925"/>
              <a:gd name="connsiteY4" fmla="*/ 590550 h 668367"/>
              <a:gd name="connsiteX0" fmla="*/ 0 w 5495925"/>
              <a:gd name="connsiteY0" fmla="*/ 0 h 668367"/>
              <a:gd name="connsiteX1" fmla="*/ 1352550 w 5495925"/>
              <a:gd name="connsiteY1" fmla="*/ 647700 h 668367"/>
              <a:gd name="connsiteX2" fmla="*/ 3400425 w 5495925"/>
              <a:gd name="connsiteY2" fmla="*/ 514350 h 668367"/>
              <a:gd name="connsiteX3" fmla="*/ 5153025 w 5495925"/>
              <a:gd name="connsiteY3" fmla="*/ 581025 h 668367"/>
              <a:gd name="connsiteX4" fmla="*/ 5495925 w 5495925"/>
              <a:gd name="connsiteY4" fmla="*/ 590550 h 668367"/>
              <a:gd name="connsiteX0" fmla="*/ 0 w 5800725"/>
              <a:gd name="connsiteY0" fmla="*/ 0 h 638131"/>
              <a:gd name="connsiteX1" fmla="*/ 1657350 w 5800725"/>
              <a:gd name="connsiteY1" fmla="*/ 619125 h 638131"/>
              <a:gd name="connsiteX2" fmla="*/ 3705225 w 5800725"/>
              <a:gd name="connsiteY2" fmla="*/ 485775 h 638131"/>
              <a:gd name="connsiteX3" fmla="*/ 5457825 w 5800725"/>
              <a:gd name="connsiteY3" fmla="*/ 552450 h 638131"/>
              <a:gd name="connsiteX4" fmla="*/ 5800725 w 5800725"/>
              <a:gd name="connsiteY4" fmla="*/ 561975 h 638131"/>
              <a:gd name="connsiteX0" fmla="*/ 0 w 5800725"/>
              <a:gd name="connsiteY0" fmla="*/ 0 h 638131"/>
              <a:gd name="connsiteX1" fmla="*/ 1657350 w 5800725"/>
              <a:gd name="connsiteY1" fmla="*/ 619125 h 638131"/>
              <a:gd name="connsiteX2" fmla="*/ 3705225 w 5800725"/>
              <a:gd name="connsiteY2" fmla="*/ 485775 h 638131"/>
              <a:gd name="connsiteX3" fmla="*/ 5457825 w 5800725"/>
              <a:gd name="connsiteY3" fmla="*/ 552450 h 638131"/>
              <a:gd name="connsiteX4" fmla="*/ 5800725 w 5800725"/>
              <a:gd name="connsiteY4" fmla="*/ 561975 h 638131"/>
              <a:gd name="connsiteX0" fmla="*/ 185340 w 5986065"/>
              <a:gd name="connsiteY0" fmla="*/ 0 h 623529"/>
              <a:gd name="connsiteX1" fmla="*/ 103461 w 5986065"/>
              <a:gd name="connsiteY1" fmla="*/ 292655 h 623529"/>
              <a:gd name="connsiteX2" fmla="*/ 1842690 w 5986065"/>
              <a:gd name="connsiteY2" fmla="*/ 619125 h 623529"/>
              <a:gd name="connsiteX3" fmla="*/ 3890565 w 5986065"/>
              <a:gd name="connsiteY3" fmla="*/ 485775 h 623529"/>
              <a:gd name="connsiteX4" fmla="*/ 5643165 w 5986065"/>
              <a:gd name="connsiteY4" fmla="*/ 552450 h 623529"/>
              <a:gd name="connsiteX5" fmla="*/ 5986065 w 5986065"/>
              <a:gd name="connsiteY5" fmla="*/ 561975 h 623529"/>
              <a:gd name="connsiteX0" fmla="*/ 0 w 6372225"/>
              <a:gd name="connsiteY0" fmla="*/ 197013 h 353817"/>
              <a:gd name="connsiteX1" fmla="*/ 489621 w 6372225"/>
              <a:gd name="connsiteY1" fmla="*/ 22943 h 353817"/>
              <a:gd name="connsiteX2" fmla="*/ 2228850 w 6372225"/>
              <a:gd name="connsiteY2" fmla="*/ 349413 h 353817"/>
              <a:gd name="connsiteX3" fmla="*/ 4276725 w 6372225"/>
              <a:gd name="connsiteY3" fmla="*/ 216063 h 353817"/>
              <a:gd name="connsiteX4" fmla="*/ 6029325 w 6372225"/>
              <a:gd name="connsiteY4" fmla="*/ 282738 h 353817"/>
              <a:gd name="connsiteX5" fmla="*/ 6372225 w 6372225"/>
              <a:gd name="connsiteY5" fmla="*/ 292263 h 353817"/>
              <a:gd name="connsiteX0" fmla="*/ 0 w 6372225"/>
              <a:gd name="connsiteY0" fmla="*/ 110358 h 264091"/>
              <a:gd name="connsiteX1" fmla="*/ 1051596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6372225"/>
              <a:gd name="connsiteY0" fmla="*/ 110358 h 264091"/>
              <a:gd name="connsiteX1" fmla="*/ 1051596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6372225"/>
              <a:gd name="connsiteY0" fmla="*/ 110358 h 264091"/>
              <a:gd name="connsiteX1" fmla="*/ 1061121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5743575"/>
              <a:gd name="connsiteY0" fmla="*/ 54828 h 275236"/>
              <a:gd name="connsiteX1" fmla="*/ 432471 w 5743575"/>
              <a:gd name="connsiteY1" fmla="*/ 42683 h 275236"/>
              <a:gd name="connsiteX2" fmla="*/ 1600200 w 5743575"/>
              <a:gd name="connsiteY2" fmla="*/ 273903 h 275236"/>
              <a:gd name="connsiteX3" fmla="*/ 3648075 w 5743575"/>
              <a:gd name="connsiteY3" fmla="*/ 140553 h 275236"/>
              <a:gd name="connsiteX4" fmla="*/ 5400675 w 5743575"/>
              <a:gd name="connsiteY4" fmla="*/ 207228 h 275236"/>
              <a:gd name="connsiteX5" fmla="*/ 5743575 w 5743575"/>
              <a:gd name="connsiteY5" fmla="*/ 216753 h 275236"/>
              <a:gd name="connsiteX0" fmla="*/ 704361 w 5362086"/>
              <a:gd name="connsiteY0" fmla="*/ 0 h 1430083"/>
              <a:gd name="connsiteX1" fmla="*/ 50982 w 5362086"/>
              <a:gd name="connsiteY1" fmla="*/ 1197530 h 1430083"/>
              <a:gd name="connsiteX2" fmla="*/ 1218711 w 5362086"/>
              <a:gd name="connsiteY2" fmla="*/ 1428750 h 1430083"/>
              <a:gd name="connsiteX3" fmla="*/ 3266586 w 5362086"/>
              <a:gd name="connsiteY3" fmla="*/ 1295400 h 1430083"/>
              <a:gd name="connsiteX4" fmla="*/ 5019186 w 5362086"/>
              <a:gd name="connsiteY4" fmla="*/ 1362075 h 1430083"/>
              <a:gd name="connsiteX5" fmla="*/ 5362086 w 5362086"/>
              <a:gd name="connsiteY5" fmla="*/ 1371600 h 1430083"/>
              <a:gd name="connsiteX0" fmla="*/ 877921 w 5535646"/>
              <a:gd name="connsiteY0" fmla="*/ 0 h 1430083"/>
              <a:gd name="connsiteX1" fmla="*/ 224542 w 5535646"/>
              <a:gd name="connsiteY1" fmla="*/ 1197530 h 1430083"/>
              <a:gd name="connsiteX2" fmla="*/ 1392271 w 5535646"/>
              <a:gd name="connsiteY2" fmla="*/ 1428750 h 1430083"/>
              <a:gd name="connsiteX3" fmla="*/ 3440146 w 5535646"/>
              <a:gd name="connsiteY3" fmla="*/ 1295400 h 1430083"/>
              <a:gd name="connsiteX4" fmla="*/ 5192746 w 5535646"/>
              <a:gd name="connsiteY4" fmla="*/ 1362075 h 1430083"/>
              <a:gd name="connsiteX5" fmla="*/ 5535646 w 5535646"/>
              <a:gd name="connsiteY5" fmla="*/ 1371600 h 1430083"/>
              <a:gd name="connsiteX0" fmla="*/ 877921 w 5535646"/>
              <a:gd name="connsiteY0" fmla="*/ 0 h 1477896"/>
              <a:gd name="connsiteX1" fmla="*/ 224542 w 5535646"/>
              <a:gd name="connsiteY1" fmla="*/ 1197530 h 1477896"/>
              <a:gd name="connsiteX2" fmla="*/ 1392271 w 5535646"/>
              <a:gd name="connsiteY2" fmla="*/ 1428750 h 1477896"/>
              <a:gd name="connsiteX3" fmla="*/ 3440146 w 5535646"/>
              <a:gd name="connsiteY3" fmla="*/ 1295400 h 1477896"/>
              <a:gd name="connsiteX4" fmla="*/ 5192746 w 5535646"/>
              <a:gd name="connsiteY4" fmla="*/ 1362075 h 1477896"/>
              <a:gd name="connsiteX5" fmla="*/ 5535646 w 5535646"/>
              <a:gd name="connsiteY5" fmla="*/ 1371600 h 1477896"/>
              <a:gd name="connsiteX0" fmla="*/ 0 w 5311104"/>
              <a:gd name="connsiteY0" fmla="*/ 0 h 280366"/>
              <a:gd name="connsiteX1" fmla="*/ 1167729 w 5311104"/>
              <a:gd name="connsiteY1" fmla="*/ 231220 h 280366"/>
              <a:gd name="connsiteX2" fmla="*/ 3215604 w 5311104"/>
              <a:gd name="connsiteY2" fmla="*/ 97870 h 280366"/>
              <a:gd name="connsiteX3" fmla="*/ 4968204 w 5311104"/>
              <a:gd name="connsiteY3" fmla="*/ 164545 h 280366"/>
              <a:gd name="connsiteX4" fmla="*/ 5311104 w 5311104"/>
              <a:gd name="connsiteY4" fmla="*/ 174070 h 280366"/>
              <a:gd name="connsiteX0" fmla="*/ 0 w 5482554"/>
              <a:gd name="connsiteY0" fmla="*/ 0 h 340771"/>
              <a:gd name="connsiteX1" fmla="*/ 1339179 w 5482554"/>
              <a:gd name="connsiteY1" fmla="*/ 335995 h 340771"/>
              <a:gd name="connsiteX2" fmla="*/ 3387054 w 5482554"/>
              <a:gd name="connsiteY2" fmla="*/ 202645 h 340771"/>
              <a:gd name="connsiteX3" fmla="*/ 5139654 w 5482554"/>
              <a:gd name="connsiteY3" fmla="*/ 269320 h 340771"/>
              <a:gd name="connsiteX4" fmla="*/ 5482554 w 5482554"/>
              <a:gd name="connsiteY4" fmla="*/ 278845 h 340771"/>
              <a:gd name="connsiteX0" fmla="*/ 0 w 5482554"/>
              <a:gd name="connsiteY0" fmla="*/ 0 h 340771"/>
              <a:gd name="connsiteX1" fmla="*/ 1339179 w 5482554"/>
              <a:gd name="connsiteY1" fmla="*/ 335995 h 340771"/>
              <a:gd name="connsiteX2" fmla="*/ 3387054 w 5482554"/>
              <a:gd name="connsiteY2" fmla="*/ 202645 h 340771"/>
              <a:gd name="connsiteX3" fmla="*/ 5139654 w 5482554"/>
              <a:gd name="connsiteY3" fmla="*/ 269320 h 340771"/>
              <a:gd name="connsiteX4" fmla="*/ 5482554 w 5482554"/>
              <a:gd name="connsiteY4" fmla="*/ 278845 h 340771"/>
              <a:gd name="connsiteX0" fmla="*/ 0 w 5501604"/>
              <a:gd name="connsiteY0" fmla="*/ 0 h 157447"/>
              <a:gd name="connsiteX1" fmla="*/ 1358229 w 5501604"/>
              <a:gd name="connsiteY1" fmla="*/ 155020 h 157447"/>
              <a:gd name="connsiteX2" fmla="*/ 3406104 w 5501604"/>
              <a:gd name="connsiteY2" fmla="*/ 21670 h 157447"/>
              <a:gd name="connsiteX3" fmla="*/ 5158704 w 5501604"/>
              <a:gd name="connsiteY3" fmla="*/ 88345 h 157447"/>
              <a:gd name="connsiteX4" fmla="*/ 5501604 w 5501604"/>
              <a:gd name="connsiteY4" fmla="*/ 97870 h 157447"/>
              <a:gd name="connsiteX0" fmla="*/ 0 w 5501604"/>
              <a:gd name="connsiteY0" fmla="*/ 16098 h 171194"/>
              <a:gd name="connsiteX1" fmla="*/ 1358229 w 5501604"/>
              <a:gd name="connsiteY1" fmla="*/ 171118 h 171194"/>
              <a:gd name="connsiteX2" fmla="*/ 3406104 w 5501604"/>
              <a:gd name="connsiteY2" fmla="*/ 37768 h 171194"/>
              <a:gd name="connsiteX3" fmla="*/ 5158704 w 5501604"/>
              <a:gd name="connsiteY3" fmla="*/ 104443 h 171194"/>
              <a:gd name="connsiteX4" fmla="*/ 5501604 w 5501604"/>
              <a:gd name="connsiteY4" fmla="*/ 113968 h 171194"/>
              <a:gd name="connsiteX0" fmla="*/ 0 w 5501604"/>
              <a:gd name="connsiteY0" fmla="*/ 12680 h 243951"/>
              <a:gd name="connsiteX1" fmla="*/ 1853529 w 5501604"/>
              <a:gd name="connsiteY1" fmla="*/ 243900 h 243951"/>
              <a:gd name="connsiteX2" fmla="*/ 3406104 w 5501604"/>
              <a:gd name="connsiteY2" fmla="*/ 34350 h 243951"/>
              <a:gd name="connsiteX3" fmla="*/ 5158704 w 5501604"/>
              <a:gd name="connsiteY3" fmla="*/ 101025 h 243951"/>
              <a:gd name="connsiteX4" fmla="*/ 5501604 w 5501604"/>
              <a:gd name="connsiteY4" fmla="*/ 110550 h 243951"/>
              <a:gd name="connsiteX0" fmla="*/ 0 w 5501604"/>
              <a:gd name="connsiteY0" fmla="*/ 12680 h 243951"/>
              <a:gd name="connsiteX1" fmla="*/ 1853529 w 5501604"/>
              <a:gd name="connsiteY1" fmla="*/ 243900 h 243951"/>
              <a:gd name="connsiteX2" fmla="*/ 3406104 w 5501604"/>
              <a:gd name="connsiteY2" fmla="*/ 34350 h 243951"/>
              <a:gd name="connsiteX3" fmla="*/ 5158704 w 5501604"/>
              <a:gd name="connsiteY3" fmla="*/ 101025 h 243951"/>
              <a:gd name="connsiteX4" fmla="*/ 5501604 w 5501604"/>
              <a:gd name="connsiteY4" fmla="*/ 110550 h 243951"/>
              <a:gd name="connsiteX0" fmla="*/ 0 w 5501604"/>
              <a:gd name="connsiteY0" fmla="*/ 12680 h 243954"/>
              <a:gd name="connsiteX1" fmla="*/ 1853529 w 5501604"/>
              <a:gd name="connsiteY1" fmla="*/ 243900 h 243954"/>
              <a:gd name="connsiteX2" fmla="*/ 3406104 w 5501604"/>
              <a:gd name="connsiteY2" fmla="*/ 34350 h 243954"/>
              <a:gd name="connsiteX3" fmla="*/ 5158704 w 5501604"/>
              <a:gd name="connsiteY3" fmla="*/ 101025 h 243954"/>
              <a:gd name="connsiteX4" fmla="*/ 5501604 w 5501604"/>
              <a:gd name="connsiteY4" fmla="*/ 110550 h 243954"/>
              <a:gd name="connsiteX0" fmla="*/ 0 w 5501604"/>
              <a:gd name="connsiteY0" fmla="*/ 12680 h 243952"/>
              <a:gd name="connsiteX1" fmla="*/ 1853529 w 5501604"/>
              <a:gd name="connsiteY1" fmla="*/ 243900 h 243952"/>
              <a:gd name="connsiteX2" fmla="*/ 3406104 w 5501604"/>
              <a:gd name="connsiteY2" fmla="*/ 34350 h 243952"/>
              <a:gd name="connsiteX3" fmla="*/ 5092029 w 5501604"/>
              <a:gd name="connsiteY3" fmla="*/ 62925 h 243952"/>
              <a:gd name="connsiteX4" fmla="*/ 5501604 w 5501604"/>
              <a:gd name="connsiteY4" fmla="*/ 110550 h 243952"/>
              <a:gd name="connsiteX0" fmla="*/ 0 w 5501604"/>
              <a:gd name="connsiteY0" fmla="*/ 12680 h 243952"/>
              <a:gd name="connsiteX1" fmla="*/ 1853529 w 5501604"/>
              <a:gd name="connsiteY1" fmla="*/ 243900 h 243952"/>
              <a:gd name="connsiteX2" fmla="*/ 3406104 w 5501604"/>
              <a:gd name="connsiteY2" fmla="*/ 34350 h 243952"/>
              <a:gd name="connsiteX3" fmla="*/ 5092029 w 5501604"/>
              <a:gd name="connsiteY3" fmla="*/ 62925 h 243952"/>
              <a:gd name="connsiteX4" fmla="*/ 5501604 w 5501604"/>
              <a:gd name="connsiteY4" fmla="*/ 110550 h 243952"/>
              <a:gd name="connsiteX0" fmla="*/ 0 w 5501604"/>
              <a:gd name="connsiteY0" fmla="*/ 26734 h 258024"/>
              <a:gd name="connsiteX1" fmla="*/ 1853529 w 5501604"/>
              <a:gd name="connsiteY1" fmla="*/ 257954 h 258024"/>
              <a:gd name="connsiteX2" fmla="*/ 3406104 w 5501604"/>
              <a:gd name="connsiteY2" fmla="*/ 48404 h 258024"/>
              <a:gd name="connsiteX3" fmla="*/ 5092029 w 5501604"/>
              <a:gd name="connsiteY3" fmla="*/ 76979 h 258024"/>
              <a:gd name="connsiteX4" fmla="*/ 5501604 w 5501604"/>
              <a:gd name="connsiteY4" fmla="*/ 124604 h 258024"/>
              <a:gd name="connsiteX0" fmla="*/ 0 w 5501604"/>
              <a:gd name="connsiteY0" fmla="*/ 28486 h 259895"/>
              <a:gd name="connsiteX1" fmla="*/ 341337 w 5501604"/>
              <a:gd name="connsiteY1" fmla="*/ 14199 h 259895"/>
              <a:gd name="connsiteX2" fmla="*/ 1853529 w 5501604"/>
              <a:gd name="connsiteY2" fmla="*/ 259706 h 259895"/>
              <a:gd name="connsiteX3" fmla="*/ 3406104 w 5501604"/>
              <a:gd name="connsiteY3" fmla="*/ 50156 h 259895"/>
              <a:gd name="connsiteX4" fmla="*/ 5092029 w 5501604"/>
              <a:gd name="connsiteY4" fmla="*/ 78731 h 259895"/>
              <a:gd name="connsiteX5" fmla="*/ 5501604 w 5501604"/>
              <a:gd name="connsiteY5" fmla="*/ 126356 h 259895"/>
              <a:gd name="connsiteX0" fmla="*/ 0 w 5501604"/>
              <a:gd name="connsiteY0" fmla="*/ 28486 h 259895"/>
              <a:gd name="connsiteX1" fmla="*/ 341337 w 5501604"/>
              <a:gd name="connsiteY1" fmla="*/ 14199 h 259895"/>
              <a:gd name="connsiteX2" fmla="*/ 1853529 w 5501604"/>
              <a:gd name="connsiteY2" fmla="*/ 259706 h 259895"/>
              <a:gd name="connsiteX3" fmla="*/ 3406104 w 5501604"/>
              <a:gd name="connsiteY3" fmla="*/ 50156 h 259895"/>
              <a:gd name="connsiteX4" fmla="*/ 5092029 w 5501604"/>
              <a:gd name="connsiteY4" fmla="*/ 78731 h 259895"/>
              <a:gd name="connsiteX5" fmla="*/ 5501604 w 5501604"/>
              <a:gd name="connsiteY5" fmla="*/ 126356 h 259895"/>
              <a:gd name="connsiteX0" fmla="*/ 0 w 5160267"/>
              <a:gd name="connsiteY0" fmla="*/ 12448 h 258144"/>
              <a:gd name="connsiteX1" fmla="*/ 1512192 w 5160267"/>
              <a:gd name="connsiteY1" fmla="*/ 257955 h 258144"/>
              <a:gd name="connsiteX2" fmla="*/ 3064767 w 5160267"/>
              <a:gd name="connsiteY2" fmla="*/ 48405 h 258144"/>
              <a:gd name="connsiteX3" fmla="*/ 4750692 w 5160267"/>
              <a:gd name="connsiteY3" fmla="*/ 76980 h 258144"/>
              <a:gd name="connsiteX4" fmla="*/ 5160267 w 5160267"/>
              <a:gd name="connsiteY4" fmla="*/ 124605 h 25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0267" h="258144">
                <a:moveTo>
                  <a:pt x="0" y="12448"/>
                </a:moveTo>
                <a:cubicBezTo>
                  <a:pt x="637533" y="46222"/>
                  <a:pt x="1001398" y="251962"/>
                  <a:pt x="1512192" y="257955"/>
                </a:cubicBezTo>
                <a:cubicBezTo>
                  <a:pt x="2022986" y="263948"/>
                  <a:pt x="2448817" y="126193"/>
                  <a:pt x="3064767" y="48405"/>
                </a:cubicBezTo>
                <a:cubicBezTo>
                  <a:pt x="3680717" y="-29383"/>
                  <a:pt x="4074417" y="-8745"/>
                  <a:pt x="4750692" y="76980"/>
                </a:cubicBezTo>
                <a:lnTo>
                  <a:pt x="5160267" y="124605"/>
                </a:lnTo>
              </a:path>
            </a:pathLst>
          </a:custGeom>
          <a:noFill/>
          <a:ln w="2540">
            <a:solidFill>
              <a:srgbClr val="078F9D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25A79B"/>
              </a:solidFill>
            </a:endParaRPr>
          </a:p>
        </p:txBody>
      </p:sp>
      <p:sp>
        <p:nvSpPr>
          <p:cNvPr id="7" name="Forme libre 6"/>
          <p:cNvSpPr/>
          <p:nvPr/>
        </p:nvSpPr>
        <p:spPr>
          <a:xfrm rot="-10860000">
            <a:off x="3435230" y="2852981"/>
            <a:ext cx="5279326" cy="132584"/>
          </a:xfrm>
          <a:custGeom>
            <a:avLst/>
            <a:gdLst>
              <a:gd name="connsiteX0" fmla="*/ 0 w 5154917"/>
              <a:gd name="connsiteY0" fmla="*/ 67632 h 164367"/>
              <a:gd name="connsiteX1" fmla="*/ 1000125 w 5154917"/>
              <a:gd name="connsiteY1" fmla="*/ 162882 h 164367"/>
              <a:gd name="connsiteX2" fmla="*/ 2800350 w 5154917"/>
              <a:gd name="connsiteY2" fmla="*/ 957 h 164367"/>
              <a:gd name="connsiteX3" fmla="*/ 4800600 w 5154917"/>
              <a:gd name="connsiteY3" fmla="*/ 96207 h 164367"/>
              <a:gd name="connsiteX4" fmla="*/ 5143500 w 5154917"/>
              <a:gd name="connsiteY4" fmla="*/ 105732 h 164367"/>
              <a:gd name="connsiteX0" fmla="*/ 0 w 4983467"/>
              <a:gd name="connsiteY0" fmla="*/ 10482 h 162900"/>
              <a:gd name="connsiteX1" fmla="*/ 828675 w 4983467"/>
              <a:gd name="connsiteY1" fmla="*/ 162882 h 162900"/>
              <a:gd name="connsiteX2" fmla="*/ 2628900 w 4983467"/>
              <a:gd name="connsiteY2" fmla="*/ 957 h 162900"/>
              <a:gd name="connsiteX3" fmla="*/ 4629150 w 4983467"/>
              <a:gd name="connsiteY3" fmla="*/ 96207 h 162900"/>
              <a:gd name="connsiteX4" fmla="*/ 4972050 w 4983467"/>
              <a:gd name="connsiteY4" fmla="*/ 105732 h 162900"/>
              <a:gd name="connsiteX0" fmla="*/ 0 w 4983467"/>
              <a:gd name="connsiteY0" fmla="*/ 10482 h 162923"/>
              <a:gd name="connsiteX1" fmla="*/ 828675 w 4983467"/>
              <a:gd name="connsiteY1" fmla="*/ 162882 h 162923"/>
              <a:gd name="connsiteX2" fmla="*/ 2628900 w 4983467"/>
              <a:gd name="connsiteY2" fmla="*/ 957 h 162923"/>
              <a:gd name="connsiteX3" fmla="*/ 4629150 w 4983467"/>
              <a:gd name="connsiteY3" fmla="*/ 96207 h 162923"/>
              <a:gd name="connsiteX4" fmla="*/ 4972050 w 4983467"/>
              <a:gd name="connsiteY4" fmla="*/ 105732 h 162923"/>
              <a:gd name="connsiteX0" fmla="*/ 0 w 4972050"/>
              <a:gd name="connsiteY0" fmla="*/ 0 h 152459"/>
              <a:gd name="connsiteX1" fmla="*/ 828675 w 4972050"/>
              <a:gd name="connsiteY1" fmla="*/ 152400 h 152459"/>
              <a:gd name="connsiteX2" fmla="*/ 2876550 w 4972050"/>
              <a:gd name="connsiteY2" fmla="*/ 19050 h 152459"/>
              <a:gd name="connsiteX3" fmla="*/ 4629150 w 4972050"/>
              <a:gd name="connsiteY3" fmla="*/ 85725 h 152459"/>
              <a:gd name="connsiteX4" fmla="*/ 4972050 w 4972050"/>
              <a:gd name="connsiteY4" fmla="*/ 95250 h 152459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629150 w 5195794"/>
              <a:gd name="connsiteY3" fmla="*/ 85725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629150 w 5195794"/>
              <a:gd name="connsiteY3" fmla="*/ 85725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970954 w 5195794"/>
              <a:gd name="connsiteY2" fmla="*/ 6833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970954 w 5195794"/>
              <a:gd name="connsiteY2" fmla="*/ 6833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4143 h 379566"/>
              <a:gd name="connsiteX1" fmla="*/ 828675 w 5195794"/>
              <a:gd name="connsiteY1" fmla="*/ 156543 h 379566"/>
              <a:gd name="connsiteX2" fmla="*/ 2970954 w 5195794"/>
              <a:gd name="connsiteY2" fmla="*/ 72473 h 379566"/>
              <a:gd name="connsiteX3" fmla="*/ 4392556 w 5195794"/>
              <a:gd name="connsiteY3" fmla="*/ 0 h 379566"/>
              <a:gd name="connsiteX4" fmla="*/ 5195794 w 5195794"/>
              <a:gd name="connsiteY4" fmla="*/ 379566 h 379566"/>
              <a:gd name="connsiteX0" fmla="*/ 0 w 5195794"/>
              <a:gd name="connsiteY0" fmla="*/ 18905 h 394328"/>
              <a:gd name="connsiteX1" fmla="*/ 828675 w 5195794"/>
              <a:gd name="connsiteY1" fmla="*/ 171305 h 394328"/>
              <a:gd name="connsiteX2" fmla="*/ 2970954 w 5195794"/>
              <a:gd name="connsiteY2" fmla="*/ 87235 h 394328"/>
              <a:gd name="connsiteX3" fmla="*/ 4392556 w 5195794"/>
              <a:gd name="connsiteY3" fmla="*/ 14762 h 394328"/>
              <a:gd name="connsiteX4" fmla="*/ 5195794 w 5195794"/>
              <a:gd name="connsiteY4" fmla="*/ 394328 h 394328"/>
              <a:gd name="connsiteX0" fmla="*/ 0 w 5195794"/>
              <a:gd name="connsiteY0" fmla="*/ 18905 h 394328"/>
              <a:gd name="connsiteX1" fmla="*/ 828675 w 5195794"/>
              <a:gd name="connsiteY1" fmla="*/ 171305 h 394328"/>
              <a:gd name="connsiteX2" fmla="*/ 2970954 w 5195794"/>
              <a:gd name="connsiteY2" fmla="*/ 87235 h 394328"/>
              <a:gd name="connsiteX3" fmla="*/ 4392556 w 5195794"/>
              <a:gd name="connsiteY3" fmla="*/ 14762 h 394328"/>
              <a:gd name="connsiteX4" fmla="*/ 5195794 w 5195794"/>
              <a:gd name="connsiteY4" fmla="*/ 394328 h 394328"/>
              <a:gd name="connsiteX0" fmla="*/ 0 w 5195794"/>
              <a:gd name="connsiteY0" fmla="*/ 56473 h 431896"/>
              <a:gd name="connsiteX1" fmla="*/ 828675 w 5195794"/>
              <a:gd name="connsiteY1" fmla="*/ 208873 h 431896"/>
              <a:gd name="connsiteX2" fmla="*/ 2970954 w 5195794"/>
              <a:gd name="connsiteY2" fmla="*/ 124803 h 431896"/>
              <a:gd name="connsiteX3" fmla="*/ 4392556 w 5195794"/>
              <a:gd name="connsiteY3" fmla="*/ 52330 h 431896"/>
              <a:gd name="connsiteX4" fmla="*/ 5195794 w 5195794"/>
              <a:gd name="connsiteY4" fmla="*/ 431896 h 431896"/>
              <a:gd name="connsiteX0" fmla="*/ 0 w 5195794"/>
              <a:gd name="connsiteY0" fmla="*/ 58153 h 433576"/>
              <a:gd name="connsiteX1" fmla="*/ 1018315 w 5195794"/>
              <a:gd name="connsiteY1" fmla="*/ 261496 h 433576"/>
              <a:gd name="connsiteX2" fmla="*/ 2970954 w 5195794"/>
              <a:gd name="connsiteY2" fmla="*/ 126483 h 433576"/>
              <a:gd name="connsiteX3" fmla="*/ 4392556 w 5195794"/>
              <a:gd name="connsiteY3" fmla="*/ 54010 h 433576"/>
              <a:gd name="connsiteX4" fmla="*/ 5195794 w 5195794"/>
              <a:gd name="connsiteY4" fmla="*/ 433576 h 433576"/>
              <a:gd name="connsiteX0" fmla="*/ 0 w 5195794"/>
              <a:gd name="connsiteY0" fmla="*/ 58153 h 433576"/>
              <a:gd name="connsiteX1" fmla="*/ 1018315 w 5195794"/>
              <a:gd name="connsiteY1" fmla="*/ 261496 h 433576"/>
              <a:gd name="connsiteX2" fmla="*/ 2970954 w 5195794"/>
              <a:gd name="connsiteY2" fmla="*/ 126483 h 433576"/>
              <a:gd name="connsiteX3" fmla="*/ 4392556 w 5195794"/>
              <a:gd name="connsiteY3" fmla="*/ 54010 h 433576"/>
              <a:gd name="connsiteX4" fmla="*/ 5195794 w 5195794"/>
              <a:gd name="connsiteY4" fmla="*/ 433576 h 433576"/>
              <a:gd name="connsiteX0" fmla="*/ 0 w 5195794"/>
              <a:gd name="connsiteY0" fmla="*/ 55412 h 430835"/>
              <a:gd name="connsiteX1" fmla="*/ 1077285 w 5195794"/>
              <a:gd name="connsiteY1" fmla="*/ 154993 h 430835"/>
              <a:gd name="connsiteX2" fmla="*/ 2970954 w 5195794"/>
              <a:gd name="connsiteY2" fmla="*/ 123742 h 430835"/>
              <a:gd name="connsiteX3" fmla="*/ 4392556 w 5195794"/>
              <a:gd name="connsiteY3" fmla="*/ 51269 h 430835"/>
              <a:gd name="connsiteX4" fmla="*/ 5195794 w 5195794"/>
              <a:gd name="connsiteY4" fmla="*/ 430835 h 430835"/>
              <a:gd name="connsiteX0" fmla="*/ 0 w 5195794"/>
              <a:gd name="connsiteY0" fmla="*/ 55412 h 430835"/>
              <a:gd name="connsiteX1" fmla="*/ 1077285 w 5195794"/>
              <a:gd name="connsiteY1" fmla="*/ 154993 h 430835"/>
              <a:gd name="connsiteX2" fmla="*/ 2970954 w 5195794"/>
              <a:gd name="connsiteY2" fmla="*/ 123742 h 430835"/>
              <a:gd name="connsiteX3" fmla="*/ 4392556 w 5195794"/>
              <a:gd name="connsiteY3" fmla="*/ 51269 h 430835"/>
              <a:gd name="connsiteX4" fmla="*/ 5195794 w 5195794"/>
              <a:gd name="connsiteY4" fmla="*/ 430835 h 430835"/>
              <a:gd name="connsiteX0" fmla="*/ 0 w 5195794"/>
              <a:gd name="connsiteY0" fmla="*/ 47289 h 422712"/>
              <a:gd name="connsiteX1" fmla="*/ 1077285 w 5195794"/>
              <a:gd name="connsiteY1" fmla="*/ 146870 h 422712"/>
              <a:gd name="connsiteX2" fmla="*/ 2941386 w 5195794"/>
              <a:gd name="connsiteY2" fmla="*/ 172262 h 422712"/>
              <a:gd name="connsiteX3" fmla="*/ 4392556 w 5195794"/>
              <a:gd name="connsiteY3" fmla="*/ 43146 h 422712"/>
              <a:gd name="connsiteX4" fmla="*/ 5195794 w 5195794"/>
              <a:gd name="connsiteY4" fmla="*/ 422712 h 422712"/>
              <a:gd name="connsiteX0" fmla="*/ 0 w 5195794"/>
              <a:gd name="connsiteY0" fmla="*/ 37848 h 413271"/>
              <a:gd name="connsiteX1" fmla="*/ 1077285 w 5195794"/>
              <a:gd name="connsiteY1" fmla="*/ 137429 h 413271"/>
              <a:gd name="connsiteX2" fmla="*/ 2941386 w 5195794"/>
              <a:gd name="connsiteY2" fmla="*/ 162821 h 413271"/>
              <a:gd name="connsiteX3" fmla="*/ 4392556 w 5195794"/>
              <a:gd name="connsiteY3" fmla="*/ 33705 h 413271"/>
              <a:gd name="connsiteX4" fmla="*/ 5195794 w 5195794"/>
              <a:gd name="connsiteY4" fmla="*/ 413271 h 413271"/>
              <a:gd name="connsiteX0" fmla="*/ 0 w 5195794"/>
              <a:gd name="connsiteY0" fmla="*/ 45900 h 421323"/>
              <a:gd name="connsiteX1" fmla="*/ 1011950 w 5195794"/>
              <a:gd name="connsiteY1" fmla="*/ 68129 h 421323"/>
              <a:gd name="connsiteX2" fmla="*/ 2941386 w 5195794"/>
              <a:gd name="connsiteY2" fmla="*/ 170873 h 421323"/>
              <a:gd name="connsiteX3" fmla="*/ 4392556 w 5195794"/>
              <a:gd name="connsiteY3" fmla="*/ 41757 h 421323"/>
              <a:gd name="connsiteX4" fmla="*/ 5195794 w 5195794"/>
              <a:gd name="connsiteY4" fmla="*/ 421323 h 421323"/>
              <a:gd name="connsiteX0" fmla="*/ 0 w 5673966"/>
              <a:gd name="connsiteY0" fmla="*/ 151871 h 421323"/>
              <a:gd name="connsiteX1" fmla="*/ 1490122 w 5673966"/>
              <a:gd name="connsiteY1" fmla="*/ 68129 h 421323"/>
              <a:gd name="connsiteX2" fmla="*/ 3419558 w 5673966"/>
              <a:gd name="connsiteY2" fmla="*/ 170873 h 421323"/>
              <a:gd name="connsiteX3" fmla="*/ 4870728 w 5673966"/>
              <a:gd name="connsiteY3" fmla="*/ 41757 h 421323"/>
              <a:gd name="connsiteX4" fmla="*/ 5673966 w 5673966"/>
              <a:gd name="connsiteY4" fmla="*/ 421323 h 421323"/>
              <a:gd name="connsiteX0" fmla="*/ 0 w 4870728"/>
              <a:gd name="connsiteY0" fmla="*/ 151871 h 185439"/>
              <a:gd name="connsiteX1" fmla="*/ 1490122 w 4870728"/>
              <a:gd name="connsiteY1" fmla="*/ 68129 h 185439"/>
              <a:gd name="connsiteX2" fmla="*/ 3419558 w 4870728"/>
              <a:gd name="connsiteY2" fmla="*/ 170873 h 185439"/>
              <a:gd name="connsiteX3" fmla="*/ 4870728 w 4870728"/>
              <a:gd name="connsiteY3" fmla="*/ 41757 h 185439"/>
              <a:gd name="connsiteX0" fmla="*/ 0 w 5279326"/>
              <a:gd name="connsiteY0" fmla="*/ 99016 h 132584"/>
              <a:gd name="connsiteX1" fmla="*/ 1490122 w 5279326"/>
              <a:gd name="connsiteY1" fmla="*/ 15274 h 132584"/>
              <a:gd name="connsiteX2" fmla="*/ 3419558 w 5279326"/>
              <a:gd name="connsiteY2" fmla="*/ 118018 h 132584"/>
              <a:gd name="connsiteX3" fmla="*/ 5279326 w 5279326"/>
              <a:gd name="connsiteY3" fmla="*/ 48429 h 13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9326" h="132584">
                <a:moveTo>
                  <a:pt x="0" y="99016"/>
                </a:moveTo>
                <a:cubicBezTo>
                  <a:pt x="276225" y="209347"/>
                  <a:pt x="920196" y="12107"/>
                  <a:pt x="1490122" y="15274"/>
                </a:cubicBezTo>
                <a:cubicBezTo>
                  <a:pt x="2060048" y="18441"/>
                  <a:pt x="2788024" y="112492"/>
                  <a:pt x="3419558" y="118018"/>
                </a:cubicBezTo>
                <a:cubicBezTo>
                  <a:pt x="4051092" y="123544"/>
                  <a:pt x="4541625" y="-93969"/>
                  <a:pt x="5279326" y="48429"/>
                </a:cubicBezTo>
              </a:path>
            </a:pathLst>
          </a:custGeom>
          <a:noFill/>
          <a:ln w="12700">
            <a:solidFill>
              <a:schemeClr val="accent6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8716234" y="2436556"/>
            <a:ext cx="129012" cy="129012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8522366" y="2547535"/>
            <a:ext cx="64506" cy="64506"/>
          </a:xfrm>
          <a:prstGeom prst="ellipse">
            <a:avLst/>
          </a:prstGeom>
          <a:solidFill>
            <a:srgbClr val="078F9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F68E-E089-4FC0-8D81-C02C7F93F29C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9792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AC16FF-0C4A-8A4C-97C1-B3CF54774097}"/>
              </a:ext>
            </a:extLst>
          </p:cNvPr>
          <p:cNvGrpSpPr/>
          <p:nvPr/>
        </p:nvGrpSpPr>
        <p:grpSpPr>
          <a:xfrm>
            <a:off x="0" y="57751"/>
            <a:ext cx="12192000" cy="6767983"/>
            <a:chOff x="3246496" y="759759"/>
            <a:chExt cx="8945504" cy="609824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3680283-E2B6-C64A-8ACC-97934AC85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6496" y="759759"/>
              <a:ext cx="8945504" cy="609824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C4B850-69A4-B74C-8DB5-EE2F2A464FC0}"/>
                </a:ext>
              </a:extLst>
            </p:cNvPr>
            <p:cNvSpPr/>
            <p:nvPr/>
          </p:nvSpPr>
          <p:spPr>
            <a:xfrm>
              <a:off x="4097215" y="5361740"/>
              <a:ext cx="685800" cy="228600"/>
            </a:xfrm>
            <a:prstGeom prst="rect">
              <a:avLst/>
            </a:prstGeom>
            <a:solidFill>
              <a:srgbClr val="C6CD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4" name="Éclair 13">
            <a:extLst>
              <a:ext uri="{FF2B5EF4-FFF2-40B4-BE49-F238E27FC236}">
                <a16:creationId xmlns:a16="http://schemas.microsoft.com/office/drawing/2014/main" id="{EB3239A8-CE91-B14C-9646-8CDE4E1B8425}"/>
              </a:ext>
            </a:extLst>
          </p:cNvPr>
          <p:cNvSpPr/>
          <p:nvPr/>
        </p:nvSpPr>
        <p:spPr>
          <a:xfrm>
            <a:off x="6114863" y="5860206"/>
            <a:ext cx="506798" cy="497801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0441B9C-5882-8140-A8BB-A0B06479F9BF}"/>
              </a:ext>
            </a:extLst>
          </p:cNvPr>
          <p:cNvSpPr txBox="1"/>
          <p:nvPr/>
        </p:nvSpPr>
        <p:spPr>
          <a:xfrm>
            <a:off x="4488263" y="4501902"/>
            <a:ext cx="2029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b="1" u="sng" dirty="0"/>
          </a:p>
        </p:txBody>
      </p:sp>
      <p:sp>
        <p:nvSpPr>
          <p:cNvPr id="3" name="Ellipse 2"/>
          <p:cNvSpPr/>
          <p:nvPr/>
        </p:nvSpPr>
        <p:spPr>
          <a:xfrm>
            <a:off x="348942" y="4587903"/>
            <a:ext cx="3667125" cy="215480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906449" y="4920383"/>
            <a:ext cx="256827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Facteurs </a:t>
            </a:r>
            <a:r>
              <a:rPr lang="fr-FR" b="1" dirty="0" err="1"/>
              <a:t>prédisposants</a:t>
            </a:r>
            <a:endParaRPr lang="fr-FR" b="1" dirty="0"/>
          </a:p>
          <a:p>
            <a:endParaRPr lang="fr-FR" sz="1100" b="1" dirty="0"/>
          </a:p>
          <a:p>
            <a:pPr marL="285750" indent="-285750">
              <a:buFontTx/>
              <a:buChar char="-"/>
            </a:pPr>
            <a:r>
              <a:rPr lang="fr-FR" b="1" dirty="0"/>
              <a:t>Génétiques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Morphologiques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Qualité des tissus</a:t>
            </a:r>
          </a:p>
        </p:txBody>
      </p:sp>
      <p:sp>
        <p:nvSpPr>
          <p:cNvPr id="12" name="Ellipse 11"/>
          <p:cNvSpPr/>
          <p:nvPr/>
        </p:nvSpPr>
        <p:spPr>
          <a:xfrm>
            <a:off x="4016067" y="1456447"/>
            <a:ext cx="3805099" cy="185148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4731636" y="1667034"/>
            <a:ext cx="249018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Facteurs obstétricaux</a:t>
            </a:r>
          </a:p>
          <a:p>
            <a:endParaRPr lang="fr-FR" sz="1100" b="1" dirty="0"/>
          </a:p>
          <a:p>
            <a:pPr marL="285750" indent="-285750">
              <a:buFontTx/>
              <a:buChar char="-"/>
            </a:pPr>
            <a:r>
              <a:rPr lang="fr-FR" b="1" dirty="0"/>
              <a:t>Grossesses/parité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Voie d’accouchement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Poids de naissance</a:t>
            </a:r>
          </a:p>
        </p:txBody>
      </p:sp>
      <p:sp>
        <p:nvSpPr>
          <p:cNvPr id="13" name="Éclair 12">
            <a:extLst>
              <a:ext uri="{FF2B5EF4-FFF2-40B4-BE49-F238E27FC236}">
                <a16:creationId xmlns:a16="http://schemas.microsoft.com/office/drawing/2014/main" id="{3647DAE1-7F04-754E-9041-0A83FFB2F9DF}"/>
              </a:ext>
            </a:extLst>
          </p:cNvPr>
          <p:cNvSpPr/>
          <p:nvPr/>
        </p:nvSpPr>
        <p:spPr>
          <a:xfrm>
            <a:off x="3543871" y="894549"/>
            <a:ext cx="944392" cy="1584369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3955088" y="3672892"/>
            <a:ext cx="2342655" cy="7049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3878074" y="3840679"/>
            <a:ext cx="2490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Nutrition/ anorexie</a:t>
            </a:r>
          </a:p>
        </p:txBody>
      </p:sp>
      <p:sp>
        <p:nvSpPr>
          <p:cNvPr id="19" name="Ellipse 18"/>
          <p:cNvSpPr/>
          <p:nvPr/>
        </p:nvSpPr>
        <p:spPr>
          <a:xfrm>
            <a:off x="7713089" y="4430339"/>
            <a:ext cx="1185656" cy="41848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B300DF6-A207-7847-BCD2-B261699A7BD4}"/>
              </a:ext>
            </a:extLst>
          </p:cNvPr>
          <p:cNvSpPr txBox="1"/>
          <p:nvPr/>
        </p:nvSpPr>
        <p:spPr>
          <a:xfrm>
            <a:off x="7862172" y="4437982"/>
            <a:ext cx="1061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Obésité</a:t>
            </a:r>
          </a:p>
        </p:txBody>
      </p:sp>
      <p:sp>
        <p:nvSpPr>
          <p:cNvPr id="20" name="Ellipse 19"/>
          <p:cNvSpPr/>
          <p:nvPr/>
        </p:nvSpPr>
        <p:spPr>
          <a:xfrm>
            <a:off x="9005491" y="3173285"/>
            <a:ext cx="2342655" cy="7049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9005491" y="3913101"/>
            <a:ext cx="2342655" cy="7049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9005490" y="4614918"/>
            <a:ext cx="2342655" cy="7049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8931723" y="3266770"/>
            <a:ext cx="24901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b="1" dirty="0"/>
              <a:t>Augmentation pression abdominale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970008" y="3995233"/>
            <a:ext cx="24901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b="1" dirty="0"/>
              <a:t>Maladie respiratoire chronique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8970008" y="4704271"/>
            <a:ext cx="24901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b="1" dirty="0"/>
              <a:t>Constipation</a:t>
            </a:r>
          </a:p>
          <a:p>
            <a:pPr algn="ctr"/>
            <a:r>
              <a:rPr lang="fr-FR" sz="1700" b="1" dirty="0"/>
              <a:t>chronique</a:t>
            </a:r>
          </a:p>
        </p:txBody>
      </p:sp>
      <p:sp>
        <p:nvSpPr>
          <p:cNvPr id="7" name="Rectangle 6"/>
          <p:cNvSpPr/>
          <p:nvPr/>
        </p:nvSpPr>
        <p:spPr>
          <a:xfrm>
            <a:off x="3276600" y="755650"/>
            <a:ext cx="3021143" cy="3682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>
            <a:off x="4922520" y="609600"/>
            <a:ext cx="3368040" cy="3695700"/>
          </a:xfrm>
          <a:custGeom>
            <a:avLst/>
            <a:gdLst>
              <a:gd name="connsiteX0" fmla="*/ 304800 w 3368040"/>
              <a:gd name="connsiteY0" fmla="*/ 0 h 3695700"/>
              <a:gd name="connsiteX1" fmla="*/ 304800 w 3368040"/>
              <a:gd name="connsiteY1" fmla="*/ 0 h 3695700"/>
              <a:gd name="connsiteX2" fmla="*/ 2857500 w 3368040"/>
              <a:gd name="connsiteY2" fmla="*/ 91440 h 3695700"/>
              <a:gd name="connsiteX3" fmla="*/ 2887980 w 3368040"/>
              <a:gd name="connsiteY3" fmla="*/ 114300 h 3695700"/>
              <a:gd name="connsiteX4" fmla="*/ 2933700 w 3368040"/>
              <a:gd name="connsiteY4" fmla="*/ 144780 h 3695700"/>
              <a:gd name="connsiteX5" fmla="*/ 2971800 w 3368040"/>
              <a:gd name="connsiteY5" fmla="*/ 198120 h 3695700"/>
              <a:gd name="connsiteX6" fmla="*/ 2994660 w 3368040"/>
              <a:gd name="connsiteY6" fmla="*/ 213360 h 3695700"/>
              <a:gd name="connsiteX7" fmla="*/ 3009900 w 3368040"/>
              <a:gd name="connsiteY7" fmla="*/ 236220 h 3695700"/>
              <a:gd name="connsiteX8" fmla="*/ 3070860 w 3368040"/>
              <a:gd name="connsiteY8" fmla="*/ 297180 h 3695700"/>
              <a:gd name="connsiteX9" fmla="*/ 3086100 w 3368040"/>
              <a:gd name="connsiteY9" fmla="*/ 320040 h 3695700"/>
              <a:gd name="connsiteX10" fmla="*/ 3108960 w 3368040"/>
              <a:gd name="connsiteY10" fmla="*/ 365760 h 3695700"/>
              <a:gd name="connsiteX11" fmla="*/ 3131820 w 3368040"/>
              <a:gd name="connsiteY11" fmla="*/ 388620 h 3695700"/>
              <a:gd name="connsiteX12" fmla="*/ 3185160 w 3368040"/>
              <a:gd name="connsiteY12" fmla="*/ 464820 h 3695700"/>
              <a:gd name="connsiteX13" fmla="*/ 3192780 w 3368040"/>
              <a:gd name="connsiteY13" fmla="*/ 487680 h 3695700"/>
              <a:gd name="connsiteX14" fmla="*/ 3238500 w 3368040"/>
              <a:gd name="connsiteY14" fmla="*/ 563880 h 3695700"/>
              <a:gd name="connsiteX15" fmla="*/ 3276600 w 3368040"/>
              <a:gd name="connsiteY15" fmla="*/ 655320 h 3695700"/>
              <a:gd name="connsiteX16" fmla="*/ 3299460 w 3368040"/>
              <a:gd name="connsiteY16" fmla="*/ 739140 h 3695700"/>
              <a:gd name="connsiteX17" fmla="*/ 3314700 w 3368040"/>
              <a:gd name="connsiteY17" fmla="*/ 792480 h 3695700"/>
              <a:gd name="connsiteX18" fmla="*/ 3345180 w 3368040"/>
              <a:gd name="connsiteY18" fmla="*/ 845820 h 3695700"/>
              <a:gd name="connsiteX19" fmla="*/ 3352800 w 3368040"/>
              <a:gd name="connsiteY19" fmla="*/ 876300 h 3695700"/>
              <a:gd name="connsiteX20" fmla="*/ 3368040 w 3368040"/>
              <a:gd name="connsiteY20" fmla="*/ 922020 h 3695700"/>
              <a:gd name="connsiteX21" fmla="*/ 3360420 w 3368040"/>
              <a:gd name="connsiteY21" fmla="*/ 1226820 h 3695700"/>
              <a:gd name="connsiteX22" fmla="*/ 3352800 w 3368040"/>
              <a:gd name="connsiteY22" fmla="*/ 1257300 h 3695700"/>
              <a:gd name="connsiteX23" fmla="*/ 3345180 w 3368040"/>
              <a:gd name="connsiteY23" fmla="*/ 1333500 h 3695700"/>
              <a:gd name="connsiteX24" fmla="*/ 3337560 w 3368040"/>
              <a:gd name="connsiteY24" fmla="*/ 1356360 h 3695700"/>
              <a:gd name="connsiteX25" fmla="*/ 3329940 w 3368040"/>
              <a:gd name="connsiteY25" fmla="*/ 1386840 h 3695700"/>
              <a:gd name="connsiteX26" fmla="*/ 3299460 w 3368040"/>
              <a:gd name="connsiteY26" fmla="*/ 1440180 h 3695700"/>
              <a:gd name="connsiteX27" fmla="*/ 3284220 w 3368040"/>
              <a:gd name="connsiteY27" fmla="*/ 1493520 h 3695700"/>
              <a:gd name="connsiteX28" fmla="*/ 3268980 w 3368040"/>
              <a:gd name="connsiteY28" fmla="*/ 1516380 h 3695700"/>
              <a:gd name="connsiteX29" fmla="*/ 3246120 w 3368040"/>
              <a:gd name="connsiteY29" fmla="*/ 1577340 h 3695700"/>
              <a:gd name="connsiteX30" fmla="*/ 3215640 w 3368040"/>
              <a:gd name="connsiteY30" fmla="*/ 1630680 h 3695700"/>
              <a:gd name="connsiteX31" fmla="*/ 3192780 w 3368040"/>
              <a:gd name="connsiteY31" fmla="*/ 1676400 h 3695700"/>
              <a:gd name="connsiteX32" fmla="*/ 3169920 w 3368040"/>
              <a:gd name="connsiteY32" fmla="*/ 1737360 h 3695700"/>
              <a:gd name="connsiteX33" fmla="*/ 3131820 w 3368040"/>
              <a:gd name="connsiteY33" fmla="*/ 1805940 h 3695700"/>
              <a:gd name="connsiteX34" fmla="*/ 3093720 w 3368040"/>
              <a:gd name="connsiteY34" fmla="*/ 1866900 h 3695700"/>
              <a:gd name="connsiteX35" fmla="*/ 3086100 w 3368040"/>
              <a:gd name="connsiteY35" fmla="*/ 1927860 h 3695700"/>
              <a:gd name="connsiteX36" fmla="*/ 3048000 w 3368040"/>
              <a:gd name="connsiteY36" fmla="*/ 1996440 h 3695700"/>
              <a:gd name="connsiteX37" fmla="*/ 3025140 w 3368040"/>
              <a:gd name="connsiteY37" fmla="*/ 2019300 h 3695700"/>
              <a:gd name="connsiteX38" fmla="*/ 2979420 w 3368040"/>
              <a:gd name="connsiteY38" fmla="*/ 2049780 h 3695700"/>
              <a:gd name="connsiteX39" fmla="*/ 2918460 w 3368040"/>
              <a:gd name="connsiteY39" fmla="*/ 2057400 h 3695700"/>
              <a:gd name="connsiteX40" fmla="*/ 2895600 w 3368040"/>
              <a:gd name="connsiteY40" fmla="*/ 2072640 h 3695700"/>
              <a:gd name="connsiteX41" fmla="*/ 2872740 w 3368040"/>
              <a:gd name="connsiteY41" fmla="*/ 2080260 h 3695700"/>
              <a:gd name="connsiteX42" fmla="*/ 2827020 w 3368040"/>
              <a:gd name="connsiteY42" fmla="*/ 2148840 h 3695700"/>
              <a:gd name="connsiteX43" fmla="*/ 2811780 w 3368040"/>
              <a:gd name="connsiteY43" fmla="*/ 2171700 h 3695700"/>
              <a:gd name="connsiteX44" fmla="*/ 2796540 w 3368040"/>
              <a:gd name="connsiteY44" fmla="*/ 2194560 h 3695700"/>
              <a:gd name="connsiteX45" fmla="*/ 2788920 w 3368040"/>
              <a:gd name="connsiteY45" fmla="*/ 2225040 h 3695700"/>
              <a:gd name="connsiteX46" fmla="*/ 2781300 w 3368040"/>
              <a:gd name="connsiteY46" fmla="*/ 2247900 h 3695700"/>
              <a:gd name="connsiteX47" fmla="*/ 2773680 w 3368040"/>
              <a:gd name="connsiteY47" fmla="*/ 2293620 h 3695700"/>
              <a:gd name="connsiteX48" fmla="*/ 2758440 w 3368040"/>
              <a:gd name="connsiteY48" fmla="*/ 2316480 h 3695700"/>
              <a:gd name="connsiteX49" fmla="*/ 2750820 w 3368040"/>
              <a:gd name="connsiteY49" fmla="*/ 2339340 h 3695700"/>
              <a:gd name="connsiteX50" fmla="*/ 2727960 w 3368040"/>
              <a:gd name="connsiteY50" fmla="*/ 2354580 h 3695700"/>
              <a:gd name="connsiteX51" fmla="*/ 2705100 w 3368040"/>
              <a:gd name="connsiteY51" fmla="*/ 2377440 h 3695700"/>
              <a:gd name="connsiteX52" fmla="*/ 2682240 w 3368040"/>
              <a:gd name="connsiteY52" fmla="*/ 2392680 h 3695700"/>
              <a:gd name="connsiteX53" fmla="*/ 2644140 w 3368040"/>
              <a:gd name="connsiteY53" fmla="*/ 2446020 h 3695700"/>
              <a:gd name="connsiteX54" fmla="*/ 2606040 w 3368040"/>
              <a:gd name="connsiteY54" fmla="*/ 2491740 h 3695700"/>
              <a:gd name="connsiteX55" fmla="*/ 2598420 w 3368040"/>
              <a:gd name="connsiteY55" fmla="*/ 2545080 h 3695700"/>
              <a:gd name="connsiteX56" fmla="*/ 2560320 w 3368040"/>
              <a:gd name="connsiteY56" fmla="*/ 2583180 h 3695700"/>
              <a:gd name="connsiteX57" fmla="*/ 2537460 w 3368040"/>
              <a:gd name="connsiteY57" fmla="*/ 2590800 h 3695700"/>
              <a:gd name="connsiteX58" fmla="*/ 2468880 w 3368040"/>
              <a:gd name="connsiteY58" fmla="*/ 2636520 h 3695700"/>
              <a:gd name="connsiteX59" fmla="*/ 2453640 w 3368040"/>
              <a:gd name="connsiteY59" fmla="*/ 2659380 h 3695700"/>
              <a:gd name="connsiteX60" fmla="*/ 2430780 w 3368040"/>
              <a:gd name="connsiteY60" fmla="*/ 2682240 h 3695700"/>
              <a:gd name="connsiteX61" fmla="*/ 2400300 w 3368040"/>
              <a:gd name="connsiteY61" fmla="*/ 2727960 h 3695700"/>
              <a:gd name="connsiteX62" fmla="*/ 2369820 w 3368040"/>
              <a:gd name="connsiteY62" fmla="*/ 2743200 h 3695700"/>
              <a:gd name="connsiteX63" fmla="*/ 2346960 w 3368040"/>
              <a:gd name="connsiteY63" fmla="*/ 2773680 h 3695700"/>
              <a:gd name="connsiteX64" fmla="*/ 2270760 w 3368040"/>
              <a:gd name="connsiteY64" fmla="*/ 2842260 h 3695700"/>
              <a:gd name="connsiteX65" fmla="*/ 2255520 w 3368040"/>
              <a:gd name="connsiteY65" fmla="*/ 2865120 h 3695700"/>
              <a:gd name="connsiteX66" fmla="*/ 2194560 w 3368040"/>
              <a:gd name="connsiteY66" fmla="*/ 2910840 h 3695700"/>
              <a:gd name="connsiteX67" fmla="*/ 2171700 w 3368040"/>
              <a:gd name="connsiteY67" fmla="*/ 2956560 h 3695700"/>
              <a:gd name="connsiteX68" fmla="*/ 2148840 w 3368040"/>
              <a:gd name="connsiteY68" fmla="*/ 2987040 h 3695700"/>
              <a:gd name="connsiteX69" fmla="*/ 2118360 w 3368040"/>
              <a:gd name="connsiteY69" fmla="*/ 3032760 h 3695700"/>
              <a:gd name="connsiteX70" fmla="*/ 2103120 w 3368040"/>
              <a:gd name="connsiteY70" fmla="*/ 3055620 h 3695700"/>
              <a:gd name="connsiteX71" fmla="*/ 2042160 w 3368040"/>
              <a:gd name="connsiteY71" fmla="*/ 3101340 h 3695700"/>
              <a:gd name="connsiteX72" fmla="*/ 1981200 w 3368040"/>
              <a:gd name="connsiteY72" fmla="*/ 3162300 h 3695700"/>
              <a:gd name="connsiteX73" fmla="*/ 1905000 w 3368040"/>
              <a:gd name="connsiteY73" fmla="*/ 3215640 h 3695700"/>
              <a:gd name="connsiteX74" fmla="*/ 1882140 w 3368040"/>
              <a:gd name="connsiteY74" fmla="*/ 3230880 h 3695700"/>
              <a:gd name="connsiteX75" fmla="*/ 1859280 w 3368040"/>
              <a:gd name="connsiteY75" fmla="*/ 3246120 h 3695700"/>
              <a:gd name="connsiteX76" fmla="*/ 1798320 w 3368040"/>
              <a:gd name="connsiteY76" fmla="*/ 3291840 h 3695700"/>
              <a:gd name="connsiteX77" fmla="*/ 1783080 w 3368040"/>
              <a:gd name="connsiteY77" fmla="*/ 3314700 h 3695700"/>
              <a:gd name="connsiteX78" fmla="*/ 1752600 w 3368040"/>
              <a:gd name="connsiteY78" fmla="*/ 3360420 h 3695700"/>
              <a:gd name="connsiteX79" fmla="*/ 1729740 w 3368040"/>
              <a:gd name="connsiteY79" fmla="*/ 3368040 h 3695700"/>
              <a:gd name="connsiteX80" fmla="*/ 1684020 w 3368040"/>
              <a:gd name="connsiteY80" fmla="*/ 3406140 h 3695700"/>
              <a:gd name="connsiteX81" fmla="*/ 1661160 w 3368040"/>
              <a:gd name="connsiteY81" fmla="*/ 3413760 h 3695700"/>
              <a:gd name="connsiteX82" fmla="*/ 1630680 w 3368040"/>
              <a:gd name="connsiteY82" fmla="*/ 3436620 h 3695700"/>
              <a:gd name="connsiteX83" fmla="*/ 1607820 w 3368040"/>
              <a:gd name="connsiteY83" fmla="*/ 3451860 h 3695700"/>
              <a:gd name="connsiteX84" fmla="*/ 1592580 w 3368040"/>
              <a:gd name="connsiteY84" fmla="*/ 3474720 h 3695700"/>
              <a:gd name="connsiteX85" fmla="*/ 1546860 w 3368040"/>
              <a:gd name="connsiteY85" fmla="*/ 3505200 h 3695700"/>
              <a:gd name="connsiteX86" fmla="*/ 1524000 w 3368040"/>
              <a:gd name="connsiteY86" fmla="*/ 3497580 h 3695700"/>
              <a:gd name="connsiteX87" fmla="*/ 1447800 w 3368040"/>
              <a:gd name="connsiteY87" fmla="*/ 3512820 h 3695700"/>
              <a:gd name="connsiteX88" fmla="*/ 1402080 w 3368040"/>
              <a:gd name="connsiteY88" fmla="*/ 3543300 h 3695700"/>
              <a:gd name="connsiteX89" fmla="*/ 1371600 w 3368040"/>
              <a:gd name="connsiteY89" fmla="*/ 3566160 h 3695700"/>
              <a:gd name="connsiteX90" fmla="*/ 1348740 w 3368040"/>
              <a:gd name="connsiteY90" fmla="*/ 3573780 h 3695700"/>
              <a:gd name="connsiteX91" fmla="*/ 1325880 w 3368040"/>
              <a:gd name="connsiteY91" fmla="*/ 3589020 h 3695700"/>
              <a:gd name="connsiteX92" fmla="*/ 1287780 w 3368040"/>
              <a:gd name="connsiteY92" fmla="*/ 3642360 h 3695700"/>
              <a:gd name="connsiteX93" fmla="*/ 1219200 w 3368040"/>
              <a:gd name="connsiteY93" fmla="*/ 3680460 h 3695700"/>
              <a:gd name="connsiteX94" fmla="*/ 1188720 w 3368040"/>
              <a:gd name="connsiteY94" fmla="*/ 3695700 h 3695700"/>
              <a:gd name="connsiteX95" fmla="*/ 1089660 w 3368040"/>
              <a:gd name="connsiteY95" fmla="*/ 3688080 h 3695700"/>
              <a:gd name="connsiteX96" fmla="*/ 1066800 w 3368040"/>
              <a:gd name="connsiteY96" fmla="*/ 3672840 h 3695700"/>
              <a:gd name="connsiteX97" fmla="*/ 1036320 w 3368040"/>
              <a:gd name="connsiteY97" fmla="*/ 3649980 h 3695700"/>
              <a:gd name="connsiteX98" fmla="*/ 1005840 w 3368040"/>
              <a:gd name="connsiteY98" fmla="*/ 3596640 h 3695700"/>
              <a:gd name="connsiteX99" fmla="*/ 982980 w 3368040"/>
              <a:gd name="connsiteY99" fmla="*/ 3573780 h 3695700"/>
              <a:gd name="connsiteX100" fmla="*/ 929640 w 3368040"/>
              <a:gd name="connsiteY100" fmla="*/ 3497580 h 3695700"/>
              <a:gd name="connsiteX101" fmla="*/ 899160 w 3368040"/>
              <a:gd name="connsiteY101" fmla="*/ 3467100 h 3695700"/>
              <a:gd name="connsiteX102" fmla="*/ 845820 w 3368040"/>
              <a:gd name="connsiteY102" fmla="*/ 3390900 h 3695700"/>
              <a:gd name="connsiteX103" fmla="*/ 822960 w 3368040"/>
              <a:gd name="connsiteY103" fmla="*/ 3368040 h 3695700"/>
              <a:gd name="connsiteX104" fmla="*/ 800100 w 3368040"/>
              <a:gd name="connsiteY104" fmla="*/ 3329940 h 3695700"/>
              <a:gd name="connsiteX105" fmla="*/ 769620 w 3368040"/>
              <a:gd name="connsiteY105" fmla="*/ 3291840 h 3695700"/>
              <a:gd name="connsiteX106" fmla="*/ 708660 w 3368040"/>
              <a:gd name="connsiteY106" fmla="*/ 3208020 h 3695700"/>
              <a:gd name="connsiteX107" fmla="*/ 693420 w 3368040"/>
              <a:gd name="connsiteY107" fmla="*/ 3185160 h 3695700"/>
              <a:gd name="connsiteX108" fmla="*/ 670560 w 3368040"/>
              <a:gd name="connsiteY108" fmla="*/ 3147060 h 3695700"/>
              <a:gd name="connsiteX109" fmla="*/ 640080 w 3368040"/>
              <a:gd name="connsiteY109" fmla="*/ 3116580 h 3695700"/>
              <a:gd name="connsiteX110" fmla="*/ 579120 w 3368040"/>
              <a:gd name="connsiteY110" fmla="*/ 3040380 h 3695700"/>
              <a:gd name="connsiteX111" fmla="*/ 563880 w 3368040"/>
              <a:gd name="connsiteY111" fmla="*/ 3009900 h 3695700"/>
              <a:gd name="connsiteX112" fmla="*/ 548640 w 3368040"/>
              <a:gd name="connsiteY112" fmla="*/ 2987040 h 3695700"/>
              <a:gd name="connsiteX113" fmla="*/ 541020 w 3368040"/>
              <a:gd name="connsiteY113" fmla="*/ 2964180 h 3695700"/>
              <a:gd name="connsiteX114" fmla="*/ 487680 w 3368040"/>
              <a:gd name="connsiteY114" fmla="*/ 2903220 h 3695700"/>
              <a:gd name="connsiteX115" fmla="*/ 464820 w 3368040"/>
              <a:gd name="connsiteY115" fmla="*/ 2872740 h 3695700"/>
              <a:gd name="connsiteX116" fmla="*/ 449580 w 3368040"/>
              <a:gd name="connsiteY116" fmla="*/ 2849880 h 3695700"/>
              <a:gd name="connsiteX117" fmla="*/ 388620 w 3368040"/>
              <a:gd name="connsiteY117" fmla="*/ 2781300 h 3695700"/>
              <a:gd name="connsiteX118" fmla="*/ 350520 w 3368040"/>
              <a:gd name="connsiteY118" fmla="*/ 2727960 h 3695700"/>
              <a:gd name="connsiteX119" fmla="*/ 297180 w 3368040"/>
              <a:gd name="connsiteY119" fmla="*/ 2674620 h 3695700"/>
              <a:gd name="connsiteX120" fmla="*/ 213360 w 3368040"/>
              <a:gd name="connsiteY120" fmla="*/ 2560320 h 3695700"/>
              <a:gd name="connsiteX121" fmla="*/ 205740 w 3368040"/>
              <a:gd name="connsiteY121" fmla="*/ 2506980 h 3695700"/>
              <a:gd name="connsiteX122" fmla="*/ 190500 w 3368040"/>
              <a:gd name="connsiteY122" fmla="*/ 2461260 h 3695700"/>
              <a:gd name="connsiteX123" fmla="*/ 175260 w 3368040"/>
              <a:gd name="connsiteY123" fmla="*/ 2407920 h 3695700"/>
              <a:gd name="connsiteX124" fmla="*/ 167640 w 3368040"/>
              <a:gd name="connsiteY124" fmla="*/ 2346960 h 3695700"/>
              <a:gd name="connsiteX125" fmla="*/ 160020 w 3368040"/>
              <a:gd name="connsiteY125" fmla="*/ 2308860 h 3695700"/>
              <a:gd name="connsiteX126" fmla="*/ 137160 w 3368040"/>
              <a:gd name="connsiteY126" fmla="*/ 2049780 h 3695700"/>
              <a:gd name="connsiteX127" fmla="*/ 106680 w 3368040"/>
              <a:gd name="connsiteY127" fmla="*/ 1996440 h 3695700"/>
              <a:gd name="connsiteX128" fmla="*/ 68580 w 3368040"/>
              <a:gd name="connsiteY128" fmla="*/ 1912620 h 3695700"/>
              <a:gd name="connsiteX129" fmla="*/ 60960 w 3368040"/>
              <a:gd name="connsiteY129" fmla="*/ 1882140 h 3695700"/>
              <a:gd name="connsiteX130" fmla="*/ 30480 w 3368040"/>
              <a:gd name="connsiteY130" fmla="*/ 1821180 h 3695700"/>
              <a:gd name="connsiteX131" fmla="*/ 22860 w 3368040"/>
              <a:gd name="connsiteY131" fmla="*/ 1752600 h 3695700"/>
              <a:gd name="connsiteX132" fmla="*/ 0 w 3368040"/>
              <a:gd name="connsiteY132" fmla="*/ 1043940 h 3695700"/>
              <a:gd name="connsiteX133" fmla="*/ 7620 w 3368040"/>
              <a:gd name="connsiteY133" fmla="*/ 784860 h 3695700"/>
              <a:gd name="connsiteX134" fmla="*/ 15240 w 3368040"/>
              <a:gd name="connsiteY134" fmla="*/ 746760 h 3695700"/>
              <a:gd name="connsiteX135" fmla="*/ 30480 w 3368040"/>
              <a:gd name="connsiteY135" fmla="*/ 609600 h 3695700"/>
              <a:gd name="connsiteX136" fmla="*/ 45720 w 3368040"/>
              <a:gd name="connsiteY136" fmla="*/ 464820 h 3695700"/>
              <a:gd name="connsiteX137" fmla="*/ 68580 w 3368040"/>
              <a:gd name="connsiteY137" fmla="*/ 411480 h 3695700"/>
              <a:gd name="connsiteX138" fmla="*/ 83820 w 3368040"/>
              <a:gd name="connsiteY138" fmla="*/ 388620 h 3695700"/>
              <a:gd name="connsiteX139" fmla="*/ 91440 w 3368040"/>
              <a:gd name="connsiteY139" fmla="*/ 365760 h 3695700"/>
              <a:gd name="connsiteX140" fmla="*/ 99060 w 3368040"/>
              <a:gd name="connsiteY140" fmla="*/ 327660 h 3695700"/>
              <a:gd name="connsiteX141" fmla="*/ 121920 w 3368040"/>
              <a:gd name="connsiteY141" fmla="*/ 312420 h 3695700"/>
              <a:gd name="connsiteX142" fmla="*/ 137160 w 3368040"/>
              <a:gd name="connsiteY142" fmla="*/ 289560 h 3695700"/>
              <a:gd name="connsiteX143" fmla="*/ 144780 w 3368040"/>
              <a:gd name="connsiteY143" fmla="*/ 266700 h 3695700"/>
              <a:gd name="connsiteX144" fmla="*/ 175260 w 3368040"/>
              <a:gd name="connsiteY144" fmla="*/ 220980 h 3695700"/>
              <a:gd name="connsiteX145" fmla="*/ 190500 w 3368040"/>
              <a:gd name="connsiteY145" fmla="*/ 190500 h 3695700"/>
              <a:gd name="connsiteX146" fmla="*/ 198120 w 3368040"/>
              <a:gd name="connsiteY146" fmla="*/ 167640 h 3695700"/>
              <a:gd name="connsiteX147" fmla="*/ 220980 w 3368040"/>
              <a:gd name="connsiteY147" fmla="*/ 152400 h 3695700"/>
              <a:gd name="connsiteX148" fmla="*/ 251460 w 3368040"/>
              <a:gd name="connsiteY148" fmla="*/ 106680 h 3695700"/>
              <a:gd name="connsiteX149" fmla="*/ 304800 w 3368040"/>
              <a:gd name="connsiteY149" fmla="*/ 38100 h 3695700"/>
              <a:gd name="connsiteX150" fmla="*/ 304800 w 3368040"/>
              <a:gd name="connsiteY150" fmla="*/ 0 h 369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3368040" h="3695700">
                <a:moveTo>
                  <a:pt x="304800" y="0"/>
                </a:moveTo>
                <a:lnTo>
                  <a:pt x="304800" y="0"/>
                </a:lnTo>
                <a:lnTo>
                  <a:pt x="2857500" y="91440"/>
                </a:lnTo>
                <a:cubicBezTo>
                  <a:pt x="2870188" y="92001"/>
                  <a:pt x="2877576" y="107017"/>
                  <a:pt x="2887980" y="114300"/>
                </a:cubicBezTo>
                <a:cubicBezTo>
                  <a:pt x="2902985" y="124804"/>
                  <a:pt x="2933700" y="144780"/>
                  <a:pt x="2933700" y="144780"/>
                </a:cubicBezTo>
                <a:cubicBezTo>
                  <a:pt x="2942353" y="157760"/>
                  <a:pt x="2962348" y="188668"/>
                  <a:pt x="2971800" y="198120"/>
                </a:cubicBezTo>
                <a:cubicBezTo>
                  <a:pt x="2978276" y="204596"/>
                  <a:pt x="2987040" y="208280"/>
                  <a:pt x="2994660" y="213360"/>
                </a:cubicBezTo>
                <a:cubicBezTo>
                  <a:pt x="2999740" y="220980"/>
                  <a:pt x="3003740" y="229444"/>
                  <a:pt x="3009900" y="236220"/>
                </a:cubicBezTo>
                <a:cubicBezTo>
                  <a:pt x="3029230" y="257484"/>
                  <a:pt x="3054920" y="273270"/>
                  <a:pt x="3070860" y="297180"/>
                </a:cubicBezTo>
                <a:cubicBezTo>
                  <a:pt x="3075940" y="304800"/>
                  <a:pt x="3082004" y="311849"/>
                  <a:pt x="3086100" y="320040"/>
                </a:cubicBezTo>
                <a:cubicBezTo>
                  <a:pt x="3103283" y="354407"/>
                  <a:pt x="3081663" y="333003"/>
                  <a:pt x="3108960" y="365760"/>
                </a:cubicBezTo>
                <a:cubicBezTo>
                  <a:pt x="3115859" y="374039"/>
                  <a:pt x="3124807" y="380438"/>
                  <a:pt x="3131820" y="388620"/>
                </a:cubicBezTo>
                <a:cubicBezTo>
                  <a:pt x="3144437" y="403340"/>
                  <a:pt x="3178257" y="452395"/>
                  <a:pt x="3185160" y="464820"/>
                </a:cubicBezTo>
                <a:cubicBezTo>
                  <a:pt x="3189061" y="471841"/>
                  <a:pt x="3188972" y="480608"/>
                  <a:pt x="3192780" y="487680"/>
                </a:cubicBezTo>
                <a:cubicBezTo>
                  <a:pt x="3206823" y="513761"/>
                  <a:pt x="3225253" y="537386"/>
                  <a:pt x="3238500" y="563880"/>
                </a:cubicBezTo>
                <a:cubicBezTo>
                  <a:pt x="3253958" y="594796"/>
                  <a:pt x="3269724" y="620940"/>
                  <a:pt x="3276600" y="655320"/>
                </a:cubicBezTo>
                <a:cubicBezTo>
                  <a:pt x="3292567" y="735154"/>
                  <a:pt x="3273679" y="648907"/>
                  <a:pt x="3299460" y="739140"/>
                </a:cubicBezTo>
                <a:cubicBezTo>
                  <a:pt x="3304540" y="756920"/>
                  <a:pt x="3308381" y="775102"/>
                  <a:pt x="3314700" y="792480"/>
                </a:cubicBezTo>
                <a:cubicBezTo>
                  <a:pt x="3322434" y="813749"/>
                  <a:pt x="3332992" y="827539"/>
                  <a:pt x="3345180" y="845820"/>
                </a:cubicBezTo>
                <a:cubicBezTo>
                  <a:pt x="3347720" y="855980"/>
                  <a:pt x="3349791" y="866269"/>
                  <a:pt x="3352800" y="876300"/>
                </a:cubicBezTo>
                <a:cubicBezTo>
                  <a:pt x="3357416" y="891687"/>
                  <a:pt x="3368040" y="922020"/>
                  <a:pt x="3368040" y="922020"/>
                </a:cubicBezTo>
                <a:cubicBezTo>
                  <a:pt x="3365500" y="1023620"/>
                  <a:pt x="3365035" y="1125293"/>
                  <a:pt x="3360420" y="1226820"/>
                </a:cubicBezTo>
                <a:cubicBezTo>
                  <a:pt x="3359944" y="1237282"/>
                  <a:pt x="3354281" y="1246933"/>
                  <a:pt x="3352800" y="1257300"/>
                </a:cubicBezTo>
                <a:cubicBezTo>
                  <a:pt x="3349190" y="1282570"/>
                  <a:pt x="3349062" y="1308270"/>
                  <a:pt x="3345180" y="1333500"/>
                </a:cubicBezTo>
                <a:cubicBezTo>
                  <a:pt x="3343959" y="1341439"/>
                  <a:pt x="3339767" y="1348637"/>
                  <a:pt x="3337560" y="1356360"/>
                </a:cubicBezTo>
                <a:cubicBezTo>
                  <a:pt x="3334683" y="1366430"/>
                  <a:pt x="3334065" y="1377214"/>
                  <a:pt x="3329940" y="1386840"/>
                </a:cubicBezTo>
                <a:cubicBezTo>
                  <a:pt x="3285724" y="1490010"/>
                  <a:pt x="3346920" y="1313620"/>
                  <a:pt x="3299460" y="1440180"/>
                </a:cubicBezTo>
                <a:cubicBezTo>
                  <a:pt x="3292136" y="1459712"/>
                  <a:pt x="3293431" y="1475098"/>
                  <a:pt x="3284220" y="1493520"/>
                </a:cubicBezTo>
                <a:cubicBezTo>
                  <a:pt x="3280124" y="1501711"/>
                  <a:pt x="3273076" y="1508189"/>
                  <a:pt x="3268980" y="1516380"/>
                </a:cubicBezTo>
                <a:cubicBezTo>
                  <a:pt x="3237407" y="1579526"/>
                  <a:pt x="3265905" y="1531175"/>
                  <a:pt x="3246120" y="1577340"/>
                </a:cubicBezTo>
                <a:cubicBezTo>
                  <a:pt x="3206043" y="1670854"/>
                  <a:pt x="3253904" y="1554153"/>
                  <a:pt x="3215640" y="1630680"/>
                </a:cubicBezTo>
                <a:cubicBezTo>
                  <a:pt x="3184092" y="1693776"/>
                  <a:pt x="3236456" y="1610886"/>
                  <a:pt x="3192780" y="1676400"/>
                </a:cubicBezTo>
                <a:cubicBezTo>
                  <a:pt x="3176282" y="1742392"/>
                  <a:pt x="3196485" y="1670948"/>
                  <a:pt x="3169920" y="1737360"/>
                </a:cubicBezTo>
                <a:cubicBezTo>
                  <a:pt x="3145056" y="1799519"/>
                  <a:pt x="3170209" y="1767551"/>
                  <a:pt x="3131820" y="1805940"/>
                </a:cubicBezTo>
                <a:cubicBezTo>
                  <a:pt x="3113684" y="1860348"/>
                  <a:pt x="3129946" y="1842749"/>
                  <a:pt x="3093720" y="1866900"/>
                </a:cubicBezTo>
                <a:cubicBezTo>
                  <a:pt x="3091180" y="1887220"/>
                  <a:pt x="3089763" y="1907712"/>
                  <a:pt x="3086100" y="1927860"/>
                </a:cubicBezTo>
                <a:cubicBezTo>
                  <a:pt x="3081841" y="1951283"/>
                  <a:pt x="3062062" y="1982378"/>
                  <a:pt x="3048000" y="1996440"/>
                </a:cubicBezTo>
                <a:cubicBezTo>
                  <a:pt x="3040380" y="2004060"/>
                  <a:pt x="3033646" y="2012684"/>
                  <a:pt x="3025140" y="2019300"/>
                </a:cubicBezTo>
                <a:cubicBezTo>
                  <a:pt x="3010682" y="2030545"/>
                  <a:pt x="2997595" y="2047508"/>
                  <a:pt x="2979420" y="2049780"/>
                </a:cubicBezTo>
                <a:lnTo>
                  <a:pt x="2918460" y="2057400"/>
                </a:lnTo>
                <a:cubicBezTo>
                  <a:pt x="2910840" y="2062480"/>
                  <a:pt x="2903791" y="2068544"/>
                  <a:pt x="2895600" y="2072640"/>
                </a:cubicBezTo>
                <a:cubicBezTo>
                  <a:pt x="2888416" y="2076232"/>
                  <a:pt x="2878420" y="2074580"/>
                  <a:pt x="2872740" y="2080260"/>
                </a:cubicBezTo>
                <a:lnTo>
                  <a:pt x="2827020" y="2148840"/>
                </a:lnTo>
                <a:lnTo>
                  <a:pt x="2811780" y="2171700"/>
                </a:lnTo>
                <a:lnTo>
                  <a:pt x="2796540" y="2194560"/>
                </a:lnTo>
                <a:cubicBezTo>
                  <a:pt x="2794000" y="2204720"/>
                  <a:pt x="2791797" y="2214970"/>
                  <a:pt x="2788920" y="2225040"/>
                </a:cubicBezTo>
                <a:cubicBezTo>
                  <a:pt x="2786713" y="2232763"/>
                  <a:pt x="2783042" y="2240059"/>
                  <a:pt x="2781300" y="2247900"/>
                </a:cubicBezTo>
                <a:cubicBezTo>
                  <a:pt x="2777948" y="2262982"/>
                  <a:pt x="2778566" y="2278963"/>
                  <a:pt x="2773680" y="2293620"/>
                </a:cubicBezTo>
                <a:cubicBezTo>
                  <a:pt x="2770784" y="2302308"/>
                  <a:pt x="2762536" y="2308289"/>
                  <a:pt x="2758440" y="2316480"/>
                </a:cubicBezTo>
                <a:cubicBezTo>
                  <a:pt x="2754848" y="2323664"/>
                  <a:pt x="2755838" y="2333068"/>
                  <a:pt x="2750820" y="2339340"/>
                </a:cubicBezTo>
                <a:cubicBezTo>
                  <a:pt x="2745099" y="2346491"/>
                  <a:pt x="2734995" y="2348717"/>
                  <a:pt x="2727960" y="2354580"/>
                </a:cubicBezTo>
                <a:cubicBezTo>
                  <a:pt x="2719681" y="2361479"/>
                  <a:pt x="2713379" y="2370541"/>
                  <a:pt x="2705100" y="2377440"/>
                </a:cubicBezTo>
                <a:cubicBezTo>
                  <a:pt x="2698065" y="2383303"/>
                  <a:pt x="2688716" y="2386204"/>
                  <a:pt x="2682240" y="2392680"/>
                </a:cubicBezTo>
                <a:cubicBezTo>
                  <a:pt x="2654788" y="2420132"/>
                  <a:pt x="2665773" y="2420060"/>
                  <a:pt x="2644140" y="2446020"/>
                </a:cubicBezTo>
                <a:cubicBezTo>
                  <a:pt x="2595247" y="2504692"/>
                  <a:pt x="2643878" y="2434983"/>
                  <a:pt x="2606040" y="2491740"/>
                </a:cubicBezTo>
                <a:cubicBezTo>
                  <a:pt x="2603500" y="2509520"/>
                  <a:pt x="2603581" y="2527877"/>
                  <a:pt x="2598420" y="2545080"/>
                </a:cubicBezTo>
                <a:cubicBezTo>
                  <a:pt x="2593041" y="2563009"/>
                  <a:pt x="2575859" y="2575411"/>
                  <a:pt x="2560320" y="2583180"/>
                </a:cubicBezTo>
                <a:cubicBezTo>
                  <a:pt x="2553136" y="2586772"/>
                  <a:pt x="2545080" y="2588260"/>
                  <a:pt x="2537460" y="2590800"/>
                </a:cubicBezTo>
                <a:cubicBezTo>
                  <a:pt x="2467540" y="2660720"/>
                  <a:pt x="2579597" y="2553482"/>
                  <a:pt x="2468880" y="2636520"/>
                </a:cubicBezTo>
                <a:cubicBezTo>
                  <a:pt x="2461554" y="2642015"/>
                  <a:pt x="2459503" y="2652345"/>
                  <a:pt x="2453640" y="2659380"/>
                </a:cubicBezTo>
                <a:cubicBezTo>
                  <a:pt x="2446741" y="2667659"/>
                  <a:pt x="2437396" y="2673734"/>
                  <a:pt x="2430780" y="2682240"/>
                </a:cubicBezTo>
                <a:cubicBezTo>
                  <a:pt x="2419535" y="2696698"/>
                  <a:pt x="2416683" y="2719769"/>
                  <a:pt x="2400300" y="2727960"/>
                </a:cubicBezTo>
                <a:lnTo>
                  <a:pt x="2369820" y="2743200"/>
                </a:lnTo>
                <a:cubicBezTo>
                  <a:pt x="2362200" y="2753360"/>
                  <a:pt x="2355940" y="2764700"/>
                  <a:pt x="2346960" y="2773680"/>
                </a:cubicBezTo>
                <a:cubicBezTo>
                  <a:pt x="2295776" y="2824864"/>
                  <a:pt x="2350899" y="2722052"/>
                  <a:pt x="2270760" y="2842260"/>
                </a:cubicBezTo>
                <a:cubicBezTo>
                  <a:pt x="2265680" y="2849880"/>
                  <a:pt x="2262473" y="2859160"/>
                  <a:pt x="2255520" y="2865120"/>
                </a:cubicBezTo>
                <a:cubicBezTo>
                  <a:pt x="2199397" y="2913225"/>
                  <a:pt x="2234283" y="2863173"/>
                  <a:pt x="2194560" y="2910840"/>
                </a:cubicBezTo>
                <a:cubicBezTo>
                  <a:pt x="2158357" y="2954283"/>
                  <a:pt x="2196694" y="2912821"/>
                  <a:pt x="2171700" y="2956560"/>
                </a:cubicBezTo>
                <a:cubicBezTo>
                  <a:pt x="2165399" y="2967587"/>
                  <a:pt x="2156123" y="2976636"/>
                  <a:pt x="2148840" y="2987040"/>
                </a:cubicBezTo>
                <a:cubicBezTo>
                  <a:pt x="2138336" y="3002045"/>
                  <a:pt x="2128520" y="3017520"/>
                  <a:pt x="2118360" y="3032760"/>
                </a:cubicBezTo>
                <a:cubicBezTo>
                  <a:pt x="2113280" y="3040380"/>
                  <a:pt x="2110446" y="3050125"/>
                  <a:pt x="2103120" y="3055620"/>
                </a:cubicBezTo>
                <a:cubicBezTo>
                  <a:pt x="2082800" y="3070860"/>
                  <a:pt x="2056249" y="3080206"/>
                  <a:pt x="2042160" y="3101340"/>
                </a:cubicBezTo>
                <a:cubicBezTo>
                  <a:pt x="2018622" y="3136647"/>
                  <a:pt x="2028094" y="3127130"/>
                  <a:pt x="1981200" y="3162300"/>
                </a:cubicBezTo>
                <a:cubicBezTo>
                  <a:pt x="1956396" y="3180903"/>
                  <a:pt x="1930492" y="3197992"/>
                  <a:pt x="1905000" y="3215640"/>
                </a:cubicBezTo>
                <a:cubicBezTo>
                  <a:pt x="1897470" y="3220853"/>
                  <a:pt x="1889760" y="3225800"/>
                  <a:pt x="1882140" y="3230880"/>
                </a:cubicBezTo>
                <a:cubicBezTo>
                  <a:pt x="1874520" y="3235960"/>
                  <a:pt x="1866606" y="3240625"/>
                  <a:pt x="1859280" y="3246120"/>
                </a:cubicBezTo>
                <a:cubicBezTo>
                  <a:pt x="1838960" y="3261360"/>
                  <a:pt x="1812409" y="3270706"/>
                  <a:pt x="1798320" y="3291840"/>
                </a:cubicBezTo>
                <a:cubicBezTo>
                  <a:pt x="1793240" y="3299460"/>
                  <a:pt x="1787176" y="3306509"/>
                  <a:pt x="1783080" y="3314700"/>
                </a:cubicBezTo>
                <a:cubicBezTo>
                  <a:pt x="1769099" y="3342661"/>
                  <a:pt x="1785101" y="3338753"/>
                  <a:pt x="1752600" y="3360420"/>
                </a:cubicBezTo>
                <a:cubicBezTo>
                  <a:pt x="1745917" y="3364875"/>
                  <a:pt x="1737360" y="3365500"/>
                  <a:pt x="1729740" y="3368040"/>
                </a:cubicBezTo>
                <a:cubicBezTo>
                  <a:pt x="1712888" y="3384892"/>
                  <a:pt x="1705238" y="3395531"/>
                  <a:pt x="1684020" y="3406140"/>
                </a:cubicBezTo>
                <a:cubicBezTo>
                  <a:pt x="1676836" y="3409732"/>
                  <a:pt x="1668780" y="3411220"/>
                  <a:pt x="1661160" y="3413760"/>
                </a:cubicBezTo>
                <a:cubicBezTo>
                  <a:pt x="1651000" y="3421380"/>
                  <a:pt x="1641014" y="3429238"/>
                  <a:pt x="1630680" y="3436620"/>
                </a:cubicBezTo>
                <a:cubicBezTo>
                  <a:pt x="1623228" y="3441943"/>
                  <a:pt x="1614296" y="3445384"/>
                  <a:pt x="1607820" y="3451860"/>
                </a:cubicBezTo>
                <a:cubicBezTo>
                  <a:pt x="1601344" y="3458336"/>
                  <a:pt x="1599472" y="3468689"/>
                  <a:pt x="1592580" y="3474720"/>
                </a:cubicBezTo>
                <a:cubicBezTo>
                  <a:pt x="1578796" y="3486781"/>
                  <a:pt x="1546860" y="3505200"/>
                  <a:pt x="1546860" y="3505200"/>
                </a:cubicBezTo>
                <a:cubicBezTo>
                  <a:pt x="1539240" y="3502660"/>
                  <a:pt x="1532032" y="3497580"/>
                  <a:pt x="1524000" y="3497580"/>
                </a:cubicBezTo>
                <a:cubicBezTo>
                  <a:pt x="1514156" y="3497580"/>
                  <a:pt x="1464691" y="3503436"/>
                  <a:pt x="1447800" y="3512820"/>
                </a:cubicBezTo>
                <a:cubicBezTo>
                  <a:pt x="1431789" y="3521715"/>
                  <a:pt x="1416733" y="3532310"/>
                  <a:pt x="1402080" y="3543300"/>
                </a:cubicBezTo>
                <a:cubicBezTo>
                  <a:pt x="1391920" y="3550920"/>
                  <a:pt x="1382627" y="3559859"/>
                  <a:pt x="1371600" y="3566160"/>
                </a:cubicBezTo>
                <a:cubicBezTo>
                  <a:pt x="1364626" y="3570145"/>
                  <a:pt x="1355924" y="3570188"/>
                  <a:pt x="1348740" y="3573780"/>
                </a:cubicBezTo>
                <a:cubicBezTo>
                  <a:pt x="1340549" y="3577876"/>
                  <a:pt x="1333500" y="3583940"/>
                  <a:pt x="1325880" y="3589020"/>
                </a:cubicBezTo>
                <a:cubicBezTo>
                  <a:pt x="1318466" y="3600141"/>
                  <a:pt x="1295513" y="3635486"/>
                  <a:pt x="1287780" y="3642360"/>
                </a:cubicBezTo>
                <a:cubicBezTo>
                  <a:pt x="1241692" y="3683327"/>
                  <a:pt x="1256667" y="3664403"/>
                  <a:pt x="1219200" y="3680460"/>
                </a:cubicBezTo>
                <a:cubicBezTo>
                  <a:pt x="1208759" y="3684935"/>
                  <a:pt x="1198880" y="3690620"/>
                  <a:pt x="1188720" y="3695700"/>
                </a:cubicBezTo>
                <a:cubicBezTo>
                  <a:pt x="1155700" y="3693160"/>
                  <a:pt x="1122210" y="3694183"/>
                  <a:pt x="1089660" y="3688080"/>
                </a:cubicBezTo>
                <a:cubicBezTo>
                  <a:pt x="1080659" y="3686392"/>
                  <a:pt x="1074252" y="3678163"/>
                  <a:pt x="1066800" y="3672840"/>
                </a:cubicBezTo>
                <a:cubicBezTo>
                  <a:pt x="1056466" y="3665458"/>
                  <a:pt x="1046480" y="3657600"/>
                  <a:pt x="1036320" y="3649980"/>
                </a:cubicBezTo>
                <a:cubicBezTo>
                  <a:pt x="1027004" y="3631347"/>
                  <a:pt x="1019303" y="3612796"/>
                  <a:pt x="1005840" y="3596640"/>
                </a:cubicBezTo>
                <a:cubicBezTo>
                  <a:pt x="998941" y="3588361"/>
                  <a:pt x="989550" y="3582322"/>
                  <a:pt x="982980" y="3573780"/>
                </a:cubicBezTo>
                <a:cubicBezTo>
                  <a:pt x="964076" y="3549205"/>
                  <a:pt x="948795" y="3521960"/>
                  <a:pt x="929640" y="3497580"/>
                </a:cubicBezTo>
                <a:cubicBezTo>
                  <a:pt x="920763" y="3486282"/>
                  <a:pt x="908706" y="3477839"/>
                  <a:pt x="899160" y="3467100"/>
                </a:cubicBezTo>
                <a:cubicBezTo>
                  <a:pt x="828400" y="3387495"/>
                  <a:pt x="905303" y="3470211"/>
                  <a:pt x="845820" y="3390900"/>
                </a:cubicBezTo>
                <a:cubicBezTo>
                  <a:pt x="839354" y="3382279"/>
                  <a:pt x="829426" y="3376661"/>
                  <a:pt x="822960" y="3368040"/>
                </a:cubicBezTo>
                <a:cubicBezTo>
                  <a:pt x="814074" y="3356192"/>
                  <a:pt x="808593" y="3342073"/>
                  <a:pt x="800100" y="3329940"/>
                </a:cubicBezTo>
                <a:cubicBezTo>
                  <a:pt x="790773" y="3316616"/>
                  <a:pt x="779378" y="3304851"/>
                  <a:pt x="769620" y="3291840"/>
                </a:cubicBezTo>
                <a:cubicBezTo>
                  <a:pt x="748891" y="3264202"/>
                  <a:pt x="727824" y="3236765"/>
                  <a:pt x="708660" y="3208020"/>
                </a:cubicBezTo>
                <a:cubicBezTo>
                  <a:pt x="703580" y="3200400"/>
                  <a:pt x="698274" y="3192926"/>
                  <a:pt x="693420" y="3185160"/>
                </a:cubicBezTo>
                <a:cubicBezTo>
                  <a:pt x="685570" y="3172601"/>
                  <a:pt x="679653" y="3158751"/>
                  <a:pt x="670560" y="3147060"/>
                </a:cubicBezTo>
                <a:cubicBezTo>
                  <a:pt x="661739" y="3135718"/>
                  <a:pt x="649692" y="3127260"/>
                  <a:pt x="640080" y="3116580"/>
                </a:cubicBezTo>
                <a:cubicBezTo>
                  <a:pt x="631874" y="3107462"/>
                  <a:pt x="589540" y="3057052"/>
                  <a:pt x="579120" y="3040380"/>
                </a:cubicBezTo>
                <a:cubicBezTo>
                  <a:pt x="573100" y="3030747"/>
                  <a:pt x="569516" y="3019763"/>
                  <a:pt x="563880" y="3009900"/>
                </a:cubicBezTo>
                <a:cubicBezTo>
                  <a:pt x="559336" y="3001949"/>
                  <a:pt x="552736" y="2995231"/>
                  <a:pt x="548640" y="2987040"/>
                </a:cubicBezTo>
                <a:cubicBezTo>
                  <a:pt x="545048" y="2979856"/>
                  <a:pt x="545277" y="2970991"/>
                  <a:pt x="541020" y="2964180"/>
                </a:cubicBezTo>
                <a:cubicBezTo>
                  <a:pt x="513919" y="2920818"/>
                  <a:pt x="515341" y="2935491"/>
                  <a:pt x="487680" y="2903220"/>
                </a:cubicBezTo>
                <a:cubicBezTo>
                  <a:pt x="479415" y="2893577"/>
                  <a:pt x="472202" y="2883074"/>
                  <a:pt x="464820" y="2872740"/>
                </a:cubicBezTo>
                <a:cubicBezTo>
                  <a:pt x="459497" y="2865288"/>
                  <a:pt x="455443" y="2856915"/>
                  <a:pt x="449580" y="2849880"/>
                </a:cubicBezTo>
                <a:cubicBezTo>
                  <a:pt x="430000" y="2826383"/>
                  <a:pt x="408200" y="2804797"/>
                  <a:pt x="388620" y="2781300"/>
                </a:cubicBezTo>
                <a:cubicBezTo>
                  <a:pt x="347191" y="2731585"/>
                  <a:pt x="405423" y="2788354"/>
                  <a:pt x="350520" y="2727960"/>
                </a:cubicBezTo>
                <a:cubicBezTo>
                  <a:pt x="333606" y="2709354"/>
                  <a:pt x="312888" y="2694255"/>
                  <a:pt x="297180" y="2674620"/>
                </a:cubicBezTo>
                <a:cubicBezTo>
                  <a:pt x="226968" y="2586855"/>
                  <a:pt x="252955" y="2626312"/>
                  <a:pt x="213360" y="2560320"/>
                </a:cubicBezTo>
                <a:cubicBezTo>
                  <a:pt x="210820" y="2542540"/>
                  <a:pt x="209779" y="2524481"/>
                  <a:pt x="205740" y="2506980"/>
                </a:cubicBezTo>
                <a:cubicBezTo>
                  <a:pt x="202128" y="2491327"/>
                  <a:pt x="195224" y="2476614"/>
                  <a:pt x="190500" y="2461260"/>
                </a:cubicBezTo>
                <a:cubicBezTo>
                  <a:pt x="185062" y="2443586"/>
                  <a:pt x="180340" y="2425700"/>
                  <a:pt x="175260" y="2407920"/>
                </a:cubicBezTo>
                <a:cubicBezTo>
                  <a:pt x="172720" y="2387600"/>
                  <a:pt x="170754" y="2367200"/>
                  <a:pt x="167640" y="2346960"/>
                </a:cubicBezTo>
                <a:cubicBezTo>
                  <a:pt x="165671" y="2334159"/>
                  <a:pt x="160943" y="2321779"/>
                  <a:pt x="160020" y="2308860"/>
                </a:cubicBezTo>
                <a:cubicBezTo>
                  <a:pt x="152428" y="2202569"/>
                  <a:pt x="162248" y="2143859"/>
                  <a:pt x="137160" y="2049780"/>
                </a:cubicBezTo>
                <a:cubicBezTo>
                  <a:pt x="129526" y="2021153"/>
                  <a:pt x="118787" y="2020653"/>
                  <a:pt x="106680" y="1996440"/>
                </a:cubicBezTo>
                <a:cubicBezTo>
                  <a:pt x="92955" y="1968989"/>
                  <a:pt x="79978" y="1941116"/>
                  <a:pt x="68580" y="1912620"/>
                </a:cubicBezTo>
                <a:cubicBezTo>
                  <a:pt x="64691" y="1902896"/>
                  <a:pt x="64988" y="1891807"/>
                  <a:pt x="60960" y="1882140"/>
                </a:cubicBezTo>
                <a:cubicBezTo>
                  <a:pt x="52222" y="1861169"/>
                  <a:pt x="40640" y="1841500"/>
                  <a:pt x="30480" y="1821180"/>
                </a:cubicBezTo>
                <a:cubicBezTo>
                  <a:pt x="27940" y="1798320"/>
                  <a:pt x="23761" y="1775583"/>
                  <a:pt x="22860" y="1752600"/>
                </a:cubicBezTo>
                <a:cubicBezTo>
                  <a:pt x="13599" y="1516439"/>
                  <a:pt x="0" y="1043940"/>
                  <a:pt x="0" y="1043940"/>
                </a:cubicBezTo>
                <a:cubicBezTo>
                  <a:pt x="2540" y="957580"/>
                  <a:pt x="3195" y="871144"/>
                  <a:pt x="7620" y="784860"/>
                </a:cubicBezTo>
                <a:cubicBezTo>
                  <a:pt x="8283" y="771925"/>
                  <a:pt x="13111" y="759535"/>
                  <a:pt x="15240" y="746760"/>
                </a:cubicBezTo>
                <a:cubicBezTo>
                  <a:pt x="23679" y="696126"/>
                  <a:pt x="26152" y="663696"/>
                  <a:pt x="30480" y="609600"/>
                </a:cubicBezTo>
                <a:cubicBezTo>
                  <a:pt x="35798" y="543119"/>
                  <a:pt x="32280" y="518581"/>
                  <a:pt x="45720" y="464820"/>
                </a:cubicBezTo>
                <a:cubicBezTo>
                  <a:pt x="50469" y="445823"/>
                  <a:pt x="58888" y="428442"/>
                  <a:pt x="68580" y="411480"/>
                </a:cubicBezTo>
                <a:cubicBezTo>
                  <a:pt x="73124" y="403529"/>
                  <a:pt x="79724" y="396811"/>
                  <a:pt x="83820" y="388620"/>
                </a:cubicBezTo>
                <a:cubicBezTo>
                  <a:pt x="87412" y="381436"/>
                  <a:pt x="89492" y="373552"/>
                  <a:pt x="91440" y="365760"/>
                </a:cubicBezTo>
                <a:cubicBezTo>
                  <a:pt x="94581" y="353195"/>
                  <a:pt x="92634" y="338905"/>
                  <a:pt x="99060" y="327660"/>
                </a:cubicBezTo>
                <a:cubicBezTo>
                  <a:pt x="103604" y="319709"/>
                  <a:pt x="114300" y="317500"/>
                  <a:pt x="121920" y="312420"/>
                </a:cubicBezTo>
                <a:cubicBezTo>
                  <a:pt x="127000" y="304800"/>
                  <a:pt x="133064" y="297751"/>
                  <a:pt x="137160" y="289560"/>
                </a:cubicBezTo>
                <a:cubicBezTo>
                  <a:pt x="140752" y="282376"/>
                  <a:pt x="140879" y="273721"/>
                  <a:pt x="144780" y="266700"/>
                </a:cubicBezTo>
                <a:cubicBezTo>
                  <a:pt x="153675" y="250689"/>
                  <a:pt x="167069" y="237363"/>
                  <a:pt x="175260" y="220980"/>
                </a:cubicBezTo>
                <a:cubicBezTo>
                  <a:pt x="180340" y="210820"/>
                  <a:pt x="186025" y="200941"/>
                  <a:pt x="190500" y="190500"/>
                </a:cubicBezTo>
                <a:cubicBezTo>
                  <a:pt x="193664" y="183117"/>
                  <a:pt x="193102" y="173912"/>
                  <a:pt x="198120" y="167640"/>
                </a:cubicBezTo>
                <a:cubicBezTo>
                  <a:pt x="203841" y="160489"/>
                  <a:pt x="213360" y="157480"/>
                  <a:pt x="220980" y="152400"/>
                </a:cubicBezTo>
                <a:cubicBezTo>
                  <a:pt x="235553" y="108681"/>
                  <a:pt x="218164" y="149489"/>
                  <a:pt x="251460" y="106680"/>
                </a:cubicBezTo>
                <a:cubicBezTo>
                  <a:pt x="315261" y="24650"/>
                  <a:pt x="252901" y="89999"/>
                  <a:pt x="304800" y="38100"/>
                </a:cubicBezTo>
                <a:cubicBezTo>
                  <a:pt x="313291" y="4135"/>
                  <a:pt x="305015" y="15025"/>
                  <a:pt x="304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orme libre 27"/>
          <p:cNvSpPr/>
          <p:nvPr/>
        </p:nvSpPr>
        <p:spPr>
          <a:xfrm>
            <a:off x="7620000" y="2712720"/>
            <a:ext cx="4115562" cy="3268980"/>
          </a:xfrm>
          <a:custGeom>
            <a:avLst/>
            <a:gdLst>
              <a:gd name="connsiteX0" fmla="*/ 3451860 w 4115562"/>
              <a:gd name="connsiteY0" fmla="*/ 0 h 3268980"/>
              <a:gd name="connsiteX1" fmla="*/ 3451860 w 4115562"/>
              <a:gd name="connsiteY1" fmla="*/ 0 h 3268980"/>
              <a:gd name="connsiteX2" fmla="*/ 4114800 w 4115562"/>
              <a:gd name="connsiteY2" fmla="*/ 1943100 h 3268980"/>
              <a:gd name="connsiteX3" fmla="*/ 4099560 w 4115562"/>
              <a:gd name="connsiteY3" fmla="*/ 1981200 h 3268980"/>
              <a:gd name="connsiteX4" fmla="*/ 4091940 w 4115562"/>
              <a:gd name="connsiteY4" fmla="*/ 2004060 h 3268980"/>
              <a:gd name="connsiteX5" fmla="*/ 4076700 w 4115562"/>
              <a:gd name="connsiteY5" fmla="*/ 2087880 h 3268980"/>
              <a:gd name="connsiteX6" fmla="*/ 4069080 w 4115562"/>
              <a:gd name="connsiteY6" fmla="*/ 2110740 h 3268980"/>
              <a:gd name="connsiteX7" fmla="*/ 4053840 w 4115562"/>
              <a:gd name="connsiteY7" fmla="*/ 2385060 h 3268980"/>
              <a:gd name="connsiteX8" fmla="*/ 4038600 w 4115562"/>
              <a:gd name="connsiteY8" fmla="*/ 2415540 h 3268980"/>
              <a:gd name="connsiteX9" fmla="*/ 4030980 w 4115562"/>
              <a:gd name="connsiteY9" fmla="*/ 2446020 h 3268980"/>
              <a:gd name="connsiteX10" fmla="*/ 4015740 w 4115562"/>
              <a:gd name="connsiteY10" fmla="*/ 2491740 h 3268980"/>
              <a:gd name="connsiteX11" fmla="*/ 4008120 w 4115562"/>
              <a:gd name="connsiteY11" fmla="*/ 2514600 h 3268980"/>
              <a:gd name="connsiteX12" fmla="*/ 4000500 w 4115562"/>
              <a:gd name="connsiteY12" fmla="*/ 2667000 h 3268980"/>
              <a:gd name="connsiteX13" fmla="*/ 3992880 w 4115562"/>
              <a:gd name="connsiteY13" fmla="*/ 2689860 h 3268980"/>
              <a:gd name="connsiteX14" fmla="*/ 3985260 w 4115562"/>
              <a:gd name="connsiteY14" fmla="*/ 2758440 h 3268980"/>
              <a:gd name="connsiteX15" fmla="*/ 3970020 w 4115562"/>
              <a:gd name="connsiteY15" fmla="*/ 2804160 h 3268980"/>
              <a:gd name="connsiteX16" fmla="*/ 3962400 w 4115562"/>
              <a:gd name="connsiteY16" fmla="*/ 2827020 h 3268980"/>
              <a:gd name="connsiteX17" fmla="*/ 3931920 w 4115562"/>
              <a:gd name="connsiteY17" fmla="*/ 2872740 h 3268980"/>
              <a:gd name="connsiteX18" fmla="*/ 3901440 w 4115562"/>
              <a:gd name="connsiteY18" fmla="*/ 2918460 h 3268980"/>
              <a:gd name="connsiteX19" fmla="*/ 3870960 w 4115562"/>
              <a:gd name="connsiteY19" fmla="*/ 2956560 h 3268980"/>
              <a:gd name="connsiteX20" fmla="*/ 3855720 w 4115562"/>
              <a:gd name="connsiteY20" fmla="*/ 2979420 h 3268980"/>
              <a:gd name="connsiteX21" fmla="*/ 3787140 w 4115562"/>
              <a:gd name="connsiteY21" fmla="*/ 3032760 h 3268980"/>
              <a:gd name="connsiteX22" fmla="*/ 3764280 w 4115562"/>
              <a:gd name="connsiteY22" fmla="*/ 3040380 h 3268980"/>
              <a:gd name="connsiteX23" fmla="*/ 3688080 w 4115562"/>
              <a:gd name="connsiteY23" fmla="*/ 3093720 h 3268980"/>
              <a:gd name="connsiteX24" fmla="*/ 3642360 w 4115562"/>
              <a:gd name="connsiteY24" fmla="*/ 3124200 h 3268980"/>
              <a:gd name="connsiteX25" fmla="*/ 3619500 w 4115562"/>
              <a:gd name="connsiteY25" fmla="*/ 3131820 h 3268980"/>
              <a:gd name="connsiteX26" fmla="*/ 3558540 w 4115562"/>
              <a:gd name="connsiteY26" fmla="*/ 3162300 h 3268980"/>
              <a:gd name="connsiteX27" fmla="*/ 3436620 w 4115562"/>
              <a:gd name="connsiteY27" fmla="*/ 3185160 h 3268980"/>
              <a:gd name="connsiteX28" fmla="*/ 3322320 w 4115562"/>
              <a:gd name="connsiteY28" fmla="*/ 3208020 h 3268980"/>
              <a:gd name="connsiteX29" fmla="*/ 3284220 w 4115562"/>
              <a:gd name="connsiteY29" fmla="*/ 3223260 h 3268980"/>
              <a:gd name="connsiteX30" fmla="*/ 3238500 w 4115562"/>
              <a:gd name="connsiteY30" fmla="*/ 3230880 h 3268980"/>
              <a:gd name="connsiteX31" fmla="*/ 3017520 w 4115562"/>
              <a:gd name="connsiteY31" fmla="*/ 3246120 h 3268980"/>
              <a:gd name="connsiteX32" fmla="*/ 2880360 w 4115562"/>
              <a:gd name="connsiteY32" fmla="*/ 3253740 h 3268980"/>
              <a:gd name="connsiteX33" fmla="*/ 2788920 w 4115562"/>
              <a:gd name="connsiteY33" fmla="*/ 3261360 h 3268980"/>
              <a:gd name="connsiteX34" fmla="*/ 2682240 w 4115562"/>
              <a:gd name="connsiteY34" fmla="*/ 3268980 h 3268980"/>
              <a:gd name="connsiteX35" fmla="*/ 2110740 w 4115562"/>
              <a:gd name="connsiteY35" fmla="*/ 3253740 h 3268980"/>
              <a:gd name="connsiteX36" fmla="*/ 1927860 w 4115562"/>
              <a:gd name="connsiteY36" fmla="*/ 3246120 h 3268980"/>
              <a:gd name="connsiteX37" fmla="*/ 1790700 w 4115562"/>
              <a:gd name="connsiteY37" fmla="*/ 3215640 h 3268980"/>
              <a:gd name="connsiteX38" fmla="*/ 1638300 w 4115562"/>
              <a:gd name="connsiteY38" fmla="*/ 3192780 h 3268980"/>
              <a:gd name="connsiteX39" fmla="*/ 1577340 w 4115562"/>
              <a:gd name="connsiteY39" fmla="*/ 3185160 h 3268980"/>
              <a:gd name="connsiteX40" fmla="*/ 1455420 w 4115562"/>
              <a:gd name="connsiteY40" fmla="*/ 3162300 h 3268980"/>
              <a:gd name="connsiteX41" fmla="*/ 1188720 w 4115562"/>
              <a:gd name="connsiteY41" fmla="*/ 3139440 h 3268980"/>
              <a:gd name="connsiteX42" fmla="*/ 960120 w 4115562"/>
              <a:gd name="connsiteY42" fmla="*/ 3116580 h 3268980"/>
              <a:gd name="connsiteX43" fmla="*/ 701040 w 4115562"/>
              <a:gd name="connsiteY43" fmla="*/ 3101340 h 3268980"/>
              <a:gd name="connsiteX44" fmla="*/ 662940 w 4115562"/>
              <a:gd name="connsiteY44" fmla="*/ 3086100 h 3268980"/>
              <a:gd name="connsiteX45" fmla="*/ 640080 w 4115562"/>
              <a:gd name="connsiteY45" fmla="*/ 3070860 h 3268980"/>
              <a:gd name="connsiteX46" fmla="*/ 594360 w 4115562"/>
              <a:gd name="connsiteY46" fmla="*/ 3055620 h 3268980"/>
              <a:gd name="connsiteX47" fmla="*/ 541020 w 4115562"/>
              <a:gd name="connsiteY47" fmla="*/ 3009900 h 3268980"/>
              <a:gd name="connsiteX48" fmla="*/ 518160 w 4115562"/>
              <a:gd name="connsiteY48" fmla="*/ 3002280 h 3268980"/>
              <a:gd name="connsiteX49" fmla="*/ 495300 w 4115562"/>
              <a:gd name="connsiteY49" fmla="*/ 2987040 h 3268980"/>
              <a:gd name="connsiteX50" fmla="*/ 457200 w 4115562"/>
              <a:gd name="connsiteY50" fmla="*/ 2948940 h 3268980"/>
              <a:gd name="connsiteX51" fmla="*/ 411480 w 4115562"/>
              <a:gd name="connsiteY51" fmla="*/ 2910840 h 3268980"/>
              <a:gd name="connsiteX52" fmla="*/ 327660 w 4115562"/>
              <a:gd name="connsiteY52" fmla="*/ 2865120 h 3268980"/>
              <a:gd name="connsiteX53" fmla="*/ 304800 w 4115562"/>
              <a:gd name="connsiteY53" fmla="*/ 2849880 h 3268980"/>
              <a:gd name="connsiteX54" fmla="*/ 266700 w 4115562"/>
              <a:gd name="connsiteY54" fmla="*/ 2834640 h 3268980"/>
              <a:gd name="connsiteX55" fmla="*/ 182880 w 4115562"/>
              <a:gd name="connsiteY55" fmla="*/ 2758440 h 3268980"/>
              <a:gd name="connsiteX56" fmla="*/ 83820 w 4115562"/>
              <a:gd name="connsiteY56" fmla="*/ 2621280 h 3268980"/>
              <a:gd name="connsiteX57" fmla="*/ 53340 w 4115562"/>
              <a:gd name="connsiteY57" fmla="*/ 2598420 h 3268980"/>
              <a:gd name="connsiteX58" fmla="*/ 38100 w 4115562"/>
              <a:gd name="connsiteY58" fmla="*/ 2567940 h 3268980"/>
              <a:gd name="connsiteX59" fmla="*/ 0 w 4115562"/>
              <a:gd name="connsiteY59" fmla="*/ 2499360 h 3268980"/>
              <a:gd name="connsiteX60" fmla="*/ 22860 w 4115562"/>
              <a:gd name="connsiteY60" fmla="*/ 2202180 h 3268980"/>
              <a:gd name="connsiteX61" fmla="*/ 30480 w 4115562"/>
              <a:gd name="connsiteY61" fmla="*/ 1996440 h 3268980"/>
              <a:gd name="connsiteX62" fmla="*/ 45720 w 4115562"/>
              <a:gd name="connsiteY62" fmla="*/ 1935480 h 3268980"/>
              <a:gd name="connsiteX63" fmla="*/ 68580 w 4115562"/>
              <a:gd name="connsiteY63" fmla="*/ 1920240 h 3268980"/>
              <a:gd name="connsiteX64" fmla="*/ 83820 w 4115562"/>
              <a:gd name="connsiteY64" fmla="*/ 1874520 h 3268980"/>
              <a:gd name="connsiteX65" fmla="*/ 91440 w 4115562"/>
              <a:gd name="connsiteY65" fmla="*/ 1851660 h 3268980"/>
              <a:gd name="connsiteX66" fmla="*/ 114300 w 4115562"/>
              <a:gd name="connsiteY66" fmla="*/ 1836420 h 3268980"/>
              <a:gd name="connsiteX67" fmla="*/ 152400 w 4115562"/>
              <a:gd name="connsiteY67" fmla="*/ 1790700 h 3268980"/>
              <a:gd name="connsiteX68" fmla="*/ 198120 w 4115562"/>
              <a:gd name="connsiteY68" fmla="*/ 1767840 h 3268980"/>
              <a:gd name="connsiteX69" fmla="*/ 266700 w 4115562"/>
              <a:gd name="connsiteY69" fmla="*/ 1714500 h 3268980"/>
              <a:gd name="connsiteX70" fmla="*/ 327660 w 4115562"/>
              <a:gd name="connsiteY70" fmla="*/ 1684020 h 3268980"/>
              <a:gd name="connsiteX71" fmla="*/ 350520 w 4115562"/>
              <a:gd name="connsiteY71" fmla="*/ 1676400 h 3268980"/>
              <a:gd name="connsiteX72" fmla="*/ 396240 w 4115562"/>
              <a:gd name="connsiteY72" fmla="*/ 1645920 h 3268980"/>
              <a:gd name="connsiteX73" fmla="*/ 419100 w 4115562"/>
              <a:gd name="connsiteY73" fmla="*/ 1630680 h 3268980"/>
              <a:gd name="connsiteX74" fmla="*/ 441960 w 4115562"/>
              <a:gd name="connsiteY74" fmla="*/ 1615440 h 3268980"/>
              <a:gd name="connsiteX75" fmla="*/ 464820 w 4115562"/>
              <a:gd name="connsiteY75" fmla="*/ 1607820 h 3268980"/>
              <a:gd name="connsiteX76" fmla="*/ 510540 w 4115562"/>
              <a:gd name="connsiteY76" fmla="*/ 1577340 h 3268980"/>
              <a:gd name="connsiteX77" fmla="*/ 533400 w 4115562"/>
              <a:gd name="connsiteY77" fmla="*/ 1562100 h 3268980"/>
              <a:gd name="connsiteX78" fmla="*/ 556260 w 4115562"/>
              <a:gd name="connsiteY78" fmla="*/ 1546860 h 3268980"/>
              <a:gd name="connsiteX79" fmla="*/ 579120 w 4115562"/>
              <a:gd name="connsiteY79" fmla="*/ 1531620 h 3268980"/>
              <a:gd name="connsiteX80" fmla="*/ 609600 w 4115562"/>
              <a:gd name="connsiteY80" fmla="*/ 1493520 h 3268980"/>
              <a:gd name="connsiteX81" fmla="*/ 662940 w 4115562"/>
              <a:gd name="connsiteY81" fmla="*/ 1463040 h 3268980"/>
              <a:gd name="connsiteX82" fmla="*/ 693420 w 4115562"/>
              <a:gd name="connsiteY82" fmla="*/ 1440180 h 3268980"/>
              <a:gd name="connsiteX83" fmla="*/ 746760 w 4115562"/>
              <a:gd name="connsiteY83" fmla="*/ 1417320 h 3268980"/>
              <a:gd name="connsiteX84" fmla="*/ 777240 w 4115562"/>
              <a:gd name="connsiteY84" fmla="*/ 1394460 h 3268980"/>
              <a:gd name="connsiteX85" fmla="*/ 800100 w 4115562"/>
              <a:gd name="connsiteY85" fmla="*/ 1371600 h 3268980"/>
              <a:gd name="connsiteX86" fmla="*/ 876300 w 4115562"/>
              <a:gd name="connsiteY86" fmla="*/ 1325880 h 3268980"/>
              <a:gd name="connsiteX87" fmla="*/ 899160 w 4115562"/>
              <a:gd name="connsiteY87" fmla="*/ 1310640 h 3268980"/>
              <a:gd name="connsiteX88" fmla="*/ 937260 w 4115562"/>
              <a:gd name="connsiteY88" fmla="*/ 1303020 h 3268980"/>
              <a:gd name="connsiteX89" fmla="*/ 960120 w 4115562"/>
              <a:gd name="connsiteY89" fmla="*/ 1287780 h 3268980"/>
              <a:gd name="connsiteX90" fmla="*/ 1005840 w 4115562"/>
              <a:gd name="connsiteY90" fmla="*/ 1272540 h 3268980"/>
              <a:gd name="connsiteX91" fmla="*/ 1028700 w 4115562"/>
              <a:gd name="connsiteY91" fmla="*/ 1257300 h 3268980"/>
              <a:gd name="connsiteX92" fmla="*/ 1036320 w 4115562"/>
              <a:gd name="connsiteY92" fmla="*/ 1234440 h 3268980"/>
              <a:gd name="connsiteX93" fmla="*/ 1059180 w 4115562"/>
              <a:gd name="connsiteY93" fmla="*/ 1226820 h 3268980"/>
              <a:gd name="connsiteX94" fmla="*/ 1082040 w 4115562"/>
              <a:gd name="connsiteY94" fmla="*/ 1203960 h 3268980"/>
              <a:gd name="connsiteX95" fmla="*/ 1097280 w 4115562"/>
              <a:gd name="connsiteY95" fmla="*/ 1150620 h 3268980"/>
              <a:gd name="connsiteX96" fmla="*/ 1120140 w 4115562"/>
              <a:gd name="connsiteY96" fmla="*/ 1143000 h 3268980"/>
              <a:gd name="connsiteX97" fmla="*/ 1143000 w 4115562"/>
              <a:gd name="connsiteY97" fmla="*/ 1120140 h 3268980"/>
              <a:gd name="connsiteX98" fmla="*/ 1173480 w 4115562"/>
              <a:gd name="connsiteY98" fmla="*/ 1066800 h 3268980"/>
              <a:gd name="connsiteX99" fmla="*/ 1188720 w 4115562"/>
              <a:gd name="connsiteY99" fmla="*/ 1013460 h 3268980"/>
              <a:gd name="connsiteX100" fmla="*/ 1234440 w 4115562"/>
              <a:gd name="connsiteY100" fmla="*/ 990600 h 3268980"/>
              <a:gd name="connsiteX101" fmla="*/ 1242060 w 4115562"/>
              <a:gd name="connsiteY101" fmla="*/ 944880 h 3268980"/>
              <a:gd name="connsiteX102" fmla="*/ 1249680 w 4115562"/>
              <a:gd name="connsiteY102" fmla="*/ 891540 h 3268980"/>
              <a:gd name="connsiteX103" fmla="*/ 1264920 w 4115562"/>
              <a:gd name="connsiteY103" fmla="*/ 845820 h 3268980"/>
              <a:gd name="connsiteX104" fmla="*/ 1310640 w 4115562"/>
              <a:gd name="connsiteY104" fmla="*/ 815340 h 3268980"/>
              <a:gd name="connsiteX105" fmla="*/ 1333500 w 4115562"/>
              <a:gd name="connsiteY105" fmla="*/ 800100 h 3268980"/>
              <a:gd name="connsiteX106" fmla="*/ 1379220 w 4115562"/>
              <a:gd name="connsiteY106" fmla="*/ 784860 h 3268980"/>
              <a:gd name="connsiteX107" fmla="*/ 1371600 w 4115562"/>
              <a:gd name="connsiteY107" fmla="*/ 762000 h 3268980"/>
              <a:gd name="connsiteX108" fmla="*/ 1440180 w 4115562"/>
              <a:gd name="connsiteY108" fmla="*/ 708660 h 3268980"/>
              <a:gd name="connsiteX109" fmla="*/ 1478280 w 4115562"/>
              <a:gd name="connsiteY109" fmla="*/ 678180 h 3268980"/>
              <a:gd name="connsiteX110" fmla="*/ 1546860 w 4115562"/>
              <a:gd name="connsiteY110" fmla="*/ 617220 h 3268980"/>
              <a:gd name="connsiteX111" fmla="*/ 1569720 w 4115562"/>
              <a:gd name="connsiteY111" fmla="*/ 609600 h 3268980"/>
              <a:gd name="connsiteX112" fmla="*/ 1607820 w 4115562"/>
              <a:gd name="connsiteY112" fmla="*/ 579120 h 3268980"/>
              <a:gd name="connsiteX113" fmla="*/ 1676400 w 4115562"/>
              <a:gd name="connsiteY113" fmla="*/ 518160 h 3268980"/>
              <a:gd name="connsiteX114" fmla="*/ 1699260 w 4115562"/>
              <a:gd name="connsiteY114" fmla="*/ 510540 h 3268980"/>
              <a:gd name="connsiteX115" fmla="*/ 1722120 w 4115562"/>
              <a:gd name="connsiteY115" fmla="*/ 487680 h 3268980"/>
              <a:gd name="connsiteX116" fmla="*/ 1744980 w 4115562"/>
              <a:gd name="connsiteY116" fmla="*/ 480060 h 3268980"/>
              <a:gd name="connsiteX117" fmla="*/ 1767840 w 4115562"/>
              <a:gd name="connsiteY117" fmla="*/ 464820 h 3268980"/>
              <a:gd name="connsiteX118" fmla="*/ 1836420 w 4115562"/>
              <a:gd name="connsiteY118" fmla="*/ 411480 h 3268980"/>
              <a:gd name="connsiteX119" fmla="*/ 1859280 w 4115562"/>
              <a:gd name="connsiteY119" fmla="*/ 388620 h 3268980"/>
              <a:gd name="connsiteX120" fmla="*/ 1889760 w 4115562"/>
              <a:gd name="connsiteY120" fmla="*/ 373380 h 3268980"/>
              <a:gd name="connsiteX121" fmla="*/ 1912620 w 4115562"/>
              <a:gd name="connsiteY121" fmla="*/ 358140 h 3268980"/>
              <a:gd name="connsiteX122" fmla="*/ 1965960 w 4115562"/>
              <a:gd name="connsiteY122" fmla="*/ 350520 h 3268980"/>
              <a:gd name="connsiteX123" fmla="*/ 1988820 w 4115562"/>
              <a:gd name="connsiteY123" fmla="*/ 342900 h 3268980"/>
              <a:gd name="connsiteX124" fmla="*/ 2034540 w 4115562"/>
              <a:gd name="connsiteY124" fmla="*/ 312420 h 3268980"/>
              <a:gd name="connsiteX125" fmla="*/ 2080260 w 4115562"/>
              <a:gd name="connsiteY125" fmla="*/ 297180 h 3268980"/>
              <a:gd name="connsiteX126" fmla="*/ 2103120 w 4115562"/>
              <a:gd name="connsiteY126" fmla="*/ 289560 h 3268980"/>
              <a:gd name="connsiteX127" fmla="*/ 2148840 w 4115562"/>
              <a:gd name="connsiteY127" fmla="*/ 266700 h 3268980"/>
              <a:gd name="connsiteX128" fmla="*/ 2179320 w 4115562"/>
              <a:gd name="connsiteY128" fmla="*/ 251460 h 3268980"/>
              <a:gd name="connsiteX129" fmla="*/ 2202180 w 4115562"/>
              <a:gd name="connsiteY129" fmla="*/ 243840 h 3268980"/>
              <a:gd name="connsiteX130" fmla="*/ 2247900 w 4115562"/>
              <a:gd name="connsiteY130" fmla="*/ 220980 h 3268980"/>
              <a:gd name="connsiteX131" fmla="*/ 2339340 w 4115562"/>
              <a:gd name="connsiteY131" fmla="*/ 182880 h 3268980"/>
              <a:gd name="connsiteX132" fmla="*/ 2446020 w 4115562"/>
              <a:gd name="connsiteY132" fmla="*/ 129540 h 3268980"/>
              <a:gd name="connsiteX133" fmla="*/ 2484120 w 4115562"/>
              <a:gd name="connsiteY133" fmla="*/ 121920 h 3268980"/>
              <a:gd name="connsiteX134" fmla="*/ 2537460 w 4115562"/>
              <a:gd name="connsiteY134" fmla="*/ 99060 h 3268980"/>
              <a:gd name="connsiteX135" fmla="*/ 2628900 w 4115562"/>
              <a:gd name="connsiteY135" fmla="*/ 91440 h 3268980"/>
              <a:gd name="connsiteX136" fmla="*/ 2667000 w 4115562"/>
              <a:gd name="connsiteY136" fmla="*/ 83820 h 3268980"/>
              <a:gd name="connsiteX137" fmla="*/ 3086100 w 4115562"/>
              <a:gd name="connsiteY137" fmla="*/ 68580 h 3268980"/>
              <a:gd name="connsiteX138" fmla="*/ 3322320 w 4115562"/>
              <a:gd name="connsiteY138" fmla="*/ 38100 h 3268980"/>
              <a:gd name="connsiteX139" fmla="*/ 3489960 w 4115562"/>
              <a:gd name="connsiteY139" fmla="*/ 38100 h 3268980"/>
              <a:gd name="connsiteX140" fmla="*/ 3451860 w 4115562"/>
              <a:gd name="connsiteY140" fmla="*/ 0 h 326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115562" h="3268980">
                <a:moveTo>
                  <a:pt x="3451860" y="0"/>
                </a:moveTo>
                <a:lnTo>
                  <a:pt x="3451860" y="0"/>
                </a:lnTo>
                <a:cubicBezTo>
                  <a:pt x="3672840" y="647700"/>
                  <a:pt x="3902143" y="1292620"/>
                  <a:pt x="4114800" y="1943100"/>
                </a:cubicBezTo>
                <a:cubicBezTo>
                  <a:pt x="4119050" y="1956101"/>
                  <a:pt x="4104363" y="1968393"/>
                  <a:pt x="4099560" y="1981200"/>
                </a:cubicBezTo>
                <a:cubicBezTo>
                  <a:pt x="4096740" y="1988721"/>
                  <a:pt x="4093888" y="1996268"/>
                  <a:pt x="4091940" y="2004060"/>
                </a:cubicBezTo>
                <a:cubicBezTo>
                  <a:pt x="4078073" y="2059530"/>
                  <a:pt x="4090287" y="2026737"/>
                  <a:pt x="4076700" y="2087880"/>
                </a:cubicBezTo>
                <a:cubicBezTo>
                  <a:pt x="4074958" y="2095721"/>
                  <a:pt x="4071620" y="2103120"/>
                  <a:pt x="4069080" y="2110740"/>
                </a:cubicBezTo>
                <a:cubicBezTo>
                  <a:pt x="4068876" y="2115021"/>
                  <a:pt x="4058410" y="2356114"/>
                  <a:pt x="4053840" y="2385060"/>
                </a:cubicBezTo>
                <a:cubicBezTo>
                  <a:pt x="4052068" y="2396280"/>
                  <a:pt x="4042588" y="2404904"/>
                  <a:pt x="4038600" y="2415540"/>
                </a:cubicBezTo>
                <a:cubicBezTo>
                  <a:pt x="4034923" y="2425346"/>
                  <a:pt x="4033989" y="2435989"/>
                  <a:pt x="4030980" y="2446020"/>
                </a:cubicBezTo>
                <a:cubicBezTo>
                  <a:pt x="4026364" y="2461407"/>
                  <a:pt x="4020820" y="2476500"/>
                  <a:pt x="4015740" y="2491740"/>
                </a:cubicBezTo>
                <a:lnTo>
                  <a:pt x="4008120" y="2514600"/>
                </a:lnTo>
                <a:cubicBezTo>
                  <a:pt x="4005580" y="2565400"/>
                  <a:pt x="4004906" y="2616328"/>
                  <a:pt x="4000500" y="2667000"/>
                </a:cubicBezTo>
                <a:cubicBezTo>
                  <a:pt x="3999804" y="2675002"/>
                  <a:pt x="3994200" y="2681937"/>
                  <a:pt x="3992880" y="2689860"/>
                </a:cubicBezTo>
                <a:cubicBezTo>
                  <a:pt x="3989099" y="2712548"/>
                  <a:pt x="3989771" y="2735886"/>
                  <a:pt x="3985260" y="2758440"/>
                </a:cubicBezTo>
                <a:cubicBezTo>
                  <a:pt x="3982110" y="2774192"/>
                  <a:pt x="3975100" y="2788920"/>
                  <a:pt x="3970020" y="2804160"/>
                </a:cubicBezTo>
                <a:cubicBezTo>
                  <a:pt x="3967480" y="2811780"/>
                  <a:pt x="3966855" y="2820337"/>
                  <a:pt x="3962400" y="2827020"/>
                </a:cubicBezTo>
                <a:lnTo>
                  <a:pt x="3931920" y="2872740"/>
                </a:lnTo>
                <a:cubicBezTo>
                  <a:pt x="3914420" y="2942740"/>
                  <a:pt x="3939711" y="2870621"/>
                  <a:pt x="3901440" y="2918460"/>
                </a:cubicBezTo>
                <a:cubicBezTo>
                  <a:pt x="3859376" y="2971040"/>
                  <a:pt x="3936474" y="2912884"/>
                  <a:pt x="3870960" y="2956560"/>
                </a:cubicBezTo>
                <a:cubicBezTo>
                  <a:pt x="3865880" y="2964180"/>
                  <a:pt x="3861583" y="2972385"/>
                  <a:pt x="3855720" y="2979420"/>
                </a:cubicBezTo>
                <a:cubicBezTo>
                  <a:pt x="3840548" y="2997627"/>
                  <a:pt x="3806747" y="3026224"/>
                  <a:pt x="3787140" y="3032760"/>
                </a:cubicBezTo>
                <a:cubicBezTo>
                  <a:pt x="3779520" y="3035300"/>
                  <a:pt x="3771301" y="3036479"/>
                  <a:pt x="3764280" y="3040380"/>
                </a:cubicBezTo>
                <a:cubicBezTo>
                  <a:pt x="3728759" y="3060114"/>
                  <a:pt x="3718814" y="3072206"/>
                  <a:pt x="3688080" y="3093720"/>
                </a:cubicBezTo>
                <a:cubicBezTo>
                  <a:pt x="3673075" y="3104224"/>
                  <a:pt x="3659736" y="3118408"/>
                  <a:pt x="3642360" y="3124200"/>
                </a:cubicBezTo>
                <a:cubicBezTo>
                  <a:pt x="3634740" y="3126740"/>
                  <a:pt x="3626812" y="3128496"/>
                  <a:pt x="3619500" y="3131820"/>
                </a:cubicBezTo>
                <a:cubicBezTo>
                  <a:pt x="3598818" y="3141221"/>
                  <a:pt x="3580580" y="3156790"/>
                  <a:pt x="3558540" y="3162300"/>
                </a:cubicBezTo>
                <a:cubicBezTo>
                  <a:pt x="3477713" y="3182507"/>
                  <a:pt x="3518364" y="3174942"/>
                  <a:pt x="3436620" y="3185160"/>
                </a:cubicBezTo>
                <a:cubicBezTo>
                  <a:pt x="3366366" y="3208578"/>
                  <a:pt x="3491237" y="3168275"/>
                  <a:pt x="3322320" y="3208020"/>
                </a:cubicBezTo>
                <a:cubicBezTo>
                  <a:pt x="3309005" y="3211153"/>
                  <a:pt x="3297416" y="3219661"/>
                  <a:pt x="3284220" y="3223260"/>
                </a:cubicBezTo>
                <a:cubicBezTo>
                  <a:pt x="3269314" y="3227325"/>
                  <a:pt x="3253894" y="3229561"/>
                  <a:pt x="3238500" y="3230880"/>
                </a:cubicBezTo>
                <a:cubicBezTo>
                  <a:pt x="3164935" y="3237186"/>
                  <a:pt x="3091241" y="3242024"/>
                  <a:pt x="3017520" y="3246120"/>
                </a:cubicBezTo>
                <a:lnTo>
                  <a:pt x="2880360" y="3253740"/>
                </a:lnTo>
                <a:cubicBezTo>
                  <a:pt x="2849842" y="3255775"/>
                  <a:pt x="2819416" y="3259014"/>
                  <a:pt x="2788920" y="3261360"/>
                </a:cubicBezTo>
                <a:lnTo>
                  <a:pt x="2682240" y="3268980"/>
                </a:lnTo>
                <a:lnTo>
                  <a:pt x="2110740" y="3253740"/>
                </a:lnTo>
                <a:cubicBezTo>
                  <a:pt x="2049755" y="3251892"/>
                  <a:pt x="1988445" y="3253333"/>
                  <a:pt x="1927860" y="3246120"/>
                </a:cubicBezTo>
                <a:cubicBezTo>
                  <a:pt x="1881353" y="3240583"/>
                  <a:pt x="1836760" y="3224125"/>
                  <a:pt x="1790700" y="3215640"/>
                </a:cubicBezTo>
                <a:cubicBezTo>
                  <a:pt x="1740182" y="3206334"/>
                  <a:pt x="1689152" y="3200045"/>
                  <a:pt x="1638300" y="3192780"/>
                </a:cubicBezTo>
                <a:cubicBezTo>
                  <a:pt x="1618028" y="3189884"/>
                  <a:pt x="1597540" y="3188527"/>
                  <a:pt x="1577340" y="3185160"/>
                </a:cubicBezTo>
                <a:cubicBezTo>
                  <a:pt x="1554322" y="3181324"/>
                  <a:pt x="1485933" y="3165569"/>
                  <a:pt x="1455420" y="3162300"/>
                </a:cubicBezTo>
                <a:cubicBezTo>
                  <a:pt x="1168015" y="3131507"/>
                  <a:pt x="1394947" y="3158774"/>
                  <a:pt x="1188720" y="3139440"/>
                </a:cubicBezTo>
                <a:cubicBezTo>
                  <a:pt x="1052797" y="3126697"/>
                  <a:pt x="1071016" y="3125452"/>
                  <a:pt x="960120" y="3116580"/>
                </a:cubicBezTo>
                <a:cubicBezTo>
                  <a:pt x="847681" y="3107585"/>
                  <a:pt x="824879" y="3107532"/>
                  <a:pt x="701040" y="3101340"/>
                </a:cubicBezTo>
                <a:cubicBezTo>
                  <a:pt x="688340" y="3096260"/>
                  <a:pt x="675174" y="3092217"/>
                  <a:pt x="662940" y="3086100"/>
                </a:cubicBezTo>
                <a:cubicBezTo>
                  <a:pt x="654749" y="3082004"/>
                  <a:pt x="648449" y="3074579"/>
                  <a:pt x="640080" y="3070860"/>
                </a:cubicBezTo>
                <a:cubicBezTo>
                  <a:pt x="625400" y="3064336"/>
                  <a:pt x="594360" y="3055620"/>
                  <a:pt x="594360" y="3055620"/>
                </a:cubicBezTo>
                <a:cubicBezTo>
                  <a:pt x="576344" y="3037604"/>
                  <a:pt x="563829" y="3022934"/>
                  <a:pt x="541020" y="3009900"/>
                </a:cubicBezTo>
                <a:cubicBezTo>
                  <a:pt x="534046" y="3005915"/>
                  <a:pt x="525344" y="3005872"/>
                  <a:pt x="518160" y="3002280"/>
                </a:cubicBezTo>
                <a:cubicBezTo>
                  <a:pt x="509969" y="2998184"/>
                  <a:pt x="502920" y="2992120"/>
                  <a:pt x="495300" y="2987040"/>
                </a:cubicBezTo>
                <a:cubicBezTo>
                  <a:pt x="464576" y="2925591"/>
                  <a:pt x="499245" y="2976970"/>
                  <a:pt x="457200" y="2948940"/>
                </a:cubicBezTo>
                <a:cubicBezTo>
                  <a:pt x="440694" y="2937936"/>
                  <a:pt x="427350" y="2922743"/>
                  <a:pt x="411480" y="2910840"/>
                </a:cubicBezTo>
                <a:cubicBezTo>
                  <a:pt x="343896" y="2860152"/>
                  <a:pt x="390595" y="2896587"/>
                  <a:pt x="327660" y="2865120"/>
                </a:cubicBezTo>
                <a:cubicBezTo>
                  <a:pt x="319469" y="2861024"/>
                  <a:pt x="312991" y="2853976"/>
                  <a:pt x="304800" y="2849880"/>
                </a:cubicBezTo>
                <a:cubicBezTo>
                  <a:pt x="292566" y="2843763"/>
                  <a:pt x="279400" y="2839720"/>
                  <a:pt x="266700" y="2834640"/>
                </a:cubicBezTo>
                <a:cubicBezTo>
                  <a:pt x="241728" y="2813830"/>
                  <a:pt x="203731" y="2784504"/>
                  <a:pt x="182880" y="2758440"/>
                </a:cubicBezTo>
                <a:cubicBezTo>
                  <a:pt x="156270" y="2725177"/>
                  <a:pt x="114312" y="2654821"/>
                  <a:pt x="83820" y="2621280"/>
                </a:cubicBezTo>
                <a:cubicBezTo>
                  <a:pt x="75277" y="2611883"/>
                  <a:pt x="63500" y="2606040"/>
                  <a:pt x="53340" y="2598420"/>
                </a:cubicBezTo>
                <a:cubicBezTo>
                  <a:pt x="48260" y="2588260"/>
                  <a:pt x="43944" y="2577680"/>
                  <a:pt x="38100" y="2567940"/>
                </a:cubicBezTo>
                <a:cubicBezTo>
                  <a:pt x="-1202" y="2502436"/>
                  <a:pt x="15327" y="2545341"/>
                  <a:pt x="0" y="2499360"/>
                </a:cubicBezTo>
                <a:cubicBezTo>
                  <a:pt x="20681" y="2375273"/>
                  <a:pt x="10729" y="2444800"/>
                  <a:pt x="22860" y="2202180"/>
                </a:cubicBezTo>
                <a:cubicBezTo>
                  <a:pt x="26287" y="2133639"/>
                  <a:pt x="26199" y="2064933"/>
                  <a:pt x="30480" y="1996440"/>
                </a:cubicBezTo>
                <a:cubicBezTo>
                  <a:pt x="30576" y="1994896"/>
                  <a:pt x="39647" y="1943071"/>
                  <a:pt x="45720" y="1935480"/>
                </a:cubicBezTo>
                <a:cubicBezTo>
                  <a:pt x="51441" y="1928329"/>
                  <a:pt x="60960" y="1925320"/>
                  <a:pt x="68580" y="1920240"/>
                </a:cubicBezTo>
                <a:lnTo>
                  <a:pt x="83820" y="1874520"/>
                </a:lnTo>
                <a:cubicBezTo>
                  <a:pt x="86360" y="1866900"/>
                  <a:pt x="84757" y="1856115"/>
                  <a:pt x="91440" y="1851660"/>
                </a:cubicBezTo>
                <a:lnTo>
                  <a:pt x="114300" y="1836420"/>
                </a:lnTo>
                <a:cubicBezTo>
                  <a:pt x="125545" y="1819552"/>
                  <a:pt x="134799" y="1802434"/>
                  <a:pt x="152400" y="1790700"/>
                </a:cubicBezTo>
                <a:cubicBezTo>
                  <a:pt x="221133" y="1744878"/>
                  <a:pt x="126179" y="1827791"/>
                  <a:pt x="198120" y="1767840"/>
                </a:cubicBezTo>
                <a:cubicBezTo>
                  <a:pt x="235750" y="1736482"/>
                  <a:pt x="208923" y="1743389"/>
                  <a:pt x="266700" y="1714500"/>
                </a:cubicBezTo>
                <a:cubicBezTo>
                  <a:pt x="287020" y="1704340"/>
                  <a:pt x="306107" y="1691204"/>
                  <a:pt x="327660" y="1684020"/>
                </a:cubicBezTo>
                <a:cubicBezTo>
                  <a:pt x="335280" y="1681480"/>
                  <a:pt x="343499" y="1680301"/>
                  <a:pt x="350520" y="1676400"/>
                </a:cubicBezTo>
                <a:cubicBezTo>
                  <a:pt x="366531" y="1667505"/>
                  <a:pt x="381000" y="1656080"/>
                  <a:pt x="396240" y="1645920"/>
                </a:cubicBezTo>
                <a:lnTo>
                  <a:pt x="419100" y="1630680"/>
                </a:lnTo>
                <a:cubicBezTo>
                  <a:pt x="426720" y="1625600"/>
                  <a:pt x="433272" y="1618336"/>
                  <a:pt x="441960" y="1615440"/>
                </a:cubicBezTo>
                <a:cubicBezTo>
                  <a:pt x="449580" y="1612900"/>
                  <a:pt x="457799" y="1611721"/>
                  <a:pt x="464820" y="1607820"/>
                </a:cubicBezTo>
                <a:cubicBezTo>
                  <a:pt x="480831" y="1598925"/>
                  <a:pt x="495300" y="1587500"/>
                  <a:pt x="510540" y="1577340"/>
                </a:cubicBezTo>
                <a:lnTo>
                  <a:pt x="533400" y="1562100"/>
                </a:lnTo>
                <a:lnTo>
                  <a:pt x="556260" y="1546860"/>
                </a:lnTo>
                <a:lnTo>
                  <a:pt x="579120" y="1531620"/>
                </a:lnTo>
                <a:cubicBezTo>
                  <a:pt x="591629" y="1494092"/>
                  <a:pt x="577784" y="1520033"/>
                  <a:pt x="609600" y="1493520"/>
                </a:cubicBezTo>
                <a:cubicBezTo>
                  <a:pt x="648513" y="1461093"/>
                  <a:pt x="613602" y="1475375"/>
                  <a:pt x="662940" y="1463040"/>
                </a:cubicBezTo>
                <a:cubicBezTo>
                  <a:pt x="673100" y="1455420"/>
                  <a:pt x="682650" y="1446911"/>
                  <a:pt x="693420" y="1440180"/>
                </a:cubicBezTo>
                <a:cubicBezTo>
                  <a:pt x="714942" y="1426728"/>
                  <a:pt x="724538" y="1424727"/>
                  <a:pt x="746760" y="1417320"/>
                </a:cubicBezTo>
                <a:cubicBezTo>
                  <a:pt x="756920" y="1409700"/>
                  <a:pt x="767597" y="1402725"/>
                  <a:pt x="777240" y="1394460"/>
                </a:cubicBezTo>
                <a:cubicBezTo>
                  <a:pt x="785422" y="1387447"/>
                  <a:pt x="791594" y="1378216"/>
                  <a:pt x="800100" y="1371600"/>
                </a:cubicBezTo>
                <a:cubicBezTo>
                  <a:pt x="851720" y="1331451"/>
                  <a:pt x="831640" y="1351400"/>
                  <a:pt x="876300" y="1325880"/>
                </a:cubicBezTo>
                <a:cubicBezTo>
                  <a:pt x="884251" y="1321336"/>
                  <a:pt x="890585" y="1313856"/>
                  <a:pt x="899160" y="1310640"/>
                </a:cubicBezTo>
                <a:cubicBezTo>
                  <a:pt x="911287" y="1306092"/>
                  <a:pt x="924560" y="1305560"/>
                  <a:pt x="937260" y="1303020"/>
                </a:cubicBezTo>
                <a:cubicBezTo>
                  <a:pt x="944880" y="1297940"/>
                  <a:pt x="951751" y="1291499"/>
                  <a:pt x="960120" y="1287780"/>
                </a:cubicBezTo>
                <a:cubicBezTo>
                  <a:pt x="974800" y="1281256"/>
                  <a:pt x="992474" y="1281451"/>
                  <a:pt x="1005840" y="1272540"/>
                </a:cubicBezTo>
                <a:lnTo>
                  <a:pt x="1028700" y="1257300"/>
                </a:lnTo>
                <a:cubicBezTo>
                  <a:pt x="1031240" y="1249680"/>
                  <a:pt x="1030640" y="1240120"/>
                  <a:pt x="1036320" y="1234440"/>
                </a:cubicBezTo>
                <a:cubicBezTo>
                  <a:pt x="1042000" y="1228760"/>
                  <a:pt x="1052497" y="1231275"/>
                  <a:pt x="1059180" y="1226820"/>
                </a:cubicBezTo>
                <a:cubicBezTo>
                  <a:pt x="1068146" y="1220842"/>
                  <a:pt x="1074420" y="1211580"/>
                  <a:pt x="1082040" y="1203960"/>
                </a:cubicBezTo>
                <a:cubicBezTo>
                  <a:pt x="1082106" y="1203696"/>
                  <a:pt x="1093636" y="1154264"/>
                  <a:pt x="1097280" y="1150620"/>
                </a:cubicBezTo>
                <a:cubicBezTo>
                  <a:pt x="1102960" y="1144940"/>
                  <a:pt x="1112520" y="1145540"/>
                  <a:pt x="1120140" y="1143000"/>
                </a:cubicBezTo>
                <a:cubicBezTo>
                  <a:pt x="1127760" y="1135380"/>
                  <a:pt x="1136101" y="1128419"/>
                  <a:pt x="1143000" y="1120140"/>
                </a:cubicBezTo>
                <a:cubicBezTo>
                  <a:pt x="1152829" y="1108346"/>
                  <a:pt x="1168672" y="1080023"/>
                  <a:pt x="1173480" y="1066800"/>
                </a:cubicBezTo>
                <a:cubicBezTo>
                  <a:pt x="1179799" y="1049422"/>
                  <a:pt x="1179740" y="1029624"/>
                  <a:pt x="1188720" y="1013460"/>
                </a:cubicBezTo>
                <a:cubicBezTo>
                  <a:pt x="1195434" y="1001374"/>
                  <a:pt x="1222914" y="994442"/>
                  <a:pt x="1234440" y="990600"/>
                </a:cubicBezTo>
                <a:cubicBezTo>
                  <a:pt x="1236980" y="975360"/>
                  <a:pt x="1239711" y="960151"/>
                  <a:pt x="1242060" y="944880"/>
                </a:cubicBezTo>
                <a:cubicBezTo>
                  <a:pt x="1244791" y="927128"/>
                  <a:pt x="1245641" y="909041"/>
                  <a:pt x="1249680" y="891540"/>
                </a:cubicBezTo>
                <a:cubicBezTo>
                  <a:pt x="1253292" y="875887"/>
                  <a:pt x="1253561" y="857179"/>
                  <a:pt x="1264920" y="845820"/>
                </a:cubicBezTo>
                <a:cubicBezTo>
                  <a:pt x="1308255" y="802485"/>
                  <a:pt x="1266529" y="837396"/>
                  <a:pt x="1310640" y="815340"/>
                </a:cubicBezTo>
                <a:cubicBezTo>
                  <a:pt x="1318831" y="811244"/>
                  <a:pt x="1325131" y="803819"/>
                  <a:pt x="1333500" y="800100"/>
                </a:cubicBezTo>
                <a:cubicBezTo>
                  <a:pt x="1348180" y="793576"/>
                  <a:pt x="1379220" y="784860"/>
                  <a:pt x="1379220" y="784860"/>
                </a:cubicBezTo>
                <a:cubicBezTo>
                  <a:pt x="1376680" y="777240"/>
                  <a:pt x="1367699" y="769021"/>
                  <a:pt x="1371600" y="762000"/>
                </a:cubicBezTo>
                <a:cubicBezTo>
                  <a:pt x="1394963" y="719946"/>
                  <a:pt x="1407322" y="719613"/>
                  <a:pt x="1440180" y="708660"/>
                </a:cubicBezTo>
                <a:cubicBezTo>
                  <a:pt x="1482011" y="645913"/>
                  <a:pt x="1427318" y="717817"/>
                  <a:pt x="1478280" y="678180"/>
                </a:cubicBezTo>
                <a:cubicBezTo>
                  <a:pt x="1514631" y="649907"/>
                  <a:pt x="1512800" y="634250"/>
                  <a:pt x="1546860" y="617220"/>
                </a:cubicBezTo>
                <a:cubicBezTo>
                  <a:pt x="1554044" y="613628"/>
                  <a:pt x="1562100" y="612140"/>
                  <a:pt x="1569720" y="609600"/>
                </a:cubicBezTo>
                <a:cubicBezTo>
                  <a:pt x="1611551" y="546853"/>
                  <a:pt x="1556858" y="618757"/>
                  <a:pt x="1607820" y="579120"/>
                </a:cubicBezTo>
                <a:cubicBezTo>
                  <a:pt x="1644171" y="550847"/>
                  <a:pt x="1642340" y="535190"/>
                  <a:pt x="1676400" y="518160"/>
                </a:cubicBezTo>
                <a:cubicBezTo>
                  <a:pt x="1683584" y="514568"/>
                  <a:pt x="1691640" y="513080"/>
                  <a:pt x="1699260" y="510540"/>
                </a:cubicBezTo>
                <a:cubicBezTo>
                  <a:pt x="1706880" y="502920"/>
                  <a:pt x="1713154" y="493658"/>
                  <a:pt x="1722120" y="487680"/>
                </a:cubicBezTo>
                <a:cubicBezTo>
                  <a:pt x="1728803" y="483225"/>
                  <a:pt x="1737796" y="483652"/>
                  <a:pt x="1744980" y="480060"/>
                </a:cubicBezTo>
                <a:cubicBezTo>
                  <a:pt x="1753171" y="475964"/>
                  <a:pt x="1760514" y="470315"/>
                  <a:pt x="1767840" y="464820"/>
                </a:cubicBezTo>
                <a:cubicBezTo>
                  <a:pt x="1791008" y="447444"/>
                  <a:pt x="1815942" y="431958"/>
                  <a:pt x="1836420" y="411480"/>
                </a:cubicBezTo>
                <a:cubicBezTo>
                  <a:pt x="1844040" y="403860"/>
                  <a:pt x="1850511" y="394884"/>
                  <a:pt x="1859280" y="388620"/>
                </a:cubicBezTo>
                <a:cubicBezTo>
                  <a:pt x="1868523" y="382018"/>
                  <a:pt x="1879897" y="379016"/>
                  <a:pt x="1889760" y="373380"/>
                </a:cubicBezTo>
                <a:cubicBezTo>
                  <a:pt x="1897711" y="368836"/>
                  <a:pt x="1903848" y="360772"/>
                  <a:pt x="1912620" y="358140"/>
                </a:cubicBezTo>
                <a:cubicBezTo>
                  <a:pt x="1929823" y="352979"/>
                  <a:pt x="1948180" y="353060"/>
                  <a:pt x="1965960" y="350520"/>
                </a:cubicBezTo>
                <a:cubicBezTo>
                  <a:pt x="1973580" y="347980"/>
                  <a:pt x="1981799" y="346801"/>
                  <a:pt x="1988820" y="342900"/>
                </a:cubicBezTo>
                <a:cubicBezTo>
                  <a:pt x="2004831" y="334005"/>
                  <a:pt x="2017164" y="318212"/>
                  <a:pt x="2034540" y="312420"/>
                </a:cubicBezTo>
                <a:lnTo>
                  <a:pt x="2080260" y="297180"/>
                </a:lnTo>
                <a:cubicBezTo>
                  <a:pt x="2087880" y="294640"/>
                  <a:pt x="2096437" y="294015"/>
                  <a:pt x="2103120" y="289560"/>
                </a:cubicBezTo>
                <a:cubicBezTo>
                  <a:pt x="2147051" y="260272"/>
                  <a:pt x="2104673" y="285629"/>
                  <a:pt x="2148840" y="266700"/>
                </a:cubicBezTo>
                <a:cubicBezTo>
                  <a:pt x="2159281" y="262225"/>
                  <a:pt x="2168879" y="255935"/>
                  <a:pt x="2179320" y="251460"/>
                </a:cubicBezTo>
                <a:cubicBezTo>
                  <a:pt x="2186703" y="248296"/>
                  <a:pt x="2194840" y="247102"/>
                  <a:pt x="2202180" y="243840"/>
                </a:cubicBezTo>
                <a:cubicBezTo>
                  <a:pt x="2217750" y="236920"/>
                  <a:pt x="2232330" y="227900"/>
                  <a:pt x="2247900" y="220980"/>
                </a:cubicBezTo>
                <a:cubicBezTo>
                  <a:pt x="2278074" y="207569"/>
                  <a:pt x="2310475" y="198916"/>
                  <a:pt x="2339340" y="182880"/>
                </a:cubicBezTo>
                <a:cubicBezTo>
                  <a:pt x="2373209" y="164064"/>
                  <a:pt x="2408049" y="140931"/>
                  <a:pt x="2446020" y="129540"/>
                </a:cubicBezTo>
                <a:cubicBezTo>
                  <a:pt x="2458425" y="125818"/>
                  <a:pt x="2471420" y="124460"/>
                  <a:pt x="2484120" y="121920"/>
                </a:cubicBezTo>
                <a:cubicBezTo>
                  <a:pt x="2501900" y="114300"/>
                  <a:pt x="2518531" y="103045"/>
                  <a:pt x="2537460" y="99060"/>
                </a:cubicBezTo>
                <a:cubicBezTo>
                  <a:pt x="2567390" y="92759"/>
                  <a:pt x="2598524" y="95014"/>
                  <a:pt x="2628900" y="91440"/>
                </a:cubicBezTo>
                <a:cubicBezTo>
                  <a:pt x="2641763" y="89927"/>
                  <a:pt x="2654065" y="84467"/>
                  <a:pt x="2667000" y="83820"/>
                </a:cubicBezTo>
                <a:cubicBezTo>
                  <a:pt x="2806618" y="76839"/>
                  <a:pt x="2946400" y="73660"/>
                  <a:pt x="3086100" y="68580"/>
                </a:cubicBezTo>
                <a:cubicBezTo>
                  <a:pt x="3164286" y="55549"/>
                  <a:pt x="3242820" y="40438"/>
                  <a:pt x="3322320" y="38100"/>
                </a:cubicBezTo>
                <a:cubicBezTo>
                  <a:pt x="3378176" y="36457"/>
                  <a:pt x="3434080" y="38100"/>
                  <a:pt x="3489960" y="38100"/>
                </a:cubicBezTo>
                <a:lnTo>
                  <a:pt x="34518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orme libre 28"/>
          <p:cNvSpPr/>
          <p:nvPr/>
        </p:nvSpPr>
        <p:spPr>
          <a:xfrm>
            <a:off x="11085637" y="3147060"/>
            <a:ext cx="839152" cy="876300"/>
          </a:xfrm>
          <a:custGeom>
            <a:avLst/>
            <a:gdLst>
              <a:gd name="connsiteX0" fmla="*/ 435803 w 839152"/>
              <a:gd name="connsiteY0" fmla="*/ 22860 h 876300"/>
              <a:gd name="connsiteX1" fmla="*/ 435803 w 839152"/>
              <a:gd name="connsiteY1" fmla="*/ 22860 h 876300"/>
              <a:gd name="connsiteX2" fmla="*/ 656783 w 839152"/>
              <a:gd name="connsiteY2" fmla="*/ 441960 h 876300"/>
              <a:gd name="connsiteX3" fmla="*/ 649163 w 839152"/>
              <a:gd name="connsiteY3" fmla="*/ 403860 h 876300"/>
              <a:gd name="connsiteX4" fmla="*/ 618683 w 839152"/>
              <a:gd name="connsiteY4" fmla="*/ 358140 h 876300"/>
              <a:gd name="connsiteX5" fmla="*/ 572963 w 839152"/>
              <a:gd name="connsiteY5" fmla="*/ 289560 h 876300"/>
              <a:gd name="connsiteX6" fmla="*/ 557723 w 839152"/>
              <a:gd name="connsiteY6" fmla="*/ 266700 h 876300"/>
              <a:gd name="connsiteX7" fmla="*/ 550103 w 839152"/>
              <a:gd name="connsiteY7" fmla="*/ 243840 h 876300"/>
              <a:gd name="connsiteX8" fmla="*/ 527243 w 839152"/>
              <a:gd name="connsiteY8" fmla="*/ 228600 h 876300"/>
              <a:gd name="connsiteX9" fmla="*/ 481523 w 839152"/>
              <a:gd name="connsiteY9" fmla="*/ 182880 h 876300"/>
              <a:gd name="connsiteX10" fmla="*/ 451043 w 839152"/>
              <a:gd name="connsiteY10" fmla="*/ 160020 h 876300"/>
              <a:gd name="connsiteX11" fmla="*/ 428183 w 839152"/>
              <a:gd name="connsiteY11" fmla="*/ 144780 h 876300"/>
              <a:gd name="connsiteX12" fmla="*/ 412943 w 839152"/>
              <a:gd name="connsiteY12" fmla="*/ 129540 h 876300"/>
              <a:gd name="connsiteX13" fmla="*/ 298643 w 839152"/>
              <a:gd name="connsiteY13" fmla="*/ 0 h 876300"/>
              <a:gd name="connsiteX14" fmla="*/ 184343 w 839152"/>
              <a:gd name="connsiteY14" fmla="*/ 15240 h 876300"/>
              <a:gd name="connsiteX15" fmla="*/ 153863 w 839152"/>
              <a:gd name="connsiteY15" fmla="*/ 38100 h 876300"/>
              <a:gd name="connsiteX16" fmla="*/ 131003 w 839152"/>
              <a:gd name="connsiteY16" fmla="*/ 53340 h 876300"/>
              <a:gd name="connsiteX17" fmla="*/ 108143 w 839152"/>
              <a:gd name="connsiteY17" fmla="*/ 76200 h 876300"/>
              <a:gd name="connsiteX18" fmla="*/ 24323 w 839152"/>
              <a:gd name="connsiteY18" fmla="*/ 91440 h 876300"/>
              <a:gd name="connsiteX19" fmla="*/ 1463 w 839152"/>
              <a:gd name="connsiteY19" fmla="*/ 152400 h 876300"/>
              <a:gd name="connsiteX20" fmla="*/ 9083 w 839152"/>
              <a:gd name="connsiteY20" fmla="*/ 441960 h 876300"/>
              <a:gd name="connsiteX21" fmla="*/ 24323 w 839152"/>
              <a:gd name="connsiteY21" fmla="*/ 502920 h 876300"/>
              <a:gd name="connsiteX22" fmla="*/ 47183 w 839152"/>
              <a:gd name="connsiteY22" fmla="*/ 579120 h 876300"/>
              <a:gd name="connsiteX23" fmla="*/ 54803 w 839152"/>
              <a:gd name="connsiteY23" fmla="*/ 609600 h 876300"/>
              <a:gd name="connsiteX24" fmla="*/ 70043 w 839152"/>
              <a:gd name="connsiteY24" fmla="*/ 647700 h 876300"/>
              <a:gd name="connsiteX25" fmla="*/ 100523 w 839152"/>
              <a:gd name="connsiteY25" fmla="*/ 739140 h 876300"/>
              <a:gd name="connsiteX26" fmla="*/ 131003 w 839152"/>
              <a:gd name="connsiteY26" fmla="*/ 807720 h 876300"/>
              <a:gd name="connsiteX27" fmla="*/ 176723 w 839152"/>
              <a:gd name="connsiteY27" fmla="*/ 868680 h 876300"/>
              <a:gd name="connsiteX28" fmla="*/ 214823 w 839152"/>
              <a:gd name="connsiteY28" fmla="*/ 876300 h 876300"/>
              <a:gd name="connsiteX29" fmla="*/ 428183 w 839152"/>
              <a:gd name="connsiteY29" fmla="*/ 861060 h 876300"/>
              <a:gd name="connsiteX30" fmla="*/ 458663 w 839152"/>
              <a:gd name="connsiteY30" fmla="*/ 838200 h 876300"/>
              <a:gd name="connsiteX31" fmla="*/ 557723 w 839152"/>
              <a:gd name="connsiteY31" fmla="*/ 777240 h 876300"/>
              <a:gd name="connsiteX32" fmla="*/ 580583 w 839152"/>
              <a:gd name="connsiteY32" fmla="*/ 754380 h 876300"/>
              <a:gd name="connsiteX33" fmla="*/ 611063 w 839152"/>
              <a:gd name="connsiteY33" fmla="*/ 731520 h 876300"/>
              <a:gd name="connsiteX34" fmla="*/ 717743 w 839152"/>
              <a:gd name="connsiteY34" fmla="*/ 662940 h 876300"/>
              <a:gd name="connsiteX35" fmla="*/ 748223 w 839152"/>
              <a:gd name="connsiteY35" fmla="*/ 632460 h 876300"/>
              <a:gd name="connsiteX36" fmla="*/ 793943 w 839152"/>
              <a:gd name="connsiteY36" fmla="*/ 594360 h 876300"/>
              <a:gd name="connsiteX37" fmla="*/ 824423 w 839152"/>
              <a:gd name="connsiteY37" fmla="*/ 556260 h 876300"/>
              <a:gd name="connsiteX38" fmla="*/ 816803 w 839152"/>
              <a:gd name="connsiteY38" fmla="*/ 358140 h 876300"/>
              <a:gd name="connsiteX39" fmla="*/ 771083 w 839152"/>
              <a:gd name="connsiteY39" fmla="*/ 297180 h 876300"/>
              <a:gd name="connsiteX40" fmla="*/ 710123 w 839152"/>
              <a:gd name="connsiteY40" fmla="*/ 259080 h 876300"/>
              <a:gd name="connsiteX41" fmla="*/ 687263 w 839152"/>
              <a:gd name="connsiteY41" fmla="*/ 243840 h 876300"/>
              <a:gd name="connsiteX42" fmla="*/ 626303 w 839152"/>
              <a:gd name="connsiteY42" fmla="*/ 228600 h 876300"/>
              <a:gd name="connsiteX43" fmla="*/ 580583 w 839152"/>
              <a:gd name="connsiteY43" fmla="*/ 205740 h 876300"/>
              <a:gd name="connsiteX44" fmla="*/ 550103 w 839152"/>
              <a:gd name="connsiteY44" fmla="*/ 190500 h 876300"/>
              <a:gd name="connsiteX45" fmla="*/ 496763 w 839152"/>
              <a:gd name="connsiteY45" fmla="*/ 175260 h 876300"/>
              <a:gd name="connsiteX46" fmla="*/ 466283 w 839152"/>
              <a:gd name="connsiteY46" fmla="*/ 175260 h 876300"/>
              <a:gd name="connsiteX47" fmla="*/ 542483 w 839152"/>
              <a:gd name="connsiteY47" fmla="*/ 24384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39152" h="876300">
                <a:moveTo>
                  <a:pt x="435803" y="22860"/>
                </a:moveTo>
                <a:lnTo>
                  <a:pt x="435803" y="22860"/>
                </a:lnTo>
                <a:cubicBezTo>
                  <a:pt x="509463" y="162560"/>
                  <a:pt x="579618" y="304165"/>
                  <a:pt x="656783" y="441960"/>
                </a:cubicBezTo>
                <a:cubicBezTo>
                  <a:pt x="663111" y="453260"/>
                  <a:pt x="652304" y="416425"/>
                  <a:pt x="649163" y="403860"/>
                </a:cubicBezTo>
                <a:cubicBezTo>
                  <a:pt x="641811" y="374453"/>
                  <a:pt x="642291" y="381748"/>
                  <a:pt x="618683" y="358140"/>
                </a:cubicBezTo>
                <a:cubicBezTo>
                  <a:pt x="603914" y="313834"/>
                  <a:pt x="618367" y="347937"/>
                  <a:pt x="572963" y="289560"/>
                </a:cubicBezTo>
                <a:cubicBezTo>
                  <a:pt x="567340" y="282331"/>
                  <a:pt x="561819" y="274891"/>
                  <a:pt x="557723" y="266700"/>
                </a:cubicBezTo>
                <a:cubicBezTo>
                  <a:pt x="554131" y="259516"/>
                  <a:pt x="555121" y="250112"/>
                  <a:pt x="550103" y="243840"/>
                </a:cubicBezTo>
                <a:cubicBezTo>
                  <a:pt x="544382" y="236689"/>
                  <a:pt x="534088" y="234684"/>
                  <a:pt x="527243" y="228600"/>
                </a:cubicBezTo>
                <a:cubicBezTo>
                  <a:pt x="511134" y="214281"/>
                  <a:pt x="498765" y="195812"/>
                  <a:pt x="481523" y="182880"/>
                </a:cubicBezTo>
                <a:cubicBezTo>
                  <a:pt x="471363" y="175260"/>
                  <a:pt x="461377" y="167402"/>
                  <a:pt x="451043" y="160020"/>
                </a:cubicBezTo>
                <a:cubicBezTo>
                  <a:pt x="443591" y="154697"/>
                  <a:pt x="435334" y="150501"/>
                  <a:pt x="428183" y="144780"/>
                </a:cubicBezTo>
                <a:cubicBezTo>
                  <a:pt x="422573" y="140292"/>
                  <a:pt x="418023" y="134620"/>
                  <a:pt x="412943" y="129540"/>
                </a:cubicBezTo>
                <a:lnTo>
                  <a:pt x="298643" y="0"/>
                </a:lnTo>
                <a:cubicBezTo>
                  <a:pt x="295559" y="257"/>
                  <a:pt x="210914" y="57"/>
                  <a:pt x="184343" y="15240"/>
                </a:cubicBezTo>
                <a:cubicBezTo>
                  <a:pt x="173316" y="21541"/>
                  <a:pt x="164197" y="30718"/>
                  <a:pt x="153863" y="38100"/>
                </a:cubicBezTo>
                <a:cubicBezTo>
                  <a:pt x="146411" y="43423"/>
                  <a:pt x="138038" y="47477"/>
                  <a:pt x="131003" y="53340"/>
                </a:cubicBezTo>
                <a:cubicBezTo>
                  <a:pt x="122724" y="60239"/>
                  <a:pt x="118292" y="72576"/>
                  <a:pt x="108143" y="76200"/>
                </a:cubicBezTo>
                <a:cubicBezTo>
                  <a:pt x="81399" y="85751"/>
                  <a:pt x="52263" y="86360"/>
                  <a:pt x="24323" y="91440"/>
                </a:cubicBezTo>
                <a:cubicBezTo>
                  <a:pt x="16703" y="111760"/>
                  <a:pt x="2406" y="130719"/>
                  <a:pt x="1463" y="152400"/>
                </a:cubicBezTo>
                <a:cubicBezTo>
                  <a:pt x="-2731" y="248862"/>
                  <a:pt x="2799" y="345611"/>
                  <a:pt x="9083" y="441960"/>
                </a:cubicBezTo>
                <a:cubicBezTo>
                  <a:pt x="10446" y="462861"/>
                  <a:pt x="18304" y="482858"/>
                  <a:pt x="24323" y="502920"/>
                </a:cubicBezTo>
                <a:cubicBezTo>
                  <a:pt x="31943" y="528320"/>
                  <a:pt x="39898" y="553622"/>
                  <a:pt x="47183" y="579120"/>
                </a:cubicBezTo>
                <a:cubicBezTo>
                  <a:pt x="50060" y="589190"/>
                  <a:pt x="51491" y="599665"/>
                  <a:pt x="54803" y="609600"/>
                </a:cubicBezTo>
                <a:cubicBezTo>
                  <a:pt x="59128" y="622576"/>
                  <a:pt x="65491" y="634801"/>
                  <a:pt x="70043" y="647700"/>
                </a:cubicBezTo>
                <a:cubicBezTo>
                  <a:pt x="80736" y="677997"/>
                  <a:pt x="90363" y="708660"/>
                  <a:pt x="100523" y="739140"/>
                </a:cubicBezTo>
                <a:cubicBezTo>
                  <a:pt x="117688" y="790634"/>
                  <a:pt x="95734" y="728364"/>
                  <a:pt x="131003" y="807720"/>
                </a:cubicBezTo>
                <a:cubicBezTo>
                  <a:pt x="145602" y="840567"/>
                  <a:pt x="130039" y="840670"/>
                  <a:pt x="176723" y="868680"/>
                </a:cubicBezTo>
                <a:cubicBezTo>
                  <a:pt x="187829" y="875343"/>
                  <a:pt x="202123" y="873760"/>
                  <a:pt x="214823" y="876300"/>
                </a:cubicBezTo>
                <a:cubicBezTo>
                  <a:pt x="285943" y="871220"/>
                  <a:pt x="357737" y="872067"/>
                  <a:pt x="428183" y="861060"/>
                </a:cubicBezTo>
                <a:cubicBezTo>
                  <a:pt x="440731" y="859099"/>
                  <a:pt x="448000" y="845099"/>
                  <a:pt x="458663" y="838200"/>
                </a:cubicBezTo>
                <a:cubicBezTo>
                  <a:pt x="491214" y="817137"/>
                  <a:pt x="530307" y="804656"/>
                  <a:pt x="557723" y="777240"/>
                </a:cubicBezTo>
                <a:cubicBezTo>
                  <a:pt x="565343" y="769620"/>
                  <a:pt x="572401" y="761393"/>
                  <a:pt x="580583" y="754380"/>
                </a:cubicBezTo>
                <a:cubicBezTo>
                  <a:pt x="590226" y="746115"/>
                  <a:pt x="600496" y="738565"/>
                  <a:pt x="611063" y="731520"/>
                </a:cubicBezTo>
                <a:cubicBezTo>
                  <a:pt x="646237" y="708071"/>
                  <a:pt x="687851" y="692832"/>
                  <a:pt x="717743" y="662940"/>
                </a:cubicBezTo>
                <a:cubicBezTo>
                  <a:pt x="727903" y="652780"/>
                  <a:pt x="737543" y="642072"/>
                  <a:pt x="748223" y="632460"/>
                </a:cubicBezTo>
                <a:cubicBezTo>
                  <a:pt x="762968" y="619189"/>
                  <a:pt x="779915" y="608388"/>
                  <a:pt x="793943" y="594360"/>
                </a:cubicBezTo>
                <a:cubicBezTo>
                  <a:pt x="805443" y="582860"/>
                  <a:pt x="814263" y="568960"/>
                  <a:pt x="824423" y="556260"/>
                </a:cubicBezTo>
                <a:cubicBezTo>
                  <a:pt x="849682" y="480484"/>
                  <a:pt x="839346" y="521579"/>
                  <a:pt x="816803" y="358140"/>
                </a:cubicBezTo>
                <a:cubicBezTo>
                  <a:pt x="809828" y="307572"/>
                  <a:pt x="807547" y="315412"/>
                  <a:pt x="771083" y="297180"/>
                </a:cubicBezTo>
                <a:cubicBezTo>
                  <a:pt x="734525" y="242343"/>
                  <a:pt x="786294" y="309861"/>
                  <a:pt x="710123" y="259080"/>
                </a:cubicBezTo>
                <a:cubicBezTo>
                  <a:pt x="702503" y="254000"/>
                  <a:pt x="695870" y="246970"/>
                  <a:pt x="687263" y="243840"/>
                </a:cubicBezTo>
                <a:cubicBezTo>
                  <a:pt x="667579" y="236682"/>
                  <a:pt x="626303" y="228600"/>
                  <a:pt x="626303" y="228600"/>
                </a:cubicBezTo>
                <a:cubicBezTo>
                  <a:pt x="582372" y="199312"/>
                  <a:pt x="624750" y="224669"/>
                  <a:pt x="580583" y="205740"/>
                </a:cubicBezTo>
                <a:cubicBezTo>
                  <a:pt x="570142" y="201265"/>
                  <a:pt x="560544" y="194975"/>
                  <a:pt x="550103" y="190500"/>
                </a:cubicBezTo>
                <a:cubicBezTo>
                  <a:pt x="539683" y="186034"/>
                  <a:pt x="505861" y="176397"/>
                  <a:pt x="496763" y="175260"/>
                </a:cubicBezTo>
                <a:cubicBezTo>
                  <a:pt x="486681" y="174000"/>
                  <a:pt x="476443" y="175260"/>
                  <a:pt x="466283" y="175260"/>
                </a:cubicBezTo>
                <a:lnTo>
                  <a:pt x="542483" y="24384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orme libre 29"/>
          <p:cNvSpPr/>
          <p:nvPr/>
        </p:nvSpPr>
        <p:spPr>
          <a:xfrm>
            <a:off x="9003506" y="3309938"/>
            <a:ext cx="173832" cy="145256"/>
          </a:xfrm>
          <a:custGeom>
            <a:avLst/>
            <a:gdLst>
              <a:gd name="connsiteX0" fmla="*/ 173832 w 173832"/>
              <a:gd name="connsiteY0" fmla="*/ 0 h 145256"/>
              <a:gd name="connsiteX1" fmla="*/ 173832 w 173832"/>
              <a:gd name="connsiteY1" fmla="*/ 0 h 145256"/>
              <a:gd name="connsiteX2" fmla="*/ 0 w 173832"/>
              <a:gd name="connsiteY2" fmla="*/ 145256 h 145256"/>
              <a:gd name="connsiteX3" fmla="*/ 142875 w 173832"/>
              <a:gd name="connsiteY3" fmla="*/ 140493 h 145256"/>
              <a:gd name="connsiteX4" fmla="*/ 173832 w 173832"/>
              <a:gd name="connsiteY4" fmla="*/ 0 h 14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832" h="145256">
                <a:moveTo>
                  <a:pt x="173832" y="0"/>
                </a:moveTo>
                <a:lnTo>
                  <a:pt x="173832" y="0"/>
                </a:lnTo>
                <a:lnTo>
                  <a:pt x="0" y="145256"/>
                </a:lnTo>
                <a:lnTo>
                  <a:pt x="142875" y="140493"/>
                </a:lnTo>
                <a:lnTo>
                  <a:pt x="17383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20</a:t>
            </a:fld>
            <a:endParaRPr lang="fr-FR"/>
          </a:p>
        </p:txBody>
      </p:sp>
      <p:sp>
        <p:nvSpPr>
          <p:cNvPr id="31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3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3323320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AC16FF-0C4A-8A4C-97C1-B3CF54774097}"/>
              </a:ext>
            </a:extLst>
          </p:cNvPr>
          <p:cNvGrpSpPr/>
          <p:nvPr/>
        </p:nvGrpSpPr>
        <p:grpSpPr>
          <a:xfrm>
            <a:off x="0" y="57751"/>
            <a:ext cx="12192000" cy="6767983"/>
            <a:chOff x="3246496" y="759759"/>
            <a:chExt cx="8945504" cy="609824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3680283-E2B6-C64A-8ACC-97934AC85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6496" y="759759"/>
              <a:ext cx="8945504" cy="609824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C4B850-69A4-B74C-8DB5-EE2F2A464FC0}"/>
                </a:ext>
              </a:extLst>
            </p:cNvPr>
            <p:cNvSpPr/>
            <p:nvPr/>
          </p:nvSpPr>
          <p:spPr>
            <a:xfrm>
              <a:off x="4097215" y="5361740"/>
              <a:ext cx="685800" cy="228600"/>
            </a:xfrm>
            <a:prstGeom prst="rect">
              <a:avLst/>
            </a:prstGeom>
            <a:solidFill>
              <a:srgbClr val="C6CD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4" name="Éclair 13">
            <a:extLst>
              <a:ext uri="{FF2B5EF4-FFF2-40B4-BE49-F238E27FC236}">
                <a16:creationId xmlns:a16="http://schemas.microsoft.com/office/drawing/2014/main" id="{EB3239A8-CE91-B14C-9646-8CDE4E1B8425}"/>
              </a:ext>
            </a:extLst>
          </p:cNvPr>
          <p:cNvSpPr/>
          <p:nvPr/>
        </p:nvSpPr>
        <p:spPr>
          <a:xfrm>
            <a:off x="6114863" y="5860206"/>
            <a:ext cx="506798" cy="497801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0441B9C-5882-8140-A8BB-A0B06479F9BF}"/>
              </a:ext>
            </a:extLst>
          </p:cNvPr>
          <p:cNvSpPr txBox="1"/>
          <p:nvPr/>
        </p:nvSpPr>
        <p:spPr>
          <a:xfrm>
            <a:off x="4488263" y="4501902"/>
            <a:ext cx="2029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b="1" u="sng" dirty="0"/>
          </a:p>
        </p:txBody>
      </p:sp>
      <p:sp>
        <p:nvSpPr>
          <p:cNvPr id="3" name="Ellipse 2"/>
          <p:cNvSpPr/>
          <p:nvPr/>
        </p:nvSpPr>
        <p:spPr>
          <a:xfrm>
            <a:off x="348942" y="4587903"/>
            <a:ext cx="3667125" cy="215480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906449" y="4920383"/>
            <a:ext cx="256827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Facteurs </a:t>
            </a:r>
            <a:r>
              <a:rPr lang="fr-FR" b="1" dirty="0" err="1"/>
              <a:t>prédisposants</a:t>
            </a:r>
            <a:endParaRPr lang="fr-FR" b="1" dirty="0"/>
          </a:p>
          <a:p>
            <a:endParaRPr lang="fr-FR" sz="1100" b="1" dirty="0"/>
          </a:p>
          <a:p>
            <a:pPr marL="285750" indent="-285750">
              <a:buFontTx/>
              <a:buChar char="-"/>
            </a:pPr>
            <a:r>
              <a:rPr lang="fr-FR" b="1" dirty="0"/>
              <a:t>Génétiques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Morphologiques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Qualité des tissus</a:t>
            </a:r>
          </a:p>
        </p:txBody>
      </p:sp>
      <p:sp>
        <p:nvSpPr>
          <p:cNvPr id="12" name="Ellipse 11"/>
          <p:cNvSpPr/>
          <p:nvPr/>
        </p:nvSpPr>
        <p:spPr>
          <a:xfrm>
            <a:off x="4016067" y="1456447"/>
            <a:ext cx="3805099" cy="185148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4731636" y="1667034"/>
            <a:ext cx="249018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Facteurs obstétricaux</a:t>
            </a:r>
          </a:p>
          <a:p>
            <a:endParaRPr lang="fr-FR" sz="1100" b="1" dirty="0"/>
          </a:p>
          <a:p>
            <a:pPr marL="285750" indent="-285750">
              <a:buFontTx/>
              <a:buChar char="-"/>
            </a:pPr>
            <a:r>
              <a:rPr lang="fr-FR" b="1" dirty="0"/>
              <a:t>Grossesses/parité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Voie d’accouchement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Poids de naissance</a:t>
            </a:r>
          </a:p>
        </p:txBody>
      </p:sp>
      <p:sp>
        <p:nvSpPr>
          <p:cNvPr id="13" name="Éclair 12">
            <a:extLst>
              <a:ext uri="{FF2B5EF4-FFF2-40B4-BE49-F238E27FC236}">
                <a16:creationId xmlns:a16="http://schemas.microsoft.com/office/drawing/2014/main" id="{3647DAE1-7F04-754E-9041-0A83FFB2F9DF}"/>
              </a:ext>
            </a:extLst>
          </p:cNvPr>
          <p:cNvSpPr/>
          <p:nvPr/>
        </p:nvSpPr>
        <p:spPr>
          <a:xfrm>
            <a:off x="3543871" y="894549"/>
            <a:ext cx="944392" cy="1584369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3955088" y="3672892"/>
            <a:ext cx="2342655" cy="7049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3878074" y="3840679"/>
            <a:ext cx="2490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Nutrition/ anorexie</a:t>
            </a:r>
          </a:p>
        </p:txBody>
      </p:sp>
      <p:sp>
        <p:nvSpPr>
          <p:cNvPr id="19" name="Ellipse 18"/>
          <p:cNvSpPr/>
          <p:nvPr/>
        </p:nvSpPr>
        <p:spPr>
          <a:xfrm>
            <a:off x="7713089" y="4430339"/>
            <a:ext cx="1185656" cy="41848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B300DF6-A207-7847-BCD2-B261699A7BD4}"/>
              </a:ext>
            </a:extLst>
          </p:cNvPr>
          <p:cNvSpPr txBox="1"/>
          <p:nvPr/>
        </p:nvSpPr>
        <p:spPr>
          <a:xfrm>
            <a:off x="7862172" y="4437982"/>
            <a:ext cx="1061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Obésité</a:t>
            </a:r>
          </a:p>
        </p:txBody>
      </p:sp>
      <p:sp>
        <p:nvSpPr>
          <p:cNvPr id="20" name="Ellipse 19"/>
          <p:cNvSpPr/>
          <p:nvPr/>
        </p:nvSpPr>
        <p:spPr>
          <a:xfrm>
            <a:off x="9005491" y="3173285"/>
            <a:ext cx="2342655" cy="7049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9005491" y="3913101"/>
            <a:ext cx="2342655" cy="7049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9005490" y="4614918"/>
            <a:ext cx="2342655" cy="7049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8931723" y="3266770"/>
            <a:ext cx="24901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b="1" dirty="0"/>
              <a:t>Augmentation pression abdominale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970008" y="3995233"/>
            <a:ext cx="24901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b="1" dirty="0"/>
              <a:t>Maladie respiratoire chronique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8970008" y="4704271"/>
            <a:ext cx="24901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b="1" dirty="0"/>
              <a:t>Constipation</a:t>
            </a:r>
          </a:p>
          <a:p>
            <a:pPr algn="ctr"/>
            <a:r>
              <a:rPr lang="fr-FR" sz="1700" b="1" dirty="0"/>
              <a:t>chronique</a:t>
            </a:r>
          </a:p>
        </p:txBody>
      </p:sp>
      <p:sp>
        <p:nvSpPr>
          <p:cNvPr id="6" name="Forme libre 5"/>
          <p:cNvSpPr/>
          <p:nvPr/>
        </p:nvSpPr>
        <p:spPr>
          <a:xfrm>
            <a:off x="7600950" y="3095625"/>
            <a:ext cx="4111625" cy="2495550"/>
          </a:xfrm>
          <a:custGeom>
            <a:avLst/>
            <a:gdLst>
              <a:gd name="connsiteX0" fmla="*/ 1974850 w 4111625"/>
              <a:gd name="connsiteY0" fmla="*/ 0 h 2495550"/>
              <a:gd name="connsiteX1" fmla="*/ 1546225 w 4111625"/>
              <a:gd name="connsiteY1" fmla="*/ 244475 h 2495550"/>
              <a:gd name="connsiteX2" fmla="*/ 1279525 w 4111625"/>
              <a:gd name="connsiteY2" fmla="*/ 485775 h 2495550"/>
              <a:gd name="connsiteX3" fmla="*/ 0 w 4111625"/>
              <a:gd name="connsiteY3" fmla="*/ 1593850 h 2495550"/>
              <a:gd name="connsiteX4" fmla="*/ 1406525 w 4111625"/>
              <a:gd name="connsiteY4" fmla="*/ 2495550 h 2495550"/>
              <a:gd name="connsiteX5" fmla="*/ 4111625 w 4111625"/>
              <a:gd name="connsiteY5" fmla="*/ 2216150 h 2495550"/>
              <a:gd name="connsiteX6" fmla="*/ 4057650 w 4111625"/>
              <a:gd name="connsiteY6" fmla="*/ 47625 h 2495550"/>
              <a:gd name="connsiteX7" fmla="*/ 1974850 w 4111625"/>
              <a:gd name="connsiteY7" fmla="*/ 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1625" h="2495550">
                <a:moveTo>
                  <a:pt x="1974850" y="0"/>
                </a:moveTo>
                <a:lnTo>
                  <a:pt x="1546225" y="244475"/>
                </a:lnTo>
                <a:lnTo>
                  <a:pt x="1279525" y="485775"/>
                </a:lnTo>
                <a:lnTo>
                  <a:pt x="0" y="1593850"/>
                </a:lnTo>
                <a:lnTo>
                  <a:pt x="1406525" y="2495550"/>
                </a:lnTo>
                <a:lnTo>
                  <a:pt x="4111625" y="2216150"/>
                </a:lnTo>
                <a:lnTo>
                  <a:pt x="4057650" y="47625"/>
                </a:lnTo>
                <a:lnTo>
                  <a:pt x="197485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3611880" y="3611880"/>
            <a:ext cx="3048000" cy="1005840"/>
          </a:xfrm>
          <a:custGeom>
            <a:avLst/>
            <a:gdLst>
              <a:gd name="connsiteX0" fmla="*/ 335280 w 3048000"/>
              <a:gd name="connsiteY0" fmla="*/ 0 h 1005840"/>
              <a:gd name="connsiteX1" fmla="*/ 0 w 3048000"/>
              <a:gd name="connsiteY1" fmla="*/ 868680 h 1005840"/>
              <a:gd name="connsiteX2" fmla="*/ 2316480 w 3048000"/>
              <a:gd name="connsiteY2" fmla="*/ 1005840 h 1005840"/>
              <a:gd name="connsiteX3" fmla="*/ 3048000 w 3048000"/>
              <a:gd name="connsiteY3" fmla="*/ 129540 h 1005840"/>
              <a:gd name="connsiteX4" fmla="*/ 2415540 w 3048000"/>
              <a:gd name="connsiteY4" fmla="*/ 7620 h 1005840"/>
              <a:gd name="connsiteX5" fmla="*/ 335280 w 3048000"/>
              <a:gd name="connsiteY5" fmla="*/ 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000" h="1005840">
                <a:moveTo>
                  <a:pt x="335280" y="0"/>
                </a:moveTo>
                <a:lnTo>
                  <a:pt x="0" y="868680"/>
                </a:lnTo>
                <a:lnTo>
                  <a:pt x="2316480" y="1005840"/>
                </a:lnTo>
                <a:lnTo>
                  <a:pt x="3048000" y="129540"/>
                </a:lnTo>
                <a:lnTo>
                  <a:pt x="2415540" y="7620"/>
                </a:lnTo>
                <a:lnTo>
                  <a:pt x="33528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21</a:t>
            </a:fld>
            <a:endParaRPr lang="fr-FR"/>
          </a:p>
        </p:txBody>
      </p:sp>
      <p:sp>
        <p:nvSpPr>
          <p:cNvPr id="2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2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1680654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AC16FF-0C4A-8A4C-97C1-B3CF54774097}"/>
              </a:ext>
            </a:extLst>
          </p:cNvPr>
          <p:cNvGrpSpPr/>
          <p:nvPr/>
        </p:nvGrpSpPr>
        <p:grpSpPr>
          <a:xfrm>
            <a:off x="0" y="57751"/>
            <a:ext cx="12192000" cy="6767983"/>
            <a:chOff x="3246496" y="759759"/>
            <a:chExt cx="8945504" cy="609824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3680283-E2B6-C64A-8ACC-97934AC85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6496" y="759759"/>
              <a:ext cx="8945504" cy="609824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C4B850-69A4-B74C-8DB5-EE2F2A464FC0}"/>
                </a:ext>
              </a:extLst>
            </p:cNvPr>
            <p:cNvSpPr/>
            <p:nvPr/>
          </p:nvSpPr>
          <p:spPr>
            <a:xfrm>
              <a:off x="4097215" y="5361740"/>
              <a:ext cx="685800" cy="228600"/>
            </a:xfrm>
            <a:prstGeom prst="rect">
              <a:avLst/>
            </a:prstGeom>
            <a:solidFill>
              <a:srgbClr val="C6CD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4" name="Éclair 13">
            <a:extLst>
              <a:ext uri="{FF2B5EF4-FFF2-40B4-BE49-F238E27FC236}">
                <a16:creationId xmlns:a16="http://schemas.microsoft.com/office/drawing/2014/main" id="{EB3239A8-CE91-B14C-9646-8CDE4E1B8425}"/>
              </a:ext>
            </a:extLst>
          </p:cNvPr>
          <p:cNvSpPr/>
          <p:nvPr/>
        </p:nvSpPr>
        <p:spPr>
          <a:xfrm>
            <a:off x="6114863" y="5860206"/>
            <a:ext cx="506798" cy="497801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0441B9C-5882-8140-A8BB-A0B06479F9BF}"/>
              </a:ext>
            </a:extLst>
          </p:cNvPr>
          <p:cNvSpPr txBox="1"/>
          <p:nvPr/>
        </p:nvSpPr>
        <p:spPr>
          <a:xfrm>
            <a:off x="4488263" y="4501902"/>
            <a:ext cx="2029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b="1" u="sng" dirty="0"/>
          </a:p>
        </p:txBody>
      </p:sp>
      <p:sp>
        <p:nvSpPr>
          <p:cNvPr id="3" name="Ellipse 2"/>
          <p:cNvSpPr/>
          <p:nvPr/>
        </p:nvSpPr>
        <p:spPr>
          <a:xfrm>
            <a:off x="348942" y="4587903"/>
            <a:ext cx="3667125" cy="215480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906449" y="4920383"/>
            <a:ext cx="256827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Facteurs </a:t>
            </a:r>
            <a:r>
              <a:rPr lang="fr-FR" b="1" dirty="0" err="1"/>
              <a:t>prédisposants</a:t>
            </a:r>
            <a:endParaRPr lang="fr-FR" b="1" dirty="0"/>
          </a:p>
          <a:p>
            <a:endParaRPr lang="fr-FR" sz="1100" b="1" dirty="0"/>
          </a:p>
          <a:p>
            <a:pPr marL="285750" indent="-285750">
              <a:buFontTx/>
              <a:buChar char="-"/>
            </a:pPr>
            <a:r>
              <a:rPr lang="fr-FR" b="1" dirty="0"/>
              <a:t>Génétiques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Morphologiques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Qualité des tissus</a:t>
            </a:r>
          </a:p>
        </p:txBody>
      </p:sp>
      <p:sp>
        <p:nvSpPr>
          <p:cNvPr id="12" name="Ellipse 11"/>
          <p:cNvSpPr/>
          <p:nvPr/>
        </p:nvSpPr>
        <p:spPr>
          <a:xfrm>
            <a:off x="4016067" y="1456447"/>
            <a:ext cx="3805099" cy="185148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4731636" y="1667034"/>
            <a:ext cx="249018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Facteurs obstétricaux</a:t>
            </a:r>
          </a:p>
          <a:p>
            <a:endParaRPr lang="fr-FR" sz="1100" b="1" dirty="0"/>
          </a:p>
          <a:p>
            <a:pPr marL="285750" indent="-285750">
              <a:buFontTx/>
              <a:buChar char="-"/>
            </a:pPr>
            <a:r>
              <a:rPr lang="fr-FR" b="1" dirty="0"/>
              <a:t>Grossesses/parité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Voie d’accouchement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Poids de naissance</a:t>
            </a:r>
          </a:p>
        </p:txBody>
      </p:sp>
      <p:sp>
        <p:nvSpPr>
          <p:cNvPr id="13" name="Éclair 12">
            <a:extLst>
              <a:ext uri="{FF2B5EF4-FFF2-40B4-BE49-F238E27FC236}">
                <a16:creationId xmlns:a16="http://schemas.microsoft.com/office/drawing/2014/main" id="{3647DAE1-7F04-754E-9041-0A83FFB2F9DF}"/>
              </a:ext>
            </a:extLst>
          </p:cNvPr>
          <p:cNvSpPr/>
          <p:nvPr/>
        </p:nvSpPr>
        <p:spPr>
          <a:xfrm>
            <a:off x="3543871" y="894549"/>
            <a:ext cx="944392" cy="1584369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3955088" y="3672892"/>
            <a:ext cx="2342655" cy="7049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3878074" y="3840679"/>
            <a:ext cx="2490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Nutrition/ anorexie</a:t>
            </a:r>
          </a:p>
        </p:txBody>
      </p:sp>
      <p:sp>
        <p:nvSpPr>
          <p:cNvPr id="19" name="Ellipse 18"/>
          <p:cNvSpPr/>
          <p:nvPr/>
        </p:nvSpPr>
        <p:spPr>
          <a:xfrm>
            <a:off x="7713089" y="4430339"/>
            <a:ext cx="1185656" cy="41848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B300DF6-A207-7847-BCD2-B261699A7BD4}"/>
              </a:ext>
            </a:extLst>
          </p:cNvPr>
          <p:cNvSpPr txBox="1"/>
          <p:nvPr/>
        </p:nvSpPr>
        <p:spPr>
          <a:xfrm>
            <a:off x="7862172" y="4437982"/>
            <a:ext cx="1061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Obésité</a:t>
            </a:r>
          </a:p>
        </p:txBody>
      </p:sp>
      <p:sp>
        <p:nvSpPr>
          <p:cNvPr id="20" name="Ellipse 19"/>
          <p:cNvSpPr/>
          <p:nvPr/>
        </p:nvSpPr>
        <p:spPr>
          <a:xfrm>
            <a:off x="9005491" y="3173285"/>
            <a:ext cx="2342655" cy="7049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9005491" y="3913101"/>
            <a:ext cx="2342655" cy="7049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9005490" y="4614918"/>
            <a:ext cx="2342655" cy="7049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8931723" y="3266770"/>
            <a:ext cx="24901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b="1" dirty="0"/>
              <a:t>Augmentation pression abdominale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970008" y="3995233"/>
            <a:ext cx="24901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b="1" dirty="0"/>
              <a:t>Maladie respiratoire chronique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8970008" y="4704271"/>
            <a:ext cx="24901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b="1" dirty="0"/>
              <a:t>Constipation</a:t>
            </a:r>
          </a:p>
          <a:p>
            <a:pPr algn="ctr"/>
            <a:r>
              <a:rPr lang="fr-FR" sz="1700" b="1" dirty="0"/>
              <a:t>chronique</a:t>
            </a:r>
          </a:p>
        </p:txBody>
      </p:sp>
      <p:sp>
        <p:nvSpPr>
          <p:cNvPr id="6" name="Forme libre 5"/>
          <p:cNvSpPr/>
          <p:nvPr/>
        </p:nvSpPr>
        <p:spPr>
          <a:xfrm>
            <a:off x="8872538" y="2914650"/>
            <a:ext cx="2790825" cy="2524125"/>
          </a:xfrm>
          <a:custGeom>
            <a:avLst/>
            <a:gdLst>
              <a:gd name="connsiteX0" fmla="*/ 1304925 w 2790825"/>
              <a:gd name="connsiteY0" fmla="*/ 0 h 2524125"/>
              <a:gd name="connsiteX1" fmla="*/ 309562 w 2790825"/>
              <a:gd name="connsiteY1" fmla="*/ 409575 h 2524125"/>
              <a:gd name="connsiteX2" fmla="*/ 180975 w 2790825"/>
              <a:gd name="connsiteY2" fmla="*/ 490538 h 2524125"/>
              <a:gd name="connsiteX3" fmla="*/ 0 w 2790825"/>
              <a:gd name="connsiteY3" fmla="*/ 776288 h 2524125"/>
              <a:gd name="connsiteX4" fmla="*/ 147637 w 2790825"/>
              <a:gd name="connsiteY4" fmla="*/ 2524125 h 2524125"/>
              <a:gd name="connsiteX5" fmla="*/ 2790825 w 2790825"/>
              <a:gd name="connsiteY5" fmla="*/ 2509838 h 2524125"/>
              <a:gd name="connsiteX6" fmla="*/ 2647950 w 2790825"/>
              <a:gd name="connsiteY6" fmla="*/ 152400 h 2524125"/>
              <a:gd name="connsiteX7" fmla="*/ 1304925 w 2790825"/>
              <a:gd name="connsiteY7" fmla="*/ 0 h 252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0825" h="2524125">
                <a:moveTo>
                  <a:pt x="1304925" y="0"/>
                </a:moveTo>
                <a:lnTo>
                  <a:pt x="309562" y="409575"/>
                </a:lnTo>
                <a:lnTo>
                  <a:pt x="180975" y="490538"/>
                </a:lnTo>
                <a:lnTo>
                  <a:pt x="0" y="776288"/>
                </a:lnTo>
                <a:lnTo>
                  <a:pt x="147637" y="2524125"/>
                </a:lnTo>
                <a:lnTo>
                  <a:pt x="2790825" y="2509838"/>
                </a:lnTo>
                <a:lnTo>
                  <a:pt x="2647950" y="152400"/>
                </a:lnTo>
                <a:lnTo>
                  <a:pt x="130492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22</a:t>
            </a:fld>
            <a:endParaRPr lang="fr-FR"/>
          </a:p>
        </p:txBody>
      </p:sp>
      <p:sp>
        <p:nvSpPr>
          <p:cNvPr id="2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28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268996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AC16FF-0C4A-8A4C-97C1-B3CF54774097}"/>
              </a:ext>
            </a:extLst>
          </p:cNvPr>
          <p:cNvGrpSpPr/>
          <p:nvPr/>
        </p:nvGrpSpPr>
        <p:grpSpPr>
          <a:xfrm>
            <a:off x="0" y="57751"/>
            <a:ext cx="12192000" cy="6767983"/>
            <a:chOff x="3246496" y="759759"/>
            <a:chExt cx="8945504" cy="609824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3680283-E2B6-C64A-8ACC-97934AC85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6496" y="759759"/>
              <a:ext cx="8945504" cy="609824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C4B850-69A4-B74C-8DB5-EE2F2A464FC0}"/>
                </a:ext>
              </a:extLst>
            </p:cNvPr>
            <p:cNvSpPr/>
            <p:nvPr/>
          </p:nvSpPr>
          <p:spPr>
            <a:xfrm>
              <a:off x="4097215" y="5361740"/>
              <a:ext cx="685800" cy="228600"/>
            </a:xfrm>
            <a:prstGeom prst="rect">
              <a:avLst/>
            </a:prstGeom>
            <a:solidFill>
              <a:srgbClr val="C6CD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4" name="Éclair 13">
            <a:extLst>
              <a:ext uri="{FF2B5EF4-FFF2-40B4-BE49-F238E27FC236}">
                <a16:creationId xmlns:a16="http://schemas.microsoft.com/office/drawing/2014/main" id="{EB3239A8-CE91-B14C-9646-8CDE4E1B8425}"/>
              </a:ext>
            </a:extLst>
          </p:cNvPr>
          <p:cNvSpPr/>
          <p:nvPr/>
        </p:nvSpPr>
        <p:spPr>
          <a:xfrm>
            <a:off x="6114863" y="5860206"/>
            <a:ext cx="506798" cy="497801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0441B9C-5882-8140-A8BB-A0B06479F9BF}"/>
              </a:ext>
            </a:extLst>
          </p:cNvPr>
          <p:cNvSpPr txBox="1"/>
          <p:nvPr/>
        </p:nvSpPr>
        <p:spPr>
          <a:xfrm>
            <a:off x="4488263" y="4501902"/>
            <a:ext cx="2029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b="1" u="sng" dirty="0"/>
          </a:p>
        </p:txBody>
      </p:sp>
      <p:sp>
        <p:nvSpPr>
          <p:cNvPr id="3" name="Ellipse 2"/>
          <p:cNvSpPr/>
          <p:nvPr/>
        </p:nvSpPr>
        <p:spPr>
          <a:xfrm>
            <a:off x="348942" y="4587903"/>
            <a:ext cx="3667125" cy="215480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906449" y="4920383"/>
            <a:ext cx="256827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Facteurs </a:t>
            </a:r>
            <a:r>
              <a:rPr lang="fr-FR" b="1" dirty="0" err="1"/>
              <a:t>prédisposants</a:t>
            </a:r>
            <a:endParaRPr lang="fr-FR" b="1" dirty="0"/>
          </a:p>
          <a:p>
            <a:endParaRPr lang="fr-FR" sz="1100" b="1" dirty="0"/>
          </a:p>
          <a:p>
            <a:pPr marL="285750" indent="-285750">
              <a:buFontTx/>
              <a:buChar char="-"/>
            </a:pPr>
            <a:r>
              <a:rPr lang="fr-FR" b="1" dirty="0"/>
              <a:t>Génétiques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Morphologiques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Qualité des tissus</a:t>
            </a:r>
          </a:p>
        </p:txBody>
      </p:sp>
      <p:sp>
        <p:nvSpPr>
          <p:cNvPr id="12" name="Ellipse 11"/>
          <p:cNvSpPr/>
          <p:nvPr/>
        </p:nvSpPr>
        <p:spPr>
          <a:xfrm>
            <a:off x="4016067" y="1456447"/>
            <a:ext cx="3805099" cy="185148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4731636" y="1667034"/>
            <a:ext cx="249018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Facteurs obstétricaux</a:t>
            </a:r>
          </a:p>
          <a:p>
            <a:endParaRPr lang="fr-FR" sz="1100" b="1" dirty="0"/>
          </a:p>
          <a:p>
            <a:pPr marL="285750" indent="-285750">
              <a:buFontTx/>
              <a:buChar char="-"/>
            </a:pPr>
            <a:r>
              <a:rPr lang="fr-FR" b="1" dirty="0"/>
              <a:t>Grossesses/parité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Voie d’accouchement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Poids de naissance</a:t>
            </a:r>
          </a:p>
        </p:txBody>
      </p:sp>
      <p:sp>
        <p:nvSpPr>
          <p:cNvPr id="13" name="Éclair 12">
            <a:extLst>
              <a:ext uri="{FF2B5EF4-FFF2-40B4-BE49-F238E27FC236}">
                <a16:creationId xmlns:a16="http://schemas.microsoft.com/office/drawing/2014/main" id="{3647DAE1-7F04-754E-9041-0A83FFB2F9DF}"/>
              </a:ext>
            </a:extLst>
          </p:cNvPr>
          <p:cNvSpPr/>
          <p:nvPr/>
        </p:nvSpPr>
        <p:spPr>
          <a:xfrm>
            <a:off x="3543871" y="894549"/>
            <a:ext cx="944392" cy="1584369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3955088" y="3672892"/>
            <a:ext cx="2342655" cy="7049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3878074" y="3840679"/>
            <a:ext cx="2490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Nutrition/ anorexie</a:t>
            </a:r>
          </a:p>
        </p:txBody>
      </p:sp>
      <p:sp>
        <p:nvSpPr>
          <p:cNvPr id="19" name="Ellipse 18"/>
          <p:cNvSpPr/>
          <p:nvPr/>
        </p:nvSpPr>
        <p:spPr>
          <a:xfrm>
            <a:off x="7713089" y="4430339"/>
            <a:ext cx="1185656" cy="41848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B300DF6-A207-7847-BCD2-B261699A7BD4}"/>
              </a:ext>
            </a:extLst>
          </p:cNvPr>
          <p:cNvSpPr txBox="1"/>
          <p:nvPr/>
        </p:nvSpPr>
        <p:spPr>
          <a:xfrm>
            <a:off x="7862172" y="4437982"/>
            <a:ext cx="1061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Obésité</a:t>
            </a:r>
          </a:p>
        </p:txBody>
      </p:sp>
      <p:sp>
        <p:nvSpPr>
          <p:cNvPr id="20" name="Ellipse 19"/>
          <p:cNvSpPr/>
          <p:nvPr/>
        </p:nvSpPr>
        <p:spPr>
          <a:xfrm>
            <a:off x="9005491" y="3173285"/>
            <a:ext cx="2342655" cy="7049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9005491" y="3913101"/>
            <a:ext cx="2342655" cy="7049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9005490" y="4614918"/>
            <a:ext cx="2342655" cy="7049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8931723" y="3266770"/>
            <a:ext cx="24901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b="1" dirty="0"/>
              <a:t>Augmentation pression abdominale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970008" y="3995233"/>
            <a:ext cx="24901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b="1" dirty="0"/>
              <a:t>Maladie respiratoire chronique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8970008" y="4704271"/>
            <a:ext cx="24901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b="1" dirty="0"/>
              <a:t>Constipation</a:t>
            </a:r>
          </a:p>
          <a:p>
            <a:pPr algn="ctr"/>
            <a:r>
              <a:rPr lang="fr-FR" sz="1700" b="1" dirty="0"/>
              <a:t>chronique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23</a:t>
            </a:fld>
            <a:endParaRPr lang="fr-FR"/>
          </a:p>
        </p:txBody>
      </p:sp>
      <p:sp>
        <p:nvSpPr>
          <p:cNvPr id="26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27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94672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731" y="1606924"/>
            <a:ext cx="4884287" cy="4074458"/>
          </a:xfrm>
        </p:spPr>
        <p:txBody>
          <a:bodyPr/>
          <a:lstStyle/>
          <a:p>
            <a:r>
              <a:rPr lang="fr-FR" b="1" dirty="0"/>
              <a:t>Epidémiologie</a:t>
            </a:r>
          </a:p>
          <a:p>
            <a:endParaRPr lang="fr-FR" b="1" dirty="0"/>
          </a:p>
          <a:p>
            <a:pPr lvl="1"/>
            <a:r>
              <a:rPr lang="fr-FR" b="1" dirty="0"/>
              <a:t>30 % des femmes &gt; 60 ans</a:t>
            </a:r>
          </a:p>
          <a:p>
            <a:pPr lvl="1"/>
            <a:r>
              <a:rPr lang="fr-FR" b="1" dirty="0"/>
              <a:t>Chirurgie non systématique</a:t>
            </a:r>
            <a:endParaRPr lang="fr-FR" dirty="0"/>
          </a:p>
          <a:p>
            <a:endParaRPr lang="fr-FR" b="1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E6D285A3-1756-4D45-8BC3-25505E48B465}"/>
              </a:ext>
            </a:extLst>
          </p:cNvPr>
          <p:cNvSpPr txBox="1">
            <a:spLocks/>
          </p:cNvSpPr>
          <p:nvPr/>
        </p:nvSpPr>
        <p:spPr bwMode="auto">
          <a:xfrm>
            <a:off x="303213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A retenir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 txBox="1">
            <a:spLocks/>
          </p:cNvSpPr>
          <p:nvPr/>
        </p:nvSpPr>
        <p:spPr>
          <a:xfrm>
            <a:off x="6355213" y="1604683"/>
            <a:ext cx="5189087" cy="407445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/>
              <a:t>Facteurs favorisants</a:t>
            </a:r>
          </a:p>
          <a:p>
            <a:endParaRPr lang="fr-FR" b="1" dirty="0"/>
          </a:p>
          <a:p>
            <a:pPr lvl="1"/>
            <a:r>
              <a:rPr lang="fr-FR" b="1" dirty="0"/>
              <a:t>Age</a:t>
            </a:r>
          </a:p>
          <a:p>
            <a:pPr lvl="1"/>
            <a:r>
              <a:rPr lang="fr-FR" b="1" dirty="0"/>
              <a:t>Multiparité/ accouchement traumatique</a:t>
            </a:r>
          </a:p>
          <a:p>
            <a:pPr lvl="1"/>
            <a:r>
              <a:rPr lang="fr-FR" b="1" dirty="0"/>
              <a:t>Obésité/anorexie</a:t>
            </a:r>
          </a:p>
          <a:p>
            <a:pPr lvl="1"/>
            <a:r>
              <a:rPr lang="fr-FR" b="1" dirty="0"/>
              <a:t>Augmentation pression abdominale</a:t>
            </a:r>
          </a:p>
          <a:p>
            <a:endParaRPr lang="fr-FR" b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24</a:t>
            </a:fld>
            <a:endParaRPr lang="fr-FR"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2704263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F0FC90A8-F33F-BA43-8CD8-0A6885BB33FE}"/>
              </a:ext>
            </a:extLst>
          </p:cNvPr>
          <p:cNvSpPr txBox="1">
            <a:spLocks/>
          </p:cNvSpPr>
          <p:nvPr/>
        </p:nvSpPr>
        <p:spPr bwMode="auto">
          <a:xfrm>
            <a:off x="250825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3600" b="1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</a:rPr>
              <a:t>PLAN</a:t>
            </a:r>
            <a:endParaRPr lang="fr-FR" sz="3600" b="1" dirty="0">
              <a:solidFill>
                <a:schemeClr val="tx1">
                  <a:lumMod val="65000"/>
                  <a:lumOff val="35000"/>
                </a:schemeClr>
              </a:solidFill>
              <a:ea typeface="+mj-ea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FE9053E-7CE7-9E49-996B-122590A7E036}"/>
              </a:ext>
            </a:extLst>
          </p:cNvPr>
          <p:cNvSpPr txBox="1">
            <a:spLocks/>
          </p:cNvSpPr>
          <p:nvPr/>
        </p:nvSpPr>
        <p:spPr bwMode="auto">
          <a:xfrm>
            <a:off x="349252" y="1052515"/>
            <a:ext cx="11299409" cy="468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fr-FR" altLang="fr-FR" b="1" dirty="0">
                <a:ea typeface="ＭＳ Ｐゴシック" panose="020B0600070205080204" pitchFamily="34" charset="-128"/>
              </a:rPr>
              <a:t>Définitions, anatomie</a:t>
            </a:r>
          </a:p>
          <a:p>
            <a:pPr>
              <a:buClr>
                <a:schemeClr val="tx1"/>
              </a:buClr>
            </a:pPr>
            <a:endParaRPr lang="fr-FR" altLang="fr-FR" sz="1600" b="1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fr-FR" altLang="fr-FR" b="1" dirty="0">
                <a:ea typeface="ＭＳ Ｐゴシック" panose="020B0600070205080204" pitchFamily="34" charset="-128"/>
              </a:rPr>
              <a:t>Epidémiologie, physiopathologie</a:t>
            </a:r>
          </a:p>
          <a:p>
            <a:pPr>
              <a:buClr>
                <a:schemeClr val="tx1"/>
              </a:buClr>
            </a:pPr>
            <a:endParaRPr lang="fr-FR" altLang="fr-FR" sz="1600" b="1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fr-FR" altLang="fr-FR" b="1" dirty="0">
                <a:ea typeface="ＭＳ Ｐゴシック" panose="020B0600070205080204" pitchFamily="34" charset="-128"/>
              </a:rPr>
              <a:t>Diagnostic</a:t>
            </a:r>
          </a:p>
          <a:p>
            <a:pPr>
              <a:buClr>
                <a:schemeClr val="tx1"/>
              </a:buClr>
            </a:pPr>
            <a:endParaRPr lang="fr-FR" altLang="fr-FR" sz="1600" b="1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fr-FR" altLang="fr-FR" b="1" dirty="0">
                <a:ea typeface="ＭＳ Ｐゴシック" panose="020B0600070205080204" pitchFamily="34" charset="-128"/>
              </a:rPr>
              <a:t>Examens complémentaires</a:t>
            </a:r>
          </a:p>
          <a:p>
            <a:pPr>
              <a:buClr>
                <a:schemeClr val="tx1"/>
              </a:buClr>
            </a:pPr>
            <a:endParaRPr lang="fr-FR" altLang="fr-FR" sz="1600" b="1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fr-FR" altLang="fr-FR" b="1" dirty="0">
                <a:ea typeface="ＭＳ Ｐゴシック" panose="020B0600070205080204" pitchFamily="34" charset="-128"/>
              </a:rPr>
              <a:t>Prise en charge des troubles de la statique rectale</a:t>
            </a:r>
          </a:p>
          <a:p>
            <a:pPr>
              <a:buClr>
                <a:schemeClr val="tx1"/>
              </a:buClr>
            </a:pPr>
            <a:endParaRPr lang="fr-FR" altLang="fr-FR" sz="1600" b="1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fr-FR" altLang="fr-FR" b="1" dirty="0">
                <a:ea typeface="ＭＳ Ｐゴシック" panose="020B0600070205080204" pitchFamily="34" charset="-128"/>
              </a:rPr>
              <a:t>Résultats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9B6BF8-0552-244E-B69E-C41A1FEAFF4B}"/>
              </a:ext>
            </a:extLst>
          </p:cNvPr>
          <p:cNvSpPr/>
          <p:nvPr/>
        </p:nvSpPr>
        <p:spPr>
          <a:xfrm>
            <a:off x="395536" y="2812571"/>
            <a:ext cx="11253371" cy="647700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25</a:t>
            </a:fld>
            <a:endParaRPr lang="fr-FR"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1579350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286359"/>
            <a:ext cx="10233800" cy="4890604"/>
          </a:xfrm>
        </p:spPr>
        <p:txBody>
          <a:bodyPr/>
          <a:lstStyle/>
          <a:p>
            <a:pPr marL="0" indent="0">
              <a:buNone/>
            </a:pPr>
            <a:endParaRPr lang="fr-FR" b="1" dirty="0"/>
          </a:p>
          <a:p>
            <a:r>
              <a:rPr lang="fr-FR" b="1" dirty="0" err="1"/>
              <a:t>Dyschésie</a:t>
            </a:r>
            <a:r>
              <a:rPr lang="fr-FR" b="1" dirty="0"/>
              <a:t> </a:t>
            </a:r>
          </a:p>
          <a:p>
            <a:r>
              <a:rPr lang="fr-FR" b="1" dirty="0"/>
              <a:t>Incontinence </a:t>
            </a:r>
            <a:endParaRPr lang="fr-FR" sz="1800" dirty="0"/>
          </a:p>
          <a:p>
            <a:r>
              <a:rPr lang="fr-FR" b="1" dirty="0"/>
              <a:t>Glaires </a:t>
            </a:r>
            <a:endParaRPr lang="fr-FR" sz="1800" dirty="0"/>
          </a:p>
          <a:p>
            <a:r>
              <a:rPr lang="fr-FR" dirty="0"/>
              <a:t>Constipation </a:t>
            </a:r>
          </a:p>
          <a:p>
            <a:r>
              <a:rPr lang="fr-FR" dirty="0"/>
              <a:t>Rectorragies</a:t>
            </a:r>
          </a:p>
          <a:p>
            <a:r>
              <a:rPr lang="fr-FR" dirty="0"/>
              <a:t>Douleurs </a:t>
            </a:r>
            <a:endParaRPr lang="fr-FR" sz="1800" dirty="0"/>
          </a:p>
          <a:p>
            <a:endParaRPr lang="fr-FR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re 1">
            <a:extLst>
              <a:ext uri="{FF2B5EF4-FFF2-40B4-BE49-F238E27FC236}">
                <a16:creationId xmlns:a16="http://schemas.microsoft.com/office/drawing/2014/main" id="{BA630331-7F5F-E943-8CFE-42460FC0194B}"/>
              </a:ext>
            </a:extLst>
          </p:cNvPr>
          <p:cNvSpPr txBox="1">
            <a:spLocks/>
          </p:cNvSpPr>
          <p:nvPr/>
        </p:nvSpPr>
        <p:spPr bwMode="auto">
          <a:xfrm>
            <a:off x="303212" y="115888"/>
            <a:ext cx="10440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Diagnostic - symptômes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E11D9B3-AE18-814B-96CC-5E6CBFE00082}"/>
              </a:ext>
            </a:extLst>
          </p:cNvPr>
          <p:cNvSpPr txBox="1">
            <a:spLocks/>
          </p:cNvSpPr>
          <p:nvPr/>
        </p:nvSpPr>
        <p:spPr>
          <a:xfrm>
            <a:off x="6500189" y="861395"/>
            <a:ext cx="5334002" cy="268190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00" dirty="0"/>
          </a:p>
          <a:p>
            <a:endParaRPr lang="fr-FR" sz="100" dirty="0"/>
          </a:p>
          <a:p>
            <a:endParaRPr lang="fr-FR" sz="100" dirty="0"/>
          </a:p>
          <a:p>
            <a:endParaRPr lang="fr-FR" sz="100" dirty="0"/>
          </a:p>
          <a:p>
            <a:endParaRPr lang="fr-FR" sz="100" dirty="0"/>
          </a:p>
          <a:p>
            <a:endParaRPr lang="fr-FR" sz="100" dirty="0"/>
          </a:p>
          <a:p>
            <a:endParaRPr lang="fr-FR" sz="100" dirty="0"/>
          </a:p>
          <a:p>
            <a:endParaRPr lang="fr-FR" sz="100" dirty="0"/>
          </a:p>
          <a:p>
            <a:endParaRPr lang="fr-FR" sz="100" dirty="0"/>
          </a:p>
          <a:p>
            <a:endParaRPr lang="fr-FR" sz="100" dirty="0"/>
          </a:p>
          <a:p>
            <a:r>
              <a:rPr lang="fr-FR" altLang="fr-FR" sz="2400" dirty="0"/>
              <a:t>Exonérations longues et difficiles</a:t>
            </a:r>
          </a:p>
          <a:p>
            <a:r>
              <a:rPr lang="fr-FR" altLang="fr-FR" sz="2400" dirty="0"/>
              <a:t>Efforts importants de poussée</a:t>
            </a:r>
          </a:p>
          <a:p>
            <a:r>
              <a:rPr lang="fr-FR" altLang="fr-FR" sz="2400" dirty="0"/>
              <a:t>Aide manuelle à l’exonération</a:t>
            </a:r>
          </a:p>
          <a:p>
            <a:r>
              <a:rPr lang="fr-FR" altLang="fr-FR" sz="2400" dirty="0"/>
              <a:t>Exonérations incomplète/fractionnées</a:t>
            </a:r>
            <a:endParaRPr lang="fr-FR" altLang="fr-FR" sz="2000" dirty="0"/>
          </a:p>
          <a:p>
            <a:r>
              <a:rPr lang="fr-FR" altLang="fr-FR" sz="2400" dirty="0"/>
              <a:t>Recherche de position favorable</a:t>
            </a:r>
          </a:p>
        </p:txBody>
      </p:sp>
      <p:sp>
        <p:nvSpPr>
          <p:cNvPr id="2" name="Flèche droite 1"/>
          <p:cNvSpPr/>
          <p:nvPr/>
        </p:nvSpPr>
        <p:spPr>
          <a:xfrm>
            <a:off x="3743325" y="2019300"/>
            <a:ext cx="2657475" cy="37147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26</a:t>
            </a:fld>
            <a:endParaRPr lang="fr-FR"/>
          </a:p>
        </p:txBody>
      </p:sp>
      <p:sp>
        <p:nvSpPr>
          <p:cNvPr id="10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2265491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286359"/>
            <a:ext cx="10233800" cy="4890604"/>
          </a:xfrm>
        </p:spPr>
        <p:txBody>
          <a:bodyPr/>
          <a:lstStyle/>
          <a:p>
            <a:pPr marL="0" indent="0">
              <a:buNone/>
            </a:pPr>
            <a:endParaRPr lang="fr-FR" b="1" dirty="0"/>
          </a:p>
          <a:p>
            <a:r>
              <a:rPr lang="fr-FR" b="1" dirty="0" err="1"/>
              <a:t>Dyschésie</a:t>
            </a:r>
            <a:r>
              <a:rPr lang="fr-FR" b="1" dirty="0"/>
              <a:t> </a:t>
            </a:r>
          </a:p>
          <a:p>
            <a:r>
              <a:rPr lang="fr-FR" b="1" dirty="0"/>
              <a:t>Incontinence </a:t>
            </a:r>
            <a:endParaRPr lang="fr-FR" sz="1800" dirty="0"/>
          </a:p>
          <a:p>
            <a:r>
              <a:rPr lang="fr-FR" b="1" dirty="0"/>
              <a:t>Glaires </a:t>
            </a:r>
            <a:endParaRPr lang="fr-FR" sz="1800" dirty="0"/>
          </a:p>
          <a:p>
            <a:r>
              <a:rPr lang="fr-FR" dirty="0"/>
              <a:t>Constipation </a:t>
            </a:r>
          </a:p>
          <a:p>
            <a:r>
              <a:rPr lang="fr-FR" dirty="0"/>
              <a:t>Rectorragies</a:t>
            </a:r>
          </a:p>
          <a:p>
            <a:r>
              <a:rPr lang="fr-FR" dirty="0"/>
              <a:t>Douleurs </a:t>
            </a:r>
            <a:endParaRPr lang="fr-FR" sz="1800" dirty="0"/>
          </a:p>
          <a:p>
            <a:endParaRPr lang="fr-FR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re 1">
            <a:extLst>
              <a:ext uri="{FF2B5EF4-FFF2-40B4-BE49-F238E27FC236}">
                <a16:creationId xmlns:a16="http://schemas.microsoft.com/office/drawing/2014/main" id="{BA630331-7F5F-E943-8CFE-42460FC0194B}"/>
              </a:ext>
            </a:extLst>
          </p:cNvPr>
          <p:cNvSpPr txBox="1">
            <a:spLocks/>
          </p:cNvSpPr>
          <p:nvPr/>
        </p:nvSpPr>
        <p:spPr bwMode="auto">
          <a:xfrm>
            <a:off x="303212" y="115888"/>
            <a:ext cx="10440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Diagnostic - symptômes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E11D9B3-AE18-814B-96CC-5E6CBFE00082}"/>
              </a:ext>
            </a:extLst>
          </p:cNvPr>
          <p:cNvSpPr txBox="1">
            <a:spLocks/>
          </p:cNvSpPr>
          <p:nvPr/>
        </p:nvSpPr>
        <p:spPr>
          <a:xfrm>
            <a:off x="6500189" y="2299670"/>
            <a:ext cx="5334002" cy="96740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00" dirty="0"/>
          </a:p>
          <a:p>
            <a:endParaRPr lang="fr-FR" sz="100" dirty="0"/>
          </a:p>
          <a:p>
            <a:endParaRPr lang="fr-FR" sz="100" dirty="0"/>
          </a:p>
          <a:p>
            <a:endParaRPr lang="fr-FR" sz="100" dirty="0"/>
          </a:p>
          <a:p>
            <a:endParaRPr lang="fr-FR" sz="100" dirty="0"/>
          </a:p>
          <a:p>
            <a:endParaRPr lang="fr-FR" sz="100" dirty="0"/>
          </a:p>
          <a:p>
            <a:endParaRPr lang="fr-FR" sz="100" dirty="0"/>
          </a:p>
          <a:p>
            <a:endParaRPr lang="fr-FR" sz="100" dirty="0"/>
          </a:p>
          <a:p>
            <a:endParaRPr lang="fr-FR" sz="100" dirty="0"/>
          </a:p>
          <a:p>
            <a:endParaRPr lang="fr-FR" sz="100" dirty="0"/>
          </a:p>
          <a:p>
            <a:r>
              <a:rPr lang="fr-FR" altLang="fr-FR" sz="2400" dirty="0"/>
              <a:t>Incapacité à retenir ses selles</a:t>
            </a:r>
          </a:p>
        </p:txBody>
      </p:sp>
      <p:sp>
        <p:nvSpPr>
          <p:cNvPr id="2" name="Flèche droite 1"/>
          <p:cNvSpPr/>
          <p:nvPr/>
        </p:nvSpPr>
        <p:spPr>
          <a:xfrm>
            <a:off x="4305300" y="2597634"/>
            <a:ext cx="2095500" cy="37147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27</a:t>
            </a:fld>
            <a:endParaRPr lang="fr-FR"/>
          </a:p>
        </p:txBody>
      </p:sp>
      <p:sp>
        <p:nvSpPr>
          <p:cNvPr id="10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1128916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286359"/>
            <a:ext cx="10233800" cy="4890604"/>
          </a:xfrm>
        </p:spPr>
        <p:txBody>
          <a:bodyPr/>
          <a:lstStyle/>
          <a:p>
            <a:pPr marL="0" indent="0">
              <a:buNone/>
            </a:pPr>
            <a:endParaRPr lang="fr-FR" b="1" dirty="0"/>
          </a:p>
          <a:p>
            <a:r>
              <a:rPr lang="fr-FR" b="1" dirty="0" err="1"/>
              <a:t>Dyschésie</a:t>
            </a:r>
            <a:r>
              <a:rPr lang="fr-FR" b="1" dirty="0"/>
              <a:t> </a:t>
            </a:r>
          </a:p>
          <a:p>
            <a:r>
              <a:rPr lang="fr-FR" b="1" dirty="0"/>
              <a:t>Incontinence </a:t>
            </a:r>
            <a:endParaRPr lang="fr-FR" sz="1800" dirty="0"/>
          </a:p>
          <a:p>
            <a:r>
              <a:rPr lang="fr-FR" b="1" dirty="0"/>
              <a:t>Glaires </a:t>
            </a:r>
            <a:endParaRPr lang="fr-FR" sz="1800" dirty="0"/>
          </a:p>
          <a:p>
            <a:r>
              <a:rPr lang="fr-FR" dirty="0"/>
              <a:t>Constipation </a:t>
            </a:r>
          </a:p>
          <a:p>
            <a:r>
              <a:rPr lang="fr-FR" dirty="0"/>
              <a:t>Rectorragies</a:t>
            </a:r>
          </a:p>
          <a:p>
            <a:r>
              <a:rPr lang="fr-FR" dirty="0"/>
              <a:t>Douleurs </a:t>
            </a:r>
            <a:endParaRPr lang="fr-FR" sz="1800" dirty="0"/>
          </a:p>
          <a:p>
            <a:endParaRPr lang="fr-FR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re 1">
            <a:extLst>
              <a:ext uri="{FF2B5EF4-FFF2-40B4-BE49-F238E27FC236}">
                <a16:creationId xmlns:a16="http://schemas.microsoft.com/office/drawing/2014/main" id="{BA630331-7F5F-E943-8CFE-42460FC0194B}"/>
              </a:ext>
            </a:extLst>
          </p:cNvPr>
          <p:cNvSpPr txBox="1">
            <a:spLocks/>
          </p:cNvSpPr>
          <p:nvPr/>
        </p:nvSpPr>
        <p:spPr bwMode="auto">
          <a:xfrm>
            <a:off x="303212" y="115888"/>
            <a:ext cx="10440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Diagnostic - symptômes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E11D9B3-AE18-814B-96CC-5E6CBFE00082}"/>
              </a:ext>
            </a:extLst>
          </p:cNvPr>
          <p:cNvSpPr txBox="1">
            <a:spLocks/>
          </p:cNvSpPr>
          <p:nvPr/>
        </p:nvSpPr>
        <p:spPr>
          <a:xfrm>
            <a:off x="6500189" y="2299670"/>
            <a:ext cx="5334002" cy="177703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00" dirty="0"/>
          </a:p>
          <a:p>
            <a:endParaRPr lang="fr-FR" sz="100" dirty="0"/>
          </a:p>
          <a:p>
            <a:endParaRPr lang="fr-FR" sz="100" dirty="0"/>
          </a:p>
          <a:p>
            <a:endParaRPr lang="fr-FR" sz="100" dirty="0"/>
          </a:p>
          <a:p>
            <a:endParaRPr lang="fr-FR" sz="100" dirty="0"/>
          </a:p>
          <a:p>
            <a:endParaRPr lang="fr-FR" sz="100" dirty="0"/>
          </a:p>
          <a:p>
            <a:endParaRPr lang="fr-FR" sz="100" dirty="0"/>
          </a:p>
          <a:p>
            <a:endParaRPr lang="fr-FR" sz="100" dirty="0"/>
          </a:p>
          <a:p>
            <a:endParaRPr lang="fr-FR" sz="100" dirty="0"/>
          </a:p>
          <a:p>
            <a:endParaRPr lang="fr-FR" sz="100" dirty="0"/>
          </a:p>
          <a:p>
            <a:r>
              <a:rPr lang="fr-FR" altLang="fr-FR" sz="2400" dirty="0"/>
              <a:t>Sécrétions muqueuses translucides</a:t>
            </a:r>
          </a:p>
          <a:p>
            <a:r>
              <a:rPr lang="fr-FR" altLang="fr-FR" sz="2400" dirty="0"/>
              <a:t>Mélangées aux selles</a:t>
            </a:r>
          </a:p>
          <a:p>
            <a:r>
              <a:rPr lang="fr-FR" altLang="fr-FR" sz="2400" dirty="0"/>
              <a:t>Indépendamment des selles</a:t>
            </a:r>
          </a:p>
        </p:txBody>
      </p:sp>
      <p:sp>
        <p:nvSpPr>
          <p:cNvPr id="2" name="Flèche droite 1"/>
          <p:cNvSpPr/>
          <p:nvPr/>
        </p:nvSpPr>
        <p:spPr>
          <a:xfrm>
            <a:off x="3257550" y="3188185"/>
            <a:ext cx="2914650" cy="37147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28</a:t>
            </a:fld>
            <a:endParaRPr lang="fr-FR"/>
          </a:p>
        </p:txBody>
      </p:sp>
      <p:sp>
        <p:nvSpPr>
          <p:cNvPr id="10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3031167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8A1008E1-F2DB-C64A-82C7-883FBBAAC9DC}"/>
              </a:ext>
            </a:extLst>
          </p:cNvPr>
          <p:cNvSpPr txBox="1">
            <a:spLocks/>
          </p:cNvSpPr>
          <p:nvPr/>
        </p:nvSpPr>
        <p:spPr bwMode="auto">
          <a:xfrm>
            <a:off x="303212" y="115888"/>
            <a:ext cx="10440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Diagnostic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E11D9B3-AE18-814B-96CC-5E6CBFE00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444" y="755650"/>
            <a:ext cx="11322747" cy="5949951"/>
          </a:xfrm>
        </p:spPr>
        <p:txBody>
          <a:bodyPr>
            <a:normAutofit/>
          </a:bodyPr>
          <a:lstStyle/>
          <a:p>
            <a:r>
              <a:rPr lang="fr-FR" sz="4000" b="1" u="sng" dirty="0"/>
              <a:t>Anamnèse</a:t>
            </a:r>
            <a:r>
              <a:rPr lang="fr-FR" dirty="0"/>
              <a:t> +++++++++ et Examen </a:t>
            </a:r>
            <a:r>
              <a:rPr lang="fr-FR" sz="4000" b="1" u="sng" dirty="0"/>
              <a:t>clinique</a:t>
            </a:r>
            <a:r>
              <a:rPr lang="fr-FR" dirty="0"/>
              <a:t> +++++</a:t>
            </a:r>
          </a:p>
          <a:p>
            <a:endParaRPr lang="fr-FR" dirty="0"/>
          </a:p>
          <a:p>
            <a:pPr lvl="1"/>
            <a:r>
              <a:rPr lang="fr-FR" altLang="fr-FR" b="1" dirty="0"/>
              <a:t>Discordance</a:t>
            </a:r>
            <a:r>
              <a:rPr lang="fr-FR" altLang="fr-FR" sz="2400" dirty="0"/>
              <a:t> : clinique vs imagerie </a:t>
            </a:r>
            <a:r>
              <a:rPr lang="fr-FR" sz="2400" dirty="0"/>
              <a:t>≈ </a:t>
            </a:r>
            <a:r>
              <a:rPr lang="fr-FR" sz="3600" b="1" dirty="0"/>
              <a:t>30%</a:t>
            </a:r>
          </a:p>
          <a:p>
            <a:pPr lvl="1"/>
            <a:r>
              <a:rPr lang="fr-FR" b="1" dirty="0"/>
              <a:t>Anamnèse</a:t>
            </a:r>
            <a:r>
              <a:rPr lang="fr-FR" dirty="0"/>
              <a:t> = histoire obstétricale ++, retentissement fonctionnel</a:t>
            </a:r>
          </a:p>
          <a:p>
            <a:pPr marL="457200" lvl="1" indent="0">
              <a:buNone/>
            </a:pPr>
            <a:endParaRPr lang="fr-FR" b="1" u="sng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fr-FR" b="1" u="sng" dirty="0">
                <a:solidFill>
                  <a:srgbClr val="FF0000"/>
                </a:solidFill>
              </a:rPr>
              <a:t>70 % du diagnostic </a:t>
            </a:r>
          </a:p>
          <a:p>
            <a:pPr marL="457200" lvl="1" indent="0">
              <a:buNone/>
            </a:pPr>
            <a:r>
              <a:rPr lang="fr-FR" b="1" u="sng" dirty="0">
                <a:solidFill>
                  <a:srgbClr val="FF0000"/>
                </a:solidFill>
              </a:rPr>
              <a:t>90 % de l’indication opératoire</a:t>
            </a:r>
          </a:p>
          <a:p>
            <a:pPr marL="914400" lvl="2" indent="0" algn="ctr">
              <a:buNone/>
            </a:pPr>
            <a:endParaRPr lang="fr-FR" sz="2800" b="1" u="sng" dirty="0">
              <a:solidFill>
                <a:srgbClr val="FF0000"/>
              </a:solidFill>
            </a:endParaRPr>
          </a:p>
          <a:p>
            <a:pPr lvl="1"/>
            <a:r>
              <a:rPr lang="fr-FR" altLang="fr-FR" sz="2400" dirty="0"/>
              <a:t>Examen de tous les segments </a:t>
            </a:r>
          </a:p>
          <a:p>
            <a:pPr marL="457200" lvl="1" indent="0">
              <a:buNone/>
            </a:pPr>
            <a:endParaRPr lang="fr-FR" altLang="fr-FR" dirty="0"/>
          </a:p>
          <a:p>
            <a:endParaRPr lang="fr-FR" dirty="0"/>
          </a:p>
        </p:txBody>
      </p:sp>
      <p:sp>
        <p:nvSpPr>
          <p:cNvPr id="6" name="Flèche droite à entaille 5">
            <a:extLst>
              <a:ext uri="{FF2B5EF4-FFF2-40B4-BE49-F238E27FC236}">
                <a16:creationId xmlns:a16="http://schemas.microsoft.com/office/drawing/2014/main" id="{5138B690-9891-A949-A85E-F7C56241BF22}"/>
              </a:ext>
            </a:extLst>
          </p:cNvPr>
          <p:cNvSpPr/>
          <p:nvPr/>
        </p:nvSpPr>
        <p:spPr>
          <a:xfrm>
            <a:off x="6986842" y="3998259"/>
            <a:ext cx="1272988" cy="519954"/>
          </a:xfrm>
          <a:prstGeom prst="notchedRightArrow">
            <a:avLst>
              <a:gd name="adj1" fmla="val 29310"/>
              <a:gd name="adj2" fmla="val 50000"/>
            </a:avLst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8FC877F-FC20-ED4F-830F-C841722BD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319" y="3478306"/>
            <a:ext cx="2486296" cy="15598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EAA253-DDF7-3648-85A0-3F4ED884D0AF}"/>
              </a:ext>
            </a:extLst>
          </p:cNvPr>
          <p:cNvSpPr/>
          <p:nvPr/>
        </p:nvSpPr>
        <p:spPr>
          <a:xfrm>
            <a:off x="759759" y="3650876"/>
            <a:ext cx="5246594" cy="1243853"/>
          </a:xfrm>
          <a:prstGeom prst="rect">
            <a:avLst/>
          </a:prstGeom>
          <a:noFill/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29</a:t>
            </a:fld>
            <a:endParaRPr lang="fr-FR"/>
          </a:p>
        </p:txBody>
      </p:sp>
      <p:sp>
        <p:nvSpPr>
          <p:cNvPr id="11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1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862319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E6D285A3-1756-4D45-8BC3-25505E48B465}"/>
              </a:ext>
            </a:extLst>
          </p:cNvPr>
          <p:cNvSpPr txBox="1">
            <a:spLocks/>
          </p:cNvSpPr>
          <p:nvPr/>
        </p:nvSpPr>
        <p:spPr bwMode="auto">
          <a:xfrm>
            <a:off x="303213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Prolapsus rectal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3</a:t>
            </a:fld>
            <a:endParaRPr lang="fr-FR"/>
          </a:p>
        </p:txBody>
      </p:sp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177791" y="6356351"/>
            <a:ext cx="3802176" cy="365125"/>
          </a:xfrm>
        </p:spPr>
        <p:txBody>
          <a:bodyPr/>
          <a:lstStyle/>
          <a:p>
            <a:r>
              <a:rPr lang="fr-FR" dirty="0"/>
              <a:t>Item 285 </a:t>
            </a:r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0" t="2017" r="34528" b="74044"/>
          <a:stretch/>
        </p:blipFill>
        <p:spPr>
          <a:xfrm rot="5400000">
            <a:off x="3820356" y="485504"/>
            <a:ext cx="5091584" cy="614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02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8A1008E1-F2DB-C64A-82C7-883FBBAAC9DC}"/>
              </a:ext>
            </a:extLst>
          </p:cNvPr>
          <p:cNvSpPr txBox="1">
            <a:spLocks/>
          </p:cNvSpPr>
          <p:nvPr/>
        </p:nvSpPr>
        <p:spPr bwMode="auto">
          <a:xfrm>
            <a:off x="303212" y="115888"/>
            <a:ext cx="10440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Stades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8A3A215-1CC0-4C4B-ACB9-42ACBD1ED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550" y="908050"/>
            <a:ext cx="8348625" cy="505235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068642" y="1583535"/>
            <a:ext cx="621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V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507442" y="1250826"/>
            <a:ext cx="621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U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285344" y="2105267"/>
            <a:ext cx="621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</a:t>
            </a:r>
          </a:p>
        </p:txBody>
      </p:sp>
      <p:sp>
        <p:nvSpPr>
          <p:cNvPr id="3" name="Forme libre 2"/>
          <p:cNvSpPr/>
          <p:nvPr/>
        </p:nvSpPr>
        <p:spPr>
          <a:xfrm>
            <a:off x="9017603" y="5630641"/>
            <a:ext cx="154972" cy="147293"/>
          </a:xfrm>
          <a:custGeom>
            <a:avLst/>
            <a:gdLst>
              <a:gd name="connsiteX0" fmla="*/ 154972 w 154972"/>
              <a:gd name="connsiteY0" fmla="*/ 8159 h 147293"/>
              <a:gd name="connsiteX1" fmla="*/ 38291 w 154972"/>
              <a:gd name="connsiteY1" fmla="*/ 139128 h 147293"/>
              <a:gd name="connsiteX2" fmla="*/ 2572 w 154972"/>
              <a:gd name="connsiteY2" fmla="*/ 120078 h 147293"/>
              <a:gd name="connsiteX3" fmla="*/ 97822 w 154972"/>
              <a:gd name="connsiteY3" fmla="*/ 10540 h 147293"/>
              <a:gd name="connsiteX4" fmla="*/ 93060 w 154972"/>
              <a:gd name="connsiteY4" fmla="*/ 10540 h 14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972" h="147293">
                <a:moveTo>
                  <a:pt x="154972" y="8159"/>
                </a:moveTo>
                <a:cubicBezTo>
                  <a:pt x="109331" y="64317"/>
                  <a:pt x="63691" y="120475"/>
                  <a:pt x="38291" y="139128"/>
                </a:cubicBezTo>
                <a:cubicBezTo>
                  <a:pt x="12891" y="157781"/>
                  <a:pt x="-7350" y="141509"/>
                  <a:pt x="2572" y="120078"/>
                </a:cubicBezTo>
                <a:cubicBezTo>
                  <a:pt x="12494" y="98647"/>
                  <a:pt x="82741" y="28796"/>
                  <a:pt x="97822" y="10540"/>
                </a:cubicBezTo>
                <a:cubicBezTo>
                  <a:pt x="112903" y="-7716"/>
                  <a:pt x="102981" y="1412"/>
                  <a:pt x="93060" y="10540"/>
                </a:cubicBezTo>
              </a:path>
            </a:pathLst>
          </a:custGeom>
          <a:noFill/>
          <a:ln>
            <a:solidFill>
              <a:srgbClr val="222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 flipH="1">
            <a:off x="9298780" y="5580634"/>
            <a:ext cx="142875" cy="147293"/>
          </a:xfrm>
          <a:custGeom>
            <a:avLst/>
            <a:gdLst>
              <a:gd name="connsiteX0" fmla="*/ 154972 w 154972"/>
              <a:gd name="connsiteY0" fmla="*/ 8159 h 147293"/>
              <a:gd name="connsiteX1" fmla="*/ 38291 w 154972"/>
              <a:gd name="connsiteY1" fmla="*/ 139128 h 147293"/>
              <a:gd name="connsiteX2" fmla="*/ 2572 w 154972"/>
              <a:gd name="connsiteY2" fmla="*/ 120078 h 147293"/>
              <a:gd name="connsiteX3" fmla="*/ 97822 w 154972"/>
              <a:gd name="connsiteY3" fmla="*/ 10540 h 147293"/>
              <a:gd name="connsiteX4" fmla="*/ 93060 w 154972"/>
              <a:gd name="connsiteY4" fmla="*/ 10540 h 14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972" h="147293">
                <a:moveTo>
                  <a:pt x="154972" y="8159"/>
                </a:moveTo>
                <a:cubicBezTo>
                  <a:pt x="109331" y="64317"/>
                  <a:pt x="63691" y="120475"/>
                  <a:pt x="38291" y="139128"/>
                </a:cubicBezTo>
                <a:cubicBezTo>
                  <a:pt x="12891" y="157781"/>
                  <a:pt x="-7350" y="141509"/>
                  <a:pt x="2572" y="120078"/>
                </a:cubicBezTo>
                <a:cubicBezTo>
                  <a:pt x="12494" y="98647"/>
                  <a:pt x="82741" y="28796"/>
                  <a:pt x="97822" y="10540"/>
                </a:cubicBezTo>
                <a:cubicBezTo>
                  <a:pt x="112903" y="-7716"/>
                  <a:pt x="102981" y="1412"/>
                  <a:pt x="93060" y="10540"/>
                </a:cubicBezTo>
              </a:path>
            </a:pathLst>
          </a:custGeom>
          <a:noFill/>
          <a:ln>
            <a:solidFill>
              <a:srgbClr val="222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30</a:t>
            </a:fld>
            <a:endParaRPr lang="fr-FR"/>
          </a:p>
        </p:txBody>
      </p:sp>
      <p:sp>
        <p:nvSpPr>
          <p:cNvPr id="14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15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  <p:sp>
        <p:nvSpPr>
          <p:cNvPr id="8" name="Forme libre 7"/>
          <p:cNvSpPr/>
          <p:nvPr/>
        </p:nvSpPr>
        <p:spPr>
          <a:xfrm>
            <a:off x="9342145" y="5619516"/>
            <a:ext cx="100305" cy="95484"/>
          </a:xfrm>
          <a:custGeom>
            <a:avLst/>
            <a:gdLst>
              <a:gd name="connsiteX0" fmla="*/ 43155 w 100305"/>
              <a:gd name="connsiteY0" fmla="*/ 35159 h 95484"/>
              <a:gd name="connsiteX1" fmla="*/ 30455 w 100305"/>
              <a:gd name="connsiteY1" fmla="*/ 19284 h 95484"/>
              <a:gd name="connsiteX2" fmla="*/ 30455 w 100305"/>
              <a:gd name="connsiteY2" fmla="*/ 16109 h 95484"/>
              <a:gd name="connsiteX3" fmla="*/ 36805 w 100305"/>
              <a:gd name="connsiteY3" fmla="*/ 25634 h 95484"/>
              <a:gd name="connsiteX4" fmla="*/ 55855 w 100305"/>
              <a:gd name="connsiteY4" fmla="*/ 38334 h 95484"/>
              <a:gd name="connsiteX5" fmla="*/ 59030 w 100305"/>
              <a:gd name="connsiteY5" fmla="*/ 51034 h 95484"/>
              <a:gd name="connsiteX6" fmla="*/ 74905 w 100305"/>
              <a:gd name="connsiteY6" fmla="*/ 70084 h 95484"/>
              <a:gd name="connsiteX7" fmla="*/ 78080 w 100305"/>
              <a:gd name="connsiteY7" fmla="*/ 82784 h 95484"/>
              <a:gd name="connsiteX8" fmla="*/ 81255 w 100305"/>
              <a:gd name="connsiteY8" fmla="*/ 92309 h 95484"/>
              <a:gd name="connsiteX9" fmla="*/ 71730 w 100305"/>
              <a:gd name="connsiteY9" fmla="*/ 95484 h 95484"/>
              <a:gd name="connsiteX10" fmla="*/ 65380 w 100305"/>
              <a:gd name="connsiteY10" fmla="*/ 85959 h 95484"/>
              <a:gd name="connsiteX11" fmla="*/ 52680 w 100305"/>
              <a:gd name="connsiteY11" fmla="*/ 79609 h 95484"/>
              <a:gd name="connsiteX12" fmla="*/ 39980 w 100305"/>
              <a:gd name="connsiteY12" fmla="*/ 57384 h 95484"/>
              <a:gd name="connsiteX13" fmla="*/ 27280 w 100305"/>
              <a:gd name="connsiteY13" fmla="*/ 38334 h 95484"/>
              <a:gd name="connsiteX14" fmla="*/ 14580 w 100305"/>
              <a:gd name="connsiteY14" fmla="*/ 22459 h 95484"/>
              <a:gd name="connsiteX15" fmla="*/ 1880 w 100305"/>
              <a:gd name="connsiteY15" fmla="*/ 3409 h 95484"/>
              <a:gd name="connsiteX16" fmla="*/ 30455 w 100305"/>
              <a:gd name="connsiteY16" fmla="*/ 19284 h 95484"/>
              <a:gd name="connsiteX17" fmla="*/ 39980 w 100305"/>
              <a:gd name="connsiteY17" fmla="*/ 25634 h 95484"/>
              <a:gd name="connsiteX18" fmla="*/ 55855 w 100305"/>
              <a:gd name="connsiteY18" fmla="*/ 44684 h 95484"/>
              <a:gd name="connsiteX19" fmla="*/ 71730 w 100305"/>
              <a:gd name="connsiteY19" fmla="*/ 60559 h 95484"/>
              <a:gd name="connsiteX20" fmla="*/ 74905 w 100305"/>
              <a:gd name="connsiteY20" fmla="*/ 70084 h 95484"/>
              <a:gd name="connsiteX21" fmla="*/ 81255 w 100305"/>
              <a:gd name="connsiteY21" fmla="*/ 79609 h 95484"/>
              <a:gd name="connsiteX22" fmla="*/ 68555 w 100305"/>
              <a:gd name="connsiteY22" fmla="*/ 70084 h 95484"/>
              <a:gd name="connsiteX23" fmla="*/ 49505 w 100305"/>
              <a:gd name="connsiteY23" fmla="*/ 54209 h 95484"/>
              <a:gd name="connsiteX24" fmla="*/ 27280 w 100305"/>
              <a:gd name="connsiteY24" fmla="*/ 25634 h 95484"/>
              <a:gd name="connsiteX25" fmla="*/ 11405 w 100305"/>
              <a:gd name="connsiteY25" fmla="*/ 9759 h 95484"/>
              <a:gd name="connsiteX26" fmla="*/ 5055 w 100305"/>
              <a:gd name="connsiteY26" fmla="*/ 234 h 95484"/>
              <a:gd name="connsiteX27" fmla="*/ 39980 w 100305"/>
              <a:gd name="connsiteY27" fmla="*/ 31984 h 95484"/>
              <a:gd name="connsiteX28" fmla="*/ 49505 w 100305"/>
              <a:gd name="connsiteY28" fmla="*/ 41509 h 95484"/>
              <a:gd name="connsiteX29" fmla="*/ 55855 w 100305"/>
              <a:gd name="connsiteY29" fmla="*/ 51034 h 95484"/>
              <a:gd name="connsiteX30" fmla="*/ 65380 w 100305"/>
              <a:gd name="connsiteY30" fmla="*/ 57384 h 95484"/>
              <a:gd name="connsiteX31" fmla="*/ 84430 w 100305"/>
              <a:gd name="connsiteY31" fmla="*/ 73259 h 95484"/>
              <a:gd name="connsiteX32" fmla="*/ 90780 w 100305"/>
              <a:gd name="connsiteY32" fmla="*/ 82784 h 95484"/>
              <a:gd name="connsiteX33" fmla="*/ 100305 w 100305"/>
              <a:gd name="connsiteY33" fmla="*/ 89134 h 95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0305" h="95484">
                <a:moveTo>
                  <a:pt x="43155" y="35159"/>
                </a:moveTo>
                <a:cubicBezTo>
                  <a:pt x="38922" y="29867"/>
                  <a:pt x="34917" y="24384"/>
                  <a:pt x="30455" y="19284"/>
                </a:cubicBezTo>
                <a:cubicBezTo>
                  <a:pt x="21899" y="9505"/>
                  <a:pt x="14078" y="5191"/>
                  <a:pt x="30455" y="16109"/>
                </a:cubicBezTo>
                <a:cubicBezTo>
                  <a:pt x="32572" y="19284"/>
                  <a:pt x="33933" y="23121"/>
                  <a:pt x="36805" y="25634"/>
                </a:cubicBezTo>
                <a:cubicBezTo>
                  <a:pt x="42548" y="30660"/>
                  <a:pt x="55855" y="38334"/>
                  <a:pt x="55855" y="38334"/>
                </a:cubicBezTo>
                <a:cubicBezTo>
                  <a:pt x="56913" y="42567"/>
                  <a:pt x="57311" y="47023"/>
                  <a:pt x="59030" y="51034"/>
                </a:cubicBezTo>
                <a:cubicBezTo>
                  <a:pt x="62345" y="58770"/>
                  <a:pt x="69184" y="64363"/>
                  <a:pt x="74905" y="70084"/>
                </a:cubicBezTo>
                <a:cubicBezTo>
                  <a:pt x="75963" y="74317"/>
                  <a:pt x="76881" y="78588"/>
                  <a:pt x="78080" y="82784"/>
                </a:cubicBezTo>
                <a:cubicBezTo>
                  <a:pt x="78999" y="86002"/>
                  <a:pt x="82752" y="89316"/>
                  <a:pt x="81255" y="92309"/>
                </a:cubicBezTo>
                <a:cubicBezTo>
                  <a:pt x="79758" y="95302"/>
                  <a:pt x="74905" y="94426"/>
                  <a:pt x="71730" y="95484"/>
                </a:cubicBezTo>
                <a:cubicBezTo>
                  <a:pt x="69613" y="92309"/>
                  <a:pt x="68311" y="88402"/>
                  <a:pt x="65380" y="85959"/>
                </a:cubicBezTo>
                <a:cubicBezTo>
                  <a:pt x="61744" y="82929"/>
                  <a:pt x="55431" y="83460"/>
                  <a:pt x="52680" y="79609"/>
                </a:cubicBezTo>
                <a:cubicBezTo>
                  <a:pt x="29497" y="47152"/>
                  <a:pt x="67614" y="75807"/>
                  <a:pt x="39980" y="57384"/>
                </a:cubicBezTo>
                <a:cubicBezTo>
                  <a:pt x="32431" y="34736"/>
                  <a:pt x="43135" y="62117"/>
                  <a:pt x="27280" y="38334"/>
                </a:cubicBezTo>
                <a:cubicBezTo>
                  <a:pt x="15011" y="19931"/>
                  <a:pt x="35882" y="36661"/>
                  <a:pt x="14580" y="22459"/>
                </a:cubicBezTo>
                <a:cubicBezTo>
                  <a:pt x="10347" y="16109"/>
                  <a:pt x="-5360" y="996"/>
                  <a:pt x="1880" y="3409"/>
                </a:cubicBezTo>
                <a:cubicBezTo>
                  <a:pt x="18645" y="8997"/>
                  <a:pt x="8620" y="4728"/>
                  <a:pt x="30455" y="19284"/>
                </a:cubicBezTo>
                <a:lnTo>
                  <a:pt x="39980" y="25634"/>
                </a:lnTo>
                <a:cubicBezTo>
                  <a:pt x="55746" y="49283"/>
                  <a:pt x="35483" y="20238"/>
                  <a:pt x="55855" y="44684"/>
                </a:cubicBezTo>
                <a:cubicBezTo>
                  <a:pt x="69084" y="60559"/>
                  <a:pt x="54268" y="48917"/>
                  <a:pt x="71730" y="60559"/>
                </a:cubicBezTo>
                <a:cubicBezTo>
                  <a:pt x="72788" y="63734"/>
                  <a:pt x="73408" y="67091"/>
                  <a:pt x="74905" y="70084"/>
                </a:cubicBezTo>
                <a:cubicBezTo>
                  <a:pt x="76612" y="73497"/>
                  <a:pt x="85071" y="79609"/>
                  <a:pt x="81255" y="79609"/>
                </a:cubicBezTo>
                <a:cubicBezTo>
                  <a:pt x="75963" y="79609"/>
                  <a:pt x="72573" y="73528"/>
                  <a:pt x="68555" y="70084"/>
                </a:cubicBezTo>
                <a:cubicBezTo>
                  <a:pt x="47164" y="51749"/>
                  <a:pt x="70557" y="68244"/>
                  <a:pt x="49505" y="54209"/>
                </a:cubicBezTo>
                <a:cubicBezTo>
                  <a:pt x="17407" y="6061"/>
                  <a:pt x="52149" y="55477"/>
                  <a:pt x="27280" y="25634"/>
                </a:cubicBezTo>
                <a:cubicBezTo>
                  <a:pt x="14051" y="9759"/>
                  <a:pt x="28867" y="21401"/>
                  <a:pt x="11405" y="9759"/>
                </a:cubicBezTo>
                <a:cubicBezTo>
                  <a:pt x="9288" y="6584"/>
                  <a:pt x="1642" y="-1473"/>
                  <a:pt x="5055" y="234"/>
                </a:cubicBezTo>
                <a:cubicBezTo>
                  <a:pt x="31513" y="13463"/>
                  <a:pt x="25692" y="15315"/>
                  <a:pt x="39980" y="31984"/>
                </a:cubicBezTo>
                <a:cubicBezTo>
                  <a:pt x="42902" y="35393"/>
                  <a:pt x="46630" y="38060"/>
                  <a:pt x="49505" y="41509"/>
                </a:cubicBezTo>
                <a:cubicBezTo>
                  <a:pt x="51948" y="44440"/>
                  <a:pt x="53157" y="48336"/>
                  <a:pt x="55855" y="51034"/>
                </a:cubicBezTo>
                <a:cubicBezTo>
                  <a:pt x="58553" y="53732"/>
                  <a:pt x="62449" y="54941"/>
                  <a:pt x="65380" y="57384"/>
                </a:cubicBezTo>
                <a:cubicBezTo>
                  <a:pt x="89826" y="77756"/>
                  <a:pt x="60781" y="57493"/>
                  <a:pt x="84430" y="73259"/>
                </a:cubicBezTo>
                <a:cubicBezTo>
                  <a:pt x="86547" y="76434"/>
                  <a:pt x="88082" y="80086"/>
                  <a:pt x="90780" y="82784"/>
                </a:cubicBezTo>
                <a:cubicBezTo>
                  <a:pt x="93478" y="85482"/>
                  <a:pt x="100305" y="89134"/>
                  <a:pt x="100305" y="89134"/>
                </a:cubicBezTo>
              </a:path>
            </a:pathLst>
          </a:custGeom>
          <a:solidFill>
            <a:srgbClr val="222224"/>
          </a:solidFill>
          <a:ln>
            <a:solidFill>
              <a:srgbClr val="222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 15"/>
          <p:cNvSpPr/>
          <p:nvPr/>
        </p:nvSpPr>
        <p:spPr>
          <a:xfrm flipH="1">
            <a:off x="9011243" y="5630641"/>
            <a:ext cx="161331" cy="147293"/>
          </a:xfrm>
          <a:custGeom>
            <a:avLst/>
            <a:gdLst>
              <a:gd name="connsiteX0" fmla="*/ 43155 w 100305"/>
              <a:gd name="connsiteY0" fmla="*/ 35159 h 95484"/>
              <a:gd name="connsiteX1" fmla="*/ 30455 w 100305"/>
              <a:gd name="connsiteY1" fmla="*/ 19284 h 95484"/>
              <a:gd name="connsiteX2" fmla="*/ 30455 w 100305"/>
              <a:gd name="connsiteY2" fmla="*/ 16109 h 95484"/>
              <a:gd name="connsiteX3" fmla="*/ 36805 w 100305"/>
              <a:gd name="connsiteY3" fmla="*/ 25634 h 95484"/>
              <a:gd name="connsiteX4" fmla="*/ 55855 w 100305"/>
              <a:gd name="connsiteY4" fmla="*/ 38334 h 95484"/>
              <a:gd name="connsiteX5" fmla="*/ 59030 w 100305"/>
              <a:gd name="connsiteY5" fmla="*/ 51034 h 95484"/>
              <a:gd name="connsiteX6" fmla="*/ 74905 w 100305"/>
              <a:gd name="connsiteY6" fmla="*/ 70084 h 95484"/>
              <a:gd name="connsiteX7" fmla="*/ 78080 w 100305"/>
              <a:gd name="connsiteY7" fmla="*/ 82784 h 95484"/>
              <a:gd name="connsiteX8" fmla="*/ 81255 w 100305"/>
              <a:gd name="connsiteY8" fmla="*/ 92309 h 95484"/>
              <a:gd name="connsiteX9" fmla="*/ 71730 w 100305"/>
              <a:gd name="connsiteY9" fmla="*/ 95484 h 95484"/>
              <a:gd name="connsiteX10" fmla="*/ 65380 w 100305"/>
              <a:gd name="connsiteY10" fmla="*/ 85959 h 95484"/>
              <a:gd name="connsiteX11" fmla="*/ 52680 w 100305"/>
              <a:gd name="connsiteY11" fmla="*/ 79609 h 95484"/>
              <a:gd name="connsiteX12" fmla="*/ 39980 w 100305"/>
              <a:gd name="connsiteY12" fmla="*/ 57384 h 95484"/>
              <a:gd name="connsiteX13" fmla="*/ 27280 w 100305"/>
              <a:gd name="connsiteY13" fmla="*/ 38334 h 95484"/>
              <a:gd name="connsiteX14" fmla="*/ 14580 w 100305"/>
              <a:gd name="connsiteY14" fmla="*/ 22459 h 95484"/>
              <a:gd name="connsiteX15" fmla="*/ 1880 w 100305"/>
              <a:gd name="connsiteY15" fmla="*/ 3409 h 95484"/>
              <a:gd name="connsiteX16" fmla="*/ 30455 w 100305"/>
              <a:gd name="connsiteY16" fmla="*/ 19284 h 95484"/>
              <a:gd name="connsiteX17" fmla="*/ 39980 w 100305"/>
              <a:gd name="connsiteY17" fmla="*/ 25634 h 95484"/>
              <a:gd name="connsiteX18" fmla="*/ 55855 w 100305"/>
              <a:gd name="connsiteY18" fmla="*/ 44684 h 95484"/>
              <a:gd name="connsiteX19" fmla="*/ 71730 w 100305"/>
              <a:gd name="connsiteY19" fmla="*/ 60559 h 95484"/>
              <a:gd name="connsiteX20" fmla="*/ 74905 w 100305"/>
              <a:gd name="connsiteY20" fmla="*/ 70084 h 95484"/>
              <a:gd name="connsiteX21" fmla="*/ 81255 w 100305"/>
              <a:gd name="connsiteY21" fmla="*/ 79609 h 95484"/>
              <a:gd name="connsiteX22" fmla="*/ 68555 w 100305"/>
              <a:gd name="connsiteY22" fmla="*/ 70084 h 95484"/>
              <a:gd name="connsiteX23" fmla="*/ 49505 w 100305"/>
              <a:gd name="connsiteY23" fmla="*/ 54209 h 95484"/>
              <a:gd name="connsiteX24" fmla="*/ 27280 w 100305"/>
              <a:gd name="connsiteY24" fmla="*/ 25634 h 95484"/>
              <a:gd name="connsiteX25" fmla="*/ 11405 w 100305"/>
              <a:gd name="connsiteY25" fmla="*/ 9759 h 95484"/>
              <a:gd name="connsiteX26" fmla="*/ 5055 w 100305"/>
              <a:gd name="connsiteY26" fmla="*/ 234 h 95484"/>
              <a:gd name="connsiteX27" fmla="*/ 39980 w 100305"/>
              <a:gd name="connsiteY27" fmla="*/ 31984 h 95484"/>
              <a:gd name="connsiteX28" fmla="*/ 49505 w 100305"/>
              <a:gd name="connsiteY28" fmla="*/ 41509 h 95484"/>
              <a:gd name="connsiteX29" fmla="*/ 55855 w 100305"/>
              <a:gd name="connsiteY29" fmla="*/ 51034 h 95484"/>
              <a:gd name="connsiteX30" fmla="*/ 65380 w 100305"/>
              <a:gd name="connsiteY30" fmla="*/ 57384 h 95484"/>
              <a:gd name="connsiteX31" fmla="*/ 84430 w 100305"/>
              <a:gd name="connsiteY31" fmla="*/ 73259 h 95484"/>
              <a:gd name="connsiteX32" fmla="*/ 90780 w 100305"/>
              <a:gd name="connsiteY32" fmla="*/ 82784 h 95484"/>
              <a:gd name="connsiteX33" fmla="*/ 100305 w 100305"/>
              <a:gd name="connsiteY33" fmla="*/ 89134 h 95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0305" h="95484">
                <a:moveTo>
                  <a:pt x="43155" y="35159"/>
                </a:moveTo>
                <a:cubicBezTo>
                  <a:pt x="38922" y="29867"/>
                  <a:pt x="34917" y="24384"/>
                  <a:pt x="30455" y="19284"/>
                </a:cubicBezTo>
                <a:cubicBezTo>
                  <a:pt x="21899" y="9505"/>
                  <a:pt x="14078" y="5191"/>
                  <a:pt x="30455" y="16109"/>
                </a:cubicBezTo>
                <a:cubicBezTo>
                  <a:pt x="32572" y="19284"/>
                  <a:pt x="33933" y="23121"/>
                  <a:pt x="36805" y="25634"/>
                </a:cubicBezTo>
                <a:cubicBezTo>
                  <a:pt x="42548" y="30660"/>
                  <a:pt x="55855" y="38334"/>
                  <a:pt x="55855" y="38334"/>
                </a:cubicBezTo>
                <a:cubicBezTo>
                  <a:pt x="56913" y="42567"/>
                  <a:pt x="57311" y="47023"/>
                  <a:pt x="59030" y="51034"/>
                </a:cubicBezTo>
                <a:cubicBezTo>
                  <a:pt x="62345" y="58770"/>
                  <a:pt x="69184" y="64363"/>
                  <a:pt x="74905" y="70084"/>
                </a:cubicBezTo>
                <a:cubicBezTo>
                  <a:pt x="75963" y="74317"/>
                  <a:pt x="76881" y="78588"/>
                  <a:pt x="78080" y="82784"/>
                </a:cubicBezTo>
                <a:cubicBezTo>
                  <a:pt x="78999" y="86002"/>
                  <a:pt x="82752" y="89316"/>
                  <a:pt x="81255" y="92309"/>
                </a:cubicBezTo>
                <a:cubicBezTo>
                  <a:pt x="79758" y="95302"/>
                  <a:pt x="74905" y="94426"/>
                  <a:pt x="71730" y="95484"/>
                </a:cubicBezTo>
                <a:cubicBezTo>
                  <a:pt x="69613" y="92309"/>
                  <a:pt x="68311" y="88402"/>
                  <a:pt x="65380" y="85959"/>
                </a:cubicBezTo>
                <a:cubicBezTo>
                  <a:pt x="61744" y="82929"/>
                  <a:pt x="55431" y="83460"/>
                  <a:pt x="52680" y="79609"/>
                </a:cubicBezTo>
                <a:cubicBezTo>
                  <a:pt x="29497" y="47152"/>
                  <a:pt x="67614" y="75807"/>
                  <a:pt x="39980" y="57384"/>
                </a:cubicBezTo>
                <a:cubicBezTo>
                  <a:pt x="32431" y="34736"/>
                  <a:pt x="43135" y="62117"/>
                  <a:pt x="27280" y="38334"/>
                </a:cubicBezTo>
                <a:cubicBezTo>
                  <a:pt x="15011" y="19931"/>
                  <a:pt x="35882" y="36661"/>
                  <a:pt x="14580" y="22459"/>
                </a:cubicBezTo>
                <a:cubicBezTo>
                  <a:pt x="10347" y="16109"/>
                  <a:pt x="-5360" y="996"/>
                  <a:pt x="1880" y="3409"/>
                </a:cubicBezTo>
                <a:cubicBezTo>
                  <a:pt x="18645" y="8997"/>
                  <a:pt x="8620" y="4728"/>
                  <a:pt x="30455" y="19284"/>
                </a:cubicBezTo>
                <a:lnTo>
                  <a:pt x="39980" y="25634"/>
                </a:lnTo>
                <a:cubicBezTo>
                  <a:pt x="55746" y="49283"/>
                  <a:pt x="35483" y="20238"/>
                  <a:pt x="55855" y="44684"/>
                </a:cubicBezTo>
                <a:cubicBezTo>
                  <a:pt x="69084" y="60559"/>
                  <a:pt x="54268" y="48917"/>
                  <a:pt x="71730" y="60559"/>
                </a:cubicBezTo>
                <a:cubicBezTo>
                  <a:pt x="72788" y="63734"/>
                  <a:pt x="73408" y="67091"/>
                  <a:pt x="74905" y="70084"/>
                </a:cubicBezTo>
                <a:cubicBezTo>
                  <a:pt x="76612" y="73497"/>
                  <a:pt x="85071" y="79609"/>
                  <a:pt x="81255" y="79609"/>
                </a:cubicBezTo>
                <a:cubicBezTo>
                  <a:pt x="75963" y="79609"/>
                  <a:pt x="72573" y="73528"/>
                  <a:pt x="68555" y="70084"/>
                </a:cubicBezTo>
                <a:cubicBezTo>
                  <a:pt x="47164" y="51749"/>
                  <a:pt x="70557" y="68244"/>
                  <a:pt x="49505" y="54209"/>
                </a:cubicBezTo>
                <a:cubicBezTo>
                  <a:pt x="17407" y="6061"/>
                  <a:pt x="52149" y="55477"/>
                  <a:pt x="27280" y="25634"/>
                </a:cubicBezTo>
                <a:cubicBezTo>
                  <a:pt x="14051" y="9759"/>
                  <a:pt x="28867" y="21401"/>
                  <a:pt x="11405" y="9759"/>
                </a:cubicBezTo>
                <a:cubicBezTo>
                  <a:pt x="9288" y="6584"/>
                  <a:pt x="1642" y="-1473"/>
                  <a:pt x="5055" y="234"/>
                </a:cubicBezTo>
                <a:cubicBezTo>
                  <a:pt x="31513" y="13463"/>
                  <a:pt x="25692" y="15315"/>
                  <a:pt x="39980" y="31984"/>
                </a:cubicBezTo>
                <a:cubicBezTo>
                  <a:pt x="42902" y="35393"/>
                  <a:pt x="46630" y="38060"/>
                  <a:pt x="49505" y="41509"/>
                </a:cubicBezTo>
                <a:cubicBezTo>
                  <a:pt x="51948" y="44440"/>
                  <a:pt x="53157" y="48336"/>
                  <a:pt x="55855" y="51034"/>
                </a:cubicBezTo>
                <a:cubicBezTo>
                  <a:pt x="58553" y="53732"/>
                  <a:pt x="62449" y="54941"/>
                  <a:pt x="65380" y="57384"/>
                </a:cubicBezTo>
                <a:cubicBezTo>
                  <a:pt x="89826" y="77756"/>
                  <a:pt x="60781" y="57493"/>
                  <a:pt x="84430" y="73259"/>
                </a:cubicBezTo>
                <a:cubicBezTo>
                  <a:pt x="86547" y="76434"/>
                  <a:pt x="88082" y="80086"/>
                  <a:pt x="90780" y="82784"/>
                </a:cubicBezTo>
                <a:cubicBezTo>
                  <a:pt x="93478" y="85482"/>
                  <a:pt x="100305" y="89134"/>
                  <a:pt x="100305" y="89134"/>
                </a:cubicBezTo>
              </a:path>
            </a:pathLst>
          </a:custGeom>
          <a:solidFill>
            <a:srgbClr val="222224"/>
          </a:solidFill>
          <a:ln>
            <a:solidFill>
              <a:srgbClr val="222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9515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731" y="987799"/>
            <a:ext cx="4884287" cy="3136526"/>
          </a:xfrm>
        </p:spPr>
        <p:txBody>
          <a:bodyPr/>
          <a:lstStyle/>
          <a:p>
            <a:r>
              <a:rPr lang="fr-FR" b="1" dirty="0"/>
              <a:t>Symptômes principaux</a:t>
            </a:r>
          </a:p>
          <a:p>
            <a:pPr lvl="1"/>
            <a:endParaRPr lang="fr-FR" b="1" dirty="0"/>
          </a:p>
          <a:p>
            <a:pPr lvl="1"/>
            <a:r>
              <a:rPr lang="fr-FR" b="1" dirty="0" err="1"/>
              <a:t>Dyschésie</a:t>
            </a:r>
            <a:r>
              <a:rPr lang="fr-FR" b="1" dirty="0"/>
              <a:t> </a:t>
            </a:r>
          </a:p>
          <a:p>
            <a:pPr lvl="1"/>
            <a:r>
              <a:rPr lang="fr-FR" b="1" dirty="0"/>
              <a:t>Incontinence </a:t>
            </a:r>
            <a:endParaRPr lang="fr-FR" sz="1400" dirty="0"/>
          </a:p>
          <a:p>
            <a:pPr lvl="1"/>
            <a:r>
              <a:rPr lang="fr-FR" b="1" dirty="0"/>
              <a:t>Glaires </a:t>
            </a:r>
            <a:endParaRPr lang="fr-FR" sz="1400" dirty="0"/>
          </a:p>
          <a:p>
            <a:endParaRPr lang="fr-FR" b="1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E6D285A3-1756-4D45-8BC3-25505E48B465}"/>
              </a:ext>
            </a:extLst>
          </p:cNvPr>
          <p:cNvSpPr txBox="1">
            <a:spLocks/>
          </p:cNvSpPr>
          <p:nvPr/>
        </p:nvSpPr>
        <p:spPr bwMode="auto">
          <a:xfrm>
            <a:off x="303213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A retenir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 txBox="1">
            <a:spLocks/>
          </p:cNvSpPr>
          <p:nvPr/>
        </p:nvSpPr>
        <p:spPr>
          <a:xfrm>
            <a:off x="6355213" y="1604683"/>
            <a:ext cx="5478978" cy="407445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/>
              <a:t>Examen clinique</a:t>
            </a:r>
          </a:p>
          <a:p>
            <a:endParaRPr lang="fr-FR" b="1" dirty="0"/>
          </a:p>
          <a:p>
            <a:r>
              <a:rPr lang="fr-FR" b="1" dirty="0"/>
              <a:t>5 stades</a:t>
            </a:r>
          </a:p>
          <a:p>
            <a:r>
              <a:rPr lang="fr-FR" b="1" dirty="0"/>
              <a:t>Anamnèse +++</a:t>
            </a:r>
          </a:p>
          <a:p>
            <a:r>
              <a:rPr lang="fr-FR" b="1" dirty="0"/>
              <a:t>Examen de tous les segments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87514" y="3140855"/>
            <a:ext cx="5595007" cy="6504587"/>
            <a:chOff x="6412114" y="2121680"/>
            <a:chExt cx="5595007" cy="6504587"/>
          </a:xfrm>
        </p:grpSpPr>
        <p:grpSp>
          <p:nvGrpSpPr>
            <p:cNvPr id="7" name="Groupe 6"/>
            <p:cNvGrpSpPr/>
            <p:nvPr/>
          </p:nvGrpSpPr>
          <p:grpSpPr>
            <a:xfrm>
              <a:off x="6412114" y="2676317"/>
              <a:ext cx="5595007" cy="5949950"/>
              <a:chOff x="6564514" y="908050"/>
              <a:chExt cx="5595007" cy="5949950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C2BC022D-E868-C040-98DD-2D85C31633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511" b="94864" l="4375" r="95625">
                            <a14:foregroundMark x1="7813" y1="12840" x2="7969" y2="25076"/>
                            <a14:foregroundMark x1="9844" y1="12840" x2="9844" y2="20997"/>
                            <a14:foregroundMark x1="9375" y1="12236" x2="12188" y2="23565"/>
                            <a14:foregroundMark x1="6563" y1="14653" x2="6563" y2="20242"/>
                            <a14:foregroundMark x1="31875" y1="15257" x2="38750" y2="31118"/>
                            <a14:foregroundMark x1="30000" y1="18882" x2="30000" y2="23263"/>
                            <a14:foregroundMark x1="54375" y1="14350" x2="60000" y2="29003"/>
                            <a14:foregroundMark x1="53281" y1="18882" x2="55313" y2="24773"/>
                            <a14:foregroundMark x1="53906" y1="14350" x2="52344" y2="18429"/>
                            <a14:foregroundMark x1="52344" y1="17221" x2="52344" y2="17221"/>
                            <a14:foregroundMark x1="52344" y1="17221" x2="52344" y2="17221"/>
                            <a14:foregroundMark x1="75781" y1="16465" x2="78750" y2="27039"/>
                            <a14:foregroundMark x1="31250" y1="47583" x2="37500" y2="59668"/>
                            <a14:foregroundMark x1="8281" y1="49094" x2="14844" y2="61782"/>
                            <a14:foregroundMark x1="30469" y1="50906" x2="31875" y2="54834"/>
                            <a14:foregroundMark x1="6406" y1="49094" x2="8750" y2="54834"/>
                            <a14:foregroundMark x1="60000" y1="57251" x2="64531" y2="67523"/>
                            <a14:foregroundMark x1="59062" y1="74471" x2="60938" y2="80816"/>
                            <a14:foregroundMark x1="75156" y1="56647" x2="84844" y2="61934"/>
                            <a14:foregroundMark x1="78594" y1="74169" x2="83125" y2="87462"/>
                            <a14:foregroundMark x1="78281" y1="81269" x2="77188" y2="74622"/>
                            <a14:foregroundMark x1="30312" y1="77795" x2="38125" y2="89879"/>
                            <a14:foregroundMark x1="29844" y1="81118" x2="31875" y2="85801"/>
                            <a14:foregroundMark x1="6563" y1="78852" x2="14375" y2="93051"/>
                            <a14:foregroundMark x1="6406" y1="85347" x2="6406" y2="81571"/>
                            <a14:foregroundMark x1="52969" y1="82024" x2="51875" y2="81873"/>
                            <a14:foregroundMark x1="75156" y1="15861" x2="78125" y2="16012"/>
                            <a14:foregroundMark x1="75313" y1="18580" x2="75469" y2="24169"/>
                            <a14:foregroundMark x1="33594" y1="42900" x2="34063" y2="47281"/>
                            <a14:foregroundMark x1="33750" y1="72659" x2="33906" y2="77190"/>
                            <a14:foregroundMark x1="10781" y1="72810" x2="10938" y2="77644"/>
                            <a14:foregroundMark x1="57813" y1="12085" x2="57813" y2="14955"/>
                            <a14:foregroundMark x1="54063" y1="12840" x2="54063" y2="14653"/>
                            <a14:foregroundMark x1="10313" y1="12387" x2="10781" y2="16767"/>
                            <a14:foregroundMark x1="33594" y1="14199" x2="33594" y2="18429"/>
                            <a14:backgroundMark x1="49844" y1="21450" x2="52188" y2="28399"/>
                            <a14:backgroundMark x1="50469" y1="20997" x2="52812" y2="19033"/>
                          </a14:backgroundRemoval>
                        </a14:imgEffect>
                      </a14:imgLayer>
                    </a14:imgProps>
                  </a:ext>
                </a:extLst>
              </a:blip>
              <a:srcRect l="5017" t="2072" r="6231" b="6529"/>
              <a:stretch/>
            </p:blipFill>
            <p:spPr>
              <a:xfrm>
                <a:off x="6564514" y="908050"/>
                <a:ext cx="5269677" cy="5613352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6564514" y="4901784"/>
                <a:ext cx="5442607" cy="19562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9503764" y="3852472"/>
                <a:ext cx="2655757" cy="28531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6412114" y="4693326"/>
              <a:ext cx="4051020" cy="23919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8"/>
            <p:cNvSpPr/>
            <p:nvPr/>
          </p:nvSpPr>
          <p:spPr>
            <a:xfrm>
              <a:off x="10416371" y="2121680"/>
              <a:ext cx="1409075" cy="34321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31</a:t>
            </a:fld>
            <a:endParaRPr lang="fr-FR"/>
          </a:p>
        </p:txBody>
      </p:sp>
      <p:sp>
        <p:nvSpPr>
          <p:cNvPr id="16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17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3929295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F0FC90A8-F33F-BA43-8CD8-0A6885BB33FE}"/>
              </a:ext>
            </a:extLst>
          </p:cNvPr>
          <p:cNvSpPr txBox="1">
            <a:spLocks/>
          </p:cNvSpPr>
          <p:nvPr/>
        </p:nvSpPr>
        <p:spPr bwMode="auto">
          <a:xfrm>
            <a:off x="250825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3600" b="1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</a:rPr>
              <a:t>PLAN</a:t>
            </a:r>
            <a:endParaRPr lang="fr-FR" sz="3600" b="1" dirty="0">
              <a:solidFill>
                <a:schemeClr val="tx1">
                  <a:lumMod val="65000"/>
                  <a:lumOff val="35000"/>
                </a:schemeClr>
              </a:solidFill>
              <a:ea typeface="+mj-ea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FE9053E-7CE7-9E49-996B-122590A7E036}"/>
              </a:ext>
            </a:extLst>
          </p:cNvPr>
          <p:cNvSpPr txBox="1">
            <a:spLocks/>
          </p:cNvSpPr>
          <p:nvPr/>
        </p:nvSpPr>
        <p:spPr bwMode="auto">
          <a:xfrm>
            <a:off x="349252" y="1052515"/>
            <a:ext cx="11299409" cy="468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fr-FR" altLang="fr-FR" b="1" dirty="0">
                <a:ea typeface="ＭＳ Ｐゴシック" panose="020B0600070205080204" pitchFamily="34" charset="-128"/>
              </a:rPr>
              <a:t>Définitions, anatomie</a:t>
            </a:r>
          </a:p>
          <a:p>
            <a:pPr>
              <a:buClr>
                <a:schemeClr val="tx1"/>
              </a:buClr>
            </a:pPr>
            <a:endParaRPr lang="fr-FR" altLang="fr-FR" sz="1600" b="1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fr-FR" altLang="fr-FR" b="1" dirty="0">
                <a:ea typeface="ＭＳ Ｐゴシック" panose="020B0600070205080204" pitchFamily="34" charset="-128"/>
              </a:rPr>
              <a:t>Epidémiologie, physiopathologie</a:t>
            </a:r>
          </a:p>
          <a:p>
            <a:pPr>
              <a:buClr>
                <a:schemeClr val="tx1"/>
              </a:buClr>
            </a:pPr>
            <a:endParaRPr lang="fr-FR" altLang="fr-FR" sz="1600" b="1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fr-FR" altLang="fr-FR" b="1" dirty="0">
                <a:ea typeface="ＭＳ Ｐゴシック" panose="020B0600070205080204" pitchFamily="34" charset="-128"/>
              </a:rPr>
              <a:t>Diagnostic</a:t>
            </a:r>
          </a:p>
          <a:p>
            <a:pPr>
              <a:buClr>
                <a:schemeClr val="tx1"/>
              </a:buClr>
            </a:pPr>
            <a:endParaRPr lang="fr-FR" altLang="fr-FR" sz="1600" b="1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fr-FR" altLang="fr-FR" b="1" dirty="0">
                <a:ea typeface="ＭＳ Ｐゴシック" panose="020B0600070205080204" pitchFamily="34" charset="-128"/>
              </a:rPr>
              <a:t>Examens complémentaires</a:t>
            </a:r>
          </a:p>
          <a:p>
            <a:pPr>
              <a:buClr>
                <a:schemeClr val="tx1"/>
              </a:buClr>
            </a:pPr>
            <a:endParaRPr lang="fr-FR" altLang="fr-FR" sz="1600" b="1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fr-FR" altLang="fr-FR" b="1" dirty="0">
                <a:ea typeface="ＭＳ Ｐゴシック" panose="020B0600070205080204" pitchFamily="34" charset="-128"/>
              </a:rPr>
              <a:t>Prise en charge des troubles de la statique rectale</a:t>
            </a:r>
          </a:p>
          <a:p>
            <a:pPr>
              <a:buClr>
                <a:schemeClr val="tx1"/>
              </a:buClr>
            </a:pPr>
            <a:endParaRPr lang="fr-FR" altLang="fr-FR" sz="1600" b="1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fr-FR" altLang="fr-FR" b="1" dirty="0">
                <a:ea typeface="ＭＳ Ｐゴシック" panose="020B0600070205080204" pitchFamily="34" charset="-128"/>
              </a:rPr>
              <a:t>Résultats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9B6BF8-0552-244E-B69E-C41A1FEAFF4B}"/>
              </a:ext>
            </a:extLst>
          </p:cNvPr>
          <p:cNvSpPr/>
          <p:nvPr/>
        </p:nvSpPr>
        <p:spPr>
          <a:xfrm>
            <a:off x="349252" y="3665430"/>
            <a:ext cx="11253371" cy="647700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32</a:t>
            </a:fld>
            <a:endParaRPr lang="fr-FR"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1787540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8A1008E1-F2DB-C64A-82C7-883FBBAAC9DC}"/>
              </a:ext>
            </a:extLst>
          </p:cNvPr>
          <p:cNvSpPr txBox="1">
            <a:spLocks/>
          </p:cNvSpPr>
          <p:nvPr/>
        </p:nvSpPr>
        <p:spPr bwMode="auto">
          <a:xfrm>
            <a:off x="303212" y="115888"/>
            <a:ext cx="10440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Examens complémentaires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E11D9B3-AE18-814B-96CC-5E6CBFE00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444" y="1106498"/>
            <a:ext cx="7044388" cy="5257800"/>
          </a:xfrm>
        </p:spPr>
        <p:txBody>
          <a:bodyPr>
            <a:normAutofit/>
          </a:bodyPr>
          <a:lstStyle/>
          <a:p>
            <a:endParaRPr lang="fr-FR" altLang="fr-FR" sz="2400" dirty="0"/>
          </a:p>
          <a:p>
            <a:r>
              <a:rPr lang="fr-FR" sz="2800" dirty="0"/>
              <a:t>Explorations fonctionnelles </a:t>
            </a:r>
          </a:p>
          <a:p>
            <a:endParaRPr lang="fr-FR" sz="2800" dirty="0"/>
          </a:p>
          <a:p>
            <a:pPr lvl="1"/>
            <a:r>
              <a:rPr lang="fr-FR" sz="2400" dirty="0"/>
              <a:t>Manométrie </a:t>
            </a:r>
            <a:r>
              <a:rPr lang="fr-FR" sz="2400" dirty="0" err="1"/>
              <a:t>anorectale</a:t>
            </a:r>
            <a:endParaRPr lang="fr-FR" sz="2400" dirty="0"/>
          </a:p>
          <a:p>
            <a:pPr lvl="1"/>
            <a:endParaRPr lang="fr-FR" sz="2400" dirty="0"/>
          </a:p>
          <a:p>
            <a:pPr lvl="1"/>
            <a:r>
              <a:rPr lang="fr-FR" sz="2400" b="1" dirty="0"/>
              <a:t>IRM pelvienne dynamique ++ </a:t>
            </a:r>
            <a:r>
              <a:rPr lang="fr-FR" sz="2400" dirty="0"/>
              <a:t>ou </a:t>
            </a:r>
            <a:r>
              <a:rPr lang="fr-FR" sz="2400" dirty="0" err="1"/>
              <a:t>viscérogramme</a:t>
            </a:r>
            <a:endParaRPr lang="fr-FR" sz="2400" dirty="0"/>
          </a:p>
          <a:p>
            <a:pPr lvl="1"/>
            <a:endParaRPr lang="fr-FR" sz="2400" dirty="0"/>
          </a:p>
          <a:p>
            <a:pPr lvl="1"/>
            <a:r>
              <a:rPr lang="fr-FR" sz="2400" dirty="0"/>
              <a:t>Transit aux pellets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5E887F5-000C-EB4C-A298-06C8E2BA9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488" y1="25714" x2="19428" y2="26939"/>
                        <a14:foregroundMark x1="40361" y1="22857" x2="47139" y2="28980"/>
                        <a14:foregroundMark x1="37952" y1="84898" x2="48494" y2="66939"/>
                        <a14:foregroundMark x1="8584" y1="77959" x2="20633" y2="7795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7123" y="755650"/>
            <a:ext cx="5422065" cy="200061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684225F-68BD-DD43-8A4F-29990519FD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034" l="2241" r="100000">
                        <a14:foregroundMark x1="28571" y1="5897" x2="28011" y2="339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771529" y="1880925"/>
            <a:ext cx="2599398" cy="29634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07C9045-C2A8-EC49-9E8B-E4B0E74AA6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8988" y="4700952"/>
            <a:ext cx="3433011" cy="212956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472E00D-4EBB-094F-919E-5A15B8A5A8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6642" y="4249343"/>
            <a:ext cx="2306269" cy="2565136"/>
          </a:xfrm>
          <a:prstGeom prst="rect">
            <a:avLst/>
          </a:prstGeom>
        </p:spPr>
      </p:pic>
      <p:sp>
        <p:nvSpPr>
          <p:cNvPr id="2" name="Flèche droite à entaille 1">
            <a:extLst>
              <a:ext uri="{FF2B5EF4-FFF2-40B4-BE49-F238E27FC236}">
                <a16:creationId xmlns:a16="http://schemas.microsoft.com/office/drawing/2014/main" id="{5C455910-3BD9-6B49-AA94-53866FD41362}"/>
              </a:ext>
            </a:extLst>
          </p:cNvPr>
          <p:cNvSpPr/>
          <p:nvPr/>
        </p:nvSpPr>
        <p:spPr>
          <a:xfrm rot="19815418">
            <a:off x="4311888" y="2214149"/>
            <a:ext cx="923641" cy="478470"/>
          </a:xfrm>
          <a:prstGeom prst="notchedRightArrow">
            <a:avLst>
              <a:gd name="adj1" fmla="val 3713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droite à entaille 10">
            <a:extLst>
              <a:ext uri="{FF2B5EF4-FFF2-40B4-BE49-F238E27FC236}">
                <a16:creationId xmlns:a16="http://schemas.microsoft.com/office/drawing/2014/main" id="{A1A66B38-EF3D-7C45-928B-9D1E6F14D6C0}"/>
              </a:ext>
            </a:extLst>
          </p:cNvPr>
          <p:cNvSpPr/>
          <p:nvPr/>
        </p:nvSpPr>
        <p:spPr>
          <a:xfrm>
            <a:off x="4937123" y="2890217"/>
            <a:ext cx="5166853" cy="478470"/>
          </a:xfrm>
          <a:prstGeom prst="notchedRightArrow">
            <a:avLst>
              <a:gd name="adj1" fmla="val 3713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FCE68F5-075A-E244-974C-AF7F50058822}"/>
              </a:ext>
            </a:extLst>
          </p:cNvPr>
          <p:cNvCxnSpPr>
            <a:cxnSpLocks/>
          </p:cNvCxnSpPr>
          <p:nvPr/>
        </p:nvCxnSpPr>
        <p:spPr>
          <a:xfrm flipV="1">
            <a:off x="4535748" y="3056906"/>
            <a:ext cx="427501" cy="332206"/>
          </a:xfrm>
          <a:prstGeom prst="line">
            <a:avLst/>
          </a:prstGeom>
          <a:ln w="762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AE474B9-991A-A141-B9C4-14CCAAFC1B82}"/>
              </a:ext>
            </a:extLst>
          </p:cNvPr>
          <p:cNvCxnSpPr>
            <a:cxnSpLocks/>
          </p:cNvCxnSpPr>
          <p:nvPr/>
        </p:nvCxnSpPr>
        <p:spPr>
          <a:xfrm flipV="1">
            <a:off x="4586083" y="3103250"/>
            <a:ext cx="427501" cy="332206"/>
          </a:xfrm>
          <a:prstGeom prst="line">
            <a:avLst/>
          </a:prstGeom>
          <a:ln w="762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93E92B3-70A6-A445-8C18-B00309E9F815}"/>
              </a:ext>
            </a:extLst>
          </p:cNvPr>
          <p:cNvCxnSpPr>
            <a:cxnSpLocks/>
          </p:cNvCxnSpPr>
          <p:nvPr/>
        </p:nvCxnSpPr>
        <p:spPr>
          <a:xfrm flipV="1">
            <a:off x="4586083" y="3116681"/>
            <a:ext cx="427501" cy="332206"/>
          </a:xfrm>
          <a:prstGeom prst="line">
            <a:avLst/>
          </a:prstGeom>
          <a:ln w="762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èche droite à entaille 15">
            <a:extLst>
              <a:ext uri="{FF2B5EF4-FFF2-40B4-BE49-F238E27FC236}">
                <a16:creationId xmlns:a16="http://schemas.microsoft.com/office/drawing/2014/main" id="{94487B2B-820A-BA47-B4CE-51421AAC4EF5}"/>
              </a:ext>
            </a:extLst>
          </p:cNvPr>
          <p:cNvSpPr/>
          <p:nvPr/>
        </p:nvSpPr>
        <p:spPr>
          <a:xfrm rot="2024746">
            <a:off x="6308428" y="4380140"/>
            <a:ext cx="2569208" cy="478470"/>
          </a:xfrm>
          <a:prstGeom prst="notchedRightArrow">
            <a:avLst>
              <a:gd name="adj1" fmla="val 3713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droite à entaille 16">
            <a:extLst>
              <a:ext uri="{FF2B5EF4-FFF2-40B4-BE49-F238E27FC236}">
                <a16:creationId xmlns:a16="http://schemas.microsoft.com/office/drawing/2014/main" id="{DA88E06A-CBCC-254D-A059-6C8A14D4F09E}"/>
              </a:ext>
            </a:extLst>
          </p:cNvPr>
          <p:cNvSpPr/>
          <p:nvPr/>
        </p:nvSpPr>
        <p:spPr>
          <a:xfrm rot="2024746">
            <a:off x="2731264" y="4807067"/>
            <a:ext cx="820870" cy="478470"/>
          </a:xfrm>
          <a:prstGeom prst="notchedRightArrow">
            <a:avLst>
              <a:gd name="adj1" fmla="val 32666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782300" y="3577299"/>
            <a:ext cx="22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1346180" y="4035994"/>
            <a:ext cx="22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1102340" y="3617712"/>
            <a:ext cx="3581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chemeClr val="bg1"/>
                </a:solidFill>
              </a:rPr>
              <a:t>Ut</a:t>
            </a:r>
          </a:p>
        </p:txBody>
      </p:sp>
      <p:cxnSp>
        <p:nvCxnSpPr>
          <p:cNvPr id="20" name="Connecteur droit 19"/>
          <p:cNvCxnSpPr/>
          <p:nvPr/>
        </p:nvCxnSpPr>
        <p:spPr>
          <a:xfrm flipH="1">
            <a:off x="5052060" y="4249343"/>
            <a:ext cx="15240" cy="1389457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H="1">
            <a:off x="3726180" y="5638800"/>
            <a:ext cx="1341120" cy="952932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H="1" flipV="1">
            <a:off x="5052061" y="5646422"/>
            <a:ext cx="1144554" cy="91632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0916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130" y="1254499"/>
            <a:ext cx="9975119" cy="4622426"/>
          </a:xfrm>
        </p:spPr>
        <p:txBody>
          <a:bodyPr/>
          <a:lstStyle/>
          <a:p>
            <a:r>
              <a:rPr lang="fr-FR" b="1" dirty="0"/>
              <a:t>Examens complémentaires</a:t>
            </a:r>
          </a:p>
          <a:p>
            <a:endParaRPr lang="fr-FR" dirty="0"/>
          </a:p>
          <a:p>
            <a:pPr lvl="1"/>
            <a:r>
              <a:rPr lang="fr-FR" b="1" dirty="0"/>
              <a:t>systématiques</a:t>
            </a:r>
          </a:p>
          <a:p>
            <a:pPr lvl="2"/>
            <a:r>
              <a:rPr lang="fr-FR" b="1" dirty="0"/>
              <a:t>Manométrie</a:t>
            </a:r>
          </a:p>
          <a:p>
            <a:pPr lvl="2"/>
            <a:r>
              <a:rPr lang="fr-FR" b="1" dirty="0"/>
              <a:t>IRM pelvienne dynamique</a:t>
            </a:r>
          </a:p>
          <a:p>
            <a:pPr lvl="2"/>
            <a:endParaRPr lang="fr-FR" b="1" dirty="0"/>
          </a:p>
          <a:p>
            <a:pPr lvl="1"/>
            <a:r>
              <a:rPr lang="fr-FR" b="1" dirty="0"/>
              <a:t>Facultatifs</a:t>
            </a:r>
          </a:p>
          <a:p>
            <a:pPr lvl="2"/>
            <a:r>
              <a:rPr lang="fr-FR" b="1" dirty="0" err="1"/>
              <a:t>Viscérogramme</a:t>
            </a:r>
            <a:r>
              <a:rPr lang="fr-FR" b="1" dirty="0"/>
              <a:t> pelvien</a:t>
            </a:r>
          </a:p>
          <a:p>
            <a:pPr lvl="2"/>
            <a:r>
              <a:rPr lang="fr-FR" b="1" dirty="0"/>
              <a:t>Transit aux </a:t>
            </a:r>
            <a:r>
              <a:rPr lang="fr-FR" b="1" dirty="0" err="1"/>
              <a:t>pelets</a:t>
            </a:r>
            <a:endParaRPr lang="fr-FR" b="1" dirty="0"/>
          </a:p>
          <a:p>
            <a:endParaRPr lang="fr-FR" b="1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E6D285A3-1756-4D45-8BC3-25505E48B465}"/>
              </a:ext>
            </a:extLst>
          </p:cNvPr>
          <p:cNvSpPr txBox="1">
            <a:spLocks/>
          </p:cNvSpPr>
          <p:nvPr/>
        </p:nvSpPr>
        <p:spPr bwMode="auto">
          <a:xfrm>
            <a:off x="303213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A retenir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34</a:t>
            </a:fld>
            <a:endParaRPr lang="fr-FR"/>
          </a:p>
        </p:txBody>
      </p: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1320202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F0FC90A8-F33F-BA43-8CD8-0A6885BB33FE}"/>
              </a:ext>
            </a:extLst>
          </p:cNvPr>
          <p:cNvSpPr txBox="1">
            <a:spLocks/>
          </p:cNvSpPr>
          <p:nvPr/>
        </p:nvSpPr>
        <p:spPr bwMode="auto">
          <a:xfrm>
            <a:off x="250825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3600" b="1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</a:rPr>
              <a:t>PLAN</a:t>
            </a:r>
            <a:endParaRPr lang="fr-FR" sz="3600" b="1" dirty="0">
              <a:solidFill>
                <a:schemeClr val="tx1">
                  <a:lumMod val="65000"/>
                  <a:lumOff val="35000"/>
                </a:schemeClr>
              </a:solidFill>
              <a:ea typeface="+mj-ea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FE9053E-7CE7-9E49-996B-122590A7E036}"/>
              </a:ext>
            </a:extLst>
          </p:cNvPr>
          <p:cNvSpPr txBox="1">
            <a:spLocks/>
          </p:cNvSpPr>
          <p:nvPr/>
        </p:nvSpPr>
        <p:spPr bwMode="auto">
          <a:xfrm>
            <a:off x="349252" y="1052515"/>
            <a:ext cx="11299409" cy="468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fr-FR" altLang="fr-FR" b="1" dirty="0">
                <a:ea typeface="ＭＳ Ｐゴシック" panose="020B0600070205080204" pitchFamily="34" charset="-128"/>
              </a:rPr>
              <a:t>Définitions, anatomie</a:t>
            </a:r>
          </a:p>
          <a:p>
            <a:pPr>
              <a:buClr>
                <a:schemeClr val="tx1"/>
              </a:buClr>
            </a:pPr>
            <a:endParaRPr lang="fr-FR" altLang="fr-FR" sz="1600" b="1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fr-FR" altLang="fr-FR" b="1" dirty="0">
                <a:ea typeface="ＭＳ Ｐゴシック" panose="020B0600070205080204" pitchFamily="34" charset="-128"/>
              </a:rPr>
              <a:t>Epidémiologie, physiopathologie</a:t>
            </a:r>
          </a:p>
          <a:p>
            <a:pPr>
              <a:buClr>
                <a:schemeClr val="tx1"/>
              </a:buClr>
            </a:pPr>
            <a:endParaRPr lang="fr-FR" altLang="fr-FR" sz="1600" b="1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fr-FR" altLang="fr-FR" b="1" dirty="0">
                <a:ea typeface="ＭＳ Ｐゴシック" panose="020B0600070205080204" pitchFamily="34" charset="-128"/>
              </a:rPr>
              <a:t>Diagnostic</a:t>
            </a:r>
          </a:p>
          <a:p>
            <a:pPr>
              <a:buClr>
                <a:schemeClr val="tx1"/>
              </a:buClr>
            </a:pPr>
            <a:endParaRPr lang="fr-FR" altLang="fr-FR" sz="1600" b="1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fr-FR" altLang="fr-FR" b="1" dirty="0">
                <a:ea typeface="ＭＳ Ｐゴシック" panose="020B0600070205080204" pitchFamily="34" charset="-128"/>
              </a:rPr>
              <a:t>Examens complémentaires</a:t>
            </a:r>
          </a:p>
          <a:p>
            <a:pPr>
              <a:buClr>
                <a:schemeClr val="tx1"/>
              </a:buClr>
            </a:pPr>
            <a:endParaRPr lang="fr-FR" altLang="fr-FR" sz="1600" b="1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fr-FR" altLang="fr-FR" b="1" dirty="0">
                <a:ea typeface="ＭＳ Ｐゴシック" panose="020B0600070205080204" pitchFamily="34" charset="-128"/>
              </a:rPr>
              <a:t>Prise en charge des troubles de la statique rectale</a:t>
            </a:r>
          </a:p>
          <a:p>
            <a:pPr>
              <a:buClr>
                <a:schemeClr val="tx1"/>
              </a:buClr>
            </a:pPr>
            <a:endParaRPr lang="fr-FR" altLang="fr-FR" sz="1600" b="1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fr-FR" altLang="fr-FR" b="1" dirty="0">
                <a:ea typeface="ＭＳ Ｐゴシック" panose="020B0600070205080204" pitchFamily="34" charset="-128"/>
              </a:rPr>
              <a:t>Résultats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9B6BF8-0552-244E-B69E-C41A1FEAFF4B}"/>
              </a:ext>
            </a:extLst>
          </p:cNvPr>
          <p:cNvSpPr/>
          <p:nvPr/>
        </p:nvSpPr>
        <p:spPr>
          <a:xfrm>
            <a:off x="395536" y="4560688"/>
            <a:ext cx="11253371" cy="647700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35</a:t>
            </a:fld>
            <a:endParaRPr lang="fr-FR"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2946901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8A1008E1-F2DB-C64A-82C7-883FBBAAC9DC}"/>
              </a:ext>
            </a:extLst>
          </p:cNvPr>
          <p:cNvSpPr txBox="1">
            <a:spLocks/>
          </p:cNvSpPr>
          <p:nvPr/>
        </p:nvSpPr>
        <p:spPr bwMode="auto">
          <a:xfrm>
            <a:off x="303212" y="115888"/>
            <a:ext cx="10440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Prise en charge des troubles de la statique rectale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BC50E39-83A8-6C4D-9A1A-E47A3F7ECF36}"/>
              </a:ext>
            </a:extLst>
          </p:cNvPr>
          <p:cNvGrpSpPr/>
          <p:nvPr/>
        </p:nvGrpSpPr>
        <p:grpSpPr>
          <a:xfrm>
            <a:off x="-234278" y="197392"/>
            <a:ext cx="12324794" cy="5115439"/>
            <a:chOff x="220133" y="1968501"/>
            <a:chExt cx="8923867" cy="5115439"/>
          </a:xfrm>
        </p:grpSpPr>
        <p:sp>
          <p:nvSpPr>
            <p:cNvPr id="23" name="Text Box 6">
              <a:extLst>
                <a:ext uri="{FF2B5EF4-FFF2-40B4-BE49-F238E27FC236}">
                  <a16:creationId xmlns:a16="http://schemas.microsoft.com/office/drawing/2014/main" id="{55325C45-6D00-D449-9774-997950098A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133" y="1968501"/>
              <a:ext cx="8923867" cy="5115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576263" algn="l"/>
                  <a:tab pos="952500" algn="l"/>
                  <a:tab pos="1333500" algn="l"/>
                  <a:tab pos="1630363" algn="l"/>
                  <a:tab pos="2286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tabLst>
                  <a:tab pos="576263" algn="l"/>
                  <a:tab pos="952500" algn="l"/>
                  <a:tab pos="1333500" algn="l"/>
                  <a:tab pos="1630363" algn="l"/>
                  <a:tab pos="2286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tabLst>
                  <a:tab pos="576263" algn="l"/>
                  <a:tab pos="952500" algn="l"/>
                  <a:tab pos="1333500" algn="l"/>
                  <a:tab pos="1630363" algn="l"/>
                  <a:tab pos="2286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tabLst>
                  <a:tab pos="576263" algn="l"/>
                  <a:tab pos="952500" algn="l"/>
                  <a:tab pos="1333500" algn="l"/>
                  <a:tab pos="1630363" algn="l"/>
                  <a:tab pos="2286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tabLst>
                  <a:tab pos="576263" algn="l"/>
                  <a:tab pos="952500" algn="l"/>
                  <a:tab pos="1333500" algn="l"/>
                  <a:tab pos="1630363" algn="l"/>
                  <a:tab pos="2286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76263" algn="l"/>
                  <a:tab pos="952500" algn="l"/>
                  <a:tab pos="1333500" algn="l"/>
                  <a:tab pos="1630363" algn="l"/>
                  <a:tab pos="2286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76263" algn="l"/>
                  <a:tab pos="952500" algn="l"/>
                  <a:tab pos="1333500" algn="l"/>
                  <a:tab pos="1630363" algn="l"/>
                  <a:tab pos="2286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76263" algn="l"/>
                  <a:tab pos="952500" algn="l"/>
                  <a:tab pos="1333500" algn="l"/>
                  <a:tab pos="1630363" algn="l"/>
                  <a:tab pos="2286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76263" algn="l"/>
                  <a:tab pos="952500" algn="l"/>
                  <a:tab pos="1333500" algn="l"/>
                  <a:tab pos="1630363" algn="l"/>
                  <a:tab pos="2286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60000"/>
                </a:lnSpc>
              </a:pPr>
              <a:r>
                <a:rPr lang="fr-FR" altLang="fr-FR" sz="1778" b="1" dirty="0">
                  <a:latin typeface="Comic Sans MS" panose="030F0902030302020204" pitchFamily="66" charset="0"/>
                </a:rPr>
                <a:t>	</a:t>
              </a:r>
              <a:r>
                <a:rPr lang="fr-FR" altLang="fr-FR" sz="1778" b="1" dirty="0">
                  <a:latin typeface="Calibri" panose="020F0502020204030204" pitchFamily="34" charset="0"/>
                  <a:cs typeface="Calibri" panose="020F0502020204030204" pitchFamily="34" charset="0"/>
                </a:rPr>
                <a:t>						</a:t>
              </a:r>
            </a:p>
            <a:p>
              <a:pPr>
                <a:lnSpc>
                  <a:spcPct val="160000"/>
                </a:lnSpc>
              </a:pPr>
              <a:r>
                <a:rPr lang="fr-FR" altLang="fr-FR" sz="1778" b="1" dirty="0">
                  <a:latin typeface="Calibri" panose="020F0502020204030204" pitchFamily="34" charset="0"/>
                  <a:cs typeface="Calibri" panose="020F0502020204030204" pitchFamily="34" charset="0"/>
                </a:rPr>
                <a:t>								 	    	</a:t>
              </a:r>
              <a:r>
                <a:rPr lang="fr-FR" altLang="fr-F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Voie haute</a:t>
              </a:r>
              <a:r>
                <a:rPr lang="fr-FR" altLang="fr-FR" sz="1778" b="1" dirty="0">
                  <a:latin typeface="Calibri" panose="020F0502020204030204" pitchFamily="34" charset="0"/>
                  <a:cs typeface="Calibri" panose="020F0502020204030204" pitchFamily="34" charset="0"/>
                </a:rPr>
                <a:t>			    </a:t>
              </a:r>
              <a:r>
                <a:rPr lang="fr-FR" altLang="fr-FR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Rectopexie</a:t>
              </a:r>
              <a:endParaRPr lang="fr-FR" altLang="fr-FR" sz="1778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60000"/>
                </a:lnSpc>
              </a:pPr>
              <a:endParaRPr lang="fr-FR" altLang="fr-FR" sz="1778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60000"/>
                </a:lnSpc>
              </a:pPr>
              <a:endParaRPr lang="fr-FR" altLang="fr-FR" sz="1778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60000"/>
                </a:lnSpc>
              </a:pPr>
              <a:endParaRPr lang="fr-FR" altLang="fr-FR" sz="1778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60000"/>
                </a:lnSpc>
              </a:pPr>
              <a:r>
                <a:rPr lang="fr-FR" altLang="fr-FR" sz="1778" b="1" dirty="0">
                  <a:latin typeface="Calibri" panose="020F0502020204030204" pitchFamily="34" charset="0"/>
                  <a:cs typeface="Calibri" panose="020F0502020204030204" pitchFamily="34" charset="0"/>
                </a:rPr>
                <a:t>								     		</a:t>
              </a:r>
              <a:r>
                <a:rPr lang="fr-FR" altLang="fr-F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Voie basse</a:t>
              </a:r>
              <a:r>
                <a:rPr lang="fr-FR" altLang="fr-FR" sz="1778" b="1" dirty="0">
                  <a:latin typeface="Calibri" panose="020F0502020204030204" pitchFamily="34" charset="0"/>
                  <a:cs typeface="Calibri" panose="020F0502020204030204" pitchFamily="34" charset="0"/>
                </a:rPr>
                <a:t>			    </a:t>
              </a:r>
              <a:r>
                <a:rPr lang="fr-FR" altLang="fr-F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Diverses…</a:t>
              </a:r>
              <a:r>
                <a:rPr lang="fr-FR" altLang="fr-FR" sz="1778" b="1" dirty="0">
                  <a:latin typeface="Calibri" panose="020F0502020204030204" pitchFamily="34" charset="0"/>
                  <a:cs typeface="Calibri" panose="020F0502020204030204" pitchFamily="34" charset="0"/>
                </a:rPr>
                <a:t>		 </a:t>
              </a:r>
            </a:p>
            <a:p>
              <a:pPr>
                <a:lnSpc>
                  <a:spcPct val="160000"/>
                </a:lnSpc>
              </a:pPr>
              <a:endParaRPr lang="fr-FR" altLang="fr-FR" sz="1778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60000"/>
                </a:lnSpc>
              </a:pPr>
              <a:r>
                <a:rPr lang="fr-FR" altLang="fr-FR" sz="1778" b="1" dirty="0">
                  <a:latin typeface="Calibri" panose="020F0502020204030204" pitchFamily="34" charset="0"/>
                  <a:cs typeface="Calibri" panose="020F0502020204030204" pitchFamily="34" charset="0"/>
                </a:rPr>
                <a:t>							    		</a:t>
              </a:r>
            </a:p>
            <a:p>
              <a:pPr>
                <a:lnSpc>
                  <a:spcPct val="160000"/>
                </a:lnSpc>
              </a:pPr>
              <a:endParaRPr lang="fr-FR" altLang="fr-FR" sz="1778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60000"/>
                </a:lnSpc>
              </a:pPr>
              <a:r>
                <a:rPr lang="fr-FR" altLang="fr-FR" sz="1778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24" name="Line 18">
              <a:extLst>
                <a:ext uri="{FF2B5EF4-FFF2-40B4-BE49-F238E27FC236}">
                  <a16:creationId xmlns:a16="http://schemas.microsoft.com/office/drawing/2014/main" id="{B80109D9-6CE7-0544-ADB8-983DE7885F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9767" y="3557412"/>
              <a:ext cx="642055" cy="8763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600"/>
            </a:p>
          </p:txBody>
        </p:sp>
        <p:sp>
          <p:nvSpPr>
            <p:cNvPr id="25" name="Line 19">
              <a:extLst>
                <a:ext uri="{FF2B5EF4-FFF2-40B4-BE49-F238E27FC236}">
                  <a16:creationId xmlns:a16="http://schemas.microsoft.com/office/drawing/2014/main" id="{41C49A4F-83E0-9949-A310-1A24DDA3C9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59767" y="2782711"/>
              <a:ext cx="642055" cy="7747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600"/>
            </a:p>
          </p:txBody>
        </p:sp>
        <p:cxnSp>
          <p:nvCxnSpPr>
            <p:cNvPr id="26" name="Connecteur droit 13">
              <a:extLst>
                <a:ext uri="{FF2B5EF4-FFF2-40B4-BE49-F238E27FC236}">
                  <a16:creationId xmlns:a16="http://schemas.microsoft.com/office/drawing/2014/main" id="{1216F6AE-1DA6-B248-8B30-C34E3A3C99CD}"/>
                </a:ext>
              </a:extLst>
            </p:cNvPr>
            <p:cNvCxnSpPr>
              <a:cxnSpLocks noChangeShapeType="1"/>
              <a:endCxn id="25" idx="0"/>
            </p:cNvCxnSpPr>
            <p:nvPr/>
          </p:nvCxnSpPr>
          <p:spPr bwMode="auto">
            <a:xfrm>
              <a:off x="2674402" y="3551767"/>
              <a:ext cx="1385365" cy="5644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511BF95-9852-9841-9B89-AD897E1FB6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820" y="4182884"/>
              <a:ext cx="144356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1778" dirty="0">
                  <a:latin typeface="Comic Sans MS" panose="030F0902030302020204" pitchFamily="66" charset="0"/>
                </a:rPr>
                <a:t>     </a:t>
              </a:r>
              <a:r>
                <a:rPr lang="fr-FR" altLang="fr-FR" sz="2000" b="1" dirty="0">
                  <a:latin typeface="+mj-lt"/>
                </a:rPr>
                <a:t>Clinique</a:t>
              </a:r>
              <a:endParaRPr lang="fr-FR" altLang="fr-FR" sz="2133" b="1" dirty="0">
                <a:latin typeface="+mj-lt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55792B9-D262-F941-9F7F-484634CCC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7629" y="4198642"/>
              <a:ext cx="862568" cy="381000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2133"/>
            </a:p>
          </p:txBody>
        </p: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3FFD4AD8-7500-134B-9375-478108E9E0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1588911" y="3873501"/>
              <a:ext cx="2" cy="328480"/>
            </a:xfrm>
            <a:prstGeom prst="straightConnector1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DF9403-32AD-BD4A-A078-421E95456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5598" y="4019014"/>
              <a:ext cx="130319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 b="1" dirty="0">
                  <a:latin typeface="+mj-lt"/>
                </a:rPr>
                <a:t>Etat abdominal</a:t>
              </a:r>
              <a:endParaRPr lang="fr-FR" altLang="fr-FR" sz="2800" b="1" dirty="0">
                <a:latin typeface="+mj-lt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D14AE3C-99A4-4246-88E3-AE56DB325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5598" y="3995563"/>
              <a:ext cx="1324675" cy="421176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2133"/>
            </a:p>
          </p:txBody>
        </p: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404F71CB-2276-AB4D-9C59-1FDBB5AB5FB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675045" y="3587045"/>
              <a:ext cx="0" cy="408517"/>
            </a:xfrm>
            <a:prstGeom prst="straightConnector1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" name="Line 20">
              <a:extLst>
                <a:ext uri="{FF2B5EF4-FFF2-40B4-BE49-F238E27FC236}">
                  <a16:creationId xmlns:a16="http://schemas.microsoft.com/office/drawing/2014/main" id="{33A781B6-AA87-BC45-B821-F4A4C8068C2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80000">
              <a:off x="5968619" y="2725340"/>
              <a:ext cx="1470378" cy="508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600"/>
            </a:p>
          </p:txBody>
        </p:sp>
        <p:sp>
          <p:nvSpPr>
            <p:cNvPr id="34" name="Line 20">
              <a:extLst>
                <a:ext uri="{FF2B5EF4-FFF2-40B4-BE49-F238E27FC236}">
                  <a16:creationId xmlns:a16="http://schemas.microsoft.com/office/drawing/2014/main" id="{995AF731-3F64-B94A-8228-DC49F56CA41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80000">
              <a:off x="5968619" y="4530583"/>
              <a:ext cx="1470378" cy="508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600"/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C85D8295-334C-984D-90D9-5BA173FA95A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10790"/>
            <a:ext cx="708556" cy="55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4C450FE-B6BA-3E42-8481-CFA64476D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434" y="1503999"/>
            <a:ext cx="774527" cy="564608"/>
          </a:xfrm>
          <a:prstGeom prst="rect">
            <a:avLst/>
          </a:prstGeom>
        </p:spPr>
      </p:pic>
      <p:pic>
        <p:nvPicPr>
          <p:cNvPr id="19" name="Image 18" descr="Une image contenant beignet, assis, donut, table&#10;&#10;Description générée automatiquement">
            <a:extLst>
              <a:ext uri="{FF2B5EF4-FFF2-40B4-BE49-F238E27FC236}">
                <a16:creationId xmlns:a16="http://schemas.microsoft.com/office/drawing/2014/main" id="{D07B4C4D-4013-9C43-B5B8-7F8F73CEDA5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83" y="1464803"/>
            <a:ext cx="814307" cy="669327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2406191" y="1556861"/>
            <a:ext cx="371329" cy="4209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C6C9A1A6-FE93-0D44-AAAE-6B748C956677}"/>
              </a:ext>
            </a:extLst>
          </p:cNvPr>
          <p:cNvGrpSpPr/>
          <p:nvPr/>
        </p:nvGrpSpPr>
        <p:grpSpPr>
          <a:xfrm>
            <a:off x="-286415" y="2662603"/>
            <a:ext cx="12429067" cy="5060744"/>
            <a:chOff x="-237067" y="1689532"/>
            <a:chExt cx="8923867" cy="5060744"/>
          </a:xfrm>
        </p:grpSpPr>
        <p:sp>
          <p:nvSpPr>
            <p:cNvPr id="41" name="Text Box 6">
              <a:extLst>
                <a:ext uri="{FF2B5EF4-FFF2-40B4-BE49-F238E27FC236}">
                  <a16:creationId xmlns:a16="http://schemas.microsoft.com/office/drawing/2014/main" id="{B4CFE5D6-6F74-324F-940C-9219A0BAFF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37067" y="1689532"/>
              <a:ext cx="8923867" cy="5060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576263" algn="l"/>
                  <a:tab pos="952500" algn="l"/>
                  <a:tab pos="1333500" algn="l"/>
                  <a:tab pos="1630363" algn="l"/>
                  <a:tab pos="2286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tabLst>
                  <a:tab pos="576263" algn="l"/>
                  <a:tab pos="952500" algn="l"/>
                  <a:tab pos="1333500" algn="l"/>
                  <a:tab pos="1630363" algn="l"/>
                  <a:tab pos="2286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tabLst>
                  <a:tab pos="576263" algn="l"/>
                  <a:tab pos="952500" algn="l"/>
                  <a:tab pos="1333500" algn="l"/>
                  <a:tab pos="1630363" algn="l"/>
                  <a:tab pos="2286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tabLst>
                  <a:tab pos="576263" algn="l"/>
                  <a:tab pos="952500" algn="l"/>
                  <a:tab pos="1333500" algn="l"/>
                  <a:tab pos="1630363" algn="l"/>
                  <a:tab pos="2286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tabLst>
                  <a:tab pos="576263" algn="l"/>
                  <a:tab pos="952500" algn="l"/>
                  <a:tab pos="1333500" algn="l"/>
                  <a:tab pos="1630363" algn="l"/>
                  <a:tab pos="2286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76263" algn="l"/>
                  <a:tab pos="952500" algn="l"/>
                  <a:tab pos="1333500" algn="l"/>
                  <a:tab pos="1630363" algn="l"/>
                  <a:tab pos="2286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76263" algn="l"/>
                  <a:tab pos="952500" algn="l"/>
                  <a:tab pos="1333500" algn="l"/>
                  <a:tab pos="1630363" algn="l"/>
                  <a:tab pos="2286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76263" algn="l"/>
                  <a:tab pos="952500" algn="l"/>
                  <a:tab pos="1333500" algn="l"/>
                  <a:tab pos="1630363" algn="l"/>
                  <a:tab pos="2286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76263" algn="l"/>
                  <a:tab pos="952500" algn="l"/>
                  <a:tab pos="1333500" algn="l"/>
                  <a:tab pos="1630363" algn="l"/>
                  <a:tab pos="2286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60000"/>
                </a:lnSpc>
              </a:pPr>
              <a:r>
                <a:rPr lang="fr-FR" altLang="fr-FR" sz="1778" b="1" dirty="0">
                  <a:latin typeface="Comic Sans MS" panose="030F0902030302020204" pitchFamily="66" charset="0"/>
                </a:rPr>
                <a:t>							</a:t>
              </a:r>
            </a:p>
            <a:p>
              <a:pPr>
                <a:lnSpc>
                  <a:spcPct val="160000"/>
                </a:lnSpc>
              </a:pPr>
              <a:r>
                <a:rPr lang="fr-FR" altLang="fr-FR" sz="1778" b="1" dirty="0">
                  <a:latin typeface="Calibri" panose="020F0502020204030204" pitchFamily="34" charset="0"/>
                  <a:cs typeface="Calibri" panose="020F0502020204030204" pitchFamily="34" charset="0"/>
                </a:rPr>
                <a:t>								    		 </a:t>
              </a:r>
              <a:r>
                <a:rPr lang="fr-FR" altLang="fr-F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Rectocèle isolée</a:t>
              </a:r>
              <a:r>
                <a:rPr lang="fr-FR" altLang="fr-FR" sz="1778" b="1" dirty="0">
                  <a:latin typeface="Calibri" panose="020F0502020204030204" pitchFamily="34" charset="0"/>
                  <a:cs typeface="Calibri" panose="020F0502020204030204" pitchFamily="34" charset="0"/>
                </a:rPr>
                <a:t>	  	                    </a:t>
              </a:r>
              <a:r>
                <a:rPr lang="fr-FR" altLang="fr-F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Voie basse</a:t>
              </a:r>
            </a:p>
            <a:p>
              <a:pPr>
                <a:lnSpc>
                  <a:spcPct val="160000"/>
                </a:lnSpc>
              </a:pPr>
              <a:endParaRPr lang="fr-FR" altLang="fr-FR" sz="1778" b="1" dirty="0">
                <a:latin typeface="Comic Sans MS" panose="030F0902030302020204" pitchFamily="66" charset="0"/>
              </a:endParaRPr>
            </a:p>
            <a:p>
              <a:pPr>
                <a:lnSpc>
                  <a:spcPct val="160000"/>
                </a:lnSpc>
              </a:pPr>
              <a:r>
                <a:rPr lang="fr-FR" altLang="fr-FR" sz="1778" b="1" dirty="0">
                  <a:latin typeface="Calibri" panose="020F0502020204030204" pitchFamily="34" charset="0"/>
                  <a:cs typeface="Calibri" panose="020F0502020204030204" pitchFamily="34" charset="0"/>
                </a:rPr>
                <a:t>		        </a:t>
              </a:r>
              <a:r>
                <a:rPr lang="fr-FR" altLang="fr-F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Rectocèle</a:t>
              </a:r>
            </a:p>
            <a:p>
              <a:pPr>
                <a:lnSpc>
                  <a:spcPct val="160000"/>
                </a:lnSpc>
              </a:pPr>
              <a:endParaRPr lang="fr-FR" altLang="fr-FR" sz="1778" b="1" dirty="0">
                <a:latin typeface="Comic Sans MS" panose="030F0902030302020204" pitchFamily="66" charset="0"/>
              </a:endParaRPr>
            </a:p>
            <a:p>
              <a:pPr>
                <a:lnSpc>
                  <a:spcPct val="160000"/>
                </a:lnSpc>
              </a:pPr>
              <a:r>
                <a:rPr lang="fr-FR" altLang="fr-FR" sz="1778" b="1" dirty="0">
                  <a:latin typeface="Comic Sans MS" panose="030F0902030302020204" pitchFamily="66" charset="0"/>
                </a:rPr>
                <a:t>								</a:t>
              </a:r>
              <a:r>
                <a:rPr lang="fr-FR" altLang="fr-FR" sz="1778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		 </a:t>
              </a:r>
              <a:r>
                <a:rPr lang="fr-FR" altLang="fr-FR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Elytrocèle</a:t>
              </a:r>
              <a:r>
                <a:rPr lang="fr-FR" altLang="fr-FR" sz="1778" b="1" dirty="0">
                  <a:latin typeface="Calibri" panose="020F0502020204030204" pitchFamily="34" charset="0"/>
                  <a:cs typeface="Calibri" panose="020F0502020204030204" pitchFamily="34" charset="0"/>
                </a:rPr>
                <a:t>			   </a:t>
              </a:r>
              <a:r>
                <a:rPr lang="fr-FR" altLang="fr-FR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Rectopexie</a:t>
              </a:r>
              <a:r>
                <a:rPr lang="fr-FR" altLang="fr-FR" sz="1778" b="1" dirty="0"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fr-FR" altLang="fr-FR" sz="1778" b="1" dirty="0">
                  <a:latin typeface="Comic Sans MS" panose="030F0902030302020204" pitchFamily="66" charset="0"/>
                </a:rPr>
                <a:t>	 </a:t>
              </a:r>
            </a:p>
            <a:p>
              <a:pPr>
                <a:lnSpc>
                  <a:spcPct val="160000"/>
                </a:lnSpc>
              </a:pPr>
              <a:endParaRPr lang="fr-FR" altLang="fr-FR" sz="1778" b="1" dirty="0">
                <a:latin typeface="Comic Sans MS" panose="030F0902030302020204" pitchFamily="66" charset="0"/>
              </a:endParaRPr>
            </a:p>
            <a:p>
              <a:pPr>
                <a:lnSpc>
                  <a:spcPct val="160000"/>
                </a:lnSpc>
              </a:pPr>
              <a:r>
                <a:rPr lang="fr-FR" altLang="fr-FR" sz="1778" b="1" dirty="0">
                  <a:latin typeface="Comic Sans MS" panose="030F0902030302020204" pitchFamily="66" charset="0"/>
                </a:rPr>
                <a:t>									</a:t>
              </a:r>
            </a:p>
            <a:p>
              <a:pPr>
                <a:lnSpc>
                  <a:spcPct val="160000"/>
                </a:lnSpc>
              </a:pPr>
              <a:endParaRPr lang="fr-FR" altLang="fr-FR" sz="1778" b="1" dirty="0">
                <a:latin typeface="Comic Sans MS" panose="030F0902030302020204" pitchFamily="66" charset="0"/>
              </a:endParaRPr>
            </a:p>
            <a:p>
              <a:pPr>
                <a:lnSpc>
                  <a:spcPct val="160000"/>
                </a:lnSpc>
              </a:pPr>
              <a:r>
                <a:rPr lang="fr-FR" altLang="fr-FR" sz="1778" b="1" dirty="0">
                  <a:latin typeface="Comic Sans MS" panose="030F0902030302020204" pitchFamily="66" charset="0"/>
                </a:rPr>
                <a:t> </a:t>
              </a:r>
            </a:p>
          </p:txBody>
        </p:sp>
        <p:sp>
          <p:nvSpPr>
            <p:cNvPr id="42" name="Line 18">
              <a:extLst>
                <a:ext uri="{FF2B5EF4-FFF2-40B4-BE49-F238E27FC236}">
                  <a16:creationId xmlns:a16="http://schemas.microsoft.com/office/drawing/2014/main" id="{E0DCF177-3719-0042-B95B-E58E981824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2567" y="3278443"/>
              <a:ext cx="642055" cy="87630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600"/>
            </a:p>
          </p:txBody>
        </p:sp>
        <p:sp>
          <p:nvSpPr>
            <p:cNvPr id="43" name="Line 19">
              <a:extLst>
                <a:ext uri="{FF2B5EF4-FFF2-40B4-BE49-F238E27FC236}">
                  <a16:creationId xmlns:a16="http://schemas.microsoft.com/office/drawing/2014/main" id="{0A6FFC52-E4C2-4849-AA45-3BD3BFBFAA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02567" y="2503742"/>
              <a:ext cx="642055" cy="77470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600"/>
            </a:p>
          </p:txBody>
        </p:sp>
        <p:cxnSp>
          <p:nvCxnSpPr>
            <p:cNvPr id="44" name="Connecteur droit 13">
              <a:extLst>
                <a:ext uri="{FF2B5EF4-FFF2-40B4-BE49-F238E27FC236}">
                  <a16:creationId xmlns:a16="http://schemas.microsoft.com/office/drawing/2014/main" id="{2AC4CC1E-B137-BF4A-920B-F30ABFF6D94D}"/>
                </a:ext>
              </a:extLst>
            </p:cNvPr>
            <p:cNvCxnSpPr>
              <a:cxnSpLocks noChangeShapeType="1"/>
              <a:endCxn id="43" idx="0"/>
            </p:cNvCxnSpPr>
            <p:nvPr/>
          </p:nvCxnSpPr>
          <p:spPr bwMode="auto">
            <a:xfrm>
              <a:off x="1701800" y="3272798"/>
              <a:ext cx="1900767" cy="5644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" name="Line 20">
              <a:extLst>
                <a:ext uri="{FF2B5EF4-FFF2-40B4-BE49-F238E27FC236}">
                  <a16:creationId xmlns:a16="http://schemas.microsoft.com/office/drawing/2014/main" id="{E48AC56C-7900-1A4B-9BFB-8F006136E9A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80000">
              <a:off x="5825704" y="2446414"/>
              <a:ext cx="1242578" cy="55997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6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09F1FD2-7DBA-A44F-9516-3A319271E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681" y="3924825"/>
              <a:ext cx="75524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 b="1" dirty="0">
                  <a:latin typeface="+mj-lt"/>
                </a:rPr>
                <a:t>Clinique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4C335F9-9B8B-9D43-966D-493BF386A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461" y="3943935"/>
              <a:ext cx="1206500" cy="381000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2133"/>
            </a:p>
          </p:txBody>
        </p:sp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id="{1492C9A0-065B-2E47-BF9A-0D5E4EB65B9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130302" y="3594532"/>
              <a:ext cx="1409" cy="352263"/>
            </a:xfrm>
            <a:prstGeom prst="straightConnector1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F234181-0B36-DB47-9BA1-1B512A690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8984" y="3678461"/>
              <a:ext cx="93938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 b="1" dirty="0">
                  <a:latin typeface="+mj-lt"/>
                </a:rPr>
                <a:t>Radiologie</a:t>
              </a:r>
              <a:endParaRPr lang="fr-FR" altLang="fr-FR" sz="2133" b="1" dirty="0">
                <a:latin typeface="+mj-lt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E8EEE2F-A178-A746-807E-6FFEAA36BE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2547" y="3669517"/>
              <a:ext cx="1313562" cy="383823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2133"/>
            </a:p>
          </p:txBody>
        </p: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5931628C-3970-D34D-8385-2284FD8964A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209328" y="3257733"/>
              <a:ext cx="0" cy="408516"/>
            </a:xfrm>
            <a:prstGeom prst="straightConnector1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" name="Line 20">
              <a:extLst>
                <a:ext uri="{FF2B5EF4-FFF2-40B4-BE49-F238E27FC236}">
                  <a16:creationId xmlns:a16="http://schemas.microsoft.com/office/drawing/2014/main" id="{174F337A-13C3-474D-88C1-809462A4C97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80000">
              <a:off x="5316111" y="4292001"/>
              <a:ext cx="1752205" cy="65866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600"/>
            </a:p>
          </p:txBody>
        </p:sp>
      </p:grpSp>
      <p:pic>
        <p:nvPicPr>
          <p:cNvPr id="53" name="Image 52">
            <a:extLst>
              <a:ext uri="{FF2B5EF4-FFF2-40B4-BE49-F238E27FC236}">
                <a16:creationId xmlns:a16="http://schemas.microsoft.com/office/drawing/2014/main" id="{497409AD-A0E3-4E4D-95C9-A3972B2F0A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120" y="3580565"/>
            <a:ext cx="1057440" cy="932646"/>
          </a:xfrm>
          <a:prstGeom prst="rect">
            <a:avLst/>
          </a:prstGeom>
        </p:spPr>
      </p:pic>
      <p:sp>
        <p:nvSpPr>
          <p:cNvPr id="54" name="Flèche vers le bas 53"/>
          <p:cNvSpPr/>
          <p:nvPr/>
        </p:nvSpPr>
        <p:spPr>
          <a:xfrm rot="4466962">
            <a:off x="1429050" y="4070556"/>
            <a:ext cx="45719" cy="184533"/>
          </a:xfrm>
          <a:prstGeom prst="downArrow">
            <a:avLst>
              <a:gd name="adj1" fmla="val 41928"/>
              <a:gd name="adj2" fmla="val 1930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36</a:t>
            </a:fld>
            <a:endParaRPr lang="fr-FR"/>
          </a:p>
        </p:txBody>
      </p:sp>
      <p:sp>
        <p:nvSpPr>
          <p:cNvPr id="3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55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1213174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8A1008E1-F2DB-C64A-82C7-883FBBAAC9DC}"/>
              </a:ext>
            </a:extLst>
          </p:cNvPr>
          <p:cNvSpPr txBox="1">
            <a:spLocks/>
          </p:cNvSpPr>
          <p:nvPr/>
        </p:nvSpPr>
        <p:spPr bwMode="auto">
          <a:xfrm>
            <a:off x="303212" y="19636"/>
            <a:ext cx="10440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Chirurgie voie haute = </a:t>
            </a:r>
            <a:r>
              <a:rPr lang="fr-FR" altLang="fr-FR" sz="3600" b="1" dirty="0" err="1">
                <a:solidFill>
                  <a:srgbClr val="595959"/>
                </a:solidFill>
                <a:ea typeface="ＭＳ Ｐゴシック" panose="020B0600070205080204" pitchFamily="34" charset="-128"/>
              </a:rPr>
              <a:t>Rectopexie</a:t>
            </a:r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 antérieure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489D32E-855D-5D40-BA32-7F4D82DE1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424" y="766870"/>
            <a:ext cx="2212286" cy="23249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65EF5AE-105B-9E48-BDE1-D4AA175FF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5801" y1="46591" x2="94306" y2="424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8762" y="4087139"/>
            <a:ext cx="2454939" cy="230642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BC81FF1-BC8C-DB4E-B15A-CC56678E5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802" y="4246574"/>
            <a:ext cx="2805531" cy="19875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F392E99-C315-414A-A682-1A7995B77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0272" y="4087140"/>
            <a:ext cx="2236101" cy="2167449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FB1947B-7629-F34A-840A-CE79F6EDA76E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877871" y="3091780"/>
            <a:ext cx="2209696" cy="8265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46D1B59-C8D0-AD4D-BE9E-DC6E87230C47}"/>
              </a:ext>
            </a:extLst>
          </p:cNvPr>
          <p:cNvCxnSpPr>
            <a:stCxn id="6" idx="2"/>
          </p:cNvCxnSpPr>
          <p:nvPr/>
        </p:nvCxnSpPr>
        <p:spPr>
          <a:xfrm flipH="1">
            <a:off x="6087567" y="3091781"/>
            <a:ext cx="1" cy="9953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A67FF14A-9528-8F48-94B7-D228CF66B1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16" b="2714"/>
          <a:stretch/>
        </p:blipFill>
        <p:spPr>
          <a:xfrm>
            <a:off x="7912100" y="3833920"/>
            <a:ext cx="2755900" cy="3056164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F03AD8C-B788-D44E-BBFF-E6E9441A6EBA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6087568" y="3091780"/>
            <a:ext cx="2245447" cy="9897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59474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8A1008E1-F2DB-C64A-82C7-883FBBAAC9DC}"/>
              </a:ext>
            </a:extLst>
          </p:cNvPr>
          <p:cNvSpPr txBox="1">
            <a:spLocks/>
          </p:cNvSpPr>
          <p:nvPr/>
        </p:nvSpPr>
        <p:spPr bwMode="auto">
          <a:xfrm>
            <a:off x="303212" y="19636"/>
            <a:ext cx="10440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Chirurgie voie haute = </a:t>
            </a:r>
            <a:r>
              <a:rPr lang="fr-FR" altLang="fr-FR" sz="3600" b="1" dirty="0" err="1">
                <a:solidFill>
                  <a:srgbClr val="595959"/>
                </a:solidFill>
                <a:ea typeface="ＭＳ Ｐゴシック" panose="020B0600070205080204" pitchFamily="34" charset="-128"/>
              </a:rPr>
              <a:t>Rectopexie</a:t>
            </a:r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 antérieure</a:t>
            </a:r>
          </a:p>
        </p:txBody>
      </p:sp>
      <p:pic>
        <p:nvPicPr>
          <p:cNvPr id="16" name="Image 15" descr="Une image contenant intérieur, table, assis, alimentation&#10;&#10;Description générée automatiquement">
            <a:extLst>
              <a:ext uri="{FF2B5EF4-FFF2-40B4-BE49-F238E27FC236}">
                <a16:creationId xmlns:a16="http://schemas.microsoft.com/office/drawing/2014/main" id="{009DE6D0-BF9E-5444-9E05-60E12D8C714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"/>
          <a:stretch/>
        </p:blipFill>
        <p:spPr>
          <a:xfrm>
            <a:off x="677401" y="1272907"/>
            <a:ext cx="5274220" cy="43097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508469C-D6D5-5242-A4C4-E1D4C8F13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2" y="970297"/>
            <a:ext cx="5029567" cy="53009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92A427-0132-1943-9B2C-ACB31D6C4877}"/>
              </a:ext>
            </a:extLst>
          </p:cNvPr>
          <p:cNvSpPr/>
          <p:nvPr/>
        </p:nvSpPr>
        <p:spPr>
          <a:xfrm>
            <a:off x="844218" y="5259806"/>
            <a:ext cx="288757" cy="352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38</a:t>
            </a:fld>
            <a:endParaRPr lang="fr-FR"/>
          </a:p>
        </p:txBody>
      </p:sp>
      <p:sp>
        <p:nvSpPr>
          <p:cNvPr id="10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11413629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8A1008E1-F2DB-C64A-82C7-883FBBAAC9DC}"/>
              </a:ext>
            </a:extLst>
          </p:cNvPr>
          <p:cNvSpPr txBox="1">
            <a:spLocks/>
          </p:cNvSpPr>
          <p:nvPr/>
        </p:nvSpPr>
        <p:spPr bwMode="auto">
          <a:xfrm>
            <a:off x="303212" y="19636"/>
            <a:ext cx="10440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Chirurgie voie basse - Delorme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92A427-0132-1943-9B2C-ACB31D6C4877}"/>
              </a:ext>
            </a:extLst>
          </p:cNvPr>
          <p:cNvSpPr/>
          <p:nvPr/>
        </p:nvSpPr>
        <p:spPr>
          <a:xfrm>
            <a:off x="844218" y="5259806"/>
            <a:ext cx="288757" cy="352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4893E8-4A20-DA4F-AADA-6CE44981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9" b="97665" l="7177" r="89952">
                        <a14:foregroundMark x1="18660" y1="81953" x2="26316" y2="83439"/>
                        <a14:foregroundMark x1="28469" y1="83864" x2="24641" y2="84501"/>
                        <a14:foregroundMark x1="27990" y1="84501" x2="31340" y2="84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24662"/>
            <a:ext cx="3785751" cy="42657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4F73224-606D-834B-8448-346268E83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52">
                        <a14:foregroundMark x1="48379" y1="26891" x2="42394" y2="44706"/>
                        <a14:foregroundMark x1="80050" y1="10924" x2="87282" y2="24370"/>
                        <a14:foregroundMark x1="8229" y1="56807" x2="21945" y2="59664"/>
                        <a14:foregroundMark x1="21446" y1="65378" x2="40648" y2="87563"/>
                        <a14:foregroundMark x1="10723" y1="76303" x2="45885" y2="76639"/>
                        <a14:foregroundMark x1="13965" y1="71429" x2="12718" y2="83866"/>
                        <a14:foregroundMark x1="9726" y1="74622" x2="13217" y2="86387"/>
                        <a14:foregroundMark x1="17207" y1="64034" x2="21197" y2="70756"/>
                        <a14:foregroundMark x1="17706" y1="87731" x2="17706" y2="79664"/>
                        <a14:foregroundMark x1="45885" y1="73109" x2="45885" y2="75798"/>
                        <a14:foregroundMark x1="46135" y1="77647" x2="47631" y2="71597"/>
                        <a14:foregroundMark x1="9975" y1="73277" x2="8229" y2="73109"/>
                        <a14:foregroundMark x1="61097" y1="64874" x2="71571" y2="97479"/>
                        <a14:foregroundMark x1="82544" y1="65714" x2="79551" y2="86555"/>
                        <a14:foregroundMark x1="86284" y1="71092" x2="82045" y2="81008"/>
                        <a14:foregroundMark x1="54115" y1="73109" x2="59102" y2="73950"/>
                        <a14:foregroundMark x1="56608" y1="70924" x2="60599" y2="71597"/>
                        <a14:backgroundMark x1="7481" y1="6218" x2="7481" y2="49748"/>
                        <a14:backgroundMark x1="18703" y1="3361" x2="79551" y2="840"/>
                        <a14:backgroundMark x1="77805" y1="3025" x2="83292" y2="6218"/>
                        <a14:backgroundMark x1="5985" y1="60336" x2="2494" y2="79160"/>
                        <a14:backgroundMark x1="59352" y1="69580" x2="63591" y2="71261"/>
                        <a14:backgroundMark x1="62095" y1="71933" x2="63591" y2="72941"/>
                        <a14:backgroundMark x1="83292" y1="71261" x2="82045" y2="72773"/>
                        <a14:backgroundMark x1="68080" y1="88235" x2="66833" y2="90588"/>
                        <a14:backgroundMark x1="67082" y1="88739" x2="69327" y2="87059"/>
                        <a14:backgroundMark x1="68329" y1="88067" x2="68080" y2="899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5492" y="991177"/>
            <a:ext cx="3866736" cy="573742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DAA3F9F-9CD6-7942-AC46-4D3C3B98A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49" b="94906" l="6417" r="9278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2228" y="2330366"/>
            <a:ext cx="4539772" cy="4527634"/>
          </a:xfrm>
          <a:prstGeom prst="rect">
            <a:avLst/>
          </a:prstGeom>
        </p:spPr>
      </p:pic>
      <p:pic>
        <p:nvPicPr>
          <p:cNvPr id="13" name="Picture 3" descr="anmo0118">
            <a:extLst>
              <a:ext uri="{FF2B5EF4-FFF2-40B4-BE49-F238E27FC236}">
                <a16:creationId xmlns:a16="http://schemas.microsoft.com/office/drawing/2014/main" id="{9B54E9A4-2CB6-844C-8B4E-A653D0F06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815" b="83259" l="111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30" r="9440" b="16487"/>
          <a:stretch/>
        </p:blipFill>
        <p:spPr>
          <a:xfrm>
            <a:off x="10195888" y="0"/>
            <a:ext cx="1912077" cy="22428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39</a:t>
            </a:fld>
            <a:endParaRPr lang="fr-FR"/>
          </a:p>
        </p:txBody>
      </p:sp>
      <p:sp>
        <p:nvSpPr>
          <p:cNvPr id="12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</p:spTree>
    <p:extLst>
      <p:ext uri="{BB962C8B-B14F-4D97-AF65-F5344CB8AC3E}">
        <p14:creationId xmlns:p14="http://schemas.microsoft.com/office/powerpoint/2010/main" val="954857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9272" y="1061803"/>
            <a:ext cx="10013430" cy="5796197"/>
          </a:xfrm>
        </p:spPr>
        <p:txBody>
          <a:bodyPr/>
          <a:lstStyle/>
          <a:p>
            <a:r>
              <a:rPr lang="fr-FR" sz="4000" b="1" dirty="0"/>
              <a:t>Statique pelvienne </a:t>
            </a:r>
          </a:p>
          <a:p>
            <a:pPr lvl="1"/>
            <a:r>
              <a:rPr lang="fr-FR" sz="3600" dirty="0"/>
              <a:t>Ensemble des mécanismes </a:t>
            </a:r>
            <a:r>
              <a:rPr lang="fr-FR" sz="3600" dirty="0">
                <a:sym typeface="Wingdings" pitchFamily="2" charset="2"/>
              </a:rPr>
              <a:t> </a:t>
            </a:r>
            <a:r>
              <a:rPr lang="fr-FR" sz="3600" dirty="0"/>
              <a:t>maintien des organes pelviens en situation physiologique </a:t>
            </a:r>
          </a:p>
          <a:p>
            <a:endParaRPr lang="fr-FR" dirty="0"/>
          </a:p>
          <a:p>
            <a:pPr lvl="1"/>
            <a:r>
              <a:rPr lang="fr-FR" sz="3600" dirty="0"/>
              <a:t>3 systèmes intriqués : </a:t>
            </a:r>
          </a:p>
          <a:p>
            <a:pPr lvl="2"/>
            <a:r>
              <a:rPr lang="fr-FR" sz="3200" dirty="0"/>
              <a:t>Soutènement </a:t>
            </a:r>
          </a:p>
          <a:p>
            <a:pPr lvl="2"/>
            <a:r>
              <a:rPr lang="fr-FR" sz="3200" dirty="0"/>
              <a:t>Suspension </a:t>
            </a:r>
          </a:p>
          <a:p>
            <a:pPr lvl="2"/>
            <a:r>
              <a:rPr lang="fr-FR" sz="3200" dirty="0"/>
              <a:t>Angulations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E6D285A3-1756-4D45-8BC3-25505E48B465}"/>
              </a:ext>
            </a:extLst>
          </p:cNvPr>
          <p:cNvSpPr txBox="1">
            <a:spLocks/>
          </p:cNvSpPr>
          <p:nvPr/>
        </p:nvSpPr>
        <p:spPr bwMode="auto">
          <a:xfrm>
            <a:off x="303213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Définitions et anatomie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4</a:t>
            </a:fld>
            <a:endParaRPr lang="fr-FR"/>
          </a:p>
        </p:txBody>
      </p: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14241602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8A1008E1-F2DB-C64A-82C7-883FBBAAC9DC}"/>
              </a:ext>
            </a:extLst>
          </p:cNvPr>
          <p:cNvSpPr txBox="1">
            <a:spLocks/>
          </p:cNvSpPr>
          <p:nvPr/>
        </p:nvSpPr>
        <p:spPr bwMode="auto">
          <a:xfrm>
            <a:off x="303212" y="19636"/>
            <a:ext cx="10440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Chirurgie voie basse - </a:t>
            </a:r>
            <a:r>
              <a:rPr lang="fr-FR" altLang="fr-FR" sz="3600" b="1" dirty="0" err="1">
                <a:solidFill>
                  <a:srgbClr val="595959"/>
                </a:solidFill>
                <a:ea typeface="ＭＳ Ｐゴシック" panose="020B0600070205080204" pitchFamily="34" charset="-128"/>
              </a:rPr>
              <a:t>Altemeier</a:t>
            </a:r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92A427-0132-1943-9B2C-ACB31D6C4877}"/>
              </a:ext>
            </a:extLst>
          </p:cNvPr>
          <p:cNvSpPr/>
          <p:nvPr/>
        </p:nvSpPr>
        <p:spPr>
          <a:xfrm>
            <a:off x="987650" y="5259806"/>
            <a:ext cx="288757" cy="352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4" descr="Altemeier">
            <a:extLst>
              <a:ext uri="{FF2B5EF4-FFF2-40B4-BE49-F238E27FC236}">
                <a16:creationId xmlns:a16="http://schemas.microsoft.com/office/drawing/2014/main" id="{616ED753-D798-514B-B0F1-CCF75EEBE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9198" y="111234"/>
            <a:ext cx="2224088" cy="2301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0CE27A0-8567-4A4E-BA8E-3F06C5DA2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" b="100000" l="0" r="100000">
                        <a14:foregroundMark x1="35581" y1="15416" x2="45693" y2="50913"/>
                        <a14:foregroundMark x1="30712" y1="67748" x2="66667" y2="68154"/>
                        <a14:backgroundMark x1="8989" y1="44422" x2="32959" y2="50913"/>
                        <a14:backgroundMark x1="64794" y1="51724" x2="93258" y2="54158"/>
                        <a14:backgroundMark x1="94757" y1="15213" x2="94757" y2="30223"/>
                        <a14:backgroundMark x1="3745" y1="11156" x2="1873" y2="35497"/>
                        <a14:backgroundMark x1="90637" y1="11156" x2="92884" y2="15213"/>
                        <a14:backgroundMark x1="4494" y1="62677" x2="2247" y2="87221"/>
                        <a14:backgroundMark x1="95506" y1="66126" x2="95880" y2="90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0587" y="523866"/>
            <a:ext cx="3390900" cy="62611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D37E9A1-5CD9-F84B-9311-46A720687B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3292" y="3475456"/>
            <a:ext cx="3378200" cy="35687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756D883-B39F-F44E-84AC-618C831411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9687" y="514222"/>
            <a:ext cx="3390900" cy="29972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4146E46-1B99-FC4D-AF97-69248B2FD5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26" b="98774" l="372" r="97770">
                        <a14:foregroundMark x1="49442" y1="66375" x2="27881" y2="98774"/>
                        <a14:foregroundMark x1="60967" y1="63222" x2="68773" y2="73730"/>
                        <a14:foregroundMark x1="55390" y1="62172" x2="36059" y2="61471"/>
                        <a14:foregroundMark x1="45725" y1="58319" x2="47955" y2="53415"/>
                        <a14:foregroundMark x1="30112" y1="65149" x2="34944" y2="75832"/>
                        <a14:foregroundMark x1="50929" y1="76883" x2="64312" y2="77408"/>
                        <a14:foregroundMark x1="67286" y1="63573" x2="67286" y2="70053"/>
                        <a14:foregroundMark x1="53903" y1="59895" x2="66171" y2="60420"/>
                        <a14:foregroundMark x1="67286" y1="62522" x2="74349" y2="59370"/>
                        <a14:foregroundMark x1="71747" y1="63573" x2="84015" y2="61121"/>
                        <a14:foregroundMark x1="32714" y1="72680" x2="17100" y2="77933"/>
                        <a14:foregroundMark x1="46097" y1="59019" x2="62082" y2="59019"/>
                        <a14:foregroundMark x1="50929" y1="76007" x2="44610" y2="85989"/>
                        <a14:foregroundMark x1="48327" y1="79159" x2="67658" y2="77058"/>
                        <a14:foregroundMark x1="68773" y1="73380" x2="72119" y2="66200"/>
                        <a14:foregroundMark x1="45725" y1="31173" x2="44610" y2="40981"/>
                        <a14:foregroundMark x1="36059" y1="34326" x2="24535" y2="43082"/>
                        <a14:foregroundMark x1="56134" y1="33975" x2="71747" y2="413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631" y="507253"/>
            <a:ext cx="3230827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40</a:t>
            </a:fld>
            <a:endParaRPr lang="fr-FR"/>
          </a:p>
        </p:txBody>
      </p:sp>
      <p:sp>
        <p:nvSpPr>
          <p:cNvPr id="13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15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10776946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780" y="804315"/>
            <a:ext cx="10927411" cy="5108201"/>
          </a:xfrm>
        </p:spPr>
        <p:txBody>
          <a:bodyPr/>
          <a:lstStyle/>
          <a:p>
            <a:r>
              <a:rPr lang="fr-FR" b="1" dirty="0"/>
              <a:t>Technique chirurgicale</a:t>
            </a:r>
          </a:p>
          <a:p>
            <a:endParaRPr lang="fr-FR" b="1" dirty="0"/>
          </a:p>
          <a:p>
            <a:r>
              <a:rPr lang="fr-FR" b="1" dirty="0" err="1"/>
              <a:t>Rectopexie</a:t>
            </a:r>
            <a:r>
              <a:rPr lang="fr-FR" b="1" dirty="0"/>
              <a:t> = référence</a:t>
            </a:r>
          </a:p>
          <a:p>
            <a:endParaRPr lang="fr-FR" b="1" dirty="0"/>
          </a:p>
          <a:p>
            <a:r>
              <a:rPr lang="fr-FR" b="1" dirty="0"/>
              <a:t>Voie basse</a:t>
            </a:r>
            <a:endParaRPr lang="fr-FR" sz="1800" b="1" dirty="0"/>
          </a:p>
          <a:p>
            <a:pPr lvl="2"/>
            <a:r>
              <a:rPr lang="fr-FR" sz="2800" b="1" dirty="0"/>
              <a:t>Périnéale</a:t>
            </a:r>
          </a:p>
          <a:p>
            <a:pPr lvl="3"/>
            <a:r>
              <a:rPr lang="fr-FR" sz="2400" b="1" dirty="0"/>
              <a:t>Forte comorbidités</a:t>
            </a:r>
          </a:p>
          <a:p>
            <a:pPr lvl="3"/>
            <a:r>
              <a:rPr lang="fr-FR" sz="2400" b="1" dirty="0"/>
              <a:t>Abdomen inopérable</a:t>
            </a:r>
          </a:p>
          <a:p>
            <a:pPr lvl="3"/>
            <a:endParaRPr lang="fr-FR" sz="2400" b="1" dirty="0"/>
          </a:p>
          <a:p>
            <a:pPr lvl="2"/>
            <a:r>
              <a:rPr lang="fr-FR" sz="2800" b="1" dirty="0"/>
              <a:t>Voie vaginale</a:t>
            </a:r>
          </a:p>
          <a:p>
            <a:pPr lvl="3"/>
            <a:r>
              <a:rPr lang="fr-FR" sz="2400" b="1" dirty="0" err="1"/>
              <a:t>Rectocele</a:t>
            </a:r>
            <a:r>
              <a:rPr lang="fr-FR" sz="2400" b="1" dirty="0"/>
              <a:t> isolée</a:t>
            </a:r>
          </a:p>
          <a:p>
            <a:endParaRPr lang="fr-FR" sz="1400" b="1" dirty="0"/>
          </a:p>
          <a:p>
            <a:endParaRPr lang="fr-FR" sz="1400" dirty="0"/>
          </a:p>
          <a:p>
            <a:endParaRPr lang="fr-FR" b="1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E6D285A3-1756-4D45-8BC3-25505E48B465}"/>
              </a:ext>
            </a:extLst>
          </p:cNvPr>
          <p:cNvSpPr txBox="1">
            <a:spLocks/>
          </p:cNvSpPr>
          <p:nvPr/>
        </p:nvSpPr>
        <p:spPr bwMode="auto">
          <a:xfrm>
            <a:off x="303213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A retenir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508469C-D6D5-5242-A4C4-E1D4C8F13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01" y="970297"/>
            <a:ext cx="2410458" cy="25405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DAA3F9F-9CD6-7942-AC46-4D3C3B98A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49" b="94906" l="6417" r="9278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1920" y="3510815"/>
            <a:ext cx="3055620" cy="3047450"/>
          </a:xfrm>
          <a:prstGeom prst="rect">
            <a:avLst/>
          </a:prstGeom>
        </p:spPr>
      </p:pic>
      <p:sp>
        <p:nvSpPr>
          <p:cNvPr id="2" name="Flèche droite 1"/>
          <p:cNvSpPr/>
          <p:nvPr/>
        </p:nvSpPr>
        <p:spPr>
          <a:xfrm>
            <a:off x="5631180" y="2110740"/>
            <a:ext cx="2034540" cy="43434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droite 15"/>
          <p:cNvSpPr/>
          <p:nvPr/>
        </p:nvSpPr>
        <p:spPr>
          <a:xfrm>
            <a:off x="5631180" y="3820826"/>
            <a:ext cx="2034540" cy="43434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41</a:t>
            </a:fld>
            <a:endParaRPr lang="fr-FR"/>
          </a:p>
        </p:txBody>
      </p:sp>
      <p:sp>
        <p:nvSpPr>
          <p:cNvPr id="12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13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31871065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8A1008E1-F2DB-C64A-82C7-883FBBAAC9DC}"/>
              </a:ext>
            </a:extLst>
          </p:cNvPr>
          <p:cNvSpPr txBox="1">
            <a:spLocks/>
          </p:cNvSpPr>
          <p:nvPr/>
        </p:nvSpPr>
        <p:spPr bwMode="auto">
          <a:xfrm>
            <a:off x="303212" y="19636"/>
            <a:ext cx="10440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Thérapeutiques non chirurgicales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92A427-0132-1943-9B2C-ACB31D6C4877}"/>
              </a:ext>
            </a:extLst>
          </p:cNvPr>
          <p:cNvSpPr/>
          <p:nvPr/>
        </p:nvSpPr>
        <p:spPr>
          <a:xfrm>
            <a:off x="844218" y="5259806"/>
            <a:ext cx="288757" cy="352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D692AA44-EC90-B842-803A-9EA7B648087E}"/>
              </a:ext>
            </a:extLst>
          </p:cNvPr>
          <p:cNvSpPr txBox="1">
            <a:spLocks/>
          </p:cNvSpPr>
          <p:nvPr/>
        </p:nvSpPr>
        <p:spPr bwMode="auto">
          <a:xfrm>
            <a:off x="349252" y="1052515"/>
            <a:ext cx="11299409" cy="468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fr-FR" altLang="fr-FR" dirty="0">
                <a:ea typeface="ＭＳ Ｐゴシック" panose="020B0600070205080204" pitchFamily="34" charset="-128"/>
              </a:rPr>
              <a:t>Rééducation </a:t>
            </a:r>
            <a:r>
              <a:rPr lang="fr-FR" altLang="fr-FR" dirty="0" err="1">
                <a:ea typeface="ＭＳ Ｐゴシック" panose="020B0600070205080204" pitchFamily="34" charset="-128"/>
              </a:rPr>
              <a:t>ano</a:t>
            </a:r>
            <a:r>
              <a:rPr lang="fr-FR" altLang="fr-FR" dirty="0">
                <a:ea typeface="ＭＳ Ｐゴシック" panose="020B0600070205080204" pitchFamily="34" charset="-128"/>
              </a:rPr>
              <a:t> périnéale</a:t>
            </a:r>
          </a:p>
          <a:p>
            <a:pPr lvl="1">
              <a:buClr>
                <a:schemeClr val="tx1"/>
              </a:buClr>
            </a:pPr>
            <a:r>
              <a:rPr lang="fr-FR" altLang="fr-FR" dirty="0">
                <a:ea typeface="ＭＳ Ｐゴシック" panose="020B0600070205080204" pitchFamily="34" charset="-128"/>
              </a:rPr>
              <a:t>Bio feedback </a:t>
            </a:r>
          </a:p>
          <a:p>
            <a:pPr lvl="1">
              <a:buClr>
                <a:schemeClr val="tx1"/>
              </a:buClr>
            </a:pPr>
            <a:r>
              <a:rPr lang="fr-FR" altLang="fr-FR" dirty="0">
                <a:ea typeface="ＭＳ Ｐゴシック" panose="020B0600070205080204" pitchFamily="34" charset="-128"/>
              </a:rPr>
              <a:t>Kinésithérapeutes spécialisés +++</a:t>
            </a:r>
          </a:p>
          <a:p>
            <a:pPr>
              <a:buClr>
                <a:schemeClr val="tx1"/>
              </a:buClr>
            </a:pPr>
            <a:endParaRPr lang="fr-FR" altLang="fr-FR" sz="3600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fr-FR" altLang="fr-FR" dirty="0">
                <a:ea typeface="ＭＳ Ｐゴシック" panose="020B0600070205080204" pitchFamily="34" charset="-128"/>
              </a:rPr>
              <a:t>Règles </a:t>
            </a:r>
            <a:r>
              <a:rPr lang="fr-FR" altLang="fr-FR" dirty="0" err="1">
                <a:ea typeface="ＭＳ Ｐゴシック" panose="020B0600070205080204" pitchFamily="34" charset="-128"/>
              </a:rPr>
              <a:t>hygiéno</a:t>
            </a:r>
            <a:r>
              <a:rPr lang="fr-FR" altLang="fr-FR" dirty="0">
                <a:ea typeface="ＭＳ Ｐゴシック" panose="020B0600070205080204" pitchFamily="34" charset="-128"/>
              </a:rPr>
              <a:t> diététiques +++</a:t>
            </a:r>
          </a:p>
          <a:p>
            <a:pPr>
              <a:buClr>
                <a:schemeClr val="tx1"/>
              </a:buClr>
            </a:pPr>
            <a:endParaRPr lang="fr-FR" altLang="fr-FR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fr-FR" altLang="fr-FR" dirty="0">
                <a:ea typeface="ＭＳ Ｐゴシック" panose="020B0600070205080204" pitchFamily="34" charset="-128"/>
              </a:rPr>
              <a:t>Traitement locaux </a:t>
            </a:r>
          </a:p>
          <a:p>
            <a:pPr marL="0" indent="0">
              <a:buClr>
                <a:schemeClr val="tx1"/>
              </a:buClr>
              <a:buNone/>
            </a:pPr>
            <a:endParaRPr lang="fr-FR" altLang="fr-FR" b="1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endParaRPr lang="fr-FR" altLang="fr-FR" sz="3600" b="1" dirty="0">
              <a:solidFill>
                <a:srgbClr val="F79646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8FC877F-FC20-ED4F-830F-C841722BD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188" y="1264024"/>
            <a:ext cx="1937877" cy="121579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096" y="3518675"/>
            <a:ext cx="3502063" cy="2363789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42</a:t>
            </a:fld>
            <a:endParaRPr lang="fr-FR"/>
          </a:p>
        </p:txBody>
      </p:sp>
      <p:sp>
        <p:nvSpPr>
          <p:cNvPr id="11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356351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  <p:sp>
        <p:nvSpPr>
          <p:cNvPr id="1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56857" y="6356351"/>
            <a:ext cx="3523109" cy="365125"/>
          </a:xfrm>
        </p:spPr>
        <p:txBody>
          <a:bodyPr/>
          <a:lstStyle/>
          <a:p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4341564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E6D285A3-1756-4D45-8BC3-25505E48B465}"/>
              </a:ext>
            </a:extLst>
          </p:cNvPr>
          <p:cNvSpPr txBox="1">
            <a:spLocks/>
          </p:cNvSpPr>
          <p:nvPr/>
        </p:nvSpPr>
        <p:spPr bwMode="auto">
          <a:xfrm>
            <a:off x="303213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Fissure anale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43</a:t>
            </a:fld>
            <a:endParaRPr lang="fr-FR"/>
          </a:p>
        </p:txBody>
      </p:sp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177791" y="6356351"/>
            <a:ext cx="3802176" cy="365125"/>
          </a:xfrm>
        </p:spPr>
        <p:txBody>
          <a:bodyPr/>
          <a:lstStyle/>
          <a:p>
            <a:r>
              <a:rPr lang="fr-FR" dirty="0"/>
              <a:t>Item 285 </a:t>
            </a:r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  <p:pic>
        <p:nvPicPr>
          <p:cNvPr id="9" name="Picture 5" descr="anal_fiss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1900" y="993957"/>
            <a:ext cx="4476750" cy="318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3" descr="fissure">
            <a:extLst>
              <a:ext uri="{FF2B5EF4-FFF2-40B4-BE49-F238E27FC236}">
                <a16:creationId xmlns:a16="http://schemas.microsoft.com/office/drawing/2014/main" id="{E8AF47CC-3526-4B46-948C-1808210DC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89151"/>
            <a:ext cx="6629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264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F86B1290-70C5-BD4F-89E7-BC20FB0485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4849" y="1274765"/>
            <a:ext cx="11129341" cy="5035549"/>
          </a:xfrm>
        </p:spPr>
        <p:txBody>
          <a:bodyPr/>
          <a:lstStyle/>
          <a:p>
            <a:pPr algn="l"/>
            <a:r>
              <a:rPr lang="fr-FR" altLang="fr-FR" sz="2800" dirty="0"/>
              <a:t>Ulcération épithéliale unique du bas canal anal, quasi exclusivement commissurale, postérieure dans 75 à  80% des cas.</a:t>
            </a:r>
            <a:br>
              <a:rPr lang="fr-FR" altLang="fr-FR" sz="2800" dirty="0"/>
            </a:br>
            <a:r>
              <a:rPr lang="fr-FR" altLang="fr-FR" sz="2800" dirty="0"/>
              <a:t/>
            </a:r>
            <a:br>
              <a:rPr lang="fr-FR" altLang="fr-FR" sz="2800" dirty="0"/>
            </a:br>
            <a:r>
              <a:rPr lang="fr-FR" altLang="fr-FR" sz="2800" dirty="0"/>
              <a:t>Contracture du sphincter interne</a:t>
            </a:r>
            <a:br>
              <a:rPr lang="fr-FR" altLang="fr-FR" sz="2800" dirty="0"/>
            </a:br>
            <a:r>
              <a:rPr lang="fr-FR" altLang="fr-FR" sz="2800" dirty="0"/>
              <a:t/>
            </a:r>
            <a:br>
              <a:rPr lang="fr-FR" altLang="fr-FR" sz="2800" dirty="0"/>
            </a:br>
            <a:r>
              <a:rPr lang="fr-FR" altLang="fr-FR" sz="2800" dirty="0"/>
              <a:t>Syndrome </a:t>
            </a:r>
            <a:r>
              <a:rPr lang="fr-FR" altLang="fr-FR" sz="2800" dirty="0" err="1"/>
              <a:t>fissuraire</a:t>
            </a:r>
            <a:endParaRPr lang="fr-FR" altLang="fr-FR" sz="2800" dirty="0"/>
          </a:p>
        </p:txBody>
      </p:sp>
      <p:sp>
        <p:nvSpPr>
          <p:cNvPr id="141316" name="Text Box 4">
            <a:extLst>
              <a:ext uri="{FF2B5EF4-FFF2-40B4-BE49-F238E27FC236}">
                <a16:creationId xmlns:a16="http://schemas.microsoft.com/office/drawing/2014/main" id="{6524D823-EDAD-164E-A22F-FA7D10A3609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2927350" y="908051"/>
            <a:ext cx="616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/>
          <a:p>
            <a:endParaRPr lang="fr-FR" altLang="fr-FR"/>
          </a:p>
        </p:txBody>
      </p:sp>
      <p:sp>
        <p:nvSpPr>
          <p:cNvPr id="141317" name="Text Box 5">
            <a:extLst>
              <a:ext uri="{FF2B5EF4-FFF2-40B4-BE49-F238E27FC236}">
                <a16:creationId xmlns:a16="http://schemas.microsoft.com/office/drawing/2014/main" id="{32AD2C2B-4426-8544-A5F3-E93488923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6" y="692151"/>
            <a:ext cx="6696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016FB49-3B11-DF41-94C7-18DE64AD888E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>
            <a:extLst>
              <a:ext uri="{FF2B5EF4-FFF2-40B4-BE49-F238E27FC236}">
                <a16:creationId xmlns:a16="http://schemas.microsoft.com/office/drawing/2014/main" id="{F669104B-82CC-EB40-883A-6CB331393A01}"/>
              </a:ext>
            </a:extLst>
          </p:cNvPr>
          <p:cNvSpPr txBox="1">
            <a:spLocks/>
          </p:cNvSpPr>
          <p:nvPr/>
        </p:nvSpPr>
        <p:spPr bwMode="auto">
          <a:xfrm>
            <a:off x="303213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Trois critères</a:t>
            </a:r>
          </a:p>
        </p:txBody>
      </p:sp>
    </p:spTree>
    <p:extLst>
      <p:ext uri="{BB962C8B-B14F-4D97-AF65-F5344CB8AC3E}">
        <p14:creationId xmlns:p14="http://schemas.microsoft.com/office/powerpoint/2010/main" val="8226878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Text Box 4">
            <a:extLst>
              <a:ext uri="{FF2B5EF4-FFF2-40B4-BE49-F238E27FC236}">
                <a16:creationId xmlns:a16="http://schemas.microsoft.com/office/drawing/2014/main" id="{6524D823-EDAD-164E-A22F-FA7D10A3609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2927350" y="908051"/>
            <a:ext cx="616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/>
          <a:p>
            <a:endParaRPr lang="fr-FR" altLang="fr-FR"/>
          </a:p>
        </p:txBody>
      </p:sp>
      <p:sp>
        <p:nvSpPr>
          <p:cNvPr id="141317" name="Text Box 5">
            <a:extLst>
              <a:ext uri="{FF2B5EF4-FFF2-40B4-BE49-F238E27FC236}">
                <a16:creationId xmlns:a16="http://schemas.microsoft.com/office/drawing/2014/main" id="{32AD2C2B-4426-8544-A5F3-E93488923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6" y="692151"/>
            <a:ext cx="6696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016FB49-3B11-DF41-94C7-18DE64AD888E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>
            <a:extLst>
              <a:ext uri="{FF2B5EF4-FFF2-40B4-BE49-F238E27FC236}">
                <a16:creationId xmlns:a16="http://schemas.microsoft.com/office/drawing/2014/main" id="{F669104B-82CC-EB40-883A-6CB331393A01}"/>
              </a:ext>
            </a:extLst>
          </p:cNvPr>
          <p:cNvSpPr txBox="1">
            <a:spLocks/>
          </p:cNvSpPr>
          <p:nvPr/>
        </p:nvSpPr>
        <p:spPr bwMode="auto">
          <a:xfrm>
            <a:off x="303213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4 stades évolutifs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E45175C-2CBE-8E4B-9042-F8F2FA665C1D}"/>
              </a:ext>
            </a:extLst>
          </p:cNvPr>
          <p:cNvSpPr txBox="1"/>
          <p:nvPr/>
        </p:nvSpPr>
        <p:spPr>
          <a:xfrm>
            <a:off x="647700" y="1274765"/>
            <a:ext cx="106489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4000" dirty="0"/>
              <a:t>L’anus pré </a:t>
            </a:r>
            <a:r>
              <a:rPr lang="fr-FR" sz="4000" dirty="0" err="1"/>
              <a:t>fissuraire</a:t>
            </a:r>
            <a:endParaRPr lang="fr-FR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4000" dirty="0"/>
              <a:t>La fissure aigue hyperalgique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4000" dirty="0"/>
              <a:t>La fissure chronique </a:t>
            </a:r>
            <a:r>
              <a:rPr lang="fr-FR" sz="4000" dirty="0" err="1"/>
              <a:t>creusante</a:t>
            </a:r>
            <a:endParaRPr lang="fr-FR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4000" dirty="0"/>
              <a:t>La fissure infectée, abcès sous </a:t>
            </a:r>
            <a:r>
              <a:rPr lang="fr-FR" sz="4000" dirty="0" err="1"/>
              <a:t>fissuraire</a:t>
            </a:r>
            <a:endParaRPr lang="fr-FR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7285833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~AUT0040">
            <a:extLst>
              <a:ext uri="{FF2B5EF4-FFF2-40B4-BE49-F238E27FC236}">
                <a16:creationId xmlns:a16="http://schemas.microsoft.com/office/drawing/2014/main" id="{C85B2F9F-5AC6-374B-92F0-3A6582207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4"/>
          <a:stretch>
            <a:fillRect/>
          </a:stretch>
        </p:blipFill>
        <p:spPr bwMode="auto">
          <a:xfrm>
            <a:off x="1524000" y="381001"/>
            <a:ext cx="8839200" cy="593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3825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~AUT0042">
            <a:extLst>
              <a:ext uri="{FF2B5EF4-FFF2-40B4-BE49-F238E27FC236}">
                <a16:creationId xmlns:a16="http://schemas.microsoft.com/office/drawing/2014/main" id="{EEDFCEC0-E699-0D4A-BEAF-6325E0F52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2368"/>
          <a:stretch>
            <a:fillRect/>
          </a:stretch>
        </p:blipFill>
        <p:spPr bwMode="auto">
          <a:xfrm>
            <a:off x="1676400" y="457200"/>
            <a:ext cx="88392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6948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~AUT0041">
            <a:extLst>
              <a:ext uri="{FF2B5EF4-FFF2-40B4-BE49-F238E27FC236}">
                <a16:creationId xmlns:a16="http://schemas.microsoft.com/office/drawing/2014/main" id="{545DF15F-67CA-5C49-B5C0-BBF6095CF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1"/>
            <a:ext cx="9144000" cy="608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7364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Text Box 4">
            <a:extLst>
              <a:ext uri="{FF2B5EF4-FFF2-40B4-BE49-F238E27FC236}">
                <a16:creationId xmlns:a16="http://schemas.microsoft.com/office/drawing/2014/main" id="{6524D823-EDAD-164E-A22F-FA7D10A3609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2927350" y="908051"/>
            <a:ext cx="616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/>
          <a:p>
            <a:endParaRPr lang="fr-FR" altLang="fr-FR"/>
          </a:p>
        </p:txBody>
      </p:sp>
      <p:sp>
        <p:nvSpPr>
          <p:cNvPr id="141317" name="Text Box 5">
            <a:extLst>
              <a:ext uri="{FF2B5EF4-FFF2-40B4-BE49-F238E27FC236}">
                <a16:creationId xmlns:a16="http://schemas.microsoft.com/office/drawing/2014/main" id="{32AD2C2B-4426-8544-A5F3-E93488923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6" y="692151"/>
            <a:ext cx="6696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016FB49-3B11-DF41-94C7-18DE64AD888E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>
            <a:extLst>
              <a:ext uri="{FF2B5EF4-FFF2-40B4-BE49-F238E27FC236}">
                <a16:creationId xmlns:a16="http://schemas.microsoft.com/office/drawing/2014/main" id="{F669104B-82CC-EB40-883A-6CB331393A01}"/>
              </a:ext>
            </a:extLst>
          </p:cNvPr>
          <p:cNvSpPr txBox="1">
            <a:spLocks/>
          </p:cNvSpPr>
          <p:nvPr/>
        </p:nvSpPr>
        <p:spPr bwMode="auto">
          <a:xfrm>
            <a:off x="303213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physiopathologie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E45175C-2CBE-8E4B-9042-F8F2FA665C1D}"/>
              </a:ext>
            </a:extLst>
          </p:cNvPr>
          <p:cNvSpPr txBox="1"/>
          <p:nvPr/>
        </p:nvSpPr>
        <p:spPr>
          <a:xfrm>
            <a:off x="647700" y="1274765"/>
            <a:ext cx="106489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4000" dirty="0"/>
              <a:t>Hypertonie anale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4000" dirty="0"/>
              <a:t>Ischémie de l’</a:t>
            </a:r>
            <a:r>
              <a:rPr lang="fr-FR" sz="4000" dirty="0" err="1"/>
              <a:t>anoderme</a:t>
            </a:r>
            <a:r>
              <a:rPr lang="fr-FR" sz="4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4000" dirty="0"/>
              <a:t>Déchirure de l’</a:t>
            </a:r>
            <a:r>
              <a:rPr lang="fr-FR" sz="4000" dirty="0" err="1"/>
              <a:t>anoderme</a:t>
            </a:r>
            <a:r>
              <a:rPr lang="fr-FR" sz="4000" dirty="0"/>
              <a:t> par une selle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7215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9660"/>
            <a:ext cx="10580204" cy="5833718"/>
          </a:xfrm>
        </p:spPr>
        <p:txBody>
          <a:bodyPr/>
          <a:lstStyle/>
          <a:p>
            <a:r>
              <a:rPr lang="fr-FR" sz="2800" dirty="0"/>
              <a:t>Soutènement : </a:t>
            </a:r>
          </a:p>
          <a:p>
            <a:endParaRPr lang="fr-FR" sz="1400" dirty="0"/>
          </a:p>
          <a:p>
            <a:pPr lvl="1"/>
            <a:r>
              <a:rPr lang="fr-FR" sz="2400" dirty="0"/>
              <a:t>Parois du bassin osseux </a:t>
            </a:r>
          </a:p>
          <a:p>
            <a:pPr lvl="1"/>
            <a:endParaRPr lang="fr-FR" sz="2400" dirty="0"/>
          </a:p>
          <a:p>
            <a:pPr lvl="1"/>
            <a:r>
              <a:rPr lang="fr-FR" sz="2400" dirty="0"/>
              <a:t>Muscle piriforme = 4</a:t>
            </a:r>
          </a:p>
          <a:p>
            <a:pPr lvl="1"/>
            <a:endParaRPr lang="fr-FR" sz="2400" dirty="0"/>
          </a:p>
          <a:p>
            <a:pPr lvl="1"/>
            <a:r>
              <a:rPr lang="fr-FR" sz="2400" dirty="0"/>
              <a:t>Obturateur = 5</a:t>
            </a:r>
          </a:p>
          <a:p>
            <a:pPr lvl="1"/>
            <a:endParaRPr lang="fr-FR" sz="2400" dirty="0"/>
          </a:p>
          <a:p>
            <a:pPr lvl="1"/>
            <a:r>
              <a:rPr lang="fr-FR" sz="2400" dirty="0"/>
              <a:t>Releveur de l’anus = 2,3,6</a:t>
            </a:r>
          </a:p>
          <a:p>
            <a:pPr lvl="1"/>
            <a:endParaRPr lang="fr-FR" sz="2400" dirty="0"/>
          </a:p>
          <a:p>
            <a:pPr lvl="1"/>
            <a:r>
              <a:rPr lang="fr-FR" sz="2400" dirty="0"/>
              <a:t>Fascia pelvien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E6D285A3-1756-4D45-8BC3-25505E48B465}"/>
              </a:ext>
            </a:extLst>
          </p:cNvPr>
          <p:cNvSpPr txBox="1">
            <a:spLocks/>
          </p:cNvSpPr>
          <p:nvPr/>
        </p:nvSpPr>
        <p:spPr bwMode="auto">
          <a:xfrm>
            <a:off x="303213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altLang="fr-FR" sz="3600" b="1" dirty="0">
              <a:solidFill>
                <a:srgbClr val="595959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42A3DB8-B97B-4047-98D8-DEFE3D3A2F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4025900" y="44278"/>
            <a:ext cx="8166100" cy="67691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60DB313-AC8F-9748-B7B7-9FD8C13C7B45}"/>
              </a:ext>
            </a:extLst>
          </p:cNvPr>
          <p:cNvSpPr txBox="1">
            <a:spLocks/>
          </p:cNvSpPr>
          <p:nvPr/>
        </p:nvSpPr>
        <p:spPr bwMode="auto">
          <a:xfrm>
            <a:off x="395536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Définitions et anatomie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A4449A-C631-A14F-A065-D60B6A3D4170}"/>
              </a:ext>
            </a:extLst>
          </p:cNvPr>
          <p:cNvSpPr/>
          <p:nvPr/>
        </p:nvSpPr>
        <p:spPr>
          <a:xfrm>
            <a:off x="4025900" y="5005953"/>
            <a:ext cx="335129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5</a:t>
            </a:fld>
            <a:endParaRPr lang="fr-FR"/>
          </a:p>
        </p:txBody>
      </p:sp>
      <p:sp>
        <p:nvSpPr>
          <p:cNvPr id="11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467303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</p:spTree>
    <p:extLst>
      <p:ext uri="{BB962C8B-B14F-4D97-AF65-F5344CB8AC3E}">
        <p14:creationId xmlns:p14="http://schemas.microsoft.com/office/powerpoint/2010/main" val="9541386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Text Box 4">
            <a:extLst>
              <a:ext uri="{FF2B5EF4-FFF2-40B4-BE49-F238E27FC236}">
                <a16:creationId xmlns:a16="http://schemas.microsoft.com/office/drawing/2014/main" id="{6524D823-EDAD-164E-A22F-FA7D10A3609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2927350" y="908051"/>
            <a:ext cx="616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/>
          <a:p>
            <a:endParaRPr lang="fr-FR" altLang="fr-FR"/>
          </a:p>
        </p:txBody>
      </p:sp>
      <p:sp>
        <p:nvSpPr>
          <p:cNvPr id="141317" name="Text Box 5">
            <a:extLst>
              <a:ext uri="{FF2B5EF4-FFF2-40B4-BE49-F238E27FC236}">
                <a16:creationId xmlns:a16="http://schemas.microsoft.com/office/drawing/2014/main" id="{32AD2C2B-4426-8544-A5F3-E93488923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6" y="692151"/>
            <a:ext cx="6696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016FB49-3B11-DF41-94C7-18DE64AD888E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>
            <a:extLst>
              <a:ext uri="{FF2B5EF4-FFF2-40B4-BE49-F238E27FC236}">
                <a16:creationId xmlns:a16="http://schemas.microsoft.com/office/drawing/2014/main" id="{F669104B-82CC-EB40-883A-6CB331393A01}"/>
              </a:ext>
            </a:extLst>
          </p:cNvPr>
          <p:cNvSpPr txBox="1">
            <a:spLocks/>
          </p:cNvSpPr>
          <p:nvPr/>
        </p:nvSpPr>
        <p:spPr bwMode="auto">
          <a:xfrm>
            <a:off x="303213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Traitement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E45175C-2CBE-8E4B-9042-F8F2FA665C1D}"/>
              </a:ext>
            </a:extLst>
          </p:cNvPr>
          <p:cNvSpPr txBox="1"/>
          <p:nvPr/>
        </p:nvSpPr>
        <p:spPr>
          <a:xfrm>
            <a:off x="685800" y="989014"/>
            <a:ext cx="1064895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4000" dirty="0"/>
              <a:t>Médical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4000" dirty="0"/>
              <a:t>Soins locaux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4000" dirty="0"/>
              <a:t>Laxatifs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4000" dirty="0"/>
              <a:t>Dérivés nitrés en pommade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4000" dirty="0"/>
              <a:t>Chirurgical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4000" dirty="0"/>
              <a:t>Botox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4000" dirty="0" err="1"/>
              <a:t>fissurectomie</a:t>
            </a:r>
            <a:endParaRPr lang="fr-FR" sz="4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4000" dirty="0" err="1"/>
              <a:t>Sphinctérotomie</a:t>
            </a:r>
            <a:r>
              <a:rPr lang="fr-FR" sz="4000" dirty="0"/>
              <a:t> latérale interne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4801764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E6D285A3-1756-4D45-8BC3-25505E48B465}"/>
              </a:ext>
            </a:extLst>
          </p:cNvPr>
          <p:cNvSpPr txBox="1">
            <a:spLocks/>
          </p:cNvSpPr>
          <p:nvPr/>
        </p:nvSpPr>
        <p:spPr bwMode="auto">
          <a:xfrm>
            <a:off x="303213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Fistule anale / abcès de marge anale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51</a:t>
            </a:fld>
            <a:endParaRPr lang="fr-FR"/>
          </a:p>
        </p:txBody>
      </p:sp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177791" y="6356351"/>
            <a:ext cx="3802176" cy="365125"/>
          </a:xfrm>
        </p:spPr>
        <p:txBody>
          <a:bodyPr/>
          <a:lstStyle/>
          <a:p>
            <a:r>
              <a:rPr lang="fr-FR" dirty="0"/>
              <a:t>Item 285 </a:t>
            </a:r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  <p:pic>
        <p:nvPicPr>
          <p:cNvPr id="9" name="Picture 9" descr="abces-suite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1259270"/>
            <a:ext cx="5779567" cy="473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7368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05" y="1547812"/>
            <a:ext cx="6102659" cy="3938588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fr-FR" dirty="0"/>
              <a:t>Communication entre la glande d'Hermann située sur la ligne pectinée et la peau de la région péri anale causée par l'infection de cette glande.</a:t>
            </a:r>
            <a:endParaRPr lang="fr-FR" sz="31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5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67459B86-6DBE-8A4F-802E-A4A2512829C2}"/>
              </a:ext>
            </a:extLst>
          </p:cNvPr>
          <p:cNvSpPr txBox="1">
            <a:spLocks/>
          </p:cNvSpPr>
          <p:nvPr/>
        </p:nvSpPr>
        <p:spPr bwMode="auto">
          <a:xfrm>
            <a:off x="303212" y="115888"/>
            <a:ext cx="10440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Définition – Lésions </a:t>
            </a:r>
            <a:r>
              <a:rPr lang="fr-FR" altLang="fr-FR" sz="3600" b="1" dirty="0" err="1">
                <a:solidFill>
                  <a:srgbClr val="595959"/>
                </a:solidFill>
                <a:ea typeface="ＭＳ Ｐゴシック" panose="020B0600070205080204" pitchFamily="34" charset="-128"/>
              </a:rPr>
              <a:t>anopérinéales</a:t>
            </a:r>
            <a:endParaRPr lang="fr-FR" altLang="fr-FR" sz="3600" b="1" dirty="0">
              <a:solidFill>
                <a:srgbClr val="595959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D383DC-DFA5-BE43-8227-4B5AAFE927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6541" y="1148091"/>
            <a:ext cx="4838330" cy="4690949"/>
          </a:xfrm>
          <a:prstGeom prst="rect">
            <a:avLst/>
          </a:prstGeom>
        </p:spPr>
      </p:pic>
      <p:sp>
        <p:nvSpPr>
          <p:cNvPr id="8" name="Forme libre 7">
            <a:extLst>
              <a:ext uri="{FF2B5EF4-FFF2-40B4-BE49-F238E27FC236}">
                <a16:creationId xmlns:a16="http://schemas.microsoft.com/office/drawing/2014/main" id="{4520CD08-50B0-BE4E-BF09-08B372755EC4}"/>
              </a:ext>
            </a:extLst>
          </p:cNvPr>
          <p:cNvSpPr/>
          <p:nvPr/>
        </p:nvSpPr>
        <p:spPr>
          <a:xfrm>
            <a:off x="10161917" y="3966790"/>
            <a:ext cx="1293977" cy="1519610"/>
          </a:xfrm>
          <a:custGeom>
            <a:avLst/>
            <a:gdLst>
              <a:gd name="connsiteX0" fmla="*/ 0 w 1293977"/>
              <a:gd name="connsiteY0" fmla="*/ 35867 h 1519610"/>
              <a:gd name="connsiteX1" fmla="*/ 862641 w 1293977"/>
              <a:gd name="connsiteY1" fmla="*/ 35867 h 1519610"/>
              <a:gd name="connsiteX2" fmla="*/ 914400 w 1293977"/>
              <a:gd name="connsiteY2" fmla="*/ 70372 h 1519610"/>
              <a:gd name="connsiteX3" fmla="*/ 1035170 w 1293977"/>
              <a:gd name="connsiteY3" fmla="*/ 173889 h 1519610"/>
              <a:gd name="connsiteX4" fmla="*/ 1069675 w 1293977"/>
              <a:gd name="connsiteY4" fmla="*/ 225648 h 1519610"/>
              <a:gd name="connsiteX5" fmla="*/ 1086928 w 1293977"/>
              <a:gd name="connsiteY5" fmla="*/ 570704 h 1519610"/>
              <a:gd name="connsiteX6" fmla="*/ 1104181 w 1293977"/>
              <a:gd name="connsiteY6" fmla="*/ 622463 h 1519610"/>
              <a:gd name="connsiteX7" fmla="*/ 1121434 w 1293977"/>
              <a:gd name="connsiteY7" fmla="*/ 691474 h 1519610"/>
              <a:gd name="connsiteX8" fmla="*/ 1155940 w 1293977"/>
              <a:gd name="connsiteY8" fmla="*/ 1019278 h 1519610"/>
              <a:gd name="connsiteX9" fmla="*/ 1173192 w 1293977"/>
              <a:gd name="connsiteY9" fmla="*/ 1071036 h 1519610"/>
              <a:gd name="connsiteX10" fmla="*/ 1207698 w 1293977"/>
              <a:gd name="connsiteY10" fmla="*/ 1157301 h 1519610"/>
              <a:gd name="connsiteX11" fmla="*/ 1224951 w 1293977"/>
              <a:gd name="connsiteY11" fmla="*/ 1243565 h 1519610"/>
              <a:gd name="connsiteX12" fmla="*/ 1242204 w 1293977"/>
              <a:gd name="connsiteY12" fmla="*/ 1312576 h 1519610"/>
              <a:gd name="connsiteX13" fmla="*/ 1259457 w 1293977"/>
              <a:gd name="connsiteY13" fmla="*/ 1398840 h 1519610"/>
              <a:gd name="connsiteX14" fmla="*/ 1293962 w 1293977"/>
              <a:gd name="connsiteY14" fmla="*/ 1519610 h 151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93977" h="1519610">
                <a:moveTo>
                  <a:pt x="0" y="35867"/>
                </a:moveTo>
                <a:cubicBezTo>
                  <a:pt x="414705" y="-195"/>
                  <a:pt x="425331" y="-22441"/>
                  <a:pt x="862641" y="35867"/>
                </a:cubicBezTo>
                <a:cubicBezTo>
                  <a:pt x="883194" y="38607"/>
                  <a:pt x="897527" y="58320"/>
                  <a:pt x="914400" y="70372"/>
                </a:cubicBezTo>
                <a:cubicBezTo>
                  <a:pt x="961431" y="103965"/>
                  <a:pt x="998291" y="129635"/>
                  <a:pt x="1035170" y="173889"/>
                </a:cubicBezTo>
                <a:cubicBezTo>
                  <a:pt x="1048444" y="189818"/>
                  <a:pt x="1058173" y="208395"/>
                  <a:pt x="1069675" y="225648"/>
                </a:cubicBezTo>
                <a:cubicBezTo>
                  <a:pt x="1075426" y="340667"/>
                  <a:pt x="1076951" y="455975"/>
                  <a:pt x="1086928" y="570704"/>
                </a:cubicBezTo>
                <a:cubicBezTo>
                  <a:pt x="1088503" y="588822"/>
                  <a:pt x="1099185" y="604976"/>
                  <a:pt x="1104181" y="622463"/>
                </a:cubicBezTo>
                <a:cubicBezTo>
                  <a:pt x="1110695" y="645262"/>
                  <a:pt x="1117192" y="668145"/>
                  <a:pt x="1121434" y="691474"/>
                </a:cubicBezTo>
                <a:cubicBezTo>
                  <a:pt x="1155451" y="878565"/>
                  <a:pt x="1123440" y="775522"/>
                  <a:pt x="1155940" y="1019278"/>
                </a:cubicBezTo>
                <a:cubicBezTo>
                  <a:pt x="1158343" y="1037304"/>
                  <a:pt x="1166807" y="1054008"/>
                  <a:pt x="1173192" y="1071036"/>
                </a:cubicBezTo>
                <a:cubicBezTo>
                  <a:pt x="1184066" y="1100034"/>
                  <a:pt x="1198799" y="1127637"/>
                  <a:pt x="1207698" y="1157301"/>
                </a:cubicBezTo>
                <a:cubicBezTo>
                  <a:pt x="1216124" y="1185388"/>
                  <a:pt x="1218590" y="1214939"/>
                  <a:pt x="1224951" y="1243565"/>
                </a:cubicBezTo>
                <a:cubicBezTo>
                  <a:pt x="1230095" y="1266712"/>
                  <a:pt x="1237060" y="1289429"/>
                  <a:pt x="1242204" y="1312576"/>
                </a:cubicBezTo>
                <a:cubicBezTo>
                  <a:pt x="1248565" y="1341202"/>
                  <a:pt x="1251741" y="1370549"/>
                  <a:pt x="1259457" y="1398840"/>
                </a:cubicBezTo>
                <a:cubicBezTo>
                  <a:pt x="1295781" y="1532028"/>
                  <a:pt x="1293962" y="1462156"/>
                  <a:pt x="1293962" y="1519610"/>
                </a:cubicBezTo>
              </a:path>
            </a:pathLst>
          </a:cu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909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40"/>
    </mc:Choice>
    <mc:Fallback xmlns="">
      <p:transition spd="slow" advTm="1544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394C104-76A2-2E45-99EB-0AAE43FBEC9C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re 1">
            <a:extLst>
              <a:ext uri="{FF2B5EF4-FFF2-40B4-BE49-F238E27FC236}">
                <a16:creationId xmlns:a16="http://schemas.microsoft.com/office/drawing/2014/main" id="{B2B77E2D-29B7-CA45-88BD-75631D388BCC}"/>
              </a:ext>
            </a:extLst>
          </p:cNvPr>
          <p:cNvSpPr txBox="1">
            <a:spLocks/>
          </p:cNvSpPr>
          <p:nvPr/>
        </p:nvSpPr>
        <p:spPr bwMode="auto">
          <a:xfrm>
            <a:off x="250825" y="89254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</a:rPr>
              <a:t>Multiples trajets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52ED557-36E2-704B-9BF2-03EE8314A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355" y1="37778" x2="13226" y2="88889"/>
                        <a14:foregroundMark x1="86935" y1="86914" x2="96290" y2="32346"/>
                        <a14:foregroundMark x1="96452" y1="97037" x2="96613" y2="28395"/>
                        <a14:foregroundMark x1="85645" y1="3951" x2="80968" y2="12593"/>
                        <a14:foregroundMark x1="10645" y1="4691" x2="19839" y2="16790"/>
                        <a14:foregroundMark x1="2742" y1="28889" x2="8871" y2="37284"/>
                        <a14:foregroundMark x1="95968" y1="22716" x2="97258" y2="254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9330" y="1118483"/>
            <a:ext cx="787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996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7" y="1547811"/>
            <a:ext cx="11633706" cy="4808539"/>
          </a:xfrm>
        </p:spPr>
        <p:txBody>
          <a:bodyPr/>
          <a:lstStyle/>
          <a:p>
            <a:endParaRPr lang="fr-FR" dirty="0"/>
          </a:p>
          <a:p>
            <a:r>
              <a:rPr lang="fr-FR" dirty="0" err="1"/>
              <a:t>Sex</a:t>
            </a:r>
            <a:r>
              <a:rPr lang="fr-FR" dirty="0"/>
              <a:t> ratio = 3H/1F</a:t>
            </a:r>
            <a:endParaRPr lang="fr-FR" sz="1800" dirty="0"/>
          </a:p>
          <a:p>
            <a:endParaRPr lang="fr-FR" sz="2000" dirty="0"/>
          </a:p>
          <a:p>
            <a:r>
              <a:rPr lang="fr-FR" dirty="0"/>
              <a:t>incidence variable 12-28 pour 100 000 habitants </a:t>
            </a:r>
          </a:p>
          <a:p>
            <a:endParaRPr lang="fr-FR" sz="2000" dirty="0"/>
          </a:p>
          <a:p>
            <a:r>
              <a:rPr lang="fr-FR" dirty="0"/>
              <a:t>Ages moyen 30-50 ans</a:t>
            </a:r>
            <a:endParaRPr lang="fr-FR" sz="1800" dirty="0"/>
          </a:p>
          <a:p>
            <a:endParaRPr lang="fr-FR" sz="1800" dirty="0"/>
          </a:p>
          <a:p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6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67459B86-6DBE-8A4F-802E-A4A2512829C2}"/>
              </a:ext>
            </a:extLst>
          </p:cNvPr>
          <p:cNvSpPr txBox="1">
            <a:spLocks/>
          </p:cNvSpPr>
          <p:nvPr/>
        </p:nvSpPr>
        <p:spPr bwMode="auto">
          <a:xfrm>
            <a:off x="303212" y="115888"/>
            <a:ext cx="10440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Epidémiologie</a:t>
            </a:r>
          </a:p>
        </p:txBody>
      </p:sp>
    </p:spTree>
    <p:extLst>
      <p:ext uri="{BB962C8B-B14F-4D97-AF65-F5344CB8AC3E}">
        <p14:creationId xmlns:p14="http://schemas.microsoft.com/office/powerpoint/2010/main" val="236430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84"/>
    </mc:Choice>
    <mc:Fallback xmlns="">
      <p:transition spd="slow" advTm="24384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55</a:t>
            </a:fld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re 1">
            <a:extLst>
              <a:ext uri="{FF2B5EF4-FFF2-40B4-BE49-F238E27FC236}">
                <a16:creationId xmlns:a16="http://schemas.microsoft.com/office/drawing/2014/main" id="{029B9063-D6D0-7743-979D-D213A9178417}"/>
              </a:ext>
            </a:extLst>
          </p:cNvPr>
          <p:cNvSpPr txBox="1">
            <a:spLocks/>
          </p:cNvSpPr>
          <p:nvPr/>
        </p:nvSpPr>
        <p:spPr bwMode="auto">
          <a:xfrm>
            <a:off x="250825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fr-FR" sz="3600" b="1" dirty="0">
              <a:solidFill>
                <a:schemeClr val="tx1">
                  <a:lumMod val="65000"/>
                  <a:lumOff val="35000"/>
                </a:schemeClr>
              </a:solidFill>
              <a:ea typeface="+mj-ea"/>
              <a:cs typeface="Arial" pitchFamily="34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120000" y="1175928"/>
            <a:ext cx="10233800" cy="4760145"/>
          </a:xfrm>
        </p:spPr>
        <p:txBody>
          <a:bodyPr/>
          <a:lstStyle/>
          <a:p>
            <a:r>
              <a:rPr lang="fr-FR" sz="2400" dirty="0"/>
              <a:t>Drainage en </a:t>
            </a:r>
            <a:r>
              <a:rPr lang="fr-FR" sz="2400" dirty="0" err="1"/>
              <a:t>seton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Lambeau d’abaissement</a:t>
            </a:r>
          </a:p>
          <a:p>
            <a:endParaRPr lang="fr-FR" sz="2400" dirty="0"/>
          </a:p>
          <a:p>
            <a:r>
              <a:rPr lang="fr-FR" sz="2400" dirty="0"/>
              <a:t>Clip</a:t>
            </a:r>
          </a:p>
          <a:p>
            <a:endParaRPr lang="fr-FR" sz="2400" dirty="0"/>
          </a:p>
          <a:p>
            <a:r>
              <a:rPr lang="fr-FR" sz="2400" dirty="0"/>
              <a:t>Encollage</a:t>
            </a:r>
          </a:p>
          <a:p>
            <a:endParaRPr lang="fr-FR" sz="2400" dirty="0"/>
          </a:p>
          <a:p>
            <a:r>
              <a:rPr lang="fr-FR" sz="2400" dirty="0"/>
              <a:t>Plug</a:t>
            </a:r>
          </a:p>
          <a:p>
            <a:endParaRPr lang="fr-FR" sz="2400" dirty="0"/>
          </a:p>
          <a:p>
            <a:r>
              <a:rPr lang="fr-FR" sz="2400" dirty="0"/>
              <a:t>LIFT</a:t>
            </a:r>
          </a:p>
          <a:p>
            <a:endParaRPr lang="fr-FR" sz="2400" dirty="0"/>
          </a:p>
          <a:p>
            <a:endParaRPr lang="fr-FR" sz="2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82D1A3A-03B8-8146-B634-B028FC39E76C}"/>
              </a:ext>
            </a:extLst>
          </p:cNvPr>
          <p:cNvSpPr txBox="1"/>
          <p:nvPr/>
        </p:nvSpPr>
        <p:spPr>
          <a:xfrm>
            <a:off x="250825" y="250359"/>
            <a:ext cx="6779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Options chirurgicales</a:t>
            </a:r>
          </a:p>
        </p:txBody>
      </p:sp>
    </p:spTree>
    <p:extLst>
      <p:ext uri="{BB962C8B-B14F-4D97-AF65-F5344CB8AC3E}">
        <p14:creationId xmlns:p14="http://schemas.microsoft.com/office/powerpoint/2010/main" val="27558452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56</a:t>
            </a:fld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re 1">
            <a:extLst>
              <a:ext uri="{FF2B5EF4-FFF2-40B4-BE49-F238E27FC236}">
                <a16:creationId xmlns:a16="http://schemas.microsoft.com/office/drawing/2014/main" id="{029B9063-D6D0-7743-979D-D213A9178417}"/>
              </a:ext>
            </a:extLst>
          </p:cNvPr>
          <p:cNvSpPr txBox="1">
            <a:spLocks/>
          </p:cNvSpPr>
          <p:nvPr/>
        </p:nvSpPr>
        <p:spPr bwMode="auto">
          <a:xfrm>
            <a:off x="250825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fr-FR" sz="3600" b="1" dirty="0">
              <a:solidFill>
                <a:schemeClr val="tx1">
                  <a:lumMod val="65000"/>
                  <a:lumOff val="35000"/>
                </a:schemeClr>
              </a:solidFill>
              <a:ea typeface="+mj-ea"/>
              <a:cs typeface="Arial" pitchFamily="34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20394" y="1175928"/>
            <a:ext cx="3856734" cy="4760145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82D1A3A-03B8-8146-B634-B028FC39E76C}"/>
              </a:ext>
            </a:extLst>
          </p:cNvPr>
          <p:cNvSpPr txBox="1"/>
          <p:nvPr/>
        </p:nvSpPr>
        <p:spPr>
          <a:xfrm>
            <a:off x="250825" y="250359"/>
            <a:ext cx="6779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Drainage en </a:t>
            </a:r>
            <a:r>
              <a:rPr lang="fr-FR" sz="2800" dirty="0" err="1"/>
              <a:t>seton</a:t>
            </a:r>
            <a:endParaRPr lang="fr-FR" sz="28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6A5EDE-01C6-6641-B69B-EEA29A260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291" y="2108536"/>
            <a:ext cx="4293144" cy="293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061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57</a:t>
            </a:fld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re 1">
            <a:extLst>
              <a:ext uri="{FF2B5EF4-FFF2-40B4-BE49-F238E27FC236}">
                <a16:creationId xmlns:a16="http://schemas.microsoft.com/office/drawing/2014/main" id="{029B9063-D6D0-7743-979D-D213A9178417}"/>
              </a:ext>
            </a:extLst>
          </p:cNvPr>
          <p:cNvSpPr txBox="1">
            <a:spLocks/>
          </p:cNvSpPr>
          <p:nvPr/>
        </p:nvSpPr>
        <p:spPr bwMode="auto">
          <a:xfrm>
            <a:off x="250825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fr-FR" sz="3600" b="1" dirty="0">
              <a:solidFill>
                <a:schemeClr val="tx1">
                  <a:lumMod val="65000"/>
                  <a:lumOff val="35000"/>
                </a:schemeClr>
              </a:solidFill>
              <a:ea typeface="+mj-ea"/>
              <a:cs typeface="Arial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82D1A3A-03B8-8146-B634-B028FC39E76C}"/>
              </a:ext>
            </a:extLst>
          </p:cNvPr>
          <p:cNvSpPr txBox="1"/>
          <p:nvPr/>
        </p:nvSpPr>
        <p:spPr>
          <a:xfrm>
            <a:off x="250825" y="250359"/>
            <a:ext cx="6779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Lambeau d’abaissement rectal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D0770D-8602-D54D-84D9-264D06CFA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951" y="1042521"/>
            <a:ext cx="6337824" cy="565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185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58</a:t>
            </a:fld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re 1">
            <a:extLst>
              <a:ext uri="{FF2B5EF4-FFF2-40B4-BE49-F238E27FC236}">
                <a16:creationId xmlns:a16="http://schemas.microsoft.com/office/drawing/2014/main" id="{029B9063-D6D0-7743-979D-D213A9178417}"/>
              </a:ext>
            </a:extLst>
          </p:cNvPr>
          <p:cNvSpPr txBox="1">
            <a:spLocks/>
          </p:cNvSpPr>
          <p:nvPr/>
        </p:nvSpPr>
        <p:spPr bwMode="auto">
          <a:xfrm>
            <a:off x="250825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fr-FR" sz="3600" b="1" dirty="0">
              <a:solidFill>
                <a:schemeClr val="tx1">
                  <a:lumMod val="65000"/>
                  <a:lumOff val="35000"/>
                </a:schemeClr>
              </a:solidFill>
              <a:ea typeface="+mj-ea"/>
              <a:cs typeface="Arial" pitchFamily="34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085CA018-F4F1-1547-A752-E5FD677B24A6}"/>
              </a:ext>
            </a:extLst>
          </p:cNvPr>
          <p:cNvSpPr txBox="1">
            <a:spLocks/>
          </p:cNvSpPr>
          <p:nvPr/>
        </p:nvSpPr>
        <p:spPr bwMode="auto">
          <a:xfrm>
            <a:off x="250825" y="115888"/>
            <a:ext cx="1158336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7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Arial" pitchFamily="34" charset="0"/>
              </a:rPr>
              <a:t>Rerouting</a:t>
            </a: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Arial" pitchFamily="34" charset="0"/>
              </a:rPr>
              <a:t> + lambeau d’abaissement</a:t>
            </a:r>
            <a:endParaRPr lang="fr-FR" sz="3600" dirty="0"/>
          </a:p>
          <a:p>
            <a:pPr algn="l" fontAlgn="auto">
              <a:spcAft>
                <a:spcPts val="0"/>
              </a:spcAft>
              <a:defRPr/>
            </a:pPr>
            <a:r>
              <a:rPr lang="fr-FR" sz="36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Arial" pitchFamily="34" charset="0"/>
              </a:rPr>
              <a:t> 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C866039-5A48-6343-BA3A-54897080C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911" y="2258063"/>
            <a:ext cx="6415791" cy="3918900"/>
          </a:xfrm>
        </p:spPr>
        <p:txBody>
          <a:bodyPr/>
          <a:lstStyle/>
          <a:p>
            <a:r>
              <a:rPr lang="fr-FR" dirty="0"/>
              <a:t>Concept émergent du </a:t>
            </a:r>
            <a:r>
              <a:rPr lang="fr-FR" dirty="0" err="1"/>
              <a:t>re-routing</a:t>
            </a:r>
            <a:r>
              <a:rPr lang="fr-FR" dirty="0"/>
              <a:t> </a:t>
            </a:r>
            <a:r>
              <a:rPr lang="fr-FR" dirty="0" err="1"/>
              <a:t>seton</a:t>
            </a:r>
            <a:endParaRPr lang="fr-FR" dirty="0"/>
          </a:p>
          <a:p>
            <a:r>
              <a:rPr lang="fr-FR" dirty="0"/>
              <a:t>+ lambeau</a:t>
            </a:r>
          </a:p>
          <a:p>
            <a:endParaRPr lang="fr-FR" dirty="0"/>
          </a:p>
          <a:p>
            <a:r>
              <a:rPr lang="fr-FR" dirty="0"/>
              <a:t>Cicatrisation </a:t>
            </a:r>
            <a:r>
              <a:rPr lang="fr-FR" dirty="0" err="1"/>
              <a:t>ralongée</a:t>
            </a:r>
            <a:r>
              <a:rPr lang="fr-FR" dirty="0"/>
              <a:t> de 30%</a:t>
            </a:r>
          </a:p>
          <a:p>
            <a:r>
              <a:rPr lang="fr-FR" dirty="0"/>
              <a:t>Moins douloureux</a:t>
            </a:r>
          </a:p>
          <a:p>
            <a:r>
              <a:rPr lang="fr-FR" dirty="0"/>
              <a:t>Manque de données à long terme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FDB3EE3-BC10-9249-8E65-7D9528AD7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511969"/>
            <a:ext cx="6554709" cy="1464919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D95A861-C639-E94C-BE7E-430F2416C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7790" y="511969"/>
            <a:ext cx="991112" cy="130711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4A839E3-5D80-A648-AF7E-945719326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791" y="1998476"/>
            <a:ext cx="51054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010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59</a:t>
            </a:fld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re 1">
            <a:extLst>
              <a:ext uri="{FF2B5EF4-FFF2-40B4-BE49-F238E27FC236}">
                <a16:creationId xmlns:a16="http://schemas.microsoft.com/office/drawing/2014/main" id="{029B9063-D6D0-7743-979D-D213A9178417}"/>
              </a:ext>
            </a:extLst>
          </p:cNvPr>
          <p:cNvSpPr txBox="1">
            <a:spLocks/>
          </p:cNvSpPr>
          <p:nvPr/>
        </p:nvSpPr>
        <p:spPr bwMode="auto">
          <a:xfrm>
            <a:off x="250825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fr-FR" sz="3600" b="1" dirty="0">
              <a:solidFill>
                <a:schemeClr val="tx1">
                  <a:lumMod val="65000"/>
                  <a:lumOff val="35000"/>
                </a:schemeClr>
              </a:solidFill>
              <a:ea typeface="+mj-ea"/>
              <a:cs typeface="Arial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82D1A3A-03B8-8146-B634-B028FC39E76C}"/>
              </a:ext>
            </a:extLst>
          </p:cNvPr>
          <p:cNvSpPr txBox="1"/>
          <p:nvPr/>
        </p:nvSpPr>
        <p:spPr>
          <a:xfrm>
            <a:off x="250825" y="250359"/>
            <a:ext cx="6779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Clip </a:t>
            </a:r>
            <a:r>
              <a:rPr lang="fr-FR" sz="2800" dirty="0" err="1"/>
              <a:t>Ovesco</a:t>
            </a:r>
            <a:endParaRPr lang="fr-FR" sz="2800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AE95EE7-9A39-F549-99F7-ACE34BCD9BD2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B00D46F1-D25B-B041-B90B-85E8E5555942}"/>
              </a:ext>
            </a:extLst>
          </p:cNvPr>
          <p:cNvSpPr txBox="1">
            <a:spLocks/>
          </p:cNvSpPr>
          <p:nvPr/>
        </p:nvSpPr>
        <p:spPr bwMode="auto">
          <a:xfrm>
            <a:off x="250825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fr-FR" sz="3600" b="1" dirty="0">
              <a:solidFill>
                <a:schemeClr val="tx1">
                  <a:lumMod val="65000"/>
                  <a:lumOff val="35000"/>
                </a:schemeClr>
              </a:solidFill>
              <a:ea typeface="+mj-ea"/>
              <a:cs typeface="Arial" pitchFamily="34" charset="0"/>
            </a:endParaRPr>
          </a:p>
        </p:txBody>
      </p:sp>
      <p:sp>
        <p:nvSpPr>
          <p:cNvPr id="10" name="Espace réservé du numéro de diapositive 1">
            <a:extLst>
              <a:ext uri="{FF2B5EF4-FFF2-40B4-BE49-F238E27FC236}">
                <a16:creationId xmlns:a16="http://schemas.microsoft.com/office/drawing/2014/main" id="{7858E560-7F33-264A-9857-9D50249B8B19}"/>
              </a:ext>
            </a:extLst>
          </p:cNvPr>
          <p:cNvSpPr txBox="1">
            <a:spLocks/>
          </p:cNvSpPr>
          <p:nvPr/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7D99C9-F8D3-074C-9B26-DA1C9C9CD3E0}" type="slidenum">
              <a:rPr lang="fr-FR" smtClean="0"/>
              <a:pPr/>
              <a:t>59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51116A7-6B74-FA4D-963D-6FC32D7E8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1" y="1278870"/>
            <a:ext cx="6924675" cy="15240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B89440B-5586-F84C-B86F-033B050FE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4402" y="115888"/>
            <a:ext cx="1143000" cy="14192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5439F96-6A67-BF41-B332-5034B23B0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4372" y="1260942"/>
            <a:ext cx="2760168" cy="231302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DA2ADDA-310B-4043-98C2-4898254F5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61" y="3173690"/>
            <a:ext cx="7458075" cy="15525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5FAE3AE-4FEB-484C-AA19-C94C81223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8290" y="4557105"/>
            <a:ext cx="27559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46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9660"/>
            <a:ext cx="10580204" cy="5833718"/>
          </a:xfrm>
        </p:spPr>
        <p:txBody>
          <a:bodyPr/>
          <a:lstStyle/>
          <a:p>
            <a:r>
              <a:rPr lang="fr-FR" sz="2800" dirty="0"/>
              <a:t>Soutènement : </a:t>
            </a:r>
          </a:p>
          <a:p>
            <a:endParaRPr lang="fr-FR" sz="1400" dirty="0"/>
          </a:p>
          <a:p>
            <a:pPr lvl="1"/>
            <a:r>
              <a:rPr lang="fr-FR" sz="2400" dirty="0"/>
              <a:t>Parois du bassin osseux </a:t>
            </a:r>
          </a:p>
          <a:p>
            <a:pPr lvl="1"/>
            <a:endParaRPr lang="fr-FR" sz="2400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E6D285A3-1756-4D45-8BC3-25505E48B465}"/>
              </a:ext>
            </a:extLst>
          </p:cNvPr>
          <p:cNvSpPr txBox="1">
            <a:spLocks/>
          </p:cNvSpPr>
          <p:nvPr/>
        </p:nvSpPr>
        <p:spPr bwMode="auto">
          <a:xfrm>
            <a:off x="303213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altLang="fr-FR" sz="3600" b="1" dirty="0">
              <a:solidFill>
                <a:srgbClr val="595959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42A3DB8-B97B-4047-98D8-DEFE3D3A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900" y="44278"/>
            <a:ext cx="8166100" cy="67691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60DB313-AC8F-9748-B7B7-9FD8C13C7B45}"/>
              </a:ext>
            </a:extLst>
          </p:cNvPr>
          <p:cNvSpPr txBox="1">
            <a:spLocks/>
          </p:cNvSpPr>
          <p:nvPr/>
        </p:nvSpPr>
        <p:spPr bwMode="auto">
          <a:xfrm>
            <a:off x="395536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Définitions et anatomie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A4449A-C631-A14F-A065-D60B6A3D4170}"/>
              </a:ext>
            </a:extLst>
          </p:cNvPr>
          <p:cNvSpPr/>
          <p:nvPr/>
        </p:nvSpPr>
        <p:spPr>
          <a:xfrm>
            <a:off x="4025900" y="5005953"/>
            <a:ext cx="335129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E5E4E42E-94CE-6240-A8CA-FA4A60D629AE}"/>
              </a:ext>
            </a:extLst>
          </p:cNvPr>
          <p:cNvSpPr/>
          <p:nvPr/>
        </p:nvSpPr>
        <p:spPr>
          <a:xfrm>
            <a:off x="6183847" y="1314484"/>
            <a:ext cx="3937448" cy="3457167"/>
          </a:xfrm>
          <a:custGeom>
            <a:avLst/>
            <a:gdLst>
              <a:gd name="connsiteX0" fmla="*/ 1549807 w 3937448"/>
              <a:gd name="connsiteY0" fmla="*/ 3381502 h 3457167"/>
              <a:gd name="connsiteX1" fmla="*/ 681902 w 3937448"/>
              <a:gd name="connsiteY1" fmla="*/ 2730574 h 3457167"/>
              <a:gd name="connsiteX2" fmla="*/ 139461 w 3937448"/>
              <a:gd name="connsiteY2" fmla="*/ 1940160 h 3457167"/>
              <a:gd name="connsiteX3" fmla="*/ 92967 w 3937448"/>
              <a:gd name="connsiteY3" fmla="*/ 777787 h 3457167"/>
              <a:gd name="connsiteX4" fmla="*/ 1255339 w 3937448"/>
              <a:gd name="connsiteY4" fmla="*/ 64865 h 3457167"/>
              <a:gd name="connsiteX5" fmla="*/ 3115136 w 3937448"/>
              <a:gd name="connsiteY5" fmla="*/ 173353 h 3457167"/>
              <a:gd name="connsiteX6" fmla="*/ 3936546 w 3937448"/>
              <a:gd name="connsiteY6" fmla="*/ 1304730 h 3457167"/>
              <a:gd name="connsiteX7" fmla="*/ 3254621 w 3937448"/>
              <a:gd name="connsiteY7" fmla="*/ 2839062 h 3457167"/>
              <a:gd name="connsiteX8" fmla="*/ 2293726 w 3937448"/>
              <a:gd name="connsiteY8" fmla="*/ 3381502 h 3457167"/>
              <a:gd name="connsiteX9" fmla="*/ 1549807 w 3937448"/>
              <a:gd name="connsiteY9" fmla="*/ 3381502 h 345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7448" h="3457167">
                <a:moveTo>
                  <a:pt x="1549807" y="3381502"/>
                </a:moveTo>
                <a:cubicBezTo>
                  <a:pt x="1281170" y="3273014"/>
                  <a:pt x="916960" y="2970798"/>
                  <a:pt x="681902" y="2730574"/>
                </a:cubicBezTo>
                <a:cubicBezTo>
                  <a:pt x="446844" y="2490350"/>
                  <a:pt x="237617" y="2265624"/>
                  <a:pt x="139461" y="1940160"/>
                </a:cubicBezTo>
                <a:cubicBezTo>
                  <a:pt x="41305" y="1614696"/>
                  <a:pt x="-93013" y="1090336"/>
                  <a:pt x="92967" y="777787"/>
                </a:cubicBezTo>
                <a:cubicBezTo>
                  <a:pt x="278947" y="465238"/>
                  <a:pt x="751644" y="165604"/>
                  <a:pt x="1255339" y="64865"/>
                </a:cubicBezTo>
                <a:cubicBezTo>
                  <a:pt x="1759034" y="-35874"/>
                  <a:pt x="2668268" y="-33291"/>
                  <a:pt x="3115136" y="173353"/>
                </a:cubicBezTo>
                <a:cubicBezTo>
                  <a:pt x="3562004" y="379997"/>
                  <a:pt x="3913299" y="860445"/>
                  <a:pt x="3936546" y="1304730"/>
                </a:cubicBezTo>
                <a:cubicBezTo>
                  <a:pt x="3959793" y="1749015"/>
                  <a:pt x="3528424" y="2492933"/>
                  <a:pt x="3254621" y="2839062"/>
                </a:cubicBezTo>
                <a:cubicBezTo>
                  <a:pt x="2980818" y="3185191"/>
                  <a:pt x="2580445" y="3288512"/>
                  <a:pt x="2293726" y="3381502"/>
                </a:cubicBezTo>
                <a:cubicBezTo>
                  <a:pt x="2007007" y="3474492"/>
                  <a:pt x="1818444" y="3489990"/>
                  <a:pt x="1549807" y="3381502"/>
                </a:cubicBezTo>
                <a:close/>
              </a:path>
            </a:pathLst>
          </a:custGeom>
          <a:noFill/>
          <a:ln w="762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FC7AD13B-9BD7-E14F-B382-471B08D0A96E}"/>
              </a:ext>
            </a:extLst>
          </p:cNvPr>
          <p:cNvSpPr/>
          <p:nvPr/>
        </p:nvSpPr>
        <p:spPr>
          <a:xfrm>
            <a:off x="3840297" y="1547812"/>
            <a:ext cx="843051" cy="614818"/>
          </a:xfrm>
          <a:custGeom>
            <a:avLst/>
            <a:gdLst>
              <a:gd name="connsiteX0" fmla="*/ 1549807 w 3937448"/>
              <a:gd name="connsiteY0" fmla="*/ 3381502 h 3457167"/>
              <a:gd name="connsiteX1" fmla="*/ 681902 w 3937448"/>
              <a:gd name="connsiteY1" fmla="*/ 2730574 h 3457167"/>
              <a:gd name="connsiteX2" fmla="*/ 139461 w 3937448"/>
              <a:gd name="connsiteY2" fmla="*/ 1940160 h 3457167"/>
              <a:gd name="connsiteX3" fmla="*/ 92967 w 3937448"/>
              <a:gd name="connsiteY3" fmla="*/ 777787 h 3457167"/>
              <a:gd name="connsiteX4" fmla="*/ 1255339 w 3937448"/>
              <a:gd name="connsiteY4" fmla="*/ 64865 h 3457167"/>
              <a:gd name="connsiteX5" fmla="*/ 3115136 w 3937448"/>
              <a:gd name="connsiteY5" fmla="*/ 173353 h 3457167"/>
              <a:gd name="connsiteX6" fmla="*/ 3936546 w 3937448"/>
              <a:gd name="connsiteY6" fmla="*/ 1304730 h 3457167"/>
              <a:gd name="connsiteX7" fmla="*/ 3254621 w 3937448"/>
              <a:gd name="connsiteY7" fmla="*/ 2839062 h 3457167"/>
              <a:gd name="connsiteX8" fmla="*/ 2293726 w 3937448"/>
              <a:gd name="connsiteY8" fmla="*/ 3381502 h 3457167"/>
              <a:gd name="connsiteX9" fmla="*/ 1549807 w 3937448"/>
              <a:gd name="connsiteY9" fmla="*/ 3381502 h 345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7448" h="3457167">
                <a:moveTo>
                  <a:pt x="1549807" y="3381502"/>
                </a:moveTo>
                <a:cubicBezTo>
                  <a:pt x="1281170" y="3273014"/>
                  <a:pt x="916960" y="2970798"/>
                  <a:pt x="681902" y="2730574"/>
                </a:cubicBezTo>
                <a:cubicBezTo>
                  <a:pt x="446844" y="2490350"/>
                  <a:pt x="237617" y="2265624"/>
                  <a:pt x="139461" y="1940160"/>
                </a:cubicBezTo>
                <a:cubicBezTo>
                  <a:pt x="41305" y="1614696"/>
                  <a:pt x="-93013" y="1090336"/>
                  <a:pt x="92967" y="777787"/>
                </a:cubicBezTo>
                <a:cubicBezTo>
                  <a:pt x="278947" y="465238"/>
                  <a:pt x="751644" y="165604"/>
                  <a:pt x="1255339" y="64865"/>
                </a:cubicBezTo>
                <a:cubicBezTo>
                  <a:pt x="1759034" y="-35874"/>
                  <a:pt x="2668268" y="-33291"/>
                  <a:pt x="3115136" y="173353"/>
                </a:cubicBezTo>
                <a:cubicBezTo>
                  <a:pt x="3562004" y="379997"/>
                  <a:pt x="3913299" y="860445"/>
                  <a:pt x="3936546" y="1304730"/>
                </a:cubicBezTo>
                <a:cubicBezTo>
                  <a:pt x="3959793" y="1749015"/>
                  <a:pt x="3528424" y="2492933"/>
                  <a:pt x="3254621" y="2839062"/>
                </a:cubicBezTo>
                <a:cubicBezTo>
                  <a:pt x="2980818" y="3185191"/>
                  <a:pt x="2580445" y="3288512"/>
                  <a:pt x="2293726" y="3381502"/>
                </a:cubicBezTo>
                <a:cubicBezTo>
                  <a:pt x="2007007" y="3474492"/>
                  <a:pt x="1818444" y="3489990"/>
                  <a:pt x="1549807" y="3381502"/>
                </a:cubicBezTo>
                <a:close/>
              </a:path>
            </a:pathLst>
          </a:custGeom>
          <a:noFill/>
          <a:ln w="762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6</a:t>
            </a:fld>
            <a:endParaRPr lang="fr-FR"/>
          </a:p>
        </p:txBody>
      </p:sp>
      <p:sp>
        <p:nvSpPr>
          <p:cNvPr id="12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467303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</p:spTree>
    <p:extLst>
      <p:ext uri="{BB962C8B-B14F-4D97-AF65-F5344CB8AC3E}">
        <p14:creationId xmlns:p14="http://schemas.microsoft.com/office/powerpoint/2010/main" val="25482664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8C27A53D-8274-694B-A792-37B933A3FFC6}"/>
              </a:ext>
            </a:extLst>
          </p:cNvPr>
          <p:cNvSpPr txBox="1">
            <a:spLocks/>
          </p:cNvSpPr>
          <p:nvPr/>
        </p:nvSpPr>
        <p:spPr bwMode="auto">
          <a:xfrm>
            <a:off x="2802543" y="1164262"/>
            <a:ext cx="6624638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60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Des questions?</a:t>
            </a:r>
          </a:p>
        </p:txBody>
      </p:sp>
      <p:sp>
        <p:nvSpPr>
          <p:cNvPr id="6" name="ZoneTexte 8">
            <a:extLst>
              <a:ext uri="{FF2B5EF4-FFF2-40B4-BE49-F238E27FC236}">
                <a16:creationId xmlns:a16="http://schemas.microsoft.com/office/drawing/2014/main" id="{05CBD186-BEFD-C34D-BE15-268F8FECE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9881" y="3191072"/>
            <a:ext cx="604996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3200" dirty="0">
                <a:latin typeface="Calibri" panose="020F0502020204030204" pitchFamily="34" charset="0"/>
              </a:rPr>
              <a:t>Dr Arnaud PASQUER</a:t>
            </a:r>
          </a:p>
          <a:p>
            <a:pPr algn="ctr" eaLnBrk="1" hangingPunct="1"/>
            <a:r>
              <a:rPr lang="fr-FR" altLang="fr-FR" sz="3200" dirty="0">
                <a:latin typeface="Calibri" panose="020F0502020204030204" pitchFamily="34" charset="0"/>
                <a:hlinkClick r:id="" action="ppaction://noaction"/>
              </a:rPr>
              <a:t>arnaud.pasquer@chu-lyon.fr</a:t>
            </a:r>
          </a:p>
          <a:p>
            <a:pPr algn="ctr" eaLnBrk="1" hangingPunct="1"/>
            <a:endParaRPr lang="fr-FR" altLang="fr-FR" sz="3200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fr-FR" altLang="fr-FR" sz="3200" dirty="0">
                <a:latin typeface="Calibri" panose="020F0502020204030204" pitchFamily="34" charset="0"/>
              </a:rPr>
              <a:t>Hôpital Edouard Herriot</a:t>
            </a:r>
          </a:p>
          <a:p>
            <a:pPr algn="ctr" eaLnBrk="1" hangingPunct="1"/>
            <a:r>
              <a:rPr lang="fr-FR" altLang="fr-FR" sz="3200" dirty="0">
                <a:latin typeface="Calibri" panose="020F0502020204030204" pitchFamily="34" charset="0"/>
              </a:rPr>
              <a:t> Chirurgie digestive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E0E64AAC-8EA2-344D-8073-9412EADBC9C9}"/>
              </a:ext>
            </a:extLst>
          </p:cNvPr>
          <p:cNvSpPr txBox="1">
            <a:spLocks/>
          </p:cNvSpPr>
          <p:nvPr/>
        </p:nvSpPr>
        <p:spPr bwMode="auto">
          <a:xfrm>
            <a:off x="395535" y="7402"/>
            <a:ext cx="1159874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Pathologie proctologique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60</a:t>
            </a:fld>
            <a:endParaRPr lang="fr-FR"/>
          </a:p>
        </p:txBody>
      </p:sp>
      <p:sp>
        <p:nvSpPr>
          <p:cNvPr id="1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177791" y="6356351"/>
            <a:ext cx="3802176" cy="365125"/>
          </a:xfrm>
        </p:spPr>
        <p:txBody>
          <a:bodyPr/>
          <a:lstStyle/>
          <a:p>
            <a:r>
              <a:rPr lang="fr-FR" dirty="0"/>
              <a:t>Item 285 </a:t>
            </a:r>
            <a:r>
              <a:rPr lang="fr-FR" dirty="0" err="1"/>
              <a:t>Hépatogastroentérologie</a:t>
            </a:r>
            <a:r>
              <a:rPr lang="fr-FR" dirty="0"/>
              <a:t> médico chirurgicale</a:t>
            </a:r>
          </a:p>
        </p:txBody>
      </p:sp>
    </p:spTree>
    <p:extLst>
      <p:ext uri="{BB962C8B-B14F-4D97-AF65-F5344CB8AC3E}">
        <p14:creationId xmlns:p14="http://schemas.microsoft.com/office/powerpoint/2010/main" val="3744072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9660"/>
            <a:ext cx="10580204" cy="5833718"/>
          </a:xfrm>
        </p:spPr>
        <p:txBody>
          <a:bodyPr/>
          <a:lstStyle/>
          <a:p>
            <a:r>
              <a:rPr lang="fr-FR" sz="2800" dirty="0"/>
              <a:t>Soutènement : </a:t>
            </a:r>
          </a:p>
          <a:p>
            <a:endParaRPr lang="fr-FR" sz="1400" dirty="0"/>
          </a:p>
          <a:p>
            <a:pPr lvl="1"/>
            <a:r>
              <a:rPr lang="fr-FR" sz="2400" dirty="0"/>
              <a:t>Parois du bassin osseux </a:t>
            </a:r>
          </a:p>
          <a:p>
            <a:pPr lvl="1"/>
            <a:endParaRPr lang="fr-FR" sz="2400" dirty="0"/>
          </a:p>
          <a:p>
            <a:pPr lvl="1"/>
            <a:r>
              <a:rPr lang="fr-FR" sz="2400" dirty="0"/>
              <a:t>Muscle piriforme = 4</a:t>
            </a:r>
          </a:p>
          <a:p>
            <a:pPr lvl="1"/>
            <a:endParaRPr lang="fr-FR" sz="2400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E6D285A3-1756-4D45-8BC3-25505E48B465}"/>
              </a:ext>
            </a:extLst>
          </p:cNvPr>
          <p:cNvSpPr txBox="1">
            <a:spLocks/>
          </p:cNvSpPr>
          <p:nvPr/>
        </p:nvSpPr>
        <p:spPr bwMode="auto">
          <a:xfrm>
            <a:off x="303213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altLang="fr-FR" sz="3600" b="1" dirty="0">
              <a:solidFill>
                <a:srgbClr val="595959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42A3DB8-B97B-4047-98D8-DEFE3D3A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900" y="44278"/>
            <a:ext cx="8166100" cy="67691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60DB313-AC8F-9748-B7B7-9FD8C13C7B45}"/>
              </a:ext>
            </a:extLst>
          </p:cNvPr>
          <p:cNvSpPr txBox="1">
            <a:spLocks/>
          </p:cNvSpPr>
          <p:nvPr/>
        </p:nvSpPr>
        <p:spPr bwMode="auto">
          <a:xfrm>
            <a:off x="395536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Définitions et anatomie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A4449A-C631-A14F-A065-D60B6A3D4170}"/>
              </a:ext>
            </a:extLst>
          </p:cNvPr>
          <p:cNvSpPr/>
          <p:nvPr/>
        </p:nvSpPr>
        <p:spPr>
          <a:xfrm>
            <a:off x="4025900" y="5005953"/>
            <a:ext cx="335129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9822612-9E69-5F40-BACB-C0009BDB6267}"/>
              </a:ext>
            </a:extLst>
          </p:cNvPr>
          <p:cNvSpPr/>
          <p:nvPr/>
        </p:nvSpPr>
        <p:spPr>
          <a:xfrm>
            <a:off x="11623729" y="1797804"/>
            <a:ext cx="449451" cy="542441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A18E76A-D917-9C45-A710-30FBF3F9992D}"/>
              </a:ext>
            </a:extLst>
          </p:cNvPr>
          <p:cNvSpPr/>
          <p:nvPr/>
        </p:nvSpPr>
        <p:spPr>
          <a:xfrm>
            <a:off x="3128075" y="2585634"/>
            <a:ext cx="449451" cy="542441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7</a:t>
            </a:fld>
            <a:endParaRPr lang="fr-FR"/>
          </a:p>
        </p:txBody>
      </p:sp>
      <p:sp>
        <p:nvSpPr>
          <p:cNvPr id="12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467303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</p:spTree>
    <p:extLst>
      <p:ext uri="{BB962C8B-B14F-4D97-AF65-F5344CB8AC3E}">
        <p14:creationId xmlns:p14="http://schemas.microsoft.com/office/powerpoint/2010/main" val="1582909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9660"/>
            <a:ext cx="10580204" cy="5833718"/>
          </a:xfrm>
        </p:spPr>
        <p:txBody>
          <a:bodyPr/>
          <a:lstStyle/>
          <a:p>
            <a:r>
              <a:rPr lang="fr-FR" sz="2800" dirty="0"/>
              <a:t>Soutènement : </a:t>
            </a:r>
          </a:p>
          <a:p>
            <a:endParaRPr lang="fr-FR" sz="1400" dirty="0"/>
          </a:p>
          <a:p>
            <a:pPr lvl="1"/>
            <a:r>
              <a:rPr lang="fr-FR" sz="2400" dirty="0"/>
              <a:t>Parois du bassin osseux </a:t>
            </a:r>
          </a:p>
          <a:p>
            <a:pPr lvl="1"/>
            <a:endParaRPr lang="fr-FR" sz="2400" dirty="0"/>
          </a:p>
          <a:p>
            <a:pPr lvl="1"/>
            <a:r>
              <a:rPr lang="fr-FR" sz="2400" dirty="0"/>
              <a:t>Muscle piriforme = 4</a:t>
            </a:r>
          </a:p>
          <a:p>
            <a:pPr lvl="1"/>
            <a:endParaRPr lang="fr-FR" sz="2400" dirty="0"/>
          </a:p>
          <a:p>
            <a:pPr lvl="1"/>
            <a:r>
              <a:rPr lang="fr-FR" sz="2400" dirty="0"/>
              <a:t>Obturateur = 5</a:t>
            </a:r>
          </a:p>
          <a:p>
            <a:pPr lvl="1"/>
            <a:endParaRPr lang="fr-FR" sz="2400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E6D285A3-1756-4D45-8BC3-25505E48B465}"/>
              </a:ext>
            </a:extLst>
          </p:cNvPr>
          <p:cNvSpPr txBox="1">
            <a:spLocks/>
          </p:cNvSpPr>
          <p:nvPr/>
        </p:nvSpPr>
        <p:spPr bwMode="auto">
          <a:xfrm>
            <a:off x="303213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altLang="fr-FR" sz="3600" b="1" dirty="0">
              <a:solidFill>
                <a:srgbClr val="595959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42A3DB8-B97B-4047-98D8-DEFE3D3A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900" y="44278"/>
            <a:ext cx="8166100" cy="67691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60DB313-AC8F-9748-B7B7-9FD8C13C7B45}"/>
              </a:ext>
            </a:extLst>
          </p:cNvPr>
          <p:cNvSpPr txBox="1">
            <a:spLocks/>
          </p:cNvSpPr>
          <p:nvPr/>
        </p:nvSpPr>
        <p:spPr bwMode="auto">
          <a:xfrm>
            <a:off x="395536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Définitions et anatomie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A4449A-C631-A14F-A065-D60B6A3D4170}"/>
              </a:ext>
            </a:extLst>
          </p:cNvPr>
          <p:cNvSpPr/>
          <p:nvPr/>
        </p:nvSpPr>
        <p:spPr>
          <a:xfrm>
            <a:off x="4025900" y="5005953"/>
            <a:ext cx="335129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558FA78-D12C-2144-8118-55FC5A9AF179}"/>
              </a:ext>
            </a:extLst>
          </p:cNvPr>
          <p:cNvSpPr/>
          <p:nvPr/>
        </p:nvSpPr>
        <p:spPr>
          <a:xfrm>
            <a:off x="2337661" y="3453539"/>
            <a:ext cx="449451" cy="542441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2034910-0911-AC41-BFFF-A74897C5A9FF}"/>
              </a:ext>
            </a:extLst>
          </p:cNvPr>
          <p:cNvSpPr/>
          <p:nvPr/>
        </p:nvSpPr>
        <p:spPr>
          <a:xfrm>
            <a:off x="11609465" y="2970853"/>
            <a:ext cx="449451" cy="542441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8</a:t>
            </a:fld>
            <a:endParaRPr lang="fr-FR"/>
          </a:p>
        </p:txBody>
      </p:sp>
      <p:sp>
        <p:nvSpPr>
          <p:cNvPr id="14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467303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</p:spTree>
    <p:extLst>
      <p:ext uri="{BB962C8B-B14F-4D97-AF65-F5344CB8AC3E}">
        <p14:creationId xmlns:p14="http://schemas.microsoft.com/office/powerpoint/2010/main" val="2616749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CD381-D6BA-3A42-872B-4A2B0CF0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9660"/>
            <a:ext cx="10580204" cy="5833718"/>
          </a:xfrm>
        </p:spPr>
        <p:txBody>
          <a:bodyPr/>
          <a:lstStyle/>
          <a:p>
            <a:r>
              <a:rPr lang="fr-FR" sz="2800" dirty="0"/>
              <a:t>Soutènement : </a:t>
            </a:r>
          </a:p>
          <a:p>
            <a:endParaRPr lang="fr-FR" sz="1400" dirty="0"/>
          </a:p>
          <a:p>
            <a:pPr lvl="1"/>
            <a:r>
              <a:rPr lang="fr-FR" sz="2400" dirty="0"/>
              <a:t>Parois du bassin osseux </a:t>
            </a:r>
          </a:p>
          <a:p>
            <a:pPr lvl="1"/>
            <a:endParaRPr lang="fr-FR" sz="2400" dirty="0"/>
          </a:p>
          <a:p>
            <a:pPr lvl="1"/>
            <a:r>
              <a:rPr lang="fr-FR" sz="2400" dirty="0"/>
              <a:t>Muscle piriforme = 4</a:t>
            </a:r>
          </a:p>
          <a:p>
            <a:pPr lvl="1"/>
            <a:endParaRPr lang="fr-FR" sz="2400" dirty="0"/>
          </a:p>
          <a:p>
            <a:pPr lvl="1"/>
            <a:r>
              <a:rPr lang="fr-FR" sz="2400" dirty="0"/>
              <a:t>Obturateur = 5</a:t>
            </a:r>
          </a:p>
          <a:p>
            <a:pPr lvl="1"/>
            <a:endParaRPr lang="fr-FR" sz="2400" dirty="0"/>
          </a:p>
          <a:p>
            <a:pPr lvl="1"/>
            <a:r>
              <a:rPr lang="fr-FR" sz="2400" dirty="0"/>
              <a:t>Releveur de l’anus = 2,3,6</a:t>
            </a:r>
          </a:p>
          <a:p>
            <a:pPr lvl="1"/>
            <a:endParaRPr lang="fr-FR" sz="2400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EF7580-E63C-E944-8FA6-C99D7667911B}"/>
              </a:ext>
            </a:extLst>
          </p:cNvPr>
          <p:cNvCxnSpPr>
            <a:cxnSpLocks/>
          </p:cNvCxnSpPr>
          <p:nvPr/>
        </p:nvCxnSpPr>
        <p:spPr>
          <a:xfrm>
            <a:off x="395536" y="755650"/>
            <a:ext cx="11438655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E6D285A3-1756-4D45-8BC3-25505E48B465}"/>
              </a:ext>
            </a:extLst>
          </p:cNvPr>
          <p:cNvSpPr txBox="1">
            <a:spLocks/>
          </p:cNvSpPr>
          <p:nvPr/>
        </p:nvSpPr>
        <p:spPr bwMode="auto">
          <a:xfrm>
            <a:off x="303213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altLang="fr-FR" sz="3600" b="1" dirty="0">
              <a:solidFill>
                <a:srgbClr val="595959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42A3DB8-B97B-4047-98D8-DEFE3D3A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900" y="44278"/>
            <a:ext cx="8166100" cy="67691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60DB313-AC8F-9748-B7B7-9FD8C13C7B45}"/>
              </a:ext>
            </a:extLst>
          </p:cNvPr>
          <p:cNvSpPr txBox="1">
            <a:spLocks/>
          </p:cNvSpPr>
          <p:nvPr/>
        </p:nvSpPr>
        <p:spPr bwMode="auto">
          <a:xfrm>
            <a:off x="395536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altLang="fr-FR" sz="3600" b="1" dirty="0">
                <a:solidFill>
                  <a:srgbClr val="595959"/>
                </a:solidFill>
                <a:ea typeface="ＭＳ Ｐゴシック" panose="020B0600070205080204" pitchFamily="34" charset="-128"/>
              </a:rPr>
              <a:t>Définitions et anatomie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A4449A-C631-A14F-A065-D60B6A3D4170}"/>
              </a:ext>
            </a:extLst>
          </p:cNvPr>
          <p:cNvSpPr/>
          <p:nvPr/>
        </p:nvSpPr>
        <p:spPr>
          <a:xfrm>
            <a:off x="4025900" y="5005953"/>
            <a:ext cx="335129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B9718E1-3020-5A4E-A5BE-C29AF44077FA}"/>
              </a:ext>
            </a:extLst>
          </p:cNvPr>
          <p:cNvSpPr/>
          <p:nvPr/>
        </p:nvSpPr>
        <p:spPr>
          <a:xfrm>
            <a:off x="3221064" y="4305945"/>
            <a:ext cx="994475" cy="542441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4F42A92-C543-6448-B04F-A493BF658F51}"/>
              </a:ext>
            </a:extLst>
          </p:cNvPr>
          <p:cNvSpPr/>
          <p:nvPr/>
        </p:nvSpPr>
        <p:spPr>
          <a:xfrm>
            <a:off x="11655960" y="3730269"/>
            <a:ext cx="449451" cy="542441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4FB37D5-75D4-314E-BF96-4A4D40648D40}"/>
              </a:ext>
            </a:extLst>
          </p:cNvPr>
          <p:cNvSpPr/>
          <p:nvPr/>
        </p:nvSpPr>
        <p:spPr>
          <a:xfrm>
            <a:off x="4059208" y="2503320"/>
            <a:ext cx="449451" cy="106129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99C9-F8D3-074C-9B26-DA1C9C9CD3E0}" type="slidenum">
              <a:rPr lang="fr-FR" smtClean="0"/>
              <a:t>9</a:t>
            </a:fld>
            <a:endParaRPr lang="fr-FR"/>
          </a:p>
        </p:txBody>
      </p:sp>
      <p:sp>
        <p:nvSpPr>
          <p:cNvPr id="14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9333" y="6467303"/>
            <a:ext cx="994370" cy="365125"/>
          </a:xfrm>
        </p:spPr>
        <p:txBody>
          <a:bodyPr/>
          <a:lstStyle/>
          <a:p>
            <a:r>
              <a:rPr lang="fr-FR" dirty="0"/>
              <a:t>27/08/2020</a:t>
            </a:r>
          </a:p>
        </p:txBody>
      </p:sp>
    </p:spTree>
    <p:extLst>
      <p:ext uri="{BB962C8B-B14F-4D97-AF65-F5344CB8AC3E}">
        <p14:creationId xmlns:p14="http://schemas.microsoft.com/office/powerpoint/2010/main" val="82124257"/>
      </p:ext>
    </p:extLst>
  </p:cSld>
  <p:clrMapOvr>
    <a:masterClrMapping/>
  </p:clrMapOvr>
</p:sld>
</file>

<file path=ppt/theme/theme1.xml><?xml version="1.0" encoding="utf-8"?>
<a:theme xmlns:a="http://schemas.openxmlformats.org/drawingml/2006/main" name="Modele_Diaporama_LyonEST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Modele_Diaporama_LyonEST</Template>
  <TotalTime>1324</TotalTime>
  <Words>1567</Words>
  <Application>Microsoft Office PowerPoint</Application>
  <PresentationFormat>Grand écran</PresentationFormat>
  <Paragraphs>669</Paragraphs>
  <Slides>60</Slides>
  <Notes>31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60</vt:i4>
      </vt:variant>
    </vt:vector>
  </HeadingPairs>
  <TitlesOfParts>
    <vt:vector size="67" baseType="lpstr">
      <vt:lpstr>ＭＳ Ｐゴシック</vt:lpstr>
      <vt:lpstr>Arial</vt:lpstr>
      <vt:lpstr>Calibri</vt:lpstr>
      <vt:lpstr>Comic Sans MS</vt:lpstr>
      <vt:lpstr>Times New Roman</vt:lpstr>
      <vt:lpstr>Wingdings</vt:lpstr>
      <vt:lpstr>Modele_Diaporama_LyonEST</vt:lpstr>
      <vt:lpstr>Pathologie proctologique</vt:lpstr>
      <vt:lpstr>Pathologies proctologiques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Ulcération épithéliale unique du bas canal anal, quasi exclusivement commissurale, postérieure dans 75 à  80% des cas.  Contracture du sphincter interne  Syndrome fissuraire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 Pasquer</dc:creator>
  <cp:lastModifiedBy>PASQUER, Arnaud</cp:lastModifiedBy>
  <cp:revision>182</cp:revision>
  <cp:lastPrinted>2020-07-01T16:57:05Z</cp:lastPrinted>
  <dcterms:created xsi:type="dcterms:W3CDTF">2020-07-01T11:58:17Z</dcterms:created>
  <dcterms:modified xsi:type="dcterms:W3CDTF">2021-11-18T13:05:16Z</dcterms:modified>
</cp:coreProperties>
</file>