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notesMasterIdLst>
    <p:notesMasterId r:id="rId58"/>
  </p:notesMasterIdLst>
  <p:sldIdLst>
    <p:sldId id="339" r:id="rId2"/>
    <p:sldId id="407" r:id="rId3"/>
    <p:sldId id="408" r:id="rId4"/>
    <p:sldId id="423" r:id="rId5"/>
    <p:sldId id="307" r:id="rId6"/>
    <p:sldId id="309" r:id="rId7"/>
    <p:sldId id="310" r:id="rId8"/>
    <p:sldId id="338" r:id="rId9"/>
    <p:sldId id="311" r:id="rId10"/>
    <p:sldId id="370" r:id="rId11"/>
    <p:sldId id="320" r:id="rId12"/>
    <p:sldId id="346" r:id="rId13"/>
    <p:sldId id="347" r:id="rId14"/>
    <p:sldId id="341" r:id="rId15"/>
    <p:sldId id="343" r:id="rId16"/>
    <p:sldId id="344" r:id="rId17"/>
    <p:sldId id="322" r:id="rId18"/>
    <p:sldId id="323" r:id="rId19"/>
    <p:sldId id="405" r:id="rId20"/>
    <p:sldId id="364" r:id="rId21"/>
    <p:sldId id="365" r:id="rId22"/>
    <p:sldId id="406" r:id="rId23"/>
    <p:sldId id="410" r:id="rId24"/>
    <p:sldId id="413" r:id="rId25"/>
    <p:sldId id="415" r:id="rId26"/>
    <p:sldId id="414" r:id="rId27"/>
    <p:sldId id="411" r:id="rId28"/>
    <p:sldId id="434" r:id="rId29"/>
    <p:sldId id="417" r:id="rId30"/>
    <p:sldId id="345" r:id="rId31"/>
    <p:sldId id="421" r:id="rId32"/>
    <p:sldId id="422" r:id="rId33"/>
    <p:sldId id="324" r:id="rId34"/>
    <p:sldId id="356" r:id="rId35"/>
    <p:sldId id="392" r:id="rId36"/>
    <p:sldId id="409" r:id="rId37"/>
    <p:sldId id="395" r:id="rId38"/>
    <p:sldId id="396" r:id="rId39"/>
    <p:sldId id="397" r:id="rId40"/>
    <p:sldId id="316" r:id="rId41"/>
    <p:sldId id="398" r:id="rId42"/>
    <p:sldId id="399" r:id="rId43"/>
    <p:sldId id="372" r:id="rId44"/>
    <p:sldId id="373" r:id="rId45"/>
    <p:sldId id="424" r:id="rId46"/>
    <p:sldId id="425" r:id="rId47"/>
    <p:sldId id="426" r:id="rId48"/>
    <p:sldId id="427" r:id="rId49"/>
    <p:sldId id="429" r:id="rId50"/>
    <p:sldId id="430" r:id="rId51"/>
    <p:sldId id="428" r:id="rId52"/>
    <p:sldId id="432" r:id="rId53"/>
    <p:sldId id="433" r:id="rId54"/>
    <p:sldId id="273" r:id="rId55"/>
    <p:sldId id="286" r:id="rId56"/>
    <p:sldId id="287" r:id="rId57"/>
  </p:sldIdLst>
  <p:sldSz cx="9144000" cy="6858000" type="screen4x3"/>
  <p:notesSz cx="6858000" cy="9144000"/>
  <p:custDataLst>
    <p:tags r:id="rId59"/>
  </p:custData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A632E043-879A-494C-A138-9B8DB1C14C70}">
          <p14:sldIdLst>
            <p14:sldId id="339"/>
            <p14:sldId id="407"/>
            <p14:sldId id="408"/>
            <p14:sldId id="423"/>
            <p14:sldId id="307"/>
            <p14:sldId id="309"/>
            <p14:sldId id="310"/>
            <p14:sldId id="338"/>
            <p14:sldId id="311"/>
            <p14:sldId id="370"/>
            <p14:sldId id="320"/>
            <p14:sldId id="346"/>
            <p14:sldId id="347"/>
            <p14:sldId id="341"/>
            <p14:sldId id="343"/>
            <p14:sldId id="344"/>
            <p14:sldId id="322"/>
            <p14:sldId id="323"/>
            <p14:sldId id="405"/>
            <p14:sldId id="364"/>
            <p14:sldId id="365"/>
            <p14:sldId id="406"/>
            <p14:sldId id="410"/>
            <p14:sldId id="413"/>
            <p14:sldId id="415"/>
            <p14:sldId id="414"/>
            <p14:sldId id="411"/>
            <p14:sldId id="434"/>
            <p14:sldId id="417"/>
            <p14:sldId id="345"/>
            <p14:sldId id="421"/>
            <p14:sldId id="422"/>
            <p14:sldId id="324"/>
            <p14:sldId id="356"/>
            <p14:sldId id="392"/>
            <p14:sldId id="409"/>
            <p14:sldId id="395"/>
            <p14:sldId id="396"/>
            <p14:sldId id="397"/>
            <p14:sldId id="316"/>
            <p14:sldId id="398"/>
            <p14:sldId id="399"/>
            <p14:sldId id="372"/>
            <p14:sldId id="373"/>
          </p14:sldIdLst>
        </p14:section>
        <p14:section name="Etude de cas" id="{CADFE508-5FED-427F-85F7-BBF182C703D2}">
          <p14:sldIdLst>
            <p14:sldId id="424"/>
            <p14:sldId id="425"/>
            <p14:sldId id="426"/>
            <p14:sldId id="427"/>
            <p14:sldId id="429"/>
            <p14:sldId id="430"/>
            <p14:sldId id="428"/>
            <p14:sldId id="432"/>
            <p14:sldId id="433"/>
            <p14:sldId id="273"/>
            <p14:sldId id="286"/>
            <p14:sldId id="28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40" y="4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BEB0F5-E122-4DAA-9963-6C875FE62057}" type="datetimeFigureOut">
              <a:rPr lang="fr-FR" smtClean="0"/>
              <a:t>05/09/2022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15D0B1-35AF-465B-9D9A-F91276842A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1654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F1E9B3F-C7AC-4051-8566-2AB6D10C73F4}" type="slidenum">
              <a:rPr lang="fr-FR" sz="1200" smtClean="0"/>
              <a:pPr/>
              <a:t>1</a:t>
            </a:fld>
            <a:endParaRPr lang="fr-FR" sz="120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37794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CF1A809-BFD0-43F0-BE36-0BECAA7DD0CF}" type="slidenum">
              <a:rPr lang="fr-FR" sz="1200"/>
              <a:pPr/>
              <a:t>41</a:t>
            </a:fld>
            <a:endParaRPr lang="fr-FR" sz="120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77221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497D079-208D-4866-AB05-B125BECE67DF}" type="slidenum">
              <a:rPr lang="fr-FR" sz="1200"/>
              <a:pPr/>
              <a:t>5</a:t>
            </a:fld>
            <a:endParaRPr lang="fr-FR" sz="120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03579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63DCB0A-C35B-4C0C-972A-BCF6555E1760}" type="slidenum">
              <a:rPr lang="fr-FR" sz="1200"/>
              <a:pPr/>
              <a:t>7</a:t>
            </a:fld>
            <a:endParaRPr lang="fr-FR" sz="120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78489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5994F7-5080-4DC4-892A-0C271484CA79}" type="slidenum">
              <a:rPr lang="fr-FR"/>
              <a:pPr/>
              <a:t>14</a:t>
            </a:fld>
            <a:endParaRPr lang="fr-FR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95476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E8B924-6B88-4F26-8189-53FC910A36C5}" type="slidenum">
              <a:rPr lang="fr-FR"/>
              <a:pPr/>
              <a:t>15</a:t>
            </a:fld>
            <a:endParaRPr lang="fr-FR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49116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ED491F-FE0F-4448-B92D-54B3324D9B84}" type="slidenum">
              <a:rPr lang="fr-FR"/>
              <a:pPr/>
              <a:t>16</a:t>
            </a:fld>
            <a:endParaRPr lang="fr-FR"/>
          </a:p>
        </p:txBody>
      </p:sp>
      <p:sp>
        <p:nvSpPr>
          <p:cNvPr id="14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26532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30734C-5B48-4C57-A1E6-0D00E68A4B4B}" type="slidenum">
              <a:rPr lang="fr-FR"/>
              <a:pPr/>
              <a:t>30</a:t>
            </a:fld>
            <a:endParaRPr lang="fr-FR"/>
          </a:p>
        </p:txBody>
      </p:sp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00490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7C2773A-F987-47BE-9D74-06641B6D2543}" type="slidenum">
              <a:rPr lang="fr-FR" sz="1200"/>
              <a:pPr/>
              <a:t>39</a:t>
            </a:fld>
            <a:endParaRPr lang="fr-FR" sz="120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88311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9E8D2BB-675E-427D-8851-9DF0509BB787}" type="slidenum">
              <a:rPr lang="fr-FR" sz="1200"/>
              <a:pPr/>
              <a:t>40</a:t>
            </a:fld>
            <a:endParaRPr lang="fr-FR" sz="120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2936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844824"/>
            <a:ext cx="7772400" cy="1470025"/>
          </a:xfrm>
        </p:spPr>
        <p:txBody>
          <a:bodyPr/>
          <a:lstStyle>
            <a:lvl1pPr algn="ctr">
              <a:defRPr sz="300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434727"/>
            <a:ext cx="6400800" cy="139541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733926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220273653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133600" cy="6400800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28600" y="228600"/>
            <a:ext cx="6248400" cy="6400800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801445217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7924800" cy="106680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838200" y="1600200"/>
            <a:ext cx="7924800" cy="4800600"/>
          </a:xfrm>
        </p:spPr>
        <p:txBody>
          <a:bodyPr rtlCol="0">
            <a:normAutofit/>
          </a:bodyPr>
          <a:lstStyle/>
          <a:p>
            <a:pPr lvl="0"/>
            <a:r>
              <a:rPr lang="fr-FR" noProof="0"/>
              <a:t>Cliquez sur l'icône pour ajouter un tableau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>
          <a:xfrm>
            <a:off x="0" y="6629400"/>
            <a:ext cx="7010400" cy="227013"/>
          </a:xfrm>
          <a:prstGeom prst="rect">
            <a:avLst/>
          </a:prstGeom>
        </p:spPr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7162800" y="6627813"/>
            <a:ext cx="1905000" cy="2286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D2A8F8E5-2E55-4AA3-9ED9-360D61A5FB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0070087"/>
      </p:ext>
    </p:extLst>
  </p:cSld>
  <p:clrMapOvr>
    <a:masterClrMapping/>
  </p:clrMapOvr>
  <p:transition>
    <p:pull dir="r"/>
    <p:sndAc>
      <p:stSnd>
        <p:snd r:embed="rId1" name="Appareil photo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285750" y="1071563"/>
            <a:ext cx="8477250" cy="0"/>
          </a:xfrm>
          <a:prstGeom prst="line">
            <a:avLst/>
          </a:prstGeom>
          <a:noFill/>
          <a:ln w="15875">
            <a:solidFill>
              <a:srgbClr val="C0C0C0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6455791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55576" y="1988840"/>
            <a:ext cx="7772400" cy="1362075"/>
          </a:xfrm>
        </p:spPr>
        <p:txBody>
          <a:bodyPr anchor="b"/>
          <a:lstStyle>
            <a:lvl1pPr algn="l">
              <a:defRPr sz="3000" b="1" cap="all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55576" y="3573016"/>
            <a:ext cx="7772400" cy="1356171"/>
          </a:xfrm>
        </p:spPr>
        <p:txBody>
          <a:bodyPr anchor="t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12626383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28600" y="1828800"/>
            <a:ext cx="41910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0" y="1828800"/>
            <a:ext cx="41910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2211335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179311778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422800136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164873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66405688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03904997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85750" y="228600"/>
            <a:ext cx="8477250" cy="84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 style du titre du masque</a:t>
            </a:r>
          </a:p>
        </p:txBody>
      </p:sp>
      <p:sp>
        <p:nvSpPr>
          <p:cNvPr id="18435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5750" y="1571625"/>
            <a:ext cx="8477250" cy="492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898459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ransition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 i="1" u="none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 b="1" i="1">
          <a:solidFill>
            <a:schemeClr val="accent1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 b="1" i="1">
          <a:solidFill>
            <a:schemeClr val="accent1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 b="1" i="1">
          <a:solidFill>
            <a:schemeClr val="accent1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 b="1" i="1">
          <a:solidFill>
            <a:schemeClr val="accent1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 i="1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 i="1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 i="1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 i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 b="0" i="0" u="none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univ-lyon1.webex.com/univ-lyon1/lsr.php?RCID=b7d5cd1ebeb044ad86692365fcdf7488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5"/>
          <p:cNvSpPr>
            <a:spLocks noGrp="1" noChangeArrowheads="1"/>
          </p:cNvSpPr>
          <p:nvPr>
            <p:ph type="ctrTitle"/>
          </p:nvPr>
        </p:nvSpPr>
        <p:spPr>
          <a:xfrm>
            <a:off x="933394" y="3903191"/>
            <a:ext cx="7772400" cy="1470025"/>
          </a:xfrm>
        </p:spPr>
        <p:txBody>
          <a:bodyPr/>
          <a:lstStyle/>
          <a:p>
            <a:r>
              <a:rPr lang="fr-FR" dirty="0"/>
              <a:t>Les essais de non </a:t>
            </a:r>
            <a:r>
              <a:rPr lang="fr-FR" dirty="0" smtClean="0"/>
              <a:t>infériorité</a:t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VIDEO DU COURS AVEC EXPLICATIONS</a:t>
            </a:r>
            <a:br>
              <a:rPr lang="fr-FR" dirty="0" smtClean="0"/>
            </a:br>
            <a:r>
              <a:rPr lang="fr-FR" dirty="0" smtClean="0"/>
              <a:t>= </a:t>
            </a:r>
            <a:r>
              <a:rPr lang="fr-FR" u="sng" dirty="0">
                <a:hlinkClick r:id="rId3"/>
              </a:rPr>
              <a:t>https://</a:t>
            </a:r>
            <a:r>
              <a:rPr lang="fr-FR" u="sng" dirty="0" smtClean="0">
                <a:hlinkClick r:id="rId3"/>
              </a:rPr>
              <a:t>univ-lyon1.webex.com/univ-lyon1/lsr.php?RCID=b7d5cd1ebeb044ad86692365fcdf7488</a:t>
            </a:r>
            <a:r>
              <a:rPr lang="fr-FR" u="sng" dirty="0" smtClean="0"/>
              <a:t/>
            </a:r>
            <a:br>
              <a:rPr lang="fr-FR" u="sng" dirty="0" smtClean="0"/>
            </a:br>
            <a:r>
              <a:rPr lang="fr-FR" u="sng" dirty="0" smtClean="0"/>
              <a:t/>
            </a:r>
            <a:br>
              <a:rPr lang="fr-FR" u="sng" dirty="0" smtClean="0"/>
            </a:br>
            <a:r>
              <a:rPr lang="fr-FR" u="sng" dirty="0" smtClean="0"/>
              <a:t>mot de passe = </a:t>
            </a:r>
            <a:r>
              <a:rPr lang="fr-FR" dirty="0"/>
              <a:t>AfSDdPk2</a:t>
            </a:r>
            <a:endParaRPr lang="fr-FR" dirty="0"/>
          </a:p>
        </p:txBody>
      </p:sp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>
          <a:xfrm>
            <a:off x="1403648" y="5661248"/>
            <a:ext cx="6400800" cy="1395410"/>
          </a:xfrm>
        </p:spPr>
        <p:txBody>
          <a:bodyPr/>
          <a:lstStyle/>
          <a:p>
            <a:r>
              <a:rPr lang="fr-FR" dirty="0"/>
              <a:t>Michel Cucherat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FAD75191-B827-4156-8E2F-66CA342A96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4328" y="5373216"/>
            <a:ext cx="1203957" cy="1203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110620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Principe </a:t>
            </a:r>
          </a:p>
        </p:txBody>
      </p:sp>
      <p:sp>
        <p:nvSpPr>
          <p:cNvPr id="17" name="Espace réservé du contenu 16"/>
          <p:cNvSpPr>
            <a:spLocks noGrp="1"/>
          </p:cNvSpPr>
          <p:nvPr>
            <p:ph idx="1"/>
          </p:nvPr>
        </p:nvSpPr>
        <p:spPr>
          <a:xfrm>
            <a:off x="285750" y="1571625"/>
            <a:ext cx="8477250" cy="1904707"/>
          </a:xfrm>
        </p:spPr>
        <p:txBody>
          <a:bodyPr/>
          <a:lstStyle/>
          <a:p>
            <a:r>
              <a:rPr lang="fr-FR" dirty="0"/>
              <a:t>Montrer que si moindre efficacité il y a, cette moindre efficacité peut être considérée comme négligeable</a:t>
            </a:r>
          </a:p>
          <a:p>
            <a:r>
              <a:rPr lang="fr-FR" dirty="0"/>
              <a:t>limite de non infériorité</a:t>
            </a:r>
          </a:p>
          <a:p>
            <a:pPr lvl="1"/>
            <a:r>
              <a:rPr lang="fr-FR" dirty="0"/>
              <a:t>Plus grande perte d’efficacité sans conséquence clinique</a:t>
            </a:r>
          </a:p>
        </p:txBody>
      </p:sp>
      <p:cxnSp>
        <p:nvCxnSpPr>
          <p:cNvPr id="4" name="Connecteur droit 3"/>
          <p:cNvCxnSpPr/>
          <p:nvPr/>
        </p:nvCxnSpPr>
        <p:spPr bwMode="auto">
          <a:xfrm>
            <a:off x="1580277" y="5557151"/>
            <a:ext cx="468052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lg" len="med"/>
          </a:ln>
          <a:effectLst/>
        </p:spPr>
      </p:cxnSp>
      <p:cxnSp>
        <p:nvCxnSpPr>
          <p:cNvPr id="6" name="Connecteur droit 5"/>
          <p:cNvCxnSpPr/>
          <p:nvPr/>
        </p:nvCxnSpPr>
        <p:spPr bwMode="auto">
          <a:xfrm>
            <a:off x="4172565" y="4333015"/>
            <a:ext cx="0" cy="140880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lg" len="med"/>
          </a:ln>
          <a:effectLst/>
        </p:spPr>
      </p:cxnSp>
      <p:sp>
        <p:nvSpPr>
          <p:cNvPr id="7" name="ZoneTexte 6"/>
          <p:cNvSpPr txBox="1"/>
          <p:nvPr/>
        </p:nvSpPr>
        <p:spPr>
          <a:xfrm>
            <a:off x="3934359" y="5762777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1.0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1364253" y="6352008"/>
            <a:ext cx="15094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Nouveau &gt; </a:t>
            </a:r>
            <a:r>
              <a:rPr lang="fr-FR" dirty="0" err="1"/>
              <a:t>réf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5207230" y="6352008"/>
            <a:ext cx="15094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Nouveau &lt; </a:t>
            </a:r>
            <a:r>
              <a:rPr lang="fr-FR" dirty="0" err="1"/>
              <a:t>réf</a:t>
            </a:r>
            <a:endParaRPr lang="fr-FR" dirty="0"/>
          </a:p>
        </p:txBody>
      </p:sp>
      <p:cxnSp>
        <p:nvCxnSpPr>
          <p:cNvPr id="10" name="Connecteur droit 9"/>
          <p:cNvCxnSpPr/>
          <p:nvPr/>
        </p:nvCxnSpPr>
        <p:spPr bwMode="auto">
          <a:xfrm>
            <a:off x="3350170" y="4943027"/>
            <a:ext cx="1656184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lg" len="med"/>
          </a:ln>
          <a:effectLst/>
        </p:spPr>
      </p:cxnSp>
      <p:cxnSp>
        <p:nvCxnSpPr>
          <p:cNvPr id="11" name="Connecteur droit 10"/>
          <p:cNvCxnSpPr/>
          <p:nvPr/>
        </p:nvCxnSpPr>
        <p:spPr bwMode="auto">
          <a:xfrm>
            <a:off x="4070250" y="4799011"/>
            <a:ext cx="0" cy="28803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lg" len="med"/>
          </a:ln>
          <a:effectLst/>
        </p:spPr>
      </p:cxnSp>
      <p:sp>
        <p:nvSpPr>
          <p:cNvPr id="12" name="ZoneTexte 11"/>
          <p:cNvSpPr txBox="1"/>
          <p:nvPr/>
        </p:nvSpPr>
        <p:spPr>
          <a:xfrm>
            <a:off x="716181" y="3789040"/>
            <a:ext cx="29156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AVC et embolies systémiques</a:t>
            </a:r>
          </a:p>
        </p:txBody>
      </p:sp>
      <p:cxnSp>
        <p:nvCxnSpPr>
          <p:cNvPr id="14" name="Connecteur droit 13"/>
          <p:cNvCxnSpPr/>
          <p:nvPr/>
        </p:nvCxnSpPr>
        <p:spPr bwMode="auto">
          <a:xfrm>
            <a:off x="5140981" y="4384063"/>
            <a:ext cx="0" cy="135775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sm" len="sm"/>
            <a:tailEnd type="none" w="lg" len="med"/>
          </a:ln>
          <a:effectLst/>
        </p:spPr>
      </p:cxnSp>
      <p:sp>
        <p:nvSpPr>
          <p:cNvPr id="15" name="ZoneTexte 14"/>
          <p:cNvSpPr txBox="1"/>
          <p:nvPr/>
        </p:nvSpPr>
        <p:spPr>
          <a:xfrm>
            <a:off x="4744937" y="5737884"/>
            <a:ext cx="792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Limite de NI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5960690" y="5187819"/>
            <a:ext cx="434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RR</a:t>
            </a:r>
          </a:p>
        </p:txBody>
      </p:sp>
    </p:spTree>
    <p:extLst>
      <p:ext uri="{BB962C8B-B14F-4D97-AF65-F5344CB8AC3E}">
        <p14:creationId xmlns:p14="http://schemas.microsoft.com/office/powerpoint/2010/main" val="646385817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cxnSp>
        <p:nvCxnSpPr>
          <p:cNvPr id="6" name="Connecteur droit avec flèche 5"/>
          <p:cNvCxnSpPr/>
          <p:nvPr/>
        </p:nvCxnSpPr>
        <p:spPr bwMode="auto">
          <a:xfrm flipH="1">
            <a:off x="568016" y="1988840"/>
            <a:ext cx="6264696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7" name="ZoneTexte 6"/>
          <p:cNvSpPr txBox="1"/>
          <p:nvPr/>
        </p:nvSpPr>
        <p:spPr>
          <a:xfrm>
            <a:off x="7048736" y="1804174"/>
            <a:ext cx="559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RRR</a:t>
            </a:r>
          </a:p>
        </p:txBody>
      </p:sp>
      <p:cxnSp>
        <p:nvCxnSpPr>
          <p:cNvPr id="9" name="Connecteur droit 8"/>
          <p:cNvCxnSpPr/>
          <p:nvPr/>
        </p:nvCxnSpPr>
        <p:spPr bwMode="auto">
          <a:xfrm>
            <a:off x="3520344" y="1804174"/>
            <a:ext cx="0" cy="119277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lg" len="med"/>
          </a:ln>
          <a:effectLst/>
        </p:spPr>
      </p:cxnSp>
      <p:sp>
        <p:nvSpPr>
          <p:cNvPr id="10" name="ZoneTexte 9"/>
          <p:cNvSpPr txBox="1"/>
          <p:nvPr/>
        </p:nvSpPr>
        <p:spPr>
          <a:xfrm>
            <a:off x="3288420" y="1412776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0.0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395536" y="2308230"/>
            <a:ext cx="303442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r"/>
            <a:r>
              <a:rPr lang="fr-FR" dirty="0"/>
              <a:t>Nouveau traitement supérieur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3605542" y="2308230"/>
            <a:ext cx="293913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/>
              <a:t>Nouveau traitement inférieur</a:t>
            </a:r>
          </a:p>
        </p:txBody>
      </p:sp>
      <p:cxnSp>
        <p:nvCxnSpPr>
          <p:cNvPr id="15" name="Connecteur droit avec flèche 14"/>
          <p:cNvCxnSpPr/>
          <p:nvPr/>
        </p:nvCxnSpPr>
        <p:spPr bwMode="auto">
          <a:xfrm flipH="1">
            <a:off x="568016" y="4037882"/>
            <a:ext cx="6264696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16" name="ZoneTexte 15"/>
          <p:cNvSpPr txBox="1"/>
          <p:nvPr/>
        </p:nvSpPr>
        <p:spPr>
          <a:xfrm>
            <a:off x="7048736" y="3853216"/>
            <a:ext cx="559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RRR</a:t>
            </a:r>
          </a:p>
        </p:txBody>
      </p:sp>
      <p:cxnSp>
        <p:nvCxnSpPr>
          <p:cNvPr id="17" name="Connecteur droit 16"/>
          <p:cNvCxnSpPr/>
          <p:nvPr/>
        </p:nvCxnSpPr>
        <p:spPr bwMode="auto">
          <a:xfrm>
            <a:off x="3520344" y="3853216"/>
            <a:ext cx="6282" cy="133679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ysDash"/>
            <a:round/>
            <a:headEnd type="none" w="sm" len="sm"/>
            <a:tailEnd type="none" w="lg" len="med"/>
          </a:ln>
          <a:effectLst/>
        </p:spPr>
      </p:cxnSp>
      <p:sp>
        <p:nvSpPr>
          <p:cNvPr id="18" name="ZoneTexte 17"/>
          <p:cNvSpPr txBox="1"/>
          <p:nvPr/>
        </p:nvSpPr>
        <p:spPr>
          <a:xfrm>
            <a:off x="3288420" y="3461818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0.0</a:t>
            </a:r>
          </a:p>
        </p:txBody>
      </p:sp>
      <p:cxnSp>
        <p:nvCxnSpPr>
          <p:cNvPr id="22" name="Connecteur droit 21"/>
          <p:cNvCxnSpPr/>
          <p:nvPr/>
        </p:nvCxnSpPr>
        <p:spPr bwMode="auto">
          <a:xfrm>
            <a:off x="4528456" y="3853216"/>
            <a:ext cx="0" cy="1336794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accent2"/>
            </a:solidFill>
            <a:prstDash val="solid"/>
            <a:round/>
            <a:headEnd type="none" w="sm" len="sm"/>
            <a:tailEnd type="none" w="lg" len="med"/>
          </a:ln>
          <a:effectLst/>
        </p:spPr>
      </p:cxnSp>
      <p:sp>
        <p:nvSpPr>
          <p:cNvPr id="23" name="ZoneTexte 22"/>
          <p:cNvSpPr txBox="1"/>
          <p:nvPr/>
        </p:nvSpPr>
        <p:spPr>
          <a:xfrm>
            <a:off x="4187855" y="3461818"/>
            <a:ext cx="699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+15%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3782091" y="5302949"/>
            <a:ext cx="14927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accent2"/>
                </a:solidFill>
              </a:rPr>
              <a:t>Limite de non infériorité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568016" y="4264939"/>
            <a:ext cx="3896872" cy="369332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fr-FR" dirty="0"/>
              <a:t>Nouveau traitement non inférieur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4600464" y="4276283"/>
            <a:ext cx="404091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/>
              <a:t>Nouveau traitement nettement inférieur</a:t>
            </a:r>
          </a:p>
        </p:txBody>
      </p:sp>
    </p:spTree>
    <p:extLst>
      <p:ext uri="{BB962C8B-B14F-4D97-AF65-F5344CB8AC3E}">
        <p14:creationId xmlns:p14="http://schemas.microsoft.com/office/powerpoint/2010/main" val="843044171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Verdict de NI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4572000"/>
            <a:ext cx="8534400" cy="1524000"/>
          </a:xfrm>
        </p:spPr>
        <p:txBody>
          <a:bodyPr/>
          <a:lstStyle/>
          <a:p>
            <a:r>
              <a:rPr lang="fr-FR" dirty="0"/>
              <a:t>On cherche </a:t>
            </a:r>
            <a:r>
              <a:rPr lang="fr-FR" b="1" dirty="0">
                <a:solidFill>
                  <a:schemeClr val="accent2"/>
                </a:solidFill>
              </a:rPr>
              <a:t>à exclure</a:t>
            </a:r>
            <a:r>
              <a:rPr lang="fr-FR" dirty="0"/>
              <a:t> avec un "degré de certitude" élevé (97.5%) que la perte réelle d'efficacité soit supérieure à la perte consentie</a:t>
            </a:r>
          </a:p>
          <a:p>
            <a:endParaRPr lang="fr-FR" dirty="0"/>
          </a:p>
          <a:p>
            <a:r>
              <a:rPr lang="fr-FR" i="1" dirty="0"/>
              <a:t>(97.5% car la borne inférieure ne sert à rien dans la NI)</a:t>
            </a:r>
          </a:p>
        </p:txBody>
      </p:sp>
      <p:sp>
        <p:nvSpPr>
          <p:cNvPr id="9220" name="Line 4"/>
          <p:cNvSpPr>
            <a:spLocks noChangeShapeType="1"/>
          </p:cNvSpPr>
          <p:nvPr/>
        </p:nvSpPr>
        <p:spPr bwMode="auto">
          <a:xfrm>
            <a:off x="685800" y="2320925"/>
            <a:ext cx="784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9222" name="Line 6"/>
          <p:cNvSpPr>
            <a:spLocks noChangeShapeType="1"/>
          </p:cNvSpPr>
          <p:nvPr/>
        </p:nvSpPr>
        <p:spPr bwMode="auto">
          <a:xfrm>
            <a:off x="5715000" y="2092325"/>
            <a:ext cx="0" cy="1752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5436096" y="1600200"/>
            <a:ext cx="5693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lg" len="med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dirty="0"/>
              <a:t>0.0</a:t>
            </a:r>
          </a:p>
        </p:txBody>
      </p:sp>
      <p:sp>
        <p:nvSpPr>
          <p:cNvPr id="9224" name="Line 8"/>
          <p:cNvSpPr>
            <a:spLocks noChangeShapeType="1"/>
          </p:cNvSpPr>
          <p:nvPr/>
        </p:nvSpPr>
        <p:spPr bwMode="auto">
          <a:xfrm>
            <a:off x="1676400" y="2667000"/>
            <a:ext cx="5029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225" name="Line 9"/>
          <p:cNvSpPr>
            <a:spLocks noChangeShapeType="1"/>
          </p:cNvSpPr>
          <p:nvPr/>
        </p:nvSpPr>
        <p:spPr bwMode="auto">
          <a:xfrm>
            <a:off x="4953000" y="25146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2987149" y="2802384"/>
            <a:ext cx="44114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lg" len="med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sz="2000" dirty="0"/>
              <a:t>IC</a:t>
            </a:r>
          </a:p>
        </p:txBody>
      </p:sp>
      <p:sp>
        <p:nvSpPr>
          <p:cNvPr id="9227" name="Line 11"/>
          <p:cNvSpPr>
            <a:spLocks noChangeShapeType="1"/>
          </p:cNvSpPr>
          <p:nvPr/>
        </p:nvSpPr>
        <p:spPr bwMode="auto">
          <a:xfrm>
            <a:off x="6889750" y="2397125"/>
            <a:ext cx="0" cy="14478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 type="none" w="sm" len="sm"/>
            <a:tailEnd type="non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6477000" y="3844925"/>
            <a:ext cx="827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lg" len="med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b="1">
                <a:solidFill>
                  <a:schemeClr val="accent2"/>
                </a:solidFill>
              </a:rPr>
              <a:t>Seuil</a:t>
            </a:r>
          </a:p>
        </p:txBody>
      </p:sp>
      <p:sp>
        <p:nvSpPr>
          <p:cNvPr id="9229" name="Line 13"/>
          <p:cNvSpPr>
            <a:spLocks noChangeShapeType="1"/>
          </p:cNvSpPr>
          <p:nvPr/>
        </p:nvSpPr>
        <p:spPr bwMode="auto">
          <a:xfrm>
            <a:off x="1676400" y="3387725"/>
            <a:ext cx="5867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230" name="Line 14"/>
          <p:cNvSpPr>
            <a:spLocks noChangeShapeType="1"/>
          </p:cNvSpPr>
          <p:nvPr/>
        </p:nvSpPr>
        <p:spPr bwMode="auto">
          <a:xfrm>
            <a:off x="4968875" y="3235325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231" name="Text Box 16"/>
          <p:cNvSpPr txBox="1">
            <a:spLocks noChangeArrowheads="1"/>
          </p:cNvSpPr>
          <p:nvPr/>
        </p:nvSpPr>
        <p:spPr bwMode="auto">
          <a:xfrm>
            <a:off x="441325" y="2438400"/>
            <a:ext cx="1123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lg" len="med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/>
              <a:t>Essai A</a:t>
            </a:r>
          </a:p>
        </p:txBody>
      </p:sp>
      <p:sp>
        <p:nvSpPr>
          <p:cNvPr id="9232" name="Text Box 17"/>
          <p:cNvSpPr txBox="1">
            <a:spLocks noChangeArrowheads="1"/>
          </p:cNvSpPr>
          <p:nvPr/>
        </p:nvSpPr>
        <p:spPr bwMode="auto">
          <a:xfrm>
            <a:off x="441325" y="3159125"/>
            <a:ext cx="1106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lg" len="med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/>
              <a:t>Essai B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6516216" y="1700808"/>
            <a:ext cx="699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+15%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A0FB1D6-DF9F-45BA-A6BE-CC86B8C64C4A}"/>
              </a:ext>
            </a:extLst>
          </p:cNvPr>
          <p:cNvSpPr txBox="1"/>
          <p:nvPr/>
        </p:nvSpPr>
        <p:spPr>
          <a:xfrm>
            <a:off x="8172400" y="1863765"/>
            <a:ext cx="452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DR</a:t>
            </a:r>
          </a:p>
        </p:txBody>
      </p:sp>
    </p:spTree>
    <p:extLst>
      <p:ext uri="{BB962C8B-B14F-4D97-AF65-F5344CB8AC3E}">
        <p14:creationId xmlns:p14="http://schemas.microsoft.com/office/powerpoint/2010/main" val="873913290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Seuil de non infériorité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La conclusion de l'essai dépend du seuil choisi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La valeur du seuil est un élément crucial</a:t>
            </a:r>
          </a:p>
          <a:p>
            <a:endParaRPr lang="fr-FR" dirty="0"/>
          </a:p>
        </p:txBody>
      </p:sp>
      <p:sp>
        <p:nvSpPr>
          <p:cNvPr id="10244" name="Line 4"/>
          <p:cNvSpPr>
            <a:spLocks noChangeShapeType="1"/>
          </p:cNvSpPr>
          <p:nvPr/>
        </p:nvSpPr>
        <p:spPr bwMode="auto">
          <a:xfrm>
            <a:off x="741363" y="3200400"/>
            <a:ext cx="7848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 type="none" w="sm" len="sm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673100" y="2651125"/>
            <a:ext cx="2611438" cy="396875"/>
          </a:xfrm>
          <a:prstGeom prst="rect">
            <a:avLst/>
          </a:prstGeom>
          <a:noFill/>
          <a:ln w="0">
            <a:noFill/>
            <a:miter lim="800000"/>
            <a:headEnd type="none" w="sm" len="sm"/>
            <a:tailEnd type="non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sz="2000" dirty="0"/>
              <a:t>nouveau T &gt; T standard</a:t>
            </a:r>
          </a:p>
        </p:txBody>
      </p:sp>
      <p:sp>
        <p:nvSpPr>
          <p:cNvPr id="10246" name="Line 6"/>
          <p:cNvSpPr>
            <a:spLocks noChangeShapeType="1"/>
          </p:cNvSpPr>
          <p:nvPr/>
        </p:nvSpPr>
        <p:spPr bwMode="auto">
          <a:xfrm>
            <a:off x="5770563" y="2971800"/>
            <a:ext cx="0" cy="175260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 type="none" w="sm" len="sm"/>
            <a:tailEnd type="non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5485869" y="2471738"/>
            <a:ext cx="569387" cy="461665"/>
          </a:xfrm>
          <a:prstGeom prst="rect">
            <a:avLst/>
          </a:prstGeom>
          <a:noFill/>
          <a:ln w="0">
            <a:noFill/>
            <a:miter lim="800000"/>
            <a:headEnd type="none" w="sm" len="sm"/>
            <a:tailEnd type="non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dirty="0"/>
              <a:t>0.0</a:t>
            </a:r>
          </a:p>
        </p:txBody>
      </p:sp>
      <p:sp>
        <p:nvSpPr>
          <p:cNvPr id="10248" name="Line 8"/>
          <p:cNvSpPr>
            <a:spLocks noChangeShapeType="1"/>
          </p:cNvSpPr>
          <p:nvPr/>
        </p:nvSpPr>
        <p:spPr bwMode="auto">
          <a:xfrm>
            <a:off x="1731963" y="3546475"/>
            <a:ext cx="5029200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 type="none" w="sm" len="sm"/>
            <a:tailEnd type="non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249" name="Line 9"/>
          <p:cNvSpPr>
            <a:spLocks noChangeShapeType="1"/>
          </p:cNvSpPr>
          <p:nvPr/>
        </p:nvSpPr>
        <p:spPr bwMode="auto">
          <a:xfrm>
            <a:off x="5008563" y="3394075"/>
            <a:ext cx="0" cy="3048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 type="none" w="sm" len="sm"/>
            <a:tailEnd type="non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2730591" y="3589308"/>
            <a:ext cx="441146" cy="400110"/>
          </a:xfrm>
          <a:prstGeom prst="rect">
            <a:avLst/>
          </a:prstGeom>
          <a:noFill/>
          <a:ln w="0">
            <a:noFill/>
            <a:miter lim="800000"/>
            <a:headEnd type="none" w="sm" len="sm"/>
            <a:tailEnd type="non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sz="2000" dirty="0"/>
              <a:t>IC</a:t>
            </a:r>
          </a:p>
        </p:txBody>
      </p:sp>
      <p:sp>
        <p:nvSpPr>
          <p:cNvPr id="10251" name="Line 11"/>
          <p:cNvSpPr>
            <a:spLocks noChangeShapeType="1"/>
          </p:cNvSpPr>
          <p:nvPr/>
        </p:nvSpPr>
        <p:spPr bwMode="auto">
          <a:xfrm>
            <a:off x="6958013" y="3276600"/>
            <a:ext cx="0" cy="144780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 type="none" w="sm" len="sm"/>
            <a:tailEnd type="non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252" name="Text Box 12"/>
          <p:cNvSpPr txBox="1">
            <a:spLocks noChangeArrowheads="1"/>
          </p:cNvSpPr>
          <p:nvPr/>
        </p:nvSpPr>
        <p:spPr bwMode="auto">
          <a:xfrm>
            <a:off x="6705600" y="4724400"/>
            <a:ext cx="506413" cy="457200"/>
          </a:xfrm>
          <a:prstGeom prst="rect">
            <a:avLst/>
          </a:prstGeom>
          <a:noFill/>
          <a:ln w="0">
            <a:noFill/>
            <a:miter lim="800000"/>
            <a:headEnd type="none" w="sm" len="sm"/>
            <a:tailEnd type="non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b="1" dirty="0"/>
              <a:t>S1</a:t>
            </a:r>
          </a:p>
        </p:txBody>
      </p:sp>
      <p:sp>
        <p:nvSpPr>
          <p:cNvPr id="10253" name="Text Box 17"/>
          <p:cNvSpPr txBox="1">
            <a:spLocks noChangeArrowheads="1"/>
          </p:cNvSpPr>
          <p:nvPr/>
        </p:nvSpPr>
        <p:spPr bwMode="auto">
          <a:xfrm>
            <a:off x="5999163" y="2649538"/>
            <a:ext cx="2611437" cy="396875"/>
          </a:xfrm>
          <a:prstGeom prst="rect">
            <a:avLst/>
          </a:prstGeom>
          <a:noFill/>
          <a:ln w="0">
            <a:noFill/>
            <a:miter lim="800000"/>
            <a:headEnd type="none" w="sm" len="sm"/>
            <a:tailEnd type="non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sz="2000" dirty="0"/>
              <a:t>nouveau T &lt; T standard</a:t>
            </a:r>
          </a:p>
        </p:txBody>
      </p:sp>
      <p:sp>
        <p:nvSpPr>
          <p:cNvPr id="10254" name="Line 18"/>
          <p:cNvSpPr>
            <a:spLocks noChangeShapeType="1"/>
          </p:cNvSpPr>
          <p:nvPr/>
        </p:nvSpPr>
        <p:spPr bwMode="auto">
          <a:xfrm>
            <a:off x="6424613" y="3276600"/>
            <a:ext cx="0" cy="144780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 type="none" w="sm" len="sm"/>
            <a:tailEnd type="non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255" name="Text Box 19"/>
          <p:cNvSpPr txBox="1">
            <a:spLocks noChangeArrowheads="1"/>
          </p:cNvSpPr>
          <p:nvPr/>
        </p:nvSpPr>
        <p:spPr bwMode="auto">
          <a:xfrm>
            <a:off x="6172200" y="4724400"/>
            <a:ext cx="506413" cy="457200"/>
          </a:xfrm>
          <a:prstGeom prst="rect">
            <a:avLst/>
          </a:prstGeom>
          <a:noFill/>
          <a:ln w="0">
            <a:noFill/>
            <a:miter lim="800000"/>
            <a:headEnd type="none" w="sm" len="sm"/>
            <a:tailEnd type="non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b="1"/>
              <a:t>S2</a:t>
            </a:r>
          </a:p>
        </p:txBody>
      </p:sp>
    </p:spTree>
    <p:extLst>
      <p:ext uri="{BB962C8B-B14F-4D97-AF65-F5344CB8AC3E}">
        <p14:creationId xmlns:p14="http://schemas.microsoft.com/office/powerpoint/2010/main" val="1877588884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/>
          <a:lstStyle/>
          <a:p>
            <a:r>
              <a:rPr lang="fr-FR" dirty="0"/>
              <a:t>Limite de non infériorité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 lIns="92075" tIns="46038" rIns="92075" bIns="46038"/>
          <a:lstStyle/>
          <a:p>
            <a:r>
              <a:rPr lang="fr-FR" dirty="0">
                <a:solidFill>
                  <a:schemeClr val="tx2"/>
                </a:solidFill>
              </a:rPr>
              <a:t>Perte d'efficacité consentie maximale</a:t>
            </a:r>
            <a:endParaRPr lang="fr-FR" dirty="0"/>
          </a:p>
          <a:p>
            <a:pPr lvl="1"/>
            <a:r>
              <a:rPr lang="fr-FR" dirty="0"/>
              <a:t>compte tenu des autres avantages</a:t>
            </a:r>
          </a:p>
          <a:p>
            <a:r>
              <a:rPr lang="fr-FR" dirty="0"/>
              <a:t>Fixée arbitrairement</a:t>
            </a:r>
          </a:p>
          <a:p>
            <a:r>
              <a:rPr lang="fr-FR" dirty="0"/>
              <a:t>Fixation d’après un référentiel clinique</a:t>
            </a:r>
          </a:p>
          <a:p>
            <a:pPr lvl="1"/>
            <a:r>
              <a:rPr lang="fr-FR" dirty="0"/>
              <a:t>Plus grande différence considérée comme cliniquement négligeable</a:t>
            </a:r>
          </a:p>
          <a:p>
            <a:pPr lvl="1"/>
            <a:r>
              <a:rPr lang="fr-FR" dirty="0"/>
              <a:t>Plus grande perte d'efficacité qui n’entraîne pas de perte de chance substantielle pour les patients</a:t>
            </a:r>
          </a:p>
          <a:p>
            <a:r>
              <a:rPr lang="fr-FR" dirty="0"/>
              <a:t>Problèmes de fixation +++</a:t>
            </a:r>
          </a:p>
          <a:p>
            <a:pPr lvl="1"/>
            <a:r>
              <a:rPr lang="fr-FR" dirty="0"/>
              <a:t>contexte : maladie, avantages du nouveau traitement</a:t>
            </a:r>
          </a:p>
          <a:p>
            <a:pPr lvl="1"/>
            <a:r>
              <a:rPr lang="fr-FR" dirty="0"/>
              <a:t>critère de jugement : mortalité ou événements</a:t>
            </a:r>
          </a:p>
        </p:txBody>
      </p:sp>
    </p:spTree>
    <p:extLst>
      <p:ext uri="{BB962C8B-B14F-4D97-AF65-F5344CB8AC3E}">
        <p14:creationId xmlns:p14="http://schemas.microsoft.com/office/powerpoint/2010/main" val="3805315752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/>
          <a:lstStyle/>
          <a:p>
            <a:r>
              <a:rPr lang="fr-FR"/>
              <a:t>Conséquence du choix de la limite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 lIns="92075" tIns="46038" rIns="92075" bIns="46038"/>
          <a:lstStyle/>
          <a:p>
            <a:r>
              <a:rPr lang="fr-FR"/>
              <a:t>Limite trop tolérante </a:t>
            </a:r>
          </a:p>
          <a:p>
            <a:pPr lvl="1"/>
            <a:r>
              <a:rPr lang="fr-FR"/>
              <a:t>perte de chance pour les patients non justifiée par les avantages</a:t>
            </a:r>
          </a:p>
          <a:p>
            <a:pPr lvl="1"/>
            <a:r>
              <a:rPr lang="fr-FR"/>
              <a:t>recommandation d’un traitement nettement moins efficace que le précédent</a:t>
            </a:r>
          </a:p>
          <a:p>
            <a:r>
              <a:rPr lang="fr-FR"/>
              <a:t>Limite trop stricte</a:t>
            </a:r>
          </a:p>
          <a:p>
            <a:pPr lvl="1"/>
            <a:r>
              <a:rPr lang="fr-FR"/>
              <a:t>nombre de patients nécessaires important</a:t>
            </a:r>
          </a:p>
          <a:p>
            <a:pPr lvl="1"/>
            <a:r>
              <a:rPr lang="fr-FR"/>
              <a:t>essai irréalisable</a:t>
            </a:r>
          </a:p>
          <a:p>
            <a:pPr lvl="1"/>
            <a:r>
              <a:rPr lang="fr-FR"/>
              <a:t>sur-qualité</a:t>
            </a:r>
          </a:p>
        </p:txBody>
      </p:sp>
    </p:spTree>
    <p:extLst>
      <p:ext uri="{BB962C8B-B14F-4D97-AF65-F5344CB8AC3E}">
        <p14:creationId xmlns:p14="http://schemas.microsoft.com/office/powerpoint/2010/main" val="395116335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Problématique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fr-FR"/>
              <a:t>Quelle valeur de seuil choisir ?</a:t>
            </a:r>
          </a:p>
          <a:p>
            <a:endParaRPr lang="fr-FR"/>
          </a:p>
          <a:p>
            <a:r>
              <a:rPr lang="fr-FR"/>
              <a:t>Quelle perte d'efficacité consentir ?</a:t>
            </a:r>
          </a:p>
          <a:p>
            <a:endParaRPr lang="fr-FR"/>
          </a:p>
          <a:p>
            <a:endParaRPr lang="fr-FR"/>
          </a:p>
          <a:p>
            <a:r>
              <a:rPr lang="fr-FR"/>
              <a:t>Le choix du delta est un problème clinique</a:t>
            </a:r>
          </a:p>
          <a:p>
            <a:pPr lvl="1"/>
            <a:r>
              <a:rPr lang="fr-FR"/>
              <a:t>et non pas statistique</a:t>
            </a:r>
          </a:p>
        </p:txBody>
      </p:sp>
    </p:spTree>
    <p:extLst>
      <p:ext uri="{BB962C8B-B14F-4D97-AF65-F5344CB8AC3E}">
        <p14:creationId xmlns:p14="http://schemas.microsoft.com/office/powerpoint/2010/main" val="529696935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Fixation de la limite de non infériorité</a:t>
            </a:r>
          </a:p>
        </p:txBody>
      </p:sp>
      <p:cxnSp>
        <p:nvCxnSpPr>
          <p:cNvPr id="6" name="Connecteur droit avec flèche 5"/>
          <p:cNvCxnSpPr/>
          <p:nvPr/>
        </p:nvCxnSpPr>
        <p:spPr bwMode="auto">
          <a:xfrm flipH="1">
            <a:off x="323528" y="1988840"/>
            <a:ext cx="7632848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8" name="ZoneTexte 7"/>
          <p:cNvSpPr txBox="1"/>
          <p:nvPr/>
        </p:nvSpPr>
        <p:spPr>
          <a:xfrm>
            <a:off x="8172400" y="1804174"/>
            <a:ext cx="559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RRR</a:t>
            </a:r>
          </a:p>
        </p:txBody>
      </p:sp>
      <p:cxnSp>
        <p:nvCxnSpPr>
          <p:cNvPr id="10" name="Connecteur droit 9"/>
          <p:cNvCxnSpPr/>
          <p:nvPr/>
        </p:nvCxnSpPr>
        <p:spPr bwMode="auto">
          <a:xfrm>
            <a:off x="5508104" y="1876182"/>
            <a:ext cx="0" cy="104876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lg" len="med"/>
          </a:ln>
          <a:effectLst/>
        </p:spPr>
      </p:cxnSp>
      <p:sp>
        <p:nvSpPr>
          <p:cNvPr id="11" name="ZoneTexte 10"/>
          <p:cNvSpPr txBox="1"/>
          <p:nvPr/>
        </p:nvSpPr>
        <p:spPr>
          <a:xfrm>
            <a:off x="5291026" y="1556792"/>
            <a:ext cx="433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0.0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323528" y="1484784"/>
            <a:ext cx="27543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Essai AVK vs PBO dans la FA</a:t>
            </a:r>
          </a:p>
        </p:txBody>
      </p:sp>
      <p:sp>
        <p:nvSpPr>
          <p:cNvPr id="13" name="Flèche gauche 12"/>
          <p:cNvSpPr/>
          <p:nvPr/>
        </p:nvSpPr>
        <p:spPr bwMode="auto">
          <a:xfrm>
            <a:off x="3059831" y="2319061"/>
            <a:ext cx="2315209" cy="380365"/>
          </a:xfrm>
          <a:prstGeom prst="lef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 w="lg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2771800" y="2771636"/>
            <a:ext cx="654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-20%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3401603" y="2031231"/>
            <a:ext cx="1835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Efficacité des AVK</a:t>
            </a:r>
          </a:p>
        </p:txBody>
      </p:sp>
      <p:cxnSp>
        <p:nvCxnSpPr>
          <p:cNvPr id="16" name="Connecteur droit avec flèche 15"/>
          <p:cNvCxnSpPr/>
          <p:nvPr/>
        </p:nvCxnSpPr>
        <p:spPr bwMode="auto">
          <a:xfrm flipH="1">
            <a:off x="323528" y="4653136"/>
            <a:ext cx="7632848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17" name="ZoneTexte 16"/>
          <p:cNvSpPr txBox="1"/>
          <p:nvPr/>
        </p:nvSpPr>
        <p:spPr>
          <a:xfrm>
            <a:off x="8172400" y="4468470"/>
            <a:ext cx="559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RRR</a:t>
            </a:r>
          </a:p>
        </p:txBody>
      </p:sp>
      <p:cxnSp>
        <p:nvCxnSpPr>
          <p:cNvPr id="18" name="Connecteur droit 17"/>
          <p:cNvCxnSpPr/>
          <p:nvPr/>
        </p:nvCxnSpPr>
        <p:spPr bwMode="auto">
          <a:xfrm>
            <a:off x="3059832" y="4540478"/>
            <a:ext cx="0" cy="184085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lg" len="med"/>
          </a:ln>
          <a:effectLst/>
        </p:spPr>
      </p:cxnSp>
      <p:sp>
        <p:nvSpPr>
          <p:cNvPr id="19" name="ZoneTexte 18"/>
          <p:cNvSpPr txBox="1"/>
          <p:nvPr/>
        </p:nvSpPr>
        <p:spPr>
          <a:xfrm>
            <a:off x="2842754" y="4221088"/>
            <a:ext cx="433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0.0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323528" y="4149080"/>
            <a:ext cx="2181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Essai nouveau vs AVK</a:t>
            </a:r>
          </a:p>
        </p:txBody>
      </p:sp>
      <p:cxnSp>
        <p:nvCxnSpPr>
          <p:cNvPr id="25" name="Connecteur droit 24"/>
          <p:cNvCxnSpPr/>
          <p:nvPr/>
        </p:nvCxnSpPr>
        <p:spPr bwMode="auto">
          <a:xfrm flipH="1">
            <a:off x="5508105" y="2956302"/>
            <a:ext cx="1" cy="342502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sm" len="sm"/>
            <a:tailEnd type="none" w="lg" len="med"/>
          </a:ln>
          <a:effectLst/>
        </p:spPr>
      </p:cxnSp>
      <p:cxnSp>
        <p:nvCxnSpPr>
          <p:cNvPr id="28" name="Connecteur droit avec flèche 27"/>
          <p:cNvCxnSpPr>
            <a:stCxn id="14" idx="2"/>
          </p:cNvCxnSpPr>
          <p:nvPr/>
        </p:nvCxnSpPr>
        <p:spPr bwMode="auto">
          <a:xfrm>
            <a:off x="3098973" y="3140968"/>
            <a:ext cx="0" cy="100811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29" name="ZoneTexte 28"/>
          <p:cNvSpPr txBox="1"/>
          <p:nvPr/>
        </p:nvSpPr>
        <p:spPr>
          <a:xfrm>
            <a:off x="536814" y="3177006"/>
            <a:ext cx="24537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dirty="0"/>
              <a:t>Devient le point de référence de l’essai N vs AVK</a:t>
            </a:r>
          </a:p>
        </p:txBody>
      </p:sp>
      <p:sp>
        <p:nvSpPr>
          <p:cNvPr id="30" name="Flèche droite 29"/>
          <p:cNvSpPr/>
          <p:nvPr/>
        </p:nvSpPr>
        <p:spPr bwMode="auto">
          <a:xfrm>
            <a:off x="3098973" y="4941168"/>
            <a:ext cx="3459403" cy="369332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 w="lg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6558376" y="4941168"/>
            <a:ext cx="2170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RRR N vs AVK = +30%</a:t>
            </a:r>
          </a:p>
        </p:txBody>
      </p:sp>
      <p:sp>
        <p:nvSpPr>
          <p:cNvPr id="34" name="Flèche droite 33"/>
          <p:cNvSpPr/>
          <p:nvPr/>
        </p:nvSpPr>
        <p:spPr bwMode="auto">
          <a:xfrm>
            <a:off x="3098973" y="5589240"/>
            <a:ext cx="2408604" cy="369332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 w="lg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5724128" y="5589240"/>
            <a:ext cx="2170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RRR N vs AVK = +20%</a:t>
            </a:r>
          </a:p>
        </p:txBody>
      </p:sp>
      <p:sp>
        <p:nvSpPr>
          <p:cNvPr id="36" name="ZoneTexte 35"/>
          <p:cNvSpPr txBox="1"/>
          <p:nvPr/>
        </p:nvSpPr>
        <p:spPr>
          <a:xfrm>
            <a:off x="5724128" y="5877272"/>
            <a:ext cx="33437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=</a:t>
            </a:r>
          </a:p>
          <a:p>
            <a:r>
              <a:rPr lang="fr-FR" dirty="0"/>
              <a:t>Limite de NI maximale acceptable</a:t>
            </a:r>
          </a:p>
        </p:txBody>
      </p:sp>
    </p:spTree>
    <p:extLst>
      <p:ext uri="{BB962C8B-B14F-4D97-AF65-F5344CB8AC3E}">
        <p14:creationId xmlns:p14="http://schemas.microsoft.com/office/powerpoint/2010/main" val="1602970041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Fixation de la limite de non infériorité</a:t>
            </a:r>
          </a:p>
        </p:txBody>
      </p:sp>
      <p:cxnSp>
        <p:nvCxnSpPr>
          <p:cNvPr id="6" name="Connecteur droit avec flèche 5"/>
          <p:cNvCxnSpPr/>
          <p:nvPr/>
        </p:nvCxnSpPr>
        <p:spPr bwMode="auto">
          <a:xfrm flipH="1">
            <a:off x="323528" y="1988840"/>
            <a:ext cx="7632848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8" name="ZoneTexte 7"/>
          <p:cNvSpPr txBox="1"/>
          <p:nvPr/>
        </p:nvSpPr>
        <p:spPr>
          <a:xfrm>
            <a:off x="8172400" y="1804174"/>
            <a:ext cx="559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RRR</a:t>
            </a:r>
          </a:p>
        </p:txBody>
      </p:sp>
      <p:cxnSp>
        <p:nvCxnSpPr>
          <p:cNvPr id="10" name="Connecteur droit 9"/>
          <p:cNvCxnSpPr/>
          <p:nvPr/>
        </p:nvCxnSpPr>
        <p:spPr bwMode="auto">
          <a:xfrm>
            <a:off x="5508104" y="1876182"/>
            <a:ext cx="0" cy="104876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lg" len="med"/>
          </a:ln>
          <a:effectLst/>
        </p:spPr>
      </p:cxnSp>
      <p:sp>
        <p:nvSpPr>
          <p:cNvPr id="11" name="ZoneTexte 10"/>
          <p:cNvSpPr txBox="1"/>
          <p:nvPr/>
        </p:nvSpPr>
        <p:spPr>
          <a:xfrm>
            <a:off x="5291026" y="1556792"/>
            <a:ext cx="433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0.0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323528" y="1484784"/>
            <a:ext cx="1762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Essai AVK vs PBO</a:t>
            </a:r>
          </a:p>
        </p:txBody>
      </p:sp>
      <p:sp>
        <p:nvSpPr>
          <p:cNvPr id="13" name="Flèche gauche 12"/>
          <p:cNvSpPr/>
          <p:nvPr/>
        </p:nvSpPr>
        <p:spPr bwMode="auto">
          <a:xfrm>
            <a:off x="3059831" y="2319061"/>
            <a:ext cx="2315209" cy="380365"/>
          </a:xfrm>
          <a:prstGeom prst="lef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 w="lg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2771800" y="2771636"/>
            <a:ext cx="654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-20%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3401603" y="2031231"/>
            <a:ext cx="1835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Efficacité des AVK</a:t>
            </a:r>
          </a:p>
        </p:txBody>
      </p:sp>
      <p:cxnSp>
        <p:nvCxnSpPr>
          <p:cNvPr id="16" name="Connecteur droit avec flèche 15"/>
          <p:cNvCxnSpPr/>
          <p:nvPr/>
        </p:nvCxnSpPr>
        <p:spPr bwMode="auto">
          <a:xfrm flipH="1">
            <a:off x="323528" y="4653136"/>
            <a:ext cx="7632848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17" name="ZoneTexte 16"/>
          <p:cNvSpPr txBox="1"/>
          <p:nvPr/>
        </p:nvSpPr>
        <p:spPr>
          <a:xfrm>
            <a:off x="8172400" y="4468470"/>
            <a:ext cx="559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RRR</a:t>
            </a:r>
          </a:p>
        </p:txBody>
      </p:sp>
      <p:cxnSp>
        <p:nvCxnSpPr>
          <p:cNvPr id="18" name="Connecteur droit 17"/>
          <p:cNvCxnSpPr/>
          <p:nvPr/>
        </p:nvCxnSpPr>
        <p:spPr bwMode="auto">
          <a:xfrm flipH="1">
            <a:off x="3059305" y="4540478"/>
            <a:ext cx="527" cy="220089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lg" len="med"/>
          </a:ln>
          <a:effectLst/>
        </p:spPr>
      </p:cxnSp>
      <p:sp>
        <p:nvSpPr>
          <p:cNvPr id="19" name="ZoneTexte 18"/>
          <p:cNvSpPr txBox="1"/>
          <p:nvPr/>
        </p:nvSpPr>
        <p:spPr>
          <a:xfrm>
            <a:off x="2842754" y="4221088"/>
            <a:ext cx="433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0.0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323528" y="4149080"/>
            <a:ext cx="2181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Essai nouveau vs AVK</a:t>
            </a:r>
          </a:p>
        </p:txBody>
      </p:sp>
      <p:cxnSp>
        <p:nvCxnSpPr>
          <p:cNvPr id="25" name="Connecteur droit 24"/>
          <p:cNvCxnSpPr>
            <a:endCxn id="23" idx="0"/>
          </p:cNvCxnSpPr>
          <p:nvPr/>
        </p:nvCxnSpPr>
        <p:spPr bwMode="auto">
          <a:xfrm flipH="1">
            <a:off x="5437657" y="2947010"/>
            <a:ext cx="56058" cy="33117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sm" len="sm"/>
            <a:tailEnd type="none" w="lg" len="med"/>
          </a:ln>
          <a:effectLst/>
        </p:spPr>
      </p:cxnSp>
      <p:cxnSp>
        <p:nvCxnSpPr>
          <p:cNvPr id="28" name="Connecteur droit avec flèche 27"/>
          <p:cNvCxnSpPr>
            <a:stCxn id="14" idx="2"/>
          </p:cNvCxnSpPr>
          <p:nvPr/>
        </p:nvCxnSpPr>
        <p:spPr bwMode="auto">
          <a:xfrm>
            <a:off x="3098973" y="3140968"/>
            <a:ext cx="0" cy="100811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29" name="ZoneTexte 28"/>
          <p:cNvSpPr txBox="1"/>
          <p:nvPr/>
        </p:nvSpPr>
        <p:spPr>
          <a:xfrm>
            <a:off x="536814" y="3177006"/>
            <a:ext cx="24537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dirty="0"/>
              <a:t>Devient le point de référence de l’essai N vs AVK</a:t>
            </a:r>
          </a:p>
        </p:txBody>
      </p:sp>
      <p:sp>
        <p:nvSpPr>
          <p:cNvPr id="34" name="Flèche droite 33"/>
          <p:cNvSpPr/>
          <p:nvPr/>
        </p:nvSpPr>
        <p:spPr bwMode="auto">
          <a:xfrm>
            <a:off x="3098973" y="4941168"/>
            <a:ext cx="2381105" cy="432048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 w="lg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Connecteur droit 4"/>
          <p:cNvCxnSpPr/>
          <p:nvPr/>
        </p:nvCxnSpPr>
        <p:spPr bwMode="auto">
          <a:xfrm>
            <a:off x="4303275" y="5074096"/>
            <a:ext cx="0" cy="43204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lg" len="med"/>
          </a:ln>
          <a:effectLst/>
        </p:spPr>
      </p:cxnSp>
      <p:sp>
        <p:nvSpPr>
          <p:cNvPr id="7" name="ZoneTexte 6"/>
          <p:cNvSpPr txBox="1"/>
          <p:nvPr/>
        </p:nvSpPr>
        <p:spPr>
          <a:xfrm>
            <a:off x="4047370" y="5548010"/>
            <a:ext cx="5405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/>
              <a:t>50%</a:t>
            </a:r>
          </a:p>
        </p:txBody>
      </p:sp>
      <p:cxnSp>
        <p:nvCxnSpPr>
          <p:cNvPr id="32" name="Connecteur droit 31"/>
          <p:cNvCxnSpPr/>
          <p:nvPr/>
        </p:nvCxnSpPr>
        <p:spPr bwMode="auto">
          <a:xfrm>
            <a:off x="5464560" y="5075892"/>
            <a:ext cx="0" cy="43204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lg" len="med"/>
          </a:ln>
          <a:effectLst/>
        </p:spPr>
      </p:cxnSp>
      <p:sp>
        <p:nvSpPr>
          <p:cNvPr id="33" name="ZoneTexte 32"/>
          <p:cNvSpPr txBox="1"/>
          <p:nvPr/>
        </p:nvSpPr>
        <p:spPr>
          <a:xfrm>
            <a:off x="5157714" y="5548010"/>
            <a:ext cx="6447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/>
              <a:t>100%</a:t>
            </a:r>
          </a:p>
        </p:txBody>
      </p:sp>
      <p:cxnSp>
        <p:nvCxnSpPr>
          <p:cNvPr id="37" name="Connecteur droit 36"/>
          <p:cNvCxnSpPr/>
          <p:nvPr/>
        </p:nvCxnSpPr>
        <p:spPr bwMode="auto">
          <a:xfrm>
            <a:off x="3704029" y="5074096"/>
            <a:ext cx="0" cy="43204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lg" len="med"/>
          </a:ln>
          <a:effectLst/>
        </p:spPr>
      </p:cxnSp>
      <p:sp>
        <p:nvSpPr>
          <p:cNvPr id="38" name="ZoneTexte 37"/>
          <p:cNvSpPr txBox="1"/>
          <p:nvPr/>
        </p:nvSpPr>
        <p:spPr>
          <a:xfrm>
            <a:off x="3433762" y="5548010"/>
            <a:ext cx="5405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/>
              <a:t>25%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5868144" y="5517232"/>
            <a:ext cx="30085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de l’efficacité du comparateur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3944778" y="6258798"/>
            <a:ext cx="6431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/>
              <a:t>+10%</a:t>
            </a:r>
          </a:p>
        </p:txBody>
      </p:sp>
      <p:sp>
        <p:nvSpPr>
          <p:cNvPr id="39" name="ZoneTexte 38"/>
          <p:cNvSpPr txBox="1"/>
          <p:nvPr/>
        </p:nvSpPr>
        <p:spPr>
          <a:xfrm>
            <a:off x="5868144" y="6228020"/>
            <a:ext cx="17253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de RRR N vs AVK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323528" y="6237312"/>
            <a:ext cx="2623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Limite de non infériorité =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5116094" y="6258798"/>
            <a:ext cx="6431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i="1" dirty="0"/>
              <a:t>+20%</a:t>
            </a:r>
          </a:p>
        </p:txBody>
      </p:sp>
      <p:sp>
        <p:nvSpPr>
          <p:cNvPr id="40" name="ZoneTexte 39"/>
          <p:cNvSpPr txBox="1"/>
          <p:nvPr/>
        </p:nvSpPr>
        <p:spPr>
          <a:xfrm>
            <a:off x="3446012" y="6258798"/>
            <a:ext cx="5389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/>
              <a:t>+5%</a:t>
            </a:r>
          </a:p>
        </p:txBody>
      </p:sp>
      <p:sp>
        <p:nvSpPr>
          <p:cNvPr id="27" name="Rectangle à coins arrondis 26"/>
          <p:cNvSpPr/>
          <p:nvPr/>
        </p:nvSpPr>
        <p:spPr bwMode="auto">
          <a:xfrm>
            <a:off x="2771800" y="5506144"/>
            <a:ext cx="629803" cy="443136"/>
          </a:xfrm>
          <a:prstGeom prst="roundRect">
            <a:avLst/>
          </a:prstGeom>
          <a:solidFill>
            <a:schemeClr val="bg1">
              <a:alpha val="8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triangle" w="lg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090870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Fixation de la limite, exemples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primary </a:t>
            </a:r>
            <a:r>
              <a:rPr lang="en-US" dirty="0" err="1"/>
              <a:t>noninferiority</a:t>
            </a:r>
            <a:r>
              <a:rPr lang="en-US" dirty="0"/>
              <a:t> hypothesis required that </a:t>
            </a:r>
            <a:r>
              <a:rPr lang="en-US" dirty="0" err="1"/>
              <a:t>apixaban</a:t>
            </a:r>
            <a:r>
              <a:rPr lang="en-US" dirty="0"/>
              <a:t> preserve at least 50% of the relative reduction in the risk of stroke or systemic embolism associated with warfarin (62%) in six previous, major randomized, controlled trials[10]. </a:t>
            </a:r>
            <a:br>
              <a:rPr lang="en-US" dirty="0"/>
            </a:br>
            <a:r>
              <a:rPr lang="en-US" dirty="0"/>
              <a:t>This hypothesis provided a lower 95% confidence interval of 1.88 for the relative risk with placebo as compared with warfarin, and one half of this value was 1.44 (or 1.38 on a log scale).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24776780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E76585-3329-47AE-BA96-15D234E87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Pré requis : Différence des risques, risque ratio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A486DE7-A0C0-4487-9BA6-1E32AB695A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750" y="1571625"/>
            <a:ext cx="8477250" cy="4929188"/>
          </a:xfrm>
        </p:spPr>
        <p:txBody>
          <a:bodyPr/>
          <a:lstStyle/>
          <a:p>
            <a:r>
              <a:rPr lang="fr-FR" dirty="0"/>
              <a:t>Différence des risques </a:t>
            </a:r>
          </a:p>
          <a:p>
            <a:r>
              <a:rPr lang="fr-FR" dirty="0"/>
              <a:t>Risque ratio (risque relatif)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A0065BBF-A3ED-49E1-A1FC-B97B497671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1208653"/>
              </p:ext>
            </p:extLst>
          </p:nvPr>
        </p:nvGraphicFramePr>
        <p:xfrm>
          <a:off x="1282839" y="2723083"/>
          <a:ext cx="6096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59644155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403515293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7247046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Nouveau </a:t>
                      </a:r>
                      <a:r>
                        <a:rPr lang="fr-FR" dirty="0" err="1"/>
                        <a:t>trt</a:t>
                      </a:r>
                      <a:r>
                        <a:rPr lang="fr-FR" dirty="0"/>
                        <a:t> 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/>
                        <a:t>Trt</a:t>
                      </a:r>
                      <a:r>
                        <a:rPr lang="fr-FR" dirty="0"/>
                        <a:t> de </a:t>
                      </a:r>
                      <a:r>
                        <a:rPr lang="fr-FR" dirty="0" err="1"/>
                        <a:t>ref</a:t>
                      </a:r>
                      <a:r>
                        <a:rPr lang="fr-FR" dirty="0"/>
                        <a:t> 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6411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N=1000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N=1000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83871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TVP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23 (2.3%)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46 (4.6%)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8895598"/>
                  </a:ext>
                </a:extLst>
              </a:tr>
            </a:tbl>
          </a:graphicData>
        </a:graphic>
      </p:graphicFrame>
      <p:sp>
        <p:nvSpPr>
          <p:cNvPr id="6" name="ZoneTexte 5">
            <a:extLst>
              <a:ext uri="{FF2B5EF4-FFF2-40B4-BE49-F238E27FC236}">
                <a16:creationId xmlns:a16="http://schemas.microsoft.com/office/drawing/2014/main" id="{F1C927F7-F4D3-4161-A353-887FDC7E3CED}"/>
              </a:ext>
            </a:extLst>
          </p:cNvPr>
          <p:cNvSpPr txBox="1"/>
          <p:nvPr/>
        </p:nvSpPr>
        <p:spPr>
          <a:xfrm>
            <a:off x="3064746" y="3928607"/>
            <a:ext cx="26100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DR = 2.3% – 4.6% = -2.3% </a:t>
            </a:r>
          </a:p>
          <a:p>
            <a:r>
              <a:rPr lang="fr-FR" dirty="0"/>
              <a:t>RR = 0.023 / 0.046 = 0.50</a:t>
            </a: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8CD1E4E4-922F-4855-AC70-5C439ED93739}"/>
              </a:ext>
            </a:extLst>
          </p:cNvPr>
          <p:cNvCxnSpPr/>
          <p:nvPr/>
        </p:nvCxnSpPr>
        <p:spPr bwMode="auto">
          <a:xfrm>
            <a:off x="1982205" y="5483688"/>
            <a:ext cx="302957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lg" len="med"/>
          </a:ln>
          <a:effectLst/>
        </p:spPr>
      </p:cxn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1D64B23F-44A2-46F5-A0DC-9A0152923764}"/>
              </a:ext>
            </a:extLst>
          </p:cNvPr>
          <p:cNvCxnSpPr/>
          <p:nvPr/>
        </p:nvCxnSpPr>
        <p:spPr bwMode="auto">
          <a:xfrm>
            <a:off x="3437934" y="5287361"/>
            <a:ext cx="0" cy="392654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lg" len="med"/>
          </a:ln>
          <a:effectLst/>
        </p:spPr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7F2FD767-F1D7-40A2-B419-4D9C74745790}"/>
              </a:ext>
            </a:extLst>
          </p:cNvPr>
          <p:cNvCxnSpPr/>
          <p:nvPr/>
        </p:nvCxnSpPr>
        <p:spPr bwMode="auto">
          <a:xfrm>
            <a:off x="5694894" y="5094581"/>
            <a:ext cx="0" cy="76379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lg" len="med"/>
          </a:ln>
          <a:effectLst/>
        </p:spPr>
      </p:cxnSp>
      <p:sp>
        <p:nvSpPr>
          <p:cNvPr id="13" name="ZoneTexte 12">
            <a:extLst>
              <a:ext uri="{FF2B5EF4-FFF2-40B4-BE49-F238E27FC236}">
                <a16:creationId xmlns:a16="http://schemas.microsoft.com/office/drawing/2014/main" id="{850AB540-8F25-4C19-9515-4F68C547FC5D}"/>
              </a:ext>
            </a:extLst>
          </p:cNvPr>
          <p:cNvSpPr txBox="1"/>
          <p:nvPr/>
        </p:nvSpPr>
        <p:spPr>
          <a:xfrm>
            <a:off x="5011783" y="5944057"/>
            <a:ext cx="1468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DR = 0 / RR=1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47195D1E-D782-4B16-867A-92F4B25D0104}"/>
              </a:ext>
            </a:extLst>
          </p:cNvPr>
          <p:cNvSpPr txBox="1"/>
          <p:nvPr/>
        </p:nvSpPr>
        <p:spPr>
          <a:xfrm>
            <a:off x="4053094" y="6444044"/>
            <a:ext cx="16216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Effet bénéfique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5BD0EE27-9FE8-42D6-A7E2-83D151CFBF91}"/>
              </a:ext>
            </a:extLst>
          </p:cNvPr>
          <p:cNvSpPr txBox="1"/>
          <p:nvPr/>
        </p:nvSpPr>
        <p:spPr>
          <a:xfrm>
            <a:off x="5786102" y="6435336"/>
            <a:ext cx="1453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Effet délétère</a:t>
            </a:r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B8866208-C15A-4300-8EEE-1775ADED25F7}"/>
              </a:ext>
            </a:extLst>
          </p:cNvPr>
          <p:cNvCxnSpPr>
            <a:cxnSpLocks/>
          </p:cNvCxnSpPr>
          <p:nvPr/>
        </p:nvCxnSpPr>
        <p:spPr bwMode="auto">
          <a:xfrm>
            <a:off x="5716154" y="6313389"/>
            <a:ext cx="0" cy="44838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lg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116906206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15888"/>
            <a:ext cx="8713787" cy="1009650"/>
          </a:xfrm>
          <a:noFill/>
          <a:ln/>
        </p:spPr>
        <p:txBody>
          <a:bodyPr/>
          <a:lstStyle/>
          <a:p>
            <a:r>
              <a:rPr lang="en-US" sz="3200"/>
              <a:t>Effects on all stroke </a:t>
            </a:r>
            <a:br>
              <a:rPr lang="en-US" sz="3200"/>
            </a:br>
            <a:r>
              <a:rPr lang="en-US" sz="3200"/>
              <a:t>(ischemic and hemorrhagic)</a:t>
            </a:r>
          </a:p>
        </p:txBody>
      </p:sp>
      <p:grpSp>
        <p:nvGrpSpPr>
          <p:cNvPr id="759811" name="Group 3"/>
          <p:cNvGrpSpPr>
            <a:grpSpLocks/>
          </p:cNvGrpSpPr>
          <p:nvPr/>
        </p:nvGrpSpPr>
        <p:grpSpPr bwMode="auto">
          <a:xfrm>
            <a:off x="144463" y="1196975"/>
            <a:ext cx="8964612" cy="4017963"/>
            <a:chOff x="91" y="754"/>
            <a:chExt cx="5647" cy="2531"/>
          </a:xfrm>
        </p:grpSpPr>
        <p:pic>
          <p:nvPicPr>
            <p:cNvPr id="759812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" y="754"/>
              <a:ext cx="5647" cy="25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59813" name="Line 5"/>
            <p:cNvSpPr>
              <a:spLocks noChangeShapeType="1"/>
            </p:cNvSpPr>
            <p:nvPr/>
          </p:nvSpPr>
          <p:spPr bwMode="auto">
            <a:xfrm>
              <a:off x="5284" y="2886"/>
              <a:ext cx="227" cy="272"/>
            </a:xfrm>
            <a:prstGeom prst="line">
              <a:avLst/>
            </a:prstGeom>
            <a:noFill/>
            <a:ln w="76200" cap="sq">
              <a:solidFill>
                <a:srgbClr val="FF0000"/>
              </a:solidFill>
              <a:round/>
              <a:headEnd type="triangl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893658342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713788" cy="620713"/>
          </a:xfrm>
          <a:noFill/>
          <a:ln/>
        </p:spPr>
        <p:txBody>
          <a:bodyPr/>
          <a:lstStyle/>
          <a:p>
            <a:r>
              <a:rPr lang="en-US" sz="3200"/>
              <a:t>Limite de NI</a:t>
            </a:r>
          </a:p>
        </p:txBody>
      </p:sp>
      <p:sp>
        <p:nvSpPr>
          <p:cNvPr id="760835" name="Rectangle 3"/>
          <p:cNvSpPr>
            <a:spLocks noChangeArrowheads="1"/>
          </p:cNvSpPr>
          <p:nvPr/>
        </p:nvSpPr>
        <p:spPr bwMode="auto">
          <a:xfrm>
            <a:off x="250825" y="5588000"/>
            <a:ext cx="8642350" cy="108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algn="l"/>
            <a:r>
              <a:rPr lang="en-US" sz="2400"/>
              <a:t>Calcul de BNI :		1 / 0.53 = 1.89</a:t>
            </a:r>
            <a:br>
              <a:rPr lang="en-US" sz="2400"/>
            </a:br>
            <a:r>
              <a:rPr lang="en-US" sz="2400"/>
              <a:t>				(1.89 - 1) / 2 = 0.45</a:t>
            </a:r>
            <a:br>
              <a:rPr lang="en-US" sz="2400"/>
            </a:br>
            <a:r>
              <a:rPr lang="en-US" sz="2400"/>
              <a:t>				BNI = 1.45</a:t>
            </a:r>
          </a:p>
        </p:txBody>
      </p:sp>
      <p:grpSp>
        <p:nvGrpSpPr>
          <p:cNvPr id="760836" name="Group 4"/>
          <p:cNvGrpSpPr>
            <a:grpSpLocks/>
          </p:cNvGrpSpPr>
          <p:nvPr/>
        </p:nvGrpSpPr>
        <p:grpSpPr bwMode="auto">
          <a:xfrm>
            <a:off x="34925" y="692150"/>
            <a:ext cx="9001125" cy="3895725"/>
            <a:chOff x="22" y="663"/>
            <a:chExt cx="5670" cy="2454"/>
          </a:xfrm>
        </p:grpSpPr>
        <p:pic>
          <p:nvPicPr>
            <p:cNvPr id="760837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" y="663"/>
              <a:ext cx="5489" cy="24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760838" name="Group 6"/>
            <p:cNvGrpSpPr>
              <a:grpSpLocks/>
            </p:cNvGrpSpPr>
            <p:nvPr/>
          </p:nvGrpSpPr>
          <p:grpSpPr bwMode="auto">
            <a:xfrm>
              <a:off x="612" y="1979"/>
              <a:ext cx="590" cy="181"/>
              <a:chOff x="657" y="1979"/>
              <a:chExt cx="590" cy="181"/>
            </a:xfrm>
          </p:grpSpPr>
          <p:sp>
            <p:nvSpPr>
              <p:cNvPr id="760839" name="Line 7"/>
              <p:cNvSpPr>
                <a:spLocks noChangeShapeType="1"/>
              </p:cNvSpPr>
              <p:nvPr/>
            </p:nvSpPr>
            <p:spPr bwMode="auto">
              <a:xfrm>
                <a:off x="657" y="2069"/>
                <a:ext cx="59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dash"/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fr-FR"/>
              </a:p>
            </p:txBody>
          </p:sp>
          <p:sp>
            <p:nvSpPr>
              <p:cNvPr id="760840" name="Line 8"/>
              <p:cNvSpPr>
                <a:spLocks noChangeShapeType="1"/>
              </p:cNvSpPr>
              <p:nvPr/>
            </p:nvSpPr>
            <p:spPr bwMode="auto">
              <a:xfrm>
                <a:off x="1247" y="1979"/>
                <a:ext cx="0" cy="181"/>
              </a:xfrm>
              <a:prstGeom prst="line">
                <a:avLst/>
              </a:prstGeom>
              <a:noFill/>
              <a:ln w="381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fr-FR"/>
              </a:p>
            </p:txBody>
          </p:sp>
        </p:grpSp>
        <p:grpSp>
          <p:nvGrpSpPr>
            <p:cNvPr id="760841" name="Group 9"/>
            <p:cNvGrpSpPr>
              <a:grpSpLocks/>
            </p:cNvGrpSpPr>
            <p:nvPr/>
          </p:nvGrpSpPr>
          <p:grpSpPr bwMode="auto">
            <a:xfrm rot="-10800000">
              <a:off x="5102" y="1979"/>
              <a:ext cx="590" cy="181"/>
              <a:chOff x="657" y="1979"/>
              <a:chExt cx="590" cy="181"/>
            </a:xfrm>
          </p:grpSpPr>
          <p:sp>
            <p:nvSpPr>
              <p:cNvPr id="760842" name="Line 10"/>
              <p:cNvSpPr>
                <a:spLocks noChangeShapeType="1"/>
              </p:cNvSpPr>
              <p:nvPr/>
            </p:nvSpPr>
            <p:spPr bwMode="auto">
              <a:xfrm>
                <a:off x="657" y="2069"/>
                <a:ext cx="59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dash"/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fr-FR"/>
              </a:p>
            </p:txBody>
          </p:sp>
          <p:sp>
            <p:nvSpPr>
              <p:cNvPr id="760843" name="Line 11"/>
              <p:cNvSpPr>
                <a:spLocks noChangeShapeType="1"/>
              </p:cNvSpPr>
              <p:nvPr/>
            </p:nvSpPr>
            <p:spPr bwMode="auto">
              <a:xfrm>
                <a:off x="1247" y="1979"/>
                <a:ext cx="0" cy="181"/>
              </a:xfrm>
              <a:prstGeom prst="line">
                <a:avLst/>
              </a:prstGeom>
              <a:noFill/>
              <a:ln w="381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fr-FR"/>
              </a:p>
            </p:txBody>
          </p:sp>
        </p:grpSp>
        <p:sp>
          <p:nvSpPr>
            <p:cNvPr id="760844" name="AutoShape 12"/>
            <p:cNvSpPr>
              <a:spLocks/>
            </p:cNvSpPr>
            <p:nvPr/>
          </p:nvSpPr>
          <p:spPr bwMode="auto">
            <a:xfrm rot="5400000" flipH="1" flipV="1">
              <a:off x="2994" y="413"/>
              <a:ext cx="317" cy="3901"/>
            </a:xfrm>
            <a:prstGeom prst="leftBracket">
              <a:avLst>
                <a:gd name="adj" fmla="val 102550"/>
              </a:avLst>
            </a:prstGeom>
            <a:noFill/>
            <a:ln w="28575" cap="sq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/>
              <a:endParaRPr lang="fr-FR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760845" name="Line 13"/>
            <p:cNvSpPr>
              <a:spLocks noChangeShapeType="1"/>
            </p:cNvSpPr>
            <p:nvPr/>
          </p:nvSpPr>
          <p:spPr bwMode="auto">
            <a:xfrm>
              <a:off x="2562" y="2024"/>
              <a:ext cx="1271" cy="0"/>
            </a:xfrm>
            <a:prstGeom prst="line">
              <a:avLst/>
            </a:prstGeom>
            <a:noFill/>
            <a:ln w="57150" cap="sq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fr-FR"/>
            </a:p>
          </p:txBody>
        </p:sp>
        <p:sp>
          <p:nvSpPr>
            <p:cNvPr id="760846" name="Line 14"/>
            <p:cNvSpPr>
              <a:spLocks noChangeShapeType="1"/>
            </p:cNvSpPr>
            <p:nvPr/>
          </p:nvSpPr>
          <p:spPr bwMode="auto">
            <a:xfrm>
              <a:off x="3832" y="2024"/>
              <a:ext cx="1271" cy="0"/>
            </a:xfrm>
            <a:prstGeom prst="line">
              <a:avLst/>
            </a:prstGeom>
            <a:noFill/>
            <a:ln w="57150" cap="sq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fr-FR"/>
            </a:p>
          </p:txBody>
        </p:sp>
        <p:sp>
          <p:nvSpPr>
            <p:cNvPr id="760847" name="Line 15"/>
            <p:cNvSpPr>
              <a:spLocks noChangeShapeType="1"/>
            </p:cNvSpPr>
            <p:nvPr/>
          </p:nvSpPr>
          <p:spPr bwMode="auto">
            <a:xfrm flipV="1">
              <a:off x="3833" y="935"/>
              <a:ext cx="0" cy="1769"/>
            </a:xfrm>
            <a:prstGeom prst="line">
              <a:avLst/>
            </a:prstGeom>
            <a:noFill/>
            <a:ln w="57150" cap="sq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fr-FR"/>
            </a:p>
          </p:txBody>
        </p:sp>
        <p:sp>
          <p:nvSpPr>
            <p:cNvPr id="760848" name="Text Box 16"/>
            <p:cNvSpPr txBox="1">
              <a:spLocks noChangeArrowheads="1"/>
            </p:cNvSpPr>
            <p:nvPr/>
          </p:nvSpPr>
          <p:spPr bwMode="auto">
            <a:xfrm>
              <a:off x="2926" y="2156"/>
              <a:ext cx="40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50%</a:t>
              </a:r>
            </a:p>
          </p:txBody>
        </p:sp>
        <p:sp>
          <p:nvSpPr>
            <p:cNvPr id="760849" name="Text Box 17"/>
            <p:cNvSpPr txBox="1">
              <a:spLocks noChangeArrowheads="1"/>
            </p:cNvSpPr>
            <p:nvPr/>
          </p:nvSpPr>
          <p:spPr bwMode="auto">
            <a:xfrm>
              <a:off x="4241" y="2160"/>
              <a:ext cx="40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50%</a:t>
              </a:r>
            </a:p>
          </p:txBody>
        </p:sp>
        <p:sp>
          <p:nvSpPr>
            <p:cNvPr id="760850" name="Text Box 18"/>
            <p:cNvSpPr txBox="1">
              <a:spLocks noChangeArrowheads="1"/>
            </p:cNvSpPr>
            <p:nvPr/>
          </p:nvSpPr>
          <p:spPr bwMode="auto">
            <a:xfrm>
              <a:off x="68" y="1933"/>
              <a:ext cx="40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MA</a:t>
              </a:r>
            </a:p>
          </p:txBody>
        </p:sp>
      </p:grpSp>
      <p:sp>
        <p:nvSpPr>
          <p:cNvPr id="760851" name="Text Box 19"/>
          <p:cNvSpPr txBox="1">
            <a:spLocks noChangeArrowheads="1"/>
          </p:cNvSpPr>
          <p:nvPr/>
        </p:nvSpPr>
        <p:spPr bwMode="auto">
          <a:xfrm>
            <a:off x="395288" y="4732338"/>
            <a:ext cx="83534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dirty="0">
                <a:effectLst/>
              </a:rPr>
              <a:t>La borne de NI a été choisie pour ne pas perdre plus 50 % de l’effet de la </a:t>
            </a:r>
            <a:r>
              <a:rPr lang="fr-FR" dirty="0" err="1">
                <a:effectLst/>
              </a:rPr>
              <a:t>warfarin</a:t>
            </a:r>
            <a:r>
              <a:rPr lang="fr-FR" dirty="0">
                <a:effectLst/>
              </a:rPr>
              <a:t> par rapport au placebo.</a:t>
            </a:r>
          </a:p>
        </p:txBody>
      </p:sp>
    </p:spTree>
    <p:extLst>
      <p:ext uri="{BB962C8B-B14F-4D97-AF65-F5344CB8AC3E}">
        <p14:creationId xmlns:p14="http://schemas.microsoft.com/office/powerpoint/2010/main" val="3600569722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Lecture critique, limite de NI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La limite de NI doit être justifiée cliniquement</a:t>
            </a:r>
          </a:p>
          <a:p>
            <a:r>
              <a:rPr lang="fr-FR" dirty="0"/>
              <a:t>En termes de % </a:t>
            </a:r>
            <a:r>
              <a:rPr lang="fr-FR" dirty="0" err="1"/>
              <a:t>de</a:t>
            </a:r>
            <a:r>
              <a:rPr lang="fr-FR" dirty="0"/>
              <a:t> l’efficacité du comparateur préservé</a:t>
            </a:r>
          </a:p>
          <a:p>
            <a:r>
              <a:rPr lang="fr-FR" dirty="0"/>
              <a:t>Le papier doit aussi rapporter l’estimation de l’efficacité du </a:t>
            </a:r>
            <a:r>
              <a:rPr lang="fr-FR" dirty="0" err="1"/>
              <a:t>trt</a:t>
            </a:r>
            <a:r>
              <a:rPr lang="fr-FR" dirty="0"/>
              <a:t> de référence qu’ils ont utilisés</a:t>
            </a:r>
          </a:p>
          <a:p>
            <a:pPr lvl="1"/>
            <a:r>
              <a:rPr lang="fr-FR" dirty="0"/>
              <a:t>Essai de référence, méta-analyse</a:t>
            </a:r>
          </a:p>
          <a:p>
            <a:r>
              <a:rPr lang="fr-FR" dirty="0"/>
              <a:t>L’efficacité du comparateur doit être déterminée par la borne péjorative de l’IC de l’essai du </a:t>
            </a:r>
            <a:r>
              <a:rPr lang="fr-FR" dirty="0" err="1"/>
              <a:t>trt</a:t>
            </a:r>
            <a:r>
              <a:rPr lang="fr-FR" dirty="0"/>
              <a:t> de référence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06178698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49E36A64-F13D-4491-A0F3-CE8BC0784B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476672"/>
            <a:ext cx="7229006" cy="4104456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D2742328-3B6A-4E02-AC08-30DB021AC327}"/>
              </a:ext>
            </a:extLst>
          </p:cNvPr>
          <p:cNvSpPr txBox="1"/>
          <p:nvPr/>
        </p:nvSpPr>
        <p:spPr>
          <a:xfrm>
            <a:off x="5796136" y="5877272"/>
            <a:ext cx="31069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N Engl J Med 2018;378:615-24.</a:t>
            </a:r>
          </a:p>
          <a:p>
            <a:r>
              <a:rPr lang="pt-BR" dirty="0"/>
              <a:t>DOI: 10.1056/NEJMoa1711948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18360765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3BD38230-66BF-4138-AD32-ABF99E5DD0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836712"/>
            <a:ext cx="7344816" cy="403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449147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420285CA-34F7-452D-8711-4D132CA877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632" y="476671"/>
            <a:ext cx="9163632" cy="5892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629197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F55DFCE5-DC9B-486B-B9E0-61199BD464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2564904"/>
            <a:ext cx="6192688" cy="254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176901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EC04010F-E9B9-406B-B42A-437FECFB30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9128" y="476672"/>
            <a:ext cx="5365744" cy="407802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2422FE8A-E697-4E07-AB39-0AC09D2BCF1E}"/>
              </a:ext>
            </a:extLst>
          </p:cNvPr>
          <p:cNvSpPr txBox="1"/>
          <p:nvPr/>
        </p:nvSpPr>
        <p:spPr>
          <a:xfrm>
            <a:off x="5796136" y="6196662"/>
            <a:ext cx="3106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N </a:t>
            </a:r>
            <a:r>
              <a:rPr lang="fr-FR" dirty="0" err="1"/>
              <a:t>Engl</a:t>
            </a:r>
            <a:r>
              <a:rPr lang="fr-FR" dirty="0"/>
              <a:t> J Med 2003;349:146-53.</a:t>
            </a:r>
          </a:p>
        </p:txBody>
      </p:sp>
    </p:spTree>
    <p:extLst>
      <p:ext uri="{BB962C8B-B14F-4D97-AF65-F5344CB8AC3E}">
        <p14:creationId xmlns:p14="http://schemas.microsoft.com/office/powerpoint/2010/main" val="3052481313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ADE5AC46-7EF5-4AB0-9BC2-C9E1C1C1D2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251" y="149032"/>
            <a:ext cx="6927311" cy="2016224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9C9C7D85-8B8F-4EF9-9A94-A839B7D8B5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726" y="3561901"/>
            <a:ext cx="2808312" cy="2261688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67F09654-F59B-4F0A-B1CB-AA223FCB72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9979" y="2151142"/>
            <a:ext cx="4199583" cy="4557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402939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14C00AB5-07F8-4EC9-97C6-1EBB04A4E34E}"/>
              </a:ext>
            </a:extLst>
          </p:cNvPr>
          <p:cNvSpPr txBox="1"/>
          <p:nvPr/>
        </p:nvSpPr>
        <p:spPr>
          <a:xfrm>
            <a:off x="2915816" y="2204864"/>
            <a:ext cx="389074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BS de l’IC </a:t>
            </a:r>
            <a:r>
              <a:rPr lang="fr-FR" dirty="0" err="1"/>
              <a:t>dalteparine</a:t>
            </a:r>
            <a:r>
              <a:rPr lang="fr-FR" dirty="0"/>
              <a:t> vs contrôle = 0.77</a:t>
            </a:r>
          </a:p>
          <a:p>
            <a:endParaRPr lang="fr-FR" dirty="0"/>
          </a:p>
          <a:p>
            <a:r>
              <a:rPr lang="fr-FR" dirty="0"/>
              <a:t>1 / 0.77 = 1.3</a:t>
            </a:r>
          </a:p>
          <a:p>
            <a:endParaRPr lang="fr-FR" dirty="0"/>
          </a:p>
          <a:p>
            <a:r>
              <a:rPr lang="fr-FR" dirty="0"/>
              <a:t>Limite utilisée 1.5</a:t>
            </a:r>
          </a:p>
        </p:txBody>
      </p:sp>
    </p:spTree>
    <p:extLst>
      <p:ext uri="{BB962C8B-B14F-4D97-AF65-F5344CB8AC3E}">
        <p14:creationId xmlns:p14="http://schemas.microsoft.com/office/powerpoint/2010/main" val="4270279773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E76585-3329-47AE-BA96-15D234E87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Pré requis : Intervalle de confiance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A486DE7-A0C0-4487-9BA6-1E32AB695A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  <a:p>
            <a:r>
              <a:rPr lang="fr-FR" dirty="0"/>
              <a:t>Intervalle de confiance à 95%</a:t>
            </a:r>
          </a:p>
          <a:p>
            <a:pPr lvl="1"/>
            <a:r>
              <a:rPr lang="fr-FR" dirty="0"/>
              <a:t>Erreur de mesure (erreur aléatoire)</a:t>
            </a:r>
          </a:p>
          <a:p>
            <a:pPr lvl="1"/>
            <a:r>
              <a:rPr lang="fr-FR" dirty="0"/>
              <a:t>« Ensemble des valeurs possibles pour le vrai effet du traitement » </a:t>
            </a:r>
          </a:p>
          <a:p>
            <a:pPr lvl="1"/>
            <a:r>
              <a:rPr lang="fr-FR" dirty="0"/>
              <a:t>RR 0.8   IC 95% 0.7; 0.9</a:t>
            </a: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8CD1E4E4-922F-4855-AC70-5C439ED93739}"/>
              </a:ext>
            </a:extLst>
          </p:cNvPr>
          <p:cNvCxnSpPr/>
          <p:nvPr/>
        </p:nvCxnSpPr>
        <p:spPr bwMode="auto">
          <a:xfrm>
            <a:off x="2043165" y="4356629"/>
            <a:ext cx="302957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lg" len="med"/>
          </a:ln>
          <a:effectLst/>
        </p:spPr>
      </p:cxn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1D64B23F-44A2-46F5-A0DC-9A0152923764}"/>
              </a:ext>
            </a:extLst>
          </p:cNvPr>
          <p:cNvCxnSpPr/>
          <p:nvPr/>
        </p:nvCxnSpPr>
        <p:spPr bwMode="auto">
          <a:xfrm>
            <a:off x="3498894" y="4160302"/>
            <a:ext cx="0" cy="392654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lg" len="med"/>
          </a:ln>
          <a:effectLst/>
        </p:spPr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7F2FD767-F1D7-40A2-B419-4D9C74745790}"/>
              </a:ext>
            </a:extLst>
          </p:cNvPr>
          <p:cNvCxnSpPr/>
          <p:nvPr/>
        </p:nvCxnSpPr>
        <p:spPr bwMode="auto">
          <a:xfrm>
            <a:off x="5755854" y="3967522"/>
            <a:ext cx="0" cy="76379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lg" len="med"/>
          </a:ln>
          <a:effectLst/>
        </p:spPr>
      </p:cxnSp>
      <p:sp>
        <p:nvSpPr>
          <p:cNvPr id="13" name="ZoneTexte 12">
            <a:extLst>
              <a:ext uri="{FF2B5EF4-FFF2-40B4-BE49-F238E27FC236}">
                <a16:creationId xmlns:a16="http://schemas.microsoft.com/office/drawing/2014/main" id="{850AB540-8F25-4C19-9515-4F68C547FC5D}"/>
              </a:ext>
            </a:extLst>
          </p:cNvPr>
          <p:cNvSpPr txBox="1"/>
          <p:nvPr/>
        </p:nvSpPr>
        <p:spPr>
          <a:xfrm>
            <a:off x="5072743" y="4816998"/>
            <a:ext cx="1468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DR = 0 / RR=1</a:t>
            </a:r>
          </a:p>
        </p:txBody>
      </p:sp>
    </p:spTree>
    <p:extLst>
      <p:ext uri="{BB962C8B-B14F-4D97-AF65-F5344CB8AC3E}">
        <p14:creationId xmlns:p14="http://schemas.microsoft.com/office/powerpoint/2010/main" val="1447852782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Interprétation correcte d’une conclusion en MI</a:t>
            </a:r>
            <a:endParaRPr lang="fr-FR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La conclusion </a:t>
            </a:r>
          </a:p>
          <a:p>
            <a:pPr algn="ctr">
              <a:buNone/>
            </a:pPr>
            <a:r>
              <a:rPr lang="fr-FR" i="1" dirty="0"/>
              <a:t>"… est au moins aussi efficace que ..."</a:t>
            </a:r>
            <a:endParaRPr lang="fr-FR" dirty="0"/>
          </a:p>
          <a:p>
            <a:pPr>
              <a:buNone/>
            </a:pPr>
            <a:r>
              <a:rPr lang="fr-FR" dirty="0"/>
              <a:t>est inappropriée</a:t>
            </a:r>
          </a:p>
          <a:p>
            <a:r>
              <a:rPr lang="fr-FR" dirty="0"/>
              <a:t>Rien ne permet d'exclure que le nouveau T soit en fait inférieur au T standard</a:t>
            </a:r>
          </a:p>
          <a:p>
            <a:r>
              <a:rPr lang="fr-FR" dirty="0"/>
              <a:t>la perte d'efficacité est inférieur à x%</a:t>
            </a:r>
          </a:p>
          <a:p>
            <a:endParaRPr lang="fr-FR" dirty="0"/>
          </a:p>
          <a:p>
            <a:r>
              <a:rPr lang="fr-FR" dirty="0"/>
              <a:t>L’essai de NI permet de positionner le nouveau traitement par rapport au traitement standard</a:t>
            </a:r>
          </a:p>
          <a:p>
            <a:pPr lvl="1"/>
            <a:r>
              <a:rPr lang="fr-FR" dirty="0"/>
              <a:t>donne les éléments de la décision aux praticiens</a:t>
            </a:r>
          </a:p>
          <a:p>
            <a:pPr lvl="1"/>
            <a:r>
              <a:rPr lang="fr-FR" b="1" dirty="0">
                <a:solidFill>
                  <a:schemeClr val="accent2"/>
                </a:solidFill>
              </a:rPr>
              <a:t>il n'est pas possible d'exclure que le nouveau traitement soit moins efficace de 50% par rapport au traitement standard</a:t>
            </a:r>
          </a:p>
          <a:p>
            <a:pPr lvl="1"/>
            <a:r>
              <a:rPr lang="fr-FR" b="1" dirty="0">
                <a:solidFill>
                  <a:schemeClr val="accent2"/>
                </a:solidFill>
              </a:rPr>
              <a:t>par contre, il présente les avantages suivants ….. 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1162758332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1942D290-CF2D-4FDE-AD40-D75B76004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SWITCH d’hypothèse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0783CCBA-4225-4229-A24A-FE5EB1E905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9335954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Switch d’hypothèse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CF41E618-D705-4F14-84A6-12409F009B72}"/>
              </a:ext>
            </a:extLst>
          </p:cNvPr>
          <p:cNvSpPr txBox="1"/>
          <p:nvPr/>
        </p:nvSpPr>
        <p:spPr>
          <a:xfrm>
            <a:off x="1042416" y="1737360"/>
            <a:ext cx="71007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L’hypothèse de supériorité est incluse dans l’hypothèse de non-infériorité</a:t>
            </a:r>
          </a:p>
          <a:p>
            <a:r>
              <a:rPr lang="fr-FR" dirty="0"/>
              <a:t>La supériorité est une forme de non infériorité particulière</a:t>
            </a:r>
          </a:p>
          <a:p>
            <a:r>
              <a:rPr lang="fr-FR" dirty="0"/>
              <a:t>	</a:t>
            </a:r>
            <a:r>
              <a:rPr lang="fr-FR" dirty="0">
                <a:sym typeface="Wingdings" panose="05000000000000000000" pitchFamily="2" charset="2"/>
              </a:rPr>
              <a:t> pas d’inflation du risque alpha</a:t>
            </a:r>
            <a:endParaRPr lang="fr-FR" dirty="0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3F0CF56D-BD8D-41AD-8E60-6E6ECE7D4B6C}"/>
              </a:ext>
            </a:extLst>
          </p:cNvPr>
          <p:cNvSpPr txBox="1"/>
          <p:nvPr/>
        </p:nvSpPr>
        <p:spPr>
          <a:xfrm>
            <a:off x="390848" y="4783944"/>
            <a:ext cx="303442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r"/>
            <a:r>
              <a:rPr lang="fr-FR" dirty="0"/>
              <a:t>Nouveau traitement supérieur</a:t>
            </a:r>
          </a:p>
        </p:txBody>
      </p: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1EC41593-69CD-49A0-A1AF-9B26A591E81F}"/>
              </a:ext>
            </a:extLst>
          </p:cNvPr>
          <p:cNvCxnSpPr/>
          <p:nvPr/>
        </p:nvCxnSpPr>
        <p:spPr bwMode="auto">
          <a:xfrm flipH="1">
            <a:off x="568016" y="4037882"/>
            <a:ext cx="6264696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21" name="ZoneTexte 20">
            <a:extLst>
              <a:ext uri="{FF2B5EF4-FFF2-40B4-BE49-F238E27FC236}">
                <a16:creationId xmlns:a16="http://schemas.microsoft.com/office/drawing/2014/main" id="{C4EB4B63-4398-48B1-9992-E399ECE7F965}"/>
              </a:ext>
            </a:extLst>
          </p:cNvPr>
          <p:cNvSpPr txBox="1"/>
          <p:nvPr/>
        </p:nvSpPr>
        <p:spPr>
          <a:xfrm>
            <a:off x="7048736" y="3853216"/>
            <a:ext cx="559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RRR</a:t>
            </a:r>
          </a:p>
        </p:txBody>
      </p: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383E359E-DB5F-4680-A10C-7897C0D70823}"/>
              </a:ext>
            </a:extLst>
          </p:cNvPr>
          <p:cNvCxnSpPr/>
          <p:nvPr/>
        </p:nvCxnSpPr>
        <p:spPr bwMode="auto">
          <a:xfrm>
            <a:off x="3520344" y="3853216"/>
            <a:ext cx="6282" cy="133679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ysDash"/>
            <a:round/>
            <a:headEnd type="none" w="sm" len="sm"/>
            <a:tailEnd type="none" w="lg" len="med"/>
          </a:ln>
          <a:effectLst/>
        </p:spPr>
      </p:cxnSp>
      <p:sp>
        <p:nvSpPr>
          <p:cNvPr id="28" name="ZoneTexte 27">
            <a:extLst>
              <a:ext uri="{FF2B5EF4-FFF2-40B4-BE49-F238E27FC236}">
                <a16:creationId xmlns:a16="http://schemas.microsoft.com/office/drawing/2014/main" id="{71E76ADB-8046-43C1-9A61-EAAD4B7A6B34}"/>
              </a:ext>
            </a:extLst>
          </p:cNvPr>
          <p:cNvSpPr txBox="1"/>
          <p:nvPr/>
        </p:nvSpPr>
        <p:spPr>
          <a:xfrm>
            <a:off x="3288420" y="3461818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0.0</a:t>
            </a:r>
          </a:p>
        </p:txBody>
      </p: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39C40DF5-796C-4658-A8E7-A2C0C4C49D4D}"/>
              </a:ext>
            </a:extLst>
          </p:cNvPr>
          <p:cNvCxnSpPr/>
          <p:nvPr/>
        </p:nvCxnSpPr>
        <p:spPr bwMode="auto">
          <a:xfrm>
            <a:off x="4528456" y="3853216"/>
            <a:ext cx="0" cy="1336794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accent2"/>
            </a:solidFill>
            <a:prstDash val="solid"/>
            <a:round/>
            <a:headEnd type="none" w="sm" len="sm"/>
            <a:tailEnd type="none" w="lg" len="med"/>
          </a:ln>
          <a:effectLst/>
        </p:spPr>
      </p:cxnSp>
      <p:sp>
        <p:nvSpPr>
          <p:cNvPr id="30" name="ZoneTexte 29">
            <a:extLst>
              <a:ext uri="{FF2B5EF4-FFF2-40B4-BE49-F238E27FC236}">
                <a16:creationId xmlns:a16="http://schemas.microsoft.com/office/drawing/2014/main" id="{AB08E182-9F4A-4D7F-9D92-F523B7255040}"/>
              </a:ext>
            </a:extLst>
          </p:cNvPr>
          <p:cNvSpPr txBox="1"/>
          <p:nvPr/>
        </p:nvSpPr>
        <p:spPr>
          <a:xfrm>
            <a:off x="4187855" y="3461818"/>
            <a:ext cx="699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+15%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B1FCF86B-B09A-4FB2-9691-E36E2D3DDA9A}"/>
              </a:ext>
            </a:extLst>
          </p:cNvPr>
          <p:cNvSpPr txBox="1"/>
          <p:nvPr/>
        </p:nvSpPr>
        <p:spPr>
          <a:xfrm>
            <a:off x="3782091" y="5302949"/>
            <a:ext cx="14927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accent2"/>
                </a:solidFill>
              </a:rPr>
              <a:t>Limite de non infériorité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7FD24E2D-0E7C-42B2-AAA3-0ED817DCC5C8}"/>
              </a:ext>
            </a:extLst>
          </p:cNvPr>
          <p:cNvSpPr txBox="1"/>
          <p:nvPr/>
        </p:nvSpPr>
        <p:spPr>
          <a:xfrm>
            <a:off x="568016" y="4264939"/>
            <a:ext cx="3896872" cy="369332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fr-FR" dirty="0"/>
              <a:t>Nouveau traitement non inférieur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FDDC0855-25AD-435B-994F-0B21488242FF}"/>
              </a:ext>
            </a:extLst>
          </p:cNvPr>
          <p:cNvSpPr txBox="1"/>
          <p:nvPr/>
        </p:nvSpPr>
        <p:spPr>
          <a:xfrm>
            <a:off x="4600464" y="4276283"/>
            <a:ext cx="404091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/>
              <a:t>Nouveau traitement nettement inférieur</a:t>
            </a:r>
          </a:p>
        </p:txBody>
      </p:sp>
    </p:spTree>
    <p:extLst>
      <p:ext uri="{BB962C8B-B14F-4D97-AF65-F5344CB8AC3E}">
        <p14:creationId xmlns:p14="http://schemas.microsoft.com/office/powerpoint/2010/main" val="1693832954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Population d’analyse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Non infériorité : per </a:t>
            </a:r>
            <a:r>
              <a:rPr lang="fr-FR" dirty="0" err="1"/>
              <a:t>protocol</a:t>
            </a:r>
            <a:r>
              <a:rPr lang="fr-FR" dirty="0"/>
              <a:t> (+ITT)</a:t>
            </a:r>
          </a:p>
          <a:p>
            <a:r>
              <a:rPr lang="fr-FR" dirty="0"/>
              <a:t>Supériorité : ITT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495" y="2536645"/>
            <a:ext cx="7900610" cy="3915925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5965197" y="6452570"/>
            <a:ext cx="27028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ROCKET 10.1056/NEJMoa1009638</a:t>
            </a:r>
          </a:p>
        </p:txBody>
      </p:sp>
    </p:spTree>
    <p:extLst>
      <p:ext uri="{BB962C8B-B14F-4D97-AF65-F5344CB8AC3E}">
        <p14:creationId xmlns:p14="http://schemas.microsoft.com/office/powerpoint/2010/main" val="2355989747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biais</a:t>
            </a:r>
            <a:br>
              <a:rPr lang="fr-FR" dirty="0"/>
            </a:b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37658205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9147040-4C3A-4F4A-8DDB-7347E3FD2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Définition du biais dans l’essai de non infériorité 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EFA671C-1E68-4924-9DC8-6FB9936A23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En réalité le nouveau traitement est nettement inférieur au standard</a:t>
            </a:r>
          </a:p>
          <a:p>
            <a:endParaRPr lang="fr-FR" dirty="0"/>
          </a:p>
          <a:p>
            <a:r>
              <a:rPr lang="fr-FR" dirty="0"/>
              <a:t>Mais les biais présents dans l’essai vont le faire apparaitre comme non inférieur </a:t>
            </a:r>
          </a:p>
          <a:p>
            <a:endParaRPr lang="fr-FR" dirty="0"/>
          </a:p>
          <a:p>
            <a:r>
              <a:rPr lang="fr-FR" dirty="0"/>
              <a:t>Différente de l’essai de supériorité</a:t>
            </a:r>
          </a:p>
          <a:p>
            <a:pPr lvl="1"/>
            <a:r>
              <a:rPr lang="fr-FR" dirty="0"/>
              <a:t>En réalité le traitement n’est pas différent de son contrôle</a:t>
            </a:r>
          </a:p>
          <a:p>
            <a:pPr lvl="1"/>
            <a:r>
              <a:rPr lang="fr-FR" dirty="0"/>
              <a:t>Mais les biais vont le faire apparaitre supérieure </a:t>
            </a:r>
          </a:p>
        </p:txBody>
      </p:sp>
    </p:spTree>
    <p:extLst>
      <p:ext uri="{BB962C8B-B14F-4D97-AF65-F5344CB8AC3E}">
        <p14:creationId xmlns:p14="http://schemas.microsoft.com/office/powerpoint/2010/main" val="3679648982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B564E3E-009E-47BB-B723-1B81C1098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6292B267-F46F-4745-9DDD-B6932728430C}"/>
              </a:ext>
            </a:extLst>
          </p:cNvPr>
          <p:cNvCxnSpPr/>
          <p:nvPr/>
        </p:nvCxnSpPr>
        <p:spPr bwMode="auto">
          <a:xfrm>
            <a:off x="1104789" y="2621927"/>
            <a:ext cx="468052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lg" len="med"/>
          </a:ln>
          <a:effectLst/>
        </p:spPr>
      </p:cxn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6905F955-B1B3-4879-94EB-50B4B45C7584}"/>
              </a:ext>
            </a:extLst>
          </p:cNvPr>
          <p:cNvCxnSpPr>
            <a:cxnSpLocks/>
          </p:cNvCxnSpPr>
          <p:nvPr/>
        </p:nvCxnSpPr>
        <p:spPr bwMode="auto">
          <a:xfrm>
            <a:off x="3697077" y="1682496"/>
            <a:ext cx="0" cy="112409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lg" len="med"/>
          </a:ln>
          <a:effectLst/>
        </p:spPr>
      </p:cxnSp>
      <p:sp>
        <p:nvSpPr>
          <p:cNvPr id="6" name="ZoneTexte 5">
            <a:extLst>
              <a:ext uri="{FF2B5EF4-FFF2-40B4-BE49-F238E27FC236}">
                <a16:creationId xmlns:a16="http://schemas.microsoft.com/office/drawing/2014/main" id="{D2CA15AC-4AF4-4AFC-A70B-1ECEE52C60B7}"/>
              </a:ext>
            </a:extLst>
          </p:cNvPr>
          <p:cNvSpPr txBox="1"/>
          <p:nvPr/>
        </p:nvSpPr>
        <p:spPr>
          <a:xfrm>
            <a:off x="3458871" y="2827553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0.0</a:t>
            </a: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384C4BF0-6E86-4E04-8872-2378922B821D}"/>
              </a:ext>
            </a:extLst>
          </p:cNvPr>
          <p:cNvGrpSpPr/>
          <p:nvPr/>
        </p:nvGrpSpPr>
        <p:grpSpPr>
          <a:xfrm>
            <a:off x="3392624" y="1907350"/>
            <a:ext cx="1168613" cy="337194"/>
            <a:chOff x="3798226" y="2101531"/>
            <a:chExt cx="1656184" cy="288032"/>
          </a:xfrm>
        </p:grpSpPr>
        <p:cxnSp>
          <p:nvCxnSpPr>
            <p:cNvPr id="7" name="Connecteur droit 6">
              <a:extLst>
                <a:ext uri="{FF2B5EF4-FFF2-40B4-BE49-F238E27FC236}">
                  <a16:creationId xmlns:a16="http://schemas.microsoft.com/office/drawing/2014/main" id="{19D88BBF-1B5A-4FEC-B7E1-47912B008BC8}"/>
                </a:ext>
              </a:extLst>
            </p:cNvPr>
            <p:cNvCxnSpPr/>
            <p:nvPr/>
          </p:nvCxnSpPr>
          <p:spPr bwMode="auto">
            <a:xfrm>
              <a:off x="3798226" y="2245547"/>
              <a:ext cx="1656184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lg" len="med"/>
            </a:ln>
            <a:effectLst/>
          </p:spPr>
        </p:cxnSp>
        <p:cxnSp>
          <p:nvCxnSpPr>
            <p:cNvPr id="8" name="Connecteur droit 7">
              <a:extLst>
                <a:ext uri="{FF2B5EF4-FFF2-40B4-BE49-F238E27FC236}">
                  <a16:creationId xmlns:a16="http://schemas.microsoft.com/office/drawing/2014/main" id="{36C7F717-E10C-4CF8-95FA-EA8FA21F2CAC}"/>
                </a:ext>
              </a:extLst>
            </p:cNvPr>
            <p:cNvCxnSpPr/>
            <p:nvPr/>
          </p:nvCxnSpPr>
          <p:spPr bwMode="auto">
            <a:xfrm>
              <a:off x="4518306" y="2101531"/>
              <a:ext cx="0" cy="288032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lg" len="med"/>
            </a:ln>
            <a:effectLst/>
          </p:spPr>
        </p:cxnSp>
      </p:grp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2C528DBD-FB8E-416F-BD84-4ADF2B4DA77C}"/>
              </a:ext>
            </a:extLst>
          </p:cNvPr>
          <p:cNvCxnSpPr>
            <a:cxnSpLocks/>
          </p:cNvCxnSpPr>
          <p:nvPr/>
        </p:nvCxnSpPr>
        <p:spPr bwMode="auto">
          <a:xfrm>
            <a:off x="4665493" y="1682496"/>
            <a:ext cx="0" cy="112409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sm" len="sm"/>
            <a:tailEnd type="none" w="lg" len="med"/>
          </a:ln>
          <a:effectLst/>
        </p:spPr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id="{4D0A6F4F-4499-4F52-9BB7-82F5FCB163EA}"/>
              </a:ext>
            </a:extLst>
          </p:cNvPr>
          <p:cNvSpPr txBox="1"/>
          <p:nvPr/>
        </p:nvSpPr>
        <p:spPr>
          <a:xfrm>
            <a:off x="5485202" y="2252595"/>
            <a:ext cx="452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DR</a:t>
            </a:r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2E2AA6EC-4FBE-4A30-A429-7D667528CB00}"/>
              </a:ext>
            </a:extLst>
          </p:cNvPr>
          <p:cNvCxnSpPr/>
          <p:nvPr/>
        </p:nvCxnSpPr>
        <p:spPr bwMode="auto">
          <a:xfrm>
            <a:off x="1104789" y="5151767"/>
            <a:ext cx="468052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lg" len="med"/>
          </a:ln>
          <a:effectLst/>
        </p:spPr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DC9062A0-6924-49D2-94DA-F7A46CFE4D90}"/>
              </a:ext>
            </a:extLst>
          </p:cNvPr>
          <p:cNvCxnSpPr>
            <a:cxnSpLocks/>
          </p:cNvCxnSpPr>
          <p:nvPr/>
        </p:nvCxnSpPr>
        <p:spPr bwMode="auto">
          <a:xfrm>
            <a:off x="3697077" y="4212336"/>
            <a:ext cx="0" cy="112409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lg" len="med"/>
          </a:ln>
          <a:effectLst/>
        </p:spPr>
      </p:cxnSp>
      <p:sp>
        <p:nvSpPr>
          <p:cNvPr id="13" name="ZoneTexte 12">
            <a:extLst>
              <a:ext uri="{FF2B5EF4-FFF2-40B4-BE49-F238E27FC236}">
                <a16:creationId xmlns:a16="http://schemas.microsoft.com/office/drawing/2014/main" id="{7F355BD8-9091-420D-844E-15BD5DA2C3BE}"/>
              </a:ext>
            </a:extLst>
          </p:cNvPr>
          <p:cNvSpPr txBox="1"/>
          <p:nvPr/>
        </p:nvSpPr>
        <p:spPr>
          <a:xfrm>
            <a:off x="3458871" y="5357393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0.0</a:t>
            </a: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8B93E3AD-B8FA-4631-865B-9EBE223ACE6B}"/>
              </a:ext>
            </a:extLst>
          </p:cNvPr>
          <p:cNvCxnSpPr>
            <a:cxnSpLocks/>
          </p:cNvCxnSpPr>
          <p:nvPr/>
        </p:nvCxnSpPr>
        <p:spPr bwMode="auto">
          <a:xfrm>
            <a:off x="4665493" y="4212336"/>
            <a:ext cx="0" cy="112409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sm" len="sm"/>
            <a:tailEnd type="none" w="lg" len="med"/>
          </a:ln>
          <a:effectLst/>
        </p:spPr>
      </p:cxnSp>
      <p:sp>
        <p:nvSpPr>
          <p:cNvPr id="17" name="ZoneTexte 16">
            <a:extLst>
              <a:ext uri="{FF2B5EF4-FFF2-40B4-BE49-F238E27FC236}">
                <a16:creationId xmlns:a16="http://schemas.microsoft.com/office/drawing/2014/main" id="{8A4452DF-7F55-4587-9CF6-E671B5120FBB}"/>
              </a:ext>
            </a:extLst>
          </p:cNvPr>
          <p:cNvSpPr txBox="1"/>
          <p:nvPr/>
        </p:nvSpPr>
        <p:spPr>
          <a:xfrm>
            <a:off x="5485202" y="4782435"/>
            <a:ext cx="452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DR</a:t>
            </a:r>
          </a:p>
        </p:txBody>
      </p: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3BE83AFB-1CA1-4297-B0C0-7C80E6014E65}"/>
              </a:ext>
            </a:extLst>
          </p:cNvPr>
          <p:cNvGrpSpPr/>
          <p:nvPr/>
        </p:nvGrpSpPr>
        <p:grpSpPr>
          <a:xfrm>
            <a:off x="4316589" y="4466267"/>
            <a:ext cx="1168613" cy="337194"/>
            <a:chOff x="3798226" y="2101531"/>
            <a:chExt cx="1656184" cy="288032"/>
          </a:xfrm>
        </p:grpSpPr>
        <p:cxnSp>
          <p:nvCxnSpPr>
            <p:cNvPr id="21" name="Connecteur droit 20">
              <a:extLst>
                <a:ext uri="{FF2B5EF4-FFF2-40B4-BE49-F238E27FC236}">
                  <a16:creationId xmlns:a16="http://schemas.microsoft.com/office/drawing/2014/main" id="{72750A34-66E5-4010-88DD-C1E000EF200D}"/>
                </a:ext>
              </a:extLst>
            </p:cNvPr>
            <p:cNvCxnSpPr/>
            <p:nvPr/>
          </p:nvCxnSpPr>
          <p:spPr bwMode="auto">
            <a:xfrm>
              <a:off x="3798226" y="2245547"/>
              <a:ext cx="1656184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lg" len="med"/>
            </a:ln>
            <a:effectLst/>
          </p:spPr>
        </p:cxnSp>
        <p:cxnSp>
          <p:nvCxnSpPr>
            <p:cNvPr id="22" name="Connecteur droit 21">
              <a:extLst>
                <a:ext uri="{FF2B5EF4-FFF2-40B4-BE49-F238E27FC236}">
                  <a16:creationId xmlns:a16="http://schemas.microsoft.com/office/drawing/2014/main" id="{98F8E727-C489-4244-8B9B-AE4DB53B21A3}"/>
                </a:ext>
              </a:extLst>
            </p:cNvPr>
            <p:cNvCxnSpPr/>
            <p:nvPr/>
          </p:nvCxnSpPr>
          <p:spPr bwMode="auto">
            <a:xfrm>
              <a:off x="4518306" y="2101531"/>
              <a:ext cx="0" cy="288032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lg" len="med"/>
            </a:ln>
            <a:effectLst/>
          </p:spPr>
        </p:cxnSp>
      </p:grpSp>
      <p:sp>
        <p:nvSpPr>
          <p:cNvPr id="23" name="ZoneTexte 22">
            <a:extLst>
              <a:ext uri="{FF2B5EF4-FFF2-40B4-BE49-F238E27FC236}">
                <a16:creationId xmlns:a16="http://schemas.microsoft.com/office/drawing/2014/main" id="{AA088D44-5168-4479-8898-B3125F075242}"/>
              </a:ext>
            </a:extLst>
          </p:cNvPr>
          <p:cNvSpPr txBox="1"/>
          <p:nvPr/>
        </p:nvSpPr>
        <p:spPr>
          <a:xfrm>
            <a:off x="265176" y="1240173"/>
            <a:ext cx="2590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Obtenu dans l’essai biaisé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F73B8088-93F7-463B-987A-3BA313AF99A2}"/>
              </a:ext>
            </a:extLst>
          </p:cNvPr>
          <p:cNvSpPr txBox="1"/>
          <p:nvPr/>
        </p:nvSpPr>
        <p:spPr>
          <a:xfrm>
            <a:off x="390144" y="3797990"/>
            <a:ext cx="1070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En réalité</a:t>
            </a:r>
          </a:p>
        </p:txBody>
      </p: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707A81E6-E436-4742-9B5E-88D34AAC10C1}"/>
              </a:ext>
            </a:extLst>
          </p:cNvPr>
          <p:cNvCxnSpPr>
            <a:cxnSpLocks/>
            <a:endCxn id="31" idx="3"/>
          </p:cNvCxnSpPr>
          <p:nvPr/>
        </p:nvCxnSpPr>
        <p:spPr bwMode="auto">
          <a:xfrm flipV="1">
            <a:off x="4824682" y="3704611"/>
            <a:ext cx="0" cy="66622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3"/>
            </a:solidFill>
            <a:prstDash val="sysDash"/>
            <a:round/>
            <a:headEnd type="none" w="sm" len="sm"/>
            <a:tailEnd type="none" w="lg" len="med"/>
          </a:ln>
          <a:effectLst/>
        </p:spPr>
      </p:cxnSp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id="{A91D109E-0C9C-421B-8CD4-9A101424CD5C}"/>
              </a:ext>
            </a:extLst>
          </p:cNvPr>
          <p:cNvCxnSpPr>
            <a:cxnSpLocks/>
            <a:stCxn id="31" idx="1"/>
          </p:cNvCxnSpPr>
          <p:nvPr/>
        </p:nvCxnSpPr>
        <p:spPr bwMode="auto">
          <a:xfrm flipV="1">
            <a:off x="3918704" y="2309919"/>
            <a:ext cx="0" cy="139469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3"/>
            </a:solidFill>
            <a:prstDash val="sysDash"/>
            <a:round/>
            <a:headEnd type="none" w="sm" len="sm"/>
            <a:tailEnd type="none" w="lg" len="med"/>
          </a:ln>
          <a:effectLst/>
        </p:spPr>
      </p:cxnSp>
      <p:sp>
        <p:nvSpPr>
          <p:cNvPr id="31" name="Flèche : gauche 30">
            <a:extLst>
              <a:ext uri="{FF2B5EF4-FFF2-40B4-BE49-F238E27FC236}">
                <a16:creationId xmlns:a16="http://schemas.microsoft.com/office/drawing/2014/main" id="{35A9EB38-E34C-4CFC-A664-34851F9B4FF4}"/>
              </a:ext>
            </a:extLst>
          </p:cNvPr>
          <p:cNvSpPr/>
          <p:nvPr/>
        </p:nvSpPr>
        <p:spPr bwMode="auto">
          <a:xfrm>
            <a:off x="3918704" y="3545191"/>
            <a:ext cx="905978" cy="318839"/>
          </a:xfrm>
          <a:prstGeom prst="lef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08E2C2B7-F3B4-45E0-BEB1-6C1DA63AB362}"/>
              </a:ext>
            </a:extLst>
          </p:cNvPr>
          <p:cNvSpPr txBox="1"/>
          <p:nvPr/>
        </p:nvSpPr>
        <p:spPr>
          <a:xfrm>
            <a:off x="6394095" y="1907350"/>
            <a:ext cx="2093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Conclusion a tort à la non infériorité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1BDEEC0C-9845-49BD-9419-504C0A62035B}"/>
              </a:ext>
            </a:extLst>
          </p:cNvPr>
          <p:cNvSpPr txBox="1"/>
          <p:nvPr/>
        </p:nvSpPr>
        <p:spPr>
          <a:xfrm>
            <a:off x="6394095" y="4370833"/>
            <a:ext cx="24552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Car en réalité le nouveau traitement est nettement inférieur au standard</a:t>
            </a:r>
          </a:p>
        </p:txBody>
      </p:sp>
    </p:spTree>
    <p:extLst>
      <p:ext uri="{BB962C8B-B14F-4D97-AF65-F5344CB8AC3E}">
        <p14:creationId xmlns:p14="http://schemas.microsoft.com/office/powerpoint/2010/main" val="428959862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05625619-E1BA-4516-946B-8B0C68F0B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Mécanisme du biais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7FC7C828-5E7F-43AC-8337-2AC798A97DE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FR" sz="2400" dirty="0"/>
              <a:t>Essai de supériorité</a:t>
            </a:r>
          </a:p>
          <a:p>
            <a:pPr lvl="1"/>
            <a:r>
              <a:rPr lang="fr-FR" sz="2000" dirty="0"/>
              <a:t>Faire apparaitre une différence à tort 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A97E7FFB-DD3B-4F77-9198-CAEB8DB315E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sz="2400" dirty="0"/>
              <a:t>Essai de non infériorité</a:t>
            </a:r>
          </a:p>
          <a:p>
            <a:pPr lvl="1"/>
            <a:r>
              <a:rPr lang="fr-FR" sz="2000" dirty="0"/>
              <a:t>Faire disparaitre une différence à tort</a:t>
            </a:r>
          </a:p>
          <a:p>
            <a:pPr marL="457200" lvl="1" indent="0">
              <a:buNone/>
            </a:pP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3868342882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181E4C0-A450-4CC1-AB9D-4EC002BD5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causes de biais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F13EE8B-2D16-4C57-97D9-5BF17EA688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/>
              <a:t>Biais = toutes situations pouvant </a:t>
            </a:r>
            <a:r>
              <a:rPr lang="fr-FR" b="1" dirty="0"/>
              <a:t>diminuer</a:t>
            </a:r>
            <a:r>
              <a:rPr lang="fr-FR" dirty="0"/>
              <a:t> la différence entre les 2 groupes</a:t>
            </a:r>
          </a:p>
          <a:p>
            <a:pPr lvl="1"/>
            <a:r>
              <a:rPr lang="fr-FR" dirty="0"/>
              <a:t>En sup : toutes situations pouvant </a:t>
            </a:r>
            <a:r>
              <a:rPr lang="fr-FR" b="1" dirty="0"/>
              <a:t>augmenter</a:t>
            </a:r>
            <a:r>
              <a:rPr lang="fr-FR" dirty="0"/>
              <a:t> la différence entre les 2 groupes</a:t>
            </a:r>
          </a:p>
          <a:p>
            <a:pPr lvl="1"/>
            <a:endParaRPr lang="fr-FR" dirty="0"/>
          </a:p>
          <a:p>
            <a:r>
              <a:rPr lang="fr-FR" dirty="0"/>
              <a:t>Les moyens de protection contre les biais de l’essai de supériorité ne protègent pas contre tous les biais de l’essai de non infériorité</a:t>
            </a:r>
          </a:p>
          <a:p>
            <a:pPr lvl="1"/>
            <a:r>
              <a:rPr lang="fr-FR" dirty="0"/>
              <a:t>En double insu, rien n’empêche de donner à 100% des patients des traitements concomitants</a:t>
            </a:r>
          </a:p>
          <a:p>
            <a:pPr lvl="2"/>
            <a:r>
              <a:rPr lang="fr-FR" dirty="0"/>
              <a:t>-&gt; tous les patients des 2 groupes sont traités </a:t>
            </a:r>
          </a:p>
          <a:p>
            <a:pPr lvl="2"/>
            <a:r>
              <a:rPr lang="fr-FR" dirty="0"/>
              <a:t>-&gt; il n’y aura aucune différence entre les 2 groupes </a:t>
            </a:r>
          </a:p>
          <a:p>
            <a:pPr lvl="3"/>
            <a:r>
              <a:rPr lang="fr-FR" dirty="0"/>
              <a:t>Même si en réalité le nouveau traitement est inférieur  au standard</a:t>
            </a:r>
          </a:p>
          <a:p>
            <a:pPr lvl="3"/>
            <a:endParaRPr lang="fr-FR" dirty="0"/>
          </a:p>
          <a:p>
            <a:r>
              <a:rPr lang="fr-FR" dirty="0"/>
              <a:t>En pratique il faut chercher tout éléments pouvant conduire à ce mécanisme</a:t>
            </a:r>
          </a:p>
        </p:txBody>
      </p:sp>
    </p:spTree>
    <p:extLst>
      <p:ext uri="{BB962C8B-B14F-4D97-AF65-F5344CB8AC3E}">
        <p14:creationId xmlns:p14="http://schemas.microsoft.com/office/powerpoint/2010/main" val="3234074456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r>
              <a:rPr lang="fr-FR"/>
              <a:t>Biais</a:t>
            </a: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1682750" y="2520950"/>
            <a:ext cx="749300" cy="33401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0724" name="Line 4"/>
          <p:cNvSpPr>
            <a:spLocks noChangeShapeType="1"/>
          </p:cNvSpPr>
          <p:nvPr/>
        </p:nvSpPr>
        <p:spPr bwMode="auto">
          <a:xfrm>
            <a:off x="533400" y="5867400"/>
            <a:ext cx="7391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1050925" y="1373062"/>
            <a:ext cx="20732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algn="ctr"/>
            <a:r>
              <a:rPr lang="fr-FR" sz="2000" dirty="0">
                <a:latin typeface="Arial" pitchFamily="34" charset="0"/>
              </a:rPr>
              <a:t>Efficacité optimale</a:t>
            </a:r>
          </a:p>
        </p:txBody>
      </p:sp>
      <p:sp>
        <p:nvSpPr>
          <p:cNvPr id="30726" name="Line 6"/>
          <p:cNvSpPr>
            <a:spLocks noChangeShapeType="1"/>
          </p:cNvSpPr>
          <p:nvPr/>
        </p:nvSpPr>
        <p:spPr bwMode="auto">
          <a:xfrm>
            <a:off x="1676400" y="3276600"/>
            <a:ext cx="60960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7010400" y="2978151"/>
            <a:ext cx="1600200" cy="585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r"/>
            <a:r>
              <a:rPr lang="fr-FR" sz="1600" dirty="0">
                <a:latin typeface="Arial" pitchFamily="34" charset="0"/>
              </a:rPr>
              <a:t>Limite de non infériorité</a:t>
            </a:r>
          </a:p>
        </p:txBody>
      </p:sp>
      <p:sp>
        <p:nvSpPr>
          <p:cNvPr id="30728" name="Rectangle 8"/>
          <p:cNvSpPr>
            <a:spLocks noChangeArrowheads="1"/>
          </p:cNvSpPr>
          <p:nvPr/>
        </p:nvSpPr>
        <p:spPr bwMode="auto">
          <a:xfrm>
            <a:off x="2087562" y="6086062"/>
            <a:ext cx="2242024" cy="36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fr-FR" dirty="0">
                <a:latin typeface="Arial" pitchFamily="34" charset="0"/>
              </a:rPr>
              <a:t>Traitement standard</a:t>
            </a:r>
          </a:p>
        </p:txBody>
      </p:sp>
      <p:sp>
        <p:nvSpPr>
          <p:cNvPr id="30729" name="Rectangle 9"/>
          <p:cNvSpPr>
            <a:spLocks noChangeArrowheads="1"/>
          </p:cNvSpPr>
          <p:nvPr/>
        </p:nvSpPr>
        <p:spPr bwMode="auto">
          <a:xfrm>
            <a:off x="5551328" y="6086062"/>
            <a:ext cx="2199320" cy="36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fr-FR" dirty="0">
                <a:latin typeface="Arial" pitchFamily="34" charset="0"/>
              </a:rPr>
              <a:t>Nouveau traitement</a:t>
            </a:r>
          </a:p>
        </p:txBody>
      </p:sp>
      <p:sp>
        <p:nvSpPr>
          <p:cNvPr id="30730" name="Rectangle 10"/>
          <p:cNvSpPr>
            <a:spLocks noChangeArrowheads="1"/>
          </p:cNvSpPr>
          <p:nvPr/>
        </p:nvSpPr>
        <p:spPr bwMode="auto">
          <a:xfrm>
            <a:off x="3816350" y="3663950"/>
            <a:ext cx="749300" cy="21971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0731" name="Rectangle 11"/>
          <p:cNvSpPr>
            <a:spLocks noChangeArrowheads="1"/>
          </p:cNvSpPr>
          <p:nvPr/>
        </p:nvSpPr>
        <p:spPr bwMode="auto">
          <a:xfrm>
            <a:off x="6178550" y="3968750"/>
            <a:ext cx="749300" cy="18923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0732" name="Line 12"/>
          <p:cNvSpPr>
            <a:spLocks noChangeShapeType="1"/>
          </p:cNvSpPr>
          <p:nvPr/>
        </p:nvSpPr>
        <p:spPr bwMode="auto">
          <a:xfrm>
            <a:off x="2514600" y="2514600"/>
            <a:ext cx="1219200" cy="1143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733" name="Rectangle 13"/>
          <p:cNvSpPr>
            <a:spLocks noChangeArrowheads="1"/>
          </p:cNvSpPr>
          <p:nvPr/>
        </p:nvSpPr>
        <p:spPr bwMode="auto">
          <a:xfrm>
            <a:off x="2830672" y="2163128"/>
            <a:ext cx="2720656" cy="1016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/>
            <a:r>
              <a:rPr lang="fr-FR" sz="2000" dirty="0">
                <a:latin typeface="Arial" pitchFamily="34" charset="0"/>
              </a:rPr>
              <a:t>Conditions de réalisation </a:t>
            </a:r>
            <a:br>
              <a:rPr lang="fr-FR" sz="2000" dirty="0">
                <a:latin typeface="Arial" pitchFamily="34" charset="0"/>
              </a:rPr>
            </a:br>
            <a:r>
              <a:rPr lang="fr-FR" sz="2000" dirty="0">
                <a:latin typeface="Arial" pitchFamily="34" charset="0"/>
              </a:rPr>
              <a:t>de l’essai</a:t>
            </a:r>
          </a:p>
        </p:txBody>
      </p:sp>
      <p:sp>
        <p:nvSpPr>
          <p:cNvPr id="30734" name="Line 14"/>
          <p:cNvSpPr>
            <a:spLocks noChangeShapeType="1"/>
          </p:cNvSpPr>
          <p:nvPr/>
        </p:nvSpPr>
        <p:spPr bwMode="auto">
          <a:xfrm>
            <a:off x="3810000" y="4419600"/>
            <a:ext cx="39624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735" name="Line 15"/>
          <p:cNvSpPr>
            <a:spLocks noChangeShapeType="1"/>
          </p:cNvSpPr>
          <p:nvPr/>
        </p:nvSpPr>
        <p:spPr bwMode="auto">
          <a:xfrm>
            <a:off x="1828800" y="2514600"/>
            <a:ext cx="0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736" name="Line 16"/>
          <p:cNvSpPr>
            <a:spLocks noChangeShapeType="1"/>
          </p:cNvSpPr>
          <p:nvPr/>
        </p:nvSpPr>
        <p:spPr bwMode="auto">
          <a:xfrm>
            <a:off x="3962400" y="3657600"/>
            <a:ext cx="0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F22B1EA7-BCDF-446C-877F-A8E5053487F2}"/>
              </a:ext>
            </a:extLst>
          </p:cNvPr>
          <p:cNvSpPr txBox="1"/>
          <p:nvPr/>
        </p:nvSpPr>
        <p:spPr>
          <a:xfrm>
            <a:off x="1682750" y="2093135"/>
            <a:ext cx="764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50 mg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914527EC-DDE2-4C07-A3B2-9C9424CB813B}"/>
              </a:ext>
            </a:extLst>
          </p:cNvPr>
          <p:cNvSpPr txBox="1"/>
          <p:nvPr/>
        </p:nvSpPr>
        <p:spPr>
          <a:xfrm>
            <a:off x="3819604" y="3253859"/>
            <a:ext cx="764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25 mg</a:t>
            </a:r>
          </a:p>
        </p:txBody>
      </p:sp>
      <p:cxnSp>
        <p:nvCxnSpPr>
          <p:cNvPr id="4" name="Connecteur droit avec flèche 3">
            <a:extLst>
              <a:ext uri="{FF2B5EF4-FFF2-40B4-BE49-F238E27FC236}">
                <a16:creationId xmlns:a16="http://schemas.microsoft.com/office/drawing/2014/main" id="{12596CB6-7467-4AC3-94C9-B566C20A264F}"/>
              </a:ext>
            </a:extLst>
          </p:cNvPr>
          <p:cNvCxnSpPr>
            <a:stCxn id="30724" idx="0"/>
          </p:cNvCxnSpPr>
          <p:nvPr/>
        </p:nvCxnSpPr>
        <p:spPr bwMode="auto">
          <a:xfrm flipV="1">
            <a:off x="533400" y="1445623"/>
            <a:ext cx="0" cy="442177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5" name="ZoneTexte 4">
            <a:extLst>
              <a:ext uri="{FF2B5EF4-FFF2-40B4-BE49-F238E27FC236}">
                <a16:creationId xmlns:a16="http://schemas.microsoft.com/office/drawing/2014/main" id="{5A33D573-D3A8-4A69-A52F-5E736C7CC827}"/>
              </a:ext>
            </a:extLst>
          </p:cNvPr>
          <p:cNvSpPr txBox="1"/>
          <p:nvPr/>
        </p:nvSpPr>
        <p:spPr>
          <a:xfrm rot="16200000">
            <a:off x="-149736" y="1759426"/>
            <a:ext cx="996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Bénéfice</a:t>
            </a:r>
          </a:p>
        </p:txBody>
      </p:sp>
    </p:spTree>
    <p:extLst>
      <p:ext uri="{BB962C8B-B14F-4D97-AF65-F5344CB8AC3E}">
        <p14:creationId xmlns:p14="http://schemas.microsoft.com/office/powerpoint/2010/main" val="2235813231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B990DE1-7670-4115-AB69-0A3F98EF0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DE9ED3C4-A130-46F4-9B61-7A547DCC6F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4347124"/>
              </p:ext>
            </p:extLst>
          </p:nvPr>
        </p:nvGraphicFramePr>
        <p:xfrm>
          <a:off x="1282839" y="2723083"/>
          <a:ext cx="6096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59644155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403515293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7247046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Nouveau </a:t>
                      </a:r>
                      <a:r>
                        <a:rPr lang="fr-FR" dirty="0" err="1"/>
                        <a:t>trt</a:t>
                      </a:r>
                      <a:r>
                        <a:rPr lang="fr-FR" dirty="0"/>
                        <a:t> 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/>
                        <a:t>Trt</a:t>
                      </a:r>
                      <a:r>
                        <a:rPr lang="fr-FR" dirty="0"/>
                        <a:t> de </a:t>
                      </a:r>
                      <a:r>
                        <a:rPr lang="fr-FR" dirty="0" err="1"/>
                        <a:t>ref</a:t>
                      </a:r>
                      <a:r>
                        <a:rPr lang="fr-FR" dirty="0"/>
                        <a:t> 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6411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N=1000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N=1000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83871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TVP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23 (2.3%)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46 (4.6%)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8895598"/>
                  </a:ext>
                </a:extLst>
              </a:tr>
            </a:tbl>
          </a:graphicData>
        </a:graphic>
      </p:graphicFrame>
      <p:sp>
        <p:nvSpPr>
          <p:cNvPr id="5" name="ZoneTexte 4">
            <a:extLst>
              <a:ext uri="{FF2B5EF4-FFF2-40B4-BE49-F238E27FC236}">
                <a16:creationId xmlns:a16="http://schemas.microsoft.com/office/drawing/2014/main" id="{7D94F02D-2F08-4CAC-B9D6-B18A5CEDA817}"/>
              </a:ext>
            </a:extLst>
          </p:cNvPr>
          <p:cNvSpPr txBox="1"/>
          <p:nvPr/>
        </p:nvSpPr>
        <p:spPr>
          <a:xfrm>
            <a:off x="1907704" y="4221088"/>
            <a:ext cx="44954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1433513" algn="l"/>
                <a:tab pos="2243138" algn="l"/>
              </a:tabLst>
            </a:pPr>
            <a:r>
              <a:rPr lang="fr-FR" dirty="0"/>
              <a:t>RR N versus R	= RR </a:t>
            </a:r>
            <a:r>
              <a:rPr lang="fr-FR" baseline="-25000" dirty="0"/>
              <a:t>N/R</a:t>
            </a:r>
            <a:r>
              <a:rPr lang="fr-FR" dirty="0"/>
              <a:t> 	= 0.023 / 0.046 = 0.50</a:t>
            </a:r>
          </a:p>
          <a:p>
            <a:pPr>
              <a:tabLst>
                <a:tab pos="1433513" algn="l"/>
                <a:tab pos="2243138" algn="l"/>
              </a:tabLst>
            </a:pPr>
            <a:r>
              <a:rPr lang="fr-FR" dirty="0"/>
              <a:t>RR R versus  N 	= RR </a:t>
            </a:r>
            <a:r>
              <a:rPr lang="fr-FR" baseline="-25000" dirty="0"/>
              <a:t>R/N</a:t>
            </a:r>
            <a:r>
              <a:rPr lang="fr-FR" dirty="0"/>
              <a:t> 	= 0.046 / 0.023 = 2</a:t>
            </a:r>
          </a:p>
          <a:p>
            <a:endParaRPr lang="fr-FR" dirty="0"/>
          </a:p>
          <a:p>
            <a:r>
              <a:rPr lang="fr-FR" dirty="0"/>
              <a:t>RR </a:t>
            </a:r>
            <a:r>
              <a:rPr lang="fr-FR" baseline="-25000" dirty="0"/>
              <a:t>R/N</a:t>
            </a:r>
            <a:r>
              <a:rPr lang="fr-FR" dirty="0"/>
              <a:t> = 1/ RR </a:t>
            </a:r>
            <a:r>
              <a:rPr lang="fr-FR" baseline="-25000" dirty="0"/>
              <a:t>N/R</a:t>
            </a:r>
          </a:p>
        </p:txBody>
      </p:sp>
    </p:spTree>
    <p:extLst>
      <p:ext uri="{BB962C8B-B14F-4D97-AF65-F5344CB8AC3E}">
        <p14:creationId xmlns:p14="http://schemas.microsoft.com/office/powerpoint/2010/main" val="587642285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r>
              <a:rPr lang="fr-FR"/>
              <a:t>Situations potentielles de biais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 lIns="92075" tIns="46038" rIns="92075" bIns="46038"/>
          <a:lstStyle/>
          <a:p>
            <a:r>
              <a:rPr lang="fr-FR" dirty="0"/>
              <a:t>Mauvaise utilisation du traitement de référence</a:t>
            </a:r>
          </a:p>
          <a:p>
            <a:pPr lvl="1"/>
            <a:r>
              <a:rPr lang="fr-FR" dirty="0"/>
              <a:t>dose insuffisante (dose excessive)</a:t>
            </a:r>
          </a:p>
          <a:p>
            <a:pPr lvl="1"/>
            <a:r>
              <a:rPr lang="fr-FR" dirty="0"/>
              <a:t>durée non optimale</a:t>
            </a:r>
          </a:p>
          <a:p>
            <a:r>
              <a:rPr lang="fr-FR" dirty="0"/>
              <a:t>Patients traités </a:t>
            </a:r>
          </a:p>
          <a:p>
            <a:pPr lvl="1"/>
            <a:r>
              <a:rPr lang="fr-FR" dirty="0"/>
              <a:t>non comparables à ceux ayant servi à la validation du traitement de références</a:t>
            </a:r>
          </a:p>
          <a:p>
            <a:r>
              <a:rPr lang="fr-FR" dirty="0"/>
              <a:t>Critère de jugement inapproprié</a:t>
            </a:r>
          </a:p>
          <a:p>
            <a:r>
              <a:rPr lang="fr-FR" dirty="0"/>
              <a:t>Analyse en intention de traiter !!!</a:t>
            </a:r>
          </a:p>
        </p:txBody>
      </p:sp>
    </p:spTree>
    <p:extLst>
      <p:ext uri="{BB962C8B-B14F-4D97-AF65-F5344CB8AC3E}">
        <p14:creationId xmlns:p14="http://schemas.microsoft.com/office/powerpoint/2010/main" val="543582622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r>
              <a:rPr lang="fr-FR"/>
              <a:t>Analyse en intention de traiter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 lIns="92075" tIns="46038" rIns="92075" bIns="46038"/>
          <a:lstStyle/>
          <a:p>
            <a:r>
              <a:rPr lang="fr-FR" dirty="0"/>
              <a:t>Égalisation de l’effet dans les 2 groupes</a:t>
            </a:r>
          </a:p>
          <a:p>
            <a:pPr lvl="1"/>
            <a:r>
              <a:rPr lang="fr-FR" dirty="0"/>
              <a:t>maintient des patients non traité du groupe de référence --&gt; diminution de l’effet du </a:t>
            </a:r>
            <a:r>
              <a:rPr lang="fr-FR" dirty="0" err="1"/>
              <a:t>ttt</a:t>
            </a:r>
            <a:r>
              <a:rPr lang="fr-FR" dirty="0"/>
              <a:t> de référence</a:t>
            </a:r>
          </a:p>
          <a:p>
            <a:pPr lvl="1"/>
            <a:r>
              <a:rPr lang="fr-FR" dirty="0"/>
              <a:t>maintient des arrêts de traitement --&gt; tend à égaliser la valeur du critère de jugement dans les 2 groupes</a:t>
            </a:r>
          </a:p>
          <a:p>
            <a:pPr lvl="1"/>
            <a:r>
              <a:rPr lang="fr-FR" dirty="0"/>
              <a:t>(pour un essai de supériorité : perte de puissance, mais pas de biais)</a:t>
            </a:r>
          </a:p>
          <a:p>
            <a:pPr lvl="1"/>
            <a:endParaRPr lang="fr-FR" dirty="0"/>
          </a:p>
          <a:p>
            <a:r>
              <a:rPr lang="fr-FR" dirty="0"/>
              <a:t>L’analyse à privilégier est l’analyse en </a:t>
            </a:r>
            <a:r>
              <a:rPr lang="fr-FR" b="1" dirty="0"/>
              <a:t>per-protocole</a:t>
            </a:r>
          </a:p>
          <a:p>
            <a:pPr lvl="1"/>
            <a:r>
              <a:rPr lang="fr-FR" dirty="0"/>
              <a:t>confirmée par l'ITT (vraie vie)</a:t>
            </a:r>
          </a:p>
        </p:txBody>
      </p:sp>
    </p:spTree>
    <p:extLst>
      <p:ext uri="{BB962C8B-B14F-4D97-AF65-F5344CB8AC3E}">
        <p14:creationId xmlns:p14="http://schemas.microsoft.com/office/powerpoint/2010/main" val="3612755579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DA0E6011-A004-46C3-A2DA-236EBF3F0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Au total, protection contre les biais dans l’essai de non infériorité</a:t>
            </a:r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8C455553-8D57-4D51-B928-44085AFA9451}"/>
              </a:ext>
            </a:extLst>
          </p:cNvPr>
          <p:cNvGraphicFramePr>
            <a:graphicFrameLocks noGrp="1"/>
          </p:cNvGraphicFramePr>
          <p:nvPr/>
        </p:nvGraphicFramePr>
        <p:xfrm>
          <a:off x="356616" y="1397000"/>
          <a:ext cx="8406384" cy="31140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084832">
                  <a:extLst>
                    <a:ext uri="{9D8B030D-6E8A-4147-A177-3AD203B41FA5}">
                      <a16:colId xmlns:a16="http://schemas.microsoft.com/office/drawing/2014/main" val="1142645333"/>
                    </a:ext>
                  </a:extLst>
                </a:gridCol>
                <a:gridCol w="2779776">
                  <a:extLst>
                    <a:ext uri="{9D8B030D-6E8A-4147-A177-3AD203B41FA5}">
                      <a16:colId xmlns:a16="http://schemas.microsoft.com/office/drawing/2014/main" val="2326143280"/>
                    </a:ext>
                  </a:extLst>
                </a:gridCol>
                <a:gridCol w="3541776">
                  <a:extLst>
                    <a:ext uri="{9D8B030D-6E8A-4147-A177-3AD203B41FA5}">
                      <a16:colId xmlns:a16="http://schemas.microsoft.com/office/drawing/2014/main" val="26333803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b="1" dirty="0"/>
                        <a:t>Biais de sélection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Randomisation imprévisible</a:t>
                      </a: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6086242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/>
                        <a:t>Biais de réalisation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Double insu</a:t>
                      </a: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+ Faible recours aux traitement concomitants (ou de secours)</a:t>
                      </a:r>
                    </a:p>
                    <a:p>
                      <a:r>
                        <a:rPr lang="fr-FR" dirty="0"/>
                        <a:t>+ Faible taux d’arrêt (PP)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1971629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/>
                        <a:t>Biais de mesure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Double insu </a:t>
                      </a: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+ Bonne performance de la mesure du critère de jugement</a:t>
                      </a:r>
                    </a:p>
                    <a:p>
                      <a:r>
                        <a:rPr lang="fr-FR" dirty="0"/>
                        <a:t>+ patients à risque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2360539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/>
                        <a:t>Biais d’attrition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/>
                        <a:t>Per protocole </a:t>
                      </a:r>
                      <a:r>
                        <a:rPr lang="fr-FR" dirty="0"/>
                        <a:t>(sans remplacement des données manquantes)</a:t>
                      </a: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+ ITT en confirmation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607252645"/>
                  </a:ext>
                </a:extLst>
              </a:tr>
            </a:tbl>
          </a:graphicData>
        </a:graphic>
      </p:graphicFrame>
      <p:sp>
        <p:nvSpPr>
          <p:cNvPr id="7" name="ZoneTexte 6">
            <a:extLst>
              <a:ext uri="{FF2B5EF4-FFF2-40B4-BE49-F238E27FC236}">
                <a16:creationId xmlns:a16="http://schemas.microsoft.com/office/drawing/2014/main" id="{7F0B60F8-8635-493A-B49B-346657BE67CD}"/>
              </a:ext>
            </a:extLst>
          </p:cNvPr>
          <p:cNvSpPr txBox="1"/>
          <p:nvPr/>
        </p:nvSpPr>
        <p:spPr>
          <a:xfrm>
            <a:off x="356616" y="4956048"/>
            <a:ext cx="85687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/>
              <a:t>+ utilisation optimale du traitement standard (dose, durée, choix de la molécule)</a:t>
            </a:r>
          </a:p>
        </p:txBody>
      </p:sp>
    </p:spTree>
    <p:extLst>
      <p:ext uri="{BB962C8B-B14F-4D97-AF65-F5344CB8AC3E}">
        <p14:creationId xmlns:p14="http://schemas.microsoft.com/office/powerpoint/2010/main" val="2415254350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Guide évaluation essai de non infériorité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Objectif ?</a:t>
            </a:r>
          </a:p>
          <a:p>
            <a:pPr lvl="1"/>
            <a:r>
              <a:rPr lang="fr-FR" dirty="0"/>
              <a:t>Démonstration recherchée </a:t>
            </a:r>
          </a:p>
          <a:p>
            <a:pPr lvl="2"/>
            <a:r>
              <a:rPr lang="fr-FR" dirty="0"/>
              <a:t>L’efficacité suffisante </a:t>
            </a:r>
          </a:p>
          <a:p>
            <a:pPr lvl="2"/>
            <a:r>
              <a:rPr lang="fr-FR" dirty="0"/>
              <a:t>Progrès thérapeutique </a:t>
            </a:r>
          </a:p>
          <a:p>
            <a:r>
              <a:rPr lang="fr-FR" dirty="0"/>
              <a:t>La limite de NI ?</a:t>
            </a:r>
          </a:p>
          <a:p>
            <a:pPr lvl="1"/>
            <a:r>
              <a:rPr lang="fr-FR" dirty="0"/>
              <a:t>Justifiée en % de perte de l’efficacité du comparateur</a:t>
            </a:r>
          </a:p>
          <a:p>
            <a:pPr lvl="2"/>
            <a:r>
              <a:rPr lang="fr-FR" dirty="0"/>
              <a:t>Justification clinique</a:t>
            </a:r>
          </a:p>
          <a:p>
            <a:pPr lvl="2"/>
            <a:r>
              <a:rPr lang="fr-FR" dirty="0"/>
              <a:t>Justifiée par les avantages par ailleurs</a:t>
            </a:r>
          </a:p>
          <a:p>
            <a:pPr lvl="1"/>
            <a:r>
              <a:rPr lang="fr-FR" dirty="0"/>
              <a:t>Raisonnement en relatif</a:t>
            </a:r>
          </a:p>
          <a:p>
            <a:r>
              <a:rPr lang="fr-FR" dirty="0"/>
              <a:t>Analyse en per </a:t>
            </a:r>
            <a:r>
              <a:rPr lang="fr-FR" dirty="0" err="1"/>
              <a:t>protocol</a:t>
            </a:r>
            <a:r>
              <a:rPr lang="fr-FR" dirty="0"/>
              <a:t> et en ITT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49871243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Suite…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Optimalité du groupe contrôle</a:t>
            </a:r>
          </a:p>
          <a:p>
            <a:pPr lvl="1"/>
            <a:r>
              <a:rPr lang="fr-FR" dirty="0"/>
              <a:t>Traitement conforme à son essai pivot </a:t>
            </a:r>
          </a:p>
          <a:p>
            <a:r>
              <a:rPr lang="fr-FR" dirty="0"/>
              <a:t>Aptitude de l’essai à trouver une différence</a:t>
            </a:r>
          </a:p>
          <a:p>
            <a:pPr lvl="1"/>
            <a:r>
              <a:rPr lang="fr-FR" dirty="0"/>
              <a:t>Essai sensible</a:t>
            </a:r>
          </a:p>
          <a:p>
            <a:pPr lvl="1"/>
            <a:r>
              <a:rPr lang="fr-FR" dirty="0"/>
              <a:t>Sensibilité de la mesure du critère de jugement (+ durée)</a:t>
            </a:r>
          </a:p>
          <a:p>
            <a:pPr lvl="1"/>
            <a:r>
              <a:rPr lang="fr-FR" dirty="0"/>
              <a:t>Risque des patients </a:t>
            </a:r>
          </a:p>
          <a:p>
            <a:pPr lvl="1"/>
            <a:r>
              <a:rPr lang="fr-FR" dirty="0"/>
              <a:t>Traitements concomitants</a:t>
            </a:r>
          </a:p>
          <a:p>
            <a:pPr lvl="1"/>
            <a:endParaRPr lang="fr-FR" dirty="0"/>
          </a:p>
          <a:p>
            <a:r>
              <a:rPr lang="fr-FR" dirty="0"/>
              <a:t>L’avantage par ailleurs est-il démontré ?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52902922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CD34332-2634-4317-8E0F-CA7E7044A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2697FD0-59A8-44D5-A283-BAEFFFFAF5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39570"/>
            <a:ext cx="7848872" cy="2205761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05F98999-734D-4D7D-B205-3A7C2C461ED2}"/>
              </a:ext>
            </a:extLst>
          </p:cNvPr>
          <p:cNvSpPr txBox="1"/>
          <p:nvPr/>
        </p:nvSpPr>
        <p:spPr>
          <a:xfrm>
            <a:off x="5292080" y="2311784"/>
            <a:ext cx="3762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DOI: 10.1016/S2352-3026(17)30014-5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8DDE8CF2-8477-4F33-8F59-A71780B286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477" y="2793985"/>
            <a:ext cx="8660409" cy="1461194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0FED31D3-7BDA-435B-A567-B14E77D5612D}"/>
              </a:ext>
            </a:extLst>
          </p:cNvPr>
          <p:cNvSpPr txBox="1"/>
          <p:nvPr/>
        </p:nvSpPr>
        <p:spPr>
          <a:xfrm>
            <a:off x="2843806" y="5999645"/>
            <a:ext cx="32057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PICOT ?</a:t>
            </a:r>
          </a:p>
          <a:p>
            <a:r>
              <a:rPr lang="fr-FR" dirty="0"/>
              <a:t>Quel est l’avantage par ailleurs ?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3FA2A3B0-63B7-412A-822F-1CE56BE7CE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112" y="4255179"/>
            <a:ext cx="8491136" cy="132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280214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2F2C3EF-D1E3-4E7D-A05B-FED238277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09A0160-F460-4B70-8424-E2B7DFFB5E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89" y="1579388"/>
            <a:ext cx="8856822" cy="1152128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95D6A62A-060D-443A-82AF-DB3306C7D10A}"/>
              </a:ext>
            </a:extLst>
          </p:cNvPr>
          <p:cNvSpPr txBox="1"/>
          <p:nvPr/>
        </p:nvSpPr>
        <p:spPr>
          <a:xfrm>
            <a:off x="3059832" y="3941819"/>
            <a:ext cx="2340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Quelles est leur limite .</a:t>
            </a:r>
          </a:p>
        </p:txBody>
      </p:sp>
    </p:spTree>
    <p:extLst>
      <p:ext uri="{BB962C8B-B14F-4D97-AF65-F5344CB8AC3E}">
        <p14:creationId xmlns:p14="http://schemas.microsoft.com/office/powerpoint/2010/main" val="2728457078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14F9A00-CEED-426E-BE37-19BE44154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C0A0904-5160-4FA8-9A13-1425A84CF9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CB11AAE-CE03-4CF5-8FC6-A7EE965903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159" y="1571625"/>
            <a:ext cx="8642479" cy="1570858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E7D37284-7CC6-4174-A8D9-6C1F0CFAEC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3668" y="3212976"/>
            <a:ext cx="5976664" cy="2357345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3FAE589E-6A85-43A2-9A23-A522048CEB99}"/>
              </a:ext>
            </a:extLst>
          </p:cNvPr>
          <p:cNvSpPr txBox="1"/>
          <p:nvPr/>
        </p:nvSpPr>
        <p:spPr>
          <a:xfrm>
            <a:off x="2555776" y="5982062"/>
            <a:ext cx="4415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Les résultats montrent-ils la non infériorité?</a:t>
            </a:r>
          </a:p>
        </p:txBody>
      </p:sp>
    </p:spTree>
    <p:extLst>
      <p:ext uri="{BB962C8B-B14F-4D97-AF65-F5344CB8AC3E}">
        <p14:creationId xmlns:p14="http://schemas.microsoft.com/office/powerpoint/2010/main" val="1132221029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CA9A8F-CBE2-4668-9A05-03016E57B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8885821-8C99-4298-AF12-D57DB0A3F5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11">
            <a:extLst>
              <a:ext uri="{FF2B5EF4-FFF2-40B4-BE49-F238E27FC236}">
                <a16:creationId xmlns:a16="http://schemas.microsoft.com/office/drawing/2014/main" id="{CC5C849B-CF76-401A-AED3-4EB3CB917F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32531" y="1452912"/>
            <a:ext cx="8465528" cy="626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A2AC95B0-E527-4039-ABAD-B17C70E697C4}"/>
              </a:ext>
            </a:extLst>
          </p:cNvPr>
          <p:cNvCxnSpPr/>
          <p:nvPr/>
        </p:nvCxnSpPr>
        <p:spPr bwMode="auto">
          <a:xfrm>
            <a:off x="1964325" y="5813505"/>
            <a:ext cx="468052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lg" len="med"/>
          </a:ln>
          <a:effectLst/>
        </p:spPr>
      </p:cxn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9DB855CF-9019-411C-AA5E-A69526D13DA4}"/>
              </a:ext>
            </a:extLst>
          </p:cNvPr>
          <p:cNvCxnSpPr>
            <a:cxnSpLocks/>
          </p:cNvCxnSpPr>
          <p:nvPr/>
        </p:nvCxnSpPr>
        <p:spPr bwMode="auto">
          <a:xfrm>
            <a:off x="4556613" y="4874074"/>
            <a:ext cx="0" cy="112409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lg" len="med"/>
          </a:ln>
          <a:effectLst/>
        </p:spPr>
      </p:cxnSp>
      <p:sp>
        <p:nvSpPr>
          <p:cNvPr id="8" name="ZoneTexte 7">
            <a:extLst>
              <a:ext uri="{FF2B5EF4-FFF2-40B4-BE49-F238E27FC236}">
                <a16:creationId xmlns:a16="http://schemas.microsoft.com/office/drawing/2014/main" id="{8ED04FA3-F8B7-4E32-9BF8-D3DBC64B6B4C}"/>
              </a:ext>
            </a:extLst>
          </p:cNvPr>
          <p:cNvSpPr txBox="1"/>
          <p:nvPr/>
        </p:nvSpPr>
        <p:spPr>
          <a:xfrm>
            <a:off x="4318407" y="6019131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0.0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C6CB2C07-C5F5-41FB-AB14-FF3144344628}"/>
              </a:ext>
            </a:extLst>
          </p:cNvPr>
          <p:cNvCxnSpPr>
            <a:cxnSpLocks/>
          </p:cNvCxnSpPr>
          <p:nvPr/>
        </p:nvCxnSpPr>
        <p:spPr bwMode="auto">
          <a:xfrm>
            <a:off x="5525029" y="4874074"/>
            <a:ext cx="0" cy="112409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sm" len="sm"/>
            <a:tailEnd type="none" w="lg" len="med"/>
          </a:ln>
          <a:effectLst/>
        </p:spPr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id="{08DDF530-66DD-4907-92B1-C565A2D4E9A6}"/>
              </a:ext>
            </a:extLst>
          </p:cNvPr>
          <p:cNvSpPr txBox="1"/>
          <p:nvPr/>
        </p:nvSpPr>
        <p:spPr>
          <a:xfrm>
            <a:off x="6344738" y="5444173"/>
            <a:ext cx="452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DR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47A92108-969D-4C8C-8541-805B835476A3}"/>
              </a:ext>
            </a:extLst>
          </p:cNvPr>
          <p:cNvSpPr txBox="1"/>
          <p:nvPr/>
        </p:nvSpPr>
        <p:spPr>
          <a:xfrm>
            <a:off x="5229114" y="6005219"/>
            <a:ext cx="591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+4.5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C7E2794D-D98B-4CB0-8817-12E58D9790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472" y="2100696"/>
            <a:ext cx="7196281" cy="1664800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F3687059-8BE8-43F1-9A59-C6DD91853618}"/>
              </a:ext>
            </a:extLst>
          </p:cNvPr>
          <p:cNvSpPr txBox="1"/>
          <p:nvPr/>
        </p:nvSpPr>
        <p:spPr>
          <a:xfrm>
            <a:off x="1900195" y="3858815"/>
            <a:ext cx="58031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Intervalle</a:t>
            </a:r>
            <a:r>
              <a:rPr lang="en-US" sz="2000" dirty="0"/>
              <a:t> de </a:t>
            </a:r>
            <a:r>
              <a:rPr lang="en-US" sz="2000" dirty="0" err="1"/>
              <a:t>confiance</a:t>
            </a:r>
            <a:r>
              <a:rPr lang="en-US" sz="2000" dirty="0"/>
              <a:t> de la difference non </a:t>
            </a:r>
            <a:r>
              <a:rPr lang="en-US" sz="2000" dirty="0" err="1"/>
              <a:t>rapporté</a:t>
            </a:r>
            <a:r>
              <a:rPr lang="en-US" sz="2000" dirty="0"/>
              <a:t> !</a:t>
            </a:r>
            <a:endParaRPr lang="fr-FR" sz="2000" dirty="0"/>
          </a:p>
          <a:p>
            <a:endParaRPr lang="fr-FR" sz="2000" dirty="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965BC0BA-EC27-469B-B801-6ACB94CAEAC4}"/>
              </a:ext>
            </a:extLst>
          </p:cNvPr>
          <p:cNvSpPr txBox="1"/>
          <p:nvPr/>
        </p:nvSpPr>
        <p:spPr>
          <a:xfrm>
            <a:off x="4794819" y="5012300"/>
            <a:ext cx="379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8120461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562E52E-98F1-4C73-B171-22FBB0280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113459E2-8F33-4661-A34F-D1EEECC195E5}"/>
              </a:ext>
            </a:extLst>
          </p:cNvPr>
          <p:cNvSpPr txBox="1"/>
          <p:nvPr/>
        </p:nvSpPr>
        <p:spPr>
          <a:xfrm>
            <a:off x="2123728" y="2924944"/>
            <a:ext cx="358373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La limite de 1.5 est-elle acceptable ?</a:t>
            </a:r>
          </a:p>
          <a:p>
            <a:endParaRPr lang="fr-FR" dirty="0"/>
          </a:p>
          <a:p>
            <a:r>
              <a:rPr lang="fr-FR" dirty="0"/>
              <a:t>Que faut-il chercher ?</a:t>
            </a:r>
          </a:p>
        </p:txBody>
      </p:sp>
    </p:spTree>
    <p:extLst>
      <p:ext uri="{BB962C8B-B14F-4D97-AF65-F5344CB8AC3E}">
        <p14:creationId xmlns:p14="http://schemas.microsoft.com/office/powerpoint/2010/main" val="757425929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r>
              <a:rPr lang="fr-FR"/>
              <a:t>Utilisation d’un nouveau traitement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 lIns="92075" tIns="46038" rIns="92075" bIns="46038"/>
          <a:lstStyle/>
          <a:p>
            <a:r>
              <a:rPr lang="fr-FR" dirty="0"/>
              <a:t>Un nouveau traitement est utilisé en remplacement d'un traitement de référence quand il représente un progrès thérapeutique</a:t>
            </a:r>
          </a:p>
          <a:p>
            <a:endParaRPr lang="fr-FR" dirty="0"/>
          </a:p>
          <a:p>
            <a:r>
              <a:rPr lang="fr-FR" dirty="0"/>
              <a:t>Progrès thérapeutique</a:t>
            </a:r>
          </a:p>
          <a:p>
            <a:pPr lvl="1"/>
            <a:r>
              <a:rPr lang="fr-FR" dirty="0"/>
              <a:t>efficacité supérieure</a:t>
            </a:r>
          </a:p>
          <a:p>
            <a:pPr lvl="1"/>
            <a:r>
              <a:rPr lang="fr-FR" dirty="0"/>
              <a:t>efficacité équivalente mais avantages sur d’autres plans (praticabilité, effet secondaire, coût)</a:t>
            </a:r>
          </a:p>
        </p:txBody>
      </p:sp>
    </p:spTree>
    <p:extLst>
      <p:ext uri="{BB962C8B-B14F-4D97-AF65-F5344CB8AC3E}">
        <p14:creationId xmlns:p14="http://schemas.microsoft.com/office/powerpoint/2010/main" val="892366464"/>
      </p:ext>
    </p:extLst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864912B-9DDE-4960-8AE6-EF7FDC6F6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1F5FE37-411E-4C29-8A0F-E8C638326E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EF3734F-78C9-4738-983D-063129FCEB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305633"/>
            <a:ext cx="6365014" cy="2531984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AC61DD00-1A53-47F2-9251-EFD7903DD1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10" y="2844831"/>
            <a:ext cx="7610980" cy="3655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854232"/>
      </p:ext>
    </p:extLst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97BDB79-F453-4417-8364-C5071DFD2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001AF0E-8624-4F26-9167-F63E0CDE9E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D467B00-FD53-4040-8A7F-436C42F9CE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827" y="1677449"/>
            <a:ext cx="8477250" cy="3479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094673"/>
      </p:ext>
    </p:extLst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B31994-5257-4360-85A1-9FC320EE3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EE80C64E-C63C-4CD8-8E2D-027450714AAE}"/>
              </a:ext>
            </a:extLst>
          </p:cNvPr>
          <p:cNvSpPr txBox="1">
            <a:spLocks/>
          </p:cNvSpPr>
          <p:nvPr/>
        </p:nvSpPr>
        <p:spPr bwMode="auto">
          <a:xfrm>
            <a:off x="333375" y="1484784"/>
            <a:ext cx="8477250" cy="492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b="0" i="0" u="none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r-FR" kern="0" dirty="0"/>
              <a:t>Limite maximale + 3.7%</a:t>
            </a:r>
          </a:p>
          <a:p>
            <a:pPr lvl="1"/>
            <a:r>
              <a:rPr lang="fr-FR" kern="0" dirty="0"/>
              <a:t>Déterminée à partir de l’essai de validation du </a:t>
            </a:r>
            <a:r>
              <a:rPr lang="fr-FR" kern="0" dirty="0" err="1"/>
              <a:t>fondaP</a:t>
            </a:r>
            <a:endParaRPr lang="fr-FR" kern="0" dirty="0"/>
          </a:p>
          <a:p>
            <a:endParaRPr lang="fr-FR" kern="0" dirty="0"/>
          </a:p>
          <a:p>
            <a:r>
              <a:rPr lang="fr-FR" kern="0" dirty="0"/>
              <a:t>Limite fixée par les auteurs + 4.5%</a:t>
            </a:r>
          </a:p>
          <a:p>
            <a:pPr lvl="1"/>
            <a:r>
              <a:rPr lang="fr-FR" kern="0" dirty="0"/>
              <a:t>Autorise une perte de plus de la totalité du bénéfice apporté par le </a:t>
            </a:r>
            <a:r>
              <a:rPr lang="fr-FR" kern="0" dirty="0" err="1"/>
              <a:t>fondaP</a:t>
            </a:r>
            <a:endParaRPr lang="fr-FR" kern="0" dirty="0"/>
          </a:p>
          <a:p>
            <a:pPr lvl="1"/>
            <a:r>
              <a:rPr lang="fr-FR" kern="0" dirty="0"/>
              <a:t>Le placebo sort non inférieur au </a:t>
            </a:r>
            <a:r>
              <a:rPr lang="fr-FR" kern="0" dirty="0" err="1"/>
              <a:t>fondaP</a:t>
            </a:r>
            <a:r>
              <a:rPr lang="fr-FR" kern="0" dirty="0"/>
              <a:t> </a:t>
            </a:r>
          </a:p>
          <a:p>
            <a:pPr lvl="1"/>
            <a:r>
              <a:rPr lang="fr-FR" kern="0" dirty="0"/>
              <a:t>4.5/3.7 = 122%</a:t>
            </a:r>
          </a:p>
          <a:p>
            <a:pPr lvl="1"/>
            <a:endParaRPr lang="fr-FR" kern="0" dirty="0"/>
          </a:p>
          <a:p>
            <a:endParaRPr lang="fr-FR" kern="0" dirty="0"/>
          </a:p>
          <a:p>
            <a:r>
              <a:rPr lang="fr-FR" kern="0" dirty="0"/>
              <a:t>Un traitement inférieur au placebo pourrait être accepté comme remplaçant du fondaparinux dans cet essai</a:t>
            </a:r>
          </a:p>
          <a:p>
            <a:pPr lvl="1"/>
            <a:endParaRPr lang="fr-FR" kern="0" dirty="0"/>
          </a:p>
        </p:txBody>
      </p:sp>
    </p:spTree>
    <p:extLst>
      <p:ext uri="{BB962C8B-B14F-4D97-AF65-F5344CB8AC3E}">
        <p14:creationId xmlns:p14="http://schemas.microsoft.com/office/powerpoint/2010/main" val="1627288522"/>
      </p:ext>
    </p:extLst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B460ECF-ADE4-4125-B634-F32D22425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AFD2F63-5AA5-4323-B20B-D7F13BB539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Quelle est la valeur maximale possible pour la limite de non-infériorité en risque relatif (à déterminer à partir de CALISTO) ?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101D05B-8801-4492-8121-C0A1E04E7D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536" y="4797152"/>
            <a:ext cx="8498468" cy="1485272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4892A625-BA5C-4BEF-8F33-87031D623E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50" y="2704954"/>
            <a:ext cx="8270182" cy="1592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385907"/>
      </p:ext>
    </p:extLst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EF0012-1260-4CF5-AFB4-CF6E1202E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" y="228600"/>
            <a:ext cx="8477250" cy="1343025"/>
          </a:xfrm>
        </p:spPr>
        <p:txBody>
          <a:bodyPr/>
          <a:lstStyle/>
          <a:p>
            <a:r>
              <a:rPr lang="fr-FR" dirty="0"/>
              <a:t>Quelle est la valeur maximale possible pour la limite de non-infériorité en risque relatif  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41D1275-C20A-481F-A720-AA7151016B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  <a:p>
            <a:r>
              <a:rPr lang="fr-FR" dirty="0"/>
              <a:t>Calisto HR </a:t>
            </a:r>
            <a:r>
              <a:rPr lang="fr-FR" dirty="0" err="1"/>
              <a:t>fondP</a:t>
            </a:r>
            <a:r>
              <a:rPr lang="fr-FR" dirty="0"/>
              <a:t> versus placebo</a:t>
            </a:r>
          </a:p>
          <a:p>
            <a:endParaRPr lang="fr-FR" dirty="0"/>
          </a:p>
          <a:p>
            <a:endParaRPr lang="fr-FR" dirty="0"/>
          </a:p>
          <a:p>
            <a:pPr marL="0" indent="0">
              <a:buNone/>
            </a:pPr>
            <a:endParaRPr lang="fr-FR" dirty="0"/>
          </a:p>
          <a:p>
            <a:pPr lvl="1"/>
            <a:r>
              <a:rPr lang="fr-FR" dirty="0"/>
              <a:t>Bénéfice minimal garanti = 0.26</a:t>
            </a:r>
          </a:p>
          <a:p>
            <a:pPr lvl="1"/>
            <a:r>
              <a:rPr lang="fr-FR" dirty="0"/>
              <a:t>Borne maximale en relatif correspondant à cette efficacité = </a:t>
            </a:r>
            <a:r>
              <a:rPr lang="fr-FR" b="1" dirty="0"/>
              <a:t>1/</a:t>
            </a:r>
            <a:r>
              <a:rPr lang="fr-FR" dirty="0"/>
              <a:t>0.26 = 3.85</a:t>
            </a:r>
          </a:p>
          <a:p>
            <a:r>
              <a:rPr lang="fr-FR" dirty="0"/>
              <a:t>Résultat en relatif par rapport à la borne max en relatif</a:t>
            </a:r>
          </a:p>
          <a:p>
            <a:pPr lvl="1"/>
            <a:r>
              <a:rPr lang="fr-FR" dirty="0"/>
              <a:t>hazard ratio [HR] 1·9, 95% CI 0·6 – </a:t>
            </a:r>
            <a:r>
              <a:rPr lang="fr-FR" b="1" dirty="0"/>
              <a:t>6·4</a:t>
            </a:r>
          </a:p>
          <a:p>
            <a:pPr lvl="1"/>
            <a:r>
              <a:rPr lang="fr-FR" dirty="0"/>
              <a:t>6.4 par rapport à 3.85</a:t>
            </a:r>
          </a:p>
          <a:p>
            <a:pPr lvl="2"/>
            <a:r>
              <a:rPr lang="fr-FR" dirty="0"/>
              <a:t>Acceptation d’une perte de plus de 100% de l’efficacité du </a:t>
            </a:r>
            <a:r>
              <a:rPr lang="fr-FR" dirty="0" err="1"/>
              <a:t>fondaP</a:t>
            </a:r>
            <a:r>
              <a:rPr lang="fr-FR" dirty="0"/>
              <a:t> !!!!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FD87296-B356-45E8-BC6C-76855C37F9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2474925"/>
            <a:ext cx="7798367" cy="1085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613686"/>
      </p:ext>
    </p:extLst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traitement du groupe contrôle est-il optimal ?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SURPRISE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/>
              <a:t>Fondaparinux 2·5 mg </a:t>
            </a:r>
            <a:r>
              <a:rPr lang="en-US" dirty="0"/>
              <a:t>subcutaneous fondaparinux once a day for 45 days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r-FR" dirty="0"/>
              <a:t>CALISTO</a:t>
            </a:r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fr-FR" dirty="0"/>
              <a:t>Fondaparinux </a:t>
            </a:r>
            <a:r>
              <a:rPr lang="en-US" dirty="0"/>
              <a:t>administered subcutaneously at a dose of 2.5 mg once daily </a:t>
            </a:r>
            <a:r>
              <a:rPr lang="fr-FR" dirty="0"/>
              <a:t>for 45 </a:t>
            </a:r>
            <a:r>
              <a:rPr lang="fr-FR" dirty="0" err="1"/>
              <a:t>days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55608160"/>
      </p:ext>
    </p:extLst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Critères de jugement et méthode de mesure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SURPRISE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 err="1"/>
              <a:t>symptomatic</a:t>
            </a:r>
            <a:r>
              <a:rPr lang="fr-FR" dirty="0"/>
              <a:t> </a:t>
            </a:r>
            <a:r>
              <a:rPr lang="fr-FR" dirty="0" err="1"/>
              <a:t>deep-vein</a:t>
            </a:r>
            <a:r>
              <a:rPr lang="fr-FR" dirty="0"/>
              <a:t> </a:t>
            </a:r>
            <a:r>
              <a:rPr lang="en-US" dirty="0"/>
              <a:t>thrombosis or pulmonary embolism, </a:t>
            </a:r>
          </a:p>
          <a:p>
            <a:r>
              <a:rPr lang="en-US" dirty="0"/>
              <a:t>progression or recurrence of superficial vein-thrombosis, </a:t>
            </a:r>
          </a:p>
          <a:p>
            <a:r>
              <a:rPr lang="en-US" dirty="0"/>
              <a:t>and all-cause mortality </a:t>
            </a:r>
          </a:p>
          <a:p>
            <a:r>
              <a:rPr lang="fr-FR" dirty="0"/>
              <a:t>at 45 </a:t>
            </a:r>
            <a:r>
              <a:rPr lang="fr-FR" dirty="0" err="1"/>
              <a:t>days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r-FR" dirty="0"/>
              <a:t>CALISTO</a:t>
            </a:r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symptomatic pulmonary embolism, symptomatic deep-vein thrombosis, </a:t>
            </a:r>
          </a:p>
          <a:p>
            <a:r>
              <a:rPr lang="en-US" dirty="0"/>
              <a:t>symptomatic extension to the </a:t>
            </a:r>
            <a:r>
              <a:rPr lang="en-US" dirty="0" err="1"/>
              <a:t>saphenofemoral</a:t>
            </a:r>
            <a:r>
              <a:rPr lang="en-US" dirty="0"/>
              <a:t> junction or symptomatic recurrence of superficial-vein thrombosis </a:t>
            </a:r>
          </a:p>
          <a:p>
            <a:r>
              <a:rPr lang="en-US" dirty="0"/>
              <a:t>death from any cause </a:t>
            </a:r>
          </a:p>
          <a:p>
            <a:r>
              <a:rPr lang="en-US" dirty="0"/>
              <a:t>at day 47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23487392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-1219200" y="0"/>
            <a:ext cx="77724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714375" y="1577975"/>
            <a:ext cx="7772400" cy="198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n"/>
            </a:pPr>
            <a:r>
              <a:rPr lang="fr-FR" sz="2000" b="1">
                <a:latin typeface="Arial" pitchFamily="34" charset="0"/>
              </a:rPr>
              <a:t>Essai 1: 2000 patients, 89 événements dans chaque groupe. Que conclure?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n"/>
            </a:pPr>
            <a:r>
              <a:rPr lang="fr-FR" sz="2000" b="1">
                <a:latin typeface="Arial" pitchFamily="34" charset="0"/>
              </a:rPr>
              <a:t>Essai 2: 2000 patients, 300 événements dans chaque groupe. Que conclure?</a:t>
            </a:r>
          </a:p>
        </p:txBody>
      </p:sp>
      <p:sp>
        <p:nvSpPr>
          <p:cNvPr id="6150" name="Rectangle 3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Mise en évidence de l’équivalence : problématique</a:t>
            </a:r>
          </a:p>
        </p:txBody>
      </p:sp>
      <p:grpSp>
        <p:nvGrpSpPr>
          <p:cNvPr id="4" name="Groupe 3"/>
          <p:cNvGrpSpPr/>
          <p:nvPr/>
        </p:nvGrpSpPr>
        <p:grpSpPr>
          <a:xfrm>
            <a:off x="1187624" y="3633931"/>
            <a:ext cx="6765751" cy="2457307"/>
            <a:chOff x="1187624" y="3633931"/>
            <a:chExt cx="6765751" cy="2457307"/>
          </a:xfrm>
        </p:grpSpPr>
        <p:grpSp>
          <p:nvGrpSpPr>
            <p:cNvPr id="6151" name="Group 6"/>
            <p:cNvGrpSpPr>
              <a:grpSpLocks/>
            </p:cNvGrpSpPr>
            <p:nvPr/>
          </p:nvGrpSpPr>
          <p:grpSpPr bwMode="auto">
            <a:xfrm>
              <a:off x="2754313" y="3644900"/>
              <a:ext cx="3514725" cy="2098675"/>
              <a:chOff x="1956" y="1282"/>
              <a:chExt cx="2214" cy="1322"/>
            </a:xfrm>
          </p:grpSpPr>
          <p:sp>
            <p:nvSpPr>
              <p:cNvPr id="6165" name="Line 7"/>
              <p:cNvSpPr>
                <a:spLocks noChangeShapeType="1"/>
              </p:cNvSpPr>
              <p:nvPr/>
            </p:nvSpPr>
            <p:spPr bwMode="auto">
              <a:xfrm>
                <a:off x="2916" y="1282"/>
                <a:ext cx="0" cy="125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grpSp>
            <p:nvGrpSpPr>
              <p:cNvPr id="6166" name="Group 8"/>
              <p:cNvGrpSpPr>
                <a:grpSpLocks/>
              </p:cNvGrpSpPr>
              <p:nvPr/>
            </p:nvGrpSpPr>
            <p:grpSpPr bwMode="auto">
              <a:xfrm>
                <a:off x="1956" y="2532"/>
                <a:ext cx="2214" cy="72"/>
                <a:chOff x="1962" y="3018"/>
                <a:chExt cx="2214" cy="72"/>
              </a:xfrm>
            </p:grpSpPr>
            <p:sp>
              <p:nvSpPr>
                <p:cNvPr id="6171" name="Line 9"/>
                <p:cNvSpPr>
                  <a:spLocks noChangeShapeType="1"/>
                </p:cNvSpPr>
                <p:nvPr/>
              </p:nvSpPr>
              <p:spPr bwMode="auto">
                <a:xfrm>
                  <a:off x="1968" y="3018"/>
                  <a:ext cx="2208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6172" name="Line 10"/>
                <p:cNvSpPr>
                  <a:spLocks noChangeShapeType="1"/>
                </p:cNvSpPr>
                <p:nvPr/>
              </p:nvSpPr>
              <p:spPr bwMode="auto">
                <a:xfrm>
                  <a:off x="1962" y="3018"/>
                  <a:ext cx="0" cy="7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6173" name="Line 11"/>
                <p:cNvSpPr>
                  <a:spLocks noChangeShapeType="1"/>
                </p:cNvSpPr>
                <p:nvPr/>
              </p:nvSpPr>
              <p:spPr bwMode="auto">
                <a:xfrm>
                  <a:off x="2286" y="3018"/>
                  <a:ext cx="0" cy="7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6174" name="Line 12"/>
                <p:cNvSpPr>
                  <a:spLocks noChangeShapeType="1"/>
                </p:cNvSpPr>
                <p:nvPr/>
              </p:nvSpPr>
              <p:spPr bwMode="auto">
                <a:xfrm>
                  <a:off x="2598" y="3018"/>
                  <a:ext cx="0" cy="7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6175" name="Line 13"/>
                <p:cNvSpPr>
                  <a:spLocks noChangeShapeType="1"/>
                </p:cNvSpPr>
                <p:nvPr/>
              </p:nvSpPr>
              <p:spPr bwMode="auto">
                <a:xfrm>
                  <a:off x="2922" y="3018"/>
                  <a:ext cx="0" cy="7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6176" name="Line 14"/>
                <p:cNvSpPr>
                  <a:spLocks noChangeShapeType="1"/>
                </p:cNvSpPr>
                <p:nvPr/>
              </p:nvSpPr>
              <p:spPr bwMode="auto">
                <a:xfrm>
                  <a:off x="3552" y="3018"/>
                  <a:ext cx="0" cy="7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6177" name="Line 15"/>
                <p:cNvSpPr>
                  <a:spLocks noChangeShapeType="1"/>
                </p:cNvSpPr>
                <p:nvPr/>
              </p:nvSpPr>
              <p:spPr bwMode="auto">
                <a:xfrm>
                  <a:off x="3864" y="3018"/>
                  <a:ext cx="0" cy="7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6178" name="Line 16"/>
                <p:cNvSpPr>
                  <a:spLocks noChangeShapeType="1"/>
                </p:cNvSpPr>
                <p:nvPr/>
              </p:nvSpPr>
              <p:spPr bwMode="auto">
                <a:xfrm>
                  <a:off x="4176" y="3018"/>
                  <a:ext cx="0" cy="7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6179" name="Line 17"/>
                <p:cNvSpPr>
                  <a:spLocks noChangeShapeType="1"/>
                </p:cNvSpPr>
                <p:nvPr/>
              </p:nvSpPr>
              <p:spPr bwMode="auto">
                <a:xfrm>
                  <a:off x="3234" y="3018"/>
                  <a:ext cx="0" cy="7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sp>
            <p:nvSpPr>
              <p:cNvPr id="6167" name="Line 18"/>
              <p:cNvSpPr>
                <a:spLocks noChangeShapeType="1"/>
              </p:cNvSpPr>
              <p:nvPr/>
            </p:nvSpPr>
            <p:spPr bwMode="auto">
              <a:xfrm>
                <a:off x="2136" y="1770"/>
                <a:ext cx="180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6168" name="Line 19"/>
              <p:cNvSpPr>
                <a:spLocks noChangeShapeType="1"/>
              </p:cNvSpPr>
              <p:nvPr/>
            </p:nvSpPr>
            <p:spPr bwMode="auto">
              <a:xfrm>
                <a:off x="2514" y="2214"/>
                <a:ext cx="86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6169" name="Line 20"/>
              <p:cNvSpPr>
                <a:spLocks noChangeShapeType="1"/>
              </p:cNvSpPr>
              <p:nvPr/>
            </p:nvSpPr>
            <p:spPr bwMode="auto">
              <a:xfrm>
                <a:off x="2916" y="1716"/>
                <a:ext cx="0" cy="10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6170" name="Line 21"/>
              <p:cNvSpPr>
                <a:spLocks noChangeShapeType="1"/>
              </p:cNvSpPr>
              <p:nvPr/>
            </p:nvSpPr>
            <p:spPr bwMode="auto">
              <a:xfrm>
                <a:off x="2916" y="2160"/>
                <a:ext cx="0" cy="10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sp>
          <p:nvSpPr>
            <p:cNvPr id="6152" name="Text Box 22"/>
            <p:cNvSpPr txBox="1">
              <a:spLocks noChangeArrowheads="1"/>
            </p:cNvSpPr>
            <p:nvPr/>
          </p:nvSpPr>
          <p:spPr bwMode="auto">
            <a:xfrm>
              <a:off x="6497638" y="5694363"/>
              <a:ext cx="55245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fr-FR" sz="2000" b="1"/>
                <a:t>RR</a:t>
              </a:r>
            </a:p>
          </p:txBody>
        </p:sp>
        <p:sp>
          <p:nvSpPr>
            <p:cNvPr id="6153" name="Text Box 23"/>
            <p:cNvSpPr txBox="1">
              <a:spLocks noChangeArrowheads="1"/>
            </p:cNvSpPr>
            <p:nvPr/>
          </p:nvSpPr>
          <p:spPr bwMode="auto">
            <a:xfrm>
              <a:off x="4137025" y="5711825"/>
              <a:ext cx="2984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fr-FR" sz="1800" b="1"/>
                <a:t>1</a:t>
              </a:r>
            </a:p>
          </p:txBody>
        </p:sp>
        <p:sp>
          <p:nvSpPr>
            <p:cNvPr id="6154" name="Text Box 24"/>
            <p:cNvSpPr txBox="1">
              <a:spLocks noChangeArrowheads="1"/>
            </p:cNvSpPr>
            <p:nvPr/>
          </p:nvSpPr>
          <p:spPr bwMode="auto">
            <a:xfrm>
              <a:off x="3533775" y="5711825"/>
              <a:ext cx="4699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fr-FR" sz="1800" b="1"/>
                <a:t>0.9</a:t>
              </a:r>
            </a:p>
          </p:txBody>
        </p:sp>
        <p:sp>
          <p:nvSpPr>
            <p:cNvPr id="6155" name="Text Box 25"/>
            <p:cNvSpPr txBox="1">
              <a:spLocks noChangeArrowheads="1"/>
            </p:cNvSpPr>
            <p:nvPr/>
          </p:nvSpPr>
          <p:spPr bwMode="auto">
            <a:xfrm>
              <a:off x="4548188" y="5711825"/>
              <a:ext cx="4699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fr-FR" sz="1800" b="1"/>
                <a:t>1.1</a:t>
              </a:r>
            </a:p>
          </p:txBody>
        </p:sp>
        <p:sp>
          <p:nvSpPr>
            <p:cNvPr id="6156" name="Text Box 26"/>
            <p:cNvSpPr txBox="1">
              <a:spLocks noChangeArrowheads="1"/>
            </p:cNvSpPr>
            <p:nvPr/>
          </p:nvSpPr>
          <p:spPr bwMode="auto">
            <a:xfrm>
              <a:off x="5045075" y="5711825"/>
              <a:ext cx="4699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fr-FR" sz="1800" b="1"/>
                <a:t>1.2</a:t>
              </a:r>
            </a:p>
          </p:txBody>
        </p:sp>
        <p:sp>
          <p:nvSpPr>
            <p:cNvPr id="6157" name="Text Box 27"/>
            <p:cNvSpPr txBox="1">
              <a:spLocks noChangeArrowheads="1"/>
            </p:cNvSpPr>
            <p:nvPr/>
          </p:nvSpPr>
          <p:spPr bwMode="auto">
            <a:xfrm>
              <a:off x="5541963" y="5711825"/>
              <a:ext cx="4699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fr-FR" sz="1800" b="1"/>
                <a:t>1.3</a:t>
              </a:r>
            </a:p>
          </p:txBody>
        </p:sp>
        <p:sp>
          <p:nvSpPr>
            <p:cNvPr id="6158" name="Text Box 28"/>
            <p:cNvSpPr txBox="1">
              <a:spLocks noChangeArrowheads="1"/>
            </p:cNvSpPr>
            <p:nvPr/>
          </p:nvSpPr>
          <p:spPr bwMode="auto">
            <a:xfrm>
              <a:off x="6038850" y="5711825"/>
              <a:ext cx="4699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fr-FR" sz="1800" b="1"/>
                <a:t>1.4</a:t>
              </a:r>
            </a:p>
          </p:txBody>
        </p:sp>
        <p:sp>
          <p:nvSpPr>
            <p:cNvPr id="6159" name="Text Box 29"/>
            <p:cNvSpPr txBox="1">
              <a:spLocks noChangeArrowheads="1"/>
            </p:cNvSpPr>
            <p:nvPr/>
          </p:nvSpPr>
          <p:spPr bwMode="auto">
            <a:xfrm>
              <a:off x="3036888" y="5711825"/>
              <a:ext cx="4699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fr-FR" sz="1800" b="1"/>
                <a:t>0.8</a:t>
              </a:r>
            </a:p>
          </p:txBody>
        </p:sp>
        <p:sp>
          <p:nvSpPr>
            <p:cNvPr id="6160" name="Text Box 30"/>
            <p:cNvSpPr txBox="1">
              <a:spLocks noChangeArrowheads="1"/>
            </p:cNvSpPr>
            <p:nvPr/>
          </p:nvSpPr>
          <p:spPr bwMode="auto">
            <a:xfrm>
              <a:off x="2519363" y="5711825"/>
              <a:ext cx="4699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fr-FR" sz="1800" b="1"/>
                <a:t>0.7</a:t>
              </a:r>
            </a:p>
          </p:txBody>
        </p:sp>
        <p:sp>
          <p:nvSpPr>
            <p:cNvPr id="6161" name="Text Box 31"/>
            <p:cNvSpPr txBox="1">
              <a:spLocks noChangeArrowheads="1"/>
            </p:cNvSpPr>
            <p:nvPr/>
          </p:nvSpPr>
          <p:spPr bwMode="auto">
            <a:xfrm>
              <a:off x="1708150" y="4183063"/>
              <a:ext cx="938213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fr-FR" sz="2000" b="1"/>
                <a:t>Essai 1</a:t>
              </a:r>
            </a:p>
          </p:txBody>
        </p:sp>
        <p:sp>
          <p:nvSpPr>
            <p:cNvPr id="6162" name="Text Box 32"/>
            <p:cNvSpPr txBox="1">
              <a:spLocks noChangeArrowheads="1"/>
            </p:cNvSpPr>
            <p:nvPr/>
          </p:nvSpPr>
          <p:spPr bwMode="auto">
            <a:xfrm>
              <a:off x="1708150" y="4906963"/>
              <a:ext cx="938213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fr-FR" sz="2000" b="1"/>
                <a:t>Essai 2</a:t>
              </a:r>
            </a:p>
          </p:txBody>
        </p:sp>
        <p:sp>
          <p:nvSpPr>
            <p:cNvPr id="6163" name="Text Box 33"/>
            <p:cNvSpPr txBox="1">
              <a:spLocks noChangeArrowheads="1"/>
            </p:cNvSpPr>
            <p:nvPr/>
          </p:nvSpPr>
          <p:spPr bwMode="auto">
            <a:xfrm>
              <a:off x="6076950" y="4203700"/>
              <a:ext cx="1876425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fr-FR" sz="2000" b="1"/>
                <a:t>1.00 [0.76, 1.32]</a:t>
              </a:r>
            </a:p>
          </p:txBody>
        </p:sp>
        <p:sp>
          <p:nvSpPr>
            <p:cNvPr id="6164" name="Text Box 34"/>
            <p:cNvSpPr txBox="1">
              <a:spLocks noChangeArrowheads="1"/>
            </p:cNvSpPr>
            <p:nvPr/>
          </p:nvSpPr>
          <p:spPr bwMode="auto">
            <a:xfrm>
              <a:off x="6076950" y="4906963"/>
              <a:ext cx="1876425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fr-FR" sz="2000" b="1"/>
                <a:t>1.00 [0.88, 1.14]</a:t>
              </a:r>
            </a:p>
          </p:txBody>
        </p:sp>
        <p:sp>
          <p:nvSpPr>
            <p:cNvPr id="3" name="ZoneTexte 2"/>
            <p:cNvSpPr txBox="1"/>
            <p:nvPr/>
          </p:nvSpPr>
          <p:spPr>
            <a:xfrm>
              <a:off x="1187624" y="3633931"/>
              <a:ext cx="30344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Nouveau traitement supérieur</a:t>
              </a:r>
            </a:p>
          </p:txBody>
        </p:sp>
        <p:sp>
          <p:nvSpPr>
            <p:cNvPr id="37" name="ZoneTexte 36"/>
            <p:cNvSpPr txBox="1"/>
            <p:nvPr/>
          </p:nvSpPr>
          <p:spPr>
            <a:xfrm>
              <a:off x="4355976" y="3635732"/>
              <a:ext cx="29391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Nouveau traitement inférieur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24176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r>
              <a:rPr lang="fr-FR" dirty="0"/>
              <a:t>Démonstration de l’équivalence</a:t>
            </a:r>
          </a:p>
        </p:txBody>
      </p:sp>
      <p:sp>
        <p:nvSpPr>
          <p:cNvPr id="7171" name="Line 3"/>
          <p:cNvSpPr>
            <a:spLocks noChangeShapeType="1"/>
          </p:cNvSpPr>
          <p:nvPr/>
        </p:nvSpPr>
        <p:spPr bwMode="auto">
          <a:xfrm>
            <a:off x="3962400" y="2819400"/>
            <a:ext cx="0" cy="1387475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3657600" y="2362200"/>
            <a:ext cx="506549" cy="36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fr-FR" dirty="0">
                <a:latin typeface="Arial" pitchFamily="34" charset="0"/>
              </a:rPr>
              <a:t>1.0</a:t>
            </a:r>
          </a:p>
        </p:txBody>
      </p:sp>
      <p:sp>
        <p:nvSpPr>
          <p:cNvPr id="7173" name="Oval 5"/>
          <p:cNvSpPr>
            <a:spLocks noChangeArrowheads="1"/>
          </p:cNvSpPr>
          <p:nvPr/>
        </p:nvSpPr>
        <p:spPr bwMode="auto">
          <a:xfrm>
            <a:off x="3892550" y="3222625"/>
            <a:ext cx="139700" cy="1397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593725" y="1736725"/>
            <a:ext cx="6084999" cy="36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fr-FR" dirty="0">
                <a:latin typeface="Arial" pitchFamily="34" charset="0"/>
              </a:rPr>
              <a:t>démonstration de la stricte équivalence n’est pas possible</a:t>
            </a:r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5039785" y="3115954"/>
            <a:ext cx="1750479" cy="36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fr-FR" dirty="0">
                <a:latin typeface="Arial" pitchFamily="34" charset="0"/>
              </a:rPr>
              <a:t>largeur IC nulle</a:t>
            </a:r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4724400" y="4694907"/>
            <a:ext cx="23780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algn="ctr"/>
            <a:r>
              <a:rPr lang="fr-FR">
                <a:latin typeface="Arial" pitchFamily="34" charset="0"/>
              </a:rPr>
              <a:t>Nombre de sujets infini</a:t>
            </a:r>
          </a:p>
        </p:txBody>
      </p:sp>
      <p:sp>
        <p:nvSpPr>
          <p:cNvPr id="7177" name="AutoShape 9"/>
          <p:cNvSpPr>
            <a:spLocks noChangeArrowheads="1"/>
          </p:cNvSpPr>
          <p:nvPr/>
        </p:nvSpPr>
        <p:spPr bwMode="auto">
          <a:xfrm>
            <a:off x="5729288" y="3520157"/>
            <a:ext cx="368300" cy="1130300"/>
          </a:xfrm>
          <a:prstGeom prst="downArrow">
            <a:avLst>
              <a:gd name="adj1" fmla="val 50000"/>
              <a:gd name="adj2" fmla="val 153462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7178" name="Line 10"/>
          <p:cNvSpPr>
            <a:spLocks noChangeShapeType="1"/>
          </p:cNvSpPr>
          <p:nvPr/>
        </p:nvSpPr>
        <p:spPr bwMode="auto">
          <a:xfrm>
            <a:off x="1524000" y="2987675"/>
            <a:ext cx="5867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fr-FR"/>
          </a:p>
        </p:txBody>
      </p:sp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7372471" y="2756522"/>
            <a:ext cx="631583" cy="46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fr-FR" dirty="0">
                <a:latin typeface="Arial" pitchFamily="34" charset="0"/>
              </a:rPr>
              <a:t>RR</a:t>
            </a:r>
          </a:p>
        </p:txBody>
      </p:sp>
      <p:cxnSp>
        <p:nvCxnSpPr>
          <p:cNvPr id="3" name="Connecteur droit avec flèche 2"/>
          <p:cNvCxnSpPr>
            <a:stCxn id="7175" idx="1"/>
          </p:cNvCxnSpPr>
          <p:nvPr/>
        </p:nvCxnSpPr>
        <p:spPr bwMode="auto">
          <a:xfrm flipH="1">
            <a:off x="4164149" y="3300941"/>
            <a:ext cx="875636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941292619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re 3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6" name="Espace réservé du contenu 35"/>
          <p:cNvSpPr>
            <a:spLocks noGrp="1"/>
          </p:cNvSpPr>
          <p:nvPr>
            <p:ph idx="1"/>
          </p:nvPr>
        </p:nvSpPr>
        <p:spPr>
          <a:xfrm>
            <a:off x="285750" y="1571625"/>
            <a:ext cx="8477250" cy="2062306"/>
          </a:xfrm>
        </p:spPr>
        <p:txBody>
          <a:bodyPr/>
          <a:lstStyle/>
          <a:p>
            <a:r>
              <a:rPr lang="fr-FR" dirty="0"/>
              <a:t>Donc même avec 2 traitements strictement identiques (RR=1) </a:t>
            </a:r>
          </a:p>
          <a:p>
            <a:r>
              <a:rPr lang="fr-FR" dirty="0"/>
              <a:t>il y aura toujours une partie de l’IC compatible avec une perte d’efficacité du nouveau par rapport au T de référence</a:t>
            </a:r>
          </a:p>
          <a:p>
            <a:endParaRPr lang="fr-FR" dirty="0"/>
          </a:p>
        </p:txBody>
      </p:sp>
      <p:grpSp>
        <p:nvGrpSpPr>
          <p:cNvPr id="3" name="Groupe 2"/>
          <p:cNvGrpSpPr/>
          <p:nvPr/>
        </p:nvGrpSpPr>
        <p:grpSpPr>
          <a:xfrm>
            <a:off x="1187624" y="3633931"/>
            <a:ext cx="6765751" cy="2457307"/>
            <a:chOff x="1187624" y="3633931"/>
            <a:chExt cx="6765751" cy="2457307"/>
          </a:xfrm>
        </p:grpSpPr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2754313" y="3644900"/>
              <a:ext cx="3514725" cy="2098675"/>
              <a:chOff x="1956" y="1282"/>
              <a:chExt cx="2214" cy="1322"/>
            </a:xfrm>
          </p:grpSpPr>
          <p:sp>
            <p:nvSpPr>
              <p:cNvPr id="20" name="Line 7"/>
              <p:cNvSpPr>
                <a:spLocks noChangeShapeType="1"/>
              </p:cNvSpPr>
              <p:nvPr/>
            </p:nvSpPr>
            <p:spPr bwMode="auto">
              <a:xfrm>
                <a:off x="2916" y="1282"/>
                <a:ext cx="0" cy="125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grpSp>
            <p:nvGrpSpPr>
              <p:cNvPr id="21" name="Group 8"/>
              <p:cNvGrpSpPr>
                <a:grpSpLocks/>
              </p:cNvGrpSpPr>
              <p:nvPr/>
            </p:nvGrpSpPr>
            <p:grpSpPr bwMode="auto">
              <a:xfrm>
                <a:off x="1956" y="2532"/>
                <a:ext cx="2214" cy="72"/>
                <a:chOff x="1962" y="3018"/>
                <a:chExt cx="2214" cy="72"/>
              </a:xfrm>
            </p:grpSpPr>
            <p:sp>
              <p:nvSpPr>
                <p:cNvPr id="26" name="Line 9"/>
                <p:cNvSpPr>
                  <a:spLocks noChangeShapeType="1"/>
                </p:cNvSpPr>
                <p:nvPr/>
              </p:nvSpPr>
              <p:spPr bwMode="auto">
                <a:xfrm>
                  <a:off x="1968" y="3018"/>
                  <a:ext cx="2208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7" name="Line 10"/>
                <p:cNvSpPr>
                  <a:spLocks noChangeShapeType="1"/>
                </p:cNvSpPr>
                <p:nvPr/>
              </p:nvSpPr>
              <p:spPr bwMode="auto">
                <a:xfrm>
                  <a:off x="1962" y="3018"/>
                  <a:ext cx="0" cy="7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8" name="Line 11"/>
                <p:cNvSpPr>
                  <a:spLocks noChangeShapeType="1"/>
                </p:cNvSpPr>
                <p:nvPr/>
              </p:nvSpPr>
              <p:spPr bwMode="auto">
                <a:xfrm>
                  <a:off x="2286" y="3018"/>
                  <a:ext cx="0" cy="7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9" name="Line 12"/>
                <p:cNvSpPr>
                  <a:spLocks noChangeShapeType="1"/>
                </p:cNvSpPr>
                <p:nvPr/>
              </p:nvSpPr>
              <p:spPr bwMode="auto">
                <a:xfrm>
                  <a:off x="2598" y="3018"/>
                  <a:ext cx="0" cy="7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0" name="Line 13"/>
                <p:cNvSpPr>
                  <a:spLocks noChangeShapeType="1"/>
                </p:cNvSpPr>
                <p:nvPr/>
              </p:nvSpPr>
              <p:spPr bwMode="auto">
                <a:xfrm>
                  <a:off x="2922" y="3018"/>
                  <a:ext cx="0" cy="7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1" name="Line 14"/>
                <p:cNvSpPr>
                  <a:spLocks noChangeShapeType="1"/>
                </p:cNvSpPr>
                <p:nvPr/>
              </p:nvSpPr>
              <p:spPr bwMode="auto">
                <a:xfrm>
                  <a:off x="3552" y="3018"/>
                  <a:ext cx="0" cy="7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2" name="Line 15"/>
                <p:cNvSpPr>
                  <a:spLocks noChangeShapeType="1"/>
                </p:cNvSpPr>
                <p:nvPr/>
              </p:nvSpPr>
              <p:spPr bwMode="auto">
                <a:xfrm>
                  <a:off x="3864" y="3018"/>
                  <a:ext cx="0" cy="7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3" name="Line 16"/>
                <p:cNvSpPr>
                  <a:spLocks noChangeShapeType="1"/>
                </p:cNvSpPr>
                <p:nvPr/>
              </p:nvSpPr>
              <p:spPr bwMode="auto">
                <a:xfrm>
                  <a:off x="4176" y="3018"/>
                  <a:ext cx="0" cy="7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4" name="Line 17"/>
                <p:cNvSpPr>
                  <a:spLocks noChangeShapeType="1"/>
                </p:cNvSpPr>
                <p:nvPr/>
              </p:nvSpPr>
              <p:spPr bwMode="auto">
                <a:xfrm>
                  <a:off x="3234" y="3018"/>
                  <a:ext cx="0" cy="7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sp>
            <p:nvSpPr>
              <p:cNvPr id="22" name="Line 18"/>
              <p:cNvSpPr>
                <a:spLocks noChangeShapeType="1"/>
              </p:cNvSpPr>
              <p:nvPr/>
            </p:nvSpPr>
            <p:spPr bwMode="auto">
              <a:xfrm>
                <a:off x="2136" y="1770"/>
                <a:ext cx="180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3" name="Line 19"/>
              <p:cNvSpPr>
                <a:spLocks noChangeShapeType="1"/>
              </p:cNvSpPr>
              <p:nvPr/>
            </p:nvSpPr>
            <p:spPr bwMode="auto">
              <a:xfrm>
                <a:off x="2514" y="2214"/>
                <a:ext cx="86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4" name="Line 20"/>
              <p:cNvSpPr>
                <a:spLocks noChangeShapeType="1"/>
              </p:cNvSpPr>
              <p:nvPr/>
            </p:nvSpPr>
            <p:spPr bwMode="auto">
              <a:xfrm>
                <a:off x="2916" y="1716"/>
                <a:ext cx="0" cy="10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5" name="Line 21"/>
              <p:cNvSpPr>
                <a:spLocks noChangeShapeType="1"/>
              </p:cNvSpPr>
              <p:nvPr/>
            </p:nvSpPr>
            <p:spPr bwMode="auto">
              <a:xfrm>
                <a:off x="2916" y="2160"/>
                <a:ext cx="0" cy="10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sp>
          <p:nvSpPr>
            <p:cNvPr id="5" name="Text Box 22"/>
            <p:cNvSpPr txBox="1">
              <a:spLocks noChangeArrowheads="1"/>
            </p:cNvSpPr>
            <p:nvPr/>
          </p:nvSpPr>
          <p:spPr bwMode="auto">
            <a:xfrm>
              <a:off x="6497638" y="5694363"/>
              <a:ext cx="55245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fr-FR" sz="2000" b="1"/>
                <a:t>RR</a:t>
              </a:r>
            </a:p>
          </p:txBody>
        </p:sp>
        <p:sp>
          <p:nvSpPr>
            <p:cNvPr id="6" name="Text Box 23"/>
            <p:cNvSpPr txBox="1">
              <a:spLocks noChangeArrowheads="1"/>
            </p:cNvSpPr>
            <p:nvPr/>
          </p:nvSpPr>
          <p:spPr bwMode="auto">
            <a:xfrm>
              <a:off x="4137025" y="5711825"/>
              <a:ext cx="2984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fr-FR" sz="1800" b="1"/>
                <a:t>1</a:t>
              </a:r>
            </a:p>
          </p:txBody>
        </p:sp>
        <p:sp>
          <p:nvSpPr>
            <p:cNvPr id="7" name="Text Box 24"/>
            <p:cNvSpPr txBox="1">
              <a:spLocks noChangeArrowheads="1"/>
            </p:cNvSpPr>
            <p:nvPr/>
          </p:nvSpPr>
          <p:spPr bwMode="auto">
            <a:xfrm>
              <a:off x="3533775" y="5711825"/>
              <a:ext cx="4699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fr-FR" sz="1800" b="1"/>
                <a:t>0.9</a:t>
              </a:r>
            </a:p>
          </p:txBody>
        </p:sp>
        <p:sp>
          <p:nvSpPr>
            <p:cNvPr id="8" name="Text Box 25"/>
            <p:cNvSpPr txBox="1">
              <a:spLocks noChangeArrowheads="1"/>
            </p:cNvSpPr>
            <p:nvPr/>
          </p:nvSpPr>
          <p:spPr bwMode="auto">
            <a:xfrm>
              <a:off x="4548188" y="5711825"/>
              <a:ext cx="4699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fr-FR" sz="1800" b="1"/>
                <a:t>1.1</a:t>
              </a:r>
            </a:p>
          </p:txBody>
        </p:sp>
        <p:sp>
          <p:nvSpPr>
            <p:cNvPr id="9" name="Text Box 26"/>
            <p:cNvSpPr txBox="1">
              <a:spLocks noChangeArrowheads="1"/>
            </p:cNvSpPr>
            <p:nvPr/>
          </p:nvSpPr>
          <p:spPr bwMode="auto">
            <a:xfrm>
              <a:off x="5045075" y="5711825"/>
              <a:ext cx="4699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fr-FR" sz="1800" b="1"/>
                <a:t>1.2</a:t>
              </a:r>
            </a:p>
          </p:txBody>
        </p:sp>
        <p:sp>
          <p:nvSpPr>
            <p:cNvPr id="10" name="Text Box 27"/>
            <p:cNvSpPr txBox="1">
              <a:spLocks noChangeArrowheads="1"/>
            </p:cNvSpPr>
            <p:nvPr/>
          </p:nvSpPr>
          <p:spPr bwMode="auto">
            <a:xfrm>
              <a:off x="5541963" y="5711825"/>
              <a:ext cx="4699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fr-FR" sz="1800" b="1"/>
                <a:t>1.3</a:t>
              </a:r>
            </a:p>
          </p:txBody>
        </p:sp>
        <p:sp>
          <p:nvSpPr>
            <p:cNvPr id="11" name="Text Box 28"/>
            <p:cNvSpPr txBox="1">
              <a:spLocks noChangeArrowheads="1"/>
            </p:cNvSpPr>
            <p:nvPr/>
          </p:nvSpPr>
          <p:spPr bwMode="auto">
            <a:xfrm>
              <a:off x="6038850" y="5711825"/>
              <a:ext cx="4699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fr-FR" sz="1800" b="1"/>
                <a:t>1.4</a:t>
              </a:r>
            </a:p>
          </p:txBody>
        </p:sp>
        <p:sp>
          <p:nvSpPr>
            <p:cNvPr id="12" name="Text Box 29"/>
            <p:cNvSpPr txBox="1">
              <a:spLocks noChangeArrowheads="1"/>
            </p:cNvSpPr>
            <p:nvPr/>
          </p:nvSpPr>
          <p:spPr bwMode="auto">
            <a:xfrm>
              <a:off x="3036888" y="5711825"/>
              <a:ext cx="4699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fr-FR" sz="1800" b="1"/>
                <a:t>0.8</a:t>
              </a:r>
            </a:p>
          </p:txBody>
        </p:sp>
        <p:sp>
          <p:nvSpPr>
            <p:cNvPr id="13" name="Text Box 30"/>
            <p:cNvSpPr txBox="1">
              <a:spLocks noChangeArrowheads="1"/>
            </p:cNvSpPr>
            <p:nvPr/>
          </p:nvSpPr>
          <p:spPr bwMode="auto">
            <a:xfrm>
              <a:off x="2519363" y="5711825"/>
              <a:ext cx="4699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fr-FR" sz="1800" b="1"/>
                <a:t>0.7</a:t>
              </a:r>
            </a:p>
          </p:txBody>
        </p:sp>
        <p:sp>
          <p:nvSpPr>
            <p:cNvPr id="14" name="Text Box 31"/>
            <p:cNvSpPr txBox="1">
              <a:spLocks noChangeArrowheads="1"/>
            </p:cNvSpPr>
            <p:nvPr/>
          </p:nvSpPr>
          <p:spPr bwMode="auto">
            <a:xfrm>
              <a:off x="1708150" y="4183063"/>
              <a:ext cx="938213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fr-FR" sz="2000" b="1"/>
                <a:t>Essai 1</a:t>
              </a:r>
            </a:p>
          </p:txBody>
        </p:sp>
        <p:sp>
          <p:nvSpPr>
            <p:cNvPr id="15" name="Text Box 32"/>
            <p:cNvSpPr txBox="1">
              <a:spLocks noChangeArrowheads="1"/>
            </p:cNvSpPr>
            <p:nvPr/>
          </p:nvSpPr>
          <p:spPr bwMode="auto">
            <a:xfrm>
              <a:off x="1708150" y="4906963"/>
              <a:ext cx="938213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fr-FR" sz="2000" b="1"/>
                <a:t>Essai 2</a:t>
              </a:r>
            </a:p>
          </p:txBody>
        </p:sp>
        <p:sp>
          <p:nvSpPr>
            <p:cNvPr id="16" name="Text Box 33"/>
            <p:cNvSpPr txBox="1">
              <a:spLocks noChangeArrowheads="1"/>
            </p:cNvSpPr>
            <p:nvPr/>
          </p:nvSpPr>
          <p:spPr bwMode="auto">
            <a:xfrm>
              <a:off x="6076950" y="4203700"/>
              <a:ext cx="1876425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fr-FR" sz="2000" b="1"/>
                <a:t>1.00 [0.76, 1.32]</a:t>
              </a:r>
            </a:p>
          </p:txBody>
        </p:sp>
        <p:sp>
          <p:nvSpPr>
            <p:cNvPr id="17" name="Text Box 34"/>
            <p:cNvSpPr txBox="1">
              <a:spLocks noChangeArrowheads="1"/>
            </p:cNvSpPr>
            <p:nvPr/>
          </p:nvSpPr>
          <p:spPr bwMode="auto">
            <a:xfrm>
              <a:off x="6076950" y="4906963"/>
              <a:ext cx="1876425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fr-FR" sz="2000" b="1"/>
                <a:t>1.00 [0.88, 1.14]</a:t>
              </a:r>
            </a:p>
          </p:txBody>
        </p:sp>
        <p:sp>
          <p:nvSpPr>
            <p:cNvPr id="18" name="ZoneTexte 17"/>
            <p:cNvSpPr txBox="1"/>
            <p:nvPr/>
          </p:nvSpPr>
          <p:spPr>
            <a:xfrm>
              <a:off x="1187624" y="3633931"/>
              <a:ext cx="30344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Nouveau traitement supérieur</a:t>
              </a:r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4355976" y="3635732"/>
              <a:ext cx="29391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Nouveau traitement inférieur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240455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Essai de non infériorité clinique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Principe</a:t>
            </a:r>
          </a:p>
          <a:p>
            <a:pPr lvl="1"/>
            <a:r>
              <a:rPr lang="fr-FR" dirty="0"/>
              <a:t>accepter un </a:t>
            </a:r>
            <a:r>
              <a:rPr lang="fr-FR" b="1" dirty="0"/>
              <a:t>nouveau traitement</a:t>
            </a:r>
            <a:r>
              <a:rPr lang="fr-FR" dirty="0"/>
              <a:t> même s'il n'est pas plus efficace que le </a:t>
            </a:r>
            <a:r>
              <a:rPr lang="fr-FR" b="1" dirty="0"/>
              <a:t>traitement standard</a:t>
            </a:r>
            <a:endParaRPr lang="fr-FR" dirty="0"/>
          </a:p>
          <a:p>
            <a:pPr lvl="1"/>
            <a:r>
              <a:rPr lang="fr-FR" dirty="0"/>
              <a:t>car il présente des avantages sur d'autres points</a:t>
            </a:r>
          </a:p>
          <a:p>
            <a:pPr lvl="1"/>
            <a:r>
              <a:rPr lang="fr-FR" dirty="0"/>
              <a:t>à condition qu'il n'entraîne pas une perte d'efficacité supérieure à une certaine limite</a:t>
            </a:r>
          </a:p>
          <a:p>
            <a:pPr lv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63931583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339&quot;&gt;&lt;object type=&quot;3&quot; unique_id=&quot;10340&quot;&gt;&lt;property id=&quot;20148&quot; value=&quot;5&quot;/&gt;&lt;property id=&quot;20300&quot; value=&quot;Diapositive 1 - &amp;quot;Les essais de non infériorité&amp;quot;&quot;/&gt;&lt;property id=&quot;20307&quot; value=&quot;339&quot;/&gt;&lt;/object&gt;&lt;object type=&quot;3&quot; unique_id=&quot;10341&quot;&gt;&lt;property id=&quot;20148&quot; value=&quot;5&quot;/&gt;&lt;property id=&quot;20300&quot; value=&quot;Diapositive 4 - &amp;quot;Utilisation d’un nouveau traitement&amp;quot;&quot;/&gt;&lt;property id=&quot;20307&quot; value=&quot;307&quot;/&gt;&lt;/object&gt;&lt;object type=&quot;3&quot; unique_id=&quot;10342&quot;&gt;&lt;property id=&quot;20148&quot; value=&quot;5&quot;/&gt;&lt;property id=&quot;20300&quot; value=&quot;Diapositive 5 - &amp;quot;Mise en évidence de l’équivalence : problématique&amp;quot;&quot;/&gt;&lt;property id=&quot;20307&quot; value=&quot;309&quot;/&gt;&lt;/object&gt;&lt;object type=&quot;3&quot; unique_id=&quot;10343&quot;&gt;&lt;property id=&quot;20148&quot; value=&quot;5&quot;/&gt;&lt;property id=&quot;20300&quot; value=&quot;Diapositive 6 - &amp;quot;Démonstration de l’équivalence&amp;quot;&quot;/&gt;&lt;property id=&quot;20307&quot; value=&quot;310&quot;/&gt;&lt;/object&gt;&lt;object type=&quot;3&quot; unique_id=&quot;10344&quot;&gt;&lt;property id=&quot;20148&quot; value=&quot;5&quot;/&gt;&lt;property id=&quot;20300&quot; value=&quot;Diapositive 7&quot;/&gt;&lt;property id=&quot;20307&quot; value=&quot;338&quot;/&gt;&lt;/object&gt;&lt;object type=&quot;3&quot; unique_id=&quot;10345&quot;&gt;&lt;property id=&quot;20148&quot; value=&quot;5&quot;/&gt;&lt;property id=&quot;20300&quot; value=&quot;Diapositive 8 - &amp;quot;Essai de non infériorité clinique&amp;quot;&quot;/&gt;&lt;property id=&quot;20307&quot; value=&quot;311&quot;/&gt;&lt;/object&gt;&lt;object type=&quot;3&quot; unique_id=&quot;10346&quot;&gt;&lt;property id=&quot;20148&quot; value=&quot;5&quot;/&gt;&lt;property id=&quot;20300&quot; value=&quot;Diapositive 9 - &amp;quot;Principe &amp;quot;&quot;/&gt;&lt;property id=&quot;20307&quot; value=&quot;370&quot;/&gt;&lt;/object&gt;&lt;object type=&quot;3&quot; unique_id=&quot;10347&quot;&gt;&lt;property id=&quot;20148&quot; value=&quot;5&quot;/&gt;&lt;property id=&quot;20300&quot; value=&quot;Diapositive 10&quot;/&gt;&lt;property id=&quot;20307&quot; value=&quot;320&quot;/&gt;&lt;/object&gt;&lt;object type=&quot;3&quot; unique_id=&quot;10348&quot;&gt;&lt;property id=&quot;20148&quot; value=&quot;5&quot;/&gt;&lt;property id=&quot;20300&quot; value=&quot;Diapositive 11 - &amp;quot;Verdict de NI&amp;quot;&quot;/&gt;&lt;property id=&quot;20307&quot; value=&quot;346&quot;/&gt;&lt;/object&gt;&lt;object type=&quot;3&quot; unique_id=&quot;10349&quot;&gt;&lt;property id=&quot;20148&quot; value=&quot;5&quot;/&gt;&lt;property id=&quot;20300&quot; value=&quot;Diapositive 12 - &amp;quot;Seuil de non infériorité&amp;quot;&quot;/&gt;&lt;property id=&quot;20307&quot; value=&quot;347&quot;/&gt;&lt;/object&gt;&lt;object type=&quot;3&quot; unique_id=&quot;10350&quot;&gt;&lt;property id=&quot;20148&quot; value=&quot;5&quot;/&gt;&lt;property id=&quot;20300&quot; value=&quot;Diapositive 13 - &amp;quot;Limite de non infériorité&amp;quot;&quot;/&gt;&lt;property id=&quot;20307&quot; value=&quot;341&quot;/&gt;&lt;/object&gt;&lt;object type=&quot;3&quot; unique_id=&quot;10351&quot;&gt;&lt;property id=&quot;20148&quot; value=&quot;5&quot;/&gt;&lt;property id=&quot;20300&quot; value=&quot;Diapositive 14 - &amp;quot;Interprétation de la limite&amp;quot;&quot;/&gt;&lt;property id=&quot;20307&quot; value=&quot;342&quot;/&gt;&lt;/object&gt;&lt;object type=&quot;3&quot; unique_id=&quot;10352&quot;&gt;&lt;property id=&quot;20148&quot; value=&quot;5&quot;/&gt;&lt;property id=&quot;20300&quot; value=&quot;Diapositive 15 - &amp;quot;Conséquence du choix de la limite&amp;quot;&quot;/&gt;&lt;property id=&quot;20307&quot; value=&quot;343&quot;/&gt;&lt;/object&gt;&lt;object type=&quot;3&quot; unique_id=&quot;10353&quot;&gt;&lt;property id=&quot;20148&quot; value=&quot;5&quot;/&gt;&lt;property id=&quot;20300&quot; value=&quot;Diapositive 16 - &amp;quot;Problématique&amp;quot;&quot;/&gt;&lt;property id=&quot;20307&quot; value=&quot;344&quot;/&gt;&lt;/object&gt;&lt;object type=&quot;3&quot; unique_id=&quot;10354&quot;&gt;&lt;property id=&quot;20148&quot; value=&quot;5&quot;/&gt;&lt;property id=&quot;20300&quot; value=&quot;Diapositive 17 - &amp;quot;Fixation de la limite de non infériorité&amp;quot;&quot;/&gt;&lt;property id=&quot;20307&quot; value=&quot;322&quot;/&gt;&lt;/object&gt;&lt;object type=&quot;3&quot; unique_id=&quot;10355&quot;&gt;&lt;property id=&quot;20148&quot; value=&quot;5&quot;/&gt;&lt;property id=&quot;20300&quot; value=&quot;Diapositive 18 - &amp;quot;Fixation de la limite de non infériorité&amp;quot;&quot;/&gt;&lt;property id=&quot;20307&quot; value=&quot;323&quot;/&gt;&lt;/object&gt;&lt;object type=&quot;3&quot; unique_id=&quot;10356&quot;&gt;&lt;property id=&quot;20148&quot; value=&quot;5&quot;/&gt;&lt;property id=&quot;20300&quot; value=&quot;Diapositive 20 - &amp;quot;Effects on all stroke  (ischemic and hemorrhagic)&amp;quot;&quot;/&gt;&lt;property id=&quot;20307&quot; value=&quot;364&quot;/&gt;&lt;/object&gt;&lt;object type=&quot;3&quot; unique_id=&quot;10357&quot;&gt;&lt;property id=&quot;20148&quot; value=&quot;5&quot;/&gt;&lt;property id=&quot;20300&quot; value=&quot;Diapositive 21 - &amp;quot;Limite de NI&amp;quot;&quot;/&gt;&lt;property id=&quot;20307&quot; value=&quot;365&quot;/&gt;&lt;/object&gt;&lt;object type=&quot;3&quot; unique_id=&quot;10358&quot;&gt;&lt;property id=&quot;20148&quot; value=&quot;5&quot;/&gt;&lt;property id=&quot;20300&quot; value=&quot;Diapositive 23 - &amp;quot;Interprétation correcte d’une conclusion en MI&amp;quot;&quot;/&gt;&lt;property id=&quot;20307&quot; value=&quot;345&quot;/&gt;&lt;/object&gt;&lt;object type=&quot;3&quot; unique_id=&quot;10359&quot;&gt;&lt;property id=&quot;20148&quot; value=&quot;5&quot;/&gt;&lt;property id=&quot;20300&quot; value=&quot;Diapositive 24 - &amp;quot;Efficacité suffisante &amp;quot;&quot;/&gt;&lt;property id=&quot;20307&quot; value=&quot;366&quot;/&gt;&lt;/object&gt;&lt;object type=&quot;3&quot; unique_id=&quot;10360&quot;&gt;&lt;property id=&quot;20148&quot; value=&quot;5&quot;/&gt;&lt;property id=&quot;20300&quot; value=&quot;Diapositive 25 - &amp;quot;Efficacité suffisante&amp;quot;&quot;/&gt;&lt;property id=&quot;20307&quot; value=&quot;367&quot;/&gt;&lt;/object&gt;&lt;object type=&quot;3&quot; unique_id=&quot;10361&quot;&gt;&lt;property id=&quot;20148&quot; value=&quot;5&quot;/&gt;&lt;property id=&quot;20300&quot; value=&quot;Diapositive 26&quot;/&gt;&lt;property id=&quot;20307&quot; value=&quot;368&quot;/&gt;&lt;/object&gt;&lt;object type=&quot;3&quot; unique_id=&quot;10362&quot;&gt;&lt;property id=&quot;20148&quot; value=&quot;5&quot;/&gt;&lt;property id=&quot;20300&quot; value=&quot;Diapositive 27&quot;/&gt;&lt;property id=&quot;20307&quot; value=&quot;369&quot;/&gt;&lt;/object&gt;&lt;object type=&quot;3&quot; unique_id=&quot;10363&quot;&gt;&lt;property id=&quot;20148&quot; value=&quot;5&quot;/&gt;&lt;property id=&quot;20300&quot; value=&quot;Diapositive 28 - &amp;quot;Les biais &amp;quot;&quot;/&gt;&lt;property id=&quot;20307&quot; value=&quot;356&quot;/&gt;&lt;/object&gt;&lt;object type=&quot;3&quot; unique_id=&quot;10364&quot;&gt;&lt;property id=&quot;20148&quot; value=&quot;5&quot;/&gt;&lt;property id=&quot;20300&quot; value=&quot;Diapositive 29 - &amp;quot;Définition du biais dans l’essai de non infériorité ?&amp;quot;&quot;/&gt;&lt;property id=&quot;20307&quot; value=&quot;392&quot;/&gt;&lt;/object&gt;&lt;object type=&quot;3&quot; unique_id=&quot;10365&quot;&gt;&lt;property id=&quot;20148&quot; value=&quot;5&quot;/&gt;&lt;property id=&quot;20300&quot; value=&quot;Diapositive 31 - &amp;quot;Mécanisme du biais&amp;quot;&quot;/&gt;&lt;property id=&quot;20307&quot; value=&quot;395&quot;/&gt;&lt;/object&gt;&lt;object type=&quot;3&quot; unique_id=&quot;10370&quot;&gt;&lt;property id=&quot;20148&quot; value=&quot;5&quot;/&gt;&lt;property id=&quot;20300&quot; value=&quot;Diapositive 34 - &amp;quot;Situations potentielles de biais&amp;quot;&quot;/&gt;&lt;property id=&quot;20307&quot; value=&quot;316&quot;/&gt;&lt;/object&gt;&lt;object type=&quot;3&quot; unique_id=&quot;10372&quot;&gt;&lt;property id=&quot;20148&quot; value=&quot;5&quot;/&gt;&lt;property id=&quot;20300&quot; value=&quot;Diapositive 39 - &amp;quot;Etude de cas&amp;quot;&quot;/&gt;&lt;property id=&quot;20307&quot; value=&quot;371&quot;/&gt;&lt;/object&gt;&lt;object type=&quot;3&quot; unique_id=&quot;10373&quot;&gt;&lt;property id=&quot;20148&quot; value=&quot;5&quot;/&gt;&lt;property id=&quot;20300&quot; value=&quot;Diapositive 37 - &amp;quot;Guide évaluation essai de non infériorité&amp;quot;&quot;/&gt;&lt;property id=&quot;20307&quot; value=&quot;372&quot;/&gt;&lt;/object&gt;&lt;object type=&quot;3&quot; unique_id=&quot;10374&quot;&gt;&lt;property id=&quot;20148&quot; value=&quot;5&quot;/&gt;&lt;property id=&quot;20300&quot; value=&quot;Diapositive 38 - &amp;quot;Suite…&amp;quot;&quot;/&gt;&lt;property id=&quot;20307&quot; value=&quot;373&quot;/&gt;&lt;/object&gt;&lt;object type=&quot;3&quot; unique_id=&quot;11053&quot;&gt;&lt;property id=&quot;20148&quot; value=&quot;5&quot;/&gt;&lt;property id=&quot;20300&quot; value=&quot;Diapositive 32 - &amp;quot;Les causes de biais &amp;quot;&quot;/&gt;&lt;property id=&quot;20307&quot; value=&quot;396&quot;/&gt;&lt;/object&gt;&lt;object type=&quot;3&quot; unique_id=&quot;11054&quot;&gt;&lt;property id=&quot;20148&quot; value=&quot;5&quot;/&gt;&lt;property id=&quot;20300&quot; value=&quot;Diapositive 33 - &amp;quot;Biais&amp;quot;&quot;/&gt;&lt;property id=&quot;20307&quot; value=&quot;397&quot;/&gt;&lt;/object&gt;&lt;object type=&quot;3&quot; unique_id=&quot;11055&quot;&gt;&lt;property id=&quot;20148&quot; value=&quot;5&quot;/&gt;&lt;property id=&quot;20300&quot; value=&quot;Diapositive 35 - &amp;quot;Analyse en intention de traiter&amp;quot;&quot;/&gt;&lt;property id=&quot;20307&quot; value=&quot;398&quot;/&gt;&lt;/object&gt;&lt;object type=&quot;3&quot; unique_id=&quot;11056&quot;&gt;&lt;property id=&quot;20148&quot; value=&quot;5&quot;/&gt;&lt;property id=&quot;20300&quot; value=&quot;Diapositive 36 - &amp;quot;Au total, protection contre les biais dans l’essai de non infériorité&amp;quot;&quot;/&gt;&lt;property id=&quot;20307&quot; value=&quot;399&quot;/&gt;&lt;/object&gt;&lt;object type=&quot;3&quot; unique_id=&quot;11470&quot;&gt;&lt;property id=&quot;20148&quot; value=&quot;5&quot;/&gt;&lt;property id=&quot;20300&quot; value=&quot;Diapositive 46&quot;/&gt;&lt;property id=&quot;20307&quot; value=&quot;400&quot;/&gt;&lt;/object&gt;&lt;object type=&quot;3&quot; unique_id=&quot;11471&quot;&gt;&lt;property id=&quot;20148&quot; value=&quot;5&quot;/&gt;&lt;property id=&quot;20300&quot; value=&quot;Diapositive 48&quot;/&gt;&lt;property id=&quot;20307&quot; value=&quot;401&quot;/&gt;&lt;/object&gt;&lt;object type=&quot;3&quot; unique_id=&quot;11472&quot;&gt;&lt;property id=&quot;20148&quot; value=&quot;5&quot;/&gt;&lt;property id=&quot;20300&quot; value=&quot;Diapositive 49&quot;/&gt;&lt;property id=&quot;20307&quot; value=&quot;402&quot;/&gt;&lt;/object&gt;&lt;object type=&quot;3&quot; unique_id=&quot;11473&quot;&gt;&lt;property id=&quot;20148&quot; value=&quot;5&quot;/&gt;&lt;property id=&quot;20300&quot; value=&quot;Diapositive 50&quot;/&gt;&lt;property id=&quot;20307&quot; value=&quot;403&quot;/&gt;&lt;/object&gt;&lt;object type=&quot;3&quot; unique_id=&quot;11474&quot;&gt;&lt;property id=&quot;20148&quot; value=&quot;5&quot;/&gt;&lt;property id=&quot;20300&quot; value=&quot;Diapositive 51&quot;/&gt;&lt;property id=&quot;20307&quot; value=&quot;404&quot;/&gt;&lt;/object&gt;&lt;object type=&quot;3&quot; unique_id=&quot;12952&quot;&gt;&lt;property id=&quot;20148&quot; value=&quot;5&quot;/&gt;&lt;property id=&quot;20300&quot; value=&quot;Diapositive 2 - &amp;quot;Pré requis : Différence des risques, risque ratio&amp;quot;&quot;/&gt;&lt;property id=&quot;20307&quot; value=&quot;407&quot;/&gt;&lt;/object&gt;&lt;object type=&quot;3&quot; unique_id=&quot;12953&quot;&gt;&lt;property id=&quot;20148&quot; value=&quot;5&quot;/&gt;&lt;property id=&quot;20300&quot; value=&quot;Diapositive 3 - &amp;quot;Pré requis : Intervalle de confiance&amp;quot;&quot;/&gt;&lt;property id=&quot;20307&quot; value=&quot;408&quot;/&gt;&lt;/object&gt;&lt;object type=&quot;3&quot; unique_id=&quot;12954&quot;&gt;&lt;property id=&quot;20148&quot; value=&quot;5&quot;/&gt;&lt;property id=&quot;20300&quot; value=&quot;Diapositive 19 - &amp;quot;Fixation de la limite, exemples&amp;quot;&quot;/&gt;&lt;property id=&quot;20307&quot; value=&quot;405&quot;/&gt;&lt;/object&gt;&lt;object type=&quot;3&quot; unique_id=&quot;12955&quot;&gt;&lt;property id=&quot;20148&quot; value=&quot;5&quot;/&gt;&lt;property id=&quot;20300&quot; value=&quot;Diapositive 22 - &amp;quot;Lecture critique, limite de NI&amp;quot;&quot;/&gt;&lt;property id=&quot;20307&quot; value=&quot;406&quot;/&gt;&lt;/object&gt;&lt;object type=&quot;3&quot; unique_id=&quot;13228&quot;&gt;&lt;property id=&quot;20148&quot; value=&quot;5&quot;/&gt;&lt;property id=&quot;20300&quot; value=&quot;Diapositive 30&quot;/&gt;&lt;property id=&quot;20307&quot; value=&quot;409&quot;/&gt;&lt;/object&gt;&lt;object type=&quot;3&quot; unique_id=&quot;14833&quot;&gt;&lt;property id=&quot;20148&quot; value=&quot;5&quot;/&gt;&lt;property id=&quot;20300&quot; value=&quot;Diapositive 40&quot;/&gt;&lt;property id=&quot;20307&quot; value=&quot;410&quot;/&gt;&lt;/object&gt;&lt;object type=&quot;3&quot; unique_id=&quot;14834&quot;&gt;&lt;property id=&quot;20148&quot; value=&quot;5&quot;/&gt;&lt;property id=&quot;20300&quot; value=&quot;Diapositive 44&quot;/&gt;&lt;property id=&quot;20307&quot; value=&quot;411&quot;/&gt;&lt;/object&gt;&lt;object type=&quot;3&quot; unique_id=&quot;14835&quot;&gt;&lt;property id=&quot;20148&quot; value=&quot;5&quot;/&gt;&lt;property id=&quot;20300&quot; value=&quot;Diapositive 45&quot;/&gt;&lt;property id=&quot;20307&quot; value=&quot;412&quot;/&gt;&lt;/object&gt;&lt;object type=&quot;3&quot; unique_id=&quot;15238&quot;&gt;&lt;property id=&quot;20148&quot; value=&quot;5&quot;/&gt;&lt;property id=&quot;20300&quot; value=&quot;Diapositive 41&quot;/&gt;&lt;property id=&quot;20307&quot; value=&quot;413&quot;/&gt;&lt;/object&gt;&lt;object type=&quot;3&quot; unique_id=&quot;15239&quot;&gt;&lt;property id=&quot;20148&quot; value=&quot;5&quot;/&gt;&lt;property id=&quot;20300&quot; value=&quot;Diapositive 42&quot;/&gt;&lt;property id=&quot;20307&quot; value=&quot;415&quot;/&gt;&lt;/object&gt;&lt;object type=&quot;3&quot; unique_id=&quot;15240&quot;&gt;&lt;property id=&quot;20148&quot; value=&quot;5&quot;/&gt;&lt;property id=&quot;20300&quot; value=&quot;Diapositive 43&quot;/&gt;&lt;property id=&quot;20307&quot; value=&quot;414&quot;/&gt;&lt;/object&gt;&lt;object type=&quot;3&quot; unique_id=&quot;15723&quot;&gt;&lt;property id=&quot;20148&quot; value=&quot;5&quot;/&gt;&lt;property id=&quot;20300&quot; value=&quot;Diapositive 47 - &amp;quot;Divers&amp;quot;&quot;/&gt;&lt;property id=&quot;20307&quot; value=&quot;416&quot;/&gt;&lt;/object&gt;&lt;/object&gt;&lt;object type=&quot;8&quot; unique_id=&quot;10447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cucherat Thème1">
  <a:themeElements>
    <a:clrScheme name="Élémentair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triangle" w="lg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triangle" w="lg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ours neurologi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rs neurologi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rs neurologi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rs neurologi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rs neurologi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rs neurologi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rs neurologi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cucherat Thème1" id="{59D6A7FE-6782-4173-A050-8CF524290EC8}" vid="{F699E097-7B87-419D-973A-EB677ECD5E07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1" width="525" row="6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0DDC6CAC-5AB2-4FDD-923B-0EF6F6A2D855}">
  <we:reference id="wa104051163" version="1.2.0.3" store="fr-FR" storeType="OMEX"/>
  <we:alternateReferences>
    <we:reference id="wa104051163" version="1.2.0.3" store="wa104051163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cucherat Thème1</Template>
  <TotalTime>2042</TotalTime>
  <Words>2093</Words>
  <Application>Microsoft Office PowerPoint</Application>
  <PresentationFormat>Affichage à l'écran (4:3)</PresentationFormat>
  <Paragraphs>404</Paragraphs>
  <Slides>56</Slides>
  <Notes>10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56</vt:i4>
      </vt:variant>
    </vt:vector>
  </HeadingPairs>
  <TitlesOfParts>
    <vt:vector size="61" baseType="lpstr">
      <vt:lpstr>Arial</vt:lpstr>
      <vt:lpstr>Calibri</vt:lpstr>
      <vt:lpstr>Times New Roman</vt:lpstr>
      <vt:lpstr>Wingdings</vt:lpstr>
      <vt:lpstr>cucherat Thème1</vt:lpstr>
      <vt:lpstr>Les essais de non infériorité   VIDEO DU COURS AVEC EXPLICATIONS = https://univ-lyon1.webex.com/univ-lyon1/lsr.php?RCID=b7d5cd1ebeb044ad86692365fcdf7488  mot de passe = AfSDdPk2</vt:lpstr>
      <vt:lpstr>Pré requis : Différence des risques, risque ratio</vt:lpstr>
      <vt:lpstr>Pré requis : Intervalle de confiance</vt:lpstr>
      <vt:lpstr>Présentation PowerPoint</vt:lpstr>
      <vt:lpstr>Utilisation d’un nouveau traitement</vt:lpstr>
      <vt:lpstr>Mise en évidence de l’équivalence : problématique</vt:lpstr>
      <vt:lpstr>Démonstration de l’équivalence</vt:lpstr>
      <vt:lpstr>Présentation PowerPoint</vt:lpstr>
      <vt:lpstr>Essai de non infériorité clinique</vt:lpstr>
      <vt:lpstr>Principe </vt:lpstr>
      <vt:lpstr>Présentation PowerPoint</vt:lpstr>
      <vt:lpstr>Verdict de NI</vt:lpstr>
      <vt:lpstr>Seuil de non infériorité</vt:lpstr>
      <vt:lpstr>Limite de non infériorité</vt:lpstr>
      <vt:lpstr>Conséquence du choix de la limite</vt:lpstr>
      <vt:lpstr>Problématique</vt:lpstr>
      <vt:lpstr>Fixation de la limite de non infériorité</vt:lpstr>
      <vt:lpstr>Fixation de la limite de non infériorité</vt:lpstr>
      <vt:lpstr>Fixation de la limite, exemples</vt:lpstr>
      <vt:lpstr>Effects on all stroke  (ischemic and hemorrhagic)</vt:lpstr>
      <vt:lpstr>Limite de NI</vt:lpstr>
      <vt:lpstr>Lecture critique, limite de NI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Interprétation correcte d’une conclusion en MI</vt:lpstr>
      <vt:lpstr>SWITCH d’hypothèse</vt:lpstr>
      <vt:lpstr>Switch d’hypothèse</vt:lpstr>
      <vt:lpstr>Population d’analyse</vt:lpstr>
      <vt:lpstr>Les biais </vt:lpstr>
      <vt:lpstr>Définition du biais dans l’essai de non infériorité ?</vt:lpstr>
      <vt:lpstr>Présentation PowerPoint</vt:lpstr>
      <vt:lpstr>Mécanisme du biais</vt:lpstr>
      <vt:lpstr>Les causes de biais </vt:lpstr>
      <vt:lpstr>Biais</vt:lpstr>
      <vt:lpstr>Situations potentielles de biais</vt:lpstr>
      <vt:lpstr>Analyse en intention de traiter</vt:lpstr>
      <vt:lpstr>Au total, protection contre les biais dans l’essai de non infériorité</vt:lpstr>
      <vt:lpstr>Guide évaluation essai de non infériorité</vt:lpstr>
      <vt:lpstr>Suite…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Quelle est la valeur maximale possible pour la limite de non-infériorité en risque relatif  ?</vt:lpstr>
      <vt:lpstr>Le traitement du groupe contrôle est-il optimal ?</vt:lpstr>
      <vt:lpstr>Critères de jugement et méthode de mesure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Michel Cucherat</dc:creator>
  <cp:lastModifiedBy>HAESEBAERT, Julie</cp:lastModifiedBy>
  <cp:revision>122</cp:revision>
  <dcterms:created xsi:type="dcterms:W3CDTF">2011-06-20T11:06:47Z</dcterms:created>
  <dcterms:modified xsi:type="dcterms:W3CDTF">2022-09-05T19:55:53Z</dcterms:modified>
</cp:coreProperties>
</file>