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compatMode="1" saveSubsetFonts="1">
  <p:sldMasterIdLst>
    <p:sldMasterId id="2147483648" r:id="rId1"/>
  </p:sldMasterIdLst>
  <p:notesMasterIdLst>
    <p:notesMasterId r:id="rId44"/>
  </p:notesMasterIdLst>
  <p:handoutMasterIdLst>
    <p:handoutMasterId r:id="rId45"/>
  </p:handoutMasterIdLst>
  <p:sldIdLst>
    <p:sldId id="256" r:id="rId2"/>
    <p:sldId id="325" r:id="rId3"/>
    <p:sldId id="257" r:id="rId4"/>
    <p:sldId id="258" r:id="rId5"/>
    <p:sldId id="260" r:id="rId6"/>
    <p:sldId id="266" r:id="rId7"/>
    <p:sldId id="261" r:id="rId8"/>
    <p:sldId id="271" r:id="rId9"/>
    <p:sldId id="272" r:id="rId10"/>
    <p:sldId id="267" r:id="rId11"/>
    <p:sldId id="268" r:id="rId12"/>
    <p:sldId id="269" r:id="rId13"/>
    <p:sldId id="270" r:id="rId14"/>
    <p:sldId id="273" r:id="rId15"/>
    <p:sldId id="274" r:id="rId16"/>
    <p:sldId id="276" r:id="rId17"/>
    <p:sldId id="277" r:id="rId18"/>
    <p:sldId id="278" r:id="rId19"/>
    <p:sldId id="279" r:id="rId20"/>
    <p:sldId id="333" r:id="rId21"/>
    <p:sldId id="280" r:id="rId22"/>
    <p:sldId id="282" r:id="rId23"/>
    <p:sldId id="281" r:id="rId24"/>
    <p:sldId id="334" r:id="rId25"/>
    <p:sldId id="283" r:id="rId26"/>
    <p:sldId id="302" r:id="rId27"/>
    <p:sldId id="335" r:id="rId28"/>
    <p:sldId id="286" r:id="rId29"/>
    <p:sldId id="288" r:id="rId30"/>
    <p:sldId id="287" r:id="rId31"/>
    <p:sldId id="285" r:id="rId32"/>
    <p:sldId id="291" r:id="rId33"/>
    <p:sldId id="292" r:id="rId34"/>
    <p:sldId id="290" r:id="rId35"/>
    <p:sldId id="337" r:id="rId36"/>
    <p:sldId id="275" r:id="rId37"/>
    <p:sldId id="262" r:id="rId38"/>
    <p:sldId id="338" r:id="rId39"/>
    <p:sldId id="301" r:id="rId40"/>
    <p:sldId id="263" r:id="rId41"/>
    <p:sldId id="264" r:id="rId42"/>
    <p:sldId id="265" r:id="rId43"/>
  </p:sldIdLst>
  <p:sldSz cx="9144000" cy="6858000" type="screen4x3"/>
  <p:notesSz cx="6858000" cy="9144000"/>
  <p:defaultTex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436">
          <p15:clr>
            <a:srgbClr val="A4A3A4"/>
          </p15:clr>
        </p15:guide>
        <p15:guide id="2" orient="horz" pos="2158">
          <p15:clr>
            <a:srgbClr val="A4A3A4"/>
          </p15:clr>
        </p15:guide>
        <p15:guide id="3" orient="horz" pos="4264">
          <p15:clr>
            <a:srgbClr val="A4A3A4"/>
          </p15:clr>
        </p15:guide>
        <p15:guide id="4" orient="horz" pos="210">
          <p15:clr>
            <a:srgbClr val="A4A3A4"/>
          </p15:clr>
        </p15:guide>
        <p15:guide id="5" pos="249">
          <p15:clr>
            <a:srgbClr val="A4A3A4"/>
          </p15:clr>
        </p15:guide>
        <p15:guide id="6" pos="2883">
          <p15:clr>
            <a:srgbClr val="A4A3A4"/>
          </p15:clr>
        </p15:guide>
        <p15:guide id="7" pos="69">
          <p15:clr>
            <a:srgbClr val="A4A3A4"/>
          </p15:clr>
        </p15:guide>
        <p15:guide id="8" pos="573">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185"/>
    <p:restoredTop sz="90731"/>
  </p:normalViewPr>
  <p:slideViewPr>
    <p:cSldViewPr>
      <p:cViewPr varScale="1">
        <p:scale>
          <a:sx n="86" d="100"/>
          <a:sy n="86" d="100"/>
        </p:scale>
        <p:origin x="1392" y="200"/>
      </p:cViewPr>
      <p:guideLst>
        <p:guide orient="horz" pos="436"/>
        <p:guide orient="horz" pos="2158"/>
        <p:guide orient="horz" pos="4264"/>
        <p:guide orient="horz" pos="210"/>
        <p:guide pos="249"/>
        <p:guide pos="2883"/>
        <p:guide pos="69"/>
        <p:guide pos="573"/>
      </p:guideLst>
    </p:cSldViewPr>
  </p:slideViewPr>
  <p:notesTextViewPr>
    <p:cViewPr>
      <p:scale>
        <a:sx n="100" d="100"/>
        <a:sy n="100" d="100"/>
      </p:scale>
      <p:origin x="0" y="0"/>
    </p:cViewPr>
  </p:notesTextViewPr>
  <p:notesViewPr>
    <p:cSldViewPr>
      <p:cViewPr varScale="1">
        <p:scale>
          <a:sx n="95" d="100"/>
          <a:sy n="95" d="100"/>
        </p:scale>
        <p:origin x="-1530"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136F4E62-9028-0A4A-9EAE-5B90273F136C}"/>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defRPr>
            </a:lvl1pPr>
          </a:lstStyle>
          <a:p>
            <a:pPr>
              <a:defRPr/>
            </a:pPr>
            <a:endParaRPr lang="fr-FR"/>
          </a:p>
        </p:txBody>
      </p:sp>
      <p:sp>
        <p:nvSpPr>
          <p:cNvPr id="3" name="Espace réservé de la date 2">
            <a:extLst>
              <a:ext uri="{FF2B5EF4-FFF2-40B4-BE49-F238E27FC236}">
                <a16:creationId xmlns:a16="http://schemas.microsoft.com/office/drawing/2014/main" id="{88D9061D-2157-BD4F-A81B-A9CA670FBB24}"/>
              </a:ext>
            </a:extLst>
          </p:cNvPr>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itchFamily="34" charset="0"/>
              </a:defRPr>
            </a:lvl1pPr>
          </a:lstStyle>
          <a:p>
            <a:pPr>
              <a:defRPr/>
            </a:pPr>
            <a:fld id="{BE5856A7-175C-F342-9E0A-1F4574FBFB42}" type="datetimeFigureOut">
              <a:rPr lang="fr-FR" altLang="fr-FR"/>
              <a:pPr>
                <a:defRPr/>
              </a:pPr>
              <a:t>14/08/2022</a:t>
            </a:fld>
            <a:endParaRPr lang="fr-FR" altLang="fr-FR"/>
          </a:p>
        </p:txBody>
      </p:sp>
      <p:sp>
        <p:nvSpPr>
          <p:cNvPr id="4" name="Espace réservé du pied de page 3">
            <a:extLst>
              <a:ext uri="{FF2B5EF4-FFF2-40B4-BE49-F238E27FC236}">
                <a16:creationId xmlns:a16="http://schemas.microsoft.com/office/drawing/2014/main" id="{69C4B52E-2A34-6744-BA6B-9E49AAEFD7BB}"/>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defRPr>
            </a:lvl1pPr>
          </a:lstStyle>
          <a:p>
            <a:pPr>
              <a:defRPr/>
            </a:pPr>
            <a:endParaRPr lang="fr-FR"/>
          </a:p>
        </p:txBody>
      </p:sp>
      <p:sp>
        <p:nvSpPr>
          <p:cNvPr id="5" name="Espace réservé du numéro de diapositive 4">
            <a:extLst>
              <a:ext uri="{FF2B5EF4-FFF2-40B4-BE49-F238E27FC236}">
                <a16:creationId xmlns:a16="http://schemas.microsoft.com/office/drawing/2014/main" id="{1F35B504-5801-0A44-959F-8BB37E2A034B}"/>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E71C12DF-17CA-7F44-8A47-5275ADE09874}" type="slidenum">
              <a:rPr lang="fr-FR" altLang="fr-FR"/>
              <a:pPr>
                <a:defRPr/>
              </a:pPr>
              <a:t>‹N°›</a:t>
            </a:fld>
            <a:endParaRPr lang="fr-FR" altLang="fr-F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A0F9AF17-46FE-D64A-9A58-A18BE94C1A1E}"/>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defRPr>
            </a:lvl1pPr>
          </a:lstStyle>
          <a:p>
            <a:pPr>
              <a:defRPr/>
            </a:pPr>
            <a:endParaRPr lang="fr-FR"/>
          </a:p>
        </p:txBody>
      </p:sp>
      <p:sp>
        <p:nvSpPr>
          <p:cNvPr id="3" name="Espace réservé de la date 2">
            <a:extLst>
              <a:ext uri="{FF2B5EF4-FFF2-40B4-BE49-F238E27FC236}">
                <a16:creationId xmlns:a16="http://schemas.microsoft.com/office/drawing/2014/main" id="{7F56A46B-292A-414A-8DDC-F121265C41F3}"/>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itchFamily="34" charset="0"/>
              </a:defRPr>
            </a:lvl1pPr>
          </a:lstStyle>
          <a:p>
            <a:pPr>
              <a:defRPr/>
            </a:pPr>
            <a:fld id="{2C3ACD53-DF0C-CC41-B34C-38561E1FA152}" type="datetimeFigureOut">
              <a:rPr lang="fr-FR" altLang="fr-FR"/>
              <a:pPr>
                <a:defRPr/>
              </a:pPr>
              <a:t>14/08/2022</a:t>
            </a:fld>
            <a:endParaRPr lang="fr-FR" altLang="fr-FR"/>
          </a:p>
        </p:txBody>
      </p:sp>
      <p:sp>
        <p:nvSpPr>
          <p:cNvPr id="4" name="Espace réservé de l'image des diapositives 3">
            <a:extLst>
              <a:ext uri="{FF2B5EF4-FFF2-40B4-BE49-F238E27FC236}">
                <a16:creationId xmlns:a16="http://schemas.microsoft.com/office/drawing/2014/main" id="{0C35DFD5-DFB0-634A-A965-A548668F9235}"/>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fr-FR" noProof="0"/>
          </a:p>
        </p:txBody>
      </p:sp>
      <p:sp>
        <p:nvSpPr>
          <p:cNvPr id="5" name="Espace réservé des commentaires 4">
            <a:extLst>
              <a:ext uri="{FF2B5EF4-FFF2-40B4-BE49-F238E27FC236}">
                <a16:creationId xmlns:a16="http://schemas.microsoft.com/office/drawing/2014/main" id="{9EE2D23C-8931-7C4B-A077-7C0A2FB18524}"/>
              </a:ext>
            </a:extLst>
          </p:cNvPr>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bodyPr>
          <a:lstStyle/>
          <a:p>
            <a:pPr lvl="0"/>
            <a:r>
              <a:rPr lang="fr-FR" altLang="fr-FR" noProof="0"/>
              <a:t>Modifiez les styles du texte du masque</a:t>
            </a:r>
          </a:p>
          <a:p>
            <a:pPr lvl="1"/>
            <a:r>
              <a:rPr lang="fr-FR" altLang="fr-FR" noProof="0"/>
              <a:t>Deuxième niveau</a:t>
            </a:r>
          </a:p>
          <a:p>
            <a:pPr lvl="2"/>
            <a:r>
              <a:rPr lang="fr-FR" altLang="fr-FR" noProof="0"/>
              <a:t>Troisième niveau</a:t>
            </a:r>
          </a:p>
          <a:p>
            <a:pPr lvl="3"/>
            <a:r>
              <a:rPr lang="fr-FR" altLang="fr-FR" noProof="0"/>
              <a:t>Quatrième niveau</a:t>
            </a:r>
          </a:p>
          <a:p>
            <a:pPr lvl="4"/>
            <a:r>
              <a:rPr lang="fr-FR" altLang="fr-FR" noProof="0"/>
              <a:t>Cinquième niveau</a:t>
            </a:r>
          </a:p>
        </p:txBody>
      </p:sp>
      <p:sp>
        <p:nvSpPr>
          <p:cNvPr id="6" name="Espace réservé du pied de page 5">
            <a:extLst>
              <a:ext uri="{FF2B5EF4-FFF2-40B4-BE49-F238E27FC236}">
                <a16:creationId xmlns:a16="http://schemas.microsoft.com/office/drawing/2014/main" id="{D4BC25CF-2321-FC4F-9811-3DC7BD4FE67B}"/>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defRPr>
            </a:lvl1pPr>
          </a:lstStyle>
          <a:p>
            <a:pPr>
              <a:defRPr/>
            </a:pPr>
            <a:endParaRPr lang="fr-FR"/>
          </a:p>
        </p:txBody>
      </p:sp>
      <p:sp>
        <p:nvSpPr>
          <p:cNvPr id="7" name="Espace réservé du numéro de diapositive 6">
            <a:extLst>
              <a:ext uri="{FF2B5EF4-FFF2-40B4-BE49-F238E27FC236}">
                <a16:creationId xmlns:a16="http://schemas.microsoft.com/office/drawing/2014/main" id="{A0574909-4BEC-F04E-8AFB-9751B8447E20}"/>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E027E9F1-DC86-5A4F-9825-AFA57F67BA0E}" type="slidenum">
              <a:rPr lang="fr-FR" altLang="fr-FR"/>
              <a:pPr>
                <a:defRPr/>
              </a:pPr>
              <a:t>‹N°›</a:t>
            </a:fld>
            <a:endParaRPr lang="fr-FR" altLang="fr-F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Espace réservé de l'image des diapositives 1">
            <a:extLst>
              <a:ext uri="{FF2B5EF4-FFF2-40B4-BE49-F238E27FC236}">
                <a16:creationId xmlns:a16="http://schemas.microsoft.com/office/drawing/2014/main" id="{60EFBDFD-6130-0E49-9AC6-B310A3C1B0A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2" name="Espace réservé des commentaires 2">
            <a:extLst>
              <a:ext uri="{FF2B5EF4-FFF2-40B4-BE49-F238E27FC236}">
                <a16:creationId xmlns:a16="http://schemas.microsoft.com/office/drawing/2014/main" id="{EFF2AE71-2AE1-1646-94D6-6C4BF46BA17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ea typeface="ＭＳ Ｐゴシック" panose="020B0600070205080204" pitchFamily="34" charset="-128"/>
            </a:endParaRPr>
          </a:p>
        </p:txBody>
      </p:sp>
      <p:sp>
        <p:nvSpPr>
          <p:cNvPr id="10243" name="Espace réservé du numéro de diapositive 3">
            <a:extLst>
              <a:ext uri="{FF2B5EF4-FFF2-40B4-BE49-F238E27FC236}">
                <a16:creationId xmlns:a16="http://schemas.microsoft.com/office/drawing/2014/main" id="{652D18B3-4BF2-EA44-A29D-8DF6A66BA23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A0652736-2509-D14B-AEAB-3FE82159B8D0}" type="slidenum">
              <a:rPr lang="fr-FR" altLang="fr-FR" smtClean="0"/>
              <a:pPr>
                <a:spcBef>
                  <a:spcPct val="0"/>
                </a:spcBef>
              </a:pPr>
              <a:t>5</a:t>
            </a:fld>
            <a:endParaRPr lang="fr-FR" altLang="fr-F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Espace réservé de l'image des diapositives 1">
            <a:extLst>
              <a:ext uri="{FF2B5EF4-FFF2-40B4-BE49-F238E27FC236}">
                <a16:creationId xmlns:a16="http://schemas.microsoft.com/office/drawing/2014/main" id="{9F718ED2-87F8-E149-8BD1-597BDDC89A1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6" name="Espace réservé des commentaires 2">
            <a:extLst>
              <a:ext uri="{FF2B5EF4-FFF2-40B4-BE49-F238E27FC236}">
                <a16:creationId xmlns:a16="http://schemas.microsoft.com/office/drawing/2014/main" id="{9B9B33D5-39CE-134A-9979-67E14ECF3EE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ea typeface="ＭＳ Ｐゴシック" panose="020B0600070205080204" pitchFamily="34" charset="-128"/>
            </a:endParaRPr>
          </a:p>
        </p:txBody>
      </p:sp>
      <p:sp>
        <p:nvSpPr>
          <p:cNvPr id="36867" name="Espace réservé du numéro de diapositive 3">
            <a:extLst>
              <a:ext uri="{FF2B5EF4-FFF2-40B4-BE49-F238E27FC236}">
                <a16:creationId xmlns:a16="http://schemas.microsoft.com/office/drawing/2014/main" id="{BDEBA0FB-14FA-5548-8C43-363B08C8AB2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59811785-6A29-BB4B-9244-051138FA75F9}" type="slidenum">
              <a:rPr lang="fr-FR" altLang="fr-FR" smtClean="0"/>
              <a:pPr>
                <a:spcBef>
                  <a:spcPct val="0"/>
                </a:spcBef>
              </a:pPr>
              <a:t>22</a:t>
            </a:fld>
            <a:endParaRPr lang="fr-FR" altLang="fr-F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Espace réservé de l'image des diapositives 1">
            <a:extLst>
              <a:ext uri="{FF2B5EF4-FFF2-40B4-BE49-F238E27FC236}">
                <a16:creationId xmlns:a16="http://schemas.microsoft.com/office/drawing/2014/main" id="{B47BCC25-2830-F84F-8768-56843CEE8F5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4" name="Espace réservé des commentaires 2">
            <a:extLst>
              <a:ext uri="{FF2B5EF4-FFF2-40B4-BE49-F238E27FC236}">
                <a16:creationId xmlns:a16="http://schemas.microsoft.com/office/drawing/2014/main" id="{27F8767D-50F1-6543-97DE-4A2FF3441AA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ea typeface="ＭＳ Ｐゴシック" panose="020B0600070205080204" pitchFamily="34" charset="-128"/>
            </a:endParaRPr>
          </a:p>
        </p:txBody>
      </p:sp>
      <p:sp>
        <p:nvSpPr>
          <p:cNvPr id="38915" name="Espace réservé du numéro de diapositive 3">
            <a:extLst>
              <a:ext uri="{FF2B5EF4-FFF2-40B4-BE49-F238E27FC236}">
                <a16:creationId xmlns:a16="http://schemas.microsoft.com/office/drawing/2014/main" id="{6A25F1F1-B542-DA4F-A3B8-394EFF79064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5E986000-70AC-5647-98C6-26266DE5E342}" type="slidenum">
              <a:rPr lang="fr-FR" altLang="fr-FR" smtClean="0"/>
              <a:pPr>
                <a:spcBef>
                  <a:spcPct val="0"/>
                </a:spcBef>
              </a:pPr>
              <a:t>23</a:t>
            </a:fld>
            <a:endParaRPr lang="fr-FR" altLang="fr-F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Espace réservé de l'image des diapositives 1">
            <a:extLst>
              <a:ext uri="{FF2B5EF4-FFF2-40B4-BE49-F238E27FC236}">
                <a16:creationId xmlns:a16="http://schemas.microsoft.com/office/drawing/2014/main" id="{298D64B0-29D1-AF44-8E9D-BE7FF550320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2" name="Espace réservé des commentaires 2">
            <a:extLst>
              <a:ext uri="{FF2B5EF4-FFF2-40B4-BE49-F238E27FC236}">
                <a16:creationId xmlns:a16="http://schemas.microsoft.com/office/drawing/2014/main" id="{D93D6DB8-224D-5345-9485-A89F3591678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ea typeface="ＭＳ Ｐゴシック" panose="020B0600070205080204" pitchFamily="34" charset="-128"/>
            </a:endParaRPr>
          </a:p>
        </p:txBody>
      </p:sp>
      <p:sp>
        <p:nvSpPr>
          <p:cNvPr id="40963" name="Espace réservé du numéro de diapositive 3">
            <a:extLst>
              <a:ext uri="{FF2B5EF4-FFF2-40B4-BE49-F238E27FC236}">
                <a16:creationId xmlns:a16="http://schemas.microsoft.com/office/drawing/2014/main" id="{78A4BECF-699C-784E-898F-422B337311A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64E2E03D-5A12-354C-B3CE-A39B7DB54D37}" type="slidenum">
              <a:rPr lang="fr-FR" altLang="fr-FR" smtClean="0"/>
              <a:pPr>
                <a:spcBef>
                  <a:spcPct val="0"/>
                </a:spcBef>
              </a:pPr>
              <a:t>24</a:t>
            </a:fld>
            <a:endParaRPr lang="fr-FR" altLang="fr-F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Espace réservé de l'image des diapositives 1">
            <a:extLst>
              <a:ext uri="{FF2B5EF4-FFF2-40B4-BE49-F238E27FC236}">
                <a16:creationId xmlns:a16="http://schemas.microsoft.com/office/drawing/2014/main" id="{4578B68F-B821-5749-B787-21D4422AFD5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0" name="Espace réservé des commentaires 2">
            <a:extLst>
              <a:ext uri="{FF2B5EF4-FFF2-40B4-BE49-F238E27FC236}">
                <a16:creationId xmlns:a16="http://schemas.microsoft.com/office/drawing/2014/main" id="{B29CF889-E6EA-E945-9257-47BBDD24B90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ea typeface="ＭＳ Ｐゴシック" panose="020B0600070205080204" pitchFamily="34" charset="-128"/>
            </a:endParaRPr>
          </a:p>
        </p:txBody>
      </p:sp>
      <p:sp>
        <p:nvSpPr>
          <p:cNvPr id="43011" name="Espace réservé du numéro de diapositive 3">
            <a:extLst>
              <a:ext uri="{FF2B5EF4-FFF2-40B4-BE49-F238E27FC236}">
                <a16:creationId xmlns:a16="http://schemas.microsoft.com/office/drawing/2014/main" id="{D9609360-B9CA-A342-B2D3-517D1041204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5B6FEE57-536F-E940-84E3-C3B7E330FA4C}" type="slidenum">
              <a:rPr lang="fr-FR" altLang="fr-FR" smtClean="0"/>
              <a:pPr>
                <a:spcBef>
                  <a:spcPct val="0"/>
                </a:spcBef>
              </a:pPr>
              <a:t>25</a:t>
            </a:fld>
            <a:endParaRPr lang="fr-FR" altLang="fr-F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Espace réservé de l'image des diapositives 1">
            <a:extLst>
              <a:ext uri="{FF2B5EF4-FFF2-40B4-BE49-F238E27FC236}">
                <a16:creationId xmlns:a16="http://schemas.microsoft.com/office/drawing/2014/main" id="{C6CD0294-E619-C542-A55A-294C89F8A12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8" name="Espace réservé des commentaires 2">
            <a:extLst>
              <a:ext uri="{FF2B5EF4-FFF2-40B4-BE49-F238E27FC236}">
                <a16:creationId xmlns:a16="http://schemas.microsoft.com/office/drawing/2014/main" id="{90864EFB-FE29-F541-839E-8AFB71AEAF2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ea typeface="ＭＳ Ｐゴシック" panose="020B0600070205080204" pitchFamily="34" charset="-128"/>
            </a:endParaRPr>
          </a:p>
        </p:txBody>
      </p:sp>
      <p:sp>
        <p:nvSpPr>
          <p:cNvPr id="45059" name="Espace réservé du numéro de diapositive 3">
            <a:extLst>
              <a:ext uri="{FF2B5EF4-FFF2-40B4-BE49-F238E27FC236}">
                <a16:creationId xmlns:a16="http://schemas.microsoft.com/office/drawing/2014/main" id="{C936D531-2393-7E42-8E4C-AA159D3B448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71B47DA8-85AF-F14F-93B8-5AD40552D525}" type="slidenum">
              <a:rPr lang="fr-FR" altLang="fr-FR" smtClean="0"/>
              <a:pPr>
                <a:spcBef>
                  <a:spcPct val="0"/>
                </a:spcBef>
              </a:pPr>
              <a:t>26</a:t>
            </a:fld>
            <a:endParaRPr lang="fr-FR" altLang="fr-F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Espace réservé de l'image des diapositives 1">
            <a:extLst>
              <a:ext uri="{FF2B5EF4-FFF2-40B4-BE49-F238E27FC236}">
                <a16:creationId xmlns:a16="http://schemas.microsoft.com/office/drawing/2014/main" id="{ABF3F613-BB96-A741-A89B-D7D111DD252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0" name="Espace réservé des commentaires 2">
            <a:extLst>
              <a:ext uri="{FF2B5EF4-FFF2-40B4-BE49-F238E27FC236}">
                <a16:creationId xmlns:a16="http://schemas.microsoft.com/office/drawing/2014/main" id="{CDCD666E-797C-BE47-815D-8C22CEEA75E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ea typeface="ＭＳ Ｐゴシック" panose="020B0600070205080204" pitchFamily="34" charset="-128"/>
            </a:endParaRPr>
          </a:p>
        </p:txBody>
      </p:sp>
      <p:sp>
        <p:nvSpPr>
          <p:cNvPr id="48131" name="Espace réservé du numéro de diapositive 3">
            <a:extLst>
              <a:ext uri="{FF2B5EF4-FFF2-40B4-BE49-F238E27FC236}">
                <a16:creationId xmlns:a16="http://schemas.microsoft.com/office/drawing/2014/main" id="{225A795C-9B09-004B-BC46-B752C0027CF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701CC859-EEB2-F249-84AD-CB3ECE904AD1}" type="slidenum">
              <a:rPr lang="fr-FR" altLang="fr-FR" smtClean="0"/>
              <a:pPr>
                <a:spcBef>
                  <a:spcPct val="0"/>
                </a:spcBef>
              </a:pPr>
              <a:t>28</a:t>
            </a:fld>
            <a:endParaRPr lang="fr-FR" altLang="fr-F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Espace réservé de l'image des diapositives 1">
            <a:extLst>
              <a:ext uri="{FF2B5EF4-FFF2-40B4-BE49-F238E27FC236}">
                <a16:creationId xmlns:a16="http://schemas.microsoft.com/office/drawing/2014/main" id="{4630DABC-67C8-B64C-8058-5F1FF610DB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8" name="Espace réservé des commentaires 2">
            <a:extLst>
              <a:ext uri="{FF2B5EF4-FFF2-40B4-BE49-F238E27FC236}">
                <a16:creationId xmlns:a16="http://schemas.microsoft.com/office/drawing/2014/main" id="{4A6808C0-30A2-1541-8A2F-5F7A5F430C6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ea typeface="ＭＳ Ｐゴシック" panose="020B0600070205080204" pitchFamily="34" charset="-128"/>
            </a:endParaRPr>
          </a:p>
        </p:txBody>
      </p:sp>
      <p:sp>
        <p:nvSpPr>
          <p:cNvPr id="50179" name="Espace réservé du numéro de diapositive 3">
            <a:extLst>
              <a:ext uri="{FF2B5EF4-FFF2-40B4-BE49-F238E27FC236}">
                <a16:creationId xmlns:a16="http://schemas.microsoft.com/office/drawing/2014/main" id="{F0587CE9-01CF-F149-BAE7-57DF445BA92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0C3E67C8-E149-D341-820F-F5B47AD640A0}" type="slidenum">
              <a:rPr lang="fr-FR" altLang="fr-FR" smtClean="0"/>
              <a:pPr>
                <a:spcBef>
                  <a:spcPct val="0"/>
                </a:spcBef>
              </a:pPr>
              <a:t>29</a:t>
            </a:fld>
            <a:endParaRPr lang="fr-FR" altLang="fr-F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Espace réservé de l'image des diapositives 1">
            <a:extLst>
              <a:ext uri="{FF2B5EF4-FFF2-40B4-BE49-F238E27FC236}">
                <a16:creationId xmlns:a16="http://schemas.microsoft.com/office/drawing/2014/main" id="{BA5E06F2-5F80-BF41-8B46-6381D12C86C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6" name="Espace réservé des commentaires 2">
            <a:extLst>
              <a:ext uri="{FF2B5EF4-FFF2-40B4-BE49-F238E27FC236}">
                <a16:creationId xmlns:a16="http://schemas.microsoft.com/office/drawing/2014/main" id="{60197207-508B-7244-BA6C-1E8D704A0FB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ea typeface="ＭＳ Ｐゴシック" panose="020B0600070205080204" pitchFamily="34" charset="-128"/>
            </a:endParaRPr>
          </a:p>
        </p:txBody>
      </p:sp>
      <p:sp>
        <p:nvSpPr>
          <p:cNvPr id="52227" name="Espace réservé du numéro de diapositive 3">
            <a:extLst>
              <a:ext uri="{FF2B5EF4-FFF2-40B4-BE49-F238E27FC236}">
                <a16:creationId xmlns:a16="http://schemas.microsoft.com/office/drawing/2014/main" id="{1C43AC09-B71F-6946-8B8B-2FCF621119B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D7DE09CC-39EA-BF4B-8185-D08D4C108611}" type="slidenum">
              <a:rPr lang="fr-FR" altLang="fr-FR" smtClean="0"/>
              <a:pPr>
                <a:spcBef>
                  <a:spcPct val="0"/>
                </a:spcBef>
              </a:pPr>
              <a:t>30</a:t>
            </a:fld>
            <a:endParaRPr lang="fr-FR" altLang="fr-F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Espace réservé de l'image des diapositives 1">
            <a:extLst>
              <a:ext uri="{FF2B5EF4-FFF2-40B4-BE49-F238E27FC236}">
                <a16:creationId xmlns:a16="http://schemas.microsoft.com/office/drawing/2014/main" id="{20EFAB46-057F-DC41-BBA3-4ABB43F8F95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4" name="Espace réservé des commentaires 2">
            <a:extLst>
              <a:ext uri="{FF2B5EF4-FFF2-40B4-BE49-F238E27FC236}">
                <a16:creationId xmlns:a16="http://schemas.microsoft.com/office/drawing/2014/main" id="{BE3E637A-8B5E-5345-8CBA-7447CBA3802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ea typeface="ＭＳ Ｐゴシック" panose="020B0600070205080204" pitchFamily="34" charset="-128"/>
            </a:endParaRPr>
          </a:p>
        </p:txBody>
      </p:sp>
      <p:sp>
        <p:nvSpPr>
          <p:cNvPr id="54275" name="Espace réservé du numéro de diapositive 3">
            <a:extLst>
              <a:ext uri="{FF2B5EF4-FFF2-40B4-BE49-F238E27FC236}">
                <a16:creationId xmlns:a16="http://schemas.microsoft.com/office/drawing/2014/main" id="{3C413F00-8888-224C-BC5C-F9CD2C64AD2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5EF3EF97-6E10-EB4F-B6F7-4652B9B78D2F}" type="slidenum">
              <a:rPr lang="fr-FR" altLang="fr-FR" smtClean="0"/>
              <a:pPr>
                <a:spcBef>
                  <a:spcPct val="0"/>
                </a:spcBef>
              </a:pPr>
              <a:t>31</a:t>
            </a:fld>
            <a:endParaRPr lang="fr-FR" altLang="fr-F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Espace réservé de l'image des diapositives 1">
            <a:extLst>
              <a:ext uri="{FF2B5EF4-FFF2-40B4-BE49-F238E27FC236}">
                <a16:creationId xmlns:a16="http://schemas.microsoft.com/office/drawing/2014/main" id="{12CB9BFD-E869-FC4C-9B58-A7015535327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2" name="Espace réservé des commentaires 2">
            <a:extLst>
              <a:ext uri="{FF2B5EF4-FFF2-40B4-BE49-F238E27FC236}">
                <a16:creationId xmlns:a16="http://schemas.microsoft.com/office/drawing/2014/main" id="{B4A66E31-7A20-D842-AB81-4B385F07BEA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ea typeface="ＭＳ Ｐゴシック" panose="020B0600070205080204" pitchFamily="34" charset="-128"/>
            </a:endParaRPr>
          </a:p>
        </p:txBody>
      </p:sp>
      <p:sp>
        <p:nvSpPr>
          <p:cNvPr id="56323" name="Espace réservé du numéro de diapositive 3">
            <a:extLst>
              <a:ext uri="{FF2B5EF4-FFF2-40B4-BE49-F238E27FC236}">
                <a16:creationId xmlns:a16="http://schemas.microsoft.com/office/drawing/2014/main" id="{38F8C91D-920A-C548-9129-2E2CA44A873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9F9F8EDA-889B-0B41-BAF5-22C3D5B674A8}" type="slidenum">
              <a:rPr lang="fr-FR" altLang="fr-FR" smtClean="0"/>
              <a:pPr>
                <a:spcBef>
                  <a:spcPct val="0"/>
                </a:spcBef>
              </a:pPr>
              <a:t>32</a:t>
            </a:fld>
            <a:endParaRPr lang="fr-FR" alt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Espace réservé de l'image des diapositives 1">
            <a:extLst>
              <a:ext uri="{FF2B5EF4-FFF2-40B4-BE49-F238E27FC236}">
                <a16:creationId xmlns:a16="http://schemas.microsoft.com/office/drawing/2014/main" id="{FDF3EFD9-6038-8B42-A95C-AE024BB44C3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4" name="Espace réservé des commentaires 2">
            <a:extLst>
              <a:ext uri="{FF2B5EF4-FFF2-40B4-BE49-F238E27FC236}">
                <a16:creationId xmlns:a16="http://schemas.microsoft.com/office/drawing/2014/main" id="{33A57F22-C759-0345-87F7-5E758236642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ea typeface="ＭＳ Ｐゴシック" panose="020B0600070205080204" pitchFamily="34" charset="-128"/>
            </a:endParaRPr>
          </a:p>
        </p:txBody>
      </p:sp>
      <p:sp>
        <p:nvSpPr>
          <p:cNvPr id="18435" name="Espace réservé du numéro de diapositive 3">
            <a:extLst>
              <a:ext uri="{FF2B5EF4-FFF2-40B4-BE49-F238E27FC236}">
                <a16:creationId xmlns:a16="http://schemas.microsoft.com/office/drawing/2014/main" id="{B029421C-E57C-5747-86D0-B4B0B8A3549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46881D60-B814-9549-B938-7EE81724077E}" type="slidenum">
              <a:rPr lang="fr-FR" altLang="fr-FR" smtClean="0"/>
              <a:pPr>
                <a:spcBef>
                  <a:spcPct val="0"/>
                </a:spcBef>
              </a:pPr>
              <a:t>12</a:t>
            </a:fld>
            <a:endParaRPr lang="fr-FR" altLang="fr-F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Espace réservé de l'image des diapositives 1">
            <a:extLst>
              <a:ext uri="{FF2B5EF4-FFF2-40B4-BE49-F238E27FC236}">
                <a16:creationId xmlns:a16="http://schemas.microsoft.com/office/drawing/2014/main" id="{49B609DF-F930-074F-937D-1F584CB7780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0" name="Espace réservé des commentaires 2">
            <a:extLst>
              <a:ext uri="{FF2B5EF4-FFF2-40B4-BE49-F238E27FC236}">
                <a16:creationId xmlns:a16="http://schemas.microsoft.com/office/drawing/2014/main" id="{D9D7CB48-5F3B-4041-8915-39FBC2942D0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ea typeface="ＭＳ Ｐゴシック" panose="020B0600070205080204" pitchFamily="34" charset="-128"/>
            </a:endParaRPr>
          </a:p>
        </p:txBody>
      </p:sp>
      <p:sp>
        <p:nvSpPr>
          <p:cNvPr id="58371" name="Espace réservé du numéro de diapositive 3">
            <a:extLst>
              <a:ext uri="{FF2B5EF4-FFF2-40B4-BE49-F238E27FC236}">
                <a16:creationId xmlns:a16="http://schemas.microsoft.com/office/drawing/2014/main" id="{2FBD300F-A537-1D4F-A9A1-93C5F90374C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338B3D6A-D037-8D45-80C6-A9C71C184977}" type="slidenum">
              <a:rPr lang="fr-FR" altLang="fr-FR" smtClean="0"/>
              <a:pPr>
                <a:spcBef>
                  <a:spcPct val="0"/>
                </a:spcBef>
              </a:pPr>
              <a:t>33</a:t>
            </a:fld>
            <a:endParaRPr lang="fr-FR" altLang="fr-F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Espace réservé de l'image des diapositives 1">
            <a:extLst>
              <a:ext uri="{FF2B5EF4-FFF2-40B4-BE49-F238E27FC236}">
                <a16:creationId xmlns:a16="http://schemas.microsoft.com/office/drawing/2014/main" id="{928C90F4-C5DA-AD46-A5EF-730B39BBB41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8" name="Espace réservé des commentaires 2">
            <a:extLst>
              <a:ext uri="{FF2B5EF4-FFF2-40B4-BE49-F238E27FC236}">
                <a16:creationId xmlns:a16="http://schemas.microsoft.com/office/drawing/2014/main" id="{31B01646-AAE3-4D4B-8CBC-7A6D887037E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ea typeface="ＭＳ Ｐゴシック" panose="020B0600070205080204" pitchFamily="34" charset="-128"/>
            </a:endParaRPr>
          </a:p>
        </p:txBody>
      </p:sp>
      <p:sp>
        <p:nvSpPr>
          <p:cNvPr id="60419" name="Espace réservé du numéro de diapositive 3">
            <a:extLst>
              <a:ext uri="{FF2B5EF4-FFF2-40B4-BE49-F238E27FC236}">
                <a16:creationId xmlns:a16="http://schemas.microsoft.com/office/drawing/2014/main" id="{7F647460-926D-AF4B-BC33-F31BE307FC6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1DA1864C-F9C7-8E4A-9AC2-FD28210B9E49}" type="slidenum">
              <a:rPr lang="fr-FR" altLang="fr-FR" smtClean="0"/>
              <a:pPr>
                <a:spcBef>
                  <a:spcPct val="0"/>
                </a:spcBef>
              </a:pPr>
              <a:t>34</a:t>
            </a:fld>
            <a:endParaRPr lang="fr-FR" alt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Espace réservé de l'image des diapositives 1">
            <a:extLst>
              <a:ext uri="{FF2B5EF4-FFF2-40B4-BE49-F238E27FC236}">
                <a16:creationId xmlns:a16="http://schemas.microsoft.com/office/drawing/2014/main" id="{9E4D28A0-51C9-1341-AF6D-AA6CCE77028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2" name="Espace réservé des commentaires 2">
            <a:extLst>
              <a:ext uri="{FF2B5EF4-FFF2-40B4-BE49-F238E27FC236}">
                <a16:creationId xmlns:a16="http://schemas.microsoft.com/office/drawing/2014/main" id="{6F1FE0E3-0D61-944E-A62C-03D45714D07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ea typeface="ＭＳ Ｐゴシック" panose="020B0600070205080204" pitchFamily="34" charset="-128"/>
            </a:endParaRPr>
          </a:p>
        </p:txBody>
      </p:sp>
      <p:sp>
        <p:nvSpPr>
          <p:cNvPr id="20483" name="Espace réservé du numéro de diapositive 3">
            <a:extLst>
              <a:ext uri="{FF2B5EF4-FFF2-40B4-BE49-F238E27FC236}">
                <a16:creationId xmlns:a16="http://schemas.microsoft.com/office/drawing/2014/main" id="{90D95B44-54CB-674B-8617-16FA390DF14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58976467-9885-7048-BF05-DFAC2AEACF04}" type="slidenum">
              <a:rPr lang="fr-FR" altLang="fr-FR" smtClean="0"/>
              <a:pPr>
                <a:spcBef>
                  <a:spcPct val="0"/>
                </a:spcBef>
              </a:pPr>
              <a:t>13</a:t>
            </a:fld>
            <a:endParaRPr lang="fr-FR" alt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Espace réservé de l'image des diapositives 1">
            <a:extLst>
              <a:ext uri="{FF2B5EF4-FFF2-40B4-BE49-F238E27FC236}">
                <a16:creationId xmlns:a16="http://schemas.microsoft.com/office/drawing/2014/main" id="{0D1295FA-87B9-C945-8FF6-72DEDAB0E03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4" name="Espace réservé des commentaires 2">
            <a:extLst>
              <a:ext uri="{FF2B5EF4-FFF2-40B4-BE49-F238E27FC236}">
                <a16:creationId xmlns:a16="http://schemas.microsoft.com/office/drawing/2014/main" id="{475EA71B-C255-144A-8FBE-06680EA5561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ea typeface="ＭＳ Ｐゴシック" panose="020B0600070205080204" pitchFamily="34" charset="-128"/>
            </a:endParaRPr>
          </a:p>
        </p:txBody>
      </p:sp>
      <p:sp>
        <p:nvSpPr>
          <p:cNvPr id="23555" name="Espace réservé du numéro de diapositive 3">
            <a:extLst>
              <a:ext uri="{FF2B5EF4-FFF2-40B4-BE49-F238E27FC236}">
                <a16:creationId xmlns:a16="http://schemas.microsoft.com/office/drawing/2014/main" id="{FEFE7683-48B5-BF4D-89A7-829E09FB2D9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E3BD1A99-2EEC-C049-9227-A7795B12C0F3}" type="slidenum">
              <a:rPr lang="fr-FR" altLang="fr-FR" smtClean="0"/>
              <a:pPr>
                <a:spcBef>
                  <a:spcPct val="0"/>
                </a:spcBef>
              </a:pPr>
              <a:t>15</a:t>
            </a:fld>
            <a:endParaRPr lang="fr-FR" altLang="fr-F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Espace réservé de l'image des diapositives 1">
            <a:extLst>
              <a:ext uri="{FF2B5EF4-FFF2-40B4-BE49-F238E27FC236}">
                <a16:creationId xmlns:a16="http://schemas.microsoft.com/office/drawing/2014/main" id="{1D012B52-4357-9648-AC9D-6A665D811E6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2" name="Espace réservé des commentaires 2">
            <a:extLst>
              <a:ext uri="{FF2B5EF4-FFF2-40B4-BE49-F238E27FC236}">
                <a16:creationId xmlns:a16="http://schemas.microsoft.com/office/drawing/2014/main" id="{409F1D40-5B34-E143-BFBE-A2A5D0A36E8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ea typeface="ＭＳ Ｐゴシック" panose="020B0600070205080204" pitchFamily="34" charset="-128"/>
            </a:endParaRPr>
          </a:p>
        </p:txBody>
      </p:sp>
      <p:sp>
        <p:nvSpPr>
          <p:cNvPr id="25603" name="Espace réservé du numéro de diapositive 3">
            <a:extLst>
              <a:ext uri="{FF2B5EF4-FFF2-40B4-BE49-F238E27FC236}">
                <a16:creationId xmlns:a16="http://schemas.microsoft.com/office/drawing/2014/main" id="{B196E763-8B0B-FB43-AD07-B8508055978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41017502-EA49-1743-BD5A-8EEBDE2E43E1}" type="slidenum">
              <a:rPr lang="fr-FR" altLang="fr-FR" smtClean="0"/>
              <a:pPr>
                <a:spcBef>
                  <a:spcPct val="0"/>
                </a:spcBef>
              </a:pPr>
              <a:t>16</a:t>
            </a:fld>
            <a:endParaRPr lang="fr-FR" altLang="fr-F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Espace réservé de l'image des diapositives 1">
            <a:extLst>
              <a:ext uri="{FF2B5EF4-FFF2-40B4-BE49-F238E27FC236}">
                <a16:creationId xmlns:a16="http://schemas.microsoft.com/office/drawing/2014/main" id="{DA197F0C-676B-C242-9C73-24F1FC45250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Espace réservé des commentaires 2">
            <a:extLst>
              <a:ext uri="{FF2B5EF4-FFF2-40B4-BE49-F238E27FC236}">
                <a16:creationId xmlns:a16="http://schemas.microsoft.com/office/drawing/2014/main" id="{19FAF6E5-A5DC-E543-A7F8-05A2AAC07FB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ea typeface="ＭＳ Ｐゴシック" panose="020B0600070205080204" pitchFamily="34" charset="-128"/>
            </a:endParaRPr>
          </a:p>
        </p:txBody>
      </p:sp>
      <p:sp>
        <p:nvSpPr>
          <p:cNvPr id="28675" name="Espace réservé du numéro de diapositive 3">
            <a:extLst>
              <a:ext uri="{FF2B5EF4-FFF2-40B4-BE49-F238E27FC236}">
                <a16:creationId xmlns:a16="http://schemas.microsoft.com/office/drawing/2014/main" id="{ABA0E547-354D-8641-8062-68E5D54561F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D8E3E0D6-A351-8C46-AEE2-59383F2913C4}" type="slidenum">
              <a:rPr lang="fr-FR" altLang="fr-FR" smtClean="0"/>
              <a:pPr>
                <a:spcBef>
                  <a:spcPct val="0"/>
                </a:spcBef>
              </a:pPr>
              <a:t>18</a:t>
            </a:fld>
            <a:endParaRPr lang="fr-FR" altLang="fr-F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Espace réservé de l'image des diapositives 1">
            <a:extLst>
              <a:ext uri="{FF2B5EF4-FFF2-40B4-BE49-F238E27FC236}">
                <a16:creationId xmlns:a16="http://schemas.microsoft.com/office/drawing/2014/main" id="{57E23177-4420-074E-B2BB-C2EC6A015AD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2" name="Espace réservé des commentaires 2">
            <a:extLst>
              <a:ext uri="{FF2B5EF4-FFF2-40B4-BE49-F238E27FC236}">
                <a16:creationId xmlns:a16="http://schemas.microsoft.com/office/drawing/2014/main" id="{EFF750A4-20CD-BC4E-AB44-936FAE48A6A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ea typeface="ＭＳ Ｐゴシック" panose="020B0600070205080204" pitchFamily="34" charset="-128"/>
            </a:endParaRPr>
          </a:p>
        </p:txBody>
      </p:sp>
      <p:sp>
        <p:nvSpPr>
          <p:cNvPr id="30723" name="Espace réservé du numéro de diapositive 3">
            <a:extLst>
              <a:ext uri="{FF2B5EF4-FFF2-40B4-BE49-F238E27FC236}">
                <a16:creationId xmlns:a16="http://schemas.microsoft.com/office/drawing/2014/main" id="{5B5FD288-7247-AE44-9064-921EB3616FA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3BC5C76D-7CA7-AB4A-A11F-9B8565FDF924}" type="slidenum">
              <a:rPr lang="fr-FR" altLang="fr-FR" smtClean="0"/>
              <a:pPr>
                <a:spcBef>
                  <a:spcPct val="0"/>
                </a:spcBef>
              </a:pPr>
              <a:t>19</a:t>
            </a:fld>
            <a:endParaRPr lang="fr-FR" altLang="fr-F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Espace réservé de l’image des diapositives 1">
            <a:extLst>
              <a:ext uri="{FF2B5EF4-FFF2-40B4-BE49-F238E27FC236}">
                <a16:creationId xmlns:a16="http://schemas.microsoft.com/office/drawing/2014/main" id="{BF53529D-1867-E940-8F01-2EBBE89F38A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0" name="Espace réservé des commentaires 2">
            <a:extLst>
              <a:ext uri="{FF2B5EF4-FFF2-40B4-BE49-F238E27FC236}">
                <a16:creationId xmlns:a16="http://schemas.microsoft.com/office/drawing/2014/main" id="{5B2CE4DC-AF10-CE44-9B95-2C2DC96AF77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ea typeface="ＭＳ Ｐゴシック" panose="020B0600070205080204" pitchFamily="34" charset="-128"/>
            </a:endParaRPr>
          </a:p>
        </p:txBody>
      </p:sp>
      <p:sp>
        <p:nvSpPr>
          <p:cNvPr id="32771" name="Espace réservé du numéro de diapositive 3">
            <a:extLst>
              <a:ext uri="{FF2B5EF4-FFF2-40B4-BE49-F238E27FC236}">
                <a16:creationId xmlns:a16="http://schemas.microsoft.com/office/drawing/2014/main" id="{BB5F796C-1985-F146-9739-4C0C6634757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BF63DDF3-9BD2-FB43-8FA0-5103FA2F0C88}" type="slidenum">
              <a:rPr lang="fr-FR" altLang="fr-FR" smtClean="0">
                <a:latin typeface="Calibri" panose="020F0502020204030204" pitchFamily="34" charset="0"/>
              </a:rPr>
              <a:pPr/>
              <a:t>20</a:t>
            </a:fld>
            <a:endParaRPr lang="fr-FR" altLang="fr-FR">
              <a:latin typeface="Calibri" panose="020F050202020403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Espace réservé de l'image des diapositives 1">
            <a:extLst>
              <a:ext uri="{FF2B5EF4-FFF2-40B4-BE49-F238E27FC236}">
                <a16:creationId xmlns:a16="http://schemas.microsoft.com/office/drawing/2014/main" id="{084897D6-D6CF-2148-972A-044A856DF32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8" name="Espace réservé des commentaires 2">
            <a:extLst>
              <a:ext uri="{FF2B5EF4-FFF2-40B4-BE49-F238E27FC236}">
                <a16:creationId xmlns:a16="http://schemas.microsoft.com/office/drawing/2014/main" id="{482D98C4-5B1B-3A43-B573-8846B1EDF17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ea typeface="ＭＳ Ｐゴシック" panose="020B0600070205080204" pitchFamily="34" charset="-128"/>
            </a:endParaRPr>
          </a:p>
        </p:txBody>
      </p:sp>
      <p:sp>
        <p:nvSpPr>
          <p:cNvPr id="34819" name="Espace réservé du numéro de diapositive 3">
            <a:extLst>
              <a:ext uri="{FF2B5EF4-FFF2-40B4-BE49-F238E27FC236}">
                <a16:creationId xmlns:a16="http://schemas.microsoft.com/office/drawing/2014/main" id="{F822C86A-9C64-1B4D-A655-465D15FBE0C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A8AE141F-B052-DF44-A1D2-6A0EA3AC41C3}" type="slidenum">
              <a:rPr lang="fr-FR" altLang="fr-FR" smtClean="0"/>
              <a:pPr>
                <a:spcBef>
                  <a:spcPct val="0"/>
                </a:spcBef>
              </a:pPr>
              <a:t>21</a:t>
            </a:fld>
            <a:endParaRPr lang="fr-FR" alt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324166"/>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91298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1_Titre et contenu">
    <p:spTree>
      <p:nvGrpSpPr>
        <p:cNvPr id="1" name=""/>
        <p:cNvGrpSpPr/>
        <p:nvPr/>
      </p:nvGrpSpPr>
      <p:grpSpPr>
        <a:xfrm>
          <a:off x="0" y="0"/>
          <a:ext cx="0" cy="0"/>
          <a:chOff x="0" y="0"/>
          <a:chExt cx="0" cy="0"/>
        </a:xfrm>
      </p:grpSpPr>
      <p:sp>
        <p:nvSpPr>
          <p:cNvPr id="8" name="Title 1"/>
          <p:cNvSpPr>
            <a:spLocks noGrp="1"/>
          </p:cNvSpPr>
          <p:nvPr>
            <p:ph type="title"/>
          </p:nvPr>
        </p:nvSpPr>
        <p:spPr>
          <a:xfrm>
            <a:off x="628650" y="365126"/>
            <a:ext cx="7886700" cy="1325563"/>
          </a:xfrm>
          <a:prstGeom prst="rect">
            <a:avLst/>
          </a:prstGeom>
        </p:spPr>
        <p:txBody>
          <a:bodyPr/>
          <a:lstStyle/>
          <a:p>
            <a:r>
              <a:rPr lang="fr-FR"/>
              <a:t>Cliquez et modifiez le titre</a:t>
            </a:r>
            <a:endParaRPr lang="en-US" dirty="0"/>
          </a:p>
        </p:txBody>
      </p:sp>
      <p:sp>
        <p:nvSpPr>
          <p:cNvPr id="3" name="Content Placeholder 2"/>
          <p:cNvSpPr>
            <a:spLocks noGrp="1"/>
          </p:cNvSpPr>
          <p:nvPr>
            <p:ph idx="1"/>
          </p:nvPr>
        </p:nvSpPr>
        <p:spPr>
          <a:xfrm>
            <a:off x="840000" y="1825625"/>
            <a:ext cx="7675350" cy="4351338"/>
          </a:xfrm>
          <a:prstGeom prst="rect">
            <a:avLst/>
          </a:prstGeo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a:extLst>
              <a:ext uri="{FF2B5EF4-FFF2-40B4-BE49-F238E27FC236}">
                <a16:creationId xmlns:a16="http://schemas.microsoft.com/office/drawing/2014/main" id="{A32BDA26-7A53-3D46-972A-E006230B8D83}"/>
              </a:ext>
            </a:extLst>
          </p:cNvPr>
          <p:cNvSpPr>
            <a:spLocks noGrp="1"/>
          </p:cNvSpPr>
          <p:nvPr>
            <p:ph type="dt" sz="half" idx="10"/>
          </p:nvPr>
        </p:nvSpPr>
        <p:spPr>
          <a:xfrm>
            <a:off x="628650" y="6356350"/>
            <a:ext cx="2057400" cy="365125"/>
          </a:xfrm>
          <a:prstGeom prst="rect">
            <a:avLst/>
          </a:prstGeom>
        </p:spPr>
        <p:txBody>
          <a:bodyPr/>
          <a:lstStyle>
            <a:lvl1pPr eaLnBrk="1" hangingPunct="1">
              <a:defRPr/>
            </a:lvl1pPr>
          </a:lstStyle>
          <a:p>
            <a:pPr>
              <a:defRPr/>
            </a:pPr>
            <a:fld id="{52A9FD9A-3C03-EE46-8A5F-A443E2D8E932}" type="datetimeFigureOut">
              <a:rPr lang="en-US"/>
              <a:pPr>
                <a:defRPr/>
              </a:pPr>
              <a:t>8/14/22</a:t>
            </a:fld>
            <a:endParaRPr lang="en-US"/>
          </a:p>
        </p:txBody>
      </p:sp>
      <p:sp>
        <p:nvSpPr>
          <p:cNvPr id="5" name="Footer Placeholder 4">
            <a:extLst>
              <a:ext uri="{FF2B5EF4-FFF2-40B4-BE49-F238E27FC236}">
                <a16:creationId xmlns:a16="http://schemas.microsoft.com/office/drawing/2014/main" id="{4426D688-C4F4-3C41-86EF-EEBA3D88A5F4}"/>
              </a:ext>
            </a:extLst>
          </p:cNvPr>
          <p:cNvSpPr>
            <a:spLocks noGrp="1"/>
          </p:cNvSpPr>
          <p:nvPr>
            <p:ph type="ftr" sz="quarter" idx="11"/>
          </p:nvPr>
        </p:nvSpPr>
        <p:spPr>
          <a:xfrm>
            <a:off x="3028950" y="6356350"/>
            <a:ext cx="3086100" cy="365125"/>
          </a:xfrm>
          <a:prstGeom prst="rect">
            <a:avLst/>
          </a:prstGeom>
        </p:spPr>
        <p:txBody>
          <a:bodyPr/>
          <a:lstStyle>
            <a:lvl1pPr eaLnBrk="1" hangingPunct="1">
              <a:defRPr/>
            </a:lvl1pPr>
          </a:lstStyle>
          <a:p>
            <a:pPr>
              <a:defRPr/>
            </a:pPr>
            <a:r>
              <a:rPr lang="en-US"/>
              <a:t>
              </a:t>
            </a:r>
          </a:p>
        </p:txBody>
      </p:sp>
      <p:sp>
        <p:nvSpPr>
          <p:cNvPr id="6" name="Slide Number Placeholder 5">
            <a:extLst>
              <a:ext uri="{FF2B5EF4-FFF2-40B4-BE49-F238E27FC236}">
                <a16:creationId xmlns:a16="http://schemas.microsoft.com/office/drawing/2014/main" id="{6AF076BD-AB19-174D-A5CC-BF7EC91D594F}"/>
              </a:ext>
            </a:extLst>
          </p:cNvPr>
          <p:cNvSpPr>
            <a:spLocks noGrp="1"/>
          </p:cNvSpPr>
          <p:nvPr>
            <p:ph type="sldNum" sz="quarter" idx="12"/>
          </p:nvPr>
        </p:nvSpPr>
        <p:spPr>
          <a:xfrm>
            <a:off x="6457950" y="6356350"/>
            <a:ext cx="2057400" cy="365125"/>
          </a:xfrm>
          <a:prstGeom prst="rect">
            <a:avLst/>
          </a:prstGeom>
        </p:spPr>
        <p:txBody>
          <a:bodyPr/>
          <a:lstStyle>
            <a:lvl1pPr eaLnBrk="1" hangingPunct="1">
              <a:defRPr/>
            </a:lvl1pPr>
          </a:lstStyle>
          <a:p>
            <a:pPr>
              <a:defRPr/>
            </a:pPr>
            <a:fld id="{10F7290E-CD8E-E14E-95F0-3750A8AD52E4}" type="slidenum">
              <a:rPr lang="en-US"/>
              <a:pPr>
                <a:defRPr/>
              </a:pPr>
              <a:t>‹N°›</a:t>
            </a:fld>
            <a:endParaRPr lang="en-US"/>
          </a:p>
        </p:txBody>
      </p:sp>
    </p:spTree>
    <p:extLst>
      <p:ext uri="{BB962C8B-B14F-4D97-AF65-F5344CB8AC3E}">
        <p14:creationId xmlns:p14="http://schemas.microsoft.com/office/powerpoint/2010/main" val="263062018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1026" name="Espace réservé du titre 1">
            <a:extLst>
              <a:ext uri="{FF2B5EF4-FFF2-40B4-BE49-F238E27FC236}">
                <a16:creationId xmlns:a16="http://schemas.microsoft.com/office/drawing/2014/main" id="{123F34CC-58CC-BB40-96BD-53E9C7D4320C}"/>
              </a:ext>
            </a:extLst>
          </p:cNvPr>
          <p:cNvSpPr>
            <a:spLocks noGrp="1"/>
          </p:cNvSpPr>
          <p:nvPr>
            <p:ph type="title"/>
          </p:nvPr>
        </p:nvSpPr>
        <p:spPr bwMode="auto">
          <a:xfrm>
            <a:off x="468313" y="1916113"/>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Cliquez pour modifier le style du titre</a:t>
            </a:r>
            <a:endParaRPr lang="fr-BE" altLang="fr-FR"/>
          </a:p>
        </p:txBody>
      </p:sp>
      <p:pic>
        <p:nvPicPr>
          <p:cNvPr id="1027" name="Picture 3" descr="D:\Donnée 2\Monique\Appels à projets 2012-2013\Diaporama LYON EST\bas-de-page-.jpg">
            <a:extLst>
              <a:ext uri="{FF2B5EF4-FFF2-40B4-BE49-F238E27FC236}">
                <a16:creationId xmlns:a16="http://schemas.microsoft.com/office/drawing/2014/main" id="{4A55AAB5-8899-574F-9B18-924C9AD61AA9}"/>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09538" y="5780088"/>
            <a:ext cx="7759700"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24" r:id="rId1"/>
    <p:sldLayoutId id="2147483723" r:id="rId2"/>
    <p:sldLayoutId id="2147483725" r:id="rId3"/>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image" Target="../media/image12.png"/><Relationship Id="rId4" Type="http://schemas.openxmlformats.org/officeDocument/2006/relationships/notesSlide" Target="../notesSlides/notesSlide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image" Target="../media/image12.png"/><Relationship Id="rId4" Type="http://schemas.openxmlformats.org/officeDocument/2006/relationships/notesSlide" Target="../notesSlides/notesSlide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7.png"/><Relationship Id="rId5" Type="http://schemas.openxmlformats.org/officeDocument/2006/relationships/image" Target="../media/image18.png"/><Relationship Id="rId4" Type="http://schemas.openxmlformats.org/officeDocument/2006/relationships/notesSlide" Target="../notesSlides/notesSlide8.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notesSlide" Target="../notesSlides/notesSlide9.xml"/></Relationships>
</file>

<file path=ppt/slides/_rels/slide2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notesSlide" Target="../notesSlides/notesSlide10.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png"/><Relationship Id="rId5" Type="http://schemas.openxmlformats.org/officeDocument/2006/relationships/image" Target="../media/image12.png"/><Relationship Id="rId4" Type="http://schemas.openxmlformats.org/officeDocument/2006/relationships/notesSlide" Target="../notesSlides/notesSlide11.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png"/><Relationship Id="rId5" Type="http://schemas.openxmlformats.org/officeDocument/2006/relationships/image" Target="../media/image12.png"/><Relationship Id="rId4" Type="http://schemas.openxmlformats.org/officeDocument/2006/relationships/notesSlide" Target="../notesSlides/notesSlide1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7.png"/><Relationship Id="rId5" Type="http://schemas.openxmlformats.org/officeDocument/2006/relationships/image" Target="../media/image21.png"/><Relationship Id="rId4" Type="http://schemas.openxmlformats.org/officeDocument/2006/relationships/notesSlide" Target="../notesSlides/notesSlide13.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7.png"/><Relationship Id="rId5" Type="http://schemas.openxmlformats.org/officeDocument/2006/relationships/image" Target="../media/image22.png"/><Relationship Id="rId4" Type="http://schemas.openxmlformats.org/officeDocument/2006/relationships/notesSlide" Target="../notesSlides/notesSlide14.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3.png"/><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7.png"/><Relationship Id="rId5" Type="http://schemas.openxmlformats.org/officeDocument/2006/relationships/image" Target="../media/image23.png"/><Relationship Id="rId4" Type="http://schemas.openxmlformats.org/officeDocument/2006/relationships/notesSlide" Target="../notesSlides/notesSlide15.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12.png"/><Relationship Id="rId5" Type="http://schemas.openxmlformats.org/officeDocument/2006/relationships/image" Target="../media/image24.png"/><Relationship Id="rId4" Type="http://schemas.openxmlformats.org/officeDocument/2006/relationships/notesSlide" Target="../notesSlides/notesSlide1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12.png"/><Relationship Id="rId5" Type="http://schemas.openxmlformats.org/officeDocument/2006/relationships/image" Target="../media/image25.png"/><Relationship Id="rId4" Type="http://schemas.openxmlformats.org/officeDocument/2006/relationships/notesSlide" Target="../notesSlides/notesSlide1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notesSlide" Target="../notesSlides/notesSlide18.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notesSlide" Target="../notesSlides/notesSlide19.xml"/></Relationships>
</file>

<file path=ppt/slides/_rels/slide3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2.xml"/><Relationship Id="rId7" Type="http://schemas.openxmlformats.org/officeDocument/2006/relationships/image" Target="../media/image28.jpe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notesSlide" Target="../notesSlides/notesSlide20.xml"/><Relationship Id="rId9"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30.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3.png"/><Relationship Id="rId4" Type="http://schemas.openxmlformats.org/officeDocument/2006/relationships/image" Target="../media/image12.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3.png"/><Relationship Id="rId4" Type="http://schemas.openxmlformats.org/officeDocument/2006/relationships/image" Target="../media/image12.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3.png"/><Relationship Id="rId4" Type="http://schemas.openxmlformats.org/officeDocument/2006/relationships/image" Target="../media/image31.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3.png"/><Relationship Id="rId4" Type="http://schemas.openxmlformats.org/officeDocument/2006/relationships/image" Target="../media/image31.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hyperlink" Target="mailto:maud.robert@chu-lyon.fr"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itre 1">
            <a:extLst>
              <a:ext uri="{FF2B5EF4-FFF2-40B4-BE49-F238E27FC236}">
                <a16:creationId xmlns:a16="http://schemas.microsoft.com/office/drawing/2014/main" id="{E7F5A6E5-435D-CE4C-B40B-02F11EC38684}"/>
              </a:ext>
            </a:extLst>
          </p:cNvPr>
          <p:cNvSpPr>
            <a:spLocks noGrp="1"/>
          </p:cNvSpPr>
          <p:nvPr>
            <p:ph type="ctrTitle" idx="4294967295"/>
          </p:nvPr>
        </p:nvSpPr>
        <p:spPr>
          <a:xfrm>
            <a:off x="611188" y="765175"/>
            <a:ext cx="8207375" cy="1973263"/>
          </a:xfrm>
        </p:spPr>
        <p:txBody>
          <a:bodyPr/>
          <a:lstStyle/>
          <a:p>
            <a:pPr eaLnBrk="1" hangingPunct="1"/>
            <a:r>
              <a:rPr lang="fr-FR" altLang="fr-FR" sz="4800" b="1">
                <a:ea typeface="ＭＳ Ｐゴシック" panose="020B0600070205080204" pitchFamily="34" charset="-128"/>
              </a:rPr>
              <a:t>Diverticulose colique et diverticulite aigüe du sigmoïde</a:t>
            </a:r>
            <a:endParaRPr lang="fr-FR" altLang="fr-FR" sz="4800" b="1">
              <a:solidFill>
                <a:srgbClr val="F79646"/>
              </a:solidFill>
              <a:ea typeface="ＭＳ Ｐゴシック" panose="020B0600070205080204" pitchFamily="34" charset="-128"/>
            </a:endParaRPr>
          </a:p>
        </p:txBody>
      </p:sp>
      <p:sp>
        <p:nvSpPr>
          <p:cNvPr id="5122" name="ZoneTexte 5">
            <a:extLst>
              <a:ext uri="{FF2B5EF4-FFF2-40B4-BE49-F238E27FC236}">
                <a16:creationId xmlns:a16="http://schemas.microsoft.com/office/drawing/2014/main" id="{701FE8F4-4523-9C4C-8C46-C62C0FCF6EB6}"/>
              </a:ext>
            </a:extLst>
          </p:cNvPr>
          <p:cNvSpPr txBox="1">
            <a:spLocks noChangeArrowheads="1"/>
          </p:cNvSpPr>
          <p:nvPr/>
        </p:nvSpPr>
        <p:spPr bwMode="auto">
          <a:xfrm>
            <a:off x="-20638" y="3779838"/>
            <a:ext cx="9144001"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fr-FR" altLang="fr-FR" sz="3200" b="1">
                <a:solidFill>
                  <a:srgbClr val="0000FF"/>
                </a:solidFill>
                <a:latin typeface="Calibri" panose="020F0502020204030204" pitchFamily="34" charset="0"/>
              </a:rPr>
              <a:t>Dr A. Pasquer</a:t>
            </a:r>
          </a:p>
        </p:txBody>
      </p:sp>
      <p:sp>
        <p:nvSpPr>
          <p:cNvPr id="17" name="Forme libre 16">
            <a:extLst>
              <a:ext uri="{FF2B5EF4-FFF2-40B4-BE49-F238E27FC236}">
                <a16:creationId xmlns:a16="http://schemas.microsoft.com/office/drawing/2014/main" id="{D0264933-6FE1-E643-93B4-B469E580F0B7}"/>
              </a:ext>
            </a:extLst>
          </p:cNvPr>
          <p:cNvSpPr/>
          <p:nvPr/>
        </p:nvSpPr>
        <p:spPr>
          <a:xfrm>
            <a:off x="1835696" y="2738808"/>
            <a:ext cx="5160267" cy="258144"/>
          </a:xfrm>
          <a:custGeom>
            <a:avLst/>
            <a:gdLst>
              <a:gd name="connsiteX0" fmla="*/ 0 w 5154917"/>
              <a:gd name="connsiteY0" fmla="*/ 67632 h 164367"/>
              <a:gd name="connsiteX1" fmla="*/ 1000125 w 5154917"/>
              <a:gd name="connsiteY1" fmla="*/ 162882 h 164367"/>
              <a:gd name="connsiteX2" fmla="*/ 2800350 w 5154917"/>
              <a:gd name="connsiteY2" fmla="*/ 957 h 164367"/>
              <a:gd name="connsiteX3" fmla="*/ 4800600 w 5154917"/>
              <a:gd name="connsiteY3" fmla="*/ 96207 h 164367"/>
              <a:gd name="connsiteX4" fmla="*/ 5143500 w 5154917"/>
              <a:gd name="connsiteY4" fmla="*/ 105732 h 164367"/>
              <a:gd name="connsiteX0" fmla="*/ 0 w 4983467"/>
              <a:gd name="connsiteY0" fmla="*/ 10482 h 162900"/>
              <a:gd name="connsiteX1" fmla="*/ 828675 w 4983467"/>
              <a:gd name="connsiteY1" fmla="*/ 162882 h 162900"/>
              <a:gd name="connsiteX2" fmla="*/ 2628900 w 4983467"/>
              <a:gd name="connsiteY2" fmla="*/ 957 h 162900"/>
              <a:gd name="connsiteX3" fmla="*/ 4629150 w 4983467"/>
              <a:gd name="connsiteY3" fmla="*/ 96207 h 162900"/>
              <a:gd name="connsiteX4" fmla="*/ 4972050 w 4983467"/>
              <a:gd name="connsiteY4" fmla="*/ 105732 h 162900"/>
              <a:gd name="connsiteX0" fmla="*/ 0 w 4983467"/>
              <a:gd name="connsiteY0" fmla="*/ 10482 h 162923"/>
              <a:gd name="connsiteX1" fmla="*/ 828675 w 4983467"/>
              <a:gd name="connsiteY1" fmla="*/ 162882 h 162923"/>
              <a:gd name="connsiteX2" fmla="*/ 2628900 w 4983467"/>
              <a:gd name="connsiteY2" fmla="*/ 957 h 162923"/>
              <a:gd name="connsiteX3" fmla="*/ 4629150 w 4983467"/>
              <a:gd name="connsiteY3" fmla="*/ 96207 h 162923"/>
              <a:gd name="connsiteX4" fmla="*/ 4972050 w 4983467"/>
              <a:gd name="connsiteY4" fmla="*/ 105732 h 162923"/>
              <a:gd name="connsiteX0" fmla="*/ 0 w 4972050"/>
              <a:gd name="connsiteY0" fmla="*/ 0 h 152459"/>
              <a:gd name="connsiteX1" fmla="*/ 828675 w 4972050"/>
              <a:gd name="connsiteY1" fmla="*/ 152400 h 152459"/>
              <a:gd name="connsiteX2" fmla="*/ 2876550 w 4972050"/>
              <a:gd name="connsiteY2" fmla="*/ 19050 h 152459"/>
              <a:gd name="connsiteX3" fmla="*/ 4629150 w 4972050"/>
              <a:gd name="connsiteY3" fmla="*/ 85725 h 152459"/>
              <a:gd name="connsiteX4" fmla="*/ 4972050 w 4972050"/>
              <a:gd name="connsiteY4" fmla="*/ 95250 h 152459"/>
              <a:gd name="connsiteX0" fmla="*/ 0 w 5314950"/>
              <a:gd name="connsiteY0" fmla="*/ 0 h 617991"/>
              <a:gd name="connsiteX1" fmla="*/ 1171575 w 5314950"/>
              <a:gd name="connsiteY1" fmla="*/ 600075 h 617991"/>
              <a:gd name="connsiteX2" fmla="*/ 3219450 w 5314950"/>
              <a:gd name="connsiteY2" fmla="*/ 466725 h 617991"/>
              <a:gd name="connsiteX3" fmla="*/ 4972050 w 5314950"/>
              <a:gd name="connsiteY3" fmla="*/ 533400 h 617991"/>
              <a:gd name="connsiteX4" fmla="*/ 5314950 w 5314950"/>
              <a:gd name="connsiteY4" fmla="*/ 542925 h 617991"/>
              <a:gd name="connsiteX0" fmla="*/ 0 w 5314950"/>
              <a:gd name="connsiteY0" fmla="*/ 0 h 617991"/>
              <a:gd name="connsiteX1" fmla="*/ 1171575 w 5314950"/>
              <a:gd name="connsiteY1" fmla="*/ 600075 h 617991"/>
              <a:gd name="connsiteX2" fmla="*/ 3219450 w 5314950"/>
              <a:gd name="connsiteY2" fmla="*/ 466725 h 617991"/>
              <a:gd name="connsiteX3" fmla="*/ 4972050 w 5314950"/>
              <a:gd name="connsiteY3" fmla="*/ 533400 h 617991"/>
              <a:gd name="connsiteX4" fmla="*/ 5314950 w 5314950"/>
              <a:gd name="connsiteY4" fmla="*/ 542925 h 617991"/>
              <a:gd name="connsiteX0" fmla="*/ 0 w 5495925"/>
              <a:gd name="connsiteY0" fmla="*/ 0 h 668367"/>
              <a:gd name="connsiteX1" fmla="*/ 1352550 w 5495925"/>
              <a:gd name="connsiteY1" fmla="*/ 647700 h 668367"/>
              <a:gd name="connsiteX2" fmla="*/ 3400425 w 5495925"/>
              <a:gd name="connsiteY2" fmla="*/ 514350 h 668367"/>
              <a:gd name="connsiteX3" fmla="*/ 5153025 w 5495925"/>
              <a:gd name="connsiteY3" fmla="*/ 581025 h 668367"/>
              <a:gd name="connsiteX4" fmla="*/ 5495925 w 5495925"/>
              <a:gd name="connsiteY4" fmla="*/ 590550 h 668367"/>
              <a:gd name="connsiteX0" fmla="*/ 0 w 5495925"/>
              <a:gd name="connsiteY0" fmla="*/ 0 h 668367"/>
              <a:gd name="connsiteX1" fmla="*/ 1352550 w 5495925"/>
              <a:gd name="connsiteY1" fmla="*/ 647700 h 668367"/>
              <a:gd name="connsiteX2" fmla="*/ 3400425 w 5495925"/>
              <a:gd name="connsiteY2" fmla="*/ 514350 h 668367"/>
              <a:gd name="connsiteX3" fmla="*/ 5153025 w 5495925"/>
              <a:gd name="connsiteY3" fmla="*/ 581025 h 668367"/>
              <a:gd name="connsiteX4" fmla="*/ 5495925 w 5495925"/>
              <a:gd name="connsiteY4" fmla="*/ 590550 h 668367"/>
              <a:gd name="connsiteX0" fmla="*/ 0 w 5800725"/>
              <a:gd name="connsiteY0" fmla="*/ 0 h 638131"/>
              <a:gd name="connsiteX1" fmla="*/ 1657350 w 5800725"/>
              <a:gd name="connsiteY1" fmla="*/ 619125 h 638131"/>
              <a:gd name="connsiteX2" fmla="*/ 3705225 w 5800725"/>
              <a:gd name="connsiteY2" fmla="*/ 485775 h 638131"/>
              <a:gd name="connsiteX3" fmla="*/ 5457825 w 5800725"/>
              <a:gd name="connsiteY3" fmla="*/ 552450 h 638131"/>
              <a:gd name="connsiteX4" fmla="*/ 5800725 w 5800725"/>
              <a:gd name="connsiteY4" fmla="*/ 561975 h 638131"/>
              <a:gd name="connsiteX0" fmla="*/ 0 w 5800725"/>
              <a:gd name="connsiteY0" fmla="*/ 0 h 638131"/>
              <a:gd name="connsiteX1" fmla="*/ 1657350 w 5800725"/>
              <a:gd name="connsiteY1" fmla="*/ 619125 h 638131"/>
              <a:gd name="connsiteX2" fmla="*/ 3705225 w 5800725"/>
              <a:gd name="connsiteY2" fmla="*/ 485775 h 638131"/>
              <a:gd name="connsiteX3" fmla="*/ 5457825 w 5800725"/>
              <a:gd name="connsiteY3" fmla="*/ 552450 h 638131"/>
              <a:gd name="connsiteX4" fmla="*/ 5800725 w 5800725"/>
              <a:gd name="connsiteY4" fmla="*/ 561975 h 638131"/>
              <a:gd name="connsiteX0" fmla="*/ 185340 w 5986065"/>
              <a:gd name="connsiteY0" fmla="*/ 0 h 623529"/>
              <a:gd name="connsiteX1" fmla="*/ 103461 w 5986065"/>
              <a:gd name="connsiteY1" fmla="*/ 292655 h 623529"/>
              <a:gd name="connsiteX2" fmla="*/ 1842690 w 5986065"/>
              <a:gd name="connsiteY2" fmla="*/ 619125 h 623529"/>
              <a:gd name="connsiteX3" fmla="*/ 3890565 w 5986065"/>
              <a:gd name="connsiteY3" fmla="*/ 485775 h 623529"/>
              <a:gd name="connsiteX4" fmla="*/ 5643165 w 5986065"/>
              <a:gd name="connsiteY4" fmla="*/ 552450 h 623529"/>
              <a:gd name="connsiteX5" fmla="*/ 5986065 w 5986065"/>
              <a:gd name="connsiteY5" fmla="*/ 561975 h 623529"/>
              <a:gd name="connsiteX0" fmla="*/ 0 w 6372225"/>
              <a:gd name="connsiteY0" fmla="*/ 197013 h 353817"/>
              <a:gd name="connsiteX1" fmla="*/ 489621 w 6372225"/>
              <a:gd name="connsiteY1" fmla="*/ 22943 h 353817"/>
              <a:gd name="connsiteX2" fmla="*/ 2228850 w 6372225"/>
              <a:gd name="connsiteY2" fmla="*/ 349413 h 353817"/>
              <a:gd name="connsiteX3" fmla="*/ 4276725 w 6372225"/>
              <a:gd name="connsiteY3" fmla="*/ 216063 h 353817"/>
              <a:gd name="connsiteX4" fmla="*/ 6029325 w 6372225"/>
              <a:gd name="connsiteY4" fmla="*/ 282738 h 353817"/>
              <a:gd name="connsiteX5" fmla="*/ 6372225 w 6372225"/>
              <a:gd name="connsiteY5" fmla="*/ 292263 h 353817"/>
              <a:gd name="connsiteX0" fmla="*/ 0 w 6372225"/>
              <a:gd name="connsiteY0" fmla="*/ 110358 h 264091"/>
              <a:gd name="connsiteX1" fmla="*/ 1051596 w 6372225"/>
              <a:gd name="connsiteY1" fmla="*/ 31538 h 264091"/>
              <a:gd name="connsiteX2" fmla="*/ 2228850 w 6372225"/>
              <a:gd name="connsiteY2" fmla="*/ 262758 h 264091"/>
              <a:gd name="connsiteX3" fmla="*/ 4276725 w 6372225"/>
              <a:gd name="connsiteY3" fmla="*/ 129408 h 264091"/>
              <a:gd name="connsiteX4" fmla="*/ 6029325 w 6372225"/>
              <a:gd name="connsiteY4" fmla="*/ 196083 h 264091"/>
              <a:gd name="connsiteX5" fmla="*/ 6372225 w 6372225"/>
              <a:gd name="connsiteY5" fmla="*/ 205608 h 264091"/>
              <a:gd name="connsiteX0" fmla="*/ 0 w 6372225"/>
              <a:gd name="connsiteY0" fmla="*/ 110358 h 264091"/>
              <a:gd name="connsiteX1" fmla="*/ 1051596 w 6372225"/>
              <a:gd name="connsiteY1" fmla="*/ 31538 h 264091"/>
              <a:gd name="connsiteX2" fmla="*/ 2228850 w 6372225"/>
              <a:gd name="connsiteY2" fmla="*/ 262758 h 264091"/>
              <a:gd name="connsiteX3" fmla="*/ 4276725 w 6372225"/>
              <a:gd name="connsiteY3" fmla="*/ 129408 h 264091"/>
              <a:gd name="connsiteX4" fmla="*/ 6029325 w 6372225"/>
              <a:gd name="connsiteY4" fmla="*/ 196083 h 264091"/>
              <a:gd name="connsiteX5" fmla="*/ 6372225 w 6372225"/>
              <a:gd name="connsiteY5" fmla="*/ 205608 h 264091"/>
              <a:gd name="connsiteX0" fmla="*/ 0 w 6372225"/>
              <a:gd name="connsiteY0" fmla="*/ 110358 h 264091"/>
              <a:gd name="connsiteX1" fmla="*/ 1061121 w 6372225"/>
              <a:gd name="connsiteY1" fmla="*/ 31538 h 264091"/>
              <a:gd name="connsiteX2" fmla="*/ 2228850 w 6372225"/>
              <a:gd name="connsiteY2" fmla="*/ 262758 h 264091"/>
              <a:gd name="connsiteX3" fmla="*/ 4276725 w 6372225"/>
              <a:gd name="connsiteY3" fmla="*/ 129408 h 264091"/>
              <a:gd name="connsiteX4" fmla="*/ 6029325 w 6372225"/>
              <a:gd name="connsiteY4" fmla="*/ 196083 h 264091"/>
              <a:gd name="connsiteX5" fmla="*/ 6372225 w 6372225"/>
              <a:gd name="connsiteY5" fmla="*/ 205608 h 264091"/>
              <a:gd name="connsiteX0" fmla="*/ 0 w 5743575"/>
              <a:gd name="connsiteY0" fmla="*/ 54828 h 275236"/>
              <a:gd name="connsiteX1" fmla="*/ 432471 w 5743575"/>
              <a:gd name="connsiteY1" fmla="*/ 42683 h 275236"/>
              <a:gd name="connsiteX2" fmla="*/ 1600200 w 5743575"/>
              <a:gd name="connsiteY2" fmla="*/ 273903 h 275236"/>
              <a:gd name="connsiteX3" fmla="*/ 3648075 w 5743575"/>
              <a:gd name="connsiteY3" fmla="*/ 140553 h 275236"/>
              <a:gd name="connsiteX4" fmla="*/ 5400675 w 5743575"/>
              <a:gd name="connsiteY4" fmla="*/ 207228 h 275236"/>
              <a:gd name="connsiteX5" fmla="*/ 5743575 w 5743575"/>
              <a:gd name="connsiteY5" fmla="*/ 216753 h 275236"/>
              <a:gd name="connsiteX0" fmla="*/ 704361 w 5362086"/>
              <a:gd name="connsiteY0" fmla="*/ 0 h 1430083"/>
              <a:gd name="connsiteX1" fmla="*/ 50982 w 5362086"/>
              <a:gd name="connsiteY1" fmla="*/ 1197530 h 1430083"/>
              <a:gd name="connsiteX2" fmla="*/ 1218711 w 5362086"/>
              <a:gd name="connsiteY2" fmla="*/ 1428750 h 1430083"/>
              <a:gd name="connsiteX3" fmla="*/ 3266586 w 5362086"/>
              <a:gd name="connsiteY3" fmla="*/ 1295400 h 1430083"/>
              <a:gd name="connsiteX4" fmla="*/ 5019186 w 5362086"/>
              <a:gd name="connsiteY4" fmla="*/ 1362075 h 1430083"/>
              <a:gd name="connsiteX5" fmla="*/ 5362086 w 5362086"/>
              <a:gd name="connsiteY5" fmla="*/ 1371600 h 1430083"/>
              <a:gd name="connsiteX0" fmla="*/ 877921 w 5535646"/>
              <a:gd name="connsiteY0" fmla="*/ 0 h 1430083"/>
              <a:gd name="connsiteX1" fmla="*/ 224542 w 5535646"/>
              <a:gd name="connsiteY1" fmla="*/ 1197530 h 1430083"/>
              <a:gd name="connsiteX2" fmla="*/ 1392271 w 5535646"/>
              <a:gd name="connsiteY2" fmla="*/ 1428750 h 1430083"/>
              <a:gd name="connsiteX3" fmla="*/ 3440146 w 5535646"/>
              <a:gd name="connsiteY3" fmla="*/ 1295400 h 1430083"/>
              <a:gd name="connsiteX4" fmla="*/ 5192746 w 5535646"/>
              <a:gd name="connsiteY4" fmla="*/ 1362075 h 1430083"/>
              <a:gd name="connsiteX5" fmla="*/ 5535646 w 5535646"/>
              <a:gd name="connsiteY5" fmla="*/ 1371600 h 1430083"/>
              <a:gd name="connsiteX0" fmla="*/ 877921 w 5535646"/>
              <a:gd name="connsiteY0" fmla="*/ 0 h 1477896"/>
              <a:gd name="connsiteX1" fmla="*/ 224542 w 5535646"/>
              <a:gd name="connsiteY1" fmla="*/ 1197530 h 1477896"/>
              <a:gd name="connsiteX2" fmla="*/ 1392271 w 5535646"/>
              <a:gd name="connsiteY2" fmla="*/ 1428750 h 1477896"/>
              <a:gd name="connsiteX3" fmla="*/ 3440146 w 5535646"/>
              <a:gd name="connsiteY3" fmla="*/ 1295400 h 1477896"/>
              <a:gd name="connsiteX4" fmla="*/ 5192746 w 5535646"/>
              <a:gd name="connsiteY4" fmla="*/ 1362075 h 1477896"/>
              <a:gd name="connsiteX5" fmla="*/ 5535646 w 5535646"/>
              <a:gd name="connsiteY5" fmla="*/ 1371600 h 1477896"/>
              <a:gd name="connsiteX0" fmla="*/ 0 w 5311104"/>
              <a:gd name="connsiteY0" fmla="*/ 0 h 280366"/>
              <a:gd name="connsiteX1" fmla="*/ 1167729 w 5311104"/>
              <a:gd name="connsiteY1" fmla="*/ 231220 h 280366"/>
              <a:gd name="connsiteX2" fmla="*/ 3215604 w 5311104"/>
              <a:gd name="connsiteY2" fmla="*/ 97870 h 280366"/>
              <a:gd name="connsiteX3" fmla="*/ 4968204 w 5311104"/>
              <a:gd name="connsiteY3" fmla="*/ 164545 h 280366"/>
              <a:gd name="connsiteX4" fmla="*/ 5311104 w 5311104"/>
              <a:gd name="connsiteY4" fmla="*/ 174070 h 280366"/>
              <a:gd name="connsiteX0" fmla="*/ 0 w 5482554"/>
              <a:gd name="connsiteY0" fmla="*/ 0 h 340771"/>
              <a:gd name="connsiteX1" fmla="*/ 1339179 w 5482554"/>
              <a:gd name="connsiteY1" fmla="*/ 335995 h 340771"/>
              <a:gd name="connsiteX2" fmla="*/ 3387054 w 5482554"/>
              <a:gd name="connsiteY2" fmla="*/ 202645 h 340771"/>
              <a:gd name="connsiteX3" fmla="*/ 5139654 w 5482554"/>
              <a:gd name="connsiteY3" fmla="*/ 269320 h 340771"/>
              <a:gd name="connsiteX4" fmla="*/ 5482554 w 5482554"/>
              <a:gd name="connsiteY4" fmla="*/ 278845 h 340771"/>
              <a:gd name="connsiteX0" fmla="*/ 0 w 5482554"/>
              <a:gd name="connsiteY0" fmla="*/ 0 h 340771"/>
              <a:gd name="connsiteX1" fmla="*/ 1339179 w 5482554"/>
              <a:gd name="connsiteY1" fmla="*/ 335995 h 340771"/>
              <a:gd name="connsiteX2" fmla="*/ 3387054 w 5482554"/>
              <a:gd name="connsiteY2" fmla="*/ 202645 h 340771"/>
              <a:gd name="connsiteX3" fmla="*/ 5139654 w 5482554"/>
              <a:gd name="connsiteY3" fmla="*/ 269320 h 340771"/>
              <a:gd name="connsiteX4" fmla="*/ 5482554 w 5482554"/>
              <a:gd name="connsiteY4" fmla="*/ 278845 h 340771"/>
              <a:gd name="connsiteX0" fmla="*/ 0 w 5501604"/>
              <a:gd name="connsiteY0" fmla="*/ 0 h 157447"/>
              <a:gd name="connsiteX1" fmla="*/ 1358229 w 5501604"/>
              <a:gd name="connsiteY1" fmla="*/ 155020 h 157447"/>
              <a:gd name="connsiteX2" fmla="*/ 3406104 w 5501604"/>
              <a:gd name="connsiteY2" fmla="*/ 21670 h 157447"/>
              <a:gd name="connsiteX3" fmla="*/ 5158704 w 5501604"/>
              <a:gd name="connsiteY3" fmla="*/ 88345 h 157447"/>
              <a:gd name="connsiteX4" fmla="*/ 5501604 w 5501604"/>
              <a:gd name="connsiteY4" fmla="*/ 97870 h 157447"/>
              <a:gd name="connsiteX0" fmla="*/ 0 w 5501604"/>
              <a:gd name="connsiteY0" fmla="*/ 16098 h 171194"/>
              <a:gd name="connsiteX1" fmla="*/ 1358229 w 5501604"/>
              <a:gd name="connsiteY1" fmla="*/ 171118 h 171194"/>
              <a:gd name="connsiteX2" fmla="*/ 3406104 w 5501604"/>
              <a:gd name="connsiteY2" fmla="*/ 37768 h 171194"/>
              <a:gd name="connsiteX3" fmla="*/ 5158704 w 5501604"/>
              <a:gd name="connsiteY3" fmla="*/ 104443 h 171194"/>
              <a:gd name="connsiteX4" fmla="*/ 5501604 w 5501604"/>
              <a:gd name="connsiteY4" fmla="*/ 113968 h 171194"/>
              <a:gd name="connsiteX0" fmla="*/ 0 w 5501604"/>
              <a:gd name="connsiteY0" fmla="*/ 12680 h 243951"/>
              <a:gd name="connsiteX1" fmla="*/ 1853529 w 5501604"/>
              <a:gd name="connsiteY1" fmla="*/ 243900 h 243951"/>
              <a:gd name="connsiteX2" fmla="*/ 3406104 w 5501604"/>
              <a:gd name="connsiteY2" fmla="*/ 34350 h 243951"/>
              <a:gd name="connsiteX3" fmla="*/ 5158704 w 5501604"/>
              <a:gd name="connsiteY3" fmla="*/ 101025 h 243951"/>
              <a:gd name="connsiteX4" fmla="*/ 5501604 w 5501604"/>
              <a:gd name="connsiteY4" fmla="*/ 110550 h 243951"/>
              <a:gd name="connsiteX0" fmla="*/ 0 w 5501604"/>
              <a:gd name="connsiteY0" fmla="*/ 12680 h 243951"/>
              <a:gd name="connsiteX1" fmla="*/ 1853529 w 5501604"/>
              <a:gd name="connsiteY1" fmla="*/ 243900 h 243951"/>
              <a:gd name="connsiteX2" fmla="*/ 3406104 w 5501604"/>
              <a:gd name="connsiteY2" fmla="*/ 34350 h 243951"/>
              <a:gd name="connsiteX3" fmla="*/ 5158704 w 5501604"/>
              <a:gd name="connsiteY3" fmla="*/ 101025 h 243951"/>
              <a:gd name="connsiteX4" fmla="*/ 5501604 w 5501604"/>
              <a:gd name="connsiteY4" fmla="*/ 110550 h 243951"/>
              <a:gd name="connsiteX0" fmla="*/ 0 w 5501604"/>
              <a:gd name="connsiteY0" fmla="*/ 12680 h 243954"/>
              <a:gd name="connsiteX1" fmla="*/ 1853529 w 5501604"/>
              <a:gd name="connsiteY1" fmla="*/ 243900 h 243954"/>
              <a:gd name="connsiteX2" fmla="*/ 3406104 w 5501604"/>
              <a:gd name="connsiteY2" fmla="*/ 34350 h 243954"/>
              <a:gd name="connsiteX3" fmla="*/ 5158704 w 5501604"/>
              <a:gd name="connsiteY3" fmla="*/ 101025 h 243954"/>
              <a:gd name="connsiteX4" fmla="*/ 5501604 w 5501604"/>
              <a:gd name="connsiteY4" fmla="*/ 110550 h 243954"/>
              <a:gd name="connsiteX0" fmla="*/ 0 w 5501604"/>
              <a:gd name="connsiteY0" fmla="*/ 12680 h 243952"/>
              <a:gd name="connsiteX1" fmla="*/ 1853529 w 5501604"/>
              <a:gd name="connsiteY1" fmla="*/ 243900 h 243952"/>
              <a:gd name="connsiteX2" fmla="*/ 3406104 w 5501604"/>
              <a:gd name="connsiteY2" fmla="*/ 34350 h 243952"/>
              <a:gd name="connsiteX3" fmla="*/ 5092029 w 5501604"/>
              <a:gd name="connsiteY3" fmla="*/ 62925 h 243952"/>
              <a:gd name="connsiteX4" fmla="*/ 5501604 w 5501604"/>
              <a:gd name="connsiteY4" fmla="*/ 110550 h 243952"/>
              <a:gd name="connsiteX0" fmla="*/ 0 w 5501604"/>
              <a:gd name="connsiteY0" fmla="*/ 12680 h 243952"/>
              <a:gd name="connsiteX1" fmla="*/ 1853529 w 5501604"/>
              <a:gd name="connsiteY1" fmla="*/ 243900 h 243952"/>
              <a:gd name="connsiteX2" fmla="*/ 3406104 w 5501604"/>
              <a:gd name="connsiteY2" fmla="*/ 34350 h 243952"/>
              <a:gd name="connsiteX3" fmla="*/ 5092029 w 5501604"/>
              <a:gd name="connsiteY3" fmla="*/ 62925 h 243952"/>
              <a:gd name="connsiteX4" fmla="*/ 5501604 w 5501604"/>
              <a:gd name="connsiteY4" fmla="*/ 110550 h 243952"/>
              <a:gd name="connsiteX0" fmla="*/ 0 w 5501604"/>
              <a:gd name="connsiteY0" fmla="*/ 26734 h 258024"/>
              <a:gd name="connsiteX1" fmla="*/ 1853529 w 5501604"/>
              <a:gd name="connsiteY1" fmla="*/ 257954 h 258024"/>
              <a:gd name="connsiteX2" fmla="*/ 3406104 w 5501604"/>
              <a:gd name="connsiteY2" fmla="*/ 48404 h 258024"/>
              <a:gd name="connsiteX3" fmla="*/ 5092029 w 5501604"/>
              <a:gd name="connsiteY3" fmla="*/ 76979 h 258024"/>
              <a:gd name="connsiteX4" fmla="*/ 5501604 w 5501604"/>
              <a:gd name="connsiteY4" fmla="*/ 124604 h 258024"/>
              <a:gd name="connsiteX0" fmla="*/ 0 w 5501604"/>
              <a:gd name="connsiteY0" fmla="*/ 28486 h 259895"/>
              <a:gd name="connsiteX1" fmla="*/ 341337 w 5501604"/>
              <a:gd name="connsiteY1" fmla="*/ 14199 h 259895"/>
              <a:gd name="connsiteX2" fmla="*/ 1853529 w 5501604"/>
              <a:gd name="connsiteY2" fmla="*/ 259706 h 259895"/>
              <a:gd name="connsiteX3" fmla="*/ 3406104 w 5501604"/>
              <a:gd name="connsiteY3" fmla="*/ 50156 h 259895"/>
              <a:gd name="connsiteX4" fmla="*/ 5092029 w 5501604"/>
              <a:gd name="connsiteY4" fmla="*/ 78731 h 259895"/>
              <a:gd name="connsiteX5" fmla="*/ 5501604 w 5501604"/>
              <a:gd name="connsiteY5" fmla="*/ 126356 h 259895"/>
              <a:gd name="connsiteX0" fmla="*/ 0 w 5501604"/>
              <a:gd name="connsiteY0" fmla="*/ 28486 h 259895"/>
              <a:gd name="connsiteX1" fmla="*/ 341337 w 5501604"/>
              <a:gd name="connsiteY1" fmla="*/ 14199 h 259895"/>
              <a:gd name="connsiteX2" fmla="*/ 1853529 w 5501604"/>
              <a:gd name="connsiteY2" fmla="*/ 259706 h 259895"/>
              <a:gd name="connsiteX3" fmla="*/ 3406104 w 5501604"/>
              <a:gd name="connsiteY3" fmla="*/ 50156 h 259895"/>
              <a:gd name="connsiteX4" fmla="*/ 5092029 w 5501604"/>
              <a:gd name="connsiteY4" fmla="*/ 78731 h 259895"/>
              <a:gd name="connsiteX5" fmla="*/ 5501604 w 5501604"/>
              <a:gd name="connsiteY5" fmla="*/ 126356 h 259895"/>
              <a:gd name="connsiteX0" fmla="*/ 0 w 5160267"/>
              <a:gd name="connsiteY0" fmla="*/ 12448 h 258144"/>
              <a:gd name="connsiteX1" fmla="*/ 1512192 w 5160267"/>
              <a:gd name="connsiteY1" fmla="*/ 257955 h 258144"/>
              <a:gd name="connsiteX2" fmla="*/ 3064767 w 5160267"/>
              <a:gd name="connsiteY2" fmla="*/ 48405 h 258144"/>
              <a:gd name="connsiteX3" fmla="*/ 4750692 w 5160267"/>
              <a:gd name="connsiteY3" fmla="*/ 76980 h 258144"/>
              <a:gd name="connsiteX4" fmla="*/ 5160267 w 5160267"/>
              <a:gd name="connsiteY4" fmla="*/ 124605 h 258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0267" h="258144">
                <a:moveTo>
                  <a:pt x="0" y="12448"/>
                </a:moveTo>
                <a:cubicBezTo>
                  <a:pt x="637533" y="46222"/>
                  <a:pt x="1001398" y="251962"/>
                  <a:pt x="1512192" y="257955"/>
                </a:cubicBezTo>
                <a:cubicBezTo>
                  <a:pt x="2022986" y="263948"/>
                  <a:pt x="2448817" y="126193"/>
                  <a:pt x="3064767" y="48405"/>
                </a:cubicBezTo>
                <a:cubicBezTo>
                  <a:pt x="3680717" y="-29383"/>
                  <a:pt x="4074417" y="-8745"/>
                  <a:pt x="4750692" y="76980"/>
                </a:cubicBezTo>
                <a:lnTo>
                  <a:pt x="5160267" y="124605"/>
                </a:lnTo>
              </a:path>
            </a:pathLst>
          </a:custGeom>
          <a:noFill/>
          <a:ln w="2540">
            <a:solidFill>
              <a:srgbClr val="078F9D"/>
            </a:solidFill>
          </a:ln>
          <a:effectLst>
            <a:glow>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solidFill>
                <a:srgbClr val="25A79B"/>
              </a:solidFill>
            </a:endParaRPr>
          </a:p>
        </p:txBody>
      </p:sp>
      <p:sp>
        <p:nvSpPr>
          <p:cNvPr id="7" name="Forme libre 6">
            <a:extLst>
              <a:ext uri="{FF2B5EF4-FFF2-40B4-BE49-F238E27FC236}">
                <a16:creationId xmlns:a16="http://schemas.microsoft.com/office/drawing/2014/main" id="{CBDB647E-A1DB-074D-B6A6-DB6E4E0860E8}"/>
              </a:ext>
            </a:extLst>
          </p:cNvPr>
          <p:cNvSpPr/>
          <p:nvPr/>
        </p:nvSpPr>
        <p:spPr>
          <a:xfrm rot="10740000">
            <a:off x="1911230" y="2810861"/>
            <a:ext cx="5279326" cy="132584"/>
          </a:xfrm>
          <a:custGeom>
            <a:avLst/>
            <a:gdLst>
              <a:gd name="connsiteX0" fmla="*/ 0 w 5154917"/>
              <a:gd name="connsiteY0" fmla="*/ 67632 h 164367"/>
              <a:gd name="connsiteX1" fmla="*/ 1000125 w 5154917"/>
              <a:gd name="connsiteY1" fmla="*/ 162882 h 164367"/>
              <a:gd name="connsiteX2" fmla="*/ 2800350 w 5154917"/>
              <a:gd name="connsiteY2" fmla="*/ 957 h 164367"/>
              <a:gd name="connsiteX3" fmla="*/ 4800600 w 5154917"/>
              <a:gd name="connsiteY3" fmla="*/ 96207 h 164367"/>
              <a:gd name="connsiteX4" fmla="*/ 5143500 w 5154917"/>
              <a:gd name="connsiteY4" fmla="*/ 105732 h 164367"/>
              <a:gd name="connsiteX0" fmla="*/ 0 w 4983467"/>
              <a:gd name="connsiteY0" fmla="*/ 10482 h 162900"/>
              <a:gd name="connsiteX1" fmla="*/ 828675 w 4983467"/>
              <a:gd name="connsiteY1" fmla="*/ 162882 h 162900"/>
              <a:gd name="connsiteX2" fmla="*/ 2628900 w 4983467"/>
              <a:gd name="connsiteY2" fmla="*/ 957 h 162900"/>
              <a:gd name="connsiteX3" fmla="*/ 4629150 w 4983467"/>
              <a:gd name="connsiteY3" fmla="*/ 96207 h 162900"/>
              <a:gd name="connsiteX4" fmla="*/ 4972050 w 4983467"/>
              <a:gd name="connsiteY4" fmla="*/ 105732 h 162900"/>
              <a:gd name="connsiteX0" fmla="*/ 0 w 4983467"/>
              <a:gd name="connsiteY0" fmla="*/ 10482 h 162923"/>
              <a:gd name="connsiteX1" fmla="*/ 828675 w 4983467"/>
              <a:gd name="connsiteY1" fmla="*/ 162882 h 162923"/>
              <a:gd name="connsiteX2" fmla="*/ 2628900 w 4983467"/>
              <a:gd name="connsiteY2" fmla="*/ 957 h 162923"/>
              <a:gd name="connsiteX3" fmla="*/ 4629150 w 4983467"/>
              <a:gd name="connsiteY3" fmla="*/ 96207 h 162923"/>
              <a:gd name="connsiteX4" fmla="*/ 4972050 w 4983467"/>
              <a:gd name="connsiteY4" fmla="*/ 105732 h 162923"/>
              <a:gd name="connsiteX0" fmla="*/ 0 w 4972050"/>
              <a:gd name="connsiteY0" fmla="*/ 0 h 152459"/>
              <a:gd name="connsiteX1" fmla="*/ 828675 w 4972050"/>
              <a:gd name="connsiteY1" fmla="*/ 152400 h 152459"/>
              <a:gd name="connsiteX2" fmla="*/ 2876550 w 4972050"/>
              <a:gd name="connsiteY2" fmla="*/ 19050 h 152459"/>
              <a:gd name="connsiteX3" fmla="*/ 4629150 w 4972050"/>
              <a:gd name="connsiteY3" fmla="*/ 85725 h 152459"/>
              <a:gd name="connsiteX4" fmla="*/ 4972050 w 4972050"/>
              <a:gd name="connsiteY4" fmla="*/ 95250 h 152459"/>
              <a:gd name="connsiteX0" fmla="*/ 0 w 5195794"/>
              <a:gd name="connsiteY0" fmla="*/ 0 h 375423"/>
              <a:gd name="connsiteX1" fmla="*/ 828675 w 5195794"/>
              <a:gd name="connsiteY1" fmla="*/ 152400 h 375423"/>
              <a:gd name="connsiteX2" fmla="*/ 2876550 w 5195794"/>
              <a:gd name="connsiteY2" fmla="*/ 19050 h 375423"/>
              <a:gd name="connsiteX3" fmla="*/ 4629150 w 5195794"/>
              <a:gd name="connsiteY3" fmla="*/ 85725 h 375423"/>
              <a:gd name="connsiteX4" fmla="*/ 5195794 w 5195794"/>
              <a:gd name="connsiteY4" fmla="*/ 375423 h 375423"/>
              <a:gd name="connsiteX0" fmla="*/ 0 w 5195794"/>
              <a:gd name="connsiteY0" fmla="*/ 0 h 375423"/>
              <a:gd name="connsiteX1" fmla="*/ 828675 w 5195794"/>
              <a:gd name="connsiteY1" fmla="*/ 152400 h 375423"/>
              <a:gd name="connsiteX2" fmla="*/ 2876550 w 5195794"/>
              <a:gd name="connsiteY2" fmla="*/ 19050 h 375423"/>
              <a:gd name="connsiteX3" fmla="*/ 4629150 w 5195794"/>
              <a:gd name="connsiteY3" fmla="*/ 85725 h 375423"/>
              <a:gd name="connsiteX4" fmla="*/ 5195794 w 5195794"/>
              <a:gd name="connsiteY4" fmla="*/ 375423 h 375423"/>
              <a:gd name="connsiteX0" fmla="*/ 0 w 5195794"/>
              <a:gd name="connsiteY0" fmla="*/ 0 h 375423"/>
              <a:gd name="connsiteX1" fmla="*/ 828675 w 5195794"/>
              <a:gd name="connsiteY1" fmla="*/ 152400 h 375423"/>
              <a:gd name="connsiteX2" fmla="*/ 2876550 w 5195794"/>
              <a:gd name="connsiteY2" fmla="*/ 19050 h 375423"/>
              <a:gd name="connsiteX3" fmla="*/ 4382202 w 5195794"/>
              <a:gd name="connsiteY3" fmla="*/ 43309 h 375423"/>
              <a:gd name="connsiteX4" fmla="*/ 5195794 w 5195794"/>
              <a:gd name="connsiteY4" fmla="*/ 375423 h 375423"/>
              <a:gd name="connsiteX0" fmla="*/ 0 w 5195794"/>
              <a:gd name="connsiteY0" fmla="*/ 0 h 375423"/>
              <a:gd name="connsiteX1" fmla="*/ 828675 w 5195794"/>
              <a:gd name="connsiteY1" fmla="*/ 152400 h 375423"/>
              <a:gd name="connsiteX2" fmla="*/ 2876550 w 5195794"/>
              <a:gd name="connsiteY2" fmla="*/ 19050 h 375423"/>
              <a:gd name="connsiteX3" fmla="*/ 4382202 w 5195794"/>
              <a:gd name="connsiteY3" fmla="*/ 43309 h 375423"/>
              <a:gd name="connsiteX4" fmla="*/ 5195794 w 5195794"/>
              <a:gd name="connsiteY4" fmla="*/ 375423 h 375423"/>
              <a:gd name="connsiteX0" fmla="*/ 0 w 5195794"/>
              <a:gd name="connsiteY0" fmla="*/ 0 h 375423"/>
              <a:gd name="connsiteX1" fmla="*/ 828675 w 5195794"/>
              <a:gd name="connsiteY1" fmla="*/ 152400 h 375423"/>
              <a:gd name="connsiteX2" fmla="*/ 2970954 w 5195794"/>
              <a:gd name="connsiteY2" fmla="*/ 68330 h 375423"/>
              <a:gd name="connsiteX3" fmla="*/ 4382202 w 5195794"/>
              <a:gd name="connsiteY3" fmla="*/ 43309 h 375423"/>
              <a:gd name="connsiteX4" fmla="*/ 5195794 w 5195794"/>
              <a:gd name="connsiteY4" fmla="*/ 375423 h 375423"/>
              <a:gd name="connsiteX0" fmla="*/ 0 w 5195794"/>
              <a:gd name="connsiteY0" fmla="*/ 0 h 375423"/>
              <a:gd name="connsiteX1" fmla="*/ 828675 w 5195794"/>
              <a:gd name="connsiteY1" fmla="*/ 152400 h 375423"/>
              <a:gd name="connsiteX2" fmla="*/ 2970954 w 5195794"/>
              <a:gd name="connsiteY2" fmla="*/ 68330 h 375423"/>
              <a:gd name="connsiteX3" fmla="*/ 4382202 w 5195794"/>
              <a:gd name="connsiteY3" fmla="*/ 43309 h 375423"/>
              <a:gd name="connsiteX4" fmla="*/ 5195794 w 5195794"/>
              <a:gd name="connsiteY4" fmla="*/ 375423 h 375423"/>
              <a:gd name="connsiteX0" fmla="*/ 0 w 5195794"/>
              <a:gd name="connsiteY0" fmla="*/ 4143 h 379566"/>
              <a:gd name="connsiteX1" fmla="*/ 828675 w 5195794"/>
              <a:gd name="connsiteY1" fmla="*/ 156543 h 379566"/>
              <a:gd name="connsiteX2" fmla="*/ 2970954 w 5195794"/>
              <a:gd name="connsiteY2" fmla="*/ 72473 h 379566"/>
              <a:gd name="connsiteX3" fmla="*/ 4392556 w 5195794"/>
              <a:gd name="connsiteY3" fmla="*/ 0 h 379566"/>
              <a:gd name="connsiteX4" fmla="*/ 5195794 w 5195794"/>
              <a:gd name="connsiteY4" fmla="*/ 379566 h 379566"/>
              <a:gd name="connsiteX0" fmla="*/ 0 w 5195794"/>
              <a:gd name="connsiteY0" fmla="*/ 18905 h 394328"/>
              <a:gd name="connsiteX1" fmla="*/ 828675 w 5195794"/>
              <a:gd name="connsiteY1" fmla="*/ 171305 h 394328"/>
              <a:gd name="connsiteX2" fmla="*/ 2970954 w 5195794"/>
              <a:gd name="connsiteY2" fmla="*/ 87235 h 394328"/>
              <a:gd name="connsiteX3" fmla="*/ 4392556 w 5195794"/>
              <a:gd name="connsiteY3" fmla="*/ 14762 h 394328"/>
              <a:gd name="connsiteX4" fmla="*/ 5195794 w 5195794"/>
              <a:gd name="connsiteY4" fmla="*/ 394328 h 394328"/>
              <a:gd name="connsiteX0" fmla="*/ 0 w 5195794"/>
              <a:gd name="connsiteY0" fmla="*/ 18905 h 394328"/>
              <a:gd name="connsiteX1" fmla="*/ 828675 w 5195794"/>
              <a:gd name="connsiteY1" fmla="*/ 171305 h 394328"/>
              <a:gd name="connsiteX2" fmla="*/ 2970954 w 5195794"/>
              <a:gd name="connsiteY2" fmla="*/ 87235 h 394328"/>
              <a:gd name="connsiteX3" fmla="*/ 4392556 w 5195794"/>
              <a:gd name="connsiteY3" fmla="*/ 14762 h 394328"/>
              <a:gd name="connsiteX4" fmla="*/ 5195794 w 5195794"/>
              <a:gd name="connsiteY4" fmla="*/ 394328 h 394328"/>
              <a:gd name="connsiteX0" fmla="*/ 0 w 5195794"/>
              <a:gd name="connsiteY0" fmla="*/ 56473 h 431896"/>
              <a:gd name="connsiteX1" fmla="*/ 828675 w 5195794"/>
              <a:gd name="connsiteY1" fmla="*/ 208873 h 431896"/>
              <a:gd name="connsiteX2" fmla="*/ 2970954 w 5195794"/>
              <a:gd name="connsiteY2" fmla="*/ 124803 h 431896"/>
              <a:gd name="connsiteX3" fmla="*/ 4392556 w 5195794"/>
              <a:gd name="connsiteY3" fmla="*/ 52330 h 431896"/>
              <a:gd name="connsiteX4" fmla="*/ 5195794 w 5195794"/>
              <a:gd name="connsiteY4" fmla="*/ 431896 h 431896"/>
              <a:gd name="connsiteX0" fmla="*/ 0 w 5195794"/>
              <a:gd name="connsiteY0" fmla="*/ 58153 h 433576"/>
              <a:gd name="connsiteX1" fmla="*/ 1018315 w 5195794"/>
              <a:gd name="connsiteY1" fmla="*/ 261496 h 433576"/>
              <a:gd name="connsiteX2" fmla="*/ 2970954 w 5195794"/>
              <a:gd name="connsiteY2" fmla="*/ 126483 h 433576"/>
              <a:gd name="connsiteX3" fmla="*/ 4392556 w 5195794"/>
              <a:gd name="connsiteY3" fmla="*/ 54010 h 433576"/>
              <a:gd name="connsiteX4" fmla="*/ 5195794 w 5195794"/>
              <a:gd name="connsiteY4" fmla="*/ 433576 h 433576"/>
              <a:gd name="connsiteX0" fmla="*/ 0 w 5195794"/>
              <a:gd name="connsiteY0" fmla="*/ 58153 h 433576"/>
              <a:gd name="connsiteX1" fmla="*/ 1018315 w 5195794"/>
              <a:gd name="connsiteY1" fmla="*/ 261496 h 433576"/>
              <a:gd name="connsiteX2" fmla="*/ 2970954 w 5195794"/>
              <a:gd name="connsiteY2" fmla="*/ 126483 h 433576"/>
              <a:gd name="connsiteX3" fmla="*/ 4392556 w 5195794"/>
              <a:gd name="connsiteY3" fmla="*/ 54010 h 433576"/>
              <a:gd name="connsiteX4" fmla="*/ 5195794 w 5195794"/>
              <a:gd name="connsiteY4" fmla="*/ 433576 h 433576"/>
              <a:gd name="connsiteX0" fmla="*/ 0 w 5195794"/>
              <a:gd name="connsiteY0" fmla="*/ 55412 h 430835"/>
              <a:gd name="connsiteX1" fmla="*/ 1077285 w 5195794"/>
              <a:gd name="connsiteY1" fmla="*/ 154993 h 430835"/>
              <a:gd name="connsiteX2" fmla="*/ 2970954 w 5195794"/>
              <a:gd name="connsiteY2" fmla="*/ 123742 h 430835"/>
              <a:gd name="connsiteX3" fmla="*/ 4392556 w 5195794"/>
              <a:gd name="connsiteY3" fmla="*/ 51269 h 430835"/>
              <a:gd name="connsiteX4" fmla="*/ 5195794 w 5195794"/>
              <a:gd name="connsiteY4" fmla="*/ 430835 h 430835"/>
              <a:gd name="connsiteX0" fmla="*/ 0 w 5195794"/>
              <a:gd name="connsiteY0" fmla="*/ 55412 h 430835"/>
              <a:gd name="connsiteX1" fmla="*/ 1077285 w 5195794"/>
              <a:gd name="connsiteY1" fmla="*/ 154993 h 430835"/>
              <a:gd name="connsiteX2" fmla="*/ 2970954 w 5195794"/>
              <a:gd name="connsiteY2" fmla="*/ 123742 h 430835"/>
              <a:gd name="connsiteX3" fmla="*/ 4392556 w 5195794"/>
              <a:gd name="connsiteY3" fmla="*/ 51269 h 430835"/>
              <a:gd name="connsiteX4" fmla="*/ 5195794 w 5195794"/>
              <a:gd name="connsiteY4" fmla="*/ 430835 h 430835"/>
              <a:gd name="connsiteX0" fmla="*/ 0 w 5195794"/>
              <a:gd name="connsiteY0" fmla="*/ 47289 h 422712"/>
              <a:gd name="connsiteX1" fmla="*/ 1077285 w 5195794"/>
              <a:gd name="connsiteY1" fmla="*/ 146870 h 422712"/>
              <a:gd name="connsiteX2" fmla="*/ 2941386 w 5195794"/>
              <a:gd name="connsiteY2" fmla="*/ 172262 h 422712"/>
              <a:gd name="connsiteX3" fmla="*/ 4392556 w 5195794"/>
              <a:gd name="connsiteY3" fmla="*/ 43146 h 422712"/>
              <a:gd name="connsiteX4" fmla="*/ 5195794 w 5195794"/>
              <a:gd name="connsiteY4" fmla="*/ 422712 h 422712"/>
              <a:gd name="connsiteX0" fmla="*/ 0 w 5195794"/>
              <a:gd name="connsiteY0" fmla="*/ 37848 h 413271"/>
              <a:gd name="connsiteX1" fmla="*/ 1077285 w 5195794"/>
              <a:gd name="connsiteY1" fmla="*/ 137429 h 413271"/>
              <a:gd name="connsiteX2" fmla="*/ 2941386 w 5195794"/>
              <a:gd name="connsiteY2" fmla="*/ 162821 h 413271"/>
              <a:gd name="connsiteX3" fmla="*/ 4392556 w 5195794"/>
              <a:gd name="connsiteY3" fmla="*/ 33705 h 413271"/>
              <a:gd name="connsiteX4" fmla="*/ 5195794 w 5195794"/>
              <a:gd name="connsiteY4" fmla="*/ 413271 h 413271"/>
              <a:gd name="connsiteX0" fmla="*/ 0 w 5195794"/>
              <a:gd name="connsiteY0" fmla="*/ 45900 h 421323"/>
              <a:gd name="connsiteX1" fmla="*/ 1011950 w 5195794"/>
              <a:gd name="connsiteY1" fmla="*/ 68129 h 421323"/>
              <a:gd name="connsiteX2" fmla="*/ 2941386 w 5195794"/>
              <a:gd name="connsiteY2" fmla="*/ 170873 h 421323"/>
              <a:gd name="connsiteX3" fmla="*/ 4392556 w 5195794"/>
              <a:gd name="connsiteY3" fmla="*/ 41757 h 421323"/>
              <a:gd name="connsiteX4" fmla="*/ 5195794 w 5195794"/>
              <a:gd name="connsiteY4" fmla="*/ 421323 h 421323"/>
              <a:gd name="connsiteX0" fmla="*/ 0 w 5673966"/>
              <a:gd name="connsiteY0" fmla="*/ 151871 h 421323"/>
              <a:gd name="connsiteX1" fmla="*/ 1490122 w 5673966"/>
              <a:gd name="connsiteY1" fmla="*/ 68129 h 421323"/>
              <a:gd name="connsiteX2" fmla="*/ 3419558 w 5673966"/>
              <a:gd name="connsiteY2" fmla="*/ 170873 h 421323"/>
              <a:gd name="connsiteX3" fmla="*/ 4870728 w 5673966"/>
              <a:gd name="connsiteY3" fmla="*/ 41757 h 421323"/>
              <a:gd name="connsiteX4" fmla="*/ 5673966 w 5673966"/>
              <a:gd name="connsiteY4" fmla="*/ 421323 h 421323"/>
              <a:gd name="connsiteX0" fmla="*/ 0 w 4870728"/>
              <a:gd name="connsiteY0" fmla="*/ 151871 h 185439"/>
              <a:gd name="connsiteX1" fmla="*/ 1490122 w 4870728"/>
              <a:gd name="connsiteY1" fmla="*/ 68129 h 185439"/>
              <a:gd name="connsiteX2" fmla="*/ 3419558 w 4870728"/>
              <a:gd name="connsiteY2" fmla="*/ 170873 h 185439"/>
              <a:gd name="connsiteX3" fmla="*/ 4870728 w 4870728"/>
              <a:gd name="connsiteY3" fmla="*/ 41757 h 185439"/>
              <a:gd name="connsiteX0" fmla="*/ 0 w 5279326"/>
              <a:gd name="connsiteY0" fmla="*/ 99016 h 132584"/>
              <a:gd name="connsiteX1" fmla="*/ 1490122 w 5279326"/>
              <a:gd name="connsiteY1" fmla="*/ 15274 h 132584"/>
              <a:gd name="connsiteX2" fmla="*/ 3419558 w 5279326"/>
              <a:gd name="connsiteY2" fmla="*/ 118018 h 132584"/>
              <a:gd name="connsiteX3" fmla="*/ 5279326 w 5279326"/>
              <a:gd name="connsiteY3" fmla="*/ 48429 h 132584"/>
            </a:gdLst>
            <a:ahLst/>
            <a:cxnLst>
              <a:cxn ang="0">
                <a:pos x="connsiteX0" y="connsiteY0"/>
              </a:cxn>
              <a:cxn ang="0">
                <a:pos x="connsiteX1" y="connsiteY1"/>
              </a:cxn>
              <a:cxn ang="0">
                <a:pos x="connsiteX2" y="connsiteY2"/>
              </a:cxn>
              <a:cxn ang="0">
                <a:pos x="connsiteX3" y="connsiteY3"/>
              </a:cxn>
            </a:cxnLst>
            <a:rect l="l" t="t" r="r" b="b"/>
            <a:pathLst>
              <a:path w="5279326" h="132584">
                <a:moveTo>
                  <a:pt x="0" y="99016"/>
                </a:moveTo>
                <a:cubicBezTo>
                  <a:pt x="276225" y="209347"/>
                  <a:pt x="920196" y="12107"/>
                  <a:pt x="1490122" y="15274"/>
                </a:cubicBezTo>
                <a:cubicBezTo>
                  <a:pt x="2060048" y="18441"/>
                  <a:pt x="2788024" y="112492"/>
                  <a:pt x="3419558" y="118018"/>
                </a:cubicBezTo>
                <a:cubicBezTo>
                  <a:pt x="4051092" y="123544"/>
                  <a:pt x="4541625" y="-93969"/>
                  <a:pt x="5279326" y="48429"/>
                </a:cubicBezTo>
              </a:path>
            </a:pathLst>
          </a:custGeom>
          <a:noFill/>
          <a:ln w="12700">
            <a:solidFill>
              <a:schemeClr val="accent6"/>
            </a:solidFill>
          </a:ln>
          <a:effectLst>
            <a:glow>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solidFill>
                <a:srgbClr val="FFC000"/>
              </a:solidFill>
            </a:endParaRPr>
          </a:p>
        </p:txBody>
      </p:sp>
      <p:sp>
        <p:nvSpPr>
          <p:cNvPr id="4" name="Ellipse 3">
            <a:extLst>
              <a:ext uri="{FF2B5EF4-FFF2-40B4-BE49-F238E27FC236}">
                <a16:creationId xmlns:a16="http://schemas.microsoft.com/office/drawing/2014/main" id="{0E5E4589-85DE-DA40-83E1-E193BE97BC5D}"/>
              </a:ext>
            </a:extLst>
          </p:cNvPr>
          <p:cNvSpPr/>
          <p:nvPr/>
        </p:nvSpPr>
        <p:spPr>
          <a:xfrm>
            <a:off x="7192963" y="2724150"/>
            <a:ext cx="128587" cy="128588"/>
          </a:xfrm>
          <a:prstGeom prst="ellipse">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sp>
        <p:nvSpPr>
          <p:cNvPr id="8" name="Ellipse 7">
            <a:extLst>
              <a:ext uri="{FF2B5EF4-FFF2-40B4-BE49-F238E27FC236}">
                <a16:creationId xmlns:a16="http://schemas.microsoft.com/office/drawing/2014/main" id="{589F40FF-2876-B543-8822-CB5304C88EBA}"/>
              </a:ext>
            </a:extLst>
          </p:cNvPr>
          <p:cNvSpPr/>
          <p:nvPr/>
        </p:nvSpPr>
        <p:spPr>
          <a:xfrm>
            <a:off x="6997700" y="2835275"/>
            <a:ext cx="65088" cy="63500"/>
          </a:xfrm>
          <a:prstGeom prst="ellipse">
            <a:avLst/>
          </a:prstGeom>
          <a:solidFill>
            <a:srgbClr val="078F9D"/>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sp>
        <p:nvSpPr>
          <p:cNvPr id="5131" name="ZoneTexte 4">
            <a:extLst>
              <a:ext uri="{FF2B5EF4-FFF2-40B4-BE49-F238E27FC236}">
                <a16:creationId xmlns:a16="http://schemas.microsoft.com/office/drawing/2014/main" id="{5FE5BD50-FBFE-DE43-9A5B-194CF0C2F71A}"/>
              </a:ext>
            </a:extLst>
          </p:cNvPr>
          <p:cNvSpPr txBox="1">
            <a:spLocks noChangeArrowheads="1"/>
          </p:cNvSpPr>
          <p:nvPr/>
        </p:nvSpPr>
        <p:spPr bwMode="auto">
          <a:xfrm>
            <a:off x="395288" y="4624388"/>
            <a:ext cx="83534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fr-FR" altLang="fr-FR" sz="2400" b="1">
                <a:solidFill>
                  <a:srgbClr val="F79646"/>
                </a:solidFill>
                <a:latin typeface="Calibri" panose="020F0502020204030204" pitchFamily="34" charset="0"/>
              </a:rPr>
              <a:t>UE Hépato-gastro-entérologie </a:t>
            </a:r>
          </a:p>
          <a:p>
            <a:pPr algn="ctr" eaLnBrk="1" hangingPunct="1"/>
            <a:r>
              <a:rPr lang="fr-FR" altLang="fr-FR" sz="2400" b="1">
                <a:solidFill>
                  <a:srgbClr val="F79646"/>
                </a:solidFill>
                <a:latin typeface="Calibri" panose="020F0502020204030204" pitchFamily="34" charset="0"/>
              </a:rPr>
              <a:t>Item 286</a:t>
            </a:r>
            <a:endParaRPr lang="fr-FR" altLang="fr-FR" sz="2400">
              <a:latin typeface="Calibri" panose="020F0502020204030204" pitchFamily="34" charset="0"/>
            </a:endParaRPr>
          </a:p>
        </p:txBody>
      </p:sp>
      <p:pic>
        <p:nvPicPr>
          <p:cNvPr id="2" name="Son enregistré">
            <a:hlinkClick r:id="" action="ppaction://media"/>
            <a:extLst>
              <a:ext uri="{FF2B5EF4-FFF2-40B4-BE49-F238E27FC236}">
                <a16:creationId xmlns:a16="http://schemas.microsoft.com/office/drawing/2014/main" id="{9828CA0B-C3D9-AD40-8849-8C6CA63887E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2400" y="5805264"/>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9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57423D9-7C31-6D4F-8164-E63F3A124047}"/>
              </a:ext>
            </a:extLst>
          </p:cNvPr>
          <p:cNvSpPr>
            <a:spLocks noGrp="1"/>
          </p:cNvSpPr>
          <p:nvPr>
            <p:ph type="title" idx="4294967295"/>
          </p:nvPr>
        </p:nvSpPr>
        <p:spPr>
          <a:xfrm>
            <a:off x="250825" y="115888"/>
            <a:ext cx="8229600" cy="792162"/>
          </a:xfrm>
        </p:spPr>
        <p:txBody>
          <a:bodyPr rtlCol="0">
            <a:normAutofit/>
          </a:bodyPr>
          <a:lstStyle/>
          <a:p>
            <a:pPr algn="l" eaLnBrk="1" fontAlgn="auto" hangingPunct="1">
              <a:spcAft>
                <a:spcPts val="0"/>
              </a:spcAft>
              <a:defRPr/>
            </a:pPr>
            <a:r>
              <a:rPr lang="fr-FR" sz="3600" b="1" dirty="0">
                <a:solidFill>
                  <a:schemeClr val="tx1">
                    <a:lumMod val="65000"/>
                    <a:lumOff val="35000"/>
                  </a:schemeClr>
                </a:solidFill>
                <a:ea typeface="+mj-ea"/>
              </a:rPr>
              <a:t>PLAN</a:t>
            </a:r>
          </a:p>
        </p:txBody>
      </p:sp>
      <p:sp>
        <p:nvSpPr>
          <p:cNvPr id="15362" name="Espace réservé du contenu 2">
            <a:extLst>
              <a:ext uri="{FF2B5EF4-FFF2-40B4-BE49-F238E27FC236}">
                <a16:creationId xmlns:a16="http://schemas.microsoft.com/office/drawing/2014/main" id="{972A2234-939F-624F-9812-1D7CDC3CC8BC}"/>
              </a:ext>
            </a:extLst>
          </p:cNvPr>
          <p:cNvSpPr>
            <a:spLocks noGrp="1"/>
          </p:cNvSpPr>
          <p:nvPr>
            <p:ph idx="4294967295"/>
          </p:nvPr>
        </p:nvSpPr>
        <p:spPr bwMode="auto">
          <a:xfrm>
            <a:off x="349250" y="1052513"/>
            <a:ext cx="8399463" cy="41052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Clr>
                <a:srgbClr val="25A79B"/>
              </a:buClr>
            </a:pPr>
            <a:r>
              <a:rPr lang="fr-FR" altLang="fr-FR" b="1">
                <a:ea typeface="ＭＳ Ｐゴシック" panose="020B0600070205080204" pitchFamily="34" charset="-128"/>
              </a:rPr>
              <a:t>Définitions, anatomie</a:t>
            </a:r>
          </a:p>
          <a:p>
            <a:pPr eaLnBrk="1" hangingPunct="1">
              <a:buClr>
                <a:srgbClr val="25A79B"/>
              </a:buClr>
            </a:pPr>
            <a:endParaRPr lang="fr-FR" altLang="fr-FR" sz="3600" b="1">
              <a:ea typeface="ＭＳ Ｐゴシック" panose="020B0600070205080204" pitchFamily="34" charset="-128"/>
            </a:endParaRPr>
          </a:p>
          <a:p>
            <a:pPr eaLnBrk="1" hangingPunct="1">
              <a:buClr>
                <a:srgbClr val="25A79B"/>
              </a:buClr>
            </a:pPr>
            <a:r>
              <a:rPr lang="fr-FR" altLang="fr-FR" b="1">
                <a:ea typeface="ＭＳ Ｐゴシック" panose="020B0600070205080204" pitchFamily="34" charset="-128"/>
              </a:rPr>
              <a:t>Epidémiologie, physiopathologie</a:t>
            </a:r>
          </a:p>
          <a:p>
            <a:pPr eaLnBrk="1" hangingPunct="1">
              <a:buClr>
                <a:srgbClr val="25A79B"/>
              </a:buClr>
            </a:pPr>
            <a:endParaRPr lang="fr-FR" altLang="fr-FR" b="1">
              <a:ea typeface="ＭＳ Ｐゴシック" panose="020B0600070205080204" pitchFamily="34" charset="-128"/>
            </a:endParaRPr>
          </a:p>
          <a:p>
            <a:pPr eaLnBrk="1" hangingPunct="1">
              <a:buClr>
                <a:srgbClr val="25A79B"/>
              </a:buClr>
            </a:pPr>
            <a:r>
              <a:rPr lang="fr-FR" altLang="fr-FR" b="1">
                <a:ea typeface="ＭＳ Ｐゴシック" panose="020B0600070205080204" pitchFamily="34" charset="-128"/>
              </a:rPr>
              <a:t>Prise en charge de la diverticulose non compliquée</a:t>
            </a:r>
          </a:p>
          <a:p>
            <a:pPr eaLnBrk="1" hangingPunct="1">
              <a:buClr>
                <a:srgbClr val="25A79B"/>
              </a:buClr>
            </a:pPr>
            <a:endParaRPr lang="fr-FR" altLang="fr-FR" b="1">
              <a:ea typeface="ＭＳ Ｐゴシック" panose="020B0600070205080204" pitchFamily="34" charset="-128"/>
            </a:endParaRPr>
          </a:p>
          <a:p>
            <a:pPr eaLnBrk="1" hangingPunct="1">
              <a:buClr>
                <a:srgbClr val="25A79B"/>
              </a:buClr>
            </a:pPr>
            <a:r>
              <a:rPr lang="fr-FR" altLang="fr-FR" b="1">
                <a:ea typeface="ＭＳ Ｐゴシック" panose="020B0600070205080204" pitchFamily="34" charset="-128"/>
              </a:rPr>
              <a:t>Complications de la diverticulose</a:t>
            </a:r>
          </a:p>
          <a:p>
            <a:pPr eaLnBrk="1" hangingPunct="1">
              <a:buClr>
                <a:srgbClr val="25A79B"/>
              </a:buClr>
            </a:pPr>
            <a:endParaRPr lang="fr-FR" altLang="fr-FR" b="1">
              <a:ea typeface="ＭＳ Ｐゴシック" panose="020B0600070205080204" pitchFamily="34" charset="-128"/>
            </a:endParaRPr>
          </a:p>
          <a:p>
            <a:pPr eaLnBrk="1" hangingPunct="1"/>
            <a:endParaRPr lang="fr-FR" altLang="fr-FR" sz="3600" b="1">
              <a:solidFill>
                <a:srgbClr val="F79646"/>
              </a:solidFill>
              <a:ea typeface="ＭＳ Ｐゴシック" panose="020B0600070205080204" pitchFamily="34" charset="-128"/>
            </a:endParaRPr>
          </a:p>
        </p:txBody>
      </p:sp>
      <p:cxnSp>
        <p:nvCxnSpPr>
          <p:cNvPr id="9" name="Connecteur droit 8">
            <a:extLst>
              <a:ext uri="{FF2B5EF4-FFF2-40B4-BE49-F238E27FC236}">
                <a16:creationId xmlns:a16="http://schemas.microsoft.com/office/drawing/2014/main" id="{AD980BA8-9B78-C741-85F9-E52D27BEEA1E}"/>
              </a:ext>
            </a:extLst>
          </p:cNvPr>
          <p:cNvCxnSpPr/>
          <p:nvPr/>
        </p:nvCxnSpPr>
        <p:spPr>
          <a:xfrm>
            <a:off x="395536" y="755650"/>
            <a:ext cx="7992888"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F0518242-66E0-B840-B45F-87735EA95CBB}"/>
              </a:ext>
            </a:extLst>
          </p:cNvPr>
          <p:cNvSpPr/>
          <p:nvPr/>
        </p:nvSpPr>
        <p:spPr>
          <a:xfrm>
            <a:off x="395288" y="2276475"/>
            <a:ext cx="8137525" cy="647700"/>
          </a:xfrm>
          <a:prstGeom prst="rect">
            <a:avLst/>
          </a:prstGeom>
          <a:solidFill>
            <a:schemeClr val="accent6">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re 1">
            <a:extLst>
              <a:ext uri="{FF2B5EF4-FFF2-40B4-BE49-F238E27FC236}">
                <a16:creationId xmlns:a16="http://schemas.microsoft.com/office/drawing/2014/main" id="{D260A065-3D9E-6647-B4D2-15042CEDD4A1}"/>
              </a:ext>
            </a:extLst>
          </p:cNvPr>
          <p:cNvSpPr>
            <a:spLocks noGrp="1"/>
          </p:cNvSpPr>
          <p:nvPr>
            <p:ph type="title" idx="4294967295"/>
          </p:nvPr>
        </p:nvSpPr>
        <p:spPr>
          <a:xfrm>
            <a:off x="303213" y="115888"/>
            <a:ext cx="8229600" cy="792162"/>
          </a:xfrm>
        </p:spPr>
        <p:txBody>
          <a:bodyPr/>
          <a:lstStyle/>
          <a:p>
            <a:pPr algn="l" eaLnBrk="1" hangingPunct="1"/>
            <a:r>
              <a:rPr lang="fr-FR" altLang="fr-FR" sz="3600" b="1">
                <a:solidFill>
                  <a:srgbClr val="595959"/>
                </a:solidFill>
                <a:ea typeface="ＭＳ Ｐゴシック" panose="020B0600070205080204" pitchFamily="34" charset="-128"/>
              </a:rPr>
              <a:t>Epidémiologie</a:t>
            </a:r>
          </a:p>
        </p:txBody>
      </p:sp>
      <p:sp>
        <p:nvSpPr>
          <p:cNvPr id="16386" name="Espace réservé du contenu 2">
            <a:extLst>
              <a:ext uri="{FF2B5EF4-FFF2-40B4-BE49-F238E27FC236}">
                <a16:creationId xmlns:a16="http://schemas.microsoft.com/office/drawing/2014/main" id="{1553F6A6-4466-AA49-B83B-06A8FB20E3F3}"/>
              </a:ext>
            </a:extLst>
          </p:cNvPr>
          <p:cNvSpPr>
            <a:spLocks noGrp="1"/>
          </p:cNvSpPr>
          <p:nvPr>
            <p:ph idx="4294967295"/>
          </p:nvPr>
        </p:nvSpPr>
        <p:spPr bwMode="auto">
          <a:xfrm>
            <a:off x="395288" y="908050"/>
            <a:ext cx="8147050" cy="48974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Clr>
                <a:srgbClr val="25A79B"/>
              </a:buClr>
            </a:pPr>
            <a:r>
              <a:rPr lang="fr-FR" altLang="fr-FR" sz="2800">
                <a:ea typeface="ＭＳ Ｐゴシック" panose="020B0600070205080204" pitchFamily="34" charset="-128"/>
              </a:rPr>
              <a:t>Prédomine dans les </a:t>
            </a:r>
            <a:r>
              <a:rPr lang="fr-FR" altLang="fr-FR" sz="2800" b="1">
                <a:ea typeface="ＭＳ Ｐゴシック" panose="020B0600070205080204" pitchFamily="34" charset="-128"/>
              </a:rPr>
              <a:t>pays développés </a:t>
            </a:r>
            <a:r>
              <a:rPr lang="fr-FR" altLang="fr-FR" sz="2800">
                <a:ea typeface="ＭＳ Ｐゴシック" panose="020B0600070205080204" pitchFamily="34" charset="-128"/>
              </a:rPr>
              <a:t>avec régime alimentaire occidental, riche en viande et féculents et </a:t>
            </a:r>
            <a:r>
              <a:rPr lang="fr-FR" altLang="fr-FR" sz="2800" b="1">
                <a:ea typeface="ＭＳ Ｐゴシック" panose="020B0600070205080204" pitchFamily="34" charset="-128"/>
              </a:rPr>
              <a:t>pauvre en fibres</a:t>
            </a:r>
          </a:p>
          <a:p>
            <a:pPr eaLnBrk="1" hangingPunct="1">
              <a:buClr>
                <a:srgbClr val="25A79B"/>
              </a:buClr>
            </a:pPr>
            <a:endParaRPr lang="fr-FR" altLang="fr-FR" sz="2800">
              <a:ea typeface="ＭＳ Ｐゴシック" panose="020B0600070205080204" pitchFamily="34" charset="-128"/>
            </a:endParaRPr>
          </a:p>
          <a:p>
            <a:pPr eaLnBrk="1" hangingPunct="1">
              <a:buClr>
                <a:srgbClr val="25A79B"/>
              </a:buClr>
            </a:pPr>
            <a:r>
              <a:rPr lang="fr-FR" altLang="fr-FR" sz="2800">
                <a:ea typeface="ＭＳ Ｐゴシック" panose="020B0600070205080204" pitchFamily="34" charset="-128"/>
              </a:rPr>
              <a:t>Obésité = facteur de risque</a:t>
            </a:r>
          </a:p>
          <a:p>
            <a:pPr eaLnBrk="1" hangingPunct="1">
              <a:buClr>
                <a:srgbClr val="25A79B"/>
              </a:buClr>
            </a:pPr>
            <a:endParaRPr lang="fr-FR" altLang="fr-FR" sz="2800">
              <a:ea typeface="ＭＳ Ｐゴシック" panose="020B0600070205080204" pitchFamily="34" charset="-128"/>
            </a:endParaRPr>
          </a:p>
          <a:p>
            <a:pPr eaLnBrk="1" hangingPunct="1">
              <a:buClr>
                <a:srgbClr val="25A79B"/>
              </a:buClr>
            </a:pPr>
            <a:r>
              <a:rPr lang="fr-FR" altLang="fr-FR" sz="2800">
                <a:ea typeface="ＭＳ Ｐゴシック" panose="020B0600070205080204" pitchFamily="34" charset="-128"/>
              </a:rPr>
              <a:t>↘ incidence chez les végétariens</a:t>
            </a:r>
          </a:p>
          <a:p>
            <a:pPr eaLnBrk="1" hangingPunct="1">
              <a:buClr>
                <a:srgbClr val="25A79B"/>
              </a:buClr>
            </a:pPr>
            <a:endParaRPr lang="fr-FR" altLang="fr-FR" sz="2800">
              <a:ea typeface="ＭＳ Ｐゴシック" panose="020B0600070205080204" pitchFamily="34" charset="-128"/>
            </a:endParaRPr>
          </a:p>
          <a:p>
            <a:pPr eaLnBrk="1" hangingPunct="1">
              <a:buClr>
                <a:srgbClr val="25A79B"/>
              </a:buClr>
            </a:pPr>
            <a:r>
              <a:rPr lang="fr-FR" altLang="fr-FR" sz="2800">
                <a:ea typeface="ＭＳ Ｐゴシック" panose="020B0600070205080204" pitchFamily="34" charset="-128"/>
              </a:rPr>
              <a:t>Rare avant 30 ans, </a:t>
            </a:r>
            <a:r>
              <a:rPr lang="fr-FR" altLang="fr-FR" sz="2800" b="1">
                <a:ea typeface="ＭＳ Ｐゴシック" panose="020B0600070205080204" pitchFamily="34" charset="-128"/>
              </a:rPr>
              <a:t>augmente avec l’âge </a:t>
            </a:r>
            <a:r>
              <a:rPr lang="fr-FR" altLang="fr-FR" sz="2800">
                <a:ea typeface="ＭＳ Ｐゴシック" panose="020B0600070205080204" pitchFamily="34" charset="-128"/>
              </a:rPr>
              <a:t>(&gt; 50% chez les plus de 70 ans)</a:t>
            </a:r>
            <a:endParaRPr lang="fr-FR" altLang="fr-FR">
              <a:ea typeface="ＭＳ Ｐゴシック" panose="020B0600070205080204" pitchFamily="34" charset="-128"/>
            </a:endParaRPr>
          </a:p>
        </p:txBody>
      </p:sp>
      <p:cxnSp>
        <p:nvCxnSpPr>
          <p:cNvPr id="8" name="Connecteur droit 7">
            <a:extLst>
              <a:ext uri="{FF2B5EF4-FFF2-40B4-BE49-F238E27FC236}">
                <a16:creationId xmlns:a16="http://schemas.microsoft.com/office/drawing/2014/main" id="{95C03DAE-0FCF-3844-9A5B-72E4EF9D500D}"/>
              </a:ext>
            </a:extLst>
          </p:cNvPr>
          <p:cNvCxnSpPr/>
          <p:nvPr/>
        </p:nvCxnSpPr>
        <p:spPr>
          <a:xfrm>
            <a:off x="395536" y="755650"/>
            <a:ext cx="7992888"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16388" name="Image 4">
            <a:extLst>
              <a:ext uri="{FF2B5EF4-FFF2-40B4-BE49-F238E27FC236}">
                <a16:creationId xmlns:a16="http://schemas.microsoft.com/office/drawing/2014/main" id="{DDD6A18C-12AA-D442-B728-A093B0CA1B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96300" y="44450"/>
            <a:ext cx="612775"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Son enregistré">
            <a:hlinkClick r:id="" action="ppaction://media"/>
            <a:extLst>
              <a:ext uri="{FF2B5EF4-FFF2-40B4-BE49-F238E27FC236}">
                <a16:creationId xmlns:a16="http://schemas.microsoft.com/office/drawing/2014/main" id="{78BD2136-1207-444F-ABC8-231274D0C94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35938" y="5784045"/>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2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33645F64-68FE-D144-AAC4-82FC30802688}"/>
              </a:ext>
            </a:extLst>
          </p:cNvPr>
          <p:cNvSpPr>
            <a:spLocks noGrp="1"/>
          </p:cNvSpPr>
          <p:nvPr>
            <p:ph type="title" idx="4294967295"/>
          </p:nvPr>
        </p:nvSpPr>
        <p:spPr>
          <a:xfrm>
            <a:off x="303213" y="115888"/>
            <a:ext cx="8229600" cy="792162"/>
          </a:xfrm>
        </p:spPr>
        <p:txBody>
          <a:bodyPr rtlCol="0">
            <a:normAutofit/>
          </a:bodyPr>
          <a:lstStyle/>
          <a:p>
            <a:pPr algn="l" eaLnBrk="1" fontAlgn="auto" hangingPunct="1">
              <a:spcAft>
                <a:spcPts val="0"/>
              </a:spcAft>
              <a:defRPr/>
            </a:pPr>
            <a:r>
              <a:rPr lang="fr-FR" sz="3600" b="1" dirty="0">
                <a:solidFill>
                  <a:schemeClr val="tx1">
                    <a:lumMod val="65000"/>
                    <a:lumOff val="35000"/>
                  </a:schemeClr>
                </a:solidFill>
                <a:ea typeface="+mj-ea"/>
              </a:rPr>
              <a:t>Physiopathologie de la diverticulose</a:t>
            </a:r>
          </a:p>
        </p:txBody>
      </p:sp>
      <p:sp>
        <p:nvSpPr>
          <p:cNvPr id="17410" name="Espace réservé du contenu 2">
            <a:extLst>
              <a:ext uri="{FF2B5EF4-FFF2-40B4-BE49-F238E27FC236}">
                <a16:creationId xmlns:a16="http://schemas.microsoft.com/office/drawing/2014/main" id="{2DB75EDB-C5CB-9C41-882D-58DA4DC4C0D4}"/>
              </a:ext>
            </a:extLst>
          </p:cNvPr>
          <p:cNvSpPr>
            <a:spLocks noGrp="1"/>
          </p:cNvSpPr>
          <p:nvPr>
            <p:ph idx="4294967295"/>
          </p:nvPr>
        </p:nvSpPr>
        <p:spPr bwMode="auto">
          <a:xfrm>
            <a:off x="395288" y="908050"/>
            <a:ext cx="8147050" cy="1368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Clr>
                <a:srgbClr val="25A79B"/>
              </a:buClr>
            </a:pPr>
            <a:r>
              <a:rPr lang="fr-FR" altLang="fr-FR">
                <a:ea typeface="ＭＳ Ｐゴシック" panose="020B0600070205080204" pitchFamily="34" charset="-128"/>
              </a:rPr>
              <a:t>Incomplètement connue</a:t>
            </a:r>
          </a:p>
          <a:p>
            <a:pPr eaLnBrk="1" hangingPunct="1">
              <a:buClr>
                <a:srgbClr val="25A79B"/>
              </a:buClr>
            </a:pPr>
            <a:r>
              <a:rPr lang="fr-FR" altLang="fr-FR">
                <a:ea typeface="ＭＳ Ｐゴシック" panose="020B0600070205080204" pitchFamily="34" charset="-128"/>
              </a:rPr>
              <a:t>Plusieurs hypothèses:</a:t>
            </a:r>
          </a:p>
          <a:p>
            <a:pPr eaLnBrk="1" hangingPunct="1">
              <a:buClr>
                <a:srgbClr val="25A79B"/>
              </a:buClr>
              <a:buFont typeface="Arial" panose="020B0604020202020204" pitchFamily="34" charset="0"/>
              <a:buNone/>
            </a:pPr>
            <a:endParaRPr lang="fr-FR" altLang="fr-FR">
              <a:ea typeface="ＭＳ Ｐゴシック" panose="020B0600070205080204" pitchFamily="34" charset="-128"/>
            </a:endParaRPr>
          </a:p>
          <a:p>
            <a:pPr eaLnBrk="1" hangingPunct="1">
              <a:buClr>
                <a:srgbClr val="25A79B"/>
              </a:buClr>
              <a:buFont typeface="Arial" panose="020B0604020202020204" pitchFamily="34" charset="0"/>
              <a:buNone/>
            </a:pPr>
            <a:endParaRPr lang="fr-FR" altLang="fr-FR">
              <a:ea typeface="ＭＳ Ｐゴシック" panose="020B0600070205080204" pitchFamily="34" charset="-128"/>
            </a:endParaRPr>
          </a:p>
        </p:txBody>
      </p:sp>
      <p:cxnSp>
        <p:nvCxnSpPr>
          <p:cNvPr id="8" name="Connecteur droit 7">
            <a:extLst>
              <a:ext uri="{FF2B5EF4-FFF2-40B4-BE49-F238E27FC236}">
                <a16:creationId xmlns:a16="http://schemas.microsoft.com/office/drawing/2014/main" id="{3B5691D7-10E7-8F4D-9DA2-36A4E904F9CF}"/>
              </a:ext>
            </a:extLst>
          </p:cNvPr>
          <p:cNvCxnSpPr/>
          <p:nvPr/>
        </p:nvCxnSpPr>
        <p:spPr>
          <a:xfrm>
            <a:off x="395536" y="755650"/>
            <a:ext cx="7992888"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3" name="ZoneTexte 2">
            <a:extLst>
              <a:ext uri="{FF2B5EF4-FFF2-40B4-BE49-F238E27FC236}">
                <a16:creationId xmlns:a16="http://schemas.microsoft.com/office/drawing/2014/main" id="{59D01F93-F4DA-D04A-9E13-E39B28971A80}"/>
              </a:ext>
            </a:extLst>
          </p:cNvPr>
          <p:cNvSpPr txBox="1"/>
          <p:nvPr/>
        </p:nvSpPr>
        <p:spPr>
          <a:xfrm>
            <a:off x="1476375" y="4697413"/>
            <a:ext cx="6624638" cy="1323975"/>
          </a:xfrm>
          <a:prstGeom prst="rect">
            <a:avLst/>
          </a:prstGeom>
          <a:noFill/>
          <a:ln>
            <a:solidFill>
              <a:schemeClr val="accent1">
                <a:shade val="50000"/>
              </a:schemeClr>
            </a:solidFill>
          </a:ln>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r>
              <a:rPr lang="fr-FR" altLang="fr-FR" sz="2000" b="1"/>
              <a:t>Anomalie primitive ou acquise des bandelettes coliques </a:t>
            </a:r>
            <a:r>
              <a:rPr lang="fr-FR" altLang="fr-FR" sz="2000"/>
              <a:t>jouant le rôle de soutien de la couche musculaire circulaire (augmentation des dépôts d</a:t>
            </a:r>
            <a:r>
              <a:rPr lang="ja-JP" altLang="fr-FR" sz="2000"/>
              <a:t>’</a:t>
            </a:r>
            <a:r>
              <a:rPr lang="fr-FR" altLang="ja-JP" sz="2000"/>
              <a:t>élastine)</a:t>
            </a:r>
            <a:endParaRPr lang="fr-FR" altLang="fr-FR" sz="2000"/>
          </a:p>
        </p:txBody>
      </p:sp>
      <p:grpSp>
        <p:nvGrpSpPr>
          <p:cNvPr id="17413" name="Groupe 6">
            <a:extLst>
              <a:ext uri="{FF2B5EF4-FFF2-40B4-BE49-F238E27FC236}">
                <a16:creationId xmlns:a16="http://schemas.microsoft.com/office/drawing/2014/main" id="{5DCBC13A-0E15-4B41-A57A-7F8AD32C878A}"/>
              </a:ext>
            </a:extLst>
          </p:cNvPr>
          <p:cNvGrpSpPr>
            <a:grpSpLocks/>
          </p:cNvGrpSpPr>
          <p:nvPr/>
        </p:nvGrpSpPr>
        <p:grpSpPr bwMode="auto">
          <a:xfrm>
            <a:off x="900113" y="2349500"/>
            <a:ext cx="7488237" cy="1938338"/>
            <a:chOff x="899592" y="2348880"/>
            <a:chExt cx="7488832" cy="1938992"/>
          </a:xfrm>
        </p:grpSpPr>
        <p:sp>
          <p:nvSpPr>
            <p:cNvPr id="2" name="ZoneTexte 1">
              <a:extLst>
                <a:ext uri="{FF2B5EF4-FFF2-40B4-BE49-F238E27FC236}">
                  <a16:creationId xmlns:a16="http://schemas.microsoft.com/office/drawing/2014/main" id="{B5F8EE6B-59A0-7B43-B701-D0CB83CB440B}"/>
                </a:ext>
              </a:extLst>
            </p:cNvPr>
            <p:cNvSpPr txBox="1"/>
            <p:nvPr/>
          </p:nvSpPr>
          <p:spPr>
            <a:xfrm>
              <a:off x="899592" y="2348880"/>
              <a:ext cx="7488832" cy="1938992"/>
            </a:xfrm>
            <a:prstGeom prst="rect">
              <a:avLst/>
            </a:prstGeom>
            <a:noFill/>
            <a:ln>
              <a:solidFill>
                <a:schemeClr val="accent1">
                  <a:shade val="50000"/>
                </a:schemeClr>
              </a:solidFill>
            </a:ln>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buClr>
                  <a:srgbClr val="25A79B"/>
                </a:buClr>
                <a:defRPr/>
              </a:pPr>
              <a:r>
                <a:rPr lang="fr-FR" altLang="fr-FR" b="1">
                  <a:latin typeface="Calibri" pitchFamily="34" charset="0"/>
                  <a:cs typeface="Calibri" pitchFamily="34" charset="0"/>
                </a:rPr>
                <a:t>↗ contractions musculaires prolongées </a:t>
              </a:r>
              <a:r>
                <a:rPr lang="fr-FR" altLang="fr-FR">
                  <a:latin typeface="Calibri" pitchFamily="34" charset="0"/>
                  <a:cs typeface="Calibri" pitchFamily="34" charset="0"/>
                </a:rPr>
                <a:t>coliques</a:t>
              </a:r>
            </a:p>
            <a:p>
              <a:pPr algn="ctr" eaLnBrk="1" hangingPunct="1">
                <a:buClr>
                  <a:srgbClr val="25A79B"/>
                </a:buClr>
                <a:defRPr/>
              </a:pPr>
              <a:r>
                <a:rPr lang="fr-FR" altLang="fr-FR">
                  <a:latin typeface="Calibri" pitchFamily="34" charset="0"/>
                  <a:cs typeface="Calibri" pitchFamily="34" charset="0"/>
                </a:rPr>
                <a:t> </a:t>
              </a:r>
            </a:p>
            <a:p>
              <a:pPr algn="ctr" eaLnBrk="1" hangingPunct="1">
                <a:buClr>
                  <a:srgbClr val="25A79B"/>
                </a:buClr>
                <a:defRPr/>
              </a:pPr>
              <a:r>
                <a:rPr lang="fr-FR" altLang="fr-FR" b="1">
                  <a:latin typeface="Calibri" pitchFamily="34" charset="0"/>
                  <a:cs typeface="Calibri" pitchFamily="34" charset="0"/>
                </a:rPr>
                <a:t>↗pression intraluminale</a:t>
              </a:r>
            </a:p>
            <a:p>
              <a:pPr algn="ctr" eaLnBrk="1" hangingPunct="1">
                <a:buClr>
                  <a:srgbClr val="25A79B"/>
                </a:buClr>
                <a:defRPr/>
              </a:pPr>
              <a:endParaRPr lang="fr-FR" altLang="fr-FR" b="1">
                <a:latin typeface="Calibri" pitchFamily="34" charset="0"/>
                <a:cs typeface="Calibri" pitchFamily="34" charset="0"/>
              </a:endParaRPr>
            </a:p>
            <a:p>
              <a:pPr algn="ctr" eaLnBrk="1" hangingPunct="1">
                <a:buClr>
                  <a:srgbClr val="25A79B"/>
                </a:buClr>
                <a:defRPr/>
              </a:pPr>
              <a:r>
                <a:rPr lang="fr-FR" altLang="fr-FR">
                  <a:latin typeface="Calibri" pitchFamily="34" charset="0"/>
                  <a:cs typeface="Calibri" pitchFamily="34" charset="0"/>
                </a:rPr>
                <a:t>hernies muqueuses</a:t>
              </a:r>
            </a:p>
          </p:txBody>
        </p:sp>
        <p:sp>
          <p:nvSpPr>
            <p:cNvPr id="6" name="Flèche vers le bas 5">
              <a:extLst>
                <a:ext uri="{FF2B5EF4-FFF2-40B4-BE49-F238E27FC236}">
                  <a16:creationId xmlns:a16="http://schemas.microsoft.com/office/drawing/2014/main" id="{C78AD8B7-5453-6044-B0FC-08265E471174}"/>
                </a:ext>
              </a:extLst>
            </p:cNvPr>
            <p:cNvSpPr/>
            <p:nvPr/>
          </p:nvSpPr>
          <p:spPr>
            <a:xfrm>
              <a:off x="4392370" y="2780826"/>
              <a:ext cx="395318" cy="3525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p>
          </p:txBody>
        </p:sp>
        <p:sp>
          <p:nvSpPr>
            <p:cNvPr id="9" name="Flèche vers le bas 8">
              <a:extLst>
                <a:ext uri="{FF2B5EF4-FFF2-40B4-BE49-F238E27FC236}">
                  <a16:creationId xmlns:a16="http://schemas.microsoft.com/office/drawing/2014/main" id="{2A42A8BF-8FA3-9649-BD0A-A4561CE33AFE}"/>
                </a:ext>
              </a:extLst>
            </p:cNvPr>
            <p:cNvSpPr/>
            <p:nvPr/>
          </p:nvSpPr>
          <p:spPr>
            <a:xfrm>
              <a:off x="4427297" y="3508146"/>
              <a:ext cx="396907" cy="3525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p>
          </p:txBody>
        </p:sp>
      </p:grpSp>
      <p:pic>
        <p:nvPicPr>
          <p:cNvPr id="17414" name="Image 9">
            <a:extLst>
              <a:ext uri="{FF2B5EF4-FFF2-40B4-BE49-F238E27FC236}">
                <a16:creationId xmlns:a16="http://schemas.microsoft.com/office/drawing/2014/main" id="{0446BAF2-78E5-D44F-9948-B83DC92896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6300" y="44450"/>
            <a:ext cx="612775"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Son enregistré">
            <a:hlinkClick r:id="" action="ppaction://media"/>
            <a:extLst>
              <a:ext uri="{FF2B5EF4-FFF2-40B4-BE49-F238E27FC236}">
                <a16:creationId xmlns:a16="http://schemas.microsoft.com/office/drawing/2014/main" id="{080D8B78-6B89-7242-9AB0-A4C342FE601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88858" y="5877272"/>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67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46A5D1C3-0A61-E847-86B5-AD92D93D4FDA}"/>
              </a:ext>
            </a:extLst>
          </p:cNvPr>
          <p:cNvSpPr>
            <a:spLocks noGrp="1"/>
          </p:cNvSpPr>
          <p:nvPr>
            <p:ph type="title" idx="4294967295"/>
          </p:nvPr>
        </p:nvSpPr>
        <p:spPr>
          <a:xfrm>
            <a:off x="303213" y="115888"/>
            <a:ext cx="8229600" cy="792162"/>
          </a:xfrm>
        </p:spPr>
        <p:txBody>
          <a:bodyPr rtlCol="0">
            <a:normAutofit/>
          </a:bodyPr>
          <a:lstStyle/>
          <a:p>
            <a:pPr algn="l" eaLnBrk="1" fontAlgn="auto" hangingPunct="1">
              <a:spcAft>
                <a:spcPts val="0"/>
              </a:spcAft>
              <a:defRPr/>
            </a:pPr>
            <a:r>
              <a:rPr lang="fr-FR" sz="3600" b="1" dirty="0">
                <a:solidFill>
                  <a:schemeClr val="tx1">
                    <a:lumMod val="65000"/>
                    <a:lumOff val="35000"/>
                  </a:schemeClr>
                </a:solidFill>
                <a:ea typeface="+mj-ea"/>
              </a:rPr>
              <a:t>Physiopathologie de la </a:t>
            </a:r>
            <a:r>
              <a:rPr lang="fr-FR" sz="3600" b="1" dirty="0" err="1">
                <a:solidFill>
                  <a:schemeClr val="tx1">
                    <a:lumMod val="65000"/>
                    <a:lumOff val="35000"/>
                  </a:schemeClr>
                </a:solidFill>
                <a:ea typeface="+mj-ea"/>
              </a:rPr>
              <a:t>diverticulite</a:t>
            </a:r>
            <a:endParaRPr lang="fr-FR" sz="3600" b="1" dirty="0">
              <a:solidFill>
                <a:schemeClr val="tx1">
                  <a:lumMod val="65000"/>
                  <a:lumOff val="35000"/>
                </a:schemeClr>
              </a:solidFill>
              <a:ea typeface="+mj-ea"/>
            </a:endParaRPr>
          </a:p>
        </p:txBody>
      </p:sp>
      <p:sp>
        <p:nvSpPr>
          <p:cNvPr id="19458" name="Espace réservé du contenu 2">
            <a:extLst>
              <a:ext uri="{FF2B5EF4-FFF2-40B4-BE49-F238E27FC236}">
                <a16:creationId xmlns:a16="http://schemas.microsoft.com/office/drawing/2014/main" id="{6828272E-3AC4-344A-9A37-7DA389782E99}"/>
              </a:ext>
            </a:extLst>
          </p:cNvPr>
          <p:cNvSpPr>
            <a:spLocks noGrp="1"/>
          </p:cNvSpPr>
          <p:nvPr>
            <p:ph idx="4294967295"/>
          </p:nvPr>
        </p:nvSpPr>
        <p:spPr bwMode="auto">
          <a:xfrm>
            <a:off x="179388" y="923925"/>
            <a:ext cx="8748712" cy="71294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Clr>
                <a:srgbClr val="25A79B"/>
              </a:buClr>
            </a:pPr>
            <a:r>
              <a:rPr lang="fr-FR" altLang="fr-FR" sz="2400">
                <a:ea typeface="ＭＳ Ｐゴシック" panose="020B0600070205080204" pitchFamily="34" charset="-128"/>
              </a:rPr>
              <a:t>Inflammation secondaire à l</a:t>
            </a:r>
            <a:r>
              <a:rPr lang="ja-JP" altLang="fr-FR" sz="2400">
                <a:ea typeface="ＭＳ Ｐゴシック" panose="020B0600070205080204" pitchFamily="34" charset="-128"/>
              </a:rPr>
              <a:t>’</a:t>
            </a:r>
            <a:r>
              <a:rPr lang="fr-FR" altLang="ja-JP" sz="2400">
                <a:ea typeface="ＭＳ Ｐゴシック" panose="020B0600070205080204" pitchFamily="34" charset="-128"/>
              </a:rPr>
              <a:t>érosion muqueuse du diverticule par un fécalithe → Rupture de la barrière épithéliale digestive → Translocation bactérienne</a:t>
            </a:r>
          </a:p>
          <a:p>
            <a:pPr eaLnBrk="1" hangingPunct="1">
              <a:buClr>
                <a:srgbClr val="25A79B"/>
              </a:buClr>
            </a:pPr>
            <a:endParaRPr lang="fr-FR" altLang="fr-FR" sz="2400">
              <a:ea typeface="ＭＳ Ｐゴシック" panose="020B0600070205080204" pitchFamily="34" charset="-128"/>
            </a:endParaRPr>
          </a:p>
          <a:p>
            <a:pPr eaLnBrk="1" hangingPunct="1">
              <a:buClr>
                <a:srgbClr val="25A79B"/>
              </a:buClr>
            </a:pPr>
            <a:r>
              <a:rPr lang="fr-FR" altLang="fr-FR" sz="2400">
                <a:ea typeface="ＭＳ Ｐゴシック" panose="020B0600070205080204" pitchFamily="34" charset="-128"/>
              </a:rPr>
              <a:t>Hyperplasie lymphoïde à la base du diverticule avec lésions ischémiques localisées</a:t>
            </a:r>
          </a:p>
          <a:p>
            <a:pPr eaLnBrk="1" hangingPunct="1">
              <a:buClr>
                <a:srgbClr val="25A79B"/>
              </a:buClr>
            </a:pPr>
            <a:endParaRPr lang="fr-FR" altLang="fr-FR" sz="2400">
              <a:ea typeface="ＭＳ Ｐゴシック" panose="020B0600070205080204" pitchFamily="34" charset="-128"/>
            </a:endParaRPr>
          </a:p>
          <a:p>
            <a:pPr eaLnBrk="1" hangingPunct="1">
              <a:buClr>
                <a:srgbClr val="25A79B"/>
              </a:buClr>
            </a:pPr>
            <a:r>
              <a:rPr lang="fr-FR" altLang="fr-FR" sz="2400">
                <a:ea typeface="ＭＳ Ｐゴシック" panose="020B0600070205080204" pitchFamily="34" charset="-128"/>
              </a:rPr>
              <a:t>Inflammation et infection péricolique et de la graisse mésentérique jusqu’ </a:t>
            </a:r>
            <a:r>
              <a:rPr lang="fr-FR" altLang="ja-JP" sz="2400">
                <a:ea typeface="ＭＳ Ｐゴシック" panose="020B0600070205080204" pitchFamily="34" charset="-128"/>
              </a:rPr>
              <a:t>à l</a:t>
            </a:r>
            <a:r>
              <a:rPr lang="ja-JP" altLang="fr-FR" sz="2400">
                <a:ea typeface="ＭＳ Ｐゴシック" panose="020B0600070205080204" pitchFamily="34" charset="-128"/>
              </a:rPr>
              <a:t>’</a:t>
            </a:r>
            <a:r>
              <a:rPr lang="fr-FR" altLang="ja-JP" sz="2400">
                <a:ea typeface="ＭＳ Ｐゴシック" panose="020B0600070205080204" pitchFamily="34" charset="-128"/>
              </a:rPr>
              <a:t>abcès</a:t>
            </a:r>
          </a:p>
          <a:p>
            <a:pPr eaLnBrk="1" hangingPunct="1">
              <a:buClr>
                <a:srgbClr val="25A79B"/>
              </a:buClr>
            </a:pPr>
            <a:endParaRPr lang="fr-FR" altLang="fr-FR" sz="2400">
              <a:ea typeface="ＭＳ Ｐゴシック" panose="020B0600070205080204" pitchFamily="34" charset="-128"/>
            </a:endParaRPr>
          </a:p>
          <a:p>
            <a:pPr eaLnBrk="1" hangingPunct="1">
              <a:buClr>
                <a:srgbClr val="25A79B"/>
              </a:buClr>
            </a:pPr>
            <a:r>
              <a:rPr lang="fr-FR" altLang="fr-FR" sz="2400">
                <a:ea typeface="ＭＳ Ｐゴシック" panose="020B0600070205080204" pitchFamily="34" charset="-128"/>
              </a:rPr>
              <a:t>Pas de facteur prédictif à la survenue de la diverticulite chez les patients avec diverticulose</a:t>
            </a:r>
          </a:p>
          <a:p>
            <a:pPr eaLnBrk="1" hangingPunct="1">
              <a:buClr>
                <a:srgbClr val="25A79B"/>
              </a:buClr>
            </a:pPr>
            <a:endParaRPr lang="fr-FR" altLang="fr-FR" sz="2400">
              <a:ea typeface="ＭＳ Ｐゴシック" panose="020B0600070205080204" pitchFamily="34" charset="-128"/>
            </a:endParaRPr>
          </a:p>
          <a:p>
            <a:pPr eaLnBrk="1" hangingPunct="1">
              <a:buClr>
                <a:srgbClr val="25A79B"/>
              </a:buClr>
            </a:pPr>
            <a:endParaRPr lang="fr-FR" altLang="fr-FR" sz="2400">
              <a:ea typeface="ＭＳ Ｐゴシック" panose="020B0600070205080204" pitchFamily="34" charset="-128"/>
            </a:endParaRPr>
          </a:p>
          <a:p>
            <a:pPr eaLnBrk="1" hangingPunct="1">
              <a:buClr>
                <a:srgbClr val="25A79B"/>
              </a:buClr>
            </a:pPr>
            <a:endParaRPr lang="fr-FR" altLang="fr-FR" sz="2400">
              <a:ea typeface="ＭＳ Ｐゴシック" panose="020B0600070205080204" pitchFamily="34" charset="-128"/>
            </a:endParaRPr>
          </a:p>
          <a:p>
            <a:pPr eaLnBrk="1" hangingPunct="1">
              <a:buClr>
                <a:srgbClr val="25A79B"/>
              </a:buClr>
            </a:pPr>
            <a:endParaRPr lang="fr-FR" altLang="fr-FR" sz="2400">
              <a:ea typeface="ＭＳ Ｐゴシック" panose="020B0600070205080204" pitchFamily="34" charset="-128"/>
            </a:endParaRPr>
          </a:p>
          <a:p>
            <a:pPr eaLnBrk="1" hangingPunct="1">
              <a:buClr>
                <a:srgbClr val="25A79B"/>
              </a:buClr>
              <a:buFont typeface="Arial" panose="020B0604020202020204" pitchFamily="34" charset="0"/>
              <a:buNone/>
            </a:pPr>
            <a:endParaRPr lang="fr-FR" altLang="fr-FR" sz="2400">
              <a:ea typeface="ＭＳ Ｐゴシック" panose="020B0600070205080204" pitchFamily="34" charset="-128"/>
            </a:endParaRPr>
          </a:p>
          <a:p>
            <a:pPr eaLnBrk="1" hangingPunct="1">
              <a:buClr>
                <a:srgbClr val="25A79B"/>
              </a:buClr>
              <a:buFont typeface="Arial" panose="020B0604020202020204" pitchFamily="34" charset="0"/>
              <a:buNone/>
            </a:pPr>
            <a:endParaRPr lang="fr-FR" altLang="fr-FR" sz="2400">
              <a:ea typeface="ＭＳ Ｐゴシック" panose="020B0600070205080204" pitchFamily="34" charset="-128"/>
            </a:endParaRPr>
          </a:p>
        </p:txBody>
      </p:sp>
      <p:cxnSp>
        <p:nvCxnSpPr>
          <p:cNvPr id="8" name="Connecteur droit 7">
            <a:extLst>
              <a:ext uri="{FF2B5EF4-FFF2-40B4-BE49-F238E27FC236}">
                <a16:creationId xmlns:a16="http://schemas.microsoft.com/office/drawing/2014/main" id="{1A825A19-F410-AD49-AB6B-9BB9E904D4FB}"/>
              </a:ext>
            </a:extLst>
          </p:cNvPr>
          <p:cNvCxnSpPr/>
          <p:nvPr/>
        </p:nvCxnSpPr>
        <p:spPr>
          <a:xfrm>
            <a:off x="395536" y="755650"/>
            <a:ext cx="7992888"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19460" name="Image 4">
            <a:extLst>
              <a:ext uri="{FF2B5EF4-FFF2-40B4-BE49-F238E27FC236}">
                <a16:creationId xmlns:a16="http://schemas.microsoft.com/office/drawing/2014/main" id="{EB5154D7-74D0-BE40-AADB-A69AD66998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6300" y="44450"/>
            <a:ext cx="612775"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Son enregistré">
            <a:hlinkClick r:id="" action="ppaction://media"/>
            <a:extLst>
              <a:ext uri="{FF2B5EF4-FFF2-40B4-BE49-F238E27FC236}">
                <a16:creationId xmlns:a16="http://schemas.microsoft.com/office/drawing/2014/main" id="{DD25D2EF-3047-7448-8D2C-8B8848CE0C6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26413" y="5733256"/>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4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D3A7C59-5339-8542-8975-49A2D962DA79}"/>
              </a:ext>
            </a:extLst>
          </p:cNvPr>
          <p:cNvSpPr>
            <a:spLocks noGrp="1"/>
          </p:cNvSpPr>
          <p:nvPr>
            <p:ph type="title" idx="4294967295"/>
          </p:nvPr>
        </p:nvSpPr>
        <p:spPr>
          <a:xfrm>
            <a:off x="250825" y="115888"/>
            <a:ext cx="8229600" cy="792162"/>
          </a:xfrm>
        </p:spPr>
        <p:txBody>
          <a:bodyPr rtlCol="0">
            <a:normAutofit/>
          </a:bodyPr>
          <a:lstStyle/>
          <a:p>
            <a:pPr algn="l" eaLnBrk="1" fontAlgn="auto" hangingPunct="1">
              <a:spcAft>
                <a:spcPts val="0"/>
              </a:spcAft>
              <a:defRPr/>
            </a:pPr>
            <a:r>
              <a:rPr lang="fr-FR" sz="3600" b="1" dirty="0">
                <a:solidFill>
                  <a:schemeClr val="tx1">
                    <a:lumMod val="65000"/>
                    <a:lumOff val="35000"/>
                  </a:schemeClr>
                </a:solidFill>
                <a:ea typeface="+mj-ea"/>
              </a:rPr>
              <a:t>PLAN</a:t>
            </a:r>
          </a:p>
        </p:txBody>
      </p:sp>
      <p:sp>
        <p:nvSpPr>
          <p:cNvPr id="21506" name="Espace réservé du contenu 2">
            <a:extLst>
              <a:ext uri="{FF2B5EF4-FFF2-40B4-BE49-F238E27FC236}">
                <a16:creationId xmlns:a16="http://schemas.microsoft.com/office/drawing/2014/main" id="{114FF61A-479F-BD4C-A002-8D6DA4250921}"/>
              </a:ext>
            </a:extLst>
          </p:cNvPr>
          <p:cNvSpPr>
            <a:spLocks noGrp="1"/>
          </p:cNvSpPr>
          <p:nvPr>
            <p:ph idx="4294967295"/>
          </p:nvPr>
        </p:nvSpPr>
        <p:spPr bwMode="auto">
          <a:xfrm>
            <a:off x="349250" y="1052513"/>
            <a:ext cx="8399463" cy="41052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Clr>
                <a:srgbClr val="25A79B"/>
              </a:buClr>
            </a:pPr>
            <a:r>
              <a:rPr lang="fr-FR" altLang="fr-FR" b="1">
                <a:ea typeface="ＭＳ Ｐゴシック" panose="020B0600070205080204" pitchFamily="34" charset="-128"/>
              </a:rPr>
              <a:t>Définitions, anatomie</a:t>
            </a:r>
          </a:p>
          <a:p>
            <a:pPr eaLnBrk="1" hangingPunct="1">
              <a:buClr>
                <a:srgbClr val="25A79B"/>
              </a:buClr>
            </a:pPr>
            <a:endParaRPr lang="fr-FR" altLang="fr-FR" sz="3600" b="1">
              <a:ea typeface="ＭＳ Ｐゴシック" panose="020B0600070205080204" pitchFamily="34" charset="-128"/>
            </a:endParaRPr>
          </a:p>
          <a:p>
            <a:pPr eaLnBrk="1" hangingPunct="1">
              <a:buClr>
                <a:srgbClr val="25A79B"/>
              </a:buClr>
            </a:pPr>
            <a:r>
              <a:rPr lang="fr-FR" altLang="fr-FR" b="1">
                <a:ea typeface="ＭＳ Ｐゴシック" panose="020B0600070205080204" pitchFamily="34" charset="-128"/>
              </a:rPr>
              <a:t>Epidémiologie, physiopathologie</a:t>
            </a:r>
          </a:p>
          <a:p>
            <a:pPr eaLnBrk="1" hangingPunct="1">
              <a:buClr>
                <a:srgbClr val="25A79B"/>
              </a:buClr>
            </a:pPr>
            <a:endParaRPr lang="fr-FR" altLang="fr-FR" b="1">
              <a:ea typeface="ＭＳ Ｐゴシック" panose="020B0600070205080204" pitchFamily="34" charset="-128"/>
            </a:endParaRPr>
          </a:p>
          <a:p>
            <a:pPr eaLnBrk="1" hangingPunct="1">
              <a:buClr>
                <a:srgbClr val="25A79B"/>
              </a:buClr>
            </a:pPr>
            <a:r>
              <a:rPr lang="fr-FR" altLang="fr-FR" b="1">
                <a:ea typeface="ＭＳ Ｐゴシック" panose="020B0600070205080204" pitchFamily="34" charset="-128"/>
              </a:rPr>
              <a:t>Prise en charge de la diverticulose non compliquée</a:t>
            </a:r>
          </a:p>
          <a:p>
            <a:pPr eaLnBrk="1" hangingPunct="1">
              <a:buClr>
                <a:srgbClr val="25A79B"/>
              </a:buClr>
            </a:pPr>
            <a:endParaRPr lang="fr-FR" altLang="fr-FR" b="1">
              <a:ea typeface="ＭＳ Ｐゴシック" panose="020B0600070205080204" pitchFamily="34" charset="-128"/>
            </a:endParaRPr>
          </a:p>
          <a:p>
            <a:pPr eaLnBrk="1" hangingPunct="1">
              <a:buClr>
                <a:srgbClr val="25A79B"/>
              </a:buClr>
            </a:pPr>
            <a:r>
              <a:rPr lang="fr-FR" altLang="fr-FR" b="1">
                <a:ea typeface="ＭＳ Ｐゴシック" panose="020B0600070205080204" pitchFamily="34" charset="-128"/>
              </a:rPr>
              <a:t>Complications de la diverticulose</a:t>
            </a:r>
          </a:p>
          <a:p>
            <a:pPr eaLnBrk="1" hangingPunct="1">
              <a:buClr>
                <a:srgbClr val="25A79B"/>
              </a:buClr>
            </a:pPr>
            <a:endParaRPr lang="fr-FR" altLang="fr-FR" b="1">
              <a:ea typeface="ＭＳ Ｐゴシック" panose="020B0600070205080204" pitchFamily="34" charset="-128"/>
            </a:endParaRPr>
          </a:p>
          <a:p>
            <a:pPr eaLnBrk="1" hangingPunct="1"/>
            <a:endParaRPr lang="fr-FR" altLang="fr-FR" sz="3600" b="1">
              <a:solidFill>
                <a:srgbClr val="F79646"/>
              </a:solidFill>
              <a:ea typeface="ＭＳ Ｐゴシック" panose="020B0600070205080204" pitchFamily="34" charset="-128"/>
            </a:endParaRPr>
          </a:p>
        </p:txBody>
      </p:sp>
      <p:cxnSp>
        <p:nvCxnSpPr>
          <p:cNvPr id="9" name="Connecteur droit 8">
            <a:extLst>
              <a:ext uri="{FF2B5EF4-FFF2-40B4-BE49-F238E27FC236}">
                <a16:creationId xmlns:a16="http://schemas.microsoft.com/office/drawing/2014/main" id="{DEF67EBE-D35A-A94C-8FF0-826E27EF6D2F}"/>
              </a:ext>
            </a:extLst>
          </p:cNvPr>
          <p:cNvCxnSpPr/>
          <p:nvPr/>
        </p:nvCxnSpPr>
        <p:spPr>
          <a:xfrm>
            <a:off x="395536" y="755650"/>
            <a:ext cx="7992888"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DA97CBF4-084C-BB4C-8294-14835C827AC3}"/>
              </a:ext>
            </a:extLst>
          </p:cNvPr>
          <p:cNvSpPr/>
          <p:nvPr/>
        </p:nvSpPr>
        <p:spPr>
          <a:xfrm>
            <a:off x="395288" y="3429000"/>
            <a:ext cx="8137525" cy="1079500"/>
          </a:xfrm>
          <a:prstGeom prst="rect">
            <a:avLst/>
          </a:prstGeom>
          <a:solidFill>
            <a:schemeClr val="accent6">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re 1">
            <a:extLst>
              <a:ext uri="{FF2B5EF4-FFF2-40B4-BE49-F238E27FC236}">
                <a16:creationId xmlns:a16="http://schemas.microsoft.com/office/drawing/2014/main" id="{8D23636F-3BFE-FB44-BB4E-3269CC10B5BC}"/>
              </a:ext>
            </a:extLst>
          </p:cNvPr>
          <p:cNvSpPr>
            <a:spLocks noGrp="1"/>
          </p:cNvSpPr>
          <p:nvPr>
            <p:ph type="title" idx="4294967295"/>
          </p:nvPr>
        </p:nvSpPr>
        <p:spPr>
          <a:xfrm>
            <a:off x="303213" y="115888"/>
            <a:ext cx="8229600" cy="792162"/>
          </a:xfrm>
        </p:spPr>
        <p:txBody>
          <a:bodyPr/>
          <a:lstStyle/>
          <a:p>
            <a:pPr algn="l" eaLnBrk="1" hangingPunct="1"/>
            <a:r>
              <a:rPr lang="fr-FR" altLang="fr-FR" sz="3600" b="1">
                <a:solidFill>
                  <a:srgbClr val="595959"/>
                </a:solidFill>
                <a:ea typeface="ＭＳ Ｐゴシック" panose="020B0600070205080204" pitchFamily="34" charset="-128"/>
              </a:rPr>
              <a:t>Diverticulose non compliquée</a:t>
            </a:r>
          </a:p>
        </p:txBody>
      </p:sp>
      <p:sp>
        <p:nvSpPr>
          <p:cNvPr id="22530" name="Espace réservé du contenu 2">
            <a:extLst>
              <a:ext uri="{FF2B5EF4-FFF2-40B4-BE49-F238E27FC236}">
                <a16:creationId xmlns:a16="http://schemas.microsoft.com/office/drawing/2014/main" id="{219EBCBF-3AEC-BF45-B11F-DADD8AE25E13}"/>
              </a:ext>
            </a:extLst>
          </p:cNvPr>
          <p:cNvSpPr>
            <a:spLocks noGrp="1"/>
          </p:cNvSpPr>
          <p:nvPr>
            <p:ph idx="4294967295"/>
          </p:nvPr>
        </p:nvSpPr>
        <p:spPr bwMode="auto">
          <a:xfrm>
            <a:off x="107950" y="1268413"/>
            <a:ext cx="6264275" cy="48974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Clr>
                <a:srgbClr val="25A79B"/>
              </a:buClr>
            </a:pPr>
            <a:r>
              <a:rPr lang="fr-FR" altLang="fr-FR" sz="2800" b="1">
                <a:ea typeface="ＭＳ Ｐゴシック" panose="020B0600070205080204" pitchFamily="34" charset="-128"/>
              </a:rPr>
              <a:t>Découverte fortuite </a:t>
            </a:r>
          </a:p>
          <a:p>
            <a:pPr lvl="1" eaLnBrk="1" hangingPunct="1">
              <a:buClr>
                <a:srgbClr val="25A79B"/>
              </a:buClr>
            </a:pPr>
            <a:r>
              <a:rPr lang="fr-FR" altLang="ja-JP" sz="2400" b="1">
                <a:ea typeface="ＭＳ Ｐゴシック" panose="020B0600070205080204" pitchFamily="34" charset="-128"/>
              </a:rPr>
              <a:t>Coloscopie </a:t>
            </a:r>
          </a:p>
          <a:p>
            <a:pPr lvl="2" eaLnBrk="1" hangingPunct="1">
              <a:buClr>
                <a:srgbClr val="25A79B"/>
              </a:buClr>
            </a:pPr>
            <a:r>
              <a:rPr lang="fr-FR" altLang="ja-JP" sz="2000">
                <a:ea typeface="ＭＳ Ｐゴシック" panose="020B0600070205080204" pitchFamily="34" charset="-128"/>
              </a:rPr>
              <a:t>pour symptômes digestifs / dépistage</a:t>
            </a:r>
          </a:p>
          <a:p>
            <a:pPr lvl="1" eaLnBrk="1" hangingPunct="1">
              <a:buClr>
                <a:srgbClr val="25A79B"/>
              </a:buClr>
            </a:pPr>
            <a:r>
              <a:rPr lang="fr-FR" altLang="ja-JP" sz="2400" b="1">
                <a:ea typeface="ＭＳ Ｐゴシック" panose="020B0600070205080204" pitchFamily="34" charset="-128"/>
              </a:rPr>
              <a:t>Imagerie </a:t>
            </a:r>
            <a:r>
              <a:rPr lang="fr-FR" altLang="ja-JP" sz="2400">
                <a:ea typeface="ＭＳ Ｐゴシック" panose="020B0600070205080204" pitchFamily="34" charset="-128"/>
              </a:rPr>
              <a:t>(scanner ++)</a:t>
            </a:r>
            <a:endParaRPr lang="fr-FR" altLang="fr-FR" sz="2400">
              <a:ea typeface="ＭＳ Ｐゴシック" panose="020B0600070205080204" pitchFamily="34" charset="-128"/>
            </a:endParaRPr>
          </a:p>
          <a:p>
            <a:pPr eaLnBrk="1" hangingPunct="1">
              <a:buClr>
                <a:srgbClr val="25A79B"/>
              </a:buClr>
              <a:buFont typeface="Arial" panose="020B0604020202020204" pitchFamily="34" charset="0"/>
              <a:buNone/>
            </a:pPr>
            <a:endParaRPr lang="fr-FR" altLang="fr-FR" sz="2400">
              <a:ea typeface="ＭＳ Ｐゴシック" panose="020B0600070205080204" pitchFamily="34" charset="-128"/>
            </a:endParaRPr>
          </a:p>
          <a:p>
            <a:pPr eaLnBrk="1" hangingPunct="1">
              <a:buClr>
                <a:srgbClr val="25A79B"/>
              </a:buClr>
            </a:pPr>
            <a:r>
              <a:rPr lang="fr-FR" altLang="fr-FR" sz="2800">
                <a:ea typeface="ＭＳ Ｐゴシック" panose="020B0600070205080204" pitchFamily="34" charset="-128"/>
              </a:rPr>
              <a:t>Asymptomatique</a:t>
            </a:r>
          </a:p>
          <a:p>
            <a:pPr eaLnBrk="1" hangingPunct="1">
              <a:buClr>
                <a:srgbClr val="25A79B"/>
              </a:buClr>
            </a:pPr>
            <a:endParaRPr lang="fr-FR" altLang="fr-FR" sz="2800" b="1">
              <a:ea typeface="ＭＳ Ｐゴシック" panose="020B0600070205080204" pitchFamily="34" charset="-128"/>
            </a:endParaRPr>
          </a:p>
          <a:p>
            <a:pPr eaLnBrk="1" hangingPunct="1">
              <a:buClr>
                <a:srgbClr val="25A79B"/>
              </a:buClr>
            </a:pPr>
            <a:r>
              <a:rPr lang="fr-FR" altLang="fr-FR" sz="2800" b="1">
                <a:ea typeface="ＭＳ Ｐゴシック" panose="020B0600070205080204" pitchFamily="34" charset="-128"/>
              </a:rPr>
              <a:t>Pas de traitement</a:t>
            </a:r>
          </a:p>
        </p:txBody>
      </p:sp>
      <p:cxnSp>
        <p:nvCxnSpPr>
          <p:cNvPr id="8" name="Connecteur droit 7">
            <a:extLst>
              <a:ext uri="{FF2B5EF4-FFF2-40B4-BE49-F238E27FC236}">
                <a16:creationId xmlns:a16="http://schemas.microsoft.com/office/drawing/2014/main" id="{A05A8578-D4EB-244F-A2D5-8547015BBD47}"/>
              </a:ext>
            </a:extLst>
          </p:cNvPr>
          <p:cNvCxnSpPr/>
          <p:nvPr/>
        </p:nvCxnSpPr>
        <p:spPr>
          <a:xfrm>
            <a:off x="395536" y="755650"/>
            <a:ext cx="7992888"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22532" name="Picture 2">
            <a:extLst>
              <a:ext uri="{FF2B5EF4-FFF2-40B4-BE49-F238E27FC236}">
                <a16:creationId xmlns:a16="http://schemas.microsoft.com/office/drawing/2014/main" id="{F32D1D93-076A-064E-B0D8-44EC8993A4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05588" y="4081463"/>
            <a:ext cx="2466975"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3" name="Picture 3">
            <a:extLst>
              <a:ext uri="{FF2B5EF4-FFF2-40B4-BE49-F238E27FC236}">
                <a16:creationId xmlns:a16="http://schemas.microsoft.com/office/drawing/2014/main" id="{FACD634F-1C64-9444-9B03-EE5A4D68B63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67513" y="1052513"/>
            <a:ext cx="2143125"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4" name="Image 6">
            <a:extLst>
              <a:ext uri="{FF2B5EF4-FFF2-40B4-BE49-F238E27FC236}">
                <a16:creationId xmlns:a16="http://schemas.microsoft.com/office/drawing/2014/main" id="{46099AF1-8BBC-5548-8EA9-4A7FA8E248E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32813" y="36513"/>
            <a:ext cx="565150" cy="56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Son enregistré">
            <a:hlinkClick r:id="" action="ppaction://media"/>
            <a:extLst>
              <a:ext uri="{FF2B5EF4-FFF2-40B4-BE49-F238E27FC236}">
                <a16:creationId xmlns:a16="http://schemas.microsoft.com/office/drawing/2014/main" id="{1BCAB749-2DAB-7448-888D-90923F5A6BB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250935" y="5929313"/>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6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re 1">
            <a:extLst>
              <a:ext uri="{FF2B5EF4-FFF2-40B4-BE49-F238E27FC236}">
                <a16:creationId xmlns:a16="http://schemas.microsoft.com/office/drawing/2014/main" id="{B30B9AF3-6C0C-9040-98FD-9FB0BD2BF946}"/>
              </a:ext>
            </a:extLst>
          </p:cNvPr>
          <p:cNvSpPr>
            <a:spLocks noGrp="1"/>
          </p:cNvSpPr>
          <p:nvPr>
            <p:ph type="title" idx="4294967295"/>
          </p:nvPr>
        </p:nvSpPr>
        <p:spPr>
          <a:xfrm>
            <a:off x="303213" y="115888"/>
            <a:ext cx="8229600" cy="792162"/>
          </a:xfrm>
        </p:spPr>
        <p:txBody>
          <a:bodyPr/>
          <a:lstStyle/>
          <a:p>
            <a:pPr algn="l" eaLnBrk="1" hangingPunct="1"/>
            <a:r>
              <a:rPr lang="fr-FR" altLang="fr-FR" sz="3600" b="1">
                <a:solidFill>
                  <a:srgbClr val="595959"/>
                </a:solidFill>
                <a:ea typeface="ＭＳ Ｐゴシック" panose="020B0600070205080204" pitchFamily="34" charset="-128"/>
              </a:rPr>
              <a:t>Diverticulose non compliquée</a:t>
            </a:r>
          </a:p>
        </p:txBody>
      </p:sp>
      <p:sp>
        <p:nvSpPr>
          <p:cNvPr id="24578" name="Espace réservé du contenu 2">
            <a:extLst>
              <a:ext uri="{FF2B5EF4-FFF2-40B4-BE49-F238E27FC236}">
                <a16:creationId xmlns:a16="http://schemas.microsoft.com/office/drawing/2014/main" id="{FCEBCAF1-1309-F942-82D1-69A213AEA3BE}"/>
              </a:ext>
            </a:extLst>
          </p:cNvPr>
          <p:cNvSpPr>
            <a:spLocks noGrp="1"/>
          </p:cNvSpPr>
          <p:nvPr>
            <p:ph idx="4294967295"/>
          </p:nvPr>
        </p:nvSpPr>
        <p:spPr bwMode="auto">
          <a:xfrm>
            <a:off x="0" y="1052513"/>
            <a:ext cx="9144000" cy="4978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eaLnBrk="1" hangingPunct="1">
              <a:buClr>
                <a:srgbClr val="25A79B"/>
              </a:buClr>
              <a:buFont typeface="Arial" panose="020B0604020202020204" pitchFamily="34" charset="0"/>
              <a:buNone/>
            </a:pPr>
            <a:endParaRPr lang="fr-FR" altLang="fr-FR" sz="2400">
              <a:ea typeface="ＭＳ Ｐゴシック" panose="020B0600070205080204" pitchFamily="34" charset="-128"/>
            </a:endParaRPr>
          </a:p>
          <a:p>
            <a:pPr marL="0" indent="0" eaLnBrk="1" hangingPunct="1">
              <a:buClr>
                <a:srgbClr val="25A79B"/>
              </a:buClr>
            </a:pPr>
            <a:r>
              <a:rPr lang="fr-FR" altLang="fr-FR" sz="2400" b="1">
                <a:ea typeface="ＭＳ Ｐゴシック" panose="020B0600070205080204" pitchFamily="34" charset="-128"/>
              </a:rPr>
              <a:t>  Prévention primaire de la diverticulite ? </a:t>
            </a:r>
          </a:p>
          <a:p>
            <a:pPr marL="0" indent="0" eaLnBrk="1" hangingPunct="1">
              <a:buClr>
                <a:srgbClr val="25A79B"/>
              </a:buClr>
            </a:pPr>
            <a:endParaRPr lang="fr-FR" altLang="fr-FR" sz="2800" b="1">
              <a:ea typeface="ＭＳ Ｐゴシック" panose="020B0600070205080204" pitchFamily="34" charset="-128"/>
            </a:endParaRPr>
          </a:p>
          <a:p>
            <a:pPr marL="400050" lvl="1" indent="0" eaLnBrk="1" hangingPunct="1">
              <a:buClr>
                <a:srgbClr val="25A79B"/>
              </a:buClr>
            </a:pPr>
            <a:r>
              <a:rPr lang="fr-FR" altLang="fr-FR" sz="2000">
                <a:ea typeface="ＭＳ Ｐゴシック" panose="020B0600070205080204" pitchFamily="34" charset="-128"/>
              </a:rPr>
              <a:t>  Pas recommandé d</a:t>
            </a:r>
            <a:r>
              <a:rPr lang="ja-JP" altLang="fr-FR" sz="2000">
                <a:ea typeface="ＭＳ Ｐゴシック" panose="020B0600070205080204" pitchFamily="34" charset="-128"/>
              </a:rPr>
              <a:t>’</a:t>
            </a:r>
            <a:r>
              <a:rPr lang="fr-FR" altLang="ja-JP" sz="2000">
                <a:ea typeface="ＭＳ Ｐゴシック" panose="020B0600070205080204" pitchFamily="34" charset="-128"/>
              </a:rPr>
              <a:t>enrichir son régime en fibres</a:t>
            </a:r>
          </a:p>
          <a:p>
            <a:pPr marL="400050" lvl="1" indent="0" eaLnBrk="1" hangingPunct="1">
              <a:buClr>
                <a:srgbClr val="25A79B"/>
              </a:buClr>
            </a:pPr>
            <a:endParaRPr lang="fr-FR" altLang="ja-JP" sz="2000">
              <a:ea typeface="ＭＳ Ｐゴシック" panose="020B0600070205080204" pitchFamily="34" charset="-128"/>
            </a:endParaRPr>
          </a:p>
          <a:p>
            <a:pPr marL="400050" lvl="1" indent="0" eaLnBrk="1" hangingPunct="1">
              <a:buClr>
                <a:srgbClr val="25A79B"/>
              </a:buClr>
            </a:pPr>
            <a:r>
              <a:rPr lang="fr-FR" altLang="fr-FR" sz="2000">
                <a:ea typeface="ＭＳ Ｐゴシック" panose="020B0600070205080204" pitchFamily="34" charset="-128"/>
              </a:rPr>
              <a:t>  Pas recommandé de réaliser une décontamination bactérienne du TD</a:t>
            </a:r>
          </a:p>
          <a:p>
            <a:pPr marL="400050" lvl="1" indent="0" eaLnBrk="1" hangingPunct="1">
              <a:buClr>
                <a:srgbClr val="25A79B"/>
              </a:buClr>
            </a:pPr>
            <a:endParaRPr lang="fr-FR" altLang="fr-FR" sz="2000">
              <a:ea typeface="ＭＳ Ｐゴシック" panose="020B0600070205080204" pitchFamily="34" charset="-128"/>
            </a:endParaRPr>
          </a:p>
          <a:p>
            <a:pPr marL="400050" lvl="1" indent="0" eaLnBrk="1" hangingPunct="1">
              <a:buClr>
                <a:srgbClr val="25A79B"/>
              </a:buClr>
            </a:pPr>
            <a:r>
              <a:rPr lang="fr-FR" altLang="fr-FR" sz="2000">
                <a:ea typeface="ＭＳ Ｐゴシック" panose="020B0600070205080204" pitchFamily="34" charset="-128"/>
              </a:rPr>
              <a:t>  Pas d</a:t>
            </a:r>
            <a:r>
              <a:rPr lang="ja-JP" altLang="fr-FR" sz="2000">
                <a:ea typeface="ＭＳ Ｐゴシック" panose="020B0600070205080204" pitchFamily="34" charset="-128"/>
              </a:rPr>
              <a:t>’</a:t>
            </a:r>
            <a:r>
              <a:rPr lang="fr-FR" altLang="ja-JP" sz="2000">
                <a:ea typeface="ＭＳ Ｐゴシック" panose="020B0600070205080204" pitchFamily="34" charset="-128"/>
              </a:rPr>
              <a:t>impact d</a:t>
            </a:r>
            <a:r>
              <a:rPr lang="ja-JP" altLang="fr-FR" sz="2000">
                <a:ea typeface="ＭＳ Ｐゴシック" panose="020B0600070205080204" pitchFamily="34" charset="-128"/>
              </a:rPr>
              <a:t>’</a:t>
            </a:r>
            <a:r>
              <a:rPr lang="fr-FR" altLang="ja-JP" sz="2000">
                <a:ea typeface="ＭＳ Ｐゴシック" panose="020B0600070205080204" pitchFamily="34" charset="-128"/>
              </a:rPr>
              <a:t>une ↗activité physique, ↘alcool, caféine ou tabac</a:t>
            </a:r>
          </a:p>
          <a:p>
            <a:pPr marL="400050" lvl="1" indent="0" eaLnBrk="1" hangingPunct="1">
              <a:buClr>
                <a:srgbClr val="25A79B"/>
              </a:buClr>
            </a:pPr>
            <a:endParaRPr lang="fr-FR" altLang="ja-JP" sz="2000">
              <a:ea typeface="ＭＳ Ｐゴシック" panose="020B0600070205080204" pitchFamily="34" charset="-128"/>
            </a:endParaRPr>
          </a:p>
          <a:p>
            <a:pPr marL="400050" lvl="1" indent="0" eaLnBrk="1" hangingPunct="1">
              <a:buClr>
                <a:srgbClr val="25A79B"/>
              </a:buClr>
            </a:pPr>
            <a:endParaRPr lang="fr-FR" altLang="ja-JP" sz="2000">
              <a:ea typeface="ＭＳ Ｐゴシック" panose="020B0600070205080204" pitchFamily="34" charset="-128"/>
            </a:endParaRPr>
          </a:p>
          <a:p>
            <a:pPr marL="0" indent="0" eaLnBrk="1" hangingPunct="1">
              <a:buClr>
                <a:srgbClr val="25A79B"/>
              </a:buClr>
            </a:pPr>
            <a:r>
              <a:rPr lang="fr-FR" altLang="ja-JP" sz="2400" b="1">
                <a:ea typeface="ＭＳ Ｐゴシック" panose="020B0600070205080204" pitchFamily="34" charset="-128"/>
              </a:rPr>
              <a:t>  Impossible de prédire le risque de 1</a:t>
            </a:r>
            <a:r>
              <a:rPr lang="fr-FR" altLang="ja-JP" sz="2400" b="1" baseline="30000">
                <a:ea typeface="ＭＳ Ｐゴシック" panose="020B0600070205080204" pitchFamily="34" charset="-128"/>
              </a:rPr>
              <a:t>ère</a:t>
            </a:r>
            <a:r>
              <a:rPr lang="fr-FR" altLang="ja-JP" sz="2400" b="1">
                <a:ea typeface="ＭＳ Ｐゴシック" panose="020B0600070205080204" pitchFamily="34" charset="-128"/>
              </a:rPr>
              <a:t> poussée de diverticulite</a:t>
            </a:r>
          </a:p>
          <a:p>
            <a:pPr marL="0" indent="0" eaLnBrk="1" hangingPunct="1">
              <a:buClr>
                <a:srgbClr val="25A79B"/>
              </a:buClr>
              <a:buFont typeface="Arial" panose="020B0604020202020204" pitchFamily="34" charset="0"/>
              <a:buNone/>
            </a:pPr>
            <a:endParaRPr lang="fr-FR" altLang="fr-FR" sz="2000">
              <a:ea typeface="ＭＳ Ｐゴシック" panose="020B0600070205080204" pitchFamily="34" charset="-128"/>
            </a:endParaRPr>
          </a:p>
          <a:p>
            <a:pPr marL="0" indent="0" eaLnBrk="1" hangingPunct="1">
              <a:buClr>
                <a:srgbClr val="25A79B"/>
              </a:buClr>
              <a:buFont typeface="Arial" panose="020B0604020202020204" pitchFamily="34" charset="0"/>
              <a:buNone/>
            </a:pPr>
            <a:endParaRPr lang="fr-FR" altLang="fr-FR" sz="2800">
              <a:ea typeface="ＭＳ Ｐゴシック" panose="020B0600070205080204" pitchFamily="34" charset="-128"/>
            </a:endParaRPr>
          </a:p>
        </p:txBody>
      </p:sp>
      <p:cxnSp>
        <p:nvCxnSpPr>
          <p:cNvPr id="8" name="Connecteur droit 7">
            <a:extLst>
              <a:ext uri="{FF2B5EF4-FFF2-40B4-BE49-F238E27FC236}">
                <a16:creationId xmlns:a16="http://schemas.microsoft.com/office/drawing/2014/main" id="{7E479D8A-C8DB-A34E-A55E-A6CAF781A2A2}"/>
              </a:ext>
            </a:extLst>
          </p:cNvPr>
          <p:cNvCxnSpPr/>
          <p:nvPr/>
        </p:nvCxnSpPr>
        <p:spPr>
          <a:xfrm>
            <a:off x="395536" y="755650"/>
            <a:ext cx="7992888"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24580" name="Image 4">
            <a:extLst>
              <a:ext uri="{FF2B5EF4-FFF2-40B4-BE49-F238E27FC236}">
                <a16:creationId xmlns:a16="http://schemas.microsoft.com/office/drawing/2014/main" id="{B9995F1D-5D5C-7043-807F-81789B7ECB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32813" y="36513"/>
            <a:ext cx="565150" cy="56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Son enregistré">
            <a:hlinkClick r:id="" action="ppaction://media"/>
            <a:extLst>
              <a:ext uri="{FF2B5EF4-FFF2-40B4-BE49-F238E27FC236}">
                <a16:creationId xmlns:a16="http://schemas.microsoft.com/office/drawing/2014/main" id="{E6CD1C8B-D2DB-8D43-AD55-E8A539F559E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26413" y="5877272"/>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3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D9A03AF-DC5F-F24C-A840-B2C21200E1F3}"/>
              </a:ext>
            </a:extLst>
          </p:cNvPr>
          <p:cNvSpPr>
            <a:spLocks noGrp="1"/>
          </p:cNvSpPr>
          <p:nvPr>
            <p:ph type="title" idx="4294967295"/>
          </p:nvPr>
        </p:nvSpPr>
        <p:spPr>
          <a:xfrm>
            <a:off x="250825" y="115888"/>
            <a:ext cx="8229600" cy="792162"/>
          </a:xfrm>
        </p:spPr>
        <p:txBody>
          <a:bodyPr rtlCol="0">
            <a:normAutofit/>
          </a:bodyPr>
          <a:lstStyle/>
          <a:p>
            <a:pPr algn="l" eaLnBrk="1" fontAlgn="auto" hangingPunct="1">
              <a:spcAft>
                <a:spcPts val="0"/>
              </a:spcAft>
              <a:defRPr/>
            </a:pPr>
            <a:r>
              <a:rPr lang="fr-FR" sz="3600" b="1" dirty="0">
                <a:solidFill>
                  <a:schemeClr val="tx1">
                    <a:lumMod val="65000"/>
                    <a:lumOff val="35000"/>
                  </a:schemeClr>
                </a:solidFill>
                <a:ea typeface="+mj-ea"/>
              </a:rPr>
              <a:t>PLAN</a:t>
            </a:r>
          </a:p>
        </p:txBody>
      </p:sp>
      <p:sp>
        <p:nvSpPr>
          <p:cNvPr id="26626" name="Espace réservé du contenu 2">
            <a:extLst>
              <a:ext uri="{FF2B5EF4-FFF2-40B4-BE49-F238E27FC236}">
                <a16:creationId xmlns:a16="http://schemas.microsoft.com/office/drawing/2014/main" id="{D5E41E02-00F1-7045-B8B7-ACF4C7EB4C73}"/>
              </a:ext>
            </a:extLst>
          </p:cNvPr>
          <p:cNvSpPr>
            <a:spLocks noGrp="1"/>
          </p:cNvSpPr>
          <p:nvPr>
            <p:ph idx="4294967295"/>
          </p:nvPr>
        </p:nvSpPr>
        <p:spPr bwMode="auto">
          <a:xfrm>
            <a:off x="349250" y="1052513"/>
            <a:ext cx="8399463" cy="41052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Clr>
                <a:srgbClr val="25A79B"/>
              </a:buClr>
            </a:pPr>
            <a:r>
              <a:rPr lang="fr-FR" altLang="fr-FR" b="1">
                <a:ea typeface="ＭＳ Ｐゴシック" panose="020B0600070205080204" pitchFamily="34" charset="-128"/>
              </a:rPr>
              <a:t>Définitions, anatomie</a:t>
            </a:r>
          </a:p>
          <a:p>
            <a:pPr eaLnBrk="1" hangingPunct="1">
              <a:buClr>
                <a:srgbClr val="25A79B"/>
              </a:buClr>
            </a:pPr>
            <a:endParaRPr lang="fr-FR" altLang="fr-FR" sz="3600" b="1">
              <a:ea typeface="ＭＳ Ｐゴシック" panose="020B0600070205080204" pitchFamily="34" charset="-128"/>
            </a:endParaRPr>
          </a:p>
          <a:p>
            <a:pPr eaLnBrk="1" hangingPunct="1">
              <a:buClr>
                <a:srgbClr val="25A79B"/>
              </a:buClr>
            </a:pPr>
            <a:r>
              <a:rPr lang="fr-FR" altLang="fr-FR" b="1">
                <a:ea typeface="ＭＳ Ｐゴシック" panose="020B0600070205080204" pitchFamily="34" charset="-128"/>
              </a:rPr>
              <a:t>Epidémiologie, physiopathologie</a:t>
            </a:r>
          </a:p>
          <a:p>
            <a:pPr eaLnBrk="1" hangingPunct="1">
              <a:buClr>
                <a:srgbClr val="25A79B"/>
              </a:buClr>
            </a:pPr>
            <a:endParaRPr lang="fr-FR" altLang="fr-FR" b="1">
              <a:ea typeface="ＭＳ Ｐゴシック" panose="020B0600070205080204" pitchFamily="34" charset="-128"/>
            </a:endParaRPr>
          </a:p>
          <a:p>
            <a:pPr eaLnBrk="1" hangingPunct="1">
              <a:buClr>
                <a:srgbClr val="25A79B"/>
              </a:buClr>
            </a:pPr>
            <a:r>
              <a:rPr lang="fr-FR" altLang="fr-FR" b="1">
                <a:ea typeface="ＭＳ Ｐゴシック" panose="020B0600070205080204" pitchFamily="34" charset="-128"/>
              </a:rPr>
              <a:t>Prise en charge de la diverticulose non compliquée</a:t>
            </a:r>
          </a:p>
          <a:p>
            <a:pPr eaLnBrk="1" hangingPunct="1">
              <a:buClr>
                <a:srgbClr val="25A79B"/>
              </a:buClr>
            </a:pPr>
            <a:endParaRPr lang="fr-FR" altLang="fr-FR" b="1">
              <a:ea typeface="ＭＳ Ｐゴシック" panose="020B0600070205080204" pitchFamily="34" charset="-128"/>
            </a:endParaRPr>
          </a:p>
          <a:p>
            <a:pPr eaLnBrk="1" hangingPunct="1">
              <a:buClr>
                <a:srgbClr val="25A79B"/>
              </a:buClr>
            </a:pPr>
            <a:r>
              <a:rPr lang="fr-FR" altLang="fr-FR" b="1">
                <a:ea typeface="ＭＳ Ｐゴシック" panose="020B0600070205080204" pitchFamily="34" charset="-128"/>
              </a:rPr>
              <a:t>Complications de la diverticulose</a:t>
            </a:r>
          </a:p>
          <a:p>
            <a:pPr eaLnBrk="1" hangingPunct="1">
              <a:buClr>
                <a:srgbClr val="25A79B"/>
              </a:buClr>
            </a:pPr>
            <a:endParaRPr lang="fr-FR" altLang="fr-FR" b="1">
              <a:ea typeface="ＭＳ Ｐゴシック" panose="020B0600070205080204" pitchFamily="34" charset="-128"/>
            </a:endParaRPr>
          </a:p>
          <a:p>
            <a:pPr eaLnBrk="1" hangingPunct="1"/>
            <a:endParaRPr lang="fr-FR" altLang="fr-FR" sz="3600" b="1">
              <a:solidFill>
                <a:srgbClr val="F79646"/>
              </a:solidFill>
              <a:ea typeface="ＭＳ Ｐゴシック" panose="020B0600070205080204" pitchFamily="34" charset="-128"/>
            </a:endParaRPr>
          </a:p>
        </p:txBody>
      </p:sp>
      <p:cxnSp>
        <p:nvCxnSpPr>
          <p:cNvPr id="9" name="Connecteur droit 8">
            <a:extLst>
              <a:ext uri="{FF2B5EF4-FFF2-40B4-BE49-F238E27FC236}">
                <a16:creationId xmlns:a16="http://schemas.microsoft.com/office/drawing/2014/main" id="{71A6E2E5-C4DF-964D-B16D-3D3A7979DE9C}"/>
              </a:ext>
            </a:extLst>
          </p:cNvPr>
          <p:cNvCxnSpPr/>
          <p:nvPr/>
        </p:nvCxnSpPr>
        <p:spPr>
          <a:xfrm>
            <a:off x="395536" y="755650"/>
            <a:ext cx="7992888"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A1B21C36-02F1-A44E-AC0F-647293A5DF3B}"/>
              </a:ext>
            </a:extLst>
          </p:cNvPr>
          <p:cNvSpPr/>
          <p:nvPr/>
        </p:nvSpPr>
        <p:spPr>
          <a:xfrm>
            <a:off x="395288" y="5084763"/>
            <a:ext cx="8137525" cy="647700"/>
          </a:xfrm>
          <a:prstGeom prst="rect">
            <a:avLst/>
          </a:prstGeom>
          <a:solidFill>
            <a:schemeClr val="accent6">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E4559D7B-E9BE-9C4D-BA2D-106671485ADB}"/>
              </a:ext>
            </a:extLst>
          </p:cNvPr>
          <p:cNvSpPr>
            <a:spLocks noGrp="1"/>
          </p:cNvSpPr>
          <p:nvPr>
            <p:ph type="title" idx="4294967295"/>
          </p:nvPr>
        </p:nvSpPr>
        <p:spPr>
          <a:xfrm>
            <a:off x="303213" y="115888"/>
            <a:ext cx="8229600" cy="792162"/>
          </a:xfrm>
        </p:spPr>
        <p:txBody>
          <a:bodyPr rtlCol="0">
            <a:normAutofit/>
          </a:bodyPr>
          <a:lstStyle/>
          <a:p>
            <a:pPr algn="l" eaLnBrk="1" fontAlgn="auto" hangingPunct="1">
              <a:spcAft>
                <a:spcPts val="0"/>
              </a:spcAft>
              <a:defRPr/>
            </a:pPr>
            <a:r>
              <a:rPr lang="fr-FR" sz="3600" b="1" dirty="0">
                <a:solidFill>
                  <a:schemeClr val="tx1">
                    <a:lumMod val="65000"/>
                    <a:lumOff val="35000"/>
                  </a:schemeClr>
                </a:solidFill>
                <a:ea typeface="+mj-ea"/>
              </a:rPr>
              <a:t>Types de complications de la diverticulose</a:t>
            </a:r>
          </a:p>
        </p:txBody>
      </p:sp>
      <p:sp>
        <p:nvSpPr>
          <p:cNvPr id="27650" name="Espace réservé du contenu 2">
            <a:extLst>
              <a:ext uri="{FF2B5EF4-FFF2-40B4-BE49-F238E27FC236}">
                <a16:creationId xmlns:a16="http://schemas.microsoft.com/office/drawing/2014/main" id="{981F93E2-7E21-9241-9845-4BEABEF089B7}"/>
              </a:ext>
            </a:extLst>
          </p:cNvPr>
          <p:cNvSpPr>
            <a:spLocks noGrp="1"/>
          </p:cNvSpPr>
          <p:nvPr>
            <p:ph idx="4294967295"/>
          </p:nvPr>
        </p:nvSpPr>
        <p:spPr bwMode="auto">
          <a:xfrm>
            <a:off x="107950" y="1052513"/>
            <a:ext cx="9036050" cy="30241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Clr>
                <a:srgbClr val="25A79B"/>
              </a:buClr>
            </a:pPr>
            <a:r>
              <a:rPr lang="fr-FR" altLang="fr-FR" sz="2800" b="1">
                <a:ea typeface="ＭＳ Ｐゴシック" panose="020B0600070205080204" pitchFamily="34" charset="-128"/>
              </a:rPr>
              <a:t>Diverticulites </a:t>
            </a:r>
            <a:r>
              <a:rPr lang="fr-FR" altLang="fr-FR" sz="2800">
                <a:ea typeface="ＭＳ Ｐゴシック" panose="020B0600070205080204" pitchFamily="34" charset="-128"/>
              </a:rPr>
              <a:t>(= inflammation, infection):</a:t>
            </a:r>
          </a:p>
          <a:p>
            <a:pPr lvl="1" eaLnBrk="1" hangingPunct="1">
              <a:buClr>
                <a:srgbClr val="25A79B"/>
              </a:buClr>
              <a:buFont typeface="Arial" panose="020B0604020202020204" pitchFamily="34" charset="0"/>
              <a:buChar char="•"/>
            </a:pPr>
            <a:r>
              <a:rPr lang="fr-FR" altLang="fr-FR" sz="2400" b="1">
                <a:ea typeface="ＭＳ Ｐゴシック" panose="020B0600070205080204" pitchFamily="34" charset="-128"/>
              </a:rPr>
              <a:t>Simples: </a:t>
            </a:r>
            <a:r>
              <a:rPr lang="fr-FR" altLang="fr-FR" sz="2400">
                <a:ea typeface="ＭＳ Ｐゴシック" panose="020B0600070205080204" pitchFamily="34" charset="-128"/>
              </a:rPr>
              <a:t>poussée de sigmoïdite </a:t>
            </a:r>
          </a:p>
          <a:p>
            <a:pPr lvl="1" eaLnBrk="1" hangingPunct="1">
              <a:buClr>
                <a:srgbClr val="25A79B"/>
              </a:buClr>
              <a:buFont typeface="Arial" panose="020B0604020202020204" pitchFamily="34" charset="0"/>
              <a:buChar char="•"/>
            </a:pPr>
            <a:r>
              <a:rPr lang="fr-FR" altLang="fr-FR" sz="2400" b="1">
                <a:ea typeface="ＭＳ Ｐゴシック" panose="020B0600070205080204" pitchFamily="34" charset="-128"/>
              </a:rPr>
              <a:t>Compliquées, « aiguës »: </a:t>
            </a:r>
          </a:p>
          <a:p>
            <a:pPr lvl="2" eaLnBrk="1" hangingPunct="1">
              <a:buClr>
                <a:srgbClr val="25A79B"/>
              </a:buClr>
            </a:pPr>
            <a:r>
              <a:rPr lang="fr-FR" altLang="fr-FR" sz="2000">
                <a:ea typeface="ＭＳ Ｐゴシック" panose="020B0600070205080204" pitchFamily="34" charset="-128"/>
              </a:rPr>
              <a:t>abcès  </a:t>
            </a:r>
          </a:p>
          <a:p>
            <a:pPr lvl="2" eaLnBrk="1" hangingPunct="1">
              <a:buClr>
                <a:srgbClr val="25A79B"/>
              </a:buClr>
            </a:pPr>
            <a:r>
              <a:rPr lang="fr-FR" altLang="fr-FR" sz="2000">
                <a:ea typeface="ＭＳ Ｐゴシック" panose="020B0600070205080204" pitchFamily="34" charset="-128"/>
              </a:rPr>
              <a:t>péritonite purulente / stercorale</a:t>
            </a:r>
            <a:r>
              <a:rPr lang="fr-FR" altLang="fr-FR" sz="2800" b="1">
                <a:ea typeface="ＭＳ Ｐゴシック" panose="020B0600070205080204" pitchFamily="34" charset="-128"/>
              </a:rPr>
              <a:t>	</a:t>
            </a:r>
          </a:p>
          <a:p>
            <a:pPr eaLnBrk="1" hangingPunct="1">
              <a:buClr>
                <a:srgbClr val="25A79B"/>
              </a:buClr>
            </a:pPr>
            <a:endParaRPr lang="fr-FR" altLang="fr-FR" sz="2000">
              <a:ea typeface="ＭＳ Ｐゴシック" panose="020B0600070205080204" pitchFamily="34" charset="-128"/>
            </a:endParaRPr>
          </a:p>
          <a:p>
            <a:pPr eaLnBrk="1" hangingPunct="1">
              <a:buClr>
                <a:srgbClr val="25A79B"/>
              </a:buClr>
            </a:pPr>
            <a:endParaRPr lang="fr-FR" altLang="fr-FR" sz="2800">
              <a:ea typeface="ＭＳ Ｐゴシック" panose="020B0600070205080204" pitchFamily="34" charset="-128"/>
            </a:endParaRPr>
          </a:p>
        </p:txBody>
      </p:sp>
      <p:cxnSp>
        <p:nvCxnSpPr>
          <p:cNvPr id="8" name="Connecteur droit 7">
            <a:extLst>
              <a:ext uri="{FF2B5EF4-FFF2-40B4-BE49-F238E27FC236}">
                <a16:creationId xmlns:a16="http://schemas.microsoft.com/office/drawing/2014/main" id="{20FB1615-DDCE-794E-A53A-C3CAD5D563AF}"/>
              </a:ext>
            </a:extLst>
          </p:cNvPr>
          <p:cNvCxnSpPr/>
          <p:nvPr/>
        </p:nvCxnSpPr>
        <p:spPr>
          <a:xfrm>
            <a:off x="395536" y="755650"/>
            <a:ext cx="7992888"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3" name="ZoneTexte 2">
            <a:extLst>
              <a:ext uri="{FF2B5EF4-FFF2-40B4-BE49-F238E27FC236}">
                <a16:creationId xmlns:a16="http://schemas.microsoft.com/office/drawing/2014/main" id="{28428205-AAC1-034A-892E-32C98BEF96AE}"/>
              </a:ext>
            </a:extLst>
          </p:cNvPr>
          <p:cNvSpPr txBox="1">
            <a:spLocks noChangeArrowheads="1"/>
          </p:cNvSpPr>
          <p:nvPr/>
        </p:nvSpPr>
        <p:spPr bwMode="auto">
          <a:xfrm>
            <a:off x="107950" y="5272088"/>
            <a:ext cx="84248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342900" indent="-342900" eaLnBrk="1" hangingPunct="1">
              <a:buClr>
                <a:srgbClr val="25A79B"/>
              </a:buClr>
              <a:buFont typeface="Arial" panose="020B0604020202020204" pitchFamily="34" charset="0"/>
              <a:buChar char="•"/>
              <a:defRPr/>
            </a:pPr>
            <a:r>
              <a:rPr lang="fr-FR" altLang="fr-FR" sz="2400" b="1" dirty="0">
                <a:solidFill>
                  <a:schemeClr val="bg1">
                    <a:lumMod val="85000"/>
                  </a:schemeClr>
                </a:solidFill>
              </a:rPr>
              <a:t>Hémorragies </a:t>
            </a:r>
            <a:r>
              <a:rPr lang="fr-FR" altLang="fr-FR" sz="2400" b="1" dirty="0" err="1">
                <a:solidFill>
                  <a:schemeClr val="bg1">
                    <a:lumMod val="85000"/>
                  </a:schemeClr>
                </a:solidFill>
              </a:rPr>
              <a:t>diverticulaires</a:t>
            </a:r>
            <a:r>
              <a:rPr lang="fr-FR" altLang="fr-FR" sz="2400" b="1" dirty="0">
                <a:solidFill>
                  <a:schemeClr val="bg1">
                    <a:lumMod val="85000"/>
                  </a:schemeClr>
                </a:solidFill>
              </a:rPr>
              <a:t> </a:t>
            </a:r>
          </a:p>
        </p:txBody>
      </p:sp>
      <p:sp>
        <p:nvSpPr>
          <p:cNvPr id="6" name="ZoneTexte 5">
            <a:extLst>
              <a:ext uri="{FF2B5EF4-FFF2-40B4-BE49-F238E27FC236}">
                <a16:creationId xmlns:a16="http://schemas.microsoft.com/office/drawing/2014/main" id="{5ACC10BD-70BF-8241-B8C3-ECAE3EB38CE7}"/>
              </a:ext>
            </a:extLst>
          </p:cNvPr>
          <p:cNvSpPr txBox="1">
            <a:spLocks noChangeArrowheads="1"/>
          </p:cNvSpPr>
          <p:nvPr/>
        </p:nvSpPr>
        <p:spPr bwMode="auto">
          <a:xfrm>
            <a:off x="-576561" y="3538091"/>
            <a:ext cx="9541049"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1077913">
              <a:defRPr>
                <a:solidFill>
                  <a:schemeClr val="tx1"/>
                </a:solidFill>
                <a:latin typeface="Arial" panose="020B0604020202020204" pitchFamily="34" charset="0"/>
                <a:ea typeface="ＭＳ Ｐゴシック" panose="020B0600070205080204" pitchFamily="34" charset="-128"/>
              </a:defRPr>
            </a:lvl5pPr>
            <a:lvl6pPr marL="15351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19923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24495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29067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1485900" lvl="2" indent="-342900" eaLnBrk="1" hangingPunct="1">
              <a:buClr>
                <a:srgbClr val="25A79B"/>
              </a:buClr>
              <a:buFont typeface="Arial" panose="020B0604020202020204" pitchFamily="34" charset="0"/>
              <a:buChar char="•"/>
              <a:defRPr/>
            </a:pPr>
            <a:r>
              <a:rPr lang="fr-FR" altLang="fr-FR" sz="2400" b="1" dirty="0">
                <a:solidFill>
                  <a:schemeClr val="bg1">
                    <a:lumMod val="85000"/>
                  </a:schemeClr>
                </a:solidFill>
                <a:latin typeface="Calibri" panose="020F0502020204030204" pitchFamily="34" charset="0"/>
              </a:rPr>
              <a:t>Compliquées, « chroniques »:</a:t>
            </a:r>
          </a:p>
          <a:p>
            <a:pPr marL="1992313" lvl="5" indent="-457200" eaLnBrk="1" hangingPunct="1">
              <a:buClr>
                <a:srgbClr val="25A79B"/>
              </a:buClr>
              <a:buFont typeface="Arial" panose="020B0604020202020204" pitchFamily="34" charset="0"/>
              <a:buChar char="•"/>
              <a:defRPr/>
            </a:pPr>
            <a:r>
              <a:rPr lang="fr-FR" altLang="fr-FR" sz="2000" dirty="0">
                <a:solidFill>
                  <a:schemeClr val="bg1">
                    <a:lumMod val="85000"/>
                  </a:schemeClr>
                </a:solidFill>
                <a:latin typeface="Calibri" panose="020F0502020204030204" pitchFamily="34" charset="0"/>
              </a:rPr>
              <a:t>Fistules colo-vésicales ou colo-vaginales</a:t>
            </a:r>
          </a:p>
          <a:p>
            <a:pPr marL="1992313" lvl="5" indent="-457200" eaLnBrk="1" hangingPunct="1">
              <a:buClr>
                <a:srgbClr val="25A79B"/>
              </a:buClr>
              <a:buFont typeface="Arial" panose="020B0604020202020204" pitchFamily="34" charset="0"/>
              <a:buChar char="•"/>
              <a:defRPr/>
            </a:pPr>
            <a:r>
              <a:rPr lang="fr-FR" altLang="fr-FR" sz="2000" dirty="0">
                <a:solidFill>
                  <a:schemeClr val="bg1">
                    <a:lumMod val="85000"/>
                  </a:schemeClr>
                </a:solidFill>
                <a:latin typeface="Calibri" panose="020F0502020204030204" pitchFamily="34" charset="0"/>
              </a:rPr>
              <a:t>Sténose inflammatoire sigmoïdienne</a:t>
            </a:r>
          </a:p>
        </p:txBody>
      </p:sp>
      <p:pic>
        <p:nvPicPr>
          <p:cNvPr id="27654" name="Image 6">
            <a:extLst>
              <a:ext uri="{FF2B5EF4-FFF2-40B4-BE49-F238E27FC236}">
                <a16:creationId xmlns:a16="http://schemas.microsoft.com/office/drawing/2014/main" id="{AC6D9609-F56C-394B-8BE3-DDDB379D31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32813" y="36513"/>
            <a:ext cx="565150" cy="56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Son enregistré">
            <a:hlinkClick r:id="" action="ppaction://media"/>
            <a:extLst>
              <a:ext uri="{FF2B5EF4-FFF2-40B4-BE49-F238E27FC236}">
                <a16:creationId xmlns:a16="http://schemas.microsoft.com/office/drawing/2014/main" id="{FB0F6BA2-D239-D447-A3C1-94966DF92EA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26413" y="5749478"/>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7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re 1">
            <a:extLst>
              <a:ext uri="{FF2B5EF4-FFF2-40B4-BE49-F238E27FC236}">
                <a16:creationId xmlns:a16="http://schemas.microsoft.com/office/drawing/2014/main" id="{92498382-A42D-6D41-A0D0-E72DE3AAFEBB}"/>
              </a:ext>
            </a:extLst>
          </p:cNvPr>
          <p:cNvSpPr>
            <a:spLocks noGrp="1"/>
          </p:cNvSpPr>
          <p:nvPr>
            <p:ph type="title" idx="4294967295"/>
          </p:nvPr>
        </p:nvSpPr>
        <p:spPr>
          <a:xfrm>
            <a:off x="303213" y="115888"/>
            <a:ext cx="8229600" cy="792162"/>
          </a:xfrm>
        </p:spPr>
        <p:txBody>
          <a:bodyPr/>
          <a:lstStyle/>
          <a:p>
            <a:pPr algn="l" eaLnBrk="1" hangingPunct="1"/>
            <a:r>
              <a:rPr lang="fr-FR" altLang="fr-FR" sz="3200" b="1">
                <a:solidFill>
                  <a:srgbClr val="595959"/>
                </a:solidFill>
                <a:ea typeface="ＭＳ Ｐゴシック" panose="020B0600070205080204" pitchFamily="34" charset="-128"/>
              </a:rPr>
              <a:t>Diverticulite simple = poussée de sigmoïdite</a:t>
            </a:r>
          </a:p>
        </p:txBody>
      </p:sp>
      <p:sp>
        <p:nvSpPr>
          <p:cNvPr id="5" name="Espace réservé du contenu 2">
            <a:extLst>
              <a:ext uri="{FF2B5EF4-FFF2-40B4-BE49-F238E27FC236}">
                <a16:creationId xmlns:a16="http://schemas.microsoft.com/office/drawing/2014/main" id="{2F2405C2-9C32-BE47-BEE5-3113ACACB3D0}"/>
              </a:ext>
            </a:extLst>
          </p:cNvPr>
          <p:cNvSpPr>
            <a:spLocks noGrp="1"/>
          </p:cNvSpPr>
          <p:nvPr>
            <p:ph idx="4294967295"/>
          </p:nvPr>
        </p:nvSpPr>
        <p:spPr>
          <a:xfrm>
            <a:off x="107950" y="981075"/>
            <a:ext cx="9036050" cy="503238"/>
          </a:xfrm>
          <a:prstGeom prst="rect">
            <a:avLst/>
          </a:prstGeom>
        </p:spPr>
        <p:txBody>
          <a:bodyPr/>
          <a:lstStyle/>
          <a:p>
            <a:pPr marL="730250" lvl="4" indent="-457200" eaLnBrk="1" fontAlgn="auto" hangingPunct="1">
              <a:spcAft>
                <a:spcPts val="0"/>
              </a:spcAft>
              <a:buClr>
                <a:srgbClr val="25A79B"/>
              </a:buClr>
              <a:buFont typeface="Arial" panose="020B0604020202020204" pitchFamily="34" charset="0"/>
              <a:buChar char="•"/>
              <a:defRPr/>
            </a:pPr>
            <a:r>
              <a:rPr lang="fr-FR" sz="2400" u="sng" dirty="0">
                <a:ea typeface="+mn-ea"/>
              </a:rPr>
              <a:t>Terrain</a:t>
            </a:r>
            <a:r>
              <a:rPr lang="fr-FR" sz="2400" dirty="0">
                <a:ea typeface="+mn-ea"/>
              </a:rPr>
              <a:t>: Rare avant 30 ans, risque maximal entre 60 et 70 ans</a:t>
            </a:r>
          </a:p>
          <a:p>
            <a:pPr marL="273050" lvl="4" indent="0" eaLnBrk="1" fontAlgn="auto" hangingPunct="1">
              <a:spcAft>
                <a:spcPts val="0"/>
              </a:spcAft>
              <a:buClr>
                <a:srgbClr val="25A79B"/>
              </a:buClr>
              <a:buFont typeface="Arial" panose="020B0604020202020204" pitchFamily="34" charset="0"/>
              <a:buNone/>
              <a:defRPr/>
            </a:pPr>
            <a:endParaRPr lang="fr-FR" sz="2400" dirty="0">
              <a:ea typeface="+mn-ea"/>
            </a:endParaRPr>
          </a:p>
          <a:p>
            <a:pPr marL="273050" lvl="4" indent="0" eaLnBrk="1" fontAlgn="auto" hangingPunct="1">
              <a:spcAft>
                <a:spcPts val="0"/>
              </a:spcAft>
              <a:buClr>
                <a:srgbClr val="25A79B"/>
              </a:buClr>
              <a:buFont typeface="Arial" panose="020B0604020202020204" pitchFamily="34" charset="0"/>
              <a:buNone/>
              <a:defRPr/>
            </a:pPr>
            <a:endParaRPr lang="fr-FR" sz="2400" dirty="0">
              <a:ea typeface="+mn-ea"/>
            </a:endParaRPr>
          </a:p>
          <a:p>
            <a:pPr marL="0" indent="0" eaLnBrk="1" fontAlgn="auto" hangingPunct="1">
              <a:spcAft>
                <a:spcPts val="0"/>
              </a:spcAft>
              <a:buClr>
                <a:srgbClr val="25A79B"/>
              </a:buClr>
              <a:buFont typeface="Arial" panose="020B0604020202020204" pitchFamily="34" charset="0"/>
              <a:buNone/>
              <a:defRPr/>
            </a:pPr>
            <a:endParaRPr lang="fr-FR" sz="1800" dirty="0">
              <a:ea typeface="+mn-ea"/>
            </a:endParaRPr>
          </a:p>
          <a:p>
            <a:pPr marL="0" indent="0" eaLnBrk="1" fontAlgn="auto" hangingPunct="1">
              <a:spcAft>
                <a:spcPts val="0"/>
              </a:spcAft>
              <a:buClr>
                <a:srgbClr val="25A79B"/>
              </a:buClr>
              <a:buFont typeface="Arial" panose="020B0604020202020204" pitchFamily="34" charset="0"/>
              <a:buNone/>
              <a:defRPr/>
            </a:pPr>
            <a:endParaRPr lang="fr-FR" sz="2400" dirty="0">
              <a:ea typeface="+mn-ea"/>
            </a:endParaRPr>
          </a:p>
        </p:txBody>
      </p:sp>
      <p:cxnSp>
        <p:nvCxnSpPr>
          <p:cNvPr id="8" name="Connecteur droit 7">
            <a:extLst>
              <a:ext uri="{FF2B5EF4-FFF2-40B4-BE49-F238E27FC236}">
                <a16:creationId xmlns:a16="http://schemas.microsoft.com/office/drawing/2014/main" id="{1812A446-9517-DB41-A419-FE99D6F5E977}"/>
              </a:ext>
            </a:extLst>
          </p:cNvPr>
          <p:cNvCxnSpPr/>
          <p:nvPr/>
        </p:nvCxnSpPr>
        <p:spPr>
          <a:xfrm>
            <a:off x="395536" y="755650"/>
            <a:ext cx="7992888"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2" name="ZoneTexte 1">
            <a:extLst>
              <a:ext uri="{FF2B5EF4-FFF2-40B4-BE49-F238E27FC236}">
                <a16:creationId xmlns:a16="http://schemas.microsoft.com/office/drawing/2014/main" id="{94C228E0-7F2A-3A4E-8A65-7350A671E569}"/>
              </a:ext>
            </a:extLst>
          </p:cNvPr>
          <p:cNvSpPr txBox="1">
            <a:spLocks noChangeArrowheads="1"/>
          </p:cNvSpPr>
          <p:nvPr/>
        </p:nvSpPr>
        <p:spPr bwMode="auto">
          <a:xfrm>
            <a:off x="179388" y="3516313"/>
            <a:ext cx="820896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615950" indent="-342900">
              <a:defRPr>
                <a:solidFill>
                  <a:schemeClr val="tx1"/>
                </a:solidFill>
                <a:latin typeface="Arial" panose="020B0604020202020204" pitchFamily="34" charset="0"/>
                <a:ea typeface="ＭＳ Ｐゴシック" panose="020B0600070205080204" pitchFamily="34" charset="-128"/>
              </a:defRPr>
            </a:lvl5pPr>
            <a:lvl6pPr marL="1073150" indent="-3429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1530350" indent="-3429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987550" indent="-3429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2444750" indent="-3429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lvl="4" eaLnBrk="1" hangingPunct="1">
              <a:buClr>
                <a:srgbClr val="25A79B"/>
              </a:buClr>
              <a:buFont typeface="Arial" panose="020B0604020202020204" pitchFamily="34" charset="0"/>
              <a:buChar char="•"/>
              <a:defRPr/>
            </a:pPr>
            <a:r>
              <a:rPr lang="fr-FR" altLang="fr-FR" sz="2400" u="sng" dirty="0">
                <a:latin typeface="Calibri" panose="020F0502020204030204" pitchFamily="34" charset="0"/>
              </a:rPr>
              <a:t>A l</a:t>
            </a:r>
            <a:r>
              <a:rPr lang="ja-JP" altLang="fr-FR" sz="2400" u="sng">
                <a:latin typeface="Calibri" panose="020F0502020204030204" pitchFamily="34" charset="0"/>
              </a:rPr>
              <a:t>’</a:t>
            </a:r>
            <a:r>
              <a:rPr lang="fr-FR" altLang="ja-JP" sz="2400" u="sng" dirty="0">
                <a:latin typeface="Calibri" panose="020F0502020204030204" pitchFamily="34" charset="0"/>
              </a:rPr>
              <a:t>examen clinique</a:t>
            </a:r>
            <a:r>
              <a:rPr lang="fr-FR" altLang="ja-JP" sz="2400" dirty="0">
                <a:latin typeface="Calibri" panose="020F0502020204030204" pitchFamily="34" charset="0"/>
              </a:rPr>
              <a:t>:</a:t>
            </a:r>
          </a:p>
          <a:p>
            <a:pPr lvl="5" eaLnBrk="1" hangingPunct="1">
              <a:buClr>
                <a:srgbClr val="25A79B"/>
              </a:buClr>
              <a:buFont typeface="Arial" panose="020B0604020202020204" pitchFamily="34" charset="0"/>
              <a:buChar char="•"/>
              <a:defRPr/>
            </a:pPr>
            <a:r>
              <a:rPr lang="fr-FR" altLang="fr-FR" sz="2400" dirty="0">
                <a:latin typeface="Calibri" panose="020F0502020204030204" pitchFamily="34" charset="0"/>
              </a:rPr>
              <a:t>Fièvre ou fébricule </a:t>
            </a:r>
            <a:r>
              <a:rPr lang="fr-FR" altLang="fr-FR" sz="2000" dirty="0">
                <a:latin typeface="Calibri" panose="020F0502020204030204" pitchFamily="34" charset="0"/>
              </a:rPr>
              <a:t>(rarement &gt; 39</a:t>
            </a:r>
            <a:r>
              <a:rPr lang="fr-FR" altLang="fr-FR" sz="1600" spc="-300" dirty="0">
                <a:latin typeface="Calibri" panose="020F0502020204030204" pitchFamily="34" charset="0"/>
              </a:rPr>
              <a:t>°</a:t>
            </a:r>
            <a:r>
              <a:rPr lang="fr-FR" altLang="fr-FR" sz="2000" dirty="0">
                <a:latin typeface="Calibri" panose="020F0502020204030204" pitchFamily="34" charset="0"/>
              </a:rPr>
              <a:t>C sauf complication)</a:t>
            </a:r>
          </a:p>
          <a:p>
            <a:pPr lvl="5" eaLnBrk="1" hangingPunct="1">
              <a:buClr>
                <a:srgbClr val="25A79B"/>
              </a:buClr>
              <a:buFont typeface="Arial" panose="020B0604020202020204" pitchFamily="34" charset="0"/>
              <a:buChar char="•"/>
              <a:defRPr/>
            </a:pPr>
            <a:r>
              <a:rPr lang="fr-FR" altLang="fr-FR" sz="2400" dirty="0">
                <a:latin typeface="Calibri" panose="020F0502020204030204" pitchFamily="34" charset="0"/>
              </a:rPr>
              <a:t>Défense abdominale, douleur à la décompression brutale de la FIG </a:t>
            </a:r>
            <a:r>
              <a:rPr lang="fr-FR" altLang="fr-FR" sz="2000" dirty="0">
                <a:latin typeface="Calibri" panose="020F0502020204030204" pitchFamily="34" charset="0"/>
              </a:rPr>
              <a:t>(=signes d</a:t>
            </a:r>
            <a:r>
              <a:rPr lang="ja-JP" altLang="fr-FR" sz="2000">
                <a:latin typeface="Calibri" panose="020F0502020204030204" pitchFamily="34" charset="0"/>
              </a:rPr>
              <a:t>’</a:t>
            </a:r>
            <a:r>
              <a:rPr lang="fr-FR" altLang="ja-JP" sz="2000" dirty="0">
                <a:latin typeface="Calibri" panose="020F0502020204030204" pitchFamily="34" charset="0"/>
              </a:rPr>
              <a:t>irritation péritonéale)</a:t>
            </a:r>
            <a:endParaRPr lang="fr-FR" altLang="fr-FR" sz="2000" dirty="0">
              <a:latin typeface="Calibri" panose="020F0502020204030204" pitchFamily="34" charset="0"/>
            </a:endParaRPr>
          </a:p>
        </p:txBody>
      </p:sp>
      <p:sp>
        <p:nvSpPr>
          <p:cNvPr id="29701" name="ZoneTexte 2">
            <a:extLst>
              <a:ext uri="{FF2B5EF4-FFF2-40B4-BE49-F238E27FC236}">
                <a16:creationId xmlns:a16="http://schemas.microsoft.com/office/drawing/2014/main" id="{994BBA1D-6D01-F94C-BF69-5F89B5FBE4C7}"/>
              </a:ext>
            </a:extLst>
          </p:cNvPr>
          <p:cNvSpPr txBox="1">
            <a:spLocks noChangeArrowheads="1"/>
          </p:cNvSpPr>
          <p:nvPr/>
        </p:nvSpPr>
        <p:spPr bwMode="auto">
          <a:xfrm>
            <a:off x="1403350" y="5445125"/>
            <a:ext cx="72009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73050">
              <a:defRPr>
                <a:solidFill>
                  <a:schemeClr val="tx1"/>
                </a:solidFill>
                <a:latin typeface="Arial" panose="020B0604020202020204" pitchFamily="34" charset="0"/>
                <a:ea typeface="ＭＳ Ｐゴシック" panose="020B0600070205080204" pitchFamily="34" charset="-128"/>
              </a:defRPr>
            </a:lvl5pPr>
            <a:lvl6pPr marL="7302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11874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16446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21018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lvl="4" algn="ctr" eaLnBrk="1" hangingPunct="1">
              <a:buClr>
                <a:srgbClr val="25A79B"/>
              </a:buClr>
              <a:buFont typeface="Arial" panose="020B0604020202020204" pitchFamily="34" charset="0"/>
              <a:buNone/>
            </a:pPr>
            <a:r>
              <a:rPr lang="fr-FR" altLang="fr-FR" sz="2800" i="1">
                <a:latin typeface="Calibri" panose="020F0502020204030204" pitchFamily="34" charset="0"/>
              </a:rPr>
              <a:t>« appendicite à gauche » </a:t>
            </a:r>
            <a:r>
              <a:rPr lang="fr-FR" altLang="fr-FR" sz="2800" b="1" i="1">
                <a:latin typeface="Calibri" panose="020F0502020204030204" pitchFamily="34" charset="0"/>
              </a:rPr>
              <a:t>	</a:t>
            </a:r>
          </a:p>
        </p:txBody>
      </p:sp>
      <p:sp>
        <p:nvSpPr>
          <p:cNvPr id="29703" name="ZoneTexte 5">
            <a:extLst>
              <a:ext uri="{FF2B5EF4-FFF2-40B4-BE49-F238E27FC236}">
                <a16:creationId xmlns:a16="http://schemas.microsoft.com/office/drawing/2014/main" id="{58284A3C-413F-D54B-B94E-CD49066A6B7A}"/>
              </a:ext>
            </a:extLst>
          </p:cNvPr>
          <p:cNvSpPr txBox="1">
            <a:spLocks noChangeArrowheads="1"/>
          </p:cNvSpPr>
          <p:nvPr/>
        </p:nvSpPr>
        <p:spPr bwMode="auto">
          <a:xfrm>
            <a:off x="107950" y="1747838"/>
            <a:ext cx="8748712"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730250" indent="-457200">
              <a:defRPr>
                <a:solidFill>
                  <a:schemeClr val="tx1"/>
                </a:solidFill>
                <a:latin typeface="Arial" panose="020B0604020202020204" pitchFamily="34" charset="0"/>
                <a:ea typeface="ＭＳ Ｐゴシック" panose="020B0600070205080204" pitchFamily="34" charset="-128"/>
              </a:defRPr>
            </a:lvl5pPr>
            <a:lvl6pPr marL="1187450" indent="-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1644650" indent="-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2101850" indent="-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2559050" indent="-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lvl="4" eaLnBrk="1" hangingPunct="1">
              <a:buClr>
                <a:srgbClr val="25A79B"/>
              </a:buClr>
              <a:buFont typeface="Arial" panose="020B0604020202020204" pitchFamily="34" charset="0"/>
              <a:buChar char="•"/>
              <a:defRPr/>
            </a:pPr>
            <a:r>
              <a:rPr lang="fr-FR" altLang="fr-FR" sz="2400" u="sng" dirty="0">
                <a:latin typeface="Calibri" panose="020F0502020204030204" pitchFamily="34" charset="0"/>
              </a:rPr>
              <a:t>Symptomatologie</a:t>
            </a:r>
            <a:r>
              <a:rPr lang="fr-FR" altLang="fr-FR" sz="2400" dirty="0">
                <a:latin typeface="Calibri" panose="020F0502020204030204" pitchFamily="34" charset="0"/>
              </a:rPr>
              <a:t>:</a:t>
            </a:r>
          </a:p>
          <a:p>
            <a:pPr lvl="5" eaLnBrk="1" hangingPunct="1">
              <a:buClr>
                <a:srgbClr val="25A79B"/>
              </a:buClr>
              <a:buFont typeface="Arial" panose="020B0604020202020204" pitchFamily="34" charset="0"/>
              <a:buChar char="•"/>
              <a:defRPr/>
            </a:pPr>
            <a:r>
              <a:rPr lang="fr-FR" altLang="fr-FR" sz="2400" dirty="0">
                <a:latin typeface="Calibri" panose="020F0502020204030204" pitchFamily="34" charset="0"/>
              </a:rPr>
              <a:t>Douleurs en FIG, </a:t>
            </a:r>
            <a:r>
              <a:rPr lang="fr-FR" altLang="fr-FR" dirty="0">
                <a:latin typeface="Calibri" panose="020F0502020204030204" pitchFamily="34" charset="0"/>
              </a:rPr>
              <a:t>parfois à droite si boucle sigmoïdienne longue: 				Diagnostic Différentiel = appendicite</a:t>
            </a:r>
          </a:p>
          <a:p>
            <a:pPr lvl="5" eaLnBrk="1" hangingPunct="1">
              <a:buClr>
                <a:srgbClr val="25A79B"/>
              </a:buClr>
              <a:buFont typeface="Arial" panose="020B0604020202020204" pitchFamily="34" charset="0"/>
              <a:buChar char="•"/>
              <a:defRPr/>
            </a:pPr>
            <a:r>
              <a:rPr lang="fr-FR" altLang="fr-FR" sz="2400" dirty="0">
                <a:latin typeface="Calibri" panose="020F0502020204030204" pitchFamily="34" charset="0"/>
              </a:rPr>
              <a:t>Constipation fréquente</a:t>
            </a:r>
          </a:p>
        </p:txBody>
      </p:sp>
      <p:pic>
        <p:nvPicPr>
          <p:cNvPr id="3" name="Image 8">
            <a:extLst>
              <a:ext uri="{FF2B5EF4-FFF2-40B4-BE49-F238E27FC236}">
                <a16:creationId xmlns:a16="http://schemas.microsoft.com/office/drawing/2014/main" id="{81A1E020-5711-0548-A335-A03CE72648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32813" y="36513"/>
            <a:ext cx="565150" cy="56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Son enregistré">
            <a:hlinkClick r:id="" action="ppaction://media"/>
            <a:extLst>
              <a:ext uri="{FF2B5EF4-FFF2-40B4-BE49-F238E27FC236}">
                <a16:creationId xmlns:a16="http://schemas.microsoft.com/office/drawing/2014/main" id="{CF74022B-F072-6041-87B0-E04BB55F659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64011" y="5745657"/>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31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ext Box 7">
            <a:extLst>
              <a:ext uri="{FF2B5EF4-FFF2-40B4-BE49-F238E27FC236}">
                <a16:creationId xmlns:a16="http://schemas.microsoft.com/office/drawing/2014/main" id="{ED3C1903-ADC1-0143-AE38-1E9402C60228}"/>
              </a:ext>
            </a:extLst>
          </p:cNvPr>
          <p:cNvSpPr txBox="1">
            <a:spLocks noChangeArrowheads="1"/>
          </p:cNvSpPr>
          <p:nvPr/>
        </p:nvSpPr>
        <p:spPr bwMode="auto">
          <a:xfrm>
            <a:off x="1143000" y="1538288"/>
            <a:ext cx="6858000" cy="323850"/>
          </a:xfrm>
          <a:prstGeom prst="rect">
            <a:avLst/>
          </a:prstGeom>
          <a:solidFill>
            <a:srgbClr val="DD402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fr-FR" altLang="fr-FR" sz="1500" b="1">
                <a:solidFill>
                  <a:schemeClr val="bg1"/>
                </a:solidFill>
                <a:latin typeface="Verdana" panose="020B0604030504040204" pitchFamily="34" charset="0"/>
              </a:rPr>
              <a:t>Déclaration de liens d’intérêt</a:t>
            </a:r>
          </a:p>
        </p:txBody>
      </p:sp>
      <p:pic>
        <p:nvPicPr>
          <p:cNvPr id="6146" name="Image 10">
            <a:extLst>
              <a:ext uri="{FF2B5EF4-FFF2-40B4-BE49-F238E27FC236}">
                <a16:creationId xmlns:a16="http://schemas.microsoft.com/office/drawing/2014/main" id="{053E42B3-0E0A-334F-AA7E-06DC9846868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43550" y="998538"/>
            <a:ext cx="22415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Text Box 5">
            <a:extLst>
              <a:ext uri="{FF2B5EF4-FFF2-40B4-BE49-F238E27FC236}">
                <a16:creationId xmlns:a16="http://schemas.microsoft.com/office/drawing/2014/main" id="{214D71D3-6A65-5E4D-9AEF-4D91F5E1466A}"/>
              </a:ext>
            </a:extLst>
          </p:cNvPr>
          <p:cNvSpPr txBox="1">
            <a:spLocks noChangeArrowheads="1"/>
          </p:cNvSpPr>
          <p:nvPr/>
        </p:nvSpPr>
        <p:spPr bwMode="auto">
          <a:xfrm>
            <a:off x="1143000" y="5607050"/>
            <a:ext cx="7075488" cy="323850"/>
          </a:xfrm>
          <a:prstGeom prst="rect">
            <a:avLst/>
          </a:prstGeom>
          <a:solidFill>
            <a:srgbClr val="FCAF17"/>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endParaRPr lang="fr-FR" altLang="fr-FR" sz="1500" b="1">
              <a:solidFill>
                <a:schemeClr val="bg1"/>
              </a:solidFill>
              <a:latin typeface="Verdana" panose="020B0604030504040204" pitchFamily="34" charset="0"/>
            </a:endParaRPr>
          </a:p>
        </p:txBody>
      </p:sp>
      <p:sp>
        <p:nvSpPr>
          <p:cNvPr id="11" name="Rectangle 10">
            <a:extLst>
              <a:ext uri="{FF2B5EF4-FFF2-40B4-BE49-F238E27FC236}">
                <a16:creationId xmlns:a16="http://schemas.microsoft.com/office/drawing/2014/main" id="{374A28A3-0AD1-7A42-8321-E9E9FF0AA363}"/>
              </a:ext>
            </a:extLst>
          </p:cNvPr>
          <p:cNvSpPr/>
          <p:nvPr/>
        </p:nvSpPr>
        <p:spPr bwMode="auto">
          <a:xfrm>
            <a:off x="7056438" y="5548313"/>
            <a:ext cx="420687" cy="346075"/>
          </a:xfrm>
          <a:prstGeom prst="rect">
            <a:avLst/>
          </a:prstGeom>
          <a:solidFill>
            <a:srgbClr val="5859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2" name="Rectangle 8">
            <a:extLst>
              <a:ext uri="{FF2B5EF4-FFF2-40B4-BE49-F238E27FC236}">
                <a16:creationId xmlns:a16="http://schemas.microsoft.com/office/drawing/2014/main" id="{0D230580-4413-2546-A471-219BF52B8C61}"/>
              </a:ext>
            </a:extLst>
          </p:cNvPr>
          <p:cNvSpPr/>
          <p:nvPr/>
        </p:nvSpPr>
        <p:spPr bwMode="auto">
          <a:xfrm>
            <a:off x="7477125" y="5548313"/>
            <a:ext cx="155575" cy="419100"/>
          </a:xfrm>
          <a:custGeom>
            <a:avLst/>
            <a:gdLst>
              <a:gd name="connsiteX0" fmla="*/ 0 w 481856"/>
              <a:gd name="connsiteY0" fmla="*/ 0 h 1278260"/>
              <a:gd name="connsiteX1" fmla="*/ 481856 w 481856"/>
              <a:gd name="connsiteY1" fmla="*/ 0 h 1278260"/>
              <a:gd name="connsiteX2" fmla="*/ 481856 w 481856"/>
              <a:gd name="connsiteY2" fmla="*/ 1278260 h 1278260"/>
              <a:gd name="connsiteX3" fmla="*/ 0 w 481856"/>
              <a:gd name="connsiteY3" fmla="*/ 1278260 h 1278260"/>
              <a:gd name="connsiteX4" fmla="*/ 0 w 481856"/>
              <a:gd name="connsiteY4" fmla="*/ 0 h 1278260"/>
              <a:gd name="connsiteX0" fmla="*/ 0 w 481856"/>
              <a:gd name="connsiteY0" fmla="*/ 0 h 1549723"/>
              <a:gd name="connsiteX1" fmla="*/ 481856 w 481856"/>
              <a:gd name="connsiteY1" fmla="*/ 0 h 1549723"/>
              <a:gd name="connsiteX2" fmla="*/ 477093 w 481856"/>
              <a:gd name="connsiteY2" fmla="*/ 1549723 h 1549723"/>
              <a:gd name="connsiteX3" fmla="*/ 0 w 481856"/>
              <a:gd name="connsiteY3" fmla="*/ 1278260 h 1549723"/>
              <a:gd name="connsiteX4" fmla="*/ 0 w 481856"/>
              <a:gd name="connsiteY4" fmla="*/ 0 h 1549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856" h="1549723">
                <a:moveTo>
                  <a:pt x="0" y="0"/>
                </a:moveTo>
                <a:lnTo>
                  <a:pt x="481856" y="0"/>
                </a:lnTo>
                <a:cubicBezTo>
                  <a:pt x="480268" y="516574"/>
                  <a:pt x="478681" y="1033149"/>
                  <a:pt x="477093" y="1549723"/>
                </a:cubicBezTo>
                <a:lnTo>
                  <a:pt x="0" y="1278260"/>
                </a:lnTo>
                <a:lnTo>
                  <a:pt x="0" y="0"/>
                </a:lnTo>
                <a:close/>
              </a:path>
            </a:pathLst>
          </a:custGeom>
          <a:solidFill>
            <a:srgbClr val="67686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8200" name="ZoneTexte 6">
            <a:extLst>
              <a:ext uri="{FF2B5EF4-FFF2-40B4-BE49-F238E27FC236}">
                <a16:creationId xmlns:a16="http://schemas.microsoft.com/office/drawing/2014/main" id="{A37E2368-2AFB-5647-9984-F83D6A46875E}"/>
              </a:ext>
            </a:extLst>
          </p:cNvPr>
          <p:cNvSpPr txBox="1">
            <a:spLocks noChangeArrowheads="1"/>
          </p:cNvSpPr>
          <p:nvPr/>
        </p:nvSpPr>
        <p:spPr bwMode="auto">
          <a:xfrm>
            <a:off x="7056438" y="5530850"/>
            <a:ext cx="685800"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r>
              <a:rPr lang="fr-FR" altLang="fr-FR" sz="525" dirty="0">
                <a:solidFill>
                  <a:schemeClr val="bg1"/>
                </a:solidFill>
                <a:latin typeface="Verdana" panose="020B0604030504040204" pitchFamily="34" charset="0"/>
                <a:ea typeface="Verdana" panose="020B0604030504040204" pitchFamily="34" charset="0"/>
                <a:cs typeface="Verdana" panose="020B0604030504040204" pitchFamily="34" charset="0"/>
              </a:rPr>
              <a:t>ACCOMPANY</a:t>
            </a:r>
          </a:p>
          <a:p>
            <a:pPr>
              <a:spcBef>
                <a:spcPct val="0"/>
              </a:spcBef>
              <a:buFontTx/>
              <a:buNone/>
              <a:defRPr/>
            </a:pPr>
            <a:r>
              <a:rPr lang="fr-FR" altLang="fr-FR" sz="525" dirty="0">
                <a:solidFill>
                  <a:schemeClr val="bg1"/>
                </a:solidFill>
                <a:latin typeface="Verdana" panose="020B0604030504040204" pitchFamily="34" charset="0"/>
                <a:ea typeface="Verdana" panose="020B0604030504040204" pitchFamily="34" charset="0"/>
                <a:cs typeface="Verdana" panose="020B0604030504040204" pitchFamily="34" charset="0"/>
              </a:rPr>
              <a:t>CREATE</a:t>
            </a:r>
            <a:br>
              <a:rPr lang="fr-FR" altLang="fr-FR" sz="525"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fr-FR" altLang="fr-FR" sz="525" dirty="0">
                <a:solidFill>
                  <a:schemeClr val="bg1"/>
                </a:solidFill>
                <a:latin typeface="Verdana" panose="020B0604030504040204" pitchFamily="34" charset="0"/>
                <a:ea typeface="Verdana" panose="020B0604030504040204" pitchFamily="34" charset="0"/>
                <a:cs typeface="Verdana" panose="020B0604030504040204" pitchFamily="34" charset="0"/>
              </a:rPr>
              <a:t>SHARE</a:t>
            </a:r>
          </a:p>
        </p:txBody>
      </p:sp>
      <p:graphicFrame>
        <p:nvGraphicFramePr>
          <p:cNvPr id="13" name="Espace réservé du contenu 5">
            <a:extLst>
              <a:ext uri="{FF2B5EF4-FFF2-40B4-BE49-F238E27FC236}">
                <a16:creationId xmlns:a16="http://schemas.microsoft.com/office/drawing/2014/main" id="{EF8BCE1B-D2CA-6148-B01C-564BEF2C2E59}"/>
              </a:ext>
            </a:extLst>
          </p:cNvPr>
          <p:cNvGraphicFramePr>
            <a:graphicFrameLocks/>
          </p:cNvGraphicFramePr>
          <p:nvPr/>
        </p:nvGraphicFramePr>
        <p:xfrm>
          <a:off x="1485900" y="2781300"/>
          <a:ext cx="6172200" cy="2422525"/>
        </p:xfrm>
        <a:graphic>
          <a:graphicData uri="http://schemas.openxmlformats.org/drawingml/2006/table">
            <a:tbl>
              <a:tblPr firstRow="1" bandRow="1">
                <a:tableStyleId>{2D5ABB26-0587-4C30-8999-92F81FD0307C}</a:tableStyleId>
              </a:tblPr>
              <a:tblGrid>
                <a:gridCol w="2057400">
                  <a:extLst>
                    <a:ext uri="{9D8B030D-6E8A-4147-A177-3AD203B41FA5}">
                      <a16:colId xmlns:a16="http://schemas.microsoft.com/office/drawing/2014/main" val="20000"/>
                    </a:ext>
                  </a:extLst>
                </a:gridCol>
                <a:gridCol w="3188940">
                  <a:extLst>
                    <a:ext uri="{9D8B030D-6E8A-4147-A177-3AD203B41FA5}">
                      <a16:colId xmlns:a16="http://schemas.microsoft.com/office/drawing/2014/main" val="20001"/>
                    </a:ext>
                  </a:extLst>
                </a:gridCol>
                <a:gridCol w="925860">
                  <a:extLst>
                    <a:ext uri="{9D8B030D-6E8A-4147-A177-3AD203B41FA5}">
                      <a16:colId xmlns:a16="http://schemas.microsoft.com/office/drawing/2014/main" val="20002"/>
                    </a:ext>
                  </a:extLst>
                </a:gridCol>
              </a:tblGrid>
              <a:tr h="1013300">
                <a:tc>
                  <a:txBody>
                    <a:bodyPr/>
                    <a:lstStyle/>
                    <a:p>
                      <a:pPr algn="ctr"/>
                      <a:r>
                        <a:rPr lang="fr-FR" sz="1200" b="1" dirty="0">
                          <a:solidFill>
                            <a:schemeClr val="bg1"/>
                          </a:solidFill>
                        </a:rPr>
                        <a:t>Nom de l’organisme</a:t>
                      </a:r>
                    </a:p>
                    <a:p>
                      <a:pPr algn="ctr"/>
                      <a:r>
                        <a:rPr lang="fr-FR" sz="800" b="0" baseline="0" dirty="0">
                          <a:solidFill>
                            <a:schemeClr val="bg1"/>
                          </a:solidFill>
                        </a:rPr>
                        <a:t>(organisme </a:t>
                      </a:r>
                      <a:r>
                        <a:rPr lang="fr-FR" sz="800" b="0" dirty="0">
                          <a:solidFill>
                            <a:schemeClr val="bg1"/>
                          </a:solidFill>
                        </a:rPr>
                        <a:t>produisant ou exploitant des produits de santé </a:t>
                      </a:r>
                      <a:r>
                        <a:rPr lang="fr-FR" sz="800" b="0" u="none" dirty="0">
                          <a:solidFill>
                            <a:schemeClr val="bg1"/>
                          </a:solidFill>
                        </a:rPr>
                        <a:t>ou</a:t>
                      </a:r>
                      <a:r>
                        <a:rPr lang="fr-FR" sz="800" b="0" u="none" baseline="0" dirty="0">
                          <a:solidFill>
                            <a:schemeClr val="bg1"/>
                          </a:solidFill>
                        </a:rPr>
                        <a:t> </a:t>
                      </a:r>
                      <a:r>
                        <a:rPr lang="fr-FR" sz="800" b="0" dirty="0">
                          <a:solidFill>
                            <a:schemeClr val="bg1"/>
                          </a:solidFill>
                        </a:rPr>
                        <a:t>organisme de conseil intervenant sur ces produits)</a:t>
                      </a:r>
                    </a:p>
                  </a:txBody>
                  <a:tcPr marL="68580" marR="68580" marT="34252" marB="34252">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fr-FR" sz="1400" b="1" dirty="0">
                          <a:solidFill>
                            <a:schemeClr val="bg1"/>
                          </a:solidFill>
                        </a:rPr>
                        <a:t>Nature</a:t>
                      </a:r>
                      <a:r>
                        <a:rPr lang="fr-FR" sz="1400" b="1" baseline="0" dirty="0">
                          <a:solidFill>
                            <a:schemeClr val="bg1"/>
                          </a:solidFill>
                        </a:rPr>
                        <a:t> du lien</a:t>
                      </a:r>
                    </a:p>
                    <a:p>
                      <a:pPr algn="l"/>
                      <a:r>
                        <a:rPr lang="fr-FR" sz="800" b="1" baseline="0" dirty="0">
                          <a:solidFill>
                            <a:schemeClr val="bg1"/>
                          </a:solidFill>
                        </a:rPr>
                        <a:t>Conventions </a:t>
                      </a:r>
                      <a:r>
                        <a:rPr lang="fr-FR" sz="800" b="0" baseline="0" dirty="0">
                          <a:solidFill>
                            <a:schemeClr val="bg1"/>
                          </a:solidFill>
                        </a:rPr>
                        <a:t>- préciser </a:t>
                      </a:r>
                      <a:r>
                        <a:rPr lang="fr-FR" sz="800" b="1" baseline="0" dirty="0">
                          <a:solidFill>
                            <a:schemeClr val="bg1"/>
                          </a:solidFill>
                        </a:rPr>
                        <a:t>: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800" b="1" kern="1200" dirty="0">
                          <a:solidFill>
                            <a:schemeClr val="bg1"/>
                          </a:solidFill>
                          <a:latin typeface="+mn-lt"/>
                          <a:ea typeface="+mn-ea"/>
                          <a:cs typeface="+mn-cs"/>
                        </a:rPr>
                        <a:t>avantages</a:t>
                      </a:r>
                      <a:r>
                        <a:rPr lang="fr-FR" sz="800" b="0" kern="1200" dirty="0">
                          <a:solidFill>
                            <a:schemeClr val="bg1"/>
                          </a:solidFill>
                          <a:latin typeface="+mn-lt"/>
                          <a:ea typeface="+mn-ea"/>
                          <a:cs typeface="+mn-cs"/>
                        </a:rPr>
                        <a:t> (don de matériel, hospitalité...)</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800" b="1" kern="1200" dirty="0">
                          <a:solidFill>
                            <a:schemeClr val="bg1"/>
                          </a:solidFill>
                          <a:latin typeface="+mn-lt"/>
                          <a:ea typeface="+mn-ea"/>
                          <a:cs typeface="+mn-cs"/>
                        </a:rPr>
                        <a:t>rémunérations</a:t>
                      </a:r>
                      <a:r>
                        <a:rPr lang="fr-FR" sz="800" b="0" kern="1200" dirty="0">
                          <a:solidFill>
                            <a:schemeClr val="bg1"/>
                          </a:solidFill>
                          <a:latin typeface="+mn-lt"/>
                          <a:ea typeface="+mn-ea"/>
                          <a:cs typeface="+mn-cs"/>
                        </a:rPr>
                        <a:t> (sommes versées  en contrepartie de la réalisation d’un travail ou d’une prestation / </a:t>
                      </a:r>
                      <a:r>
                        <a:rPr lang="fr-FR" sz="800" b="0" kern="1200" baseline="0" dirty="0">
                          <a:solidFill>
                            <a:schemeClr val="bg1"/>
                          </a:solidFill>
                          <a:latin typeface="+mn-lt"/>
                          <a:ea typeface="+mn-ea"/>
                          <a:cs typeface="+mn-cs"/>
                        </a:rPr>
                        <a:t>ex : activités de recherche, essais cliniques, participation à un congrès, action de formation…</a:t>
                      </a:r>
                      <a:r>
                        <a:rPr lang="fr-FR" sz="800" b="0" kern="1200" dirty="0">
                          <a:solidFill>
                            <a:schemeClr val="bg1"/>
                          </a:solidFill>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FR" sz="800" b="1" kern="1200" dirty="0">
                          <a:solidFill>
                            <a:schemeClr val="bg1"/>
                          </a:solidFill>
                          <a:latin typeface="+mn-lt"/>
                          <a:ea typeface="+mn-ea"/>
                          <a:cs typeface="+mn-cs"/>
                        </a:rPr>
                        <a:t>Autres</a:t>
                      </a:r>
                      <a:r>
                        <a:rPr lang="fr-FR" sz="800" b="0" kern="1200" dirty="0">
                          <a:solidFill>
                            <a:schemeClr val="bg1"/>
                          </a:solidFill>
                          <a:latin typeface="+mn-lt"/>
                          <a:ea typeface="+mn-ea"/>
                          <a:cs typeface="+mn-cs"/>
                        </a:rPr>
                        <a:t> : membre d’un conseil scientifique…</a:t>
                      </a:r>
                      <a:endParaRPr lang="fr-FR" sz="800" b="1" dirty="0">
                        <a:solidFill>
                          <a:schemeClr val="bg1"/>
                        </a:solidFill>
                      </a:endParaRPr>
                    </a:p>
                  </a:txBody>
                  <a:tcPr marL="68580" marR="68580" marT="34252" marB="34252">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fr-FR" sz="1400" b="1" dirty="0">
                          <a:solidFill>
                            <a:schemeClr val="bg1"/>
                          </a:solidFill>
                        </a:rPr>
                        <a:t>Année</a:t>
                      </a:r>
                    </a:p>
                    <a:p>
                      <a:pPr algn="ctr"/>
                      <a:r>
                        <a:rPr lang="fr-FR" sz="800" b="0" dirty="0">
                          <a:solidFill>
                            <a:schemeClr val="bg1"/>
                          </a:solidFill>
                        </a:rPr>
                        <a:t>(remonter sur 5 ans ?)</a:t>
                      </a:r>
                    </a:p>
                  </a:txBody>
                  <a:tcPr marL="68580" marR="68580" marT="34252" marB="34252">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0000"/>
                  </a:ext>
                </a:extLst>
              </a:tr>
              <a:tr h="281845">
                <a:tc>
                  <a:txBody>
                    <a:bodyPr/>
                    <a:lstStyle/>
                    <a:p>
                      <a:pPr algn="ctr"/>
                      <a:r>
                        <a:rPr lang="fr-FR" sz="1400" dirty="0"/>
                        <a:t>AUCUN</a:t>
                      </a:r>
                    </a:p>
                  </a:txBody>
                  <a:tcPr marL="68580" marR="68580" marT="34252" marB="34252">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fr-FR" sz="1400" dirty="0"/>
                        <a:t>AUCUN</a:t>
                      </a:r>
                    </a:p>
                  </a:txBody>
                  <a:tcPr marL="68580" marR="68580" marT="34252" marB="34252">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fr-FR" sz="1400"/>
                        <a:t>AUCUN</a:t>
                      </a:r>
                      <a:endParaRPr lang="fr-FR" sz="1400" dirty="0"/>
                    </a:p>
                  </a:txBody>
                  <a:tcPr marL="68580" marR="68580" marT="34252" marB="34252">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0001"/>
                  </a:ext>
                </a:extLst>
              </a:tr>
              <a:tr h="281845">
                <a:tc>
                  <a:txBody>
                    <a:bodyPr/>
                    <a:lstStyle/>
                    <a:p>
                      <a:endParaRPr lang="fr-FR" sz="1400" dirty="0"/>
                    </a:p>
                  </a:txBody>
                  <a:tcPr marL="68580" marR="68580" marT="34252" marB="34252">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endParaRPr lang="fr-FR" sz="1400" dirty="0"/>
                    </a:p>
                  </a:txBody>
                  <a:tcPr marL="68580" marR="68580" marT="34252" marB="34252">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endParaRPr lang="fr-FR" sz="1400" dirty="0"/>
                    </a:p>
                  </a:txBody>
                  <a:tcPr marL="68580" marR="68580" marT="34252" marB="34252">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0002"/>
                  </a:ext>
                </a:extLst>
              </a:tr>
              <a:tr h="281845">
                <a:tc>
                  <a:txBody>
                    <a:bodyPr/>
                    <a:lstStyle/>
                    <a:p>
                      <a:endParaRPr lang="fr-FR" sz="1400" dirty="0"/>
                    </a:p>
                  </a:txBody>
                  <a:tcPr marL="68580" marR="68580" marT="34252" marB="34252">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endParaRPr lang="fr-FR" sz="1400" dirty="0"/>
                    </a:p>
                  </a:txBody>
                  <a:tcPr marL="68580" marR="68580" marT="34252" marB="34252">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endParaRPr lang="fr-FR" sz="1400" dirty="0"/>
                    </a:p>
                  </a:txBody>
                  <a:tcPr marL="68580" marR="68580" marT="34252" marB="34252">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0003"/>
                  </a:ext>
                </a:extLst>
              </a:tr>
              <a:tr h="281845">
                <a:tc>
                  <a:txBody>
                    <a:bodyPr/>
                    <a:lstStyle/>
                    <a:p>
                      <a:endParaRPr lang="fr-FR" sz="1400" dirty="0"/>
                    </a:p>
                  </a:txBody>
                  <a:tcPr marL="68580" marR="68580" marT="34252" marB="34252">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endParaRPr lang="fr-FR" sz="1400" dirty="0"/>
                    </a:p>
                  </a:txBody>
                  <a:tcPr marL="68580" marR="68580" marT="34252" marB="34252">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endParaRPr lang="fr-FR" sz="1400" dirty="0"/>
                    </a:p>
                  </a:txBody>
                  <a:tcPr marL="68580" marR="68580" marT="34252" marB="34252">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0004"/>
                  </a:ext>
                </a:extLst>
              </a:tr>
              <a:tr h="281845">
                <a:tc>
                  <a:txBody>
                    <a:bodyPr/>
                    <a:lstStyle/>
                    <a:p>
                      <a:endParaRPr lang="fr-FR" sz="1400" dirty="0"/>
                    </a:p>
                  </a:txBody>
                  <a:tcPr marL="68580" marR="68580" marT="34252" marB="34252">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endParaRPr lang="fr-FR" sz="1400" dirty="0"/>
                    </a:p>
                  </a:txBody>
                  <a:tcPr marL="68580" marR="68580" marT="34252" marB="34252">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endParaRPr lang="fr-FR" sz="1400" dirty="0"/>
                    </a:p>
                  </a:txBody>
                  <a:tcPr marL="68580" marR="68580" marT="34252" marB="34252">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0005"/>
                  </a:ext>
                </a:extLst>
              </a:tr>
            </a:tbl>
          </a:graphicData>
        </a:graphic>
      </p:graphicFrame>
      <p:sp>
        <p:nvSpPr>
          <p:cNvPr id="14" name="Espace réservé du contenu 2">
            <a:extLst>
              <a:ext uri="{FF2B5EF4-FFF2-40B4-BE49-F238E27FC236}">
                <a16:creationId xmlns:a16="http://schemas.microsoft.com/office/drawing/2014/main" id="{A5CB4309-AEA9-EC4B-8246-4ECFEAE519BD}"/>
              </a:ext>
            </a:extLst>
          </p:cNvPr>
          <p:cNvSpPr>
            <a:spLocks noGrp="1"/>
          </p:cNvSpPr>
          <p:nvPr>
            <p:ph idx="1"/>
          </p:nvPr>
        </p:nvSpPr>
        <p:spPr>
          <a:xfrm>
            <a:off x="1485900" y="1916113"/>
            <a:ext cx="6172200" cy="865187"/>
          </a:xfrm>
        </p:spPr>
        <p:txBody>
          <a:bodyPr>
            <a:normAutofit lnSpcReduction="10000"/>
          </a:bodyPr>
          <a:lstStyle/>
          <a:p>
            <a:pPr marL="0" indent="0" algn="just">
              <a:buFont typeface="Arial" panose="020B0604020202020204" pitchFamily="34" charset="0"/>
              <a:buNone/>
              <a:defRPr/>
            </a:pPr>
            <a:r>
              <a:rPr lang="fr-FR" sz="1050" dirty="0"/>
              <a:t>Conformément à l’article L.4113-13 du code de la santé publique, les membres des professions médicales qui ont des liens avec des entreprises ou établissements produisant ou exploitant des produits de santé ou avec des organismes de conseil intervenant sur ces produits sont tenus de faire connaître ces liens au public lorsqu'ils s'expriment sur lesdits produits lors d'une manifestation publique, d'un enseignement universitaire ou d'une action de formation continue ou d'éducation thérapeutique.</a:t>
            </a:r>
          </a:p>
        </p:txBody>
      </p:sp>
      <p:sp>
        <p:nvSpPr>
          <p:cNvPr id="6182" name="Espace réservé du numéro de diapositive 1">
            <a:extLst>
              <a:ext uri="{FF2B5EF4-FFF2-40B4-BE49-F238E27FC236}">
                <a16:creationId xmlns:a16="http://schemas.microsoft.com/office/drawing/2014/main" id="{596CB8BA-0063-1C4E-82D1-5A7DE8C08654}"/>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fr-FR" altLang="fr-FR"/>
              <a:t>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46B2903C-A57C-E84E-ADCC-5C908AB94D4F}"/>
              </a:ext>
            </a:extLst>
          </p:cNvPr>
          <p:cNvSpPr>
            <a:spLocks noGrp="1"/>
          </p:cNvSpPr>
          <p:nvPr>
            <p:ph idx="1"/>
          </p:nvPr>
        </p:nvSpPr>
        <p:spPr>
          <a:xfrm>
            <a:off x="4716463" y="950913"/>
            <a:ext cx="4500562" cy="2398712"/>
          </a:xfrm>
        </p:spPr>
        <p:txBody>
          <a:bodyPr anchor="ctr">
            <a:normAutofit lnSpcReduction="10000"/>
          </a:bodyPr>
          <a:lstStyle/>
          <a:p>
            <a:pPr lvl="1">
              <a:buFont typeface="Arial" charset="0"/>
              <a:buChar char="•"/>
              <a:defRPr/>
            </a:pPr>
            <a:r>
              <a:rPr lang="fr-FR" sz="2000" dirty="0">
                <a:solidFill>
                  <a:srgbClr val="0070C0"/>
                </a:solidFill>
              </a:rPr>
              <a:t>Hernie inguinale étranglée</a:t>
            </a:r>
          </a:p>
          <a:p>
            <a:pPr lvl="1">
              <a:buFont typeface="Arial" charset="0"/>
              <a:buChar char="•"/>
              <a:defRPr/>
            </a:pPr>
            <a:r>
              <a:rPr lang="fr-FR" sz="2000" dirty="0">
                <a:solidFill>
                  <a:srgbClr val="0070C0"/>
                </a:solidFill>
              </a:rPr>
              <a:t>Colique néphrétique</a:t>
            </a:r>
          </a:p>
          <a:p>
            <a:pPr lvl="1">
              <a:buFont typeface="Arial" charset="0"/>
              <a:buChar char="•"/>
              <a:defRPr/>
            </a:pPr>
            <a:r>
              <a:rPr lang="fr-FR" sz="2000" dirty="0">
                <a:solidFill>
                  <a:srgbClr val="0070C0"/>
                </a:solidFill>
              </a:rPr>
              <a:t>Grossesse extra-utérine</a:t>
            </a:r>
          </a:p>
          <a:p>
            <a:pPr lvl="1">
              <a:buFont typeface="Arial" charset="0"/>
              <a:buChar char="•"/>
              <a:defRPr/>
            </a:pPr>
            <a:r>
              <a:rPr lang="fr-FR" sz="2000" dirty="0">
                <a:solidFill>
                  <a:srgbClr val="0070C0"/>
                </a:solidFill>
              </a:rPr>
              <a:t>Torsion d’annexe / fibrome utérin</a:t>
            </a:r>
          </a:p>
          <a:p>
            <a:pPr lvl="1">
              <a:buFont typeface="Arial" charset="0"/>
              <a:buChar char="•"/>
              <a:defRPr/>
            </a:pPr>
            <a:r>
              <a:rPr lang="fr-FR" sz="2000" dirty="0">
                <a:solidFill>
                  <a:srgbClr val="0070C0"/>
                </a:solidFill>
              </a:rPr>
              <a:t>Hématome du psoas</a:t>
            </a:r>
          </a:p>
          <a:p>
            <a:pPr lvl="1">
              <a:buFont typeface="Arial" charset="0"/>
              <a:buChar char="•"/>
              <a:defRPr/>
            </a:pPr>
            <a:r>
              <a:rPr lang="fr-FR" sz="2000" dirty="0">
                <a:solidFill>
                  <a:srgbClr val="0070C0"/>
                </a:solidFill>
              </a:rPr>
              <a:t>Cancer du colon en </a:t>
            </a:r>
            <a:r>
              <a:rPr lang="fr-FR" sz="2000" b="1" u="sng" dirty="0">
                <a:solidFill>
                  <a:srgbClr val="0070C0"/>
                </a:solidFill>
              </a:rPr>
              <a:t>occlusion</a:t>
            </a:r>
          </a:p>
          <a:p>
            <a:pPr lvl="1">
              <a:buFont typeface="Arial" charset="0"/>
              <a:buChar char="•"/>
              <a:defRPr/>
            </a:pPr>
            <a:r>
              <a:rPr lang="fr-FR" sz="2000" b="1" u="sng" dirty="0">
                <a:solidFill>
                  <a:srgbClr val="0070C0"/>
                </a:solidFill>
              </a:rPr>
              <a:t>Volvulus</a:t>
            </a:r>
            <a:r>
              <a:rPr lang="fr-FR" sz="2000" dirty="0">
                <a:solidFill>
                  <a:srgbClr val="0070C0"/>
                </a:solidFill>
              </a:rPr>
              <a:t> du sigmoïde</a:t>
            </a:r>
          </a:p>
        </p:txBody>
      </p:sp>
      <p:cxnSp>
        <p:nvCxnSpPr>
          <p:cNvPr id="6" name="Connecteur droit avec flèche 5">
            <a:extLst>
              <a:ext uri="{FF2B5EF4-FFF2-40B4-BE49-F238E27FC236}">
                <a16:creationId xmlns:a16="http://schemas.microsoft.com/office/drawing/2014/main" id="{94815B42-EC4C-AD47-B290-A1E8B2FAB696}"/>
              </a:ext>
            </a:extLst>
          </p:cNvPr>
          <p:cNvCxnSpPr/>
          <p:nvPr/>
        </p:nvCxnSpPr>
        <p:spPr>
          <a:xfrm>
            <a:off x="2863850" y="3629025"/>
            <a:ext cx="331788" cy="3175"/>
          </a:xfrm>
          <a:prstGeom prst="straightConnector1">
            <a:avLst/>
          </a:prstGeom>
          <a:ln w="85725">
            <a:tailEnd type="triangle"/>
          </a:ln>
        </p:spPr>
        <p:style>
          <a:lnRef idx="1">
            <a:schemeClr val="accent1"/>
          </a:lnRef>
          <a:fillRef idx="0">
            <a:schemeClr val="accent1"/>
          </a:fillRef>
          <a:effectRef idx="0">
            <a:schemeClr val="accent1"/>
          </a:effectRef>
          <a:fontRef idx="minor">
            <a:schemeClr val="tx1"/>
          </a:fontRef>
        </p:style>
      </p:cxnSp>
      <p:sp>
        <p:nvSpPr>
          <p:cNvPr id="13" name="Espace réservé du contenu 2">
            <a:extLst>
              <a:ext uri="{FF2B5EF4-FFF2-40B4-BE49-F238E27FC236}">
                <a16:creationId xmlns:a16="http://schemas.microsoft.com/office/drawing/2014/main" id="{2CD6E1CC-7A55-8B4D-8FC6-0166016BCA31}"/>
              </a:ext>
            </a:extLst>
          </p:cNvPr>
          <p:cNvSpPr txBox="1">
            <a:spLocks/>
          </p:cNvSpPr>
          <p:nvPr/>
        </p:nvSpPr>
        <p:spPr>
          <a:xfrm>
            <a:off x="3297238" y="3405188"/>
            <a:ext cx="657225" cy="446087"/>
          </a:xfrm>
          <a:prstGeom prst="rect">
            <a:avLst/>
          </a:prstGeom>
          <a:solidFill>
            <a:srgbClr val="00B0F0"/>
          </a:solidFill>
          <a:ln>
            <a:solidFill>
              <a:schemeClr val="accent4"/>
            </a:solidFill>
          </a:ln>
        </p:spPr>
        <p:txBody>
          <a:bodyPr lIns="68580" tIns="34290" rIns="68580" bIns="3429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defRPr/>
            </a:pPr>
            <a:r>
              <a:rPr lang="fr-FR" sz="1350">
                <a:solidFill>
                  <a:schemeClr val="tx1"/>
                </a:solidFill>
              </a:rPr>
              <a:t>Fièvre ?</a:t>
            </a:r>
            <a:endParaRPr lang="fr-FR" sz="1350" dirty="0">
              <a:solidFill>
                <a:schemeClr val="tx1"/>
              </a:solidFill>
            </a:endParaRPr>
          </a:p>
        </p:txBody>
      </p:sp>
      <p:sp>
        <p:nvSpPr>
          <p:cNvPr id="14" name="Flèche à angle droit 13">
            <a:extLst>
              <a:ext uri="{FF2B5EF4-FFF2-40B4-BE49-F238E27FC236}">
                <a16:creationId xmlns:a16="http://schemas.microsoft.com/office/drawing/2014/main" id="{91023F00-9A15-FD4E-88A3-211DE9DEE4EA}"/>
              </a:ext>
            </a:extLst>
          </p:cNvPr>
          <p:cNvSpPr/>
          <p:nvPr/>
        </p:nvSpPr>
        <p:spPr>
          <a:xfrm rot="5400000" flipH="1">
            <a:off x="3475832" y="2553494"/>
            <a:ext cx="820737" cy="555625"/>
          </a:xfrm>
          <a:prstGeom prst="bentUpArrow">
            <a:avLst>
              <a:gd name="adj1" fmla="val 10051"/>
              <a:gd name="adj2" fmla="val 25000"/>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sz="1350"/>
          </a:p>
        </p:txBody>
      </p:sp>
      <p:sp>
        <p:nvSpPr>
          <p:cNvPr id="31749" name="Espace réservé du contenu 2">
            <a:extLst>
              <a:ext uri="{FF2B5EF4-FFF2-40B4-BE49-F238E27FC236}">
                <a16:creationId xmlns:a16="http://schemas.microsoft.com/office/drawing/2014/main" id="{7CB1C2AB-4634-7243-BAD4-A25ACB723307}"/>
              </a:ext>
            </a:extLst>
          </p:cNvPr>
          <p:cNvSpPr txBox="1">
            <a:spLocks noChangeArrowheads="1"/>
          </p:cNvSpPr>
          <p:nvPr/>
        </p:nvSpPr>
        <p:spPr bwMode="auto">
          <a:xfrm>
            <a:off x="4756150" y="3627438"/>
            <a:ext cx="4249738" cy="289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marL="228600" indent="-228600">
              <a:defRPr>
                <a:solidFill>
                  <a:schemeClr val="tx1"/>
                </a:solidFill>
                <a:latin typeface="Arial" panose="020B0604020202020204" pitchFamily="34" charset="0"/>
                <a:ea typeface="ＭＳ Ｐゴシック" panose="020B0600070205080204" pitchFamily="34" charset="-128"/>
              </a:defRPr>
            </a:lvl1pPr>
            <a:lvl2pPr marL="685800" indent="-22860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lvl="1" eaLnBrk="1" hangingPunct="1">
              <a:lnSpc>
                <a:spcPct val="90000"/>
              </a:lnSpc>
              <a:spcBef>
                <a:spcPts val="500"/>
              </a:spcBef>
              <a:buFont typeface="Arial" panose="020B0604020202020204" pitchFamily="34" charset="0"/>
              <a:buChar char="•"/>
            </a:pPr>
            <a:r>
              <a:rPr lang="fr-FR" altLang="fr-FR" sz="2000" b="1" u="sng">
                <a:solidFill>
                  <a:srgbClr val="0070C0"/>
                </a:solidFill>
                <a:latin typeface="Calibri" panose="020F0502020204030204" pitchFamily="34" charset="0"/>
              </a:rPr>
              <a:t>Diverticulite</a:t>
            </a:r>
            <a:r>
              <a:rPr lang="fr-FR" altLang="fr-FR" sz="2000">
                <a:solidFill>
                  <a:srgbClr val="0070C0"/>
                </a:solidFill>
                <a:latin typeface="Calibri" panose="020F0502020204030204" pitchFamily="34" charset="0"/>
              </a:rPr>
              <a:t> sigmoïdienne</a:t>
            </a:r>
          </a:p>
          <a:p>
            <a:pPr lvl="1" eaLnBrk="1" hangingPunct="1">
              <a:lnSpc>
                <a:spcPct val="90000"/>
              </a:lnSpc>
              <a:spcBef>
                <a:spcPts val="500"/>
              </a:spcBef>
              <a:buFont typeface="Arial" panose="020B0604020202020204" pitchFamily="34" charset="0"/>
              <a:buChar char="•"/>
            </a:pPr>
            <a:r>
              <a:rPr lang="fr-FR" altLang="fr-FR" sz="2000" b="1" u="sng">
                <a:solidFill>
                  <a:srgbClr val="0070C0"/>
                </a:solidFill>
                <a:latin typeface="Calibri" panose="020F0502020204030204" pitchFamily="34" charset="0"/>
              </a:rPr>
              <a:t>Cancer</a:t>
            </a:r>
            <a:r>
              <a:rPr lang="fr-FR" altLang="fr-FR" sz="2000">
                <a:solidFill>
                  <a:srgbClr val="0070C0"/>
                </a:solidFill>
                <a:latin typeface="Calibri" panose="020F0502020204030204" pitchFamily="34" charset="0"/>
              </a:rPr>
              <a:t> du colon surinfecté</a:t>
            </a:r>
          </a:p>
          <a:p>
            <a:pPr lvl="1" eaLnBrk="1" hangingPunct="1">
              <a:lnSpc>
                <a:spcPct val="90000"/>
              </a:lnSpc>
              <a:spcBef>
                <a:spcPts val="500"/>
              </a:spcBef>
              <a:buFont typeface="Arial" panose="020B0604020202020204" pitchFamily="34" charset="0"/>
              <a:buChar char="•"/>
            </a:pPr>
            <a:r>
              <a:rPr lang="fr-FR" altLang="fr-FR" sz="2000">
                <a:solidFill>
                  <a:srgbClr val="0070C0"/>
                </a:solidFill>
                <a:latin typeface="Calibri" panose="020F0502020204030204" pitchFamily="34" charset="0"/>
              </a:rPr>
              <a:t>Colite </a:t>
            </a:r>
            <a:r>
              <a:rPr lang="fr-FR" altLang="fr-FR" sz="2000" b="1" u="sng">
                <a:solidFill>
                  <a:srgbClr val="0070C0"/>
                </a:solidFill>
                <a:latin typeface="Calibri" panose="020F0502020204030204" pitchFamily="34" charset="0"/>
              </a:rPr>
              <a:t>infectieuse</a:t>
            </a:r>
            <a:r>
              <a:rPr lang="fr-FR" altLang="fr-FR" sz="2000" b="1">
                <a:solidFill>
                  <a:srgbClr val="0070C0"/>
                </a:solidFill>
                <a:latin typeface="Calibri" panose="020F0502020204030204" pitchFamily="34" charset="0"/>
              </a:rPr>
              <a:t> </a:t>
            </a:r>
            <a:r>
              <a:rPr lang="fr-FR" altLang="fr-FR" sz="2000">
                <a:solidFill>
                  <a:srgbClr val="0070C0"/>
                </a:solidFill>
                <a:latin typeface="Calibri" panose="020F0502020204030204" pitchFamily="34" charset="0"/>
              </a:rPr>
              <a:t>(salmonelle, shigelle, campylobacter…)</a:t>
            </a:r>
          </a:p>
          <a:p>
            <a:pPr lvl="1" eaLnBrk="1" hangingPunct="1">
              <a:lnSpc>
                <a:spcPct val="90000"/>
              </a:lnSpc>
              <a:spcBef>
                <a:spcPts val="500"/>
              </a:spcBef>
              <a:buFont typeface="Arial" panose="020B0604020202020204" pitchFamily="34" charset="0"/>
              <a:buChar char="•"/>
            </a:pPr>
            <a:r>
              <a:rPr lang="fr-FR" altLang="fr-FR" sz="2000">
                <a:solidFill>
                  <a:srgbClr val="0070C0"/>
                </a:solidFill>
                <a:latin typeface="Calibri" panose="020F0502020204030204" pitchFamily="34" charset="0"/>
              </a:rPr>
              <a:t>Colite </a:t>
            </a:r>
            <a:r>
              <a:rPr lang="fr-FR" altLang="fr-FR" sz="2000" b="1" u="sng">
                <a:solidFill>
                  <a:srgbClr val="0070C0"/>
                </a:solidFill>
                <a:latin typeface="Calibri" panose="020F0502020204030204" pitchFamily="34" charset="0"/>
              </a:rPr>
              <a:t>inflammatoire</a:t>
            </a:r>
            <a:r>
              <a:rPr lang="fr-FR" altLang="fr-FR" sz="2000">
                <a:solidFill>
                  <a:srgbClr val="0070C0"/>
                </a:solidFill>
                <a:latin typeface="Calibri" panose="020F0502020204030204" pitchFamily="34" charset="0"/>
              </a:rPr>
              <a:t> (Crohn, RCH)</a:t>
            </a:r>
          </a:p>
          <a:p>
            <a:pPr lvl="1" eaLnBrk="1" hangingPunct="1">
              <a:lnSpc>
                <a:spcPct val="90000"/>
              </a:lnSpc>
              <a:spcBef>
                <a:spcPts val="500"/>
              </a:spcBef>
              <a:buFont typeface="Arial" panose="020B0604020202020204" pitchFamily="34" charset="0"/>
              <a:buChar char="•"/>
            </a:pPr>
            <a:r>
              <a:rPr lang="fr-FR" altLang="fr-FR" sz="2000">
                <a:solidFill>
                  <a:srgbClr val="0070C0"/>
                </a:solidFill>
                <a:latin typeface="Calibri" panose="020F0502020204030204" pitchFamily="34" charset="0"/>
              </a:rPr>
              <a:t>Pyélonéphrite aiguë</a:t>
            </a:r>
          </a:p>
          <a:p>
            <a:pPr lvl="1" eaLnBrk="1" hangingPunct="1">
              <a:lnSpc>
                <a:spcPct val="90000"/>
              </a:lnSpc>
              <a:spcBef>
                <a:spcPts val="500"/>
              </a:spcBef>
              <a:buFont typeface="Arial" panose="020B0604020202020204" pitchFamily="34" charset="0"/>
              <a:buChar char="•"/>
            </a:pPr>
            <a:r>
              <a:rPr lang="fr-FR" altLang="fr-FR" sz="2000">
                <a:solidFill>
                  <a:srgbClr val="0070C0"/>
                </a:solidFill>
                <a:latin typeface="Calibri" panose="020F0502020204030204" pitchFamily="34" charset="0"/>
              </a:rPr>
              <a:t>Salpingite aiguë</a:t>
            </a:r>
          </a:p>
        </p:txBody>
      </p:sp>
      <p:sp>
        <p:nvSpPr>
          <p:cNvPr id="17" name="Flèche à angle droit 16">
            <a:extLst>
              <a:ext uri="{FF2B5EF4-FFF2-40B4-BE49-F238E27FC236}">
                <a16:creationId xmlns:a16="http://schemas.microsoft.com/office/drawing/2014/main" id="{D74124D8-D579-704C-AEA0-27D88C73F541}"/>
              </a:ext>
            </a:extLst>
          </p:cNvPr>
          <p:cNvSpPr/>
          <p:nvPr/>
        </p:nvSpPr>
        <p:spPr>
          <a:xfrm rot="5400000">
            <a:off x="3486945" y="4136231"/>
            <a:ext cx="798512" cy="555625"/>
          </a:xfrm>
          <a:prstGeom prst="bentUpArrow">
            <a:avLst>
              <a:gd name="adj1" fmla="val 10051"/>
              <a:gd name="adj2" fmla="val 25000"/>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sz="1350"/>
          </a:p>
        </p:txBody>
      </p:sp>
      <p:sp>
        <p:nvSpPr>
          <p:cNvPr id="18" name="Espace réservé du contenu 2">
            <a:extLst>
              <a:ext uri="{FF2B5EF4-FFF2-40B4-BE49-F238E27FC236}">
                <a16:creationId xmlns:a16="http://schemas.microsoft.com/office/drawing/2014/main" id="{2F0C1C7F-1E0F-5347-9ED8-C55A64E0A138}"/>
              </a:ext>
            </a:extLst>
          </p:cNvPr>
          <p:cNvSpPr txBox="1">
            <a:spLocks/>
          </p:cNvSpPr>
          <p:nvPr/>
        </p:nvSpPr>
        <p:spPr>
          <a:xfrm>
            <a:off x="4275138" y="2338388"/>
            <a:ext cx="657225" cy="446087"/>
          </a:xfrm>
          <a:prstGeom prst="rect">
            <a:avLst/>
          </a:prstGeom>
          <a:solidFill>
            <a:srgbClr val="00B0F0"/>
          </a:solidFill>
          <a:ln>
            <a:solidFill>
              <a:schemeClr val="accent4"/>
            </a:solidFill>
          </a:ln>
        </p:spPr>
        <p:txBody>
          <a:bodyPr lIns="68580" tIns="34290" rIns="68580" bIns="3429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defRPr/>
            </a:pPr>
            <a:r>
              <a:rPr lang="fr-FR" sz="1350" dirty="0">
                <a:solidFill>
                  <a:schemeClr val="tx1"/>
                </a:solidFill>
              </a:rPr>
              <a:t>NON</a:t>
            </a:r>
          </a:p>
        </p:txBody>
      </p:sp>
      <p:sp>
        <p:nvSpPr>
          <p:cNvPr id="19" name="Espace réservé du contenu 2">
            <a:extLst>
              <a:ext uri="{FF2B5EF4-FFF2-40B4-BE49-F238E27FC236}">
                <a16:creationId xmlns:a16="http://schemas.microsoft.com/office/drawing/2014/main" id="{0AC6F927-EEAD-5246-B110-5E28048ACE59}"/>
              </a:ext>
            </a:extLst>
          </p:cNvPr>
          <p:cNvSpPr txBox="1">
            <a:spLocks/>
          </p:cNvSpPr>
          <p:nvPr/>
        </p:nvSpPr>
        <p:spPr>
          <a:xfrm>
            <a:off x="4275138" y="4413250"/>
            <a:ext cx="657225" cy="447675"/>
          </a:xfrm>
          <a:prstGeom prst="rect">
            <a:avLst/>
          </a:prstGeom>
          <a:solidFill>
            <a:srgbClr val="00B0F0"/>
          </a:solidFill>
          <a:ln>
            <a:solidFill>
              <a:schemeClr val="accent4"/>
            </a:solidFill>
          </a:ln>
        </p:spPr>
        <p:txBody>
          <a:bodyPr lIns="68580" tIns="34290" rIns="68580" bIns="3429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defRPr/>
            </a:pPr>
            <a:r>
              <a:rPr lang="fr-FR" sz="1350" dirty="0">
                <a:solidFill>
                  <a:schemeClr val="tx1"/>
                </a:solidFill>
              </a:rPr>
              <a:t>OUI</a:t>
            </a:r>
          </a:p>
        </p:txBody>
      </p:sp>
      <p:pic>
        <p:nvPicPr>
          <p:cNvPr id="31753" name="Image 4">
            <a:extLst>
              <a:ext uri="{FF2B5EF4-FFF2-40B4-BE49-F238E27FC236}">
                <a16:creationId xmlns:a16="http://schemas.microsoft.com/office/drawing/2014/main" id="{F714307E-226C-394A-9802-5FA60A48AA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675" y="2233613"/>
            <a:ext cx="2555875" cy="294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4" name="Titre 1">
            <a:extLst>
              <a:ext uri="{FF2B5EF4-FFF2-40B4-BE49-F238E27FC236}">
                <a16:creationId xmlns:a16="http://schemas.microsoft.com/office/drawing/2014/main" id="{4535A4A6-EBDB-C440-AF85-1BBFD28DC20A}"/>
              </a:ext>
            </a:extLst>
          </p:cNvPr>
          <p:cNvSpPr txBox="1">
            <a:spLocks/>
          </p:cNvSpPr>
          <p:nvPr/>
        </p:nvSpPr>
        <p:spPr bwMode="auto">
          <a:xfrm>
            <a:off x="303213" y="115888"/>
            <a:ext cx="822960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fr-FR" altLang="fr-FR" sz="3200" b="1">
                <a:solidFill>
                  <a:srgbClr val="595959"/>
                </a:solidFill>
                <a:latin typeface="Calibri" panose="020F0502020204030204" pitchFamily="34" charset="0"/>
              </a:rPr>
              <a:t>Diagnostics différentiels – Douleur flanc / FIG</a:t>
            </a:r>
          </a:p>
        </p:txBody>
      </p:sp>
      <p:cxnSp>
        <p:nvCxnSpPr>
          <p:cNvPr id="15" name="Connecteur droit 14">
            <a:extLst>
              <a:ext uri="{FF2B5EF4-FFF2-40B4-BE49-F238E27FC236}">
                <a16:creationId xmlns:a16="http://schemas.microsoft.com/office/drawing/2014/main" id="{F067CE39-2087-7A4A-AA7C-E02A6A8B793B}"/>
              </a:ext>
            </a:extLst>
          </p:cNvPr>
          <p:cNvCxnSpPr/>
          <p:nvPr/>
        </p:nvCxnSpPr>
        <p:spPr>
          <a:xfrm>
            <a:off x="395536" y="755650"/>
            <a:ext cx="7992888"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9" name="Accolade ouvrante 8">
            <a:extLst>
              <a:ext uri="{FF2B5EF4-FFF2-40B4-BE49-F238E27FC236}">
                <a16:creationId xmlns:a16="http://schemas.microsoft.com/office/drawing/2014/main" id="{D67CA464-2A01-E743-A27F-8DEFB10498A9}"/>
              </a:ext>
            </a:extLst>
          </p:cNvPr>
          <p:cNvSpPr/>
          <p:nvPr/>
        </p:nvSpPr>
        <p:spPr>
          <a:xfrm>
            <a:off x="5003800" y="908050"/>
            <a:ext cx="360363" cy="2649538"/>
          </a:xfrm>
          <a:prstGeom prst="leftBrace">
            <a:avLst>
              <a:gd name="adj1" fmla="val 8333"/>
              <a:gd name="adj2" fmla="val 61324"/>
            </a:avLst>
          </a:prstGeom>
          <a:ln>
            <a:solidFill>
              <a:schemeClr val="tx2"/>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FR" dirty="0"/>
          </a:p>
        </p:txBody>
      </p:sp>
      <p:sp>
        <p:nvSpPr>
          <p:cNvPr id="20" name="Accolade ouvrante 19">
            <a:extLst>
              <a:ext uri="{FF2B5EF4-FFF2-40B4-BE49-F238E27FC236}">
                <a16:creationId xmlns:a16="http://schemas.microsoft.com/office/drawing/2014/main" id="{0A69F081-2E32-D140-8542-B26994898A27}"/>
              </a:ext>
            </a:extLst>
          </p:cNvPr>
          <p:cNvSpPr/>
          <p:nvPr/>
        </p:nvSpPr>
        <p:spPr>
          <a:xfrm>
            <a:off x="5002213" y="3749675"/>
            <a:ext cx="360362" cy="2649538"/>
          </a:xfrm>
          <a:prstGeom prst="leftBrace">
            <a:avLst>
              <a:gd name="adj1" fmla="val 8333"/>
              <a:gd name="adj2" fmla="val 33283"/>
            </a:avLst>
          </a:prstGeom>
          <a:ln>
            <a:solidFill>
              <a:schemeClr val="tx2"/>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FR" dirty="0"/>
          </a:p>
        </p:txBody>
      </p:sp>
      <p:pic>
        <p:nvPicPr>
          <p:cNvPr id="31758" name="Image 15">
            <a:extLst>
              <a:ext uri="{FF2B5EF4-FFF2-40B4-BE49-F238E27FC236}">
                <a16:creationId xmlns:a16="http://schemas.microsoft.com/office/drawing/2014/main" id="{4F11559A-B5BB-A642-9B33-B2C62A493ED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32813" y="36513"/>
            <a:ext cx="565150" cy="56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Son enregistré">
            <a:hlinkClick r:id="" action="ppaction://media"/>
            <a:extLst>
              <a:ext uri="{FF2B5EF4-FFF2-40B4-BE49-F238E27FC236}">
                <a16:creationId xmlns:a16="http://schemas.microsoft.com/office/drawing/2014/main" id="{238BD63C-9093-B948-BBCE-B041A8C0C6D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211021" y="5961714"/>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re 1">
            <a:extLst>
              <a:ext uri="{FF2B5EF4-FFF2-40B4-BE49-F238E27FC236}">
                <a16:creationId xmlns:a16="http://schemas.microsoft.com/office/drawing/2014/main" id="{31CC2BF7-728B-704E-9D7D-F7FE2FC47EFD}"/>
              </a:ext>
            </a:extLst>
          </p:cNvPr>
          <p:cNvSpPr>
            <a:spLocks noGrp="1"/>
          </p:cNvSpPr>
          <p:nvPr>
            <p:ph type="title" idx="4294967295"/>
          </p:nvPr>
        </p:nvSpPr>
        <p:spPr>
          <a:xfrm>
            <a:off x="303213" y="115888"/>
            <a:ext cx="8229600" cy="792162"/>
          </a:xfrm>
        </p:spPr>
        <p:txBody>
          <a:bodyPr/>
          <a:lstStyle/>
          <a:p>
            <a:pPr algn="l" eaLnBrk="1" hangingPunct="1"/>
            <a:r>
              <a:rPr lang="fr-FR" altLang="fr-FR" sz="3200" b="1">
                <a:solidFill>
                  <a:srgbClr val="595959"/>
                </a:solidFill>
                <a:ea typeface="ＭＳ Ｐゴシック" panose="020B0600070205080204" pitchFamily="34" charset="-128"/>
              </a:rPr>
              <a:t>Diverticulite simple = poussée de sigmoïdite</a:t>
            </a:r>
          </a:p>
        </p:txBody>
      </p:sp>
      <p:sp>
        <p:nvSpPr>
          <p:cNvPr id="33794" name="Espace réservé du contenu 2">
            <a:extLst>
              <a:ext uri="{FF2B5EF4-FFF2-40B4-BE49-F238E27FC236}">
                <a16:creationId xmlns:a16="http://schemas.microsoft.com/office/drawing/2014/main" id="{5736436F-92C6-264B-B344-8CD2017891CF}"/>
              </a:ext>
            </a:extLst>
          </p:cNvPr>
          <p:cNvSpPr>
            <a:spLocks noGrp="1"/>
          </p:cNvSpPr>
          <p:nvPr>
            <p:ph idx="4294967295"/>
          </p:nvPr>
        </p:nvSpPr>
        <p:spPr bwMode="auto">
          <a:xfrm>
            <a:off x="107950" y="836613"/>
            <a:ext cx="9036050" cy="58324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615950" lvl="4" indent="-342900" eaLnBrk="1" hangingPunct="1">
              <a:buClr>
                <a:srgbClr val="25A79B"/>
              </a:buClr>
              <a:buFont typeface="Arial" panose="020B0604020202020204" pitchFamily="34" charset="0"/>
              <a:buChar char="•"/>
            </a:pPr>
            <a:r>
              <a:rPr lang="fr-FR" altLang="fr-FR" sz="2400">
                <a:ea typeface="ＭＳ Ｐゴシック" panose="020B0600070205080204" pitchFamily="34" charset="-128"/>
              </a:rPr>
              <a:t>Examens paracliniques à demander en urgence:</a:t>
            </a:r>
          </a:p>
          <a:p>
            <a:pPr marL="615950" lvl="4" indent="-342900" eaLnBrk="1" hangingPunct="1">
              <a:buClr>
                <a:srgbClr val="25A79B"/>
              </a:buClr>
              <a:buFont typeface="Arial" panose="020B0604020202020204" pitchFamily="34" charset="0"/>
              <a:buChar char="•"/>
            </a:pPr>
            <a:r>
              <a:rPr lang="fr-FR" altLang="fr-FR" sz="100">
                <a:ea typeface="ＭＳ Ｐゴシック" panose="020B0600070205080204" pitchFamily="34" charset="-128"/>
              </a:rPr>
              <a:t>=</a:t>
            </a:r>
          </a:p>
          <a:p>
            <a:pPr lvl="1" eaLnBrk="1" hangingPunct="1">
              <a:buClr>
                <a:srgbClr val="25A79B"/>
              </a:buClr>
            </a:pPr>
            <a:r>
              <a:rPr lang="fr-FR" altLang="fr-FR" sz="2400" b="1">
                <a:ea typeface="ＭＳ Ｐゴシック" panose="020B0600070205080204" pitchFamily="34" charset="-128"/>
              </a:rPr>
              <a:t>Biologie       </a:t>
            </a:r>
          </a:p>
          <a:p>
            <a:pPr lvl="2" eaLnBrk="1" hangingPunct="1">
              <a:buClr>
                <a:srgbClr val="25A79B"/>
              </a:buClr>
            </a:pPr>
            <a:r>
              <a:rPr lang="fr-FR" altLang="fr-FR" sz="2000">
                <a:ea typeface="ＭＳ Ｐゴシック" panose="020B0600070205080204" pitchFamily="34" charset="-128"/>
              </a:rPr>
              <a:t>NFS : hyperleucocytose</a:t>
            </a:r>
          </a:p>
          <a:p>
            <a:pPr lvl="2" eaLnBrk="1" hangingPunct="1">
              <a:buClr>
                <a:srgbClr val="25A79B"/>
              </a:buClr>
            </a:pPr>
            <a:r>
              <a:rPr lang="fr-FR" altLang="fr-FR" sz="2000">
                <a:ea typeface="ＭＳ Ｐゴシック" panose="020B0600070205080204" pitchFamily="34" charset="-128"/>
              </a:rPr>
              <a:t>Créatininémie en vue d’un scanner</a:t>
            </a:r>
          </a:p>
          <a:p>
            <a:pPr lvl="2" eaLnBrk="1" hangingPunct="1">
              <a:buClr>
                <a:srgbClr val="25A79B"/>
              </a:buClr>
            </a:pPr>
            <a:r>
              <a:rPr lang="fr-FR" altLang="fr-FR" sz="2000">
                <a:ea typeface="ＭＳ Ｐゴシック" panose="020B0600070205080204" pitchFamily="34" charset="-128"/>
              </a:rPr>
              <a:t>CRP ↗</a:t>
            </a:r>
            <a:endParaRPr lang="fr-FR" altLang="fr-FR">
              <a:ea typeface="ＭＳ Ｐゴシック" panose="020B0600070205080204" pitchFamily="34" charset="-128"/>
            </a:endParaRPr>
          </a:p>
          <a:p>
            <a:pPr lvl="2" eaLnBrk="1" hangingPunct="1">
              <a:buClr>
                <a:srgbClr val="25A79B"/>
              </a:buClr>
            </a:pPr>
            <a:r>
              <a:rPr lang="fr-FR" altLang="fr-FR" sz="2000">
                <a:ea typeface="ＭＳ Ｐゴシック" panose="020B0600070205080204" pitchFamily="34" charset="-128"/>
              </a:rPr>
              <a:t>BU +/- ECBU (DD)</a:t>
            </a:r>
          </a:p>
          <a:p>
            <a:pPr lvl="1" eaLnBrk="1" hangingPunct="1">
              <a:buClr>
                <a:srgbClr val="25A79B"/>
              </a:buClr>
            </a:pPr>
            <a:r>
              <a:rPr lang="fr-FR" altLang="fr-FR" sz="2400" b="1">
                <a:ea typeface="ＭＳ Ｐゴシック" panose="020B0600070205080204" pitchFamily="34" charset="-128"/>
              </a:rPr>
              <a:t>Scanner abdominal </a:t>
            </a:r>
            <a:r>
              <a:rPr lang="fr-FR" altLang="fr-FR" sz="2400">
                <a:ea typeface="ＭＳ Ｐゴシック" panose="020B0600070205080204" pitchFamily="34" charset="-128"/>
              </a:rPr>
              <a:t>avec Injection de PC +++</a:t>
            </a:r>
          </a:p>
          <a:p>
            <a:pPr lvl="2" eaLnBrk="1" hangingPunct="1">
              <a:buClr>
                <a:srgbClr val="25A79B"/>
              </a:buClr>
            </a:pPr>
            <a:r>
              <a:rPr lang="fr-FR" altLang="fr-FR">
                <a:ea typeface="ＭＳ Ｐゴシック" panose="020B0600070205080204" pitchFamily="34" charset="-128"/>
              </a:rPr>
              <a:t>3 signes : </a:t>
            </a:r>
          </a:p>
          <a:p>
            <a:pPr lvl="3" eaLnBrk="1" hangingPunct="1">
              <a:buClr>
                <a:srgbClr val="25A79B"/>
              </a:buClr>
            </a:pPr>
            <a:r>
              <a:rPr lang="fr-FR" altLang="fr-FR">
                <a:ea typeface="ＭＳ Ｐゴシック" panose="020B0600070205080204" pitchFamily="34" charset="-128"/>
              </a:rPr>
              <a:t>Présence de diverticules colique</a:t>
            </a:r>
          </a:p>
          <a:p>
            <a:pPr lvl="3" eaLnBrk="1" hangingPunct="1">
              <a:buClr>
                <a:srgbClr val="25A79B"/>
              </a:buClr>
            </a:pPr>
            <a:r>
              <a:rPr lang="fr-FR" altLang="fr-FR">
                <a:ea typeface="ＭＳ Ｐゴシック" panose="020B0600070205080204" pitchFamily="34" charset="-128"/>
              </a:rPr>
              <a:t>Épaississement de la paroi colique &gt; 4mm</a:t>
            </a:r>
          </a:p>
          <a:p>
            <a:pPr lvl="3" eaLnBrk="1" hangingPunct="1">
              <a:buClr>
                <a:srgbClr val="25A79B"/>
              </a:buClr>
            </a:pPr>
            <a:r>
              <a:rPr lang="fr-FR" altLang="fr-FR">
                <a:ea typeface="ＭＳ Ｐゴシック" panose="020B0600070205080204" pitchFamily="34" charset="-128"/>
              </a:rPr>
              <a:t>Infiltration de la graisse péricolique</a:t>
            </a:r>
          </a:p>
          <a:p>
            <a:pPr lvl="2" eaLnBrk="1" hangingPunct="1">
              <a:buClr>
                <a:srgbClr val="25A79B"/>
              </a:buClr>
            </a:pPr>
            <a:r>
              <a:rPr lang="fr-FR" altLang="ja-JP">
                <a:ea typeface="ＭＳ Ｐゴシック" panose="020B0600070205080204" pitchFamily="34" charset="-128"/>
              </a:rPr>
              <a:t>Eliminer les diagnostics différentiels</a:t>
            </a:r>
          </a:p>
          <a:p>
            <a:pPr lvl="2" eaLnBrk="1" hangingPunct="1">
              <a:buClr>
                <a:srgbClr val="25A79B"/>
              </a:buClr>
            </a:pPr>
            <a:r>
              <a:rPr lang="fr-FR" altLang="fr-FR">
                <a:ea typeface="ＭＳ Ｐゴシック" panose="020B0600070205080204" pitchFamily="34" charset="-128"/>
              </a:rPr>
              <a:t>Révèle une complication</a:t>
            </a:r>
            <a:endParaRPr lang="fr-FR" altLang="fr-FR" b="1">
              <a:ea typeface="ＭＳ Ｐゴシック" panose="020B0600070205080204" pitchFamily="34" charset="-128"/>
            </a:endParaRPr>
          </a:p>
          <a:p>
            <a:pPr marL="0" indent="0" eaLnBrk="1" hangingPunct="1">
              <a:buClr>
                <a:srgbClr val="25A79B"/>
              </a:buClr>
              <a:buFont typeface="Arial" panose="020B0604020202020204" pitchFamily="34" charset="0"/>
              <a:buNone/>
            </a:pPr>
            <a:endParaRPr lang="fr-FR" altLang="fr-FR" sz="1600">
              <a:ea typeface="ＭＳ Ｐゴシック" panose="020B0600070205080204" pitchFamily="34" charset="-128"/>
            </a:endParaRPr>
          </a:p>
          <a:p>
            <a:pPr marL="0" indent="0" eaLnBrk="1" hangingPunct="1">
              <a:buClr>
                <a:srgbClr val="25A79B"/>
              </a:buClr>
              <a:buFont typeface="Arial" panose="020B0604020202020204" pitchFamily="34" charset="0"/>
              <a:buNone/>
            </a:pPr>
            <a:endParaRPr lang="fr-FR" altLang="fr-FR" sz="2000">
              <a:ea typeface="ＭＳ Ｐゴシック" panose="020B0600070205080204" pitchFamily="34" charset="-128"/>
            </a:endParaRPr>
          </a:p>
        </p:txBody>
      </p:sp>
      <p:cxnSp>
        <p:nvCxnSpPr>
          <p:cNvPr id="8" name="Connecteur droit 7">
            <a:extLst>
              <a:ext uri="{FF2B5EF4-FFF2-40B4-BE49-F238E27FC236}">
                <a16:creationId xmlns:a16="http://schemas.microsoft.com/office/drawing/2014/main" id="{C07AA8F9-CA28-D049-AAED-84E9386A46E5}"/>
              </a:ext>
            </a:extLst>
          </p:cNvPr>
          <p:cNvCxnSpPr/>
          <p:nvPr/>
        </p:nvCxnSpPr>
        <p:spPr>
          <a:xfrm>
            <a:off x="395536" y="755650"/>
            <a:ext cx="7992888"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33796" name="Image 4">
            <a:extLst>
              <a:ext uri="{FF2B5EF4-FFF2-40B4-BE49-F238E27FC236}">
                <a16:creationId xmlns:a16="http://schemas.microsoft.com/office/drawing/2014/main" id="{D7DF204E-C113-7842-A10E-F92C1980B7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32813" y="36513"/>
            <a:ext cx="565150" cy="56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Son enregistré">
            <a:hlinkClick r:id="" action="ppaction://media"/>
            <a:extLst>
              <a:ext uri="{FF2B5EF4-FFF2-40B4-BE49-F238E27FC236}">
                <a16:creationId xmlns:a16="http://schemas.microsoft.com/office/drawing/2014/main" id="{CA4C5E64-88FB-8144-AE54-0988757CBF8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26413" y="5856288"/>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7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re 1">
            <a:extLst>
              <a:ext uri="{FF2B5EF4-FFF2-40B4-BE49-F238E27FC236}">
                <a16:creationId xmlns:a16="http://schemas.microsoft.com/office/drawing/2014/main" id="{FC2EA992-60F9-1A4B-B8A1-F72E86899087}"/>
              </a:ext>
            </a:extLst>
          </p:cNvPr>
          <p:cNvSpPr>
            <a:spLocks noGrp="1"/>
          </p:cNvSpPr>
          <p:nvPr>
            <p:ph type="title" idx="4294967295"/>
          </p:nvPr>
        </p:nvSpPr>
        <p:spPr>
          <a:xfrm>
            <a:off x="303213" y="115888"/>
            <a:ext cx="8229600" cy="792162"/>
          </a:xfrm>
        </p:spPr>
        <p:txBody>
          <a:bodyPr/>
          <a:lstStyle/>
          <a:p>
            <a:pPr algn="l" eaLnBrk="1" hangingPunct="1"/>
            <a:r>
              <a:rPr lang="fr-FR" altLang="fr-FR" sz="3200" b="1">
                <a:solidFill>
                  <a:srgbClr val="595959"/>
                </a:solidFill>
                <a:ea typeface="ＭＳ Ｐゴシック" panose="020B0600070205080204" pitchFamily="34" charset="-128"/>
              </a:rPr>
              <a:t>Diverticulite simple = poussée de sigmoïdite</a:t>
            </a:r>
          </a:p>
        </p:txBody>
      </p:sp>
      <p:cxnSp>
        <p:nvCxnSpPr>
          <p:cNvPr id="8" name="Connecteur droit 7">
            <a:extLst>
              <a:ext uri="{FF2B5EF4-FFF2-40B4-BE49-F238E27FC236}">
                <a16:creationId xmlns:a16="http://schemas.microsoft.com/office/drawing/2014/main" id="{3B8C3A3A-FF84-994C-BBFC-90AB4409E39A}"/>
              </a:ext>
            </a:extLst>
          </p:cNvPr>
          <p:cNvCxnSpPr/>
          <p:nvPr/>
        </p:nvCxnSpPr>
        <p:spPr>
          <a:xfrm>
            <a:off x="395536" y="755650"/>
            <a:ext cx="7992888"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35843" name="Picture 2">
            <a:extLst>
              <a:ext uri="{FF2B5EF4-FFF2-40B4-BE49-F238E27FC236}">
                <a16:creationId xmlns:a16="http://schemas.microsoft.com/office/drawing/2014/main" id="{A6713C99-810B-EB4C-8F98-6BF42CE214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013" y="981075"/>
            <a:ext cx="3810000" cy="272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5844" name="ZoneTexte 1">
            <a:extLst>
              <a:ext uri="{FF2B5EF4-FFF2-40B4-BE49-F238E27FC236}">
                <a16:creationId xmlns:a16="http://schemas.microsoft.com/office/drawing/2014/main" id="{CA9E3024-3AD9-F64A-93DF-1976004A15D7}"/>
              </a:ext>
            </a:extLst>
          </p:cNvPr>
          <p:cNvSpPr txBox="1">
            <a:spLocks noChangeArrowheads="1"/>
          </p:cNvSpPr>
          <p:nvPr/>
        </p:nvSpPr>
        <p:spPr bwMode="auto">
          <a:xfrm>
            <a:off x="4716463" y="1773238"/>
            <a:ext cx="38877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fr-FR" altLang="fr-FR"/>
              <a:t>Infiltration de la graisse péricolique témoignant de l’inflammation</a:t>
            </a:r>
          </a:p>
        </p:txBody>
      </p:sp>
      <p:pic>
        <p:nvPicPr>
          <p:cNvPr id="35845" name="Picture 3">
            <a:extLst>
              <a:ext uri="{FF2B5EF4-FFF2-40B4-BE49-F238E27FC236}">
                <a16:creationId xmlns:a16="http://schemas.microsoft.com/office/drawing/2014/main" id="{C817E881-451B-0146-96EA-034B7948E15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11700" y="3417888"/>
            <a:ext cx="4252913" cy="2698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846" name="Image 6">
            <a:extLst>
              <a:ext uri="{FF2B5EF4-FFF2-40B4-BE49-F238E27FC236}">
                <a16:creationId xmlns:a16="http://schemas.microsoft.com/office/drawing/2014/main" id="{DCC73E78-2FDB-8846-B6D3-275E83A8FB2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96300" y="44450"/>
            <a:ext cx="612775"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Son enregistré">
            <a:hlinkClick r:id="" action="ppaction://media"/>
            <a:extLst>
              <a:ext uri="{FF2B5EF4-FFF2-40B4-BE49-F238E27FC236}">
                <a16:creationId xmlns:a16="http://schemas.microsoft.com/office/drawing/2014/main" id="{4E1E43C8-DD78-D948-B510-D5325C40BB6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26413" y="597038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2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re 1">
            <a:extLst>
              <a:ext uri="{FF2B5EF4-FFF2-40B4-BE49-F238E27FC236}">
                <a16:creationId xmlns:a16="http://schemas.microsoft.com/office/drawing/2014/main" id="{31521EC7-5117-8348-BFDF-B1E73C846EFF}"/>
              </a:ext>
            </a:extLst>
          </p:cNvPr>
          <p:cNvSpPr>
            <a:spLocks noGrp="1"/>
          </p:cNvSpPr>
          <p:nvPr>
            <p:ph type="title" idx="4294967295"/>
          </p:nvPr>
        </p:nvSpPr>
        <p:spPr>
          <a:xfrm>
            <a:off x="303213" y="115888"/>
            <a:ext cx="8229600" cy="792162"/>
          </a:xfrm>
        </p:spPr>
        <p:txBody>
          <a:bodyPr/>
          <a:lstStyle/>
          <a:p>
            <a:pPr algn="l" eaLnBrk="1" hangingPunct="1"/>
            <a:r>
              <a:rPr lang="fr-FR" altLang="fr-FR" sz="3200" b="1">
                <a:solidFill>
                  <a:srgbClr val="595959"/>
                </a:solidFill>
                <a:ea typeface="ＭＳ Ｐゴシック" panose="020B0600070205080204" pitchFamily="34" charset="-128"/>
              </a:rPr>
              <a:t>Diverticulite simple = poussée de sigmoïdite</a:t>
            </a:r>
          </a:p>
        </p:txBody>
      </p:sp>
      <p:sp>
        <p:nvSpPr>
          <p:cNvPr id="37890" name="Espace réservé du contenu 2">
            <a:extLst>
              <a:ext uri="{FF2B5EF4-FFF2-40B4-BE49-F238E27FC236}">
                <a16:creationId xmlns:a16="http://schemas.microsoft.com/office/drawing/2014/main" id="{06F44C37-F656-C947-872B-52558E5B52C0}"/>
              </a:ext>
            </a:extLst>
          </p:cNvPr>
          <p:cNvSpPr>
            <a:spLocks noGrp="1"/>
          </p:cNvSpPr>
          <p:nvPr>
            <p:ph idx="4294967295"/>
          </p:nvPr>
        </p:nvSpPr>
        <p:spPr bwMode="auto">
          <a:xfrm>
            <a:off x="107950" y="836613"/>
            <a:ext cx="9036050" cy="53292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615950" lvl="4" indent="-342900" eaLnBrk="1" hangingPunct="1">
              <a:buClr>
                <a:srgbClr val="25A79B"/>
              </a:buClr>
              <a:buFont typeface="Arial" panose="020B0604020202020204" pitchFamily="34" charset="0"/>
              <a:buChar char="•"/>
            </a:pPr>
            <a:r>
              <a:rPr lang="fr-FR" altLang="fr-FR" sz="2400" u="sng">
                <a:ea typeface="ＭＳ Ｐゴシック" panose="020B0600070205080204" pitchFamily="34" charset="-128"/>
              </a:rPr>
              <a:t>Examens paracliniques non indiqués</a:t>
            </a:r>
            <a:r>
              <a:rPr lang="fr-FR" altLang="fr-FR" sz="2400">
                <a:ea typeface="ＭＳ Ｐゴシック" panose="020B0600070205080204" pitchFamily="34" charset="-128"/>
              </a:rPr>
              <a:t>:</a:t>
            </a:r>
          </a:p>
          <a:p>
            <a:pPr marL="615950" lvl="4" indent="-342900" eaLnBrk="1" hangingPunct="1">
              <a:buClr>
                <a:srgbClr val="25A79B"/>
              </a:buClr>
              <a:buFont typeface="Arial" panose="020B0604020202020204" pitchFamily="34" charset="0"/>
              <a:buNone/>
            </a:pPr>
            <a:r>
              <a:rPr lang="fr-FR" altLang="fr-FR" b="1">
                <a:ea typeface="ＭＳ Ｐゴシック" panose="020B0600070205080204" pitchFamily="34" charset="-128"/>
              </a:rPr>
              <a:t>	</a:t>
            </a:r>
          </a:p>
          <a:p>
            <a:pPr eaLnBrk="1" hangingPunct="1">
              <a:buClr>
                <a:srgbClr val="25A79B"/>
              </a:buClr>
              <a:buFontTx/>
              <a:buChar char="-"/>
            </a:pPr>
            <a:r>
              <a:rPr lang="fr-FR" altLang="fr-FR" sz="2000">
                <a:ea typeface="ＭＳ Ｐゴシック" panose="020B0600070205080204" pitchFamily="34" charset="-128"/>
              </a:rPr>
              <a:t>Échographie abdominale: opérateur dépendant, difficile d</a:t>
            </a:r>
            <a:r>
              <a:rPr lang="ja-JP" altLang="fr-FR" sz="2000">
                <a:ea typeface="ＭＳ Ｐゴシック" panose="020B0600070205080204" pitchFamily="34" charset="-128"/>
              </a:rPr>
              <a:t>’</a:t>
            </a:r>
            <a:r>
              <a:rPr lang="fr-FR" altLang="ja-JP" sz="2000">
                <a:ea typeface="ＭＳ Ｐゴシック" panose="020B0600070205080204" pitchFamily="34" charset="-128"/>
              </a:rPr>
              <a:t>évaluer la gravité pour le clinicien, problème d</a:t>
            </a:r>
            <a:r>
              <a:rPr lang="ja-JP" altLang="fr-FR" sz="2000">
                <a:ea typeface="ＭＳ Ｐゴシック" panose="020B0600070205080204" pitchFamily="34" charset="-128"/>
              </a:rPr>
              <a:t>’</a:t>
            </a:r>
            <a:r>
              <a:rPr lang="fr-FR" altLang="ja-JP" sz="2000">
                <a:ea typeface="ＭＳ Ｐゴシック" panose="020B0600070205080204" pitchFamily="34" charset="-128"/>
              </a:rPr>
              <a:t>échogénicité</a:t>
            </a:r>
          </a:p>
          <a:p>
            <a:pPr eaLnBrk="1" hangingPunct="1">
              <a:buClr>
                <a:srgbClr val="25A79B"/>
              </a:buClr>
              <a:buFontTx/>
              <a:buChar char="-"/>
            </a:pPr>
            <a:r>
              <a:rPr lang="fr-FR" altLang="fr-FR" sz="2000">
                <a:ea typeface="ＭＳ Ｐゴシック" panose="020B0600070205080204" pitchFamily="34" charset="-128"/>
              </a:rPr>
              <a:t>ASP</a:t>
            </a:r>
          </a:p>
          <a:p>
            <a:pPr eaLnBrk="1" hangingPunct="1">
              <a:buClr>
                <a:srgbClr val="25A79B"/>
              </a:buClr>
              <a:buFontTx/>
              <a:buChar char="-"/>
            </a:pPr>
            <a:r>
              <a:rPr lang="fr-FR" altLang="fr-FR" sz="2000">
                <a:ea typeface="ＭＳ Ｐゴシック" panose="020B0600070205080204" pitchFamily="34" charset="-128"/>
              </a:rPr>
              <a:t>IRM</a:t>
            </a:r>
          </a:p>
          <a:p>
            <a:pPr eaLnBrk="1" hangingPunct="1">
              <a:buClr>
                <a:srgbClr val="25A79B"/>
              </a:buClr>
              <a:buFontTx/>
              <a:buChar char="-"/>
            </a:pPr>
            <a:endParaRPr lang="fr-FR" altLang="fr-FR" sz="1800">
              <a:ea typeface="ＭＳ Ｐゴシック" panose="020B0600070205080204" pitchFamily="34" charset="-128"/>
            </a:endParaRPr>
          </a:p>
          <a:p>
            <a:pPr eaLnBrk="1" hangingPunct="1">
              <a:buClr>
                <a:srgbClr val="25A79B"/>
              </a:buClr>
            </a:pPr>
            <a:r>
              <a:rPr lang="fr-FR" altLang="fr-FR" sz="2400" u="sng">
                <a:ea typeface="ＭＳ Ｐゴシック" panose="020B0600070205080204" pitchFamily="34" charset="-128"/>
              </a:rPr>
              <a:t>Examens +/- contre indiqués</a:t>
            </a:r>
          </a:p>
          <a:p>
            <a:pPr eaLnBrk="1" hangingPunct="1">
              <a:buClr>
                <a:srgbClr val="25A79B"/>
              </a:buClr>
            </a:pPr>
            <a:endParaRPr lang="fr-FR" altLang="fr-FR" sz="2400" u="sng">
              <a:ea typeface="ＭＳ Ｐゴシック" panose="020B0600070205080204" pitchFamily="34" charset="-128"/>
            </a:endParaRPr>
          </a:p>
          <a:p>
            <a:pPr eaLnBrk="1" hangingPunct="1">
              <a:buClr>
                <a:srgbClr val="25A79B"/>
              </a:buClr>
              <a:buFontTx/>
              <a:buChar char="-"/>
            </a:pPr>
            <a:r>
              <a:rPr lang="fr-FR" altLang="fr-FR" sz="2000">
                <a:ea typeface="ＭＳ Ｐゴシック" panose="020B0600070205080204" pitchFamily="34" charset="-128"/>
              </a:rPr>
              <a:t>Coloscopie </a:t>
            </a:r>
          </a:p>
          <a:p>
            <a:pPr eaLnBrk="1" hangingPunct="1">
              <a:buClr>
                <a:srgbClr val="25A79B"/>
              </a:buClr>
              <a:buFontTx/>
              <a:buChar char="-"/>
            </a:pPr>
            <a:r>
              <a:rPr lang="fr-FR" altLang="fr-FR" sz="2000">
                <a:ea typeface="ＭＳ Ｐゴシック" panose="020B0600070205080204" pitchFamily="34" charset="-128"/>
              </a:rPr>
              <a:t>Lavement radio-opaque</a:t>
            </a:r>
          </a:p>
          <a:p>
            <a:pPr eaLnBrk="1" hangingPunct="1">
              <a:buClr>
                <a:srgbClr val="25A79B"/>
              </a:buClr>
              <a:buFont typeface="Arial" panose="020B0604020202020204" pitchFamily="34" charset="0"/>
              <a:buNone/>
            </a:pPr>
            <a:endParaRPr lang="fr-FR" altLang="fr-FR" sz="1800">
              <a:ea typeface="ＭＳ Ｐゴシック" panose="020B0600070205080204" pitchFamily="34" charset="-128"/>
            </a:endParaRPr>
          </a:p>
          <a:p>
            <a:pPr algn="ctr" eaLnBrk="1" hangingPunct="1">
              <a:buClr>
                <a:srgbClr val="25A79B"/>
              </a:buClr>
              <a:buFont typeface="Arial" panose="020B0604020202020204" pitchFamily="34" charset="0"/>
              <a:buNone/>
            </a:pPr>
            <a:r>
              <a:rPr lang="fr-FR" altLang="fr-FR" sz="2400">
                <a:ea typeface="ＭＳ Ｐゴシック" panose="020B0600070205080204" pitchFamily="34" charset="-128"/>
              </a:rPr>
              <a:t>→ Risque d</a:t>
            </a:r>
            <a:r>
              <a:rPr lang="ja-JP" altLang="fr-FR" sz="2400">
                <a:ea typeface="ＭＳ Ｐゴシック" panose="020B0600070205080204" pitchFamily="34" charset="-128"/>
              </a:rPr>
              <a:t>’</a:t>
            </a:r>
            <a:r>
              <a:rPr lang="fr-FR" altLang="ja-JP" sz="2400">
                <a:ea typeface="ＭＳ Ｐゴシック" panose="020B0600070205080204" pitchFamily="34" charset="-128"/>
              </a:rPr>
              <a:t>aggravation et de perforation </a:t>
            </a:r>
          </a:p>
          <a:p>
            <a:pPr eaLnBrk="1" hangingPunct="1">
              <a:buClr>
                <a:srgbClr val="25A79B"/>
              </a:buClr>
              <a:buFont typeface="Arial" panose="020B0604020202020204" pitchFamily="34" charset="0"/>
              <a:buNone/>
            </a:pPr>
            <a:r>
              <a:rPr lang="fr-FR" altLang="fr-FR" sz="1600">
                <a:ea typeface="ＭＳ Ｐゴシック" panose="020B0600070205080204" pitchFamily="34" charset="-128"/>
              </a:rPr>
              <a:t> </a:t>
            </a:r>
          </a:p>
          <a:p>
            <a:pPr eaLnBrk="1" hangingPunct="1">
              <a:buClr>
                <a:srgbClr val="25A79B"/>
              </a:buClr>
              <a:buFont typeface="Arial" panose="020B0604020202020204" pitchFamily="34" charset="0"/>
              <a:buNone/>
            </a:pPr>
            <a:endParaRPr lang="fr-FR" altLang="fr-FR" sz="2000">
              <a:ea typeface="ＭＳ Ｐゴシック" panose="020B0600070205080204" pitchFamily="34" charset="-128"/>
            </a:endParaRPr>
          </a:p>
        </p:txBody>
      </p:sp>
      <p:cxnSp>
        <p:nvCxnSpPr>
          <p:cNvPr id="8" name="Connecteur droit 7">
            <a:extLst>
              <a:ext uri="{FF2B5EF4-FFF2-40B4-BE49-F238E27FC236}">
                <a16:creationId xmlns:a16="http://schemas.microsoft.com/office/drawing/2014/main" id="{B005B921-1179-684D-9650-38D52956E1E0}"/>
              </a:ext>
            </a:extLst>
          </p:cNvPr>
          <p:cNvCxnSpPr/>
          <p:nvPr/>
        </p:nvCxnSpPr>
        <p:spPr>
          <a:xfrm>
            <a:off x="395536" y="755650"/>
            <a:ext cx="7992888"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37892" name="Image 4">
            <a:extLst>
              <a:ext uri="{FF2B5EF4-FFF2-40B4-BE49-F238E27FC236}">
                <a16:creationId xmlns:a16="http://schemas.microsoft.com/office/drawing/2014/main" id="{F5E5B86E-EDA9-5849-8662-4E76FEE489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6300" y="44450"/>
            <a:ext cx="612775"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Son enregistré">
            <a:hlinkClick r:id="" action="ppaction://media"/>
            <a:extLst>
              <a:ext uri="{FF2B5EF4-FFF2-40B4-BE49-F238E27FC236}">
                <a16:creationId xmlns:a16="http://schemas.microsoft.com/office/drawing/2014/main" id="{FAD470D4-982C-1348-ACE2-EACDC4B3983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71954" y="5840412"/>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2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re 1">
            <a:extLst>
              <a:ext uri="{FF2B5EF4-FFF2-40B4-BE49-F238E27FC236}">
                <a16:creationId xmlns:a16="http://schemas.microsoft.com/office/drawing/2014/main" id="{12498EB4-B8BA-8B4B-9091-D6A556C5BA45}"/>
              </a:ext>
            </a:extLst>
          </p:cNvPr>
          <p:cNvSpPr>
            <a:spLocks noGrp="1"/>
          </p:cNvSpPr>
          <p:nvPr>
            <p:ph type="title" idx="4294967295"/>
          </p:nvPr>
        </p:nvSpPr>
        <p:spPr>
          <a:xfrm>
            <a:off x="303213" y="115888"/>
            <a:ext cx="8229600" cy="792162"/>
          </a:xfrm>
        </p:spPr>
        <p:txBody>
          <a:bodyPr/>
          <a:lstStyle/>
          <a:p>
            <a:pPr algn="l" eaLnBrk="1" hangingPunct="1"/>
            <a:r>
              <a:rPr lang="fr-FR" altLang="fr-FR" sz="3200" b="1">
                <a:solidFill>
                  <a:srgbClr val="595959"/>
                </a:solidFill>
                <a:ea typeface="ＭＳ Ｐゴシック" panose="020B0600070205080204" pitchFamily="34" charset="-128"/>
              </a:rPr>
              <a:t>Diverticulite simple = poussée de sigmoïdite</a:t>
            </a:r>
          </a:p>
        </p:txBody>
      </p:sp>
      <p:sp>
        <p:nvSpPr>
          <p:cNvPr id="39938" name="Espace réservé du contenu 2">
            <a:extLst>
              <a:ext uri="{FF2B5EF4-FFF2-40B4-BE49-F238E27FC236}">
                <a16:creationId xmlns:a16="http://schemas.microsoft.com/office/drawing/2014/main" id="{692FFB95-207D-2B49-91E5-33DCF44FC5DB}"/>
              </a:ext>
            </a:extLst>
          </p:cNvPr>
          <p:cNvSpPr>
            <a:spLocks noGrp="1"/>
          </p:cNvSpPr>
          <p:nvPr>
            <p:ph idx="4294967295"/>
          </p:nvPr>
        </p:nvSpPr>
        <p:spPr bwMode="auto">
          <a:xfrm>
            <a:off x="107950" y="836613"/>
            <a:ext cx="9036050" cy="53292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615950" lvl="4" indent="-342900" eaLnBrk="1" hangingPunct="1">
              <a:buClr>
                <a:srgbClr val="25A79B"/>
              </a:buClr>
              <a:buFont typeface="Arial" panose="020B0604020202020204" pitchFamily="34" charset="0"/>
              <a:buChar char="•"/>
            </a:pPr>
            <a:r>
              <a:rPr lang="fr-FR" altLang="fr-FR" sz="2400" u="sng">
                <a:ea typeface="ＭＳ Ｐゴシック" panose="020B0600070205080204" pitchFamily="34" charset="-128"/>
              </a:rPr>
              <a:t>Coloscopie à distance</a:t>
            </a:r>
            <a:endParaRPr lang="fr-FR" altLang="fr-FR" sz="2400">
              <a:ea typeface="ＭＳ Ｐゴシック" panose="020B0600070205080204" pitchFamily="34" charset="-128"/>
            </a:endParaRPr>
          </a:p>
          <a:p>
            <a:pPr marL="615950" lvl="4" indent="-342900" eaLnBrk="1" hangingPunct="1">
              <a:buClr>
                <a:srgbClr val="25A79B"/>
              </a:buClr>
              <a:buFont typeface="Arial" panose="020B0604020202020204" pitchFamily="34" charset="0"/>
              <a:buNone/>
            </a:pPr>
            <a:r>
              <a:rPr lang="fr-FR" altLang="fr-FR" b="1">
                <a:ea typeface="ＭＳ Ｐゴシック" panose="020B0600070205080204" pitchFamily="34" charset="-128"/>
              </a:rPr>
              <a:t>	</a:t>
            </a:r>
          </a:p>
          <a:p>
            <a:pPr eaLnBrk="1" hangingPunct="1">
              <a:buClr>
                <a:srgbClr val="25A79B"/>
              </a:buClr>
              <a:buFont typeface="Arial" panose="020B0604020202020204" pitchFamily="34" charset="0"/>
              <a:buNone/>
            </a:pPr>
            <a:r>
              <a:rPr lang="fr-FR" altLang="fr-FR" sz="2000">
                <a:ea typeface="ＭＳ Ｐゴシック" panose="020B0600070205080204" pitchFamily="34" charset="-128"/>
              </a:rPr>
              <a:t>Recommandations de la HAS 2017 </a:t>
            </a:r>
          </a:p>
          <a:p>
            <a:pPr eaLnBrk="1" hangingPunct="1">
              <a:buClr>
                <a:srgbClr val="25A79B"/>
              </a:buClr>
              <a:buFont typeface="Arial" panose="020B0604020202020204" pitchFamily="34" charset="0"/>
              <a:buNone/>
            </a:pPr>
            <a:endParaRPr lang="fr-FR" altLang="fr-FR" sz="2000">
              <a:ea typeface="ＭＳ Ｐゴシック" panose="020B0600070205080204" pitchFamily="34" charset="-128"/>
            </a:endParaRPr>
          </a:p>
          <a:p>
            <a:pPr eaLnBrk="1" hangingPunct="1">
              <a:buClr>
                <a:srgbClr val="25A79B"/>
              </a:buClr>
              <a:buFontTx/>
              <a:buChar char="-"/>
            </a:pPr>
            <a:r>
              <a:rPr lang="fr-FR" altLang="fr-FR" sz="2000">
                <a:ea typeface="ＭＳ Ｐゴシック" panose="020B0600070205080204" pitchFamily="34" charset="-128"/>
              </a:rPr>
              <a:t>PAS de coloscopie précoce en phase aigue </a:t>
            </a:r>
          </a:p>
          <a:p>
            <a:pPr eaLnBrk="1" hangingPunct="1">
              <a:buClr>
                <a:srgbClr val="25A79B"/>
              </a:buClr>
              <a:buFontTx/>
              <a:buChar char="-"/>
            </a:pPr>
            <a:endParaRPr lang="fr-FR" altLang="fr-FR" sz="2000">
              <a:ea typeface="ＭＳ Ｐゴシック" panose="020B0600070205080204" pitchFamily="34" charset="-128"/>
            </a:endParaRPr>
          </a:p>
          <a:p>
            <a:pPr eaLnBrk="1" hangingPunct="1">
              <a:buClr>
                <a:srgbClr val="25A79B"/>
              </a:buClr>
              <a:buFontTx/>
              <a:buChar char="-"/>
            </a:pPr>
            <a:r>
              <a:rPr lang="fr-FR" altLang="fr-FR" sz="2000">
                <a:ea typeface="ＭＳ Ｐゴシック" panose="020B0600070205080204" pitchFamily="34" charset="-128"/>
              </a:rPr>
              <a:t>Pas de coloscopie systématique au décours d’une poussée non compliquée (hors indication de dépistage de cancer colorectal)</a:t>
            </a:r>
          </a:p>
          <a:p>
            <a:pPr eaLnBrk="1" hangingPunct="1">
              <a:buClr>
                <a:srgbClr val="25A79B"/>
              </a:buClr>
              <a:buFontTx/>
              <a:buChar char="-"/>
            </a:pPr>
            <a:endParaRPr lang="fr-FR" altLang="fr-FR" sz="2000">
              <a:ea typeface="ＭＳ Ｐゴシック" panose="020B0600070205080204" pitchFamily="34" charset="-128"/>
            </a:endParaRPr>
          </a:p>
          <a:p>
            <a:pPr eaLnBrk="1" hangingPunct="1">
              <a:buClr>
                <a:srgbClr val="25A79B"/>
              </a:buClr>
              <a:buFontTx/>
              <a:buChar char="-"/>
            </a:pPr>
            <a:r>
              <a:rPr lang="fr-FR" altLang="fr-FR" sz="2000">
                <a:ea typeface="ＭＳ Ｐゴシック" panose="020B0600070205080204" pitchFamily="34" charset="-128"/>
              </a:rPr>
              <a:t>Recommandée en cas de poussée compliquée A DISTANCE de l’épisode infectieux</a:t>
            </a:r>
          </a:p>
        </p:txBody>
      </p:sp>
      <p:cxnSp>
        <p:nvCxnSpPr>
          <p:cNvPr id="8" name="Connecteur droit 7">
            <a:extLst>
              <a:ext uri="{FF2B5EF4-FFF2-40B4-BE49-F238E27FC236}">
                <a16:creationId xmlns:a16="http://schemas.microsoft.com/office/drawing/2014/main" id="{B005B921-1179-684D-9650-38D52956E1E0}"/>
              </a:ext>
            </a:extLst>
          </p:cNvPr>
          <p:cNvCxnSpPr/>
          <p:nvPr/>
        </p:nvCxnSpPr>
        <p:spPr>
          <a:xfrm>
            <a:off x="395536" y="755650"/>
            <a:ext cx="7992888"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39940" name="Image 4">
            <a:extLst>
              <a:ext uri="{FF2B5EF4-FFF2-40B4-BE49-F238E27FC236}">
                <a16:creationId xmlns:a16="http://schemas.microsoft.com/office/drawing/2014/main" id="{0B14579A-710C-5542-B081-1E707FD84D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6300" y="44450"/>
            <a:ext cx="612775"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Son enregistré">
            <a:hlinkClick r:id="" action="ppaction://media"/>
            <a:extLst>
              <a:ext uri="{FF2B5EF4-FFF2-40B4-BE49-F238E27FC236}">
                <a16:creationId xmlns:a16="http://schemas.microsoft.com/office/drawing/2014/main" id="{B0BDB4C1-DCD1-FF44-A87A-9752766BAEA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26413" y="5938838"/>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6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DADA3F0D-7142-DC4E-A672-F36C13D4665A}"/>
              </a:ext>
            </a:extLst>
          </p:cNvPr>
          <p:cNvSpPr>
            <a:spLocks noGrp="1"/>
          </p:cNvSpPr>
          <p:nvPr>
            <p:ph type="title" idx="4294967295"/>
          </p:nvPr>
        </p:nvSpPr>
        <p:spPr>
          <a:xfrm>
            <a:off x="303213" y="-26988"/>
            <a:ext cx="8229600" cy="792163"/>
          </a:xfrm>
        </p:spPr>
        <p:txBody>
          <a:bodyPr rtlCol="0">
            <a:normAutofit/>
          </a:bodyPr>
          <a:lstStyle/>
          <a:p>
            <a:pPr algn="l" eaLnBrk="1" fontAlgn="auto" hangingPunct="1">
              <a:spcAft>
                <a:spcPts val="0"/>
              </a:spcAft>
              <a:defRPr/>
            </a:pPr>
            <a:r>
              <a:rPr lang="fr-FR" sz="2800" b="1" dirty="0">
                <a:solidFill>
                  <a:schemeClr val="tx1">
                    <a:lumMod val="65000"/>
                    <a:lumOff val="35000"/>
                  </a:schemeClr>
                </a:solidFill>
                <a:ea typeface="+mj-ea"/>
              </a:rPr>
              <a:t>Diverticulite simple : Prise en charge (HAS 2017)</a:t>
            </a:r>
          </a:p>
        </p:txBody>
      </p:sp>
      <p:sp>
        <p:nvSpPr>
          <p:cNvPr id="5" name="Espace réservé du contenu 2">
            <a:extLst>
              <a:ext uri="{FF2B5EF4-FFF2-40B4-BE49-F238E27FC236}">
                <a16:creationId xmlns:a16="http://schemas.microsoft.com/office/drawing/2014/main" id="{D4407700-8C05-2241-BB31-96CCA0FDC10F}"/>
              </a:ext>
            </a:extLst>
          </p:cNvPr>
          <p:cNvSpPr>
            <a:spLocks noGrp="1"/>
          </p:cNvSpPr>
          <p:nvPr>
            <p:ph idx="4294967295"/>
          </p:nvPr>
        </p:nvSpPr>
        <p:spPr bwMode="auto">
          <a:xfrm>
            <a:off x="107950" y="3789363"/>
            <a:ext cx="9036050" cy="26638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lvl="4" indent="-342900" eaLnBrk="1" hangingPunct="1">
              <a:buClr>
                <a:srgbClr val="25A79B"/>
              </a:buClr>
              <a:buFont typeface="Arial" panose="020B0604020202020204" pitchFamily="34" charset="0"/>
              <a:buChar char="•"/>
              <a:defRPr/>
            </a:pPr>
            <a:r>
              <a:rPr lang="fr-FR" altLang="fr-FR" b="1" u="sng" dirty="0">
                <a:solidFill>
                  <a:srgbClr val="FF0000"/>
                </a:solidFill>
                <a:ea typeface="ＭＳ Ｐゴシック" panose="020B0600070205080204" pitchFamily="34" charset="-128"/>
              </a:rPr>
              <a:t>Si non réponse au traitement symptomatique</a:t>
            </a:r>
          </a:p>
          <a:p>
            <a:pPr marL="0" lvl="4" indent="0" eaLnBrk="1" hangingPunct="1">
              <a:buClr>
                <a:srgbClr val="25A79B"/>
              </a:buClr>
              <a:buFont typeface="Arial" panose="020B0604020202020204" pitchFamily="34" charset="0"/>
              <a:buNone/>
              <a:defRPr/>
            </a:pPr>
            <a:endParaRPr lang="fr-FR" altLang="fr-FR" dirty="0">
              <a:ea typeface="ＭＳ Ｐゴシック" panose="020B0600070205080204" pitchFamily="34" charset="-128"/>
            </a:endParaRPr>
          </a:p>
          <a:p>
            <a:pPr marL="0" indent="0" eaLnBrk="1" hangingPunct="1">
              <a:buClr>
                <a:srgbClr val="25A79B"/>
              </a:buClr>
              <a:buFont typeface="Arial" panose="020B0604020202020204" pitchFamily="34" charset="0"/>
              <a:buNone/>
              <a:defRPr/>
            </a:pPr>
            <a:r>
              <a:rPr lang="fr-FR" altLang="fr-FR" sz="1800" dirty="0">
                <a:ea typeface="ＭＳ Ｐゴシック" panose="020B0600070205080204" pitchFamily="34" charset="-128"/>
              </a:rPr>
              <a:t>* </a:t>
            </a:r>
            <a:r>
              <a:rPr lang="fr-FR" altLang="fr-FR" sz="1800" b="1" dirty="0">
                <a:ea typeface="ＭＳ Ｐゴシック" panose="020B0600070205080204" pitchFamily="34" charset="-128"/>
              </a:rPr>
              <a:t>Antibiothérapie orale ambulatoire</a:t>
            </a:r>
            <a:r>
              <a:rPr lang="fr-FR" altLang="fr-FR" sz="1800" dirty="0">
                <a:ea typeface="ＭＳ Ｐゴシック" panose="020B0600070205080204" pitchFamily="34" charset="-128"/>
              </a:rPr>
              <a:t>, active sur germes aérobies (BGN, entérocoques) et anaérobies du côlon: Pénicilline A + inhibiteur Bêta-</a:t>
            </a:r>
            <a:r>
              <a:rPr lang="fr-FR" altLang="fr-FR" sz="1800" dirty="0" err="1">
                <a:ea typeface="ＭＳ Ｐゴシック" panose="020B0600070205080204" pitchFamily="34" charset="-128"/>
              </a:rPr>
              <a:t>Lactamase</a:t>
            </a:r>
            <a:endParaRPr lang="fr-FR" altLang="fr-FR" sz="1800" dirty="0">
              <a:ea typeface="ＭＳ Ｐゴシック" panose="020B0600070205080204" pitchFamily="34" charset="-128"/>
            </a:endParaRPr>
          </a:p>
          <a:p>
            <a:pPr marL="0" indent="0" eaLnBrk="1" hangingPunct="1">
              <a:buClr>
                <a:srgbClr val="25A79B"/>
              </a:buClr>
              <a:buFont typeface="Arial" panose="020B0604020202020204" pitchFamily="34" charset="0"/>
              <a:buNone/>
              <a:defRPr/>
            </a:pPr>
            <a:r>
              <a:rPr lang="fr-FR" altLang="fr-FR" sz="1800" dirty="0">
                <a:ea typeface="ＭＳ Ｐゴシック" panose="020B0600070205080204" pitchFamily="34" charset="-128"/>
              </a:rPr>
              <a:t>	</a:t>
            </a:r>
            <a:r>
              <a:rPr lang="fr-FR" altLang="fr-FR" sz="1600" dirty="0">
                <a:ea typeface="ＭＳ Ｐゴシック" panose="020B0600070205080204" pitchFamily="34" charset="-128"/>
              </a:rPr>
              <a:t>	 ou si allergie: </a:t>
            </a:r>
            <a:r>
              <a:rPr lang="fr-FR" altLang="fr-FR" sz="1600" dirty="0" err="1">
                <a:ea typeface="ＭＳ Ｐゴシック" panose="020B0600070205080204" pitchFamily="34" charset="-128"/>
              </a:rPr>
              <a:t>Fluoroquinolone</a:t>
            </a:r>
            <a:r>
              <a:rPr lang="fr-FR" altLang="fr-FR" sz="1600" dirty="0">
                <a:ea typeface="ＭＳ Ｐゴシック" panose="020B0600070205080204" pitchFamily="34" charset="-128"/>
              </a:rPr>
              <a:t> (</a:t>
            </a:r>
            <a:r>
              <a:rPr lang="fr-FR" altLang="fr-FR" sz="1600" dirty="0" err="1">
                <a:ea typeface="ＭＳ Ｐゴシック" panose="020B0600070205080204" pitchFamily="34" charset="-128"/>
              </a:rPr>
              <a:t>Ofloxacine</a:t>
            </a:r>
            <a:r>
              <a:rPr lang="fr-FR" altLang="fr-FR" sz="1600" dirty="0">
                <a:ea typeface="ＭＳ Ｐゴシック" panose="020B0600070205080204" pitchFamily="34" charset="-128"/>
              </a:rPr>
              <a:t>)</a:t>
            </a:r>
          </a:p>
          <a:p>
            <a:pPr marL="0" indent="0" eaLnBrk="1" hangingPunct="1">
              <a:buClr>
                <a:srgbClr val="25A79B"/>
              </a:buClr>
              <a:buFont typeface="Arial" panose="020B0604020202020204" pitchFamily="34" charset="0"/>
              <a:buNone/>
              <a:defRPr/>
            </a:pPr>
            <a:r>
              <a:rPr lang="fr-FR" altLang="fr-FR" sz="1600" dirty="0">
                <a:ea typeface="ＭＳ Ｐゴシック" panose="020B0600070205080204" pitchFamily="34" charset="-128"/>
              </a:rPr>
              <a:t>			ou Dérivé </a:t>
            </a:r>
            <a:r>
              <a:rPr lang="fr-FR" altLang="fr-FR" sz="1600" dirty="0" err="1">
                <a:ea typeface="ＭＳ Ｐゴシック" panose="020B0600070205080204" pitchFamily="34" charset="-128"/>
              </a:rPr>
              <a:t>nitro-imidazolé</a:t>
            </a:r>
            <a:r>
              <a:rPr lang="fr-FR" altLang="fr-FR" sz="1600" dirty="0">
                <a:ea typeface="ＭＳ Ｐゴシック" panose="020B0600070205080204" pitchFamily="34" charset="-128"/>
              </a:rPr>
              <a:t> (Métronidazole)</a:t>
            </a:r>
          </a:p>
          <a:p>
            <a:pPr marL="0" indent="0" eaLnBrk="1" hangingPunct="1">
              <a:buClr>
                <a:srgbClr val="25A79B"/>
              </a:buClr>
              <a:buFont typeface="Arial" panose="020B0604020202020204" pitchFamily="34" charset="0"/>
              <a:buNone/>
              <a:defRPr/>
            </a:pPr>
            <a:r>
              <a:rPr lang="fr-FR" altLang="fr-FR" sz="1800" dirty="0">
                <a:ea typeface="ＭＳ Ｐゴシック" panose="020B0600070205080204" pitchFamily="34" charset="-128"/>
              </a:rPr>
              <a:t>Durée de </a:t>
            </a:r>
            <a:r>
              <a:rPr lang="fr-FR" altLang="fr-FR" sz="1800" b="1" dirty="0">
                <a:ea typeface="ＭＳ Ｐゴシック" panose="020B0600070205080204" pitchFamily="34" charset="-128"/>
              </a:rPr>
              <a:t>7 jours</a:t>
            </a:r>
            <a:endParaRPr lang="fr-FR" altLang="fr-FR" sz="1800" dirty="0">
              <a:ea typeface="ＭＳ Ｐゴシック" panose="020B0600070205080204" pitchFamily="34" charset="-128"/>
            </a:endParaRPr>
          </a:p>
          <a:p>
            <a:pPr marL="0" indent="0" eaLnBrk="1" hangingPunct="1">
              <a:buClr>
                <a:srgbClr val="25A79B"/>
              </a:buClr>
              <a:buFont typeface="Arial" panose="020B0604020202020204" pitchFamily="34" charset="0"/>
              <a:buNone/>
              <a:defRPr/>
            </a:pPr>
            <a:endParaRPr lang="fr-FR" altLang="fr-FR" sz="2400" u="sng" dirty="0">
              <a:ea typeface="ＭＳ Ｐゴシック" panose="020B0600070205080204" pitchFamily="34" charset="-128"/>
            </a:endParaRPr>
          </a:p>
          <a:p>
            <a:pPr marL="0" indent="0" eaLnBrk="1" hangingPunct="1">
              <a:buClr>
                <a:srgbClr val="25A79B"/>
              </a:buClr>
              <a:defRPr/>
            </a:pPr>
            <a:endParaRPr lang="fr-FR" altLang="fr-FR" sz="2400" dirty="0">
              <a:ea typeface="ＭＳ Ｐゴシック" panose="020B0600070205080204" pitchFamily="34" charset="-128"/>
            </a:endParaRPr>
          </a:p>
        </p:txBody>
      </p:sp>
      <p:cxnSp>
        <p:nvCxnSpPr>
          <p:cNvPr id="8" name="Connecteur droit 7">
            <a:extLst>
              <a:ext uri="{FF2B5EF4-FFF2-40B4-BE49-F238E27FC236}">
                <a16:creationId xmlns:a16="http://schemas.microsoft.com/office/drawing/2014/main" id="{92CE32DC-EFAF-564C-93D2-CCE51A197395}"/>
              </a:ext>
            </a:extLst>
          </p:cNvPr>
          <p:cNvCxnSpPr/>
          <p:nvPr/>
        </p:nvCxnSpPr>
        <p:spPr>
          <a:xfrm>
            <a:off x="395536" y="755650"/>
            <a:ext cx="7992888"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41988" name="Picture 6">
            <a:extLst>
              <a:ext uri="{FF2B5EF4-FFF2-40B4-BE49-F238E27FC236}">
                <a16:creationId xmlns:a16="http://schemas.microsoft.com/office/drawing/2014/main" id="{91E233C3-C764-8242-AC7B-9EE66DDE45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663" y="795338"/>
            <a:ext cx="8156575" cy="2447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1989" name="Rectangle 1">
            <a:extLst>
              <a:ext uri="{FF2B5EF4-FFF2-40B4-BE49-F238E27FC236}">
                <a16:creationId xmlns:a16="http://schemas.microsoft.com/office/drawing/2014/main" id="{6351304B-1D47-0F4F-A804-92330DD65A7D}"/>
              </a:ext>
            </a:extLst>
          </p:cNvPr>
          <p:cNvSpPr>
            <a:spLocks noChangeArrowheads="1"/>
          </p:cNvSpPr>
          <p:nvPr/>
        </p:nvSpPr>
        <p:spPr bwMode="auto">
          <a:xfrm>
            <a:off x="1403350" y="3219450"/>
            <a:ext cx="77406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buClr>
                <a:srgbClr val="25A79B"/>
              </a:buClr>
              <a:buFont typeface="Arial" panose="020B0604020202020204" pitchFamily="34" charset="0"/>
              <a:buNone/>
            </a:pPr>
            <a:r>
              <a:rPr lang="fr-FR" altLang="fr-FR"/>
              <a:t>* </a:t>
            </a:r>
            <a:r>
              <a:rPr lang="fr-FR" altLang="fr-FR" b="1"/>
              <a:t>alimentation non restrictive (reco HAS)</a:t>
            </a:r>
          </a:p>
        </p:txBody>
      </p:sp>
      <p:pic>
        <p:nvPicPr>
          <p:cNvPr id="41990" name="Image 6">
            <a:extLst>
              <a:ext uri="{FF2B5EF4-FFF2-40B4-BE49-F238E27FC236}">
                <a16:creationId xmlns:a16="http://schemas.microsoft.com/office/drawing/2014/main" id="{7EF44601-38CC-C84F-A19E-EC052FECE7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32813" y="36513"/>
            <a:ext cx="565150" cy="56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Son enregistré">
            <a:hlinkClick r:id="" action="ppaction://media"/>
            <a:extLst>
              <a:ext uri="{FF2B5EF4-FFF2-40B4-BE49-F238E27FC236}">
                <a16:creationId xmlns:a16="http://schemas.microsoft.com/office/drawing/2014/main" id="{DFDF58FD-955B-FB43-A4C8-830FB9B53E7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26413" y="5867531"/>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4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B34B6B8E-C693-3F47-A12D-831FA11F07FB}"/>
              </a:ext>
            </a:extLst>
          </p:cNvPr>
          <p:cNvSpPr>
            <a:spLocks noGrp="1"/>
          </p:cNvSpPr>
          <p:nvPr>
            <p:ph type="title" idx="4294967295"/>
          </p:nvPr>
        </p:nvSpPr>
        <p:spPr>
          <a:xfrm>
            <a:off x="303213" y="115888"/>
            <a:ext cx="8229600" cy="792162"/>
          </a:xfrm>
        </p:spPr>
        <p:txBody>
          <a:bodyPr rtlCol="0">
            <a:normAutofit/>
          </a:bodyPr>
          <a:lstStyle/>
          <a:p>
            <a:pPr algn="l" eaLnBrk="1" fontAlgn="auto" hangingPunct="1">
              <a:spcAft>
                <a:spcPts val="0"/>
              </a:spcAft>
              <a:defRPr/>
            </a:pPr>
            <a:r>
              <a:rPr lang="fr-FR" sz="3600" b="1" dirty="0" err="1">
                <a:solidFill>
                  <a:schemeClr val="tx1">
                    <a:lumMod val="65000"/>
                    <a:lumOff val="35000"/>
                  </a:schemeClr>
                </a:solidFill>
                <a:ea typeface="+mj-ea"/>
              </a:rPr>
              <a:t>Diverticulite</a:t>
            </a:r>
            <a:r>
              <a:rPr lang="fr-FR" sz="3600" b="1" dirty="0">
                <a:solidFill>
                  <a:schemeClr val="tx1">
                    <a:lumMod val="65000"/>
                    <a:lumOff val="35000"/>
                  </a:schemeClr>
                </a:solidFill>
                <a:ea typeface="+mj-ea"/>
              </a:rPr>
              <a:t> simple : Prise en charge</a:t>
            </a:r>
          </a:p>
        </p:txBody>
      </p:sp>
      <p:sp>
        <p:nvSpPr>
          <p:cNvPr id="5" name="Espace réservé du contenu 2">
            <a:extLst>
              <a:ext uri="{FF2B5EF4-FFF2-40B4-BE49-F238E27FC236}">
                <a16:creationId xmlns:a16="http://schemas.microsoft.com/office/drawing/2014/main" id="{14EB6031-E1D4-0744-B102-674EC94C6361}"/>
              </a:ext>
            </a:extLst>
          </p:cNvPr>
          <p:cNvSpPr>
            <a:spLocks noGrp="1"/>
          </p:cNvSpPr>
          <p:nvPr>
            <p:ph idx="4294967295"/>
          </p:nvPr>
        </p:nvSpPr>
        <p:spPr bwMode="auto">
          <a:xfrm>
            <a:off x="107950" y="3213100"/>
            <a:ext cx="9036050" cy="316865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Clr>
                <a:srgbClr val="25A79B"/>
              </a:buClr>
              <a:defRPr/>
            </a:pPr>
            <a:r>
              <a:rPr lang="fr-FR" altLang="fr-FR" sz="2400" b="1" u="sng" dirty="0">
                <a:solidFill>
                  <a:srgbClr val="FF0000"/>
                </a:solidFill>
                <a:ea typeface="ＭＳ Ｐゴシック" pitchFamily="34" charset="-128"/>
              </a:rPr>
              <a:t>En pratique: </a:t>
            </a:r>
            <a:r>
              <a:rPr lang="fr-FR" altLang="fr-FR" sz="2400" u="sng" dirty="0">
                <a:ea typeface="ＭＳ Ｐゴシック" pitchFamily="34" charset="-128"/>
              </a:rPr>
              <a:t>Critères d’ </a:t>
            </a:r>
            <a:r>
              <a:rPr lang="fr-FR" altLang="ja-JP" sz="2400" u="sng" dirty="0">
                <a:ea typeface="ＭＳ Ｐゴシック" pitchFamily="34" charset="-128"/>
              </a:rPr>
              <a:t>hospitalisation:</a:t>
            </a:r>
          </a:p>
          <a:p>
            <a:pPr lvl="1" eaLnBrk="1" hangingPunct="1">
              <a:buClr>
                <a:srgbClr val="25A79B"/>
              </a:buClr>
              <a:defRPr/>
            </a:pPr>
            <a:r>
              <a:rPr lang="fr-FR" altLang="fr-FR" sz="2000" dirty="0">
                <a:ea typeface="ＭＳ Ｐゴシック" pitchFamily="34" charset="-128"/>
              </a:rPr>
              <a:t>Patient hyperalgique, signes d</a:t>
            </a:r>
            <a:r>
              <a:rPr lang="ja-JP" altLang="fr-FR" sz="2000" dirty="0">
                <a:ea typeface="ＭＳ Ｐゴシック" pitchFamily="34" charset="-128"/>
              </a:rPr>
              <a:t>’</a:t>
            </a:r>
            <a:r>
              <a:rPr lang="fr-FR" altLang="ja-JP" sz="2000" dirty="0">
                <a:ea typeface="ＭＳ Ｐゴシック" pitchFamily="34" charset="-128"/>
              </a:rPr>
              <a:t>irritation péritonéale</a:t>
            </a:r>
          </a:p>
          <a:p>
            <a:pPr lvl="1" eaLnBrk="1" hangingPunct="1">
              <a:buClr>
                <a:srgbClr val="25A79B"/>
              </a:buClr>
              <a:defRPr/>
            </a:pPr>
            <a:r>
              <a:rPr lang="fr-FR" altLang="ja-JP" sz="2000" dirty="0">
                <a:ea typeface="ＭＳ Ｐゴシック" pitchFamily="34" charset="-128"/>
              </a:rPr>
              <a:t> TA ≤ 100 </a:t>
            </a:r>
            <a:r>
              <a:rPr lang="fr-FR" altLang="ja-JP" sz="2000" dirty="0" err="1">
                <a:ea typeface="ＭＳ Ｐゴシック" pitchFamily="34" charset="-128"/>
              </a:rPr>
              <a:t>mmHg</a:t>
            </a:r>
            <a:r>
              <a:rPr lang="fr-FR" altLang="ja-JP" sz="2000" dirty="0">
                <a:ea typeface="ＭＳ Ｐゴシック" pitchFamily="34" charset="-128"/>
              </a:rPr>
              <a:t>, FR ≥22/mn, confusion</a:t>
            </a:r>
          </a:p>
          <a:p>
            <a:pPr lvl="1" eaLnBrk="1" hangingPunct="1">
              <a:buClr>
                <a:srgbClr val="25A79B"/>
              </a:buClr>
              <a:defRPr/>
            </a:pPr>
            <a:r>
              <a:rPr lang="fr-FR" altLang="fr-FR" sz="2000" dirty="0">
                <a:ea typeface="ＭＳ Ｐゴシック" pitchFamily="34" charset="-128"/>
              </a:rPr>
              <a:t>Hydratation orale impossible, intolérance alimentaire</a:t>
            </a:r>
          </a:p>
          <a:p>
            <a:pPr lvl="1" eaLnBrk="1" hangingPunct="1">
              <a:buClr>
                <a:srgbClr val="25A79B"/>
              </a:buClr>
              <a:defRPr/>
            </a:pPr>
            <a:r>
              <a:rPr lang="fr-FR" altLang="fr-FR" sz="2000" dirty="0">
                <a:ea typeface="ＭＳ Ｐゴシック" pitchFamily="34" charset="-128"/>
              </a:rPr>
              <a:t>Absence d</a:t>
            </a:r>
            <a:r>
              <a:rPr lang="ja-JP" altLang="fr-FR" sz="2000" dirty="0">
                <a:ea typeface="ＭＳ Ｐゴシック" pitchFamily="34" charset="-128"/>
              </a:rPr>
              <a:t>’</a:t>
            </a:r>
            <a:r>
              <a:rPr lang="fr-FR" altLang="ja-JP" sz="2000" dirty="0">
                <a:ea typeface="ＭＳ Ｐゴシック" pitchFamily="34" charset="-128"/>
              </a:rPr>
              <a:t>amélioration après 48 à 72h de </a:t>
            </a:r>
            <a:r>
              <a:rPr lang="fr-FR" altLang="ja-JP" sz="2000" dirty="0" err="1">
                <a:ea typeface="ＭＳ Ｐゴシック" pitchFamily="34" charset="-128"/>
              </a:rPr>
              <a:t>ttt</a:t>
            </a:r>
            <a:r>
              <a:rPr lang="fr-FR" altLang="ja-JP" sz="2000" dirty="0">
                <a:ea typeface="ＭＳ Ｐゴシック" pitchFamily="34" charset="-128"/>
              </a:rPr>
              <a:t> ambulatoire</a:t>
            </a:r>
          </a:p>
          <a:p>
            <a:pPr lvl="1" eaLnBrk="1" hangingPunct="1">
              <a:buClr>
                <a:srgbClr val="25A79B"/>
              </a:buClr>
              <a:defRPr/>
            </a:pPr>
            <a:r>
              <a:rPr lang="fr-FR" altLang="fr-FR" sz="2000" dirty="0">
                <a:ea typeface="ＭＳ Ｐゴシック" pitchFamily="34" charset="-128"/>
              </a:rPr>
              <a:t>Terrain fragilisé, </a:t>
            </a:r>
            <a:r>
              <a:rPr lang="fr-FR" altLang="fr-FR" sz="2000" dirty="0" err="1">
                <a:ea typeface="ＭＳ Ｐゴシック" pitchFamily="34" charset="-128"/>
              </a:rPr>
              <a:t>polypathologique</a:t>
            </a:r>
            <a:r>
              <a:rPr lang="fr-FR" altLang="fr-FR" sz="2000" dirty="0">
                <a:ea typeface="ＭＳ Ｐゴシック" pitchFamily="34" charset="-128"/>
              </a:rPr>
              <a:t> (</a:t>
            </a:r>
            <a:r>
              <a:rPr lang="fr-FR" altLang="fr-FR" sz="2000" dirty="0" err="1">
                <a:ea typeface="ＭＳ Ｐゴシック" pitchFamily="34" charset="-128"/>
              </a:rPr>
              <a:t>polyvasculaire</a:t>
            </a:r>
            <a:r>
              <a:rPr lang="fr-FR" altLang="fr-FR" sz="2000" dirty="0">
                <a:ea typeface="ＭＳ Ｐゴシック" pitchFamily="34" charset="-128"/>
              </a:rPr>
              <a:t>, immunodéprimé, grossesse….)</a:t>
            </a:r>
          </a:p>
          <a:p>
            <a:pPr lvl="1" eaLnBrk="1" hangingPunct="1">
              <a:buClr>
                <a:srgbClr val="25A79B"/>
              </a:buClr>
              <a:defRPr/>
            </a:pPr>
            <a:r>
              <a:rPr lang="fr-FR" altLang="fr-FR" sz="2000" dirty="0">
                <a:ea typeface="ＭＳ Ｐゴシック" pitchFamily="34" charset="-128"/>
              </a:rPr>
              <a:t>Signes de gravité </a:t>
            </a:r>
            <a:r>
              <a:rPr lang="fr-FR" altLang="fr-FR" sz="2000" dirty="0" err="1">
                <a:ea typeface="ＭＳ Ｐゴシック" pitchFamily="34" charset="-128"/>
              </a:rPr>
              <a:t>scannographique</a:t>
            </a:r>
            <a:r>
              <a:rPr lang="fr-FR" altLang="fr-FR" sz="2000" dirty="0">
                <a:ea typeface="ＭＳ Ｐゴシック" pitchFamily="34" charset="-128"/>
              </a:rPr>
              <a:t>: abcès, perforation, …</a:t>
            </a:r>
          </a:p>
          <a:p>
            <a:pPr marL="0" indent="0" eaLnBrk="1" hangingPunct="1">
              <a:buClr>
                <a:srgbClr val="25A79B"/>
              </a:buClr>
              <a:buFont typeface="Arial" charset="0"/>
              <a:buNone/>
              <a:defRPr/>
            </a:pPr>
            <a:endParaRPr lang="fr-FR" altLang="fr-FR" sz="2400" u="sng" dirty="0">
              <a:ea typeface="ＭＳ Ｐゴシック" pitchFamily="34" charset="-128"/>
            </a:endParaRPr>
          </a:p>
          <a:p>
            <a:pPr marL="0" indent="0" eaLnBrk="1" hangingPunct="1">
              <a:buClr>
                <a:srgbClr val="25A79B"/>
              </a:buClr>
              <a:buFont typeface="Arial" charset="0"/>
              <a:buChar char="•"/>
              <a:defRPr/>
            </a:pPr>
            <a:endParaRPr lang="fr-FR" altLang="fr-FR" sz="2400" dirty="0">
              <a:ea typeface="ＭＳ Ｐゴシック" pitchFamily="34" charset="-128"/>
            </a:endParaRPr>
          </a:p>
        </p:txBody>
      </p:sp>
      <p:cxnSp>
        <p:nvCxnSpPr>
          <p:cNvPr id="8" name="Connecteur droit 7">
            <a:extLst>
              <a:ext uri="{FF2B5EF4-FFF2-40B4-BE49-F238E27FC236}">
                <a16:creationId xmlns:a16="http://schemas.microsoft.com/office/drawing/2014/main" id="{0110EDB2-3C92-874A-9E76-68201A64648D}"/>
              </a:ext>
            </a:extLst>
          </p:cNvPr>
          <p:cNvCxnSpPr/>
          <p:nvPr/>
        </p:nvCxnSpPr>
        <p:spPr>
          <a:xfrm>
            <a:off x="395536" y="755650"/>
            <a:ext cx="7992888"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44036" name="Picture 3">
            <a:extLst>
              <a:ext uri="{FF2B5EF4-FFF2-40B4-BE49-F238E27FC236}">
                <a16:creationId xmlns:a16="http://schemas.microsoft.com/office/drawing/2014/main" id="{FE53C260-6BF5-D444-AB9F-C908FC89F2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750" y="939800"/>
            <a:ext cx="806450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Connecteur droit 2">
            <a:extLst>
              <a:ext uri="{FF2B5EF4-FFF2-40B4-BE49-F238E27FC236}">
                <a16:creationId xmlns:a16="http://schemas.microsoft.com/office/drawing/2014/main" id="{D533C4EB-C89D-AA4A-9B15-00B13247BED7}"/>
              </a:ext>
            </a:extLst>
          </p:cNvPr>
          <p:cNvCxnSpPr/>
          <p:nvPr/>
        </p:nvCxnSpPr>
        <p:spPr>
          <a:xfrm>
            <a:off x="2339975" y="1628775"/>
            <a:ext cx="2952750" cy="0"/>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EEBCCABC-2B5B-6B49-9C14-EFEB68A526C1}"/>
              </a:ext>
            </a:extLst>
          </p:cNvPr>
          <p:cNvCxnSpPr>
            <a:cxnSpLocks/>
          </p:cNvCxnSpPr>
          <p:nvPr/>
        </p:nvCxnSpPr>
        <p:spPr>
          <a:xfrm>
            <a:off x="2555875" y="2608263"/>
            <a:ext cx="5111750" cy="0"/>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Connecteur droit 8">
            <a:extLst>
              <a:ext uri="{FF2B5EF4-FFF2-40B4-BE49-F238E27FC236}">
                <a16:creationId xmlns:a16="http://schemas.microsoft.com/office/drawing/2014/main" id="{CD27509F-D04D-2A4F-8F67-41E97C704137}"/>
              </a:ext>
            </a:extLst>
          </p:cNvPr>
          <p:cNvCxnSpPr>
            <a:cxnSpLocks/>
          </p:cNvCxnSpPr>
          <p:nvPr/>
        </p:nvCxnSpPr>
        <p:spPr>
          <a:xfrm>
            <a:off x="2736850" y="2852738"/>
            <a:ext cx="1619250" cy="0"/>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Connecteur droit 10">
            <a:extLst>
              <a:ext uri="{FF2B5EF4-FFF2-40B4-BE49-F238E27FC236}">
                <a16:creationId xmlns:a16="http://schemas.microsoft.com/office/drawing/2014/main" id="{0A96C519-C5A2-7A44-9ECA-CF416B5FC801}"/>
              </a:ext>
            </a:extLst>
          </p:cNvPr>
          <p:cNvCxnSpPr>
            <a:cxnSpLocks/>
          </p:cNvCxnSpPr>
          <p:nvPr/>
        </p:nvCxnSpPr>
        <p:spPr>
          <a:xfrm>
            <a:off x="1547813" y="1844675"/>
            <a:ext cx="792162" cy="0"/>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pic>
        <p:nvPicPr>
          <p:cNvPr id="44041" name="Image 9">
            <a:extLst>
              <a:ext uri="{FF2B5EF4-FFF2-40B4-BE49-F238E27FC236}">
                <a16:creationId xmlns:a16="http://schemas.microsoft.com/office/drawing/2014/main" id="{BAA2EC00-EB5E-3C4F-918F-E4D827BCF54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32813" y="36513"/>
            <a:ext cx="565150" cy="56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Son enregistré">
            <a:hlinkClick r:id="" action="ppaction://media"/>
            <a:extLst>
              <a:ext uri="{FF2B5EF4-FFF2-40B4-BE49-F238E27FC236}">
                <a16:creationId xmlns:a16="http://schemas.microsoft.com/office/drawing/2014/main" id="{8EF76B5E-6794-AA48-BCBF-4FF9AB29530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086" y="5925563"/>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9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re 1">
            <a:extLst>
              <a:ext uri="{FF2B5EF4-FFF2-40B4-BE49-F238E27FC236}">
                <a16:creationId xmlns:a16="http://schemas.microsoft.com/office/drawing/2014/main" id="{EB4064D7-9A44-6241-B81F-672A244B8FB4}"/>
              </a:ext>
            </a:extLst>
          </p:cNvPr>
          <p:cNvSpPr txBox="1">
            <a:spLocks/>
          </p:cNvSpPr>
          <p:nvPr/>
        </p:nvSpPr>
        <p:spPr bwMode="auto">
          <a:xfrm>
            <a:off x="303213" y="115888"/>
            <a:ext cx="822960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fr-FR" altLang="fr-FR" sz="3200" b="1">
                <a:solidFill>
                  <a:srgbClr val="595959"/>
                </a:solidFill>
                <a:latin typeface="Calibri" panose="020F0502020204030204" pitchFamily="34" charset="0"/>
              </a:rPr>
              <a:t>A Retenir – Diverticulite simple</a:t>
            </a:r>
          </a:p>
        </p:txBody>
      </p:sp>
      <p:cxnSp>
        <p:nvCxnSpPr>
          <p:cNvPr id="3" name="Connecteur droit 2">
            <a:extLst>
              <a:ext uri="{FF2B5EF4-FFF2-40B4-BE49-F238E27FC236}">
                <a16:creationId xmlns:a16="http://schemas.microsoft.com/office/drawing/2014/main" id="{C70E6548-AC4E-BF43-9E92-4C8BE7D4C7BE}"/>
              </a:ext>
            </a:extLst>
          </p:cNvPr>
          <p:cNvCxnSpPr/>
          <p:nvPr/>
        </p:nvCxnSpPr>
        <p:spPr>
          <a:xfrm>
            <a:off x="395536" y="755650"/>
            <a:ext cx="7992888"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5" name="ZoneTexte 4">
            <a:extLst>
              <a:ext uri="{FF2B5EF4-FFF2-40B4-BE49-F238E27FC236}">
                <a16:creationId xmlns:a16="http://schemas.microsoft.com/office/drawing/2014/main" id="{E79DF642-CCEC-174A-81EB-38001D8BB409}"/>
              </a:ext>
            </a:extLst>
          </p:cNvPr>
          <p:cNvSpPr txBox="1"/>
          <p:nvPr/>
        </p:nvSpPr>
        <p:spPr>
          <a:xfrm>
            <a:off x="539750" y="981075"/>
            <a:ext cx="8496300" cy="5354638"/>
          </a:xfrm>
          <a:prstGeom prst="rect">
            <a:avLst/>
          </a:prstGeom>
          <a:noFill/>
        </p:spPr>
        <p:txBody>
          <a:bodyPr>
            <a:spAutoFit/>
          </a:bodyPr>
          <a:lstStyle/>
          <a:p>
            <a:pPr marL="285750" indent="-285750">
              <a:buFont typeface="Arial" panose="020B0604020202020204" pitchFamily="34" charset="0"/>
              <a:buChar char="•"/>
              <a:defRPr/>
            </a:pPr>
            <a:r>
              <a:rPr lang="fr-FR" dirty="0"/>
              <a:t>Clinique</a:t>
            </a:r>
          </a:p>
          <a:p>
            <a:pPr marL="742950" lvl="1" indent="-285750">
              <a:buFont typeface="Arial" panose="020B0604020202020204" pitchFamily="34" charset="0"/>
              <a:buChar char="•"/>
              <a:defRPr/>
            </a:pPr>
            <a:r>
              <a:rPr lang="fr-FR" dirty="0"/>
              <a:t>Douleurs FIG avec défense</a:t>
            </a:r>
          </a:p>
          <a:p>
            <a:pPr marL="742950" lvl="1" indent="-285750">
              <a:buFont typeface="Arial" panose="020B0604020202020204" pitchFamily="34" charset="0"/>
              <a:buChar char="•"/>
              <a:defRPr/>
            </a:pPr>
            <a:r>
              <a:rPr lang="fr-FR" dirty="0"/>
              <a:t>Fièvre</a:t>
            </a:r>
          </a:p>
          <a:p>
            <a:pPr marL="742950" lvl="1" indent="-285750">
              <a:buFont typeface="Arial" panose="020B0604020202020204" pitchFamily="34" charset="0"/>
              <a:buChar char="•"/>
              <a:defRPr/>
            </a:pPr>
            <a:r>
              <a:rPr lang="fr-FR" dirty="0"/>
              <a:t>Troubles du transit</a:t>
            </a:r>
          </a:p>
          <a:p>
            <a:pPr marL="742950" lvl="1" indent="-285750">
              <a:buFont typeface="Arial" panose="020B0604020202020204" pitchFamily="34" charset="0"/>
              <a:buChar char="•"/>
              <a:defRPr/>
            </a:pPr>
            <a:endParaRPr lang="fr-FR" dirty="0"/>
          </a:p>
          <a:p>
            <a:pPr marL="285750" indent="-285750">
              <a:buFont typeface="Arial" panose="020B0604020202020204" pitchFamily="34" charset="0"/>
              <a:buChar char="•"/>
              <a:defRPr/>
            </a:pPr>
            <a:r>
              <a:rPr lang="fr-FR" dirty="0"/>
              <a:t>Paraclinique</a:t>
            </a:r>
          </a:p>
          <a:p>
            <a:pPr marL="742950" lvl="1" indent="-285750">
              <a:buFont typeface="Arial" panose="020B0604020202020204" pitchFamily="34" charset="0"/>
              <a:buChar char="•"/>
              <a:defRPr/>
            </a:pPr>
            <a:r>
              <a:rPr lang="fr-FR" dirty="0" err="1"/>
              <a:t>Sd</a:t>
            </a:r>
            <a:r>
              <a:rPr lang="fr-FR" dirty="0"/>
              <a:t> inflammatoire biologique</a:t>
            </a:r>
          </a:p>
          <a:p>
            <a:pPr marL="742950" lvl="1" indent="-285750">
              <a:buFont typeface="Arial" panose="020B0604020202020204" pitchFamily="34" charset="0"/>
              <a:buChar char="•"/>
              <a:defRPr/>
            </a:pPr>
            <a:r>
              <a:rPr lang="fr-FR" dirty="0"/>
              <a:t>Scanner +++</a:t>
            </a:r>
          </a:p>
          <a:p>
            <a:pPr marL="1200150" lvl="2" indent="-285750">
              <a:buFont typeface="Arial" panose="020B0604020202020204" pitchFamily="34" charset="0"/>
              <a:buChar char="•"/>
              <a:defRPr/>
            </a:pPr>
            <a:r>
              <a:rPr lang="fr-FR" dirty="0"/>
              <a:t>Diverticules, épaississement parois, graisse infiltrée</a:t>
            </a:r>
          </a:p>
          <a:p>
            <a:pPr marL="1200150" lvl="2" indent="-285750">
              <a:buFont typeface="Arial" panose="020B0604020202020204" pitchFamily="34" charset="0"/>
              <a:buChar char="•"/>
              <a:defRPr/>
            </a:pPr>
            <a:endParaRPr lang="fr-FR" dirty="0"/>
          </a:p>
          <a:p>
            <a:pPr marL="285750" indent="-285750">
              <a:buFont typeface="Arial" panose="020B0604020202020204" pitchFamily="34" charset="0"/>
              <a:buChar char="•"/>
              <a:defRPr/>
            </a:pPr>
            <a:r>
              <a:rPr lang="fr-FR" dirty="0"/>
              <a:t>Traitement</a:t>
            </a:r>
          </a:p>
          <a:p>
            <a:pPr marL="742950" lvl="1" indent="-285750">
              <a:buFont typeface="Arial" panose="020B0604020202020204" pitchFamily="34" charset="0"/>
              <a:buChar char="•"/>
              <a:defRPr/>
            </a:pPr>
            <a:r>
              <a:rPr lang="fr-FR" dirty="0"/>
              <a:t>Sans antécédent </a:t>
            </a:r>
          </a:p>
          <a:p>
            <a:pPr marL="1200150" lvl="2" indent="-285750">
              <a:buFont typeface="Arial" panose="020B0604020202020204" pitchFamily="34" charset="0"/>
              <a:buChar char="•"/>
              <a:defRPr/>
            </a:pPr>
            <a:r>
              <a:rPr lang="fr-FR" dirty="0"/>
              <a:t>Traitement symptomatique</a:t>
            </a:r>
          </a:p>
          <a:p>
            <a:pPr marL="1657350" lvl="3" indent="-285750">
              <a:buFont typeface="Arial" panose="020B0604020202020204" pitchFamily="34" charset="0"/>
              <a:buChar char="•"/>
              <a:defRPr/>
            </a:pPr>
            <a:r>
              <a:rPr lang="fr-FR" dirty="0"/>
              <a:t>Si échec : ATB per os 7 jours</a:t>
            </a:r>
          </a:p>
          <a:p>
            <a:pPr lvl="3">
              <a:defRPr/>
            </a:pPr>
            <a:endParaRPr lang="fr-FR" dirty="0"/>
          </a:p>
          <a:p>
            <a:pPr marL="742950" lvl="1" indent="-285750">
              <a:buFont typeface="Arial" panose="020B0604020202020204" pitchFamily="34" charset="0"/>
              <a:buChar char="•"/>
              <a:defRPr/>
            </a:pPr>
            <a:r>
              <a:rPr lang="fr-FR" dirty="0"/>
              <a:t>Si ASA&gt;3, </a:t>
            </a:r>
            <a:r>
              <a:rPr lang="fr-FR" dirty="0" err="1"/>
              <a:t>immuonodéprimé</a:t>
            </a:r>
            <a:r>
              <a:rPr lang="fr-FR" dirty="0"/>
              <a:t>, enceinte, signes de gravité</a:t>
            </a:r>
          </a:p>
          <a:p>
            <a:pPr marL="1200150" lvl="2" indent="-285750">
              <a:buFont typeface="Arial" panose="020B0604020202020204" pitchFamily="34" charset="0"/>
              <a:buChar char="•"/>
              <a:defRPr/>
            </a:pPr>
            <a:r>
              <a:rPr lang="fr-FR" dirty="0"/>
              <a:t>Hospitalisation</a:t>
            </a:r>
          </a:p>
          <a:p>
            <a:pPr marL="1200150" lvl="2" indent="-285750">
              <a:buFont typeface="Arial" panose="020B0604020202020204" pitchFamily="34" charset="0"/>
              <a:buChar char="•"/>
              <a:defRPr/>
            </a:pPr>
            <a:r>
              <a:rPr lang="fr-FR" dirty="0"/>
              <a:t>ATB IV 7 jours</a:t>
            </a:r>
          </a:p>
          <a:p>
            <a:pPr marL="1200150" lvl="2" indent="-285750">
              <a:buFont typeface="Arial" panose="020B0604020202020204" pitchFamily="34" charset="0"/>
              <a:buChar char="•"/>
              <a:defRPr/>
            </a:pPr>
            <a:endParaRPr lang="fr-FR" dirty="0"/>
          </a:p>
        </p:txBody>
      </p:sp>
      <p:pic>
        <p:nvPicPr>
          <p:cNvPr id="46084" name="Image 5">
            <a:extLst>
              <a:ext uri="{FF2B5EF4-FFF2-40B4-BE49-F238E27FC236}">
                <a16:creationId xmlns:a16="http://schemas.microsoft.com/office/drawing/2014/main" id="{E845CDFD-1F69-7144-A683-FFEC884C1C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32813" y="36513"/>
            <a:ext cx="565150" cy="56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Son enregistré">
            <a:hlinkClick r:id="" action="ppaction://media"/>
            <a:extLst>
              <a:ext uri="{FF2B5EF4-FFF2-40B4-BE49-F238E27FC236}">
                <a16:creationId xmlns:a16="http://schemas.microsoft.com/office/drawing/2014/main" id="{A4533E8A-CA67-9E45-BF2B-AC56CAE34F7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23250" y="6002338"/>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0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re 1">
            <a:extLst>
              <a:ext uri="{FF2B5EF4-FFF2-40B4-BE49-F238E27FC236}">
                <a16:creationId xmlns:a16="http://schemas.microsoft.com/office/drawing/2014/main" id="{00C4C19D-C17A-2641-8CEF-B17C14C67083}"/>
              </a:ext>
            </a:extLst>
          </p:cNvPr>
          <p:cNvSpPr>
            <a:spLocks noGrp="1"/>
          </p:cNvSpPr>
          <p:nvPr>
            <p:ph type="title" idx="4294967295"/>
          </p:nvPr>
        </p:nvSpPr>
        <p:spPr>
          <a:xfrm>
            <a:off x="303213" y="115888"/>
            <a:ext cx="8229600" cy="792162"/>
          </a:xfrm>
        </p:spPr>
        <p:txBody>
          <a:bodyPr/>
          <a:lstStyle/>
          <a:p>
            <a:pPr algn="l" eaLnBrk="1" hangingPunct="1"/>
            <a:r>
              <a:rPr lang="fr-FR" altLang="fr-FR" sz="3200" b="1">
                <a:solidFill>
                  <a:srgbClr val="595959"/>
                </a:solidFill>
                <a:ea typeface="ＭＳ Ｐゴシック" panose="020B0600070205080204" pitchFamily="34" charset="-128"/>
              </a:rPr>
              <a:t>Diverticulites compliquées, « aiguës »</a:t>
            </a:r>
          </a:p>
        </p:txBody>
      </p:sp>
      <p:sp>
        <p:nvSpPr>
          <p:cNvPr id="47106" name="Espace réservé du contenu 2">
            <a:extLst>
              <a:ext uri="{FF2B5EF4-FFF2-40B4-BE49-F238E27FC236}">
                <a16:creationId xmlns:a16="http://schemas.microsoft.com/office/drawing/2014/main" id="{662A7C9A-F92A-F44F-AC7B-46A93DFD4B2E}"/>
              </a:ext>
            </a:extLst>
          </p:cNvPr>
          <p:cNvSpPr>
            <a:spLocks noGrp="1"/>
          </p:cNvSpPr>
          <p:nvPr>
            <p:ph idx="4294967295"/>
          </p:nvPr>
        </p:nvSpPr>
        <p:spPr bwMode="auto">
          <a:xfrm>
            <a:off x="73025" y="981075"/>
            <a:ext cx="9036050" cy="10795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615950" lvl="4" indent="-342900" eaLnBrk="1" hangingPunct="1">
              <a:buClr>
                <a:srgbClr val="25A79B"/>
              </a:buClr>
              <a:buFont typeface="Arial" panose="020B0604020202020204" pitchFamily="34" charset="0"/>
              <a:buChar char="•"/>
            </a:pPr>
            <a:r>
              <a:rPr lang="fr-FR" altLang="fr-FR" sz="2400">
                <a:ea typeface="ＭＳ Ｐゴシック" panose="020B0600070205080204" pitchFamily="34" charset="-128"/>
              </a:rPr>
              <a:t>Gravité de l</a:t>
            </a:r>
            <a:r>
              <a:rPr lang="ja-JP" altLang="fr-FR" sz="2400">
                <a:ea typeface="ＭＳ Ｐゴシック" panose="020B0600070205080204" pitchFamily="34" charset="-128"/>
              </a:rPr>
              <a:t>’</a:t>
            </a:r>
            <a:r>
              <a:rPr lang="fr-FR" altLang="ja-JP" sz="2400">
                <a:ea typeface="ＭＳ Ｐゴシック" panose="020B0600070205080204" pitchFamily="34" charset="-128"/>
              </a:rPr>
              <a:t>infection péritonéale au cours des diverticulites</a:t>
            </a:r>
          </a:p>
          <a:p>
            <a:pPr marL="615950" lvl="4" indent="-342900" algn="ctr" eaLnBrk="1" hangingPunct="1">
              <a:buClr>
                <a:srgbClr val="25A79B"/>
              </a:buClr>
              <a:buFont typeface="Arial" panose="020B0604020202020204" pitchFamily="34" charset="0"/>
              <a:buNone/>
            </a:pPr>
            <a:r>
              <a:rPr lang="fr-FR" altLang="fr-FR" sz="2400">
                <a:ea typeface="ＭＳ Ｐゴシック" panose="020B0600070205080204" pitchFamily="34" charset="-128"/>
              </a:rPr>
              <a:t>= évaluée par la classification de HINCHEY</a:t>
            </a:r>
          </a:p>
          <a:p>
            <a:pPr eaLnBrk="1" hangingPunct="1">
              <a:buClr>
                <a:srgbClr val="25A79B"/>
              </a:buClr>
            </a:pPr>
            <a:endParaRPr lang="fr-FR" altLang="fr-FR" sz="1800">
              <a:ea typeface="ＭＳ Ｐゴシック" panose="020B0600070205080204" pitchFamily="34" charset="-128"/>
            </a:endParaRPr>
          </a:p>
          <a:p>
            <a:pPr eaLnBrk="1" hangingPunct="1">
              <a:buClr>
                <a:srgbClr val="25A79B"/>
              </a:buClr>
            </a:pPr>
            <a:endParaRPr lang="fr-FR" altLang="fr-FR" sz="2400">
              <a:ea typeface="ＭＳ Ｐゴシック" panose="020B0600070205080204" pitchFamily="34" charset="-128"/>
            </a:endParaRPr>
          </a:p>
        </p:txBody>
      </p:sp>
      <p:cxnSp>
        <p:nvCxnSpPr>
          <p:cNvPr id="8" name="Connecteur droit 7">
            <a:extLst>
              <a:ext uri="{FF2B5EF4-FFF2-40B4-BE49-F238E27FC236}">
                <a16:creationId xmlns:a16="http://schemas.microsoft.com/office/drawing/2014/main" id="{531E37DB-FCC2-324D-A010-C051A275520E}"/>
              </a:ext>
            </a:extLst>
          </p:cNvPr>
          <p:cNvCxnSpPr/>
          <p:nvPr/>
        </p:nvCxnSpPr>
        <p:spPr>
          <a:xfrm>
            <a:off x="395536" y="755650"/>
            <a:ext cx="7992888"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47108" name="AutoShape 4" descr="Résultats de recherche d'images pour « sigmoidite et Hinchey »">
            <a:extLst>
              <a:ext uri="{FF2B5EF4-FFF2-40B4-BE49-F238E27FC236}">
                <a16:creationId xmlns:a16="http://schemas.microsoft.com/office/drawing/2014/main" id="{D6379AAD-24DD-474B-9D0E-90D2F158C813}"/>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fr-FR" altLang="fr-FR"/>
          </a:p>
        </p:txBody>
      </p:sp>
      <p:sp>
        <p:nvSpPr>
          <p:cNvPr id="9" name="Accolade fermante 8">
            <a:extLst>
              <a:ext uri="{FF2B5EF4-FFF2-40B4-BE49-F238E27FC236}">
                <a16:creationId xmlns:a16="http://schemas.microsoft.com/office/drawing/2014/main" id="{38198C06-36C4-524F-A678-39E2820D19AA}"/>
              </a:ext>
            </a:extLst>
          </p:cNvPr>
          <p:cNvSpPr/>
          <p:nvPr/>
        </p:nvSpPr>
        <p:spPr>
          <a:xfrm>
            <a:off x="6659563" y="4437063"/>
            <a:ext cx="433387" cy="1008062"/>
          </a:xfrm>
          <a:prstGeom prst="rightBrace">
            <a:avLst/>
          </a:prstGeom>
          <a:ln w="25400"/>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fr-FR"/>
          </a:p>
        </p:txBody>
      </p:sp>
      <p:sp>
        <p:nvSpPr>
          <p:cNvPr id="47110" name="ZoneTexte 9">
            <a:extLst>
              <a:ext uri="{FF2B5EF4-FFF2-40B4-BE49-F238E27FC236}">
                <a16:creationId xmlns:a16="http://schemas.microsoft.com/office/drawing/2014/main" id="{EF0CDB56-545A-A845-9A23-796FBA4AD441}"/>
              </a:ext>
            </a:extLst>
          </p:cNvPr>
          <p:cNvSpPr txBox="1">
            <a:spLocks noChangeArrowheads="1"/>
          </p:cNvSpPr>
          <p:nvPr/>
        </p:nvSpPr>
        <p:spPr bwMode="auto">
          <a:xfrm>
            <a:off x="7164388" y="4437063"/>
            <a:ext cx="208756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fr-FR" altLang="fr-FR"/>
              <a:t>Pneumopéritoine</a:t>
            </a:r>
          </a:p>
          <a:p>
            <a:pPr eaLnBrk="1" hangingPunct="1"/>
            <a:r>
              <a:rPr lang="fr-FR" altLang="fr-FR"/>
              <a:t>Épanchement en péritoine libre</a:t>
            </a:r>
          </a:p>
        </p:txBody>
      </p:sp>
      <p:pic>
        <p:nvPicPr>
          <p:cNvPr id="47111" name="Picture 9">
            <a:extLst>
              <a:ext uri="{FF2B5EF4-FFF2-40B4-BE49-F238E27FC236}">
                <a16:creationId xmlns:a16="http://schemas.microsoft.com/office/drawing/2014/main" id="{45DE574D-281C-864E-A8EB-38B3BE28E1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950" y="3429000"/>
            <a:ext cx="6911975" cy="2020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7112" name="Image 9">
            <a:extLst>
              <a:ext uri="{FF2B5EF4-FFF2-40B4-BE49-F238E27FC236}">
                <a16:creationId xmlns:a16="http://schemas.microsoft.com/office/drawing/2014/main" id="{5221953E-99A9-4D4C-8D70-54D02346AE7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32813" y="36513"/>
            <a:ext cx="565150" cy="56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Son enregistré">
            <a:hlinkClick r:id="" action="ppaction://media"/>
            <a:extLst>
              <a:ext uri="{FF2B5EF4-FFF2-40B4-BE49-F238E27FC236}">
                <a16:creationId xmlns:a16="http://schemas.microsoft.com/office/drawing/2014/main" id="{E5259809-8040-4146-BCF4-056B6F17B54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26413" y="6024797"/>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4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re 1">
            <a:extLst>
              <a:ext uri="{FF2B5EF4-FFF2-40B4-BE49-F238E27FC236}">
                <a16:creationId xmlns:a16="http://schemas.microsoft.com/office/drawing/2014/main" id="{24F8D94F-7CDF-4041-A51F-C3C600823309}"/>
              </a:ext>
            </a:extLst>
          </p:cNvPr>
          <p:cNvSpPr>
            <a:spLocks noGrp="1"/>
          </p:cNvSpPr>
          <p:nvPr>
            <p:ph type="title" idx="4294967295"/>
          </p:nvPr>
        </p:nvSpPr>
        <p:spPr>
          <a:xfrm>
            <a:off x="303213" y="115888"/>
            <a:ext cx="8229600" cy="792162"/>
          </a:xfrm>
        </p:spPr>
        <p:txBody>
          <a:bodyPr/>
          <a:lstStyle/>
          <a:p>
            <a:pPr algn="l" eaLnBrk="1" hangingPunct="1"/>
            <a:r>
              <a:rPr lang="fr-FR" altLang="fr-FR" sz="3200" b="1">
                <a:solidFill>
                  <a:srgbClr val="595959"/>
                </a:solidFill>
                <a:ea typeface="ＭＳ Ｐゴシック" panose="020B0600070205080204" pitchFamily="34" charset="-128"/>
              </a:rPr>
              <a:t>Diverticulites compliquées, « aiguës »</a:t>
            </a:r>
          </a:p>
        </p:txBody>
      </p:sp>
      <p:sp>
        <p:nvSpPr>
          <p:cNvPr id="49154" name="Espace réservé du contenu 2">
            <a:extLst>
              <a:ext uri="{FF2B5EF4-FFF2-40B4-BE49-F238E27FC236}">
                <a16:creationId xmlns:a16="http://schemas.microsoft.com/office/drawing/2014/main" id="{1EE5E075-2BA7-164F-A9BA-7D27D8723F55}"/>
              </a:ext>
            </a:extLst>
          </p:cNvPr>
          <p:cNvSpPr>
            <a:spLocks noGrp="1"/>
          </p:cNvSpPr>
          <p:nvPr>
            <p:ph idx="4294967295"/>
          </p:nvPr>
        </p:nvSpPr>
        <p:spPr bwMode="auto">
          <a:xfrm>
            <a:off x="73025" y="981075"/>
            <a:ext cx="9036050" cy="10795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73050" lvl="4" indent="0" algn="ctr" eaLnBrk="1" hangingPunct="1">
              <a:buClr>
                <a:srgbClr val="25A79B"/>
              </a:buClr>
              <a:buFont typeface="Arial" panose="020B0604020202020204" pitchFamily="34" charset="0"/>
              <a:buNone/>
            </a:pPr>
            <a:r>
              <a:rPr lang="fr-FR" altLang="fr-FR" sz="2400">
                <a:ea typeface="ＭＳ Ｐゴシック" panose="020B0600070205080204" pitchFamily="34" charset="-128"/>
              </a:rPr>
              <a:t>Stade 2 de HINCHEY</a:t>
            </a:r>
          </a:p>
          <a:p>
            <a:pPr eaLnBrk="1" hangingPunct="1">
              <a:buClr>
                <a:srgbClr val="25A79B"/>
              </a:buClr>
            </a:pPr>
            <a:endParaRPr lang="fr-FR" altLang="fr-FR" sz="1800">
              <a:ea typeface="ＭＳ Ｐゴシック" panose="020B0600070205080204" pitchFamily="34" charset="-128"/>
            </a:endParaRPr>
          </a:p>
          <a:p>
            <a:pPr eaLnBrk="1" hangingPunct="1">
              <a:buClr>
                <a:srgbClr val="25A79B"/>
              </a:buClr>
            </a:pPr>
            <a:endParaRPr lang="fr-FR" altLang="fr-FR" sz="2400">
              <a:ea typeface="ＭＳ Ｐゴシック" panose="020B0600070205080204" pitchFamily="34" charset="-128"/>
            </a:endParaRPr>
          </a:p>
        </p:txBody>
      </p:sp>
      <p:cxnSp>
        <p:nvCxnSpPr>
          <p:cNvPr id="8" name="Connecteur droit 7">
            <a:extLst>
              <a:ext uri="{FF2B5EF4-FFF2-40B4-BE49-F238E27FC236}">
                <a16:creationId xmlns:a16="http://schemas.microsoft.com/office/drawing/2014/main" id="{0A30CBF7-93AB-B546-B142-92B08C9ACF8D}"/>
              </a:ext>
            </a:extLst>
          </p:cNvPr>
          <p:cNvCxnSpPr/>
          <p:nvPr/>
        </p:nvCxnSpPr>
        <p:spPr>
          <a:xfrm>
            <a:off x="395536" y="755650"/>
            <a:ext cx="7992888"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49156" name="AutoShape 4" descr="Résultats de recherche d'images pour « sigmoidite et Hinchey »">
            <a:extLst>
              <a:ext uri="{FF2B5EF4-FFF2-40B4-BE49-F238E27FC236}">
                <a16:creationId xmlns:a16="http://schemas.microsoft.com/office/drawing/2014/main" id="{C88AEA98-7491-0149-995F-522E15C9C77C}"/>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fr-FR" altLang="fr-FR"/>
          </a:p>
        </p:txBody>
      </p:sp>
      <p:pic>
        <p:nvPicPr>
          <p:cNvPr id="49157" name="Picture 2">
            <a:extLst>
              <a:ext uri="{FF2B5EF4-FFF2-40B4-BE49-F238E27FC236}">
                <a16:creationId xmlns:a16="http://schemas.microsoft.com/office/drawing/2014/main" id="{CBF9C67C-8230-B94B-A3B4-7C3510C040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11413" y="1563688"/>
            <a:ext cx="4557712" cy="4532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9158" name="Image 6">
            <a:extLst>
              <a:ext uri="{FF2B5EF4-FFF2-40B4-BE49-F238E27FC236}">
                <a16:creationId xmlns:a16="http://schemas.microsoft.com/office/drawing/2014/main" id="{AE476074-8E90-0E48-B329-8561EC96129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96300" y="44450"/>
            <a:ext cx="612775"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Son enregistré">
            <a:hlinkClick r:id="" action="ppaction://media"/>
            <a:extLst>
              <a:ext uri="{FF2B5EF4-FFF2-40B4-BE49-F238E27FC236}">
                <a16:creationId xmlns:a16="http://schemas.microsoft.com/office/drawing/2014/main" id="{7DCFFE8F-0E5C-DC40-A4DF-D3D054C9F25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26413" y="568960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9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FFBC0A9-22FE-2849-9F0F-5BC617A711EC}"/>
              </a:ext>
            </a:extLst>
          </p:cNvPr>
          <p:cNvSpPr>
            <a:spLocks noGrp="1"/>
          </p:cNvSpPr>
          <p:nvPr>
            <p:ph type="title" idx="4294967295"/>
          </p:nvPr>
        </p:nvSpPr>
        <p:spPr>
          <a:xfrm>
            <a:off x="250825" y="115888"/>
            <a:ext cx="8229600" cy="792162"/>
          </a:xfrm>
        </p:spPr>
        <p:txBody>
          <a:bodyPr rtlCol="0">
            <a:normAutofit/>
          </a:bodyPr>
          <a:lstStyle/>
          <a:p>
            <a:pPr algn="l" eaLnBrk="1" fontAlgn="auto" hangingPunct="1">
              <a:spcAft>
                <a:spcPts val="0"/>
              </a:spcAft>
              <a:defRPr/>
            </a:pPr>
            <a:r>
              <a:rPr lang="fr-FR" sz="3600" b="1" dirty="0">
                <a:solidFill>
                  <a:schemeClr val="tx1">
                    <a:lumMod val="65000"/>
                    <a:lumOff val="35000"/>
                  </a:schemeClr>
                </a:solidFill>
                <a:ea typeface="+mj-ea"/>
                <a:cs typeface="Arial" pitchFamily="34" charset="0"/>
              </a:rPr>
              <a:t>OBJECTIFS</a:t>
            </a:r>
          </a:p>
        </p:txBody>
      </p:sp>
      <p:cxnSp>
        <p:nvCxnSpPr>
          <p:cNvPr id="5" name="Connecteur droit 4">
            <a:extLst>
              <a:ext uri="{FF2B5EF4-FFF2-40B4-BE49-F238E27FC236}">
                <a16:creationId xmlns:a16="http://schemas.microsoft.com/office/drawing/2014/main" id="{E81CBEB2-2FD8-5849-B436-130338F9F4A3}"/>
              </a:ext>
            </a:extLst>
          </p:cNvPr>
          <p:cNvCxnSpPr/>
          <p:nvPr/>
        </p:nvCxnSpPr>
        <p:spPr>
          <a:xfrm>
            <a:off x="395536" y="755650"/>
            <a:ext cx="7992888"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graphicFrame>
        <p:nvGraphicFramePr>
          <p:cNvPr id="3" name="Tableau 2">
            <a:extLst>
              <a:ext uri="{FF2B5EF4-FFF2-40B4-BE49-F238E27FC236}">
                <a16:creationId xmlns:a16="http://schemas.microsoft.com/office/drawing/2014/main" id="{EC2C1E8E-E7A5-264A-8047-DC0C77C39C07}"/>
              </a:ext>
            </a:extLst>
          </p:cNvPr>
          <p:cNvGraphicFramePr>
            <a:graphicFrameLocks noGrp="1"/>
          </p:cNvGraphicFramePr>
          <p:nvPr/>
        </p:nvGraphicFramePr>
        <p:xfrm>
          <a:off x="250825" y="755650"/>
          <a:ext cx="8713788" cy="6008688"/>
        </p:xfrm>
        <a:graphic>
          <a:graphicData uri="http://schemas.openxmlformats.org/drawingml/2006/table">
            <a:tbl>
              <a:tblPr>
                <a:tableStyleId>{5C22544A-7EE6-4342-B048-85BDC9FD1C3A}</a:tableStyleId>
              </a:tblPr>
              <a:tblGrid>
                <a:gridCol w="720786">
                  <a:extLst>
                    <a:ext uri="{9D8B030D-6E8A-4147-A177-3AD203B41FA5}">
                      <a16:colId xmlns:a16="http://schemas.microsoft.com/office/drawing/2014/main" val="1980237265"/>
                    </a:ext>
                  </a:extLst>
                </a:gridCol>
                <a:gridCol w="7993002">
                  <a:extLst>
                    <a:ext uri="{9D8B030D-6E8A-4147-A177-3AD203B41FA5}">
                      <a16:colId xmlns:a16="http://schemas.microsoft.com/office/drawing/2014/main" val="4218043675"/>
                    </a:ext>
                  </a:extLst>
                </a:gridCol>
              </a:tblGrid>
              <a:tr h="281045">
                <a:tc>
                  <a:txBody>
                    <a:bodyPr/>
                    <a:lstStyle/>
                    <a:p>
                      <a:pPr algn="ctr" fontAlgn="b"/>
                      <a:r>
                        <a:rPr lang="fr-FR" sz="1800" u="none" strike="noStrike" dirty="0">
                          <a:effectLst/>
                        </a:rPr>
                        <a:t>Rang</a:t>
                      </a:r>
                      <a:endParaRPr lang="fr-FR" sz="1800" b="0" i="0" u="none" strike="noStrike" dirty="0">
                        <a:solidFill>
                          <a:srgbClr val="000000"/>
                        </a:solidFill>
                        <a:effectLst/>
                        <a:latin typeface="Calibri" panose="020F0502020204030204" pitchFamily="34" charset="0"/>
                      </a:endParaRPr>
                    </a:p>
                  </a:txBody>
                  <a:tcPr marL="6715" marR="6715" marT="6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800" u="none" strike="noStrike" dirty="0">
                          <a:effectLst/>
                        </a:rPr>
                        <a:t>Intitulé</a:t>
                      </a:r>
                      <a:endParaRPr lang="fr-FR" sz="1800" b="0" i="0" u="none" strike="noStrike" dirty="0">
                        <a:solidFill>
                          <a:srgbClr val="000000"/>
                        </a:solidFill>
                        <a:effectLst/>
                        <a:latin typeface="Calibri" panose="020F0502020204030204" pitchFamily="34" charset="0"/>
                      </a:endParaRPr>
                    </a:p>
                  </a:txBody>
                  <a:tcPr marL="6715" marR="6715" marT="6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79847284"/>
                  </a:ext>
                </a:extLst>
              </a:tr>
              <a:tr h="555374">
                <a:tc>
                  <a:txBody>
                    <a:bodyPr/>
                    <a:lstStyle/>
                    <a:p>
                      <a:pPr algn="ctr" fontAlgn="b"/>
                      <a:r>
                        <a:rPr lang="fr-FR" sz="1800" u="none" strike="noStrike" dirty="0">
                          <a:ln>
                            <a:noFill/>
                          </a:ln>
                          <a:effectLst/>
                        </a:rPr>
                        <a:t>A</a:t>
                      </a:r>
                      <a:endParaRPr lang="fr-FR" sz="1800" b="0" i="0" u="none" strike="noStrike" dirty="0">
                        <a:ln>
                          <a:noFill/>
                        </a:ln>
                        <a:solidFill>
                          <a:srgbClr val="000000"/>
                        </a:solidFill>
                        <a:effectLst/>
                        <a:latin typeface="Calibri" panose="020F0502020204030204" pitchFamily="34" charset="0"/>
                      </a:endParaRPr>
                    </a:p>
                  </a:txBody>
                  <a:tcPr marL="6715" marR="6715" marT="6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800" u="none" strike="noStrike" dirty="0">
                          <a:ln>
                            <a:noFill/>
                          </a:ln>
                          <a:effectLst/>
                        </a:rPr>
                        <a:t>Diverticule, Diverticulose, Diverticulite, Diverticulite compliquée (abcès, péritonite, fistule, hémorragie, sténose)</a:t>
                      </a:r>
                      <a:endParaRPr lang="fr-FR" sz="1800" b="0" i="0" u="none" strike="noStrike" dirty="0">
                        <a:ln>
                          <a:noFill/>
                        </a:ln>
                        <a:solidFill>
                          <a:srgbClr val="000000"/>
                        </a:solidFill>
                        <a:effectLst/>
                        <a:latin typeface="Calibri" panose="020F0502020204030204" pitchFamily="34" charset="0"/>
                      </a:endParaRPr>
                    </a:p>
                  </a:txBody>
                  <a:tcPr marL="6715" marR="6715" marT="6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02255944"/>
                  </a:ext>
                </a:extLst>
              </a:tr>
              <a:tr h="281045">
                <a:tc>
                  <a:txBody>
                    <a:bodyPr/>
                    <a:lstStyle/>
                    <a:p>
                      <a:pPr algn="ctr" fontAlgn="b"/>
                      <a:r>
                        <a:rPr lang="fr-FR" sz="1800" u="none" strike="noStrike" dirty="0">
                          <a:ln>
                            <a:noFill/>
                          </a:ln>
                          <a:effectLst/>
                        </a:rPr>
                        <a:t>B</a:t>
                      </a:r>
                      <a:endParaRPr lang="fr-FR" sz="1800" b="0" i="0" u="none" strike="noStrike" dirty="0">
                        <a:ln>
                          <a:noFill/>
                        </a:ln>
                        <a:solidFill>
                          <a:srgbClr val="000000"/>
                        </a:solidFill>
                        <a:effectLst/>
                        <a:latin typeface="Calibri" panose="020F0502020204030204" pitchFamily="34" charset="0"/>
                      </a:endParaRPr>
                    </a:p>
                  </a:txBody>
                  <a:tcPr marL="6715" marR="6715" marT="6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800" u="none" strike="noStrike" dirty="0">
                          <a:ln>
                            <a:noFill/>
                          </a:ln>
                          <a:effectLst/>
                        </a:rPr>
                        <a:t>Connaitre l'incidence de la diverticulose et histoire naturelle</a:t>
                      </a:r>
                      <a:endParaRPr lang="fr-FR" sz="1800" b="0" i="0" u="none" strike="noStrike" dirty="0">
                        <a:ln>
                          <a:noFill/>
                        </a:ln>
                        <a:solidFill>
                          <a:srgbClr val="000000"/>
                        </a:solidFill>
                        <a:effectLst/>
                        <a:latin typeface="Calibri" panose="020F0502020204030204" pitchFamily="34" charset="0"/>
                      </a:endParaRPr>
                    </a:p>
                  </a:txBody>
                  <a:tcPr marL="6715" marR="6715" marT="6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03881749"/>
                  </a:ext>
                </a:extLst>
              </a:tr>
              <a:tr h="361280">
                <a:tc>
                  <a:txBody>
                    <a:bodyPr/>
                    <a:lstStyle/>
                    <a:p>
                      <a:pPr algn="ctr" fontAlgn="b"/>
                      <a:r>
                        <a:rPr lang="fr-FR" sz="1800" u="none" strike="noStrike" dirty="0">
                          <a:ln>
                            <a:noFill/>
                          </a:ln>
                          <a:effectLst/>
                        </a:rPr>
                        <a:t>B</a:t>
                      </a:r>
                      <a:endParaRPr lang="fr-FR" sz="1800" b="0" i="0" u="none" strike="noStrike" dirty="0">
                        <a:ln>
                          <a:noFill/>
                        </a:ln>
                        <a:solidFill>
                          <a:srgbClr val="000000"/>
                        </a:solidFill>
                        <a:effectLst/>
                        <a:latin typeface="Calibri" panose="020F0502020204030204" pitchFamily="34" charset="0"/>
                      </a:endParaRPr>
                    </a:p>
                  </a:txBody>
                  <a:tcPr marL="6715" marR="6715" marT="6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800" u="none" strike="noStrike" dirty="0">
                          <a:ln>
                            <a:noFill/>
                          </a:ln>
                          <a:effectLst/>
                        </a:rPr>
                        <a:t>Connaitre la physiopathologie de la maladie </a:t>
                      </a:r>
                      <a:r>
                        <a:rPr lang="fr-FR" sz="1800" u="none" strike="noStrike" dirty="0" err="1">
                          <a:ln>
                            <a:noFill/>
                          </a:ln>
                          <a:effectLst/>
                        </a:rPr>
                        <a:t>diverticulaire</a:t>
                      </a:r>
                      <a:r>
                        <a:rPr lang="fr-FR" sz="1800" u="none" strike="noStrike" dirty="0">
                          <a:ln>
                            <a:noFill/>
                          </a:ln>
                          <a:effectLst/>
                        </a:rPr>
                        <a:t> et de ses complications</a:t>
                      </a:r>
                      <a:endParaRPr lang="fr-FR" sz="1800" b="0" i="0" u="none" strike="noStrike" dirty="0">
                        <a:ln>
                          <a:noFill/>
                        </a:ln>
                        <a:solidFill>
                          <a:srgbClr val="000000"/>
                        </a:solidFill>
                        <a:effectLst/>
                        <a:latin typeface="Calibri" panose="020F0502020204030204" pitchFamily="34" charset="0"/>
                      </a:endParaRPr>
                    </a:p>
                  </a:txBody>
                  <a:tcPr marL="6715" marR="6715" marT="6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9294346"/>
                  </a:ext>
                </a:extLst>
              </a:tr>
              <a:tr h="555374">
                <a:tc>
                  <a:txBody>
                    <a:bodyPr/>
                    <a:lstStyle/>
                    <a:p>
                      <a:pPr algn="ctr" fontAlgn="b"/>
                      <a:r>
                        <a:rPr lang="fr-FR" sz="1800" u="none" strike="noStrike" dirty="0">
                          <a:ln>
                            <a:noFill/>
                          </a:ln>
                          <a:effectLst/>
                        </a:rPr>
                        <a:t>A</a:t>
                      </a:r>
                      <a:endParaRPr lang="fr-FR" sz="1800" b="0" i="0" u="none" strike="noStrike" dirty="0">
                        <a:ln>
                          <a:noFill/>
                        </a:ln>
                        <a:solidFill>
                          <a:srgbClr val="000000"/>
                        </a:solidFill>
                        <a:effectLst/>
                        <a:latin typeface="Calibri" panose="020F0502020204030204" pitchFamily="34" charset="0"/>
                      </a:endParaRPr>
                    </a:p>
                  </a:txBody>
                  <a:tcPr marL="6715" marR="6715" marT="6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800" u="none" strike="noStrike" dirty="0">
                          <a:ln>
                            <a:noFill/>
                          </a:ln>
                          <a:effectLst/>
                        </a:rPr>
                        <a:t>Savoir diagnostiquer un Diverticule, Diverticulose, Diverticulite, Diverticulite compliquée</a:t>
                      </a:r>
                      <a:endParaRPr lang="fr-FR" sz="1800" b="0" i="0" u="none" strike="noStrike" dirty="0">
                        <a:ln>
                          <a:noFill/>
                        </a:ln>
                        <a:solidFill>
                          <a:srgbClr val="000000"/>
                        </a:solidFill>
                        <a:effectLst/>
                        <a:latin typeface="Calibri" panose="020F0502020204030204" pitchFamily="34" charset="0"/>
                      </a:endParaRPr>
                    </a:p>
                  </a:txBody>
                  <a:tcPr marL="6715" marR="6715" marT="6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96703610"/>
                  </a:ext>
                </a:extLst>
              </a:tr>
              <a:tr h="555374">
                <a:tc>
                  <a:txBody>
                    <a:bodyPr/>
                    <a:lstStyle/>
                    <a:p>
                      <a:pPr algn="ctr" fontAlgn="b"/>
                      <a:r>
                        <a:rPr lang="fr-FR" sz="1800" u="none" strike="noStrike" dirty="0">
                          <a:ln>
                            <a:noFill/>
                          </a:ln>
                          <a:effectLst/>
                        </a:rPr>
                        <a:t>A</a:t>
                      </a:r>
                      <a:endParaRPr lang="fr-FR" sz="1800" b="0" i="0" u="none" strike="noStrike" dirty="0">
                        <a:ln>
                          <a:noFill/>
                        </a:ln>
                        <a:solidFill>
                          <a:srgbClr val="000000"/>
                        </a:solidFill>
                        <a:effectLst/>
                        <a:latin typeface="Calibri" panose="020F0502020204030204" pitchFamily="34" charset="0"/>
                      </a:endParaRPr>
                    </a:p>
                  </a:txBody>
                  <a:tcPr marL="6715" marR="6715" marT="6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800" u="none" strike="noStrike" dirty="0">
                          <a:ln>
                            <a:noFill/>
                          </a:ln>
                          <a:effectLst/>
                        </a:rPr>
                        <a:t>Connaitre le diagnostic différentiel de la Diverticule, Diverticulose, Diverticulite, Diverticulite compliquée</a:t>
                      </a:r>
                      <a:endParaRPr lang="fr-FR" sz="1800" b="0" i="0" u="none" strike="noStrike" dirty="0">
                        <a:ln>
                          <a:noFill/>
                        </a:ln>
                        <a:solidFill>
                          <a:srgbClr val="000000"/>
                        </a:solidFill>
                        <a:effectLst/>
                        <a:latin typeface="Calibri" panose="020F0502020204030204" pitchFamily="34" charset="0"/>
                      </a:endParaRPr>
                    </a:p>
                  </a:txBody>
                  <a:tcPr marL="6715" marR="6715" marT="6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72323514"/>
                  </a:ext>
                </a:extLst>
              </a:tr>
              <a:tr h="829704">
                <a:tc>
                  <a:txBody>
                    <a:bodyPr/>
                    <a:lstStyle/>
                    <a:p>
                      <a:pPr algn="ctr" fontAlgn="b"/>
                      <a:r>
                        <a:rPr lang="fr-FR" sz="1800" u="none" strike="noStrike" dirty="0">
                          <a:ln>
                            <a:noFill/>
                          </a:ln>
                          <a:effectLst/>
                        </a:rPr>
                        <a:t>A</a:t>
                      </a:r>
                      <a:endParaRPr lang="fr-FR" sz="1800" b="0" i="0" u="none" strike="noStrike" dirty="0">
                        <a:ln>
                          <a:noFill/>
                        </a:ln>
                        <a:solidFill>
                          <a:srgbClr val="000000"/>
                        </a:solidFill>
                        <a:effectLst/>
                        <a:latin typeface="Calibri" panose="020F0502020204030204" pitchFamily="34" charset="0"/>
                      </a:endParaRPr>
                    </a:p>
                  </a:txBody>
                  <a:tcPr marL="6715" marR="6715" marT="6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800" u="none" strike="noStrike" dirty="0">
                          <a:ln>
                            <a:noFill/>
                          </a:ln>
                          <a:effectLst/>
                        </a:rPr>
                        <a:t>Identifier les  signes de gravité des 2 urgences compliquant une maladie </a:t>
                      </a:r>
                      <a:r>
                        <a:rPr lang="fr-FR" sz="1800" u="none" strike="noStrike" dirty="0" err="1">
                          <a:ln>
                            <a:noFill/>
                          </a:ln>
                          <a:effectLst/>
                        </a:rPr>
                        <a:t>diverticulaire</a:t>
                      </a:r>
                      <a:r>
                        <a:rPr lang="fr-FR" sz="1800" u="none" strike="noStrike" dirty="0">
                          <a:ln>
                            <a:noFill/>
                          </a:ln>
                          <a:effectLst/>
                        </a:rPr>
                        <a:t> : une péritonite perforée et </a:t>
                      </a:r>
                      <a:br>
                        <a:rPr lang="fr-FR" sz="1800" u="none" strike="noStrike" dirty="0">
                          <a:ln>
                            <a:noFill/>
                          </a:ln>
                          <a:effectLst/>
                        </a:rPr>
                      </a:br>
                      <a:endParaRPr lang="fr-FR" sz="1800" b="0" i="0" u="none" strike="noStrike" dirty="0">
                        <a:ln>
                          <a:noFill/>
                        </a:ln>
                        <a:solidFill>
                          <a:srgbClr val="000000"/>
                        </a:solidFill>
                        <a:effectLst/>
                        <a:latin typeface="Calibri" panose="020F0502020204030204" pitchFamily="34" charset="0"/>
                      </a:endParaRPr>
                    </a:p>
                  </a:txBody>
                  <a:tcPr marL="6715" marR="6715" marT="6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33244509"/>
                  </a:ext>
                </a:extLst>
              </a:tr>
              <a:tr h="281045">
                <a:tc>
                  <a:txBody>
                    <a:bodyPr/>
                    <a:lstStyle/>
                    <a:p>
                      <a:pPr algn="ctr" fontAlgn="b"/>
                      <a:r>
                        <a:rPr lang="fr-FR" sz="1800" u="none" strike="noStrike">
                          <a:ln>
                            <a:noFill/>
                          </a:ln>
                          <a:effectLst/>
                        </a:rPr>
                        <a:t>B</a:t>
                      </a:r>
                      <a:endParaRPr lang="fr-FR" sz="1800" b="0" i="0" u="none" strike="noStrike">
                        <a:ln>
                          <a:noFill/>
                        </a:ln>
                        <a:solidFill>
                          <a:srgbClr val="000000"/>
                        </a:solidFill>
                        <a:effectLst/>
                        <a:latin typeface="Calibri" panose="020F0502020204030204" pitchFamily="34" charset="0"/>
                      </a:endParaRPr>
                    </a:p>
                  </a:txBody>
                  <a:tcPr marL="6715" marR="6715" marT="6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800" u="none" strike="noStrike" dirty="0">
                          <a:ln>
                            <a:noFill/>
                          </a:ln>
                          <a:effectLst/>
                        </a:rPr>
                        <a:t>Connaitre les facteurs de risque de complication</a:t>
                      </a:r>
                      <a:endParaRPr lang="fr-FR" sz="1800" b="0" i="0" u="none" strike="noStrike" dirty="0">
                        <a:ln>
                          <a:noFill/>
                        </a:ln>
                        <a:solidFill>
                          <a:srgbClr val="000000"/>
                        </a:solidFill>
                        <a:effectLst/>
                        <a:latin typeface="Calibri" panose="020F0502020204030204" pitchFamily="34" charset="0"/>
                      </a:endParaRPr>
                    </a:p>
                  </a:txBody>
                  <a:tcPr marL="6715" marR="6715" marT="6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40952274"/>
                  </a:ext>
                </a:extLst>
              </a:tr>
              <a:tr h="555374">
                <a:tc>
                  <a:txBody>
                    <a:bodyPr/>
                    <a:lstStyle/>
                    <a:p>
                      <a:pPr algn="ctr" fontAlgn="b"/>
                      <a:r>
                        <a:rPr lang="fr-FR" sz="1800" u="none" strike="noStrike" dirty="0">
                          <a:ln>
                            <a:noFill/>
                          </a:ln>
                          <a:effectLst/>
                        </a:rPr>
                        <a:t>B</a:t>
                      </a:r>
                      <a:endParaRPr lang="fr-FR" sz="1800" b="0" i="0" u="none" strike="noStrike" dirty="0">
                        <a:ln>
                          <a:noFill/>
                        </a:ln>
                        <a:solidFill>
                          <a:srgbClr val="000000"/>
                        </a:solidFill>
                        <a:effectLst/>
                        <a:latin typeface="Calibri" panose="020F0502020204030204" pitchFamily="34" charset="0"/>
                      </a:endParaRPr>
                    </a:p>
                  </a:txBody>
                  <a:tcPr marL="6715" marR="6715" marT="6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800" u="none" strike="noStrike" dirty="0">
                          <a:ln>
                            <a:noFill/>
                          </a:ln>
                          <a:effectLst/>
                        </a:rPr>
                        <a:t>Connaitre l'indication des examens d'imagerie dans la maladie </a:t>
                      </a:r>
                      <a:r>
                        <a:rPr lang="fr-FR" sz="1800" u="none" strike="noStrike" dirty="0" err="1">
                          <a:ln>
                            <a:noFill/>
                          </a:ln>
                          <a:effectLst/>
                        </a:rPr>
                        <a:t>diverticulaire</a:t>
                      </a:r>
                      <a:r>
                        <a:rPr lang="fr-FR" sz="1800" u="none" strike="noStrike" dirty="0">
                          <a:ln>
                            <a:noFill/>
                          </a:ln>
                          <a:effectLst/>
                        </a:rPr>
                        <a:t> et ses complications</a:t>
                      </a:r>
                      <a:endParaRPr lang="fr-FR" sz="1800" b="0" i="0" u="none" strike="noStrike" dirty="0">
                        <a:ln>
                          <a:noFill/>
                        </a:ln>
                        <a:solidFill>
                          <a:srgbClr val="000000"/>
                        </a:solidFill>
                        <a:effectLst/>
                        <a:latin typeface="Calibri" panose="020F0502020204030204" pitchFamily="34" charset="0"/>
                      </a:endParaRPr>
                    </a:p>
                  </a:txBody>
                  <a:tcPr marL="6715" marR="6715" marT="6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44161537"/>
                  </a:ext>
                </a:extLst>
              </a:tr>
              <a:tr h="281045">
                <a:tc>
                  <a:txBody>
                    <a:bodyPr/>
                    <a:lstStyle/>
                    <a:p>
                      <a:pPr algn="ctr" fontAlgn="b"/>
                      <a:r>
                        <a:rPr lang="fr-FR" sz="1800" u="none" strike="noStrike" dirty="0">
                          <a:ln>
                            <a:noFill/>
                          </a:ln>
                          <a:effectLst/>
                        </a:rPr>
                        <a:t>B</a:t>
                      </a:r>
                      <a:endParaRPr lang="fr-FR" sz="1800" b="0" i="0" u="none" strike="noStrike" dirty="0">
                        <a:ln>
                          <a:noFill/>
                        </a:ln>
                        <a:solidFill>
                          <a:srgbClr val="000000"/>
                        </a:solidFill>
                        <a:effectLst/>
                        <a:latin typeface="Calibri" panose="020F0502020204030204" pitchFamily="34" charset="0"/>
                      </a:endParaRPr>
                    </a:p>
                  </a:txBody>
                  <a:tcPr marL="6715" marR="6715" marT="6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800" u="none" strike="noStrike" dirty="0">
                          <a:ln>
                            <a:noFill/>
                          </a:ln>
                          <a:effectLst/>
                        </a:rPr>
                        <a:t>Connaitre la sémiologie radiologique de la diverticulose et de ses complications</a:t>
                      </a:r>
                      <a:endParaRPr lang="fr-FR" sz="1800" b="0" i="0" u="none" strike="noStrike" dirty="0">
                        <a:ln>
                          <a:noFill/>
                        </a:ln>
                        <a:solidFill>
                          <a:srgbClr val="000000"/>
                        </a:solidFill>
                        <a:effectLst/>
                        <a:latin typeface="Calibri" panose="020F0502020204030204" pitchFamily="34" charset="0"/>
                      </a:endParaRPr>
                    </a:p>
                  </a:txBody>
                  <a:tcPr marL="6715" marR="6715" marT="6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96110131"/>
                  </a:ext>
                </a:extLst>
              </a:tr>
              <a:tr h="555374">
                <a:tc>
                  <a:txBody>
                    <a:bodyPr/>
                    <a:lstStyle/>
                    <a:p>
                      <a:pPr algn="ctr" fontAlgn="b"/>
                      <a:r>
                        <a:rPr lang="fr-FR" sz="1800" u="none" strike="noStrike" dirty="0">
                          <a:ln>
                            <a:noFill/>
                          </a:ln>
                          <a:effectLst/>
                        </a:rPr>
                        <a:t>A</a:t>
                      </a:r>
                      <a:endParaRPr lang="fr-FR" sz="1800" b="0" i="0" u="none" strike="noStrike" dirty="0">
                        <a:ln>
                          <a:noFill/>
                        </a:ln>
                        <a:solidFill>
                          <a:srgbClr val="000000"/>
                        </a:solidFill>
                        <a:effectLst/>
                        <a:latin typeface="Calibri" panose="020F0502020204030204" pitchFamily="34" charset="0"/>
                      </a:endParaRPr>
                    </a:p>
                  </a:txBody>
                  <a:tcPr marL="6715" marR="6715" marT="6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800" u="none" strike="noStrike" dirty="0">
                          <a:ln>
                            <a:noFill/>
                          </a:ln>
                          <a:effectLst/>
                        </a:rPr>
                        <a:t>Connaitre les principes de la prise en charge médicale d'une </a:t>
                      </a:r>
                      <a:r>
                        <a:rPr lang="fr-FR" sz="1800" u="none" strike="noStrike" dirty="0" err="1">
                          <a:ln>
                            <a:noFill/>
                          </a:ln>
                          <a:effectLst/>
                        </a:rPr>
                        <a:t>diverticulite</a:t>
                      </a:r>
                      <a:r>
                        <a:rPr lang="fr-FR" sz="1800" u="none" strike="noStrike" dirty="0">
                          <a:ln>
                            <a:noFill/>
                          </a:ln>
                          <a:effectLst/>
                        </a:rPr>
                        <a:t> aiguë non compliquée</a:t>
                      </a:r>
                      <a:endParaRPr lang="fr-FR" sz="1800" b="0" i="0" u="none" strike="noStrike" dirty="0">
                        <a:ln>
                          <a:noFill/>
                        </a:ln>
                        <a:solidFill>
                          <a:srgbClr val="000000"/>
                        </a:solidFill>
                        <a:effectLst/>
                        <a:latin typeface="Calibri" panose="020F0502020204030204" pitchFamily="34" charset="0"/>
                      </a:endParaRPr>
                    </a:p>
                  </a:txBody>
                  <a:tcPr marL="6715" marR="6715" marT="6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96329761"/>
                  </a:ext>
                </a:extLst>
              </a:tr>
              <a:tr h="361280">
                <a:tc>
                  <a:txBody>
                    <a:bodyPr/>
                    <a:lstStyle/>
                    <a:p>
                      <a:pPr algn="ctr" fontAlgn="b"/>
                      <a:r>
                        <a:rPr lang="fr-FR" sz="1800" u="none" strike="noStrike" dirty="0">
                          <a:ln>
                            <a:noFill/>
                          </a:ln>
                          <a:effectLst/>
                        </a:rPr>
                        <a:t>B</a:t>
                      </a:r>
                      <a:endParaRPr lang="fr-FR" sz="1800" b="0" i="0" u="none" strike="noStrike" dirty="0">
                        <a:ln>
                          <a:noFill/>
                        </a:ln>
                        <a:solidFill>
                          <a:srgbClr val="000000"/>
                        </a:solidFill>
                        <a:effectLst/>
                        <a:latin typeface="Calibri" panose="020F0502020204030204" pitchFamily="34" charset="0"/>
                      </a:endParaRPr>
                    </a:p>
                  </a:txBody>
                  <a:tcPr marL="6715" marR="6715" marT="6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800" u="none" strike="noStrike" dirty="0">
                          <a:ln>
                            <a:noFill/>
                          </a:ln>
                          <a:effectLst/>
                        </a:rPr>
                        <a:t>Connaitre la prise en charge médicale initiale d'une </a:t>
                      </a:r>
                      <a:r>
                        <a:rPr lang="fr-FR" sz="1800" u="none" strike="noStrike" dirty="0" err="1">
                          <a:ln>
                            <a:noFill/>
                          </a:ln>
                          <a:effectLst/>
                        </a:rPr>
                        <a:t>diverticulite</a:t>
                      </a:r>
                      <a:r>
                        <a:rPr lang="fr-FR" sz="1800" u="none" strike="noStrike" dirty="0">
                          <a:ln>
                            <a:noFill/>
                          </a:ln>
                          <a:effectLst/>
                        </a:rPr>
                        <a:t> aiguë compliquée</a:t>
                      </a:r>
                      <a:endParaRPr lang="fr-FR" sz="1800" b="0" i="0" u="none" strike="noStrike" dirty="0">
                        <a:ln>
                          <a:noFill/>
                        </a:ln>
                        <a:solidFill>
                          <a:srgbClr val="000000"/>
                        </a:solidFill>
                        <a:effectLst/>
                        <a:latin typeface="Calibri" panose="020F0502020204030204" pitchFamily="34" charset="0"/>
                      </a:endParaRPr>
                    </a:p>
                  </a:txBody>
                  <a:tcPr marL="6715" marR="6715" marT="6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66589947"/>
                  </a:ext>
                </a:extLst>
              </a:tr>
              <a:tr h="555374">
                <a:tc>
                  <a:txBody>
                    <a:bodyPr/>
                    <a:lstStyle/>
                    <a:p>
                      <a:pPr algn="ctr" fontAlgn="b"/>
                      <a:r>
                        <a:rPr lang="fr-FR" sz="1800" u="none" strike="noStrike" dirty="0">
                          <a:ln>
                            <a:noFill/>
                          </a:ln>
                          <a:effectLst/>
                        </a:rPr>
                        <a:t>A</a:t>
                      </a:r>
                      <a:endParaRPr lang="fr-FR" sz="1800" b="0" i="0" u="none" strike="noStrike" dirty="0">
                        <a:ln>
                          <a:noFill/>
                        </a:ln>
                        <a:solidFill>
                          <a:srgbClr val="000000"/>
                        </a:solidFill>
                        <a:effectLst/>
                        <a:latin typeface="Calibri" panose="020F0502020204030204" pitchFamily="34" charset="0"/>
                      </a:endParaRPr>
                    </a:p>
                  </a:txBody>
                  <a:tcPr marL="6715" marR="6715" marT="6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800" u="none" strike="noStrike" dirty="0">
                          <a:ln>
                            <a:noFill/>
                          </a:ln>
                          <a:effectLst/>
                        </a:rPr>
                        <a:t>Connaître les indications d'une prise en charge chirurgicale d'une maladie </a:t>
                      </a:r>
                      <a:r>
                        <a:rPr lang="fr-FR" sz="1800" u="none" strike="noStrike" dirty="0" err="1">
                          <a:ln>
                            <a:noFill/>
                          </a:ln>
                          <a:effectLst/>
                        </a:rPr>
                        <a:t>diverticulaire</a:t>
                      </a:r>
                      <a:r>
                        <a:rPr lang="fr-FR" sz="1800" u="none" strike="noStrike" dirty="0">
                          <a:ln>
                            <a:noFill/>
                          </a:ln>
                          <a:effectLst/>
                        </a:rPr>
                        <a:t> et de ses complications </a:t>
                      </a:r>
                      <a:endParaRPr lang="fr-FR" sz="1800" b="0" i="0" u="none" strike="noStrike" dirty="0">
                        <a:ln>
                          <a:noFill/>
                        </a:ln>
                        <a:solidFill>
                          <a:srgbClr val="000000"/>
                        </a:solidFill>
                        <a:effectLst/>
                        <a:latin typeface="Calibri" panose="020F0502020204030204" pitchFamily="34" charset="0"/>
                      </a:endParaRPr>
                    </a:p>
                  </a:txBody>
                  <a:tcPr marL="6715" marR="6715" marT="6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89508269"/>
                  </a:ext>
                </a:extLst>
              </a:tr>
            </a:tbl>
          </a:graphicData>
        </a:graphic>
      </p:graphicFrame>
      <p:pic>
        <p:nvPicPr>
          <p:cNvPr id="4" name="Son enregistré">
            <a:hlinkClick r:id="" action="ppaction://media"/>
            <a:extLst>
              <a:ext uri="{FF2B5EF4-FFF2-40B4-BE49-F238E27FC236}">
                <a16:creationId xmlns:a16="http://schemas.microsoft.com/office/drawing/2014/main" id="{47BCABE6-5663-FB4F-8464-3E8DEB4DEE5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84477" y="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4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re 1">
            <a:extLst>
              <a:ext uri="{FF2B5EF4-FFF2-40B4-BE49-F238E27FC236}">
                <a16:creationId xmlns:a16="http://schemas.microsoft.com/office/drawing/2014/main" id="{693ACFDD-6DD8-4846-A8AB-1E0E260323C0}"/>
              </a:ext>
            </a:extLst>
          </p:cNvPr>
          <p:cNvSpPr>
            <a:spLocks noGrp="1"/>
          </p:cNvSpPr>
          <p:nvPr>
            <p:ph type="title" idx="4294967295"/>
          </p:nvPr>
        </p:nvSpPr>
        <p:spPr>
          <a:xfrm>
            <a:off x="303213" y="115888"/>
            <a:ext cx="8229600" cy="792162"/>
          </a:xfrm>
        </p:spPr>
        <p:txBody>
          <a:bodyPr/>
          <a:lstStyle/>
          <a:p>
            <a:pPr algn="l" eaLnBrk="1" hangingPunct="1"/>
            <a:r>
              <a:rPr lang="fr-FR" altLang="fr-FR" sz="3200" b="1">
                <a:solidFill>
                  <a:srgbClr val="595959"/>
                </a:solidFill>
                <a:ea typeface="ＭＳ Ｐゴシック" panose="020B0600070205080204" pitchFamily="34" charset="-128"/>
              </a:rPr>
              <a:t>Diverticulites compliquées, « aiguës »</a:t>
            </a:r>
          </a:p>
        </p:txBody>
      </p:sp>
      <p:sp>
        <p:nvSpPr>
          <p:cNvPr id="51202" name="Espace réservé du contenu 2">
            <a:extLst>
              <a:ext uri="{FF2B5EF4-FFF2-40B4-BE49-F238E27FC236}">
                <a16:creationId xmlns:a16="http://schemas.microsoft.com/office/drawing/2014/main" id="{0B165225-0726-6648-8DED-FFF043BFAFE2}"/>
              </a:ext>
            </a:extLst>
          </p:cNvPr>
          <p:cNvSpPr>
            <a:spLocks noGrp="1"/>
          </p:cNvSpPr>
          <p:nvPr>
            <p:ph idx="4294967295"/>
          </p:nvPr>
        </p:nvSpPr>
        <p:spPr bwMode="auto">
          <a:xfrm>
            <a:off x="73025" y="981075"/>
            <a:ext cx="9036050" cy="10795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73050" lvl="4" indent="0" algn="ctr" eaLnBrk="1" hangingPunct="1">
              <a:buClr>
                <a:srgbClr val="25A79B"/>
              </a:buClr>
              <a:buFont typeface="Arial" panose="020B0604020202020204" pitchFamily="34" charset="0"/>
              <a:buNone/>
            </a:pPr>
            <a:r>
              <a:rPr lang="fr-FR" altLang="fr-FR" sz="2400">
                <a:ea typeface="ＭＳ Ｐゴシック" panose="020B0600070205080204" pitchFamily="34" charset="-128"/>
              </a:rPr>
              <a:t>Stade 3 de HINCHEY</a:t>
            </a:r>
          </a:p>
          <a:p>
            <a:pPr eaLnBrk="1" hangingPunct="1">
              <a:buClr>
                <a:srgbClr val="25A79B"/>
              </a:buClr>
            </a:pPr>
            <a:endParaRPr lang="fr-FR" altLang="fr-FR" sz="1800">
              <a:ea typeface="ＭＳ Ｐゴシック" panose="020B0600070205080204" pitchFamily="34" charset="-128"/>
            </a:endParaRPr>
          </a:p>
          <a:p>
            <a:pPr eaLnBrk="1" hangingPunct="1">
              <a:buClr>
                <a:srgbClr val="25A79B"/>
              </a:buClr>
            </a:pPr>
            <a:endParaRPr lang="fr-FR" altLang="fr-FR" sz="2400">
              <a:ea typeface="ＭＳ Ｐゴシック" panose="020B0600070205080204" pitchFamily="34" charset="-128"/>
            </a:endParaRPr>
          </a:p>
        </p:txBody>
      </p:sp>
      <p:cxnSp>
        <p:nvCxnSpPr>
          <p:cNvPr id="8" name="Connecteur droit 7">
            <a:extLst>
              <a:ext uri="{FF2B5EF4-FFF2-40B4-BE49-F238E27FC236}">
                <a16:creationId xmlns:a16="http://schemas.microsoft.com/office/drawing/2014/main" id="{3D1BE714-5ECA-564E-8D55-AAF735E29D3C}"/>
              </a:ext>
            </a:extLst>
          </p:cNvPr>
          <p:cNvCxnSpPr/>
          <p:nvPr/>
        </p:nvCxnSpPr>
        <p:spPr>
          <a:xfrm>
            <a:off x="395536" y="755650"/>
            <a:ext cx="7992888"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51204" name="AutoShape 4" descr="Résultats de recherche d'images pour « sigmoidite et Hinchey »">
            <a:extLst>
              <a:ext uri="{FF2B5EF4-FFF2-40B4-BE49-F238E27FC236}">
                <a16:creationId xmlns:a16="http://schemas.microsoft.com/office/drawing/2014/main" id="{D9E1E452-A6B7-F348-BA4B-9818EDCCF1A6}"/>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fr-FR" altLang="fr-FR"/>
          </a:p>
        </p:txBody>
      </p:sp>
      <p:sp>
        <p:nvSpPr>
          <p:cNvPr id="51205" name="ZoneTexte 9">
            <a:extLst>
              <a:ext uri="{FF2B5EF4-FFF2-40B4-BE49-F238E27FC236}">
                <a16:creationId xmlns:a16="http://schemas.microsoft.com/office/drawing/2014/main" id="{A026ECFD-2551-CA45-9A7B-60B650BE6388}"/>
              </a:ext>
            </a:extLst>
          </p:cNvPr>
          <p:cNvSpPr txBox="1">
            <a:spLocks noChangeArrowheads="1"/>
          </p:cNvSpPr>
          <p:nvPr/>
        </p:nvSpPr>
        <p:spPr bwMode="auto">
          <a:xfrm>
            <a:off x="307975" y="1790700"/>
            <a:ext cx="2087563"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fr-FR" altLang="fr-FR"/>
              <a:t>Épanchement en péritoine libre avec niveau hydro-aérique et réhaussement du péritoine</a:t>
            </a:r>
          </a:p>
        </p:txBody>
      </p:sp>
      <p:pic>
        <p:nvPicPr>
          <p:cNvPr id="51206" name="Picture 5">
            <a:extLst>
              <a:ext uri="{FF2B5EF4-FFF2-40B4-BE49-F238E27FC236}">
                <a16:creationId xmlns:a16="http://schemas.microsoft.com/office/drawing/2014/main" id="{583087FF-156E-604B-AFA2-51C3F98007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16238" y="1790700"/>
            <a:ext cx="3333750" cy="3248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Connecteur droit avec flèche 2">
            <a:extLst>
              <a:ext uri="{FF2B5EF4-FFF2-40B4-BE49-F238E27FC236}">
                <a16:creationId xmlns:a16="http://schemas.microsoft.com/office/drawing/2014/main" id="{C8DF92BA-5782-EA42-9FAE-D00AFFB5483D}"/>
              </a:ext>
            </a:extLst>
          </p:cNvPr>
          <p:cNvCxnSpPr/>
          <p:nvPr/>
        </p:nvCxnSpPr>
        <p:spPr>
          <a:xfrm flipV="1">
            <a:off x="2298700" y="3429000"/>
            <a:ext cx="2089150" cy="1609725"/>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Connecteur droit avec flèche 13">
            <a:extLst>
              <a:ext uri="{FF2B5EF4-FFF2-40B4-BE49-F238E27FC236}">
                <a16:creationId xmlns:a16="http://schemas.microsoft.com/office/drawing/2014/main" id="{BB8292B4-A703-C144-9029-2F556B9D8BB0}"/>
              </a:ext>
            </a:extLst>
          </p:cNvPr>
          <p:cNvCxnSpPr/>
          <p:nvPr/>
        </p:nvCxnSpPr>
        <p:spPr>
          <a:xfrm>
            <a:off x="2051050" y="2133600"/>
            <a:ext cx="1552575" cy="390525"/>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1209" name="ZoneTexte 14">
            <a:extLst>
              <a:ext uri="{FF2B5EF4-FFF2-40B4-BE49-F238E27FC236}">
                <a16:creationId xmlns:a16="http://schemas.microsoft.com/office/drawing/2014/main" id="{9E6E4C73-F43A-AD46-B24D-4F9413863033}"/>
              </a:ext>
            </a:extLst>
          </p:cNvPr>
          <p:cNvSpPr txBox="1">
            <a:spLocks noChangeArrowheads="1"/>
          </p:cNvSpPr>
          <p:nvPr/>
        </p:nvSpPr>
        <p:spPr bwMode="auto">
          <a:xfrm>
            <a:off x="539750" y="4437063"/>
            <a:ext cx="17589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fr-FR" altLang="fr-FR"/>
              <a:t>Perforation avec extravasation de PC</a:t>
            </a:r>
          </a:p>
        </p:txBody>
      </p:sp>
      <p:pic>
        <p:nvPicPr>
          <p:cNvPr id="51210" name="Image 10">
            <a:extLst>
              <a:ext uri="{FF2B5EF4-FFF2-40B4-BE49-F238E27FC236}">
                <a16:creationId xmlns:a16="http://schemas.microsoft.com/office/drawing/2014/main" id="{5693BF34-8AE0-D643-986C-641251D29E6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96300" y="44450"/>
            <a:ext cx="612775"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Son enregistré">
            <a:hlinkClick r:id="" action="ppaction://media"/>
            <a:extLst>
              <a:ext uri="{FF2B5EF4-FFF2-40B4-BE49-F238E27FC236}">
                <a16:creationId xmlns:a16="http://schemas.microsoft.com/office/drawing/2014/main" id="{902B429F-4CEE-484A-BB6A-7B4BD2D9E3F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31200" y="594928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re 1">
            <a:extLst>
              <a:ext uri="{FF2B5EF4-FFF2-40B4-BE49-F238E27FC236}">
                <a16:creationId xmlns:a16="http://schemas.microsoft.com/office/drawing/2014/main" id="{C5EE2EFB-8625-4B40-9A9B-7DEBD01D2A4E}"/>
              </a:ext>
            </a:extLst>
          </p:cNvPr>
          <p:cNvSpPr>
            <a:spLocks noGrp="1"/>
          </p:cNvSpPr>
          <p:nvPr>
            <p:ph type="title" idx="4294967295"/>
          </p:nvPr>
        </p:nvSpPr>
        <p:spPr>
          <a:xfrm>
            <a:off x="303213" y="115888"/>
            <a:ext cx="8229600" cy="792162"/>
          </a:xfrm>
        </p:spPr>
        <p:txBody>
          <a:bodyPr/>
          <a:lstStyle/>
          <a:p>
            <a:pPr algn="l" eaLnBrk="1" hangingPunct="1"/>
            <a:r>
              <a:rPr lang="fr-FR" altLang="fr-FR" sz="3200" b="1">
                <a:solidFill>
                  <a:srgbClr val="595959"/>
                </a:solidFill>
                <a:ea typeface="ＭＳ Ｐゴシック" panose="020B0600070205080204" pitchFamily="34" charset="-128"/>
              </a:rPr>
              <a:t>Diverticulites compliquées, « aiguës »: abcès </a:t>
            </a:r>
          </a:p>
        </p:txBody>
      </p:sp>
      <p:sp>
        <p:nvSpPr>
          <p:cNvPr id="53250" name="Espace réservé du contenu 2">
            <a:extLst>
              <a:ext uri="{FF2B5EF4-FFF2-40B4-BE49-F238E27FC236}">
                <a16:creationId xmlns:a16="http://schemas.microsoft.com/office/drawing/2014/main" id="{8181EFB9-A67F-E44A-A92D-1D48E7D12DAC}"/>
              </a:ext>
            </a:extLst>
          </p:cNvPr>
          <p:cNvSpPr>
            <a:spLocks noGrp="1"/>
          </p:cNvSpPr>
          <p:nvPr>
            <p:ph idx="4294967295"/>
          </p:nvPr>
        </p:nvSpPr>
        <p:spPr bwMode="auto">
          <a:xfrm>
            <a:off x="107950" y="981075"/>
            <a:ext cx="9036050" cy="5032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615950" lvl="4" indent="-342900" eaLnBrk="1" hangingPunct="1">
              <a:buClr>
                <a:srgbClr val="25A79B"/>
              </a:buClr>
              <a:buFont typeface="Arial" panose="020B0604020202020204" pitchFamily="34" charset="0"/>
              <a:buChar char="•"/>
            </a:pPr>
            <a:r>
              <a:rPr lang="fr-FR" altLang="fr-FR" sz="2400" u="sng">
                <a:ea typeface="ＭＳ Ｐゴシック" panose="020B0600070205080204" pitchFamily="34" charset="-128"/>
              </a:rPr>
              <a:t>Incidence</a:t>
            </a:r>
            <a:r>
              <a:rPr lang="fr-FR" altLang="fr-FR" sz="2400">
                <a:ea typeface="ＭＳ Ｐゴシック" panose="020B0600070205080204" pitchFamily="34" charset="-128"/>
              </a:rPr>
              <a:t>: 1/3 des diverticulites</a:t>
            </a:r>
          </a:p>
          <a:p>
            <a:pPr marL="615950" lvl="4" indent="-342900" eaLnBrk="1" hangingPunct="1">
              <a:buClr>
                <a:srgbClr val="25A79B"/>
              </a:buClr>
              <a:buFont typeface="Arial" panose="020B0604020202020204" pitchFamily="34" charset="0"/>
              <a:buChar char="•"/>
            </a:pPr>
            <a:endParaRPr lang="fr-FR" altLang="fr-FR" sz="2400">
              <a:ea typeface="ＭＳ Ｐゴシック" panose="020B0600070205080204" pitchFamily="34" charset="-128"/>
            </a:endParaRPr>
          </a:p>
          <a:p>
            <a:pPr eaLnBrk="1" hangingPunct="1">
              <a:buClr>
                <a:srgbClr val="25A79B"/>
              </a:buClr>
            </a:pPr>
            <a:endParaRPr lang="fr-FR" altLang="fr-FR" sz="1800">
              <a:ea typeface="ＭＳ Ｐゴシック" panose="020B0600070205080204" pitchFamily="34" charset="-128"/>
            </a:endParaRPr>
          </a:p>
          <a:p>
            <a:pPr eaLnBrk="1" hangingPunct="1">
              <a:buClr>
                <a:srgbClr val="25A79B"/>
              </a:buClr>
            </a:pPr>
            <a:endParaRPr lang="fr-FR" altLang="fr-FR" sz="2400">
              <a:ea typeface="ＭＳ Ｐゴシック" panose="020B0600070205080204" pitchFamily="34" charset="-128"/>
            </a:endParaRPr>
          </a:p>
        </p:txBody>
      </p:sp>
      <p:cxnSp>
        <p:nvCxnSpPr>
          <p:cNvPr id="8" name="Connecteur droit 7">
            <a:extLst>
              <a:ext uri="{FF2B5EF4-FFF2-40B4-BE49-F238E27FC236}">
                <a16:creationId xmlns:a16="http://schemas.microsoft.com/office/drawing/2014/main" id="{647E1160-460C-D94E-9283-944830FBFD00}"/>
              </a:ext>
            </a:extLst>
          </p:cNvPr>
          <p:cNvCxnSpPr/>
          <p:nvPr/>
        </p:nvCxnSpPr>
        <p:spPr>
          <a:xfrm>
            <a:off x="395536" y="755650"/>
            <a:ext cx="7992888"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6" name="ZoneTexte 5">
            <a:extLst>
              <a:ext uri="{FF2B5EF4-FFF2-40B4-BE49-F238E27FC236}">
                <a16:creationId xmlns:a16="http://schemas.microsoft.com/office/drawing/2014/main" id="{FAFD9161-817B-BC47-A5F7-154B1AD3C8F8}"/>
              </a:ext>
            </a:extLst>
          </p:cNvPr>
          <p:cNvSpPr txBox="1">
            <a:spLocks noChangeArrowheads="1"/>
          </p:cNvSpPr>
          <p:nvPr/>
        </p:nvSpPr>
        <p:spPr bwMode="auto">
          <a:xfrm>
            <a:off x="179388" y="1735138"/>
            <a:ext cx="8748712"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730250" indent="-457200">
              <a:defRPr>
                <a:solidFill>
                  <a:schemeClr val="tx1"/>
                </a:solidFill>
                <a:latin typeface="Arial" panose="020B0604020202020204" pitchFamily="34" charset="0"/>
                <a:ea typeface="ＭＳ Ｐゴシック" panose="020B0600070205080204" pitchFamily="34" charset="-128"/>
              </a:defRPr>
            </a:lvl5pPr>
            <a:lvl6pPr marL="1187450" indent="-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1644650" indent="-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2101850" indent="-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2559050" indent="-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lvl="4" eaLnBrk="1" hangingPunct="1">
              <a:buClr>
                <a:srgbClr val="25A79B"/>
              </a:buClr>
              <a:buFont typeface="Arial" panose="020B0604020202020204" pitchFamily="34" charset="0"/>
              <a:buChar char="•"/>
              <a:defRPr/>
            </a:pPr>
            <a:r>
              <a:rPr lang="fr-FR" altLang="fr-FR" sz="2400" u="sng" dirty="0">
                <a:latin typeface="Calibri" panose="020F0502020204030204" pitchFamily="34" charset="0"/>
              </a:rPr>
              <a:t>Symptomatologie</a:t>
            </a:r>
            <a:r>
              <a:rPr lang="fr-FR" altLang="fr-FR" sz="2400" dirty="0">
                <a:latin typeface="Calibri" panose="020F0502020204030204" pitchFamily="34" charset="0"/>
              </a:rPr>
              <a:t>:</a:t>
            </a:r>
          </a:p>
          <a:p>
            <a:pPr lvl="5" eaLnBrk="1" hangingPunct="1">
              <a:buClr>
                <a:srgbClr val="25A79B"/>
              </a:buClr>
              <a:buFont typeface="Arial" panose="020B0604020202020204" pitchFamily="34" charset="0"/>
              <a:buChar char="•"/>
              <a:defRPr/>
            </a:pPr>
            <a:r>
              <a:rPr lang="fr-FR" altLang="fr-FR" sz="2400" dirty="0">
                <a:latin typeface="Calibri" panose="020F0502020204030204" pitchFamily="34" charset="0"/>
              </a:rPr>
              <a:t>Etat subfébrile avec pics hyperthermiques</a:t>
            </a:r>
          </a:p>
          <a:p>
            <a:pPr lvl="5" eaLnBrk="1" hangingPunct="1">
              <a:buClr>
                <a:srgbClr val="25A79B"/>
              </a:buClr>
              <a:buFont typeface="Arial" panose="020B0604020202020204" pitchFamily="34" charset="0"/>
              <a:buChar char="•"/>
              <a:defRPr/>
            </a:pPr>
            <a:r>
              <a:rPr lang="fr-FR" altLang="fr-FR" sz="2400" dirty="0">
                <a:latin typeface="Calibri" panose="020F0502020204030204" pitchFamily="34" charset="0"/>
              </a:rPr>
              <a:t>Altération de l</a:t>
            </a:r>
            <a:r>
              <a:rPr lang="ja-JP" altLang="fr-FR" sz="2400">
                <a:latin typeface="Calibri" panose="020F0502020204030204" pitchFamily="34" charset="0"/>
              </a:rPr>
              <a:t>’</a:t>
            </a:r>
            <a:r>
              <a:rPr lang="fr-FR" altLang="ja-JP" sz="2400" dirty="0">
                <a:latin typeface="Calibri" panose="020F0502020204030204" pitchFamily="34" charset="0"/>
              </a:rPr>
              <a:t>état général</a:t>
            </a:r>
          </a:p>
          <a:p>
            <a:pPr lvl="5" eaLnBrk="1" hangingPunct="1">
              <a:buClr>
                <a:srgbClr val="25A79B"/>
              </a:buClr>
              <a:buFont typeface="Arial" panose="020B0604020202020204" pitchFamily="34" charset="0"/>
              <a:buChar char="•"/>
              <a:defRPr/>
            </a:pPr>
            <a:r>
              <a:rPr lang="fr-FR" altLang="fr-FR" sz="2400" dirty="0">
                <a:latin typeface="Calibri" panose="020F0502020204030204" pitchFamily="34" charset="0"/>
              </a:rPr>
              <a:t>Douleur intense avec défense</a:t>
            </a:r>
          </a:p>
          <a:p>
            <a:pPr lvl="4" eaLnBrk="1" hangingPunct="1">
              <a:buClr>
                <a:srgbClr val="25A79B"/>
              </a:buClr>
              <a:defRPr/>
            </a:pPr>
            <a:endParaRPr lang="fr-FR" altLang="fr-FR" sz="2400" dirty="0">
              <a:latin typeface="Calibri" panose="020F0502020204030204" pitchFamily="34" charset="0"/>
            </a:endParaRPr>
          </a:p>
        </p:txBody>
      </p:sp>
      <p:sp>
        <p:nvSpPr>
          <p:cNvPr id="53253" name="ZoneTexte 8">
            <a:extLst>
              <a:ext uri="{FF2B5EF4-FFF2-40B4-BE49-F238E27FC236}">
                <a16:creationId xmlns:a16="http://schemas.microsoft.com/office/drawing/2014/main" id="{2AA49723-B621-C443-85F7-407A61C99B9B}"/>
              </a:ext>
            </a:extLst>
          </p:cNvPr>
          <p:cNvSpPr txBox="1">
            <a:spLocks noChangeArrowheads="1"/>
          </p:cNvSpPr>
          <p:nvPr/>
        </p:nvSpPr>
        <p:spPr bwMode="auto">
          <a:xfrm>
            <a:off x="395288" y="3500438"/>
            <a:ext cx="8532812" cy="304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ea typeface="ＭＳ Ｐゴシック" panose="020B0600070205080204" pitchFamily="34" charset="-128"/>
              </a:defRPr>
            </a:lvl1pPr>
            <a:lvl2pPr marL="800100" indent="-342900">
              <a:defRPr>
                <a:solidFill>
                  <a:schemeClr val="tx1"/>
                </a:solidFill>
                <a:latin typeface="Arial" panose="020B0604020202020204" pitchFamily="34" charset="0"/>
                <a:ea typeface="ＭＳ Ｐゴシック" panose="020B0600070205080204" pitchFamily="34" charset="-128"/>
              </a:defRPr>
            </a:lvl2pPr>
            <a:lvl3pPr marL="1200150" indent="-3429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buFont typeface="Arial" panose="020B0604020202020204" pitchFamily="34" charset="0"/>
              <a:buChar char="•"/>
            </a:pPr>
            <a:r>
              <a:rPr lang="fr-FR" altLang="fr-FR" sz="2400" u="sng">
                <a:latin typeface="Calibri" panose="020F0502020204030204" pitchFamily="34" charset="0"/>
              </a:rPr>
              <a:t>Prise en charge</a:t>
            </a:r>
          </a:p>
          <a:p>
            <a:pPr eaLnBrk="1" hangingPunct="1">
              <a:buFont typeface="Arial" panose="020B0604020202020204" pitchFamily="34" charset="0"/>
              <a:buChar char="•"/>
            </a:pPr>
            <a:endParaRPr lang="fr-FR" altLang="fr-FR" sz="2400" u="sng">
              <a:latin typeface="Calibri" panose="020F0502020204030204" pitchFamily="34" charset="0"/>
            </a:endParaRPr>
          </a:p>
          <a:p>
            <a:pPr lvl="1" eaLnBrk="1" hangingPunct="1">
              <a:buFont typeface="Arial" panose="020B0604020202020204" pitchFamily="34" charset="0"/>
              <a:buChar char="•"/>
            </a:pPr>
            <a:r>
              <a:rPr lang="fr-FR" altLang="fr-FR" sz="2400">
                <a:latin typeface="Calibri" panose="020F0502020204030204" pitchFamily="34" charset="0"/>
              </a:rPr>
              <a:t>Hospitalisation </a:t>
            </a:r>
          </a:p>
          <a:p>
            <a:pPr lvl="1" eaLnBrk="1" hangingPunct="1">
              <a:buFont typeface="Arial" panose="020B0604020202020204" pitchFamily="34" charset="0"/>
              <a:buChar char="•"/>
            </a:pPr>
            <a:r>
              <a:rPr lang="fr-FR" altLang="fr-FR" sz="2400">
                <a:latin typeface="Calibri" panose="020F0502020204030204" pitchFamily="34" charset="0"/>
              </a:rPr>
              <a:t>Petit abcès non drainable: ATB IV</a:t>
            </a:r>
          </a:p>
          <a:p>
            <a:pPr lvl="1" eaLnBrk="1" hangingPunct="1">
              <a:buFont typeface="Arial" panose="020B0604020202020204" pitchFamily="34" charset="0"/>
              <a:buChar char="•"/>
            </a:pPr>
            <a:r>
              <a:rPr lang="fr-FR" altLang="fr-FR" sz="2400" b="1">
                <a:latin typeface="Calibri" panose="020F0502020204030204" pitchFamily="34" charset="0"/>
              </a:rPr>
              <a:t>Abcès &gt; ou = 5 cm: drainage radiologique percutané</a:t>
            </a:r>
          </a:p>
          <a:p>
            <a:pPr lvl="1" eaLnBrk="1" hangingPunct="1">
              <a:buFont typeface="Arial" panose="020B0604020202020204" pitchFamily="34" charset="0"/>
              <a:buChar char="•"/>
            </a:pPr>
            <a:r>
              <a:rPr lang="fr-FR" altLang="fr-FR" sz="2400">
                <a:latin typeface="Calibri" panose="020F0502020204030204" pitchFamily="34" charset="0"/>
              </a:rPr>
              <a:t>Impossibilité ou échec, évolution défavorable: </a:t>
            </a:r>
          </a:p>
          <a:p>
            <a:pPr lvl="2" eaLnBrk="1" hangingPunct="1">
              <a:buFont typeface="Arial" panose="020B0604020202020204" pitchFamily="34" charset="0"/>
              <a:buChar char="•"/>
            </a:pPr>
            <a:r>
              <a:rPr lang="fr-FR" altLang="fr-FR" sz="2400">
                <a:latin typeface="Calibri" panose="020F0502020204030204" pitchFamily="34" charset="0"/>
              </a:rPr>
              <a:t>Chirurgie </a:t>
            </a:r>
          </a:p>
          <a:p>
            <a:pPr eaLnBrk="1" hangingPunct="1"/>
            <a:endParaRPr lang="fr-FR" altLang="fr-FR" sz="2400">
              <a:latin typeface="Calibri" panose="020F0502020204030204" pitchFamily="34" charset="0"/>
            </a:endParaRPr>
          </a:p>
        </p:txBody>
      </p:sp>
      <p:pic>
        <p:nvPicPr>
          <p:cNvPr id="53254" name="Image 6">
            <a:extLst>
              <a:ext uri="{FF2B5EF4-FFF2-40B4-BE49-F238E27FC236}">
                <a16:creationId xmlns:a16="http://schemas.microsoft.com/office/drawing/2014/main" id="{D59AD9DD-5BC3-3C41-8FDE-F2BC38CAA5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32813" y="36513"/>
            <a:ext cx="565150" cy="56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Son enregistré">
            <a:hlinkClick r:id="" action="ppaction://media"/>
            <a:extLst>
              <a:ext uri="{FF2B5EF4-FFF2-40B4-BE49-F238E27FC236}">
                <a16:creationId xmlns:a16="http://schemas.microsoft.com/office/drawing/2014/main" id="{04DE567E-BE2E-0D4A-AA85-67A20AEB758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06907" y="5805264"/>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4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re 1">
            <a:extLst>
              <a:ext uri="{FF2B5EF4-FFF2-40B4-BE49-F238E27FC236}">
                <a16:creationId xmlns:a16="http://schemas.microsoft.com/office/drawing/2014/main" id="{60BAF8F3-E9FD-D645-9C93-DA69B447DF86}"/>
              </a:ext>
            </a:extLst>
          </p:cNvPr>
          <p:cNvSpPr>
            <a:spLocks noGrp="1"/>
          </p:cNvSpPr>
          <p:nvPr>
            <p:ph type="title" idx="4294967295"/>
          </p:nvPr>
        </p:nvSpPr>
        <p:spPr>
          <a:xfrm>
            <a:off x="303213" y="115888"/>
            <a:ext cx="8229600" cy="792162"/>
          </a:xfrm>
        </p:spPr>
        <p:txBody>
          <a:bodyPr/>
          <a:lstStyle/>
          <a:p>
            <a:pPr algn="l" eaLnBrk="1" hangingPunct="1"/>
            <a:r>
              <a:rPr lang="fr-FR" altLang="fr-FR" sz="2900" b="1">
                <a:solidFill>
                  <a:srgbClr val="595959"/>
                </a:solidFill>
                <a:ea typeface="ＭＳ Ｐゴシック" panose="020B0600070205080204" pitchFamily="34" charset="-128"/>
              </a:rPr>
              <a:t>Diverticulites compliquées, « aiguës »: péritonites </a:t>
            </a:r>
          </a:p>
        </p:txBody>
      </p:sp>
      <p:sp>
        <p:nvSpPr>
          <p:cNvPr id="55298" name="Espace réservé du contenu 2">
            <a:extLst>
              <a:ext uri="{FF2B5EF4-FFF2-40B4-BE49-F238E27FC236}">
                <a16:creationId xmlns:a16="http://schemas.microsoft.com/office/drawing/2014/main" id="{61A57CC8-788A-E545-9C50-576A8901C1AE}"/>
              </a:ext>
            </a:extLst>
          </p:cNvPr>
          <p:cNvSpPr>
            <a:spLocks noGrp="1"/>
          </p:cNvSpPr>
          <p:nvPr>
            <p:ph idx="4294967295"/>
          </p:nvPr>
        </p:nvSpPr>
        <p:spPr bwMode="auto">
          <a:xfrm>
            <a:off x="107950" y="981075"/>
            <a:ext cx="9036050" cy="5032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615950" lvl="4" indent="-342900" eaLnBrk="1" hangingPunct="1">
              <a:buClr>
                <a:srgbClr val="25A79B"/>
              </a:buClr>
              <a:buFont typeface="Arial" panose="020B0604020202020204" pitchFamily="34" charset="0"/>
              <a:buChar char="•"/>
            </a:pPr>
            <a:r>
              <a:rPr lang="fr-FR" altLang="fr-FR" sz="2400" u="sng">
                <a:ea typeface="ＭＳ Ｐゴシック" panose="020B0600070205080204" pitchFamily="34" charset="-128"/>
              </a:rPr>
              <a:t>Terrain</a:t>
            </a:r>
            <a:r>
              <a:rPr lang="fr-FR" altLang="fr-FR" sz="2400">
                <a:ea typeface="ＭＳ Ｐゴシック" panose="020B0600070205080204" pitchFamily="34" charset="-128"/>
              </a:rPr>
              <a:t>: personne âgée</a:t>
            </a:r>
          </a:p>
          <a:p>
            <a:pPr marL="615950" lvl="4" indent="-342900" eaLnBrk="1" hangingPunct="1">
              <a:buClr>
                <a:srgbClr val="25A79B"/>
              </a:buClr>
              <a:buFont typeface="Arial" panose="020B0604020202020204" pitchFamily="34" charset="0"/>
              <a:buChar char="•"/>
            </a:pPr>
            <a:endParaRPr lang="fr-FR" altLang="fr-FR" sz="2400">
              <a:ea typeface="ＭＳ Ｐゴシック" panose="020B0600070205080204" pitchFamily="34" charset="-128"/>
            </a:endParaRPr>
          </a:p>
          <a:p>
            <a:pPr eaLnBrk="1" hangingPunct="1">
              <a:buClr>
                <a:srgbClr val="25A79B"/>
              </a:buClr>
            </a:pPr>
            <a:endParaRPr lang="fr-FR" altLang="fr-FR" sz="1800">
              <a:ea typeface="ＭＳ Ｐゴシック" panose="020B0600070205080204" pitchFamily="34" charset="-128"/>
            </a:endParaRPr>
          </a:p>
          <a:p>
            <a:pPr eaLnBrk="1" hangingPunct="1">
              <a:buClr>
                <a:srgbClr val="25A79B"/>
              </a:buClr>
            </a:pPr>
            <a:endParaRPr lang="fr-FR" altLang="fr-FR" sz="2400">
              <a:ea typeface="ＭＳ Ｐゴシック" panose="020B0600070205080204" pitchFamily="34" charset="-128"/>
            </a:endParaRPr>
          </a:p>
        </p:txBody>
      </p:sp>
      <p:cxnSp>
        <p:nvCxnSpPr>
          <p:cNvPr id="8" name="Connecteur droit 7">
            <a:extLst>
              <a:ext uri="{FF2B5EF4-FFF2-40B4-BE49-F238E27FC236}">
                <a16:creationId xmlns:a16="http://schemas.microsoft.com/office/drawing/2014/main" id="{186711BF-85FF-494B-8DEA-DF60F39466D3}"/>
              </a:ext>
            </a:extLst>
          </p:cNvPr>
          <p:cNvCxnSpPr/>
          <p:nvPr/>
        </p:nvCxnSpPr>
        <p:spPr>
          <a:xfrm>
            <a:off x="395536" y="755650"/>
            <a:ext cx="7992888"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6" name="ZoneTexte 5">
            <a:extLst>
              <a:ext uri="{FF2B5EF4-FFF2-40B4-BE49-F238E27FC236}">
                <a16:creationId xmlns:a16="http://schemas.microsoft.com/office/drawing/2014/main" id="{C387891F-523F-E447-AEC1-2C77436C70CE}"/>
              </a:ext>
            </a:extLst>
          </p:cNvPr>
          <p:cNvSpPr txBox="1">
            <a:spLocks noChangeArrowheads="1"/>
          </p:cNvSpPr>
          <p:nvPr/>
        </p:nvSpPr>
        <p:spPr bwMode="auto">
          <a:xfrm>
            <a:off x="144463" y="2060575"/>
            <a:ext cx="8748712"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730250" indent="-457200">
              <a:defRPr>
                <a:solidFill>
                  <a:schemeClr val="tx1"/>
                </a:solidFill>
                <a:latin typeface="Arial" panose="020B0604020202020204" pitchFamily="34" charset="0"/>
                <a:ea typeface="ＭＳ Ｐゴシック" panose="020B0600070205080204" pitchFamily="34" charset="-128"/>
              </a:defRPr>
            </a:lvl5pPr>
            <a:lvl6pPr marL="1187450" indent="-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1644650" indent="-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2101850" indent="-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2559050" indent="-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lvl="4" eaLnBrk="1" hangingPunct="1">
              <a:buClr>
                <a:srgbClr val="25A79B"/>
              </a:buClr>
              <a:buFont typeface="Arial" panose="020B0604020202020204" pitchFamily="34" charset="0"/>
              <a:buChar char="•"/>
              <a:defRPr/>
            </a:pPr>
            <a:r>
              <a:rPr lang="fr-FR" altLang="fr-FR" sz="2400" u="sng" dirty="0">
                <a:latin typeface="Calibri" panose="020F0502020204030204" pitchFamily="34" charset="0"/>
              </a:rPr>
              <a:t>Symptomatologie</a:t>
            </a:r>
            <a:r>
              <a:rPr lang="fr-FR" altLang="fr-FR" sz="2400" dirty="0">
                <a:latin typeface="Calibri" panose="020F0502020204030204" pitchFamily="34" charset="0"/>
              </a:rPr>
              <a:t>:</a:t>
            </a:r>
          </a:p>
          <a:p>
            <a:pPr lvl="5" eaLnBrk="1" hangingPunct="1">
              <a:buClr>
                <a:srgbClr val="25A79B"/>
              </a:buClr>
              <a:buFont typeface="Arial" panose="020B0604020202020204" pitchFamily="34" charset="0"/>
              <a:buChar char="•"/>
              <a:defRPr/>
            </a:pPr>
            <a:r>
              <a:rPr lang="fr-FR" altLang="fr-FR" sz="2400" dirty="0">
                <a:latin typeface="Calibri" panose="020F0502020204030204" pitchFamily="34" charset="0"/>
              </a:rPr>
              <a:t>Fièvre</a:t>
            </a:r>
          </a:p>
          <a:p>
            <a:pPr lvl="5" eaLnBrk="1" hangingPunct="1">
              <a:buClr>
                <a:srgbClr val="25A79B"/>
              </a:buClr>
              <a:buFont typeface="Arial" panose="020B0604020202020204" pitchFamily="34" charset="0"/>
              <a:buChar char="•"/>
              <a:defRPr/>
            </a:pPr>
            <a:r>
              <a:rPr lang="fr-FR" altLang="fr-FR" sz="2400" dirty="0">
                <a:latin typeface="Calibri" panose="020F0502020204030204" pitchFamily="34" charset="0"/>
              </a:rPr>
              <a:t>Altération de l’état général</a:t>
            </a:r>
            <a:endParaRPr lang="fr-FR" altLang="ja-JP" sz="2400" dirty="0">
              <a:latin typeface="Calibri" panose="020F0502020204030204" pitchFamily="34" charset="0"/>
            </a:endParaRPr>
          </a:p>
          <a:p>
            <a:pPr lvl="5" eaLnBrk="1" hangingPunct="1">
              <a:buClr>
                <a:srgbClr val="25A79B"/>
              </a:buClr>
              <a:buFont typeface="Arial" panose="020B0604020202020204" pitchFamily="34" charset="0"/>
              <a:buChar char="•"/>
              <a:defRPr/>
            </a:pPr>
            <a:r>
              <a:rPr lang="fr-FR" altLang="fr-FR" sz="2400" dirty="0">
                <a:latin typeface="Calibri" panose="020F0502020204030204" pitchFamily="34" charset="0"/>
              </a:rPr>
              <a:t>Douleur intense avec contracture généralisée (« ventre de bois ») ou péritonite asthénique du sujet âgé</a:t>
            </a:r>
          </a:p>
          <a:p>
            <a:pPr lvl="5" eaLnBrk="1" hangingPunct="1">
              <a:buClr>
                <a:srgbClr val="25A79B"/>
              </a:buClr>
              <a:buFont typeface="Arial" panose="020B0604020202020204" pitchFamily="34" charset="0"/>
              <a:buChar char="•"/>
              <a:defRPr/>
            </a:pPr>
            <a:r>
              <a:rPr lang="fr-FR" altLang="fr-FR" sz="2400" dirty="0">
                <a:latin typeface="Calibri" panose="020F0502020204030204" pitchFamily="34" charset="0"/>
              </a:rPr>
              <a:t>Sepsis sévère voir état de choc</a:t>
            </a:r>
          </a:p>
        </p:txBody>
      </p:sp>
      <p:sp>
        <p:nvSpPr>
          <p:cNvPr id="9" name="ZoneTexte 8">
            <a:extLst>
              <a:ext uri="{FF2B5EF4-FFF2-40B4-BE49-F238E27FC236}">
                <a16:creationId xmlns:a16="http://schemas.microsoft.com/office/drawing/2014/main" id="{3591BEA4-1970-3C43-9D63-266C685E9A5D}"/>
              </a:ext>
            </a:extLst>
          </p:cNvPr>
          <p:cNvSpPr txBox="1"/>
          <p:nvPr/>
        </p:nvSpPr>
        <p:spPr>
          <a:xfrm>
            <a:off x="504825" y="4740275"/>
            <a:ext cx="8531225" cy="1200150"/>
          </a:xfrm>
          <a:prstGeom prst="rect">
            <a:avLst/>
          </a:prstGeom>
          <a:noFill/>
        </p:spPr>
        <p:txBody>
          <a:bodyPr>
            <a:spAutoFit/>
          </a:bodyPr>
          <a:lstStyle/>
          <a:p>
            <a:pPr marL="285750" indent="-285750" eaLnBrk="1" hangingPunct="1">
              <a:buFont typeface="Arial" panose="020B0604020202020204" pitchFamily="34" charset="0"/>
              <a:buChar char="•"/>
              <a:defRPr/>
            </a:pPr>
            <a:r>
              <a:rPr lang="fr-FR" sz="2400" u="sng" dirty="0">
                <a:latin typeface="+mn-lt"/>
                <a:ea typeface="+mn-ea"/>
              </a:rPr>
              <a:t>Prise en charge</a:t>
            </a:r>
          </a:p>
          <a:p>
            <a:pPr eaLnBrk="1" hangingPunct="1">
              <a:defRPr/>
            </a:pPr>
            <a:r>
              <a:rPr lang="fr-FR" sz="2400" b="1" dirty="0">
                <a:solidFill>
                  <a:srgbClr val="FF0000"/>
                </a:solidFill>
                <a:latin typeface="+mn-lt"/>
                <a:ea typeface="+mn-ea"/>
              </a:rPr>
              <a:t>Urgences chirurgicales (laparotomie recommandée HAS 2017)</a:t>
            </a:r>
          </a:p>
          <a:p>
            <a:pPr eaLnBrk="1" hangingPunct="1">
              <a:defRPr/>
            </a:pPr>
            <a:r>
              <a:rPr lang="fr-FR" sz="2400" b="1" dirty="0">
                <a:latin typeface="+mn-lt"/>
                <a:ea typeface="+mn-ea"/>
              </a:rPr>
              <a:t>	</a:t>
            </a:r>
            <a:endParaRPr lang="fr-FR" sz="2400" dirty="0">
              <a:latin typeface="+mn-lt"/>
              <a:ea typeface="+mn-ea"/>
            </a:endParaRPr>
          </a:p>
        </p:txBody>
      </p:sp>
      <p:pic>
        <p:nvPicPr>
          <p:cNvPr id="55302" name="Image 6">
            <a:extLst>
              <a:ext uri="{FF2B5EF4-FFF2-40B4-BE49-F238E27FC236}">
                <a16:creationId xmlns:a16="http://schemas.microsoft.com/office/drawing/2014/main" id="{EDF1C1BA-C967-D947-81CE-8D0D09D4FB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32813" y="36513"/>
            <a:ext cx="565150" cy="56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Son enregistré">
            <a:hlinkClick r:id="" action="ppaction://media"/>
            <a:extLst>
              <a:ext uri="{FF2B5EF4-FFF2-40B4-BE49-F238E27FC236}">
                <a16:creationId xmlns:a16="http://schemas.microsoft.com/office/drawing/2014/main" id="{9ECA2082-CC51-DC48-956E-B4BAE2F1A98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26413" y="5661248"/>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5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re 1">
            <a:extLst>
              <a:ext uri="{FF2B5EF4-FFF2-40B4-BE49-F238E27FC236}">
                <a16:creationId xmlns:a16="http://schemas.microsoft.com/office/drawing/2014/main" id="{E434ABA0-BC48-2945-839B-99961670B43C}"/>
              </a:ext>
            </a:extLst>
          </p:cNvPr>
          <p:cNvSpPr>
            <a:spLocks noGrp="1"/>
          </p:cNvSpPr>
          <p:nvPr>
            <p:ph type="title" idx="4294967295"/>
          </p:nvPr>
        </p:nvSpPr>
        <p:spPr>
          <a:xfrm>
            <a:off x="303213" y="115888"/>
            <a:ext cx="8229600" cy="792162"/>
          </a:xfrm>
        </p:spPr>
        <p:txBody>
          <a:bodyPr/>
          <a:lstStyle/>
          <a:p>
            <a:pPr algn="l" eaLnBrk="1" hangingPunct="1"/>
            <a:r>
              <a:rPr lang="fr-FR" altLang="fr-FR" sz="3200" b="1">
                <a:solidFill>
                  <a:srgbClr val="595959"/>
                </a:solidFill>
                <a:ea typeface="ＭＳ Ｐゴシック" panose="020B0600070205080204" pitchFamily="34" charset="-128"/>
              </a:rPr>
              <a:t>Résections chirurgicales: laparotomie ++</a:t>
            </a:r>
          </a:p>
        </p:txBody>
      </p:sp>
      <p:cxnSp>
        <p:nvCxnSpPr>
          <p:cNvPr id="8" name="Connecteur droit 7">
            <a:extLst>
              <a:ext uri="{FF2B5EF4-FFF2-40B4-BE49-F238E27FC236}">
                <a16:creationId xmlns:a16="http://schemas.microsoft.com/office/drawing/2014/main" id="{9450864A-2639-D048-8C81-BCA91C9A9E2D}"/>
              </a:ext>
            </a:extLst>
          </p:cNvPr>
          <p:cNvCxnSpPr/>
          <p:nvPr/>
        </p:nvCxnSpPr>
        <p:spPr>
          <a:xfrm>
            <a:off x="395536" y="755650"/>
            <a:ext cx="7992888"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57347" name="ZoneTexte 11">
            <a:extLst>
              <a:ext uri="{FF2B5EF4-FFF2-40B4-BE49-F238E27FC236}">
                <a16:creationId xmlns:a16="http://schemas.microsoft.com/office/drawing/2014/main" id="{87DE1425-ADA0-8043-A51D-608DF488EEF9}"/>
              </a:ext>
            </a:extLst>
          </p:cNvPr>
          <p:cNvSpPr txBox="1">
            <a:spLocks noChangeArrowheads="1"/>
          </p:cNvSpPr>
          <p:nvPr/>
        </p:nvSpPr>
        <p:spPr bwMode="auto">
          <a:xfrm>
            <a:off x="395288" y="908050"/>
            <a:ext cx="8531225"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buFont typeface="Arial" panose="020B0604020202020204" pitchFamily="34" charset="0"/>
              <a:buChar char="•"/>
            </a:pPr>
            <a:r>
              <a:rPr lang="fr-FR" altLang="fr-FR" sz="2000" b="1">
                <a:latin typeface="Calibri" panose="020F0502020204030204" pitchFamily="34" charset="0"/>
              </a:rPr>
              <a:t> si péritonite (Hinchey 3 ou 4) sans choc: résection en 1 temps possible </a:t>
            </a:r>
            <a:r>
              <a:rPr lang="fr-FR" altLang="fr-FR">
                <a:latin typeface="Calibri" panose="020F0502020204030204" pitchFamily="34" charset="0"/>
              </a:rPr>
              <a:t>= anastomose d</a:t>
            </a:r>
            <a:r>
              <a:rPr lang="ja-JP" altLang="fr-FR">
                <a:latin typeface="Calibri" panose="020F0502020204030204" pitchFamily="34" charset="0"/>
              </a:rPr>
              <a:t>’</a:t>
            </a:r>
            <a:r>
              <a:rPr lang="fr-FR" altLang="ja-JP">
                <a:latin typeface="Calibri" panose="020F0502020204030204" pitchFamily="34" charset="0"/>
              </a:rPr>
              <a:t>emblée avec stomie de protection </a:t>
            </a:r>
            <a:r>
              <a:rPr lang="fr-FR" altLang="ja-JP" sz="2000" b="1">
                <a:latin typeface="Calibri" panose="020F0502020204030204" pitchFamily="34" charset="0"/>
              </a:rPr>
              <a:t>ou Hartmann</a:t>
            </a:r>
            <a:endParaRPr lang="fr-FR" altLang="ja-JP" b="1">
              <a:latin typeface="Calibri" panose="020F0502020204030204" pitchFamily="34" charset="0"/>
            </a:endParaRPr>
          </a:p>
          <a:p>
            <a:pPr eaLnBrk="1" hangingPunct="1">
              <a:buFont typeface="Arial" panose="020B0604020202020204" pitchFamily="34" charset="0"/>
              <a:buChar char="•"/>
            </a:pPr>
            <a:endParaRPr lang="fr-FR" altLang="fr-FR" sz="2000" b="1">
              <a:latin typeface="Calibri" panose="020F0502020204030204" pitchFamily="34" charset="0"/>
            </a:endParaRPr>
          </a:p>
          <a:p>
            <a:pPr eaLnBrk="1" hangingPunct="1">
              <a:buFont typeface="Arial" panose="020B0604020202020204" pitchFamily="34" charset="0"/>
              <a:buChar char="•"/>
            </a:pPr>
            <a:r>
              <a:rPr lang="fr-FR" altLang="fr-FR" sz="2000" b="1">
                <a:latin typeface="Calibri" panose="020F0502020204030204" pitchFamily="34" charset="0"/>
              </a:rPr>
              <a:t>si péritonite (Hinchey 3 ou 4) avec choc: résection en 2 temps, selon Hartmann </a:t>
            </a:r>
          </a:p>
          <a:p>
            <a:pPr eaLnBrk="1" hangingPunct="1"/>
            <a:endParaRPr lang="fr-FR" altLang="fr-FR" sz="2000">
              <a:latin typeface="Calibri" panose="020F0502020204030204" pitchFamily="34" charset="0"/>
            </a:endParaRPr>
          </a:p>
        </p:txBody>
      </p:sp>
      <p:grpSp>
        <p:nvGrpSpPr>
          <p:cNvPr id="57348" name="Groupe 16">
            <a:extLst>
              <a:ext uri="{FF2B5EF4-FFF2-40B4-BE49-F238E27FC236}">
                <a16:creationId xmlns:a16="http://schemas.microsoft.com/office/drawing/2014/main" id="{35FA279B-48ED-0742-A5E5-37BA74DB0A85}"/>
              </a:ext>
            </a:extLst>
          </p:cNvPr>
          <p:cNvGrpSpPr>
            <a:grpSpLocks/>
          </p:cNvGrpSpPr>
          <p:nvPr/>
        </p:nvGrpSpPr>
        <p:grpSpPr bwMode="auto">
          <a:xfrm>
            <a:off x="133350" y="3141663"/>
            <a:ext cx="2854325" cy="3019425"/>
            <a:chOff x="133314" y="2938527"/>
            <a:chExt cx="2854510" cy="3019464"/>
          </a:xfrm>
        </p:grpSpPr>
        <p:pic>
          <p:nvPicPr>
            <p:cNvPr id="33806" name="Picture 2">
              <a:extLst>
                <a:ext uri="{FF2B5EF4-FFF2-40B4-BE49-F238E27FC236}">
                  <a16:creationId xmlns:a16="http://schemas.microsoft.com/office/drawing/2014/main" id="{8B8EFCAB-CA3F-0941-9F34-0EB5F305F519}"/>
                </a:ext>
              </a:extLst>
            </p:cNvPr>
            <p:cNvPicPr>
              <a:picLocks noChangeAspect="1" noChangeArrowheads="1"/>
            </p:cNvPicPr>
            <p:nvPr/>
          </p:nvPicPr>
          <p:blipFill>
            <a:blip r:embed="rId5"/>
            <a:srcRect/>
            <a:stretch>
              <a:fillRect/>
            </a:stretch>
          </p:blipFill>
          <p:spPr bwMode="auto">
            <a:xfrm>
              <a:off x="133314" y="2938527"/>
              <a:ext cx="2783068" cy="2435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cxnSp>
          <p:nvCxnSpPr>
            <p:cNvPr id="15" name="Connecteur droit avec flèche 14">
              <a:extLst>
                <a:ext uri="{FF2B5EF4-FFF2-40B4-BE49-F238E27FC236}">
                  <a16:creationId xmlns:a16="http://schemas.microsoft.com/office/drawing/2014/main" id="{1DBF7A61-2ABE-4C49-B350-EF7DB0C7CEF2}"/>
                </a:ext>
              </a:extLst>
            </p:cNvPr>
            <p:cNvCxnSpPr/>
            <p:nvPr/>
          </p:nvCxnSpPr>
          <p:spPr>
            <a:xfrm>
              <a:off x="539740" y="3216343"/>
              <a:ext cx="863656" cy="319092"/>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7360" name="ZoneTexte 8">
              <a:extLst>
                <a:ext uri="{FF2B5EF4-FFF2-40B4-BE49-F238E27FC236}">
                  <a16:creationId xmlns:a16="http://schemas.microsoft.com/office/drawing/2014/main" id="{7A6915FC-ADDC-5D4E-B34D-CFF197C8CFB5}"/>
                </a:ext>
              </a:extLst>
            </p:cNvPr>
            <p:cNvSpPr txBox="1">
              <a:spLocks noChangeArrowheads="1"/>
            </p:cNvSpPr>
            <p:nvPr/>
          </p:nvSpPr>
          <p:spPr bwMode="auto">
            <a:xfrm>
              <a:off x="251520" y="5373216"/>
              <a:ext cx="273630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fr-FR" altLang="fr-FR" sz="1600"/>
                <a:t>Perforation colique </a:t>
              </a:r>
            </a:p>
            <a:p>
              <a:pPr algn="ctr" eaLnBrk="1" hangingPunct="1"/>
              <a:r>
                <a:rPr lang="fr-FR" altLang="fr-FR" sz="1600"/>
                <a:t>avec infiltration</a:t>
              </a:r>
            </a:p>
          </p:txBody>
        </p:sp>
      </p:grpSp>
      <p:grpSp>
        <p:nvGrpSpPr>
          <p:cNvPr id="57349" name="Groupe 17">
            <a:extLst>
              <a:ext uri="{FF2B5EF4-FFF2-40B4-BE49-F238E27FC236}">
                <a16:creationId xmlns:a16="http://schemas.microsoft.com/office/drawing/2014/main" id="{2AA12835-A90C-7E4B-8F30-671AFB7F35CA}"/>
              </a:ext>
            </a:extLst>
          </p:cNvPr>
          <p:cNvGrpSpPr>
            <a:grpSpLocks/>
          </p:cNvGrpSpPr>
          <p:nvPr/>
        </p:nvGrpSpPr>
        <p:grpSpPr bwMode="auto">
          <a:xfrm>
            <a:off x="2987675" y="3275013"/>
            <a:ext cx="3097213" cy="2995612"/>
            <a:chOff x="2987824" y="3275692"/>
            <a:chExt cx="3096344" cy="2994530"/>
          </a:xfrm>
        </p:grpSpPr>
        <p:pic>
          <p:nvPicPr>
            <p:cNvPr id="33803" name="Picture 3">
              <a:extLst>
                <a:ext uri="{FF2B5EF4-FFF2-40B4-BE49-F238E27FC236}">
                  <a16:creationId xmlns:a16="http://schemas.microsoft.com/office/drawing/2014/main" id="{9000263A-43FF-EB41-8861-770C71AF5415}"/>
                </a:ext>
              </a:extLst>
            </p:cNvPr>
            <p:cNvPicPr>
              <a:picLocks noChangeAspect="1" noChangeArrowheads="1"/>
            </p:cNvPicPr>
            <p:nvPr/>
          </p:nvPicPr>
          <p:blipFill>
            <a:blip r:embed="rId6"/>
            <a:srcRect/>
            <a:stretch>
              <a:fillRect/>
            </a:stretch>
          </p:blipFill>
          <p:spPr bwMode="auto">
            <a:xfrm>
              <a:off x="3033849" y="3716858"/>
              <a:ext cx="2978901" cy="2553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cxnSp>
          <p:nvCxnSpPr>
            <p:cNvPr id="19" name="Connecteur droit avec flèche 18">
              <a:extLst>
                <a:ext uri="{FF2B5EF4-FFF2-40B4-BE49-F238E27FC236}">
                  <a16:creationId xmlns:a16="http://schemas.microsoft.com/office/drawing/2014/main" id="{DD1E49ED-0462-084B-87D8-013432898AE7}"/>
                </a:ext>
              </a:extLst>
            </p:cNvPr>
            <p:cNvCxnSpPr/>
            <p:nvPr/>
          </p:nvCxnSpPr>
          <p:spPr>
            <a:xfrm>
              <a:off x="2987824" y="3902528"/>
              <a:ext cx="863358" cy="318973"/>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7357" name="ZoneTexte 13">
              <a:extLst>
                <a:ext uri="{FF2B5EF4-FFF2-40B4-BE49-F238E27FC236}">
                  <a16:creationId xmlns:a16="http://schemas.microsoft.com/office/drawing/2014/main" id="{BF38F2A5-CF96-2E4E-9035-00395511F4B8}"/>
                </a:ext>
              </a:extLst>
            </p:cNvPr>
            <p:cNvSpPr txBox="1">
              <a:spLocks noChangeArrowheads="1"/>
            </p:cNvSpPr>
            <p:nvPr/>
          </p:nvSpPr>
          <p:spPr bwMode="auto">
            <a:xfrm>
              <a:off x="3203848" y="3275692"/>
              <a:ext cx="288032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fr-FR" altLang="fr-FR"/>
                <a:t>Épanchement fécaloïde</a:t>
              </a:r>
            </a:p>
          </p:txBody>
        </p:sp>
      </p:grpSp>
      <p:grpSp>
        <p:nvGrpSpPr>
          <p:cNvPr id="57350" name="Groupe 20">
            <a:extLst>
              <a:ext uri="{FF2B5EF4-FFF2-40B4-BE49-F238E27FC236}">
                <a16:creationId xmlns:a16="http://schemas.microsoft.com/office/drawing/2014/main" id="{AAB8B320-9F36-6843-B5B1-E80C4271C519}"/>
              </a:ext>
            </a:extLst>
          </p:cNvPr>
          <p:cNvGrpSpPr>
            <a:grpSpLocks/>
          </p:cNvGrpSpPr>
          <p:nvPr/>
        </p:nvGrpSpPr>
        <p:grpSpPr bwMode="auto">
          <a:xfrm>
            <a:off x="6119813" y="2751138"/>
            <a:ext cx="3024187" cy="3284537"/>
            <a:chOff x="6119308" y="2750443"/>
            <a:chExt cx="3024692" cy="3284492"/>
          </a:xfrm>
        </p:grpSpPr>
        <p:pic>
          <p:nvPicPr>
            <p:cNvPr id="33800" name="Picture 4">
              <a:extLst>
                <a:ext uri="{FF2B5EF4-FFF2-40B4-BE49-F238E27FC236}">
                  <a16:creationId xmlns:a16="http://schemas.microsoft.com/office/drawing/2014/main" id="{5DC118C2-1E59-1740-A908-9F8309052049}"/>
                </a:ext>
              </a:extLst>
            </p:cNvPr>
            <p:cNvPicPr>
              <a:picLocks noChangeAspect="1" noChangeArrowheads="1"/>
            </p:cNvPicPr>
            <p:nvPr/>
          </p:nvPicPr>
          <p:blipFill>
            <a:blip r:embed="rId7"/>
            <a:srcRect/>
            <a:stretch>
              <a:fillRect/>
            </a:stretch>
          </p:blipFill>
          <p:spPr bwMode="auto">
            <a:xfrm>
              <a:off x="6119308" y="2867916"/>
              <a:ext cx="2989761" cy="2793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cxnSp>
          <p:nvCxnSpPr>
            <p:cNvPr id="20" name="Connecteur droit avec flèche 19">
              <a:extLst>
                <a:ext uri="{FF2B5EF4-FFF2-40B4-BE49-F238E27FC236}">
                  <a16:creationId xmlns:a16="http://schemas.microsoft.com/office/drawing/2014/main" id="{3298A948-9E92-554E-BA24-9274C48FCC56}"/>
                </a:ext>
              </a:extLst>
            </p:cNvPr>
            <p:cNvCxnSpPr/>
            <p:nvPr/>
          </p:nvCxnSpPr>
          <p:spPr>
            <a:xfrm>
              <a:off x="6660735" y="2750443"/>
              <a:ext cx="863744" cy="319083"/>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7354" name="ZoneTexte 15">
              <a:extLst>
                <a:ext uri="{FF2B5EF4-FFF2-40B4-BE49-F238E27FC236}">
                  <a16:creationId xmlns:a16="http://schemas.microsoft.com/office/drawing/2014/main" id="{B814521E-E22E-C44D-A43F-E1330784AD28}"/>
                </a:ext>
              </a:extLst>
            </p:cNvPr>
            <p:cNvSpPr txBox="1">
              <a:spLocks noChangeArrowheads="1"/>
            </p:cNvSpPr>
            <p:nvPr/>
          </p:nvSpPr>
          <p:spPr bwMode="auto">
            <a:xfrm>
              <a:off x="6228184" y="5665603"/>
              <a:ext cx="29158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fr-FR" altLang="fr-FR"/>
                <a:t>pneumopéritoine</a:t>
              </a:r>
            </a:p>
          </p:txBody>
        </p:sp>
      </p:grpSp>
      <p:pic>
        <p:nvPicPr>
          <p:cNvPr id="57351" name="Image 16">
            <a:extLst>
              <a:ext uri="{FF2B5EF4-FFF2-40B4-BE49-F238E27FC236}">
                <a16:creationId xmlns:a16="http://schemas.microsoft.com/office/drawing/2014/main" id="{517D713B-2CBE-D24F-825F-B130FC860B2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96300" y="44450"/>
            <a:ext cx="612775"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Son enregistré">
            <a:hlinkClick r:id="" action="ppaction://media"/>
            <a:extLst>
              <a:ext uri="{FF2B5EF4-FFF2-40B4-BE49-F238E27FC236}">
                <a16:creationId xmlns:a16="http://schemas.microsoft.com/office/drawing/2014/main" id="{00AC7C2B-1E1F-0D4F-AFC8-A70C34C97E7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126413" y="5918881"/>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2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re 1">
            <a:extLst>
              <a:ext uri="{FF2B5EF4-FFF2-40B4-BE49-F238E27FC236}">
                <a16:creationId xmlns:a16="http://schemas.microsoft.com/office/drawing/2014/main" id="{C4939261-5A2C-DB4F-BE2C-741DDDE6E9D6}"/>
              </a:ext>
            </a:extLst>
          </p:cNvPr>
          <p:cNvSpPr>
            <a:spLocks noGrp="1"/>
          </p:cNvSpPr>
          <p:nvPr>
            <p:ph type="title" idx="4294967295"/>
          </p:nvPr>
        </p:nvSpPr>
        <p:spPr>
          <a:xfrm>
            <a:off x="303213" y="115888"/>
            <a:ext cx="8229600" cy="792162"/>
          </a:xfrm>
        </p:spPr>
        <p:txBody>
          <a:bodyPr/>
          <a:lstStyle/>
          <a:p>
            <a:pPr algn="l" eaLnBrk="1" hangingPunct="1"/>
            <a:r>
              <a:rPr lang="fr-FR" altLang="fr-FR" sz="3200" b="1">
                <a:solidFill>
                  <a:srgbClr val="595959"/>
                </a:solidFill>
                <a:ea typeface="ＭＳ Ｐゴシック" panose="020B0600070205080204" pitchFamily="34" charset="-128"/>
              </a:rPr>
              <a:t>Résections chirurgicales</a:t>
            </a:r>
          </a:p>
        </p:txBody>
      </p:sp>
      <p:cxnSp>
        <p:nvCxnSpPr>
          <p:cNvPr id="8" name="Connecteur droit 7">
            <a:extLst>
              <a:ext uri="{FF2B5EF4-FFF2-40B4-BE49-F238E27FC236}">
                <a16:creationId xmlns:a16="http://schemas.microsoft.com/office/drawing/2014/main" id="{40F5E8F0-A024-9344-8B34-657D39F4ECF2}"/>
              </a:ext>
            </a:extLst>
          </p:cNvPr>
          <p:cNvCxnSpPr/>
          <p:nvPr/>
        </p:nvCxnSpPr>
        <p:spPr>
          <a:xfrm>
            <a:off x="395536" y="755650"/>
            <a:ext cx="7992888"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grpSp>
        <p:nvGrpSpPr>
          <p:cNvPr id="59395" name="Groupe 10">
            <a:extLst>
              <a:ext uri="{FF2B5EF4-FFF2-40B4-BE49-F238E27FC236}">
                <a16:creationId xmlns:a16="http://schemas.microsoft.com/office/drawing/2014/main" id="{B8F2B2F8-395F-1C46-A357-1617FC089ECB}"/>
              </a:ext>
            </a:extLst>
          </p:cNvPr>
          <p:cNvGrpSpPr>
            <a:grpSpLocks/>
          </p:cNvGrpSpPr>
          <p:nvPr/>
        </p:nvGrpSpPr>
        <p:grpSpPr bwMode="auto">
          <a:xfrm>
            <a:off x="5132388" y="1331913"/>
            <a:ext cx="4335462" cy="4914900"/>
            <a:chOff x="5131668" y="1331476"/>
            <a:chExt cx="4336876" cy="4915313"/>
          </a:xfrm>
        </p:grpSpPr>
        <p:pic>
          <p:nvPicPr>
            <p:cNvPr id="59401" name="Picture 7">
              <a:extLst>
                <a:ext uri="{FF2B5EF4-FFF2-40B4-BE49-F238E27FC236}">
                  <a16:creationId xmlns:a16="http://schemas.microsoft.com/office/drawing/2014/main" id="{7FBC57A4-1400-904D-AA25-6BEF8DA92D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3676" y="1772816"/>
              <a:ext cx="4048844" cy="44739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9402" name="ZoneTexte 1">
              <a:extLst>
                <a:ext uri="{FF2B5EF4-FFF2-40B4-BE49-F238E27FC236}">
                  <a16:creationId xmlns:a16="http://schemas.microsoft.com/office/drawing/2014/main" id="{98B8CE7D-E04D-2040-8C6A-92952B48858A}"/>
                </a:ext>
              </a:extLst>
            </p:cNvPr>
            <p:cNvSpPr txBox="1">
              <a:spLocks noChangeArrowheads="1"/>
            </p:cNvSpPr>
            <p:nvPr/>
          </p:nvSpPr>
          <p:spPr bwMode="auto">
            <a:xfrm>
              <a:off x="5131668" y="1331476"/>
              <a:ext cx="43368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fr-FR" altLang="fr-FR" b="1"/>
                <a:t>Sigmoïdectomie selon Hartmann</a:t>
              </a:r>
            </a:p>
          </p:txBody>
        </p:sp>
      </p:grpSp>
      <p:pic>
        <p:nvPicPr>
          <p:cNvPr id="59396" name="Picture 8">
            <a:extLst>
              <a:ext uri="{FF2B5EF4-FFF2-40B4-BE49-F238E27FC236}">
                <a16:creationId xmlns:a16="http://schemas.microsoft.com/office/drawing/2014/main" id="{66696A89-9512-4D43-A49C-B5F881A90A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5" y="2227263"/>
            <a:ext cx="5367338" cy="25923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9397" name="ZoneTexte 9">
            <a:extLst>
              <a:ext uri="{FF2B5EF4-FFF2-40B4-BE49-F238E27FC236}">
                <a16:creationId xmlns:a16="http://schemas.microsoft.com/office/drawing/2014/main" id="{B2C59F4A-6942-CD45-B344-55986F2FDCA0}"/>
              </a:ext>
            </a:extLst>
          </p:cNvPr>
          <p:cNvSpPr txBox="1">
            <a:spLocks noChangeArrowheads="1"/>
          </p:cNvSpPr>
          <p:nvPr/>
        </p:nvSpPr>
        <p:spPr bwMode="auto">
          <a:xfrm>
            <a:off x="250825" y="1331913"/>
            <a:ext cx="43370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fr-FR" altLang="fr-FR" b="1"/>
              <a:t>Résection anastomose colo-rectale protégée par iléostomie</a:t>
            </a:r>
          </a:p>
        </p:txBody>
      </p:sp>
      <p:sp>
        <p:nvSpPr>
          <p:cNvPr id="7" name="Double flèche horizontale 6">
            <a:extLst>
              <a:ext uri="{FF2B5EF4-FFF2-40B4-BE49-F238E27FC236}">
                <a16:creationId xmlns:a16="http://schemas.microsoft.com/office/drawing/2014/main" id="{6EAF7C9F-4290-CE4F-A1EA-2E55681AA60A}"/>
              </a:ext>
            </a:extLst>
          </p:cNvPr>
          <p:cNvSpPr/>
          <p:nvPr/>
        </p:nvSpPr>
        <p:spPr>
          <a:xfrm rot="20869449">
            <a:off x="1198563" y="4187825"/>
            <a:ext cx="1016000" cy="215900"/>
          </a:xfrm>
          <a:prstGeom prst="lef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solidFill>
                <a:srgbClr val="FF0000"/>
              </a:solidFill>
            </a:endParaRPr>
          </a:p>
        </p:txBody>
      </p:sp>
      <p:sp>
        <p:nvSpPr>
          <p:cNvPr id="13" name="Double flèche horizontale 12">
            <a:extLst>
              <a:ext uri="{FF2B5EF4-FFF2-40B4-BE49-F238E27FC236}">
                <a16:creationId xmlns:a16="http://schemas.microsoft.com/office/drawing/2014/main" id="{6EA89965-F6CA-1448-85B6-B4A4868C99E8}"/>
              </a:ext>
            </a:extLst>
          </p:cNvPr>
          <p:cNvSpPr/>
          <p:nvPr/>
        </p:nvSpPr>
        <p:spPr>
          <a:xfrm rot="21080217">
            <a:off x="1125538" y="3144838"/>
            <a:ext cx="1017587" cy="215900"/>
          </a:xfrm>
          <a:prstGeom prst="lef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solidFill>
                <a:srgbClr val="FF0000"/>
              </a:solidFill>
            </a:endParaRPr>
          </a:p>
        </p:txBody>
      </p:sp>
      <p:pic>
        <p:nvPicPr>
          <p:cNvPr id="59400" name="Image 10">
            <a:extLst>
              <a:ext uri="{FF2B5EF4-FFF2-40B4-BE49-F238E27FC236}">
                <a16:creationId xmlns:a16="http://schemas.microsoft.com/office/drawing/2014/main" id="{E850E240-D66B-0648-8285-2DC39E9BDA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6300" y="44450"/>
            <a:ext cx="612775"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re 1">
            <a:extLst>
              <a:ext uri="{FF2B5EF4-FFF2-40B4-BE49-F238E27FC236}">
                <a16:creationId xmlns:a16="http://schemas.microsoft.com/office/drawing/2014/main" id="{B3695883-DDAD-2E47-823A-D2CE7F0A8CEB}"/>
              </a:ext>
            </a:extLst>
          </p:cNvPr>
          <p:cNvSpPr txBox="1">
            <a:spLocks/>
          </p:cNvSpPr>
          <p:nvPr/>
        </p:nvSpPr>
        <p:spPr bwMode="auto">
          <a:xfrm>
            <a:off x="303213" y="115888"/>
            <a:ext cx="822960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fr-FR" altLang="fr-FR" sz="3200" b="1">
                <a:solidFill>
                  <a:srgbClr val="595959"/>
                </a:solidFill>
                <a:latin typeface="Calibri" panose="020F0502020204030204" pitchFamily="34" charset="0"/>
              </a:rPr>
              <a:t>A Retenir – Diverticulite compliquée</a:t>
            </a:r>
          </a:p>
        </p:txBody>
      </p:sp>
      <p:cxnSp>
        <p:nvCxnSpPr>
          <p:cNvPr id="3" name="Connecteur droit 2">
            <a:extLst>
              <a:ext uri="{FF2B5EF4-FFF2-40B4-BE49-F238E27FC236}">
                <a16:creationId xmlns:a16="http://schemas.microsoft.com/office/drawing/2014/main" id="{C70E6548-AC4E-BF43-9E92-4C8BE7D4C7BE}"/>
              </a:ext>
            </a:extLst>
          </p:cNvPr>
          <p:cNvCxnSpPr/>
          <p:nvPr/>
        </p:nvCxnSpPr>
        <p:spPr>
          <a:xfrm>
            <a:off x="395536" y="755650"/>
            <a:ext cx="7992888"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61443" name="ZoneTexte 4">
            <a:extLst>
              <a:ext uri="{FF2B5EF4-FFF2-40B4-BE49-F238E27FC236}">
                <a16:creationId xmlns:a16="http://schemas.microsoft.com/office/drawing/2014/main" id="{8590F916-1468-F244-9992-3F85F3255FFB}"/>
              </a:ext>
            </a:extLst>
          </p:cNvPr>
          <p:cNvSpPr txBox="1">
            <a:spLocks noChangeArrowheads="1"/>
          </p:cNvSpPr>
          <p:nvPr/>
        </p:nvSpPr>
        <p:spPr bwMode="auto">
          <a:xfrm>
            <a:off x="539750" y="981075"/>
            <a:ext cx="8496300" cy="535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200150" indent="-285750">
              <a:defRPr>
                <a:solidFill>
                  <a:schemeClr val="tx1"/>
                </a:solidFill>
                <a:latin typeface="Arial" panose="020B0604020202020204" pitchFamily="34" charset="0"/>
                <a:ea typeface="ＭＳ Ｐゴシック" panose="020B0600070205080204" pitchFamily="34" charset="-128"/>
              </a:defRPr>
            </a:lvl3pPr>
            <a:lvl4pPr marL="1657350" indent="-28575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buFont typeface="Arial" panose="020B0604020202020204" pitchFamily="34" charset="0"/>
              <a:buChar char="•"/>
            </a:pPr>
            <a:r>
              <a:rPr lang="fr-FR" altLang="fr-FR"/>
              <a:t>Clinique</a:t>
            </a:r>
          </a:p>
          <a:p>
            <a:pPr lvl="1">
              <a:buFont typeface="Arial" panose="020B0604020202020204" pitchFamily="34" charset="0"/>
              <a:buChar char="•"/>
            </a:pPr>
            <a:r>
              <a:rPr lang="fr-FR" altLang="fr-FR"/>
              <a:t>Douleurs FIG avec défense / contracture généralisée</a:t>
            </a:r>
          </a:p>
          <a:p>
            <a:pPr lvl="1">
              <a:buFont typeface="Arial" panose="020B0604020202020204" pitchFamily="34" charset="0"/>
              <a:buChar char="•"/>
            </a:pPr>
            <a:r>
              <a:rPr lang="fr-FR" altLang="fr-FR"/>
              <a:t>Fièvre importante</a:t>
            </a:r>
          </a:p>
          <a:p>
            <a:pPr lvl="1">
              <a:buFont typeface="Arial" panose="020B0604020202020204" pitchFamily="34" charset="0"/>
              <a:buChar char="•"/>
            </a:pPr>
            <a:r>
              <a:rPr lang="fr-FR" altLang="fr-FR"/>
              <a:t>Troubles du transit, occlusion</a:t>
            </a:r>
          </a:p>
          <a:p>
            <a:pPr lvl="1">
              <a:buFont typeface="Arial" panose="020B0604020202020204" pitchFamily="34" charset="0"/>
              <a:buChar char="•"/>
            </a:pPr>
            <a:endParaRPr lang="fr-FR" altLang="fr-FR"/>
          </a:p>
          <a:p>
            <a:pPr>
              <a:buFont typeface="Arial" panose="020B0604020202020204" pitchFamily="34" charset="0"/>
              <a:buChar char="•"/>
            </a:pPr>
            <a:r>
              <a:rPr lang="fr-FR" altLang="fr-FR"/>
              <a:t>Paraclinique</a:t>
            </a:r>
          </a:p>
          <a:p>
            <a:pPr lvl="1">
              <a:buFont typeface="Arial" panose="020B0604020202020204" pitchFamily="34" charset="0"/>
              <a:buChar char="•"/>
            </a:pPr>
            <a:r>
              <a:rPr lang="fr-FR" altLang="fr-FR"/>
              <a:t>Sd inflammatoire biologique intense</a:t>
            </a:r>
          </a:p>
          <a:p>
            <a:pPr lvl="1">
              <a:buFont typeface="Arial" panose="020B0604020202020204" pitchFamily="34" charset="0"/>
              <a:buChar char="•"/>
            </a:pPr>
            <a:r>
              <a:rPr lang="fr-FR" altLang="fr-FR"/>
              <a:t>Scanner +++</a:t>
            </a:r>
          </a:p>
          <a:p>
            <a:pPr lvl="2">
              <a:buFont typeface="Arial" panose="020B0604020202020204" pitchFamily="34" charset="0"/>
              <a:buChar char="•"/>
            </a:pPr>
            <a:r>
              <a:rPr lang="fr-FR" altLang="fr-FR"/>
              <a:t>Diverticules, épaississement parois, graisse infiltrée, abcès, épanchement libre, pneumopéritoine</a:t>
            </a:r>
          </a:p>
          <a:p>
            <a:pPr lvl="2">
              <a:buFont typeface="Arial" panose="020B0604020202020204" pitchFamily="34" charset="0"/>
              <a:buChar char="•"/>
            </a:pPr>
            <a:endParaRPr lang="fr-FR" altLang="fr-FR"/>
          </a:p>
          <a:p>
            <a:pPr>
              <a:buFont typeface="Arial" panose="020B0604020202020204" pitchFamily="34" charset="0"/>
              <a:buChar char="•"/>
            </a:pPr>
            <a:r>
              <a:rPr lang="fr-FR" altLang="fr-FR"/>
              <a:t>Traitement</a:t>
            </a:r>
          </a:p>
          <a:p>
            <a:pPr lvl="2">
              <a:buFont typeface="Arial" panose="020B0604020202020204" pitchFamily="34" charset="0"/>
              <a:buChar char="•"/>
            </a:pPr>
            <a:r>
              <a:rPr lang="fr-FR" altLang="fr-FR"/>
              <a:t>Antibiothérapie IV</a:t>
            </a:r>
          </a:p>
          <a:p>
            <a:pPr lvl="2">
              <a:buFont typeface="Arial" panose="020B0604020202020204" pitchFamily="34" charset="0"/>
              <a:buChar char="•"/>
            </a:pPr>
            <a:r>
              <a:rPr lang="fr-FR" altLang="fr-FR"/>
              <a:t>Drainage radiologique (&gt;5cm abcès)</a:t>
            </a:r>
          </a:p>
          <a:p>
            <a:pPr lvl="2">
              <a:buFont typeface="Arial" panose="020B0604020202020204" pitchFamily="34" charset="0"/>
              <a:buChar char="•"/>
            </a:pPr>
            <a:r>
              <a:rPr lang="fr-FR" altLang="fr-FR"/>
              <a:t>et/ou chirurgie (péritonite, échec drainage, signe de gravité)</a:t>
            </a:r>
          </a:p>
          <a:p>
            <a:pPr lvl="3">
              <a:buFont typeface="Arial" panose="020B0604020202020204" pitchFamily="34" charset="0"/>
              <a:buChar char="•"/>
            </a:pPr>
            <a:r>
              <a:rPr lang="fr-FR" altLang="fr-FR"/>
              <a:t>Avec colostomie (Hartmann)</a:t>
            </a:r>
          </a:p>
          <a:p>
            <a:pPr lvl="3">
              <a:buFont typeface="Arial" panose="020B0604020202020204" pitchFamily="34" charset="0"/>
              <a:buChar char="•"/>
            </a:pPr>
            <a:r>
              <a:rPr lang="fr-FR" altLang="fr-FR"/>
              <a:t>Sans stomie </a:t>
            </a:r>
          </a:p>
          <a:p>
            <a:pPr lvl="2">
              <a:buFont typeface="Arial" panose="020B0604020202020204" pitchFamily="34" charset="0"/>
              <a:buChar char="•"/>
            </a:pPr>
            <a:endParaRPr lang="fr-FR" altLang="fr-FR"/>
          </a:p>
          <a:p>
            <a:pPr lvl="2">
              <a:buFont typeface="Arial" panose="020B0604020202020204" pitchFamily="34" charset="0"/>
              <a:buChar char="•"/>
            </a:pPr>
            <a:endParaRPr lang="fr-FR" altLang="fr-FR"/>
          </a:p>
        </p:txBody>
      </p:sp>
      <p:pic>
        <p:nvPicPr>
          <p:cNvPr id="61444" name="Image 4">
            <a:extLst>
              <a:ext uri="{FF2B5EF4-FFF2-40B4-BE49-F238E27FC236}">
                <a16:creationId xmlns:a16="http://schemas.microsoft.com/office/drawing/2014/main" id="{A240900D-7360-EF42-975E-101379E3FF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96300" y="44450"/>
            <a:ext cx="612775"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Son enregistré">
            <a:hlinkClick r:id="" action="ppaction://media"/>
            <a:extLst>
              <a:ext uri="{FF2B5EF4-FFF2-40B4-BE49-F238E27FC236}">
                <a16:creationId xmlns:a16="http://schemas.microsoft.com/office/drawing/2014/main" id="{F4B9FC6B-DC5D-E342-B2BE-6640C667E30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23250" y="582214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8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re 1">
            <a:extLst>
              <a:ext uri="{FF2B5EF4-FFF2-40B4-BE49-F238E27FC236}">
                <a16:creationId xmlns:a16="http://schemas.microsoft.com/office/drawing/2014/main" id="{0D62CD98-9979-E345-AE28-D9E4EC0AAE78}"/>
              </a:ext>
            </a:extLst>
          </p:cNvPr>
          <p:cNvSpPr>
            <a:spLocks noGrp="1"/>
          </p:cNvSpPr>
          <p:nvPr>
            <p:ph type="title" idx="4294967295"/>
          </p:nvPr>
        </p:nvSpPr>
        <p:spPr>
          <a:xfrm>
            <a:off x="277813" y="252413"/>
            <a:ext cx="8229600" cy="792162"/>
          </a:xfrm>
        </p:spPr>
        <p:txBody>
          <a:bodyPr/>
          <a:lstStyle/>
          <a:p>
            <a:pPr algn="l" eaLnBrk="1" hangingPunct="1"/>
            <a:r>
              <a:rPr lang="fr-FR" altLang="fr-FR" sz="3200" b="1">
                <a:ea typeface="ＭＳ Ｐゴシック" panose="020B0600070205080204" pitchFamily="34" charset="-128"/>
              </a:rPr>
              <a:t>Prévention secondaire des diverticulites</a:t>
            </a:r>
            <a:br>
              <a:rPr lang="fr-FR" altLang="fr-FR" sz="3200" b="1">
                <a:ea typeface="ＭＳ Ｐゴシック" panose="020B0600070205080204" pitchFamily="34" charset="-128"/>
              </a:rPr>
            </a:br>
            <a:endParaRPr lang="fr-FR" altLang="fr-FR" sz="3200" b="1">
              <a:solidFill>
                <a:srgbClr val="595959"/>
              </a:solidFill>
              <a:ea typeface="ＭＳ Ｐゴシック" panose="020B0600070205080204" pitchFamily="34" charset="-128"/>
            </a:endParaRPr>
          </a:p>
        </p:txBody>
      </p:sp>
      <p:sp>
        <p:nvSpPr>
          <p:cNvPr id="62466" name="Espace réservé du contenu 2">
            <a:extLst>
              <a:ext uri="{FF2B5EF4-FFF2-40B4-BE49-F238E27FC236}">
                <a16:creationId xmlns:a16="http://schemas.microsoft.com/office/drawing/2014/main" id="{E8F3B91D-0208-D240-BC4A-800DECF4E788}"/>
              </a:ext>
            </a:extLst>
          </p:cNvPr>
          <p:cNvSpPr>
            <a:spLocks noGrp="1"/>
          </p:cNvSpPr>
          <p:nvPr>
            <p:ph idx="4294967295"/>
          </p:nvPr>
        </p:nvSpPr>
        <p:spPr bwMode="auto">
          <a:xfrm>
            <a:off x="107950" y="1125538"/>
            <a:ext cx="8928100" cy="48958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lgn="ctr" eaLnBrk="1" hangingPunct="1">
              <a:buClr>
                <a:srgbClr val="25A79B"/>
              </a:buClr>
              <a:buFont typeface="Arial" panose="020B0604020202020204" pitchFamily="34" charset="0"/>
              <a:buNone/>
            </a:pPr>
            <a:r>
              <a:rPr lang="fr-FR" altLang="fr-FR" sz="2800">
                <a:ea typeface="ＭＳ Ｐゴシック" panose="020B0600070205080204" pitchFamily="34" charset="-128"/>
              </a:rPr>
              <a:t>Risque de récidive = 13 à 41%</a:t>
            </a:r>
          </a:p>
          <a:p>
            <a:pPr marL="0" indent="0" algn="ctr" eaLnBrk="1" hangingPunct="1">
              <a:buClr>
                <a:srgbClr val="25A79B"/>
              </a:buClr>
              <a:buFont typeface="Arial" panose="020B0604020202020204" pitchFamily="34" charset="0"/>
              <a:buNone/>
            </a:pPr>
            <a:endParaRPr lang="fr-FR" altLang="fr-FR" sz="2800">
              <a:ea typeface="ＭＳ Ｐゴシック" panose="020B0600070205080204" pitchFamily="34" charset="-128"/>
            </a:endParaRPr>
          </a:p>
          <a:p>
            <a:pPr marL="0" indent="0" eaLnBrk="1" hangingPunct="1">
              <a:buClr>
                <a:srgbClr val="25A79B"/>
              </a:buClr>
            </a:pPr>
            <a:r>
              <a:rPr lang="fr-FR" altLang="fr-FR" sz="2800" b="1">
                <a:ea typeface="ＭＳ Ｐゴシック" panose="020B0600070205080204" pitchFamily="34" charset="-128"/>
              </a:rPr>
              <a:t> Pas de prévention médicale </a:t>
            </a:r>
            <a:endParaRPr lang="fr-FR" altLang="fr-FR" sz="2800">
              <a:ea typeface="ＭＳ Ｐゴシック" panose="020B0600070205080204" pitchFamily="34" charset="-128"/>
            </a:endParaRPr>
          </a:p>
          <a:p>
            <a:pPr marL="0" indent="0" eaLnBrk="1" hangingPunct="1">
              <a:buClr>
                <a:srgbClr val="25A79B"/>
              </a:buClr>
            </a:pPr>
            <a:r>
              <a:rPr lang="fr-FR" altLang="fr-FR" sz="2800" b="1">
                <a:ea typeface="ＭＳ Ｐゴシック" panose="020B0600070205080204" pitchFamily="34" charset="-128"/>
              </a:rPr>
              <a:t> Risque ↗ par l</a:t>
            </a:r>
            <a:r>
              <a:rPr lang="ja-JP" altLang="fr-FR" sz="2800" b="1">
                <a:ea typeface="ＭＳ Ｐゴシック" panose="020B0600070205080204" pitchFamily="34" charset="-128"/>
              </a:rPr>
              <a:t>’</a:t>
            </a:r>
            <a:r>
              <a:rPr lang="fr-FR" altLang="ja-JP" sz="2800" b="1">
                <a:ea typeface="ＭＳ Ｐゴシック" panose="020B0600070205080204" pitchFamily="34" charset="-128"/>
              </a:rPr>
              <a:t>utilisation chronique d</a:t>
            </a:r>
            <a:r>
              <a:rPr lang="ja-JP" altLang="fr-FR" sz="2800" b="1">
                <a:ea typeface="ＭＳ Ｐゴシック" panose="020B0600070205080204" pitchFamily="34" charset="-128"/>
              </a:rPr>
              <a:t>’</a:t>
            </a:r>
            <a:r>
              <a:rPr lang="fr-FR" altLang="ja-JP" sz="2800" b="1">
                <a:ea typeface="ＭＳ Ｐゴシック" panose="020B0600070205080204" pitchFamily="34" charset="-128"/>
              </a:rPr>
              <a:t>AINS, stéroïdes et immunosuppresseurs</a:t>
            </a:r>
          </a:p>
          <a:p>
            <a:pPr marL="0" indent="0" eaLnBrk="1" hangingPunct="1">
              <a:buClr>
                <a:srgbClr val="25A79B"/>
              </a:buClr>
            </a:pPr>
            <a:r>
              <a:rPr lang="fr-FR" altLang="ja-JP" sz="2800" b="1">
                <a:ea typeface="ＭＳ Ｐゴシック" panose="020B0600070205080204" pitchFamily="34" charset="-128"/>
              </a:rPr>
              <a:t> Traitement chirurgical prophylactique</a:t>
            </a:r>
          </a:p>
          <a:p>
            <a:pPr marL="400050" lvl="1" indent="0" eaLnBrk="1" hangingPunct="1">
              <a:buClr>
                <a:srgbClr val="25A79B"/>
              </a:buClr>
            </a:pPr>
            <a:r>
              <a:rPr lang="fr-FR" altLang="ja-JP" sz="2400" b="1">
                <a:ea typeface="ＭＳ Ｐゴシック" panose="020B0600070205080204" pitchFamily="34" charset="-128"/>
              </a:rPr>
              <a:t> Fistule chronique</a:t>
            </a:r>
          </a:p>
          <a:p>
            <a:pPr marL="400050" lvl="1" indent="0" eaLnBrk="1" hangingPunct="1">
              <a:buClr>
                <a:srgbClr val="25A79B"/>
              </a:buClr>
            </a:pPr>
            <a:r>
              <a:rPr lang="fr-FR" altLang="ja-JP" sz="2400" b="1">
                <a:ea typeface="ＭＳ Ｐゴシック" panose="020B0600070205080204" pitchFamily="34" charset="-128"/>
              </a:rPr>
              <a:t> Sténose </a:t>
            </a:r>
          </a:p>
          <a:p>
            <a:pPr marL="400050" lvl="1" indent="0" eaLnBrk="1" hangingPunct="1">
              <a:buClr>
                <a:srgbClr val="25A79B"/>
              </a:buClr>
            </a:pPr>
            <a:r>
              <a:rPr lang="fr-FR" altLang="ja-JP" sz="2400" b="1">
                <a:ea typeface="ＭＳ Ｐゴシック" panose="020B0600070205080204" pitchFamily="34" charset="-128"/>
              </a:rPr>
              <a:t> Au décours d’une diverticulite aigue abcédée</a:t>
            </a:r>
          </a:p>
          <a:p>
            <a:pPr marL="400050" lvl="1" indent="0" eaLnBrk="1" hangingPunct="1">
              <a:buClr>
                <a:srgbClr val="25A79B"/>
              </a:buClr>
            </a:pPr>
            <a:r>
              <a:rPr lang="fr-FR" altLang="ja-JP" sz="2400" b="1">
                <a:ea typeface="ＭＳ Ｐゴシック" panose="020B0600070205080204" pitchFamily="34" charset="-128"/>
              </a:rPr>
              <a:t> Patient immunodéprimé, insuffisant rénal chronique </a:t>
            </a:r>
          </a:p>
          <a:p>
            <a:pPr marL="800100" lvl="2" indent="0" eaLnBrk="1" hangingPunct="1">
              <a:buClr>
                <a:srgbClr val="25A79B"/>
              </a:buClr>
            </a:pPr>
            <a:r>
              <a:rPr lang="fr-FR" altLang="ja-JP" sz="2000" b="1">
                <a:ea typeface="ＭＳ Ｐゴシック" panose="020B0600070205080204" pitchFamily="34" charset="-128"/>
              </a:rPr>
              <a:t>Age sup 75 ans et comorbidités, Cardiopathies,  BPCO</a:t>
            </a:r>
          </a:p>
          <a:p>
            <a:pPr marL="400050" lvl="1" indent="0" eaLnBrk="1" hangingPunct="1">
              <a:buClr>
                <a:srgbClr val="25A79B"/>
              </a:buClr>
            </a:pPr>
            <a:endParaRPr lang="fr-FR" altLang="ja-JP" sz="2400" b="1">
              <a:ea typeface="ＭＳ Ｐゴシック" panose="020B0600070205080204" pitchFamily="34" charset="-128"/>
            </a:endParaRPr>
          </a:p>
          <a:p>
            <a:pPr marL="400050" lvl="1" indent="0" eaLnBrk="1" hangingPunct="1">
              <a:buClr>
                <a:srgbClr val="25A79B"/>
              </a:buClr>
            </a:pPr>
            <a:endParaRPr lang="fr-FR" altLang="ja-JP" sz="2400" b="1">
              <a:ea typeface="ＭＳ Ｐゴシック" panose="020B0600070205080204" pitchFamily="34" charset="-128"/>
            </a:endParaRPr>
          </a:p>
          <a:p>
            <a:pPr marL="0" indent="0" eaLnBrk="1" hangingPunct="1">
              <a:buClr>
                <a:srgbClr val="25A79B"/>
              </a:buClr>
            </a:pPr>
            <a:endParaRPr lang="fr-FR" altLang="fr-FR">
              <a:ea typeface="ＭＳ Ｐゴシック" panose="020B0600070205080204" pitchFamily="34" charset="-128"/>
            </a:endParaRPr>
          </a:p>
        </p:txBody>
      </p:sp>
      <p:cxnSp>
        <p:nvCxnSpPr>
          <p:cNvPr id="8" name="Connecteur droit 7">
            <a:extLst>
              <a:ext uri="{FF2B5EF4-FFF2-40B4-BE49-F238E27FC236}">
                <a16:creationId xmlns:a16="http://schemas.microsoft.com/office/drawing/2014/main" id="{9EA823C9-3756-F748-9CE1-B542F31BD5CC}"/>
              </a:ext>
            </a:extLst>
          </p:cNvPr>
          <p:cNvCxnSpPr/>
          <p:nvPr/>
        </p:nvCxnSpPr>
        <p:spPr>
          <a:xfrm>
            <a:off x="395536" y="755650"/>
            <a:ext cx="7992888"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62468" name="Image 4">
            <a:extLst>
              <a:ext uri="{FF2B5EF4-FFF2-40B4-BE49-F238E27FC236}">
                <a16:creationId xmlns:a16="http://schemas.microsoft.com/office/drawing/2014/main" id="{8ED83D57-5023-F54A-9673-84E4797D88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96300" y="44450"/>
            <a:ext cx="612775"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Son enregistré">
            <a:hlinkClick r:id="" action="ppaction://media"/>
            <a:extLst>
              <a:ext uri="{FF2B5EF4-FFF2-40B4-BE49-F238E27FC236}">
                <a16:creationId xmlns:a16="http://schemas.microsoft.com/office/drawing/2014/main" id="{34906897-5FA4-5944-B26F-5B5CCF12C6C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81285" y="6011755"/>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4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9ACBAC73-BC03-3A40-9A55-71FA21541A06}"/>
              </a:ext>
            </a:extLst>
          </p:cNvPr>
          <p:cNvSpPr>
            <a:spLocks noGrp="1"/>
          </p:cNvSpPr>
          <p:nvPr>
            <p:ph type="title" idx="4294967295"/>
          </p:nvPr>
        </p:nvSpPr>
        <p:spPr>
          <a:xfrm>
            <a:off x="827088" y="115888"/>
            <a:ext cx="8229600" cy="792162"/>
          </a:xfrm>
        </p:spPr>
        <p:txBody>
          <a:bodyPr rtlCol="0">
            <a:normAutofit/>
          </a:bodyPr>
          <a:lstStyle/>
          <a:p>
            <a:pPr algn="l" eaLnBrk="1" fontAlgn="auto" hangingPunct="1">
              <a:spcAft>
                <a:spcPts val="0"/>
              </a:spcAft>
              <a:defRPr/>
            </a:pPr>
            <a:r>
              <a:rPr lang="fr-FR" sz="3600" dirty="0">
                <a:solidFill>
                  <a:schemeClr val="accent6"/>
                </a:solidFill>
                <a:ea typeface="+mj-ea"/>
              </a:rPr>
              <a:t>A RETENIR</a:t>
            </a:r>
          </a:p>
        </p:txBody>
      </p:sp>
      <p:sp>
        <p:nvSpPr>
          <p:cNvPr id="6" name="Espace réservé du contenu 2">
            <a:extLst>
              <a:ext uri="{FF2B5EF4-FFF2-40B4-BE49-F238E27FC236}">
                <a16:creationId xmlns:a16="http://schemas.microsoft.com/office/drawing/2014/main" id="{7EEEBCD7-14A2-0C4F-B73F-BF79AABE025D}"/>
              </a:ext>
            </a:extLst>
          </p:cNvPr>
          <p:cNvSpPr>
            <a:spLocks noGrp="1"/>
          </p:cNvSpPr>
          <p:nvPr>
            <p:ph idx="4294967295"/>
          </p:nvPr>
        </p:nvSpPr>
        <p:spPr>
          <a:xfrm>
            <a:off x="341313" y="692150"/>
            <a:ext cx="8478837" cy="5384800"/>
          </a:xfrm>
          <a:prstGeom prst="rect">
            <a:avLst/>
          </a:prstGeom>
        </p:spPr>
        <p:txBody>
          <a:bodyPr/>
          <a:lstStyle/>
          <a:p>
            <a:pPr eaLnBrk="1" fontAlgn="auto" hangingPunct="1">
              <a:spcAft>
                <a:spcPts val="0"/>
              </a:spcAft>
              <a:buClr>
                <a:schemeClr val="accent6"/>
              </a:buClr>
              <a:buFont typeface="Courier New" pitchFamily="49" charset="0"/>
              <a:buChar char="o"/>
              <a:defRPr/>
            </a:pPr>
            <a:r>
              <a:rPr lang="fr-FR" sz="2400" dirty="0">
                <a:ea typeface="+mn-ea"/>
              </a:rPr>
              <a:t>Diverticulose colique = très fréquente, asymptomatique</a:t>
            </a:r>
          </a:p>
          <a:p>
            <a:pPr eaLnBrk="1" fontAlgn="auto" hangingPunct="1">
              <a:spcAft>
                <a:spcPts val="0"/>
              </a:spcAft>
              <a:buClr>
                <a:schemeClr val="accent6"/>
              </a:buClr>
              <a:buFont typeface="Courier New" pitchFamily="49" charset="0"/>
              <a:buChar char="o"/>
              <a:defRPr/>
            </a:pPr>
            <a:endParaRPr lang="fr-FR" sz="2400" dirty="0">
              <a:ea typeface="+mn-ea"/>
            </a:endParaRPr>
          </a:p>
          <a:p>
            <a:pPr eaLnBrk="1" fontAlgn="auto" hangingPunct="1">
              <a:spcAft>
                <a:spcPts val="0"/>
              </a:spcAft>
              <a:buClr>
                <a:schemeClr val="accent6"/>
              </a:buClr>
              <a:buFont typeface="Courier New" pitchFamily="49" charset="0"/>
              <a:buChar char="o"/>
              <a:defRPr/>
            </a:pPr>
            <a:r>
              <a:rPr lang="fr-FR" sz="2400" dirty="0" err="1">
                <a:ea typeface="+mn-ea"/>
              </a:rPr>
              <a:t>Diverticulite</a:t>
            </a:r>
            <a:r>
              <a:rPr lang="fr-FR" sz="2400" dirty="0">
                <a:ea typeface="+mn-ea"/>
              </a:rPr>
              <a:t> = inflammation de diverticules, douleur FIG, sepsis</a:t>
            </a:r>
          </a:p>
          <a:p>
            <a:pPr eaLnBrk="1" fontAlgn="auto" hangingPunct="1">
              <a:spcAft>
                <a:spcPts val="0"/>
              </a:spcAft>
              <a:buClr>
                <a:schemeClr val="accent6"/>
              </a:buClr>
              <a:buFont typeface="Courier New" pitchFamily="49" charset="0"/>
              <a:buChar char="o"/>
              <a:defRPr/>
            </a:pPr>
            <a:endParaRPr lang="fr-FR" sz="2400" dirty="0">
              <a:ea typeface="+mn-ea"/>
            </a:endParaRPr>
          </a:p>
          <a:p>
            <a:pPr eaLnBrk="1" fontAlgn="auto" hangingPunct="1">
              <a:spcAft>
                <a:spcPts val="0"/>
              </a:spcAft>
              <a:buClr>
                <a:schemeClr val="accent6"/>
              </a:buClr>
              <a:buFont typeface="Courier New" pitchFamily="49" charset="0"/>
              <a:buChar char="o"/>
              <a:defRPr/>
            </a:pPr>
            <a:r>
              <a:rPr lang="fr-FR" sz="2400" dirty="0">
                <a:ea typeface="+mn-ea"/>
              </a:rPr>
              <a:t>Scanner abdominal en urgence = examen de référence</a:t>
            </a:r>
          </a:p>
          <a:p>
            <a:pPr marL="355600" indent="0" eaLnBrk="1" fontAlgn="auto" hangingPunct="1">
              <a:spcAft>
                <a:spcPts val="0"/>
              </a:spcAft>
              <a:buClr>
                <a:schemeClr val="accent6"/>
              </a:buClr>
              <a:buFont typeface="Arial" panose="020B0604020202020204" pitchFamily="34" charset="0"/>
              <a:buNone/>
              <a:defRPr/>
            </a:pPr>
            <a:r>
              <a:rPr lang="fr-FR" sz="2000" dirty="0">
                <a:ea typeface="+mn-ea"/>
              </a:rPr>
              <a:t>confirme le diagnostic, élimine les DD, recherche une complication</a:t>
            </a:r>
          </a:p>
          <a:p>
            <a:pPr eaLnBrk="1" fontAlgn="auto" hangingPunct="1">
              <a:spcAft>
                <a:spcPts val="0"/>
              </a:spcAft>
              <a:buClr>
                <a:schemeClr val="accent6"/>
              </a:buClr>
              <a:buFont typeface="Courier New" pitchFamily="49" charset="0"/>
              <a:buChar char="o"/>
              <a:defRPr/>
            </a:pPr>
            <a:endParaRPr lang="fr-FR" sz="2400" dirty="0">
              <a:ea typeface="+mn-ea"/>
            </a:endParaRPr>
          </a:p>
          <a:p>
            <a:pPr eaLnBrk="1" fontAlgn="auto" hangingPunct="1">
              <a:spcAft>
                <a:spcPts val="0"/>
              </a:spcAft>
              <a:buClr>
                <a:schemeClr val="accent6"/>
              </a:buClr>
              <a:buFont typeface="Courier New" pitchFamily="49" charset="0"/>
              <a:buChar char="o"/>
              <a:defRPr/>
            </a:pPr>
            <a:r>
              <a:rPr lang="fr-FR" sz="2400" dirty="0" err="1">
                <a:ea typeface="+mn-ea"/>
              </a:rPr>
              <a:t>Diverticulite</a:t>
            </a:r>
            <a:r>
              <a:rPr lang="fr-FR" sz="2400" dirty="0">
                <a:ea typeface="+mn-ea"/>
              </a:rPr>
              <a:t> compliquée </a:t>
            </a:r>
            <a:r>
              <a:rPr lang="fr-FR" sz="2400" dirty="0" err="1">
                <a:ea typeface="+mn-ea"/>
              </a:rPr>
              <a:t>Hinchey</a:t>
            </a:r>
            <a:r>
              <a:rPr lang="fr-FR" sz="2400" dirty="0">
                <a:ea typeface="+mn-ea"/>
              </a:rPr>
              <a:t> 3 et 4 = péritonite = indication chirurgicale en urgence</a:t>
            </a:r>
          </a:p>
          <a:p>
            <a:pPr eaLnBrk="1" fontAlgn="auto" hangingPunct="1">
              <a:spcAft>
                <a:spcPts val="0"/>
              </a:spcAft>
              <a:buClr>
                <a:schemeClr val="accent6"/>
              </a:buClr>
              <a:buFont typeface="Courier New" pitchFamily="49" charset="0"/>
              <a:buChar char="o"/>
              <a:defRPr/>
            </a:pPr>
            <a:endParaRPr lang="fr-FR" sz="2400" dirty="0">
              <a:ea typeface="+mn-ea"/>
            </a:endParaRPr>
          </a:p>
          <a:p>
            <a:pPr eaLnBrk="1" fontAlgn="auto" hangingPunct="1">
              <a:spcAft>
                <a:spcPts val="0"/>
              </a:spcAft>
              <a:buClr>
                <a:schemeClr val="accent6"/>
              </a:buClr>
              <a:buFont typeface="Courier New" pitchFamily="49" charset="0"/>
              <a:buChar char="o"/>
              <a:defRPr/>
            </a:pPr>
            <a:r>
              <a:rPr lang="fr-FR" sz="2400" dirty="0" err="1">
                <a:ea typeface="+mn-ea"/>
              </a:rPr>
              <a:t>Sigmoïdectomie</a:t>
            </a:r>
            <a:r>
              <a:rPr lang="fr-FR" sz="2400" dirty="0">
                <a:ea typeface="+mn-ea"/>
              </a:rPr>
              <a:t> prophylactique  (</a:t>
            </a:r>
            <a:r>
              <a:rPr lang="fr-FR" sz="2400" dirty="0" err="1">
                <a:ea typeface="+mn-ea"/>
              </a:rPr>
              <a:t>laparoscopique</a:t>
            </a:r>
            <a:r>
              <a:rPr lang="fr-FR" sz="2400" dirty="0">
                <a:ea typeface="+mn-ea"/>
              </a:rPr>
              <a:t>) indiquée en cas de </a:t>
            </a:r>
            <a:r>
              <a:rPr lang="fr-FR" sz="2400" dirty="0" err="1">
                <a:ea typeface="+mn-ea"/>
              </a:rPr>
              <a:t>diverticulite</a:t>
            </a:r>
            <a:r>
              <a:rPr lang="fr-FR" sz="2400" dirty="0">
                <a:ea typeface="+mn-ea"/>
              </a:rPr>
              <a:t> compliquée, si récidive fréquente des symptômes, chez les immunodéprimés ou  autres terrains fragilisés (IRC)</a:t>
            </a:r>
            <a:br>
              <a:rPr lang="fr-FR" sz="2400" dirty="0">
                <a:ea typeface="+mn-ea"/>
              </a:rPr>
            </a:br>
            <a:endParaRPr lang="fr-FR" sz="2400" dirty="0">
              <a:ea typeface="+mn-ea"/>
            </a:endParaRPr>
          </a:p>
          <a:p>
            <a:pPr eaLnBrk="1" fontAlgn="auto" hangingPunct="1">
              <a:spcAft>
                <a:spcPts val="0"/>
              </a:spcAft>
              <a:buClr>
                <a:schemeClr val="accent6"/>
              </a:buClr>
              <a:defRPr/>
            </a:pPr>
            <a:endParaRPr lang="fr-FR" sz="1800" b="1" dirty="0">
              <a:ea typeface="+mn-ea"/>
            </a:endParaRPr>
          </a:p>
          <a:p>
            <a:pPr eaLnBrk="1" fontAlgn="auto" hangingPunct="1">
              <a:spcAft>
                <a:spcPts val="0"/>
              </a:spcAft>
              <a:defRPr/>
            </a:pPr>
            <a:endParaRPr lang="fr-FR" sz="2800" dirty="0">
              <a:solidFill>
                <a:schemeClr val="accent6"/>
              </a:solidFill>
              <a:ea typeface="+mn-ea"/>
            </a:endParaRPr>
          </a:p>
        </p:txBody>
      </p:sp>
      <p:cxnSp>
        <p:nvCxnSpPr>
          <p:cNvPr id="11" name="Connecteur droit 10">
            <a:extLst>
              <a:ext uri="{FF2B5EF4-FFF2-40B4-BE49-F238E27FC236}">
                <a16:creationId xmlns:a16="http://schemas.microsoft.com/office/drawing/2014/main" id="{C244300F-75DE-104C-B42C-692AE6D5B357}"/>
              </a:ext>
            </a:extLst>
          </p:cNvPr>
          <p:cNvCxnSpPr/>
          <p:nvPr/>
        </p:nvCxnSpPr>
        <p:spPr>
          <a:xfrm>
            <a:off x="395536" y="755650"/>
            <a:ext cx="7992888"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12" name="Connecteur droit 11">
            <a:extLst>
              <a:ext uri="{FF2B5EF4-FFF2-40B4-BE49-F238E27FC236}">
                <a16:creationId xmlns:a16="http://schemas.microsoft.com/office/drawing/2014/main" id="{C184AF8C-B2C3-9C4A-AD06-77DB489B8990}"/>
              </a:ext>
            </a:extLst>
          </p:cNvPr>
          <p:cNvCxnSpPr/>
          <p:nvPr/>
        </p:nvCxnSpPr>
        <p:spPr>
          <a:xfrm flipH="1">
            <a:off x="2411760" y="6013450"/>
            <a:ext cx="6408712"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4" name="Connecteur droit 23">
            <a:extLst>
              <a:ext uri="{FF2B5EF4-FFF2-40B4-BE49-F238E27FC236}">
                <a16:creationId xmlns:a16="http://schemas.microsoft.com/office/drawing/2014/main" id="{A5CE13FE-3996-D243-9924-609531DC7AB3}"/>
              </a:ext>
            </a:extLst>
          </p:cNvPr>
          <p:cNvCxnSpPr/>
          <p:nvPr/>
        </p:nvCxnSpPr>
        <p:spPr>
          <a:xfrm flipV="1">
            <a:off x="8743950" y="908720"/>
            <a:ext cx="0" cy="5184576"/>
          </a:xfrm>
          <a:prstGeom prst="line">
            <a:avLst/>
          </a:prstGeom>
          <a:ln w="19050">
            <a:gradFill>
              <a:gsLst>
                <a:gs pos="0">
                  <a:schemeClr val="accent6"/>
                </a:gs>
                <a:gs pos="50000">
                  <a:schemeClr val="bg1">
                    <a:lumMod val="75000"/>
                  </a:schemeClr>
                </a:gs>
                <a:gs pos="100000">
                  <a:schemeClr val="bg1"/>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8C3B4B62-AC77-A544-BF41-9CB8CE152FC8}"/>
              </a:ext>
            </a:extLst>
          </p:cNvPr>
          <p:cNvCxnSpPr/>
          <p:nvPr/>
        </p:nvCxnSpPr>
        <p:spPr>
          <a:xfrm rot="-10800000" flipV="1">
            <a:off x="317500" y="836712"/>
            <a:ext cx="0" cy="5184576"/>
          </a:xfrm>
          <a:prstGeom prst="line">
            <a:avLst/>
          </a:prstGeom>
          <a:ln w="19050">
            <a:gradFill>
              <a:gsLst>
                <a:gs pos="0">
                  <a:schemeClr val="accent6"/>
                </a:gs>
                <a:gs pos="50000">
                  <a:schemeClr val="bg1">
                    <a:lumMod val="75000"/>
                  </a:schemeClr>
                </a:gs>
                <a:gs pos="100000">
                  <a:schemeClr val="bg1"/>
                </a:gs>
              </a:gsLst>
              <a:lin ang="5400000" scaled="0"/>
            </a:gradFill>
          </a:ln>
        </p:spPr>
        <p:style>
          <a:lnRef idx="1">
            <a:schemeClr val="accent1"/>
          </a:lnRef>
          <a:fillRef idx="0">
            <a:schemeClr val="accent1"/>
          </a:fillRef>
          <a:effectRef idx="0">
            <a:schemeClr val="accent1"/>
          </a:effectRef>
          <a:fontRef idx="minor">
            <a:schemeClr val="tx1"/>
          </a:fontRef>
        </p:style>
      </p:cxnSp>
      <p:pic>
        <p:nvPicPr>
          <p:cNvPr id="63495" name="Picture 3" descr="D:\Donnée 2\Monique\Appels à projets 2012-2013\Diaporama LYON EST\a-retenir.gif">
            <a:extLst>
              <a:ext uri="{FF2B5EF4-FFF2-40B4-BE49-F238E27FC236}">
                <a16:creationId xmlns:a16="http://schemas.microsoft.com/office/drawing/2014/main" id="{8273485B-F107-2C4D-99DE-F7792A8769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9888" y="330200"/>
            <a:ext cx="385762"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Son enregistré">
            <a:hlinkClick r:id="" action="ppaction://media"/>
            <a:extLst>
              <a:ext uri="{FF2B5EF4-FFF2-40B4-BE49-F238E27FC236}">
                <a16:creationId xmlns:a16="http://schemas.microsoft.com/office/drawing/2014/main" id="{9B85B7C4-E3CE-DA48-85D9-85C5509796D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43888" y="5958251"/>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0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a:extLst>
              <a:ext uri="{FF2B5EF4-FFF2-40B4-BE49-F238E27FC236}">
                <a16:creationId xmlns:a16="http://schemas.microsoft.com/office/drawing/2014/main" id="{52AF9FA7-1429-D94E-A753-C21A344D1BAF}"/>
              </a:ext>
            </a:extLst>
          </p:cNvPr>
          <p:cNvGraphicFramePr>
            <a:graphicFrameLocks noGrp="1"/>
          </p:cNvGraphicFramePr>
          <p:nvPr/>
        </p:nvGraphicFramePr>
        <p:xfrm>
          <a:off x="34925" y="890588"/>
          <a:ext cx="9109075" cy="5967411"/>
        </p:xfrm>
        <a:graphic>
          <a:graphicData uri="http://schemas.openxmlformats.org/drawingml/2006/table">
            <a:tbl>
              <a:tblPr firstRow="1" bandRow="1">
                <a:tableStyleId>{9DCAF9ED-07DC-4A11-8D7F-57B35C25682E}</a:tableStyleId>
              </a:tblPr>
              <a:tblGrid>
                <a:gridCol w="1544618">
                  <a:extLst>
                    <a:ext uri="{9D8B030D-6E8A-4147-A177-3AD203B41FA5}">
                      <a16:colId xmlns:a16="http://schemas.microsoft.com/office/drawing/2014/main" val="3206345739"/>
                    </a:ext>
                  </a:extLst>
                </a:gridCol>
                <a:gridCol w="1944338">
                  <a:extLst>
                    <a:ext uri="{9D8B030D-6E8A-4147-A177-3AD203B41FA5}">
                      <a16:colId xmlns:a16="http://schemas.microsoft.com/office/drawing/2014/main" val="551324120"/>
                    </a:ext>
                  </a:extLst>
                </a:gridCol>
                <a:gridCol w="2016350">
                  <a:extLst>
                    <a:ext uri="{9D8B030D-6E8A-4147-A177-3AD203B41FA5}">
                      <a16:colId xmlns:a16="http://schemas.microsoft.com/office/drawing/2014/main" val="1716992884"/>
                    </a:ext>
                  </a:extLst>
                </a:gridCol>
                <a:gridCol w="1731444">
                  <a:extLst>
                    <a:ext uri="{9D8B030D-6E8A-4147-A177-3AD203B41FA5}">
                      <a16:colId xmlns:a16="http://schemas.microsoft.com/office/drawing/2014/main" val="3970902955"/>
                    </a:ext>
                  </a:extLst>
                </a:gridCol>
                <a:gridCol w="1872325">
                  <a:extLst>
                    <a:ext uri="{9D8B030D-6E8A-4147-A177-3AD203B41FA5}">
                      <a16:colId xmlns:a16="http://schemas.microsoft.com/office/drawing/2014/main" val="1521895868"/>
                    </a:ext>
                  </a:extLst>
                </a:gridCol>
              </a:tblGrid>
              <a:tr h="958379">
                <a:tc>
                  <a:txBody>
                    <a:bodyPr/>
                    <a:lstStyle/>
                    <a:p>
                      <a:pPr algn="ctr"/>
                      <a:endParaRPr lang="fr-FR" sz="1800" dirty="0"/>
                    </a:p>
                  </a:txBody>
                  <a:tcPr marL="91446" marR="91446" marT="45723" marB="45723" anchor="ctr"/>
                </a:tc>
                <a:tc>
                  <a:txBody>
                    <a:bodyPr/>
                    <a:lstStyle/>
                    <a:p>
                      <a:pPr algn="ctr"/>
                      <a:r>
                        <a:rPr lang="fr-FR" sz="1800" dirty="0"/>
                        <a:t>Diverticulose</a:t>
                      </a:r>
                    </a:p>
                  </a:txBody>
                  <a:tcPr marL="91446" marR="91446" marT="45723" marB="45723" anchor="ctr"/>
                </a:tc>
                <a:tc>
                  <a:txBody>
                    <a:bodyPr/>
                    <a:lstStyle/>
                    <a:p>
                      <a:pPr algn="ctr"/>
                      <a:r>
                        <a:rPr lang="fr-FR" sz="1800" dirty="0"/>
                        <a:t>Diverticulite</a:t>
                      </a:r>
                    </a:p>
                  </a:txBody>
                  <a:tcPr marL="91446" marR="91446" marT="45723" marB="45723" anchor="ctr"/>
                </a:tc>
                <a:tc>
                  <a:txBody>
                    <a:bodyPr/>
                    <a:lstStyle/>
                    <a:p>
                      <a:pPr algn="ctr"/>
                      <a:r>
                        <a:rPr lang="fr-FR" sz="1800" dirty="0"/>
                        <a:t>Abcès </a:t>
                      </a:r>
                      <a:r>
                        <a:rPr lang="fr-FR" sz="1800" dirty="0" err="1"/>
                        <a:t>diverticulaire</a:t>
                      </a:r>
                      <a:endParaRPr lang="fr-FR" sz="1800" dirty="0"/>
                    </a:p>
                  </a:txBody>
                  <a:tcPr marL="91446" marR="91446" marT="45723" marB="45723" anchor="ctr"/>
                </a:tc>
                <a:tc>
                  <a:txBody>
                    <a:bodyPr/>
                    <a:lstStyle/>
                    <a:p>
                      <a:pPr algn="ctr"/>
                      <a:r>
                        <a:rPr lang="fr-FR" sz="1800" dirty="0"/>
                        <a:t>Péritonite </a:t>
                      </a:r>
                      <a:r>
                        <a:rPr lang="fr-FR" sz="1800" dirty="0" err="1"/>
                        <a:t>diverticulaire</a:t>
                      </a:r>
                      <a:endParaRPr lang="fr-FR" sz="1800" dirty="0"/>
                    </a:p>
                  </a:txBody>
                  <a:tcPr marL="91446" marR="91446" marT="45723" marB="45723" anchor="ctr"/>
                </a:tc>
                <a:extLst>
                  <a:ext uri="{0D108BD9-81ED-4DB2-BD59-A6C34878D82A}">
                    <a16:rowId xmlns:a16="http://schemas.microsoft.com/office/drawing/2014/main" val="1508176588"/>
                  </a:ext>
                </a:extLst>
              </a:tr>
              <a:tr h="802512">
                <a:tc>
                  <a:txBody>
                    <a:bodyPr/>
                    <a:lstStyle/>
                    <a:p>
                      <a:pPr algn="ctr"/>
                      <a:r>
                        <a:rPr lang="fr-FR" sz="1800" dirty="0"/>
                        <a:t>Terrain</a:t>
                      </a:r>
                    </a:p>
                  </a:txBody>
                  <a:tcPr marL="91446" marR="91446" marT="45723" marB="45723" anchor="ctr"/>
                </a:tc>
                <a:tc>
                  <a:txBody>
                    <a:bodyPr/>
                    <a:lstStyle/>
                    <a:p>
                      <a:pPr algn="ctr"/>
                      <a:r>
                        <a:rPr lang="fr-FR" sz="1800" dirty="0"/>
                        <a:t>&gt;50% </a:t>
                      </a:r>
                      <a:r>
                        <a:rPr lang="fr-FR" sz="1800" dirty="0" err="1"/>
                        <a:t>apres</a:t>
                      </a:r>
                      <a:r>
                        <a:rPr lang="fr-FR" sz="1800" dirty="0"/>
                        <a:t> 70 ans</a:t>
                      </a:r>
                    </a:p>
                  </a:txBody>
                  <a:tcPr marL="91446" marR="91446" marT="45723" marB="45723" anchor="ctr"/>
                </a:tc>
                <a:tc>
                  <a:txBody>
                    <a:bodyPr/>
                    <a:lstStyle/>
                    <a:p>
                      <a:pPr algn="ctr"/>
                      <a:r>
                        <a:rPr lang="fr-FR" sz="1800" dirty="0"/>
                        <a:t>60-70 ans</a:t>
                      </a:r>
                    </a:p>
                  </a:txBody>
                  <a:tcPr marL="91446" marR="91446" marT="45723" marB="45723" anchor="ctr"/>
                </a:tc>
                <a:tc>
                  <a:txBody>
                    <a:bodyPr/>
                    <a:lstStyle/>
                    <a:p>
                      <a:pPr algn="ctr"/>
                      <a:r>
                        <a:rPr lang="fr-FR" sz="1800" dirty="0"/>
                        <a:t>1/3 des </a:t>
                      </a:r>
                      <a:r>
                        <a:rPr lang="fr-FR" sz="1800" dirty="0" err="1"/>
                        <a:t>diverticulites</a:t>
                      </a:r>
                      <a:endParaRPr lang="fr-FR" sz="1800" dirty="0"/>
                    </a:p>
                  </a:txBody>
                  <a:tcPr marL="91446" marR="91446" marT="45723" marB="45723" anchor="ctr"/>
                </a:tc>
                <a:tc>
                  <a:txBody>
                    <a:bodyPr/>
                    <a:lstStyle/>
                    <a:p>
                      <a:pPr algn="ctr"/>
                      <a:r>
                        <a:rPr lang="fr-FR" sz="1800" dirty="0"/>
                        <a:t>Personnes </a:t>
                      </a:r>
                      <a:r>
                        <a:rPr lang="fr-FR" sz="1800" dirty="0" err="1"/>
                        <a:t>agées</a:t>
                      </a:r>
                      <a:endParaRPr lang="fr-FR" sz="1800" dirty="0"/>
                    </a:p>
                  </a:txBody>
                  <a:tcPr marL="91446" marR="91446" marT="45723" marB="45723" anchor="ctr"/>
                </a:tc>
                <a:extLst>
                  <a:ext uri="{0D108BD9-81ED-4DB2-BD59-A6C34878D82A}">
                    <a16:rowId xmlns:a16="http://schemas.microsoft.com/office/drawing/2014/main" val="3759777618"/>
                  </a:ext>
                </a:extLst>
              </a:tr>
              <a:tr h="1188799">
                <a:tc>
                  <a:txBody>
                    <a:bodyPr/>
                    <a:lstStyle/>
                    <a:p>
                      <a:pPr algn="ctr"/>
                      <a:r>
                        <a:rPr lang="fr-FR" sz="1800" dirty="0" err="1"/>
                        <a:t>Symptomes</a:t>
                      </a:r>
                      <a:endParaRPr lang="fr-FR" sz="1800" dirty="0"/>
                    </a:p>
                  </a:txBody>
                  <a:tcPr marL="91446" marR="91446" marT="45723" marB="45723" anchor="ctr"/>
                </a:tc>
                <a:tc>
                  <a:txBody>
                    <a:bodyPr/>
                    <a:lstStyle/>
                    <a:p>
                      <a:pPr algn="ctr"/>
                      <a:r>
                        <a:rPr lang="fr-FR" sz="1800" dirty="0"/>
                        <a:t>aucun</a:t>
                      </a:r>
                    </a:p>
                  </a:txBody>
                  <a:tcPr marL="91446" marR="91446" marT="45723" marB="45723" anchor="ctr"/>
                </a:tc>
                <a:tc>
                  <a:txBody>
                    <a:bodyPr/>
                    <a:lstStyle/>
                    <a:p>
                      <a:pPr algn="ctr"/>
                      <a:r>
                        <a:rPr lang="fr-FR" sz="1800" dirty="0"/>
                        <a:t>Douleurs FIG, défense, fièvre</a:t>
                      </a:r>
                    </a:p>
                  </a:txBody>
                  <a:tcPr marL="91446" marR="91446" marT="45723" marB="45723" anchor="ctr"/>
                </a:tc>
                <a:tc>
                  <a:txBody>
                    <a:bodyPr/>
                    <a:lstStyle/>
                    <a:p>
                      <a:pPr algn="ctr"/>
                      <a:r>
                        <a:rPr lang="fr-FR" sz="1800" dirty="0"/>
                        <a:t>Pics de fièvre, AEG, douleurs intenses</a:t>
                      </a:r>
                    </a:p>
                  </a:txBody>
                  <a:tcPr marL="91446" marR="91446" marT="45723" marB="45723" anchor="ctr"/>
                </a:tc>
                <a:tc>
                  <a:txBody>
                    <a:bodyPr/>
                    <a:lstStyle/>
                    <a:p>
                      <a:pPr algn="ctr"/>
                      <a:r>
                        <a:rPr lang="fr-FR" sz="1800" dirty="0"/>
                        <a:t>Fièvre, AEG, ventre de bois (contracture), sepsis, choc</a:t>
                      </a:r>
                    </a:p>
                  </a:txBody>
                  <a:tcPr marL="91446" marR="91446" marT="45723" marB="45723" anchor="ctr"/>
                </a:tc>
                <a:extLst>
                  <a:ext uri="{0D108BD9-81ED-4DB2-BD59-A6C34878D82A}">
                    <a16:rowId xmlns:a16="http://schemas.microsoft.com/office/drawing/2014/main" val="3437134241"/>
                  </a:ext>
                </a:extLst>
              </a:tr>
              <a:tr h="914461">
                <a:tc>
                  <a:txBody>
                    <a:bodyPr/>
                    <a:lstStyle/>
                    <a:p>
                      <a:pPr algn="ctr"/>
                      <a:r>
                        <a:rPr lang="fr-FR" sz="1800" dirty="0"/>
                        <a:t>Biologie</a:t>
                      </a:r>
                    </a:p>
                  </a:txBody>
                  <a:tcPr marL="91446" marR="91446" marT="45723" marB="45723" anchor="ctr"/>
                </a:tc>
                <a:tc>
                  <a:txBody>
                    <a:bodyPr/>
                    <a:lstStyle/>
                    <a:p>
                      <a:pPr algn="ctr"/>
                      <a:r>
                        <a:rPr lang="fr-FR" sz="1800" dirty="0"/>
                        <a:t>-</a:t>
                      </a:r>
                    </a:p>
                  </a:txBody>
                  <a:tcPr marL="91446" marR="91446" marT="45723" marB="45723" anchor="ctr"/>
                </a:tc>
                <a:tc>
                  <a:txBody>
                    <a:bodyPr/>
                    <a:lstStyle/>
                    <a:p>
                      <a:pPr algn="ctr"/>
                      <a:r>
                        <a:rPr lang="fr-FR" sz="1800" dirty="0" err="1"/>
                        <a:t>Sd</a:t>
                      </a:r>
                      <a:r>
                        <a:rPr lang="fr-FR" sz="1800" dirty="0"/>
                        <a:t> inflammatoire biologique modéré</a:t>
                      </a:r>
                    </a:p>
                  </a:txBody>
                  <a:tcPr marL="91446" marR="91446" marT="45723" marB="45723" anchor="ctr"/>
                </a:tc>
                <a:tc>
                  <a:txBody>
                    <a:bodyPr/>
                    <a:lstStyle/>
                    <a:p>
                      <a:pPr algn="ctr"/>
                      <a:r>
                        <a:rPr lang="fr-FR" sz="1800" dirty="0" err="1"/>
                        <a:t>Sd</a:t>
                      </a:r>
                      <a:r>
                        <a:rPr lang="fr-FR" sz="1800" dirty="0"/>
                        <a:t> inflammatoire plus marqué</a:t>
                      </a:r>
                    </a:p>
                  </a:txBody>
                  <a:tcPr marL="91446" marR="91446" marT="45723" marB="45723" anchor="ctr"/>
                </a:tc>
                <a:tc>
                  <a:txBody>
                    <a:bodyPr/>
                    <a:lstStyle/>
                    <a:p>
                      <a:pPr algn="ctr"/>
                      <a:r>
                        <a:rPr lang="fr-FR" sz="1800" dirty="0" err="1"/>
                        <a:t>Sd</a:t>
                      </a:r>
                      <a:r>
                        <a:rPr lang="fr-FR" sz="1800" dirty="0"/>
                        <a:t> inflammatoire majeur</a:t>
                      </a:r>
                    </a:p>
                  </a:txBody>
                  <a:tcPr marL="91446" marR="91446" marT="45723" marB="45723" anchor="ctr"/>
                </a:tc>
                <a:extLst>
                  <a:ext uri="{0D108BD9-81ED-4DB2-BD59-A6C34878D82A}">
                    <a16:rowId xmlns:a16="http://schemas.microsoft.com/office/drawing/2014/main" val="1095938831"/>
                  </a:ext>
                </a:extLst>
              </a:tr>
              <a:tr h="914461">
                <a:tc>
                  <a:txBody>
                    <a:bodyPr/>
                    <a:lstStyle/>
                    <a:p>
                      <a:pPr algn="ctr"/>
                      <a:r>
                        <a:rPr lang="fr-FR" sz="1800" dirty="0"/>
                        <a:t>Scanner </a:t>
                      </a:r>
                    </a:p>
                  </a:txBody>
                  <a:tcPr marL="91446" marR="91446" marT="45723" marB="45723" anchor="ctr"/>
                </a:tc>
                <a:tc>
                  <a:txBody>
                    <a:bodyPr/>
                    <a:lstStyle/>
                    <a:p>
                      <a:pPr algn="ctr"/>
                      <a:r>
                        <a:rPr lang="fr-FR" sz="1800" dirty="0"/>
                        <a:t>Diverticules au scanner</a:t>
                      </a:r>
                    </a:p>
                  </a:txBody>
                  <a:tcPr marL="91446" marR="91446" marT="45723" marB="45723" anchor="ctr"/>
                </a:tc>
                <a:tc>
                  <a:txBody>
                    <a:bodyPr/>
                    <a:lstStyle/>
                    <a:p>
                      <a:pPr algn="ctr"/>
                      <a:r>
                        <a:rPr lang="fr-FR" sz="1800" dirty="0"/>
                        <a:t>Parois épaisses, graisse infiltrée, diverticules</a:t>
                      </a:r>
                    </a:p>
                  </a:txBody>
                  <a:tcPr marL="91446" marR="91446" marT="45723" marB="45723" anchor="ctr"/>
                </a:tc>
                <a:tc>
                  <a:txBody>
                    <a:bodyPr/>
                    <a:lstStyle/>
                    <a:p>
                      <a:pPr algn="ctr"/>
                      <a:r>
                        <a:rPr lang="fr-FR" sz="1800" dirty="0"/>
                        <a:t>Abcès pelvien</a:t>
                      </a:r>
                    </a:p>
                  </a:txBody>
                  <a:tcPr marL="91446" marR="91446" marT="45723" marB="45723" anchor="ctr"/>
                </a:tc>
                <a:tc>
                  <a:txBody>
                    <a:bodyPr/>
                    <a:lstStyle/>
                    <a:p>
                      <a:pPr algn="ctr"/>
                      <a:r>
                        <a:rPr lang="fr-FR" sz="1800" dirty="0"/>
                        <a:t>Épanchement libre, pneumopéritoine</a:t>
                      </a:r>
                    </a:p>
                  </a:txBody>
                  <a:tcPr marL="91446" marR="91446" marT="45723" marB="45723" anchor="ctr"/>
                </a:tc>
                <a:extLst>
                  <a:ext uri="{0D108BD9-81ED-4DB2-BD59-A6C34878D82A}">
                    <a16:rowId xmlns:a16="http://schemas.microsoft.com/office/drawing/2014/main" val="435548196"/>
                  </a:ext>
                </a:extLst>
              </a:tr>
              <a:tr h="1188799">
                <a:tc>
                  <a:txBody>
                    <a:bodyPr/>
                    <a:lstStyle/>
                    <a:p>
                      <a:pPr algn="ctr"/>
                      <a:r>
                        <a:rPr lang="fr-FR" sz="1800" dirty="0"/>
                        <a:t>Traitement</a:t>
                      </a:r>
                    </a:p>
                  </a:txBody>
                  <a:tcPr marL="91446" marR="91446" marT="45723" marB="45723" anchor="ctr"/>
                </a:tc>
                <a:tc>
                  <a:txBody>
                    <a:bodyPr/>
                    <a:lstStyle/>
                    <a:p>
                      <a:pPr algn="ctr"/>
                      <a:r>
                        <a:rPr lang="fr-FR" sz="1800" dirty="0"/>
                        <a:t>0</a:t>
                      </a:r>
                    </a:p>
                  </a:txBody>
                  <a:tcPr marL="91446" marR="91446" marT="45723" marB="45723" anchor="ctr"/>
                </a:tc>
                <a:tc>
                  <a:txBody>
                    <a:bodyPr/>
                    <a:lstStyle/>
                    <a:p>
                      <a:pPr algn="ctr"/>
                      <a:r>
                        <a:rPr lang="fr-FR" sz="1800" dirty="0"/>
                        <a:t>Symptomatique</a:t>
                      </a:r>
                    </a:p>
                    <a:p>
                      <a:pPr algn="ctr"/>
                      <a:r>
                        <a:rPr lang="fr-FR" sz="1800" dirty="0"/>
                        <a:t>Si facteurs de risques : ATB</a:t>
                      </a:r>
                    </a:p>
                  </a:txBody>
                  <a:tcPr marL="91446" marR="91446" marT="45723" marB="45723" anchor="ctr"/>
                </a:tc>
                <a:tc>
                  <a:txBody>
                    <a:bodyPr/>
                    <a:lstStyle/>
                    <a:p>
                      <a:pPr algn="ctr"/>
                      <a:r>
                        <a:rPr lang="fr-FR" sz="1800" dirty="0"/>
                        <a:t>Hospitalisation, </a:t>
                      </a:r>
                    </a:p>
                    <a:p>
                      <a:pPr algn="ctr"/>
                      <a:r>
                        <a:rPr lang="fr-FR" sz="1800" dirty="0"/>
                        <a:t>ATB IV, drainage et/ou chirurgie </a:t>
                      </a:r>
                      <a:r>
                        <a:rPr lang="fr-FR" sz="1800"/>
                        <a:t>si </a:t>
                      </a:r>
                      <a:r>
                        <a:rPr lang="fr-FR" sz="1800" dirty="0"/>
                        <a:t>é</a:t>
                      </a:r>
                      <a:r>
                        <a:rPr lang="fr-FR" sz="1800"/>
                        <a:t>chec</a:t>
                      </a:r>
                      <a:endParaRPr lang="fr-FR" sz="1800" dirty="0"/>
                    </a:p>
                  </a:txBody>
                  <a:tcPr marL="91446" marR="91446" marT="45723" marB="45723" anchor="ctr"/>
                </a:tc>
                <a:tc>
                  <a:txBody>
                    <a:bodyPr/>
                    <a:lstStyle/>
                    <a:p>
                      <a:pPr algn="ctr"/>
                      <a:r>
                        <a:rPr lang="fr-FR" sz="1800" dirty="0"/>
                        <a:t>Urgence chirurgicale : Hartmann</a:t>
                      </a:r>
                    </a:p>
                  </a:txBody>
                  <a:tcPr marL="91446" marR="91446" marT="45723" marB="45723" anchor="ctr"/>
                </a:tc>
                <a:extLst>
                  <a:ext uri="{0D108BD9-81ED-4DB2-BD59-A6C34878D82A}">
                    <a16:rowId xmlns:a16="http://schemas.microsoft.com/office/drawing/2014/main" val="1758392884"/>
                  </a:ext>
                </a:extLst>
              </a:tr>
            </a:tbl>
          </a:graphicData>
        </a:graphic>
      </p:graphicFrame>
      <p:sp>
        <p:nvSpPr>
          <p:cNvPr id="3" name="Titre 1">
            <a:extLst>
              <a:ext uri="{FF2B5EF4-FFF2-40B4-BE49-F238E27FC236}">
                <a16:creationId xmlns:a16="http://schemas.microsoft.com/office/drawing/2014/main" id="{554A7B05-8570-4540-8746-3453DE117EA3}"/>
              </a:ext>
            </a:extLst>
          </p:cNvPr>
          <p:cNvSpPr txBox="1">
            <a:spLocks/>
          </p:cNvSpPr>
          <p:nvPr/>
        </p:nvSpPr>
        <p:spPr bwMode="auto">
          <a:xfrm>
            <a:off x="827088" y="115888"/>
            <a:ext cx="822960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lgn="ctr" rtl="0" eaLnBrk="0" fontAlgn="base" hangingPunct="0">
              <a:spcBef>
                <a:spcPct val="0"/>
              </a:spcBef>
              <a:spcAft>
                <a:spcPct val="0"/>
              </a:spcAft>
              <a:defRPr sz="4400"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fontAlgn="auto" hangingPunct="1">
              <a:spcAft>
                <a:spcPts val="0"/>
              </a:spcAft>
              <a:defRPr/>
            </a:pPr>
            <a:r>
              <a:rPr lang="fr-FR" sz="3600">
                <a:solidFill>
                  <a:schemeClr val="accent6"/>
                </a:solidFill>
                <a:ea typeface="+mj-ea"/>
              </a:rPr>
              <a:t>A RETENIR</a:t>
            </a:r>
            <a:endParaRPr lang="fr-FR" sz="3600" dirty="0">
              <a:solidFill>
                <a:schemeClr val="accent6"/>
              </a:solidFill>
              <a:ea typeface="+mj-ea"/>
            </a:endParaRPr>
          </a:p>
        </p:txBody>
      </p:sp>
      <p:pic>
        <p:nvPicPr>
          <p:cNvPr id="64554" name="Picture 3" descr="D:\Donnée 2\Monique\Appels à projets 2012-2013\Diaporama LYON EST\a-retenir.gif">
            <a:extLst>
              <a:ext uri="{FF2B5EF4-FFF2-40B4-BE49-F238E27FC236}">
                <a16:creationId xmlns:a16="http://schemas.microsoft.com/office/drawing/2014/main" id="{8C3C26E2-8D4B-6348-82E0-54E6EF2131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9888" y="330200"/>
            <a:ext cx="385762"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Son enregistré">
            <a:hlinkClick r:id="" action="ppaction://media"/>
            <a:extLst>
              <a:ext uri="{FF2B5EF4-FFF2-40B4-BE49-F238E27FC236}">
                <a16:creationId xmlns:a16="http://schemas.microsoft.com/office/drawing/2014/main" id="{03AE2D09-D473-DC45-B6E4-75091BA36B2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64764" y="-13493"/>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81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2">
            <a:extLst>
              <a:ext uri="{FF2B5EF4-FFF2-40B4-BE49-F238E27FC236}">
                <a16:creationId xmlns:a16="http://schemas.microsoft.com/office/drawing/2014/main" id="{BF66BD3E-B41B-294A-9CC0-03F91BD5D5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8275" y="44450"/>
            <a:ext cx="6400800" cy="6697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5538" name="Picture 3">
            <a:extLst>
              <a:ext uri="{FF2B5EF4-FFF2-40B4-BE49-F238E27FC236}">
                <a16:creationId xmlns:a16="http://schemas.microsoft.com/office/drawing/2014/main" id="{55134B34-DDAF-DF49-AF63-5AB33EE03D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38" y="-9525"/>
            <a:ext cx="3340100" cy="630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5539" name="Picture 4">
            <a:extLst>
              <a:ext uri="{FF2B5EF4-FFF2-40B4-BE49-F238E27FC236}">
                <a16:creationId xmlns:a16="http://schemas.microsoft.com/office/drawing/2014/main" id="{607F3B91-30C5-F14D-807F-9197E2FCE23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288" y="620713"/>
            <a:ext cx="2305050" cy="768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5540" name="ZoneTexte 1">
            <a:extLst>
              <a:ext uri="{FF2B5EF4-FFF2-40B4-BE49-F238E27FC236}">
                <a16:creationId xmlns:a16="http://schemas.microsoft.com/office/drawing/2014/main" id="{E10ED2CC-0042-004B-B4D4-F777F8EE56D1}"/>
              </a:ext>
            </a:extLst>
          </p:cNvPr>
          <p:cNvSpPr txBox="1">
            <a:spLocks noChangeArrowheads="1"/>
          </p:cNvSpPr>
          <p:nvPr/>
        </p:nvSpPr>
        <p:spPr bwMode="auto">
          <a:xfrm>
            <a:off x="611188" y="1557338"/>
            <a:ext cx="20970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fr-FR" altLang="fr-FR" b="1"/>
              <a:t>Novembre 2017</a:t>
            </a:r>
          </a:p>
        </p:txBody>
      </p:sp>
      <p:pic>
        <p:nvPicPr>
          <p:cNvPr id="2" name="Son enregistré">
            <a:hlinkClick r:id="" action="ppaction://media"/>
            <a:extLst>
              <a:ext uri="{FF2B5EF4-FFF2-40B4-BE49-F238E27FC236}">
                <a16:creationId xmlns:a16="http://schemas.microsoft.com/office/drawing/2014/main" id="{C18B18A0-2655-7742-8EA0-27E1FA4C63B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64123" y="5983288"/>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2F02EA9-3288-EA4D-8A21-C04C005D989D}"/>
              </a:ext>
            </a:extLst>
          </p:cNvPr>
          <p:cNvSpPr>
            <a:spLocks noGrp="1"/>
          </p:cNvSpPr>
          <p:nvPr>
            <p:ph type="title" idx="4294967295"/>
          </p:nvPr>
        </p:nvSpPr>
        <p:spPr>
          <a:xfrm>
            <a:off x="250825" y="115888"/>
            <a:ext cx="8229600" cy="792162"/>
          </a:xfrm>
        </p:spPr>
        <p:txBody>
          <a:bodyPr rtlCol="0">
            <a:normAutofit/>
          </a:bodyPr>
          <a:lstStyle/>
          <a:p>
            <a:pPr algn="l" eaLnBrk="1" fontAlgn="auto" hangingPunct="1">
              <a:spcAft>
                <a:spcPts val="0"/>
              </a:spcAft>
              <a:defRPr/>
            </a:pPr>
            <a:r>
              <a:rPr lang="fr-FR" sz="3600" b="1" dirty="0">
                <a:solidFill>
                  <a:schemeClr val="tx1">
                    <a:lumMod val="65000"/>
                    <a:lumOff val="35000"/>
                  </a:schemeClr>
                </a:solidFill>
                <a:ea typeface="+mj-ea"/>
              </a:rPr>
              <a:t>PLAN</a:t>
            </a:r>
          </a:p>
        </p:txBody>
      </p:sp>
      <p:sp>
        <p:nvSpPr>
          <p:cNvPr id="8194" name="Espace réservé du contenu 2">
            <a:extLst>
              <a:ext uri="{FF2B5EF4-FFF2-40B4-BE49-F238E27FC236}">
                <a16:creationId xmlns:a16="http://schemas.microsoft.com/office/drawing/2014/main" id="{6B7D9899-E4C0-044E-A343-1C947B505A37}"/>
              </a:ext>
            </a:extLst>
          </p:cNvPr>
          <p:cNvSpPr>
            <a:spLocks noGrp="1"/>
          </p:cNvSpPr>
          <p:nvPr>
            <p:ph idx="4294967295"/>
          </p:nvPr>
        </p:nvSpPr>
        <p:spPr bwMode="auto">
          <a:xfrm>
            <a:off x="349250" y="1052513"/>
            <a:ext cx="8399463" cy="41052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Clr>
                <a:srgbClr val="25A79B"/>
              </a:buClr>
            </a:pPr>
            <a:r>
              <a:rPr lang="fr-FR" altLang="fr-FR" b="1">
                <a:ea typeface="ＭＳ Ｐゴシック" panose="020B0600070205080204" pitchFamily="34" charset="-128"/>
              </a:rPr>
              <a:t>Définitions, anatomie</a:t>
            </a:r>
          </a:p>
          <a:p>
            <a:pPr eaLnBrk="1" hangingPunct="1">
              <a:buClr>
                <a:srgbClr val="25A79B"/>
              </a:buClr>
            </a:pPr>
            <a:endParaRPr lang="fr-FR" altLang="fr-FR" sz="3600" b="1">
              <a:ea typeface="ＭＳ Ｐゴシック" panose="020B0600070205080204" pitchFamily="34" charset="-128"/>
            </a:endParaRPr>
          </a:p>
          <a:p>
            <a:pPr eaLnBrk="1" hangingPunct="1">
              <a:buClr>
                <a:srgbClr val="25A79B"/>
              </a:buClr>
            </a:pPr>
            <a:r>
              <a:rPr lang="fr-FR" altLang="fr-FR" b="1">
                <a:ea typeface="ＭＳ Ｐゴシック" panose="020B0600070205080204" pitchFamily="34" charset="-128"/>
              </a:rPr>
              <a:t>Epidémiologie, physiopathologie</a:t>
            </a:r>
          </a:p>
          <a:p>
            <a:pPr eaLnBrk="1" hangingPunct="1">
              <a:buClr>
                <a:srgbClr val="25A79B"/>
              </a:buClr>
            </a:pPr>
            <a:endParaRPr lang="fr-FR" altLang="fr-FR" b="1">
              <a:ea typeface="ＭＳ Ｐゴシック" panose="020B0600070205080204" pitchFamily="34" charset="-128"/>
            </a:endParaRPr>
          </a:p>
          <a:p>
            <a:pPr eaLnBrk="1" hangingPunct="1">
              <a:buClr>
                <a:srgbClr val="25A79B"/>
              </a:buClr>
            </a:pPr>
            <a:r>
              <a:rPr lang="fr-FR" altLang="fr-FR" b="1">
                <a:ea typeface="ＭＳ Ｐゴシック" panose="020B0600070205080204" pitchFamily="34" charset="-128"/>
              </a:rPr>
              <a:t>Prise en charge de la diverticulose non compliquée</a:t>
            </a:r>
          </a:p>
          <a:p>
            <a:pPr eaLnBrk="1" hangingPunct="1">
              <a:buClr>
                <a:srgbClr val="25A79B"/>
              </a:buClr>
            </a:pPr>
            <a:endParaRPr lang="fr-FR" altLang="fr-FR" b="1">
              <a:ea typeface="ＭＳ Ｐゴシック" panose="020B0600070205080204" pitchFamily="34" charset="-128"/>
            </a:endParaRPr>
          </a:p>
          <a:p>
            <a:pPr eaLnBrk="1" hangingPunct="1">
              <a:buClr>
                <a:srgbClr val="25A79B"/>
              </a:buClr>
            </a:pPr>
            <a:r>
              <a:rPr lang="fr-FR" altLang="fr-FR" b="1">
                <a:ea typeface="ＭＳ Ｐゴシック" panose="020B0600070205080204" pitchFamily="34" charset="-128"/>
              </a:rPr>
              <a:t>Complications de la diverticulose</a:t>
            </a:r>
          </a:p>
          <a:p>
            <a:pPr eaLnBrk="1" hangingPunct="1">
              <a:buClr>
                <a:srgbClr val="25A79B"/>
              </a:buClr>
            </a:pPr>
            <a:endParaRPr lang="fr-FR" altLang="fr-FR" b="1">
              <a:ea typeface="ＭＳ Ｐゴシック" panose="020B0600070205080204" pitchFamily="34" charset="-128"/>
            </a:endParaRPr>
          </a:p>
          <a:p>
            <a:pPr eaLnBrk="1" hangingPunct="1"/>
            <a:endParaRPr lang="fr-FR" altLang="fr-FR" sz="3600" b="1">
              <a:solidFill>
                <a:srgbClr val="F79646"/>
              </a:solidFill>
              <a:ea typeface="ＭＳ Ｐゴシック" panose="020B0600070205080204" pitchFamily="34" charset="-128"/>
            </a:endParaRPr>
          </a:p>
        </p:txBody>
      </p:sp>
      <p:cxnSp>
        <p:nvCxnSpPr>
          <p:cNvPr id="9" name="Connecteur droit 8">
            <a:extLst>
              <a:ext uri="{FF2B5EF4-FFF2-40B4-BE49-F238E27FC236}">
                <a16:creationId xmlns:a16="http://schemas.microsoft.com/office/drawing/2014/main" id="{B438A4A0-0114-7045-8AD7-13D3D7CE080C}"/>
              </a:ext>
            </a:extLst>
          </p:cNvPr>
          <p:cNvCxnSpPr/>
          <p:nvPr/>
        </p:nvCxnSpPr>
        <p:spPr>
          <a:xfrm>
            <a:off x="395536" y="755650"/>
            <a:ext cx="7992888"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D5FA9331-2CDA-E44E-8ADB-CAD91B6DA41D}"/>
              </a:ext>
            </a:extLst>
          </p:cNvPr>
          <p:cNvSpPr/>
          <p:nvPr/>
        </p:nvSpPr>
        <p:spPr>
          <a:xfrm>
            <a:off x="395288" y="1052513"/>
            <a:ext cx="8137525" cy="647700"/>
          </a:xfrm>
          <a:prstGeom prst="rect">
            <a:avLst/>
          </a:prstGeom>
          <a:solidFill>
            <a:schemeClr val="accent6">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p>
        </p:txBody>
      </p:sp>
      <p:pic>
        <p:nvPicPr>
          <p:cNvPr id="3" name="Son enregistré">
            <a:hlinkClick r:id="" action="ppaction://media"/>
            <a:extLst>
              <a:ext uri="{FF2B5EF4-FFF2-40B4-BE49-F238E27FC236}">
                <a16:creationId xmlns:a16="http://schemas.microsoft.com/office/drawing/2014/main" id="{74D46A24-CF60-214F-A893-45DB40E1811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982024" y="5805264"/>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32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1">
            <a:extLst>
              <a:ext uri="{FF2B5EF4-FFF2-40B4-BE49-F238E27FC236}">
                <a16:creationId xmlns:a16="http://schemas.microsoft.com/office/drawing/2014/main" id="{2FCFBE4C-9C75-7743-B3D0-BDB8D73986D9}"/>
              </a:ext>
            </a:extLst>
          </p:cNvPr>
          <p:cNvSpPr>
            <a:spLocks noGrp="1"/>
          </p:cNvSpPr>
          <p:nvPr>
            <p:ph type="title" idx="4294967295"/>
          </p:nvPr>
        </p:nvSpPr>
        <p:spPr>
          <a:xfrm>
            <a:off x="806450" y="115888"/>
            <a:ext cx="5853113" cy="792162"/>
          </a:xfrm>
        </p:spPr>
        <p:txBody>
          <a:bodyPr rtlCol="0">
            <a:normAutofit/>
          </a:bodyPr>
          <a:lstStyle/>
          <a:p>
            <a:pPr algn="l" eaLnBrk="1" fontAlgn="auto" hangingPunct="1">
              <a:spcAft>
                <a:spcPts val="0"/>
              </a:spcAft>
              <a:defRPr/>
            </a:pPr>
            <a:r>
              <a:rPr lang="fr-FR" sz="3600" dirty="0">
                <a:solidFill>
                  <a:schemeClr val="tx1">
                    <a:lumMod val="65000"/>
                    <a:lumOff val="35000"/>
                  </a:schemeClr>
                </a:solidFill>
                <a:ea typeface="+mj-ea"/>
              </a:rPr>
              <a:t>MOTS EN ANGLAIS</a:t>
            </a:r>
          </a:p>
        </p:txBody>
      </p:sp>
      <p:sp>
        <p:nvSpPr>
          <p:cNvPr id="11" name="Espace réservé du contenu 2">
            <a:extLst>
              <a:ext uri="{FF2B5EF4-FFF2-40B4-BE49-F238E27FC236}">
                <a16:creationId xmlns:a16="http://schemas.microsoft.com/office/drawing/2014/main" id="{4AEC2E79-96B4-3146-A974-FE3FFF47189A}"/>
              </a:ext>
            </a:extLst>
          </p:cNvPr>
          <p:cNvSpPr>
            <a:spLocks noGrp="1"/>
          </p:cNvSpPr>
          <p:nvPr>
            <p:ph idx="4294967295"/>
          </p:nvPr>
        </p:nvSpPr>
        <p:spPr>
          <a:xfrm>
            <a:off x="1116013" y="1484313"/>
            <a:ext cx="7499350" cy="4105275"/>
          </a:xfrm>
          <a:prstGeom prst="rect">
            <a:avLst/>
          </a:prstGeom>
        </p:spPr>
        <p:txBody>
          <a:bodyPr/>
          <a:lstStyle/>
          <a:p>
            <a:pPr eaLnBrk="1" fontAlgn="auto" hangingPunct="1">
              <a:spcAft>
                <a:spcPts val="0"/>
              </a:spcAft>
              <a:buClr>
                <a:schemeClr val="accent6"/>
              </a:buClr>
              <a:buFont typeface="Courier New" pitchFamily="49" charset="0"/>
              <a:buChar char="o"/>
              <a:defRPr/>
            </a:pPr>
            <a:r>
              <a:rPr lang="fr-FR" sz="2800" dirty="0" err="1">
                <a:ea typeface="+mn-ea"/>
              </a:rPr>
              <a:t>diverticulitis</a:t>
            </a:r>
            <a:endParaRPr lang="fr-FR" sz="2800" dirty="0">
              <a:ea typeface="+mn-ea"/>
            </a:endParaRPr>
          </a:p>
          <a:p>
            <a:pPr eaLnBrk="1" fontAlgn="auto" hangingPunct="1">
              <a:spcAft>
                <a:spcPts val="0"/>
              </a:spcAft>
              <a:buClr>
                <a:schemeClr val="accent6"/>
              </a:buClr>
              <a:buFont typeface="Courier New" pitchFamily="49" charset="0"/>
              <a:buChar char="o"/>
              <a:defRPr/>
            </a:pPr>
            <a:r>
              <a:rPr lang="fr-FR" sz="2800" dirty="0" err="1">
                <a:ea typeface="+mn-ea"/>
              </a:rPr>
              <a:t>colectomy</a:t>
            </a:r>
            <a:endParaRPr lang="fr-FR" sz="2800" dirty="0">
              <a:ea typeface="+mn-ea"/>
            </a:endParaRPr>
          </a:p>
          <a:p>
            <a:pPr eaLnBrk="1" fontAlgn="auto" hangingPunct="1">
              <a:spcAft>
                <a:spcPts val="0"/>
              </a:spcAft>
              <a:buClr>
                <a:schemeClr val="accent6"/>
              </a:buClr>
              <a:buFont typeface="Courier New" pitchFamily="49" charset="0"/>
              <a:buChar char="o"/>
              <a:defRPr/>
            </a:pPr>
            <a:endParaRPr lang="fr-FR" sz="2800" dirty="0">
              <a:ea typeface="+mn-ea"/>
            </a:endParaRPr>
          </a:p>
        </p:txBody>
      </p:sp>
      <p:cxnSp>
        <p:nvCxnSpPr>
          <p:cNvPr id="13" name="Connecteur droit 12">
            <a:extLst>
              <a:ext uri="{FF2B5EF4-FFF2-40B4-BE49-F238E27FC236}">
                <a16:creationId xmlns:a16="http://schemas.microsoft.com/office/drawing/2014/main" id="{061BFF71-B007-F04B-AC5A-D33FD4318C9A}"/>
              </a:ext>
            </a:extLst>
          </p:cNvPr>
          <p:cNvCxnSpPr/>
          <p:nvPr/>
        </p:nvCxnSpPr>
        <p:spPr>
          <a:xfrm>
            <a:off x="395536" y="755650"/>
            <a:ext cx="7992888"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66564" name="Picture 2" descr="D:\Donnée 2\Monique\Appels à projets 2012-2013\Diaporama LYON EST\-dico-fond-anglais.gif">
            <a:extLst>
              <a:ext uri="{FF2B5EF4-FFF2-40B4-BE49-F238E27FC236}">
                <a16:creationId xmlns:a16="http://schemas.microsoft.com/office/drawing/2014/main" id="{1DFC7992-52DF-A940-9B92-A9E67FCC30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5" y="309563"/>
            <a:ext cx="390525"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7F74475-DADA-8B47-9B4C-1C491B8B6934}"/>
              </a:ext>
            </a:extLst>
          </p:cNvPr>
          <p:cNvSpPr>
            <a:spLocks noGrp="1"/>
          </p:cNvSpPr>
          <p:nvPr>
            <p:ph type="title" idx="4294967295"/>
          </p:nvPr>
        </p:nvSpPr>
        <p:spPr>
          <a:xfrm>
            <a:off x="303213" y="115888"/>
            <a:ext cx="8229600" cy="792162"/>
          </a:xfrm>
        </p:spPr>
        <p:txBody>
          <a:bodyPr rtlCol="0">
            <a:normAutofit/>
          </a:bodyPr>
          <a:lstStyle/>
          <a:p>
            <a:pPr algn="l" eaLnBrk="1" fontAlgn="auto" hangingPunct="1">
              <a:spcAft>
                <a:spcPts val="0"/>
              </a:spcAft>
              <a:defRPr/>
            </a:pPr>
            <a:r>
              <a:rPr lang="fr-FR" sz="3600" dirty="0">
                <a:solidFill>
                  <a:schemeClr val="tx1">
                    <a:lumMod val="65000"/>
                    <a:lumOff val="35000"/>
                  </a:schemeClr>
                </a:solidFill>
                <a:ea typeface="+mj-ea"/>
              </a:rPr>
              <a:t>REFERENCES</a:t>
            </a:r>
            <a:r>
              <a:rPr lang="fr-FR" sz="3600" b="1" dirty="0">
                <a:solidFill>
                  <a:schemeClr val="tx1">
                    <a:lumMod val="65000"/>
                    <a:lumOff val="35000"/>
                  </a:schemeClr>
                </a:solidFill>
                <a:ea typeface="+mj-ea"/>
              </a:rPr>
              <a:t> </a:t>
            </a:r>
          </a:p>
        </p:txBody>
      </p:sp>
      <p:sp>
        <p:nvSpPr>
          <p:cNvPr id="69634" name="Espace réservé du contenu 2">
            <a:extLst>
              <a:ext uri="{FF2B5EF4-FFF2-40B4-BE49-F238E27FC236}">
                <a16:creationId xmlns:a16="http://schemas.microsoft.com/office/drawing/2014/main" id="{A3529ABF-8923-6C43-A69B-06E8DADB9CC3}"/>
              </a:ext>
            </a:extLst>
          </p:cNvPr>
          <p:cNvSpPr>
            <a:spLocks noGrp="1"/>
          </p:cNvSpPr>
          <p:nvPr>
            <p:ph idx="4294967295"/>
          </p:nvPr>
        </p:nvSpPr>
        <p:spPr bwMode="auto">
          <a:xfrm>
            <a:off x="395288" y="1341438"/>
            <a:ext cx="8220075" cy="410527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Clr>
                <a:srgbClr val="F79646"/>
              </a:buClr>
              <a:buFont typeface="Courier New" pitchFamily="49" charset="0"/>
              <a:buChar char="o"/>
              <a:defRPr/>
            </a:pPr>
            <a:r>
              <a:rPr lang="fr-FR" altLang="fr-FR" sz="2800" dirty="0">
                <a:ea typeface="ＭＳ Ｐゴシック" pitchFamily="34" charset="-128"/>
              </a:rPr>
              <a:t>Référentiel des Collèges: HGE et chirurgie digestive, </a:t>
            </a:r>
            <a:r>
              <a:rPr lang="fr-FR" altLang="fr-FR" sz="2800" dirty="0" err="1">
                <a:ea typeface="ＭＳ Ｐゴシック" pitchFamily="34" charset="-128"/>
              </a:rPr>
              <a:t>ECNi</a:t>
            </a:r>
            <a:r>
              <a:rPr lang="fr-FR" altLang="fr-FR" sz="2800" dirty="0">
                <a:ea typeface="ＭＳ Ｐゴシック" pitchFamily="34" charset="-128"/>
              </a:rPr>
              <a:t> 2016-2018</a:t>
            </a:r>
          </a:p>
          <a:p>
            <a:pPr marL="0" indent="0" eaLnBrk="1" hangingPunct="1">
              <a:buClr>
                <a:srgbClr val="F79646"/>
              </a:buClr>
              <a:buFont typeface="Arial" panose="020B0604020202020204" pitchFamily="34" charset="0"/>
              <a:buNone/>
              <a:defRPr/>
            </a:pPr>
            <a:endParaRPr lang="fr-FR" altLang="fr-FR" sz="2800" dirty="0">
              <a:ea typeface="ＭＳ Ｐゴシック" pitchFamily="34" charset="-128"/>
            </a:endParaRPr>
          </a:p>
          <a:p>
            <a:pPr eaLnBrk="1" hangingPunct="1">
              <a:buClr>
                <a:srgbClr val="F79646"/>
              </a:buClr>
              <a:buFont typeface="Courier New" pitchFamily="49" charset="0"/>
              <a:buChar char="o"/>
              <a:defRPr/>
            </a:pPr>
            <a:r>
              <a:rPr lang="fr-FR" altLang="fr-FR" sz="2800" dirty="0">
                <a:ea typeface="ＭＳ Ｐゴシック" pitchFamily="34" charset="-128"/>
              </a:rPr>
              <a:t>Recommandations HAS, bonne pratique clinique: PEC médicale et chirurgicale de la </a:t>
            </a:r>
            <a:r>
              <a:rPr lang="fr-FR" altLang="fr-FR" sz="2800" dirty="0" err="1">
                <a:ea typeface="ＭＳ Ｐゴシック" pitchFamily="34" charset="-128"/>
              </a:rPr>
              <a:t>diverticulite</a:t>
            </a:r>
            <a:r>
              <a:rPr lang="fr-FR" altLang="fr-FR" sz="2800" dirty="0">
                <a:ea typeface="ＭＳ Ｐゴシック" pitchFamily="34" charset="-128"/>
              </a:rPr>
              <a:t> colique 2017</a:t>
            </a:r>
          </a:p>
          <a:p>
            <a:pPr eaLnBrk="1" hangingPunct="1">
              <a:buClr>
                <a:srgbClr val="F79646"/>
              </a:buClr>
              <a:buFont typeface="Courier New" pitchFamily="49" charset="0"/>
              <a:buChar char="o"/>
              <a:defRPr/>
            </a:pPr>
            <a:endParaRPr lang="fr-FR" altLang="fr-FR" sz="2800" dirty="0">
              <a:ea typeface="ＭＳ Ｐゴシック" pitchFamily="34" charset="-128"/>
            </a:endParaRPr>
          </a:p>
          <a:p>
            <a:pPr eaLnBrk="1" hangingPunct="1">
              <a:buClr>
                <a:srgbClr val="F79646"/>
              </a:buClr>
              <a:buFont typeface="Courier New" pitchFamily="49" charset="0"/>
              <a:buChar char="o"/>
              <a:defRPr/>
            </a:pPr>
            <a:r>
              <a:rPr lang="fr-FR" altLang="fr-FR" sz="2800" dirty="0">
                <a:ea typeface="ＭＳ Ｐゴシック" pitchFamily="34" charset="-128"/>
              </a:rPr>
              <a:t>Traitement médical des </a:t>
            </a:r>
            <a:r>
              <a:rPr lang="fr-FR" altLang="fr-FR" sz="2800" dirty="0" err="1">
                <a:ea typeface="ＭＳ Ｐゴシック" pitchFamily="34" charset="-128"/>
              </a:rPr>
              <a:t>diverticulites</a:t>
            </a:r>
            <a:r>
              <a:rPr lang="fr-FR" altLang="fr-FR" sz="2800" dirty="0">
                <a:ea typeface="ＭＳ Ｐゴシック" pitchFamily="34" charset="-128"/>
              </a:rPr>
              <a:t> aiguës non compliquées, </a:t>
            </a:r>
            <a:r>
              <a:rPr lang="fr-FR" altLang="fr-FR" sz="2800" dirty="0" err="1">
                <a:ea typeface="ＭＳ Ｐゴシック" pitchFamily="34" charset="-128"/>
              </a:rPr>
              <a:t>Bourreille</a:t>
            </a:r>
            <a:r>
              <a:rPr lang="fr-FR" altLang="fr-FR" sz="2800" dirty="0">
                <a:ea typeface="ＭＳ Ｐゴシック" pitchFamily="34" charset="-128"/>
              </a:rPr>
              <a:t> A et al </a:t>
            </a:r>
            <a:r>
              <a:rPr lang="fr-FR" altLang="fr-FR" sz="2800" dirty="0" err="1">
                <a:ea typeface="ＭＳ Ｐゴシック" pitchFamily="34" charset="-128"/>
              </a:rPr>
              <a:t>Gastroenterol</a:t>
            </a:r>
            <a:r>
              <a:rPr lang="fr-FR" altLang="fr-FR" sz="2800" dirty="0">
                <a:ea typeface="ＭＳ Ｐゴシック" pitchFamily="34" charset="-128"/>
              </a:rPr>
              <a:t> Clin  </a:t>
            </a:r>
            <a:r>
              <a:rPr lang="fr-FR" altLang="fr-FR" sz="2800" dirty="0" err="1">
                <a:ea typeface="ＭＳ Ｐゴシック" pitchFamily="34" charset="-128"/>
              </a:rPr>
              <a:t>Biol</a:t>
            </a:r>
            <a:r>
              <a:rPr lang="fr-FR" altLang="fr-FR" sz="2800" dirty="0">
                <a:ea typeface="ＭＳ Ｐゴシック" pitchFamily="34" charset="-128"/>
              </a:rPr>
              <a:t> 2007</a:t>
            </a:r>
          </a:p>
        </p:txBody>
      </p:sp>
      <p:cxnSp>
        <p:nvCxnSpPr>
          <p:cNvPr id="7" name="Connecteur droit 6">
            <a:extLst>
              <a:ext uri="{FF2B5EF4-FFF2-40B4-BE49-F238E27FC236}">
                <a16:creationId xmlns:a16="http://schemas.microsoft.com/office/drawing/2014/main" id="{ECD8B44D-B471-024A-9AC3-8F1C38A52D91}"/>
              </a:ext>
            </a:extLst>
          </p:cNvPr>
          <p:cNvCxnSpPr/>
          <p:nvPr/>
        </p:nvCxnSpPr>
        <p:spPr>
          <a:xfrm>
            <a:off x="395536" y="755650"/>
            <a:ext cx="7992888"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re 1">
            <a:extLst>
              <a:ext uri="{FF2B5EF4-FFF2-40B4-BE49-F238E27FC236}">
                <a16:creationId xmlns:a16="http://schemas.microsoft.com/office/drawing/2014/main" id="{D6631F25-55FB-5340-8DEF-17FE801E6F3B}"/>
              </a:ext>
            </a:extLst>
          </p:cNvPr>
          <p:cNvSpPr>
            <a:spLocks noGrp="1"/>
          </p:cNvSpPr>
          <p:nvPr>
            <p:ph type="title" idx="4294967295"/>
          </p:nvPr>
        </p:nvSpPr>
        <p:spPr>
          <a:xfrm>
            <a:off x="1476375" y="1052513"/>
            <a:ext cx="6624638" cy="1662112"/>
          </a:xfrm>
        </p:spPr>
        <p:txBody>
          <a:bodyPr/>
          <a:lstStyle/>
          <a:p>
            <a:pPr eaLnBrk="1" hangingPunct="1"/>
            <a:r>
              <a:rPr lang="fr-FR" altLang="fr-FR" sz="6000" b="1">
                <a:solidFill>
                  <a:srgbClr val="595959"/>
                </a:solidFill>
                <a:ea typeface="ＭＳ Ｐゴシック" panose="020B0600070205080204" pitchFamily="34" charset="-128"/>
              </a:rPr>
              <a:t>Des questions?</a:t>
            </a:r>
          </a:p>
        </p:txBody>
      </p:sp>
      <p:sp>
        <p:nvSpPr>
          <p:cNvPr id="68610" name="ZoneTexte 8">
            <a:extLst>
              <a:ext uri="{FF2B5EF4-FFF2-40B4-BE49-F238E27FC236}">
                <a16:creationId xmlns:a16="http://schemas.microsoft.com/office/drawing/2014/main" id="{BE1CAFDB-F730-7343-BD37-3FE820EF4DDB}"/>
              </a:ext>
            </a:extLst>
          </p:cNvPr>
          <p:cNvSpPr txBox="1">
            <a:spLocks noChangeArrowheads="1"/>
          </p:cNvSpPr>
          <p:nvPr/>
        </p:nvSpPr>
        <p:spPr bwMode="auto">
          <a:xfrm>
            <a:off x="1619250" y="3382963"/>
            <a:ext cx="6049963"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fr-FR" altLang="fr-FR" sz="3200">
                <a:latin typeface="Calibri" panose="020F0502020204030204" pitchFamily="34" charset="0"/>
                <a:hlinkClick r:id="rId2"/>
              </a:rPr>
              <a:t>arnaud.pasquer@chu-lyon.fr</a:t>
            </a:r>
          </a:p>
          <a:p>
            <a:pPr algn="ctr" eaLnBrk="1" hangingPunct="1"/>
            <a:endParaRPr lang="fr-FR" altLang="fr-FR" sz="3200">
              <a:latin typeface="Calibri" panose="020F0502020204030204" pitchFamily="34" charset="0"/>
            </a:endParaRPr>
          </a:p>
          <a:p>
            <a:pPr algn="ctr" eaLnBrk="1" hangingPunct="1"/>
            <a:r>
              <a:rPr lang="fr-FR" altLang="fr-FR" sz="3200">
                <a:latin typeface="Calibri" panose="020F0502020204030204" pitchFamily="34" charset="0"/>
              </a:rPr>
              <a:t>Hôpital Edouard Herriot</a:t>
            </a:r>
          </a:p>
          <a:p>
            <a:pPr algn="ctr" eaLnBrk="1" hangingPunct="1"/>
            <a:r>
              <a:rPr lang="fr-FR" altLang="fr-FR" sz="3200">
                <a:latin typeface="Calibri" panose="020F0502020204030204" pitchFamily="34" charset="0"/>
              </a:rPr>
              <a:t> Chirurgie digestive, Pavillon D</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itre 1">
            <a:extLst>
              <a:ext uri="{FF2B5EF4-FFF2-40B4-BE49-F238E27FC236}">
                <a16:creationId xmlns:a16="http://schemas.microsoft.com/office/drawing/2014/main" id="{3A622F47-8D3E-E140-8507-48B143563082}"/>
              </a:ext>
            </a:extLst>
          </p:cNvPr>
          <p:cNvSpPr>
            <a:spLocks noGrp="1"/>
          </p:cNvSpPr>
          <p:nvPr>
            <p:ph type="title" idx="4294967295"/>
          </p:nvPr>
        </p:nvSpPr>
        <p:spPr>
          <a:xfrm>
            <a:off x="303213" y="115888"/>
            <a:ext cx="8229600" cy="792162"/>
          </a:xfrm>
        </p:spPr>
        <p:txBody>
          <a:bodyPr/>
          <a:lstStyle/>
          <a:p>
            <a:pPr algn="l" eaLnBrk="1" hangingPunct="1"/>
            <a:r>
              <a:rPr lang="fr-FR" altLang="fr-FR" sz="3600" b="1">
                <a:solidFill>
                  <a:srgbClr val="595959"/>
                </a:solidFill>
                <a:ea typeface="ＭＳ Ｐゴシック" panose="020B0600070205080204" pitchFamily="34" charset="-128"/>
              </a:rPr>
              <a:t>Définitions</a:t>
            </a:r>
          </a:p>
        </p:txBody>
      </p:sp>
      <p:sp>
        <p:nvSpPr>
          <p:cNvPr id="9218" name="Espace réservé du contenu 2">
            <a:extLst>
              <a:ext uri="{FF2B5EF4-FFF2-40B4-BE49-F238E27FC236}">
                <a16:creationId xmlns:a16="http://schemas.microsoft.com/office/drawing/2014/main" id="{0390C223-684A-8649-83DC-8CF58F77B1D0}"/>
              </a:ext>
            </a:extLst>
          </p:cNvPr>
          <p:cNvSpPr>
            <a:spLocks noGrp="1"/>
          </p:cNvSpPr>
          <p:nvPr>
            <p:ph idx="4294967295"/>
          </p:nvPr>
        </p:nvSpPr>
        <p:spPr bwMode="auto">
          <a:xfrm>
            <a:off x="-36513" y="1125538"/>
            <a:ext cx="6264276" cy="48244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Clr>
                <a:srgbClr val="25A79B"/>
              </a:buClr>
            </a:pPr>
            <a:r>
              <a:rPr lang="fr-FR" altLang="fr-FR" sz="2400" b="1">
                <a:ea typeface="ＭＳ Ｐゴシック" panose="020B0600070205080204" pitchFamily="34" charset="-128"/>
              </a:rPr>
              <a:t>Un diverticule </a:t>
            </a:r>
            <a:r>
              <a:rPr lang="fr-FR" altLang="fr-FR" sz="2400">
                <a:ea typeface="ＭＳ Ｐゴシック" panose="020B0600070205080204" pitchFamily="34" charset="-128"/>
              </a:rPr>
              <a:t>= hernie acquise de la muqueuse et de la sous-muqueuse à travers une zone de faiblesse de la paroi musculaire de l</a:t>
            </a:r>
            <a:r>
              <a:rPr lang="ja-JP" altLang="fr-FR" sz="2400">
                <a:ea typeface="ＭＳ Ｐゴシック" panose="020B0600070205080204" pitchFamily="34" charset="-128"/>
              </a:rPr>
              <a:t>’</a:t>
            </a:r>
            <a:r>
              <a:rPr lang="fr-FR" altLang="ja-JP" sz="2400">
                <a:ea typeface="ＭＳ Ｐゴシック" panose="020B0600070205080204" pitchFamily="34" charset="-128"/>
              </a:rPr>
              <a:t>intestin</a:t>
            </a:r>
          </a:p>
          <a:p>
            <a:pPr eaLnBrk="1" hangingPunct="1">
              <a:buClr>
                <a:srgbClr val="25A79B"/>
              </a:buClr>
            </a:pPr>
            <a:endParaRPr lang="fr-FR" altLang="fr-FR" sz="2400">
              <a:ea typeface="ＭＳ Ｐゴシック" panose="020B0600070205080204" pitchFamily="34" charset="-128"/>
            </a:endParaRPr>
          </a:p>
          <a:p>
            <a:pPr eaLnBrk="1" hangingPunct="1">
              <a:buClr>
                <a:srgbClr val="25A79B"/>
              </a:buClr>
            </a:pPr>
            <a:r>
              <a:rPr lang="fr-FR" altLang="fr-FR" sz="2400" b="1">
                <a:ea typeface="ＭＳ Ｐゴシック" panose="020B0600070205080204" pitchFamily="34" charset="-128"/>
              </a:rPr>
              <a:t>Une diverticulose </a:t>
            </a:r>
            <a:r>
              <a:rPr lang="fr-FR" altLang="fr-FR" sz="2400">
                <a:ea typeface="ＭＳ Ｐゴシック" panose="020B0600070205080204" pitchFamily="34" charset="-128"/>
              </a:rPr>
              <a:t>= maladie diverticulaire caractérisée par la présence de diverticules sur le côlon</a:t>
            </a:r>
          </a:p>
          <a:p>
            <a:pPr eaLnBrk="1" hangingPunct="1">
              <a:buClr>
                <a:srgbClr val="25A79B"/>
              </a:buClr>
              <a:buFont typeface="Arial" panose="020B0604020202020204" pitchFamily="34" charset="0"/>
              <a:buNone/>
            </a:pPr>
            <a:r>
              <a:rPr lang="fr-FR" altLang="fr-FR" sz="2400">
                <a:ea typeface="ＭＳ Ｐゴシック" panose="020B0600070205080204" pitchFamily="34" charset="-128"/>
              </a:rPr>
              <a:t>			= asymptomatique</a:t>
            </a:r>
          </a:p>
          <a:p>
            <a:pPr eaLnBrk="1" hangingPunct="1">
              <a:buClr>
                <a:srgbClr val="25A79B"/>
              </a:buClr>
            </a:pPr>
            <a:endParaRPr lang="fr-FR" altLang="fr-FR" sz="2400">
              <a:ea typeface="ＭＳ Ｐゴシック" panose="020B0600070205080204" pitchFamily="34" charset="-128"/>
            </a:endParaRPr>
          </a:p>
          <a:p>
            <a:pPr eaLnBrk="1" hangingPunct="1">
              <a:buClr>
                <a:srgbClr val="25A79B"/>
              </a:buClr>
            </a:pPr>
            <a:r>
              <a:rPr lang="fr-FR" altLang="fr-FR" sz="2400">
                <a:ea typeface="ＭＳ Ｐゴシック" panose="020B0600070205080204" pitchFamily="34" charset="-128"/>
              </a:rPr>
              <a:t>Prédomine sur le </a:t>
            </a:r>
            <a:r>
              <a:rPr lang="fr-FR" altLang="fr-FR" sz="2400" b="1">
                <a:ea typeface="ＭＳ Ｐゴシック" panose="020B0600070205080204" pitchFamily="34" charset="-128"/>
              </a:rPr>
              <a:t>côlon sigmoïde</a:t>
            </a:r>
          </a:p>
          <a:p>
            <a:pPr eaLnBrk="1" hangingPunct="1">
              <a:buClr>
                <a:srgbClr val="25A79B"/>
              </a:buClr>
              <a:buFont typeface="Arial" panose="020B0604020202020204" pitchFamily="34" charset="0"/>
              <a:buNone/>
            </a:pPr>
            <a:r>
              <a:rPr lang="fr-FR" altLang="fr-FR" sz="2400">
                <a:ea typeface="ＭＳ Ｐゴシック" panose="020B0600070205080204" pitchFamily="34" charset="-128"/>
              </a:rPr>
              <a:t>	(5% dans le côlon droit)</a:t>
            </a:r>
          </a:p>
          <a:p>
            <a:pPr eaLnBrk="1" hangingPunct="1">
              <a:buClr>
                <a:srgbClr val="25A79B"/>
              </a:buClr>
              <a:buFont typeface="Arial" panose="020B0604020202020204" pitchFamily="34" charset="0"/>
              <a:buNone/>
            </a:pPr>
            <a:endParaRPr lang="fr-FR" altLang="fr-FR" sz="2400">
              <a:ea typeface="ＭＳ Ｐゴシック" panose="020B0600070205080204" pitchFamily="34" charset="-128"/>
            </a:endParaRPr>
          </a:p>
          <a:p>
            <a:pPr eaLnBrk="1" hangingPunct="1">
              <a:buFont typeface="Arial" panose="020B0604020202020204" pitchFamily="34" charset="0"/>
              <a:buNone/>
            </a:pPr>
            <a:endParaRPr lang="fr-FR" altLang="fr-FR" sz="2800">
              <a:solidFill>
                <a:srgbClr val="F79646"/>
              </a:solidFill>
              <a:ea typeface="ＭＳ Ｐゴシック" panose="020B0600070205080204" pitchFamily="34" charset="-128"/>
            </a:endParaRPr>
          </a:p>
        </p:txBody>
      </p:sp>
      <p:cxnSp>
        <p:nvCxnSpPr>
          <p:cNvPr id="8" name="Connecteur droit 7">
            <a:extLst>
              <a:ext uri="{FF2B5EF4-FFF2-40B4-BE49-F238E27FC236}">
                <a16:creationId xmlns:a16="http://schemas.microsoft.com/office/drawing/2014/main" id="{F16C1D21-687E-984E-9EF5-96CAD1E8FCB1}"/>
              </a:ext>
            </a:extLst>
          </p:cNvPr>
          <p:cNvCxnSpPr/>
          <p:nvPr/>
        </p:nvCxnSpPr>
        <p:spPr>
          <a:xfrm>
            <a:off x="395536" y="755650"/>
            <a:ext cx="7992888"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9220" name="Picture 5">
            <a:extLst>
              <a:ext uri="{FF2B5EF4-FFF2-40B4-BE49-F238E27FC236}">
                <a16:creationId xmlns:a16="http://schemas.microsoft.com/office/drawing/2014/main" id="{6C9E9478-3015-D24D-AA5C-2774BED655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0425" y="1125538"/>
            <a:ext cx="3276600" cy="1722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1" name="Picture 6">
            <a:extLst>
              <a:ext uri="{FF2B5EF4-FFF2-40B4-BE49-F238E27FC236}">
                <a16:creationId xmlns:a16="http://schemas.microsoft.com/office/drawing/2014/main" id="{FD96884A-D82A-A245-AE06-4497F9E575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0788" y="3716338"/>
            <a:ext cx="2600325" cy="1762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2" name="Image 6">
            <a:extLst>
              <a:ext uri="{FF2B5EF4-FFF2-40B4-BE49-F238E27FC236}">
                <a16:creationId xmlns:a16="http://schemas.microsoft.com/office/drawing/2014/main" id="{F9276556-321F-9F4D-A4F7-B387AC73160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32813" y="36513"/>
            <a:ext cx="565150" cy="56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Son enregistré">
            <a:hlinkClick r:id="" action="ppaction://media"/>
            <a:extLst>
              <a:ext uri="{FF2B5EF4-FFF2-40B4-BE49-F238E27FC236}">
                <a16:creationId xmlns:a16="http://schemas.microsoft.com/office/drawing/2014/main" id="{1653ACC7-0CC6-1344-B879-2D19F6A7758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285163" y="5940426"/>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2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re 1">
            <a:extLst>
              <a:ext uri="{FF2B5EF4-FFF2-40B4-BE49-F238E27FC236}">
                <a16:creationId xmlns:a16="http://schemas.microsoft.com/office/drawing/2014/main" id="{5C37391C-386A-CD44-AE41-404CF75CA50B}"/>
              </a:ext>
            </a:extLst>
          </p:cNvPr>
          <p:cNvSpPr>
            <a:spLocks noGrp="1"/>
          </p:cNvSpPr>
          <p:nvPr>
            <p:ph type="title" idx="4294967295"/>
          </p:nvPr>
        </p:nvSpPr>
        <p:spPr>
          <a:xfrm>
            <a:off x="303213" y="115888"/>
            <a:ext cx="8229600" cy="792162"/>
          </a:xfrm>
        </p:spPr>
        <p:txBody>
          <a:bodyPr/>
          <a:lstStyle/>
          <a:p>
            <a:pPr algn="l" eaLnBrk="1" hangingPunct="1"/>
            <a:r>
              <a:rPr lang="fr-FR" altLang="fr-FR" sz="3600" b="1">
                <a:solidFill>
                  <a:srgbClr val="595959"/>
                </a:solidFill>
                <a:ea typeface="ＭＳ Ｐゴシック" panose="020B0600070205080204" pitchFamily="34" charset="-128"/>
              </a:rPr>
              <a:t>Définitions</a:t>
            </a:r>
          </a:p>
        </p:txBody>
      </p:sp>
      <p:sp>
        <p:nvSpPr>
          <p:cNvPr id="11266" name="Espace réservé du contenu 2">
            <a:extLst>
              <a:ext uri="{FF2B5EF4-FFF2-40B4-BE49-F238E27FC236}">
                <a16:creationId xmlns:a16="http://schemas.microsoft.com/office/drawing/2014/main" id="{D28E35E8-2E32-5F4D-9937-E5F0DD91375E}"/>
              </a:ext>
            </a:extLst>
          </p:cNvPr>
          <p:cNvSpPr>
            <a:spLocks noGrp="1"/>
          </p:cNvSpPr>
          <p:nvPr>
            <p:ph idx="4294967295"/>
          </p:nvPr>
        </p:nvSpPr>
        <p:spPr bwMode="auto">
          <a:xfrm>
            <a:off x="1042988" y="1412875"/>
            <a:ext cx="7499350" cy="41052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Clr>
                <a:srgbClr val="25A79B"/>
              </a:buClr>
            </a:pPr>
            <a:r>
              <a:rPr lang="fr-FR" altLang="fr-FR" sz="2800" b="1">
                <a:ea typeface="ＭＳ Ｐゴシック" panose="020B0600070205080204" pitchFamily="34" charset="-128"/>
              </a:rPr>
              <a:t>Une diverticulite sigmoïdienne = sigmoïdite</a:t>
            </a:r>
          </a:p>
          <a:p>
            <a:pPr eaLnBrk="1" hangingPunct="1">
              <a:buClr>
                <a:srgbClr val="25A79B"/>
              </a:buClr>
              <a:buFont typeface="Arial" panose="020B0604020202020204" pitchFamily="34" charset="0"/>
              <a:buNone/>
            </a:pPr>
            <a:r>
              <a:rPr lang="fr-FR" altLang="fr-FR" sz="2800">
                <a:ea typeface="ＭＳ Ｐゴシック" panose="020B0600070205080204" pitchFamily="34" charset="-128"/>
              </a:rPr>
              <a:t>= inflammation étendue d</a:t>
            </a:r>
            <a:r>
              <a:rPr lang="ja-JP" altLang="fr-FR" sz="2800">
                <a:ea typeface="ＭＳ Ｐゴシック" panose="020B0600070205080204" pitchFamily="34" charset="-128"/>
              </a:rPr>
              <a:t>’</a:t>
            </a:r>
            <a:r>
              <a:rPr lang="fr-FR" altLang="ja-JP" sz="2800">
                <a:ea typeface="ＭＳ Ｐゴシック" panose="020B0600070205080204" pitchFamily="34" charset="-128"/>
              </a:rPr>
              <a:t>un ou plusieurs diverticules sigmoïdiens</a:t>
            </a:r>
          </a:p>
          <a:p>
            <a:pPr eaLnBrk="1" hangingPunct="1">
              <a:buClr>
                <a:srgbClr val="25A79B"/>
              </a:buClr>
              <a:buFont typeface="Arial" panose="020B0604020202020204" pitchFamily="34" charset="0"/>
              <a:buNone/>
            </a:pPr>
            <a:r>
              <a:rPr lang="fr-FR" altLang="fr-FR" sz="2800">
                <a:ea typeface="ＭＳ Ｐゴシック" panose="020B0600070205080204" pitchFamily="34" charset="-128"/>
              </a:rPr>
              <a:t>= une des formes compliquées de la diverticulose   </a:t>
            </a:r>
          </a:p>
          <a:p>
            <a:pPr eaLnBrk="1" hangingPunct="1">
              <a:buFont typeface="Arial" panose="020B0604020202020204" pitchFamily="34" charset="0"/>
              <a:buNone/>
            </a:pPr>
            <a:endParaRPr lang="fr-FR" altLang="fr-FR">
              <a:solidFill>
                <a:srgbClr val="F79646"/>
              </a:solidFill>
              <a:ea typeface="ＭＳ Ｐゴシック" panose="020B0600070205080204" pitchFamily="34" charset="-128"/>
            </a:endParaRPr>
          </a:p>
        </p:txBody>
      </p:sp>
      <p:cxnSp>
        <p:nvCxnSpPr>
          <p:cNvPr id="8" name="Connecteur droit 7">
            <a:extLst>
              <a:ext uri="{FF2B5EF4-FFF2-40B4-BE49-F238E27FC236}">
                <a16:creationId xmlns:a16="http://schemas.microsoft.com/office/drawing/2014/main" id="{E9AEC703-E4DA-D94A-BCB2-B1410B8B4679}"/>
              </a:ext>
            </a:extLst>
          </p:cNvPr>
          <p:cNvCxnSpPr/>
          <p:nvPr/>
        </p:nvCxnSpPr>
        <p:spPr>
          <a:xfrm>
            <a:off x="395536" y="755650"/>
            <a:ext cx="7992888"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11268" name="Picture 2">
            <a:extLst>
              <a:ext uri="{FF2B5EF4-FFF2-40B4-BE49-F238E27FC236}">
                <a16:creationId xmlns:a16="http://schemas.microsoft.com/office/drawing/2014/main" id="{A2A439A9-8E28-3C42-B97B-473E7B3B47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0338" y="3479800"/>
            <a:ext cx="4262437" cy="2613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9" name="Image 5">
            <a:extLst>
              <a:ext uri="{FF2B5EF4-FFF2-40B4-BE49-F238E27FC236}">
                <a16:creationId xmlns:a16="http://schemas.microsoft.com/office/drawing/2014/main" id="{6E7E510A-04F6-A24B-9C7C-C0F2C12ACE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32813" y="36513"/>
            <a:ext cx="565150" cy="56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Son enregistré">
            <a:hlinkClick r:id="" action="ppaction://media"/>
            <a:extLst>
              <a:ext uri="{FF2B5EF4-FFF2-40B4-BE49-F238E27FC236}">
                <a16:creationId xmlns:a16="http://schemas.microsoft.com/office/drawing/2014/main" id="{1663AAC5-E4C2-FD4B-983C-9F37B5F3C29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13725" y="591820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7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5D98E92E-FAC8-9E48-9D7E-F6BAA872A15A}"/>
              </a:ext>
            </a:extLst>
          </p:cNvPr>
          <p:cNvSpPr>
            <a:spLocks noGrp="1"/>
          </p:cNvSpPr>
          <p:nvPr>
            <p:ph type="title" idx="4294967295"/>
          </p:nvPr>
        </p:nvSpPr>
        <p:spPr>
          <a:xfrm>
            <a:off x="303213" y="115888"/>
            <a:ext cx="8229600" cy="792162"/>
          </a:xfrm>
        </p:spPr>
        <p:txBody>
          <a:bodyPr rtlCol="0">
            <a:normAutofit/>
          </a:bodyPr>
          <a:lstStyle/>
          <a:p>
            <a:pPr algn="l" eaLnBrk="1" fontAlgn="auto" hangingPunct="1">
              <a:spcAft>
                <a:spcPts val="0"/>
              </a:spcAft>
              <a:defRPr/>
            </a:pPr>
            <a:r>
              <a:rPr lang="fr-FR" sz="3600" b="1" dirty="0">
                <a:solidFill>
                  <a:schemeClr val="tx1">
                    <a:lumMod val="65000"/>
                    <a:lumOff val="35000"/>
                  </a:schemeClr>
                </a:solidFill>
                <a:ea typeface="+mj-ea"/>
              </a:rPr>
              <a:t>Anatomie</a:t>
            </a:r>
          </a:p>
        </p:txBody>
      </p:sp>
      <p:cxnSp>
        <p:nvCxnSpPr>
          <p:cNvPr id="11" name="Connecteur droit 10">
            <a:extLst>
              <a:ext uri="{FF2B5EF4-FFF2-40B4-BE49-F238E27FC236}">
                <a16:creationId xmlns:a16="http://schemas.microsoft.com/office/drawing/2014/main" id="{47C75964-CA0A-4344-836E-AC3D5F90B7BD}"/>
              </a:ext>
            </a:extLst>
          </p:cNvPr>
          <p:cNvCxnSpPr/>
          <p:nvPr/>
        </p:nvCxnSpPr>
        <p:spPr>
          <a:xfrm>
            <a:off x="395536" y="755650"/>
            <a:ext cx="7992888"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12291" name="Picture 5">
            <a:extLst>
              <a:ext uri="{FF2B5EF4-FFF2-40B4-BE49-F238E27FC236}">
                <a16:creationId xmlns:a16="http://schemas.microsoft.com/office/drawing/2014/main" id="{AB3BF18E-032C-3A43-A703-9FB81BADD8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5525" y="1052513"/>
            <a:ext cx="6985000" cy="4679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2" name="Image 4">
            <a:extLst>
              <a:ext uri="{FF2B5EF4-FFF2-40B4-BE49-F238E27FC236}">
                <a16:creationId xmlns:a16="http://schemas.microsoft.com/office/drawing/2014/main" id="{AF1BB16B-852F-5E4E-BDAB-A180F22299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32813" y="36513"/>
            <a:ext cx="565150" cy="56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Son enregistré">
            <a:hlinkClick r:id="" action="ppaction://media"/>
            <a:extLst>
              <a:ext uri="{FF2B5EF4-FFF2-40B4-BE49-F238E27FC236}">
                <a16:creationId xmlns:a16="http://schemas.microsoft.com/office/drawing/2014/main" id="{9A3B33B7-833A-C84F-B532-BD5AC753E81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26413" y="5877272"/>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9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FBB1C28C-6053-0440-82B5-CBBEB459F267}"/>
              </a:ext>
            </a:extLst>
          </p:cNvPr>
          <p:cNvSpPr>
            <a:spLocks noGrp="1"/>
          </p:cNvSpPr>
          <p:nvPr>
            <p:ph type="title" idx="4294967295"/>
          </p:nvPr>
        </p:nvSpPr>
        <p:spPr>
          <a:xfrm>
            <a:off x="303213" y="115888"/>
            <a:ext cx="8229600" cy="792162"/>
          </a:xfrm>
        </p:spPr>
        <p:txBody>
          <a:bodyPr rtlCol="0">
            <a:normAutofit/>
          </a:bodyPr>
          <a:lstStyle/>
          <a:p>
            <a:pPr algn="l" eaLnBrk="1" fontAlgn="auto" hangingPunct="1">
              <a:spcAft>
                <a:spcPts val="0"/>
              </a:spcAft>
              <a:defRPr/>
            </a:pPr>
            <a:r>
              <a:rPr lang="fr-FR" sz="3600" b="1" dirty="0">
                <a:solidFill>
                  <a:schemeClr val="tx1">
                    <a:lumMod val="65000"/>
                    <a:lumOff val="35000"/>
                  </a:schemeClr>
                </a:solidFill>
                <a:ea typeface="+mj-ea"/>
              </a:rPr>
              <a:t>Anatomie et imagerie</a:t>
            </a:r>
          </a:p>
        </p:txBody>
      </p:sp>
      <p:cxnSp>
        <p:nvCxnSpPr>
          <p:cNvPr id="11" name="Connecteur droit 10">
            <a:extLst>
              <a:ext uri="{FF2B5EF4-FFF2-40B4-BE49-F238E27FC236}">
                <a16:creationId xmlns:a16="http://schemas.microsoft.com/office/drawing/2014/main" id="{B0E79D73-750C-BB4C-BA08-57450F3CF945}"/>
              </a:ext>
            </a:extLst>
          </p:cNvPr>
          <p:cNvCxnSpPr/>
          <p:nvPr/>
        </p:nvCxnSpPr>
        <p:spPr>
          <a:xfrm>
            <a:off x="395536" y="755650"/>
            <a:ext cx="7992888"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grpSp>
        <p:nvGrpSpPr>
          <p:cNvPr id="13315" name="Groupe 4">
            <a:extLst>
              <a:ext uri="{FF2B5EF4-FFF2-40B4-BE49-F238E27FC236}">
                <a16:creationId xmlns:a16="http://schemas.microsoft.com/office/drawing/2014/main" id="{81F4199F-CC52-E442-9F1D-56765EF57F1E}"/>
              </a:ext>
            </a:extLst>
          </p:cNvPr>
          <p:cNvGrpSpPr>
            <a:grpSpLocks/>
          </p:cNvGrpSpPr>
          <p:nvPr/>
        </p:nvGrpSpPr>
        <p:grpSpPr bwMode="auto">
          <a:xfrm>
            <a:off x="323850" y="1052513"/>
            <a:ext cx="3652838" cy="4113212"/>
            <a:chOff x="323528" y="1052736"/>
            <a:chExt cx="3652664" cy="4113748"/>
          </a:xfrm>
        </p:grpSpPr>
        <p:pic>
          <p:nvPicPr>
            <p:cNvPr id="13320" name="Picture 2">
              <a:extLst>
                <a:ext uri="{FF2B5EF4-FFF2-40B4-BE49-F238E27FC236}">
                  <a16:creationId xmlns:a16="http://schemas.microsoft.com/office/drawing/2014/main" id="{E484AA5F-AF11-8C45-9CA3-0ACBA7DD9C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60" y="1052736"/>
              <a:ext cx="3364632" cy="3364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321" name="ZoneTexte 1">
              <a:extLst>
                <a:ext uri="{FF2B5EF4-FFF2-40B4-BE49-F238E27FC236}">
                  <a16:creationId xmlns:a16="http://schemas.microsoft.com/office/drawing/2014/main" id="{CFD406C3-BAF6-DB45-B5E9-10C3DFE8D808}"/>
                </a:ext>
              </a:extLst>
            </p:cNvPr>
            <p:cNvSpPr txBox="1">
              <a:spLocks noChangeArrowheads="1"/>
            </p:cNvSpPr>
            <p:nvPr/>
          </p:nvSpPr>
          <p:spPr bwMode="auto">
            <a:xfrm>
              <a:off x="323528" y="4797152"/>
              <a:ext cx="35283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fr-FR" altLang="fr-FR"/>
                <a:t>Lavement radioopaque</a:t>
              </a:r>
            </a:p>
          </p:txBody>
        </p:sp>
      </p:grpSp>
      <p:grpSp>
        <p:nvGrpSpPr>
          <p:cNvPr id="13316" name="Groupe 5">
            <a:extLst>
              <a:ext uri="{FF2B5EF4-FFF2-40B4-BE49-F238E27FC236}">
                <a16:creationId xmlns:a16="http://schemas.microsoft.com/office/drawing/2014/main" id="{1DF75CAE-EDB0-9C4E-8C7E-C3A89D7C384D}"/>
              </a:ext>
            </a:extLst>
          </p:cNvPr>
          <p:cNvGrpSpPr>
            <a:grpSpLocks/>
          </p:cNvGrpSpPr>
          <p:nvPr/>
        </p:nvGrpSpPr>
        <p:grpSpPr bwMode="auto">
          <a:xfrm>
            <a:off x="5003800" y="1268413"/>
            <a:ext cx="3941763" cy="3960812"/>
            <a:chOff x="5004048" y="1268760"/>
            <a:chExt cx="3941510" cy="3960440"/>
          </a:xfrm>
        </p:grpSpPr>
        <p:pic>
          <p:nvPicPr>
            <p:cNvPr id="13318" name="Picture 3">
              <a:extLst>
                <a:ext uri="{FF2B5EF4-FFF2-40B4-BE49-F238E27FC236}">
                  <a16:creationId xmlns:a16="http://schemas.microsoft.com/office/drawing/2014/main" id="{C065C3DA-3AC4-014B-8E67-29DBA2E543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4048" y="1268760"/>
              <a:ext cx="3941510" cy="2952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319" name="ZoneTexte 2">
              <a:extLst>
                <a:ext uri="{FF2B5EF4-FFF2-40B4-BE49-F238E27FC236}">
                  <a16:creationId xmlns:a16="http://schemas.microsoft.com/office/drawing/2014/main" id="{96DAE0B5-0A81-644E-BD93-82F3DF030810}"/>
                </a:ext>
              </a:extLst>
            </p:cNvPr>
            <p:cNvSpPr txBox="1">
              <a:spLocks noChangeArrowheads="1"/>
            </p:cNvSpPr>
            <p:nvPr/>
          </p:nvSpPr>
          <p:spPr bwMode="auto">
            <a:xfrm>
              <a:off x="5076056" y="4859868"/>
              <a:ext cx="3600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fr-FR" altLang="fr-FR"/>
                <a:t>Scanner, coupe transversale</a:t>
              </a:r>
            </a:p>
          </p:txBody>
        </p:sp>
      </p:grpSp>
      <p:pic>
        <p:nvPicPr>
          <p:cNvPr id="13317" name="Image 9">
            <a:extLst>
              <a:ext uri="{FF2B5EF4-FFF2-40B4-BE49-F238E27FC236}">
                <a16:creationId xmlns:a16="http://schemas.microsoft.com/office/drawing/2014/main" id="{5E8788E8-FC40-1D42-BF88-B7C129444D1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96300" y="44450"/>
            <a:ext cx="612775"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Son enregistré">
            <a:hlinkClick r:id="" action="ppaction://media"/>
            <a:extLst>
              <a:ext uri="{FF2B5EF4-FFF2-40B4-BE49-F238E27FC236}">
                <a16:creationId xmlns:a16="http://schemas.microsoft.com/office/drawing/2014/main" id="{626A1882-F923-884B-AF85-C87530E9B30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32763" y="5733256"/>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7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1091089F-5B2F-D840-AA3B-4B191195720B}"/>
              </a:ext>
            </a:extLst>
          </p:cNvPr>
          <p:cNvSpPr>
            <a:spLocks noGrp="1"/>
          </p:cNvSpPr>
          <p:nvPr>
            <p:ph type="title" idx="4294967295"/>
          </p:nvPr>
        </p:nvSpPr>
        <p:spPr>
          <a:xfrm>
            <a:off x="303213" y="115888"/>
            <a:ext cx="8229600" cy="792162"/>
          </a:xfrm>
        </p:spPr>
        <p:txBody>
          <a:bodyPr rtlCol="0">
            <a:normAutofit/>
          </a:bodyPr>
          <a:lstStyle/>
          <a:p>
            <a:pPr algn="l" eaLnBrk="1" fontAlgn="auto" hangingPunct="1">
              <a:spcAft>
                <a:spcPts val="0"/>
              </a:spcAft>
              <a:defRPr/>
            </a:pPr>
            <a:r>
              <a:rPr lang="fr-FR" sz="3600" b="1" dirty="0">
                <a:solidFill>
                  <a:schemeClr val="tx1">
                    <a:lumMod val="65000"/>
                    <a:lumOff val="35000"/>
                  </a:schemeClr>
                </a:solidFill>
                <a:ea typeface="+mj-ea"/>
              </a:rPr>
              <a:t>Anatomie et imagerie</a:t>
            </a:r>
          </a:p>
        </p:txBody>
      </p:sp>
      <p:cxnSp>
        <p:nvCxnSpPr>
          <p:cNvPr id="11" name="Connecteur droit 10">
            <a:extLst>
              <a:ext uri="{FF2B5EF4-FFF2-40B4-BE49-F238E27FC236}">
                <a16:creationId xmlns:a16="http://schemas.microsoft.com/office/drawing/2014/main" id="{19E5D2AF-FD99-1B4A-BC57-7FAC73384E17}"/>
              </a:ext>
            </a:extLst>
          </p:cNvPr>
          <p:cNvCxnSpPr/>
          <p:nvPr/>
        </p:nvCxnSpPr>
        <p:spPr>
          <a:xfrm>
            <a:off x="395536" y="755650"/>
            <a:ext cx="7992888"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grpSp>
        <p:nvGrpSpPr>
          <p:cNvPr id="14339" name="Groupe 4">
            <a:extLst>
              <a:ext uri="{FF2B5EF4-FFF2-40B4-BE49-F238E27FC236}">
                <a16:creationId xmlns:a16="http://schemas.microsoft.com/office/drawing/2014/main" id="{46D50205-4A60-8D40-90CA-446034B0A9E1}"/>
              </a:ext>
            </a:extLst>
          </p:cNvPr>
          <p:cNvGrpSpPr>
            <a:grpSpLocks/>
          </p:cNvGrpSpPr>
          <p:nvPr/>
        </p:nvGrpSpPr>
        <p:grpSpPr bwMode="auto">
          <a:xfrm>
            <a:off x="323850" y="1203325"/>
            <a:ext cx="3527425" cy="3962400"/>
            <a:chOff x="323528" y="1203933"/>
            <a:chExt cx="3528392" cy="3962551"/>
          </a:xfrm>
        </p:grpSpPr>
        <p:sp>
          <p:nvSpPr>
            <p:cNvPr id="14345" name="ZoneTexte 1">
              <a:extLst>
                <a:ext uri="{FF2B5EF4-FFF2-40B4-BE49-F238E27FC236}">
                  <a16:creationId xmlns:a16="http://schemas.microsoft.com/office/drawing/2014/main" id="{92106605-586C-7E46-88A2-F316B1A84D31}"/>
                </a:ext>
              </a:extLst>
            </p:cNvPr>
            <p:cNvSpPr txBox="1">
              <a:spLocks noChangeArrowheads="1"/>
            </p:cNvSpPr>
            <p:nvPr/>
          </p:nvSpPr>
          <p:spPr bwMode="auto">
            <a:xfrm>
              <a:off x="323528" y="4797152"/>
              <a:ext cx="35283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fr-FR" altLang="fr-FR"/>
                <a:t>Coloscanner à l’eau</a:t>
              </a:r>
            </a:p>
          </p:txBody>
        </p:sp>
        <p:pic>
          <p:nvPicPr>
            <p:cNvPr id="14346" name="Picture 4">
              <a:extLst>
                <a:ext uri="{FF2B5EF4-FFF2-40B4-BE49-F238E27FC236}">
                  <a16:creationId xmlns:a16="http://schemas.microsoft.com/office/drawing/2014/main" id="{B6102058-1388-804D-9BC1-A144570248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592" y="1203933"/>
              <a:ext cx="2952328" cy="32849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4340" name="Groupe 5">
            <a:extLst>
              <a:ext uri="{FF2B5EF4-FFF2-40B4-BE49-F238E27FC236}">
                <a16:creationId xmlns:a16="http://schemas.microsoft.com/office/drawing/2014/main" id="{05D44DEA-058A-C84E-A52D-AADAC02ACC77}"/>
              </a:ext>
            </a:extLst>
          </p:cNvPr>
          <p:cNvGrpSpPr>
            <a:grpSpLocks/>
          </p:cNvGrpSpPr>
          <p:nvPr/>
        </p:nvGrpSpPr>
        <p:grpSpPr bwMode="auto">
          <a:xfrm>
            <a:off x="5559425" y="1042988"/>
            <a:ext cx="3527425" cy="5564187"/>
            <a:chOff x="5559197" y="1042930"/>
            <a:chExt cx="3528392" cy="5563714"/>
          </a:xfrm>
        </p:grpSpPr>
        <p:pic>
          <p:nvPicPr>
            <p:cNvPr id="14342" name="Picture 2">
              <a:extLst>
                <a:ext uri="{FF2B5EF4-FFF2-40B4-BE49-F238E27FC236}">
                  <a16:creationId xmlns:a16="http://schemas.microsoft.com/office/drawing/2014/main" id="{0950C08A-B173-EC45-B3BA-3F7103EA87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7038" y="1042930"/>
              <a:ext cx="3089392" cy="2314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3" name="Picture 3">
              <a:extLst>
                <a:ext uri="{FF2B5EF4-FFF2-40B4-BE49-F238E27FC236}">
                  <a16:creationId xmlns:a16="http://schemas.microsoft.com/office/drawing/2014/main" id="{468CA5FE-4F9D-A04E-9BA9-76104072192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97038" y="3469479"/>
              <a:ext cx="3052710" cy="26238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344" name="ZoneTexte 11">
              <a:extLst>
                <a:ext uri="{FF2B5EF4-FFF2-40B4-BE49-F238E27FC236}">
                  <a16:creationId xmlns:a16="http://schemas.microsoft.com/office/drawing/2014/main" id="{69BE21FF-8753-D64A-AF5D-9E88D68D04B7}"/>
                </a:ext>
              </a:extLst>
            </p:cNvPr>
            <p:cNvSpPr txBox="1">
              <a:spLocks noChangeArrowheads="1"/>
            </p:cNvSpPr>
            <p:nvPr/>
          </p:nvSpPr>
          <p:spPr bwMode="auto">
            <a:xfrm>
              <a:off x="5559197" y="6237312"/>
              <a:ext cx="35283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fr-FR" altLang="fr-FR"/>
                <a:t>Inflammation et abcès</a:t>
              </a:r>
            </a:p>
          </p:txBody>
        </p:sp>
      </p:grpSp>
      <p:pic>
        <p:nvPicPr>
          <p:cNvPr id="14341" name="Image 11">
            <a:extLst>
              <a:ext uri="{FF2B5EF4-FFF2-40B4-BE49-F238E27FC236}">
                <a16:creationId xmlns:a16="http://schemas.microsoft.com/office/drawing/2014/main" id="{2C7004D3-8D6C-AF44-8F77-84D066C52C6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96300" y="44450"/>
            <a:ext cx="612775"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Son enregistré">
            <a:hlinkClick r:id="" action="ppaction://media"/>
            <a:extLst>
              <a:ext uri="{FF2B5EF4-FFF2-40B4-BE49-F238E27FC236}">
                <a16:creationId xmlns:a16="http://schemas.microsoft.com/office/drawing/2014/main" id="{1F87B752-F39E-0F4D-9C6C-A740FBAC7ED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391980" y="578640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0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2013</TotalTime>
  <Words>1805</Words>
  <Application>Microsoft Macintosh PowerPoint</Application>
  <PresentationFormat>Affichage à l'écran (4:3)</PresentationFormat>
  <Paragraphs>418</Paragraphs>
  <Slides>42</Slides>
  <Notes>21</Notes>
  <HiddenSlides>0</HiddenSlides>
  <MMClips>34</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42</vt:i4>
      </vt:variant>
    </vt:vector>
  </HeadingPairs>
  <TitlesOfParts>
    <vt:vector size="48" baseType="lpstr">
      <vt:lpstr>Arial</vt:lpstr>
      <vt:lpstr>ＭＳ Ｐゴシック</vt:lpstr>
      <vt:lpstr>Calibri</vt:lpstr>
      <vt:lpstr>Verdana</vt:lpstr>
      <vt:lpstr>Courier New</vt:lpstr>
      <vt:lpstr>Thème Office</vt:lpstr>
      <vt:lpstr>Diverticulose colique et diverticulite aigüe du sigmoïde</vt:lpstr>
      <vt:lpstr>Présentation PowerPoint</vt:lpstr>
      <vt:lpstr>OBJECTIFS</vt:lpstr>
      <vt:lpstr>PLAN</vt:lpstr>
      <vt:lpstr>Définitions</vt:lpstr>
      <vt:lpstr>Définitions</vt:lpstr>
      <vt:lpstr>Anatomie</vt:lpstr>
      <vt:lpstr>Anatomie et imagerie</vt:lpstr>
      <vt:lpstr>Anatomie et imagerie</vt:lpstr>
      <vt:lpstr>PLAN</vt:lpstr>
      <vt:lpstr>Epidémiologie</vt:lpstr>
      <vt:lpstr>Physiopathologie de la diverticulose</vt:lpstr>
      <vt:lpstr>Physiopathologie de la diverticulite</vt:lpstr>
      <vt:lpstr>PLAN</vt:lpstr>
      <vt:lpstr>Diverticulose non compliquée</vt:lpstr>
      <vt:lpstr>Diverticulose non compliquée</vt:lpstr>
      <vt:lpstr>PLAN</vt:lpstr>
      <vt:lpstr>Types de complications de la diverticulose</vt:lpstr>
      <vt:lpstr>Diverticulite simple = poussée de sigmoïdite</vt:lpstr>
      <vt:lpstr>Présentation PowerPoint</vt:lpstr>
      <vt:lpstr>Diverticulite simple = poussée de sigmoïdite</vt:lpstr>
      <vt:lpstr>Diverticulite simple = poussée de sigmoïdite</vt:lpstr>
      <vt:lpstr>Diverticulite simple = poussée de sigmoïdite</vt:lpstr>
      <vt:lpstr>Diverticulite simple = poussée de sigmoïdite</vt:lpstr>
      <vt:lpstr>Diverticulite simple : Prise en charge (HAS 2017)</vt:lpstr>
      <vt:lpstr>Diverticulite simple : Prise en charge</vt:lpstr>
      <vt:lpstr>Présentation PowerPoint</vt:lpstr>
      <vt:lpstr>Diverticulites compliquées, « aiguës »</vt:lpstr>
      <vt:lpstr>Diverticulites compliquées, « aiguës »</vt:lpstr>
      <vt:lpstr>Diverticulites compliquées, « aiguës »</vt:lpstr>
      <vt:lpstr>Diverticulites compliquées, « aiguës »: abcès </vt:lpstr>
      <vt:lpstr>Diverticulites compliquées, « aiguës »: péritonites </vt:lpstr>
      <vt:lpstr>Résections chirurgicales: laparotomie ++</vt:lpstr>
      <vt:lpstr>Résections chirurgicales</vt:lpstr>
      <vt:lpstr>Présentation PowerPoint</vt:lpstr>
      <vt:lpstr>Prévention secondaire des diverticulites </vt:lpstr>
      <vt:lpstr>A RETENIR</vt:lpstr>
      <vt:lpstr>Présentation PowerPoint</vt:lpstr>
      <vt:lpstr>Présentation PowerPoint</vt:lpstr>
      <vt:lpstr>MOTS EN ANGLAIS</vt:lpstr>
      <vt:lpstr>REFERENCES </vt:lpstr>
      <vt:lpstr>Des questions?</vt:lpstr>
    </vt:vector>
  </TitlesOfParts>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Titre de la présentation</dc:title>
  <dc:creator>BILLAUD MONIQUE</dc:creator>
  <cp:lastModifiedBy>Arnaud Pasquer</cp:lastModifiedBy>
  <cp:revision>203</cp:revision>
  <dcterms:created xsi:type="dcterms:W3CDTF">2013-02-11T13:43:34Z</dcterms:created>
  <dcterms:modified xsi:type="dcterms:W3CDTF">2022-08-14T13:02:35Z</dcterms:modified>
</cp:coreProperties>
</file>