
<file path=[Content_Types].xml><?xml version="1.0" encoding="utf-8"?>
<Types xmlns="http://schemas.openxmlformats.org/package/2006/content-types">
  <Default Extension="png" ContentType="image/png"/>
  <Default Extension="tmp" ContentType="image/png"/>
  <Default Extension="jpeg" ContentType="image/jpeg"/>
  <Default Extension="wma" ContentType="audio/x-ms-wma"/>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9"/>
  </p:notesMasterIdLst>
  <p:handoutMasterIdLst>
    <p:handoutMasterId r:id="rId40"/>
  </p:handoutMasterIdLst>
  <p:sldIdLst>
    <p:sldId id="256" r:id="rId2"/>
    <p:sldId id="257" r:id="rId3"/>
    <p:sldId id="445" r:id="rId4"/>
    <p:sldId id="312" r:id="rId5"/>
    <p:sldId id="424" r:id="rId6"/>
    <p:sldId id="443" r:id="rId7"/>
    <p:sldId id="444" r:id="rId8"/>
    <p:sldId id="454" r:id="rId9"/>
    <p:sldId id="315" r:id="rId10"/>
    <p:sldId id="374" r:id="rId11"/>
    <p:sldId id="455" r:id="rId12"/>
    <p:sldId id="375" r:id="rId13"/>
    <p:sldId id="376" r:id="rId14"/>
    <p:sldId id="428" r:id="rId15"/>
    <p:sldId id="415" r:id="rId16"/>
    <p:sldId id="416" r:id="rId17"/>
    <p:sldId id="446" r:id="rId18"/>
    <p:sldId id="447" r:id="rId19"/>
    <p:sldId id="433" r:id="rId20"/>
    <p:sldId id="448" r:id="rId21"/>
    <p:sldId id="449" r:id="rId22"/>
    <p:sldId id="442" r:id="rId23"/>
    <p:sldId id="450" r:id="rId24"/>
    <p:sldId id="423" r:id="rId25"/>
    <p:sldId id="313" r:id="rId26"/>
    <p:sldId id="437" r:id="rId27"/>
    <p:sldId id="451" r:id="rId28"/>
    <p:sldId id="436" r:id="rId29"/>
    <p:sldId id="388" r:id="rId30"/>
    <p:sldId id="439" r:id="rId31"/>
    <p:sldId id="452" r:id="rId32"/>
    <p:sldId id="395" r:id="rId33"/>
    <p:sldId id="427" r:id="rId34"/>
    <p:sldId id="405" r:id="rId35"/>
    <p:sldId id="413" r:id="rId36"/>
    <p:sldId id="453" r:id="rId37"/>
    <p:sldId id="299" r:id="rId38"/>
  </p:sldIdLst>
  <p:sldSz cx="9144000" cy="6858000" type="screen4x3"/>
  <p:notesSz cx="6669088"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62384" autoAdjust="0"/>
  </p:normalViewPr>
  <p:slideViewPr>
    <p:cSldViewPr>
      <p:cViewPr varScale="1">
        <p:scale>
          <a:sx n="73" d="100"/>
          <a:sy n="73" d="100"/>
        </p:scale>
        <p:origin x="2700" y="36"/>
      </p:cViewPr>
      <p:guideLst>
        <p:guide orient="horz" pos="288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814"/>
    </p:cViewPr>
  </p:sorterViewPr>
  <p:notesViewPr>
    <p:cSldViewPr showGuides="1">
      <p:cViewPr>
        <p:scale>
          <a:sx n="69" d="100"/>
          <a:sy n="69" d="100"/>
        </p:scale>
        <p:origin x="-423" y="-3"/>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63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777993" y="0"/>
            <a:ext cx="2889938" cy="498631"/>
          </a:xfrm>
          <a:prstGeom prst="rect">
            <a:avLst/>
          </a:prstGeom>
        </p:spPr>
        <p:txBody>
          <a:bodyPr vert="horz" lIns="91440" tIns="45720" rIns="91440" bIns="45720" rtlCol="0"/>
          <a:lstStyle>
            <a:lvl1pPr algn="r">
              <a:defRPr sz="1200"/>
            </a:lvl1pPr>
          </a:lstStyle>
          <a:p>
            <a:fld id="{416EFC4B-EC3B-44D8-92BA-69460CBE77DB}" type="datetimeFigureOut">
              <a:rPr lang="fr-FR" smtClean="0"/>
              <a:t>03/11/2024</a:t>
            </a:fld>
            <a:endParaRPr lang="fr-FR"/>
          </a:p>
        </p:txBody>
      </p:sp>
      <p:sp>
        <p:nvSpPr>
          <p:cNvPr id="4" name="Espace réservé du pied de page 3"/>
          <p:cNvSpPr>
            <a:spLocks noGrp="1"/>
          </p:cNvSpPr>
          <p:nvPr>
            <p:ph type="ftr" sz="quarter" idx="2"/>
          </p:nvPr>
        </p:nvSpPr>
        <p:spPr>
          <a:xfrm>
            <a:off x="0" y="9428011"/>
            <a:ext cx="2889938" cy="498629"/>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777993" y="9428011"/>
            <a:ext cx="2889938" cy="498629"/>
          </a:xfrm>
          <a:prstGeom prst="rect">
            <a:avLst/>
          </a:prstGeom>
        </p:spPr>
        <p:txBody>
          <a:bodyPr vert="horz" lIns="91440" tIns="45720" rIns="91440" bIns="45720" rtlCol="0" anchor="b"/>
          <a:lstStyle>
            <a:lvl1pPr algn="r">
              <a:defRPr sz="1200"/>
            </a:lvl1pPr>
          </a:lstStyle>
          <a:p>
            <a:fld id="{4FDF811A-B3EA-4C7B-ABFC-3F34D1F48986}" type="slidenum">
              <a:rPr lang="fr-FR" smtClean="0"/>
              <a:t>‹N°›</a:t>
            </a:fld>
            <a:endParaRPr lang="fr-FR"/>
          </a:p>
        </p:txBody>
      </p:sp>
    </p:spTree>
    <p:extLst>
      <p:ext uri="{BB962C8B-B14F-4D97-AF65-F5344CB8AC3E}">
        <p14:creationId xmlns:p14="http://schemas.microsoft.com/office/powerpoint/2010/main" val="1008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63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993" y="0"/>
            <a:ext cx="2889938" cy="498631"/>
          </a:xfrm>
          <a:prstGeom prst="rect">
            <a:avLst/>
          </a:prstGeom>
        </p:spPr>
        <p:txBody>
          <a:bodyPr vert="horz" lIns="91440" tIns="45720" rIns="91440" bIns="45720" rtlCol="0"/>
          <a:lstStyle>
            <a:lvl1pPr algn="r">
              <a:defRPr sz="1200"/>
            </a:lvl1pPr>
          </a:lstStyle>
          <a:p>
            <a:fld id="{C5FAE747-EC7D-405F-B105-6B3A46153AB9}" type="datetimeFigureOut">
              <a:rPr lang="fr-FR" smtClean="0"/>
              <a:t>03/11/2024</a:t>
            </a:fld>
            <a:endParaRPr lang="fr-FR"/>
          </a:p>
        </p:txBody>
      </p:sp>
      <p:sp>
        <p:nvSpPr>
          <p:cNvPr id="4" name="Espace réservé de l'image des diapositives 3"/>
          <p:cNvSpPr>
            <a:spLocks noGrp="1" noRot="1" noChangeAspect="1"/>
          </p:cNvSpPr>
          <p:nvPr>
            <p:ph type="sldImg" idx="2"/>
          </p:nvPr>
        </p:nvSpPr>
        <p:spPr>
          <a:xfrm>
            <a:off x="1101725" y="1239838"/>
            <a:ext cx="4465638" cy="335121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777196"/>
            <a:ext cx="5335270" cy="3908613"/>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011"/>
            <a:ext cx="2889938" cy="498629"/>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993" y="9428011"/>
            <a:ext cx="2889938" cy="498629"/>
          </a:xfrm>
          <a:prstGeom prst="rect">
            <a:avLst/>
          </a:prstGeom>
        </p:spPr>
        <p:txBody>
          <a:bodyPr vert="horz" lIns="91440" tIns="45720" rIns="91440" bIns="45720" rtlCol="0" anchor="b"/>
          <a:lstStyle>
            <a:lvl1pPr algn="r">
              <a:defRPr sz="1200"/>
            </a:lvl1pPr>
          </a:lstStyle>
          <a:p>
            <a:fld id="{ED220055-AE09-40F6-A8D0-82E821B83759}" type="slidenum">
              <a:rPr lang="fr-FR" smtClean="0"/>
              <a:t>‹N°›</a:t>
            </a:fld>
            <a:endParaRPr lang="fr-FR"/>
          </a:p>
        </p:txBody>
      </p:sp>
    </p:spTree>
    <p:extLst>
      <p:ext uri="{BB962C8B-B14F-4D97-AF65-F5344CB8AC3E}">
        <p14:creationId xmlns:p14="http://schemas.microsoft.com/office/powerpoint/2010/main" val="1529954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tobacco/data_statistics/sgr/50th-anniversary/index.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1</a:t>
            </a:fld>
            <a:endParaRPr lang="fr-FR"/>
          </a:p>
        </p:txBody>
      </p:sp>
    </p:spTree>
    <p:extLst>
      <p:ext uri="{BB962C8B-B14F-4D97-AF65-F5344CB8AC3E}">
        <p14:creationId xmlns:p14="http://schemas.microsoft.com/office/powerpoint/2010/main" val="1576941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faut bien comprendre que les individus vivent dans divers lieux la maison, l’école, le</a:t>
            </a:r>
            <a:r>
              <a:rPr lang="fr-FR" baseline="0" dirty="0" smtClean="0"/>
              <a:t> </a:t>
            </a:r>
            <a:r>
              <a:rPr lang="fr-FR" dirty="0" smtClean="0"/>
              <a:t>bureau ou l’usine, le quartier, le village ou la ville</a:t>
            </a:r>
            <a:r>
              <a:rPr lang="fr-FR" baseline="0" dirty="0" smtClean="0"/>
              <a:t> au sein desquels ils </a:t>
            </a:r>
            <a:r>
              <a:rPr lang="fr-FR" dirty="0" smtClean="0"/>
              <a:t>entretiennent des relations sociales et sont exposés à des conditions matérielles et socioéconomiques particulières (plus ou moins</a:t>
            </a:r>
            <a:r>
              <a:rPr lang="fr-FR" baseline="0" dirty="0" smtClean="0"/>
              <a:t> favorables ou défavorables à la santé)</a:t>
            </a:r>
            <a:r>
              <a:rPr lang="fr-FR" dirty="0" smtClean="0"/>
              <a:t>. </a:t>
            </a:r>
          </a:p>
          <a:p>
            <a:endParaRPr lang="fr-FR" dirty="0" smtClean="0"/>
          </a:p>
          <a:p>
            <a:r>
              <a:rPr lang="fr-FR" dirty="0" smtClean="0"/>
              <a:t>Ces environnements, qui constituent le deuxième champ de la carte de la santé et de ses déterminants, exercent donc une influence sur eux : ils favorisent ou entravent leur développement ainsi que leur capacité d’agir et d’accomplir les rôles qu’ils entendent assumer.</a:t>
            </a:r>
          </a:p>
          <a:p>
            <a:endParaRPr lang="fr-FR" dirty="0" smtClean="0"/>
          </a:p>
          <a:p>
            <a:r>
              <a:rPr lang="fr-FR" dirty="0" smtClean="0"/>
              <a:t>Le milieu </a:t>
            </a:r>
            <a:r>
              <a:rPr lang="fr-FR" b="1" dirty="0" smtClean="0"/>
              <a:t>familial</a:t>
            </a:r>
            <a:r>
              <a:rPr lang="fr-FR" dirty="0" smtClean="0"/>
              <a:t> joue un rôle central dans le développement physique, cognitif, affectif et social des enfants. Son influence se fera sentir sur les compétences, les comportements et l’état de santé des individus à tous les âges de la vie</a:t>
            </a:r>
            <a:r>
              <a:rPr lang="fr-FR" baseline="0" dirty="0" smtClean="0"/>
              <a:t> tant par </a:t>
            </a:r>
            <a:r>
              <a:rPr lang="fr-FR" dirty="0" smtClean="0"/>
              <a:t>son aspect social (composition de la famille, la qualité des rapports entre ses membres …), que son aspect matériel (caractéristiques du logement) et socioéconomique. Le milieu de </a:t>
            </a:r>
            <a:r>
              <a:rPr lang="fr-FR" b="1" dirty="0" smtClean="0"/>
              <a:t>garde</a:t>
            </a:r>
            <a:r>
              <a:rPr lang="fr-FR" dirty="0" smtClean="0"/>
              <a:t> et le milieu </a:t>
            </a:r>
            <a:r>
              <a:rPr lang="fr-FR" b="1" dirty="0" smtClean="0"/>
              <a:t>scolaire</a:t>
            </a:r>
            <a:r>
              <a:rPr lang="fr-FR" dirty="0" smtClean="0"/>
              <a:t> ont une influence déterminante tant sur la santé des enfants et des jeunes que sur les divers aspects de leur développement. </a:t>
            </a:r>
          </a:p>
          <a:p>
            <a:r>
              <a:rPr lang="fr-FR" dirty="0" smtClean="0"/>
              <a:t>Les individus continuent aussi de développer leurs connaissances et leurs habiletés, dans leur milieu de </a:t>
            </a:r>
            <a:r>
              <a:rPr lang="fr-FR" b="1" dirty="0" smtClean="0"/>
              <a:t>travail</a:t>
            </a:r>
            <a:r>
              <a:rPr lang="fr-FR" baseline="0" dirty="0" smtClean="0"/>
              <a:t> qui </a:t>
            </a:r>
            <a:r>
              <a:rPr lang="fr-FR" dirty="0" smtClean="0"/>
              <a:t>est constitué d’éléments physiques qui peuvent être sains ou, à l’inverse, dangereux pour la santé et il est aussi important de prendre en considération les facteurs psychosociaux et les conditions de travail (précarité de son emploi…).</a:t>
            </a:r>
          </a:p>
          <a:p>
            <a:r>
              <a:rPr lang="fr-FR" dirty="0" smtClean="0"/>
              <a:t>Les milieux </a:t>
            </a:r>
            <a:r>
              <a:rPr lang="fr-FR" b="1" dirty="0" smtClean="0"/>
              <a:t>d’hébergement</a:t>
            </a:r>
            <a:r>
              <a:rPr lang="fr-FR" dirty="0" smtClean="0"/>
              <a:t> qui accueillent des personnes vulnérables de tout âge qui ont des incapacités ou qui vivent des difficultés, passagères ou permanentes</a:t>
            </a:r>
            <a:r>
              <a:rPr lang="fr-FR" baseline="0" dirty="0" smtClean="0"/>
              <a:t> </a:t>
            </a:r>
            <a:r>
              <a:rPr lang="fr-FR" dirty="0" smtClean="0"/>
              <a:t>devraient aussi contribuer au bien-être des personnes hébergées et</a:t>
            </a:r>
            <a:r>
              <a:rPr lang="fr-FR" baseline="0" dirty="0" smtClean="0"/>
              <a:t> </a:t>
            </a:r>
            <a:r>
              <a:rPr lang="fr-FR" dirty="0" smtClean="0"/>
              <a:t>favoriser leur réinsertion sociale. </a:t>
            </a:r>
          </a:p>
          <a:p>
            <a:r>
              <a:rPr lang="fr-FR" dirty="0" smtClean="0"/>
              <a:t>Les individus évoluent quotidiennement au sein d’une </a:t>
            </a:r>
            <a:r>
              <a:rPr lang="fr-FR" b="1" dirty="0" smtClean="0"/>
              <a:t>communauté</a:t>
            </a:r>
            <a:r>
              <a:rPr lang="fr-FR" dirty="0" smtClean="0"/>
              <a:t> locale et d’un </a:t>
            </a:r>
            <a:r>
              <a:rPr lang="fr-FR" b="1" dirty="0" smtClean="0"/>
              <a:t>voisinage</a:t>
            </a:r>
            <a:r>
              <a:rPr lang="fr-FR" baseline="0" dirty="0" smtClean="0"/>
              <a:t> (</a:t>
            </a:r>
            <a:r>
              <a:rPr lang="fr-FR" dirty="0" smtClean="0"/>
              <a:t>le pâté de maisons ,</a:t>
            </a:r>
            <a:r>
              <a:rPr lang="fr-FR" baseline="0" dirty="0" smtClean="0"/>
              <a:t> l</a:t>
            </a:r>
            <a:r>
              <a:rPr lang="fr-FR" dirty="0" smtClean="0"/>
              <a:t>e quartier…) plus ou moins sécuritaire, salubre et favorable à la pratique de l’activité physique,</a:t>
            </a:r>
            <a:r>
              <a:rPr lang="fr-FR" baseline="0" dirty="0" smtClean="0"/>
              <a:t> </a:t>
            </a:r>
            <a:r>
              <a:rPr lang="fr-FR" dirty="0" smtClean="0"/>
              <a:t>loisirs services communautaires et commerciaux (banque, épicerie, pharmacie, etc.). </a:t>
            </a:r>
          </a:p>
          <a:p>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13</a:t>
            </a:fld>
            <a:endParaRPr lang="fr-FR"/>
          </a:p>
        </p:txBody>
      </p:sp>
    </p:spTree>
    <p:extLst>
      <p:ext uri="{BB962C8B-B14F-4D97-AF65-F5344CB8AC3E}">
        <p14:creationId xmlns:p14="http://schemas.microsoft.com/office/powerpoint/2010/main" val="3624432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Ce champ couvre les </a:t>
            </a:r>
            <a:r>
              <a:rPr lang="fr-FR" b="1" dirty="0" smtClean="0"/>
              <a:t>principaux systèmes administrés par l’État </a:t>
            </a:r>
            <a:r>
              <a:rPr lang="fr-FR" dirty="0" smtClean="0"/>
              <a:t>et ses partenaires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Ces systèmes découlent du </a:t>
            </a:r>
            <a:r>
              <a:rPr lang="fr-FR" dirty="0" smtClean="0"/>
              <a:t>cadre politique et des valeurs d’une société; </a:t>
            </a:r>
            <a:r>
              <a:rPr lang="fr-FR" dirty="0" smtClean="0"/>
              <a:t>ils varient donc d’un État à l’autre. Chacun d’eux agit sur la qualité de vie des citoyens.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Les </a:t>
            </a:r>
            <a:r>
              <a:rPr lang="fr-FR" b="1" dirty="0" smtClean="0"/>
              <a:t>systèmes d’éducation et de services de garde à l’enfance </a:t>
            </a:r>
            <a:r>
              <a:rPr lang="fr-FR" dirty="0" smtClean="0"/>
              <a:t>incluent tous les ordres d’enseignement, du primaire à l’université, et tous les types de services de garde à l’enfance, subventionnés ou non.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 </a:t>
            </a:r>
            <a:r>
              <a:rPr lang="fr-FR" b="1" dirty="0" smtClean="0"/>
              <a:t>système de santé et de services sociaux </a:t>
            </a:r>
            <a:r>
              <a:rPr lang="fr-FR" dirty="0" smtClean="0"/>
              <a:t>regroupe autant les services qui s’adressent à l’ensemble de la population (santé publique et services généraux) que ceux qui sont destinés à des groupes particuliers : les personnes âgées en perte d’autonomie, celles qui ont des incapacités, les jeunes en difficulté et les personnes aux prises avec des problèmes de santé physique, de santé mentale ou de dépendance.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L’aménagement du territoire </a:t>
            </a:r>
            <a:r>
              <a:rPr lang="fr-FR" dirty="0" smtClean="0"/>
              <a:t>inclut, par exemple, les règles sur l’habitation, les routes, les infrastructures de télécommunication, les lieux de travail et les écoles. C’est une composante majeure de l’environnement physique</a:t>
            </a:r>
            <a:r>
              <a:rPr lang="fr-FR" baseline="0" dirty="0" smtClean="0"/>
              <a:t> (p</a:t>
            </a:r>
            <a:r>
              <a:rPr lang="fr-FR" dirty="0" smtClean="0"/>
              <a:t>.ex. la place donnée aux espaces publics et communautaires).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 </a:t>
            </a:r>
            <a:r>
              <a:rPr lang="fr-FR" b="1" dirty="0" smtClean="0"/>
              <a:t>soutien à l’emploi et la solidarité sociale </a:t>
            </a:r>
            <a:r>
              <a:rPr lang="fr-FR" dirty="0" smtClean="0"/>
              <a:t>inclut les programmes et services qui ont pour but d’aider les individus à s’intégrer au marché du travail et à disposer des revenus suffisants pour assurer leur bien-être</a:t>
            </a:r>
            <a:r>
              <a:rPr lang="fr-FR" baseline="0" dirty="0" smtClean="0"/>
              <a:t> (</a:t>
            </a:r>
            <a:r>
              <a:rPr lang="fr-FR" i="1" baseline="0" dirty="0" smtClean="0"/>
              <a:t>p.ex. </a:t>
            </a:r>
            <a:r>
              <a:rPr lang="fr-FR" i="1" dirty="0" smtClean="0"/>
              <a:t>services d’aide à l’emploi et de soutien aux travailleurs licenciés, régime d’assurance parentale, l’aide de dernier recours ainsi que les autres mesures de lutte contre la pauvreté et l’exclusion sociale</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Enfin, d’autres systèmes et programmes ont également des effets importants sur la santé de la population, tels que les services de </a:t>
            </a:r>
            <a:r>
              <a:rPr lang="fr-FR" b="1" dirty="0" smtClean="0"/>
              <a:t>sécurité publique</a:t>
            </a:r>
            <a:r>
              <a:rPr lang="fr-FR" dirty="0" smtClean="0"/>
              <a:t>, </a:t>
            </a:r>
            <a:r>
              <a:rPr lang="fr-FR" b="1" dirty="0" smtClean="0"/>
              <a:t>certains services municipaux </a:t>
            </a:r>
            <a:r>
              <a:rPr lang="fr-FR" dirty="0" smtClean="0"/>
              <a:t>– comme le contrôle et la gestion de l’eau potable</a:t>
            </a: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14</a:t>
            </a:fld>
            <a:endParaRPr lang="fr-FR"/>
          </a:p>
        </p:txBody>
      </p:sp>
    </p:spTree>
    <p:extLst>
      <p:ext uri="{BB962C8B-B14F-4D97-AF65-F5344CB8AC3E}">
        <p14:creationId xmlns:p14="http://schemas.microsoft.com/office/powerpoint/2010/main" val="2493966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 contexte global, est formé d’un ensemble d’éléments macroscopiques qui influencent fortement la vie en société. Ces éléments peuvent ultimement avoir des effets par exemple sur les inégalités sociales ou la montée de l’intolérance.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 </a:t>
            </a:r>
            <a:r>
              <a:rPr lang="fr-FR" b="1" dirty="0" smtClean="0"/>
              <a:t>contexte politique et législatif</a:t>
            </a:r>
            <a:r>
              <a:rPr lang="fr-FR" dirty="0" smtClean="0"/>
              <a:t>, </a:t>
            </a:r>
            <a:r>
              <a:rPr lang="fr-FR" i="1" dirty="0" smtClean="0"/>
              <a:t>modèle de gouvernance un degré de participation des citoyens aux processus de décision,</a:t>
            </a:r>
            <a:r>
              <a:rPr lang="fr-FR" i="1" baseline="0" dirty="0" smtClean="0"/>
              <a:t> </a:t>
            </a:r>
            <a:r>
              <a:rPr lang="fr-FR" i="1" dirty="0" smtClean="0"/>
              <a:t>inclut aussi les lois, les règlements,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 </a:t>
            </a:r>
            <a:r>
              <a:rPr lang="fr-FR" b="1" dirty="0" smtClean="0"/>
              <a:t>contexte économique </a:t>
            </a:r>
            <a:r>
              <a:rPr lang="fr-FR" dirty="0" smtClean="0"/>
              <a:t>: </a:t>
            </a:r>
            <a:r>
              <a:rPr lang="fr-FR" i="1" dirty="0" smtClean="0"/>
              <a:t>degré et modes d’intervention de l’État dans l’économie, création et pertes d’emplois, effets de la mondialisation des marchés, coût des biens de consommation </a:t>
            </a:r>
            <a:r>
              <a:rPr lang="fr-FR"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 </a:t>
            </a:r>
            <a:r>
              <a:rPr lang="fr-FR" b="1" dirty="0" smtClean="0"/>
              <a:t>contexte démographique </a:t>
            </a:r>
            <a:r>
              <a:rPr lang="fr-FR" b="0" dirty="0" smtClean="0"/>
              <a:t>: </a:t>
            </a:r>
            <a:r>
              <a:rPr lang="fr-FR" i="1" dirty="0" smtClean="0"/>
              <a:t>fécondité, distribution selon l’âge et le sexe,</a:t>
            </a:r>
            <a:r>
              <a:rPr lang="fr-FR" i="1" baseline="0" dirty="0" smtClean="0"/>
              <a:t> </a:t>
            </a:r>
            <a:r>
              <a:rPr lang="fr-FR" i="1" dirty="0" smtClean="0"/>
              <a:t>diversité ethnique,</a:t>
            </a:r>
            <a:r>
              <a:rPr lang="fr-FR" i="1" baseline="0" dirty="0" smtClean="0"/>
              <a:t> b</a:t>
            </a:r>
            <a:r>
              <a:rPr lang="fr-FR" i="1" dirty="0" smtClean="0"/>
              <a:t>anlieues, immigration</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 </a:t>
            </a:r>
            <a:r>
              <a:rPr lang="fr-FR" b="1" dirty="0" smtClean="0"/>
              <a:t>contexte social et culturel </a:t>
            </a:r>
            <a:r>
              <a:rPr lang="fr-FR" i="1" dirty="0" smtClean="0"/>
              <a:t>renvoie</a:t>
            </a:r>
            <a:r>
              <a:rPr lang="fr-FR" i="1" baseline="0" dirty="0" smtClean="0"/>
              <a:t> </a:t>
            </a:r>
            <a:r>
              <a:rPr lang="fr-FR" i="1" dirty="0" smtClean="0"/>
              <a:t>aux normes et aux valeurs prédominantes dans une société, aux pratiques religieuses, aux écarts entre les groupes sociaux, ainsi qu’à des phénomènes comme le racisme ou le sexisme</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 </a:t>
            </a:r>
            <a:r>
              <a:rPr lang="fr-FR" b="1" dirty="0" smtClean="0"/>
              <a:t>contexte scientifique et technologique </a:t>
            </a:r>
            <a:r>
              <a:rPr lang="fr-FR" i="1" dirty="0" smtClean="0"/>
              <a:t>fait référence à l’avancement dans le pays des connaissances scientifiques et technologiques, autant dans les sciences exactes (biologie, chimie, génie, etc.) que dans les sciences humaines et sociales (sociologie, psychologie, anthropologie, </a:t>
            </a:r>
            <a:r>
              <a:rPr lang="fr-FR" i="1" dirty="0" err="1" smtClean="0"/>
              <a:t>etc</a:t>
            </a:r>
            <a:r>
              <a:rPr lang="fr-FR" i="1"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L’environnement naturel et les écosystèmes </a:t>
            </a:r>
            <a:r>
              <a:rPr lang="fr-FR" i="1" dirty="0" smtClean="0"/>
              <a:t>assurent le maintien de la vie sur terre : régulation des gaz, du climat ou des eaux, pollinisation, etc</a:t>
            </a:r>
            <a:r>
              <a:rPr lang="fr-FR" dirty="0" smtClean="0"/>
              <a:t>. </a:t>
            </a:r>
          </a:p>
          <a:p>
            <a:endParaRPr lang="fr-FR" dirty="0"/>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15</a:t>
            </a:fld>
            <a:endParaRPr lang="fr-FR"/>
          </a:p>
        </p:txBody>
      </p:sp>
    </p:spTree>
    <p:extLst>
      <p:ext uri="{BB962C8B-B14F-4D97-AF65-F5344CB8AC3E}">
        <p14:creationId xmlns:p14="http://schemas.microsoft.com/office/powerpoint/2010/main" val="1691460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Au sein de cette cartographie très</a:t>
            </a:r>
            <a:r>
              <a:rPr lang="fr-FR" sz="1200" b="0" i="0" kern="1200" baseline="0" dirty="0" smtClean="0">
                <a:solidFill>
                  <a:schemeClr val="tx1"/>
                </a:solidFill>
                <a:effectLst/>
                <a:latin typeface="+mn-lt"/>
                <a:ea typeface="+mn-ea"/>
                <a:cs typeface="+mn-cs"/>
              </a:rPr>
              <a:t> générale, à</a:t>
            </a:r>
            <a:r>
              <a:rPr lang="fr-FR" sz="1200" b="0" i="0" kern="1200" dirty="0" smtClean="0">
                <a:solidFill>
                  <a:schemeClr val="tx1"/>
                </a:solidFill>
                <a:effectLst/>
                <a:latin typeface="+mn-lt"/>
                <a:ea typeface="+mn-ea"/>
                <a:cs typeface="+mn-cs"/>
              </a:rPr>
              <a:t> l’échelon des individus, les professionnels et</a:t>
            </a:r>
            <a:r>
              <a:rPr lang="fr-FR" sz="1200" b="0" i="0" kern="1200" baseline="0" dirty="0" smtClean="0">
                <a:solidFill>
                  <a:schemeClr val="tx1"/>
                </a:solidFill>
                <a:effectLst/>
                <a:latin typeface="+mn-lt"/>
                <a:ea typeface="+mn-ea"/>
                <a:cs typeface="+mn-cs"/>
              </a:rPr>
              <a:t> services de santé ne peuvent évidemment pas agir à tous les niveaux de cette carte.</a:t>
            </a:r>
          </a:p>
          <a:p>
            <a:r>
              <a:rPr lang="fr-FR" sz="1200" b="0" i="0" kern="1200" baseline="0" dirty="0" smtClean="0">
                <a:solidFill>
                  <a:schemeClr val="tx1"/>
                </a:solidFill>
                <a:effectLst/>
                <a:latin typeface="+mn-lt"/>
                <a:ea typeface="+mn-ea"/>
                <a:cs typeface="+mn-cs"/>
              </a:rPr>
              <a:t>Ils peuvent agir principalement à trois niveaux pour améliorer la santé et lutter contre les ISS (inégalités sociales de santé) en optimisant </a:t>
            </a:r>
            <a:r>
              <a:rPr lang="fr-FR" sz="1200" b="0" i="0" kern="1200" dirty="0" smtClean="0">
                <a:solidFill>
                  <a:schemeClr val="tx1"/>
                </a:solidFill>
                <a:effectLst/>
                <a:latin typeface="+mn-lt"/>
                <a:ea typeface="+mn-ea"/>
                <a:cs typeface="+mn-cs"/>
              </a:rPr>
              <a:t>leur</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capacité d’accompagner les individus pour que ceux-ci :</a:t>
            </a:r>
          </a:p>
          <a:p>
            <a:endParaRPr lang="fr-FR" sz="1200" b="1"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i="0" kern="1200" dirty="0" smtClean="0">
                <a:solidFill>
                  <a:schemeClr val="tx1"/>
                </a:solidFill>
                <a:effectLst/>
                <a:latin typeface="+mn-lt"/>
                <a:ea typeface="+mn-ea"/>
                <a:cs typeface="+mn-cs"/>
              </a:rPr>
              <a:t>Aient un</a:t>
            </a:r>
            <a:r>
              <a:rPr lang="fr-FR" sz="1200" b="1" i="0" kern="1200" baseline="0" dirty="0" smtClean="0">
                <a:solidFill>
                  <a:schemeClr val="tx1"/>
                </a:solidFill>
                <a:effectLst/>
                <a:latin typeface="+mn-lt"/>
                <a:ea typeface="+mn-ea"/>
                <a:cs typeface="+mn-cs"/>
              </a:rPr>
              <a:t> accès facilité à </a:t>
            </a:r>
            <a:r>
              <a:rPr lang="fr-FR" sz="1200" b="1" i="0" kern="1200" dirty="0" smtClean="0">
                <a:solidFill>
                  <a:schemeClr val="tx1"/>
                </a:solidFill>
                <a:effectLst/>
                <a:latin typeface="+mn-lt"/>
                <a:ea typeface="+mn-ea"/>
                <a:cs typeface="+mn-cs"/>
              </a:rPr>
              <a:t>des services de santé de haute qualité/sécurité</a:t>
            </a:r>
          </a:p>
          <a:p>
            <a:pPr marL="171450" indent="-171450">
              <a:buFont typeface="Arial" panose="020B0604020202020204" pitchFamily="34" charset="0"/>
              <a:buChar char="•"/>
            </a:pPr>
            <a:r>
              <a:rPr lang="fr-FR" sz="1200" b="1" i="0" kern="1200" dirty="0" smtClean="0">
                <a:solidFill>
                  <a:schemeClr val="tx1"/>
                </a:solidFill>
                <a:effectLst/>
                <a:latin typeface="+mn-lt"/>
                <a:ea typeface="+mn-ea"/>
                <a:cs typeface="+mn-cs"/>
              </a:rPr>
              <a:t>Adoptent des comportements individuels et des habitudes</a:t>
            </a:r>
            <a:r>
              <a:rPr lang="fr-FR" sz="1200" b="1" i="0" kern="1200" baseline="0" dirty="0" smtClean="0">
                <a:solidFill>
                  <a:schemeClr val="tx1"/>
                </a:solidFill>
                <a:effectLst/>
                <a:latin typeface="+mn-lt"/>
                <a:ea typeface="+mn-ea"/>
                <a:cs typeface="+mn-cs"/>
              </a:rPr>
              <a:t> de vie </a:t>
            </a:r>
            <a:r>
              <a:rPr lang="fr-FR" sz="1200" b="1" i="0" kern="1200" dirty="0" smtClean="0">
                <a:solidFill>
                  <a:schemeClr val="tx1"/>
                </a:solidFill>
                <a:effectLst/>
                <a:latin typeface="+mn-lt"/>
                <a:ea typeface="+mn-ea"/>
                <a:cs typeface="+mn-cs"/>
              </a:rPr>
              <a:t>sains pour leur santé</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i="0" kern="1200" dirty="0" smtClean="0">
                <a:solidFill>
                  <a:schemeClr val="tx1"/>
                </a:solidFill>
                <a:effectLst/>
                <a:latin typeface="+mn-lt"/>
                <a:ea typeface="+mn-ea"/>
                <a:cs typeface="+mn-cs"/>
              </a:rPr>
              <a:t>Renforcent leurs</a:t>
            </a:r>
            <a:r>
              <a:rPr lang="fr-FR" sz="1200" b="1" i="0" kern="1200" baseline="0" dirty="0" smtClean="0">
                <a:solidFill>
                  <a:schemeClr val="tx1"/>
                </a:solidFill>
                <a:effectLst/>
                <a:latin typeface="+mn-lt"/>
                <a:ea typeface="+mn-ea"/>
                <a:cs typeface="+mn-cs"/>
              </a:rPr>
              <a:t> compétences personnelles et sociales (compétences « psychosociales ») </a:t>
            </a:r>
          </a:p>
          <a:p>
            <a:pPr marL="171450" indent="-171450">
              <a:buFont typeface="Arial" panose="020B0604020202020204" pitchFamily="34" charset="0"/>
              <a:buChar char="•"/>
            </a:pPr>
            <a:endParaRPr lang="fr-FR" sz="1200" b="1" i="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16</a:t>
            </a:fld>
            <a:endParaRPr lang="fr-FR"/>
          </a:p>
        </p:txBody>
      </p:sp>
    </p:spTree>
    <p:extLst>
      <p:ext uri="{BB962C8B-B14F-4D97-AF65-F5344CB8AC3E}">
        <p14:creationId xmlns:p14="http://schemas.microsoft.com/office/powerpoint/2010/main" val="3879958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Voici un exemple d'identification des déterminants de l'hépatite C avec la carte conceptuelle des déterminants qui a été réalisée à Montréal pour mettre en place des actions de prévention</a:t>
            </a:r>
          </a:p>
          <a:p>
            <a:r>
              <a:rPr lang="fr-FR" sz="1200" b="1" kern="1200" dirty="0">
                <a:solidFill>
                  <a:schemeClr val="tx1"/>
                </a:solidFill>
                <a:latin typeface="+mn-lt"/>
                <a:ea typeface="+mn-ea"/>
                <a:cs typeface="+mn-cs"/>
              </a:rPr>
              <a:t>l'hépatite C </a:t>
            </a:r>
            <a:r>
              <a:rPr lang="fr-FR" sz="1200" kern="1200" dirty="0">
                <a:solidFill>
                  <a:schemeClr val="tx1"/>
                </a:solidFill>
                <a:latin typeface="+mn-lt"/>
                <a:ea typeface="+mn-ea"/>
                <a:cs typeface="+mn-cs"/>
              </a:rPr>
              <a:t>est une maladie infectieuse </a:t>
            </a:r>
            <a:r>
              <a:rPr lang="fr-FR" sz="1200" b="1" kern="1200" dirty="0">
                <a:solidFill>
                  <a:schemeClr val="tx1"/>
                </a:solidFill>
                <a:latin typeface="+mn-lt"/>
                <a:ea typeface="+mn-ea"/>
                <a:cs typeface="+mn-cs"/>
              </a:rPr>
              <a:t>contagieuse</a:t>
            </a:r>
            <a:r>
              <a:rPr lang="fr-FR" sz="1200" kern="1200" dirty="0">
                <a:solidFill>
                  <a:schemeClr val="tx1"/>
                </a:solidFill>
                <a:latin typeface="+mn-lt"/>
                <a:ea typeface="+mn-ea"/>
                <a:cs typeface="+mn-cs"/>
              </a:rPr>
              <a:t> et </a:t>
            </a:r>
            <a:r>
              <a:rPr lang="fr-FR" sz="1200" b="1" kern="1200" dirty="0">
                <a:solidFill>
                  <a:schemeClr val="tx1"/>
                </a:solidFill>
                <a:latin typeface="+mn-lt"/>
                <a:ea typeface="+mn-ea"/>
                <a:cs typeface="+mn-cs"/>
              </a:rPr>
              <a:t>grave</a:t>
            </a:r>
            <a:r>
              <a:rPr lang="fr-FR" sz="1200" kern="1200" dirty="0">
                <a:solidFill>
                  <a:schemeClr val="tx1"/>
                </a:solidFill>
                <a:latin typeface="+mn-lt"/>
                <a:ea typeface="+mn-ea"/>
                <a:cs typeface="+mn-cs"/>
              </a:rPr>
              <a:t> car elle peut évoluer vers la </a:t>
            </a:r>
            <a:r>
              <a:rPr lang="fr-FR" sz="1200" b="1" kern="1200" dirty="0">
                <a:solidFill>
                  <a:schemeClr val="tx1"/>
                </a:solidFill>
                <a:latin typeface="+mn-lt"/>
                <a:ea typeface="+mn-ea"/>
                <a:cs typeface="+mn-cs"/>
              </a:rPr>
              <a:t>cirrhose</a:t>
            </a:r>
            <a:r>
              <a:rPr lang="fr-FR" sz="1200" kern="1200" dirty="0">
                <a:solidFill>
                  <a:schemeClr val="tx1"/>
                </a:solidFill>
                <a:latin typeface="+mn-lt"/>
                <a:ea typeface="+mn-ea"/>
                <a:cs typeface="+mn-cs"/>
              </a:rPr>
              <a:t> ou le </a:t>
            </a:r>
            <a:r>
              <a:rPr lang="fr-FR" sz="1200" b="1" kern="1200" dirty="0">
                <a:solidFill>
                  <a:schemeClr val="tx1"/>
                </a:solidFill>
                <a:latin typeface="+mn-lt"/>
                <a:ea typeface="+mn-ea"/>
                <a:cs typeface="+mn-cs"/>
              </a:rPr>
              <a:t>cancer</a:t>
            </a:r>
            <a:r>
              <a:rPr lang="fr-FR" sz="1200" kern="1200" dirty="0">
                <a:solidFill>
                  <a:schemeClr val="tx1"/>
                </a:solidFill>
                <a:latin typeface="+mn-lt"/>
                <a:ea typeface="+mn-ea"/>
                <a:cs typeface="+mn-cs"/>
              </a:rPr>
              <a:t> du foie.</a:t>
            </a:r>
          </a:p>
          <a:p>
            <a:r>
              <a:rPr lang="fr-FR" sz="1200" kern="1200" dirty="0">
                <a:solidFill>
                  <a:schemeClr val="tx1"/>
                </a:solidFill>
                <a:latin typeface="+mn-lt"/>
                <a:ea typeface="+mn-ea"/>
                <a:cs typeface="+mn-cs"/>
              </a:rPr>
              <a:t>Dans le </a:t>
            </a:r>
            <a:r>
              <a:rPr lang="fr-FR" sz="1200" b="1" kern="1200" dirty="0">
                <a:solidFill>
                  <a:schemeClr val="tx1"/>
                </a:solidFill>
                <a:latin typeface="+mn-lt"/>
                <a:ea typeface="+mn-ea"/>
                <a:cs typeface="+mn-cs"/>
              </a:rPr>
              <a:t>domaine des caractéristiques individuelles </a:t>
            </a:r>
            <a:r>
              <a:rPr lang="fr-FR" sz="1200" kern="1200" dirty="0">
                <a:solidFill>
                  <a:schemeClr val="tx1"/>
                </a:solidFill>
                <a:latin typeface="+mn-lt"/>
                <a:ea typeface="+mn-ea"/>
                <a:cs typeface="+mn-cs"/>
              </a:rPr>
              <a:t>les habitudes et comportements associés à un risque plus élevé de transmission du virus ont été analysés, dans le domaine des </a:t>
            </a:r>
            <a:r>
              <a:rPr lang="fr-FR" sz="1200" b="1" kern="1200" dirty="0">
                <a:solidFill>
                  <a:schemeClr val="tx1"/>
                </a:solidFill>
                <a:latin typeface="+mn-lt"/>
                <a:ea typeface="+mn-ea"/>
                <a:cs typeface="+mn-cs"/>
              </a:rPr>
              <a:t>milieux de vie</a:t>
            </a:r>
            <a:r>
              <a:rPr lang="fr-FR" sz="1200" kern="1200" dirty="0">
                <a:solidFill>
                  <a:schemeClr val="tx1"/>
                </a:solidFill>
                <a:latin typeface="+mn-lt"/>
                <a:ea typeface="+mn-ea"/>
                <a:cs typeface="+mn-cs"/>
              </a:rPr>
              <a:t> les caractéristiques de ces milieux concernant les populations les plus touchées par le virus ont été décrites et dans le domaine </a:t>
            </a:r>
            <a:r>
              <a:rPr lang="fr-FR" sz="1200" b="1" kern="1200" dirty="0">
                <a:solidFill>
                  <a:schemeClr val="tx1"/>
                </a:solidFill>
                <a:latin typeface="+mn-lt"/>
                <a:ea typeface="+mn-ea"/>
                <a:cs typeface="+mn-cs"/>
              </a:rPr>
              <a:t>du contexte global</a:t>
            </a:r>
            <a:r>
              <a:rPr lang="fr-FR" sz="1200" b="1" kern="1200" baseline="0" dirty="0">
                <a:solidFill>
                  <a:schemeClr val="tx1"/>
                </a:solidFill>
                <a:latin typeface="+mn-lt"/>
                <a:ea typeface="+mn-ea"/>
                <a:cs typeface="+mn-cs"/>
              </a:rPr>
              <a:t> </a:t>
            </a:r>
            <a:r>
              <a:rPr lang="fr-FR" sz="1200" kern="1200" dirty="0">
                <a:solidFill>
                  <a:schemeClr val="tx1"/>
                </a:solidFill>
                <a:latin typeface="+mn-lt"/>
                <a:ea typeface="+mn-ea"/>
                <a:cs typeface="+mn-cs"/>
              </a:rPr>
              <a:t>l’influence de certains services publics tels que les services de santé et les services sociaux, l’éducation, les services municipaux et ceux de la sécurité publique a été analysée. </a:t>
            </a:r>
          </a:p>
          <a:p>
            <a:r>
              <a:rPr lang="fr-FR" sz="1200" kern="1200" dirty="0">
                <a:solidFill>
                  <a:schemeClr val="tx1"/>
                </a:solidFill>
                <a:latin typeface="+mn-lt"/>
                <a:ea typeface="+mn-ea"/>
                <a:cs typeface="+mn-cs"/>
              </a:rPr>
              <a:t>Des indicateurs ont ensuite été proposés pour chacun de ces déterminants et parmi les actions entreprises figuraient:</a:t>
            </a:r>
          </a:p>
          <a:p>
            <a:r>
              <a:rPr lang="fr-FR" sz="1200" kern="1200" dirty="0">
                <a:solidFill>
                  <a:schemeClr val="tx1"/>
                </a:solidFill>
                <a:latin typeface="+mn-lt"/>
                <a:ea typeface="+mn-ea"/>
                <a:cs typeface="+mn-cs"/>
              </a:rPr>
              <a:t>	La mise en place d’un programme de prévention de l’usage de drogue en milieu scolaire, </a:t>
            </a:r>
          </a:p>
          <a:p>
            <a:r>
              <a:rPr lang="fr-FR" sz="1200" kern="1200" dirty="0">
                <a:solidFill>
                  <a:schemeClr val="tx1"/>
                </a:solidFill>
                <a:latin typeface="+mn-lt"/>
                <a:ea typeface="+mn-ea"/>
                <a:cs typeface="+mn-cs"/>
              </a:rPr>
              <a:t>	L’organisation d’un accès facilité à du matériel d’injection stérile dans les parcs et les centres de détention, </a:t>
            </a:r>
          </a:p>
          <a:p>
            <a:r>
              <a:rPr lang="fr-FR" sz="1200" kern="1200" dirty="0">
                <a:solidFill>
                  <a:schemeClr val="tx1"/>
                </a:solidFill>
                <a:latin typeface="+mn-lt"/>
                <a:ea typeface="+mn-ea"/>
                <a:cs typeface="+mn-cs"/>
              </a:rPr>
              <a:t>	La diminution de la répression des usagers de drogues et des programmes afin de permettre une meilleure inclusion sociale de ces derniers.</a:t>
            </a:r>
          </a:p>
          <a:p>
            <a:endParaRPr lang="fr-FR" dirty="0"/>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17</a:t>
            </a:fld>
            <a:endParaRPr lang="fr-FR"/>
          </a:p>
        </p:txBody>
      </p:sp>
    </p:spTree>
    <p:extLst>
      <p:ext uri="{BB962C8B-B14F-4D97-AF65-F5344CB8AC3E}">
        <p14:creationId xmlns:p14="http://schemas.microsoft.com/office/powerpoint/2010/main" val="599987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 Système de santé français est historiquement axé sur le soin plutôt que sur la prévention.</a:t>
            </a:r>
          </a:p>
          <a:p>
            <a:r>
              <a:rPr lang="fr-FR" dirty="0" smtClean="0"/>
              <a:t>Et</a:t>
            </a:r>
            <a:r>
              <a:rPr lang="fr-FR" baseline="0" dirty="0" smtClean="0"/>
              <a:t> pourtant de n</a:t>
            </a:r>
            <a:r>
              <a:rPr lang="fr-FR" dirty="0" smtClean="0"/>
              <a:t>ombreuses maladies chroniques seraient évitables en agissant</a:t>
            </a:r>
            <a:r>
              <a:rPr lang="fr-FR" baseline="0" dirty="0" smtClean="0"/>
              <a:t> </a:t>
            </a:r>
            <a:r>
              <a:rPr lang="fr-FR" dirty="0" smtClean="0"/>
              <a:t>sur les déterminants de santé par des actions de prévention, qu’il s’agisse de prévention </a:t>
            </a:r>
          </a:p>
          <a:p>
            <a:pPr marL="285750" indent="163513">
              <a:buFont typeface="Arial" panose="020B0604020202020204" pitchFamily="34" charset="0"/>
              <a:buChar char="•"/>
              <a:tabLst>
                <a:tab pos="625475" algn="l"/>
              </a:tabLst>
            </a:pPr>
            <a:r>
              <a:rPr lang="fr-FR" dirty="0" smtClean="0"/>
              <a:t>	Primaire (ex lutte contre le tabagisme, la sédentarité, ou</a:t>
            </a:r>
            <a:r>
              <a:rPr lang="fr-FR" baseline="0" dirty="0" smtClean="0"/>
              <a:t> les </a:t>
            </a:r>
            <a:r>
              <a:rPr lang="fr-FR" dirty="0" smtClean="0"/>
              <a:t>expositions professionnelles, promotion de la</a:t>
            </a:r>
            <a:r>
              <a:rPr lang="fr-FR" baseline="0" dirty="0" smtClean="0"/>
              <a:t> </a:t>
            </a:r>
            <a:r>
              <a:rPr lang="fr-FR" dirty="0" smtClean="0"/>
              <a:t>vaccination,</a:t>
            </a:r>
            <a:r>
              <a:rPr lang="fr-FR" baseline="0" dirty="0" smtClean="0"/>
              <a:t> de l’activité physique, d’une </a:t>
            </a:r>
            <a:r>
              <a:rPr lang="fr-FR" dirty="0" smtClean="0"/>
              <a:t>alimentation saine etc…)</a:t>
            </a:r>
          </a:p>
          <a:p>
            <a:pPr marL="285750" indent="163513">
              <a:buFont typeface="Arial" panose="020B0604020202020204" pitchFamily="34" charset="0"/>
              <a:buChar char="•"/>
              <a:tabLst>
                <a:tab pos="625475" algn="l"/>
              </a:tabLst>
            </a:pPr>
            <a:r>
              <a:rPr lang="fr-FR" dirty="0" smtClean="0"/>
              <a:t>	Secondaire (ex le dépistage du cancer du sein ou du cancer </a:t>
            </a:r>
            <a:r>
              <a:rPr lang="fr-FR" dirty="0" err="1" smtClean="0"/>
              <a:t>colo-rectal</a:t>
            </a:r>
            <a:r>
              <a:rPr lang="fr-FR" dirty="0" smtClean="0"/>
              <a:t>) </a:t>
            </a:r>
          </a:p>
          <a:p>
            <a:pPr marL="285750" indent="163513">
              <a:buFont typeface="Arial" panose="020B0604020202020204" pitchFamily="34" charset="0"/>
              <a:buChar char="•"/>
              <a:tabLst>
                <a:tab pos="625475" algn="l"/>
              </a:tabLst>
            </a:pPr>
            <a:r>
              <a:rPr lang="fr-FR" dirty="0" smtClean="0"/>
              <a:t>	Tertiaire (ex la prévention des complications du diabète en s’assurant du meilleur contrôle</a:t>
            </a:r>
            <a:r>
              <a:rPr lang="fr-FR" baseline="0" dirty="0" smtClean="0"/>
              <a:t> possible de la glycémie pour éviter les atteintes des reins, des yeux, du cœur, des artères etc…</a:t>
            </a:r>
            <a:r>
              <a:rPr lang="fr-FR" dirty="0" smtClean="0"/>
              <a:t>) </a:t>
            </a:r>
          </a:p>
          <a:p>
            <a:pPr marL="285750" indent="163513">
              <a:buFont typeface="Arial" panose="020B0604020202020204" pitchFamily="34" charset="0"/>
              <a:buChar char="•"/>
              <a:tabLst>
                <a:tab pos="625475" algn="l"/>
              </a:tabLst>
            </a:pPr>
            <a:r>
              <a:rPr lang="fr-FR" dirty="0" smtClean="0"/>
              <a:t>	Quaternaire (ex prévention des évènements indésirables liés aux soins</a:t>
            </a:r>
          </a:p>
          <a:p>
            <a:pPr marL="285750" indent="163513">
              <a:buFont typeface="Arial" panose="020B0604020202020204" pitchFamily="34" charset="0"/>
              <a:buChar char="•"/>
              <a:tabLst>
                <a:tab pos="625475" algn="l"/>
              </a:tabLst>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Il a été estimé que </a:t>
            </a:r>
            <a:r>
              <a:rPr lang="fr-FR" b="1" dirty="0" smtClean="0"/>
              <a:t>4 cancers sur 10 étaient attribuables en France aux facteurs de risque </a:t>
            </a:r>
            <a:r>
              <a:rPr lang="fr-FR" dirty="0" smtClean="0"/>
              <a:t>liés au mode de vie et à l’environnement; http://beh.santepubliquefrance.fr/beh/2018/21/pdf/2018_21.pdf</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Il a été estimé qu’en </a:t>
            </a:r>
            <a:r>
              <a:rPr lang="fr-FR" b="1" dirty="0" smtClean="0"/>
              <a:t>France, 142 000 cancers auraient pu être évités, par des actions de prévention primaire, sur les 346 000 nouveaux cas diagnostiqués chez les adultes</a:t>
            </a:r>
            <a:r>
              <a:rPr lang="fr-FR" baseline="0" dirty="0" smtClean="0"/>
              <a:t> (http://beh.santepubliquefrance.fr/beh/2018/21/pdf/2018_21.pdf)</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Améliorer le taux de dépistage, la prévention des complications de maladies et la prévention des événements indésirables liés aux soins permettrait également d’améliorer l’état de santé.</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Pour cela il est nécessaire </a:t>
            </a:r>
            <a:r>
              <a:rPr lang="fr-FR" b="1" dirty="0" smtClean="0"/>
              <a:t>d’améliorer la capacité d’agir </a:t>
            </a:r>
            <a:r>
              <a:rPr lang="fr-FR" dirty="0" smtClean="0"/>
              <a:t>des individus et des patients et de les rendre plus acteurs de leur propre santé ce qui aurait un impact à la fois sur la prévention primaire secondaire tertiaire quaternaire. Cela passe par le renforcement de leurs compétences psychosociales et notamment par</a:t>
            </a:r>
            <a:r>
              <a:rPr lang="fr-FR" baseline="0" dirty="0" smtClean="0"/>
              <a:t> </a:t>
            </a:r>
            <a:r>
              <a:rPr lang="fr-FR" dirty="0" smtClean="0"/>
              <a:t>l’amélioration de leur niveau de littératie en santé, par la prise en compte du</a:t>
            </a:r>
            <a:r>
              <a:rPr lang="fr-FR" baseline="0" dirty="0" smtClean="0"/>
              <a:t> niveau de littératie en santé par </a:t>
            </a:r>
            <a:r>
              <a:rPr lang="fr-FR" dirty="0" smtClean="0"/>
              <a:t>une communication adaptée et par le partenariat systématique avec des patients pour organiser les soins et mettre en place des parcours de santé plus efficients (programme du « patient partenaire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C’est pourquoi le </a:t>
            </a:r>
            <a:r>
              <a:rPr lang="fr-FR" b="1" dirty="0" smtClean="0"/>
              <a:t>Haut conseil de la santé publique </a:t>
            </a:r>
            <a:r>
              <a:rPr lang="fr-FR" dirty="0" smtClean="0"/>
              <a:t>a décidé de développer la nouvelle </a:t>
            </a:r>
            <a:r>
              <a:rPr lang="fr-FR" b="1" dirty="0" smtClean="0"/>
              <a:t>stratégie nationale de santé</a:t>
            </a:r>
            <a:r>
              <a:rPr lang="fr-FR" b="1" baseline="0" dirty="0" smtClean="0"/>
              <a:t> </a:t>
            </a:r>
            <a:r>
              <a:rPr lang="fr-FR" baseline="0" dirty="0" smtClean="0"/>
              <a:t>à partir des </a:t>
            </a:r>
            <a:r>
              <a:rPr lang="fr-FR" b="1" baseline="0" dirty="0" smtClean="0"/>
              <a:t>déterminants de la santé sur lesquels on peut agir</a:t>
            </a:r>
            <a:r>
              <a:rPr lang="fr-FR" baseline="0" dirty="0" smtClean="0"/>
              <a:t>.</a:t>
            </a:r>
            <a:endParaRPr lang="fr-FR" dirty="0" smtClean="0"/>
          </a:p>
          <a:p>
            <a:endParaRPr lang="en-US"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18</a:t>
            </a:fld>
            <a:endParaRPr lang="fr-FR"/>
          </a:p>
        </p:txBody>
      </p:sp>
    </p:spTree>
    <p:extLst>
      <p:ext uri="{BB962C8B-B14F-4D97-AF65-F5344CB8AC3E}">
        <p14:creationId xmlns:p14="http://schemas.microsoft.com/office/powerpoint/2010/main" val="4286341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latin typeface="+mn-lt"/>
                <a:ea typeface="+mn-ea"/>
                <a:cs typeface="+mn-cs"/>
              </a:rPr>
              <a:t>La deuxième partie de ce cours adopte un focus particulier sur un déterminant de santé : la littératie en santé</a:t>
            </a:r>
          </a:p>
          <a:p>
            <a:endParaRPr lang="fr-FR" dirty="0"/>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19</a:t>
            </a:fld>
            <a:endParaRPr lang="fr-FR"/>
          </a:p>
        </p:txBody>
      </p:sp>
    </p:spTree>
    <p:extLst>
      <p:ext uri="{BB962C8B-B14F-4D97-AF65-F5344CB8AC3E}">
        <p14:creationId xmlns:p14="http://schemas.microsoft.com/office/powerpoint/2010/main" val="2474100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latin typeface="+mn-lt"/>
                <a:ea typeface="+mn-ea"/>
                <a:cs typeface="+mn-cs"/>
              </a:rPr>
              <a:t>Le concept de </a:t>
            </a:r>
            <a:r>
              <a:rPr lang="fr-FR" sz="1200" b="1" kern="1200" dirty="0" smtClean="0">
                <a:solidFill>
                  <a:schemeClr val="tx1"/>
                </a:solidFill>
                <a:latin typeface="+mn-lt"/>
                <a:ea typeface="+mn-ea"/>
                <a:cs typeface="+mn-cs"/>
              </a:rPr>
              <a:t>littératie en santé </a:t>
            </a:r>
            <a:r>
              <a:rPr lang="fr-FR" sz="1200" b="0" kern="1200" dirty="0" smtClean="0">
                <a:solidFill>
                  <a:schemeClr val="tx1"/>
                </a:solidFill>
                <a:latin typeface="+mn-lt"/>
                <a:ea typeface="+mn-ea"/>
                <a:cs typeface="+mn-cs"/>
              </a:rPr>
              <a:t>né en Amérique du Nord dans les années 70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latin typeface="+mn-lt"/>
                <a:ea typeface="+mn-ea"/>
                <a:cs typeface="+mn-cs"/>
              </a:rPr>
              <a:t>initialement</a:t>
            </a:r>
            <a:r>
              <a:rPr lang="fr-FR" sz="1200" kern="1200" dirty="0" smtClean="0">
                <a:solidFill>
                  <a:schemeClr val="tx1"/>
                </a:solidFill>
                <a:latin typeface="+mn-lt"/>
                <a:ea typeface="+mn-ea"/>
                <a:cs typeface="+mn-cs"/>
              </a:rPr>
              <a:t> très </a:t>
            </a:r>
            <a:r>
              <a:rPr lang="fr-FR" sz="1200" b="1" kern="1200" dirty="0" smtClean="0">
                <a:solidFill>
                  <a:schemeClr val="tx1"/>
                </a:solidFill>
                <a:latin typeface="+mn-lt"/>
                <a:ea typeface="+mn-ea"/>
                <a:cs typeface="+mn-cs"/>
              </a:rPr>
              <a:t>focalisé</a:t>
            </a:r>
            <a:r>
              <a:rPr lang="fr-FR" sz="1200" kern="1200" dirty="0" smtClean="0">
                <a:solidFill>
                  <a:schemeClr val="tx1"/>
                </a:solidFill>
                <a:latin typeface="+mn-lt"/>
                <a:ea typeface="+mn-ea"/>
                <a:cs typeface="+mn-cs"/>
              </a:rPr>
              <a:t> sur les capacités de </a:t>
            </a:r>
            <a:r>
              <a:rPr lang="fr-FR" sz="1200" b="1" kern="1200" dirty="0" smtClean="0">
                <a:solidFill>
                  <a:schemeClr val="tx1"/>
                </a:solidFill>
                <a:latin typeface="+mn-lt"/>
                <a:ea typeface="+mn-ea"/>
                <a:cs typeface="+mn-cs"/>
              </a:rPr>
              <a:t>lecture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Il a beaucoup </a:t>
            </a:r>
            <a:r>
              <a:rPr lang="fr-FR" sz="1200" b="1" kern="1200" dirty="0" smtClean="0">
                <a:solidFill>
                  <a:schemeClr val="tx1"/>
                </a:solidFill>
                <a:latin typeface="+mn-lt"/>
                <a:ea typeface="+mn-ea"/>
                <a:cs typeface="+mn-cs"/>
              </a:rPr>
              <a:t>évolué</a:t>
            </a:r>
            <a:r>
              <a:rPr lang="fr-FR" sz="1200" kern="1200" dirty="0" smtClean="0">
                <a:solidFill>
                  <a:schemeClr val="tx1"/>
                </a:solidFill>
                <a:latin typeface="+mn-lt"/>
                <a:ea typeface="+mn-ea"/>
                <a:cs typeface="+mn-cs"/>
              </a:rPr>
              <a:t> ces 15 dernières années pour </a:t>
            </a:r>
            <a:r>
              <a:rPr lang="fr-FR" sz="1200" b="1" kern="1200" dirty="0" smtClean="0">
                <a:solidFill>
                  <a:schemeClr val="tx1"/>
                </a:solidFill>
                <a:latin typeface="+mn-lt"/>
                <a:ea typeface="+mn-ea"/>
                <a:cs typeface="+mn-cs"/>
              </a:rPr>
              <a:t>comprendre plusieurs dimensions</a:t>
            </a:r>
            <a:r>
              <a:rPr lang="fr-FR"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les </a:t>
            </a:r>
            <a:r>
              <a:rPr lang="fr-FR" sz="1200" b="1" kern="1200" dirty="0" smtClean="0">
                <a:solidFill>
                  <a:schemeClr val="tx1"/>
                </a:solidFill>
                <a:latin typeface="+mn-lt"/>
                <a:ea typeface="+mn-ea"/>
                <a:cs typeface="+mn-cs"/>
              </a:rPr>
              <a:t>capacités</a:t>
            </a:r>
            <a:r>
              <a:rPr lang="fr-FR" sz="1200" kern="1200" dirty="0" smtClean="0">
                <a:solidFill>
                  <a:schemeClr val="tx1"/>
                </a:solidFill>
                <a:latin typeface="+mn-lt"/>
                <a:ea typeface="+mn-ea"/>
                <a:cs typeface="+mn-cs"/>
              </a:rPr>
              <a:t> de</a:t>
            </a:r>
            <a:r>
              <a:rPr lang="fr-FR" sz="1200" kern="1200" baseline="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chercher</a:t>
            </a:r>
            <a:r>
              <a:rPr lang="fr-FR" sz="1200" kern="1200" dirty="0" smtClean="0">
                <a:solidFill>
                  <a:schemeClr val="tx1"/>
                </a:solidFill>
                <a:latin typeface="+mn-lt"/>
                <a:ea typeface="+mn-ea"/>
                <a:cs typeface="+mn-cs"/>
              </a:rPr>
              <a:t> et </a:t>
            </a:r>
            <a:r>
              <a:rPr lang="fr-FR" sz="1200" b="1" kern="1200" dirty="0" smtClean="0">
                <a:solidFill>
                  <a:schemeClr val="tx1"/>
                </a:solidFill>
                <a:latin typeface="+mn-lt"/>
                <a:ea typeface="+mn-ea"/>
                <a:cs typeface="+mn-cs"/>
              </a:rPr>
              <a:t>trouver</a:t>
            </a:r>
            <a:r>
              <a:rPr lang="fr-FR" sz="1200" kern="1200" dirty="0" smtClean="0">
                <a:solidFill>
                  <a:schemeClr val="tx1"/>
                </a:solidFill>
                <a:latin typeface="+mn-lt"/>
                <a:ea typeface="+mn-ea"/>
                <a:cs typeface="+mn-cs"/>
              </a:rPr>
              <a:t> des informations pour sa santé, de les </a:t>
            </a:r>
            <a:r>
              <a:rPr lang="fr-FR" sz="1200" b="1" kern="1200" dirty="0" smtClean="0">
                <a:solidFill>
                  <a:schemeClr val="tx1"/>
                </a:solidFill>
                <a:latin typeface="+mn-lt"/>
                <a:ea typeface="+mn-ea"/>
                <a:cs typeface="+mn-cs"/>
              </a:rPr>
              <a:t>comprendre</a:t>
            </a:r>
            <a:r>
              <a:rPr lang="fr-FR" sz="1200" kern="1200" dirty="0" smtClean="0">
                <a:solidFill>
                  <a:schemeClr val="tx1"/>
                </a:solidFill>
                <a:latin typeface="+mn-lt"/>
                <a:ea typeface="+mn-ea"/>
                <a:cs typeface="+mn-cs"/>
              </a:rPr>
              <a:t>, de les </a:t>
            </a:r>
            <a:r>
              <a:rPr lang="fr-FR" sz="1200" b="1" kern="1200" dirty="0" smtClean="0">
                <a:solidFill>
                  <a:schemeClr val="tx1"/>
                </a:solidFill>
                <a:latin typeface="+mn-lt"/>
                <a:ea typeface="+mn-ea"/>
                <a:cs typeface="+mn-cs"/>
              </a:rPr>
              <a:t>évaluer</a:t>
            </a:r>
            <a:r>
              <a:rPr lang="fr-FR" sz="1200" kern="1200" dirty="0" smtClean="0">
                <a:solidFill>
                  <a:schemeClr val="tx1"/>
                </a:solidFill>
                <a:latin typeface="+mn-lt"/>
                <a:ea typeface="+mn-ea"/>
                <a:cs typeface="+mn-cs"/>
              </a:rPr>
              <a:t>, et d'être capable de les </a:t>
            </a:r>
            <a:r>
              <a:rPr lang="fr-FR" sz="1200" b="1" kern="1200" dirty="0" smtClean="0">
                <a:solidFill>
                  <a:schemeClr val="tx1"/>
                </a:solidFill>
                <a:latin typeface="+mn-lt"/>
                <a:ea typeface="+mn-ea"/>
                <a:cs typeface="+mn-cs"/>
              </a:rPr>
              <a:t>utiliser</a:t>
            </a:r>
            <a:r>
              <a:rPr lang="fr-FR" sz="1200" kern="1200" dirty="0" smtClean="0">
                <a:solidFill>
                  <a:schemeClr val="tx1"/>
                </a:solidFill>
                <a:latin typeface="+mn-lt"/>
                <a:ea typeface="+mn-ea"/>
                <a:cs typeface="+mn-cs"/>
              </a:rPr>
              <a:t> pour prendre des </a:t>
            </a:r>
            <a:r>
              <a:rPr lang="fr-FR" sz="1200" b="1" kern="1200" dirty="0" smtClean="0">
                <a:solidFill>
                  <a:schemeClr val="tx1"/>
                </a:solidFill>
                <a:latin typeface="+mn-lt"/>
                <a:ea typeface="+mn-ea"/>
                <a:cs typeface="+mn-cs"/>
              </a:rPr>
              <a:t>décisions</a:t>
            </a:r>
            <a:r>
              <a:rPr lang="fr-FR" sz="1200" kern="1200" dirty="0" smtClean="0">
                <a:solidFill>
                  <a:schemeClr val="tx1"/>
                </a:solidFill>
                <a:latin typeface="+mn-lt"/>
                <a:ea typeface="+mn-ea"/>
                <a:cs typeface="+mn-cs"/>
              </a:rPr>
              <a:t> permettant de </a:t>
            </a:r>
            <a:r>
              <a:rPr lang="fr-FR" sz="1200" b="1" kern="1200" dirty="0" smtClean="0">
                <a:solidFill>
                  <a:schemeClr val="tx1"/>
                </a:solidFill>
                <a:latin typeface="+mn-lt"/>
                <a:ea typeface="+mn-ea"/>
                <a:cs typeface="+mn-cs"/>
              </a:rPr>
              <a:t>maintenir</a:t>
            </a:r>
            <a:r>
              <a:rPr lang="fr-FR" sz="1200" kern="1200" dirty="0" smtClean="0">
                <a:solidFill>
                  <a:schemeClr val="tx1"/>
                </a:solidFill>
                <a:latin typeface="+mn-lt"/>
                <a:ea typeface="+mn-ea"/>
                <a:cs typeface="+mn-cs"/>
              </a:rPr>
              <a:t> ou </a:t>
            </a:r>
            <a:r>
              <a:rPr lang="fr-FR" sz="1200" b="1" kern="1200" dirty="0" smtClean="0">
                <a:solidFill>
                  <a:schemeClr val="tx1"/>
                </a:solidFill>
                <a:latin typeface="+mn-lt"/>
                <a:ea typeface="+mn-ea"/>
                <a:cs typeface="+mn-cs"/>
              </a:rPr>
              <a:t>d'améliorer</a:t>
            </a:r>
            <a:r>
              <a:rPr lang="fr-FR" sz="1200" kern="1200" dirty="0" smtClean="0">
                <a:solidFill>
                  <a:schemeClr val="tx1"/>
                </a:solidFill>
                <a:latin typeface="+mn-lt"/>
                <a:ea typeface="+mn-ea"/>
                <a:cs typeface="+mn-cs"/>
              </a:rPr>
              <a:t> sa santé</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3 </a:t>
            </a:r>
            <a:r>
              <a:rPr lang="fr-FR" sz="1200" b="1" kern="1200" dirty="0" smtClean="0">
                <a:solidFill>
                  <a:schemeClr val="tx1"/>
                </a:solidFill>
                <a:latin typeface="+mn-lt"/>
                <a:ea typeface="+mn-ea"/>
                <a:cs typeface="+mn-cs"/>
              </a:rPr>
              <a:t>types</a:t>
            </a:r>
            <a:r>
              <a:rPr lang="fr-FR" sz="1200" kern="1200" dirty="0" smtClean="0">
                <a:solidFill>
                  <a:schemeClr val="tx1"/>
                </a:solidFill>
                <a:latin typeface="+mn-lt"/>
                <a:ea typeface="+mn-ea"/>
                <a:cs typeface="+mn-cs"/>
              </a:rPr>
              <a:t> de </a:t>
            </a:r>
            <a:r>
              <a:rPr lang="fr-FR" sz="1200" b="1" kern="1200" dirty="0" smtClean="0">
                <a:solidFill>
                  <a:schemeClr val="tx1"/>
                </a:solidFill>
                <a:latin typeface="+mn-lt"/>
                <a:ea typeface="+mn-ea"/>
                <a:cs typeface="+mn-cs"/>
              </a:rPr>
              <a:t>compétences</a:t>
            </a:r>
            <a:r>
              <a:rPr lang="fr-FR" sz="1200" kern="1200" dirty="0" smtClean="0">
                <a:solidFill>
                  <a:schemeClr val="tx1"/>
                </a:solidFill>
                <a:latin typeface="+mn-lt"/>
                <a:ea typeface="+mn-ea"/>
                <a:cs typeface="+mn-cs"/>
              </a:rPr>
              <a:t> y sont associées </a:t>
            </a:r>
          </a:p>
          <a:p>
            <a:r>
              <a:rPr lang="fr-FR" sz="1200" kern="1200" dirty="0" smtClean="0">
                <a:solidFill>
                  <a:schemeClr val="tx1"/>
                </a:solidFill>
                <a:latin typeface="+mn-lt"/>
                <a:ea typeface="+mn-ea"/>
                <a:cs typeface="+mn-cs"/>
              </a:rPr>
              <a:t>les compétences </a:t>
            </a:r>
            <a:r>
              <a:rPr lang="fr-FR" sz="1200" b="1" kern="1200" dirty="0" smtClean="0">
                <a:solidFill>
                  <a:schemeClr val="tx1"/>
                </a:solidFill>
                <a:latin typeface="+mn-lt"/>
                <a:ea typeface="+mn-ea"/>
                <a:cs typeface="+mn-cs"/>
              </a:rPr>
              <a:t>fonctionnelles</a:t>
            </a:r>
            <a:r>
              <a:rPr lang="fr-FR" sz="1200" kern="1200" dirty="0" smtClean="0">
                <a:solidFill>
                  <a:schemeClr val="tx1"/>
                </a:solidFill>
                <a:latin typeface="+mn-lt"/>
                <a:ea typeface="+mn-ea"/>
                <a:cs typeface="+mn-cs"/>
              </a:rPr>
              <a:t> qui sont des compétences de </a:t>
            </a:r>
            <a:r>
              <a:rPr lang="fr-FR" sz="1200" b="1" kern="1200" dirty="0" smtClean="0">
                <a:solidFill>
                  <a:schemeClr val="tx1"/>
                </a:solidFill>
                <a:latin typeface="+mn-lt"/>
                <a:ea typeface="+mn-ea"/>
                <a:cs typeface="+mn-cs"/>
              </a:rPr>
              <a:t>base</a:t>
            </a:r>
            <a:r>
              <a:rPr lang="fr-FR" sz="1200" kern="1200" dirty="0" smtClean="0">
                <a:solidFill>
                  <a:schemeClr val="tx1"/>
                </a:solidFill>
                <a:latin typeface="+mn-lt"/>
                <a:ea typeface="+mn-ea"/>
                <a:cs typeface="+mn-cs"/>
              </a:rPr>
              <a:t> de </a:t>
            </a:r>
            <a:r>
              <a:rPr lang="fr-FR" sz="1200" b="1" kern="1200" dirty="0" smtClean="0">
                <a:solidFill>
                  <a:schemeClr val="tx1"/>
                </a:solidFill>
                <a:latin typeface="+mn-lt"/>
                <a:ea typeface="+mn-ea"/>
                <a:cs typeface="+mn-cs"/>
              </a:rPr>
              <a:t>lecture</a:t>
            </a:r>
            <a:r>
              <a:rPr lang="fr-FR" sz="1200" kern="1200" dirty="0" smtClean="0">
                <a:solidFill>
                  <a:schemeClr val="tx1"/>
                </a:solidFill>
                <a:latin typeface="+mn-lt"/>
                <a:ea typeface="+mn-ea"/>
                <a:cs typeface="+mn-cs"/>
              </a:rPr>
              <a:t> et </a:t>
            </a:r>
            <a:r>
              <a:rPr lang="fr-FR" sz="1200" b="1" kern="1200" dirty="0" smtClean="0">
                <a:solidFill>
                  <a:schemeClr val="tx1"/>
                </a:solidFill>
                <a:latin typeface="+mn-lt"/>
                <a:ea typeface="+mn-ea"/>
                <a:cs typeface="+mn-cs"/>
              </a:rPr>
              <a:t>d'écriture</a:t>
            </a:r>
            <a:r>
              <a:rPr lang="fr-FR" sz="1200" kern="1200" dirty="0" smtClean="0">
                <a:solidFill>
                  <a:schemeClr val="tx1"/>
                </a:solidFill>
                <a:latin typeface="+mn-lt"/>
                <a:ea typeface="+mn-ea"/>
                <a:cs typeface="+mn-cs"/>
              </a:rPr>
              <a:t>, </a:t>
            </a:r>
          </a:p>
          <a:p>
            <a:r>
              <a:rPr lang="fr-FR" sz="1200" kern="1200" dirty="0" smtClean="0">
                <a:solidFill>
                  <a:schemeClr val="tx1"/>
                </a:solidFill>
                <a:latin typeface="+mn-lt"/>
                <a:ea typeface="+mn-ea"/>
                <a:cs typeface="+mn-cs"/>
              </a:rPr>
              <a:t>les </a:t>
            </a:r>
            <a:r>
              <a:rPr lang="fr-FR" sz="1200" b="1" kern="1200" dirty="0" smtClean="0">
                <a:solidFill>
                  <a:schemeClr val="tx1"/>
                </a:solidFill>
                <a:latin typeface="+mn-lt"/>
                <a:ea typeface="+mn-ea"/>
                <a:cs typeface="+mn-cs"/>
              </a:rPr>
              <a:t>compétences</a:t>
            </a:r>
            <a:r>
              <a:rPr lang="fr-FR" sz="1200" kern="120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interactives</a:t>
            </a:r>
            <a:r>
              <a:rPr lang="fr-FR" sz="1200" kern="1200" dirty="0" smtClean="0">
                <a:solidFill>
                  <a:schemeClr val="tx1"/>
                </a:solidFill>
                <a:latin typeface="+mn-lt"/>
                <a:ea typeface="+mn-ea"/>
                <a:cs typeface="+mn-cs"/>
              </a:rPr>
              <a:t> nécessaires aux </a:t>
            </a:r>
            <a:r>
              <a:rPr lang="fr-FR" sz="1200" b="1" kern="1200" dirty="0" smtClean="0">
                <a:solidFill>
                  <a:schemeClr val="tx1"/>
                </a:solidFill>
                <a:latin typeface="+mn-lt"/>
                <a:ea typeface="+mn-ea"/>
                <a:cs typeface="+mn-cs"/>
              </a:rPr>
              <a:t>interactions</a:t>
            </a:r>
            <a:r>
              <a:rPr lang="fr-FR" sz="1200" kern="1200" dirty="0" smtClean="0">
                <a:solidFill>
                  <a:schemeClr val="tx1"/>
                </a:solidFill>
                <a:latin typeface="+mn-lt"/>
                <a:ea typeface="+mn-ea"/>
                <a:cs typeface="+mn-cs"/>
              </a:rPr>
              <a:t> avec le système de santé </a:t>
            </a:r>
          </a:p>
          <a:p>
            <a:r>
              <a:rPr lang="fr-FR" sz="1200" kern="1200" dirty="0" smtClean="0">
                <a:solidFill>
                  <a:schemeClr val="tx1"/>
                </a:solidFill>
                <a:latin typeface="+mn-lt"/>
                <a:ea typeface="+mn-ea"/>
                <a:cs typeface="+mn-cs"/>
              </a:rPr>
              <a:t>les compétences </a:t>
            </a:r>
            <a:r>
              <a:rPr lang="fr-FR" sz="1200" b="1" kern="1200" dirty="0" smtClean="0">
                <a:solidFill>
                  <a:schemeClr val="tx1"/>
                </a:solidFill>
                <a:latin typeface="+mn-lt"/>
                <a:ea typeface="+mn-ea"/>
                <a:cs typeface="+mn-cs"/>
              </a:rPr>
              <a:t>critiques</a:t>
            </a:r>
            <a:r>
              <a:rPr lang="fr-FR" sz="1200" kern="1200" dirty="0" smtClean="0">
                <a:solidFill>
                  <a:schemeClr val="tx1"/>
                </a:solidFill>
                <a:latin typeface="+mn-lt"/>
                <a:ea typeface="+mn-ea"/>
                <a:cs typeface="+mn-cs"/>
              </a:rPr>
              <a:t> avec la capacité à porter un jugement sur ces informations pour les utiliser de la façon la plus appropriée</a:t>
            </a:r>
          </a:p>
          <a:p>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Quelques chiffres </a:t>
            </a:r>
          </a:p>
          <a:p>
            <a:r>
              <a:rPr lang="fr-FR" sz="1200" kern="1200" baseline="0" dirty="0" smtClean="0">
                <a:solidFill>
                  <a:schemeClr val="tx1"/>
                </a:solidFill>
                <a:latin typeface="+mn-lt"/>
                <a:ea typeface="+mn-ea"/>
                <a:cs typeface="+mn-cs"/>
              </a:rPr>
              <a:t>Pour la LS : l’</a:t>
            </a:r>
            <a:r>
              <a:rPr lang="fr-FR" sz="1200" kern="1200" dirty="0" smtClean="0">
                <a:solidFill>
                  <a:schemeClr val="tx1"/>
                </a:solidFill>
                <a:latin typeface="+mn-lt"/>
                <a:ea typeface="+mn-ea"/>
                <a:cs typeface="+mn-cs"/>
              </a:rPr>
              <a:t>enquête européenne de 2011 à laquelle les </a:t>
            </a:r>
            <a:r>
              <a:rPr lang="fr-FR" sz="1200" i="0" kern="1200" dirty="0" smtClean="0">
                <a:solidFill>
                  <a:schemeClr val="tx1"/>
                </a:solidFill>
                <a:latin typeface="+mn-lt"/>
                <a:ea typeface="+mn-ea"/>
                <a:cs typeface="+mn-cs"/>
              </a:rPr>
              <a:t>Français n'ont pas participé qui a montré que près de la moitié des adultes interrogés (47 %( des personnes avaient un niveau limité (insuffisant ou problématique)</a:t>
            </a:r>
          </a:p>
          <a:p>
            <a:endParaRPr lang="fr-FR" sz="120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dirty="0" smtClean="0">
                <a:solidFill>
                  <a:schemeClr val="tx1"/>
                </a:solidFill>
                <a:latin typeface="+mn-lt"/>
                <a:ea typeface="+mn-ea"/>
                <a:cs typeface="+mn-cs"/>
              </a:rPr>
              <a:t>Pour la littératie générale : l'enquête de l'OCDE de 2012 où</a:t>
            </a:r>
            <a:r>
              <a:rPr lang="fr-FR" sz="1200" i="0" kern="1200" baseline="0" dirty="0" smtClean="0">
                <a:solidFill>
                  <a:schemeClr val="tx1"/>
                </a:solidFill>
                <a:latin typeface="+mn-lt"/>
                <a:ea typeface="+mn-ea"/>
                <a:cs typeface="+mn-cs"/>
              </a:rPr>
              <a:t> </a:t>
            </a:r>
            <a:r>
              <a:rPr lang="fr-FR" sz="1200" i="0" kern="1200" dirty="0" smtClean="0">
                <a:solidFill>
                  <a:schemeClr val="tx1"/>
                </a:solidFill>
                <a:latin typeface="+mn-lt"/>
                <a:ea typeface="+mn-ea"/>
                <a:cs typeface="+mn-cs"/>
              </a:rPr>
              <a:t>58 % des Français avaient un niveau de faible à très faible </a:t>
            </a:r>
            <a:r>
              <a:rPr lang="fr-FR" sz="1200" i="0" kern="1200" baseline="0" dirty="0" smtClean="0">
                <a:solidFill>
                  <a:schemeClr val="tx1"/>
                </a:solidFill>
                <a:latin typeface="+mn-lt"/>
                <a:ea typeface="+mn-ea"/>
                <a:cs typeface="+mn-cs"/>
              </a:rPr>
              <a:t>(</a:t>
            </a:r>
            <a:r>
              <a:rPr lang="fr-FR" sz="1200" i="0" baseline="0" dirty="0" smtClean="0"/>
              <a:t>22% niveau très faible : conscience de ne pas savoir lire, reconnaissent 1-2 mots familiers, 37% faible lisent et comprennent textes simples et explicites mais difficilement les nouveautés « croient savoir lire »)</a:t>
            </a:r>
          </a:p>
          <a:p>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22</a:t>
            </a:fld>
            <a:endParaRPr lang="fr-FR"/>
          </a:p>
        </p:txBody>
      </p:sp>
    </p:spTree>
    <p:extLst>
      <p:ext uri="{BB962C8B-B14F-4D97-AF65-F5344CB8AC3E}">
        <p14:creationId xmlns:p14="http://schemas.microsoft.com/office/powerpoint/2010/main" val="2609317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latin typeface="+mn-lt"/>
                <a:ea typeface="+mn-ea"/>
                <a:cs typeface="+mn-cs"/>
              </a:rPr>
              <a:t>Le concept de </a:t>
            </a:r>
            <a:r>
              <a:rPr lang="fr-FR" sz="1200" b="1" kern="1200" dirty="0" smtClean="0">
                <a:solidFill>
                  <a:schemeClr val="tx1"/>
                </a:solidFill>
                <a:latin typeface="+mn-lt"/>
                <a:ea typeface="+mn-ea"/>
                <a:cs typeface="+mn-cs"/>
              </a:rPr>
              <a:t>littératie en santé </a:t>
            </a:r>
            <a:r>
              <a:rPr lang="fr-FR" sz="1200" b="0" kern="1200" dirty="0" smtClean="0">
                <a:solidFill>
                  <a:schemeClr val="tx1"/>
                </a:solidFill>
                <a:latin typeface="+mn-lt"/>
                <a:ea typeface="+mn-ea"/>
                <a:cs typeface="+mn-cs"/>
              </a:rPr>
              <a:t>né en Amérique du Nord dans les années 70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latin typeface="+mn-lt"/>
                <a:ea typeface="+mn-ea"/>
                <a:cs typeface="+mn-cs"/>
              </a:rPr>
              <a:t>initialement</a:t>
            </a:r>
            <a:r>
              <a:rPr lang="fr-FR" sz="1200" kern="1200" dirty="0" smtClean="0">
                <a:solidFill>
                  <a:schemeClr val="tx1"/>
                </a:solidFill>
                <a:latin typeface="+mn-lt"/>
                <a:ea typeface="+mn-ea"/>
                <a:cs typeface="+mn-cs"/>
              </a:rPr>
              <a:t> très </a:t>
            </a:r>
            <a:r>
              <a:rPr lang="fr-FR" sz="1200" b="1" kern="1200" dirty="0" smtClean="0">
                <a:solidFill>
                  <a:schemeClr val="tx1"/>
                </a:solidFill>
                <a:latin typeface="+mn-lt"/>
                <a:ea typeface="+mn-ea"/>
                <a:cs typeface="+mn-cs"/>
              </a:rPr>
              <a:t>focalisé</a:t>
            </a:r>
            <a:r>
              <a:rPr lang="fr-FR" sz="1200" kern="1200" dirty="0" smtClean="0">
                <a:solidFill>
                  <a:schemeClr val="tx1"/>
                </a:solidFill>
                <a:latin typeface="+mn-lt"/>
                <a:ea typeface="+mn-ea"/>
                <a:cs typeface="+mn-cs"/>
              </a:rPr>
              <a:t> sur les capacités de </a:t>
            </a:r>
            <a:r>
              <a:rPr lang="fr-FR" sz="1200" b="1" kern="1200" dirty="0" smtClean="0">
                <a:solidFill>
                  <a:schemeClr val="tx1"/>
                </a:solidFill>
                <a:latin typeface="+mn-lt"/>
                <a:ea typeface="+mn-ea"/>
                <a:cs typeface="+mn-cs"/>
              </a:rPr>
              <a:t>lecture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Il a beaucoup </a:t>
            </a:r>
            <a:r>
              <a:rPr lang="fr-FR" sz="1200" b="1" kern="1200" dirty="0" smtClean="0">
                <a:solidFill>
                  <a:schemeClr val="tx1"/>
                </a:solidFill>
                <a:latin typeface="+mn-lt"/>
                <a:ea typeface="+mn-ea"/>
                <a:cs typeface="+mn-cs"/>
              </a:rPr>
              <a:t>évolué</a:t>
            </a:r>
            <a:r>
              <a:rPr lang="fr-FR" sz="1200" kern="1200" dirty="0" smtClean="0">
                <a:solidFill>
                  <a:schemeClr val="tx1"/>
                </a:solidFill>
                <a:latin typeface="+mn-lt"/>
                <a:ea typeface="+mn-ea"/>
                <a:cs typeface="+mn-cs"/>
              </a:rPr>
              <a:t> ces 15 dernières années pour </a:t>
            </a:r>
            <a:r>
              <a:rPr lang="fr-FR" sz="1200" b="1" kern="1200" dirty="0" smtClean="0">
                <a:solidFill>
                  <a:schemeClr val="tx1"/>
                </a:solidFill>
                <a:latin typeface="+mn-lt"/>
                <a:ea typeface="+mn-ea"/>
                <a:cs typeface="+mn-cs"/>
              </a:rPr>
              <a:t>comprendre plusieurs dimensions</a:t>
            </a:r>
            <a:r>
              <a:rPr lang="fr-FR"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les </a:t>
            </a:r>
            <a:r>
              <a:rPr lang="fr-FR" sz="1200" b="1" kern="1200" dirty="0" smtClean="0">
                <a:solidFill>
                  <a:schemeClr val="tx1"/>
                </a:solidFill>
                <a:latin typeface="+mn-lt"/>
                <a:ea typeface="+mn-ea"/>
                <a:cs typeface="+mn-cs"/>
              </a:rPr>
              <a:t>capacités</a:t>
            </a:r>
            <a:r>
              <a:rPr lang="fr-FR" sz="1200" kern="1200" dirty="0" smtClean="0">
                <a:solidFill>
                  <a:schemeClr val="tx1"/>
                </a:solidFill>
                <a:latin typeface="+mn-lt"/>
                <a:ea typeface="+mn-ea"/>
                <a:cs typeface="+mn-cs"/>
              </a:rPr>
              <a:t> de</a:t>
            </a:r>
            <a:r>
              <a:rPr lang="fr-FR" sz="1200" kern="1200" baseline="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chercher</a:t>
            </a:r>
            <a:r>
              <a:rPr lang="fr-FR" sz="1200" kern="1200" dirty="0" smtClean="0">
                <a:solidFill>
                  <a:schemeClr val="tx1"/>
                </a:solidFill>
                <a:latin typeface="+mn-lt"/>
                <a:ea typeface="+mn-ea"/>
                <a:cs typeface="+mn-cs"/>
              </a:rPr>
              <a:t> et </a:t>
            </a:r>
            <a:r>
              <a:rPr lang="fr-FR" sz="1200" b="1" kern="1200" dirty="0" smtClean="0">
                <a:solidFill>
                  <a:schemeClr val="tx1"/>
                </a:solidFill>
                <a:latin typeface="+mn-lt"/>
                <a:ea typeface="+mn-ea"/>
                <a:cs typeface="+mn-cs"/>
              </a:rPr>
              <a:t>trouver</a:t>
            </a:r>
            <a:r>
              <a:rPr lang="fr-FR" sz="1200" kern="1200" dirty="0" smtClean="0">
                <a:solidFill>
                  <a:schemeClr val="tx1"/>
                </a:solidFill>
                <a:latin typeface="+mn-lt"/>
                <a:ea typeface="+mn-ea"/>
                <a:cs typeface="+mn-cs"/>
              </a:rPr>
              <a:t> des informations pour sa santé, de les </a:t>
            </a:r>
            <a:r>
              <a:rPr lang="fr-FR" sz="1200" b="1" kern="1200" dirty="0" smtClean="0">
                <a:solidFill>
                  <a:schemeClr val="tx1"/>
                </a:solidFill>
                <a:latin typeface="+mn-lt"/>
                <a:ea typeface="+mn-ea"/>
                <a:cs typeface="+mn-cs"/>
              </a:rPr>
              <a:t>comprendre</a:t>
            </a:r>
            <a:r>
              <a:rPr lang="fr-FR" sz="1200" kern="1200" dirty="0" smtClean="0">
                <a:solidFill>
                  <a:schemeClr val="tx1"/>
                </a:solidFill>
                <a:latin typeface="+mn-lt"/>
                <a:ea typeface="+mn-ea"/>
                <a:cs typeface="+mn-cs"/>
              </a:rPr>
              <a:t>, de les </a:t>
            </a:r>
            <a:r>
              <a:rPr lang="fr-FR" sz="1200" b="1" kern="1200" dirty="0" smtClean="0">
                <a:solidFill>
                  <a:schemeClr val="tx1"/>
                </a:solidFill>
                <a:latin typeface="+mn-lt"/>
                <a:ea typeface="+mn-ea"/>
                <a:cs typeface="+mn-cs"/>
              </a:rPr>
              <a:t>évaluer</a:t>
            </a:r>
            <a:r>
              <a:rPr lang="fr-FR" sz="1200" kern="1200" dirty="0" smtClean="0">
                <a:solidFill>
                  <a:schemeClr val="tx1"/>
                </a:solidFill>
                <a:latin typeface="+mn-lt"/>
                <a:ea typeface="+mn-ea"/>
                <a:cs typeface="+mn-cs"/>
              </a:rPr>
              <a:t>, et d'être capable de les </a:t>
            </a:r>
            <a:r>
              <a:rPr lang="fr-FR" sz="1200" b="1" kern="1200" dirty="0" smtClean="0">
                <a:solidFill>
                  <a:schemeClr val="tx1"/>
                </a:solidFill>
                <a:latin typeface="+mn-lt"/>
                <a:ea typeface="+mn-ea"/>
                <a:cs typeface="+mn-cs"/>
              </a:rPr>
              <a:t>utiliser</a:t>
            </a:r>
            <a:r>
              <a:rPr lang="fr-FR" sz="1200" kern="1200" dirty="0" smtClean="0">
                <a:solidFill>
                  <a:schemeClr val="tx1"/>
                </a:solidFill>
                <a:latin typeface="+mn-lt"/>
                <a:ea typeface="+mn-ea"/>
                <a:cs typeface="+mn-cs"/>
              </a:rPr>
              <a:t> pour prendre des </a:t>
            </a:r>
            <a:r>
              <a:rPr lang="fr-FR" sz="1200" b="1" kern="1200" dirty="0" smtClean="0">
                <a:solidFill>
                  <a:schemeClr val="tx1"/>
                </a:solidFill>
                <a:latin typeface="+mn-lt"/>
                <a:ea typeface="+mn-ea"/>
                <a:cs typeface="+mn-cs"/>
              </a:rPr>
              <a:t>décisions</a:t>
            </a:r>
            <a:r>
              <a:rPr lang="fr-FR" sz="1200" kern="1200" dirty="0" smtClean="0">
                <a:solidFill>
                  <a:schemeClr val="tx1"/>
                </a:solidFill>
                <a:latin typeface="+mn-lt"/>
                <a:ea typeface="+mn-ea"/>
                <a:cs typeface="+mn-cs"/>
              </a:rPr>
              <a:t> permettant de </a:t>
            </a:r>
            <a:r>
              <a:rPr lang="fr-FR" sz="1200" b="1" kern="1200" dirty="0" smtClean="0">
                <a:solidFill>
                  <a:schemeClr val="tx1"/>
                </a:solidFill>
                <a:latin typeface="+mn-lt"/>
                <a:ea typeface="+mn-ea"/>
                <a:cs typeface="+mn-cs"/>
              </a:rPr>
              <a:t>maintenir</a:t>
            </a:r>
            <a:r>
              <a:rPr lang="fr-FR" sz="1200" kern="1200" dirty="0" smtClean="0">
                <a:solidFill>
                  <a:schemeClr val="tx1"/>
                </a:solidFill>
                <a:latin typeface="+mn-lt"/>
                <a:ea typeface="+mn-ea"/>
                <a:cs typeface="+mn-cs"/>
              </a:rPr>
              <a:t> ou </a:t>
            </a:r>
            <a:r>
              <a:rPr lang="fr-FR" sz="1200" b="1" kern="1200" dirty="0" smtClean="0">
                <a:solidFill>
                  <a:schemeClr val="tx1"/>
                </a:solidFill>
                <a:latin typeface="+mn-lt"/>
                <a:ea typeface="+mn-ea"/>
                <a:cs typeface="+mn-cs"/>
              </a:rPr>
              <a:t>d'améliorer</a:t>
            </a:r>
            <a:r>
              <a:rPr lang="fr-FR" sz="1200" kern="1200" dirty="0" smtClean="0">
                <a:solidFill>
                  <a:schemeClr val="tx1"/>
                </a:solidFill>
                <a:latin typeface="+mn-lt"/>
                <a:ea typeface="+mn-ea"/>
                <a:cs typeface="+mn-cs"/>
              </a:rPr>
              <a:t> sa santé</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3 </a:t>
            </a:r>
            <a:r>
              <a:rPr lang="fr-FR" sz="1200" b="1" kern="1200" dirty="0" smtClean="0">
                <a:solidFill>
                  <a:schemeClr val="tx1"/>
                </a:solidFill>
                <a:latin typeface="+mn-lt"/>
                <a:ea typeface="+mn-ea"/>
                <a:cs typeface="+mn-cs"/>
              </a:rPr>
              <a:t>types</a:t>
            </a:r>
            <a:r>
              <a:rPr lang="fr-FR" sz="1200" kern="1200" dirty="0" smtClean="0">
                <a:solidFill>
                  <a:schemeClr val="tx1"/>
                </a:solidFill>
                <a:latin typeface="+mn-lt"/>
                <a:ea typeface="+mn-ea"/>
                <a:cs typeface="+mn-cs"/>
              </a:rPr>
              <a:t> de </a:t>
            </a:r>
            <a:r>
              <a:rPr lang="fr-FR" sz="1200" b="1" kern="1200" dirty="0" smtClean="0">
                <a:solidFill>
                  <a:schemeClr val="tx1"/>
                </a:solidFill>
                <a:latin typeface="+mn-lt"/>
                <a:ea typeface="+mn-ea"/>
                <a:cs typeface="+mn-cs"/>
              </a:rPr>
              <a:t>compétences</a:t>
            </a:r>
            <a:r>
              <a:rPr lang="fr-FR" sz="1200" kern="1200" dirty="0" smtClean="0">
                <a:solidFill>
                  <a:schemeClr val="tx1"/>
                </a:solidFill>
                <a:latin typeface="+mn-lt"/>
                <a:ea typeface="+mn-ea"/>
                <a:cs typeface="+mn-cs"/>
              </a:rPr>
              <a:t> y sont associées </a:t>
            </a:r>
          </a:p>
          <a:p>
            <a:r>
              <a:rPr lang="fr-FR" sz="1200" kern="1200" dirty="0" smtClean="0">
                <a:solidFill>
                  <a:schemeClr val="tx1"/>
                </a:solidFill>
                <a:latin typeface="+mn-lt"/>
                <a:ea typeface="+mn-ea"/>
                <a:cs typeface="+mn-cs"/>
              </a:rPr>
              <a:t>les compétences </a:t>
            </a:r>
            <a:r>
              <a:rPr lang="fr-FR" sz="1200" b="1" kern="1200" dirty="0" smtClean="0">
                <a:solidFill>
                  <a:schemeClr val="tx1"/>
                </a:solidFill>
                <a:latin typeface="+mn-lt"/>
                <a:ea typeface="+mn-ea"/>
                <a:cs typeface="+mn-cs"/>
              </a:rPr>
              <a:t>fonctionnelles</a:t>
            </a:r>
            <a:r>
              <a:rPr lang="fr-FR" sz="1200" kern="1200" dirty="0" smtClean="0">
                <a:solidFill>
                  <a:schemeClr val="tx1"/>
                </a:solidFill>
                <a:latin typeface="+mn-lt"/>
                <a:ea typeface="+mn-ea"/>
                <a:cs typeface="+mn-cs"/>
              </a:rPr>
              <a:t> qui sont des compétences de </a:t>
            </a:r>
            <a:r>
              <a:rPr lang="fr-FR" sz="1200" b="1" kern="1200" dirty="0" smtClean="0">
                <a:solidFill>
                  <a:schemeClr val="tx1"/>
                </a:solidFill>
                <a:latin typeface="+mn-lt"/>
                <a:ea typeface="+mn-ea"/>
                <a:cs typeface="+mn-cs"/>
              </a:rPr>
              <a:t>base</a:t>
            </a:r>
            <a:r>
              <a:rPr lang="fr-FR" sz="1200" kern="1200" dirty="0" smtClean="0">
                <a:solidFill>
                  <a:schemeClr val="tx1"/>
                </a:solidFill>
                <a:latin typeface="+mn-lt"/>
                <a:ea typeface="+mn-ea"/>
                <a:cs typeface="+mn-cs"/>
              </a:rPr>
              <a:t> de </a:t>
            </a:r>
            <a:r>
              <a:rPr lang="fr-FR" sz="1200" b="1" kern="1200" dirty="0" smtClean="0">
                <a:solidFill>
                  <a:schemeClr val="tx1"/>
                </a:solidFill>
                <a:latin typeface="+mn-lt"/>
                <a:ea typeface="+mn-ea"/>
                <a:cs typeface="+mn-cs"/>
              </a:rPr>
              <a:t>lecture</a:t>
            </a:r>
            <a:r>
              <a:rPr lang="fr-FR" sz="1200" kern="1200" dirty="0" smtClean="0">
                <a:solidFill>
                  <a:schemeClr val="tx1"/>
                </a:solidFill>
                <a:latin typeface="+mn-lt"/>
                <a:ea typeface="+mn-ea"/>
                <a:cs typeface="+mn-cs"/>
              </a:rPr>
              <a:t> et </a:t>
            </a:r>
            <a:r>
              <a:rPr lang="fr-FR" sz="1200" b="1" kern="1200" dirty="0" smtClean="0">
                <a:solidFill>
                  <a:schemeClr val="tx1"/>
                </a:solidFill>
                <a:latin typeface="+mn-lt"/>
                <a:ea typeface="+mn-ea"/>
                <a:cs typeface="+mn-cs"/>
              </a:rPr>
              <a:t>d'écriture</a:t>
            </a:r>
            <a:r>
              <a:rPr lang="fr-FR" sz="1200" kern="1200" dirty="0" smtClean="0">
                <a:solidFill>
                  <a:schemeClr val="tx1"/>
                </a:solidFill>
                <a:latin typeface="+mn-lt"/>
                <a:ea typeface="+mn-ea"/>
                <a:cs typeface="+mn-cs"/>
              </a:rPr>
              <a:t>, </a:t>
            </a:r>
          </a:p>
          <a:p>
            <a:r>
              <a:rPr lang="fr-FR" sz="1200" kern="1200" dirty="0" smtClean="0">
                <a:solidFill>
                  <a:schemeClr val="tx1"/>
                </a:solidFill>
                <a:latin typeface="+mn-lt"/>
                <a:ea typeface="+mn-ea"/>
                <a:cs typeface="+mn-cs"/>
              </a:rPr>
              <a:t>les </a:t>
            </a:r>
            <a:r>
              <a:rPr lang="fr-FR" sz="1200" b="1" kern="1200" dirty="0" smtClean="0">
                <a:solidFill>
                  <a:schemeClr val="tx1"/>
                </a:solidFill>
                <a:latin typeface="+mn-lt"/>
                <a:ea typeface="+mn-ea"/>
                <a:cs typeface="+mn-cs"/>
              </a:rPr>
              <a:t>compétences</a:t>
            </a:r>
            <a:r>
              <a:rPr lang="fr-FR" sz="1200" kern="120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interactives</a:t>
            </a:r>
            <a:r>
              <a:rPr lang="fr-FR" sz="1200" kern="1200" dirty="0" smtClean="0">
                <a:solidFill>
                  <a:schemeClr val="tx1"/>
                </a:solidFill>
                <a:latin typeface="+mn-lt"/>
                <a:ea typeface="+mn-ea"/>
                <a:cs typeface="+mn-cs"/>
              </a:rPr>
              <a:t> nécessaires aux </a:t>
            </a:r>
            <a:r>
              <a:rPr lang="fr-FR" sz="1200" b="1" kern="1200" dirty="0" smtClean="0">
                <a:solidFill>
                  <a:schemeClr val="tx1"/>
                </a:solidFill>
                <a:latin typeface="+mn-lt"/>
                <a:ea typeface="+mn-ea"/>
                <a:cs typeface="+mn-cs"/>
              </a:rPr>
              <a:t>interactions</a:t>
            </a:r>
            <a:r>
              <a:rPr lang="fr-FR" sz="1200" kern="1200" dirty="0" smtClean="0">
                <a:solidFill>
                  <a:schemeClr val="tx1"/>
                </a:solidFill>
                <a:latin typeface="+mn-lt"/>
                <a:ea typeface="+mn-ea"/>
                <a:cs typeface="+mn-cs"/>
              </a:rPr>
              <a:t> avec le système de santé </a:t>
            </a:r>
          </a:p>
          <a:p>
            <a:r>
              <a:rPr lang="fr-FR" sz="1200" kern="1200" dirty="0" smtClean="0">
                <a:solidFill>
                  <a:schemeClr val="tx1"/>
                </a:solidFill>
                <a:latin typeface="+mn-lt"/>
                <a:ea typeface="+mn-ea"/>
                <a:cs typeface="+mn-cs"/>
              </a:rPr>
              <a:t>les compétences </a:t>
            </a:r>
            <a:r>
              <a:rPr lang="fr-FR" sz="1200" b="1" kern="1200" dirty="0" smtClean="0">
                <a:solidFill>
                  <a:schemeClr val="tx1"/>
                </a:solidFill>
                <a:latin typeface="+mn-lt"/>
                <a:ea typeface="+mn-ea"/>
                <a:cs typeface="+mn-cs"/>
              </a:rPr>
              <a:t>critiques</a:t>
            </a:r>
            <a:r>
              <a:rPr lang="fr-FR" sz="1200" kern="1200" dirty="0" smtClean="0">
                <a:solidFill>
                  <a:schemeClr val="tx1"/>
                </a:solidFill>
                <a:latin typeface="+mn-lt"/>
                <a:ea typeface="+mn-ea"/>
                <a:cs typeface="+mn-cs"/>
              </a:rPr>
              <a:t> avec la capacité à porter un jugement sur ces informations pour les utiliser de la façon la plus appropriée</a:t>
            </a:r>
          </a:p>
          <a:p>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Quelques chiffres </a:t>
            </a:r>
          </a:p>
          <a:p>
            <a:r>
              <a:rPr lang="fr-FR" sz="1200" kern="1200" baseline="0" dirty="0" smtClean="0">
                <a:solidFill>
                  <a:schemeClr val="tx1"/>
                </a:solidFill>
                <a:latin typeface="+mn-lt"/>
                <a:ea typeface="+mn-ea"/>
                <a:cs typeface="+mn-cs"/>
              </a:rPr>
              <a:t>Pour la LS : l’</a:t>
            </a:r>
            <a:r>
              <a:rPr lang="fr-FR" sz="1200" kern="1200" dirty="0" smtClean="0">
                <a:solidFill>
                  <a:schemeClr val="tx1"/>
                </a:solidFill>
                <a:latin typeface="+mn-lt"/>
                <a:ea typeface="+mn-ea"/>
                <a:cs typeface="+mn-cs"/>
              </a:rPr>
              <a:t>enquête européenne de 2011 à laquelle les </a:t>
            </a:r>
            <a:r>
              <a:rPr lang="fr-FR" sz="1200" i="0" kern="1200" dirty="0" smtClean="0">
                <a:solidFill>
                  <a:schemeClr val="tx1"/>
                </a:solidFill>
                <a:latin typeface="+mn-lt"/>
                <a:ea typeface="+mn-ea"/>
                <a:cs typeface="+mn-cs"/>
              </a:rPr>
              <a:t>Français n'ont pas participé qui a montré que près de la moitié des adultes interrogés (47 %( des personnes avaient un niveau limité (insuffisant ou problématique)</a:t>
            </a:r>
          </a:p>
          <a:p>
            <a:endParaRPr lang="fr-FR" sz="120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dirty="0" smtClean="0">
                <a:solidFill>
                  <a:schemeClr val="tx1"/>
                </a:solidFill>
                <a:latin typeface="+mn-lt"/>
                <a:ea typeface="+mn-ea"/>
                <a:cs typeface="+mn-cs"/>
              </a:rPr>
              <a:t>Pour la littératie générale : l'enquête de l'OCDE de 2012 où</a:t>
            </a:r>
            <a:r>
              <a:rPr lang="fr-FR" sz="1200" i="0" kern="1200" baseline="0" dirty="0" smtClean="0">
                <a:solidFill>
                  <a:schemeClr val="tx1"/>
                </a:solidFill>
                <a:latin typeface="+mn-lt"/>
                <a:ea typeface="+mn-ea"/>
                <a:cs typeface="+mn-cs"/>
              </a:rPr>
              <a:t> </a:t>
            </a:r>
            <a:r>
              <a:rPr lang="fr-FR" sz="1200" i="0" kern="1200" dirty="0" smtClean="0">
                <a:solidFill>
                  <a:schemeClr val="tx1"/>
                </a:solidFill>
                <a:latin typeface="+mn-lt"/>
                <a:ea typeface="+mn-ea"/>
                <a:cs typeface="+mn-cs"/>
              </a:rPr>
              <a:t>58 % des Français avaient un niveau de faible à très faible </a:t>
            </a:r>
            <a:r>
              <a:rPr lang="fr-FR" sz="1200" i="0" kern="1200" baseline="0" dirty="0" smtClean="0">
                <a:solidFill>
                  <a:schemeClr val="tx1"/>
                </a:solidFill>
                <a:latin typeface="+mn-lt"/>
                <a:ea typeface="+mn-ea"/>
                <a:cs typeface="+mn-cs"/>
              </a:rPr>
              <a:t>(</a:t>
            </a:r>
            <a:r>
              <a:rPr lang="fr-FR" sz="1200" i="0" baseline="0" dirty="0" smtClean="0"/>
              <a:t>22% niveau très faible : conscience de ne pas savoir lire, reconnaissent 1-2 mots familiers, 37% faible lisent et comprennent textes simples et explicites mais difficilement les nouveautés « croient savoir lire »)</a:t>
            </a:r>
          </a:p>
          <a:p>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23</a:t>
            </a:fld>
            <a:endParaRPr lang="fr-FR"/>
          </a:p>
        </p:txBody>
      </p:sp>
    </p:spTree>
    <p:extLst>
      <p:ext uri="{BB962C8B-B14F-4D97-AF65-F5344CB8AC3E}">
        <p14:creationId xmlns:p14="http://schemas.microsoft.com/office/powerpoint/2010/main" val="928958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latin typeface="+mn-lt"/>
                <a:ea typeface="+mn-ea"/>
                <a:cs typeface="+mn-cs"/>
              </a:rPr>
              <a:t>Le concept de </a:t>
            </a:r>
            <a:r>
              <a:rPr lang="fr-FR" sz="1200" b="1" kern="1200" dirty="0" smtClean="0">
                <a:solidFill>
                  <a:schemeClr val="tx1"/>
                </a:solidFill>
                <a:latin typeface="+mn-lt"/>
                <a:ea typeface="+mn-ea"/>
                <a:cs typeface="+mn-cs"/>
              </a:rPr>
              <a:t>littératie en santé </a:t>
            </a:r>
            <a:r>
              <a:rPr lang="fr-FR" sz="1200" b="0" kern="1200" dirty="0" smtClean="0">
                <a:solidFill>
                  <a:schemeClr val="tx1"/>
                </a:solidFill>
                <a:latin typeface="+mn-lt"/>
                <a:ea typeface="+mn-ea"/>
                <a:cs typeface="+mn-cs"/>
              </a:rPr>
              <a:t>né en Amérique du Nord dans les années 70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latin typeface="+mn-lt"/>
                <a:ea typeface="+mn-ea"/>
                <a:cs typeface="+mn-cs"/>
              </a:rPr>
              <a:t>initialement</a:t>
            </a:r>
            <a:r>
              <a:rPr lang="fr-FR" sz="1200" kern="1200" dirty="0" smtClean="0">
                <a:solidFill>
                  <a:schemeClr val="tx1"/>
                </a:solidFill>
                <a:latin typeface="+mn-lt"/>
                <a:ea typeface="+mn-ea"/>
                <a:cs typeface="+mn-cs"/>
              </a:rPr>
              <a:t> très </a:t>
            </a:r>
            <a:r>
              <a:rPr lang="fr-FR" sz="1200" b="1" kern="1200" dirty="0" smtClean="0">
                <a:solidFill>
                  <a:schemeClr val="tx1"/>
                </a:solidFill>
                <a:latin typeface="+mn-lt"/>
                <a:ea typeface="+mn-ea"/>
                <a:cs typeface="+mn-cs"/>
              </a:rPr>
              <a:t>focalisé</a:t>
            </a:r>
            <a:r>
              <a:rPr lang="fr-FR" sz="1200" kern="1200" dirty="0" smtClean="0">
                <a:solidFill>
                  <a:schemeClr val="tx1"/>
                </a:solidFill>
                <a:latin typeface="+mn-lt"/>
                <a:ea typeface="+mn-ea"/>
                <a:cs typeface="+mn-cs"/>
              </a:rPr>
              <a:t> sur les capacités de </a:t>
            </a:r>
            <a:r>
              <a:rPr lang="fr-FR" sz="1200" b="1" kern="1200" dirty="0" smtClean="0">
                <a:solidFill>
                  <a:schemeClr val="tx1"/>
                </a:solidFill>
                <a:latin typeface="+mn-lt"/>
                <a:ea typeface="+mn-ea"/>
                <a:cs typeface="+mn-cs"/>
              </a:rPr>
              <a:t>lecture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Il a beaucoup </a:t>
            </a:r>
            <a:r>
              <a:rPr lang="fr-FR" sz="1200" b="1" kern="1200" dirty="0" smtClean="0">
                <a:solidFill>
                  <a:schemeClr val="tx1"/>
                </a:solidFill>
                <a:latin typeface="+mn-lt"/>
                <a:ea typeface="+mn-ea"/>
                <a:cs typeface="+mn-cs"/>
              </a:rPr>
              <a:t>évolué</a:t>
            </a:r>
            <a:r>
              <a:rPr lang="fr-FR" sz="1200" kern="1200" dirty="0" smtClean="0">
                <a:solidFill>
                  <a:schemeClr val="tx1"/>
                </a:solidFill>
                <a:latin typeface="+mn-lt"/>
                <a:ea typeface="+mn-ea"/>
                <a:cs typeface="+mn-cs"/>
              </a:rPr>
              <a:t> ces 15 dernières années pour </a:t>
            </a:r>
            <a:r>
              <a:rPr lang="fr-FR" sz="1200" b="1" kern="1200" dirty="0" smtClean="0">
                <a:solidFill>
                  <a:schemeClr val="tx1"/>
                </a:solidFill>
                <a:latin typeface="+mn-lt"/>
                <a:ea typeface="+mn-ea"/>
                <a:cs typeface="+mn-cs"/>
              </a:rPr>
              <a:t>comprendre plusieurs dimensions</a:t>
            </a:r>
            <a:r>
              <a:rPr lang="fr-FR"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les </a:t>
            </a:r>
            <a:r>
              <a:rPr lang="fr-FR" sz="1200" b="1" kern="1200" dirty="0" smtClean="0">
                <a:solidFill>
                  <a:schemeClr val="tx1"/>
                </a:solidFill>
                <a:latin typeface="+mn-lt"/>
                <a:ea typeface="+mn-ea"/>
                <a:cs typeface="+mn-cs"/>
              </a:rPr>
              <a:t>capacités</a:t>
            </a:r>
            <a:r>
              <a:rPr lang="fr-FR" sz="1200" kern="1200" dirty="0" smtClean="0">
                <a:solidFill>
                  <a:schemeClr val="tx1"/>
                </a:solidFill>
                <a:latin typeface="+mn-lt"/>
                <a:ea typeface="+mn-ea"/>
                <a:cs typeface="+mn-cs"/>
              </a:rPr>
              <a:t> de</a:t>
            </a:r>
            <a:r>
              <a:rPr lang="fr-FR" sz="1200" kern="1200" baseline="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chercher</a:t>
            </a:r>
            <a:r>
              <a:rPr lang="fr-FR" sz="1200" kern="1200" dirty="0" smtClean="0">
                <a:solidFill>
                  <a:schemeClr val="tx1"/>
                </a:solidFill>
                <a:latin typeface="+mn-lt"/>
                <a:ea typeface="+mn-ea"/>
                <a:cs typeface="+mn-cs"/>
              </a:rPr>
              <a:t> et </a:t>
            </a:r>
            <a:r>
              <a:rPr lang="fr-FR" sz="1200" b="1" kern="1200" dirty="0" smtClean="0">
                <a:solidFill>
                  <a:schemeClr val="tx1"/>
                </a:solidFill>
                <a:latin typeface="+mn-lt"/>
                <a:ea typeface="+mn-ea"/>
                <a:cs typeface="+mn-cs"/>
              </a:rPr>
              <a:t>trouver</a:t>
            </a:r>
            <a:r>
              <a:rPr lang="fr-FR" sz="1200" kern="1200" dirty="0" smtClean="0">
                <a:solidFill>
                  <a:schemeClr val="tx1"/>
                </a:solidFill>
                <a:latin typeface="+mn-lt"/>
                <a:ea typeface="+mn-ea"/>
                <a:cs typeface="+mn-cs"/>
              </a:rPr>
              <a:t> des informations pour sa santé, de les </a:t>
            </a:r>
            <a:r>
              <a:rPr lang="fr-FR" sz="1200" b="1" kern="1200" dirty="0" smtClean="0">
                <a:solidFill>
                  <a:schemeClr val="tx1"/>
                </a:solidFill>
                <a:latin typeface="+mn-lt"/>
                <a:ea typeface="+mn-ea"/>
                <a:cs typeface="+mn-cs"/>
              </a:rPr>
              <a:t>comprendre</a:t>
            </a:r>
            <a:r>
              <a:rPr lang="fr-FR" sz="1200" kern="1200" dirty="0" smtClean="0">
                <a:solidFill>
                  <a:schemeClr val="tx1"/>
                </a:solidFill>
                <a:latin typeface="+mn-lt"/>
                <a:ea typeface="+mn-ea"/>
                <a:cs typeface="+mn-cs"/>
              </a:rPr>
              <a:t>, de les </a:t>
            </a:r>
            <a:r>
              <a:rPr lang="fr-FR" sz="1200" b="1" kern="1200" dirty="0" smtClean="0">
                <a:solidFill>
                  <a:schemeClr val="tx1"/>
                </a:solidFill>
                <a:latin typeface="+mn-lt"/>
                <a:ea typeface="+mn-ea"/>
                <a:cs typeface="+mn-cs"/>
              </a:rPr>
              <a:t>évaluer</a:t>
            </a:r>
            <a:r>
              <a:rPr lang="fr-FR" sz="1200" kern="1200" dirty="0" smtClean="0">
                <a:solidFill>
                  <a:schemeClr val="tx1"/>
                </a:solidFill>
                <a:latin typeface="+mn-lt"/>
                <a:ea typeface="+mn-ea"/>
                <a:cs typeface="+mn-cs"/>
              </a:rPr>
              <a:t>, et d'être capable de les </a:t>
            </a:r>
            <a:r>
              <a:rPr lang="fr-FR" sz="1200" b="1" kern="1200" dirty="0" smtClean="0">
                <a:solidFill>
                  <a:schemeClr val="tx1"/>
                </a:solidFill>
                <a:latin typeface="+mn-lt"/>
                <a:ea typeface="+mn-ea"/>
                <a:cs typeface="+mn-cs"/>
              </a:rPr>
              <a:t>utiliser</a:t>
            </a:r>
            <a:r>
              <a:rPr lang="fr-FR" sz="1200" kern="1200" dirty="0" smtClean="0">
                <a:solidFill>
                  <a:schemeClr val="tx1"/>
                </a:solidFill>
                <a:latin typeface="+mn-lt"/>
                <a:ea typeface="+mn-ea"/>
                <a:cs typeface="+mn-cs"/>
              </a:rPr>
              <a:t> pour prendre des </a:t>
            </a:r>
            <a:r>
              <a:rPr lang="fr-FR" sz="1200" b="1" kern="1200" dirty="0" smtClean="0">
                <a:solidFill>
                  <a:schemeClr val="tx1"/>
                </a:solidFill>
                <a:latin typeface="+mn-lt"/>
                <a:ea typeface="+mn-ea"/>
                <a:cs typeface="+mn-cs"/>
              </a:rPr>
              <a:t>décisions</a:t>
            </a:r>
            <a:r>
              <a:rPr lang="fr-FR" sz="1200" kern="1200" dirty="0" smtClean="0">
                <a:solidFill>
                  <a:schemeClr val="tx1"/>
                </a:solidFill>
                <a:latin typeface="+mn-lt"/>
                <a:ea typeface="+mn-ea"/>
                <a:cs typeface="+mn-cs"/>
              </a:rPr>
              <a:t> permettant de </a:t>
            </a:r>
            <a:r>
              <a:rPr lang="fr-FR" sz="1200" b="1" kern="1200" dirty="0" smtClean="0">
                <a:solidFill>
                  <a:schemeClr val="tx1"/>
                </a:solidFill>
                <a:latin typeface="+mn-lt"/>
                <a:ea typeface="+mn-ea"/>
                <a:cs typeface="+mn-cs"/>
              </a:rPr>
              <a:t>maintenir</a:t>
            </a:r>
            <a:r>
              <a:rPr lang="fr-FR" sz="1200" kern="1200" dirty="0" smtClean="0">
                <a:solidFill>
                  <a:schemeClr val="tx1"/>
                </a:solidFill>
                <a:latin typeface="+mn-lt"/>
                <a:ea typeface="+mn-ea"/>
                <a:cs typeface="+mn-cs"/>
              </a:rPr>
              <a:t> ou </a:t>
            </a:r>
            <a:r>
              <a:rPr lang="fr-FR" sz="1200" b="1" kern="1200" dirty="0" smtClean="0">
                <a:solidFill>
                  <a:schemeClr val="tx1"/>
                </a:solidFill>
                <a:latin typeface="+mn-lt"/>
                <a:ea typeface="+mn-ea"/>
                <a:cs typeface="+mn-cs"/>
              </a:rPr>
              <a:t>d'améliorer</a:t>
            </a:r>
            <a:r>
              <a:rPr lang="fr-FR" sz="1200" kern="1200" dirty="0" smtClean="0">
                <a:solidFill>
                  <a:schemeClr val="tx1"/>
                </a:solidFill>
                <a:latin typeface="+mn-lt"/>
                <a:ea typeface="+mn-ea"/>
                <a:cs typeface="+mn-cs"/>
              </a:rPr>
              <a:t> sa santé</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3 </a:t>
            </a:r>
            <a:r>
              <a:rPr lang="fr-FR" sz="1200" b="1" kern="1200" dirty="0" smtClean="0">
                <a:solidFill>
                  <a:schemeClr val="tx1"/>
                </a:solidFill>
                <a:latin typeface="+mn-lt"/>
                <a:ea typeface="+mn-ea"/>
                <a:cs typeface="+mn-cs"/>
              </a:rPr>
              <a:t>types</a:t>
            </a:r>
            <a:r>
              <a:rPr lang="fr-FR" sz="1200" kern="1200" dirty="0" smtClean="0">
                <a:solidFill>
                  <a:schemeClr val="tx1"/>
                </a:solidFill>
                <a:latin typeface="+mn-lt"/>
                <a:ea typeface="+mn-ea"/>
                <a:cs typeface="+mn-cs"/>
              </a:rPr>
              <a:t> de </a:t>
            </a:r>
            <a:r>
              <a:rPr lang="fr-FR" sz="1200" b="1" kern="1200" dirty="0" smtClean="0">
                <a:solidFill>
                  <a:schemeClr val="tx1"/>
                </a:solidFill>
                <a:latin typeface="+mn-lt"/>
                <a:ea typeface="+mn-ea"/>
                <a:cs typeface="+mn-cs"/>
              </a:rPr>
              <a:t>compétences</a:t>
            </a:r>
            <a:r>
              <a:rPr lang="fr-FR" sz="1200" kern="1200" dirty="0" smtClean="0">
                <a:solidFill>
                  <a:schemeClr val="tx1"/>
                </a:solidFill>
                <a:latin typeface="+mn-lt"/>
                <a:ea typeface="+mn-ea"/>
                <a:cs typeface="+mn-cs"/>
              </a:rPr>
              <a:t> y sont associées </a:t>
            </a:r>
          </a:p>
          <a:p>
            <a:r>
              <a:rPr lang="fr-FR" sz="1200" kern="1200" dirty="0" smtClean="0">
                <a:solidFill>
                  <a:schemeClr val="tx1"/>
                </a:solidFill>
                <a:latin typeface="+mn-lt"/>
                <a:ea typeface="+mn-ea"/>
                <a:cs typeface="+mn-cs"/>
              </a:rPr>
              <a:t>les compétences </a:t>
            </a:r>
            <a:r>
              <a:rPr lang="fr-FR" sz="1200" b="1" kern="1200" dirty="0" smtClean="0">
                <a:solidFill>
                  <a:schemeClr val="tx1"/>
                </a:solidFill>
                <a:latin typeface="+mn-lt"/>
                <a:ea typeface="+mn-ea"/>
                <a:cs typeface="+mn-cs"/>
              </a:rPr>
              <a:t>fonctionnelles</a:t>
            </a:r>
            <a:r>
              <a:rPr lang="fr-FR" sz="1200" kern="1200" dirty="0" smtClean="0">
                <a:solidFill>
                  <a:schemeClr val="tx1"/>
                </a:solidFill>
                <a:latin typeface="+mn-lt"/>
                <a:ea typeface="+mn-ea"/>
                <a:cs typeface="+mn-cs"/>
              </a:rPr>
              <a:t> qui sont des compétences de </a:t>
            </a:r>
            <a:r>
              <a:rPr lang="fr-FR" sz="1200" b="1" kern="1200" dirty="0" smtClean="0">
                <a:solidFill>
                  <a:schemeClr val="tx1"/>
                </a:solidFill>
                <a:latin typeface="+mn-lt"/>
                <a:ea typeface="+mn-ea"/>
                <a:cs typeface="+mn-cs"/>
              </a:rPr>
              <a:t>base</a:t>
            </a:r>
            <a:r>
              <a:rPr lang="fr-FR" sz="1200" kern="1200" dirty="0" smtClean="0">
                <a:solidFill>
                  <a:schemeClr val="tx1"/>
                </a:solidFill>
                <a:latin typeface="+mn-lt"/>
                <a:ea typeface="+mn-ea"/>
                <a:cs typeface="+mn-cs"/>
              </a:rPr>
              <a:t> de </a:t>
            </a:r>
            <a:r>
              <a:rPr lang="fr-FR" sz="1200" b="1" kern="1200" dirty="0" smtClean="0">
                <a:solidFill>
                  <a:schemeClr val="tx1"/>
                </a:solidFill>
                <a:latin typeface="+mn-lt"/>
                <a:ea typeface="+mn-ea"/>
                <a:cs typeface="+mn-cs"/>
              </a:rPr>
              <a:t>lecture</a:t>
            </a:r>
            <a:r>
              <a:rPr lang="fr-FR" sz="1200" kern="1200" dirty="0" smtClean="0">
                <a:solidFill>
                  <a:schemeClr val="tx1"/>
                </a:solidFill>
                <a:latin typeface="+mn-lt"/>
                <a:ea typeface="+mn-ea"/>
                <a:cs typeface="+mn-cs"/>
              </a:rPr>
              <a:t> et </a:t>
            </a:r>
            <a:r>
              <a:rPr lang="fr-FR" sz="1200" b="1" kern="1200" dirty="0" smtClean="0">
                <a:solidFill>
                  <a:schemeClr val="tx1"/>
                </a:solidFill>
                <a:latin typeface="+mn-lt"/>
                <a:ea typeface="+mn-ea"/>
                <a:cs typeface="+mn-cs"/>
              </a:rPr>
              <a:t>d'écriture</a:t>
            </a:r>
            <a:r>
              <a:rPr lang="fr-FR" sz="1200" kern="1200" dirty="0" smtClean="0">
                <a:solidFill>
                  <a:schemeClr val="tx1"/>
                </a:solidFill>
                <a:latin typeface="+mn-lt"/>
                <a:ea typeface="+mn-ea"/>
                <a:cs typeface="+mn-cs"/>
              </a:rPr>
              <a:t>, </a:t>
            </a:r>
          </a:p>
          <a:p>
            <a:r>
              <a:rPr lang="fr-FR" sz="1200" kern="1200" dirty="0" smtClean="0">
                <a:solidFill>
                  <a:schemeClr val="tx1"/>
                </a:solidFill>
                <a:latin typeface="+mn-lt"/>
                <a:ea typeface="+mn-ea"/>
                <a:cs typeface="+mn-cs"/>
              </a:rPr>
              <a:t>les </a:t>
            </a:r>
            <a:r>
              <a:rPr lang="fr-FR" sz="1200" b="1" kern="1200" dirty="0" smtClean="0">
                <a:solidFill>
                  <a:schemeClr val="tx1"/>
                </a:solidFill>
                <a:latin typeface="+mn-lt"/>
                <a:ea typeface="+mn-ea"/>
                <a:cs typeface="+mn-cs"/>
              </a:rPr>
              <a:t>compétences</a:t>
            </a:r>
            <a:r>
              <a:rPr lang="fr-FR" sz="1200" kern="120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interactives</a:t>
            </a:r>
            <a:r>
              <a:rPr lang="fr-FR" sz="1200" kern="1200" dirty="0" smtClean="0">
                <a:solidFill>
                  <a:schemeClr val="tx1"/>
                </a:solidFill>
                <a:latin typeface="+mn-lt"/>
                <a:ea typeface="+mn-ea"/>
                <a:cs typeface="+mn-cs"/>
              </a:rPr>
              <a:t> nécessaires aux </a:t>
            </a:r>
            <a:r>
              <a:rPr lang="fr-FR" sz="1200" b="1" kern="1200" dirty="0" smtClean="0">
                <a:solidFill>
                  <a:schemeClr val="tx1"/>
                </a:solidFill>
                <a:latin typeface="+mn-lt"/>
                <a:ea typeface="+mn-ea"/>
                <a:cs typeface="+mn-cs"/>
              </a:rPr>
              <a:t>interactions</a:t>
            </a:r>
            <a:r>
              <a:rPr lang="fr-FR" sz="1200" kern="1200" dirty="0" smtClean="0">
                <a:solidFill>
                  <a:schemeClr val="tx1"/>
                </a:solidFill>
                <a:latin typeface="+mn-lt"/>
                <a:ea typeface="+mn-ea"/>
                <a:cs typeface="+mn-cs"/>
              </a:rPr>
              <a:t> avec le système de santé </a:t>
            </a:r>
          </a:p>
          <a:p>
            <a:r>
              <a:rPr lang="fr-FR" sz="1200" kern="1200" dirty="0" smtClean="0">
                <a:solidFill>
                  <a:schemeClr val="tx1"/>
                </a:solidFill>
                <a:latin typeface="+mn-lt"/>
                <a:ea typeface="+mn-ea"/>
                <a:cs typeface="+mn-cs"/>
              </a:rPr>
              <a:t>les compétences </a:t>
            </a:r>
            <a:r>
              <a:rPr lang="fr-FR" sz="1200" b="1" kern="1200" dirty="0" smtClean="0">
                <a:solidFill>
                  <a:schemeClr val="tx1"/>
                </a:solidFill>
                <a:latin typeface="+mn-lt"/>
                <a:ea typeface="+mn-ea"/>
                <a:cs typeface="+mn-cs"/>
              </a:rPr>
              <a:t>critiques</a:t>
            </a:r>
            <a:r>
              <a:rPr lang="fr-FR" sz="1200" kern="1200" dirty="0" smtClean="0">
                <a:solidFill>
                  <a:schemeClr val="tx1"/>
                </a:solidFill>
                <a:latin typeface="+mn-lt"/>
                <a:ea typeface="+mn-ea"/>
                <a:cs typeface="+mn-cs"/>
              </a:rPr>
              <a:t> avec la capacité à porter un jugement sur ces informations pour les utiliser de la façon la plus appropriée</a:t>
            </a:r>
          </a:p>
          <a:p>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Quelques chiffres </a:t>
            </a:r>
          </a:p>
          <a:p>
            <a:r>
              <a:rPr lang="fr-FR" sz="1200" kern="1200" baseline="0" dirty="0" smtClean="0">
                <a:solidFill>
                  <a:schemeClr val="tx1"/>
                </a:solidFill>
                <a:latin typeface="+mn-lt"/>
                <a:ea typeface="+mn-ea"/>
                <a:cs typeface="+mn-cs"/>
              </a:rPr>
              <a:t>Pour la LS : l’</a:t>
            </a:r>
            <a:r>
              <a:rPr lang="fr-FR" sz="1200" kern="1200" dirty="0" smtClean="0">
                <a:solidFill>
                  <a:schemeClr val="tx1"/>
                </a:solidFill>
                <a:latin typeface="+mn-lt"/>
                <a:ea typeface="+mn-ea"/>
                <a:cs typeface="+mn-cs"/>
              </a:rPr>
              <a:t>enquête européenne de 2011 à laquelle les </a:t>
            </a:r>
            <a:r>
              <a:rPr lang="fr-FR" sz="1200" i="0" kern="1200" dirty="0" smtClean="0">
                <a:solidFill>
                  <a:schemeClr val="tx1"/>
                </a:solidFill>
                <a:latin typeface="+mn-lt"/>
                <a:ea typeface="+mn-ea"/>
                <a:cs typeface="+mn-cs"/>
              </a:rPr>
              <a:t>Français n'ont pas participé qui a montré que près de la moitié des adultes interrogés (47 %( des personnes avaient un niveau limité (insuffisant ou problématique)</a:t>
            </a:r>
          </a:p>
          <a:p>
            <a:endParaRPr lang="fr-FR" sz="120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dirty="0" smtClean="0">
                <a:solidFill>
                  <a:schemeClr val="tx1"/>
                </a:solidFill>
                <a:latin typeface="+mn-lt"/>
                <a:ea typeface="+mn-ea"/>
                <a:cs typeface="+mn-cs"/>
              </a:rPr>
              <a:t>Pour la littératie générale : l'enquête de l'OCDE de 2012 où</a:t>
            </a:r>
            <a:r>
              <a:rPr lang="fr-FR" sz="1200" i="0" kern="1200" baseline="0" dirty="0" smtClean="0">
                <a:solidFill>
                  <a:schemeClr val="tx1"/>
                </a:solidFill>
                <a:latin typeface="+mn-lt"/>
                <a:ea typeface="+mn-ea"/>
                <a:cs typeface="+mn-cs"/>
              </a:rPr>
              <a:t> </a:t>
            </a:r>
            <a:r>
              <a:rPr lang="fr-FR" sz="1200" i="0" kern="1200" dirty="0" smtClean="0">
                <a:solidFill>
                  <a:schemeClr val="tx1"/>
                </a:solidFill>
                <a:latin typeface="+mn-lt"/>
                <a:ea typeface="+mn-ea"/>
                <a:cs typeface="+mn-cs"/>
              </a:rPr>
              <a:t>58 % des Français avaient un niveau de faible à très faible </a:t>
            </a:r>
            <a:r>
              <a:rPr lang="fr-FR" sz="1200" i="0" kern="1200" baseline="0" dirty="0" smtClean="0">
                <a:solidFill>
                  <a:schemeClr val="tx1"/>
                </a:solidFill>
                <a:latin typeface="+mn-lt"/>
                <a:ea typeface="+mn-ea"/>
                <a:cs typeface="+mn-cs"/>
              </a:rPr>
              <a:t>(</a:t>
            </a:r>
            <a:r>
              <a:rPr lang="fr-FR" sz="1200" i="0" baseline="0" dirty="0" smtClean="0"/>
              <a:t>22% niveau très faible : conscience de ne pas savoir lire, reconnaissent 1-2 mots familiers, 37% faible lisent et comprennent textes simples et explicites mais difficilement les nouveautés « croient savoir lire »)</a:t>
            </a:r>
          </a:p>
          <a:p>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24</a:t>
            </a:fld>
            <a:endParaRPr lang="fr-FR"/>
          </a:p>
        </p:txBody>
      </p:sp>
    </p:spTree>
    <p:extLst>
      <p:ext uri="{BB962C8B-B14F-4D97-AF65-F5344CB8AC3E}">
        <p14:creationId xmlns:p14="http://schemas.microsoft.com/office/powerpoint/2010/main" val="112878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Les objectifs de ce cours sont de connaître les déterminants sociaux de la santé et leurs liens avec les inégalités sociales de santé (Ces dernières sont vues plus en détail dans un autre cours), connaître plus particulièrement un des déterminants de santé qui est la littératie en santé,</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savoir décrire les déterminants et les conséquences d'un faible niveau de littératie en santé sur l'état de santé des individus et de la population et enfin connaître des outils et des méthodes de communication utilisables en pratique de soins et en santé publique pour prendre en compte le niveau de littératie en santé</a:t>
            </a:r>
            <a:endParaRPr lang="fr-FR" dirty="0"/>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2</a:t>
            </a:fld>
            <a:endParaRPr lang="fr-FR"/>
          </a:p>
        </p:txBody>
      </p:sp>
    </p:spTree>
    <p:extLst>
      <p:ext uri="{BB962C8B-B14F-4D97-AF65-F5344CB8AC3E}">
        <p14:creationId xmlns:p14="http://schemas.microsoft.com/office/powerpoint/2010/main" val="2014038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La littératie en santé ne se limite pas aux capacités d’une personne à accéder à la lecture, à l’écriture et donc à la connaissance.</a:t>
            </a:r>
          </a:p>
          <a:p>
            <a:r>
              <a:rPr lang="fr-FR" sz="1200" b="1" kern="1200" dirty="0" smtClean="0">
                <a:solidFill>
                  <a:schemeClr val="tx1"/>
                </a:solidFill>
                <a:effectLst/>
                <a:latin typeface="+mn-lt"/>
                <a:ea typeface="+mn-ea"/>
                <a:cs typeface="+mn-cs"/>
              </a:rPr>
              <a:t>Elle doit intégrer la capacité de l’environnement à mobiliser les ressources </a:t>
            </a:r>
            <a:r>
              <a:rPr lang="fr-FR" sz="1200" kern="1200" dirty="0" smtClean="0">
                <a:solidFill>
                  <a:schemeClr val="tx1"/>
                </a:solidFill>
                <a:effectLst/>
                <a:latin typeface="+mn-lt"/>
                <a:ea typeface="+mn-ea"/>
                <a:cs typeface="+mn-cs"/>
              </a:rPr>
              <a:t>pour que cette personne puisse comprendre et communiquer,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Voilà ce qu’on appelle le « jargon » médical.</a:t>
            </a:r>
            <a:r>
              <a:rPr lang="fr-FR" sz="1200" kern="1200" baseline="0" dirty="0" smtClean="0">
                <a:solidFill>
                  <a:schemeClr val="tx1"/>
                </a:solidFill>
                <a:effectLst/>
                <a:latin typeface="+mn-lt"/>
                <a:ea typeface="+mn-ea"/>
                <a:cs typeface="+mn-cs"/>
              </a:rPr>
              <a:t> L</a:t>
            </a:r>
            <a:r>
              <a:rPr lang="fr-FR" sz="1200" kern="1200" dirty="0" smtClean="0">
                <a:solidFill>
                  <a:schemeClr val="tx1"/>
                </a:solidFill>
                <a:effectLst/>
                <a:latin typeface="+mn-lt"/>
                <a:ea typeface="+mn-ea"/>
                <a:cs typeface="+mn-cs"/>
              </a:rPr>
              <a:t>es professionnels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utilisent au quotidien un langage technique tout à faut approprié aux échanges entre professionnels. Malheureusement ce langage est souvent incompréhensible pour les malades.</a:t>
            </a:r>
            <a:r>
              <a:rPr lang="fr-FR" sz="1200" kern="1200" baseline="0" dirty="0" smtClean="0">
                <a:solidFill>
                  <a:schemeClr val="tx1"/>
                </a:solidFill>
                <a:effectLst/>
                <a:latin typeface="+mn-lt"/>
                <a:ea typeface="+mn-ea"/>
                <a:cs typeface="+mn-cs"/>
              </a:rPr>
              <a:t> Un grande majorité des individus consultent Internet et souvent s’y perdent... Ils ont alors besoin que les professionnels les accompagnent et les aident à naviguer efficacement dans l’offre de soins.</a:t>
            </a:r>
            <a:endParaRPr lang="fr-FR" dirty="0" smtClean="0"/>
          </a:p>
          <a:p>
            <a:endParaRPr lang="fr-FR"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25</a:t>
            </a:fld>
            <a:endParaRPr lang="fr-FR"/>
          </a:p>
        </p:txBody>
      </p:sp>
    </p:spTree>
    <p:extLst>
      <p:ext uri="{BB962C8B-B14F-4D97-AF65-F5344CB8AC3E}">
        <p14:creationId xmlns:p14="http://schemas.microsoft.com/office/powerpoint/2010/main" val="3278124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Voici quelques unes des différentes composantes de la littératie en santé</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 Evidemment</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la </a:t>
            </a:r>
            <a:r>
              <a:rPr lang="fr-FR" sz="1200" b="1" kern="1200" dirty="0" smtClean="0">
                <a:solidFill>
                  <a:schemeClr val="tx1"/>
                </a:solidFill>
                <a:latin typeface="+mn-lt"/>
                <a:ea typeface="+mn-ea"/>
                <a:cs typeface="+mn-cs"/>
              </a:rPr>
              <a:t>littératie</a:t>
            </a:r>
            <a:r>
              <a:rPr lang="fr-FR" sz="1200" kern="120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écrite</a:t>
            </a:r>
            <a:r>
              <a:rPr lang="fr-FR" sz="1200" kern="1200" dirty="0" smtClean="0">
                <a:solidFill>
                  <a:schemeClr val="tx1"/>
                </a:solidFill>
                <a:latin typeface="+mn-lt"/>
                <a:ea typeface="+mn-ea"/>
                <a:cs typeface="+mn-cs"/>
              </a:rPr>
              <a:t> avec la capacité d'écrire, de lire de façon fluide et de comprendre </a:t>
            </a:r>
          </a:p>
          <a:p>
            <a:r>
              <a:rPr lang="fr-FR" sz="1200" kern="1200" dirty="0" smtClean="0">
                <a:solidFill>
                  <a:schemeClr val="tx1"/>
                </a:solidFill>
                <a:latin typeface="+mn-lt"/>
                <a:ea typeface="+mn-ea"/>
                <a:cs typeface="+mn-cs"/>
              </a:rPr>
              <a:t>- Mais aussi la </a:t>
            </a:r>
            <a:r>
              <a:rPr lang="fr-FR" sz="1200" b="1" kern="1200" dirty="0" smtClean="0">
                <a:solidFill>
                  <a:schemeClr val="tx1"/>
                </a:solidFill>
                <a:latin typeface="+mn-lt"/>
                <a:ea typeface="+mn-ea"/>
                <a:cs typeface="+mn-cs"/>
              </a:rPr>
              <a:t>littératie</a:t>
            </a:r>
            <a:r>
              <a:rPr lang="fr-FR" sz="1200" kern="120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orale</a:t>
            </a:r>
            <a:r>
              <a:rPr lang="fr-FR" sz="1200" kern="1200" dirty="0" smtClean="0">
                <a:solidFill>
                  <a:schemeClr val="tx1"/>
                </a:solidFill>
                <a:latin typeface="+mn-lt"/>
                <a:ea typeface="+mn-ea"/>
                <a:cs typeface="+mn-cs"/>
              </a:rPr>
              <a:t>: écouter,</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comprendre et s’exprimer, </a:t>
            </a:r>
          </a:p>
          <a:p>
            <a:r>
              <a:rPr lang="fr-FR" sz="1200" kern="1200" dirty="0" smtClean="0">
                <a:solidFill>
                  <a:schemeClr val="tx1"/>
                </a:solidFill>
                <a:latin typeface="+mn-lt"/>
                <a:ea typeface="+mn-ea"/>
                <a:cs typeface="+mn-cs"/>
              </a:rPr>
              <a:t>- La</a:t>
            </a:r>
            <a:r>
              <a:rPr lang="fr-FR" sz="1200" kern="1200" baseline="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numératie</a:t>
            </a:r>
            <a:r>
              <a:rPr lang="fr-FR" sz="1200" kern="1200" dirty="0" smtClean="0">
                <a:solidFill>
                  <a:schemeClr val="tx1"/>
                </a:solidFill>
                <a:latin typeface="+mn-lt"/>
                <a:ea typeface="+mn-ea"/>
                <a:cs typeface="+mn-cs"/>
              </a:rPr>
              <a:t> c'est-à-dire la capacité de </a:t>
            </a:r>
            <a:r>
              <a:rPr lang="fr-FR" sz="1200" b="1" kern="1200" dirty="0" smtClean="0">
                <a:solidFill>
                  <a:schemeClr val="tx1"/>
                </a:solidFill>
                <a:latin typeface="+mn-lt"/>
                <a:ea typeface="+mn-ea"/>
                <a:cs typeface="+mn-cs"/>
              </a:rPr>
              <a:t>comprendre les chiffres et les pourcentages</a:t>
            </a:r>
            <a:r>
              <a:rPr lang="fr-FR" sz="1200" kern="120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essentielle</a:t>
            </a:r>
            <a:r>
              <a:rPr lang="fr-FR" sz="1200" kern="1200" dirty="0" smtClean="0">
                <a:solidFill>
                  <a:schemeClr val="tx1"/>
                </a:solidFill>
                <a:latin typeface="+mn-lt"/>
                <a:ea typeface="+mn-ea"/>
                <a:cs typeface="+mn-cs"/>
              </a:rPr>
              <a:t> en santé par exemple pour comprendre l'intérêt du </a:t>
            </a:r>
            <a:r>
              <a:rPr lang="fr-FR" sz="1200" b="1" kern="1200" dirty="0" smtClean="0">
                <a:solidFill>
                  <a:schemeClr val="tx1"/>
                </a:solidFill>
                <a:latin typeface="+mn-lt"/>
                <a:ea typeface="+mn-ea"/>
                <a:cs typeface="+mn-cs"/>
              </a:rPr>
              <a:t>dépistage</a:t>
            </a:r>
            <a:r>
              <a:rPr lang="fr-FR" sz="1200" kern="1200" dirty="0" smtClean="0">
                <a:solidFill>
                  <a:schemeClr val="tx1"/>
                </a:solidFill>
                <a:latin typeface="+mn-lt"/>
                <a:ea typeface="+mn-ea"/>
                <a:cs typeface="+mn-cs"/>
              </a:rPr>
              <a:t> (en comprenant la notion de pourcentages et de risques)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et prendre ses </a:t>
            </a:r>
            <a:r>
              <a:rPr lang="fr-FR" sz="1200" b="1" kern="1200" dirty="0" smtClean="0">
                <a:solidFill>
                  <a:schemeClr val="tx1"/>
                </a:solidFill>
                <a:latin typeface="+mn-lt"/>
                <a:ea typeface="+mn-ea"/>
                <a:cs typeface="+mn-cs"/>
              </a:rPr>
              <a:t>médicaments correctement</a:t>
            </a:r>
            <a:r>
              <a:rPr lang="fr-FR" sz="1200" b="1" kern="1200" baseline="0" dirty="0" smtClean="0">
                <a:solidFill>
                  <a:schemeClr val="tx1"/>
                </a:solidFill>
                <a:latin typeface="+mn-lt"/>
                <a:ea typeface="+mn-ea"/>
                <a:cs typeface="+mn-cs"/>
              </a:rPr>
              <a:t> sans erreur</a:t>
            </a:r>
          </a:p>
          <a:p>
            <a:endParaRPr lang="fr-FR" sz="1200" b="1"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-Plus </a:t>
            </a:r>
            <a:r>
              <a:rPr lang="fr-FR" sz="1200" b="1" kern="1200" dirty="0" smtClean="0">
                <a:solidFill>
                  <a:schemeClr val="tx1"/>
                </a:solidFill>
                <a:latin typeface="+mn-lt"/>
                <a:ea typeface="+mn-ea"/>
                <a:cs typeface="+mn-cs"/>
              </a:rPr>
              <a:t>récemment</a:t>
            </a:r>
            <a:r>
              <a:rPr lang="fr-FR" sz="1200" kern="1200" dirty="0" smtClean="0">
                <a:solidFill>
                  <a:schemeClr val="tx1"/>
                </a:solidFill>
                <a:latin typeface="+mn-lt"/>
                <a:ea typeface="+mn-ea"/>
                <a:cs typeface="+mn-cs"/>
              </a:rPr>
              <a:t> mais qui représente un </a:t>
            </a:r>
            <a:r>
              <a:rPr lang="fr-FR" sz="1200" b="1" kern="1200" dirty="0" smtClean="0">
                <a:solidFill>
                  <a:schemeClr val="tx1"/>
                </a:solidFill>
                <a:latin typeface="+mn-lt"/>
                <a:ea typeface="+mn-ea"/>
                <a:cs typeface="+mn-cs"/>
              </a:rPr>
              <a:t>enjeu majeur de santé publique c'est la littératie</a:t>
            </a:r>
            <a:r>
              <a:rPr lang="fr-FR" sz="1200" kern="120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numérique </a:t>
            </a:r>
            <a:r>
              <a:rPr lang="fr-FR" sz="1200" kern="1200" dirty="0" smtClean="0">
                <a:solidFill>
                  <a:schemeClr val="tx1"/>
                </a:solidFill>
                <a:latin typeface="+mn-lt"/>
                <a:ea typeface="+mn-ea"/>
                <a:cs typeface="+mn-cs"/>
              </a:rPr>
              <a:t>ou e-</a:t>
            </a:r>
            <a:r>
              <a:rPr lang="fr-FR" sz="1200" kern="1200" dirty="0" err="1" smtClean="0">
                <a:solidFill>
                  <a:schemeClr val="tx1"/>
                </a:solidFill>
                <a:latin typeface="+mn-lt"/>
                <a:ea typeface="+mn-ea"/>
                <a:cs typeface="+mn-cs"/>
              </a:rPr>
              <a:t>literacy</a:t>
            </a:r>
            <a:r>
              <a:rPr lang="fr-FR" sz="1200" kern="1200" dirty="0" smtClean="0">
                <a:solidFill>
                  <a:schemeClr val="tx1"/>
                </a:solidFill>
                <a:latin typeface="+mn-lt"/>
                <a:ea typeface="+mn-ea"/>
                <a:cs typeface="+mn-cs"/>
              </a:rPr>
              <a:t> qui nécessite en plus une maîtrise des outils informatiques</a:t>
            </a:r>
            <a:r>
              <a:rPr lang="fr-FR" sz="1200" kern="1200" baseline="0" dirty="0" smtClean="0">
                <a:solidFill>
                  <a:schemeClr val="tx1"/>
                </a:solidFill>
                <a:latin typeface="+mn-lt"/>
                <a:ea typeface="+mn-ea"/>
                <a:cs typeface="+mn-cs"/>
              </a:rPr>
              <a:t> et pourrait augmenter les ISS</a:t>
            </a:r>
          </a:p>
          <a:p>
            <a:endParaRPr lang="fr-FR" sz="1200" kern="1200" baseline="0" dirty="0" smtClean="0">
              <a:solidFill>
                <a:schemeClr val="tx1"/>
              </a:solidFill>
              <a:latin typeface="+mn-lt"/>
              <a:ea typeface="+mn-ea"/>
              <a:cs typeface="+mn-cs"/>
            </a:endParaRPr>
          </a:p>
          <a:p>
            <a:r>
              <a:rPr lang="fr-FR" sz="1200" kern="1200" baseline="0" dirty="0" smtClean="0">
                <a:solidFill>
                  <a:schemeClr val="tx1"/>
                </a:solidFill>
                <a:latin typeface="+mn-lt"/>
                <a:ea typeface="+mn-ea"/>
                <a:cs typeface="+mn-cs"/>
              </a:rPr>
              <a:t>La littératie informationnelle qui relève des capacités à trouver et comprendre les informations en santé, ainsi que l’analyse critique, reposent particulièrement sur la littératie écrite, le domaine de la littératie en lien avec les capacités de communication repose lui plutôt sur le niveau de littératie orale.</a:t>
            </a:r>
          </a:p>
          <a:p>
            <a:endParaRPr lang="fr-FR" sz="1200" kern="1200" baseline="0" dirty="0" smtClean="0">
              <a:solidFill>
                <a:schemeClr val="tx1"/>
              </a:solidFill>
              <a:latin typeface="+mn-lt"/>
              <a:ea typeface="+mn-ea"/>
              <a:cs typeface="+mn-cs"/>
            </a:endParaRP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26</a:t>
            </a:fld>
            <a:endParaRPr lang="fr-FR"/>
          </a:p>
        </p:txBody>
      </p:sp>
    </p:spTree>
    <p:extLst>
      <p:ext uri="{BB962C8B-B14F-4D97-AF65-F5344CB8AC3E}">
        <p14:creationId xmlns:p14="http://schemas.microsoft.com/office/powerpoint/2010/main" val="3760603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Voilà ce à quoi peut ressembler</a:t>
            </a:r>
            <a:r>
              <a:rPr lang="fr-FR" baseline="0" dirty="0"/>
              <a:t> l’écriture d’une personne à très faible niveau de littératie</a:t>
            </a:r>
          </a:p>
          <a:p>
            <a:r>
              <a:rPr lang="fr-FR" baseline="0" dirty="0"/>
              <a:t>Ou la lecture pour une personne qui ne sait pas lire (lecture impossible) ou qui a un faible niveau de littératie en santé (lecture possible mais pas facile ni fluide)</a:t>
            </a: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27</a:t>
            </a:fld>
            <a:endParaRPr lang="fr-FR"/>
          </a:p>
        </p:txBody>
      </p:sp>
    </p:spTree>
    <p:extLst>
      <p:ext uri="{BB962C8B-B14F-4D97-AF65-F5344CB8AC3E}">
        <p14:creationId xmlns:p14="http://schemas.microsoft.com/office/powerpoint/2010/main" val="436419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solidFill>
                  <a:srgbClr val="000000"/>
                </a:solidFill>
                <a:latin typeface="Arial" panose="020B0604020202020204" pitchFamily="34" charset="0"/>
              </a:rPr>
              <a:t>un schéma conceptuel des</a:t>
            </a:r>
            <a:r>
              <a:rPr lang="fr-FR" baseline="0" dirty="0" smtClean="0">
                <a:solidFill>
                  <a:srgbClr val="000000"/>
                </a:solidFill>
                <a:latin typeface="Arial" panose="020B0604020202020204" pitchFamily="34" charset="0"/>
              </a:rPr>
              <a:t> </a:t>
            </a:r>
            <a:r>
              <a:rPr lang="fr-FR" b="1" dirty="0" smtClean="0">
                <a:solidFill>
                  <a:srgbClr val="000000"/>
                </a:solidFill>
                <a:latin typeface="Arial" panose="020B0604020202020204" pitchFamily="34" charset="0"/>
              </a:rPr>
              <a:t>déterminants</a:t>
            </a:r>
            <a:r>
              <a:rPr lang="fr-FR" dirty="0" smtClean="0">
                <a:solidFill>
                  <a:srgbClr val="000000"/>
                </a:solidFill>
                <a:latin typeface="Arial" panose="020B0604020202020204" pitchFamily="34" charset="0"/>
              </a:rPr>
              <a:t> et </a:t>
            </a:r>
            <a:r>
              <a:rPr lang="fr-FR" b="1" dirty="0" smtClean="0">
                <a:solidFill>
                  <a:srgbClr val="000000"/>
                </a:solidFill>
                <a:latin typeface="Arial" panose="020B0604020202020204" pitchFamily="34" charset="0"/>
              </a:rPr>
              <a:t>conséquences</a:t>
            </a:r>
            <a:r>
              <a:rPr lang="fr-FR" dirty="0" smtClean="0">
                <a:solidFill>
                  <a:srgbClr val="000000"/>
                </a:solidFill>
                <a:latin typeface="Arial" panose="020B0604020202020204" pitchFamily="34" charset="0"/>
              </a:rPr>
              <a:t> d'un faible niveau de littératie en santé</a:t>
            </a:r>
          </a:p>
          <a:p>
            <a:endParaRPr lang="fr-FR" dirty="0" smtClean="0">
              <a:solidFill>
                <a:srgbClr val="000000"/>
              </a:solidFill>
              <a:latin typeface="Arial" panose="020B0604020202020204" pitchFamily="34" charset="0"/>
            </a:endParaRPr>
          </a:p>
          <a:p>
            <a:r>
              <a:rPr lang="fr-FR" dirty="0" smtClean="0">
                <a:solidFill>
                  <a:srgbClr val="000000"/>
                </a:solidFill>
                <a:latin typeface="Arial" panose="020B0604020202020204" pitchFamily="34" charset="0"/>
              </a:rPr>
              <a:t>à </a:t>
            </a:r>
            <a:r>
              <a:rPr lang="fr-FR" b="1" dirty="0" smtClean="0">
                <a:solidFill>
                  <a:srgbClr val="000000"/>
                </a:solidFill>
                <a:latin typeface="Arial" panose="020B0604020202020204" pitchFamily="34" charset="0"/>
              </a:rPr>
              <a:t>gauche</a:t>
            </a:r>
            <a:r>
              <a:rPr lang="fr-FR" dirty="0" smtClean="0">
                <a:solidFill>
                  <a:srgbClr val="000000"/>
                </a:solidFill>
                <a:latin typeface="Arial" panose="020B0604020202020204" pitchFamily="34" charset="0"/>
              </a:rPr>
              <a:t> les déterminants de la LS</a:t>
            </a:r>
            <a:r>
              <a:rPr lang="fr-FR" baseline="0" dirty="0" smtClean="0">
                <a:solidFill>
                  <a:srgbClr val="000000"/>
                </a:solidFill>
                <a:latin typeface="Arial" panose="020B0604020202020204" pitchFamily="34" charset="0"/>
              </a:rPr>
              <a:t> </a:t>
            </a:r>
            <a:r>
              <a:rPr lang="fr-FR" dirty="0" smtClean="0">
                <a:solidFill>
                  <a:srgbClr val="000000"/>
                </a:solidFill>
                <a:latin typeface="Arial" panose="020B0604020202020204" pitchFamily="34" charset="0"/>
              </a:rPr>
              <a:t>liés</a:t>
            </a:r>
            <a:r>
              <a:rPr lang="fr-FR" baseline="0" dirty="0" smtClean="0">
                <a:solidFill>
                  <a:srgbClr val="000000"/>
                </a:solidFill>
                <a:latin typeface="Arial" panose="020B0604020202020204" pitchFamily="34" charset="0"/>
              </a:rPr>
              <a:t> </a:t>
            </a:r>
            <a:r>
              <a:rPr lang="fr-FR" dirty="0" smtClean="0">
                <a:solidFill>
                  <a:srgbClr val="000000"/>
                </a:solidFill>
                <a:latin typeface="Arial" panose="020B0604020202020204" pitchFamily="34" charset="0"/>
              </a:rPr>
              <a:t>à des caractéristiques individuelles et à des caractéristiques socio-économiques </a:t>
            </a:r>
          </a:p>
          <a:p>
            <a:endParaRPr lang="fr-FR" dirty="0" smtClean="0">
              <a:solidFill>
                <a:srgbClr val="000000"/>
              </a:solidFill>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La </a:t>
            </a:r>
            <a:r>
              <a:rPr lang="fr-FR" sz="1200" b="1" kern="1200" dirty="0" smtClean="0">
                <a:solidFill>
                  <a:schemeClr val="tx1"/>
                </a:solidFill>
                <a:latin typeface="+mn-lt"/>
                <a:ea typeface="+mn-ea"/>
                <a:cs typeface="+mn-cs"/>
              </a:rPr>
              <a:t>partie du milieu </a:t>
            </a:r>
            <a:r>
              <a:rPr lang="fr-FR" sz="1200" kern="1200" dirty="0" smtClean="0">
                <a:solidFill>
                  <a:schemeClr val="tx1"/>
                </a:solidFill>
                <a:latin typeface="+mn-lt"/>
                <a:ea typeface="+mn-ea"/>
                <a:cs typeface="+mn-cs"/>
              </a:rPr>
              <a:t>illustre que la </a:t>
            </a:r>
            <a:r>
              <a:rPr lang="fr-FR" sz="1200" b="1" kern="1200" dirty="0" smtClean="0">
                <a:solidFill>
                  <a:schemeClr val="tx1"/>
                </a:solidFill>
                <a:latin typeface="+mn-lt"/>
                <a:ea typeface="+mn-ea"/>
                <a:cs typeface="+mn-cs"/>
              </a:rPr>
              <a:t>question des compétences ne repose pas uniquement sur l'individu </a:t>
            </a:r>
            <a:r>
              <a:rPr lang="fr-FR" sz="1200" b="0" kern="1200" dirty="0" smtClean="0">
                <a:solidFill>
                  <a:schemeClr val="tx1"/>
                </a:solidFill>
                <a:latin typeface="+mn-lt"/>
                <a:ea typeface="+mn-ea"/>
                <a:cs typeface="+mn-cs"/>
              </a:rPr>
              <a:t>mais également sur </a:t>
            </a:r>
            <a:r>
              <a:rPr lang="fr-FR" sz="1200" b="1" kern="1200" dirty="0" smtClean="0">
                <a:solidFill>
                  <a:schemeClr val="tx1"/>
                </a:solidFill>
                <a:latin typeface="+mn-lt"/>
                <a:ea typeface="+mn-ea"/>
                <a:cs typeface="+mn-cs"/>
              </a:rPr>
              <a:t>le système de soins</a:t>
            </a:r>
            <a:r>
              <a:rPr lang="fr-FR" sz="1200" b="1" kern="1200" baseline="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qui doit</a:t>
            </a:r>
            <a:r>
              <a:rPr lang="fr-FR" sz="1200" b="1" kern="1200" baseline="0" dirty="0" smtClean="0">
                <a:solidFill>
                  <a:schemeClr val="tx1"/>
                </a:solidFill>
                <a:latin typeface="+mn-lt"/>
                <a:ea typeface="+mn-ea"/>
                <a:cs typeface="+mn-cs"/>
              </a:rPr>
              <a:t> aussi s’adapter pour </a:t>
            </a:r>
            <a:r>
              <a:rPr lang="fr-FR" sz="120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 que le patient </a:t>
            </a:r>
            <a:r>
              <a:rPr lang="fr-FR" sz="1200" b="1" kern="1200" dirty="0" smtClean="0">
                <a:solidFill>
                  <a:schemeClr val="tx1"/>
                </a:solidFill>
                <a:latin typeface="+mn-lt"/>
                <a:ea typeface="+mn-ea"/>
                <a:cs typeface="+mn-cs"/>
              </a:rPr>
              <a:t>comprenne les informations et puisse les intégrer pour naviguer efficacement dans</a:t>
            </a:r>
            <a:r>
              <a:rPr lang="fr-FR" sz="1200" b="1" kern="1200" baseline="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le système de santé</a:t>
            </a:r>
            <a:r>
              <a:rPr lang="fr-FR"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latin typeface="+mn-lt"/>
                <a:ea typeface="+mn-ea"/>
                <a:cs typeface="+mn-cs"/>
              </a:rPr>
              <a:t>- promouvoir les interactions entre les patients et les professionnels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 et </a:t>
            </a:r>
            <a:r>
              <a:rPr lang="fr-FR" sz="1200" b="1" kern="1200" dirty="0" smtClean="0">
                <a:solidFill>
                  <a:schemeClr val="tx1"/>
                </a:solidFill>
                <a:latin typeface="+mn-lt"/>
                <a:ea typeface="+mn-ea"/>
                <a:cs typeface="+mn-cs"/>
              </a:rPr>
              <a:t>structurer des capacités d'autogestion essentielles</a:t>
            </a:r>
            <a:r>
              <a:rPr lang="fr-FR" sz="1200" b="1" kern="1200" baseline="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pour les malades chroniques </a:t>
            </a:r>
            <a:r>
              <a:rPr lang="fr-FR" sz="1200" kern="1200" dirty="0" smtClean="0">
                <a:solidFill>
                  <a:schemeClr val="tx1"/>
                </a:solidFill>
                <a:latin typeface="+mn-lt"/>
                <a:ea typeface="+mn-ea"/>
                <a:cs typeface="+mn-cs"/>
              </a:rPr>
              <a:t>avec les notions de capacité d'agir et d'engagement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La </a:t>
            </a:r>
            <a:r>
              <a:rPr lang="fr-FR" sz="1200" b="1" kern="1200" dirty="0" smtClean="0">
                <a:solidFill>
                  <a:schemeClr val="tx1"/>
                </a:solidFill>
                <a:latin typeface="+mn-lt"/>
                <a:ea typeface="+mn-ea"/>
                <a:cs typeface="+mn-cs"/>
              </a:rPr>
              <a:t>LS est un déterminant très fort de l'état de santé</a:t>
            </a:r>
            <a:r>
              <a:rPr lang="fr-FR" sz="1200" b="1"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Beaucoup de publications ont montré l'impact négatif d’un faible niveau de LS notamment :</a:t>
            </a:r>
            <a:endParaRPr lang="fr-FR" sz="1200" kern="1200" baseline="0" dirty="0" smtClean="0">
              <a:solidFill>
                <a:schemeClr val="tx1"/>
              </a:solidFill>
              <a:latin typeface="+mn-lt"/>
              <a:ea typeface="+mn-ea"/>
              <a:cs typeface="+mn-cs"/>
            </a:endParaRPr>
          </a:p>
          <a:p>
            <a:pPr marL="491490" lvl="1" indent="-205740">
              <a:buFont typeface="Arial"/>
              <a:buChar char="•"/>
              <a:tabLst>
                <a:tab pos="492062" algn="l"/>
              </a:tabLst>
            </a:pPr>
            <a:r>
              <a:rPr lang="fr-FR" sz="1530" dirty="0" smtClean="0">
                <a:latin typeface="Arial"/>
                <a:cs typeface="Arial"/>
              </a:rPr>
              <a:t>accès </a:t>
            </a:r>
            <a:r>
              <a:rPr lang="fr-FR" sz="1530" spc="-9" dirty="0" smtClean="0">
                <a:latin typeface="Arial"/>
                <a:cs typeface="Arial"/>
              </a:rPr>
              <a:t>r</a:t>
            </a:r>
            <a:r>
              <a:rPr lang="fr-FR" sz="1530" dirty="0" smtClean="0">
                <a:latin typeface="Arial"/>
                <a:cs typeface="Arial"/>
              </a:rPr>
              <a:t>es</a:t>
            </a:r>
            <a:r>
              <a:rPr lang="fr-FR" sz="1530" spc="-9" dirty="0" smtClean="0">
                <a:latin typeface="Arial"/>
                <a:cs typeface="Arial"/>
              </a:rPr>
              <a:t>t</a:t>
            </a:r>
            <a:r>
              <a:rPr lang="fr-FR" sz="1530" dirty="0" smtClean="0">
                <a:latin typeface="Arial"/>
                <a:cs typeface="Arial"/>
              </a:rPr>
              <a:t>reint aux</a:t>
            </a:r>
            <a:r>
              <a:rPr lang="fr-FR" sz="1530" spc="5" dirty="0" smtClean="0">
                <a:latin typeface="Arial"/>
                <a:cs typeface="Arial"/>
              </a:rPr>
              <a:t> </a:t>
            </a:r>
            <a:r>
              <a:rPr lang="fr-FR" sz="1530" dirty="0" smtClean="0">
                <a:latin typeface="Arial"/>
                <a:cs typeface="Arial"/>
              </a:rPr>
              <a:t>prog</a:t>
            </a:r>
            <a:r>
              <a:rPr lang="fr-FR" sz="1530" spc="-9" dirty="0" smtClean="0">
                <a:latin typeface="Arial"/>
                <a:cs typeface="Arial"/>
              </a:rPr>
              <a:t>r</a:t>
            </a:r>
            <a:r>
              <a:rPr lang="fr-FR" sz="1530" dirty="0" smtClean="0">
                <a:latin typeface="Arial"/>
                <a:cs typeface="Arial"/>
              </a:rPr>
              <a:t>am</a:t>
            </a:r>
            <a:r>
              <a:rPr lang="fr-FR" sz="1530" spc="-9" dirty="0" smtClean="0">
                <a:latin typeface="Arial"/>
                <a:cs typeface="Arial"/>
              </a:rPr>
              <a:t>m</a:t>
            </a:r>
            <a:r>
              <a:rPr lang="fr-FR" sz="1530" dirty="0" smtClean="0">
                <a:latin typeface="Arial"/>
                <a:cs typeface="Arial"/>
              </a:rPr>
              <a:t>es</a:t>
            </a:r>
            <a:r>
              <a:rPr lang="fr-FR" sz="1530" spc="5" dirty="0" smtClean="0">
                <a:latin typeface="Arial"/>
                <a:cs typeface="Arial"/>
              </a:rPr>
              <a:t> </a:t>
            </a:r>
            <a:r>
              <a:rPr lang="fr-FR" sz="1530" dirty="0" smtClean="0">
                <a:latin typeface="Arial"/>
                <a:cs typeface="Arial"/>
              </a:rPr>
              <a:t>de</a:t>
            </a:r>
            <a:r>
              <a:rPr lang="fr-FR" sz="1530" spc="14" dirty="0" smtClean="0">
                <a:latin typeface="Arial"/>
                <a:cs typeface="Arial"/>
              </a:rPr>
              <a:t> </a:t>
            </a:r>
            <a:r>
              <a:rPr lang="fr-FR" sz="1530" b="1" dirty="0" smtClean="0">
                <a:latin typeface="Arial"/>
                <a:cs typeface="Arial"/>
              </a:rPr>
              <a:t>pré</a:t>
            </a:r>
            <a:r>
              <a:rPr lang="fr-FR" sz="1530" b="1" spc="-32" dirty="0" smtClean="0">
                <a:latin typeface="Arial"/>
                <a:cs typeface="Arial"/>
              </a:rPr>
              <a:t>v</a:t>
            </a:r>
            <a:r>
              <a:rPr lang="fr-FR" sz="1530" b="1" dirty="0" smtClean="0">
                <a:latin typeface="Arial"/>
                <a:cs typeface="Arial"/>
              </a:rPr>
              <a:t>e</a:t>
            </a:r>
            <a:r>
              <a:rPr lang="fr-FR" sz="1530" b="1" spc="5" dirty="0" smtClean="0">
                <a:latin typeface="Arial"/>
                <a:cs typeface="Arial"/>
              </a:rPr>
              <a:t>n</a:t>
            </a:r>
            <a:r>
              <a:rPr lang="fr-FR" sz="1530" b="1" dirty="0" smtClean="0">
                <a:latin typeface="Arial"/>
                <a:cs typeface="Arial"/>
              </a:rPr>
              <a:t>tion</a:t>
            </a:r>
            <a:r>
              <a:rPr lang="fr-FR" sz="1530" b="1" spc="5" dirty="0" smtClean="0">
                <a:latin typeface="Arial"/>
                <a:cs typeface="Arial"/>
              </a:rPr>
              <a:t> </a:t>
            </a:r>
            <a:r>
              <a:rPr lang="fr-FR" sz="1530" dirty="0" smtClean="0">
                <a:latin typeface="Arial"/>
                <a:cs typeface="Arial"/>
              </a:rPr>
              <a:t>et</a:t>
            </a:r>
            <a:r>
              <a:rPr lang="fr-FR" sz="1530" spc="9" dirty="0" smtClean="0">
                <a:latin typeface="Arial"/>
                <a:cs typeface="Arial"/>
              </a:rPr>
              <a:t> </a:t>
            </a:r>
            <a:r>
              <a:rPr lang="fr-FR" sz="1530" dirty="0" smtClean="0">
                <a:latin typeface="Arial"/>
                <a:cs typeface="Arial"/>
              </a:rPr>
              <a:t>de</a:t>
            </a:r>
            <a:r>
              <a:rPr lang="fr-FR" sz="1530" spc="-5" dirty="0" smtClean="0">
                <a:latin typeface="Arial"/>
                <a:cs typeface="Arial"/>
              </a:rPr>
              <a:t> </a:t>
            </a:r>
            <a:r>
              <a:rPr lang="fr-FR" sz="1530" b="1" dirty="0" smtClean="0">
                <a:latin typeface="Arial"/>
                <a:cs typeface="Arial"/>
              </a:rPr>
              <a:t>dé</a:t>
            </a:r>
            <a:r>
              <a:rPr lang="fr-FR" sz="1530" b="1" spc="5" dirty="0" smtClean="0">
                <a:latin typeface="Arial"/>
                <a:cs typeface="Arial"/>
              </a:rPr>
              <a:t>p</a:t>
            </a:r>
            <a:r>
              <a:rPr lang="fr-FR" sz="1530" b="1" spc="-9" dirty="0" smtClean="0">
                <a:latin typeface="Arial"/>
                <a:cs typeface="Arial"/>
              </a:rPr>
              <a:t>i</a:t>
            </a:r>
            <a:r>
              <a:rPr lang="fr-FR" sz="1530" b="1" dirty="0" smtClean="0">
                <a:latin typeface="Arial"/>
                <a:cs typeface="Arial"/>
              </a:rPr>
              <a:t>stage, </a:t>
            </a:r>
            <a:r>
              <a:rPr lang="fr-FR" sz="1530" b="0" dirty="0" smtClean="0">
                <a:latin typeface="Arial"/>
                <a:cs typeface="Arial"/>
              </a:rPr>
              <a:t>et aux programmes </a:t>
            </a:r>
            <a:r>
              <a:rPr lang="fr-FR" sz="1530" b="1" dirty="0" smtClean="0">
                <a:latin typeface="Arial"/>
                <a:cs typeface="Arial"/>
              </a:rPr>
              <a:t>d’éducation thérapeutique</a:t>
            </a:r>
            <a:endParaRPr lang="fr-FR" sz="1530" dirty="0" smtClean="0">
              <a:latin typeface="Arial"/>
              <a:cs typeface="Arial"/>
            </a:endParaRPr>
          </a:p>
          <a:p>
            <a:pPr marL="491490" lvl="1" indent="-205740">
              <a:buFont typeface="Arial"/>
              <a:buChar char="•"/>
              <a:tabLst>
                <a:tab pos="492062" algn="l"/>
              </a:tabLst>
            </a:pPr>
            <a:r>
              <a:rPr lang="fr-FR" sz="1530" b="1" dirty="0" smtClean="0">
                <a:latin typeface="Arial"/>
                <a:cs typeface="Arial"/>
              </a:rPr>
              <a:t>comp</a:t>
            </a:r>
            <a:r>
              <a:rPr lang="fr-FR" sz="1530" b="1" spc="5" dirty="0" smtClean="0">
                <a:latin typeface="Arial"/>
                <a:cs typeface="Arial"/>
              </a:rPr>
              <a:t>o</a:t>
            </a:r>
            <a:r>
              <a:rPr lang="fr-FR" sz="1530" b="1" dirty="0" smtClean="0">
                <a:latin typeface="Arial"/>
                <a:cs typeface="Arial"/>
              </a:rPr>
              <a:t>r</a:t>
            </a:r>
            <a:r>
              <a:rPr lang="fr-FR" sz="1530" b="1" spc="-9" dirty="0" smtClean="0">
                <a:latin typeface="Arial"/>
                <a:cs typeface="Arial"/>
              </a:rPr>
              <a:t>t</a:t>
            </a:r>
            <a:r>
              <a:rPr lang="fr-FR" sz="1530" b="1" dirty="0" smtClean="0">
                <a:latin typeface="Arial"/>
                <a:cs typeface="Arial"/>
              </a:rPr>
              <a:t>ements</a:t>
            </a:r>
            <a:r>
              <a:rPr lang="fr-FR" sz="1530" b="1" spc="-18" dirty="0" smtClean="0">
                <a:latin typeface="Arial"/>
                <a:cs typeface="Arial"/>
              </a:rPr>
              <a:t> </a:t>
            </a:r>
            <a:r>
              <a:rPr lang="fr-FR" sz="1530" b="1" dirty="0" smtClean="0">
                <a:latin typeface="Arial"/>
                <a:cs typeface="Arial"/>
              </a:rPr>
              <a:t>à</a:t>
            </a:r>
            <a:r>
              <a:rPr lang="fr-FR" sz="1530" b="1" spc="5" dirty="0" smtClean="0">
                <a:latin typeface="Arial"/>
                <a:cs typeface="Arial"/>
              </a:rPr>
              <a:t> </a:t>
            </a:r>
            <a:r>
              <a:rPr lang="fr-FR" sz="1530" b="1" dirty="0" smtClean="0">
                <a:latin typeface="Arial"/>
                <a:cs typeface="Arial"/>
              </a:rPr>
              <a:t>r</a:t>
            </a:r>
            <a:r>
              <a:rPr lang="fr-FR" sz="1530" b="1" spc="-9" dirty="0" smtClean="0">
                <a:latin typeface="Arial"/>
                <a:cs typeface="Arial"/>
              </a:rPr>
              <a:t>i</a:t>
            </a:r>
            <a:r>
              <a:rPr lang="fr-FR" sz="1530" b="1" dirty="0" smtClean="0">
                <a:latin typeface="Arial"/>
                <a:cs typeface="Arial"/>
              </a:rPr>
              <a:t>sq</a:t>
            </a:r>
            <a:r>
              <a:rPr lang="fr-FR" sz="1530" b="1" spc="5" dirty="0" smtClean="0">
                <a:latin typeface="Arial"/>
                <a:cs typeface="Arial"/>
              </a:rPr>
              <a:t>u</a:t>
            </a:r>
            <a:r>
              <a:rPr lang="fr-FR" sz="1530" b="1" dirty="0" smtClean="0">
                <a:latin typeface="Arial"/>
                <a:cs typeface="Arial"/>
              </a:rPr>
              <a:t>es</a:t>
            </a:r>
            <a:r>
              <a:rPr lang="fr-FR" sz="1530" b="1" spc="9" dirty="0" smtClean="0">
                <a:latin typeface="Arial"/>
                <a:cs typeface="Arial"/>
              </a:rPr>
              <a:t> </a:t>
            </a:r>
            <a:r>
              <a:rPr lang="fr-FR" sz="1530" dirty="0" smtClean="0">
                <a:latin typeface="Arial"/>
                <a:cs typeface="Arial"/>
              </a:rPr>
              <a:t>p</a:t>
            </a:r>
            <a:r>
              <a:rPr lang="fr-FR" sz="1530" spc="5" dirty="0" smtClean="0">
                <a:latin typeface="Arial"/>
                <a:cs typeface="Arial"/>
              </a:rPr>
              <a:t>l</a:t>
            </a:r>
            <a:r>
              <a:rPr lang="fr-FR" sz="1530" dirty="0" smtClean="0">
                <a:latin typeface="Arial"/>
                <a:cs typeface="Arial"/>
              </a:rPr>
              <a:t>us</a:t>
            </a:r>
            <a:r>
              <a:rPr lang="fr-FR" sz="1530" spc="-5" dirty="0" smtClean="0">
                <a:latin typeface="Arial"/>
                <a:cs typeface="Arial"/>
              </a:rPr>
              <a:t> </a:t>
            </a:r>
            <a:r>
              <a:rPr lang="fr-FR" sz="1530" spc="-9" dirty="0" smtClean="0">
                <a:latin typeface="Arial"/>
                <a:cs typeface="Arial"/>
              </a:rPr>
              <a:t>f</a:t>
            </a:r>
            <a:r>
              <a:rPr lang="fr-FR" sz="1530" dirty="0" smtClean="0">
                <a:latin typeface="Arial"/>
                <a:cs typeface="Arial"/>
              </a:rPr>
              <a:t>réquen</a:t>
            </a:r>
            <a:r>
              <a:rPr lang="fr-FR" sz="1530" spc="-9" dirty="0" smtClean="0">
                <a:latin typeface="Arial"/>
                <a:cs typeface="Arial"/>
              </a:rPr>
              <a:t>t</a:t>
            </a:r>
            <a:r>
              <a:rPr lang="fr-FR" sz="1530" dirty="0" smtClean="0">
                <a:latin typeface="Arial"/>
                <a:cs typeface="Arial"/>
              </a:rPr>
              <a:t>s</a:t>
            </a:r>
          </a:p>
          <a:p>
            <a:pPr marL="491490" lvl="1" indent="-205740">
              <a:buFont typeface="Arial"/>
              <a:buChar char="•"/>
              <a:tabLst>
                <a:tab pos="492062" algn="l"/>
              </a:tabLst>
            </a:pPr>
            <a:r>
              <a:rPr lang="fr-FR" sz="1530" dirty="0" smtClean="0">
                <a:latin typeface="Arial"/>
                <a:cs typeface="Arial"/>
              </a:rPr>
              <a:t>moindre</a:t>
            </a:r>
            <a:r>
              <a:rPr lang="fr-FR" sz="1530" spc="-5" dirty="0" smtClean="0">
                <a:latin typeface="Arial"/>
                <a:cs typeface="Arial"/>
              </a:rPr>
              <a:t> </a:t>
            </a:r>
            <a:r>
              <a:rPr lang="fr-FR" sz="1530" b="1" dirty="0" smtClean="0">
                <a:latin typeface="Arial"/>
                <a:cs typeface="Arial"/>
              </a:rPr>
              <a:t>adhésion aux traitements</a:t>
            </a:r>
            <a:r>
              <a:rPr lang="fr-FR" sz="1530" b="1" baseline="0" dirty="0" smtClean="0">
                <a:latin typeface="Arial"/>
                <a:cs typeface="Arial"/>
              </a:rPr>
              <a:t> </a:t>
            </a:r>
            <a:r>
              <a:rPr lang="fr-FR" sz="1530" b="0" baseline="0" dirty="0" smtClean="0">
                <a:latin typeface="Arial"/>
                <a:cs typeface="Arial"/>
              </a:rPr>
              <a:t>prescrits</a:t>
            </a:r>
            <a:endParaRPr lang="fr-FR" sz="1530" b="0" dirty="0" smtClean="0">
              <a:latin typeface="Arial"/>
              <a:cs typeface="Arial"/>
            </a:endParaRPr>
          </a:p>
          <a:p>
            <a:pPr marL="491490" lvl="1" indent="-205740">
              <a:buFont typeface="Arial"/>
              <a:buChar char="•"/>
              <a:tabLst>
                <a:tab pos="492062" algn="l"/>
              </a:tabLst>
            </a:pPr>
            <a:r>
              <a:rPr lang="fr-FR" sz="1530" dirty="0" smtClean="0">
                <a:latin typeface="Arial"/>
                <a:cs typeface="Arial"/>
              </a:rPr>
              <a:t>p</a:t>
            </a:r>
            <a:r>
              <a:rPr lang="fr-FR" sz="1530" spc="5" dirty="0" smtClean="0">
                <a:latin typeface="Arial"/>
                <a:cs typeface="Arial"/>
              </a:rPr>
              <a:t>l</a:t>
            </a:r>
            <a:r>
              <a:rPr lang="fr-FR" sz="1530" dirty="0" smtClean="0">
                <a:latin typeface="Arial"/>
                <a:cs typeface="Arial"/>
              </a:rPr>
              <a:t>us</a:t>
            </a:r>
            <a:r>
              <a:rPr lang="fr-FR" sz="1530" spc="-5" dirty="0" smtClean="0">
                <a:latin typeface="Arial"/>
                <a:cs typeface="Arial"/>
              </a:rPr>
              <a:t> </a:t>
            </a:r>
            <a:r>
              <a:rPr lang="fr-FR" sz="1530" dirty="0" smtClean="0">
                <a:latin typeface="Arial"/>
                <a:cs typeface="Arial"/>
              </a:rPr>
              <a:t>mauvais con</a:t>
            </a:r>
            <a:r>
              <a:rPr lang="fr-FR" sz="1530" spc="-9" dirty="0" smtClean="0">
                <a:latin typeface="Arial"/>
                <a:cs typeface="Arial"/>
              </a:rPr>
              <a:t>t</a:t>
            </a:r>
            <a:r>
              <a:rPr lang="fr-FR" sz="1530" dirty="0" smtClean="0">
                <a:latin typeface="Arial"/>
                <a:cs typeface="Arial"/>
              </a:rPr>
              <a:t>rôles des</a:t>
            </a:r>
            <a:r>
              <a:rPr lang="fr-FR" sz="1530" spc="9" dirty="0" smtClean="0">
                <a:latin typeface="Arial"/>
                <a:cs typeface="Arial"/>
              </a:rPr>
              <a:t> </a:t>
            </a:r>
            <a:r>
              <a:rPr lang="fr-FR" sz="1530" b="1" dirty="0" smtClean="0">
                <a:latin typeface="Arial"/>
                <a:cs typeface="Arial"/>
              </a:rPr>
              <a:t>ma</a:t>
            </a:r>
            <a:r>
              <a:rPr lang="fr-FR" sz="1530" b="1" spc="-9" dirty="0" smtClean="0">
                <a:latin typeface="Arial"/>
                <a:cs typeface="Arial"/>
              </a:rPr>
              <a:t>l</a:t>
            </a:r>
            <a:r>
              <a:rPr lang="fr-FR" sz="1530" b="1" dirty="0" smtClean="0">
                <a:latin typeface="Arial"/>
                <a:cs typeface="Arial"/>
              </a:rPr>
              <a:t>adies</a:t>
            </a:r>
            <a:r>
              <a:rPr lang="fr-FR" sz="1530" b="1" spc="14" dirty="0" smtClean="0">
                <a:latin typeface="Arial"/>
                <a:cs typeface="Arial"/>
              </a:rPr>
              <a:t> </a:t>
            </a:r>
            <a:r>
              <a:rPr lang="fr-FR" sz="1530" b="1" dirty="0" smtClean="0">
                <a:latin typeface="Arial"/>
                <a:cs typeface="Arial"/>
              </a:rPr>
              <a:t>chro</a:t>
            </a:r>
            <a:r>
              <a:rPr lang="fr-FR" sz="1530" b="1" spc="5" dirty="0" smtClean="0">
                <a:latin typeface="Arial"/>
                <a:cs typeface="Arial"/>
              </a:rPr>
              <a:t>n</a:t>
            </a:r>
            <a:r>
              <a:rPr lang="fr-FR" sz="1530" b="1" spc="-9" dirty="0" smtClean="0">
                <a:latin typeface="Arial"/>
                <a:cs typeface="Arial"/>
              </a:rPr>
              <a:t>i</a:t>
            </a:r>
            <a:r>
              <a:rPr lang="fr-FR" sz="1530" b="1" dirty="0" smtClean="0">
                <a:latin typeface="Arial"/>
                <a:cs typeface="Arial"/>
              </a:rPr>
              <a:t>ques</a:t>
            </a:r>
          </a:p>
          <a:p>
            <a:pPr marL="491490" lvl="1" indent="-205740">
              <a:buFont typeface="Arial"/>
              <a:buChar char="•"/>
              <a:tabLst>
                <a:tab pos="492062" algn="l"/>
              </a:tabLst>
            </a:pPr>
            <a:r>
              <a:rPr lang="fr-FR" sz="1530" dirty="0" smtClean="0">
                <a:latin typeface="Arial"/>
                <a:cs typeface="Arial"/>
              </a:rPr>
              <a:t>moins bon</a:t>
            </a:r>
            <a:r>
              <a:rPr lang="fr-FR" sz="1530" spc="5" dirty="0" smtClean="0">
                <a:latin typeface="Arial"/>
                <a:cs typeface="Arial"/>
              </a:rPr>
              <a:t> </a:t>
            </a:r>
            <a:r>
              <a:rPr lang="fr-FR" sz="1530" b="1" dirty="0" smtClean="0">
                <a:latin typeface="Arial"/>
                <a:cs typeface="Arial"/>
              </a:rPr>
              <a:t>usa</a:t>
            </a:r>
            <a:r>
              <a:rPr lang="fr-FR" sz="1530" b="1" spc="5" dirty="0" smtClean="0">
                <a:latin typeface="Arial"/>
                <a:cs typeface="Arial"/>
              </a:rPr>
              <a:t>g</a:t>
            </a:r>
            <a:r>
              <a:rPr lang="fr-FR" sz="1530" b="1" dirty="0" smtClean="0">
                <a:latin typeface="Arial"/>
                <a:cs typeface="Arial"/>
              </a:rPr>
              <a:t>e</a:t>
            </a:r>
            <a:r>
              <a:rPr lang="fr-FR" sz="1530" b="1" spc="-5" dirty="0" smtClean="0">
                <a:latin typeface="Arial"/>
                <a:cs typeface="Arial"/>
              </a:rPr>
              <a:t> </a:t>
            </a:r>
            <a:r>
              <a:rPr lang="fr-FR" sz="1530" b="1" dirty="0" smtClean="0">
                <a:latin typeface="Arial"/>
                <a:cs typeface="Arial"/>
              </a:rPr>
              <a:t>du</a:t>
            </a:r>
            <a:r>
              <a:rPr lang="fr-FR" sz="1530" b="1" spc="-14" dirty="0" smtClean="0">
                <a:latin typeface="Arial"/>
                <a:cs typeface="Arial"/>
              </a:rPr>
              <a:t> </a:t>
            </a:r>
            <a:r>
              <a:rPr lang="fr-FR" sz="1530" b="1" dirty="0" smtClean="0">
                <a:latin typeface="Arial"/>
                <a:cs typeface="Arial"/>
              </a:rPr>
              <a:t>s</a:t>
            </a:r>
            <a:r>
              <a:rPr lang="fr-FR" sz="1530" b="1" spc="-14" dirty="0" smtClean="0">
                <a:latin typeface="Arial"/>
                <a:cs typeface="Arial"/>
              </a:rPr>
              <a:t>y</a:t>
            </a:r>
            <a:r>
              <a:rPr lang="fr-FR" sz="1530" b="1" dirty="0" smtClean="0">
                <a:latin typeface="Arial"/>
                <a:cs typeface="Arial"/>
              </a:rPr>
              <a:t>stè</a:t>
            </a:r>
            <a:r>
              <a:rPr lang="fr-FR" sz="1530" b="1" spc="-9" dirty="0" smtClean="0">
                <a:latin typeface="Arial"/>
                <a:cs typeface="Arial"/>
              </a:rPr>
              <a:t>m</a:t>
            </a:r>
            <a:r>
              <a:rPr lang="fr-FR" sz="1530" b="1" dirty="0" smtClean="0">
                <a:latin typeface="Arial"/>
                <a:cs typeface="Arial"/>
              </a:rPr>
              <a:t>e</a:t>
            </a:r>
            <a:r>
              <a:rPr lang="fr-FR" sz="1530" b="1" spc="27" dirty="0" smtClean="0">
                <a:latin typeface="Arial"/>
                <a:cs typeface="Arial"/>
              </a:rPr>
              <a:t> </a:t>
            </a:r>
            <a:r>
              <a:rPr lang="fr-FR" sz="1530" b="1" dirty="0" smtClean="0">
                <a:latin typeface="Arial"/>
                <a:cs typeface="Arial"/>
              </a:rPr>
              <a:t>de santé : plus d’hospitalisations en urgence</a:t>
            </a:r>
          </a:p>
          <a:p>
            <a:pPr marL="491490" lvl="1" indent="-205740">
              <a:buFont typeface="Arial"/>
              <a:buChar char="•"/>
              <a:tabLst>
                <a:tab pos="492062" algn="l"/>
              </a:tabLst>
            </a:pPr>
            <a:r>
              <a:rPr lang="fr-FR" sz="1530" b="1" dirty="0" smtClean="0">
                <a:latin typeface="Arial"/>
                <a:cs typeface="Arial"/>
              </a:rPr>
              <a:t>Plus de mortalité en particulier chez les personnes </a:t>
            </a:r>
            <a:r>
              <a:rPr lang="fr-FR" sz="1530" b="1" dirty="0" err="1" smtClean="0">
                <a:latin typeface="Arial"/>
                <a:cs typeface="Arial"/>
              </a:rPr>
              <a:t>agées</a:t>
            </a:r>
            <a:r>
              <a:rPr lang="fr-FR" sz="1530" b="1" dirty="0" smtClean="0">
                <a:latin typeface="Arial"/>
                <a:cs typeface="Arial"/>
              </a:rPr>
              <a:t> </a:t>
            </a:r>
            <a:endParaRPr lang="fr-FR" sz="1530" dirty="0" smtClean="0">
              <a:latin typeface="Arial"/>
              <a:cs typeface="Arial"/>
            </a:endParaRPr>
          </a:p>
          <a:p>
            <a:endParaRPr lang="fr-FR" baseline="0" dirty="0" smtClean="0"/>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28</a:t>
            </a:fld>
            <a:endParaRPr lang="fr-FR"/>
          </a:p>
        </p:txBody>
      </p:sp>
    </p:spTree>
    <p:extLst>
      <p:ext uri="{BB962C8B-B14F-4D97-AF65-F5344CB8AC3E}">
        <p14:creationId xmlns:p14="http://schemas.microsoft.com/office/powerpoint/2010/main" val="1011131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Pourquoi le concept de littératie</a:t>
            </a:r>
            <a:r>
              <a:rPr lang="fr-FR" baseline="0" dirty="0" smtClean="0"/>
              <a:t> </a:t>
            </a:r>
            <a:r>
              <a:rPr lang="fr-FR" dirty="0" smtClean="0"/>
              <a:t>en santé nous semble particulièrement intéressant?</a:t>
            </a:r>
          </a:p>
          <a:p>
            <a:r>
              <a:rPr lang="fr-FR" dirty="0" smtClean="0"/>
              <a:t>Parce qu’un certain nombre d’études montre qu’il pourrait s’agir d’un médiateur entre le</a:t>
            </a:r>
            <a:r>
              <a:rPr lang="fr-FR" baseline="0" dirty="0" smtClean="0"/>
              <a:t> </a:t>
            </a:r>
            <a:r>
              <a:rPr lang="fr-FR" dirty="0" smtClean="0"/>
              <a:t>niveau socioculturel et/ou économique et les inégalités sociales de santé</a:t>
            </a:r>
            <a:r>
              <a:rPr lang="fr-FR" baseline="0" dirty="0" smtClean="0"/>
              <a:t> </a:t>
            </a:r>
            <a:r>
              <a:rPr lang="fr-FR" dirty="0" smtClean="0"/>
              <a:t>et dans la mesure où il s’agit d’un facteur modifiable par l’accompagnement</a:t>
            </a:r>
            <a:r>
              <a:rPr lang="fr-FR" baseline="0" dirty="0" smtClean="0"/>
              <a:t> et</a:t>
            </a:r>
            <a:r>
              <a:rPr lang="fr-FR" dirty="0" smtClean="0"/>
              <a:t> l’éducation</a:t>
            </a:r>
            <a:r>
              <a:rPr lang="fr-FR" baseline="0" dirty="0" smtClean="0"/>
              <a:t> ainsi que </a:t>
            </a:r>
            <a:r>
              <a:rPr lang="fr-FR" dirty="0" smtClean="0"/>
              <a:t>par une amélioration de la communication, la littératie</a:t>
            </a:r>
            <a:r>
              <a:rPr lang="fr-FR" baseline="0" dirty="0" smtClean="0"/>
              <a:t> </a:t>
            </a:r>
            <a:r>
              <a:rPr lang="fr-FR" dirty="0" smtClean="0"/>
              <a:t>en santé est un </a:t>
            </a:r>
            <a:r>
              <a:rPr lang="fr-FR" b="1" dirty="0" smtClean="0"/>
              <a:t>levier d’action </a:t>
            </a:r>
            <a:r>
              <a:rPr lang="fr-FR" dirty="0" smtClean="0"/>
              <a:t>pour réduire les inégalités sociales de santé et atteindre une </a:t>
            </a:r>
            <a:r>
              <a:rPr lang="fr-FR" b="1" dirty="0" smtClean="0"/>
              <a:t>plus grande équité en santé.</a:t>
            </a:r>
          </a:p>
          <a:p>
            <a:r>
              <a:rPr lang="fr-FR" b="1" dirty="0" smtClean="0"/>
              <a:t>Remarque :</a:t>
            </a:r>
            <a:r>
              <a:rPr lang="fr-FR" b="1" baseline="0" dirty="0" smtClean="0"/>
              <a:t> </a:t>
            </a:r>
            <a:r>
              <a:rPr lang="fr-FR" b="1" dirty="0" smtClean="0"/>
              <a:t>le concept </a:t>
            </a:r>
            <a:r>
              <a:rPr lang="fr-FR" b="1" baseline="0" dirty="0" smtClean="0"/>
              <a:t>d’inégalités sociales de santé est au cœur des politiques de santé de la plupart des pays dans le monde et notamment de la stratégie nationale de santé en France. </a:t>
            </a:r>
            <a:r>
              <a:rPr lang="fr-FR" b="0" baseline="0" dirty="0" smtClean="0"/>
              <a:t>L’enjeu pour notre système de santé est surtout que les </a:t>
            </a:r>
            <a:r>
              <a:rPr lang="fr-FR" b="1" baseline="0" dirty="0" smtClean="0"/>
              <a:t>dispositifs</a:t>
            </a:r>
            <a:r>
              <a:rPr lang="fr-FR" b="0" baseline="0" dirty="0" smtClean="0"/>
              <a:t> mis en place pour la </a:t>
            </a:r>
            <a:r>
              <a:rPr lang="fr-FR" b="1" baseline="0" dirty="0" smtClean="0"/>
              <a:t>promotion de la santé et la prévention</a:t>
            </a:r>
            <a:r>
              <a:rPr lang="fr-FR" b="0" baseline="0" dirty="0" smtClean="0"/>
              <a:t> (qu’elle soit primaire, secondaire, tertiaire ou quaternaire) s’attachent à réduire ou au moins à </a:t>
            </a:r>
            <a:r>
              <a:rPr lang="fr-FR" b="1" baseline="0" dirty="0" smtClean="0"/>
              <a:t>ne pas aggraver les inégalités sociales de santé </a:t>
            </a:r>
            <a:r>
              <a:rPr lang="fr-FR" b="0" baseline="0" dirty="0" smtClean="0"/>
              <a:t>car on sait bien que lorsqu’un dispositif est mis en place (par exemple dépistage systématique du cancer du sein ou du cancer du col de l’utérus) ce sont les populations les plus éduquées et les moins défavorisées qui l’utilisent le mieux et donc en bénéficient le plus alors que souvent ce ne sont pas les populations les plus à risque.</a:t>
            </a:r>
            <a:endParaRPr lang="fr-FR" b="0" dirty="0"/>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29</a:t>
            </a:fld>
            <a:endParaRPr lang="fr-FR"/>
          </a:p>
        </p:txBody>
      </p:sp>
    </p:spTree>
    <p:extLst>
      <p:ext uri="{BB962C8B-B14F-4D97-AF65-F5344CB8AC3E}">
        <p14:creationId xmlns:p14="http://schemas.microsoft.com/office/powerpoint/2010/main" val="3655045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latin typeface="+mn-lt"/>
                <a:ea typeface="+mn-ea"/>
                <a:cs typeface="+mn-cs"/>
              </a:rPr>
              <a:t>Alors quels sont les moyens d'action au niveau des établissements</a:t>
            </a:r>
            <a:r>
              <a:rPr lang="fr-FR" sz="1200" b="1" kern="1200" baseline="0" dirty="0" smtClean="0">
                <a:solidFill>
                  <a:schemeClr val="tx1"/>
                </a:solidFill>
                <a:latin typeface="+mn-lt"/>
                <a:ea typeface="+mn-ea"/>
                <a:cs typeface="+mn-cs"/>
              </a:rPr>
              <a:t> de santé</a:t>
            </a:r>
            <a:endParaRPr lang="fr-FR" sz="1200" b="1"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Il</a:t>
            </a:r>
            <a:r>
              <a:rPr lang="fr-FR" sz="1200" b="1" kern="1200" baseline="0" dirty="0" smtClean="0">
                <a:solidFill>
                  <a:schemeClr val="tx1"/>
                </a:solidFill>
                <a:latin typeface="+mn-lt"/>
                <a:ea typeface="+mn-ea"/>
                <a:cs typeface="+mn-cs"/>
              </a:rPr>
              <a:t> existe p</a:t>
            </a:r>
            <a:r>
              <a:rPr lang="fr-FR" sz="1200" b="1" kern="1200" dirty="0" smtClean="0">
                <a:solidFill>
                  <a:schemeClr val="tx1"/>
                </a:solidFill>
                <a:latin typeface="+mn-lt"/>
                <a:ea typeface="+mn-ea"/>
                <a:cs typeface="+mn-cs"/>
              </a:rPr>
              <a:t>lusieurs types d'approches qui sont complémentaires</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l'approche </a:t>
            </a:r>
            <a:r>
              <a:rPr lang="fr-FR" sz="1200" b="1" kern="1200" dirty="0" smtClean="0">
                <a:solidFill>
                  <a:schemeClr val="tx1"/>
                </a:solidFill>
                <a:latin typeface="+mn-lt"/>
                <a:ea typeface="+mn-ea"/>
                <a:cs typeface="+mn-cs"/>
              </a:rPr>
              <a:t>populationnelle ou universelle </a:t>
            </a:r>
            <a:r>
              <a:rPr lang="fr-FR" sz="1200" kern="1200" dirty="0" smtClean="0">
                <a:solidFill>
                  <a:schemeClr val="tx1"/>
                </a:solidFill>
                <a:latin typeface="+mn-lt"/>
                <a:ea typeface="+mn-ea"/>
                <a:cs typeface="+mn-cs"/>
              </a:rPr>
              <a:t>avec la réalisation à </a:t>
            </a:r>
            <a:r>
              <a:rPr lang="fr-FR" sz="1200" b="1" kern="1200" dirty="0" smtClean="0">
                <a:solidFill>
                  <a:schemeClr val="tx1"/>
                </a:solidFill>
                <a:latin typeface="+mn-lt"/>
                <a:ea typeface="+mn-ea"/>
                <a:cs typeface="+mn-cs"/>
              </a:rPr>
              <a:t>tous les niveaux de messages écrits audio vidéo faciles à lire et à comprendre </a:t>
            </a:r>
          </a:p>
          <a:p>
            <a:r>
              <a:rPr lang="fr-FR" sz="1200" kern="1200" dirty="0" smtClean="0">
                <a:solidFill>
                  <a:schemeClr val="tx1"/>
                </a:solidFill>
                <a:latin typeface="+mn-lt"/>
                <a:ea typeface="+mn-ea"/>
                <a:cs typeface="+mn-cs"/>
              </a:rPr>
              <a:t>c'est </a:t>
            </a:r>
            <a:r>
              <a:rPr lang="fr-FR" sz="1200" b="1" kern="1200" dirty="0" smtClean="0">
                <a:solidFill>
                  <a:schemeClr val="tx1"/>
                </a:solidFill>
                <a:latin typeface="+mn-lt"/>
                <a:ea typeface="+mn-ea"/>
                <a:cs typeface="+mn-cs"/>
              </a:rPr>
              <a:t>la base </a:t>
            </a:r>
            <a:r>
              <a:rPr lang="fr-FR" sz="1200" kern="1200" dirty="0" smtClean="0">
                <a:solidFill>
                  <a:schemeClr val="tx1"/>
                </a:solidFill>
                <a:latin typeface="+mn-lt"/>
                <a:ea typeface="+mn-ea"/>
                <a:cs typeface="+mn-cs"/>
              </a:rPr>
              <a:t>elle devrait être mise en place dans</a:t>
            </a:r>
            <a:r>
              <a:rPr lang="fr-FR" sz="1200" kern="1200" baseline="0" dirty="0" smtClean="0">
                <a:solidFill>
                  <a:schemeClr val="tx1"/>
                </a:solidFill>
                <a:latin typeface="+mn-lt"/>
                <a:ea typeface="+mn-ea"/>
                <a:cs typeface="+mn-cs"/>
              </a:rPr>
              <a:t> tous les établissements de santé, toutes les informations devraient être apportées au patient en mode « FALC »</a:t>
            </a:r>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une </a:t>
            </a:r>
            <a:r>
              <a:rPr lang="fr-FR" sz="1200" b="1" kern="1200" dirty="0" smtClean="0">
                <a:solidFill>
                  <a:schemeClr val="tx1"/>
                </a:solidFill>
                <a:latin typeface="+mn-lt"/>
                <a:ea typeface="+mn-ea"/>
                <a:cs typeface="+mn-cs"/>
              </a:rPr>
              <a:t>2e approche </a:t>
            </a:r>
            <a:r>
              <a:rPr lang="fr-FR" sz="1200" b="0" kern="1200" dirty="0" smtClean="0">
                <a:solidFill>
                  <a:schemeClr val="tx1"/>
                </a:solidFill>
                <a:latin typeface="+mn-lt"/>
                <a:ea typeface="+mn-ea"/>
                <a:cs typeface="+mn-cs"/>
              </a:rPr>
              <a:t>complémentaire</a:t>
            </a:r>
            <a:r>
              <a:rPr lang="fr-FR" sz="1200" b="1" kern="1200" dirty="0" smtClean="0">
                <a:solidFill>
                  <a:schemeClr val="tx1"/>
                </a:solidFill>
                <a:latin typeface="+mn-lt"/>
                <a:ea typeface="+mn-ea"/>
                <a:cs typeface="+mn-cs"/>
              </a:rPr>
              <a:t> est l'approche ciblée sur des groupe qui partagent des caractéristiques communes. </a:t>
            </a:r>
            <a:r>
              <a:rPr lang="fr-FR" sz="1200" b="0" kern="1200" dirty="0" smtClean="0">
                <a:solidFill>
                  <a:schemeClr val="tx1"/>
                </a:solidFill>
                <a:latin typeface="+mn-lt"/>
                <a:ea typeface="+mn-ea"/>
                <a:cs typeface="+mn-cs"/>
              </a:rPr>
              <a:t>P</a:t>
            </a:r>
            <a:r>
              <a:rPr lang="fr-FR" sz="1200" kern="1200" dirty="0" smtClean="0">
                <a:solidFill>
                  <a:schemeClr val="tx1"/>
                </a:solidFill>
                <a:latin typeface="+mn-lt"/>
                <a:ea typeface="+mn-ea"/>
                <a:cs typeface="+mn-cs"/>
              </a:rPr>
              <a:t>ar exemple les </a:t>
            </a:r>
            <a:r>
              <a:rPr lang="fr-FR" sz="1200" b="1" kern="1200" dirty="0" smtClean="0">
                <a:solidFill>
                  <a:schemeClr val="tx1"/>
                </a:solidFill>
                <a:latin typeface="+mn-lt"/>
                <a:ea typeface="+mn-ea"/>
                <a:cs typeface="+mn-cs"/>
              </a:rPr>
              <a:t>personnes âgées </a:t>
            </a:r>
            <a:r>
              <a:rPr lang="fr-FR" sz="1200" kern="1200" dirty="0" smtClean="0">
                <a:solidFill>
                  <a:schemeClr val="tx1"/>
                </a:solidFill>
                <a:latin typeface="+mn-lt"/>
                <a:ea typeface="+mn-ea"/>
                <a:cs typeface="+mn-cs"/>
              </a:rPr>
              <a:t>ou les </a:t>
            </a:r>
            <a:r>
              <a:rPr lang="fr-FR" sz="1200" b="1" kern="1200" dirty="0" smtClean="0">
                <a:solidFill>
                  <a:schemeClr val="tx1"/>
                </a:solidFill>
                <a:latin typeface="+mn-lt"/>
                <a:ea typeface="+mn-ea"/>
                <a:cs typeface="+mn-cs"/>
              </a:rPr>
              <a:t>personnes handicapées, </a:t>
            </a:r>
            <a:r>
              <a:rPr lang="fr-FR" sz="1200" kern="1200" dirty="0" smtClean="0">
                <a:solidFill>
                  <a:schemeClr val="tx1"/>
                </a:solidFill>
                <a:latin typeface="+mn-lt"/>
                <a:ea typeface="+mn-ea"/>
                <a:cs typeface="+mn-cs"/>
              </a:rPr>
              <a:t>les personnes maîtrisant pas la langue française, les enfants, ou les </a:t>
            </a:r>
            <a:r>
              <a:rPr lang="fr-FR" sz="1200" b="1" kern="1200" dirty="0" smtClean="0">
                <a:solidFill>
                  <a:schemeClr val="tx1"/>
                </a:solidFill>
                <a:latin typeface="+mn-lt"/>
                <a:ea typeface="+mn-ea"/>
                <a:cs typeface="+mn-cs"/>
              </a:rPr>
              <a:t>personnes ayant la même maladie </a:t>
            </a:r>
            <a:r>
              <a:rPr lang="fr-FR" sz="1200" kern="1200" dirty="0" smtClean="0">
                <a:solidFill>
                  <a:schemeClr val="tx1"/>
                </a:solidFill>
                <a:latin typeface="+mn-lt"/>
                <a:ea typeface="+mn-ea"/>
                <a:cs typeface="+mn-cs"/>
              </a:rPr>
              <a:t>ceci permet déjà de proposer des </a:t>
            </a:r>
            <a:r>
              <a:rPr lang="fr-FR" sz="1200" b="1" kern="1200" dirty="0" smtClean="0">
                <a:solidFill>
                  <a:schemeClr val="tx1"/>
                </a:solidFill>
                <a:latin typeface="+mn-lt"/>
                <a:ea typeface="+mn-ea"/>
                <a:cs typeface="+mn-cs"/>
              </a:rPr>
              <a:t>contenus plus ciblés mais néanmoins qui ne prennent pas en compte toutes les caractéristiques individuelles</a:t>
            </a:r>
            <a:r>
              <a:rPr lang="fr-FR" sz="1200" b="1" kern="1200" baseline="0" dirty="0" smtClean="0">
                <a:solidFill>
                  <a:schemeClr val="tx1"/>
                </a:solidFill>
                <a:latin typeface="+mn-lt"/>
                <a:ea typeface="+mn-ea"/>
                <a:cs typeface="+mn-cs"/>
              </a:rPr>
              <a:t>.</a:t>
            </a:r>
            <a:r>
              <a:rPr lang="fr-FR" sz="1200" b="1" kern="1200" dirty="0" smtClean="0">
                <a:solidFill>
                  <a:schemeClr val="tx1"/>
                </a:solidFill>
                <a:latin typeface="+mn-lt"/>
                <a:ea typeface="+mn-ea"/>
                <a:cs typeface="+mn-cs"/>
              </a:rPr>
              <a:t> </a:t>
            </a:r>
          </a:p>
          <a:p>
            <a:endParaRPr lang="fr-F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Le </a:t>
            </a:r>
            <a:r>
              <a:rPr lang="fr-FR" sz="1200" b="1" kern="1200" dirty="0" smtClean="0">
                <a:solidFill>
                  <a:schemeClr val="tx1"/>
                </a:solidFill>
                <a:latin typeface="+mn-lt"/>
                <a:ea typeface="+mn-ea"/>
                <a:cs typeface="+mn-cs"/>
              </a:rPr>
              <a:t>3e type est l'approche sur mesure </a:t>
            </a:r>
            <a:r>
              <a:rPr lang="fr-FR" sz="1200" kern="1200" dirty="0" smtClean="0">
                <a:solidFill>
                  <a:schemeClr val="tx1"/>
                </a:solidFill>
                <a:latin typeface="+mn-lt"/>
                <a:ea typeface="+mn-ea"/>
                <a:cs typeface="+mn-cs"/>
              </a:rPr>
              <a:t>qui </a:t>
            </a:r>
            <a:r>
              <a:rPr lang="fr-FR" sz="1200" b="1" kern="1200" dirty="0" smtClean="0">
                <a:solidFill>
                  <a:schemeClr val="tx1"/>
                </a:solidFill>
                <a:latin typeface="+mn-lt"/>
                <a:ea typeface="+mn-ea"/>
                <a:cs typeface="+mn-cs"/>
              </a:rPr>
              <a:t>nécessite d'évaluer le niveau de LS </a:t>
            </a:r>
            <a:r>
              <a:rPr lang="fr-FR" sz="1200" kern="1200" dirty="0" smtClean="0">
                <a:solidFill>
                  <a:schemeClr val="tx1"/>
                </a:solidFill>
                <a:latin typeface="+mn-lt"/>
                <a:ea typeface="+mn-ea"/>
                <a:cs typeface="+mn-cs"/>
              </a:rPr>
              <a:t>des patients</a:t>
            </a:r>
            <a:r>
              <a:rPr lang="fr-FR" sz="1200" kern="1200" baseline="0" dirty="0" smtClean="0">
                <a:solidFill>
                  <a:schemeClr val="tx1"/>
                </a:solidFill>
                <a:latin typeface="+mn-lt"/>
                <a:ea typeface="+mn-ea"/>
                <a:cs typeface="+mn-cs"/>
              </a:rPr>
              <a:t> et </a:t>
            </a:r>
            <a:r>
              <a:rPr lang="fr-FR" sz="1200" b="1" kern="1200" baseline="0" dirty="0" smtClean="0">
                <a:solidFill>
                  <a:schemeClr val="tx1"/>
                </a:solidFill>
                <a:latin typeface="+mn-lt"/>
                <a:ea typeface="+mn-ea"/>
                <a:cs typeface="+mn-cs"/>
              </a:rPr>
              <a:t>d’utiliser </a:t>
            </a:r>
            <a:r>
              <a:rPr lang="fr-FR" sz="1200" b="1" kern="1200" dirty="0" smtClean="0">
                <a:solidFill>
                  <a:schemeClr val="tx1"/>
                </a:solidFill>
                <a:latin typeface="+mn-lt"/>
                <a:ea typeface="+mn-ea"/>
                <a:cs typeface="+mn-cs"/>
              </a:rPr>
              <a:t>des techniques de communications </a:t>
            </a:r>
            <a:r>
              <a:rPr lang="fr-FR" sz="1200" kern="1200" dirty="0" smtClean="0">
                <a:solidFill>
                  <a:schemeClr val="tx1"/>
                </a:solidFill>
                <a:latin typeface="+mn-lt"/>
                <a:ea typeface="+mn-ea"/>
                <a:cs typeface="+mn-cs"/>
              </a:rPr>
              <a:t>bien décrites dans le guide </a:t>
            </a:r>
            <a:r>
              <a:rPr lang="fr-FR" sz="1200" b="1" kern="1200" dirty="0" smtClean="0">
                <a:solidFill>
                  <a:schemeClr val="tx1"/>
                </a:solidFill>
                <a:latin typeface="+mn-lt"/>
                <a:ea typeface="+mn-ea"/>
                <a:cs typeface="+mn-cs"/>
              </a:rPr>
              <a:t>de la HAS "faire dire" principalement basées sur la reformulation par les patients eux-mêmes </a:t>
            </a:r>
            <a:r>
              <a:rPr lang="fr-FR" sz="1200" kern="1200" dirty="0" smtClean="0">
                <a:solidFill>
                  <a:schemeClr val="tx1"/>
                </a:solidFill>
                <a:latin typeface="+mn-lt"/>
                <a:ea typeface="+mn-ea"/>
                <a:cs typeface="+mn-cs"/>
              </a:rPr>
              <a:t>c’est ce qui </a:t>
            </a:r>
            <a:r>
              <a:rPr lang="fr-FR" sz="1200" b="1" kern="1200" dirty="0" smtClean="0">
                <a:solidFill>
                  <a:schemeClr val="tx1"/>
                </a:solidFill>
                <a:latin typeface="+mn-lt"/>
                <a:ea typeface="+mn-ea"/>
                <a:cs typeface="+mn-cs"/>
              </a:rPr>
              <a:t>se fait en France dans tous les programmes d’éducation</a:t>
            </a:r>
            <a:r>
              <a:rPr lang="fr-FR" sz="1200" b="1" kern="1200" baseline="0" dirty="0" smtClean="0">
                <a:solidFill>
                  <a:schemeClr val="tx1"/>
                </a:solidFill>
                <a:latin typeface="+mn-lt"/>
                <a:ea typeface="+mn-ea"/>
                <a:cs typeface="+mn-cs"/>
              </a:rPr>
              <a:t> thérapeutique (ETP) </a:t>
            </a:r>
            <a:r>
              <a:rPr lang="fr-FR" sz="1200" kern="1200" dirty="0" smtClean="0">
                <a:solidFill>
                  <a:schemeClr val="tx1"/>
                </a:solidFill>
                <a:latin typeface="+mn-lt"/>
                <a:ea typeface="+mn-ea"/>
                <a:cs typeface="+mn-cs"/>
              </a:rPr>
              <a:t>cependant cela </a:t>
            </a:r>
            <a:r>
              <a:rPr lang="fr-FR" sz="1200" b="1" kern="1200" dirty="0" smtClean="0">
                <a:solidFill>
                  <a:schemeClr val="tx1"/>
                </a:solidFill>
                <a:latin typeface="+mn-lt"/>
                <a:ea typeface="+mn-ea"/>
                <a:cs typeface="+mn-cs"/>
              </a:rPr>
              <a:t>nécessite des ressources importantes si bien que trop peu de professionnels sont formés</a:t>
            </a:r>
            <a:r>
              <a:rPr lang="fr-FR" sz="1200" b="1" kern="1200" baseline="0" dirty="0" smtClean="0">
                <a:solidFill>
                  <a:schemeClr val="tx1"/>
                </a:solidFill>
                <a:latin typeface="+mn-lt"/>
                <a:ea typeface="+mn-ea"/>
                <a:cs typeface="+mn-cs"/>
              </a:rPr>
              <a:t> et trop peu de </a:t>
            </a:r>
            <a:r>
              <a:rPr lang="fr-FR" sz="1200" b="1" kern="1200" dirty="0" smtClean="0">
                <a:solidFill>
                  <a:schemeClr val="tx1"/>
                </a:solidFill>
                <a:latin typeface="+mn-lt"/>
                <a:ea typeface="+mn-ea"/>
                <a:cs typeface="+mn-cs"/>
              </a:rPr>
              <a:t>patients y ont accès.</a:t>
            </a:r>
          </a:p>
          <a:p>
            <a:endParaRPr lang="fr-FR" sz="1200" kern="1200" dirty="0" smtClean="0">
              <a:solidFill>
                <a:schemeClr val="tx1"/>
              </a:solidFill>
              <a:latin typeface="+mn-lt"/>
              <a:ea typeface="+mn-ea"/>
              <a:cs typeface="+mn-cs"/>
            </a:endParaRPr>
          </a:p>
          <a:p>
            <a:endParaRPr lang="fr-FR" dirty="0" smtClean="0"/>
          </a:p>
          <a:p>
            <a:endParaRPr lang="fr-FR"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30</a:t>
            </a:fld>
            <a:endParaRPr lang="fr-FR"/>
          </a:p>
        </p:txBody>
      </p:sp>
    </p:spTree>
    <p:extLst>
      <p:ext uri="{BB962C8B-B14F-4D97-AF65-F5344CB8AC3E}">
        <p14:creationId xmlns:p14="http://schemas.microsoft.com/office/powerpoint/2010/main" val="2266027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a:solidFill>
                  <a:schemeClr val="tx1"/>
                </a:solidFill>
                <a:latin typeface="+mn-lt"/>
                <a:ea typeface="+mn-ea"/>
                <a:cs typeface="+mn-cs"/>
              </a:rPr>
              <a:t>Quels sont les moyens d'action au niveau des établissements</a:t>
            </a:r>
            <a:r>
              <a:rPr lang="fr-FR" sz="1200" b="1" kern="1200" baseline="0" dirty="0">
                <a:solidFill>
                  <a:schemeClr val="tx1"/>
                </a:solidFill>
                <a:latin typeface="+mn-lt"/>
                <a:ea typeface="+mn-ea"/>
                <a:cs typeface="+mn-cs"/>
              </a:rPr>
              <a:t> de santé</a:t>
            </a:r>
            <a:endParaRPr lang="fr-FR" sz="1200" b="1" kern="1200" dirty="0">
              <a:solidFill>
                <a:schemeClr val="tx1"/>
              </a:solidFill>
              <a:latin typeface="+mn-lt"/>
              <a:ea typeface="+mn-ea"/>
              <a:cs typeface="+mn-cs"/>
            </a:endParaRPr>
          </a:p>
          <a:p>
            <a:r>
              <a:rPr lang="fr-FR" sz="1200" b="1" kern="1200" dirty="0">
                <a:solidFill>
                  <a:schemeClr val="tx1"/>
                </a:solidFill>
                <a:latin typeface="+mn-lt"/>
                <a:ea typeface="+mn-ea"/>
                <a:cs typeface="+mn-cs"/>
              </a:rPr>
              <a:t>Il</a:t>
            </a:r>
            <a:r>
              <a:rPr lang="fr-FR" sz="1200" b="1" kern="1200" baseline="0" dirty="0">
                <a:solidFill>
                  <a:schemeClr val="tx1"/>
                </a:solidFill>
                <a:latin typeface="+mn-lt"/>
                <a:ea typeface="+mn-ea"/>
                <a:cs typeface="+mn-cs"/>
              </a:rPr>
              <a:t> existe p</a:t>
            </a:r>
            <a:r>
              <a:rPr lang="fr-FR" sz="1200" b="1" kern="1200" dirty="0">
                <a:solidFill>
                  <a:schemeClr val="tx1"/>
                </a:solidFill>
                <a:latin typeface="+mn-lt"/>
                <a:ea typeface="+mn-ea"/>
                <a:cs typeface="+mn-cs"/>
              </a:rPr>
              <a:t>lusieurs types d'approches qui sont complémentaires</a:t>
            </a:r>
          </a:p>
          <a:p>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l'approche </a:t>
            </a:r>
            <a:r>
              <a:rPr lang="fr-FR" sz="1200" b="1" kern="1200" dirty="0">
                <a:solidFill>
                  <a:schemeClr val="tx1"/>
                </a:solidFill>
                <a:latin typeface="+mn-lt"/>
                <a:ea typeface="+mn-ea"/>
                <a:cs typeface="+mn-cs"/>
              </a:rPr>
              <a:t>populationnelle ou universelle </a:t>
            </a:r>
            <a:r>
              <a:rPr lang="fr-FR" sz="1200" kern="1200" dirty="0">
                <a:solidFill>
                  <a:schemeClr val="tx1"/>
                </a:solidFill>
                <a:latin typeface="+mn-lt"/>
                <a:ea typeface="+mn-ea"/>
                <a:cs typeface="+mn-cs"/>
              </a:rPr>
              <a:t>avec la réalisation à </a:t>
            </a:r>
            <a:r>
              <a:rPr lang="fr-FR" sz="1200" b="1" kern="1200" dirty="0">
                <a:solidFill>
                  <a:schemeClr val="tx1"/>
                </a:solidFill>
                <a:latin typeface="+mn-lt"/>
                <a:ea typeface="+mn-ea"/>
                <a:cs typeface="+mn-cs"/>
              </a:rPr>
              <a:t>tous les niveaux de messages écrits audio vidéo faciles à lire et à comprendre </a:t>
            </a:r>
          </a:p>
          <a:p>
            <a:r>
              <a:rPr lang="fr-FR" sz="1200" kern="1200" dirty="0">
                <a:solidFill>
                  <a:schemeClr val="tx1"/>
                </a:solidFill>
                <a:latin typeface="+mn-lt"/>
                <a:ea typeface="+mn-ea"/>
                <a:cs typeface="+mn-cs"/>
              </a:rPr>
              <a:t>c'est </a:t>
            </a:r>
            <a:r>
              <a:rPr lang="fr-FR" sz="1200" b="1" kern="1200" dirty="0">
                <a:solidFill>
                  <a:schemeClr val="tx1"/>
                </a:solidFill>
                <a:latin typeface="+mn-lt"/>
                <a:ea typeface="+mn-ea"/>
                <a:cs typeface="+mn-cs"/>
              </a:rPr>
              <a:t>la base </a:t>
            </a:r>
            <a:r>
              <a:rPr lang="fr-FR" sz="1200" kern="1200" dirty="0">
                <a:solidFill>
                  <a:schemeClr val="tx1"/>
                </a:solidFill>
                <a:latin typeface="+mn-lt"/>
                <a:ea typeface="+mn-ea"/>
                <a:cs typeface="+mn-cs"/>
              </a:rPr>
              <a:t>elle devrait être mise en place dans</a:t>
            </a:r>
            <a:r>
              <a:rPr lang="fr-FR" sz="1200" kern="1200" baseline="0" dirty="0">
                <a:solidFill>
                  <a:schemeClr val="tx1"/>
                </a:solidFill>
                <a:latin typeface="+mn-lt"/>
                <a:ea typeface="+mn-ea"/>
                <a:cs typeface="+mn-cs"/>
              </a:rPr>
              <a:t> tous les établissements de santé, toutes les informations devraient être apportées au patient en mode « FALC »</a:t>
            </a:r>
            <a:endParaRPr lang="fr-FR" sz="1200" kern="1200" dirty="0">
              <a:solidFill>
                <a:schemeClr val="tx1"/>
              </a:solidFill>
              <a:latin typeface="+mn-lt"/>
              <a:ea typeface="+mn-ea"/>
              <a:cs typeface="+mn-cs"/>
            </a:endParaRPr>
          </a:p>
          <a:p>
            <a:endParaRPr lang="fr-FR" sz="1200" kern="1200" dirty="0">
              <a:solidFill>
                <a:schemeClr val="tx1"/>
              </a:solidFill>
              <a:latin typeface="+mn-lt"/>
              <a:ea typeface="+mn-ea"/>
              <a:cs typeface="+mn-cs"/>
            </a:endParaRPr>
          </a:p>
          <a:p>
            <a:endParaRPr lang="fr-FR" sz="1200" kern="1200" dirty="0">
              <a:solidFill>
                <a:schemeClr val="tx1"/>
              </a:solidFill>
              <a:latin typeface="+mn-lt"/>
              <a:ea typeface="+mn-ea"/>
              <a:cs typeface="+mn-cs"/>
            </a:endParaRPr>
          </a:p>
          <a:p>
            <a:endParaRPr lang="fr-FR" dirty="0"/>
          </a:p>
          <a:p>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31</a:t>
            </a:fld>
            <a:endParaRPr lang="fr-FR"/>
          </a:p>
        </p:txBody>
      </p:sp>
    </p:spTree>
    <p:extLst>
      <p:ext uri="{BB962C8B-B14F-4D97-AF65-F5344CB8AC3E}">
        <p14:creationId xmlns:p14="http://schemas.microsoft.com/office/powerpoint/2010/main" val="2439272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Certains signes peuvent faire suspecter qu’un</a:t>
            </a:r>
            <a:r>
              <a:rPr lang="fr-FR" baseline="0" dirty="0" smtClean="0"/>
              <a:t> patient a une problème de faible littératie en santé.</a:t>
            </a:r>
          </a:p>
          <a:p>
            <a:r>
              <a:rPr lang="fr-FR" baseline="0" dirty="0" smtClean="0"/>
              <a:t>Un patient qui rend des formulaires de santé incomplets, qui manque des rendez-vous, qui ne suit pas bien ses traitements, pour lequel les examens de laboratoire sont discordants avec la prise médicamenteuse qu’il prétend</a:t>
            </a:r>
          </a:p>
          <a:p>
            <a:r>
              <a:rPr lang="fr-FR" baseline="0" dirty="0" smtClean="0"/>
              <a:t>Un patient qui esquive la lecture directe des documents remis par différents prétextes </a:t>
            </a:r>
          </a:p>
          <a:p>
            <a:r>
              <a:rPr lang="fr-FR" baseline="0" dirty="0" smtClean="0"/>
              <a:t>Ou un patient qui donne des réponses erronées ou imprécises aux questions concernant ses traitements (le nom des médicaments, leur utilité, le moment de leur prise etc…)</a:t>
            </a: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32</a:t>
            </a:fld>
            <a:endParaRPr lang="fr-FR"/>
          </a:p>
        </p:txBody>
      </p:sp>
    </p:spTree>
    <p:extLst>
      <p:ext uri="{BB962C8B-B14F-4D97-AF65-F5344CB8AC3E}">
        <p14:creationId xmlns:p14="http://schemas.microsoft.com/office/powerpoint/2010/main" val="3256138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Il</a:t>
            </a:r>
            <a:r>
              <a:rPr lang="fr-FR" baseline="0" dirty="0" smtClean="0"/>
              <a:t> existe des outils et techniques </a:t>
            </a:r>
            <a:r>
              <a:rPr lang="fr-FR" dirty="0" smtClean="0"/>
              <a:t>de communication pour améliorer la compréhension des patients et lutter contre les inégalités sociales</a:t>
            </a:r>
            <a:r>
              <a:rPr lang="fr-FR" baseline="0" dirty="0" smtClean="0"/>
              <a:t> </a:t>
            </a:r>
          </a:p>
          <a:p>
            <a:r>
              <a:rPr lang="fr-FR" baseline="0" dirty="0" smtClean="0"/>
              <a:t>Parler lentement, en utilisant un langage simple et en évitant le jargon technique, en limitant le nombre d’informations délivrées lors de chaque entretien, en utilisant des schémas/dessins/pictogrammes chaque fois que nécessaire, en utilisant des supports visuels que le patients peut conserver pour les consulter à nouveaux, et enfin en utilisant des méthodes reposant essentiellement sur une </a:t>
            </a:r>
            <a:r>
              <a:rPr lang="fr-FR" dirty="0" smtClean="0"/>
              <a:t>demande </a:t>
            </a:r>
            <a:r>
              <a:rPr lang="fr-FR" i="0" dirty="0" smtClean="0"/>
              <a:t>systématique de reformulation par les patients.</a:t>
            </a:r>
            <a:r>
              <a:rPr lang="fr-FR" i="0" baseline="0" dirty="0" smtClean="0"/>
              <a:t> </a:t>
            </a:r>
            <a:r>
              <a:rPr lang="fr-FR" i="0" dirty="0" smtClean="0"/>
              <a:t>A partir de ces méthodes reconnues au plan international « </a:t>
            </a:r>
            <a:r>
              <a:rPr lang="fr-FR" i="0" dirty="0" err="1" smtClean="0"/>
              <a:t>teach</a:t>
            </a:r>
            <a:r>
              <a:rPr lang="fr-FR" i="0" dirty="0" smtClean="0"/>
              <a:t> back », « talk back », « show me » et « </a:t>
            </a:r>
            <a:r>
              <a:rPr lang="fr-FR" i="0" dirty="0" err="1" smtClean="0"/>
              <a:t>ask</a:t>
            </a:r>
            <a:r>
              <a:rPr lang="fr-FR" i="0" dirty="0" smtClean="0"/>
              <a:t> me  » </a:t>
            </a:r>
            <a:r>
              <a:rPr lang="fr-FR" sz="1200" i="0" kern="1200" dirty="0" smtClean="0">
                <a:solidFill>
                  <a:schemeClr val="tx1"/>
                </a:solidFill>
                <a:latin typeface="+mn-lt"/>
                <a:ea typeface="+mn-ea"/>
                <a:cs typeface="+mn-cs"/>
              </a:rPr>
              <a:t>qui visent à s'assurer qu'on a été compris en faisant reformuler au patient ce qu'il a compris avec ses propres mots,</a:t>
            </a:r>
            <a:r>
              <a:rPr lang="fr-FR" sz="1200" i="0" kern="1200" baseline="0" dirty="0" smtClean="0">
                <a:solidFill>
                  <a:schemeClr val="tx1"/>
                </a:solidFill>
                <a:latin typeface="+mn-lt"/>
                <a:ea typeface="+mn-ea"/>
                <a:cs typeface="+mn-cs"/>
              </a:rPr>
              <a:t> </a:t>
            </a:r>
            <a:r>
              <a:rPr lang="fr-FR" i="0" dirty="0" smtClean="0"/>
              <a:t>la Haute Autorité de Santé (HAS) a adapté un guide méthodologique français « Faire Dire » </a:t>
            </a:r>
          </a:p>
          <a:p>
            <a:endParaRPr lang="fr-FR" dirty="0" smtClean="0"/>
          </a:p>
        </p:txBody>
      </p:sp>
      <p:sp>
        <p:nvSpPr>
          <p:cNvPr id="4" name="Espace réservé du numéro de diapositive 3"/>
          <p:cNvSpPr>
            <a:spLocks noGrp="1"/>
          </p:cNvSpPr>
          <p:nvPr>
            <p:ph type="sldNum" sz="quarter" idx="10"/>
          </p:nvPr>
        </p:nvSpPr>
        <p:spPr/>
        <p:txBody>
          <a:bodyPr/>
          <a:lstStyle/>
          <a:p>
            <a:fld id="{C2B99E4C-9B41-4956-99DF-35E29CD6F045}"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3288200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existe de nombreux « outils » de mesure de la littératie en santé. </a:t>
            </a:r>
          </a:p>
          <a:p>
            <a:r>
              <a:rPr lang="fr-FR" dirty="0" smtClean="0"/>
              <a:t>Certains</a:t>
            </a:r>
            <a:r>
              <a:rPr lang="fr-FR" baseline="0" dirty="0" smtClean="0"/>
              <a:t> visent à donner une mesure « objective » de LS. C’est par exemple le cas du S-TOFHLA dont 2 exemples de question sont présentés ici. Il s’agit simplement d’un texte « à trous » qui doit être rempli par le patient soit par des mots à trouver soit par des nombres à calculer. Ces outils sont assez généraux et s’adressent essentiellement aux difficultés de littératie fonctionnelle (lecture et écriture de base).</a:t>
            </a:r>
          </a:p>
          <a:p>
            <a:r>
              <a:rPr lang="fr-FR" dirty="0" smtClean="0"/>
              <a:t>D’autres </a:t>
            </a:r>
            <a:r>
              <a:rPr lang="fr-FR" baseline="0" dirty="0" smtClean="0"/>
              <a:t>visent à donner une mesure « subjective » de LS. C’est par exemple le cas du BHLS qui s’intéresse plutôt au sentiment que le patient a lui-même de son niveau de littératie en santé. </a:t>
            </a:r>
          </a:p>
          <a:p>
            <a:endParaRPr lang="fr-FR" dirty="0"/>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34</a:t>
            </a:fld>
            <a:endParaRPr lang="fr-FR"/>
          </a:p>
        </p:txBody>
      </p:sp>
    </p:spTree>
    <p:extLst>
      <p:ext uri="{BB962C8B-B14F-4D97-AF65-F5344CB8AC3E}">
        <p14:creationId xmlns:p14="http://schemas.microsoft.com/office/powerpoint/2010/main" val="3916770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2700">
              <a:lnSpc>
                <a:spcPct val="100000"/>
              </a:lnSpc>
              <a:tabLst>
                <a:tab pos="355600" algn="l"/>
              </a:tabLst>
            </a:pPr>
            <a:r>
              <a:rPr lang="fr-FR" b="1" spc="-5" dirty="0" smtClean="0">
                <a:cs typeface="Calibri"/>
              </a:rPr>
              <a:t>En France l’espérance de vie (EV) augmente et est une des plus</a:t>
            </a:r>
            <a:r>
              <a:rPr lang="fr-FR" b="1" spc="-5" baseline="0" dirty="0" smtClean="0">
                <a:cs typeface="Calibri"/>
              </a:rPr>
              <a:t> élevée des pays d’Europe </a:t>
            </a:r>
            <a:endParaRPr lang="fr-FR" b="1" spc="-5" dirty="0" smtClean="0">
              <a:cs typeface="Calibri"/>
            </a:endParaRPr>
          </a:p>
          <a:p>
            <a:pPr marL="12700">
              <a:lnSpc>
                <a:spcPct val="100000"/>
              </a:lnSpc>
              <a:tabLst>
                <a:tab pos="355600" algn="l"/>
              </a:tabLst>
            </a:pPr>
            <a:r>
              <a:rPr lang="fr-FR" b="1" spc="-5" baseline="0" dirty="0" smtClean="0">
                <a:cs typeface="Calibri"/>
              </a:rPr>
              <a:t>Cependant l</a:t>
            </a:r>
            <a:r>
              <a:rPr lang="fr-FR" b="1" spc="-5" dirty="0" smtClean="0">
                <a:cs typeface="Calibri"/>
              </a:rPr>
              <a:t>’espérance de vie sans incapacité (EVSI) stagne car</a:t>
            </a:r>
            <a:r>
              <a:rPr lang="fr-FR" b="1" spc="-5" baseline="0" dirty="0" smtClean="0">
                <a:cs typeface="Calibri"/>
              </a:rPr>
              <a:t> l</a:t>
            </a:r>
            <a:r>
              <a:rPr lang="fr-FR" b="1" spc="-5" dirty="0" smtClean="0">
                <a:cs typeface="Calibri"/>
              </a:rPr>
              <a:t>a prévalence des maladies chroniques augmente,</a:t>
            </a:r>
            <a:r>
              <a:rPr lang="fr-FR" b="1" spc="-5" baseline="0" dirty="0" smtClean="0">
                <a:cs typeface="Calibri"/>
              </a:rPr>
              <a:t> elle a été </a:t>
            </a:r>
            <a:r>
              <a:rPr lang="fr-FR" b="0" spc="-5" baseline="0" dirty="0" smtClean="0">
                <a:cs typeface="Calibri"/>
              </a:rPr>
              <a:t>e</a:t>
            </a:r>
            <a:r>
              <a:rPr lang="fr-FR" b="0" spc="-5" dirty="0" smtClean="0">
                <a:cs typeface="Calibri"/>
              </a:rPr>
              <a:t>stimées à 20 millions de personnes en 2018 (maladies cardio-neurovasculaires, cancéreuses, respiratoires, psychiatriques…)</a:t>
            </a:r>
          </a:p>
          <a:p>
            <a:pPr marL="12700">
              <a:lnSpc>
                <a:spcPct val="100000"/>
              </a:lnSpc>
              <a:tabLst>
                <a:tab pos="355600" algn="l"/>
              </a:tabLst>
            </a:pPr>
            <a:endParaRPr lang="fr-FR" sz="1100" spc="-5" dirty="0" smtClean="0">
              <a:cs typeface="Calibri"/>
            </a:endParaRP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4</a:t>
            </a:fld>
            <a:endParaRPr lang="fr-FR"/>
          </a:p>
        </p:txBody>
      </p:sp>
    </p:spTree>
    <p:extLst>
      <p:ext uri="{BB962C8B-B14F-4D97-AF65-F5344CB8AC3E}">
        <p14:creationId xmlns:p14="http://schemas.microsoft.com/office/powerpoint/2010/main" val="3680940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Voici un exemple de l’utilisation des techniques de communications décrites dans le guide « Faire dire » de la Haute autorité de santé.</a:t>
            </a:r>
          </a:p>
          <a:p>
            <a:r>
              <a:rPr lang="fr-FR" dirty="0" smtClean="0"/>
              <a:t>Un homme de 58 ans qui présente des problèmes pulmonaires chroniques nécessitant l’utilisation d’un spray de </a:t>
            </a:r>
            <a:r>
              <a:rPr lang="fr-FR" dirty="0" err="1" smtClean="0"/>
              <a:t>Ventoline</a:t>
            </a:r>
            <a:r>
              <a:rPr lang="fr-FR" dirty="0" smtClean="0"/>
              <a:t> et la prise d’antibiotiques pendant 8 jours à prendre moment des repas.</a:t>
            </a:r>
          </a:p>
          <a:p>
            <a:r>
              <a:rPr lang="fr-FR" dirty="0" smtClean="0"/>
              <a:t>La première étape consiste à </a:t>
            </a:r>
            <a:r>
              <a:rPr lang="fr-FR" b="1" dirty="0" smtClean="0"/>
              <a:t>expliquer</a:t>
            </a:r>
            <a:r>
              <a:rPr lang="fr-FR" dirty="0" smtClean="0"/>
              <a:t> avec des </a:t>
            </a:r>
            <a:r>
              <a:rPr lang="fr-FR" b="1" dirty="0" smtClean="0"/>
              <a:t>mots simples, </a:t>
            </a:r>
            <a:r>
              <a:rPr lang="fr-FR" b="0" dirty="0" smtClean="0"/>
              <a:t>voire des </a:t>
            </a:r>
            <a:r>
              <a:rPr lang="fr-FR" b="1" dirty="0" smtClean="0"/>
              <a:t>images, </a:t>
            </a:r>
            <a:r>
              <a:rPr lang="fr-FR" dirty="0" smtClean="0"/>
              <a:t>le traitement qu’il doit suivre</a:t>
            </a:r>
          </a:p>
          <a:p>
            <a:r>
              <a:rPr lang="fr-FR" dirty="0" smtClean="0"/>
              <a:t>La 2</a:t>
            </a:r>
            <a:r>
              <a:rPr lang="fr-FR" baseline="30000" dirty="0" smtClean="0"/>
              <a:t>e</a:t>
            </a:r>
            <a:r>
              <a:rPr lang="fr-FR" dirty="0" smtClean="0"/>
              <a:t> étape consiste à </a:t>
            </a:r>
            <a:r>
              <a:rPr lang="fr-FR" b="1" dirty="0" smtClean="0"/>
              <a:t>vérifier</a:t>
            </a:r>
            <a:r>
              <a:rPr lang="fr-FR" dirty="0" smtClean="0"/>
              <a:t> ce qu’il a compris en lui faisant </a:t>
            </a:r>
            <a:r>
              <a:rPr lang="fr-FR" b="1" dirty="0" smtClean="0"/>
              <a:t>reformuler</a:t>
            </a:r>
            <a:r>
              <a:rPr lang="fr-FR" dirty="0" smtClean="0"/>
              <a:t> la prescription et on s’aperçoit d’une part qu’il ne prend pas ses antibiotiques à midi parce qu’il ne prend pas de repas à midi et que d’autre part il utilise mal son spray qui est alors inefficace.</a:t>
            </a:r>
          </a:p>
          <a:p>
            <a:r>
              <a:rPr lang="fr-FR" dirty="0" smtClean="0"/>
              <a:t>La 3</a:t>
            </a:r>
            <a:r>
              <a:rPr lang="fr-FR" baseline="30000" dirty="0" smtClean="0"/>
              <a:t>e</a:t>
            </a:r>
            <a:r>
              <a:rPr lang="fr-FR" dirty="0" smtClean="0"/>
              <a:t> étape sera donc de lui </a:t>
            </a:r>
            <a:r>
              <a:rPr lang="fr-FR" b="1" dirty="0" smtClean="0"/>
              <a:t>réexpliquer</a:t>
            </a:r>
            <a:r>
              <a:rPr lang="fr-FR" dirty="0" smtClean="0"/>
              <a:t> le traitement et de lui</a:t>
            </a:r>
            <a:r>
              <a:rPr lang="fr-FR" baseline="0" dirty="0" smtClean="0"/>
              <a:t> apprendre à utiliser son spray de façon efficace par exemple en utilisant une méthode de </a:t>
            </a:r>
            <a:r>
              <a:rPr lang="fr-FR" b="1" baseline="0" dirty="0" smtClean="0"/>
              <a:t>simulation</a:t>
            </a:r>
            <a:r>
              <a:rPr lang="fr-FR" baseline="0" dirty="0" smtClean="0"/>
              <a:t> avec un spray factice</a:t>
            </a:r>
            <a:endParaRPr lang="fr-FR" dirty="0"/>
          </a:p>
        </p:txBody>
      </p:sp>
      <p:sp>
        <p:nvSpPr>
          <p:cNvPr id="4" name="Espace réservé du numéro de diapositive 3"/>
          <p:cNvSpPr>
            <a:spLocks noGrp="1"/>
          </p:cNvSpPr>
          <p:nvPr>
            <p:ph type="sldNum" sz="quarter" idx="10"/>
          </p:nvPr>
        </p:nvSpPr>
        <p:spPr/>
        <p:txBody>
          <a:bodyPr/>
          <a:lstStyle/>
          <a:p>
            <a:fld id="{C2B99E4C-9B41-4956-99DF-35E29CD6F045}"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267861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37</a:t>
            </a:fld>
            <a:endParaRPr lang="fr-FR"/>
          </a:p>
        </p:txBody>
      </p:sp>
    </p:spTree>
    <p:extLst>
      <p:ext uri="{BB962C8B-B14F-4D97-AF65-F5344CB8AC3E}">
        <p14:creationId xmlns:p14="http://schemas.microsoft.com/office/powerpoint/2010/main" val="179806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spc="-5" dirty="0" smtClean="0">
                <a:solidFill>
                  <a:schemeClr val="tx1"/>
                </a:solidFill>
                <a:cs typeface="Calibri"/>
              </a:rPr>
              <a:t>Le </a:t>
            </a:r>
            <a:r>
              <a:rPr lang="fr-FR" sz="1200" b="1" kern="1200" spc="-5" dirty="0" smtClean="0">
                <a:solidFill>
                  <a:schemeClr val="tx1"/>
                </a:solidFill>
                <a:cs typeface="Calibri"/>
              </a:rPr>
              <a:t>panorama de la santé 2019 de l’OCDE</a:t>
            </a:r>
            <a:r>
              <a:rPr lang="fr-FR" sz="1200" b="1" kern="1200" spc="-5" baseline="0" dirty="0" smtClean="0">
                <a:solidFill>
                  <a:schemeClr val="tx1"/>
                </a:solidFill>
                <a:cs typeface="Calibri"/>
              </a:rPr>
              <a:t> </a:t>
            </a:r>
            <a:r>
              <a:rPr lang="fr-FR" sz="1200" kern="1200" spc="-5" baseline="0" dirty="0" smtClean="0">
                <a:solidFill>
                  <a:schemeClr val="tx1"/>
                </a:solidFill>
                <a:cs typeface="Calibri"/>
              </a:rPr>
              <a:t>(</a:t>
            </a:r>
            <a:r>
              <a:rPr lang="fr-FR" sz="1200" b="0" i="0" kern="1200" dirty="0" smtClean="0">
                <a:solidFill>
                  <a:schemeClr val="tx1"/>
                </a:solidFill>
                <a:effectLst/>
                <a:latin typeface="+mn-lt"/>
                <a:ea typeface="+mn-ea"/>
                <a:cs typeface="+mn-cs"/>
              </a:rPr>
              <a:t>Organisation de coopération et de développement économiques)</a:t>
            </a:r>
            <a:r>
              <a:rPr lang="fr-FR" sz="1200" b="0" i="0" kern="1200" baseline="0" dirty="0" smtClean="0">
                <a:solidFill>
                  <a:schemeClr val="tx1"/>
                </a:solidFill>
                <a:effectLst/>
                <a:latin typeface="+mn-lt"/>
                <a:ea typeface="+mn-ea"/>
                <a:cs typeface="+mn-cs"/>
              </a:rPr>
              <a:t> </a:t>
            </a:r>
            <a:r>
              <a:rPr lang="fr-FR" sz="1200" kern="1200" spc="-5" dirty="0" smtClean="0">
                <a:solidFill>
                  <a:schemeClr val="tx1"/>
                </a:solidFill>
                <a:cs typeface="Calibri"/>
              </a:rPr>
              <a:t>décrit </a:t>
            </a:r>
            <a:r>
              <a:rPr lang="fr-FR" sz="1200" b="1" kern="1200" spc="-5" dirty="0" smtClean="0">
                <a:solidFill>
                  <a:schemeClr val="tx1"/>
                </a:solidFill>
                <a:cs typeface="Calibri"/>
              </a:rPr>
              <a:t>l’état de santé </a:t>
            </a:r>
            <a:r>
              <a:rPr lang="fr-FR" sz="1200" kern="1200" spc="-5" dirty="0" smtClean="0">
                <a:solidFill>
                  <a:schemeClr val="tx1"/>
                </a:solidFill>
                <a:cs typeface="Calibri"/>
              </a:rPr>
              <a:t>des pays membres de l’OCDE et</a:t>
            </a:r>
            <a:r>
              <a:rPr lang="fr-FR" sz="1200" kern="1200" spc="-5" baseline="0" dirty="0" smtClean="0">
                <a:solidFill>
                  <a:schemeClr val="tx1"/>
                </a:solidFill>
                <a:cs typeface="Calibri"/>
              </a:rPr>
              <a:t> un certain nombre de </a:t>
            </a:r>
            <a:r>
              <a:rPr lang="fr-FR" sz="1200" b="1" kern="1200" spc="-5" baseline="0" dirty="0" smtClean="0">
                <a:solidFill>
                  <a:schemeClr val="tx1"/>
                </a:solidFill>
                <a:cs typeface="Calibri"/>
              </a:rPr>
              <a:t>facteurs de risques </a:t>
            </a:r>
            <a:r>
              <a:rPr lang="fr-FR" sz="1200" kern="1200" spc="-5" baseline="0" dirty="0" smtClean="0">
                <a:solidFill>
                  <a:schemeClr val="tx1"/>
                </a:solidFill>
                <a:cs typeface="Calibri"/>
              </a:rPr>
              <a:t>individuels et environnementaux sur lesquels on pourrait agir plus efficacement.</a:t>
            </a:r>
            <a:endParaRPr lang="fr-FR" sz="1200" kern="1200" spc="-5" dirty="0" smtClean="0">
              <a:solidFill>
                <a:schemeClr val="tx1"/>
              </a:solidFill>
              <a:cs typeface="Calibri"/>
            </a:endParaRPr>
          </a:p>
          <a:p>
            <a:pPr marL="0" indent="0">
              <a:buFont typeface="Arial" panose="020B0604020202020204" pitchFamily="34" charset="0"/>
              <a:buNone/>
            </a:pPr>
            <a:endParaRPr lang="fr-FR" sz="1200" kern="1200" spc="-5" dirty="0" smtClean="0">
              <a:solidFill>
                <a:schemeClr val="tx1"/>
              </a:solidFill>
              <a:cs typeface="Calibri"/>
            </a:endParaRPr>
          </a:p>
          <a:p>
            <a:pPr marL="0" indent="0">
              <a:buFont typeface="Arial" panose="020B0604020202020204" pitchFamily="34" charset="0"/>
              <a:buNone/>
            </a:pPr>
            <a:r>
              <a:rPr lang="fr-FR" sz="1200" kern="1200" spc="-5" dirty="0" smtClean="0">
                <a:solidFill>
                  <a:schemeClr val="tx1"/>
                </a:solidFill>
                <a:cs typeface="Calibri"/>
              </a:rPr>
              <a:t>Dans ce cours j’insisterai particulièrement sur 3 points.</a:t>
            </a:r>
            <a:r>
              <a:rPr lang="fr-FR" sz="1200" kern="1200" spc="-5" baseline="0" dirty="0" smtClean="0">
                <a:solidFill>
                  <a:schemeClr val="tx1"/>
                </a:solidFill>
                <a:cs typeface="Calibri"/>
              </a:rPr>
              <a:t> </a:t>
            </a:r>
          </a:p>
          <a:p>
            <a:pPr marL="0" indent="0">
              <a:buFont typeface="Arial" panose="020B0604020202020204" pitchFamily="34" charset="0"/>
              <a:buNone/>
            </a:pPr>
            <a:r>
              <a:rPr lang="fr-FR" sz="1200" kern="1200" spc="-5" baseline="0" dirty="0" smtClean="0">
                <a:solidFill>
                  <a:schemeClr val="tx1"/>
                </a:solidFill>
                <a:cs typeface="Calibri"/>
              </a:rPr>
              <a:t>- Le premier est </a:t>
            </a:r>
            <a:r>
              <a:rPr lang="fr-FR" sz="1200" kern="1200" spc="-5" dirty="0" smtClean="0">
                <a:solidFill>
                  <a:schemeClr val="tx1"/>
                </a:solidFill>
                <a:cs typeface="Calibri"/>
              </a:rPr>
              <a:t>l’augmentation et la forte </a:t>
            </a:r>
            <a:r>
              <a:rPr lang="fr-FR" sz="1200" kern="1200" spc="-5" baseline="0" dirty="0" smtClean="0">
                <a:solidFill>
                  <a:schemeClr val="tx1"/>
                </a:solidFill>
                <a:cs typeface="Calibri"/>
              </a:rPr>
              <a:t>prévalence </a:t>
            </a:r>
            <a:r>
              <a:rPr lang="fr-FR" sz="1200" kern="1200" spc="-5" dirty="0" smtClean="0">
                <a:solidFill>
                  <a:schemeClr val="tx1"/>
                </a:solidFill>
                <a:cs typeface="Calibri"/>
              </a:rPr>
              <a:t>des </a:t>
            </a:r>
            <a:r>
              <a:rPr lang="fr-FR" sz="1200" b="1" kern="1200" spc="-5" dirty="0" smtClean="0">
                <a:solidFill>
                  <a:schemeClr val="tx1"/>
                </a:solidFill>
                <a:cs typeface="Calibri"/>
              </a:rPr>
              <a:t>maladies chroniques </a:t>
            </a:r>
            <a:r>
              <a:rPr lang="fr-FR" sz="1200" kern="1200" spc="-5" dirty="0" smtClean="0">
                <a:solidFill>
                  <a:schemeClr val="tx1"/>
                </a:solidFill>
                <a:cs typeface="Calibri"/>
              </a:rPr>
              <a:t>et des </a:t>
            </a:r>
            <a:r>
              <a:rPr lang="fr-FR" sz="1200" b="1" kern="1200" spc="-5" dirty="0" smtClean="0">
                <a:solidFill>
                  <a:schemeClr val="tx1"/>
                </a:solidFill>
                <a:cs typeface="Calibri"/>
              </a:rPr>
              <a:t>troubles de la santé mentale</a:t>
            </a:r>
            <a:r>
              <a:rPr lang="fr-FR" sz="1200" b="1" kern="1200" spc="-5" baseline="0" dirty="0" smtClean="0">
                <a:solidFill>
                  <a:schemeClr val="tx1"/>
                </a:solidFill>
                <a:cs typeface="Calibri"/>
              </a:rPr>
              <a:t> </a:t>
            </a:r>
            <a:r>
              <a:rPr lang="fr-FR" sz="1200" b="0" kern="1200" spc="-5" baseline="0" dirty="0" smtClean="0">
                <a:solidFill>
                  <a:schemeClr val="tx1"/>
                </a:solidFill>
                <a:cs typeface="Calibri"/>
              </a:rPr>
              <a:t>qui explique en partie que</a:t>
            </a:r>
            <a:r>
              <a:rPr lang="fr-FR" sz="1200" b="1" kern="1200" spc="-5" baseline="0" dirty="0" smtClean="0">
                <a:solidFill>
                  <a:schemeClr val="tx1"/>
                </a:solidFill>
                <a:cs typeface="Calibri"/>
              </a:rPr>
              <a:t> l’espérance de vie sans incapacité (EVSI) stagne par rapport à l’espérance de vie qui augmente </a:t>
            </a:r>
          </a:p>
          <a:p>
            <a:pPr marL="171450" indent="-171450">
              <a:buFontTx/>
              <a:buChar char="-"/>
            </a:pPr>
            <a:r>
              <a:rPr lang="fr-FR" sz="1200" b="0" kern="1200" spc="-5" baseline="0" dirty="0" smtClean="0">
                <a:solidFill>
                  <a:schemeClr val="tx1"/>
                </a:solidFill>
                <a:cs typeface="Calibri"/>
              </a:rPr>
              <a:t>Le deuxième est le fait que certains facteurs de risque individuels en particulier l</a:t>
            </a:r>
            <a:r>
              <a:rPr lang="fr-FR" sz="1200" kern="1200" spc="-5" dirty="0" smtClean="0">
                <a:solidFill>
                  <a:schemeClr val="tx1"/>
                </a:solidFill>
                <a:cs typeface="Calibri"/>
              </a:rPr>
              <a:t>e </a:t>
            </a:r>
            <a:r>
              <a:rPr lang="fr-FR" sz="1200" b="1" kern="1200" spc="-5" dirty="0" smtClean="0">
                <a:solidFill>
                  <a:schemeClr val="tx1"/>
                </a:solidFill>
                <a:cs typeface="Calibri"/>
              </a:rPr>
              <a:t>tabac</a:t>
            </a:r>
            <a:r>
              <a:rPr lang="fr-FR" sz="1200" kern="1200" spc="-5" dirty="0" smtClean="0">
                <a:solidFill>
                  <a:schemeClr val="tx1"/>
                </a:solidFill>
                <a:cs typeface="Calibri"/>
              </a:rPr>
              <a:t>, </a:t>
            </a:r>
            <a:r>
              <a:rPr lang="fr-FR" sz="1200" b="1" kern="1200" spc="-5" dirty="0" smtClean="0">
                <a:solidFill>
                  <a:schemeClr val="tx1"/>
                </a:solidFill>
                <a:cs typeface="Calibri"/>
              </a:rPr>
              <a:t>l’alcool</a:t>
            </a:r>
            <a:r>
              <a:rPr lang="fr-FR" sz="1200" kern="1200" spc="-5" dirty="0" smtClean="0">
                <a:solidFill>
                  <a:schemeClr val="tx1"/>
                </a:solidFill>
                <a:cs typeface="Calibri"/>
              </a:rPr>
              <a:t> et </a:t>
            </a:r>
            <a:r>
              <a:rPr lang="fr-FR" sz="1200" b="1" kern="1200" spc="-5" dirty="0" smtClean="0">
                <a:solidFill>
                  <a:schemeClr val="tx1"/>
                </a:solidFill>
                <a:cs typeface="Calibri"/>
              </a:rPr>
              <a:t>l’obésité</a:t>
            </a:r>
            <a:r>
              <a:rPr lang="fr-FR" sz="1200" kern="1200" spc="-5" dirty="0" smtClean="0">
                <a:solidFill>
                  <a:schemeClr val="tx1"/>
                </a:solidFill>
                <a:cs typeface="Calibri"/>
              </a:rPr>
              <a:t> continuent de tuer</a:t>
            </a:r>
            <a:r>
              <a:rPr lang="fr-FR" sz="1200" kern="1200" spc="-5" baseline="0" dirty="0" smtClean="0">
                <a:solidFill>
                  <a:schemeClr val="tx1"/>
                </a:solidFill>
                <a:cs typeface="Calibri"/>
              </a:rPr>
              <a:t> </a:t>
            </a:r>
            <a:r>
              <a:rPr lang="fr-FR" sz="1200" kern="1200" spc="-5" dirty="0" smtClean="0">
                <a:solidFill>
                  <a:schemeClr val="tx1"/>
                </a:solidFill>
                <a:cs typeface="Calibri"/>
              </a:rPr>
              <a:t>prématurément et de dégrader la qualité de vie.</a:t>
            </a:r>
            <a:r>
              <a:rPr lang="fr-FR" sz="1200" kern="1200" spc="-5" baseline="0" dirty="0" smtClean="0">
                <a:solidFill>
                  <a:schemeClr val="tx1"/>
                </a:solidFill>
                <a:cs typeface="Calibri"/>
              </a:rPr>
              <a:t> </a:t>
            </a:r>
            <a:r>
              <a:rPr lang="fr-FR" sz="1200" i="1" kern="1200" spc="-5" baseline="0" dirty="0" smtClean="0">
                <a:solidFill>
                  <a:schemeClr val="tx1"/>
                </a:solidFill>
                <a:cs typeface="Calibri"/>
              </a:rPr>
              <a:t>Par exemple aux États-Unis on estime que le tabagisme est responsable d’environ 500 000 décès prématurés par an (</a:t>
            </a:r>
            <a:r>
              <a:rPr lang="en-US" sz="1200" b="0" i="1" kern="1200" dirty="0" smtClean="0">
                <a:solidFill>
                  <a:schemeClr val="tx1"/>
                </a:solidFill>
                <a:effectLst/>
                <a:latin typeface="+mn-lt"/>
                <a:ea typeface="+mn-ea"/>
                <a:cs typeface="+mn-cs"/>
              </a:rPr>
              <a:t>U.S. Department of Health and Human Services. </a:t>
            </a:r>
            <a:r>
              <a:rPr lang="en-US" sz="1200" b="0" i="1" u="none" strike="noStrike" kern="1200" dirty="0" smtClean="0">
                <a:solidFill>
                  <a:schemeClr val="tx1"/>
                </a:solidFill>
                <a:effectLst/>
                <a:latin typeface="+mn-lt"/>
                <a:ea typeface="+mn-ea"/>
                <a:cs typeface="+mn-cs"/>
                <a:hlinkClick r:id="rId3"/>
              </a:rPr>
              <a:t>The Health Consequences of Smoking—50 Years of Progress: A Report of the Surgeon General</a:t>
            </a:r>
            <a:r>
              <a:rPr lang="en-US" sz="1200" b="0" i="1" u="none" strike="noStrike" kern="120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spc="-5" dirty="0" smtClean="0">
                <a:solidFill>
                  <a:schemeClr val="tx1"/>
                </a:solidFill>
                <a:effectLst/>
                <a:latin typeface="+mn-lt"/>
                <a:ea typeface="+mn-ea"/>
                <a:cs typeface="+mn-cs"/>
              </a:rPr>
              <a:t>Le </a:t>
            </a:r>
            <a:r>
              <a:rPr lang="en-US" sz="1200" b="0" i="0" u="none" strike="noStrike" kern="1200" spc="-5" dirty="0" err="1" smtClean="0">
                <a:solidFill>
                  <a:schemeClr val="tx1"/>
                </a:solidFill>
                <a:effectLst/>
                <a:latin typeface="+mn-lt"/>
                <a:ea typeface="+mn-ea"/>
                <a:cs typeface="+mn-cs"/>
              </a:rPr>
              <a:t>troisième</a:t>
            </a:r>
            <a:r>
              <a:rPr lang="en-US" sz="1200" b="0" i="0" u="none" strike="noStrike" kern="1200" spc="-5" dirty="0" smtClean="0">
                <a:solidFill>
                  <a:schemeClr val="tx1"/>
                </a:solidFill>
                <a:effectLst/>
                <a:latin typeface="+mn-lt"/>
                <a:ea typeface="+mn-ea"/>
                <a:cs typeface="+mn-cs"/>
              </a:rPr>
              <a:t> </a:t>
            </a:r>
            <a:r>
              <a:rPr lang="en-US" sz="1200" b="0" i="0" u="none" strike="noStrike" kern="1200" spc="-5" dirty="0" err="1" smtClean="0">
                <a:solidFill>
                  <a:schemeClr val="tx1"/>
                </a:solidFill>
                <a:effectLst/>
                <a:latin typeface="+mn-lt"/>
                <a:ea typeface="+mn-ea"/>
                <a:cs typeface="+mn-cs"/>
              </a:rPr>
              <a:t>est</a:t>
            </a:r>
            <a:r>
              <a:rPr lang="en-US" sz="1200" b="0" i="0" u="none" strike="noStrike" kern="1200" spc="-5" dirty="0" smtClean="0">
                <a:solidFill>
                  <a:schemeClr val="tx1"/>
                </a:solidFill>
                <a:effectLst/>
                <a:latin typeface="+mn-lt"/>
                <a:ea typeface="+mn-ea"/>
                <a:cs typeface="+mn-cs"/>
              </a:rPr>
              <a:t> </a:t>
            </a:r>
            <a:r>
              <a:rPr lang="en-US" sz="1200" b="0" i="0" u="none" strike="noStrike" kern="1200" spc="-5" dirty="0" err="1" smtClean="0">
                <a:solidFill>
                  <a:schemeClr val="tx1"/>
                </a:solidFill>
                <a:effectLst/>
                <a:latin typeface="+mn-lt"/>
                <a:ea typeface="+mn-ea"/>
                <a:cs typeface="+mn-cs"/>
              </a:rPr>
              <a:t>représenté</a:t>
            </a:r>
            <a:r>
              <a:rPr lang="en-US" sz="1200" b="0" i="0" u="none" strike="noStrike" kern="1200" spc="-5" dirty="0" smtClean="0">
                <a:solidFill>
                  <a:schemeClr val="tx1"/>
                </a:solidFill>
                <a:effectLst/>
                <a:latin typeface="+mn-lt"/>
                <a:ea typeface="+mn-ea"/>
                <a:cs typeface="+mn-cs"/>
              </a:rPr>
              <a:t> par </a:t>
            </a:r>
            <a:r>
              <a:rPr lang="fr-FR" sz="1200" b="0" i="0" u="none" strike="noStrike" kern="1200" spc="-5" dirty="0" smtClean="0">
                <a:solidFill>
                  <a:schemeClr val="tx1"/>
                </a:solidFill>
                <a:effectLst/>
                <a:latin typeface="+mn-lt"/>
                <a:ea typeface="+mn-ea"/>
                <a:cs typeface="+mn-cs"/>
              </a:rPr>
              <a:t>des difficultés d’accès persistantes, en particulier parmi les moins aisés, et ce problème est aggravé par</a:t>
            </a:r>
            <a:r>
              <a:rPr lang="fr-FR" sz="1200" b="0" i="1" u="none" strike="noStrike" kern="1200" spc="-5" baseline="0" dirty="0" smtClean="0">
                <a:solidFill>
                  <a:schemeClr val="tx1"/>
                </a:solidFill>
                <a:effectLst/>
                <a:latin typeface="+mn-lt"/>
                <a:ea typeface="+mn-ea"/>
                <a:cs typeface="Calibri"/>
              </a:rPr>
              <a:t> </a:t>
            </a:r>
            <a:r>
              <a:rPr lang="en-US" sz="1200" b="0" i="0" u="none" strike="noStrike" kern="1200" spc="-5" dirty="0" smtClean="0">
                <a:solidFill>
                  <a:schemeClr val="tx1"/>
                </a:solidFill>
                <a:effectLst/>
                <a:latin typeface="+mn-lt"/>
                <a:ea typeface="+mn-ea"/>
                <a:cs typeface="+mn-cs"/>
              </a:rPr>
              <a:t>le </a:t>
            </a:r>
            <a:r>
              <a:rPr lang="fr-FR" sz="1200" b="0" i="0" u="none" strike="noStrike" kern="1200" spc="-5" dirty="0" smtClean="0">
                <a:solidFill>
                  <a:schemeClr val="tx1"/>
                </a:solidFill>
                <a:effectLst/>
                <a:latin typeface="+mn-lt"/>
                <a:ea typeface="+mn-ea"/>
                <a:cs typeface="+mn-cs"/>
              </a:rPr>
              <a:t>niveau insuffisant de littératie en santé et les imperfections de la communication en santé.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sz="1200" kern="1200" spc="-5" dirty="0" smtClean="0">
              <a:solidFill>
                <a:schemeClr val="tx1"/>
              </a:solidFill>
              <a:cs typeface="Calibri"/>
            </a:endParaRPr>
          </a:p>
          <a:p>
            <a:r>
              <a:rPr lang="fr-FR" sz="1200" b="0" dirty="0" smtClean="0"/>
              <a:t>On</a:t>
            </a:r>
            <a:r>
              <a:rPr lang="fr-FR" sz="1200" b="0" baseline="0" dirty="0" smtClean="0"/>
              <a:t> appelle</a:t>
            </a:r>
            <a:r>
              <a:rPr lang="fr-FR" sz="1200" b="1" baseline="0" dirty="0" smtClean="0"/>
              <a:t> l’ensemble des facteurs qui ont une influence sur l’état de santé de la population</a:t>
            </a:r>
            <a:r>
              <a:rPr lang="fr-FR" sz="1200" b="1" dirty="0" smtClean="0"/>
              <a:t> </a:t>
            </a:r>
            <a:r>
              <a:rPr lang="fr-FR" sz="1200" b="0" dirty="0" smtClean="0"/>
              <a:t>les</a:t>
            </a:r>
            <a:r>
              <a:rPr lang="fr-FR" sz="1200" b="1" dirty="0" smtClean="0"/>
              <a:t> « déterminants de l’état de santé</a:t>
            </a:r>
            <a:r>
              <a:rPr lang="fr-FR" sz="1200" dirty="0" smtClean="0"/>
              <a:t> ».</a:t>
            </a:r>
          </a:p>
          <a:p>
            <a:r>
              <a:rPr lang="fr-FR" sz="1200" baseline="0" dirty="0" smtClean="0"/>
              <a:t>On peut les décliner au niveau de l’ensemble de la population avec une vision de santé publique et/ou au niveau des individus.</a:t>
            </a:r>
            <a:endParaRPr lang="fr-FR" sz="1200" b="0" i="0" kern="1200" dirty="0" smtClean="0">
              <a:solidFill>
                <a:schemeClr val="tx1"/>
              </a:solidFill>
              <a:effectLst/>
              <a:latin typeface="+mn-lt"/>
              <a:ea typeface="+mn-ea"/>
              <a:cs typeface="+mn-cs"/>
            </a:endParaRPr>
          </a:p>
          <a:p>
            <a:endParaRPr lang="fr-FR" dirty="0" smtClean="0"/>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5</a:t>
            </a:fld>
            <a:endParaRPr lang="fr-FR"/>
          </a:p>
        </p:txBody>
      </p:sp>
    </p:spTree>
    <p:extLst>
      <p:ext uri="{BB962C8B-B14F-4D97-AF65-F5344CB8AC3E}">
        <p14:creationId xmlns:p14="http://schemas.microsoft.com/office/powerpoint/2010/main" val="286967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Données sur certains facteurs de risque comportementaux issues d’enquêtes ou de données de santé</a:t>
            </a:r>
          </a:p>
          <a:p>
            <a:endParaRPr lang="fr-FR" dirty="0"/>
          </a:p>
          <a:p>
            <a:r>
              <a:rPr lang="fr-FR" dirty="0"/>
              <a:t>2021 :</a:t>
            </a:r>
          </a:p>
          <a:p>
            <a:r>
              <a:rPr lang="fr-FR" dirty="0"/>
              <a:t>Tabac 25,3</a:t>
            </a:r>
          </a:p>
          <a:p>
            <a:r>
              <a:rPr lang="fr-FR" dirty="0"/>
              <a:t>Alcool 10,5</a:t>
            </a:r>
          </a:p>
          <a:p>
            <a:r>
              <a:rPr lang="fr-FR" dirty="0"/>
              <a:t>Obésité 14,4 en 2021 et 15,6 en 2019</a:t>
            </a:r>
          </a:p>
        </p:txBody>
      </p:sp>
      <p:sp>
        <p:nvSpPr>
          <p:cNvPr id="4" name="Espace réservé du numéro de diapositive 3"/>
          <p:cNvSpPr>
            <a:spLocks noGrp="1"/>
          </p:cNvSpPr>
          <p:nvPr>
            <p:ph type="sldNum" sz="quarter" idx="5"/>
          </p:nvPr>
        </p:nvSpPr>
        <p:spPr/>
        <p:txBody>
          <a:bodyPr/>
          <a:lstStyle/>
          <a:p>
            <a:fld id="{ED220055-AE09-40F6-A8D0-82E821B83759}" type="slidenum">
              <a:rPr lang="fr-FR" smtClean="0"/>
              <a:t>6</a:t>
            </a:fld>
            <a:endParaRPr lang="fr-FR"/>
          </a:p>
        </p:txBody>
      </p:sp>
    </p:spTree>
    <p:extLst>
      <p:ext uri="{BB962C8B-B14F-4D97-AF65-F5344CB8AC3E}">
        <p14:creationId xmlns:p14="http://schemas.microsoft.com/office/powerpoint/2010/main" val="3123073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220055-AE09-40F6-A8D0-82E821B83759}" type="slidenum">
              <a:rPr lang="fr-FR" smtClean="0"/>
              <a:t>7</a:t>
            </a:fld>
            <a:endParaRPr lang="fr-FR"/>
          </a:p>
        </p:txBody>
      </p:sp>
    </p:spTree>
    <p:extLst>
      <p:ext uri="{BB962C8B-B14F-4D97-AF65-F5344CB8AC3E}">
        <p14:creationId xmlns:p14="http://schemas.microsoft.com/office/powerpoint/2010/main" val="3084916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Voici une représentation schématique et conceptuelle des différents types de déterminants de la santé proposée par l’Institut National de la Santé Publique du Québec (INSPQ).</a:t>
            </a:r>
          </a:p>
          <a:p>
            <a:endParaRPr lang="fr-FR" dirty="0" smtClean="0"/>
          </a:p>
          <a:p>
            <a:r>
              <a:rPr lang="fr-FR" b="1" dirty="0" smtClean="0"/>
              <a:t>Les déterminants de la santé peuvent se définir comme l’ensemble des « facteurs personnels, sociaux, économiques et environnementaux qui déterminent l’état de santé des individus ou des populations » (OMS)</a:t>
            </a:r>
            <a:r>
              <a:rPr lang="fr-FR" dirty="0" smtClean="0"/>
              <a:t>. </a:t>
            </a:r>
          </a:p>
          <a:p>
            <a:r>
              <a:rPr lang="fr-FR" dirty="0" smtClean="0"/>
              <a:t>Ces facteurs </a:t>
            </a:r>
            <a:r>
              <a:rPr lang="fr-FR" b="1" dirty="0" smtClean="0"/>
              <a:t>influencent la santé </a:t>
            </a:r>
            <a:r>
              <a:rPr lang="fr-FR" dirty="0" smtClean="0"/>
              <a:t>soit </a:t>
            </a:r>
            <a:r>
              <a:rPr lang="fr-FR" b="1" dirty="0" smtClean="0"/>
              <a:t>directement</a:t>
            </a:r>
            <a:r>
              <a:rPr lang="fr-FR" dirty="0" smtClean="0"/>
              <a:t>, soit </a:t>
            </a:r>
            <a:r>
              <a:rPr lang="fr-FR" b="1" dirty="0" smtClean="0"/>
              <a:t>par leur effet sur des comportements ou des décisions </a:t>
            </a:r>
            <a:r>
              <a:rPr lang="fr-FR" dirty="0" smtClean="0"/>
              <a:t>qui auront des retombées sur la santé des individus ou d’une population, et ils </a:t>
            </a:r>
            <a:r>
              <a:rPr lang="fr-FR" b="1" dirty="0" smtClean="0"/>
              <a:t>interagissent</a:t>
            </a:r>
            <a:r>
              <a:rPr lang="fr-FR" dirty="0" smtClean="0"/>
              <a:t> aussi entre eux. </a:t>
            </a:r>
          </a:p>
          <a:p>
            <a:endParaRPr lang="fr-FR" baseline="0" dirty="0" smtClean="0"/>
          </a:p>
          <a:p>
            <a:r>
              <a:rPr lang="fr-FR" dirty="0" smtClean="0"/>
              <a:t>Le cadre conceptuel de la santé et de ses déterminants comprend </a:t>
            </a:r>
            <a:r>
              <a:rPr lang="fr-FR" b="1" dirty="0" smtClean="0"/>
              <a:t>quatre grands champs de déterminants </a:t>
            </a:r>
            <a:r>
              <a:rPr lang="fr-FR" dirty="0" smtClean="0"/>
              <a:t>(le </a:t>
            </a:r>
            <a:r>
              <a:rPr lang="fr-FR" b="1" dirty="0" smtClean="0"/>
              <a:t>contexte global, </a:t>
            </a:r>
            <a:r>
              <a:rPr lang="fr-FR" dirty="0" smtClean="0"/>
              <a:t>les </a:t>
            </a:r>
            <a:r>
              <a:rPr lang="fr-FR" b="1" dirty="0" smtClean="0"/>
              <a:t>systèmes</a:t>
            </a:r>
            <a:r>
              <a:rPr lang="fr-FR" dirty="0" smtClean="0"/>
              <a:t>, les </a:t>
            </a:r>
            <a:r>
              <a:rPr lang="fr-FR" b="1" dirty="0" smtClean="0"/>
              <a:t>milieux de vie </a:t>
            </a:r>
            <a:r>
              <a:rPr lang="fr-FR" dirty="0" smtClean="0"/>
              <a:t>et les </a:t>
            </a:r>
            <a:r>
              <a:rPr lang="fr-FR" b="1" dirty="0" smtClean="0"/>
              <a:t>caractéristiques individuelles</a:t>
            </a:r>
            <a:r>
              <a:rPr lang="fr-FR" dirty="0" smtClean="0"/>
              <a:t>) et le champ central qu’est l’état de santé de la population; </a:t>
            </a:r>
            <a:endParaRPr lang="fr-FR" baseline="0" dirty="0" smtClean="0"/>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9</a:t>
            </a:fld>
            <a:endParaRPr lang="fr-FR"/>
          </a:p>
        </p:txBody>
      </p:sp>
    </p:spTree>
    <p:extLst>
      <p:ext uri="{BB962C8B-B14F-4D97-AF65-F5344CB8AC3E}">
        <p14:creationId xmlns:p14="http://schemas.microsoft.com/office/powerpoint/2010/main" val="2319813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a:p>
            <a:r>
              <a:rPr lang="fr-FR" dirty="0" smtClean="0"/>
              <a:t>Le premier</a:t>
            </a:r>
            <a:r>
              <a:rPr lang="fr-FR" baseline="0" dirty="0" smtClean="0"/>
              <a:t> petit cercle gris correspond à l’état de santé global de la population à la fois sur ses dimensions physiques, mentales et psychosociales </a:t>
            </a:r>
          </a:p>
          <a:p>
            <a:endParaRPr lang="fr-FR" baseline="0" dirty="0" smtClean="0"/>
          </a:p>
          <a:p>
            <a:r>
              <a:rPr lang="fr-FR" sz="1200" b="0" i="1" kern="1200" dirty="0" smtClean="0">
                <a:solidFill>
                  <a:schemeClr val="tx1"/>
                </a:solidFill>
                <a:effectLst/>
                <a:latin typeface="+mn-lt"/>
                <a:ea typeface="+mn-ea"/>
                <a:cs typeface="+mn-cs"/>
              </a:rPr>
              <a:t>Le</a:t>
            </a:r>
            <a:r>
              <a:rPr lang="fr-FR" sz="1200" b="0" i="1" kern="1200" baseline="0" dirty="0" smtClean="0">
                <a:solidFill>
                  <a:schemeClr val="tx1"/>
                </a:solidFill>
                <a:effectLst/>
                <a:latin typeface="+mn-lt"/>
                <a:ea typeface="+mn-ea"/>
                <a:cs typeface="+mn-cs"/>
              </a:rPr>
              <a:t> c</a:t>
            </a:r>
            <a:r>
              <a:rPr lang="fr-FR" sz="1200" b="0" i="1" kern="1200" dirty="0" smtClean="0">
                <a:solidFill>
                  <a:schemeClr val="tx1"/>
                </a:solidFill>
                <a:effectLst/>
                <a:latin typeface="+mn-lt"/>
                <a:ea typeface="+mn-ea"/>
                <a:cs typeface="+mn-cs"/>
              </a:rPr>
              <a:t>oncept de compétences psychosociales introduit par</a:t>
            </a:r>
            <a:r>
              <a:rPr lang="fr-FR" sz="1200" b="0" i="1" kern="1200" baseline="0" dirty="0" smtClean="0">
                <a:solidFill>
                  <a:schemeClr val="tx1"/>
                </a:solidFill>
                <a:effectLst/>
                <a:latin typeface="+mn-lt"/>
                <a:ea typeface="+mn-ea"/>
                <a:cs typeface="+mn-cs"/>
              </a:rPr>
              <a:t> </a:t>
            </a:r>
            <a:r>
              <a:rPr lang="fr-FR" sz="1200" b="0" i="1" kern="1200" dirty="0" smtClean="0">
                <a:solidFill>
                  <a:schemeClr val="tx1"/>
                </a:solidFill>
                <a:effectLst/>
                <a:latin typeface="+mn-lt"/>
                <a:ea typeface="+mn-ea"/>
                <a:cs typeface="+mn-cs"/>
              </a:rPr>
              <a:t>l'Organisation Mondiale de la Santé</a:t>
            </a:r>
            <a:r>
              <a:rPr lang="fr-FR" sz="1200" b="0" i="1" kern="1200" baseline="0" dirty="0" smtClean="0">
                <a:solidFill>
                  <a:schemeClr val="tx1"/>
                </a:solidFill>
                <a:effectLst/>
                <a:latin typeface="+mn-lt"/>
                <a:ea typeface="+mn-ea"/>
                <a:cs typeface="+mn-cs"/>
              </a:rPr>
              <a:t> (OMS) en </a:t>
            </a:r>
            <a:r>
              <a:rPr lang="fr-FR" sz="1200" b="0" i="1" kern="1200" dirty="0" smtClean="0">
                <a:solidFill>
                  <a:schemeClr val="tx1"/>
                </a:solidFill>
                <a:effectLst/>
                <a:latin typeface="+mn-lt"/>
                <a:ea typeface="+mn-ea"/>
                <a:cs typeface="+mn-cs"/>
              </a:rPr>
              <a:t>1993</a:t>
            </a:r>
            <a:r>
              <a:rPr lang="fr-FR" sz="1200" b="0" i="1" kern="1200" baseline="0" dirty="0" smtClean="0">
                <a:solidFill>
                  <a:schemeClr val="tx1"/>
                </a:solidFill>
                <a:effectLst/>
                <a:latin typeface="+mn-lt"/>
                <a:ea typeface="+mn-ea"/>
                <a:cs typeface="+mn-cs"/>
              </a:rPr>
              <a:t> </a:t>
            </a:r>
            <a:r>
              <a:rPr lang="fr-FR" sz="1200" b="0" i="1" kern="1200" dirty="0" smtClean="0">
                <a:solidFill>
                  <a:schemeClr val="tx1"/>
                </a:solidFill>
                <a:effectLst/>
                <a:latin typeface="+mn-lt"/>
                <a:ea typeface="+mn-ea"/>
                <a:cs typeface="+mn-cs"/>
              </a:rPr>
              <a:t>définit 10 aptitudes à développer pour permettre l'adoption de comportements favorables à la santé et le maintien d’un état de bien-être mental, en adoptant un comportement approprié</a:t>
            </a:r>
          </a:p>
          <a:p>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10</a:t>
            </a:fld>
            <a:endParaRPr lang="fr-FR"/>
          </a:p>
        </p:txBody>
      </p:sp>
    </p:spTree>
    <p:extLst>
      <p:ext uri="{BB962C8B-B14F-4D97-AF65-F5344CB8AC3E}">
        <p14:creationId xmlns:p14="http://schemas.microsoft.com/office/powerpoint/2010/main" val="509655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Parm</a:t>
            </a:r>
            <a:r>
              <a:rPr lang="fr-FR" baseline="0" dirty="0" smtClean="0"/>
              <a:t>i </a:t>
            </a:r>
            <a:r>
              <a:rPr lang="fr-FR" dirty="0" smtClean="0"/>
              <a:t>les caractéristiques</a:t>
            </a:r>
            <a:r>
              <a:rPr lang="fr-FR" baseline="0" dirty="0" smtClean="0"/>
              <a:t> individuelles certaines ne sont pas modifiables en particulier les caractéristiques biologiques ou génétiques telles que l’âge ou le sexe par exemple ou peu modifiables telles que les caractéristiques socio-économiques. </a:t>
            </a:r>
          </a:p>
          <a:p>
            <a:endParaRPr lang="fr-FR" baseline="0" dirty="0" smtClean="0"/>
          </a:p>
          <a:p>
            <a:r>
              <a:rPr lang="fr-FR" baseline="0" dirty="0" smtClean="0"/>
              <a:t>D’autres caractéristiques peuvent être </a:t>
            </a:r>
            <a:r>
              <a:rPr lang="fr-FR" b="1" baseline="0" dirty="0" smtClean="0"/>
              <a:t>modifiables</a:t>
            </a:r>
            <a:r>
              <a:rPr lang="fr-FR" baseline="0" dirty="0" smtClean="0"/>
              <a:t> comme par exemple les </a:t>
            </a:r>
            <a:r>
              <a:rPr lang="fr-FR" b="1" baseline="0" dirty="0" smtClean="0"/>
              <a:t>comportements et habitudes de vie </a:t>
            </a:r>
            <a:r>
              <a:rPr lang="fr-FR" baseline="0" dirty="0" smtClean="0"/>
              <a:t>ou certaines </a:t>
            </a:r>
            <a:r>
              <a:rPr lang="fr-FR" b="1" baseline="0" dirty="0" smtClean="0"/>
              <a:t>compétences personnelles et sociales telles que la littératie en santé</a:t>
            </a:r>
            <a:r>
              <a:rPr lang="fr-FR" baseline="0" dirty="0" smtClean="0"/>
              <a:t>.</a:t>
            </a:r>
          </a:p>
          <a:p>
            <a:endParaRPr lang="fr-FR" baseline="0"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ED220055-AE09-40F6-A8D0-82E821B83759}" type="slidenum">
              <a:rPr lang="fr-FR" smtClean="0"/>
              <a:t>12</a:t>
            </a:fld>
            <a:endParaRPr lang="fr-FR"/>
          </a:p>
        </p:txBody>
      </p:sp>
    </p:spTree>
    <p:extLst>
      <p:ext uri="{BB962C8B-B14F-4D97-AF65-F5344CB8AC3E}">
        <p14:creationId xmlns:p14="http://schemas.microsoft.com/office/powerpoint/2010/main" val="2867575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a:solidFill>
                  <a:srgbClr val="FFC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9537" y="5779317"/>
            <a:ext cx="7759699" cy="981075"/>
          </a:xfrm>
          <a:prstGeom prst="rect">
            <a:avLst/>
          </a:prstGeom>
          <a:blipFill>
            <a:blip r:embed="rId2" cstate="print"/>
            <a:stretch>
              <a:fillRect/>
            </a:stretch>
          </a:blipFill>
        </p:spPr>
        <p:txBody>
          <a:bodyPr wrap="square" lIns="0" tIns="0" rIns="0" bIns="0" rtlCol="0">
            <a:spAutoFit/>
          </a:bodyPr>
          <a:lstStyle/>
          <a:p>
            <a:endParaRPr/>
          </a:p>
        </p:txBody>
      </p:sp>
      <p:sp>
        <p:nvSpPr>
          <p:cNvPr id="17" name="bk object 17"/>
          <p:cNvSpPr/>
          <p:nvPr/>
        </p:nvSpPr>
        <p:spPr>
          <a:xfrm>
            <a:off x="395536" y="827186"/>
            <a:ext cx="7992887" cy="19051"/>
          </a:xfrm>
          <a:prstGeom prst="rect">
            <a:avLst/>
          </a:prstGeom>
          <a:blipFill>
            <a:blip r:embed="rId3" cstate="print"/>
            <a:stretch>
              <a:fillRect/>
            </a:stretch>
          </a:blipFill>
        </p:spPr>
        <p:txBody>
          <a:bodyPr wrap="square" lIns="0" tIns="0" rIns="0" bIns="0" rtlCol="0">
            <a:spAutoFit/>
          </a:bodyPr>
          <a:lstStyle/>
          <a:p>
            <a:endParaRPr/>
          </a:p>
        </p:txBody>
      </p:sp>
      <p:sp>
        <p:nvSpPr>
          <p:cNvPr id="2" name="Holder 2"/>
          <p:cNvSpPr>
            <a:spLocks noGrp="1"/>
          </p:cNvSpPr>
          <p:nvPr>
            <p:ph type="title"/>
          </p:nvPr>
        </p:nvSpPr>
        <p:spPr/>
        <p:txBody>
          <a:bodyPr lIns="0" tIns="0" rIns="0" bIns="0"/>
          <a:lstStyle>
            <a:lvl1pPr>
              <a:defRPr sz="3600">
                <a:solidFill>
                  <a:srgbClr val="FFC000"/>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9537" y="5779317"/>
            <a:ext cx="7759699" cy="981075"/>
          </a:xfrm>
          <a:prstGeom prst="rect">
            <a:avLst/>
          </a:prstGeom>
          <a:blipFill>
            <a:blip r:embed="rId2" cstate="print"/>
            <a:stretch>
              <a:fillRect/>
            </a:stretch>
          </a:blipFill>
        </p:spPr>
        <p:txBody>
          <a:bodyPr wrap="square" lIns="0" tIns="0" rIns="0" bIns="0" rtlCol="0">
            <a:spAutoFit/>
          </a:bodyPr>
          <a:lstStyle/>
          <a:p>
            <a:endParaRPr/>
          </a:p>
        </p:txBody>
      </p:sp>
      <p:sp>
        <p:nvSpPr>
          <p:cNvPr id="17" name="bk object 17"/>
          <p:cNvSpPr/>
          <p:nvPr/>
        </p:nvSpPr>
        <p:spPr>
          <a:xfrm>
            <a:off x="1835696" y="2450923"/>
            <a:ext cx="5160645" cy="257810"/>
          </a:xfrm>
          <a:custGeom>
            <a:avLst/>
            <a:gdLst/>
            <a:ahLst/>
            <a:cxnLst/>
            <a:rect l="l" t="t" r="r" b="b"/>
            <a:pathLst>
              <a:path w="5160645" h="257810">
                <a:moveTo>
                  <a:pt x="0" y="12301"/>
                </a:moveTo>
                <a:lnTo>
                  <a:pt x="93630" y="18610"/>
                </a:lnTo>
                <a:lnTo>
                  <a:pt x="183470" y="27220"/>
                </a:lnTo>
                <a:lnTo>
                  <a:pt x="269836" y="37852"/>
                </a:lnTo>
                <a:lnTo>
                  <a:pt x="353044" y="50227"/>
                </a:lnTo>
                <a:lnTo>
                  <a:pt x="433408" y="64067"/>
                </a:lnTo>
                <a:lnTo>
                  <a:pt x="511245" y="79092"/>
                </a:lnTo>
                <a:lnTo>
                  <a:pt x="586869" y="95024"/>
                </a:lnTo>
                <a:lnTo>
                  <a:pt x="660597" y="111583"/>
                </a:lnTo>
                <a:lnTo>
                  <a:pt x="732743" y="128492"/>
                </a:lnTo>
                <a:lnTo>
                  <a:pt x="803623" y="145472"/>
                </a:lnTo>
                <a:lnTo>
                  <a:pt x="873552" y="162243"/>
                </a:lnTo>
                <a:lnTo>
                  <a:pt x="942846" y="178527"/>
                </a:lnTo>
                <a:lnTo>
                  <a:pt x="1011821" y="194045"/>
                </a:lnTo>
                <a:lnTo>
                  <a:pt x="1080792" y="208518"/>
                </a:lnTo>
                <a:lnTo>
                  <a:pt x="1150073" y="221668"/>
                </a:lnTo>
                <a:lnTo>
                  <a:pt x="1219982" y="233216"/>
                </a:lnTo>
                <a:lnTo>
                  <a:pt x="1290832" y="242882"/>
                </a:lnTo>
                <a:lnTo>
                  <a:pt x="1362941" y="250389"/>
                </a:lnTo>
                <a:lnTo>
                  <a:pt x="1436622" y="255457"/>
                </a:lnTo>
                <a:lnTo>
                  <a:pt x="1512192" y="257808"/>
                </a:lnTo>
                <a:lnTo>
                  <a:pt x="1588208" y="257654"/>
                </a:lnTo>
                <a:lnTo>
                  <a:pt x="1663156" y="255497"/>
                </a:lnTo>
                <a:lnTo>
                  <a:pt x="1737242" y="251489"/>
                </a:lnTo>
                <a:lnTo>
                  <a:pt x="1810673" y="245783"/>
                </a:lnTo>
                <a:lnTo>
                  <a:pt x="1883655" y="238533"/>
                </a:lnTo>
                <a:lnTo>
                  <a:pt x="1956393" y="229890"/>
                </a:lnTo>
                <a:lnTo>
                  <a:pt x="2029095" y="220007"/>
                </a:lnTo>
                <a:lnTo>
                  <a:pt x="2101967" y="209038"/>
                </a:lnTo>
                <a:lnTo>
                  <a:pt x="2175215" y="197135"/>
                </a:lnTo>
                <a:lnTo>
                  <a:pt x="2249046" y="184450"/>
                </a:lnTo>
                <a:lnTo>
                  <a:pt x="2323664" y="171138"/>
                </a:lnTo>
                <a:lnTo>
                  <a:pt x="2399278" y="157350"/>
                </a:lnTo>
                <a:lnTo>
                  <a:pt x="2476094" y="143239"/>
                </a:lnTo>
                <a:lnTo>
                  <a:pt x="2554316" y="128958"/>
                </a:lnTo>
                <a:lnTo>
                  <a:pt x="2634153" y="114659"/>
                </a:lnTo>
                <a:lnTo>
                  <a:pt x="2715810" y="100497"/>
                </a:lnTo>
                <a:lnTo>
                  <a:pt x="2799494" y="86622"/>
                </a:lnTo>
                <a:lnTo>
                  <a:pt x="2885410" y="73189"/>
                </a:lnTo>
                <a:lnTo>
                  <a:pt x="2973766" y="60350"/>
                </a:lnTo>
                <a:lnTo>
                  <a:pt x="3064767" y="48258"/>
                </a:lnTo>
                <a:lnTo>
                  <a:pt x="3155555" y="37323"/>
                </a:lnTo>
                <a:lnTo>
                  <a:pt x="3243389" y="27841"/>
                </a:lnTo>
                <a:lnTo>
                  <a:pt x="3328646" y="19784"/>
                </a:lnTo>
                <a:lnTo>
                  <a:pt x="3411705" y="13129"/>
                </a:lnTo>
                <a:lnTo>
                  <a:pt x="3492945" y="7850"/>
                </a:lnTo>
                <a:lnTo>
                  <a:pt x="3572744" y="3923"/>
                </a:lnTo>
                <a:lnTo>
                  <a:pt x="3651482" y="1322"/>
                </a:lnTo>
                <a:lnTo>
                  <a:pt x="3729535" y="23"/>
                </a:lnTo>
                <a:lnTo>
                  <a:pt x="3807284" y="0"/>
                </a:lnTo>
                <a:lnTo>
                  <a:pt x="3885107" y="1228"/>
                </a:lnTo>
                <a:lnTo>
                  <a:pt x="3963382" y="3682"/>
                </a:lnTo>
                <a:lnTo>
                  <a:pt x="4042489" y="7338"/>
                </a:lnTo>
                <a:lnTo>
                  <a:pt x="4122805" y="12170"/>
                </a:lnTo>
                <a:lnTo>
                  <a:pt x="4204709" y="18154"/>
                </a:lnTo>
                <a:lnTo>
                  <a:pt x="4288580" y="25264"/>
                </a:lnTo>
                <a:lnTo>
                  <a:pt x="4374797" y="33475"/>
                </a:lnTo>
                <a:lnTo>
                  <a:pt x="4463738" y="42762"/>
                </a:lnTo>
                <a:lnTo>
                  <a:pt x="4555781" y="53101"/>
                </a:lnTo>
                <a:lnTo>
                  <a:pt x="4651307" y="64466"/>
                </a:lnTo>
                <a:lnTo>
                  <a:pt x="4750692" y="76833"/>
                </a:lnTo>
                <a:lnTo>
                  <a:pt x="5160267" y="124458"/>
                </a:lnTo>
              </a:path>
            </a:pathLst>
          </a:custGeom>
          <a:ln w="3175">
            <a:solidFill>
              <a:srgbClr val="078F9D"/>
            </a:solidFill>
          </a:ln>
        </p:spPr>
        <p:txBody>
          <a:bodyPr wrap="square" lIns="0" tIns="0" rIns="0" bIns="0" rtlCol="0">
            <a:spAutoFit/>
          </a:bodyPr>
          <a:lstStyle/>
          <a:p>
            <a:endParaRPr/>
          </a:p>
        </p:txBody>
      </p:sp>
      <p:sp>
        <p:nvSpPr>
          <p:cNvPr id="18" name="bk object 18"/>
          <p:cNvSpPr/>
          <p:nvPr/>
        </p:nvSpPr>
        <p:spPr>
          <a:xfrm>
            <a:off x="1835696" y="2450923"/>
            <a:ext cx="5160645" cy="257810"/>
          </a:xfrm>
          <a:custGeom>
            <a:avLst/>
            <a:gdLst/>
            <a:ahLst/>
            <a:cxnLst/>
            <a:rect l="l" t="t" r="r" b="b"/>
            <a:pathLst>
              <a:path w="5160645" h="257810">
                <a:moveTo>
                  <a:pt x="0" y="12301"/>
                </a:moveTo>
                <a:lnTo>
                  <a:pt x="93630" y="18610"/>
                </a:lnTo>
                <a:lnTo>
                  <a:pt x="183470" y="27220"/>
                </a:lnTo>
                <a:lnTo>
                  <a:pt x="269836" y="37852"/>
                </a:lnTo>
                <a:lnTo>
                  <a:pt x="353044" y="50227"/>
                </a:lnTo>
                <a:lnTo>
                  <a:pt x="433408" y="64067"/>
                </a:lnTo>
                <a:lnTo>
                  <a:pt x="511245" y="79092"/>
                </a:lnTo>
                <a:lnTo>
                  <a:pt x="586869" y="95024"/>
                </a:lnTo>
                <a:lnTo>
                  <a:pt x="660597" y="111583"/>
                </a:lnTo>
                <a:lnTo>
                  <a:pt x="732743" y="128492"/>
                </a:lnTo>
                <a:lnTo>
                  <a:pt x="803623" y="145472"/>
                </a:lnTo>
                <a:lnTo>
                  <a:pt x="873552" y="162243"/>
                </a:lnTo>
                <a:lnTo>
                  <a:pt x="942846" y="178527"/>
                </a:lnTo>
                <a:lnTo>
                  <a:pt x="1011821" y="194045"/>
                </a:lnTo>
                <a:lnTo>
                  <a:pt x="1080792" y="208518"/>
                </a:lnTo>
                <a:lnTo>
                  <a:pt x="1150073" y="221668"/>
                </a:lnTo>
                <a:lnTo>
                  <a:pt x="1219982" y="233216"/>
                </a:lnTo>
                <a:lnTo>
                  <a:pt x="1290832" y="242882"/>
                </a:lnTo>
                <a:lnTo>
                  <a:pt x="1362941" y="250389"/>
                </a:lnTo>
                <a:lnTo>
                  <a:pt x="1436622" y="255457"/>
                </a:lnTo>
                <a:lnTo>
                  <a:pt x="1512192" y="257808"/>
                </a:lnTo>
                <a:lnTo>
                  <a:pt x="1588208" y="257654"/>
                </a:lnTo>
                <a:lnTo>
                  <a:pt x="1663156" y="255497"/>
                </a:lnTo>
                <a:lnTo>
                  <a:pt x="1737242" y="251489"/>
                </a:lnTo>
                <a:lnTo>
                  <a:pt x="1810673" y="245783"/>
                </a:lnTo>
                <a:lnTo>
                  <a:pt x="1883655" y="238533"/>
                </a:lnTo>
                <a:lnTo>
                  <a:pt x="1956393" y="229890"/>
                </a:lnTo>
                <a:lnTo>
                  <a:pt x="2029095" y="220007"/>
                </a:lnTo>
                <a:lnTo>
                  <a:pt x="2101967" y="209038"/>
                </a:lnTo>
                <a:lnTo>
                  <a:pt x="2175215" y="197135"/>
                </a:lnTo>
                <a:lnTo>
                  <a:pt x="2249046" y="184450"/>
                </a:lnTo>
                <a:lnTo>
                  <a:pt x="2323664" y="171138"/>
                </a:lnTo>
                <a:lnTo>
                  <a:pt x="2399278" y="157350"/>
                </a:lnTo>
                <a:lnTo>
                  <a:pt x="2476094" y="143239"/>
                </a:lnTo>
                <a:lnTo>
                  <a:pt x="2554316" y="128958"/>
                </a:lnTo>
                <a:lnTo>
                  <a:pt x="2634153" y="114659"/>
                </a:lnTo>
                <a:lnTo>
                  <a:pt x="2715810" y="100497"/>
                </a:lnTo>
                <a:lnTo>
                  <a:pt x="2799494" y="86622"/>
                </a:lnTo>
                <a:lnTo>
                  <a:pt x="2885410" y="73189"/>
                </a:lnTo>
                <a:lnTo>
                  <a:pt x="2973766" y="60350"/>
                </a:lnTo>
                <a:lnTo>
                  <a:pt x="3064767" y="48258"/>
                </a:lnTo>
                <a:lnTo>
                  <a:pt x="3155555" y="37323"/>
                </a:lnTo>
                <a:lnTo>
                  <a:pt x="3243389" y="27841"/>
                </a:lnTo>
                <a:lnTo>
                  <a:pt x="3328646" y="19784"/>
                </a:lnTo>
                <a:lnTo>
                  <a:pt x="3411705" y="13129"/>
                </a:lnTo>
                <a:lnTo>
                  <a:pt x="3492945" y="7850"/>
                </a:lnTo>
                <a:lnTo>
                  <a:pt x="3572744" y="3923"/>
                </a:lnTo>
                <a:lnTo>
                  <a:pt x="3651482" y="1322"/>
                </a:lnTo>
                <a:lnTo>
                  <a:pt x="3729535" y="23"/>
                </a:lnTo>
                <a:lnTo>
                  <a:pt x="3807284" y="0"/>
                </a:lnTo>
                <a:lnTo>
                  <a:pt x="3885107" y="1228"/>
                </a:lnTo>
                <a:lnTo>
                  <a:pt x="3963382" y="3682"/>
                </a:lnTo>
                <a:lnTo>
                  <a:pt x="4042489" y="7338"/>
                </a:lnTo>
                <a:lnTo>
                  <a:pt x="4122805" y="12170"/>
                </a:lnTo>
                <a:lnTo>
                  <a:pt x="4204709" y="18154"/>
                </a:lnTo>
                <a:lnTo>
                  <a:pt x="4288580" y="25264"/>
                </a:lnTo>
                <a:lnTo>
                  <a:pt x="4374797" y="33475"/>
                </a:lnTo>
                <a:lnTo>
                  <a:pt x="4463738" y="42762"/>
                </a:lnTo>
                <a:lnTo>
                  <a:pt x="4555781" y="53101"/>
                </a:lnTo>
                <a:lnTo>
                  <a:pt x="4651307" y="64466"/>
                </a:lnTo>
                <a:lnTo>
                  <a:pt x="4750692" y="76833"/>
                </a:lnTo>
                <a:lnTo>
                  <a:pt x="5160267" y="124458"/>
                </a:lnTo>
              </a:path>
            </a:pathLst>
          </a:custGeom>
          <a:ln w="3175">
            <a:solidFill>
              <a:srgbClr val="078F9D"/>
            </a:solidFill>
          </a:ln>
        </p:spPr>
        <p:txBody>
          <a:bodyPr wrap="square" lIns="0" tIns="0" rIns="0" bIns="0" rtlCol="0">
            <a:spAutoFit/>
          </a:bodyPr>
          <a:lstStyle/>
          <a:p>
            <a:endParaRPr/>
          </a:p>
        </p:txBody>
      </p:sp>
      <p:sp>
        <p:nvSpPr>
          <p:cNvPr id="19" name="bk object 19"/>
          <p:cNvSpPr/>
          <p:nvPr/>
        </p:nvSpPr>
        <p:spPr>
          <a:xfrm>
            <a:off x="1911943" y="2480585"/>
            <a:ext cx="5278120" cy="212725"/>
          </a:xfrm>
          <a:custGeom>
            <a:avLst/>
            <a:gdLst/>
            <a:ahLst/>
            <a:cxnLst/>
            <a:rect l="l" t="t" r="r" b="b"/>
            <a:pathLst>
              <a:path w="5278120" h="212725">
                <a:moveTo>
                  <a:pt x="5277638" y="29747"/>
                </a:moveTo>
                <a:lnTo>
                  <a:pt x="5233259" y="16213"/>
                </a:lnTo>
                <a:lnTo>
                  <a:pt x="5183769" y="7002"/>
                </a:lnTo>
                <a:lnTo>
                  <a:pt x="5129494" y="1726"/>
                </a:lnTo>
                <a:lnTo>
                  <a:pt x="5070757" y="0"/>
                </a:lnTo>
                <a:lnTo>
                  <a:pt x="5007885" y="1435"/>
                </a:lnTo>
                <a:lnTo>
                  <a:pt x="4941201" y="5646"/>
                </a:lnTo>
                <a:lnTo>
                  <a:pt x="4871030" y="12246"/>
                </a:lnTo>
                <a:lnTo>
                  <a:pt x="4797696" y="20848"/>
                </a:lnTo>
                <a:lnTo>
                  <a:pt x="4721525" y="31066"/>
                </a:lnTo>
                <a:lnTo>
                  <a:pt x="4642841" y="42513"/>
                </a:lnTo>
                <a:lnTo>
                  <a:pt x="4561969" y="54801"/>
                </a:lnTo>
                <a:lnTo>
                  <a:pt x="4479233" y="67545"/>
                </a:lnTo>
                <a:lnTo>
                  <a:pt x="4394957" y="80357"/>
                </a:lnTo>
                <a:lnTo>
                  <a:pt x="4309467" y="92852"/>
                </a:lnTo>
                <a:lnTo>
                  <a:pt x="4223088" y="104641"/>
                </a:lnTo>
                <a:lnTo>
                  <a:pt x="4136143" y="115339"/>
                </a:lnTo>
                <a:lnTo>
                  <a:pt x="4048958" y="124559"/>
                </a:lnTo>
                <a:lnTo>
                  <a:pt x="3961856" y="131914"/>
                </a:lnTo>
                <a:lnTo>
                  <a:pt x="3875164" y="137018"/>
                </a:lnTo>
                <a:lnTo>
                  <a:pt x="3789205" y="139483"/>
                </a:lnTo>
                <a:lnTo>
                  <a:pt x="3702556" y="139861"/>
                </a:lnTo>
                <a:lnTo>
                  <a:pt x="3613706" y="139048"/>
                </a:lnTo>
                <a:lnTo>
                  <a:pt x="3522848" y="137177"/>
                </a:lnTo>
                <a:lnTo>
                  <a:pt x="3430175" y="134377"/>
                </a:lnTo>
                <a:lnTo>
                  <a:pt x="3335881" y="130780"/>
                </a:lnTo>
                <a:lnTo>
                  <a:pt x="3240159" y="126518"/>
                </a:lnTo>
                <a:lnTo>
                  <a:pt x="3143202" y="121721"/>
                </a:lnTo>
                <a:lnTo>
                  <a:pt x="3045203" y="116521"/>
                </a:lnTo>
                <a:lnTo>
                  <a:pt x="2946355" y="111049"/>
                </a:lnTo>
                <a:lnTo>
                  <a:pt x="2846852" y="105437"/>
                </a:lnTo>
                <a:lnTo>
                  <a:pt x="2746887" y="99814"/>
                </a:lnTo>
                <a:lnTo>
                  <a:pt x="2646652" y="94313"/>
                </a:lnTo>
                <a:lnTo>
                  <a:pt x="2546341" y="89065"/>
                </a:lnTo>
                <a:lnTo>
                  <a:pt x="2446148" y="84201"/>
                </a:lnTo>
                <a:lnTo>
                  <a:pt x="2346265" y="79852"/>
                </a:lnTo>
                <a:lnTo>
                  <a:pt x="2246886" y="76150"/>
                </a:lnTo>
                <a:lnTo>
                  <a:pt x="2148204" y="73225"/>
                </a:lnTo>
                <a:lnTo>
                  <a:pt x="2050411" y="71209"/>
                </a:lnTo>
                <a:lnTo>
                  <a:pt x="1953702" y="70233"/>
                </a:lnTo>
                <a:lnTo>
                  <a:pt x="1858270" y="70428"/>
                </a:lnTo>
                <a:lnTo>
                  <a:pt x="1764576" y="72834"/>
                </a:lnTo>
                <a:lnTo>
                  <a:pt x="1672757" y="78117"/>
                </a:lnTo>
                <a:lnTo>
                  <a:pt x="1582514" y="85844"/>
                </a:lnTo>
                <a:lnTo>
                  <a:pt x="1493547" y="95582"/>
                </a:lnTo>
                <a:lnTo>
                  <a:pt x="1405559" y="106901"/>
                </a:lnTo>
                <a:lnTo>
                  <a:pt x="1318251" y="119367"/>
                </a:lnTo>
                <a:lnTo>
                  <a:pt x="1231323" y="132550"/>
                </a:lnTo>
                <a:lnTo>
                  <a:pt x="1144477" y="146015"/>
                </a:lnTo>
                <a:lnTo>
                  <a:pt x="1057415" y="159333"/>
                </a:lnTo>
                <a:lnTo>
                  <a:pt x="969837" y="172070"/>
                </a:lnTo>
                <a:lnTo>
                  <a:pt x="881445" y="183795"/>
                </a:lnTo>
                <a:lnTo>
                  <a:pt x="791941" y="194075"/>
                </a:lnTo>
                <a:lnTo>
                  <a:pt x="701025" y="202478"/>
                </a:lnTo>
                <a:lnTo>
                  <a:pt x="608398" y="208573"/>
                </a:lnTo>
                <a:lnTo>
                  <a:pt x="513763" y="211927"/>
                </a:lnTo>
                <a:lnTo>
                  <a:pt x="416821" y="212108"/>
                </a:lnTo>
                <a:lnTo>
                  <a:pt x="317272" y="208685"/>
                </a:lnTo>
                <a:lnTo>
                  <a:pt x="214818" y="201224"/>
                </a:lnTo>
                <a:lnTo>
                  <a:pt x="109160" y="189294"/>
                </a:lnTo>
                <a:lnTo>
                  <a:pt x="0" y="172464"/>
                </a:lnTo>
              </a:path>
            </a:pathLst>
          </a:custGeom>
          <a:ln w="12699">
            <a:solidFill>
              <a:srgbClr val="F79646"/>
            </a:solidFill>
          </a:ln>
        </p:spPr>
        <p:txBody>
          <a:bodyPr wrap="square" lIns="0" tIns="0" rIns="0" bIns="0" rtlCol="0">
            <a:spAutoFit/>
          </a:bodyPr>
          <a:lstStyle/>
          <a:p>
            <a:endParaRPr/>
          </a:p>
        </p:txBody>
      </p:sp>
      <p:sp>
        <p:nvSpPr>
          <p:cNvPr id="20" name="bk object 20"/>
          <p:cNvSpPr/>
          <p:nvPr/>
        </p:nvSpPr>
        <p:spPr>
          <a:xfrm>
            <a:off x="1911943" y="2480585"/>
            <a:ext cx="5278120" cy="212725"/>
          </a:xfrm>
          <a:custGeom>
            <a:avLst/>
            <a:gdLst/>
            <a:ahLst/>
            <a:cxnLst/>
            <a:rect l="l" t="t" r="r" b="b"/>
            <a:pathLst>
              <a:path w="5278120" h="212725">
                <a:moveTo>
                  <a:pt x="5277638" y="29747"/>
                </a:moveTo>
                <a:lnTo>
                  <a:pt x="5233259" y="16213"/>
                </a:lnTo>
                <a:lnTo>
                  <a:pt x="5183769" y="7002"/>
                </a:lnTo>
                <a:lnTo>
                  <a:pt x="5129494" y="1726"/>
                </a:lnTo>
                <a:lnTo>
                  <a:pt x="5070757" y="0"/>
                </a:lnTo>
                <a:lnTo>
                  <a:pt x="5007885" y="1435"/>
                </a:lnTo>
                <a:lnTo>
                  <a:pt x="4941201" y="5646"/>
                </a:lnTo>
                <a:lnTo>
                  <a:pt x="4871030" y="12246"/>
                </a:lnTo>
                <a:lnTo>
                  <a:pt x="4797696" y="20848"/>
                </a:lnTo>
                <a:lnTo>
                  <a:pt x="4721525" y="31066"/>
                </a:lnTo>
                <a:lnTo>
                  <a:pt x="4642841" y="42513"/>
                </a:lnTo>
                <a:lnTo>
                  <a:pt x="4561969" y="54801"/>
                </a:lnTo>
                <a:lnTo>
                  <a:pt x="4479233" y="67545"/>
                </a:lnTo>
                <a:lnTo>
                  <a:pt x="4394957" y="80357"/>
                </a:lnTo>
                <a:lnTo>
                  <a:pt x="4309467" y="92852"/>
                </a:lnTo>
                <a:lnTo>
                  <a:pt x="4223088" y="104641"/>
                </a:lnTo>
                <a:lnTo>
                  <a:pt x="4136143" y="115339"/>
                </a:lnTo>
                <a:lnTo>
                  <a:pt x="4048958" y="124559"/>
                </a:lnTo>
                <a:lnTo>
                  <a:pt x="3961856" y="131914"/>
                </a:lnTo>
                <a:lnTo>
                  <a:pt x="3875164" y="137018"/>
                </a:lnTo>
                <a:lnTo>
                  <a:pt x="3789205" y="139483"/>
                </a:lnTo>
                <a:lnTo>
                  <a:pt x="3702556" y="139861"/>
                </a:lnTo>
                <a:lnTo>
                  <a:pt x="3613706" y="139048"/>
                </a:lnTo>
                <a:lnTo>
                  <a:pt x="3522848" y="137177"/>
                </a:lnTo>
                <a:lnTo>
                  <a:pt x="3430175" y="134377"/>
                </a:lnTo>
                <a:lnTo>
                  <a:pt x="3335881" y="130780"/>
                </a:lnTo>
                <a:lnTo>
                  <a:pt x="3240159" y="126518"/>
                </a:lnTo>
                <a:lnTo>
                  <a:pt x="3143202" y="121721"/>
                </a:lnTo>
                <a:lnTo>
                  <a:pt x="3045203" y="116521"/>
                </a:lnTo>
                <a:lnTo>
                  <a:pt x="2946355" y="111049"/>
                </a:lnTo>
                <a:lnTo>
                  <a:pt x="2846852" y="105437"/>
                </a:lnTo>
                <a:lnTo>
                  <a:pt x="2746887" y="99814"/>
                </a:lnTo>
                <a:lnTo>
                  <a:pt x="2646652" y="94313"/>
                </a:lnTo>
                <a:lnTo>
                  <a:pt x="2546341" y="89065"/>
                </a:lnTo>
                <a:lnTo>
                  <a:pt x="2446148" y="84201"/>
                </a:lnTo>
                <a:lnTo>
                  <a:pt x="2346265" y="79852"/>
                </a:lnTo>
                <a:lnTo>
                  <a:pt x="2246886" y="76150"/>
                </a:lnTo>
                <a:lnTo>
                  <a:pt x="2148204" y="73225"/>
                </a:lnTo>
                <a:lnTo>
                  <a:pt x="2050411" y="71209"/>
                </a:lnTo>
                <a:lnTo>
                  <a:pt x="1953702" y="70233"/>
                </a:lnTo>
                <a:lnTo>
                  <a:pt x="1858270" y="70428"/>
                </a:lnTo>
                <a:lnTo>
                  <a:pt x="1764576" y="72834"/>
                </a:lnTo>
                <a:lnTo>
                  <a:pt x="1672757" y="78117"/>
                </a:lnTo>
                <a:lnTo>
                  <a:pt x="1582514" y="85844"/>
                </a:lnTo>
                <a:lnTo>
                  <a:pt x="1493547" y="95582"/>
                </a:lnTo>
                <a:lnTo>
                  <a:pt x="1405559" y="106901"/>
                </a:lnTo>
                <a:lnTo>
                  <a:pt x="1318251" y="119367"/>
                </a:lnTo>
                <a:lnTo>
                  <a:pt x="1231323" y="132550"/>
                </a:lnTo>
                <a:lnTo>
                  <a:pt x="1144477" y="146015"/>
                </a:lnTo>
                <a:lnTo>
                  <a:pt x="1057415" y="159333"/>
                </a:lnTo>
                <a:lnTo>
                  <a:pt x="969837" y="172070"/>
                </a:lnTo>
                <a:lnTo>
                  <a:pt x="881445" y="183795"/>
                </a:lnTo>
                <a:lnTo>
                  <a:pt x="791941" y="194075"/>
                </a:lnTo>
                <a:lnTo>
                  <a:pt x="701025" y="202478"/>
                </a:lnTo>
                <a:lnTo>
                  <a:pt x="608398" y="208573"/>
                </a:lnTo>
                <a:lnTo>
                  <a:pt x="513763" y="211927"/>
                </a:lnTo>
                <a:lnTo>
                  <a:pt x="416821" y="212108"/>
                </a:lnTo>
                <a:lnTo>
                  <a:pt x="317272" y="208685"/>
                </a:lnTo>
                <a:lnTo>
                  <a:pt x="214818" y="201224"/>
                </a:lnTo>
                <a:lnTo>
                  <a:pt x="109160" y="189294"/>
                </a:lnTo>
                <a:lnTo>
                  <a:pt x="0" y="172464"/>
                </a:lnTo>
              </a:path>
            </a:pathLst>
          </a:custGeom>
          <a:ln w="12699">
            <a:solidFill>
              <a:srgbClr val="F79646"/>
            </a:solidFill>
          </a:ln>
        </p:spPr>
        <p:txBody>
          <a:bodyPr wrap="square" lIns="0" tIns="0" rIns="0" bIns="0" rtlCol="0">
            <a:spAutoFit/>
          </a:bodyPr>
          <a:lstStyle/>
          <a:p>
            <a:endParaRPr/>
          </a:p>
        </p:txBody>
      </p:sp>
      <p:sp>
        <p:nvSpPr>
          <p:cNvPr id="21" name="bk object 21"/>
          <p:cNvSpPr/>
          <p:nvPr/>
        </p:nvSpPr>
        <p:spPr>
          <a:xfrm>
            <a:off x="7192233" y="2436611"/>
            <a:ext cx="128905" cy="128905"/>
          </a:xfrm>
          <a:custGeom>
            <a:avLst/>
            <a:gdLst/>
            <a:ahLst/>
            <a:cxnLst/>
            <a:rect l="l" t="t" r="r" b="b"/>
            <a:pathLst>
              <a:path w="128904" h="128905">
                <a:moveTo>
                  <a:pt x="0" y="64450"/>
                </a:moveTo>
                <a:lnTo>
                  <a:pt x="13500" y="24955"/>
                </a:lnTo>
                <a:lnTo>
                  <a:pt x="47550" y="2195"/>
                </a:lnTo>
                <a:lnTo>
                  <a:pt x="61795" y="0"/>
                </a:lnTo>
                <a:lnTo>
                  <a:pt x="76891" y="1532"/>
                </a:lnTo>
                <a:lnTo>
                  <a:pt x="112908" y="22105"/>
                </a:lnTo>
                <a:lnTo>
                  <a:pt x="128829" y="59563"/>
                </a:lnTo>
                <a:lnTo>
                  <a:pt x="127393" y="75167"/>
                </a:lnTo>
                <a:lnTo>
                  <a:pt x="107548" y="111989"/>
                </a:lnTo>
                <a:lnTo>
                  <a:pt x="71143" y="128617"/>
                </a:lnTo>
                <a:lnTo>
                  <a:pt x="55150" y="127277"/>
                </a:lnTo>
                <a:lnTo>
                  <a:pt x="17691" y="108044"/>
                </a:lnTo>
                <a:lnTo>
                  <a:pt x="499" y="72494"/>
                </a:lnTo>
                <a:lnTo>
                  <a:pt x="0" y="64450"/>
                </a:lnTo>
                <a:close/>
              </a:path>
            </a:pathLst>
          </a:custGeom>
          <a:ln w="12700">
            <a:solidFill>
              <a:srgbClr val="2D2DB9"/>
            </a:solidFill>
          </a:ln>
        </p:spPr>
        <p:txBody>
          <a:bodyPr wrap="square" lIns="0" tIns="0" rIns="0" bIns="0" rtlCol="0">
            <a:spAutoFit/>
          </a:bodyPr>
          <a:lstStyle/>
          <a:p>
            <a:endParaRPr/>
          </a:p>
        </p:txBody>
      </p:sp>
      <p:sp>
        <p:nvSpPr>
          <p:cNvPr id="22" name="bk object 22"/>
          <p:cNvSpPr/>
          <p:nvPr/>
        </p:nvSpPr>
        <p:spPr>
          <a:xfrm>
            <a:off x="6998365" y="2548660"/>
            <a:ext cx="64769" cy="62230"/>
          </a:xfrm>
          <a:custGeom>
            <a:avLst/>
            <a:gdLst/>
            <a:ahLst/>
            <a:cxnLst/>
            <a:rect l="l" t="t" r="r" b="b"/>
            <a:pathLst>
              <a:path w="64770" h="62230">
                <a:moveTo>
                  <a:pt x="23775" y="0"/>
                </a:moveTo>
                <a:lnTo>
                  <a:pt x="11522" y="6417"/>
                </a:lnTo>
                <a:lnTo>
                  <a:pt x="3119" y="17271"/>
                </a:lnTo>
                <a:lnTo>
                  <a:pt x="0" y="31127"/>
                </a:lnTo>
                <a:lnTo>
                  <a:pt x="136" y="34091"/>
                </a:lnTo>
                <a:lnTo>
                  <a:pt x="3660" y="45559"/>
                </a:lnTo>
                <a:lnTo>
                  <a:pt x="11874" y="54675"/>
                </a:lnTo>
                <a:lnTo>
                  <a:pt x="24666" y="60449"/>
                </a:lnTo>
                <a:lnTo>
                  <a:pt x="41928" y="61890"/>
                </a:lnTo>
                <a:lnTo>
                  <a:pt x="53592" y="55125"/>
                </a:lnTo>
                <a:lnTo>
                  <a:pt x="61539" y="43883"/>
                </a:lnTo>
                <a:lnTo>
                  <a:pt x="64451" y="29252"/>
                </a:lnTo>
                <a:lnTo>
                  <a:pt x="61248" y="17382"/>
                </a:lnTo>
                <a:lnTo>
                  <a:pt x="53256" y="7866"/>
                </a:lnTo>
                <a:lnTo>
                  <a:pt x="40692" y="1730"/>
                </a:lnTo>
                <a:lnTo>
                  <a:pt x="23775" y="0"/>
                </a:lnTo>
                <a:close/>
              </a:path>
            </a:pathLst>
          </a:custGeom>
          <a:solidFill>
            <a:srgbClr val="078F9D"/>
          </a:solidFill>
        </p:spPr>
        <p:txBody>
          <a:bodyPr wrap="square" lIns="0" tIns="0" rIns="0" bIns="0" rtlCol="0">
            <a:spAutoFit/>
          </a:bodyPr>
          <a:lstStyle/>
          <a:p>
            <a:endParaRPr/>
          </a:p>
        </p:txBody>
      </p:sp>
      <p:sp>
        <p:nvSpPr>
          <p:cNvPr id="2" name="Holder 2"/>
          <p:cNvSpPr>
            <a:spLocks noGrp="1"/>
          </p:cNvSpPr>
          <p:nvPr>
            <p:ph type="title"/>
          </p:nvPr>
        </p:nvSpPr>
        <p:spPr/>
        <p:txBody>
          <a:bodyPr lIns="0" tIns="0" rIns="0" bIns="0"/>
          <a:lstStyle>
            <a:lvl1pPr>
              <a:defRPr sz="3600">
                <a:solidFill>
                  <a:srgbClr val="FFC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9537" y="5779317"/>
            <a:ext cx="7759699" cy="981075"/>
          </a:xfrm>
          <a:prstGeom prst="rect">
            <a:avLst/>
          </a:prstGeom>
          <a:blipFill>
            <a:blip r:embed="rId2" cstate="print"/>
            <a:stretch>
              <a:fillRect/>
            </a:stretch>
          </a:blipFill>
        </p:spPr>
        <p:txBody>
          <a:bodyPr wrap="square" lIns="0" tIns="0" rIns="0" bIns="0" rtlCol="0">
            <a:spAutoFit/>
          </a:bodyPr>
          <a:lstStyle/>
          <a:p>
            <a:endParaRPr/>
          </a:p>
        </p:txBody>
      </p:sp>
      <p:sp>
        <p:nvSpPr>
          <p:cNvPr id="17" name="bk object 17"/>
          <p:cNvSpPr/>
          <p:nvPr/>
        </p:nvSpPr>
        <p:spPr>
          <a:xfrm>
            <a:off x="1835696" y="2450923"/>
            <a:ext cx="5160645" cy="257810"/>
          </a:xfrm>
          <a:custGeom>
            <a:avLst/>
            <a:gdLst/>
            <a:ahLst/>
            <a:cxnLst/>
            <a:rect l="l" t="t" r="r" b="b"/>
            <a:pathLst>
              <a:path w="5160645" h="257810">
                <a:moveTo>
                  <a:pt x="0" y="12301"/>
                </a:moveTo>
                <a:lnTo>
                  <a:pt x="93630" y="18610"/>
                </a:lnTo>
                <a:lnTo>
                  <a:pt x="183470" y="27220"/>
                </a:lnTo>
                <a:lnTo>
                  <a:pt x="269836" y="37852"/>
                </a:lnTo>
                <a:lnTo>
                  <a:pt x="353044" y="50227"/>
                </a:lnTo>
                <a:lnTo>
                  <a:pt x="433408" y="64067"/>
                </a:lnTo>
                <a:lnTo>
                  <a:pt x="511245" y="79092"/>
                </a:lnTo>
                <a:lnTo>
                  <a:pt x="586869" y="95024"/>
                </a:lnTo>
                <a:lnTo>
                  <a:pt x="660597" y="111583"/>
                </a:lnTo>
                <a:lnTo>
                  <a:pt x="732743" y="128492"/>
                </a:lnTo>
                <a:lnTo>
                  <a:pt x="803623" y="145472"/>
                </a:lnTo>
                <a:lnTo>
                  <a:pt x="873552" y="162243"/>
                </a:lnTo>
                <a:lnTo>
                  <a:pt x="942846" y="178527"/>
                </a:lnTo>
                <a:lnTo>
                  <a:pt x="1011821" y="194045"/>
                </a:lnTo>
                <a:lnTo>
                  <a:pt x="1080792" y="208518"/>
                </a:lnTo>
                <a:lnTo>
                  <a:pt x="1150073" y="221668"/>
                </a:lnTo>
                <a:lnTo>
                  <a:pt x="1219982" y="233216"/>
                </a:lnTo>
                <a:lnTo>
                  <a:pt x="1290832" y="242882"/>
                </a:lnTo>
                <a:lnTo>
                  <a:pt x="1362941" y="250389"/>
                </a:lnTo>
                <a:lnTo>
                  <a:pt x="1436622" y="255457"/>
                </a:lnTo>
                <a:lnTo>
                  <a:pt x="1512192" y="257808"/>
                </a:lnTo>
                <a:lnTo>
                  <a:pt x="1588208" y="257654"/>
                </a:lnTo>
                <a:lnTo>
                  <a:pt x="1663156" y="255497"/>
                </a:lnTo>
                <a:lnTo>
                  <a:pt x="1737242" y="251489"/>
                </a:lnTo>
                <a:lnTo>
                  <a:pt x="1810673" y="245783"/>
                </a:lnTo>
                <a:lnTo>
                  <a:pt x="1883655" y="238533"/>
                </a:lnTo>
                <a:lnTo>
                  <a:pt x="1956393" y="229890"/>
                </a:lnTo>
                <a:lnTo>
                  <a:pt x="2029095" y="220007"/>
                </a:lnTo>
                <a:lnTo>
                  <a:pt x="2101967" y="209038"/>
                </a:lnTo>
                <a:lnTo>
                  <a:pt x="2175215" y="197135"/>
                </a:lnTo>
                <a:lnTo>
                  <a:pt x="2249046" y="184450"/>
                </a:lnTo>
                <a:lnTo>
                  <a:pt x="2323664" y="171138"/>
                </a:lnTo>
                <a:lnTo>
                  <a:pt x="2399278" y="157350"/>
                </a:lnTo>
                <a:lnTo>
                  <a:pt x="2476094" y="143239"/>
                </a:lnTo>
                <a:lnTo>
                  <a:pt x="2554316" y="128958"/>
                </a:lnTo>
                <a:lnTo>
                  <a:pt x="2634153" y="114659"/>
                </a:lnTo>
                <a:lnTo>
                  <a:pt x="2715810" y="100497"/>
                </a:lnTo>
                <a:lnTo>
                  <a:pt x="2799494" y="86622"/>
                </a:lnTo>
                <a:lnTo>
                  <a:pt x="2885410" y="73189"/>
                </a:lnTo>
                <a:lnTo>
                  <a:pt x="2973766" y="60350"/>
                </a:lnTo>
                <a:lnTo>
                  <a:pt x="3064767" y="48258"/>
                </a:lnTo>
                <a:lnTo>
                  <a:pt x="3155555" y="37323"/>
                </a:lnTo>
                <a:lnTo>
                  <a:pt x="3243389" y="27841"/>
                </a:lnTo>
                <a:lnTo>
                  <a:pt x="3328646" y="19784"/>
                </a:lnTo>
                <a:lnTo>
                  <a:pt x="3411705" y="13129"/>
                </a:lnTo>
                <a:lnTo>
                  <a:pt x="3492945" y="7850"/>
                </a:lnTo>
                <a:lnTo>
                  <a:pt x="3572744" y="3923"/>
                </a:lnTo>
                <a:lnTo>
                  <a:pt x="3651482" y="1322"/>
                </a:lnTo>
                <a:lnTo>
                  <a:pt x="3729535" y="23"/>
                </a:lnTo>
                <a:lnTo>
                  <a:pt x="3807284" y="0"/>
                </a:lnTo>
                <a:lnTo>
                  <a:pt x="3885107" y="1228"/>
                </a:lnTo>
                <a:lnTo>
                  <a:pt x="3963382" y="3682"/>
                </a:lnTo>
                <a:lnTo>
                  <a:pt x="4042489" y="7338"/>
                </a:lnTo>
                <a:lnTo>
                  <a:pt x="4122805" y="12170"/>
                </a:lnTo>
                <a:lnTo>
                  <a:pt x="4204709" y="18154"/>
                </a:lnTo>
                <a:lnTo>
                  <a:pt x="4288580" y="25264"/>
                </a:lnTo>
                <a:lnTo>
                  <a:pt x="4374797" y="33475"/>
                </a:lnTo>
                <a:lnTo>
                  <a:pt x="4463738" y="42762"/>
                </a:lnTo>
                <a:lnTo>
                  <a:pt x="4555781" y="53101"/>
                </a:lnTo>
                <a:lnTo>
                  <a:pt x="4651307" y="64466"/>
                </a:lnTo>
                <a:lnTo>
                  <a:pt x="4750692" y="76833"/>
                </a:lnTo>
                <a:lnTo>
                  <a:pt x="5160267" y="124458"/>
                </a:lnTo>
              </a:path>
            </a:pathLst>
          </a:custGeom>
          <a:ln w="3175">
            <a:solidFill>
              <a:srgbClr val="078F9D"/>
            </a:solidFill>
          </a:ln>
        </p:spPr>
        <p:txBody>
          <a:bodyPr wrap="square" lIns="0" tIns="0" rIns="0" bIns="0" rtlCol="0">
            <a:spAutoFit/>
          </a:bodyPr>
          <a:lstStyle/>
          <a:p>
            <a:endParaRPr/>
          </a:p>
        </p:txBody>
      </p:sp>
      <p:sp>
        <p:nvSpPr>
          <p:cNvPr id="18" name="bk object 18"/>
          <p:cNvSpPr/>
          <p:nvPr/>
        </p:nvSpPr>
        <p:spPr>
          <a:xfrm>
            <a:off x="1835696" y="2450923"/>
            <a:ext cx="5160645" cy="257810"/>
          </a:xfrm>
          <a:custGeom>
            <a:avLst/>
            <a:gdLst/>
            <a:ahLst/>
            <a:cxnLst/>
            <a:rect l="l" t="t" r="r" b="b"/>
            <a:pathLst>
              <a:path w="5160645" h="257810">
                <a:moveTo>
                  <a:pt x="0" y="12301"/>
                </a:moveTo>
                <a:lnTo>
                  <a:pt x="93630" y="18610"/>
                </a:lnTo>
                <a:lnTo>
                  <a:pt x="183470" y="27220"/>
                </a:lnTo>
                <a:lnTo>
                  <a:pt x="269836" y="37852"/>
                </a:lnTo>
                <a:lnTo>
                  <a:pt x="353044" y="50227"/>
                </a:lnTo>
                <a:lnTo>
                  <a:pt x="433408" y="64067"/>
                </a:lnTo>
                <a:lnTo>
                  <a:pt x="511245" y="79092"/>
                </a:lnTo>
                <a:lnTo>
                  <a:pt x="586869" y="95024"/>
                </a:lnTo>
                <a:lnTo>
                  <a:pt x="660597" y="111583"/>
                </a:lnTo>
                <a:lnTo>
                  <a:pt x="732743" y="128492"/>
                </a:lnTo>
                <a:lnTo>
                  <a:pt x="803623" y="145472"/>
                </a:lnTo>
                <a:lnTo>
                  <a:pt x="873552" y="162243"/>
                </a:lnTo>
                <a:lnTo>
                  <a:pt x="942846" y="178527"/>
                </a:lnTo>
                <a:lnTo>
                  <a:pt x="1011821" y="194045"/>
                </a:lnTo>
                <a:lnTo>
                  <a:pt x="1080792" y="208518"/>
                </a:lnTo>
                <a:lnTo>
                  <a:pt x="1150073" y="221668"/>
                </a:lnTo>
                <a:lnTo>
                  <a:pt x="1219982" y="233216"/>
                </a:lnTo>
                <a:lnTo>
                  <a:pt x="1290832" y="242882"/>
                </a:lnTo>
                <a:lnTo>
                  <a:pt x="1362941" y="250389"/>
                </a:lnTo>
                <a:lnTo>
                  <a:pt x="1436622" y="255457"/>
                </a:lnTo>
                <a:lnTo>
                  <a:pt x="1512192" y="257808"/>
                </a:lnTo>
                <a:lnTo>
                  <a:pt x="1588208" y="257654"/>
                </a:lnTo>
                <a:lnTo>
                  <a:pt x="1663156" y="255497"/>
                </a:lnTo>
                <a:lnTo>
                  <a:pt x="1737242" y="251489"/>
                </a:lnTo>
                <a:lnTo>
                  <a:pt x="1810673" y="245783"/>
                </a:lnTo>
                <a:lnTo>
                  <a:pt x="1883655" y="238533"/>
                </a:lnTo>
                <a:lnTo>
                  <a:pt x="1956393" y="229890"/>
                </a:lnTo>
                <a:lnTo>
                  <a:pt x="2029095" y="220007"/>
                </a:lnTo>
                <a:lnTo>
                  <a:pt x="2101967" y="209038"/>
                </a:lnTo>
                <a:lnTo>
                  <a:pt x="2175215" y="197135"/>
                </a:lnTo>
                <a:lnTo>
                  <a:pt x="2249046" y="184450"/>
                </a:lnTo>
                <a:lnTo>
                  <a:pt x="2323664" y="171138"/>
                </a:lnTo>
                <a:lnTo>
                  <a:pt x="2399278" y="157350"/>
                </a:lnTo>
                <a:lnTo>
                  <a:pt x="2476094" y="143239"/>
                </a:lnTo>
                <a:lnTo>
                  <a:pt x="2554316" y="128958"/>
                </a:lnTo>
                <a:lnTo>
                  <a:pt x="2634153" y="114659"/>
                </a:lnTo>
                <a:lnTo>
                  <a:pt x="2715810" y="100497"/>
                </a:lnTo>
                <a:lnTo>
                  <a:pt x="2799494" y="86622"/>
                </a:lnTo>
                <a:lnTo>
                  <a:pt x="2885410" y="73189"/>
                </a:lnTo>
                <a:lnTo>
                  <a:pt x="2973766" y="60350"/>
                </a:lnTo>
                <a:lnTo>
                  <a:pt x="3064767" y="48258"/>
                </a:lnTo>
                <a:lnTo>
                  <a:pt x="3155555" y="37323"/>
                </a:lnTo>
                <a:lnTo>
                  <a:pt x="3243389" y="27841"/>
                </a:lnTo>
                <a:lnTo>
                  <a:pt x="3328646" y="19784"/>
                </a:lnTo>
                <a:lnTo>
                  <a:pt x="3411705" y="13129"/>
                </a:lnTo>
                <a:lnTo>
                  <a:pt x="3492945" y="7850"/>
                </a:lnTo>
                <a:lnTo>
                  <a:pt x="3572744" y="3923"/>
                </a:lnTo>
                <a:lnTo>
                  <a:pt x="3651482" y="1322"/>
                </a:lnTo>
                <a:lnTo>
                  <a:pt x="3729535" y="23"/>
                </a:lnTo>
                <a:lnTo>
                  <a:pt x="3807284" y="0"/>
                </a:lnTo>
                <a:lnTo>
                  <a:pt x="3885107" y="1228"/>
                </a:lnTo>
                <a:lnTo>
                  <a:pt x="3963382" y="3682"/>
                </a:lnTo>
                <a:lnTo>
                  <a:pt x="4042489" y="7338"/>
                </a:lnTo>
                <a:lnTo>
                  <a:pt x="4122805" y="12170"/>
                </a:lnTo>
                <a:lnTo>
                  <a:pt x="4204709" y="18154"/>
                </a:lnTo>
                <a:lnTo>
                  <a:pt x="4288580" y="25264"/>
                </a:lnTo>
                <a:lnTo>
                  <a:pt x="4374797" y="33475"/>
                </a:lnTo>
                <a:lnTo>
                  <a:pt x="4463738" y="42762"/>
                </a:lnTo>
                <a:lnTo>
                  <a:pt x="4555781" y="53101"/>
                </a:lnTo>
                <a:lnTo>
                  <a:pt x="4651307" y="64466"/>
                </a:lnTo>
                <a:lnTo>
                  <a:pt x="4750692" y="76833"/>
                </a:lnTo>
                <a:lnTo>
                  <a:pt x="5160267" y="124458"/>
                </a:lnTo>
              </a:path>
            </a:pathLst>
          </a:custGeom>
          <a:ln w="3175">
            <a:solidFill>
              <a:srgbClr val="078F9D"/>
            </a:solidFill>
          </a:ln>
        </p:spPr>
        <p:txBody>
          <a:bodyPr wrap="square" lIns="0" tIns="0" rIns="0" bIns="0" rtlCol="0">
            <a:spAutoFit/>
          </a:bodyPr>
          <a:lstStyle/>
          <a:p>
            <a:endParaRPr/>
          </a:p>
        </p:txBody>
      </p:sp>
      <p:sp>
        <p:nvSpPr>
          <p:cNvPr id="19" name="bk object 19"/>
          <p:cNvSpPr/>
          <p:nvPr/>
        </p:nvSpPr>
        <p:spPr>
          <a:xfrm>
            <a:off x="1911943" y="2480585"/>
            <a:ext cx="5278120" cy="212725"/>
          </a:xfrm>
          <a:custGeom>
            <a:avLst/>
            <a:gdLst/>
            <a:ahLst/>
            <a:cxnLst/>
            <a:rect l="l" t="t" r="r" b="b"/>
            <a:pathLst>
              <a:path w="5278120" h="212725">
                <a:moveTo>
                  <a:pt x="5277638" y="29747"/>
                </a:moveTo>
                <a:lnTo>
                  <a:pt x="5233259" y="16213"/>
                </a:lnTo>
                <a:lnTo>
                  <a:pt x="5183769" y="7002"/>
                </a:lnTo>
                <a:lnTo>
                  <a:pt x="5129494" y="1726"/>
                </a:lnTo>
                <a:lnTo>
                  <a:pt x="5070757" y="0"/>
                </a:lnTo>
                <a:lnTo>
                  <a:pt x="5007885" y="1435"/>
                </a:lnTo>
                <a:lnTo>
                  <a:pt x="4941201" y="5646"/>
                </a:lnTo>
                <a:lnTo>
                  <a:pt x="4871030" y="12246"/>
                </a:lnTo>
                <a:lnTo>
                  <a:pt x="4797696" y="20848"/>
                </a:lnTo>
                <a:lnTo>
                  <a:pt x="4721525" y="31066"/>
                </a:lnTo>
                <a:lnTo>
                  <a:pt x="4642841" y="42513"/>
                </a:lnTo>
                <a:lnTo>
                  <a:pt x="4561969" y="54801"/>
                </a:lnTo>
                <a:lnTo>
                  <a:pt x="4479233" y="67545"/>
                </a:lnTo>
                <a:lnTo>
                  <a:pt x="4394957" y="80357"/>
                </a:lnTo>
                <a:lnTo>
                  <a:pt x="4309467" y="92852"/>
                </a:lnTo>
                <a:lnTo>
                  <a:pt x="4223088" y="104641"/>
                </a:lnTo>
                <a:lnTo>
                  <a:pt x="4136143" y="115339"/>
                </a:lnTo>
                <a:lnTo>
                  <a:pt x="4048958" y="124559"/>
                </a:lnTo>
                <a:lnTo>
                  <a:pt x="3961856" y="131914"/>
                </a:lnTo>
                <a:lnTo>
                  <a:pt x="3875164" y="137018"/>
                </a:lnTo>
                <a:lnTo>
                  <a:pt x="3789205" y="139483"/>
                </a:lnTo>
                <a:lnTo>
                  <a:pt x="3702556" y="139861"/>
                </a:lnTo>
                <a:lnTo>
                  <a:pt x="3613706" y="139048"/>
                </a:lnTo>
                <a:lnTo>
                  <a:pt x="3522848" y="137177"/>
                </a:lnTo>
                <a:lnTo>
                  <a:pt x="3430175" y="134377"/>
                </a:lnTo>
                <a:lnTo>
                  <a:pt x="3335881" y="130780"/>
                </a:lnTo>
                <a:lnTo>
                  <a:pt x="3240159" y="126518"/>
                </a:lnTo>
                <a:lnTo>
                  <a:pt x="3143202" y="121721"/>
                </a:lnTo>
                <a:lnTo>
                  <a:pt x="3045203" y="116521"/>
                </a:lnTo>
                <a:lnTo>
                  <a:pt x="2946355" y="111049"/>
                </a:lnTo>
                <a:lnTo>
                  <a:pt x="2846852" y="105437"/>
                </a:lnTo>
                <a:lnTo>
                  <a:pt x="2746887" y="99814"/>
                </a:lnTo>
                <a:lnTo>
                  <a:pt x="2646652" y="94313"/>
                </a:lnTo>
                <a:lnTo>
                  <a:pt x="2546341" y="89065"/>
                </a:lnTo>
                <a:lnTo>
                  <a:pt x="2446148" y="84201"/>
                </a:lnTo>
                <a:lnTo>
                  <a:pt x="2346265" y="79852"/>
                </a:lnTo>
                <a:lnTo>
                  <a:pt x="2246886" y="76150"/>
                </a:lnTo>
                <a:lnTo>
                  <a:pt x="2148204" y="73225"/>
                </a:lnTo>
                <a:lnTo>
                  <a:pt x="2050411" y="71209"/>
                </a:lnTo>
                <a:lnTo>
                  <a:pt x="1953702" y="70233"/>
                </a:lnTo>
                <a:lnTo>
                  <a:pt x="1858270" y="70428"/>
                </a:lnTo>
                <a:lnTo>
                  <a:pt x="1764576" y="72834"/>
                </a:lnTo>
                <a:lnTo>
                  <a:pt x="1672757" y="78117"/>
                </a:lnTo>
                <a:lnTo>
                  <a:pt x="1582514" y="85844"/>
                </a:lnTo>
                <a:lnTo>
                  <a:pt x="1493547" y="95582"/>
                </a:lnTo>
                <a:lnTo>
                  <a:pt x="1405559" y="106901"/>
                </a:lnTo>
                <a:lnTo>
                  <a:pt x="1318251" y="119367"/>
                </a:lnTo>
                <a:lnTo>
                  <a:pt x="1231323" y="132550"/>
                </a:lnTo>
                <a:lnTo>
                  <a:pt x="1144477" y="146015"/>
                </a:lnTo>
                <a:lnTo>
                  <a:pt x="1057415" y="159333"/>
                </a:lnTo>
                <a:lnTo>
                  <a:pt x="969837" y="172070"/>
                </a:lnTo>
                <a:lnTo>
                  <a:pt x="881445" y="183795"/>
                </a:lnTo>
                <a:lnTo>
                  <a:pt x="791941" y="194075"/>
                </a:lnTo>
                <a:lnTo>
                  <a:pt x="701025" y="202478"/>
                </a:lnTo>
                <a:lnTo>
                  <a:pt x="608398" y="208573"/>
                </a:lnTo>
                <a:lnTo>
                  <a:pt x="513763" y="211927"/>
                </a:lnTo>
                <a:lnTo>
                  <a:pt x="416821" y="212108"/>
                </a:lnTo>
                <a:lnTo>
                  <a:pt x="317272" y="208685"/>
                </a:lnTo>
                <a:lnTo>
                  <a:pt x="214818" y="201224"/>
                </a:lnTo>
                <a:lnTo>
                  <a:pt x="109160" y="189294"/>
                </a:lnTo>
                <a:lnTo>
                  <a:pt x="0" y="172464"/>
                </a:lnTo>
              </a:path>
            </a:pathLst>
          </a:custGeom>
          <a:ln w="12699">
            <a:solidFill>
              <a:srgbClr val="F79646"/>
            </a:solidFill>
          </a:ln>
        </p:spPr>
        <p:txBody>
          <a:bodyPr wrap="square" lIns="0" tIns="0" rIns="0" bIns="0" rtlCol="0">
            <a:spAutoFit/>
          </a:bodyPr>
          <a:lstStyle/>
          <a:p>
            <a:endParaRPr/>
          </a:p>
        </p:txBody>
      </p:sp>
      <p:sp>
        <p:nvSpPr>
          <p:cNvPr id="20" name="bk object 20"/>
          <p:cNvSpPr/>
          <p:nvPr/>
        </p:nvSpPr>
        <p:spPr>
          <a:xfrm>
            <a:off x="1911943" y="2480585"/>
            <a:ext cx="5278120" cy="212725"/>
          </a:xfrm>
          <a:custGeom>
            <a:avLst/>
            <a:gdLst/>
            <a:ahLst/>
            <a:cxnLst/>
            <a:rect l="l" t="t" r="r" b="b"/>
            <a:pathLst>
              <a:path w="5278120" h="212725">
                <a:moveTo>
                  <a:pt x="5277638" y="29747"/>
                </a:moveTo>
                <a:lnTo>
                  <a:pt x="5233259" y="16213"/>
                </a:lnTo>
                <a:lnTo>
                  <a:pt x="5183769" y="7002"/>
                </a:lnTo>
                <a:lnTo>
                  <a:pt x="5129494" y="1726"/>
                </a:lnTo>
                <a:lnTo>
                  <a:pt x="5070757" y="0"/>
                </a:lnTo>
                <a:lnTo>
                  <a:pt x="5007885" y="1435"/>
                </a:lnTo>
                <a:lnTo>
                  <a:pt x="4941201" y="5646"/>
                </a:lnTo>
                <a:lnTo>
                  <a:pt x="4871030" y="12246"/>
                </a:lnTo>
                <a:lnTo>
                  <a:pt x="4797696" y="20848"/>
                </a:lnTo>
                <a:lnTo>
                  <a:pt x="4721525" y="31066"/>
                </a:lnTo>
                <a:lnTo>
                  <a:pt x="4642841" y="42513"/>
                </a:lnTo>
                <a:lnTo>
                  <a:pt x="4561969" y="54801"/>
                </a:lnTo>
                <a:lnTo>
                  <a:pt x="4479233" y="67545"/>
                </a:lnTo>
                <a:lnTo>
                  <a:pt x="4394957" y="80357"/>
                </a:lnTo>
                <a:lnTo>
                  <a:pt x="4309467" y="92852"/>
                </a:lnTo>
                <a:lnTo>
                  <a:pt x="4223088" y="104641"/>
                </a:lnTo>
                <a:lnTo>
                  <a:pt x="4136143" y="115339"/>
                </a:lnTo>
                <a:lnTo>
                  <a:pt x="4048958" y="124559"/>
                </a:lnTo>
                <a:lnTo>
                  <a:pt x="3961856" y="131914"/>
                </a:lnTo>
                <a:lnTo>
                  <a:pt x="3875164" y="137018"/>
                </a:lnTo>
                <a:lnTo>
                  <a:pt x="3789205" y="139483"/>
                </a:lnTo>
                <a:lnTo>
                  <a:pt x="3702556" y="139861"/>
                </a:lnTo>
                <a:lnTo>
                  <a:pt x="3613706" y="139048"/>
                </a:lnTo>
                <a:lnTo>
                  <a:pt x="3522848" y="137177"/>
                </a:lnTo>
                <a:lnTo>
                  <a:pt x="3430175" y="134377"/>
                </a:lnTo>
                <a:lnTo>
                  <a:pt x="3335881" y="130780"/>
                </a:lnTo>
                <a:lnTo>
                  <a:pt x="3240159" y="126518"/>
                </a:lnTo>
                <a:lnTo>
                  <a:pt x="3143202" y="121721"/>
                </a:lnTo>
                <a:lnTo>
                  <a:pt x="3045203" y="116521"/>
                </a:lnTo>
                <a:lnTo>
                  <a:pt x="2946355" y="111049"/>
                </a:lnTo>
                <a:lnTo>
                  <a:pt x="2846852" y="105437"/>
                </a:lnTo>
                <a:lnTo>
                  <a:pt x="2746887" y="99814"/>
                </a:lnTo>
                <a:lnTo>
                  <a:pt x="2646652" y="94313"/>
                </a:lnTo>
                <a:lnTo>
                  <a:pt x="2546341" y="89065"/>
                </a:lnTo>
                <a:lnTo>
                  <a:pt x="2446148" y="84201"/>
                </a:lnTo>
                <a:lnTo>
                  <a:pt x="2346265" y="79852"/>
                </a:lnTo>
                <a:lnTo>
                  <a:pt x="2246886" y="76150"/>
                </a:lnTo>
                <a:lnTo>
                  <a:pt x="2148204" y="73225"/>
                </a:lnTo>
                <a:lnTo>
                  <a:pt x="2050411" y="71209"/>
                </a:lnTo>
                <a:lnTo>
                  <a:pt x="1953702" y="70233"/>
                </a:lnTo>
                <a:lnTo>
                  <a:pt x="1858270" y="70428"/>
                </a:lnTo>
                <a:lnTo>
                  <a:pt x="1764576" y="72834"/>
                </a:lnTo>
                <a:lnTo>
                  <a:pt x="1672757" y="78117"/>
                </a:lnTo>
                <a:lnTo>
                  <a:pt x="1582514" y="85844"/>
                </a:lnTo>
                <a:lnTo>
                  <a:pt x="1493547" y="95582"/>
                </a:lnTo>
                <a:lnTo>
                  <a:pt x="1405559" y="106901"/>
                </a:lnTo>
                <a:lnTo>
                  <a:pt x="1318251" y="119367"/>
                </a:lnTo>
                <a:lnTo>
                  <a:pt x="1231323" y="132550"/>
                </a:lnTo>
                <a:lnTo>
                  <a:pt x="1144477" y="146015"/>
                </a:lnTo>
                <a:lnTo>
                  <a:pt x="1057415" y="159333"/>
                </a:lnTo>
                <a:lnTo>
                  <a:pt x="969837" y="172070"/>
                </a:lnTo>
                <a:lnTo>
                  <a:pt x="881445" y="183795"/>
                </a:lnTo>
                <a:lnTo>
                  <a:pt x="791941" y="194075"/>
                </a:lnTo>
                <a:lnTo>
                  <a:pt x="701025" y="202478"/>
                </a:lnTo>
                <a:lnTo>
                  <a:pt x="608398" y="208573"/>
                </a:lnTo>
                <a:lnTo>
                  <a:pt x="513763" y="211927"/>
                </a:lnTo>
                <a:lnTo>
                  <a:pt x="416821" y="212108"/>
                </a:lnTo>
                <a:lnTo>
                  <a:pt x="317272" y="208685"/>
                </a:lnTo>
                <a:lnTo>
                  <a:pt x="214818" y="201224"/>
                </a:lnTo>
                <a:lnTo>
                  <a:pt x="109160" y="189294"/>
                </a:lnTo>
                <a:lnTo>
                  <a:pt x="0" y="172464"/>
                </a:lnTo>
              </a:path>
            </a:pathLst>
          </a:custGeom>
          <a:ln w="12699">
            <a:solidFill>
              <a:srgbClr val="F79646"/>
            </a:solidFill>
          </a:ln>
        </p:spPr>
        <p:txBody>
          <a:bodyPr wrap="square" lIns="0" tIns="0" rIns="0" bIns="0" rtlCol="0">
            <a:spAutoFit/>
          </a:bodyPr>
          <a:lstStyle/>
          <a:p>
            <a:endParaRPr/>
          </a:p>
        </p:txBody>
      </p:sp>
      <p:sp>
        <p:nvSpPr>
          <p:cNvPr id="21" name="bk object 21"/>
          <p:cNvSpPr/>
          <p:nvPr/>
        </p:nvSpPr>
        <p:spPr>
          <a:xfrm>
            <a:off x="7192233" y="2436611"/>
            <a:ext cx="128905" cy="128905"/>
          </a:xfrm>
          <a:custGeom>
            <a:avLst/>
            <a:gdLst/>
            <a:ahLst/>
            <a:cxnLst/>
            <a:rect l="l" t="t" r="r" b="b"/>
            <a:pathLst>
              <a:path w="128904" h="128905">
                <a:moveTo>
                  <a:pt x="0" y="64450"/>
                </a:moveTo>
                <a:lnTo>
                  <a:pt x="13500" y="24955"/>
                </a:lnTo>
                <a:lnTo>
                  <a:pt x="47550" y="2195"/>
                </a:lnTo>
                <a:lnTo>
                  <a:pt x="61795" y="0"/>
                </a:lnTo>
                <a:lnTo>
                  <a:pt x="76891" y="1532"/>
                </a:lnTo>
                <a:lnTo>
                  <a:pt x="112908" y="22105"/>
                </a:lnTo>
                <a:lnTo>
                  <a:pt x="128829" y="59563"/>
                </a:lnTo>
                <a:lnTo>
                  <a:pt x="127393" y="75167"/>
                </a:lnTo>
                <a:lnTo>
                  <a:pt x="107548" y="111989"/>
                </a:lnTo>
                <a:lnTo>
                  <a:pt x="71143" y="128617"/>
                </a:lnTo>
                <a:lnTo>
                  <a:pt x="55150" y="127277"/>
                </a:lnTo>
                <a:lnTo>
                  <a:pt x="17691" y="108044"/>
                </a:lnTo>
                <a:lnTo>
                  <a:pt x="499" y="72494"/>
                </a:lnTo>
                <a:lnTo>
                  <a:pt x="0" y="64450"/>
                </a:lnTo>
                <a:close/>
              </a:path>
            </a:pathLst>
          </a:custGeom>
          <a:ln w="12700">
            <a:solidFill>
              <a:srgbClr val="2D2DB9"/>
            </a:solidFill>
          </a:ln>
        </p:spPr>
        <p:txBody>
          <a:bodyPr wrap="square" lIns="0" tIns="0" rIns="0" bIns="0" rtlCol="0">
            <a:spAutoFit/>
          </a:bodyPr>
          <a:lstStyle/>
          <a:p>
            <a:endParaRPr/>
          </a:p>
        </p:txBody>
      </p:sp>
      <p:sp>
        <p:nvSpPr>
          <p:cNvPr id="22" name="bk object 22"/>
          <p:cNvSpPr/>
          <p:nvPr/>
        </p:nvSpPr>
        <p:spPr>
          <a:xfrm>
            <a:off x="6998365" y="2548660"/>
            <a:ext cx="64769" cy="62230"/>
          </a:xfrm>
          <a:custGeom>
            <a:avLst/>
            <a:gdLst/>
            <a:ahLst/>
            <a:cxnLst/>
            <a:rect l="l" t="t" r="r" b="b"/>
            <a:pathLst>
              <a:path w="64770" h="62230">
                <a:moveTo>
                  <a:pt x="23775" y="0"/>
                </a:moveTo>
                <a:lnTo>
                  <a:pt x="11522" y="6417"/>
                </a:lnTo>
                <a:lnTo>
                  <a:pt x="3119" y="17271"/>
                </a:lnTo>
                <a:lnTo>
                  <a:pt x="0" y="31127"/>
                </a:lnTo>
                <a:lnTo>
                  <a:pt x="136" y="34091"/>
                </a:lnTo>
                <a:lnTo>
                  <a:pt x="3660" y="45559"/>
                </a:lnTo>
                <a:lnTo>
                  <a:pt x="11874" y="54675"/>
                </a:lnTo>
                <a:lnTo>
                  <a:pt x="24666" y="60449"/>
                </a:lnTo>
                <a:lnTo>
                  <a:pt x="41928" y="61890"/>
                </a:lnTo>
                <a:lnTo>
                  <a:pt x="53592" y="55125"/>
                </a:lnTo>
                <a:lnTo>
                  <a:pt x="61539" y="43883"/>
                </a:lnTo>
                <a:lnTo>
                  <a:pt x="64451" y="29252"/>
                </a:lnTo>
                <a:lnTo>
                  <a:pt x="61248" y="17382"/>
                </a:lnTo>
                <a:lnTo>
                  <a:pt x="53256" y="7866"/>
                </a:lnTo>
                <a:lnTo>
                  <a:pt x="40692" y="1730"/>
                </a:lnTo>
                <a:lnTo>
                  <a:pt x="23775" y="0"/>
                </a:lnTo>
                <a:close/>
              </a:path>
            </a:pathLst>
          </a:custGeom>
          <a:solidFill>
            <a:srgbClr val="078F9D"/>
          </a:solidFill>
        </p:spPr>
        <p:txBody>
          <a:bodyPr wrap="square" lIns="0" tIns="0" rIns="0" bIns="0" rtlCol="0">
            <a:spAutoFit/>
          </a:bodyPr>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1"/>
                </a:solidFill>
              </a:defRPr>
            </a:lvl1pPr>
          </a:lstStyle>
          <a:p>
            <a:r>
              <a:rPr lang="fr-FR" smtClean="0"/>
              <a:t>Modifiez le style du titre</a:t>
            </a:r>
            <a:endParaRPr lang="fr-FR" dirty="0"/>
          </a:p>
        </p:txBody>
      </p:sp>
      <p:sp>
        <p:nvSpPr>
          <p:cNvPr id="10" name="Espace réservé de la date 9"/>
          <p:cNvSpPr>
            <a:spLocks noGrp="1"/>
          </p:cNvSpPr>
          <p:nvPr>
            <p:ph type="dt" sz="half" idx="10"/>
          </p:nvPr>
        </p:nvSpPr>
        <p:spPr>
          <a:xfrm>
            <a:off x="5292080" y="6597352"/>
            <a:ext cx="2133600" cy="360000"/>
          </a:xfrm>
          <a:prstGeom prst="rect">
            <a:avLst/>
          </a:prstGeom>
        </p:spPr>
        <p:txBody>
          <a:bodyPr/>
          <a:lstStyle/>
          <a:p>
            <a:fld id="{FF576504-9738-4058-A431-6E10A087F44F}" type="datetimeFigureOut">
              <a:rPr lang="fr-FR" smtClean="0"/>
              <a:pPr/>
              <a:t>03/11/2024</a:t>
            </a:fld>
            <a:endParaRPr lang="fr-FR" dirty="0"/>
          </a:p>
        </p:txBody>
      </p:sp>
      <p:sp>
        <p:nvSpPr>
          <p:cNvPr id="11" name="Espace réservé du pied de page 10"/>
          <p:cNvSpPr>
            <a:spLocks noGrp="1"/>
          </p:cNvSpPr>
          <p:nvPr>
            <p:ph type="ftr" sz="quarter" idx="11"/>
          </p:nvPr>
        </p:nvSpPr>
        <p:spPr>
          <a:xfrm>
            <a:off x="539552" y="6598011"/>
            <a:ext cx="2895600" cy="365125"/>
          </a:xfrm>
          <a:prstGeom prst="rect">
            <a:avLst/>
          </a:prstGeom>
        </p:spPr>
        <p:txBody>
          <a:bodyPr/>
          <a:lstStyle/>
          <a:p>
            <a:endParaRPr lang="fr-FR" dirty="0"/>
          </a:p>
        </p:txBody>
      </p:sp>
      <p:sp>
        <p:nvSpPr>
          <p:cNvPr id="12" name="Espace réservé du numéro de diapositive 11"/>
          <p:cNvSpPr>
            <a:spLocks noGrp="1"/>
          </p:cNvSpPr>
          <p:nvPr>
            <p:ph type="sldNum" sz="quarter" idx="12"/>
          </p:nvPr>
        </p:nvSpPr>
        <p:spPr>
          <a:xfrm>
            <a:off x="8100392" y="6592267"/>
            <a:ext cx="529200" cy="293117"/>
          </a:xfrm>
          <a:prstGeom prst="rect">
            <a:avLst/>
          </a:prstGeom>
        </p:spPr>
        <p:txBody>
          <a:bodyPr/>
          <a:lstStyle/>
          <a:p>
            <a:fld id="{FA8B6565-9BF0-4851-88BC-481D3FE6E5CB}" type="slidenum">
              <a:rPr lang="fr-FR" smtClean="0"/>
              <a:pPr/>
              <a:t>‹N°›</a:t>
            </a:fld>
            <a:endParaRPr lang="fr-FR" dirty="0"/>
          </a:p>
        </p:txBody>
      </p:sp>
    </p:spTree>
    <p:extLst>
      <p:ext uri="{BB962C8B-B14F-4D97-AF65-F5344CB8AC3E}">
        <p14:creationId xmlns:p14="http://schemas.microsoft.com/office/powerpoint/2010/main" val="145359724"/>
      </p:ext>
    </p:extLst>
  </p:cSld>
  <p:clrMapOvr>
    <a:masterClrMapping/>
  </p:clrMapOvr>
  <p:timing>
    <p:tnLst>
      <p:par>
        <p:cTn id="1" dur="indefinite" restart="never" nodeType="tmRoot"/>
      </p:par>
    </p:tnLst>
  </p:timing>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de garde">
    <p:spTree>
      <p:nvGrpSpPr>
        <p:cNvPr id="1" name=""/>
        <p:cNvGrpSpPr/>
        <p:nvPr/>
      </p:nvGrpSpPr>
      <p:grpSpPr>
        <a:xfrm>
          <a:off x="0" y="0"/>
          <a:ext cx="0" cy="0"/>
          <a:chOff x="0" y="0"/>
          <a:chExt cx="0" cy="0"/>
        </a:xfrm>
      </p:grpSpPr>
      <p:sp>
        <p:nvSpPr>
          <p:cNvPr id="6" name="ZoneTexte 5"/>
          <p:cNvSpPr txBox="1">
            <a:spLocks noChangeArrowheads="1"/>
          </p:cNvSpPr>
          <p:nvPr userDrawn="1"/>
        </p:nvSpPr>
        <p:spPr bwMode="auto">
          <a:xfrm>
            <a:off x="2643486" y="4114800"/>
            <a:ext cx="648017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r>
              <a:rPr lang="en-US" sz="1350" i="1" dirty="0" smtClean="0">
                <a:solidFill>
                  <a:prstClr val="black">
                    <a:lumMod val="75000"/>
                    <a:lumOff val="25000"/>
                  </a:prstClr>
                </a:solidFill>
              </a:rPr>
              <a:t>HESPER - Health Services and Performance Research Lab</a:t>
            </a:r>
            <a:endParaRPr lang="fr-FR" altLang="fr-FR" sz="1500" i="1" dirty="0" smtClean="0">
              <a:solidFill>
                <a:prstClr val="black">
                  <a:lumMod val="75000"/>
                  <a:lumOff val="25000"/>
                </a:prstClr>
              </a:solidFill>
            </a:endParaRPr>
          </a:p>
        </p:txBody>
      </p:sp>
      <p:sp>
        <p:nvSpPr>
          <p:cNvPr id="31" name="Titre 30"/>
          <p:cNvSpPr>
            <a:spLocks noGrp="1"/>
          </p:cNvSpPr>
          <p:nvPr>
            <p:ph type="title" hasCustomPrompt="1"/>
          </p:nvPr>
        </p:nvSpPr>
        <p:spPr>
          <a:xfrm>
            <a:off x="539552" y="1585393"/>
            <a:ext cx="8229600" cy="1143000"/>
          </a:xfrm>
        </p:spPr>
        <p:txBody>
          <a:bodyPr/>
          <a:lstStyle>
            <a:lvl1pPr>
              <a:defRPr sz="3000" baseline="0">
                <a:solidFill>
                  <a:schemeClr val="tx1">
                    <a:lumMod val="75000"/>
                    <a:lumOff val="25000"/>
                  </a:schemeClr>
                </a:solidFill>
              </a:defRPr>
            </a:lvl1pPr>
          </a:lstStyle>
          <a:p>
            <a:r>
              <a:rPr lang="fr-FR" dirty="0" smtClean="0"/>
              <a:t>Modifiez le titre de la présentation</a:t>
            </a:r>
            <a:endParaRPr lang="fr-FR" dirty="0"/>
          </a:p>
        </p:txBody>
      </p:sp>
      <p:sp>
        <p:nvSpPr>
          <p:cNvPr id="34" name="Sous-titre 2"/>
          <p:cNvSpPr>
            <a:spLocks noGrp="1"/>
          </p:cNvSpPr>
          <p:nvPr>
            <p:ph type="subTitle" idx="1" hasCustomPrompt="1"/>
          </p:nvPr>
        </p:nvSpPr>
        <p:spPr>
          <a:xfrm>
            <a:off x="2493207" y="3307338"/>
            <a:ext cx="6471407" cy="576064"/>
          </a:xfrm>
        </p:spPr>
        <p:txBody>
          <a:bodyPr/>
          <a:lstStyle>
            <a:lvl1pPr marL="0" indent="0" algn="l">
              <a:buNone/>
              <a:defRPr sz="2100" baseline="0">
                <a:solidFill>
                  <a:schemeClr val="tx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dirty="0" smtClean="0"/>
              <a:t>Prénom Nom</a:t>
            </a:r>
            <a:endParaRPr lang="fr-FR" dirty="0"/>
          </a:p>
        </p:txBody>
      </p:sp>
      <p:sp>
        <p:nvSpPr>
          <p:cNvPr id="38" name="Espace réservé du texte 3"/>
          <p:cNvSpPr>
            <a:spLocks noGrp="1"/>
          </p:cNvSpPr>
          <p:nvPr>
            <p:ph type="body" sz="half" idx="2" hasCustomPrompt="1"/>
          </p:nvPr>
        </p:nvSpPr>
        <p:spPr>
          <a:xfrm>
            <a:off x="2844380" y="4580707"/>
            <a:ext cx="5976938" cy="504056"/>
          </a:xfrm>
        </p:spPr>
        <p:txBody>
          <a:bodyPr anchor="b" anchorCtr="0"/>
          <a:lstStyle>
            <a:lvl1pPr marL="0" indent="0" algn="r">
              <a:buNone/>
              <a:defRPr sz="1500" baseline="0">
                <a:solidFill>
                  <a:schemeClr val="tx1">
                    <a:lumMod val="75000"/>
                    <a:lumOff val="2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dirty="0" err="1" smtClean="0"/>
              <a:t>NomCongrès</a:t>
            </a:r>
            <a:r>
              <a:rPr lang="fr-FR" dirty="0" smtClean="0"/>
              <a:t>, Ville - Mois Année</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0243" y="6073887"/>
            <a:ext cx="720000" cy="720000"/>
          </a:xfrm>
          <a:prstGeom prst="rect">
            <a:avLst/>
          </a:prstGeom>
        </p:spPr>
      </p:pic>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16562" y="6039558"/>
            <a:ext cx="141120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08865" y="116634"/>
            <a:ext cx="955749" cy="1282971"/>
          </a:xfrm>
          <a:prstGeom prst="rect">
            <a:avLst/>
          </a:prstGeom>
        </p:spPr>
      </p:pic>
      <p:pic>
        <p:nvPicPr>
          <p:cNvPr id="1027" name="Picture 3" descr="Logo-centre-leon-berard-RVB"/>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93099" y="6143377"/>
            <a:ext cx="1079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8" name="Picture 4" descr="4022c4fc-2a13-4bab-8c07-75ffe5cc2300"/>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732241" y="6109874"/>
            <a:ext cx="1152128" cy="57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Imag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709844" y="6109872"/>
            <a:ext cx="1020774" cy="649686"/>
          </a:xfrm>
          <a:prstGeom prst="rect">
            <a:avLst/>
          </a:prstGeom>
        </p:spPr>
      </p:pic>
    </p:spTree>
    <p:extLst>
      <p:ext uri="{BB962C8B-B14F-4D97-AF65-F5344CB8AC3E}">
        <p14:creationId xmlns:p14="http://schemas.microsoft.com/office/powerpoint/2010/main" val="20800508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628800"/>
            <a:ext cx="8229600" cy="4525963"/>
          </a:xfrm>
        </p:spPr>
        <p:txBody>
          <a:bodyPr/>
          <a:lstStyle>
            <a:lvl1pPr>
              <a:defRPr baseline="0">
                <a:solidFill>
                  <a:srgbClr val="007EB6"/>
                </a:solidFill>
              </a:defRPr>
            </a:lvl1pPr>
            <a:lvl2pPr>
              <a:defRPr baseline="0">
                <a:solidFill>
                  <a:srgbClr val="5EBBE8"/>
                </a:solidFill>
              </a:defRPr>
            </a:lvl2pPr>
            <a:lvl3pPr>
              <a:defRPr>
                <a:solidFill>
                  <a:schemeClr val="tx1">
                    <a:lumMod val="75000"/>
                    <a:lumOff val="25000"/>
                  </a:schemeClr>
                </a:solidFill>
              </a:defRPr>
            </a:lvl3pPr>
          </a:lstStyle>
          <a:p>
            <a:pPr lvl="0"/>
            <a:r>
              <a:rPr lang="fr-FR" dirty="0" smtClean="0"/>
              <a:t>Niveau 1</a:t>
            </a:r>
          </a:p>
          <a:p>
            <a:pPr lvl="1"/>
            <a:r>
              <a:rPr lang="fr-FR" dirty="0" smtClean="0"/>
              <a:t>Niveau 2</a:t>
            </a:r>
          </a:p>
          <a:p>
            <a:pPr lvl="2"/>
            <a:r>
              <a:rPr lang="fr-FR" dirty="0" smtClean="0"/>
              <a:t>Niveau 3</a:t>
            </a:r>
          </a:p>
        </p:txBody>
      </p:sp>
      <p:sp>
        <p:nvSpPr>
          <p:cNvPr id="4" name="Espace réservé du numéro de diapositive 3"/>
          <p:cNvSpPr>
            <a:spLocks noGrp="1"/>
          </p:cNvSpPr>
          <p:nvPr>
            <p:ph type="sldNum" sz="quarter" idx="4294967295"/>
          </p:nvPr>
        </p:nvSpPr>
        <p:spPr>
          <a:xfrm>
            <a:off x="1" y="6494145"/>
            <a:ext cx="468313" cy="360000"/>
          </a:xfrm>
        </p:spPr>
        <p:txBody>
          <a:bodyPr/>
          <a:lstStyle/>
          <a:p>
            <a:pPr>
              <a:defRPr/>
            </a:pPr>
            <a:fld id="{B5144774-1EEE-4FA0-9EAB-6B2D2FBD71D7}" type="slidenum">
              <a:rPr lang="fr-FR" smtClean="0">
                <a:solidFill>
                  <a:prstClr val="black">
                    <a:tint val="75000"/>
                  </a:prstClr>
                </a:solidFill>
              </a:rPr>
              <a:pPr>
                <a:defRPr/>
              </a:pPr>
              <a:t>‹N°›</a:t>
            </a:fld>
            <a:endParaRPr lang="fr-FR" dirty="0">
              <a:solidFill>
                <a:prstClr val="black">
                  <a:tint val="75000"/>
                </a:prstClr>
              </a:solidFill>
            </a:endParaRPr>
          </a:p>
        </p:txBody>
      </p:sp>
      <p:sp>
        <p:nvSpPr>
          <p:cNvPr id="5" name="Titre 4"/>
          <p:cNvSpPr>
            <a:spLocks noGrp="1"/>
          </p:cNvSpPr>
          <p:nvPr>
            <p:ph type="title"/>
          </p:nvPr>
        </p:nvSpPr>
        <p:spPr/>
        <p:txBody>
          <a:bodyPr/>
          <a:lstStyle/>
          <a:p>
            <a:r>
              <a:rPr lang="fr-FR" smtClean="0"/>
              <a:t>Modifiez le style du titre</a:t>
            </a:r>
            <a:endParaRPr lang="fr-FR"/>
          </a:p>
        </p:txBody>
      </p:sp>
      <p:sp>
        <p:nvSpPr>
          <p:cNvPr id="6" name="Espace réservé de la date 5"/>
          <p:cNvSpPr>
            <a:spLocks noGrp="1"/>
          </p:cNvSpPr>
          <p:nvPr>
            <p:ph type="dt" sz="half" idx="10"/>
          </p:nvPr>
        </p:nvSpPr>
        <p:spPr>
          <a:xfrm>
            <a:off x="611560" y="6492877"/>
            <a:ext cx="3889003" cy="365125"/>
          </a:xfrm>
        </p:spPr>
        <p:txBody>
          <a:bodyPr/>
          <a:lstStyle/>
          <a:p>
            <a:pPr>
              <a:defRPr/>
            </a:pPr>
            <a:r>
              <a:rPr lang="fr-FR" dirty="0" smtClean="0">
                <a:solidFill>
                  <a:prstClr val="black">
                    <a:tint val="75000"/>
                  </a:prstClr>
                </a:solidFill>
              </a:rPr>
              <a:t>Titre Présentation – Date </a:t>
            </a:r>
            <a:endParaRPr lang="fr-FR" dirty="0">
              <a:solidFill>
                <a:prstClr val="black">
                  <a:tint val="75000"/>
                </a:prstClr>
              </a:solidFill>
            </a:endParaRPr>
          </a:p>
        </p:txBody>
      </p:sp>
    </p:spTree>
    <p:extLst>
      <p:ext uri="{BB962C8B-B14F-4D97-AF65-F5344CB8AC3E}">
        <p14:creationId xmlns:p14="http://schemas.microsoft.com/office/powerpoint/2010/main" val="602337506"/>
      </p:ext>
    </p:extLst>
  </p:cSld>
  <p:clrMapOvr>
    <a:masterClrMapping/>
  </p:clrMapOvr>
  <p:timing>
    <p:tnLst>
      <p:par>
        <p:cTn id="1" dur="indefinite" restart="never" nodeType="tmRoot"/>
      </p:par>
    </p:tnLst>
  </p:timing>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rnièr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9431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9537" y="5779317"/>
            <a:ext cx="7759699" cy="981075"/>
          </a:xfrm>
          <a:prstGeom prst="rect">
            <a:avLst/>
          </a:prstGeom>
          <a:blipFill>
            <a:blip r:embed="rId11" cstate="print"/>
            <a:stretch>
              <a:fillRect/>
            </a:stretch>
          </a:blipFill>
        </p:spPr>
        <p:txBody>
          <a:bodyPr wrap="square" lIns="0" tIns="0" rIns="0" bIns="0" rtlCol="0">
            <a:spAutoFit/>
          </a:bodyPr>
          <a:lstStyle/>
          <a:p>
            <a:endParaRPr/>
          </a:p>
        </p:txBody>
      </p:sp>
      <p:sp>
        <p:nvSpPr>
          <p:cNvPr id="2" name="Holder 2"/>
          <p:cNvSpPr>
            <a:spLocks noGrp="1"/>
          </p:cNvSpPr>
          <p:nvPr>
            <p:ph type="title"/>
          </p:nvPr>
        </p:nvSpPr>
        <p:spPr>
          <a:xfrm>
            <a:off x="78739" y="216407"/>
            <a:ext cx="8986520" cy="570865"/>
          </a:xfrm>
          <a:prstGeom prst="rect">
            <a:avLst/>
          </a:prstGeom>
        </p:spPr>
        <p:txBody>
          <a:bodyPr wrap="square" lIns="0" tIns="0" rIns="0" bIns="0">
            <a:spAutoFit/>
          </a:bodyPr>
          <a:lstStyle>
            <a:lvl1pPr>
              <a:defRPr sz="3600">
                <a:solidFill>
                  <a:srgbClr val="FFC000"/>
                </a:solidFill>
                <a:latin typeface="Calibri"/>
                <a:cs typeface="Calibri"/>
              </a:defRPr>
            </a:lvl1pPr>
          </a:lstStyle>
          <a:p>
            <a:endParaRPr/>
          </a:p>
        </p:txBody>
      </p:sp>
      <p:sp>
        <p:nvSpPr>
          <p:cNvPr id="3" name="Holder 3"/>
          <p:cNvSpPr>
            <a:spLocks noGrp="1"/>
          </p:cNvSpPr>
          <p:nvPr>
            <p:ph type="body" idx="1"/>
          </p:nvPr>
        </p:nvSpPr>
        <p:spPr>
          <a:xfrm>
            <a:off x="78739" y="1180591"/>
            <a:ext cx="8986520" cy="473329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71" r:id="rId7"/>
    <p:sldLayoutId id="2147483672" r:id="rId8"/>
    <p:sldLayoutId id="2147483673"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9.pn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tm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4.jp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0.png"/><Relationship Id="rId5" Type="http://schemas.openxmlformats.org/officeDocument/2006/relationships/image" Target="../media/image26.jp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pierre.leblanc01@chu-lyon.fr"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hyperlink" Target="https://www.quebec.ca/" TargetMode="External"/><Relationship Id="rId5" Type="http://schemas.openxmlformats.org/officeDocument/2006/relationships/image" Target="../media/image14.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9537" y="5779317"/>
            <a:ext cx="7759699" cy="981075"/>
          </a:xfrm>
          <a:prstGeom prst="rect">
            <a:avLst/>
          </a:prstGeom>
          <a:blipFill>
            <a:blip r:embed="rId5" cstate="print"/>
            <a:stretch>
              <a:fillRect/>
            </a:stretch>
          </a:blipFill>
        </p:spPr>
        <p:txBody>
          <a:bodyPr wrap="square" lIns="0" tIns="0" rIns="0" bIns="0" rtlCol="0">
            <a:spAutoFit/>
          </a:bodyPr>
          <a:lstStyle/>
          <a:p>
            <a:endParaRPr/>
          </a:p>
        </p:txBody>
      </p:sp>
      <p:sp>
        <p:nvSpPr>
          <p:cNvPr id="3" name="object 3"/>
          <p:cNvSpPr/>
          <p:nvPr/>
        </p:nvSpPr>
        <p:spPr>
          <a:xfrm>
            <a:off x="1835696" y="2450923"/>
            <a:ext cx="5160645" cy="257810"/>
          </a:xfrm>
          <a:custGeom>
            <a:avLst/>
            <a:gdLst/>
            <a:ahLst/>
            <a:cxnLst/>
            <a:rect l="l" t="t" r="r" b="b"/>
            <a:pathLst>
              <a:path w="5160645" h="257810">
                <a:moveTo>
                  <a:pt x="0" y="12301"/>
                </a:moveTo>
                <a:lnTo>
                  <a:pt x="93630" y="18610"/>
                </a:lnTo>
                <a:lnTo>
                  <a:pt x="183470" y="27220"/>
                </a:lnTo>
                <a:lnTo>
                  <a:pt x="269836" y="37852"/>
                </a:lnTo>
                <a:lnTo>
                  <a:pt x="353044" y="50227"/>
                </a:lnTo>
                <a:lnTo>
                  <a:pt x="433408" y="64067"/>
                </a:lnTo>
                <a:lnTo>
                  <a:pt x="511245" y="79092"/>
                </a:lnTo>
                <a:lnTo>
                  <a:pt x="586869" y="95024"/>
                </a:lnTo>
                <a:lnTo>
                  <a:pt x="660597" y="111583"/>
                </a:lnTo>
                <a:lnTo>
                  <a:pt x="732743" y="128492"/>
                </a:lnTo>
                <a:lnTo>
                  <a:pt x="803623" y="145472"/>
                </a:lnTo>
                <a:lnTo>
                  <a:pt x="873552" y="162243"/>
                </a:lnTo>
                <a:lnTo>
                  <a:pt x="942846" y="178527"/>
                </a:lnTo>
                <a:lnTo>
                  <a:pt x="1011821" y="194045"/>
                </a:lnTo>
                <a:lnTo>
                  <a:pt x="1080792" y="208518"/>
                </a:lnTo>
                <a:lnTo>
                  <a:pt x="1150073" y="221668"/>
                </a:lnTo>
                <a:lnTo>
                  <a:pt x="1219982" y="233216"/>
                </a:lnTo>
                <a:lnTo>
                  <a:pt x="1290832" y="242882"/>
                </a:lnTo>
                <a:lnTo>
                  <a:pt x="1362941" y="250389"/>
                </a:lnTo>
                <a:lnTo>
                  <a:pt x="1436622" y="255457"/>
                </a:lnTo>
                <a:lnTo>
                  <a:pt x="1512192" y="257808"/>
                </a:lnTo>
                <a:lnTo>
                  <a:pt x="1588208" y="257654"/>
                </a:lnTo>
                <a:lnTo>
                  <a:pt x="1663156" y="255497"/>
                </a:lnTo>
                <a:lnTo>
                  <a:pt x="1737242" y="251489"/>
                </a:lnTo>
                <a:lnTo>
                  <a:pt x="1810673" y="245783"/>
                </a:lnTo>
                <a:lnTo>
                  <a:pt x="1883655" y="238533"/>
                </a:lnTo>
                <a:lnTo>
                  <a:pt x="1956393" y="229890"/>
                </a:lnTo>
                <a:lnTo>
                  <a:pt x="2029095" y="220007"/>
                </a:lnTo>
                <a:lnTo>
                  <a:pt x="2101967" y="209038"/>
                </a:lnTo>
                <a:lnTo>
                  <a:pt x="2175215" y="197135"/>
                </a:lnTo>
                <a:lnTo>
                  <a:pt x="2249046" y="184450"/>
                </a:lnTo>
                <a:lnTo>
                  <a:pt x="2323664" y="171138"/>
                </a:lnTo>
                <a:lnTo>
                  <a:pt x="2399278" y="157350"/>
                </a:lnTo>
                <a:lnTo>
                  <a:pt x="2476094" y="143239"/>
                </a:lnTo>
                <a:lnTo>
                  <a:pt x="2554316" y="128958"/>
                </a:lnTo>
                <a:lnTo>
                  <a:pt x="2634153" y="114659"/>
                </a:lnTo>
                <a:lnTo>
                  <a:pt x="2715810" y="100497"/>
                </a:lnTo>
                <a:lnTo>
                  <a:pt x="2799494" y="86622"/>
                </a:lnTo>
                <a:lnTo>
                  <a:pt x="2885410" y="73189"/>
                </a:lnTo>
                <a:lnTo>
                  <a:pt x="2973766" y="60350"/>
                </a:lnTo>
                <a:lnTo>
                  <a:pt x="3064767" y="48258"/>
                </a:lnTo>
                <a:lnTo>
                  <a:pt x="3155555" y="37323"/>
                </a:lnTo>
                <a:lnTo>
                  <a:pt x="3243389" y="27841"/>
                </a:lnTo>
                <a:lnTo>
                  <a:pt x="3328646" y="19784"/>
                </a:lnTo>
                <a:lnTo>
                  <a:pt x="3411705" y="13129"/>
                </a:lnTo>
                <a:lnTo>
                  <a:pt x="3492945" y="7850"/>
                </a:lnTo>
                <a:lnTo>
                  <a:pt x="3572744" y="3923"/>
                </a:lnTo>
                <a:lnTo>
                  <a:pt x="3651482" y="1322"/>
                </a:lnTo>
                <a:lnTo>
                  <a:pt x="3729535" y="23"/>
                </a:lnTo>
                <a:lnTo>
                  <a:pt x="3807284" y="0"/>
                </a:lnTo>
                <a:lnTo>
                  <a:pt x="3885107" y="1228"/>
                </a:lnTo>
                <a:lnTo>
                  <a:pt x="3963382" y="3682"/>
                </a:lnTo>
                <a:lnTo>
                  <a:pt x="4042489" y="7338"/>
                </a:lnTo>
                <a:lnTo>
                  <a:pt x="4122805" y="12170"/>
                </a:lnTo>
                <a:lnTo>
                  <a:pt x="4204709" y="18154"/>
                </a:lnTo>
                <a:lnTo>
                  <a:pt x="4288580" y="25264"/>
                </a:lnTo>
                <a:lnTo>
                  <a:pt x="4374797" y="33475"/>
                </a:lnTo>
                <a:lnTo>
                  <a:pt x="4463738" y="42762"/>
                </a:lnTo>
                <a:lnTo>
                  <a:pt x="4555781" y="53101"/>
                </a:lnTo>
                <a:lnTo>
                  <a:pt x="4651307" y="64466"/>
                </a:lnTo>
                <a:lnTo>
                  <a:pt x="4750692" y="76833"/>
                </a:lnTo>
                <a:lnTo>
                  <a:pt x="5160267" y="124458"/>
                </a:lnTo>
              </a:path>
            </a:pathLst>
          </a:custGeom>
          <a:ln w="3175">
            <a:solidFill>
              <a:srgbClr val="078F9D"/>
            </a:solidFill>
          </a:ln>
        </p:spPr>
        <p:txBody>
          <a:bodyPr wrap="square" lIns="0" tIns="0" rIns="0" bIns="0" rtlCol="0">
            <a:spAutoFit/>
          </a:bodyPr>
          <a:lstStyle/>
          <a:p>
            <a:endParaRPr/>
          </a:p>
        </p:txBody>
      </p:sp>
      <p:sp>
        <p:nvSpPr>
          <p:cNvPr id="4" name="object 4"/>
          <p:cNvSpPr/>
          <p:nvPr/>
        </p:nvSpPr>
        <p:spPr>
          <a:xfrm>
            <a:off x="1835696" y="2450923"/>
            <a:ext cx="5160645" cy="257810"/>
          </a:xfrm>
          <a:custGeom>
            <a:avLst/>
            <a:gdLst/>
            <a:ahLst/>
            <a:cxnLst/>
            <a:rect l="l" t="t" r="r" b="b"/>
            <a:pathLst>
              <a:path w="5160645" h="257810">
                <a:moveTo>
                  <a:pt x="0" y="12301"/>
                </a:moveTo>
                <a:lnTo>
                  <a:pt x="93630" y="18610"/>
                </a:lnTo>
                <a:lnTo>
                  <a:pt x="183470" y="27220"/>
                </a:lnTo>
                <a:lnTo>
                  <a:pt x="269836" y="37852"/>
                </a:lnTo>
                <a:lnTo>
                  <a:pt x="353044" y="50227"/>
                </a:lnTo>
                <a:lnTo>
                  <a:pt x="433408" y="64067"/>
                </a:lnTo>
                <a:lnTo>
                  <a:pt x="511245" y="79092"/>
                </a:lnTo>
                <a:lnTo>
                  <a:pt x="586869" y="95024"/>
                </a:lnTo>
                <a:lnTo>
                  <a:pt x="660597" y="111583"/>
                </a:lnTo>
                <a:lnTo>
                  <a:pt x="732743" y="128492"/>
                </a:lnTo>
                <a:lnTo>
                  <a:pt x="803623" y="145472"/>
                </a:lnTo>
                <a:lnTo>
                  <a:pt x="873552" y="162243"/>
                </a:lnTo>
                <a:lnTo>
                  <a:pt x="942846" y="178527"/>
                </a:lnTo>
                <a:lnTo>
                  <a:pt x="1011821" y="194045"/>
                </a:lnTo>
                <a:lnTo>
                  <a:pt x="1080792" y="208518"/>
                </a:lnTo>
                <a:lnTo>
                  <a:pt x="1150073" y="221668"/>
                </a:lnTo>
                <a:lnTo>
                  <a:pt x="1219982" y="233216"/>
                </a:lnTo>
                <a:lnTo>
                  <a:pt x="1290832" y="242882"/>
                </a:lnTo>
                <a:lnTo>
                  <a:pt x="1362941" y="250389"/>
                </a:lnTo>
                <a:lnTo>
                  <a:pt x="1436622" y="255457"/>
                </a:lnTo>
                <a:lnTo>
                  <a:pt x="1512192" y="257808"/>
                </a:lnTo>
                <a:lnTo>
                  <a:pt x="1588208" y="257654"/>
                </a:lnTo>
                <a:lnTo>
                  <a:pt x="1663156" y="255497"/>
                </a:lnTo>
                <a:lnTo>
                  <a:pt x="1737242" y="251489"/>
                </a:lnTo>
                <a:lnTo>
                  <a:pt x="1810673" y="245783"/>
                </a:lnTo>
                <a:lnTo>
                  <a:pt x="1883655" y="238533"/>
                </a:lnTo>
                <a:lnTo>
                  <a:pt x="1956393" y="229890"/>
                </a:lnTo>
                <a:lnTo>
                  <a:pt x="2029095" y="220007"/>
                </a:lnTo>
                <a:lnTo>
                  <a:pt x="2101967" y="209038"/>
                </a:lnTo>
                <a:lnTo>
                  <a:pt x="2175215" y="197135"/>
                </a:lnTo>
                <a:lnTo>
                  <a:pt x="2249046" y="184450"/>
                </a:lnTo>
                <a:lnTo>
                  <a:pt x="2323664" y="171138"/>
                </a:lnTo>
                <a:lnTo>
                  <a:pt x="2399278" y="157350"/>
                </a:lnTo>
                <a:lnTo>
                  <a:pt x="2476094" y="143239"/>
                </a:lnTo>
                <a:lnTo>
                  <a:pt x="2554316" y="128958"/>
                </a:lnTo>
                <a:lnTo>
                  <a:pt x="2634153" y="114659"/>
                </a:lnTo>
                <a:lnTo>
                  <a:pt x="2715810" y="100497"/>
                </a:lnTo>
                <a:lnTo>
                  <a:pt x="2799494" y="86622"/>
                </a:lnTo>
                <a:lnTo>
                  <a:pt x="2885410" y="73189"/>
                </a:lnTo>
                <a:lnTo>
                  <a:pt x="2973766" y="60350"/>
                </a:lnTo>
                <a:lnTo>
                  <a:pt x="3064767" y="48258"/>
                </a:lnTo>
                <a:lnTo>
                  <a:pt x="3155555" y="37323"/>
                </a:lnTo>
                <a:lnTo>
                  <a:pt x="3243389" y="27841"/>
                </a:lnTo>
                <a:lnTo>
                  <a:pt x="3328646" y="19784"/>
                </a:lnTo>
                <a:lnTo>
                  <a:pt x="3411705" y="13129"/>
                </a:lnTo>
                <a:lnTo>
                  <a:pt x="3492945" y="7850"/>
                </a:lnTo>
                <a:lnTo>
                  <a:pt x="3572744" y="3923"/>
                </a:lnTo>
                <a:lnTo>
                  <a:pt x="3651482" y="1322"/>
                </a:lnTo>
                <a:lnTo>
                  <a:pt x="3729535" y="23"/>
                </a:lnTo>
                <a:lnTo>
                  <a:pt x="3807284" y="0"/>
                </a:lnTo>
                <a:lnTo>
                  <a:pt x="3885107" y="1228"/>
                </a:lnTo>
                <a:lnTo>
                  <a:pt x="3963382" y="3682"/>
                </a:lnTo>
                <a:lnTo>
                  <a:pt x="4042489" y="7338"/>
                </a:lnTo>
                <a:lnTo>
                  <a:pt x="4122805" y="12170"/>
                </a:lnTo>
                <a:lnTo>
                  <a:pt x="4204709" y="18154"/>
                </a:lnTo>
                <a:lnTo>
                  <a:pt x="4288580" y="25264"/>
                </a:lnTo>
                <a:lnTo>
                  <a:pt x="4374797" y="33475"/>
                </a:lnTo>
                <a:lnTo>
                  <a:pt x="4463738" y="42762"/>
                </a:lnTo>
                <a:lnTo>
                  <a:pt x="4555781" y="53101"/>
                </a:lnTo>
                <a:lnTo>
                  <a:pt x="4651307" y="64466"/>
                </a:lnTo>
                <a:lnTo>
                  <a:pt x="4750692" y="76833"/>
                </a:lnTo>
                <a:lnTo>
                  <a:pt x="5160267" y="124458"/>
                </a:lnTo>
              </a:path>
            </a:pathLst>
          </a:custGeom>
          <a:ln w="3175">
            <a:solidFill>
              <a:srgbClr val="078F9D"/>
            </a:solidFill>
          </a:ln>
        </p:spPr>
        <p:txBody>
          <a:bodyPr wrap="square" lIns="0" tIns="0" rIns="0" bIns="0" rtlCol="0">
            <a:spAutoFit/>
          </a:bodyPr>
          <a:lstStyle/>
          <a:p>
            <a:endParaRPr/>
          </a:p>
        </p:txBody>
      </p:sp>
      <p:sp>
        <p:nvSpPr>
          <p:cNvPr id="5" name="object 5"/>
          <p:cNvSpPr/>
          <p:nvPr/>
        </p:nvSpPr>
        <p:spPr>
          <a:xfrm>
            <a:off x="1911943" y="2480585"/>
            <a:ext cx="5278120" cy="212725"/>
          </a:xfrm>
          <a:custGeom>
            <a:avLst/>
            <a:gdLst/>
            <a:ahLst/>
            <a:cxnLst/>
            <a:rect l="l" t="t" r="r" b="b"/>
            <a:pathLst>
              <a:path w="5278120" h="212725">
                <a:moveTo>
                  <a:pt x="5277638" y="29747"/>
                </a:moveTo>
                <a:lnTo>
                  <a:pt x="5233259" y="16213"/>
                </a:lnTo>
                <a:lnTo>
                  <a:pt x="5183769" y="7002"/>
                </a:lnTo>
                <a:lnTo>
                  <a:pt x="5129494" y="1726"/>
                </a:lnTo>
                <a:lnTo>
                  <a:pt x="5070757" y="0"/>
                </a:lnTo>
                <a:lnTo>
                  <a:pt x="5007885" y="1435"/>
                </a:lnTo>
                <a:lnTo>
                  <a:pt x="4941201" y="5646"/>
                </a:lnTo>
                <a:lnTo>
                  <a:pt x="4871030" y="12246"/>
                </a:lnTo>
                <a:lnTo>
                  <a:pt x="4797696" y="20848"/>
                </a:lnTo>
                <a:lnTo>
                  <a:pt x="4721525" y="31066"/>
                </a:lnTo>
                <a:lnTo>
                  <a:pt x="4642841" y="42513"/>
                </a:lnTo>
                <a:lnTo>
                  <a:pt x="4561969" y="54801"/>
                </a:lnTo>
                <a:lnTo>
                  <a:pt x="4479233" y="67545"/>
                </a:lnTo>
                <a:lnTo>
                  <a:pt x="4394957" y="80357"/>
                </a:lnTo>
                <a:lnTo>
                  <a:pt x="4309467" y="92852"/>
                </a:lnTo>
                <a:lnTo>
                  <a:pt x="4223088" y="104641"/>
                </a:lnTo>
                <a:lnTo>
                  <a:pt x="4136143" y="115339"/>
                </a:lnTo>
                <a:lnTo>
                  <a:pt x="4048958" y="124559"/>
                </a:lnTo>
                <a:lnTo>
                  <a:pt x="3961856" y="131914"/>
                </a:lnTo>
                <a:lnTo>
                  <a:pt x="3875164" y="137018"/>
                </a:lnTo>
                <a:lnTo>
                  <a:pt x="3789205" y="139483"/>
                </a:lnTo>
                <a:lnTo>
                  <a:pt x="3702556" y="139861"/>
                </a:lnTo>
                <a:lnTo>
                  <a:pt x="3613706" y="139048"/>
                </a:lnTo>
                <a:lnTo>
                  <a:pt x="3522848" y="137177"/>
                </a:lnTo>
                <a:lnTo>
                  <a:pt x="3430175" y="134377"/>
                </a:lnTo>
                <a:lnTo>
                  <a:pt x="3335881" y="130780"/>
                </a:lnTo>
                <a:lnTo>
                  <a:pt x="3240159" y="126518"/>
                </a:lnTo>
                <a:lnTo>
                  <a:pt x="3143202" y="121721"/>
                </a:lnTo>
                <a:lnTo>
                  <a:pt x="3045203" y="116521"/>
                </a:lnTo>
                <a:lnTo>
                  <a:pt x="2946355" y="111049"/>
                </a:lnTo>
                <a:lnTo>
                  <a:pt x="2846852" y="105437"/>
                </a:lnTo>
                <a:lnTo>
                  <a:pt x="2746887" y="99814"/>
                </a:lnTo>
                <a:lnTo>
                  <a:pt x="2646652" y="94313"/>
                </a:lnTo>
                <a:lnTo>
                  <a:pt x="2546341" y="89065"/>
                </a:lnTo>
                <a:lnTo>
                  <a:pt x="2446148" y="84201"/>
                </a:lnTo>
                <a:lnTo>
                  <a:pt x="2346265" y="79852"/>
                </a:lnTo>
                <a:lnTo>
                  <a:pt x="2246886" y="76150"/>
                </a:lnTo>
                <a:lnTo>
                  <a:pt x="2148204" y="73225"/>
                </a:lnTo>
                <a:lnTo>
                  <a:pt x="2050411" y="71209"/>
                </a:lnTo>
                <a:lnTo>
                  <a:pt x="1953702" y="70233"/>
                </a:lnTo>
                <a:lnTo>
                  <a:pt x="1858270" y="70428"/>
                </a:lnTo>
                <a:lnTo>
                  <a:pt x="1764576" y="72834"/>
                </a:lnTo>
                <a:lnTo>
                  <a:pt x="1672757" y="78117"/>
                </a:lnTo>
                <a:lnTo>
                  <a:pt x="1582514" y="85844"/>
                </a:lnTo>
                <a:lnTo>
                  <a:pt x="1493547" y="95582"/>
                </a:lnTo>
                <a:lnTo>
                  <a:pt x="1405559" y="106901"/>
                </a:lnTo>
                <a:lnTo>
                  <a:pt x="1318251" y="119367"/>
                </a:lnTo>
                <a:lnTo>
                  <a:pt x="1231323" y="132550"/>
                </a:lnTo>
                <a:lnTo>
                  <a:pt x="1144477" y="146015"/>
                </a:lnTo>
                <a:lnTo>
                  <a:pt x="1057415" y="159333"/>
                </a:lnTo>
                <a:lnTo>
                  <a:pt x="969837" y="172070"/>
                </a:lnTo>
                <a:lnTo>
                  <a:pt x="881445" y="183795"/>
                </a:lnTo>
                <a:lnTo>
                  <a:pt x="791941" y="194075"/>
                </a:lnTo>
                <a:lnTo>
                  <a:pt x="701025" y="202478"/>
                </a:lnTo>
                <a:lnTo>
                  <a:pt x="608398" y="208573"/>
                </a:lnTo>
                <a:lnTo>
                  <a:pt x="513763" y="211927"/>
                </a:lnTo>
                <a:lnTo>
                  <a:pt x="416821" y="212108"/>
                </a:lnTo>
                <a:lnTo>
                  <a:pt x="317272" y="208685"/>
                </a:lnTo>
                <a:lnTo>
                  <a:pt x="214818" y="201224"/>
                </a:lnTo>
                <a:lnTo>
                  <a:pt x="109160" y="189294"/>
                </a:lnTo>
                <a:lnTo>
                  <a:pt x="0" y="172464"/>
                </a:lnTo>
              </a:path>
            </a:pathLst>
          </a:custGeom>
          <a:ln w="12699">
            <a:solidFill>
              <a:srgbClr val="F79646"/>
            </a:solidFill>
          </a:ln>
        </p:spPr>
        <p:txBody>
          <a:bodyPr wrap="square" lIns="0" tIns="0" rIns="0" bIns="0" rtlCol="0">
            <a:spAutoFit/>
          </a:bodyPr>
          <a:lstStyle/>
          <a:p>
            <a:endParaRPr/>
          </a:p>
        </p:txBody>
      </p:sp>
      <p:sp>
        <p:nvSpPr>
          <p:cNvPr id="6" name="object 6"/>
          <p:cNvSpPr/>
          <p:nvPr/>
        </p:nvSpPr>
        <p:spPr>
          <a:xfrm>
            <a:off x="1911943" y="2480585"/>
            <a:ext cx="5278120" cy="212725"/>
          </a:xfrm>
          <a:custGeom>
            <a:avLst/>
            <a:gdLst/>
            <a:ahLst/>
            <a:cxnLst/>
            <a:rect l="l" t="t" r="r" b="b"/>
            <a:pathLst>
              <a:path w="5278120" h="212725">
                <a:moveTo>
                  <a:pt x="5277638" y="29747"/>
                </a:moveTo>
                <a:lnTo>
                  <a:pt x="5233259" y="16213"/>
                </a:lnTo>
                <a:lnTo>
                  <a:pt x="5183769" y="7002"/>
                </a:lnTo>
                <a:lnTo>
                  <a:pt x="5129494" y="1726"/>
                </a:lnTo>
                <a:lnTo>
                  <a:pt x="5070757" y="0"/>
                </a:lnTo>
                <a:lnTo>
                  <a:pt x="5007885" y="1435"/>
                </a:lnTo>
                <a:lnTo>
                  <a:pt x="4941201" y="5646"/>
                </a:lnTo>
                <a:lnTo>
                  <a:pt x="4871030" y="12246"/>
                </a:lnTo>
                <a:lnTo>
                  <a:pt x="4797696" y="20848"/>
                </a:lnTo>
                <a:lnTo>
                  <a:pt x="4721525" y="31066"/>
                </a:lnTo>
                <a:lnTo>
                  <a:pt x="4642841" y="42513"/>
                </a:lnTo>
                <a:lnTo>
                  <a:pt x="4561969" y="54801"/>
                </a:lnTo>
                <a:lnTo>
                  <a:pt x="4479233" y="67545"/>
                </a:lnTo>
                <a:lnTo>
                  <a:pt x="4394957" y="80357"/>
                </a:lnTo>
                <a:lnTo>
                  <a:pt x="4309467" y="92852"/>
                </a:lnTo>
                <a:lnTo>
                  <a:pt x="4223088" y="104641"/>
                </a:lnTo>
                <a:lnTo>
                  <a:pt x="4136143" y="115339"/>
                </a:lnTo>
                <a:lnTo>
                  <a:pt x="4048958" y="124559"/>
                </a:lnTo>
                <a:lnTo>
                  <a:pt x="3961856" y="131914"/>
                </a:lnTo>
                <a:lnTo>
                  <a:pt x="3875164" y="137018"/>
                </a:lnTo>
                <a:lnTo>
                  <a:pt x="3789205" y="139483"/>
                </a:lnTo>
                <a:lnTo>
                  <a:pt x="3702556" y="139861"/>
                </a:lnTo>
                <a:lnTo>
                  <a:pt x="3613706" y="139048"/>
                </a:lnTo>
                <a:lnTo>
                  <a:pt x="3522848" y="137177"/>
                </a:lnTo>
                <a:lnTo>
                  <a:pt x="3430175" y="134377"/>
                </a:lnTo>
                <a:lnTo>
                  <a:pt x="3335881" y="130780"/>
                </a:lnTo>
                <a:lnTo>
                  <a:pt x="3240159" y="126518"/>
                </a:lnTo>
                <a:lnTo>
                  <a:pt x="3143202" y="121721"/>
                </a:lnTo>
                <a:lnTo>
                  <a:pt x="3045203" y="116521"/>
                </a:lnTo>
                <a:lnTo>
                  <a:pt x="2946355" y="111049"/>
                </a:lnTo>
                <a:lnTo>
                  <a:pt x="2846852" y="105437"/>
                </a:lnTo>
                <a:lnTo>
                  <a:pt x="2746887" y="99814"/>
                </a:lnTo>
                <a:lnTo>
                  <a:pt x="2646652" y="94313"/>
                </a:lnTo>
                <a:lnTo>
                  <a:pt x="2546341" y="89065"/>
                </a:lnTo>
                <a:lnTo>
                  <a:pt x="2446148" y="84201"/>
                </a:lnTo>
                <a:lnTo>
                  <a:pt x="2346265" y="79852"/>
                </a:lnTo>
                <a:lnTo>
                  <a:pt x="2246886" y="76150"/>
                </a:lnTo>
                <a:lnTo>
                  <a:pt x="2148204" y="73225"/>
                </a:lnTo>
                <a:lnTo>
                  <a:pt x="2050411" y="71209"/>
                </a:lnTo>
                <a:lnTo>
                  <a:pt x="1953702" y="70233"/>
                </a:lnTo>
                <a:lnTo>
                  <a:pt x="1858270" y="70428"/>
                </a:lnTo>
                <a:lnTo>
                  <a:pt x="1764576" y="72834"/>
                </a:lnTo>
                <a:lnTo>
                  <a:pt x="1672757" y="78117"/>
                </a:lnTo>
                <a:lnTo>
                  <a:pt x="1582514" y="85844"/>
                </a:lnTo>
                <a:lnTo>
                  <a:pt x="1493547" y="95582"/>
                </a:lnTo>
                <a:lnTo>
                  <a:pt x="1405559" y="106901"/>
                </a:lnTo>
                <a:lnTo>
                  <a:pt x="1318251" y="119367"/>
                </a:lnTo>
                <a:lnTo>
                  <a:pt x="1231323" y="132550"/>
                </a:lnTo>
                <a:lnTo>
                  <a:pt x="1144477" y="146015"/>
                </a:lnTo>
                <a:lnTo>
                  <a:pt x="1057415" y="159333"/>
                </a:lnTo>
                <a:lnTo>
                  <a:pt x="969837" y="172070"/>
                </a:lnTo>
                <a:lnTo>
                  <a:pt x="881445" y="183795"/>
                </a:lnTo>
                <a:lnTo>
                  <a:pt x="791941" y="194075"/>
                </a:lnTo>
                <a:lnTo>
                  <a:pt x="701025" y="202478"/>
                </a:lnTo>
                <a:lnTo>
                  <a:pt x="608398" y="208573"/>
                </a:lnTo>
                <a:lnTo>
                  <a:pt x="513763" y="211927"/>
                </a:lnTo>
                <a:lnTo>
                  <a:pt x="416821" y="212108"/>
                </a:lnTo>
                <a:lnTo>
                  <a:pt x="317272" y="208685"/>
                </a:lnTo>
                <a:lnTo>
                  <a:pt x="214818" y="201224"/>
                </a:lnTo>
                <a:lnTo>
                  <a:pt x="109160" y="189294"/>
                </a:lnTo>
                <a:lnTo>
                  <a:pt x="0" y="172464"/>
                </a:lnTo>
              </a:path>
            </a:pathLst>
          </a:custGeom>
          <a:ln w="12699">
            <a:solidFill>
              <a:srgbClr val="F79646"/>
            </a:solidFill>
          </a:ln>
        </p:spPr>
        <p:txBody>
          <a:bodyPr wrap="square" lIns="0" tIns="0" rIns="0" bIns="0" rtlCol="0">
            <a:spAutoFit/>
          </a:bodyPr>
          <a:lstStyle/>
          <a:p>
            <a:endParaRPr/>
          </a:p>
        </p:txBody>
      </p:sp>
      <p:sp>
        <p:nvSpPr>
          <p:cNvPr id="7" name="object 7"/>
          <p:cNvSpPr/>
          <p:nvPr/>
        </p:nvSpPr>
        <p:spPr>
          <a:xfrm>
            <a:off x="7192233" y="2436611"/>
            <a:ext cx="128905" cy="128905"/>
          </a:xfrm>
          <a:custGeom>
            <a:avLst/>
            <a:gdLst/>
            <a:ahLst/>
            <a:cxnLst/>
            <a:rect l="l" t="t" r="r" b="b"/>
            <a:pathLst>
              <a:path w="128904" h="128905">
                <a:moveTo>
                  <a:pt x="0" y="64450"/>
                </a:moveTo>
                <a:lnTo>
                  <a:pt x="13500" y="24955"/>
                </a:lnTo>
                <a:lnTo>
                  <a:pt x="47550" y="2195"/>
                </a:lnTo>
                <a:lnTo>
                  <a:pt x="61795" y="0"/>
                </a:lnTo>
                <a:lnTo>
                  <a:pt x="76891" y="1532"/>
                </a:lnTo>
                <a:lnTo>
                  <a:pt x="112908" y="22105"/>
                </a:lnTo>
                <a:lnTo>
                  <a:pt x="128829" y="59563"/>
                </a:lnTo>
                <a:lnTo>
                  <a:pt x="127393" y="75167"/>
                </a:lnTo>
                <a:lnTo>
                  <a:pt x="107548" y="111989"/>
                </a:lnTo>
                <a:lnTo>
                  <a:pt x="71143" y="128617"/>
                </a:lnTo>
                <a:lnTo>
                  <a:pt x="55150" y="127277"/>
                </a:lnTo>
                <a:lnTo>
                  <a:pt x="17691" y="108044"/>
                </a:lnTo>
                <a:lnTo>
                  <a:pt x="499" y="72494"/>
                </a:lnTo>
                <a:lnTo>
                  <a:pt x="0" y="64450"/>
                </a:lnTo>
                <a:close/>
              </a:path>
            </a:pathLst>
          </a:custGeom>
          <a:ln w="12700">
            <a:solidFill>
              <a:srgbClr val="2D2DB9"/>
            </a:solidFill>
          </a:ln>
        </p:spPr>
        <p:txBody>
          <a:bodyPr wrap="square" lIns="0" tIns="0" rIns="0" bIns="0" rtlCol="0">
            <a:spAutoFit/>
          </a:bodyPr>
          <a:lstStyle/>
          <a:p>
            <a:endParaRPr/>
          </a:p>
        </p:txBody>
      </p:sp>
      <p:sp>
        <p:nvSpPr>
          <p:cNvPr id="8" name="object 8"/>
          <p:cNvSpPr/>
          <p:nvPr/>
        </p:nvSpPr>
        <p:spPr>
          <a:xfrm>
            <a:off x="6998365" y="2548660"/>
            <a:ext cx="64769" cy="62230"/>
          </a:xfrm>
          <a:custGeom>
            <a:avLst/>
            <a:gdLst/>
            <a:ahLst/>
            <a:cxnLst/>
            <a:rect l="l" t="t" r="r" b="b"/>
            <a:pathLst>
              <a:path w="64770" h="62230">
                <a:moveTo>
                  <a:pt x="23775" y="0"/>
                </a:moveTo>
                <a:lnTo>
                  <a:pt x="11522" y="6417"/>
                </a:lnTo>
                <a:lnTo>
                  <a:pt x="3119" y="17271"/>
                </a:lnTo>
                <a:lnTo>
                  <a:pt x="0" y="31127"/>
                </a:lnTo>
                <a:lnTo>
                  <a:pt x="136" y="34091"/>
                </a:lnTo>
                <a:lnTo>
                  <a:pt x="3660" y="45559"/>
                </a:lnTo>
                <a:lnTo>
                  <a:pt x="11874" y="54675"/>
                </a:lnTo>
                <a:lnTo>
                  <a:pt x="24666" y="60449"/>
                </a:lnTo>
                <a:lnTo>
                  <a:pt x="41928" y="61890"/>
                </a:lnTo>
                <a:lnTo>
                  <a:pt x="53592" y="55125"/>
                </a:lnTo>
                <a:lnTo>
                  <a:pt x="61539" y="43883"/>
                </a:lnTo>
                <a:lnTo>
                  <a:pt x="64451" y="29252"/>
                </a:lnTo>
                <a:lnTo>
                  <a:pt x="61248" y="17382"/>
                </a:lnTo>
                <a:lnTo>
                  <a:pt x="53256" y="7866"/>
                </a:lnTo>
                <a:lnTo>
                  <a:pt x="40692" y="1730"/>
                </a:lnTo>
                <a:lnTo>
                  <a:pt x="23775" y="0"/>
                </a:lnTo>
                <a:close/>
              </a:path>
            </a:pathLst>
          </a:custGeom>
          <a:solidFill>
            <a:srgbClr val="078F9D"/>
          </a:solidFill>
        </p:spPr>
        <p:txBody>
          <a:bodyPr wrap="square" lIns="0" tIns="0" rIns="0" bIns="0" rtlCol="0">
            <a:spAutoFit/>
          </a:bodyPr>
          <a:lstStyle/>
          <a:p>
            <a:endParaRPr/>
          </a:p>
        </p:txBody>
      </p:sp>
      <p:sp>
        <p:nvSpPr>
          <p:cNvPr id="9" name="object 9"/>
          <p:cNvSpPr txBox="1"/>
          <p:nvPr/>
        </p:nvSpPr>
        <p:spPr>
          <a:xfrm>
            <a:off x="1447800" y="851408"/>
            <a:ext cx="6324599" cy="1661993"/>
          </a:xfrm>
          <a:prstGeom prst="rect">
            <a:avLst/>
          </a:prstGeom>
        </p:spPr>
        <p:txBody>
          <a:bodyPr vert="horz" wrap="square" lIns="0" tIns="0" rIns="0" bIns="0" rtlCol="0">
            <a:spAutoFit/>
          </a:bodyPr>
          <a:lstStyle/>
          <a:p>
            <a:pPr marL="460375" marR="6350" indent="-447675" algn="ctr">
              <a:lnSpc>
                <a:spcPct val="100000"/>
              </a:lnSpc>
            </a:pPr>
            <a:r>
              <a:rPr lang="fr-FR" sz="3600" dirty="0">
                <a:solidFill>
                  <a:schemeClr val="accent1"/>
                </a:solidFill>
                <a:latin typeface="Calibri"/>
                <a:ea typeface="+mj-ea"/>
                <a:cs typeface="Calibri"/>
              </a:rPr>
              <a:t>Déterminants de</a:t>
            </a:r>
            <a:r>
              <a:rPr sz="3600" dirty="0">
                <a:solidFill>
                  <a:schemeClr val="accent1"/>
                </a:solidFill>
                <a:latin typeface="Calibri"/>
                <a:ea typeface="+mj-ea"/>
                <a:cs typeface="Calibri"/>
              </a:rPr>
              <a:t> </a:t>
            </a:r>
            <a:r>
              <a:rPr sz="3600" dirty="0" err="1">
                <a:solidFill>
                  <a:schemeClr val="accent1"/>
                </a:solidFill>
                <a:latin typeface="Calibri"/>
                <a:ea typeface="+mj-ea"/>
                <a:cs typeface="Calibri"/>
              </a:rPr>
              <a:t>sant</a:t>
            </a:r>
            <a:r>
              <a:rPr lang="fr-FR" sz="3600" dirty="0">
                <a:solidFill>
                  <a:schemeClr val="accent1"/>
                </a:solidFill>
                <a:latin typeface="Calibri"/>
                <a:ea typeface="+mj-ea"/>
                <a:cs typeface="Calibri"/>
              </a:rPr>
              <a:t>é</a:t>
            </a:r>
          </a:p>
          <a:p>
            <a:pPr marL="460375" marR="6350" indent="-447675" algn="ctr">
              <a:lnSpc>
                <a:spcPct val="100000"/>
              </a:lnSpc>
            </a:pPr>
            <a:r>
              <a:rPr lang="fr-FR" sz="3600" dirty="0">
                <a:solidFill>
                  <a:schemeClr val="accent1"/>
                </a:solidFill>
                <a:latin typeface="Calibri"/>
                <a:ea typeface="+mj-ea"/>
                <a:cs typeface="Calibri"/>
              </a:rPr>
              <a:t>Inégalités Sociales de Santé</a:t>
            </a:r>
          </a:p>
          <a:p>
            <a:pPr marL="460375" marR="6350" indent="-447675" algn="ctr">
              <a:lnSpc>
                <a:spcPct val="100000"/>
              </a:lnSpc>
            </a:pPr>
            <a:r>
              <a:rPr lang="fr-FR" sz="3600" dirty="0">
                <a:solidFill>
                  <a:schemeClr val="accent1"/>
                </a:solidFill>
                <a:latin typeface="Calibri"/>
                <a:ea typeface="+mj-ea"/>
                <a:cs typeface="Calibri"/>
              </a:rPr>
              <a:t>Littératie en Santé</a:t>
            </a:r>
            <a:endParaRPr sz="3600" dirty="0">
              <a:solidFill>
                <a:schemeClr val="accent1"/>
              </a:solidFill>
              <a:latin typeface="Calibri"/>
              <a:ea typeface="+mj-ea"/>
              <a:cs typeface="Calibri"/>
            </a:endParaRPr>
          </a:p>
        </p:txBody>
      </p:sp>
      <p:sp>
        <p:nvSpPr>
          <p:cNvPr id="10" name="object 10"/>
          <p:cNvSpPr txBox="1"/>
          <p:nvPr/>
        </p:nvSpPr>
        <p:spPr>
          <a:xfrm>
            <a:off x="2378075" y="3969511"/>
            <a:ext cx="4391025" cy="1900520"/>
          </a:xfrm>
          <a:prstGeom prst="rect">
            <a:avLst/>
          </a:prstGeom>
        </p:spPr>
        <p:txBody>
          <a:bodyPr vert="horz" wrap="square" lIns="0" tIns="0" rIns="0" bIns="0" rtlCol="0">
            <a:spAutoFit/>
          </a:bodyPr>
          <a:lstStyle/>
          <a:p>
            <a:pPr algn="ctr">
              <a:lnSpc>
                <a:spcPct val="100000"/>
              </a:lnSpc>
            </a:pPr>
            <a:r>
              <a:rPr sz="2800" spc="-225" dirty="0">
                <a:latin typeface="Calibri"/>
                <a:cs typeface="Calibri"/>
              </a:rPr>
              <a:t>P</a:t>
            </a:r>
            <a:r>
              <a:rPr sz="2800" spc="-20" dirty="0">
                <a:latin typeface="Calibri"/>
                <a:cs typeface="Calibri"/>
              </a:rPr>
              <a:t>A</a:t>
            </a:r>
            <a:r>
              <a:rPr sz="2800" dirty="0">
                <a:latin typeface="Calibri"/>
                <a:cs typeface="Calibri"/>
              </a:rPr>
              <a:t>SS</a:t>
            </a:r>
            <a:r>
              <a:rPr sz="2800" spc="5" dirty="0">
                <a:latin typeface="Calibri"/>
                <a:cs typeface="Calibri"/>
              </a:rPr>
              <a:t> </a:t>
            </a:r>
            <a:r>
              <a:rPr sz="2800" dirty="0">
                <a:latin typeface="Calibri"/>
                <a:cs typeface="Calibri"/>
              </a:rPr>
              <a:t>-</a:t>
            </a:r>
            <a:r>
              <a:rPr sz="2800" spc="10" dirty="0">
                <a:latin typeface="Calibri"/>
                <a:cs typeface="Calibri"/>
              </a:rPr>
              <a:t> </a:t>
            </a:r>
            <a:r>
              <a:rPr sz="2800" spc="-10" dirty="0">
                <a:latin typeface="Calibri"/>
                <a:cs typeface="Calibri"/>
              </a:rPr>
              <a:t>C</a:t>
            </a:r>
            <a:r>
              <a:rPr sz="2800" dirty="0">
                <a:latin typeface="Calibri"/>
                <a:cs typeface="Calibri"/>
              </a:rPr>
              <a:t>M</a:t>
            </a:r>
            <a:r>
              <a:rPr sz="2800" spc="10" dirty="0">
                <a:latin typeface="Calibri"/>
                <a:cs typeface="Calibri"/>
              </a:rPr>
              <a:t> </a:t>
            </a:r>
            <a:r>
              <a:rPr sz="2800" spc="-20" dirty="0">
                <a:latin typeface="Calibri"/>
                <a:cs typeface="Calibri"/>
              </a:rPr>
              <a:t>U</a:t>
            </a:r>
            <a:r>
              <a:rPr sz="2800" spc="-10" dirty="0">
                <a:latin typeface="Calibri"/>
                <a:cs typeface="Calibri"/>
              </a:rPr>
              <a:t>E</a:t>
            </a:r>
            <a:r>
              <a:rPr sz="2800" dirty="0">
                <a:latin typeface="Calibri"/>
                <a:cs typeface="Calibri"/>
              </a:rPr>
              <a:t>1</a:t>
            </a:r>
            <a:r>
              <a:rPr sz="2800" spc="10" dirty="0">
                <a:latin typeface="Calibri"/>
                <a:cs typeface="Calibri"/>
              </a:rPr>
              <a:t> </a:t>
            </a:r>
            <a:r>
              <a:rPr sz="2800" dirty="0">
                <a:latin typeface="Calibri"/>
                <a:cs typeface="Calibri"/>
              </a:rPr>
              <a:t>S</a:t>
            </a:r>
            <a:r>
              <a:rPr sz="2800" spc="-5" dirty="0">
                <a:latin typeface="Calibri"/>
                <a:cs typeface="Calibri"/>
              </a:rPr>
              <a:t>a</a:t>
            </a:r>
            <a:r>
              <a:rPr sz="2800" spc="-25" dirty="0">
                <a:latin typeface="Calibri"/>
                <a:cs typeface="Calibri"/>
              </a:rPr>
              <a:t>n</a:t>
            </a:r>
            <a:r>
              <a:rPr sz="2800" spc="-35" dirty="0">
                <a:latin typeface="Calibri"/>
                <a:cs typeface="Calibri"/>
              </a:rPr>
              <a:t>t</a:t>
            </a:r>
            <a:r>
              <a:rPr sz="2800" spc="-15" dirty="0">
                <a:latin typeface="Calibri"/>
                <a:cs typeface="Calibri"/>
              </a:rPr>
              <a:t>é</a:t>
            </a:r>
            <a:r>
              <a:rPr sz="2800" spc="-5" dirty="0">
                <a:latin typeface="Calibri"/>
                <a:cs typeface="Calibri"/>
              </a:rPr>
              <a:t> </a:t>
            </a:r>
            <a:r>
              <a:rPr sz="2800" spc="-15" dirty="0" err="1" smtClean="0">
                <a:latin typeface="Calibri"/>
                <a:cs typeface="Calibri"/>
              </a:rPr>
              <a:t>P</a:t>
            </a:r>
            <a:r>
              <a:rPr sz="2800" spc="5" dirty="0" err="1" smtClean="0">
                <a:latin typeface="Calibri"/>
                <a:cs typeface="Calibri"/>
              </a:rPr>
              <a:t>ub</a:t>
            </a:r>
            <a:r>
              <a:rPr sz="2800" spc="-5" dirty="0" err="1" smtClean="0">
                <a:latin typeface="Calibri"/>
                <a:cs typeface="Calibri"/>
              </a:rPr>
              <a:t>li</a:t>
            </a:r>
            <a:r>
              <a:rPr sz="2800" spc="5" dirty="0" err="1" smtClean="0">
                <a:latin typeface="Calibri"/>
                <a:cs typeface="Calibri"/>
              </a:rPr>
              <a:t>qu</a:t>
            </a:r>
            <a:r>
              <a:rPr sz="2800" spc="-15" dirty="0" err="1" smtClean="0">
                <a:latin typeface="Calibri"/>
                <a:cs typeface="Calibri"/>
              </a:rPr>
              <a:t>e</a:t>
            </a:r>
            <a:endParaRPr lang="fr-FR" sz="2800" spc="-15" dirty="0" smtClean="0">
              <a:latin typeface="Calibri"/>
              <a:cs typeface="Calibri"/>
            </a:endParaRPr>
          </a:p>
          <a:p>
            <a:pPr algn="ctr">
              <a:lnSpc>
                <a:spcPct val="100000"/>
              </a:lnSpc>
            </a:pPr>
            <a:r>
              <a:rPr lang="fr-FR" sz="2800" spc="-15" dirty="0" smtClean="0">
                <a:latin typeface="Calibri"/>
                <a:cs typeface="Calibri"/>
              </a:rPr>
              <a:t>04/11/2024</a:t>
            </a:r>
            <a:endParaRPr sz="2800" dirty="0">
              <a:latin typeface="Calibri"/>
              <a:cs typeface="Calibri"/>
            </a:endParaRPr>
          </a:p>
          <a:p>
            <a:pPr>
              <a:lnSpc>
                <a:spcPts val="3300"/>
              </a:lnSpc>
              <a:spcBef>
                <a:spcPts val="44"/>
              </a:spcBef>
            </a:pPr>
            <a:endParaRPr sz="3300" dirty="0"/>
          </a:p>
          <a:p>
            <a:pPr algn="ctr">
              <a:lnSpc>
                <a:spcPct val="100000"/>
              </a:lnSpc>
            </a:pPr>
            <a:r>
              <a:rPr lang="fr-FR" sz="2000" spc="-25" dirty="0" smtClean="0">
                <a:latin typeface="Calibri"/>
                <a:cs typeface="Calibri"/>
              </a:rPr>
              <a:t>Pr Julie HAESEBAERT – Pr AM Schott</a:t>
            </a:r>
          </a:p>
          <a:p>
            <a:pPr algn="ctr">
              <a:lnSpc>
                <a:spcPct val="100000"/>
              </a:lnSpc>
            </a:pPr>
            <a:r>
              <a:rPr lang="fr-FR" sz="2000" spc="-25" dirty="0" smtClean="0">
                <a:latin typeface="Calibri"/>
                <a:cs typeface="Calibri"/>
              </a:rPr>
              <a:t>Julie.haesebaert@chu-lyon.fr</a:t>
            </a:r>
            <a:endParaRPr sz="2000" dirty="0">
              <a:latin typeface="Calibri"/>
              <a:cs typeface="Calibri"/>
            </a:endParaRPr>
          </a:p>
        </p:txBody>
      </p:sp>
      <p:sp>
        <p:nvSpPr>
          <p:cNvPr id="11" name="object 11"/>
          <p:cNvSpPr txBox="1"/>
          <p:nvPr/>
        </p:nvSpPr>
        <p:spPr>
          <a:xfrm>
            <a:off x="8348916" y="6583680"/>
            <a:ext cx="715645" cy="184666"/>
          </a:xfrm>
          <a:prstGeom prst="rect">
            <a:avLst/>
          </a:prstGeom>
        </p:spPr>
        <p:txBody>
          <a:bodyPr vert="horz" wrap="square" lIns="0" tIns="0" rIns="0" bIns="0" rtlCol="0">
            <a:spAutoFit/>
          </a:bodyPr>
          <a:lstStyle/>
          <a:p>
            <a:pPr marL="12700">
              <a:lnSpc>
                <a:spcPct val="100000"/>
              </a:lnSpc>
            </a:pPr>
            <a:r>
              <a:rPr lang="fr-FR" sz="1200" spc="-10" dirty="0" smtClean="0">
                <a:solidFill>
                  <a:srgbClr val="898989"/>
                </a:solidFill>
                <a:latin typeface="Times New Roman"/>
                <a:cs typeface="Times New Roman"/>
              </a:rPr>
              <a:t>1</a:t>
            </a:r>
            <a:r>
              <a:rPr lang="fr-FR" sz="1200" spc="-10" baseline="30000" dirty="0" smtClean="0">
                <a:solidFill>
                  <a:srgbClr val="898989"/>
                </a:solidFill>
                <a:latin typeface="Times New Roman"/>
                <a:cs typeface="Times New Roman"/>
              </a:rPr>
              <a:t>er</a:t>
            </a:r>
            <a:r>
              <a:rPr lang="fr-FR" sz="1200" spc="-10" dirty="0" smtClean="0">
                <a:solidFill>
                  <a:srgbClr val="898989"/>
                </a:solidFill>
                <a:latin typeface="Times New Roman"/>
                <a:cs typeface="Times New Roman"/>
              </a:rPr>
              <a:t>/</a:t>
            </a:r>
            <a:r>
              <a:rPr sz="1200" spc="-45" dirty="0" smtClean="0">
                <a:solidFill>
                  <a:srgbClr val="898989"/>
                </a:solidFill>
                <a:latin typeface="Times New Roman"/>
                <a:cs typeface="Times New Roman"/>
              </a:rPr>
              <a:t>1</a:t>
            </a:r>
            <a:r>
              <a:rPr lang="fr-FR" sz="1200" spc="-5" dirty="0">
                <a:solidFill>
                  <a:srgbClr val="898989"/>
                </a:solidFill>
                <a:latin typeface="Times New Roman"/>
                <a:cs typeface="Times New Roman"/>
              </a:rPr>
              <a:t>2</a:t>
            </a:r>
            <a:r>
              <a:rPr sz="1200" spc="-5" dirty="0" smtClean="0">
                <a:solidFill>
                  <a:srgbClr val="898989"/>
                </a:solidFill>
                <a:latin typeface="Times New Roman"/>
                <a:cs typeface="Times New Roman"/>
              </a:rPr>
              <a:t>/</a:t>
            </a:r>
            <a:r>
              <a:rPr sz="1200" dirty="0" smtClean="0">
                <a:solidFill>
                  <a:srgbClr val="898989"/>
                </a:solidFill>
                <a:latin typeface="Times New Roman"/>
                <a:cs typeface="Times New Roman"/>
              </a:rPr>
              <a:t>2020</a:t>
            </a:r>
            <a:endParaRPr sz="1200" dirty="0">
              <a:latin typeface="Times New Roman"/>
              <a:cs typeface="Times New Roman"/>
            </a:endParaRPr>
          </a:p>
        </p:txBody>
      </p:sp>
      <p:sp>
        <p:nvSpPr>
          <p:cNvPr id="12" name="object 12"/>
          <p:cNvSpPr txBox="1"/>
          <p:nvPr/>
        </p:nvSpPr>
        <p:spPr>
          <a:xfrm>
            <a:off x="8962390" y="91440"/>
            <a:ext cx="101600" cy="194945"/>
          </a:xfrm>
          <a:prstGeom prst="rect">
            <a:avLst/>
          </a:prstGeom>
        </p:spPr>
        <p:txBody>
          <a:bodyPr vert="horz" wrap="square" lIns="0" tIns="0" rIns="0" bIns="0" rtlCol="0">
            <a:spAutoFit/>
          </a:bodyPr>
          <a:lstStyle/>
          <a:p>
            <a:pPr marL="12700">
              <a:lnSpc>
                <a:spcPct val="100000"/>
              </a:lnSpc>
            </a:pPr>
            <a:r>
              <a:rPr sz="1200" dirty="0">
                <a:solidFill>
                  <a:srgbClr val="898989"/>
                </a:solidFill>
                <a:latin typeface="Times New Roman"/>
                <a:cs typeface="Times New Roman"/>
              </a:rPr>
              <a:t>1</a:t>
            </a:r>
            <a:endParaRPr sz="1200">
              <a:latin typeface="Times New Roman"/>
              <a:cs typeface="Times New Roman"/>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582"/>
    </mc:Choice>
    <mc:Fallback xmlns="">
      <p:transition spd="slow" advTm="16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3224" y="176565"/>
            <a:ext cx="8986520" cy="553998"/>
          </a:xfrm>
        </p:spPr>
        <p:txBody>
          <a:bodyPr/>
          <a:lstStyle/>
          <a:p>
            <a:r>
              <a:rPr lang="fr-FR" dirty="0" smtClean="0"/>
              <a:t>Etat de Santé de la Population</a:t>
            </a:r>
            <a:endParaRPr lang="fr-FR" dirty="0"/>
          </a:p>
        </p:txBody>
      </p:sp>
      <p:pic>
        <p:nvPicPr>
          <p:cNvPr id="1026" name="Picture 2" descr="John Libbey Eurotext - Environnement, Risques &amp; Santé - Formes urbaines et  facteurs environnementaux : exposition et santé urbaine"/>
          <p:cNvPicPr>
            <a:picLocks noChangeAspect="1" noChangeArrowheads="1"/>
          </p:cNvPicPr>
          <p:nvPr/>
        </p:nvPicPr>
        <p:blipFill rotWithShape="1">
          <a:blip r:embed="rId5">
            <a:extLst>
              <a:ext uri="{28A0092B-C50C-407E-A947-70E740481C1C}">
                <a14:useLocalDpi xmlns:a14="http://schemas.microsoft.com/office/drawing/2010/main" val="0"/>
              </a:ext>
            </a:extLst>
          </a:blip>
          <a:srcRect l="66776" t="34127" r="3538" b="34237"/>
          <a:stretch/>
        </p:blipFill>
        <p:spPr bwMode="auto">
          <a:xfrm>
            <a:off x="381000" y="842030"/>
            <a:ext cx="2345003" cy="2438400"/>
          </a:xfrm>
          <a:prstGeom prst="ellipse">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6"/>
          <a:srcRect l="36563" t="28890" r="37812" b="65554"/>
          <a:stretch/>
        </p:blipFill>
        <p:spPr>
          <a:xfrm>
            <a:off x="591034" y="3246672"/>
            <a:ext cx="8331200" cy="1016000"/>
          </a:xfrm>
          <a:prstGeom prst="rect">
            <a:avLst/>
          </a:prstGeom>
        </p:spPr>
      </p:pic>
      <p:pic>
        <p:nvPicPr>
          <p:cNvPr id="8" name="Image 7"/>
          <p:cNvPicPr>
            <a:picLocks noChangeAspect="1"/>
          </p:cNvPicPr>
          <p:nvPr/>
        </p:nvPicPr>
        <p:blipFill rotWithShape="1">
          <a:blip r:embed="rId6"/>
          <a:srcRect l="36563" t="36668" r="37812" b="61665"/>
          <a:stretch/>
        </p:blipFill>
        <p:spPr>
          <a:xfrm>
            <a:off x="592086" y="4085048"/>
            <a:ext cx="8331200" cy="304800"/>
          </a:xfrm>
          <a:prstGeom prst="rect">
            <a:avLst/>
          </a:prstGeom>
        </p:spPr>
      </p:pic>
      <p:pic>
        <p:nvPicPr>
          <p:cNvPr id="9" name="Image 8"/>
          <p:cNvPicPr>
            <a:picLocks noChangeAspect="1"/>
          </p:cNvPicPr>
          <p:nvPr/>
        </p:nvPicPr>
        <p:blipFill rotWithShape="1">
          <a:blip r:embed="rId6"/>
          <a:srcRect l="36563" t="42660" r="37812" b="55646"/>
          <a:stretch/>
        </p:blipFill>
        <p:spPr>
          <a:xfrm>
            <a:off x="584200" y="4392488"/>
            <a:ext cx="8331200" cy="309730"/>
          </a:xfrm>
          <a:prstGeom prst="rect">
            <a:avLst/>
          </a:prstGeom>
        </p:spPr>
      </p:pic>
      <p:sp>
        <p:nvSpPr>
          <p:cNvPr id="5" name="ZoneTexte 4"/>
          <p:cNvSpPr txBox="1"/>
          <p:nvPr/>
        </p:nvSpPr>
        <p:spPr>
          <a:xfrm>
            <a:off x="2353938" y="3728104"/>
            <a:ext cx="7025496" cy="307777"/>
          </a:xfrm>
          <a:prstGeom prst="rect">
            <a:avLst/>
          </a:prstGeom>
          <a:noFill/>
        </p:spPr>
        <p:txBody>
          <a:bodyPr wrap="square" rtlCol="0">
            <a:spAutoFit/>
          </a:bodyPr>
          <a:lstStyle/>
          <a:p>
            <a:r>
              <a:rPr lang="fr-FR" sz="1400" dirty="0" smtClean="0"/>
              <a:t>(Bien-être, incapacités, inégalités sociales de santé…)</a:t>
            </a:r>
            <a:endParaRPr lang="fr-FR" sz="1400" dirty="0"/>
          </a:p>
        </p:txBody>
      </p:sp>
      <p:sp>
        <p:nvSpPr>
          <p:cNvPr id="12" name="ZoneTexte 11"/>
          <p:cNvSpPr txBox="1"/>
          <p:nvPr/>
        </p:nvSpPr>
        <p:spPr>
          <a:xfrm>
            <a:off x="2353938" y="4062860"/>
            <a:ext cx="7025496" cy="307777"/>
          </a:xfrm>
          <a:prstGeom prst="rect">
            <a:avLst/>
          </a:prstGeom>
          <a:noFill/>
        </p:spPr>
        <p:txBody>
          <a:bodyPr wrap="square" rtlCol="0">
            <a:spAutoFit/>
          </a:bodyPr>
          <a:lstStyle/>
          <a:p>
            <a:r>
              <a:rPr lang="fr-FR" sz="1400" dirty="0" smtClean="0"/>
              <a:t>(maladies, traumatismes, mortalité…)</a:t>
            </a:r>
            <a:endParaRPr lang="fr-FR" sz="1400" dirty="0"/>
          </a:p>
        </p:txBody>
      </p:sp>
      <p:sp>
        <p:nvSpPr>
          <p:cNvPr id="13" name="ZoneTexte 12"/>
          <p:cNvSpPr txBox="1"/>
          <p:nvPr/>
        </p:nvSpPr>
        <p:spPr>
          <a:xfrm>
            <a:off x="3276600" y="4436190"/>
            <a:ext cx="5486400" cy="523220"/>
          </a:xfrm>
          <a:prstGeom prst="rect">
            <a:avLst/>
          </a:prstGeom>
          <a:solidFill>
            <a:schemeClr val="bg1">
              <a:lumMod val="85000"/>
            </a:schemeClr>
          </a:solidFill>
        </p:spPr>
        <p:txBody>
          <a:bodyPr wrap="square" rtlCol="0">
            <a:spAutoFit/>
          </a:bodyPr>
          <a:lstStyle/>
          <a:p>
            <a:r>
              <a:rPr lang="fr-FR" sz="1400" dirty="0" smtClean="0"/>
              <a:t>(Santé mentale positive, suicide, intégration sociale, </a:t>
            </a:r>
          </a:p>
          <a:p>
            <a:r>
              <a:rPr lang="fr-FR" sz="1400" dirty="0" smtClean="0"/>
              <a:t>développement de l’enfant …)</a:t>
            </a:r>
            <a:endParaRPr lang="fr-FR" sz="1400" dirty="0"/>
          </a:p>
        </p:txBody>
      </p:sp>
      <p:sp>
        <p:nvSpPr>
          <p:cNvPr id="15" name="object 3"/>
          <p:cNvSpPr/>
          <p:nvPr/>
        </p:nvSpPr>
        <p:spPr>
          <a:xfrm>
            <a:off x="123224" y="827186"/>
            <a:ext cx="8792176" cy="19051"/>
          </a:xfrm>
          <a:prstGeom prst="rect">
            <a:avLst/>
          </a:prstGeom>
          <a:blipFill>
            <a:blip r:embed="rId7" cstate="print"/>
            <a:stretch>
              <a:fillRect/>
            </a:stretch>
          </a:blipFill>
        </p:spPr>
        <p:txBody>
          <a:bodyPr wrap="square" lIns="0" tIns="0" rIns="0" bIns="0" rtlCol="0">
            <a:spAutoFit/>
          </a:bodyPr>
          <a:lstStyle/>
          <a:p>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
        <p:nvSpPr>
          <p:cNvPr id="3" name="Rectangle 2"/>
          <p:cNvSpPr/>
          <p:nvPr/>
        </p:nvSpPr>
        <p:spPr>
          <a:xfrm>
            <a:off x="697727" y="5114361"/>
            <a:ext cx="8229600" cy="923330"/>
          </a:xfrm>
          <a:prstGeom prst="rect">
            <a:avLst/>
          </a:prstGeom>
        </p:spPr>
        <p:txBody>
          <a:bodyPr wrap="square">
            <a:spAutoFit/>
          </a:bodyPr>
          <a:lstStyle/>
          <a:p>
            <a:r>
              <a:rPr lang="fr-FR" b="1" dirty="0" smtClean="0">
                <a:solidFill>
                  <a:srgbClr val="FFC000"/>
                </a:solidFill>
              </a:rPr>
              <a:t>-&gt; Notion de compétences </a:t>
            </a:r>
            <a:r>
              <a:rPr lang="fr-FR" b="1" dirty="0">
                <a:solidFill>
                  <a:srgbClr val="FFC000"/>
                </a:solidFill>
              </a:rPr>
              <a:t>psychosociales </a:t>
            </a:r>
            <a:r>
              <a:rPr lang="fr-FR" dirty="0" smtClean="0"/>
              <a:t>(OMS, 1993) = 10 </a:t>
            </a:r>
            <a:r>
              <a:rPr lang="fr-FR" dirty="0"/>
              <a:t>aptitudes à développer pour permettre l'adoption de comportements favorables à la santé et le maintien d’un état de bien-être mental, en adoptant un comportement approprié</a:t>
            </a:r>
          </a:p>
        </p:txBody>
      </p:sp>
    </p:spTree>
    <p:extLst>
      <p:ext uri="{BB962C8B-B14F-4D97-AF65-F5344CB8AC3E}">
        <p14:creationId xmlns:p14="http://schemas.microsoft.com/office/powerpoint/2010/main" val="2893720399"/>
      </p:ext>
    </p:extLst>
  </p:cSld>
  <p:clrMapOvr>
    <a:masterClrMapping/>
  </p:clrMapOvr>
  <mc:AlternateContent xmlns:mc="http://schemas.openxmlformats.org/markup-compatibility/2006" xmlns:p14="http://schemas.microsoft.com/office/powerpoint/2010/main">
    <mc:Choice Requires="p14">
      <p:transition spd="slow" p14:dur="2000" advTm="33021"/>
    </mc:Choice>
    <mc:Fallback xmlns="">
      <p:transition spd="slow" advTm="33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Compétences psychosociales</a:t>
            </a:r>
            <a:endParaRPr lang="en-US"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FA8B6565-9BF0-4851-88BC-481D3FE6E5CB}" type="slidenum">
              <a:rPr lang="fr-FR" smtClean="0"/>
              <a:pPr/>
              <a:t>11</a:t>
            </a:fld>
            <a:endParaRPr lang="fr-FR" dirty="0"/>
          </a:p>
        </p:txBody>
      </p:sp>
      <p:pic>
        <p:nvPicPr>
          <p:cNvPr id="5" name="Image 4"/>
          <p:cNvPicPr>
            <a:picLocks noChangeAspect="1"/>
          </p:cNvPicPr>
          <p:nvPr/>
        </p:nvPicPr>
        <p:blipFill>
          <a:blip r:embed="rId2"/>
          <a:stretch>
            <a:fillRect/>
          </a:stretch>
        </p:blipFill>
        <p:spPr>
          <a:xfrm>
            <a:off x="508409" y="787272"/>
            <a:ext cx="8486775" cy="5581650"/>
          </a:xfrm>
          <a:prstGeom prst="rect">
            <a:avLst/>
          </a:prstGeom>
        </p:spPr>
      </p:pic>
    </p:spTree>
    <p:extLst>
      <p:ext uri="{BB962C8B-B14F-4D97-AF65-F5344CB8AC3E}">
        <p14:creationId xmlns:p14="http://schemas.microsoft.com/office/powerpoint/2010/main" val="787524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739" y="216407"/>
            <a:ext cx="8986520" cy="553998"/>
          </a:xfrm>
        </p:spPr>
        <p:txBody>
          <a:bodyPr/>
          <a:lstStyle/>
          <a:p>
            <a:r>
              <a:rPr lang="fr-FR" dirty="0" smtClean="0"/>
              <a:t>Caractéristiques Individuelles</a:t>
            </a:r>
            <a:endParaRPr lang="fr-FR" dirty="0"/>
          </a:p>
        </p:txBody>
      </p:sp>
      <p:pic>
        <p:nvPicPr>
          <p:cNvPr id="6" name="Picture 2" descr="John Libbey Eurotext - Environnement, Risques &amp; Santé - Formes urbaines et  facteurs environnementaux : exposition et santé urbaine"/>
          <p:cNvPicPr>
            <a:picLocks noChangeAspect="1" noChangeArrowheads="1"/>
          </p:cNvPicPr>
          <p:nvPr/>
        </p:nvPicPr>
        <p:blipFill rotWithShape="1">
          <a:blip r:embed="rId5">
            <a:extLst>
              <a:ext uri="{28A0092B-C50C-407E-A947-70E740481C1C}">
                <a14:useLocalDpi xmlns:a14="http://schemas.microsoft.com/office/drawing/2010/main" val="0"/>
              </a:ext>
            </a:extLst>
          </a:blip>
          <a:srcRect l="47588" t="27051" r="4823" b="26812"/>
          <a:stretch/>
        </p:blipFill>
        <p:spPr bwMode="auto">
          <a:xfrm>
            <a:off x="219306" y="1550216"/>
            <a:ext cx="4306974" cy="4074165"/>
          </a:xfrm>
          <a:prstGeom prst="ellipse">
            <a:avLst/>
          </a:prstGeom>
          <a:noFill/>
          <a:extLst>
            <a:ext uri="{909E8E84-426E-40DD-AFC4-6F175D3DCCD1}">
              <a14:hiddenFill xmlns:a14="http://schemas.microsoft.com/office/drawing/2010/main">
                <a:solidFill>
                  <a:srgbClr val="FFFFFF"/>
                </a:solidFill>
              </a14:hiddenFill>
            </a:ext>
          </a:extLst>
        </p:spPr>
      </p:pic>
      <p:grpSp>
        <p:nvGrpSpPr>
          <p:cNvPr id="12" name="Groupe 11"/>
          <p:cNvGrpSpPr/>
          <p:nvPr/>
        </p:nvGrpSpPr>
        <p:grpSpPr>
          <a:xfrm>
            <a:off x="2057400" y="2743200"/>
            <a:ext cx="7772400" cy="1947988"/>
            <a:chOff x="2586135" y="2944557"/>
            <a:chExt cx="6938865" cy="1257523"/>
          </a:xfrm>
        </p:grpSpPr>
        <p:grpSp>
          <p:nvGrpSpPr>
            <p:cNvPr id="5" name="Groupe 4"/>
            <p:cNvGrpSpPr/>
            <p:nvPr/>
          </p:nvGrpSpPr>
          <p:grpSpPr>
            <a:xfrm>
              <a:off x="2586135" y="2944557"/>
              <a:ext cx="6100665" cy="1174527"/>
              <a:chOff x="2964594" y="1496757"/>
              <a:chExt cx="6100665" cy="1174527"/>
            </a:xfrm>
          </p:grpSpPr>
          <p:pic>
            <p:nvPicPr>
              <p:cNvPr id="11" name="Image 10"/>
              <p:cNvPicPr>
                <a:picLocks noChangeAspect="1"/>
              </p:cNvPicPr>
              <p:nvPr/>
            </p:nvPicPr>
            <p:blipFill rotWithShape="1">
              <a:blip r:embed="rId6"/>
              <a:srcRect l="36856" t="65342" r="38125" b="32435"/>
              <a:stretch/>
            </p:blipFill>
            <p:spPr>
              <a:xfrm>
                <a:off x="2964594" y="2143969"/>
                <a:ext cx="6100665" cy="304800"/>
              </a:xfrm>
              <a:prstGeom prst="round2DiagRect">
                <a:avLst/>
              </a:prstGeom>
            </p:spPr>
          </p:pic>
          <p:pic>
            <p:nvPicPr>
              <p:cNvPr id="10" name="Image 9"/>
              <p:cNvPicPr>
                <a:picLocks noChangeAspect="1"/>
              </p:cNvPicPr>
              <p:nvPr/>
            </p:nvPicPr>
            <p:blipFill rotWithShape="1">
              <a:blip r:embed="rId6"/>
              <a:srcRect l="36856" t="58119" r="38125" b="40245"/>
              <a:stretch/>
            </p:blipFill>
            <p:spPr>
              <a:xfrm>
                <a:off x="2964594" y="1947165"/>
                <a:ext cx="6100665" cy="224378"/>
              </a:xfrm>
              <a:prstGeom prst="round2DiagRect">
                <a:avLst/>
              </a:prstGeom>
            </p:spPr>
          </p:pic>
          <p:pic>
            <p:nvPicPr>
              <p:cNvPr id="9" name="Image 8"/>
              <p:cNvPicPr>
                <a:picLocks noChangeAspect="1"/>
              </p:cNvPicPr>
              <p:nvPr/>
            </p:nvPicPr>
            <p:blipFill rotWithShape="1">
              <a:blip r:embed="rId6"/>
              <a:srcRect l="36856" t="76667" r="38125" b="21580"/>
              <a:stretch/>
            </p:blipFill>
            <p:spPr>
              <a:xfrm>
                <a:off x="2964594" y="2430829"/>
                <a:ext cx="6100665" cy="240455"/>
              </a:xfrm>
              <a:prstGeom prst="round2DiagRect">
                <a:avLst/>
              </a:prstGeom>
            </p:spPr>
          </p:pic>
          <p:pic>
            <p:nvPicPr>
              <p:cNvPr id="7" name="Image 6"/>
              <p:cNvPicPr>
                <a:picLocks noChangeAspect="1"/>
              </p:cNvPicPr>
              <p:nvPr/>
            </p:nvPicPr>
            <p:blipFill rotWithShape="1">
              <a:blip r:embed="rId6"/>
              <a:srcRect l="36965" t="50199" r="38098" b="46397"/>
              <a:stretch/>
            </p:blipFill>
            <p:spPr>
              <a:xfrm>
                <a:off x="2964595" y="1496757"/>
                <a:ext cx="6080449" cy="466811"/>
              </a:xfrm>
              <a:prstGeom prst="round2DiagRect">
                <a:avLst/>
              </a:prstGeom>
            </p:spPr>
          </p:pic>
        </p:grpSp>
        <p:sp>
          <p:nvSpPr>
            <p:cNvPr id="8" name="ZoneTexte 7"/>
            <p:cNvSpPr txBox="1"/>
            <p:nvPr/>
          </p:nvSpPr>
          <p:spPr>
            <a:xfrm>
              <a:off x="5069504" y="3225659"/>
              <a:ext cx="4191000" cy="307777"/>
            </a:xfrm>
            <a:prstGeom prst="rect">
              <a:avLst/>
            </a:prstGeom>
            <a:noFill/>
          </p:spPr>
          <p:txBody>
            <a:bodyPr wrap="square" rtlCol="0">
              <a:spAutoFit/>
            </a:bodyPr>
            <a:lstStyle/>
            <a:p>
              <a:r>
                <a:rPr lang="fr-FR" sz="1400" dirty="0" smtClean="0"/>
                <a:t>(âge, sexe, …)</a:t>
              </a:r>
              <a:endParaRPr lang="fr-FR" sz="1400" dirty="0"/>
            </a:p>
          </p:txBody>
        </p:sp>
        <p:sp>
          <p:nvSpPr>
            <p:cNvPr id="14" name="ZoneTexte 13"/>
            <p:cNvSpPr txBox="1"/>
            <p:nvPr/>
          </p:nvSpPr>
          <p:spPr>
            <a:xfrm>
              <a:off x="4800600" y="3429229"/>
              <a:ext cx="4724400" cy="235685"/>
            </a:xfrm>
            <a:prstGeom prst="rect">
              <a:avLst/>
            </a:prstGeom>
            <a:noFill/>
          </p:spPr>
          <p:txBody>
            <a:bodyPr wrap="square" rtlCol="0">
              <a:spAutoFit/>
            </a:bodyPr>
            <a:lstStyle/>
            <a:p>
              <a:r>
                <a:rPr lang="fr-FR" sz="1400" dirty="0" smtClean="0"/>
                <a:t>(habiletés cognitives, connaissances, littératie en santé …)</a:t>
              </a:r>
              <a:endParaRPr lang="fr-FR" sz="1400" dirty="0"/>
            </a:p>
          </p:txBody>
        </p:sp>
        <p:sp>
          <p:nvSpPr>
            <p:cNvPr id="15" name="ZoneTexte 14"/>
            <p:cNvSpPr txBox="1"/>
            <p:nvPr/>
          </p:nvSpPr>
          <p:spPr>
            <a:xfrm>
              <a:off x="4680381" y="3654746"/>
              <a:ext cx="4191000" cy="307777"/>
            </a:xfrm>
            <a:prstGeom prst="rect">
              <a:avLst/>
            </a:prstGeom>
            <a:noFill/>
          </p:spPr>
          <p:txBody>
            <a:bodyPr wrap="square" rtlCol="0">
              <a:spAutoFit/>
            </a:bodyPr>
            <a:lstStyle/>
            <a:p>
              <a:r>
                <a:rPr lang="fr-FR" sz="1400" dirty="0" smtClean="0"/>
                <a:t>(alimentation, tabac, alcool, hygiène, </a:t>
              </a:r>
              <a:r>
                <a:rPr lang="fr-FR" sz="1400" dirty="0" err="1" smtClean="0"/>
                <a:t>dépisage</a:t>
              </a:r>
              <a:endParaRPr lang="fr-FR" sz="1400" dirty="0"/>
            </a:p>
          </p:txBody>
        </p:sp>
        <p:sp>
          <p:nvSpPr>
            <p:cNvPr id="16" name="ZoneTexte 15"/>
            <p:cNvSpPr txBox="1"/>
            <p:nvPr/>
          </p:nvSpPr>
          <p:spPr>
            <a:xfrm>
              <a:off x="4680381" y="3894303"/>
              <a:ext cx="4191000" cy="307777"/>
            </a:xfrm>
            <a:prstGeom prst="rect">
              <a:avLst/>
            </a:prstGeom>
            <a:noFill/>
          </p:spPr>
          <p:txBody>
            <a:bodyPr wrap="square" rtlCol="0">
              <a:spAutoFit/>
            </a:bodyPr>
            <a:lstStyle/>
            <a:p>
              <a:r>
                <a:rPr lang="fr-FR" sz="1400" dirty="0" smtClean="0"/>
                <a:t>(niveau d’étude, type emploi, revenus…)</a:t>
              </a:r>
              <a:endParaRPr lang="fr-FR" sz="1400" dirty="0"/>
            </a:p>
          </p:txBody>
        </p:sp>
      </p:grpSp>
      <p:sp>
        <p:nvSpPr>
          <p:cNvPr id="17" name="object 3"/>
          <p:cNvSpPr/>
          <p:nvPr/>
        </p:nvSpPr>
        <p:spPr>
          <a:xfrm>
            <a:off x="123224" y="827186"/>
            <a:ext cx="8792176" cy="19051"/>
          </a:xfrm>
          <a:prstGeom prst="rect">
            <a:avLst/>
          </a:prstGeom>
          <a:blipFill>
            <a:blip r:embed="rId7" cstate="print"/>
            <a:stretch>
              <a:fillRect/>
            </a:stretch>
          </a:blipFill>
        </p:spPr>
        <p:txBody>
          <a:bodyPr wrap="square" lIns="0" tIns="0" rIns="0" bIns="0" rtlCol="0">
            <a:spAutoFit/>
          </a:bodyPr>
          <a:lstStyle/>
          <a:p>
            <a:endParaRPr/>
          </a:p>
        </p:txBody>
      </p:sp>
      <p:sp>
        <p:nvSpPr>
          <p:cNvPr id="18" name="Ellipse 17"/>
          <p:cNvSpPr/>
          <p:nvPr/>
        </p:nvSpPr>
        <p:spPr>
          <a:xfrm>
            <a:off x="7239000" y="3429000"/>
            <a:ext cx="1371602" cy="4100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
        <p:nvSpPr>
          <p:cNvPr id="3" name="ZoneTexte 2"/>
          <p:cNvSpPr txBox="1"/>
          <p:nvPr/>
        </p:nvSpPr>
        <p:spPr>
          <a:xfrm>
            <a:off x="4594528" y="1643109"/>
            <a:ext cx="2608406" cy="461665"/>
          </a:xfrm>
          <a:prstGeom prst="rect">
            <a:avLst/>
          </a:prstGeom>
          <a:noFill/>
        </p:spPr>
        <p:txBody>
          <a:bodyPr wrap="none" rtlCol="0">
            <a:spAutoFit/>
          </a:bodyPr>
          <a:lstStyle/>
          <a:p>
            <a:r>
              <a:rPr lang="fr-FR" sz="2400" dirty="0" smtClean="0"/>
              <a:t>Modifiables ou non</a:t>
            </a:r>
            <a:endParaRPr lang="en-US" sz="2400" dirty="0"/>
          </a:p>
        </p:txBody>
      </p:sp>
    </p:spTree>
    <p:extLst>
      <p:ext uri="{BB962C8B-B14F-4D97-AF65-F5344CB8AC3E}">
        <p14:creationId xmlns:p14="http://schemas.microsoft.com/office/powerpoint/2010/main" val="707898370"/>
      </p:ext>
    </p:extLst>
  </p:cSld>
  <p:clrMapOvr>
    <a:masterClrMapping/>
  </p:clrMapOvr>
  <mc:AlternateContent xmlns:mc="http://schemas.openxmlformats.org/markup-compatibility/2006" xmlns:p14="http://schemas.microsoft.com/office/powerpoint/2010/main">
    <mc:Choice Requires="p14">
      <p:transition spd="slow" p14:dur="2000" advTm="50380"/>
    </mc:Choice>
    <mc:Fallback xmlns="">
      <p:transition spd="slow" advTm="50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Milieux de vie</a:t>
            </a:r>
            <a:endParaRPr lang="fr-FR" dirty="0"/>
          </a:p>
        </p:txBody>
      </p:sp>
      <p:sp>
        <p:nvSpPr>
          <p:cNvPr id="3" name="Espace réservé du pied de page 2"/>
          <p:cNvSpPr>
            <a:spLocks noGrp="1"/>
          </p:cNvSpPr>
          <p:nvPr>
            <p:ph type="ftr" sz="quarter" idx="11"/>
          </p:nvPr>
        </p:nvSpPr>
        <p:spPr/>
        <p:txBody>
          <a:bodyPr/>
          <a:lstStyle/>
          <a:p>
            <a:endParaRPr lang="fr-FR" dirty="0"/>
          </a:p>
        </p:txBody>
      </p:sp>
      <p:pic>
        <p:nvPicPr>
          <p:cNvPr id="6" name="Picture 2" descr="John Libbey Eurotext - Environnement, Risques &amp; Santé - Formes urbaines et  facteurs environnementaux : exposition et santé urbaine"/>
          <p:cNvPicPr>
            <a:picLocks noChangeAspect="1" noChangeArrowheads="1"/>
          </p:cNvPicPr>
          <p:nvPr/>
        </p:nvPicPr>
        <p:blipFill rotWithShape="1">
          <a:blip r:embed="rId5">
            <a:extLst>
              <a:ext uri="{28A0092B-C50C-407E-A947-70E740481C1C}">
                <a14:useLocalDpi xmlns:a14="http://schemas.microsoft.com/office/drawing/2010/main" val="0"/>
              </a:ext>
            </a:extLst>
          </a:blip>
          <a:srcRect l="32152" t="19141" r="7396" b="18903"/>
          <a:stretch/>
        </p:blipFill>
        <p:spPr bwMode="auto">
          <a:xfrm>
            <a:off x="457200" y="911544"/>
            <a:ext cx="4811696" cy="4811696"/>
          </a:xfrm>
          <a:prstGeom prst="ellipse">
            <a:avLst/>
          </a:prstGeom>
          <a:noFill/>
          <a:extLst>
            <a:ext uri="{909E8E84-426E-40DD-AFC4-6F175D3DCCD1}">
              <a14:hiddenFill xmlns:a14="http://schemas.microsoft.com/office/drawing/2010/main">
                <a:solidFill>
                  <a:srgbClr val="FFFFFF"/>
                </a:solidFill>
              </a14:hiddenFill>
            </a:ext>
          </a:extLst>
        </p:spPr>
      </p:pic>
      <p:sp>
        <p:nvSpPr>
          <p:cNvPr id="11" name="object 3"/>
          <p:cNvSpPr/>
          <p:nvPr/>
        </p:nvSpPr>
        <p:spPr>
          <a:xfrm>
            <a:off x="123224" y="827186"/>
            <a:ext cx="8792176" cy="19051"/>
          </a:xfrm>
          <a:prstGeom prst="rect">
            <a:avLst/>
          </a:prstGeom>
          <a:blipFill>
            <a:blip r:embed="rId6" cstate="print"/>
            <a:stretch>
              <a:fillRect/>
            </a:stretch>
          </a:blipFill>
        </p:spPr>
        <p:txBody>
          <a:bodyPr wrap="square" lIns="0" tIns="0" rIns="0" bIns="0" rtlCol="0">
            <a:spAutoFit/>
          </a:bodyPr>
          <a:lstStyle/>
          <a:p>
            <a:endParaRPr/>
          </a:p>
        </p:txBody>
      </p:sp>
      <p:grpSp>
        <p:nvGrpSpPr>
          <p:cNvPr id="22" name="Groupe 21"/>
          <p:cNvGrpSpPr/>
          <p:nvPr/>
        </p:nvGrpSpPr>
        <p:grpSpPr>
          <a:xfrm>
            <a:off x="1905000" y="1981200"/>
            <a:ext cx="7620000" cy="2819400"/>
            <a:chOff x="3343616" y="2999282"/>
            <a:chExt cx="6104082" cy="1346226"/>
          </a:xfrm>
        </p:grpSpPr>
        <p:grpSp>
          <p:nvGrpSpPr>
            <p:cNvPr id="5" name="Groupe 4"/>
            <p:cNvGrpSpPr/>
            <p:nvPr/>
          </p:nvGrpSpPr>
          <p:grpSpPr>
            <a:xfrm>
              <a:off x="3343616" y="2999282"/>
              <a:ext cx="5721915" cy="1329226"/>
              <a:chOff x="3786124" y="115341"/>
              <a:chExt cx="5134839" cy="1329226"/>
            </a:xfrm>
          </p:grpSpPr>
          <p:pic>
            <p:nvPicPr>
              <p:cNvPr id="13" name="Image 12"/>
              <p:cNvPicPr>
                <a:picLocks noChangeAspect="1"/>
              </p:cNvPicPr>
              <p:nvPr/>
            </p:nvPicPr>
            <p:blipFill rotWithShape="1">
              <a:blip r:embed="rId7"/>
              <a:srcRect l="36868" t="46285" r="37500" b="51235"/>
              <a:stretch/>
            </p:blipFill>
            <p:spPr>
              <a:xfrm>
                <a:off x="3786125" y="751959"/>
                <a:ext cx="5134083" cy="279429"/>
              </a:xfrm>
              <a:prstGeom prst="rect">
                <a:avLst/>
              </a:prstGeom>
            </p:spPr>
          </p:pic>
          <p:pic>
            <p:nvPicPr>
              <p:cNvPr id="14" name="Image 13"/>
              <p:cNvPicPr>
                <a:picLocks noChangeAspect="1"/>
              </p:cNvPicPr>
              <p:nvPr/>
            </p:nvPicPr>
            <p:blipFill rotWithShape="1">
              <a:blip r:embed="rId7"/>
              <a:srcRect l="36865" t="56206" r="37500" b="41765"/>
              <a:stretch/>
            </p:blipFill>
            <p:spPr>
              <a:xfrm>
                <a:off x="3786125" y="993448"/>
                <a:ext cx="5134591" cy="228600"/>
              </a:xfrm>
              <a:prstGeom prst="rect">
                <a:avLst/>
              </a:prstGeom>
            </p:spPr>
          </p:pic>
          <p:pic>
            <p:nvPicPr>
              <p:cNvPr id="15" name="Image 14"/>
              <p:cNvPicPr>
                <a:picLocks noChangeAspect="1"/>
              </p:cNvPicPr>
              <p:nvPr/>
            </p:nvPicPr>
            <p:blipFill rotWithShape="1">
              <a:blip r:embed="rId7"/>
              <a:srcRect l="36868" t="65675" r="37500" b="32296"/>
              <a:stretch/>
            </p:blipFill>
            <p:spPr>
              <a:xfrm>
                <a:off x="3786124" y="1215967"/>
                <a:ext cx="5134084" cy="228600"/>
              </a:xfrm>
              <a:prstGeom prst="rect">
                <a:avLst/>
              </a:prstGeom>
            </p:spPr>
          </p:pic>
          <p:pic>
            <p:nvPicPr>
              <p:cNvPr id="8" name="Image 7"/>
              <p:cNvPicPr>
                <a:picLocks noChangeAspect="1"/>
              </p:cNvPicPr>
              <p:nvPr/>
            </p:nvPicPr>
            <p:blipFill rotWithShape="1">
              <a:blip r:embed="rId7"/>
              <a:srcRect l="36864" t="30505" r="37500" b="67466"/>
              <a:stretch/>
            </p:blipFill>
            <p:spPr>
              <a:xfrm>
                <a:off x="3786124" y="527436"/>
                <a:ext cx="5134839" cy="228600"/>
              </a:xfrm>
              <a:prstGeom prst="rect">
                <a:avLst/>
              </a:prstGeom>
            </p:spPr>
          </p:pic>
          <p:pic>
            <p:nvPicPr>
              <p:cNvPr id="16" name="Image 15"/>
              <p:cNvPicPr>
                <a:picLocks noChangeAspect="1"/>
              </p:cNvPicPr>
              <p:nvPr/>
            </p:nvPicPr>
            <p:blipFill rotWithShape="1">
              <a:blip r:embed="rId7"/>
              <a:srcRect l="36864" t="19354" r="37500" b="76935"/>
              <a:stretch/>
            </p:blipFill>
            <p:spPr>
              <a:xfrm>
                <a:off x="3786124" y="115341"/>
                <a:ext cx="5134839" cy="418060"/>
              </a:xfrm>
              <a:prstGeom prst="rect">
                <a:avLst/>
              </a:prstGeom>
            </p:spPr>
          </p:pic>
        </p:grpSp>
        <p:sp>
          <p:nvSpPr>
            <p:cNvPr id="17" name="ZoneTexte 16"/>
            <p:cNvSpPr txBox="1"/>
            <p:nvPr/>
          </p:nvSpPr>
          <p:spPr>
            <a:xfrm>
              <a:off x="4137996" y="3243114"/>
              <a:ext cx="4724400" cy="276999"/>
            </a:xfrm>
            <a:prstGeom prst="rect">
              <a:avLst/>
            </a:prstGeom>
            <a:noFill/>
          </p:spPr>
          <p:txBody>
            <a:bodyPr wrap="square" rtlCol="0">
              <a:spAutoFit/>
            </a:bodyPr>
            <a:lstStyle/>
            <a:p>
              <a:r>
                <a:rPr lang="fr-FR" sz="1200" dirty="0" smtClean="0"/>
                <a:t>(structure familiale, violences, conditions de vie…)</a:t>
              </a:r>
              <a:endParaRPr lang="fr-FR" sz="1200" dirty="0"/>
            </a:p>
          </p:txBody>
        </p:sp>
        <p:sp>
          <p:nvSpPr>
            <p:cNvPr id="18" name="ZoneTexte 17"/>
            <p:cNvSpPr txBox="1"/>
            <p:nvPr/>
          </p:nvSpPr>
          <p:spPr>
            <a:xfrm>
              <a:off x="4723298" y="3470615"/>
              <a:ext cx="4724400" cy="276999"/>
            </a:xfrm>
            <a:prstGeom prst="rect">
              <a:avLst/>
            </a:prstGeom>
            <a:noFill/>
          </p:spPr>
          <p:txBody>
            <a:bodyPr wrap="square" rtlCol="0">
              <a:spAutoFit/>
            </a:bodyPr>
            <a:lstStyle/>
            <a:p>
              <a:r>
                <a:rPr lang="fr-FR" sz="1200" dirty="0" smtClean="0"/>
                <a:t>(type de garde, vie et climat scolaire, sécurité…)</a:t>
              </a:r>
              <a:endParaRPr lang="fr-FR" sz="1200" dirty="0"/>
            </a:p>
          </p:txBody>
        </p:sp>
        <p:sp>
          <p:nvSpPr>
            <p:cNvPr id="19" name="ZoneTexte 18"/>
            <p:cNvSpPr txBox="1"/>
            <p:nvPr/>
          </p:nvSpPr>
          <p:spPr>
            <a:xfrm>
              <a:off x="4197639" y="3689449"/>
              <a:ext cx="4724400" cy="276999"/>
            </a:xfrm>
            <a:prstGeom prst="rect">
              <a:avLst/>
            </a:prstGeom>
            <a:noFill/>
          </p:spPr>
          <p:txBody>
            <a:bodyPr wrap="square" rtlCol="0">
              <a:spAutoFit/>
            </a:bodyPr>
            <a:lstStyle/>
            <a:p>
              <a:r>
                <a:rPr lang="fr-FR" sz="1200" dirty="0" smtClean="0"/>
                <a:t>(conditions de travail, expositions contaminants, risques psychos…)</a:t>
              </a:r>
              <a:endParaRPr lang="fr-FR" sz="1200" dirty="0"/>
            </a:p>
          </p:txBody>
        </p:sp>
        <p:sp>
          <p:nvSpPr>
            <p:cNvPr id="20" name="ZoneTexte 19"/>
            <p:cNvSpPr txBox="1"/>
            <p:nvPr/>
          </p:nvSpPr>
          <p:spPr>
            <a:xfrm>
              <a:off x="4586357" y="3931106"/>
              <a:ext cx="4724400" cy="276999"/>
            </a:xfrm>
            <a:prstGeom prst="rect">
              <a:avLst/>
            </a:prstGeom>
            <a:noFill/>
          </p:spPr>
          <p:txBody>
            <a:bodyPr wrap="square" rtlCol="0">
              <a:spAutoFit/>
            </a:bodyPr>
            <a:lstStyle/>
            <a:p>
              <a:r>
                <a:rPr lang="fr-FR" sz="1200" dirty="0" smtClean="0"/>
                <a:t>(type structure, ressources, services, conditions matérielles…)</a:t>
              </a:r>
              <a:endParaRPr lang="fr-FR" sz="1200" dirty="0"/>
            </a:p>
          </p:txBody>
        </p:sp>
        <p:sp>
          <p:nvSpPr>
            <p:cNvPr id="21" name="ZoneTexte 20"/>
            <p:cNvSpPr txBox="1"/>
            <p:nvPr/>
          </p:nvSpPr>
          <p:spPr>
            <a:xfrm>
              <a:off x="5061253" y="4154380"/>
              <a:ext cx="3886639" cy="191128"/>
            </a:xfrm>
            <a:prstGeom prst="rect">
              <a:avLst/>
            </a:prstGeom>
            <a:noFill/>
          </p:spPr>
          <p:txBody>
            <a:bodyPr wrap="square" rtlCol="0">
              <a:spAutoFit/>
            </a:bodyPr>
            <a:lstStyle/>
            <a:p>
              <a:pPr marL="180975" indent="-180975"/>
              <a:r>
                <a:rPr lang="fr-FR" sz="1200" dirty="0" smtClean="0"/>
                <a:t>(réseau social, environnement, sécurité, associations, services, …)</a:t>
              </a:r>
              <a:endParaRPr lang="fr-FR" sz="1200" dirty="0"/>
            </a:p>
          </p:txBody>
        </p:sp>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
        <p:nvSpPr>
          <p:cNvPr id="23" name="ZoneTexte 22"/>
          <p:cNvSpPr txBox="1"/>
          <p:nvPr/>
        </p:nvSpPr>
        <p:spPr>
          <a:xfrm>
            <a:off x="1600200" y="5745127"/>
            <a:ext cx="6704271" cy="830997"/>
          </a:xfrm>
          <a:prstGeom prst="rect">
            <a:avLst/>
          </a:prstGeom>
          <a:noFill/>
        </p:spPr>
        <p:txBody>
          <a:bodyPr wrap="none" rtlCol="0">
            <a:spAutoFit/>
          </a:bodyPr>
          <a:lstStyle/>
          <a:p>
            <a:r>
              <a:rPr lang="fr-FR" sz="2400" dirty="0" smtClean="0"/>
              <a:t>Effet direct sur la santé (hygiène, salubrité </a:t>
            </a:r>
            <a:r>
              <a:rPr lang="fr-FR" sz="2400" dirty="0" err="1" smtClean="0"/>
              <a:t>etc</a:t>
            </a:r>
            <a:r>
              <a:rPr lang="fr-FR" sz="2400" dirty="0" smtClean="0"/>
              <a:t>)</a:t>
            </a:r>
          </a:p>
          <a:p>
            <a:r>
              <a:rPr lang="fr-FR" sz="2400" dirty="0" smtClean="0"/>
              <a:t>Effet indirect à travers les comportements de santé </a:t>
            </a:r>
            <a:endParaRPr lang="en-US" sz="2400" dirty="0"/>
          </a:p>
        </p:txBody>
      </p:sp>
    </p:spTree>
    <p:extLst>
      <p:ext uri="{BB962C8B-B14F-4D97-AF65-F5344CB8AC3E}">
        <p14:creationId xmlns:p14="http://schemas.microsoft.com/office/powerpoint/2010/main" val="856410968"/>
      </p:ext>
    </p:extLst>
  </p:cSld>
  <p:clrMapOvr>
    <a:masterClrMapping/>
  </p:clrMapOvr>
  <mc:AlternateContent xmlns:mc="http://schemas.openxmlformats.org/markup-compatibility/2006" xmlns:p14="http://schemas.microsoft.com/office/powerpoint/2010/main">
    <mc:Choice Requires="p14">
      <p:transition spd="slow" p14:dur="2000" advTm="172501"/>
    </mc:Choice>
    <mc:Fallback xmlns="">
      <p:transition spd="slow" advTm="172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Systèmes</a:t>
            </a:r>
            <a:endParaRPr lang="fr-FR" dirty="0"/>
          </a:p>
        </p:txBody>
      </p:sp>
      <p:sp>
        <p:nvSpPr>
          <p:cNvPr id="3" name="Espace réservé du pied de page 2"/>
          <p:cNvSpPr>
            <a:spLocks noGrp="1"/>
          </p:cNvSpPr>
          <p:nvPr>
            <p:ph type="ftr" sz="quarter" idx="11"/>
          </p:nvPr>
        </p:nvSpPr>
        <p:spPr/>
        <p:txBody>
          <a:bodyPr/>
          <a:lstStyle/>
          <a:p>
            <a:endParaRPr lang="fr-FR" dirty="0"/>
          </a:p>
        </p:txBody>
      </p:sp>
      <p:pic>
        <p:nvPicPr>
          <p:cNvPr id="6" name="Picture 2" descr="John Libbey Eurotext - Environnement, Risques &amp; Santé - Formes urbaines et  facteurs environnementaux : exposition et santé urbaine"/>
          <p:cNvPicPr>
            <a:picLocks noChangeAspect="1" noChangeArrowheads="1"/>
          </p:cNvPicPr>
          <p:nvPr/>
        </p:nvPicPr>
        <p:blipFill rotWithShape="1">
          <a:blip r:embed="rId5">
            <a:extLst>
              <a:ext uri="{28A0092B-C50C-407E-A947-70E740481C1C}">
                <a14:useLocalDpi xmlns:a14="http://schemas.microsoft.com/office/drawing/2010/main" val="0"/>
              </a:ext>
            </a:extLst>
          </a:blip>
          <a:srcRect l="16718" t="11334" r="7396" b="10891"/>
          <a:stretch/>
        </p:blipFill>
        <p:spPr bwMode="auto">
          <a:xfrm>
            <a:off x="248383" y="787272"/>
            <a:ext cx="5770302" cy="5770302"/>
          </a:xfrm>
          <a:prstGeom prst="ellipse">
            <a:avLst/>
          </a:prstGeom>
          <a:noFill/>
          <a:extLst>
            <a:ext uri="{909E8E84-426E-40DD-AFC4-6F175D3DCCD1}">
              <a14:hiddenFill xmlns:a14="http://schemas.microsoft.com/office/drawing/2010/main">
                <a:solidFill>
                  <a:srgbClr val="FFFFFF"/>
                </a:solidFill>
              </a14:hiddenFill>
            </a:ext>
          </a:extLst>
        </p:spPr>
      </p:pic>
      <p:sp>
        <p:nvSpPr>
          <p:cNvPr id="9" name="object 3"/>
          <p:cNvSpPr/>
          <p:nvPr/>
        </p:nvSpPr>
        <p:spPr>
          <a:xfrm>
            <a:off x="123224" y="827186"/>
            <a:ext cx="8792176" cy="19051"/>
          </a:xfrm>
          <a:prstGeom prst="rect">
            <a:avLst/>
          </a:prstGeom>
          <a:blipFill>
            <a:blip r:embed="rId6" cstate="print"/>
            <a:stretch>
              <a:fillRect/>
            </a:stretch>
          </a:blipFill>
        </p:spPr>
        <p:txBody>
          <a:bodyPr wrap="square" lIns="0" tIns="0" rIns="0" bIns="0" rtlCol="0">
            <a:spAutoFit/>
          </a:bodyPr>
          <a:lstStyle/>
          <a:p>
            <a:endParaRPr/>
          </a:p>
        </p:txBody>
      </p:sp>
      <p:grpSp>
        <p:nvGrpSpPr>
          <p:cNvPr id="14" name="Groupe 13"/>
          <p:cNvGrpSpPr/>
          <p:nvPr/>
        </p:nvGrpSpPr>
        <p:grpSpPr>
          <a:xfrm>
            <a:off x="2286000" y="2133600"/>
            <a:ext cx="8763000" cy="2819400"/>
            <a:chOff x="2686816" y="2571750"/>
            <a:chExt cx="7904984" cy="1978626"/>
          </a:xfrm>
        </p:grpSpPr>
        <p:grpSp>
          <p:nvGrpSpPr>
            <p:cNvPr id="5" name="Groupe 4"/>
            <p:cNvGrpSpPr/>
            <p:nvPr/>
          </p:nvGrpSpPr>
          <p:grpSpPr>
            <a:xfrm>
              <a:off x="2686816" y="2571750"/>
              <a:ext cx="5999984" cy="1948015"/>
              <a:chOff x="4571998" y="1823087"/>
              <a:chExt cx="4616080" cy="1246939"/>
            </a:xfrm>
          </p:grpSpPr>
          <p:pic>
            <p:nvPicPr>
              <p:cNvPr id="7" name="Image 6"/>
              <p:cNvPicPr>
                <a:picLocks noChangeAspect="1"/>
              </p:cNvPicPr>
              <p:nvPr/>
            </p:nvPicPr>
            <p:blipFill rotWithShape="1">
              <a:blip r:embed="rId7"/>
              <a:srcRect l="36845" t="66047" r="37812" b="31722"/>
              <a:stretch/>
            </p:blipFill>
            <p:spPr>
              <a:xfrm>
                <a:off x="4571999" y="2841426"/>
                <a:ext cx="4616079" cy="228600"/>
              </a:xfrm>
              <a:prstGeom prst="rect">
                <a:avLst/>
              </a:prstGeom>
            </p:spPr>
          </p:pic>
          <p:pic>
            <p:nvPicPr>
              <p:cNvPr id="10" name="Image 9"/>
              <p:cNvPicPr>
                <a:picLocks noChangeAspect="1"/>
              </p:cNvPicPr>
              <p:nvPr/>
            </p:nvPicPr>
            <p:blipFill rotWithShape="1">
              <a:blip r:embed="rId7"/>
              <a:srcRect l="36845" t="60842" r="37812" b="36927"/>
              <a:stretch/>
            </p:blipFill>
            <p:spPr>
              <a:xfrm>
                <a:off x="4571999" y="2629800"/>
                <a:ext cx="4616079" cy="228600"/>
              </a:xfrm>
              <a:prstGeom prst="rect">
                <a:avLst/>
              </a:prstGeom>
            </p:spPr>
          </p:pic>
          <p:pic>
            <p:nvPicPr>
              <p:cNvPr id="11" name="Image 10"/>
              <p:cNvPicPr>
                <a:picLocks noChangeAspect="1"/>
              </p:cNvPicPr>
              <p:nvPr/>
            </p:nvPicPr>
            <p:blipFill rotWithShape="1">
              <a:blip r:embed="rId7"/>
              <a:srcRect l="36924" t="46711" r="37812" b="51058"/>
              <a:stretch/>
            </p:blipFill>
            <p:spPr>
              <a:xfrm>
                <a:off x="4571999" y="2402410"/>
                <a:ext cx="4615066" cy="229271"/>
              </a:xfrm>
              <a:prstGeom prst="rect">
                <a:avLst/>
              </a:prstGeom>
            </p:spPr>
          </p:pic>
          <p:pic>
            <p:nvPicPr>
              <p:cNvPr id="12" name="Image 11"/>
              <p:cNvPicPr>
                <a:picLocks noChangeAspect="1"/>
              </p:cNvPicPr>
              <p:nvPr/>
            </p:nvPicPr>
            <p:blipFill rotWithShape="1">
              <a:blip r:embed="rId7"/>
              <a:srcRect l="36845" t="32580" r="37812" b="64808"/>
              <a:stretch/>
            </p:blipFill>
            <p:spPr>
              <a:xfrm>
                <a:off x="4571999" y="2170733"/>
                <a:ext cx="4616079" cy="267667"/>
              </a:xfrm>
              <a:prstGeom prst="rect">
                <a:avLst/>
              </a:prstGeom>
            </p:spPr>
          </p:pic>
          <p:pic>
            <p:nvPicPr>
              <p:cNvPr id="13" name="Image 12"/>
              <p:cNvPicPr>
                <a:picLocks noChangeAspect="1"/>
              </p:cNvPicPr>
              <p:nvPr/>
            </p:nvPicPr>
            <p:blipFill rotWithShape="1">
              <a:blip r:embed="rId7"/>
              <a:srcRect l="36904" t="18406" r="37813" b="77832"/>
              <a:stretch/>
            </p:blipFill>
            <p:spPr>
              <a:xfrm>
                <a:off x="4571998" y="1823087"/>
                <a:ext cx="4605194" cy="385505"/>
              </a:xfrm>
              <a:prstGeom prst="rect">
                <a:avLst/>
              </a:prstGeom>
            </p:spPr>
          </p:pic>
        </p:grpSp>
        <p:sp>
          <p:nvSpPr>
            <p:cNvPr id="16" name="ZoneTexte 15"/>
            <p:cNvSpPr txBox="1"/>
            <p:nvPr/>
          </p:nvSpPr>
          <p:spPr>
            <a:xfrm>
              <a:off x="4953000" y="3242975"/>
              <a:ext cx="4724400" cy="276999"/>
            </a:xfrm>
            <a:prstGeom prst="rect">
              <a:avLst/>
            </a:prstGeom>
            <a:noFill/>
          </p:spPr>
          <p:txBody>
            <a:bodyPr wrap="square" rtlCol="0">
              <a:spAutoFit/>
            </a:bodyPr>
            <a:lstStyle/>
            <a:p>
              <a:r>
                <a:rPr lang="fr-FR" sz="1200" dirty="0" smtClean="0"/>
                <a:t>(</a:t>
              </a:r>
              <a:r>
                <a:rPr lang="fr-FR" sz="1100" dirty="0" smtClean="0"/>
                <a:t>type de service, qualité, financement…)</a:t>
              </a:r>
              <a:endParaRPr lang="fr-FR" sz="1100" dirty="0"/>
            </a:p>
          </p:txBody>
        </p:sp>
        <p:sp>
          <p:nvSpPr>
            <p:cNvPr id="17" name="ZoneTexte 16"/>
            <p:cNvSpPr txBox="1"/>
            <p:nvPr/>
          </p:nvSpPr>
          <p:spPr>
            <a:xfrm>
              <a:off x="5867400" y="2910242"/>
              <a:ext cx="4724400" cy="276999"/>
            </a:xfrm>
            <a:prstGeom prst="rect">
              <a:avLst/>
            </a:prstGeom>
            <a:noFill/>
          </p:spPr>
          <p:txBody>
            <a:bodyPr wrap="square" rtlCol="0">
              <a:spAutoFit/>
            </a:bodyPr>
            <a:lstStyle/>
            <a:p>
              <a:r>
                <a:rPr lang="fr-FR" sz="1200" dirty="0"/>
                <a:t>(</a:t>
              </a:r>
              <a:r>
                <a:rPr lang="fr-FR" sz="1100" dirty="0"/>
                <a:t>système scolaire, organisation, qualité, financement</a:t>
              </a:r>
              <a:r>
                <a:rPr lang="fr-FR" sz="1200" dirty="0" smtClean="0"/>
                <a:t>)</a:t>
              </a:r>
              <a:endParaRPr lang="fr-FR" sz="1200" dirty="0"/>
            </a:p>
          </p:txBody>
        </p:sp>
        <p:sp>
          <p:nvSpPr>
            <p:cNvPr id="18" name="ZoneTexte 17"/>
            <p:cNvSpPr txBox="1"/>
            <p:nvPr/>
          </p:nvSpPr>
          <p:spPr>
            <a:xfrm>
              <a:off x="4267200" y="3571101"/>
              <a:ext cx="4724400" cy="276999"/>
            </a:xfrm>
            <a:prstGeom prst="rect">
              <a:avLst/>
            </a:prstGeom>
            <a:noFill/>
          </p:spPr>
          <p:txBody>
            <a:bodyPr wrap="square" rtlCol="0">
              <a:spAutoFit/>
            </a:bodyPr>
            <a:lstStyle/>
            <a:p>
              <a:r>
                <a:rPr lang="fr-FR" sz="1200" dirty="0" smtClean="0"/>
                <a:t>(</a:t>
              </a:r>
              <a:r>
                <a:rPr lang="fr-FR" sz="1100" dirty="0" smtClean="0"/>
                <a:t>logements sociaux, espaces publics, transports en commun</a:t>
              </a:r>
              <a:r>
                <a:rPr lang="fr-FR" sz="1200" dirty="0" smtClean="0"/>
                <a:t>…)</a:t>
              </a:r>
              <a:endParaRPr lang="fr-FR" sz="1200" dirty="0"/>
            </a:p>
          </p:txBody>
        </p:sp>
        <p:sp>
          <p:nvSpPr>
            <p:cNvPr id="19" name="ZoneTexte 18"/>
            <p:cNvSpPr txBox="1"/>
            <p:nvPr/>
          </p:nvSpPr>
          <p:spPr>
            <a:xfrm>
              <a:off x="4800600" y="3914001"/>
              <a:ext cx="4724400" cy="276999"/>
            </a:xfrm>
            <a:prstGeom prst="rect">
              <a:avLst/>
            </a:prstGeom>
            <a:noFill/>
          </p:spPr>
          <p:txBody>
            <a:bodyPr wrap="square" rtlCol="0">
              <a:spAutoFit/>
            </a:bodyPr>
            <a:lstStyle/>
            <a:p>
              <a:r>
                <a:rPr lang="fr-FR" sz="1200" dirty="0" smtClean="0"/>
                <a:t>(</a:t>
              </a:r>
              <a:r>
                <a:rPr lang="fr-FR" sz="1100" dirty="0" smtClean="0"/>
                <a:t>services aide à l’emploi, soutien familles démunies </a:t>
              </a:r>
              <a:r>
                <a:rPr lang="fr-FR" sz="1200" dirty="0" smtClean="0"/>
                <a:t>…)</a:t>
              </a:r>
              <a:endParaRPr lang="fr-FR" sz="1200" dirty="0"/>
            </a:p>
          </p:txBody>
        </p:sp>
        <p:sp>
          <p:nvSpPr>
            <p:cNvPr id="20" name="ZoneTexte 19"/>
            <p:cNvSpPr txBox="1"/>
            <p:nvPr/>
          </p:nvSpPr>
          <p:spPr>
            <a:xfrm>
              <a:off x="4533900" y="4273377"/>
              <a:ext cx="4724400" cy="276999"/>
            </a:xfrm>
            <a:prstGeom prst="rect">
              <a:avLst/>
            </a:prstGeom>
            <a:noFill/>
          </p:spPr>
          <p:txBody>
            <a:bodyPr wrap="square" rtlCol="0">
              <a:spAutoFit/>
            </a:bodyPr>
            <a:lstStyle/>
            <a:p>
              <a:r>
                <a:rPr lang="fr-FR" sz="1200" dirty="0" smtClean="0"/>
                <a:t>(</a:t>
              </a:r>
              <a:r>
                <a:rPr lang="fr-FR" sz="1100" dirty="0" smtClean="0"/>
                <a:t>sécurité publique, insertion migrants, surveillance environnement</a:t>
              </a:r>
              <a:r>
                <a:rPr lang="fr-FR" sz="1200" dirty="0" smtClean="0"/>
                <a:t>…)</a:t>
              </a:r>
              <a:endParaRPr lang="fr-FR" sz="1200" dirty="0"/>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
        <p:nvSpPr>
          <p:cNvPr id="4" name="Rectangle 3"/>
          <p:cNvSpPr/>
          <p:nvPr/>
        </p:nvSpPr>
        <p:spPr>
          <a:xfrm>
            <a:off x="4835274" y="934789"/>
            <a:ext cx="4229985" cy="830997"/>
          </a:xfrm>
          <a:prstGeom prst="rect">
            <a:avLst/>
          </a:prstGeom>
        </p:spPr>
        <p:txBody>
          <a:bodyPr wrap="square">
            <a:spAutoFit/>
          </a:bodyPr>
          <a:lstStyle/>
          <a:p>
            <a:pPr algn="r"/>
            <a:r>
              <a:rPr lang="fr-FR" sz="2400" dirty="0" smtClean="0"/>
              <a:t>Cadre </a:t>
            </a:r>
            <a:r>
              <a:rPr lang="fr-FR" sz="2400" dirty="0"/>
              <a:t>politique et </a:t>
            </a:r>
            <a:r>
              <a:rPr lang="fr-FR" sz="2400" dirty="0" smtClean="0"/>
              <a:t>valeurs </a:t>
            </a:r>
            <a:r>
              <a:rPr lang="fr-FR" sz="2400" dirty="0"/>
              <a:t>d’une société</a:t>
            </a:r>
            <a:endParaRPr lang="en-US" sz="2400" dirty="0"/>
          </a:p>
        </p:txBody>
      </p:sp>
    </p:spTree>
    <p:extLst>
      <p:ext uri="{BB962C8B-B14F-4D97-AF65-F5344CB8AC3E}">
        <p14:creationId xmlns:p14="http://schemas.microsoft.com/office/powerpoint/2010/main" val="2853388316"/>
      </p:ext>
    </p:extLst>
  </p:cSld>
  <p:clrMapOvr>
    <a:masterClrMapping/>
  </p:clrMapOvr>
  <mc:AlternateContent xmlns:mc="http://schemas.openxmlformats.org/markup-compatibility/2006" xmlns:p14="http://schemas.microsoft.com/office/powerpoint/2010/main">
    <mc:Choice Requires="p14">
      <p:transition spd="slow" p14:dur="2000" advTm="133517"/>
    </mc:Choice>
    <mc:Fallback xmlns="">
      <p:transition spd="slow" advTm="13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John Libbey Eurotext - Environnement, Risques &amp; Santé - Formes urbaines et  facteurs environnementaux : exposition et santé urbaine"/>
          <p:cNvPicPr>
            <a:picLocks noChangeAspect="1" noChangeArrowheads="1"/>
          </p:cNvPicPr>
          <p:nvPr/>
        </p:nvPicPr>
        <p:blipFill rotWithShape="1">
          <a:blip r:embed="rId5">
            <a:extLst>
              <a:ext uri="{28A0092B-C50C-407E-A947-70E740481C1C}">
                <a14:useLocalDpi xmlns:a14="http://schemas.microsoft.com/office/drawing/2010/main" val="0"/>
              </a:ext>
            </a:extLst>
          </a:blip>
          <a:srcRect l="2570" t="3424" r="7396" b="2982"/>
          <a:stretch/>
        </p:blipFill>
        <p:spPr bwMode="auto">
          <a:xfrm>
            <a:off x="457200" y="560566"/>
            <a:ext cx="6248400" cy="6337663"/>
          </a:xfrm>
          <a:prstGeom prst="ellipse">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FR" dirty="0" smtClean="0"/>
              <a:t>Contexte Global</a:t>
            </a:r>
            <a:endParaRPr lang="fr-FR" dirty="0"/>
          </a:p>
        </p:txBody>
      </p:sp>
      <p:grpSp>
        <p:nvGrpSpPr>
          <p:cNvPr id="3" name="Groupe 2"/>
          <p:cNvGrpSpPr/>
          <p:nvPr/>
        </p:nvGrpSpPr>
        <p:grpSpPr>
          <a:xfrm>
            <a:off x="1752600" y="2438400"/>
            <a:ext cx="7239000" cy="2360584"/>
            <a:chOff x="5100000" y="2718788"/>
            <a:chExt cx="3890330" cy="1105269"/>
          </a:xfrm>
        </p:grpSpPr>
        <p:pic>
          <p:nvPicPr>
            <p:cNvPr id="14" name="Image 13"/>
            <p:cNvPicPr>
              <a:picLocks noChangeAspect="1"/>
            </p:cNvPicPr>
            <p:nvPr/>
          </p:nvPicPr>
          <p:blipFill rotWithShape="1">
            <a:blip r:embed="rId6"/>
            <a:srcRect l="36862" t="34967" r="37812" b="62196"/>
            <a:stretch/>
          </p:blipFill>
          <p:spPr>
            <a:xfrm>
              <a:off x="5100000" y="3581401"/>
              <a:ext cx="3852000" cy="242656"/>
            </a:xfrm>
            <a:prstGeom prst="rect">
              <a:avLst/>
            </a:prstGeom>
          </p:spPr>
        </p:pic>
        <p:pic>
          <p:nvPicPr>
            <p:cNvPr id="15" name="Image 14"/>
            <p:cNvPicPr>
              <a:picLocks noChangeAspect="1"/>
            </p:cNvPicPr>
            <p:nvPr/>
          </p:nvPicPr>
          <p:blipFill rotWithShape="1">
            <a:blip r:embed="rId6"/>
            <a:srcRect l="36861" t="24444" r="37812" b="73649"/>
            <a:stretch/>
          </p:blipFill>
          <p:spPr>
            <a:xfrm>
              <a:off x="5102068" y="3493345"/>
              <a:ext cx="3852000" cy="163255"/>
            </a:xfrm>
            <a:prstGeom prst="rect">
              <a:avLst/>
            </a:prstGeom>
          </p:spPr>
        </p:pic>
        <p:pic>
          <p:nvPicPr>
            <p:cNvPr id="9" name="Image 8"/>
            <p:cNvPicPr>
              <a:picLocks noChangeAspect="1"/>
            </p:cNvPicPr>
            <p:nvPr/>
          </p:nvPicPr>
          <p:blipFill rotWithShape="1">
            <a:blip r:embed="rId7"/>
            <a:srcRect l="36917" t="65629" r="37598" b="32250"/>
            <a:stretch/>
          </p:blipFill>
          <p:spPr>
            <a:xfrm>
              <a:off x="5102107" y="3323257"/>
              <a:ext cx="3886200" cy="181943"/>
            </a:xfrm>
            <a:prstGeom prst="rect">
              <a:avLst/>
            </a:prstGeom>
          </p:spPr>
        </p:pic>
        <p:pic>
          <p:nvPicPr>
            <p:cNvPr id="10" name="Image 9"/>
            <p:cNvPicPr>
              <a:picLocks noChangeAspect="1"/>
            </p:cNvPicPr>
            <p:nvPr/>
          </p:nvPicPr>
          <p:blipFill rotWithShape="1">
            <a:blip r:embed="rId7"/>
            <a:srcRect l="36917" t="58522" r="37598" b="39701"/>
            <a:stretch/>
          </p:blipFill>
          <p:spPr>
            <a:xfrm>
              <a:off x="5104130" y="3196129"/>
              <a:ext cx="3886200" cy="152400"/>
            </a:xfrm>
            <a:prstGeom prst="rect">
              <a:avLst/>
            </a:prstGeom>
          </p:spPr>
        </p:pic>
        <p:pic>
          <p:nvPicPr>
            <p:cNvPr id="11" name="Image 10"/>
            <p:cNvPicPr>
              <a:picLocks noChangeAspect="1"/>
            </p:cNvPicPr>
            <p:nvPr/>
          </p:nvPicPr>
          <p:blipFill rotWithShape="1">
            <a:blip r:embed="rId7"/>
            <a:srcRect l="36917" t="43419" r="37598" b="54804"/>
            <a:stretch/>
          </p:blipFill>
          <p:spPr>
            <a:xfrm>
              <a:off x="5104130" y="3044651"/>
              <a:ext cx="3886200" cy="152400"/>
            </a:xfrm>
            <a:prstGeom prst="rect">
              <a:avLst/>
            </a:prstGeom>
          </p:spPr>
        </p:pic>
        <p:pic>
          <p:nvPicPr>
            <p:cNvPr id="12" name="Image 11"/>
            <p:cNvPicPr>
              <a:picLocks noChangeAspect="1"/>
            </p:cNvPicPr>
            <p:nvPr/>
          </p:nvPicPr>
          <p:blipFill rotWithShape="1">
            <a:blip r:embed="rId7"/>
            <a:srcRect l="36930" t="20555" r="37598" b="75238"/>
            <a:stretch/>
          </p:blipFill>
          <p:spPr>
            <a:xfrm>
              <a:off x="5104130" y="2718788"/>
              <a:ext cx="3884177" cy="360825"/>
            </a:xfrm>
            <a:prstGeom prst="rect">
              <a:avLst/>
            </a:prstGeom>
          </p:spPr>
        </p:pic>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63457801"/>
      </p:ext>
    </p:extLst>
  </p:cSld>
  <p:clrMapOvr>
    <a:masterClrMapping/>
  </p:clrMapOvr>
  <mc:AlternateContent xmlns:mc="http://schemas.openxmlformats.org/markup-compatibility/2006" xmlns:p14="http://schemas.microsoft.com/office/powerpoint/2010/main">
    <mc:Choice Requires="p14">
      <p:transition spd="slow" p14:dur="2000" advTm="83891"/>
    </mc:Choice>
    <mc:Fallback xmlns="">
      <p:transition spd="slow" advTm="8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Rôle des professionnels/services de santé</a:t>
            </a:r>
            <a:endParaRPr lang="fr-FR" dirty="0"/>
          </a:p>
        </p:txBody>
      </p:sp>
      <p:pic>
        <p:nvPicPr>
          <p:cNvPr id="7" name="Picture 2" descr="John Libbey Eurotext - Environnement, Risques &amp; Santé - Formes urbaines et  facteurs environnementaux : exposition et santé urbaine"/>
          <p:cNvPicPr>
            <a:picLocks noChangeAspect="1" noChangeArrowheads="1"/>
          </p:cNvPicPr>
          <p:nvPr/>
        </p:nvPicPr>
        <p:blipFill rotWithShape="1">
          <a:blip r:embed="rId5">
            <a:extLst>
              <a:ext uri="{28A0092B-C50C-407E-A947-70E740481C1C}">
                <a14:useLocalDpi xmlns:a14="http://schemas.microsoft.com/office/drawing/2010/main" val="0"/>
              </a:ext>
            </a:extLst>
          </a:blip>
          <a:srcRect l="2570" t="3424" r="7396" b="2982"/>
          <a:stretch/>
        </p:blipFill>
        <p:spPr bwMode="auto">
          <a:xfrm>
            <a:off x="228600" y="990600"/>
            <a:ext cx="5334000" cy="5410200"/>
          </a:xfrm>
          <a:prstGeom prst="ellipse">
            <a:avLst/>
          </a:prstGeom>
          <a:noFill/>
          <a:extLst>
            <a:ext uri="{909E8E84-426E-40DD-AFC4-6F175D3DCCD1}">
              <a14:hiddenFill xmlns:a14="http://schemas.microsoft.com/office/drawing/2010/main">
                <a:solidFill>
                  <a:srgbClr val="FFFFFF"/>
                </a:solidFill>
              </a14:hiddenFill>
            </a:ext>
          </a:extLst>
        </p:spPr>
      </p:pic>
      <p:sp>
        <p:nvSpPr>
          <p:cNvPr id="8" name="Ellipse 7"/>
          <p:cNvSpPr/>
          <p:nvPr/>
        </p:nvSpPr>
        <p:spPr>
          <a:xfrm>
            <a:off x="990600" y="2942679"/>
            <a:ext cx="823291" cy="7470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2892647" y="3977310"/>
            <a:ext cx="1311182" cy="4943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2864955" y="3313606"/>
            <a:ext cx="792646" cy="6637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4158908" y="2870193"/>
            <a:ext cx="1383030" cy="16014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67728238"/>
      </p:ext>
    </p:extLst>
  </p:cSld>
  <p:clrMapOvr>
    <a:masterClrMapping/>
  </p:clrMapOvr>
  <mc:AlternateContent xmlns:mc="http://schemas.openxmlformats.org/markup-compatibility/2006" xmlns:p14="http://schemas.microsoft.com/office/powerpoint/2010/main">
    <mc:Choice Requires="p14">
      <p:transition spd="slow" p14:dur="2000" advTm="50506"/>
    </mc:Choice>
    <mc:Fallback xmlns="">
      <p:transition spd="slow" advTm="50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740" y="228600"/>
            <a:ext cx="9598660" cy="1107996"/>
          </a:xfrm>
        </p:spPr>
        <p:txBody>
          <a:bodyPr/>
          <a:lstStyle/>
          <a:p>
            <a:pPr algn="ctr"/>
            <a:r>
              <a:rPr lang="fr-FR" sz="2400" b="1" dirty="0">
                <a:solidFill>
                  <a:schemeClr val="accent1"/>
                </a:solidFill>
              </a:rPr>
              <a:t>Exemple d’utilisation de la carte des déterminants</a:t>
            </a:r>
            <a:br>
              <a:rPr lang="fr-FR" sz="2400" b="1" dirty="0">
                <a:solidFill>
                  <a:schemeClr val="accent1"/>
                </a:solidFill>
              </a:rPr>
            </a:br>
            <a:r>
              <a:rPr lang="fr-FR" sz="2400" b="1" dirty="0">
                <a:solidFill>
                  <a:schemeClr val="accent1"/>
                </a:solidFill>
              </a:rPr>
              <a:t>Hépatite C à Montréal</a:t>
            </a:r>
            <a:r>
              <a:rPr lang="fr-FR" sz="2400" b="1" dirty="0"/>
              <a:t/>
            </a:r>
            <a:br>
              <a:rPr lang="fr-FR" sz="2400" b="1" dirty="0"/>
            </a:br>
            <a:endParaRPr lang="fr-FR" sz="2400" b="1" dirty="0"/>
          </a:p>
        </p:txBody>
      </p:sp>
      <p:sp>
        <p:nvSpPr>
          <p:cNvPr id="3" name="Espace réservé du texte 2"/>
          <p:cNvSpPr>
            <a:spLocks noGrp="1"/>
          </p:cNvSpPr>
          <p:nvPr>
            <p:ph type="body" idx="1"/>
          </p:nvPr>
        </p:nvSpPr>
        <p:spPr>
          <a:xfrm>
            <a:off x="157480" y="1238994"/>
            <a:ext cx="8986520" cy="5339923"/>
          </a:xfrm>
          <a:solidFill>
            <a:schemeClr val="bg1"/>
          </a:solidFill>
        </p:spPr>
        <p:txBody>
          <a:bodyPr/>
          <a:lstStyle/>
          <a:p>
            <a:r>
              <a:rPr lang="fr-FR" sz="2400" dirty="0"/>
              <a:t>Hépatite C peut évoluer vers la cirrhose ou le cancer du foie</a:t>
            </a:r>
          </a:p>
          <a:p>
            <a:pPr marL="285750" indent="-285750">
              <a:spcBef>
                <a:spcPts val="600"/>
              </a:spcBef>
              <a:buFont typeface="Arial" panose="020B0604020202020204" pitchFamily="34" charset="0"/>
              <a:buChar char="•"/>
            </a:pPr>
            <a:r>
              <a:rPr lang="fr-FR" sz="2400" b="1" dirty="0"/>
              <a:t>Comportements </a:t>
            </a:r>
            <a:r>
              <a:rPr lang="fr-FR" sz="2400" dirty="0"/>
              <a:t>à risque : consommation de drogues, partage du matériel d’injection, non-recours aux services de dépistage…</a:t>
            </a:r>
          </a:p>
          <a:p>
            <a:pPr marL="285750" indent="-285750">
              <a:spcBef>
                <a:spcPts val="600"/>
              </a:spcBef>
              <a:buFont typeface="Arial" panose="020B0604020202020204" pitchFamily="34" charset="0"/>
              <a:buChar char="•"/>
            </a:pPr>
            <a:r>
              <a:rPr lang="fr-FR" sz="2400" b="1" dirty="0"/>
              <a:t>Milieux de vie</a:t>
            </a:r>
            <a:r>
              <a:rPr lang="fr-FR" sz="2400" dirty="0"/>
              <a:t> des populations touchées : quartiers fréquentés par des UDI, milieu carcéral...) </a:t>
            </a:r>
          </a:p>
          <a:p>
            <a:pPr marL="285750" indent="-285750">
              <a:spcBef>
                <a:spcPts val="600"/>
              </a:spcBef>
              <a:buFont typeface="Arial" panose="020B0604020202020204" pitchFamily="34" charset="0"/>
              <a:buChar char="•"/>
            </a:pPr>
            <a:r>
              <a:rPr lang="fr-FR" sz="2400" b="1" dirty="0"/>
              <a:t>Politiques et des systèmes publics </a:t>
            </a:r>
            <a:r>
              <a:rPr lang="fr-FR" sz="2400" dirty="0"/>
              <a:t>: services santé et services sociaux, éducation, services municipaux et sécurité publique </a:t>
            </a:r>
          </a:p>
          <a:p>
            <a:pPr>
              <a:spcBef>
                <a:spcPts val="600"/>
              </a:spcBef>
            </a:pPr>
            <a:r>
              <a:rPr lang="fr-FR" sz="2400" b="1" dirty="0"/>
              <a:t>Actions:</a:t>
            </a:r>
          </a:p>
          <a:p>
            <a:pPr marL="533400">
              <a:spcBef>
                <a:spcPts val="600"/>
              </a:spcBef>
            </a:pPr>
            <a:r>
              <a:rPr lang="fr-FR" sz="2400" dirty="0"/>
              <a:t>=&gt; </a:t>
            </a:r>
            <a:r>
              <a:rPr lang="fr-FR" sz="2400" b="1" dirty="0"/>
              <a:t>Prévention de l’usage de drogues effectuée en milieu scolaire</a:t>
            </a:r>
            <a:endParaRPr lang="fr-FR" sz="2400" dirty="0"/>
          </a:p>
          <a:p>
            <a:pPr marL="1168400" indent="-635000">
              <a:spcBef>
                <a:spcPts val="600"/>
              </a:spcBef>
            </a:pPr>
            <a:r>
              <a:rPr lang="fr-FR" sz="2400" dirty="0"/>
              <a:t>=&gt;</a:t>
            </a:r>
            <a:r>
              <a:rPr lang="fr-FR" sz="2400" b="1" dirty="0"/>
              <a:t> Accès à du matériel d’injection stérile dans les parcs et centres de détention</a:t>
            </a:r>
            <a:endParaRPr lang="fr-FR" sz="2400" dirty="0"/>
          </a:p>
          <a:p>
            <a:pPr marL="1168400" indent="-635000">
              <a:spcBef>
                <a:spcPts val="600"/>
              </a:spcBef>
            </a:pPr>
            <a:r>
              <a:rPr lang="fr-FR" sz="2400" dirty="0"/>
              <a:t>=&gt; </a:t>
            </a:r>
            <a:r>
              <a:rPr lang="fr-FR" sz="2400" b="1" dirty="0"/>
              <a:t>Diminution de la répression </a:t>
            </a:r>
            <a:r>
              <a:rPr lang="fr-FR" sz="2400" dirty="0"/>
              <a:t>des usagers de drogues et </a:t>
            </a:r>
            <a:r>
              <a:rPr lang="fr-FR" sz="2400" b="1" dirty="0"/>
              <a:t>programme d’inclusion sociale</a:t>
            </a:r>
            <a:endParaRPr lang="fr-FR" sz="2400" dirty="0"/>
          </a:p>
        </p:txBody>
      </p:sp>
      <p:sp>
        <p:nvSpPr>
          <p:cNvPr id="7" name="object 3"/>
          <p:cNvSpPr/>
          <p:nvPr/>
        </p:nvSpPr>
        <p:spPr>
          <a:xfrm>
            <a:off x="161925" y="991132"/>
            <a:ext cx="7992887" cy="15745"/>
          </a:xfrm>
          <a:prstGeom prst="rect">
            <a:avLst/>
          </a:prstGeom>
          <a:blipFill>
            <a:blip r:embed="rId3" cstate="print"/>
            <a:stretch>
              <a:fillRect/>
            </a:stretch>
          </a:blipFill>
        </p:spPr>
        <p:txBody>
          <a:bodyPr wrap="square" lIns="0" tIns="0" rIns="0" bIns="0" rtlCol="0">
            <a:spAutoFit/>
          </a:bodyPr>
          <a:lstStyle/>
          <a:p>
            <a:endParaRPr/>
          </a:p>
        </p:txBody>
      </p:sp>
    </p:spTree>
    <p:extLst>
      <p:ext uri="{BB962C8B-B14F-4D97-AF65-F5344CB8AC3E}">
        <p14:creationId xmlns:p14="http://schemas.microsoft.com/office/powerpoint/2010/main" val="2749265285"/>
      </p:ext>
    </p:extLst>
  </p:cSld>
  <p:clrMapOvr>
    <a:masterClrMapping/>
  </p:clrMapOvr>
  <mc:AlternateContent xmlns:mc="http://schemas.openxmlformats.org/markup-compatibility/2006" xmlns:p14="http://schemas.microsoft.com/office/powerpoint/2010/main">
    <mc:Choice Requires="p14">
      <p:transition spd="slow" p14:dur="2000" advTm="91084"/>
    </mc:Choice>
    <mc:Fallback xmlns="">
      <p:transition spd="slow" advTm="91084"/>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537" y="5779317"/>
            <a:ext cx="7759699" cy="981075"/>
          </a:xfrm>
          <a:prstGeom prst="rect">
            <a:avLst/>
          </a:prstGeom>
          <a:blipFill>
            <a:blip r:embed="rId5" cstate="print"/>
            <a:stretch>
              <a:fillRect/>
            </a:stretch>
          </a:blipFill>
        </p:spPr>
        <p:txBody>
          <a:bodyPr wrap="square" lIns="0" tIns="0" rIns="0" bIns="0" rtlCol="0">
            <a:spAutoFit/>
          </a:bodyPr>
          <a:lstStyle/>
          <a:p>
            <a:endParaRPr/>
          </a:p>
        </p:txBody>
      </p:sp>
      <p:sp>
        <p:nvSpPr>
          <p:cNvPr id="3" name="object 3"/>
          <p:cNvSpPr/>
          <p:nvPr/>
        </p:nvSpPr>
        <p:spPr>
          <a:xfrm>
            <a:off x="381000" y="875179"/>
            <a:ext cx="7992887" cy="19051"/>
          </a:xfrm>
          <a:prstGeom prst="rect">
            <a:avLst/>
          </a:prstGeom>
          <a:blipFill>
            <a:blip r:embed="rId6" cstate="print"/>
            <a:stretch>
              <a:fillRect/>
            </a:stretch>
          </a:blipFill>
        </p:spPr>
        <p:txBody>
          <a:bodyPr wrap="square" lIns="0" tIns="0" rIns="0" bIns="0" rtlCol="0">
            <a:spAutoFit/>
          </a:bodyPr>
          <a:lstStyle/>
          <a:p>
            <a:endParaRPr/>
          </a:p>
        </p:txBody>
      </p:sp>
      <p:sp>
        <p:nvSpPr>
          <p:cNvPr id="4" name="object 4"/>
          <p:cNvSpPr txBox="1">
            <a:spLocks noGrp="1"/>
          </p:cNvSpPr>
          <p:nvPr>
            <p:ph type="title"/>
          </p:nvPr>
        </p:nvSpPr>
        <p:spPr>
          <a:xfrm>
            <a:off x="309880" y="216407"/>
            <a:ext cx="8986520" cy="553998"/>
          </a:xfrm>
          <a:prstGeom prst="rect">
            <a:avLst/>
          </a:prstGeom>
        </p:spPr>
        <p:txBody>
          <a:bodyPr vert="horz" wrap="square" lIns="0" tIns="0" rIns="0" bIns="0" rtlCol="0">
            <a:spAutoFit/>
          </a:bodyPr>
          <a:lstStyle/>
          <a:p>
            <a:pPr marL="12700"/>
            <a:r>
              <a:rPr lang="fr-FR" dirty="0">
                <a:solidFill>
                  <a:schemeClr val="accent1"/>
                </a:solidFill>
              </a:rPr>
              <a:t>Impact des déterminants de santé</a:t>
            </a:r>
            <a:endParaRPr dirty="0">
              <a:solidFill>
                <a:schemeClr val="accent1"/>
              </a:solidFill>
            </a:endParaRPr>
          </a:p>
        </p:txBody>
      </p:sp>
      <p:sp>
        <p:nvSpPr>
          <p:cNvPr id="7" name="Rectangle 6"/>
          <p:cNvSpPr/>
          <p:nvPr/>
        </p:nvSpPr>
        <p:spPr>
          <a:xfrm>
            <a:off x="309880" y="914400"/>
            <a:ext cx="7559356" cy="5447645"/>
          </a:xfrm>
          <a:prstGeom prst="rect">
            <a:avLst/>
          </a:prstGeom>
        </p:spPr>
        <p:txBody>
          <a:bodyPr wrap="square">
            <a:spAutoFit/>
          </a:bodyPr>
          <a:lstStyle/>
          <a:p>
            <a:r>
              <a:rPr lang="fr-FR" dirty="0" smtClean="0"/>
              <a:t>Système de santé français historiquement axé sur le soin</a:t>
            </a:r>
          </a:p>
          <a:p>
            <a:endParaRPr lang="fr-FR" sz="1200" dirty="0" smtClean="0"/>
          </a:p>
          <a:p>
            <a:r>
              <a:rPr lang="fr-FR" dirty="0" smtClean="0"/>
              <a:t>Nombreuses </a:t>
            </a:r>
            <a:r>
              <a:rPr lang="fr-FR" dirty="0"/>
              <a:t>maladies chroniques </a:t>
            </a:r>
            <a:r>
              <a:rPr lang="fr-FR" dirty="0" smtClean="0"/>
              <a:t>évitables par actions sur les déterminants par la prévention</a:t>
            </a:r>
          </a:p>
          <a:p>
            <a:pPr marL="285750" indent="163513">
              <a:buFont typeface="Arial" panose="020B0604020202020204" pitchFamily="34" charset="0"/>
              <a:buChar char="•"/>
              <a:tabLst>
                <a:tab pos="625475" algn="l"/>
              </a:tabLst>
            </a:pPr>
            <a:r>
              <a:rPr lang="fr-FR" dirty="0"/>
              <a:t>	P</a:t>
            </a:r>
            <a:r>
              <a:rPr lang="fr-FR" dirty="0" smtClean="0"/>
              <a:t>rimaire (ex lutte contre tabagisme, sédentarité, réduction </a:t>
            </a:r>
            <a:r>
              <a:rPr lang="fr-FR" dirty="0"/>
              <a:t>expositions professionnelles, promotion </a:t>
            </a:r>
            <a:r>
              <a:rPr lang="fr-FR" dirty="0" smtClean="0"/>
              <a:t>vaccination, alimentation saine etc…)</a:t>
            </a:r>
          </a:p>
          <a:p>
            <a:pPr marL="285750" indent="163513">
              <a:buFont typeface="Arial" panose="020B0604020202020204" pitchFamily="34" charset="0"/>
              <a:buChar char="•"/>
              <a:tabLst>
                <a:tab pos="625475" algn="l"/>
              </a:tabLst>
            </a:pPr>
            <a:r>
              <a:rPr lang="fr-FR" dirty="0"/>
              <a:t>	S</a:t>
            </a:r>
            <a:r>
              <a:rPr lang="fr-FR" dirty="0" smtClean="0"/>
              <a:t>econdaire (dépistage) </a:t>
            </a:r>
          </a:p>
          <a:p>
            <a:pPr marL="285750" indent="163513">
              <a:buFont typeface="Arial" panose="020B0604020202020204" pitchFamily="34" charset="0"/>
              <a:buChar char="•"/>
              <a:tabLst>
                <a:tab pos="625475" algn="l"/>
              </a:tabLst>
            </a:pPr>
            <a:r>
              <a:rPr lang="fr-FR" dirty="0"/>
              <a:t>	T</a:t>
            </a:r>
            <a:r>
              <a:rPr lang="fr-FR" dirty="0" smtClean="0"/>
              <a:t>ertiaire (prévention des complications) </a:t>
            </a:r>
          </a:p>
          <a:p>
            <a:pPr marL="285750" indent="163513">
              <a:buFont typeface="Arial" panose="020B0604020202020204" pitchFamily="34" charset="0"/>
              <a:buChar char="•"/>
              <a:tabLst>
                <a:tab pos="625475" algn="l"/>
              </a:tabLst>
            </a:pPr>
            <a:r>
              <a:rPr lang="fr-FR" dirty="0"/>
              <a:t>	Q</a:t>
            </a:r>
            <a:r>
              <a:rPr lang="fr-FR" dirty="0" smtClean="0"/>
              <a:t>uaternaire (prévention des évènements indésirables liés aux soins) </a:t>
            </a:r>
            <a:r>
              <a:rPr lang="fr-FR" dirty="0"/>
              <a:t> </a:t>
            </a:r>
            <a:endParaRPr lang="fr-FR" dirty="0" smtClean="0"/>
          </a:p>
          <a:p>
            <a:pPr marL="742950" lvl="1" indent="163513">
              <a:buFont typeface="Arial" panose="020B0604020202020204" pitchFamily="34" charset="0"/>
              <a:buChar char="•"/>
              <a:tabLst>
                <a:tab pos="625475" algn="l"/>
              </a:tabLst>
            </a:pPr>
            <a:r>
              <a:rPr lang="fr-FR" sz="1400" dirty="0" smtClean="0"/>
              <a:t>4/10 </a:t>
            </a:r>
            <a:r>
              <a:rPr lang="fr-FR" sz="1400" dirty="0"/>
              <a:t>cancers </a:t>
            </a:r>
            <a:r>
              <a:rPr lang="fr-FR" sz="1400" dirty="0" smtClean="0"/>
              <a:t>attribuables aux </a:t>
            </a:r>
            <a:r>
              <a:rPr lang="fr-FR" sz="1400" dirty="0"/>
              <a:t>facteurs de </a:t>
            </a:r>
            <a:r>
              <a:rPr lang="fr-FR" sz="1400" dirty="0" smtClean="0"/>
              <a:t>risque</a:t>
            </a:r>
          </a:p>
          <a:p>
            <a:pPr marL="742950" lvl="1" indent="163513">
              <a:buFont typeface="Arial" panose="020B0604020202020204" pitchFamily="34" charset="0"/>
              <a:buChar char="•"/>
              <a:tabLst>
                <a:tab pos="625475" algn="l"/>
              </a:tabLst>
            </a:pPr>
            <a:r>
              <a:rPr lang="fr-FR" sz="1400" dirty="0"/>
              <a:t>142 000 cancers </a:t>
            </a:r>
            <a:r>
              <a:rPr lang="fr-FR" sz="1400" dirty="0" smtClean="0"/>
              <a:t>évitables sur 346 </a:t>
            </a:r>
            <a:r>
              <a:rPr lang="fr-FR" sz="1400" dirty="0"/>
              <a:t>000 nouveaux cas </a:t>
            </a:r>
            <a:r>
              <a:rPr lang="fr-FR" dirty="0"/>
              <a:t> </a:t>
            </a:r>
          </a:p>
          <a:p>
            <a:pPr>
              <a:spcBef>
                <a:spcPts val="1200"/>
              </a:spcBef>
            </a:pPr>
            <a:r>
              <a:rPr lang="fr-FR" dirty="0" smtClean="0"/>
              <a:t>Nécessité d’améliorer la capacité d’agir (empowerment) des individus</a:t>
            </a:r>
          </a:p>
          <a:p>
            <a:pPr marL="628650" lvl="1" indent="-365125">
              <a:buFont typeface="Arial" panose="020B0604020202020204" pitchFamily="34" charset="0"/>
              <a:buChar char="•"/>
            </a:pPr>
            <a:r>
              <a:rPr lang="fr-FR" dirty="0" smtClean="0"/>
              <a:t>Prévention I, II, III et IV</a:t>
            </a:r>
          </a:p>
          <a:p>
            <a:pPr marL="628650" lvl="1" indent="-365125">
              <a:buFont typeface="Arial" panose="020B0604020202020204" pitchFamily="34" charset="0"/>
              <a:buChar char="•"/>
            </a:pPr>
            <a:r>
              <a:rPr lang="fr-FR" dirty="0" smtClean="0"/>
              <a:t>Littératie en santé / Communication</a:t>
            </a:r>
          </a:p>
          <a:p>
            <a:pPr marL="628650" lvl="1" indent="-365125">
              <a:buFont typeface="Arial" panose="020B0604020202020204" pitchFamily="34" charset="0"/>
              <a:buChar char="•"/>
            </a:pPr>
            <a:r>
              <a:rPr lang="fr-FR" dirty="0" smtClean="0"/>
              <a:t>Partenariat patient/</a:t>
            </a:r>
            <a:r>
              <a:rPr lang="fr-FR" dirty="0" err="1" smtClean="0"/>
              <a:t>co</a:t>
            </a:r>
            <a:r>
              <a:rPr lang="fr-FR" dirty="0" smtClean="0"/>
              <a:t>-construction</a:t>
            </a:r>
          </a:p>
          <a:p>
            <a:pPr marL="263525" lvl="1"/>
            <a:endParaRPr lang="fr-FR" dirty="0" smtClean="0"/>
          </a:p>
          <a:p>
            <a:r>
              <a:rPr lang="fr-FR" dirty="0" smtClean="0"/>
              <a:t>Haut Conseil de la Santé Publique (HCSP):</a:t>
            </a:r>
          </a:p>
          <a:p>
            <a:pPr marL="625475" indent="-285750">
              <a:buFont typeface="Arial" panose="020B0604020202020204" pitchFamily="34" charset="0"/>
              <a:buChar char="•"/>
            </a:pPr>
            <a:r>
              <a:rPr lang="fr-FR" dirty="0" smtClean="0"/>
              <a:t>Nouvelle Stratégie nationale de santé cible les déterminants</a:t>
            </a:r>
          </a:p>
          <a:p>
            <a:pPr marL="809625" indent="-285750">
              <a:buFont typeface="Arial" panose="020B0604020202020204" pitchFamily="34" charset="0"/>
              <a:buChar char="•"/>
            </a:pPr>
            <a:endParaRPr lang="fr-F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201479985"/>
      </p:ext>
    </p:extLst>
  </p:cSld>
  <p:clrMapOvr>
    <a:masterClrMapping/>
  </p:clrMapOvr>
  <mc:AlternateContent xmlns:mc="http://schemas.openxmlformats.org/markup-compatibility/2006" xmlns:p14="http://schemas.microsoft.com/office/powerpoint/2010/main">
    <mc:Choice Requires="p14">
      <p:transition spd="slow" p14:dur="2000" advTm="156235"/>
    </mc:Choice>
    <mc:Fallback xmlns="">
      <p:transition spd="slow" advTm="15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9537" y="5779317"/>
            <a:ext cx="7759699" cy="981075"/>
          </a:xfrm>
          <a:prstGeom prst="rect">
            <a:avLst/>
          </a:prstGeom>
          <a:blipFill>
            <a:blip r:embed="rId5" cstate="print"/>
            <a:stretch>
              <a:fillRect/>
            </a:stretch>
          </a:blipFill>
        </p:spPr>
        <p:txBody>
          <a:bodyPr wrap="square" lIns="0" tIns="0" rIns="0" bIns="0" rtlCol="0">
            <a:spAutoFit/>
          </a:bodyPr>
          <a:lstStyle/>
          <a:p>
            <a:endParaRPr/>
          </a:p>
        </p:txBody>
      </p:sp>
      <p:sp>
        <p:nvSpPr>
          <p:cNvPr id="3" name="object 3"/>
          <p:cNvSpPr/>
          <p:nvPr/>
        </p:nvSpPr>
        <p:spPr>
          <a:xfrm>
            <a:off x="1835696" y="2450923"/>
            <a:ext cx="5160645" cy="257810"/>
          </a:xfrm>
          <a:custGeom>
            <a:avLst/>
            <a:gdLst/>
            <a:ahLst/>
            <a:cxnLst/>
            <a:rect l="l" t="t" r="r" b="b"/>
            <a:pathLst>
              <a:path w="5160645" h="257810">
                <a:moveTo>
                  <a:pt x="0" y="12301"/>
                </a:moveTo>
                <a:lnTo>
                  <a:pt x="93630" y="18610"/>
                </a:lnTo>
                <a:lnTo>
                  <a:pt x="183470" y="27220"/>
                </a:lnTo>
                <a:lnTo>
                  <a:pt x="269836" y="37852"/>
                </a:lnTo>
                <a:lnTo>
                  <a:pt x="353044" y="50227"/>
                </a:lnTo>
                <a:lnTo>
                  <a:pt x="433408" y="64067"/>
                </a:lnTo>
                <a:lnTo>
                  <a:pt x="511245" y="79092"/>
                </a:lnTo>
                <a:lnTo>
                  <a:pt x="586869" y="95024"/>
                </a:lnTo>
                <a:lnTo>
                  <a:pt x="660597" y="111583"/>
                </a:lnTo>
                <a:lnTo>
                  <a:pt x="732743" y="128492"/>
                </a:lnTo>
                <a:lnTo>
                  <a:pt x="803623" y="145472"/>
                </a:lnTo>
                <a:lnTo>
                  <a:pt x="873552" y="162243"/>
                </a:lnTo>
                <a:lnTo>
                  <a:pt x="942846" y="178527"/>
                </a:lnTo>
                <a:lnTo>
                  <a:pt x="1011821" y="194045"/>
                </a:lnTo>
                <a:lnTo>
                  <a:pt x="1080792" y="208518"/>
                </a:lnTo>
                <a:lnTo>
                  <a:pt x="1150073" y="221668"/>
                </a:lnTo>
                <a:lnTo>
                  <a:pt x="1219982" y="233216"/>
                </a:lnTo>
                <a:lnTo>
                  <a:pt x="1290832" y="242882"/>
                </a:lnTo>
                <a:lnTo>
                  <a:pt x="1362941" y="250389"/>
                </a:lnTo>
                <a:lnTo>
                  <a:pt x="1436622" y="255457"/>
                </a:lnTo>
                <a:lnTo>
                  <a:pt x="1512192" y="257808"/>
                </a:lnTo>
                <a:lnTo>
                  <a:pt x="1588208" y="257654"/>
                </a:lnTo>
                <a:lnTo>
                  <a:pt x="1663156" y="255497"/>
                </a:lnTo>
                <a:lnTo>
                  <a:pt x="1737242" y="251489"/>
                </a:lnTo>
                <a:lnTo>
                  <a:pt x="1810673" y="245783"/>
                </a:lnTo>
                <a:lnTo>
                  <a:pt x="1883655" y="238533"/>
                </a:lnTo>
                <a:lnTo>
                  <a:pt x="1956393" y="229890"/>
                </a:lnTo>
                <a:lnTo>
                  <a:pt x="2029095" y="220007"/>
                </a:lnTo>
                <a:lnTo>
                  <a:pt x="2101967" y="209038"/>
                </a:lnTo>
                <a:lnTo>
                  <a:pt x="2175215" y="197135"/>
                </a:lnTo>
                <a:lnTo>
                  <a:pt x="2249046" y="184450"/>
                </a:lnTo>
                <a:lnTo>
                  <a:pt x="2323664" y="171138"/>
                </a:lnTo>
                <a:lnTo>
                  <a:pt x="2399278" y="157350"/>
                </a:lnTo>
                <a:lnTo>
                  <a:pt x="2476094" y="143239"/>
                </a:lnTo>
                <a:lnTo>
                  <a:pt x="2554316" y="128958"/>
                </a:lnTo>
                <a:lnTo>
                  <a:pt x="2634153" y="114659"/>
                </a:lnTo>
                <a:lnTo>
                  <a:pt x="2715810" y="100497"/>
                </a:lnTo>
                <a:lnTo>
                  <a:pt x="2799494" y="86622"/>
                </a:lnTo>
                <a:lnTo>
                  <a:pt x="2885410" y="73189"/>
                </a:lnTo>
                <a:lnTo>
                  <a:pt x="2973766" y="60350"/>
                </a:lnTo>
                <a:lnTo>
                  <a:pt x="3064767" y="48258"/>
                </a:lnTo>
                <a:lnTo>
                  <a:pt x="3155555" y="37323"/>
                </a:lnTo>
                <a:lnTo>
                  <a:pt x="3243389" y="27841"/>
                </a:lnTo>
                <a:lnTo>
                  <a:pt x="3328646" y="19784"/>
                </a:lnTo>
                <a:lnTo>
                  <a:pt x="3411705" y="13129"/>
                </a:lnTo>
                <a:lnTo>
                  <a:pt x="3492945" y="7850"/>
                </a:lnTo>
                <a:lnTo>
                  <a:pt x="3572744" y="3923"/>
                </a:lnTo>
                <a:lnTo>
                  <a:pt x="3651482" y="1322"/>
                </a:lnTo>
                <a:lnTo>
                  <a:pt x="3729535" y="23"/>
                </a:lnTo>
                <a:lnTo>
                  <a:pt x="3807284" y="0"/>
                </a:lnTo>
                <a:lnTo>
                  <a:pt x="3885107" y="1228"/>
                </a:lnTo>
                <a:lnTo>
                  <a:pt x="3963382" y="3682"/>
                </a:lnTo>
                <a:lnTo>
                  <a:pt x="4042489" y="7338"/>
                </a:lnTo>
                <a:lnTo>
                  <a:pt x="4122805" y="12170"/>
                </a:lnTo>
                <a:lnTo>
                  <a:pt x="4204709" y="18154"/>
                </a:lnTo>
                <a:lnTo>
                  <a:pt x="4288580" y="25264"/>
                </a:lnTo>
                <a:lnTo>
                  <a:pt x="4374797" y="33475"/>
                </a:lnTo>
                <a:lnTo>
                  <a:pt x="4463738" y="42762"/>
                </a:lnTo>
                <a:lnTo>
                  <a:pt x="4555781" y="53101"/>
                </a:lnTo>
                <a:lnTo>
                  <a:pt x="4651307" y="64466"/>
                </a:lnTo>
                <a:lnTo>
                  <a:pt x="4750692" y="76833"/>
                </a:lnTo>
                <a:lnTo>
                  <a:pt x="5160267" y="124458"/>
                </a:lnTo>
              </a:path>
            </a:pathLst>
          </a:custGeom>
          <a:ln w="3175">
            <a:solidFill>
              <a:srgbClr val="078F9D"/>
            </a:solidFill>
          </a:ln>
        </p:spPr>
        <p:txBody>
          <a:bodyPr wrap="square" lIns="0" tIns="0" rIns="0" bIns="0" rtlCol="0">
            <a:spAutoFit/>
          </a:bodyPr>
          <a:lstStyle/>
          <a:p>
            <a:endParaRPr/>
          </a:p>
        </p:txBody>
      </p:sp>
      <p:sp>
        <p:nvSpPr>
          <p:cNvPr id="4" name="object 4"/>
          <p:cNvSpPr/>
          <p:nvPr/>
        </p:nvSpPr>
        <p:spPr>
          <a:xfrm>
            <a:off x="1835696" y="2450923"/>
            <a:ext cx="5160645" cy="257810"/>
          </a:xfrm>
          <a:custGeom>
            <a:avLst/>
            <a:gdLst/>
            <a:ahLst/>
            <a:cxnLst/>
            <a:rect l="l" t="t" r="r" b="b"/>
            <a:pathLst>
              <a:path w="5160645" h="257810">
                <a:moveTo>
                  <a:pt x="0" y="12301"/>
                </a:moveTo>
                <a:lnTo>
                  <a:pt x="93630" y="18610"/>
                </a:lnTo>
                <a:lnTo>
                  <a:pt x="183470" y="27220"/>
                </a:lnTo>
                <a:lnTo>
                  <a:pt x="269836" y="37852"/>
                </a:lnTo>
                <a:lnTo>
                  <a:pt x="353044" y="50227"/>
                </a:lnTo>
                <a:lnTo>
                  <a:pt x="433408" y="64067"/>
                </a:lnTo>
                <a:lnTo>
                  <a:pt x="511245" y="79092"/>
                </a:lnTo>
                <a:lnTo>
                  <a:pt x="586869" y="95024"/>
                </a:lnTo>
                <a:lnTo>
                  <a:pt x="660597" y="111583"/>
                </a:lnTo>
                <a:lnTo>
                  <a:pt x="732743" y="128492"/>
                </a:lnTo>
                <a:lnTo>
                  <a:pt x="803623" y="145472"/>
                </a:lnTo>
                <a:lnTo>
                  <a:pt x="873552" y="162243"/>
                </a:lnTo>
                <a:lnTo>
                  <a:pt x="942846" y="178527"/>
                </a:lnTo>
                <a:lnTo>
                  <a:pt x="1011821" y="194045"/>
                </a:lnTo>
                <a:lnTo>
                  <a:pt x="1080792" y="208518"/>
                </a:lnTo>
                <a:lnTo>
                  <a:pt x="1150073" y="221668"/>
                </a:lnTo>
                <a:lnTo>
                  <a:pt x="1219982" y="233216"/>
                </a:lnTo>
                <a:lnTo>
                  <a:pt x="1290832" y="242882"/>
                </a:lnTo>
                <a:lnTo>
                  <a:pt x="1362941" y="250389"/>
                </a:lnTo>
                <a:lnTo>
                  <a:pt x="1436622" y="255457"/>
                </a:lnTo>
                <a:lnTo>
                  <a:pt x="1512192" y="257808"/>
                </a:lnTo>
                <a:lnTo>
                  <a:pt x="1588208" y="257654"/>
                </a:lnTo>
                <a:lnTo>
                  <a:pt x="1663156" y="255497"/>
                </a:lnTo>
                <a:lnTo>
                  <a:pt x="1737242" y="251489"/>
                </a:lnTo>
                <a:lnTo>
                  <a:pt x="1810673" y="245783"/>
                </a:lnTo>
                <a:lnTo>
                  <a:pt x="1883655" y="238533"/>
                </a:lnTo>
                <a:lnTo>
                  <a:pt x="1956393" y="229890"/>
                </a:lnTo>
                <a:lnTo>
                  <a:pt x="2029095" y="220007"/>
                </a:lnTo>
                <a:lnTo>
                  <a:pt x="2101967" y="209038"/>
                </a:lnTo>
                <a:lnTo>
                  <a:pt x="2175215" y="197135"/>
                </a:lnTo>
                <a:lnTo>
                  <a:pt x="2249046" y="184450"/>
                </a:lnTo>
                <a:lnTo>
                  <a:pt x="2323664" y="171138"/>
                </a:lnTo>
                <a:lnTo>
                  <a:pt x="2399278" y="157350"/>
                </a:lnTo>
                <a:lnTo>
                  <a:pt x="2476094" y="143239"/>
                </a:lnTo>
                <a:lnTo>
                  <a:pt x="2554316" y="128958"/>
                </a:lnTo>
                <a:lnTo>
                  <a:pt x="2634153" y="114659"/>
                </a:lnTo>
                <a:lnTo>
                  <a:pt x="2715810" y="100497"/>
                </a:lnTo>
                <a:lnTo>
                  <a:pt x="2799494" y="86622"/>
                </a:lnTo>
                <a:lnTo>
                  <a:pt x="2885410" y="73189"/>
                </a:lnTo>
                <a:lnTo>
                  <a:pt x="2973766" y="60350"/>
                </a:lnTo>
                <a:lnTo>
                  <a:pt x="3064767" y="48258"/>
                </a:lnTo>
                <a:lnTo>
                  <a:pt x="3155555" y="37323"/>
                </a:lnTo>
                <a:lnTo>
                  <a:pt x="3243389" y="27841"/>
                </a:lnTo>
                <a:lnTo>
                  <a:pt x="3328646" y="19784"/>
                </a:lnTo>
                <a:lnTo>
                  <a:pt x="3411705" y="13129"/>
                </a:lnTo>
                <a:lnTo>
                  <a:pt x="3492945" y="7850"/>
                </a:lnTo>
                <a:lnTo>
                  <a:pt x="3572744" y="3923"/>
                </a:lnTo>
                <a:lnTo>
                  <a:pt x="3651482" y="1322"/>
                </a:lnTo>
                <a:lnTo>
                  <a:pt x="3729535" y="23"/>
                </a:lnTo>
                <a:lnTo>
                  <a:pt x="3807284" y="0"/>
                </a:lnTo>
                <a:lnTo>
                  <a:pt x="3885107" y="1228"/>
                </a:lnTo>
                <a:lnTo>
                  <a:pt x="3963382" y="3682"/>
                </a:lnTo>
                <a:lnTo>
                  <a:pt x="4042489" y="7338"/>
                </a:lnTo>
                <a:lnTo>
                  <a:pt x="4122805" y="12170"/>
                </a:lnTo>
                <a:lnTo>
                  <a:pt x="4204709" y="18154"/>
                </a:lnTo>
                <a:lnTo>
                  <a:pt x="4288580" y="25264"/>
                </a:lnTo>
                <a:lnTo>
                  <a:pt x="4374797" y="33475"/>
                </a:lnTo>
                <a:lnTo>
                  <a:pt x="4463738" y="42762"/>
                </a:lnTo>
                <a:lnTo>
                  <a:pt x="4555781" y="53101"/>
                </a:lnTo>
                <a:lnTo>
                  <a:pt x="4651307" y="64466"/>
                </a:lnTo>
                <a:lnTo>
                  <a:pt x="4750692" y="76833"/>
                </a:lnTo>
                <a:lnTo>
                  <a:pt x="5160267" y="124458"/>
                </a:lnTo>
              </a:path>
            </a:pathLst>
          </a:custGeom>
          <a:ln w="3175">
            <a:solidFill>
              <a:srgbClr val="078F9D"/>
            </a:solidFill>
          </a:ln>
        </p:spPr>
        <p:txBody>
          <a:bodyPr wrap="square" lIns="0" tIns="0" rIns="0" bIns="0" rtlCol="0">
            <a:spAutoFit/>
          </a:bodyPr>
          <a:lstStyle/>
          <a:p>
            <a:endParaRPr/>
          </a:p>
        </p:txBody>
      </p:sp>
      <p:sp>
        <p:nvSpPr>
          <p:cNvPr id="5" name="object 5"/>
          <p:cNvSpPr/>
          <p:nvPr/>
        </p:nvSpPr>
        <p:spPr>
          <a:xfrm>
            <a:off x="1911943" y="2480585"/>
            <a:ext cx="5278120" cy="212725"/>
          </a:xfrm>
          <a:custGeom>
            <a:avLst/>
            <a:gdLst/>
            <a:ahLst/>
            <a:cxnLst/>
            <a:rect l="l" t="t" r="r" b="b"/>
            <a:pathLst>
              <a:path w="5278120" h="212725">
                <a:moveTo>
                  <a:pt x="5277638" y="29747"/>
                </a:moveTo>
                <a:lnTo>
                  <a:pt x="5233259" y="16213"/>
                </a:lnTo>
                <a:lnTo>
                  <a:pt x="5183769" y="7002"/>
                </a:lnTo>
                <a:lnTo>
                  <a:pt x="5129494" y="1726"/>
                </a:lnTo>
                <a:lnTo>
                  <a:pt x="5070757" y="0"/>
                </a:lnTo>
                <a:lnTo>
                  <a:pt x="5007885" y="1435"/>
                </a:lnTo>
                <a:lnTo>
                  <a:pt x="4941201" y="5646"/>
                </a:lnTo>
                <a:lnTo>
                  <a:pt x="4871030" y="12246"/>
                </a:lnTo>
                <a:lnTo>
                  <a:pt x="4797696" y="20848"/>
                </a:lnTo>
                <a:lnTo>
                  <a:pt x="4721525" y="31066"/>
                </a:lnTo>
                <a:lnTo>
                  <a:pt x="4642841" y="42513"/>
                </a:lnTo>
                <a:lnTo>
                  <a:pt x="4561969" y="54801"/>
                </a:lnTo>
                <a:lnTo>
                  <a:pt x="4479233" y="67545"/>
                </a:lnTo>
                <a:lnTo>
                  <a:pt x="4394957" y="80357"/>
                </a:lnTo>
                <a:lnTo>
                  <a:pt x="4309467" y="92852"/>
                </a:lnTo>
                <a:lnTo>
                  <a:pt x="4223088" y="104641"/>
                </a:lnTo>
                <a:lnTo>
                  <a:pt x="4136143" y="115339"/>
                </a:lnTo>
                <a:lnTo>
                  <a:pt x="4048958" y="124559"/>
                </a:lnTo>
                <a:lnTo>
                  <a:pt x="3961856" y="131914"/>
                </a:lnTo>
                <a:lnTo>
                  <a:pt x="3875164" y="137018"/>
                </a:lnTo>
                <a:lnTo>
                  <a:pt x="3789205" y="139483"/>
                </a:lnTo>
                <a:lnTo>
                  <a:pt x="3702556" y="139861"/>
                </a:lnTo>
                <a:lnTo>
                  <a:pt x="3613706" y="139048"/>
                </a:lnTo>
                <a:lnTo>
                  <a:pt x="3522848" y="137177"/>
                </a:lnTo>
                <a:lnTo>
                  <a:pt x="3430175" y="134377"/>
                </a:lnTo>
                <a:lnTo>
                  <a:pt x="3335881" y="130780"/>
                </a:lnTo>
                <a:lnTo>
                  <a:pt x="3240159" y="126518"/>
                </a:lnTo>
                <a:lnTo>
                  <a:pt x="3143202" y="121721"/>
                </a:lnTo>
                <a:lnTo>
                  <a:pt x="3045203" y="116521"/>
                </a:lnTo>
                <a:lnTo>
                  <a:pt x="2946355" y="111049"/>
                </a:lnTo>
                <a:lnTo>
                  <a:pt x="2846852" y="105437"/>
                </a:lnTo>
                <a:lnTo>
                  <a:pt x="2746887" y="99814"/>
                </a:lnTo>
                <a:lnTo>
                  <a:pt x="2646652" y="94313"/>
                </a:lnTo>
                <a:lnTo>
                  <a:pt x="2546341" y="89065"/>
                </a:lnTo>
                <a:lnTo>
                  <a:pt x="2446148" y="84201"/>
                </a:lnTo>
                <a:lnTo>
                  <a:pt x="2346265" y="79852"/>
                </a:lnTo>
                <a:lnTo>
                  <a:pt x="2246886" y="76150"/>
                </a:lnTo>
                <a:lnTo>
                  <a:pt x="2148204" y="73225"/>
                </a:lnTo>
                <a:lnTo>
                  <a:pt x="2050411" y="71209"/>
                </a:lnTo>
                <a:lnTo>
                  <a:pt x="1953702" y="70233"/>
                </a:lnTo>
                <a:lnTo>
                  <a:pt x="1858270" y="70428"/>
                </a:lnTo>
                <a:lnTo>
                  <a:pt x="1764576" y="72834"/>
                </a:lnTo>
                <a:lnTo>
                  <a:pt x="1672757" y="78117"/>
                </a:lnTo>
                <a:lnTo>
                  <a:pt x="1582514" y="85844"/>
                </a:lnTo>
                <a:lnTo>
                  <a:pt x="1493547" y="95582"/>
                </a:lnTo>
                <a:lnTo>
                  <a:pt x="1405559" y="106901"/>
                </a:lnTo>
                <a:lnTo>
                  <a:pt x="1318251" y="119367"/>
                </a:lnTo>
                <a:lnTo>
                  <a:pt x="1231323" y="132550"/>
                </a:lnTo>
                <a:lnTo>
                  <a:pt x="1144477" y="146015"/>
                </a:lnTo>
                <a:lnTo>
                  <a:pt x="1057415" y="159333"/>
                </a:lnTo>
                <a:lnTo>
                  <a:pt x="969837" y="172070"/>
                </a:lnTo>
                <a:lnTo>
                  <a:pt x="881445" y="183795"/>
                </a:lnTo>
                <a:lnTo>
                  <a:pt x="791941" y="194075"/>
                </a:lnTo>
                <a:lnTo>
                  <a:pt x="701025" y="202478"/>
                </a:lnTo>
                <a:lnTo>
                  <a:pt x="608398" y="208573"/>
                </a:lnTo>
                <a:lnTo>
                  <a:pt x="513763" y="211927"/>
                </a:lnTo>
                <a:lnTo>
                  <a:pt x="416821" y="212108"/>
                </a:lnTo>
                <a:lnTo>
                  <a:pt x="317272" y="208685"/>
                </a:lnTo>
                <a:lnTo>
                  <a:pt x="214818" y="201224"/>
                </a:lnTo>
                <a:lnTo>
                  <a:pt x="109160" y="189294"/>
                </a:lnTo>
                <a:lnTo>
                  <a:pt x="0" y="172464"/>
                </a:lnTo>
              </a:path>
            </a:pathLst>
          </a:custGeom>
          <a:ln w="12699">
            <a:solidFill>
              <a:srgbClr val="F79646"/>
            </a:solidFill>
          </a:ln>
        </p:spPr>
        <p:txBody>
          <a:bodyPr wrap="square" lIns="0" tIns="0" rIns="0" bIns="0" rtlCol="0">
            <a:spAutoFit/>
          </a:bodyPr>
          <a:lstStyle/>
          <a:p>
            <a:endParaRPr/>
          </a:p>
        </p:txBody>
      </p:sp>
      <p:sp>
        <p:nvSpPr>
          <p:cNvPr id="6" name="object 6"/>
          <p:cNvSpPr/>
          <p:nvPr/>
        </p:nvSpPr>
        <p:spPr>
          <a:xfrm>
            <a:off x="1911943" y="2480585"/>
            <a:ext cx="5278120" cy="212725"/>
          </a:xfrm>
          <a:custGeom>
            <a:avLst/>
            <a:gdLst/>
            <a:ahLst/>
            <a:cxnLst/>
            <a:rect l="l" t="t" r="r" b="b"/>
            <a:pathLst>
              <a:path w="5278120" h="212725">
                <a:moveTo>
                  <a:pt x="5277638" y="29747"/>
                </a:moveTo>
                <a:lnTo>
                  <a:pt x="5233259" y="16213"/>
                </a:lnTo>
                <a:lnTo>
                  <a:pt x="5183769" y="7002"/>
                </a:lnTo>
                <a:lnTo>
                  <a:pt x="5129494" y="1726"/>
                </a:lnTo>
                <a:lnTo>
                  <a:pt x="5070757" y="0"/>
                </a:lnTo>
                <a:lnTo>
                  <a:pt x="5007885" y="1435"/>
                </a:lnTo>
                <a:lnTo>
                  <a:pt x="4941201" y="5646"/>
                </a:lnTo>
                <a:lnTo>
                  <a:pt x="4871030" y="12246"/>
                </a:lnTo>
                <a:lnTo>
                  <a:pt x="4797696" y="20848"/>
                </a:lnTo>
                <a:lnTo>
                  <a:pt x="4721525" y="31066"/>
                </a:lnTo>
                <a:lnTo>
                  <a:pt x="4642841" y="42513"/>
                </a:lnTo>
                <a:lnTo>
                  <a:pt x="4561969" y="54801"/>
                </a:lnTo>
                <a:lnTo>
                  <a:pt x="4479233" y="67545"/>
                </a:lnTo>
                <a:lnTo>
                  <a:pt x="4394957" y="80357"/>
                </a:lnTo>
                <a:lnTo>
                  <a:pt x="4309467" y="92852"/>
                </a:lnTo>
                <a:lnTo>
                  <a:pt x="4223088" y="104641"/>
                </a:lnTo>
                <a:lnTo>
                  <a:pt x="4136143" y="115339"/>
                </a:lnTo>
                <a:lnTo>
                  <a:pt x="4048958" y="124559"/>
                </a:lnTo>
                <a:lnTo>
                  <a:pt x="3961856" y="131914"/>
                </a:lnTo>
                <a:lnTo>
                  <a:pt x="3875164" y="137018"/>
                </a:lnTo>
                <a:lnTo>
                  <a:pt x="3789205" y="139483"/>
                </a:lnTo>
                <a:lnTo>
                  <a:pt x="3702556" y="139861"/>
                </a:lnTo>
                <a:lnTo>
                  <a:pt x="3613706" y="139048"/>
                </a:lnTo>
                <a:lnTo>
                  <a:pt x="3522848" y="137177"/>
                </a:lnTo>
                <a:lnTo>
                  <a:pt x="3430175" y="134377"/>
                </a:lnTo>
                <a:lnTo>
                  <a:pt x="3335881" y="130780"/>
                </a:lnTo>
                <a:lnTo>
                  <a:pt x="3240159" y="126518"/>
                </a:lnTo>
                <a:lnTo>
                  <a:pt x="3143202" y="121721"/>
                </a:lnTo>
                <a:lnTo>
                  <a:pt x="3045203" y="116521"/>
                </a:lnTo>
                <a:lnTo>
                  <a:pt x="2946355" y="111049"/>
                </a:lnTo>
                <a:lnTo>
                  <a:pt x="2846852" y="105437"/>
                </a:lnTo>
                <a:lnTo>
                  <a:pt x="2746887" y="99814"/>
                </a:lnTo>
                <a:lnTo>
                  <a:pt x="2646652" y="94313"/>
                </a:lnTo>
                <a:lnTo>
                  <a:pt x="2546341" y="89065"/>
                </a:lnTo>
                <a:lnTo>
                  <a:pt x="2446148" y="84201"/>
                </a:lnTo>
                <a:lnTo>
                  <a:pt x="2346265" y="79852"/>
                </a:lnTo>
                <a:lnTo>
                  <a:pt x="2246886" y="76150"/>
                </a:lnTo>
                <a:lnTo>
                  <a:pt x="2148204" y="73225"/>
                </a:lnTo>
                <a:lnTo>
                  <a:pt x="2050411" y="71209"/>
                </a:lnTo>
                <a:lnTo>
                  <a:pt x="1953702" y="70233"/>
                </a:lnTo>
                <a:lnTo>
                  <a:pt x="1858270" y="70428"/>
                </a:lnTo>
                <a:lnTo>
                  <a:pt x="1764576" y="72834"/>
                </a:lnTo>
                <a:lnTo>
                  <a:pt x="1672757" y="78117"/>
                </a:lnTo>
                <a:lnTo>
                  <a:pt x="1582514" y="85844"/>
                </a:lnTo>
                <a:lnTo>
                  <a:pt x="1493547" y="95582"/>
                </a:lnTo>
                <a:lnTo>
                  <a:pt x="1405559" y="106901"/>
                </a:lnTo>
                <a:lnTo>
                  <a:pt x="1318251" y="119367"/>
                </a:lnTo>
                <a:lnTo>
                  <a:pt x="1231323" y="132550"/>
                </a:lnTo>
                <a:lnTo>
                  <a:pt x="1144477" y="146015"/>
                </a:lnTo>
                <a:lnTo>
                  <a:pt x="1057415" y="159333"/>
                </a:lnTo>
                <a:lnTo>
                  <a:pt x="969837" y="172070"/>
                </a:lnTo>
                <a:lnTo>
                  <a:pt x="881445" y="183795"/>
                </a:lnTo>
                <a:lnTo>
                  <a:pt x="791941" y="194075"/>
                </a:lnTo>
                <a:lnTo>
                  <a:pt x="701025" y="202478"/>
                </a:lnTo>
                <a:lnTo>
                  <a:pt x="608398" y="208573"/>
                </a:lnTo>
                <a:lnTo>
                  <a:pt x="513763" y="211927"/>
                </a:lnTo>
                <a:lnTo>
                  <a:pt x="416821" y="212108"/>
                </a:lnTo>
                <a:lnTo>
                  <a:pt x="317272" y="208685"/>
                </a:lnTo>
                <a:lnTo>
                  <a:pt x="214818" y="201224"/>
                </a:lnTo>
                <a:lnTo>
                  <a:pt x="109160" y="189294"/>
                </a:lnTo>
                <a:lnTo>
                  <a:pt x="0" y="172464"/>
                </a:lnTo>
              </a:path>
            </a:pathLst>
          </a:custGeom>
          <a:ln w="12699">
            <a:solidFill>
              <a:srgbClr val="F79646"/>
            </a:solidFill>
          </a:ln>
        </p:spPr>
        <p:txBody>
          <a:bodyPr wrap="square" lIns="0" tIns="0" rIns="0" bIns="0" rtlCol="0">
            <a:spAutoFit/>
          </a:bodyPr>
          <a:lstStyle/>
          <a:p>
            <a:endParaRPr/>
          </a:p>
        </p:txBody>
      </p:sp>
      <p:sp>
        <p:nvSpPr>
          <p:cNvPr id="7" name="object 7"/>
          <p:cNvSpPr/>
          <p:nvPr/>
        </p:nvSpPr>
        <p:spPr>
          <a:xfrm>
            <a:off x="7192233" y="2436611"/>
            <a:ext cx="128905" cy="128905"/>
          </a:xfrm>
          <a:custGeom>
            <a:avLst/>
            <a:gdLst/>
            <a:ahLst/>
            <a:cxnLst/>
            <a:rect l="l" t="t" r="r" b="b"/>
            <a:pathLst>
              <a:path w="128904" h="128905">
                <a:moveTo>
                  <a:pt x="0" y="64450"/>
                </a:moveTo>
                <a:lnTo>
                  <a:pt x="13500" y="24955"/>
                </a:lnTo>
                <a:lnTo>
                  <a:pt x="47550" y="2195"/>
                </a:lnTo>
                <a:lnTo>
                  <a:pt x="61795" y="0"/>
                </a:lnTo>
                <a:lnTo>
                  <a:pt x="76891" y="1532"/>
                </a:lnTo>
                <a:lnTo>
                  <a:pt x="112908" y="22105"/>
                </a:lnTo>
                <a:lnTo>
                  <a:pt x="128829" y="59563"/>
                </a:lnTo>
                <a:lnTo>
                  <a:pt x="127393" y="75167"/>
                </a:lnTo>
                <a:lnTo>
                  <a:pt x="107548" y="111989"/>
                </a:lnTo>
                <a:lnTo>
                  <a:pt x="71143" y="128617"/>
                </a:lnTo>
                <a:lnTo>
                  <a:pt x="55150" y="127277"/>
                </a:lnTo>
                <a:lnTo>
                  <a:pt x="17691" y="108044"/>
                </a:lnTo>
                <a:lnTo>
                  <a:pt x="499" y="72494"/>
                </a:lnTo>
                <a:lnTo>
                  <a:pt x="0" y="64450"/>
                </a:lnTo>
                <a:close/>
              </a:path>
            </a:pathLst>
          </a:custGeom>
          <a:ln w="12700">
            <a:solidFill>
              <a:srgbClr val="2D2DB9"/>
            </a:solidFill>
          </a:ln>
        </p:spPr>
        <p:txBody>
          <a:bodyPr wrap="square" lIns="0" tIns="0" rIns="0" bIns="0" rtlCol="0">
            <a:spAutoFit/>
          </a:bodyPr>
          <a:lstStyle/>
          <a:p>
            <a:endParaRPr/>
          </a:p>
        </p:txBody>
      </p:sp>
      <p:sp>
        <p:nvSpPr>
          <p:cNvPr id="8" name="object 8"/>
          <p:cNvSpPr/>
          <p:nvPr/>
        </p:nvSpPr>
        <p:spPr>
          <a:xfrm>
            <a:off x="6998365" y="2548660"/>
            <a:ext cx="64769" cy="62230"/>
          </a:xfrm>
          <a:custGeom>
            <a:avLst/>
            <a:gdLst/>
            <a:ahLst/>
            <a:cxnLst/>
            <a:rect l="l" t="t" r="r" b="b"/>
            <a:pathLst>
              <a:path w="64770" h="62230">
                <a:moveTo>
                  <a:pt x="23775" y="0"/>
                </a:moveTo>
                <a:lnTo>
                  <a:pt x="11522" y="6417"/>
                </a:lnTo>
                <a:lnTo>
                  <a:pt x="3119" y="17271"/>
                </a:lnTo>
                <a:lnTo>
                  <a:pt x="0" y="31127"/>
                </a:lnTo>
                <a:lnTo>
                  <a:pt x="136" y="34091"/>
                </a:lnTo>
                <a:lnTo>
                  <a:pt x="3660" y="45559"/>
                </a:lnTo>
                <a:lnTo>
                  <a:pt x="11874" y="54675"/>
                </a:lnTo>
                <a:lnTo>
                  <a:pt x="24666" y="60449"/>
                </a:lnTo>
                <a:lnTo>
                  <a:pt x="41928" y="61890"/>
                </a:lnTo>
                <a:lnTo>
                  <a:pt x="53592" y="55125"/>
                </a:lnTo>
                <a:lnTo>
                  <a:pt x="61539" y="43883"/>
                </a:lnTo>
                <a:lnTo>
                  <a:pt x="64451" y="29252"/>
                </a:lnTo>
                <a:lnTo>
                  <a:pt x="61248" y="17382"/>
                </a:lnTo>
                <a:lnTo>
                  <a:pt x="53256" y="7866"/>
                </a:lnTo>
                <a:lnTo>
                  <a:pt x="40692" y="1730"/>
                </a:lnTo>
                <a:lnTo>
                  <a:pt x="23775" y="0"/>
                </a:lnTo>
                <a:close/>
              </a:path>
            </a:pathLst>
          </a:custGeom>
          <a:solidFill>
            <a:srgbClr val="078F9D"/>
          </a:solidFill>
        </p:spPr>
        <p:txBody>
          <a:bodyPr wrap="square" lIns="0" tIns="0" rIns="0" bIns="0" rtlCol="0">
            <a:spAutoFit/>
          </a:bodyPr>
          <a:lstStyle/>
          <a:p>
            <a:endParaRPr/>
          </a:p>
        </p:txBody>
      </p:sp>
      <p:sp>
        <p:nvSpPr>
          <p:cNvPr id="9" name="object 9"/>
          <p:cNvSpPr txBox="1"/>
          <p:nvPr/>
        </p:nvSpPr>
        <p:spPr>
          <a:xfrm>
            <a:off x="1447800" y="851408"/>
            <a:ext cx="6324599" cy="553998"/>
          </a:xfrm>
          <a:prstGeom prst="rect">
            <a:avLst/>
          </a:prstGeom>
        </p:spPr>
        <p:txBody>
          <a:bodyPr vert="horz" wrap="square" lIns="0" tIns="0" rIns="0" bIns="0" rtlCol="0">
            <a:spAutoFit/>
          </a:bodyPr>
          <a:lstStyle/>
          <a:p>
            <a:pPr marL="460375" marR="6350" indent="-447675" algn="ctr">
              <a:lnSpc>
                <a:spcPct val="100000"/>
              </a:lnSpc>
            </a:pPr>
            <a:r>
              <a:rPr lang="fr-FR" sz="3600" dirty="0" smtClean="0">
                <a:solidFill>
                  <a:schemeClr val="accent1"/>
                </a:solidFill>
                <a:latin typeface="Calibri"/>
                <a:ea typeface="+mj-ea"/>
                <a:cs typeface="Calibri"/>
              </a:rPr>
              <a:t>Littératie </a:t>
            </a:r>
            <a:r>
              <a:rPr lang="fr-FR" sz="3600" dirty="0">
                <a:solidFill>
                  <a:schemeClr val="accent1"/>
                </a:solidFill>
                <a:latin typeface="Calibri"/>
                <a:ea typeface="+mj-ea"/>
                <a:cs typeface="Calibri"/>
              </a:rPr>
              <a:t>en Santé</a:t>
            </a:r>
            <a:endParaRPr sz="3600" dirty="0">
              <a:solidFill>
                <a:schemeClr val="accent1"/>
              </a:solidFill>
              <a:latin typeface="Calibri"/>
              <a:ea typeface="+mj-ea"/>
              <a:cs typeface="Calibri"/>
            </a:endParaRPr>
          </a:p>
        </p:txBody>
      </p:sp>
      <p:sp>
        <p:nvSpPr>
          <p:cNvPr id="10" name="object 10"/>
          <p:cNvSpPr txBox="1"/>
          <p:nvPr/>
        </p:nvSpPr>
        <p:spPr>
          <a:xfrm>
            <a:off x="2378075" y="3969511"/>
            <a:ext cx="4391025" cy="1174115"/>
          </a:xfrm>
          <a:prstGeom prst="rect">
            <a:avLst/>
          </a:prstGeom>
        </p:spPr>
        <p:txBody>
          <a:bodyPr vert="horz" wrap="square" lIns="0" tIns="0" rIns="0" bIns="0" rtlCol="0">
            <a:spAutoFit/>
          </a:bodyPr>
          <a:lstStyle/>
          <a:p>
            <a:pPr algn="ctr">
              <a:lnSpc>
                <a:spcPct val="100000"/>
              </a:lnSpc>
            </a:pPr>
            <a:r>
              <a:rPr sz="2800" spc="-225" dirty="0">
                <a:latin typeface="Calibri"/>
                <a:cs typeface="Calibri"/>
              </a:rPr>
              <a:t>P</a:t>
            </a:r>
            <a:r>
              <a:rPr sz="2800" spc="-20" dirty="0">
                <a:latin typeface="Calibri"/>
                <a:cs typeface="Calibri"/>
              </a:rPr>
              <a:t>A</a:t>
            </a:r>
            <a:r>
              <a:rPr sz="2800" dirty="0">
                <a:latin typeface="Calibri"/>
                <a:cs typeface="Calibri"/>
              </a:rPr>
              <a:t>SS</a:t>
            </a:r>
            <a:r>
              <a:rPr sz="2800" spc="5" dirty="0">
                <a:latin typeface="Calibri"/>
                <a:cs typeface="Calibri"/>
              </a:rPr>
              <a:t> </a:t>
            </a:r>
            <a:r>
              <a:rPr sz="2800" dirty="0">
                <a:latin typeface="Calibri"/>
                <a:cs typeface="Calibri"/>
              </a:rPr>
              <a:t>-</a:t>
            </a:r>
            <a:r>
              <a:rPr sz="2800" spc="10" dirty="0">
                <a:latin typeface="Calibri"/>
                <a:cs typeface="Calibri"/>
              </a:rPr>
              <a:t> </a:t>
            </a:r>
            <a:r>
              <a:rPr sz="2800" spc="-10" dirty="0">
                <a:latin typeface="Calibri"/>
                <a:cs typeface="Calibri"/>
              </a:rPr>
              <a:t>C</a:t>
            </a:r>
            <a:r>
              <a:rPr sz="2800" dirty="0">
                <a:latin typeface="Calibri"/>
                <a:cs typeface="Calibri"/>
              </a:rPr>
              <a:t>M</a:t>
            </a:r>
            <a:r>
              <a:rPr sz="2800" spc="10" dirty="0">
                <a:latin typeface="Calibri"/>
                <a:cs typeface="Calibri"/>
              </a:rPr>
              <a:t> </a:t>
            </a:r>
            <a:r>
              <a:rPr sz="2800" spc="-20" dirty="0">
                <a:latin typeface="Calibri"/>
                <a:cs typeface="Calibri"/>
              </a:rPr>
              <a:t>U</a:t>
            </a:r>
            <a:r>
              <a:rPr sz="2800" spc="-10" dirty="0">
                <a:latin typeface="Calibri"/>
                <a:cs typeface="Calibri"/>
              </a:rPr>
              <a:t>E</a:t>
            </a:r>
            <a:r>
              <a:rPr sz="2800" dirty="0">
                <a:latin typeface="Calibri"/>
                <a:cs typeface="Calibri"/>
              </a:rPr>
              <a:t>1</a:t>
            </a:r>
            <a:r>
              <a:rPr sz="2800" spc="10" dirty="0">
                <a:latin typeface="Calibri"/>
                <a:cs typeface="Calibri"/>
              </a:rPr>
              <a:t> </a:t>
            </a:r>
            <a:r>
              <a:rPr sz="2800" dirty="0">
                <a:latin typeface="Calibri"/>
                <a:cs typeface="Calibri"/>
              </a:rPr>
              <a:t>S</a:t>
            </a:r>
            <a:r>
              <a:rPr sz="2800" spc="-5" dirty="0">
                <a:latin typeface="Calibri"/>
                <a:cs typeface="Calibri"/>
              </a:rPr>
              <a:t>a</a:t>
            </a:r>
            <a:r>
              <a:rPr sz="2800" spc="-25" dirty="0">
                <a:latin typeface="Calibri"/>
                <a:cs typeface="Calibri"/>
              </a:rPr>
              <a:t>n</a:t>
            </a:r>
            <a:r>
              <a:rPr sz="2800" spc="-35" dirty="0">
                <a:latin typeface="Calibri"/>
                <a:cs typeface="Calibri"/>
              </a:rPr>
              <a:t>t</a:t>
            </a:r>
            <a:r>
              <a:rPr sz="2800" spc="-15" dirty="0">
                <a:latin typeface="Calibri"/>
                <a:cs typeface="Calibri"/>
              </a:rPr>
              <a:t>é</a:t>
            </a:r>
            <a:r>
              <a:rPr sz="2800" spc="-5" dirty="0">
                <a:latin typeface="Calibri"/>
                <a:cs typeface="Calibri"/>
              </a:rPr>
              <a:t> </a:t>
            </a:r>
            <a:r>
              <a:rPr sz="2800" spc="-15" dirty="0">
                <a:latin typeface="Calibri"/>
                <a:cs typeface="Calibri"/>
              </a:rPr>
              <a:t>P</a:t>
            </a:r>
            <a:r>
              <a:rPr sz="2800" spc="5" dirty="0">
                <a:latin typeface="Calibri"/>
                <a:cs typeface="Calibri"/>
              </a:rPr>
              <a:t>ub</a:t>
            </a:r>
            <a:r>
              <a:rPr sz="2800" spc="-5" dirty="0">
                <a:latin typeface="Calibri"/>
                <a:cs typeface="Calibri"/>
              </a:rPr>
              <a:t>li</a:t>
            </a:r>
            <a:r>
              <a:rPr sz="2800" spc="5" dirty="0">
                <a:latin typeface="Calibri"/>
                <a:cs typeface="Calibri"/>
              </a:rPr>
              <a:t>qu</a:t>
            </a:r>
            <a:r>
              <a:rPr sz="2800" spc="-15" dirty="0">
                <a:latin typeface="Calibri"/>
                <a:cs typeface="Calibri"/>
              </a:rPr>
              <a:t>e</a:t>
            </a:r>
            <a:endParaRPr sz="2800" dirty="0">
              <a:latin typeface="Calibri"/>
              <a:cs typeface="Calibri"/>
            </a:endParaRPr>
          </a:p>
          <a:p>
            <a:pPr>
              <a:lnSpc>
                <a:spcPts val="3300"/>
              </a:lnSpc>
              <a:spcBef>
                <a:spcPts val="44"/>
              </a:spcBef>
            </a:pPr>
            <a:endParaRPr sz="3300" dirty="0"/>
          </a:p>
          <a:p>
            <a:pPr algn="ctr">
              <a:lnSpc>
                <a:spcPct val="100000"/>
              </a:lnSpc>
            </a:pPr>
            <a:r>
              <a:rPr lang="fr-FR" sz="2000" spc="-25" dirty="0" smtClean="0">
                <a:latin typeface="Calibri"/>
                <a:cs typeface="Calibri"/>
              </a:rPr>
              <a:t>Pr Julie Haesebaert </a:t>
            </a:r>
            <a:r>
              <a:rPr lang="fr-FR" sz="2000" spc="-25" dirty="0" smtClean="0">
                <a:latin typeface="Calibri"/>
                <a:cs typeface="Calibri"/>
              </a:rPr>
              <a:t>Pr Anne-Marie </a:t>
            </a:r>
            <a:r>
              <a:rPr lang="fr-FR" sz="2000" spc="-25" dirty="0" smtClean="0">
                <a:latin typeface="Calibri"/>
                <a:cs typeface="Calibri"/>
              </a:rPr>
              <a:t>Schott</a:t>
            </a:r>
            <a:endParaRPr sz="2000" dirty="0">
              <a:latin typeface="Calibri"/>
              <a:cs typeface="Calibri"/>
            </a:endParaRPr>
          </a:p>
        </p:txBody>
      </p:sp>
      <p:sp>
        <p:nvSpPr>
          <p:cNvPr id="12" name="object 12"/>
          <p:cNvSpPr txBox="1"/>
          <p:nvPr/>
        </p:nvSpPr>
        <p:spPr>
          <a:xfrm>
            <a:off x="8962390" y="91440"/>
            <a:ext cx="101600" cy="194945"/>
          </a:xfrm>
          <a:prstGeom prst="rect">
            <a:avLst/>
          </a:prstGeom>
        </p:spPr>
        <p:txBody>
          <a:bodyPr vert="horz" wrap="square" lIns="0" tIns="0" rIns="0" bIns="0" rtlCol="0">
            <a:spAutoFit/>
          </a:bodyPr>
          <a:lstStyle/>
          <a:p>
            <a:pPr marL="12700">
              <a:lnSpc>
                <a:spcPct val="100000"/>
              </a:lnSpc>
            </a:pPr>
            <a:r>
              <a:rPr sz="1200" dirty="0">
                <a:solidFill>
                  <a:srgbClr val="898989"/>
                </a:solidFill>
                <a:latin typeface="Times New Roman"/>
                <a:cs typeface="Times New Roman"/>
              </a:rPr>
              <a:t>1</a:t>
            </a:r>
            <a:endParaRPr sz="1200">
              <a:latin typeface="Times New Roman"/>
              <a:cs typeface="Times New Roman"/>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932239556"/>
      </p:ext>
    </p:extLst>
  </p:cSld>
  <p:clrMapOvr>
    <a:masterClrMapping/>
  </p:clrMapOvr>
  <mc:AlternateContent xmlns:mc="http://schemas.openxmlformats.org/markup-compatibility/2006" xmlns:p14="http://schemas.microsoft.com/office/powerpoint/2010/main">
    <mc:Choice Requires="p14">
      <p:transition spd="slow" p14:dur="2000" advTm="8031"/>
    </mc:Choice>
    <mc:Fallback xmlns="">
      <p:transition spd="slow" advTm="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918"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9537" y="5779317"/>
            <a:ext cx="7759699" cy="981075"/>
          </a:xfrm>
          <a:prstGeom prst="rect">
            <a:avLst/>
          </a:prstGeom>
          <a:blipFill>
            <a:blip r:embed="rId5" cstate="print"/>
            <a:stretch>
              <a:fillRect/>
            </a:stretch>
          </a:blipFill>
        </p:spPr>
        <p:txBody>
          <a:bodyPr wrap="square" lIns="0" tIns="0" rIns="0" bIns="0" rtlCol="0">
            <a:spAutoFit/>
          </a:bodyPr>
          <a:lstStyle/>
          <a:p>
            <a:endParaRPr/>
          </a:p>
        </p:txBody>
      </p:sp>
      <p:sp>
        <p:nvSpPr>
          <p:cNvPr id="3" name="object 3"/>
          <p:cNvSpPr/>
          <p:nvPr/>
        </p:nvSpPr>
        <p:spPr>
          <a:xfrm>
            <a:off x="123224" y="827186"/>
            <a:ext cx="8792176" cy="19051"/>
          </a:xfrm>
          <a:prstGeom prst="rect">
            <a:avLst/>
          </a:prstGeom>
          <a:blipFill>
            <a:blip r:embed="rId6" cstate="print"/>
            <a:stretch>
              <a:fillRect/>
            </a:stretch>
          </a:blipFill>
        </p:spPr>
        <p:txBody>
          <a:bodyPr wrap="square" lIns="0" tIns="0" rIns="0" bIns="0" rtlCol="0">
            <a:spAutoFit/>
          </a:bodyPr>
          <a:lstStyle/>
          <a:p>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fr-FR" dirty="0">
                <a:solidFill>
                  <a:schemeClr val="accent1"/>
                </a:solidFill>
              </a:rPr>
              <a:t>Objectifs </a:t>
            </a:r>
            <a:r>
              <a:rPr dirty="0">
                <a:solidFill>
                  <a:schemeClr val="accent1"/>
                </a:solidFill>
              </a:rPr>
              <a:t>du cours</a:t>
            </a:r>
          </a:p>
        </p:txBody>
      </p:sp>
      <p:sp>
        <p:nvSpPr>
          <p:cNvPr id="5" name="object 5"/>
          <p:cNvSpPr txBox="1"/>
          <p:nvPr/>
        </p:nvSpPr>
        <p:spPr>
          <a:xfrm>
            <a:off x="78739" y="1182623"/>
            <a:ext cx="8971280" cy="4616648"/>
          </a:xfrm>
          <a:prstGeom prst="rect">
            <a:avLst/>
          </a:prstGeom>
        </p:spPr>
        <p:txBody>
          <a:bodyPr vert="horz" wrap="square" lIns="0" tIns="0" rIns="0" bIns="0" rtlCol="0">
            <a:spAutoFit/>
          </a:bodyPr>
          <a:lstStyle/>
          <a:p>
            <a:pPr marL="355600" indent="-342900">
              <a:lnSpc>
                <a:spcPct val="100000"/>
              </a:lnSpc>
              <a:buFont typeface="Calibri"/>
              <a:buChar char="•"/>
              <a:tabLst>
                <a:tab pos="355600" algn="l"/>
              </a:tabLst>
            </a:pPr>
            <a:r>
              <a:rPr lang="fr-FR" sz="3000" spc="-5" dirty="0" smtClean="0">
                <a:cs typeface="Calibri"/>
              </a:rPr>
              <a:t>Connaitre les grands déterminants </a:t>
            </a:r>
            <a:r>
              <a:rPr lang="fr-FR" sz="3000" spc="-5" dirty="0">
                <a:cs typeface="Calibri"/>
              </a:rPr>
              <a:t>de </a:t>
            </a:r>
            <a:r>
              <a:rPr lang="fr-FR" sz="3000" spc="-5" dirty="0" smtClean="0">
                <a:cs typeface="Calibri"/>
              </a:rPr>
              <a:t>santé </a:t>
            </a:r>
            <a:endParaRPr lang="fr-FR" sz="3000" spc="-5" dirty="0">
              <a:cs typeface="Calibri"/>
            </a:endParaRPr>
          </a:p>
          <a:p>
            <a:pPr marL="355600" indent="-342900">
              <a:lnSpc>
                <a:spcPct val="100000"/>
              </a:lnSpc>
              <a:buFont typeface="Calibri"/>
              <a:buChar char="•"/>
              <a:tabLst>
                <a:tab pos="355600" algn="l"/>
              </a:tabLst>
            </a:pPr>
            <a:r>
              <a:rPr lang="fr-FR" sz="3000" spc="-5" dirty="0" smtClean="0">
                <a:cs typeface="Calibri"/>
              </a:rPr>
              <a:t>Connaitre les liens entre </a:t>
            </a:r>
            <a:r>
              <a:rPr lang="fr-FR" sz="3000" spc="-5" dirty="0">
                <a:cs typeface="Calibri"/>
              </a:rPr>
              <a:t>déterminants de </a:t>
            </a:r>
            <a:r>
              <a:rPr lang="fr-FR" sz="3000" spc="-5" dirty="0" smtClean="0">
                <a:cs typeface="Calibri"/>
              </a:rPr>
              <a:t>santé et ISS</a:t>
            </a:r>
            <a:endParaRPr lang="fr-FR" sz="3000" spc="-5" dirty="0">
              <a:cs typeface="Calibri"/>
            </a:endParaRPr>
          </a:p>
          <a:p>
            <a:pPr marL="355600" indent="-342900">
              <a:lnSpc>
                <a:spcPct val="100000"/>
              </a:lnSpc>
              <a:buFont typeface="Calibri"/>
              <a:buChar char="•"/>
              <a:tabLst>
                <a:tab pos="355600" algn="l"/>
              </a:tabLst>
            </a:pPr>
            <a:r>
              <a:rPr lang="fr-FR" sz="3000" spc="-5" dirty="0" smtClean="0">
                <a:cs typeface="Calibri"/>
              </a:rPr>
              <a:t>Connaitre le concept de littératie </a:t>
            </a:r>
            <a:r>
              <a:rPr lang="fr-FR" sz="3000" spc="-5" dirty="0">
                <a:cs typeface="Calibri"/>
              </a:rPr>
              <a:t>en </a:t>
            </a:r>
            <a:r>
              <a:rPr lang="fr-FR" sz="3000" spc="-5" dirty="0" smtClean="0">
                <a:cs typeface="Calibri"/>
              </a:rPr>
              <a:t>santé comme un des déterminants de la </a:t>
            </a:r>
            <a:r>
              <a:rPr lang="fr-FR" sz="3000" spc="-5" dirty="0" smtClean="0">
                <a:cs typeface="Calibri"/>
              </a:rPr>
              <a:t>santé</a:t>
            </a:r>
          </a:p>
          <a:p>
            <a:pPr marL="355600" indent="-342900">
              <a:lnSpc>
                <a:spcPct val="100000"/>
              </a:lnSpc>
              <a:buFont typeface="Calibri"/>
              <a:buChar char="•"/>
              <a:tabLst>
                <a:tab pos="355600" algn="l"/>
              </a:tabLst>
            </a:pPr>
            <a:endParaRPr lang="fr-FR" sz="3000" spc="-5" dirty="0">
              <a:cs typeface="Calibri"/>
            </a:endParaRPr>
          </a:p>
          <a:p>
            <a:pPr marL="355600" indent="-342900">
              <a:buFont typeface="Calibri"/>
              <a:buChar char="•"/>
              <a:tabLst>
                <a:tab pos="355600" algn="l"/>
              </a:tabLst>
            </a:pPr>
            <a:r>
              <a:rPr lang="fr-FR" sz="3000" spc="-5" dirty="0">
                <a:cs typeface="Calibri"/>
              </a:rPr>
              <a:t>Connaitre </a:t>
            </a:r>
            <a:r>
              <a:rPr lang="fr-FR" sz="3000" spc="-5" dirty="0" smtClean="0">
                <a:cs typeface="Calibri"/>
              </a:rPr>
              <a:t>la définition de </a:t>
            </a:r>
            <a:r>
              <a:rPr lang="fr-FR" sz="3000" spc="-5" dirty="0" smtClean="0">
                <a:cs typeface="Calibri"/>
              </a:rPr>
              <a:t>la </a:t>
            </a:r>
            <a:r>
              <a:rPr lang="fr-FR" sz="3000" spc="-5" dirty="0">
                <a:cs typeface="Calibri"/>
              </a:rPr>
              <a:t>littératie en </a:t>
            </a:r>
            <a:r>
              <a:rPr lang="fr-FR" sz="3000" spc="-5" dirty="0" smtClean="0">
                <a:cs typeface="Calibri"/>
              </a:rPr>
              <a:t>santé</a:t>
            </a:r>
          </a:p>
          <a:p>
            <a:pPr marL="355600" indent="-342900">
              <a:buFont typeface="Calibri"/>
              <a:buChar char="•"/>
              <a:tabLst>
                <a:tab pos="355600" algn="l"/>
              </a:tabLst>
            </a:pPr>
            <a:r>
              <a:rPr lang="fr-FR" sz="3000" spc="-5" dirty="0" smtClean="0">
                <a:cs typeface="Calibri"/>
              </a:rPr>
              <a:t>Connaitre les conséquences d’une faible </a:t>
            </a:r>
            <a:r>
              <a:rPr lang="fr-FR" sz="3000" spc="-5" dirty="0">
                <a:cs typeface="Calibri"/>
              </a:rPr>
              <a:t>littératie en santé </a:t>
            </a:r>
            <a:r>
              <a:rPr lang="fr-FR" sz="3000" spc="-5" dirty="0" smtClean="0">
                <a:cs typeface="Calibri"/>
              </a:rPr>
              <a:t>sur l’état de santé</a:t>
            </a:r>
          </a:p>
          <a:p>
            <a:pPr marL="355600" indent="-342900">
              <a:lnSpc>
                <a:spcPct val="100000"/>
              </a:lnSpc>
              <a:buFont typeface="Calibri"/>
              <a:buChar char="•"/>
              <a:tabLst>
                <a:tab pos="355600" algn="l"/>
              </a:tabLst>
            </a:pPr>
            <a:r>
              <a:rPr lang="fr-FR" sz="3000" spc="-5" dirty="0" smtClean="0">
                <a:cs typeface="Calibri"/>
              </a:rPr>
              <a:t>Connaître les outils et méthodes de communication utilisables en pratique </a:t>
            </a:r>
            <a:r>
              <a:rPr lang="fr-FR" sz="3000" spc="-5" dirty="0">
                <a:cs typeface="Calibri"/>
              </a:rPr>
              <a:t>de soins et en santé </a:t>
            </a:r>
            <a:r>
              <a:rPr lang="fr-FR" sz="3000" spc="-5" dirty="0" smtClean="0">
                <a:cs typeface="Calibri"/>
              </a:rPr>
              <a:t>publique</a:t>
            </a:r>
            <a:endParaRPr lang="fr-FR" sz="3000" spc="-5" dirty="0">
              <a:cs typeface="Calibri"/>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 ce que la littératie en général ? </a:t>
            </a:r>
            <a:endParaRPr lang="en-US" dirty="0"/>
          </a:p>
        </p:txBody>
      </p:sp>
      <p:sp>
        <p:nvSpPr>
          <p:cNvPr id="3" name="Espace réservé du texte 2"/>
          <p:cNvSpPr>
            <a:spLocks noGrp="1"/>
          </p:cNvSpPr>
          <p:nvPr>
            <p:ph type="body" idx="1"/>
          </p:nvPr>
        </p:nvSpPr>
        <p:spPr>
          <a:xfrm>
            <a:off x="457199" y="1180591"/>
            <a:ext cx="7543801" cy="2215991"/>
          </a:xfrm>
        </p:spPr>
        <p:txBody>
          <a:bodyPr/>
          <a:lstStyle/>
          <a:p>
            <a:r>
              <a:rPr lang="fr-FR" dirty="0" smtClean="0"/>
              <a:t>Expérimentez le :</a:t>
            </a:r>
          </a:p>
          <a:p>
            <a:endParaRPr lang="fr-FR" dirty="0"/>
          </a:p>
          <a:p>
            <a:endParaRPr lang="fr-FR" dirty="0" smtClean="0"/>
          </a:p>
          <a:p>
            <a:endParaRPr lang="fr-FR" dirty="0"/>
          </a:p>
          <a:p>
            <a:r>
              <a:rPr lang="fr-FR" dirty="0" smtClean="0"/>
              <a:t> </a:t>
            </a:r>
          </a:p>
          <a:p>
            <a:endParaRPr lang="fr-FR" dirty="0"/>
          </a:p>
          <a:p>
            <a:endParaRPr lang="fr-FR" dirty="0" smtClean="0"/>
          </a:p>
          <a:p>
            <a:endParaRPr lang="en-US" dirty="0"/>
          </a:p>
        </p:txBody>
      </p:sp>
      <p:pic>
        <p:nvPicPr>
          <p:cNvPr id="4" name="Image 3" descr="Légifrance - Publications officielles - Journal officiel - JORF n° 0162 du 09/07/2024 - Google Chrome"/>
          <p:cNvPicPr>
            <a:picLocks noChangeAspect="1"/>
          </p:cNvPicPr>
          <p:nvPr/>
        </p:nvPicPr>
        <p:blipFill rotWithShape="1">
          <a:blip r:embed="rId2">
            <a:extLst>
              <a:ext uri="{28A0092B-C50C-407E-A947-70E740481C1C}">
                <a14:useLocalDpi xmlns:a14="http://schemas.microsoft.com/office/drawing/2010/main" val="0"/>
              </a:ext>
            </a:extLst>
          </a:blip>
          <a:srcRect l="19167" t="23290" r="25000" b="2863"/>
          <a:stretch/>
        </p:blipFill>
        <p:spPr>
          <a:xfrm>
            <a:off x="990600" y="1524000"/>
            <a:ext cx="7315200" cy="5131558"/>
          </a:xfrm>
          <a:prstGeom prst="rect">
            <a:avLst/>
          </a:prstGeom>
        </p:spPr>
      </p:pic>
    </p:spTree>
    <p:extLst>
      <p:ext uri="{BB962C8B-B14F-4D97-AF65-F5344CB8AC3E}">
        <p14:creationId xmlns:p14="http://schemas.microsoft.com/office/powerpoint/2010/main" val="1653511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texte 2"/>
          <p:cNvSpPr>
            <a:spLocks noGrp="1"/>
          </p:cNvSpPr>
          <p:nvPr>
            <p:ph type="body" idx="1"/>
          </p:nvPr>
        </p:nvSpPr>
        <p:spPr/>
        <p:txBody>
          <a:bodyPr/>
          <a:lstStyle/>
          <a:p>
            <a:endParaRPr lang="en-US" dirty="0"/>
          </a:p>
        </p:txBody>
      </p:sp>
      <p:pic>
        <p:nvPicPr>
          <p:cNvPr id="4" name="Image 3" descr="Légifrance - Publications officielles - Journal officiel - JORF n° 0162 du 09/07/2024 - Google Chrome"/>
          <p:cNvPicPr>
            <a:picLocks noChangeAspect="1"/>
          </p:cNvPicPr>
          <p:nvPr/>
        </p:nvPicPr>
        <p:blipFill rotWithShape="1">
          <a:blip r:embed="rId2">
            <a:extLst>
              <a:ext uri="{28A0092B-C50C-407E-A947-70E740481C1C}">
                <a14:useLocalDpi xmlns:a14="http://schemas.microsoft.com/office/drawing/2010/main" val="0"/>
              </a:ext>
            </a:extLst>
          </a:blip>
          <a:srcRect l="26666" t="15433" r="27500" b="21718"/>
          <a:stretch/>
        </p:blipFill>
        <p:spPr>
          <a:xfrm>
            <a:off x="1143000" y="1066800"/>
            <a:ext cx="7014824" cy="5101690"/>
          </a:xfrm>
          <a:prstGeom prst="rect">
            <a:avLst/>
          </a:prstGeom>
        </p:spPr>
      </p:pic>
    </p:spTree>
    <p:extLst>
      <p:ext uri="{BB962C8B-B14F-4D97-AF65-F5344CB8AC3E}">
        <p14:creationId xmlns:p14="http://schemas.microsoft.com/office/powerpoint/2010/main" val="30641091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537" y="5779317"/>
            <a:ext cx="7759699" cy="981075"/>
          </a:xfrm>
          <a:prstGeom prst="rect">
            <a:avLst/>
          </a:prstGeom>
          <a:blipFill>
            <a:blip r:embed="rId5" cstate="print"/>
            <a:stretch>
              <a:fillRect/>
            </a:stretch>
          </a:blipFill>
        </p:spPr>
        <p:txBody>
          <a:bodyPr wrap="square" lIns="0" tIns="0" rIns="0" bIns="0" rtlCol="0">
            <a:spAutoFit/>
          </a:bodyPr>
          <a:lstStyle/>
          <a:p>
            <a:endParaRPr/>
          </a:p>
        </p:txBody>
      </p:sp>
      <p:sp>
        <p:nvSpPr>
          <p:cNvPr id="3" name="object 3"/>
          <p:cNvSpPr/>
          <p:nvPr/>
        </p:nvSpPr>
        <p:spPr>
          <a:xfrm>
            <a:off x="395536" y="827186"/>
            <a:ext cx="7992887" cy="19051"/>
          </a:xfrm>
          <a:prstGeom prst="rect">
            <a:avLst/>
          </a:prstGeom>
          <a:blipFill>
            <a:blip r:embed="rId6" cstate="print"/>
            <a:stretch>
              <a:fillRect/>
            </a:stretch>
          </a:blipFill>
        </p:spPr>
        <p:txBody>
          <a:bodyPr wrap="square" lIns="0" tIns="0" rIns="0" bIns="0" rtlCol="0">
            <a:spAutoFit/>
          </a:bodyPr>
          <a:lstStyle/>
          <a:p>
            <a:endParaRPr/>
          </a:p>
        </p:txBody>
      </p:sp>
      <p:sp>
        <p:nvSpPr>
          <p:cNvPr id="4" name="object 4"/>
          <p:cNvSpPr txBox="1">
            <a:spLocks noGrp="1"/>
          </p:cNvSpPr>
          <p:nvPr>
            <p:ph type="title"/>
          </p:nvPr>
        </p:nvSpPr>
        <p:spPr>
          <a:xfrm>
            <a:off x="178557" y="152400"/>
            <a:ext cx="8986520" cy="553998"/>
          </a:xfrm>
          <a:prstGeom prst="rect">
            <a:avLst/>
          </a:prstGeom>
        </p:spPr>
        <p:txBody>
          <a:bodyPr vert="horz" wrap="square" lIns="0" tIns="0" rIns="0" bIns="0" rtlCol="0">
            <a:spAutoFit/>
          </a:bodyPr>
          <a:lstStyle/>
          <a:p>
            <a:pPr algn="l"/>
            <a:r>
              <a:rPr lang="fr-FR" kern="1200" dirty="0">
                <a:solidFill>
                  <a:schemeClr val="accent1"/>
                </a:solidFill>
              </a:rPr>
              <a:t>L</a:t>
            </a:r>
            <a:r>
              <a:rPr lang="fr-FR" kern="1200" dirty="0" smtClean="0">
                <a:solidFill>
                  <a:schemeClr val="accent1"/>
                </a:solidFill>
              </a:rPr>
              <a:t>a Littératie </a:t>
            </a:r>
            <a:r>
              <a:rPr lang="fr-FR" kern="1200" dirty="0">
                <a:solidFill>
                  <a:schemeClr val="accent1"/>
                </a:solidFill>
              </a:rPr>
              <a:t>en </a:t>
            </a:r>
            <a:r>
              <a:rPr lang="fr-FR" kern="1200" dirty="0" smtClean="0">
                <a:solidFill>
                  <a:schemeClr val="accent1"/>
                </a:solidFill>
              </a:rPr>
              <a:t>santé (LS) </a:t>
            </a:r>
            <a:endParaRPr lang="fr-FR" kern="1200" dirty="0">
              <a:solidFill>
                <a:schemeClr val="accent1"/>
              </a:solidFill>
            </a:endParaRPr>
          </a:p>
        </p:txBody>
      </p:sp>
      <p:sp>
        <p:nvSpPr>
          <p:cNvPr id="7" name="Rectangle 6"/>
          <p:cNvSpPr/>
          <p:nvPr/>
        </p:nvSpPr>
        <p:spPr>
          <a:xfrm>
            <a:off x="457200" y="1044982"/>
            <a:ext cx="8534400" cy="5101397"/>
          </a:xfrm>
          <a:prstGeom prst="rect">
            <a:avLst/>
          </a:prstGeom>
        </p:spPr>
        <p:txBody>
          <a:bodyPr wrap="square">
            <a:spAutoFit/>
          </a:bodyPr>
          <a:lstStyle/>
          <a:p>
            <a:pPr lvl="0"/>
            <a:r>
              <a:rPr lang="fr-FR" sz="1600" b="1" u="sng" dirty="0" smtClean="0"/>
              <a:t>Littératie</a:t>
            </a:r>
            <a:r>
              <a:rPr lang="fr-FR" sz="1600" dirty="0" smtClean="0"/>
              <a:t> :  connaissances </a:t>
            </a:r>
            <a:r>
              <a:rPr lang="fr-FR" sz="1600" dirty="0"/>
              <a:t>et </a:t>
            </a:r>
            <a:r>
              <a:rPr lang="fr-FR" sz="1600" dirty="0" smtClean="0"/>
              <a:t>compétences </a:t>
            </a:r>
            <a:r>
              <a:rPr lang="fr-FR" sz="1600" dirty="0"/>
              <a:t>dans les domaines de la lecture, de l’écriture, de la parole (ou d’autres moyens de communication) et du calcul (« </a:t>
            </a:r>
            <a:r>
              <a:rPr lang="fr-FR" sz="1600" dirty="0" err="1"/>
              <a:t>numératie</a:t>
            </a:r>
            <a:r>
              <a:rPr lang="fr-FR" sz="1600" dirty="0"/>
              <a:t> ») qui permettent aux personnes d’être fonctionnelles en société et d’y </a:t>
            </a:r>
            <a:r>
              <a:rPr lang="fr-FR" sz="1600" dirty="0" smtClean="0"/>
              <a:t>participer</a:t>
            </a:r>
          </a:p>
          <a:p>
            <a:pPr lvl="0"/>
            <a:endParaRPr lang="fr-FR" sz="1600" dirty="0" smtClean="0">
              <a:solidFill>
                <a:prstClr val="black"/>
              </a:solidFill>
            </a:endParaRPr>
          </a:p>
          <a:p>
            <a:r>
              <a:rPr lang="fr-FR" sz="1600" dirty="0" smtClean="0"/>
              <a:t>-&gt; Caractère </a:t>
            </a:r>
            <a:r>
              <a:rPr lang="fr-FR" sz="1600" dirty="0"/>
              <a:t>contextuel de la littératie en fonction de son domaine ou objet </a:t>
            </a:r>
            <a:r>
              <a:rPr lang="fr-FR" sz="1600" dirty="0" smtClean="0"/>
              <a:t>d’application</a:t>
            </a:r>
          </a:p>
          <a:p>
            <a:endParaRPr lang="fr-FR" sz="1400" dirty="0"/>
          </a:p>
          <a:p>
            <a:endParaRPr lang="fr-FR" sz="1400" dirty="0"/>
          </a:p>
          <a:p>
            <a:pPr lvl="0"/>
            <a:endParaRPr lang="fr-FR" sz="1400" dirty="0" smtClean="0">
              <a:solidFill>
                <a:prstClr val="black"/>
              </a:solidFill>
            </a:endParaRPr>
          </a:p>
          <a:p>
            <a:pPr lvl="0"/>
            <a:endParaRPr lang="fr-FR" sz="1400" dirty="0">
              <a:solidFill>
                <a:prstClr val="black"/>
              </a:solidFill>
            </a:endParaRPr>
          </a:p>
          <a:p>
            <a:pPr lvl="0"/>
            <a:r>
              <a:rPr lang="fr-FR" sz="1600" b="1" u="sng" dirty="0" smtClean="0"/>
              <a:t>Littératie en santé</a:t>
            </a:r>
            <a:r>
              <a:rPr lang="fr-FR" sz="1600" dirty="0" smtClean="0"/>
              <a:t> </a:t>
            </a:r>
            <a:r>
              <a:rPr lang="fr-FR" sz="1600" dirty="0"/>
              <a:t>(</a:t>
            </a:r>
            <a:r>
              <a:rPr lang="fr-FR" sz="1600" i="1" dirty="0"/>
              <a:t>health </a:t>
            </a:r>
            <a:r>
              <a:rPr lang="fr-FR" sz="1600" i="1" dirty="0" err="1" smtClean="0"/>
              <a:t>literacy</a:t>
            </a:r>
            <a:r>
              <a:rPr lang="fr-FR" sz="1600" dirty="0" smtClean="0"/>
              <a:t>) : Littératie dans le domaine de la santé </a:t>
            </a:r>
          </a:p>
          <a:p>
            <a:pPr lvl="0"/>
            <a:endParaRPr lang="fr-FR" sz="1600" dirty="0">
              <a:solidFill>
                <a:prstClr val="black"/>
              </a:solidFill>
            </a:endParaRPr>
          </a:p>
          <a:p>
            <a:pPr lvl="0"/>
            <a:r>
              <a:rPr lang="fr-FR" sz="1600" dirty="0"/>
              <a:t>« Capacité d’accéder à l’information, de la comprendre, de l’évaluer et de la communiquer de manière à promouvoir, à maintenir et à améliorer sa santé dans divers milieux au cours de la vie » [</a:t>
            </a:r>
            <a:r>
              <a:rPr lang="fr-FR" sz="1600" dirty="0" err="1"/>
              <a:t>Rootman</a:t>
            </a:r>
            <a:r>
              <a:rPr lang="fr-FR" sz="1600" dirty="0"/>
              <a:t> ; 2008</a:t>
            </a:r>
            <a:r>
              <a:rPr lang="fr-FR" sz="1600" dirty="0" smtClean="0"/>
              <a:t>].</a:t>
            </a:r>
          </a:p>
          <a:p>
            <a:pPr lvl="0"/>
            <a:endParaRPr lang="fr-FR" sz="1600" dirty="0"/>
          </a:p>
          <a:p>
            <a:pPr lvl="0"/>
            <a:r>
              <a:rPr lang="fr-FR" sz="1600" dirty="0" smtClean="0"/>
              <a:t> </a:t>
            </a:r>
            <a:r>
              <a:rPr lang="fr-FR" sz="1600" dirty="0"/>
              <a:t>« La littératie en santé, intimement liée à la littératie, représente les </a:t>
            </a:r>
            <a:r>
              <a:rPr lang="fr-FR" sz="1600" b="1" dirty="0"/>
              <a:t>connaissances, la motivation et les compétences permettant d’</a:t>
            </a:r>
            <a:r>
              <a:rPr lang="fr-FR" sz="1600" b="1" dirty="0">
                <a:solidFill>
                  <a:srgbClr val="FFC000"/>
                </a:solidFill>
              </a:rPr>
              <a:t>accéder, comprendre, évaluer et appliquer </a:t>
            </a:r>
            <a:r>
              <a:rPr lang="fr-FR" sz="1600" b="1" dirty="0"/>
              <a:t>de l’information </a:t>
            </a:r>
            <a:r>
              <a:rPr lang="fr-FR" sz="1600" dirty="0"/>
              <a:t>dans le domaine de la santé ; pour ensuite </a:t>
            </a:r>
            <a:r>
              <a:rPr lang="fr-FR" sz="1600" b="1" dirty="0"/>
              <a:t>se forger un jugement et prendre une </a:t>
            </a:r>
            <a:r>
              <a:rPr lang="fr-FR" sz="1600" b="1" dirty="0" smtClean="0"/>
              <a:t>décision </a:t>
            </a:r>
            <a:r>
              <a:rPr lang="fr-FR" sz="1600" dirty="0"/>
              <a:t>en terme de soins de santé, de prévention et de promotion de la santé, dans le but de </a:t>
            </a:r>
            <a:r>
              <a:rPr lang="fr-FR" sz="1600" b="1" dirty="0"/>
              <a:t>maintenir et promouvoir sa qualité de vie</a:t>
            </a:r>
            <a:r>
              <a:rPr lang="fr-FR" sz="1600" dirty="0"/>
              <a:t> tout au long de son existence » [</a:t>
            </a:r>
            <a:r>
              <a:rPr lang="fr-FR" sz="1600" dirty="0" err="1"/>
              <a:t>Sørensen</a:t>
            </a:r>
            <a:r>
              <a:rPr lang="fr-FR" sz="1600" dirty="0"/>
              <a:t> ; 2012]. </a:t>
            </a:r>
            <a:endParaRPr lang="fr-FR" sz="1600" dirty="0" smtClean="0"/>
          </a:p>
          <a:p>
            <a:pPr lvl="0"/>
            <a:endParaRPr lang="fr-FR" sz="1350" dirty="0">
              <a:solidFill>
                <a:prstClr val="black"/>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061379191"/>
      </p:ext>
    </p:extLst>
  </p:cSld>
  <p:clrMapOvr>
    <a:masterClrMapping/>
  </p:clrMapOvr>
  <mc:AlternateContent xmlns:mc="http://schemas.openxmlformats.org/markup-compatibility/2006" xmlns:p14="http://schemas.microsoft.com/office/powerpoint/2010/main">
    <mc:Choice Requires="p14">
      <p:transition spd="slow" p14:dur="2000" advTm="136588"/>
    </mc:Choice>
    <mc:Fallback xmlns="">
      <p:transition spd="slow" advTm="13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537" y="5779317"/>
            <a:ext cx="7759699" cy="981075"/>
          </a:xfrm>
          <a:prstGeom prst="rect">
            <a:avLst/>
          </a:prstGeom>
          <a:blipFill>
            <a:blip r:embed="rId3" cstate="print"/>
            <a:stretch>
              <a:fillRect/>
            </a:stretch>
          </a:blipFill>
        </p:spPr>
        <p:txBody>
          <a:bodyPr wrap="square" lIns="0" tIns="0" rIns="0" bIns="0" rtlCol="0">
            <a:spAutoFit/>
          </a:bodyPr>
          <a:lstStyle/>
          <a:p>
            <a:endParaRPr/>
          </a:p>
        </p:txBody>
      </p:sp>
      <p:sp>
        <p:nvSpPr>
          <p:cNvPr id="3" name="object 3"/>
          <p:cNvSpPr/>
          <p:nvPr/>
        </p:nvSpPr>
        <p:spPr>
          <a:xfrm>
            <a:off x="395536" y="827186"/>
            <a:ext cx="7992887" cy="19051"/>
          </a:xfrm>
          <a:prstGeom prst="rect">
            <a:avLst/>
          </a:prstGeom>
          <a:blipFill>
            <a:blip r:embed="rId4" cstate="print"/>
            <a:stretch>
              <a:fillRect/>
            </a:stretch>
          </a:blipFill>
        </p:spPr>
        <p:txBody>
          <a:bodyPr wrap="square" lIns="0" tIns="0" rIns="0" bIns="0" rtlCol="0">
            <a:spAutoFit/>
          </a:bodyPr>
          <a:lstStyle/>
          <a:p>
            <a:endParaRPr/>
          </a:p>
        </p:txBody>
      </p:sp>
      <p:sp>
        <p:nvSpPr>
          <p:cNvPr id="4" name="object 4"/>
          <p:cNvSpPr txBox="1">
            <a:spLocks noGrp="1"/>
          </p:cNvSpPr>
          <p:nvPr>
            <p:ph type="title"/>
          </p:nvPr>
        </p:nvSpPr>
        <p:spPr>
          <a:xfrm>
            <a:off x="178557" y="152400"/>
            <a:ext cx="8986520" cy="553998"/>
          </a:xfrm>
          <a:prstGeom prst="rect">
            <a:avLst/>
          </a:prstGeom>
        </p:spPr>
        <p:txBody>
          <a:bodyPr vert="horz" wrap="square" lIns="0" tIns="0" rIns="0" bIns="0" rtlCol="0">
            <a:spAutoFit/>
          </a:bodyPr>
          <a:lstStyle/>
          <a:p>
            <a:pPr algn="l"/>
            <a:r>
              <a:rPr lang="fr-FR" kern="1200" dirty="0">
                <a:solidFill>
                  <a:schemeClr val="accent1"/>
                </a:solidFill>
              </a:rPr>
              <a:t>L</a:t>
            </a:r>
            <a:r>
              <a:rPr lang="fr-FR" kern="1200" dirty="0" smtClean="0">
                <a:solidFill>
                  <a:schemeClr val="accent1"/>
                </a:solidFill>
              </a:rPr>
              <a:t>a Littératie </a:t>
            </a:r>
            <a:r>
              <a:rPr lang="fr-FR" kern="1200" dirty="0">
                <a:solidFill>
                  <a:schemeClr val="accent1"/>
                </a:solidFill>
              </a:rPr>
              <a:t>en </a:t>
            </a:r>
            <a:r>
              <a:rPr lang="fr-FR" kern="1200" dirty="0" smtClean="0">
                <a:solidFill>
                  <a:schemeClr val="accent1"/>
                </a:solidFill>
              </a:rPr>
              <a:t>santé (LS) </a:t>
            </a:r>
            <a:endParaRPr lang="fr-FR" kern="1200" dirty="0">
              <a:solidFill>
                <a:schemeClr val="accent1"/>
              </a:solidFill>
            </a:endParaRPr>
          </a:p>
        </p:txBody>
      </p:sp>
      <p:pic>
        <p:nvPicPr>
          <p:cNvPr id="5" name="Image 4"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576" y="846237"/>
            <a:ext cx="9237109" cy="4933080"/>
          </a:xfrm>
          <a:prstGeom prst="rect">
            <a:avLst/>
          </a:prstGeom>
        </p:spPr>
      </p:pic>
    </p:spTree>
    <p:extLst>
      <p:ext uri="{BB962C8B-B14F-4D97-AF65-F5344CB8AC3E}">
        <p14:creationId xmlns:p14="http://schemas.microsoft.com/office/powerpoint/2010/main" val="2692079912"/>
      </p:ext>
    </p:extLst>
  </p:cSld>
  <p:clrMapOvr>
    <a:masterClrMapping/>
  </p:clrMapOvr>
  <mc:AlternateContent xmlns:mc="http://schemas.openxmlformats.org/markup-compatibility/2006" xmlns:p14="http://schemas.microsoft.com/office/powerpoint/2010/main">
    <mc:Choice Requires="p14">
      <p:transition spd="slow" p14:dur="2000" advTm="136588"/>
    </mc:Choice>
    <mc:Fallback xmlns="">
      <p:transition spd="slow" advTm="13658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537" y="5779317"/>
            <a:ext cx="7759699" cy="981075"/>
          </a:xfrm>
          <a:prstGeom prst="rect">
            <a:avLst/>
          </a:prstGeom>
          <a:blipFill>
            <a:blip r:embed="rId5" cstate="print"/>
            <a:stretch>
              <a:fillRect/>
            </a:stretch>
          </a:blipFill>
        </p:spPr>
        <p:txBody>
          <a:bodyPr wrap="square" lIns="0" tIns="0" rIns="0" bIns="0" rtlCol="0">
            <a:spAutoFit/>
          </a:bodyPr>
          <a:lstStyle/>
          <a:p>
            <a:endParaRPr/>
          </a:p>
        </p:txBody>
      </p:sp>
      <p:sp>
        <p:nvSpPr>
          <p:cNvPr id="3" name="object 3"/>
          <p:cNvSpPr/>
          <p:nvPr/>
        </p:nvSpPr>
        <p:spPr>
          <a:xfrm>
            <a:off x="395536" y="827186"/>
            <a:ext cx="7992887" cy="19051"/>
          </a:xfrm>
          <a:prstGeom prst="rect">
            <a:avLst/>
          </a:prstGeom>
          <a:blipFill>
            <a:blip r:embed="rId6" cstate="print"/>
            <a:stretch>
              <a:fillRect/>
            </a:stretch>
          </a:blipFill>
        </p:spPr>
        <p:txBody>
          <a:bodyPr wrap="square" lIns="0" tIns="0" rIns="0" bIns="0" rtlCol="0">
            <a:spAutoFit/>
          </a:bodyPr>
          <a:lstStyle/>
          <a:p>
            <a:endParaRPr/>
          </a:p>
        </p:txBody>
      </p:sp>
      <p:sp>
        <p:nvSpPr>
          <p:cNvPr id="4" name="object 4"/>
          <p:cNvSpPr txBox="1">
            <a:spLocks noGrp="1"/>
          </p:cNvSpPr>
          <p:nvPr>
            <p:ph type="title"/>
          </p:nvPr>
        </p:nvSpPr>
        <p:spPr>
          <a:xfrm>
            <a:off x="178557" y="152400"/>
            <a:ext cx="8986520" cy="553998"/>
          </a:xfrm>
          <a:prstGeom prst="rect">
            <a:avLst/>
          </a:prstGeom>
        </p:spPr>
        <p:txBody>
          <a:bodyPr vert="horz" wrap="square" lIns="0" tIns="0" rIns="0" bIns="0" rtlCol="0">
            <a:spAutoFit/>
          </a:bodyPr>
          <a:lstStyle/>
          <a:p>
            <a:pPr algn="l"/>
            <a:r>
              <a:rPr lang="fr-FR" kern="1200" dirty="0">
                <a:solidFill>
                  <a:schemeClr val="accent1"/>
                </a:solidFill>
              </a:rPr>
              <a:t>L</a:t>
            </a:r>
            <a:r>
              <a:rPr lang="fr-FR" kern="1200" dirty="0" smtClean="0">
                <a:solidFill>
                  <a:schemeClr val="accent1"/>
                </a:solidFill>
              </a:rPr>
              <a:t>a Littératie </a:t>
            </a:r>
            <a:r>
              <a:rPr lang="fr-FR" kern="1200" dirty="0">
                <a:solidFill>
                  <a:schemeClr val="accent1"/>
                </a:solidFill>
              </a:rPr>
              <a:t>en </a:t>
            </a:r>
            <a:r>
              <a:rPr lang="fr-FR" kern="1200" dirty="0" smtClean="0">
                <a:solidFill>
                  <a:schemeClr val="accent1"/>
                </a:solidFill>
              </a:rPr>
              <a:t>santé (LS) </a:t>
            </a:r>
            <a:endParaRPr lang="fr-FR" kern="1200" dirty="0">
              <a:solidFill>
                <a:schemeClr val="accent1"/>
              </a:solidFill>
            </a:endParaRPr>
          </a:p>
        </p:txBody>
      </p:sp>
      <p:sp>
        <p:nvSpPr>
          <p:cNvPr id="7" name="Rectangle 6"/>
          <p:cNvSpPr/>
          <p:nvPr/>
        </p:nvSpPr>
        <p:spPr>
          <a:xfrm>
            <a:off x="457200" y="1044982"/>
            <a:ext cx="8534400" cy="4947508"/>
          </a:xfrm>
          <a:prstGeom prst="rect">
            <a:avLst/>
          </a:prstGeom>
        </p:spPr>
        <p:txBody>
          <a:bodyPr wrap="square">
            <a:spAutoFit/>
          </a:bodyPr>
          <a:lstStyle/>
          <a:p>
            <a:pPr lvl="0"/>
            <a:r>
              <a:rPr lang="fr-FR" b="1" dirty="0">
                <a:solidFill>
                  <a:srgbClr val="1F497D"/>
                </a:solidFill>
              </a:rPr>
              <a:t>4 </a:t>
            </a:r>
            <a:r>
              <a:rPr lang="fr-FR" b="1" dirty="0" smtClean="0">
                <a:solidFill>
                  <a:srgbClr val="1F497D"/>
                </a:solidFill>
              </a:rPr>
              <a:t>dimensions</a:t>
            </a:r>
            <a:r>
              <a:rPr lang="fr-FR" sz="1350" i="1" dirty="0" smtClean="0">
                <a:solidFill>
                  <a:prstClr val="black"/>
                </a:solidFill>
              </a:rPr>
              <a:t>(</a:t>
            </a:r>
            <a:r>
              <a:rPr lang="fr-FR" sz="1350" i="1" dirty="0" err="1" smtClean="0">
                <a:solidFill>
                  <a:prstClr val="black"/>
                </a:solidFill>
              </a:rPr>
              <a:t>Rootman</a:t>
            </a:r>
            <a:r>
              <a:rPr lang="fr-FR" sz="1350" i="1" dirty="0" smtClean="0">
                <a:solidFill>
                  <a:prstClr val="black"/>
                </a:solidFill>
              </a:rPr>
              <a:t> </a:t>
            </a:r>
            <a:r>
              <a:rPr lang="fr-FR" sz="1350" i="1" dirty="0">
                <a:solidFill>
                  <a:prstClr val="black"/>
                </a:solidFill>
              </a:rPr>
              <a:t>2008, Sorensen 2012)</a:t>
            </a:r>
          </a:p>
          <a:p>
            <a:pPr lvl="0">
              <a:spcBef>
                <a:spcPts val="600"/>
              </a:spcBef>
              <a:buFont typeface="Wingdings" panose="05000000000000000000" pitchFamily="2" charset="2"/>
              <a:buChar char="Ø"/>
            </a:pPr>
            <a:r>
              <a:rPr lang="fr-FR" sz="1600" b="1" dirty="0" smtClean="0">
                <a:solidFill>
                  <a:prstClr val="black"/>
                </a:solidFill>
              </a:rPr>
              <a:t> Accéder</a:t>
            </a:r>
            <a:r>
              <a:rPr lang="fr-FR" sz="1600" dirty="0">
                <a:solidFill>
                  <a:prstClr val="black"/>
                </a:solidFill>
              </a:rPr>
              <a:t> : Rechercher, trouver et obtenir une information pour sa santé</a:t>
            </a:r>
          </a:p>
          <a:p>
            <a:pPr lvl="0">
              <a:spcBef>
                <a:spcPts val="600"/>
              </a:spcBef>
              <a:buFont typeface="Wingdings" panose="05000000000000000000" pitchFamily="2" charset="2"/>
              <a:buChar char="Ø"/>
            </a:pPr>
            <a:r>
              <a:rPr lang="fr-FR" sz="1600" b="1" dirty="0" smtClean="0">
                <a:solidFill>
                  <a:prstClr val="black"/>
                </a:solidFill>
              </a:rPr>
              <a:t> Comprendre</a:t>
            </a:r>
            <a:r>
              <a:rPr lang="fr-FR" sz="1600" dirty="0">
                <a:solidFill>
                  <a:prstClr val="black"/>
                </a:solidFill>
              </a:rPr>
              <a:t> : Comprendre l’information accessible pour sa santé</a:t>
            </a:r>
          </a:p>
          <a:p>
            <a:pPr lvl="0">
              <a:spcBef>
                <a:spcPts val="600"/>
              </a:spcBef>
              <a:buFont typeface="Wingdings" panose="05000000000000000000" pitchFamily="2" charset="2"/>
              <a:buChar char="Ø"/>
            </a:pPr>
            <a:r>
              <a:rPr lang="fr-FR" sz="1600" b="1" dirty="0" smtClean="0">
                <a:solidFill>
                  <a:prstClr val="black"/>
                </a:solidFill>
              </a:rPr>
              <a:t> Evaluer</a:t>
            </a:r>
            <a:r>
              <a:rPr lang="fr-FR" sz="1600" dirty="0">
                <a:solidFill>
                  <a:prstClr val="black"/>
                </a:solidFill>
              </a:rPr>
              <a:t> : Interpréter, filtrer, évaluer l’information consultée</a:t>
            </a:r>
          </a:p>
          <a:p>
            <a:pPr lvl="0">
              <a:spcBef>
                <a:spcPts val="600"/>
              </a:spcBef>
              <a:buFont typeface="Wingdings" panose="05000000000000000000" pitchFamily="2" charset="2"/>
              <a:buChar char="Ø"/>
            </a:pPr>
            <a:r>
              <a:rPr lang="fr-FR" sz="1600" b="1" dirty="0" smtClean="0">
                <a:solidFill>
                  <a:prstClr val="black"/>
                </a:solidFill>
              </a:rPr>
              <a:t> Appliquer</a:t>
            </a:r>
            <a:r>
              <a:rPr lang="fr-FR" sz="1600" dirty="0">
                <a:solidFill>
                  <a:prstClr val="black"/>
                </a:solidFill>
              </a:rPr>
              <a:t> : Communiquer et utiliser l’information pour prendre une décision permettant de maintenir ou d’améliorer sa santé</a:t>
            </a:r>
          </a:p>
          <a:p>
            <a:pPr lvl="0">
              <a:buFont typeface="Wingdings" panose="05000000000000000000" pitchFamily="2" charset="2"/>
              <a:buChar char="Ø"/>
            </a:pPr>
            <a:endParaRPr lang="fr-FR" sz="1350" dirty="0">
              <a:solidFill>
                <a:prstClr val="black"/>
              </a:solidFill>
            </a:endParaRPr>
          </a:p>
          <a:p>
            <a:pPr lvl="0"/>
            <a:r>
              <a:rPr lang="fr-FR" b="1" dirty="0">
                <a:solidFill>
                  <a:srgbClr val="1F497D"/>
                </a:solidFill>
              </a:rPr>
              <a:t>3 compétences </a:t>
            </a:r>
            <a:r>
              <a:rPr lang="fr-FR" sz="1350" i="1" dirty="0">
                <a:solidFill>
                  <a:prstClr val="black"/>
                </a:solidFill>
              </a:rPr>
              <a:t>(Nutbeam 2013)</a:t>
            </a:r>
            <a:endParaRPr lang="fr-FR" sz="1350" dirty="0">
              <a:solidFill>
                <a:prstClr val="black"/>
              </a:solidFill>
            </a:endParaRPr>
          </a:p>
          <a:p>
            <a:pPr lvl="0">
              <a:spcBef>
                <a:spcPts val="600"/>
              </a:spcBef>
              <a:buFont typeface="Wingdings" panose="05000000000000000000" pitchFamily="2" charset="2"/>
              <a:buChar char="Ø"/>
            </a:pPr>
            <a:r>
              <a:rPr lang="fr-FR" sz="1600" b="1" dirty="0" smtClean="0">
                <a:solidFill>
                  <a:prstClr val="black"/>
                </a:solidFill>
              </a:rPr>
              <a:t> Fonctionnelle</a:t>
            </a:r>
            <a:r>
              <a:rPr lang="fr-FR" sz="1600" dirty="0">
                <a:solidFill>
                  <a:prstClr val="black"/>
                </a:solidFill>
              </a:rPr>
              <a:t>: compétences de base en lecture et écriture</a:t>
            </a:r>
          </a:p>
          <a:p>
            <a:pPr lvl="0">
              <a:spcBef>
                <a:spcPts val="600"/>
              </a:spcBef>
              <a:buFont typeface="Wingdings" panose="05000000000000000000" pitchFamily="2" charset="2"/>
              <a:buChar char="Ø"/>
            </a:pPr>
            <a:r>
              <a:rPr lang="fr-FR" sz="1600" b="1" dirty="0" smtClean="0">
                <a:solidFill>
                  <a:prstClr val="black"/>
                </a:solidFill>
              </a:rPr>
              <a:t> Interactive</a:t>
            </a:r>
            <a:r>
              <a:rPr lang="fr-FR" sz="1600" dirty="0">
                <a:solidFill>
                  <a:prstClr val="black"/>
                </a:solidFill>
              </a:rPr>
              <a:t>: compétences de l’individu à interagir/communiquer avec le système de santé</a:t>
            </a:r>
          </a:p>
          <a:p>
            <a:pPr lvl="0">
              <a:spcBef>
                <a:spcPts val="600"/>
              </a:spcBef>
              <a:buFont typeface="Wingdings" panose="05000000000000000000" pitchFamily="2" charset="2"/>
              <a:buChar char="Ø"/>
            </a:pPr>
            <a:r>
              <a:rPr lang="fr-FR" sz="1600" b="1" dirty="0" smtClean="0">
                <a:solidFill>
                  <a:prstClr val="black"/>
                </a:solidFill>
              </a:rPr>
              <a:t> Critique</a:t>
            </a:r>
            <a:r>
              <a:rPr lang="fr-FR" sz="1600" dirty="0">
                <a:solidFill>
                  <a:prstClr val="black"/>
                </a:solidFill>
              </a:rPr>
              <a:t>: capacités de la personne à porter un jugement sur les informations en santé pour prendre des décisions et exercer un plus grand contrôle sur sa santé</a:t>
            </a:r>
          </a:p>
          <a:p>
            <a:pPr lvl="0">
              <a:buFont typeface="Wingdings" panose="05000000000000000000" pitchFamily="2" charset="2"/>
              <a:buChar char="Ø"/>
            </a:pPr>
            <a:endParaRPr lang="fr-FR" sz="1350" dirty="0">
              <a:solidFill>
                <a:prstClr val="black"/>
              </a:solidFill>
            </a:endParaRPr>
          </a:p>
          <a:p>
            <a:pPr lvl="0"/>
            <a:r>
              <a:rPr lang="fr-FR" b="1" dirty="0">
                <a:solidFill>
                  <a:srgbClr val="1F497D"/>
                </a:solidFill>
              </a:rPr>
              <a:t>Etat des lieux </a:t>
            </a:r>
            <a:r>
              <a:rPr lang="fr-FR" sz="1350" i="1" dirty="0">
                <a:solidFill>
                  <a:prstClr val="black"/>
                </a:solidFill>
              </a:rPr>
              <a:t>(Health </a:t>
            </a:r>
            <a:r>
              <a:rPr lang="fr-FR" sz="1350" i="1" dirty="0" err="1">
                <a:solidFill>
                  <a:prstClr val="black"/>
                </a:solidFill>
              </a:rPr>
              <a:t>Literacy</a:t>
            </a:r>
            <a:r>
              <a:rPr lang="fr-FR" sz="1350" i="1" dirty="0">
                <a:solidFill>
                  <a:prstClr val="black"/>
                </a:solidFill>
              </a:rPr>
              <a:t> Survey-EU 2011, OCDE *2012), </a:t>
            </a:r>
          </a:p>
          <a:p>
            <a:pPr lvl="0">
              <a:spcBef>
                <a:spcPts val="600"/>
              </a:spcBef>
            </a:pPr>
            <a:r>
              <a:rPr lang="fr-FR" sz="1600" b="1" dirty="0">
                <a:solidFill>
                  <a:prstClr val="black"/>
                </a:solidFill>
              </a:rPr>
              <a:t>Enquête Europe</a:t>
            </a:r>
            <a:r>
              <a:rPr lang="fr-FR" sz="1600" dirty="0">
                <a:solidFill>
                  <a:prstClr val="black"/>
                </a:solidFill>
              </a:rPr>
              <a:t> (2011), 47% des personnes ont un niveau de </a:t>
            </a:r>
            <a:r>
              <a:rPr lang="fr-FR" sz="1600" b="1" dirty="0" smtClean="0">
                <a:solidFill>
                  <a:prstClr val="black"/>
                </a:solidFill>
              </a:rPr>
              <a:t>littératie en santé </a:t>
            </a:r>
            <a:r>
              <a:rPr lang="fr-FR" sz="1600" dirty="0" smtClean="0">
                <a:solidFill>
                  <a:prstClr val="black"/>
                </a:solidFill>
              </a:rPr>
              <a:t>insuffisant </a:t>
            </a:r>
            <a:r>
              <a:rPr lang="fr-FR" sz="1600" dirty="0">
                <a:solidFill>
                  <a:prstClr val="black"/>
                </a:solidFill>
              </a:rPr>
              <a:t>ou limité</a:t>
            </a:r>
          </a:p>
          <a:p>
            <a:pPr lvl="0">
              <a:spcBef>
                <a:spcPts val="600"/>
              </a:spcBef>
            </a:pPr>
            <a:r>
              <a:rPr lang="fr-FR" sz="1600" b="1" dirty="0">
                <a:solidFill>
                  <a:prstClr val="black"/>
                </a:solidFill>
              </a:rPr>
              <a:t>Rapport OCDE 2012</a:t>
            </a:r>
            <a:r>
              <a:rPr lang="fr-FR" sz="1600" dirty="0">
                <a:solidFill>
                  <a:prstClr val="black"/>
                </a:solidFill>
              </a:rPr>
              <a:t>, 58% des Français adultes ont un faible niveau de </a:t>
            </a:r>
            <a:r>
              <a:rPr lang="fr-FR" sz="1600" b="1" dirty="0">
                <a:solidFill>
                  <a:prstClr val="black"/>
                </a:solidFill>
              </a:rPr>
              <a:t>littératie générale</a:t>
            </a:r>
          </a:p>
          <a:p>
            <a:pPr lvl="0">
              <a:buFont typeface="Wingdings" panose="05000000000000000000" pitchFamily="2" charset="2"/>
              <a:buChar char="Ø"/>
            </a:pPr>
            <a:endParaRPr lang="fr-FR" sz="1350" dirty="0">
              <a:solidFill>
                <a:prstClr val="black"/>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08751535"/>
      </p:ext>
    </p:extLst>
  </p:cSld>
  <p:clrMapOvr>
    <a:masterClrMapping/>
  </p:clrMapOvr>
  <mc:AlternateContent xmlns:mc="http://schemas.openxmlformats.org/markup-compatibility/2006" xmlns:p14="http://schemas.microsoft.com/office/powerpoint/2010/main">
    <mc:Choice Requires="p14">
      <p:transition spd="slow" p14:dur="2000" advTm="136588"/>
    </mc:Choice>
    <mc:Fallback xmlns="">
      <p:transition spd="slow" advTm="13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9537" y="5779317"/>
            <a:ext cx="7759699" cy="981075"/>
          </a:xfrm>
          <a:prstGeom prst="rect">
            <a:avLst/>
          </a:prstGeom>
          <a:blipFill>
            <a:blip r:embed="rId5" cstate="print"/>
            <a:stretch>
              <a:fillRect/>
            </a:stretch>
          </a:blipFill>
        </p:spPr>
        <p:txBody>
          <a:bodyPr wrap="square" lIns="0" tIns="0" rIns="0" bIns="0" rtlCol="0">
            <a:spAutoFit/>
          </a:bodyPr>
          <a:lstStyle/>
          <a:p>
            <a:endParaRPr/>
          </a:p>
        </p:txBody>
      </p:sp>
      <p:sp>
        <p:nvSpPr>
          <p:cNvPr id="3" name="object 3"/>
          <p:cNvSpPr/>
          <p:nvPr/>
        </p:nvSpPr>
        <p:spPr>
          <a:xfrm>
            <a:off x="395536" y="827186"/>
            <a:ext cx="7992887" cy="19051"/>
          </a:xfrm>
          <a:prstGeom prst="rect">
            <a:avLst/>
          </a:prstGeom>
          <a:blipFill>
            <a:blip r:embed="rId6" cstate="print"/>
            <a:stretch>
              <a:fillRect/>
            </a:stretch>
          </a:blipFill>
        </p:spPr>
        <p:txBody>
          <a:bodyPr wrap="square" lIns="0" tIns="0" rIns="0" bIns="0" rtlCol="0">
            <a:spAutoFit/>
          </a:bodyPr>
          <a:lstStyle/>
          <a:p>
            <a:endParaRPr/>
          </a:p>
        </p:txBody>
      </p:sp>
      <p:sp>
        <p:nvSpPr>
          <p:cNvPr id="6" name="object 9"/>
          <p:cNvSpPr/>
          <p:nvPr/>
        </p:nvSpPr>
        <p:spPr>
          <a:xfrm>
            <a:off x="1305879" y="1191105"/>
            <a:ext cx="6172200" cy="4580106"/>
          </a:xfrm>
          <a:prstGeom prst="rect">
            <a:avLst/>
          </a:prstGeom>
          <a:blipFill>
            <a:blip r:embed="rId7" cstate="print"/>
            <a:stretch>
              <a:fillRect/>
            </a:stretch>
          </a:blipFill>
        </p:spPr>
        <p:txBody>
          <a:bodyPr wrap="square" lIns="0" tIns="0" rIns="0" bIns="0" rtlCol="0">
            <a:spAutoFit/>
          </a:bodyPr>
          <a:lstStyle/>
          <a:p>
            <a:endParaRPr/>
          </a:p>
        </p:txBody>
      </p:sp>
      <p:sp>
        <p:nvSpPr>
          <p:cNvPr id="5" name="Titre 4"/>
          <p:cNvSpPr>
            <a:spLocks noGrp="1"/>
          </p:cNvSpPr>
          <p:nvPr>
            <p:ph type="title"/>
          </p:nvPr>
        </p:nvSpPr>
        <p:spPr/>
        <p:txBody>
          <a:bodyPr/>
          <a:lstStyle/>
          <a:p>
            <a:r>
              <a:rPr lang="fr-FR" dirty="0" smtClean="0">
                <a:solidFill>
                  <a:schemeClr val="accent1"/>
                </a:solidFill>
              </a:rPr>
              <a:t>Littératie en santé - </a:t>
            </a:r>
            <a:r>
              <a:rPr lang="fr-FR" dirty="0">
                <a:solidFill>
                  <a:schemeClr val="accent1"/>
                </a:solidFill>
              </a:rPr>
              <a:t>I</a:t>
            </a:r>
            <a:r>
              <a:rPr lang="fr-FR" dirty="0" smtClean="0">
                <a:solidFill>
                  <a:schemeClr val="accent1"/>
                </a:solidFill>
              </a:rPr>
              <a:t>ndividu</a:t>
            </a:r>
            <a:r>
              <a:rPr lang="fr-FR" dirty="0" smtClean="0"/>
              <a:t> </a:t>
            </a:r>
            <a:r>
              <a:rPr lang="fr-FR" dirty="0">
                <a:solidFill>
                  <a:schemeClr val="accent1"/>
                </a:solidFill>
              </a:rPr>
              <a:t>et</a:t>
            </a:r>
            <a:r>
              <a:rPr lang="fr-FR" dirty="0" smtClean="0"/>
              <a:t> </a:t>
            </a:r>
            <a:r>
              <a:rPr lang="fr-FR" dirty="0">
                <a:solidFill>
                  <a:schemeClr val="accent1"/>
                </a:solidFill>
              </a:rPr>
              <a:t>environnement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347129589"/>
      </p:ext>
    </p:extLst>
  </p:cSld>
  <p:clrMapOvr>
    <a:masterClrMapping/>
  </p:clrMapOvr>
  <mc:AlternateContent xmlns:mc="http://schemas.openxmlformats.org/markup-compatibility/2006" xmlns:p14="http://schemas.microsoft.com/office/powerpoint/2010/main">
    <mc:Choice Requires="p14">
      <p:transition spd="slow" p14:dur="2000" advTm="50401"/>
    </mc:Choice>
    <mc:Fallback xmlns="">
      <p:transition spd="slow" advTm="50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537" y="5779317"/>
            <a:ext cx="7759699" cy="981075"/>
          </a:xfrm>
          <a:prstGeom prst="rect">
            <a:avLst/>
          </a:prstGeom>
          <a:blipFill>
            <a:blip r:embed="rId5" cstate="print"/>
            <a:stretch>
              <a:fillRect/>
            </a:stretch>
          </a:blipFill>
        </p:spPr>
        <p:txBody>
          <a:bodyPr wrap="square" lIns="0" tIns="0" rIns="0" bIns="0" rtlCol="0">
            <a:spAutoFit/>
          </a:bodyPr>
          <a:lstStyle/>
          <a:p>
            <a:endParaRPr/>
          </a:p>
        </p:txBody>
      </p:sp>
      <p:sp>
        <p:nvSpPr>
          <p:cNvPr id="75" name="object 2"/>
          <p:cNvSpPr/>
          <p:nvPr/>
        </p:nvSpPr>
        <p:spPr>
          <a:xfrm>
            <a:off x="109537" y="5779317"/>
            <a:ext cx="7759699" cy="981075"/>
          </a:xfrm>
          <a:prstGeom prst="rect">
            <a:avLst/>
          </a:prstGeom>
          <a:blipFill>
            <a:blip r:embed="rId5" cstate="print"/>
            <a:stretch>
              <a:fillRect/>
            </a:stretch>
          </a:blipFill>
        </p:spPr>
        <p:txBody>
          <a:bodyPr wrap="square" lIns="0" tIns="0" rIns="0" bIns="0" rtlCol="0">
            <a:spAutoFit/>
          </a:bodyPr>
          <a:lstStyle/>
          <a:p>
            <a:endParaRPr/>
          </a:p>
        </p:txBody>
      </p:sp>
      <p:sp>
        <p:nvSpPr>
          <p:cNvPr id="76" name="object 3"/>
          <p:cNvSpPr/>
          <p:nvPr/>
        </p:nvSpPr>
        <p:spPr>
          <a:xfrm>
            <a:off x="395536" y="827186"/>
            <a:ext cx="7992887" cy="19051"/>
          </a:xfrm>
          <a:prstGeom prst="rect">
            <a:avLst/>
          </a:prstGeom>
          <a:blipFill>
            <a:blip r:embed="rId6" cstate="print"/>
            <a:stretch>
              <a:fillRect/>
            </a:stretch>
          </a:blipFill>
        </p:spPr>
        <p:txBody>
          <a:bodyPr wrap="square" lIns="0" tIns="0" rIns="0" bIns="0" rtlCol="0">
            <a:spAutoFit/>
          </a:bodyPr>
          <a:lstStyle/>
          <a:p>
            <a:endParaRPr/>
          </a:p>
        </p:txBody>
      </p:sp>
      <p:sp>
        <p:nvSpPr>
          <p:cNvPr id="78" name="Espace réservé du texte 5"/>
          <p:cNvSpPr>
            <a:spLocks noGrp="1"/>
          </p:cNvSpPr>
          <p:nvPr>
            <p:ph type="body" sz="quarter" idx="4294967295"/>
          </p:nvPr>
        </p:nvSpPr>
        <p:spPr>
          <a:xfrm>
            <a:off x="90147" y="152400"/>
            <a:ext cx="8315255" cy="401613"/>
          </a:xfrm>
          <a:prstGeom prst="rect">
            <a:avLst/>
          </a:prstGeom>
        </p:spPr>
        <p:txBody>
          <a:bodyPr/>
          <a:lstStyle/>
          <a:p>
            <a:r>
              <a:rPr lang="fr-FR" sz="3600" b="0" cap="none" dirty="0">
                <a:solidFill>
                  <a:schemeClr val="tx2">
                    <a:lumMod val="60000"/>
                    <a:lumOff val="40000"/>
                  </a:schemeClr>
                </a:solidFill>
              </a:rPr>
              <a:t>Littératie en santé (LS) – </a:t>
            </a:r>
            <a:r>
              <a:rPr lang="fr-FR" sz="3600" b="0" cap="none" dirty="0" smtClean="0">
                <a:solidFill>
                  <a:schemeClr val="tx2">
                    <a:lumMod val="60000"/>
                    <a:lumOff val="40000"/>
                  </a:schemeClr>
                </a:solidFill>
              </a:rPr>
              <a:t>Composantes</a:t>
            </a:r>
            <a:endParaRPr lang="fr-FR" sz="3600" b="0" cap="none" dirty="0">
              <a:solidFill>
                <a:schemeClr val="tx2">
                  <a:lumMod val="60000"/>
                  <a:lumOff val="40000"/>
                </a:schemeClr>
              </a:solidFill>
            </a:endParaRPr>
          </a:p>
        </p:txBody>
      </p:sp>
      <p:grpSp>
        <p:nvGrpSpPr>
          <p:cNvPr id="79" name="Groupe 78"/>
          <p:cNvGrpSpPr/>
          <p:nvPr/>
        </p:nvGrpSpPr>
        <p:grpSpPr>
          <a:xfrm>
            <a:off x="2130500" y="1699757"/>
            <a:ext cx="4899323" cy="424989"/>
            <a:chOff x="1995241" y="116632"/>
            <a:chExt cx="5472600" cy="514361"/>
          </a:xfrm>
        </p:grpSpPr>
        <p:sp>
          <p:nvSpPr>
            <p:cNvPr id="80" name="Ellipse 79"/>
            <p:cNvSpPr/>
            <p:nvPr/>
          </p:nvSpPr>
          <p:spPr>
            <a:xfrm>
              <a:off x="1995241" y="116632"/>
              <a:ext cx="5472600" cy="50405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sz="1350" dirty="0"/>
            </a:p>
          </p:txBody>
        </p:sp>
        <p:sp>
          <p:nvSpPr>
            <p:cNvPr id="81" name="ZoneTexte 80"/>
            <p:cNvSpPr txBox="1"/>
            <p:nvPr/>
          </p:nvSpPr>
          <p:spPr>
            <a:xfrm flipH="1">
              <a:off x="3707904" y="183994"/>
              <a:ext cx="2880320" cy="44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b="1" dirty="0">
                  <a:solidFill>
                    <a:schemeClr val="tx2"/>
                  </a:solidFill>
                </a:rPr>
                <a:t>Littératie en santé</a:t>
              </a:r>
            </a:p>
          </p:txBody>
        </p:sp>
      </p:grpSp>
      <p:grpSp>
        <p:nvGrpSpPr>
          <p:cNvPr id="82" name="Groupe 81"/>
          <p:cNvGrpSpPr/>
          <p:nvPr/>
        </p:nvGrpSpPr>
        <p:grpSpPr>
          <a:xfrm>
            <a:off x="5424866" y="2343443"/>
            <a:ext cx="2538282" cy="507831"/>
            <a:chOff x="1995241" y="85748"/>
            <a:chExt cx="5472600" cy="541981"/>
          </a:xfrm>
          <a:noFill/>
        </p:grpSpPr>
        <p:sp>
          <p:nvSpPr>
            <p:cNvPr id="83" name="Ellipse 82"/>
            <p:cNvSpPr/>
            <p:nvPr/>
          </p:nvSpPr>
          <p:spPr>
            <a:xfrm>
              <a:off x="1995241" y="116632"/>
              <a:ext cx="5472600" cy="504056"/>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fr-FR" sz="1350" dirty="0"/>
            </a:p>
          </p:txBody>
        </p:sp>
        <p:sp>
          <p:nvSpPr>
            <p:cNvPr id="84" name="ZoneTexte 83"/>
            <p:cNvSpPr txBox="1"/>
            <p:nvPr/>
          </p:nvSpPr>
          <p:spPr>
            <a:xfrm flipH="1">
              <a:off x="3166601" y="85748"/>
              <a:ext cx="3129880" cy="541981"/>
            </a:xfrm>
            <a:prstGeom prst="rect">
              <a:avLst/>
            </a:prstGeom>
            <a:grp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350" dirty="0">
                  <a:solidFill>
                    <a:schemeClr val="tx2"/>
                  </a:solidFill>
                </a:rPr>
                <a:t>Littératie informationnelle</a:t>
              </a:r>
            </a:p>
          </p:txBody>
        </p:sp>
      </p:grpSp>
      <p:grpSp>
        <p:nvGrpSpPr>
          <p:cNvPr id="85" name="Groupe 84"/>
          <p:cNvGrpSpPr/>
          <p:nvPr/>
        </p:nvGrpSpPr>
        <p:grpSpPr>
          <a:xfrm>
            <a:off x="1203900" y="2321794"/>
            <a:ext cx="2299773" cy="507831"/>
            <a:chOff x="1995241" y="89371"/>
            <a:chExt cx="5472600" cy="544446"/>
          </a:xfrm>
        </p:grpSpPr>
        <p:sp>
          <p:nvSpPr>
            <p:cNvPr id="86" name="Ellipse 85"/>
            <p:cNvSpPr/>
            <p:nvPr/>
          </p:nvSpPr>
          <p:spPr>
            <a:xfrm>
              <a:off x="1995241" y="116632"/>
              <a:ext cx="5472600" cy="50405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sz="1350" dirty="0"/>
            </a:p>
          </p:txBody>
        </p:sp>
        <p:sp>
          <p:nvSpPr>
            <p:cNvPr id="87" name="ZoneTexte 86"/>
            <p:cNvSpPr txBox="1"/>
            <p:nvPr/>
          </p:nvSpPr>
          <p:spPr>
            <a:xfrm flipH="1">
              <a:off x="2794215" y="89371"/>
              <a:ext cx="3892814" cy="54444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350" dirty="0">
                  <a:solidFill>
                    <a:schemeClr val="tx2"/>
                  </a:solidFill>
                </a:rPr>
                <a:t>Capacités de </a:t>
              </a:r>
              <a:r>
                <a:rPr lang="fr-FR" sz="1350" dirty="0" smtClean="0">
                  <a:solidFill>
                    <a:schemeClr val="tx2"/>
                  </a:solidFill>
                </a:rPr>
                <a:t>communication</a:t>
              </a:r>
              <a:endParaRPr lang="fr-FR" sz="1350" dirty="0">
                <a:solidFill>
                  <a:schemeClr val="tx2"/>
                </a:solidFill>
              </a:endParaRPr>
            </a:p>
          </p:txBody>
        </p:sp>
      </p:grpSp>
      <p:grpSp>
        <p:nvGrpSpPr>
          <p:cNvPr id="88" name="Groupe 87"/>
          <p:cNvGrpSpPr/>
          <p:nvPr/>
        </p:nvGrpSpPr>
        <p:grpSpPr>
          <a:xfrm>
            <a:off x="3028845" y="3510527"/>
            <a:ext cx="1459268" cy="486053"/>
            <a:chOff x="1995241" y="116632"/>
            <a:chExt cx="5472600" cy="504056"/>
          </a:xfrm>
        </p:grpSpPr>
        <p:sp>
          <p:nvSpPr>
            <p:cNvPr id="89" name="Ellipse 88"/>
            <p:cNvSpPr/>
            <p:nvPr/>
          </p:nvSpPr>
          <p:spPr>
            <a:xfrm>
              <a:off x="1995241" y="116632"/>
              <a:ext cx="5472600" cy="504056"/>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FR" sz="1350" dirty="0"/>
            </a:p>
          </p:txBody>
        </p:sp>
        <p:sp>
          <p:nvSpPr>
            <p:cNvPr id="90" name="ZoneTexte 89"/>
            <p:cNvSpPr txBox="1"/>
            <p:nvPr/>
          </p:nvSpPr>
          <p:spPr>
            <a:xfrm flipH="1">
              <a:off x="2974938" y="225054"/>
              <a:ext cx="3483651" cy="31119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1350" dirty="0">
                  <a:solidFill>
                    <a:schemeClr val="tx2"/>
                  </a:solidFill>
                </a:rPr>
                <a:t>Numératie</a:t>
              </a:r>
            </a:p>
          </p:txBody>
        </p:sp>
      </p:grpSp>
      <p:sp>
        <p:nvSpPr>
          <p:cNvPr id="91" name="ZoneTexte 90"/>
          <p:cNvSpPr txBox="1"/>
          <p:nvPr/>
        </p:nvSpPr>
        <p:spPr>
          <a:xfrm>
            <a:off x="248653" y="5598200"/>
            <a:ext cx="2897213" cy="300082"/>
          </a:xfrm>
          <a:prstGeom prst="rect">
            <a:avLst/>
          </a:prstGeom>
          <a:solidFill>
            <a:schemeClr val="bg1"/>
          </a:solidFill>
          <a:ln>
            <a:solidFill>
              <a:schemeClr val="tx2"/>
            </a:solidFill>
          </a:ln>
        </p:spPr>
        <p:txBody>
          <a:bodyPr wrap="square" rtlCol="0">
            <a:spAutoFit/>
          </a:bodyPr>
          <a:lstStyle/>
          <a:p>
            <a:pPr lvl="0">
              <a:defRPr/>
            </a:pPr>
            <a:r>
              <a:rPr lang="fr-FR" sz="1350" b="1" i="1" dirty="0"/>
              <a:t>Adapté de </a:t>
            </a:r>
            <a:r>
              <a:rPr lang="fr-FR" sz="1350" b="1" i="1" dirty="0" err="1"/>
              <a:t>Paasche-Orlow</a:t>
            </a:r>
            <a:r>
              <a:rPr lang="fr-FR" sz="1350" b="1" i="1" dirty="0"/>
              <a:t> et al 2005</a:t>
            </a:r>
          </a:p>
        </p:txBody>
      </p:sp>
      <p:grpSp>
        <p:nvGrpSpPr>
          <p:cNvPr id="92" name="Groupe 91"/>
          <p:cNvGrpSpPr/>
          <p:nvPr/>
        </p:nvGrpSpPr>
        <p:grpSpPr>
          <a:xfrm>
            <a:off x="7575119" y="2838695"/>
            <a:ext cx="1462148" cy="693128"/>
            <a:chOff x="214114" y="3136489"/>
            <a:chExt cx="1261542" cy="694338"/>
          </a:xfrm>
        </p:grpSpPr>
        <p:sp>
          <p:nvSpPr>
            <p:cNvPr id="93" name="Rectangle 92"/>
            <p:cNvSpPr/>
            <p:nvPr/>
          </p:nvSpPr>
          <p:spPr>
            <a:xfrm>
              <a:off x="214114" y="3136489"/>
              <a:ext cx="1261542" cy="508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4" name="ZoneTexte 93"/>
            <p:cNvSpPr txBox="1"/>
            <p:nvPr/>
          </p:nvSpPr>
          <p:spPr>
            <a:xfrm flipH="1">
              <a:off x="273229" y="3153719"/>
              <a:ext cx="1116724" cy="677108"/>
            </a:xfrm>
            <a:prstGeom prst="rect">
              <a:avLst/>
            </a:prstGeom>
            <a:noFill/>
            <a:ln>
              <a:noFill/>
            </a:ln>
          </p:spPr>
          <p:txBody>
            <a:bodyPr wrap="square" rtlCol="0">
              <a:spAutoFit/>
            </a:bodyPr>
            <a:lstStyle/>
            <a:p>
              <a:pPr algn="ctr"/>
              <a:r>
                <a:rPr lang="fr-FR" sz="1350" dirty="0"/>
                <a:t>Analyse critique</a:t>
              </a:r>
            </a:p>
          </p:txBody>
        </p:sp>
      </p:grpSp>
      <p:cxnSp>
        <p:nvCxnSpPr>
          <p:cNvPr id="95" name="Connecteur droit avec flèche 94"/>
          <p:cNvCxnSpPr/>
          <p:nvPr/>
        </p:nvCxnSpPr>
        <p:spPr>
          <a:xfrm flipH="1">
            <a:off x="3799399" y="2220655"/>
            <a:ext cx="703025" cy="12360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necteur droit avec flèche 95"/>
          <p:cNvCxnSpPr/>
          <p:nvPr/>
        </p:nvCxnSpPr>
        <p:spPr>
          <a:xfrm>
            <a:off x="4515863" y="2219998"/>
            <a:ext cx="2178145" cy="1066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eur droit avec flèche 96"/>
          <p:cNvCxnSpPr/>
          <p:nvPr/>
        </p:nvCxnSpPr>
        <p:spPr>
          <a:xfrm flipH="1">
            <a:off x="2353787" y="2222362"/>
            <a:ext cx="2144697" cy="868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eur droit avec flèche 97"/>
          <p:cNvCxnSpPr/>
          <p:nvPr/>
        </p:nvCxnSpPr>
        <p:spPr>
          <a:xfrm flipH="1">
            <a:off x="2428087" y="2220656"/>
            <a:ext cx="2070398" cy="12360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cteur droit avec flèche 98"/>
          <p:cNvCxnSpPr/>
          <p:nvPr/>
        </p:nvCxnSpPr>
        <p:spPr>
          <a:xfrm>
            <a:off x="4509144" y="2228109"/>
            <a:ext cx="2075800" cy="11820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0" name="Groupe 99"/>
          <p:cNvGrpSpPr/>
          <p:nvPr/>
        </p:nvGrpSpPr>
        <p:grpSpPr>
          <a:xfrm>
            <a:off x="5843838" y="3499233"/>
            <a:ext cx="2614361" cy="1947575"/>
            <a:chOff x="7190738" y="2771364"/>
            <a:chExt cx="3149101" cy="2596767"/>
          </a:xfrm>
        </p:grpSpPr>
        <p:grpSp>
          <p:nvGrpSpPr>
            <p:cNvPr id="101" name="Groupe 100"/>
            <p:cNvGrpSpPr/>
            <p:nvPr/>
          </p:nvGrpSpPr>
          <p:grpSpPr>
            <a:xfrm>
              <a:off x="7190738" y="3924966"/>
              <a:ext cx="1166583" cy="508535"/>
              <a:chOff x="214114" y="3136489"/>
              <a:chExt cx="1261542" cy="508535"/>
            </a:xfrm>
          </p:grpSpPr>
          <p:sp>
            <p:nvSpPr>
              <p:cNvPr id="119" name="Rectangle 118"/>
              <p:cNvSpPr/>
              <p:nvPr/>
            </p:nvSpPr>
            <p:spPr>
              <a:xfrm>
                <a:off x="214114" y="3136489"/>
                <a:ext cx="1261542" cy="50853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0" name="ZoneTexte 119"/>
              <p:cNvSpPr txBox="1"/>
              <p:nvPr/>
            </p:nvSpPr>
            <p:spPr>
              <a:xfrm flipH="1">
                <a:off x="365902" y="3203684"/>
                <a:ext cx="1024051" cy="400110"/>
              </a:xfrm>
              <a:prstGeom prst="rect">
                <a:avLst/>
              </a:prstGeom>
              <a:noFill/>
              <a:ln>
                <a:noFill/>
              </a:ln>
            </p:spPr>
            <p:txBody>
              <a:bodyPr wrap="square" rtlCol="0">
                <a:spAutoFit/>
              </a:bodyPr>
              <a:lstStyle/>
              <a:p>
                <a:pPr algn="ctr"/>
                <a:r>
                  <a:rPr lang="fr-FR" sz="1350" dirty="0"/>
                  <a:t>Fluidité</a:t>
                </a:r>
              </a:p>
            </p:txBody>
          </p:sp>
        </p:grpSp>
        <p:grpSp>
          <p:nvGrpSpPr>
            <p:cNvPr id="102" name="Groupe 101"/>
            <p:cNvGrpSpPr/>
            <p:nvPr/>
          </p:nvGrpSpPr>
          <p:grpSpPr>
            <a:xfrm>
              <a:off x="7440246" y="2771364"/>
              <a:ext cx="2899593" cy="2596767"/>
              <a:chOff x="7459496" y="2771364"/>
              <a:chExt cx="2899593" cy="2596767"/>
            </a:xfrm>
          </p:grpSpPr>
          <p:cxnSp>
            <p:nvCxnSpPr>
              <p:cNvPr id="103" name="Connecteur droit avec flèche 102"/>
              <p:cNvCxnSpPr>
                <a:stCxn id="117" idx="4"/>
                <a:endCxn id="111" idx="0"/>
              </p:cNvCxnSpPr>
              <p:nvPr/>
            </p:nvCxnSpPr>
            <p:spPr>
              <a:xfrm>
                <a:off x="8882189" y="3419435"/>
                <a:ext cx="17470" cy="144016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04" name="Groupe 103"/>
              <p:cNvGrpSpPr/>
              <p:nvPr/>
            </p:nvGrpSpPr>
            <p:grpSpPr>
              <a:xfrm>
                <a:off x="7909343" y="2771364"/>
                <a:ext cx="1945691" cy="677109"/>
                <a:chOff x="1995241" y="116632"/>
                <a:chExt cx="5472600" cy="526641"/>
              </a:xfrm>
            </p:grpSpPr>
            <p:sp>
              <p:nvSpPr>
                <p:cNvPr id="117" name="Ellipse 116"/>
                <p:cNvSpPr/>
                <p:nvPr/>
              </p:nvSpPr>
              <p:spPr>
                <a:xfrm>
                  <a:off x="1995241" y="116632"/>
                  <a:ext cx="5472600" cy="50405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18" name="ZoneTexte 117"/>
                <p:cNvSpPr txBox="1"/>
                <p:nvPr/>
              </p:nvSpPr>
              <p:spPr>
                <a:xfrm flipH="1">
                  <a:off x="3289515" y="116632"/>
                  <a:ext cx="2880320" cy="526641"/>
                </a:xfrm>
                <a:prstGeom prst="rect">
                  <a:avLst/>
                </a:prstGeom>
                <a:noFill/>
                <a:ln>
                  <a:noFill/>
                </a:ln>
              </p:spPr>
              <p:txBody>
                <a:bodyPr wrap="square" rtlCol="0">
                  <a:spAutoFit/>
                </a:bodyPr>
                <a:lstStyle/>
                <a:p>
                  <a:pPr algn="ctr"/>
                  <a:r>
                    <a:rPr lang="fr-FR" sz="1350" dirty="0">
                      <a:solidFill>
                        <a:schemeClr val="tx2"/>
                      </a:solidFill>
                    </a:rPr>
                    <a:t>Littératie Ecrite</a:t>
                  </a:r>
                </a:p>
              </p:txBody>
            </p:sp>
          </p:grpSp>
          <p:grpSp>
            <p:nvGrpSpPr>
              <p:cNvPr id="105" name="Groupe 104"/>
              <p:cNvGrpSpPr/>
              <p:nvPr/>
            </p:nvGrpSpPr>
            <p:grpSpPr>
              <a:xfrm>
                <a:off x="9422985" y="3919993"/>
                <a:ext cx="936104" cy="744303"/>
                <a:chOff x="214114" y="3136489"/>
                <a:chExt cx="1261542" cy="744303"/>
              </a:xfrm>
            </p:grpSpPr>
            <p:sp>
              <p:nvSpPr>
                <p:cNvPr id="115" name="Rectangle 114"/>
                <p:cNvSpPr/>
                <p:nvPr/>
              </p:nvSpPr>
              <p:spPr>
                <a:xfrm>
                  <a:off x="214114" y="3136489"/>
                  <a:ext cx="1261542" cy="50853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6" name="ZoneTexte 115"/>
                <p:cNvSpPr txBox="1"/>
                <p:nvPr/>
              </p:nvSpPr>
              <p:spPr>
                <a:xfrm flipH="1">
                  <a:off x="365901" y="3203684"/>
                  <a:ext cx="1024050" cy="677108"/>
                </a:xfrm>
                <a:prstGeom prst="rect">
                  <a:avLst/>
                </a:prstGeom>
                <a:noFill/>
                <a:ln>
                  <a:noFill/>
                </a:ln>
              </p:spPr>
              <p:txBody>
                <a:bodyPr wrap="square" rtlCol="0">
                  <a:spAutoFit/>
                </a:bodyPr>
                <a:lstStyle/>
                <a:p>
                  <a:pPr algn="ctr"/>
                  <a:r>
                    <a:rPr lang="fr-FR" sz="1350" dirty="0"/>
                    <a:t>Ecrire</a:t>
                  </a:r>
                </a:p>
              </p:txBody>
            </p:sp>
          </p:grpSp>
          <p:grpSp>
            <p:nvGrpSpPr>
              <p:cNvPr id="106" name="Groupe 105"/>
              <p:cNvGrpSpPr/>
              <p:nvPr/>
            </p:nvGrpSpPr>
            <p:grpSpPr>
              <a:xfrm>
                <a:off x="8486881" y="3923492"/>
                <a:ext cx="757486" cy="508535"/>
                <a:chOff x="-265582" y="3136489"/>
                <a:chExt cx="1261541" cy="508535"/>
              </a:xfrm>
            </p:grpSpPr>
            <p:sp>
              <p:nvSpPr>
                <p:cNvPr id="113" name="Rectangle 112"/>
                <p:cNvSpPr/>
                <p:nvPr/>
              </p:nvSpPr>
              <p:spPr>
                <a:xfrm>
                  <a:off x="-265582" y="3136489"/>
                  <a:ext cx="1261541" cy="508535"/>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4" name="ZoneTexte 113"/>
                <p:cNvSpPr txBox="1"/>
                <p:nvPr/>
              </p:nvSpPr>
              <p:spPr>
                <a:xfrm flipH="1">
                  <a:off x="-117192" y="3203684"/>
                  <a:ext cx="1024048" cy="400110"/>
                </a:xfrm>
                <a:prstGeom prst="rect">
                  <a:avLst/>
                </a:prstGeom>
                <a:noFill/>
                <a:ln>
                  <a:noFill/>
                </a:ln>
              </p:spPr>
              <p:txBody>
                <a:bodyPr wrap="square" rtlCol="0">
                  <a:spAutoFit/>
                </a:bodyPr>
                <a:lstStyle/>
                <a:p>
                  <a:pPr algn="ctr"/>
                  <a:r>
                    <a:rPr lang="fr-FR" sz="1350" dirty="0"/>
                    <a:t>Lire</a:t>
                  </a:r>
                </a:p>
              </p:txBody>
            </p:sp>
          </p:grpSp>
          <p:grpSp>
            <p:nvGrpSpPr>
              <p:cNvPr id="107" name="Groupe 106"/>
              <p:cNvGrpSpPr/>
              <p:nvPr/>
            </p:nvGrpSpPr>
            <p:grpSpPr>
              <a:xfrm>
                <a:off x="7459496" y="4859596"/>
                <a:ext cx="2880320" cy="508535"/>
                <a:chOff x="584136" y="3136489"/>
                <a:chExt cx="1261542" cy="508535"/>
              </a:xfrm>
            </p:grpSpPr>
            <p:sp>
              <p:nvSpPr>
                <p:cNvPr id="111" name="Rectangle 110"/>
                <p:cNvSpPr/>
                <p:nvPr/>
              </p:nvSpPr>
              <p:spPr>
                <a:xfrm>
                  <a:off x="584136" y="3136489"/>
                  <a:ext cx="1261542" cy="50853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2" name="ZoneTexte 111"/>
                <p:cNvSpPr txBox="1"/>
                <p:nvPr/>
              </p:nvSpPr>
              <p:spPr>
                <a:xfrm flipH="1">
                  <a:off x="665014" y="3203684"/>
                  <a:ext cx="1116724" cy="400110"/>
                </a:xfrm>
                <a:prstGeom prst="rect">
                  <a:avLst/>
                </a:prstGeom>
                <a:noFill/>
                <a:ln>
                  <a:noFill/>
                </a:ln>
              </p:spPr>
              <p:txBody>
                <a:bodyPr wrap="square" rtlCol="0">
                  <a:spAutoFit/>
                </a:bodyPr>
                <a:lstStyle/>
                <a:p>
                  <a:pPr algn="ctr"/>
                  <a:r>
                    <a:rPr lang="fr-FR" sz="1350" dirty="0"/>
                    <a:t>Comprendre</a:t>
                  </a:r>
                </a:p>
              </p:txBody>
            </p:sp>
          </p:grpSp>
          <p:cxnSp>
            <p:nvCxnSpPr>
              <p:cNvPr id="108" name="Connecteur droit avec flèche 107"/>
              <p:cNvCxnSpPr/>
              <p:nvPr/>
            </p:nvCxnSpPr>
            <p:spPr>
              <a:xfrm flipH="1">
                <a:off x="8890069" y="3434494"/>
                <a:ext cx="462" cy="5040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onnecteur droit avec flèche 108"/>
              <p:cNvCxnSpPr/>
              <p:nvPr/>
            </p:nvCxnSpPr>
            <p:spPr>
              <a:xfrm>
                <a:off x="8883352" y="3436528"/>
                <a:ext cx="997746" cy="48346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p:cNvCxnSpPr/>
              <p:nvPr/>
            </p:nvCxnSpPr>
            <p:spPr>
              <a:xfrm flipH="1">
                <a:off x="7754151" y="3433706"/>
                <a:ext cx="1131448" cy="48132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21" name="Groupe 120"/>
          <p:cNvGrpSpPr/>
          <p:nvPr/>
        </p:nvGrpSpPr>
        <p:grpSpPr>
          <a:xfrm>
            <a:off x="1000296" y="3505200"/>
            <a:ext cx="2185589" cy="1820402"/>
            <a:chOff x="1977139" y="2843373"/>
            <a:chExt cx="2693318" cy="2322178"/>
          </a:xfrm>
        </p:grpSpPr>
        <p:grpSp>
          <p:nvGrpSpPr>
            <p:cNvPr id="122" name="Groupe 121"/>
            <p:cNvGrpSpPr/>
            <p:nvPr/>
          </p:nvGrpSpPr>
          <p:grpSpPr>
            <a:xfrm>
              <a:off x="2366202" y="2843373"/>
              <a:ext cx="1945691" cy="677109"/>
              <a:chOff x="1995241" y="116632"/>
              <a:chExt cx="5472600" cy="526641"/>
            </a:xfrm>
          </p:grpSpPr>
          <p:sp>
            <p:nvSpPr>
              <p:cNvPr id="135" name="Ellipse 134"/>
              <p:cNvSpPr/>
              <p:nvPr/>
            </p:nvSpPr>
            <p:spPr>
              <a:xfrm>
                <a:off x="1995241" y="116632"/>
                <a:ext cx="547260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36" name="ZoneTexte 135"/>
              <p:cNvSpPr txBox="1"/>
              <p:nvPr/>
            </p:nvSpPr>
            <p:spPr>
              <a:xfrm flipH="1">
                <a:off x="3289514" y="116632"/>
                <a:ext cx="2880318" cy="526641"/>
              </a:xfrm>
              <a:prstGeom prst="rect">
                <a:avLst/>
              </a:prstGeom>
              <a:noFill/>
              <a:ln>
                <a:noFill/>
              </a:ln>
            </p:spPr>
            <p:txBody>
              <a:bodyPr wrap="square" rtlCol="0">
                <a:spAutoFit/>
              </a:bodyPr>
              <a:lstStyle/>
              <a:p>
                <a:pPr algn="ctr"/>
                <a:r>
                  <a:rPr lang="fr-FR" sz="1350" dirty="0">
                    <a:solidFill>
                      <a:schemeClr val="tx2"/>
                    </a:solidFill>
                  </a:rPr>
                  <a:t>Littératie Orale</a:t>
                </a:r>
              </a:p>
            </p:txBody>
          </p:sp>
        </p:grpSp>
        <p:grpSp>
          <p:nvGrpSpPr>
            <p:cNvPr id="123" name="Groupe 122"/>
            <p:cNvGrpSpPr/>
            <p:nvPr/>
          </p:nvGrpSpPr>
          <p:grpSpPr>
            <a:xfrm>
              <a:off x="3408915" y="3938495"/>
              <a:ext cx="1261542" cy="508535"/>
              <a:chOff x="214114" y="3136489"/>
              <a:chExt cx="1261542" cy="508535"/>
            </a:xfrm>
          </p:grpSpPr>
          <p:sp>
            <p:nvSpPr>
              <p:cNvPr id="133" name="Rectangle 132"/>
              <p:cNvSpPr/>
              <p:nvPr/>
            </p:nvSpPr>
            <p:spPr>
              <a:xfrm>
                <a:off x="214114" y="3136489"/>
                <a:ext cx="1261542" cy="5085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4" name="ZoneTexte 133"/>
              <p:cNvSpPr txBox="1"/>
              <p:nvPr/>
            </p:nvSpPr>
            <p:spPr>
              <a:xfrm flipH="1">
                <a:off x="365901" y="3203684"/>
                <a:ext cx="1024049" cy="400110"/>
              </a:xfrm>
              <a:prstGeom prst="rect">
                <a:avLst/>
              </a:prstGeom>
              <a:noFill/>
              <a:ln>
                <a:noFill/>
              </a:ln>
            </p:spPr>
            <p:txBody>
              <a:bodyPr wrap="square" rtlCol="0">
                <a:spAutoFit/>
              </a:bodyPr>
              <a:lstStyle/>
              <a:p>
                <a:pPr algn="ctr"/>
                <a:r>
                  <a:rPr lang="fr-FR" sz="1350" dirty="0"/>
                  <a:t>Ecouter</a:t>
                </a:r>
              </a:p>
            </p:txBody>
          </p:sp>
        </p:grpSp>
        <p:grpSp>
          <p:nvGrpSpPr>
            <p:cNvPr id="124" name="Groupe 123"/>
            <p:cNvGrpSpPr/>
            <p:nvPr/>
          </p:nvGrpSpPr>
          <p:grpSpPr>
            <a:xfrm>
              <a:off x="1977139" y="3927397"/>
              <a:ext cx="1261542" cy="508535"/>
              <a:chOff x="214114" y="3136489"/>
              <a:chExt cx="1261542" cy="508535"/>
            </a:xfrm>
          </p:grpSpPr>
          <p:sp>
            <p:nvSpPr>
              <p:cNvPr id="131" name="Rectangle 130"/>
              <p:cNvSpPr/>
              <p:nvPr/>
            </p:nvSpPr>
            <p:spPr>
              <a:xfrm>
                <a:off x="214114" y="3136489"/>
                <a:ext cx="1261542" cy="5085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2" name="ZoneTexte 131"/>
              <p:cNvSpPr txBox="1"/>
              <p:nvPr/>
            </p:nvSpPr>
            <p:spPr>
              <a:xfrm flipH="1">
                <a:off x="365901" y="3203684"/>
                <a:ext cx="1024049" cy="400110"/>
              </a:xfrm>
              <a:prstGeom prst="rect">
                <a:avLst/>
              </a:prstGeom>
              <a:noFill/>
              <a:ln>
                <a:noFill/>
              </a:ln>
            </p:spPr>
            <p:txBody>
              <a:bodyPr wrap="square" rtlCol="0">
                <a:spAutoFit/>
              </a:bodyPr>
              <a:lstStyle/>
              <a:p>
                <a:pPr algn="ctr"/>
                <a:r>
                  <a:rPr lang="fr-FR" sz="1350" dirty="0"/>
                  <a:t>Parler</a:t>
                </a:r>
              </a:p>
            </p:txBody>
          </p:sp>
        </p:grpSp>
        <p:grpSp>
          <p:nvGrpSpPr>
            <p:cNvPr id="125" name="Groupe 124"/>
            <p:cNvGrpSpPr/>
            <p:nvPr/>
          </p:nvGrpSpPr>
          <p:grpSpPr>
            <a:xfrm>
              <a:off x="1977139" y="4657016"/>
              <a:ext cx="2671893" cy="508535"/>
              <a:chOff x="214114" y="3136489"/>
              <a:chExt cx="1261542" cy="508535"/>
            </a:xfrm>
          </p:grpSpPr>
          <p:sp>
            <p:nvSpPr>
              <p:cNvPr id="129" name="Rectangle 128"/>
              <p:cNvSpPr/>
              <p:nvPr/>
            </p:nvSpPr>
            <p:spPr>
              <a:xfrm>
                <a:off x="214114" y="3136489"/>
                <a:ext cx="1261542" cy="5085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0" name="ZoneTexte 129"/>
              <p:cNvSpPr txBox="1"/>
              <p:nvPr/>
            </p:nvSpPr>
            <p:spPr>
              <a:xfrm flipH="1">
                <a:off x="365901" y="3203684"/>
                <a:ext cx="1024049" cy="400110"/>
              </a:xfrm>
              <a:prstGeom prst="rect">
                <a:avLst/>
              </a:prstGeom>
              <a:noFill/>
              <a:ln>
                <a:noFill/>
              </a:ln>
            </p:spPr>
            <p:txBody>
              <a:bodyPr wrap="square" rtlCol="0">
                <a:spAutoFit/>
              </a:bodyPr>
              <a:lstStyle/>
              <a:p>
                <a:pPr algn="ctr"/>
                <a:r>
                  <a:rPr lang="fr-FR" sz="1350" dirty="0"/>
                  <a:t>Comprendre </a:t>
                </a:r>
              </a:p>
            </p:txBody>
          </p:sp>
        </p:grpSp>
        <p:cxnSp>
          <p:nvCxnSpPr>
            <p:cNvPr id="126" name="Connecteur droit avec flèche 125"/>
            <p:cNvCxnSpPr/>
            <p:nvPr/>
          </p:nvCxnSpPr>
          <p:spPr>
            <a:xfrm flipH="1">
              <a:off x="3328330" y="3482896"/>
              <a:ext cx="0" cy="1224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eur droit avec flèche 126"/>
            <p:cNvCxnSpPr/>
            <p:nvPr/>
          </p:nvCxnSpPr>
          <p:spPr>
            <a:xfrm>
              <a:off x="3344387" y="3504808"/>
              <a:ext cx="685360" cy="43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onnecteur droit avec flèche 127"/>
            <p:cNvCxnSpPr/>
            <p:nvPr/>
          </p:nvCxnSpPr>
          <p:spPr>
            <a:xfrm flipH="1">
              <a:off x="2579200" y="3502566"/>
              <a:ext cx="737177" cy="417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e 136"/>
          <p:cNvGrpSpPr/>
          <p:nvPr/>
        </p:nvGrpSpPr>
        <p:grpSpPr>
          <a:xfrm>
            <a:off x="4622125" y="3503516"/>
            <a:ext cx="1459268" cy="486053"/>
            <a:chOff x="1995241" y="116632"/>
            <a:chExt cx="5472600" cy="504056"/>
          </a:xfrm>
        </p:grpSpPr>
        <p:sp>
          <p:nvSpPr>
            <p:cNvPr id="138" name="Ellipse 137"/>
            <p:cNvSpPr/>
            <p:nvPr/>
          </p:nvSpPr>
          <p:spPr>
            <a:xfrm>
              <a:off x="1995241" y="116632"/>
              <a:ext cx="5472600"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39" name="ZoneTexte 138"/>
            <p:cNvSpPr txBox="1"/>
            <p:nvPr/>
          </p:nvSpPr>
          <p:spPr>
            <a:xfrm flipH="1">
              <a:off x="2748071" y="228922"/>
              <a:ext cx="3917471" cy="311197"/>
            </a:xfrm>
            <a:prstGeom prst="rect">
              <a:avLst/>
            </a:prstGeom>
            <a:noFill/>
            <a:ln>
              <a:noFill/>
            </a:ln>
          </p:spPr>
          <p:txBody>
            <a:bodyPr wrap="square" rtlCol="0">
              <a:spAutoFit/>
            </a:bodyPr>
            <a:lstStyle/>
            <a:p>
              <a:pPr algn="ctr"/>
              <a:r>
                <a:rPr lang="fr-FR" sz="1350" dirty="0">
                  <a:solidFill>
                    <a:schemeClr val="tx2"/>
                  </a:solidFill>
                </a:rPr>
                <a:t>E- Littératie</a:t>
              </a:r>
            </a:p>
          </p:txBody>
        </p:sp>
      </p:grpSp>
      <p:cxnSp>
        <p:nvCxnSpPr>
          <p:cNvPr id="140" name="Connecteur droit avec flèche 139"/>
          <p:cNvCxnSpPr/>
          <p:nvPr/>
        </p:nvCxnSpPr>
        <p:spPr>
          <a:xfrm>
            <a:off x="4491030" y="2212883"/>
            <a:ext cx="817318" cy="12182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1"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0581" y="6272561"/>
            <a:ext cx="304800" cy="304800"/>
          </a:xfrm>
          <a:prstGeom prst="rect">
            <a:avLst/>
          </a:prstGeom>
        </p:spPr>
      </p:pic>
    </p:spTree>
    <p:extLst>
      <p:ext uri="{BB962C8B-B14F-4D97-AF65-F5344CB8AC3E}">
        <p14:creationId xmlns:p14="http://schemas.microsoft.com/office/powerpoint/2010/main" val="193771355"/>
      </p:ext>
    </p:extLst>
  </p:cSld>
  <p:clrMapOvr>
    <a:masterClrMapping/>
  </p:clrMapOvr>
  <mc:AlternateContent xmlns:mc="http://schemas.openxmlformats.org/markup-compatibility/2006" xmlns:p14="http://schemas.microsoft.com/office/powerpoint/2010/main">
    <mc:Choice Requires="p14">
      <p:transition spd="slow" p14:dur="2000" advTm="136588"/>
    </mc:Choice>
    <mc:Fallback xmlns="">
      <p:transition spd="slow" advTm="13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p:nvPr/>
        </p:nvSpPr>
        <p:spPr>
          <a:xfrm>
            <a:off x="4078223" y="915416"/>
            <a:ext cx="5120640" cy="2455545"/>
          </a:xfrm>
          <a:custGeom>
            <a:avLst/>
            <a:gdLst/>
            <a:ahLst/>
            <a:cxnLst/>
            <a:rect l="l" t="t" r="r" b="b"/>
            <a:pathLst>
              <a:path w="5120640" h="2455545">
                <a:moveTo>
                  <a:pt x="0" y="2455164"/>
                </a:moveTo>
                <a:lnTo>
                  <a:pt x="5120639" y="2455164"/>
                </a:lnTo>
                <a:lnTo>
                  <a:pt x="5120639" y="0"/>
                </a:lnTo>
                <a:lnTo>
                  <a:pt x="0" y="0"/>
                </a:lnTo>
                <a:lnTo>
                  <a:pt x="0" y="2455164"/>
                </a:lnTo>
                <a:close/>
              </a:path>
            </a:pathLst>
          </a:custGeom>
          <a:ln w="9144">
            <a:solidFill>
              <a:srgbClr val="FFFFFF"/>
            </a:solidFill>
          </a:ln>
        </p:spPr>
        <p:txBody>
          <a:bodyPr wrap="square" lIns="0" tIns="0" rIns="0" bIns="0" rtlCol="0">
            <a:spAutoFit/>
          </a:bodyPr>
          <a:lstStyle/>
          <a:p>
            <a:endParaRPr/>
          </a:p>
        </p:txBody>
      </p:sp>
      <p:pic>
        <p:nvPicPr>
          <p:cNvPr id="4" name="Image 3"/>
          <p:cNvPicPr>
            <a:picLocks noChangeAspect="1"/>
          </p:cNvPicPr>
          <p:nvPr/>
        </p:nvPicPr>
        <p:blipFill rotWithShape="1">
          <a:blip r:embed="rId3"/>
          <a:srcRect t="3252" b="30441"/>
          <a:stretch/>
        </p:blipFill>
        <p:spPr>
          <a:xfrm>
            <a:off x="1966317" y="915416"/>
            <a:ext cx="6914173" cy="2072159"/>
          </a:xfrm>
          <a:prstGeom prst="rect">
            <a:avLst/>
          </a:prstGeom>
          <a:ln>
            <a:solidFill>
              <a:schemeClr val="accent1"/>
            </a:solidFill>
          </a:ln>
        </p:spPr>
      </p:pic>
      <p:sp>
        <p:nvSpPr>
          <p:cNvPr id="10" name="object 4"/>
          <p:cNvSpPr txBox="1"/>
          <p:nvPr/>
        </p:nvSpPr>
        <p:spPr>
          <a:xfrm>
            <a:off x="395536" y="685801"/>
            <a:ext cx="2194872" cy="4684359"/>
          </a:xfrm>
          <a:prstGeom prst="rect">
            <a:avLst/>
          </a:prstGeom>
        </p:spPr>
        <p:txBody>
          <a:bodyPr vert="horz" wrap="square" lIns="0" tIns="0" rIns="0" bIns="0" rtlCol="0">
            <a:spAutoFit/>
          </a:bodyPr>
          <a:lstStyle/>
          <a:p>
            <a:pPr>
              <a:lnSpc>
                <a:spcPts val="1350"/>
              </a:lnSpc>
              <a:spcBef>
                <a:spcPts val="11"/>
              </a:spcBef>
            </a:pPr>
            <a:endParaRPr sz="1350" dirty="0"/>
          </a:p>
          <a:p>
            <a:pPr>
              <a:lnSpc>
                <a:spcPts val="2000"/>
              </a:lnSpc>
            </a:pPr>
            <a:endParaRPr sz="2400" dirty="0"/>
          </a:p>
          <a:p>
            <a:pPr marL="12700">
              <a:lnSpc>
                <a:spcPct val="100000"/>
              </a:lnSpc>
            </a:pPr>
            <a:r>
              <a:rPr sz="2400" b="1" dirty="0">
                <a:solidFill>
                  <a:srgbClr val="43474B"/>
                </a:solidFill>
                <a:latin typeface="Arial"/>
                <a:cs typeface="Arial"/>
              </a:rPr>
              <a:t>Écr</a:t>
            </a:r>
            <a:r>
              <a:rPr sz="2400" b="1" spc="-10" dirty="0">
                <a:solidFill>
                  <a:srgbClr val="43474B"/>
                </a:solidFill>
                <a:latin typeface="Arial"/>
                <a:cs typeface="Arial"/>
              </a:rPr>
              <a:t>i</a:t>
            </a:r>
            <a:r>
              <a:rPr sz="2400" b="1" dirty="0">
                <a:solidFill>
                  <a:srgbClr val="43474B"/>
                </a:solidFill>
                <a:latin typeface="Arial"/>
                <a:cs typeface="Arial"/>
              </a:rPr>
              <a:t>ture</a:t>
            </a:r>
            <a:endParaRPr sz="2400" dirty="0">
              <a:latin typeface="Arial"/>
              <a:cs typeface="Arial"/>
            </a:endParaRPr>
          </a:p>
          <a:p>
            <a:pPr marL="12700">
              <a:lnSpc>
                <a:spcPct val="100000"/>
              </a:lnSpc>
              <a:spcBef>
                <a:spcPts val="480"/>
              </a:spcBef>
            </a:pPr>
            <a:endParaRPr lang="fr-FR" sz="2400" dirty="0">
              <a:solidFill>
                <a:srgbClr val="43474B"/>
              </a:solidFill>
              <a:latin typeface="Arial"/>
              <a:cs typeface="Arial"/>
            </a:endParaRPr>
          </a:p>
          <a:p>
            <a:pPr marL="12700">
              <a:lnSpc>
                <a:spcPct val="100000"/>
              </a:lnSpc>
              <a:spcBef>
                <a:spcPts val="480"/>
              </a:spcBef>
            </a:pPr>
            <a:endParaRPr lang="fr-FR" sz="2400" dirty="0">
              <a:solidFill>
                <a:srgbClr val="43474B"/>
              </a:solidFill>
              <a:latin typeface="Arial"/>
              <a:cs typeface="Arial"/>
            </a:endParaRPr>
          </a:p>
          <a:p>
            <a:pPr marL="12700">
              <a:lnSpc>
                <a:spcPct val="100000"/>
              </a:lnSpc>
              <a:spcBef>
                <a:spcPts val="480"/>
              </a:spcBef>
            </a:pPr>
            <a:endParaRPr lang="fr-FR" sz="2400" dirty="0">
              <a:solidFill>
                <a:srgbClr val="43474B"/>
              </a:solidFill>
              <a:latin typeface="Arial"/>
              <a:cs typeface="Arial"/>
            </a:endParaRPr>
          </a:p>
          <a:p>
            <a:pPr marL="12700">
              <a:lnSpc>
                <a:spcPct val="100000"/>
              </a:lnSpc>
              <a:spcBef>
                <a:spcPts val="480"/>
              </a:spcBef>
            </a:pPr>
            <a:endParaRPr lang="fr-FR" sz="1000" dirty="0">
              <a:solidFill>
                <a:srgbClr val="43474B"/>
              </a:solidFill>
              <a:latin typeface="Arial"/>
              <a:cs typeface="Arial"/>
            </a:endParaRPr>
          </a:p>
          <a:p>
            <a:pPr marL="12700">
              <a:lnSpc>
                <a:spcPct val="100000"/>
              </a:lnSpc>
              <a:spcBef>
                <a:spcPts val="480"/>
              </a:spcBef>
            </a:pPr>
            <a:r>
              <a:rPr sz="2400" b="1" dirty="0">
                <a:solidFill>
                  <a:srgbClr val="43474B"/>
                </a:solidFill>
                <a:latin typeface="Arial"/>
                <a:cs typeface="Arial"/>
              </a:rPr>
              <a:t>Le</a:t>
            </a:r>
            <a:r>
              <a:rPr sz="2400" b="1" spc="5" dirty="0">
                <a:solidFill>
                  <a:srgbClr val="43474B"/>
                </a:solidFill>
                <a:latin typeface="Arial"/>
                <a:cs typeface="Arial"/>
              </a:rPr>
              <a:t>c</a:t>
            </a:r>
            <a:r>
              <a:rPr sz="2400" b="1" dirty="0">
                <a:solidFill>
                  <a:srgbClr val="43474B"/>
                </a:solidFill>
                <a:latin typeface="Arial"/>
                <a:cs typeface="Arial"/>
              </a:rPr>
              <a:t>ture</a:t>
            </a:r>
            <a:endParaRPr lang="fr-FR" sz="2400" b="1" dirty="0">
              <a:solidFill>
                <a:srgbClr val="43474B"/>
              </a:solidFill>
              <a:latin typeface="Arial"/>
              <a:cs typeface="Arial"/>
            </a:endParaRPr>
          </a:p>
          <a:p>
            <a:pPr marL="12700">
              <a:lnSpc>
                <a:spcPct val="100000"/>
              </a:lnSpc>
              <a:spcBef>
                <a:spcPts val="480"/>
              </a:spcBef>
            </a:pPr>
            <a:endParaRPr lang="fr-FR" sz="800" b="1" dirty="0">
              <a:solidFill>
                <a:srgbClr val="43474B"/>
              </a:solidFill>
              <a:latin typeface="Arial"/>
              <a:cs typeface="Arial"/>
            </a:endParaRPr>
          </a:p>
          <a:p>
            <a:pPr marL="360363" lvl="1">
              <a:spcBef>
                <a:spcPts val="480"/>
              </a:spcBef>
            </a:pPr>
            <a:r>
              <a:rPr lang="fr-FR" sz="2400" b="1" dirty="0">
                <a:solidFill>
                  <a:srgbClr val="43474B"/>
                </a:solidFill>
                <a:latin typeface="Arial"/>
                <a:cs typeface="Arial"/>
              </a:rPr>
              <a:t>Impossible :</a:t>
            </a:r>
          </a:p>
          <a:p>
            <a:pPr marL="12700">
              <a:lnSpc>
                <a:spcPct val="100000"/>
              </a:lnSpc>
              <a:spcBef>
                <a:spcPts val="480"/>
              </a:spcBef>
            </a:pPr>
            <a:endParaRPr lang="fr-FR" sz="2400" b="1" dirty="0">
              <a:solidFill>
                <a:srgbClr val="43474B"/>
              </a:solidFill>
              <a:latin typeface="Arial"/>
              <a:cs typeface="Arial"/>
            </a:endParaRPr>
          </a:p>
          <a:p>
            <a:pPr marL="360363" lvl="1">
              <a:spcBef>
                <a:spcPts val="480"/>
              </a:spcBef>
            </a:pPr>
            <a:r>
              <a:rPr lang="fr-FR" sz="2400" b="1" dirty="0">
                <a:solidFill>
                  <a:srgbClr val="43474B"/>
                </a:solidFill>
                <a:latin typeface="Arial"/>
                <a:cs typeface="Arial"/>
              </a:rPr>
              <a:t>Difficile :</a:t>
            </a:r>
            <a:endParaRPr sz="2400" b="1" dirty="0">
              <a:latin typeface="Arial"/>
              <a:cs typeface="Arial"/>
            </a:endParaRPr>
          </a:p>
          <a:p>
            <a:pPr>
              <a:lnSpc>
                <a:spcPts val="1350"/>
              </a:lnSpc>
              <a:spcBef>
                <a:spcPts val="12"/>
              </a:spcBef>
            </a:pPr>
            <a:endParaRPr sz="1350" dirty="0"/>
          </a:p>
          <a:p>
            <a:pPr>
              <a:lnSpc>
                <a:spcPts val="2000"/>
              </a:lnSpc>
            </a:pPr>
            <a:endParaRPr sz="2000" dirty="0"/>
          </a:p>
        </p:txBody>
      </p:sp>
      <p:sp>
        <p:nvSpPr>
          <p:cNvPr id="11" name="object 3"/>
          <p:cNvSpPr txBox="1"/>
          <p:nvPr/>
        </p:nvSpPr>
        <p:spPr>
          <a:xfrm>
            <a:off x="2590409" y="3370132"/>
            <a:ext cx="5127057" cy="738664"/>
          </a:xfrm>
          <a:prstGeom prst="rect">
            <a:avLst/>
          </a:prstGeom>
          <a:ln>
            <a:solidFill>
              <a:schemeClr val="accent1"/>
            </a:solidFill>
          </a:ln>
        </p:spPr>
        <p:txBody>
          <a:bodyPr vert="horz" wrap="square" lIns="0" tIns="0" rIns="0" bIns="0" rtlCol="0">
            <a:spAutoFit/>
          </a:bodyPr>
          <a:lstStyle/>
          <a:p>
            <a:pPr marL="12700">
              <a:lnSpc>
                <a:spcPct val="100000"/>
              </a:lnSpc>
              <a:buClr>
                <a:srgbClr val="B61239"/>
              </a:buClr>
              <a:tabLst>
                <a:tab pos="469900" algn="l"/>
              </a:tabLst>
            </a:pPr>
            <a:r>
              <a:rPr sz="2400" dirty="0">
                <a:solidFill>
                  <a:srgbClr val="43474B"/>
                </a:solidFill>
                <a:latin typeface="Arial"/>
                <a:cs typeface="Arial"/>
              </a:rPr>
              <a:t>Tn</a:t>
            </a:r>
            <a:r>
              <a:rPr sz="2400" spc="-10" dirty="0">
                <a:solidFill>
                  <a:srgbClr val="43474B"/>
                </a:solidFill>
                <a:latin typeface="Arial"/>
                <a:cs typeface="Arial"/>
              </a:rPr>
              <a:t>a</a:t>
            </a:r>
            <a:r>
              <a:rPr sz="2400" dirty="0">
                <a:solidFill>
                  <a:srgbClr val="43474B"/>
                </a:solidFill>
                <a:latin typeface="Arial"/>
                <a:cs typeface="Arial"/>
              </a:rPr>
              <a:t>netn</a:t>
            </a:r>
            <a:r>
              <a:rPr sz="2400" spc="-10" dirty="0">
                <a:solidFill>
                  <a:srgbClr val="43474B"/>
                </a:solidFill>
                <a:latin typeface="Arial"/>
                <a:cs typeface="Arial"/>
              </a:rPr>
              <a:t>i</a:t>
            </a:r>
            <a:r>
              <a:rPr sz="2400" dirty="0">
                <a:solidFill>
                  <a:srgbClr val="43474B"/>
                </a:solidFill>
                <a:latin typeface="Arial"/>
                <a:cs typeface="Arial"/>
              </a:rPr>
              <a:t>a</a:t>
            </a:r>
            <a:r>
              <a:rPr sz="2400" spc="5" dirty="0">
                <a:solidFill>
                  <a:srgbClr val="43474B"/>
                </a:solidFill>
                <a:latin typeface="Arial"/>
                <a:cs typeface="Arial"/>
              </a:rPr>
              <a:t>m</a:t>
            </a:r>
            <a:r>
              <a:rPr sz="2400" dirty="0">
                <a:solidFill>
                  <a:srgbClr val="43474B"/>
                </a:solidFill>
                <a:latin typeface="Arial"/>
                <a:cs typeface="Arial"/>
              </a:rPr>
              <a:t>,</a:t>
            </a:r>
            <a:r>
              <a:rPr sz="2400" spc="20" dirty="0">
                <a:solidFill>
                  <a:srgbClr val="43474B"/>
                </a:solidFill>
                <a:latin typeface="Arial"/>
                <a:cs typeface="Arial"/>
              </a:rPr>
              <a:t> </a:t>
            </a:r>
            <a:r>
              <a:rPr sz="2400" dirty="0">
                <a:solidFill>
                  <a:srgbClr val="43474B"/>
                </a:solidFill>
                <a:latin typeface="Arial"/>
                <a:cs typeface="Arial"/>
              </a:rPr>
              <a:t>zessi</a:t>
            </a:r>
            <a:r>
              <a:rPr sz="2400" spc="-10" dirty="0">
                <a:solidFill>
                  <a:srgbClr val="43474B"/>
                </a:solidFill>
                <a:latin typeface="Arial"/>
                <a:cs typeface="Arial"/>
              </a:rPr>
              <a:t>a</a:t>
            </a:r>
            <a:r>
              <a:rPr sz="2400" dirty="0">
                <a:solidFill>
                  <a:srgbClr val="43474B"/>
                </a:solidFill>
                <a:latin typeface="Arial"/>
                <a:cs typeface="Arial"/>
              </a:rPr>
              <a:t>l</a:t>
            </a:r>
            <a:r>
              <a:rPr sz="2400" spc="10" dirty="0">
                <a:solidFill>
                  <a:srgbClr val="43474B"/>
                </a:solidFill>
                <a:latin typeface="Arial"/>
                <a:cs typeface="Arial"/>
              </a:rPr>
              <a:t> </a:t>
            </a:r>
            <a:r>
              <a:rPr sz="2400" dirty="0" err="1">
                <a:solidFill>
                  <a:srgbClr val="43474B"/>
                </a:solidFill>
                <a:latin typeface="Arial"/>
                <a:cs typeface="Arial"/>
              </a:rPr>
              <a:t>ertov</a:t>
            </a:r>
            <a:r>
              <a:rPr sz="2400" spc="-5" dirty="0">
                <a:solidFill>
                  <a:srgbClr val="43474B"/>
                </a:solidFill>
                <a:latin typeface="Arial"/>
                <a:cs typeface="Arial"/>
              </a:rPr>
              <a:t> </a:t>
            </a:r>
            <a:r>
              <a:rPr sz="2400" dirty="0" err="1">
                <a:solidFill>
                  <a:srgbClr val="43474B"/>
                </a:solidFill>
                <a:latin typeface="Arial"/>
                <a:cs typeface="Arial"/>
              </a:rPr>
              <a:t>n</a:t>
            </a:r>
            <a:r>
              <a:rPr sz="2400" spc="-10" dirty="0" err="1">
                <a:solidFill>
                  <a:srgbClr val="43474B"/>
                </a:solidFill>
                <a:latin typeface="Arial"/>
                <a:cs typeface="Arial"/>
              </a:rPr>
              <a:t>i</a:t>
            </a:r>
            <a:r>
              <a:rPr sz="2400" dirty="0" err="1">
                <a:solidFill>
                  <a:srgbClr val="43474B"/>
                </a:solidFill>
                <a:latin typeface="Arial"/>
                <a:cs typeface="Arial"/>
              </a:rPr>
              <a:t>am</a:t>
            </a:r>
            <a:r>
              <a:rPr lang="fr-FR" sz="2400" dirty="0">
                <a:latin typeface="Arial"/>
                <a:cs typeface="Arial"/>
              </a:rPr>
              <a:t> </a:t>
            </a:r>
            <a:r>
              <a:rPr sz="2400" dirty="0" err="1">
                <a:solidFill>
                  <a:srgbClr val="43474B"/>
                </a:solidFill>
                <a:latin typeface="Arial"/>
                <a:cs typeface="Arial"/>
              </a:rPr>
              <a:t>eti</a:t>
            </a:r>
            <a:r>
              <a:rPr sz="2400" spc="-10" dirty="0" err="1">
                <a:solidFill>
                  <a:srgbClr val="43474B"/>
                </a:solidFill>
                <a:latin typeface="Arial"/>
                <a:cs typeface="Arial"/>
              </a:rPr>
              <a:t>o</a:t>
            </a:r>
            <a:r>
              <a:rPr sz="2400" dirty="0" err="1">
                <a:solidFill>
                  <a:srgbClr val="43474B"/>
                </a:solidFill>
                <a:latin typeface="Arial"/>
                <a:cs typeface="Arial"/>
              </a:rPr>
              <a:t>rd</a:t>
            </a:r>
            <a:r>
              <a:rPr sz="2400" spc="5" dirty="0">
                <a:solidFill>
                  <a:srgbClr val="43474B"/>
                </a:solidFill>
                <a:latin typeface="Arial"/>
                <a:cs typeface="Arial"/>
              </a:rPr>
              <a:t> </a:t>
            </a:r>
            <a:r>
              <a:rPr sz="2400" dirty="0">
                <a:solidFill>
                  <a:srgbClr val="43474B"/>
                </a:solidFill>
                <a:latin typeface="Arial"/>
                <a:cs typeface="Arial"/>
              </a:rPr>
              <a:t>sn</a:t>
            </a:r>
            <a:r>
              <a:rPr sz="2400" spc="-10" dirty="0">
                <a:solidFill>
                  <a:srgbClr val="43474B"/>
                </a:solidFill>
                <a:latin typeface="Arial"/>
                <a:cs typeface="Arial"/>
              </a:rPr>
              <a:t>a</a:t>
            </a:r>
            <a:r>
              <a:rPr sz="2400" dirty="0">
                <a:solidFill>
                  <a:srgbClr val="43474B"/>
                </a:solidFill>
                <a:latin typeface="Arial"/>
                <a:cs typeface="Arial"/>
              </a:rPr>
              <a:t>d</a:t>
            </a:r>
            <a:r>
              <a:rPr sz="2400" spc="10" dirty="0">
                <a:solidFill>
                  <a:srgbClr val="43474B"/>
                </a:solidFill>
                <a:latin typeface="Arial"/>
                <a:cs typeface="Arial"/>
              </a:rPr>
              <a:t> </a:t>
            </a:r>
            <a:r>
              <a:rPr sz="2400" spc="-5" dirty="0">
                <a:solidFill>
                  <a:srgbClr val="43474B"/>
                </a:solidFill>
                <a:latin typeface="Arial"/>
                <a:cs typeface="Arial"/>
              </a:rPr>
              <a:t>en</a:t>
            </a:r>
            <a:r>
              <a:rPr sz="2400" dirty="0">
                <a:solidFill>
                  <a:srgbClr val="43474B"/>
                </a:solidFill>
                <a:latin typeface="Arial"/>
                <a:cs typeface="Arial"/>
              </a:rPr>
              <a:t>u noitisop</a:t>
            </a:r>
            <a:r>
              <a:rPr sz="2400" spc="5" dirty="0">
                <a:solidFill>
                  <a:srgbClr val="43474B"/>
                </a:solidFill>
                <a:latin typeface="Arial"/>
                <a:cs typeface="Arial"/>
              </a:rPr>
              <a:t> </a:t>
            </a:r>
            <a:r>
              <a:rPr sz="2400" dirty="0">
                <a:solidFill>
                  <a:srgbClr val="43474B"/>
                </a:solidFill>
                <a:latin typeface="Arial"/>
                <a:cs typeface="Arial"/>
              </a:rPr>
              <a:t>etuah</a:t>
            </a:r>
            <a:endParaRPr sz="2400" dirty="0">
              <a:latin typeface="Arial"/>
              <a:cs typeface="Arial"/>
            </a:endParaRPr>
          </a:p>
        </p:txBody>
      </p:sp>
      <p:sp>
        <p:nvSpPr>
          <p:cNvPr id="12" name="object 4"/>
          <p:cNvSpPr txBox="1"/>
          <p:nvPr/>
        </p:nvSpPr>
        <p:spPr>
          <a:xfrm>
            <a:off x="2133601" y="4196477"/>
            <a:ext cx="6614864" cy="2215991"/>
          </a:xfrm>
          <a:prstGeom prst="rect">
            <a:avLst/>
          </a:prstGeom>
          <a:solidFill>
            <a:schemeClr val="bg1"/>
          </a:solidFill>
          <a:ln>
            <a:solidFill>
              <a:schemeClr val="accent1"/>
            </a:solidFill>
          </a:ln>
        </p:spPr>
        <p:txBody>
          <a:bodyPr vert="horz" wrap="square" lIns="0" tIns="0" rIns="0" bIns="0" rtlCol="0">
            <a:spAutoFit/>
          </a:bodyPr>
          <a:lstStyle/>
          <a:p>
            <a:pPr marL="12700">
              <a:lnSpc>
                <a:spcPct val="100000"/>
              </a:lnSpc>
              <a:buClr>
                <a:srgbClr val="B61239"/>
              </a:buClr>
              <a:tabLst>
                <a:tab pos="469900" algn="l"/>
              </a:tabLst>
            </a:pPr>
            <a:r>
              <a:rPr lang="fr-FR" sz="2400" dirty="0">
                <a:latin typeface="Arial" panose="020B0604020202020204" pitchFamily="34" charset="0"/>
                <a:cs typeface="Arial" panose="020B0604020202020204" pitchFamily="34" charset="0"/>
              </a:rPr>
              <a:t>Le </a:t>
            </a:r>
            <a:r>
              <a:rPr lang="fr-FR" sz="2400" dirty="0" err="1">
                <a:latin typeface="Arial" panose="020B0604020202020204" pitchFamily="34" charset="0"/>
                <a:cs typeface="Arial" panose="020B0604020202020204" pitchFamily="34" charset="0"/>
              </a:rPr>
              <a:t>povuoir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phoémanénl</a:t>
            </a:r>
            <a:r>
              <a:rPr lang="fr-FR" sz="2400" dirty="0">
                <a:latin typeface="Arial" panose="020B0604020202020204" pitchFamily="34" charset="0"/>
                <a:cs typeface="Arial" panose="020B0604020202020204" pitchFamily="34" charset="0"/>
              </a:rPr>
              <a:t> du </a:t>
            </a:r>
            <a:r>
              <a:rPr lang="fr-FR" sz="2400" dirty="0" err="1">
                <a:latin typeface="Arial" panose="020B0604020202020204" pitchFamily="34" charset="0"/>
                <a:cs typeface="Arial" panose="020B0604020202020204" pitchFamily="34" charset="0"/>
              </a:rPr>
              <a:t>crveeau</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huamin</a:t>
            </a:r>
            <a:r>
              <a:rPr lang="fr-FR" sz="2400" dirty="0">
                <a:latin typeface="Arial" panose="020B0604020202020204" pitchFamily="34" charset="0"/>
                <a:cs typeface="Arial" panose="020B0604020202020204" pitchFamily="34" charset="0"/>
              </a:rPr>
              <a:t>.</a:t>
            </a:r>
            <a:br>
              <a:rPr lang="fr-FR" sz="2400" dirty="0">
                <a:latin typeface="Arial" panose="020B0604020202020204" pitchFamily="34" charset="0"/>
                <a:cs typeface="Arial" panose="020B0604020202020204" pitchFamily="34" charset="0"/>
              </a:rPr>
            </a:br>
            <a:r>
              <a:rPr lang="fr-FR" sz="2400" dirty="0" err="1">
                <a:latin typeface="Arial" panose="020B0604020202020204" pitchFamily="34" charset="0"/>
                <a:cs typeface="Arial" panose="020B0604020202020204" pitchFamily="34" charset="0"/>
              </a:rPr>
              <a:t>Soeln</a:t>
            </a:r>
            <a:r>
              <a:rPr lang="fr-FR" sz="2400" dirty="0">
                <a:latin typeface="Arial" panose="020B0604020202020204" pitchFamily="34" charset="0"/>
                <a:cs typeface="Arial" panose="020B0604020202020204" pitchFamily="34" charset="0"/>
              </a:rPr>
              <a:t> une </a:t>
            </a:r>
            <a:r>
              <a:rPr lang="fr-FR" sz="2400" dirty="0" err="1">
                <a:latin typeface="Arial" panose="020B0604020202020204" pitchFamily="34" charset="0"/>
                <a:cs typeface="Arial" panose="020B0604020202020204" pitchFamily="34" charset="0"/>
              </a:rPr>
              <a:t>rcheerche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fiate</a:t>
            </a:r>
            <a:r>
              <a:rPr lang="fr-FR" sz="2400" dirty="0">
                <a:latin typeface="Arial" panose="020B0604020202020204" pitchFamily="34" charset="0"/>
                <a:cs typeface="Arial" panose="020B0604020202020204" pitchFamily="34" charset="0"/>
              </a:rPr>
              <a:t> à l'</a:t>
            </a:r>
            <a:r>
              <a:rPr lang="fr-FR" sz="2400" dirty="0" err="1">
                <a:latin typeface="Arial" panose="020B0604020202020204" pitchFamily="34" charset="0"/>
                <a:cs typeface="Arial" panose="020B0604020202020204" pitchFamily="34" charset="0"/>
              </a:rPr>
              <a:t>Unievristé</a:t>
            </a:r>
            <a:r>
              <a:rPr lang="fr-FR" sz="2400" dirty="0">
                <a:latin typeface="Arial" panose="020B0604020202020204" pitchFamily="34" charset="0"/>
                <a:cs typeface="Arial" panose="020B0604020202020204" pitchFamily="34" charset="0"/>
              </a:rPr>
              <a:t> de </a:t>
            </a:r>
            <a:r>
              <a:rPr lang="fr-FR" sz="2400" dirty="0" err="1">
                <a:latin typeface="Arial" panose="020B0604020202020204" pitchFamily="34" charset="0"/>
                <a:cs typeface="Arial" panose="020B0604020202020204" pitchFamily="34" charset="0"/>
              </a:rPr>
              <a:t>Cmabridge</a:t>
            </a:r>
            <a:r>
              <a:rPr lang="fr-FR" sz="2400" dirty="0">
                <a:latin typeface="Arial" panose="020B0604020202020204" pitchFamily="34" charset="0"/>
                <a:cs typeface="Arial" panose="020B0604020202020204" pitchFamily="34" charset="0"/>
              </a:rPr>
              <a:t>, il n'y a pas d'</a:t>
            </a:r>
            <a:r>
              <a:rPr lang="fr-FR" sz="2400" dirty="0" err="1">
                <a:latin typeface="Arial" panose="020B0604020202020204" pitchFamily="34" charset="0"/>
                <a:cs typeface="Arial" panose="020B0604020202020204" pitchFamily="34" charset="0"/>
              </a:rPr>
              <a:t>iromtpance</a:t>
            </a:r>
            <a:r>
              <a:rPr lang="fr-FR" sz="2400" dirty="0">
                <a:latin typeface="Arial" panose="020B0604020202020204" pitchFamily="34" charset="0"/>
                <a:cs typeface="Arial" panose="020B0604020202020204" pitchFamily="34" charset="0"/>
              </a:rPr>
              <a:t> sur l'</a:t>
            </a:r>
            <a:r>
              <a:rPr lang="fr-FR" sz="2400" dirty="0" err="1">
                <a:latin typeface="Arial" panose="020B0604020202020204" pitchFamily="34" charset="0"/>
                <a:cs typeface="Arial" panose="020B0604020202020204" pitchFamily="34" charset="0"/>
              </a:rPr>
              <a:t>odrre</a:t>
            </a:r>
            <a:r>
              <a:rPr lang="fr-FR" sz="2400" dirty="0">
                <a:latin typeface="Arial" panose="020B0604020202020204" pitchFamily="34" charset="0"/>
                <a:cs typeface="Arial" panose="020B0604020202020204" pitchFamily="34" charset="0"/>
              </a:rPr>
              <a:t> dans </a:t>
            </a:r>
            <a:r>
              <a:rPr lang="fr-FR" sz="2400" dirty="0" err="1">
                <a:latin typeface="Arial" panose="020B0604020202020204" pitchFamily="34" charset="0"/>
                <a:cs typeface="Arial" panose="020B0604020202020204" pitchFamily="34" charset="0"/>
              </a:rPr>
              <a:t>luqeel</a:t>
            </a:r>
            <a:r>
              <a:rPr lang="fr-FR" sz="2400" dirty="0">
                <a:latin typeface="Arial" panose="020B0604020202020204" pitchFamily="34" charset="0"/>
                <a:cs typeface="Arial" panose="020B0604020202020204" pitchFamily="34" charset="0"/>
              </a:rPr>
              <a:t> les </a:t>
            </a:r>
            <a:r>
              <a:rPr lang="fr-FR" sz="2400" dirty="0" err="1">
                <a:latin typeface="Arial" panose="020B0604020202020204" pitchFamily="34" charset="0"/>
                <a:cs typeface="Arial" panose="020B0604020202020204" pitchFamily="34" charset="0"/>
              </a:rPr>
              <a:t>lerttes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snot</a:t>
            </a:r>
            <a:r>
              <a:rPr lang="fr-FR" sz="2400" dirty="0">
                <a:latin typeface="Arial" panose="020B0604020202020204" pitchFamily="34" charset="0"/>
                <a:cs typeface="Arial" panose="020B0604020202020204" pitchFamily="34" charset="0"/>
              </a:rPr>
              <a:t>.</a:t>
            </a:r>
            <a:br>
              <a:rPr lang="fr-FR" sz="2400" dirty="0">
                <a:latin typeface="Arial" panose="020B0604020202020204" pitchFamily="34" charset="0"/>
                <a:cs typeface="Arial" panose="020B0604020202020204" pitchFamily="34" charset="0"/>
              </a:rPr>
            </a:br>
            <a:r>
              <a:rPr lang="fr-FR" sz="2400" dirty="0">
                <a:latin typeface="Arial" panose="020B0604020202020204" pitchFamily="34" charset="0"/>
                <a:cs typeface="Arial" panose="020B0604020202020204" pitchFamily="34" charset="0"/>
              </a:rPr>
              <a:t>la </a:t>
            </a:r>
            <a:r>
              <a:rPr lang="fr-FR" sz="2400" dirty="0" err="1">
                <a:latin typeface="Arial" panose="020B0604020202020204" pitchFamily="34" charset="0"/>
                <a:cs typeface="Arial" panose="020B0604020202020204" pitchFamily="34" charset="0"/>
              </a:rPr>
              <a:t>suele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cohse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imotprante</a:t>
            </a:r>
            <a:r>
              <a:rPr lang="fr-FR" sz="2400" dirty="0">
                <a:latin typeface="Arial" panose="020B0604020202020204" pitchFamily="34" charset="0"/>
                <a:cs typeface="Arial" panose="020B0604020202020204" pitchFamily="34" charset="0"/>
              </a:rPr>
              <a:t> est que la </a:t>
            </a:r>
            <a:r>
              <a:rPr lang="fr-FR" sz="2400" dirty="0" err="1">
                <a:latin typeface="Arial" panose="020B0604020202020204" pitchFamily="34" charset="0"/>
                <a:cs typeface="Arial" panose="020B0604020202020204" pitchFamily="34" charset="0"/>
              </a:rPr>
              <a:t>priremère</a:t>
            </a:r>
            <a:r>
              <a:rPr lang="fr-FR" sz="2400" dirty="0">
                <a:latin typeface="Arial" panose="020B0604020202020204" pitchFamily="34" charset="0"/>
                <a:cs typeface="Arial" panose="020B0604020202020204" pitchFamily="34" charset="0"/>
              </a:rPr>
              <a:t> et la </a:t>
            </a:r>
            <a:r>
              <a:rPr lang="fr-FR" sz="2400" dirty="0" err="1">
                <a:latin typeface="Arial" panose="020B0604020202020204" pitchFamily="34" charset="0"/>
                <a:cs typeface="Arial" panose="020B0604020202020204" pitchFamily="34" charset="0"/>
              </a:rPr>
              <a:t>derènire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letrte</a:t>
            </a:r>
            <a:r>
              <a:rPr lang="fr-FR" sz="2400" dirty="0">
                <a:latin typeface="Arial" panose="020B0604020202020204" pitchFamily="34" charset="0"/>
                <a:cs typeface="Arial" panose="020B0604020202020204" pitchFamily="34" charset="0"/>
              </a:rPr>
              <a:t> du mot </a:t>
            </a:r>
            <a:r>
              <a:rPr lang="fr-FR" sz="2400" dirty="0" err="1">
                <a:latin typeface="Arial" panose="020B0604020202020204" pitchFamily="34" charset="0"/>
                <a:cs typeface="Arial" panose="020B0604020202020204" pitchFamily="34" charset="0"/>
              </a:rPr>
              <a:t>siot</a:t>
            </a:r>
            <a:r>
              <a:rPr lang="fr-FR" sz="2400" dirty="0">
                <a:latin typeface="Arial" panose="020B0604020202020204" pitchFamily="34" charset="0"/>
                <a:cs typeface="Arial" panose="020B0604020202020204" pitchFamily="34" charset="0"/>
              </a:rPr>
              <a:t> à la </a:t>
            </a:r>
            <a:r>
              <a:rPr lang="fr-FR" sz="2400" dirty="0" err="1">
                <a:latin typeface="Arial" panose="020B0604020202020204" pitchFamily="34" charset="0"/>
                <a:cs typeface="Arial" panose="020B0604020202020204" pitchFamily="34" charset="0"/>
              </a:rPr>
              <a:t>bnone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palce</a:t>
            </a:r>
            <a:r>
              <a:rPr lang="fr-FR" sz="2400" dirty="0">
                <a:latin typeface="Arial" panose="020B0604020202020204" pitchFamily="34" charset="0"/>
                <a:cs typeface="Arial" panose="020B0604020202020204" pitchFamily="34" charset="0"/>
              </a:rPr>
              <a:t>.</a:t>
            </a:r>
            <a:endParaRPr sz="2400" dirty="0">
              <a:latin typeface="Arial" panose="020B0604020202020204" pitchFamily="34" charset="0"/>
              <a:cs typeface="Arial" panose="020B0604020202020204" pitchFamily="34" charset="0"/>
            </a:endParaRPr>
          </a:p>
        </p:txBody>
      </p:sp>
      <p:sp>
        <p:nvSpPr>
          <p:cNvPr id="13" name="Espace réservé du texte 5"/>
          <p:cNvSpPr>
            <a:spLocks noGrp="1"/>
          </p:cNvSpPr>
          <p:nvPr>
            <p:ph type="body" sz="quarter" idx="4294967295"/>
          </p:nvPr>
        </p:nvSpPr>
        <p:spPr>
          <a:xfrm>
            <a:off x="32997" y="123825"/>
            <a:ext cx="8315255" cy="553998"/>
          </a:xfrm>
          <a:prstGeom prst="rect">
            <a:avLst/>
          </a:prstGeom>
        </p:spPr>
        <p:txBody>
          <a:bodyPr/>
          <a:lstStyle/>
          <a:p>
            <a:r>
              <a:rPr lang="fr-FR" sz="3600" b="0" cap="none" dirty="0">
                <a:solidFill>
                  <a:schemeClr val="tx2">
                    <a:lumMod val="60000"/>
                    <a:lumOff val="40000"/>
                  </a:schemeClr>
                </a:solidFill>
              </a:rPr>
              <a:t>Littératie en santé (LS) écrite : illustration</a:t>
            </a:r>
          </a:p>
        </p:txBody>
      </p:sp>
      <p:sp>
        <p:nvSpPr>
          <p:cNvPr id="16" name="object 3"/>
          <p:cNvSpPr/>
          <p:nvPr/>
        </p:nvSpPr>
        <p:spPr>
          <a:xfrm>
            <a:off x="395536" y="827186"/>
            <a:ext cx="7992887" cy="19051"/>
          </a:xfrm>
          <a:prstGeom prst="rect">
            <a:avLst/>
          </a:prstGeom>
          <a:blipFill>
            <a:blip r:embed="rId4" cstate="print"/>
            <a:stretch>
              <a:fillRect/>
            </a:stretch>
          </a:blipFill>
        </p:spPr>
        <p:txBody>
          <a:bodyPr wrap="square" lIns="0" tIns="0" rIns="0" bIns="0" rtlCol="0">
            <a:spAutoFit/>
          </a:bodyPr>
          <a:lstStyle/>
          <a:p>
            <a:endParaRPr/>
          </a:p>
        </p:txBody>
      </p:sp>
      <p:sp>
        <p:nvSpPr>
          <p:cNvPr id="2" name="Rectangle 1">
            <a:extLst>
              <a:ext uri="{FF2B5EF4-FFF2-40B4-BE49-F238E27FC236}">
                <a16:creationId xmlns:a16="http://schemas.microsoft.com/office/drawing/2014/main" id="{3D0024C8-6E93-4A5E-9CA9-A4971D91547A}"/>
              </a:ext>
            </a:extLst>
          </p:cNvPr>
          <p:cNvSpPr/>
          <p:nvPr/>
        </p:nvSpPr>
        <p:spPr>
          <a:xfrm>
            <a:off x="263510" y="915416"/>
            <a:ext cx="8616979" cy="20721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D4DF04DD-AEAE-4772-A9AA-5BEEBB1DCA44}"/>
              </a:ext>
            </a:extLst>
          </p:cNvPr>
          <p:cNvSpPr/>
          <p:nvPr/>
        </p:nvSpPr>
        <p:spPr>
          <a:xfrm>
            <a:off x="258580" y="3048000"/>
            <a:ext cx="8616979" cy="36861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13953322"/>
      </p:ext>
    </p:extLst>
  </p:cSld>
  <p:clrMapOvr>
    <a:masterClrMapping/>
  </p:clrMapOvr>
  <mc:AlternateContent xmlns:mc="http://schemas.openxmlformats.org/markup-compatibility/2006" xmlns:p14="http://schemas.microsoft.com/office/powerpoint/2010/main">
    <mc:Choice Requires="p14">
      <p:transition spd="slow" p14:dur="2000" advTm="42183"/>
    </mc:Choice>
    <mc:Fallback xmlns="">
      <p:transition spd="slow" advTm="42183"/>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5"/>
          <p:cNvSpPr>
            <a:spLocks noGrp="1"/>
          </p:cNvSpPr>
          <p:nvPr>
            <p:ph type="body" sz="quarter" idx="4294967295"/>
          </p:nvPr>
        </p:nvSpPr>
        <p:spPr>
          <a:xfrm>
            <a:off x="92702" y="99833"/>
            <a:ext cx="9069654" cy="576442"/>
          </a:xfrm>
          <a:prstGeom prst="rect">
            <a:avLst/>
          </a:prstGeom>
        </p:spPr>
        <p:txBody>
          <a:bodyPr/>
          <a:lstStyle/>
          <a:p>
            <a:r>
              <a:rPr lang="fr-FR" sz="3600" b="0" cap="none" dirty="0">
                <a:solidFill>
                  <a:schemeClr val="tx2">
                    <a:lumMod val="60000"/>
                    <a:lumOff val="40000"/>
                  </a:schemeClr>
                </a:solidFill>
              </a:rPr>
              <a:t>Déterminants et conséquences du niveau de LS</a:t>
            </a:r>
          </a:p>
        </p:txBody>
      </p:sp>
      <p:graphicFrame>
        <p:nvGraphicFramePr>
          <p:cNvPr id="17" name="Tableau 16"/>
          <p:cNvGraphicFramePr>
            <a:graphicFrameLocks noGrp="1"/>
          </p:cNvGraphicFramePr>
          <p:nvPr>
            <p:extLst>
              <p:ext uri="{D42A27DB-BD31-4B8C-83A1-F6EECF244321}">
                <p14:modId xmlns:p14="http://schemas.microsoft.com/office/powerpoint/2010/main" val="4000067660"/>
              </p:ext>
            </p:extLst>
          </p:nvPr>
        </p:nvGraphicFramePr>
        <p:xfrm>
          <a:off x="1426990" y="1352220"/>
          <a:ext cx="1401935" cy="1148716"/>
        </p:xfrm>
        <a:graphic>
          <a:graphicData uri="http://schemas.openxmlformats.org/drawingml/2006/table">
            <a:tbl>
              <a:tblPr firstRow="1" bandRow="1">
                <a:tableStyleId>{5940675A-B579-460E-94D1-54222C63F5DA}</a:tableStyleId>
              </a:tblPr>
              <a:tblGrid>
                <a:gridCol w="1401935">
                  <a:extLst>
                    <a:ext uri="{9D8B030D-6E8A-4147-A177-3AD203B41FA5}">
                      <a16:colId xmlns:a16="http://schemas.microsoft.com/office/drawing/2014/main" val="20000"/>
                    </a:ext>
                  </a:extLst>
                </a:gridCol>
              </a:tblGrid>
              <a:tr h="669218">
                <a:tc>
                  <a:txBody>
                    <a:bodyPr/>
                    <a:lstStyle/>
                    <a:p>
                      <a:pPr marL="171450" indent="-171450" algn="l">
                        <a:buFont typeface="Arial" panose="020B0604020202020204" pitchFamily="34" charset="0"/>
                        <a:buChar char="•"/>
                      </a:pPr>
                      <a:r>
                        <a:rPr lang="fr-FR" sz="1800" b="0" dirty="0" smtClean="0">
                          <a:solidFill>
                            <a:srgbClr val="111111"/>
                          </a:solidFill>
                        </a:rPr>
                        <a:t>Culture</a:t>
                      </a:r>
                      <a:endParaRPr lang="fr-FR" sz="1800" b="0" dirty="0">
                        <a:solidFill>
                          <a:srgbClr val="111111"/>
                        </a:solidFill>
                      </a:endParaRPr>
                    </a:p>
                    <a:p>
                      <a:pPr marL="171450" indent="-171450" algn="l">
                        <a:buFont typeface="Arial" panose="020B0604020202020204" pitchFamily="34" charset="0"/>
                        <a:buChar char="•"/>
                      </a:pPr>
                      <a:r>
                        <a:rPr lang="fr-FR" sz="1800" b="0" dirty="0" smtClean="0">
                          <a:solidFill>
                            <a:srgbClr val="111111"/>
                          </a:solidFill>
                        </a:rPr>
                        <a:t>Profession</a:t>
                      </a:r>
                      <a:endParaRPr lang="fr-FR" sz="1800" b="0" dirty="0">
                        <a:solidFill>
                          <a:srgbClr val="111111"/>
                        </a:solidFill>
                      </a:endParaRPr>
                    </a:p>
                    <a:p>
                      <a:pPr marL="171450" indent="-171450" algn="l">
                        <a:buFont typeface="Arial" panose="020B0604020202020204" pitchFamily="34" charset="0"/>
                        <a:buChar char="•"/>
                      </a:pPr>
                      <a:r>
                        <a:rPr lang="fr-FR" sz="1800" b="0" dirty="0" smtClean="0">
                          <a:solidFill>
                            <a:srgbClr val="111111"/>
                          </a:solidFill>
                        </a:rPr>
                        <a:t>Soutien social</a:t>
                      </a:r>
                      <a:endParaRPr lang="fr-FR" sz="1800" b="0" dirty="0">
                        <a:solidFill>
                          <a:srgbClr val="111111"/>
                        </a:solidFill>
                      </a:endParaRPr>
                    </a:p>
                  </a:txBody>
                  <a:tcPr marL="51435" marR="51435" marT="25718" marB="25718"/>
                </a:tc>
                <a:extLst>
                  <a:ext uri="{0D108BD9-81ED-4DB2-BD59-A6C34878D82A}">
                    <a16:rowId xmlns:a16="http://schemas.microsoft.com/office/drawing/2014/main" val="10000"/>
                  </a:ext>
                </a:extLst>
              </a:tr>
            </a:tbl>
          </a:graphicData>
        </a:graphic>
      </p:graphicFrame>
      <p:graphicFrame>
        <p:nvGraphicFramePr>
          <p:cNvPr id="18" name="Tableau 17"/>
          <p:cNvGraphicFramePr>
            <a:graphicFrameLocks noGrp="1"/>
          </p:cNvGraphicFramePr>
          <p:nvPr>
            <p:extLst>
              <p:ext uri="{D42A27DB-BD31-4B8C-83A1-F6EECF244321}">
                <p14:modId xmlns:p14="http://schemas.microsoft.com/office/powerpoint/2010/main" val="387926666"/>
              </p:ext>
            </p:extLst>
          </p:nvPr>
        </p:nvGraphicFramePr>
        <p:xfrm>
          <a:off x="1148732" y="4454718"/>
          <a:ext cx="1731945" cy="1026852"/>
        </p:xfrm>
        <a:graphic>
          <a:graphicData uri="http://schemas.openxmlformats.org/drawingml/2006/table">
            <a:tbl>
              <a:tblPr firstRow="1" bandRow="1">
                <a:tableStyleId>{5940675A-B579-460E-94D1-54222C63F5DA}</a:tableStyleId>
              </a:tblPr>
              <a:tblGrid>
                <a:gridCol w="1731945">
                  <a:extLst>
                    <a:ext uri="{9D8B030D-6E8A-4147-A177-3AD203B41FA5}">
                      <a16:colId xmlns:a16="http://schemas.microsoft.com/office/drawing/2014/main" val="20000"/>
                    </a:ext>
                  </a:extLst>
                </a:gridCol>
              </a:tblGrid>
              <a:tr h="737292">
                <a:tc>
                  <a:txBody>
                    <a:bodyPr/>
                    <a:lstStyle/>
                    <a:p>
                      <a:pPr marL="171450" indent="-171450" algn="l" defTabSz="914400" rtl="0" eaLnBrk="1" latinLnBrk="0" hangingPunct="1">
                        <a:buFont typeface="Arial" panose="020B0604020202020204" pitchFamily="34" charset="0"/>
                        <a:buChar char="•"/>
                      </a:pPr>
                      <a:r>
                        <a:rPr lang="fr-FR" sz="1600" b="0" kern="1200" dirty="0" smtClean="0">
                          <a:solidFill>
                            <a:srgbClr val="111111"/>
                          </a:solidFill>
                          <a:latin typeface="+mn-lt"/>
                          <a:ea typeface="+mn-ea"/>
                          <a:cs typeface="+mn-cs"/>
                        </a:rPr>
                        <a:t>Capacités</a:t>
                      </a:r>
                      <a:endParaRPr lang="fr-FR" sz="1600" b="0" kern="1200" dirty="0">
                        <a:solidFill>
                          <a:srgbClr val="111111"/>
                        </a:solidFill>
                        <a:latin typeface="+mn-lt"/>
                        <a:ea typeface="+mn-ea"/>
                        <a:cs typeface="+mn-cs"/>
                      </a:endParaRPr>
                    </a:p>
                    <a:p>
                      <a:pPr marL="171450" indent="-171450" algn="l" defTabSz="914400" rtl="0" eaLnBrk="1" latinLnBrk="0" hangingPunct="1">
                        <a:buFont typeface="Arial" panose="020B0604020202020204" pitchFamily="34" charset="0"/>
                        <a:buChar char="•"/>
                      </a:pPr>
                      <a:r>
                        <a:rPr lang="fr-FR" sz="1600" b="0" kern="1200" dirty="0" smtClean="0">
                          <a:solidFill>
                            <a:srgbClr val="111111"/>
                          </a:solidFill>
                          <a:latin typeface="+mn-lt"/>
                          <a:ea typeface="+mn-ea"/>
                          <a:cs typeface="+mn-cs"/>
                        </a:rPr>
                        <a:t>Raisonnement</a:t>
                      </a:r>
                      <a:endParaRPr lang="fr-FR" sz="1600" b="0" kern="1200" dirty="0">
                        <a:solidFill>
                          <a:srgbClr val="111111"/>
                        </a:solidFill>
                        <a:latin typeface="+mn-lt"/>
                        <a:ea typeface="+mn-ea"/>
                        <a:cs typeface="+mn-cs"/>
                      </a:endParaRPr>
                    </a:p>
                    <a:p>
                      <a:pPr marL="171450" indent="-171450" algn="l" defTabSz="914400" rtl="0" eaLnBrk="1" latinLnBrk="0" hangingPunct="1">
                        <a:buFont typeface="Arial" panose="020B0604020202020204" pitchFamily="34" charset="0"/>
                        <a:buChar char="•"/>
                      </a:pPr>
                      <a:r>
                        <a:rPr lang="fr-FR" sz="1600" b="0" kern="1200" dirty="0" smtClean="0">
                          <a:solidFill>
                            <a:srgbClr val="111111"/>
                          </a:solidFill>
                          <a:latin typeface="+mn-lt"/>
                          <a:ea typeface="+mn-ea"/>
                          <a:cs typeface="+mn-cs"/>
                        </a:rPr>
                        <a:t>Audition</a:t>
                      </a:r>
                      <a:endParaRPr lang="fr-FR" sz="1600" b="0" kern="1200" dirty="0">
                        <a:solidFill>
                          <a:srgbClr val="111111"/>
                        </a:solidFill>
                        <a:latin typeface="+mn-lt"/>
                        <a:ea typeface="+mn-ea"/>
                        <a:cs typeface="+mn-cs"/>
                      </a:endParaRPr>
                    </a:p>
                    <a:p>
                      <a:pPr marL="171450" indent="-171450" algn="l" defTabSz="914400" rtl="0" eaLnBrk="1" latinLnBrk="0" hangingPunct="1">
                        <a:buFont typeface="Arial" panose="020B0604020202020204" pitchFamily="34" charset="0"/>
                        <a:buChar char="•"/>
                      </a:pPr>
                      <a:r>
                        <a:rPr lang="fr-FR" sz="1600" b="0" kern="1200" dirty="0" smtClean="0">
                          <a:solidFill>
                            <a:srgbClr val="111111"/>
                          </a:solidFill>
                          <a:latin typeface="+mn-lt"/>
                          <a:ea typeface="+mn-ea"/>
                          <a:cs typeface="+mn-cs"/>
                        </a:rPr>
                        <a:t>Mémoire</a:t>
                      </a:r>
                      <a:endParaRPr lang="fr-FR" sz="1600" b="0" kern="1200" dirty="0">
                        <a:solidFill>
                          <a:srgbClr val="111111"/>
                        </a:solidFill>
                        <a:latin typeface="+mn-lt"/>
                        <a:ea typeface="+mn-ea"/>
                        <a:cs typeface="+mn-cs"/>
                      </a:endParaRPr>
                    </a:p>
                  </a:txBody>
                  <a:tcPr marL="51493" marR="51493" marT="25746" marB="25746"/>
                </a:tc>
                <a:extLst>
                  <a:ext uri="{0D108BD9-81ED-4DB2-BD59-A6C34878D82A}">
                    <a16:rowId xmlns:a16="http://schemas.microsoft.com/office/drawing/2014/main" val="10000"/>
                  </a:ext>
                </a:extLst>
              </a:tr>
            </a:tbl>
          </a:graphicData>
        </a:graphic>
      </p:graphicFrame>
      <p:graphicFrame>
        <p:nvGraphicFramePr>
          <p:cNvPr id="19" name="Tableau 18"/>
          <p:cNvGraphicFramePr>
            <a:graphicFrameLocks noGrp="1"/>
          </p:cNvGraphicFramePr>
          <p:nvPr>
            <p:extLst>
              <p:ext uri="{D42A27DB-BD31-4B8C-83A1-F6EECF244321}">
                <p14:modId xmlns:p14="http://schemas.microsoft.com/office/powerpoint/2010/main" val="4225454731"/>
              </p:ext>
            </p:extLst>
          </p:nvPr>
        </p:nvGraphicFramePr>
        <p:xfrm>
          <a:off x="241918" y="3107050"/>
          <a:ext cx="1256074" cy="600132"/>
        </p:xfrm>
        <a:graphic>
          <a:graphicData uri="http://schemas.openxmlformats.org/drawingml/2006/table">
            <a:tbl>
              <a:tblPr firstRow="1" bandRow="1">
                <a:tableStyleId>{5940675A-B579-460E-94D1-54222C63F5DA}</a:tableStyleId>
              </a:tblPr>
              <a:tblGrid>
                <a:gridCol w="1256074">
                  <a:extLst>
                    <a:ext uri="{9D8B030D-6E8A-4147-A177-3AD203B41FA5}">
                      <a16:colId xmlns:a16="http://schemas.microsoft.com/office/drawing/2014/main" val="20000"/>
                    </a:ext>
                  </a:extLst>
                </a:gridCol>
              </a:tblGrid>
              <a:tr h="394392">
                <a:tc>
                  <a:txBody>
                    <a:bodyPr/>
                    <a:lstStyle/>
                    <a:p>
                      <a:pPr marL="171450" indent="-171450" algn="l" defTabSz="914400" rtl="0" eaLnBrk="1" latinLnBrk="0" hangingPunct="1">
                        <a:buFont typeface="Arial" panose="020B0604020202020204" pitchFamily="34" charset="0"/>
                        <a:buChar char="•"/>
                      </a:pPr>
                      <a:r>
                        <a:rPr lang="fr-FR" sz="1800" b="0" kern="1200" dirty="0" smtClean="0">
                          <a:solidFill>
                            <a:srgbClr val="111111"/>
                          </a:solidFill>
                          <a:latin typeface="+mn-lt"/>
                          <a:ea typeface="+mn-ea"/>
                          <a:cs typeface="+mn-cs"/>
                        </a:rPr>
                        <a:t>Education</a:t>
                      </a:r>
                    </a:p>
                    <a:p>
                      <a:pPr marL="171450" indent="-171450" algn="l" defTabSz="914400" rtl="0" eaLnBrk="1" latinLnBrk="0" hangingPunct="1">
                        <a:buFont typeface="Arial" panose="020B0604020202020204" pitchFamily="34" charset="0"/>
                        <a:buChar char="•"/>
                      </a:pPr>
                      <a:r>
                        <a:rPr lang="fr-FR" sz="1800" b="0" kern="1200" dirty="0" smtClean="0">
                          <a:solidFill>
                            <a:srgbClr val="111111"/>
                          </a:solidFill>
                          <a:latin typeface="+mn-lt"/>
                          <a:ea typeface="+mn-ea"/>
                          <a:cs typeface="+mn-cs"/>
                        </a:rPr>
                        <a:t>Age</a:t>
                      </a:r>
                      <a:endParaRPr lang="fr-FR" sz="1800" b="0" kern="1200" dirty="0">
                        <a:solidFill>
                          <a:srgbClr val="111111"/>
                        </a:solidFill>
                        <a:latin typeface="+mn-lt"/>
                        <a:ea typeface="+mn-ea"/>
                        <a:cs typeface="+mn-cs"/>
                      </a:endParaRPr>
                    </a:p>
                  </a:txBody>
                  <a:tcPr marL="51493" marR="51493" marT="25746" marB="25746"/>
                </a:tc>
                <a:extLst>
                  <a:ext uri="{0D108BD9-81ED-4DB2-BD59-A6C34878D82A}">
                    <a16:rowId xmlns:a16="http://schemas.microsoft.com/office/drawing/2014/main" val="10000"/>
                  </a:ext>
                </a:extLst>
              </a:tr>
            </a:tbl>
          </a:graphicData>
        </a:graphic>
      </p:graphicFrame>
      <p:sp>
        <p:nvSpPr>
          <p:cNvPr id="20" name="Rectangle 19"/>
          <p:cNvSpPr/>
          <p:nvPr/>
        </p:nvSpPr>
        <p:spPr>
          <a:xfrm>
            <a:off x="1879428" y="2732128"/>
            <a:ext cx="1194848" cy="1436291"/>
          </a:xfrm>
          <a:prstGeom prst="rect">
            <a:avLst/>
          </a:prstGeom>
          <a:ln w="38100">
            <a:solidFill>
              <a:schemeClr val="tx1"/>
            </a:solidFill>
          </a:ln>
        </p:spPr>
        <p:txBody>
          <a:bodyPr wrap="square">
            <a:spAutoFit/>
          </a:bodyPr>
          <a:lstStyle/>
          <a:p>
            <a:pPr algn="ctr" fontAlgn="base">
              <a:spcBef>
                <a:spcPts val="675"/>
              </a:spcBef>
              <a:spcAft>
                <a:spcPts val="675"/>
              </a:spcAft>
            </a:pPr>
            <a:endParaRPr lang="fr-FR" sz="1600" b="1" dirty="0">
              <a:solidFill>
                <a:schemeClr val="tx2"/>
              </a:solidFill>
              <a:cs typeface="Arial" charset="0"/>
            </a:endParaRPr>
          </a:p>
          <a:p>
            <a:pPr algn="ctr" fontAlgn="base">
              <a:spcBef>
                <a:spcPts val="675"/>
              </a:spcBef>
              <a:spcAft>
                <a:spcPts val="675"/>
              </a:spcAft>
            </a:pPr>
            <a:r>
              <a:rPr lang="fr-FR" sz="1600" b="1" dirty="0">
                <a:solidFill>
                  <a:schemeClr val="tx2"/>
                </a:solidFill>
                <a:cs typeface="Arial" charset="0"/>
              </a:rPr>
              <a:t>LITTERATIE en SANTE</a:t>
            </a:r>
          </a:p>
          <a:p>
            <a:pPr algn="ctr" fontAlgn="base">
              <a:spcBef>
                <a:spcPts val="675"/>
              </a:spcBef>
              <a:spcAft>
                <a:spcPts val="675"/>
              </a:spcAft>
            </a:pPr>
            <a:endParaRPr lang="fr-FR" sz="1600" b="1" dirty="0">
              <a:solidFill>
                <a:schemeClr val="tx2"/>
              </a:solidFill>
              <a:cs typeface="Arial" charset="0"/>
            </a:endParaRPr>
          </a:p>
        </p:txBody>
      </p:sp>
      <p:graphicFrame>
        <p:nvGraphicFramePr>
          <p:cNvPr id="21" name="Tableau 20"/>
          <p:cNvGraphicFramePr>
            <a:graphicFrameLocks noGrp="1"/>
          </p:cNvGraphicFramePr>
          <p:nvPr>
            <p:extLst>
              <p:ext uri="{D42A27DB-BD31-4B8C-83A1-F6EECF244321}">
                <p14:modId xmlns:p14="http://schemas.microsoft.com/office/powerpoint/2010/main" val="228872109"/>
              </p:ext>
            </p:extLst>
          </p:nvPr>
        </p:nvGraphicFramePr>
        <p:xfrm>
          <a:off x="3723184" y="2696197"/>
          <a:ext cx="3375000" cy="1383032"/>
        </p:xfrm>
        <a:graphic>
          <a:graphicData uri="http://schemas.openxmlformats.org/drawingml/2006/table">
            <a:tbl>
              <a:tblPr firstRow="1" bandRow="1">
                <a:tableStyleId>{5940675A-B579-460E-94D1-54222C63F5DA}</a:tableStyleId>
              </a:tblPr>
              <a:tblGrid>
                <a:gridCol w="3375000">
                  <a:extLst>
                    <a:ext uri="{9D8B030D-6E8A-4147-A177-3AD203B41FA5}">
                      <a16:colId xmlns:a16="http://schemas.microsoft.com/office/drawing/2014/main" val="20000"/>
                    </a:ext>
                  </a:extLst>
                </a:gridCol>
              </a:tblGrid>
              <a:tr h="259352">
                <a:tc>
                  <a:txBody>
                    <a:bodyPr/>
                    <a:lstStyle/>
                    <a:p>
                      <a:pPr algn="ctr"/>
                      <a:r>
                        <a:rPr lang="fr-FR" sz="1400" b="1" dirty="0" smtClean="0">
                          <a:solidFill>
                            <a:srgbClr val="FF0000"/>
                          </a:solidFill>
                        </a:rPr>
                        <a:t>Interaction professionnels-patient</a:t>
                      </a:r>
                      <a:endParaRPr lang="fr-FR" sz="1400" b="1" dirty="0">
                        <a:solidFill>
                          <a:srgbClr val="FF0000"/>
                        </a:solidFill>
                      </a:endParaRPr>
                    </a:p>
                  </a:txBody>
                  <a:tcPr marL="51435" marR="51435" marT="25718" marB="25718"/>
                </a:tc>
                <a:extLst>
                  <a:ext uri="{0D108BD9-81ED-4DB2-BD59-A6C34878D82A}">
                    <a16:rowId xmlns:a16="http://schemas.microsoft.com/office/drawing/2014/main" val="10000"/>
                  </a:ext>
                </a:extLst>
              </a:tr>
              <a:tr h="9111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Facteurs patients</a:t>
                      </a:r>
                    </a:p>
                    <a:p>
                      <a:pPr algn="ctr"/>
                      <a:r>
                        <a:rPr lang="fr-FR" sz="1400" b="0" kern="1200" dirty="0" smtClean="0">
                          <a:solidFill>
                            <a:srgbClr val="111111"/>
                          </a:solidFill>
                          <a:latin typeface="+mn-lt"/>
                          <a:ea typeface="+mn-ea"/>
                          <a:cs typeface="+mn-cs"/>
                        </a:rPr>
                        <a:t>Participation</a:t>
                      </a:r>
                      <a:r>
                        <a:rPr lang="fr-FR" sz="1400" b="0" dirty="0" smtClean="0"/>
                        <a:t> </a:t>
                      </a:r>
                    </a:p>
                    <a:p>
                      <a:pPr algn="ctr"/>
                      <a:r>
                        <a:rPr lang="fr-FR" sz="1400" b="0" kern="1200" dirty="0" smtClean="0">
                          <a:solidFill>
                            <a:srgbClr val="111111"/>
                          </a:solidFill>
                          <a:latin typeface="+mn-lt"/>
                          <a:ea typeface="+mn-ea"/>
                          <a:cs typeface="+mn-cs"/>
                        </a:rPr>
                        <a:t>décision</a:t>
                      </a:r>
                      <a:r>
                        <a:rPr lang="fr-FR" sz="1400" b="0" dirty="0" smtClean="0"/>
                        <a:t> </a:t>
                      </a:r>
                      <a:endParaRPr lang="fr-FR" sz="1400" b="0" dirty="0" smtClean="0"/>
                    </a:p>
                    <a:p>
                      <a:pPr algn="ctr"/>
                      <a:r>
                        <a:rPr lang="fr-FR" sz="1400" b="1" dirty="0" smtClean="0"/>
                        <a:t>Facteurs système</a:t>
                      </a:r>
                    </a:p>
                    <a:p>
                      <a:pPr algn="ctr"/>
                      <a:r>
                        <a:rPr lang="fr-FR" sz="1400" b="0" kern="1200" dirty="0" smtClean="0">
                          <a:solidFill>
                            <a:srgbClr val="111111"/>
                          </a:solidFill>
                          <a:latin typeface="+mn-lt"/>
                          <a:ea typeface="+mn-ea"/>
                          <a:cs typeface="+mn-cs"/>
                        </a:rPr>
                        <a:t>Compétences professionnels, temps, outils</a:t>
                      </a:r>
                      <a:endParaRPr lang="fr-FR" sz="1400" b="0" dirty="0"/>
                    </a:p>
                  </a:txBody>
                  <a:tcPr marL="51435" marR="51435" marT="25718" marB="25718"/>
                </a:tc>
                <a:extLst>
                  <a:ext uri="{0D108BD9-81ED-4DB2-BD59-A6C34878D82A}">
                    <a16:rowId xmlns:a16="http://schemas.microsoft.com/office/drawing/2014/main" val="10001"/>
                  </a:ext>
                </a:extLst>
              </a:tr>
            </a:tbl>
          </a:graphicData>
        </a:graphic>
      </p:graphicFrame>
      <p:graphicFrame>
        <p:nvGraphicFramePr>
          <p:cNvPr id="22" name="Tableau 21"/>
          <p:cNvGraphicFramePr>
            <a:graphicFrameLocks noGrp="1"/>
          </p:cNvGraphicFramePr>
          <p:nvPr>
            <p:extLst>
              <p:ext uri="{D42A27DB-BD31-4B8C-83A1-F6EECF244321}">
                <p14:modId xmlns:p14="http://schemas.microsoft.com/office/powerpoint/2010/main" val="365786648"/>
              </p:ext>
            </p:extLst>
          </p:nvPr>
        </p:nvGraphicFramePr>
        <p:xfrm>
          <a:off x="3727436" y="4290012"/>
          <a:ext cx="3375000" cy="2327408"/>
        </p:xfrm>
        <a:graphic>
          <a:graphicData uri="http://schemas.openxmlformats.org/drawingml/2006/table">
            <a:tbl>
              <a:tblPr firstRow="1" bandRow="1">
                <a:tableStyleId>{5940675A-B579-460E-94D1-54222C63F5DA}</a:tableStyleId>
              </a:tblPr>
              <a:tblGrid>
                <a:gridCol w="3375000">
                  <a:extLst>
                    <a:ext uri="{9D8B030D-6E8A-4147-A177-3AD203B41FA5}">
                      <a16:colId xmlns:a16="http://schemas.microsoft.com/office/drawing/2014/main" val="20000"/>
                    </a:ext>
                  </a:extLst>
                </a:gridCol>
              </a:tblGrid>
              <a:tr h="782452">
                <a:tc>
                  <a:txBody>
                    <a:bodyPr/>
                    <a:lstStyle/>
                    <a:p>
                      <a:pPr algn="ctr"/>
                      <a:r>
                        <a:rPr lang="fr-FR" sz="1400" b="1" dirty="0" smtClean="0">
                          <a:solidFill>
                            <a:srgbClr val="FF0000"/>
                          </a:solidFill>
                        </a:rPr>
                        <a:t>Capacité</a:t>
                      </a:r>
                      <a:r>
                        <a:rPr lang="fr-FR" sz="1400" b="1" baseline="0" dirty="0" smtClean="0">
                          <a:solidFill>
                            <a:srgbClr val="FF0000"/>
                          </a:solidFill>
                        </a:rPr>
                        <a:t> d’agir – </a:t>
                      </a:r>
                      <a:r>
                        <a:rPr lang="fr-FR" sz="1400" b="1" dirty="0" smtClean="0">
                          <a:solidFill>
                            <a:srgbClr val="FF0000"/>
                          </a:solidFill>
                        </a:rPr>
                        <a:t>autogestion maladie chronique</a:t>
                      </a:r>
                      <a:endParaRPr lang="fr-FR" sz="1400" b="1" dirty="0">
                        <a:solidFill>
                          <a:srgbClr val="FF0000"/>
                        </a:solidFill>
                      </a:endParaRPr>
                    </a:p>
                  </a:txBody>
                  <a:tcPr marL="51435" marR="51435" marT="25718" marB="25718"/>
                </a:tc>
                <a:extLst>
                  <a:ext uri="{0D108BD9-81ED-4DB2-BD59-A6C34878D82A}">
                    <a16:rowId xmlns:a16="http://schemas.microsoft.com/office/drawing/2014/main" val="10000"/>
                  </a:ext>
                </a:extLst>
              </a:tr>
              <a:tr h="14807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t>Facteurs patients</a:t>
                      </a:r>
                    </a:p>
                    <a:p>
                      <a:pPr marL="0" algn="ctr" defTabSz="914400" rtl="0" eaLnBrk="1" latinLnBrk="0" hangingPunct="1"/>
                      <a:r>
                        <a:rPr lang="fr-FR" sz="1400" b="0" kern="1200" dirty="0" smtClean="0">
                          <a:solidFill>
                            <a:srgbClr val="111111"/>
                          </a:solidFill>
                          <a:latin typeface="+mn-lt"/>
                          <a:ea typeface="+mn-ea"/>
                          <a:cs typeface="+mn-cs"/>
                        </a:rPr>
                        <a:t>Motivation</a:t>
                      </a:r>
                    </a:p>
                    <a:p>
                      <a:pPr marL="0" algn="ctr" defTabSz="914400" rtl="0" eaLnBrk="1" latinLnBrk="0" hangingPunct="1"/>
                      <a:r>
                        <a:rPr lang="fr-FR" sz="1400" b="0" kern="1200" dirty="0" smtClean="0">
                          <a:solidFill>
                            <a:srgbClr val="111111"/>
                          </a:solidFill>
                          <a:latin typeface="+mn-lt"/>
                          <a:ea typeface="+mn-ea"/>
                          <a:cs typeface="+mn-cs"/>
                        </a:rPr>
                        <a:t>Connaissances </a:t>
                      </a:r>
                    </a:p>
                    <a:p>
                      <a:pPr marL="0" algn="ctr" defTabSz="914400" rtl="0" eaLnBrk="1" latinLnBrk="0" hangingPunct="1"/>
                      <a:r>
                        <a:rPr lang="fr-FR" sz="1400" b="0" kern="1200" dirty="0" smtClean="0">
                          <a:solidFill>
                            <a:srgbClr val="111111"/>
                          </a:solidFill>
                          <a:latin typeface="+mn-lt"/>
                          <a:ea typeface="+mn-ea"/>
                          <a:cs typeface="+mn-cs"/>
                        </a:rPr>
                        <a:t>Compétences</a:t>
                      </a:r>
                    </a:p>
                    <a:p>
                      <a:pPr algn="ctr"/>
                      <a:r>
                        <a:rPr lang="fr-FR" sz="1400" b="1" dirty="0" smtClean="0"/>
                        <a:t>Facteurs système</a:t>
                      </a:r>
                    </a:p>
                    <a:p>
                      <a:pPr algn="ctr"/>
                      <a:r>
                        <a:rPr lang="fr-FR" sz="1400" b="0" kern="1200" dirty="0" smtClean="0">
                          <a:solidFill>
                            <a:srgbClr val="111111"/>
                          </a:solidFill>
                          <a:latin typeface="+mn-lt"/>
                          <a:ea typeface="+mn-ea"/>
                          <a:cs typeface="+mn-cs"/>
                        </a:rPr>
                        <a:t>Compétences professionnels, temps, outils,</a:t>
                      </a:r>
                      <a:r>
                        <a:rPr lang="fr-FR" sz="1400" b="0" kern="1200" baseline="0" dirty="0" smtClean="0">
                          <a:solidFill>
                            <a:srgbClr val="111111"/>
                          </a:solidFill>
                          <a:latin typeface="+mn-lt"/>
                          <a:ea typeface="+mn-ea"/>
                          <a:cs typeface="+mn-cs"/>
                        </a:rPr>
                        <a:t> programmes de soutien</a:t>
                      </a:r>
                      <a:endParaRPr lang="fr-FR" sz="1400" b="0" dirty="0" smtClean="0"/>
                    </a:p>
                  </a:txBody>
                  <a:tcPr marL="51435" marR="51435" marT="25718" marB="25718"/>
                </a:tc>
                <a:extLst>
                  <a:ext uri="{0D108BD9-81ED-4DB2-BD59-A6C34878D82A}">
                    <a16:rowId xmlns:a16="http://schemas.microsoft.com/office/drawing/2014/main" val="10001"/>
                  </a:ext>
                </a:extLst>
              </a:tr>
            </a:tbl>
          </a:graphicData>
        </a:graphic>
      </p:graphicFrame>
      <p:sp>
        <p:nvSpPr>
          <p:cNvPr id="23" name="Rectangle 22"/>
          <p:cNvSpPr/>
          <p:nvPr/>
        </p:nvSpPr>
        <p:spPr>
          <a:xfrm>
            <a:off x="7543800" y="2818689"/>
            <a:ext cx="1437250" cy="1077218"/>
          </a:xfrm>
          <a:prstGeom prst="rect">
            <a:avLst/>
          </a:prstGeom>
          <a:ln w="38100">
            <a:solidFill>
              <a:schemeClr val="tx1"/>
            </a:solidFill>
          </a:ln>
        </p:spPr>
        <p:txBody>
          <a:bodyPr wrap="square">
            <a:spAutoFit/>
          </a:bodyPr>
          <a:lstStyle/>
          <a:p>
            <a:pPr algn="ctr" fontAlgn="base">
              <a:spcBef>
                <a:spcPct val="0"/>
              </a:spcBef>
              <a:spcAft>
                <a:spcPct val="0"/>
              </a:spcAft>
            </a:pPr>
            <a:endParaRPr lang="fr-FR" sz="1600" b="1" dirty="0">
              <a:solidFill>
                <a:schemeClr val="tx2"/>
              </a:solidFill>
              <a:cs typeface="Arial" charset="0"/>
            </a:endParaRPr>
          </a:p>
          <a:p>
            <a:pPr algn="ctr" fontAlgn="base">
              <a:spcBef>
                <a:spcPct val="0"/>
              </a:spcBef>
              <a:spcAft>
                <a:spcPct val="0"/>
              </a:spcAft>
            </a:pPr>
            <a:r>
              <a:rPr lang="fr-FR" sz="1600" b="1" dirty="0">
                <a:solidFill>
                  <a:schemeClr val="tx2"/>
                </a:solidFill>
                <a:cs typeface="Arial" charset="0"/>
              </a:rPr>
              <a:t>RESULTATS de</a:t>
            </a:r>
          </a:p>
          <a:p>
            <a:pPr algn="ctr" fontAlgn="base">
              <a:spcBef>
                <a:spcPct val="0"/>
              </a:spcBef>
              <a:spcAft>
                <a:spcPct val="0"/>
              </a:spcAft>
            </a:pPr>
            <a:r>
              <a:rPr lang="fr-FR" sz="1600" b="1" dirty="0">
                <a:solidFill>
                  <a:schemeClr val="tx2"/>
                </a:solidFill>
                <a:cs typeface="Arial" charset="0"/>
              </a:rPr>
              <a:t>SANTE</a:t>
            </a:r>
          </a:p>
          <a:p>
            <a:pPr algn="ctr" fontAlgn="base">
              <a:spcBef>
                <a:spcPct val="0"/>
              </a:spcBef>
              <a:spcAft>
                <a:spcPct val="0"/>
              </a:spcAft>
            </a:pPr>
            <a:endParaRPr lang="fr-FR" sz="1600" b="1" dirty="0">
              <a:solidFill>
                <a:schemeClr val="tx2"/>
              </a:solidFill>
              <a:cs typeface="Arial" charset="0"/>
            </a:endParaRPr>
          </a:p>
        </p:txBody>
      </p:sp>
      <p:cxnSp>
        <p:nvCxnSpPr>
          <p:cNvPr id="24" name="Connecteur droit avec flèche 23"/>
          <p:cNvCxnSpPr>
            <a:stCxn id="18" idx="0"/>
            <a:endCxn id="20" idx="2"/>
          </p:cNvCxnSpPr>
          <p:nvPr/>
        </p:nvCxnSpPr>
        <p:spPr>
          <a:xfrm flipV="1">
            <a:off x="2014704" y="4168419"/>
            <a:ext cx="462148" cy="2862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5" name="Tableau 24"/>
          <p:cNvGraphicFramePr>
            <a:graphicFrameLocks noGrp="1"/>
          </p:cNvGraphicFramePr>
          <p:nvPr>
            <p:extLst>
              <p:ext uri="{D42A27DB-BD31-4B8C-83A1-F6EECF244321}">
                <p14:modId xmlns:p14="http://schemas.microsoft.com/office/powerpoint/2010/main" val="314424532"/>
              </p:ext>
            </p:extLst>
          </p:nvPr>
        </p:nvGraphicFramePr>
        <p:xfrm>
          <a:off x="3716362" y="1332129"/>
          <a:ext cx="3375000" cy="1169672"/>
        </p:xfrm>
        <a:graphic>
          <a:graphicData uri="http://schemas.openxmlformats.org/drawingml/2006/table">
            <a:tbl>
              <a:tblPr firstRow="1" bandRow="1">
                <a:tableStyleId>{5940675A-B579-460E-94D1-54222C63F5DA}</a:tableStyleId>
              </a:tblPr>
              <a:tblGrid>
                <a:gridCol w="3375000">
                  <a:extLst>
                    <a:ext uri="{9D8B030D-6E8A-4147-A177-3AD203B41FA5}">
                      <a16:colId xmlns:a16="http://schemas.microsoft.com/office/drawing/2014/main" val="20000"/>
                    </a:ext>
                  </a:extLst>
                </a:gridCol>
              </a:tblGrid>
              <a:tr h="222885">
                <a:tc>
                  <a:txBody>
                    <a:bodyPr/>
                    <a:lstStyle/>
                    <a:p>
                      <a:pPr algn="ctr"/>
                      <a:r>
                        <a:rPr lang="fr-FR" sz="1400" b="1" dirty="0" smtClean="0">
                          <a:solidFill>
                            <a:srgbClr val="FF0000"/>
                          </a:solidFill>
                        </a:rPr>
                        <a:t>Accès</a:t>
                      </a:r>
                      <a:r>
                        <a:rPr lang="fr-FR" sz="1400" b="1" baseline="0" dirty="0" smtClean="0">
                          <a:solidFill>
                            <a:srgbClr val="FF0000"/>
                          </a:solidFill>
                        </a:rPr>
                        <a:t> et utilisation du système de santé</a:t>
                      </a:r>
                      <a:endParaRPr lang="fr-FR" sz="1400" b="1" dirty="0">
                        <a:solidFill>
                          <a:srgbClr val="FF0000"/>
                        </a:solidFill>
                      </a:endParaRPr>
                    </a:p>
                  </a:txBody>
                  <a:tcPr marL="51435" marR="51435" marT="25718" marB="25718"/>
                </a:tc>
                <a:extLst>
                  <a:ext uri="{0D108BD9-81ED-4DB2-BD59-A6C34878D82A}">
                    <a16:rowId xmlns:a16="http://schemas.microsoft.com/office/drawing/2014/main" val="10000"/>
                  </a:ext>
                </a:extLst>
              </a:tr>
              <a:tr h="790604">
                <a:tc>
                  <a:txBody>
                    <a:bodyPr/>
                    <a:lstStyle/>
                    <a:p>
                      <a:pPr algn="ctr"/>
                      <a:r>
                        <a:rPr lang="fr-FR" sz="1400" b="1" dirty="0" smtClean="0"/>
                        <a:t>Facteurs patients</a:t>
                      </a:r>
                    </a:p>
                    <a:p>
                      <a:pPr algn="ctr"/>
                      <a:r>
                        <a:rPr lang="fr-FR" sz="1400" b="0" kern="1200" dirty="0" smtClean="0">
                          <a:solidFill>
                            <a:srgbClr val="111111"/>
                          </a:solidFill>
                          <a:latin typeface="+mn-lt"/>
                          <a:ea typeface="+mn-ea"/>
                          <a:cs typeface="+mn-cs"/>
                        </a:rPr>
                        <a:t>Capacités</a:t>
                      </a:r>
                      <a:r>
                        <a:rPr lang="fr-FR" sz="1400" b="0" dirty="0" smtClean="0"/>
                        <a:t> </a:t>
                      </a:r>
                      <a:r>
                        <a:rPr lang="fr-FR" sz="1400" b="0" kern="1200" dirty="0" smtClean="0">
                          <a:solidFill>
                            <a:srgbClr val="111111"/>
                          </a:solidFill>
                          <a:latin typeface="+mn-lt"/>
                          <a:ea typeface="+mn-ea"/>
                          <a:cs typeface="+mn-cs"/>
                        </a:rPr>
                        <a:t>de navigation</a:t>
                      </a:r>
                    </a:p>
                    <a:p>
                      <a:pPr algn="ctr"/>
                      <a:r>
                        <a:rPr lang="fr-FR" sz="1400" b="1" dirty="0" smtClean="0"/>
                        <a:t>Facteurs système</a:t>
                      </a:r>
                    </a:p>
                    <a:p>
                      <a:pPr algn="ctr"/>
                      <a:r>
                        <a:rPr lang="fr-FR" sz="1400" b="0" kern="1200" dirty="0" smtClean="0">
                          <a:solidFill>
                            <a:srgbClr val="111111"/>
                          </a:solidFill>
                          <a:latin typeface="+mn-lt"/>
                          <a:ea typeface="+mn-ea"/>
                          <a:cs typeface="+mn-cs"/>
                        </a:rPr>
                        <a:t>Complexité</a:t>
                      </a:r>
                    </a:p>
                  </a:txBody>
                  <a:tcPr marL="51435" marR="51435" marT="25718" marB="25718"/>
                </a:tc>
                <a:extLst>
                  <a:ext uri="{0D108BD9-81ED-4DB2-BD59-A6C34878D82A}">
                    <a16:rowId xmlns:a16="http://schemas.microsoft.com/office/drawing/2014/main" val="10001"/>
                  </a:ext>
                </a:extLst>
              </a:tr>
            </a:tbl>
          </a:graphicData>
        </a:graphic>
      </p:graphicFrame>
      <p:cxnSp>
        <p:nvCxnSpPr>
          <p:cNvPr id="26" name="Connecteur droit avec flèche 25"/>
          <p:cNvCxnSpPr>
            <a:stCxn id="17" idx="2"/>
            <a:endCxn id="20" idx="0"/>
          </p:cNvCxnSpPr>
          <p:nvPr/>
        </p:nvCxnSpPr>
        <p:spPr>
          <a:xfrm>
            <a:off x="2127957" y="2500936"/>
            <a:ext cx="348895" cy="2311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20" idx="3"/>
            <a:endCxn id="21" idx="1"/>
          </p:cNvCxnSpPr>
          <p:nvPr/>
        </p:nvCxnSpPr>
        <p:spPr>
          <a:xfrm flipV="1">
            <a:off x="3074276" y="3387713"/>
            <a:ext cx="648908" cy="6256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stCxn id="20" idx="3"/>
            <a:endCxn id="25" idx="1"/>
          </p:cNvCxnSpPr>
          <p:nvPr/>
        </p:nvCxnSpPr>
        <p:spPr>
          <a:xfrm flipV="1">
            <a:off x="3074276" y="1916965"/>
            <a:ext cx="642086" cy="15333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a:stCxn id="20" idx="3"/>
          </p:cNvCxnSpPr>
          <p:nvPr/>
        </p:nvCxnSpPr>
        <p:spPr>
          <a:xfrm>
            <a:off x="3074276" y="3450274"/>
            <a:ext cx="648908" cy="14806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a:stCxn id="25" idx="3"/>
            <a:endCxn id="23" idx="1"/>
          </p:cNvCxnSpPr>
          <p:nvPr/>
        </p:nvCxnSpPr>
        <p:spPr>
          <a:xfrm>
            <a:off x="7091362" y="1916965"/>
            <a:ext cx="452438" cy="14403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V="1">
            <a:off x="7105006" y="3443478"/>
            <a:ext cx="441364" cy="20964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stCxn id="21" idx="3"/>
            <a:endCxn id="23" idx="1"/>
          </p:cNvCxnSpPr>
          <p:nvPr/>
        </p:nvCxnSpPr>
        <p:spPr>
          <a:xfrm flipV="1">
            <a:off x="7098184" y="3357298"/>
            <a:ext cx="445616" cy="30415"/>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rot="60000" flipV="1">
            <a:off x="1497990" y="3286125"/>
            <a:ext cx="381438" cy="181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04157" y="5842455"/>
            <a:ext cx="2986715" cy="300082"/>
          </a:xfrm>
          <a:prstGeom prst="rect">
            <a:avLst/>
          </a:prstGeom>
        </p:spPr>
        <p:txBody>
          <a:bodyPr wrap="none">
            <a:spAutoFit/>
          </a:bodyPr>
          <a:lstStyle/>
          <a:p>
            <a:pPr>
              <a:defRPr/>
            </a:pPr>
            <a:r>
              <a:rPr lang="fr-FR" sz="1350" b="1" dirty="0">
                <a:solidFill>
                  <a:schemeClr val="tx2"/>
                </a:solidFill>
              </a:rPr>
              <a:t>Adapté de </a:t>
            </a:r>
            <a:r>
              <a:rPr lang="fr-FR" sz="1350" b="1" dirty="0" err="1">
                <a:solidFill>
                  <a:schemeClr val="tx2"/>
                </a:solidFill>
              </a:rPr>
              <a:t>Paasche-Orlow</a:t>
            </a:r>
            <a:r>
              <a:rPr lang="fr-FR" sz="1350" b="1" dirty="0">
                <a:solidFill>
                  <a:schemeClr val="tx2"/>
                </a:solidFill>
              </a:rPr>
              <a:t> et Wolf 2007</a:t>
            </a:r>
          </a:p>
        </p:txBody>
      </p:sp>
      <p:grpSp>
        <p:nvGrpSpPr>
          <p:cNvPr id="2" name="Groupe 1"/>
          <p:cNvGrpSpPr/>
          <p:nvPr/>
        </p:nvGrpSpPr>
        <p:grpSpPr>
          <a:xfrm>
            <a:off x="7239000" y="4221511"/>
            <a:ext cx="1951931" cy="2484089"/>
            <a:chOff x="7239000" y="3680194"/>
            <a:chExt cx="1951931" cy="2484089"/>
          </a:xfrm>
        </p:grpSpPr>
        <p:sp>
          <p:nvSpPr>
            <p:cNvPr id="35" name="Rectangle 34"/>
            <p:cNvSpPr/>
            <p:nvPr/>
          </p:nvSpPr>
          <p:spPr>
            <a:xfrm>
              <a:off x="7352378" y="3877397"/>
              <a:ext cx="1838553" cy="2062103"/>
            </a:xfrm>
            <a:prstGeom prst="rect">
              <a:avLst/>
            </a:prstGeom>
            <a:ln w="9525">
              <a:noFill/>
            </a:ln>
          </p:spPr>
          <p:txBody>
            <a:bodyPr wrap="square">
              <a:spAutoFit/>
            </a:bodyPr>
            <a:lstStyle/>
            <a:p>
              <a:pPr fontAlgn="base">
                <a:spcBef>
                  <a:spcPct val="0"/>
                </a:spcBef>
                <a:spcAft>
                  <a:spcPct val="0"/>
                </a:spcAft>
                <a:tabLst>
                  <a:tab pos="85725" algn="l"/>
                </a:tabLst>
              </a:pPr>
              <a:r>
                <a:rPr lang="fr-FR" sz="1600" dirty="0">
                  <a:solidFill>
                    <a:schemeClr val="tx2"/>
                  </a:solidFill>
                  <a:cs typeface="Arial" charset="0"/>
                </a:rPr>
                <a:t>        </a:t>
              </a:r>
              <a:r>
                <a:rPr lang="fr-FR" sz="1600" dirty="0" smtClean="0">
                  <a:solidFill>
                    <a:schemeClr val="tx2"/>
                  </a:solidFill>
                  <a:cs typeface="Arial" charset="0"/>
                </a:rPr>
                <a:t>Vaccination         	Dépistage</a:t>
              </a:r>
              <a:endParaRPr lang="fr-FR" sz="1600" dirty="0">
                <a:solidFill>
                  <a:schemeClr val="tx2"/>
                </a:solidFill>
                <a:cs typeface="Arial" charset="0"/>
              </a:endParaRPr>
            </a:p>
            <a:p>
              <a:pPr fontAlgn="base">
                <a:spcBef>
                  <a:spcPct val="0"/>
                </a:spcBef>
                <a:spcAft>
                  <a:spcPct val="0"/>
                </a:spcAft>
              </a:pPr>
              <a:r>
                <a:rPr lang="fr-FR" sz="1600" dirty="0" smtClean="0">
                  <a:solidFill>
                    <a:schemeClr val="tx2"/>
                  </a:solidFill>
                  <a:cs typeface="Arial" charset="0"/>
                </a:rPr>
                <a:t>Education </a:t>
              </a:r>
              <a:r>
                <a:rPr lang="fr-FR" sz="1600" dirty="0" err="1" smtClean="0">
                  <a:solidFill>
                    <a:schemeClr val="tx2"/>
                  </a:solidFill>
                  <a:cs typeface="Arial" charset="0"/>
                </a:rPr>
                <a:t>théraptiq</a:t>
              </a:r>
              <a:endParaRPr lang="fr-FR" sz="1600" dirty="0">
                <a:solidFill>
                  <a:schemeClr val="tx2"/>
                </a:solidFill>
                <a:cs typeface="Arial" charset="0"/>
              </a:endParaRPr>
            </a:p>
            <a:p>
              <a:pPr fontAlgn="base">
                <a:spcBef>
                  <a:spcPct val="0"/>
                </a:spcBef>
                <a:spcAft>
                  <a:spcPct val="0"/>
                </a:spcAft>
              </a:pPr>
              <a:r>
                <a:rPr lang="fr-FR" sz="1600" dirty="0">
                  <a:solidFill>
                    <a:schemeClr val="tx2"/>
                  </a:solidFill>
                  <a:cs typeface="Arial" charset="0"/>
                </a:rPr>
                <a:t>Adhésion </a:t>
              </a:r>
              <a:r>
                <a:rPr lang="fr-FR" sz="1600" dirty="0" err="1" smtClean="0">
                  <a:solidFill>
                    <a:schemeClr val="tx2"/>
                  </a:solidFill>
                  <a:cs typeface="Arial" charset="0"/>
                </a:rPr>
                <a:t>théraptiq</a:t>
              </a:r>
              <a:endParaRPr lang="fr-FR" sz="1600" dirty="0">
                <a:solidFill>
                  <a:schemeClr val="tx2"/>
                </a:solidFill>
                <a:cs typeface="Arial" charset="0"/>
              </a:endParaRPr>
            </a:p>
            <a:p>
              <a:pPr fontAlgn="base">
                <a:spcBef>
                  <a:spcPct val="0"/>
                </a:spcBef>
                <a:spcAft>
                  <a:spcPct val="0"/>
                </a:spcAft>
              </a:pPr>
              <a:r>
                <a:rPr lang="fr-FR" sz="1600" dirty="0" smtClean="0">
                  <a:solidFill>
                    <a:schemeClr val="tx2"/>
                  </a:solidFill>
                  <a:cs typeface="Arial" charset="0"/>
                </a:rPr>
                <a:t>Gestion </a:t>
              </a:r>
              <a:r>
                <a:rPr lang="fr-FR" sz="1600" dirty="0">
                  <a:solidFill>
                    <a:schemeClr val="tx2"/>
                  </a:solidFill>
                  <a:cs typeface="Arial" charset="0"/>
                </a:rPr>
                <a:t>maladie chronique</a:t>
              </a:r>
            </a:p>
            <a:p>
              <a:pPr fontAlgn="base">
                <a:spcBef>
                  <a:spcPct val="0"/>
                </a:spcBef>
                <a:spcAft>
                  <a:spcPct val="0"/>
                </a:spcAft>
                <a:tabLst>
                  <a:tab pos="85725" algn="l"/>
                </a:tabLst>
              </a:pPr>
              <a:r>
                <a:rPr lang="fr-FR" sz="1600" dirty="0" smtClean="0">
                  <a:solidFill>
                    <a:schemeClr val="tx2"/>
                  </a:solidFill>
                  <a:cs typeface="Arial" charset="0"/>
                </a:rPr>
                <a:t>	Hospitalisations</a:t>
              </a:r>
              <a:endParaRPr lang="fr-FR" sz="1600" dirty="0">
                <a:solidFill>
                  <a:schemeClr val="tx2"/>
                </a:solidFill>
                <a:cs typeface="Arial" charset="0"/>
              </a:endParaRPr>
            </a:p>
            <a:p>
              <a:pPr fontAlgn="base">
                <a:spcBef>
                  <a:spcPct val="0"/>
                </a:spcBef>
                <a:spcAft>
                  <a:spcPct val="0"/>
                </a:spcAft>
                <a:tabLst>
                  <a:tab pos="266700" algn="l"/>
                </a:tabLst>
              </a:pPr>
              <a:r>
                <a:rPr lang="fr-FR" sz="1600" dirty="0">
                  <a:solidFill>
                    <a:schemeClr val="tx2"/>
                  </a:solidFill>
                  <a:cs typeface="Arial" charset="0"/>
                </a:rPr>
                <a:t>  </a:t>
              </a:r>
              <a:r>
                <a:rPr lang="fr-FR" sz="1600" dirty="0" smtClean="0">
                  <a:solidFill>
                    <a:schemeClr val="tx2"/>
                  </a:solidFill>
                  <a:cs typeface="Arial" charset="0"/>
                </a:rPr>
                <a:t>	</a:t>
              </a:r>
              <a:r>
                <a:rPr lang="fr-FR" sz="1600" dirty="0" smtClean="0">
                  <a:solidFill>
                    <a:schemeClr val="tx2"/>
                  </a:solidFill>
                  <a:cs typeface="Arial" charset="0"/>
                </a:rPr>
                <a:t>Mortalité</a:t>
              </a:r>
              <a:endParaRPr lang="fr-FR" sz="1600" dirty="0">
                <a:solidFill>
                  <a:schemeClr val="tx2"/>
                </a:solidFill>
                <a:cs typeface="Arial" charset="0"/>
              </a:endParaRPr>
            </a:p>
          </p:txBody>
        </p:sp>
        <p:sp>
          <p:nvSpPr>
            <p:cNvPr id="39" name="Ellipse 38"/>
            <p:cNvSpPr/>
            <p:nvPr/>
          </p:nvSpPr>
          <p:spPr>
            <a:xfrm>
              <a:off x="7239000" y="3680194"/>
              <a:ext cx="1905000" cy="24840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grpSp>
      <p:sp>
        <p:nvSpPr>
          <p:cNvPr id="40" name="Rectangle 39"/>
          <p:cNvSpPr/>
          <p:nvPr/>
        </p:nvSpPr>
        <p:spPr>
          <a:xfrm>
            <a:off x="2219325" y="2212754"/>
            <a:ext cx="4572000" cy="369332"/>
          </a:xfrm>
          <a:prstGeom prst="rect">
            <a:avLst/>
          </a:prstGeom>
        </p:spPr>
        <p:txBody>
          <a:bodyPr>
            <a:spAutoFit/>
          </a:bodyPr>
          <a:lstStyle/>
          <a:p>
            <a:r>
              <a:rPr lang="fr-FR" dirty="0">
                <a:solidFill>
                  <a:srgbClr val="000000"/>
                </a:solidFill>
                <a:latin typeface="Arial" panose="020B0604020202020204" pitchFamily="34" charset="0"/>
              </a:rPr>
              <a:t>.</a:t>
            </a:r>
          </a:p>
        </p:txBody>
      </p:sp>
      <p:sp>
        <p:nvSpPr>
          <p:cNvPr id="3" name="Flèche vers le bas 2"/>
          <p:cNvSpPr/>
          <p:nvPr/>
        </p:nvSpPr>
        <p:spPr>
          <a:xfrm>
            <a:off x="8078612" y="3657600"/>
            <a:ext cx="303388" cy="54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pic>
        <p:nvPicPr>
          <p:cNvPr id="46" name="Audio 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47" name="object 3"/>
          <p:cNvSpPr/>
          <p:nvPr/>
        </p:nvSpPr>
        <p:spPr>
          <a:xfrm>
            <a:off x="395536" y="827186"/>
            <a:ext cx="7992887" cy="19051"/>
          </a:xfrm>
          <a:prstGeom prst="rect">
            <a:avLst/>
          </a:prstGeom>
          <a:blipFill>
            <a:blip r:embed="rId6" cstate="print"/>
            <a:stretch>
              <a:fillRect/>
            </a:stretch>
          </a:blipFill>
        </p:spPr>
        <p:txBody>
          <a:bodyPr wrap="square" lIns="0" tIns="0" rIns="0" bIns="0" rtlCol="0">
            <a:spAutoFit/>
          </a:bodyPr>
          <a:lstStyle/>
          <a:p>
            <a:endParaRPr/>
          </a:p>
        </p:txBody>
      </p:sp>
    </p:spTree>
    <p:extLst>
      <p:ext uri="{BB962C8B-B14F-4D97-AF65-F5344CB8AC3E}">
        <p14:creationId xmlns:p14="http://schemas.microsoft.com/office/powerpoint/2010/main" val="799129450"/>
      </p:ext>
    </p:extLst>
  </p:cSld>
  <p:clrMapOvr>
    <a:masterClrMapping/>
  </p:clrMapOvr>
  <mc:AlternateContent xmlns:mc="http://schemas.openxmlformats.org/markup-compatibility/2006" xmlns:p14="http://schemas.microsoft.com/office/powerpoint/2010/main">
    <mc:Choice Requires="p14">
      <p:transition spd="slow" p14:dur="2000" advTm="167584"/>
    </mc:Choice>
    <mc:Fallback xmlns="">
      <p:transition spd="slow" advTm="167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73075" y="263271"/>
            <a:ext cx="8025765" cy="483870"/>
          </a:xfrm>
          <a:prstGeom prst="rect">
            <a:avLst/>
          </a:prstGeom>
        </p:spPr>
        <p:txBody>
          <a:bodyPr vert="horz" wrap="square" lIns="0" tIns="0" rIns="0" bIns="0" rtlCol="0">
            <a:spAutoFit/>
          </a:bodyPr>
          <a:lstStyle/>
          <a:p>
            <a:pPr marL="12700">
              <a:lnSpc>
                <a:spcPts val="3810"/>
              </a:lnSpc>
            </a:pPr>
            <a:r>
              <a:rPr sz="3600" dirty="0">
                <a:solidFill>
                  <a:schemeClr val="tx2">
                    <a:lumMod val="60000"/>
                    <a:lumOff val="40000"/>
                  </a:schemeClr>
                </a:solidFill>
              </a:rPr>
              <a:t>Littératie en santé: outil d’action en santé</a:t>
            </a:r>
          </a:p>
        </p:txBody>
      </p:sp>
      <p:sp>
        <p:nvSpPr>
          <p:cNvPr id="9" name="object 9"/>
          <p:cNvSpPr/>
          <p:nvPr/>
        </p:nvSpPr>
        <p:spPr>
          <a:xfrm>
            <a:off x="8350757" y="573786"/>
            <a:ext cx="793750" cy="908685"/>
          </a:xfrm>
          <a:custGeom>
            <a:avLst/>
            <a:gdLst/>
            <a:ahLst/>
            <a:cxnLst/>
            <a:rect l="l" t="t" r="r" b="b"/>
            <a:pathLst>
              <a:path w="793750" h="908685">
                <a:moveTo>
                  <a:pt x="456438" y="0"/>
                </a:moveTo>
                <a:lnTo>
                  <a:pt x="382398" y="5943"/>
                </a:lnTo>
                <a:lnTo>
                  <a:pt x="312163" y="23152"/>
                </a:lnTo>
                <a:lnTo>
                  <a:pt x="246673" y="50690"/>
                </a:lnTo>
                <a:lnTo>
                  <a:pt x="186866" y="87623"/>
                </a:lnTo>
                <a:lnTo>
                  <a:pt x="133683" y="133016"/>
                </a:lnTo>
                <a:lnTo>
                  <a:pt x="88062" y="185934"/>
                </a:lnTo>
                <a:lnTo>
                  <a:pt x="50944" y="245441"/>
                </a:lnTo>
                <a:lnTo>
                  <a:pt x="23268" y="310603"/>
                </a:lnTo>
                <a:lnTo>
                  <a:pt x="5973" y="380485"/>
                </a:lnTo>
                <a:lnTo>
                  <a:pt x="0" y="454151"/>
                </a:lnTo>
                <a:lnTo>
                  <a:pt x="1512" y="491400"/>
                </a:lnTo>
                <a:lnTo>
                  <a:pt x="13264" y="563291"/>
                </a:lnTo>
                <a:lnTo>
                  <a:pt x="35867" y="630930"/>
                </a:lnTo>
                <a:lnTo>
                  <a:pt x="68382" y="693381"/>
                </a:lnTo>
                <a:lnTo>
                  <a:pt x="109869" y="749710"/>
                </a:lnTo>
                <a:lnTo>
                  <a:pt x="159388" y="798982"/>
                </a:lnTo>
                <a:lnTo>
                  <a:pt x="216000" y="840262"/>
                </a:lnTo>
                <a:lnTo>
                  <a:pt x="278766" y="872615"/>
                </a:lnTo>
                <a:lnTo>
                  <a:pt x="346747" y="895105"/>
                </a:lnTo>
                <a:lnTo>
                  <a:pt x="419001" y="906798"/>
                </a:lnTo>
                <a:lnTo>
                  <a:pt x="456438" y="908303"/>
                </a:lnTo>
                <a:lnTo>
                  <a:pt x="493874" y="906798"/>
                </a:lnTo>
                <a:lnTo>
                  <a:pt x="566128" y="895105"/>
                </a:lnTo>
                <a:lnTo>
                  <a:pt x="634109" y="872615"/>
                </a:lnTo>
                <a:lnTo>
                  <a:pt x="696875" y="840262"/>
                </a:lnTo>
                <a:lnTo>
                  <a:pt x="753487" y="798982"/>
                </a:lnTo>
                <a:lnTo>
                  <a:pt x="793242" y="760198"/>
                </a:lnTo>
                <a:lnTo>
                  <a:pt x="793242" y="148105"/>
                </a:lnTo>
                <a:lnTo>
                  <a:pt x="753487" y="109321"/>
                </a:lnTo>
                <a:lnTo>
                  <a:pt x="696875" y="68041"/>
                </a:lnTo>
                <a:lnTo>
                  <a:pt x="634109" y="35688"/>
                </a:lnTo>
                <a:lnTo>
                  <a:pt x="566128" y="13198"/>
                </a:lnTo>
                <a:lnTo>
                  <a:pt x="493874" y="1505"/>
                </a:lnTo>
                <a:lnTo>
                  <a:pt x="456438" y="0"/>
                </a:lnTo>
                <a:close/>
              </a:path>
            </a:pathLst>
          </a:custGeom>
          <a:solidFill>
            <a:srgbClr val="FFFFFF"/>
          </a:solidFill>
        </p:spPr>
        <p:txBody>
          <a:bodyPr wrap="square" lIns="0" tIns="0" rIns="0" bIns="0" rtlCol="0">
            <a:spAutoFit/>
          </a:bodyPr>
          <a:lstStyle/>
          <a:p>
            <a:endParaRPr/>
          </a:p>
        </p:txBody>
      </p:sp>
      <p:sp>
        <p:nvSpPr>
          <p:cNvPr id="16" name="Rectangle 15"/>
          <p:cNvSpPr/>
          <p:nvPr/>
        </p:nvSpPr>
        <p:spPr>
          <a:xfrm>
            <a:off x="377663" y="904099"/>
            <a:ext cx="8229600" cy="5470728"/>
          </a:xfrm>
          <a:prstGeom prst="rect">
            <a:avLst/>
          </a:prstGeom>
        </p:spPr>
        <p:txBody>
          <a:bodyPr wrap="square">
            <a:spAutoFit/>
          </a:bodyPr>
          <a:lstStyle/>
          <a:p>
            <a:pPr marL="342900" lvl="0" indent="-342900">
              <a:spcBef>
                <a:spcPts val="600"/>
              </a:spcBef>
              <a:buFont typeface="Arial" panose="020B0604020202020204" pitchFamily="34" charset="0"/>
              <a:buChar char="•"/>
            </a:pPr>
            <a:r>
              <a:rPr lang="fr-FR" sz="2400" b="1" dirty="0" smtClean="0">
                <a:solidFill>
                  <a:prstClr val="black"/>
                </a:solidFill>
              </a:rPr>
              <a:t>Médiateur </a:t>
            </a:r>
            <a:r>
              <a:rPr lang="fr-FR" sz="2400" dirty="0" smtClean="0">
                <a:solidFill>
                  <a:prstClr val="black"/>
                </a:solidFill>
              </a:rPr>
              <a:t>entre facteurs socio-culturels/socio-économiques et inégalités sociales de santé</a:t>
            </a:r>
            <a:endParaRPr lang="fr-FR" sz="2000" dirty="0">
              <a:solidFill>
                <a:prstClr val="black"/>
              </a:solidFill>
            </a:endParaRPr>
          </a:p>
          <a:p>
            <a:pPr lvl="0">
              <a:spcBef>
                <a:spcPts val="600"/>
              </a:spcBef>
            </a:pPr>
            <a:endParaRPr lang="fr-FR" sz="2000" dirty="0" smtClean="0">
              <a:solidFill>
                <a:prstClr val="black"/>
              </a:solidFill>
            </a:endParaRPr>
          </a:p>
          <a:p>
            <a:pPr lvl="0">
              <a:spcBef>
                <a:spcPts val="600"/>
              </a:spcBef>
            </a:pPr>
            <a:endParaRPr lang="fr-FR" sz="2000" dirty="0" smtClean="0">
              <a:solidFill>
                <a:prstClr val="black"/>
              </a:solidFill>
            </a:endParaRPr>
          </a:p>
          <a:p>
            <a:pPr lvl="0">
              <a:spcBef>
                <a:spcPts val="600"/>
              </a:spcBef>
            </a:pPr>
            <a:endParaRPr lang="fr-FR" sz="2000" dirty="0">
              <a:solidFill>
                <a:prstClr val="black"/>
              </a:solidFill>
            </a:endParaRPr>
          </a:p>
          <a:p>
            <a:pPr lvl="0">
              <a:spcBef>
                <a:spcPts val="600"/>
              </a:spcBef>
            </a:pPr>
            <a:endParaRPr lang="fr-FR" sz="2000" dirty="0">
              <a:solidFill>
                <a:prstClr val="black"/>
              </a:solidFill>
            </a:endParaRPr>
          </a:p>
          <a:p>
            <a:pPr marL="342900" lvl="0" indent="-342900">
              <a:spcBef>
                <a:spcPts val="600"/>
              </a:spcBef>
              <a:buFont typeface="Arial" panose="020B0604020202020204" pitchFamily="34" charset="0"/>
              <a:buChar char="•"/>
            </a:pPr>
            <a:r>
              <a:rPr lang="fr-FR" sz="2400" b="1" dirty="0" smtClean="0">
                <a:solidFill>
                  <a:prstClr val="black"/>
                </a:solidFill>
              </a:rPr>
              <a:t>La littératie en santé est un f</a:t>
            </a:r>
            <a:r>
              <a:rPr lang="fr-FR" sz="2400" b="1" dirty="0" smtClean="0">
                <a:solidFill>
                  <a:prstClr val="black"/>
                </a:solidFill>
              </a:rPr>
              <a:t>acteur </a:t>
            </a:r>
            <a:r>
              <a:rPr lang="fr-FR" sz="2400" b="1" dirty="0" smtClean="0">
                <a:solidFill>
                  <a:prstClr val="black"/>
                </a:solidFill>
              </a:rPr>
              <a:t>modifiable </a:t>
            </a:r>
            <a:r>
              <a:rPr lang="fr-FR" sz="2400" dirty="0" smtClean="0">
                <a:solidFill>
                  <a:prstClr val="black"/>
                </a:solidFill>
              </a:rPr>
              <a:t>sur lequel on peut agir</a:t>
            </a:r>
          </a:p>
          <a:p>
            <a:pPr lvl="0">
              <a:spcBef>
                <a:spcPts val="600"/>
              </a:spcBef>
            </a:pPr>
            <a:r>
              <a:rPr lang="fr-FR" sz="2400" dirty="0">
                <a:solidFill>
                  <a:prstClr val="black"/>
                </a:solidFill>
              </a:rPr>
              <a:t>	</a:t>
            </a:r>
            <a:r>
              <a:rPr lang="fr-FR" sz="2400" b="1" dirty="0" smtClean="0">
                <a:solidFill>
                  <a:prstClr val="black"/>
                </a:solidFill>
              </a:rPr>
              <a:t>Education</a:t>
            </a:r>
          </a:p>
          <a:p>
            <a:pPr lvl="0">
              <a:spcBef>
                <a:spcPts val="600"/>
              </a:spcBef>
            </a:pPr>
            <a:r>
              <a:rPr lang="fr-FR" sz="2400" dirty="0">
                <a:solidFill>
                  <a:prstClr val="black"/>
                </a:solidFill>
              </a:rPr>
              <a:t>	</a:t>
            </a:r>
            <a:r>
              <a:rPr lang="fr-FR" sz="2400" b="1" dirty="0" smtClean="0">
                <a:solidFill>
                  <a:prstClr val="black"/>
                </a:solidFill>
              </a:rPr>
              <a:t>Adaptation de la communication </a:t>
            </a:r>
          </a:p>
          <a:p>
            <a:pPr lvl="0">
              <a:spcBef>
                <a:spcPts val="600"/>
              </a:spcBef>
            </a:pPr>
            <a:r>
              <a:rPr lang="fr-FR" sz="2400" b="1" dirty="0" smtClean="0">
                <a:solidFill>
                  <a:prstClr val="black"/>
                </a:solidFill>
              </a:rPr>
              <a:t>=&gt; </a:t>
            </a:r>
            <a:r>
              <a:rPr lang="fr-FR" sz="2400" b="1" dirty="0" smtClean="0">
                <a:solidFill>
                  <a:prstClr val="black"/>
                </a:solidFill>
              </a:rPr>
              <a:t>Outils </a:t>
            </a:r>
            <a:r>
              <a:rPr lang="fr-FR" sz="2400" dirty="0" smtClean="0">
                <a:solidFill>
                  <a:prstClr val="black"/>
                </a:solidFill>
              </a:rPr>
              <a:t>pour réduire les inégalités sociales de santé et améliorer l’état de santé de toutes les populations même les moins aisées</a:t>
            </a:r>
          </a:p>
          <a:p>
            <a:pPr lvl="0"/>
            <a:endParaRPr lang="fr-FR" sz="1350" dirty="0">
              <a:solidFill>
                <a:prstClr val="black"/>
              </a:solidFill>
            </a:endParaRPr>
          </a:p>
        </p:txBody>
      </p:sp>
      <p:sp>
        <p:nvSpPr>
          <p:cNvPr id="6" name="object 6"/>
          <p:cNvSpPr/>
          <p:nvPr/>
        </p:nvSpPr>
        <p:spPr>
          <a:xfrm>
            <a:off x="4492463" y="1600200"/>
            <a:ext cx="3602736" cy="1601723"/>
          </a:xfrm>
          <a:prstGeom prst="rect">
            <a:avLst/>
          </a:prstGeom>
          <a:blipFill>
            <a:blip r:embed="rId5" cstate="print"/>
            <a:stretch>
              <a:fillRect/>
            </a:stretch>
          </a:blipFill>
        </p:spPr>
        <p:txBody>
          <a:bodyPr wrap="square" lIns="0" tIns="0" rIns="0" bIns="0" rtlCol="0">
            <a:spAutoFit/>
          </a:bodyPr>
          <a:lstStyle/>
          <a:p>
            <a:endParaRPr/>
          </a:p>
        </p:txBody>
      </p:sp>
      <p:sp>
        <p:nvSpPr>
          <p:cNvPr id="13" name="object 13"/>
          <p:cNvSpPr txBox="1"/>
          <p:nvPr/>
        </p:nvSpPr>
        <p:spPr>
          <a:xfrm>
            <a:off x="7309864" y="2681478"/>
            <a:ext cx="1849120" cy="349885"/>
          </a:xfrm>
          <a:prstGeom prst="rect">
            <a:avLst/>
          </a:prstGeom>
        </p:spPr>
        <p:txBody>
          <a:bodyPr vert="horz" wrap="square" lIns="0" tIns="0" rIns="0" bIns="0" rtlCol="0">
            <a:spAutoFit/>
          </a:bodyPr>
          <a:lstStyle/>
          <a:p>
            <a:pPr marL="12700" marR="6350">
              <a:lnSpc>
                <a:spcPct val="100000"/>
              </a:lnSpc>
            </a:pPr>
            <a:r>
              <a:rPr sz="1100" spc="5" dirty="0">
                <a:solidFill>
                  <a:srgbClr val="6D8BA8"/>
                </a:solidFill>
                <a:latin typeface="Gill Sans MT"/>
                <a:cs typeface="Gill Sans MT"/>
              </a:rPr>
              <a:t>St</a:t>
            </a:r>
            <a:r>
              <a:rPr sz="1100" spc="-45" dirty="0">
                <a:solidFill>
                  <a:srgbClr val="6D8BA8"/>
                </a:solidFill>
                <a:latin typeface="Gill Sans MT"/>
                <a:cs typeface="Gill Sans MT"/>
              </a:rPr>
              <a:t>ormac</a:t>
            </a:r>
            <a:r>
              <a:rPr sz="1100" spc="-15" dirty="0">
                <a:solidFill>
                  <a:srgbClr val="6D8BA8"/>
                </a:solidFill>
                <a:latin typeface="Gill Sans MT"/>
                <a:cs typeface="Gill Sans MT"/>
              </a:rPr>
              <a:t>q</a:t>
            </a:r>
            <a:r>
              <a:rPr sz="1100" dirty="0">
                <a:solidFill>
                  <a:srgbClr val="6D8BA8"/>
                </a:solidFill>
                <a:latin typeface="Gill Sans MT"/>
                <a:cs typeface="Gill Sans MT"/>
              </a:rPr>
              <a:t> </a:t>
            </a:r>
            <a:r>
              <a:rPr sz="1100" spc="-50" dirty="0">
                <a:solidFill>
                  <a:srgbClr val="6D8BA8"/>
                </a:solidFill>
                <a:latin typeface="Gill Sans MT"/>
                <a:cs typeface="Gill Sans MT"/>
              </a:rPr>
              <a:t>e</a:t>
            </a:r>
            <a:r>
              <a:rPr sz="1100" spc="-30" dirty="0">
                <a:solidFill>
                  <a:srgbClr val="6D8BA8"/>
                </a:solidFill>
                <a:latin typeface="Gill Sans MT"/>
                <a:cs typeface="Gill Sans MT"/>
              </a:rPr>
              <a:t>t</a:t>
            </a:r>
            <a:r>
              <a:rPr sz="1100" spc="-5" dirty="0">
                <a:solidFill>
                  <a:srgbClr val="6D8BA8"/>
                </a:solidFill>
                <a:latin typeface="Gill Sans MT"/>
                <a:cs typeface="Gill Sans MT"/>
              </a:rPr>
              <a:t> </a:t>
            </a:r>
            <a:r>
              <a:rPr sz="1100" dirty="0">
                <a:solidFill>
                  <a:srgbClr val="6D8BA8"/>
                </a:solidFill>
                <a:latin typeface="Gill Sans MT"/>
                <a:cs typeface="Gill Sans MT"/>
              </a:rPr>
              <a:t>a</a:t>
            </a:r>
            <a:r>
              <a:rPr sz="1100" spc="-10" dirty="0">
                <a:solidFill>
                  <a:srgbClr val="6D8BA8"/>
                </a:solidFill>
                <a:latin typeface="Gill Sans MT"/>
                <a:cs typeface="Gill Sans MT"/>
              </a:rPr>
              <a:t>l</a:t>
            </a:r>
            <a:r>
              <a:rPr sz="1100" spc="-5" dirty="0">
                <a:solidFill>
                  <a:srgbClr val="6D8BA8"/>
                </a:solidFill>
                <a:latin typeface="Gill Sans MT"/>
                <a:cs typeface="Gill Sans MT"/>
              </a:rPr>
              <a:t>.</a:t>
            </a:r>
            <a:r>
              <a:rPr sz="1100" dirty="0">
                <a:solidFill>
                  <a:srgbClr val="6D8BA8"/>
                </a:solidFill>
                <a:latin typeface="Gill Sans MT"/>
                <a:cs typeface="Gill Sans MT"/>
              </a:rPr>
              <a:t>, </a:t>
            </a:r>
            <a:r>
              <a:rPr sz="1100" spc="65" dirty="0" smtClean="0">
                <a:solidFill>
                  <a:srgbClr val="6D8BA8"/>
                </a:solidFill>
                <a:latin typeface="Gill Sans MT"/>
                <a:cs typeface="Gill Sans MT"/>
              </a:rPr>
              <a:t>2018</a:t>
            </a:r>
            <a:r>
              <a:rPr sz="1100" spc="-45" dirty="0" smtClean="0">
                <a:solidFill>
                  <a:srgbClr val="6D8BA8"/>
                </a:solidFill>
                <a:latin typeface="Gill Sans MT"/>
                <a:cs typeface="Gill Sans MT"/>
              </a:rPr>
              <a:t> </a:t>
            </a:r>
            <a:endParaRPr lang="fr-FR" sz="1100" spc="-45" dirty="0" smtClean="0">
              <a:solidFill>
                <a:srgbClr val="6D8BA8"/>
              </a:solidFill>
              <a:latin typeface="Gill Sans MT"/>
              <a:cs typeface="Gill Sans MT"/>
            </a:endParaRPr>
          </a:p>
          <a:p>
            <a:pPr marL="12700" marR="6350">
              <a:lnSpc>
                <a:spcPct val="100000"/>
              </a:lnSpc>
            </a:pPr>
            <a:r>
              <a:rPr sz="1100" spc="5" dirty="0" err="1" smtClean="0">
                <a:solidFill>
                  <a:srgbClr val="6D8BA8"/>
                </a:solidFill>
                <a:latin typeface="Gill Sans MT"/>
                <a:cs typeface="Gill Sans MT"/>
              </a:rPr>
              <a:t>St</a:t>
            </a:r>
            <a:r>
              <a:rPr sz="1100" spc="-45" dirty="0" err="1" smtClean="0">
                <a:solidFill>
                  <a:srgbClr val="6D8BA8"/>
                </a:solidFill>
                <a:latin typeface="Gill Sans MT"/>
                <a:cs typeface="Gill Sans MT"/>
              </a:rPr>
              <a:t>ormac</a:t>
            </a:r>
            <a:r>
              <a:rPr sz="1100" spc="-10" dirty="0" err="1" smtClean="0">
                <a:solidFill>
                  <a:srgbClr val="6D8BA8"/>
                </a:solidFill>
                <a:latin typeface="Gill Sans MT"/>
                <a:cs typeface="Gill Sans MT"/>
              </a:rPr>
              <a:t>q</a:t>
            </a:r>
            <a:r>
              <a:rPr sz="1100" spc="-10" dirty="0">
                <a:solidFill>
                  <a:srgbClr val="6D8BA8"/>
                </a:solidFill>
                <a:latin typeface="Gill Sans MT"/>
                <a:cs typeface="Gill Sans MT"/>
              </a:rPr>
              <a:t>, </a:t>
            </a:r>
            <a:r>
              <a:rPr sz="1100" spc="65" dirty="0">
                <a:solidFill>
                  <a:srgbClr val="6D8BA8"/>
                </a:solidFill>
                <a:latin typeface="Gill Sans MT"/>
                <a:cs typeface="Gill Sans MT"/>
              </a:rPr>
              <a:t>201</a:t>
            </a:r>
            <a:r>
              <a:rPr sz="1100" spc="55" dirty="0">
                <a:solidFill>
                  <a:srgbClr val="6D8BA8"/>
                </a:solidFill>
                <a:latin typeface="Gill Sans MT"/>
                <a:cs typeface="Gill Sans MT"/>
              </a:rPr>
              <a:t>9</a:t>
            </a:r>
            <a:r>
              <a:rPr sz="1100" dirty="0">
                <a:solidFill>
                  <a:srgbClr val="6D8BA8"/>
                </a:solidFill>
                <a:latin typeface="Gill Sans MT"/>
                <a:cs typeface="Gill Sans MT"/>
              </a:rPr>
              <a:t>.</a:t>
            </a:r>
            <a:endParaRPr sz="1100" dirty="0">
              <a:latin typeface="Gill Sans MT"/>
              <a:cs typeface="Gill Sans MT"/>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
        <p:nvSpPr>
          <p:cNvPr id="18" name="object 3"/>
          <p:cNvSpPr/>
          <p:nvPr/>
        </p:nvSpPr>
        <p:spPr>
          <a:xfrm>
            <a:off x="395536" y="827186"/>
            <a:ext cx="7992887" cy="19051"/>
          </a:xfrm>
          <a:prstGeom prst="rect">
            <a:avLst/>
          </a:prstGeom>
          <a:blipFill>
            <a:blip r:embed="rId7" cstate="print"/>
            <a:stretch>
              <a:fillRect/>
            </a:stretch>
          </a:blipFill>
        </p:spPr>
        <p:txBody>
          <a:bodyPr wrap="square" lIns="0" tIns="0" rIns="0" bIns="0" rtlCol="0">
            <a:spAutoFit/>
          </a:bodyPr>
          <a:lstStyle/>
          <a:p>
            <a:endParaRPr/>
          </a:p>
        </p:txBody>
      </p:sp>
    </p:spTree>
    <p:extLst>
      <p:ext uri="{BB962C8B-B14F-4D97-AF65-F5344CB8AC3E}">
        <p14:creationId xmlns:p14="http://schemas.microsoft.com/office/powerpoint/2010/main" val="2700383030"/>
      </p:ext>
    </p:extLst>
  </p:cSld>
  <p:clrMapOvr>
    <a:masterClrMapping/>
  </p:clrMapOvr>
  <mc:AlternateContent xmlns:mc="http://schemas.openxmlformats.org/markup-compatibility/2006" xmlns:p14="http://schemas.microsoft.com/office/powerpoint/2010/main">
    <mc:Choice Requires="p14">
      <p:transition spd="slow" p14:dur="2000" advTm="90301"/>
    </mc:Choice>
    <mc:Fallback xmlns="">
      <p:transition spd="slow" advTm="90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a:t>
            </a:r>
            <a:endParaRPr lang="en-US" dirty="0"/>
          </a:p>
        </p:txBody>
      </p:sp>
      <p:sp>
        <p:nvSpPr>
          <p:cNvPr id="3" name="Espace réservé du texte 2"/>
          <p:cNvSpPr>
            <a:spLocks noGrp="1"/>
          </p:cNvSpPr>
          <p:nvPr>
            <p:ph type="body" idx="1"/>
          </p:nvPr>
        </p:nvSpPr>
        <p:spPr>
          <a:xfrm>
            <a:off x="990599" y="1180591"/>
            <a:ext cx="7239001" cy="4585871"/>
          </a:xfrm>
        </p:spPr>
        <p:txBody>
          <a:bodyPr/>
          <a:lstStyle/>
          <a:p>
            <a:r>
              <a:rPr lang="fr-FR" sz="2800" dirty="0" smtClean="0"/>
              <a:t>Comment assurer un bon état de santé et l’accès à des soins de qualité à </a:t>
            </a:r>
            <a:r>
              <a:rPr lang="fr-FR" sz="2800" dirty="0"/>
              <a:t>toute la </a:t>
            </a:r>
            <a:r>
              <a:rPr lang="fr-FR" sz="2800" dirty="0" smtClean="0"/>
              <a:t>population ?</a:t>
            </a:r>
            <a:endParaRPr lang="fr-FR" sz="2800" dirty="0" smtClean="0"/>
          </a:p>
          <a:p>
            <a:endParaRPr lang="fr-FR" sz="2800" dirty="0" smtClean="0"/>
          </a:p>
          <a:p>
            <a:r>
              <a:rPr lang="fr-FR" sz="2800" dirty="0" smtClean="0"/>
              <a:t>Quels que soient :</a:t>
            </a:r>
          </a:p>
          <a:p>
            <a:endParaRPr lang="fr-FR" sz="2800" dirty="0" smtClean="0"/>
          </a:p>
          <a:p>
            <a:pPr marL="285750" indent="-285750">
              <a:buFontTx/>
              <a:buChar char="-"/>
            </a:pPr>
            <a:r>
              <a:rPr lang="fr-FR" sz="2800" dirty="0"/>
              <a:t>Le genre, </a:t>
            </a:r>
            <a:r>
              <a:rPr lang="fr-FR" sz="2800" dirty="0" smtClean="0"/>
              <a:t>l'âge, </a:t>
            </a:r>
            <a:r>
              <a:rPr lang="fr-FR" sz="2800" dirty="0"/>
              <a:t>l’origine et la </a:t>
            </a:r>
            <a:r>
              <a:rPr lang="fr-FR" sz="2800" dirty="0" smtClean="0"/>
              <a:t>culture,</a:t>
            </a:r>
            <a:endParaRPr lang="fr-FR" sz="2800" dirty="0"/>
          </a:p>
          <a:p>
            <a:pPr marL="285750" indent="-285750">
              <a:buFontTx/>
              <a:buChar char="-"/>
            </a:pPr>
            <a:r>
              <a:rPr lang="fr-FR" sz="2800" dirty="0" smtClean="0"/>
              <a:t>Le lieu de vie et la zone géographique,</a:t>
            </a:r>
          </a:p>
          <a:p>
            <a:pPr marL="285750" indent="-285750">
              <a:buFontTx/>
              <a:buChar char="-"/>
            </a:pPr>
            <a:r>
              <a:rPr lang="fr-FR" sz="2800" dirty="0" smtClean="0"/>
              <a:t>Le niveau socioéconomique, la profession</a:t>
            </a:r>
          </a:p>
          <a:p>
            <a:pPr marL="285750" indent="-285750">
              <a:buFontTx/>
              <a:buChar char="-"/>
            </a:pPr>
            <a:endParaRPr lang="fr-FR" sz="2800" dirty="0"/>
          </a:p>
          <a:p>
            <a:r>
              <a:rPr lang="fr-FR" sz="2800" dirty="0" smtClean="0"/>
              <a:t>… </a:t>
            </a:r>
            <a:endParaRPr lang="fr-FR" dirty="0" smtClean="0"/>
          </a:p>
          <a:p>
            <a:pPr marL="285750" indent="-285750">
              <a:buFontTx/>
              <a:buChar char="-"/>
            </a:pPr>
            <a:endParaRPr lang="en-US" dirty="0"/>
          </a:p>
        </p:txBody>
      </p:sp>
    </p:spTree>
    <p:extLst>
      <p:ext uri="{BB962C8B-B14F-4D97-AF65-F5344CB8AC3E}">
        <p14:creationId xmlns:p14="http://schemas.microsoft.com/office/powerpoint/2010/main" val="25398423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9537" y="5779317"/>
            <a:ext cx="7759699" cy="981075"/>
          </a:xfrm>
          <a:prstGeom prst="rect">
            <a:avLst/>
          </a:prstGeom>
          <a:blipFill>
            <a:blip r:embed="rId5" cstate="print"/>
            <a:stretch>
              <a:fillRect/>
            </a:stretch>
          </a:blipFill>
        </p:spPr>
        <p:txBody>
          <a:bodyPr wrap="square" lIns="0" tIns="0" rIns="0" bIns="0" rtlCol="0">
            <a:spAutoFit/>
          </a:bodyPr>
          <a:lstStyle/>
          <a:p>
            <a:endParaRPr/>
          </a:p>
        </p:txBody>
      </p:sp>
      <p:sp>
        <p:nvSpPr>
          <p:cNvPr id="10" name="Espace réservé du contenu 2"/>
          <p:cNvSpPr txBox="1">
            <a:spLocks/>
          </p:cNvSpPr>
          <p:nvPr/>
        </p:nvSpPr>
        <p:spPr>
          <a:xfrm>
            <a:off x="383406" y="2038919"/>
            <a:ext cx="8379594" cy="3447481"/>
          </a:xfrm>
          <a:prstGeom prst="rect">
            <a:avLst/>
          </a:prstGeom>
        </p:spPr>
        <p:txBody>
          <a:bodyPr>
            <a:noAutofit/>
          </a:bodyPr>
          <a:lstStyle>
            <a:lvl1pPr marL="228600" marR="0" indent="-228600" algn="l" defTabSz="914400" rtl="0" eaLnBrk="1" fontAlgn="auto" latinLnBrk="0" hangingPunct="1">
              <a:lnSpc>
                <a:spcPct val="100000"/>
              </a:lnSpc>
              <a:spcBef>
                <a:spcPts val="500"/>
              </a:spcBef>
              <a:spcAft>
                <a:spcPts val="0"/>
              </a:spcAft>
              <a:buClr>
                <a:schemeClr val="bg2"/>
              </a:buClr>
              <a:buSzTx/>
              <a:buFont typeface="Police système"/>
              <a:buChar char="●"/>
              <a:tabLst/>
              <a:defRPr lang="fr-FR" sz="2000" b="0" kern="1200" noProof="0" dirty="0" smtClean="0">
                <a:solidFill>
                  <a:schemeClr val="tx1"/>
                </a:solidFill>
                <a:latin typeface="+mn-lt"/>
                <a:ea typeface="+mn-ea"/>
                <a:cs typeface="Calibri" panose="020F050202020403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rgbClr val="111111"/>
                </a:solidFill>
              </a:rPr>
              <a:t>Approche populationnelle (Facile à Lire et à Comprendre </a:t>
            </a:r>
            <a:r>
              <a:rPr lang="fr-FR" dirty="0" smtClean="0">
                <a:solidFill>
                  <a:srgbClr val="111111"/>
                </a:solidFill>
              </a:rPr>
              <a:t>« FALC »)</a:t>
            </a:r>
            <a:endParaRPr lang="fr-FR" dirty="0">
              <a:solidFill>
                <a:srgbClr val="111111"/>
              </a:solidFill>
            </a:endParaRPr>
          </a:p>
          <a:p>
            <a:r>
              <a:rPr lang="fr-FR" dirty="0">
                <a:solidFill>
                  <a:srgbClr val="111111"/>
                </a:solidFill>
              </a:rPr>
              <a:t>Approche ciblée (groupes) </a:t>
            </a:r>
          </a:p>
          <a:p>
            <a:pPr lvl="1"/>
            <a:r>
              <a:rPr lang="fr-FR" sz="2000" dirty="0"/>
              <a:t>P.ex. personnes âgées, en situation de handicap, ne maitrisant pas la langue française, enfants, femmes enceintes, types de maladies … </a:t>
            </a:r>
          </a:p>
          <a:p>
            <a:r>
              <a:rPr lang="fr-FR" dirty="0">
                <a:solidFill>
                  <a:srgbClr val="111111"/>
                </a:solidFill>
              </a:rPr>
              <a:t>Approche personnalisée « sur-mesure » (individus) </a:t>
            </a:r>
          </a:p>
          <a:p>
            <a:pPr lvl="1"/>
            <a:r>
              <a:rPr lang="fr-FR" sz="2000" dirty="0"/>
              <a:t>Évaluation de la LS (questionnaires en français BHLS, HLS-EU, HLQ, FCCHL…)</a:t>
            </a:r>
          </a:p>
          <a:p>
            <a:pPr lvl="1"/>
            <a:r>
              <a:rPr lang="fr-FR" sz="2000" dirty="0"/>
              <a:t>Techniques de communication (Education Thérapeutique, HAS « Faire Dire »)</a:t>
            </a:r>
          </a:p>
          <a:p>
            <a:pPr lvl="1"/>
            <a:r>
              <a:rPr lang="fr-FR" sz="2000" dirty="0"/>
              <a:t>Nécessite des ressources ++ -&gt; peu de patients ont </a:t>
            </a:r>
            <a:r>
              <a:rPr lang="fr-FR" sz="2000" dirty="0" smtClean="0"/>
              <a:t>accès</a:t>
            </a:r>
            <a:endParaRPr lang="fr-FR" sz="2000" dirty="0"/>
          </a:p>
        </p:txBody>
      </p:sp>
      <p:sp>
        <p:nvSpPr>
          <p:cNvPr id="11" name="Espace réservé du texte 5"/>
          <p:cNvSpPr>
            <a:spLocks noGrp="1"/>
          </p:cNvSpPr>
          <p:nvPr>
            <p:ph type="body" sz="quarter" idx="4294967295"/>
          </p:nvPr>
        </p:nvSpPr>
        <p:spPr>
          <a:xfrm>
            <a:off x="200095" y="152969"/>
            <a:ext cx="8315255" cy="401613"/>
          </a:xfrm>
          <a:prstGeom prst="rect">
            <a:avLst/>
          </a:prstGeom>
        </p:spPr>
        <p:txBody>
          <a:bodyPr/>
          <a:lstStyle/>
          <a:p>
            <a:pPr algn="ctr"/>
            <a:r>
              <a:rPr lang="fr-FR" sz="3600" b="0" cap="none" dirty="0" smtClean="0">
                <a:solidFill>
                  <a:schemeClr val="tx2">
                    <a:lumMod val="60000"/>
                    <a:lumOff val="40000"/>
                  </a:schemeClr>
                </a:solidFill>
              </a:rPr>
              <a:t>Littératie </a:t>
            </a:r>
            <a:r>
              <a:rPr lang="fr-FR" sz="3600" b="0" cap="none" dirty="0">
                <a:solidFill>
                  <a:schemeClr val="tx2">
                    <a:lumMod val="60000"/>
                    <a:lumOff val="40000"/>
                  </a:schemeClr>
                </a:solidFill>
              </a:rPr>
              <a:t>au niveau </a:t>
            </a:r>
            <a:r>
              <a:rPr lang="fr-FR" sz="3600" b="0" cap="none" dirty="0" smtClean="0">
                <a:solidFill>
                  <a:schemeClr val="tx2">
                    <a:lumMod val="60000"/>
                    <a:lumOff val="40000"/>
                  </a:schemeClr>
                </a:solidFill>
              </a:rPr>
              <a:t>du système de </a:t>
            </a:r>
            <a:r>
              <a:rPr lang="fr-FR" sz="3600" b="0" cap="none" dirty="0">
                <a:solidFill>
                  <a:schemeClr val="tx2">
                    <a:lumMod val="60000"/>
                    <a:lumOff val="40000"/>
                  </a:schemeClr>
                </a:solidFill>
              </a:rPr>
              <a:t>santé </a:t>
            </a:r>
            <a:r>
              <a:rPr lang="fr-FR" sz="3600" b="0" cap="none" dirty="0" smtClean="0">
                <a:solidFill>
                  <a:schemeClr val="tx2">
                    <a:lumMod val="60000"/>
                    <a:lumOff val="40000"/>
                  </a:schemeClr>
                </a:solidFill>
              </a:rPr>
              <a:t>Approches </a:t>
            </a:r>
            <a:r>
              <a:rPr lang="fr-FR" sz="3600" b="0" cap="none" dirty="0">
                <a:solidFill>
                  <a:schemeClr val="tx2">
                    <a:lumMod val="60000"/>
                    <a:lumOff val="40000"/>
                  </a:schemeClr>
                </a:solidFill>
              </a:rPr>
              <a:t>complémentaires</a:t>
            </a:r>
          </a:p>
        </p:txBody>
      </p:sp>
      <p:sp>
        <p:nvSpPr>
          <p:cNvPr id="13" name="object 3"/>
          <p:cNvSpPr/>
          <p:nvPr/>
        </p:nvSpPr>
        <p:spPr>
          <a:xfrm>
            <a:off x="395536" y="1372169"/>
            <a:ext cx="7992887" cy="19051"/>
          </a:xfrm>
          <a:prstGeom prst="rect">
            <a:avLst/>
          </a:prstGeom>
          <a:blipFill>
            <a:blip r:embed="rId6" cstate="print"/>
            <a:stretch>
              <a:fillRect/>
            </a:stretch>
          </a:blipFill>
        </p:spPr>
        <p:txBody>
          <a:bodyPr wrap="square" lIns="0" tIns="0" rIns="0" bIns="0" rtlCol="0">
            <a:spAutoFit/>
          </a:bodyPr>
          <a:lstStyle/>
          <a:p>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264036210"/>
      </p:ext>
    </p:extLst>
  </p:cSld>
  <p:clrMapOvr>
    <a:masterClrMapping/>
  </p:clrMapOvr>
  <mc:AlternateContent xmlns:mc="http://schemas.openxmlformats.org/markup-compatibility/2006" xmlns:p14="http://schemas.microsoft.com/office/powerpoint/2010/main">
    <mc:Choice Requires="p14">
      <p:transition spd="slow" p14:dur="2000" advTm="100632"/>
    </mc:Choice>
    <mc:Fallback xmlns="">
      <p:transition spd="slow" advTm="100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2903" y="5791200"/>
            <a:ext cx="7759699" cy="981075"/>
          </a:xfrm>
          <a:prstGeom prst="rect">
            <a:avLst/>
          </a:prstGeom>
          <a:blipFill>
            <a:blip r:embed="rId3" cstate="print"/>
            <a:stretch>
              <a:fillRect/>
            </a:stretch>
          </a:blipFill>
        </p:spPr>
        <p:txBody>
          <a:bodyPr wrap="square" lIns="0" tIns="0" rIns="0" bIns="0" rtlCol="0">
            <a:spAutoFit/>
          </a:bodyPr>
          <a:lstStyle/>
          <a:p>
            <a:endParaRPr/>
          </a:p>
        </p:txBody>
      </p:sp>
      <p:sp>
        <p:nvSpPr>
          <p:cNvPr id="10" name="Espace réservé du contenu 2"/>
          <p:cNvSpPr txBox="1">
            <a:spLocks/>
          </p:cNvSpPr>
          <p:nvPr/>
        </p:nvSpPr>
        <p:spPr>
          <a:xfrm>
            <a:off x="200095" y="1732987"/>
            <a:ext cx="8791505" cy="3752844"/>
          </a:xfrm>
          <a:prstGeom prst="rect">
            <a:avLst/>
          </a:prstGeom>
        </p:spPr>
        <p:txBody>
          <a:bodyPr>
            <a:noAutofit/>
          </a:bodyPr>
          <a:lstStyle>
            <a:lvl1pPr marL="228600" marR="0" indent="-228600" algn="l" defTabSz="914400" rtl="0" eaLnBrk="1" fontAlgn="auto" latinLnBrk="0" hangingPunct="1">
              <a:lnSpc>
                <a:spcPct val="100000"/>
              </a:lnSpc>
              <a:spcBef>
                <a:spcPts val="500"/>
              </a:spcBef>
              <a:spcAft>
                <a:spcPts val="0"/>
              </a:spcAft>
              <a:buClr>
                <a:schemeClr val="bg2"/>
              </a:buClr>
              <a:buSzTx/>
              <a:buFont typeface="Police système"/>
              <a:buChar char="●"/>
              <a:tabLst/>
              <a:defRPr lang="fr-FR" sz="2000" b="0" kern="1200" noProof="0" dirty="0" smtClean="0">
                <a:solidFill>
                  <a:schemeClr val="tx1"/>
                </a:solidFill>
                <a:latin typeface="+mn-lt"/>
                <a:ea typeface="+mn-ea"/>
                <a:cs typeface="Calibri" panose="020F050202020403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solidFill>
                  <a:srgbClr val="111111"/>
                </a:solidFill>
              </a:rPr>
              <a:t>Approche populationnelle (Facile à Lire et à Comprendre « FALC »)</a:t>
            </a:r>
          </a:p>
        </p:txBody>
      </p:sp>
      <p:sp>
        <p:nvSpPr>
          <p:cNvPr id="11" name="Espace réservé du texte 5"/>
          <p:cNvSpPr>
            <a:spLocks noGrp="1"/>
          </p:cNvSpPr>
          <p:nvPr>
            <p:ph type="body" sz="quarter" idx="4294967295"/>
          </p:nvPr>
        </p:nvSpPr>
        <p:spPr>
          <a:xfrm>
            <a:off x="200095" y="152969"/>
            <a:ext cx="8315255" cy="553998"/>
          </a:xfrm>
          <a:prstGeom prst="rect">
            <a:avLst/>
          </a:prstGeom>
        </p:spPr>
        <p:txBody>
          <a:bodyPr/>
          <a:lstStyle/>
          <a:p>
            <a:pPr algn="ctr"/>
            <a:r>
              <a:rPr lang="fr-FR" sz="3600" b="0" cap="none" dirty="0">
                <a:solidFill>
                  <a:schemeClr val="tx2">
                    <a:lumMod val="60000"/>
                    <a:lumOff val="40000"/>
                  </a:schemeClr>
                </a:solidFill>
              </a:rPr>
              <a:t>Approche populationnelle</a:t>
            </a:r>
          </a:p>
        </p:txBody>
      </p:sp>
      <p:sp>
        <p:nvSpPr>
          <p:cNvPr id="13" name="object 3"/>
          <p:cNvSpPr/>
          <p:nvPr/>
        </p:nvSpPr>
        <p:spPr>
          <a:xfrm>
            <a:off x="395536" y="1372169"/>
            <a:ext cx="7992887" cy="19051"/>
          </a:xfrm>
          <a:prstGeom prst="rect">
            <a:avLst/>
          </a:prstGeom>
          <a:blipFill>
            <a:blip r:embed="rId4" cstate="print"/>
            <a:stretch>
              <a:fillRect/>
            </a:stretch>
          </a:blipFill>
        </p:spPr>
        <p:txBody>
          <a:bodyPr wrap="square" lIns="0" tIns="0" rIns="0" bIns="0" rtlCol="0">
            <a:spAutoFit/>
          </a:bodyPr>
          <a:lstStyle/>
          <a:p>
            <a:endParaRPr/>
          </a:p>
        </p:txBody>
      </p:sp>
      <p:pic>
        <p:nvPicPr>
          <p:cNvPr id="3" name="Image 2">
            <a:extLst>
              <a:ext uri="{FF2B5EF4-FFF2-40B4-BE49-F238E27FC236}">
                <a16:creationId xmlns:a16="http://schemas.microsoft.com/office/drawing/2014/main" id="{D1D03DDE-DC08-41C9-B523-E24B3E3C7FAE}"/>
              </a:ext>
            </a:extLst>
          </p:cNvPr>
          <p:cNvPicPr>
            <a:picLocks noChangeAspect="1"/>
          </p:cNvPicPr>
          <p:nvPr/>
        </p:nvPicPr>
        <p:blipFill>
          <a:blip r:embed="rId5"/>
          <a:stretch>
            <a:fillRect/>
          </a:stretch>
        </p:blipFill>
        <p:spPr>
          <a:xfrm>
            <a:off x="200095" y="2299521"/>
            <a:ext cx="5157787" cy="4166610"/>
          </a:xfrm>
          <a:prstGeom prst="rect">
            <a:avLst/>
          </a:prstGeom>
        </p:spPr>
      </p:pic>
      <p:pic>
        <p:nvPicPr>
          <p:cNvPr id="4" name="Image 3">
            <a:extLst>
              <a:ext uri="{FF2B5EF4-FFF2-40B4-BE49-F238E27FC236}">
                <a16:creationId xmlns:a16="http://schemas.microsoft.com/office/drawing/2014/main" id="{A728675D-A082-40AB-98CA-253848E8EC71}"/>
              </a:ext>
            </a:extLst>
          </p:cNvPr>
          <p:cNvPicPr>
            <a:picLocks noChangeAspect="1"/>
          </p:cNvPicPr>
          <p:nvPr/>
        </p:nvPicPr>
        <p:blipFill>
          <a:blip r:embed="rId6"/>
          <a:stretch>
            <a:fillRect/>
          </a:stretch>
        </p:blipFill>
        <p:spPr>
          <a:xfrm>
            <a:off x="5426450" y="2304883"/>
            <a:ext cx="3482068" cy="4365690"/>
          </a:xfrm>
          <a:prstGeom prst="rect">
            <a:avLst/>
          </a:prstGeom>
        </p:spPr>
      </p:pic>
    </p:spTree>
    <p:extLst>
      <p:ext uri="{BB962C8B-B14F-4D97-AF65-F5344CB8AC3E}">
        <p14:creationId xmlns:p14="http://schemas.microsoft.com/office/powerpoint/2010/main" val="621900103"/>
      </p:ext>
    </p:extLst>
  </p:cSld>
  <p:clrMapOvr>
    <a:masterClrMapping/>
  </p:clrMapOvr>
  <mc:AlternateContent xmlns:mc="http://schemas.openxmlformats.org/markup-compatibility/2006" xmlns:p14="http://schemas.microsoft.com/office/powerpoint/2010/main">
    <mc:Choice Requires="p14">
      <p:transition spd="slow" p14:dur="2000" advTm="100632"/>
    </mc:Choice>
    <mc:Fallback xmlns="">
      <p:transition spd="slow" advTm="100632"/>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216407"/>
            <a:ext cx="8986520" cy="553998"/>
          </a:xfrm>
          <a:prstGeom prst="rect">
            <a:avLst/>
          </a:prstGeom>
        </p:spPr>
        <p:txBody>
          <a:bodyPr vert="horz" wrap="square" lIns="0" tIns="0" rIns="0" bIns="0" rtlCol="0">
            <a:spAutoFit/>
          </a:bodyPr>
          <a:lstStyle/>
          <a:p>
            <a:pPr algn="l"/>
            <a:r>
              <a:rPr lang="fr-FR" dirty="0">
                <a:solidFill>
                  <a:schemeClr val="tx2">
                    <a:lumMod val="60000"/>
                    <a:lumOff val="40000"/>
                  </a:schemeClr>
                </a:solidFill>
              </a:rPr>
              <a:t>Approche personnalisée</a:t>
            </a:r>
            <a:endParaRPr dirty="0">
              <a:solidFill>
                <a:schemeClr val="tx2">
                  <a:lumMod val="60000"/>
                  <a:lumOff val="40000"/>
                </a:schemeClr>
              </a:solidFill>
              <a:latin typeface="+mn-lt"/>
              <a:ea typeface="+mn-ea"/>
              <a:cs typeface="+mn-cs"/>
            </a:endParaRPr>
          </a:p>
        </p:txBody>
      </p:sp>
      <p:sp>
        <p:nvSpPr>
          <p:cNvPr id="3" name="object 3"/>
          <p:cNvSpPr txBox="1"/>
          <p:nvPr/>
        </p:nvSpPr>
        <p:spPr>
          <a:xfrm>
            <a:off x="1318163" y="1569120"/>
            <a:ext cx="6835238" cy="4526880"/>
          </a:xfrm>
          <a:prstGeom prst="rect">
            <a:avLst/>
          </a:prstGeom>
        </p:spPr>
        <p:txBody>
          <a:bodyPr vert="horz" wrap="square" lIns="0" tIns="0" rIns="0" bIns="0" rtlCol="0">
            <a:spAutoFit/>
          </a:bodyPr>
          <a:lstStyle/>
          <a:p>
            <a:pPr marL="11430"/>
            <a:r>
              <a:rPr b="1" spc="-9" dirty="0" err="1" smtClean="0">
                <a:cs typeface="Arial"/>
              </a:rPr>
              <a:t>Co</a:t>
            </a:r>
            <a:r>
              <a:rPr b="1" dirty="0" err="1" smtClean="0">
                <a:cs typeface="Arial"/>
              </a:rPr>
              <a:t>m</a:t>
            </a:r>
            <a:r>
              <a:rPr b="1" spc="-9" dirty="0" err="1" smtClean="0">
                <a:cs typeface="Arial"/>
              </a:rPr>
              <a:t>po</a:t>
            </a:r>
            <a:r>
              <a:rPr b="1" dirty="0" err="1" smtClean="0">
                <a:cs typeface="Arial"/>
              </a:rPr>
              <a:t>rteme</a:t>
            </a:r>
            <a:r>
              <a:rPr b="1" spc="-9" dirty="0" err="1" smtClean="0">
                <a:cs typeface="Arial"/>
              </a:rPr>
              <a:t>n</a:t>
            </a:r>
            <a:r>
              <a:rPr b="1" dirty="0" err="1" smtClean="0">
                <a:cs typeface="Arial"/>
              </a:rPr>
              <a:t>ts</a:t>
            </a:r>
            <a:endParaRPr dirty="0">
              <a:cs typeface="Arial"/>
            </a:endParaRPr>
          </a:p>
          <a:p>
            <a:pPr marL="292608" indent="-281178">
              <a:spcBef>
                <a:spcPts val="275"/>
              </a:spcBef>
              <a:buSzPct val="92307"/>
              <a:buFont typeface="Courier New"/>
              <a:buChar char="o"/>
              <a:tabLst>
                <a:tab pos="292608" algn="l"/>
              </a:tabLst>
            </a:pPr>
            <a:r>
              <a:rPr spc="-9" dirty="0" err="1">
                <a:cs typeface="Arial"/>
              </a:rPr>
              <a:t>Formulaires</a:t>
            </a:r>
            <a:r>
              <a:rPr spc="36" dirty="0">
                <a:cs typeface="Arial"/>
              </a:rPr>
              <a:t> </a:t>
            </a:r>
            <a:r>
              <a:rPr spc="-9" dirty="0" err="1" smtClean="0">
                <a:cs typeface="Arial"/>
              </a:rPr>
              <a:t>incomplets</a:t>
            </a:r>
            <a:endParaRPr dirty="0">
              <a:cs typeface="Arial"/>
            </a:endParaRPr>
          </a:p>
          <a:p>
            <a:pPr marL="292608" indent="-281178">
              <a:buSzPct val="92307"/>
              <a:buFont typeface="Courier New"/>
              <a:buChar char="o"/>
              <a:tabLst>
                <a:tab pos="292608" algn="l"/>
              </a:tabLst>
            </a:pPr>
            <a:r>
              <a:rPr spc="-9" dirty="0">
                <a:cs typeface="Arial"/>
              </a:rPr>
              <a:t>Rende</a:t>
            </a:r>
            <a:r>
              <a:rPr spc="-14" dirty="0">
                <a:cs typeface="Arial"/>
              </a:rPr>
              <a:t>z</a:t>
            </a:r>
            <a:r>
              <a:rPr spc="-5" dirty="0">
                <a:cs typeface="Arial"/>
              </a:rPr>
              <a:t>-</a:t>
            </a:r>
            <a:r>
              <a:rPr spc="-18" dirty="0">
                <a:cs typeface="Arial"/>
              </a:rPr>
              <a:t>v</a:t>
            </a:r>
            <a:r>
              <a:rPr spc="-9" dirty="0">
                <a:cs typeface="Arial"/>
              </a:rPr>
              <a:t>ous</a:t>
            </a:r>
            <a:r>
              <a:rPr spc="54" dirty="0">
                <a:cs typeface="Arial"/>
              </a:rPr>
              <a:t> </a:t>
            </a:r>
            <a:r>
              <a:rPr spc="-9" dirty="0">
                <a:cs typeface="Arial"/>
              </a:rPr>
              <a:t>manqués</a:t>
            </a:r>
            <a:endParaRPr dirty="0">
              <a:cs typeface="Arial"/>
            </a:endParaRPr>
          </a:p>
          <a:p>
            <a:pPr marL="292608" indent="-281178">
              <a:buSzPct val="92307"/>
              <a:buFont typeface="Courier New"/>
              <a:buChar char="o"/>
              <a:tabLst>
                <a:tab pos="292608" algn="l"/>
              </a:tabLst>
            </a:pPr>
            <a:r>
              <a:rPr spc="-9" dirty="0">
                <a:cs typeface="Arial"/>
              </a:rPr>
              <a:t>Compliance</a:t>
            </a:r>
            <a:r>
              <a:rPr spc="27" dirty="0">
                <a:cs typeface="Arial"/>
              </a:rPr>
              <a:t> </a:t>
            </a:r>
            <a:r>
              <a:rPr spc="-9" dirty="0">
                <a:cs typeface="Arial"/>
              </a:rPr>
              <a:t>médicamenteuse</a:t>
            </a:r>
            <a:r>
              <a:rPr spc="59" dirty="0">
                <a:cs typeface="Arial"/>
              </a:rPr>
              <a:t> </a:t>
            </a:r>
            <a:r>
              <a:rPr spc="-23" dirty="0">
                <a:cs typeface="Arial"/>
              </a:rPr>
              <a:t>v</a:t>
            </a:r>
            <a:r>
              <a:rPr spc="-9" dirty="0">
                <a:cs typeface="Arial"/>
              </a:rPr>
              <a:t>ariable</a:t>
            </a:r>
            <a:endParaRPr dirty="0">
              <a:cs typeface="Arial"/>
            </a:endParaRPr>
          </a:p>
          <a:p>
            <a:pPr marL="292608" indent="-281178">
              <a:buSzPct val="92307"/>
              <a:buFont typeface="Courier New"/>
              <a:buChar char="o"/>
              <a:tabLst>
                <a:tab pos="292608" algn="l"/>
              </a:tabLst>
            </a:pPr>
            <a:r>
              <a:rPr spc="-9" dirty="0">
                <a:cs typeface="Arial"/>
              </a:rPr>
              <a:t>Sui</a:t>
            </a:r>
            <a:r>
              <a:rPr spc="-23" dirty="0">
                <a:cs typeface="Arial"/>
              </a:rPr>
              <a:t>v</a:t>
            </a:r>
            <a:r>
              <a:rPr spc="-5" dirty="0">
                <a:cs typeface="Arial"/>
              </a:rPr>
              <a:t>is</a:t>
            </a:r>
            <a:r>
              <a:rPr spc="18" dirty="0">
                <a:cs typeface="Arial"/>
              </a:rPr>
              <a:t> </a:t>
            </a:r>
            <a:r>
              <a:rPr spc="-9" dirty="0">
                <a:cs typeface="Arial"/>
              </a:rPr>
              <a:t>intermittents</a:t>
            </a:r>
            <a:endParaRPr dirty="0">
              <a:cs typeface="Arial"/>
            </a:endParaRPr>
          </a:p>
          <a:p>
            <a:pPr marL="292608" indent="-281178">
              <a:buSzPct val="92307"/>
              <a:buFont typeface="Courier New"/>
              <a:buChar char="o"/>
              <a:tabLst>
                <a:tab pos="292608" algn="l"/>
              </a:tabLst>
            </a:pPr>
            <a:r>
              <a:rPr spc="-14" dirty="0">
                <a:cs typeface="Arial"/>
              </a:rPr>
              <a:t>Inconsistanc</a:t>
            </a:r>
            <a:r>
              <a:rPr spc="-9" dirty="0">
                <a:cs typeface="Arial"/>
              </a:rPr>
              <a:t>e</a:t>
            </a:r>
            <a:r>
              <a:rPr spc="41" dirty="0">
                <a:cs typeface="Arial"/>
              </a:rPr>
              <a:t> </a:t>
            </a:r>
            <a:r>
              <a:rPr spc="-14" dirty="0">
                <a:cs typeface="Arial"/>
              </a:rPr>
              <a:t>traitemen</a:t>
            </a:r>
            <a:r>
              <a:rPr spc="-5" dirty="0">
                <a:cs typeface="Arial"/>
              </a:rPr>
              <a:t>t</a:t>
            </a:r>
            <a:r>
              <a:rPr spc="41" dirty="0">
                <a:cs typeface="Arial"/>
              </a:rPr>
              <a:t> </a:t>
            </a:r>
            <a:r>
              <a:rPr spc="-5" dirty="0">
                <a:cs typeface="Arial"/>
              </a:rPr>
              <a:t>/ </a:t>
            </a:r>
            <a:r>
              <a:rPr spc="-14" dirty="0">
                <a:cs typeface="Arial"/>
              </a:rPr>
              <a:t>laboratoire</a:t>
            </a:r>
            <a:endParaRPr dirty="0">
              <a:cs typeface="Arial"/>
            </a:endParaRPr>
          </a:p>
          <a:p>
            <a:pPr marL="11430">
              <a:spcBef>
                <a:spcPts val="968"/>
              </a:spcBef>
            </a:pPr>
            <a:r>
              <a:rPr b="1" spc="-9" dirty="0">
                <a:cs typeface="Arial"/>
              </a:rPr>
              <a:t>R</a:t>
            </a:r>
            <a:r>
              <a:rPr b="1" dirty="0">
                <a:cs typeface="Arial"/>
              </a:rPr>
              <a:t>éce</a:t>
            </a:r>
            <a:r>
              <a:rPr b="1" spc="-9" dirty="0">
                <a:cs typeface="Arial"/>
              </a:rPr>
              <a:t>p</a:t>
            </a:r>
            <a:r>
              <a:rPr b="1" dirty="0">
                <a:cs typeface="Arial"/>
              </a:rPr>
              <a:t>ti</a:t>
            </a:r>
            <a:r>
              <a:rPr b="1" spc="-9" dirty="0">
                <a:cs typeface="Arial"/>
              </a:rPr>
              <a:t>o</a:t>
            </a:r>
            <a:r>
              <a:rPr b="1" dirty="0">
                <a:cs typeface="Arial"/>
              </a:rPr>
              <a:t>n</a:t>
            </a:r>
            <a:r>
              <a:rPr b="1" spc="-36" dirty="0">
                <a:cs typeface="Arial"/>
              </a:rPr>
              <a:t> </a:t>
            </a:r>
            <a:r>
              <a:rPr b="1" spc="-9" dirty="0">
                <a:cs typeface="Arial"/>
              </a:rPr>
              <a:t>d</a:t>
            </a:r>
            <a:r>
              <a:rPr b="1" dirty="0">
                <a:cs typeface="Arial"/>
              </a:rPr>
              <a:t>’i</a:t>
            </a:r>
            <a:r>
              <a:rPr b="1" spc="-9" dirty="0">
                <a:cs typeface="Arial"/>
              </a:rPr>
              <a:t>n</a:t>
            </a:r>
            <a:r>
              <a:rPr b="1" dirty="0">
                <a:cs typeface="Arial"/>
              </a:rPr>
              <a:t>f</a:t>
            </a:r>
            <a:r>
              <a:rPr b="1" spc="-9" dirty="0">
                <a:cs typeface="Arial"/>
              </a:rPr>
              <a:t>o</a:t>
            </a:r>
            <a:r>
              <a:rPr b="1" dirty="0">
                <a:cs typeface="Arial"/>
              </a:rPr>
              <a:t>rmat</a:t>
            </a:r>
            <a:r>
              <a:rPr b="1" spc="-9" dirty="0">
                <a:cs typeface="Arial"/>
              </a:rPr>
              <a:t>io</a:t>
            </a:r>
            <a:r>
              <a:rPr b="1" spc="-18" dirty="0">
                <a:cs typeface="Arial"/>
              </a:rPr>
              <a:t>n</a:t>
            </a:r>
            <a:r>
              <a:rPr b="1" dirty="0">
                <a:cs typeface="Arial"/>
              </a:rPr>
              <a:t>s</a:t>
            </a:r>
            <a:r>
              <a:rPr b="1" spc="-41" dirty="0">
                <a:cs typeface="Arial"/>
              </a:rPr>
              <a:t> </a:t>
            </a:r>
            <a:r>
              <a:rPr b="1" dirty="0">
                <a:cs typeface="Arial"/>
              </a:rPr>
              <a:t>écrites</a:t>
            </a:r>
            <a:endParaRPr dirty="0">
              <a:cs typeface="Arial"/>
            </a:endParaRPr>
          </a:p>
          <a:p>
            <a:pPr marL="292608" indent="-281178">
              <a:spcBef>
                <a:spcPts val="270"/>
              </a:spcBef>
              <a:buFont typeface="Courier New"/>
              <a:buChar char="o"/>
              <a:tabLst>
                <a:tab pos="292608" algn="l"/>
              </a:tabLst>
            </a:pPr>
            <a:r>
              <a:rPr spc="-9" dirty="0">
                <a:cs typeface="Arial"/>
              </a:rPr>
              <a:t>«</a:t>
            </a:r>
            <a:r>
              <a:rPr spc="9" dirty="0">
                <a:cs typeface="Arial"/>
              </a:rPr>
              <a:t> </a:t>
            </a:r>
            <a:r>
              <a:rPr spc="-5" dirty="0">
                <a:cs typeface="Arial"/>
              </a:rPr>
              <a:t>J’ai</a:t>
            </a:r>
            <a:r>
              <a:rPr spc="5" dirty="0">
                <a:cs typeface="Arial"/>
              </a:rPr>
              <a:t> </a:t>
            </a:r>
            <a:r>
              <a:rPr spc="-9" dirty="0">
                <a:cs typeface="Arial"/>
              </a:rPr>
              <a:t>oublié</a:t>
            </a:r>
            <a:r>
              <a:rPr spc="5" dirty="0">
                <a:cs typeface="Arial"/>
              </a:rPr>
              <a:t> </a:t>
            </a:r>
            <a:r>
              <a:rPr spc="-9" dirty="0">
                <a:cs typeface="Arial"/>
              </a:rPr>
              <a:t>mes</a:t>
            </a:r>
            <a:r>
              <a:rPr spc="18" dirty="0">
                <a:cs typeface="Arial"/>
              </a:rPr>
              <a:t> </a:t>
            </a:r>
            <a:r>
              <a:rPr spc="-9" dirty="0">
                <a:cs typeface="Arial"/>
              </a:rPr>
              <a:t>lunettes.</a:t>
            </a:r>
            <a:r>
              <a:rPr spc="14" dirty="0">
                <a:cs typeface="Arial"/>
              </a:rPr>
              <a:t> </a:t>
            </a:r>
            <a:r>
              <a:rPr spc="-9" dirty="0">
                <a:cs typeface="Arial"/>
              </a:rPr>
              <a:t>Je</a:t>
            </a:r>
            <a:r>
              <a:rPr spc="5" dirty="0">
                <a:cs typeface="Arial"/>
              </a:rPr>
              <a:t> </a:t>
            </a:r>
            <a:r>
              <a:rPr spc="-23" dirty="0">
                <a:cs typeface="Arial"/>
              </a:rPr>
              <a:t>v</a:t>
            </a:r>
            <a:r>
              <a:rPr spc="-9" dirty="0">
                <a:cs typeface="Arial"/>
              </a:rPr>
              <a:t>ais</a:t>
            </a:r>
            <a:r>
              <a:rPr spc="18" dirty="0">
                <a:cs typeface="Arial"/>
              </a:rPr>
              <a:t> </a:t>
            </a:r>
            <a:r>
              <a:rPr spc="-5" dirty="0">
                <a:cs typeface="Arial"/>
              </a:rPr>
              <a:t>lire</a:t>
            </a:r>
            <a:r>
              <a:rPr spc="5" dirty="0">
                <a:cs typeface="Arial"/>
              </a:rPr>
              <a:t> </a:t>
            </a:r>
            <a:r>
              <a:rPr spc="-9" dirty="0">
                <a:cs typeface="Arial"/>
              </a:rPr>
              <a:t>ça</a:t>
            </a:r>
            <a:r>
              <a:rPr spc="5" dirty="0">
                <a:cs typeface="Arial"/>
              </a:rPr>
              <a:t> </a:t>
            </a:r>
            <a:r>
              <a:rPr spc="-9" dirty="0">
                <a:cs typeface="Arial"/>
              </a:rPr>
              <a:t>quand</a:t>
            </a:r>
            <a:r>
              <a:rPr spc="14" dirty="0">
                <a:cs typeface="Arial"/>
              </a:rPr>
              <a:t> </a:t>
            </a:r>
            <a:r>
              <a:rPr spc="-5" dirty="0">
                <a:cs typeface="Arial"/>
              </a:rPr>
              <a:t>je</a:t>
            </a:r>
            <a:r>
              <a:rPr spc="5" dirty="0">
                <a:cs typeface="Arial"/>
              </a:rPr>
              <a:t> </a:t>
            </a:r>
            <a:r>
              <a:rPr spc="-9" dirty="0">
                <a:cs typeface="Arial"/>
              </a:rPr>
              <a:t>rentre</a:t>
            </a:r>
            <a:r>
              <a:rPr spc="14" dirty="0">
                <a:cs typeface="Arial"/>
              </a:rPr>
              <a:t> </a:t>
            </a:r>
            <a:r>
              <a:rPr spc="-9" dirty="0">
                <a:cs typeface="Arial"/>
              </a:rPr>
              <a:t>à</a:t>
            </a:r>
            <a:r>
              <a:rPr spc="5" dirty="0">
                <a:cs typeface="Arial"/>
              </a:rPr>
              <a:t> </a:t>
            </a:r>
            <a:r>
              <a:rPr spc="-5" dirty="0">
                <a:cs typeface="Arial"/>
              </a:rPr>
              <a:t>la</a:t>
            </a:r>
            <a:r>
              <a:rPr spc="5" dirty="0">
                <a:cs typeface="Arial"/>
              </a:rPr>
              <a:t> </a:t>
            </a:r>
            <a:r>
              <a:rPr spc="-9" dirty="0">
                <a:cs typeface="Arial"/>
              </a:rPr>
              <a:t>maison</a:t>
            </a:r>
            <a:r>
              <a:rPr spc="36" dirty="0">
                <a:cs typeface="Arial"/>
              </a:rPr>
              <a:t> </a:t>
            </a:r>
            <a:r>
              <a:rPr spc="-9" dirty="0">
                <a:cs typeface="Arial"/>
              </a:rPr>
              <a:t>»</a:t>
            </a:r>
            <a:endParaRPr dirty="0">
              <a:cs typeface="Arial"/>
            </a:endParaRPr>
          </a:p>
          <a:p>
            <a:pPr marL="292608" indent="-281178">
              <a:buFont typeface="Courier New"/>
              <a:buChar char="o"/>
              <a:tabLst>
                <a:tab pos="292608" algn="l"/>
              </a:tabLst>
            </a:pPr>
            <a:r>
              <a:rPr spc="-9" dirty="0">
                <a:cs typeface="Arial"/>
              </a:rPr>
              <a:t>«</a:t>
            </a:r>
            <a:r>
              <a:rPr spc="9" dirty="0">
                <a:cs typeface="Arial"/>
              </a:rPr>
              <a:t> </a:t>
            </a:r>
            <a:r>
              <a:rPr spc="-5" dirty="0">
                <a:cs typeface="Arial"/>
              </a:rPr>
              <a:t>J'ai </a:t>
            </a:r>
            <a:r>
              <a:rPr spc="-9" dirty="0">
                <a:cs typeface="Arial"/>
              </a:rPr>
              <a:t>oublié</a:t>
            </a:r>
            <a:r>
              <a:rPr spc="14" dirty="0">
                <a:cs typeface="Arial"/>
              </a:rPr>
              <a:t> </a:t>
            </a:r>
            <a:r>
              <a:rPr spc="-9" dirty="0">
                <a:cs typeface="Arial"/>
              </a:rPr>
              <a:t>mes</a:t>
            </a:r>
            <a:r>
              <a:rPr spc="18" dirty="0">
                <a:cs typeface="Arial"/>
              </a:rPr>
              <a:t> </a:t>
            </a:r>
            <a:r>
              <a:rPr spc="-9" dirty="0">
                <a:cs typeface="Arial"/>
              </a:rPr>
              <a:t>lunettes.</a:t>
            </a:r>
            <a:r>
              <a:rPr spc="14" dirty="0">
                <a:cs typeface="Arial"/>
              </a:rPr>
              <a:t> </a:t>
            </a:r>
            <a:r>
              <a:rPr spc="-9" dirty="0">
                <a:cs typeface="Arial"/>
              </a:rPr>
              <a:t>Pou</a:t>
            </a:r>
            <a:r>
              <a:rPr spc="-23" dirty="0">
                <a:cs typeface="Arial"/>
              </a:rPr>
              <a:t>v</a:t>
            </a:r>
            <a:r>
              <a:rPr spc="-9" dirty="0">
                <a:cs typeface="Arial"/>
              </a:rPr>
              <a:t>e</a:t>
            </a:r>
            <a:r>
              <a:rPr spc="-5" dirty="0">
                <a:cs typeface="Arial"/>
              </a:rPr>
              <a:t>z-</a:t>
            </a:r>
            <a:r>
              <a:rPr spc="-18" dirty="0">
                <a:cs typeface="Arial"/>
              </a:rPr>
              <a:t>v</a:t>
            </a:r>
            <a:r>
              <a:rPr spc="-9" dirty="0">
                <a:cs typeface="Arial"/>
              </a:rPr>
              <a:t>ous</a:t>
            </a:r>
            <a:r>
              <a:rPr spc="63" dirty="0">
                <a:cs typeface="Arial"/>
              </a:rPr>
              <a:t> </a:t>
            </a:r>
            <a:r>
              <a:rPr spc="-5" dirty="0">
                <a:cs typeface="Arial"/>
              </a:rPr>
              <a:t>lire</a:t>
            </a:r>
            <a:r>
              <a:rPr spc="9" dirty="0">
                <a:cs typeface="Arial"/>
              </a:rPr>
              <a:t> </a:t>
            </a:r>
            <a:r>
              <a:rPr spc="-9" dirty="0">
                <a:cs typeface="Arial"/>
              </a:rPr>
              <a:t>ceci</a:t>
            </a:r>
            <a:r>
              <a:rPr spc="-5" dirty="0">
                <a:cs typeface="Arial"/>
              </a:rPr>
              <a:t> </a:t>
            </a:r>
            <a:r>
              <a:rPr spc="-9" dirty="0">
                <a:cs typeface="Arial"/>
              </a:rPr>
              <a:t>pour</a:t>
            </a:r>
            <a:r>
              <a:rPr spc="18" dirty="0">
                <a:cs typeface="Arial"/>
              </a:rPr>
              <a:t> </a:t>
            </a:r>
            <a:r>
              <a:rPr spc="-9" dirty="0">
                <a:cs typeface="Arial"/>
              </a:rPr>
              <a:t>moi</a:t>
            </a:r>
            <a:r>
              <a:rPr spc="18" dirty="0">
                <a:cs typeface="Arial"/>
              </a:rPr>
              <a:t> </a:t>
            </a:r>
            <a:r>
              <a:rPr spc="-9" dirty="0">
                <a:cs typeface="Arial"/>
              </a:rPr>
              <a:t>?</a:t>
            </a:r>
            <a:r>
              <a:rPr spc="-18" dirty="0">
                <a:cs typeface="Arial"/>
              </a:rPr>
              <a:t> </a:t>
            </a:r>
            <a:r>
              <a:rPr spc="-9" dirty="0">
                <a:cs typeface="Arial"/>
              </a:rPr>
              <a:t>»</a:t>
            </a:r>
            <a:endParaRPr dirty="0">
              <a:cs typeface="Arial"/>
            </a:endParaRPr>
          </a:p>
          <a:p>
            <a:pPr marL="292608" indent="-281178">
              <a:buFont typeface="Courier New"/>
              <a:buChar char="o"/>
              <a:tabLst>
                <a:tab pos="292608" algn="l"/>
              </a:tabLst>
            </a:pPr>
            <a:r>
              <a:rPr spc="-9" dirty="0">
                <a:cs typeface="Arial"/>
              </a:rPr>
              <a:t>«</a:t>
            </a:r>
            <a:r>
              <a:rPr spc="9" dirty="0">
                <a:cs typeface="Arial"/>
              </a:rPr>
              <a:t> </a:t>
            </a:r>
            <a:r>
              <a:rPr spc="-14" dirty="0">
                <a:cs typeface="Arial"/>
              </a:rPr>
              <a:t>Permette</a:t>
            </a:r>
            <a:r>
              <a:rPr spc="-9" dirty="0">
                <a:cs typeface="Arial"/>
              </a:rPr>
              <a:t>z-moi</a:t>
            </a:r>
            <a:r>
              <a:rPr spc="41" dirty="0">
                <a:cs typeface="Arial"/>
              </a:rPr>
              <a:t> </a:t>
            </a:r>
            <a:r>
              <a:rPr spc="-9" dirty="0">
                <a:cs typeface="Arial"/>
              </a:rPr>
              <a:t>de</a:t>
            </a:r>
            <a:r>
              <a:rPr spc="5" dirty="0">
                <a:cs typeface="Arial"/>
              </a:rPr>
              <a:t> </a:t>
            </a:r>
            <a:r>
              <a:rPr spc="-9" dirty="0">
                <a:cs typeface="Arial"/>
              </a:rPr>
              <a:t>l’emmener</a:t>
            </a:r>
            <a:r>
              <a:rPr spc="36" dirty="0">
                <a:cs typeface="Arial"/>
              </a:rPr>
              <a:t> </a:t>
            </a:r>
            <a:r>
              <a:rPr spc="-9" dirty="0">
                <a:cs typeface="Arial"/>
              </a:rPr>
              <a:t>à</a:t>
            </a:r>
            <a:r>
              <a:rPr spc="-5" dirty="0">
                <a:cs typeface="Arial"/>
              </a:rPr>
              <a:t> la</a:t>
            </a:r>
            <a:r>
              <a:rPr spc="5" dirty="0">
                <a:cs typeface="Arial"/>
              </a:rPr>
              <a:t> </a:t>
            </a:r>
            <a:r>
              <a:rPr spc="-9" dirty="0">
                <a:cs typeface="Arial"/>
              </a:rPr>
              <a:t>maison</a:t>
            </a:r>
            <a:r>
              <a:rPr spc="18" dirty="0">
                <a:cs typeface="Arial"/>
              </a:rPr>
              <a:t> </a:t>
            </a:r>
            <a:r>
              <a:rPr spc="-9" dirty="0">
                <a:cs typeface="Arial"/>
              </a:rPr>
              <a:t>pour</a:t>
            </a:r>
            <a:r>
              <a:rPr spc="14" dirty="0">
                <a:cs typeface="Arial"/>
              </a:rPr>
              <a:t> </a:t>
            </a:r>
            <a:r>
              <a:rPr spc="-9" dirty="0">
                <a:cs typeface="Arial"/>
              </a:rPr>
              <a:t>que</a:t>
            </a:r>
            <a:r>
              <a:rPr spc="14" dirty="0">
                <a:cs typeface="Arial"/>
              </a:rPr>
              <a:t> </a:t>
            </a:r>
            <a:r>
              <a:rPr spc="-5" dirty="0">
                <a:cs typeface="Arial"/>
              </a:rPr>
              <a:t>je </a:t>
            </a:r>
            <a:r>
              <a:rPr spc="-9" dirty="0">
                <a:cs typeface="Arial"/>
              </a:rPr>
              <a:t>puisse</a:t>
            </a:r>
            <a:r>
              <a:rPr spc="14" dirty="0">
                <a:cs typeface="Arial"/>
              </a:rPr>
              <a:t> </a:t>
            </a:r>
            <a:r>
              <a:rPr spc="-9" dirty="0">
                <a:cs typeface="Arial"/>
              </a:rPr>
              <a:t>en</a:t>
            </a:r>
            <a:r>
              <a:rPr spc="5" dirty="0">
                <a:cs typeface="Arial"/>
              </a:rPr>
              <a:t> </a:t>
            </a:r>
            <a:r>
              <a:rPr spc="-9" dirty="0">
                <a:cs typeface="Arial"/>
              </a:rPr>
              <a:t>discuter</a:t>
            </a:r>
            <a:r>
              <a:rPr spc="14" dirty="0">
                <a:cs typeface="Arial"/>
              </a:rPr>
              <a:t> </a:t>
            </a:r>
            <a:r>
              <a:rPr spc="-9" dirty="0">
                <a:cs typeface="Arial"/>
              </a:rPr>
              <a:t>a</a:t>
            </a:r>
            <a:r>
              <a:rPr spc="-23" dirty="0">
                <a:cs typeface="Arial"/>
              </a:rPr>
              <a:t>v</a:t>
            </a:r>
            <a:r>
              <a:rPr spc="-9" dirty="0">
                <a:cs typeface="Arial"/>
              </a:rPr>
              <a:t>ec</a:t>
            </a:r>
            <a:r>
              <a:rPr spc="27" dirty="0">
                <a:cs typeface="Arial"/>
              </a:rPr>
              <a:t> </a:t>
            </a:r>
            <a:r>
              <a:rPr spc="-9" dirty="0">
                <a:cs typeface="Arial"/>
              </a:rPr>
              <a:t>mes</a:t>
            </a:r>
            <a:r>
              <a:rPr spc="5" dirty="0">
                <a:cs typeface="Arial"/>
              </a:rPr>
              <a:t> </a:t>
            </a:r>
            <a:r>
              <a:rPr spc="-9" dirty="0">
                <a:cs typeface="Arial"/>
              </a:rPr>
              <a:t>enfants</a:t>
            </a:r>
            <a:r>
              <a:rPr spc="50" dirty="0">
                <a:cs typeface="Arial"/>
              </a:rPr>
              <a:t> </a:t>
            </a:r>
            <a:r>
              <a:rPr spc="-9" dirty="0">
                <a:cs typeface="Arial"/>
              </a:rPr>
              <a:t>»</a:t>
            </a:r>
            <a:endParaRPr dirty="0">
              <a:cs typeface="Arial"/>
            </a:endParaRPr>
          </a:p>
          <a:p>
            <a:pPr marL="11430">
              <a:spcBef>
                <a:spcPts val="968"/>
              </a:spcBef>
            </a:pPr>
            <a:r>
              <a:rPr b="1" spc="-9" dirty="0" err="1">
                <a:cs typeface="Arial"/>
              </a:rPr>
              <a:t>R</a:t>
            </a:r>
            <a:r>
              <a:rPr b="1" dirty="0" err="1">
                <a:cs typeface="Arial"/>
              </a:rPr>
              <a:t>é</a:t>
            </a:r>
            <a:r>
              <a:rPr b="1" spc="-9" dirty="0" err="1">
                <a:cs typeface="Arial"/>
              </a:rPr>
              <a:t>pon</a:t>
            </a:r>
            <a:r>
              <a:rPr b="1" dirty="0" err="1">
                <a:cs typeface="Arial"/>
              </a:rPr>
              <a:t>ses</a:t>
            </a:r>
            <a:r>
              <a:rPr b="1" spc="-32" dirty="0">
                <a:cs typeface="Arial"/>
              </a:rPr>
              <a:t> </a:t>
            </a:r>
            <a:r>
              <a:rPr lang="fr-FR" b="1" spc="-32" dirty="0" smtClean="0">
                <a:cs typeface="Arial"/>
              </a:rPr>
              <a:t>erronées/imprécises </a:t>
            </a:r>
            <a:r>
              <a:rPr b="1" dirty="0" smtClean="0">
                <a:cs typeface="Arial"/>
              </a:rPr>
              <a:t>a</a:t>
            </a:r>
            <a:r>
              <a:rPr b="1" spc="-9" dirty="0" smtClean="0">
                <a:cs typeface="Arial"/>
              </a:rPr>
              <a:t>u</a:t>
            </a:r>
            <a:r>
              <a:rPr b="1" dirty="0" smtClean="0">
                <a:cs typeface="Arial"/>
              </a:rPr>
              <a:t>x</a:t>
            </a:r>
            <a:r>
              <a:rPr b="1" spc="-9" dirty="0" smtClean="0">
                <a:cs typeface="Arial"/>
              </a:rPr>
              <a:t> </a:t>
            </a:r>
            <a:r>
              <a:rPr b="1" spc="-9" dirty="0">
                <a:cs typeface="Arial"/>
              </a:rPr>
              <a:t>qu</a:t>
            </a:r>
            <a:r>
              <a:rPr b="1" dirty="0">
                <a:cs typeface="Arial"/>
              </a:rPr>
              <a:t>es</a:t>
            </a:r>
            <a:r>
              <a:rPr b="1" spc="-5" dirty="0">
                <a:cs typeface="Arial"/>
              </a:rPr>
              <a:t>t</a:t>
            </a:r>
            <a:r>
              <a:rPr b="1" dirty="0">
                <a:cs typeface="Arial"/>
              </a:rPr>
              <a:t>i</a:t>
            </a:r>
            <a:r>
              <a:rPr b="1" spc="-9" dirty="0">
                <a:cs typeface="Arial"/>
              </a:rPr>
              <a:t>on</a:t>
            </a:r>
            <a:r>
              <a:rPr b="1" dirty="0">
                <a:cs typeface="Arial"/>
              </a:rPr>
              <a:t>s</a:t>
            </a:r>
            <a:r>
              <a:rPr b="1" spc="-41" dirty="0">
                <a:cs typeface="Arial"/>
              </a:rPr>
              <a:t> </a:t>
            </a:r>
            <a:r>
              <a:rPr b="1" dirty="0">
                <a:cs typeface="Arial"/>
              </a:rPr>
              <a:t>s</a:t>
            </a:r>
            <a:r>
              <a:rPr b="1" spc="-9" dirty="0">
                <a:cs typeface="Arial"/>
              </a:rPr>
              <a:t>u</a:t>
            </a:r>
            <a:r>
              <a:rPr b="1" dirty="0">
                <a:cs typeface="Arial"/>
              </a:rPr>
              <a:t>r</a:t>
            </a:r>
            <a:r>
              <a:rPr b="1" spc="-5" dirty="0">
                <a:cs typeface="Arial"/>
              </a:rPr>
              <a:t> </a:t>
            </a:r>
            <a:r>
              <a:rPr b="1" dirty="0">
                <a:cs typeface="Arial"/>
              </a:rPr>
              <a:t>les</a:t>
            </a:r>
            <a:r>
              <a:rPr b="1" spc="-32" dirty="0">
                <a:cs typeface="Arial"/>
              </a:rPr>
              <a:t> </a:t>
            </a:r>
            <a:r>
              <a:rPr b="1" dirty="0">
                <a:cs typeface="Arial"/>
              </a:rPr>
              <a:t>m</a:t>
            </a:r>
            <a:r>
              <a:rPr b="1" spc="-5" dirty="0">
                <a:cs typeface="Arial"/>
              </a:rPr>
              <a:t>é</a:t>
            </a:r>
            <a:r>
              <a:rPr b="1" spc="-9" dirty="0">
                <a:cs typeface="Arial"/>
              </a:rPr>
              <a:t>d</a:t>
            </a:r>
            <a:r>
              <a:rPr b="1" dirty="0">
                <a:cs typeface="Arial"/>
              </a:rPr>
              <a:t>ica</a:t>
            </a:r>
            <a:r>
              <a:rPr b="1" spc="-9" dirty="0">
                <a:cs typeface="Arial"/>
              </a:rPr>
              <a:t>m</a:t>
            </a:r>
            <a:r>
              <a:rPr b="1" dirty="0">
                <a:cs typeface="Arial"/>
              </a:rPr>
              <a:t>e</a:t>
            </a:r>
            <a:r>
              <a:rPr b="1" spc="-9" dirty="0">
                <a:cs typeface="Arial"/>
              </a:rPr>
              <a:t>n</a:t>
            </a:r>
            <a:r>
              <a:rPr b="1" dirty="0">
                <a:cs typeface="Arial"/>
              </a:rPr>
              <a:t>ts</a:t>
            </a:r>
            <a:endParaRPr dirty="0">
              <a:cs typeface="Arial"/>
            </a:endParaRPr>
          </a:p>
          <a:p>
            <a:pPr marL="289751" indent="-278321">
              <a:spcBef>
                <a:spcPts val="275"/>
              </a:spcBef>
              <a:buFont typeface="Courier New"/>
              <a:buChar char="o"/>
              <a:tabLst>
                <a:tab pos="290322" algn="l"/>
              </a:tabLst>
            </a:pPr>
            <a:r>
              <a:rPr spc="-9" dirty="0">
                <a:cs typeface="Arial"/>
              </a:rPr>
              <a:t>Nom</a:t>
            </a:r>
            <a:r>
              <a:rPr spc="18" dirty="0">
                <a:cs typeface="Arial"/>
              </a:rPr>
              <a:t> </a:t>
            </a:r>
            <a:endParaRPr dirty="0">
              <a:cs typeface="Arial"/>
            </a:endParaRPr>
          </a:p>
          <a:p>
            <a:pPr marL="289751" indent="-278321">
              <a:buFont typeface="Courier New"/>
              <a:buChar char="o"/>
              <a:tabLst>
                <a:tab pos="290322" algn="l"/>
              </a:tabLst>
            </a:pPr>
            <a:r>
              <a:rPr spc="-5" dirty="0" err="1" smtClean="0">
                <a:cs typeface="Arial"/>
              </a:rPr>
              <a:t>Utilité</a:t>
            </a:r>
            <a:endParaRPr dirty="0">
              <a:cs typeface="Arial"/>
            </a:endParaRPr>
          </a:p>
          <a:p>
            <a:pPr marL="289751" indent="-278321">
              <a:buFont typeface="Courier New"/>
              <a:buChar char="o"/>
              <a:tabLst>
                <a:tab pos="290322" algn="l"/>
              </a:tabLst>
            </a:pPr>
            <a:r>
              <a:rPr spc="-27" dirty="0">
                <a:cs typeface="Arial"/>
              </a:rPr>
              <a:t>M</a:t>
            </a:r>
            <a:r>
              <a:rPr spc="-9" dirty="0">
                <a:cs typeface="Arial"/>
              </a:rPr>
              <a:t>oment</a:t>
            </a:r>
            <a:r>
              <a:rPr spc="36" dirty="0">
                <a:cs typeface="Arial"/>
              </a:rPr>
              <a:t> </a:t>
            </a:r>
            <a:r>
              <a:rPr spc="-9" dirty="0">
                <a:cs typeface="Arial"/>
              </a:rPr>
              <a:t>de</a:t>
            </a:r>
            <a:r>
              <a:rPr spc="5" dirty="0">
                <a:cs typeface="Arial"/>
              </a:rPr>
              <a:t> </a:t>
            </a:r>
            <a:r>
              <a:rPr spc="-5" dirty="0">
                <a:cs typeface="Arial"/>
              </a:rPr>
              <a:t>la</a:t>
            </a:r>
            <a:r>
              <a:rPr spc="5" dirty="0">
                <a:cs typeface="Arial"/>
              </a:rPr>
              <a:t> </a:t>
            </a:r>
            <a:r>
              <a:rPr spc="-9" dirty="0" err="1">
                <a:cs typeface="Arial"/>
              </a:rPr>
              <a:t>prise</a:t>
            </a:r>
            <a:r>
              <a:rPr spc="5" dirty="0">
                <a:cs typeface="Arial"/>
              </a:rPr>
              <a:t> </a:t>
            </a:r>
            <a:endParaRPr dirty="0">
              <a:cs typeface="Arial"/>
            </a:endParaRPr>
          </a:p>
        </p:txBody>
      </p:sp>
      <p:sp>
        <p:nvSpPr>
          <p:cNvPr id="7" name="object 3"/>
          <p:cNvSpPr/>
          <p:nvPr/>
        </p:nvSpPr>
        <p:spPr>
          <a:xfrm>
            <a:off x="228600" y="827186"/>
            <a:ext cx="7992887" cy="19051"/>
          </a:xfrm>
          <a:prstGeom prst="rect">
            <a:avLst/>
          </a:prstGeom>
          <a:blipFill>
            <a:blip r:embed="rId5" cstate="print"/>
            <a:stretch>
              <a:fillRect/>
            </a:stretch>
          </a:blipFill>
        </p:spPr>
        <p:txBody>
          <a:bodyPr wrap="square" lIns="0" tIns="0" rIns="0" bIns="0" rtlCol="0">
            <a:spAutoFit/>
          </a:bodyPr>
          <a:lstStyle/>
          <a:p>
            <a:endParaRPr/>
          </a:p>
        </p:txBody>
      </p:sp>
      <p:sp>
        <p:nvSpPr>
          <p:cNvPr id="9" name="Rectangle 8"/>
          <p:cNvSpPr/>
          <p:nvPr/>
        </p:nvSpPr>
        <p:spPr>
          <a:xfrm>
            <a:off x="228600" y="1031623"/>
            <a:ext cx="7772400" cy="1015663"/>
          </a:xfrm>
          <a:prstGeom prst="rect">
            <a:avLst/>
          </a:prstGeom>
        </p:spPr>
        <p:txBody>
          <a:bodyPr wrap="square">
            <a:spAutoFit/>
          </a:bodyPr>
          <a:lstStyle/>
          <a:p>
            <a:r>
              <a:rPr lang="fr-FR" sz="2000" b="1" dirty="0"/>
              <a:t>Quand faut-il suspecter qu’un patient a un niveau faible de littératie en santé?</a:t>
            </a:r>
            <a:br>
              <a:rPr lang="fr-FR" sz="2000" b="1" dirty="0"/>
            </a:br>
            <a:endParaRPr lang="fr-FR" sz="2000" b="1"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03861123"/>
      </p:ext>
    </p:extLst>
  </p:cSld>
  <p:clrMapOvr>
    <a:masterClrMapping/>
  </p:clrMapOvr>
  <mc:AlternateContent xmlns:mc="http://schemas.openxmlformats.org/markup-compatibility/2006" xmlns:p14="http://schemas.microsoft.com/office/powerpoint/2010/main">
    <mc:Choice Requires="p14">
      <p:transition spd="slow" p14:dur="2000" advTm="47120"/>
    </mc:Choice>
    <mc:Fallback xmlns="">
      <p:transition spd="slow" advTm="4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idx="1"/>
          </p:nvPr>
        </p:nvSpPr>
        <p:spPr>
          <a:xfrm>
            <a:off x="457200" y="1295400"/>
            <a:ext cx="8686800" cy="4800600"/>
          </a:xfrm>
        </p:spPr>
        <p:txBody>
          <a:bodyPr>
            <a:normAutofit/>
          </a:bodyPr>
          <a:lstStyle/>
          <a:p>
            <a:pPr marL="0" indent="0">
              <a:buNone/>
            </a:pPr>
            <a:r>
              <a:rPr lang="fr-FR" b="1" dirty="0"/>
              <a:t>T</a:t>
            </a:r>
            <a:r>
              <a:rPr lang="fr-FR" b="1" dirty="0" smtClean="0"/>
              <a:t>echniques </a:t>
            </a:r>
            <a:r>
              <a:rPr lang="fr-FR" b="1" dirty="0"/>
              <a:t>de communication </a:t>
            </a:r>
            <a:r>
              <a:rPr lang="fr-FR" dirty="0" smtClean="0"/>
              <a:t>pour </a:t>
            </a:r>
            <a:r>
              <a:rPr lang="fr-FR" dirty="0"/>
              <a:t>améliorer la compréhension des patients et </a:t>
            </a:r>
            <a:r>
              <a:rPr lang="fr-FR" dirty="0" smtClean="0"/>
              <a:t>lutter contre les inégalités sociales</a:t>
            </a:r>
          </a:p>
          <a:p>
            <a:pPr marL="274320" indent="-262890">
              <a:spcBef>
                <a:spcPts val="368"/>
              </a:spcBef>
              <a:buFont typeface="Arial"/>
              <a:buChar char="•"/>
              <a:tabLst>
                <a:tab pos="274892" algn="l"/>
              </a:tabLst>
            </a:pPr>
            <a:r>
              <a:rPr lang="fr-FR" dirty="0">
                <a:solidFill>
                  <a:schemeClr val="tx1"/>
                </a:solidFill>
                <a:cs typeface="Arial"/>
              </a:rPr>
              <a:t>Par</a:t>
            </a:r>
            <a:r>
              <a:rPr lang="fr-FR" spc="5" dirty="0">
                <a:solidFill>
                  <a:schemeClr val="tx1"/>
                </a:solidFill>
                <a:cs typeface="Arial"/>
              </a:rPr>
              <a:t>l</a:t>
            </a:r>
            <a:r>
              <a:rPr lang="fr-FR" dirty="0">
                <a:solidFill>
                  <a:schemeClr val="tx1"/>
                </a:solidFill>
                <a:cs typeface="Arial"/>
              </a:rPr>
              <a:t>er</a:t>
            </a:r>
            <a:r>
              <a:rPr lang="fr-FR" spc="-9" dirty="0">
                <a:solidFill>
                  <a:schemeClr val="tx1"/>
                </a:solidFill>
                <a:cs typeface="Arial"/>
              </a:rPr>
              <a:t> </a:t>
            </a:r>
            <a:r>
              <a:rPr lang="fr-FR" dirty="0">
                <a:solidFill>
                  <a:schemeClr val="tx1"/>
                </a:solidFill>
                <a:cs typeface="Arial"/>
              </a:rPr>
              <a:t>lente</a:t>
            </a:r>
            <a:r>
              <a:rPr lang="fr-FR" spc="-9" dirty="0">
                <a:solidFill>
                  <a:schemeClr val="tx1"/>
                </a:solidFill>
                <a:cs typeface="Arial"/>
              </a:rPr>
              <a:t>m</a:t>
            </a:r>
            <a:r>
              <a:rPr lang="fr-FR" dirty="0">
                <a:solidFill>
                  <a:schemeClr val="tx1"/>
                </a:solidFill>
                <a:cs typeface="Arial"/>
              </a:rPr>
              <a:t>ent</a:t>
            </a:r>
          </a:p>
          <a:p>
            <a:pPr marL="274320" indent="-262890">
              <a:spcBef>
                <a:spcPts val="365"/>
              </a:spcBef>
              <a:buFont typeface="Arial"/>
              <a:buChar char="•"/>
              <a:tabLst>
                <a:tab pos="274892" algn="l"/>
              </a:tabLst>
            </a:pPr>
            <a:r>
              <a:rPr lang="fr-FR" dirty="0">
                <a:solidFill>
                  <a:schemeClr val="tx1"/>
                </a:solidFill>
                <a:cs typeface="Arial"/>
              </a:rPr>
              <a:t>U</a:t>
            </a:r>
            <a:r>
              <a:rPr lang="fr-FR" spc="-9" dirty="0">
                <a:solidFill>
                  <a:schemeClr val="tx1"/>
                </a:solidFill>
                <a:cs typeface="Arial"/>
              </a:rPr>
              <a:t>t</a:t>
            </a:r>
            <a:r>
              <a:rPr lang="fr-FR" dirty="0">
                <a:solidFill>
                  <a:schemeClr val="tx1"/>
                </a:solidFill>
                <a:cs typeface="Arial"/>
              </a:rPr>
              <a:t>iliser</a:t>
            </a:r>
            <a:r>
              <a:rPr lang="fr-FR" spc="-32" dirty="0">
                <a:solidFill>
                  <a:schemeClr val="tx1"/>
                </a:solidFill>
                <a:cs typeface="Arial"/>
              </a:rPr>
              <a:t> </a:t>
            </a:r>
            <a:r>
              <a:rPr lang="fr-FR" dirty="0">
                <a:solidFill>
                  <a:schemeClr val="tx1"/>
                </a:solidFill>
                <a:cs typeface="Arial"/>
              </a:rPr>
              <a:t>un</a:t>
            </a:r>
            <a:r>
              <a:rPr lang="fr-FR" spc="5" dirty="0">
                <a:solidFill>
                  <a:schemeClr val="tx1"/>
                </a:solidFill>
                <a:cs typeface="Arial"/>
              </a:rPr>
              <a:t> </a:t>
            </a:r>
            <a:r>
              <a:rPr lang="fr-FR" dirty="0">
                <a:solidFill>
                  <a:schemeClr val="tx1"/>
                </a:solidFill>
                <a:cs typeface="Arial"/>
              </a:rPr>
              <a:t>langage</a:t>
            </a:r>
            <a:r>
              <a:rPr lang="fr-FR" spc="5" dirty="0">
                <a:solidFill>
                  <a:schemeClr val="tx1"/>
                </a:solidFill>
                <a:cs typeface="Arial"/>
              </a:rPr>
              <a:t> </a:t>
            </a:r>
            <a:r>
              <a:rPr lang="fr-FR" dirty="0">
                <a:solidFill>
                  <a:schemeClr val="tx1"/>
                </a:solidFill>
                <a:cs typeface="Arial"/>
              </a:rPr>
              <a:t>simple,</a:t>
            </a:r>
            <a:r>
              <a:rPr lang="fr-FR" spc="-18" dirty="0">
                <a:solidFill>
                  <a:schemeClr val="tx1"/>
                </a:solidFill>
                <a:cs typeface="Arial"/>
              </a:rPr>
              <a:t> </a:t>
            </a:r>
            <a:r>
              <a:rPr lang="fr-FR" dirty="0">
                <a:solidFill>
                  <a:schemeClr val="tx1"/>
                </a:solidFill>
                <a:cs typeface="Arial"/>
              </a:rPr>
              <a:t>év</a:t>
            </a:r>
            <a:r>
              <a:rPr lang="fr-FR" spc="5" dirty="0">
                <a:solidFill>
                  <a:schemeClr val="tx1"/>
                </a:solidFill>
                <a:cs typeface="Arial"/>
              </a:rPr>
              <a:t>i</a:t>
            </a:r>
            <a:r>
              <a:rPr lang="fr-FR" spc="-9" dirty="0">
                <a:solidFill>
                  <a:schemeClr val="tx1"/>
                </a:solidFill>
                <a:cs typeface="Arial"/>
              </a:rPr>
              <a:t>t</a:t>
            </a:r>
            <a:r>
              <a:rPr lang="fr-FR" dirty="0">
                <a:solidFill>
                  <a:schemeClr val="tx1"/>
                </a:solidFill>
                <a:cs typeface="Arial"/>
              </a:rPr>
              <a:t>er </a:t>
            </a:r>
            <a:r>
              <a:rPr lang="fr-FR" dirty="0" smtClean="0">
                <a:solidFill>
                  <a:schemeClr val="tx1"/>
                </a:solidFill>
                <a:cs typeface="Arial"/>
              </a:rPr>
              <a:t>le </a:t>
            </a:r>
            <a:r>
              <a:rPr lang="fr-FR" spc="5" dirty="0" smtClean="0">
                <a:solidFill>
                  <a:schemeClr val="tx1"/>
                </a:solidFill>
                <a:cs typeface="Arial"/>
              </a:rPr>
              <a:t>j</a:t>
            </a:r>
            <a:r>
              <a:rPr lang="fr-FR" dirty="0" smtClean="0">
                <a:solidFill>
                  <a:schemeClr val="tx1"/>
                </a:solidFill>
                <a:cs typeface="Arial"/>
              </a:rPr>
              <a:t>argon</a:t>
            </a:r>
            <a:endParaRPr lang="fr-FR" dirty="0">
              <a:solidFill>
                <a:schemeClr val="tx1"/>
              </a:solidFill>
              <a:cs typeface="Arial"/>
            </a:endParaRPr>
          </a:p>
          <a:p>
            <a:pPr marL="274320" indent="-262890">
              <a:spcBef>
                <a:spcPts val="368"/>
              </a:spcBef>
              <a:buFont typeface="Arial"/>
              <a:buChar char="•"/>
              <a:tabLst>
                <a:tab pos="274892" algn="l"/>
              </a:tabLst>
            </a:pPr>
            <a:r>
              <a:rPr lang="fr-FR" dirty="0">
                <a:solidFill>
                  <a:schemeClr val="tx1"/>
                </a:solidFill>
                <a:cs typeface="Arial"/>
              </a:rPr>
              <a:t>L</a:t>
            </a:r>
            <a:r>
              <a:rPr lang="fr-FR" spc="5" dirty="0">
                <a:solidFill>
                  <a:schemeClr val="tx1"/>
                </a:solidFill>
                <a:cs typeface="Arial"/>
              </a:rPr>
              <a:t>i</a:t>
            </a:r>
            <a:r>
              <a:rPr lang="fr-FR" dirty="0">
                <a:solidFill>
                  <a:schemeClr val="tx1"/>
                </a:solidFill>
                <a:cs typeface="Arial"/>
              </a:rPr>
              <a:t>miter</a:t>
            </a:r>
            <a:r>
              <a:rPr lang="fr-FR" spc="-14" dirty="0">
                <a:solidFill>
                  <a:schemeClr val="tx1"/>
                </a:solidFill>
                <a:cs typeface="Arial"/>
              </a:rPr>
              <a:t> </a:t>
            </a:r>
            <a:r>
              <a:rPr lang="fr-FR" dirty="0">
                <a:solidFill>
                  <a:schemeClr val="tx1"/>
                </a:solidFill>
                <a:cs typeface="Arial"/>
              </a:rPr>
              <a:t>le</a:t>
            </a:r>
            <a:r>
              <a:rPr lang="fr-FR" spc="-5" dirty="0">
                <a:solidFill>
                  <a:schemeClr val="tx1"/>
                </a:solidFill>
                <a:cs typeface="Arial"/>
              </a:rPr>
              <a:t> </a:t>
            </a:r>
            <a:r>
              <a:rPr lang="fr-FR" dirty="0">
                <a:solidFill>
                  <a:schemeClr val="tx1"/>
                </a:solidFill>
                <a:cs typeface="Arial"/>
              </a:rPr>
              <a:t>nomb</a:t>
            </a:r>
            <a:r>
              <a:rPr lang="fr-FR" spc="-9" dirty="0">
                <a:solidFill>
                  <a:schemeClr val="tx1"/>
                </a:solidFill>
                <a:cs typeface="Arial"/>
              </a:rPr>
              <a:t>r</a:t>
            </a:r>
            <a:r>
              <a:rPr lang="fr-FR" dirty="0">
                <a:solidFill>
                  <a:schemeClr val="tx1"/>
                </a:solidFill>
                <a:cs typeface="Arial"/>
              </a:rPr>
              <a:t>e</a:t>
            </a:r>
            <a:r>
              <a:rPr lang="fr-FR" spc="-5" dirty="0">
                <a:solidFill>
                  <a:schemeClr val="tx1"/>
                </a:solidFill>
                <a:cs typeface="Arial"/>
              </a:rPr>
              <a:t> </a:t>
            </a:r>
            <a:r>
              <a:rPr lang="fr-FR" spc="5" dirty="0">
                <a:solidFill>
                  <a:schemeClr val="tx1"/>
                </a:solidFill>
                <a:cs typeface="Arial"/>
              </a:rPr>
              <a:t>d’</a:t>
            </a:r>
            <a:r>
              <a:rPr lang="fr-FR" dirty="0">
                <a:solidFill>
                  <a:schemeClr val="tx1"/>
                </a:solidFill>
                <a:cs typeface="Arial"/>
              </a:rPr>
              <a:t>in</a:t>
            </a:r>
            <a:r>
              <a:rPr lang="fr-FR" spc="-9" dirty="0">
                <a:solidFill>
                  <a:schemeClr val="tx1"/>
                </a:solidFill>
                <a:cs typeface="Arial"/>
              </a:rPr>
              <a:t>f</a:t>
            </a:r>
            <a:r>
              <a:rPr lang="fr-FR" dirty="0">
                <a:solidFill>
                  <a:schemeClr val="tx1"/>
                </a:solidFill>
                <a:cs typeface="Arial"/>
              </a:rPr>
              <a:t>or</a:t>
            </a:r>
            <a:r>
              <a:rPr lang="fr-FR" spc="-9" dirty="0">
                <a:solidFill>
                  <a:schemeClr val="tx1"/>
                </a:solidFill>
                <a:cs typeface="Arial"/>
              </a:rPr>
              <a:t>m</a:t>
            </a:r>
            <a:r>
              <a:rPr lang="fr-FR" dirty="0">
                <a:solidFill>
                  <a:schemeClr val="tx1"/>
                </a:solidFill>
                <a:cs typeface="Arial"/>
              </a:rPr>
              <a:t>a</a:t>
            </a:r>
            <a:r>
              <a:rPr lang="fr-FR" spc="-9" dirty="0">
                <a:solidFill>
                  <a:schemeClr val="tx1"/>
                </a:solidFill>
                <a:cs typeface="Arial"/>
              </a:rPr>
              <a:t>t</a:t>
            </a:r>
            <a:r>
              <a:rPr lang="fr-FR" dirty="0">
                <a:solidFill>
                  <a:schemeClr val="tx1"/>
                </a:solidFill>
                <a:cs typeface="Arial"/>
              </a:rPr>
              <a:t>ions</a:t>
            </a:r>
          </a:p>
          <a:p>
            <a:pPr marL="274320" indent="-262890">
              <a:spcBef>
                <a:spcPts val="365"/>
              </a:spcBef>
              <a:buFont typeface="Arial"/>
              <a:buChar char="•"/>
              <a:tabLst>
                <a:tab pos="274892" algn="l"/>
              </a:tabLst>
            </a:pPr>
            <a:r>
              <a:rPr lang="fr-FR" dirty="0">
                <a:solidFill>
                  <a:schemeClr val="tx1"/>
                </a:solidFill>
                <a:cs typeface="Arial"/>
              </a:rPr>
              <a:t>U</a:t>
            </a:r>
            <a:r>
              <a:rPr lang="fr-FR" spc="-9" dirty="0">
                <a:solidFill>
                  <a:schemeClr val="tx1"/>
                </a:solidFill>
                <a:cs typeface="Arial"/>
              </a:rPr>
              <a:t>t</a:t>
            </a:r>
            <a:r>
              <a:rPr lang="fr-FR" dirty="0">
                <a:solidFill>
                  <a:schemeClr val="tx1"/>
                </a:solidFill>
                <a:cs typeface="Arial"/>
              </a:rPr>
              <a:t>iliser</a:t>
            </a:r>
            <a:r>
              <a:rPr lang="fr-FR" spc="-32" dirty="0">
                <a:solidFill>
                  <a:schemeClr val="tx1"/>
                </a:solidFill>
                <a:cs typeface="Arial"/>
              </a:rPr>
              <a:t> </a:t>
            </a:r>
            <a:r>
              <a:rPr lang="fr-FR" dirty="0">
                <a:solidFill>
                  <a:schemeClr val="tx1"/>
                </a:solidFill>
                <a:cs typeface="Arial"/>
              </a:rPr>
              <a:t>des</a:t>
            </a:r>
            <a:r>
              <a:rPr lang="fr-FR" spc="5" dirty="0">
                <a:solidFill>
                  <a:schemeClr val="tx1"/>
                </a:solidFill>
                <a:cs typeface="Arial"/>
              </a:rPr>
              <a:t> </a:t>
            </a:r>
            <a:r>
              <a:rPr lang="fr-FR" dirty="0">
                <a:solidFill>
                  <a:schemeClr val="tx1"/>
                </a:solidFill>
                <a:cs typeface="Arial"/>
              </a:rPr>
              <a:t>suppor</a:t>
            </a:r>
            <a:r>
              <a:rPr lang="fr-FR" spc="-9" dirty="0">
                <a:solidFill>
                  <a:schemeClr val="tx1"/>
                </a:solidFill>
                <a:cs typeface="Arial"/>
              </a:rPr>
              <a:t>t</a:t>
            </a:r>
            <a:r>
              <a:rPr lang="fr-FR" dirty="0">
                <a:solidFill>
                  <a:schemeClr val="tx1"/>
                </a:solidFill>
                <a:cs typeface="Arial"/>
              </a:rPr>
              <a:t>s</a:t>
            </a:r>
            <a:r>
              <a:rPr lang="fr-FR" spc="5" dirty="0">
                <a:solidFill>
                  <a:schemeClr val="tx1"/>
                </a:solidFill>
                <a:cs typeface="Arial"/>
              </a:rPr>
              <a:t> </a:t>
            </a:r>
            <a:r>
              <a:rPr lang="fr-FR" dirty="0" smtClean="0">
                <a:solidFill>
                  <a:schemeClr val="tx1"/>
                </a:solidFill>
                <a:cs typeface="Arial"/>
              </a:rPr>
              <a:t>visue</a:t>
            </a:r>
            <a:r>
              <a:rPr lang="fr-FR" spc="5" dirty="0" smtClean="0">
                <a:solidFill>
                  <a:schemeClr val="tx1"/>
                </a:solidFill>
                <a:cs typeface="Arial"/>
              </a:rPr>
              <a:t>l</a:t>
            </a:r>
            <a:r>
              <a:rPr lang="fr-FR" dirty="0" smtClean="0">
                <a:solidFill>
                  <a:schemeClr val="tx1"/>
                </a:solidFill>
                <a:cs typeface="Arial"/>
              </a:rPr>
              <a:t>s</a:t>
            </a:r>
          </a:p>
          <a:p>
            <a:pPr marL="274320" indent="-262890">
              <a:spcBef>
                <a:spcPts val="365"/>
              </a:spcBef>
              <a:buFont typeface="Arial"/>
              <a:buChar char="•"/>
              <a:tabLst>
                <a:tab pos="274892" algn="l"/>
              </a:tabLst>
            </a:pPr>
            <a:r>
              <a:rPr lang="fr-FR" dirty="0" smtClean="0"/>
              <a:t>Utiliser les méthodes </a:t>
            </a:r>
            <a:r>
              <a:rPr lang="fr-FR" dirty="0"/>
              <a:t>reconnues au plan </a:t>
            </a:r>
            <a:r>
              <a:rPr lang="fr-FR" dirty="0" smtClean="0"/>
              <a:t>international</a:t>
            </a:r>
            <a:endParaRPr lang="fr-FR" dirty="0">
              <a:solidFill>
                <a:schemeClr val="tx1"/>
              </a:solidFill>
              <a:cs typeface="Arial"/>
            </a:endParaRPr>
          </a:p>
          <a:p>
            <a:pPr lvl="1"/>
            <a:r>
              <a:rPr lang="fr-FR" sz="2200" dirty="0" smtClean="0"/>
              <a:t>Demander aux patients de reformuler </a:t>
            </a:r>
            <a:r>
              <a:rPr lang="fr-FR" sz="2200" dirty="0"/>
              <a:t>« </a:t>
            </a:r>
            <a:r>
              <a:rPr lang="fr-FR" sz="2200" i="1" dirty="0" err="1"/>
              <a:t>teach</a:t>
            </a:r>
            <a:r>
              <a:rPr lang="fr-FR" sz="2200" i="1" dirty="0"/>
              <a:t> back</a:t>
            </a:r>
            <a:r>
              <a:rPr lang="fr-FR" sz="2200" dirty="0"/>
              <a:t> », « </a:t>
            </a:r>
            <a:r>
              <a:rPr lang="fr-FR" sz="2200" i="1" dirty="0"/>
              <a:t>talk back</a:t>
            </a:r>
            <a:r>
              <a:rPr lang="fr-FR" sz="2200" dirty="0"/>
              <a:t> »,</a:t>
            </a:r>
            <a:endParaRPr lang="fr-FR" sz="2200" dirty="0" smtClean="0"/>
          </a:p>
          <a:p>
            <a:pPr lvl="1"/>
            <a:r>
              <a:rPr lang="fr-FR" sz="2200" dirty="0">
                <a:solidFill>
                  <a:schemeClr val="tx1"/>
                </a:solidFill>
                <a:cs typeface="Arial"/>
              </a:rPr>
              <a:t>Encourager les</a:t>
            </a:r>
            <a:r>
              <a:rPr lang="fr-FR" sz="2200" spc="-5" dirty="0">
                <a:solidFill>
                  <a:schemeClr val="tx1"/>
                </a:solidFill>
                <a:cs typeface="Arial"/>
              </a:rPr>
              <a:t> </a:t>
            </a:r>
            <a:r>
              <a:rPr lang="fr-FR" sz="2200" dirty="0">
                <a:solidFill>
                  <a:schemeClr val="tx1"/>
                </a:solidFill>
                <a:cs typeface="Arial"/>
              </a:rPr>
              <a:t>questions </a:t>
            </a:r>
            <a:r>
              <a:rPr lang="fr-FR" sz="2200" dirty="0" smtClean="0"/>
              <a:t>«</a:t>
            </a:r>
            <a:r>
              <a:rPr lang="fr-FR" sz="2200" dirty="0"/>
              <a:t> </a:t>
            </a:r>
            <a:r>
              <a:rPr lang="fr-FR" sz="2200" i="1" dirty="0" err="1"/>
              <a:t>ask</a:t>
            </a:r>
            <a:r>
              <a:rPr lang="fr-FR" sz="2200" i="1" dirty="0"/>
              <a:t> me</a:t>
            </a:r>
            <a:r>
              <a:rPr lang="fr-FR" sz="2200" dirty="0"/>
              <a:t> </a:t>
            </a:r>
            <a:r>
              <a:rPr lang="fr-FR" sz="2200" dirty="0" smtClean="0"/>
              <a:t>»</a:t>
            </a:r>
          </a:p>
          <a:p>
            <a:pPr lvl="1"/>
            <a:r>
              <a:rPr lang="fr-FR" sz="2200" dirty="0" smtClean="0"/>
              <a:t>à partir desquelles la HAS a adapté un guide méthodologique français « Faire Dire »</a:t>
            </a:r>
            <a:endParaRPr lang="fr-FR" sz="2200" dirty="0"/>
          </a:p>
          <a:p>
            <a:endParaRPr lang="fr-FR" dirty="0" smtClean="0"/>
          </a:p>
          <a:p>
            <a:endParaRPr lang="fr-FR" dirty="0" smtClean="0"/>
          </a:p>
        </p:txBody>
      </p:sp>
      <p:sp>
        <p:nvSpPr>
          <p:cNvPr id="4" name="Espace réservé du numéro de diapositive 3"/>
          <p:cNvSpPr>
            <a:spLocks noGrp="1"/>
          </p:cNvSpPr>
          <p:nvPr>
            <p:ph type="sldNum" sz="quarter" idx="4294967295"/>
          </p:nvPr>
        </p:nvSpPr>
        <p:spPr>
          <a:xfrm>
            <a:off x="7010400" y="6356350"/>
            <a:ext cx="2133600" cy="365125"/>
          </a:xfrm>
        </p:spPr>
        <p:txBody>
          <a:bodyPr/>
          <a:lstStyle/>
          <a:p>
            <a:fld id="{FA8B6565-9BF0-4851-88BC-481D3FE6E5CB}" type="slidenum">
              <a:rPr lang="fr-FR" smtClean="0">
                <a:solidFill>
                  <a:prstClr val="black">
                    <a:tint val="75000"/>
                  </a:prstClr>
                </a:solidFill>
              </a:rPr>
              <a:pPr/>
              <a:t>33</a:t>
            </a:fld>
            <a:endParaRPr lang="fr-FR" dirty="0">
              <a:solidFill>
                <a:prstClr val="black">
                  <a:tint val="75000"/>
                </a:prstClr>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8" name="object 3"/>
          <p:cNvSpPr/>
          <p:nvPr/>
        </p:nvSpPr>
        <p:spPr>
          <a:xfrm>
            <a:off x="228600" y="827186"/>
            <a:ext cx="7992887" cy="19051"/>
          </a:xfrm>
          <a:prstGeom prst="rect">
            <a:avLst/>
          </a:prstGeom>
          <a:blipFill>
            <a:blip r:embed="rId6" cstate="print"/>
            <a:stretch>
              <a:fillRect/>
            </a:stretch>
          </a:blipFill>
        </p:spPr>
        <p:txBody>
          <a:bodyPr wrap="square" lIns="0" tIns="0" rIns="0" bIns="0" rtlCol="0">
            <a:spAutoFit/>
          </a:bodyPr>
          <a:lstStyle/>
          <a:p>
            <a:endParaRPr/>
          </a:p>
        </p:txBody>
      </p:sp>
      <p:sp>
        <p:nvSpPr>
          <p:cNvPr id="9" name="object 2">
            <a:extLst>
              <a:ext uri="{FF2B5EF4-FFF2-40B4-BE49-F238E27FC236}">
                <a16:creationId xmlns:a16="http://schemas.microsoft.com/office/drawing/2014/main" id="{2DF62875-D237-40B3-B845-5B8B4B86B48D}"/>
              </a:ext>
            </a:extLst>
          </p:cNvPr>
          <p:cNvSpPr txBox="1">
            <a:spLocks/>
          </p:cNvSpPr>
          <p:nvPr/>
        </p:nvSpPr>
        <p:spPr bwMode="auto">
          <a:xfrm>
            <a:off x="78739" y="216407"/>
            <a:ext cx="89865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spAutoFit/>
          </a:bodyPr>
          <a:lstStyle>
            <a:lvl1pPr algn="ctr" rtl="0" eaLnBrk="0" fontAlgn="base" hangingPunct="0">
              <a:spcBef>
                <a:spcPct val="0"/>
              </a:spcBef>
              <a:spcAft>
                <a:spcPct val="0"/>
              </a:spcAft>
              <a:defRPr sz="3300" kern="1200" baseline="0">
                <a:solidFill>
                  <a:schemeClr val="accent1"/>
                </a:solidFill>
                <a:latin typeface="+mj-lt"/>
                <a:ea typeface="+mj-ea"/>
                <a:cs typeface="+mj-cs"/>
              </a:defRPr>
            </a:lvl1pPr>
            <a:lvl2pPr algn="ctr" rtl="0" eaLnBrk="0" fontAlgn="base" hangingPunct="0">
              <a:spcBef>
                <a:spcPct val="0"/>
              </a:spcBef>
              <a:spcAft>
                <a:spcPct val="0"/>
              </a:spcAft>
              <a:defRPr sz="3300">
                <a:solidFill>
                  <a:srgbClr val="404040"/>
                </a:solidFill>
                <a:latin typeface="Calibri" pitchFamily="34" charset="0"/>
              </a:defRPr>
            </a:lvl2pPr>
            <a:lvl3pPr algn="ctr" rtl="0" eaLnBrk="0" fontAlgn="base" hangingPunct="0">
              <a:spcBef>
                <a:spcPct val="0"/>
              </a:spcBef>
              <a:spcAft>
                <a:spcPct val="0"/>
              </a:spcAft>
              <a:defRPr sz="3300">
                <a:solidFill>
                  <a:srgbClr val="404040"/>
                </a:solidFill>
                <a:latin typeface="Calibri" pitchFamily="34" charset="0"/>
              </a:defRPr>
            </a:lvl3pPr>
            <a:lvl4pPr algn="ctr" rtl="0" eaLnBrk="0" fontAlgn="base" hangingPunct="0">
              <a:spcBef>
                <a:spcPct val="0"/>
              </a:spcBef>
              <a:spcAft>
                <a:spcPct val="0"/>
              </a:spcAft>
              <a:defRPr sz="3300">
                <a:solidFill>
                  <a:srgbClr val="404040"/>
                </a:solidFill>
                <a:latin typeface="Calibri" pitchFamily="34" charset="0"/>
              </a:defRPr>
            </a:lvl4pPr>
            <a:lvl5pPr algn="ctr" rtl="0" eaLnBrk="0" fontAlgn="base" hangingPunct="0">
              <a:spcBef>
                <a:spcPct val="0"/>
              </a:spcBef>
              <a:spcAft>
                <a:spcPct val="0"/>
              </a:spcAft>
              <a:defRPr sz="3300">
                <a:solidFill>
                  <a:srgbClr val="404040"/>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r>
              <a:rPr lang="fr-FR" dirty="0">
                <a:solidFill>
                  <a:schemeClr val="tx2">
                    <a:lumMod val="60000"/>
                    <a:lumOff val="40000"/>
                  </a:schemeClr>
                </a:solidFill>
                <a:latin typeface="+mn-lt"/>
                <a:ea typeface="+mn-ea"/>
                <a:cs typeface="+mn-cs"/>
              </a:rPr>
              <a:t>Approche personnalisée</a:t>
            </a:r>
          </a:p>
        </p:txBody>
      </p:sp>
    </p:spTree>
    <p:extLst>
      <p:ext uri="{BB962C8B-B14F-4D97-AF65-F5344CB8AC3E}">
        <p14:creationId xmlns:p14="http://schemas.microsoft.com/office/powerpoint/2010/main" val="2052783917"/>
      </p:ext>
    </p:extLst>
  </p:cSld>
  <p:clrMapOvr>
    <a:masterClrMapping/>
  </p:clrMapOvr>
  <mc:AlternateContent xmlns:mc="http://schemas.openxmlformats.org/markup-compatibility/2006" xmlns:p14="http://schemas.microsoft.com/office/powerpoint/2010/main">
    <mc:Choice Requires="p14">
      <p:transition spd="slow" p14:dur="2000" advTm="72425"/>
    </mc:Choice>
    <mc:Fallback xmlns="">
      <p:transition spd="slow" advTm="7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tx2">
                    <a:lumMod val="60000"/>
                    <a:lumOff val="40000"/>
                  </a:schemeClr>
                </a:solidFill>
                <a:latin typeface="+mn-lt"/>
                <a:ea typeface="+mn-ea"/>
                <a:cs typeface="+mn-cs"/>
              </a:rPr>
              <a:t>Outils de mesure de la LS</a:t>
            </a:r>
          </a:p>
        </p:txBody>
      </p:sp>
      <p:sp>
        <p:nvSpPr>
          <p:cNvPr id="4" name="Espace réservé du texte 3"/>
          <p:cNvSpPr>
            <a:spLocks noGrp="1"/>
          </p:cNvSpPr>
          <p:nvPr>
            <p:ph type="body" idx="1"/>
          </p:nvPr>
        </p:nvSpPr>
        <p:spPr>
          <a:xfrm>
            <a:off x="178745" y="1318437"/>
            <a:ext cx="8986520" cy="4708981"/>
          </a:xfrm>
          <a:prstGeom prst="rect">
            <a:avLst/>
          </a:prstGeom>
        </p:spPr>
        <p:txBody>
          <a:bodyPr wrap="square">
            <a:spAutoFit/>
          </a:bodyPr>
          <a:lstStyle/>
          <a:p>
            <a:r>
              <a:rPr lang="fr-FR" sz="3200" dirty="0">
                <a:solidFill>
                  <a:srgbClr val="007EB6"/>
                </a:solidFill>
              </a:rPr>
              <a:t>S-TOFHLA</a:t>
            </a:r>
          </a:p>
          <a:p>
            <a:r>
              <a:rPr lang="fr-FR" dirty="0"/>
              <a:t>2 textes à trou + 4 items de </a:t>
            </a:r>
            <a:r>
              <a:rPr lang="fr-FR" dirty="0" smtClean="0"/>
              <a:t>numératie:</a:t>
            </a:r>
          </a:p>
          <a:p>
            <a:endParaRPr lang="fr-FR" dirty="0" smtClean="0"/>
          </a:p>
          <a:p>
            <a:r>
              <a:rPr lang="fr-FR" sz="1400" dirty="0">
                <a:solidFill>
                  <a:srgbClr val="000000"/>
                </a:solidFill>
                <a:latin typeface="Arial" panose="020B0604020202020204" pitchFamily="34" charset="0"/>
              </a:rPr>
              <a:t>Votre docteur vous a envoyé pour faire une </a:t>
            </a:r>
            <a:r>
              <a:rPr lang="fr-FR" sz="1400" dirty="0" smtClean="0">
                <a:solidFill>
                  <a:srgbClr val="000000"/>
                </a:solidFill>
                <a:latin typeface="Arial" panose="020B0604020202020204" pitchFamily="34" charset="0"/>
              </a:rPr>
              <a:t>radiographie</a:t>
            </a:r>
          </a:p>
          <a:p>
            <a:r>
              <a:rPr lang="fr-FR" sz="1400" dirty="0" smtClean="0">
                <a:solidFill>
                  <a:srgbClr val="000000"/>
                </a:solidFill>
                <a:latin typeface="Arial" panose="020B0604020202020204" pitchFamily="34" charset="0"/>
              </a:rPr>
              <a:t> </a:t>
            </a:r>
            <a:r>
              <a:rPr lang="fr-FR" sz="1400" dirty="0">
                <a:solidFill>
                  <a:srgbClr val="000000"/>
                </a:solidFill>
                <a:latin typeface="Arial" panose="020B0604020202020204" pitchFamily="34" charset="0"/>
              </a:rPr>
              <a:t>_____________________ (A1). </a:t>
            </a:r>
          </a:p>
          <a:p>
            <a:r>
              <a:rPr lang="fr-FR" sz="1400" i="1" dirty="0">
                <a:solidFill>
                  <a:srgbClr val="000000"/>
                </a:solidFill>
                <a:latin typeface="Arial" panose="020B0604020202020204" pitchFamily="34" charset="0"/>
              </a:rPr>
              <a:t>a. de l’estomac </a:t>
            </a:r>
          </a:p>
          <a:p>
            <a:r>
              <a:rPr lang="fr-FR" sz="1400" i="1" dirty="0">
                <a:solidFill>
                  <a:srgbClr val="000000"/>
                </a:solidFill>
                <a:latin typeface="Arial" panose="020B0604020202020204" pitchFamily="34" charset="0"/>
              </a:rPr>
              <a:t>b. du diabète </a:t>
            </a:r>
          </a:p>
          <a:p>
            <a:r>
              <a:rPr lang="fr-FR" sz="1400" i="1" dirty="0">
                <a:solidFill>
                  <a:srgbClr val="000000"/>
                </a:solidFill>
                <a:latin typeface="Arial" panose="020B0604020202020204" pitchFamily="34" charset="0"/>
              </a:rPr>
              <a:t>c. des points de sutures </a:t>
            </a:r>
          </a:p>
          <a:p>
            <a:r>
              <a:rPr lang="fr-FR" sz="1400" i="1" dirty="0">
                <a:solidFill>
                  <a:srgbClr val="000000"/>
                </a:solidFill>
                <a:latin typeface="Arial" panose="020B0604020202020204" pitchFamily="34" charset="0"/>
              </a:rPr>
              <a:t>d. des microbes </a:t>
            </a:r>
            <a:endParaRPr lang="fr-FR" sz="1400" i="1" dirty="0" smtClean="0">
              <a:solidFill>
                <a:srgbClr val="000000"/>
              </a:solidFill>
              <a:latin typeface="Arial" panose="020B0604020202020204" pitchFamily="34" charset="0"/>
            </a:endParaRPr>
          </a:p>
          <a:p>
            <a:endParaRPr lang="fr-FR" sz="1400" i="1" dirty="0">
              <a:solidFill>
                <a:srgbClr val="000000"/>
              </a:solidFill>
              <a:latin typeface="Arial" panose="020B0604020202020204" pitchFamily="34" charset="0"/>
            </a:endParaRPr>
          </a:p>
          <a:p>
            <a:r>
              <a:rPr lang="fr-FR" sz="1400" dirty="0">
                <a:solidFill>
                  <a:srgbClr val="000000"/>
                </a:solidFill>
                <a:latin typeface="Arial" panose="020B0604020202020204" pitchFamily="34" charset="0"/>
              </a:rPr>
              <a:t>Vous devez avoir l’estomac </a:t>
            </a:r>
            <a:endParaRPr lang="fr-FR" sz="1400" dirty="0" smtClean="0">
              <a:solidFill>
                <a:srgbClr val="000000"/>
              </a:solidFill>
              <a:latin typeface="Arial" panose="020B0604020202020204" pitchFamily="34" charset="0"/>
            </a:endParaRPr>
          </a:p>
          <a:p>
            <a:r>
              <a:rPr lang="fr-FR" sz="1400" dirty="0" smtClean="0">
                <a:solidFill>
                  <a:srgbClr val="000000"/>
                </a:solidFill>
                <a:latin typeface="Arial" panose="020B0604020202020204" pitchFamily="34" charset="0"/>
              </a:rPr>
              <a:t>_____________ </a:t>
            </a:r>
            <a:r>
              <a:rPr lang="fr-FR" sz="1400" dirty="0">
                <a:solidFill>
                  <a:srgbClr val="000000"/>
                </a:solidFill>
                <a:latin typeface="Arial" panose="020B0604020202020204" pitchFamily="34" charset="0"/>
              </a:rPr>
              <a:t>(A2) quand vous venez </a:t>
            </a:r>
            <a:r>
              <a:rPr lang="fr-FR" sz="1400" dirty="0" smtClean="0">
                <a:solidFill>
                  <a:srgbClr val="000000"/>
                </a:solidFill>
                <a:latin typeface="Arial" panose="020B0604020202020204" pitchFamily="34" charset="0"/>
              </a:rPr>
              <a:t>pour</a:t>
            </a:r>
          </a:p>
          <a:p>
            <a:r>
              <a:rPr lang="fr-FR" sz="1400" dirty="0" smtClean="0">
                <a:solidFill>
                  <a:srgbClr val="000000"/>
                </a:solidFill>
                <a:latin typeface="Arial" panose="020B0604020202020204" pitchFamily="34" charset="0"/>
              </a:rPr>
              <a:t> </a:t>
            </a:r>
            <a:r>
              <a:rPr lang="fr-FR" sz="1400" dirty="0">
                <a:solidFill>
                  <a:srgbClr val="000000"/>
                </a:solidFill>
                <a:latin typeface="Arial" panose="020B0604020202020204" pitchFamily="34" charset="0"/>
              </a:rPr>
              <a:t>__________ (A3). </a:t>
            </a:r>
          </a:p>
          <a:p>
            <a:endParaRPr lang="fr-FR" dirty="0" smtClean="0"/>
          </a:p>
          <a:p>
            <a:r>
              <a:rPr lang="fr-FR" sz="1400" dirty="0">
                <a:solidFill>
                  <a:srgbClr val="000000"/>
                </a:solidFill>
                <a:latin typeface="Arial" panose="020B0604020202020204" pitchFamily="34" charset="0"/>
              </a:rPr>
              <a:t>NUMERACY ITEM 1 </a:t>
            </a:r>
          </a:p>
          <a:p>
            <a:r>
              <a:rPr lang="fr-FR" sz="1400" dirty="0" smtClean="0">
                <a:solidFill>
                  <a:srgbClr val="000000"/>
                </a:solidFill>
                <a:latin typeface="Arial" panose="020B0604020202020204" pitchFamily="34" charset="0"/>
              </a:rPr>
              <a:t>« </a:t>
            </a:r>
            <a:r>
              <a:rPr lang="fr-FR" sz="1400" dirty="0">
                <a:solidFill>
                  <a:srgbClr val="000000"/>
                </a:solidFill>
                <a:latin typeface="Arial" panose="020B0604020202020204" pitchFamily="34" charset="0"/>
              </a:rPr>
              <a:t>Si vous prenez le premier comprimé </a:t>
            </a:r>
            <a:endParaRPr lang="fr-FR" sz="1400" dirty="0" smtClean="0">
              <a:solidFill>
                <a:srgbClr val="000000"/>
              </a:solidFill>
              <a:latin typeface="Arial" panose="020B0604020202020204" pitchFamily="34" charset="0"/>
            </a:endParaRPr>
          </a:p>
          <a:p>
            <a:r>
              <a:rPr lang="fr-FR" sz="1400" dirty="0" smtClean="0">
                <a:solidFill>
                  <a:srgbClr val="000000"/>
                </a:solidFill>
                <a:latin typeface="Arial" panose="020B0604020202020204" pitchFamily="34" charset="0"/>
              </a:rPr>
              <a:t>à </a:t>
            </a:r>
            <a:r>
              <a:rPr lang="fr-FR" sz="1400" dirty="0">
                <a:solidFill>
                  <a:srgbClr val="000000"/>
                </a:solidFill>
                <a:latin typeface="Arial" panose="020B0604020202020204" pitchFamily="34" charset="0"/>
              </a:rPr>
              <a:t>7 heures, quand devrez-vous prendre </a:t>
            </a:r>
            <a:endParaRPr lang="fr-FR" sz="1400" dirty="0" smtClean="0">
              <a:solidFill>
                <a:srgbClr val="000000"/>
              </a:solidFill>
              <a:latin typeface="Arial" panose="020B0604020202020204" pitchFamily="34" charset="0"/>
            </a:endParaRPr>
          </a:p>
          <a:p>
            <a:r>
              <a:rPr lang="fr-FR" sz="1400" dirty="0" smtClean="0">
                <a:solidFill>
                  <a:srgbClr val="000000"/>
                </a:solidFill>
                <a:latin typeface="Arial" panose="020B0604020202020204" pitchFamily="34" charset="0"/>
              </a:rPr>
              <a:t>le </a:t>
            </a:r>
            <a:r>
              <a:rPr lang="fr-FR" sz="1400" dirty="0">
                <a:solidFill>
                  <a:srgbClr val="000000"/>
                </a:solidFill>
                <a:latin typeface="Arial" panose="020B0604020202020204" pitchFamily="34" charset="0"/>
              </a:rPr>
              <a:t>suivant ? » </a:t>
            </a:r>
            <a:endParaRPr lang="fr-FR" dirty="0"/>
          </a:p>
          <a:p>
            <a:endParaRPr lang="fr-FR" sz="2400" dirty="0">
              <a:solidFill>
                <a:schemeClr val="tx1">
                  <a:lumMod val="75000"/>
                  <a:lumOff val="25000"/>
                </a:schemeClr>
              </a:solidFill>
            </a:endParaRPr>
          </a:p>
        </p:txBody>
      </p:sp>
      <p:sp>
        <p:nvSpPr>
          <p:cNvPr id="5" name="ZoneTexte 4"/>
          <p:cNvSpPr txBox="1"/>
          <p:nvPr/>
        </p:nvSpPr>
        <p:spPr>
          <a:xfrm>
            <a:off x="6268616" y="1295400"/>
            <a:ext cx="1656184" cy="1785104"/>
          </a:xfrm>
          <a:prstGeom prst="rect">
            <a:avLst/>
          </a:prstGeom>
          <a:noFill/>
        </p:spPr>
        <p:txBody>
          <a:bodyPr wrap="square" rtlCol="0">
            <a:spAutoFit/>
          </a:bodyPr>
          <a:lstStyle/>
          <a:p>
            <a:r>
              <a:rPr lang="fr-FR" sz="3200" dirty="0">
                <a:solidFill>
                  <a:srgbClr val="007EB6"/>
                </a:solidFill>
              </a:rPr>
              <a:t>BHLS</a:t>
            </a:r>
          </a:p>
          <a:p>
            <a:r>
              <a:rPr lang="fr-FR" dirty="0"/>
              <a:t>3 Questions</a:t>
            </a:r>
          </a:p>
          <a:p>
            <a:endParaRPr lang="fr-FR" dirty="0"/>
          </a:p>
          <a:p>
            <a:pPr marL="285750" indent="-285750">
              <a:buFont typeface="Wingdings" panose="05000000000000000000" pitchFamily="2" charset="2"/>
              <a:buChar char="à"/>
            </a:pPr>
            <a:endParaRPr lang="fr-FR" sz="2400" dirty="0">
              <a:solidFill>
                <a:schemeClr val="tx1">
                  <a:lumMod val="75000"/>
                  <a:lumOff val="25000"/>
                </a:schemeClr>
              </a:solidFill>
            </a:endParaRPr>
          </a:p>
          <a:p>
            <a:endParaRPr lang="fr-FR" dirty="0"/>
          </a:p>
        </p:txBody>
      </p:sp>
      <p:sp>
        <p:nvSpPr>
          <p:cNvPr id="7" name="object 3"/>
          <p:cNvSpPr txBox="1">
            <a:spLocks/>
          </p:cNvSpPr>
          <p:nvPr/>
        </p:nvSpPr>
        <p:spPr>
          <a:xfrm>
            <a:off x="5029200" y="2470348"/>
            <a:ext cx="3857446" cy="1949252"/>
          </a:xfrm>
          <a:prstGeom prst="rect">
            <a:avLst/>
          </a:prstGeom>
        </p:spPr>
        <p:txBody>
          <a:bodyPr vert="horz" wrap="square" lIns="0" tIns="0"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74320" marR="161735" indent="-262890">
              <a:lnSpc>
                <a:spcPts val="1359"/>
              </a:lnSpc>
              <a:spcBef>
                <a:spcPts val="720"/>
              </a:spcBef>
              <a:buFont typeface="Arial"/>
              <a:buChar char="•"/>
              <a:tabLst>
                <a:tab pos="274892" algn="l"/>
              </a:tabLst>
            </a:pPr>
            <a:r>
              <a:rPr lang="fr-FR" sz="1400" kern="0" dirty="0" smtClean="0">
                <a:solidFill>
                  <a:sysClr val="windowText" lastClr="000000"/>
                </a:solidFill>
              </a:rPr>
              <a:t>A</a:t>
            </a:r>
            <a:r>
              <a:rPr lang="fr-FR" sz="1400" kern="0" spc="-18" dirty="0" smtClean="0">
                <a:solidFill>
                  <a:sysClr val="windowText" lastClr="000000"/>
                </a:solidFill>
              </a:rPr>
              <a:t>v</a:t>
            </a:r>
            <a:r>
              <a:rPr lang="fr-FR" sz="1400" kern="0" dirty="0" smtClean="0">
                <a:solidFill>
                  <a:sysClr val="windowText" lastClr="000000"/>
                </a:solidFill>
              </a:rPr>
              <a:t>e</a:t>
            </a:r>
            <a:r>
              <a:rPr lang="fr-FR" sz="1400" kern="0" spc="9" dirty="0" smtClean="0">
                <a:solidFill>
                  <a:sysClr val="windowText" lastClr="000000"/>
                </a:solidFill>
              </a:rPr>
              <a:t>z</a:t>
            </a:r>
            <a:r>
              <a:rPr lang="fr-FR" sz="1400" kern="0" dirty="0" smtClean="0">
                <a:solidFill>
                  <a:sysClr val="windowText" lastClr="000000"/>
                </a:solidFill>
              </a:rPr>
              <a:t>-</a:t>
            </a:r>
            <a:r>
              <a:rPr lang="fr-FR" sz="1400" kern="0" spc="-18" dirty="0" smtClean="0">
                <a:solidFill>
                  <a:sysClr val="windowText" lastClr="000000"/>
                </a:solidFill>
              </a:rPr>
              <a:t>v</a:t>
            </a:r>
            <a:r>
              <a:rPr lang="fr-FR" sz="1400" kern="0" dirty="0" smtClean="0">
                <a:solidFill>
                  <a:sysClr val="windowText" lastClr="000000"/>
                </a:solidFill>
              </a:rPr>
              <a:t>ous</a:t>
            </a:r>
            <a:r>
              <a:rPr lang="fr-FR" sz="1400" kern="0" spc="-14" dirty="0" smtClean="0">
                <a:solidFill>
                  <a:sysClr val="windowText" lastClr="000000"/>
                </a:solidFill>
              </a:rPr>
              <a:t> </a:t>
            </a:r>
            <a:r>
              <a:rPr lang="fr-FR" sz="1400" kern="0" dirty="0" smtClean="0">
                <a:solidFill>
                  <a:sysClr val="windowText" lastClr="000000"/>
                </a:solidFill>
              </a:rPr>
              <a:t>des </a:t>
            </a:r>
            <a:r>
              <a:rPr lang="fr-FR" sz="1400" b="1" kern="0" dirty="0" smtClean="0">
                <a:solidFill>
                  <a:sysClr val="windowText" lastClr="000000"/>
                </a:solidFill>
              </a:rPr>
              <a:t>di</a:t>
            </a:r>
            <a:r>
              <a:rPr lang="fr-FR" sz="1400" b="1" kern="0" spc="-23" dirty="0" smtClean="0">
                <a:solidFill>
                  <a:sysClr val="windowText" lastClr="000000"/>
                </a:solidFill>
              </a:rPr>
              <a:t>f</a:t>
            </a:r>
            <a:r>
              <a:rPr lang="fr-FR" sz="1400" b="1" kern="0" dirty="0" smtClean="0">
                <a:solidFill>
                  <a:sysClr val="windowText" lastClr="000000"/>
                </a:solidFill>
              </a:rPr>
              <a:t>ficul</a:t>
            </a:r>
            <a:r>
              <a:rPr lang="fr-FR" sz="1400" b="1" kern="0" spc="-9" dirty="0" smtClean="0">
                <a:solidFill>
                  <a:sysClr val="windowText" lastClr="000000"/>
                </a:solidFill>
              </a:rPr>
              <a:t>t</a:t>
            </a:r>
            <a:r>
              <a:rPr lang="fr-FR" sz="1400" b="1" kern="0" dirty="0" smtClean="0">
                <a:solidFill>
                  <a:sysClr val="windowText" lastClr="000000"/>
                </a:solidFill>
              </a:rPr>
              <a:t>és</a:t>
            </a:r>
            <a:r>
              <a:rPr lang="fr-FR" sz="1400" b="1" kern="0" spc="-36" dirty="0" smtClean="0">
                <a:solidFill>
                  <a:sysClr val="windowText" lastClr="000000"/>
                </a:solidFill>
              </a:rPr>
              <a:t> </a:t>
            </a:r>
            <a:r>
              <a:rPr lang="fr-FR" sz="1400" b="1" kern="0" dirty="0" smtClean="0">
                <a:solidFill>
                  <a:sysClr val="windowText" lastClr="000000"/>
                </a:solidFill>
              </a:rPr>
              <a:t>à</a:t>
            </a:r>
            <a:r>
              <a:rPr lang="fr-FR" sz="1400" b="1" kern="0" spc="-18" dirty="0" smtClean="0">
                <a:solidFill>
                  <a:sysClr val="windowText" lastClr="000000"/>
                </a:solidFill>
              </a:rPr>
              <a:t> </a:t>
            </a:r>
            <a:r>
              <a:rPr lang="fr-FR" sz="1400" b="1" kern="0" dirty="0" smtClean="0">
                <a:solidFill>
                  <a:sysClr val="windowText" lastClr="000000"/>
                </a:solidFill>
              </a:rPr>
              <a:t>lire </a:t>
            </a:r>
            <a:r>
              <a:rPr lang="fr-FR" sz="1400" kern="0" dirty="0" smtClean="0">
                <a:solidFill>
                  <a:sysClr val="windowText" lastClr="000000"/>
                </a:solidFill>
              </a:rPr>
              <a:t>des</a:t>
            </a:r>
            <a:r>
              <a:rPr lang="fr-FR" sz="1400" kern="0" spc="-23" dirty="0" smtClean="0">
                <a:solidFill>
                  <a:sysClr val="windowText" lastClr="000000"/>
                </a:solidFill>
              </a:rPr>
              <a:t> </a:t>
            </a:r>
            <a:r>
              <a:rPr lang="fr-FR" sz="1400" kern="0" dirty="0" smtClean="0">
                <a:solidFill>
                  <a:sysClr val="windowText" lastClr="000000"/>
                </a:solidFill>
              </a:rPr>
              <a:t>docu</a:t>
            </a:r>
            <a:r>
              <a:rPr lang="fr-FR" sz="1400" kern="0" spc="-9" dirty="0" smtClean="0">
                <a:solidFill>
                  <a:sysClr val="windowText" lastClr="000000"/>
                </a:solidFill>
              </a:rPr>
              <a:t>m</a:t>
            </a:r>
            <a:r>
              <a:rPr lang="fr-FR" sz="1400" kern="0" dirty="0" smtClean="0">
                <a:solidFill>
                  <a:sysClr val="windowText" lastClr="000000"/>
                </a:solidFill>
              </a:rPr>
              <a:t>ents</a:t>
            </a:r>
            <a:r>
              <a:rPr lang="fr-FR" sz="1400" kern="0" spc="-45" dirty="0" smtClean="0">
                <a:solidFill>
                  <a:sysClr val="windowText" lastClr="000000"/>
                </a:solidFill>
              </a:rPr>
              <a:t> </a:t>
            </a:r>
            <a:r>
              <a:rPr lang="fr-FR" sz="1400" kern="0" dirty="0" smtClean="0">
                <a:solidFill>
                  <a:sysClr val="windowText" lastClr="000000"/>
                </a:solidFill>
              </a:rPr>
              <a:t>se référant</a:t>
            </a:r>
            <a:r>
              <a:rPr lang="fr-FR" sz="1400" kern="0" spc="-45" dirty="0" smtClean="0">
                <a:solidFill>
                  <a:sysClr val="windowText" lastClr="000000"/>
                </a:solidFill>
              </a:rPr>
              <a:t> </a:t>
            </a:r>
            <a:r>
              <a:rPr lang="fr-FR" sz="1400" kern="0" dirty="0" smtClean="0">
                <a:solidFill>
                  <a:sysClr val="windowText" lastClr="000000"/>
                </a:solidFill>
              </a:rPr>
              <a:t>à</a:t>
            </a:r>
            <a:r>
              <a:rPr lang="fr-FR" sz="1400" kern="0" spc="-9" dirty="0" smtClean="0">
                <a:solidFill>
                  <a:sysClr val="windowText" lastClr="000000"/>
                </a:solidFill>
              </a:rPr>
              <a:t> </a:t>
            </a:r>
            <a:r>
              <a:rPr lang="fr-FR" sz="1400" kern="0" spc="-18" dirty="0" smtClean="0">
                <a:solidFill>
                  <a:sysClr val="windowText" lastClr="000000"/>
                </a:solidFill>
              </a:rPr>
              <a:t>v</a:t>
            </a:r>
            <a:r>
              <a:rPr lang="fr-FR" sz="1400" kern="0" dirty="0" smtClean="0">
                <a:solidFill>
                  <a:sysClr val="windowText" lastClr="000000"/>
                </a:solidFill>
              </a:rPr>
              <a:t>otre</a:t>
            </a:r>
            <a:r>
              <a:rPr lang="fr-FR" sz="1400" kern="0" spc="-9" dirty="0" smtClean="0">
                <a:solidFill>
                  <a:sysClr val="windowText" lastClr="000000"/>
                </a:solidFill>
              </a:rPr>
              <a:t> </a:t>
            </a:r>
            <a:r>
              <a:rPr lang="fr-FR" sz="1400" kern="0" dirty="0" smtClean="0">
                <a:solidFill>
                  <a:sysClr val="windowText" lastClr="000000"/>
                </a:solidFill>
              </a:rPr>
              <a:t>état</a:t>
            </a:r>
            <a:r>
              <a:rPr lang="fr-FR" sz="1400" kern="0" spc="-27" dirty="0" smtClean="0">
                <a:solidFill>
                  <a:sysClr val="windowText" lastClr="000000"/>
                </a:solidFill>
              </a:rPr>
              <a:t> </a:t>
            </a:r>
            <a:r>
              <a:rPr lang="fr-FR" sz="1400" kern="0" dirty="0" smtClean="0">
                <a:solidFill>
                  <a:sysClr val="windowText" lastClr="000000"/>
                </a:solidFill>
              </a:rPr>
              <a:t>de</a:t>
            </a:r>
            <a:r>
              <a:rPr lang="fr-FR" sz="1400" kern="0" spc="-18" dirty="0" smtClean="0">
                <a:solidFill>
                  <a:sysClr val="windowText" lastClr="000000"/>
                </a:solidFill>
              </a:rPr>
              <a:t> </a:t>
            </a:r>
            <a:r>
              <a:rPr lang="fr-FR" sz="1400" kern="0" dirty="0" smtClean="0">
                <a:solidFill>
                  <a:sysClr val="windowText" lastClr="000000"/>
                </a:solidFill>
              </a:rPr>
              <a:t>santé</a:t>
            </a:r>
            <a:r>
              <a:rPr lang="fr-FR" sz="1400" kern="0" spc="-27" dirty="0" smtClean="0">
                <a:solidFill>
                  <a:sysClr val="windowText" lastClr="000000"/>
                </a:solidFill>
              </a:rPr>
              <a:t> </a:t>
            </a:r>
            <a:r>
              <a:rPr lang="fr-FR" sz="1400" kern="0" dirty="0" smtClean="0">
                <a:solidFill>
                  <a:sysClr val="windowText" lastClr="000000"/>
                </a:solidFill>
              </a:rPr>
              <a:t>? Jamais, occasionnellement, parfois, souvent, toujours</a:t>
            </a:r>
            <a:endParaRPr lang="fr-FR" sz="1400" kern="0" dirty="0" smtClean="0">
              <a:solidFill>
                <a:sysClr val="windowText" lastClr="000000"/>
              </a:solidFill>
              <a:latin typeface="Arial"/>
              <a:cs typeface="Arial"/>
            </a:endParaRPr>
          </a:p>
          <a:p>
            <a:pPr>
              <a:lnSpc>
                <a:spcPts val="675"/>
              </a:lnSpc>
              <a:spcBef>
                <a:spcPts val="32"/>
              </a:spcBef>
              <a:buFont typeface="Arial"/>
              <a:buChar char="•"/>
            </a:pPr>
            <a:endParaRPr lang="fr-FR" sz="1400" kern="0" dirty="0" smtClean="0">
              <a:solidFill>
                <a:sysClr val="windowText" lastClr="000000"/>
              </a:solidFill>
            </a:endParaRPr>
          </a:p>
          <a:p>
            <a:pPr>
              <a:lnSpc>
                <a:spcPts val="1260"/>
              </a:lnSpc>
              <a:buFont typeface="Arial"/>
              <a:buChar char="•"/>
            </a:pPr>
            <a:endParaRPr lang="fr-FR" sz="1400" kern="0" dirty="0" smtClean="0">
              <a:solidFill>
                <a:sysClr val="windowText" lastClr="000000"/>
              </a:solidFill>
            </a:endParaRPr>
          </a:p>
          <a:p>
            <a:pPr marL="274320" marR="5715" indent="-262890">
              <a:lnSpc>
                <a:spcPts val="1359"/>
              </a:lnSpc>
              <a:buFont typeface="Arial"/>
              <a:buChar char="•"/>
              <a:tabLst>
                <a:tab pos="274892" algn="l"/>
              </a:tabLst>
            </a:pPr>
            <a:r>
              <a:rPr lang="fr-FR" sz="1400" kern="0" dirty="0" smtClean="0">
                <a:solidFill>
                  <a:sysClr val="windowText" lastClr="000000"/>
                </a:solidFill>
              </a:rPr>
              <a:t>A</a:t>
            </a:r>
            <a:r>
              <a:rPr lang="fr-FR" sz="1400" kern="0" spc="-72" dirty="0" smtClean="0">
                <a:solidFill>
                  <a:sysClr val="windowText" lastClr="000000"/>
                </a:solidFill>
              </a:rPr>
              <a:t> </a:t>
            </a:r>
            <a:r>
              <a:rPr lang="fr-FR" sz="1400" kern="0" dirty="0" smtClean="0">
                <a:solidFill>
                  <a:sysClr val="windowText" lastClr="000000"/>
                </a:solidFill>
              </a:rPr>
              <a:t>quelle</a:t>
            </a:r>
            <a:r>
              <a:rPr lang="fr-FR" sz="1400" kern="0" spc="-18" dirty="0" smtClean="0">
                <a:solidFill>
                  <a:sysClr val="windowText" lastClr="000000"/>
                </a:solidFill>
              </a:rPr>
              <a:t> </a:t>
            </a:r>
            <a:r>
              <a:rPr lang="fr-FR" sz="1400" kern="0" dirty="0" smtClean="0">
                <a:solidFill>
                  <a:sysClr val="windowText" lastClr="000000"/>
                </a:solidFill>
              </a:rPr>
              <a:t>fréque</a:t>
            </a:r>
            <a:r>
              <a:rPr lang="fr-FR" sz="1400" kern="0" spc="-14" dirty="0" smtClean="0">
                <a:solidFill>
                  <a:sysClr val="windowText" lastClr="000000"/>
                </a:solidFill>
              </a:rPr>
              <a:t>n</a:t>
            </a:r>
            <a:r>
              <a:rPr lang="fr-FR" sz="1400" kern="0" dirty="0" smtClean="0">
                <a:solidFill>
                  <a:sysClr val="windowText" lastClr="000000"/>
                </a:solidFill>
              </a:rPr>
              <a:t>ce</a:t>
            </a:r>
            <a:r>
              <a:rPr lang="fr-FR" sz="1400" kern="0" spc="-41" dirty="0" smtClean="0">
                <a:solidFill>
                  <a:sysClr val="windowText" lastClr="000000"/>
                </a:solidFill>
              </a:rPr>
              <a:t> </a:t>
            </a:r>
            <a:r>
              <a:rPr lang="fr-FR" sz="1400" kern="0" dirty="0" smtClean="0">
                <a:solidFill>
                  <a:sysClr val="windowText" lastClr="000000"/>
                </a:solidFill>
              </a:rPr>
              <a:t>a</a:t>
            </a:r>
            <a:r>
              <a:rPr lang="fr-FR" sz="1400" kern="0" spc="-18" dirty="0" smtClean="0">
                <a:solidFill>
                  <a:sysClr val="windowText" lastClr="000000"/>
                </a:solidFill>
              </a:rPr>
              <a:t>v</a:t>
            </a:r>
            <a:r>
              <a:rPr lang="fr-FR" sz="1400" kern="0" dirty="0" smtClean="0">
                <a:solidFill>
                  <a:sysClr val="windowText" lastClr="000000"/>
                </a:solidFill>
              </a:rPr>
              <a:t>e</a:t>
            </a:r>
            <a:r>
              <a:rPr lang="fr-FR" sz="1400" kern="0" spc="9" dirty="0" smtClean="0">
                <a:solidFill>
                  <a:sysClr val="windowText" lastClr="000000"/>
                </a:solidFill>
              </a:rPr>
              <a:t>z</a:t>
            </a:r>
            <a:r>
              <a:rPr lang="fr-FR" sz="1400" kern="0" dirty="0" smtClean="0">
                <a:solidFill>
                  <a:sysClr val="windowText" lastClr="000000"/>
                </a:solidFill>
              </a:rPr>
              <a:t>-</a:t>
            </a:r>
            <a:r>
              <a:rPr lang="fr-FR" sz="1400" kern="0" spc="-18" dirty="0" smtClean="0">
                <a:solidFill>
                  <a:sysClr val="windowText" lastClr="000000"/>
                </a:solidFill>
              </a:rPr>
              <a:t>v</a:t>
            </a:r>
            <a:r>
              <a:rPr lang="fr-FR" sz="1400" kern="0" dirty="0" smtClean="0">
                <a:solidFill>
                  <a:sysClr val="windowText" lastClr="000000"/>
                </a:solidFill>
              </a:rPr>
              <a:t>ous</a:t>
            </a:r>
            <a:r>
              <a:rPr lang="fr-FR" sz="1400" kern="0" spc="-14" dirty="0" smtClean="0">
                <a:solidFill>
                  <a:sysClr val="windowText" lastClr="000000"/>
                </a:solidFill>
              </a:rPr>
              <a:t> </a:t>
            </a:r>
            <a:r>
              <a:rPr lang="fr-FR" sz="1400" kern="0" dirty="0" smtClean="0">
                <a:solidFill>
                  <a:sysClr val="windowText" lastClr="000000"/>
                </a:solidFill>
              </a:rPr>
              <a:t>besoin</a:t>
            </a:r>
            <a:r>
              <a:rPr lang="fr-FR" sz="1400" kern="0" spc="-27" dirty="0" smtClean="0">
                <a:solidFill>
                  <a:sysClr val="windowText" lastClr="000000"/>
                </a:solidFill>
              </a:rPr>
              <a:t> </a:t>
            </a:r>
            <a:r>
              <a:rPr lang="fr-FR" sz="1400" kern="0" dirty="0" smtClean="0">
                <a:solidFill>
                  <a:sysClr val="windowText" lastClr="000000"/>
                </a:solidFill>
              </a:rPr>
              <a:t>de </a:t>
            </a:r>
            <a:r>
              <a:rPr lang="fr-FR" sz="1400" b="1" kern="0" spc="5" dirty="0" smtClean="0">
                <a:solidFill>
                  <a:sysClr val="windowText" lastClr="000000"/>
                </a:solidFill>
                <a:latin typeface="Arial"/>
                <a:cs typeface="Arial"/>
              </a:rPr>
              <a:t>l’</a:t>
            </a:r>
            <a:r>
              <a:rPr lang="fr-FR" sz="1400" b="1" kern="0" dirty="0" smtClean="0">
                <a:solidFill>
                  <a:sysClr val="windowText" lastClr="000000"/>
                </a:solidFill>
                <a:latin typeface="Arial"/>
                <a:cs typeface="Arial"/>
              </a:rPr>
              <a:t>ai</a:t>
            </a:r>
            <a:r>
              <a:rPr lang="fr-FR" sz="1400" b="1" kern="0" spc="-9" dirty="0" smtClean="0">
                <a:solidFill>
                  <a:sysClr val="windowText" lastClr="000000"/>
                </a:solidFill>
                <a:latin typeface="Arial"/>
                <a:cs typeface="Arial"/>
              </a:rPr>
              <a:t>d</a:t>
            </a:r>
            <a:r>
              <a:rPr lang="fr-FR" sz="1400" b="1" kern="0" dirty="0" smtClean="0">
                <a:solidFill>
                  <a:sysClr val="windowText" lastClr="000000"/>
                </a:solidFill>
                <a:latin typeface="Arial"/>
                <a:cs typeface="Arial"/>
              </a:rPr>
              <a:t>e</a:t>
            </a:r>
            <a:r>
              <a:rPr lang="fr-FR" sz="1400" b="1" kern="0" spc="-36" dirty="0" smtClean="0">
                <a:solidFill>
                  <a:sysClr val="windowText" lastClr="000000"/>
                </a:solidFill>
                <a:latin typeface="Arial"/>
                <a:cs typeface="Arial"/>
              </a:rPr>
              <a:t> </a:t>
            </a:r>
            <a:r>
              <a:rPr lang="fr-FR" sz="1400" kern="0" spc="-5" dirty="0" smtClean="0">
                <a:solidFill>
                  <a:sysClr val="windowText" lastClr="000000"/>
                </a:solidFill>
              </a:rPr>
              <a:t>d</a:t>
            </a:r>
            <a:r>
              <a:rPr lang="fr-FR" sz="1400" kern="0" dirty="0" smtClean="0">
                <a:solidFill>
                  <a:sysClr val="windowText" lastClr="000000"/>
                </a:solidFill>
                <a:latin typeface="Arial"/>
                <a:cs typeface="Arial"/>
              </a:rPr>
              <a:t>’</a:t>
            </a:r>
            <a:r>
              <a:rPr lang="fr-FR" sz="1400" kern="0" dirty="0" smtClean="0">
                <a:solidFill>
                  <a:sysClr val="windowText" lastClr="000000"/>
                </a:solidFill>
              </a:rPr>
              <a:t>un</a:t>
            </a:r>
            <a:r>
              <a:rPr lang="fr-FR" sz="1400" kern="0" spc="-18" dirty="0" smtClean="0">
                <a:solidFill>
                  <a:sysClr val="windowText" lastClr="000000"/>
                </a:solidFill>
              </a:rPr>
              <a:t> </a:t>
            </a:r>
            <a:r>
              <a:rPr lang="fr-FR" sz="1400" kern="0" dirty="0" smtClean="0">
                <a:solidFill>
                  <a:sysClr val="windowText" lastClr="000000"/>
                </a:solidFill>
              </a:rPr>
              <a:t>tiers</a:t>
            </a:r>
            <a:r>
              <a:rPr lang="fr-FR" sz="1400" kern="0" spc="-27" dirty="0" smtClean="0">
                <a:solidFill>
                  <a:sysClr val="windowText" lastClr="000000"/>
                </a:solidFill>
              </a:rPr>
              <a:t> </a:t>
            </a:r>
            <a:r>
              <a:rPr lang="fr-FR" sz="1400" kern="0" dirty="0" smtClean="0">
                <a:solidFill>
                  <a:sysClr val="windowText" lastClr="000000"/>
                </a:solidFill>
              </a:rPr>
              <a:t>pour</a:t>
            </a:r>
            <a:r>
              <a:rPr lang="fr-FR" sz="1400" kern="0" spc="-14" dirty="0" smtClean="0">
                <a:solidFill>
                  <a:sysClr val="windowText" lastClr="000000"/>
                </a:solidFill>
              </a:rPr>
              <a:t> </a:t>
            </a:r>
            <a:r>
              <a:rPr lang="fr-FR" sz="1400" b="1" kern="0" spc="5" dirty="0" smtClean="0">
                <a:solidFill>
                  <a:sysClr val="windowText" lastClr="000000"/>
                </a:solidFill>
                <a:latin typeface="Arial"/>
                <a:cs typeface="Arial"/>
              </a:rPr>
              <a:t>lir</a:t>
            </a:r>
            <a:r>
              <a:rPr lang="fr-FR" sz="1400" b="1" kern="0" dirty="0" smtClean="0">
                <a:solidFill>
                  <a:sysClr val="windowText" lastClr="000000"/>
                </a:solidFill>
                <a:latin typeface="Arial"/>
                <a:cs typeface="Arial"/>
              </a:rPr>
              <a:t>e</a:t>
            </a:r>
            <a:r>
              <a:rPr lang="fr-FR" sz="1400" b="1" kern="0" spc="-27" dirty="0" smtClean="0">
                <a:solidFill>
                  <a:sysClr val="windowText" lastClr="000000"/>
                </a:solidFill>
                <a:latin typeface="Arial"/>
                <a:cs typeface="Arial"/>
              </a:rPr>
              <a:t> </a:t>
            </a:r>
            <a:r>
              <a:rPr lang="fr-FR" sz="1400" kern="0" dirty="0" smtClean="0">
                <a:solidFill>
                  <a:sysClr val="windowText" lastClr="000000"/>
                </a:solidFill>
              </a:rPr>
              <a:t>des</a:t>
            </a:r>
            <a:r>
              <a:rPr lang="fr-FR" sz="1400" kern="0" spc="-14" dirty="0" smtClean="0">
                <a:solidFill>
                  <a:sysClr val="windowText" lastClr="000000"/>
                </a:solidFill>
              </a:rPr>
              <a:t> </a:t>
            </a:r>
            <a:r>
              <a:rPr lang="fr-FR" sz="1400" kern="0" dirty="0" smtClean="0">
                <a:solidFill>
                  <a:sysClr val="windowText" lastClr="000000"/>
                </a:solidFill>
              </a:rPr>
              <a:t>instruc</a:t>
            </a:r>
            <a:r>
              <a:rPr lang="fr-FR" sz="1400" kern="0" spc="-9" dirty="0" smtClean="0">
                <a:solidFill>
                  <a:sysClr val="windowText" lastClr="000000"/>
                </a:solidFill>
              </a:rPr>
              <a:t>t</a:t>
            </a:r>
            <a:r>
              <a:rPr lang="fr-FR" sz="1400" kern="0" dirty="0" smtClean="0">
                <a:solidFill>
                  <a:sysClr val="windowText" lastClr="000000"/>
                </a:solidFill>
              </a:rPr>
              <a:t>io</a:t>
            </a:r>
            <a:r>
              <a:rPr lang="fr-FR" sz="1400" kern="0" spc="-14" dirty="0" smtClean="0">
                <a:solidFill>
                  <a:sysClr val="windowText" lastClr="000000"/>
                </a:solidFill>
              </a:rPr>
              <a:t>n</a:t>
            </a:r>
            <a:r>
              <a:rPr lang="fr-FR" sz="1400" kern="0" dirty="0" smtClean="0">
                <a:solidFill>
                  <a:sysClr val="windowText" lastClr="000000"/>
                </a:solidFill>
              </a:rPr>
              <a:t>s, des</a:t>
            </a:r>
            <a:r>
              <a:rPr lang="fr-FR" sz="1400" kern="0" spc="-14" dirty="0" smtClean="0">
                <a:solidFill>
                  <a:sysClr val="windowText" lastClr="000000"/>
                </a:solidFill>
              </a:rPr>
              <a:t> </a:t>
            </a:r>
            <a:r>
              <a:rPr lang="fr-FR" sz="1400" kern="0" dirty="0" smtClean="0">
                <a:solidFill>
                  <a:sysClr val="windowText" lastClr="000000"/>
                </a:solidFill>
              </a:rPr>
              <a:t>infor</a:t>
            </a:r>
            <a:r>
              <a:rPr lang="fr-FR" sz="1400" kern="0" spc="-9" dirty="0" smtClean="0">
                <a:solidFill>
                  <a:sysClr val="windowText" lastClr="000000"/>
                </a:solidFill>
              </a:rPr>
              <a:t>m</a:t>
            </a:r>
            <a:r>
              <a:rPr lang="fr-FR" sz="1400" kern="0" dirty="0" smtClean="0">
                <a:solidFill>
                  <a:sysClr val="windowText" lastClr="000000"/>
                </a:solidFill>
              </a:rPr>
              <a:t>ati</a:t>
            </a:r>
            <a:r>
              <a:rPr lang="fr-FR" sz="1400" kern="0" spc="-14" dirty="0" smtClean="0">
                <a:solidFill>
                  <a:sysClr val="windowText" lastClr="000000"/>
                </a:solidFill>
              </a:rPr>
              <a:t>o</a:t>
            </a:r>
            <a:r>
              <a:rPr lang="fr-FR" sz="1400" kern="0" dirty="0" smtClean="0">
                <a:solidFill>
                  <a:sysClr val="windowText" lastClr="000000"/>
                </a:solidFill>
              </a:rPr>
              <a:t>ns</a:t>
            </a:r>
            <a:r>
              <a:rPr lang="fr-FR" sz="1400" kern="0" spc="-45" dirty="0" smtClean="0">
                <a:solidFill>
                  <a:sysClr val="windowText" lastClr="000000"/>
                </a:solidFill>
              </a:rPr>
              <a:t> </a:t>
            </a:r>
            <a:r>
              <a:rPr lang="fr-FR" sz="1400" kern="0" dirty="0" smtClean="0">
                <a:solidFill>
                  <a:sysClr val="windowText" lastClr="000000"/>
                </a:solidFill>
              </a:rPr>
              <a:t>ou</a:t>
            </a:r>
            <a:r>
              <a:rPr lang="fr-FR" sz="1400" kern="0" spc="-9" dirty="0" smtClean="0">
                <a:solidFill>
                  <a:sysClr val="windowText" lastClr="000000"/>
                </a:solidFill>
              </a:rPr>
              <a:t> </a:t>
            </a:r>
            <a:r>
              <a:rPr lang="fr-FR" sz="1400" kern="0" spc="5" dirty="0" smtClean="0">
                <a:solidFill>
                  <a:sysClr val="windowText" lastClr="000000"/>
                </a:solidFill>
              </a:rPr>
              <a:t>d</a:t>
            </a:r>
            <a:r>
              <a:rPr lang="fr-FR" sz="1400" kern="0" dirty="0" smtClean="0">
                <a:solidFill>
                  <a:sysClr val="windowText" lastClr="000000"/>
                </a:solidFill>
                <a:latin typeface="Arial"/>
                <a:cs typeface="Arial"/>
              </a:rPr>
              <a:t>’</a:t>
            </a:r>
            <a:r>
              <a:rPr lang="fr-FR" sz="1400" kern="0" dirty="0" smtClean="0">
                <a:solidFill>
                  <a:sysClr val="windowText" lastClr="000000"/>
                </a:solidFill>
              </a:rPr>
              <a:t>autres</a:t>
            </a:r>
            <a:r>
              <a:rPr lang="fr-FR" sz="1400" kern="0" spc="-36" dirty="0" smtClean="0">
                <a:solidFill>
                  <a:sysClr val="windowText" lastClr="000000"/>
                </a:solidFill>
              </a:rPr>
              <a:t> </a:t>
            </a:r>
            <a:r>
              <a:rPr lang="fr-FR" sz="1400" kern="0" dirty="0" smtClean="0">
                <a:solidFill>
                  <a:sysClr val="windowText" lastClr="000000"/>
                </a:solidFill>
              </a:rPr>
              <a:t>docu</a:t>
            </a:r>
            <a:r>
              <a:rPr lang="fr-FR" sz="1400" kern="0" spc="-9" dirty="0" smtClean="0">
                <a:solidFill>
                  <a:sysClr val="windowText" lastClr="000000"/>
                </a:solidFill>
              </a:rPr>
              <a:t>m</a:t>
            </a:r>
            <a:r>
              <a:rPr lang="fr-FR" sz="1400" kern="0" dirty="0" smtClean="0">
                <a:solidFill>
                  <a:sysClr val="windowText" lastClr="000000"/>
                </a:solidFill>
              </a:rPr>
              <a:t>en</a:t>
            </a:r>
            <a:r>
              <a:rPr lang="fr-FR" sz="1400" kern="0" spc="-9" dirty="0" smtClean="0">
                <a:solidFill>
                  <a:sysClr val="windowText" lastClr="000000"/>
                </a:solidFill>
              </a:rPr>
              <a:t>t</a:t>
            </a:r>
            <a:r>
              <a:rPr lang="fr-FR" sz="1400" kern="0" dirty="0" smtClean="0">
                <a:solidFill>
                  <a:sysClr val="windowText" lastClr="000000"/>
                </a:solidFill>
              </a:rPr>
              <a:t>s </a:t>
            </a:r>
            <a:r>
              <a:rPr lang="fr-FR" sz="1400" kern="0" spc="-9" dirty="0" smtClean="0">
                <a:solidFill>
                  <a:sysClr val="windowText" lastClr="000000"/>
                </a:solidFill>
              </a:rPr>
              <a:t>m</a:t>
            </a:r>
            <a:r>
              <a:rPr lang="fr-FR" sz="1400" kern="0" dirty="0" smtClean="0">
                <a:solidFill>
                  <a:sysClr val="windowText" lastClr="000000"/>
                </a:solidFill>
              </a:rPr>
              <a:t>édicaux</a:t>
            </a:r>
            <a:r>
              <a:rPr lang="fr-FR" sz="1400" kern="0" spc="-36" dirty="0" smtClean="0">
                <a:solidFill>
                  <a:sysClr val="windowText" lastClr="000000"/>
                </a:solidFill>
              </a:rPr>
              <a:t> </a:t>
            </a:r>
            <a:r>
              <a:rPr lang="fr-FR" sz="1400" kern="0" dirty="0" smtClean="0">
                <a:solidFill>
                  <a:sysClr val="windowText" lastClr="000000"/>
                </a:solidFill>
              </a:rPr>
              <a:t>?</a:t>
            </a:r>
            <a:endParaRPr lang="fr-FR" sz="1400" kern="0" dirty="0" smtClean="0">
              <a:solidFill>
                <a:sysClr val="windowText" lastClr="000000"/>
              </a:solidFill>
              <a:latin typeface="Arial"/>
              <a:cs typeface="Arial"/>
            </a:endParaRPr>
          </a:p>
          <a:p>
            <a:pPr>
              <a:lnSpc>
                <a:spcPts val="675"/>
              </a:lnSpc>
              <a:spcBef>
                <a:spcPts val="35"/>
              </a:spcBef>
              <a:buFont typeface="Arial"/>
              <a:buChar char="•"/>
            </a:pPr>
            <a:endParaRPr lang="fr-FR" sz="1400" kern="0" dirty="0" smtClean="0">
              <a:solidFill>
                <a:sysClr val="windowText" lastClr="000000"/>
              </a:solidFill>
            </a:endParaRPr>
          </a:p>
          <a:p>
            <a:pPr>
              <a:lnSpc>
                <a:spcPts val="1260"/>
              </a:lnSpc>
              <a:buFont typeface="Arial"/>
              <a:buChar char="•"/>
            </a:pPr>
            <a:endParaRPr lang="fr-FR" sz="1400" kern="0" dirty="0" smtClean="0">
              <a:solidFill>
                <a:sysClr val="windowText" lastClr="000000"/>
              </a:solidFill>
            </a:endParaRPr>
          </a:p>
          <a:p>
            <a:pPr marL="274320" marR="31433" indent="-262890">
              <a:lnSpc>
                <a:spcPts val="1359"/>
              </a:lnSpc>
              <a:buFont typeface="Arial"/>
              <a:buChar char="•"/>
              <a:tabLst>
                <a:tab pos="274892" algn="l"/>
              </a:tabLst>
            </a:pPr>
            <a:r>
              <a:rPr lang="fr-FR" sz="1400" kern="0" spc="-68" dirty="0" smtClean="0">
                <a:solidFill>
                  <a:sysClr val="windowText" lastClr="000000"/>
                </a:solidFill>
              </a:rPr>
              <a:t>V</a:t>
            </a:r>
            <a:r>
              <a:rPr lang="fr-FR" sz="1400" kern="0" dirty="0" smtClean="0">
                <a:solidFill>
                  <a:sysClr val="windowText" lastClr="000000"/>
                </a:solidFill>
              </a:rPr>
              <a:t>ous</a:t>
            </a:r>
            <a:r>
              <a:rPr lang="fr-FR" sz="1400" kern="0" spc="-27" dirty="0" smtClean="0">
                <a:solidFill>
                  <a:sysClr val="windowText" lastClr="000000"/>
                </a:solidFill>
              </a:rPr>
              <a:t> </a:t>
            </a:r>
            <a:r>
              <a:rPr lang="fr-FR" sz="1400" kern="0" dirty="0" smtClean="0">
                <a:solidFill>
                  <a:sysClr val="windowText" lastClr="000000"/>
                </a:solidFill>
              </a:rPr>
              <a:t>sente</a:t>
            </a:r>
            <a:r>
              <a:rPr lang="fr-FR" sz="1400" kern="0" spc="9" dirty="0" smtClean="0">
                <a:solidFill>
                  <a:sysClr val="windowText" lastClr="000000"/>
                </a:solidFill>
              </a:rPr>
              <a:t>z</a:t>
            </a:r>
            <a:r>
              <a:rPr lang="fr-FR" sz="1400" kern="0" dirty="0" smtClean="0">
                <a:solidFill>
                  <a:sysClr val="windowText" lastClr="000000"/>
                </a:solidFill>
              </a:rPr>
              <a:t>-</a:t>
            </a:r>
            <a:r>
              <a:rPr lang="fr-FR" sz="1400" kern="0" spc="-18" dirty="0" smtClean="0">
                <a:solidFill>
                  <a:sysClr val="windowText" lastClr="000000"/>
                </a:solidFill>
              </a:rPr>
              <a:t>v</a:t>
            </a:r>
            <a:r>
              <a:rPr lang="fr-FR" sz="1400" kern="0" dirty="0" smtClean="0">
                <a:solidFill>
                  <a:sysClr val="windowText" lastClr="000000"/>
                </a:solidFill>
              </a:rPr>
              <a:t>ous</a:t>
            </a:r>
            <a:r>
              <a:rPr lang="fr-FR" sz="1400" kern="0" spc="-36" dirty="0" smtClean="0">
                <a:solidFill>
                  <a:sysClr val="windowText" lastClr="000000"/>
                </a:solidFill>
              </a:rPr>
              <a:t> </a:t>
            </a:r>
            <a:r>
              <a:rPr lang="fr-FR" sz="1400" b="1" kern="0" dirty="0" smtClean="0">
                <a:solidFill>
                  <a:sysClr val="windowText" lastClr="000000"/>
                </a:solidFill>
                <a:latin typeface="Arial"/>
                <a:cs typeface="Arial"/>
              </a:rPr>
              <a:t>s</a:t>
            </a:r>
            <a:r>
              <a:rPr lang="fr-FR" sz="1400" b="1" kern="0" spc="-9" dirty="0" smtClean="0">
                <a:solidFill>
                  <a:sysClr val="windowText" lastClr="000000"/>
                </a:solidFill>
                <a:latin typeface="Arial"/>
                <a:cs typeface="Arial"/>
              </a:rPr>
              <a:t>û</a:t>
            </a:r>
            <a:r>
              <a:rPr lang="fr-FR" sz="1400" b="1" kern="0" dirty="0" smtClean="0">
                <a:solidFill>
                  <a:sysClr val="windowText" lastClr="000000"/>
                </a:solidFill>
                <a:latin typeface="Arial"/>
                <a:cs typeface="Arial"/>
              </a:rPr>
              <a:t>r(e)</a:t>
            </a:r>
            <a:r>
              <a:rPr lang="fr-FR" sz="1400" b="1" kern="0" spc="-27" dirty="0" smtClean="0">
                <a:solidFill>
                  <a:sysClr val="windowText" lastClr="000000"/>
                </a:solidFill>
                <a:latin typeface="Arial"/>
                <a:cs typeface="Arial"/>
              </a:rPr>
              <a:t> </a:t>
            </a:r>
            <a:r>
              <a:rPr lang="fr-FR" sz="1400" b="1" kern="0" dirty="0" smtClean="0">
                <a:solidFill>
                  <a:sysClr val="windowText" lastClr="000000"/>
                </a:solidFill>
              </a:rPr>
              <a:t>de</a:t>
            </a:r>
            <a:r>
              <a:rPr lang="fr-FR" sz="1400" b="1" kern="0" spc="-9" dirty="0" smtClean="0">
                <a:solidFill>
                  <a:sysClr val="windowText" lastClr="000000"/>
                </a:solidFill>
              </a:rPr>
              <a:t> </a:t>
            </a:r>
            <a:r>
              <a:rPr lang="fr-FR" sz="1400" b="1" kern="0" spc="-18" dirty="0" smtClean="0">
                <a:solidFill>
                  <a:sysClr val="windowText" lastClr="000000"/>
                </a:solidFill>
              </a:rPr>
              <a:t>v</a:t>
            </a:r>
            <a:r>
              <a:rPr lang="fr-FR" sz="1400" b="1" kern="0" dirty="0" smtClean="0">
                <a:solidFill>
                  <a:sysClr val="windowText" lastClr="000000"/>
                </a:solidFill>
              </a:rPr>
              <a:t>ous</a:t>
            </a:r>
            <a:r>
              <a:rPr lang="fr-FR" sz="1400" b="1" kern="0" spc="-5" dirty="0" smtClean="0">
                <a:solidFill>
                  <a:sysClr val="windowText" lastClr="000000"/>
                </a:solidFill>
              </a:rPr>
              <a:t> </a:t>
            </a:r>
            <a:r>
              <a:rPr lang="fr-FR" sz="1400" kern="0" dirty="0" smtClean="0">
                <a:solidFill>
                  <a:sysClr val="windowText" lastClr="000000"/>
                </a:solidFill>
              </a:rPr>
              <a:t>lorsque </a:t>
            </a:r>
            <a:r>
              <a:rPr lang="fr-FR" sz="1400" kern="0" spc="-18" dirty="0" smtClean="0">
                <a:solidFill>
                  <a:sysClr val="windowText" lastClr="000000"/>
                </a:solidFill>
              </a:rPr>
              <a:t>v</a:t>
            </a:r>
            <a:r>
              <a:rPr lang="fr-FR" sz="1400" kern="0" dirty="0" smtClean="0">
                <a:solidFill>
                  <a:sysClr val="windowText" lastClr="000000"/>
                </a:solidFill>
              </a:rPr>
              <a:t>ous</a:t>
            </a:r>
            <a:r>
              <a:rPr lang="fr-FR" sz="1400" kern="0" spc="-5" dirty="0" smtClean="0">
                <a:solidFill>
                  <a:sysClr val="windowText" lastClr="000000"/>
                </a:solidFill>
              </a:rPr>
              <a:t> </a:t>
            </a:r>
            <a:r>
              <a:rPr lang="fr-FR" sz="1400" kern="0" dirty="0" smtClean="0">
                <a:solidFill>
                  <a:sysClr val="windowText" lastClr="000000"/>
                </a:solidFill>
              </a:rPr>
              <a:t>re</a:t>
            </a:r>
            <a:r>
              <a:rPr lang="fr-FR" sz="1400" kern="0" spc="-9" dirty="0" smtClean="0">
                <a:solidFill>
                  <a:sysClr val="windowText" lastClr="000000"/>
                </a:solidFill>
              </a:rPr>
              <a:t>m</a:t>
            </a:r>
            <a:r>
              <a:rPr lang="fr-FR" sz="1400" kern="0" dirty="0" smtClean="0">
                <a:solidFill>
                  <a:sysClr val="windowText" lastClr="000000"/>
                </a:solidFill>
              </a:rPr>
              <a:t>plissez</a:t>
            </a:r>
            <a:r>
              <a:rPr lang="fr-FR" sz="1400" kern="0" spc="-36" dirty="0" smtClean="0">
                <a:solidFill>
                  <a:sysClr val="windowText" lastClr="000000"/>
                </a:solidFill>
              </a:rPr>
              <a:t> </a:t>
            </a:r>
            <a:r>
              <a:rPr lang="fr-FR" sz="1400" kern="0" dirty="0" smtClean="0">
                <a:solidFill>
                  <a:sysClr val="windowText" lastClr="000000"/>
                </a:solidFill>
              </a:rPr>
              <a:t>des</a:t>
            </a:r>
            <a:r>
              <a:rPr lang="fr-FR" sz="1400" kern="0" spc="-27" dirty="0" smtClean="0">
                <a:solidFill>
                  <a:sysClr val="windowText" lastClr="000000"/>
                </a:solidFill>
              </a:rPr>
              <a:t> </a:t>
            </a:r>
            <a:r>
              <a:rPr lang="fr-FR" sz="1400" kern="0" dirty="0" smtClean="0">
                <a:solidFill>
                  <a:sysClr val="windowText" lastClr="000000"/>
                </a:solidFill>
              </a:rPr>
              <a:t>docu</a:t>
            </a:r>
            <a:r>
              <a:rPr lang="fr-FR" sz="1400" kern="0" spc="-9" dirty="0" smtClean="0">
                <a:solidFill>
                  <a:sysClr val="windowText" lastClr="000000"/>
                </a:solidFill>
              </a:rPr>
              <a:t>m</a:t>
            </a:r>
            <a:r>
              <a:rPr lang="fr-FR" sz="1400" kern="0" dirty="0" smtClean="0">
                <a:solidFill>
                  <a:sysClr val="windowText" lastClr="000000"/>
                </a:solidFill>
              </a:rPr>
              <a:t>ents </a:t>
            </a:r>
            <a:r>
              <a:rPr lang="fr-FR" sz="1400" kern="0" spc="-9" dirty="0" smtClean="0">
                <a:solidFill>
                  <a:sysClr val="windowText" lastClr="000000"/>
                </a:solidFill>
              </a:rPr>
              <a:t>m</a:t>
            </a:r>
            <a:r>
              <a:rPr lang="fr-FR" sz="1400" kern="0" dirty="0" smtClean="0">
                <a:solidFill>
                  <a:sysClr val="windowText" lastClr="000000"/>
                </a:solidFill>
              </a:rPr>
              <a:t>édicaux</a:t>
            </a:r>
            <a:r>
              <a:rPr lang="fr-FR" sz="1400" kern="0" spc="-36" dirty="0" smtClean="0">
                <a:solidFill>
                  <a:sysClr val="windowText" lastClr="000000"/>
                </a:solidFill>
              </a:rPr>
              <a:t> </a:t>
            </a:r>
            <a:r>
              <a:rPr lang="fr-FR" sz="1400" kern="0" dirty="0" smtClean="0">
                <a:solidFill>
                  <a:sysClr val="windowText" lastClr="000000"/>
                </a:solidFill>
              </a:rPr>
              <a:t>?</a:t>
            </a:r>
            <a:endParaRPr lang="fr-FR" sz="1400" kern="0" dirty="0">
              <a:solidFill>
                <a:sysClr val="windowText" lastClr="000000"/>
              </a:solidFill>
              <a:latin typeface="Arial"/>
              <a:cs typeface="Arial"/>
            </a:endParaRPr>
          </a:p>
        </p:txBody>
      </p:sp>
      <p:sp>
        <p:nvSpPr>
          <p:cNvPr id="6" name="Rectangle 5"/>
          <p:cNvSpPr/>
          <p:nvPr/>
        </p:nvSpPr>
        <p:spPr>
          <a:xfrm>
            <a:off x="114300" y="1143000"/>
            <a:ext cx="4533900" cy="449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800600" y="1143000"/>
            <a:ext cx="4190999" cy="449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object 3"/>
          <p:cNvSpPr/>
          <p:nvPr/>
        </p:nvSpPr>
        <p:spPr>
          <a:xfrm>
            <a:off x="228600" y="827186"/>
            <a:ext cx="7992887" cy="19051"/>
          </a:xfrm>
          <a:prstGeom prst="rect">
            <a:avLst/>
          </a:prstGeom>
          <a:blipFill>
            <a:blip r:embed="rId5" cstate="print"/>
            <a:stretch>
              <a:fillRect/>
            </a:stretch>
          </a:blipFill>
        </p:spPr>
        <p:txBody>
          <a:bodyPr wrap="square" lIns="0" tIns="0" rIns="0" bIns="0" rtlCol="0">
            <a:spAutoFit/>
          </a:bodyPr>
          <a:lstStyle/>
          <a:p>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327471389"/>
      </p:ext>
    </p:extLst>
  </p:cSld>
  <p:clrMapOvr>
    <a:masterClrMapping/>
  </p:clrMapOvr>
  <mc:AlternateContent xmlns:mc="http://schemas.openxmlformats.org/markup-compatibility/2006" xmlns:p14="http://schemas.microsoft.com/office/powerpoint/2010/main">
    <mc:Choice Requires="p14">
      <p:transition spd="slow" p14:dur="2000" advTm="58605"/>
    </mc:Choice>
    <mc:Fallback xmlns="">
      <p:transition spd="slow" advTm="58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04900" y="-100754"/>
            <a:ext cx="8229600" cy="1143000"/>
          </a:xfrm>
        </p:spPr>
        <p:txBody>
          <a:bodyPr vert="horz" wrap="square" lIns="68580" tIns="34290" rIns="68580" bIns="34290" numCol="1" rtlCol="0" anchor="ctr" anchorCtr="0" compatLnSpc="1">
            <a:prstTxWarp prst="textNoShape">
              <a:avLst/>
            </a:prstTxWarp>
            <a:normAutofit/>
          </a:bodyPr>
          <a:lstStyle/>
          <a:p>
            <a:r>
              <a:rPr lang="fr-FR" sz="3600" dirty="0"/>
              <a:t>Techniques de </a:t>
            </a:r>
            <a:r>
              <a:rPr lang="fr-FR" sz="3600" dirty="0" smtClean="0"/>
              <a:t>communication</a:t>
            </a:r>
            <a:endParaRPr lang="fr-FR" sz="3600" dirty="0">
              <a:latin typeface="Calibri"/>
              <a:cs typeface="Calibri"/>
            </a:endParaRPr>
          </a:p>
        </p:txBody>
      </p:sp>
      <p:sp>
        <p:nvSpPr>
          <p:cNvPr id="3" name="Espace réservé du contenu 2"/>
          <p:cNvSpPr>
            <a:spLocks noGrp="1"/>
          </p:cNvSpPr>
          <p:nvPr>
            <p:ph type="body" idx="1"/>
          </p:nvPr>
        </p:nvSpPr>
        <p:spPr>
          <a:xfrm>
            <a:off x="1292061" y="990600"/>
            <a:ext cx="6102678" cy="4095938"/>
          </a:xfrm>
        </p:spPr>
        <p:txBody>
          <a:bodyPr>
            <a:normAutofit/>
          </a:bodyPr>
          <a:lstStyle/>
          <a:p>
            <a:pPr marL="342900" lvl="1" indent="0">
              <a:buNone/>
            </a:pPr>
            <a:r>
              <a:rPr lang="fr-FR" dirty="0"/>
              <a:t>G</a:t>
            </a:r>
            <a:r>
              <a:rPr lang="fr-FR" dirty="0" smtClean="0"/>
              <a:t>uide </a:t>
            </a:r>
            <a:r>
              <a:rPr lang="fr-FR" dirty="0"/>
              <a:t>méthodologique français « Faire Dire </a:t>
            </a:r>
            <a:r>
              <a:rPr lang="fr-FR" dirty="0" smtClean="0"/>
              <a:t>» (HAS)</a:t>
            </a:r>
            <a:endParaRPr lang="fr-FR" dirty="0"/>
          </a:p>
          <a:p>
            <a:endParaRPr lang="fr-FR" dirty="0" smtClean="0"/>
          </a:p>
          <a:p>
            <a:endParaRPr lang="fr-FR" dirty="0" smtClean="0"/>
          </a:p>
        </p:txBody>
      </p:sp>
      <p:pic>
        <p:nvPicPr>
          <p:cNvPr id="5" name="Image 4"/>
          <p:cNvPicPr>
            <a:picLocks noChangeAspect="1"/>
          </p:cNvPicPr>
          <p:nvPr/>
        </p:nvPicPr>
        <p:blipFill rotWithShape="1">
          <a:blip r:embed="rId5"/>
          <a:srcRect l="1562" t="10556" r="32500" b="17777"/>
          <a:stretch/>
        </p:blipFill>
        <p:spPr>
          <a:xfrm>
            <a:off x="439186" y="1676400"/>
            <a:ext cx="8350692" cy="5105399"/>
          </a:xfrm>
          <a:prstGeom prst="rect">
            <a:avLst/>
          </a:prstGeom>
        </p:spPr>
      </p:pic>
      <p:pic>
        <p:nvPicPr>
          <p:cNvPr id="6" name="Image 5"/>
          <p:cNvPicPr>
            <a:picLocks noChangeAspect="1"/>
          </p:cNvPicPr>
          <p:nvPr/>
        </p:nvPicPr>
        <p:blipFill rotWithShape="1">
          <a:blip r:embed="rId6"/>
          <a:srcRect l="54062" t="22222" r="20000" b="51666"/>
          <a:stretch/>
        </p:blipFill>
        <p:spPr>
          <a:xfrm>
            <a:off x="7275616" y="619127"/>
            <a:ext cx="2096984" cy="118744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
        <p:nvSpPr>
          <p:cNvPr id="8" name="object 3"/>
          <p:cNvSpPr/>
          <p:nvPr/>
        </p:nvSpPr>
        <p:spPr>
          <a:xfrm>
            <a:off x="228600" y="827186"/>
            <a:ext cx="7992887" cy="19051"/>
          </a:xfrm>
          <a:prstGeom prst="rect">
            <a:avLst/>
          </a:prstGeom>
          <a:blipFill>
            <a:blip r:embed="rId8" cstate="print"/>
            <a:stretch>
              <a:fillRect/>
            </a:stretch>
          </a:blipFill>
        </p:spPr>
        <p:txBody>
          <a:bodyPr wrap="square" lIns="0" tIns="0" rIns="0" bIns="0" rtlCol="0">
            <a:spAutoFit/>
          </a:bodyPr>
          <a:lstStyle/>
          <a:p>
            <a:endParaRPr/>
          </a:p>
        </p:txBody>
      </p:sp>
    </p:spTree>
    <p:extLst>
      <p:ext uri="{BB962C8B-B14F-4D97-AF65-F5344CB8AC3E}">
        <p14:creationId xmlns:p14="http://schemas.microsoft.com/office/powerpoint/2010/main" val="1485410119"/>
      </p:ext>
    </p:extLst>
  </p:cSld>
  <p:clrMapOvr>
    <a:masterClrMapping/>
  </p:clrMapOvr>
  <mc:AlternateContent xmlns:mc="http://schemas.openxmlformats.org/markup-compatibility/2006" xmlns:p14="http://schemas.microsoft.com/office/powerpoint/2010/main">
    <mc:Choice Requires="p14">
      <p:transition spd="slow" p14:dur="2000" advTm="59244"/>
    </mc:Choice>
    <mc:Fallback xmlns="">
      <p:transition spd="slow" advTm="59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Points clés</a:t>
            </a:r>
            <a:endParaRPr lang="en-US" dirty="0"/>
          </a:p>
        </p:txBody>
      </p:sp>
      <p:sp>
        <p:nvSpPr>
          <p:cNvPr id="3" name="Espace réservé du contenu 2"/>
          <p:cNvSpPr>
            <a:spLocks noGrp="1"/>
          </p:cNvSpPr>
          <p:nvPr>
            <p:ph type="body" idx="1"/>
          </p:nvPr>
        </p:nvSpPr>
        <p:spPr>
          <a:xfrm>
            <a:off x="78739" y="1180591"/>
            <a:ext cx="8986520" cy="4570482"/>
          </a:xfrm>
        </p:spPr>
        <p:txBody>
          <a:bodyPr/>
          <a:lstStyle/>
          <a:p>
            <a:pPr marL="285750" indent="-285750">
              <a:lnSpc>
                <a:spcPct val="150000"/>
              </a:lnSpc>
              <a:buFont typeface="Arial" panose="020B0604020202020204" pitchFamily="34" charset="0"/>
              <a:buChar char="•"/>
            </a:pPr>
            <a:r>
              <a:rPr lang="fr-FR" dirty="0" smtClean="0"/>
              <a:t>Définition déterminants de santé</a:t>
            </a:r>
            <a:r>
              <a:rPr lang="en-US" dirty="0" smtClean="0"/>
              <a:t> : </a:t>
            </a:r>
            <a:r>
              <a:rPr lang="fr-FR" b="1" dirty="0" smtClean="0"/>
              <a:t>l’ensemble </a:t>
            </a:r>
            <a:r>
              <a:rPr lang="fr-FR" b="1" dirty="0"/>
              <a:t>des « facteurs </a:t>
            </a:r>
            <a:r>
              <a:rPr lang="fr-FR" b="1" dirty="0">
                <a:solidFill>
                  <a:srgbClr val="FFC000"/>
                </a:solidFill>
              </a:rPr>
              <a:t>personnels, sociaux, économiques et environnementaux </a:t>
            </a:r>
            <a:r>
              <a:rPr lang="fr-FR" b="1" dirty="0"/>
              <a:t>qui déterminent l’état de santé des individus ou des populations » (OMS)</a:t>
            </a:r>
            <a:r>
              <a:rPr lang="fr-FR" dirty="0"/>
              <a:t>. </a:t>
            </a:r>
            <a:endParaRPr lang="fr-FR" dirty="0" smtClean="0"/>
          </a:p>
          <a:p>
            <a:pPr marL="285750" indent="-285750">
              <a:lnSpc>
                <a:spcPct val="150000"/>
              </a:lnSpc>
              <a:buFont typeface="Arial" panose="020B0604020202020204" pitchFamily="34" charset="0"/>
              <a:buChar char="•"/>
            </a:pPr>
            <a:r>
              <a:rPr lang="fr-FR" dirty="0" smtClean="0"/>
              <a:t>Cadre conceptuel des déterminants de santé de l’INSPQ (catégories, exemples, leviers d’action)</a:t>
            </a:r>
          </a:p>
          <a:p>
            <a:pPr marL="285750" indent="-285750">
              <a:lnSpc>
                <a:spcPct val="150000"/>
              </a:lnSpc>
              <a:buFont typeface="Arial" panose="020B0604020202020204" pitchFamily="34" charset="0"/>
              <a:buChar char="•"/>
            </a:pPr>
            <a:r>
              <a:rPr lang="fr-FR" dirty="0" smtClean="0"/>
              <a:t>Définition et effets de la littératie en santé : « </a:t>
            </a:r>
            <a:r>
              <a:rPr lang="fr-FR" b="1" dirty="0"/>
              <a:t> connaissances, la motivation et les compétences permettant d’</a:t>
            </a:r>
            <a:r>
              <a:rPr lang="fr-FR" b="1" dirty="0">
                <a:solidFill>
                  <a:srgbClr val="FFC000"/>
                </a:solidFill>
              </a:rPr>
              <a:t>accéder, comprendre, évaluer et appliquer </a:t>
            </a:r>
            <a:r>
              <a:rPr lang="fr-FR" b="1" dirty="0"/>
              <a:t>de l’information </a:t>
            </a:r>
            <a:r>
              <a:rPr lang="fr-FR" dirty="0"/>
              <a:t>dans le domaine de la </a:t>
            </a:r>
            <a:r>
              <a:rPr lang="fr-FR" dirty="0" smtClean="0"/>
              <a:t>santé »</a:t>
            </a:r>
          </a:p>
          <a:p>
            <a:pPr marL="285750" indent="-285750">
              <a:lnSpc>
                <a:spcPct val="150000"/>
              </a:lnSpc>
              <a:buFont typeface="Arial" panose="020B0604020202020204" pitchFamily="34" charset="0"/>
              <a:buChar char="•"/>
            </a:pPr>
            <a:r>
              <a:rPr lang="fr-FR" dirty="0" smtClean="0"/>
              <a:t>Méthodes pour identifier le niveau de littératie</a:t>
            </a:r>
          </a:p>
          <a:p>
            <a:pPr marL="285750" indent="-285750">
              <a:lnSpc>
                <a:spcPct val="150000"/>
              </a:lnSpc>
              <a:buFont typeface="Arial" panose="020B0604020202020204" pitchFamily="34" charset="0"/>
              <a:buChar char="•"/>
            </a:pPr>
            <a:r>
              <a:rPr lang="fr-FR" dirty="0" smtClean="0"/>
              <a:t>Méthodes pour prendre en compte le niveau de littératie</a:t>
            </a:r>
            <a:endParaRPr lang="fr-FR" dirty="0"/>
          </a:p>
          <a:p>
            <a:pPr marL="285750" indent="-285750">
              <a:lnSpc>
                <a:spcPct val="150000"/>
              </a:lnSpc>
              <a:buFont typeface="Arial" panose="020B0604020202020204" pitchFamily="34" charset="0"/>
              <a:buChar char="•"/>
            </a:pPr>
            <a:endParaRPr lang="fr-FR" dirty="0" smtClean="0"/>
          </a:p>
        </p:txBody>
      </p:sp>
    </p:spTree>
    <p:extLst>
      <p:ext uri="{BB962C8B-B14F-4D97-AF65-F5344CB8AC3E}">
        <p14:creationId xmlns:p14="http://schemas.microsoft.com/office/powerpoint/2010/main" val="4276617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35696" y="2450923"/>
            <a:ext cx="5160645" cy="257810"/>
          </a:xfrm>
          <a:custGeom>
            <a:avLst/>
            <a:gdLst/>
            <a:ahLst/>
            <a:cxnLst/>
            <a:rect l="l" t="t" r="r" b="b"/>
            <a:pathLst>
              <a:path w="5160645" h="257810">
                <a:moveTo>
                  <a:pt x="0" y="12301"/>
                </a:moveTo>
                <a:lnTo>
                  <a:pt x="93630" y="18610"/>
                </a:lnTo>
                <a:lnTo>
                  <a:pt x="183470" y="27220"/>
                </a:lnTo>
                <a:lnTo>
                  <a:pt x="269836" y="37852"/>
                </a:lnTo>
                <a:lnTo>
                  <a:pt x="353044" y="50227"/>
                </a:lnTo>
                <a:lnTo>
                  <a:pt x="433408" y="64067"/>
                </a:lnTo>
                <a:lnTo>
                  <a:pt x="511245" y="79092"/>
                </a:lnTo>
                <a:lnTo>
                  <a:pt x="586869" y="95024"/>
                </a:lnTo>
                <a:lnTo>
                  <a:pt x="660597" y="111583"/>
                </a:lnTo>
                <a:lnTo>
                  <a:pt x="732743" y="128492"/>
                </a:lnTo>
                <a:lnTo>
                  <a:pt x="803623" y="145472"/>
                </a:lnTo>
                <a:lnTo>
                  <a:pt x="873552" y="162243"/>
                </a:lnTo>
                <a:lnTo>
                  <a:pt x="942846" y="178527"/>
                </a:lnTo>
                <a:lnTo>
                  <a:pt x="1011821" y="194045"/>
                </a:lnTo>
                <a:lnTo>
                  <a:pt x="1080792" y="208518"/>
                </a:lnTo>
                <a:lnTo>
                  <a:pt x="1150073" y="221668"/>
                </a:lnTo>
                <a:lnTo>
                  <a:pt x="1219982" y="233216"/>
                </a:lnTo>
                <a:lnTo>
                  <a:pt x="1290832" y="242882"/>
                </a:lnTo>
                <a:lnTo>
                  <a:pt x="1362941" y="250389"/>
                </a:lnTo>
                <a:lnTo>
                  <a:pt x="1436622" y="255457"/>
                </a:lnTo>
                <a:lnTo>
                  <a:pt x="1512192" y="257808"/>
                </a:lnTo>
                <a:lnTo>
                  <a:pt x="1588208" y="257654"/>
                </a:lnTo>
                <a:lnTo>
                  <a:pt x="1663156" y="255497"/>
                </a:lnTo>
                <a:lnTo>
                  <a:pt x="1737242" y="251489"/>
                </a:lnTo>
                <a:lnTo>
                  <a:pt x="1810673" y="245783"/>
                </a:lnTo>
                <a:lnTo>
                  <a:pt x="1883655" y="238533"/>
                </a:lnTo>
                <a:lnTo>
                  <a:pt x="1956393" y="229890"/>
                </a:lnTo>
                <a:lnTo>
                  <a:pt x="2029095" y="220007"/>
                </a:lnTo>
                <a:lnTo>
                  <a:pt x="2101967" y="209038"/>
                </a:lnTo>
                <a:lnTo>
                  <a:pt x="2175215" y="197135"/>
                </a:lnTo>
                <a:lnTo>
                  <a:pt x="2249046" y="184450"/>
                </a:lnTo>
                <a:lnTo>
                  <a:pt x="2323664" y="171138"/>
                </a:lnTo>
                <a:lnTo>
                  <a:pt x="2399278" y="157350"/>
                </a:lnTo>
                <a:lnTo>
                  <a:pt x="2476094" y="143239"/>
                </a:lnTo>
                <a:lnTo>
                  <a:pt x="2554316" y="128958"/>
                </a:lnTo>
                <a:lnTo>
                  <a:pt x="2634153" y="114659"/>
                </a:lnTo>
                <a:lnTo>
                  <a:pt x="2715810" y="100497"/>
                </a:lnTo>
                <a:lnTo>
                  <a:pt x="2799494" y="86622"/>
                </a:lnTo>
                <a:lnTo>
                  <a:pt x="2885410" y="73189"/>
                </a:lnTo>
                <a:lnTo>
                  <a:pt x="2973766" y="60350"/>
                </a:lnTo>
                <a:lnTo>
                  <a:pt x="3064767" y="48258"/>
                </a:lnTo>
                <a:lnTo>
                  <a:pt x="3155555" y="37323"/>
                </a:lnTo>
                <a:lnTo>
                  <a:pt x="3243389" y="27841"/>
                </a:lnTo>
                <a:lnTo>
                  <a:pt x="3328646" y="19784"/>
                </a:lnTo>
                <a:lnTo>
                  <a:pt x="3411705" y="13129"/>
                </a:lnTo>
                <a:lnTo>
                  <a:pt x="3492945" y="7850"/>
                </a:lnTo>
                <a:lnTo>
                  <a:pt x="3572744" y="3923"/>
                </a:lnTo>
                <a:lnTo>
                  <a:pt x="3651482" y="1322"/>
                </a:lnTo>
                <a:lnTo>
                  <a:pt x="3729535" y="23"/>
                </a:lnTo>
                <a:lnTo>
                  <a:pt x="3807284" y="0"/>
                </a:lnTo>
                <a:lnTo>
                  <a:pt x="3885107" y="1228"/>
                </a:lnTo>
                <a:lnTo>
                  <a:pt x="3963382" y="3682"/>
                </a:lnTo>
                <a:lnTo>
                  <a:pt x="4042489" y="7338"/>
                </a:lnTo>
                <a:lnTo>
                  <a:pt x="4122805" y="12170"/>
                </a:lnTo>
                <a:lnTo>
                  <a:pt x="4204709" y="18154"/>
                </a:lnTo>
                <a:lnTo>
                  <a:pt x="4288580" y="25264"/>
                </a:lnTo>
                <a:lnTo>
                  <a:pt x="4374797" y="33475"/>
                </a:lnTo>
                <a:lnTo>
                  <a:pt x="4463738" y="42762"/>
                </a:lnTo>
                <a:lnTo>
                  <a:pt x="4555781" y="53101"/>
                </a:lnTo>
                <a:lnTo>
                  <a:pt x="4651307" y="64466"/>
                </a:lnTo>
                <a:lnTo>
                  <a:pt x="4750692" y="76833"/>
                </a:lnTo>
                <a:lnTo>
                  <a:pt x="5160267" y="124458"/>
                </a:lnTo>
              </a:path>
            </a:pathLst>
          </a:custGeom>
          <a:ln w="3175">
            <a:solidFill>
              <a:srgbClr val="078F9D"/>
            </a:solidFill>
          </a:ln>
        </p:spPr>
        <p:txBody>
          <a:bodyPr wrap="square" lIns="0" tIns="0" rIns="0" bIns="0" rtlCol="0">
            <a:spAutoFit/>
          </a:bodyPr>
          <a:lstStyle/>
          <a:p>
            <a:endParaRPr/>
          </a:p>
        </p:txBody>
      </p:sp>
      <p:sp>
        <p:nvSpPr>
          <p:cNvPr id="3" name="object 3"/>
          <p:cNvSpPr/>
          <p:nvPr/>
        </p:nvSpPr>
        <p:spPr>
          <a:xfrm>
            <a:off x="1835696" y="2450923"/>
            <a:ext cx="5160645" cy="257810"/>
          </a:xfrm>
          <a:custGeom>
            <a:avLst/>
            <a:gdLst/>
            <a:ahLst/>
            <a:cxnLst/>
            <a:rect l="l" t="t" r="r" b="b"/>
            <a:pathLst>
              <a:path w="5160645" h="257810">
                <a:moveTo>
                  <a:pt x="0" y="12301"/>
                </a:moveTo>
                <a:lnTo>
                  <a:pt x="93630" y="18610"/>
                </a:lnTo>
                <a:lnTo>
                  <a:pt x="183470" y="27220"/>
                </a:lnTo>
                <a:lnTo>
                  <a:pt x="269836" y="37852"/>
                </a:lnTo>
                <a:lnTo>
                  <a:pt x="353044" y="50227"/>
                </a:lnTo>
                <a:lnTo>
                  <a:pt x="433408" y="64067"/>
                </a:lnTo>
                <a:lnTo>
                  <a:pt x="511245" y="79092"/>
                </a:lnTo>
                <a:lnTo>
                  <a:pt x="586869" y="95024"/>
                </a:lnTo>
                <a:lnTo>
                  <a:pt x="660597" y="111583"/>
                </a:lnTo>
                <a:lnTo>
                  <a:pt x="732743" y="128492"/>
                </a:lnTo>
                <a:lnTo>
                  <a:pt x="803623" y="145472"/>
                </a:lnTo>
                <a:lnTo>
                  <a:pt x="873552" y="162243"/>
                </a:lnTo>
                <a:lnTo>
                  <a:pt x="942846" y="178527"/>
                </a:lnTo>
                <a:lnTo>
                  <a:pt x="1011821" y="194045"/>
                </a:lnTo>
                <a:lnTo>
                  <a:pt x="1080792" y="208518"/>
                </a:lnTo>
                <a:lnTo>
                  <a:pt x="1150073" y="221668"/>
                </a:lnTo>
                <a:lnTo>
                  <a:pt x="1219982" y="233216"/>
                </a:lnTo>
                <a:lnTo>
                  <a:pt x="1290832" y="242882"/>
                </a:lnTo>
                <a:lnTo>
                  <a:pt x="1362941" y="250389"/>
                </a:lnTo>
                <a:lnTo>
                  <a:pt x="1436622" y="255457"/>
                </a:lnTo>
                <a:lnTo>
                  <a:pt x="1512192" y="257808"/>
                </a:lnTo>
                <a:lnTo>
                  <a:pt x="1588208" y="257654"/>
                </a:lnTo>
                <a:lnTo>
                  <a:pt x="1663156" y="255497"/>
                </a:lnTo>
                <a:lnTo>
                  <a:pt x="1737242" y="251489"/>
                </a:lnTo>
                <a:lnTo>
                  <a:pt x="1810673" y="245783"/>
                </a:lnTo>
                <a:lnTo>
                  <a:pt x="1883655" y="238533"/>
                </a:lnTo>
                <a:lnTo>
                  <a:pt x="1956393" y="229890"/>
                </a:lnTo>
                <a:lnTo>
                  <a:pt x="2029095" y="220007"/>
                </a:lnTo>
                <a:lnTo>
                  <a:pt x="2101967" y="209038"/>
                </a:lnTo>
                <a:lnTo>
                  <a:pt x="2175215" y="197135"/>
                </a:lnTo>
                <a:lnTo>
                  <a:pt x="2249046" y="184450"/>
                </a:lnTo>
                <a:lnTo>
                  <a:pt x="2323664" y="171138"/>
                </a:lnTo>
                <a:lnTo>
                  <a:pt x="2399278" y="157350"/>
                </a:lnTo>
                <a:lnTo>
                  <a:pt x="2476094" y="143239"/>
                </a:lnTo>
                <a:lnTo>
                  <a:pt x="2554316" y="128958"/>
                </a:lnTo>
                <a:lnTo>
                  <a:pt x="2634153" y="114659"/>
                </a:lnTo>
                <a:lnTo>
                  <a:pt x="2715810" y="100497"/>
                </a:lnTo>
                <a:lnTo>
                  <a:pt x="2799494" y="86622"/>
                </a:lnTo>
                <a:lnTo>
                  <a:pt x="2885410" y="73189"/>
                </a:lnTo>
                <a:lnTo>
                  <a:pt x="2973766" y="60350"/>
                </a:lnTo>
                <a:lnTo>
                  <a:pt x="3064767" y="48258"/>
                </a:lnTo>
                <a:lnTo>
                  <a:pt x="3155555" y="37323"/>
                </a:lnTo>
                <a:lnTo>
                  <a:pt x="3243389" y="27841"/>
                </a:lnTo>
                <a:lnTo>
                  <a:pt x="3328646" y="19784"/>
                </a:lnTo>
                <a:lnTo>
                  <a:pt x="3411705" y="13129"/>
                </a:lnTo>
                <a:lnTo>
                  <a:pt x="3492945" y="7850"/>
                </a:lnTo>
                <a:lnTo>
                  <a:pt x="3572744" y="3923"/>
                </a:lnTo>
                <a:lnTo>
                  <a:pt x="3651482" y="1322"/>
                </a:lnTo>
                <a:lnTo>
                  <a:pt x="3729535" y="23"/>
                </a:lnTo>
                <a:lnTo>
                  <a:pt x="3807284" y="0"/>
                </a:lnTo>
                <a:lnTo>
                  <a:pt x="3885107" y="1228"/>
                </a:lnTo>
                <a:lnTo>
                  <a:pt x="3963382" y="3682"/>
                </a:lnTo>
                <a:lnTo>
                  <a:pt x="4042489" y="7338"/>
                </a:lnTo>
                <a:lnTo>
                  <a:pt x="4122805" y="12170"/>
                </a:lnTo>
                <a:lnTo>
                  <a:pt x="4204709" y="18154"/>
                </a:lnTo>
                <a:lnTo>
                  <a:pt x="4288580" y="25264"/>
                </a:lnTo>
                <a:lnTo>
                  <a:pt x="4374797" y="33475"/>
                </a:lnTo>
                <a:lnTo>
                  <a:pt x="4463738" y="42762"/>
                </a:lnTo>
                <a:lnTo>
                  <a:pt x="4555781" y="53101"/>
                </a:lnTo>
                <a:lnTo>
                  <a:pt x="4651307" y="64466"/>
                </a:lnTo>
                <a:lnTo>
                  <a:pt x="4750692" y="76833"/>
                </a:lnTo>
                <a:lnTo>
                  <a:pt x="5160267" y="124458"/>
                </a:lnTo>
              </a:path>
            </a:pathLst>
          </a:custGeom>
          <a:ln w="3175">
            <a:solidFill>
              <a:srgbClr val="078F9D"/>
            </a:solidFill>
          </a:ln>
        </p:spPr>
        <p:txBody>
          <a:bodyPr wrap="square" lIns="0" tIns="0" rIns="0" bIns="0" rtlCol="0">
            <a:spAutoFit/>
          </a:bodyPr>
          <a:lstStyle/>
          <a:p>
            <a:endParaRPr/>
          </a:p>
        </p:txBody>
      </p:sp>
      <p:sp>
        <p:nvSpPr>
          <p:cNvPr id="4" name="object 4"/>
          <p:cNvSpPr/>
          <p:nvPr/>
        </p:nvSpPr>
        <p:spPr>
          <a:xfrm>
            <a:off x="1911943" y="2480585"/>
            <a:ext cx="5278120" cy="212725"/>
          </a:xfrm>
          <a:custGeom>
            <a:avLst/>
            <a:gdLst/>
            <a:ahLst/>
            <a:cxnLst/>
            <a:rect l="l" t="t" r="r" b="b"/>
            <a:pathLst>
              <a:path w="5278120" h="212725">
                <a:moveTo>
                  <a:pt x="5277638" y="29747"/>
                </a:moveTo>
                <a:lnTo>
                  <a:pt x="5233259" y="16213"/>
                </a:lnTo>
                <a:lnTo>
                  <a:pt x="5183769" y="7002"/>
                </a:lnTo>
                <a:lnTo>
                  <a:pt x="5129494" y="1726"/>
                </a:lnTo>
                <a:lnTo>
                  <a:pt x="5070757" y="0"/>
                </a:lnTo>
                <a:lnTo>
                  <a:pt x="5007885" y="1435"/>
                </a:lnTo>
                <a:lnTo>
                  <a:pt x="4941201" y="5646"/>
                </a:lnTo>
                <a:lnTo>
                  <a:pt x="4871030" y="12246"/>
                </a:lnTo>
                <a:lnTo>
                  <a:pt x="4797696" y="20848"/>
                </a:lnTo>
                <a:lnTo>
                  <a:pt x="4721525" y="31066"/>
                </a:lnTo>
                <a:lnTo>
                  <a:pt x="4642841" y="42513"/>
                </a:lnTo>
                <a:lnTo>
                  <a:pt x="4561969" y="54801"/>
                </a:lnTo>
                <a:lnTo>
                  <a:pt x="4479233" y="67545"/>
                </a:lnTo>
                <a:lnTo>
                  <a:pt x="4394957" y="80357"/>
                </a:lnTo>
                <a:lnTo>
                  <a:pt x="4309467" y="92852"/>
                </a:lnTo>
                <a:lnTo>
                  <a:pt x="4223088" y="104641"/>
                </a:lnTo>
                <a:lnTo>
                  <a:pt x="4136143" y="115339"/>
                </a:lnTo>
                <a:lnTo>
                  <a:pt x="4048958" y="124559"/>
                </a:lnTo>
                <a:lnTo>
                  <a:pt x="3961856" y="131914"/>
                </a:lnTo>
                <a:lnTo>
                  <a:pt x="3875164" y="137018"/>
                </a:lnTo>
                <a:lnTo>
                  <a:pt x="3789205" y="139483"/>
                </a:lnTo>
                <a:lnTo>
                  <a:pt x="3702556" y="139861"/>
                </a:lnTo>
                <a:lnTo>
                  <a:pt x="3613706" y="139048"/>
                </a:lnTo>
                <a:lnTo>
                  <a:pt x="3522848" y="137177"/>
                </a:lnTo>
                <a:lnTo>
                  <a:pt x="3430175" y="134377"/>
                </a:lnTo>
                <a:lnTo>
                  <a:pt x="3335881" y="130780"/>
                </a:lnTo>
                <a:lnTo>
                  <a:pt x="3240159" y="126518"/>
                </a:lnTo>
                <a:lnTo>
                  <a:pt x="3143202" y="121721"/>
                </a:lnTo>
                <a:lnTo>
                  <a:pt x="3045203" y="116521"/>
                </a:lnTo>
                <a:lnTo>
                  <a:pt x="2946355" y="111049"/>
                </a:lnTo>
                <a:lnTo>
                  <a:pt x="2846852" y="105437"/>
                </a:lnTo>
                <a:lnTo>
                  <a:pt x="2746887" y="99814"/>
                </a:lnTo>
                <a:lnTo>
                  <a:pt x="2646652" y="94313"/>
                </a:lnTo>
                <a:lnTo>
                  <a:pt x="2546341" y="89065"/>
                </a:lnTo>
                <a:lnTo>
                  <a:pt x="2446148" y="84201"/>
                </a:lnTo>
                <a:lnTo>
                  <a:pt x="2346265" y="79852"/>
                </a:lnTo>
                <a:lnTo>
                  <a:pt x="2246886" y="76150"/>
                </a:lnTo>
                <a:lnTo>
                  <a:pt x="2148204" y="73225"/>
                </a:lnTo>
                <a:lnTo>
                  <a:pt x="2050411" y="71209"/>
                </a:lnTo>
                <a:lnTo>
                  <a:pt x="1953702" y="70233"/>
                </a:lnTo>
                <a:lnTo>
                  <a:pt x="1858270" y="70428"/>
                </a:lnTo>
                <a:lnTo>
                  <a:pt x="1764576" y="72834"/>
                </a:lnTo>
                <a:lnTo>
                  <a:pt x="1672757" y="78117"/>
                </a:lnTo>
                <a:lnTo>
                  <a:pt x="1582514" y="85844"/>
                </a:lnTo>
                <a:lnTo>
                  <a:pt x="1493547" y="95582"/>
                </a:lnTo>
                <a:lnTo>
                  <a:pt x="1405559" y="106901"/>
                </a:lnTo>
                <a:lnTo>
                  <a:pt x="1318251" y="119367"/>
                </a:lnTo>
                <a:lnTo>
                  <a:pt x="1231323" y="132550"/>
                </a:lnTo>
                <a:lnTo>
                  <a:pt x="1144477" y="146015"/>
                </a:lnTo>
                <a:lnTo>
                  <a:pt x="1057415" y="159333"/>
                </a:lnTo>
                <a:lnTo>
                  <a:pt x="969837" y="172070"/>
                </a:lnTo>
                <a:lnTo>
                  <a:pt x="881445" y="183795"/>
                </a:lnTo>
                <a:lnTo>
                  <a:pt x="791941" y="194075"/>
                </a:lnTo>
                <a:lnTo>
                  <a:pt x="701025" y="202478"/>
                </a:lnTo>
                <a:lnTo>
                  <a:pt x="608398" y="208573"/>
                </a:lnTo>
                <a:lnTo>
                  <a:pt x="513763" y="211927"/>
                </a:lnTo>
                <a:lnTo>
                  <a:pt x="416821" y="212108"/>
                </a:lnTo>
                <a:lnTo>
                  <a:pt x="317272" y="208685"/>
                </a:lnTo>
                <a:lnTo>
                  <a:pt x="214818" y="201224"/>
                </a:lnTo>
                <a:lnTo>
                  <a:pt x="109160" y="189294"/>
                </a:lnTo>
                <a:lnTo>
                  <a:pt x="0" y="172464"/>
                </a:lnTo>
              </a:path>
            </a:pathLst>
          </a:custGeom>
          <a:ln w="12699">
            <a:solidFill>
              <a:srgbClr val="F79646"/>
            </a:solidFill>
          </a:ln>
        </p:spPr>
        <p:txBody>
          <a:bodyPr wrap="square" lIns="0" tIns="0" rIns="0" bIns="0" rtlCol="0">
            <a:spAutoFit/>
          </a:bodyPr>
          <a:lstStyle/>
          <a:p>
            <a:endParaRPr/>
          </a:p>
        </p:txBody>
      </p:sp>
      <p:sp>
        <p:nvSpPr>
          <p:cNvPr id="5" name="object 5"/>
          <p:cNvSpPr/>
          <p:nvPr/>
        </p:nvSpPr>
        <p:spPr>
          <a:xfrm>
            <a:off x="1911943" y="2480585"/>
            <a:ext cx="5278120" cy="212725"/>
          </a:xfrm>
          <a:custGeom>
            <a:avLst/>
            <a:gdLst/>
            <a:ahLst/>
            <a:cxnLst/>
            <a:rect l="l" t="t" r="r" b="b"/>
            <a:pathLst>
              <a:path w="5278120" h="212725">
                <a:moveTo>
                  <a:pt x="5277638" y="29747"/>
                </a:moveTo>
                <a:lnTo>
                  <a:pt x="5233259" y="16213"/>
                </a:lnTo>
                <a:lnTo>
                  <a:pt x="5183769" y="7002"/>
                </a:lnTo>
                <a:lnTo>
                  <a:pt x="5129494" y="1726"/>
                </a:lnTo>
                <a:lnTo>
                  <a:pt x="5070757" y="0"/>
                </a:lnTo>
                <a:lnTo>
                  <a:pt x="5007885" y="1435"/>
                </a:lnTo>
                <a:lnTo>
                  <a:pt x="4941201" y="5646"/>
                </a:lnTo>
                <a:lnTo>
                  <a:pt x="4871030" y="12246"/>
                </a:lnTo>
                <a:lnTo>
                  <a:pt x="4797696" y="20848"/>
                </a:lnTo>
                <a:lnTo>
                  <a:pt x="4721525" y="31066"/>
                </a:lnTo>
                <a:lnTo>
                  <a:pt x="4642841" y="42513"/>
                </a:lnTo>
                <a:lnTo>
                  <a:pt x="4561969" y="54801"/>
                </a:lnTo>
                <a:lnTo>
                  <a:pt x="4479233" y="67545"/>
                </a:lnTo>
                <a:lnTo>
                  <a:pt x="4394957" y="80357"/>
                </a:lnTo>
                <a:lnTo>
                  <a:pt x="4309467" y="92852"/>
                </a:lnTo>
                <a:lnTo>
                  <a:pt x="4223088" y="104641"/>
                </a:lnTo>
                <a:lnTo>
                  <a:pt x="4136143" y="115339"/>
                </a:lnTo>
                <a:lnTo>
                  <a:pt x="4048958" y="124559"/>
                </a:lnTo>
                <a:lnTo>
                  <a:pt x="3961856" y="131914"/>
                </a:lnTo>
                <a:lnTo>
                  <a:pt x="3875164" y="137018"/>
                </a:lnTo>
                <a:lnTo>
                  <a:pt x="3789205" y="139483"/>
                </a:lnTo>
                <a:lnTo>
                  <a:pt x="3702556" y="139861"/>
                </a:lnTo>
                <a:lnTo>
                  <a:pt x="3613706" y="139048"/>
                </a:lnTo>
                <a:lnTo>
                  <a:pt x="3522848" y="137177"/>
                </a:lnTo>
                <a:lnTo>
                  <a:pt x="3430175" y="134377"/>
                </a:lnTo>
                <a:lnTo>
                  <a:pt x="3335881" y="130780"/>
                </a:lnTo>
                <a:lnTo>
                  <a:pt x="3240159" y="126518"/>
                </a:lnTo>
                <a:lnTo>
                  <a:pt x="3143202" y="121721"/>
                </a:lnTo>
                <a:lnTo>
                  <a:pt x="3045203" y="116521"/>
                </a:lnTo>
                <a:lnTo>
                  <a:pt x="2946355" y="111049"/>
                </a:lnTo>
                <a:lnTo>
                  <a:pt x="2846852" y="105437"/>
                </a:lnTo>
                <a:lnTo>
                  <a:pt x="2746887" y="99814"/>
                </a:lnTo>
                <a:lnTo>
                  <a:pt x="2646652" y="94313"/>
                </a:lnTo>
                <a:lnTo>
                  <a:pt x="2546341" y="89065"/>
                </a:lnTo>
                <a:lnTo>
                  <a:pt x="2446148" y="84201"/>
                </a:lnTo>
                <a:lnTo>
                  <a:pt x="2346265" y="79852"/>
                </a:lnTo>
                <a:lnTo>
                  <a:pt x="2246886" y="76150"/>
                </a:lnTo>
                <a:lnTo>
                  <a:pt x="2148204" y="73225"/>
                </a:lnTo>
                <a:lnTo>
                  <a:pt x="2050411" y="71209"/>
                </a:lnTo>
                <a:lnTo>
                  <a:pt x="1953702" y="70233"/>
                </a:lnTo>
                <a:lnTo>
                  <a:pt x="1858270" y="70428"/>
                </a:lnTo>
                <a:lnTo>
                  <a:pt x="1764576" y="72834"/>
                </a:lnTo>
                <a:lnTo>
                  <a:pt x="1672757" y="78117"/>
                </a:lnTo>
                <a:lnTo>
                  <a:pt x="1582514" y="85844"/>
                </a:lnTo>
                <a:lnTo>
                  <a:pt x="1493547" y="95582"/>
                </a:lnTo>
                <a:lnTo>
                  <a:pt x="1405559" y="106901"/>
                </a:lnTo>
                <a:lnTo>
                  <a:pt x="1318251" y="119367"/>
                </a:lnTo>
                <a:lnTo>
                  <a:pt x="1231323" y="132550"/>
                </a:lnTo>
                <a:lnTo>
                  <a:pt x="1144477" y="146015"/>
                </a:lnTo>
                <a:lnTo>
                  <a:pt x="1057415" y="159333"/>
                </a:lnTo>
                <a:lnTo>
                  <a:pt x="969837" y="172070"/>
                </a:lnTo>
                <a:lnTo>
                  <a:pt x="881445" y="183795"/>
                </a:lnTo>
                <a:lnTo>
                  <a:pt x="791941" y="194075"/>
                </a:lnTo>
                <a:lnTo>
                  <a:pt x="701025" y="202478"/>
                </a:lnTo>
                <a:lnTo>
                  <a:pt x="608398" y="208573"/>
                </a:lnTo>
                <a:lnTo>
                  <a:pt x="513763" y="211927"/>
                </a:lnTo>
                <a:lnTo>
                  <a:pt x="416821" y="212108"/>
                </a:lnTo>
                <a:lnTo>
                  <a:pt x="317272" y="208685"/>
                </a:lnTo>
                <a:lnTo>
                  <a:pt x="214818" y="201224"/>
                </a:lnTo>
                <a:lnTo>
                  <a:pt x="109160" y="189294"/>
                </a:lnTo>
                <a:lnTo>
                  <a:pt x="0" y="172464"/>
                </a:lnTo>
              </a:path>
            </a:pathLst>
          </a:custGeom>
          <a:ln w="12699">
            <a:solidFill>
              <a:srgbClr val="F79646"/>
            </a:solidFill>
          </a:ln>
        </p:spPr>
        <p:txBody>
          <a:bodyPr wrap="square" lIns="0" tIns="0" rIns="0" bIns="0" rtlCol="0">
            <a:spAutoFit/>
          </a:bodyPr>
          <a:lstStyle/>
          <a:p>
            <a:endParaRPr/>
          </a:p>
        </p:txBody>
      </p:sp>
      <p:sp>
        <p:nvSpPr>
          <p:cNvPr id="6" name="object 6"/>
          <p:cNvSpPr/>
          <p:nvPr/>
        </p:nvSpPr>
        <p:spPr>
          <a:xfrm>
            <a:off x="7192233" y="2436611"/>
            <a:ext cx="128905" cy="128905"/>
          </a:xfrm>
          <a:custGeom>
            <a:avLst/>
            <a:gdLst/>
            <a:ahLst/>
            <a:cxnLst/>
            <a:rect l="l" t="t" r="r" b="b"/>
            <a:pathLst>
              <a:path w="128904" h="128905">
                <a:moveTo>
                  <a:pt x="0" y="64450"/>
                </a:moveTo>
                <a:lnTo>
                  <a:pt x="13500" y="24955"/>
                </a:lnTo>
                <a:lnTo>
                  <a:pt x="47550" y="2195"/>
                </a:lnTo>
                <a:lnTo>
                  <a:pt x="61795" y="0"/>
                </a:lnTo>
                <a:lnTo>
                  <a:pt x="76891" y="1532"/>
                </a:lnTo>
                <a:lnTo>
                  <a:pt x="112908" y="22105"/>
                </a:lnTo>
                <a:lnTo>
                  <a:pt x="128829" y="59563"/>
                </a:lnTo>
                <a:lnTo>
                  <a:pt x="127393" y="75167"/>
                </a:lnTo>
                <a:lnTo>
                  <a:pt x="107548" y="111989"/>
                </a:lnTo>
                <a:lnTo>
                  <a:pt x="71143" y="128617"/>
                </a:lnTo>
                <a:lnTo>
                  <a:pt x="55150" y="127277"/>
                </a:lnTo>
                <a:lnTo>
                  <a:pt x="17691" y="108044"/>
                </a:lnTo>
                <a:lnTo>
                  <a:pt x="499" y="72494"/>
                </a:lnTo>
                <a:lnTo>
                  <a:pt x="0" y="64450"/>
                </a:lnTo>
                <a:close/>
              </a:path>
            </a:pathLst>
          </a:custGeom>
          <a:ln w="12700">
            <a:solidFill>
              <a:srgbClr val="2D2DB9"/>
            </a:solidFill>
          </a:ln>
        </p:spPr>
        <p:txBody>
          <a:bodyPr wrap="square" lIns="0" tIns="0" rIns="0" bIns="0" rtlCol="0">
            <a:spAutoFit/>
          </a:bodyPr>
          <a:lstStyle/>
          <a:p>
            <a:endParaRPr/>
          </a:p>
        </p:txBody>
      </p:sp>
      <p:sp>
        <p:nvSpPr>
          <p:cNvPr id="7" name="object 7"/>
          <p:cNvSpPr/>
          <p:nvPr/>
        </p:nvSpPr>
        <p:spPr>
          <a:xfrm>
            <a:off x="6998365" y="2548660"/>
            <a:ext cx="64769" cy="62230"/>
          </a:xfrm>
          <a:custGeom>
            <a:avLst/>
            <a:gdLst/>
            <a:ahLst/>
            <a:cxnLst/>
            <a:rect l="l" t="t" r="r" b="b"/>
            <a:pathLst>
              <a:path w="64770" h="62230">
                <a:moveTo>
                  <a:pt x="23775" y="0"/>
                </a:moveTo>
                <a:lnTo>
                  <a:pt x="11522" y="6417"/>
                </a:lnTo>
                <a:lnTo>
                  <a:pt x="3119" y="17271"/>
                </a:lnTo>
                <a:lnTo>
                  <a:pt x="0" y="31127"/>
                </a:lnTo>
                <a:lnTo>
                  <a:pt x="136" y="34091"/>
                </a:lnTo>
                <a:lnTo>
                  <a:pt x="3660" y="45559"/>
                </a:lnTo>
                <a:lnTo>
                  <a:pt x="11874" y="54675"/>
                </a:lnTo>
                <a:lnTo>
                  <a:pt x="24666" y="60449"/>
                </a:lnTo>
                <a:lnTo>
                  <a:pt x="41928" y="61890"/>
                </a:lnTo>
                <a:lnTo>
                  <a:pt x="53592" y="55125"/>
                </a:lnTo>
                <a:lnTo>
                  <a:pt x="61539" y="43883"/>
                </a:lnTo>
                <a:lnTo>
                  <a:pt x="64451" y="29252"/>
                </a:lnTo>
                <a:lnTo>
                  <a:pt x="61248" y="17382"/>
                </a:lnTo>
                <a:lnTo>
                  <a:pt x="53256" y="7866"/>
                </a:lnTo>
                <a:lnTo>
                  <a:pt x="40692" y="1730"/>
                </a:lnTo>
                <a:lnTo>
                  <a:pt x="23775" y="0"/>
                </a:lnTo>
                <a:close/>
              </a:path>
            </a:pathLst>
          </a:custGeom>
          <a:solidFill>
            <a:srgbClr val="078F9D"/>
          </a:solidFill>
        </p:spPr>
        <p:txBody>
          <a:bodyPr wrap="square" lIns="0" tIns="0" rIns="0" bIns="0" rtlCol="0">
            <a:spAutoFit/>
          </a:bodyPr>
          <a:lstStyle/>
          <a:p>
            <a:endParaRPr/>
          </a:p>
        </p:txBody>
      </p:sp>
      <p:sp>
        <p:nvSpPr>
          <p:cNvPr id="8" name="object 8"/>
          <p:cNvSpPr txBox="1"/>
          <p:nvPr/>
        </p:nvSpPr>
        <p:spPr>
          <a:xfrm>
            <a:off x="0" y="990601"/>
            <a:ext cx="9143999" cy="615553"/>
          </a:xfrm>
          <a:prstGeom prst="rect">
            <a:avLst/>
          </a:prstGeom>
        </p:spPr>
        <p:txBody>
          <a:bodyPr vert="horz" wrap="square" lIns="0" tIns="0" rIns="0" bIns="0" rtlCol="0">
            <a:spAutoFit/>
          </a:bodyPr>
          <a:lstStyle/>
          <a:p>
            <a:pPr marL="12700" algn="ctr">
              <a:lnSpc>
                <a:spcPct val="100000"/>
              </a:lnSpc>
            </a:pPr>
            <a:r>
              <a:rPr sz="4000" b="1" dirty="0">
                <a:solidFill>
                  <a:srgbClr val="F79646"/>
                </a:solidFill>
                <a:latin typeface="Calibri"/>
                <a:cs typeface="Calibri"/>
              </a:rPr>
              <a:t>M</a:t>
            </a:r>
            <a:r>
              <a:rPr sz="4000" b="1" spc="-5" dirty="0">
                <a:solidFill>
                  <a:srgbClr val="F79646"/>
                </a:solidFill>
                <a:latin typeface="Calibri"/>
                <a:cs typeface="Calibri"/>
              </a:rPr>
              <a:t>e</a:t>
            </a:r>
            <a:r>
              <a:rPr sz="4000" b="1" spc="-60" dirty="0">
                <a:solidFill>
                  <a:srgbClr val="F79646"/>
                </a:solidFill>
                <a:latin typeface="Calibri"/>
                <a:cs typeface="Calibri"/>
              </a:rPr>
              <a:t>r</a:t>
            </a:r>
            <a:r>
              <a:rPr sz="4000" b="1" dirty="0">
                <a:solidFill>
                  <a:srgbClr val="F79646"/>
                </a:solidFill>
                <a:latin typeface="Calibri"/>
                <a:cs typeface="Calibri"/>
              </a:rPr>
              <a:t>ci </a:t>
            </a:r>
            <a:r>
              <a:rPr sz="4000" b="1" spc="-25" dirty="0">
                <a:solidFill>
                  <a:srgbClr val="F79646"/>
                </a:solidFill>
                <a:latin typeface="Calibri"/>
                <a:cs typeface="Calibri"/>
              </a:rPr>
              <a:t>p</a:t>
            </a:r>
            <a:r>
              <a:rPr sz="4000" b="1" spc="-30" dirty="0">
                <a:solidFill>
                  <a:srgbClr val="F79646"/>
                </a:solidFill>
                <a:latin typeface="Calibri"/>
                <a:cs typeface="Calibri"/>
              </a:rPr>
              <a:t>o</a:t>
            </a:r>
            <a:r>
              <a:rPr sz="4000" b="1" spc="-25" dirty="0">
                <a:solidFill>
                  <a:srgbClr val="F79646"/>
                </a:solidFill>
                <a:latin typeface="Calibri"/>
                <a:cs typeface="Calibri"/>
              </a:rPr>
              <a:t>u</a:t>
            </a:r>
            <a:r>
              <a:rPr sz="4000" b="1" dirty="0">
                <a:solidFill>
                  <a:srgbClr val="F79646"/>
                </a:solidFill>
                <a:latin typeface="Calibri"/>
                <a:cs typeface="Calibri"/>
              </a:rPr>
              <a:t>r</a:t>
            </a:r>
            <a:r>
              <a:rPr sz="4000" b="1" spc="-5" dirty="0">
                <a:solidFill>
                  <a:srgbClr val="F79646"/>
                </a:solidFill>
                <a:latin typeface="Calibri"/>
                <a:cs typeface="Calibri"/>
              </a:rPr>
              <a:t> </a:t>
            </a:r>
            <a:r>
              <a:rPr sz="4000" b="1" spc="-45" dirty="0" err="1">
                <a:solidFill>
                  <a:srgbClr val="F79646"/>
                </a:solidFill>
                <a:latin typeface="Calibri"/>
                <a:cs typeface="Calibri"/>
              </a:rPr>
              <a:t>v</a:t>
            </a:r>
            <a:r>
              <a:rPr sz="4000" b="1" spc="-30" dirty="0" err="1">
                <a:solidFill>
                  <a:srgbClr val="F79646"/>
                </a:solidFill>
                <a:latin typeface="Calibri"/>
                <a:cs typeface="Calibri"/>
              </a:rPr>
              <a:t>o</a:t>
            </a:r>
            <a:r>
              <a:rPr sz="4000" b="1" spc="-15" dirty="0" err="1">
                <a:solidFill>
                  <a:srgbClr val="F79646"/>
                </a:solidFill>
                <a:latin typeface="Calibri"/>
                <a:cs typeface="Calibri"/>
              </a:rPr>
              <a:t>t</a:t>
            </a:r>
            <a:r>
              <a:rPr sz="4000" b="1" spc="-50" dirty="0" err="1">
                <a:solidFill>
                  <a:srgbClr val="F79646"/>
                </a:solidFill>
                <a:latin typeface="Calibri"/>
                <a:cs typeface="Calibri"/>
              </a:rPr>
              <a:t>r</a:t>
            </a:r>
            <a:r>
              <a:rPr sz="4000" b="1" dirty="0" err="1">
                <a:solidFill>
                  <a:srgbClr val="F79646"/>
                </a:solidFill>
                <a:latin typeface="Calibri"/>
                <a:cs typeface="Calibri"/>
              </a:rPr>
              <a:t>e</a:t>
            </a:r>
            <a:r>
              <a:rPr sz="4000" b="1" spc="-10" dirty="0">
                <a:solidFill>
                  <a:srgbClr val="F79646"/>
                </a:solidFill>
                <a:latin typeface="Calibri"/>
                <a:cs typeface="Calibri"/>
              </a:rPr>
              <a:t> </a:t>
            </a:r>
            <a:r>
              <a:rPr lang="fr-FR" sz="4000" b="1" spc="-60" dirty="0" err="1" smtClean="0">
                <a:solidFill>
                  <a:srgbClr val="F79646"/>
                </a:solidFill>
                <a:latin typeface="Calibri"/>
                <a:cs typeface="Calibri"/>
              </a:rPr>
              <a:t>attenti</a:t>
            </a:r>
            <a:r>
              <a:rPr sz="4000" b="1" spc="-30" dirty="0" smtClean="0">
                <a:solidFill>
                  <a:srgbClr val="F79646"/>
                </a:solidFill>
                <a:latin typeface="Calibri"/>
                <a:cs typeface="Calibri"/>
              </a:rPr>
              <a:t>o</a:t>
            </a:r>
            <a:r>
              <a:rPr sz="4000" b="1" spc="-25" dirty="0" smtClean="0">
                <a:solidFill>
                  <a:srgbClr val="F79646"/>
                </a:solidFill>
                <a:latin typeface="Calibri"/>
                <a:cs typeface="Calibri"/>
              </a:rPr>
              <a:t>n</a:t>
            </a:r>
            <a:endParaRPr sz="4000" dirty="0">
              <a:latin typeface="Calibri"/>
              <a:cs typeface="Calibri"/>
            </a:endParaRPr>
          </a:p>
        </p:txBody>
      </p:sp>
      <p:sp>
        <p:nvSpPr>
          <p:cNvPr id="9" name="object 9"/>
          <p:cNvSpPr txBox="1"/>
          <p:nvPr/>
        </p:nvSpPr>
        <p:spPr>
          <a:xfrm>
            <a:off x="0" y="3811198"/>
            <a:ext cx="9144000" cy="1051313"/>
          </a:xfrm>
          <a:prstGeom prst="rect">
            <a:avLst/>
          </a:prstGeom>
        </p:spPr>
        <p:txBody>
          <a:bodyPr vert="horz" wrap="square" lIns="0" tIns="0" rIns="0" bIns="0" rtlCol="0">
            <a:spAutoFit/>
          </a:bodyPr>
          <a:lstStyle/>
          <a:p>
            <a:pPr marL="12700" marR="6350" indent="984250" algn="ctr">
              <a:lnSpc>
                <a:spcPct val="122100"/>
              </a:lnSpc>
            </a:pPr>
            <a:r>
              <a:rPr sz="2800" spc="-20" dirty="0">
                <a:latin typeface="Calibri"/>
                <a:cs typeface="Calibri"/>
              </a:rPr>
              <a:t>D</a:t>
            </a:r>
            <a:r>
              <a:rPr sz="2800" spc="-25" dirty="0">
                <a:latin typeface="Calibri"/>
                <a:cs typeface="Calibri"/>
              </a:rPr>
              <a:t>e</a:t>
            </a:r>
            <a:r>
              <a:rPr sz="2800" dirty="0">
                <a:latin typeface="Calibri"/>
                <a:cs typeface="Calibri"/>
              </a:rPr>
              <a:t>s</a:t>
            </a:r>
            <a:r>
              <a:rPr sz="2800" spc="10" dirty="0">
                <a:latin typeface="Calibri"/>
                <a:cs typeface="Calibri"/>
              </a:rPr>
              <a:t> </a:t>
            </a:r>
            <a:r>
              <a:rPr sz="2800" dirty="0" err="1" smtClean="0">
                <a:latin typeface="Calibri"/>
                <a:cs typeface="Calibri"/>
              </a:rPr>
              <a:t>qu</a:t>
            </a:r>
            <a:r>
              <a:rPr sz="2800" spc="-25" dirty="0" err="1" smtClean="0">
                <a:latin typeface="Calibri"/>
                <a:cs typeface="Calibri"/>
              </a:rPr>
              <a:t>e</a:t>
            </a:r>
            <a:r>
              <a:rPr sz="2800" spc="-35" dirty="0" err="1" smtClean="0">
                <a:latin typeface="Calibri"/>
                <a:cs typeface="Calibri"/>
              </a:rPr>
              <a:t>s</a:t>
            </a:r>
            <a:r>
              <a:rPr lang="fr-FR" sz="2800" spc="-105" dirty="0" smtClean="0">
                <a:latin typeface="Calibri"/>
                <a:cs typeface="Calibri"/>
              </a:rPr>
              <a:t>ti</a:t>
            </a:r>
            <a:r>
              <a:rPr sz="2800" spc="-95" dirty="0" err="1" smtClean="0">
                <a:latin typeface="Calibri"/>
                <a:cs typeface="Calibri"/>
              </a:rPr>
              <a:t>o</a:t>
            </a:r>
            <a:r>
              <a:rPr sz="2800" dirty="0" err="1" smtClean="0">
                <a:latin typeface="Calibri"/>
                <a:cs typeface="Calibri"/>
              </a:rPr>
              <a:t>ns</a:t>
            </a:r>
            <a:r>
              <a:rPr sz="2800" spc="10" dirty="0" smtClean="0">
                <a:latin typeface="Calibri"/>
                <a:cs typeface="Calibri"/>
              </a:rPr>
              <a:t> </a:t>
            </a:r>
            <a:r>
              <a:rPr sz="2800" dirty="0">
                <a:latin typeface="Calibri"/>
                <a:cs typeface="Calibri"/>
              </a:rPr>
              <a:t>?</a:t>
            </a:r>
            <a:r>
              <a:rPr sz="2800" dirty="0">
                <a:latin typeface="Calibri"/>
                <a:cs typeface="Calibri"/>
                <a:hlinkClick r:id="rId3"/>
              </a:rPr>
              <a:t> </a:t>
            </a:r>
            <a:endParaRPr lang="fr-FR" sz="2800" dirty="0">
              <a:latin typeface="Calibri"/>
              <a:cs typeface="Calibri"/>
              <a:hlinkClick r:id="rId3"/>
            </a:endParaRPr>
          </a:p>
          <a:p>
            <a:pPr marL="12700" marR="6350" indent="984250" algn="ctr">
              <a:lnSpc>
                <a:spcPct val="122100"/>
              </a:lnSpc>
            </a:pPr>
            <a:r>
              <a:rPr lang="fr-FR" sz="2800" dirty="0" err="1" smtClean="0">
                <a:latin typeface="Calibri"/>
                <a:cs typeface="Calibri"/>
                <a:hlinkClick r:id="rId3"/>
              </a:rPr>
              <a:t>julie.haesebaert</a:t>
            </a:r>
            <a:r>
              <a:rPr sz="2800" spc="-30" dirty="0" smtClean="0">
                <a:latin typeface="Calibri"/>
                <a:cs typeface="Calibri"/>
                <a:hlinkClick r:id="rId3"/>
              </a:rPr>
              <a:t>@</a:t>
            </a:r>
            <a:r>
              <a:rPr sz="2800" spc="-15" dirty="0" smtClean="0">
                <a:latin typeface="Calibri"/>
                <a:cs typeface="Calibri"/>
                <a:hlinkClick r:id="rId3"/>
              </a:rPr>
              <a:t>c</a:t>
            </a:r>
            <a:r>
              <a:rPr sz="2800" dirty="0" smtClean="0">
                <a:latin typeface="Calibri"/>
                <a:cs typeface="Calibri"/>
                <a:hlinkClick r:id="rId3"/>
              </a:rPr>
              <a:t>hu</a:t>
            </a:r>
            <a:r>
              <a:rPr sz="2800" spc="5" dirty="0" smtClean="0">
                <a:latin typeface="Calibri"/>
                <a:cs typeface="Calibri"/>
                <a:hlinkClick r:id="rId3"/>
              </a:rPr>
              <a:t>-</a:t>
            </a:r>
            <a:r>
              <a:rPr sz="2800" spc="-5" dirty="0" smtClean="0">
                <a:latin typeface="Calibri"/>
                <a:cs typeface="Calibri"/>
                <a:hlinkClick r:id="rId3"/>
              </a:rPr>
              <a:t>l</a:t>
            </a:r>
            <a:r>
              <a:rPr sz="2800" spc="-35" dirty="0" smtClean="0">
                <a:latin typeface="Calibri"/>
                <a:cs typeface="Calibri"/>
                <a:hlinkClick r:id="rId3"/>
              </a:rPr>
              <a:t>y</a:t>
            </a:r>
            <a:r>
              <a:rPr sz="2800" spc="-5" dirty="0" smtClean="0">
                <a:latin typeface="Calibri"/>
                <a:cs typeface="Calibri"/>
                <a:hlinkClick r:id="rId3"/>
              </a:rPr>
              <a:t>o</a:t>
            </a:r>
            <a:r>
              <a:rPr sz="2800" dirty="0" smtClean="0">
                <a:latin typeface="Calibri"/>
                <a:cs typeface="Calibri"/>
                <a:hlinkClick r:id="rId3"/>
              </a:rPr>
              <a:t>n</a:t>
            </a:r>
            <a:r>
              <a:rPr sz="2800" spc="-60" dirty="0" smtClean="0">
                <a:latin typeface="Calibri"/>
                <a:cs typeface="Calibri"/>
                <a:hlinkClick r:id="rId3"/>
              </a:rPr>
              <a:t>.</a:t>
            </a:r>
            <a:r>
              <a:rPr sz="2800" spc="-15" dirty="0" smtClean="0">
                <a:latin typeface="Calibri"/>
                <a:cs typeface="Calibri"/>
                <a:hlinkClick r:id="rId3"/>
              </a:rPr>
              <a:t>fr</a:t>
            </a:r>
            <a:endParaRPr sz="2800" dirty="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9439"/>
    </mc:Choice>
    <mc:Fallback xmlns="">
      <p:transition spd="slow" advTm="943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9537" y="5779317"/>
            <a:ext cx="7759699" cy="981075"/>
          </a:xfrm>
          <a:prstGeom prst="rect">
            <a:avLst/>
          </a:prstGeom>
          <a:blipFill>
            <a:blip r:embed="rId5" cstate="print"/>
            <a:stretch>
              <a:fillRect/>
            </a:stretch>
          </a:blipFill>
        </p:spPr>
        <p:txBody>
          <a:bodyPr wrap="square" lIns="0" tIns="0" rIns="0" bIns="0" rtlCol="0">
            <a:spAutoFit/>
          </a:bodyPr>
          <a:lstStyle/>
          <a:p>
            <a:endParaRPr/>
          </a:p>
        </p:txBody>
      </p:sp>
      <p:sp>
        <p:nvSpPr>
          <p:cNvPr id="3" name="object 3"/>
          <p:cNvSpPr/>
          <p:nvPr/>
        </p:nvSpPr>
        <p:spPr>
          <a:xfrm>
            <a:off x="395536" y="827186"/>
            <a:ext cx="7992887" cy="19051"/>
          </a:xfrm>
          <a:prstGeom prst="rect">
            <a:avLst/>
          </a:prstGeom>
          <a:blipFill>
            <a:blip r:embed="rId6" cstate="print"/>
            <a:stretch>
              <a:fillRect/>
            </a:stretch>
          </a:blipFill>
        </p:spPr>
        <p:txBody>
          <a:bodyPr wrap="square" lIns="0" tIns="0" rIns="0" bIns="0" rtlCol="0">
            <a:spAutoFit/>
          </a:bodyPr>
          <a:lstStyle/>
          <a:p>
            <a:endParaRPr/>
          </a:p>
        </p:txBody>
      </p:sp>
      <p:sp>
        <p:nvSpPr>
          <p:cNvPr id="4" name="object 4"/>
          <p:cNvSpPr txBox="1">
            <a:spLocks noGrp="1"/>
          </p:cNvSpPr>
          <p:nvPr>
            <p:ph type="title"/>
          </p:nvPr>
        </p:nvSpPr>
        <p:spPr>
          <a:xfrm>
            <a:off x="305185" y="216407"/>
            <a:ext cx="8882063" cy="553998"/>
          </a:xfrm>
          <a:prstGeom prst="rect">
            <a:avLst/>
          </a:prstGeom>
        </p:spPr>
        <p:txBody>
          <a:bodyPr vert="horz" wrap="square" lIns="0" tIns="0" rIns="0" bIns="0" rtlCol="0">
            <a:spAutoFit/>
          </a:bodyPr>
          <a:lstStyle/>
          <a:p>
            <a:pPr marL="12700"/>
            <a:r>
              <a:rPr lang="fr-FR" dirty="0">
                <a:solidFill>
                  <a:schemeClr val="accent1"/>
                </a:solidFill>
              </a:rPr>
              <a:t>Etat de santé de la  population</a:t>
            </a:r>
            <a:endParaRPr dirty="0">
              <a:solidFill>
                <a:schemeClr val="accent1"/>
              </a:solidFill>
            </a:endParaRPr>
          </a:p>
        </p:txBody>
      </p:sp>
      <p:pic>
        <p:nvPicPr>
          <p:cNvPr id="6" name="Picture 4" descr="Espérance de vie en bonne santé: elle progresse pour les femmes, régresse  pour les homm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82" y="1066800"/>
            <a:ext cx="4736202"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97134" y="1207056"/>
            <a:ext cx="4423065" cy="4678204"/>
          </a:xfrm>
          <a:prstGeom prst="rect">
            <a:avLst/>
          </a:prstGeom>
        </p:spPr>
        <p:txBody>
          <a:bodyPr wrap="square">
            <a:spAutoFit/>
          </a:bodyPr>
          <a:lstStyle/>
          <a:p>
            <a:pPr marL="12700">
              <a:lnSpc>
                <a:spcPct val="100000"/>
              </a:lnSpc>
              <a:tabLst>
                <a:tab pos="355600" algn="l"/>
              </a:tabLst>
            </a:pPr>
            <a:r>
              <a:rPr lang="fr-FR" b="1" spc="-5" dirty="0" smtClean="0">
                <a:cs typeface="Calibri"/>
              </a:rPr>
              <a:t>En France :</a:t>
            </a:r>
          </a:p>
          <a:p>
            <a:pPr marL="12700">
              <a:lnSpc>
                <a:spcPct val="100000"/>
              </a:lnSpc>
              <a:tabLst>
                <a:tab pos="355600" algn="l"/>
              </a:tabLst>
            </a:pPr>
            <a:r>
              <a:rPr lang="fr-FR" b="1" spc="-5" dirty="0" smtClean="0">
                <a:cs typeface="Calibri"/>
              </a:rPr>
              <a:t>L’espérance de vie augmente</a:t>
            </a:r>
          </a:p>
          <a:p>
            <a:pPr marL="12700">
              <a:lnSpc>
                <a:spcPct val="100000"/>
              </a:lnSpc>
              <a:tabLst>
                <a:tab pos="355600" algn="l"/>
              </a:tabLst>
            </a:pPr>
            <a:endParaRPr lang="fr-FR" b="1" spc="-5" dirty="0" smtClean="0">
              <a:cs typeface="Calibri"/>
            </a:endParaRPr>
          </a:p>
          <a:p>
            <a:pPr marL="12700">
              <a:lnSpc>
                <a:spcPct val="100000"/>
              </a:lnSpc>
              <a:tabLst>
                <a:tab pos="355600" algn="l"/>
              </a:tabLst>
            </a:pPr>
            <a:r>
              <a:rPr lang="fr-FR" b="1" spc="-5" dirty="0" smtClean="0">
                <a:cs typeface="Calibri"/>
              </a:rPr>
              <a:t>Mais</a:t>
            </a:r>
          </a:p>
          <a:p>
            <a:pPr marL="12700">
              <a:lnSpc>
                <a:spcPct val="100000"/>
              </a:lnSpc>
              <a:tabLst>
                <a:tab pos="355600" algn="l"/>
              </a:tabLst>
            </a:pPr>
            <a:endParaRPr lang="fr-FR" b="1" spc="-5" dirty="0" smtClean="0">
              <a:cs typeface="Calibri"/>
            </a:endParaRPr>
          </a:p>
          <a:p>
            <a:pPr marL="363538" indent="-350838">
              <a:lnSpc>
                <a:spcPct val="100000"/>
              </a:lnSpc>
              <a:tabLst>
                <a:tab pos="355600" algn="l"/>
              </a:tabLst>
            </a:pPr>
            <a:r>
              <a:rPr lang="fr-FR" b="1" spc="-5" dirty="0">
                <a:cs typeface="Calibri"/>
              </a:rPr>
              <a:t>L</a:t>
            </a:r>
            <a:r>
              <a:rPr lang="fr-FR" b="1" spc="-5" dirty="0" smtClean="0">
                <a:cs typeface="Calibri"/>
              </a:rPr>
              <a:t>’espérance de vie sans incapacité stagne</a:t>
            </a:r>
          </a:p>
          <a:p>
            <a:pPr marL="363538" indent="-350838">
              <a:lnSpc>
                <a:spcPct val="100000"/>
              </a:lnSpc>
              <a:tabLst>
                <a:tab pos="355600" algn="l"/>
              </a:tabLst>
            </a:pPr>
            <a:endParaRPr lang="fr-FR" b="1" spc="-5" dirty="0" smtClean="0">
              <a:cs typeface="Calibri"/>
            </a:endParaRPr>
          </a:p>
          <a:p>
            <a:pPr marL="363538" indent="-350838">
              <a:lnSpc>
                <a:spcPct val="100000"/>
              </a:lnSpc>
              <a:tabLst>
                <a:tab pos="355600" algn="l"/>
              </a:tabLst>
            </a:pPr>
            <a:r>
              <a:rPr lang="fr-FR" b="1" spc="-5" dirty="0" smtClean="0">
                <a:cs typeface="Calibri"/>
              </a:rPr>
              <a:t>La </a:t>
            </a:r>
            <a:r>
              <a:rPr lang="fr-FR" b="1" spc="-5" dirty="0">
                <a:cs typeface="Calibri"/>
              </a:rPr>
              <a:t>p</a:t>
            </a:r>
            <a:r>
              <a:rPr lang="fr-FR" b="1" spc="-5" dirty="0" smtClean="0">
                <a:cs typeface="Calibri"/>
              </a:rPr>
              <a:t>révalence des maladies chroniques augmente </a:t>
            </a:r>
          </a:p>
          <a:p>
            <a:pPr marL="363538" indent="-350838">
              <a:lnSpc>
                <a:spcPct val="100000"/>
              </a:lnSpc>
              <a:tabLst>
                <a:tab pos="355600" algn="l"/>
              </a:tabLst>
            </a:pPr>
            <a:endParaRPr lang="fr-FR" b="1" spc="-5" dirty="0" smtClean="0">
              <a:cs typeface="Calibri"/>
            </a:endParaRPr>
          </a:p>
          <a:p>
            <a:pPr marL="12700">
              <a:lnSpc>
                <a:spcPct val="100000"/>
              </a:lnSpc>
              <a:tabLst>
                <a:tab pos="355600" algn="l"/>
              </a:tabLst>
            </a:pPr>
            <a:r>
              <a:rPr lang="fr-FR" spc="-5" dirty="0" smtClean="0">
                <a:cs typeface="Calibri"/>
              </a:rPr>
              <a:t>	Estimées </a:t>
            </a:r>
            <a:r>
              <a:rPr lang="fr-FR" spc="-5" dirty="0">
                <a:cs typeface="Calibri"/>
              </a:rPr>
              <a:t>à 20 millions </a:t>
            </a:r>
            <a:r>
              <a:rPr lang="fr-FR" spc="-5" dirty="0" smtClean="0">
                <a:cs typeface="Calibri"/>
              </a:rPr>
              <a:t>en </a:t>
            </a:r>
            <a:r>
              <a:rPr lang="fr-FR" spc="-5" dirty="0">
                <a:cs typeface="Calibri"/>
              </a:rPr>
              <a:t>2018 </a:t>
            </a:r>
            <a:r>
              <a:rPr lang="fr-FR" spc="-5" dirty="0" smtClean="0">
                <a:cs typeface="Calibri"/>
              </a:rPr>
              <a:t>(maladies cardio-neurovasculaires, cancéreuses, respiratoires, psychiatriques)</a:t>
            </a:r>
          </a:p>
          <a:p>
            <a:pPr marL="12700">
              <a:lnSpc>
                <a:spcPct val="100000"/>
              </a:lnSpc>
              <a:tabLst>
                <a:tab pos="355600" algn="l"/>
              </a:tabLst>
            </a:pPr>
            <a:r>
              <a:rPr lang="fr-FR" sz="1600" spc="-5" dirty="0" smtClean="0">
                <a:cs typeface="Calibri"/>
              </a:rPr>
              <a:t>	</a:t>
            </a:r>
            <a:r>
              <a:rPr lang="fr-FR" sz="1600" b="1" spc="-5" dirty="0" smtClean="0">
                <a:cs typeface="Calibri"/>
              </a:rPr>
              <a:t>40% des adultes Français atteints de maladie chronique en 2019</a:t>
            </a:r>
            <a:endParaRPr lang="fr-FR" sz="1600" b="1" spc="-5" dirty="0">
              <a:cs typeface="Calibri"/>
            </a:endParaRPr>
          </a:p>
          <a:p>
            <a:pPr marL="12700">
              <a:lnSpc>
                <a:spcPct val="100000"/>
              </a:lnSpc>
              <a:tabLst>
                <a:tab pos="355600" algn="l"/>
              </a:tabLst>
            </a:pPr>
            <a:endParaRPr lang="fr-FR" sz="1600" spc="-5" dirty="0" smtClean="0">
              <a:cs typeface="Calibri"/>
            </a:endParaRPr>
          </a:p>
          <a:p>
            <a:pPr marL="12700">
              <a:lnSpc>
                <a:spcPct val="100000"/>
              </a:lnSpc>
              <a:tabLst>
                <a:tab pos="355600" algn="l"/>
              </a:tabLst>
            </a:pPr>
            <a:endParaRPr lang="fr-FR" sz="1600" spc="-5" dirty="0">
              <a:cs typeface="Calibri"/>
            </a:endParaRPr>
          </a:p>
        </p:txBody>
      </p:sp>
      <p:sp>
        <p:nvSpPr>
          <p:cNvPr id="8" name="object 3"/>
          <p:cNvSpPr/>
          <p:nvPr/>
        </p:nvSpPr>
        <p:spPr>
          <a:xfrm>
            <a:off x="318872" y="827186"/>
            <a:ext cx="8792176" cy="19051"/>
          </a:xfrm>
          <a:prstGeom prst="rect">
            <a:avLst/>
          </a:prstGeom>
          <a:blipFill>
            <a:blip r:embed="rId6" cstate="print"/>
            <a:stretch>
              <a:fillRect/>
            </a:stretch>
          </a:blipFill>
        </p:spPr>
        <p:txBody>
          <a:bodyPr wrap="square" lIns="0" tIns="0" rIns="0" bIns="0" rtlCol="0">
            <a:spAutoFit/>
          </a:bodyPr>
          <a:lstStyle/>
          <a:p>
            <a:endParaRPr/>
          </a:p>
        </p:txBody>
      </p:sp>
      <p:sp>
        <p:nvSpPr>
          <p:cNvPr id="10" name="ZoneTexte 9"/>
          <p:cNvSpPr txBox="1"/>
          <p:nvPr/>
        </p:nvSpPr>
        <p:spPr>
          <a:xfrm flipH="1">
            <a:off x="1814382" y="1567248"/>
            <a:ext cx="685800" cy="369332"/>
          </a:xfrm>
          <a:prstGeom prst="rect">
            <a:avLst/>
          </a:prstGeom>
          <a:noFill/>
        </p:spPr>
        <p:txBody>
          <a:bodyPr wrap="square" rtlCol="0">
            <a:spAutoFit/>
          </a:bodyPr>
          <a:lstStyle/>
          <a:p>
            <a:r>
              <a:rPr lang="fr-FR" b="1" dirty="0" smtClean="0"/>
              <a:t>(EV)</a:t>
            </a:r>
            <a:endParaRPr lang="fr-FR" b="1" dirty="0"/>
          </a:p>
        </p:txBody>
      </p:sp>
      <p:sp>
        <p:nvSpPr>
          <p:cNvPr id="11" name="ZoneTexte 10"/>
          <p:cNvSpPr txBox="1"/>
          <p:nvPr/>
        </p:nvSpPr>
        <p:spPr>
          <a:xfrm flipH="1">
            <a:off x="3276600" y="4009078"/>
            <a:ext cx="914400" cy="369332"/>
          </a:xfrm>
          <a:prstGeom prst="rect">
            <a:avLst/>
          </a:prstGeom>
          <a:noFill/>
        </p:spPr>
        <p:txBody>
          <a:bodyPr wrap="square" rtlCol="0">
            <a:spAutoFit/>
          </a:bodyPr>
          <a:lstStyle/>
          <a:p>
            <a:r>
              <a:rPr lang="fr-FR" b="1" dirty="0" smtClean="0"/>
              <a:t>(EVSI)</a:t>
            </a:r>
            <a:endParaRPr lang="fr-FR" b="1"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36267226"/>
      </p:ext>
    </p:extLst>
  </p:cSld>
  <p:clrMapOvr>
    <a:masterClrMapping/>
  </p:clrMapOvr>
  <mc:AlternateContent xmlns:mc="http://schemas.openxmlformats.org/markup-compatibility/2006" xmlns:p14="http://schemas.microsoft.com/office/powerpoint/2010/main">
    <mc:Choice Requires="p14">
      <p:transition spd="slow" p14:dur="2000" advTm="30545"/>
    </mc:Choice>
    <mc:Fallback xmlns="">
      <p:transition spd="slow" advTm="30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975" y="216407"/>
            <a:ext cx="8986520" cy="553998"/>
          </a:xfrm>
        </p:spPr>
        <p:txBody>
          <a:bodyPr/>
          <a:lstStyle/>
          <a:p>
            <a:r>
              <a:rPr lang="fr-FR" dirty="0">
                <a:solidFill>
                  <a:schemeClr val="accent1"/>
                </a:solidFill>
              </a:rPr>
              <a:t>Le Panorama de la santé 2019 (OCDE)</a:t>
            </a:r>
          </a:p>
        </p:txBody>
      </p:sp>
      <p:sp>
        <p:nvSpPr>
          <p:cNvPr id="3" name="Espace réservé du texte 2"/>
          <p:cNvSpPr>
            <a:spLocks noGrp="1"/>
          </p:cNvSpPr>
          <p:nvPr>
            <p:ph type="body" idx="1"/>
          </p:nvPr>
        </p:nvSpPr>
        <p:spPr>
          <a:xfrm>
            <a:off x="228600" y="1066800"/>
            <a:ext cx="8534400" cy="4001095"/>
          </a:xfrm>
        </p:spPr>
        <p:txBody>
          <a:bodyPr/>
          <a:lstStyle/>
          <a:p>
            <a:r>
              <a:rPr lang="fr-FR" sz="2000" kern="1200" spc="-5" dirty="0" smtClean="0">
                <a:solidFill>
                  <a:schemeClr val="tx1"/>
                </a:solidFill>
                <a:cs typeface="Calibri"/>
              </a:rPr>
              <a:t>Parmi les constats :</a:t>
            </a:r>
          </a:p>
          <a:p>
            <a:pPr marL="285750" indent="-285750">
              <a:buFont typeface="Arial" panose="020B0604020202020204" pitchFamily="34" charset="0"/>
              <a:buChar char="•"/>
            </a:pPr>
            <a:endParaRPr lang="fr-FR" sz="2000" kern="1200" spc="-5" dirty="0">
              <a:solidFill>
                <a:schemeClr val="tx1"/>
              </a:solidFill>
              <a:cs typeface="Calibri"/>
            </a:endParaRPr>
          </a:p>
          <a:p>
            <a:pPr marL="285750" indent="-285750">
              <a:spcAft>
                <a:spcPts val="1200"/>
              </a:spcAft>
              <a:buFont typeface="Arial" panose="020B0604020202020204" pitchFamily="34" charset="0"/>
              <a:buChar char="•"/>
            </a:pPr>
            <a:r>
              <a:rPr lang="fr-FR" sz="2000" kern="1200" spc="-5" dirty="0" smtClean="0">
                <a:solidFill>
                  <a:schemeClr val="tx1"/>
                </a:solidFill>
                <a:cs typeface="Calibri"/>
              </a:rPr>
              <a:t>La </a:t>
            </a:r>
            <a:r>
              <a:rPr lang="fr-FR" sz="2000" kern="1200" spc="-5" dirty="0">
                <a:solidFill>
                  <a:schemeClr val="tx1"/>
                </a:solidFill>
                <a:cs typeface="Calibri"/>
              </a:rPr>
              <a:t>prévalence des </a:t>
            </a:r>
            <a:r>
              <a:rPr lang="fr-FR" sz="2000" b="1" kern="1200" spc="-5" dirty="0">
                <a:solidFill>
                  <a:schemeClr val="tx1"/>
                </a:solidFill>
                <a:cs typeface="Calibri"/>
              </a:rPr>
              <a:t>maladies chroniques </a:t>
            </a:r>
            <a:r>
              <a:rPr lang="fr-FR" sz="2000" kern="1200" spc="-5" dirty="0">
                <a:solidFill>
                  <a:schemeClr val="tx1"/>
                </a:solidFill>
                <a:cs typeface="Calibri"/>
              </a:rPr>
              <a:t>et des </a:t>
            </a:r>
            <a:r>
              <a:rPr lang="fr-FR" sz="2000" b="1" kern="1200" spc="-5" dirty="0">
                <a:solidFill>
                  <a:schemeClr val="tx1"/>
                </a:solidFill>
                <a:cs typeface="Calibri"/>
              </a:rPr>
              <a:t>troubles de la santé mentale </a:t>
            </a:r>
            <a:r>
              <a:rPr lang="fr-FR" sz="2000" kern="1200" spc="-5" dirty="0">
                <a:solidFill>
                  <a:schemeClr val="tx1"/>
                </a:solidFill>
                <a:cs typeface="Calibri"/>
              </a:rPr>
              <a:t>augmente </a:t>
            </a:r>
            <a:r>
              <a:rPr lang="fr-FR" sz="2000" kern="1200" spc="-5" dirty="0" smtClean="0">
                <a:solidFill>
                  <a:schemeClr val="tx1"/>
                </a:solidFill>
                <a:cs typeface="Calibri"/>
              </a:rPr>
              <a:t>(EVSI)</a:t>
            </a:r>
          </a:p>
          <a:p>
            <a:pPr marL="285750" indent="-285750">
              <a:spcAft>
                <a:spcPts val="1200"/>
              </a:spcAft>
              <a:buFont typeface="Arial" panose="020B0604020202020204" pitchFamily="34" charset="0"/>
              <a:buChar char="•"/>
            </a:pPr>
            <a:r>
              <a:rPr lang="fr-FR" sz="2000" kern="1200" spc="-5" dirty="0" smtClean="0">
                <a:solidFill>
                  <a:schemeClr val="tx1"/>
                </a:solidFill>
                <a:cs typeface="Calibri"/>
              </a:rPr>
              <a:t>Le </a:t>
            </a:r>
            <a:r>
              <a:rPr lang="fr-FR" sz="2000" b="1" kern="1200" spc="-5" dirty="0">
                <a:solidFill>
                  <a:schemeClr val="tx1"/>
                </a:solidFill>
                <a:cs typeface="Calibri"/>
              </a:rPr>
              <a:t>tabac</a:t>
            </a:r>
            <a:r>
              <a:rPr lang="fr-FR" sz="2000" kern="1200" spc="-5" dirty="0">
                <a:solidFill>
                  <a:schemeClr val="tx1"/>
                </a:solidFill>
                <a:cs typeface="Calibri"/>
              </a:rPr>
              <a:t>, </a:t>
            </a:r>
            <a:r>
              <a:rPr lang="fr-FR" sz="2000" b="1" kern="1200" spc="-5" dirty="0">
                <a:solidFill>
                  <a:schemeClr val="tx1"/>
                </a:solidFill>
                <a:cs typeface="Calibri"/>
              </a:rPr>
              <a:t>l’alcool</a:t>
            </a:r>
            <a:r>
              <a:rPr lang="fr-FR" sz="2000" kern="1200" spc="-5" dirty="0">
                <a:solidFill>
                  <a:schemeClr val="tx1"/>
                </a:solidFill>
                <a:cs typeface="Calibri"/>
              </a:rPr>
              <a:t> et </a:t>
            </a:r>
            <a:r>
              <a:rPr lang="fr-FR" sz="2000" b="1" kern="1200" spc="-5" dirty="0">
                <a:solidFill>
                  <a:schemeClr val="tx1"/>
                </a:solidFill>
                <a:cs typeface="Calibri"/>
              </a:rPr>
              <a:t>l’obésité</a:t>
            </a:r>
            <a:r>
              <a:rPr lang="fr-FR" sz="2000" kern="1200" spc="-5" dirty="0">
                <a:solidFill>
                  <a:schemeClr val="tx1"/>
                </a:solidFill>
                <a:cs typeface="Calibri"/>
              </a:rPr>
              <a:t> </a:t>
            </a:r>
            <a:r>
              <a:rPr lang="fr-FR" sz="2000" kern="1200" spc="-5" dirty="0" smtClean="0">
                <a:solidFill>
                  <a:schemeClr val="tx1"/>
                </a:solidFill>
                <a:cs typeface="Calibri"/>
              </a:rPr>
              <a:t> tuent </a:t>
            </a:r>
            <a:r>
              <a:rPr lang="fr-FR" sz="2000" kern="1200" spc="-5" dirty="0">
                <a:solidFill>
                  <a:schemeClr val="tx1"/>
                </a:solidFill>
                <a:cs typeface="Calibri"/>
              </a:rPr>
              <a:t>prématurément et </a:t>
            </a:r>
            <a:r>
              <a:rPr lang="fr-FR" sz="2000" kern="1200" spc="-5" dirty="0" smtClean="0">
                <a:solidFill>
                  <a:schemeClr val="tx1"/>
                </a:solidFill>
                <a:cs typeface="Calibri"/>
              </a:rPr>
              <a:t>dégradent </a:t>
            </a:r>
            <a:r>
              <a:rPr lang="fr-FR" sz="2000" kern="1200" spc="-5" dirty="0">
                <a:solidFill>
                  <a:schemeClr val="tx1"/>
                </a:solidFill>
                <a:cs typeface="Calibri"/>
              </a:rPr>
              <a:t>la qualité de </a:t>
            </a:r>
            <a:r>
              <a:rPr lang="fr-FR" sz="2000" kern="1200" spc="-5" dirty="0" smtClean="0">
                <a:solidFill>
                  <a:schemeClr val="tx1"/>
                </a:solidFill>
                <a:cs typeface="Calibri"/>
              </a:rPr>
              <a:t>vie (Mortalité prématurée)</a:t>
            </a:r>
          </a:p>
          <a:p>
            <a:pPr marL="285750" indent="-285750">
              <a:buFont typeface="Arial" panose="020B0604020202020204" pitchFamily="34" charset="0"/>
              <a:buChar char="•"/>
            </a:pPr>
            <a:r>
              <a:rPr lang="fr-FR" sz="2000" kern="1200" spc="-5" dirty="0">
                <a:solidFill>
                  <a:schemeClr val="tx1"/>
                </a:solidFill>
                <a:cs typeface="Calibri"/>
              </a:rPr>
              <a:t>Des difficultés d’accès </a:t>
            </a:r>
            <a:r>
              <a:rPr lang="fr-FR" sz="2000" kern="1200" spc="-5" dirty="0" smtClean="0">
                <a:solidFill>
                  <a:schemeClr val="tx1"/>
                </a:solidFill>
                <a:cs typeface="Calibri"/>
              </a:rPr>
              <a:t>au soins persistent</a:t>
            </a:r>
            <a:r>
              <a:rPr lang="fr-FR" sz="2000" kern="1200" spc="-5" dirty="0">
                <a:solidFill>
                  <a:schemeClr val="tx1"/>
                </a:solidFill>
                <a:cs typeface="Calibri"/>
              </a:rPr>
              <a:t>, en particulier parmi les moins aisés </a:t>
            </a:r>
            <a:r>
              <a:rPr lang="fr-FR" sz="2000" kern="1200" spc="-5" dirty="0" smtClean="0">
                <a:solidFill>
                  <a:schemeClr val="tx1"/>
                </a:solidFill>
                <a:cs typeface="Calibri"/>
              </a:rPr>
              <a:t> et il </a:t>
            </a:r>
            <a:r>
              <a:rPr lang="fr-FR" sz="2000" kern="1200" spc="-5" dirty="0">
                <a:solidFill>
                  <a:schemeClr val="tx1"/>
                </a:solidFill>
                <a:cs typeface="Calibri"/>
              </a:rPr>
              <a:t>faudrait accorder plus d’attention aux déclarations et </a:t>
            </a:r>
            <a:r>
              <a:rPr lang="fr-FR" sz="2000" kern="1200" spc="-5" dirty="0" smtClean="0">
                <a:solidFill>
                  <a:schemeClr val="tx1"/>
                </a:solidFill>
                <a:cs typeface="Calibri"/>
              </a:rPr>
              <a:t>vécu des patients</a:t>
            </a:r>
          </a:p>
          <a:p>
            <a:pPr marL="285750" indent="-285750">
              <a:buFont typeface="Arial" panose="020B0604020202020204" pitchFamily="34" charset="0"/>
              <a:buChar char="•"/>
            </a:pPr>
            <a:endParaRPr lang="fr-FR" sz="2000" kern="1200" spc="-5" dirty="0" smtClean="0">
              <a:solidFill>
                <a:schemeClr val="tx1"/>
              </a:solidFill>
              <a:cs typeface="Calibri"/>
            </a:endParaRPr>
          </a:p>
          <a:p>
            <a:pPr marL="271463"/>
            <a:r>
              <a:rPr lang="fr-FR" sz="2000" b="1" dirty="0" smtClean="0"/>
              <a:t>=&gt; Quels sont les facteurs qui influencent l’état de santé de la population?</a:t>
            </a:r>
          </a:p>
          <a:p>
            <a:pPr marL="625475"/>
            <a:r>
              <a:rPr lang="fr-FR" sz="2000" b="1" dirty="0" smtClean="0"/>
              <a:t>Ce sont les « déterminants de l’état de santé</a:t>
            </a:r>
            <a:r>
              <a:rPr lang="fr-FR" sz="2000" dirty="0" smtClean="0"/>
              <a:t> »</a:t>
            </a:r>
          </a:p>
          <a:p>
            <a:pPr marL="285750" indent="-285750">
              <a:buFont typeface="Arial" panose="020B0604020202020204" pitchFamily="34" charset="0"/>
              <a:buChar char="•"/>
            </a:pPr>
            <a:endParaRPr lang="fr-FR" sz="2000" kern="1200" spc="-5" dirty="0">
              <a:solidFill>
                <a:schemeClr val="tx1"/>
              </a:solidFill>
              <a:cs typeface="Calibri"/>
            </a:endParaRPr>
          </a:p>
        </p:txBody>
      </p:sp>
      <p:sp>
        <p:nvSpPr>
          <p:cNvPr id="4" name="object 3"/>
          <p:cNvSpPr/>
          <p:nvPr/>
        </p:nvSpPr>
        <p:spPr>
          <a:xfrm>
            <a:off x="381000" y="838200"/>
            <a:ext cx="7992887" cy="19051"/>
          </a:xfrm>
          <a:prstGeom prst="rect">
            <a:avLst/>
          </a:prstGeom>
          <a:blipFill>
            <a:blip r:embed="rId5" cstate="print"/>
            <a:stretch>
              <a:fillRect/>
            </a:stretch>
          </a:blipFill>
        </p:spPr>
        <p:txBody>
          <a:bodyPr wrap="square" lIns="0" tIns="0" rIns="0" bIns="0" rtlCol="0">
            <a:spAutoFit/>
          </a:bodyPr>
          <a:lstStyle/>
          <a:p>
            <a:endParaRPr/>
          </a:p>
        </p:txBody>
      </p:sp>
      <p:sp>
        <p:nvSpPr>
          <p:cNvPr id="5" name="Rectangle 4"/>
          <p:cNvSpPr/>
          <p:nvPr/>
        </p:nvSpPr>
        <p:spPr>
          <a:xfrm>
            <a:off x="1981200" y="3209854"/>
            <a:ext cx="4042066" cy="615553"/>
          </a:xfrm>
          <a:prstGeom prst="rect">
            <a:avLst/>
          </a:prstGeom>
        </p:spPr>
        <p:txBody>
          <a:bodyPr wrap="square">
            <a:spAutoFit/>
          </a:bodyPr>
          <a:lstStyle/>
          <a:p>
            <a:endParaRPr lang="fr-FR" b="1" dirty="0" smtClean="0"/>
          </a:p>
          <a:p>
            <a:pPr marL="12700">
              <a:lnSpc>
                <a:spcPct val="100000"/>
              </a:lnSpc>
              <a:tabLst>
                <a:tab pos="355600" algn="l"/>
              </a:tabLst>
            </a:pPr>
            <a:endParaRPr lang="fr-FR" sz="1600" spc="-5" dirty="0">
              <a:cs typeface="Calibri"/>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41844444"/>
      </p:ext>
    </p:extLst>
  </p:cSld>
  <p:clrMapOvr>
    <a:masterClrMapping/>
  </p:clrMapOvr>
  <mc:AlternateContent xmlns:mc="http://schemas.openxmlformats.org/markup-compatibility/2006" xmlns:p14="http://schemas.microsoft.com/office/powerpoint/2010/main">
    <mc:Choice Requires="p14">
      <p:transition spd="slow" p14:dur="2000" advTm="101817"/>
    </mc:Choice>
    <mc:Fallback xmlns="">
      <p:transition spd="slow" advTm="101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0488940-5365-4467-ADC8-F19ABE925F1B}"/>
              </a:ext>
            </a:extLst>
          </p:cNvPr>
          <p:cNvPicPr>
            <a:picLocks noChangeAspect="1"/>
          </p:cNvPicPr>
          <p:nvPr/>
        </p:nvPicPr>
        <p:blipFill rotWithShape="1">
          <a:blip r:embed="rId3"/>
          <a:srcRect t="-8786" r="17556"/>
          <a:stretch/>
        </p:blipFill>
        <p:spPr>
          <a:xfrm>
            <a:off x="201560" y="-76200"/>
            <a:ext cx="8731624" cy="6813469"/>
          </a:xfrm>
          <a:prstGeom prst="rect">
            <a:avLst/>
          </a:prstGeom>
        </p:spPr>
      </p:pic>
      <p:sp>
        <p:nvSpPr>
          <p:cNvPr id="5" name="Rectangle 4"/>
          <p:cNvSpPr/>
          <p:nvPr/>
        </p:nvSpPr>
        <p:spPr>
          <a:xfrm>
            <a:off x="152400" y="6400800"/>
            <a:ext cx="8391525" cy="3252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a:extLst>
              <a:ext uri="{FF2B5EF4-FFF2-40B4-BE49-F238E27FC236}">
                <a16:creationId xmlns:a16="http://schemas.microsoft.com/office/drawing/2014/main" id="{2923C8B9-6FD6-4DA6-809E-909B8DD119BF}"/>
              </a:ext>
            </a:extLst>
          </p:cNvPr>
          <p:cNvSpPr>
            <a:spLocks noGrp="1"/>
          </p:cNvSpPr>
          <p:nvPr>
            <p:ph type="title"/>
          </p:nvPr>
        </p:nvSpPr>
        <p:spPr>
          <a:xfrm>
            <a:off x="152400" y="55602"/>
            <a:ext cx="8986520" cy="553998"/>
          </a:xfrm>
          <a:solidFill>
            <a:schemeClr val="bg1"/>
          </a:solidFill>
        </p:spPr>
        <p:txBody>
          <a:bodyPr/>
          <a:lstStyle/>
          <a:p>
            <a:r>
              <a:rPr lang="fr-FR" dirty="0">
                <a:solidFill>
                  <a:schemeClr val="accent1"/>
                </a:solidFill>
              </a:rPr>
              <a:t>Facteurs de risque (OCDE 2019)</a:t>
            </a:r>
          </a:p>
        </p:txBody>
      </p:sp>
      <p:sp>
        <p:nvSpPr>
          <p:cNvPr id="9" name="Ellipse 8">
            <a:extLst>
              <a:ext uri="{FF2B5EF4-FFF2-40B4-BE49-F238E27FC236}">
                <a16:creationId xmlns:a16="http://schemas.microsoft.com/office/drawing/2014/main" id="{779CD794-0AFF-4D66-B9E4-2C7902472F0C}"/>
              </a:ext>
            </a:extLst>
          </p:cNvPr>
          <p:cNvSpPr/>
          <p:nvPr/>
        </p:nvSpPr>
        <p:spPr>
          <a:xfrm>
            <a:off x="4325800" y="2214148"/>
            <a:ext cx="387116" cy="3127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E6F39771-56DB-4223-AE14-E4A9F138AD5F}"/>
              </a:ext>
            </a:extLst>
          </p:cNvPr>
          <p:cNvSpPr/>
          <p:nvPr/>
        </p:nvSpPr>
        <p:spPr>
          <a:xfrm>
            <a:off x="6245342" y="6396842"/>
            <a:ext cx="387116" cy="3127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45D5521F-F4FA-491E-8491-6A8D0F04A91F}"/>
              </a:ext>
            </a:extLst>
          </p:cNvPr>
          <p:cNvSpPr/>
          <p:nvPr/>
        </p:nvSpPr>
        <p:spPr>
          <a:xfrm>
            <a:off x="6297168" y="2205669"/>
            <a:ext cx="387116" cy="3127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a:extLst>
              <a:ext uri="{FF2B5EF4-FFF2-40B4-BE49-F238E27FC236}">
                <a16:creationId xmlns:a16="http://schemas.microsoft.com/office/drawing/2014/main" id="{872039C1-638D-4E5C-ADD8-DBF5B18ABF4D}"/>
              </a:ext>
            </a:extLst>
          </p:cNvPr>
          <p:cNvSpPr/>
          <p:nvPr/>
        </p:nvSpPr>
        <p:spPr>
          <a:xfrm>
            <a:off x="2371640" y="2202424"/>
            <a:ext cx="387116" cy="3127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4106DA6F-A247-487B-9AC9-7B9D37B462B2}"/>
              </a:ext>
            </a:extLst>
          </p:cNvPr>
          <p:cNvSpPr/>
          <p:nvPr/>
        </p:nvSpPr>
        <p:spPr>
          <a:xfrm>
            <a:off x="4337284" y="6396842"/>
            <a:ext cx="387116" cy="3127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6A04EFE-CDAA-4ADA-98B5-9E50E53F0AD7}"/>
              </a:ext>
            </a:extLst>
          </p:cNvPr>
          <p:cNvSpPr/>
          <p:nvPr/>
        </p:nvSpPr>
        <p:spPr>
          <a:xfrm>
            <a:off x="2361808" y="6399300"/>
            <a:ext cx="387116" cy="3127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710387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00D1458-3504-438D-981C-2BE4F3C290B8}"/>
              </a:ext>
            </a:extLst>
          </p:cNvPr>
          <p:cNvPicPr>
            <a:picLocks noChangeAspect="1"/>
          </p:cNvPicPr>
          <p:nvPr/>
        </p:nvPicPr>
        <p:blipFill rotWithShape="1">
          <a:blip r:embed="rId3"/>
          <a:srcRect l="1" t="9584" r="42424"/>
          <a:stretch/>
        </p:blipFill>
        <p:spPr>
          <a:xfrm>
            <a:off x="304800" y="914399"/>
            <a:ext cx="5791200" cy="5844139"/>
          </a:xfrm>
          <a:prstGeom prst="rect">
            <a:avLst/>
          </a:prstGeom>
        </p:spPr>
      </p:pic>
      <p:sp>
        <p:nvSpPr>
          <p:cNvPr id="8" name="Titre 1">
            <a:extLst>
              <a:ext uri="{FF2B5EF4-FFF2-40B4-BE49-F238E27FC236}">
                <a16:creationId xmlns:a16="http://schemas.microsoft.com/office/drawing/2014/main" id="{2923C8B9-6FD6-4DA6-809E-909B8DD119BF}"/>
              </a:ext>
            </a:extLst>
          </p:cNvPr>
          <p:cNvSpPr>
            <a:spLocks noGrp="1"/>
          </p:cNvSpPr>
          <p:nvPr>
            <p:ph type="title"/>
          </p:nvPr>
        </p:nvSpPr>
        <p:spPr>
          <a:xfrm>
            <a:off x="152400" y="55602"/>
            <a:ext cx="8986520" cy="553998"/>
          </a:xfrm>
          <a:solidFill>
            <a:schemeClr val="bg1"/>
          </a:solidFill>
        </p:spPr>
        <p:txBody>
          <a:bodyPr/>
          <a:lstStyle/>
          <a:p>
            <a:r>
              <a:rPr lang="fr-FR" dirty="0">
                <a:solidFill>
                  <a:schemeClr val="accent1"/>
                </a:solidFill>
              </a:rPr>
              <a:t>Indicateurs efficacité système de soins </a:t>
            </a:r>
            <a:r>
              <a:rPr lang="fr-FR" sz="2400" dirty="0">
                <a:solidFill>
                  <a:schemeClr val="accent1"/>
                </a:solidFill>
              </a:rPr>
              <a:t>(OCDE 2019)</a:t>
            </a:r>
          </a:p>
        </p:txBody>
      </p:sp>
      <p:sp>
        <p:nvSpPr>
          <p:cNvPr id="12" name="Ellipse 11">
            <a:extLst>
              <a:ext uri="{FF2B5EF4-FFF2-40B4-BE49-F238E27FC236}">
                <a16:creationId xmlns:a16="http://schemas.microsoft.com/office/drawing/2014/main" id="{872039C1-638D-4E5C-ADD8-DBF5B18ABF4D}"/>
              </a:ext>
            </a:extLst>
          </p:cNvPr>
          <p:cNvSpPr/>
          <p:nvPr/>
        </p:nvSpPr>
        <p:spPr>
          <a:xfrm>
            <a:off x="2229464" y="2202424"/>
            <a:ext cx="387116" cy="3127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6A04EFE-CDAA-4ADA-98B5-9E50E53F0AD7}"/>
              </a:ext>
            </a:extLst>
          </p:cNvPr>
          <p:cNvSpPr/>
          <p:nvPr/>
        </p:nvSpPr>
        <p:spPr>
          <a:xfrm>
            <a:off x="2217176" y="6399300"/>
            <a:ext cx="387116" cy="3127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C00D1458-3504-438D-981C-2BE4F3C290B8}"/>
              </a:ext>
            </a:extLst>
          </p:cNvPr>
          <p:cNvPicPr>
            <a:picLocks noChangeAspect="1"/>
          </p:cNvPicPr>
          <p:nvPr/>
        </p:nvPicPr>
        <p:blipFill rotWithShape="1">
          <a:blip r:embed="rId3"/>
          <a:srcRect l="57576" t="9584" r="21212"/>
          <a:stretch/>
        </p:blipFill>
        <p:spPr>
          <a:xfrm>
            <a:off x="3974394" y="914399"/>
            <a:ext cx="2133600" cy="5844139"/>
          </a:xfrm>
          <a:prstGeom prst="rect">
            <a:avLst/>
          </a:prstGeom>
        </p:spPr>
      </p:pic>
      <p:sp>
        <p:nvSpPr>
          <p:cNvPr id="5" name="Rectangle 4"/>
          <p:cNvSpPr/>
          <p:nvPr/>
        </p:nvSpPr>
        <p:spPr>
          <a:xfrm>
            <a:off x="152401" y="6400800"/>
            <a:ext cx="5955594" cy="3252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E6F39771-56DB-4223-AE14-E4A9F138AD5F}"/>
              </a:ext>
            </a:extLst>
          </p:cNvPr>
          <p:cNvSpPr/>
          <p:nvPr/>
        </p:nvSpPr>
        <p:spPr>
          <a:xfrm>
            <a:off x="4323110" y="6397736"/>
            <a:ext cx="387116" cy="3158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45D5521F-F4FA-491E-8491-6A8D0F04A91F}"/>
              </a:ext>
            </a:extLst>
          </p:cNvPr>
          <p:cNvSpPr/>
          <p:nvPr/>
        </p:nvSpPr>
        <p:spPr>
          <a:xfrm>
            <a:off x="4348949" y="2195780"/>
            <a:ext cx="387116" cy="3127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914703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Déterminants de santé</a:t>
            </a:r>
            <a:endParaRPr lang="en-US" dirty="0"/>
          </a:p>
        </p:txBody>
      </p:sp>
      <p:sp>
        <p:nvSpPr>
          <p:cNvPr id="3" name="Espace réservé du texte 2"/>
          <p:cNvSpPr>
            <a:spLocks noGrp="1"/>
          </p:cNvSpPr>
          <p:nvPr>
            <p:ph type="body" idx="1"/>
          </p:nvPr>
        </p:nvSpPr>
        <p:spPr>
          <a:xfrm>
            <a:off x="78739" y="1180591"/>
            <a:ext cx="8986520" cy="3877985"/>
          </a:xfrm>
        </p:spPr>
        <p:txBody>
          <a:bodyPr/>
          <a:lstStyle/>
          <a:p>
            <a:r>
              <a:rPr lang="fr-FR" b="1" dirty="0"/>
              <a:t>Les déterminants de la santé peuvent se définir comme l’ensemble des « </a:t>
            </a:r>
            <a:r>
              <a:rPr lang="fr-FR" sz="2400" b="1" dirty="0"/>
              <a:t>facteurs </a:t>
            </a:r>
            <a:r>
              <a:rPr lang="fr-FR" sz="2400" b="1" dirty="0">
                <a:solidFill>
                  <a:srgbClr val="FFC000"/>
                </a:solidFill>
              </a:rPr>
              <a:t>personnels, sociaux, économiques et environnementaux </a:t>
            </a:r>
            <a:r>
              <a:rPr lang="fr-FR" sz="2400" b="1" dirty="0"/>
              <a:t>qui déterminent l’état de santé des </a:t>
            </a:r>
            <a:r>
              <a:rPr lang="fr-FR" sz="2400" b="1" dirty="0">
                <a:solidFill>
                  <a:srgbClr val="FFC000"/>
                </a:solidFill>
              </a:rPr>
              <a:t>individus</a:t>
            </a:r>
            <a:r>
              <a:rPr lang="fr-FR" sz="2400" b="1" dirty="0"/>
              <a:t> ou des </a:t>
            </a:r>
            <a:r>
              <a:rPr lang="fr-FR" sz="2400" b="1" dirty="0">
                <a:solidFill>
                  <a:srgbClr val="FFC000"/>
                </a:solidFill>
              </a:rPr>
              <a:t>populations</a:t>
            </a:r>
            <a:r>
              <a:rPr lang="fr-FR" sz="2400" b="1" dirty="0"/>
              <a:t> </a:t>
            </a:r>
            <a:r>
              <a:rPr lang="fr-FR" b="1" dirty="0"/>
              <a:t>» (OMS)</a:t>
            </a:r>
            <a:r>
              <a:rPr lang="fr-FR" dirty="0"/>
              <a:t>. </a:t>
            </a:r>
            <a:endParaRPr lang="fr-FR" dirty="0" smtClean="0"/>
          </a:p>
          <a:p>
            <a:endParaRPr lang="fr-FR" dirty="0"/>
          </a:p>
          <a:p>
            <a:r>
              <a:rPr lang="fr-FR" sz="2400" dirty="0"/>
              <a:t>Ces facteurs </a:t>
            </a:r>
            <a:r>
              <a:rPr lang="fr-FR" sz="2400" b="1" dirty="0"/>
              <a:t>influencent la santé </a:t>
            </a:r>
            <a:r>
              <a:rPr lang="fr-FR" sz="2400" b="1" dirty="0" smtClean="0"/>
              <a:t>:</a:t>
            </a:r>
          </a:p>
          <a:p>
            <a:r>
              <a:rPr lang="fr-FR" sz="2400" b="1" dirty="0"/>
              <a:t>	</a:t>
            </a:r>
            <a:r>
              <a:rPr lang="fr-FR" sz="2400" b="1" dirty="0" smtClean="0"/>
              <a:t>- </a:t>
            </a:r>
            <a:r>
              <a:rPr lang="fr-FR" sz="2400" dirty="0" smtClean="0"/>
              <a:t>soit </a:t>
            </a:r>
            <a:r>
              <a:rPr lang="fr-FR" sz="2400" b="1" dirty="0"/>
              <a:t>directement</a:t>
            </a:r>
            <a:r>
              <a:rPr lang="fr-FR" sz="2400" dirty="0"/>
              <a:t>, </a:t>
            </a:r>
            <a:endParaRPr lang="fr-FR" sz="2400" dirty="0" smtClean="0"/>
          </a:p>
          <a:p>
            <a:r>
              <a:rPr lang="fr-FR" sz="2400" dirty="0"/>
              <a:t>	</a:t>
            </a:r>
            <a:r>
              <a:rPr lang="fr-FR" sz="2400" dirty="0" smtClean="0"/>
              <a:t>- soit </a:t>
            </a:r>
            <a:r>
              <a:rPr lang="fr-FR" sz="2400" b="1" dirty="0"/>
              <a:t>par leur effet sur des comportements ou des décisions </a:t>
            </a:r>
            <a:r>
              <a:rPr lang="fr-FR" sz="2400" dirty="0"/>
              <a:t>qui auront des retombées sur la santé des individus ou d’une population, </a:t>
            </a:r>
            <a:endParaRPr lang="fr-FR" sz="2400" dirty="0" smtClean="0"/>
          </a:p>
          <a:p>
            <a:r>
              <a:rPr lang="fr-FR" sz="2400" dirty="0"/>
              <a:t>	</a:t>
            </a:r>
            <a:r>
              <a:rPr lang="fr-FR" sz="2400" dirty="0" smtClean="0"/>
              <a:t>- ils </a:t>
            </a:r>
            <a:r>
              <a:rPr lang="fr-FR" sz="2400" b="1" dirty="0"/>
              <a:t>interagissent</a:t>
            </a:r>
            <a:r>
              <a:rPr lang="fr-FR" sz="2400" dirty="0"/>
              <a:t> aussi entre </a:t>
            </a:r>
            <a:r>
              <a:rPr lang="fr-FR" sz="2400" dirty="0" smtClean="0"/>
              <a:t>eux (potentialisation des effets, interdépendance des déterminants). </a:t>
            </a:r>
            <a:endParaRPr lang="fr-FR" sz="2400" dirty="0"/>
          </a:p>
          <a:p>
            <a:endParaRPr lang="en-US" dirty="0"/>
          </a:p>
        </p:txBody>
      </p:sp>
    </p:spTree>
    <p:extLst>
      <p:ext uri="{BB962C8B-B14F-4D97-AF65-F5344CB8AC3E}">
        <p14:creationId xmlns:p14="http://schemas.microsoft.com/office/powerpoint/2010/main" val="598866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570" y="216407"/>
            <a:ext cx="9522461" cy="553998"/>
          </a:xfrm>
        </p:spPr>
        <p:txBody>
          <a:bodyPr/>
          <a:lstStyle/>
          <a:p>
            <a:r>
              <a:rPr lang="fr-FR" dirty="0" smtClean="0"/>
              <a:t>Carte conceptuel de la santé et ses déterminants</a:t>
            </a:r>
            <a:endParaRPr lang="fr-FR" dirty="0"/>
          </a:p>
        </p:txBody>
      </p:sp>
      <p:pic>
        <p:nvPicPr>
          <p:cNvPr id="1026" name="Picture 2" descr="John Libbey Eurotext - Environnement, Risques &amp; Santé - Formes urbaines et  facteurs environnementaux : exposition et santé urba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805415"/>
            <a:ext cx="5924550" cy="578066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Logo du gouvernement du Québec.">
            <a:hlinkClick r:id="rId6"/>
          </p:cNvPr>
          <p:cNvSpPr>
            <a:spLocks noChangeAspect="1" noChangeArrowheads="1"/>
          </p:cNvSpPr>
          <p:nvPr/>
        </p:nvSpPr>
        <p:spPr bwMode="auto">
          <a:xfrm>
            <a:off x="539552" y="64679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ZoneTexte 9"/>
          <p:cNvSpPr txBox="1"/>
          <p:nvPr/>
        </p:nvSpPr>
        <p:spPr>
          <a:xfrm flipH="1">
            <a:off x="7315199" y="5029200"/>
            <a:ext cx="1752600" cy="1477328"/>
          </a:xfrm>
          <a:prstGeom prst="rect">
            <a:avLst/>
          </a:prstGeom>
          <a:noFill/>
        </p:spPr>
        <p:txBody>
          <a:bodyPr wrap="square" rtlCol="0">
            <a:spAutoFit/>
          </a:bodyPr>
          <a:lstStyle/>
          <a:p>
            <a:r>
              <a:rPr lang="fr-FR" dirty="0" smtClean="0"/>
              <a:t>Institut National de Santé Publique du Québec</a:t>
            </a:r>
          </a:p>
          <a:p>
            <a:r>
              <a:rPr lang="fr-FR" dirty="0" smtClean="0"/>
              <a:t>(INSPQ)</a:t>
            </a:r>
            <a:endParaRPr lang="fr-FR" dirty="0"/>
          </a:p>
        </p:txBody>
      </p:sp>
      <p:sp>
        <p:nvSpPr>
          <p:cNvPr id="9" name="object 3"/>
          <p:cNvSpPr/>
          <p:nvPr/>
        </p:nvSpPr>
        <p:spPr>
          <a:xfrm>
            <a:off x="123224" y="827186"/>
            <a:ext cx="8792176" cy="19051"/>
          </a:xfrm>
          <a:prstGeom prst="rect">
            <a:avLst/>
          </a:prstGeom>
          <a:blipFill>
            <a:blip r:embed="rId7" cstate="print"/>
            <a:stretch>
              <a:fillRect/>
            </a:stretch>
          </a:blipFill>
        </p:spPr>
        <p:txBody>
          <a:bodyPr wrap="square" lIns="0" tIns="0" rIns="0" bIns="0" rtlCol="0">
            <a:spAutoFit/>
          </a:bodyPr>
          <a:lstStyle/>
          <a:p>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78069936"/>
      </p:ext>
    </p:extLst>
  </p:cSld>
  <p:clrMapOvr>
    <a:masterClrMapping/>
  </p:clrMapOvr>
  <mc:AlternateContent xmlns:mc="http://schemas.openxmlformats.org/markup-compatibility/2006" xmlns:p14="http://schemas.microsoft.com/office/powerpoint/2010/main">
    <mc:Choice Requires="p14">
      <p:transition spd="slow" p14:dur="2000" advTm="87884"/>
    </mc:Choice>
    <mc:Fallback xmlns="">
      <p:transition spd="slow" advTm="87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13033</TotalTime>
  <Words>6870</Words>
  <Application>Microsoft Office PowerPoint</Application>
  <PresentationFormat>Affichage à l'écran (4:3)</PresentationFormat>
  <Paragraphs>549</Paragraphs>
  <Slides>37</Slides>
  <Notes>31</Notes>
  <HiddenSlides>0</HiddenSlides>
  <MMClips>24</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37</vt:i4>
      </vt:variant>
    </vt:vector>
  </HeadingPairs>
  <TitlesOfParts>
    <vt:vector size="45" baseType="lpstr">
      <vt:lpstr>Arial</vt:lpstr>
      <vt:lpstr>Calibri</vt:lpstr>
      <vt:lpstr>Courier New</vt:lpstr>
      <vt:lpstr>Gill Sans MT</vt:lpstr>
      <vt:lpstr>Police système</vt:lpstr>
      <vt:lpstr>Times New Roman</vt:lpstr>
      <vt:lpstr>Wingdings</vt:lpstr>
      <vt:lpstr>Office Theme</vt:lpstr>
      <vt:lpstr>Présentation PowerPoint</vt:lpstr>
      <vt:lpstr>Objectifs du cours</vt:lpstr>
      <vt:lpstr>Introduction</vt:lpstr>
      <vt:lpstr>Etat de santé de la  population</vt:lpstr>
      <vt:lpstr>Le Panorama de la santé 2019 (OCDE)</vt:lpstr>
      <vt:lpstr>Facteurs de risque (OCDE 2019)</vt:lpstr>
      <vt:lpstr>Indicateurs efficacité système de soins (OCDE 2019)</vt:lpstr>
      <vt:lpstr>Déterminants de santé</vt:lpstr>
      <vt:lpstr>Carte conceptuel de la santé et ses déterminants</vt:lpstr>
      <vt:lpstr>Etat de Santé de la Population</vt:lpstr>
      <vt:lpstr>Compétences psychosociales</vt:lpstr>
      <vt:lpstr>Caractéristiques Individuelles</vt:lpstr>
      <vt:lpstr>Milieux de vie</vt:lpstr>
      <vt:lpstr>Systèmes</vt:lpstr>
      <vt:lpstr>Contexte Global</vt:lpstr>
      <vt:lpstr>Rôle des professionnels/services de santé</vt:lpstr>
      <vt:lpstr>Exemple d’utilisation de la carte des déterminants Hépatite C à Montréal </vt:lpstr>
      <vt:lpstr>Impact des déterminants de santé</vt:lpstr>
      <vt:lpstr>Présentation PowerPoint</vt:lpstr>
      <vt:lpstr>Qu’est ce que la littératie en général ? </vt:lpstr>
      <vt:lpstr>Présentation PowerPoint</vt:lpstr>
      <vt:lpstr>La Littératie en santé (LS) </vt:lpstr>
      <vt:lpstr>La Littératie en santé (LS) </vt:lpstr>
      <vt:lpstr>La Littératie en santé (LS) </vt:lpstr>
      <vt:lpstr>Littératie en santé - Individu et environnement</vt:lpstr>
      <vt:lpstr>Présentation PowerPoint</vt:lpstr>
      <vt:lpstr>Présentation PowerPoint</vt:lpstr>
      <vt:lpstr>Présentation PowerPoint</vt:lpstr>
      <vt:lpstr>Présentation PowerPoint</vt:lpstr>
      <vt:lpstr>Présentation PowerPoint</vt:lpstr>
      <vt:lpstr>Présentation PowerPoint</vt:lpstr>
      <vt:lpstr>Approche personnalisée</vt:lpstr>
      <vt:lpstr>Présentation PowerPoint</vt:lpstr>
      <vt:lpstr>Outils de mesure de la LS</vt:lpstr>
      <vt:lpstr>Techniques de communication</vt:lpstr>
      <vt:lpstr>Points clés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pethelaz</dc:creator>
  <cp:lastModifiedBy>HAESEBAERT, Julie</cp:lastModifiedBy>
  <cp:revision>306</cp:revision>
  <cp:lastPrinted>2020-11-30T18:27:12Z</cp:lastPrinted>
  <dcterms:created xsi:type="dcterms:W3CDTF">2020-11-16T18:50:39Z</dcterms:created>
  <dcterms:modified xsi:type="dcterms:W3CDTF">2024-11-04T10:11:41Z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2020-11-03T00:00:00Z</vt:filetime>
  </property>
  <property fmtid="{D5CDD505-2E9C-101B-9397-08002B2CF9AE}" pid="3" name="LastSaved">
    <vt:filetime>2020-11-16T00:00:00Z</vt:filetime>
  </property>
</Properties>
</file>