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8" r:id="rId3"/>
    <p:sldId id="259" r:id="rId4"/>
    <p:sldId id="264" r:id="rId5"/>
    <p:sldId id="261" r:id="rId6"/>
    <p:sldId id="262" r:id="rId7"/>
    <p:sldId id="302" r:id="rId8"/>
    <p:sldId id="303" r:id="rId9"/>
    <p:sldId id="304" r:id="rId10"/>
    <p:sldId id="263" r:id="rId11"/>
    <p:sldId id="290" r:id="rId12"/>
    <p:sldId id="266" r:id="rId13"/>
    <p:sldId id="283" r:id="rId14"/>
    <p:sldId id="267" r:id="rId15"/>
    <p:sldId id="284" r:id="rId16"/>
    <p:sldId id="285" r:id="rId17"/>
    <p:sldId id="286" r:id="rId18"/>
    <p:sldId id="287" r:id="rId19"/>
    <p:sldId id="265" r:id="rId20"/>
    <p:sldId id="288" r:id="rId21"/>
    <p:sldId id="269" r:id="rId22"/>
    <p:sldId id="279" r:id="rId23"/>
    <p:sldId id="276" r:id="rId24"/>
    <p:sldId id="273" r:id="rId25"/>
    <p:sldId id="293" r:id="rId26"/>
    <p:sldId id="292" r:id="rId27"/>
    <p:sldId id="275" r:id="rId28"/>
    <p:sldId id="291" r:id="rId29"/>
    <p:sldId id="294" r:id="rId30"/>
    <p:sldId id="298" r:id="rId31"/>
    <p:sldId id="277" r:id="rId32"/>
    <p:sldId id="296" r:id="rId33"/>
    <p:sldId id="297" r:id="rId34"/>
    <p:sldId id="278" r:id="rId35"/>
    <p:sldId id="270" r:id="rId36"/>
    <p:sldId id="272" r:id="rId37"/>
    <p:sldId id="299" r:id="rId38"/>
    <p:sldId id="300" r:id="rId39"/>
    <p:sldId id="280" r:id="rId40"/>
    <p:sldId id="271" r:id="rId41"/>
    <p:sldId id="301" r:id="rId42"/>
    <p:sldId id="282" r:id="rId4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C8A18B-C345-4CF6-8F5D-5EE6A868A21B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8A8F8591-8294-4DA2-B66D-E82DB1A2721B}">
      <dgm:prSet/>
      <dgm:spPr/>
      <dgm:t>
        <a:bodyPr/>
        <a:lstStyle/>
        <a:p>
          <a:r>
            <a:rPr lang="fr-FR" dirty="0"/>
            <a:t>Protéger</a:t>
          </a:r>
        </a:p>
      </dgm:t>
    </dgm:pt>
    <dgm:pt modelId="{10E7B8AF-45A0-43CB-968C-31DE61734E49}" type="parTrans" cxnId="{3E8B0F1A-0019-4D70-B8CB-A160D571AD11}">
      <dgm:prSet/>
      <dgm:spPr/>
      <dgm:t>
        <a:bodyPr/>
        <a:lstStyle/>
        <a:p>
          <a:endParaRPr lang="fr-FR"/>
        </a:p>
      </dgm:t>
    </dgm:pt>
    <dgm:pt modelId="{14D85696-C09C-42BC-B831-BC5058F8A33A}" type="sibTrans" cxnId="{3E8B0F1A-0019-4D70-B8CB-A160D571AD11}">
      <dgm:prSet/>
      <dgm:spPr/>
      <dgm:t>
        <a:bodyPr/>
        <a:lstStyle/>
        <a:p>
          <a:endParaRPr lang="fr-FR"/>
        </a:p>
      </dgm:t>
    </dgm:pt>
    <dgm:pt modelId="{1F8CA3AC-0738-4282-9051-030A9E5BD2DC}">
      <dgm:prSet custT="1"/>
      <dgm:spPr/>
      <dgm:t>
        <a:bodyPr/>
        <a:lstStyle/>
        <a:p>
          <a:pPr>
            <a:buNone/>
          </a:pPr>
          <a:r>
            <a:rPr lang="fr-FR" sz="2800" dirty="0"/>
            <a:t>Bilan circonstanciel - Protection</a:t>
          </a:r>
        </a:p>
      </dgm:t>
    </dgm:pt>
    <dgm:pt modelId="{48B9E0F3-9634-4FAD-93B4-0DB53E47AC79}" type="parTrans" cxnId="{2A23CE99-AB9B-481F-9539-F2A59A07476D}">
      <dgm:prSet/>
      <dgm:spPr/>
      <dgm:t>
        <a:bodyPr/>
        <a:lstStyle/>
        <a:p>
          <a:endParaRPr lang="fr-FR"/>
        </a:p>
      </dgm:t>
    </dgm:pt>
    <dgm:pt modelId="{FA05F300-B8CF-4BA4-857B-7562B7AE8D52}" type="sibTrans" cxnId="{2A23CE99-AB9B-481F-9539-F2A59A07476D}">
      <dgm:prSet/>
      <dgm:spPr/>
      <dgm:t>
        <a:bodyPr/>
        <a:lstStyle/>
        <a:p>
          <a:endParaRPr lang="fr-FR"/>
        </a:p>
      </dgm:t>
    </dgm:pt>
    <dgm:pt modelId="{B7C73940-EDF7-467B-B2D5-15C56C865CCC}" type="pres">
      <dgm:prSet presAssocID="{2FC8A18B-C345-4CF6-8F5D-5EE6A868A21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7C4F1A1-56E7-4A79-AA76-9022CF925608}" type="pres">
      <dgm:prSet presAssocID="{8A8F8591-8294-4DA2-B66D-E82DB1A2721B}" presName="composite" presStyleCnt="0"/>
      <dgm:spPr/>
    </dgm:pt>
    <dgm:pt modelId="{EBBDB3C4-AA31-4C81-B872-14504C617061}" type="pres">
      <dgm:prSet presAssocID="{8A8F8591-8294-4DA2-B66D-E82DB1A2721B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7C5F3D-A109-4F7C-961E-172D94FC1AEE}" type="pres">
      <dgm:prSet presAssocID="{8A8F8591-8294-4DA2-B66D-E82DB1A2721B}" presName="descendantText" presStyleLbl="alignAcc1" presStyleIdx="0" presStyleCnt="1" custLinFactNeighborX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0AEF029-359B-443B-83BE-78D5FD165E96}" type="presOf" srcId="{2FC8A18B-C345-4CF6-8F5D-5EE6A868A21B}" destId="{B7C73940-EDF7-467B-B2D5-15C56C865CCC}" srcOrd="0" destOrd="0" presId="urn:microsoft.com/office/officeart/2005/8/layout/chevron2"/>
    <dgm:cxn modelId="{C6932184-0F7A-4860-9EB9-B5C8BBCBE1A3}" type="presOf" srcId="{1F8CA3AC-0738-4282-9051-030A9E5BD2DC}" destId="{FB7C5F3D-A109-4F7C-961E-172D94FC1AEE}" srcOrd="0" destOrd="0" presId="urn:microsoft.com/office/officeart/2005/8/layout/chevron2"/>
    <dgm:cxn modelId="{96D43ED9-C636-4657-A773-CDF2EBB1A808}" type="presOf" srcId="{8A8F8591-8294-4DA2-B66D-E82DB1A2721B}" destId="{EBBDB3C4-AA31-4C81-B872-14504C617061}" srcOrd="0" destOrd="0" presId="urn:microsoft.com/office/officeart/2005/8/layout/chevron2"/>
    <dgm:cxn modelId="{2A23CE99-AB9B-481F-9539-F2A59A07476D}" srcId="{8A8F8591-8294-4DA2-B66D-E82DB1A2721B}" destId="{1F8CA3AC-0738-4282-9051-030A9E5BD2DC}" srcOrd="0" destOrd="0" parTransId="{48B9E0F3-9634-4FAD-93B4-0DB53E47AC79}" sibTransId="{FA05F300-B8CF-4BA4-857B-7562B7AE8D52}"/>
    <dgm:cxn modelId="{3E8B0F1A-0019-4D70-B8CB-A160D571AD11}" srcId="{2FC8A18B-C345-4CF6-8F5D-5EE6A868A21B}" destId="{8A8F8591-8294-4DA2-B66D-E82DB1A2721B}" srcOrd="0" destOrd="0" parTransId="{10E7B8AF-45A0-43CB-968C-31DE61734E49}" sibTransId="{14D85696-C09C-42BC-B831-BC5058F8A33A}"/>
    <dgm:cxn modelId="{C54C56DD-C15E-4A67-80DB-276630D33336}" type="presParOf" srcId="{B7C73940-EDF7-467B-B2D5-15C56C865CCC}" destId="{D7C4F1A1-56E7-4A79-AA76-9022CF925608}" srcOrd="0" destOrd="0" presId="urn:microsoft.com/office/officeart/2005/8/layout/chevron2"/>
    <dgm:cxn modelId="{05AAAFDF-76A2-4471-9928-673B71588B27}" type="presParOf" srcId="{D7C4F1A1-56E7-4A79-AA76-9022CF925608}" destId="{EBBDB3C4-AA31-4C81-B872-14504C617061}" srcOrd="0" destOrd="0" presId="urn:microsoft.com/office/officeart/2005/8/layout/chevron2"/>
    <dgm:cxn modelId="{BBA96C80-0B1B-4E22-9FC5-F7BF6AE9F938}" type="presParOf" srcId="{D7C4F1A1-56E7-4A79-AA76-9022CF925608}" destId="{FB7C5F3D-A109-4F7C-961E-172D94FC1AE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C8A18B-C345-4CF6-8F5D-5EE6A868A21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A8F8591-8294-4DA2-B66D-E82DB1A2721B}">
      <dgm:prSet/>
      <dgm:spPr>
        <a:solidFill>
          <a:schemeClr val="accent6"/>
        </a:solidFill>
      </dgm:spPr>
      <dgm:t>
        <a:bodyPr/>
        <a:lstStyle/>
        <a:p>
          <a:r>
            <a:rPr lang="fr-FR" dirty="0"/>
            <a:t>Evaluer</a:t>
          </a:r>
        </a:p>
      </dgm:t>
    </dgm:pt>
    <dgm:pt modelId="{10E7B8AF-45A0-43CB-968C-31DE61734E49}" type="parTrans" cxnId="{3E8B0F1A-0019-4D70-B8CB-A160D571AD11}">
      <dgm:prSet/>
      <dgm:spPr/>
      <dgm:t>
        <a:bodyPr/>
        <a:lstStyle/>
        <a:p>
          <a:endParaRPr lang="fr-FR"/>
        </a:p>
      </dgm:t>
    </dgm:pt>
    <dgm:pt modelId="{14D85696-C09C-42BC-B831-BC5058F8A33A}" type="sibTrans" cxnId="{3E8B0F1A-0019-4D70-B8CB-A160D571AD11}">
      <dgm:prSet/>
      <dgm:spPr/>
      <dgm:t>
        <a:bodyPr/>
        <a:lstStyle/>
        <a:p>
          <a:endParaRPr lang="fr-FR"/>
        </a:p>
      </dgm:t>
    </dgm:pt>
    <dgm:pt modelId="{73413F65-A1AB-4FB2-93DA-8D7B13954B00}">
      <dgm:prSet custT="1"/>
      <dgm:spPr/>
      <dgm:t>
        <a:bodyPr/>
        <a:lstStyle/>
        <a:p>
          <a:pPr>
            <a:buNone/>
          </a:pPr>
          <a:r>
            <a:rPr lang="fr-FR" sz="2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Bilan d’urgence vitale</a:t>
          </a:r>
        </a:p>
      </dgm:t>
    </dgm:pt>
    <dgm:pt modelId="{F01B980D-45D4-438A-90EA-8313EFC8A90E}" type="parTrans" cxnId="{70722F7B-D3E8-49A7-AAED-4BF828277158}">
      <dgm:prSet/>
      <dgm:spPr/>
      <dgm:t>
        <a:bodyPr/>
        <a:lstStyle/>
        <a:p>
          <a:endParaRPr lang="fr-FR"/>
        </a:p>
      </dgm:t>
    </dgm:pt>
    <dgm:pt modelId="{DC566571-4B8E-4866-9E8B-F0F8A4451556}" type="sibTrans" cxnId="{70722F7B-D3E8-49A7-AAED-4BF828277158}">
      <dgm:prSet/>
      <dgm:spPr/>
      <dgm:t>
        <a:bodyPr/>
        <a:lstStyle/>
        <a:p>
          <a:endParaRPr lang="fr-FR"/>
        </a:p>
      </dgm:t>
    </dgm:pt>
    <dgm:pt modelId="{0DE118DF-0625-4EAF-A2C4-AE07587D29D7}">
      <dgm:prSet custT="1"/>
      <dgm:spPr/>
      <dgm:t>
        <a:bodyPr/>
        <a:lstStyle/>
        <a:p>
          <a:pPr>
            <a:buNone/>
          </a:pPr>
          <a:r>
            <a:rPr lang="fr-FR" sz="2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Bilan complémentaire</a:t>
          </a:r>
        </a:p>
      </dgm:t>
    </dgm:pt>
    <dgm:pt modelId="{48404A45-755B-4DA0-875C-B6354C62CA00}" type="parTrans" cxnId="{75DBFBD8-1093-4B11-9396-C9948F3CC209}">
      <dgm:prSet/>
      <dgm:spPr/>
      <dgm:t>
        <a:bodyPr/>
        <a:lstStyle/>
        <a:p>
          <a:endParaRPr lang="fr-FR"/>
        </a:p>
      </dgm:t>
    </dgm:pt>
    <dgm:pt modelId="{81C0FB27-B439-4D53-9A5D-4364B709F145}" type="sibTrans" cxnId="{75DBFBD8-1093-4B11-9396-C9948F3CC209}">
      <dgm:prSet/>
      <dgm:spPr/>
      <dgm:t>
        <a:bodyPr/>
        <a:lstStyle/>
        <a:p>
          <a:endParaRPr lang="fr-FR"/>
        </a:p>
      </dgm:t>
    </dgm:pt>
    <dgm:pt modelId="{B7C73940-EDF7-467B-B2D5-15C56C865CCC}" type="pres">
      <dgm:prSet presAssocID="{2FC8A18B-C345-4CF6-8F5D-5EE6A868A21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7C4F1A1-56E7-4A79-AA76-9022CF925608}" type="pres">
      <dgm:prSet presAssocID="{8A8F8591-8294-4DA2-B66D-E82DB1A2721B}" presName="composite" presStyleCnt="0"/>
      <dgm:spPr/>
    </dgm:pt>
    <dgm:pt modelId="{EBBDB3C4-AA31-4C81-B872-14504C617061}" type="pres">
      <dgm:prSet presAssocID="{8A8F8591-8294-4DA2-B66D-E82DB1A2721B}" presName="parentText" presStyleLbl="alignNode1" presStyleIdx="0" presStyleCnt="1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7C5F3D-A109-4F7C-961E-172D94FC1AEE}" type="pres">
      <dgm:prSet presAssocID="{8A8F8591-8294-4DA2-B66D-E82DB1A2721B}" presName="descendantText" presStyleLbl="alignAcc1" presStyleIdx="0" presStyleCnt="1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0AEF029-359B-443B-83BE-78D5FD165E96}" type="presOf" srcId="{2FC8A18B-C345-4CF6-8F5D-5EE6A868A21B}" destId="{B7C73940-EDF7-467B-B2D5-15C56C865CCC}" srcOrd="0" destOrd="0" presId="urn:microsoft.com/office/officeart/2005/8/layout/chevron2"/>
    <dgm:cxn modelId="{70722F7B-D3E8-49A7-AAED-4BF828277158}" srcId="{8A8F8591-8294-4DA2-B66D-E82DB1A2721B}" destId="{73413F65-A1AB-4FB2-93DA-8D7B13954B00}" srcOrd="0" destOrd="0" parTransId="{F01B980D-45D4-438A-90EA-8313EFC8A90E}" sibTransId="{DC566571-4B8E-4866-9E8B-F0F8A4451556}"/>
    <dgm:cxn modelId="{76207B23-77B0-4DEF-9F27-7498DE9B4F50}" type="presOf" srcId="{0DE118DF-0625-4EAF-A2C4-AE07587D29D7}" destId="{FB7C5F3D-A109-4F7C-961E-172D94FC1AEE}" srcOrd="0" destOrd="1" presId="urn:microsoft.com/office/officeart/2005/8/layout/chevron2"/>
    <dgm:cxn modelId="{96D43ED9-C636-4657-A773-CDF2EBB1A808}" type="presOf" srcId="{8A8F8591-8294-4DA2-B66D-E82DB1A2721B}" destId="{EBBDB3C4-AA31-4C81-B872-14504C617061}" srcOrd="0" destOrd="0" presId="urn:microsoft.com/office/officeart/2005/8/layout/chevron2"/>
    <dgm:cxn modelId="{75DBFBD8-1093-4B11-9396-C9948F3CC209}" srcId="{8A8F8591-8294-4DA2-B66D-E82DB1A2721B}" destId="{0DE118DF-0625-4EAF-A2C4-AE07587D29D7}" srcOrd="1" destOrd="0" parTransId="{48404A45-755B-4DA0-875C-B6354C62CA00}" sibTransId="{81C0FB27-B439-4D53-9A5D-4364B709F145}"/>
    <dgm:cxn modelId="{A068F303-DEAE-4F57-8438-4918E4DD34CF}" type="presOf" srcId="{73413F65-A1AB-4FB2-93DA-8D7B13954B00}" destId="{FB7C5F3D-A109-4F7C-961E-172D94FC1AEE}" srcOrd="0" destOrd="0" presId="urn:microsoft.com/office/officeart/2005/8/layout/chevron2"/>
    <dgm:cxn modelId="{3E8B0F1A-0019-4D70-B8CB-A160D571AD11}" srcId="{2FC8A18B-C345-4CF6-8F5D-5EE6A868A21B}" destId="{8A8F8591-8294-4DA2-B66D-E82DB1A2721B}" srcOrd="0" destOrd="0" parTransId="{10E7B8AF-45A0-43CB-968C-31DE61734E49}" sibTransId="{14D85696-C09C-42BC-B831-BC5058F8A33A}"/>
    <dgm:cxn modelId="{C54C56DD-C15E-4A67-80DB-276630D33336}" type="presParOf" srcId="{B7C73940-EDF7-467B-B2D5-15C56C865CCC}" destId="{D7C4F1A1-56E7-4A79-AA76-9022CF925608}" srcOrd="0" destOrd="0" presId="urn:microsoft.com/office/officeart/2005/8/layout/chevron2"/>
    <dgm:cxn modelId="{05AAAFDF-76A2-4471-9928-673B71588B27}" type="presParOf" srcId="{D7C4F1A1-56E7-4A79-AA76-9022CF925608}" destId="{EBBDB3C4-AA31-4C81-B872-14504C617061}" srcOrd="0" destOrd="0" presId="urn:microsoft.com/office/officeart/2005/8/layout/chevron2"/>
    <dgm:cxn modelId="{BBA96C80-0B1B-4E22-9FC5-F7BF6AE9F938}" type="presParOf" srcId="{D7C4F1A1-56E7-4A79-AA76-9022CF925608}" destId="{FB7C5F3D-A109-4F7C-961E-172D94FC1AE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C8A18B-C345-4CF6-8F5D-5EE6A868A21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A8F8591-8294-4DA2-B66D-E82DB1A2721B}">
      <dgm:prSet/>
      <dgm:spPr>
        <a:solidFill>
          <a:srgbClr val="FFC000"/>
        </a:solidFill>
      </dgm:spPr>
      <dgm:t>
        <a:bodyPr/>
        <a:lstStyle/>
        <a:p>
          <a:r>
            <a:rPr lang="fr-FR" dirty="0"/>
            <a:t>Secourir</a:t>
          </a:r>
        </a:p>
      </dgm:t>
    </dgm:pt>
    <dgm:pt modelId="{10E7B8AF-45A0-43CB-968C-31DE61734E49}" type="parTrans" cxnId="{3E8B0F1A-0019-4D70-B8CB-A160D571AD11}">
      <dgm:prSet/>
      <dgm:spPr/>
      <dgm:t>
        <a:bodyPr/>
        <a:lstStyle/>
        <a:p>
          <a:endParaRPr lang="fr-FR"/>
        </a:p>
      </dgm:t>
    </dgm:pt>
    <dgm:pt modelId="{14D85696-C09C-42BC-B831-BC5058F8A33A}" type="sibTrans" cxnId="{3E8B0F1A-0019-4D70-B8CB-A160D571AD11}">
      <dgm:prSet/>
      <dgm:spPr/>
      <dgm:t>
        <a:bodyPr/>
        <a:lstStyle/>
        <a:p>
          <a:endParaRPr lang="fr-FR"/>
        </a:p>
      </dgm:t>
    </dgm:pt>
    <dgm:pt modelId="{8D2D62AC-6AEF-40E8-9116-824E72306968}">
      <dgm:prSet custT="1"/>
      <dgm:spPr/>
      <dgm:t>
        <a:bodyPr/>
        <a:lstStyle/>
        <a:p>
          <a:pPr>
            <a:buNone/>
          </a:pPr>
          <a:r>
            <a:rPr lang="fr-FR" sz="2800" dirty="0"/>
            <a:t>Gestes de secours</a:t>
          </a:r>
        </a:p>
      </dgm:t>
    </dgm:pt>
    <dgm:pt modelId="{36D27E3D-7F80-4D2B-BC12-65085FE59453}" type="parTrans" cxnId="{22F5B0EA-AD5A-4B5B-A256-A78F4E3C0CE2}">
      <dgm:prSet/>
      <dgm:spPr/>
      <dgm:t>
        <a:bodyPr/>
        <a:lstStyle/>
        <a:p>
          <a:endParaRPr lang="fr-FR"/>
        </a:p>
      </dgm:t>
    </dgm:pt>
    <dgm:pt modelId="{EC055DDB-B528-4A94-941F-D0D97635C14F}" type="sibTrans" cxnId="{22F5B0EA-AD5A-4B5B-A256-A78F4E3C0CE2}">
      <dgm:prSet/>
      <dgm:spPr/>
      <dgm:t>
        <a:bodyPr/>
        <a:lstStyle/>
        <a:p>
          <a:endParaRPr lang="fr-FR"/>
        </a:p>
      </dgm:t>
    </dgm:pt>
    <dgm:pt modelId="{B7C73940-EDF7-467B-B2D5-15C56C865CCC}" type="pres">
      <dgm:prSet presAssocID="{2FC8A18B-C345-4CF6-8F5D-5EE6A868A21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7C4F1A1-56E7-4A79-AA76-9022CF925608}" type="pres">
      <dgm:prSet presAssocID="{8A8F8591-8294-4DA2-B66D-E82DB1A2721B}" presName="composite" presStyleCnt="0"/>
      <dgm:spPr/>
    </dgm:pt>
    <dgm:pt modelId="{EBBDB3C4-AA31-4C81-B872-14504C617061}" type="pres">
      <dgm:prSet presAssocID="{8A8F8591-8294-4DA2-B66D-E82DB1A2721B}" presName="parentText" presStyleLbl="alignNode1" presStyleIdx="0" presStyleCnt="1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7C5F3D-A109-4F7C-961E-172D94FC1AEE}" type="pres">
      <dgm:prSet presAssocID="{8A8F8591-8294-4DA2-B66D-E82DB1A2721B}" presName="descendantText" presStyleLbl="alignAcc1" presStyleIdx="0" presStyleCnt="1" custLinFactNeighborY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0AEF029-359B-443B-83BE-78D5FD165E96}" type="presOf" srcId="{2FC8A18B-C345-4CF6-8F5D-5EE6A868A21B}" destId="{B7C73940-EDF7-467B-B2D5-15C56C865CCC}" srcOrd="0" destOrd="0" presId="urn:microsoft.com/office/officeart/2005/8/layout/chevron2"/>
    <dgm:cxn modelId="{96D43ED9-C636-4657-A773-CDF2EBB1A808}" type="presOf" srcId="{8A8F8591-8294-4DA2-B66D-E82DB1A2721B}" destId="{EBBDB3C4-AA31-4C81-B872-14504C617061}" srcOrd="0" destOrd="0" presId="urn:microsoft.com/office/officeart/2005/8/layout/chevron2"/>
    <dgm:cxn modelId="{DD360A38-1389-41D3-9C53-D792871484BD}" type="presOf" srcId="{8D2D62AC-6AEF-40E8-9116-824E72306968}" destId="{FB7C5F3D-A109-4F7C-961E-172D94FC1AEE}" srcOrd="0" destOrd="0" presId="urn:microsoft.com/office/officeart/2005/8/layout/chevron2"/>
    <dgm:cxn modelId="{3E8B0F1A-0019-4D70-B8CB-A160D571AD11}" srcId="{2FC8A18B-C345-4CF6-8F5D-5EE6A868A21B}" destId="{8A8F8591-8294-4DA2-B66D-E82DB1A2721B}" srcOrd="0" destOrd="0" parTransId="{10E7B8AF-45A0-43CB-968C-31DE61734E49}" sibTransId="{14D85696-C09C-42BC-B831-BC5058F8A33A}"/>
    <dgm:cxn modelId="{22F5B0EA-AD5A-4B5B-A256-A78F4E3C0CE2}" srcId="{8A8F8591-8294-4DA2-B66D-E82DB1A2721B}" destId="{8D2D62AC-6AEF-40E8-9116-824E72306968}" srcOrd="0" destOrd="0" parTransId="{36D27E3D-7F80-4D2B-BC12-65085FE59453}" sibTransId="{EC055DDB-B528-4A94-941F-D0D97635C14F}"/>
    <dgm:cxn modelId="{C54C56DD-C15E-4A67-80DB-276630D33336}" type="presParOf" srcId="{B7C73940-EDF7-467B-B2D5-15C56C865CCC}" destId="{D7C4F1A1-56E7-4A79-AA76-9022CF925608}" srcOrd="0" destOrd="0" presId="urn:microsoft.com/office/officeart/2005/8/layout/chevron2"/>
    <dgm:cxn modelId="{05AAAFDF-76A2-4471-9928-673B71588B27}" type="presParOf" srcId="{D7C4F1A1-56E7-4A79-AA76-9022CF925608}" destId="{EBBDB3C4-AA31-4C81-B872-14504C617061}" srcOrd="0" destOrd="0" presId="urn:microsoft.com/office/officeart/2005/8/layout/chevron2"/>
    <dgm:cxn modelId="{BBA96C80-0B1B-4E22-9FC5-F7BF6AE9F938}" type="presParOf" srcId="{D7C4F1A1-56E7-4A79-AA76-9022CF925608}" destId="{FB7C5F3D-A109-4F7C-961E-172D94FC1AE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C8A18B-C345-4CF6-8F5D-5EE6A868A21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A8F8591-8294-4DA2-B66D-E82DB1A2721B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r-FR" dirty="0"/>
            <a:t>Alerter</a:t>
          </a:r>
        </a:p>
      </dgm:t>
    </dgm:pt>
    <dgm:pt modelId="{10E7B8AF-45A0-43CB-968C-31DE61734E49}" type="parTrans" cxnId="{3E8B0F1A-0019-4D70-B8CB-A160D571AD11}">
      <dgm:prSet/>
      <dgm:spPr/>
      <dgm:t>
        <a:bodyPr/>
        <a:lstStyle/>
        <a:p>
          <a:endParaRPr lang="fr-FR"/>
        </a:p>
      </dgm:t>
    </dgm:pt>
    <dgm:pt modelId="{14D85696-C09C-42BC-B831-BC5058F8A33A}" type="sibTrans" cxnId="{3E8B0F1A-0019-4D70-B8CB-A160D571AD11}">
      <dgm:prSet/>
      <dgm:spPr/>
      <dgm:t>
        <a:bodyPr/>
        <a:lstStyle/>
        <a:p>
          <a:endParaRPr lang="fr-FR"/>
        </a:p>
      </dgm:t>
    </dgm:pt>
    <dgm:pt modelId="{B0672B57-FB09-4480-831B-948D647338B9}">
      <dgm:prSet custT="1"/>
      <dgm:spPr/>
      <dgm:t>
        <a:bodyPr/>
        <a:lstStyle/>
        <a:p>
          <a:pPr>
            <a:buNone/>
          </a:pPr>
          <a:r>
            <a:rPr lang="fr-FR" sz="2800" dirty="0"/>
            <a:t>Autour de vous, 15/18/112, message SAED</a:t>
          </a:r>
        </a:p>
      </dgm:t>
    </dgm:pt>
    <dgm:pt modelId="{48118171-7745-45FB-AF20-B75BE051B3AE}" type="parTrans" cxnId="{A9EB172F-54E4-45BE-BE90-AC02E00FA880}">
      <dgm:prSet/>
      <dgm:spPr/>
      <dgm:t>
        <a:bodyPr/>
        <a:lstStyle/>
        <a:p>
          <a:endParaRPr lang="fr-FR"/>
        </a:p>
      </dgm:t>
    </dgm:pt>
    <dgm:pt modelId="{FCC20CED-1C33-47D7-A979-1349CD68307F}" type="sibTrans" cxnId="{A9EB172F-54E4-45BE-BE90-AC02E00FA880}">
      <dgm:prSet/>
      <dgm:spPr/>
      <dgm:t>
        <a:bodyPr/>
        <a:lstStyle/>
        <a:p>
          <a:endParaRPr lang="fr-FR"/>
        </a:p>
      </dgm:t>
    </dgm:pt>
    <dgm:pt modelId="{B7C73940-EDF7-467B-B2D5-15C56C865CCC}" type="pres">
      <dgm:prSet presAssocID="{2FC8A18B-C345-4CF6-8F5D-5EE6A868A21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7C4F1A1-56E7-4A79-AA76-9022CF925608}" type="pres">
      <dgm:prSet presAssocID="{8A8F8591-8294-4DA2-B66D-E82DB1A2721B}" presName="composite" presStyleCnt="0"/>
      <dgm:spPr/>
    </dgm:pt>
    <dgm:pt modelId="{EBBDB3C4-AA31-4C81-B872-14504C617061}" type="pres">
      <dgm:prSet presAssocID="{8A8F8591-8294-4DA2-B66D-E82DB1A2721B}" presName="parentText" presStyleLbl="alignNode1" presStyleIdx="0" presStyleCnt="1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7C5F3D-A109-4F7C-961E-172D94FC1AEE}" type="pres">
      <dgm:prSet presAssocID="{8A8F8591-8294-4DA2-B66D-E82DB1A2721B}" presName="descendantText" presStyleLbl="alignAcc1" presStyleIdx="0" presStyleCnt="1" custLinFactNeighborY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0AEF029-359B-443B-83BE-78D5FD165E96}" type="presOf" srcId="{2FC8A18B-C345-4CF6-8F5D-5EE6A868A21B}" destId="{B7C73940-EDF7-467B-B2D5-15C56C865CCC}" srcOrd="0" destOrd="0" presId="urn:microsoft.com/office/officeart/2005/8/layout/chevron2"/>
    <dgm:cxn modelId="{A9EB172F-54E4-45BE-BE90-AC02E00FA880}" srcId="{8A8F8591-8294-4DA2-B66D-E82DB1A2721B}" destId="{B0672B57-FB09-4480-831B-948D647338B9}" srcOrd="0" destOrd="0" parTransId="{48118171-7745-45FB-AF20-B75BE051B3AE}" sibTransId="{FCC20CED-1C33-47D7-A979-1349CD68307F}"/>
    <dgm:cxn modelId="{19BF2014-5820-469E-84B0-34F443127EBD}" type="presOf" srcId="{B0672B57-FB09-4480-831B-948D647338B9}" destId="{FB7C5F3D-A109-4F7C-961E-172D94FC1AEE}" srcOrd="0" destOrd="0" presId="urn:microsoft.com/office/officeart/2005/8/layout/chevron2"/>
    <dgm:cxn modelId="{96D43ED9-C636-4657-A773-CDF2EBB1A808}" type="presOf" srcId="{8A8F8591-8294-4DA2-B66D-E82DB1A2721B}" destId="{EBBDB3C4-AA31-4C81-B872-14504C617061}" srcOrd="0" destOrd="0" presId="urn:microsoft.com/office/officeart/2005/8/layout/chevron2"/>
    <dgm:cxn modelId="{3E8B0F1A-0019-4D70-B8CB-A160D571AD11}" srcId="{2FC8A18B-C345-4CF6-8F5D-5EE6A868A21B}" destId="{8A8F8591-8294-4DA2-B66D-E82DB1A2721B}" srcOrd="0" destOrd="0" parTransId="{10E7B8AF-45A0-43CB-968C-31DE61734E49}" sibTransId="{14D85696-C09C-42BC-B831-BC5058F8A33A}"/>
    <dgm:cxn modelId="{C54C56DD-C15E-4A67-80DB-276630D33336}" type="presParOf" srcId="{B7C73940-EDF7-467B-B2D5-15C56C865CCC}" destId="{D7C4F1A1-56E7-4A79-AA76-9022CF925608}" srcOrd="0" destOrd="0" presId="urn:microsoft.com/office/officeart/2005/8/layout/chevron2"/>
    <dgm:cxn modelId="{05AAAFDF-76A2-4471-9928-673B71588B27}" type="presParOf" srcId="{D7C4F1A1-56E7-4A79-AA76-9022CF925608}" destId="{EBBDB3C4-AA31-4C81-B872-14504C617061}" srcOrd="0" destOrd="0" presId="urn:microsoft.com/office/officeart/2005/8/layout/chevron2"/>
    <dgm:cxn modelId="{BBA96C80-0B1B-4E22-9FC5-F7BF6AE9F938}" type="presParOf" srcId="{D7C4F1A1-56E7-4A79-AA76-9022CF925608}" destId="{FB7C5F3D-A109-4F7C-961E-172D94FC1AE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C8A18B-C345-4CF6-8F5D-5EE6A868A21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A8F8591-8294-4DA2-B66D-E82DB1A2721B}">
      <dgm:prSet/>
      <dgm:spPr>
        <a:solidFill>
          <a:srgbClr val="7030A0"/>
        </a:solidFill>
      </dgm:spPr>
      <dgm:t>
        <a:bodyPr/>
        <a:lstStyle/>
        <a:p>
          <a:r>
            <a:rPr lang="fr-FR" dirty="0"/>
            <a:t>surveiller</a:t>
          </a:r>
        </a:p>
      </dgm:t>
    </dgm:pt>
    <dgm:pt modelId="{10E7B8AF-45A0-43CB-968C-31DE61734E49}" type="parTrans" cxnId="{3E8B0F1A-0019-4D70-B8CB-A160D571AD11}">
      <dgm:prSet/>
      <dgm:spPr/>
      <dgm:t>
        <a:bodyPr/>
        <a:lstStyle/>
        <a:p>
          <a:endParaRPr lang="fr-FR"/>
        </a:p>
      </dgm:t>
    </dgm:pt>
    <dgm:pt modelId="{14D85696-C09C-42BC-B831-BC5058F8A33A}" type="sibTrans" cxnId="{3E8B0F1A-0019-4D70-B8CB-A160D571AD11}">
      <dgm:prSet/>
      <dgm:spPr/>
      <dgm:t>
        <a:bodyPr/>
        <a:lstStyle/>
        <a:p>
          <a:endParaRPr lang="fr-FR"/>
        </a:p>
      </dgm:t>
    </dgm:pt>
    <dgm:pt modelId="{37C49B2F-EC3D-4D41-8603-600914EE6B3C}">
      <dgm:prSet/>
      <dgm:spPr/>
      <dgm:t>
        <a:bodyPr/>
        <a:lstStyle/>
        <a:p>
          <a:pPr>
            <a:buNone/>
          </a:pPr>
          <a:r>
            <a:rPr lang="fr-FR" dirty="0"/>
            <a:t>Conscience, respiration, douleur, nouveaux symptômes</a:t>
          </a:r>
        </a:p>
      </dgm:t>
    </dgm:pt>
    <dgm:pt modelId="{969C756B-0EC6-4F0C-9D86-BAA2A0F06356}" type="parTrans" cxnId="{BF244763-0E30-473E-B1A0-0BB7097036BA}">
      <dgm:prSet/>
      <dgm:spPr/>
      <dgm:t>
        <a:bodyPr/>
        <a:lstStyle/>
        <a:p>
          <a:endParaRPr lang="fr-FR"/>
        </a:p>
      </dgm:t>
    </dgm:pt>
    <dgm:pt modelId="{3D481FEE-E1EE-4FBA-BC4E-6A53D41BA7B4}" type="sibTrans" cxnId="{BF244763-0E30-473E-B1A0-0BB7097036BA}">
      <dgm:prSet/>
      <dgm:spPr/>
      <dgm:t>
        <a:bodyPr/>
        <a:lstStyle/>
        <a:p>
          <a:endParaRPr lang="fr-FR"/>
        </a:p>
      </dgm:t>
    </dgm:pt>
    <dgm:pt modelId="{B7C73940-EDF7-467B-B2D5-15C56C865CCC}" type="pres">
      <dgm:prSet presAssocID="{2FC8A18B-C345-4CF6-8F5D-5EE6A868A21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7C4F1A1-56E7-4A79-AA76-9022CF925608}" type="pres">
      <dgm:prSet presAssocID="{8A8F8591-8294-4DA2-B66D-E82DB1A2721B}" presName="composite" presStyleCnt="0"/>
      <dgm:spPr/>
    </dgm:pt>
    <dgm:pt modelId="{EBBDB3C4-AA31-4C81-B872-14504C617061}" type="pres">
      <dgm:prSet presAssocID="{8A8F8591-8294-4DA2-B66D-E82DB1A2721B}" presName="parentText" presStyleLbl="alignNode1" presStyleIdx="0" presStyleCnt="1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7C5F3D-A109-4F7C-961E-172D94FC1AEE}" type="pres">
      <dgm:prSet presAssocID="{8A8F8591-8294-4DA2-B66D-E82DB1A2721B}" presName="descendantText" presStyleLbl="alignAcc1" presStyleIdx="0" presStyleCnt="1" custLinFactNeighborY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0AEF029-359B-443B-83BE-78D5FD165E96}" type="presOf" srcId="{2FC8A18B-C345-4CF6-8F5D-5EE6A868A21B}" destId="{B7C73940-EDF7-467B-B2D5-15C56C865CCC}" srcOrd="0" destOrd="0" presId="urn:microsoft.com/office/officeart/2005/8/layout/chevron2"/>
    <dgm:cxn modelId="{BF244763-0E30-473E-B1A0-0BB7097036BA}" srcId="{8A8F8591-8294-4DA2-B66D-E82DB1A2721B}" destId="{37C49B2F-EC3D-4D41-8603-600914EE6B3C}" srcOrd="0" destOrd="0" parTransId="{969C756B-0EC6-4F0C-9D86-BAA2A0F06356}" sibTransId="{3D481FEE-E1EE-4FBA-BC4E-6A53D41BA7B4}"/>
    <dgm:cxn modelId="{96D43ED9-C636-4657-A773-CDF2EBB1A808}" type="presOf" srcId="{8A8F8591-8294-4DA2-B66D-E82DB1A2721B}" destId="{EBBDB3C4-AA31-4C81-B872-14504C617061}" srcOrd="0" destOrd="0" presId="urn:microsoft.com/office/officeart/2005/8/layout/chevron2"/>
    <dgm:cxn modelId="{3E8B0F1A-0019-4D70-B8CB-A160D571AD11}" srcId="{2FC8A18B-C345-4CF6-8F5D-5EE6A868A21B}" destId="{8A8F8591-8294-4DA2-B66D-E82DB1A2721B}" srcOrd="0" destOrd="0" parTransId="{10E7B8AF-45A0-43CB-968C-31DE61734E49}" sibTransId="{14D85696-C09C-42BC-B831-BC5058F8A33A}"/>
    <dgm:cxn modelId="{7F501AA1-65BD-4E06-B378-2FDCE121A444}" type="presOf" srcId="{37C49B2F-EC3D-4D41-8603-600914EE6B3C}" destId="{FB7C5F3D-A109-4F7C-961E-172D94FC1AEE}" srcOrd="0" destOrd="0" presId="urn:microsoft.com/office/officeart/2005/8/layout/chevron2"/>
    <dgm:cxn modelId="{C54C56DD-C15E-4A67-80DB-276630D33336}" type="presParOf" srcId="{B7C73940-EDF7-467B-B2D5-15C56C865CCC}" destId="{D7C4F1A1-56E7-4A79-AA76-9022CF925608}" srcOrd="0" destOrd="0" presId="urn:microsoft.com/office/officeart/2005/8/layout/chevron2"/>
    <dgm:cxn modelId="{05AAAFDF-76A2-4471-9928-673B71588B27}" type="presParOf" srcId="{D7C4F1A1-56E7-4A79-AA76-9022CF925608}" destId="{EBBDB3C4-AA31-4C81-B872-14504C617061}" srcOrd="0" destOrd="0" presId="urn:microsoft.com/office/officeart/2005/8/layout/chevron2"/>
    <dgm:cxn modelId="{BBA96C80-0B1B-4E22-9FC5-F7BF6AE9F938}" type="presParOf" srcId="{D7C4F1A1-56E7-4A79-AA76-9022CF925608}" destId="{FB7C5F3D-A109-4F7C-961E-172D94FC1AE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DB3C4-AA31-4C81-B872-14504C617061}">
      <dsp:nvSpPr>
        <dsp:cNvPr id="0" name=""/>
        <dsp:cNvSpPr/>
      </dsp:nvSpPr>
      <dsp:spPr>
        <a:xfrm rot="5400000">
          <a:off x="-209259" y="209259"/>
          <a:ext cx="1395061" cy="97654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/>
            <a:t>Protéger</a:t>
          </a:r>
        </a:p>
      </dsp:txBody>
      <dsp:txXfrm rot="-5400000">
        <a:off x="1" y="488270"/>
        <a:ext cx="976542" cy="418519"/>
      </dsp:txXfrm>
    </dsp:sp>
    <dsp:sp modelId="{FB7C5F3D-A109-4F7C-961E-172D94FC1AEE}">
      <dsp:nvSpPr>
        <dsp:cNvPr id="0" name=""/>
        <dsp:cNvSpPr/>
      </dsp:nvSpPr>
      <dsp:spPr>
        <a:xfrm rot="5400000">
          <a:off x="3843403" y="-2866860"/>
          <a:ext cx="906789" cy="66405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kern="1200" dirty="0"/>
            <a:t>Bilan circonstanciel - Protection</a:t>
          </a:r>
        </a:p>
      </dsp:txBody>
      <dsp:txXfrm rot="-5400000">
        <a:off x="976543" y="44266"/>
        <a:ext cx="6596244" cy="8182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DB3C4-AA31-4C81-B872-14504C617061}">
      <dsp:nvSpPr>
        <dsp:cNvPr id="0" name=""/>
        <dsp:cNvSpPr/>
      </dsp:nvSpPr>
      <dsp:spPr>
        <a:xfrm rot="5400000">
          <a:off x="-209054" y="209735"/>
          <a:ext cx="1393698" cy="975589"/>
        </a:xfrm>
        <a:prstGeom prst="chevron">
          <a:avLst/>
        </a:prstGeom>
        <a:solidFill>
          <a:schemeClr val="accent6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/>
            <a:t>Evaluer</a:t>
          </a:r>
        </a:p>
      </dsp:txBody>
      <dsp:txXfrm rot="-5400000">
        <a:off x="1" y="488476"/>
        <a:ext cx="975589" cy="418109"/>
      </dsp:txXfrm>
    </dsp:sp>
    <dsp:sp modelId="{FB7C5F3D-A109-4F7C-961E-172D94FC1AEE}">
      <dsp:nvSpPr>
        <dsp:cNvPr id="0" name=""/>
        <dsp:cNvSpPr/>
      </dsp:nvSpPr>
      <dsp:spPr>
        <a:xfrm rot="5400000">
          <a:off x="3843368" y="-2867098"/>
          <a:ext cx="905904" cy="66414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Bilan d’urgence vitale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Bilan complémentaire</a:t>
          </a:r>
        </a:p>
      </dsp:txBody>
      <dsp:txXfrm rot="-5400000">
        <a:off x="975589" y="44904"/>
        <a:ext cx="6597240" cy="8174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DB3C4-AA31-4C81-B872-14504C617061}">
      <dsp:nvSpPr>
        <dsp:cNvPr id="0" name=""/>
        <dsp:cNvSpPr/>
      </dsp:nvSpPr>
      <dsp:spPr>
        <a:xfrm rot="5400000">
          <a:off x="-209259" y="209259"/>
          <a:ext cx="1395061" cy="976542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/>
            <a:t>Secourir</a:t>
          </a:r>
        </a:p>
      </dsp:txBody>
      <dsp:txXfrm rot="-5400000">
        <a:off x="1" y="488270"/>
        <a:ext cx="976542" cy="418519"/>
      </dsp:txXfrm>
    </dsp:sp>
    <dsp:sp modelId="{FB7C5F3D-A109-4F7C-961E-172D94FC1AEE}">
      <dsp:nvSpPr>
        <dsp:cNvPr id="0" name=""/>
        <dsp:cNvSpPr/>
      </dsp:nvSpPr>
      <dsp:spPr>
        <a:xfrm rot="5400000">
          <a:off x="3843403" y="-2866860"/>
          <a:ext cx="906789" cy="66405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kern="1200" dirty="0"/>
            <a:t>Gestes de secours</a:t>
          </a:r>
        </a:p>
      </dsp:txBody>
      <dsp:txXfrm rot="-5400000">
        <a:off x="976543" y="44266"/>
        <a:ext cx="6596244" cy="8182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DB3C4-AA31-4C81-B872-14504C617061}">
      <dsp:nvSpPr>
        <dsp:cNvPr id="0" name=""/>
        <dsp:cNvSpPr/>
      </dsp:nvSpPr>
      <dsp:spPr>
        <a:xfrm rot="5400000">
          <a:off x="-209259" y="209259"/>
          <a:ext cx="1395061" cy="976542"/>
        </a:xfrm>
        <a:prstGeom prst="chevron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/>
            <a:t>Alerter</a:t>
          </a:r>
        </a:p>
      </dsp:txBody>
      <dsp:txXfrm rot="-5400000">
        <a:off x="1" y="488270"/>
        <a:ext cx="976542" cy="418519"/>
      </dsp:txXfrm>
    </dsp:sp>
    <dsp:sp modelId="{FB7C5F3D-A109-4F7C-961E-172D94FC1AEE}">
      <dsp:nvSpPr>
        <dsp:cNvPr id="0" name=""/>
        <dsp:cNvSpPr/>
      </dsp:nvSpPr>
      <dsp:spPr>
        <a:xfrm rot="5400000">
          <a:off x="3843403" y="-2866860"/>
          <a:ext cx="906789" cy="66405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kern="1200" dirty="0"/>
            <a:t>Autour de vous, 15/18/112, message SAED</a:t>
          </a:r>
        </a:p>
      </dsp:txBody>
      <dsp:txXfrm rot="-5400000">
        <a:off x="976543" y="44266"/>
        <a:ext cx="6596244" cy="81825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DB3C4-AA31-4C81-B872-14504C617061}">
      <dsp:nvSpPr>
        <dsp:cNvPr id="0" name=""/>
        <dsp:cNvSpPr/>
      </dsp:nvSpPr>
      <dsp:spPr>
        <a:xfrm rot="5400000">
          <a:off x="-209259" y="209259"/>
          <a:ext cx="1395061" cy="976542"/>
        </a:xfrm>
        <a:prstGeom prst="chevron">
          <a:avLst/>
        </a:prstGeom>
        <a:solidFill>
          <a:srgbClr val="7030A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/>
            <a:t>surveiller</a:t>
          </a:r>
        </a:p>
      </dsp:txBody>
      <dsp:txXfrm rot="-5400000">
        <a:off x="1" y="488270"/>
        <a:ext cx="976542" cy="418519"/>
      </dsp:txXfrm>
    </dsp:sp>
    <dsp:sp modelId="{FB7C5F3D-A109-4F7C-961E-172D94FC1AEE}">
      <dsp:nvSpPr>
        <dsp:cNvPr id="0" name=""/>
        <dsp:cNvSpPr/>
      </dsp:nvSpPr>
      <dsp:spPr>
        <a:xfrm rot="5400000">
          <a:off x="3843403" y="-2866860"/>
          <a:ext cx="906789" cy="66405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kern="1200" dirty="0"/>
            <a:t>Conscience, respiration, douleur, nouveaux symptômes</a:t>
          </a:r>
        </a:p>
      </dsp:txBody>
      <dsp:txXfrm rot="-5400000">
        <a:off x="976543" y="44266"/>
        <a:ext cx="6596244" cy="8182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20411-B3D7-6545-A4A4-B969115731A9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1A0E17-A4A6-F741-A7A4-6C6A4302A19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775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2BCAB-EECF-4539-8FEF-E7D3EEC5F4B1}" type="slidenum">
              <a:rPr lang="fr-FR" smtClean="0"/>
              <a:pPr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4477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2BCAB-EECF-4539-8FEF-E7D3EEC5F4B1}" type="slidenum">
              <a:rPr lang="fr-FR" smtClean="0"/>
              <a:pPr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4477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1E84FD-2422-4B7B-A110-44D27992BC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2C7A3A5-DD7C-4402-B26B-32F5E5D713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C3C033-9A5A-49AC-ADA3-A07C7A6AF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A0970-421F-450F-99B9-51DA682CEF70}" type="datetimeFigureOut">
              <a:rPr lang="fr-FR" smtClean="0"/>
              <a:pPr/>
              <a:t>22/09/2022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527514-7126-4D09-88E5-2E7C3D83C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8D25A1-1D18-4465-8AAB-CA130DA60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D1407-719B-4E1F-BC14-7B0AB03349C7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Picture 2" descr="RÃ©sultat de recherche d'images pour &quot;universitÃ© de lyon logo&quot;">
            <a:extLst>
              <a:ext uri="{FF2B5EF4-FFF2-40B4-BE49-F238E27FC236}">
                <a16:creationId xmlns:a16="http://schemas.microsoft.com/office/drawing/2014/main" id="{55FB8802-1F4F-439C-86A9-9A4A2E7313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8871" y="6144313"/>
            <a:ext cx="941330" cy="68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RÃ©sultat de recherche d'images pour &quot;universitÃ© de lyon logo&quot;">
            <a:extLst>
              <a:ext uri="{FF2B5EF4-FFF2-40B4-BE49-F238E27FC236}">
                <a16:creationId xmlns:a16="http://schemas.microsoft.com/office/drawing/2014/main" id="{C9690EE7-5C92-4D1C-82C0-9310D05ADD7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11"/>
          <a:stretch/>
        </p:blipFill>
        <p:spPr bwMode="auto">
          <a:xfrm>
            <a:off x="10614017" y="6176960"/>
            <a:ext cx="464854" cy="68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439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32BB99-A02C-4B4F-8833-9691229CE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4C1D69D-FCC7-486D-BC51-E183C1FE5B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926123B-B10E-459F-B23A-9CB983408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A0970-421F-450F-99B9-51DA682CEF70}" type="datetimeFigureOut">
              <a:rPr lang="fr-FR" smtClean="0"/>
              <a:pPr/>
              <a:t>22/09/2022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82BD661-C344-458A-A091-FE3E8C8A3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65AF34-3DBB-4CEB-8113-7C4FE3205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D1407-719B-4E1F-BC14-7B0AB03349C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6653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6A58E13-7BAE-4C7C-A94A-1C469FBB8A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373BE29-9F7F-47A5-9CFB-FE2940EA31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3639D8-E6DF-4FD1-A23D-43BC3093B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A0970-421F-450F-99B9-51DA682CEF70}" type="datetimeFigureOut">
              <a:rPr lang="fr-FR" smtClean="0"/>
              <a:pPr/>
              <a:t>22/09/2022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AE2844-6141-4F9C-9403-9E837C288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A9B05DC-7AF2-49AC-9DB2-CBCF469D0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D1407-719B-4E1F-BC14-7B0AB03349C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4435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6385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92EDCC-87CF-42A8-9A07-480E8803C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8A4E2C-CFE6-4ABC-8229-37D62BAFD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ECB1A3-ACEC-4F70-8E34-A43800E09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A0970-421F-450F-99B9-51DA682CEF70}" type="datetimeFigureOut">
              <a:rPr lang="fr-FR" smtClean="0"/>
              <a:pPr/>
              <a:t>22/09/2022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76630E-E17F-4F8B-8F80-C4C42554D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FFE2B1-6C1D-4314-BA18-F472477DF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D1407-719B-4E1F-BC14-7B0AB03349C7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Picture 2" descr="RÃ©sultat de recherche d'images pour &quot;universitÃ© de lyon logo&quot;">
            <a:extLst>
              <a:ext uri="{FF2B5EF4-FFF2-40B4-BE49-F238E27FC236}">
                <a16:creationId xmlns:a16="http://schemas.microsoft.com/office/drawing/2014/main" id="{61BA405B-ACC6-46A8-BA61-841796C050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8871" y="6144313"/>
            <a:ext cx="941330" cy="68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RÃ©sultat de recherche d'images pour &quot;universitÃ© de lyon logo&quot;">
            <a:extLst>
              <a:ext uri="{FF2B5EF4-FFF2-40B4-BE49-F238E27FC236}">
                <a16:creationId xmlns:a16="http://schemas.microsoft.com/office/drawing/2014/main" id="{21E5DEFC-5495-4136-8BCE-6B4C5811FF9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11"/>
          <a:stretch/>
        </p:blipFill>
        <p:spPr bwMode="auto">
          <a:xfrm>
            <a:off x="10614017" y="6176960"/>
            <a:ext cx="464854" cy="68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322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60869F-EC13-4BC8-9DD8-F9A010938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E8BF20B-B3A9-42C6-B901-D1C32F17C4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DC461FC-BAA4-4C6E-AE97-99136F216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A0970-421F-450F-99B9-51DA682CEF70}" type="datetimeFigureOut">
              <a:rPr lang="fr-FR" smtClean="0"/>
              <a:pPr/>
              <a:t>22/09/2022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943A15-E734-4681-85CD-595924A9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C57AD0-05D3-4FD2-9189-FD96525DF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D1407-719B-4E1F-BC14-7B0AB03349C7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Picture 2" descr="RÃ©sultat de recherche d'images pour &quot;universitÃ© de lyon logo&quot;">
            <a:extLst>
              <a:ext uri="{FF2B5EF4-FFF2-40B4-BE49-F238E27FC236}">
                <a16:creationId xmlns:a16="http://schemas.microsoft.com/office/drawing/2014/main" id="{2BEA07B2-A614-4E36-BB50-D91F42BE0AB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8871" y="6144313"/>
            <a:ext cx="941330" cy="68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RÃ©sultat de recherche d'images pour &quot;universitÃ© de lyon logo&quot;">
            <a:extLst>
              <a:ext uri="{FF2B5EF4-FFF2-40B4-BE49-F238E27FC236}">
                <a16:creationId xmlns:a16="http://schemas.microsoft.com/office/drawing/2014/main" id="{94AEAE18-7777-4F20-8FF3-5071A3466BB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11"/>
          <a:stretch/>
        </p:blipFill>
        <p:spPr bwMode="auto">
          <a:xfrm>
            <a:off x="10614017" y="6176960"/>
            <a:ext cx="464854" cy="68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768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135E73-B571-49C0-B9C0-3003590EE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C388D8-A7DE-4397-8B61-FE7AD35E21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C386855-E5EF-461B-AC8C-02FB63471F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719394A-8B8A-4F34-9F56-B82DC0052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A0970-421F-450F-99B9-51DA682CEF70}" type="datetimeFigureOut">
              <a:rPr lang="fr-FR" smtClean="0"/>
              <a:pPr/>
              <a:t>22/09/2022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CC9B614-3612-4723-A503-6199A366F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125E83D-6F70-4791-806C-7603A7907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D1407-719B-4E1F-BC14-7B0AB03349C7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Picture 2" descr="RÃ©sultat de recherche d'images pour &quot;universitÃ© de lyon logo&quot;">
            <a:extLst>
              <a:ext uri="{FF2B5EF4-FFF2-40B4-BE49-F238E27FC236}">
                <a16:creationId xmlns:a16="http://schemas.microsoft.com/office/drawing/2014/main" id="{9FB5CF24-571C-4277-B9B4-371635C53A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8871" y="6144313"/>
            <a:ext cx="941330" cy="68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RÃ©sultat de recherche d'images pour &quot;universitÃ© de lyon logo&quot;">
            <a:extLst>
              <a:ext uri="{FF2B5EF4-FFF2-40B4-BE49-F238E27FC236}">
                <a16:creationId xmlns:a16="http://schemas.microsoft.com/office/drawing/2014/main" id="{21A98C59-2EF7-4D3B-ADDA-0C42DD8576B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11"/>
          <a:stretch/>
        </p:blipFill>
        <p:spPr bwMode="auto">
          <a:xfrm>
            <a:off x="10614017" y="6176960"/>
            <a:ext cx="464854" cy="68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457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50869D-E232-4E5C-865E-572638541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CC3E198-081B-47D3-AD56-39DF73B61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D93B2F8-D2E4-489E-BF7E-59CF40260C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82A6F84-EB19-47BB-8F22-05A7FC0C9A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69F1A9B-F7BE-43D4-9338-30B35EFB4A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480B50C-010F-4E95-AB01-9CF680C8A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A0970-421F-450F-99B9-51DA682CEF70}" type="datetimeFigureOut">
              <a:rPr lang="fr-FR" smtClean="0"/>
              <a:pPr/>
              <a:t>22/09/2022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61157E6-6F8B-4696-8698-A6715CEFF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E71D40F-4703-4A50-AB94-806871A8C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D1407-719B-4E1F-BC14-7B0AB03349C7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0" name="Picture 2" descr="RÃ©sultat de recherche d'images pour &quot;universitÃ© de lyon logo&quot;">
            <a:extLst>
              <a:ext uri="{FF2B5EF4-FFF2-40B4-BE49-F238E27FC236}">
                <a16:creationId xmlns:a16="http://schemas.microsoft.com/office/drawing/2014/main" id="{CD8932FF-D02F-4413-A012-8350907024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8871" y="6144313"/>
            <a:ext cx="941330" cy="68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RÃ©sultat de recherche d'images pour &quot;universitÃ© de lyon logo&quot;">
            <a:extLst>
              <a:ext uri="{FF2B5EF4-FFF2-40B4-BE49-F238E27FC236}">
                <a16:creationId xmlns:a16="http://schemas.microsoft.com/office/drawing/2014/main" id="{87D767AD-21E0-4BDF-8535-B794C558F01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11"/>
          <a:stretch/>
        </p:blipFill>
        <p:spPr bwMode="auto">
          <a:xfrm>
            <a:off x="10614017" y="6176960"/>
            <a:ext cx="464854" cy="68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973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96CC5C-2B5A-4A4F-BF2A-A46AA95EA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142A50D-9066-44F5-83A0-22E477500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A0970-421F-450F-99B9-51DA682CEF70}" type="datetimeFigureOut">
              <a:rPr lang="fr-FR" smtClean="0"/>
              <a:pPr/>
              <a:t>22/09/2022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450D913-9624-4222-8481-190E97E66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6BBE06D-8484-471A-A884-8910A98FE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D1407-719B-4E1F-BC14-7B0AB03349C7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6" name="Picture 2" descr="RÃ©sultat de recherche d'images pour &quot;universitÃ© de lyon logo&quot;">
            <a:extLst>
              <a:ext uri="{FF2B5EF4-FFF2-40B4-BE49-F238E27FC236}">
                <a16:creationId xmlns:a16="http://schemas.microsoft.com/office/drawing/2014/main" id="{CED924CE-5B86-4D3F-9A8A-A5B440DBAF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8871" y="6144313"/>
            <a:ext cx="941330" cy="68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RÃ©sultat de recherche d'images pour &quot;universitÃ© de lyon logo&quot;">
            <a:extLst>
              <a:ext uri="{FF2B5EF4-FFF2-40B4-BE49-F238E27FC236}">
                <a16:creationId xmlns:a16="http://schemas.microsoft.com/office/drawing/2014/main" id="{F7C9BAFC-7193-4CE2-841F-15EAFBEB761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11"/>
          <a:stretch/>
        </p:blipFill>
        <p:spPr bwMode="auto">
          <a:xfrm>
            <a:off x="10614017" y="6176960"/>
            <a:ext cx="464854" cy="68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05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257B740-6714-4D71-A172-2BA44ADAA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A0970-421F-450F-99B9-51DA682CEF70}" type="datetimeFigureOut">
              <a:rPr lang="fr-FR" smtClean="0"/>
              <a:pPr/>
              <a:t>22/09/2022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1FAA167-62C9-44D8-AF99-4140C72B6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C85BDCF-474A-4D95-B753-62726ECC0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D1407-719B-4E1F-BC14-7B0AB03349C7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5" name="Picture 2" descr="RÃ©sultat de recherche d'images pour &quot;universitÃ© de lyon logo&quot;">
            <a:extLst>
              <a:ext uri="{FF2B5EF4-FFF2-40B4-BE49-F238E27FC236}">
                <a16:creationId xmlns:a16="http://schemas.microsoft.com/office/drawing/2014/main" id="{FB7E74F1-0CF7-4220-A22D-393E175B30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8871" y="6144313"/>
            <a:ext cx="941330" cy="68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RÃ©sultat de recherche d'images pour &quot;universitÃ© de lyon logo&quot;">
            <a:extLst>
              <a:ext uri="{FF2B5EF4-FFF2-40B4-BE49-F238E27FC236}">
                <a16:creationId xmlns:a16="http://schemas.microsoft.com/office/drawing/2014/main" id="{68CFAE37-7556-4F8E-9A4C-9BD42FB04F4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11"/>
          <a:stretch/>
        </p:blipFill>
        <p:spPr bwMode="auto">
          <a:xfrm>
            <a:off x="10614017" y="6176960"/>
            <a:ext cx="464854" cy="68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283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55D35F-A811-4E5C-A45F-F6D0B8107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6870B6-1D6C-46E9-B1E7-9634529FF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FED1C5A-59D3-494C-A256-5E560C14BE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29946A-BB3B-425F-B46D-505EE5129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A0970-421F-450F-99B9-51DA682CEF70}" type="datetimeFigureOut">
              <a:rPr lang="fr-FR" smtClean="0"/>
              <a:pPr/>
              <a:t>22/09/2022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D7F5F11-BED9-45EA-9E55-D66182EE6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C0A85AF-C0FB-4987-AFF5-63AC34B4D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D1407-719B-4E1F-BC14-7B0AB03349C7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Picture 2" descr="RÃ©sultat de recherche d'images pour &quot;universitÃ© de lyon logo&quot;">
            <a:extLst>
              <a:ext uri="{FF2B5EF4-FFF2-40B4-BE49-F238E27FC236}">
                <a16:creationId xmlns:a16="http://schemas.microsoft.com/office/drawing/2014/main" id="{C594521B-3011-48F1-85AF-B906EA7E713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8871" y="6144313"/>
            <a:ext cx="941330" cy="68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RÃ©sultat de recherche d'images pour &quot;universitÃ© de lyon logo&quot;">
            <a:extLst>
              <a:ext uri="{FF2B5EF4-FFF2-40B4-BE49-F238E27FC236}">
                <a16:creationId xmlns:a16="http://schemas.microsoft.com/office/drawing/2014/main" id="{696B3380-157B-4CA7-8AD3-46CAC83412F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11"/>
          <a:stretch/>
        </p:blipFill>
        <p:spPr bwMode="auto">
          <a:xfrm>
            <a:off x="10614017" y="6176960"/>
            <a:ext cx="464854" cy="68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299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81B0D2-FD35-4FAB-A7B5-33D0C5111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ACAA906-D0BA-42F8-AE9D-73660E1980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2552A2A-F4DC-4D19-88CB-3F36D0700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D022436-FC6F-4BEF-8C20-2DD7C6FD0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A0970-421F-450F-99B9-51DA682CEF70}" type="datetimeFigureOut">
              <a:rPr lang="fr-FR" smtClean="0"/>
              <a:pPr/>
              <a:t>22/09/2022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D4BF766-B726-40AB-8F80-F821EC3A0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2C6158B-8373-4D94-8C65-8F0D4349F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D1407-719B-4E1F-BC14-7B0AB03349C7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Picture 2" descr="RÃ©sultat de recherche d'images pour &quot;universitÃ© de lyon logo&quot;">
            <a:extLst>
              <a:ext uri="{FF2B5EF4-FFF2-40B4-BE49-F238E27FC236}">
                <a16:creationId xmlns:a16="http://schemas.microsoft.com/office/drawing/2014/main" id="{06033687-9F0B-4F05-BEF1-E101044B2C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8871" y="6144313"/>
            <a:ext cx="941330" cy="68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RÃ©sultat de recherche d'images pour &quot;universitÃ© de lyon logo&quot;">
            <a:extLst>
              <a:ext uri="{FF2B5EF4-FFF2-40B4-BE49-F238E27FC236}">
                <a16:creationId xmlns:a16="http://schemas.microsoft.com/office/drawing/2014/main" id="{5A440ECF-E72D-4A53-A126-4FB3F14E3B1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11"/>
          <a:stretch/>
        </p:blipFill>
        <p:spPr bwMode="auto">
          <a:xfrm>
            <a:off x="10614017" y="6176960"/>
            <a:ext cx="464854" cy="68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99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733B812-20D3-48AF-AEA5-56EBBC60B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738302F-E726-44AA-AC7A-7BB356724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F2BFB5-2CE0-4821-90BF-4EDA2E9F37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A0970-421F-450F-99B9-51DA682CEF70}" type="datetimeFigureOut">
              <a:rPr lang="fr-FR" smtClean="0"/>
              <a:pPr/>
              <a:t>22/09/2022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A4AF7E-78E6-4B4A-83A1-4BBC1B76E4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048170-F313-4521-A6B9-A0C637C5C6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D1407-719B-4E1F-BC14-7B0AB03349C7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Picture 2" descr="RÃ©sultat de recherche d'images pour &quot;universitÃ© de lyon logo&quot;">
            <a:extLst>
              <a:ext uri="{FF2B5EF4-FFF2-40B4-BE49-F238E27FC236}">
                <a16:creationId xmlns:a16="http://schemas.microsoft.com/office/drawing/2014/main" id="{C249EDE7-1BDB-46E6-8080-8E798791C7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8871" y="6144313"/>
            <a:ext cx="941330" cy="68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RÃ©sultat de recherche d'images pour &quot;universitÃ© de lyon logo&quot;">
            <a:extLst>
              <a:ext uri="{FF2B5EF4-FFF2-40B4-BE49-F238E27FC236}">
                <a16:creationId xmlns:a16="http://schemas.microsoft.com/office/drawing/2014/main" id="{956BF7A2-651C-4400-9AF3-2FAD7517A2D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11"/>
          <a:stretch/>
        </p:blipFill>
        <p:spPr bwMode="auto">
          <a:xfrm>
            <a:off x="10614017" y="6176960"/>
            <a:ext cx="464854" cy="68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749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DF29E9-0763-41CA-B224-A16D8529B8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6538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accent2"/>
                </a:solidFill>
              </a:rPr>
              <a:t>ED - AFGSU Niveau 1</a:t>
            </a:r>
            <a:br>
              <a:rPr lang="fr-FR" b="1" dirty="0">
                <a:solidFill>
                  <a:schemeClr val="accent2"/>
                </a:solidFill>
              </a:rPr>
            </a:br>
            <a:r>
              <a:rPr lang="fr-FR" sz="4000" b="1" dirty="0">
                <a:solidFill>
                  <a:schemeClr val="accent2"/>
                </a:solidFill>
              </a:rPr>
              <a:t>Malaise - Détresse respiratoire</a:t>
            </a:r>
            <a:r>
              <a:rPr lang="fr-FR" b="1" dirty="0">
                <a:solidFill>
                  <a:schemeClr val="accent2"/>
                </a:solidFill>
              </a:rPr>
              <a:t/>
            </a:r>
            <a:br>
              <a:rPr lang="fr-FR" b="1" dirty="0">
                <a:solidFill>
                  <a:schemeClr val="accent2"/>
                </a:solidFill>
              </a:rPr>
            </a:br>
            <a:r>
              <a:rPr lang="fr-FR" b="1" dirty="0">
                <a:solidFill>
                  <a:schemeClr val="accent2"/>
                </a:solidFill>
              </a:rPr>
              <a:t/>
            </a:r>
            <a:br>
              <a:rPr lang="fr-FR" b="1" dirty="0">
                <a:solidFill>
                  <a:schemeClr val="accent2"/>
                </a:solidFill>
              </a:rPr>
            </a:br>
            <a:r>
              <a:rPr lang="fr-FR" b="1" dirty="0"/>
              <a:t>P</a:t>
            </a:r>
            <a:r>
              <a:rPr lang="fr-FR" dirty="0">
                <a:solidFill>
                  <a:schemeClr val="accent2"/>
                </a:solidFill>
              </a:rPr>
              <a:t>r Martin COUR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E2C6B12-88BB-45FF-84B0-95C3E587FC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54661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fr-FR" dirty="0"/>
              <a:t>Médecine Intensive - Réanimation</a:t>
            </a:r>
          </a:p>
          <a:p>
            <a:r>
              <a:rPr lang="fr-FR" dirty="0"/>
              <a:t>Groupement Hospitalier Centre </a:t>
            </a:r>
          </a:p>
          <a:p>
            <a:r>
              <a:rPr lang="fr-FR" dirty="0"/>
              <a:t>Université Claude Bernard Lyon1</a:t>
            </a:r>
          </a:p>
          <a:p>
            <a:r>
              <a:rPr lang="fr-FR" i="1" dirty="0"/>
              <a:t>Aucun Conflit d’intérêt</a:t>
            </a:r>
          </a:p>
        </p:txBody>
      </p:sp>
      <p:pic>
        <p:nvPicPr>
          <p:cNvPr id="1026" name="Picture 2" descr="RÃ©sultat de recherche d'images pour &quot;universitÃ© de lyon logo&quot;">
            <a:extLst>
              <a:ext uri="{FF2B5EF4-FFF2-40B4-BE49-F238E27FC236}">
                <a16:creationId xmlns:a16="http://schemas.microsoft.com/office/drawing/2014/main" id="{94509B63-5DEE-4323-AD71-50B897B05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8871" y="6144313"/>
            <a:ext cx="941330" cy="68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Ã©sultat de recherche d'images pour &quot;universitÃ© de lyon logo&quot;">
            <a:extLst>
              <a:ext uri="{FF2B5EF4-FFF2-40B4-BE49-F238E27FC236}">
                <a16:creationId xmlns:a16="http://schemas.microsoft.com/office/drawing/2014/main" id="{9000B77C-6713-4B38-9DAA-B03BF8DDE7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11"/>
          <a:stretch/>
        </p:blipFill>
        <p:spPr bwMode="auto">
          <a:xfrm>
            <a:off x="10614017" y="6176960"/>
            <a:ext cx="464854" cy="68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068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EAF90A-7854-43B3-8451-60F6186E6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Devant un problème respiratoire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00CACF-A0A9-403B-A7BA-838160D68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60750"/>
            <a:ext cx="10515600" cy="2980291"/>
          </a:xfrm>
        </p:spPr>
        <p:txBody>
          <a:bodyPr>
            <a:normAutofit/>
          </a:bodyPr>
          <a:lstStyle/>
          <a:p>
            <a:r>
              <a:rPr lang="fr-FR" b="1" dirty="0"/>
              <a:t>Bilan circonstanciel </a:t>
            </a:r>
            <a:r>
              <a:rPr lang="fr-FR" dirty="0"/>
              <a:t>: Trauma, obstruction, fumée, asthme, allergie …</a:t>
            </a:r>
          </a:p>
          <a:p>
            <a:r>
              <a:rPr lang="fr-FR" b="1" dirty="0"/>
              <a:t>Bilan vital </a:t>
            </a:r>
            <a:r>
              <a:rPr lang="fr-FR" dirty="0"/>
              <a:t>: Conscience, fréquence respiratoire, parole, cyanose</a:t>
            </a:r>
          </a:p>
          <a:p>
            <a:r>
              <a:rPr lang="fr-FR" b="1" dirty="0"/>
              <a:t>Bilan Complémentaire </a:t>
            </a:r>
            <a:r>
              <a:rPr lang="fr-FR" dirty="0"/>
              <a:t>: Antécédents, traitements, sueur, bruits</a:t>
            </a:r>
          </a:p>
          <a:p>
            <a:r>
              <a:rPr lang="fr-FR" b="1" dirty="0"/>
              <a:t>Gestes d’urgences </a:t>
            </a:r>
            <a:r>
              <a:rPr lang="fr-FR" dirty="0"/>
              <a:t>: Libération des voies aériennes, désobstruction, positionnement, oxygène…</a:t>
            </a:r>
          </a:p>
          <a:p>
            <a:r>
              <a:rPr lang="fr-FR" b="1" dirty="0"/>
              <a:t>Appel et Surveillance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E33251B-77E0-4321-A9EE-967CE8625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78"/>
          <a:stretch>
            <a:fillRect/>
          </a:stretch>
        </p:blipFill>
        <p:spPr bwMode="auto">
          <a:xfrm>
            <a:off x="3100316" y="1344132"/>
            <a:ext cx="2282414" cy="2416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710AB18C-34DF-46EF-9446-571268CE6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943" y="1406456"/>
            <a:ext cx="1654210" cy="235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880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E3CDF2-8AA9-4AB7-A992-833206780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Transmettre un message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0A4FEEF3-CF4C-4D9B-8B6D-0ADDCE1FA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4540" y="1827428"/>
            <a:ext cx="8014223" cy="482799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FR" dirty="0"/>
              <a:t>« Bonjour,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/>
              <a:t>S </a:t>
            </a:r>
            <a:r>
              <a:rPr lang="fr-FR" b="1" dirty="0" err="1"/>
              <a:t>iituation</a:t>
            </a:r>
            <a:r>
              <a:rPr lang="fr-FR" b="1" dirty="0"/>
              <a:t> </a:t>
            </a:r>
            <a:r>
              <a:rPr lang="fr-FR" dirty="0"/>
              <a:t>: Je m’appelle </a:t>
            </a:r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 prénom</a:t>
            </a:r>
            <a:r>
              <a:rPr lang="fr-FR" dirty="0"/>
              <a:t>, je suis </a:t>
            </a:r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Profession</a:t>
            </a:r>
          </a:p>
          <a:p>
            <a:pPr marL="0" indent="0">
              <a:buNone/>
            </a:pPr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lieux</a:t>
            </a:r>
            <a:r>
              <a:rPr lang="fr-FR" i="1" dirty="0"/>
              <a:t>, </a:t>
            </a:r>
            <a:r>
              <a:rPr lang="fr-FR" dirty="0"/>
              <a:t>je suis témoin   de </a:t>
            </a:r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situation identité du patient</a:t>
            </a:r>
            <a:endParaRPr lang="fr-FR" dirty="0"/>
          </a:p>
          <a:p>
            <a:pPr marL="0" indent="0">
              <a:buNone/>
            </a:pPr>
            <a:r>
              <a:rPr lang="fr-FR" b="1" dirty="0"/>
              <a:t>A </a:t>
            </a:r>
            <a:r>
              <a:rPr lang="fr-FR" b="1" dirty="0" err="1"/>
              <a:t>ntécédent</a:t>
            </a:r>
            <a:r>
              <a:rPr lang="fr-FR" b="1" dirty="0"/>
              <a:t> </a:t>
            </a:r>
            <a:r>
              <a:rPr lang="fr-FR" dirty="0"/>
              <a:t>: Mr X est </a:t>
            </a:r>
            <a:r>
              <a:rPr lang="fr-FR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</a:t>
            </a:r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sexe</a:t>
            </a:r>
            <a:r>
              <a:rPr lang="fr-FR" dirty="0"/>
              <a:t>, il présente pour principal 	antécédent </a:t>
            </a:r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interrogatoire, ordonnance, traitement</a:t>
            </a:r>
            <a:endParaRPr lang="fr-FR" dirty="0"/>
          </a:p>
          <a:p>
            <a:pPr marL="0" indent="0">
              <a:buNone/>
            </a:pPr>
            <a:r>
              <a:rPr lang="fr-FR" b="1" dirty="0"/>
              <a:t>E valuation </a:t>
            </a:r>
            <a:r>
              <a:rPr lang="fr-FR" dirty="0"/>
              <a:t>: Son état est </a:t>
            </a:r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stable, comateux, aggravé</a:t>
            </a:r>
            <a:r>
              <a:rPr lang="fr-FR" dirty="0"/>
              <a:t>, j’ai fait 	</a:t>
            </a:r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actions réalisés</a:t>
            </a:r>
            <a:endParaRPr lang="fr-FR" dirty="0"/>
          </a:p>
          <a:p>
            <a:pPr marL="0" indent="0">
              <a:buNone/>
            </a:pPr>
            <a:r>
              <a:rPr lang="fr-FR" b="1" dirty="0"/>
              <a:t>D </a:t>
            </a:r>
            <a:r>
              <a:rPr lang="fr-FR" b="1" dirty="0" err="1"/>
              <a:t>emande</a:t>
            </a:r>
            <a:r>
              <a:rPr lang="fr-FR" b="1" dirty="0"/>
              <a:t> </a:t>
            </a:r>
            <a:r>
              <a:rPr lang="fr-FR" dirty="0"/>
              <a:t>: il faudrait que vous veniez pour évaluer le patient, 	que voulez vous que je fasse maintenant?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Est-ce que je peux raccrocher ? »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8CE4A0-4CB0-4805-B03E-97D787711129}"/>
              </a:ext>
            </a:extLst>
          </p:cNvPr>
          <p:cNvSpPr/>
          <p:nvPr/>
        </p:nvSpPr>
        <p:spPr>
          <a:xfrm>
            <a:off x="2554540" y="2175887"/>
            <a:ext cx="337517" cy="389716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7251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5666764B-6EE7-4679-BB0F-3009E7A3EA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Situation pratiques de la vie quotidienne</a:t>
            </a: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28E34C5C-708A-4DD6-BD73-7F2A8CD13A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Défaillance neurologique</a:t>
            </a:r>
          </a:p>
          <a:p>
            <a:r>
              <a:rPr lang="fr-FR" sz="3600" dirty="0"/>
              <a:t>Défaillance respiratoire</a:t>
            </a:r>
          </a:p>
        </p:txBody>
      </p:sp>
    </p:spTree>
    <p:extLst>
      <p:ext uri="{BB962C8B-B14F-4D97-AF65-F5344CB8AC3E}">
        <p14:creationId xmlns:p14="http://schemas.microsoft.com/office/powerpoint/2010/main" val="2164223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F0D9A5-47F8-4836-A3FD-387C0C922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Situation #1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F25C00-C532-4898-9476-428F69007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1h du matin</a:t>
            </a:r>
          </a:p>
          <a:p>
            <a:r>
              <a:rPr lang="fr-FR" dirty="0"/>
              <a:t>Soirée alcoolisée</a:t>
            </a:r>
          </a:p>
          <a:p>
            <a:r>
              <a:rPr lang="fr-FR" dirty="0"/>
              <a:t>1 personne allongé sur le dos entre un fauteuil et un canapé</a:t>
            </a:r>
          </a:p>
          <a:p>
            <a:r>
              <a:rPr lang="fr-FR" dirty="0"/>
              <a:t>Odeur de vomi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=&gt; Que faite vous ?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3721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4678B6-3A9F-4DB9-BC15-C27A4FDD9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Evaluation de la conscience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55426DFF-31DD-4E7D-A5E8-09D437D876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432279"/>
              </p:ext>
            </p:extLst>
          </p:nvPr>
        </p:nvGraphicFramePr>
        <p:xfrm>
          <a:off x="2382012" y="1823113"/>
          <a:ext cx="6768753" cy="4536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7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22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86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059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Ouverture des yeux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Réponse verbale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Réponse  motrice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042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 la demande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059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Orientée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Douleur appropriée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8042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Spontanée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Confuse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Retrait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059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À la demande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incohérente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décortication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059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 la douleur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incompréhensible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décérébration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8042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Aucune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Aucune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Aucune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E586C94F-E6EB-497C-8CBC-468B279CA892}"/>
              </a:ext>
            </a:extLst>
          </p:cNvPr>
          <p:cNvSpPr/>
          <p:nvPr/>
        </p:nvSpPr>
        <p:spPr>
          <a:xfrm>
            <a:off x="6661406" y="3104700"/>
            <a:ext cx="2402958" cy="1105786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C68940-1F01-45E6-B3ED-F84CAE02115D}"/>
              </a:ext>
            </a:extLst>
          </p:cNvPr>
          <p:cNvSpPr/>
          <p:nvPr/>
        </p:nvSpPr>
        <p:spPr>
          <a:xfrm>
            <a:off x="6661406" y="4362885"/>
            <a:ext cx="2402958" cy="1352471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B8567E-0276-45D3-825F-FE25869F8A9D}"/>
              </a:ext>
            </a:extLst>
          </p:cNvPr>
          <p:cNvSpPr/>
          <p:nvPr/>
        </p:nvSpPr>
        <p:spPr>
          <a:xfrm>
            <a:off x="6661406" y="2518140"/>
            <a:ext cx="2402958" cy="476693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C5B6C3-2026-49A6-B402-E0B4F534638A}"/>
              </a:ext>
            </a:extLst>
          </p:cNvPr>
          <p:cNvSpPr/>
          <p:nvPr/>
        </p:nvSpPr>
        <p:spPr>
          <a:xfrm>
            <a:off x="6661406" y="5861657"/>
            <a:ext cx="2402958" cy="47669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0694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3559E1-E476-42FC-84E0-792EC229A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Bilan d’urgence vitale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1F4316-7DA7-4446-98CC-9FDBA532B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Grogne à la douleur avec un mouvement d’évitement, n’ouvre pas les yeux</a:t>
            </a:r>
          </a:p>
          <a:p>
            <a:r>
              <a:rPr lang="fr-FR" dirty="0"/>
              <a:t> "gargouillements" lors de la respiration lente et irrégulière</a:t>
            </a:r>
          </a:p>
          <a:p>
            <a:endParaRPr lang="fr-FR" dirty="0"/>
          </a:p>
          <a:p>
            <a:pPr>
              <a:buFont typeface="Symbol" pitchFamily="2" charset="2"/>
              <a:buChar char="Þ"/>
            </a:pPr>
            <a:r>
              <a:rPr lang="fr-FR" dirty="0"/>
              <a:t> Quelle(s) défaillance(s) ? </a:t>
            </a:r>
          </a:p>
          <a:p>
            <a:pPr>
              <a:buFont typeface="Symbol" pitchFamily="2" charset="2"/>
              <a:buChar char="Þ"/>
            </a:pPr>
            <a:r>
              <a:rPr lang="fr-FR" dirty="0"/>
              <a:t> Que faites-vous ?</a:t>
            </a:r>
          </a:p>
        </p:txBody>
      </p:sp>
    </p:spTree>
    <p:extLst>
      <p:ext uri="{BB962C8B-B14F-4D97-AF65-F5344CB8AC3E}">
        <p14:creationId xmlns:p14="http://schemas.microsoft.com/office/powerpoint/2010/main" val="4046551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92EB76-927B-45D4-8F8B-624714252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Libération VAS et position d’attente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C95C28E-B63C-4A08-914F-38E0A6F8CAD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3552632"/>
            <a:ext cx="5687217" cy="2303886"/>
          </a:xfrm>
          <a:prstGeom prst="rect">
            <a:avLst/>
          </a:prstGeom>
        </p:spPr>
      </p:pic>
      <p:pic>
        <p:nvPicPr>
          <p:cNvPr id="5" name="Picture 2" descr="Obstruction par la langue 2">
            <a:extLst>
              <a:ext uri="{FF2B5EF4-FFF2-40B4-BE49-F238E27FC236}">
                <a16:creationId xmlns:a16="http://schemas.microsoft.com/office/drawing/2014/main" id="{368FA25F-BE3F-486E-9869-B14E39381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61" y="3612818"/>
            <a:ext cx="2171700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LVA 2">
            <a:extLst>
              <a:ext uri="{FF2B5EF4-FFF2-40B4-BE49-F238E27FC236}">
                <a16:creationId xmlns:a16="http://schemas.microsoft.com/office/drawing/2014/main" id="{074D4BB7-F6B8-4450-87D1-6808A92EE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949" y="2171368"/>
            <a:ext cx="2955925" cy="297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4937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627D44-00EA-448E-87DC-93EC34CFC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Situation #2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0C08FD-0855-4738-B78A-48EE9E4820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Dans votre pharmacie, un patient épileptique vient chercher son traitement.</a:t>
            </a:r>
          </a:p>
          <a:p>
            <a:r>
              <a:rPr lang="fr-FR" dirty="0"/>
              <a:t>Dans la file d’attente il dit ne se sentir pas bien et présente des mouvements de la partie droite du visage et du bras droit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=&gt; Que faites vous ?</a:t>
            </a:r>
          </a:p>
        </p:txBody>
      </p:sp>
    </p:spTree>
    <p:extLst>
      <p:ext uri="{BB962C8B-B14F-4D97-AF65-F5344CB8AC3E}">
        <p14:creationId xmlns:p14="http://schemas.microsoft.com/office/powerpoint/2010/main" val="980386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82011C-18EF-4FED-90F6-55B673554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Situation #3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4C433F-DECA-4A33-9ACF-6774A3CA9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Dans un bar, un adulte d’une trentaine d’année tombe à terre et présente des mouvements amples et répétitifs des 4 membres.</a:t>
            </a:r>
          </a:p>
          <a:p>
            <a:r>
              <a:rPr lang="fr-FR" dirty="0"/>
              <a:t>La personne qui l’accompagne dit qu’il est diabétique (et traité par de l’insuline) ; il essaye de lui mettre du sucre dans la bouche en maintenant sa tête et ses bras.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=&gt; Que faites-vous ?</a:t>
            </a:r>
          </a:p>
        </p:txBody>
      </p:sp>
    </p:spTree>
    <p:extLst>
      <p:ext uri="{BB962C8B-B14F-4D97-AF65-F5344CB8AC3E}">
        <p14:creationId xmlns:p14="http://schemas.microsoft.com/office/powerpoint/2010/main" val="310212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32DBF8-9041-48A1-9CC5-305473D03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Hypoglycémie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20875C18-0124-41BC-9EAF-1A75F4A71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6540" y="1812721"/>
            <a:ext cx="9803218" cy="4827997"/>
          </a:xfrm>
        </p:spPr>
        <p:txBody>
          <a:bodyPr/>
          <a:lstStyle/>
          <a:p>
            <a:r>
              <a:rPr lang="fr-FR" dirty="0"/>
              <a:t>Cause fréquente et réversible : </a:t>
            </a:r>
            <a:r>
              <a:rPr lang="fr-FR" b="1" dirty="0"/>
              <a:t>toujours y penser</a:t>
            </a:r>
          </a:p>
          <a:p>
            <a:r>
              <a:rPr lang="fr-FR" dirty="0"/>
              <a:t>Patient diabétique : </a:t>
            </a:r>
          </a:p>
          <a:p>
            <a:pPr marL="0" indent="0">
              <a:buNone/>
            </a:pPr>
            <a:r>
              <a:rPr lang="fr-FR" dirty="0"/>
              <a:t>   - appareil glycémie capillaire dans le sac</a:t>
            </a:r>
          </a:p>
          <a:p>
            <a:r>
              <a:rPr lang="fr-FR" dirty="0"/>
              <a:t>Hypoglycémie &lt; 3mmol/L ou 0,6g/L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5" name="Picture 2" descr="Image associÃ©e">
            <a:extLst>
              <a:ext uri="{FF2B5EF4-FFF2-40B4-BE49-F238E27FC236}">
                <a16:creationId xmlns:a16="http://schemas.microsoft.com/office/drawing/2014/main" id="{B49A9698-7D71-4BF3-A4E9-132EBC340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034" y="3925449"/>
            <a:ext cx="3882348" cy="25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5242B61-57A8-4A02-A248-BDA0FB48817A}"/>
              </a:ext>
            </a:extLst>
          </p:cNvPr>
          <p:cNvSpPr txBox="1"/>
          <p:nvPr/>
        </p:nvSpPr>
        <p:spPr>
          <a:xfrm>
            <a:off x="5114260" y="4877636"/>
            <a:ext cx="489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1CA7973-50CB-4B25-89A9-412A161A8240}"/>
              </a:ext>
            </a:extLst>
          </p:cNvPr>
          <p:cNvSpPr txBox="1"/>
          <p:nvPr/>
        </p:nvSpPr>
        <p:spPr>
          <a:xfrm>
            <a:off x="3676507" y="5717388"/>
            <a:ext cx="489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044263D-6305-45DD-B231-5B5769F0EED5}"/>
              </a:ext>
            </a:extLst>
          </p:cNvPr>
          <p:cNvSpPr txBox="1"/>
          <p:nvPr/>
        </p:nvSpPr>
        <p:spPr>
          <a:xfrm>
            <a:off x="2675863" y="4647264"/>
            <a:ext cx="489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9" name="Picture 2" descr="RÃ©sultat de recherche d'images pour &quot;glycÃ©mie capillaire rÃ©alisation&quot;">
            <a:extLst>
              <a:ext uri="{FF2B5EF4-FFF2-40B4-BE49-F238E27FC236}">
                <a16:creationId xmlns:a16="http://schemas.microsoft.com/office/drawing/2014/main" id="{E7E4666E-4544-4CDE-8316-F40AB3913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274" y="3794051"/>
            <a:ext cx="3063949" cy="306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0A175942-FD68-4A23-AA8C-E9D85F210FE7}"/>
              </a:ext>
            </a:extLst>
          </p:cNvPr>
          <p:cNvSpPr txBox="1"/>
          <p:nvPr/>
        </p:nvSpPr>
        <p:spPr>
          <a:xfrm>
            <a:off x="7663600" y="4017225"/>
            <a:ext cx="489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79945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2A7981-3789-4D35-895B-B8F82C66E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Organisation de l’enseignement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87C11B-B62E-4C21-9361-29FCA79AD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Cours théoriques en ligne : ~4h (travail individuel)</a:t>
            </a:r>
          </a:p>
          <a:p>
            <a:endParaRPr lang="fr-FR" dirty="0"/>
          </a:p>
          <a:p>
            <a:r>
              <a:rPr lang="fr-FR" dirty="0"/>
              <a:t>Enseignement Dirigé : 2 x 1h00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Travaux Dirigés : 3x2h (groupes de 10 étudiants)</a:t>
            </a:r>
          </a:p>
        </p:txBody>
      </p:sp>
    </p:spTree>
    <p:extLst>
      <p:ext uri="{BB962C8B-B14F-4D97-AF65-F5344CB8AC3E}">
        <p14:creationId xmlns:p14="http://schemas.microsoft.com/office/powerpoint/2010/main" val="1269881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47D23E-FB65-4F0F-A667-9EE396072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Situation #4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2AFD35F-5661-4277-B1FE-79DD12547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Dans votre pharmacie une femme enceinte en fin de grossesse fait un malaise</a:t>
            </a:r>
          </a:p>
          <a:p>
            <a:r>
              <a:rPr lang="fr-FR" dirty="0"/>
              <a:t>Un client l’assoit sur une chaise à proximité</a:t>
            </a:r>
          </a:p>
          <a:p>
            <a:r>
              <a:rPr lang="fr-FR" dirty="0"/>
              <a:t>Quand vous arrivez, elle a les yeux fermés, est difficilement réveillable et enlève votre main quand vous lui pincez le bras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=&gt; Que faites-vous ?</a:t>
            </a:r>
          </a:p>
        </p:txBody>
      </p:sp>
    </p:spTree>
    <p:extLst>
      <p:ext uri="{BB962C8B-B14F-4D97-AF65-F5344CB8AC3E}">
        <p14:creationId xmlns:p14="http://schemas.microsoft.com/office/powerpoint/2010/main" val="15031392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E81727-6ED3-4219-99FA-4B10203C2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Position d’attente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B6ECB8C-24C3-4A02-AE79-0C82D4BF52B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4987" y="2042808"/>
            <a:ext cx="5687217" cy="2303886"/>
          </a:xfrm>
          <a:prstGeom prst="rect">
            <a:avLst/>
          </a:prstGeom>
        </p:spPr>
      </p:pic>
      <p:pic>
        <p:nvPicPr>
          <p:cNvPr id="5" name="Picture 4" descr="Image associÃ©e">
            <a:extLst>
              <a:ext uri="{FF2B5EF4-FFF2-40B4-BE49-F238E27FC236}">
                <a16:creationId xmlns:a16="http://schemas.microsoft.com/office/drawing/2014/main" id="{3D6F73A9-D683-40DE-BD76-C9DAC5FB8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401" y="1926196"/>
            <a:ext cx="2816520" cy="249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RÃ©sultat de recherche d'images pour &quot;pls femme enceinte&quot;">
            <a:extLst>
              <a:ext uri="{FF2B5EF4-FFF2-40B4-BE49-F238E27FC236}">
                <a16:creationId xmlns:a16="http://schemas.microsoft.com/office/drawing/2014/main" id="{069B442A-A759-4CA8-AE82-47EB2963C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99" b="25323"/>
          <a:stretch/>
        </p:blipFill>
        <p:spPr bwMode="auto">
          <a:xfrm>
            <a:off x="5962429" y="4698815"/>
            <a:ext cx="4286250" cy="192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4575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92D26D-0886-47E2-A84F-ADF7BC919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Situation #5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E50F77-940B-4652-9E14-137A423CB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Dans un restaurant, un homme s’étouffe avec un morceau de viande</a:t>
            </a:r>
          </a:p>
          <a:p>
            <a:r>
              <a:rPr lang="fr-FR" dirty="0"/>
              <a:t>La personne à coté lui tape dans le dos plusieurs fois</a:t>
            </a:r>
          </a:p>
          <a:p>
            <a:r>
              <a:rPr lang="fr-FR" dirty="0"/>
              <a:t>Lorsque vous arrivez il se met à tousser et la personne se met derrière lui pour réaliser des compressions abdominales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=&gt; Que faites-vous ?</a:t>
            </a:r>
          </a:p>
        </p:txBody>
      </p:sp>
    </p:spTree>
    <p:extLst>
      <p:ext uri="{BB962C8B-B14F-4D97-AF65-F5344CB8AC3E}">
        <p14:creationId xmlns:p14="http://schemas.microsoft.com/office/powerpoint/2010/main" val="13465573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7638E6-48B8-4C10-8D89-4EDA60C99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Désobstruction des VAS - 5 tape dans le dos</a:t>
            </a:r>
            <a:br>
              <a:rPr lang="fr-FR" dirty="0"/>
            </a:br>
            <a:r>
              <a:rPr lang="fr-FR" dirty="0"/>
              <a:t>						- Puis Heimlich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E6CC203-FAB0-4267-B291-70849CA83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02"/>
          <a:stretch>
            <a:fillRect/>
          </a:stretch>
        </p:blipFill>
        <p:spPr bwMode="auto">
          <a:xfrm>
            <a:off x="0" y="1286540"/>
            <a:ext cx="2562009" cy="3517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B3C96754-580F-4F1C-AD07-66FBA9A83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29" b="20863"/>
          <a:stretch>
            <a:fillRect/>
          </a:stretch>
        </p:blipFill>
        <p:spPr bwMode="auto">
          <a:xfrm>
            <a:off x="2236712" y="3134058"/>
            <a:ext cx="1874437" cy="3537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Résultat de recherche d'images pour &quot;heimlich compression thoracique&quot;">
            <a:extLst>
              <a:ext uri="{FF2B5EF4-FFF2-40B4-BE49-F238E27FC236}">
                <a16:creationId xmlns:a16="http://schemas.microsoft.com/office/drawing/2014/main" id="{A49E2853-667C-4B77-9469-E2F53FB47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268" y="3509928"/>
            <a:ext cx="1899091" cy="31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mso8436D">
            <a:extLst>
              <a:ext uri="{FF2B5EF4-FFF2-40B4-BE49-F238E27FC236}">
                <a16:creationId xmlns:a16="http://schemas.microsoft.com/office/drawing/2014/main" id="{C7F1E932-FB34-40BA-A88A-9DCA57E18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0"/>
          <a:stretch>
            <a:fillRect/>
          </a:stretch>
        </p:blipFill>
        <p:spPr bwMode="auto">
          <a:xfrm>
            <a:off x="6837694" y="3506493"/>
            <a:ext cx="1658938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msoC02FC">
            <a:extLst>
              <a:ext uri="{FF2B5EF4-FFF2-40B4-BE49-F238E27FC236}">
                <a16:creationId xmlns:a16="http://schemas.microsoft.com/office/drawing/2014/main" id="{BD4F04F1-E831-4665-80B3-6343895EE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6" r="24445"/>
          <a:stretch>
            <a:fillRect/>
          </a:stretch>
        </p:blipFill>
        <p:spPr bwMode="auto">
          <a:xfrm>
            <a:off x="7993394" y="2280943"/>
            <a:ext cx="1978025" cy="288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msoA6282">
            <a:extLst>
              <a:ext uri="{FF2B5EF4-FFF2-40B4-BE49-F238E27FC236}">
                <a16:creationId xmlns:a16="http://schemas.microsoft.com/office/drawing/2014/main" id="{84BA0E52-46CA-4F30-8D4A-DE7AFE194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16"/>
          <a:stretch>
            <a:fillRect/>
          </a:stretch>
        </p:blipFill>
        <p:spPr bwMode="auto">
          <a:xfrm>
            <a:off x="9757107" y="2006305"/>
            <a:ext cx="2087562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01810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38F98945-4CA5-45C9-B294-1ABD525D5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Situation #6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D03EE14-D14C-4C70-9905-A6212279CD5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Vous êtes à un repas de famille et vous venez de terminer l’entrée</a:t>
            </a:r>
          </a:p>
          <a:p>
            <a:r>
              <a:rPr lang="fr-FR" dirty="0"/>
              <a:t>En quelques minutes les lèvres de votre cousine ont gonflé et elle a de plus en plus de mal à respirer</a:t>
            </a:r>
          </a:p>
          <a:p>
            <a:r>
              <a:rPr lang="fr-FR" dirty="0"/>
              <a:t>Sa mère vous dis qu’elle a déjà fait un œdème de Quincke</a:t>
            </a:r>
          </a:p>
          <a:p>
            <a:pPr marL="0" indent="0">
              <a:buNone/>
            </a:pPr>
            <a:r>
              <a:rPr lang="fr-FR" dirty="0"/>
              <a:t>=&gt; Que faites-vous?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20A54BD1-A0B0-437C-8934-B94C1B1BC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15567" y="2073429"/>
            <a:ext cx="4119526" cy="385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204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38F98945-4CA5-45C9-B294-1ABD525D5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Situation #6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3408B10-9092-A174-9C75-2D6838E65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311" y="365124"/>
            <a:ext cx="7662863" cy="5667751"/>
          </a:xfrm>
          <a:prstGeom prst="rect">
            <a:avLst/>
          </a:prstGeom>
        </p:spPr>
      </p:pic>
      <p:pic>
        <p:nvPicPr>
          <p:cNvPr id="1026" name="Picture 2" descr="Allergies : comment utiliser le stylo auto-injecteur d'adrénaline ? - Avec  Plaisir">
            <a:extLst>
              <a:ext uri="{FF2B5EF4-FFF2-40B4-BE49-F238E27FC236}">
                <a16:creationId xmlns:a16="http://schemas.microsoft.com/office/drawing/2014/main" id="{0B5966D9-E5B3-D748-236E-A804EABA3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1945668"/>
            <a:ext cx="3406423" cy="191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2B846EAF-66B7-88CD-4B98-E1828C75D9B4}"/>
              </a:ext>
            </a:extLst>
          </p:cNvPr>
          <p:cNvSpPr txBox="1"/>
          <p:nvPr/>
        </p:nvSpPr>
        <p:spPr>
          <a:xfrm>
            <a:off x="239713" y="3999530"/>
            <a:ext cx="35034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Stylo</a:t>
            </a:r>
            <a:r>
              <a:rPr lang="en-US" sz="2000" dirty="0"/>
              <a:t> auto-injectable </a:t>
            </a:r>
            <a:r>
              <a:rPr lang="en-US" sz="2000" dirty="0" err="1"/>
              <a:t>adrénaline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119891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38F98945-4CA5-45C9-B294-1ABD525D5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Situation #6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D425143-C96C-387C-7F99-741A57957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871" y="1404938"/>
            <a:ext cx="8263929" cy="456402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3A191B2-7CD1-6CB2-721F-6282344C7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25" y="1404938"/>
            <a:ext cx="2551113" cy="67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0584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2C7F64-3043-4645-AF9B-99B853C7B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Situation #7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3BE8B56-AACF-4613-BE07-9E2A7C0E9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Lors d’un après-midi en famille, votre oncle (gros fumeur âgé de 51 ans) se met à inverser des mots et à se répéter de manière très inhabituelle. Vous remarquez que son bras droit est flasque.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=&gt; Que faites vous ?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90597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194E6D-B0EB-4E88-8E69-210028CFB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Urgence thérapeutique</a:t>
            </a:r>
          </a:p>
        </p:txBody>
      </p:sp>
      <p:pic>
        <p:nvPicPr>
          <p:cNvPr id="4" name="Picture 2" descr="Image associÃ©e">
            <a:extLst>
              <a:ext uri="{FF2B5EF4-FFF2-40B4-BE49-F238E27FC236}">
                <a16:creationId xmlns:a16="http://schemas.microsoft.com/office/drawing/2014/main" id="{9189F936-12D2-4FF5-8CAB-112C18C78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06" y="1690688"/>
            <a:ext cx="2704829" cy="32457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www.objectifsante.mu/sites/default/files/pictures/sante/Principaux-maladies/signes-avc.png">
            <a:extLst>
              <a:ext uri="{FF2B5EF4-FFF2-40B4-BE49-F238E27FC236}">
                <a16:creationId xmlns:a16="http://schemas.microsoft.com/office/drawing/2014/main" id="{04D60B30-CA41-4510-8FCD-3AFEC6C63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368" y="1690688"/>
            <a:ext cx="6975526" cy="25762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RÃ©sultat de recherche d'images pour &quot;salle de coronarographie&quot;">
            <a:extLst>
              <a:ext uri="{FF2B5EF4-FFF2-40B4-BE49-F238E27FC236}">
                <a16:creationId xmlns:a16="http://schemas.microsoft.com/office/drawing/2014/main" id="{065E4413-309E-4F3D-9626-41FCF39D0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349" y="5108882"/>
            <a:ext cx="2626242" cy="17491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25C651B5-AB92-4826-AF6D-E251C0FB2A1D}"/>
              </a:ext>
            </a:extLst>
          </p:cNvPr>
          <p:cNvCxnSpPr>
            <a:stCxn id="4" idx="2"/>
            <a:endCxn id="6" idx="1"/>
          </p:cNvCxnSpPr>
          <p:nvPr/>
        </p:nvCxnSpPr>
        <p:spPr>
          <a:xfrm>
            <a:off x="2128521" y="4936483"/>
            <a:ext cx="2230828" cy="1046958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9832E250-9451-4121-ACBB-A0FAE8795DF2}"/>
              </a:ext>
            </a:extLst>
          </p:cNvPr>
          <p:cNvCxnSpPr>
            <a:cxnSpLocks/>
            <a:stCxn id="5" idx="2"/>
            <a:endCxn id="6" idx="3"/>
          </p:cNvCxnSpPr>
          <p:nvPr/>
        </p:nvCxnSpPr>
        <p:spPr>
          <a:xfrm flipH="1">
            <a:off x="6985591" y="4266982"/>
            <a:ext cx="942540" cy="1716459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07100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79F4BD-6374-84E9-A5EB-6B2F7058E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êtes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train de preparer un </a:t>
            </a:r>
            <a:r>
              <a:rPr lang="en-US" dirty="0" err="1"/>
              <a:t>repas</a:t>
            </a:r>
            <a:r>
              <a:rPr lang="en-US" dirty="0"/>
              <a:t>. Un de </a:t>
            </a:r>
            <a:r>
              <a:rPr lang="en-US" dirty="0" err="1"/>
              <a:t>vos</a:t>
            </a:r>
            <a:r>
              <a:rPr lang="en-US" dirty="0"/>
              <a:t> </a:t>
            </a:r>
            <a:r>
              <a:rPr lang="en-US" dirty="0" err="1"/>
              <a:t>amis</a:t>
            </a:r>
            <a:r>
              <a:rPr lang="en-US" dirty="0"/>
              <a:t>,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ouvrant</a:t>
            </a:r>
            <a:r>
              <a:rPr lang="en-US" dirty="0"/>
              <a:t> des huitres, de </a:t>
            </a:r>
            <a:r>
              <a:rPr lang="en-US" dirty="0" err="1"/>
              <a:t>plante</a:t>
            </a:r>
            <a:r>
              <a:rPr lang="en-US" dirty="0"/>
              <a:t> le couteau de la </a:t>
            </a:r>
            <a:r>
              <a:rPr lang="en-US" dirty="0" err="1"/>
              <a:t>paume</a:t>
            </a:r>
            <a:r>
              <a:rPr lang="en-US" dirty="0"/>
              <a:t> de la main, </a:t>
            </a:r>
            <a:r>
              <a:rPr lang="en-US" dirty="0" err="1"/>
              <a:t>provoquant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douleur</a:t>
            </a:r>
            <a:r>
              <a:rPr lang="en-US" dirty="0"/>
              <a:t> intense et un </a:t>
            </a:r>
            <a:r>
              <a:rPr lang="en-US" dirty="0" err="1"/>
              <a:t>saignement</a:t>
            </a:r>
            <a:r>
              <a:rPr lang="en-US" dirty="0"/>
              <a:t> </a:t>
            </a:r>
            <a:r>
              <a:rPr lang="en-US" dirty="0" err="1"/>
              <a:t>minime</a:t>
            </a:r>
            <a:r>
              <a:rPr lang="en-US" dirty="0"/>
              <a:t>. Très </a:t>
            </a:r>
            <a:r>
              <a:rPr lang="en-US" dirty="0" err="1"/>
              <a:t>rapidement</a:t>
            </a:r>
            <a:r>
              <a:rPr lang="en-US" dirty="0"/>
              <a:t>, il </a:t>
            </a:r>
            <a:r>
              <a:rPr lang="en-US" dirty="0" err="1"/>
              <a:t>devient</a:t>
            </a:r>
            <a:r>
              <a:rPr lang="en-US" dirty="0"/>
              <a:t> tout </a:t>
            </a:r>
            <a:r>
              <a:rPr lang="en-US" dirty="0" err="1"/>
              <a:t>blanc</a:t>
            </a:r>
            <a:r>
              <a:rPr lang="en-US" dirty="0"/>
              <a:t>, </a:t>
            </a:r>
            <a:r>
              <a:rPr lang="en-US" dirty="0" err="1"/>
              <a:t>s’asseoit</a:t>
            </a:r>
            <a:r>
              <a:rPr lang="en-US" dirty="0"/>
              <a:t> sur le sol et </a:t>
            </a:r>
            <a:r>
              <a:rPr lang="en-US" dirty="0" err="1"/>
              <a:t>perd</a:t>
            </a:r>
            <a:r>
              <a:rPr lang="en-US" dirty="0"/>
              <a:t> </a:t>
            </a:r>
            <a:r>
              <a:rPr lang="en-US" dirty="0" err="1"/>
              <a:t>connaissance</a:t>
            </a:r>
            <a:r>
              <a:rPr lang="en-US" dirty="0"/>
              <a:t>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=&gt; Que </a:t>
            </a:r>
            <a:r>
              <a:rPr lang="en-US" dirty="0" err="1"/>
              <a:t>faites-vous</a:t>
            </a:r>
            <a:r>
              <a:rPr lang="en-US" dirty="0"/>
              <a:t> ?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30C9B5B7-69B1-E376-D782-0923BA4EBBBC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Situation #8</a:t>
            </a:r>
          </a:p>
        </p:txBody>
      </p:sp>
    </p:spTree>
    <p:extLst>
      <p:ext uri="{BB962C8B-B14F-4D97-AF65-F5344CB8AC3E}">
        <p14:creationId xmlns:p14="http://schemas.microsoft.com/office/powerpoint/2010/main" val="3782821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76500D-9011-436A-9F67-DCF33B6D9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 de l’ED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9EB98C-F6AA-4C20-91B6-741674FDB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Rappel des bases théoriques</a:t>
            </a:r>
          </a:p>
          <a:p>
            <a:r>
              <a:rPr lang="fr-FR" dirty="0"/>
              <a:t>Questions suite aux cours en ligne</a:t>
            </a:r>
          </a:p>
          <a:p>
            <a:r>
              <a:rPr lang="fr-FR" dirty="0"/>
              <a:t>Réflexions sur des situations pratiques</a:t>
            </a:r>
          </a:p>
          <a:p>
            <a:r>
              <a:rPr lang="fr-FR" dirty="0"/>
              <a:t>Conclusion</a:t>
            </a:r>
          </a:p>
          <a:p>
            <a:endParaRPr lang="fr-FR" dirty="0"/>
          </a:p>
          <a:p>
            <a:r>
              <a:rPr lang="fr-FR" dirty="0"/>
              <a:t>2 Sessions de 1h :</a:t>
            </a:r>
          </a:p>
          <a:p>
            <a:pPr lvl="1"/>
            <a:r>
              <a:rPr lang="fr-FR" dirty="0"/>
              <a:t>Malaises - détresse respiratoire</a:t>
            </a:r>
          </a:p>
          <a:p>
            <a:pPr lvl="1"/>
            <a:r>
              <a:rPr lang="fr-FR" dirty="0"/>
              <a:t>Arrêt cardiaque - hémorragie</a:t>
            </a:r>
          </a:p>
        </p:txBody>
      </p:sp>
    </p:spTree>
    <p:extLst>
      <p:ext uri="{BB962C8B-B14F-4D97-AF65-F5344CB8AC3E}">
        <p14:creationId xmlns:p14="http://schemas.microsoft.com/office/powerpoint/2010/main" val="27202736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30C9B5B7-69B1-E376-D782-0923BA4EBBBC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Situation #8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9E08581-13CB-84AC-8A07-E1F72CB4F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30" y="2028825"/>
            <a:ext cx="11379870" cy="324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0626D95-5216-0A25-1F98-2E4A8C62464F}"/>
              </a:ext>
            </a:extLst>
          </p:cNvPr>
          <p:cNvSpPr/>
          <p:nvPr/>
        </p:nvSpPr>
        <p:spPr>
          <a:xfrm>
            <a:off x="3264195" y="2728913"/>
            <a:ext cx="5369442" cy="28860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2237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idx="4294967295"/>
          </p:nvPr>
        </p:nvSpPr>
        <p:spPr>
          <a:xfrm>
            <a:off x="1826840" y="116632"/>
            <a:ext cx="8229600" cy="792088"/>
          </a:xfrm>
        </p:spPr>
        <p:txBody>
          <a:bodyPr>
            <a:normAutofit/>
          </a:bodyPr>
          <a:lstStyle/>
          <a:p>
            <a:pPr algn="l"/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Syncopes réflexes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4294967295"/>
          </p:nvPr>
        </p:nvSpPr>
        <p:spPr>
          <a:xfrm>
            <a:off x="2639616" y="1484784"/>
            <a:ext cx="7499176" cy="4104456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25A79B"/>
              </a:buClr>
            </a:pPr>
            <a:r>
              <a:rPr lang="fr-FR" dirty="0"/>
              <a:t>Synonyme = syncope </a:t>
            </a:r>
            <a:r>
              <a:rPr lang="fr-FR" dirty="0" err="1"/>
              <a:t>neuromédiée</a:t>
            </a:r>
            <a:endParaRPr lang="fr-FR" dirty="0"/>
          </a:p>
          <a:p>
            <a:pPr>
              <a:buClr>
                <a:srgbClr val="25A79B"/>
              </a:buClr>
            </a:pPr>
            <a:r>
              <a:rPr lang="fr-FR" dirty="0"/>
              <a:t>Toutes les syncopes impliquant une réponse réflexe de l’organisme :</a:t>
            </a:r>
          </a:p>
          <a:p>
            <a:pPr lvl="1">
              <a:buClr>
                <a:srgbClr val="25A79B"/>
              </a:buClr>
            </a:pPr>
            <a:r>
              <a:rPr lang="fr-FR" dirty="0"/>
              <a:t>Diminution du tonus sympathique</a:t>
            </a:r>
          </a:p>
          <a:p>
            <a:pPr lvl="1">
              <a:buClr>
                <a:srgbClr val="25A79B"/>
              </a:buClr>
            </a:pPr>
            <a:r>
              <a:rPr lang="fr-FR" dirty="0"/>
              <a:t>Augmentation du tonus parasympathique</a:t>
            </a:r>
          </a:p>
          <a:p>
            <a:pPr lvl="2">
              <a:buClr>
                <a:srgbClr val="25A79B"/>
              </a:buClr>
            </a:pPr>
            <a:endParaRPr lang="fr-FR" dirty="0"/>
          </a:p>
          <a:p>
            <a:pPr lvl="2">
              <a:buClr>
                <a:srgbClr val="25A79B"/>
              </a:buClr>
            </a:pPr>
            <a:endParaRPr lang="fr-FR" dirty="0"/>
          </a:p>
          <a:p>
            <a:pPr lvl="2">
              <a:buClr>
                <a:srgbClr val="25A79B"/>
              </a:buClr>
            </a:pPr>
            <a:endParaRPr lang="fr-FR" dirty="0"/>
          </a:p>
          <a:p>
            <a:pPr marL="0" indent="0">
              <a:buNone/>
            </a:pPr>
            <a:endParaRPr lang="fr-FR" dirty="0">
              <a:solidFill>
                <a:schemeClr val="accent6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1919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ous-titre 2"/>
          <p:cNvSpPr txBox="1">
            <a:spLocks/>
          </p:cNvSpPr>
          <p:nvPr/>
        </p:nvSpPr>
        <p:spPr>
          <a:xfrm>
            <a:off x="9624392" y="0"/>
            <a:ext cx="1043608" cy="332656"/>
          </a:xfrm>
          <a:prstGeom prst="rect">
            <a:avLst/>
          </a:prstGeom>
        </p:spPr>
        <p:txBody>
          <a:bodyPr/>
          <a:lstStyle/>
          <a:p>
            <a:pPr algn="r">
              <a:spcBef>
                <a:spcPct val="20000"/>
              </a:spcBef>
              <a:defRPr/>
            </a:pPr>
            <a:r>
              <a:rPr lang="fr-FR" dirty="0"/>
              <a:t>15</a:t>
            </a:r>
            <a:endParaRPr lang="fr-FR" b="1" dirty="0">
              <a:solidFill>
                <a:schemeClr val="accent6"/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fr-FR" sz="1400" b="1" dirty="0">
              <a:solidFill>
                <a:schemeClr val="accent6"/>
              </a:solidFill>
            </a:endParaRPr>
          </a:p>
        </p:txBody>
      </p:sp>
      <p:sp>
        <p:nvSpPr>
          <p:cNvPr id="2" name="Flèche vers la droite 1"/>
          <p:cNvSpPr/>
          <p:nvPr/>
        </p:nvSpPr>
        <p:spPr>
          <a:xfrm>
            <a:off x="4697797" y="4221088"/>
            <a:ext cx="504056" cy="504056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5519937" y="4005065"/>
            <a:ext cx="3049633" cy="830997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</a:rPr>
              <a:t>Hypotension artérielle</a:t>
            </a:r>
          </a:p>
          <a:p>
            <a:pPr algn="ctr"/>
            <a:r>
              <a:rPr lang="fr-FR" sz="2400" b="1" dirty="0">
                <a:solidFill>
                  <a:srgbClr val="FF0000"/>
                </a:solidFill>
              </a:rPr>
              <a:t>Bradycardie</a:t>
            </a:r>
          </a:p>
        </p:txBody>
      </p:sp>
    </p:spTree>
    <p:extLst>
      <p:ext uri="{BB962C8B-B14F-4D97-AF65-F5344CB8AC3E}">
        <p14:creationId xmlns:p14="http://schemas.microsoft.com/office/powerpoint/2010/main" val="28886799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idx="4294967295"/>
          </p:nvPr>
        </p:nvSpPr>
        <p:spPr>
          <a:xfrm>
            <a:off x="1826840" y="116632"/>
            <a:ext cx="8229600" cy="792088"/>
          </a:xfrm>
        </p:spPr>
        <p:txBody>
          <a:bodyPr>
            <a:normAutofit/>
          </a:bodyPr>
          <a:lstStyle/>
          <a:p>
            <a:pPr algn="l"/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Syncope </a:t>
            </a:r>
            <a:r>
              <a:rPr lang="fr-FR" sz="3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vaso</a:t>
            </a:r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-vagale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4294967295"/>
          </p:nvPr>
        </p:nvSpPr>
        <p:spPr>
          <a:xfrm>
            <a:off x="2639616" y="1484784"/>
            <a:ext cx="7499176" cy="4104456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25A79B"/>
              </a:buClr>
            </a:pPr>
            <a:r>
              <a:rPr lang="fr-FR" dirty="0"/>
              <a:t>Synonyme « malaise vagal »</a:t>
            </a:r>
          </a:p>
          <a:p>
            <a:pPr lvl="1">
              <a:buClr>
                <a:srgbClr val="25A79B"/>
              </a:buClr>
            </a:pPr>
            <a:r>
              <a:rPr lang="fr-FR" dirty="0"/>
              <a:t>La plus fréquente des syncopes réflexe</a:t>
            </a:r>
          </a:p>
          <a:p>
            <a:pPr lvl="1">
              <a:buClr>
                <a:srgbClr val="25A79B"/>
              </a:buClr>
            </a:pPr>
            <a:r>
              <a:rPr lang="fr-FR" dirty="0"/>
              <a:t>Prodromes caractéristiques</a:t>
            </a:r>
          </a:p>
          <a:p>
            <a:pPr lvl="2">
              <a:buClr>
                <a:srgbClr val="25A79B"/>
              </a:buClr>
            </a:pPr>
            <a:r>
              <a:rPr lang="fr-FR" dirty="0"/>
              <a:t>Sueurs, nausées, vertiges, asthénie et pâleur</a:t>
            </a:r>
          </a:p>
          <a:p>
            <a:pPr lvl="1">
              <a:buClr>
                <a:srgbClr val="25A79B"/>
              </a:buClr>
            </a:pPr>
            <a:r>
              <a:rPr lang="fr-FR" dirty="0"/>
              <a:t>Circonstance</a:t>
            </a:r>
          </a:p>
          <a:p>
            <a:pPr lvl="2">
              <a:buClr>
                <a:srgbClr val="25A79B"/>
              </a:buClr>
            </a:pPr>
            <a:r>
              <a:rPr lang="fr-FR" dirty="0"/>
              <a:t>Stress émotionnel (ex : sang, douleur)</a:t>
            </a:r>
          </a:p>
          <a:p>
            <a:pPr lvl="2">
              <a:buClr>
                <a:srgbClr val="25A79B"/>
              </a:buClr>
            </a:pPr>
            <a:r>
              <a:rPr lang="fr-FR" dirty="0"/>
              <a:t>Atmosphère : bruit, chaleur, …</a:t>
            </a:r>
          </a:p>
          <a:p>
            <a:pPr lvl="2">
              <a:buClr>
                <a:srgbClr val="25A79B"/>
              </a:buClr>
            </a:pPr>
            <a:endParaRPr lang="fr-FR" dirty="0"/>
          </a:p>
          <a:p>
            <a:pPr lvl="2">
              <a:buClr>
                <a:srgbClr val="25A79B"/>
              </a:buClr>
            </a:pPr>
            <a:endParaRPr lang="fr-FR" dirty="0"/>
          </a:p>
          <a:p>
            <a:pPr lvl="2">
              <a:buClr>
                <a:srgbClr val="25A79B"/>
              </a:buClr>
            </a:pPr>
            <a:endParaRPr lang="fr-FR" dirty="0"/>
          </a:p>
          <a:p>
            <a:pPr marL="0" indent="0">
              <a:buNone/>
            </a:pPr>
            <a:endParaRPr lang="fr-FR" dirty="0">
              <a:solidFill>
                <a:schemeClr val="accent6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1919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ous-titre 2"/>
          <p:cNvSpPr txBox="1">
            <a:spLocks/>
          </p:cNvSpPr>
          <p:nvPr/>
        </p:nvSpPr>
        <p:spPr>
          <a:xfrm>
            <a:off x="9624392" y="0"/>
            <a:ext cx="1043608" cy="332656"/>
          </a:xfrm>
          <a:prstGeom prst="rect">
            <a:avLst/>
          </a:prstGeom>
        </p:spPr>
        <p:txBody>
          <a:bodyPr/>
          <a:lstStyle/>
          <a:p>
            <a:pPr algn="r">
              <a:spcBef>
                <a:spcPct val="20000"/>
              </a:spcBef>
              <a:defRPr/>
            </a:pPr>
            <a:r>
              <a:rPr lang="fr-FR" dirty="0"/>
              <a:t>16</a:t>
            </a:r>
            <a:endParaRPr lang="fr-FR" b="1" dirty="0">
              <a:solidFill>
                <a:schemeClr val="accent6"/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fr-FR" sz="1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5302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79F4BD-6374-84E9-A5EB-6B2F7058E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aidez</a:t>
            </a:r>
            <a:r>
              <a:rPr lang="en-US" dirty="0"/>
              <a:t> </a:t>
            </a:r>
            <a:r>
              <a:rPr lang="en-US" dirty="0" err="1"/>
              <a:t>votre</a:t>
            </a:r>
            <a:r>
              <a:rPr lang="en-US" dirty="0"/>
              <a:t> grand </a:t>
            </a:r>
            <a:r>
              <a:rPr lang="en-US" dirty="0" err="1"/>
              <a:t>père</a:t>
            </a:r>
            <a:r>
              <a:rPr lang="en-US" dirty="0"/>
              <a:t> de 85 </a:t>
            </a:r>
            <a:r>
              <a:rPr lang="en-US" dirty="0" err="1"/>
              <a:t>ans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se </a:t>
            </a:r>
            <a:r>
              <a:rPr lang="en-US" dirty="0" err="1"/>
              <a:t>relever</a:t>
            </a:r>
            <a:r>
              <a:rPr lang="en-US" dirty="0"/>
              <a:t> après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sieste</a:t>
            </a:r>
            <a:r>
              <a:rPr lang="en-US" dirty="0"/>
              <a:t>. </a:t>
            </a:r>
            <a:r>
              <a:rPr lang="en-US" dirty="0" err="1"/>
              <a:t>Debout</a:t>
            </a:r>
            <a:r>
              <a:rPr lang="en-US" dirty="0"/>
              <a:t>, il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qu’il</a:t>
            </a:r>
            <a:r>
              <a:rPr lang="en-US" dirty="0"/>
              <a:t> a la tête qui </a:t>
            </a:r>
            <a:r>
              <a:rPr lang="en-US" dirty="0" err="1"/>
              <a:t>tourne</a:t>
            </a:r>
            <a:r>
              <a:rPr lang="en-US" dirty="0"/>
              <a:t> et </a:t>
            </a:r>
            <a:r>
              <a:rPr lang="en-US" dirty="0" err="1"/>
              <a:t>qu’il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s’évanouir</a:t>
            </a:r>
            <a:r>
              <a:rPr lang="en-US" dirty="0"/>
              <a:t>. Il </a:t>
            </a:r>
            <a:r>
              <a:rPr lang="en-US" dirty="0" err="1"/>
              <a:t>devient</a:t>
            </a:r>
            <a:r>
              <a:rPr lang="en-US" dirty="0"/>
              <a:t> très </a:t>
            </a:r>
            <a:r>
              <a:rPr lang="en-US" dirty="0" err="1"/>
              <a:t>pâle</a:t>
            </a:r>
            <a:r>
              <a:rPr lang="en-US" dirty="0"/>
              <a:t>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=&gt; Que </a:t>
            </a:r>
            <a:r>
              <a:rPr lang="en-US" dirty="0" err="1"/>
              <a:t>faites-vous</a:t>
            </a:r>
            <a:r>
              <a:rPr lang="en-US" dirty="0"/>
              <a:t> ?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30C9B5B7-69B1-E376-D782-0923BA4EBBBC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Situation #9</a:t>
            </a:r>
          </a:p>
        </p:txBody>
      </p:sp>
    </p:spTree>
    <p:extLst>
      <p:ext uri="{BB962C8B-B14F-4D97-AF65-F5344CB8AC3E}">
        <p14:creationId xmlns:p14="http://schemas.microsoft.com/office/powerpoint/2010/main" val="21541309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idx="4294967295"/>
          </p:nvPr>
        </p:nvSpPr>
        <p:spPr>
          <a:xfrm>
            <a:off x="1826840" y="116632"/>
            <a:ext cx="8229600" cy="792088"/>
          </a:xfrm>
        </p:spPr>
        <p:txBody>
          <a:bodyPr>
            <a:normAutofit/>
          </a:bodyPr>
          <a:lstStyle/>
          <a:p>
            <a:pPr algn="l"/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Syncope orthostatique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4294967295"/>
          </p:nvPr>
        </p:nvSpPr>
        <p:spPr>
          <a:xfrm>
            <a:off x="2639616" y="1484784"/>
            <a:ext cx="7499176" cy="4104456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25A79B"/>
              </a:buClr>
            </a:pPr>
            <a:r>
              <a:rPr lang="fr-FR" dirty="0"/>
              <a:t>Circonstances</a:t>
            </a:r>
          </a:p>
          <a:p>
            <a:pPr lvl="1">
              <a:buClr>
                <a:srgbClr val="25A79B"/>
              </a:buClr>
            </a:pPr>
            <a:r>
              <a:rPr lang="fr-FR" dirty="0"/>
              <a:t>Passage de la position allongée à la position debout</a:t>
            </a:r>
          </a:p>
          <a:p>
            <a:pPr lvl="1">
              <a:buClr>
                <a:srgbClr val="25A79B"/>
              </a:buClr>
            </a:pPr>
            <a:r>
              <a:rPr lang="fr-FR" dirty="0"/>
              <a:t>Plus fréquent en </a:t>
            </a:r>
            <a:r>
              <a:rPr lang="fr-FR" dirty="0" err="1"/>
              <a:t>post-prandial</a:t>
            </a:r>
            <a:endParaRPr lang="fr-FR" dirty="0"/>
          </a:p>
          <a:p>
            <a:pPr>
              <a:buClr>
                <a:srgbClr val="25A79B"/>
              </a:buClr>
            </a:pPr>
            <a:r>
              <a:rPr lang="fr-FR" dirty="0"/>
              <a:t>Mécanisme</a:t>
            </a:r>
          </a:p>
          <a:p>
            <a:pPr lvl="1">
              <a:buClr>
                <a:srgbClr val="25A79B"/>
              </a:buClr>
            </a:pPr>
            <a:r>
              <a:rPr lang="fr-FR" dirty="0"/>
              <a:t>Stagnation du sang dans les partie déclive du corps qui entraîne un bas débit cérébral</a:t>
            </a:r>
          </a:p>
          <a:p>
            <a:pPr>
              <a:buClr>
                <a:srgbClr val="25A79B"/>
              </a:buClr>
            </a:pPr>
            <a:r>
              <a:rPr lang="fr-FR" dirty="0"/>
              <a:t>Facteurs favorisants</a:t>
            </a:r>
          </a:p>
          <a:p>
            <a:pPr lvl="1">
              <a:buClr>
                <a:srgbClr val="25A79B"/>
              </a:buClr>
            </a:pPr>
            <a:r>
              <a:rPr lang="fr-FR" dirty="0"/>
              <a:t>Hypovolémie, déshydratation, traitements</a:t>
            </a:r>
          </a:p>
          <a:p>
            <a:pPr lvl="2">
              <a:buClr>
                <a:srgbClr val="25A79B"/>
              </a:buClr>
            </a:pPr>
            <a:endParaRPr lang="fr-FR" dirty="0"/>
          </a:p>
          <a:p>
            <a:pPr lvl="2">
              <a:buClr>
                <a:srgbClr val="25A79B"/>
              </a:buClr>
            </a:pPr>
            <a:endParaRPr lang="fr-FR" dirty="0"/>
          </a:p>
          <a:p>
            <a:pPr marL="0" indent="0">
              <a:buNone/>
            </a:pPr>
            <a:endParaRPr lang="fr-FR" dirty="0">
              <a:solidFill>
                <a:schemeClr val="accent6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1919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ous-titre 2"/>
          <p:cNvSpPr txBox="1">
            <a:spLocks/>
          </p:cNvSpPr>
          <p:nvPr/>
        </p:nvSpPr>
        <p:spPr>
          <a:xfrm>
            <a:off x="9624392" y="0"/>
            <a:ext cx="1043608" cy="332656"/>
          </a:xfrm>
          <a:prstGeom prst="rect">
            <a:avLst/>
          </a:prstGeom>
        </p:spPr>
        <p:txBody>
          <a:bodyPr/>
          <a:lstStyle/>
          <a:p>
            <a:pPr algn="r">
              <a:spcBef>
                <a:spcPct val="20000"/>
              </a:spcBef>
              <a:defRPr/>
            </a:pPr>
            <a:r>
              <a:rPr lang="fr-FR" dirty="0"/>
              <a:t>19</a:t>
            </a:r>
            <a:endParaRPr lang="fr-FR" b="1" dirty="0">
              <a:solidFill>
                <a:schemeClr val="accent6"/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fr-FR" sz="1400" b="1" dirty="0">
              <a:solidFill>
                <a:schemeClr val="accent6"/>
              </a:solidFill>
            </a:endParaRP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F2763D54-0279-C943-8274-5D5DF74534B5}"/>
              </a:ext>
            </a:extLst>
          </p:cNvPr>
          <p:cNvSpPr txBox="1">
            <a:spLocks/>
          </p:cNvSpPr>
          <p:nvPr/>
        </p:nvSpPr>
        <p:spPr>
          <a:xfrm>
            <a:off x="9264352" y="6304186"/>
            <a:ext cx="1332148" cy="50919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1400" b="1" dirty="0">
                <a:solidFill>
                  <a:schemeClr val="accent6"/>
                </a:solidFill>
              </a:rPr>
              <a:t>AFGSU</a:t>
            </a:r>
          </a:p>
          <a:p>
            <a:pPr marL="0" indent="0" algn="r">
              <a:buNone/>
            </a:pPr>
            <a:r>
              <a:rPr lang="fr-FR" sz="1400" dirty="0"/>
              <a:t>25/09/2020</a:t>
            </a:r>
            <a:endParaRPr lang="fr-FR" sz="1400" b="1" dirty="0">
              <a:solidFill>
                <a:schemeClr val="accent6"/>
              </a:solidFill>
            </a:endParaRPr>
          </a:p>
          <a:p>
            <a:pPr marL="0" indent="0" algn="r">
              <a:buNone/>
            </a:pPr>
            <a:r>
              <a:rPr lang="fr-FR" sz="1400" b="1" dirty="0">
                <a:solidFill>
                  <a:schemeClr val="accent6"/>
                </a:solidFill>
              </a:rPr>
              <a:t> </a:t>
            </a:r>
          </a:p>
          <a:p>
            <a:endParaRPr lang="fr-FR" sz="1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2215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ED68ED-21DA-4F48-B4F2-4B50AA610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Situation #10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AA4163-0C4F-46E5-8F7B-760538778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Vous vous rendez dans la maison familiale pendant les vacances d’hivers.</a:t>
            </a:r>
          </a:p>
          <a:p>
            <a:r>
              <a:rPr lang="fr-FR" dirty="0"/>
              <a:t>Il a fait très froid et ceux qui y sont déjà ont fait fonctionner la vielle chaudière à gaz 24h/24 depuis 3 jours.</a:t>
            </a:r>
          </a:p>
          <a:p>
            <a:r>
              <a:rPr lang="fr-FR" dirty="0"/>
              <a:t>Quand vous arrivez à 11h, les gens debout ont mal à la tête avec des nausée ; ils pensent que c’est le repas de la veille. Certains étaient aussi fatigués et se sont recouchés. Votre grand père n’est toujours pas réveillé ce qui est inhabituel.</a:t>
            </a:r>
          </a:p>
          <a:p>
            <a:pPr marL="0" indent="0">
              <a:buNone/>
            </a:pPr>
            <a:r>
              <a:rPr lang="fr-FR" dirty="0"/>
              <a:t>=&gt; Que faites vous ?</a:t>
            </a:r>
          </a:p>
        </p:txBody>
      </p:sp>
    </p:spTree>
    <p:extLst>
      <p:ext uri="{BB962C8B-B14F-4D97-AF65-F5344CB8AC3E}">
        <p14:creationId xmlns:p14="http://schemas.microsoft.com/office/powerpoint/2010/main" val="16425224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749820-C526-4C4C-94D2-1FF24EFE5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Multi-victime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07234EC-28B8-4A90-89AD-C85BEFF7CCB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8892" y="1519622"/>
            <a:ext cx="8520748" cy="475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67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ED68ED-21DA-4F48-B4F2-4B50AA610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Situation #11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AA4163-0C4F-46E5-8F7B-760538778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A la fin d’un long voyage (10 heures) en car, votre voisine qui s’était plainte d’une douleur à la jambe, se lève, décrit une douleur dans la poitrine et une gêne respiratoire, avant de perdre brièvement connaissance ?</a:t>
            </a:r>
          </a:p>
          <a:p>
            <a:pPr marL="0" indent="0">
              <a:buNone/>
            </a:pPr>
            <a:endParaRPr lang="fr-FR" dirty="0"/>
          </a:p>
          <a:p>
            <a:pPr>
              <a:buFont typeface="Symbol" pitchFamily="2" charset="2"/>
              <a:buChar char="Þ"/>
            </a:pPr>
            <a:r>
              <a:rPr lang="fr-FR" dirty="0"/>
              <a:t>Quel diagnostic évoquez-vous ?</a:t>
            </a:r>
          </a:p>
          <a:p>
            <a:pPr>
              <a:buFont typeface="Symbol" pitchFamily="2" charset="2"/>
              <a:buChar char="Þ"/>
            </a:pPr>
            <a:r>
              <a:rPr lang="fr-FR" dirty="0"/>
              <a:t>Quel faites-vous ?</a:t>
            </a:r>
          </a:p>
        </p:txBody>
      </p:sp>
    </p:spTree>
    <p:extLst>
      <p:ext uri="{BB962C8B-B14F-4D97-AF65-F5344CB8AC3E}">
        <p14:creationId xmlns:p14="http://schemas.microsoft.com/office/powerpoint/2010/main" val="30999205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idx="4294967295"/>
          </p:nvPr>
        </p:nvSpPr>
        <p:spPr>
          <a:xfrm>
            <a:off x="1826840" y="116632"/>
            <a:ext cx="8229600" cy="792088"/>
          </a:xfrm>
        </p:spPr>
        <p:txBody>
          <a:bodyPr>
            <a:normAutofit/>
          </a:bodyPr>
          <a:lstStyle/>
          <a:p>
            <a:pPr algn="l"/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Syncope cardio-vasculaire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4294967295"/>
          </p:nvPr>
        </p:nvSpPr>
        <p:spPr>
          <a:xfrm>
            <a:off x="2639616" y="1484784"/>
            <a:ext cx="7499176" cy="4104456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25A79B"/>
              </a:buClr>
            </a:pPr>
            <a:r>
              <a:rPr lang="fr-FR" dirty="0"/>
              <a:t>Syncope cardio-vasculaire</a:t>
            </a:r>
          </a:p>
          <a:p>
            <a:pPr lvl="2">
              <a:buClr>
                <a:srgbClr val="25A79B"/>
              </a:buClr>
            </a:pPr>
            <a:endParaRPr lang="fr-FR" dirty="0"/>
          </a:p>
          <a:p>
            <a:pPr marL="0" indent="0">
              <a:buNone/>
            </a:pPr>
            <a:endParaRPr lang="fr-FR" dirty="0">
              <a:solidFill>
                <a:schemeClr val="accent6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1919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ous-titre 2"/>
          <p:cNvSpPr txBox="1">
            <a:spLocks/>
          </p:cNvSpPr>
          <p:nvPr/>
        </p:nvSpPr>
        <p:spPr>
          <a:xfrm>
            <a:off x="9624392" y="0"/>
            <a:ext cx="1043608" cy="332656"/>
          </a:xfrm>
          <a:prstGeom prst="rect">
            <a:avLst/>
          </a:prstGeom>
        </p:spPr>
        <p:txBody>
          <a:bodyPr/>
          <a:lstStyle/>
          <a:p>
            <a:pPr algn="r">
              <a:spcBef>
                <a:spcPct val="20000"/>
              </a:spcBef>
              <a:defRPr/>
            </a:pPr>
            <a:r>
              <a:rPr lang="fr-FR" dirty="0"/>
              <a:t>21</a:t>
            </a:r>
            <a:endParaRPr lang="fr-FR" sz="1400" b="1" dirty="0">
              <a:solidFill>
                <a:schemeClr val="accent6"/>
              </a:solidFill>
            </a:endParaRPr>
          </a:p>
        </p:txBody>
      </p:sp>
      <p:pic>
        <p:nvPicPr>
          <p:cNvPr id="10" name="Image 1" descr="coeu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030" y="2420889"/>
            <a:ext cx="2305050" cy="245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5" descr="cervea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6" y="2564905"/>
            <a:ext cx="2808312" cy="222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èche vers la droite 1"/>
          <p:cNvSpPr/>
          <p:nvPr/>
        </p:nvSpPr>
        <p:spPr>
          <a:xfrm>
            <a:off x="4583832" y="3174120"/>
            <a:ext cx="2592288" cy="1224136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5"/>
          <p:cNvCxnSpPr/>
          <p:nvPr/>
        </p:nvCxnSpPr>
        <p:spPr>
          <a:xfrm flipH="1">
            <a:off x="5231904" y="3140968"/>
            <a:ext cx="864096" cy="1296144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5231904" y="3140968"/>
            <a:ext cx="864096" cy="1296144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4439817" y="2132856"/>
            <a:ext cx="4530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Le cœur ne parvient plus à perfuser le cerveau</a:t>
            </a:r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6F97F15E-60DF-9142-BC95-3E267C3E5908}"/>
              </a:ext>
            </a:extLst>
          </p:cNvPr>
          <p:cNvSpPr txBox="1">
            <a:spLocks/>
          </p:cNvSpPr>
          <p:nvPr/>
        </p:nvSpPr>
        <p:spPr>
          <a:xfrm>
            <a:off x="9264352" y="6304186"/>
            <a:ext cx="1332148" cy="50919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1400" b="1" dirty="0">
                <a:solidFill>
                  <a:schemeClr val="accent6"/>
                </a:solidFill>
              </a:rPr>
              <a:t>AFGSU</a:t>
            </a:r>
          </a:p>
          <a:p>
            <a:pPr marL="0" indent="0" algn="r">
              <a:buNone/>
            </a:pPr>
            <a:r>
              <a:rPr lang="fr-FR" sz="1400" dirty="0"/>
              <a:t>25/09/2020</a:t>
            </a:r>
            <a:endParaRPr lang="fr-FR" sz="1400" b="1" dirty="0">
              <a:solidFill>
                <a:schemeClr val="accent6"/>
              </a:solidFill>
            </a:endParaRPr>
          </a:p>
          <a:p>
            <a:pPr marL="0" indent="0" algn="r">
              <a:buNone/>
            </a:pPr>
            <a:r>
              <a:rPr lang="fr-FR" sz="1400" b="1" dirty="0">
                <a:solidFill>
                  <a:schemeClr val="accent6"/>
                </a:solidFill>
              </a:rPr>
              <a:t> </a:t>
            </a:r>
          </a:p>
          <a:p>
            <a:endParaRPr lang="fr-FR" sz="1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5476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idx="4294967295"/>
          </p:nvPr>
        </p:nvSpPr>
        <p:spPr>
          <a:xfrm>
            <a:off x="1826840" y="116632"/>
            <a:ext cx="8229600" cy="792088"/>
          </a:xfrm>
        </p:spPr>
        <p:txBody>
          <a:bodyPr>
            <a:normAutofit/>
          </a:bodyPr>
          <a:lstStyle/>
          <a:p>
            <a:pPr algn="l"/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Syncope cardio-vasculaire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4294967295"/>
          </p:nvPr>
        </p:nvSpPr>
        <p:spPr>
          <a:xfrm>
            <a:off x="2639616" y="1484784"/>
            <a:ext cx="7499176" cy="4104456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25A79B"/>
              </a:buClr>
            </a:pPr>
            <a:r>
              <a:rPr lang="fr-FR" dirty="0"/>
              <a:t>Troubles du rythme / trouble de la conduction</a:t>
            </a:r>
          </a:p>
          <a:p>
            <a:pPr lvl="2">
              <a:buClr>
                <a:srgbClr val="25A79B"/>
              </a:buClr>
            </a:pPr>
            <a:endParaRPr lang="fr-FR" dirty="0"/>
          </a:p>
          <a:p>
            <a:pPr marL="0" indent="0">
              <a:buNone/>
            </a:pPr>
            <a:endParaRPr lang="fr-FR" dirty="0">
              <a:solidFill>
                <a:schemeClr val="accent6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1919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ous-titre 2"/>
          <p:cNvSpPr txBox="1">
            <a:spLocks/>
          </p:cNvSpPr>
          <p:nvPr/>
        </p:nvSpPr>
        <p:spPr>
          <a:xfrm>
            <a:off x="9624392" y="0"/>
            <a:ext cx="1043608" cy="332656"/>
          </a:xfrm>
          <a:prstGeom prst="rect">
            <a:avLst/>
          </a:prstGeom>
        </p:spPr>
        <p:txBody>
          <a:bodyPr/>
          <a:lstStyle/>
          <a:p>
            <a:pPr algn="r">
              <a:spcBef>
                <a:spcPct val="20000"/>
              </a:spcBef>
              <a:defRPr/>
            </a:pPr>
            <a:r>
              <a:rPr lang="fr-FR" dirty="0"/>
              <a:t>22</a:t>
            </a:r>
            <a:endParaRPr lang="fr-FR" b="1" dirty="0">
              <a:solidFill>
                <a:schemeClr val="accent6"/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fr-FR" sz="1400" b="1" dirty="0">
              <a:solidFill>
                <a:schemeClr val="accent6"/>
              </a:solidFill>
            </a:endParaRPr>
          </a:p>
        </p:txBody>
      </p:sp>
      <p:pic>
        <p:nvPicPr>
          <p:cNvPr id="13" name="Picture 2" descr="comb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92" y="2361839"/>
            <a:ext cx="4248472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coeu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2505856"/>
            <a:ext cx="3627512" cy="3083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combo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92" y="4090031"/>
            <a:ext cx="4338464" cy="143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ous-titre 2">
            <a:extLst>
              <a:ext uri="{FF2B5EF4-FFF2-40B4-BE49-F238E27FC236}">
                <a16:creationId xmlns:a16="http://schemas.microsoft.com/office/drawing/2014/main" id="{E324CA08-2941-E34B-B7C3-DA4A91D0F953}"/>
              </a:ext>
            </a:extLst>
          </p:cNvPr>
          <p:cNvSpPr txBox="1">
            <a:spLocks/>
          </p:cNvSpPr>
          <p:nvPr/>
        </p:nvSpPr>
        <p:spPr>
          <a:xfrm>
            <a:off x="9264352" y="6304186"/>
            <a:ext cx="1332148" cy="50919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1400" b="1" dirty="0">
                <a:solidFill>
                  <a:schemeClr val="accent6"/>
                </a:solidFill>
              </a:rPr>
              <a:t>AFGSU</a:t>
            </a:r>
          </a:p>
          <a:p>
            <a:pPr marL="0" indent="0" algn="r">
              <a:buNone/>
            </a:pPr>
            <a:r>
              <a:rPr lang="fr-FR" sz="1400" dirty="0"/>
              <a:t>25/09/2020</a:t>
            </a:r>
            <a:endParaRPr lang="fr-FR" sz="1400" b="1" dirty="0">
              <a:solidFill>
                <a:schemeClr val="accent6"/>
              </a:solidFill>
            </a:endParaRPr>
          </a:p>
          <a:p>
            <a:pPr marL="0" indent="0" algn="r">
              <a:buNone/>
            </a:pPr>
            <a:r>
              <a:rPr lang="fr-FR" sz="1400" b="1" dirty="0">
                <a:solidFill>
                  <a:schemeClr val="accent6"/>
                </a:solidFill>
              </a:rPr>
              <a:t> </a:t>
            </a:r>
          </a:p>
          <a:p>
            <a:endParaRPr lang="fr-FR" sz="1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478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A07A18-EAE4-48FA-ABA9-C0F635757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2B4A06-4A03-47D6-AC13-3E8432DD3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000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5400" dirty="0"/>
              <a:t>Avez-vous des questions concernant les cours théoriques en ligne?</a:t>
            </a:r>
          </a:p>
        </p:txBody>
      </p:sp>
      <p:pic>
        <p:nvPicPr>
          <p:cNvPr id="1026" name="Picture 2" descr="RÃ©sultat de recherche d'images pour &quot;powerpoint point interrogation&quot;">
            <a:extLst>
              <a:ext uri="{FF2B5EF4-FFF2-40B4-BE49-F238E27FC236}">
                <a16:creationId xmlns:a16="http://schemas.microsoft.com/office/drawing/2014/main" id="{A314A80E-1E4F-40D0-9B51-FCB96A238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303" y="3625702"/>
            <a:ext cx="1714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8170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idx="4294967295"/>
          </p:nvPr>
        </p:nvSpPr>
        <p:spPr>
          <a:xfrm>
            <a:off x="1826840" y="116632"/>
            <a:ext cx="8229600" cy="792088"/>
          </a:xfrm>
        </p:spPr>
        <p:txBody>
          <a:bodyPr>
            <a:normAutofit/>
          </a:bodyPr>
          <a:lstStyle/>
          <a:p>
            <a:pPr algn="l"/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Embolie pulmonaire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1919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ous-titre 2"/>
          <p:cNvSpPr txBox="1">
            <a:spLocks/>
          </p:cNvSpPr>
          <p:nvPr/>
        </p:nvSpPr>
        <p:spPr>
          <a:xfrm>
            <a:off x="9624392" y="0"/>
            <a:ext cx="1043608" cy="332656"/>
          </a:xfrm>
          <a:prstGeom prst="rect">
            <a:avLst/>
          </a:prstGeom>
        </p:spPr>
        <p:txBody>
          <a:bodyPr/>
          <a:lstStyle/>
          <a:p>
            <a:pPr algn="r">
              <a:spcBef>
                <a:spcPct val="20000"/>
              </a:spcBef>
              <a:defRPr/>
            </a:pPr>
            <a:r>
              <a:rPr lang="fr-FR" dirty="0"/>
              <a:t>24</a:t>
            </a:r>
            <a:endParaRPr lang="fr-FR" b="1" dirty="0">
              <a:solidFill>
                <a:schemeClr val="accent6"/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fr-FR" sz="1400" b="1" dirty="0">
              <a:solidFill>
                <a:schemeClr val="accent6"/>
              </a:solidFill>
            </a:endParaRPr>
          </a:p>
        </p:txBody>
      </p:sp>
      <p:grpSp>
        <p:nvGrpSpPr>
          <p:cNvPr id="2" name="Grouper 1"/>
          <p:cNvGrpSpPr/>
          <p:nvPr/>
        </p:nvGrpSpPr>
        <p:grpSpPr>
          <a:xfrm rot="16200000">
            <a:off x="7868324" y="2859087"/>
            <a:ext cx="1295400" cy="1784688"/>
            <a:chOff x="6795861" y="3599123"/>
            <a:chExt cx="1295400" cy="2509213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6948264" y="3599123"/>
              <a:ext cx="990600" cy="990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" name="Oval 63"/>
            <p:cNvSpPr>
              <a:spLocks noChangeArrowheads="1"/>
            </p:cNvSpPr>
            <p:nvPr/>
          </p:nvSpPr>
          <p:spPr bwMode="auto">
            <a:xfrm>
              <a:off x="6795861" y="4203336"/>
              <a:ext cx="1295400" cy="1905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7" name="Group 70"/>
          <p:cNvGrpSpPr>
            <a:grpSpLocks/>
          </p:cNvGrpSpPr>
          <p:nvPr/>
        </p:nvGrpSpPr>
        <p:grpSpPr bwMode="auto">
          <a:xfrm rot="5400000" flipV="1">
            <a:off x="2535424" y="2775867"/>
            <a:ext cx="1295400" cy="1951112"/>
            <a:chOff x="528" y="1824"/>
            <a:chExt cx="816" cy="1728"/>
          </a:xfrm>
        </p:grpSpPr>
        <p:sp>
          <p:nvSpPr>
            <p:cNvPr id="18" name="Oval 68"/>
            <p:cNvSpPr>
              <a:spLocks noChangeArrowheads="1"/>
            </p:cNvSpPr>
            <p:nvPr/>
          </p:nvSpPr>
          <p:spPr bwMode="auto">
            <a:xfrm flipV="1">
              <a:off x="624" y="1824"/>
              <a:ext cx="624" cy="62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" name="Oval 69"/>
            <p:cNvSpPr>
              <a:spLocks noChangeArrowheads="1"/>
            </p:cNvSpPr>
            <p:nvPr/>
          </p:nvSpPr>
          <p:spPr bwMode="auto">
            <a:xfrm flipV="1">
              <a:off x="528" y="2352"/>
              <a:ext cx="816" cy="1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" name="Trapèze 2"/>
          <p:cNvSpPr/>
          <p:nvPr/>
        </p:nvSpPr>
        <p:spPr>
          <a:xfrm>
            <a:off x="5159896" y="2420888"/>
            <a:ext cx="1512168" cy="2520280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vers la droite 5"/>
          <p:cNvSpPr/>
          <p:nvPr/>
        </p:nvSpPr>
        <p:spPr>
          <a:xfrm>
            <a:off x="4007768" y="3501008"/>
            <a:ext cx="1656184" cy="504056"/>
          </a:xfrm>
          <a:prstGeom prst="rightArrow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Flèche vers la droite 37"/>
          <p:cNvSpPr/>
          <p:nvPr/>
        </p:nvSpPr>
        <p:spPr>
          <a:xfrm>
            <a:off x="5807968" y="3501008"/>
            <a:ext cx="1944216" cy="504056"/>
          </a:xfrm>
          <a:prstGeom prst="rightArrow">
            <a:avLst/>
          </a:prstGeom>
          <a:gradFill flip="none" rotWithShape="1">
            <a:gsLst>
              <a:gs pos="20000">
                <a:srgbClr val="0000FF"/>
              </a:gs>
              <a:gs pos="100000">
                <a:srgbClr val="FFFFFF"/>
              </a:gs>
              <a:gs pos="99000">
                <a:srgbClr val="FF000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/>
          <p:cNvSpPr txBox="1"/>
          <p:nvPr/>
        </p:nvSpPr>
        <p:spPr>
          <a:xfrm>
            <a:off x="2630942" y="2564904"/>
            <a:ext cx="1448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CŒUR DROIT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7680177" y="2564904"/>
            <a:ext cx="1659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CŒUR GAUCHE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5303912" y="1916832"/>
            <a:ext cx="1233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POUMONS</a:t>
            </a:r>
          </a:p>
        </p:txBody>
      </p:sp>
      <p:sp>
        <p:nvSpPr>
          <p:cNvPr id="43" name="Flèche vers la droite 42"/>
          <p:cNvSpPr/>
          <p:nvPr/>
        </p:nvSpPr>
        <p:spPr>
          <a:xfrm>
            <a:off x="9264352" y="3501008"/>
            <a:ext cx="115212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Flèche vers la droite 43"/>
          <p:cNvSpPr/>
          <p:nvPr/>
        </p:nvSpPr>
        <p:spPr>
          <a:xfrm>
            <a:off x="1633538" y="3501008"/>
            <a:ext cx="1656184" cy="504056"/>
          </a:xfrm>
          <a:prstGeom prst="rightArrow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ZoneTexte 44"/>
          <p:cNvSpPr txBox="1"/>
          <p:nvPr/>
        </p:nvSpPr>
        <p:spPr>
          <a:xfrm>
            <a:off x="9624393" y="3068960"/>
            <a:ext cx="837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AORTE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631752" y="1700808"/>
            <a:ext cx="215776" cy="3888432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Sous-titre 2">
            <a:extLst>
              <a:ext uri="{FF2B5EF4-FFF2-40B4-BE49-F238E27FC236}">
                <a16:creationId xmlns:a16="http://schemas.microsoft.com/office/drawing/2014/main" id="{102BBC32-E750-CB43-B273-F36DC5B95A6B}"/>
              </a:ext>
            </a:extLst>
          </p:cNvPr>
          <p:cNvSpPr txBox="1">
            <a:spLocks/>
          </p:cNvSpPr>
          <p:nvPr/>
        </p:nvSpPr>
        <p:spPr>
          <a:xfrm>
            <a:off x="9264352" y="6304186"/>
            <a:ext cx="1332148" cy="50919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1400" b="1" dirty="0">
                <a:solidFill>
                  <a:schemeClr val="accent6"/>
                </a:solidFill>
              </a:rPr>
              <a:t>AFGSU</a:t>
            </a:r>
          </a:p>
          <a:p>
            <a:pPr marL="0" indent="0" algn="r">
              <a:buNone/>
            </a:pPr>
            <a:r>
              <a:rPr lang="fr-FR" sz="1400" dirty="0"/>
              <a:t>25/09/2020</a:t>
            </a:r>
            <a:endParaRPr lang="fr-FR" sz="1400" b="1" dirty="0">
              <a:solidFill>
                <a:schemeClr val="accent6"/>
              </a:solidFill>
            </a:endParaRPr>
          </a:p>
          <a:p>
            <a:pPr marL="0" indent="0" algn="r">
              <a:buNone/>
            </a:pPr>
            <a:r>
              <a:rPr lang="fr-FR" sz="1400" b="1" dirty="0">
                <a:solidFill>
                  <a:schemeClr val="accent6"/>
                </a:solidFill>
              </a:rPr>
              <a:t> </a:t>
            </a:r>
          </a:p>
          <a:p>
            <a:endParaRPr lang="fr-FR" sz="1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7084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idx="4294967295"/>
          </p:nvPr>
        </p:nvSpPr>
        <p:spPr>
          <a:xfrm>
            <a:off x="1826840" y="116632"/>
            <a:ext cx="8229600" cy="792088"/>
          </a:xfrm>
        </p:spPr>
        <p:txBody>
          <a:bodyPr>
            <a:normAutofit/>
          </a:bodyPr>
          <a:lstStyle/>
          <a:p>
            <a:pPr algn="l"/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Embolie pulmonaire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1919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ous-titre 2"/>
          <p:cNvSpPr txBox="1">
            <a:spLocks/>
          </p:cNvSpPr>
          <p:nvPr/>
        </p:nvSpPr>
        <p:spPr>
          <a:xfrm>
            <a:off x="9624392" y="0"/>
            <a:ext cx="1043608" cy="332656"/>
          </a:xfrm>
          <a:prstGeom prst="rect">
            <a:avLst/>
          </a:prstGeom>
        </p:spPr>
        <p:txBody>
          <a:bodyPr/>
          <a:lstStyle/>
          <a:p>
            <a:pPr algn="r">
              <a:spcBef>
                <a:spcPct val="20000"/>
              </a:spcBef>
              <a:defRPr/>
            </a:pPr>
            <a:r>
              <a:rPr lang="fr-FR" dirty="0"/>
              <a:t>25</a:t>
            </a:r>
            <a:endParaRPr lang="fr-FR" b="1" dirty="0">
              <a:solidFill>
                <a:schemeClr val="accent6"/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fr-FR" sz="1400" b="1" dirty="0">
              <a:solidFill>
                <a:schemeClr val="accent6"/>
              </a:solidFill>
            </a:endParaRPr>
          </a:p>
        </p:txBody>
      </p:sp>
      <p:grpSp>
        <p:nvGrpSpPr>
          <p:cNvPr id="2" name="Grouper 1"/>
          <p:cNvGrpSpPr/>
          <p:nvPr/>
        </p:nvGrpSpPr>
        <p:grpSpPr>
          <a:xfrm rot="16200000">
            <a:off x="7868324" y="2859087"/>
            <a:ext cx="1295400" cy="1784688"/>
            <a:chOff x="6795861" y="3599123"/>
            <a:chExt cx="1295400" cy="2509213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6948264" y="3599123"/>
              <a:ext cx="990600" cy="990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" name="Oval 63"/>
            <p:cNvSpPr>
              <a:spLocks noChangeArrowheads="1"/>
            </p:cNvSpPr>
            <p:nvPr/>
          </p:nvSpPr>
          <p:spPr bwMode="auto">
            <a:xfrm>
              <a:off x="6795861" y="4203336"/>
              <a:ext cx="1295400" cy="1905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7" name="Group 70"/>
          <p:cNvGrpSpPr>
            <a:grpSpLocks/>
          </p:cNvGrpSpPr>
          <p:nvPr/>
        </p:nvGrpSpPr>
        <p:grpSpPr bwMode="auto">
          <a:xfrm rot="5400000" flipV="1">
            <a:off x="2535424" y="2775867"/>
            <a:ext cx="1295400" cy="1951112"/>
            <a:chOff x="528" y="1824"/>
            <a:chExt cx="816" cy="1728"/>
          </a:xfrm>
        </p:grpSpPr>
        <p:sp>
          <p:nvSpPr>
            <p:cNvPr id="18" name="Oval 68"/>
            <p:cNvSpPr>
              <a:spLocks noChangeArrowheads="1"/>
            </p:cNvSpPr>
            <p:nvPr/>
          </p:nvSpPr>
          <p:spPr bwMode="auto">
            <a:xfrm flipV="1">
              <a:off x="624" y="1824"/>
              <a:ext cx="624" cy="62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" name="Oval 69"/>
            <p:cNvSpPr>
              <a:spLocks noChangeArrowheads="1"/>
            </p:cNvSpPr>
            <p:nvPr/>
          </p:nvSpPr>
          <p:spPr bwMode="auto">
            <a:xfrm flipV="1">
              <a:off x="528" y="2352"/>
              <a:ext cx="816" cy="1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" name="Trapèze 2"/>
          <p:cNvSpPr/>
          <p:nvPr/>
        </p:nvSpPr>
        <p:spPr>
          <a:xfrm>
            <a:off x="5159896" y="2420888"/>
            <a:ext cx="1512168" cy="2520280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vers la droite 5"/>
          <p:cNvSpPr/>
          <p:nvPr/>
        </p:nvSpPr>
        <p:spPr>
          <a:xfrm>
            <a:off x="4007768" y="3501008"/>
            <a:ext cx="1656184" cy="504056"/>
          </a:xfrm>
          <a:prstGeom prst="rightArrow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Flèche vers la droite 37"/>
          <p:cNvSpPr/>
          <p:nvPr/>
        </p:nvSpPr>
        <p:spPr>
          <a:xfrm>
            <a:off x="5807968" y="3501008"/>
            <a:ext cx="1944216" cy="504056"/>
          </a:xfrm>
          <a:prstGeom prst="rightArrow">
            <a:avLst/>
          </a:prstGeom>
          <a:gradFill flip="none" rotWithShape="1">
            <a:gsLst>
              <a:gs pos="20000">
                <a:srgbClr val="0000FF"/>
              </a:gs>
              <a:gs pos="100000">
                <a:srgbClr val="FFFFFF"/>
              </a:gs>
              <a:gs pos="99000">
                <a:srgbClr val="FF000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/>
          <p:cNvSpPr txBox="1"/>
          <p:nvPr/>
        </p:nvSpPr>
        <p:spPr>
          <a:xfrm>
            <a:off x="2630942" y="2564904"/>
            <a:ext cx="1448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CŒUR DROIT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7680177" y="2564904"/>
            <a:ext cx="1659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CŒUR GAUCHE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5303912" y="1916832"/>
            <a:ext cx="1233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POUMONS</a:t>
            </a:r>
          </a:p>
        </p:txBody>
      </p:sp>
      <p:sp>
        <p:nvSpPr>
          <p:cNvPr id="43" name="Flèche vers la droite 42"/>
          <p:cNvSpPr/>
          <p:nvPr/>
        </p:nvSpPr>
        <p:spPr>
          <a:xfrm>
            <a:off x="9264352" y="3501008"/>
            <a:ext cx="115212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Flèche vers la droite 43"/>
          <p:cNvSpPr/>
          <p:nvPr/>
        </p:nvSpPr>
        <p:spPr>
          <a:xfrm>
            <a:off x="1633538" y="3501008"/>
            <a:ext cx="1656184" cy="504056"/>
          </a:xfrm>
          <a:prstGeom prst="rightArrow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ZoneTexte 44"/>
          <p:cNvSpPr txBox="1"/>
          <p:nvPr/>
        </p:nvSpPr>
        <p:spPr>
          <a:xfrm>
            <a:off x="9624393" y="3068960"/>
            <a:ext cx="837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AORTE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631752" y="1700808"/>
            <a:ext cx="215776" cy="3888432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1631504" y="5157192"/>
            <a:ext cx="216024" cy="216024"/>
          </a:xfrm>
          <a:prstGeom prst="ellipse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Sous-titre 2">
            <a:extLst>
              <a:ext uri="{FF2B5EF4-FFF2-40B4-BE49-F238E27FC236}">
                <a16:creationId xmlns:a16="http://schemas.microsoft.com/office/drawing/2014/main" id="{D9E7805E-423F-984D-9C80-54BEBAB7DEA1}"/>
              </a:ext>
            </a:extLst>
          </p:cNvPr>
          <p:cNvSpPr txBox="1">
            <a:spLocks/>
          </p:cNvSpPr>
          <p:nvPr/>
        </p:nvSpPr>
        <p:spPr>
          <a:xfrm>
            <a:off x="9264352" y="6304186"/>
            <a:ext cx="1332148" cy="50919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1400" b="1" dirty="0">
                <a:solidFill>
                  <a:schemeClr val="accent6"/>
                </a:solidFill>
              </a:rPr>
              <a:t>AFGSU</a:t>
            </a:r>
          </a:p>
          <a:p>
            <a:pPr marL="0" indent="0" algn="r">
              <a:buNone/>
            </a:pPr>
            <a:r>
              <a:rPr lang="fr-FR" sz="1400" dirty="0"/>
              <a:t>25/09/2020</a:t>
            </a:r>
            <a:endParaRPr lang="fr-FR" sz="1400" b="1" dirty="0">
              <a:solidFill>
                <a:schemeClr val="accent6"/>
              </a:solidFill>
            </a:endParaRPr>
          </a:p>
          <a:p>
            <a:pPr marL="0" indent="0" algn="r">
              <a:buNone/>
            </a:pPr>
            <a:r>
              <a:rPr lang="fr-FR" sz="1400" b="1" dirty="0">
                <a:solidFill>
                  <a:schemeClr val="accent6"/>
                </a:solidFill>
              </a:rPr>
              <a:t> </a:t>
            </a:r>
          </a:p>
          <a:p>
            <a:endParaRPr lang="fr-FR" sz="1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48148E-6 C 4.44444E-6 -0.01227 0.00486 -0.08287 -0.00139 -0.10833 C -0.00104 -0.11736 -0.00122 -0.12222 0.00069 -0.12963 C 0.00034 -0.1412 4.44444E-6 -0.15254 4.44444E-6 -0.16389 C 4.44444E-6 -0.17639 0.00017 -0.18866 0.00069 -0.20092 C 0.00139 -0.23055 0.00989 -0.22592 0.03125 -0.22685 C 0.03975 -0.22639 0.04392 -0.22639 0.05121 -0.22315 C 0.0559 -0.22407 0.06059 -0.22407 0.0651 -0.225 C 0.06666 -0.22546 0.06944 -0.22685 0.06944 -0.22685 C 0.07656 -0.22662 0.08368 -0.22685 0.09097 -0.22592 L 0.09722 -0.22222 C 0.09722 -0.22222 0.09722 -0.22222 0.09722 -0.22222 C 0.10295 -0.22199 0.1085 -0.22176 0.11458 -0.22129 C 0.12152 -0.22014 0.12257 -0.21967 0.13055 -0.22037 C 0.13489 -0.22361 0.19982 -0.225 0.20069 -0.225 C 0.21423 -0.22453 0.22673 -0.22361 0.24027 -0.22222 C 0.24652 -0.22291 0.25 -0.22268 0.25538 -0.225 C 0.27968 -0.22407 0.30382 -0.22477 0.3283 -0.22407 C 0.33923 -0.22268 0.33021 -0.22315 0.33958 -0.22407 C 0.34357 -0.22453 0.35208 -0.225 0.35208 -0.225 " pathEditMode="relative" ptsTypes="fffffffffFfffffffffA">
                                      <p:cBhvr>
                                        <p:cTn id="6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FF5BBF3C-12D5-478F-BDE7-4D9D7C36C3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896204"/>
          </a:xfrm>
        </p:spPr>
        <p:txBody>
          <a:bodyPr>
            <a:normAutofit/>
          </a:bodyPr>
          <a:lstStyle/>
          <a:p>
            <a:r>
              <a:rPr lang="fr-FR" dirty="0"/>
              <a:t>Suite pendant les TD !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4233741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F47BEE-E947-43E3-B0DE-D0C062B6A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Grandes étapes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B418D90D-8E4E-41B8-B495-16EF91052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7852" y="1636045"/>
            <a:ext cx="7412307" cy="4827997"/>
          </a:xfrm>
        </p:spPr>
        <p:txBody>
          <a:bodyPr/>
          <a:lstStyle/>
          <a:p>
            <a:endParaRPr lang="fr-FR" dirty="0"/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55EFA207-09FE-40B2-89BE-BDC0BC6395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1938451"/>
              </p:ext>
            </p:extLst>
          </p:nvPr>
        </p:nvGraphicFramePr>
        <p:xfrm>
          <a:off x="1733106" y="1369403"/>
          <a:ext cx="7617053" cy="1395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563CE0E2-04CC-4187-B741-F5EDE28742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5589314"/>
              </p:ext>
            </p:extLst>
          </p:nvPr>
        </p:nvGraphicFramePr>
        <p:xfrm>
          <a:off x="1733105" y="2370589"/>
          <a:ext cx="7617053" cy="1395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id="{694BFA56-A7CC-4A58-9595-8BB36CAE90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7692713"/>
              </p:ext>
            </p:extLst>
          </p:nvPr>
        </p:nvGraphicFramePr>
        <p:xfrm>
          <a:off x="1733104" y="3371775"/>
          <a:ext cx="7617053" cy="1395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id="{2CB78E97-C464-434C-A916-BA9EDCADE1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52205"/>
              </p:ext>
            </p:extLst>
          </p:nvPr>
        </p:nvGraphicFramePr>
        <p:xfrm>
          <a:off x="1733102" y="4372961"/>
          <a:ext cx="7617053" cy="1395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0" name="Diagramme 9">
            <a:extLst>
              <a:ext uri="{FF2B5EF4-FFF2-40B4-BE49-F238E27FC236}">
                <a16:creationId xmlns:a16="http://schemas.microsoft.com/office/drawing/2014/main" id="{43DDCE13-EC8E-4223-A5CF-5960491EE9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0343656"/>
              </p:ext>
            </p:extLst>
          </p:nvPr>
        </p:nvGraphicFramePr>
        <p:xfrm>
          <a:off x="1733098" y="5365224"/>
          <a:ext cx="7617053" cy="1395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</p:spTree>
    <p:extLst>
      <p:ext uri="{BB962C8B-B14F-4D97-AF65-F5344CB8AC3E}">
        <p14:creationId xmlns:p14="http://schemas.microsoft.com/office/powerpoint/2010/main" val="3926505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09D103-8962-4611-819F-752D10684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Devant un malaise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1A4B30-C6E9-4A40-801F-D65FFF374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852" y="4166243"/>
            <a:ext cx="11006470" cy="2254722"/>
          </a:xfrm>
        </p:spPr>
        <p:txBody>
          <a:bodyPr>
            <a:normAutofit fontScale="92500" lnSpcReduction="10000"/>
          </a:bodyPr>
          <a:lstStyle/>
          <a:p>
            <a:r>
              <a:rPr lang="fr-FR" b="1" dirty="0"/>
              <a:t>Bilan Circonstanciel : </a:t>
            </a:r>
            <a:r>
              <a:rPr lang="fr-FR" dirty="0"/>
              <a:t>Traumatisme, heure, nombre de victimes</a:t>
            </a:r>
          </a:p>
          <a:p>
            <a:r>
              <a:rPr lang="fr-FR" b="1" dirty="0"/>
              <a:t>Bilan Vital </a:t>
            </a:r>
            <a:r>
              <a:rPr lang="fr-FR" dirty="0"/>
              <a:t>: Respiration, conscience (infarctus du myocarde, AVC)</a:t>
            </a:r>
          </a:p>
          <a:p>
            <a:r>
              <a:rPr lang="fr-FR" b="1" dirty="0"/>
              <a:t>Bilan Complémentaire </a:t>
            </a:r>
            <a:r>
              <a:rPr lang="fr-FR" dirty="0"/>
              <a:t>: Glycémie, témoins, antécédents … </a:t>
            </a:r>
          </a:p>
          <a:p>
            <a:r>
              <a:rPr lang="fr-FR" b="1" dirty="0"/>
              <a:t>Gestes d’urgence </a:t>
            </a:r>
            <a:r>
              <a:rPr lang="fr-FR" dirty="0"/>
              <a:t>: Libération des voies aériennes, position d’attente</a:t>
            </a:r>
          </a:p>
          <a:p>
            <a:r>
              <a:rPr lang="fr-FR" b="1" dirty="0"/>
              <a:t>Appel et Surveillance</a:t>
            </a:r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2D049B10-95B9-4591-8101-F03C417DDFB7}"/>
              </a:ext>
            </a:extLst>
          </p:cNvPr>
          <p:cNvSpPr/>
          <p:nvPr/>
        </p:nvSpPr>
        <p:spPr>
          <a:xfrm>
            <a:off x="1552652" y="1812257"/>
            <a:ext cx="7412308" cy="8409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E9E782B-B898-4E02-B2CB-E017C9A90CC8}"/>
              </a:ext>
            </a:extLst>
          </p:cNvPr>
          <p:cNvSpPr txBox="1"/>
          <p:nvPr/>
        </p:nvSpPr>
        <p:spPr>
          <a:xfrm>
            <a:off x="1552355" y="1442925"/>
            <a:ext cx="1600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10-30 sec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ECC74F8-006D-40E5-BC42-2BAD76762AE4}"/>
              </a:ext>
            </a:extLst>
          </p:cNvPr>
          <p:cNvSpPr txBox="1"/>
          <p:nvPr/>
        </p:nvSpPr>
        <p:spPr>
          <a:xfrm>
            <a:off x="3907705" y="1442925"/>
            <a:ext cx="1044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3 min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C99343F-5122-4B3A-A5F4-BAEB24220647}"/>
              </a:ext>
            </a:extLst>
          </p:cNvPr>
          <p:cNvSpPr txBox="1"/>
          <p:nvPr/>
        </p:nvSpPr>
        <p:spPr>
          <a:xfrm>
            <a:off x="5854234" y="1442925"/>
            <a:ext cx="1044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5 min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11CEE45-C08F-4C95-BC5E-10CD5B619C15}"/>
              </a:ext>
            </a:extLst>
          </p:cNvPr>
          <p:cNvSpPr txBox="1"/>
          <p:nvPr/>
        </p:nvSpPr>
        <p:spPr>
          <a:xfrm>
            <a:off x="221510" y="2473540"/>
            <a:ext cx="1917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lipothymie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ED3ADA-19E3-4F40-BFE2-996D1510E39E}"/>
              </a:ext>
            </a:extLst>
          </p:cNvPr>
          <p:cNvSpPr txBox="1"/>
          <p:nvPr/>
        </p:nvSpPr>
        <p:spPr>
          <a:xfrm>
            <a:off x="1510933" y="2896667"/>
            <a:ext cx="1663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Syncope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5AB693F-491A-41B1-BB9E-C8C1BBB35796}"/>
              </a:ext>
            </a:extLst>
          </p:cNvPr>
          <p:cNvSpPr txBox="1"/>
          <p:nvPr/>
        </p:nvSpPr>
        <p:spPr>
          <a:xfrm>
            <a:off x="3484020" y="3209278"/>
            <a:ext cx="1663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épilepsie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A206D3C-05E8-4F1E-8490-726635F34033}"/>
              </a:ext>
            </a:extLst>
          </p:cNvPr>
          <p:cNvSpPr txBox="1"/>
          <p:nvPr/>
        </p:nvSpPr>
        <p:spPr>
          <a:xfrm>
            <a:off x="6302087" y="2617554"/>
            <a:ext cx="1663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Coma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D337B139-4EA5-4625-9ACA-9397F64EC3ED}"/>
              </a:ext>
            </a:extLst>
          </p:cNvPr>
          <p:cNvCxnSpPr>
            <a:cxnSpLocks/>
          </p:cNvCxnSpPr>
          <p:nvPr/>
        </p:nvCxnSpPr>
        <p:spPr>
          <a:xfrm flipH="1">
            <a:off x="1297172" y="3514833"/>
            <a:ext cx="21828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2262265C-D8F2-45F8-95F7-EBA12BD3A8FF}"/>
              </a:ext>
            </a:extLst>
          </p:cNvPr>
          <p:cNvCxnSpPr>
            <a:cxnSpLocks/>
          </p:cNvCxnSpPr>
          <p:nvPr/>
        </p:nvCxnSpPr>
        <p:spPr>
          <a:xfrm>
            <a:off x="4991328" y="3501485"/>
            <a:ext cx="3525351" cy="133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385AE555-28D3-4732-A6E1-52299B8DE2B8}"/>
              </a:ext>
            </a:extLst>
          </p:cNvPr>
          <p:cNvSpPr txBox="1"/>
          <p:nvPr/>
        </p:nvSpPr>
        <p:spPr>
          <a:xfrm flipH="1">
            <a:off x="1538002" y="2052274"/>
            <a:ext cx="2484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Perte de connaissance</a:t>
            </a:r>
          </a:p>
        </p:txBody>
      </p:sp>
    </p:spTree>
    <p:extLst>
      <p:ext uri="{BB962C8B-B14F-4D97-AF65-F5344CB8AC3E}">
        <p14:creationId xmlns:p14="http://schemas.microsoft.com/office/powerpoint/2010/main" val="1709110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idx="4294967295"/>
          </p:nvPr>
        </p:nvSpPr>
        <p:spPr>
          <a:xfrm>
            <a:off x="1826840" y="116632"/>
            <a:ext cx="8229600" cy="792088"/>
          </a:xfrm>
        </p:spPr>
        <p:txBody>
          <a:bodyPr>
            <a:normAutofit/>
          </a:bodyPr>
          <a:lstStyle/>
          <a:p>
            <a:pPr algn="l"/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DEFINITIONS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4294967295"/>
          </p:nvPr>
        </p:nvSpPr>
        <p:spPr>
          <a:xfrm>
            <a:off x="2639616" y="1484784"/>
            <a:ext cx="7499176" cy="4104456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25A79B"/>
              </a:buClr>
            </a:pPr>
            <a:r>
              <a:rPr lang="fr-FR" sz="3600" dirty="0"/>
              <a:t>Syncope : </a:t>
            </a:r>
          </a:p>
          <a:p>
            <a:pPr lvl="1">
              <a:buClr>
                <a:srgbClr val="25A79B"/>
              </a:buClr>
            </a:pPr>
            <a:r>
              <a:rPr lang="fr-FR" sz="3200" dirty="0"/>
              <a:t>Perte de connaissance transitoire</a:t>
            </a:r>
          </a:p>
          <a:p>
            <a:pPr lvl="1">
              <a:buClr>
                <a:srgbClr val="25A79B"/>
              </a:buClr>
            </a:pPr>
            <a:r>
              <a:rPr lang="fr-FR" sz="3200" dirty="0"/>
              <a:t>Début rapide</a:t>
            </a:r>
          </a:p>
          <a:p>
            <a:pPr lvl="1">
              <a:buClr>
                <a:srgbClr val="25A79B"/>
              </a:buClr>
            </a:pPr>
            <a:r>
              <a:rPr lang="fr-FR" sz="3200" dirty="0"/>
              <a:t>Durée généralement brève</a:t>
            </a:r>
          </a:p>
          <a:p>
            <a:pPr lvl="1">
              <a:buClr>
                <a:srgbClr val="25A79B"/>
              </a:buClr>
            </a:pPr>
            <a:r>
              <a:rPr lang="fr-FR" sz="3200" dirty="0"/>
              <a:t>Spontanément résolutive</a:t>
            </a:r>
          </a:p>
          <a:p>
            <a:pPr lvl="1">
              <a:buClr>
                <a:srgbClr val="25A79B"/>
              </a:buClr>
            </a:pPr>
            <a:r>
              <a:rPr lang="fr-FR" sz="3200" dirty="0"/>
              <a:t>Perte du tonus postural</a:t>
            </a:r>
          </a:p>
          <a:p>
            <a:pPr lvl="1">
              <a:buClr>
                <a:srgbClr val="25A79B"/>
              </a:buClr>
            </a:pPr>
            <a:r>
              <a:rPr lang="fr-FR" sz="3200" dirty="0"/>
              <a:t>Rarement : </a:t>
            </a:r>
            <a:r>
              <a:rPr lang="fr-FR" sz="3200" dirty="0" err="1"/>
              <a:t>myoclonies</a:t>
            </a:r>
            <a:endParaRPr lang="fr-FR" sz="3200" dirty="0"/>
          </a:p>
          <a:p>
            <a:pPr lvl="1">
              <a:buClr>
                <a:srgbClr val="25A79B"/>
              </a:buClr>
            </a:pPr>
            <a:endParaRPr lang="fr-FR" dirty="0"/>
          </a:p>
          <a:p>
            <a:pPr marL="0" indent="0">
              <a:buNone/>
            </a:pPr>
            <a:endParaRPr lang="fr-FR" dirty="0">
              <a:solidFill>
                <a:schemeClr val="accent6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1919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4243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idx="4294967295"/>
          </p:nvPr>
        </p:nvSpPr>
        <p:spPr>
          <a:xfrm>
            <a:off x="1826840" y="116632"/>
            <a:ext cx="8229600" cy="792088"/>
          </a:xfrm>
        </p:spPr>
        <p:txBody>
          <a:bodyPr>
            <a:normAutofit/>
          </a:bodyPr>
          <a:lstStyle/>
          <a:p>
            <a:pPr algn="l"/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DEFINITIONS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4294967295"/>
          </p:nvPr>
        </p:nvSpPr>
        <p:spPr>
          <a:xfrm>
            <a:off x="2639616" y="1484784"/>
            <a:ext cx="7499176" cy="4104456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25A79B"/>
              </a:buClr>
            </a:pPr>
            <a:r>
              <a:rPr lang="fr-FR" sz="3600" dirty="0"/>
              <a:t>Lipothymies ou « pré-syncope »</a:t>
            </a:r>
          </a:p>
          <a:p>
            <a:pPr lvl="1">
              <a:buClr>
                <a:srgbClr val="25A79B"/>
              </a:buClr>
            </a:pPr>
            <a:r>
              <a:rPr lang="fr-FR" sz="3200" dirty="0"/>
              <a:t>Les patients se rendent compte que quelque chose ne va pas avant la perte de connaissance</a:t>
            </a:r>
          </a:p>
          <a:p>
            <a:pPr lvl="1">
              <a:buClr>
                <a:srgbClr val="25A79B"/>
              </a:buClr>
            </a:pPr>
            <a:r>
              <a:rPr lang="fr-FR" sz="3200" dirty="0"/>
              <a:t>Caractérisé par une sensation d’évanouissement imminent</a:t>
            </a:r>
          </a:p>
          <a:p>
            <a:pPr marL="457200" lvl="1" indent="0">
              <a:buClr>
                <a:srgbClr val="25A79B"/>
              </a:buClr>
              <a:buNone/>
            </a:pPr>
            <a:endParaRPr lang="fr-FR" dirty="0"/>
          </a:p>
          <a:p>
            <a:pPr lvl="1">
              <a:buClr>
                <a:srgbClr val="25A79B"/>
              </a:buClr>
            </a:pPr>
            <a:endParaRPr lang="fr-FR" dirty="0"/>
          </a:p>
          <a:p>
            <a:pPr marL="0" indent="0">
              <a:buNone/>
            </a:pPr>
            <a:endParaRPr lang="fr-FR" dirty="0">
              <a:solidFill>
                <a:schemeClr val="accent6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1919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8495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idx="4294967295"/>
          </p:nvPr>
        </p:nvSpPr>
        <p:spPr>
          <a:xfrm>
            <a:off x="1826840" y="116632"/>
            <a:ext cx="8229600" cy="792088"/>
          </a:xfrm>
        </p:spPr>
        <p:txBody>
          <a:bodyPr>
            <a:normAutofit/>
          </a:bodyPr>
          <a:lstStyle/>
          <a:p>
            <a:pPr algn="l"/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PHYSIOPATHOLOGIE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4294967295"/>
          </p:nvPr>
        </p:nvSpPr>
        <p:spPr>
          <a:xfrm>
            <a:off x="2639616" y="1484784"/>
            <a:ext cx="7499176" cy="4104456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25A79B"/>
              </a:buClr>
            </a:pPr>
            <a:r>
              <a:rPr lang="fr-FR" dirty="0"/>
              <a:t>Syncope : </a:t>
            </a:r>
          </a:p>
          <a:p>
            <a:pPr lvl="1">
              <a:buClr>
                <a:srgbClr val="25A79B"/>
              </a:buClr>
            </a:pPr>
            <a:r>
              <a:rPr lang="fr-FR" dirty="0"/>
              <a:t>Résulte d’une hypoxie cérébrale</a:t>
            </a:r>
          </a:p>
          <a:p>
            <a:pPr lvl="1">
              <a:buClr>
                <a:srgbClr val="25A79B"/>
              </a:buClr>
            </a:pPr>
            <a:r>
              <a:rPr lang="fr-FR" dirty="0"/>
              <a:t>Il peut exister des prodromes :	</a:t>
            </a:r>
          </a:p>
          <a:p>
            <a:pPr lvl="2">
              <a:buClr>
                <a:srgbClr val="25A79B"/>
              </a:buClr>
            </a:pPr>
            <a:r>
              <a:rPr lang="fr-FR" dirty="0"/>
              <a:t>Nausées, sueurs, dystonie musculaire, trouble de la vision</a:t>
            </a:r>
          </a:p>
          <a:p>
            <a:pPr lvl="1">
              <a:buClr>
                <a:srgbClr val="25A79B"/>
              </a:buClr>
            </a:pPr>
            <a:r>
              <a:rPr lang="fr-FR" dirty="0"/>
              <a:t>Durée : en générale &lt; 20 secondes</a:t>
            </a:r>
          </a:p>
          <a:p>
            <a:pPr lvl="1">
              <a:buClr>
                <a:srgbClr val="25A79B"/>
              </a:buClr>
            </a:pPr>
            <a:r>
              <a:rPr lang="fr-FR" dirty="0"/>
              <a:t>Restauration d’un état de conscience</a:t>
            </a:r>
          </a:p>
          <a:p>
            <a:pPr lvl="2">
              <a:buClr>
                <a:srgbClr val="25A79B"/>
              </a:buClr>
            </a:pPr>
            <a:r>
              <a:rPr lang="fr-FR" dirty="0"/>
              <a:t>Quasi immédiat / Approprié et orienté</a:t>
            </a:r>
          </a:p>
          <a:p>
            <a:pPr>
              <a:buClr>
                <a:srgbClr val="25A79B"/>
              </a:buClr>
            </a:pPr>
            <a:r>
              <a:rPr lang="fr-FR" dirty="0"/>
              <a:t>Malaises « non syncopaux »</a:t>
            </a:r>
          </a:p>
          <a:p>
            <a:pPr lvl="1">
              <a:buClr>
                <a:srgbClr val="25A79B"/>
              </a:buClr>
            </a:pPr>
            <a:r>
              <a:rPr lang="fr-FR" dirty="0"/>
              <a:t>Altération du fonctionnement cérébral</a:t>
            </a:r>
          </a:p>
          <a:p>
            <a:pPr lvl="1">
              <a:buClr>
                <a:srgbClr val="25A79B"/>
              </a:buClr>
            </a:pPr>
            <a:r>
              <a:rPr lang="fr-FR" dirty="0"/>
              <a:t>Absence d’altération de la perfusion cérébrale</a:t>
            </a:r>
          </a:p>
          <a:p>
            <a:pPr marL="0" indent="0">
              <a:buNone/>
            </a:pPr>
            <a:endParaRPr lang="fr-FR" dirty="0">
              <a:solidFill>
                <a:schemeClr val="accent6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1919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ous-titre 2"/>
          <p:cNvSpPr txBox="1">
            <a:spLocks/>
          </p:cNvSpPr>
          <p:nvPr/>
        </p:nvSpPr>
        <p:spPr>
          <a:xfrm>
            <a:off x="9624392" y="0"/>
            <a:ext cx="1043608" cy="332656"/>
          </a:xfrm>
          <a:prstGeom prst="rect">
            <a:avLst/>
          </a:prstGeom>
        </p:spPr>
        <p:txBody>
          <a:bodyPr/>
          <a:lstStyle/>
          <a:p>
            <a:pPr algn="r">
              <a:spcBef>
                <a:spcPct val="20000"/>
              </a:spcBef>
              <a:defRPr/>
            </a:pPr>
            <a:r>
              <a:rPr lang="fr-FR" dirty="0"/>
              <a:t>12</a:t>
            </a:r>
            <a:endParaRPr lang="fr-FR" b="1" dirty="0">
              <a:solidFill>
                <a:schemeClr val="accent6"/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fr-FR" sz="1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02027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universite.potx" id="{0B843223-68B2-4E40-A42F-CDA35BD7A267}" vid="{5BC9A327-E0DB-4160-9742-B25163A71C43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584</TotalTime>
  <Words>1140</Words>
  <Application>Microsoft Office PowerPoint</Application>
  <PresentationFormat>Grand écran</PresentationFormat>
  <Paragraphs>265</Paragraphs>
  <Slides>42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Symbol</vt:lpstr>
      <vt:lpstr>Thème Office</vt:lpstr>
      <vt:lpstr>ED - AFGSU Niveau 1 Malaise - Détresse respiratoire  Pr Martin COUR</vt:lpstr>
      <vt:lpstr>Organisation de l’enseignement</vt:lpstr>
      <vt:lpstr>Objectif de l’ED</vt:lpstr>
      <vt:lpstr>Questions</vt:lpstr>
      <vt:lpstr>Grandes étapes</vt:lpstr>
      <vt:lpstr>Devant un malaise</vt:lpstr>
      <vt:lpstr>DEFINITIONS</vt:lpstr>
      <vt:lpstr>DEFINITIONS</vt:lpstr>
      <vt:lpstr>PHYSIOPATHOLOGIE</vt:lpstr>
      <vt:lpstr>Devant un problème respiratoire</vt:lpstr>
      <vt:lpstr>Transmettre un message</vt:lpstr>
      <vt:lpstr>Situation pratiques de la vie quotidienne</vt:lpstr>
      <vt:lpstr>Situation #1</vt:lpstr>
      <vt:lpstr>Evaluation de la conscience</vt:lpstr>
      <vt:lpstr>Bilan d’urgence vitale </vt:lpstr>
      <vt:lpstr>Libération VAS et position d’attente</vt:lpstr>
      <vt:lpstr>Situation #2</vt:lpstr>
      <vt:lpstr>Situation #3</vt:lpstr>
      <vt:lpstr>Hypoglycémie</vt:lpstr>
      <vt:lpstr>Situation #4</vt:lpstr>
      <vt:lpstr>Position d’attente</vt:lpstr>
      <vt:lpstr>Situation #5</vt:lpstr>
      <vt:lpstr>Désobstruction des VAS - 5 tape dans le dos       - Puis Heimlich</vt:lpstr>
      <vt:lpstr>Situation #6</vt:lpstr>
      <vt:lpstr>Situation #6</vt:lpstr>
      <vt:lpstr>Situation #6</vt:lpstr>
      <vt:lpstr>Situation #7</vt:lpstr>
      <vt:lpstr>Urgence thérapeutique</vt:lpstr>
      <vt:lpstr>Présentation PowerPoint</vt:lpstr>
      <vt:lpstr>Présentation PowerPoint</vt:lpstr>
      <vt:lpstr>Syncopes réflexes</vt:lpstr>
      <vt:lpstr>Syncope vaso-vagale</vt:lpstr>
      <vt:lpstr>Présentation PowerPoint</vt:lpstr>
      <vt:lpstr>Syncope orthostatique</vt:lpstr>
      <vt:lpstr>Situation #10</vt:lpstr>
      <vt:lpstr>Multi-victime</vt:lpstr>
      <vt:lpstr>Situation #11</vt:lpstr>
      <vt:lpstr>Syncope cardio-vasculaire</vt:lpstr>
      <vt:lpstr>Syncope cardio-vasculaire</vt:lpstr>
      <vt:lpstr>Embolie pulmonaire</vt:lpstr>
      <vt:lpstr>Embolie pulmonaire</vt:lpstr>
      <vt:lpstr>Suite pendant les TD !   Merci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XXX Dr Baptiste Balança</dc:title>
  <dc:creator>baptiste balanca</dc:creator>
  <cp:lastModifiedBy>Marc lilot</cp:lastModifiedBy>
  <cp:revision>49</cp:revision>
  <dcterms:created xsi:type="dcterms:W3CDTF">2019-08-28T08:32:19Z</dcterms:created>
  <dcterms:modified xsi:type="dcterms:W3CDTF">2022-09-22T13:13:21Z</dcterms:modified>
</cp:coreProperties>
</file>