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56" r:id="rId2"/>
    <p:sldId id="257" r:id="rId3"/>
    <p:sldId id="258" r:id="rId4"/>
    <p:sldId id="307" r:id="rId5"/>
    <p:sldId id="624" r:id="rId6"/>
    <p:sldId id="628" r:id="rId7"/>
    <p:sldId id="434" r:id="rId8"/>
    <p:sldId id="433" r:id="rId9"/>
    <p:sldId id="259" r:id="rId10"/>
    <p:sldId id="260" r:id="rId11"/>
    <p:sldId id="633"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629" r:id="rId40"/>
    <p:sldId id="630" r:id="rId41"/>
    <p:sldId id="631" r:id="rId42"/>
    <p:sldId id="439" r:id="rId43"/>
    <p:sldId id="632"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Lst>
  <p:sldSz cx="12192000" cy="6858000"/>
  <p:notesSz cx="6858000" cy="9144000"/>
  <p:defaultTextStyle>
    <a:lvl1pPr>
      <a:defRPr>
        <a:latin typeface="+mn-lt"/>
        <a:ea typeface="+mn-ea"/>
        <a:cs typeface="+mn-cs"/>
        <a:sym typeface="Helvetica"/>
      </a:defRPr>
    </a:lvl1pPr>
    <a:lvl2pPr>
      <a:defRPr>
        <a:latin typeface="+mn-lt"/>
        <a:ea typeface="+mn-ea"/>
        <a:cs typeface="+mn-cs"/>
        <a:sym typeface="Helvetica"/>
      </a:defRPr>
    </a:lvl2pPr>
    <a:lvl3pPr>
      <a:defRPr>
        <a:latin typeface="+mn-lt"/>
        <a:ea typeface="+mn-ea"/>
        <a:cs typeface="+mn-cs"/>
        <a:sym typeface="Helvetica"/>
      </a:defRPr>
    </a:lvl3pPr>
    <a:lvl4pPr>
      <a:defRPr>
        <a:latin typeface="+mn-lt"/>
        <a:ea typeface="+mn-ea"/>
        <a:cs typeface="+mn-cs"/>
        <a:sym typeface="Helvetica"/>
      </a:defRPr>
    </a:lvl4pPr>
    <a:lvl5pPr>
      <a:defRPr>
        <a:latin typeface="+mn-lt"/>
        <a:ea typeface="+mn-ea"/>
        <a:cs typeface="+mn-cs"/>
        <a:sym typeface="Helvetica"/>
      </a:defRPr>
    </a:lvl5pPr>
    <a:lvl6pPr>
      <a:defRPr>
        <a:latin typeface="+mn-lt"/>
        <a:ea typeface="+mn-ea"/>
        <a:cs typeface="+mn-cs"/>
        <a:sym typeface="Helvetica"/>
      </a:defRPr>
    </a:lvl6pPr>
    <a:lvl7pPr>
      <a:defRPr>
        <a:latin typeface="+mn-lt"/>
        <a:ea typeface="+mn-ea"/>
        <a:cs typeface="+mn-cs"/>
        <a:sym typeface="Helvetica"/>
      </a:defRPr>
    </a:lvl7pPr>
    <a:lvl8pPr>
      <a:defRPr>
        <a:latin typeface="+mn-lt"/>
        <a:ea typeface="+mn-ea"/>
        <a:cs typeface="+mn-cs"/>
        <a:sym typeface="Helvetica"/>
      </a:defRPr>
    </a:lvl8pPr>
    <a:lvl9pPr>
      <a:defRPr>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a:tcStyle>
        <a:tcBdr/>
        <a:fill>
          <a:solidFill>
            <a:srgbClr val="E9EFF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a:tcStyle>
        <a:tcBdr/>
        <a:fill>
          <a:solidFill>
            <a:srgbClr val="E9EFF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a:tcStyle>
        <a:tcBdr/>
        <a:fill>
          <a:solidFill>
            <a:srgbClr val="F0F0F0"/>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CF821DB8-F4EB-4A41-A1BA-3FCAFE7338EE}"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a:tcStyle>
        <a:tcBdr/>
        <a:fill>
          <a:solidFill>
            <a:srgbClr val="EBF1E8"/>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33BA23B1-9221-436E-865A-0063620EA4FD}"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9BD5"/>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B9BD5"/>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p:restoredTop sz="94528"/>
  </p:normalViewPr>
  <p:slideViewPr>
    <p:cSldViewPr snapToGrid="0" snapToObjects="1">
      <p:cViewPr varScale="1">
        <p:scale>
          <a:sx n="84" d="100"/>
          <a:sy n="84" d="100"/>
        </p:scale>
        <p:origin x="13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 name="Shape 5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1" name="Shape 51"/>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ce réservé de l'image des diapositives 1">
            <a:extLst>
              <a:ext uri="{FF2B5EF4-FFF2-40B4-BE49-F238E27FC236}">
                <a16:creationId xmlns:a16="http://schemas.microsoft.com/office/drawing/2014/main" id="{D0BBE49C-D9E6-B84D-8E9D-5FCA1E2EE4D7}"/>
              </a:ext>
            </a:extLst>
          </p:cNvPr>
          <p:cNvSpPr>
            <a:spLocks noGrp="1" noRot="1" noChangeAspect="1" noChangeArrowheads="1" noTextEdit="1"/>
          </p:cNvSpPr>
          <p:nvPr>
            <p:ph type="sldImg"/>
          </p:nvPr>
        </p:nvSpPr>
        <p:spPr>
          <a:xfrm>
            <a:off x="381000" y="685800"/>
            <a:ext cx="6096000" cy="3429000"/>
          </a:xfrm>
          <a:ln/>
        </p:spPr>
      </p:sp>
      <p:sp>
        <p:nvSpPr>
          <p:cNvPr id="39938" name="Espace réservé des commentaires 2">
            <a:extLst>
              <a:ext uri="{FF2B5EF4-FFF2-40B4-BE49-F238E27FC236}">
                <a16:creationId xmlns:a16="http://schemas.microsoft.com/office/drawing/2014/main" id="{FBE07DBD-18FB-7F4C-97DF-2D755BF3B93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Times New Roman" panose="02020603050405020304" pitchFamily="18" charset="0"/>
              </a:rPr>
              <a:t>Reprendre l’exemple du patient : menace vitale =&gt; peut déclencher des réactions d’agressivité ou de fuite</a:t>
            </a:r>
          </a:p>
        </p:txBody>
      </p:sp>
      <p:sp>
        <p:nvSpPr>
          <p:cNvPr id="39939" name="Espace réservé du numéro de diapositive 3">
            <a:extLst>
              <a:ext uri="{FF2B5EF4-FFF2-40B4-BE49-F238E27FC236}">
                <a16:creationId xmlns:a16="http://schemas.microsoft.com/office/drawing/2014/main" id="{1DC51F1A-2DC0-E84A-9FDE-897EA2A92EF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5AF1CAC8-9FA0-C84C-87EE-09A23E857E0F}" type="slidenum">
              <a:rPr kumimoji="0" lang="fr-FR" altLang="fr-FR" smtClean="0"/>
              <a:pPr>
                <a:spcBef>
                  <a:spcPct val="0"/>
                </a:spcBef>
              </a:pPr>
              <a:t>6</a:t>
            </a:fld>
            <a:endParaRPr kumimoji="0" lang="fr-FR" altLang="fr-FR"/>
          </a:p>
        </p:txBody>
      </p:sp>
    </p:spTree>
    <p:extLst>
      <p:ext uri="{BB962C8B-B14F-4D97-AF65-F5344CB8AC3E}">
        <p14:creationId xmlns:p14="http://schemas.microsoft.com/office/powerpoint/2010/main" val="3382535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ce réservé de l'image des diapositives 1">
            <a:extLst>
              <a:ext uri="{FF2B5EF4-FFF2-40B4-BE49-F238E27FC236}">
                <a16:creationId xmlns:a16="http://schemas.microsoft.com/office/drawing/2014/main" id="{A87E132C-69C1-EE48-B3C8-18D18140917E}"/>
              </a:ext>
            </a:extLst>
          </p:cNvPr>
          <p:cNvSpPr>
            <a:spLocks noGrp="1" noRot="1" noChangeAspect="1" noChangeArrowheads="1" noTextEdit="1"/>
          </p:cNvSpPr>
          <p:nvPr>
            <p:ph type="sldImg"/>
          </p:nvPr>
        </p:nvSpPr>
        <p:spPr>
          <a:xfrm>
            <a:off x="381000" y="685800"/>
            <a:ext cx="6096000" cy="3429000"/>
          </a:xfrm>
          <a:ln/>
        </p:spPr>
      </p:sp>
      <p:sp>
        <p:nvSpPr>
          <p:cNvPr id="46082" name="Espace réservé des commentaires 2">
            <a:extLst>
              <a:ext uri="{FF2B5EF4-FFF2-40B4-BE49-F238E27FC236}">
                <a16:creationId xmlns:a16="http://schemas.microsoft.com/office/drawing/2014/main" id="{2BC369B5-569F-1347-91AF-8DFB9BBE04A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endParaRPr lang="fr-CA" altLang="fr-FR" sz="600">
              <a:solidFill>
                <a:srgbClr val="000000"/>
              </a:solidFill>
              <a:latin typeface="Times New Roman" panose="02020603050405020304" pitchFamily="18" charset="0"/>
            </a:endParaRPr>
          </a:p>
          <a:p>
            <a:pPr algn="just" eaLnBrk="1" hangingPunct="1"/>
            <a:r>
              <a:rPr lang="fr-CA" altLang="fr-FR">
                <a:solidFill>
                  <a:srgbClr val="000000"/>
                </a:solidFill>
                <a:latin typeface="Times New Roman" panose="02020603050405020304" pitchFamily="18" charset="0"/>
              </a:rPr>
              <a:t>Lorsque l’individu perd ses capacités habituelles de faire face aux événements stressants, on dira qu’il se trouve dans un </a:t>
            </a:r>
            <a:r>
              <a:rPr lang="fr-CA" altLang="fr-FR" b="1">
                <a:solidFill>
                  <a:srgbClr val="000000"/>
                </a:solidFill>
                <a:latin typeface="Times New Roman" panose="02020603050405020304" pitchFamily="18" charset="0"/>
              </a:rPr>
              <a:t>état de vulnérabilité</a:t>
            </a:r>
            <a:r>
              <a:rPr lang="fr-CA" altLang="fr-FR">
                <a:solidFill>
                  <a:srgbClr val="000000"/>
                </a:solidFill>
                <a:latin typeface="Times New Roman" panose="02020603050405020304" pitchFamily="18" charset="0"/>
              </a:rPr>
              <a:t>. À cette étape, l’individu a </a:t>
            </a:r>
            <a:r>
              <a:rPr lang="fr-CA" altLang="fr-FR" b="1">
                <a:solidFill>
                  <a:srgbClr val="000000"/>
                </a:solidFill>
                <a:latin typeface="Times New Roman" panose="02020603050405020304" pitchFamily="18" charset="0"/>
              </a:rPr>
              <a:t>épuisé son répertoire de réponses habituelles</a:t>
            </a:r>
            <a:r>
              <a:rPr lang="fr-CA" altLang="fr-FR">
                <a:solidFill>
                  <a:srgbClr val="000000"/>
                </a:solidFill>
                <a:latin typeface="Times New Roman" panose="02020603050405020304" pitchFamily="18" charset="0"/>
              </a:rPr>
              <a:t>. Il </a:t>
            </a:r>
            <a:r>
              <a:rPr lang="fr-CA" altLang="fr-FR" b="1">
                <a:solidFill>
                  <a:srgbClr val="000000"/>
                </a:solidFill>
                <a:latin typeface="Times New Roman" panose="02020603050405020304" pitchFamily="18" charset="0"/>
              </a:rPr>
              <a:t>ne parvient plus à évacuer une tension</a:t>
            </a:r>
            <a:r>
              <a:rPr lang="fr-CA" altLang="fr-FR">
                <a:solidFill>
                  <a:srgbClr val="000000"/>
                </a:solidFill>
                <a:latin typeface="Times New Roman" panose="02020603050405020304" pitchFamily="18" charset="0"/>
              </a:rPr>
              <a:t> devenue trop intense au moyen des réponses qu’il connaît. L’individu en état de vulnérabilité </a:t>
            </a:r>
            <a:r>
              <a:rPr lang="fr-CA" altLang="fr-FR" b="1">
                <a:solidFill>
                  <a:srgbClr val="000000"/>
                </a:solidFill>
                <a:latin typeface="Times New Roman" panose="02020603050405020304" pitchFamily="18" charset="0"/>
              </a:rPr>
              <a:t>évalue sa situation de manière négative</a:t>
            </a:r>
            <a:r>
              <a:rPr lang="fr-CA" altLang="fr-FR">
                <a:solidFill>
                  <a:srgbClr val="000000"/>
                </a:solidFill>
                <a:latin typeface="Times New Roman" panose="02020603050405020304" pitchFamily="18" charset="0"/>
              </a:rPr>
              <a:t>; ces sentiments contribuent d’accroître la tension et celle-ci devient de plus en plus difficile à éliminer. L’</a:t>
            </a:r>
            <a:r>
              <a:rPr lang="fr-CA" altLang="ja-JP" b="1">
                <a:solidFill>
                  <a:srgbClr val="000000"/>
                </a:solidFill>
                <a:latin typeface="Times New Roman" panose="02020603050405020304" pitchFamily="18" charset="0"/>
              </a:rPr>
              <a:t>épuisement des ressources cognitives</a:t>
            </a:r>
            <a:r>
              <a:rPr lang="fr-CA" altLang="ja-JP">
                <a:solidFill>
                  <a:srgbClr val="000000"/>
                </a:solidFill>
                <a:latin typeface="Times New Roman" panose="02020603050405020304" pitchFamily="18" charset="0"/>
              </a:rPr>
              <a:t> peut provoquer une plongée dans le monde des émotions, </a:t>
            </a:r>
            <a:r>
              <a:rPr lang="fr-CA" altLang="ja-JP" b="1">
                <a:solidFill>
                  <a:srgbClr val="000000"/>
                </a:solidFill>
                <a:latin typeface="Times New Roman" panose="02020603050405020304" pitchFamily="18" charset="0"/>
              </a:rPr>
              <a:t>émotions souvent négatives qui embrouillent de plus en plus sa perception de la réalité</a:t>
            </a:r>
            <a:r>
              <a:rPr lang="fr-CA" altLang="ja-JP">
                <a:solidFill>
                  <a:srgbClr val="000000"/>
                </a:solidFill>
                <a:latin typeface="Times New Roman" panose="02020603050405020304" pitchFamily="18" charset="0"/>
              </a:rPr>
              <a:t>. L</a:t>
            </a:r>
            <a:r>
              <a:rPr lang="fr-CA" altLang="fr-FR">
                <a:solidFill>
                  <a:srgbClr val="000000"/>
                </a:solidFill>
                <a:latin typeface="Times New Roman" panose="02020603050405020304" pitchFamily="18" charset="0"/>
              </a:rPr>
              <a:t>’</a:t>
            </a:r>
            <a:r>
              <a:rPr lang="fr-CA" altLang="ja-JP">
                <a:solidFill>
                  <a:srgbClr val="000000"/>
                </a:solidFill>
                <a:latin typeface="Times New Roman" panose="02020603050405020304" pitchFamily="18" charset="0"/>
              </a:rPr>
              <a:t>individu se dirige rapidement vers une phase de désorganisation et de confusion émotive (Kirk, 1993). </a:t>
            </a:r>
          </a:p>
          <a:p>
            <a:pPr algn="just" eaLnBrk="1" hangingPunct="1"/>
            <a:endParaRPr lang="fr-CA" altLang="fr-FR" sz="600">
              <a:solidFill>
                <a:srgbClr val="000000"/>
              </a:solidFill>
              <a:latin typeface="Times New Roman" panose="02020603050405020304" pitchFamily="18" charset="0"/>
            </a:endParaRPr>
          </a:p>
          <a:p>
            <a:pPr algn="just" eaLnBrk="1" hangingPunct="1"/>
            <a:r>
              <a:rPr lang="fr-CA" altLang="fr-FR">
                <a:solidFill>
                  <a:srgbClr val="000000"/>
                </a:solidFill>
                <a:latin typeface="Times New Roman" panose="02020603050405020304" pitchFamily="18" charset="0"/>
              </a:rPr>
              <a:t>L’état de déséquilibre prend alors graduellement le dessus et la personne se retrouve en crise. 	</a:t>
            </a:r>
          </a:p>
          <a:p>
            <a:pPr algn="just" eaLnBrk="1" hangingPunct="1"/>
            <a:endParaRPr lang="fr-CA" altLang="fr-FR" sz="600">
              <a:solidFill>
                <a:srgbClr val="000000"/>
              </a:solidFill>
              <a:latin typeface="Times New Roman" panose="02020603050405020304" pitchFamily="18" charset="0"/>
            </a:endParaRPr>
          </a:p>
          <a:p>
            <a:pPr algn="just" eaLnBrk="1" hangingPunct="1"/>
            <a:r>
              <a:rPr lang="fr-CA" altLang="fr-FR" b="1">
                <a:solidFill>
                  <a:srgbClr val="000000"/>
                </a:solidFill>
                <a:latin typeface="Times New Roman" panose="02020603050405020304" pitchFamily="18" charset="0"/>
              </a:rPr>
              <a:t>L’état de crise</a:t>
            </a:r>
            <a:r>
              <a:rPr lang="fr-CA" altLang="fr-FR">
                <a:solidFill>
                  <a:srgbClr val="000000"/>
                </a:solidFill>
                <a:latin typeface="Times New Roman" panose="02020603050405020304" pitchFamily="18" charset="0"/>
              </a:rPr>
              <a:t> est une période de déséquilibre intense. Cette période se caractérise par </a:t>
            </a:r>
            <a:r>
              <a:rPr lang="fr-CA" altLang="fr-FR" b="1">
                <a:solidFill>
                  <a:srgbClr val="000000"/>
                </a:solidFill>
                <a:latin typeface="Times New Roman" panose="02020603050405020304" pitchFamily="18" charset="0"/>
              </a:rPr>
              <a:t>trois grandes étapes</a:t>
            </a:r>
            <a:r>
              <a:rPr lang="fr-CA" altLang="fr-FR">
                <a:solidFill>
                  <a:srgbClr val="000000"/>
                </a:solidFill>
                <a:latin typeface="Times New Roman" panose="02020603050405020304" pitchFamily="18" charset="0"/>
              </a:rPr>
              <a:t>: </a:t>
            </a:r>
            <a:r>
              <a:rPr lang="fr-CA" altLang="fr-FR" b="1">
                <a:solidFill>
                  <a:srgbClr val="000000"/>
                </a:solidFill>
                <a:latin typeface="Times New Roman" panose="02020603050405020304" pitchFamily="18" charset="0"/>
              </a:rPr>
              <a:t>(1) une période de désorganisation qui culmine jusqu’à (2) une phase aiguë avant de se conclure par (3) une période de récupération</a:t>
            </a:r>
            <a:r>
              <a:rPr lang="fr-CA" altLang="fr-FR">
                <a:solidFill>
                  <a:srgbClr val="000000"/>
                </a:solidFill>
                <a:latin typeface="Times New Roman" panose="02020603050405020304" pitchFamily="18" charset="0"/>
              </a:rPr>
              <a:t>. La phase aiguë peut se distinguer par un éventail de réactions qui varient en intensité, allant jusqu’au passage à l’acte suicidaire. Remarquons qu’il est possible de vivre un état de crise sans vivre de passage à l’acte. C’est au cours de cette période de phase aiguë que pourra survenir la tentative de suicide chez un individu vulnérable.</a:t>
            </a:r>
          </a:p>
          <a:p>
            <a:pPr algn="just" eaLnBrk="1" hangingPunct="1"/>
            <a:endParaRPr lang="fr-CA" altLang="fr-FR" sz="600">
              <a:solidFill>
                <a:srgbClr val="000000"/>
              </a:solidFill>
              <a:latin typeface="Times New Roman" panose="02020603050405020304" pitchFamily="18" charset="0"/>
            </a:endParaRPr>
          </a:p>
          <a:p>
            <a:pPr algn="just" eaLnBrk="1" hangingPunct="1"/>
            <a:r>
              <a:rPr lang="fr-CA" altLang="fr-FR">
                <a:solidFill>
                  <a:srgbClr val="000000"/>
                </a:solidFill>
                <a:latin typeface="Times New Roman" panose="02020603050405020304" pitchFamily="18" charset="0"/>
              </a:rPr>
              <a:t>La période de crise et de trouble intense peut durer de</a:t>
            </a:r>
            <a:r>
              <a:rPr lang="fr-CA" altLang="fr-FR" b="1">
                <a:solidFill>
                  <a:srgbClr val="000000"/>
                </a:solidFill>
                <a:latin typeface="Times New Roman" panose="02020603050405020304" pitchFamily="18" charset="0"/>
              </a:rPr>
              <a:t> 6 à 8 semaines</a:t>
            </a:r>
            <a:r>
              <a:rPr lang="fr-CA" altLang="fr-FR">
                <a:solidFill>
                  <a:srgbClr val="000000"/>
                </a:solidFill>
                <a:latin typeface="Times New Roman" panose="02020603050405020304" pitchFamily="18" charset="0"/>
              </a:rPr>
              <a:t> </a:t>
            </a:r>
          </a:p>
          <a:p>
            <a:pPr algn="just" eaLnBrk="1" hangingPunct="1"/>
            <a:endParaRPr lang="fr-CA" altLang="fr-FR">
              <a:solidFill>
                <a:srgbClr val="000000"/>
              </a:solidFill>
              <a:latin typeface="Times New Roman" panose="02020603050405020304" pitchFamily="18" charset="0"/>
            </a:endParaRPr>
          </a:p>
          <a:p>
            <a:pPr algn="just" eaLnBrk="1" hangingPunct="1"/>
            <a:endParaRPr lang="fr-CA" altLang="fr-FR" b="1">
              <a:solidFill>
                <a:srgbClr val="000000"/>
              </a:solidFill>
              <a:latin typeface="Times New Roman" panose="02020603050405020304" pitchFamily="18" charset="0"/>
            </a:endParaRPr>
          </a:p>
          <a:p>
            <a:pPr algn="just" eaLnBrk="1" hangingPunct="1"/>
            <a:endParaRPr lang="fr-CA" altLang="fr-FR" b="1">
              <a:solidFill>
                <a:srgbClr val="000000"/>
              </a:solidFill>
              <a:latin typeface="Times New Roman" panose="02020603050405020304" pitchFamily="18" charset="0"/>
            </a:endParaRPr>
          </a:p>
          <a:p>
            <a:pPr algn="just" eaLnBrk="1" hangingPunct="1"/>
            <a:endParaRPr lang="fr-CA" altLang="fr-FR">
              <a:solidFill>
                <a:srgbClr val="000000"/>
              </a:solidFill>
              <a:latin typeface="Times New Roman" panose="02020603050405020304" pitchFamily="18" charset="0"/>
            </a:endParaRPr>
          </a:p>
          <a:p>
            <a:pPr algn="just" eaLnBrk="1" hangingPunct="1"/>
            <a:endParaRPr lang="fr-CA" altLang="fr-FR">
              <a:solidFill>
                <a:srgbClr val="000000"/>
              </a:solidFill>
              <a:latin typeface="Times New Roman" panose="02020603050405020304" pitchFamily="18" charset="0"/>
            </a:endParaRPr>
          </a:p>
          <a:p>
            <a:pPr algn="just" eaLnBrk="1" hangingPunct="1"/>
            <a:endParaRPr lang="fr-CA" altLang="fr-FR">
              <a:latin typeface="Times New Roman" panose="02020603050405020304" pitchFamily="18" charset="0"/>
            </a:endParaRPr>
          </a:p>
          <a:p>
            <a:pPr eaLnBrk="1" hangingPunct="1"/>
            <a:endParaRPr lang="fr-CA" altLang="fr-FR">
              <a:latin typeface="Times New Roman" panose="02020603050405020304" pitchFamily="18" charset="0"/>
            </a:endParaRPr>
          </a:p>
          <a:p>
            <a:pPr eaLnBrk="1" hangingPunct="1"/>
            <a:endParaRPr lang="fr-CA" altLang="fr-FR">
              <a:latin typeface="Times New Roman" panose="02020603050405020304" pitchFamily="18" charset="0"/>
            </a:endParaRPr>
          </a:p>
          <a:p>
            <a:endParaRPr lang="fr-FR" altLang="fr-FR">
              <a:latin typeface="Times New Roman" panose="02020603050405020304" pitchFamily="18" charset="0"/>
            </a:endParaRPr>
          </a:p>
        </p:txBody>
      </p:sp>
      <p:sp>
        <p:nvSpPr>
          <p:cNvPr id="46083" name="Espace réservé du numéro de diapositive 3">
            <a:extLst>
              <a:ext uri="{FF2B5EF4-FFF2-40B4-BE49-F238E27FC236}">
                <a16:creationId xmlns:a16="http://schemas.microsoft.com/office/drawing/2014/main" id="{95B5869A-F8CD-4A4D-A762-69740CF94E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A2878A0-73F7-084F-9D55-18B842A70E1D}" type="slidenum">
              <a:rPr kumimoji="0" lang="fr-FR" altLang="fr-FR" smtClean="0">
                <a:latin typeface="Calibri" panose="020F0502020204030204" pitchFamily="34" charset="0"/>
              </a:rPr>
              <a:pPr>
                <a:spcBef>
                  <a:spcPct val="0"/>
                </a:spcBef>
              </a:pPr>
              <a:t>41</a:t>
            </a:fld>
            <a:endParaRPr kumimoji="0" lang="fr-FR" altLang="fr-FR">
              <a:latin typeface="Calibri" panose="020F0502020204030204" pitchFamily="34" charset="0"/>
            </a:endParaRPr>
          </a:p>
        </p:txBody>
      </p:sp>
    </p:spTree>
    <p:extLst>
      <p:ext uri="{BB962C8B-B14F-4D97-AF65-F5344CB8AC3E}">
        <p14:creationId xmlns:p14="http://schemas.microsoft.com/office/powerpoint/2010/main" val="1075062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iapositive de titre">
    <p:spTree>
      <p:nvGrpSpPr>
        <p:cNvPr id="1" name=""/>
        <p:cNvGrpSpPr/>
        <p:nvPr/>
      </p:nvGrpSpPr>
      <p:grpSpPr>
        <a:xfrm>
          <a:off x="0" y="0"/>
          <a:ext cx="0" cy="0"/>
          <a:chOff x="0" y="0"/>
          <a:chExt cx="0" cy="0"/>
        </a:xfrm>
      </p:grpSpPr>
      <p:sp>
        <p:nvSpPr>
          <p:cNvPr id="6" name="Shape 6"/>
          <p:cNvSpPr>
            <a:spLocks noGrp="1"/>
          </p:cNvSpPr>
          <p:nvPr>
            <p:ph type="title"/>
          </p:nvPr>
        </p:nvSpPr>
        <p:spPr>
          <a:xfrm>
            <a:off x="1524000" y="0"/>
            <a:ext cx="9144000" cy="3509963"/>
          </a:xfrm>
          <a:prstGeom prst="rect">
            <a:avLst/>
          </a:prstGeom>
        </p:spPr>
        <p:txBody>
          <a:bodyPr anchor="b"/>
          <a:lstStyle>
            <a:lvl1pPr algn="ctr">
              <a:defRPr sz="6000"/>
            </a:lvl1pPr>
          </a:lstStyle>
          <a:p>
            <a:pPr lvl="0">
              <a:defRPr sz="1800"/>
            </a:pPr>
            <a:r>
              <a:rPr sz="6000"/>
              <a:t>Texte du titre</a:t>
            </a:r>
          </a:p>
        </p:txBody>
      </p:sp>
      <p:sp>
        <p:nvSpPr>
          <p:cNvPr id="7" name="Shape 7"/>
          <p:cNvSpPr>
            <a:spLocks noGrp="1"/>
          </p:cNvSpPr>
          <p:nvPr>
            <p:ph type="body" idx="1"/>
          </p:nvPr>
        </p:nvSpPr>
        <p:spPr>
          <a:xfrm>
            <a:off x="1524000" y="3602037"/>
            <a:ext cx="9144000" cy="3255963"/>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lvl="0">
              <a:defRPr sz="1800"/>
            </a:pPr>
            <a:r>
              <a:rPr sz="2400"/>
              <a:t>Texte niveau 1</a:t>
            </a:r>
          </a:p>
          <a:p>
            <a:pPr lvl="1">
              <a:defRPr sz="1800"/>
            </a:pPr>
            <a:r>
              <a:rPr sz="2400"/>
              <a:t>Texte niveau 2</a:t>
            </a:r>
          </a:p>
          <a:p>
            <a:pPr lvl="2">
              <a:defRPr sz="1800"/>
            </a:pPr>
            <a:r>
              <a:rPr sz="2400"/>
              <a:t>Texte niveau 3</a:t>
            </a:r>
          </a:p>
          <a:p>
            <a:pPr lvl="3">
              <a:defRPr sz="1800"/>
            </a:pPr>
            <a:r>
              <a:rPr sz="2400"/>
              <a:t>Texte niveau 4</a:t>
            </a:r>
          </a:p>
          <a:p>
            <a:pPr lvl="4">
              <a:defRPr sz="1800"/>
            </a:pPr>
            <a:r>
              <a:rPr sz="2400"/>
              <a:t>Texte niveau 5</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43" name="Shape 43"/>
          <p:cNvSpPr>
            <a:spLocks noGrp="1"/>
          </p:cNvSpPr>
          <p:nvPr>
            <p:ph type="title"/>
          </p:nvPr>
        </p:nvSpPr>
        <p:spPr>
          <a:xfrm>
            <a:off x="8724900" y="0"/>
            <a:ext cx="2628900" cy="6542089"/>
          </a:xfrm>
          <a:prstGeom prst="rect">
            <a:avLst/>
          </a:prstGeom>
        </p:spPr>
        <p:txBody>
          <a:bodyPr/>
          <a:lstStyle/>
          <a:p>
            <a:pPr lvl="0">
              <a:defRPr sz="1800"/>
            </a:pPr>
            <a:r>
              <a:rPr sz="4400"/>
              <a:t>Texte du titre</a:t>
            </a:r>
          </a:p>
        </p:txBody>
      </p:sp>
      <p:sp>
        <p:nvSpPr>
          <p:cNvPr id="44" name="Shape 44"/>
          <p:cNvSpPr>
            <a:spLocks noGrp="1"/>
          </p:cNvSpPr>
          <p:nvPr>
            <p:ph type="body" idx="1"/>
          </p:nvPr>
        </p:nvSpPr>
        <p:spPr>
          <a:xfrm>
            <a:off x="838200" y="365125"/>
            <a:ext cx="7734300" cy="6492875"/>
          </a:xfrm>
          <a:prstGeom prst="rect">
            <a:avLst/>
          </a:prstGeom>
        </p:spPr>
        <p:txBody>
          <a:bodyPr/>
          <a:lstStyle/>
          <a:p>
            <a:pPr lvl="0">
              <a:defRPr sz="1800"/>
            </a:pPr>
            <a:r>
              <a:rPr sz="2800"/>
              <a:t>Texte niveau 1</a:t>
            </a:r>
          </a:p>
          <a:p>
            <a:pPr lvl="1">
              <a:defRPr sz="1800"/>
            </a:pPr>
            <a:r>
              <a:rPr sz="2800"/>
              <a:t>Texte niveau 2</a:t>
            </a:r>
          </a:p>
          <a:p>
            <a:pPr lvl="2">
              <a:defRPr sz="1800"/>
            </a:pPr>
            <a:r>
              <a:rPr sz="2800"/>
              <a:t>Texte niveau 3</a:t>
            </a:r>
          </a:p>
          <a:p>
            <a:pPr lvl="3">
              <a:defRPr sz="1800"/>
            </a:pPr>
            <a:r>
              <a:rPr sz="2800"/>
              <a:t>Texte niveau 4</a:t>
            </a:r>
          </a:p>
          <a:p>
            <a:pPr lvl="4">
              <a:defRPr sz="1800"/>
            </a:pPr>
            <a:r>
              <a:rPr sz="2800"/>
              <a:t>Texte niveau 5</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47" name="Shape 47"/>
          <p:cNvSpPr>
            <a:spLocks noGrp="1"/>
          </p:cNvSpPr>
          <p:nvPr>
            <p:ph type="title"/>
          </p:nvPr>
        </p:nvSpPr>
        <p:spPr>
          <a:xfrm>
            <a:off x="838200" y="230187"/>
            <a:ext cx="10515600" cy="1595439"/>
          </a:xfrm>
          <a:prstGeom prst="rect">
            <a:avLst/>
          </a:prstGeom>
        </p:spPr>
        <p:txBody>
          <a:bodyPr lIns="0" tIns="0" rIns="0" bIns="0"/>
          <a:lstStyle/>
          <a:p>
            <a:pPr lvl="0">
              <a:defRPr sz="1800"/>
            </a:pPr>
            <a:r>
              <a:rPr sz="4400"/>
              <a:t>Texte du titre</a:t>
            </a:r>
          </a:p>
        </p:txBody>
      </p:sp>
      <p:sp>
        <p:nvSpPr>
          <p:cNvPr id="48" name="Shape 48"/>
          <p:cNvSpPr>
            <a:spLocks noGrp="1"/>
          </p:cNvSpPr>
          <p:nvPr>
            <p:ph type="body" idx="1"/>
          </p:nvPr>
        </p:nvSpPr>
        <p:spPr>
          <a:prstGeom prst="rect">
            <a:avLst/>
          </a:prstGeom>
        </p:spPr>
        <p:txBody>
          <a:bodyPr lIns="0" tIns="0" rIns="0" bIns="0"/>
          <a:lstStyle>
            <a:lvl3pPr marL="1234439" indent="-320039"/>
          </a:lstStyle>
          <a:p>
            <a:pPr lvl="0">
              <a:defRPr sz="1800"/>
            </a:pPr>
            <a:r>
              <a:rPr sz="2800"/>
              <a:t>Texte niveau 1</a:t>
            </a:r>
          </a:p>
          <a:p>
            <a:pPr lvl="1">
              <a:defRPr sz="1800"/>
            </a:pPr>
            <a:r>
              <a:rPr sz="2800"/>
              <a:t>Texte niveau 2</a:t>
            </a:r>
          </a:p>
          <a:p>
            <a:pPr lvl="2">
              <a:defRPr sz="1800"/>
            </a:pPr>
            <a:r>
              <a:rPr sz="2800"/>
              <a:t>Texte niveau 3</a:t>
            </a:r>
          </a:p>
          <a:p>
            <a:pPr lvl="3">
              <a:defRPr sz="1800"/>
            </a:pPr>
            <a:r>
              <a:rPr sz="2800"/>
              <a:t>Texte niveau 4</a:t>
            </a:r>
          </a:p>
          <a:p>
            <a:pPr lvl="4">
              <a:defRPr sz="1800"/>
            </a:pPr>
            <a:r>
              <a:rPr sz="2800"/>
              <a:t>Texte niveau 5</a:t>
            </a:r>
          </a:p>
        </p:txBody>
      </p:sp>
      <p:sp>
        <p:nvSpPr>
          <p:cNvPr id="49" name="Shape 49"/>
          <p:cNvSpPr>
            <a:spLocks noGrp="1"/>
          </p:cNvSpPr>
          <p:nvPr>
            <p:ph type="sldNum" sz="quarter" idx="2"/>
          </p:nvPr>
        </p:nvSpPr>
        <p:spPr>
          <a:xfrm>
            <a:off x="8610600" y="6404293"/>
            <a:ext cx="2743200" cy="269239"/>
          </a:xfrm>
          <a:prstGeom prst="rect">
            <a:avLst/>
          </a:prstGeom>
        </p:spPr>
        <p:txBody>
          <a:bodyPr lIns="0" tIns="0" rIns="0" bIns="0"/>
          <a:lstStyle/>
          <a:p>
            <a:pPr lvl="0"/>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Texte du titre</a:t>
            </a:r>
          </a:p>
        </p:txBody>
      </p:sp>
      <p:sp>
        <p:nvSpPr>
          <p:cNvPr id="11" name="Shape 11"/>
          <p:cNvSpPr>
            <a:spLocks noGrp="1"/>
          </p:cNvSpPr>
          <p:nvPr>
            <p:ph type="body" idx="1"/>
          </p:nvPr>
        </p:nvSpPr>
        <p:spPr>
          <a:prstGeom prst="rect">
            <a:avLst/>
          </a:prstGeom>
        </p:spPr>
        <p:txBody>
          <a:bodyPr/>
          <a:lstStyle/>
          <a:p>
            <a:pPr lvl="0">
              <a:defRPr sz="1800"/>
            </a:pPr>
            <a:r>
              <a:rPr sz="2800"/>
              <a:t>Texte niveau 1</a:t>
            </a:r>
          </a:p>
          <a:p>
            <a:pPr lvl="1">
              <a:defRPr sz="1800"/>
            </a:pPr>
            <a:r>
              <a:rPr sz="2800"/>
              <a:t>Texte niveau 2</a:t>
            </a:r>
          </a:p>
          <a:p>
            <a:pPr lvl="2">
              <a:defRPr sz="1800"/>
            </a:pPr>
            <a:r>
              <a:rPr sz="2800"/>
              <a:t>Texte niveau 3</a:t>
            </a:r>
          </a:p>
          <a:p>
            <a:pPr lvl="3">
              <a:defRPr sz="1800"/>
            </a:pPr>
            <a:r>
              <a:rPr sz="2800"/>
              <a:t>Texte niveau 4</a:t>
            </a:r>
          </a:p>
          <a:p>
            <a:pPr lvl="4">
              <a:defRPr sz="1800"/>
            </a:pPr>
            <a:r>
              <a:rPr sz="2800"/>
              <a:t>Texte niveau 5</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14" name="Shape 14"/>
          <p:cNvSpPr>
            <a:spLocks noGrp="1"/>
          </p:cNvSpPr>
          <p:nvPr>
            <p:ph type="title"/>
          </p:nvPr>
        </p:nvSpPr>
        <p:spPr>
          <a:xfrm>
            <a:off x="831850" y="0"/>
            <a:ext cx="10515600" cy="4562475"/>
          </a:xfrm>
          <a:prstGeom prst="rect">
            <a:avLst/>
          </a:prstGeom>
        </p:spPr>
        <p:txBody>
          <a:bodyPr anchor="b"/>
          <a:lstStyle>
            <a:lvl1pPr>
              <a:defRPr sz="6000"/>
            </a:lvl1pPr>
          </a:lstStyle>
          <a:p>
            <a:pPr lvl="0">
              <a:defRPr sz="1800"/>
            </a:pPr>
            <a:r>
              <a:rPr sz="6000"/>
              <a:t>Texte du titre</a:t>
            </a:r>
          </a:p>
        </p:txBody>
      </p:sp>
      <p:sp>
        <p:nvSpPr>
          <p:cNvPr id="15" name="Shape 15"/>
          <p:cNvSpPr>
            <a:spLocks noGrp="1"/>
          </p:cNvSpPr>
          <p:nvPr>
            <p:ph type="body" idx="1"/>
          </p:nvPr>
        </p:nvSpPr>
        <p:spPr>
          <a:xfrm>
            <a:off x="831850" y="4589462"/>
            <a:ext cx="10515600" cy="226853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lvl="0">
              <a:defRPr sz="1800">
                <a:solidFill>
                  <a:srgbClr val="000000"/>
                </a:solidFill>
              </a:defRPr>
            </a:pPr>
            <a:r>
              <a:rPr sz="2400">
                <a:solidFill>
                  <a:srgbClr val="888888"/>
                </a:solidFill>
              </a:rPr>
              <a:t>Texte niveau 1</a:t>
            </a:r>
          </a:p>
          <a:p>
            <a:pPr lvl="1">
              <a:defRPr sz="1800">
                <a:solidFill>
                  <a:srgbClr val="000000"/>
                </a:solidFill>
              </a:defRPr>
            </a:pPr>
            <a:r>
              <a:rPr sz="2400">
                <a:solidFill>
                  <a:srgbClr val="888888"/>
                </a:solidFill>
              </a:rPr>
              <a:t>Texte niveau 2</a:t>
            </a:r>
          </a:p>
          <a:p>
            <a:pPr lvl="2">
              <a:defRPr sz="1800">
                <a:solidFill>
                  <a:srgbClr val="000000"/>
                </a:solidFill>
              </a:defRPr>
            </a:pPr>
            <a:r>
              <a:rPr sz="2400">
                <a:solidFill>
                  <a:srgbClr val="888888"/>
                </a:solidFill>
              </a:rPr>
              <a:t>Texte niveau 3</a:t>
            </a:r>
          </a:p>
          <a:p>
            <a:pPr lvl="3">
              <a:defRPr sz="1800">
                <a:solidFill>
                  <a:srgbClr val="000000"/>
                </a:solidFill>
              </a:defRPr>
            </a:pPr>
            <a:r>
              <a:rPr sz="2400">
                <a:solidFill>
                  <a:srgbClr val="888888"/>
                </a:solidFill>
              </a:rPr>
              <a:t>Texte niveau 4</a:t>
            </a:r>
          </a:p>
          <a:p>
            <a:pPr lvl="4">
              <a:defRPr sz="1800">
                <a:solidFill>
                  <a:srgbClr val="000000"/>
                </a:solidFill>
              </a:defRPr>
            </a:pPr>
            <a:r>
              <a:rPr sz="2400">
                <a:solidFill>
                  <a:srgbClr val="888888"/>
                </a:solidFill>
              </a:rPr>
              <a:t>Texte niveau 5</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Texte du titre</a:t>
            </a:r>
          </a:p>
        </p:txBody>
      </p:sp>
      <p:sp>
        <p:nvSpPr>
          <p:cNvPr id="19" name="Shape 19"/>
          <p:cNvSpPr>
            <a:spLocks noGrp="1"/>
          </p:cNvSpPr>
          <p:nvPr>
            <p:ph type="body" idx="1"/>
          </p:nvPr>
        </p:nvSpPr>
        <p:spPr>
          <a:xfrm>
            <a:off x="838200" y="1825625"/>
            <a:ext cx="5181600" cy="5032375"/>
          </a:xfrm>
          <a:prstGeom prst="rect">
            <a:avLst/>
          </a:prstGeom>
        </p:spPr>
        <p:txBody>
          <a:bodyPr/>
          <a:lstStyle/>
          <a:p>
            <a:pPr lvl="0">
              <a:defRPr sz="1800"/>
            </a:pPr>
            <a:r>
              <a:rPr sz="2800"/>
              <a:t>Texte niveau 1</a:t>
            </a:r>
          </a:p>
          <a:p>
            <a:pPr lvl="1">
              <a:defRPr sz="1800"/>
            </a:pPr>
            <a:r>
              <a:rPr sz="2800"/>
              <a:t>Texte niveau 2</a:t>
            </a:r>
          </a:p>
          <a:p>
            <a:pPr lvl="2">
              <a:defRPr sz="1800"/>
            </a:pPr>
            <a:r>
              <a:rPr sz="2800"/>
              <a:t>Texte niveau 3</a:t>
            </a:r>
          </a:p>
          <a:p>
            <a:pPr lvl="3">
              <a:defRPr sz="1800"/>
            </a:pPr>
            <a:r>
              <a:rPr sz="2800"/>
              <a:t>Texte niveau 4</a:t>
            </a:r>
          </a:p>
          <a:p>
            <a:pPr lvl="4">
              <a:defRPr sz="1800"/>
            </a:pPr>
            <a:r>
              <a:rPr sz="2800"/>
              <a:t>Texte niveau 5</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22" name="Shape 22"/>
          <p:cNvSpPr>
            <a:spLocks noGrp="1"/>
          </p:cNvSpPr>
          <p:nvPr>
            <p:ph type="title"/>
          </p:nvPr>
        </p:nvSpPr>
        <p:spPr>
          <a:xfrm>
            <a:off x="839787" y="365125"/>
            <a:ext cx="10515601" cy="1325563"/>
          </a:xfrm>
          <a:prstGeom prst="rect">
            <a:avLst/>
          </a:prstGeom>
        </p:spPr>
        <p:txBody>
          <a:bodyPr/>
          <a:lstStyle/>
          <a:p>
            <a:pPr lvl="0">
              <a:defRPr sz="1800"/>
            </a:pPr>
            <a:r>
              <a:rPr sz="4400"/>
              <a:t>Texte du titre</a:t>
            </a:r>
          </a:p>
        </p:txBody>
      </p:sp>
      <p:sp>
        <p:nvSpPr>
          <p:cNvPr id="23" name="Shape 23"/>
          <p:cNvSpPr>
            <a:spLocks noGrp="1"/>
          </p:cNvSpPr>
          <p:nvPr>
            <p:ph type="body"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defRPr sz="1800" b="0"/>
            </a:pPr>
            <a:r>
              <a:rPr sz="2400" b="1"/>
              <a:t>Texte niveau 1</a:t>
            </a:r>
          </a:p>
          <a:p>
            <a:pPr lvl="1">
              <a:defRPr sz="1800" b="0"/>
            </a:pPr>
            <a:r>
              <a:rPr sz="2400" b="1"/>
              <a:t>Texte niveau 2</a:t>
            </a:r>
          </a:p>
          <a:p>
            <a:pPr lvl="2">
              <a:defRPr sz="1800" b="0"/>
            </a:pPr>
            <a:r>
              <a:rPr sz="2400" b="1"/>
              <a:t>Texte niveau 3</a:t>
            </a:r>
          </a:p>
          <a:p>
            <a:pPr lvl="3">
              <a:defRPr sz="1800" b="0"/>
            </a:pPr>
            <a:r>
              <a:rPr sz="2400" b="1"/>
              <a:t>Texte niveau 4</a:t>
            </a:r>
          </a:p>
          <a:p>
            <a:pPr lvl="4">
              <a:defRPr sz="1800" b="0"/>
            </a:pPr>
            <a:r>
              <a:rPr sz="2400" b="1"/>
              <a:t>Texte niveau 5</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31" name="Shape 31"/>
          <p:cNvSpPr>
            <a:spLocks noGrp="1"/>
          </p:cNvSpPr>
          <p:nvPr>
            <p:ph type="title"/>
          </p:nvPr>
        </p:nvSpPr>
        <p:spPr>
          <a:xfrm>
            <a:off x="839787" y="0"/>
            <a:ext cx="3932240" cy="2057400"/>
          </a:xfrm>
          <a:prstGeom prst="rect">
            <a:avLst/>
          </a:prstGeom>
        </p:spPr>
        <p:txBody>
          <a:bodyPr anchor="b"/>
          <a:lstStyle>
            <a:lvl1pPr>
              <a:defRPr sz="3200"/>
            </a:lvl1pPr>
          </a:lstStyle>
          <a:p>
            <a:pPr lvl="0">
              <a:defRPr sz="1800"/>
            </a:pPr>
            <a:r>
              <a:rPr sz="3200"/>
              <a:t>Texte du titre</a:t>
            </a:r>
          </a:p>
        </p:txBody>
      </p:sp>
      <p:sp>
        <p:nvSpPr>
          <p:cNvPr id="32" name="Shape 32"/>
          <p:cNvSpPr>
            <a:spLocks noGrp="1"/>
          </p:cNvSpPr>
          <p:nvPr>
            <p:ph type="body" idx="1"/>
          </p:nvPr>
        </p:nvSpPr>
        <p:spPr>
          <a:xfrm>
            <a:off x="5183187" y="987425"/>
            <a:ext cx="6172202" cy="587057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defRPr sz="1800"/>
            </a:pPr>
            <a:r>
              <a:rPr sz="3200"/>
              <a:t>Texte niveau 1</a:t>
            </a:r>
          </a:p>
          <a:p>
            <a:pPr lvl="1">
              <a:defRPr sz="1800"/>
            </a:pPr>
            <a:r>
              <a:rPr sz="3200"/>
              <a:t>Texte niveau 2</a:t>
            </a:r>
          </a:p>
          <a:p>
            <a:pPr lvl="2">
              <a:defRPr sz="1800"/>
            </a:pPr>
            <a:r>
              <a:rPr sz="3200"/>
              <a:t>Texte niveau 3</a:t>
            </a:r>
          </a:p>
          <a:p>
            <a:pPr lvl="3">
              <a:defRPr sz="1800"/>
            </a:pPr>
            <a:r>
              <a:rPr sz="3200"/>
              <a:t>Texte niveau 4</a:t>
            </a:r>
          </a:p>
          <a:p>
            <a:pPr lvl="4">
              <a:defRPr sz="1800"/>
            </a:pPr>
            <a:r>
              <a:rPr sz="3200"/>
              <a:t>Texte niveau 5</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35" name="Shape 35"/>
          <p:cNvSpPr>
            <a:spLocks noGrp="1"/>
          </p:cNvSpPr>
          <p:nvPr>
            <p:ph type="title"/>
          </p:nvPr>
        </p:nvSpPr>
        <p:spPr>
          <a:xfrm>
            <a:off x="839787" y="0"/>
            <a:ext cx="3932240" cy="2057400"/>
          </a:xfrm>
          <a:prstGeom prst="rect">
            <a:avLst/>
          </a:prstGeom>
        </p:spPr>
        <p:txBody>
          <a:bodyPr anchor="b"/>
          <a:lstStyle>
            <a:lvl1pPr>
              <a:defRPr sz="3200"/>
            </a:lvl1pPr>
          </a:lstStyle>
          <a:p>
            <a:pPr lvl="0">
              <a:defRPr sz="1800"/>
            </a:pPr>
            <a:r>
              <a:rPr sz="3200"/>
              <a:t>Texte du titre</a:t>
            </a:r>
          </a:p>
        </p:txBody>
      </p:sp>
      <p:sp>
        <p:nvSpPr>
          <p:cNvPr id="36" name="Shape 36"/>
          <p:cNvSpPr>
            <a:spLocks noGrp="1"/>
          </p:cNvSpPr>
          <p:nvPr>
            <p:ph type="body" idx="1"/>
          </p:nvPr>
        </p:nvSpPr>
        <p:spPr>
          <a:xfrm>
            <a:off x="839787" y="2057400"/>
            <a:ext cx="3932240" cy="4800600"/>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defRPr sz="1800"/>
            </a:pPr>
            <a:r>
              <a:rPr sz="1600"/>
              <a:t>Texte niveau 1</a:t>
            </a:r>
          </a:p>
          <a:p>
            <a:pPr lvl="1">
              <a:defRPr sz="1800"/>
            </a:pPr>
            <a:r>
              <a:rPr sz="1600"/>
              <a:t>Texte niveau 2</a:t>
            </a:r>
          </a:p>
          <a:p>
            <a:pPr lvl="2">
              <a:defRPr sz="1800"/>
            </a:pPr>
            <a:r>
              <a:rPr sz="1600"/>
              <a:t>Texte niveau 3</a:t>
            </a:r>
          </a:p>
          <a:p>
            <a:pPr lvl="3">
              <a:defRPr sz="1800"/>
            </a:pPr>
            <a:r>
              <a:rPr sz="1600"/>
              <a:t>Texte niveau 4</a:t>
            </a:r>
          </a:p>
          <a:p>
            <a:pPr lvl="4">
              <a:defRPr sz="1800"/>
            </a:pPr>
            <a:r>
              <a:rPr sz="1600"/>
              <a:t>Texte niveau 5</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Texte du titre</a:t>
            </a:r>
          </a:p>
        </p:txBody>
      </p:sp>
      <p:sp>
        <p:nvSpPr>
          <p:cNvPr id="40" name="Shape 40"/>
          <p:cNvSpPr>
            <a:spLocks noGrp="1"/>
          </p:cNvSpPr>
          <p:nvPr>
            <p:ph type="body" idx="1"/>
          </p:nvPr>
        </p:nvSpPr>
        <p:spPr>
          <a:prstGeom prst="rect">
            <a:avLst/>
          </a:prstGeom>
        </p:spPr>
        <p:txBody>
          <a:bodyPr/>
          <a:lstStyle/>
          <a:p>
            <a:pPr lvl="0">
              <a:defRPr sz="1800"/>
            </a:pPr>
            <a:r>
              <a:rPr sz="2800"/>
              <a:t>Texte niveau 1</a:t>
            </a:r>
          </a:p>
          <a:p>
            <a:pPr lvl="1">
              <a:defRPr sz="1800"/>
            </a:pPr>
            <a:r>
              <a:rPr sz="2800"/>
              <a:t>Texte niveau 2</a:t>
            </a:r>
          </a:p>
          <a:p>
            <a:pPr lvl="2">
              <a:defRPr sz="1800"/>
            </a:pPr>
            <a:r>
              <a:rPr sz="2800"/>
              <a:t>Texte niveau 3</a:t>
            </a:r>
          </a:p>
          <a:p>
            <a:pPr lvl="3">
              <a:defRPr sz="1800"/>
            </a:pPr>
            <a:r>
              <a:rPr sz="2800"/>
              <a:t>Texte niveau 4</a:t>
            </a:r>
          </a:p>
          <a:p>
            <a:pPr lvl="4">
              <a:defRPr sz="1800"/>
            </a:pPr>
            <a:r>
              <a:rPr sz="2800"/>
              <a:t>Texte niveau 5</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230186"/>
            <a:ext cx="10515600" cy="159544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pPr lvl="0">
              <a:defRPr sz="1800"/>
            </a:pPr>
            <a:r>
              <a:rPr sz="4400"/>
              <a:t>Texte du titre</a:t>
            </a:r>
          </a:p>
        </p:txBody>
      </p:sp>
      <p:sp>
        <p:nvSpPr>
          <p:cNvPr id="3" name="Shape 3"/>
          <p:cNvSpPr>
            <a:spLocks noGrp="1"/>
          </p:cNvSpPr>
          <p:nvPr>
            <p:ph type="body" idx="1"/>
          </p:nvPr>
        </p:nvSpPr>
        <p:spPr>
          <a:xfrm>
            <a:off x="838200" y="1825625"/>
            <a:ext cx="10515600" cy="503237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lvl="0">
              <a:defRPr sz="1800"/>
            </a:pPr>
            <a:r>
              <a:rPr sz="2800"/>
              <a:t>Texte niveau 1</a:t>
            </a:r>
          </a:p>
          <a:p>
            <a:pPr lvl="1">
              <a:defRPr sz="1800"/>
            </a:pPr>
            <a:r>
              <a:rPr sz="2800"/>
              <a:t>Texte niveau 2</a:t>
            </a:r>
          </a:p>
          <a:p>
            <a:pPr lvl="2">
              <a:defRPr sz="1800"/>
            </a:pPr>
            <a:r>
              <a:rPr sz="2800"/>
              <a:t>Texte niveau 3</a:t>
            </a:r>
          </a:p>
          <a:p>
            <a:pPr lvl="3">
              <a:defRPr sz="1800"/>
            </a:pPr>
            <a:r>
              <a:rPr sz="2800"/>
              <a:t>Texte niveau 4</a:t>
            </a:r>
          </a:p>
          <a:p>
            <a:pPr lvl="4">
              <a:defRPr sz="1800"/>
            </a:pPr>
            <a:r>
              <a:rPr sz="2800"/>
              <a:t>Texte niveau 5</a:t>
            </a:r>
          </a:p>
        </p:txBody>
      </p:sp>
      <p:sp>
        <p:nvSpPr>
          <p:cNvPr id="4" name="Shape 4"/>
          <p:cNvSpPr>
            <a:spLocks noGrp="1"/>
          </p:cNvSpPr>
          <p:nvPr>
            <p:ph type="sldNum" sz="quarter" idx="2"/>
          </p:nvPr>
        </p:nvSpPr>
        <p:spPr>
          <a:xfrm>
            <a:off x="8610600" y="6404291"/>
            <a:ext cx="2743200" cy="269239"/>
          </a:xfrm>
          <a:prstGeom prst="rect">
            <a:avLst/>
          </a:prstGeom>
          <a:ln w="12700">
            <a:miter lim="400000"/>
          </a:ln>
        </p:spPr>
        <p:txBody>
          <a:bodyPr lIns="45718" tIns="45718" rIns="45718" bIns="45718" anchor="ctr">
            <a:spAutoFit/>
          </a:bodyPr>
          <a:lstStyle>
            <a:lvl1pPr algn="r">
              <a:defRPr sz="12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a:lnSpc>
          <a:spcPct val="90000"/>
        </a:lnSpc>
        <a:defRPr sz="4400">
          <a:latin typeface="Calibri Light"/>
          <a:ea typeface="Calibri Light"/>
          <a:cs typeface="Calibri Light"/>
          <a:sym typeface="Calibri Light"/>
        </a:defRPr>
      </a:lvl1pPr>
      <a:lvl2pPr>
        <a:lnSpc>
          <a:spcPct val="90000"/>
        </a:lnSpc>
        <a:defRPr sz="4400">
          <a:latin typeface="Calibri Light"/>
          <a:ea typeface="Calibri Light"/>
          <a:cs typeface="Calibri Light"/>
          <a:sym typeface="Calibri Light"/>
        </a:defRPr>
      </a:lvl2pPr>
      <a:lvl3pPr>
        <a:lnSpc>
          <a:spcPct val="90000"/>
        </a:lnSpc>
        <a:defRPr sz="4400">
          <a:latin typeface="Calibri Light"/>
          <a:ea typeface="Calibri Light"/>
          <a:cs typeface="Calibri Light"/>
          <a:sym typeface="Calibri Light"/>
        </a:defRPr>
      </a:lvl3pPr>
      <a:lvl4pPr>
        <a:lnSpc>
          <a:spcPct val="90000"/>
        </a:lnSpc>
        <a:defRPr sz="4400">
          <a:latin typeface="Calibri Light"/>
          <a:ea typeface="Calibri Light"/>
          <a:cs typeface="Calibri Light"/>
          <a:sym typeface="Calibri Light"/>
        </a:defRPr>
      </a:lvl4pPr>
      <a:lvl5pPr>
        <a:lnSpc>
          <a:spcPct val="90000"/>
        </a:lnSpc>
        <a:defRPr sz="4400">
          <a:latin typeface="Calibri Light"/>
          <a:ea typeface="Calibri Light"/>
          <a:cs typeface="Calibri Light"/>
          <a:sym typeface="Calibri Light"/>
        </a:defRPr>
      </a:lvl5pPr>
      <a:lvl6pPr>
        <a:lnSpc>
          <a:spcPct val="90000"/>
        </a:lnSpc>
        <a:defRPr sz="4400">
          <a:latin typeface="Calibri Light"/>
          <a:ea typeface="Calibri Light"/>
          <a:cs typeface="Calibri Light"/>
          <a:sym typeface="Calibri Light"/>
        </a:defRPr>
      </a:lvl6pPr>
      <a:lvl7pPr>
        <a:lnSpc>
          <a:spcPct val="90000"/>
        </a:lnSpc>
        <a:defRPr sz="4400">
          <a:latin typeface="Calibri Light"/>
          <a:ea typeface="Calibri Light"/>
          <a:cs typeface="Calibri Light"/>
          <a:sym typeface="Calibri Light"/>
        </a:defRPr>
      </a:lvl7pPr>
      <a:lvl8pPr>
        <a:lnSpc>
          <a:spcPct val="90000"/>
        </a:lnSpc>
        <a:defRPr sz="4400">
          <a:latin typeface="Calibri Light"/>
          <a:ea typeface="Calibri Light"/>
          <a:cs typeface="Calibri Light"/>
          <a:sym typeface="Calibri Light"/>
        </a:defRPr>
      </a:lvl8pPr>
      <a:lvl9pPr>
        <a:lnSpc>
          <a:spcPct val="90000"/>
        </a:lnSpc>
        <a:defRPr sz="4400">
          <a:latin typeface="Calibri Light"/>
          <a:ea typeface="Calibri Light"/>
          <a:cs typeface="Calibri Light"/>
          <a:sym typeface="Calibri Light"/>
        </a:defRPr>
      </a:lvl9pPr>
    </p:titleStyle>
    <p:bodyStyle>
      <a:lvl1pPr marL="228600" indent="-228600">
        <a:lnSpc>
          <a:spcPct val="90000"/>
        </a:lnSpc>
        <a:spcBef>
          <a:spcPts val="1000"/>
        </a:spcBef>
        <a:buSzPct val="100000"/>
        <a:buFont typeface="Arial"/>
        <a:buChar char="•"/>
        <a:defRPr sz="2800">
          <a:latin typeface="Calibri"/>
          <a:ea typeface="Calibri"/>
          <a:cs typeface="Calibri"/>
          <a:sym typeface="Calibri"/>
        </a:defRPr>
      </a:lvl1pPr>
      <a:lvl2pPr marL="723900" indent="-266700">
        <a:lnSpc>
          <a:spcPct val="90000"/>
        </a:lnSpc>
        <a:spcBef>
          <a:spcPts val="1000"/>
        </a:spcBef>
        <a:buSzPct val="100000"/>
        <a:buFont typeface="Arial"/>
        <a:buChar char="•"/>
        <a:defRPr sz="2800">
          <a:latin typeface="Calibri"/>
          <a:ea typeface="Calibri"/>
          <a:cs typeface="Calibri"/>
          <a:sym typeface="Calibri"/>
        </a:defRPr>
      </a:lvl2pPr>
      <a:lvl3pPr marL="1234438" indent="-320038">
        <a:lnSpc>
          <a:spcPct val="90000"/>
        </a:lnSpc>
        <a:spcBef>
          <a:spcPts val="1000"/>
        </a:spcBef>
        <a:buSzPct val="100000"/>
        <a:buFont typeface="Arial"/>
        <a:buChar char="•"/>
        <a:defRPr sz="2800">
          <a:latin typeface="Calibri"/>
          <a:ea typeface="Calibri"/>
          <a:cs typeface="Calibri"/>
          <a:sym typeface="Calibri"/>
        </a:defRPr>
      </a:lvl3pPr>
      <a:lvl4pPr marL="1727200" indent="-355600">
        <a:lnSpc>
          <a:spcPct val="90000"/>
        </a:lnSpc>
        <a:spcBef>
          <a:spcPts val="1000"/>
        </a:spcBef>
        <a:buSzPct val="100000"/>
        <a:buFont typeface="Arial"/>
        <a:buChar char="•"/>
        <a:defRPr sz="2800">
          <a:latin typeface="Calibri"/>
          <a:ea typeface="Calibri"/>
          <a:cs typeface="Calibri"/>
          <a:sym typeface="Calibri"/>
        </a:defRPr>
      </a:lvl4pPr>
      <a:lvl5pPr marL="2184400" indent="-355600">
        <a:lnSpc>
          <a:spcPct val="90000"/>
        </a:lnSpc>
        <a:spcBef>
          <a:spcPts val="1000"/>
        </a:spcBef>
        <a:buSzPct val="100000"/>
        <a:buFont typeface="Arial"/>
        <a:buChar char="•"/>
        <a:defRPr sz="2800">
          <a:latin typeface="Calibri"/>
          <a:ea typeface="Calibri"/>
          <a:cs typeface="Calibri"/>
          <a:sym typeface="Calibri"/>
        </a:defRPr>
      </a:lvl5pPr>
      <a:lvl6pPr marL="2641600" indent="-355600">
        <a:lnSpc>
          <a:spcPct val="90000"/>
        </a:lnSpc>
        <a:spcBef>
          <a:spcPts val="1000"/>
        </a:spcBef>
        <a:buSzPct val="100000"/>
        <a:buFont typeface="Arial"/>
        <a:buChar char="•"/>
        <a:defRPr sz="2800">
          <a:latin typeface="Calibri"/>
          <a:ea typeface="Calibri"/>
          <a:cs typeface="Calibri"/>
          <a:sym typeface="Calibri"/>
        </a:defRPr>
      </a:lvl6pPr>
      <a:lvl7pPr marL="3098800" indent="-355600">
        <a:lnSpc>
          <a:spcPct val="90000"/>
        </a:lnSpc>
        <a:spcBef>
          <a:spcPts val="1000"/>
        </a:spcBef>
        <a:buSzPct val="100000"/>
        <a:buFont typeface="Arial"/>
        <a:buChar char="•"/>
        <a:defRPr sz="2800">
          <a:latin typeface="Calibri"/>
          <a:ea typeface="Calibri"/>
          <a:cs typeface="Calibri"/>
          <a:sym typeface="Calibri"/>
        </a:defRPr>
      </a:lvl7pPr>
      <a:lvl8pPr marL="3556000" indent="-355600">
        <a:lnSpc>
          <a:spcPct val="90000"/>
        </a:lnSpc>
        <a:spcBef>
          <a:spcPts val="1000"/>
        </a:spcBef>
        <a:buSzPct val="100000"/>
        <a:buFont typeface="Arial"/>
        <a:buChar char="•"/>
        <a:defRPr sz="2800">
          <a:latin typeface="Calibri"/>
          <a:ea typeface="Calibri"/>
          <a:cs typeface="Calibri"/>
          <a:sym typeface="Calibri"/>
        </a:defRPr>
      </a:lvl8pPr>
      <a:lvl9pPr marL="4013200" indent="-355600">
        <a:lnSpc>
          <a:spcPct val="90000"/>
        </a:lnSpc>
        <a:spcBef>
          <a:spcPts val="1000"/>
        </a:spcBef>
        <a:buSzPct val="100000"/>
        <a:buFont typeface="Arial"/>
        <a:buChar char="•"/>
        <a:defRPr sz="28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algn="r">
        <a:defRPr sz="1200">
          <a:solidFill>
            <a:schemeClr val="tx1"/>
          </a:solidFill>
          <a:latin typeface="+mn-lt"/>
          <a:ea typeface="+mn-ea"/>
          <a:cs typeface="+mn-cs"/>
          <a:sym typeface="Calibri"/>
        </a:defRPr>
      </a:lvl2pPr>
      <a:lvl3pPr algn="r">
        <a:defRPr sz="1200">
          <a:solidFill>
            <a:schemeClr val="tx1"/>
          </a:solidFill>
          <a:latin typeface="+mn-lt"/>
          <a:ea typeface="+mn-ea"/>
          <a:cs typeface="+mn-cs"/>
          <a:sym typeface="Calibri"/>
        </a:defRPr>
      </a:lvl3pPr>
      <a:lvl4pPr algn="r">
        <a:defRPr sz="1200">
          <a:solidFill>
            <a:schemeClr val="tx1"/>
          </a:solidFill>
          <a:latin typeface="+mn-lt"/>
          <a:ea typeface="+mn-ea"/>
          <a:cs typeface="+mn-cs"/>
          <a:sym typeface="Calibri"/>
        </a:defRPr>
      </a:lvl4pPr>
      <a:lvl5pPr algn="r">
        <a:defRPr sz="1200">
          <a:solidFill>
            <a:schemeClr val="tx1"/>
          </a:solidFill>
          <a:latin typeface="+mn-lt"/>
          <a:ea typeface="+mn-ea"/>
          <a:cs typeface="+mn-cs"/>
          <a:sym typeface="Calibri"/>
        </a:defRPr>
      </a:lvl5pPr>
      <a:lvl6pPr algn="r">
        <a:defRPr sz="1200">
          <a:solidFill>
            <a:schemeClr val="tx1"/>
          </a:solidFill>
          <a:latin typeface="+mn-lt"/>
          <a:ea typeface="+mn-ea"/>
          <a:cs typeface="+mn-cs"/>
          <a:sym typeface="Calibri"/>
        </a:defRPr>
      </a:lvl6pPr>
      <a:lvl7pPr algn="r">
        <a:defRPr sz="1200">
          <a:solidFill>
            <a:schemeClr val="tx1"/>
          </a:solidFill>
          <a:latin typeface="+mn-lt"/>
          <a:ea typeface="+mn-ea"/>
          <a:cs typeface="+mn-cs"/>
          <a:sym typeface="Calibri"/>
        </a:defRPr>
      </a:lvl7pPr>
      <a:lvl8pPr algn="r">
        <a:defRPr sz="1200">
          <a:solidFill>
            <a:schemeClr val="tx1"/>
          </a:solidFill>
          <a:latin typeface="+mn-lt"/>
          <a:ea typeface="+mn-ea"/>
          <a:cs typeface="+mn-cs"/>
          <a:sym typeface="Calibri"/>
        </a:defRPr>
      </a:lvl8pPr>
      <a:lvl9pPr algn="r">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t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t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p:cNvSpPr>
          <p:nvPr>
            <p:ph type="title"/>
          </p:nvPr>
        </p:nvSpPr>
        <p:spPr>
          <a:xfrm>
            <a:off x="1524000" y="1223962"/>
            <a:ext cx="9144000" cy="2643500"/>
          </a:xfrm>
          <a:prstGeom prst="rect">
            <a:avLst/>
          </a:prstGeom>
        </p:spPr>
        <p:txBody>
          <a:bodyPr>
            <a:normAutofit/>
          </a:bodyPr>
          <a:lstStyle>
            <a:lvl1pPr>
              <a:defRPr sz="4400">
                <a:solidFill>
                  <a:srgbClr val="C00000"/>
                </a:solidFill>
                <a:latin typeface="Georgia Bold"/>
                <a:ea typeface="Georgia Bold"/>
                <a:cs typeface="Georgia Bold"/>
                <a:sym typeface="Georgia Bold"/>
              </a:defRPr>
            </a:lvl1pPr>
          </a:lstStyle>
          <a:p>
            <a:pPr lvl="0">
              <a:defRPr sz="1800">
                <a:solidFill>
                  <a:srgbClr val="000000"/>
                </a:solidFill>
              </a:defRPr>
            </a:pPr>
            <a:r>
              <a:rPr lang="fr-FR" sz="4800" dirty="0">
                <a:solidFill>
                  <a:srgbClr val="C00000"/>
                </a:solidFill>
                <a:latin typeface="Gill Sans MT" panose="020B0502020104020203" pitchFamily="34" charset="77"/>
              </a:rPr>
              <a:t>Stratégies de coping, ré</a:t>
            </a:r>
            <a:r>
              <a:rPr sz="4800" dirty="0">
                <a:solidFill>
                  <a:srgbClr val="C00000"/>
                </a:solidFill>
                <a:latin typeface="Gill Sans MT" panose="020B0502020104020203" pitchFamily="34" charset="77"/>
              </a:rPr>
              <a:t>actions</a:t>
            </a:r>
            <a:r>
              <a:rPr lang="fr-FR" sz="4800" dirty="0">
                <a:latin typeface="Gill Sans MT" panose="020B0502020104020203" pitchFamily="34" charset="77"/>
              </a:rPr>
              <a:t> </a:t>
            </a:r>
            <a:r>
              <a:rPr sz="4800" dirty="0">
                <a:solidFill>
                  <a:srgbClr val="C00000"/>
                </a:solidFill>
                <a:latin typeface="Gill Sans MT" panose="020B0502020104020203" pitchFamily="34" charset="77"/>
              </a:rPr>
              <a:t>au stress</a:t>
            </a:r>
            <a:r>
              <a:rPr lang="fr-FR" sz="4800" dirty="0">
                <a:solidFill>
                  <a:srgbClr val="C00000"/>
                </a:solidFill>
                <a:latin typeface="Gill Sans MT" panose="020B0502020104020203" pitchFamily="34" charset="77"/>
              </a:rPr>
              <a:t> et états de crise</a:t>
            </a:r>
            <a:endParaRPr sz="4800" dirty="0">
              <a:solidFill>
                <a:srgbClr val="C00000"/>
              </a:solidFill>
              <a:latin typeface="Gill Sans MT" panose="020B0502020104020203" pitchFamily="34" charset="77"/>
            </a:endParaRPr>
          </a:p>
        </p:txBody>
      </p:sp>
      <p:sp>
        <p:nvSpPr>
          <p:cNvPr id="54" name="Shape 54"/>
          <p:cNvSpPr>
            <a:spLocks noGrp="1"/>
          </p:cNvSpPr>
          <p:nvPr>
            <p:ph type="body" idx="1"/>
          </p:nvPr>
        </p:nvSpPr>
        <p:spPr>
          <a:xfrm>
            <a:off x="1524000" y="4190609"/>
            <a:ext cx="9144000" cy="2299506"/>
          </a:xfrm>
          <a:prstGeom prst="rect">
            <a:avLst/>
          </a:prstGeom>
        </p:spPr>
        <p:txBody>
          <a:bodyPr>
            <a:normAutofit/>
          </a:bodyPr>
          <a:lstStyle/>
          <a:p>
            <a:pPr lvl="0" defTabSz="850391">
              <a:spcBef>
                <a:spcPts val="900"/>
              </a:spcBef>
              <a:defRPr sz="1800"/>
            </a:pPr>
            <a:r>
              <a:rPr lang="fr-FR" sz="2800" dirty="0">
                <a:latin typeface="Gill Sans MT" panose="020B0502020104020203" pitchFamily="34" charset="77"/>
                <a:ea typeface="Georgia Bold"/>
                <a:cs typeface="Georgia Bold"/>
                <a:sym typeface="Georgia Bold"/>
              </a:rPr>
              <a:t>Dr </a:t>
            </a:r>
            <a:r>
              <a:rPr sz="2800" dirty="0">
                <a:latin typeface="Gill Sans MT" panose="020B0502020104020203" pitchFamily="34" charset="77"/>
                <a:ea typeface="Georgia Bold"/>
                <a:cs typeface="Georgia Bold"/>
                <a:sym typeface="Georgia Bold"/>
              </a:rPr>
              <a:t>Edouard LEAUNE </a:t>
            </a:r>
          </a:p>
          <a:p>
            <a:pPr lvl="0" defTabSz="850391">
              <a:spcBef>
                <a:spcPts val="900"/>
              </a:spcBef>
              <a:defRPr sz="1800"/>
            </a:pPr>
            <a:r>
              <a:rPr lang="fr-FR" sz="2800" dirty="0">
                <a:latin typeface="Gill Sans MT" panose="020B0502020104020203" pitchFamily="34" charset="77"/>
                <a:ea typeface="Georgia Bold"/>
                <a:cs typeface="Georgia Bold"/>
                <a:sym typeface="Georgia Bold"/>
              </a:rPr>
              <a:t>Mercredi 22</a:t>
            </a:r>
            <a:r>
              <a:rPr sz="2800" dirty="0">
                <a:latin typeface="Gill Sans MT" panose="020B0502020104020203" pitchFamily="34" charset="77"/>
                <a:ea typeface="Georgia Bold"/>
                <a:cs typeface="Georgia Bold"/>
                <a:sym typeface="Georgia Bold"/>
              </a:rPr>
              <a:t> </a:t>
            </a:r>
            <a:r>
              <a:rPr lang="fr-FR" sz="2800" dirty="0">
                <a:latin typeface="Gill Sans MT" panose="020B0502020104020203" pitchFamily="34" charset="77"/>
                <a:ea typeface="Georgia Bold"/>
                <a:cs typeface="Georgia Bold"/>
                <a:sym typeface="Georgia Bold"/>
              </a:rPr>
              <a:t>septembre</a:t>
            </a:r>
            <a:r>
              <a:rPr sz="2800" dirty="0">
                <a:latin typeface="Gill Sans MT" panose="020B0502020104020203" pitchFamily="34" charset="77"/>
                <a:ea typeface="Georgia Bold"/>
                <a:cs typeface="Georgia Bold"/>
                <a:sym typeface="Georgia Bold"/>
              </a:rPr>
              <a:t> 20</a:t>
            </a:r>
            <a:r>
              <a:rPr lang="fr-FR" sz="2800" dirty="0">
                <a:latin typeface="Gill Sans MT" panose="020B0502020104020203" pitchFamily="34" charset="77"/>
                <a:ea typeface="Georgia Bold"/>
                <a:cs typeface="Georgia Bold"/>
                <a:sym typeface="Georgia Bold"/>
              </a:rPr>
              <a:t>21</a:t>
            </a:r>
            <a:endParaRPr sz="2800" dirty="0">
              <a:latin typeface="Gill Sans MT" panose="020B0502020104020203" pitchFamily="34" charset="77"/>
              <a:ea typeface="Georgia Bold"/>
              <a:cs typeface="Georgia Bold"/>
              <a:sym typeface="Georgia Bold"/>
            </a:endParaRPr>
          </a:p>
        </p:txBody>
      </p:sp>
      <p:pic>
        <p:nvPicPr>
          <p:cNvPr id="55" name="image1.png"/>
          <p:cNvPicPr/>
          <p:nvPr/>
        </p:nvPicPr>
        <p:blipFill>
          <a:blip r:embed="rId2"/>
          <a:stretch>
            <a:fillRect/>
          </a:stretch>
        </p:blipFill>
        <p:spPr>
          <a:xfrm>
            <a:off x="363892" y="367885"/>
            <a:ext cx="3275049" cy="1659653"/>
          </a:xfrm>
          <a:prstGeom prst="rect">
            <a:avLst/>
          </a:prstGeom>
          <a:ln w="12700">
            <a:miter lim="400000"/>
          </a:ln>
        </p:spPr>
      </p:pic>
      <p:pic>
        <p:nvPicPr>
          <p:cNvPr id="56" name="image2.png"/>
          <p:cNvPicPr/>
          <p:nvPr/>
        </p:nvPicPr>
        <p:blipFill>
          <a:blip r:embed="rId3"/>
          <a:stretch>
            <a:fillRect/>
          </a:stretch>
        </p:blipFill>
        <p:spPr>
          <a:xfrm>
            <a:off x="9171699" y="4787477"/>
            <a:ext cx="2619377" cy="1743077"/>
          </a:xfrm>
          <a:prstGeom prst="rect">
            <a:avLst/>
          </a:prstGeom>
          <a:ln w="12700">
            <a:miter lim="400000"/>
          </a:ln>
        </p:spPr>
      </p:pic>
      <p:pic>
        <p:nvPicPr>
          <p:cNvPr id="57" name="image3.png"/>
          <p:cNvPicPr/>
          <p:nvPr/>
        </p:nvPicPr>
        <p:blipFill>
          <a:blip r:embed="rId4"/>
          <a:stretch>
            <a:fillRect/>
          </a:stretch>
        </p:blipFill>
        <p:spPr>
          <a:xfrm>
            <a:off x="133350" y="4643015"/>
            <a:ext cx="4660900" cy="203200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838200" y="230186"/>
            <a:ext cx="10515600" cy="1595441"/>
          </a:xfrm>
          <a:prstGeom prst="rect">
            <a:avLst/>
          </a:prstGeom>
        </p:spPr>
        <p:txBody>
          <a:bodyPr/>
          <a:lstStyle>
            <a:lvl1pPr algn="ctr">
              <a:defRPr>
                <a:solidFill>
                  <a:srgbClr val="4472C4"/>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Réaction</a:t>
            </a:r>
            <a:r>
              <a:rPr sz="4400" dirty="0">
                <a:solidFill>
                  <a:schemeClr val="accent2"/>
                </a:solidFill>
                <a:latin typeface="Gill Sans MT" panose="020B0502020104020203" pitchFamily="34" charset="77"/>
              </a:rPr>
              <a:t> au stress</a:t>
            </a:r>
          </a:p>
        </p:txBody>
      </p:sp>
      <p:sp>
        <p:nvSpPr>
          <p:cNvPr id="69" name="Shape 69"/>
          <p:cNvSpPr>
            <a:spLocks noGrp="1"/>
          </p:cNvSpPr>
          <p:nvPr>
            <p:ph type="body" idx="1"/>
          </p:nvPr>
        </p:nvSpPr>
        <p:spPr>
          <a:xfrm>
            <a:off x="838200" y="1470025"/>
            <a:ext cx="10515600" cy="5032375"/>
          </a:xfrm>
          <a:prstGeom prst="rect">
            <a:avLst/>
          </a:prstGeom>
        </p:spPr>
        <p:txBody>
          <a:bodyPr>
            <a:normAutofit lnSpcReduction="10000"/>
          </a:bodyPr>
          <a:lstStyle/>
          <a:p>
            <a:pPr marL="217170" lvl="0" indent="-217170" defTabSz="868680">
              <a:spcBef>
                <a:spcPts val="900"/>
              </a:spcBef>
              <a:defRPr sz="1800"/>
            </a:pPr>
            <a:endParaRPr sz="2600" dirty="0">
              <a:latin typeface="Georgia"/>
              <a:ea typeface="Georgia"/>
              <a:cs typeface="Georgia"/>
              <a:sym typeface="Georgia"/>
            </a:endParaRPr>
          </a:p>
          <a:p>
            <a:pPr marL="313690" lvl="0" indent="-313690" defTabSz="868680">
              <a:lnSpc>
                <a:spcPct val="110000"/>
              </a:lnSpc>
              <a:spcBef>
                <a:spcPts val="900"/>
              </a:spcBef>
              <a:buClr>
                <a:srgbClr val="92D050"/>
              </a:buClr>
              <a:defRPr sz="1800"/>
            </a:pPr>
            <a:r>
              <a:rPr sz="3000" dirty="0" err="1">
                <a:latin typeface="Gill Sans MT" panose="020B0502020104020203" pitchFamily="34" charset="77"/>
                <a:ea typeface="Georgia"/>
                <a:cs typeface="Georgia"/>
                <a:sym typeface="Georgia"/>
              </a:rPr>
              <a:t>L’individu</a:t>
            </a:r>
            <a:r>
              <a:rPr sz="3000" dirty="0">
                <a:latin typeface="Gill Sans MT" panose="020B0502020104020203" pitchFamily="34" charset="77"/>
                <a:ea typeface="Georgia"/>
                <a:cs typeface="Georgia"/>
                <a:sym typeface="Georgia"/>
              </a:rPr>
              <a:t> </a:t>
            </a:r>
            <a:r>
              <a:rPr sz="3000" dirty="0" err="1">
                <a:latin typeface="Gill Sans MT" panose="020B0502020104020203" pitchFamily="34" charset="77"/>
                <a:ea typeface="Georgia"/>
                <a:cs typeface="Georgia"/>
                <a:sym typeface="Georgia"/>
              </a:rPr>
              <a:t>n’est</a:t>
            </a:r>
            <a:r>
              <a:rPr sz="3000" dirty="0">
                <a:latin typeface="Gill Sans MT" panose="020B0502020104020203" pitchFamily="34" charset="77"/>
                <a:ea typeface="Georgia"/>
                <a:cs typeface="Georgia"/>
                <a:sym typeface="Georgia"/>
              </a:rPr>
              <a:t> pas </a:t>
            </a:r>
            <a:r>
              <a:rPr sz="3000" dirty="0" err="1">
                <a:latin typeface="Gill Sans MT" panose="020B0502020104020203" pitchFamily="34" charset="77"/>
                <a:ea typeface="Georgia"/>
                <a:cs typeface="Georgia"/>
                <a:sym typeface="Georgia"/>
              </a:rPr>
              <a:t>passif</a:t>
            </a:r>
            <a:r>
              <a:rPr sz="3000" dirty="0">
                <a:latin typeface="Gill Sans MT" panose="020B0502020104020203" pitchFamily="34" charset="77"/>
                <a:ea typeface="Georgia"/>
                <a:cs typeface="Georgia"/>
                <a:sym typeface="Georgia"/>
              </a:rPr>
              <a:t> face </a:t>
            </a:r>
            <a:r>
              <a:rPr sz="3000" dirty="0" err="1">
                <a:latin typeface="Gill Sans MT" panose="020B0502020104020203" pitchFamily="34" charset="77"/>
                <a:ea typeface="Georgia"/>
                <a:cs typeface="Georgia"/>
                <a:sym typeface="Georgia"/>
              </a:rPr>
              <a:t>à</a:t>
            </a:r>
            <a:r>
              <a:rPr sz="3000" dirty="0">
                <a:latin typeface="Gill Sans MT" panose="020B0502020104020203" pitchFamily="34" charset="77"/>
                <a:ea typeface="Georgia"/>
                <a:cs typeface="Georgia"/>
                <a:sym typeface="Georgia"/>
              </a:rPr>
              <a:t> un </a:t>
            </a:r>
            <a:r>
              <a:rPr sz="3000" dirty="0" err="1">
                <a:latin typeface="Gill Sans MT" panose="020B0502020104020203" pitchFamily="34" charset="77"/>
                <a:ea typeface="Georgia"/>
                <a:cs typeface="Georgia"/>
                <a:sym typeface="Georgia"/>
              </a:rPr>
              <a:t>évènement</a:t>
            </a:r>
            <a:r>
              <a:rPr sz="3000" dirty="0">
                <a:latin typeface="Gill Sans MT" panose="020B0502020104020203" pitchFamily="34" charset="77"/>
                <a:ea typeface="Georgia"/>
                <a:cs typeface="Georgia"/>
                <a:sym typeface="Georgia"/>
              </a:rPr>
              <a:t> </a:t>
            </a:r>
            <a:r>
              <a:rPr sz="3000" dirty="0" err="1">
                <a:latin typeface="Gill Sans MT" panose="020B0502020104020203" pitchFamily="34" charset="77"/>
                <a:ea typeface="Georgia"/>
                <a:cs typeface="Georgia"/>
                <a:sym typeface="Georgia"/>
              </a:rPr>
              <a:t>stressant</a:t>
            </a:r>
            <a:endParaRPr sz="3000" dirty="0">
              <a:latin typeface="Gill Sans MT" panose="020B0502020104020203" pitchFamily="34" charset="77"/>
              <a:ea typeface="Georgia"/>
              <a:cs typeface="Georgia"/>
              <a:sym typeface="Georgia"/>
            </a:endParaRPr>
          </a:p>
          <a:p>
            <a:pPr marL="0" lvl="0" indent="0" defTabSz="868680">
              <a:lnSpc>
                <a:spcPct val="110000"/>
              </a:lnSpc>
              <a:spcBef>
                <a:spcPts val="900"/>
              </a:spcBef>
              <a:buClr>
                <a:srgbClr val="92D050"/>
              </a:buClr>
              <a:buNone/>
              <a:defRPr sz="1800"/>
            </a:pPr>
            <a:endParaRPr sz="3000" dirty="0">
              <a:latin typeface="Gill Sans MT" panose="020B0502020104020203" pitchFamily="34" charset="77"/>
              <a:ea typeface="Georgia"/>
              <a:cs typeface="Georgia"/>
              <a:sym typeface="Georgia"/>
            </a:endParaRPr>
          </a:p>
          <a:p>
            <a:pPr marL="217170" lvl="0" indent="-217170" defTabSz="868680">
              <a:lnSpc>
                <a:spcPct val="110000"/>
              </a:lnSpc>
              <a:spcBef>
                <a:spcPts val="900"/>
              </a:spcBef>
              <a:buClr>
                <a:srgbClr val="92D050"/>
              </a:buClr>
              <a:defRPr sz="1800"/>
            </a:pPr>
            <a:endParaRPr sz="3000" dirty="0">
              <a:latin typeface="Gill Sans MT" panose="020B0502020104020203" pitchFamily="34" charset="77"/>
              <a:ea typeface="Georgia"/>
              <a:cs typeface="Georgia"/>
              <a:sym typeface="Georgia"/>
            </a:endParaRPr>
          </a:p>
          <a:p>
            <a:pPr marL="313690" lvl="0" indent="-313690" defTabSz="868680">
              <a:lnSpc>
                <a:spcPct val="110000"/>
              </a:lnSpc>
              <a:spcBef>
                <a:spcPts val="900"/>
              </a:spcBef>
              <a:buClr>
                <a:srgbClr val="92D050"/>
              </a:buClr>
              <a:defRPr sz="1800"/>
            </a:pPr>
            <a:r>
              <a:rPr sz="3000" dirty="0">
                <a:latin typeface="Gill Sans MT" panose="020B0502020104020203" pitchFamily="34" charset="77"/>
                <a:ea typeface="Georgia"/>
                <a:cs typeface="Georgia"/>
                <a:sym typeface="Georgia"/>
              </a:rPr>
              <a:t>Il </a:t>
            </a:r>
            <a:r>
              <a:rPr sz="3000" dirty="0" err="1">
                <a:latin typeface="Gill Sans MT" panose="020B0502020104020203" pitchFamily="34" charset="77"/>
                <a:ea typeface="Georgia"/>
                <a:cs typeface="Georgia"/>
                <a:sym typeface="Georgia"/>
              </a:rPr>
              <a:t>essaie</a:t>
            </a:r>
            <a:r>
              <a:rPr sz="3000" dirty="0">
                <a:latin typeface="Gill Sans MT" panose="020B0502020104020203" pitchFamily="34" charset="77"/>
                <a:ea typeface="Georgia"/>
                <a:cs typeface="Georgia"/>
                <a:sym typeface="Georgia"/>
              </a:rPr>
              <a:t> de </a:t>
            </a:r>
            <a:r>
              <a:rPr sz="3000" dirty="0">
                <a:solidFill>
                  <a:srgbClr val="A80000"/>
                </a:solidFill>
                <a:latin typeface="Gill Sans MT" panose="020B0502020104020203" pitchFamily="34" charset="77"/>
                <a:ea typeface="Georgia Bold"/>
                <a:cs typeface="Georgia Bold"/>
                <a:sym typeface="Georgia Bold"/>
              </a:rPr>
              <a:t>faire face</a:t>
            </a:r>
            <a:r>
              <a:rPr sz="3000" dirty="0">
                <a:latin typeface="Gill Sans MT" panose="020B0502020104020203" pitchFamily="34" charset="77"/>
                <a:ea typeface="Georgia"/>
                <a:cs typeface="Georgia"/>
                <a:sym typeface="Georgia"/>
              </a:rPr>
              <a:t> (to cope)</a:t>
            </a:r>
          </a:p>
          <a:p>
            <a:pPr marL="0" lvl="0" indent="0" defTabSz="868680">
              <a:lnSpc>
                <a:spcPct val="110000"/>
              </a:lnSpc>
              <a:spcBef>
                <a:spcPts val="900"/>
              </a:spcBef>
              <a:buClr>
                <a:srgbClr val="92D050"/>
              </a:buClr>
              <a:buNone/>
              <a:defRPr sz="1800"/>
            </a:pPr>
            <a:endParaRPr sz="3000" dirty="0">
              <a:latin typeface="Gill Sans MT" panose="020B0502020104020203" pitchFamily="34" charset="77"/>
              <a:ea typeface="Georgia"/>
              <a:cs typeface="Georgia"/>
              <a:sym typeface="Georgia"/>
            </a:endParaRPr>
          </a:p>
          <a:p>
            <a:pPr marL="217170" lvl="0" indent="-217170" defTabSz="868680">
              <a:lnSpc>
                <a:spcPct val="110000"/>
              </a:lnSpc>
              <a:spcBef>
                <a:spcPts val="900"/>
              </a:spcBef>
              <a:buClr>
                <a:srgbClr val="92D050"/>
              </a:buClr>
              <a:defRPr sz="1800"/>
            </a:pPr>
            <a:endParaRPr sz="3000" dirty="0">
              <a:latin typeface="Gill Sans MT" panose="020B0502020104020203" pitchFamily="34" charset="77"/>
              <a:ea typeface="Georgia"/>
              <a:cs typeface="Georgia"/>
              <a:sym typeface="Georgia"/>
            </a:endParaRPr>
          </a:p>
          <a:p>
            <a:pPr marL="313690" lvl="0" indent="-313690" defTabSz="868680">
              <a:lnSpc>
                <a:spcPct val="110000"/>
              </a:lnSpc>
              <a:spcBef>
                <a:spcPts val="900"/>
              </a:spcBef>
              <a:buClr>
                <a:srgbClr val="92D050"/>
              </a:buClr>
              <a:defRPr sz="1800"/>
            </a:pPr>
            <a:r>
              <a:rPr sz="3000" dirty="0">
                <a:latin typeface="Gill Sans MT" panose="020B0502020104020203" pitchFamily="34" charset="77"/>
                <a:ea typeface="Georgia"/>
                <a:cs typeface="Georgia"/>
                <a:sym typeface="Georgia"/>
              </a:rPr>
              <a:t>Il </a:t>
            </a:r>
            <a:r>
              <a:rPr sz="3000" dirty="0" err="1">
                <a:latin typeface="Gill Sans MT" panose="020B0502020104020203" pitchFamily="34" charset="77"/>
                <a:ea typeface="Georgia"/>
                <a:cs typeface="Georgia"/>
                <a:sym typeface="Georgia"/>
              </a:rPr>
              <a:t>existe</a:t>
            </a:r>
            <a:r>
              <a:rPr sz="3000" dirty="0">
                <a:latin typeface="Gill Sans MT" panose="020B0502020104020203" pitchFamily="34" charset="77"/>
                <a:ea typeface="Georgia"/>
                <a:cs typeface="Georgia"/>
                <a:sym typeface="Georgia"/>
              </a:rPr>
              <a:t> non pas </a:t>
            </a:r>
            <a:r>
              <a:rPr sz="3000" dirty="0" err="1">
                <a:latin typeface="Gill Sans MT" panose="020B0502020104020203" pitchFamily="34" charset="77"/>
                <a:ea typeface="Georgia"/>
                <a:cs typeface="Georgia"/>
                <a:sym typeface="Georgia"/>
              </a:rPr>
              <a:t>une</a:t>
            </a:r>
            <a:r>
              <a:rPr sz="3000" dirty="0">
                <a:latin typeface="Gill Sans MT" panose="020B0502020104020203" pitchFamily="34" charset="77"/>
                <a:ea typeface="Georgia"/>
                <a:cs typeface="Georgia"/>
                <a:sym typeface="Georgia"/>
              </a:rPr>
              <a:t> </a:t>
            </a:r>
            <a:r>
              <a:rPr sz="3000" dirty="0" err="1">
                <a:latin typeface="Gill Sans MT" panose="020B0502020104020203" pitchFamily="34" charset="77"/>
                <a:ea typeface="Georgia"/>
                <a:cs typeface="Georgia"/>
                <a:sym typeface="Georgia"/>
              </a:rPr>
              <a:t>réaction</a:t>
            </a:r>
            <a:r>
              <a:rPr sz="3000" dirty="0">
                <a:latin typeface="Gill Sans MT" panose="020B0502020104020203" pitchFamily="34" charset="77"/>
                <a:ea typeface="Georgia"/>
                <a:cs typeface="Georgia"/>
                <a:sym typeface="Georgia"/>
              </a:rPr>
              <a:t> </a:t>
            </a:r>
            <a:r>
              <a:rPr sz="3000" dirty="0" err="1">
                <a:latin typeface="Gill Sans MT" panose="020B0502020104020203" pitchFamily="34" charset="77"/>
                <a:ea typeface="Georgia"/>
                <a:cs typeface="Georgia"/>
                <a:sym typeface="Georgia"/>
              </a:rPr>
              <a:t>mais</a:t>
            </a:r>
            <a:r>
              <a:rPr sz="3000" dirty="0">
                <a:latin typeface="Gill Sans MT" panose="020B0502020104020203" pitchFamily="34" charset="77"/>
                <a:ea typeface="Georgia"/>
                <a:cs typeface="Georgia"/>
                <a:sym typeface="Georgia"/>
              </a:rPr>
              <a:t> </a:t>
            </a:r>
            <a:r>
              <a:rPr sz="3000" u="sng" dirty="0">
                <a:solidFill>
                  <a:srgbClr val="00B0F0"/>
                </a:solidFill>
                <a:latin typeface="Gill Sans MT" panose="020B0502020104020203" pitchFamily="34" charset="77"/>
                <a:ea typeface="Georgia Bold"/>
                <a:cs typeface="Georgia Bold"/>
                <a:sym typeface="Georgia Bold"/>
              </a:rPr>
              <a:t>des</a:t>
            </a:r>
            <a:r>
              <a:rPr sz="3000" dirty="0">
                <a:solidFill>
                  <a:srgbClr val="00B0F0"/>
                </a:solidFill>
                <a:latin typeface="Gill Sans MT" panose="020B0502020104020203" pitchFamily="34" charset="77"/>
                <a:ea typeface="Georgia Bold"/>
                <a:cs typeface="Georgia Bold"/>
                <a:sym typeface="Georgia Bold"/>
              </a:rPr>
              <a:t> </a:t>
            </a:r>
            <a:r>
              <a:rPr sz="3000" dirty="0" err="1">
                <a:solidFill>
                  <a:srgbClr val="00B0F0"/>
                </a:solidFill>
                <a:latin typeface="Gill Sans MT" panose="020B0502020104020203" pitchFamily="34" charset="77"/>
                <a:ea typeface="Georgia Bold"/>
                <a:cs typeface="Georgia Bold"/>
                <a:sym typeface="Georgia Bold"/>
              </a:rPr>
              <a:t>réactions</a:t>
            </a:r>
            <a:r>
              <a:rPr sz="3000" dirty="0">
                <a:solidFill>
                  <a:srgbClr val="00B0F0"/>
                </a:solidFill>
                <a:latin typeface="Gill Sans MT" panose="020B0502020104020203" pitchFamily="34" charset="77"/>
                <a:ea typeface="Georgia Bold"/>
                <a:cs typeface="Georgia Bold"/>
                <a:sym typeface="Georgia Bold"/>
              </a:rPr>
              <a:t> au stress: </a:t>
            </a:r>
            <a:r>
              <a:rPr sz="3000" dirty="0" err="1">
                <a:solidFill>
                  <a:srgbClr val="00B0F0"/>
                </a:solidFill>
                <a:latin typeface="Gill Sans MT" panose="020B0502020104020203" pitchFamily="34" charset="77"/>
                <a:ea typeface="Georgia Bold"/>
                <a:cs typeface="Georgia Bold"/>
                <a:sym typeface="Georgia Bold"/>
              </a:rPr>
              <a:t>comportementales</a:t>
            </a:r>
            <a:r>
              <a:rPr sz="3000" dirty="0">
                <a:solidFill>
                  <a:srgbClr val="00B0F0"/>
                </a:solidFill>
                <a:latin typeface="Gill Sans MT" panose="020B0502020104020203" pitchFamily="34" charset="77"/>
                <a:ea typeface="Georgia Bold"/>
                <a:cs typeface="Georgia Bold"/>
                <a:sym typeface="Georgia Bold"/>
              </a:rPr>
              <a:t>, </a:t>
            </a:r>
            <a:r>
              <a:rPr sz="3000" dirty="0" err="1">
                <a:solidFill>
                  <a:srgbClr val="00B0F0"/>
                </a:solidFill>
                <a:latin typeface="Gill Sans MT" panose="020B0502020104020203" pitchFamily="34" charset="77"/>
                <a:ea typeface="Georgia Bold"/>
                <a:cs typeface="Georgia Bold"/>
                <a:sym typeface="Georgia Bold"/>
              </a:rPr>
              <a:t>cognitives</a:t>
            </a:r>
            <a:r>
              <a:rPr sz="3000" dirty="0">
                <a:solidFill>
                  <a:srgbClr val="00B0F0"/>
                </a:solidFill>
                <a:latin typeface="Gill Sans MT" panose="020B0502020104020203" pitchFamily="34" charset="77"/>
                <a:ea typeface="Georgia Bold"/>
                <a:cs typeface="Georgia Bold"/>
                <a:sym typeface="Georgia Bold"/>
              </a:rPr>
              <a:t>, </a:t>
            </a:r>
            <a:r>
              <a:rPr sz="3000" dirty="0" err="1">
                <a:solidFill>
                  <a:srgbClr val="00B0F0"/>
                </a:solidFill>
                <a:latin typeface="Gill Sans MT" panose="020B0502020104020203" pitchFamily="34" charset="77"/>
                <a:ea typeface="Georgia Bold"/>
                <a:cs typeface="Georgia Bold"/>
                <a:sym typeface="Georgia Bold"/>
              </a:rPr>
              <a:t>émotionnelles</a:t>
            </a:r>
            <a:endParaRPr sz="3000" dirty="0">
              <a:solidFill>
                <a:srgbClr val="00B0F0"/>
              </a:solidFill>
              <a:latin typeface="Gill Sans MT" panose="020B0502020104020203" pitchFamily="34" charset="77"/>
              <a:ea typeface="Georgia Bold"/>
              <a:cs typeface="Georgia Bold"/>
              <a:sym typeface="Georgia Bold"/>
            </a:endParaRPr>
          </a:p>
        </p:txBody>
      </p:sp>
      <p:sp>
        <p:nvSpPr>
          <p:cNvPr id="70" name="Shape 70"/>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10</a:t>
            </a:fld>
            <a:endParaRPr sz="1200">
              <a:solidFill>
                <a:srgbClr val="888888"/>
              </a:solidFill>
            </a:endParaRPr>
          </a:p>
        </p:txBody>
      </p:sp>
      <p:pic>
        <p:nvPicPr>
          <p:cNvPr id="71" name="image4.png"/>
          <p:cNvPicPr/>
          <p:nvPr/>
        </p:nvPicPr>
        <p:blipFill>
          <a:blip r:embed="rId2"/>
          <a:stretch>
            <a:fillRect/>
          </a:stretch>
        </p:blipFill>
        <p:spPr>
          <a:xfrm>
            <a:off x="7701579" y="2819623"/>
            <a:ext cx="3933914" cy="205503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5" name="Titre 1">
            <a:extLst>
              <a:ext uri="{FF2B5EF4-FFF2-40B4-BE49-F238E27FC236}">
                <a16:creationId xmlns:a16="http://schemas.microsoft.com/office/drawing/2014/main" id="{8E78B8EF-6CD6-3E44-B0B5-B0EBB713539F}"/>
              </a:ext>
            </a:extLst>
          </p:cNvPr>
          <p:cNvSpPr>
            <a:spLocks noGrp="1"/>
          </p:cNvSpPr>
          <p:nvPr>
            <p:ph type="title"/>
          </p:nvPr>
        </p:nvSpPr>
        <p:spPr>
          <a:xfrm>
            <a:off x="837498" y="183083"/>
            <a:ext cx="9415774" cy="1143000"/>
          </a:xfrm>
        </p:spPr>
        <p:txBody>
          <a:bodyPr/>
          <a:lstStyle/>
          <a:p>
            <a:pPr eaLnBrk="1" hangingPunct="1">
              <a:defRPr/>
            </a:pPr>
            <a:r>
              <a:rPr lang="fr-FR" altLang="fr-FR" sz="3600" b="1" dirty="0">
                <a:solidFill>
                  <a:srgbClr val="0070C0"/>
                </a:solidFill>
                <a:latin typeface="Georgia" panose="02040502050405020303" pitchFamily="18" charset="0"/>
                <a:ea typeface="ＭＳ Ｐゴシック" charset="0"/>
              </a:rPr>
              <a:t>Caractéristiques  des états de crise </a:t>
            </a:r>
            <a:endParaRPr lang="fr-FR" altLang="fr-FR" sz="3600" b="1" dirty="0">
              <a:solidFill>
                <a:srgbClr val="0070C0"/>
              </a:solidFill>
              <a:latin typeface="Georgia" panose="02040502050405020303" pitchFamily="18" charset="0"/>
              <a:ea typeface="+mj-ea"/>
              <a:cs typeface="+mj-cs"/>
            </a:endParaRPr>
          </a:p>
        </p:txBody>
      </p:sp>
      <p:sp>
        <p:nvSpPr>
          <p:cNvPr id="26627" name="Espace réservé du contenu 2">
            <a:extLst>
              <a:ext uri="{FF2B5EF4-FFF2-40B4-BE49-F238E27FC236}">
                <a16:creationId xmlns:a16="http://schemas.microsoft.com/office/drawing/2014/main" id="{96F7CA60-E905-5B4F-A1B5-3D4F03CAC222}"/>
              </a:ext>
            </a:extLst>
          </p:cNvPr>
          <p:cNvSpPr>
            <a:spLocks noGrp="1"/>
          </p:cNvSpPr>
          <p:nvPr>
            <p:ph idx="1"/>
          </p:nvPr>
        </p:nvSpPr>
        <p:spPr>
          <a:xfrm>
            <a:off x="1006086" y="1694904"/>
            <a:ext cx="9936734" cy="4705896"/>
          </a:xfrm>
        </p:spPr>
        <p:txBody>
          <a:bodyPr>
            <a:normAutofit fontScale="92500" lnSpcReduction="20000"/>
          </a:bodyPr>
          <a:lstStyle/>
          <a:p>
            <a:pPr eaLnBrk="1" hangingPunct="1"/>
            <a:r>
              <a:rPr lang="fr-FR" altLang="fr-FR" b="1" dirty="0">
                <a:solidFill>
                  <a:srgbClr val="8EB4E3"/>
                </a:solidFill>
                <a:latin typeface="Arial" panose="020B0604020202020204" pitchFamily="34" charset="0"/>
                <a:cs typeface="Arial" panose="020B0604020202020204" pitchFamily="34" charset="0"/>
              </a:rPr>
              <a:t>Symptomatologie </a:t>
            </a:r>
            <a:r>
              <a:rPr lang="fr-FR" altLang="fr-FR" b="1" dirty="0" err="1">
                <a:solidFill>
                  <a:srgbClr val="8EB4E3"/>
                </a:solidFill>
                <a:latin typeface="Arial" panose="020B0604020202020204" pitchFamily="34" charset="0"/>
                <a:cs typeface="Arial" panose="020B0604020202020204" pitchFamily="34" charset="0"/>
              </a:rPr>
              <a:t>floride</a:t>
            </a:r>
            <a:r>
              <a:rPr lang="fr-FR" altLang="fr-FR" b="1" dirty="0">
                <a:solidFill>
                  <a:srgbClr val="8EB4E3"/>
                </a:solidFill>
                <a:latin typeface="Arial" panose="020B0604020202020204" pitchFamily="34" charset="0"/>
                <a:cs typeface="Arial" panose="020B0604020202020204" pitchFamily="34" charset="0"/>
              </a:rPr>
              <a:t> </a:t>
            </a:r>
            <a:r>
              <a:rPr lang="fr-FR" altLang="fr-FR" dirty="0">
                <a:solidFill>
                  <a:srgbClr val="000000"/>
                </a:solidFill>
                <a:latin typeface="Arial" panose="020B0604020202020204" pitchFamily="34" charset="0"/>
                <a:cs typeface="Arial" panose="020B0604020202020204" pitchFamily="34" charset="0"/>
              </a:rPr>
              <a:t>qui ne s</a:t>
            </a:r>
            <a:r>
              <a:rPr lang="ja-JP" altLang="fr-FR">
                <a:solidFill>
                  <a:srgbClr val="000000"/>
                </a:solidFill>
                <a:latin typeface="Arial" panose="020B0604020202020204" pitchFamily="34" charset="0"/>
                <a:cs typeface="Arial" panose="020B0604020202020204" pitchFamily="34" charset="0"/>
              </a:rPr>
              <a:t>’</a:t>
            </a:r>
            <a:r>
              <a:rPr lang="fr-FR" altLang="ja-JP" dirty="0">
                <a:solidFill>
                  <a:srgbClr val="000000"/>
                </a:solidFill>
                <a:latin typeface="Arial" panose="020B0604020202020204" pitchFamily="34" charset="0"/>
                <a:cs typeface="Arial" panose="020B0604020202020204" pitchFamily="34" charset="0"/>
              </a:rPr>
              <a:t>inscrit pas dans une affection psychiatrique constituée et identifiable.</a:t>
            </a:r>
          </a:p>
          <a:p>
            <a:pPr eaLnBrk="1" hangingPunct="1"/>
            <a:endParaRPr lang="fr-FR" altLang="fr-FR" b="1" dirty="0">
              <a:solidFill>
                <a:srgbClr val="8EB4E3"/>
              </a:solidFill>
              <a:latin typeface="Arial" panose="020B0604020202020204" pitchFamily="34" charset="0"/>
              <a:cs typeface="Arial" panose="020B0604020202020204" pitchFamily="34" charset="0"/>
            </a:endParaRPr>
          </a:p>
          <a:p>
            <a:pPr eaLnBrk="1" hangingPunct="1"/>
            <a:r>
              <a:rPr lang="fr-FR" altLang="fr-FR" b="1" dirty="0">
                <a:solidFill>
                  <a:srgbClr val="8EB4E3"/>
                </a:solidFill>
                <a:latin typeface="Arial" panose="020B0604020202020204" pitchFamily="34" charset="0"/>
                <a:cs typeface="Arial" panose="020B0604020202020204" pitchFamily="34" charset="0"/>
              </a:rPr>
              <a:t>Intrication étroite des facteurs socio-environnementaux </a:t>
            </a:r>
          </a:p>
          <a:p>
            <a:pPr eaLnBrk="1" hangingPunct="1"/>
            <a:endParaRPr lang="fr-FR" altLang="fr-FR" b="1" dirty="0">
              <a:solidFill>
                <a:srgbClr val="8EB4E3"/>
              </a:solidFill>
              <a:latin typeface="Arial" panose="020B0604020202020204" pitchFamily="34" charset="0"/>
              <a:cs typeface="Arial" panose="020B0604020202020204" pitchFamily="34" charset="0"/>
            </a:endParaRPr>
          </a:p>
          <a:p>
            <a:pPr eaLnBrk="1" hangingPunct="1"/>
            <a:r>
              <a:rPr lang="fr-FR" altLang="fr-FR" dirty="0">
                <a:solidFill>
                  <a:srgbClr val="000000"/>
                </a:solidFill>
                <a:latin typeface="Arial" panose="020B0604020202020204" pitchFamily="34" charset="0"/>
                <a:cs typeface="Arial" panose="020B0604020202020204" pitchFamily="34" charset="0"/>
              </a:rPr>
              <a:t>Prise à témoin/ à partie des interlocuteurs</a:t>
            </a:r>
            <a:endParaRPr lang="fr-FR" altLang="ja-JP" dirty="0">
              <a:solidFill>
                <a:srgbClr val="000000"/>
              </a:solidFill>
              <a:latin typeface="Arial" panose="020B0604020202020204" pitchFamily="34" charset="0"/>
              <a:cs typeface="Arial" panose="020B0604020202020204" pitchFamily="34" charset="0"/>
            </a:endParaRPr>
          </a:p>
          <a:p>
            <a:pPr algn="ctr" eaLnBrk="1" hangingPunct="1">
              <a:buFont typeface="Arial" panose="020B0604020202020204" pitchFamily="34" charset="0"/>
              <a:buNone/>
            </a:pPr>
            <a:r>
              <a:rPr lang="fr-FR" altLang="fr-FR" b="1" dirty="0">
                <a:solidFill>
                  <a:srgbClr val="8EB4E3"/>
                </a:solidFill>
                <a:latin typeface="Arial" panose="020B0604020202020204" pitchFamily="34" charset="0"/>
                <a:cs typeface="Arial" panose="020B0604020202020204" pitchFamily="34" charset="0"/>
              </a:rPr>
              <a:t>importance d</a:t>
            </a:r>
            <a:r>
              <a:rPr lang="ja-JP" altLang="fr-FR" b="1">
                <a:solidFill>
                  <a:srgbClr val="8EB4E3"/>
                </a:solidFill>
                <a:latin typeface="Arial" panose="020B0604020202020204" pitchFamily="34" charset="0"/>
                <a:cs typeface="Arial" panose="020B0604020202020204" pitchFamily="34" charset="0"/>
              </a:rPr>
              <a:t>’</a:t>
            </a:r>
            <a:r>
              <a:rPr lang="fr-FR" altLang="ja-JP" b="1" dirty="0">
                <a:solidFill>
                  <a:srgbClr val="8EB4E3"/>
                </a:solidFill>
                <a:latin typeface="Arial" panose="020B0604020202020204" pitchFamily="34" charset="0"/>
                <a:cs typeface="Arial" panose="020B0604020202020204" pitchFamily="34" charset="0"/>
              </a:rPr>
              <a:t>une position neutre</a:t>
            </a:r>
          </a:p>
          <a:p>
            <a:pPr eaLnBrk="1" hangingPunct="1"/>
            <a:endParaRPr lang="fr-FR" altLang="fr-FR" dirty="0">
              <a:solidFill>
                <a:srgbClr val="000000"/>
              </a:solidFill>
              <a:latin typeface="Arial" panose="020B0604020202020204" pitchFamily="34" charset="0"/>
              <a:cs typeface="Arial" panose="020B0604020202020204" pitchFamily="34" charset="0"/>
            </a:endParaRPr>
          </a:p>
          <a:p>
            <a:pPr eaLnBrk="1" hangingPunct="1"/>
            <a:r>
              <a:rPr lang="fr-FR" altLang="fr-FR" dirty="0">
                <a:solidFill>
                  <a:srgbClr val="000000"/>
                </a:solidFill>
                <a:latin typeface="Arial" panose="020B0604020202020204" pitchFamily="34" charset="0"/>
                <a:cs typeface="Arial" panose="020B0604020202020204" pitchFamily="34" charset="0"/>
              </a:rPr>
              <a:t>Dramatisation, théâtralisme, débordement émotionnel.</a:t>
            </a:r>
          </a:p>
          <a:p>
            <a:pPr eaLnBrk="1" hangingPunct="1"/>
            <a:endParaRPr lang="fr-FR" altLang="fr-FR" b="1" dirty="0">
              <a:solidFill>
                <a:srgbClr val="8EB4E3"/>
              </a:solidFill>
              <a:latin typeface="Arial" panose="020B0604020202020204" pitchFamily="34" charset="0"/>
              <a:cs typeface="Arial" panose="020B0604020202020204" pitchFamily="34" charset="0"/>
            </a:endParaRPr>
          </a:p>
          <a:p>
            <a:pPr eaLnBrk="1" hangingPunct="1"/>
            <a:r>
              <a:rPr lang="fr-FR" altLang="fr-FR" b="1" dirty="0">
                <a:solidFill>
                  <a:srgbClr val="8EB4E3"/>
                </a:solidFill>
                <a:latin typeface="Arial" panose="020B0604020202020204" pitchFamily="34" charset="0"/>
                <a:cs typeface="Arial" panose="020B0604020202020204" pitchFamily="34" charset="0"/>
              </a:rPr>
              <a:t>Tableau clinique instable </a:t>
            </a:r>
            <a:r>
              <a:rPr lang="fr-FR" altLang="fr-FR" dirty="0">
                <a:solidFill>
                  <a:srgbClr val="8EB4E3"/>
                </a:solidFill>
                <a:latin typeface="Arial" panose="020B0604020202020204" pitchFamily="34" charset="0"/>
                <a:cs typeface="Arial" panose="020B0604020202020204" pitchFamily="34" charset="0"/>
              </a:rPr>
              <a:t>: </a:t>
            </a:r>
            <a:r>
              <a:rPr lang="fr-FR" altLang="fr-FR" dirty="0">
                <a:solidFill>
                  <a:srgbClr val="000000"/>
                </a:solidFill>
                <a:latin typeface="Arial" panose="020B0604020202020204" pitchFamily="34" charset="0"/>
                <a:cs typeface="Arial" panose="020B0604020202020204" pitchFamily="34" charset="0"/>
              </a:rPr>
              <a:t>fluctuation +++</a:t>
            </a:r>
          </a:p>
          <a:p>
            <a:pPr algn="ctr" eaLnBrk="1" hangingPunct="1">
              <a:buFont typeface="Arial" panose="020B0604020202020204" pitchFamily="34" charset="0"/>
              <a:buNone/>
            </a:pPr>
            <a:endParaRPr lang="fr-FR" altLang="fr-FR"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919790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12</a:t>
            </a:fld>
            <a:endParaRPr sz="1200">
              <a:solidFill>
                <a:srgbClr val="888888"/>
              </a:solidFill>
            </a:endParaRPr>
          </a:p>
        </p:txBody>
      </p:sp>
      <p:pic>
        <p:nvPicPr>
          <p:cNvPr id="74" name="image5.png"/>
          <p:cNvPicPr/>
          <p:nvPr/>
        </p:nvPicPr>
        <p:blipFill>
          <a:blip r:embed="rId2"/>
          <a:stretch>
            <a:fillRect/>
          </a:stretch>
        </p:blipFill>
        <p:spPr>
          <a:xfrm>
            <a:off x="1333500" y="1047750"/>
            <a:ext cx="9525000" cy="47625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title"/>
          </p:nvPr>
        </p:nvSpPr>
        <p:spPr>
          <a:xfrm>
            <a:off x="838200" y="230186"/>
            <a:ext cx="10515600" cy="1595441"/>
          </a:xfrm>
          <a:prstGeom prst="rect">
            <a:avLst/>
          </a:prstGeom>
        </p:spPr>
        <p:txBody>
          <a:bodyPr/>
          <a:lstStyle/>
          <a:p>
            <a:pPr lvl="0"/>
            <a:endParaRPr/>
          </a:p>
        </p:txBody>
      </p:sp>
      <p:sp>
        <p:nvSpPr>
          <p:cNvPr id="77" name="Shape 77"/>
          <p:cNvSpPr>
            <a:spLocks noGrp="1"/>
          </p:cNvSpPr>
          <p:nvPr>
            <p:ph type="body" idx="1"/>
          </p:nvPr>
        </p:nvSpPr>
        <p:spPr>
          <a:prstGeom prst="rect">
            <a:avLst/>
          </a:prstGeom>
        </p:spPr>
        <p:txBody>
          <a:bodyPr/>
          <a:lstStyle/>
          <a:p>
            <a:pPr lvl="0"/>
            <a:endParaRPr/>
          </a:p>
        </p:txBody>
      </p:sp>
      <p:sp>
        <p:nvSpPr>
          <p:cNvPr id="78" name="Shape 78"/>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13</a:t>
            </a:fld>
            <a:endParaRPr sz="1200">
              <a:solidFill>
                <a:srgbClr val="888888"/>
              </a:solidFill>
            </a:endParaRPr>
          </a:p>
        </p:txBody>
      </p:sp>
      <p:pic>
        <p:nvPicPr>
          <p:cNvPr id="79" name="image1.tif"/>
          <p:cNvPicPr/>
          <p:nvPr/>
        </p:nvPicPr>
        <p:blipFill>
          <a:blip r:embed="rId2"/>
          <a:stretch>
            <a:fillRect/>
          </a:stretch>
        </p:blipFill>
        <p:spPr>
          <a:xfrm>
            <a:off x="6828218" y="171664"/>
            <a:ext cx="3993615" cy="7088663"/>
          </a:xfrm>
          <a:prstGeom prst="rect">
            <a:avLst/>
          </a:prstGeom>
          <a:ln w="12700">
            <a:miter lim="400000"/>
          </a:ln>
        </p:spPr>
      </p:pic>
      <p:pic>
        <p:nvPicPr>
          <p:cNvPr id="80" name="image2.tif"/>
          <p:cNvPicPr/>
          <p:nvPr/>
        </p:nvPicPr>
        <p:blipFill>
          <a:blip r:embed="rId3"/>
          <a:stretch>
            <a:fillRect/>
          </a:stretch>
        </p:blipFill>
        <p:spPr>
          <a:xfrm>
            <a:off x="1243168" y="114829"/>
            <a:ext cx="4057654" cy="720233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14</a:t>
            </a:fld>
            <a:endParaRPr sz="1200">
              <a:solidFill>
                <a:srgbClr val="888888"/>
              </a:solidFill>
            </a:endParaRPr>
          </a:p>
        </p:txBody>
      </p:sp>
      <p:pic>
        <p:nvPicPr>
          <p:cNvPr id="83" name="image3.tif"/>
          <p:cNvPicPr/>
          <p:nvPr/>
        </p:nvPicPr>
        <p:blipFill>
          <a:blip r:embed="rId2"/>
          <a:stretch>
            <a:fillRect/>
          </a:stretch>
        </p:blipFill>
        <p:spPr>
          <a:xfrm>
            <a:off x="1205068" y="196959"/>
            <a:ext cx="3863664" cy="6858002"/>
          </a:xfrm>
          <a:prstGeom prst="rect">
            <a:avLst/>
          </a:prstGeom>
          <a:ln w="12700">
            <a:miter lim="400000"/>
          </a:ln>
        </p:spPr>
      </p:pic>
      <p:pic>
        <p:nvPicPr>
          <p:cNvPr id="84" name="image4.tif"/>
          <p:cNvPicPr/>
          <p:nvPr/>
        </p:nvPicPr>
        <p:blipFill>
          <a:blip r:embed="rId3"/>
          <a:stretch>
            <a:fillRect/>
          </a:stretch>
        </p:blipFill>
        <p:spPr>
          <a:xfrm>
            <a:off x="7199469" y="196959"/>
            <a:ext cx="3863662" cy="685800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15</a:t>
            </a:fld>
            <a:endParaRPr sz="1200">
              <a:solidFill>
                <a:srgbClr val="888888"/>
              </a:solidFill>
            </a:endParaRPr>
          </a:p>
        </p:txBody>
      </p:sp>
      <p:pic>
        <p:nvPicPr>
          <p:cNvPr id="87" name="image5.tif"/>
          <p:cNvPicPr/>
          <p:nvPr/>
        </p:nvPicPr>
        <p:blipFill>
          <a:blip r:embed="rId2"/>
          <a:stretch>
            <a:fillRect/>
          </a:stretch>
        </p:blipFill>
        <p:spPr>
          <a:xfrm>
            <a:off x="4164169" y="0"/>
            <a:ext cx="3863662" cy="68580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p:cNvSpPr>
          <p:nvPr>
            <p:ph type="title"/>
          </p:nvPr>
        </p:nvSpPr>
        <p:spPr>
          <a:xfrm>
            <a:off x="1524000" y="881062"/>
            <a:ext cx="9144000" cy="2387601"/>
          </a:xfrm>
          <a:prstGeom prst="rect">
            <a:avLst/>
          </a:prstGeom>
        </p:spPr>
        <p:txBody>
          <a:bodyPr/>
          <a:lstStyle>
            <a:lvl1pPr>
              <a:defRPr sz="5600">
                <a:solidFill>
                  <a:srgbClr val="AA0000"/>
                </a:solidFill>
                <a:latin typeface="Georgia Bold"/>
                <a:ea typeface="Georgia Bold"/>
                <a:cs typeface="Georgia Bold"/>
                <a:sym typeface="Georgia Bold"/>
              </a:defRPr>
            </a:lvl1pPr>
          </a:lstStyle>
          <a:p>
            <a:pPr lvl="0">
              <a:defRPr sz="1800">
                <a:solidFill>
                  <a:srgbClr val="000000"/>
                </a:solidFill>
              </a:defRPr>
            </a:pPr>
            <a:r>
              <a:rPr sz="5600" dirty="0">
                <a:solidFill>
                  <a:schemeClr val="accent2"/>
                </a:solidFill>
                <a:latin typeface="Gill Sans MT" panose="020B0502020104020203" pitchFamily="34" charset="77"/>
              </a:rPr>
              <a:t>Deux </a:t>
            </a:r>
            <a:r>
              <a:rPr sz="5600" dirty="0" err="1">
                <a:solidFill>
                  <a:schemeClr val="accent2"/>
                </a:solidFill>
                <a:latin typeface="Gill Sans MT" panose="020B0502020104020203" pitchFamily="34" charset="77"/>
              </a:rPr>
              <a:t>grandes</a:t>
            </a:r>
            <a:r>
              <a:rPr sz="5600" dirty="0">
                <a:solidFill>
                  <a:schemeClr val="accent2"/>
                </a:solidFill>
                <a:latin typeface="Gill Sans MT" panose="020B0502020104020203" pitchFamily="34" charset="77"/>
              </a:rPr>
              <a:t> </a:t>
            </a:r>
            <a:r>
              <a:rPr sz="5600" dirty="0" err="1">
                <a:solidFill>
                  <a:schemeClr val="accent2"/>
                </a:solidFill>
                <a:latin typeface="Gill Sans MT" panose="020B0502020104020203" pitchFamily="34" charset="77"/>
              </a:rPr>
              <a:t>théories</a:t>
            </a:r>
            <a:r>
              <a:rPr sz="5600" dirty="0">
                <a:solidFill>
                  <a:schemeClr val="accent2"/>
                </a:solidFill>
                <a:latin typeface="Gill Sans MT" panose="020B0502020104020203" pitchFamily="34" charset="77"/>
              </a:rPr>
              <a:t> de gestion du stress</a:t>
            </a:r>
          </a:p>
        </p:txBody>
      </p:sp>
      <p:sp>
        <p:nvSpPr>
          <p:cNvPr id="90" name="Shape 90"/>
          <p:cNvSpPr>
            <a:spLocks noGrp="1"/>
          </p:cNvSpPr>
          <p:nvPr>
            <p:ph type="body" idx="1"/>
          </p:nvPr>
        </p:nvSpPr>
        <p:spPr>
          <a:xfrm>
            <a:off x="1524000" y="3602037"/>
            <a:ext cx="9144000" cy="1655762"/>
          </a:xfrm>
          <a:prstGeom prst="rect">
            <a:avLst/>
          </a:prstGeom>
        </p:spPr>
        <p:txBody>
          <a:bodyPr/>
          <a:lstStyle/>
          <a:p>
            <a:pPr lvl="0"/>
            <a:endParaRPr/>
          </a:p>
        </p:txBody>
      </p:sp>
      <p:pic>
        <p:nvPicPr>
          <p:cNvPr id="91" name="image6.png"/>
          <p:cNvPicPr/>
          <p:nvPr/>
        </p:nvPicPr>
        <p:blipFill>
          <a:blip r:embed="rId2"/>
          <a:stretch>
            <a:fillRect/>
          </a:stretch>
        </p:blipFill>
        <p:spPr>
          <a:xfrm>
            <a:off x="4624908" y="3680105"/>
            <a:ext cx="2942184" cy="313979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p:nvPr>
        </p:nvSpPr>
        <p:spPr>
          <a:xfrm>
            <a:off x="838200" y="230186"/>
            <a:ext cx="10515600" cy="1595441"/>
          </a:xfrm>
          <a:prstGeom prst="rect">
            <a:avLst/>
          </a:prstGeom>
        </p:spPr>
        <p:txBody>
          <a:bodyPr/>
          <a:lstStyle>
            <a:lvl1pPr algn="ctr">
              <a:defRPr>
                <a:solidFill>
                  <a:srgbClr val="365B9D"/>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Les </a:t>
            </a:r>
            <a:r>
              <a:rPr sz="4400" dirty="0" err="1">
                <a:solidFill>
                  <a:schemeClr val="accent2"/>
                </a:solidFill>
                <a:latin typeface="Gill Sans MT" panose="020B0502020104020203" pitchFamily="34" charset="77"/>
              </a:rPr>
              <a:t>mécanismes</a:t>
            </a:r>
            <a:r>
              <a:rPr sz="4400" dirty="0">
                <a:solidFill>
                  <a:schemeClr val="accent2"/>
                </a:solidFill>
                <a:latin typeface="Gill Sans MT" panose="020B0502020104020203" pitchFamily="34" charset="77"/>
              </a:rPr>
              <a:t> de </a:t>
            </a:r>
            <a:r>
              <a:rPr sz="4400" dirty="0" err="1">
                <a:solidFill>
                  <a:schemeClr val="accent2"/>
                </a:solidFill>
                <a:latin typeface="Gill Sans MT" panose="020B0502020104020203" pitchFamily="34" charset="77"/>
              </a:rPr>
              <a:t>défense</a:t>
            </a:r>
            <a:endParaRPr sz="4400" dirty="0">
              <a:solidFill>
                <a:schemeClr val="accent2"/>
              </a:solidFill>
              <a:latin typeface="Gill Sans MT" panose="020B0502020104020203" pitchFamily="34" charset="77"/>
            </a:endParaRPr>
          </a:p>
        </p:txBody>
      </p:sp>
      <p:sp>
        <p:nvSpPr>
          <p:cNvPr id="94" name="Shape 94"/>
          <p:cNvSpPr>
            <a:spLocks noGrp="1"/>
          </p:cNvSpPr>
          <p:nvPr>
            <p:ph type="body" idx="1"/>
          </p:nvPr>
        </p:nvSpPr>
        <p:spPr>
          <a:prstGeom prst="rect">
            <a:avLst/>
          </a:prstGeom>
        </p:spPr>
        <p:txBody>
          <a:bodyPr/>
          <a:lstStyle/>
          <a:p>
            <a:pPr marL="330200" lvl="0" indent="-330200" algn="just">
              <a:buClr>
                <a:srgbClr val="92D050"/>
              </a:buClr>
              <a:defRPr sz="1800"/>
            </a:pPr>
            <a:r>
              <a:rPr sz="2600" dirty="0">
                <a:latin typeface="Gill Sans MT" panose="020B0502020104020203" pitchFamily="34" charset="77"/>
                <a:ea typeface="Georgia"/>
                <a:cs typeface="Georgia"/>
                <a:sym typeface="Georgia"/>
              </a:rPr>
              <a:t>Issus de la </a:t>
            </a:r>
            <a:r>
              <a:rPr sz="2600" dirty="0" err="1">
                <a:latin typeface="Gill Sans MT" panose="020B0502020104020203" pitchFamily="34" charset="77"/>
                <a:ea typeface="Georgia"/>
                <a:cs typeface="Georgia"/>
                <a:sym typeface="Georgia"/>
              </a:rPr>
              <a:t>théorie</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psychanalytique</a:t>
            </a:r>
            <a:endParaRPr sz="2600" dirty="0">
              <a:latin typeface="Gill Sans MT" panose="020B0502020104020203" pitchFamily="34" charset="77"/>
              <a:ea typeface="Georgia"/>
              <a:cs typeface="Georgia"/>
              <a:sym typeface="Georgia"/>
            </a:endParaRPr>
          </a:p>
          <a:p>
            <a:pPr lvl="0" algn="just">
              <a:buClr>
                <a:srgbClr val="92D050"/>
              </a:buClr>
              <a:defRPr sz="1800"/>
            </a:pPr>
            <a:endParaRPr sz="2600" dirty="0">
              <a:latin typeface="Gill Sans MT" panose="020B0502020104020203" pitchFamily="34" charset="77"/>
              <a:ea typeface="Georgia"/>
              <a:cs typeface="Georgia"/>
              <a:sym typeface="Georgia"/>
            </a:endParaRPr>
          </a:p>
          <a:p>
            <a:pPr marL="330200" lvl="0" indent="-330200" algn="just">
              <a:buClr>
                <a:srgbClr val="92D050"/>
              </a:buClr>
              <a:defRPr sz="1800"/>
            </a:pPr>
            <a:r>
              <a:rPr sz="2600" dirty="0">
                <a:latin typeface="Gill Sans MT" panose="020B0502020104020203" pitchFamily="34" charset="77"/>
                <a:ea typeface="Georgia"/>
                <a:cs typeface="Georgia"/>
                <a:sym typeface="Georgia"/>
              </a:rPr>
              <a:t>Notion de </a:t>
            </a:r>
            <a:r>
              <a:rPr sz="2600" dirty="0" err="1">
                <a:solidFill>
                  <a:srgbClr val="00B0F0"/>
                </a:solidFill>
                <a:latin typeface="Gill Sans MT" panose="020B0502020104020203" pitchFamily="34" charset="77"/>
                <a:ea typeface="Georgia Bold"/>
                <a:cs typeface="Georgia Bold"/>
                <a:sym typeface="Georgia Bold"/>
              </a:rPr>
              <a:t>stratégies</a:t>
            </a:r>
            <a:r>
              <a:rPr sz="2600" dirty="0">
                <a:solidFill>
                  <a:srgbClr val="00B0F0"/>
                </a:solidFill>
                <a:latin typeface="Gill Sans MT" panose="020B0502020104020203" pitchFamily="34" charset="77"/>
                <a:ea typeface="Georgia Bold"/>
                <a:cs typeface="Georgia Bold"/>
                <a:sym typeface="Georgia Bold"/>
              </a:rPr>
              <a:t> </a:t>
            </a:r>
            <a:r>
              <a:rPr sz="2600" dirty="0" err="1">
                <a:solidFill>
                  <a:srgbClr val="00B0F0"/>
                </a:solidFill>
                <a:latin typeface="Gill Sans MT" panose="020B0502020104020203" pitchFamily="34" charset="77"/>
                <a:ea typeface="Georgia Bold"/>
                <a:cs typeface="Georgia Bold"/>
                <a:sym typeface="Georgia Bold"/>
              </a:rPr>
              <a:t>défensives</a:t>
            </a:r>
            <a:r>
              <a:rPr sz="2600" dirty="0">
                <a:solidFill>
                  <a:srgbClr val="00B0F0"/>
                </a:solidFill>
                <a:latin typeface="Gill Sans MT" panose="020B0502020104020203" pitchFamily="34" charset="77"/>
                <a:ea typeface="Georgia Bold"/>
                <a:cs typeface="Georgia Bold"/>
                <a:sym typeface="Georgia Bold"/>
              </a:rPr>
              <a:t> </a:t>
            </a:r>
            <a:r>
              <a:rPr sz="2600" dirty="0" err="1">
                <a:solidFill>
                  <a:srgbClr val="00B0F0"/>
                </a:solidFill>
                <a:latin typeface="Gill Sans MT" panose="020B0502020104020203" pitchFamily="34" charset="77"/>
                <a:ea typeface="Georgia Bold"/>
                <a:cs typeface="Georgia Bold"/>
                <a:sym typeface="Georgia Bold"/>
              </a:rPr>
              <a:t>inconscientes</a:t>
            </a:r>
            <a:r>
              <a:rPr sz="2600" dirty="0">
                <a:solidFill>
                  <a:srgbClr val="00B0F0"/>
                </a:solidFill>
                <a:latin typeface="Gill Sans MT" panose="020B0502020104020203" pitchFamily="34" charset="77"/>
                <a:ea typeface="Georgia"/>
                <a:cs typeface="Georgia"/>
                <a:sym typeface="Georgia"/>
              </a:rPr>
              <a:t> </a:t>
            </a:r>
            <a:r>
              <a:rPr sz="2600" dirty="0">
                <a:latin typeface="Gill Sans MT" panose="020B0502020104020203" pitchFamily="34" charset="77"/>
                <a:ea typeface="Georgia"/>
                <a:cs typeface="Georgia"/>
                <a:sym typeface="Georgia"/>
              </a:rPr>
              <a:t>pour aider le </a:t>
            </a:r>
            <a:r>
              <a:rPr sz="2600" dirty="0" err="1">
                <a:latin typeface="Gill Sans MT" panose="020B0502020104020203" pitchFamily="34" charset="77"/>
                <a:ea typeface="Georgia"/>
                <a:cs typeface="Georgia"/>
                <a:sym typeface="Georgia"/>
              </a:rPr>
              <a:t>moi</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à</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lutter</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contre</a:t>
            </a:r>
            <a:r>
              <a:rPr sz="2600" dirty="0">
                <a:latin typeface="Gill Sans MT" panose="020B0502020104020203" pitchFamily="34" charset="77"/>
                <a:ea typeface="Georgia"/>
                <a:cs typeface="Georgia"/>
                <a:sym typeface="Georgia"/>
              </a:rPr>
              <a:t> les </a:t>
            </a:r>
            <a:r>
              <a:rPr sz="2600" dirty="0" err="1">
                <a:latin typeface="Gill Sans MT" panose="020B0502020104020203" pitchFamily="34" charset="77"/>
                <a:ea typeface="Georgia"/>
                <a:cs typeface="Georgia"/>
                <a:sym typeface="Georgia"/>
              </a:rPr>
              <a:t>idées</a:t>
            </a:r>
            <a:r>
              <a:rPr sz="2600" dirty="0">
                <a:latin typeface="Gill Sans MT" panose="020B0502020104020203" pitchFamily="34" charset="77"/>
                <a:ea typeface="Georgia"/>
                <a:cs typeface="Georgia"/>
                <a:sym typeface="Georgia"/>
              </a:rPr>
              <a:t> et affects </a:t>
            </a:r>
            <a:r>
              <a:rPr sz="2600" dirty="0" err="1">
                <a:latin typeface="Gill Sans MT" panose="020B0502020104020203" pitchFamily="34" charset="77"/>
                <a:ea typeface="Georgia"/>
                <a:cs typeface="Georgia"/>
                <a:sym typeface="Georgia"/>
              </a:rPr>
              <a:t>intolérables</a:t>
            </a:r>
            <a:endParaRPr sz="2600" dirty="0">
              <a:latin typeface="Gill Sans MT" panose="020B0502020104020203" pitchFamily="34" charset="77"/>
              <a:ea typeface="Georgia"/>
              <a:cs typeface="Georgia"/>
              <a:sym typeface="Georgia"/>
            </a:endParaRPr>
          </a:p>
          <a:p>
            <a:pPr lvl="0" algn="just">
              <a:buClr>
                <a:srgbClr val="92D050"/>
              </a:buClr>
              <a:defRPr sz="1800"/>
            </a:pPr>
            <a:endParaRPr sz="2600" dirty="0">
              <a:latin typeface="Gill Sans MT" panose="020B0502020104020203" pitchFamily="34" charset="77"/>
              <a:ea typeface="Georgia"/>
              <a:cs typeface="Georgia"/>
              <a:sym typeface="Georgia"/>
            </a:endParaRPr>
          </a:p>
          <a:p>
            <a:pPr marL="330200" lvl="0" indent="-330200" algn="just">
              <a:buClr>
                <a:srgbClr val="92D050"/>
              </a:buClr>
              <a:defRPr sz="1800"/>
            </a:pPr>
            <a:r>
              <a:rPr sz="2600" dirty="0" err="1">
                <a:latin typeface="Gill Sans MT" panose="020B0502020104020203" pitchFamily="34" charset="77"/>
                <a:ea typeface="Georgia"/>
                <a:cs typeface="Georgia"/>
                <a:sym typeface="Georgia"/>
              </a:rPr>
              <a:t>Proviennent</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principalement</a:t>
            </a:r>
            <a:r>
              <a:rPr sz="2600" dirty="0">
                <a:latin typeface="Gill Sans MT" panose="020B0502020104020203" pitchFamily="34" charset="77"/>
                <a:ea typeface="Georgia"/>
                <a:cs typeface="Georgia"/>
                <a:sym typeface="Georgia"/>
              </a:rPr>
              <a:t> des </a:t>
            </a:r>
            <a:r>
              <a:rPr sz="2600" dirty="0" err="1">
                <a:latin typeface="Gill Sans MT" panose="020B0502020104020203" pitchFamily="34" charset="77"/>
                <a:ea typeface="Georgia"/>
                <a:cs typeface="Georgia"/>
                <a:sym typeface="Georgia"/>
              </a:rPr>
              <a:t>expériences</a:t>
            </a:r>
            <a:r>
              <a:rPr sz="2600" dirty="0">
                <a:latin typeface="Gill Sans MT" panose="020B0502020104020203" pitchFamily="34" charset="77"/>
                <a:ea typeface="Georgia"/>
                <a:cs typeface="Georgia"/>
                <a:sym typeface="Georgia"/>
              </a:rPr>
              <a:t> de vie et des interactions </a:t>
            </a:r>
            <a:r>
              <a:rPr sz="2600" dirty="0" err="1">
                <a:solidFill>
                  <a:srgbClr val="00B0F0"/>
                </a:solidFill>
                <a:latin typeface="Gill Sans MT" panose="020B0502020104020203" pitchFamily="34" charset="77"/>
                <a:ea typeface="Georgia Bold"/>
                <a:cs typeface="Georgia Bold"/>
                <a:sym typeface="Georgia Bold"/>
              </a:rPr>
              <a:t>précoces</a:t>
            </a:r>
            <a:r>
              <a:rPr sz="2600" dirty="0">
                <a:latin typeface="Gill Sans MT" panose="020B0502020104020203" pitchFamily="34" charset="77"/>
                <a:ea typeface="Georgia"/>
                <a:cs typeface="Georgia"/>
                <a:sym typeface="Georgia"/>
              </a:rPr>
              <a:t> et </a:t>
            </a:r>
            <a:r>
              <a:rPr sz="2600" dirty="0" err="1">
                <a:latin typeface="Gill Sans MT" panose="020B0502020104020203" pitchFamily="34" charset="77"/>
                <a:ea typeface="Georgia"/>
                <a:cs typeface="Georgia"/>
                <a:sym typeface="Georgia"/>
              </a:rPr>
              <a:t>très</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précoces</a:t>
            </a:r>
            <a:endParaRPr sz="2600" dirty="0">
              <a:latin typeface="Gill Sans MT" panose="020B0502020104020203" pitchFamily="34" charset="77"/>
              <a:ea typeface="Georgia"/>
              <a:cs typeface="Georgia"/>
              <a:sym typeface="Georgia"/>
            </a:endParaRPr>
          </a:p>
          <a:p>
            <a:pPr lvl="0" algn="just">
              <a:buClr>
                <a:srgbClr val="92D050"/>
              </a:buClr>
              <a:defRPr sz="1800"/>
            </a:pPr>
            <a:endParaRPr sz="2600" dirty="0">
              <a:latin typeface="Gill Sans MT" panose="020B0502020104020203" pitchFamily="34" charset="77"/>
              <a:ea typeface="Georgia"/>
              <a:cs typeface="Georgia"/>
              <a:sym typeface="Georgia"/>
            </a:endParaRPr>
          </a:p>
          <a:p>
            <a:pPr marL="330200" lvl="0" indent="-330200" algn="just">
              <a:buClr>
                <a:srgbClr val="92D050"/>
              </a:buClr>
              <a:defRPr sz="1800"/>
            </a:pPr>
            <a:r>
              <a:rPr sz="2600" dirty="0">
                <a:latin typeface="Gill Sans MT" panose="020B0502020104020203" pitchFamily="34" charset="77"/>
                <a:ea typeface="Georgia"/>
                <a:cs typeface="Georgia"/>
                <a:sym typeface="Georgia"/>
              </a:rPr>
              <a:t> </a:t>
            </a:r>
            <a:r>
              <a:rPr sz="2600" dirty="0" err="1">
                <a:solidFill>
                  <a:srgbClr val="00B0F0"/>
                </a:solidFill>
                <a:latin typeface="Gill Sans MT" panose="020B0502020104020203" pitchFamily="34" charset="77"/>
                <a:ea typeface="Georgia Bold"/>
                <a:cs typeface="Georgia Bold"/>
                <a:sym typeface="Georgia Bold"/>
              </a:rPr>
              <a:t>Différentes</a:t>
            </a:r>
            <a:r>
              <a:rPr sz="2600" dirty="0">
                <a:solidFill>
                  <a:srgbClr val="00B0F0"/>
                </a:solidFill>
                <a:latin typeface="Gill Sans MT" panose="020B0502020104020203" pitchFamily="34" charset="77"/>
                <a:ea typeface="Georgia Bold"/>
                <a:cs typeface="Georgia Bold"/>
                <a:sym typeface="Georgia Bold"/>
              </a:rPr>
              <a:t> typologies</a:t>
            </a:r>
            <a:r>
              <a:rPr sz="2600" dirty="0">
                <a:solidFill>
                  <a:srgbClr val="00B0F0"/>
                </a:solidFill>
                <a:latin typeface="Gill Sans MT" panose="020B0502020104020203" pitchFamily="34" charset="77"/>
                <a:ea typeface="Georgia"/>
                <a:cs typeface="Georgia"/>
                <a:sym typeface="Georgia"/>
              </a:rPr>
              <a:t> </a:t>
            </a:r>
            <a:r>
              <a:rPr sz="2600" dirty="0">
                <a:latin typeface="Gill Sans MT" panose="020B0502020104020203" pitchFamily="34" charset="77"/>
                <a:ea typeface="Georgia"/>
                <a:cs typeface="Georgia"/>
                <a:sym typeface="Georgia"/>
              </a:rPr>
              <a:t>des </a:t>
            </a:r>
            <a:r>
              <a:rPr sz="2600" dirty="0" err="1">
                <a:latin typeface="Gill Sans MT" panose="020B0502020104020203" pitchFamily="34" charset="77"/>
                <a:ea typeface="Georgia"/>
                <a:cs typeface="Georgia"/>
                <a:sym typeface="Georgia"/>
              </a:rPr>
              <a:t>mécanismes</a:t>
            </a:r>
            <a:r>
              <a:rPr sz="2600" dirty="0">
                <a:latin typeface="Gill Sans MT" panose="020B0502020104020203" pitchFamily="34" charset="77"/>
                <a:ea typeface="Georgia"/>
                <a:cs typeface="Georgia"/>
                <a:sym typeface="Georgia"/>
              </a:rPr>
              <a:t> de </a:t>
            </a:r>
            <a:r>
              <a:rPr sz="2600" dirty="0" err="1">
                <a:latin typeface="Gill Sans MT" panose="020B0502020104020203" pitchFamily="34" charset="77"/>
                <a:ea typeface="Georgia"/>
                <a:cs typeface="Georgia"/>
                <a:sym typeface="Georgia"/>
              </a:rPr>
              <a:t>défense</a:t>
            </a:r>
            <a:r>
              <a:rPr sz="2600" dirty="0">
                <a:latin typeface="Gill Sans MT" panose="020B0502020104020203" pitchFamily="34" charset="77"/>
                <a:ea typeface="Georgia"/>
                <a:cs typeface="Georgia"/>
                <a:sym typeface="Georgia"/>
              </a:rPr>
              <a:t>: « immatures » vs « matures », « </a:t>
            </a:r>
            <a:r>
              <a:rPr sz="2600" dirty="0" err="1">
                <a:latin typeface="Gill Sans MT" panose="020B0502020104020203" pitchFamily="34" charset="77"/>
                <a:ea typeface="Georgia"/>
                <a:cs typeface="Georgia"/>
                <a:sym typeface="Georgia"/>
              </a:rPr>
              <a:t>fonctionnels</a:t>
            </a:r>
            <a:r>
              <a:rPr sz="2600" dirty="0">
                <a:latin typeface="Gill Sans MT" panose="020B0502020104020203" pitchFamily="34" charset="77"/>
                <a:ea typeface="Georgia"/>
                <a:cs typeface="Georgia"/>
                <a:sym typeface="Georgia"/>
              </a:rPr>
              <a:t> » vs « </a:t>
            </a:r>
            <a:r>
              <a:rPr sz="2600" dirty="0" err="1">
                <a:latin typeface="Gill Sans MT" panose="020B0502020104020203" pitchFamily="34" charset="77"/>
                <a:ea typeface="Georgia"/>
                <a:cs typeface="Georgia"/>
                <a:sym typeface="Georgia"/>
              </a:rPr>
              <a:t>dysfonctionnels</a:t>
            </a:r>
            <a:r>
              <a:rPr sz="2600" dirty="0">
                <a:latin typeface="Gill Sans MT" panose="020B0502020104020203" pitchFamily="34" charset="77"/>
                <a:ea typeface="Georgia"/>
                <a:cs typeface="Georgia"/>
                <a:sym typeface="Georgia"/>
              </a:rPr>
              <a:t> », « </a:t>
            </a:r>
            <a:r>
              <a:rPr sz="2600" dirty="0" err="1">
                <a:latin typeface="Gill Sans MT" panose="020B0502020104020203" pitchFamily="34" charset="77"/>
                <a:ea typeface="Georgia"/>
                <a:cs typeface="Georgia"/>
                <a:sym typeface="Georgia"/>
              </a:rPr>
              <a:t>névrotiques</a:t>
            </a:r>
            <a:r>
              <a:rPr sz="2600" dirty="0">
                <a:latin typeface="Gill Sans MT" panose="020B0502020104020203" pitchFamily="34" charset="77"/>
                <a:ea typeface="Georgia"/>
                <a:cs typeface="Georgia"/>
                <a:sym typeface="Georgia"/>
              </a:rPr>
              <a:t> » vs « </a:t>
            </a:r>
            <a:r>
              <a:rPr sz="2600" dirty="0" err="1">
                <a:latin typeface="Gill Sans MT" panose="020B0502020104020203" pitchFamily="34" charset="77"/>
                <a:ea typeface="Georgia"/>
                <a:cs typeface="Georgia"/>
                <a:sym typeface="Georgia"/>
              </a:rPr>
              <a:t>psychotiques</a:t>
            </a:r>
            <a:r>
              <a:rPr sz="2600" dirty="0">
                <a:latin typeface="Gill Sans MT" panose="020B0502020104020203" pitchFamily="34" charset="77"/>
                <a:ea typeface="Georgia"/>
                <a:cs typeface="Georgia"/>
                <a:sym typeface="Georgia"/>
              </a:rPr>
              <a:t> »…</a:t>
            </a:r>
          </a:p>
        </p:txBody>
      </p:sp>
      <p:sp>
        <p:nvSpPr>
          <p:cNvPr id="95" name="Shape 95"/>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17</a:t>
            </a:fld>
            <a:endParaRPr sz="1200">
              <a:solidFill>
                <a:srgbClr val="888888"/>
              </a:solidFill>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title"/>
          </p:nvPr>
        </p:nvSpPr>
        <p:spPr>
          <a:xfrm>
            <a:off x="838200" y="230186"/>
            <a:ext cx="10515600" cy="1595441"/>
          </a:xfrm>
          <a:prstGeom prst="rect">
            <a:avLst/>
          </a:prstGeom>
        </p:spPr>
        <p:txBody>
          <a:bodyPr/>
          <a:lstStyle>
            <a:lvl1pPr algn="ctr">
              <a:defRPr>
                <a:solidFill>
                  <a:srgbClr val="365B9D"/>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rPr>
              <a:t>Exemples</a:t>
            </a:r>
            <a:endParaRPr sz="4400" dirty="0">
              <a:solidFill>
                <a:schemeClr val="accent2"/>
              </a:solidFill>
            </a:endParaRPr>
          </a:p>
        </p:txBody>
      </p:sp>
      <p:sp>
        <p:nvSpPr>
          <p:cNvPr id="98" name="Shape 98"/>
          <p:cNvSpPr>
            <a:spLocks noGrp="1"/>
          </p:cNvSpPr>
          <p:nvPr>
            <p:ph type="body" idx="1"/>
          </p:nvPr>
        </p:nvSpPr>
        <p:spPr>
          <a:xfrm>
            <a:off x="1955800" y="1698625"/>
            <a:ext cx="3166717" cy="5032375"/>
          </a:xfrm>
          <a:prstGeom prst="rect">
            <a:avLst/>
          </a:prstGeom>
        </p:spPr>
        <p:txBody>
          <a:bodyPr/>
          <a:lstStyle/>
          <a:p>
            <a:pPr marL="208024" lvl="0" indent="-208024" defTabSz="713230">
              <a:spcBef>
                <a:spcPts val="700"/>
              </a:spcBef>
              <a:buClr>
                <a:srgbClr val="92D050"/>
              </a:buClr>
              <a:defRPr sz="1800"/>
            </a:pPr>
            <a:r>
              <a:rPr sz="2100" dirty="0">
                <a:latin typeface="Georgia"/>
                <a:ea typeface="Georgia"/>
                <a:cs typeface="Georgia"/>
                <a:sym typeface="Georgia"/>
              </a:rPr>
              <a:t>Refoulement</a:t>
            </a:r>
          </a:p>
          <a:p>
            <a:pPr marL="178306" lvl="0" indent="-178306" defTabSz="713230">
              <a:spcBef>
                <a:spcPts val="700"/>
              </a:spcBef>
              <a:buClr>
                <a:srgbClr val="92D050"/>
              </a:buClr>
              <a:defRPr sz="1800"/>
            </a:pPr>
            <a:endParaRPr sz="2100" dirty="0">
              <a:latin typeface="Georgia"/>
              <a:ea typeface="Georgia"/>
              <a:cs typeface="Georgia"/>
              <a:sym typeface="Georgia"/>
            </a:endParaRPr>
          </a:p>
          <a:p>
            <a:pPr marL="208024" lvl="0" indent="-208024" defTabSz="713230">
              <a:spcBef>
                <a:spcPts val="700"/>
              </a:spcBef>
              <a:buClr>
                <a:srgbClr val="92D050"/>
              </a:buClr>
              <a:defRPr sz="1800"/>
            </a:pPr>
            <a:r>
              <a:rPr sz="2100" dirty="0">
                <a:latin typeface="Georgia"/>
                <a:ea typeface="Georgia"/>
                <a:cs typeface="Georgia"/>
                <a:sym typeface="Georgia"/>
              </a:rPr>
              <a:t>Sublimation</a:t>
            </a:r>
          </a:p>
          <a:p>
            <a:pPr marL="178306" lvl="0" indent="-178306" defTabSz="713230">
              <a:spcBef>
                <a:spcPts val="700"/>
              </a:spcBef>
              <a:buClr>
                <a:srgbClr val="92D050"/>
              </a:buClr>
              <a:defRPr sz="1800"/>
            </a:pPr>
            <a:endParaRPr sz="2100" dirty="0">
              <a:latin typeface="Georgia"/>
              <a:ea typeface="Georgia"/>
              <a:cs typeface="Georgia"/>
              <a:sym typeface="Georgia"/>
            </a:endParaRPr>
          </a:p>
          <a:p>
            <a:pPr marL="208024" lvl="0" indent="-208024" defTabSz="713230">
              <a:spcBef>
                <a:spcPts val="700"/>
              </a:spcBef>
              <a:buClr>
                <a:srgbClr val="92D050"/>
              </a:buClr>
              <a:defRPr sz="1800"/>
            </a:pPr>
            <a:r>
              <a:rPr sz="2100" dirty="0" err="1">
                <a:latin typeface="Georgia"/>
                <a:ea typeface="Georgia"/>
                <a:cs typeface="Georgia"/>
                <a:sym typeface="Georgia"/>
              </a:rPr>
              <a:t>Régression</a:t>
            </a:r>
            <a:endParaRPr sz="2100" dirty="0">
              <a:latin typeface="Georgia"/>
              <a:ea typeface="Georgia"/>
              <a:cs typeface="Georgia"/>
              <a:sym typeface="Georgia"/>
            </a:endParaRPr>
          </a:p>
          <a:p>
            <a:pPr marL="178306" lvl="0" indent="-178306" defTabSz="713230">
              <a:spcBef>
                <a:spcPts val="700"/>
              </a:spcBef>
              <a:buClr>
                <a:srgbClr val="92D050"/>
              </a:buClr>
              <a:defRPr sz="1800"/>
            </a:pPr>
            <a:endParaRPr sz="2100" dirty="0">
              <a:latin typeface="Georgia"/>
              <a:ea typeface="Georgia"/>
              <a:cs typeface="Georgia"/>
              <a:sym typeface="Georgia"/>
            </a:endParaRPr>
          </a:p>
          <a:p>
            <a:pPr marL="208024" lvl="0" indent="-208024" defTabSz="713230">
              <a:spcBef>
                <a:spcPts val="700"/>
              </a:spcBef>
              <a:buClr>
                <a:srgbClr val="92D050"/>
              </a:buClr>
              <a:defRPr sz="1800"/>
            </a:pPr>
            <a:r>
              <a:rPr sz="2100" dirty="0" err="1">
                <a:latin typeface="Georgia"/>
                <a:ea typeface="Georgia"/>
                <a:cs typeface="Georgia"/>
                <a:sym typeface="Georgia"/>
              </a:rPr>
              <a:t>Retournement</a:t>
            </a:r>
            <a:endParaRPr sz="2100" dirty="0">
              <a:latin typeface="Georgia"/>
              <a:ea typeface="Georgia"/>
              <a:cs typeface="Georgia"/>
              <a:sym typeface="Georgia"/>
            </a:endParaRPr>
          </a:p>
          <a:p>
            <a:pPr marL="178306" lvl="0" indent="-178306" defTabSz="713230">
              <a:spcBef>
                <a:spcPts val="700"/>
              </a:spcBef>
              <a:buClr>
                <a:srgbClr val="92D050"/>
              </a:buClr>
              <a:defRPr sz="1800"/>
            </a:pPr>
            <a:endParaRPr sz="2100" dirty="0">
              <a:latin typeface="Georgia"/>
              <a:ea typeface="Georgia"/>
              <a:cs typeface="Georgia"/>
              <a:sym typeface="Georgia"/>
            </a:endParaRPr>
          </a:p>
          <a:p>
            <a:pPr marL="208024" lvl="0" indent="-208024" defTabSz="713230">
              <a:spcBef>
                <a:spcPts val="700"/>
              </a:spcBef>
              <a:buClr>
                <a:srgbClr val="92D050"/>
              </a:buClr>
              <a:defRPr sz="1800"/>
            </a:pPr>
            <a:r>
              <a:rPr sz="2100" dirty="0">
                <a:latin typeface="Georgia"/>
                <a:ea typeface="Georgia"/>
                <a:cs typeface="Georgia"/>
                <a:sym typeface="Georgia"/>
              </a:rPr>
              <a:t>Projection</a:t>
            </a:r>
          </a:p>
          <a:p>
            <a:pPr marL="178306" lvl="0" indent="-178306" defTabSz="713230">
              <a:spcBef>
                <a:spcPts val="700"/>
              </a:spcBef>
              <a:buClr>
                <a:srgbClr val="92D050"/>
              </a:buClr>
              <a:defRPr sz="1800"/>
            </a:pPr>
            <a:endParaRPr sz="2100" dirty="0">
              <a:latin typeface="Georgia"/>
              <a:ea typeface="Georgia"/>
              <a:cs typeface="Georgia"/>
              <a:sym typeface="Georgia"/>
            </a:endParaRPr>
          </a:p>
          <a:p>
            <a:pPr marL="208024" lvl="0" indent="-208024" defTabSz="713230">
              <a:spcBef>
                <a:spcPts val="700"/>
              </a:spcBef>
              <a:buClr>
                <a:srgbClr val="92D050"/>
              </a:buClr>
              <a:defRPr sz="1800"/>
            </a:pPr>
            <a:r>
              <a:rPr sz="2100" dirty="0" err="1">
                <a:latin typeface="Georgia"/>
                <a:ea typeface="Georgia"/>
                <a:cs typeface="Georgia"/>
                <a:sym typeface="Georgia"/>
              </a:rPr>
              <a:t>Clivage</a:t>
            </a:r>
            <a:endParaRPr sz="2100" dirty="0">
              <a:latin typeface="Georgia"/>
              <a:ea typeface="Georgia"/>
              <a:cs typeface="Georgia"/>
              <a:sym typeface="Georgia"/>
            </a:endParaRPr>
          </a:p>
          <a:p>
            <a:pPr marL="178306" lvl="0" indent="-178306" defTabSz="713230">
              <a:spcBef>
                <a:spcPts val="700"/>
              </a:spcBef>
              <a:buClr>
                <a:srgbClr val="92D050"/>
              </a:buClr>
              <a:defRPr sz="1800"/>
            </a:pPr>
            <a:endParaRPr sz="2100" dirty="0">
              <a:latin typeface="Georgia"/>
              <a:ea typeface="Georgia"/>
              <a:cs typeface="Georgia"/>
              <a:sym typeface="Georgia"/>
            </a:endParaRPr>
          </a:p>
          <a:p>
            <a:pPr marL="208024" lvl="0" indent="-208024" defTabSz="713230">
              <a:spcBef>
                <a:spcPts val="700"/>
              </a:spcBef>
              <a:buClr>
                <a:srgbClr val="92D050"/>
              </a:buClr>
              <a:defRPr sz="1800"/>
            </a:pPr>
            <a:r>
              <a:rPr sz="2100" dirty="0" err="1">
                <a:latin typeface="Georgia"/>
                <a:ea typeface="Georgia"/>
                <a:cs typeface="Georgia"/>
                <a:sym typeface="Georgia"/>
              </a:rPr>
              <a:t>Déni</a:t>
            </a:r>
            <a:endParaRPr sz="2100" dirty="0">
              <a:latin typeface="Georgia"/>
              <a:ea typeface="Georgia"/>
              <a:cs typeface="Georgia"/>
              <a:sym typeface="Georgia"/>
            </a:endParaRPr>
          </a:p>
        </p:txBody>
      </p:sp>
      <p:sp>
        <p:nvSpPr>
          <p:cNvPr id="99" name="Shape 99"/>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18</a:t>
            </a:fld>
            <a:endParaRPr sz="1200">
              <a:solidFill>
                <a:srgbClr val="888888"/>
              </a:solidFill>
            </a:endParaRPr>
          </a:p>
        </p:txBody>
      </p:sp>
      <p:pic>
        <p:nvPicPr>
          <p:cNvPr id="100" name="image7.png"/>
          <p:cNvPicPr/>
          <p:nvPr/>
        </p:nvPicPr>
        <p:blipFill>
          <a:blip r:embed="rId2"/>
          <a:stretch>
            <a:fillRect/>
          </a:stretch>
        </p:blipFill>
        <p:spPr>
          <a:xfrm>
            <a:off x="6953250" y="2321941"/>
            <a:ext cx="3785743" cy="378574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Les </a:t>
            </a:r>
            <a:r>
              <a:rPr sz="4400" dirty="0" err="1">
                <a:solidFill>
                  <a:schemeClr val="accent2"/>
                </a:solidFill>
                <a:latin typeface="Gill Sans MT" panose="020B0502020104020203" pitchFamily="34" charset="77"/>
              </a:rPr>
              <a:t>stratégies</a:t>
            </a:r>
            <a:r>
              <a:rPr sz="4400" dirty="0">
                <a:solidFill>
                  <a:schemeClr val="accent2"/>
                </a:solidFill>
                <a:latin typeface="Gill Sans MT" panose="020B0502020104020203" pitchFamily="34" charset="77"/>
              </a:rPr>
              <a:t> de coping</a:t>
            </a:r>
          </a:p>
        </p:txBody>
      </p:sp>
      <p:sp>
        <p:nvSpPr>
          <p:cNvPr id="103" name="Shape 103"/>
          <p:cNvSpPr>
            <a:spLocks noGrp="1"/>
          </p:cNvSpPr>
          <p:nvPr>
            <p:ph type="body" idx="1"/>
          </p:nvPr>
        </p:nvSpPr>
        <p:spPr>
          <a:xfrm>
            <a:off x="838200" y="1825625"/>
            <a:ext cx="10515600" cy="4351338"/>
          </a:xfrm>
          <a:prstGeom prst="rect">
            <a:avLst/>
          </a:prstGeom>
        </p:spPr>
        <p:txBody>
          <a:bodyPr>
            <a:normAutofit lnSpcReduction="10000"/>
          </a:bodyPr>
          <a:lstStyle/>
          <a:p>
            <a:pPr marL="208024" lvl="0" indent="-208024" algn="just" defTabSz="713230">
              <a:lnSpc>
                <a:spcPct val="110000"/>
              </a:lnSpc>
              <a:spcBef>
                <a:spcPts val="700"/>
              </a:spcBef>
              <a:defRPr sz="1800"/>
            </a:pPr>
            <a:r>
              <a:rPr sz="2400" dirty="0">
                <a:latin typeface="Gill Sans MT" panose="020B0502020104020203" pitchFamily="34" charset="77"/>
                <a:ea typeface="Georgia"/>
                <a:cs typeface="Georgia"/>
                <a:sym typeface="Georgia"/>
              </a:rPr>
              <a:t>Issues de la </a:t>
            </a:r>
            <a:r>
              <a:rPr sz="2400" dirty="0" err="1">
                <a:latin typeface="Gill Sans MT" panose="020B0502020104020203" pitchFamily="34" charset="77"/>
                <a:ea typeface="Georgia"/>
                <a:cs typeface="Georgia"/>
                <a:sym typeface="Georgia"/>
              </a:rPr>
              <a:t>psychologie</a:t>
            </a:r>
            <a:r>
              <a:rPr sz="2400" dirty="0">
                <a:latin typeface="Gill Sans MT" panose="020B0502020104020203" pitchFamily="34" charset="77"/>
                <a:ea typeface="Georgia"/>
                <a:cs typeface="Georgia"/>
                <a:sym typeface="Georgia"/>
              </a:rPr>
              <a:t> cognitive</a:t>
            </a:r>
          </a:p>
          <a:p>
            <a:pPr marL="178306" lvl="0" indent="-178306" algn="just" defTabSz="713230">
              <a:lnSpc>
                <a:spcPct val="110000"/>
              </a:lnSpc>
              <a:spcBef>
                <a:spcPts val="700"/>
              </a:spcBef>
              <a:buClr>
                <a:srgbClr val="00B0F0"/>
              </a:buClr>
              <a:defRPr sz="1800"/>
            </a:pPr>
            <a:endParaRPr sz="2400" dirty="0">
              <a:latin typeface="Gill Sans MT" panose="020B0502020104020203" pitchFamily="34" charset="77"/>
            </a:endParaRPr>
          </a:p>
          <a:p>
            <a:pPr marL="208024" lvl="0" indent="-208024" algn="just" defTabSz="713230">
              <a:lnSpc>
                <a:spcPct val="110000"/>
              </a:lnSpc>
              <a:spcBef>
                <a:spcPts val="700"/>
              </a:spcBef>
              <a:defRPr sz="1800"/>
            </a:pPr>
            <a:r>
              <a:rPr sz="2400" dirty="0">
                <a:latin typeface="Gill Sans MT" panose="020B0502020104020203" pitchFamily="34" charset="77"/>
                <a:ea typeface="Georgia"/>
                <a:cs typeface="Georgia"/>
                <a:sym typeface="Georgia"/>
              </a:rPr>
              <a:t>« Ensemble des </a:t>
            </a:r>
            <a:r>
              <a:rPr sz="2400" dirty="0">
                <a:solidFill>
                  <a:srgbClr val="00B0F0"/>
                </a:solidFill>
                <a:latin typeface="Gill Sans MT" panose="020B0502020104020203" pitchFamily="34" charset="77"/>
                <a:ea typeface="Georgia Bold"/>
                <a:cs typeface="Georgia Bold"/>
                <a:sym typeface="Georgia Bold"/>
              </a:rPr>
              <a:t>efforts </a:t>
            </a:r>
            <a:r>
              <a:rPr sz="2400" dirty="0" err="1">
                <a:solidFill>
                  <a:srgbClr val="00B0F0"/>
                </a:solidFill>
                <a:latin typeface="Gill Sans MT" panose="020B0502020104020203" pitchFamily="34" charset="77"/>
                <a:ea typeface="Georgia Bold"/>
                <a:cs typeface="Georgia Bold"/>
                <a:sym typeface="Georgia Bold"/>
              </a:rPr>
              <a:t>cognitifs</a:t>
            </a:r>
            <a:r>
              <a:rPr sz="2400" dirty="0">
                <a:solidFill>
                  <a:srgbClr val="00B0F0"/>
                </a:solidFill>
                <a:latin typeface="Gill Sans MT" panose="020B0502020104020203" pitchFamily="34" charset="77"/>
                <a:ea typeface="Georgia Bold"/>
                <a:cs typeface="Georgia Bold"/>
                <a:sym typeface="Georgia Bold"/>
              </a:rPr>
              <a:t> et </a:t>
            </a:r>
            <a:r>
              <a:rPr sz="2400" dirty="0" err="1">
                <a:solidFill>
                  <a:srgbClr val="00B0F0"/>
                </a:solidFill>
                <a:latin typeface="Gill Sans MT" panose="020B0502020104020203" pitchFamily="34" charset="77"/>
                <a:ea typeface="Georgia Bold"/>
                <a:cs typeface="Georgia Bold"/>
                <a:sym typeface="Georgia Bold"/>
              </a:rPr>
              <a:t>comportementaux</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constamment</a:t>
            </a:r>
            <a:r>
              <a:rPr sz="2400" dirty="0">
                <a:latin typeface="Gill Sans MT" panose="020B0502020104020203" pitchFamily="34" charset="77"/>
                <a:ea typeface="Georgia"/>
                <a:cs typeface="Georgia"/>
                <a:sym typeface="Georgia"/>
              </a:rPr>
              <a:t>  </a:t>
            </a:r>
            <a:r>
              <a:rPr sz="2400" dirty="0" err="1">
                <a:solidFill>
                  <a:srgbClr val="00B0F0"/>
                </a:solidFill>
                <a:latin typeface="Gill Sans MT" panose="020B0502020104020203" pitchFamily="34" charset="77"/>
                <a:ea typeface="Georgia Bold"/>
                <a:cs typeface="Georgia Bold"/>
                <a:sym typeface="Georgia Bold"/>
              </a:rPr>
              <a:t>changeants</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déployés</a:t>
            </a:r>
            <a:r>
              <a:rPr sz="2400" dirty="0">
                <a:latin typeface="Gill Sans MT" panose="020B0502020104020203" pitchFamily="34" charset="77"/>
                <a:ea typeface="Georgia"/>
                <a:cs typeface="Georgia"/>
                <a:sym typeface="Georgia"/>
              </a:rPr>
              <a:t> pour  </a:t>
            </a:r>
            <a:r>
              <a:rPr sz="2400" dirty="0" err="1">
                <a:latin typeface="Gill Sans MT" panose="020B0502020104020203" pitchFamily="34" charset="77"/>
                <a:ea typeface="Georgia"/>
                <a:cs typeface="Georgia"/>
                <a:sym typeface="Georgia"/>
              </a:rPr>
              <a:t>gérer</a:t>
            </a:r>
            <a:r>
              <a:rPr sz="2400" dirty="0">
                <a:latin typeface="Gill Sans MT" panose="020B0502020104020203" pitchFamily="34" charset="77"/>
                <a:ea typeface="Georgia"/>
                <a:cs typeface="Georgia"/>
                <a:sym typeface="Georgia"/>
              </a:rPr>
              <a:t>  des  exigences  </a:t>
            </a:r>
            <a:r>
              <a:rPr sz="2400" dirty="0" err="1">
                <a:latin typeface="Gill Sans MT" panose="020B0502020104020203" pitchFamily="34" charset="77"/>
                <a:ea typeface="Georgia"/>
                <a:cs typeface="Georgia"/>
                <a:sym typeface="Georgia"/>
              </a:rPr>
              <a:t>spécifiques</a:t>
            </a:r>
            <a:r>
              <a:rPr sz="2400" dirty="0">
                <a:latin typeface="Gill Sans MT" panose="020B0502020104020203" pitchFamily="34" charset="77"/>
                <a:ea typeface="Georgia"/>
                <a:cs typeface="Georgia"/>
                <a:sym typeface="Georgia"/>
              </a:rPr>
              <a:t>  internes  et/</a:t>
            </a:r>
            <a:r>
              <a:rPr sz="2400" dirty="0" err="1">
                <a:latin typeface="Gill Sans MT" panose="020B0502020104020203" pitchFamily="34" charset="77"/>
                <a:ea typeface="Georgia"/>
                <a:cs typeface="Georgia"/>
                <a:sym typeface="Georgia"/>
              </a:rPr>
              <a:t>ou</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externes</a:t>
            </a:r>
            <a:r>
              <a:rPr sz="2400" dirty="0">
                <a:latin typeface="Gill Sans MT" panose="020B0502020104020203" pitchFamily="34" charset="77"/>
                <a:ea typeface="Georgia"/>
                <a:cs typeface="Georgia"/>
                <a:sym typeface="Georgia"/>
              </a:rPr>
              <a:t>  qui  </a:t>
            </a:r>
            <a:r>
              <a:rPr sz="2400" dirty="0" err="1">
                <a:latin typeface="Gill Sans MT" panose="020B0502020104020203" pitchFamily="34" charset="77"/>
                <a:ea typeface="Georgia"/>
                <a:cs typeface="Georgia"/>
                <a:sym typeface="Georgia"/>
              </a:rPr>
              <a:t>sont</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évaluées</a:t>
            </a:r>
            <a:r>
              <a:rPr sz="2400" dirty="0">
                <a:latin typeface="Gill Sans MT" panose="020B0502020104020203" pitchFamily="34" charset="77"/>
                <a:ea typeface="Georgia"/>
                <a:cs typeface="Georgia"/>
                <a:sym typeface="Georgia"/>
              </a:rPr>
              <a:t>  (par  la  </a:t>
            </a:r>
            <a:r>
              <a:rPr sz="2400" dirty="0" err="1">
                <a:latin typeface="Gill Sans MT" panose="020B0502020104020203" pitchFamily="34" charset="77"/>
                <a:ea typeface="Georgia"/>
                <a:cs typeface="Georgia"/>
                <a:sym typeface="Georgia"/>
              </a:rPr>
              <a:t>personne</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comme</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consommant</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ou</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excédant</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ses</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ressources</a:t>
            </a:r>
            <a:r>
              <a:rPr sz="2400" dirty="0">
                <a:latin typeface="Gill Sans MT" panose="020B0502020104020203" pitchFamily="34" charset="77"/>
                <a:ea typeface="Georgia"/>
                <a:cs typeface="Georgia"/>
                <a:sym typeface="Georgia"/>
              </a:rPr>
              <a:t> »</a:t>
            </a:r>
          </a:p>
          <a:p>
            <a:pPr marL="178306" lvl="0" indent="-178306" algn="just" defTabSz="713230">
              <a:lnSpc>
                <a:spcPct val="110000"/>
              </a:lnSpc>
              <a:spcBef>
                <a:spcPts val="700"/>
              </a:spcBef>
              <a:defRPr sz="1800"/>
            </a:pPr>
            <a:endParaRPr sz="2400" dirty="0">
              <a:latin typeface="Gill Sans MT" panose="020B0502020104020203" pitchFamily="34" charset="77"/>
              <a:ea typeface="Georgia"/>
              <a:cs typeface="Georgia"/>
              <a:sym typeface="Georgia"/>
            </a:endParaRPr>
          </a:p>
          <a:p>
            <a:pPr marL="208024" lvl="0" indent="-208024" algn="just" defTabSz="713230">
              <a:lnSpc>
                <a:spcPct val="110000"/>
              </a:lnSpc>
              <a:spcBef>
                <a:spcPts val="700"/>
              </a:spcBef>
              <a:defRPr sz="1800"/>
            </a:pPr>
            <a:r>
              <a:rPr sz="2400" dirty="0" err="1">
                <a:latin typeface="Gill Sans MT" panose="020B0502020104020203" pitchFamily="34" charset="77"/>
                <a:ea typeface="Georgia"/>
                <a:cs typeface="Georgia"/>
                <a:sym typeface="Georgia"/>
              </a:rPr>
              <a:t>Impliquent</a:t>
            </a:r>
            <a:r>
              <a:rPr sz="2400" dirty="0">
                <a:latin typeface="Gill Sans MT" panose="020B0502020104020203" pitchFamily="34" charset="77"/>
                <a:ea typeface="Georgia"/>
                <a:cs typeface="Georgia"/>
                <a:sym typeface="Georgia"/>
              </a:rPr>
              <a:t> des </a:t>
            </a:r>
            <a:r>
              <a:rPr sz="2400" dirty="0">
                <a:solidFill>
                  <a:srgbClr val="00B0F0"/>
                </a:solidFill>
                <a:latin typeface="Gill Sans MT" panose="020B0502020104020203" pitchFamily="34" charset="77"/>
                <a:ea typeface="Georgia Bold"/>
                <a:cs typeface="Georgia Bold"/>
                <a:sym typeface="Georgia Bold"/>
              </a:rPr>
              <a:t>actions </a:t>
            </a:r>
            <a:r>
              <a:rPr sz="2400" dirty="0" err="1">
                <a:solidFill>
                  <a:srgbClr val="00B0F0"/>
                </a:solidFill>
                <a:latin typeface="Gill Sans MT" panose="020B0502020104020203" pitchFamily="34" charset="77"/>
                <a:ea typeface="Georgia Bold"/>
                <a:cs typeface="Georgia Bold"/>
                <a:sym typeface="Georgia Bold"/>
              </a:rPr>
              <a:t>réciproques</a:t>
            </a:r>
            <a:r>
              <a:rPr sz="2400" dirty="0">
                <a:solidFill>
                  <a:srgbClr val="00B0F0"/>
                </a:solidFill>
                <a:latin typeface="Gill Sans MT" panose="020B0502020104020203" pitchFamily="34" charset="77"/>
                <a:ea typeface="Georgia Bold"/>
                <a:cs typeface="Georgia Bold"/>
                <a:sym typeface="Georgia Bold"/>
              </a:rPr>
              <a:t> entre </a:t>
            </a:r>
            <a:r>
              <a:rPr sz="2400" dirty="0" err="1">
                <a:solidFill>
                  <a:srgbClr val="00B0F0"/>
                </a:solidFill>
                <a:latin typeface="Gill Sans MT" panose="020B0502020104020203" pitchFamily="34" charset="77"/>
                <a:ea typeface="Georgia Bold"/>
                <a:cs typeface="Georgia Bold"/>
                <a:sym typeface="Georgia Bold"/>
              </a:rPr>
              <a:t>l’individu</a:t>
            </a:r>
            <a:r>
              <a:rPr sz="2400" dirty="0">
                <a:solidFill>
                  <a:srgbClr val="00B0F0"/>
                </a:solidFill>
                <a:latin typeface="Gill Sans MT" panose="020B0502020104020203" pitchFamily="34" charset="77"/>
                <a:ea typeface="Georgia Bold"/>
                <a:cs typeface="Georgia Bold"/>
                <a:sym typeface="Georgia Bold"/>
              </a:rPr>
              <a:t> et son </a:t>
            </a:r>
            <a:r>
              <a:rPr sz="2400" dirty="0" err="1">
                <a:solidFill>
                  <a:srgbClr val="00B0F0"/>
                </a:solidFill>
                <a:latin typeface="Gill Sans MT" panose="020B0502020104020203" pitchFamily="34" charset="77"/>
                <a:ea typeface="Georgia Bold"/>
                <a:cs typeface="Georgia Bold"/>
                <a:sym typeface="Georgia Bold"/>
              </a:rPr>
              <a:t>environnement</a:t>
            </a:r>
            <a:endParaRPr sz="2400" dirty="0">
              <a:solidFill>
                <a:srgbClr val="00B0F0"/>
              </a:solidFill>
              <a:latin typeface="Gill Sans MT" panose="020B0502020104020203" pitchFamily="34" charset="77"/>
              <a:ea typeface="Georgia Bold"/>
              <a:cs typeface="Georgia Bold"/>
              <a:sym typeface="Georgia Bold"/>
            </a:endParaRPr>
          </a:p>
          <a:p>
            <a:pPr marL="178306" lvl="0" indent="-178306" algn="just" defTabSz="713230">
              <a:lnSpc>
                <a:spcPct val="110000"/>
              </a:lnSpc>
              <a:spcBef>
                <a:spcPts val="700"/>
              </a:spcBef>
              <a:buClr>
                <a:srgbClr val="00B0F0"/>
              </a:buClr>
              <a:defRPr sz="1800"/>
            </a:pPr>
            <a:endParaRPr sz="2400" dirty="0">
              <a:latin typeface="Gill Sans MT" panose="020B0502020104020203" pitchFamily="34" charset="77"/>
              <a:ea typeface="Georgia"/>
              <a:cs typeface="Georgia"/>
              <a:sym typeface="Georgia"/>
            </a:endParaRPr>
          </a:p>
          <a:p>
            <a:pPr marL="208024" lvl="0" indent="-208024" algn="just" defTabSz="713230">
              <a:lnSpc>
                <a:spcPct val="110000"/>
              </a:lnSpc>
              <a:spcBef>
                <a:spcPts val="700"/>
              </a:spcBef>
              <a:defRPr sz="1800"/>
            </a:pP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stratégie</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d’ajustement</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en</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français</a:t>
            </a:r>
            <a:r>
              <a:rPr sz="2400" dirty="0">
                <a:latin typeface="Gill Sans MT" panose="020B0502020104020203" pitchFamily="34" charset="77"/>
                <a:ea typeface="Georgia"/>
                <a:cs typeface="Georgia"/>
                <a:sym typeface="Georgia"/>
              </a:rPr>
              <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p:cNvSpPr>
          <p:nvPr>
            <p:ph type="title"/>
          </p:nvPr>
        </p:nvSpPr>
        <p:spPr>
          <a:xfrm>
            <a:off x="1524000" y="1122362"/>
            <a:ext cx="9144000" cy="2387601"/>
          </a:xfrm>
          <a:prstGeom prst="rect">
            <a:avLst/>
          </a:prstGeom>
        </p:spPr>
        <p:txBody>
          <a:bodyPr/>
          <a:lstStyle>
            <a:lvl1pPr>
              <a:defRPr sz="5300">
                <a:solidFill>
                  <a:srgbClr val="B60000"/>
                </a:solidFill>
                <a:latin typeface="Georgia Bold"/>
                <a:ea typeface="Georgia Bold"/>
                <a:cs typeface="Georgia Bold"/>
                <a:sym typeface="Georgia Bold"/>
              </a:defRPr>
            </a:lvl1pPr>
          </a:lstStyle>
          <a:p>
            <a:pPr lvl="0">
              <a:defRPr sz="1800">
                <a:solidFill>
                  <a:srgbClr val="000000"/>
                </a:solidFill>
              </a:defRPr>
            </a:pPr>
            <a:r>
              <a:rPr sz="5300" dirty="0">
                <a:solidFill>
                  <a:schemeClr val="accent2"/>
                </a:solidFill>
                <a:latin typeface="Gill Sans MT" panose="020B0502020104020203" pitchFamily="34" charset="77"/>
              </a:rPr>
              <a:t>Comment </a:t>
            </a:r>
            <a:r>
              <a:rPr sz="5300" dirty="0" err="1">
                <a:solidFill>
                  <a:schemeClr val="accent2"/>
                </a:solidFill>
                <a:latin typeface="Gill Sans MT" panose="020B0502020104020203" pitchFamily="34" charset="77"/>
              </a:rPr>
              <a:t>définiriez-vous</a:t>
            </a:r>
            <a:r>
              <a:rPr sz="5300" dirty="0">
                <a:solidFill>
                  <a:schemeClr val="accent2"/>
                </a:solidFill>
                <a:latin typeface="Gill Sans MT" panose="020B0502020104020203" pitchFamily="34" charset="77"/>
              </a:rPr>
              <a:t> le « stress »?</a:t>
            </a:r>
          </a:p>
        </p:txBody>
      </p:sp>
      <p:sp>
        <p:nvSpPr>
          <p:cNvPr id="60" name="Shape 60"/>
          <p:cNvSpPr>
            <a:spLocks noGrp="1"/>
          </p:cNvSpPr>
          <p:nvPr>
            <p:ph type="body" idx="1"/>
          </p:nvPr>
        </p:nvSpPr>
        <p:spPr>
          <a:xfrm>
            <a:off x="1524000" y="3602037"/>
            <a:ext cx="9144000" cy="1655762"/>
          </a:xfrm>
          <a:prstGeom prst="rect">
            <a:avLst/>
          </a:prstGeom>
        </p:spPr>
        <p:txBody>
          <a:bodyPr/>
          <a:lstStyle/>
          <a:p>
            <a:pPr lvl="0">
              <a:defRPr sz="1800"/>
            </a:pPr>
            <a:endParaRPr dirty="0"/>
          </a:p>
          <a:p>
            <a:pPr lvl="0">
              <a:defRPr sz="1800"/>
            </a:pPr>
            <a:r>
              <a:rPr sz="2400" dirty="0" err="1">
                <a:latin typeface="Gill Sans MT" panose="020B0502020104020203" pitchFamily="34" charset="77"/>
                <a:ea typeface="Georgia"/>
                <a:cs typeface="Georgia"/>
                <a:sym typeface="Georgia"/>
              </a:rPr>
              <a:t>Donnez</a:t>
            </a:r>
            <a:r>
              <a:rPr sz="2400" dirty="0">
                <a:latin typeface="Gill Sans MT" panose="020B0502020104020203" pitchFamily="34" charset="77"/>
                <a:ea typeface="Georgia"/>
                <a:cs typeface="Georgia"/>
                <a:sym typeface="Georgia"/>
              </a:rPr>
              <a:t> des </a:t>
            </a:r>
            <a:r>
              <a:rPr sz="2400" dirty="0" err="1">
                <a:latin typeface="Gill Sans MT" panose="020B0502020104020203" pitchFamily="34" charset="77"/>
                <a:ea typeface="Georgia"/>
                <a:cs typeface="Georgia"/>
                <a:sym typeface="Georgia"/>
              </a:rPr>
              <a:t>exemples</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d’évènements</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stressants</a:t>
            </a:r>
            <a:r>
              <a:rPr sz="2400" dirty="0">
                <a:latin typeface="Gill Sans MT" panose="020B0502020104020203" pitchFamily="34" charset="77"/>
                <a:ea typeface="Georgia"/>
                <a:cs typeface="Georgia"/>
                <a:sym typeface="Georgia"/>
              </a:rPr>
              <a:t> et de </a:t>
            </a:r>
            <a:r>
              <a:rPr sz="2400" dirty="0" err="1">
                <a:latin typeface="Gill Sans MT" panose="020B0502020104020203" pitchFamily="34" charset="77"/>
                <a:ea typeface="Georgia"/>
                <a:cs typeface="Georgia"/>
                <a:sym typeface="Georgia"/>
              </a:rPr>
              <a:t>réactions</a:t>
            </a:r>
            <a:r>
              <a:rPr sz="2400" dirty="0">
                <a:latin typeface="Gill Sans MT" panose="020B0502020104020203" pitchFamily="34" charset="77"/>
                <a:ea typeface="Georgia"/>
                <a:cs typeface="Georgia"/>
                <a:sym typeface="Georgia"/>
              </a:rPr>
              <a:t> au stress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title"/>
          </p:nvPr>
        </p:nvSpPr>
        <p:spPr>
          <a:xfrm>
            <a:off x="838200" y="90486"/>
            <a:ext cx="10515600" cy="1595441"/>
          </a:xfrm>
          <a:prstGeom prst="rect">
            <a:avLst/>
          </a:prstGeom>
        </p:spPr>
        <p:txBody>
          <a:bodyPr/>
          <a:lstStyle>
            <a:lvl1pPr algn="ctr">
              <a:defRPr>
                <a:solidFill>
                  <a:srgbClr val="365B9D"/>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Différences</a:t>
            </a:r>
            <a:endParaRPr sz="4400" dirty="0">
              <a:solidFill>
                <a:schemeClr val="accent2"/>
              </a:solidFill>
              <a:latin typeface="Gill Sans MT" panose="020B0502020104020203" pitchFamily="34" charset="77"/>
            </a:endParaRPr>
          </a:p>
        </p:txBody>
      </p:sp>
      <p:sp>
        <p:nvSpPr>
          <p:cNvPr id="106" name="Shape 106"/>
          <p:cNvSpPr>
            <a:spLocks noGrp="1"/>
          </p:cNvSpPr>
          <p:nvPr>
            <p:ph type="body" idx="1"/>
          </p:nvPr>
        </p:nvSpPr>
        <p:spPr>
          <a:xfrm>
            <a:off x="838200" y="1736725"/>
            <a:ext cx="5181600" cy="5032375"/>
          </a:xfrm>
          <a:prstGeom prst="rect">
            <a:avLst/>
          </a:prstGeom>
        </p:spPr>
        <p:txBody>
          <a:bodyPr/>
          <a:lstStyle/>
          <a:p>
            <a:pPr marL="0" lvl="0" indent="0" algn="ctr">
              <a:lnSpc>
                <a:spcPct val="100000"/>
              </a:lnSpc>
              <a:spcBef>
                <a:spcPts val="1800"/>
              </a:spcBef>
              <a:buSzTx/>
              <a:buNone/>
              <a:defRPr sz="1800"/>
            </a:pPr>
            <a:r>
              <a:rPr sz="3000" dirty="0" err="1">
                <a:solidFill>
                  <a:srgbClr val="A80000"/>
                </a:solidFill>
                <a:latin typeface="Gill Sans MT" panose="020B0502020104020203" pitchFamily="34" charset="77"/>
                <a:ea typeface="Georgia Bold"/>
                <a:cs typeface="Georgia Bold"/>
                <a:sym typeface="Georgia Bold"/>
              </a:rPr>
              <a:t>Mécanisme</a:t>
            </a:r>
            <a:r>
              <a:rPr sz="3000" dirty="0">
                <a:solidFill>
                  <a:srgbClr val="A80000"/>
                </a:solidFill>
                <a:latin typeface="Gill Sans MT" panose="020B0502020104020203" pitchFamily="34" charset="77"/>
                <a:ea typeface="Georgia Bold"/>
                <a:cs typeface="Georgia Bold"/>
                <a:sym typeface="Georgia Bold"/>
              </a:rPr>
              <a:t> de </a:t>
            </a:r>
            <a:r>
              <a:rPr sz="3000" dirty="0" err="1">
                <a:solidFill>
                  <a:srgbClr val="A80000"/>
                </a:solidFill>
                <a:latin typeface="Gill Sans MT" panose="020B0502020104020203" pitchFamily="34" charset="77"/>
                <a:ea typeface="Georgia Bold"/>
                <a:cs typeface="Georgia Bold"/>
                <a:sym typeface="Georgia Bold"/>
              </a:rPr>
              <a:t>défenses</a:t>
            </a:r>
            <a:r>
              <a:rPr sz="3000" dirty="0">
                <a:latin typeface="Gill Sans MT" panose="020B0502020104020203" pitchFamily="34" charset="77"/>
                <a:ea typeface="Georgia"/>
                <a:cs typeface="Georgia"/>
                <a:sym typeface="Georgia"/>
              </a:rPr>
              <a:t> </a:t>
            </a:r>
            <a:endParaRPr sz="2400" dirty="0">
              <a:latin typeface="Gill Sans MT" panose="020B0502020104020203" pitchFamily="34" charset="77"/>
              <a:ea typeface="Georgia"/>
              <a:cs typeface="Georgia"/>
              <a:sym typeface="Georgia"/>
            </a:endParaRPr>
          </a:p>
          <a:p>
            <a:pPr marL="718456" lvl="1" indent="-261256" algn="just">
              <a:lnSpc>
                <a:spcPct val="100000"/>
              </a:lnSpc>
              <a:buClr>
                <a:schemeClr val="accent2"/>
              </a:buClr>
              <a:defRPr sz="1800"/>
            </a:pPr>
            <a:r>
              <a:rPr sz="2400" dirty="0" err="1">
                <a:solidFill>
                  <a:srgbClr val="00B0F0"/>
                </a:solidFill>
                <a:latin typeface="Gill Sans MT" panose="020B0502020104020203" pitchFamily="34" charset="77"/>
                <a:ea typeface="Georgia Bold"/>
                <a:cs typeface="Georgia Bold"/>
                <a:sym typeface="Georgia Bold"/>
              </a:rPr>
              <a:t>rigide</a:t>
            </a:r>
            <a:endParaRPr sz="2400" dirty="0">
              <a:solidFill>
                <a:srgbClr val="00B0F0"/>
              </a:solidFill>
              <a:latin typeface="Gill Sans MT" panose="020B0502020104020203" pitchFamily="34" charset="77"/>
              <a:ea typeface="Georgia Bold"/>
              <a:cs typeface="Georgia Bold"/>
              <a:sym typeface="Georgia Bold"/>
            </a:endParaRPr>
          </a:p>
          <a:p>
            <a:pPr marL="718456" lvl="1" indent="-261256" algn="just">
              <a:lnSpc>
                <a:spcPct val="100000"/>
              </a:lnSpc>
              <a:buClr>
                <a:schemeClr val="accent2"/>
              </a:buClr>
              <a:defRPr sz="1800"/>
            </a:pPr>
            <a:r>
              <a:rPr sz="2400" dirty="0">
                <a:solidFill>
                  <a:srgbClr val="00B0F0"/>
                </a:solidFill>
                <a:latin typeface="Gill Sans MT" panose="020B0502020104020203" pitchFamily="34" charset="77"/>
                <a:ea typeface="Georgia Bold"/>
                <a:cs typeface="Georgia Bold"/>
                <a:sym typeface="Georgia Bold"/>
              </a:rPr>
              <a:t>inconscient</a:t>
            </a:r>
          </a:p>
          <a:p>
            <a:pPr marL="718456" lvl="1" indent="-261256" algn="just">
              <a:lnSpc>
                <a:spcPct val="100000"/>
              </a:lnSpc>
              <a:buClr>
                <a:schemeClr val="accent2"/>
              </a:buClr>
              <a:defRPr sz="1800"/>
            </a:pPr>
            <a:r>
              <a:rPr sz="2400" dirty="0" err="1">
                <a:solidFill>
                  <a:srgbClr val="00B0F0"/>
                </a:solidFill>
                <a:latin typeface="Gill Sans MT" panose="020B0502020104020203" pitchFamily="34" charset="77"/>
                <a:ea typeface="Georgia Bold"/>
                <a:cs typeface="Georgia Bold"/>
                <a:sym typeface="Georgia Bold"/>
              </a:rPr>
              <a:t>indifférencié</a:t>
            </a:r>
            <a:endParaRPr sz="2400" dirty="0">
              <a:solidFill>
                <a:srgbClr val="00B0F0"/>
              </a:solidFill>
              <a:latin typeface="Gill Sans MT" panose="020B0502020104020203" pitchFamily="34" charset="77"/>
              <a:ea typeface="Georgia Bold"/>
              <a:cs typeface="Georgia Bold"/>
              <a:sym typeface="Georgia Bold"/>
            </a:endParaRPr>
          </a:p>
          <a:p>
            <a:pPr marL="718456" lvl="1" indent="-261256" algn="just">
              <a:lnSpc>
                <a:spcPct val="100000"/>
              </a:lnSpc>
              <a:buClr>
                <a:schemeClr val="accent2"/>
              </a:buClr>
              <a:defRPr sz="1800"/>
            </a:pPr>
            <a:r>
              <a:rPr sz="2400" dirty="0" err="1">
                <a:solidFill>
                  <a:srgbClr val="00B0F0"/>
                </a:solidFill>
                <a:latin typeface="Gill Sans MT" panose="020B0502020104020203" pitchFamily="34" charset="77"/>
                <a:ea typeface="Georgia Bold"/>
                <a:cs typeface="Georgia Bold"/>
                <a:sym typeface="Georgia Bold"/>
              </a:rPr>
              <a:t>irrésistible</a:t>
            </a:r>
            <a:endParaRPr sz="2400" dirty="0">
              <a:solidFill>
                <a:srgbClr val="00B0F0"/>
              </a:solidFill>
              <a:latin typeface="Gill Sans MT" panose="020B0502020104020203" pitchFamily="34" charset="77"/>
              <a:ea typeface="Georgia Bold"/>
              <a:cs typeface="Georgia Bold"/>
              <a:sym typeface="Georgia Bold"/>
            </a:endParaRPr>
          </a:p>
          <a:p>
            <a:pPr marL="718456" lvl="1" indent="-261256" algn="just">
              <a:lnSpc>
                <a:spcPct val="100000"/>
              </a:lnSpc>
              <a:buClr>
                <a:schemeClr val="accent2"/>
              </a:buClr>
              <a:defRPr sz="1800"/>
            </a:pPr>
            <a:r>
              <a:rPr sz="2400" dirty="0" err="1">
                <a:latin typeface="Gill Sans MT" panose="020B0502020104020203" pitchFamily="34" charset="77"/>
                <a:ea typeface="Georgia"/>
                <a:cs typeface="Georgia"/>
                <a:sym typeface="Georgia"/>
              </a:rPr>
              <a:t>lié</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à</a:t>
            </a:r>
            <a:r>
              <a:rPr sz="2400" dirty="0">
                <a:latin typeface="Gill Sans MT" panose="020B0502020104020203" pitchFamily="34" charset="77"/>
                <a:ea typeface="Georgia"/>
                <a:cs typeface="Georgia"/>
                <a:sym typeface="Georgia"/>
              </a:rPr>
              <a:t> des </a:t>
            </a:r>
            <a:r>
              <a:rPr sz="2400" dirty="0" err="1">
                <a:solidFill>
                  <a:srgbClr val="008CFF"/>
                </a:solidFill>
                <a:latin typeface="Gill Sans MT" panose="020B0502020104020203" pitchFamily="34" charset="77"/>
                <a:ea typeface="Georgia Bold"/>
                <a:cs typeface="Georgia Bold"/>
                <a:sym typeface="Georgia Bold"/>
              </a:rPr>
              <a:t>conflits</a:t>
            </a:r>
            <a:r>
              <a:rPr sz="2400" dirty="0">
                <a:solidFill>
                  <a:srgbClr val="008CFF"/>
                </a:solidFill>
                <a:latin typeface="Gill Sans MT" panose="020B0502020104020203" pitchFamily="34" charset="77"/>
                <a:ea typeface="Georgia Bold"/>
                <a:cs typeface="Georgia Bold"/>
                <a:sym typeface="Georgia Bold"/>
              </a:rPr>
              <a:t> intra-</a:t>
            </a:r>
            <a:r>
              <a:rPr sz="2400" dirty="0" err="1">
                <a:solidFill>
                  <a:srgbClr val="008CFF"/>
                </a:solidFill>
                <a:latin typeface="Gill Sans MT" panose="020B0502020104020203" pitchFamily="34" charset="77"/>
                <a:ea typeface="Georgia Bold"/>
                <a:cs typeface="Georgia Bold"/>
                <a:sym typeface="Georgia Bold"/>
              </a:rPr>
              <a:t>psychiques</a:t>
            </a:r>
            <a:endParaRPr sz="2400" dirty="0">
              <a:solidFill>
                <a:srgbClr val="008CFF"/>
              </a:solidFill>
              <a:latin typeface="Gill Sans MT" panose="020B0502020104020203" pitchFamily="34" charset="77"/>
              <a:ea typeface="Georgia Bold"/>
              <a:cs typeface="Georgia Bold"/>
              <a:sym typeface="Georgia Bold"/>
            </a:endParaRPr>
          </a:p>
          <a:p>
            <a:pPr marL="718456" lvl="1" indent="-261256" algn="just">
              <a:lnSpc>
                <a:spcPct val="100000"/>
              </a:lnSpc>
              <a:buClr>
                <a:schemeClr val="accent2"/>
              </a:buClr>
              <a:defRPr sz="1800"/>
            </a:pPr>
            <a:r>
              <a:rPr sz="2400" dirty="0" err="1">
                <a:latin typeface="Gill Sans MT" panose="020B0502020104020203" pitchFamily="34" charset="77"/>
                <a:ea typeface="Georgia"/>
                <a:cs typeface="Georgia"/>
                <a:sym typeface="Georgia"/>
              </a:rPr>
              <a:t>lié</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à</a:t>
            </a:r>
            <a:r>
              <a:rPr sz="2400" dirty="0">
                <a:latin typeface="Gill Sans MT" panose="020B0502020104020203" pitchFamily="34" charset="77"/>
                <a:ea typeface="Georgia"/>
                <a:cs typeface="Georgia"/>
                <a:sym typeface="Georgia"/>
              </a:rPr>
              <a:t> des </a:t>
            </a:r>
            <a:r>
              <a:rPr sz="2400" dirty="0" err="1">
                <a:solidFill>
                  <a:srgbClr val="0084FF"/>
                </a:solidFill>
                <a:latin typeface="Gill Sans MT" panose="020B0502020104020203" pitchFamily="34" charset="77"/>
                <a:ea typeface="Georgia Bold"/>
                <a:cs typeface="Georgia Bold"/>
                <a:sym typeface="Georgia Bold"/>
              </a:rPr>
              <a:t>événements</a:t>
            </a:r>
            <a:r>
              <a:rPr sz="2400" dirty="0">
                <a:solidFill>
                  <a:srgbClr val="0084FF"/>
                </a:solidFill>
                <a:latin typeface="Gill Sans MT" panose="020B0502020104020203" pitchFamily="34" charset="77"/>
                <a:ea typeface="Georgia Bold"/>
                <a:cs typeface="Georgia Bold"/>
                <a:sym typeface="Georgia Bold"/>
              </a:rPr>
              <a:t> de vie </a:t>
            </a:r>
            <a:r>
              <a:rPr sz="2400" dirty="0" err="1">
                <a:solidFill>
                  <a:srgbClr val="0084FF"/>
                </a:solidFill>
                <a:latin typeface="Gill Sans MT" panose="020B0502020104020203" pitchFamily="34" charset="77"/>
                <a:ea typeface="Georgia Bold"/>
                <a:cs typeface="Georgia Bold"/>
                <a:sym typeface="Georgia Bold"/>
              </a:rPr>
              <a:t>anciens</a:t>
            </a:r>
            <a:endParaRPr sz="2400" dirty="0">
              <a:latin typeface="Gill Sans MT" panose="020B0502020104020203" pitchFamily="34" charset="77"/>
              <a:ea typeface="Georgia"/>
              <a:cs typeface="Georgia"/>
              <a:sym typeface="Georgia"/>
            </a:endParaRPr>
          </a:p>
          <a:p>
            <a:pPr marL="718456" lvl="1" indent="-261256" algn="just">
              <a:lnSpc>
                <a:spcPct val="100000"/>
              </a:lnSpc>
              <a:buClr>
                <a:schemeClr val="accent2"/>
              </a:buClr>
              <a:defRPr sz="1800"/>
            </a:pPr>
            <a:r>
              <a:rPr sz="2400" dirty="0" err="1">
                <a:solidFill>
                  <a:srgbClr val="0088FF"/>
                </a:solidFill>
                <a:latin typeface="Gill Sans MT" panose="020B0502020104020203" pitchFamily="34" charset="77"/>
                <a:ea typeface="Georgia Bold"/>
                <a:cs typeface="Georgia Bold"/>
                <a:sym typeface="Georgia Bold"/>
              </a:rPr>
              <a:t>distord</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généralement</a:t>
            </a:r>
            <a:r>
              <a:rPr sz="2400" dirty="0">
                <a:latin typeface="Gill Sans MT" panose="020B0502020104020203" pitchFamily="34" charset="77"/>
                <a:ea typeface="Georgia"/>
                <a:cs typeface="Georgia"/>
                <a:sym typeface="Georgia"/>
              </a:rPr>
              <a:t> la </a:t>
            </a:r>
            <a:r>
              <a:rPr sz="2400" dirty="0" err="1">
                <a:latin typeface="Gill Sans MT" panose="020B0502020104020203" pitchFamily="34" charset="77"/>
                <a:ea typeface="Georgia"/>
                <a:cs typeface="Georgia"/>
                <a:sym typeface="Georgia"/>
              </a:rPr>
              <a:t>réalité</a:t>
            </a:r>
            <a:endParaRPr sz="2400" dirty="0">
              <a:latin typeface="Gill Sans MT" panose="020B0502020104020203" pitchFamily="34" charset="77"/>
              <a:ea typeface="Georgia"/>
              <a:cs typeface="Georgia"/>
              <a:sym typeface="Georgia"/>
            </a:endParaRPr>
          </a:p>
        </p:txBody>
      </p:sp>
      <p:sp>
        <p:nvSpPr>
          <p:cNvPr id="107" name="Shape 107"/>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20</a:t>
            </a:fld>
            <a:endParaRPr sz="1200">
              <a:solidFill>
                <a:srgbClr val="888888"/>
              </a:solidFill>
            </a:endParaRPr>
          </a:p>
        </p:txBody>
      </p:sp>
      <p:sp>
        <p:nvSpPr>
          <p:cNvPr id="108" name="Shape 108"/>
          <p:cNvSpPr/>
          <p:nvPr/>
        </p:nvSpPr>
        <p:spPr>
          <a:xfrm>
            <a:off x="6591300" y="1825625"/>
            <a:ext cx="5181600" cy="50323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lgn="ctr">
              <a:spcBef>
                <a:spcPts val="1800"/>
              </a:spcBef>
            </a:pPr>
            <a:r>
              <a:rPr sz="3000" dirty="0" err="1">
                <a:solidFill>
                  <a:srgbClr val="9E0000"/>
                </a:solidFill>
                <a:latin typeface="Gill Sans MT" panose="020B0502020104020203" pitchFamily="34" charset="77"/>
                <a:ea typeface="Georgia Bold"/>
                <a:cs typeface="Georgia Bold"/>
                <a:sym typeface="Georgia Bold"/>
              </a:rPr>
              <a:t>Stratégie</a:t>
            </a:r>
            <a:r>
              <a:rPr sz="3000" dirty="0">
                <a:solidFill>
                  <a:srgbClr val="9E0000"/>
                </a:solidFill>
                <a:latin typeface="Gill Sans MT" panose="020B0502020104020203" pitchFamily="34" charset="77"/>
                <a:ea typeface="Georgia Bold"/>
                <a:cs typeface="Georgia Bold"/>
                <a:sym typeface="Georgia Bold"/>
              </a:rPr>
              <a:t> de coping</a:t>
            </a:r>
            <a:endParaRPr sz="2400" dirty="0">
              <a:solidFill>
                <a:srgbClr val="9E0000"/>
              </a:solidFill>
              <a:latin typeface="Gill Sans MT" panose="020B0502020104020203" pitchFamily="34" charset="77"/>
              <a:ea typeface="Calibri"/>
              <a:cs typeface="Calibri"/>
              <a:sym typeface="Calibri"/>
            </a:endParaRPr>
          </a:p>
          <a:p>
            <a:pPr marL="718456" lvl="1" indent="-261256" algn="just">
              <a:spcBef>
                <a:spcPts val="1000"/>
              </a:spcBef>
              <a:buClr>
                <a:schemeClr val="accent2"/>
              </a:buClr>
              <a:buSzPct val="100000"/>
              <a:buFont typeface="Arial"/>
              <a:buChar char="•"/>
            </a:pPr>
            <a:r>
              <a:rPr sz="2400" dirty="0">
                <a:solidFill>
                  <a:srgbClr val="00B0F0"/>
                </a:solidFill>
                <a:latin typeface="Gill Sans MT" panose="020B0502020104020203" pitchFamily="34" charset="77"/>
                <a:ea typeface="Georgia Bold"/>
                <a:cs typeface="Georgia Bold"/>
                <a:sym typeface="Georgia Bold"/>
              </a:rPr>
              <a:t>flexible</a:t>
            </a:r>
            <a:endParaRPr sz="2400" dirty="0">
              <a:solidFill>
                <a:srgbClr val="00B0F0"/>
              </a:solidFill>
              <a:latin typeface="Gill Sans MT" panose="020B0502020104020203" pitchFamily="34" charset="77"/>
              <a:ea typeface="Calibri"/>
              <a:cs typeface="Calibri"/>
              <a:sym typeface="Calibri"/>
            </a:endParaRPr>
          </a:p>
          <a:p>
            <a:pPr marL="718456" lvl="1" indent="-261256" algn="just">
              <a:spcBef>
                <a:spcPts val="1000"/>
              </a:spcBef>
              <a:buClr>
                <a:schemeClr val="accent2"/>
              </a:buClr>
              <a:buSzPct val="100000"/>
              <a:buFont typeface="Arial"/>
              <a:buChar char="•"/>
            </a:pPr>
            <a:r>
              <a:rPr sz="2400" dirty="0" err="1">
                <a:solidFill>
                  <a:srgbClr val="00B0F0"/>
                </a:solidFill>
                <a:latin typeface="Gill Sans MT" panose="020B0502020104020203" pitchFamily="34" charset="77"/>
                <a:ea typeface="Georgia Bold"/>
                <a:cs typeface="Georgia Bold"/>
                <a:sym typeface="Georgia Bold"/>
              </a:rPr>
              <a:t>consciente</a:t>
            </a:r>
            <a:endParaRPr sz="2400" dirty="0">
              <a:solidFill>
                <a:srgbClr val="00B0F0"/>
              </a:solidFill>
              <a:latin typeface="Gill Sans MT" panose="020B0502020104020203" pitchFamily="34" charset="77"/>
              <a:ea typeface="Calibri"/>
              <a:cs typeface="Calibri"/>
              <a:sym typeface="Calibri"/>
            </a:endParaRPr>
          </a:p>
          <a:p>
            <a:pPr marL="718456" lvl="1" indent="-261256" algn="just">
              <a:spcBef>
                <a:spcPts val="1000"/>
              </a:spcBef>
              <a:buClr>
                <a:schemeClr val="accent2"/>
              </a:buClr>
              <a:buSzPct val="100000"/>
              <a:buFont typeface="Arial"/>
              <a:buChar char="•"/>
            </a:pPr>
            <a:r>
              <a:rPr sz="2400" dirty="0" err="1">
                <a:solidFill>
                  <a:srgbClr val="00B0F0"/>
                </a:solidFill>
                <a:latin typeface="Gill Sans MT" panose="020B0502020104020203" pitchFamily="34" charset="77"/>
                <a:ea typeface="Georgia Bold"/>
                <a:cs typeface="Georgia Bold"/>
                <a:sym typeface="Georgia Bold"/>
              </a:rPr>
              <a:t>différenciée</a:t>
            </a:r>
            <a:r>
              <a:rPr sz="2400" dirty="0">
                <a:solidFill>
                  <a:srgbClr val="00B0F0"/>
                </a:solidFill>
                <a:latin typeface="Gill Sans MT" panose="020B0502020104020203" pitchFamily="34" charset="77"/>
                <a:ea typeface="Georgia Bold"/>
                <a:cs typeface="Georgia Bold"/>
                <a:sym typeface="Georgia Bold"/>
              </a:rPr>
              <a:t> </a:t>
            </a:r>
            <a:r>
              <a:rPr sz="2400" dirty="0">
                <a:latin typeface="Gill Sans MT" panose="020B0502020104020203" pitchFamily="34" charset="77"/>
                <a:ea typeface="Georgia"/>
                <a:cs typeface="Georgia"/>
                <a:sym typeface="Georgia"/>
              </a:rPr>
              <a:t>(</a:t>
            </a:r>
            <a:r>
              <a:rPr sz="2400" dirty="0" err="1">
                <a:latin typeface="Gill Sans MT" panose="020B0502020104020203" pitchFamily="34" charset="77"/>
                <a:ea typeface="Georgia"/>
                <a:cs typeface="Georgia"/>
                <a:sym typeface="Georgia"/>
              </a:rPr>
              <a:t>spécifique</a:t>
            </a:r>
            <a:r>
              <a:rPr sz="2400" dirty="0">
                <a:latin typeface="Gill Sans MT" panose="020B0502020104020203" pitchFamily="34" charset="77"/>
                <a:ea typeface="Georgia"/>
                <a:cs typeface="Georgia"/>
                <a:sym typeface="Georgia"/>
              </a:rPr>
              <a:t> par rapport </a:t>
            </a:r>
            <a:r>
              <a:rPr sz="2400" dirty="0" err="1">
                <a:latin typeface="Gill Sans MT" panose="020B0502020104020203" pitchFamily="34" charset="77"/>
                <a:ea typeface="Georgia"/>
                <a:cs typeface="Georgia"/>
                <a:sym typeface="Georgia"/>
              </a:rPr>
              <a:t>à</a:t>
            </a:r>
            <a:r>
              <a:rPr sz="2400" dirty="0">
                <a:latin typeface="Gill Sans MT" panose="020B0502020104020203" pitchFamily="34" charset="77"/>
                <a:ea typeface="Georgia"/>
                <a:cs typeface="Georgia"/>
                <a:sym typeface="Georgia"/>
              </a:rPr>
              <a:t> un </a:t>
            </a:r>
            <a:r>
              <a:rPr sz="2400" dirty="0" err="1">
                <a:latin typeface="Gill Sans MT" panose="020B0502020104020203" pitchFamily="34" charset="77"/>
                <a:ea typeface="Georgia"/>
                <a:cs typeface="Georgia"/>
                <a:sym typeface="Georgia"/>
              </a:rPr>
              <a:t>problème</a:t>
            </a:r>
            <a:r>
              <a:rPr sz="2400" dirty="0">
                <a:latin typeface="Gill Sans MT" panose="020B0502020104020203" pitchFamily="34" charset="77"/>
                <a:ea typeface="Georgia"/>
                <a:cs typeface="Georgia"/>
                <a:sym typeface="Georgia"/>
              </a:rPr>
              <a:t> qui se pose dans les relations entre </a:t>
            </a:r>
            <a:r>
              <a:rPr sz="2400" dirty="0" err="1">
                <a:latin typeface="Gill Sans MT" panose="020B0502020104020203" pitchFamily="34" charset="77"/>
                <a:ea typeface="Georgia"/>
                <a:cs typeface="Georgia"/>
                <a:sym typeface="Georgia"/>
              </a:rPr>
              <a:t>individu</a:t>
            </a:r>
            <a:r>
              <a:rPr sz="2400" dirty="0">
                <a:latin typeface="Gill Sans MT" panose="020B0502020104020203" pitchFamily="34" charset="77"/>
                <a:ea typeface="Georgia"/>
                <a:cs typeface="Georgia"/>
                <a:sym typeface="Georgia"/>
              </a:rPr>
              <a:t> et </a:t>
            </a:r>
            <a:r>
              <a:rPr sz="2400" dirty="0" err="1">
                <a:latin typeface="Gill Sans MT" panose="020B0502020104020203" pitchFamily="34" charset="77"/>
                <a:ea typeface="Georgia"/>
                <a:cs typeface="Georgia"/>
                <a:sym typeface="Georgia"/>
              </a:rPr>
              <a:t>environnement</a:t>
            </a:r>
            <a:r>
              <a:rPr sz="2400" dirty="0">
                <a:latin typeface="Gill Sans MT" panose="020B0502020104020203" pitchFamily="34" charset="77"/>
                <a:ea typeface="Georgia"/>
                <a:cs typeface="Georgia"/>
                <a:sym typeface="Georgia"/>
              </a:rPr>
              <a:t>)</a:t>
            </a:r>
            <a:endParaRPr sz="2400" dirty="0">
              <a:latin typeface="Gill Sans MT" panose="020B0502020104020203" pitchFamily="34" charset="77"/>
              <a:ea typeface="Calibri"/>
              <a:cs typeface="Calibri"/>
              <a:sym typeface="Calibri"/>
            </a:endParaRPr>
          </a:p>
          <a:p>
            <a:pPr marL="718456" lvl="1" indent="-261256" algn="just">
              <a:spcBef>
                <a:spcPts val="1000"/>
              </a:spcBef>
              <a:buClr>
                <a:schemeClr val="accent2"/>
              </a:buClr>
              <a:buSzPct val="100000"/>
              <a:buFont typeface="Arial"/>
              <a:buChar char="•"/>
            </a:pPr>
            <a:r>
              <a:rPr sz="2400" dirty="0" err="1">
                <a:solidFill>
                  <a:srgbClr val="00B0F0"/>
                </a:solidFill>
                <a:latin typeface="Gill Sans MT" panose="020B0502020104020203" pitchFamily="34" charset="77"/>
                <a:ea typeface="Georgia Bold"/>
                <a:cs typeface="Georgia Bold"/>
                <a:sym typeface="Georgia Bold"/>
              </a:rPr>
              <a:t>orientée</a:t>
            </a:r>
            <a:r>
              <a:rPr sz="2400" dirty="0">
                <a:solidFill>
                  <a:srgbClr val="00B0F0"/>
                </a:solidFill>
                <a:latin typeface="Gill Sans MT" panose="020B0502020104020203" pitchFamily="34" charset="77"/>
                <a:ea typeface="Georgia Bold"/>
                <a:cs typeface="Georgia Bold"/>
                <a:sym typeface="Georgia Bold"/>
              </a:rPr>
              <a:t> </a:t>
            </a:r>
            <a:r>
              <a:rPr sz="2400" dirty="0" err="1">
                <a:solidFill>
                  <a:srgbClr val="00B0F0"/>
                </a:solidFill>
                <a:latin typeface="Gill Sans MT" panose="020B0502020104020203" pitchFamily="34" charset="77"/>
                <a:ea typeface="Georgia Bold"/>
                <a:cs typeface="Georgia Bold"/>
                <a:sym typeface="Georgia Bold"/>
              </a:rPr>
              <a:t>vers</a:t>
            </a:r>
            <a:r>
              <a:rPr sz="2400" dirty="0">
                <a:solidFill>
                  <a:srgbClr val="00B0F0"/>
                </a:solidFill>
                <a:latin typeface="Gill Sans MT" panose="020B0502020104020203" pitchFamily="34" charset="77"/>
                <a:ea typeface="Georgia Bold"/>
                <a:cs typeface="Georgia Bold"/>
                <a:sym typeface="Georgia Bold"/>
              </a:rPr>
              <a:t> la </a:t>
            </a:r>
            <a:r>
              <a:rPr sz="2400" dirty="0" err="1">
                <a:solidFill>
                  <a:srgbClr val="00B0F0"/>
                </a:solidFill>
                <a:latin typeface="Gill Sans MT" panose="020B0502020104020203" pitchFamily="34" charset="77"/>
                <a:ea typeface="Georgia Bold"/>
                <a:cs typeface="Georgia Bold"/>
                <a:sym typeface="Georgia Bold"/>
              </a:rPr>
              <a:t>réalité</a:t>
            </a:r>
            <a:r>
              <a:rPr sz="2400" dirty="0">
                <a:solidFill>
                  <a:srgbClr val="00B0F0"/>
                </a:solidFill>
                <a:latin typeface="Gill Sans MT" panose="020B0502020104020203" pitchFamily="34" charset="77"/>
                <a:ea typeface="Georgia Bold"/>
                <a:cs typeface="Georgia Bold"/>
                <a:sym typeface="Georgia Bold"/>
              </a:rPr>
              <a:t> </a:t>
            </a:r>
            <a:r>
              <a:rPr sz="2400" dirty="0">
                <a:latin typeface="Gill Sans MT" panose="020B0502020104020203" pitchFamily="34" charset="77"/>
                <a:ea typeface="Georgia"/>
                <a:cs typeface="Georgia"/>
                <a:sym typeface="Georgia"/>
              </a:rPr>
              <a:t>(interne </a:t>
            </a:r>
            <a:r>
              <a:rPr sz="2400" dirty="0" err="1">
                <a:latin typeface="Gill Sans MT" panose="020B0502020104020203" pitchFamily="34" charset="77"/>
                <a:ea typeface="Georgia"/>
                <a:cs typeface="Georgia"/>
                <a:sym typeface="Georgia"/>
              </a:rPr>
              <a:t>ou</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externe</a:t>
            </a:r>
            <a:r>
              <a:rPr sz="2400" dirty="0">
                <a:latin typeface="Gill Sans MT" panose="020B0502020104020203" pitchFamily="34" charset="77"/>
                <a:ea typeface="Georgia"/>
                <a:cs typeface="Georgia"/>
                <a:sym typeface="Georgia"/>
              </a:rPr>
              <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p:cNvSpPr>
          <p:nvPr>
            <p:ph type="title"/>
          </p:nvPr>
        </p:nvSpPr>
        <p:spPr>
          <a:xfrm>
            <a:off x="838200" y="365125"/>
            <a:ext cx="10515600" cy="1325563"/>
          </a:xfrm>
          <a:prstGeom prst="rect">
            <a:avLst/>
          </a:prstGeom>
        </p:spPr>
        <p:txBody>
          <a:bodyPr/>
          <a:lstStyle/>
          <a:p>
            <a:pPr lvl="0"/>
            <a:endParaRPr/>
          </a:p>
        </p:txBody>
      </p:sp>
      <p:sp>
        <p:nvSpPr>
          <p:cNvPr id="111" name="Shape 111"/>
          <p:cNvSpPr>
            <a:spLocks noGrp="1"/>
          </p:cNvSpPr>
          <p:nvPr>
            <p:ph type="body" idx="1"/>
          </p:nvPr>
        </p:nvSpPr>
        <p:spPr>
          <a:xfrm>
            <a:off x="838200" y="1647031"/>
            <a:ext cx="10515600" cy="4351338"/>
          </a:xfrm>
          <a:prstGeom prst="rect">
            <a:avLst/>
          </a:prstGeom>
        </p:spPr>
        <p:txBody>
          <a:bodyPr/>
          <a:lstStyle/>
          <a:p>
            <a:pPr marL="355600" lvl="0" indent="-355600" algn="just">
              <a:buClr>
                <a:srgbClr val="92D050"/>
              </a:buClr>
              <a:defRPr sz="1800"/>
            </a:pPr>
            <a:endParaRPr lang="fr-FR" sz="2800" dirty="0">
              <a:solidFill>
                <a:srgbClr val="B71800"/>
              </a:solidFill>
              <a:latin typeface="Gill Sans MT" panose="020B0502020104020203" pitchFamily="34" charset="77"/>
              <a:ea typeface="Georgia Bold"/>
              <a:cs typeface="Georgia Bold"/>
              <a:sym typeface="Georgia Bold"/>
            </a:endParaRPr>
          </a:p>
          <a:p>
            <a:pPr marL="355600" lvl="0" indent="-355600" algn="just">
              <a:buClr>
                <a:srgbClr val="92D050"/>
              </a:buClr>
              <a:defRPr sz="1800"/>
            </a:pPr>
            <a:r>
              <a:rPr sz="2800" dirty="0">
                <a:solidFill>
                  <a:srgbClr val="B71800"/>
                </a:solidFill>
                <a:latin typeface="Gill Sans MT" panose="020B0502020104020203" pitchFamily="34" charset="77"/>
                <a:ea typeface="Georgia Bold"/>
                <a:cs typeface="Georgia Bold"/>
                <a:sym typeface="Georgia Bold"/>
              </a:rPr>
              <a:t>Il </a:t>
            </a:r>
            <a:r>
              <a:rPr sz="2800" dirty="0" err="1">
                <a:solidFill>
                  <a:srgbClr val="B71800"/>
                </a:solidFill>
                <a:latin typeface="Gill Sans MT" panose="020B0502020104020203" pitchFamily="34" charset="77"/>
                <a:ea typeface="Georgia Bold"/>
                <a:cs typeface="Georgia Bold"/>
                <a:sym typeface="Georgia Bold"/>
              </a:rPr>
              <a:t>n’y</a:t>
            </a:r>
            <a:r>
              <a:rPr sz="2800" dirty="0">
                <a:solidFill>
                  <a:srgbClr val="B71800"/>
                </a:solidFill>
                <a:latin typeface="Gill Sans MT" panose="020B0502020104020203" pitchFamily="34" charset="77"/>
                <a:ea typeface="Georgia Bold"/>
                <a:cs typeface="Georgia Bold"/>
                <a:sym typeface="Georgia Bold"/>
              </a:rPr>
              <a:t> a pas de bonne </a:t>
            </a:r>
            <a:r>
              <a:rPr sz="2800" dirty="0" err="1">
                <a:solidFill>
                  <a:srgbClr val="B71800"/>
                </a:solidFill>
                <a:latin typeface="Gill Sans MT" panose="020B0502020104020203" pitchFamily="34" charset="77"/>
                <a:ea typeface="Georgia Bold"/>
                <a:cs typeface="Georgia Bold"/>
                <a:sym typeface="Georgia Bold"/>
              </a:rPr>
              <a:t>ou</a:t>
            </a:r>
            <a:r>
              <a:rPr sz="2800" dirty="0">
                <a:solidFill>
                  <a:srgbClr val="B71800"/>
                </a:solidFill>
                <a:latin typeface="Gill Sans MT" panose="020B0502020104020203" pitchFamily="34" charset="77"/>
                <a:ea typeface="Georgia Bold"/>
                <a:cs typeface="Georgia Bold"/>
                <a:sym typeface="Georgia Bold"/>
              </a:rPr>
              <a:t> de </a:t>
            </a:r>
            <a:r>
              <a:rPr sz="2800" dirty="0" err="1">
                <a:solidFill>
                  <a:srgbClr val="B71800"/>
                </a:solidFill>
                <a:latin typeface="Gill Sans MT" panose="020B0502020104020203" pitchFamily="34" charset="77"/>
                <a:ea typeface="Georgia Bold"/>
                <a:cs typeface="Georgia Bold"/>
                <a:sym typeface="Georgia Bold"/>
              </a:rPr>
              <a:t>mauvaise</a:t>
            </a:r>
            <a:r>
              <a:rPr sz="2800" dirty="0">
                <a:solidFill>
                  <a:srgbClr val="B71800"/>
                </a:solidFill>
                <a:latin typeface="Gill Sans MT" panose="020B0502020104020203" pitchFamily="34" charset="77"/>
                <a:ea typeface="Georgia Bold"/>
                <a:cs typeface="Georgia Bold"/>
                <a:sym typeface="Georgia Bold"/>
              </a:rPr>
              <a:t> </a:t>
            </a:r>
            <a:r>
              <a:rPr sz="2800" dirty="0" err="1">
                <a:solidFill>
                  <a:srgbClr val="B71800"/>
                </a:solidFill>
                <a:latin typeface="Gill Sans MT" panose="020B0502020104020203" pitchFamily="34" charset="77"/>
                <a:ea typeface="Georgia Bold"/>
                <a:cs typeface="Georgia Bold"/>
                <a:sym typeface="Georgia Bold"/>
              </a:rPr>
              <a:t>stratégie</a:t>
            </a:r>
            <a:r>
              <a:rPr sz="2800" dirty="0">
                <a:solidFill>
                  <a:srgbClr val="B71800"/>
                </a:solidFill>
                <a:latin typeface="Gill Sans MT" panose="020B0502020104020203" pitchFamily="34" charset="77"/>
                <a:ea typeface="Georgia Bold"/>
                <a:cs typeface="Georgia Bold"/>
                <a:sym typeface="Georgia Bold"/>
              </a:rPr>
              <a:t> de </a:t>
            </a:r>
            <a:r>
              <a:rPr sz="2800" dirty="0">
                <a:solidFill>
                  <a:srgbClr val="B71800"/>
                </a:solidFill>
                <a:latin typeface="Gill Sans MT" panose="020B0502020104020203" pitchFamily="34" charset="77"/>
                <a:ea typeface="Georgia"/>
                <a:cs typeface="Georgia"/>
                <a:sym typeface="Georgia"/>
              </a:rPr>
              <a:t>coping</a:t>
            </a:r>
            <a:endParaRPr dirty="0">
              <a:solidFill>
                <a:srgbClr val="B71800"/>
              </a:solidFill>
              <a:latin typeface="Gill Sans MT" panose="020B0502020104020203" pitchFamily="34" charset="77"/>
              <a:ea typeface="Georgia"/>
              <a:cs typeface="Georgia"/>
              <a:sym typeface="Georgia"/>
            </a:endParaRPr>
          </a:p>
          <a:p>
            <a:pPr lvl="0" algn="just">
              <a:buClr>
                <a:srgbClr val="92D050"/>
              </a:buClr>
              <a:defRPr sz="1800"/>
            </a:pPr>
            <a:endParaRPr dirty="0">
              <a:solidFill>
                <a:srgbClr val="B71800"/>
              </a:solidFill>
              <a:latin typeface="Gill Sans MT" panose="020B0502020104020203" pitchFamily="34" charset="77"/>
              <a:ea typeface="Georgia"/>
              <a:cs typeface="Georgia"/>
              <a:sym typeface="Georgia"/>
            </a:endParaRPr>
          </a:p>
          <a:p>
            <a:pPr marL="355600" lvl="0" indent="-355600" algn="just">
              <a:lnSpc>
                <a:spcPct val="100000"/>
              </a:lnSpc>
              <a:buClr>
                <a:srgbClr val="92D050"/>
              </a:buClr>
              <a:defRPr sz="1800"/>
            </a:pPr>
            <a:r>
              <a:rPr sz="2800" dirty="0">
                <a:latin typeface="Gill Sans MT" panose="020B0502020104020203" pitchFamily="34" charset="77"/>
                <a:ea typeface="Georgia"/>
                <a:cs typeface="Georgia"/>
                <a:sym typeface="Georgia"/>
              </a:rPr>
              <a:t>On ne </a:t>
            </a:r>
            <a:r>
              <a:rPr sz="2800" dirty="0" err="1">
                <a:latin typeface="Gill Sans MT" panose="020B0502020104020203" pitchFamily="34" charset="77"/>
                <a:ea typeface="Georgia"/>
                <a:cs typeface="Georgia"/>
                <a:sym typeface="Georgia"/>
              </a:rPr>
              <a:t>peut</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considérer</a:t>
            </a:r>
            <a:r>
              <a:rPr sz="2800" dirty="0">
                <a:latin typeface="Gill Sans MT" panose="020B0502020104020203" pitchFamily="34" charset="77"/>
                <a:ea typeface="Georgia"/>
                <a:cs typeface="Georgia"/>
                <a:sym typeface="Georgia"/>
              </a:rPr>
              <a:t> a priori  </a:t>
            </a:r>
            <a:r>
              <a:rPr sz="2800" dirty="0" err="1">
                <a:latin typeface="Gill Sans MT" panose="020B0502020104020203" pitchFamily="34" charset="77"/>
                <a:ea typeface="Georgia"/>
                <a:cs typeface="Georgia"/>
                <a:sym typeface="Georgia"/>
              </a:rPr>
              <a:t>une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stratégie</a:t>
            </a:r>
            <a:r>
              <a:rPr sz="2800" dirty="0">
                <a:latin typeface="Gill Sans MT" panose="020B0502020104020203" pitchFamily="34" charset="77"/>
                <a:ea typeface="Georgia"/>
                <a:cs typeface="Georgia"/>
                <a:sym typeface="Georgia"/>
              </a:rPr>
              <a:t>  de  coping  </a:t>
            </a:r>
            <a:r>
              <a:rPr sz="2800" dirty="0" err="1">
                <a:latin typeface="Gill Sans MT" panose="020B0502020104020203" pitchFamily="34" charset="77"/>
                <a:ea typeface="Georgia"/>
                <a:cs typeface="Georgia"/>
                <a:sym typeface="Georgia"/>
              </a:rPr>
              <a:t>comme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adaptée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ou</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inadaptée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une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stratégie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pouvant</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être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efficace</a:t>
            </a:r>
            <a:r>
              <a:rPr sz="2800" dirty="0">
                <a:latin typeface="Gill Sans MT" panose="020B0502020104020203" pitchFamily="34" charset="77"/>
                <a:ea typeface="Georgia"/>
                <a:cs typeface="Georgia"/>
                <a:sym typeface="Georgia"/>
              </a:rPr>
              <a:t> dans </a:t>
            </a:r>
            <a:r>
              <a:rPr sz="2800" dirty="0" err="1">
                <a:latin typeface="Gill Sans MT" panose="020B0502020104020203" pitchFamily="34" charset="77"/>
                <a:ea typeface="Georgia"/>
                <a:cs typeface="Georgia"/>
                <a:sym typeface="Georgia"/>
              </a:rPr>
              <a:t>certaines</a:t>
            </a:r>
            <a:r>
              <a:rPr sz="2800" dirty="0">
                <a:latin typeface="Gill Sans MT" panose="020B0502020104020203" pitchFamily="34" charset="77"/>
                <a:ea typeface="Georgia"/>
                <a:cs typeface="Georgia"/>
                <a:sym typeface="Georgia"/>
              </a:rPr>
              <a:t> situations et </a:t>
            </a:r>
            <a:r>
              <a:rPr sz="2800" dirty="0" err="1">
                <a:latin typeface="Gill Sans MT" panose="020B0502020104020203" pitchFamily="34" charset="77"/>
                <a:ea typeface="Georgia"/>
                <a:cs typeface="Georgia"/>
                <a:sym typeface="Georgia"/>
              </a:rPr>
              <a:t>inefficace</a:t>
            </a:r>
            <a:r>
              <a:rPr sz="2800" dirty="0">
                <a:latin typeface="Gill Sans MT" panose="020B0502020104020203" pitchFamily="34" charset="77"/>
                <a:ea typeface="Georgia"/>
                <a:cs typeface="Georgia"/>
                <a:sym typeface="Georgia"/>
              </a:rPr>
              <a:t> dans </a:t>
            </a:r>
            <a:r>
              <a:rPr sz="2800" dirty="0" err="1">
                <a:latin typeface="Gill Sans MT" panose="020B0502020104020203" pitchFamily="34" charset="77"/>
                <a:ea typeface="Georgia"/>
                <a:cs typeface="Georgia"/>
                <a:sym typeface="Georgia"/>
              </a:rPr>
              <a:t>d’autres</a:t>
            </a:r>
            <a:endParaRPr sz="2800" dirty="0">
              <a:latin typeface="Gill Sans MT" panose="020B0502020104020203" pitchFamily="34" charset="77"/>
              <a:ea typeface="Georgia"/>
              <a:cs typeface="Georgia"/>
              <a:sym typeface="Georgia"/>
            </a:endParaRPr>
          </a:p>
        </p:txBody>
      </p:sp>
      <p:pic>
        <p:nvPicPr>
          <p:cNvPr id="112" name="image8.png"/>
          <p:cNvPicPr/>
          <p:nvPr/>
        </p:nvPicPr>
        <p:blipFill>
          <a:blip r:embed="rId2"/>
          <a:stretch>
            <a:fillRect/>
          </a:stretch>
        </p:blipFill>
        <p:spPr>
          <a:xfrm>
            <a:off x="7950127" y="4687213"/>
            <a:ext cx="3771973" cy="198028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xfrm>
            <a:off x="838200" y="365125"/>
            <a:ext cx="10515600" cy="1325563"/>
          </a:xfrm>
          <a:prstGeom prst="rect">
            <a:avLst/>
          </a:prstGeom>
        </p:spPr>
        <p:txBody>
          <a:bodyPr/>
          <a:lstStyle>
            <a:lvl1pPr algn="ctr">
              <a:defRPr>
                <a:solidFill>
                  <a:srgbClr val="365B9D"/>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Typologies du coping</a:t>
            </a:r>
          </a:p>
        </p:txBody>
      </p:sp>
      <p:sp>
        <p:nvSpPr>
          <p:cNvPr id="115" name="Shape 115"/>
          <p:cNvSpPr>
            <a:spLocks noGrp="1"/>
          </p:cNvSpPr>
          <p:nvPr>
            <p:ph type="body" idx="1"/>
          </p:nvPr>
        </p:nvSpPr>
        <p:spPr>
          <a:xfrm>
            <a:off x="927100" y="2105025"/>
            <a:ext cx="10515600" cy="4351338"/>
          </a:xfrm>
          <a:prstGeom prst="rect">
            <a:avLst/>
          </a:prstGeom>
        </p:spPr>
        <p:txBody>
          <a:bodyPr/>
          <a:lstStyle/>
          <a:p>
            <a:pPr marL="355600" lvl="0" indent="-355600" algn="just">
              <a:lnSpc>
                <a:spcPct val="110000"/>
              </a:lnSpc>
              <a:buClr>
                <a:schemeClr val="accent2"/>
              </a:buClr>
              <a:defRPr sz="1800"/>
            </a:pPr>
            <a:r>
              <a:rPr sz="2800" dirty="0" err="1">
                <a:solidFill>
                  <a:srgbClr val="C41A00"/>
                </a:solidFill>
                <a:latin typeface="Gill Sans MT" panose="020B0502020104020203" pitchFamily="34" charset="77"/>
                <a:ea typeface="Georgia Bold"/>
                <a:cs typeface="Georgia Bold"/>
                <a:sym typeface="Georgia Bold"/>
              </a:rPr>
              <a:t>Comportemental</a:t>
            </a:r>
            <a:r>
              <a:rPr sz="2800" dirty="0">
                <a:latin typeface="Gill Sans MT" panose="020B0502020104020203" pitchFamily="34" charset="77"/>
                <a:ea typeface="Georgia"/>
                <a:cs typeface="Georgia"/>
                <a:sym typeface="Georgia"/>
              </a:rPr>
              <a:t> versus </a:t>
            </a:r>
            <a:r>
              <a:rPr sz="2800" dirty="0" err="1">
                <a:solidFill>
                  <a:srgbClr val="00B0F0"/>
                </a:solidFill>
                <a:latin typeface="Gill Sans MT" panose="020B0502020104020203" pitchFamily="34" charset="77"/>
                <a:ea typeface="Georgia Bold"/>
                <a:cs typeface="Georgia Bold"/>
                <a:sym typeface="Georgia Bold"/>
              </a:rPr>
              <a:t>cognitif</a:t>
            </a:r>
            <a:endParaRPr dirty="0">
              <a:solidFill>
                <a:srgbClr val="00B0F0"/>
              </a:solidFill>
              <a:latin typeface="Gill Sans MT" panose="020B0502020104020203" pitchFamily="34" charset="77"/>
              <a:ea typeface="Georgia Bold"/>
              <a:cs typeface="Georgia Bold"/>
              <a:sym typeface="Georgia Bold"/>
            </a:endParaRPr>
          </a:p>
          <a:p>
            <a:pPr lvl="0" algn="just">
              <a:lnSpc>
                <a:spcPct val="110000"/>
              </a:lnSpc>
              <a:buClr>
                <a:schemeClr val="accent2"/>
              </a:buClr>
              <a:defRPr sz="1800"/>
            </a:pPr>
            <a:endParaRPr dirty="0">
              <a:latin typeface="Gill Sans MT" panose="020B0502020104020203" pitchFamily="34" charset="77"/>
              <a:ea typeface="Georgia"/>
              <a:cs typeface="Georgia"/>
              <a:sym typeface="Georgia"/>
            </a:endParaRPr>
          </a:p>
          <a:p>
            <a:pPr marL="355600" lvl="0" indent="-355600" algn="just">
              <a:lnSpc>
                <a:spcPct val="110000"/>
              </a:lnSpc>
              <a:buClr>
                <a:schemeClr val="accent2"/>
              </a:buClr>
              <a:defRPr sz="1800"/>
            </a:pPr>
            <a:r>
              <a:rPr sz="2800" dirty="0" err="1">
                <a:latin typeface="Gill Sans MT" panose="020B0502020104020203" pitchFamily="34" charset="77"/>
                <a:ea typeface="Georgia"/>
                <a:cs typeface="Georgia"/>
                <a:sym typeface="Georgia"/>
              </a:rPr>
              <a:t>Orienté</a:t>
            </a:r>
            <a:r>
              <a:rPr sz="2800" dirty="0">
                <a:latin typeface="Gill Sans MT" panose="020B0502020104020203" pitchFamily="34" charset="77"/>
                <a:ea typeface="Georgia"/>
                <a:cs typeface="Georgia"/>
                <a:sym typeface="Georgia"/>
              </a:rPr>
              <a:t> </a:t>
            </a:r>
            <a:r>
              <a:rPr sz="2800" dirty="0" err="1">
                <a:solidFill>
                  <a:srgbClr val="BB1D31"/>
                </a:solidFill>
                <a:latin typeface="Gill Sans MT" panose="020B0502020104020203" pitchFamily="34" charset="77"/>
                <a:ea typeface="Georgia Bold"/>
                <a:cs typeface="Georgia Bold"/>
                <a:sym typeface="Georgia Bold"/>
              </a:rPr>
              <a:t>résolution</a:t>
            </a:r>
            <a:r>
              <a:rPr sz="2800" dirty="0">
                <a:solidFill>
                  <a:srgbClr val="BB1D31"/>
                </a:solidFill>
                <a:latin typeface="Gill Sans MT" panose="020B0502020104020203" pitchFamily="34" charset="77"/>
                <a:ea typeface="Georgia Bold"/>
                <a:cs typeface="Georgia Bold"/>
                <a:sym typeface="Georgia Bold"/>
              </a:rPr>
              <a:t> de </a:t>
            </a:r>
            <a:r>
              <a:rPr sz="2800" dirty="0" err="1">
                <a:solidFill>
                  <a:srgbClr val="BB1D31"/>
                </a:solidFill>
                <a:latin typeface="Gill Sans MT" panose="020B0502020104020203" pitchFamily="34" charset="77"/>
                <a:ea typeface="Georgia Bold"/>
                <a:cs typeface="Georgia Bold"/>
                <a:sym typeface="Georgia Bold"/>
              </a:rPr>
              <a:t>problème</a:t>
            </a:r>
            <a:r>
              <a:rPr sz="2800" dirty="0">
                <a:latin typeface="Gill Sans MT" panose="020B0502020104020203" pitchFamily="34" charset="77"/>
                <a:ea typeface="Georgia"/>
                <a:cs typeface="Georgia"/>
                <a:sym typeface="Georgia"/>
              </a:rPr>
              <a:t> versus </a:t>
            </a:r>
            <a:r>
              <a:rPr sz="2800" dirty="0">
                <a:solidFill>
                  <a:srgbClr val="00B0F0"/>
                </a:solidFill>
                <a:latin typeface="Gill Sans MT" panose="020B0502020104020203" pitchFamily="34" charset="77"/>
                <a:ea typeface="Georgia Bold"/>
                <a:cs typeface="Georgia Bold"/>
                <a:sym typeface="Georgia Bold"/>
              </a:rPr>
              <a:t>gestion des </a:t>
            </a:r>
            <a:r>
              <a:rPr sz="2800" dirty="0" err="1">
                <a:solidFill>
                  <a:srgbClr val="00B0F0"/>
                </a:solidFill>
                <a:latin typeface="Gill Sans MT" panose="020B0502020104020203" pitchFamily="34" charset="77"/>
                <a:ea typeface="Georgia Bold"/>
                <a:cs typeface="Georgia Bold"/>
                <a:sym typeface="Georgia Bold"/>
              </a:rPr>
              <a:t>émotions</a:t>
            </a:r>
            <a:endParaRPr dirty="0">
              <a:solidFill>
                <a:srgbClr val="00B0F0"/>
              </a:solidFill>
              <a:latin typeface="Gill Sans MT" panose="020B0502020104020203" pitchFamily="34" charset="77"/>
              <a:ea typeface="Georgia"/>
              <a:cs typeface="Georgia"/>
              <a:sym typeface="Georgia"/>
            </a:endParaRPr>
          </a:p>
          <a:p>
            <a:pPr lvl="0" algn="just">
              <a:lnSpc>
                <a:spcPct val="110000"/>
              </a:lnSpc>
              <a:buClr>
                <a:schemeClr val="accent2"/>
              </a:buClr>
              <a:defRPr sz="1800"/>
            </a:pPr>
            <a:endParaRPr dirty="0">
              <a:latin typeface="Gill Sans MT" panose="020B0502020104020203" pitchFamily="34" charset="77"/>
              <a:ea typeface="Georgia"/>
              <a:cs typeface="Georgia"/>
              <a:sym typeface="Georgia"/>
            </a:endParaRPr>
          </a:p>
          <a:p>
            <a:pPr marL="355600" lvl="0" indent="-355600" algn="just">
              <a:lnSpc>
                <a:spcPct val="110000"/>
              </a:lnSpc>
              <a:buClr>
                <a:schemeClr val="accent2"/>
              </a:buClr>
              <a:defRPr sz="1800"/>
            </a:pPr>
            <a:r>
              <a:rPr sz="2800" dirty="0">
                <a:solidFill>
                  <a:srgbClr val="C12D31"/>
                </a:solidFill>
                <a:latin typeface="Gill Sans MT" panose="020B0502020104020203" pitchFamily="34" charset="77"/>
                <a:ea typeface="Georgia Bold"/>
                <a:cs typeface="Georgia Bold"/>
                <a:sym typeface="Georgia Bold"/>
              </a:rPr>
              <a:t>Vigilant</a:t>
            </a:r>
            <a:r>
              <a:rPr sz="2800" dirty="0">
                <a:latin typeface="Gill Sans MT" panose="020B0502020104020203" pitchFamily="34" charset="77"/>
                <a:ea typeface="Georgia"/>
                <a:cs typeface="Georgia"/>
                <a:sym typeface="Georgia"/>
              </a:rPr>
              <a:t> versus </a:t>
            </a:r>
            <a:r>
              <a:rPr sz="2800" dirty="0" err="1">
                <a:solidFill>
                  <a:srgbClr val="00B0F0"/>
                </a:solidFill>
                <a:latin typeface="Gill Sans MT" panose="020B0502020104020203" pitchFamily="34" charset="77"/>
                <a:ea typeface="Georgia Bold"/>
                <a:cs typeface="Georgia Bold"/>
                <a:sym typeface="Georgia Bold"/>
              </a:rPr>
              <a:t>évitant</a:t>
            </a:r>
            <a:endParaRPr sz="2800" dirty="0">
              <a:solidFill>
                <a:srgbClr val="00B0F0"/>
              </a:solidFill>
              <a:latin typeface="Gill Sans MT" panose="020B0502020104020203" pitchFamily="34" charset="77"/>
              <a:ea typeface="Georgia Bold"/>
              <a:cs typeface="Georgia Bold"/>
              <a:sym typeface="Georgia Bold"/>
            </a:endParaRPr>
          </a:p>
        </p:txBody>
      </p:sp>
      <p:pic>
        <p:nvPicPr>
          <p:cNvPr id="116" name="image9.png"/>
          <p:cNvPicPr/>
          <p:nvPr/>
        </p:nvPicPr>
        <p:blipFill>
          <a:blip r:embed="rId2"/>
          <a:stretch>
            <a:fillRect/>
          </a:stretch>
        </p:blipFill>
        <p:spPr>
          <a:xfrm>
            <a:off x="7850013" y="4028108"/>
            <a:ext cx="3021187" cy="302118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p:cNvSpPr>
          <p:nvPr>
            <p:ph type="title"/>
          </p:nvPr>
        </p:nvSpPr>
        <p:spPr>
          <a:xfrm>
            <a:off x="838200" y="230186"/>
            <a:ext cx="10515600" cy="1595441"/>
          </a:xfrm>
          <a:prstGeom prst="rect">
            <a:avLst/>
          </a:prstGeom>
        </p:spPr>
        <p:txBody>
          <a:bodyPr/>
          <a:lstStyle>
            <a:lvl1pPr algn="ctr">
              <a:defRPr>
                <a:solidFill>
                  <a:srgbClr val="365B9D"/>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Stratégies</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comportementales</a:t>
            </a:r>
            <a:endParaRPr sz="4400" dirty="0">
              <a:solidFill>
                <a:schemeClr val="accent2"/>
              </a:solidFill>
              <a:latin typeface="Gill Sans MT" panose="020B0502020104020203" pitchFamily="34" charset="77"/>
            </a:endParaRPr>
          </a:p>
        </p:txBody>
      </p:sp>
      <p:sp>
        <p:nvSpPr>
          <p:cNvPr id="119" name="Shape 119"/>
          <p:cNvSpPr>
            <a:spLocks noGrp="1"/>
          </p:cNvSpPr>
          <p:nvPr>
            <p:ph type="body" idx="1"/>
          </p:nvPr>
        </p:nvSpPr>
        <p:spPr>
          <a:xfrm>
            <a:off x="718221" y="1097227"/>
            <a:ext cx="10515600" cy="3761034"/>
          </a:xfrm>
          <a:prstGeom prst="rect">
            <a:avLst/>
          </a:prstGeom>
        </p:spPr>
        <p:txBody>
          <a:bodyPr>
            <a:normAutofit/>
          </a:bodyPr>
          <a:lstStyle/>
          <a:p>
            <a:pPr lvl="0" algn="just">
              <a:lnSpc>
                <a:spcPct val="110000"/>
              </a:lnSpc>
              <a:defRPr sz="1800"/>
            </a:pPr>
            <a:endParaRPr dirty="0">
              <a:latin typeface="Gill Sans MT" panose="020B0502020104020203" pitchFamily="34" charset="77"/>
            </a:endParaRPr>
          </a:p>
          <a:p>
            <a:pPr marL="0" lvl="0" indent="0" algn="just">
              <a:lnSpc>
                <a:spcPct val="110000"/>
              </a:lnSpc>
              <a:buNone/>
              <a:defRPr sz="1800"/>
            </a:pPr>
            <a:endParaRPr lang="fr-FR" sz="2800" dirty="0">
              <a:latin typeface="Gill Sans MT" panose="020B0502020104020203" pitchFamily="34" charset="77"/>
              <a:ea typeface="Georgia"/>
              <a:cs typeface="Georgia"/>
              <a:sym typeface="Georgia"/>
            </a:endParaRPr>
          </a:p>
          <a:p>
            <a:pPr marL="355600" lvl="0" indent="-355600" algn="just">
              <a:lnSpc>
                <a:spcPct val="110000"/>
              </a:lnSpc>
              <a:buClr>
                <a:srgbClr val="92D050"/>
              </a:buClr>
              <a:defRPr sz="1800"/>
            </a:pPr>
            <a:r>
              <a:rPr sz="2800" dirty="0">
                <a:latin typeface="Gill Sans MT" panose="020B0502020104020203" pitchFamily="34" charset="77"/>
                <a:ea typeface="Georgia"/>
                <a:cs typeface="Georgia"/>
                <a:sym typeface="Georgia"/>
              </a:rPr>
              <a:t>Ensemble des </a:t>
            </a:r>
            <a:r>
              <a:rPr sz="2800" dirty="0" err="1">
                <a:latin typeface="Gill Sans MT" panose="020B0502020104020203" pitchFamily="34" charset="77"/>
                <a:ea typeface="Georgia"/>
                <a:cs typeface="Georgia"/>
                <a:sym typeface="Georgia"/>
              </a:rPr>
              <a:t>comportements</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qu’une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personne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va</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pouvoir</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mettre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en</a:t>
            </a:r>
            <a:r>
              <a:rPr sz="2800" dirty="0">
                <a:latin typeface="Gill Sans MT" panose="020B0502020104020203" pitchFamily="34" charset="77"/>
                <a:ea typeface="Georgia"/>
                <a:cs typeface="Georgia"/>
                <a:sym typeface="Georgia"/>
              </a:rPr>
              <a:t> oeuvre pour </a:t>
            </a:r>
            <a:r>
              <a:rPr sz="2800" dirty="0" err="1">
                <a:latin typeface="Gill Sans MT" panose="020B0502020104020203" pitchFamily="34" charset="77"/>
                <a:ea typeface="Georgia"/>
                <a:cs typeface="Georgia"/>
                <a:sym typeface="Georgia"/>
              </a:rPr>
              <a:t>tenter</a:t>
            </a:r>
            <a:r>
              <a:rPr sz="2800" dirty="0">
                <a:latin typeface="Gill Sans MT" panose="020B0502020104020203" pitchFamily="34" charset="77"/>
                <a:ea typeface="Georgia"/>
                <a:cs typeface="Georgia"/>
                <a:sym typeface="Georgia"/>
              </a:rPr>
              <a:t> de </a:t>
            </a:r>
            <a:r>
              <a:rPr sz="2800" dirty="0" err="1">
                <a:latin typeface="Gill Sans MT" panose="020B0502020104020203" pitchFamily="34" charset="77"/>
                <a:ea typeface="Georgia"/>
                <a:cs typeface="Georgia"/>
                <a:sym typeface="Georgia"/>
              </a:rPr>
              <a:t>résoudre</a:t>
            </a:r>
            <a:r>
              <a:rPr sz="2800" dirty="0">
                <a:latin typeface="Gill Sans MT" panose="020B0502020104020203" pitchFamily="34" charset="77"/>
                <a:ea typeface="Georgia"/>
                <a:cs typeface="Georgia"/>
                <a:sym typeface="Georgia"/>
              </a:rPr>
              <a:t> le </a:t>
            </a:r>
            <a:r>
              <a:rPr sz="2800" dirty="0" err="1">
                <a:latin typeface="Gill Sans MT" panose="020B0502020104020203" pitchFamily="34" charset="77"/>
                <a:ea typeface="Georgia"/>
                <a:cs typeface="Georgia"/>
                <a:sym typeface="Georgia"/>
              </a:rPr>
              <a:t>problème</a:t>
            </a:r>
            <a:r>
              <a:rPr sz="2800" dirty="0">
                <a:latin typeface="Gill Sans MT" panose="020B0502020104020203" pitchFamily="34" charset="77"/>
                <a:ea typeface="Georgia"/>
                <a:cs typeface="Georgia"/>
                <a:sym typeface="Georgia"/>
              </a:rPr>
              <a:t>, dans le </a:t>
            </a:r>
            <a:r>
              <a:rPr sz="2800" dirty="0" err="1">
                <a:latin typeface="Gill Sans MT" panose="020B0502020104020203" pitchFamily="34" charset="77"/>
                <a:ea typeface="Georgia"/>
                <a:cs typeface="Georgia"/>
                <a:sym typeface="Georgia"/>
              </a:rPr>
              <a:t>cas</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où</a:t>
            </a:r>
            <a:r>
              <a:rPr sz="2800" dirty="0">
                <a:latin typeface="Gill Sans MT" panose="020B0502020104020203" pitchFamily="34" charset="77"/>
                <a:ea typeface="Georgia"/>
                <a:cs typeface="Georgia"/>
                <a:sym typeface="Georgia"/>
              </a:rPr>
              <a:t> un effort </a:t>
            </a:r>
            <a:r>
              <a:rPr sz="2800" dirty="0" err="1">
                <a:latin typeface="Gill Sans MT" panose="020B0502020104020203" pitchFamily="34" charset="77"/>
                <a:ea typeface="Georgia"/>
                <a:cs typeface="Georgia"/>
                <a:sym typeface="Georgia"/>
              </a:rPr>
              <a:t>peut</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conduire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à</a:t>
            </a:r>
            <a:r>
              <a:rPr sz="2800" dirty="0">
                <a:latin typeface="Gill Sans MT" panose="020B0502020104020203" pitchFamily="34" charset="77"/>
                <a:ea typeface="Georgia"/>
                <a:cs typeface="Georgia"/>
                <a:sym typeface="Georgia"/>
              </a:rPr>
              <a:t> un </a:t>
            </a:r>
            <a:r>
              <a:rPr sz="2800" dirty="0" err="1">
                <a:latin typeface="Gill Sans MT" panose="020B0502020104020203" pitchFamily="34" charset="77"/>
                <a:ea typeface="Georgia"/>
                <a:cs typeface="Georgia"/>
                <a:sym typeface="Georgia"/>
              </a:rPr>
              <a:t>changement</a:t>
            </a:r>
            <a:r>
              <a:rPr sz="2800" dirty="0">
                <a:latin typeface="Gill Sans MT" panose="020B0502020104020203" pitchFamily="34" charset="77"/>
                <a:ea typeface="Georgia"/>
                <a:cs typeface="Georgia"/>
                <a:sym typeface="Georgia"/>
              </a:rPr>
              <a:t> de la situation</a:t>
            </a:r>
            <a:endParaRPr dirty="0">
              <a:latin typeface="Gill Sans MT" panose="020B0502020104020203" pitchFamily="34" charset="77"/>
              <a:ea typeface="Georgia"/>
              <a:cs typeface="Georgia"/>
              <a:sym typeface="Georgia"/>
            </a:endParaRPr>
          </a:p>
          <a:p>
            <a:pPr lvl="0" algn="just">
              <a:lnSpc>
                <a:spcPct val="110000"/>
              </a:lnSpc>
              <a:buClr>
                <a:srgbClr val="92D050"/>
              </a:buClr>
              <a:defRPr sz="1800"/>
            </a:pPr>
            <a:endParaRPr dirty="0">
              <a:latin typeface="Gill Sans MT" panose="020B0502020104020203" pitchFamily="34" charset="77"/>
              <a:ea typeface="Georgia"/>
              <a:cs typeface="Georgia"/>
              <a:sym typeface="Georgia"/>
            </a:endParaRPr>
          </a:p>
          <a:p>
            <a:pPr marL="355600" lvl="0" indent="-355600" algn="just">
              <a:lnSpc>
                <a:spcPct val="110000"/>
              </a:lnSpc>
              <a:buClr>
                <a:srgbClr val="92D050"/>
              </a:buClr>
              <a:defRPr sz="1800"/>
            </a:pPr>
            <a:r>
              <a:rPr sz="2800" dirty="0" err="1">
                <a:latin typeface="Gill Sans MT" panose="020B0502020104020203" pitchFamily="34" charset="77"/>
                <a:ea typeface="Georgia"/>
                <a:cs typeface="Georgia"/>
                <a:sym typeface="Georgia"/>
              </a:rPr>
              <a:t>Fuite</a:t>
            </a:r>
            <a:r>
              <a:rPr sz="2800" dirty="0">
                <a:latin typeface="Gill Sans MT" panose="020B0502020104020203" pitchFamily="34" charset="77"/>
                <a:ea typeface="Georgia"/>
                <a:cs typeface="Georgia"/>
                <a:sym typeface="Georgia"/>
              </a:rPr>
              <a:t>, confrontation…</a:t>
            </a:r>
          </a:p>
        </p:txBody>
      </p:sp>
      <p:sp>
        <p:nvSpPr>
          <p:cNvPr id="120" name="Shape 120"/>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23</a:t>
            </a:fld>
            <a:endParaRPr sz="1200">
              <a:solidFill>
                <a:srgbClr val="888888"/>
              </a:solidFill>
            </a:endParaRPr>
          </a:p>
        </p:txBody>
      </p:sp>
      <p:pic>
        <p:nvPicPr>
          <p:cNvPr id="121" name="image10.png"/>
          <p:cNvPicPr/>
          <p:nvPr/>
        </p:nvPicPr>
        <p:blipFill>
          <a:blip r:embed="rId2"/>
          <a:stretch>
            <a:fillRect/>
          </a:stretch>
        </p:blipFill>
        <p:spPr>
          <a:xfrm>
            <a:off x="8151866" y="3446850"/>
            <a:ext cx="3081955" cy="3307963"/>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838200" y="365125"/>
            <a:ext cx="10515600" cy="1325563"/>
          </a:xfrm>
          <a:prstGeom prst="rect">
            <a:avLst/>
          </a:prstGeom>
        </p:spPr>
        <p:txBody>
          <a:bodyPr/>
          <a:lstStyle>
            <a:lvl1pPr algn="ctr">
              <a:defRPr sz="4200">
                <a:solidFill>
                  <a:srgbClr val="365B9D"/>
                </a:solidFill>
                <a:latin typeface="Georgia Bold"/>
                <a:ea typeface="Georgia Bold"/>
                <a:cs typeface="Georgia Bold"/>
                <a:sym typeface="Georgia Bold"/>
              </a:defRPr>
            </a:lvl1pPr>
          </a:lstStyle>
          <a:p>
            <a:pPr lvl="0" algn="l">
              <a:defRPr sz="1800">
                <a:solidFill>
                  <a:srgbClr val="000000"/>
                </a:solidFill>
              </a:defRPr>
            </a:pPr>
            <a:r>
              <a:rPr sz="4200" dirty="0" err="1">
                <a:solidFill>
                  <a:schemeClr val="accent2"/>
                </a:solidFill>
                <a:latin typeface="Gill Sans MT" panose="020B0502020104020203" pitchFamily="34" charset="77"/>
              </a:rPr>
              <a:t>Stratégies</a:t>
            </a:r>
            <a:r>
              <a:rPr sz="4200" dirty="0">
                <a:solidFill>
                  <a:schemeClr val="accent2"/>
                </a:solidFill>
                <a:latin typeface="Gill Sans MT" panose="020B0502020104020203" pitchFamily="34" charset="77"/>
              </a:rPr>
              <a:t> </a:t>
            </a:r>
            <a:r>
              <a:rPr sz="4200" dirty="0" err="1">
                <a:solidFill>
                  <a:schemeClr val="accent2"/>
                </a:solidFill>
                <a:latin typeface="Gill Sans MT" panose="020B0502020104020203" pitchFamily="34" charset="77"/>
              </a:rPr>
              <a:t>cognitives</a:t>
            </a:r>
            <a:endParaRPr sz="4200" dirty="0">
              <a:solidFill>
                <a:schemeClr val="accent2"/>
              </a:solidFill>
              <a:latin typeface="Gill Sans MT" panose="020B0502020104020203" pitchFamily="34" charset="77"/>
            </a:endParaRPr>
          </a:p>
        </p:txBody>
      </p:sp>
      <p:sp>
        <p:nvSpPr>
          <p:cNvPr id="124" name="Shape 124"/>
          <p:cNvSpPr>
            <a:spLocks noGrp="1"/>
          </p:cNvSpPr>
          <p:nvPr>
            <p:ph type="body" idx="1"/>
          </p:nvPr>
        </p:nvSpPr>
        <p:spPr>
          <a:xfrm>
            <a:off x="838200" y="1825625"/>
            <a:ext cx="10515600" cy="4351338"/>
          </a:xfrm>
          <a:prstGeom prst="rect">
            <a:avLst/>
          </a:prstGeom>
        </p:spPr>
        <p:txBody>
          <a:bodyPr/>
          <a:lstStyle/>
          <a:p>
            <a:pPr marL="355600" lvl="0" indent="-355600" algn="just">
              <a:lnSpc>
                <a:spcPct val="110000"/>
              </a:lnSpc>
              <a:buClr>
                <a:srgbClr val="92D050"/>
              </a:buClr>
              <a:defRPr sz="1800"/>
            </a:pPr>
            <a:r>
              <a:rPr sz="2800" dirty="0">
                <a:latin typeface="Gill Sans MT" panose="020B0502020104020203" pitchFamily="34" charset="77"/>
                <a:ea typeface="Georgia"/>
                <a:cs typeface="Georgia"/>
                <a:sym typeface="Georgia"/>
              </a:rPr>
              <a:t>Ensemble des pensées et affects que la </a:t>
            </a:r>
            <a:r>
              <a:rPr sz="2800" dirty="0" err="1">
                <a:latin typeface="Gill Sans MT" panose="020B0502020104020203" pitchFamily="34" charset="77"/>
                <a:ea typeface="Georgia"/>
                <a:cs typeface="Georgia"/>
                <a:sym typeface="Georgia"/>
              </a:rPr>
              <a:t>personne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peut</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mettre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en</a:t>
            </a:r>
            <a:r>
              <a:rPr sz="2800" dirty="0">
                <a:latin typeface="Gill Sans MT" panose="020B0502020104020203" pitchFamily="34" charset="77"/>
                <a:ea typeface="Georgia"/>
                <a:cs typeface="Georgia"/>
                <a:sym typeface="Georgia"/>
              </a:rPr>
              <a:t> place pour faire </a:t>
            </a:r>
            <a:r>
              <a:rPr sz="2800" dirty="0" err="1">
                <a:latin typeface="Gill Sans MT" panose="020B0502020104020203" pitchFamily="34" charset="77"/>
                <a:ea typeface="Georgia"/>
                <a:cs typeface="Georgia"/>
                <a:sym typeface="Georgia"/>
              </a:rPr>
              <a:t>diminuer</a:t>
            </a:r>
            <a:r>
              <a:rPr sz="2800" dirty="0">
                <a:latin typeface="Gill Sans MT" panose="020B0502020104020203" pitchFamily="34" charset="77"/>
                <a:ea typeface="Georgia"/>
                <a:cs typeface="Georgia"/>
                <a:sym typeface="Georgia"/>
              </a:rPr>
              <a:t> la tension, dans le </a:t>
            </a:r>
            <a:r>
              <a:rPr sz="2800" dirty="0" err="1">
                <a:latin typeface="Gill Sans MT" panose="020B0502020104020203" pitchFamily="34" charset="77"/>
                <a:ea typeface="Georgia"/>
                <a:cs typeface="Georgia"/>
                <a:sym typeface="Georgia"/>
              </a:rPr>
              <a:t>cas</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où</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l’évènement</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est</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incontrôlable</a:t>
            </a:r>
            <a:r>
              <a:rPr sz="2800" dirty="0">
                <a:latin typeface="Gill Sans MT" panose="020B0502020104020203" pitchFamily="34" charset="77"/>
                <a:ea typeface="Georgia"/>
                <a:cs typeface="Georgia"/>
                <a:sym typeface="Georgia"/>
              </a:rPr>
              <a:t> </a:t>
            </a:r>
            <a:endParaRPr dirty="0">
              <a:latin typeface="Gill Sans MT" panose="020B0502020104020203" pitchFamily="34" charset="77"/>
              <a:ea typeface="Georgia"/>
              <a:cs typeface="Georgia"/>
              <a:sym typeface="Georgia"/>
            </a:endParaRPr>
          </a:p>
          <a:p>
            <a:pPr lvl="0" algn="just">
              <a:lnSpc>
                <a:spcPct val="110000"/>
              </a:lnSpc>
              <a:buClr>
                <a:srgbClr val="92D050"/>
              </a:buClr>
              <a:defRPr sz="1800"/>
            </a:pPr>
            <a:endParaRPr dirty="0">
              <a:latin typeface="Gill Sans MT" panose="020B0502020104020203" pitchFamily="34" charset="77"/>
              <a:ea typeface="Georgia"/>
              <a:cs typeface="Georgia"/>
              <a:sym typeface="Georgia"/>
            </a:endParaRPr>
          </a:p>
          <a:p>
            <a:pPr marL="355600" lvl="0" indent="-355600" algn="just">
              <a:lnSpc>
                <a:spcPct val="110000"/>
              </a:lnSpc>
              <a:buClr>
                <a:srgbClr val="92D050"/>
              </a:buClr>
              <a:defRPr sz="1800"/>
            </a:pPr>
            <a:r>
              <a:rPr sz="2800" dirty="0" err="1">
                <a:latin typeface="Gill Sans MT" panose="020B0502020104020203" pitchFamily="34" charset="77"/>
                <a:ea typeface="Georgia"/>
                <a:cs typeface="Georgia"/>
                <a:sym typeface="Georgia"/>
              </a:rPr>
              <a:t>Déni</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intellectualisation</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combativité</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prise</a:t>
            </a:r>
            <a:r>
              <a:rPr sz="2800" dirty="0">
                <a:latin typeface="Gill Sans MT" panose="020B0502020104020203" pitchFamily="34" charset="77"/>
                <a:ea typeface="Georgia"/>
                <a:cs typeface="Georgia"/>
                <a:sym typeface="Georgia"/>
              </a:rPr>
              <a:t> de </a:t>
            </a:r>
            <a:r>
              <a:rPr sz="2800" dirty="0" err="1">
                <a:latin typeface="Gill Sans MT" panose="020B0502020104020203" pitchFamily="34" charset="77"/>
                <a:ea typeface="Georgia"/>
                <a:cs typeface="Georgia"/>
                <a:sym typeface="Georgia"/>
              </a:rPr>
              <a:t>recul</a:t>
            </a:r>
            <a:endParaRPr sz="2800" dirty="0">
              <a:latin typeface="Gill Sans MT" panose="020B0502020104020203" pitchFamily="34" charset="77"/>
              <a:ea typeface="Georgia"/>
              <a:cs typeface="Georgia"/>
              <a:sym typeface="Georgia"/>
            </a:endParaRPr>
          </a:p>
        </p:txBody>
      </p:sp>
      <p:pic>
        <p:nvPicPr>
          <p:cNvPr id="5" name="image11.png">
            <a:extLst>
              <a:ext uri="{FF2B5EF4-FFF2-40B4-BE49-F238E27FC236}">
                <a16:creationId xmlns:a16="http://schemas.microsoft.com/office/drawing/2014/main" id="{394F7347-D8C9-B949-BFC1-93C1DAED6998}"/>
              </a:ext>
            </a:extLst>
          </p:cNvPr>
          <p:cNvPicPr/>
          <p:nvPr/>
        </p:nvPicPr>
        <p:blipFill>
          <a:blip r:embed="rId2"/>
          <a:stretch>
            <a:fillRect/>
          </a:stretch>
        </p:blipFill>
        <p:spPr>
          <a:xfrm>
            <a:off x="9211168" y="4190269"/>
            <a:ext cx="2707783" cy="2433575"/>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838200" y="1586"/>
            <a:ext cx="10515600" cy="1595441"/>
          </a:xfrm>
          <a:prstGeom prst="rect">
            <a:avLst/>
          </a:prstGeom>
        </p:spPr>
        <p:txBody>
          <a:bodyPr/>
          <a:lstStyle>
            <a:lvl1pPr algn="ctr">
              <a:defRPr>
                <a:solidFill>
                  <a:srgbClr val="365B9D"/>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Résolution</a:t>
            </a:r>
            <a:r>
              <a:rPr sz="4400" dirty="0">
                <a:solidFill>
                  <a:schemeClr val="accent2"/>
                </a:solidFill>
                <a:latin typeface="Gill Sans MT" panose="020B0502020104020203" pitchFamily="34" charset="77"/>
              </a:rPr>
              <a:t> de </a:t>
            </a:r>
            <a:r>
              <a:rPr sz="4400" dirty="0" err="1">
                <a:solidFill>
                  <a:schemeClr val="accent2"/>
                </a:solidFill>
                <a:latin typeface="Gill Sans MT" panose="020B0502020104020203" pitchFamily="34" charset="77"/>
              </a:rPr>
              <a:t>problème</a:t>
            </a:r>
            <a:endParaRPr sz="4400" dirty="0">
              <a:solidFill>
                <a:schemeClr val="accent2"/>
              </a:solidFill>
              <a:latin typeface="Gill Sans MT" panose="020B0502020104020203" pitchFamily="34" charset="77"/>
            </a:endParaRPr>
          </a:p>
        </p:txBody>
      </p:sp>
      <p:sp>
        <p:nvSpPr>
          <p:cNvPr id="128" name="Shape 128"/>
          <p:cNvSpPr>
            <a:spLocks noGrp="1"/>
          </p:cNvSpPr>
          <p:nvPr>
            <p:ph type="body" idx="1"/>
          </p:nvPr>
        </p:nvSpPr>
        <p:spPr>
          <a:xfrm>
            <a:off x="838200" y="1431925"/>
            <a:ext cx="10515600" cy="5032375"/>
          </a:xfrm>
          <a:prstGeom prst="rect">
            <a:avLst/>
          </a:prstGeom>
        </p:spPr>
        <p:txBody>
          <a:bodyPr/>
          <a:lstStyle/>
          <a:p>
            <a:pPr lvl="0" algn="just">
              <a:lnSpc>
                <a:spcPct val="110000"/>
              </a:lnSpc>
              <a:buClr>
                <a:srgbClr val="C00000"/>
              </a:buClr>
              <a:defRPr sz="1800"/>
            </a:pPr>
            <a:endParaRPr dirty="0">
              <a:latin typeface="Gill Sans MT" panose="020B0502020104020203" pitchFamily="34" charset="77"/>
              <a:ea typeface="Georgia"/>
              <a:cs typeface="Georgia"/>
              <a:sym typeface="Georgia"/>
            </a:endParaRPr>
          </a:p>
          <a:p>
            <a:pPr marL="330200" lvl="0" indent="-330200" algn="just">
              <a:lnSpc>
                <a:spcPct val="110000"/>
              </a:lnSpc>
              <a:buClr>
                <a:srgbClr val="C00000"/>
              </a:buClr>
              <a:defRPr sz="1800"/>
            </a:pPr>
            <a:r>
              <a:rPr sz="2600" dirty="0">
                <a:latin typeface="Gill Sans MT" panose="020B0502020104020203" pitchFamily="34" charset="77"/>
                <a:ea typeface="Georgia"/>
                <a:cs typeface="Georgia"/>
                <a:sym typeface="Georgia"/>
              </a:rPr>
              <a:t>Vise </a:t>
            </a:r>
            <a:r>
              <a:rPr sz="2600" dirty="0" err="1">
                <a:latin typeface="Gill Sans MT" panose="020B0502020104020203" pitchFamily="34" charset="77"/>
                <a:ea typeface="Georgia"/>
                <a:cs typeface="Georgia"/>
                <a:sym typeface="Georgia"/>
              </a:rPr>
              <a:t>à</a:t>
            </a:r>
            <a:r>
              <a:rPr sz="2600" dirty="0">
                <a:latin typeface="Gill Sans MT" panose="020B0502020104020203" pitchFamily="34" charset="77"/>
                <a:ea typeface="Georgia"/>
                <a:cs typeface="Georgia"/>
                <a:sym typeface="Georgia"/>
              </a:rPr>
              <a:t> </a:t>
            </a:r>
            <a:r>
              <a:rPr sz="2600" dirty="0" err="1">
                <a:solidFill>
                  <a:srgbClr val="00B0F0"/>
                </a:solidFill>
                <a:latin typeface="Gill Sans MT" panose="020B0502020104020203" pitchFamily="34" charset="77"/>
                <a:ea typeface="Georgia Bold"/>
                <a:cs typeface="Georgia Bold"/>
                <a:sym typeface="Georgia Bold"/>
              </a:rPr>
              <a:t>réduire</a:t>
            </a:r>
            <a:r>
              <a:rPr sz="2600" dirty="0">
                <a:solidFill>
                  <a:srgbClr val="00B0F0"/>
                </a:solidFill>
                <a:latin typeface="Gill Sans MT" panose="020B0502020104020203" pitchFamily="34" charset="77"/>
                <a:ea typeface="Georgia Bold"/>
                <a:cs typeface="Georgia Bold"/>
                <a:sym typeface="Georgia Bold"/>
              </a:rPr>
              <a:t> les exigences de la situation</a:t>
            </a:r>
            <a:r>
              <a:rPr sz="2600" dirty="0">
                <a:solidFill>
                  <a:srgbClr val="00B0F0"/>
                </a:solidFill>
                <a:latin typeface="Gill Sans MT" panose="020B0502020104020203" pitchFamily="34" charset="77"/>
                <a:ea typeface="Georgia"/>
                <a:cs typeface="Georgia"/>
                <a:sym typeface="Georgia"/>
              </a:rPr>
              <a:t>  </a:t>
            </a:r>
            <a:r>
              <a:rPr sz="2600" dirty="0">
                <a:latin typeface="Gill Sans MT" panose="020B0502020104020203" pitchFamily="34" charset="77"/>
                <a:ea typeface="Georgia"/>
                <a:cs typeface="Georgia"/>
                <a:sym typeface="Georgia"/>
              </a:rPr>
              <a:t>et/</a:t>
            </a:r>
            <a:r>
              <a:rPr sz="2600" dirty="0" err="1">
                <a:latin typeface="Gill Sans MT" panose="020B0502020104020203" pitchFamily="34" charset="77"/>
                <a:ea typeface="Georgia"/>
                <a:cs typeface="Georgia"/>
                <a:sym typeface="Georgia"/>
              </a:rPr>
              <a:t>ou</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à</a:t>
            </a:r>
            <a:r>
              <a:rPr sz="2600" dirty="0">
                <a:latin typeface="Gill Sans MT" panose="020B0502020104020203" pitchFamily="34" charset="77"/>
                <a:ea typeface="Georgia"/>
                <a:cs typeface="Georgia"/>
                <a:sym typeface="Georgia"/>
              </a:rPr>
              <a:t>  </a:t>
            </a:r>
            <a:r>
              <a:rPr sz="2600" dirty="0">
                <a:solidFill>
                  <a:srgbClr val="00B0F0"/>
                </a:solidFill>
                <a:latin typeface="Gill Sans MT" panose="020B0502020104020203" pitchFamily="34" charset="77"/>
                <a:ea typeface="Georgia Bold"/>
                <a:cs typeface="Georgia Bold"/>
                <a:sym typeface="Georgia Bold"/>
              </a:rPr>
              <a:t>augmenter  </a:t>
            </a:r>
            <a:r>
              <a:rPr sz="2600" dirty="0" err="1">
                <a:solidFill>
                  <a:srgbClr val="00B0F0"/>
                </a:solidFill>
                <a:latin typeface="Gill Sans MT" panose="020B0502020104020203" pitchFamily="34" charset="77"/>
                <a:ea typeface="Georgia Bold"/>
                <a:cs typeface="Georgia Bold"/>
                <a:sym typeface="Georgia Bold"/>
              </a:rPr>
              <a:t>ses</a:t>
            </a:r>
            <a:r>
              <a:rPr sz="2600" dirty="0">
                <a:solidFill>
                  <a:srgbClr val="00B0F0"/>
                </a:solidFill>
                <a:latin typeface="Gill Sans MT" panose="020B0502020104020203" pitchFamily="34" charset="77"/>
                <a:ea typeface="Georgia Bold"/>
                <a:cs typeface="Georgia Bold"/>
                <a:sym typeface="Georgia Bold"/>
              </a:rPr>
              <a:t>  </a:t>
            </a:r>
            <a:r>
              <a:rPr sz="2600" dirty="0" err="1">
                <a:solidFill>
                  <a:srgbClr val="00B0F0"/>
                </a:solidFill>
                <a:latin typeface="Gill Sans MT" panose="020B0502020104020203" pitchFamily="34" charset="77"/>
                <a:ea typeface="Georgia Bold"/>
                <a:cs typeface="Georgia Bold"/>
                <a:sym typeface="Georgia Bold"/>
              </a:rPr>
              <a:t>propres</a:t>
            </a:r>
            <a:r>
              <a:rPr sz="2600" dirty="0">
                <a:solidFill>
                  <a:srgbClr val="00B0F0"/>
                </a:solidFill>
                <a:latin typeface="Gill Sans MT" panose="020B0502020104020203" pitchFamily="34" charset="77"/>
                <a:ea typeface="Georgia Bold"/>
                <a:cs typeface="Georgia Bold"/>
                <a:sym typeface="Georgia Bold"/>
              </a:rPr>
              <a:t> </a:t>
            </a:r>
            <a:r>
              <a:rPr sz="2600" dirty="0" err="1">
                <a:solidFill>
                  <a:srgbClr val="00B0F0"/>
                </a:solidFill>
                <a:latin typeface="Gill Sans MT" panose="020B0502020104020203" pitchFamily="34" charset="77"/>
                <a:ea typeface="Georgia Bold"/>
                <a:cs typeface="Georgia Bold"/>
                <a:sym typeface="Georgia Bold"/>
              </a:rPr>
              <a:t>ressources</a:t>
            </a:r>
            <a:r>
              <a:rPr sz="2600" dirty="0">
                <a:latin typeface="Gill Sans MT" panose="020B0502020104020203" pitchFamily="34" charset="77"/>
                <a:ea typeface="Georgia"/>
                <a:cs typeface="Georgia"/>
                <a:sym typeface="Georgia"/>
              </a:rPr>
              <a:t>  pour </a:t>
            </a:r>
            <a:r>
              <a:rPr sz="2600" dirty="0" err="1">
                <a:latin typeface="Gill Sans MT" panose="020B0502020104020203" pitchFamily="34" charset="77"/>
                <a:ea typeface="Georgia"/>
                <a:cs typeface="Georgia"/>
                <a:sym typeface="Georgia"/>
              </a:rPr>
              <a:t>mieux</a:t>
            </a:r>
            <a:r>
              <a:rPr sz="2600" dirty="0">
                <a:latin typeface="Gill Sans MT" panose="020B0502020104020203" pitchFamily="34" charset="77"/>
                <a:ea typeface="Georgia"/>
                <a:cs typeface="Georgia"/>
                <a:sym typeface="Georgia"/>
              </a:rPr>
              <a:t> y faire face</a:t>
            </a:r>
          </a:p>
          <a:p>
            <a:pPr lvl="0" algn="just">
              <a:lnSpc>
                <a:spcPct val="110000"/>
              </a:lnSpc>
              <a:buClr>
                <a:srgbClr val="C00000"/>
              </a:buClr>
              <a:defRPr sz="1800"/>
            </a:pPr>
            <a:endParaRPr sz="2600" dirty="0">
              <a:latin typeface="Gill Sans MT" panose="020B0502020104020203" pitchFamily="34" charset="77"/>
              <a:ea typeface="Georgia"/>
              <a:cs typeface="Georgia"/>
              <a:sym typeface="Georgia"/>
            </a:endParaRPr>
          </a:p>
          <a:p>
            <a:pPr marL="330200" lvl="0" indent="-330200" algn="just">
              <a:lnSpc>
                <a:spcPct val="110000"/>
              </a:lnSpc>
              <a:buClr>
                <a:srgbClr val="C00000"/>
              </a:buClr>
              <a:defRPr sz="1800"/>
            </a:pPr>
            <a:r>
              <a:rPr sz="2600" i="1" dirty="0" err="1">
                <a:latin typeface="Gill Sans MT" panose="020B0502020104020203" pitchFamily="34" charset="77"/>
                <a:ea typeface="Georgia"/>
                <a:cs typeface="Georgia"/>
                <a:sym typeface="Georgia"/>
              </a:rPr>
              <a:t>Négocier</a:t>
            </a:r>
            <a:r>
              <a:rPr sz="2600" i="1" dirty="0">
                <a:latin typeface="Gill Sans MT" panose="020B0502020104020203" pitchFamily="34" charset="77"/>
                <a:ea typeface="Georgia"/>
                <a:cs typeface="Georgia"/>
                <a:sym typeface="Georgia"/>
              </a:rPr>
              <a:t>  un  </a:t>
            </a:r>
            <a:r>
              <a:rPr sz="2600" i="1" dirty="0" err="1">
                <a:latin typeface="Gill Sans MT" panose="020B0502020104020203" pitchFamily="34" charset="77"/>
                <a:ea typeface="Georgia"/>
                <a:cs typeface="Georgia"/>
                <a:sym typeface="Georgia"/>
              </a:rPr>
              <a:t>délai</a:t>
            </a:r>
            <a:r>
              <a:rPr sz="2600" i="1" dirty="0">
                <a:latin typeface="Gill Sans MT" panose="020B0502020104020203" pitchFamily="34" charset="77"/>
                <a:ea typeface="Georgia"/>
                <a:cs typeface="Georgia"/>
                <a:sym typeface="Georgia"/>
              </a:rPr>
              <a:t>  pour  payer  </a:t>
            </a:r>
            <a:r>
              <a:rPr sz="2600" i="1" dirty="0" err="1">
                <a:latin typeface="Gill Sans MT" panose="020B0502020104020203" pitchFamily="34" charset="77"/>
                <a:ea typeface="Georgia"/>
                <a:cs typeface="Georgia"/>
                <a:sym typeface="Georgia"/>
              </a:rPr>
              <a:t>ses</a:t>
            </a:r>
            <a:r>
              <a:rPr sz="2600" i="1" dirty="0">
                <a:latin typeface="Gill Sans MT" panose="020B0502020104020203" pitchFamily="34" charset="77"/>
                <a:ea typeface="Georgia"/>
                <a:cs typeface="Georgia"/>
                <a:sym typeface="Georgia"/>
              </a:rPr>
              <a:t>  factures,  </a:t>
            </a:r>
            <a:r>
              <a:rPr sz="2600" i="1" dirty="0" err="1">
                <a:latin typeface="Gill Sans MT" panose="020B0502020104020203" pitchFamily="34" charset="77"/>
                <a:ea typeface="Georgia"/>
                <a:cs typeface="Georgia"/>
                <a:sym typeface="Georgia"/>
              </a:rPr>
              <a:t>rechercher</a:t>
            </a:r>
            <a:r>
              <a:rPr sz="2600" i="1" dirty="0">
                <a:latin typeface="Gill Sans MT" panose="020B0502020104020203" pitchFamily="34" charset="77"/>
                <a:ea typeface="Georgia"/>
                <a:cs typeface="Georgia"/>
                <a:sym typeface="Georgia"/>
              </a:rPr>
              <a:t>  un </a:t>
            </a:r>
            <a:r>
              <a:rPr sz="2600" i="1" dirty="0" err="1">
                <a:latin typeface="Gill Sans MT" panose="020B0502020104020203" pitchFamily="34" charset="77"/>
                <a:ea typeface="Georgia"/>
                <a:cs typeface="Georgia"/>
                <a:sym typeface="Georgia"/>
              </a:rPr>
              <a:t>emploi</a:t>
            </a:r>
            <a:r>
              <a:rPr sz="2600" i="1" dirty="0">
                <a:latin typeface="Gill Sans MT" panose="020B0502020104020203" pitchFamily="34" charset="77"/>
                <a:ea typeface="Georgia"/>
                <a:cs typeface="Georgia"/>
                <a:sym typeface="Georgia"/>
              </a:rPr>
              <a:t> </a:t>
            </a:r>
            <a:r>
              <a:rPr sz="2600" i="1" dirty="0" err="1">
                <a:latin typeface="Gill Sans MT" panose="020B0502020104020203" pitchFamily="34" charset="77"/>
                <a:ea typeface="Georgia"/>
                <a:cs typeface="Georgia"/>
                <a:sym typeface="Georgia"/>
              </a:rPr>
              <a:t>mieux</a:t>
            </a:r>
            <a:r>
              <a:rPr sz="2600" i="1" dirty="0">
                <a:latin typeface="Gill Sans MT" panose="020B0502020104020203" pitchFamily="34" charset="77"/>
                <a:ea typeface="Georgia"/>
                <a:cs typeface="Georgia"/>
                <a:sym typeface="Georgia"/>
              </a:rPr>
              <a:t> </a:t>
            </a:r>
            <a:r>
              <a:rPr sz="2600" i="1" dirty="0" err="1">
                <a:latin typeface="Gill Sans MT" panose="020B0502020104020203" pitchFamily="34" charset="77"/>
                <a:ea typeface="Georgia"/>
                <a:cs typeface="Georgia"/>
                <a:sym typeface="Georgia"/>
              </a:rPr>
              <a:t>rétribué</a:t>
            </a:r>
            <a:r>
              <a:rPr sz="2600" i="1" dirty="0">
                <a:latin typeface="Gill Sans MT" panose="020B0502020104020203" pitchFamily="34" charset="77"/>
                <a:ea typeface="Georgia"/>
                <a:cs typeface="Georgia"/>
                <a:sym typeface="Georgia"/>
              </a:rPr>
              <a:t>, consulter un </a:t>
            </a:r>
            <a:r>
              <a:rPr sz="2600" i="1" dirty="0" err="1">
                <a:latin typeface="Gill Sans MT" panose="020B0502020104020203" pitchFamily="34" charset="77"/>
                <a:ea typeface="Georgia"/>
                <a:cs typeface="Georgia"/>
                <a:sym typeface="Georgia"/>
              </a:rPr>
              <a:t>médecin</a:t>
            </a:r>
            <a:r>
              <a:rPr sz="2600" i="1" dirty="0">
                <a:latin typeface="Gill Sans MT" panose="020B0502020104020203" pitchFamily="34" charset="77"/>
                <a:ea typeface="Georgia"/>
                <a:cs typeface="Georgia"/>
                <a:sym typeface="Georgia"/>
              </a:rPr>
              <a:t>, augmenter   </a:t>
            </a:r>
            <a:r>
              <a:rPr sz="2600" i="1" dirty="0" err="1">
                <a:latin typeface="Gill Sans MT" panose="020B0502020104020203" pitchFamily="34" charset="77"/>
                <a:ea typeface="Georgia"/>
                <a:cs typeface="Georgia"/>
                <a:sym typeface="Georgia"/>
              </a:rPr>
              <a:t>ses</a:t>
            </a:r>
            <a:r>
              <a:rPr sz="2600" i="1" dirty="0">
                <a:latin typeface="Gill Sans MT" panose="020B0502020104020203" pitchFamily="34" charset="77"/>
                <a:ea typeface="Georgia"/>
                <a:cs typeface="Georgia"/>
                <a:sym typeface="Georgia"/>
              </a:rPr>
              <a:t>   </a:t>
            </a:r>
            <a:r>
              <a:rPr sz="2600" i="1" dirty="0" err="1">
                <a:latin typeface="Gill Sans MT" panose="020B0502020104020203" pitchFamily="34" charset="77"/>
                <a:ea typeface="Georgia"/>
                <a:cs typeface="Georgia"/>
                <a:sym typeface="Georgia"/>
              </a:rPr>
              <a:t>connaissances</a:t>
            </a:r>
            <a:r>
              <a:rPr sz="2600" i="1" dirty="0">
                <a:latin typeface="Gill Sans MT" panose="020B0502020104020203" pitchFamily="34" charset="77"/>
                <a:ea typeface="Georgia"/>
                <a:cs typeface="Georgia"/>
                <a:sym typeface="Georgia"/>
              </a:rPr>
              <a:t>   dans   </a:t>
            </a:r>
            <a:r>
              <a:rPr sz="2600" i="1" dirty="0" err="1">
                <a:latin typeface="Gill Sans MT" panose="020B0502020104020203" pitchFamily="34" charset="77"/>
                <a:ea typeface="Georgia"/>
                <a:cs typeface="Georgia"/>
                <a:sym typeface="Georgia"/>
              </a:rPr>
              <a:t>certains</a:t>
            </a:r>
            <a:r>
              <a:rPr sz="2600" i="1" dirty="0">
                <a:latin typeface="Gill Sans MT" panose="020B0502020104020203" pitchFamily="34" charset="77"/>
                <a:ea typeface="Georgia"/>
                <a:cs typeface="Georgia"/>
                <a:sym typeface="Georgia"/>
              </a:rPr>
              <a:t>   </a:t>
            </a:r>
            <a:r>
              <a:rPr sz="2600" i="1" dirty="0" err="1">
                <a:latin typeface="Gill Sans MT" panose="020B0502020104020203" pitchFamily="34" charset="77"/>
                <a:ea typeface="Georgia"/>
                <a:cs typeface="Georgia"/>
                <a:sym typeface="Georgia"/>
              </a:rPr>
              <a:t>domaines</a:t>
            </a:r>
            <a:r>
              <a:rPr sz="2600" i="1" dirty="0">
                <a:latin typeface="Gill Sans MT" panose="020B0502020104020203" pitchFamily="34" charset="77"/>
                <a:ea typeface="Georgia"/>
                <a:cs typeface="Georgia"/>
                <a:sym typeface="Georgia"/>
              </a:rPr>
              <a:t>, </a:t>
            </a:r>
            <a:r>
              <a:rPr sz="2600" i="1" dirty="0" err="1">
                <a:latin typeface="Gill Sans MT" panose="020B0502020104020203" pitchFamily="34" charset="77"/>
                <a:ea typeface="Georgia"/>
                <a:cs typeface="Georgia"/>
                <a:sym typeface="Georgia"/>
              </a:rPr>
              <a:t>construire</a:t>
            </a:r>
            <a:r>
              <a:rPr sz="2600" i="1" dirty="0">
                <a:latin typeface="Gill Sans MT" panose="020B0502020104020203" pitchFamily="34" charset="77"/>
                <a:ea typeface="Georgia"/>
                <a:cs typeface="Georgia"/>
                <a:sym typeface="Georgia"/>
              </a:rPr>
              <a:t> un planning, </a:t>
            </a:r>
            <a:r>
              <a:rPr sz="2600" i="1" dirty="0" err="1">
                <a:latin typeface="Gill Sans MT" panose="020B0502020104020203" pitchFamily="34" charset="77"/>
                <a:ea typeface="Georgia"/>
                <a:cs typeface="Georgia"/>
                <a:sym typeface="Georgia"/>
              </a:rPr>
              <a:t>rechercher</a:t>
            </a:r>
            <a:r>
              <a:rPr sz="2600" i="1" dirty="0">
                <a:latin typeface="Gill Sans MT" panose="020B0502020104020203" pitchFamily="34" charset="77"/>
                <a:ea typeface="Georgia"/>
                <a:cs typeface="Georgia"/>
                <a:sym typeface="Georgia"/>
              </a:rPr>
              <a:t> des information</a:t>
            </a:r>
          </a:p>
          <a:p>
            <a:pPr lvl="0" algn="just">
              <a:lnSpc>
                <a:spcPct val="110000"/>
              </a:lnSpc>
              <a:buClr>
                <a:srgbClr val="C00000"/>
              </a:buClr>
              <a:defRPr sz="1800"/>
            </a:pPr>
            <a:endParaRPr sz="2600" dirty="0">
              <a:latin typeface="Gill Sans MT" panose="020B0502020104020203" pitchFamily="34" charset="77"/>
              <a:ea typeface="Georgia"/>
              <a:cs typeface="Georgia"/>
              <a:sym typeface="Georgia"/>
            </a:endParaRPr>
          </a:p>
          <a:p>
            <a:pPr marL="330200" lvl="0" indent="-330200" algn="just">
              <a:lnSpc>
                <a:spcPct val="110000"/>
              </a:lnSpc>
              <a:buClr>
                <a:srgbClr val="C00000"/>
              </a:buClr>
              <a:defRPr sz="1800"/>
            </a:pPr>
            <a:r>
              <a:rPr sz="2600" dirty="0" err="1">
                <a:latin typeface="Gill Sans MT" panose="020B0502020104020203" pitchFamily="34" charset="77"/>
                <a:ea typeface="Georgia"/>
                <a:cs typeface="Georgia"/>
                <a:sym typeface="Georgia"/>
              </a:rPr>
              <a:t>Parenté</a:t>
            </a:r>
            <a:r>
              <a:rPr sz="2600" dirty="0">
                <a:latin typeface="Gill Sans MT" panose="020B0502020104020203" pitchFamily="34" charset="77"/>
                <a:ea typeface="Georgia"/>
                <a:cs typeface="Georgia"/>
                <a:sym typeface="Georgia"/>
              </a:rPr>
              <a:t> avec les </a:t>
            </a:r>
            <a:r>
              <a:rPr sz="2600" dirty="0" err="1">
                <a:solidFill>
                  <a:srgbClr val="00B0F0"/>
                </a:solidFill>
                <a:latin typeface="Gill Sans MT" panose="020B0502020104020203" pitchFamily="34" charset="77"/>
                <a:ea typeface="Georgia Bold"/>
                <a:cs typeface="Georgia Bold"/>
                <a:sym typeface="Georgia Bold"/>
              </a:rPr>
              <a:t>stratégies</a:t>
            </a:r>
            <a:r>
              <a:rPr sz="2600" dirty="0">
                <a:solidFill>
                  <a:srgbClr val="00B0F0"/>
                </a:solidFill>
                <a:latin typeface="Gill Sans MT" panose="020B0502020104020203" pitchFamily="34" charset="77"/>
                <a:ea typeface="Georgia Bold"/>
                <a:cs typeface="Georgia Bold"/>
                <a:sym typeface="Georgia Bold"/>
              </a:rPr>
              <a:t> </a:t>
            </a:r>
            <a:r>
              <a:rPr sz="2600" dirty="0" err="1">
                <a:solidFill>
                  <a:srgbClr val="00B0F0"/>
                </a:solidFill>
                <a:latin typeface="Gill Sans MT" panose="020B0502020104020203" pitchFamily="34" charset="77"/>
                <a:ea typeface="Georgia Bold"/>
                <a:cs typeface="Georgia Bold"/>
                <a:sym typeface="Georgia Bold"/>
              </a:rPr>
              <a:t>comportementales</a:t>
            </a:r>
            <a:endParaRPr sz="2600" dirty="0">
              <a:solidFill>
                <a:srgbClr val="00B0F0"/>
              </a:solidFill>
              <a:latin typeface="Gill Sans MT" panose="020B0502020104020203" pitchFamily="34" charset="77"/>
              <a:ea typeface="Georgia Bold"/>
              <a:cs typeface="Georgia Bold"/>
              <a:sym typeface="Georgia Bold"/>
            </a:endParaRPr>
          </a:p>
        </p:txBody>
      </p:sp>
      <p:sp>
        <p:nvSpPr>
          <p:cNvPr id="129" name="Shape 129"/>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25</a:t>
            </a:fld>
            <a:endParaRPr sz="1200">
              <a:solidFill>
                <a:srgbClr val="888888"/>
              </a:solidFill>
            </a:endParaRPr>
          </a:p>
        </p:txBody>
      </p:sp>
      <p:pic>
        <p:nvPicPr>
          <p:cNvPr id="130" name="image12.png"/>
          <p:cNvPicPr/>
          <p:nvPr/>
        </p:nvPicPr>
        <p:blipFill>
          <a:blip r:embed="rId2"/>
          <a:stretch>
            <a:fillRect/>
          </a:stretch>
        </p:blipFill>
        <p:spPr>
          <a:xfrm>
            <a:off x="9003079" y="5020328"/>
            <a:ext cx="2960323" cy="1683685"/>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838200" y="-74614"/>
            <a:ext cx="10515600" cy="1595441"/>
          </a:xfrm>
          <a:prstGeom prst="rect">
            <a:avLst/>
          </a:prstGeom>
        </p:spPr>
        <p:txBody>
          <a:bodyPr/>
          <a:lstStyle>
            <a:lvl1pPr algn="ctr">
              <a:defRPr>
                <a:solidFill>
                  <a:srgbClr val="365B9D"/>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Stratégies</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centrées</a:t>
            </a:r>
            <a:r>
              <a:rPr sz="4400" dirty="0">
                <a:solidFill>
                  <a:schemeClr val="accent2"/>
                </a:solidFill>
                <a:latin typeface="Gill Sans MT" panose="020B0502020104020203" pitchFamily="34" charset="77"/>
              </a:rPr>
              <a:t> sur </a:t>
            </a:r>
            <a:r>
              <a:rPr sz="4400" dirty="0" err="1">
                <a:solidFill>
                  <a:schemeClr val="accent2"/>
                </a:solidFill>
                <a:latin typeface="Gill Sans MT" panose="020B0502020104020203" pitchFamily="34" charset="77"/>
              </a:rPr>
              <a:t>l’émotion</a:t>
            </a:r>
            <a:endParaRPr sz="4400" dirty="0">
              <a:solidFill>
                <a:schemeClr val="accent2"/>
              </a:solidFill>
              <a:latin typeface="Gill Sans MT" panose="020B0502020104020203" pitchFamily="34" charset="77"/>
            </a:endParaRPr>
          </a:p>
        </p:txBody>
      </p:sp>
      <p:sp>
        <p:nvSpPr>
          <p:cNvPr id="133" name="Shape 133"/>
          <p:cNvSpPr>
            <a:spLocks noGrp="1"/>
          </p:cNvSpPr>
          <p:nvPr>
            <p:ph type="body" idx="1"/>
          </p:nvPr>
        </p:nvSpPr>
        <p:spPr>
          <a:xfrm>
            <a:off x="838200" y="1292225"/>
            <a:ext cx="10515600" cy="5032375"/>
          </a:xfrm>
          <a:prstGeom prst="rect">
            <a:avLst/>
          </a:prstGeom>
        </p:spPr>
        <p:txBody>
          <a:bodyPr/>
          <a:lstStyle/>
          <a:p>
            <a:pPr lvl="0" algn="just">
              <a:defRPr sz="1800"/>
            </a:pPr>
            <a:endParaRPr dirty="0">
              <a:latin typeface="Georgia"/>
              <a:ea typeface="Georgia"/>
              <a:cs typeface="Georgia"/>
              <a:sym typeface="Georgia"/>
            </a:endParaRPr>
          </a:p>
          <a:p>
            <a:pPr marL="330200" lvl="0" indent="-330200" algn="just">
              <a:buClr>
                <a:srgbClr val="92D050"/>
              </a:buClr>
              <a:defRPr sz="1800"/>
            </a:pPr>
            <a:r>
              <a:rPr sz="2600" dirty="0">
                <a:latin typeface="Gill Sans MT" panose="020B0502020104020203" pitchFamily="34" charset="77"/>
                <a:ea typeface="Georgia"/>
                <a:cs typeface="Georgia"/>
                <a:sym typeface="Georgia"/>
              </a:rPr>
              <a:t>Vise </a:t>
            </a:r>
            <a:r>
              <a:rPr sz="2600" dirty="0" err="1">
                <a:latin typeface="Gill Sans MT" panose="020B0502020104020203" pitchFamily="34" charset="77"/>
                <a:ea typeface="Georgia"/>
                <a:cs typeface="Georgia"/>
                <a:sym typeface="Georgia"/>
              </a:rPr>
              <a:t>à</a:t>
            </a:r>
            <a:r>
              <a:rPr sz="2600" dirty="0">
                <a:latin typeface="Gill Sans MT" panose="020B0502020104020203" pitchFamily="34" charset="77"/>
                <a:ea typeface="Georgia"/>
                <a:cs typeface="Georgia"/>
                <a:sym typeface="Georgia"/>
              </a:rPr>
              <a:t> </a:t>
            </a:r>
            <a:r>
              <a:rPr sz="2600" dirty="0" err="1">
                <a:solidFill>
                  <a:srgbClr val="00B0F0"/>
                </a:solidFill>
                <a:latin typeface="Gill Sans MT" panose="020B0502020104020203" pitchFamily="34" charset="77"/>
                <a:ea typeface="Georgia Bold"/>
                <a:cs typeface="Georgia Bold"/>
                <a:sym typeface="Georgia Bold"/>
              </a:rPr>
              <a:t>gérer</a:t>
            </a:r>
            <a:r>
              <a:rPr sz="2600" dirty="0">
                <a:solidFill>
                  <a:srgbClr val="00B0F0"/>
                </a:solidFill>
                <a:latin typeface="Gill Sans MT" panose="020B0502020104020203" pitchFamily="34" charset="77"/>
                <a:ea typeface="Georgia Bold"/>
                <a:cs typeface="Georgia Bold"/>
                <a:sym typeface="Georgia Bold"/>
              </a:rPr>
              <a:t> les </a:t>
            </a:r>
            <a:r>
              <a:rPr sz="2600" dirty="0" err="1">
                <a:solidFill>
                  <a:srgbClr val="00B0F0"/>
                </a:solidFill>
                <a:latin typeface="Gill Sans MT" panose="020B0502020104020203" pitchFamily="34" charset="77"/>
                <a:ea typeface="Georgia Bold"/>
                <a:cs typeface="Georgia Bold"/>
                <a:sym typeface="Georgia Bold"/>
              </a:rPr>
              <a:t>réponses</a:t>
            </a:r>
            <a:r>
              <a:rPr sz="2600" dirty="0">
                <a:solidFill>
                  <a:srgbClr val="00B0F0"/>
                </a:solidFill>
                <a:latin typeface="Gill Sans MT" panose="020B0502020104020203" pitchFamily="34" charset="77"/>
                <a:ea typeface="Georgia Bold"/>
                <a:cs typeface="Georgia Bold"/>
                <a:sym typeface="Georgia Bold"/>
              </a:rPr>
              <a:t> </a:t>
            </a:r>
            <a:r>
              <a:rPr sz="2600" dirty="0" err="1">
                <a:solidFill>
                  <a:srgbClr val="00B0F0"/>
                </a:solidFill>
                <a:latin typeface="Gill Sans MT" panose="020B0502020104020203" pitchFamily="34" charset="77"/>
                <a:ea typeface="Georgia Bold"/>
                <a:cs typeface="Georgia Bold"/>
                <a:sym typeface="Georgia Bold"/>
              </a:rPr>
              <a:t>émotionnelles</a:t>
            </a:r>
            <a:r>
              <a:rPr sz="2600" dirty="0">
                <a:solidFill>
                  <a:srgbClr val="00B0F0"/>
                </a:solidFill>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induites</a:t>
            </a:r>
            <a:r>
              <a:rPr sz="2600" dirty="0">
                <a:latin typeface="Gill Sans MT" panose="020B0502020104020203" pitchFamily="34" charset="77"/>
                <a:ea typeface="Georgia"/>
                <a:cs typeface="Georgia"/>
                <a:sym typeface="Georgia"/>
              </a:rPr>
              <a:t> par la situation</a:t>
            </a:r>
          </a:p>
          <a:p>
            <a:pPr lvl="0" algn="just">
              <a:buClr>
                <a:srgbClr val="92D050"/>
              </a:buClr>
              <a:defRPr sz="1800"/>
            </a:pPr>
            <a:endParaRPr sz="2600" dirty="0">
              <a:latin typeface="Gill Sans MT" panose="020B0502020104020203" pitchFamily="34" charset="77"/>
              <a:ea typeface="Georgia"/>
              <a:cs typeface="Georgia"/>
              <a:sym typeface="Georgia"/>
            </a:endParaRPr>
          </a:p>
          <a:p>
            <a:pPr marL="330200" lvl="0" indent="-330200" algn="just">
              <a:buClr>
                <a:srgbClr val="92D050"/>
              </a:buClr>
              <a:defRPr sz="1800"/>
            </a:pPr>
            <a:r>
              <a:rPr sz="2600" dirty="0" err="1">
                <a:latin typeface="Gill Sans MT" panose="020B0502020104020203" pitchFamily="34" charset="77"/>
                <a:ea typeface="Georgia"/>
                <a:cs typeface="Georgia"/>
                <a:sym typeface="Georgia"/>
              </a:rPr>
              <a:t>Consommer</a:t>
            </a:r>
            <a:r>
              <a:rPr sz="2600" dirty="0">
                <a:latin typeface="Gill Sans MT" panose="020B0502020104020203" pitchFamily="34" charset="77"/>
                <a:ea typeface="Georgia"/>
                <a:cs typeface="Georgia"/>
                <a:sym typeface="Georgia"/>
              </a:rPr>
              <a:t> des substances (</a:t>
            </a:r>
            <a:r>
              <a:rPr sz="2600" dirty="0" err="1">
                <a:latin typeface="Gill Sans MT" panose="020B0502020104020203" pitchFamily="34" charset="77"/>
                <a:ea typeface="Georgia"/>
                <a:cs typeface="Georgia"/>
                <a:sym typeface="Georgia"/>
              </a:rPr>
              <a:t>alcool</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tabac</a:t>
            </a:r>
            <a:r>
              <a:rPr sz="2600" dirty="0">
                <a:latin typeface="Gill Sans MT" panose="020B0502020104020203" pitchFamily="34" charset="77"/>
                <a:ea typeface="Georgia"/>
                <a:cs typeface="Georgia"/>
                <a:sym typeface="Georgia"/>
              </a:rPr>
              <a:t>, drogues), </a:t>
            </a:r>
            <a:r>
              <a:rPr sz="2600" dirty="0" err="1">
                <a:latin typeface="Gill Sans MT" panose="020B0502020104020203" pitchFamily="34" charset="77"/>
                <a:ea typeface="Georgia"/>
                <a:cs typeface="Georgia"/>
                <a:sym typeface="Georgia"/>
              </a:rPr>
              <a:t>s’engager</a:t>
            </a:r>
            <a:r>
              <a:rPr sz="2600" dirty="0">
                <a:latin typeface="Gill Sans MT" panose="020B0502020104020203" pitchFamily="34" charset="77"/>
                <a:ea typeface="Georgia"/>
                <a:cs typeface="Georgia"/>
                <a:sym typeface="Georgia"/>
              </a:rPr>
              <a:t> dans </a:t>
            </a:r>
            <a:r>
              <a:rPr sz="2600" dirty="0" err="1">
                <a:latin typeface="Gill Sans MT" panose="020B0502020104020203" pitchFamily="34" charset="77"/>
                <a:ea typeface="Georgia"/>
                <a:cs typeface="Georgia"/>
                <a:sym typeface="Georgia"/>
              </a:rPr>
              <a:t>diverses</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activités</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distrayantes</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exercice</a:t>
            </a:r>
            <a:r>
              <a:rPr sz="2600" dirty="0">
                <a:latin typeface="Gill Sans MT" panose="020B0502020104020203" pitchFamily="34" charset="77"/>
                <a:ea typeface="Georgia"/>
                <a:cs typeface="Georgia"/>
                <a:sym typeface="Georgia"/>
              </a:rPr>
              <a:t>  physique,  lecture, </a:t>
            </a:r>
            <a:r>
              <a:rPr sz="2600" dirty="0" err="1">
                <a:latin typeface="Gill Sans MT" panose="020B0502020104020203" pitchFamily="34" charset="77"/>
                <a:ea typeface="Georgia"/>
                <a:cs typeface="Georgia"/>
                <a:sym typeface="Georgia"/>
              </a:rPr>
              <a:t>télévision</a:t>
            </a:r>
            <a:r>
              <a:rPr sz="2600" dirty="0">
                <a:latin typeface="Gill Sans MT" panose="020B0502020104020203" pitchFamily="34" charset="77"/>
                <a:ea typeface="Georgia"/>
                <a:cs typeface="Georgia"/>
                <a:sym typeface="Georgia"/>
              </a:rPr>
              <a:t>,...), se </a:t>
            </a:r>
            <a:r>
              <a:rPr sz="2600" dirty="0" err="1">
                <a:latin typeface="Gill Sans MT" panose="020B0502020104020203" pitchFamily="34" charset="77"/>
                <a:ea typeface="Georgia"/>
                <a:cs typeface="Georgia"/>
                <a:sym typeface="Georgia"/>
              </a:rPr>
              <a:t>sentir</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responsable</a:t>
            </a:r>
            <a:r>
              <a:rPr sz="2600" dirty="0">
                <a:latin typeface="Gill Sans MT" panose="020B0502020104020203" pitchFamily="34" charset="77"/>
                <a:ea typeface="Georgia"/>
                <a:cs typeface="Georgia"/>
                <a:sym typeface="Georgia"/>
              </a:rPr>
              <a:t> (auto-accusation), </a:t>
            </a:r>
            <a:r>
              <a:rPr sz="2600" dirty="0" err="1">
                <a:latin typeface="Gill Sans MT" panose="020B0502020104020203" pitchFamily="34" charset="77"/>
                <a:ea typeface="Georgia"/>
                <a:cs typeface="Georgia"/>
                <a:sym typeface="Georgia"/>
              </a:rPr>
              <a:t>exprimer</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ses</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émotions</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colère</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anxiété</a:t>
            </a:r>
            <a:r>
              <a:rPr sz="2600" dirty="0">
                <a:latin typeface="Gill Sans MT" panose="020B0502020104020203" pitchFamily="34" charset="77"/>
                <a:ea typeface="Georgia"/>
                <a:cs typeface="Georgia"/>
                <a:sym typeface="Georgia"/>
              </a:rPr>
              <a:t>…)</a:t>
            </a:r>
          </a:p>
          <a:p>
            <a:pPr lvl="0" algn="just">
              <a:buClr>
                <a:srgbClr val="92D050"/>
              </a:buClr>
              <a:defRPr sz="1800"/>
            </a:pPr>
            <a:endParaRPr sz="2600" dirty="0">
              <a:latin typeface="Gill Sans MT" panose="020B0502020104020203" pitchFamily="34" charset="77"/>
              <a:ea typeface="Georgia"/>
              <a:cs typeface="Georgia"/>
              <a:sym typeface="Georgia"/>
            </a:endParaRPr>
          </a:p>
          <a:p>
            <a:pPr marL="330200" lvl="0" indent="-330200" algn="just">
              <a:buClr>
                <a:srgbClr val="92D050"/>
              </a:buClr>
              <a:defRPr sz="1800"/>
            </a:pPr>
            <a:r>
              <a:rPr sz="2600" dirty="0" err="1">
                <a:latin typeface="Gill Sans MT" panose="020B0502020104020203" pitchFamily="34" charset="77"/>
                <a:ea typeface="Georgia"/>
                <a:cs typeface="Georgia"/>
                <a:sym typeface="Georgia"/>
              </a:rPr>
              <a:t>Parenté</a:t>
            </a:r>
            <a:r>
              <a:rPr sz="2600" dirty="0">
                <a:latin typeface="Gill Sans MT" panose="020B0502020104020203" pitchFamily="34" charset="77"/>
                <a:ea typeface="Georgia"/>
                <a:cs typeface="Georgia"/>
                <a:sym typeface="Georgia"/>
              </a:rPr>
              <a:t> avec les </a:t>
            </a:r>
            <a:r>
              <a:rPr sz="2600" dirty="0" err="1">
                <a:solidFill>
                  <a:srgbClr val="00B0F0"/>
                </a:solidFill>
                <a:latin typeface="Gill Sans MT" panose="020B0502020104020203" pitchFamily="34" charset="77"/>
                <a:ea typeface="Georgia Bold"/>
                <a:cs typeface="Georgia Bold"/>
                <a:sym typeface="Georgia Bold"/>
              </a:rPr>
              <a:t>stratégies</a:t>
            </a:r>
            <a:r>
              <a:rPr sz="2600" dirty="0">
                <a:solidFill>
                  <a:srgbClr val="00B0F0"/>
                </a:solidFill>
                <a:latin typeface="Gill Sans MT" panose="020B0502020104020203" pitchFamily="34" charset="77"/>
                <a:ea typeface="Georgia Bold"/>
                <a:cs typeface="Georgia Bold"/>
                <a:sym typeface="Georgia Bold"/>
              </a:rPr>
              <a:t> </a:t>
            </a:r>
            <a:r>
              <a:rPr sz="2600" dirty="0" err="1">
                <a:solidFill>
                  <a:srgbClr val="00B0F0"/>
                </a:solidFill>
                <a:latin typeface="Gill Sans MT" panose="020B0502020104020203" pitchFamily="34" charset="77"/>
                <a:ea typeface="Georgia Bold"/>
                <a:cs typeface="Georgia Bold"/>
                <a:sym typeface="Georgia Bold"/>
              </a:rPr>
              <a:t>cognitives</a:t>
            </a:r>
            <a:endParaRPr sz="2600" dirty="0">
              <a:solidFill>
                <a:srgbClr val="00B0F0"/>
              </a:solidFill>
              <a:latin typeface="Gill Sans MT" panose="020B0502020104020203" pitchFamily="34" charset="77"/>
              <a:ea typeface="Georgia Bold"/>
              <a:cs typeface="Georgia Bold"/>
              <a:sym typeface="Georgia Bold"/>
            </a:endParaRPr>
          </a:p>
        </p:txBody>
      </p:sp>
      <p:sp>
        <p:nvSpPr>
          <p:cNvPr id="134" name="Shape 134"/>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26</a:t>
            </a:fld>
            <a:endParaRPr sz="1200">
              <a:solidFill>
                <a:srgbClr val="888888"/>
              </a:solidFill>
            </a:endParaRPr>
          </a:p>
        </p:txBody>
      </p:sp>
      <p:pic>
        <p:nvPicPr>
          <p:cNvPr id="135" name="image13.png"/>
          <p:cNvPicPr/>
          <p:nvPr/>
        </p:nvPicPr>
        <p:blipFill>
          <a:blip r:embed="rId2"/>
          <a:stretch>
            <a:fillRect/>
          </a:stretch>
        </p:blipFill>
        <p:spPr>
          <a:xfrm>
            <a:off x="8120013" y="4726844"/>
            <a:ext cx="3724373" cy="179302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Stratégies</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évitantes</a:t>
            </a:r>
            <a:r>
              <a:rPr sz="4400" dirty="0">
                <a:solidFill>
                  <a:schemeClr val="accent2"/>
                </a:solidFill>
                <a:latin typeface="Gill Sans MT" panose="020B0502020104020203" pitchFamily="34" charset="77"/>
              </a:rPr>
              <a:t> et vigilantes</a:t>
            </a:r>
          </a:p>
        </p:txBody>
      </p:sp>
      <p:sp>
        <p:nvSpPr>
          <p:cNvPr id="138" name="Shape 138"/>
          <p:cNvSpPr>
            <a:spLocks noGrp="1"/>
          </p:cNvSpPr>
          <p:nvPr>
            <p:ph type="body" idx="1"/>
          </p:nvPr>
        </p:nvSpPr>
        <p:spPr>
          <a:xfrm>
            <a:off x="838200" y="1825624"/>
            <a:ext cx="10515600" cy="4631160"/>
          </a:xfrm>
          <a:prstGeom prst="rect">
            <a:avLst/>
          </a:prstGeom>
        </p:spPr>
        <p:txBody>
          <a:bodyPr>
            <a:normAutofit/>
          </a:bodyPr>
          <a:lstStyle/>
          <a:p>
            <a:pPr marL="311150" lvl="0" indent="-311150" algn="just" defTabSz="896111">
              <a:lnSpc>
                <a:spcPct val="110000"/>
              </a:lnSpc>
              <a:spcBef>
                <a:spcPts val="900"/>
              </a:spcBef>
              <a:buClr>
                <a:srgbClr val="C00000"/>
              </a:buClr>
              <a:defRPr sz="1800"/>
            </a:pPr>
            <a:r>
              <a:rPr sz="2450" dirty="0" err="1">
                <a:solidFill>
                  <a:srgbClr val="00B0F0"/>
                </a:solidFill>
                <a:latin typeface="Gill Sans MT" panose="020B0502020104020203" pitchFamily="34" charset="77"/>
                <a:ea typeface="Georgia Bold"/>
                <a:cs typeface="Georgia Bold"/>
                <a:sym typeface="Georgia Bold"/>
              </a:rPr>
              <a:t>Stratégies</a:t>
            </a:r>
            <a:r>
              <a:rPr sz="2450" dirty="0">
                <a:solidFill>
                  <a:srgbClr val="00B0F0"/>
                </a:solidFill>
                <a:latin typeface="Gill Sans MT" panose="020B0502020104020203" pitchFamily="34" charset="77"/>
                <a:ea typeface="Georgia Bold"/>
                <a:cs typeface="Georgia Bold"/>
                <a:sym typeface="Georgia Bold"/>
              </a:rPr>
              <a:t> </a:t>
            </a:r>
            <a:r>
              <a:rPr sz="2450" dirty="0" err="1">
                <a:solidFill>
                  <a:srgbClr val="00B0F0"/>
                </a:solidFill>
                <a:latin typeface="Gill Sans MT" panose="020B0502020104020203" pitchFamily="34" charset="77"/>
                <a:ea typeface="Georgia Bold"/>
                <a:cs typeface="Georgia Bold"/>
                <a:sym typeface="Georgia Bold"/>
              </a:rPr>
              <a:t>évitantes</a:t>
            </a:r>
            <a:r>
              <a:rPr sz="2450" dirty="0">
                <a:solidFill>
                  <a:srgbClr val="00B0F0"/>
                </a:solidFill>
                <a:latin typeface="Gill Sans MT" panose="020B0502020104020203" pitchFamily="34" charset="77"/>
                <a:ea typeface="Georgia Bold"/>
                <a:cs typeface="Georgia Bold"/>
                <a:sym typeface="Georgia Bold"/>
              </a:rPr>
              <a:t> : </a:t>
            </a:r>
            <a:r>
              <a:rPr sz="2450" dirty="0">
                <a:latin typeface="Gill Sans MT" panose="020B0502020104020203" pitchFamily="34" charset="77"/>
                <a:ea typeface="Georgia Bold"/>
                <a:cs typeface="Georgia Bold"/>
                <a:sym typeface="Georgia Bold"/>
              </a:rPr>
              <a:t>la </a:t>
            </a:r>
            <a:r>
              <a:rPr sz="2450" dirty="0" err="1">
                <a:latin typeface="Gill Sans MT" panose="020B0502020104020203" pitchFamily="34" charset="77"/>
                <a:ea typeface="Georgia Bold"/>
                <a:cs typeface="Georgia Bold"/>
                <a:sym typeface="Georgia Bold"/>
              </a:rPr>
              <a:t>personne</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utilise</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principalement</a:t>
            </a:r>
            <a:r>
              <a:rPr sz="2450" dirty="0">
                <a:latin typeface="Gill Sans MT" panose="020B0502020104020203" pitchFamily="34" charset="77"/>
                <a:ea typeface="Georgia Bold"/>
                <a:cs typeface="Georgia Bold"/>
                <a:sym typeface="Georgia Bold"/>
              </a:rPr>
              <a:t> des </a:t>
            </a:r>
            <a:r>
              <a:rPr sz="2450" dirty="0" err="1">
                <a:latin typeface="Gill Sans MT" panose="020B0502020104020203" pitchFamily="34" charset="77"/>
                <a:ea typeface="Georgia Bold"/>
                <a:cs typeface="Georgia Bold"/>
                <a:sym typeface="Georgia Bold"/>
              </a:rPr>
              <a:t>stratégies</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lui</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permettant</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d’éviter</a:t>
            </a:r>
            <a:r>
              <a:rPr sz="2450" dirty="0">
                <a:latin typeface="Gill Sans MT" panose="020B0502020104020203" pitchFamily="34" charset="77"/>
                <a:ea typeface="Georgia Bold"/>
                <a:cs typeface="Georgia Bold"/>
                <a:sym typeface="Georgia Bold"/>
              </a:rPr>
              <a:t> la confrontation direct au </a:t>
            </a:r>
            <a:r>
              <a:rPr sz="2450" dirty="0" err="1">
                <a:latin typeface="Gill Sans MT" panose="020B0502020104020203" pitchFamily="34" charset="77"/>
                <a:ea typeface="Georgia Bold"/>
                <a:cs typeface="Georgia Bold"/>
                <a:sym typeface="Georgia Bold"/>
              </a:rPr>
              <a:t>problème</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ou</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à</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ses</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effets</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émotionnels</a:t>
            </a:r>
            <a:r>
              <a:rPr sz="2450" dirty="0">
                <a:latin typeface="Gill Sans MT" panose="020B0502020104020203" pitchFamily="34" charset="77"/>
                <a:ea typeface="Georgia Bold"/>
                <a:cs typeface="Georgia Bold"/>
                <a:sym typeface="Georgia Bold"/>
              </a:rPr>
              <a:t> </a:t>
            </a:r>
            <a:r>
              <a:rPr sz="2156" dirty="0">
                <a:latin typeface="Gill Sans MT" panose="020B0502020104020203" pitchFamily="34" charset="77"/>
                <a:ea typeface="Georgia"/>
                <a:cs typeface="Georgia"/>
                <a:sym typeface="Georgia"/>
              </a:rPr>
              <a:t>(distraction, diversion, </a:t>
            </a:r>
            <a:r>
              <a:rPr sz="2156" dirty="0" err="1">
                <a:latin typeface="Gill Sans MT" panose="020B0502020104020203" pitchFamily="34" charset="77"/>
                <a:ea typeface="Georgia"/>
                <a:cs typeface="Georgia"/>
                <a:sym typeface="Georgia"/>
              </a:rPr>
              <a:t>évitement</a:t>
            </a:r>
            <a:r>
              <a:rPr sz="2156" dirty="0">
                <a:latin typeface="Gill Sans MT" panose="020B0502020104020203" pitchFamily="34" charset="77"/>
                <a:ea typeface="Georgia"/>
                <a:cs typeface="Georgia"/>
                <a:sym typeface="Georgia"/>
              </a:rPr>
              <a:t>, </a:t>
            </a:r>
            <a:r>
              <a:rPr sz="2156" dirty="0" err="1">
                <a:latin typeface="Gill Sans MT" panose="020B0502020104020203" pitchFamily="34" charset="77"/>
                <a:ea typeface="Georgia"/>
                <a:cs typeface="Georgia"/>
                <a:sym typeface="Georgia"/>
              </a:rPr>
              <a:t>déni</a:t>
            </a:r>
            <a:r>
              <a:rPr sz="2156" dirty="0">
                <a:latin typeface="Gill Sans MT" panose="020B0502020104020203" pitchFamily="34" charset="77"/>
                <a:ea typeface="Georgia"/>
                <a:cs typeface="Georgia"/>
                <a:sym typeface="Georgia"/>
              </a:rPr>
              <a:t>..) </a:t>
            </a:r>
          </a:p>
          <a:p>
            <a:pPr marL="224027" lvl="0" indent="-224027" algn="just" defTabSz="896111">
              <a:lnSpc>
                <a:spcPct val="110000"/>
              </a:lnSpc>
              <a:spcBef>
                <a:spcPts val="900"/>
              </a:spcBef>
              <a:buClr>
                <a:srgbClr val="C00000"/>
              </a:buClr>
              <a:defRPr sz="1800"/>
            </a:pPr>
            <a:endParaRPr sz="2156" dirty="0">
              <a:latin typeface="Gill Sans MT" panose="020B0502020104020203" pitchFamily="34" charset="77"/>
              <a:ea typeface="Georgia"/>
              <a:cs typeface="Georgia"/>
              <a:sym typeface="Georgia"/>
            </a:endParaRPr>
          </a:p>
          <a:p>
            <a:pPr marL="311150" lvl="0" indent="-311150" algn="just" defTabSz="896111">
              <a:lnSpc>
                <a:spcPct val="110000"/>
              </a:lnSpc>
              <a:spcBef>
                <a:spcPts val="900"/>
              </a:spcBef>
              <a:buClr>
                <a:srgbClr val="C00000"/>
              </a:buClr>
              <a:defRPr sz="1800"/>
            </a:pPr>
            <a:r>
              <a:rPr sz="2450" dirty="0" err="1">
                <a:solidFill>
                  <a:srgbClr val="00B0F0"/>
                </a:solidFill>
                <a:latin typeface="Gill Sans MT" panose="020B0502020104020203" pitchFamily="34" charset="77"/>
                <a:ea typeface="Georgia Bold"/>
                <a:cs typeface="Georgia Bold"/>
                <a:sym typeface="Georgia Bold"/>
              </a:rPr>
              <a:t>Stratégies</a:t>
            </a:r>
            <a:r>
              <a:rPr sz="2450" dirty="0">
                <a:solidFill>
                  <a:srgbClr val="00B0F0"/>
                </a:solidFill>
                <a:latin typeface="Gill Sans MT" panose="020B0502020104020203" pitchFamily="34" charset="77"/>
                <a:ea typeface="Georgia Bold"/>
                <a:cs typeface="Georgia Bold"/>
                <a:sym typeface="Georgia Bold"/>
              </a:rPr>
              <a:t> vigilantes </a:t>
            </a:r>
            <a:r>
              <a:rPr sz="2450" dirty="0">
                <a:latin typeface="Gill Sans MT" panose="020B0502020104020203" pitchFamily="34" charset="77"/>
                <a:ea typeface="Georgia Bold"/>
                <a:cs typeface="Georgia Bold"/>
                <a:sym typeface="Georgia Bold"/>
              </a:rPr>
              <a:t>: la </a:t>
            </a:r>
            <a:r>
              <a:rPr sz="2450" dirty="0" err="1">
                <a:latin typeface="Gill Sans MT" panose="020B0502020104020203" pitchFamily="34" charset="77"/>
                <a:ea typeface="Georgia Bold"/>
                <a:cs typeface="Georgia Bold"/>
                <a:sym typeface="Georgia Bold"/>
              </a:rPr>
              <a:t>personne</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reste</a:t>
            </a:r>
            <a:r>
              <a:rPr sz="2450" dirty="0">
                <a:latin typeface="Gill Sans MT" panose="020B0502020104020203" pitchFamily="34" charset="77"/>
                <a:ea typeface="Georgia Bold"/>
                <a:cs typeface="Georgia Bold"/>
                <a:sym typeface="Georgia Bold"/>
              </a:rPr>
              <a:t> dans </a:t>
            </a:r>
            <a:r>
              <a:rPr sz="2450" dirty="0" err="1">
                <a:latin typeface="Gill Sans MT" panose="020B0502020104020203" pitchFamily="34" charset="77"/>
                <a:ea typeface="Georgia Bold"/>
                <a:cs typeface="Georgia Bold"/>
                <a:sym typeface="Georgia Bold"/>
              </a:rPr>
              <a:t>une</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forme</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d’attention</a:t>
            </a:r>
            <a:r>
              <a:rPr sz="2450" dirty="0">
                <a:latin typeface="Gill Sans MT" panose="020B0502020104020203" pitchFamily="34" charset="77"/>
                <a:ea typeface="Georgia Bold"/>
                <a:cs typeface="Georgia Bold"/>
                <a:sym typeface="Georgia Bold"/>
              </a:rPr>
              <a:t> et </a:t>
            </a:r>
            <a:r>
              <a:rPr sz="2450" dirty="0" err="1">
                <a:latin typeface="Gill Sans MT" panose="020B0502020104020203" pitchFamily="34" charset="77"/>
                <a:ea typeface="Georgia Bold"/>
                <a:cs typeface="Georgia Bold"/>
                <a:sym typeface="Georgia Bold"/>
              </a:rPr>
              <a:t>d’action</a:t>
            </a:r>
            <a:r>
              <a:rPr sz="2450" dirty="0">
                <a:latin typeface="Gill Sans MT" panose="020B0502020104020203" pitchFamily="34" charset="77"/>
                <a:ea typeface="Georgia Bold"/>
                <a:cs typeface="Georgia Bold"/>
                <a:sym typeface="Georgia Bold"/>
              </a:rPr>
              <a:t> </a:t>
            </a:r>
            <a:r>
              <a:rPr sz="2450" dirty="0" err="1">
                <a:latin typeface="Gill Sans MT" panose="020B0502020104020203" pitchFamily="34" charset="77"/>
                <a:ea typeface="Georgia Bold"/>
                <a:cs typeface="Georgia Bold"/>
                <a:sym typeface="Georgia Bold"/>
              </a:rPr>
              <a:t>en</a:t>
            </a:r>
            <a:r>
              <a:rPr sz="2450" dirty="0">
                <a:latin typeface="Gill Sans MT" panose="020B0502020104020203" pitchFamily="34" charset="77"/>
                <a:ea typeface="Georgia Bold"/>
                <a:cs typeface="Georgia Bold"/>
                <a:sym typeface="Georgia Bold"/>
              </a:rPr>
              <a:t> direction du </a:t>
            </a:r>
            <a:r>
              <a:rPr sz="2450" dirty="0" err="1">
                <a:latin typeface="Gill Sans MT" panose="020B0502020104020203" pitchFamily="34" charset="77"/>
                <a:ea typeface="Georgia Bold"/>
                <a:cs typeface="Georgia Bold"/>
                <a:sym typeface="Georgia Bold"/>
              </a:rPr>
              <a:t>problème</a:t>
            </a:r>
            <a:r>
              <a:rPr sz="2450" dirty="0">
                <a:solidFill>
                  <a:srgbClr val="00B0F0"/>
                </a:solidFill>
                <a:latin typeface="Gill Sans MT" panose="020B0502020104020203" pitchFamily="34" charset="77"/>
                <a:ea typeface="Georgia Bold"/>
                <a:cs typeface="Georgia Bold"/>
                <a:sym typeface="Georgia Bold"/>
              </a:rPr>
              <a:t> </a:t>
            </a:r>
            <a:r>
              <a:rPr sz="2156" dirty="0">
                <a:latin typeface="Gill Sans MT" panose="020B0502020104020203" pitchFamily="34" charset="77"/>
                <a:ea typeface="Georgia"/>
                <a:cs typeface="Georgia"/>
                <a:sym typeface="Georgia"/>
              </a:rPr>
              <a:t>(attention, </a:t>
            </a:r>
            <a:r>
              <a:rPr sz="2156" dirty="0" err="1">
                <a:latin typeface="Gill Sans MT" panose="020B0502020104020203" pitchFamily="34" charset="77"/>
                <a:ea typeface="Georgia"/>
                <a:cs typeface="Georgia"/>
                <a:sym typeface="Georgia"/>
              </a:rPr>
              <a:t>sensibilité</a:t>
            </a:r>
            <a:r>
              <a:rPr sz="2156" dirty="0">
                <a:latin typeface="Gill Sans MT" panose="020B0502020104020203" pitchFamily="34" charset="77"/>
                <a:ea typeface="Georgia"/>
                <a:cs typeface="Georgia"/>
                <a:sym typeface="Georgia"/>
              </a:rPr>
              <a:t>, vigilance, implication…)</a:t>
            </a:r>
            <a:endParaRPr sz="2450" dirty="0">
              <a:latin typeface="Gill Sans MT" panose="020B0502020104020203" pitchFamily="34" charset="77"/>
            </a:endParaRPr>
          </a:p>
          <a:p>
            <a:pPr marL="224027" lvl="0" indent="-224027" algn="just" defTabSz="896111">
              <a:lnSpc>
                <a:spcPct val="110000"/>
              </a:lnSpc>
              <a:spcBef>
                <a:spcPts val="900"/>
              </a:spcBef>
              <a:buClr>
                <a:srgbClr val="C00000"/>
              </a:buClr>
              <a:defRPr sz="1800"/>
            </a:pPr>
            <a:endParaRPr sz="2450" dirty="0">
              <a:solidFill>
                <a:srgbClr val="00B0F0"/>
              </a:solidFill>
              <a:latin typeface="Gill Sans MT" panose="020B0502020104020203" pitchFamily="34" charset="77"/>
              <a:ea typeface="Georgia Bold"/>
              <a:cs typeface="Georgia Bold"/>
              <a:sym typeface="Georgia Bold"/>
            </a:endParaRPr>
          </a:p>
          <a:p>
            <a:pPr marL="311150" lvl="0" indent="-311150" algn="just" defTabSz="896111">
              <a:lnSpc>
                <a:spcPct val="110000"/>
              </a:lnSpc>
              <a:spcBef>
                <a:spcPts val="900"/>
              </a:spcBef>
              <a:buClr>
                <a:srgbClr val="C00000"/>
              </a:buClr>
              <a:defRPr sz="1800"/>
            </a:pPr>
            <a:r>
              <a:rPr sz="2450" dirty="0" err="1">
                <a:latin typeface="Gill Sans MT" panose="020B0502020104020203" pitchFamily="34" charset="77"/>
                <a:ea typeface="Georgia Bold"/>
                <a:cs typeface="Georgia Bold"/>
                <a:sym typeface="Georgia Bold"/>
              </a:rPr>
              <a:t>P</a:t>
            </a:r>
            <a:r>
              <a:rPr sz="2352" dirty="0" err="1">
                <a:latin typeface="Gill Sans MT" panose="020B0502020104020203" pitchFamily="34" charset="77"/>
                <a:ea typeface="Georgia"/>
                <a:cs typeface="Georgia"/>
                <a:sym typeface="Georgia"/>
              </a:rPr>
              <a:t>arenté</a:t>
            </a:r>
            <a:r>
              <a:rPr sz="2352" dirty="0">
                <a:latin typeface="Gill Sans MT" panose="020B0502020104020203" pitchFamily="34" charset="77"/>
                <a:ea typeface="Georgia"/>
                <a:cs typeface="Georgia"/>
                <a:sym typeface="Georgia"/>
              </a:rPr>
              <a:t> des </a:t>
            </a:r>
            <a:r>
              <a:rPr sz="2352" dirty="0" err="1">
                <a:latin typeface="Gill Sans MT" panose="020B0502020104020203" pitchFamily="34" charset="77"/>
                <a:ea typeface="Georgia"/>
                <a:cs typeface="Georgia"/>
                <a:sym typeface="Georgia"/>
              </a:rPr>
              <a:t>stratégies</a:t>
            </a:r>
            <a:r>
              <a:rPr sz="2352" dirty="0">
                <a:latin typeface="Gill Sans MT" panose="020B0502020104020203" pitchFamily="34" charset="77"/>
                <a:ea typeface="Georgia"/>
                <a:cs typeface="Georgia"/>
                <a:sym typeface="Georgia"/>
              </a:rPr>
              <a:t> </a:t>
            </a:r>
            <a:r>
              <a:rPr sz="2352" dirty="0" err="1">
                <a:latin typeface="Gill Sans MT" panose="020B0502020104020203" pitchFamily="34" charset="77"/>
                <a:ea typeface="Georgia"/>
                <a:cs typeface="Georgia"/>
                <a:sym typeface="Georgia"/>
              </a:rPr>
              <a:t>évitantes</a:t>
            </a:r>
            <a:r>
              <a:rPr sz="2352" dirty="0">
                <a:latin typeface="Gill Sans MT" panose="020B0502020104020203" pitchFamily="34" charset="77"/>
                <a:ea typeface="Georgia"/>
                <a:cs typeface="Georgia"/>
                <a:sym typeface="Georgia"/>
              </a:rPr>
              <a:t> avec le coping </a:t>
            </a:r>
            <a:r>
              <a:rPr sz="2352" dirty="0" err="1">
                <a:latin typeface="Gill Sans MT" panose="020B0502020104020203" pitchFamily="34" charset="77"/>
                <a:ea typeface="Georgia"/>
                <a:cs typeface="Georgia"/>
                <a:sym typeface="Georgia"/>
              </a:rPr>
              <a:t>centré</a:t>
            </a:r>
            <a:r>
              <a:rPr sz="2352" dirty="0">
                <a:latin typeface="Gill Sans MT" panose="020B0502020104020203" pitchFamily="34" charset="77"/>
                <a:ea typeface="Georgia"/>
                <a:cs typeface="Georgia"/>
                <a:sym typeface="Georgia"/>
              </a:rPr>
              <a:t> sur </a:t>
            </a:r>
            <a:r>
              <a:rPr sz="2352" dirty="0" err="1">
                <a:latin typeface="Gill Sans MT" panose="020B0502020104020203" pitchFamily="34" charset="77"/>
                <a:ea typeface="Georgia"/>
                <a:cs typeface="Georgia"/>
                <a:sym typeface="Georgia"/>
              </a:rPr>
              <a:t>l’émotion</a:t>
            </a:r>
            <a:r>
              <a:rPr sz="2352" dirty="0">
                <a:latin typeface="Gill Sans MT" panose="020B0502020104020203" pitchFamily="34" charset="77"/>
                <a:ea typeface="Georgia"/>
                <a:cs typeface="Georgia"/>
                <a:sym typeface="Georgia"/>
              </a:rPr>
              <a:t> et des </a:t>
            </a:r>
            <a:r>
              <a:rPr sz="2352" dirty="0" err="1">
                <a:latin typeface="Gill Sans MT" panose="020B0502020104020203" pitchFamily="34" charset="77"/>
                <a:ea typeface="Georgia"/>
                <a:cs typeface="Georgia"/>
                <a:sym typeface="Georgia"/>
              </a:rPr>
              <a:t>stratégies</a:t>
            </a:r>
            <a:r>
              <a:rPr sz="2352" dirty="0">
                <a:latin typeface="Gill Sans MT" panose="020B0502020104020203" pitchFamily="34" charset="77"/>
                <a:ea typeface="Georgia"/>
                <a:cs typeface="Georgia"/>
                <a:sym typeface="Georgia"/>
              </a:rPr>
              <a:t> vigilantes avec le coping </a:t>
            </a:r>
            <a:r>
              <a:rPr sz="2352" dirty="0" err="1">
                <a:latin typeface="Gill Sans MT" panose="020B0502020104020203" pitchFamily="34" charset="77"/>
                <a:ea typeface="Georgia"/>
                <a:cs typeface="Georgia"/>
                <a:sym typeface="Georgia"/>
              </a:rPr>
              <a:t>centré</a:t>
            </a:r>
            <a:r>
              <a:rPr sz="2352" dirty="0">
                <a:latin typeface="Gill Sans MT" panose="020B0502020104020203" pitchFamily="34" charset="77"/>
                <a:ea typeface="Georgia"/>
                <a:cs typeface="Georgia"/>
                <a:sym typeface="Georgia"/>
              </a:rPr>
              <a:t> sur le </a:t>
            </a:r>
            <a:r>
              <a:rPr sz="2352" dirty="0" err="1">
                <a:latin typeface="Gill Sans MT" panose="020B0502020104020203" pitchFamily="34" charset="77"/>
                <a:ea typeface="Georgia"/>
                <a:cs typeface="Georgia"/>
                <a:sym typeface="Georgia"/>
              </a:rPr>
              <a:t>problème</a:t>
            </a:r>
            <a:endParaRPr sz="2352" dirty="0">
              <a:latin typeface="Gill Sans MT" panose="020B0502020104020203" pitchFamily="34" charset="77"/>
              <a:ea typeface="Georgia"/>
              <a:cs typeface="Georgia"/>
              <a:sym typeface="Georgia"/>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838200" y="365125"/>
            <a:ext cx="10515600" cy="1325563"/>
          </a:xfrm>
          <a:prstGeom prst="rect">
            <a:avLst/>
          </a:prstGeom>
        </p:spPr>
        <p:txBody>
          <a:bodyPr/>
          <a:lstStyle/>
          <a:p>
            <a:pPr lvl="0"/>
            <a:endParaRPr/>
          </a:p>
        </p:txBody>
      </p:sp>
      <p:graphicFrame>
        <p:nvGraphicFramePr>
          <p:cNvPr id="141" name="Table 141"/>
          <p:cNvGraphicFramePr/>
          <p:nvPr/>
        </p:nvGraphicFramePr>
        <p:xfrm>
          <a:off x="2152650" y="2277011"/>
          <a:ext cx="7886700" cy="3799650"/>
        </p:xfrm>
        <a:graphic>
          <a:graphicData uri="http://schemas.openxmlformats.org/drawingml/2006/table">
            <a:tbl>
              <a:tblPr firstRow="1" bandRow="1">
                <a:tableStyleId>{4C3C2611-4C71-4FC5-86AE-919BDF0F9419}</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1084768">
                <a:tc>
                  <a:txBody>
                    <a:bodyPr/>
                    <a:lstStyle/>
                    <a:p>
                      <a:pPr lvl="0" algn="l">
                        <a:defRPr sz="1800" b="0" i="0">
                          <a:solidFill>
                            <a:srgbClr val="000000"/>
                          </a:solidFill>
                        </a:defRPr>
                      </a:pPr>
                      <a:endParaRPr/>
                    </a:p>
                  </a:txBody>
                  <a:tcPr marL="45720" marR="45720" horzOverflow="overflow">
                    <a:lnL w="12700">
                      <a:miter lim="400000"/>
                    </a:lnL>
                    <a:lnR w="12700">
                      <a:miter lim="400000"/>
                    </a:lnR>
                    <a:lnT w="12700">
                      <a:miter lim="400000"/>
                    </a:lnT>
                  </a:tcPr>
                </a:tc>
                <a:tc>
                  <a:txBody>
                    <a:bodyPr/>
                    <a:lstStyle/>
                    <a:p>
                      <a:pPr lvl="0" algn="ctr">
                        <a:defRPr sz="1800" b="0" i="0">
                          <a:solidFill>
                            <a:srgbClr val="000000"/>
                          </a:solidFill>
                        </a:defRPr>
                      </a:pPr>
                      <a:r>
                        <a:rPr b="1">
                          <a:solidFill>
                            <a:srgbClr val="FFFFFF"/>
                          </a:solidFill>
                          <a:sym typeface="Helvetica"/>
                        </a:rPr>
                        <a:t>Cognitif/émotionnel</a:t>
                      </a:r>
                    </a:p>
                  </a:txBody>
                  <a:tcPr marL="45720" marR="45720" anchor="ctr" horzOverflow="overflow">
                    <a:lnL w="12700">
                      <a:miter lim="400000"/>
                    </a:lnL>
                    <a:lnR w="12700">
                      <a:miter lim="400000"/>
                    </a:lnR>
                    <a:lnT w="12700">
                      <a:miter lim="400000"/>
                    </a:lnT>
                  </a:tcPr>
                </a:tc>
                <a:tc>
                  <a:txBody>
                    <a:bodyPr/>
                    <a:lstStyle/>
                    <a:p>
                      <a:pPr lvl="0" algn="ctr">
                        <a:defRPr sz="1800" b="0" i="0">
                          <a:solidFill>
                            <a:srgbClr val="000000"/>
                          </a:solidFill>
                        </a:defRPr>
                      </a:pPr>
                      <a:r>
                        <a:rPr b="1">
                          <a:solidFill>
                            <a:srgbClr val="FFFFFF"/>
                          </a:solidFill>
                          <a:sym typeface="Helvetica"/>
                        </a:rPr>
                        <a:t>Comportemental/résolution de problème</a:t>
                      </a:r>
                    </a:p>
                  </a:txBody>
                  <a:tcPr marL="45720" marR="45720" anchor="ctr" horzOverflow="overflow">
                    <a:lnL w="12700">
                      <a:miter lim="400000"/>
                    </a:lnL>
                    <a:lnR w="12700">
                      <a:miter lim="400000"/>
                    </a:lnR>
                    <a:lnT w="12700">
                      <a:miter lim="400000"/>
                    </a:lnT>
                  </a:tcPr>
                </a:tc>
                <a:extLst>
                  <a:ext uri="{0D108BD9-81ED-4DB2-BD59-A6C34878D82A}">
                    <a16:rowId xmlns:a16="http://schemas.microsoft.com/office/drawing/2014/main" val="10000"/>
                  </a:ext>
                </a:extLst>
              </a:tr>
              <a:tr h="1039227">
                <a:tc>
                  <a:txBody>
                    <a:bodyPr/>
                    <a:lstStyle/>
                    <a:p>
                      <a:pPr lvl="0" algn="ctr">
                        <a:defRPr sz="1800" b="0" i="0"/>
                      </a:pPr>
                      <a:r>
                        <a:rPr b="1" i="1">
                          <a:sym typeface="Helvetica"/>
                        </a:rPr>
                        <a:t>Evitant</a:t>
                      </a:r>
                    </a:p>
                  </a:txBody>
                  <a:tcPr marL="45720" marR="45720" anchor="ctr" horzOverflow="overflow">
                    <a:lnL w="12700">
                      <a:miter lim="400000"/>
                    </a:lnL>
                    <a:lnR w="12700">
                      <a:miter lim="400000"/>
                    </a:lnR>
                    <a:lnB w="12700">
                      <a:miter lim="400000"/>
                    </a:lnB>
                  </a:tcPr>
                </a:tc>
                <a:tc>
                  <a:txBody>
                    <a:bodyPr/>
                    <a:lstStyle/>
                    <a:p>
                      <a:pPr lvl="0" algn="ctr">
                        <a:defRPr sz="1800" b="0" i="0"/>
                      </a:pPr>
                      <a:r>
                        <a:rPr b="1">
                          <a:sym typeface="Helvetica"/>
                        </a:rPr>
                        <a:t>Eviter de penser au problème, humour</a:t>
                      </a:r>
                    </a:p>
                  </a:txBody>
                  <a:tcPr marL="45720" marR="45720" anchor="ctr" horzOverflow="overflow">
                    <a:lnL w="12700">
                      <a:miter lim="400000"/>
                    </a:lnL>
                    <a:lnR w="12700">
                      <a:miter lim="400000"/>
                    </a:lnR>
                    <a:lnB w="12700">
                      <a:miter lim="400000"/>
                    </a:lnB>
                  </a:tcPr>
                </a:tc>
                <a:tc>
                  <a:txBody>
                    <a:bodyPr/>
                    <a:lstStyle/>
                    <a:p>
                      <a:pPr lvl="0" algn="ctr">
                        <a:defRPr sz="1800" b="0" i="0"/>
                      </a:pPr>
                      <a:r>
                        <a:rPr b="1">
                          <a:sym typeface="Helvetica"/>
                        </a:rPr>
                        <a:t>Se replier sur soi, fuir</a:t>
                      </a:r>
                    </a:p>
                  </a:txBody>
                  <a:tcPr marL="45720" marR="45720" anchor="ctr" horzOverflow="overflow">
                    <a:lnL w="12700">
                      <a:miter lim="400000"/>
                    </a:lnL>
                    <a:lnR w="12700">
                      <a:miter lim="400000"/>
                    </a:lnR>
                    <a:lnB w="12700">
                      <a:miter lim="400000"/>
                    </a:lnB>
                  </a:tcPr>
                </a:tc>
                <a:extLst>
                  <a:ext uri="{0D108BD9-81ED-4DB2-BD59-A6C34878D82A}">
                    <a16:rowId xmlns:a16="http://schemas.microsoft.com/office/drawing/2014/main" val="10001"/>
                  </a:ext>
                </a:extLst>
              </a:tr>
              <a:tr h="1170195">
                <a:tc>
                  <a:txBody>
                    <a:bodyPr/>
                    <a:lstStyle/>
                    <a:p>
                      <a:pPr lvl="0" algn="ctr">
                        <a:defRPr sz="1800" b="0" i="0"/>
                      </a:pPr>
                      <a:r>
                        <a:rPr b="1" i="1">
                          <a:sym typeface="Helvetica"/>
                        </a:rPr>
                        <a:t>Vigilant</a:t>
                      </a:r>
                    </a:p>
                  </a:txBody>
                  <a:tcPr marL="45720" marR="45720" anchor="ctr" horzOverflow="overflow">
                    <a:lnL w="12700">
                      <a:miter lim="400000"/>
                    </a:lnL>
                    <a:lnR w="12700">
                      <a:miter lim="400000"/>
                    </a:lnR>
                    <a:lnT w="12700">
                      <a:miter lim="400000"/>
                    </a:lnT>
                    <a:lnB w="12700">
                      <a:miter lim="400000"/>
                    </a:lnB>
                  </a:tcPr>
                </a:tc>
                <a:tc>
                  <a:txBody>
                    <a:bodyPr/>
                    <a:lstStyle/>
                    <a:p>
                      <a:pPr lvl="0" algn="ctr">
                        <a:defRPr sz="1800" b="0" i="0"/>
                      </a:pPr>
                      <a:r>
                        <a:rPr b="1">
                          <a:sym typeface="Helvetica"/>
                        </a:rPr>
                        <a:t>Réfléchir au problème, rechercher des infos</a:t>
                      </a:r>
                    </a:p>
                  </a:txBody>
                  <a:tcPr marL="45720" marR="45720" anchor="ctr" horzOverflow="overflow">
                    <a:lnL w="12700">
                      <a:miter lim="400000"/>
                    </a:lnL>
                    <a:lnR w="12700">
                      <a:miter lim="400000"/>
                    </a:lnR>
                    <a:lnT w="12700">
                      <a:miter lim="400000"/>
                    </a:lnT>
                    <a:lnB w="12700">
                      <a:miter lim="400000"/>
                    </a:lnB>
                  </a:tcPr>
                </a:tc>
                <a:tc>
                  <a:txBody>
                    <a:bodyPr/>
                    <a:lstStyle/>
                    <a:p>
                      <a:pPr lvl="0" algn="ctr">
                        <a:defRPr sz="1800" b="0" i="0"/>
                      </a:pPr>
                      <a:r>
                        <a:rPr b="1">
                          <a:sym typeface="Helvetica"/>
                        </a:rPr>
                        <a:t>Aller à la rencontre, chercher la discussion</a:t>
                      </a:r>
                    </a:p>
                  </a:txBody>
                  <a:tcPr marL="45720" marR="4572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2"/>
                  </a:ext>
                </a:extLst>
              </a:tr>
              <a:tr h="505460">
                <a:tc>
                  <a:txBody>
                    <a:bodyPr/>
                    <a:lstStyle/>
                    <a:p>
                      <a:pPr lvl="0" algn="ctr">
                        <a:defRPr sz="1800" b="0" i="0"/>
                      </a:pPr>
                      <a:r>
                        <a:rPr b="1" i="1">
                          <a:sym typeface="Helvetica"/>
                        </a:rPr>
                        <a:t>Soutien social</a:t>
                      </a:r>
                    </a:p>
                  </a:txBody>
                  <a:tcPr marL="45720" marR="45720" anchor="ctr" horzOverflow="overflow">
                    <a:lnL w="12700">
                      <a:miter lim="400000"/>
                    </a:lnL>
                    <a:lnR w="12700">
                      <a:miter lim="400000"/>
                    </a:lnR>
                    <a:lnT w="12700">
                      <a:miter lim="400000"/>
                    </a:lnT>
                    <a:lnB w="12700">
                      <a:miter lim="400000"/>
                    </a:lnB>
                    <a:solidFill>
                      <a:srgbClr val="F6BE98"/>
                    </a:solidFill>
                  </a:tcPr>
                </a:tc>
                <a:tc>
                  <a:txBody>
                    <a:bodyPr/>
                    <a:lstStyle/>
                    <a:p>
                      <a:pPr lvl="0" algn="ctr">
                        <a:defRPr sz="1800" b="0" i="0"/>
                      </a:pPr>
                      <a:r>
                        <a:rPr b="1">
                          <a:sym typeface="Helvetica"/>
                        </a:rPr>
                        <a:t>Soutien émotionnel</a:t>
                      </a:r>
                    </a:p>
                  </a:txBody>
                  <a:tcPr marL="45720" marR="45720" anchor="ctr" horzOverflow="overflow">
                    <a:lnL w="12700">
                      <a:miter lim="400000"/>
                    </a:lnL>
                    <a:lnR w="12700">
                      <a:miter lim="400000"/>
                    </a:lnR>
                    <a:lnT w="12700">
                      <a:miter lim="400000"/>
                    </a:lnT>
                    <a:lnB w="12700">
                      <a:miter lim="400000"/>
                    </a:lnB>
                    <a:solidFill>
                      <a:srgbClr val="F6BE98"/>
                    </a:solidFill>
                  </a:tcPr>
                </a:tc>
                <a:tc>
                  <a:txBody>
                    <a:bodyPr/>
                    <a:lstStyle/>
                    <a:p>
                      <a:pPr lvl="0" algn="ctr">
                        <a:defRPr sz="1800" b="0" i="0"/>
                      </a:pPr>
                      <a:r>
                        <a:rPr b="1">
                          <a:sym typeface="Helvetica"/>
                        </a:rPr>
                        <a:t>Aide  concrète</a:t>
                      </a:r>
                    </a:p>
                  </a:txBody>
                  <a:tcPr marL="45720" marR="45720" anchor="ctr" horzOverflow="overflow">
                    <a:lnL w="12700">
                      <a:miter lim="400000"/>
                    </a:lnL>
                    <a:lnR w="12700">
                      <a:miter lim="400000"/>
                    </a:lnR>
                    <a:lnT w="12700">
                      <a:miter lim="400000"/>
                    </a:lnT>
                    <a:lnB w="12700">
                      <a:miter lim="400000"/>
                    </a:lnB>
                    <a:solidFill>
                      <a:srgbClr val="F6BE98"/>
                    </a:solidFill>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title"/>
          </p:nvPr>
        </p:nvSpPr>
        <p:spPr>
          <a:xfrm>
            <a:off x="838200" y="365125"/>
            <a:ext cx="10515600" cy="1325563"/>
          </a:xfrm>
          <a:prstGeom prst="rect">
            <a:avLst/>
          </a:prstGeom>
        </p:spPr>
        <p:txBody>
          <a:bodyPr/>
          <a:lstStyle>
            <a:lvl1pPr algn="ctr">
              <a:defRPr>
                <a:solidFill>
                  <a:srgbClr val="365B9D"/>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Modèle</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complexe</a:t>
            </a:r>
            <a:endParaRPr sz="4400" dirty="0">
              <a:solidFill>
                <a:schemeClr val="accent2"/>
              </a:solidFill>
              <a:latin typeface="Gill Sans MT" panose="020B0502020104020203" pitchFamily="34" charset="77"/>
            </a:endParaRPr>
          </a:p>
        </p:txBody>
      </p:sp>
      <p:sp>
        <p:nvSpPr>
          <p:cNvPr id="144" name="Shape 144"/>
          <p:cNvSpPr>
            <a:spLocks noGrp="1"/>
          </p:cNvSpPr>
          <p:nvPr>
            <p:ph type="body" idx="1"/>
          </p:nvPr>
        </p:nvSpPr>
        <p:spPr>
          <a:xfrm>
            <a:off x="838200" y="1825625"/>
            <a:ext cx="10515600" cy="4351338"/>
          </a:xfrm>
          <a:prstGeom prst="rect">
            <a:avLst/>
          </a:prstGeom>
        </p:spPr>
        <p:txBody>
          <a:bodyPr/>
          <a:lstStyle/>
          <a:p>
            <a:pPr marL="330200" lvl="0" indent="-330200" algn="just">
              <a:lnSpc>
                <a:spcPct val="110000"/>
              </a:lnSpc>
              <a:buClr>
                <a:srgbClr val="000000"/>
              </a:buClr>
              <a:defRPr sz="1800"/>
            </a:pPr>
            <a:r>
              <a:rPr sz="2600" dirty="0" err="1">
                <a:latin typeface="Gill Sans MT" panose="020B0502020104020203" pitchFamily="34" charset="77"/>
                <a:ea typeface="Georgia"/>
                <a:cs typeface="Georgia"/>
                <a:sym typeface="Georgia"/>
              </a:rPr>
              <a:t>Actuellement</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modèle</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à</a:t>
            </a:r>
            <a:r>
              <a:rPr sz="2600" dirty="0">
                <a:latin typeface="Gill Sans MT" panose="020B0502020104020203" pitchFamily="34" charset="77"/>
                <a:ea typeface="Georgia"/>
                <a:cs typeface="Georgia"/>
                <a:sym typeface="Georgia"/>
              </a:rPr>
              <a:t> 4 </a:t>
            </a:r>
            <a:r>
              <a:rPr sz="2600" dirty="0" err="1">
                <a:latin typeface="Gill Sans MT" panose="020B0502020104020203" pitchFamily="34" charset="77"/>
                <a:ea typeface="Georgia"/>
                <a:cs typeface="Georgia"/>
                <a:sym typeface="Georgia"/>
              </a:rPr>
              <a:t>grandes</a:t>
            </a:r>
            <a:r>
              <a:rPr sz="2600" dirty="0">
                <a:latin typeface="Gill Sans MT" panose="020B0502020104020203" pitchFamily="34" charset="77"/>
                <a:ea typeface="Georgia"/>
                <a:cs typeface="Georgia"/>
                <a:sym typeface="Georgia"/>
              </a:rPr>
              <a:t> </a:t>
            </a:r>
            <a:r>
              <a:rPr sz="2600" dirty="0" err="1">
                <a:solidFill>
                  <a:srgbClr val="4472C4"/>
                </a:solidFill>
                <a:latin typeface="Gill Sans MT" panose="020B0502020104020203" pitchFamily="34" charset="77"/>
                <a:ea typeface="Georgia Bold"/>
                <a:cs typeface="Georgia Bold"/>
                <a:sym typeface="Georgia Bold"/>
              </a:rPr>
              <a:t>méta-stratégies</a:t>
            </a:r>
            <a:r>
              <a:rPr sz="2600" dirty="0">
                <a:latin typeface="Gill Sans MT" panose="020B0502020104020203" pitchFamily="34" charset="77"/>
                <a:ea typeface="Georgia"/>
                <a:cs typeface="Georgia"/>
                <a:sym typeface="Georgia"/>
              </a:rPr>
              <a:t>: </a:t>
            </a:r>
          </a:p>
          <a:p>
            <a:pPr lvl="0" algn="just">
              <a:lnSpc>
                <a:spcPct val="110000"/>
              </a:lnSpc>
              <a:buClr>
                <a:srgbClr val="000000"/>
              </a:buClr>
              <a:defRPr sz="1800"/>
            </a:pPr>
            <a:endParaRPr sz="2600" dirty="0">
              <a:latin typeface="Gill Sans MT" panose="020B0502020104020203" pitchFamily="34" charset="77"/>
              <a:ea typeface="Georgia"/>
              <a:cs typeface="Georgia"/>
              <a:sym typeface="Georgia"/>
            </a:endParaRPr>
          </a:p>
          <a:p>
            <a:pPr marL="1244600" lvl="2" indent="-330200" algn="just">
              <a:lnSpc>
                <a:spcPct val="110000"/>
              </a:lnSpc>
              <a:buClr>
                <a:srgbClr val="000000"/>
              </a:buClr>
              <a:defRPr sz="1800"/>
            </a:pPr>
            <a:r>
              <a:rPr sz="2600" dirty="0" err="1">
                <a:solidFill>
                  <a:srgbClr val="C00000"/>
                </a:solidFill>
                <a:latin typeface="Gill Sans MT" panose="020B0502020104020203" pitchFamily="34" charset="77"/>
                <a:ea typeface="Georgia Bold"/>
                <a:cs typeface="Georgia Bold"/>
                <a:sym typeface="Georgia Bold"/>
              </a:rPr>
              <a:t>Stratégie</a:t>
            </a:r>
            <a:r>
              <a:rPr sz="2600" dirty="0">
                <a:solidFill>
                  <a:srgbClr val="C00000"/>
                </a:solidFill>
                <a:latin typeface="Gill Sans MT" panose="020B0502020104020203" pitchFamily="34" charset="77"/>
                <a:ea typeface="Georgia Bold"/>
                <a:cs typeface="Georgia Bold"/>
                <a:sym typeface="Georgia Bold"/>
              </a:rPr>
              <a:t> par </a:t>
            </a:r>
            <a:r>
              <a:rPr sz="2600" dirty="0" err="1">
                <a:solidFill>
                  <a:srgbClr val="C00000"/>
                </a:solidFill>
                <a:latin typeface="Gill Sans MT" panose="020B0502020104020203" pitchFamily="34" charset="77"/>
                <a:ea typeface="Georgia Bold"/>
                <a:cs typeface="Georgia Bold"/>
                <a:sym typeface="Georgia Bold"/>
              </a:rPr>
              <a:t>résolution</a:t>
            </a:r>
            <a:r>
              <a:rPr sz="2600" dirty="0">
                <a:solidFill>
                  <a:srgbClr val="C00000"/>
                </a:solidFill>
                <a:latin typeface="Gill Sans MT" panose="020B0502020104020203" pitchFamily="34" charset="77"/>
                <a:ea typeface="Georgia Bold"/>
                <a:cs typeface="Georgia Bold"/>
                <a:sym typeface="Georgia Bold"/>
              </a:rPr>
              <a:t> de </a:t>
            </a:r>
            <a:r>
              <a:rPr sz="2600" dirty="0" err="1">
                <a:solidFill>
                  <a:srgbClr val="C00000"/>
                </a:solidFill>
                <a:latin typeface="Gill Sans MT" panose="020B0502020104020203" pitchFamily="34" charset="77"/>
                <a:ea typeface="Georgia Bold"/>
                <a:cs typeface="Georgia Bold"/>
                <a:sym typeface="Georgia Bold"/>
              </a:rPr>
              <a:t>problème</a:t>
            </a:r>
            <a:r>
              <a:rPr sz="2600" dirty="0">
                <a:solidFill>
                  <a:srgbClr val="C00000"/>
                </a:solidFill>
                <a:latin typeface="Gill Sans MT" panose="020B0502020104020203" pitchFamily="34" charset="77"/>
                <a:ea typeface="Georgia Bold"/>
                <a:cs typeface="Georgia Bold"/>
                <a:sym typeface="Georgia Bold"/>
              </a:rPr>
              <a:t> </a:t>
            </a:r>
          </a:p>
          <a:p>
            <a:pPr marL="1244600" lvl="2" indent="-330200" algn="just">
              <a:lnSpc>
                <a:spcPct val="110000"/>
              </a:lnSpc>
              <a:buClr>
                <a:srgbClr val="000000"/>
              </a:buClr>
              <a:defRPr sz="1800"/>
            </a:pPr>
            <a:r>
              <a:rPr sz="2600" dirty="0" err="1">
                <a:solidFill>
                  <a:srgbClr val="C00000"/>
                </a:solidFill>
                <a:latin typeface="Gill Sans MT" panose="020B0502020104020203" pitchFamily="34" charset="77"/>
                <a:ea typeface="Georgia Bold"/>
                <a:cs typeface="Georgia Bold"/>
                <a:sym typeface="Georgia Bold"/>
              </a:rPr>
              <a:t>Stratégies</a:t>
            </a:r>
            <a:r>
              <a:rPr sz="2600" dirty="0">
                <a:solidFill>
                  <a:srgbClr val="C00000"/>
                </a:solidFill>
                <a:latin typeface="Gill Sans MT" panose="020B0502020104020203" pitchFamily="34" charset="77"/>
                <a:ea typeface="Georgia Bold"/>
                <a:cs typeface="Georgia Bold"/>
                <a:sym typeface="Georgia Bold"/>
              </a:rPr>
              <a:t> par gestion des </a:t>
            </a:r>
            <a:r>
              <a:rPr sz="2600" dirty="0" err="1">
                <a:solidFill>
                  <a:srgbClr val="C00000"/>
                </a:solidFill>
                <a:latin typeface="Gill Sans MT" panose="020B0502020104020203" pitchFamily="34" charset="77"/>
                <a:ea typeface="Georgia Bold"/>
                <a:cs typeface="Georgia Bold"/>
                <a:sym typeface="Georgia Bold"/>
              </a:rPr>
              <a:t>émotions</a:t>
            </a:r>
            <a:r>
              <a:rPr sz="2600" dirty="0">
                <a:solidFill>
                  <a:srgbClr val="C00000"/>
                </a:solidFill>
                <a:latin typeface="Gill Sans MT" panose="020B0502020104020203" pitchFamily="34" charset="77"/>
                <a:ea typeface="Georgia Bold"/>
                <a:cs typeface="Georgia Bold"/>
                <a:sym typeface="Georgia Bold"/>
              </a:rPr>
              <a:t> </a:t>
            </a:r>
          </a:p>
          <a:p>
            <a:pPr marL="1244600" lvl="2" indent="-330200" algn="just">
              <a:lnSpc>
                <a:spcPct val="110000"/>
              </a:lnSpc>
              <a:buClr>
                <a:srgbClr val="000000"/>
              </a:buClr>
              <a:defRPr sz="1800"/>
            </a:pPr>
            <a:r>
              <a:rPr sz="2600" dirty="0" err="1">
                <a:solidFill>
                  <a:srgbClr val="C00000"/>
                </a:solidFill>
                <a:latin typeface="Gill Sans MT" panose="020B0502020104020203" pitchFamily="34" charset="77"/>
                <a:ea typeface="Georgia Bold"/>
                <a:cs typeface="Georgia Bold"/>
                <a:sym typeface="Georgia Bold"/>
              </a:rPr>
              <a:t>Stratégies</a:t>
            </a:r>
            <a:r>
              <a:rPr sz="2600" dirty="0">
                <a:solidFill>
                  <a:srgbClr val="C00000"/>
                </a:solidFill>
                <a:latin typeface="Gill Sans MT" panose="020B0502020104020203" pitchFamily="34" charset="77"/>
                <a:ea typeface="Georgia Bold"/>
                <a:cs typeface="Georgia Bold"/>
                <a:sym typeface="Georgia Bold"/>
              </a:rPr>
              <a:t> par recherche de </a:t>
            </a:r>
            <a:r>
              <a:rPr sz="2600" dirty="0" err="1">
                <a:solidFill>
                  <a:srgbClr val="C00000"/>
                </a:solidFill>
                <a:latin typeface="Gill Sans MT" panose="020B0502020104020203" pitchFamily="34" charset="77"/>
                <a:ea typeface="Georgia Bold"/>
                <a:cs typeface="Georgia Bold"/>
                <a:sym typeface="Georgia Bold"/>
              </a:rPr>
              <a:t>soutien</a:t>
            </a:r>
            <a:r>
              <a:rPr sz="2600" dirty="0">
                <a:solidFill>
                  <a:srgbClr val="C00000"/>
                </a:solidFill>
                <a:latin typeface="Gill Sans MT" panose="020B0502020104020203" pitchFamily="34" charset="77"/>
                <a:ea typeface="Georgia Bold"/>
                <a:cs typeface="Georgia Bold"/>
                <a:sym typeface="Georgia Bold"/>
              </a:rPr>
              <a:t> social </a:t>
            </a:r>
          </a:p>
          <a:p>
            <a:pPr marL="1244600" lvl="2" indent="-330200" algn="just">
              <a:lnSpc>
                <a:spcPct val="110000"/>
              </a:lnSpc>
              <a:buClr>
                <a:srgbClr val="000000"/>
              </a:buClr>
              <a:defRPr sz="1800"/>
            </a:pPr>
            <a:r>
              <a:rPr sz="2600" dirty="0" err="1">
                <a:solidFill>
                  <a:srgbClr val="C00000"/>
                </a:solidFill>
                <a:latin typeface="Gill Sans MT" panose="020B0502020104020203" pitchFamily="34" charset="77"/>
                <a:ea typeface="Georgia Bold"/>
                <a:cs typeface="Georgia Bold"/>
                <a:sym typeface="Georgia Bold"/>
              </a:rPr>
              <a:t>Stratégies</a:t>
            </a:r>
            <a:r>
              <a:rPr sz="2600" dirty="0">
                <a:solidFill>
                  <a:srgbClr val="C00000"/>
                </a:solidFill>
                <a:latin typeface="Gill Sans MT" panose="020B0502020104020203" pitchFamily="34" charset="77"/>
                <a:ea typeface="Georgia Bold"/>
                <a:cs typeface="Georgia Bold"/>
                <a:sym typeface="Georgia Bold"/>
              </a:rPr>
              <a:t> par </a:t>
            </a:r>
            <a:r>
              <a:rPr sz="2600" dirty="0" err="1">
                <a:solidFill>
                  <a:srgbClr val="C00000"/>
                </a:solidFill>
                <a:latin typeface="Gill Sans MT" panose="020B0502020104020203" pitchFamily="34" charset="77"/>
                <a:ea typeface="Georgia Bold"/>
                <a:cs typeface="Georgia Bold"/>
                <a:sym typeface="Georgia Bold"/>
              </a:rPr>
              <a:t>évitement</a:t>
            </a:r>
            <a:endParaRPr sz="2600" dirty="0">
              <a:solidFill>
                <a:srgbClr val="C00000"/>
              </a:solidFill>
              <a:latin typeface="Gill Sans MT" panose="020B0502020104020203" pitchFamily="34" charset="77"/>
              <a:ea typeface="Georgia Bold"/>
              <a:cs typeface="Georgia Bold"/>
              <a:sym typeface="Georgia Bold"/>
            </a:endParaRPr>
          </a:p>
        </p:txBody>
      </p:sp>
      <p:pic>
        <p:nvPicPr>
          <p:cNvPr id="6" name="image14.png">
            <a:extLst>
              <a:ext uri="{FF2B5EF4-FFF2-40B4-BE49-F238E27FC236}">
                <a16:creationId xmlns:a16="http://schemas.microsoft.com/office/drawing/2014/main" id="{8D381E09-B8BE-4B40-85C1-751910479F2B}"/>
              </a:ext>
            </a:extLst>
          </p:cNvPr>
          <p:cNvPicPr/>
          <p:nvPr/>
        </p:nvPicPr>
        <p:blipFill>
          <a:blip r:embed="rId2"/>
          <a:stretch>
            <a:fillRect/>
          </a:stretch>
        </p:blipFill>
        <p:spPr>
          <a:xfrm>
            <a:off x="7802993" y="3928099"/>
            <a:ext cx="4133757" cy="23838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Définition</a:t>
            </a:r>
            <a:r>
              <a:rPr sz="4400" dirty="0">
                <a:solidFill>
                  <a:schemeClr val="accent2"/>
                </a:solidFill>
                <a:latin typeface="Gill Sans MT" panose="020B0502020104020203" pitchFamily="34" charset="77"/>
              </a:rPr>
              <a:t> du stress</a:t>
            </a:r>
          </a:p>
        </p:txBody>
      </p:sp>
      <p:sp>
        <p:nvSpPr>
          <p:cNvPr id="63" name="Shape 63"/>
          <p:cNvSpPr>
            <a:spLocks noGrp="1"/>
          </p:cNvSpPr>
          <p:nvPr>
            <p:ph type="body" idx="1"/>
          </p:nvPr>
        </p:nvSpPr>
        <p:spPr>
          <a:xfrm>
            <a:off x="838200" y="2143125"/>
            <a:ext cx="10515600" cy="4351338"/>
          </a:xfrm>
          <a:prstGeom prst="rect">
            <a:avLst/>
          </a:prstGeom>
        </p:spPr>
        <p:txBody>
          <a:bodyPr/>
          <a:lstStyle/>
          <a:p>
            <a:pPr marL="355600" lvl="0" indent="-355600" algn="just">
              <a:lnSpc>
                <a:spcPct val="100000"/>
              </a:lnSpc>
              <a:buClr>
                <a:srgbClr val="92D050"/>
              </a:buClr>
              <a:defRPr sz="1800"/>
            </a:pPr>
            <a:r>
              <a:rPr sz="2800" dirty="0" err="1">
                <a:solidFill>
                  <a:srgbClr val="00B0F0"/>
                </a:solidFill>
                <a:latin typeface="Gill Sans MT" panose="020B0502020104020203" pitchFamily="34" charset="77"/>
                <a:ea typeface="Georgia Bold"/>
                <a:cs typeface="Georgia Bold"/>
                <a:sym typeface="Georgia Bold"/>
              </a:rPr>
              <a:t>Déséquilibre</a:t>
            </a:r>
            <a:r>
              <a:rPr sz="2800" dirty="0">
                <a:solidFill>
                  <a:srgbClr val="00B0F0"/>
                </a:solidFill>
                <a:latin typeface="Gill Sans MT" panose="020B0502020104020203" pitchFamily="34" charset="77"/>
                <a:ea typeface="Georgia Bold"/>
                <a:cs typeface="Georgia Bold"/>
                <a:sym typeface="Georgia Bold"/>
              </a:rPr>
              <a:t> entre les </a:t>
            </a:r>
            <a:r>
              <a:rPr sz="2800" dirty="0" err="1">
                <a:solidFill>
                  <a:srgbClr val="00B0F0"/>
                </a:solidFill>
                <a:latin typeface="Gill Sans MT" panose="020B0502020104020203" pitchFamily="34" charset="77"/>
                <a:ea typeface="Georgia Bold"/>
                <a:cs typeface="Georgia Bold"/>
                <a:sym typeface="Georgia Bold"/>
              </a:rPr>
              <a:t>ressources</a:t>
            </a:r>
            <a:r>
              <a:rPr sz="2800" dirty="0">
                <a:solidFill>
                  <a:srgbClr val="00B0F0"/>
                </a:solidFill>
                <a:latin typeface="Gill Sans MT" panose="020B0502020104020203" pitchFamily="34" charset="77"/>
                <a:ea typeface="Georgia Bold"/>
                <a:cs typeface="Georgia Bold"/>
                <a:sym typeface="Georgia Bold"/>
              </a:rPr>
              <a:t> d’un </a:t>
            </a:r>
            <a:r>
              <a:rPr sz="2800" dirty="0" err="1">
                <a:solidFill>
                  <a:srgbClr val="00B0F0"/>
                </a:solidFill>
                <a:latin typeface="Gill Sans MT" panose="020B0502020104020203" pitchFamily="34" charset="77"/>
                <a:ea typeface="Georgia Bold"/>
                <a:cs typeface="Georgia Bold"/>
                <a:sym typeface="Georgia Bold"/>
              </a:rPr>
              <a:t>individu</a:t>
            </a:r>
            <a:r>
              <a:rPr sz="2800" dirty="0">
                <a:solidFill>
                  <a:srgbClr val="00B0F0"/>
                </a:solidFill>
                <a:latin typeface="Gill Sans MT" panose="020B0502020104020203" pitchFamily="34" charset="77"/>
                <a:ea typeface="Georgia Bold"/>
                <a:cs typeface="Georgia Bold"/>
                <a:sym typeface="Georgia Bold"/>
              </a:rPr>
              <a:t> et les </a:t>
            </a:r>
            <a:r>
              <a:rPr sz="2800" dirty="0" err="1">
                <a:solidFill>
                  <a:srgbClr val="00B0F0"/>
                </a:solidFill>
                <a:latin typeface="Gill Sans MT" panose="020B0502020104020203" pitchFamily="34" charset="77"/>
                <a:ea typeface="Georgia Bold"/>
                <a:cs typeface="Georgia Bold"/>
                <a:sym typeface="Georgia Bold"/>
              </a:rPr>
              <a:t>demandes</a:t>
            </a:r>
            <a:r>
              <a:rPr sz="2800" dirty="0">
                <a:solidFill>
                  <a:srgbClr val="00B0F0"/>
                </a:solidFill>
                <a:latin typeface="Gill Sans MT" panose="020B0502020104020203" pitchFamily="34" charset="77"/>
                <a:ea typeface="Georgia Bold"/>
                <a:cs typeface="Georgia Bold"/>
                <a:sym typeface="Georgia Bold"/>
              </a:rPr>
              <a:t> de </a:t>
            </a:r>
            <a:r>
              <a:rPr sz="2800" dirty="0" err="1">
                <a:solidFill>
                  <a:srgbClr val="00B0F0"/>
                </a:solidFill>
                <a:latin typeface="Gill Sans MT" panose="020B0502020104020203" pitchFamily="34" charset="77"/>
                <a:ea typeface="Georgia Bold"/>
                <a:cs typeface="Georgia Bold"/>
                <a:sym typeface="Georgia Bold"/>
              </a:rPr>
              <a:t>l’environnement</a:t>
            </a:r>
            <a:endParaRPr dirty="0">
              <a:solidFill>
                <a:srgbClr val="00B0F0"/>
              </a:solidFill>
              <a:latin typeface="Gill Sans MT" panose="020B0502020104020203" pitchFamily="34" charset="77"/>
              <a:ea typeface="Georgia Bold"/>
              <a:cs typeface="Georgia Bold"/>
              <a:sym typeface="Georgia Bold"/>
            </a:endParaRPr>
          </a:p>
          <a:p>
            <a:pPr lvl="0" algn="just">
              <a:lnSpc>
                <a:spcPct val="100000"/>
              </a:lnSpc>
              <a:buClr>
                <a:srgbClr val="92D050"/>
              </a:buClr>
              <a:defRPr sz="1800"/>
            </a:pPr>
            <a:endParaRPr dirty="0">
              <a:latin typeface="Gill Sans MT" panose="020B0502020104020203" pitchFamily="34" charset="77"/>
              <a:ea typeface="Georgia"/>
              <a:cs typeface="Georgia"/>
              <a:sym typeface="Georgia"/>
            </a:endParaRPr>
          </a:p>
          <a:p>
            <a:pPr marL="355600" lvl="0" indent="-355600" algn="just">
              <a:lnSpc>
                <a:spcPct val="100000"/>
              </a:lnSpc>
              <a:buClr>
                <a:srgbClr val="92D050"/>
              </a:buClr>
              <a:defRPr sz="1800"/>
            </a:pPr>
            <a:r>
              <a:rPr sz="2800" dirty="0">
                <a:latin typeface="Gill Sans MT" panose="020B0502020104020203" pitchFamily="34" charset="77"/>
                <a:ea typeface="Georgia"/>
                <a:cs typeface="Georgia"/>
                <a:sym typeface="Georgia"/>
              </a:rPr>
              <a:t>Transaction </a:t>
            </a:r>
            <a:r>
              <a:rPr sz="2800" dirty="0" err="1">
                <a:latin typeface="Gill Sans MT" panose="020B0502020104020203" pitchFamily="34" charset="77"/>
                <a:ea typeface="Georgia"/>
                <a:cs typeface="Georgia"/>
                <a:sym typeface="Georgia"/>
              </a:rPr>
              <a:t>particulière</a:t>
            </a:r>
            <a:r>
              <a:rPr sz="2800" dirty="0">
                <a:latin typeface="Gill Sans MT" panose="020B0502020104020203" pitchFamily="34" charset="77"/>
                <a:ea typeface="Georgia"/>
                <a:cs typeface="Georgia"/>
                <a:sym typeface="Georgia"/>
              </a:rPr>
              <a:t> entre un </a:t>
            </a:r>
            <a:r>
              <a:rPr sz="2800" dirty="0" err="1">
                <a:latin typeface="Gill Sans MT" panose="020B0502020104020203" pitchFamily="34" charset="77"/>
                <a:ea typeface="Georgia"/>
                <a:cs typeface="Georgia"/>
                <a:sym typeface="Georgia"/>
              </a:rPr>
              <a:t>individu</a:t>
            </a:r>
            <a:r>
              <a:rPr sz="2800" dirty="0">
                <a:latin typeface="Gill Sans MT" panose="020B0502020104020203" pitchFamily="34" charset="77"/>
                <a:ea typeface="Georgia"/>
                <a:cs typeface="Georgia"/>
                <a:sym typeface="Georgia"/>
              </a:rPr>
              <a:t> et </a:t>
            </a:r>
            <a:r>
              <a:rPr sz="2800" dirty="0" err="1">
                <a:latin typeface="Gill Sans MT" panose="020B0502020104020203" pitchFamily="34" charset="77"/>
                <a:ea typeface="Georgia"/>
                <a:cs typeface="Georgia"/>
                <a:sym typeface="Georgia"/>
              </a:rPr>
              <a:t>une</a:t>
            </a:r>
            <a:r>
              <a:rPr sz="2800" dirty="0">
                <a:latin typeface="Gill Sans MT" panose="020B0502020104020203" pitchFamily="34" charset="77"/>
                <a:ea typeface="Georgia"/>
                <a:cs typeface="Georgia"/>
                <a:sym typeface="Georgia"/>
              </a:rPr>
              <a:t> situation dans </a:t>
            </a:r>
            <a:r>
              <a:rPr sz="2800" dirty="0" err="1">
                <a:latin typeface="Gill Sans MT" panose="020B0502020104020203" pitchFamily="34" charset="77"/>
                <a:ea typeface="Georgia"/>
                <a:cs typeface="Georgia"/>
                <a:sym typeface="Georgia"/>
              </a:rPr>
              <a:t>laquelle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celle</a:t>
            </a:r>
            <a:r>
              <a:rPr sz="2800" dirty="0">
                <a:latin typeface="Gill Sans MT" panose="020B0502020104020203" pitchFamily="34" charset="77"/>
                <a:ea typeface="Georgia"/>
                <a:cs typeface="Georgia"/>
                <a:sym typeface="Georgia"/>
              </a:rPr>
              <a:t>-ci </a:t>
            </a:r>
            <a:r>
              <a:rPr sz="2800" dirty="0" err="1">
                <a:latin typeface="Gill Sans MT" panose="020B0502020104020203" pitchFamily="34" charset="77"/>
                <a:ea typeface="Georgia"/>
                <a:cs typeface="Georgia"/>
                <a:sym typeface="Georgia"/>
              </a:rPr>
              <a:t>est</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évaluée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comme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débordant</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ses</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ressources</a:t>
            </a:r>
            <a:r>
              <a:rPr sz="2800" dirty="0">
                <a:latin typeface="Gill Sans MT" panose="020B0502020104020203" pitchFamily="34" charset="77"/>
                <a:ea typeface="Georgia"/>
                <a:cs typeface="Georgia"/>
                <a:sym typeface="Georgia"/>
              </a:rPr>
              <a:t> et </a:t>
            </a:r>
            <a:r>
              <a:rPr sz="2800" dirty="0" err="1">
                <a:latin typeface="Gill Sans MT" panose="020B0502020104020203" pitchFamily="34" charset="77"/>
                <a:ea typeface="Georgia"/>
                <a:cs typeface="Georgia"/>
                <a:sym typeface="Georgia"/>
              </a:rPr>
              <a:t>pouvant</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mettre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en</a:t>
            </a:r>
            <a:r>
              <a:rPr sz="2800" dirty="0">
                <a:latin typeface="Gill Sans MT" panose="020B0502020104020203" pitchFamily="34" charset="77"/>
                <a:ea typeface="Georgia"/>
                <a:cs typeface="Georgia"/>
                <a:sym typeface="Georgia"/>
              </a:rPr>
              <a:t> danger son bien </a:t>
            </a:r>
            <a:r>
              <a:rPr sz="2800" dirty="0" err="1">
                <a:latin typeface="Gill Sans MT" panose="020B0502020104020203" pitchFamily="34" charset="77"/>
                <a:ea typeface="Georgia"/>
                <a:cs typeface="Georgia"/>
                <a:sym typeface="Georgia"/>
              </a:rPr>
              <a:t>être</a:t>
            </a:r>
            <a:r>
              <a:rPr sz="2800" dirty="0">
                <a:latin typeface="Gill Sans MT" panose="020B0502020104020203" pitchFamily="34" charset="77"/>
                <a:ea typeface="Georgia"/>
                <a:cs typeface="Georgia"/>
                <a:sym typeface="Georgia"/>
              </a:rPr>
              <a:t> (LAZARUS et FOLKMAN, 1984)</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Les </a:t>
            </a:r>
            <a:r>
              <a:rPr sz="4400" dirty="0" err="1">
                <a:solidFill>
                  <a:schemeClr val="accent2"/>
                </a:solidFill>
                <a:latin typeface="Gill Sans MT" panose="020B0502020104020203" pitchFamily="34" charset="77"/>
              </a:rPr>
              <a:t>déterminants</a:t>
            </a:r>
            <a:r>
              <a:rPr sz="4400" dirty="0">
                <a:solidFill>
                  <a:schemeClr val="accent2"/>
                </a:solidFill>
                <a:latin typeface="Gill Sans MT" panose="020B0502020104020203" pitchFamily="34" charset="77"/>
              </a:rPr>
              <a:t> du coping</a:t>
            </a:r>
          </a:p>
        </p:txBody>
      </p:sp>
      <p:sp>
        <p:nvSpPr>
          <p:cNvPr id="148" name="Shape 148"/>
          <p:cNvSpPr>
            <a:spLocks noGrp="1"/>
          </p:cNvSpPr>
          <p:nvPr>
            <p:ph type="body" idx="1"/>
          </p:nvPr>
        </p:nvSpPr>
        <p:spPr>
          <a:xfrm>
            <a:off x="838200" y="1825625"/>
            <a:ext cx="10515600" cy="4351338"/>
          </a:xfrm>
          <a:prstGeom prst="rect">
            <a:avLst/>
          </a:prstGeom>
        </p:spPr>
        <p:txBody>
          <a:bodyPr/>
          <a:lstStyle/>
          <a:p>
            <a:pPr marL="355600" lvl="0" indent="-355600" algn="just">
              <a:lnSpc>
                <a:spcPct val="100000"/>
              </a:lnSpc>
              <a:buClr>
                <a:schemeClr val="accent2"/>
              </a:buClr>
              <a:defRPr sz="1800"/>
            </a:pPr>
            <a:r>
              <a:rPr sz="2800" dirty="0">
                <a:solidFill>
                  <a:srgbClr val="C00000"/>
                </a:solidFill>
                <a:latin typeface="Gill Sans MT" panose="020B0502020104020203" pitchFamily="34" charset="77"/>
                <a:ea typeface="Georgia Bold"/>
                <a:cs typeface="Georgia Bold"/>
                <a:sym typeface="Georgia Bold"/>
              </a:rPr>
              <a:t>Le </a:t>
            </a:r>
            <a:r>
              <a:rPr sz="2800" dirty="0" err="1">
                <a:solidFill>
                  <a:srgbClr val="C00000"/>
                </a:solidFill>
                <a:latin typeface="Gill Sans MT" panose="020B0502020104020203" pitchFamily="34" charset="77"/>
                <a:ea typeface="Georgia Bold"/>
                <a:cs typeface="Georgia Bold"/>
                <a:sym typeface="Georgia Bold"/>
              </a:rPr>
              <a:t>contexte</a:t>
            </a:r>
            <a:r>
              <a:rPr sz="2800" dirty="0">
                <a:solidFill>
                  <a:srgbClr val="C00000"/>
                </a:solidFill>
                <a:latin typeface="Gill Sans MT" panose="020B0502020104020203" pitchFamily="34" charset="77"/>
                <a:ea typeface="Georgia Bold"/>
                <a:cs typeface="Georgia Bold"/>
                <a:sym typeface="Georgia Bold"/>
              </a:rPr>
              <a:t> </a:t>
            </a:r>
            <a:r>
              <a:rPr sz="2800" dirty="0" err="1">
                <a:solidFill>
                  <a:srgbClr val="C00000"/>
                </a:solidFill>
                <a:latin typeface="Gill Sans MT" panose="020B0502020104020203" pitchFamily="34" charset="77"/>
                <a:ea typeface="Georgia Bold"/>
                <a:cs typeface="Georgia Bold"/>
                <a:sym typeface="Georgia Bold"/>
              </a:rPr>
              <a:t>situationnel</a:t>
            </a:r>
            <a:r>
              <a:rPr sz="2800" dirty="0">
                <a:solidFill>
                  <a:srgbClr val="C00000"/>
                </a:solidFill>
                <a:latin typeface="Gill Sans MT" panose="020B0502020104020203" pitchFamily="34" charset="77"/>
                <a:ea typeface="Georgia Bold"/>
                <a:cs typeface="Georgia Bold"/>
                <a:sym typeface="Georgia Bold"/>
              </a:rPr>
              <a:t> </a:t>
            </a:r>
            <a:r>
              <a:rPr sz="2800" dirty="0">
                <a:latin typeface="Gill Sans MT" panose="020B0502020104020203" pitchFamily="34" charset="77"/>
                <a:ea typeface="Georgia"/>
                <a:cs typeface="Georgia"/>
                <a:sym typeface="Georgia"/>
              </a:rPr>
              <a:t>: nature du danger, imminence, durée, </a:t>
            </a:r>
            <a:r>
              <a:rPr sz="2800" dirty="0" err="1">
                <a:latin typeface="Gill Sans MT" panose="020B0502020104020203" pitchFamily="34" charset="77"/>
                <a:ea typeface="Georgia"/>
                <a:cs typeface="Georgia"/>
                <a:sym typeface="Georgia"/>
              </a:rPr>
              <a:t>contrôlabilité</a:t>
            </a:r>
            <a:r>
              <a:rPr sz="2800" dirty="0">
                <a:latin typeface="Gill Sans MT" panose="020B0502020104020203" pitchFamily="34" charset="77"/>
                <a:ea typeface="Georgia"/>
                <a:cs typeface="Georgia"/>
                <a:sym typeface="Georgia"/>
              </a:rPr>
              <a:t> du </a:t>
            </a:r>
            <a:r>
              <a:rPr sz="2800" dirty="0" err="1">
                <a:latin typeface="Gill Sans MT" panose="020B0502020104020203" pitchFamily="34" charset="77"/>
                <a:ea typeface="Georgia"/>
                <a:cs typeface="Georgia"/>
                <a:sym typeface="Georgia"/>
              </a:rPr>
              <a:t>stresseur</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ressources</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sociales</a:t>
            </a:r>
            <a:endParaRPr dirty="0">
              <a:latin typeface="Gill Sans MT" panose="020B0502020104020203" pitchFamily="34" charset="77"/>
              <a:ea typeface="Georgia"/>
              <a:cs typeface="Georgia"/>
              <a:sym typeface="Georgia"/>
            </a:endParaRPr>
          </a:p>
          <a:p>
            <a:pPr lvl="0" algn="just">
              <a:lnSpc>
                <a:spcPct val="100000"/>
              </a:lnSpc>
              <a:buClr>
                <a:schemeClr val="accent2"/>
              </a:buClr>
              <a:defRPr sz="1800"/>
            </a:pPr>
            <a:endParaRPr dirty="0">
              <a:latin typeface="Gill Sans MT" panose="020B0502020104020203" pitchFamily="34" charset="77"/>
              <a:ea typeface="Georgia"/>
              <a:cs typeface="Georgia"/>
              <a:sym typeface="Georgia"/>
            </a:endParaRPr>
          </a:p>
          <a:p>
            <a:pPr marL="713316" lvl="1" indent="-256116" algn="just">
              <a:lnSpc>
                <a:spcPct val="100000"/>
              </a:lnSpc>
              <a:spcBef>
                <a:spcPts val="500"/>
              </a:spcBef>
              <a:buClr>
                <a:schemeClr val="accent2"/>
              </a:buClr>
              <a:defRPr sz="1800"/>
            </a:pPr>
            <a:r>
              <a:rPr sz="2200" dirty="0">
                <a:latin typeface="Gill Sans MT" panose="020B0502020104020203" pitchFamily="34" charset="77"/>
                <a:ea typeface="Georgia"/>
                <a:cs typeface="Georgia"/>
                <a:sym typeface="Georgia"/>
              </a:rPr>
              <a:t>Ex.: face </a:t>
            </a:r>
            <a:r>
              <a:rPr sz="2200" dirty="0" err="1">
                <a:latin typeface="Gill Sans MT" panose="020B0502020104020203" pitchFamily="34" charset="77"/>
                <a:ea typeface="Georgia"/>
                <a:cs typeface="Georgia"/>
                <a:sym typeface="Georgia"/>
              </a:rPr>
              <a:t>à</a:t>
            </a:r>
            <a:r>
              <a:rPr sz="2200" dirty="0">
                <a:latin typeface="Gill Sans MT" panose="020B0502020104020203" pitchFamily="34" charset="77"/>
                <a:ea typeface="Georgia"/>
                <a:cs typeface="Georgia"/>
                <a:sym typeface="Georgia"/>
              </a:rPr>
              <a:t> un </a:t>
            </a:r>
            <a:r>
              <a:rPr sz="2200" dirty="0" err="1">
                <a:latin typeface="Gill Sans MT" panose="020B0502020104020203" pitchFamily="34" charset="77"/>
                <a:ea typeface="Georgia"/>
                <a:cs typeface="Georgia"/>
                <a:sym typeface="Georgia"/>
              </a:rPr>
              <a:t>événement</a:t>
            </a:r>
            <a:r>
              <a:rPr sz="2200" dirty="0">
                <a:latin typeface="Gill Sans MT" panose="020B0502020104020203" pitchFamily="34" charset="77"/>
                <a:ea typeface="Georgia"/>
                <a:cs typeface="Georgia"/>
                <a:sym typeface="Georgia"/>
              </a:rPr>
              <a:t> non </a:t>
            </a:r>
            <a:r>
              <a:rPr sz="2200" dirty="0" err="1">
                <a:latin typeface="Gill Sans MT" panose="020B0502020104020203" pitchFamily="34" charset="77"/>
                <a:ea typeface="Georgia"/>
                <a:cs typeface="Georgia"/>
                <a:sym typeface="Georgia"/>
              </a:rPr>
              <a:t>contrôlable</a:t>
            </a:r>
            <a:r>
              <a:rPr sz="2200" dirty="0">
                <a:latin typeface="Gill Sans MT" panose="020B0502020104020203" pitchFamily="34" charset="77"/>
                <a:ea typeface="Georgia"/>
                <a:cs typeface="Georgia"/>
                <a:sym typeface="Georgia"/>
              </a:rPr>
              <a:t> (</a:t>
            </a:r>
            <a:r>
              <a:rPr sz="2200" dirty="0" err="1">
                <a:latin typeface="Gill Sans MT" panose="020B0502020104020203" pitchFamily="34" charset="77"/>
                <a:ea typeface="Georgia"/>
                <a:cs typeface="Georgia"/>
                <a:sym typeface="Georgia"/>
              </a:rPr>
              <a:t>objectivement</a:t>
            </a:r>
            <a:r>
              <a:rPr sz="2200" dirty="0">
                <a:latin typeface="Gill Sans MT" panose="020B0502020104020203" pitchFamily="34" charset="77"/>
                <a:ea typeface="Georgia"/>
                <a:cs typeface="Georgia"/>
                <a:sym typeface="Georgia"/>
              </a:rPr>
              <a:t> et </a:t>
            </a:r>
            <a:r>
              <a:rPr sz="2200" dirty="0" err="1">
                <a:latin typeface="Gill Sans MT" panose="020B0502020104020203" pitchFamily="34" charset="77"/>
                <a:ea typeface="Georgia"/>
                <a:cs typeface="Georgia"/>
                <a:sym typeface="Georgia"/>
              </a:rPr>
              <a:t>subjectivement</a:t>
            </a:r>
            <a:r>
              <a:rPr sz="2200" dirty="0">
                <a:latin typeface="Gill Sans MT" panose="020B0502020104020203" pitchFamily="34" charset="77"/>
                <a:ea typeface="Georgia"/>
                <a:cs typeface="Georgia"/>
                <a:sym typeface="Georgia"/>
              </a:rPr>
              <a:t>), </a:t>
            </a:r>
            <a:r>
              <a:rPr sz="2200" dirty="0" err="1">
                <a:latin typeface="Gill Sans MT" panose="020B0502020104020203" pitchFamily="34" charset="77"/>
                <a:ea typeface="Georgia"/>
                <a:cs typeface="Georgia"/>
                <a:sym typeface="Georgia"/>
              </a:rPr>
              <a:t>l’individu</a:t>
            </a:r>
            <a:r>
              <a:rPr sz="2200" dirty="0">
                <a:latin typeface="Gill Sans MT" panose="020B0502020104020203" pitchFamily="34" charset="77"/>
                <a:ea typeface="Georgia"/>
                <a:cs typeface="Georgia"/>
                <a:sym typeface="Georgia"/>
              </a:rPr>
              <a:t> </a:t>
            </a:r>
            <a:r>
              <a:rPr sz="2200" dirty="0" err="1">
                <a:latin typeface="Gill Sans MT" panose="020B0502020104020203" pitchFamily="34" charset="77"/>
                <a:ea typeface="Georgia"/>
                <a:cs typeface="Georgia"/>
                <a:sym typeface="Georgia"/>
              </a:rPr>
              <a:t>tentera</a:t>
            </a:r>
            <a:r>
              <a:rPr sz="2200" dirty="0">
                <a:latin typeface="Gill Sans MT" panose="020B0502020104020203" pitchFamily="34" charset="77"/>
                <a:ea typeface="Georgia"/>
                <a:cs typeface="Georgia"/>
                <a:sym typeface="Georgia"/>
              </a:rPr>
              <a:t> </a:t>
            </a:r>
            <a:r>
              <a:rPr sz="2200" dirty="0" err="1">
                <a:latin typeface="Gill Sans MT" panose="020B0502020104020203" pitchFamily="34" charset="77"/>
                <a:ea typeface="Georgia"/>
                <a:cs typeface="Georgia"/>
                <a:sym typeface="Georgia"/>
              </a:rPr>
              <a:t>plutôt</a:t>
            </a:r>
            <a:r>
              <a:rPr sz="2200" dirty="0">
                <a:latin typeface="Gill Sans MT" panose="020B0502020104020203" pitchFamily="34" charset="77"/>
                <a:ea typeface="Georgia"/>
                <a:cs typeface="Georgia"/>
                <a:sym typeface="Georgia"/>
              </a:rPr>
              <a:t> de </a:t>
            </a:r>
            <a:r>
              <a:rPr sz="2200" dirty="0" err="1">
                <a:latin typeface="Gill Sans MT" panose="020B0502020104020203" pitchFamily="34" charset="77"/>
                <a:ea typeface="Georgia"/>
                <a:cs typeface="Georgia"/>
                <a:sym typeface="Georgia"/>
              </a:rPr>
              <a:t>gérer</a:t>
            </a:r>
            <a:r>
              <a:rPr sz="2200" dirty="0">
                <a:latin typeface="Gill Sans MT" panose="020B0502020104020203" pitchFamily="34" charset="77"/>
                <a:ea typeface="Georgia"/>
                <a:cs typeface="Georgia"/>
                <a:sym typeface="Georgia"/>
              </a:rPr>
              <a:t> </a:t>
            </a:r>
            <a:r>
              <a:rPr sz="2200" dirty="0" err="1">
                <a:latin typeface="Gill Sans MT" panose="020B0502020104020203" pitchFamily="34" charset="77"/>
                <a:ea typeface="Georgia"/>
                <a:cs typeface="Georgia"/>
                <a:sym typeface="Georgia"/>
              </a:rPr>
              <a:t>ses</a:t>
            </a:r>
            <a:r>
              <a:rPr sz="2200" dirty="0">
                <a:latin typeface="Gill Sans MT" panose="020B0502020104020203" pitchFamily="34" charset="77"/>
                <a:ea typeface="Georgia"/>
                <a:cs typeface="Georgia"/>
                <a:sym typeface="Georgia"/>
              </a:rPr>
              <a:t> </a:t>
            </a:r>
            <a:r>
              <a:rPr sz="2200" dirty="0" err="1">
                <a:latin typeface="Gill Sans MT" panose="020B0502020104020203" pitchFamily="34" charset="77"/>
                <a:ea typeface="Georgia"/>
                <a:cs typeface="Georgia"/>
                <a:sym typeface="Georgia"/>
              </a:rPr>
              <a:t>problèmes</a:t>
            </a:r>
            <a:r>
              <a:rPr sz="2200" dirty="0">
                <a:latin typeface="Gill Sans MT" panose="020B0502020104020203" pitchFamily="34" charset="77"/>
                <a:ea typeface="Georgia"/>
                <a:cs typeface="Georgia"/>
                <a:sym typeface="Georgia"/>
              </a:rPr>
              <a:t> </a:t>
            </a:r>
            <a:r>
              <a:rPr sz="2200" dirty="0" err="1">
                <a:latin typeface="Gill Sans MT" panose="020B0502020104020203" pitchFamily="34" charset="77"/>
                <a:ea typeface="Georgia"/>
                <a:cs typeface="Georgia"/>
                <a:sym typeface="Georgia"/>
              </a:rPr>
              <a:t>émotionnels</a:t>
            </a:r>
            <a:r>
              <a:rPr sz="2200" dirty="0">
                <a:latin typeface="Gill Sans MT" panose="020B0502020104020203" pitchFamily="34" charset="77"/>
                <a:ea typeface="Georgia"/>
                <a:cs typeface="Georgia"/>
                <a:sym typeface="Georgia"/>
              </a:rPr>
              <a:t>, </a:t>
            </a:r>
            <a:r>
              <a:rPr sz="2200" dirty="0" err="1">
                <a:latin typeface="Gill Sans MT" panose="020B0502020104020203" pitchFamily="34" charset="77"/>
                <a:ea typeface="Georgia"/>
                <a:cs typeface="Georgia"/>
                <a:sym typeface="Georgia"/>
              </a:rPr>
              <a:t>alors</a:t>
            </a:r>
            <a:r>
              <a:rPr sz="2200" dirty="0">
                <a:latin typeface="Gill Sans MT" panose="020B0502020104020203" pitchFamily="34" charset="77"/>
                <a:ea typeface="Georgia"/>
                <a:cs typeface="Georgia"/>
                <a:sym typeface="Georgia"/>
              </a:rPr>
              <a:t> que </a:t>
            </a:r>
            <a:r>
              <a:rPr sz="2200" dirty="0" err="1">
                <a:latin typeface="Gill Sans MT" panose="020B0502020104020203" pitchFamily="34" charset="77"/>
                <a:ea typeface="Georgia"/>
                <a:cs typeface="Georgia"/>
                <a:sym typeface="Georgia"/>
              </a:rPr>
              <a:t>si</a:t>
            </a:r>
            <a:r>
              <a:rPr sz="2200" dirty="0">
                <a:latin typeface="Gill Sans MT" panose="020B0502020104020203" pitchFamily="34" charset="77"/>
                <a:ea typeface="Georgia"/>
                <a:cs typeface="Georgia"/>
                <a:sym typeface="Georgia"/>
              </a:rPr>
              <a:t> la situation </a:t>
            </a:r>
            <a:r>
              <a:rPr sz="2200" dirty="0" err="1">
                <a:latin typeface="Gill Sans MT" panose="020B0502020104020203" pitchFamily="34" charset="77"/>
                <a:ea typeface="Georgia"/>
                <a:cs typeface="Georgia"/>
                <a:sym typeface="Georgia"/>
              </a:rPr>
              <a:t>est</a:t>
            </a:r>
            <a:r>
              <a:rPr sz="2200" dirty="0">
                <a:latin typeface="Gill Sans MT" panose="020B0502020104020203" pitchFamily="34" charset="77"/>
                <a:ea typeface="Georgia"/>
                <a:cs typeface="Georgia"/>
                <a:sym typeface="Georgia"/>
              </a:rPr>
              <a:t> </a:t>
            </a:r>
            <a:r>
              <a:rPr sz="2200" dirty="0" err="1">
                <a:latin typeface="Gill Sans MT" panose="020B0502020104020203" pitchFamily="34" charset="77"/>
                <a:ea typeface="Georgia"/>
                <a:cs typeface="Georgia"/>
                <a:sym typeface="Georgia"/>
              </a:rPr>
              <a:t>contrôlable</a:t>
            </a:r>
            <a:r>
              <a:rPr sz="2200" dirty="0">
                <a:latin typeface="Gill Sans MT" panose="020B0502020104020203" pitchFamily="34" charset="77"/>
                <a:ea typeface="Georgia"/>
                <a:cs typeface="Georgia"/>
                <a:sym typeface="Georgia"/>
              </a:rPr>
              <a:t>, </a:t>
            </a:r>
            <a:r>
              <a:rPr sz="2200" dirty="0" err="1">
                <a:latin typeface="Gill Sans MT" panose="020B0502020104020203" pitchFamily="34" charset="77"/>
                <a:ea typeface="Georgia"/>
                <a:cs typeface="Georgia"/>
                <a:sym typeface="Georgia"/>
              </a:rPr>
              <a:t>il</a:t>
            </a:r>
            <a:r>
              <a:rPr sz="2200" dirty="0">
                <a:latin typeface="Gill Sans MT" panose="020B0502020104020203" pitchFamily="34" charset="77"/>
                <a:ea typeface="Georgia"/>
                <a:cs typeface="Georgia"/>
                <a:sym typeface="Georgia"/>
              </a:rPr>
              <a:t> </a:t>
            </a:r>
            <a:r>
              <a:rPr sz="2200" dirty="0" err="1">
                <a:latin typeface="Gill Sans MT" panose="020B0502020104020203" pitchFamily="34" charset="77"/>
                <a:ea typeface="Georgia"/>
                <a:cs typeface="Georgia"/>
                <a:sym typeface="Georgia"/>
              </a:rPr>
              <a:t>utilisera</a:t>
            </a:r>
            <a:r>
              <a:rPr sz="2200" dirty="0">
                <a:latin typeface="Gill Sans MT" panose="020B0502020104020203" pitchFamily="34" charset="77"/>
                <a:ea typeface="Georgia"/>
                <a:cs typeface="Georgia"/>
                <a:sym typeface="Georgia"/>
              </a:rPr>
              <a:t> </a:t>
            </a:r>
            <a:r>
              <a:rPr sz="2200" dirty="0" err="1">
                <a:latin typeface="Gill Sans MT" panose="020B0502020104020203" pitchFamily="34" charset="77"/>
                <a:ea typeface="Georgia"/>
                <a:cs typeface="Georgia"/>
                <a:sym typeface="Georgia"/>
              </a:rPr>
              <a:t>plutôt</a:t>
            </a:r>
            <a:r>
              <a:rPr sz="2200" dirty="0">
                <a:latin typeface="Gill Sans MT" panose="020B0502020104020203" pitchFamily="34" charset="77"/>
                <a:ea typeface="Georgia"/>
                <a:cs typeface="Georgia"/>
                <a:sym typeface="Georgia"/>
              </a:rPr>
              <a:t> des </a:t>
            </a:r>
            <a:r>
              <a:rPr sz="2200" dirty="0" err="1">
                <a:latin typeface="Gill Sans MT" panose="020B0502020104020203" pitchFamily="34" charset="77"/>
                <a:ea typeface="Georgia"/>
                <a:cs typeface="Georgia"/>
                <a:sym typeface="Georgia"/>
              </a:rPr>
              <a:t>stratégies</a:t>
            </a:r>
            <a:r>
              <a:rPr sz="2200" dirty="0">
                <a:latin typeface="Gill Sans MT" panose="020B0502020104020203" pitchFamily="34" charset="77"/>
                <a:ea typeface="Georgia"/>
                <a:cs typeface="Georgia"/>
                <a:sym typeface="Georgia"/>
              </a:rPr>
              <a:t> </a:t>
            </a:r>
            <a:r>
              <a:rPr sz="2200" dirty="0" err="1">
                <a:latin typeface="Gill Sans MT" panose="020B0502020104020203" pitchFamily="34" charset="77"/>
                <a:ea typeface="Georgia"/>
                <a:cs typeface="Georgia"/>
                <a:sym typeface="Georgia"/>
              </a:rPr>
              <a:t>centrées</a:t>
            </a:r>
            <a:r>
              <a:rPr sz="2200" dirty="0">
                <a:latin typeface="Gill Sans MT" panose="020B0502020104020203" pitchFamily="34" charset="77"/>
                <a:ea typeface="Georgia"/>
                <a:cs typeface="Georgia"/>
                <a:sym typeface="Georgia"/>
              </a:rPr>
              <a:t> sur le </a:t>
            </a:r>
            <a:r>
              <a:rPr sz="2200" dirty="0" err="1">
                <a:latin typeface="Gill Sans MT" panose="020B0502020104020203" pitchFamily="34" charset="77"/>
                <a:ea typeface="Georgia"/>
                <a:cs typeface="Georgia"/>
                <a:sym typeface="Georgia"/>
              </a:rPr>
              <a:t>problème</a:t>
            </a:r>
            <a:endParaRPr sz="2200" dirty="0">
              <a:latin typeface="Gill Sans MT" panose="020B0502020104020203" pitchFamily="34" charset="77"/>
              <a:ea typeface="Georgia"/>
              <a:cs typeface="Georgia"/>
              <a:sym typeface="Georgia"/>
            </a:endParaRPr>
          </a:p>
          <a:p>
            <a:pPr marL="685800" lvl="1" indent="-228600" algn="just">
              <a:lnSpc>
                <a:spcPct val="100000"/>
              </a:lnSpc>
              <a:spcBef>
                <a:spcPts val="500"/>
              </a:spcBef>
              <a:buClr>
                <a:schemeClr val="accent2"/>
              </a:buClr>
              <a:defRPr sz="1800"/>
            </a:pPr>
            <a:endParaRPr sz="2200" dirty="0">
              <a:latin typeface="Gill Sans MT" panose="020B0502020104020203" pitchFamily="34" charset="77"/>
              <a:ea typeface="Georgia"/>
              <a:cs typeface="Georgia"/>
              <a:sym typeface="Georgia"/>
            </a:endParaRPr>
          </a:p>
          <a:p>
            <a:pPr marL="228600" lvl="1" indent="-228600" algn="just">
              <a:lnSpc>
                <a:spcPct val="100000"/>
              </a:lnSpc>
              <a:spcBef>
                <a:spcPts val="500"/>
              </a:spcBef>
              <a:buClr>
                <a:schemeClr val="accent2"/>
              </a:buClr>
              <a:defRPr sz="1800"/>
            </a:pPr>
            <a:endParaRPr dirty="0">
              <a:latin typeface="Gill Sans MT" panose="020B0502020104020203" pitchFamily="34" charset="77"/>
              <a:ea typeface="Georgia"/>
              <a:cs typeface="Georgia"/>
              <a:sym typeface="Georgia"/>
            </a:endParaRPr>
          </a:p>
          <a:p>
            <a:pPr marL="355600" lvl="1" indent="-355600" algn="just">
              <a:lnSpc>
                <a:spcPct val="100000"/>
              </a:lnSpc>
              <a:spcBef>
                <a:spcPts val="500"/>
              </a:spcBef>
              <a:buClr>
                <a:schemeClr val="accent2"/>
              </a:buClr>
              <a:defRPr sz="1800"/>
            </a:pPr>
            <a:r>
              <a:rPr sz="2800" dirty="0">
                <a:latin typeface="Gill Sans MT" panose="020B0502020104020203" pitchFamily="34" charset="77"/>
                <a:ea typeface="Georgia"/>
                <a:cs typeface="Georgia"/>
                <a:sym typeface="Georgia"/>
              </a:rPr>
              <a:t>Notion de coping </a:t>
            </a:r>
            <a:r>
              <a:rPr sz="2800" dirty="0" err="1">
                <a:solidFill>
                  <a:srgbClr val="00B0F0"/>
                </a:solidFill>
                <a:latin typeface="Gill Sans MT" panose="020B0502020104020203" pitchFamily="34" charset="77"/>
                <a:ea typeface="Georgia Bold"/>
                <a:cs typeface="Georgia Bold"/>
                <a:sym typeface="Georgia Bold"/>
              </a:rPr>
              <a:t>situationnel</a:t>
            </a:r>
            <a:endParaRPr sz="2800" dirty="0">
              <a:solidFill>
                <a:srgbClr val="00B0F0"/>
              </a:solidFill>
              <a:latin typeface="Gill Sans MT" panose="020B0502020104020203" pitchFamily="34" charset="77"/>
              <a:ea typeface="Georgia Bold"/>
              <a:cs typeface="Georgia Bold"/>
              <a:sym typeface="Georgia Bol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Les </a:t>
            </a:r>
            <a:r>
              <a:rPr sz="4400" dirty="0" err="1">
                <a:solidFill>
                  <a:schemeClr val="accent2"/>
                </a:solidFill>
                <a:latin typeface="Gill Sans MT" panose="020B0502020104020203" pitchFamily="34" charset="77"/>
              </a:rPr>
              <a:t>déterminants</a:t>
            </a:r>
            <a:r>
              <a:rPr sz="4400" dirty="0">
                <a:solidFill>
                  <a:schemeClr val="accent2"/>
                </a:solidFill>
                <a:latin typeface="Gill Sans MT" panose="020B0502020104020203" pitchFamily="34" charset="77"/>
              </a:rPr>
              <a:t> du coping</a:t>
            </a:r>
          </a:p>
        </p:txBody>
      </p:sp>
      <p:sp>
        <p:nvSpPr>
          <p:cNvPr id="151" name="Shape 151"/>
          <p:cNvSpPr>
            <a:spLocks noGrp="1"/>
          </p:cNvSpPr>
          <p:nvPr>
            <p:ph type="body" idx="1"/>
          </p:nvPr>
        </p:nvSpPr>
        <p:spPr>
          <a:xfrm>
            <a:off x="838200" y="1825625"/>
            <a:ext cx="10515600" cy="4351338"/>
          </a:xfrm>
          <a:prstGeom prst="rect">
            <a:avLst/>
          </a:prstGeom>
        </p:spPr>
        <p:txBody>
          <a:bodyPr/>
          <a:lstStyle/>
          <a:p>
            <a:pPr lvl="0" algn="just">
              <a:buClr>
                <a:srgbClr val="C00000"/>
              </a:buClr>
              <a:defRPr sz="1800"/>
            </a:pPr>
            <a:endParaRPr dirty="0">
              <a:latin typeface="Gill Sans MT" panose="020B0502020104020203" pitchFamily="34" charset="77"/>
            </a:endParaRPr>
          </a:p>
          <a:p>
            <a:pPr marL="355600" lvl="0" indent="-355600" algn="just">
              <a:lnSpc>
                <a:spcPct val="100000"/>
              </a:lnSpc>
              <a:buClr>
                <a:srgbClr val="C00000"/>
              </a:buClr>
              <a:defRPr sz="1800"/>
            </a:pPr>
            <a:r>
              <a:rPr sz="2800" dirty="0">
                <a:solidFill>
                  <a:srgbClr val="C00000"/>
                </a:solidFill>
                <a:latin typeface="Gill Sans MT" panose="020B0502020104020203" pitchFamily="34" charset="77"/>
                <a:ea typeface="Georgia Bold"/>
                <a:cs typeface="Georgia Bold"/>
                <a:sym typeface="Georgia Bold"/>
              </a:rPr>
              <a:t>La </a:t>
            </a:r>
            <a:r>
              <a:rPr sz="2800" dirty="0" err="1">
                <a:solidFill>
                  <a:srgbClr val="C00000"/>
                </a:solidFill>
                <a:latin typeface="Gill Sans MT" panose="020B0502020104020203" pitchFamily="34" charset="77"/>
                <a:ea typeface="Georgia Bold"/>
                <a:cs typeface="Georgia Bold"/>
                <a:sym typeface="Georgia Bold"/>
              </a:rPr>
              <a:t>personnalité</a:t>
            </a:r>
            <a:r>
              <a:rPr sz="2800" dirty="0">
                <a:solidFill>
                  <a:srgbClr val="C00000"/>
                </a:solidFill>
                <a:latin typeface="Gill Sans MT" panose="020B0502020104020203" pitchFamily="34" charset="77"/>
                <a:ea typeface="Georgia Bold"/>
                <a:cs typeface="Georgia Bold"/>
                <a:sym typeface="Georgia Bold"/>
              </a:rPr>
              <a:t> de </a:t>
            </a:r>
            <a:r>
              <a:rPr sz="2800" dirty="0" err="1">
                <a:solidFill>
                  <a:srgbClr val="C00000"/>
                </a:solidFill>
                <a:latin typeface="Gill Sans MT" panose="020B0502020104020203" pitchFamily="34" charset="77"/>
                <a:ea typeface="Georgia Bold"/>
                <a:cs typeface="Georgia Bold"/>
                <a:sym typeface="Georgia Bold"/>
              </a:rPr>
              <a:t>l’individu</a:t>
            </a:r>
            <a:r>
              <a:rPr sz="2800" dirty="0">
                <a:solidFill>
                  <a:srgbClr val="C00000"/>
                </a:solidFill>
                <a:latin typeface="Gill Sans MT" panose="020B0502020104020203" pitchFamily="34" charset="77"/>
                <a:ea typeface="Georgia Bold"/>
                <a:cs typeface="Georgia Bold"/>
                <a:sym typeface="Georgia Bold"/>
              </a:rPr>
              <a:t> </a:t>
            </a:r>
            <a:r>
              <a:rPr sz="2800" dirty="0">
                <a:latin typeface="Gill Sans MT" panose="020B0502020104020203" pitchFamily="34" charset="77"/>
                <a:ea typeface="Georgia"/>
                <a:cs typeface="Georgia"/>
                <a:sym typeface="Georgia"/>
              </a:rPr>
              <a:t>: style personnel de coping, </a:t>
            </a:r>
            <a:r>
              <a:rPr sz="2800" dirty="0" err="1">
                <a:latin typeface="Gill Sans MT" panose="020B0502020104020203" pitchFamily="34" charset="77"/>
                <a:ea typeface="Georgia"/>
                <a:cs typeface="Georgia"/>
                <a:sym typeface="Georgia"/>
              </a:rPr>
              <a:t>croyances</a:t>
            </a:r>
            <a:r>
              <a:rPr sz="2800" dirty="0">
                <a:latin typeface="Gill Sans MT" panose="020B0502020104020203" pitchFamily="34" charset="77"/>
                <a:ea typeface="Georgia"/>
                <a:cs typeface="Georgia"/>
                <a:sym typeface="Georgia"/>
              </a:rPr>
              <a:t> de </a:t>
            </a:r>
            <a:r>
              <a:rPr sz="2800" dirty="0" err="1">
                <a:latin typeface="Gill Sans MT" panose="020B0502020104020203" pitchFamily="34" charset="77"/>
                <a:ea typeface="Georgia"/>
                <a:cs typeface="Georgia"/>
                <a:sym typeface="Georgia"/>
              </a:rPr>
              <a:t>l’individu</a:t>
            </a:r>
            <a:r>
              <a:rPr sz="2800" dirty="0">
                <a:latin typeface="Gill Sans MT" panose="020B0502020104020203" pitchFamily="34" charset="77"/>
                <a:ea typeface="Georgia"/>
                <a:cs typeface="Georgia"/>
                <a:sym typeface="Georgia"/>
              </a:rPr>
              <a:t> (sur </a:t>
            </a:r>
            <a:r>
              <a:rPr sz="2800" dirty="0" err="1">
                <a:latin typeface="Gill Sans MT" panose="020B0502020104020203" pitchFamily="34" charset="77"/>
                <a:ea typeface="Georgia"/>
                <a:cs typeface="Georgia"/>
                <a:sym typeface="Georgia"/>
              </a:rPr>
              <a:t>soi</a:t>
            </a:r>
            <a:r>
              <a:rPr sz="2800" dirty="0">
                <a:latin typeface="Gill Sans MT" panose="020B0502020104020203" pitchFamily="34" charset="77"/>
                <a:ea typeface="Georgia"/>
                <a:cs typeface="Georgia"/>
                <a:sym typeface="Georgia"/>
              </a:rPr>
              <a:t>, sur le monde, </a:t>
            </a:r>
            <a:r>
              <a:rPr sz="2800" dirty="0" err="1">
                <a:latin typeface="Gill Sans MT" panose="020B0502020104020203" pitchFamily="34" charset="77"/>
                <a:ea typeface="Georgia"/>
                <a:cs typeface="Georgia"/>
                <a:sym typeface="Georgia"/>
              </a:rPr>
              <a:t>ses</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propres</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ressources</a:t>
            </a:r>
            <a:r>
              <a:rPr sz="2800" dirty="0">
                <a:latin typeface="Gill Sans MT" panose="020B0502020104020203" pitchFamily="34" charset="77"/>
                <a:ea typeface="Georgia"/>
                <a:cs typeface="Georgia"/>
                <a:sym typeface="Georgia"/>
              </a:rPr>
              <a:t>..), motivations </a:t>
            </a:r>
            <a:r>
              <a:rPr sz="2800" dirty="0" err="1">
                <a:latin typeface="Gill Sans MT" panose="020B0502020104020203" pitchFamily="34" charset="77"/>
                <a:ea typeface="Georgia"/>
                <a:cs typeface="Georgia"/>
                <a:sym typeface="Georgia"/>
              </a:rPr>
              <a:t>générales</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valeurs</a:t>
            </a:r>
            <a:r>
              <a:rPr sz="2800" dirty="0">
                <a:latin typeface="Gill Sans MT" panose="020B0502020104020203" pitchFamily="34" charset="77"/>
                <a:ea typeface="Georgia"/>
                <a:cs typeface="Georgia"/>
                <a:sym typeface="Georgia"/>
              </a:rPr>
              <a:t>, buts, </a:t>
            </a:r>
            <a:r>
              <a:rPr sz="2800" dirty="0" err="1">
                <a:latin typeface="Gill Sans MT" panose="020B0502020104020203" pitchFamily="34" charset="77"/>
                <a:ea typeface="Georgia"/>
                <a:cs typeface="Georgia"/>
                <a:sym typeface="Georgia"/>
              </a:rPr>
              <a:t>intérêts</a:t>
            </a:r>
            <a:r>
              <a:rPr sz="2800" dirty="0">
                <a:latin typeface="Gill Sans MT" panose="020B0502020104020203" pitchFamily="34" charset="77"/>
                <a:ea typeface="Georgia"/>
                <a:cs typeface="Georgia"/>
                <a:sym typeface="Georgia"/>
              </a:rPr>
              <a:t>…), endurance, </a:t>
            </a:r>
            <a:r>
              <a:rPr sz="2800" dirty="0" err="1">
                <a:latin typeface="Gill Sans MT" panose="020B0502020104020203" pitchFamily="34" charset="77"/>
                <a:ea typeface="Georgia"/>
                <a:cs typeface="Georgia"/>
                <a:sym typeface="Georgia"/>
              </a:rPr>
              <a:t>anxiété</a:t>
            </a:r>
            <a:r>
              <a:rPr sz="2800" dirty="0">
                <a:latin typeface="Gill Sans MT" panose="020B0502020104020203" pitchFamily="34" charset="77"/>
                <a:ea typeface="Georgia"/>
                <a:cs typeface="Georgia"/>
                <a:sym typeface="Georgia"/>
              </a:rPr>
              <a:t>… </a:t>
            </a:r>
            <a:endParaRPr dirty="0">
              <a:latin typeface="Gill Sans MT" panose="020B0502020104020203" pitchFamily="34" charset="77"/>
              <a:ea typeface="Georgia"/>
              <a:cs typeface="Georgia"/>
              <a:sym typeface="Georgia"/>
            </a:endParaRPr>
          </a:p>
          <a:p>
            <a:pPr lvl="0" algn="just">
              <a:lnSpc>
                <a:spcPct val="100000"/>
              </a:lnSpc>
              <a:buClr>
                <a:srgbClr val="C00000"/>
              </a:buClr>
              <a:defRPr sz="1800"/>
            </a:pPr>
            <a:endParaRPr dirty="0">
              <a:latin typeface="Gill Sans MT" panose="020B0502020104020203" pitchFamily="34" charset="77"/>
              <a:ea typeface="Georgia"/>
              <a:cs typeface="Georgia"/>
              <a:sym typeface="Georgia"/>
            </a:endParaRPr>
          </a:p>
          <a:p>
            <a:pPr marL="355600" lvl="0" indent="-355600" algn="just">
              <a:lnSpc>
                <a:spcPct val="100000"/>
              </a:lnSpc>
              <a:defRPr sz="1800"/>
            </a:pPr>
            <a:r>
              <a:rPr sz="2800" dirty="0">
                <a:latin typeface="Gill Sans MT" panose="020B0502020104020203" pitchFamily="34" charset="77"/>
                <a:ea typeface="Georgia"/>
                <a:cs typeface="Georgia"/>
                <a:sym typeface="Georgia"/>
              </a:rPr>
              <a:t>Notion de coping </a:t>
            </a:r>
            <a:r>
              <a:rPr sz="2800" dirty="0" err="1">
                <a:solidFill>
                  <a:srgbClr val="00B0F0"/>
                </a:solidFill>
                <a:latin typeface="Gill Sans MT" panose="020B0502020104020203" pitchFamily="34" charset="77"/>
                <a:ea typeface="Georgia Bold"/>
                <a:cs typeface="Georgia Bold"/>
                <a:sym typeface="Georgia Bold"/>
              </a:rPr>
              <a:t>dispositionnel</a:t>
            </a:r>
            <a:endParaRPr sz="2800" dirty="0">
              <a:solidFill>
                <a:srgbClr val="00B0F0"/>
              </a:solidFill>
              <a:latin typeface="Gill Sans MT" panose="020B0502020104020203" pitchFamily="34" charset="77"/>
              <a:ea typeface="Georgia Bold"/>
              <a:cs typeface="Georgia Bold"/>
              <a:sym typeface="Georgia Bo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title"/>
          </p:nvPr>
        </p:nvSpPr>
        <p:spPr>
          <a:xfrm>
            <a:off x="838200" y="230186"/>
            <a:ext cx="10515600" cy="1595441"/>
          </a:xfrm>
          <a:prstGeom prst="rect">
            <a:avLst/>
          </a:prstGeom>
        </p:spPr>
        <p:txBody>
          <a:bodyPr/>
          <a:lstStyle/>
          <a:p>
            <a:pPr lvl="0"/>
            <a:endParaRPr/>
          </a:p>
        </p:txBody>
      </p:sp>
      <p:sp>
        <p:nvSpPr>
          <p:cNvPr id="154" name="Shape 154"/>
          <p:cNvSpPr>
            <a:spLocks noGrp="1"/>
          </p:cNvSpPr>
          <p:nvPr>
            <p:ph type="body" idx="1"/>
          </p:nvPr>
        </p:nvSpPr>
        <p:spPr>
          <a:prstGeom prst="rect">
            <a:avLst/>
          </a:prstGeom>
        </p:spPr>
        <p:txBody>
          <a:bodyPr/>
          <a:lstStyle/>
          <a:p>
            <a:pPr lvl="0" algn="ctr">
              <a:defRPr sz="1800"/>
            </a:pPr>
            <a:endParaRPr dirty="0"/>
          </a:p>
          <a:p>
            <a:pPr lvl="0" algn="ctr">
              <a:defRPr sz="1800"/>
            </a:pPr>
            <a:endParaRPr dirty="0"/>
          </a:p>
          <a:p>
            <a:pPr marL="0" lvl="0" indent="0" algn="ctr">
              <a:lnSpc>
                <a:spcPct val="100000"/>
              </a:lnSpc>
              <a:buSzTx/>
              <a:buNone/>
              <a:defRPr sz="1800"/>
            </a:pPr>
            <a:r>
              <a:rPr sz="3200" dirty="0">
                <a:solidFill>
                  <a:srgbClr val="0070C0"/>
                </a:solidFill>
                <a:latin typeface="Gill Sans MT" panose="020B0502020104020203" pitchFamily="34" charset="77"/>
                <a:ea typeface="Georgia Bold"/>
                <a:cs typeface="Georgia Bold"/>
                <a:sym typeface="Georgia Bold"/>
              </a:rPr>
              <a:t>Face </a:t>
            </a:r>
            <a:r>
              <a:rPr sz="3200" dirty="0" err="1">
                <a:solidFill>
                  <a:srgbClr val="0070C0"/>
                </a:solidFill>
                <a:latin typeface="Gill Sans MT" panose="020B0502020104020203" pitchFamily="34" charset="77"/>
                <a:ea typeface="Georgia Bold"/>
                <a:cs typeface="Georgia Bold"/>
                <a:sym typeface="Georgia Bold"/>
              </a:rPr>
              <a:t>à</a:t>
            </a:r>
            <a:r>
              <a:rPr sz="3200" dirty="0">
                <a:solidFill>
                  <a:srgbClr val="0070C0"/>
                </a:solidFill>
                <a:latin typeface="Gill Sans MT" panose="020B0502020104020203" pitchFamily="34" charset="77"/>
                <a:ea typeface="Georgia Bold"/>
                <a:cs typeface="Georgia Bold"/>
                <a:sym typeface="Georgia Bold"/>
              </a:rPr>
              <a:t> un </a:t>
            </a:r>
            <a:r>
              <a:rPr sz="3200" dirty="0" err="1">
                <a:solidFill>
                  <a:srgbClr val="0070C0"/>
                </a:solidFill>
                <a:latin typeface="Gill Sans MT" panose="020B0502020104020203" pitchFamily="34" charset="77"/>
                <a:ea typeface="Georgia Bold"/>
                <a:cs typeface="Georgia Bold"/>
                <a:sym typeface="Georgia Bold"/>
              </a:rPr>
              <a:t>événement</a:t>
            </a:r>
            <a:r>
              <a:rPr sz="3200" dirty="0">
                <a:solidFill>
                  <a:srgbClr val="0070C0"/>
                </a:solidFill>
                <a:latin typeface="Gill Sans MT" panose="020B0502020104020203" pitchFamily="34" charset="77"/>
                <a:ea typeface="Georgia Bold"/>
                <a:cs typeface="Georgia Bold"/>
                <a:sym typeface="Georgia Bold"/>
              </a:rPr>
              <a:t> non </a:t>
            </a:r>
            <a:r>
              <a:rPr sz="3200" dirty="0" err="1">
                <a:solidFill>
                  <a:srgbClr val="0070C0"/>
                </a:solidFill>
                <a:latin typeface="Gill Sans MT" panose="020B0502020104020203" pitchFamily="34" charset="77"/>
                <a:ea typeface="Georgia Bold"/>
                <a:cs typeface="Georgia Bold"/>
                <a:sym typeface="Georgia Bold"/>
              </a:rPr>
              <a:t>contrôlable</a:t>
            </a:r>
            <a:r>
              <a:rPr sz="3200" dirty="0">
                <a:solidFill>
                  <a:srgbClr val="0070C0"/>
                </a:solidFill>
                <a:latin typeface="Gill Sans MT" panose="020B0502020104020203" pitchFamily="34" charset="77"/>
                <a:ea typeface="Georgia Bold"/>
                <a:cs typeface="Georgia Bold"/>
                <a:sym typeface="Georgia Bold"/>
              </a:rPr>
              <a:t>  (</a:t>
            </a:r>
            <a:r>
              <a:rPr sz="3200" dirty="0" err="1">
                <a:solidFill>
                  <a:srgbClr val="0070C0"/>
                </a:solidFill>
                <a:latin typeface="Gill Sans MT" panose="020B0502020104020203" pitchFamily="34" charset="77"/>
                <a:ea typeface="Georgia Bold"/>
                <a:cs typeface="Georgia Bold"/>
                <a:sym typeface="Georgia Bold"/>
              </a:rPr>
              <a:t>objectivement</a:t>
            </a:r>
            <a:r>
              <a:rPr sz="3200" dirty="0">
                <a:solidFill>
                  <a:srgbClr val="0070C0"/>
                </a:solidFill>
                <a:latin typeface="Gill Sans MT" panose="020B0502020104020203" pitchFamily="34" charset="77"/>
                <a:ea typeface="Georgia Bold"/>
                <a:cs typeface="Georgia Bold"/>
                <a:sym typeface="Georgia Bold"/>
              </a:rPr>
              <a:t>  et  </a:t>
            </a:r>
            <a:r>
              <a:rPr sz="3200" dirty="0" err="1">
                <a:solidFill>
                  <a:srgbClr val="0070C0"/>
                </a:solidFill>
                <a:latin typeface="Gill Sans MT" panose="020B0502020104020203" pitchFamily="34" charset="77"/>
                <a:ea typeface="Georgia Bold"/>
                <a:cs typeface="Georgia Bold"/>
                <a:sym typeface="Georgia Bold"/>
              </a:rPr>
              <a:t>subjectivement</a:t>
            </a:r>
            <a:r>
              <a:rPr sz="3200" dirty="0">
                <a:solidFill>
                  <a:srgbClr val="0070C0"/>
                </a:solidFill>
                <a:latin typeface="Gill Sans MT" panose="020B0502020104020203" pitchFamily="34" charset="77"/>
                <a:ea typeface="Georgia Bold"/>
                <a:cs typeface="Georgia Bold"/>
                <a:sym typeface="Georgia Bold"/>
              </a:rPr>
              <a:t>), </a:t>
            </a:r>
            <a:r>
              <a:rPr sz="3200" dirty="0" err="1">
                <a:solidFill>
                  <a:srgbClr val="0070C0"/>
                </a:solidFill>
                <a:latin typeface="Gill Sans MT" panose="020B0502020104020203" pitchFamily="34" charset="77"/>
                <a:ea typeface="Georgia Bold"/>
                <a:cs typeface="Georgia Bold"/>
                <a:sym typeface="Georgia Bold"/>
              </a:rPr>
              <a:t>l’individu</a:t>
            </a:r>
            <a:r>
              <a:rPr sz="3200" dirty="0">
                <a:solidFill>
                  <a:srgbClr val="0070C0"/>
                </a:solidFill>
                <a:latin typeface="Gill Sans MT" panose="020B0502020104020203" pitchFamily="34" charset="77"/>
                <a:ea typeface="Georgia Bold"/>
                <a:cs typeface="Georgia Bold"/>
                <a:sym typeface="Georgia Bold"/>
              </a:rPr>
              <a:t> </a:t>
            </a:r>
            <a:r>
              <a:rPr sz="3200" dirty="0" err="1">
                <a:solidFill>
                  <a:srgbClr val="0070C0"/>
                </a:solidFill>
                <a:latin typeface="Gill Sans MT" panose="020B0502020104020203" pitchFamily="34" charset="77"/>
                <a:ea typeface="Georgia Bold"/>
                <a:cs typeface="Georgia Bold"/>
                <a:sym typeface="Georgia Bold"/>
              </a:rPr>
              <a:t>tentera</a:t>
            </a:r>
            <a:r>
              <a:rPr sz="3200" dirty="0">
                <a:solidFill>
                  <a:srgbClr val="0070C0"/>
                </a:solidFill>
                <a:latin typeface="Gill Sans MT" panose="020B0502020104020203" pitchFamily="34" charset="77"/>
                <a:ea typeface="Georgia Bold"/>
                <a:cs typeface="Georgia Bold"/>
                <a:sym typeface="Georgia Bold"/>
              </a:rPr>
              <a:t> </a:t>
            </a:r>
            <a:r>
              <a:rPr sz="3200" dirty="0" err="1">
                <a:solidFill>
                  <a:srgbClr val="0070C0"/>
                </a:solidFill>
                <a:latin typeface="Gill Sans MT" panose="020B0502020104020203" pitchFamily="34" charset="77"/>
                <a:ea typeface="Georgia Bold"/>
                <a:cs typeface="Georgia Bold"/>
                <a:sym typeface="Georgia Bold"/>
              </a:rPr>
              <a:t>plutôt</a:t>
            </a:r>
            <a:r>
              <a:rPr sz="3200" dirty="0">
                <a:solidFill>
                  <a:srgbClr val="0070C0"/>
                </a:solidFill>
                <a:latin typeface="Gill Sans MT" panose="020B0502020104020203" pitchFamily="34" charset="77"/>
                <a:ea typeface="Georgia Bold"/>
                <a:cs typeface="Georgia Bold"/>
                <a:sym typeface="Georgia Bold"/>
              </a:rPr>
              <a:t> de </a:t>
            </a:r>
            <a:r>
              <a:rPr sz="3200" dirty="0" err="1">
                <a:solidFill>
                  <a:srgbClr val="0070C0"/>
                </a:solidFill>
                <a:latin typeface="Gill Sans MT" panose="020B0502020104020203" pitchFamily="34" charset="77"/>
                <a:ea typeface="Georgia Bold"/>
                <a:cs typeface="Georgia Bold"/>
                <a:sym typeface="Georgia Bold"/>
              </a:rPr>
              <a:t>gérer</a:t>
            </a:r>
            <a:r>
              <a:rPr sz="3200" dirty="0">
                <a:solidFill>
                  <a:srgbClr val="0070C0"/>
                </a:solidFill>
                <a:latin typeface="Gill Sans MT" panose="020B0502020104020203" pitchFamily="34" charset="77"/>
                <a:ea typeface="Georgia Bold"/>
                <a:cs typeface="Georgia Bold"/>
                <a:sym typeface="Georgia Bold"/>
              </a:rPr>
              <a:t> </a:t>
            </a:r>
            <a:r>
              <a:rPr sz="3200" dirty="0" err="1">
                <a:solidFill>
                  <a:srgbClr val="0070C0"/>
                </a:solidFill>
                <a:latin typeface="Gill Sans MT" panose="020B0502020104020203" pitchFamily="34" charset="77"/>
                <a:ea typeface="Georgia Bold"/>
                <a:cs typeface="Georgia Bold"/>
                <a:sym typeface="Georgia Bold"/>
              </a:rPr>
              <a:t>ses</a:t>
            </a:r>
            <a:r>
              <a:rPr sz="3200" dirty="0">
                <a:solidFill>
                  <a:srgbClr val="0070C0"/>
                </a:solidFill>
                <a:latin typeface="Gill Sans MT" panose="020B0502020104020203" pitchFamily="34" charset="77"/>
                <a:ea typeface="Georgia Bold"/>
                <a:cs typeface="Georgia Bold"/>
                <a:sym typeface="Georgia Bold"/>
              </a:rPr>
              <a:t> </a:t>
            </a:r>
            <a:r>
              <a:rPr sz="3200" dirty="0" err="1">
                <a:solidFill>
                  <a:srgbClr val="0070C0"/>
                </a:solidFill>
                <a:latin typeface="Gill Sans MT" panose="020B0502020104020203" pitchFamily="34" charset="77"/>
                <a:ea typeface="Georgia Bold"/>
                <a:cs typeface="Georgia Bold"/>
                <a:sym typeface="Georgia Bold"/>
              </a:rPr>
              <a:t>problèmes</a:t>
            </a:r>
            <a:r>
              <a:rPr sz="3200" dirty="0">
                <a:solidFill>
                  <a:srgbClr val="0070C0"/>
                </a:solidFill>
                <a:latin typeface="Gill Sans MT" panose="020B0502020104020203" pitchFamily="34" charset="77"/>
                <a:ea typeface="Georgia Bold"/>
                <a:cs typeface="Georgia Bold"/>
                <a:sym typeface="Georgia Bold"/>
              </a:rPr>
              <a:t> </a:t>
            </a:r>
            <a:r>
              <a:rPr sz="3200" dirty="0" err="1">
                <a:solidFill>
                  <a:srgbClr val="0070C0"/>
                </a:solidFill>
                <a:latin typeface="Gill Sans MT" panose="020B0502020104020203" pitchFamily="34" charset="77"/>
                <a:ea typeface="Georgia Bold"/>
                <a:cs typeface="Georgia Bold"/>
                <a:sym typeface="Georgia Bold"/>
              </a:rPr>
              <a:t>émotionnels</a:t>
            </a:r>
            <a:r>
              <a:rPr sz="3200" dirty="0">
                <a:solidFill>
                  <a:srgbClr val="0070C0"/>
                </a:solidFill>
                <a:latin typeface="Gill Sans MT" panose="020B0502020104020203" pitchFamily="34" charset="77"/>
                <a:ea typeface="Georgia Bold"/>
                <a:cs typeface="Georgia Bold"/>
                <a:sym typeface="Georgia Bold"/>
              </a:rPr>
              <a:t>,  </a:t>
            </a:r>
            <a:r>
              <a:rPr sz="3200" dirty="0" err="1">
                <a:solidFill>
                  <a:srgbClr val="0070C0"/>
                </a:solidFill>
                <a:latin typeface="Gill Sans MT" panose="020B0502020104020203" pitchFamily="34" charset="77"/>
                <a:ea typeface="Georgia Bold"/>
                <a:cs typeface="Georgia Bold"/>
                <a:sym typeface="Georgia Bold"/>
              </a:rPr>
              <a:t>alors</a:t>
            </a:r>
            <a:r>
              <a:rPr sz="3200" dirty="0">
                <a:solidFill>
                  <a:srgbClr val="0070C0"/>
                </a:solidFill>
                <a:latin typeface="Gill Sans MT" panose="020B0502020104020203" pitchFamily="34" charset="77"/>
                <a:ea typeface="Georgia Bold"/>
                <a:cs typeface="Georgia Bold"/>
                <a:sym typeface="Georgia Bold"/>
              </a:rPr>
              <a:t>  que  </a:t>
            </a:r>
            <a:r>
              <a:rPr sz="3200" dirty="0" err="1">
                <a:solidFill>
                  <a:srgbClr val="0070C0"/>
                </a:solidFill>
                <a:latin typeface="Gill Sans MT" panose="020B0502020104020203" pitchFamily="34" charset="77"/>
                <a:ea typeface="Georgia Bold"/>
                <a:cs typeface="Georgia Bold"/>
                <a:sym typeface="Georgia Bold"/>
              </a:rPr>
              <a:t>si</a:t>
            </a:r>
            <a:r>
              <a:rPr sz="3200" dirty="0">
                <a:solidFill>
                  <a:srgbClr val="0070C0"/>
                </a:solidFill>
                <a:latin typeface="Gill Sans MT" panose="020B0502020104020203" pitchFamily="34" charset="77"/>
                <a:ea typeface="Georgia Bold"/>
                <a:cs typeface="Georgia Bold"/>
                <a:sym typeface="Georgia Bold"/>
              </a:rPr>
              <a:t>  la  situation  </a:t>
            </a:r>
            <a:r>
              <a:rPr sz="3200" dirty="0" err="1">
                <a:solidFill>
                  <a:srgbClr val="0070C0"/>
                </a:solidFill>
                <a:latin typeface="Gill Sans MT" panose="020B0502020104020203" pitchFamily="34" charset="77"/>
                <a:ea typeface="Georgia Bold"/>
                <a:cs typeface="Georgia Bold"/>
                <a:sym typeface="Georgia Bold"/>
              </a:rPr>
              <a:t>est</a:t>
            </a:r>
            <a:r>
              <a:rPr sz="3200" dirty="0">
                <a:solidFill>
                  <a:srgbClr val="0070C0"/>
                </a:solidFill>
                <a:latin typeface="Gill Sans MT" panose="020B0502020104020203" pitchFamily="34" charset="77"/>
                <a:ea typeface="Georgia Bold"/>
                <a:cs typeface="Georgia Bold"/>
                <a:sym typeface="Georgia Bold"/>
              </a:rPr>
              <a:t>  </a:t>
            </a:r>
            <a:r>
              <a:rPr sz="3200" dirty="0" err="1">
                <a:solidFill>
                  <a:srgbClr val="0070C0"/>
                </a:solidFill>
                <a:latin typeface="Gill Sans MT" panose="020B0502020104020203" pitchFamily="34" charset="77"/>
                <a:ea typeface="Georgia Bold"/>
                <a:cs typeface="Georgia Bold"/>
                <a:sym typeface="Georgia Bold"/>
              </a:rPr>
              <a:t>contrôlable</a:t>
            </a:r>
            <a:r>
              <a:rPr sz="3200" dirty="0">
                <a:solidFill>
                  <a:srgbClr val="0070C0"/>
                </a:solidFill>
                <a:latin typeface="Gill Sans MT" panose="020B0502020104020203" pitchFamily="34" charset="77"/>
                <a:ea typeface="Georgia Bold"/>
                <a:cs typeface="Georgia Bold"/>
                <a:sym typeface="Georgia Bold"/>
              </a:rPr>
              <a:t>, </a:t>
            </a:r>
            <a:r>
              <a:rPr sz="3200" dirty="0" err="1">
                <a:solidFill>
                  <a:srgbClr val="0070C0"/>
                </a:solidFill>
                <a:latin typeface="Gill Sans MT" panose="020B0502020104020203" pitchFamily="34" charset="77"/>
                <a:ea typeface="Georgia Bold"/>
                <a:cs typeface="Georgia Bold"/>
                <a:sym typeface="Georgia Bold"/>
              </a:rPr>
              <a:t>il</a:t>
            </a:r>
            <a:r>
              <a:rPr sz="3200" dirty="0">
                <a:solidFill>
                  <a:srgbClr val="0070C0"/>
                </a:solidFill>
                <a:latin typeface="Gill Sans MT" panose="020B0502020104020203" pitchFamily="34" charset="77"/>
                <a:ea typeface="Georgia Bold"/>
                <a:cs typeface="Georgia Bold"/>
                <a:sym typeface="Georgia Bold"/>
              </a:rPr>
              <a:t> </a:t>
            </a:r>
            <a:r>
              <a:rPr sz="3200" dirty="0" err="1">
                <a:solidFill>
                  <a:srgbClr val="0070C0"/>
                </a:solidFill>
                <a:latin typeface="Gill Sans MT" panose="020B0502020104020203" pitchFamily="34" charset="77"/>
                <a:ea typeface="Georgia Bold"/>
                <a:cs typeface="Georgia Bold"/>
                <a:sym typeface="Georgia Bold"/>
              </a:rPr>
              <a:t>utilisera</a:t>
            </a:r>
            <a:r>
              <a:rPr sz="3200" dirty="0">
                <a:solidFill>
                  <a:srgbClr val="0070C0"/>
                </a:solidFill>
                <a:latin typeface="Gill Sans MT" panose="020B0502020104020203" pitchFamily="34" charset="77"/>
                <a:ea typeface="Georgia Bold"/>
                <a:cs typeface="Georgia Bold"/>
                <a:sym typeface="Georgia Bold"/>
              </a:rPr>
              <a:t> </a:t>
            </a:r>
            <a:r>
              <a:rPr sz="3200" dirty="0" err="1">
                <a:solidFill>
                  <a:srgbClr val="0070C0"/>
                </a:solidFill>
                <a:latin typeface="Gill Sans MT" panose="020B0502020104020203" pitchFamily="34" charset="77"/>
                <a:ea typeface="Georgia Bold"/>
                <a:cs typeface="Georgia Bold"/>
                <a:sym typeface="Georgia Bold"/>
              </a:rPr>
              <a:t>plutôt</a:t>
            </a:r>
            <a:r>
              <a:rPr sz="3200" dirty="0">
                <a:solidFill>
                  <a:srgbClr val="0070C0"/>
                </a:solidFill>
                <a:latin typeface="Gill Sans MT" panose="020B0502020104020203" pitchFamily="34" charset="77"/>
                <a:ea typeface="Georgia Bold"/>
                <a:cs typeface="Georgia Bold"/>
                <a:sym typeface="Georgia Bold"/>
              </a:rPr>
              <a:t> des </a:t>
            </a:r>
            <a:r>
              <a:rPr sz="3200" dirty="0" err="1">
                <a:solidFill>
                  <a:srgbClr val="0070C0"/>
                </a:solidFill>
                <a:latin typeface="Gill Sans MT" panose="020B0502020104020203" pitchFamily="34" charset="77"/>
                <a:ea typeface="Georgia Bold"/>
                <a:cs typeface="Georgia Bold"/>
                <a:sym typeface="Georgia Bold"/>
              </a:rPr>
              <a:t>stratégies</a:t>
            </a:r>
            <a:r>
              <a:rPr sz="3200" dirty="0">
                <a:solidFill>
                  <a:srgbClr val="0070C0"/>
                </a:solidFill>
                <a:latin typeface="Gill Sans MT" panose="020B0502020104020203" pitchFamily="34" charset="77"/>
                <a:ea typeface="Georgia Bold"/>
                <a:cs typeface="Georgia Bold"/>
                <a:sym typeface="Georgia Bold"/>
              </a:rPr>
              <a:t> </a:t>
            </a:r>
            <a:r>
              <a:rPr sz="3200" dirty="0" err="1">
                <a:solidFill>
                  <a:srgbClr val="0070C0"/>
                </a:solidFill>
                <a:latin typeface="Gill Sans MT" panose="020B0502020104020203" pitchFamily="34" charset="77"/>
                <a:ea typeface="Georgia Bold"/>
                <a:cs typeface="Georgia Bold"/>
                <a:sym typeface="Georgia Bold"/>
              </a:rPr>
              <a:t>centrées</a:t>
            </a:r>
            <a:r>
              <a:rPr sz="3200" dirty="0">
                <a:solidFill>
                  <a:srgbClr val="0070C0"/>
                </a:solidFill>
                <a:latin typeface="Gill Sans MT" panose="020B0502020104020203" pitchFamily="34" charset="77"/>
                <a:ea typeface="Georgia Bold"/>
                <a:cs typeface="Georgia Bold"/>
                <a:sym typeface="Georgia Bold"/>
              </a:rPr>
              <a:t> sur le </a:t>
            </a:r>
            <a:r>
              <a:rPr sz="3200" dirty="0" err="1">
                <a:solidFill>
                  <a:srgbClr val="0070C0"/>
                </a:solidFill>
                <a:latin typeface="Gill Sans MT" panose="020B0502020104020203" pitchFamily="34" charset="77"/>
                <a:ea typeface="Georgia Bold"/>
                <a:cs typeface="Georgia Bold"/>
                <a:sym typeface="Georgia Bold"/>
              </a:rPr>
              <a:t>problème</a:t>
            </a:r>
            <a:endParaRPr sz="3200" dirty="0">
              <a:solidFill>
                <a:srgbClr val="0070C0"/>
              </a:solidFill>
              <a:latin typeface="Gill Sans MT" panose="020B0502020104020203" pitchFamily="34" charset="77"/>
              <a:ea typeface="Georgia Bold"/>
              <a:cs typeface="Georgia Bold"/>
              <a:sym typeface="Georgia Bold"/>
            </a:endParaRPr>
          </a:p>
        </p:txBody>
      </p:sp>
      <p:sp>
        <p:nvSpPr>
          <p:cNvPr id="155" name="Shape 155"/>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32</a:t>
            </a:fld>
            <a:endParaRPr sz="1200">
              <a:solidFill>
                <a:srgbClr val="888888"/>
              </a:solidFill>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Coping et santé</a:t>
            </a:r>
          </a:p>
        </p:txBody>
      </p:sp>
      <p:sp>
        <p:nvSpPr>
          <p:cNvPr id="158" name="Shape 158"/>
          <p:cNvSpPr>
            <a:spLocks noGrp="1"/>
          </p:cNvSpPr>
          <p:nvPr>
            <p:ph type="body" idx="1"/>
          </p:nvPr>
        </p:nvSpPr>
        <p:spPr>
          <a:xfrm>
            <a:off x="838200" y="1825625"/>
            <a:ext cx="10515600" cy="4528523"/>
          </a:xfrm>
          <a:prstGeom prst="rect">
            <a:avLst/>
          </a:prstGeom>
        </p:spPr>
        <p:txBody>
          <a:bodyPr/>
          <a:lstStyle/>
          <a:p>
            <a:pPr marL="330200" lvl="0" indent="-330200" algn="just">
              <a:lnSpc>
                <a:spcPct val="96000"/>
              </a:lnSpc>
              <a:defRPr sz="1800"/>
            </a:pPr>
            <a:r>
              <a:rPr sz="2600" dirty="0">
                <a:latin typeface="Gill Sans MT" panose="020B0502020104020203" pitchFamily="34" charset="77"/>
                <a:ea typeface="Georgia"/>
                <a:cs typeface="Georgia"/>
                <a:sym typeface="Georgia"/>
              </a:rPr>
              <a:t>La santé </a:t>
            </a:r>
            <a:r>
              <a:rPr sz="2600" dirty="0" err="1">
                <a:latin typeface="Gill Sans MT" panose="020B0502020104020203" pitchFamily="34" charset="77"/>
                <a:ea typeface="Georgia"/>
                <a:cs typeface="Georgia"/>
                <a:sym typeface="Georgia"/>
              </a:rPr>
              <a:t>est</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fortement</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liée</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à</a:t>
            </a:r>
            <a:r>
              <a:rPr sz="2600" dirty="0">
                <a:latin typeface="Gill Sans MT" panose="020B0502020104020203" pitchFamily="34" charset="77"/>
                <a:ea typeface="Georgia"/>
                <a:cs typeface="Georgia"/>
                <a:sym typeface="Georgia"/>
              </a:rPr>
              <a:t> la notion de coping par le </a:t>
            </a:r>
            <a:r>
              <a:rPr sz="2600" dirty="0" err="1">
                <a:latin typeface="Gill Sans MT" panose="020B0502020104020203" pitchFamily="34" charset="77"/>
                <a:ea typeface="Georgia"/>
                <a:cs typeface="Georgia"/>
                <a:sym typeface="Georgia"/>
              </a:rPr>
              <a:t>biais</a:t>
            </a:r>
            <a:r>
              <a:rPr sz="2600" dirty="0">
                <a:latin typeface="Gill Sans MT" panose="020B0502020104020203" pitchFamily="34" charset="77"/>
                <a:ea typeface="Georgia"/>
                <a:cs typeface="Georgia"/>
                <a:sym typeface="Georgia"/>
              </a:rPr>
              <a:t> du stress </a:t>
            </a:r>
            <a:r>
              <a:rPr sz="2600" dirty="0" err="1">
                <a:latin typeface="Gill Sans MT" panose="020B0502020104020203" pitchFamily="34" charset="77"/>
                <a:ea typeface="Georgia"/>
                <a:cs typeface="Georgia"/>
                <a:sym typeface="Georgia"/>
              </a:rPr>
              <a:t>qu’elle</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induit</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annonce</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d’une</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maladie</a:t>
            </a:r>
            <a:r>
              <a:rPr sz="2600" dirty="0">
                <a:latin typeface="Gill Sans MT" panose="020B0502020104020203" pitchFamily="34" charset="77"/>
                <a:ea typeface="Georgia"/>
                <a:cs typeface="Georgia"/>
                <a:sym typeface="Georgia"/>
              </a:rPr>
              <a:t> grave, stress des pathologies </a:t>
            </a:r>
            <a:r>
              <a:rPr sz="2600" dirty="0" err="1">
                <a:latin typeface="Gill Sans MT" panose="020B0502020104020203" pitchFamily="34" charset="77"/>
                <a:ea typeface="Georgia"/>
                <a:cs typeface="Georgia"/>
                <a:sym typeface="Georgia"/>
              </a:rPr>
              <a:t>chroniques</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peur</a:t>
            </a:r>
            <a:r>
              <a:rPr sz="2600" dirty="0">
                <a:latin typeface="Gill Sans MT" panose="020B0502020104020203" pitchFamily="34" charset="77"/>
                <a:ea typeface="Georgia"/>
                <a:cs typeface="Georgia"/>
                <a:sym typeface="Georgia"/>
              </a:rPr>
              <a:t> des complications, de la mort…)</a:t>
            </a:r>
          </a:p>
          <a:p>
            <a:pPr lvl="0" algn="just">
              <a:lnSpc>
                <a:spcPct val="96000"/>
              </a:lnSpc>
              <a:defRPr sz="1800"/>
            </a:pPr>
            <a:endParaRPr sz="2600" dirty="0">
              <a:latin typeface="Gill Sans MT" panose="020B0502020104020203" pitchFamily="34" charset="77"/>
            </a:endParaRPr>
          </a:p>
          <a:p>
            <a:pPr marL="330200" lvl="0" indent="-330200" algn="just">
              <a:lnSpc>
                <a:spcPct val="96000"/>
              </a:lnSpc>
              <a:defRPr sz="1800"/>
            </a:pPr>
            <a:r>
              <a:rPr sz="2600" dirty="0">
                <a:latin typeface="Gill Sans MT" panose="020B0502020104020203" pitchFamily="34" charset="77"/>
                <a:ea typeface="Georgia"/>
                <a:cs typeface="Georgia"/>
                <a:sym typeface="Georgia"/>
              </a:rPr>
              <a:t>De plus, le stress </a:t>
            </a:r>
            <a:r>
              <a:rPr sz="2600" dirty="0" err="1">
                <a:latin typeface="Gill Sans MT" panose="020B0502020104020203" pitchFamily="34" charset="77"/>
                <a:ea typeface="Georgia"/>
                <a:cs typeface="Georgia"/>
                <a:sym typeface="Georgia"/>
              </a:rPr>
              <a:t>joue</a:t>
            </a:r>
            <a:r>
              <a:rPr sz="2600" dirty="0">
                <a:latin typeface="Gill Sans MT" panose="020B0502020104020203" pitchFamily="34" charset="77"/>
                <a:ea typeface="Georgia"/>
                <a:cs typeface="Georgia"/>
                <a:sym typeface="Georgia"/>
              </a:rPr>
              <a:t> un </a:t>
            </a:r>
            <a:r>
              <a:rPr sz="2600" dirty="0" err="1">
                <a:latin typeface="Gill Sans MT" panose="020B0502020104020203" pitchFamily="34" charset="77"/>
                <a:ea typeface="Georgia"/>
                <a:cs typeface="Georgia"/>
                <a:sym typeface="Georgia"/>
              </a:rPr>
              <a:t>rôle</a:t>
            </a:r>
            <a:r>
              <a:rPr sz="2600" dirty="0">
                <a:latin typeface="Gill Sans MT" panose="020B0502020104020203" pitchFamily="34" charset="77"/>
                <a:ea typeface="Georgia"/>
                <a:cs typeface="Georgia"/>
                <a:sym typeface="Georgia"/>
              </a:rPr>
              <a:t> important dans la </a:t>
            </a:r>
            <a:r>
              <a:rPr sz="2600" dirty="0" err="1">
                <a:solidFill>
                  <a:srgbClr val="00B0F0"/>
                </a:solidFill>
                <a:latin typeface="Gill Sans MT" panose="020B0502020104020203" pitchFamily="34" charset="77"/>
                <a:ea typeface="Georgia Bold"/>
                <a:cs typeface="Georgia Bold"/>
                <a:sym typeface="Georgia Bold"/>
              </a:rPr>
              <a:t>survenue</a:t>
            </a:r>
            <a:r>
              <a:rPr sz="2600" dirty="0">
                <a:solidFill>
                  <a:srgbClr val="00B0F0"/>
                </a:solidFill>
                <a:latin typeface="Gill Sans MT" panose="020B0502020104020203" pitchFamily="34" charset="77"/>
                <a:ea typeface="Georgia Bold"/>
                <a:cs typeface="Georgia Bold"/>
                <a:sym typeface="Georgia Bold"/>
              </a:rPr>
              <a:t> de </a:t>
            </a:r>
            <a:r>
              <a:rPr sz="2600" dirty="0" err="1">
                <a:solidFill>
                  <a:srgbClr val="00B0F0"/>
                </a:solidFill>
                <a:latin typeface="Gill Sans MT" panose="020B0502020104020203" pitchFamily="34" charset="77"/>
                <a:ea typeface="Georgia Bold"/>
                <a:cs typeface="Georgia Bold"/>
                <a:sym typeface="Georgia Bold"/>
              </a:rPr>
              <a:t>nombreuses</a:t>
            </a:r>
            <a:r>
              <a:rPr sz="2600" dirty="0">
                <a:solidFill>
                  <a:srgbClr val="00B0F0"/>
                </a:solidFill>
                <a:latin typeface="Gill Sans MT" panose="020B0502020104020203" pitchFamily="34" charset="77"/>
                <a:ea typeface="Georgia Bold"/>
                <a:cs typeface="Georgia Bold"/>
                <a:sym typeface="Georgia Bold"/>
              </a:rPr>
              <a:t> pathologies</a:t>
            </a:r>
            <a:r>
              <a:rPr sz="2600" dirty="0">
                <a:latin typeface="Gill Sans MT" panose="020B0502020104020203" pitchFamily="34" charset="77"/>
                <a:ea typeface="Georgia"/>
                <a:cs typeface="Georgia"/>
                <a:sym typeface="Georgia"/>
              </a:rPr>
              <a:t> physiques et </a:t>
            </a:r>
            <a:r>
              <a:rPr sz="2600" dirty="0" err="1">
                <a:latin typeface="Gill Sans MT" panose="020B0502020104020203" pitchFamily="34" charset="77"/>
                <a:ea typeface="Georgia"/>
                <a:cs typeface="Georgia"/>
                <a:sym typeface="Georgia"/>
              </a:rPr>
              <a:t>psychiatriques</a:t>
            </a:r>
            <a:endParaRPr sz="2600" dirty="0">
              <a:latin typeface="Gill Sans MT" panose="020B0502020104020203" pitchFamily="34" charset="77"/>
              <a:ea typeface="Georgia"/>
              <a:cs typeface="Georgia"/>
              <a:sym typeface="Georgia"/>
            </a:endParaRPr>
          </a:p>
          <a:p>
            <a:pPr lvl="0" algn="just">
              <a:lnSpc>
                <a:spcPct val="96000"/>
              </a:lnSpc>
              <a:defRPr sz="1800"/>
            </a:pPr>
            <a:endParaRPr sz="2600" dirty="0">
              <a:latin typeface="Gill Sans MT" panose="020B0502020104020203" pitchFamily="34" charset="77"/>
            </a:endParaRPr>
          </a:p>
          <a:p>
            <a:pPr marL="330200" lvl="0" indent="-330200" algn="just">
              <a:lnSpc>
                <a:spcPct val="96000"/>
              </a:lnSpc>
              <a:defRPr sz="1800"/>
            </a:pPr>
            <a:r>
              <a:rPr sz="2600" dirty="0">
                <a:latin typeface="Gill Sans MT" panose="020B0502020104020203" pitchFamily="34" charset="77"/>
                <a:ea typeface="Georgia"/>
                <a:cs typeface="Georgia"/>
                <a:sym typeface="Georgia"/>
              </a:rPr>
              <a:t>La santé </a:t>
            </a:r>
            <a:r>
              <a:rPr sz="2600" dirty="0" err="1">
                <a:latin typeface="Gill Sans MT" panose="020B0502020104020203" pitchFamily="34" charset="77"/>
                <a:ea typeface="Georgia"/>
                <a:cs typeface="Georgia"/>
                <a:sym typeface="Georgia"/>
              </a:rPr>
              <a:t>peut</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induire</a:t>
            </a:r>
            <a:r>
              <a:rPr sz="2600" dirty="0">
                <a:latin typeface="Gill Sans MT" panose="020B0502020104020203" pitchFamily="34" charset="77"/>
                <a:ea typeface="Georgia"/>
                <a:cs typeface="Georgia"/>
                <a:sym typeface="Georgia"/>
              </a:rPr>
              <a:t> </a:t>
            </a:r>
            <a:r>
              <a:rPr sz="2600" dirty="0" err="1">
                <a:latin typeface="Gill Sans MT" panose="020B0502020104020203" pitchFamily="34" charset="77"/>
                <a:ea typeface="Georgia"/>
                <a:cs typeface="Georgia"/>
                <a:sym typeface="Georgia"/>
              </a:rPr>
              <a:t>une</a:t>
            </a:r>
            <a:r>
              <a:rPr sz="2600" dirty="0">
                <a:latin typeface="Gill Sans MT" panose="020B0502020104020203" pitchFamily="34" charset="77"/>
                <a:ea typeface="Georgia"/>
                <a:cs typeface="Georgia"/>
                <a:sym typeface="Georgia"/>
              </a:rPr>
              <a:t> </a:t>
            </a:r>
            <a:r>
              <a:rPr sz="2600" dirty="0" err="1">
                <a:solidFill>
                  <a:srgbClr val="00B0F0"/>
                </a:solidFill>
                <a:latin typeface="Gill Sans MT" panose="020B0502020104020203" pitchFamily="34" charset="77"/>
                <a:ea typeface="Georgia Bold"/>
                <a:cs typeface="Georgia Bold"/>
                <a:sym typeface="Georgia Bold"/>
              </a:rPr>
              <a:t>perte</a:t>
            </a:r>
            <a:r>
              <a:rPr sz="2600" dirty="0">
                <a:solidFill>
                  <a:srgbClr val="00B0F0"/>
                </a:solidFill>
                <a:latin typeface="Gill Sans MT" panose="020B0502020104020203" pitchFamily="34" charset="77"/>
                <a:ea typeface="Georgia Bold"/>
                <a:cs typeface="Georgia Bold"/>
                <a:sym typeface="Georgia Bold"/>
              </a:rPr>
              <a:t> de </a:t>
            </a:r>
            <a:r>
              <a:rPr sz="2600" dirty="0" err="1">
                <a:solidFill>
                  <a:srgbClr val="00B0F0"/>
                </a:solidFill>
                <a:latin typeface="Gill Sans MT" panose="020B0502020104020203" pitchFamily="34" charset="77"/>
                <a:ea typeface="Georgia Bold"/>
                <a:cs typeface="Georgia Bold"/>
                <a:sym typeface="Georgia Bold"/>
              </a:rPr>
              <a:t>contrôle</a:t>
            </a:r>
            <a:r>
              <a:rPr sz="2600" dirty="0">
                <a:latin typeface="Gill Sans MT" panose="020B0502020104020203" pitchFamily="34" charset="77"/>
                <a:ea typeface="Georgia"/>
                <a:cs typeface="Georgia"/>
                <a:sym typeface="Georgia"/>
              </a:rPr>
              <a:t>, or la </a:t>
            </a:r>
            <a:r>
              <a:rPr sz="2600" dirty="0" err="1">
                <a:latin typeface="Gill Sans MT" panose="020B0502020104020203" pitchFamily="34" charset="77"/>
                <a:ea typeface="Georgia"/>
                <a:cs typeface="Georgia"/>
                <a:sym typeface="Georgia"/>
              </a:rPr>
              <a:t>contrôlabilité</a:t>
            </a:r>
            <a:r>
              <a:rPr sz="2600" dirty="0">
                <a:latin typeface="Gill Sans MT" panose="020B0502020104020203" pitchFamily="34" charset="77"/>
                <a:ea typeface="Georgia"/>
                <a:cs typeface="Georgia"/>
                <a:sym typeface="Georgia"/>
              </a:rPr>
              <a:t> a un impact important sur les </a:t>
            </a:r>
            <a:r>
              <a:rPr sz="2600" dirty="0" err="1">
                <a:latin typeface="Gill Sans MT" panose="020B0502020104020203" pitchFamily="34" charset="77"/>
                <a:ea typeface="Georgia"/>
                <a:cs typeface="Georgia"/>
                <a:sym typeface="Georgia"/>
              </a:rPr>
              <a:t>stratégies</a:t>
            </a:r>
            <a:r>
              <a:rPr sz="2600" dirty="0">
                <a:latin typeface="Gill Sans MT" panose="020B0502020104020203" pitchFamily="34" charset="77"/>
                <a:ea typeface="Georgia"/>
                <a:cs typeface="Georgia"/>
                <a:sym typeface="Georgia"/>
              </a:rPr>
              <a:t> de coping</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xfrm>
            <a:off x="838200" y="230186"/>
            <a:ext cx="10515600" cy="1595441"/>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Coping et santé (2)</a:t>
            </a:r>
          </a:p>
        </p:txBody>
      </p:sp>
      <p:sp>
        <p:nvSpPr>
          <p:cNvPr id="161" name="Shape 161"/>
          <p:cNvSpPr>
            <a:spLocks noGrp="1"/>
          </p:cNvSpPr>
          <p:nvPr>
            <p:ph type="body" idx="1"/>
          </p:nvPr>
        </p:nvSpPr>
        <p:spPr>
          <a:prstGeom prst="rect">
            <a:avLst/>
          </a:prstGeom>
        </p:spPr>
        <p:txBody>
          <a:bodyPr/>
          <a:lstStyle/>
          <a:p>
            <a:pPr lvl="0" algn="just">
              <a:lnSpc>
                <a:spcPct val="96000"/>
              </a:lnSpc>
              <a:defRPr sz="1800"/>
            </a:pPr>
            <a:endParaRPr sz="2600">
              <a:latin typeface="Gill Sans MT" panose="020B0502020104020203" pitchFamily="34" charset="77"/>
            </a:endParaRPr>
          </a:p>
          <a:p>
            <a:pPr marL="330200" lvl="0" indent="-330200" algn="just">
              <a:lnSpc>
                <a:spcPct val="96000"/>
              </a:lnSpc>
              <a:defRPr sz="1800"/>
            </a:pPr>
            <a:r>
              <a:rPr sz="2600">
                <a:latin typeface="Gill Sans MT" panose="020B0502020104020203" pitchFamily="34" charset="77"/>
                <a:ea typeface="Georgia"/>
                <a:cs typeface="Georgia"/>
                <a:sym typeface="Georgia"/>
              </a:rPr>
              <a:t>Les stratégies de coping utilisées vont dépendre de facteurs individuels: deux personnes </a:t>
            </a:r>
            <a:r>
              <a:rPr sz="2600">
                <a:solidFill>
                  <a:srgbClr val="00B0F0"/>
                </a:solidFill>
                <a:latin typeface="Gill Sans MT" panose="020B0502020104020203" pitchFamily="34" charset="77"/>
                <a:ea typeface="Georgia Bold"/>
                <a:cs typeface="Georgia Bold"/>
                <a:sym typeface="Georgia Bold"/>
              </a:rPr>
              <a:t>ne réagiront pas de la même manière </a:t>
            </a:r>
            <a:r>
              <a:rPr sz="2600">
                <a:latin typeface="Gill Sans MT" panose="020B0502020104020203" pitchFamily="34" charset="77"/>
                <a:ea typeface="Georgia"/>
                <a:cs typeface="Georgia"/>
                <a:sym typeface="Georgia"/>
              </a:rPr>
              <a:t>face à une même maladie</a:t>
            </a:r>
          </a:p>
          <a:p>
            <a:pPr lvl="0" algn="just">
              <a:lnSpc>
                <a:spcPct val="96000"/>
              </a:lnSpc>
              <a:defRPr sz="1800"/>
            </a:pPr>
            <a:endParaRPr sz="2600">
              <a:latin typeface="Gill Sans MT" panose="020B0502020104020203" pitchFamily="34" charset="77"/>
              <a:ea typeface="Georgia"/>
              <a:cs typeface="Georgia"/>
              <a:sym typeface="Georgia"/>
            </a:endParaRPr>
          </a:p>
          <a:p>
            <a:pPr lvl="0" algn="just">
              <a:lnSpc>
                <a:spcPct val="96000"/>
              </a:lnSpc>
              <a:defRPr sz="1800"/>
            </a:pPr>
            <a:endParaRPr sz="2600">
              <a:latin typeface="Gill Sans MT" panose="020B0502020104020203" pitchFamily="34" charset="77"/>
            </a:endParaRPr>
          </a:p>
          <a:p>
            <a:pPr marL="330200" lvl="0" indent="-330200" algn="just">
              <a:lnSpc>
                <a:spcPct val="96000"/>
              </a:lnSpc>
              <a:defRPr sz="1800"/>
            </a:pPr>
            <a:r>
              <a:rPr sz="2600">
                <a:latin typeface="Gill Sans MT" panose="020B0502020104020203" pitchFamily="34" charset="77"/>
                <a:ea typeface="Georgia"/>
                <a:cs typeface="Georgia"/>
                <a:sym typeface="Georgia"/>
              </a:rPr>
              <a:t>Mais la maladie elle-même va également influer sur les stratégies de coping: les </a:t>
            </a:r>
            <a:r>
              <a:rPr sz="2600">
                <a:solidFill>
                  <a:srgbClr val="00B0F0"/>
                </a:solidFill>
                <a:latin typeface="Gill Sans MT" panose="020B0502020104020203" pitchFamily="34" charset="77"/>
                <a:ea typeface="Georgia Bold"/>
                <a:cs typeface="Georgia Bold"/>
                <a:sym typeface="Georgia Bold"/>
              </a:rPr>
              <a:t>stratégies utilisées ne seront pas identiques selon la maladie</a:t>
            </a:r>
          </a:p>
        </p:txBody>
      </p:sp>
      <p:sp>
        <p:nvSpPr>
          <p:cNvPr id="162" name="Shape 162"/>
          <p:cNvSpPr>
            <a:spLocks noGrp="1"/>
          </p:cNvSpPr>
          <p:nvPr>
            <p:ph type="sldNum" sz="quarter" idx="2"/>
          </p:nvPr>
        </p:nvSpPr>
        <p:spPr>
          <a:xfrm>
            <a:off x="8610600" y="6269671"/>
            <a:ext cx="2743200" cy="269239"/>
          </a:xfrm>
          <a:prstGeom prst="rect">
            <a:avLst/>
          </a:prstGeom>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34</a:t>
            </a:fld>
            <a:endParaRPr sz="1200">
              <a:solidFill>
                <a:srgbClr val="888888"/>
              </a:solidFill>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Coping et santé (3)</a:t>
            </a:r>
          </a:p>
        </p:txBody>
      </p:sp>
      <p:sp>
        <p:nvSpPr>
          <p:cNvPr id="165" name="Shape 165"/>
          <p:cNvSpPr>
            <a:spLocks noGrp="1"/>
          </p:cNvSpPr>
          <p:nvPr>
            <p:ph type="body" idx="1"/>
          </p:nvPr>
        </p:nvSpPr>
        <p:spPr>
          <a:xfrm>
            <a:off x="838200" y="1825624"/>
            <a:ext cx="10515600" cy="4834833"/>
          </a:xfrm>
          <a:prstGeom prst="rect">
            <a:avLst/>
          </a:prstGeom>
        </p:spPr>
        <p:txBody>
          <a:bodyPr/>
          <a:lstStyle/>
          <a:p>
            <a:pPr marL="254253" lvl="0" indent="-254253" algn="just" defTabSz="832103">
              <a:lnSpc>
                <a:spcPct val="100000"/>
              </a:lnSpc>
              <a:spcBef>
                <a:spcPts val="900"/>
              </a:spcBef>
              <a:defRPr sz="1800"/>
            </a:pPr>
            <a:r>
              <a:rPr sz="2200">
                <a:latin typeface="Gill Sans MT" panose="020B0502020104020203" pitchFamily="34" charset="77"/>
                <a:ea typeface="Georgia"/>
                <a:cs typeface="Georgia"/>
                <a:sym typeface="Georgia"/>
              </a:rPr>
              <a:t>Par exemple, les femmes atteintes de cancer du sein décrivent des stratégies basées sur l’acceptation de la maladie et les activités physiques </a:t>
            </a:r>
            <a:r>
              <a:rPr sz="1600">
                <a:latin typeface="Gill Sans MT" panose="020B0502020104020203" pitchFamily="34" charset="77"/>
                <a:ea typeface="Georgia"/>
                <a:cs typeface="Georgia"/>
                <a:sym typeface="Georgia"/>
              </a:rPr>
              <a:t>(Lashbrook et al. 2017)</a:t>
            </a:r>
            <a:endParaRPr sz="2200">
              <a:latin typeface="Gill Sans MT" panose="020B0502020104020203" pitchFamily="34" charset="77"/>
            </a:endParaRPr>
          </a:p>
          <a:p>
            <a:pPr marL="208025" lvl="0" indent="-208025" algn="just" defTabSz="832103">
              <a:lnSpc>
                <a:spcPct val="100000"/>
              </a:lnSpc>
              <a:spcBef>
                <a:spcPts val="900"/>
              </a:spcBef>
              <a:defRPr sz="1800"/>
            </a:pPr>
            <a:endParaRPr sz="2200">
              <a:latin typeface="Gill Sans MT" panose="020B0502020104020203" pitchFamily="34" charset="77"/>
              <a:ea typeface="Georgia"/>
              <a:cs typeface="Georgia"/>
              <a:sym typeface="Georgia"/>
            </a:endParaRPr>
          </a:p>
          <a:p>
            <a:pPr marL="254253" lvl="0" indent="-254253" algn="just" defTabSz="832103">
              <a:lnSpc>
                <a:spcPct val="100000"/>
              </a:lnSpc>
              <a:spcBef>
                <a:spcPts val="900"/>
              </a:spcBef>
              <a:defRPr sz="1800"/>
            </a:pPr>
            <a:r>
              <a:rPr sz="2200">
                <a:latin typeface="Gill Sans MT" panose="020B0502020104020203" pitchFamily="34" charset="77"/>
                <a:ea typeface="Georgia"/>
                <a:cs typeface="Georgia"/>
                <a:sym typeface="Georgia"/>
              </a:rPr>
              <a:t>Les personnes atteintes de cancer colorectal décrivent des stratégies basées sur la recherche d’informations et le soutien social </a:t>
            </a:r>
            <a:r>
              <a:rPr sz="1600">
                <a:latin typeface="Gill Sans MT" panose="020B0502020104020203" pitchFamily="34" charset="77"/>
                <a:ea typeface="Georgia"/>
                <a:cs typeface="Georgia"/>
                <a:sym typeface="Georgia"/>
              </a:rPr>
              <a:t>(Lashbrook et al. 2017)</a:t>
            </a:r>
            <a:endParaRPr sz="2200">
              <a:latin typeface="Gill Sans MT" panose="020B0502020104020203" pitchFamily="34" charset="77"/>
            </a:endParaRPr>
          </a:p>
          <a:p>
            <a:pPr marL="208025" lvl="0" indent="-208025" algn="just" defTabSz="832103">
              <a:lnSpc>
                <a:spcPct val="100000"/>
              </a:lnSpc>
              <a:spcBef>
                <a:spcPts val="900"/>
              </a:spcBef>
              <a:defRPr sz="1800"/>
            </a:pPr>
            <a:endParaRPr>
              <a:latin typeface="Gill Sans MT" panose="020B0502020104020203" pitchFamily="34" charset="77"/>
              <a:ea typeface="Georgia"/>
              <a:cs typeface="Georgia"/>
              <a:sym typeface="Georgia"/>
            </a:endParaRPr>
          </a:p>
          <a:p>
            <a:pPr marL="254253" lvl="0" indent="-254253" algn="just" defTabSz="832103">
              <a:lnSpc>
                <a:spcPct val="100000"/>
              </a:lnSpc>
              <a:spcBef>
                <a:spcPts val="900"/>
              </a:spcBef>
              <a:defRPr sz="1800"/>
            </a:pPr>
            <a:r>
              <a:rPr sz="2200">
                <a:latin typeface="Gill Sans MT" panose="020B0502020104020203" pitchFamily="34" charset="77"/>
                <a:ea typeface="Georgia"/>
                <a:cs typeface="Georgia"/>
                <a:sym typeface="Georgia"/>
              </a:rPr>
              <a:t>Les hommes atteints de diabète de type 2 utilisent davantage de stratégies vigilantes et le soutien social. Les stratégies vigilantes favorisent l’observance médicamenteuse </a:t>
            </a:r>
            <a:r>
              <a:rPr>
                <a:latin typeface="Gill Sans MT" panose="020B0502020104020203" pitchFamily="34" charset="77"/>
                <a:ea typeface="Georgia"/>
                <a:cs typeface="Georgia"/>
                <a:sym typeface="Georgia"/>
              </a:rPr>
              <a:t>(Garay-Sevilla, Porras &amp; Malacara,  2011)</a:t>
            </a:r>
          </a:p>
          <a:p>
            <a:pPr marL="208025" lvl="0" indent="-208025" algn="just" defTabSz="832103">
              <a:lnSpc>
                <a:spcPct val="100000"/>
              </a:lnSpc>
              <a:spcBef>
                <a:spcPts val="900"/>
              </a:spcBef>
              <a:defRPr sz="1800"/>
            </a:pPr>
            <a:endParaRPr sz="2200">
              <a:latin typeface="Gill Sans MT" panose="020B0502020104020203" pitchFamily="34" charset="77"/>
              <a:ea typeface="Georgia"/>
              <a:cs typeface="Georgia"/>
              <a:sym typeface="Georgia"/>
            </a:endParaRPr>
          </a:p>
          <a:p>
            <a:pPr marL="254253" lvl="0" indent="-254253" algn="just" defTabSz="832103">
              <a:lnSpc>
                <a:spcPct val="100000"/>
              </a:lnSpc>
              <a:spcBef>
                <a:spcPts val="900"/>
              </a:spcBef>
              <a:defRPr sz="1800"/>
            </a:pPr>
            <a:r>
              <a:rPr sz="2200">
                <a:latin typeface="Gill Sans MT" panose="020B0502020104020203" pitchFamily="34" charset="77"/>
                <a:ea typeface="Georgia"/>
                <a:cs typeface="Georgia"/>
                <a:sym typeface="Georgia"/>
              </a:rPr>
              <a:t>La survenue d’un AVC tend à favoriser les stratégies évitantes </a:t>
            </a:r>
            <a:r>
              <a:rPr>
                <a:latin typeface="Gill Sans MT" panose="020B0502020104020203" pitchFamily="34" charset="77"/>
                <a:ea typeface="Georgia"/>
                <a:cs typeface="Georgia"/>
                <a:sym typeface="Georgia"/>
              </a:rPr>
              <a:t>(Kegel, Dux &amp; Macko, 2016)</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title"/>
          </p:nvPr>
        </p:nvSpPr>
        <p:spPr>
          <a:prstGeom prst="rect">
            <a:avLst/>
          </a:prstGeom>
        </p:spPr>
        <p:txBody>
          <a:bodyPr/>
          <a:lstStyle/>
          <a:p>
            <a:pPr lvl="0"/>
            <a:endParaRPr/>
          </a:p>
        </p:txBody>
      </p:sp>
      <p:sp>
        <p:nvSpPr>
          <p:cNvPr id="168" name="Shape 168"/>
          <p:cNvSpPr>
            <a:spLocks noGrp="1"/>
          </p:cNvSpPr>
          <p:nvPr>
            <p:ph type="body" idx="1"/>
          </p:nvPr>
        </p:nvSpPr>
        <p:spPr>
          <a:prstGeom prst="rect">
            <a:avLst/>
          </a:prstGeom>
        </p:spPr>
        <p:txBody>
          <a:bodyPr/>
          <a:lstStyle/>
          <a:p>
            <a:pPr lvl="0">
              <a:defRPr sz="1800"/>
            </a:pPr>
            <a:r>
              <a:rPr sz="2800" dirty="0" err="1"/>
              <a:t>Ainsi</a:t>
            </a:r>
            <a:r>
              <a:rPr sz="2800" dirty="0"/>
              <a:t>, pour </a:t>
            </a:r>
            <a:r>
              <a:rPr sz="2800" dirty="0" err="1"/>
              <a:t>comprendre</a:t>
            </a:r>
            <a:r>
              <a:rPr sz="2800" dirty="0"/>
              <a:t> les </a:t>
            </a:r>
            <a:r>
              <a:rPr sz="2800" dirty="0" err="1"/>
              <a:t>réactions</a:t>
            </a:r>
            <a:r>
              <a:rPr sz="2800" dirty="0"/>
              <a:t> </a:t>
            </a:r>
            <a:r>
              <a:rPr sz="2800" dirty="0" err="1"/>
              <a:t>d’une</a:t>
            </a:r>
            <a:r>
              <a:rPr sz="2800" dirty="0"/>
              <a:t> </a:t>
            </a:r>
            <a:r>
              <a:rPr sz="2800" dirty="0" err="1"/>
              <a:t>personne</a:t>
            </a:r>
            <a:r>
              <a:rPr sz="2800" dirty="0"/>
              <a:t> face </a:t>
            </a:r>
            <a:r>
              <a:rPr sz="2800" dirty="0" err="1"/>
              <a:t>à</a:t>
            </a:r>
            <a:r>
              <a:rPr sz="2800" dirty="0"/>
              <a:t> la </a:t>
            </a:r>
            <a:r>
              <a:rPr sz="2800" dirty="0" err="1"/>
              <a:t>maladie</a:t>
            </a:r>
            <a:r>
              <a:rPr sz="2800" dirty="0"/>
              <a:t> </a:t>
            </a:r>
            <a:r>
              <a:rPr sz="2800" dirty="0" err="1"/>
              <a:t>il</a:t>
            </a:r>
            <a:r>
              <a:rPr sz="2800" dirty="0"/>
              <a:t> </a:t>
            </a:r>
            <a:r>
              <a:rPr sz="2800" dirty="0" err="1"/>
              <a:t>faut</a:t>
            </a:r>
            <a:r>
              <a:rPr sz="2800" dirty="0"/>
              <a:t> prendre </a:t>
            </a:r>
            <a:r>
              <a:rPr sz="2800" dirty="0" err="1"/>
              <a:t>en</a:t>
            </a:r>
            <a:r>
              <a:rPr sz="2800" dirty="0"/>
              <a:t> </a:t>
            </a:r>
            <a:r>
              <a:rPr sz="2800" dirty="0" err="1"/>
              <a:t>compte</a:t>
            </a:r>
            <a:r>
              <a:rPr sz="2800" dirty="0"/>
              <a:t>:</a:t>
            </a:r>
          </a:p>
          <a:p>
            <a:pPr lvl="0">
              <a:defRPr sz="1800"/>
            </a:pPr>
            <a:endParaRPr sz="2800" dirty="0"/>
          </a:p>
          <a:p>
            <a:pPr lvl="0">
              <a:defRPr sz="1800"/>
            </a:pPr>
            <a:r>
              <a:rPr sz="2800" dirty="0"/>
              <a:t>le </a:t>
            </a:r>
            <a:r>
              <a:rPr sz="2800" dirty="0" err="1">
                <a:solidFill>
                  <a:srgbClr val="00B0F0"/>
                </a:solidFill>
              </a:rPr>
              <a:t>contexte</a:t>
            </a:r>
            <a:r>
              <a:rPr sz="2800" dirty="0"/>
              <a:t> (</a:t>
            </a:r>
            <a:r>
              <a:rPr sz="2800" dirty="0" err="1"/>
              <a:t>maladie</a:t>
            </a:r>
            <a:r>
              <a:rPr sz="2800" dirty="0"/>
              <a:t> </a:t>
            </a:r>
            <a:r>
              <a:rPr sz="2800" dirty="0" err="1"/>
              <a:t>aiguë</a:t>
            </a:r>
            <a:r>
              <a:rPr sz="2800" dirty="0"/>
              <a:t>, </a:t>
            </a:r>
            <a:r>
              <a:rPr sz="2800" dirty="0" err="1"/>
              <a:t>maladie</a:t>
            </a:r>
            <a:r>
              <a:rPr sz="2800" dirty="0"/>
              <a:t> </a:t>
            </a:r>
            <a:r>
              <a:rPr sz="2800" dirty="0" err="1"/>
              <a:t>chronique</a:t>
            </a:r>
            <a:r>
              <a:rPr sz="2800" dirty="0"/>
              <a:t>…)</a:t>
            </a:r>
          </a:p>
          <a:p>
            <a:pPr lvl="0">
              <a:defRPr sz="1800"/>
            </a:pPr>
            <a:r>
              <a:rPr sz="2800" dirty="0"/>
              <a:t>la </a:t>
            </a:r>
            <a:r>
              <a:rPr sz="2800" dirty="0" err="1">
                <a:solidFill>
                  <a:srgbClr val="00B0F0"/>
                </a:solidFill>
              </a:rPr>
              <a:t>personne</a:t>
            </a:r>
            <a:endParaRPr sz="2800" dirty="0">
              <a:solidFill>
                <a:srgbClr val="00B0F0"/>
              </a:solidFill>
            </a:endParaRPr>
          </a:p>
          <a:p>
            <a:pPr lvl="0">
              <a:defRPr sz="1800"/>
            </a:pPr>
            <a:r>
              <a:rPr sz="2800" dirty="0"/>
              <a:t>le </a:t>
            </a:r>
            <a:r>
              <a:rPr sz="2800" dirty="0">
                <a:solidFill>
                  <a:srgbClr val="00B0F0"/>
                </a:solidFill>
              </a:rPr>
              <a:t>type de </a:t>
            </a:r>
            <a:r>
              <a:rPr sz="2800" dirty="0" err="1">
                <a:solidFill>
                  <a:srgbClr val="00B0F0"/>
                </a:solidFill>
              </a:rPr>
              <a:t>maladie</a:t>
            </a:r>
            <a:r>
              <a:rPr sz="2800" dirty="0">
                <a:solidFill>
                  <a:srgbClr val="00B0F0"/>
                </a:solidFill>
              </a:rPr>
              <a:t> </a:t>
            </a:r>
          </a:p>
        </p:txBody>
      </p:sp>
      <p:sp>
        <p:nvSpPr>
          <p:cNvPr id="169" name="Shape 16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36</a:t>
            </a:fld>
            <a:endParaRPr sz="1200">
              <a:solidFill>
                <a:srgbClr val="888888"/>
              </a:solidFill>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title"/>
          </p:nvPr>
        </p:nvSpPr>
        <p:spPr>
          <a:xfrm>
            <a:off x="1524000" y="1295400"/>
            <a:ext cx="9144000" cy="3509963"/>
          </a:xfrm>
          <a:prstGeom prst="rect">
            <a:avLst/>
          </a:prstGeom>
        </p:spPr>
        <p:txBody>
          <a:bodyPr/>
          <a:lstStyle>
            <a:lvl1pPr>
              <a:defRPr sz="5800">
                <a:solidFill>
                  <a:srgbClr val="9C0000"/>
                </a:solidFill>
                <a:latin typeface="Georgia Bold"/>
                <a:ea typeface="Georgia Bold"/>
                <a:cs typeface="Georgia Bold"/>
                <a:sym typeface="Georgia Bold"/>
              </a:defRPr>
            </a:lvl1pPr>
          </a:lstStyle>
          <a:p>
            <a:pPr lvl="0">
              <a:defRPr sz="1800">
                <a:solidFill>
                  <a:srgbClr val="000000"/>
                </a:solidFill>
              </a:defRPr>
            </a:pPr>
            <a:r>
              <a:rPr sz="5800">
                <a:solidFill>
                  <a:srgbClr val="9C0000"/>
                </a:solidFill>
              </a:rPr>
              <a:t>Les réactions pathologiques face au stress</a:t>
            </a:r>
          </a:p>
        </p:txBody>
      </p:sp>
      <p:sp>
        <p:nvSpPr>
          <p:cNvPr id="172" name="Shape 172"/>
          <p:cNvSpPr>
            <a:spLocks noGrp="1"/>
          </p:cNvSpPr>
          <p:nvPr>
            <p:ph type="body" idx="1"/>
          </p:nvPr>
        </p:nvSpPr>
        <p:spPr>
          <a:prstGeom prst="rect">
            <a:avLst/>
          </a:prstGeom>
        </p:spPr>
        <p:txBody>
          <a:bodyPr/>
          <a:lstStyle/>
          <a:p>
            <a:pPr lvl="0"/>
            <a:endParaRPr/>
          </a:p>
        </p:txBody>
      </p:sp>
      <p:sp>
        <p:nvSpPr>
          <p:cNvPr id="173" name="Shape 17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37</a:t>
            </a:fld>
            <a:endParaRPr sz="1200">
              <a:solidFill>
                <a:srgbClr val="888888"/>
              </a:solidFill>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p:nvPr/>
        </p:nvSpPr>
        <p:spPr>
          <a:xfrm>
            <a:off x="2590800" y="2044700"/>
            <a:ext cx="1600200" cy="1422400"/>
          </a:xfrm>
          <a:prstGeom prst="triangle">
            <a:avLst/>
          </a:prstGeom>
          <a:solidFill>
            <a:srgbClr val="FFFFFF"/>
          </a:solidFill>
          <a:ln w="25400">
            <a:solidFill>
              <a:srgbClr val="00B050"/>
            </a:solidFill>
            <a:miter/>
          </a:ln>
        </p:spPr>
        <p:txBody>
          <a:bodyPr lIns="0" tIns="0" rIns="0" bIns="0" anchor="ctr"/>
          <a:lstStyle/>
          <a:p>
            <a:pPr lvl="0" algn="ctr">
              <a:defRPr>
                <a:solidFill>
                  <a:srgbClr val="FFFFFF"/>
                </a:solidFill>
                <a:latin typeface="Calibri"/>
                <a:ea typeface="Calibri"/>
                <a:cs typeface="Calibri"/>
                <a:sym typeface="Calibri"/>
              </a:defRPr>
            </a:pPr>
            <a:endParaRPr/>
          </a:p>
        </p:txBody>
      </p:sp>
      <p:sp>
        <p:nvSpPr>
          <p:cNvPr id="176" name="Shape 176"/>
          <p:cNvSpPr/>
          <p:nvPr/>
        </p:nvSpPr>
        <p:spPr>
          <a:xfrm>
            <a:off x="8191500" y="4152900"/>
            <a:ext cx="1600200" cy="1422400"/>
          </a:xfrm>
          <a:prstGeom prst="triangle">
            <a:avLst/>
          </a:prstGeom>
          <a:solidFill>
            <a:srgbClr val="FF0000"/>
          </a:solidFill>
          <a:ln w="12700">
            <a:solidFill>
              <a:srgbClr val="FF0000"/>
            </a:solidFill>
            <a:miter/>
          </a:ln>
        </p:spPr>
        <p:txBody>
          <a:bodyPr lIns="0" tIns="0" rIns="0" bIns="0" anchor="ctr"/>
          <a:lstStyle/>
          <a:p>
            <a:pPr lvl="0" algn="ctr">
              <a:defRPr>
                <a:solidFill>
                  <a:srgbClr val="FFFFFF"/>
                </a:solidFill>
                <a:latin typeface="Calibri"/>
                <a:ea typeface="Calibri"/>
                <a:cs typeface="Calibri"/>
                <a:sym typeface="Calibri"/>
              </a:defRPr>
            </a:pPr>
            <a:endParaRPr/>
          </a:p>
        </p:txBody>
      </p:sp>
      <p:sp>
        <p:nvSpPr>
          <p:cNvPr id="177" name="Shape 177"/>
          <p:cNvSpPr/>
          <p:nvPr/>
        </p:nvSpPr>
        <p:spPr>
          <a:xfrm>
            <a:off x="3390900" y="2010833"/>
            <a:ext cx="5600701" cy="2108200"/>
          </a:xfrm>
          <a:prstGeom prst="line">
            <a:avLst/>
          </a:prstGeom>
          <a:ln w="38100">
            <a:solidFill>
              <a:srgbClr val="4472C4"/>
            </a:solidFill>
            <a:miter/>
          </a:ln>
        </p:spPr>
        <p:txBody>
          <a:bodyPr lIns="0" tIns="0" rIns="0" bIns="0"/>
          <a:lstStyle/>
          <a:p>
            <a:pPr lvl="0" defTabSz="457200">
              <a:defRPr sz="1200"/>
            </a:pPr>
            <a:endParaRPr/>
          </a:p>
        </p:txBody>
      </p:sp>
      <p:sp>
        <p:nvSpPr>
          <p:cNvPr id="178" name="Shape 178"/>
          <p:cNvSpPr/>
          <p:nvPr/>
        </p:nvSpPr>
        <p:spPr>
          <a:xfrm flipH="1">
            <a:off x="6178548" y="3031066"/>
            <a:ext cx="1" cy="3826934"/>
          </a:xfrm>
          <a:prstGeom prst="line">
            <a:avLst/>
          </a:prstGeom>
          <a:ln w="38100">
            <a:solidFill>
              <a:srgbClr val="4472C4"/>
            </a:solidFill>
            <a:miter/>
          </a:ln>
        </p:spPr>
        <p:txBody>
          <a:bodyPr lIns="0" tIns="0" rIns="0" bIns="0"/>
          <a:lstStyle/>
          <a:p>
            <a:pPr lvl="0" defTabSz="457200">
              <a:defRPr sz="1200"/>
            </a:pPr>
            <a:endParaRPr/>
          </a:p>
        </p:txBody>
      </p:sp>
      <p:sp>
        <p:nvSpPr>
          <p:cNvPr id="179" name="Shape 179"/>
          <p:cNvSpPr/>
          <p:nvPr/>
        </p:nvSpPr>
        <p:spPr>
          <a:xfrm>
            <a:off x="7686892" y="2612813"/>
            <a:ext cx="2914213" cy="90423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ctr"/>
            <a:r>
              <a:rPr sz="2800" b="1">
                <a:solidFill>
                  <a:srgbClr val="4472C4"/>
                </a:solidFill>
                <a:latin typeface="Calibri"/>
                <a:ea typeface="Calibri"/>
                <a:cs typeface="Calibri"/>
                <a:sym typeface="Calibri"/>
              </a:rPr>
              <a:t>Stress intense, </a:t>
            </a:r>
          </a:p>
          <a:p>
            <a:pPr lvl="0" algn="ctr"/>
            <a:r>
              <a:rPr sz="2800" b="1">
                <a:solidFill>
                  <a:srgbClr val="4472C4"/>
                </a:solidFill>
                <a:latin typeface="Calibri"/>
                <a:ea typeface="Calibri"/>
                <a:cs typeface="Calibri"/>
                <a:sym typeface="Calibri"/>
              </a:rPr>
              <a:t>répété, prolongé</a:t>
            </a:r>
          </a:p>
        </p:txBody>
      </p:sp>
      <p:sp>
        <p:nvSpPr>
          <p:cNvPr id="180" name="Shape 180"/>
          <p:cNvSpPr/>
          <p:nvPr/>
        </p:nvSpPr>
        <p:spPr>
          <a:xfrm>
            <a:off x="1536429" y="1182469"/>
            <a:ext cx="3708942" cy="62483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ctr"/>
            <a:r>
              <a:rPr b="1">
                <a:solidFill>
                  <a:srgbClr val="4472C4"/>
                </a:solidFill>
                <a:latin typeface="Calibri"/>
                <a:ea typeface="Calibri"/>
                <a:cs typeface="Calibri"/>
                <a:sym typeface="Calibri"/>
              </a:rPr>
              <a:t>Réserves énergétiques</a:t>
            </a:r>
          </a:p>
          <a:p>
            <a:pPr lvl="0" algn="ctr"/>
            <a:r>
              <a:rPr b="1">
                <a:solidFill>
                  <a:srgbClr val="4472C4"/>
                </a:solidFill>
                <a:latin typeface="Calibri"/>
                <a:ea typeface="Calibri"/>
                <a:cs typeface="Calibri"/>
                <a:sym typeface="Calibri"/>
              </a:rPr>
              <a:t>Capacités de contrôle émotionnel</a:t>
            </a:r>
          </a:p>
        </p:txBody>
      </p:sp>
      <p:sp>
        <p:nvSpPr>
          <p:cNvPr id="181" name="Shape 181"/>
          <p:cNvSpPr/>
          <p:nvPr/>
        </p:nvSpPr>
        <p:spPr>
          <a:xfrm>
            <a:off x="7718451" y="5609166"/>
            <a:ext cx="2546297" cy="89153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ctr"/>
            <a:r>
              <a:rPr>
                <a:solidFill>
                  <a:srgbClr val="FF0000"/>
                </a:solidFill>
                <a:latin typeface="Calibri"/>
                <a:ea typeface="Calibri"/>
                <a:cs typeface="Calibri"/>
                <a:sym typeface="Calibri"/>
              </a:rPr>
              <a:t>Stress dépassé</a:t>
            </a:r>
          </a:p>
          <a:p>
            <a:pPr lvl="0" algn="ctr"/>
            <a:r>
              <a:rPr>
                <a:solidFill>
                  <a:srgbClr val="FF0000"/>
                </a:solidFill>
                <a:latin typeface="Calibri"/>
                <a:ea typeface="Calibri"/>
                <a:cs typeface="Calibri"/>
                <a:sym typeface="Calibri"/>
              </a:rPr>
              <a:t>Trouble de stress aigu</a:t>
            </a:r>
          </a:p>
          <a:p>
            <a:pPr lvl="0" algn="ctr"/>
            <a:r>
              <a:rPr>
                <a:solidFill>
                  <a:srgbClr val="FF0000"/>
                </a:solidFill>
                <a:latin typeface="Calibri"/>
                <a:ea typeface="Calibri"/>
                <a:cs typeface="Calibri"/>
                <a:sym typeface="Calibri"/>
              </a:rPr>
              <a:t>Difficultés d’adaptation</a:t>
            </a:r>
          </a:p>
        </p:txBody>
      </p:sp>
      <p:sp>
        <p:nvSpPr>
          <p:cNvPr id="182" name="Shape 182"/>
          <p:cNvSpPr/>
          <p:nvPr/>
        </p:nvSpPr>
        <p:spPr>
          <a:xfrm>
            <a:off x="2403557" y="3506568"/>
            <a:ext cx="1974686" cy="62483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ctr"/>
            <a:r>
              <a:rPr>
                <a:solidFill>
                  <a:srgbClr val="00B050"/>
                </a:solidFill>
                <a:latin typeface="Calibri"/>
                <a:ea typeface="Calibri"/>
                <a:cs typeface="Calibri"/>
                <a:sym typeface="Calibri"/>
              </a:rPr>
              <a:t>Réaction normale</a:t>
            </a:r>
          </a:p>
          <a:p>
            <a:pPr lvl="0" algn="ctr"/>
            <a:r>
              <a:rPr>
                <a:solidFill>
                  <a:srgbClr val="00B050"/>
                </a:solidFill>
                <a:latin typeface="Calibri"/>
                <a:ea typeface="Calibri"/>
                <a:cs typeface="Calibri"/>
                <a:sym typeface="Calibri"/>
              </a:rPr>
              <a:t>Stress adapté</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a:extLst>
              <a:ext uri="{FF2B5EF4-FFF2-40B4-BE49-F238E27FC236}">
                <a16:creationId xmlns:a16="http://schemas.microsoft.com/office/drawing/2014/main" id="{D33FA25D-70B2-5E42-9E80-24B41872C946}"/>
              </a:ext>
            </a:extLst>
          </p:cNvPr>
          <p:cNvSpPr>
            <a:spLocks noGrp="1"/>
          </p:cNvSpPr>
          <p:nvPr>
            <p:ph type="title"/>
          </p:nvPr>
        </p:nvSpPr>
        <p:spPr>
          <a:xfrm>
            <a:off x="854438" y="206869"/>
            <a:ext cx="8229600" cy="1143000"/>
          </a:xfrm>
        </p:spPr>
        <p:txBody>
          <a:bodyPr/>
          <a:lstStyle/>
          <a:p>
            <a:pPr>
              <a:defRPr/>
            </a:pPr>
            <a:r>
              <a:rPr lang="fr-FR" altLang="fr-FR" sz="4000" dirty="0">
                <a:solidFill>
                  <a:schemeClr val="accent2"/>
                </a:solidFill>
                <a:latin typeface="Gill Sans MT" panose="020B0502020104020203" pitchFamily="34" charset="77"/>
                <a:ea typeface="+mj-ea"/>
                <a:cs typeface="+mj-cs"/>
              </a:rPr>
              <a:t>Les états de crise</a:t>
            </a:r>
          </a:p>
        </p:txBody>
      </p:sp>
      <p:sp>
        <p:nvSpPr>
          <p:cNvPr id="43010" name="Espace réservé du contenu 2">
            <a:extLst>
              <a:ext uri="{FF2B5EF4-FFF2-40B4-BE49-F238E27FC236}">
                <a16:creationId xmlns:a16="http://schemas.microsoft.com/office/drawing/2014/main" id="{6E84B262-D547-FB40-8E08-948E4C0C7477}"/>
              </a:ext>
            </a:extLst>
          </p:cNvPr>
          <p:cNvSpPr>
            <a:spLocks noGrp="1"/>
          </p:cNvSpPr>
          <p:nvPr>
            <p:ph idx="1"/>
          </p:nvPr>
        </p:nvSpPr>
        <p:spPr>
          <a:xfrm>
            <a:off x="854438" y="1475463"/>
            <a:ext cx="10448145" cy="4910345"/>
          </a:xfrm>
        </p:spPr>
        <p:txBody>
          <a:bodyPr>
            <a:normAutofit/>
          </a:bodyPr>
          <a:lstStyle/>
          <a:p>
            <a:pPr algn="just" eaLnBrk="1" hangingPunct="1">
              <a:buClr>
                <a:schemeClr val="accent2"/>
              </a:buClr>
              <a:buSzPct val="80000"/>
            </a:pPr>
            <a:r>
              <a:rPr lang="fr-FR" altLang="fr-FR" dirty="0">
                <a:latin typeface="Gill Sans MT" panose="020B0502020104020203" pitchFamily="34" charset="77"/>
                <a:cs typeface="Arial" panose="020B0604020202020204" pitchFamily="34" charset="0"/>
              </a:rPr>
              <a:t>« états aigus transitoires » ou « crise psycho-sociale ».</a:t>
            </a:r>
          </a:p>
          <a:p>
            <a:pPr algn="just" eaLnBrk="1" hangingPunct="1">
              <a:buClr>
                <a:schemeClr val="accent2"/>
              </a:buClr>
              <a:buSzPct val="80000"/>
            </a:pPr>
            <a:endParaRPr lang="fr-FR" altLang="fr-FR" dirty="0">
              <a:latin typeface="Gill Sans MT" panose="020B0502020104020203" pitchFamily="34" charset="77"/>
              <a:cs typeface="Arial" panose="020B0604020202020204" pitchFamily="34" charset="0"/>
            </a:endParaRPr>
          </a:p>
          <a:p>
            <a:pPr algn="just" eaLnBrk="1" hangingPunct="1">
              <a:buClr>
                <a:schemeClr val="accent2"/>
              </a:buClr>
              <a:buSzPct val="80000"/>
            </a:pPr>
            <a:r>
              <a:rPr lang="fr-FR" altLang="fr-FR" dirty="0">
                <a:latin typeface="Gill Sans MT" panose="020B0502020104020203" pitchFamily="34" charset="77"/>
                <a:cs typeface="Arial" panose="020B0604020202020204" pitchFamily="34" charset="0"/>
              </a:rPr>
              <a:t>Situation de </a:t>
            </a:r>
            <a:r>
              <a:rPr lang="fr-FR" altLang="fr-FR" dirty="0">
                <a:solidFill>
                  <a:srgbClr val="00B0F0"/>
                </a:solidFill>
                <a:latin typeface="Gill Sans MT" panose="020B0502020104020203" pitchFamily="34" charset="77"/>
                <a:cs typeface="Arial" panose="020B0604020202020204" pitchFamily="34" charset="0"/>
              </a:rPr>
              <a:t>débordement des capacités d’adaptation de l’individu</a:t>
            </a:r>
          </a:p>
          <a:p>
            <a:pPr algn="just" eaLnBrk="1" hangingPunct="1">
              <a:buClr>
                <a:schemeClr val="accent2"/>
              </a:buClr>
              <a:buSzPct val="80000"/>
            </a:pPr>
            <a:endParaRPr lang="fr-FR" altLang="fr-FR" dirty="0">
              <a:latin typeface="Gill Sans MT" panose="020B0502020104020203" pitchFamily="34" charset="77"/>
              <a:cs typeface="Arial" panose="020B0604020202020204" pitchFamily="34" charset="0"/>
            </a:endParaRPr>
          </a:p>
          <a:p>
            <a:pPr algn="just" eaLnBrk="1" hangingPunct="1">
              <a:buClr>
                <a:schemeClr val="accent2"/>
              </a:buClr>
              <a:buSzPct val="80000"/>
            </a:pPr>
            <a:r>
              <a:rPr lang="fr-FR" altLang="fr-FR" dirty="0">
                <a:latin typeface="Gill Sans MT" panose="020B0502020104020203" pitchFamily="34" charset="77"/>
                <a:cs typeface="Arial" panose="020B0604020202020204" pitchFamily="34" charset="0"/>
              </a:rPr>
              <a:t>Réactions émotionnelles et comportementales survenant sur un terrain psychologique vulnérable à la suite d</a:t>
            </a:r>
            <a:r>
              <a:rPr lang="ja-JP" altLang="fr-FR">
                <a:latin typeface="Gill Sans MT" panose="020B0502020104020203" pitchFamily="34" charset="77"/>
                <a:cs typeface="Arial" panose="020B0604020202020204" pitchFamily="34" charset="0"/>
              </a:rPr>
              <a:t>’</a:t>
            </a:r>
            <a:r>
              <a:rPr lang="fr-FR" altLang="ja-JP" dirty="0">
                <a:latin typeface="Gill Sans MT" panose="020B0502020104020203" pitchFamily="34" charset="77"/>
                <a:cs typeface="Arial" panose="020B0604020202020204" pitchFamily="34" charset="0"/>
              </a:rPr>
              <a:t>évènements ou de conflits.</a:t>
            </a:r>
          </a:p>
          <a:p>
            <a:pPr algn="just" eaLnBrk="1" hangingPunct="1">
              <a:buClr>
                <a:schemeClr val="accent2"/>
              </a:buClr>
              <a:buSzPct val="80000"/>
              <a:buFont typeface="Arial" panose="020B0604020202020204" pitchFamily="34" charset="0"/>
              <a:buNone/>
            </a:pPr>
            <a:endParaRPr lang="fr-FR" altLang="ja-JP" dirty="0">
              <a:latin typeface="Gill Sans MT" panose="020B0502020104020203" pitchFamily="34" charset="77"/>
              <a:cs typeface="Arial" panose="020B0604020202020204" pitchFamily="34" charset="0"/>
            </a:endParaRPr>
          </a:p>
          <a:p>
            <a:pPr algn="just" eaLnBrk="1" hangingPunct="1">
              <a:buClr>
                <a:schemeClr val="accent2"/>
              </a:buClr>
              <a:buSzPct val="80000"/>
              <a:buFont typeface="Arial" panose="020B0604020202020204" pitchFamily="34" charset="0"/>
              <a:buNone/>
            </a:pPr>
            <a:r>
              <a:rPr lang="fr-FR" altLang="fr-FR" dirty="0">
                <a:latin typeface="Gill Sans MT" panose="020B0502020104020203" pitchFamily="34" charset="77"/>
                <a:cs typeface="Arial" panose="020B0604020202020204" pitchFamily="34" charset="0"/>
              </a:rPr>
              <a:t>Ex: Tentatives de suicide, menaces suicidaires, crises clastiques, conduites d</a:t>
            </a:r>
            <a:r>
              <a:rPr lang="ja-JP" altLang="fr-FR">
                <a:latin typeface="Gill Sans MT" panose="020B0502020104020203" pitchFamily="34" charset="77"/>
                <a:cs typeface="Arial" panose="020B0604020202020204" pitchFamily="34" charset="0"/>
              </a:rPr>
              <a:t>’</a:t>
            </a:r>
            <a:r>
              <a:rPr lang="fr-FR" altLang="ja-JP" dirty="0">
                <a:latin typeface="Gill Sans MT" panose="020B0502020104020203" pitchFamily="34" charset="77"/>
                <a:cs typeface="Arial" panose="020B0604020202020204" pitchFamily="34" charset="0"/>
              </a:rPr>
              <a:t>alcoolisations aigues…</a:t>
            </a:r>
            <a:endParaRPr lang="fr-FR" altLang="fr-FR" dirty="0">
              <a:latin typeface="Gill Sans MT" panose="020B0502020104020203" pitchFamily="34" charset="77"/>
              <a:cs typeface="Arial" panose="020B0604020202020204" pitchFamily="34" charset="0"/>
            </a:endParaRPr>
          </a:p>
        </p:txBody>
      </p:sp>
    </p:spTree>
    <p:extLst>
      <p:ext uri="{BB962C8B-B14F-4D97-AF65-F5344CB8AC3E}">
        <p14:creationId xmlns:p14="http://schemas.microsoft.com/office/powerpoint/2010/main" val="17852088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DC227330-CE04-824C-AF7B-E3093EB33E86}"/>
              </a:ext>
            </a:extLst>
          </p:cNvPr>
          <p:cNvSpPr>
            <a:spLocks noGrp="1"/>
          </p:cNvSpPr>
          <p:nvPr>
            <p:ph type="title"/>
          </p:nvPr>
        </p:nvSpPr>
        <p:spPr>
          <a:xfrm>
            <a:off x="687361" y="586854"/>
            <a:ext cx="7239000" cy="857250"/>
          </a:xfrm>
        </p:spPr>
        <p:txBody>
          <a:bodyPr>
            <a:normAutofit fontScale="90000"/>
          </a:bodyPr>
          <a:lstStyle/>
          <a:p>
            <a:r>
              <a:rPr lang="fr-FR" altLang="fr-FR" sz="2800" b="1" dirty="0">
                <a:solidFill>
                  <a:schemeClr val="accent2"/>
                </a:solidFill>
                <a:latin typeface="Gill Sans MT" panose="020B0502020104020203" pitchFamily="34" charset="77"/>
              </a:rPr>
              <a:t>Qu’appelle t’on le stress ?</a:t>
            </a:r>
            <a:br>
              <a:rPr lang="fr-FR" altLang="fr-FR" sz="2800" b="1" dirty="0">
                <a:solidFill>
                  <a:srgbClr val="0070C0"/>
                </a:solidFill>
                <a:latin typeface="Gill Sans MT" panose="020B0502020104020203" pitchFamily="34" charset="77"/>
              </a:rPr>
            </a:br>
            <a:endParaRPr lang="fr-FR" altLang="fr-FR" sz="2800" b="1" dirty="0">
              <a:solidFill>
                <a:srgbClr val="0070C0"/>
              </a:solidFill>
              <a:latin typeface="Gill Sans MT" panose="020B0502020104020203" pitchFamily="34" charset="77"/>
            </a:endParaRPr>
          </a:p>
        </p:txBody>
      </p:sp>
      <p:sp>
        <p:nvSpPr>
          <p:cNvPr id="36866" name="Rectangle 3">
            <a:extLst>
              <a:ext uri="{FF2B5EF4-FFF2-40B4-BE49-F238E27FC236}">
                <a16:creationId xmlns:a16="http://schemas.microsoft.com/office/drawing/2014/main" id="{761D105A-8A1F-F541-87B9-E93F00A67F12}"/>
              </a:ext>
            </a:extLst>
          </p:cNvPr>
          <p:cNvSpPr>
            <a:spLocks noGrp="1"/>
          </p:cNvSpPr>
          <p:nvPr>
            <p:ph type="body" idx="1"/>
          </p:nvPr>
        </p:nvSpPr>
        <p:spPr>
          <a:xfrm>
            <a:off x="569626" y="1507331"/>
            <a:ext cx="5896262" cy="3843338"/>
          </a:xfrm>
        </p:spPr>
        <p:txBody>
          <a:bodyPr>
            <a:normAutofit/>
          </a:bodyPr>
          <a:lstStyle/>
          <a:p>
            <a:pPr algn="just">
              <a:buClr>
                <a:schemeClr val="accent2"/>
              </a:buClr>
            </a:pPr>
            <a:r>
              <a:rPr lang="fr-FR" altLang="fr-FR" sz="2000" dirty="0">
                <a:latin typeface="Gill Sans MT" panose="020B0502020104020203" pitchFamily="34" charset="77"/>
              </a:rPr>
              <a:t>« Réponses biologiques, comportementales et psychologiques de l’individu qui doit s’adapter aux variations, exigences, contraintes ou menaces de son environnement»</a:t>
            </a:r>
          </a:p>
          <a:p>
            <a:pPr algn="just">
              <a:buClr>
                <a:schemeClr val="accent2"/>
              </a:buClr>
              <a:buFontTx/>
              <a:buNone/>
            </a:pPr>
            <a:r>
              <a:rPr lang="fr-FR" altLang="fr-FR" sz="2000" b="1" dirty="0">
                <a:solidFill>
                  <a:srgbClr val="00B0F0"/>
                </a:solidFill>
                <a:latin typeface="Gill Sans MT" panose="020B0502020104020203" pitchFamily="34" charset="77"/>
              </a:rPr>
              <a:t>= fonction d’adaptation à l’environnement</a:t>
            </a:r>
          </a:p>
          <a:p>
            <a:pPr algn="just">
              <a:buClr>
                <a:schemeClr val="accent2"/>
              </a:buClr>
              <a:buFontTx/>
              <a:buNone/>
            </a:pPr>
            <a:endParaRPr lang="fr-FR" altLang="fr-FR" sz="2000" b="1" dirty="0">
              <a:latin typeface="Gill Sans MT" panose="020B0502020104020203" pitchFamily="34" charset="77"/>
            </a:endParaRPr>
          </a:p>
          <a:p>
            <a:pPr algn="just">
              <a:buClr>
                <a:schemeClr val="accent2"/>
              </a:buClr>
            </a:pPr>
            <a:r>
              <a:rPr lang="fr-FR" altLang="fr-FR" sz="2000" dirty="0">
                <a:latin typeface="Gill Sans MT" panose="020B0502020104020203" pitchFamily="34" charset="77"/>
              </a:rPr>
              <a:t>Une série d’agents variés qui vont déclencher la réponse de stress: notion de </a:t>
            </a:r>
            <a:r>
              <a:rPr lang="fr-FR" altLang="fr-FR" sz="2000" b="1" dirty="0">
                <a:solidFill>
                  <a:srgbClr val="00B0F0"/>
                </a:solidFill>
                <a:latin typeface="Gill Sans MT" panose="020B0502020104020203" pitchFamily="34" charset="77"/>
              </a:rPr>
              <a:t>« </a:t>
            </a:r>
            <a:r>
              <a:rPr lang="fr-FR" altLang="fr-FR" sz="2000" b="1" dirty="0" err="1">
                <a:solidFill>
                  <a:srgbClr val="00B0F0"/>
                </a:solidFill>
                <a:latin typeface="Gill Sans MT" panose="020B0502020104020203" pitchFamily="34" charset="77"/>
              </a:rPr>
              <a:t>stresseurs</a:t>
            </a:r>
            <a:r>
              <a:rPr lang="fr-FR" altLang="fr-FR" sz="2000" b="1" dirty="0">
                <a:solidFill>
                  <a:srgbClr val="00B0F0"/>
                </a:solidFill>
                <a:latin typeface="Gill Sans MT" panose="020B0502020104020203" pitchFamily="34" charset="77"/>
              </a:rPr>
              <a:t> »</a:t>
            </a:r>
          </a:p>
          <a:p>
            <a:pPr algn="just">
              <a:buClr>
                <a:schemeClr val="accent2"/>
              </a:buClr>
            </a:pPr>
            <a:r>
              <a:rPr lang="fr-FR" altLang="fr-FR" sz="2000" dirty="0">
                <a:latin typeface="Gill Sans MT" panose="020B0502020104020203" pitchFamily="34" charset="77"/>
              </a:rPr>
              <a:t>Dimension bénéfique / nocive</a:t>
            </a:r>
            <a:endParaRPr lang="fr-FR" altLang="fr-FR" sz="1600" dirty="0">
              <a:latin typeface="Gill Sans MT" panose="020B0502020104020203" pitchFamily="34" charset="77"/>
            </a:endParaRPr>
          </a:p>
        </p:txBody>
      </p:sp>
      <p:pic>
        <p:nvPicPr>
          <p:cNvPr id="36867" name="Picture 4">
            <a:extLst>
              <a:ext uri="{FF2B5EF4-FFF2-40B4-BE49-F238E27FC236}">
                <a16:creationId xmlns:a16="http://schemas.microsoft.com/office/drawing/2014/main" id="{E10BB7B5-17EA-0149-ACD0-09D948992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3793" y="2079885"/>
            <a:ext cx="3736975" cy="406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a:extLst>
              <a:ext uri="{FF2B5EF4-FFF2-40B4-BE49-F238E27FC236}">
                <a16:creationId xmlns:a16="http://schemas.microsoft.com/office/drawing/2014/main" id="{D230DE7E-4471-CC40-89FD-E81D9E20F92A}"/>
              </a:ext>
            </a:extLst>
          </p:cNvPr>
          <p:cNvSpPr txBox="1"/>
          <p:nvPr/>
        </p:nvSpPr>
        <p:spPr>
          <a:xfrm>
            <a:off x="10223371" y="6193358"/>
            <a:ext cx="1585912" cy="276225"/>
          </a:xfrm>
          <a:prstGeom prst="rect">
            <a:avLst/>
          </a:prstGeom>
          <a:noFill/>
        </p:spPr>
        <p:txBody>
          <a:bodyPr>
            <a:spAutoFit/>
          </a:bodyPr>
          <a:lstStyle/>
          <a:p>
            <a:pPr>
              <a:defRPr/>
            </a:pPr>
            <a:r>
              <a:rPr lang="fr-FR" sz="1200" i="1" dirty="0" err="1">
                <a:solidFill>
                  <a:schemeClr val="bg2">
                    <a:lumMod val="50000"/>
                  </a:schemeClr>
                </a:solidFill>
                <a:latin typeface="+mj-lt"/>
                <a:ea typeface="ＭＳ Ｐゴシック" panose="020B0600070205080204" pitchFamily="34" charset="-128"/>
              </a:rPr>
              <a:t>Arnsten</a:t>
            </a:r>
            <a:r>
              <a:rPr lang="fr-FR" sz="1200" i="1" dirty="0">
                <a:solidFill>
                  <a:schemeClr val="bg2">
                    <a:lumMod val="50000"/>
                  </a:schemeClr>
                </a:solidFill>
                <a:latin typeface="+mj-lt"/>
                <a:ea typeface="ＭＳ Ｐゴシック" panose="020B0600070205080204" pitchFamily="34" charset="-128"/>
              </a:rPr>
              <a:t> et al. 2015</a:t>
            </a:r>
          </a:p>
        </p:txBody>
      </p:sp>
      <p:sp>
        <p:nvSpPr>
          <p:cNvPr id="2" name="ZoneTexte 1">
            <a:extLst>
              <a:ext uri="{FF2B5EF4-FFF2-40B4-BE49-F238E27FC236}">
                <a16:creationId xmlns:a16="http://schemas.microsoft.com/office/drawing/2014/main" id="{9DBA1438-F3DB-5A4E-9AE8-9E62DAA890C6}"/>
              </a:ext>
            </a:extLst>
          </p:cNvPr>
          <p:cNvSpPr txBox="1"/>
          <p:nvPr/>
        </p:nvSpPr>
        <p:spPr>
          <a:xfrm>
            <a:off x="687361" y="5112176"/>
            <a:ext cx="6432967" cy="1477328"/>
          </a:xfrm>
          <a:prstGeom prst="rect">
            <a:avLst/>
          </a:prstGeom>
          <a:noFill/>
        </p:spPr>
        <p:txBody>
          <a:bodyPr wrap="square">
            <a:spAutoFit/>
          </a:bodyPr>
          <a:lstStyle/>
          <a:p>
            <a:pPr>
              <a:defRPr/>
            </a:pPr>
            <a:r>
              <a:rPr lang="fr-FR" b="1" dirty="0">
                <a:solidFill>
                  <a:schemeClr val="accent1">
                    <a:lumMod val="75000"/>
                  </a:schemeClr>
                </a:solidFill>
                <a:ea typeface="ＭＳ Ｐゴシック" panose="020B0600070205080204" pitchFamily="34" charset="-128"/>
              </a:rPr>
              <a:t>2 systèmes cérébraux impliqués dans le stress</a:t>
            </a:r>
          </a:p>
          <a:p>
            <a:pPr marL="214313" indent="-214313">
              <a:buFontTx/>
              <a:buChar char="-"/>
              <a:defRPr/>
            </a:pPr>
            <a:r>
              <a:rPr lang="fr-FR" b="1" dirty="0">
                <a:solidFill>
                  <a:schemeClr val="accent1">
                    <a:lumMod val="75000"/>
                  </a:schemeClr>
                </a:solidFill>
                <a:ea typeface="ＭＳ Ｐゴシック" panose="020B0600070205080204" pitchFamily="34" charset="-128"/>
              </a:rPr>
              <a:t>Système noradrénergique impliqué dans la réaction aigue au stress</a:t>
            </a:r>
          </a:p>
          <a:p>
            <a:pPr marL="214313" indent="-214313">
              <a:buFontTx/>
              <a:buChar char="-"/>
              <a:defRPr/>
            </a:pPr>
            <a:r>
              <a:rPr lang="fr-FR" b="1" dirty="0">
                <a:solidFill>
                  <a:schemeClr val="accent1">
                    <a:lumMod val="75000"/>
                  </a:schemeClr>
                </a:solidFill>
                <a:ea typeface="ＭＳ Ｐゴシック" panose="020B0600070205080204" pitchFamily="34" charset="-128"/>
              </a:rPr>
              <a:t>Système </a:t>
            </a:r>
            <a:r>
              <a:rPr lang="fr-FR" b="1" dirty="0" err="1">
                <a:solidFill>
                  <a:schemeClr val="accent1">
                    <a:lumMod val="75000"/>
                  </a:schemeClr>
                </a:solidFill>
                <a:ea typeface="ＭＳ Ｐゴシック" panose="020B0600070205080204" pitchFamily="34" charset="-128"/>
              </a:rPr>
              <a:t>corticotrope</a:t>
            </a:r>
            <a:r>
              <a:rPr lang="fr-FR" b="1" dirty="0">
                <a:solidFill>
                  <a:schemeClr val="accent1">
                    <a:lumMod val="75000"/>
                  </a:schemeClr>
                </a:solidFill>
                <a:ea typeface="ＭＳ Ｐゴシック" panose="020B0600070205080204" pitchFamily="34" charset="-128"/>
              </a:rPr>
              <a:t> impliqué dans le stress chronique</a:t>
            </a:r>
          </a:p>
        </p:txBody>
      </p:sp>
    </p:spTree>
    <p:extLst>
      <p:ext uri="{BB962C8B-B14F-4D97-AF65-F5344CB8AC3E}">
        <p14:creationId xmlns:p14="http://schemas.microsoft.com/office/powerpoint/2010/main" val="248785127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re 1">
            <a:extLst>
              <a:ext uri="{FF2B5EF4-FFF2-40B4-BE49-F238E27FC236}">
                <a16:creationId xmlns:a16="http://schemas.microsoft.com/office/drawing/2014/main" id="{D072AA9B-16A0-0E43-9B9C-87BBB391EB49}"/>
              </a:ext>
            </a:extLst>
          </p:cNvPr>
          <p:cNvSpPr>
            <a:spLocks noGrp="1"/>
          </p:cNvSpPr>
          <p:nvPr>
            <p:ph type="title"/>
          </p:nvPr>
        </p:nvSpPr>
        <p:spPr>
          <a:xfrm>
            <a:off x="779490" y="349251"/>
            <a:ext cx="10013428" cy="1336675"/>
          </a:xfrm>
        </p:spPr>
        <p:txBody>
          <a:bodyPr>
            <a:noAutofit/>
          </a:bodyPr>
          <a:lstStyle/>
          <a:p>
            <a:pPr eaLnBrk="1" hangingPunct="1">
              <a:defRPr/>
            </a:pPr>
            <a:r>
              <a:rPr lang="fr-FR" altLang="fr-FR" sz="3600" dirty="0">
                <a:solidFill>
                  <a:schemeClr val="accent2"/>
                </a:solidFill>
                <a:latin typeface="Georgia" panose="02040502050405020303" pitchFamily="18" charset="0"/>
                <a:ea typeface="+mj-ea"/>
                <a:cs typeface="+mj-cs"/>
              </a:rPr>
              <a:t>Une étiologie et une symptomatologie différente selon  le type de crise</a:t>
            </a:r>
          </a:p>
        </p:txBody>
      </p:sp>
      <p:sp>
        <p:nvSpPr>
          <p:cNvPr id="44034" name="Espace réservé du contenu 2">
            <a:extLst>
              <a:ext uri="{FF2B5EF4-FFF2-40B4-BE49-F238E27FC236}">
                <a16:creationId xmlns:a16="http://schemas.microsoft.com/office/drawing/2014/main" id="{6869E303-D18C-A54F-8553-374264024B09}"/>
              </a:ext>
            </a:extLst>
          </p:cNvPr>
          <p:cNvSpPr>
            <a:spLocks noGrp="1"/>
          </p:cNvSpPr>
          <p:nvPr>
            <p:ph idx="1"/>
          </p:nvPr>
        </p:nvSpPr>
        <p:spPr>
          <a:xfrm>
            <a:off x="539646" y="1936750"/>
            <a:ext cx="10523095" cy="4343400"/>
          </a:xfrm>
        </p:spPr>
        <p:txBody>
          <a:bodyPr/>
          <a:lstStyle/>
          <a:p>
            <a:pPr marL="0" indent="0">
              <a:buNone/>
            </a:pPr>
            <a:endParaRPr lang="fr-FR" altLang="fr-FR" dirty="0"/>
          </a:p>
          <a:p>
            <a:pPr marL="0" indent="0" algn="just">
              <a:buClr>
                <a:schemeClr val="accent2"/>
              </a:buClr>
            </a:pPr>
            <a:r>
              <a:rPr lang="fr-FR" altLang="fr-FR" b="1" dirty="0">
                <a:solidFill>
                  <a:srgbClr val="8EB4E3"/>
                </a:solidFill>
              </a:rPr>
              <a:t> </a:t>
            </a:r>
            <a:r>
              <a:rPr lang="fr-FR" altLang="fr-FR" b="1" dirty="0">
                <a:solidFill>
                  <a:srgbClr val="00B0F0"/>
                </a:solidFill>
              </a:rPr>
              <a:t>Crise psychosociale </a:t>
            </a:r>
            <a:r>
              <a:rPr lang="fr-FR" altLang="fr-FR" dirty="0"/>
              <a:t>(émotions ++, troubles cognitifs, épuisement, dévalorisation, sentiment « d’avenir bloqué »)</a:t>
            </a:r>
          </a:p>
          <a:p>
            <a:pPr marL="0" indent="0" algn="just">
              <a:buClr>
                <a:schemeClr val="accent2"/>
              </a:buClr>
            </a:pPr>
            <a:endParaRPr lang="fr-FR" altLang="fr-FR" dirty="0"/>
          </a:p>
          <a:p>
            <a:pPr marL="0" indent="0" algn="just">
              <a:buClr>
                <a:schemeClr val="accent2"/>
              </a:buClr>
            </a:pPr>
            <a:r>
              <a:rPr lang="fr-FR" altLang="fr-FR" b="1" dirty="0">
                <a:solidFill>
                  <a:srgbClr val="8EB4E3"/>
                </a:solidFill>
              </a:rPr>
              <a:t> </a:t>
            </a:r>
            <a:r>
              <a:rPr lang="fr-FR" altLang="fr-FR" b="1" dirty="0">
                <a:solidFill>
                  <a:srgbClr val="00B0F0"/>
                </a:solidFill>
              </a:rPr>
              <a:t>Crise </a:t>
            </a:r>
            <a:r>
              <a:rPr lang="fr-FR" altLang="fr-FR" b="1" dirty="0" err="1">
                <a:solidFill>
                  <a:srgbClr val="00B0F0"/>
                </a:solidFill>
              </a:rPr>
              <a:t>psychotraumatique</a:t>
            </a:r>
            <a:r>
              <a:rPr lang="fr-FR" altLang="fr-FR" b="1" dirty="0">
                <a:solidFill>
                  <a:srgbClr val="00B0F0"/>
                </a:solidFill>
              </a:rPr>
              <a:t> </a:t>
            </a:r>
            <a:r>
              <a:rPr lang="fr-FR" altLang="fr-FR" dirty="0"/>
              <a:t>(symptômes de stress, reviviscence, évitement, </a:t>
            </a:r>
            <a:r>
              <a:rPr lang="fr-FR" altLang="fr-FR" dirty="0" err="1"/>
              <a:t>hypervigilance</a:t>
            </a:r>
            <a:r>
              <a:rPr lang="fr-FR" altLang="fr-FR" dirty="0"/>
              <a:t>)</a:t>
            </a:r>
          </a:p>
          <a:p>
            <a:pPr marL="0" indent="0" algn="just">
              <a:buClr>
                <a:schemeClr val="accent2"/>
              </a:buClr>
            </a:pPr>
            <a:endParaRPr lang="fr-FR" altLang="fr-FR" dirty="0"/>
          </a:p>
          <a:p>
            <a:pPr marL="0" indent="0" algn="just">
              <a:buClr>
                <a:schemeClr val="accent2"/>
              </a:buClr>
            </a:pPr>
            <a:r>
              <a:rPr lang="fr-FR" altLang="fr-FR" b="1" dirty="0">
                <a:solidFill>
                  <a:srgbClr val="8EB4E3"/>
                </a:solidFill>
              </a:rPr>
              <a:t> </a:t>
            </a:r>
            <a:r>
              <a:rPr lang="fr-FR" altLang="fr-FR" b="1" dirty="0">
                <a:solidFill>
                  <a:srgbClr val="00B0F0"/>
                </a:solidFill>
              </a:rPr>
              <a:t>Crise psychopathologique </a:t>
            </a:r>
            <a:r>
              <a:rPr lang="fr-FR" altLang="fr-FR" dirty="0"/>
              <a:t>(niveau de vulnérabilité ++)</a:t>
            </a:r>
          </a:p>
        </p:txBody>
      </p:sp>
    </p:spTree>
    <p:extLst>
      <p:ext uri="{BB962C8B-B14F-4D97-AF65-F5344CB8AC3E}">
        <p14:creationId xmlns:p14="http://schemas.microsoft.com/office/powerpoint/2010/main" val="64448086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a:extLst>
              <a:ext uri="{FF2B5EF4-FFF2-40B4-BE49-F238E27FC236}">
                <a16:creationId xmlns:a16="http://schemas.microsoft.com/office/drawing/2014/main" id="{1011023E-0B37-EB49-92BF-4094D0D15537}"/>
              </a:ext>
            </a:extLst>
          </p:cNvPr>
          <p:cNvSpPr txBox="1">
            <a:spLocks noChangeArrowheads="1"/>
          </p:cNvSpPr>
          <p:nvPr/>
        </p:nvSpPr>
        <p:spPr bwMode="auto">
          <a:xfrm>
            <a:off x="2288498" y="234976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None/>
            </a:pPr>
            <a:endParaRPr lang="fr-FR" altLang="fr-FR" sz="800" b="1" dirty="0">
              <a:solidFill>
                <a:schemeClr val="accent1"/>
              </a:solidFill>
              <a:latin typeface="Arial" panose="020B0604020202020204" pitchFamily="34" charset="0"/>
            </a:endParaRPr>
          </a:p>
          <a:p>
            <a:pPr eaLnBrk="1" hangingPunct="1">
              <a:buFontTx/>
              <a:buNone/>
            </a:pPr>
            <a:endParaRPr lang="fr-FR" altLang="fr-FR" sz="2800" b="1" dirty="0">
              <a:solidFill>
                <a:srgbClr val="111111"/>
              </a:solidFill>
              <a:latin typeface="Arial" panose="020B0604020202020204" pitchFamily="34" charset="0"/>
            </a:endParaRPr>
          </a:p>
          <a:p>
            <a:pPr eaLnBrk="1" hangingPunct="1">
              <a:buFontTx/>
              <a:buNone/>
            </a:pPr>
            <a:r>
              <a:rPr lang="fr-FR" altLang="fr-FR" sz="2000" b="1" dirty="0">
                <a:solidFill>
                  <a:srgbClr val="C00000"/>
                </a:solidFill>
                <a:latin typeface="Arial" panose="020B0604020202020204" pitchFamily="34" charset="0"/>
              </a:rPr>
              <a:t>État de crise</a:t>
            </a:r>
            <a:endParaRPr lang="fr-FR" altLang="fr-FR" dirty="0">
              <a:solidFill>
                <a:srgbClr val="C00000"/>
              </a:solidFill>
              <a:latin typeface="Arial" panose="020B0604020202020204" pitchFamily="34" charset="0"/>
            </a:endParaRPr>
          </a:p>
          <a:p>
            <a:pPr eaLnBrk="1" hangingPunct="1">
              <a:buFontTx/>
              <a:buNone/>
            </a:pPr>
            <a:endParaRPr lang="fr-FR" altLang="fr-FR" sz="2800" b="1" dirty="0">
              <a:solidFill>
                <a:srgbClr val="111111"/>
              </a:solidFill>
              <a:latin typeface="Arial" panose="020B0604020202020204" pitchFamily="34" charset="0"/>
            </a:endParaRPr>
          </a:p>
          <a:p>
            <a:pPr eaLnBrk="1" hangingPunct="1">
              <a:buFontTx/>
              <a:buNone/>
            </a:pPr>
            <a:r>
              <a:rPr lang="fr-FR" altLang="fr-FR" sz="2000" b="1" dirty="0">
                <a:solidFill>
                  <a:schemeClr val="accent2"/>
                </a:solidFill>
                <a:latin typeface="Arial" panose="020B0604020202020204" pitchFamily="34" charset="0"/>
              </a:rPr>
              <a:t>État de				</a:t>
            </a:r>
          </a:p>
          <a:p>
            <a:pPr eaLnBrk="1" hangingPunct="1">
              <a:buFontTx/>
              <a:buNone/>
            </a:pPr>
            <a:r>
              <a:rPr lang="fr-FR" altLang="fr-FR" sz="2000" b="1" dirty="0">
                <a:solidFill>
                  <a:schemeClr val="accent2"/>
                </a:solidFill>
                <a:latin typeface="Arial" panose="020B0604020202020204" pitchFamily="34" charset="0"/>
              </a:rPr>
              <a:t>vulnérabilité</a:t>
            </a:r>
            <a:endParaRPr lang="fr-FR" altLang="fr-FR" sz="2000" dirty="0">
              <a:solidFill>
                <a:schemeClr val="accent2"/>
              </a:solidFill>
              <a:latin typeface="Arial" panose="020B0604020202020204" pitchFamily="34" charset="0"/>
            </a:endParaRPr>
          </a:p>
          <a:p>
            <a:pPr eaLnBrk="1" hangingPunct="1">
              <a:buFontTx/>
              <a:buNone/>
            </a:pPr>
            <a:endParaRPr lang="fr-FR" altLang="fr-FR" sz="400" dirty="0">
              <a:solidFill>
                <a:srgbClr val="111111"/>
              </a:solidFill>
              <a:latin typeface="Arial" panose="020B0604020202020204" pitchFamily="34" charset="0"/>
            </a:endParaRPr>
          </a:p>
          <a:p>
            <a:pPr eaLnBrk="1" hangingPunct="1">
              <a:buFontTx/>
              <a:buNone/>
            </a:pPr>
            <a:endParaRPr lang="fr-FR" altLang="fr-FR" sz="2000" b="1" dirty="0">
              <a:solidFill>
                <a:srgbClr val="111111"/>
              </a:solidFill>
              <a:latin typeface="Arial" panose="020B0604020202020204" pitchFamily="34" charset="0"/>
            </a:endParaRPr>
          </a:p>
          <a:p>
            <a:pPr eaLnBrk="1" hangingPunct="1">
              <a:buFontTx/>
              <a:buNone/>
            </a:pPr>
            <a:endParaRPr lang="fr-FR" altLang="fr-FR" sz="2000" b="1" dirty="0">
              <a:solidFill>
                <a:srgbClr val="111111"/>
              </a:solidFill>
              <a:latin typeface="Arial" panose="020B0604020202020204" pitchFamily="34" charset="0"/>
            </a:endParaRPr>
          </a:p>
          <a:p>
            <a:pPr eaLnBrk="1" hangingPunct="1">
              <a:buFontTx/>
              <a:buNone/>
            </a:pPr>
            <a:r>
              <a:rPr lang="fr-FR" altLang="fr-FR" sz="2000" b="1" dirty="0">
                <a:solidFill>
                  <a:srgbClr val="00B050"/>
                </a:solidFill>
                <a:latin typeface="Arial" panose="020B0604020202020204" pitchFamily="34" charset="0"/>
              </a:rPr>
              <a:t>État </a:t>
            </a:r>
          </a:p>
          <a:p>
            <a:pPr eaLnBrk="1" hangingPunct="1">
              <a:buFontTx/>
              <a:buNone/>
            </a:pPr>
            <a:r>
              <a:rPr lang="fr-FR" altLang="fr-FR" sz="2000" b="1" dirty="0">
                <a:solidFill>
                  <a:srgbClr val="00B050"/>
                </a:solidFill>
                <a:latin typeface="Arial" panose="020B0604020202020204" pitchFamily="34" charset="0"/>
              </a:rPr>
              <a:t>d’</a:t>
            </a:r>
            <a:r>
              <a:rPr lang="fr-FR" altLang="ja-JP" sz="2000" b="1" dirty="0">
                <a:solidFill>
                  <a:srgbClr val="00B050"/>
                </a:solidFill>
                <a:latin typeface="Arial" panose="020B0604020202020204" pitchFamily="34" charset="0"/>
              </a:rPr>
              <a:t>équilibre</a:t>
            </a:r>
            <a:endParaRPr lang="fr-FR" altLang="ja-JP" sz="2400" dirty="0">
              <a:solidFill>
                <a:srgbClr val="00B050"/>
              </a:solidFill>
              <a:latin typeface="Arial" panose="020B0604020202020204" pitchFamily="34" charset="0"/>
            </a:endParaRPr>
          </a:p>
          <a:p>
            <a:pPr eaLnBrk="1" hangingPunct="1">
              <a:buFontTx/>
              <a:buNone/>
            </a:pPr>
            <a:endParaRPr lang="fr-FR" altLang="fr-FR" dirty="0">
              <a:latin typeface="Arial" panose="020B0604020202020204" pitchFamily="34" charset="0"/>
            </a:endParaRPr>
          </a:p>
        </p:txBody>
      </p:sp>
      <p:sp>
        <p:nvSpPr>
          <p:cNvPr id="45058" name="Text Box 4">
            <a:extLst>
              <a:ext uri="{FF2B5EF4-FFF2-40B4-BE49-F238E27FC236}">
                <a16:creationId xmlns:a16="http://schemas.microsoft.com/office/drawing/2014/main" id="{78B80160-BF6A-B248-BDD3-BC83E9C2FBB3}"/>
              </a:ext>
            </a:extLst>
          </p:cNvPr>
          <p:cNvSpPr txBox="1">
            <a:spLocks noChangeArrowheads="1"/>
          </p:cNvSpPr>
          <p:nvPr/>
        </p:nvSpPr>
        <p:spPr bwMode="auto">
          <a:xfrm>
            <a:off x="2974298" y="2994285"/>
            <a:ext cx="7543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fr-CA" altLang="fr-FR" sz="2400">
              <a:latin typeface="Times New Roman" panose="02020603050405020304" pitchFamily="18" charset="0"/>
            </a:endParaRPr>
          </a:p>
          <a:p>
            <a:pPr>
              <a:spcBef>
                <a:spcPct val="0"/>
              </a:spcBef>
              <a:buFontTx/>
              <a:buNone/>
            </a:pPr>
            <a:endParaRPr lang="fr-CA" altLang="fr-FR" sz="2400">
              <a:latin typeface="Times New Roman" panose="02020603050405020304" pitchFamily="18" charset="0"/>
            </a:endParaRPr>
          </a:p>
          <a:p>
            <a:pPr>
              <a:spcBef>
                <a:spcPct val="0"/>
              </a:spcBef>
              <a:buFontTx/>
              <a:buNone/>
            </a:pPr>
            <a:endParaRPr lang="fr-CA" altLang="fr-FR" sz="2400">
              <a:latin typeface="Times New Roman" panose="02020603050405020304" pitchFamily="18" charset="0"/>
            </a:endParaRPr>
          </a:p>
          <a:p>
            <a:pPr>
              <a:spcBef>
                <a:spcPct val="0"/>
              </a:spcBef>
              <a:buFontTx/>
              <a:buNone/>
            </a:pPr>
            <a:endParaRPr lang="fr-CA" altLang="fr-FR" sz="2400">
              <a:latin typeface="Times New Roman" panose="02020603050405020304" pitchFamily="18" charset="0"/>
            </a:endParaRPr>
          </a:p>
          <a:p>
            <a:pPr>
              <a:spcBef>
                <a:spcPct val="0"/>
              </a:spcBef>
              <a:buFontTx/>
              <a:buNone/>
            </a:pPr>
            <a:endParaRPr lang="fr-CA" altLang="fr-FR" sz="2400">
              <a:latin typeface="Times New Roman" panose="02020603050405020304" pitchFamily="18" charset="0"/>
            </a:endParaRPr>
          </a:p>
          <a:p>
            <a:pPr>
              <a:spcBef>
                <a:spcPct val="0"/>
              </a:spcBef>
              <a:buFontTx/>
              <a:buNone/>
            </a:pPr>
            <a:endParaRPr lang="fr-CA" altLang="fr-FR" sz="2400">
              <a:latin typeface="Times New Roman" panose="02020603050405020304" pitchFamily="18" charset="0"/>
            </a:endParaRPr>
          </a:p>
          <a:p>
            <a:pPr>
              <a:spcBef>
                <a:spcPct val="0"/>
              </a:spcBef>
              <a:buFontTx/>
              <a:buNone/>
            </a:pPr>
            <a:endParaRPr lang="fr-CA" altLang="fr-FR" sz="2400">
              <a:latin typeface="Times New Roman" panose="02020603050405020304" pitchFamily="18" charset="0"/>
            </a:endParaRPr>
          </a:p>
          <a:p>
            <a:pPr>
              <a:spcBef>
                <a:spcPct val="0"/>
              </a:spcBef>
              <a:buFontTx/>
              <a:buNone/>
            </a:pPr>
            <a:endParaRPr lang="fr-CA" altLang="fr-FR" sz="2400">
              <a:latin typeface="Times New Roman" panose="02020603050405020304" pitchFamily="18" charset="0"/>
            </a:endParaRPr>
          </a:p>
        </p:txBody>
      </p:sp>
      <p:sp>
        <p:nvSpPr>
          <p:cNvPr id="45059" name="Line 5">
            <a:extLst>
              <a:ext uri="{FF2B5EF4-FFF2-40B4-BE49-F238E27FC236}">
                <a16:creationId xmlns:a16="http://schemas.microsoft.com/office/drawing/2014/main" id="{7E3DBFB5-22BE-4E47-BFC5-E099F9F4F4D1}"/>
              </a:ext>
            </a:extLst>
          </p:cNvPr>
          <p:cNvSpPr>
            <a:spLocks noChangeShapeType="1"/>
          </p:cNvSpPr>
          <p:nvPr/>
        </p:nvSpPr>
        <p:spPr bwMode="auto">
          <a:xfrm>
            <a:off x="4422098" y="3299085"/>
            <a:ext cx="6629400" cy="0"/>
          </a:xfrm>
          <a:prstGeom prst="line">
            <a:avLst/>
          </a:prstGeom>
          <a:noFill/>
          <a:ln w="9525">
            <a:solidFill>
              <a:srgbClr val="6600FF"/>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45060" name="Text Box 11">
            <a:extLst>
              <a:ext uri="{FF2B5EF4-FFF2-40B4-BE49-F238E27FC236}">
                <a16:creationId xmlns:a16="http://schemas.microsoft.com/office/drawing/2014/main" id="{AAC654A9-A92D-B646-9CB0-10A1B6E8EA93}"/>
              </a:ext>
            </a:extLst>
          </p:cNvPr>
          <p:cNvSpPr txBox="1">
            <a:spLocks noChangeArrowheads="1"/>
          </p:cNvSpPr>
          <p:nvPr/>
        </p:nvSpPr>
        <p:spPr bwMode="auto">
          <a:xfrm>
            <a:off x="4672923" y="2583124"/>
            <a:ext cx="6635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fr-CA" altLang="fr-FR" sz="2400" b="1">
                <a:latin typeface="Times New Roman" panose="02020603050405020304" pitchFamily="18" charset="0"/>
              </a:rPr>
              <a:t>   Désorganisation           </a:t>
            </a:r>
            <a:r>
              <a:rPr lang="fr-CA" altLang="fr-FR" sz="2400">
                <a:latin typeface="Times New Roman" panose="02020603050405020304" pitchFamily="18" charset="0"/>
              </a:rPr>
              <a:t>	         </a:t>
            </a:r>
            <a:r>
              <a:rPr lang="fr-CA" altLang="fr-FR" sz="2400" b="1">
                <a:latin typeface="Times New Roman" panose="02020603050405020304" pitchFamily="18" charset="0"/>
              </a:rPr>
              <a:t>Récupération</a:t>
            </a:r>
            <a:endParaRPr lang="fr-CA" altLang="fr-FR" sz="2400">
              <a:latin typeface="Times New Roman" panose="02020603050405020304" pitchFamily="18" charset="0"/>
            </a:endParaRPr>
          </a:p>
        </p:txBody>
      </p:sp>
      <p:sp>
        <p:nvSpPr>
          <p:cNvPr id="45061" name="Text Box 12">
            <a:extLst>
              <a:ext uri="{FF2B5EF4-FFF2-40B4-BE49-F238E27FC236}">
                <a16:creationId xmlns:a16="http://schemas.microsoft.com/office/drawing/2014/main" id="{F6539811-9522-4544-B946-740643DA2CF0}"/>
              </a:ext>
            </a:extLst>
          </p:cNvPr>
          <p:cNvSpPr txBox="1">
            <a:spLocks noChangeArrowheads="1"/>
          </p:cNvSpPr>
          <p:nvPr/>
        </p:nvSpPr>
        <p:spPr bwMode="auto">
          <a:xfrm>
            <a:off x="6569986" y="1562360"/>
            <a:ext cx="4862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fr-CA" altLang="fr-FR" sz="2400" b="1" dirty="0">
                <a:latin typeface="Times New Roman" panose="02020603050405020304" pitchFamily="18" charset="0"/>
              </a:rPr>
              <a:t>  Phase aiguë - Passage à l ’acte </a:t>
            </a:r>
            <a:endParaRPr lang="fr-CA" altLang="fr-FR" sz="2400" dirty="0">
              <a:latin typeface="Times New Roman" panose="02020603050405020304" pitchFamily="18" charset="0"/>
            </a:endParaRPr>
          </a:p>
        </p:txBody>
      </p:sp>
      <p:sp>
        <p:nvSpPr>
          <p:cNvPr id="45062" name="Freeform 14">
            <a:extLst>
              <a:ext uri="{FF2B5EF4-FFF2-40B4-BE49-F238E27FC236}">
                <a16:creationId xmlns:a16="http://schemas.microsoft.com/office/drawing/2014/main" id="{D9D4C212-B76E-4546-BC22-1FA5588C0DB1}"/>
              </a:ext>
            </a:extLst>
          </p:cNvPr>
          <p:cNvSpPr>
            <a:spLocks/>
          </p:cNvSpPr>
          <p:nvPr/>
        </p:nvSpPr>
        <p:spPr bwMode="auto">
          <a:xfrm>
            <a:off x="3791861" y="2081474"/>
            <a:ext cx="6324600" cy="4340225"/>
          </a:xfrm>
          <a:custGeom>
            <a:avLst/>
            <a:gdLst>
              <a:gd name="T0" fmla="*/ 0 w 3984"/>
              <a:gd name="T1" fmla="*/ 2147483646 h 1544"/>
              <a:gd name="T2" fmla="*/ 2147483646 w 3984"/>
              <a:gd name="T3" fmla="*/ 2147483646 h 1544"/>
              <a:gd name="T4" fmla="*/ 2147483646 w 3984"/>
              <a:gd name="T5" fmla="*/ 2147483646 h 1544"/>
              <a:gd name="T6" fmla="*/ 2147483646 w 3984"/>
              <a:gd name="T7" fmla="*/ 2147483646 h 1544"/>
              <a:gd name="T8" fmla="*/ 2147483646 w 3984"/>
              <a:gd name="T9" fmla="*/ 2147483646 h 1544"/>
              <a:gd name="T10" fmla="*/ 2147483646 w 3984"/>
              <a:gd name="T11" fmla="*/ 2147483646 h 1544"/>
              <a:gd name="T12" fmla="*/ 2147483646 w 3984"/>
              <a:gd name="T13" fmla="*/ 2147483646 h 1544"/>
              <a:gd name="T14" fmla="*/ 2147483646 w 3984"/>
              <a:gd name="T15" fmla="*/ 2147483646 h 1544"/>
              <a:gd name="T16" fmla="*/ 2147483646 w 3984"/>
              <a:gd name="T17" fmla="*/ 2147483646 h 1544"/>
              <a:gd name="T18" fmla="*/ 2147483646 w 3984"/>
              <a:gd name="T19" fmla="*/ 2147483646 h 1544"/>
              <a:gd name="T20" fmla="*/ 2147483646 w 3984"/>
              <a:gd name="T21" fmla="*/ 2147483646 h 1544"/>
              <a:gd name="T22" fmla="*/ 2147483646 w 3984"/>
              <a:gd name="T23" fmla="*/ 2147483646 h 1544"/>
              <a:gd name="T24" fmla="*/ 2147483646 w 3984"/>
              <a:gd name="T25" fmla="*/ 2147483646 h 1544"/>
              <a:gd name="T26" fmla="*/ 2147483646 w 3984"/>
              <a:gd name="T27" fmla="*/ 2147483646 h 1544"/>
              <a:gd name="T28" fmla="*/ 2147483646 w 3984"/>
              <a:gd name="T29" fmla="*/ 2147483646 h 1544"/>
              <a:gd name="T30" fmla="*/ 2147483646 w 3984"/>
              <a:gd name="T31" fmla="*/ 2147483646 h 1544"/>
              <a:gd name="T32" fmla="*/ 2147483646 w 3984"/>
              <a:gd name="T33" fmla="*/ 0 h 1544"/>
              <a:gd name="T34" fmla="*/ 2147483646 w 3984"/>
              <a:gd name="T35" fmla="*/ 2147483646 h 1544"/>
              <a:gd name="T36" fmla="*/ 2147483646 w 3984"/>
              <a:gd name="T37" fmla="*/ 2147483646 h 1544"/>
              <a:gd name="T38" fmla="*/ 2147483646 w 3984"/>
              <a:gd name="T39" fmla="*/ 2147483646 h 1544"/>
              <a:gd name="T40" fmla="*/ 2147483646 w 3984"/>
              <a:gd name="T41" fmla="*/ 2147483646 h 15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84"/>
              <a:gd name="T64" fmla="*/ 0 h 1544"/>
              <a:gd name="T65" fmla="*/ 3984 w 3984"/>
              <a:gd name="T66" fmla="*/ 1544 h 15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84" h="1544">
                <a:moveTo>
                  <a:pt x="0" y="1536"/>
                </a:moveTo>
                <a:cubicBezTo>
                  <a:pt x="56" y="1540"/>
                  <a:pt x="112" y="1544"/>
                  <a:pt x="192" y="1536"/>
                </a:cubicBezTo>
                <a:cubicBezTo>
                  <a:pt x="272" y="1528"/>
                  <a:pt x="376" y="1512"/>
                  <a:pt x="480" y="1488"/>
                </a:cubicBezTo>
                <a:cubicBezTo>
                  <a:pt x="584" y="1464"/>
                  <a:pt x="712" y="1432"/>
                  <a:pt x="816" y="1392"/>
                </a:cubicBezTo>
                <a:cubicBezTo>
                  <a:pt x="920" y="1352"/>
                  <a:pt x="1016" y="1280"/>
                  <a:pt x="1104" y="1248"/>
                </a:cubicBezTo>
                <a:cubicBezTo>
                  <a:pt x="1192" y="1216"/>
                  <a:pt x="1288" y="1224"/>
                  <a:pt x="1344" y="1200"/>
                </a:cubicBezTo>
                <a:cubicBezTo>
                  <a:pt x="1400" y="1176"/>
                  <a:pt x="1400" y="1128"/>
                  <a:pt x="1440" y="1104"/>
                </a:cubicBezTo>
                <a:cubicBezTo>
                  <a:pt x="1480" y="1080"/>
                  <a:pt x="1544" y="1088"/>
                  <a:pt x="1584" y="1056"/>
                </a:cubicBezTo>
                <a:cubicBezTo>
                  <a:pt x="1624" y="1024"/>
                  <a:pt x="1632" y="960"/>
                  <a:pt x="1680" y="912"/>
                </a:cubicBezTo>
                <a:cubicBezTo>
                  <a:pt x="1728" y="864"/>
                  <a:pt x="1816" y="792"/>
                  <a:pt x="1872" y="768"/>
                </a:cubicBezTo>
                <a:cubicBezTo>
                  <a:pt x="1928" y="744"/>
                  <a:pt x="1976" y="792"/>
                  <a:pt x="2016" y="768"/>
                </a:cubicBezTo>
                <a:cubicBezTo>
                  <a:pt x="2056" y="744"/>
                  <a:pt x="2064" y="664"/>
                  <a:pt x="2112" y="624"/>
                </a:cubicBezTo>
                <a:cubicBezTo>
                  <a:pt x="2160" y="584"/>
                  <a:pt x="2256" y="568"/>
                  <a:pt x="2304" y="528"/>
                </a:cubicBezTo>
                <a:cubicBezTo>
                  <a:pt x="2352" y="488"/>
                  <a:pt x="2368" y="432"/>
                  <a:pt x="2400" y="384"/>
                </a:cubicBezTo>
                <a:cubicBezTo>
                  <a:pt x="2432" y="336"/>
                  <a:pt x="2464" y="288"/>
                  <a:pt x="2496" y="240"/>
                </a:cubicBezTo>
                <a:cubicBezTo>
                  <a:pt x="2528" y="192"/>
                  <a:pt x="2560" y="136"/>
                  <a:pt x="2592" y="96"/>
                </a:cubicBezTo>
                <a:cubicBezTo>
                  <a:pt x="2624" y="56"/>
                  <a:pt x="2632" y="0"/>
                  <a:pt x="2688" y="0"/>
                </a:cubicBezTo>
                <a:cubicBezTo>
                  <a:pt x="2744" y="0"/>
                  <a:pt x="2848" y="48"/>
                  <a:pt x="2928" y="96"/>
                </a:cubicBezTo>
                <a:cubicBezTo>
                  <a:pt x="3008" y="144"/>
                  <a:pt x="3048" y="224"/>
                  <a:pt x="3168" y="288"/>
                </a:cubicBezTo>
                <a:cubicBezTo>
                  <a:pt x="3288" y="352"/>
                  <a:pt x="3512" y="440"/>
                  <a:pt x="3648" y="480"/>
                </a:cubicBezTo>
                <a:cubicBezTo>
                  <a:pt x="3784" y="520"/>
                  <a:pt x="3928" y="520"/>
                  <a:pt x="3984" y="528"/>
                </a:cubicBezTo>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 name="Rectangle 9">
            <a:extLst>
              <a:ext uri="{FF2B5EF4-FFF2-40B4-BE49-F238E27FC236}">
                <a16:creationId xmlns:a16="http://schemas.microsoft.com/office/drawing/2014/main" id="{B2E90E05-8B95-504C-BDEA-7DC287F06139}"/>
              </a:ext>
            </a:extLst>
          </p:cNvPr>
          <p:cNvSpPr>
            <a:spLocks noChangeArrowheads="1"/>
          </p:cNvSpPr>
          <p:nvPr/>
        </p:nvSpPr>
        <p:spPr bwMode="auto">
          <a:xfrm>
            <a:off x="959319" y="783256"/>
            <a:ext cx="49728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fr-FR" altLang="fr-FR" sz="3600" dirty="0">
                <a:solidFill>
                  <a:schemeClr val="accent2"/>
                </a:solidFill>
                <a:latin typeface="Gill Sans MT" panose="020B0502020104020203" pitchFamily="34" charset="77"/>
                <a:ea typeface="+mj-ea"/>
                <a:cs typeface="+mj-cs"/>
              </a:rPr>
              <a:t>La progression de la crise</a:t>
            </a:r>
          </a:p>
        </p:txBody>
      </p:sp>
      <p:sp>
        <p:nvSpPr>
          <p:cNvPr id="45064" name="Line 5">
            <a:extLst>
              <a:ext uri="{FF2B5EF4-FFF2-40B4-BE49-F238E27FC236}">
                <a16:creationId xmlns:a16="http://schemas.microsoft.com/office/drawing/2014/main" id="{9E26D143-EE1B-CD43-88F4-882ABE0FFAB8}"/>
              </a:ext>
            </a:extLst>
          </p:cNvPr>
          <p:cNvSpPr>
            <a:spLocks noChangeShapeType="1"/>
          </p:cNvSpPr>
          <p:nvPr/>
        </p:nvSpPr>
        <p:spPr bwMode="auto">
          <a:xfrm>
            <a:off x="4422098" y="4934210"/>
            <a:ext cx="6629400" cy="0"/>
          </a:xfrm>
          <a:prstGeom prst="line">
            <a:avLst/>
          </a:prstGeom>
          <a:noFill/>
          <a:ln w="9525">
            <a:solidFill>
              <a:srgbClr val="6600FF"/>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Tree>
    <p:extLst>
      <p:ext uri="{BB962C8B-B14F-4D97-AF65-F5344CB8AC3E}">
        <p14:creationId xmlns:p14="http://schemas.microsoft.com/office/powerpoint/2010/main" val="134819897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EE29F4AD-E1DF-B945-9920-0B0801D88E49}"/>
              </a:ext>
            </a:extLst>
          </p:cNvPr>
          <p:cNvSpPr>
            <a:spLocks noGrp="1"/>
          </p:cNvSpPr>
          <p:nvPr>
            <p:ph type="title"/>
          </p:nvPr>
        </p:nvSpPr>
        <p:spPr>
          <a:xfrm>
            <a:off x="794480" y="188914"/>
            <a:ext cx="10603040" cy="993775"/>
          </a:xfrm>
        </p:spPr>
        <p:txBody>
          <a:bodyPr>
            <a:normAutofit/>
          </a:bodyPr>
          <a:lstStyle/>
          <a:p>
            <a:r>
              <a:rPr lang="fr-FR" altLang="fr-FR" sz="2400" b="1" dirty="0">
                <a:solidFill>
                  <a:srgbClr val="0070C0"/>
                </a:solidFill>
                <a:latin typeface="Georgia" panose="02040502050405020303" pitchFamily="18" charset="0"/>
              </a:rPr>
              <a:t>Signes  d’épuisement psychique (stress chronique)</a:t>
            </a:r>
            <a:br>
              <a:rPr lang="fr-FR" altLang="fr-FR" sz="2400" b="1" dirty="0">
                <a:solidFill>
                  <a:srgbClr val="0070C0"/>
                </a:solidFill>
                <a:latin typeface="Georgia" panose="02040502050405020303" pitchFamily="18" charset="0"/>
              </a:rPr>
            </a:br>
            <a:endParaRPr lang="fr-FR" altLang="fr-FR" sz="2400" b="1" dirty="0">
              <a:solidFill>
                <a:srgbClr val="0070C0"/>
              </a:solidFill>
              <a:latin typeface="Georgia" panose="02040502050405020303" pitchFamily="18" charset="0"/>
            </a:endParaRPr>
          </a:p>
        </p:txBody>
      </p:sp>
      <p:sp>
        <p:nvSpPr>
          <p:cNvPr id="47106" name="Rectangle 3">
            <a:extLst>
              <a:ext uri="{FF2B5EF4-FFF2-40B4-BE49-F238E27FC236}">
                <a16:creationId xmlns:a16="http://schemas.microsoft.com/office/drawing/2014/main" id="{1A9A8F3F-CCD2-9849-95F0-E539D043DCE1}"/>
              </a:ext>
            </a:extLst>
          </p:cNvPr>
          <p:cNvSpPr>
            <a:spLocks noGrp="1"/>
          </p:cNvSpPr>
          <p:nvPr>
            <p:ph type="body" idx="1"/>
          </p:nvPr>
        </p:nvSpPr>
        <p:spPr>
          <a:xfrm>
            <a:off x="794480" y="1182688"/>
            <a:ext cx="10762936" cy="5021262"/>
          </a:xfrm>
        </p:spPr>
        <p:txBody>
          <a:bodyPr>
            <a:normAutofit/>
          </a:bodyPr>
          <a:lstStyle/>
          <a:p>
            <a:pPr>
              <a:lnSpc>
                <a:spcPct val="80000"/>
              </a:lnSpc>
            </a:pPr>
            <a:r>
              <a:rPr lang="fr-FR" altLang="fr-FR" sz="2000" b="1" dirty="0" err="1">
                <a:solidFill>
                  <a:srgbClr val="558ED5"/>
                </a:solidFill>
              </a:rPr>
              <a:t>émotionnelles</a:t>
            </a:r>
            <a:r>
              <a:rPr lang="fr-FR" altLang="fr-FR" sz="2000" b="1" dirty="0"/>
              <a:t> </a:t>
            </a:r>
            <a:r>
              <a:rPr lang="fr-FR" altLang="fr-FR" sz="2000" dirty="0"/>
              <a:t>: anxiété́, tensions musculaires diffuses, tristesse de l’humeur ou manque d’entrain, irritabilité́, hypersensibilité́, absence d’</a:t>
            </a:r>
            <a:r>
              <a:rPr lang="fr-FR" altLang="fr-FR" sz="2000" dirty="0" err="1"/>
              <a:t>émotion</a:t>
            </a:r>
            <a:r>
              <a:rPr lang="fr-FR" altLang="fr-FR" sz="2000" dirty="0"/>
              <a:t> ; </a:t>
            </a:r>
          </a:p>
          <a:p>
            <a:pPr>
              <a:lnSpc>
                <a:spcPct val="80000"/>
              </a:lnSpc>
            </a:pPr>
            <a:endParaRPr lang="fr-FR" altLang="fr-FR" sz="2000" dirty="0"/>
          </a:p>
          <a:p>
            <a:pPr>
              <a:lnSpc>
                <a:spcPct val="80000"/>
              </a:lnSpc>
            </a:pPr>
            <a:r>
              <a:rPr lang="fr-FR" altLang="fr-FR" sz="2000" b="1" dirty="0">
                <a:solidFill>
                  <a:srgbClr val="558ED5"/>
                </a:solidFill>
              </a:rPr>
              <a:t>cognitives</a:t>
            </a:r>
            <a:r>
              <a:rPr lang="fr-FR" altLang="fr-FR" sz="2000" b="1" dirty="0"/>
              <a:t> : </a:t>
            </a:r>
            <a:r>
              <a:rPr lang="fr-FR" altLang="fr-FR" sz="2000" dirty="0"/>
              <a:t>troubles de la mémoire, de l’attention, de la concentration, des fonctions exécutives ; </a:t>
            </a:r>
          </a:p>
          <a:p>
            <a:pPr>
              <a:lnSpc>
                <a:spcPct val="80000"/>
              </a:lnSpc>
              <a:buFont typeface="Arial" panose="020B0604020202020204" pitchFamily="34" charset="0"/>
              <a:buNone/>
            </a:pPr>
            <a:endParaRPr lang="fr-FR" altLang="fr-FR" sz="2000" dirty="0"/>
          </a:p>
          <a:p>
            <a:pPr>
              <a:lnSpc>
                <a:spcPct val="80000"/>
              </a:lnSpc>
            </a:pPr>
            <a:r>
              <a:rPr lang="fr-FR" altLang="fr-FR" sz="2000" b="1" dirty="0">
                <a:solidFill>
                  <a:srgbClr val="558ED5"/>
                </a:solidFill>
              </a:rPr>
              <a:t>comportementales ou interpersonnelles : </a:t>
            </a:r>
            <a:r>
              <a:rPr lang="fr-FR" altLang="fr-FR" sz="2000" dirty="0"/>
              <a:t>repli sur soi, isolement social, comportement agressif, parfois violent, diminution de l’empathie, ressentiment et hostilité́ à l’</a:t>
            </a:r>
            <a:r>
              <a:rPr lang="fr-FR" altLang="fr-FR" sz="2000" dirty="0" err="1"/>
              <a:t>égard</a:t>
            </a:r>
            <a:r>
              <a:rPr lang="fr-FR" altLang="fr-FR" sz="2000" dirty="0"/>
              <a:t> des collaborateurs ; comportements addictifs ; </a:t>
            </a:r>
          </a:p>
          <a:p>
            <a:pPr>
              <a:lnSpc>
                <a:spcPct val="80000"/>
              </a:lnSpc>
            </a:pPr>
            <a:endParaRPr lang="fr-FR" altLang="fr-FR" sz="2000" dirty="0"/>
          </a:p>
          <a:p>
            <a:pPr>
              <a:lnSpc>
                <a:spcPct val="80000"/>
              </a:lnSpc>
            </a:pPr>
            <a:r>
              <a:rPr lang="fr-FR" altLang="fr-FR" sz="2000" b="1" dirty="0">
                <a:solidFill>
                  <a:srgbClr val="558ED5"/>
                </a:solidFill>
              </a:rPr>
              <a:t>motivationnelles ou liées à l’attitude </a:t>
            </a:r>
            <a:r>
              <a:rPr lang="fr-FR" altLang="fr-FR" sz="2000" dirty="0">
                <a:solidFill>
                  <a:srgbClr val="558ED5"/>
                </a:solidFill>
              </a:rPr>
              <a:t>: </a:t>
            </a:r>
            <a:r>
              <a:rPr lang="fr-FR" altLang="fr-FR" sz="2000" dirty="0"/>
              <a:t>désengagement progressif, baisse de motivation et du moral, doutes de ses propres compétences (remise en cause professionnelle, dévalorisation) ; </a:t>
            </a:r>
          </a:p>
          <a:p>
            <a:pPr>
              <a:lnSpc>
                <a:spcPct val="80000"/>
              </a:lnSpc>
            </a:pPr>
            <a:endParaRPr lang="fr-FR" altLang="fr-FR" sz="2000" dirty="0"/>
          </a:p>
          <a:p>
            <a:pPr>
              <a:lnSpc>
                <a:spcPct val="80000"/>
              </a:lnSpc>
            </a:pPr>
            <a:r>
              <a:rPr lang="fr-FR" altLang="fr-FR" sz="2000" b="1" dirty="0">
                <a:solidFill>
                  <a:srgbClr val="558ED5"/>
                </a:solidFill>
              </a:rPr>
              <a:t>physiques non spécifiques </a:t>
            </a:r>
            <a:r>
              <a:rPr lang="fr-FR" altLang="fr-FR" sz="2000" dirty="0">
                <a:solidFill>
                  <a:srgbClr val="558ED5"/>
                </a:solidFill>
              </a:rPr>
              <a:t>: </a:t>
            </a:r>
            <a:r>
              <a:rPr lang="fr-FR" altLang="fr-FR" sz="2000" dirty="0"/>
              <a:t>asthénie, troubles du sommeil, troubles musculo-squelettiques (type lombalgies, cervicalgies, etc.), crampes, céphalées, vertiges, anorexie, troubles gastro- intestinaux. </a:t>
            </a:r>
          </a:p>
          <a:p>
            <a:pPr>
              <a:lnSpc>
                <a:spcPct val="80000"/>
              </a:lnSpc>
            </a:pPr>
            <a:endParaRPr lang="fr-FR" altLang="fr-FR" sz="2000" dirty="0"/>
          </a:p>
          <a:p>
            <a:pPr eaLnBrk="1" hangingPunct="1">
              <a:lnSpc>
                <a:spcPct val="70000"/>
              </a:lnSpc>
            </a:pPr>
            <a:endParaRPr lang="fr-FR" altLang="fr-FR" sz="2000" dirty="0"/>
          </a:p>
        </p:txBody>
      </p:sp>
      <p:sp>
        <p:nvSpPr>
          <p:cNvPr id="47107" name="ZoneTexte 1">
            <a:extLst>
              <a:ext uri="{FF2B5EF4-FFF2-40B4-BE49-F238E27FC236}">
                <a16:creationId xmlns:a16="http://schemas.microsoft.com/office/drawing/2014/main" id="{FAE762BC-E5EB-8D4F-B445-5B42FB19A0AC}"/>
              </a:ext>
            </a:extLst>
          </p:cNvPr>
          <p:cNvSpPr txBox="1">
            <a:spLocks noChangeArrowheads="1"/>
          </p:cNvSpPr>
          <p:nvPr/>
        </p:nvSpPr>
        <p:spPr bwMode="auto">
          <a:xfrm>
            <a:off x="6421438" y="6400800"/>
            <a:ext cx="4246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fr-FR" altLang="fr-FR" sz="2400" b="1">
                <a:latin typeface="Times New Roman" panose="02020603050405020304" pitchFamily="18" charset="0"/>
              </a:rPr>
              <a:t>! Aucun n’est spécifique</a:t>
            </a:r>
          </a:p>
        </p:txBody>
      </p:sp>
    </p:spTree>
    <p:extLst>
      <p:ext uri="{BB962C8B-B14F-4D97-AF65-F5344CB8AC3E}">
        <p14:creationId xmlns:p14="http://schemas.microsoft.com/office/powerpoint/2010/main" val="347780225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a:extLst>
              <a:ext uri="{FF2B5EF4-FFF2-40B4-BE49-F238E27FC236}">
                <a16:creationId xmlns:a16="http://schemas.microsoft.com/office/drawing/2014/main" id="{4D6A53E0-43F8-4748-8596-6EF0847A617D}"/>
              </a:ext>
            </a:extLst>
          </p:cNvPr>
          <p:cNvSpPr txBox="1">
            <a:spLocks noChangeArrowheads="1"/>
          </p:cNvSpPr>
          <p:nvPr/>
        </p:nvSpPr>
        <p:spPr bwMode="auto">
          <a:xfrm>
            <a:off x="824459" y="1757363"/>
            <a:ext cx="10658007"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90000"/>
              </a:lnSpc>
            </a:pPr>
            <a:r>
              <a:rPr lang="fr-FR" altLang="fr-FR" sz="2800" dirty="0">
                <a:latin typeface="Gill Sans MT" panose="020B0502020104020203" pitchFamily="34" charset="77"/>
              </a:rPr>
              <a:t>La personne est submergée par les </a:t>
            </a:r>
            <a:r>
              <a:rPr lang="fr-FR" altLang="fr-FR" sz="2800" dirty="0">
                <a:solidFill>
                  <a:srgbClr val="00B0F0"/>
                </a:solidFill>
                <a:latin typeface="Gill Sans MT" panose="020B0502020104020203" pitchFamily="34" charset="77"/>
              </a:rPr>
              <a:t>émotions</a:t>
            </a:r>
          </a:p>
          <a:p>
            <a:pPr algn="just" eaLnBrk="1" hangingPunct="1">
              <a:lnSpc>
                <a:spcPct val="90000"/>
              </a:lnSpc>
            </a:pPr>
            <a:endParaRPr lang="fr-FR" altLang="fr-FR" sz="2800" dirty="0">
              <a:latin typeface="Gill Sans MT" panose="020B0502020104020203" pitchFamily="34" charset="77"/>
            </a:endParaRPr>
          </a:p>
          <a:p>
            <a:pPr algn="just" eaLnBrk="1" hangingPunct="1">
              <a:lnSpc>
                <a:spcPct val="90000"/>
              </a:lnSpc>
            </a:pPr>
            <a:r>
              <a:rPr lang="fr-FR" altLang="fr-FR" sz="2800" dirty="0">
                <a:latin typeface="Gill Sans MT" panose="020B0502020104020203" pitchFamily="34" charset="77"/>
              </a:rPr>
              <a:t>La tension émotive provoque un </a:t>
            </a:r>
            <a:r>
              <a:rPr lang="fr-FR" altLang="fr-FR" sz="2800" dirty="0">
                <a:solidFill>
                  <a:srgbClr val="00B0F0"/>
                </a:solidFill>
                <a:latin typeface="Gill Sans MT" panose="020B0502020104020203" pitchFamily="34" charset="77"/>
              </a:rPr>
              <a:t>épuisement des ressources cognitives</a:t>
            </a:r>
          </a:p>
          <a:p>
            <a:pPr algn="just" eaLnBrk="1" hangingPunct="1">
              <a:lnSpc>
                <a:spcPct val="90000"/>
              </a:lnSpc>
            </a:pPr>
            <a:endParaRPr lang="fr-FR" altLang="fr-FR" sz="2800" dirty="0">
              <a:latin typeface="Gill Sans MT" panose="020B0502020104020203" pitchFamily="34" charset="77"/>
            </a:endParaRPr>
          </a:p>
          <a:p>
            <a:pPr algn="just" eaLnBrk="1" hangingPunct="1">
              <a:lnSpc>
                <a:spcPct val="90000"/>
              </a:lnSpc>
            </a:pPr>
            <a:r>
              <a:rPr lang="fr-FR" altLang="fr-FR" sz="2800" dirty="0">
                <a:latin typeface="Gill Sans MT" panose="020B0502020104020203" pitchFamily="34" charset="77"/>
              </a:rPr>
              <a:t>La </a:t>
            </a:r>
            <a:r>
              <a:rPr lang="fr-FR" altLang="fr-FR" sz="2800" dirty="0">
                <a:solidFill>
                  <a:srgbClr val="00B0F0"/>
                </a:solidFill>
                <a:latin typeface="Gill Sans MT" panose="020B0502020104020203" pitchFamily="34" charset="77"/>
              </a:rPr>
              <a:t>perception de la réalité </a:t>
            </a:r>
            <a:r>
              <a:rPr lang="fr-FR" altLang="fr-FR" sz="2800" dirty="0">
                <a:latin typeface="Gill Sans MT" panose="020B0502020104020203" pitchFamily="34" charset="77"/>
              </a:rPr>
              <a:t>est embrouillée 	</a:t>
            </a:r>
          </a:p>
          <a:p>
            <a:pPr eaLnBrk="1" hangingPunct="1">
              <a:lnSpc>
                <a:spcPct val="90000"/>
              </a:lnSpc>
            </a:pPr>
            <a:endParaRPr lang="fr-FR" altLang="fr-FR" sz="2800" dirty="0">
              <a:latin typeface="Gill Sans MT" panose="020B0502020104020203" pitchFamily="34" charset="77"/>
            </a:endParaRPr>
          </a:p>
          <a:p>
            <a:pPr eaLnBrk="1" hangingPunct="1">
              <a:lnSpc>
                <a:spcPct val="90000"/>
              </a:lnSpc>
            </a:pPr>
            <a:r>
              <a:rPr lang="fr-FR" altLang="fr-FR" sz="2800" dirty="0">
                <a:latin typeface="Gill Sans MT" panose="020B0502020104020203" pitchFamily="34" charset="77"/>
              </a:rPr>
              <a:t>Elle n’</a:t>
            </a:r>
            <a:r>
              <a:rPr lang="fr-FR" altLang="ja-JP" sz="2800" dirty="0">
                <a:latin typeface="Gill Sans MT" panose="020B0502020104020203" pitchFamily="34" charset="77"/>
              </a:rPr>
              <a:t>arrive plus à trouver des solutions à ses difficultés</a:t>
            </a:r>
          </a:p>
          <a:p>
            <a:pPr eaLnBrk="1" hangingPunct="1">
              <a:lnSpc>
                <a:spcPct val="90000"/>
              </a:lnSpc>
            </a:pPr>
            <a:endParaRPr lang="fr-FR" altLang="fr-FR" sz="2800" dirty="0">
              <a:latin typeface="Gill Sans MT" panose="020B0502020104020203" pitchFamily="34" charset="77"/>
            </a:endParaRPr>
          </a:p>
          <a:p>
            <a:pPr eaLnBrk="1" hangingPunct="1">
              <a:lnSpc>
                <a:spcPct val="90000"/>
              </a:lnSpc>
            </a:pPr>
            <a:r>
              <a:rPr lang="fr-FR" altLang="fr-FR" sz="2800" dirty="0">
                <a:latin typeface="Gill Sans MT" panose="020B0502020104020203" pitchFamily="34" charset="77"/>
              </a:rPr>
              <a:t>Elle peut se tourner vers des solutions inadaptées, tant elle est démunie ou empressée à trouver un apaisement</a:t>
            </a:r>
          </a:p>
          <a:p>
            <a:pPr eaLnBrk="1" hangingPunct="1">
              <a:lnSpc>
                <a:spcPct val="90000"/>
              </a:lnSpc>
            </a:pPr>
            <a:endParaRPr lang="fr-FR" altLang="fr-FR" sz="2800" dirty="0">
              <a:latin typeface="Gill Sans MT" panose="020B0502020104020203" pitchFamily="34" charset="77"/>
            </a:endParaRPr>
          </a:p>
          <a:p>
            <a:pPr eaLnBrk="1" hangingPunct="1">
              <a:lnSpc>
                <a:spcPct val="90000"/>
              </a:lnSpc>
            </a:pPr>
            <a:endParaRPr lang="fr-FR" altLang="fr-FR" sz="2800" b="1" u="sng" dirty="0">
              <a:latin typeface="Gill Sans MT" panose="020B0502020104020203" pitchFamily="34" charset="77"/>
            </a:endParaRPr>
          </a:p>
        </p:txBody>
      </p:sp>
      <p:sp>
        <p:nvSpPr>
          <p:cNvPr id="48130" name="Rectangle 2">
            <a:extLst>
              <a:ext uri="{FF2B5EF4-FFF2-40B4-BE49-F238E27FC236}">
                <a16:creationId xmlns:a16="http://schemas.microsoft.com/office/drawing/2014/main" id="{618ED349-AE4E-294E-9B67-3B65283E5A45}"/>
              </a:ext>
            </a:extLst>
          </p:cNvPr>
          <p:cNvSpPr>
            <a:spLocks noGrp="1"/>
          </p:cNvSpPr>
          <p:nvPr>
            <p:ph type="title"/>
          </p:nvPr>
        </p:nvSpPr>
        <p:spPr>
          <a:xfrm>
            <a:off x="824459" y="349589"/>
            <a:ext cx="8734474" cy="1143000"/>
          </a:xfrm>
        </p:spPr>
        <p:txBody>
          <a:bodyPr/>
          <a:lstStyle/>
          <a:p>
            <a:pPr eaLnBrk="1" hangingPunct="1"/>
            <a:r>
              <a:rPr lang="fr-FR" altLang="fr-FR" sz="3600" dirty="0">
                <a:solidFill>
                  <a:schemeClr val="accent2"/>
                </a:solidFill>
                <a:latin typeface="Gill Sans MT" panose="020B0502020104020203" pitchFamily="34" charset="77"/>
              </a:rPr>
              <a:t>Reconnaître l</a:t>
            </a:r>
            <a:r>
              <a:rPr lang="ja-JP" altLang="fr-FR" sz="3600">
                <a:solidFill>
                  <a:schemeClr val="accent2"/>
                </a:solidFill>
                <a:latin typeface="Gill Sans MT" panose="020B0502020104020203" pitchFamily="34" charset="77"/>
              </a:rPr>
              <a:t>’</a:t>
            </a:r>
            <a:r>
              <a:rPr lang="fr-FR" altLang="ja-JP" sz="3600" dirty="0">
                <a:solidFill>
                  <a:schemeClr val="accent2"/>
                </a:solidFill>
                <a:latin typeface="Gill Sans MT" panose="020B0502020104020203" pitchFamily="34" charset="77"/>
              </a:rPr>
              <a:t>état de crise</a:t>
            </a:r>
            <a:br>
              <a:rPr lang="fr-FR" altLang="ja-JP" sz="2900" dirty="0">
                <a:latin typeface="Gill Sans MT" panose="020B0502020104020203" pitchFamily="34" charset="77"/>
              </a:rPr>
            </a:br>
            <a:endParaRPr lang="fr-FR" altLang="fr-FR" sz="1000" dirty="0">
              <a:latin typeface="Gill Sans MT" panose="020B0502020104020203" pitchFamily="34" charset="77"/>
            </a:endParaRPr>
          </a:p>
        </p:txBody>
      </p:sp>
    </p:spTree>
    <p:extLst>
      <p:ext uri="{BB962C8B-B14F-4D97-AF65-F5344CB8AC3E}">
        <p14:creationId xmlns:p14="http://schemas.microsoft.com/office/powerpoint/2010/main" val="405056107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Stress </a:t>
            </a:r>
            <a:r>
              <a:rPr lang="fr-FR" sz="4400" dirty="0">
                <a:solidFill>
                  <a:schemeClr val="accent2"/>
                </a:solidFill>
                <a:latin typeface="Gill Sans MT" panose="020B0502020104020203" pitchFamily="34" charset="77"/>
              </a:rPr>
              <a:t>dé</a:t>
            </a:r>
            <a:r>
              <a:rPr sz="4400" dirty="0">
                <a:solidFill>
                  <a:schemeClr val="accent2"/>
                </a:solidFill>
                <a:latin typeface="Gill Sans MT" panose="020B0502020104020203" pitchFamily="34" charset="77"/>
              </a:rPr>
              <a:t>passé (1/4)</a:t>
            </a:r>
          </a:p>
        </p:txBody>
      </p:sp>
      <p:sp>
        <p:nvSpPr>
          <p:cNvPr id="185" name="Shape 185"/>
          <p:cNvSpPr>
            <a:spLocks noGrp="1"/>
          </p:cNvSpPr>
          <p:nvPr>
            <p:ph type="body" idx="1"/>
          </p:nvPr>
        </p:nvSpPr>
        <p:spPr>
          <a:xfrm>
            <a:off x="838200" y="2117725"/>
            <a:ext cx="10515600" cy="4351338"/>
          </a:xfrm>
          <a:prstGeom prst="rect">
            <a:avLst/>
          </a:prstGeom>
        </p:spPr>
        <p:txBody>
          <a:bodyPr/>
          <a:lstStyle/>
          <a:p>
            <a:pPr marL="0" lvl="0" indent="0" algn="just">
              <a:buSzTx/>
              <a:buNone/>
              <a:defRPr sz="1800"/>
            </a:pPr>
            <a:r>
              <a:rPr sz="2800" dirty="0">
                <a:latin typeface="Gill Sans MT" panose="020B0502020104020203" pitchFamily="34" charset="77"/>
                <a:ea typeface="Georgia"/>
                <a:cs typeface="Georgia"/>
                <a:sym typeface="Georgia"/>
              </a:rPr>
              <a:t>Trouble </a:t>
            </a:r>
            <a:r>
              <a:rPr sz="2800" dirty="0" err="1">
                <a:latin typeface="Gill Sans MT" panose="020B0502020104020203" pitchFamily="34" charset="77"/>
                <a:ea typeface="Georgia"/>
                <a:cs typeface="Georgia"/>
                <a:sym typeface="Georgia"/>
              </a:rPr>
              <a:t>transitoire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sévère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survenant</a:t>
            </a:r>
            <a:r>
              <a:rPr sz="2800" dirty="0">
                <a:latin typeface="Gill Sans MT" panose="020B0502020104020203" pitchFamily="34" charset="77"/>
                <a:ea typeface="Georgia"/>
                <a:cs typeface="Georgia"/>
                <a:sym typeface="Georgia"/>
              </a:rPr>
              <a:t> chez un </a:t>
            </a:r>
            <a:r>
              <a:rPr sz="2800" dirty="0" err="1">
                <a:latin typeface="Gill Sans MT" panose="020B0502020104020203" pitchFamily="34" charset="77"/>
                <a:ea typeface="Georgia"/>
                <a:cs typeface="Georgia"/>
                <a:sym typeface="Georgia"/>
              </a:rPr>
              <a:t>individu</a:t>
            </a:r>
            <a:r>
              <a:rPr sz="2800" dirty="0">
                <a:latin typeface="Gill Sans MT" panose="020B0502020104020203" pitchFamily="34" charset="77"/>
                <a:ea typeface="Georgia"/>
                <a:cs typeface="Georgia"/>
                <a:sym typeface="Georgia"/>
              </a:rPr>
              <a:t> ne </a:t>
            </a:r>
            <a:r>
              <a:rPr sz="2800" dirty="0" err="1">
                <a:latin typeface="Gill Sans MT" panose="020B0502020104020203" pitchFamily="34" charset="77"/>
                <a:ea typeface="Georgia"/>
                <a:cs typeface="Georgia"/>
                <a:sym typeface="Georgia"/>
              </a:rPr>
              <a:t>présentant</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aucun</a:t>
            </a:r>
            <a:r>
              <a:rPr sz="2800" dirty="0">
                <a:latin typeface="Gill Sans MT" panose="020B0502020104020203" pitchFamily="34" charset="77"/>
                <a:ea typeface="Georgia"/>
                <a:cs typeface="Georgia"/>
                <a:sym typeface="Georgia"/>
              </a:rPr>
              <a:t> trouble mental apparent, </a:t>
            </a:r>
            <a:r>
              <a:rPr sz="2800" dirty="0" err="1">
                <a:latin typeface="Gill Sans MT" panose="020B0502020104020203" pitchFamily="34" charset="77"/>
                <a:ea typeface="Georgia"/>
                <a:cs typeface="Georgia"/>
                <a:sym typeface="Georgia"/>
              </a:rPr>
              <a:t>à</a:t>
            </a:r>
            <a:r>
              <a:rPr sz="2800" dirty="0">
                <a:latin typeface="Gill Sans MT" panose="020B0502020104020203" pitchFamily="34" charset="77"/>
                <a:ea typeface="Georgia"/>
                <a:cs typeface="Georgia"/>
                <a:sym typeface="Georgia"/>
              </a:rPr>
              <a:t> la suite d’un </a:t>
            </a:r>
            <a:r>
              <a:rPr sz="2800" dirty="0" err="1">
                <a:latin typeface="Gill Sans MT" panose="020B0502020104020203" pitchFamily="34" charset="77"/>
                <a:ea typeface="Georgia"/>
                <a:cs typeface="Georgia"/>
                <a:sym typeface="Georgia"/>
              </a:rPr>
              <a:t>facteur</a:t>
            </a:r>
            <a:r>
              <a:rPr sz="2800" dirty="0">
                <a:latin typeface="Gill Sans MT" panose="020B0502020104020203" pitchFamily="34" charset="77"/>
                <a:ea typeface="Georgia"/>
                <a:cs typeface="Georgia"/>
                <a:sym typeface="Georgia"/>
              </a:rPr>
              <a:t> de stress physique </a:t>
            </a:r>
            <a:r>
              <a:rPr sz="2800" dirty="0" err="1">
                <a:latin typeface="Gill Sans MT" panose="020B0502020104020203" pitchFamily="34" charset="77"/>
                <a:ea typeface="Georgia"/>
                <a:cs typeface="Georgia"/>
                <a:sym typeface="Georgia"/>
              </a:rPr>
              <a:t>ou</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psychique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exceptionnel</a:t>
            </a:r>
            <a:r>
              <a:rPr sz="2800" dirty="0">
                <a:latin typeface="Gill Sans MT" panose="020B0502020104020203" pitchFamily="34" charset="77"/>
                <a:ea typeface="Georgia"/>
                <a:cs typeface="Georgia"/>
                <a:sym typeface="Georgia"/>
              </a:rPr>
              <a:t> et </a:t>
            </a:r>
            <a:r>
              <a:rPr sz="2800" i="1" dirty="0" err="1">
                <a:solidFill>
                  <a:srgbClr val="C00000"/>
                </a:solidFill>
                <a:latin typeface="Gill Sans MT" panose="020B0502020104020203" pitchFamily="34" charset="77"/>
                <a:ea typeface="Georgia"/>
                <a:cs typeface="Georgia"/>
                <a:sym typeface="Georgia"/>
              </a:rPr>
              <a:t>disparaissant</a:t>
            </a:r>
            <a:r>
              <a:rPr sz="2800" i="1" dirty="0">
                <a:solidFill>
                  <a:srgbClr val="C00000"/>
                </a:solidFill>
                <a:latin typeface="Gill Sans MT" panose="020B0502020104020203" pitchFamily="34" charset="77"/>
                <a:ea typeface="Georgia"/>
                <a:cs typeface="Georgia"/>
                <a:sym typeface="Georgia"/>
              </a:rPr>
              <a:t> </a:t>
            </a:r>
            <a:r>
              <a:rPr sz="2800" i="1" dirty="0" err="1">
                <a:solidFill>
                  <a:srgbClr val="C00000"/>
                </a:solidFill>
                <a:latin typeface="Gill Sans MT" panose="020B0502020104020203" pitchFamily="34" charset="77"/>
                <a:ea typeface="Georgia"/>
                <a:cs typeface="Georgia"/>
                <a:sym typeface="Georgia"/>
              </a:rPr>
              <a:t>en</a:t>
            </a:r>
            <a:r>
              <a:rPr sz="2800" i="1" dirty="0">
                <a:solidFill>
                  <a:srgbClr val="C00000"/>
                </a:solidFill>
                <a:latin typeface="Gill Sans MT" panose="020B0502020104020203" pitchFamily="34" charset="77"/>
                <a:ea typeface="Georgia"/>
                <a:cs typeface="Georgia"/>
                <a:sym typeface="Georgia"/>
              </a:rPr>
              <a:t> </a:t>
            </a:r>
            <a:r>
              <a:rPr sz="2800" i="1" dirty="0" err="1">
                <a:solidFill>
                  <a:srgbClr val="C00000"/>
                </a:solidFill>
                <a:latin typeface="Gill Sans MT" panose="020B0502020104020203" pitchFamily="34" charset="77"/>
                <a:ea typeface="Georgia"/>
                <a:cs typeface="Georgia"/>
                <a:sym typeface="Georgia"/>
              </a:rPr>
              <a:t>quelques</a:t>
            </a:r>
            <a:r>
              <a:rPr sz="2800" i="1" dirty="0">
                <a:solidFill>
                  <a:srgbClr val="C00000"/>
                </a:solidFill>
                <a:latin typeface="Gill Sans MT" panose="020B0502020104020203" pitchFamily="34" charset="77"/>
                <a:ea typeface="Georgia"/>
                <a:cs typeface="Georgia"/>
                <a:sym typeface="Georgia"/>
              </a:rPr>
              <a:t> minutes </a:t>
            </a:r>
            <a:r>
              <a:rPr sz="2800" i="1" dirty="0" err="1">
                <a:solidFill>
                  <a:srgbClr val="C00000"/>
                </a:solidFill>
                <a:latin typeface="Gill Sans MT" panose="020B0502020104020203" pitchFamily="34" charset="77"/>
                <a:ea typeface="Georgia"/>
                <a:cs typeface="Georgia"/>
                <a:sym typeface="Georgia"/>
              </a:rPr>
              <a:t>ou</a:t>
            </a:r>
            <a:r>
              <a:rPr sz="2800" i="1" dirty="0">
                <a:solidFill>
                  <a:srgbClr val="C00000"/>
                </a:solidFill>
                <a:latin typeface="Gill Sans MT" panose="020B0502020104020203" pitchFamily="34" charset="77"/>
                <a:ea typeface="Georgia"/>
                <a:cs typeface="Georgia"/>
                <a:sym typeface="Georgia"/>
              </a:rPr>
              <a:t> </a:t>
            </a:r>
            <a:r>
              <a:rPr sz="2800" i="1" dirty="0" err="1">
                <a:solidFill>
                  <a:srgbClr val="C00000"/>
                </a:solidFill>
                <a:latin typeface="Gill Sans MT" panose="020B0502020104020203" pitchFamily="34" charset="77"/>
                <a:ea typeface="Georgia"/>
                <a:cs typeface="Georgia"/>
                <a:sym typeface="Georgia"/>
              </a:rPr>
              <a:t>quelques</a:t>
            </a:r>
            <a:r>
              <a:rPr sz="2800" i="1" dirty="0">
                <a:solidFill>
                  <a:srgbClr val="C00000"/>
                </a:solidFill>
                <a:latin typeface="Gill Sans MT" panose="020B0502020104020203" pitchFamily="34" charset="77"/>
                <a:ea typeface="Georgia"/>
                <a:cs typeface="Georgia"/>
                <a:sym typeface="Georgia"/>
              </a:rPr>
              <a:t> </a:t>
            </a:r>
            <a:r>
              <a:rPr sz="2800" i="1" dirty="0" err="1">
                <a:solidFill>
                  <a:srgbClr val="C00000"/>
                </a:solidFill>
                <a:latin typeface="Gill Sans MT" panose="020B0502020104020203" pitchFamily="34" charset="77"/>
                <a:ea typeface="Georgia"/>
                <a:cs typeface="Georgia"/>
                <a:sym typeface="Georgia"/>
              </a:rPr>
              <a:t>heures</a:t>
            </a:r>
            <a:r>
              <a:rPr sz="2800" i="1" dirty="0">
                <a:solidFill>
                  <a:srgbClr val="C00000"/>
                </a:solidFill>
                <a:latin typeface="Gill Sans MT" panose="020B0502020104020203" pitchFamily="34" charset="77"/>
                <a:ea typeface="Georgia"/>
                <a:cs typeface="Georgia"/>
                <a:sym typeface="Georgia"/>
              </a:rPr>
              <a:t> / </a:t>
            </a:r>
            <a:r>
              <a:rPr sz="2800" i="1" dirty="0" err="1">
                <a:solidFill>
                  <a:srgbClr val="C00000"/>
                </a:solidFill>
                <a:latin typeface="Gill Sans MT" panose="020B0502020104020203" pitchFamily="34" charset="77"/>
                <a:ea typeface="Georgia"/>
                <a:cs typeface="Georgia"/>
                <a:sym typeface="Georgia"/>
              </a:rPr>
              <a:t>jours</a:t>
            </a:r>
            <a:endParaRPr sz="2800" i="1" dirty="0">
              <a:solidFill>
                <a:srgbClr val="C00000"/>
              </a:solidFill>
              <a:latin typeface="Gill Sans MT" panose="020B0502020104020203" pitchFamily="34" charset="77"/>
              <a:ea typeface="Georgia"/>
              <a:cs typeface="Georgia"/>
              <a:sym typeface="Georgia"/>
            </a:endParaRPr>
          </a:p>
          <a:p>
            <a:pPr marL="0" lvl="0" indent="0" algn="just">
              <a:buSzTx/>
              <a:buNone/>
              <a:defRPr sz="1800"/>
            </a:pPr>
            <a:endParaRPr sz="2800" i="1" dirty="0">
              <a:solidFill>
                <a:srgbClr val="C00000"/>
              </a:solidFill>
              <a:latin typeface="Gill Sans MT" panose="020B0502020104020203" pitchFamily="34" charset="77"/>
              <a:ea typeface="Georgia"/>
              <a:cs typeface="Georgia"/>
              <a:sym typeface="Georgia"/>
            </a:endParaRPr>
          </a:p>
          <a:p>
            <a:pPr marL="0" lvl="0" indent="0" algn="ctr">
              <a:buSzTx/>
              <a:buNone/>
              <a:defRPr sz="1800"/>
            </a:pPr>
            <a:r>
              <a:rPr sz="2800" b="1" dirty="0">
                <a:latin typeface="Gill Sans MT" panose="020B0502020104020203" pitchFamily="34" charset="77"/>
                <a:ea typeface="Georgia"/>
                <a:cs typeface="Georgia"/>
                <a:sym typeface="Georgia"/>
              </a:rPr>
              <a:t>&gt;&gt; </a:t>
            </a:r>
            <a:r>
              <a:rPr sz="2800" b="1" dirty="0" err="1">
                <a:latin typeface="Gill Sans MT" panose="020B0502020104020203" pitchFamily="34" charset="77"/>
                <a:ea typeface="Georgia"/>
                <a:cs typeface="Georgia"/>
                <a:sym typeface="Georgia"/>
              </a:rPr>
              <a:t>Incapacité</a:t>
            </a:r>
            <a:r>
              <a:rPr sz="2800" b="1" dirty="0">
                <a:latin typeface="Gill Sans MT" panose="020B0502020104020203" pitchFamily="34" charset="77"/>
                <a:ea typeface="Georgia"/>
                <a:cs typeface="Georgia"/>
                <a:sym typeface="Georgia"/>
              </a:rPr>
              <a:t> </a:t>
            </a:r>
            <a:r>
              <a:rPr sz="2800" b="1" dirty="0" err="1">
                <a:latin typeface="Gill Sans MT" panose="020B0502020104020203" pitchFamily="34" charset="77"/>
                <a:ea typeface="Georgia"/>
                <a:cs typeface="Georgia"/>
                <a:sym typeface="Georgia"/>
              </a:rPr>
              <a:t>à</a:t>
            </a:r>
            <a:r>
              <a:rPr sz="2800" b="1" dirty="0">
                <a:latin typeface="Gill Sans MT" panose="020B0502020104020203" pitchFamily="34" charset="77"/>
                <a:ea typeface="Georgia"/>
                <a:cs typeface="Georgia"/>
                <a:sym typeface="Georgia"/>
              </a:rPr>
              <a:t> </a:t>
            </a:r>
            <a:r>
              <a:rPr sz="2800" b="1" dirty="0" err="1">
                <a:latin typeface="Gill Sans MT" panose="020B0502020104020203" pitchFamily="34" charset="77"/>
                <a:ea typeface="Georgia"/>
                <a:cs typeface="Georgia"/>
                <a:sym typeface="Georgia"/>
              </a:rPr>
              <a:t>élaborer</a:t>
            </a:r>
            <a:r>
              <a:rPr sz="2800" b="1" dirty="0">
                <a:latin typeface="Gill Sans MT" panose="020B0502020104020203" pitchFamily="34" charset="77"/>
                <a:ea typeface="Georgia"/>
                <a:cs typeface="Georgia"/>
                <a:sym typeface="Georgia"/>
              </a:rPr>
              <a:t> </a:t>
            </a:r>
            <a:r>
              <a:rPr sz="2800" b="1" dirty="0" err="1">
                <a:latin typeface="Gill Sans MT" panose="020B0502020104020203" pitchFamily="34" charset="77"/>
                <a:ea typeface="Georgia"/>
                <a:cs typeface="Georgia"/>
                <a:sym typeface="Georgia"/>
              </a:rPr>
              <a:t>une</a:t>
            </a:r>
            <a:r>
              <a:rPr sz="2800" b="1" dirty="0">
                <a:latin typeface="Gill Sans MT" panose="020B0502020104020203" pitchFamily="34" charset="77"/>
                <a:ea typeface="Georgia"/>
                <a:cs typeface="Georgia"/>
                <a:sym typeface="Georgia"/>
              </a:rPr>
              <a:t> </a:t>
            </a:r>
            <a:r>
              <a:rPr sz="2800" b="1" dirty="0" err="1">
                <a:latin typeface="Gill Sans MT" panose="020B0502020104020203" pitchFamily="34" charset="77"/>
                <a:ea typeface="Georgia"/>
                <a:cs typeface="Georgia"/>
                <a:sym typeface="Georgia"/>
              </a:rPr>
              <a:t>décision</a:t>
            </a:r>
            <a:r>
              <a:rPr sz="2800" b="1" dirty="0">
                <a:latin typeface="Gill Sans MT" panose="020B0502020104020203" pitchFamily="34" charset="77"/>
                <a:ea typeface="Georgia"/>
                <a:cs typeface="Georgia"/>
                <a:sym typeface="Georgia"/>
              </a:rPr>
              <a:t> </a:t>
            </a:r>
            <a:r>
              <a:rPr sz="2800" b="1" dirty="0" err="1">
                <a:latin typeface="Gill Sans MT" panose="020B0502020104020203" pitchFamily="34" charset="77"/>
                <a:ea typeface="Georgia"/>
                <a:cs typeface="Georgia"/>
                <a:sym typeface="Georgia"/>
              </a:rPr>
              <a:t>adaptée</a:t>
            </a:r>
            <a:endParaRPr sz="2800" b="1" dirty="0">
              <a:latin typeface="Gill Sans MT" panose="020B0502020104020203" pitchFamily="34" charset="77"/>
              <a:ea typeface="Georgia"/>
              <a:cs typeface="Georgia"/>
              <a:sym typeface="Georgia"/>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Stress </a:t>
            </a:r>
            <a:r>
              <a:rPr lang="fr-FR" sz="4400" dirty="0">
                <a:solidFill>
                  <a:schemeClr val="accent2"/>
                </a:solidFill>
                <a:latin typeface="Gill Sans MT" panose="020B0502020104020203" pitchFamily="34" charset="77"/>
              </a:rPr>
              <a:t>dé</a:t>
            </a:r>
            <a:r>
              <a:rPr sz="4400" dirty="0">
                <a:solidFill>
                  <a:schemeClr val="accent2"/>
                </a:solidFill>
                <a:latin typeface="Gill Sans MT" panose="020B0502020104020203" pitchFamily="34" charset="77"/>
              </a:rPr>
              <a:t>passé (2/4)</a:t>
            </a:r>
          </a:p>
        </p:txBody>
      </p:sp>
      <p:sp>
        <p:nvSpPr>
          <p:cNvPr id="188" name="Shape 188"/>
          <p:cNvSpPr>
            <a:spLocks noGrp="1"/>
          </p:cNvSpPr>
          <p:nvPr>
            <p:ph type="body" idx="1"/>
          </p:nvPr>
        </p:nvSpPr>
        <p:spPr>
          <a:xfrm>
            <a:off x="838200" y="1903698"/>
            <a:ext cx="10515600" cy="4351338"/>
          </a:xfrm>
          <a:prstGeom prst="rect">
            <a:avLst/>
          </a:prstGeom>
        </p:spPr>
        <p:txBody>
          <a:bodyPr/>
          <a:lstStyle/>
          <a:p>
            <a:pPr lvl="0" algn="just">
              <a:buClr>
                <a:srgbClr val="C00000"/>
              </a:buClr>
              <a:defRPr sz="1800"/>
            </a:pPr>
            <a:r>
              <a:rPr sz="2800" dirty="0" err="1">
                <a:solidFill>
                  <a:srgbClr val="C00000"/>
                </a:solidFill>
                <a:latin typeface="Gill Sans MT" panose="020B0502020104020203" pitchFamily="34" charset="77"/>
                <a:ea typeface="Georgia Bold"/>
                <a:cs typeface="Georgia Bold"/>
                <a:sym typeface="Georgia Bold"/>
              </a:rPr>
              <a:t>Sidération</a:t>
            </a:r>
            <a:r>
              <a:rPr sz="2800" dirty="0">
                <a:solidFill>
                  <a:srgbClr val="C00000"/>
                </a:solidFill>
                <a:latin typeface="Gill Sans MT" panose="020B0502020104020203" pitchFamily="34" charset="77"/>
                <a:ea typeface="Georgia Bold"/>
                <a:cs typeface="Georgia Bold"/>
                <a:sym typeface="Georgia Bold"/>
              </a:rPr>
              <a:t>:</a:t>
            </a:r>
          </a:p>
          <a:p>
            <a:pPr marL="685800" lvl="1" indent="-228600" algn="just">
              <a:spcBef>
                <a:spcPts val="500"/>
              </a:spcBef>
              <a:defRPr sz="1800"/>
            </a:pPr>
            <a:r>
              <a:rPr sz="2400" dirty="0">
                <a:latin typeface="Gill Sans MT" panose="020B0502020104020203" pitchFamily="34" charset="77"/>
                <a:ea typeface="Georgia Bold"/>
                <a:cs typeface="Georgia Bold"/>
                <a:sym typeface="Georgia Bold"/>
              </a:rPr>
              <a:t>Immobile, </a:t>
            </a:r>
            <a:r>
              <a:rPr sz="2400" dirty="0" err="1">
                <a:latin typeface="Gill Sans MT" panose="020B0502020104020203" pitchFamily="34" charset="77"/>
                <a:ea typeface="Georgia Bold"/>
                <a:cs typeface="Georgia Bold"/>
                <a:sym typeface="Georgia Bold"/>
              </a:rPr>
              <a:t>figé</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stupéfait</a:t>
            </a:r>
            <a:endParaRPr sz="2400" dirty="0">
              <a:latin typeface="Gill Sans MT" panose="020B0502020104020203" pitchFamily="34" charset="77"/>
              <a:ea typeface="Georgia Bold"/>
              <a:cs typeface="Georgia Bold"/>
              <a:sym typeface="Georgia Bold"/>
            </a:endParaRPr>
          </a:p>
          <a:p>
            <a:pPr marL="685800" lvl="1" indent="-228600" algn="just">
              <a:spcBef>
                <a:spcPts val="500"/>
              </a:spcBef>
              <a:defRPr sz="1800"/>
            </a:pPr>
            <a:r>
              <a:rPr sz="2400" dirty="0">
                <a:latin typeface="Gill Sans MT" panose="020B0502020104020203" pitchFamily="34" charset="77"/>
                <a:ea typeface="Georgia Bold"/>
                <a:cs typeface="Georgia Bold"/>
                <a:sym typeface="Georgia Bold"/>
              </a:rPr>
              <a:t>Dans </a:t>
            </a:r>
            <a:r>
              <a:rPr sz="2400" dirty="0" err="1">
                <a:latin typeface="Gill Sans MT" panose="020B0502020104020203" pitchFamily="34" charset="77"/>
                <a:ea typeface="Georgia Bold"/>
                <a:cs typeface="Georgia Bold"/>
                <a:sym typeface="Georgia Bold"/>
              </a:rPr>
              <a:t>l’incapacité</a:t>
            </a:r>
            <a:r>
              <a:rPr sz="2400" dirty="0">
                <a:latin typeface="Gill Sans MT" panose="020B0502020104020203" pitchFamily="34" charset="77"/>
                <a:ea typeface="Georgia Bold"/>
                <a:cs typeface="Georgia Bold"/>
                <a:sym typeface="Georgia Bold"/>
              </a:rPr>
              <a:t> de </a:t>
            </a:r>
            <a:r>
              <a:rPr sz="2400" dirty="0" err="1">
                <a:latin typeface="Gill Sans MT" panose="020B0502020104020203" pitchFamily="34" charset="77"/>
                <a:ea typeface="Georgia Bold"/>
                <a:cs typeface="Georgia Bold"/>
                <a:sym typeface="Georgia Bold"/>
              </a:rPr>
              <a:t>percevoir</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comprendre</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penser</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exprimer</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ses</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émotions</a:t>
            </a:r>
            <a:endParaRPr sz="2400" dirty="0">
              <a:latin typeface="Gill Sans MT" panose="020B0502020104020203" pitchFamily="34" charset="77"/>
              <a:ea typeface="Georgia Bold"/>
              <a:cs typeface="Georgia Bold"/>
              <a:sym typeface="Georgia Bold"/>
            </a:endParaRPr>
          </a:p>
          <a:p>
            <a:pPr marL="685800" lvl="1" indent="-228600" algn="just">
              <a:spcBef>
                <a:spcPts val="500"/>
              </a:spcBef>
              <a:defRPr sz="1800"/>
            </a:pPr>
            <a:r>
              <a:rPr sz="2400" dirty="0">
                <a:latin typeface="Gill Sans MT" panose="020B0502020104020203" pitchFamily="34" charset="77"/>
                <a:ea typeface="Georgia Bold"/>
                <a:cs typeface="Georgia Bold"/>
                <a:sym typeface="Georgia Bold"/>
              </a:rPr>
              <a:t>Dans </a:t>
            </a:r>
            <a:r>
              <a:rPr sz="2400" dirty="0" err="1">
                <a:latin typeface="Gill Sans MT" panose="020B0502020104020203" pitchFamily="34" charset="77"/>
                <a:ea typeface="Georgia Bold"/>
                <a:cs typeface="Georgia Bold"/>
                <a:sym typeface="Georgia Bold"/>
              </a:rPr>
              <a:t>l’incapacité</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totale</a:t>
            </a:r>
            <a:r>
              <a:rPr sz="2400" dirty="0">
                <a:latin typeface="Gill Sans MT" panose="020B0502020104020203" pitchFamily="34" charset="77"/>
                <a:ea typeface="Georgia Bold"/>
                <a:cs typeface="Georgia Bold"/>
                <a:sym typeface="Georgia Bold"/>
              </a:rPr>
              <a:t> de se </a:t>
            </a:r>
            <a:r>
              <a:rPr sz="2400" dirty="0" err="1">
                <a:latin typeface="Gill Sans MT" panose="020B0502020104020203" pitchFamily="34" charset="77"/>
                <a:ea typeface="Georgia Bold"/>
                <a:cs typeface="Georgia Bold"/>
                <a:sym typeface="Georgia Bold"/>
              </a:rPr>
              <a:t>soustraire</a:t>
            </a:r>
            <a:r>
              <a:rPr sz="2400" dirty="0">
                <a:latin typeface="Gill Sans MT" panose="020B0502020104020203" pitchFamily="34" charset="77"/>
                <a:ea typeface="Georgia Bold"/>
                <a:cs typeface="Georgia Bold"/>
                <a:sym typeface="Georgia Bold"/>
              </a:rPr>
              <a:t> au « danger »</a:t>
            </a:r>
          </a:p>
        </p:txBody>
      </p:sp>
      <p:pic>
        <p:nvPicPr>
          <p:cNvPr id="189" name="image1.jpg"/>
          <p:cNvPicPr/>
          <p:nvPr/>
        </p:nvPicPr>
        <p:blipFill>
          <a:blip r:embed="rId2"/>
          <a:stretch>
            <a:fillRect/>
          </a:stretch>
        </p:blipFill>
        <p:spPr>
          <a:xfrm>
            <a:off x="2921000" y="3943350"/>
            <a:ext cx="6350000" cy="29083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46</a:t>
            </a:fld>
            <a:endParaRPr sz="1200">
              <a:solidFill>
                <a:srgbClr val="888888"/>
              </a:solidFill>
            </a:endParaRPr>
          </a:p>
        </p:txBody>
      </p:sp>
      <p:pic>
        <p:nvPicPr>
          <p:cNvPr id="192" name="pasted-image.png"/>
          <p:cNvPicPr/>
          <p:nvPr/>
        </p:nvPicPr>
        <p:blipFill>
          <a:blip r:embed="rId2"/>
          <a:stretch>
            <a:fillRect/>
          </a:stretch>
        </p:blipFill>
        <p:spPr>
          <a:xfrm>
            <a:off x="1710720" y="417057"/>
            <a:ext cx="9052286" cy="6023886"/>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Stress </a:t>
            </a:r>
            <a:r>
              <a:rPr lang="fr-FR" sz="4400" dirty="0" err="1">
                <a:solidFill>
                  <a:schemeClr val="accent2"/>
                </a:solidFill>
                <a:latin typeface="Gill Sans MT" panose="020B0502020104020203" pitchFamily="34" charset="77"/>
              </a:rPr>
              <a:t>dép</a:t>
            </a:r>
            <a:r>
              <a:rPr sz="4400" dirty="0" err="1">
                <a:solidFill>
                  <a:schemeClr val="accent2"/>
                </a:solidFill>
                <a:latin typeface="Gill Sans MT" panose="020B0502020104020203" pitchFamily="34" charset="77"/>
              </a:rPr>
              <a:t>assé</a:t>
            </a:r>
            <a:r>
              <a:rPr sz="4400" dirty="0">
                <a:solidFill>
                  <a:schemeClr val="accent2"/>
                </a:solidFill>
                <a:latin typeface="Gill Sans MT" panose="020B0502020104020203" pitchFamily="34" charset="77"/>
              </a:rPr>
              <a:t> (3/4)</a:t>
            </a:r>
          </a:p>
        </p:txBody>
      </p:sp>
      <p:sp>
        <p:nvSpPr>
          <p:cNvPr id="195" name="Shape 195"/>
          <p:cNvSpPr>
            <a:spLocks noGrp="1"/>
          </p:cNvSpPr>
          <p:nvPr>
            <p:ph type="body" idx="1"/>
          </p:nvPr>
        </p:nvSpPr>
        <p:spPr>
          <a:xfrm>
            <a:off x="838200" y="2214562"/>
            <a:ext cx="10515600" cy="4351338"/>
          </a:xfrm>
          <a:prstGeom prst="rect">
            <a:avLst/>
          </a:prstGeom>
        </p:spPr>
        <p:txBody>
          <a:bodyPr/>
          <a:lstStyle/>
          <a:p>
            <a:pPr lvl="0" algn="just">
              <a:buClr>
                <a:srgbClr val="C00000"/>
              </a:buClr>
              <a:defRPr sz="1800"/>
            </a:pPr>
            <a:r>
              <a:rPr sz="2800" dirty="0">
                <a:solidFill>
                  <a:srgbClr val="C00000"/>
                </a:solidFill>
                <a:latin typeface="Gill Sans MT" panose="020B0502020104020203" pitchFamily="34" charset="77"/>
                <a:ea typeface="Georgia"/>
                <a:cs typeface="Georgia"/>
                <a:sym typeface="Georgia"/>
              </a:rPr>
              <a:t>Agitation</a:t>
            </a:r>
          </a:p>
          <a:p>
            <a:pPr marL="685800" lvl="1" indent="-228600" algn="just">
              <a:spcBef>
                <a:spcPts val="500"/>
              </a:spcBef>
              <a:defRPr sz="1800"/>
            </a:pPr>
            <a:r>
              <a:rPr sz="2400" dirty="0" err="1">
                <a:latin typeface="Gill Sans MT" panose="020B0502020104020203" pitchFamily="34" charset="77"/>
                <a:ea typeface="Georgia"/>
                <a:cs typeface="Georgia"/>
                <a:sym typeface="Georgia"/>
              </a:rPr>
              <a:t>Cris</a:t>
            </a:r>
            <a:endParaRPr sz="2400" dirty="0">
              <a:latin typeface="Gill Sans MT" panose="020B0502020104020203" pitchFamily="34" charset="77"/>
              <a:ea typeface="Georgia"/>
              <a:cs typeface="Georgia"/>
              <a:sym typeface="Georgia"/>
            </a:endParaRPr>
          </a:p>
          <a:p>
            <a:pPr marL="685800" lvl="1" indent="-228600" algn="just">
              <a:spcBef>
                <a:spcPts val="500"/>
              </a:spcBef>
              <a:defRPr sz="1800"/>
            </a:pPr>
            <a:r>
              <a:rPr sz="2400" dirty="0">
                <a:latin typeface="Gill Sans MT" panose="020B0502020104020203" pitchFamily="34" charset="77"/>
                <a:ea typeface="Georgia"/>
                <a:cs typeface="Georgia"/>
                <a:sym typeface="Georgia"/>
              </a:rPr>
              <a:t>Gesticulations </a:t>
            </a:r>
            <a:r>
              <a:rPr sz="2400" dirty="0" err="1">
                <a:latin typeface="Gill Sans MT" panose="020B0502020104020203" pitchFamily="34" charset="77"/>
                <a:ea typeface="Georgia"/>
                <a:cs typeface="Georgia"/>
                <a:sym typeface="Georgia"/>
              </a:rPr>
              <a:t>désordonnées</a:t>
            </a:r>
            <a:r>
              <a:rPr sz="2400" dirty="0">
                <a:latin typeface="Gill Sans MT" panose="020B0502020104020203" pitchFamily="34" charset="77"/>
                <a:ea typeface="Georgia"/>
                <a:cs typeface="Georgia"/>
                <a:sym typeface="Georgia"/>
              </a:rPr>
              <a:t> et </a:t>
            </a:r>
            <a:r>
              <a:rPr sz="2400" dirty="0" err="1">
                <a:latin typeface="Gill Sans MT" panose="020B0502020104020203" pitchFamily="34" charset="77"/>
                <a:ea typeface="Georgia"/>
                <a:cs typeface="Georgia"/>
                <a:sym typeface="Georgia"/>
              </a:rPr>
              <a:t>stériles</a:t>
            </a:r>
            <a:endParaRPr sz="2400" dirty="0">
              <a:latin typeface="Gill Sans MT" panose="020B0502020104020203" pitchFamily="34" charset="77"/>
              <a:ea typeface="Georgia"/>
              <a:cs typeface="Georgia"/>
              <a:sym typeface="Georgia"/>
            </a:endParaRPr>
          </a:p>
          <a:p>
            <a:pPr marL="685800" lvl="1" indent="-228600" algn="just">
              <a:spcBef>
                <a:spcPts val="500"/>
              </a:spcBef>
              <a:defRPr sz="1800"/>
            </a:pPr>
            <a:endParaRPr sz="2400" dirty="0">
              <a:latin typeface="Gill Sans MT" panose="020B0502020104020203" pitchFamily="34" charset="77"/>
              <a:ea typeface="Georgia"/>
              <a:cs typeface="Georgia"/>
              <a:sym typeface="Georgia"/>
            </a:endParaRPr>
          </a:p>
          <a:p>
            <a:pPr marL="685800" lvl="1" indent="-228600" algn="just">
              <a:spcBef>
                <a:spcPts val="500"/>
              </a:spcBef>
              <a:defRPr sz="1800"/>
            </a:pPr>
            <a:r>
              <a:rPr sz="2400" dirty="0">
                <a:latin typeface="Gill Sans MT" panose="020B0502020104020203" pitchFamily="34" charset="77"/>
                <a:ea typeface="Georgia"/>
                <a:cs typeface="Georgia"/>
                <a:sym typeface="Georgia"/>
              </a:rPr>
              <a:t>Possible </a:t>
            </a:r>
            <a:r>
              <a:rPr sz="2400" dirty="0" err="1">
                <a:latin typeface="Gill Sans MT" panose="020B0502020104020203" pitchFamily="34" charset="77"/>
                <a:ea typeface="Georgia"/>
                <a:cs typeface="Georgia"/>
                <a:sym typeface="Georgia"/>
              </a:rPr>
              <a:t>fuite</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panique</a:t>
            </a:r>
            <a:r>
              <a:rPr sz="2400" dirty="0">
                <a:latin typeface="Gill Sans MT" panose="020B0502020104020203" pitchFamily="34" charset="77"/>
                <a:ea typeface="Georgia"/>
                <a:cs typeface="Georgia"/>
                <a:sym typeface="Georgia"/>
              </a:rPr>
              <a:t>: course impulsive, </a:t>
            </a:r>
          </a:p>
          <a:p>
            <a:pPr marL="0" lvl="1" indent="457200" algn="just">
              <a:spcBef>
                <a:spcPts val="500"/>
              </a:spcBef>
              <a:buSzTx/>
              <a:buNone/>
              <a:defRPr sz="1800"/>
            </a:pPr>
            <a:r>
              <a:rPr sz="2400" dirty="0" err="1">
                <a:latin typeface="Gill Sans MT" panose="020B0502020104020203" pitchFamily="34" charset="77"/>
                <a:ea typeface="Georgia"/>
                <a:cs typeface="Georgia"/>
                <a:sym typeface="Georgia"/>
              </a:rPr>
              <a:t>affolée</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éperdue</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voire</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fuite</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en</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avant</a:t>
            </a:r>
            <a:endParaRPr sz="2400" dirty="0">
              <a:latin typeface="Gill Sans MT" panose="020B0502020104020203" pitchFamily="34" charset="77"/>
              <a:ea typeface="Georgia"/>
              <a:cs typeface="Georgia"/>
              <a:sym typeface="Georgia"/>
            </a:endParaRPr>
          </a:p>
        </p:txBody>
      </p:sp>
      <p:pic>
        <p:nvPicPr>
          <p:cNvPr id="196" name="image2.gif"/>
          <p:cNvPicPr/>
          <p:nvPr/>
        </p:nvPicPr>
        <p:blipFill>
          <a:blip r:embed="rId2"/>
          <a:stretch>
            <a:fillRect/>
          </a:stretch>
        </p:blipFill>
        <p:spPr>
          <a:xfrm>
            <a:off x="7677295" y="1935005"/>
            <a:ext cx="4209905" cy="4630895"/>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3.jpg"/>
          <p:cNvPicPr/>
          <p:nvPr/>
        </p:nvPicPr>
        <p:blipFill>
          <a:blip r:embed="rId2"/>
          <a:stretch>
            <a:fillRect/>
          </a:stretch>
        </p:blipFill>
        <p:spPr>
          <a:xfrm>
            <a:off x="163009" y="1690688"/>
            <a:ext cx="3896895" cy="3896895"/>
          </a:xfrm>
          <a:prstGeom prst="rect">
            <a:avLst/>
          </a:prstGeom>
          <a:ln w="12700">
            <a:miter lim="400000"/>
          </a:ln>
        </p:spPr>
      </p:pic>
      <p:sp>
        <p:nvSpPr>
          <p:cNvPr id="199" name="Shape 199"/>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Stress </a:t>
            </a:r>
            <a:r>
              <a:rPr lang="fr-FR" sz="4400" dirty="0" err="1">
                <a:solidFill>
                  <a:schemeClr val="accent2"/>
                </a:solidFill>
                <a:latin typeface="Gill Sans MT" panose="020B0502020104020203" pitchFamily="34" charset="77"/>
              </a:rPr>
              <a:t>dép</a:t>
            </a:r>
            <a:r>
              <a:rPr sz="4400" dirty="0" err="1">
                <a:solidFill>
                  <a:schemeClr val="accent2"/>
                </a:solidFill>
                <a:latin typeface="Gill Sans MT" panose="020B0502020104020203" pitchFamily="34" charset="77"/>
              </a:rPr>
              <a:t>assé</a:t>
            </a:r>
            <a:r>
              <a:rPr sz="4400" dirty="0">
                <a:solidFill>
                  <a:schemeClr val="accent2"/>
                </a:solidFill>
                <a:latin typeface="Gill Sans MT" panose="020B0502020104020203" pitchFamily="34" charset="77"/>
              </a:rPr>
              <a:t> (4/4)</a:t>
            </a:r>
          </a:p>
        </p:txBody>
      </p:sp>
      <p:sp>
        <p:nvSpPr>
          <p:cNvPr id="200" name="Shape 200"/>
          <p:cNvSpPr>
            <a:spLocks noGrp="1"/>
          </p:cNvSpPr>
          <p:nvPr>
            <p:ph type="body" idx="1"/>
          </p:nvPr>
        </p:nvSpPr>
        <p:spPr>
          <a:xfrm>
            <a:off x="4238625" y="2290763"/>
            <a:ext cx="7208342" cy="4351338"/>
          </a:xfrm>
          <a:prstGeom prst="rect">
            <a:avLst/>
          </a:prstGeom>
        </p:spPr>
        <p:txBody>
          <a:bodyPr/>
          <a:lstStyle/>
          <a:p>
            <a:pPr lvl="0" algn="just">
              <a:buClr>
                <a:srgbClr val="C00000"/>
              </a:buClr>
              <a:defRPr sz="1800"/>
            </a:pPr>
            <a:r>
              <a:rPr sz="2800">
                <a:solidFill>
                  <a:srgbClr val="C00000"/>
                </a:solidFill>
                <a:latin typeface="Gill Sans MT" panose="020B0502020104020203" pitchFamily="34" charset="77"/>
                <a:ea typeface="Georgia"/>
                <a:cs typeface="Georgia"/>
                <a:sym typeface="Georgia"/>
              </a:rPr>
              <a:t>Action automatique</a:t>
            </a:r>
          </a:p>
          <a:p>
            <a:pPr marL="685800" lvl="1" indent="-228600" algn="just">
              <a:spcBef>
                <a:spcPts val="500"/>
              </a:spcBef>
              <a:defRPr sz="1800"/>
            </a:pPr>
            <a:r>
              <a:rPr sz="2400">
                <a:latin typeface="Gill Sans MT" panose="020B0502020104020203" pitchFamily="34" charset="77"/>
                <a:ea typeface="Georgia"/>
                <a:cs typeface="Georgia"/>
                <a:sym typeface="Georgia"/>
              </a:rPr>
              <a:t>État de choc, « état second »</a:t>
            </a:r>
          </a:p>
          <a:p>
            <a:pPr marL="685800" lvl="1" indent="-228600" algn="just">
              <a:spcBef>
                <a:spcPts val="500"/>
              </a:spcBef>
              <a:defRPr sz="1800"/>
            </a:pPr>
            <a:r>
              <a:rPr sz="2400">
                <a:latin typeface="Gill Sans MT" panose="020B0502020104020203" pitchFamily="34" charset="77"/>
                <a:ea typeface="Georgia"/>
                <a:cs typeface="Georgia"/>
                <a:sym typeface="Georgia"/>
              </a:rPr>
              <a:t>Gestes automatiques qui échappent à la conscience</a:t>
            </a:r>
          </a:p>
          <a:p>
            <a:pPr marL="685800" lvl="1" indent="-228600" algn="just">
              <a:spcBef>
                <a:spcPts val="500"/>
              </a:spcBef>
              <a:defRPr sz="1800"/>
            </a:pPr>
            <a:r>
              <a:rPr sz="2400">
                <a:latin typeface="Gill Sans MT" panose="020B0502020104020203" pitchFamily="34" charset="77"/>
                <a:ea typeface="Georgia"/>
                <a:cs typeface="Georgia"/>
                <a:sym typeface="Georgia"/>
              </a:rPr>
              <a:t>Comportements répétitifs, inefficaces ou incongrus</a:t>
            </a:r>
          </a:p>
          <a:p>
            <a:pPr marL="685800" lvl="1" indent="-228600" algn="just">
              <a:spcBef>
                <a:spcPts val="500"/>
              </a:spcBef>
              <a:defRPr sz="1800"/>
            </a:pPr>
            <a:r>
              <a:rPr sz="2400">
                <a:latin typeface="Gill Sans MT" panose="020B0502020104020203" pitchFamily="34" charset="77"/>
                <a:ea typeface="Georgia"/>
                <a:cs typeface="Georgia"/>
                <a:sym typeface="Georgia"/>
              </a:rPr>
              <a:t>Possible perte de contact avec la réalité, sentiment de détachement par rapport à l’environnement</a:t>
            </a:r>
          </a:p>
          <a:p>
            <a:pPr marL="685800" lvl="1" indent="-228600" algn="just">
              <a:spcBef>
                <a:spcPts val="500"/>
              </a:spcBef>
              <a:buClr>
                <a:srgbClr val="0070C0"/>
              </a:buClr>
              <a:defRPr sz="1800"/>
            </a:pPr>
            <a:r>
              <a:rPr sz="2400" b="1" i="1">
                <a:solidFill>
                  <a:srgbClr val="0070C0"/>
                </a:solidFill>
                <a:latin typeface="Gill Sans MT" panose="020B0502020104020203" pitchFamily="34" charset="77"/>
                <a:ea typeface="Georgia"/>
                <a:cs typeface="Georgia"/>
                <a:sym typeface="Georgia"/>
              </a:rPr>
              <a:t>« Dissociation » péri-traumatique</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a:xfrm>
            <a:off x="838200" y="-61914"/>
            <a:ext cx="10515600" cy="1595440"/>
          </a:xfrm>
          <a:prstGeom prst="rect">
            <a:avLst/>
          </a:prstGeom>
        </p:spPr>
        <p:txBody>
          <a:bodyPr/>
          <a:lstStyle>
            <a:lvl1pPr algn="ctr">
              <a:defRPr>
                <a:solidFill>
                  <a:srgbClr val="365B9D"/>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Dissociation </a:t>
            </a:r>
            <a:r>
              <a:rPr sz="4400" dirty="0" err="1">
                <a:solidFill>
                  <a:schemeClr val="accent2"/>
                </a:solidFill>
                <a:latin typeface="Gill Sans MT" panose="020B0502020104020203" pitchFamily="34" charset="77"/>
              </a:rPr>
              <a:t>péri-traumatique</a:t>
            </a:r>
            <a:endParaRPr sz="4400" dirty="0">
              <a:solidFill>
                <a:schemeClr val="accent2"/>
              </a:solidFill>
              <a:latin typeface="Gill Sans MT" panose="020B0502020104020203" pitchFamily="34" charset="77"/>
            </a:endParaRPr>
          </a:p>
        </p:txBody>
      </p:sp>
      <p:sp>
        <p:nvSpPr>
          <p:cNvPr id="203" name="Shape 203"/>
          <p:cNvSpPr>
            <a:spLocks noGrp="1"/>
          </p:cNvSpPr>
          <p:nvPr>
            <p:ph type="body" idx="1"/>
          </p:nvPr>
        </p:nvSpPr>
        <p:spPr>
          <a:xfrm>
            <a:off x="838200" y="1444625"/>
            <a:ext cx="10515600" cy="5032375"/>
          </a:xfrm>
          <a:prstGeom prst="rect">
            <a:avLst/>
          </a:prstGeom>
        </p:spPr>
        <p:txBody>
          <a:bodyPr>
            <a:normAutofit fontScale="92500"/>
          </a:bodyPr>
          <a:lstStyle/>
          <a:p>
            <a:pPr marL="189737" lvl="0" indent="-189737" algn="just" defTabSz="758951">
              <a:lnSpc>
                <a:spcPct val="110000"/>
              </a:lnSpc>
              <a:spcBef>
                <a:spcPts val="800"/>
              </a:spcBef>
              <a:buClr>
                <a:schemeClr val="accent2"/>
              </a:buClr>
              <a:defRPr sz="1800"/>
            </a:pPr>
            <a:r>
              <a:rPr sz="2324" dirty="0">
                <a:latin typeface="Gill Sans MT" panose="020B0502020104020203" pitchFamily="34" charset="77"/>
                <a:ea typeface="Georgia"/>
                <a:cs typeface="Georgia"/>
                <a:sym typeface="Georgia"/>
              </a:rPr>
              <a:t>La dissociation </a:t>
            </a:r>
            <a:r>
              <a:rPr sz="2324" dirty="0" err="1">
                <a:latin typeface="Gill Sans MT" panose="020B0502020104020203" pitchFamily="34" charset="77"/>
                <a:ea typeface="Georgia"/>
                <a:cs typeface="Georgia"/>
                <a:sym typeface="Georgia"/>
              </a:rPr>
              <a:t>péritraumatique</a:t>
            </a:r>
            <a:r>
              <a:rPr sz="2324" dirty="0">
                <a:latin typeface="Gill Sans MT" panose="020B0502020104020203" pitchFamily="34" charset="77"/>
                <a:ea typeface="Georgia"/>
                <a:cs typeface="Georgia"/>
                <a:sym typeface="Georgia"/>
              </a:rPr>
              <a:t> </a:t>
            </a:r>
            <a:r>
              <a:rPr sz="2324" dirty="0" err="1">
                <a:latin typeface="Gill Sans MT" panose="020B0502020104020203" pitchFamily="34" charset="77"/>
                <a:ea typeface="Georgia"/>
                <a:cs typeface="Georgia"/>
                <a:sym typeface="Georgia"/>
              </a:rPr>
              <a:t>est</a:t>
            </a:r>
            <a:r>
              <a:rPr sz="2324" dirty="0">
                <a:latin typeface="Gill Sans MT" panose="020B0502020104020203" pitchFamily="34" charset="77"/>
                <a:ea typeface="Georgia"/>
                <a:cs typeface="Georgia"/>
                <a:sym typeface="Georgia"/>
              </a:rPr>
              <a:t> un </a:t>
            </a:r>
            <a:r>
              <a:rPr sz="2324" dirty="0" err="1">
                <a:latin typeface="Gill Sans MT" panose="020B0502020104020203" pitchFamily="34" charset="77"/>
                <a:ea typeface="Georgia"/>
                <a:cs typeface="Georgia"/>
                <a:sym typeface="Georgia"/>
              </a:rPr>
              <a:t>regroupement</a:t>
            </a:r>
            <a:r>
              <a:rPr sz="2324" dirty="0">
                <a:latin typeface="Gill Sans MT" panose="020B0502020104020203" pitchFamily="34" charset="77"/>
                <a:ea typeface="Georgia"/>
                <a:cs typeface="Georgia"/>
                <a:sym typeface="Georgia"/>
              </a:rPr>
              <a:t> de </a:t>
            </a:r>
            <a:r>
              <a:rPr sz="2324" dirty="0" err="1">
                <a:latin typeface="Gill Sans MT" panose="020B0502020104020203" pitchFamily="34" charset="77"/>
                <a:ea typeface="Georgia"/>
                <a:cs typeface="Georgia"/>
                <a:sym typeface="Georgia"/>
              </a:rPr>
              <a:t>symptômes</a:t>
            </a:r>
            <a:r>
              <a:rPr sz="2324" dirty="0">
                <a:latin typeface="Gill Sans MT" panose="020B0502020104020203" pitchFamily="34" charset="77"/>
                <a:ea typeface="Georgia"/>
                <a:cs typeface="Georgia"/>
                <a:sym typeface="Georgia"/>
              </a:rPr>
              <a:t> qui a </a:t>
            </a:r>
            <a:r>
              <a:rPr sz="2324" dirty="0" err="1">
                <a:latin typeface="Gill Sans MT" panose="020B0502020104020203" pitchFamily="34" charset="77"/>
                <a:ea typeface="Georgia"/>
                <a:cs typeface="Georgia"/>
                <a:sym typeface="Georgia"/>
              </a:rPr>
              <a:t>pris</a:t>
            </a:r>
            <a:r>
              <a:rPr sz="2324" dirty="0">
                <a:latin typeface="Gill Sans MT" panose="020B0502020104020203" pitchFamily="34" charset="77"/>
                <a:ea typeface="Georgia"/>
                <a:cs typeface="Georgia"/>
                <a:sym typeface="Georgia"/>
              </a:rPr>
              <a:t> </a:t>
            </a:r>
            <a:r>
              <a:rPr sz="2324" dirty="0" err="1">
                <a:latin typeface="Gill Sans MT" panose="020B0502020104020203" pitchFamily="34" charset="77"/>
                <a:ea typeface="Georgia"/>
                <a:cs typeface="Georgia"/>
                <a:sym typeface="Georgia"/>
              </a:rPr>
              <a:t>récemment</a:t>
            </a:r>
            <a:r>
              <a:rPr sz="2324" dirty="0">
                <a:latin typeface="Gill Sans MT" panose="020B0502020104020203" pitchFamily="34" charset="77"/>
                <a:ea typeface="Georgia"/>
                <a:cs typeface="Georgia"/>
                <a:sym typeface="Georgia"/>
              </a:rPr>
              <a:t> </a:t>
            </a:r>
            <a:r>
              <a:rPr sz="2324" dirty="0" err="1">
                <a:latin typeface="Gill Sans MT" panose="020B0502020104020203" pitchFamily="34" charset="77"/>
                <a:ea typeface="Georgia"/>
                <a:cs typeface="Georgia"/>
                <a:sym typeface="Georgia"/>
              </a:rPr>
              <a:t>une</a:t>
            </a:r>
            <a:r>
              <a:rPr sz="2324" dirty="0">
                <a:latin typeface="Gill Sans MT" panose="020B0502020104020203" pitchFamily="34" charset="77"/>
                <a:ea typeface="Georgia"/>
                <a:cs typeface="Georgia"/>
                <a:sym typeface="Georgia"/>
              </a:rPr>
              <a:t> place </a:t>
            </a:r>
            <a:r>
              <a:rPr sz="2324" dirty="0" err="1">
                <a:latin typeface="Gill Sans MT" panose="020B0502020104020203" pitchFamily="34" charset="77"/>
                <a:ea typeface="Georgia"/>
                <a:cs typeface="Georgia"/>
                <a:sym typeface="Georgia"/>
              </a:rPr>
              <a:t>importante</a:t>
            </a:r>
            <a:r>
              <a:rPr sz="2324" dirty="0">
                <a:latin typeface="Gill Sans MT" panose="020B0502020104020203" pitchFamily="34" charset="77"/>
                <a:ea typeface="Georgia"/>
                <a:cs typeface="Georgia"/>
                <a:sym typeface="Georgia"/>
              </a:rPr>
              <a:t> dans la </a:t>
            </a:r>
            <a:r>
              <a:rPr sz="2324" dirty="0" err="1">
                <a:latin typeface="Gill Sans MT" panose="020B0502020104020203" pitchFamily="34" charset="77"/>
                <a:ea typeface="Georgia"/>
                <a:cs typeface="Georgia"/>
                <a:sym typeface="Georgia"/>
              </a:rPr>
              <a:t>clinique</a:t>
            </a:r>
            <a:r>
              <a:rPr sz="2324" dirty="0">
                <a:latin typeface="Gill Sans MT" panose="020B0502020104020203" pitchFamily="34" charset="77"/>
                <a:ea typeface="Georgia"/>
                <a:cs typeface="Georgia"/>
                <a:sym typeface="Georgia"/>
              </a:rPr>
              <a:t> </a:t>
            </a:r>
            <a:r>
              <a:rPr sz="2324" dirty="0" err="1">
                <a:latin typeface="Gill Sans MT" panose="020B0502020104020203" pitchFamily="34" charset="77"/>
                <a:ea typeface="Georgia"/>
                <a:cs typeface="Georgia"/>
                <a:sym typeface="Georgia"/>
              </a:rPr>
              <a:t>psychotraumatique</a:t>
            </a:r>
            <a:endParaRPr sz="2324" dirty="0">
              <a:latin typeface="Gill Sans MT" panose="020B0502020104020203" pitchFamily="34" charset="77"/>
              <a:ea typeface="Georgia"/>
              <a:cs typeface="Georgia"/>
              <a:sym typeface="Georgia"/>
            </a:endParaRPr>
          </a:p>
          <a:p>
            <a:pPr marL="189737" lvl="0" indent="-189737" algn="just" defTabSz="758951">
              <a:lnSpc>
                <a:spcPct val="110000"/>
              </a:lnSpc>
              <a:spcBef>
                <a:spcPts val="800"/>
              </a:spcBef>
              <a:buClr>
                <a:schemeClr val="accent2"/>
              </a:buClr>
              <a:defRPr sz="1800"/>
            </a:pPr>
            <a:endParaRPr sz="2324" dirty="0">
              <a:latin typeface="Gill Sans MT" panose="020B0502020104020203" pitchFamily="34" charset="77"/>
              <a:ea typeface="Georgia"/>
              <a:cs typeface="Georgia"/>
              <a:sym typeface="Georgia"/>
            </a:endParaRPr>
          </a:p>
          <a:p>
            <a:pPr marL="189737" lvl="0" indent="-189737" algn="just" defTabSz="758951">
              <a:lnSpc>
                <a:spcPct val="110000"/>
              </a:lnSpc>
              <a:spcBef>
                <a:spcPts val="800"/>
              </a:spcBef>
              <a:buClr>
                <a:schemeClr val="accent2"/>
              </a:buClr>
              <a:defRPr sz="1800"/>
            </a:pPr>
            <a:r>
              <a:rPr sz="2324" dirty="0">
                <a:latin typeface="Gill Sans MT" panose="020B0502020104020203" pitchFamily="34" charset="77"/>
                <a:ea typeface="Georgia"/>
                <a:cs typeface="Georgia"/>
                <a:sym typeface="Georgia"/>
              </a:rPr>
              <a:t>Elle </a:t>
            </a:r>
            <a:r>
              <a:rPr sz="2324" dirty="0" err="1">
                <a:latin typeface="Gill Sans MT" panose="020B0502020104020203" pitchFamily="34" charset="77"/>
                <a:ea typeface="Georgia"/>
                <a:cs typeface="Georgia"/>
                <a:sym typeface="Georgia"/>
              </a:rPr>
              <a:t>entraine</a:t>
            </a:r>
            <a:r>
              <a:rPr sz="2324" dirty="0">
                <a:latin typeface="Gill Sans MT" panose="020B0502020104020203" pitchFamily="34" charset="77"/>
                <a:ea typeface="Georgia"/>
                <a:cs typeface="Georgia"/>
                <a:sym typeface="Georgia"/>
              </a:rPr>
              <a:t> </a:t>
            </a:r>
            <a:r>
              <a:rPr sz="2324" dirty="0" err="1">
                <a:latin typeface="Gill Sans MT" panose="020B0502020104020203" pitchFamily="34" charset="77"/>
                <a:ea typeface="Georgia"/>
                <a:cs typeface="Georgia"/>
                <a:sym typeface="Georgia"/>
              </a:rPr>
              <a:t>une</a:t>
            </a:r>
            <a:r>
              <a:rPr sz="2324" dirty="0">
                <a:latin typeface="Gill Sans MT" panose="020B0502020104020203" pitchFamily="34" charset="77"/>
                <a:ea typeface="Georgia"/>
                <a:cs typeface="Georgia"/>
                <a:sym typeface="Georgia"/>
              </a:rPr>
              <a:t> </a:t>
            </a:r>
            <a:r>
              <a:rPr sz="2324" dirty="0" err="1">
                <a:latin typeface="Gill Sans MT" panose="020B0502020104020203" pitchFamily="34" charset="77"/>
                <a:ea typeface="Georgia"/>
                <a:cs typeface="Georgia"/>
                <a:sym typeface="Georgia"/>
              </a:rPr>
              <a:t>réelle</a:t>
            </a:r>
            <a:r>
              <a:rPr sz="2324" dirty="0">
                <a:latin typeface="Gill Sans MT" panose="020B0502020104020203" pitchFamily="34" charset="77"/>
                <a:ea typeface="Georgia"/>
                <a:cs typeface="Georgia"/>
                <a:sym typeface="Georgia"/>
              </a:rPr>
              <a:t> </a:t>
            </a:r>
            <a:r>
              <a:rPr sz="2324" b="1" dirty="0" err="1">
                <a:solidFill>
                  <a:srgbClr val="00B0F0"/>
                </a:solidFill>
                <a:latin typeface="Gill Sans MT" panose="020B0502020104020203" pitchFamily="34" charset="77"/>
                <a:ea typeface="Georgia"/>
                <a:cs typeface="Georgia"/>
                <a:sym typeface="Georgia"/>
              </a:rPr>
              <a:t>perte</a:t>
            </a:r>
            <a:r>
              <a:rPr sz="2324" b="1" dirty="0">
                <a:solidFill>
                  <a:srgbClr val="00B0F0"/>
                </a:solidFill>
                <a:latin typeface="Gill Sans MT" panose="020B0502020104020203" pitchFamily="34" charset="77"/>
                <a:ea typeface="Georgia"/>
                <a:cs typeface="Georgia"/>
                <a:sym typeface="Georgia"/>
              </a:rPr>
              <a:t> de contact avec la </a:t>
            </a:r>
            <a:r>
              <a:rPr sz="2324" b="1" dirty="0" err="1">
                <a:solidFill>
                  <a:srgbClr val="00B0F0"/>
                </a:solidFill>
                <a:latin typeface="Gill Sans MT" panose="020B0502020104020203" pitchFamily="34" charset="77"/>
                <a:ea typeface="Georgia"/>
                <a:cs typeface="Georgia"/>
                <a:sym typeface="Georgia"/>
              </a:rPr>
              <a:t>réalité</a:t>
            </a:r>
            <a:r>
              <a:rPr sz="2324" b="1" dirty="0">
                <a:solidFill>
                  <a:srgbClr val="00B0F0"/>
                </a:solidFill>
                <a:latin typeface="Gill Sans MT" panose="020B0502020104020203" pitchFamily="34" charset="77"/>
                <a:ea typeface="Georgia"/>
                <a:cs typeface="Georgia"/>
                <a:sym typeface="Georgia"/>
              </a:rPr>
              <a:t>, </a:t>
            </a:r>
            <a:r>
              <a:rPr sz="2324" b="1" dirty="0" err="1">
                <a:solidFill>
                  <a:srgbClr val="00B0F0"/>
                </a:solidFill>
                <a:latin typeface="Gill Sans MT" panose="020B0502020104020203" pitchFamily="34" charset="77"/>
                <a:ea typeface="Georgia"/>
                <a:cs typeface="Georgia"/>
                <a:sym typeface="Georgia"/>
              </a:rPr>
              <a:t>cet</a:t>
            </a:r>
            <a:r>
              <a:rPr sz="2324" b="1" dirty="0">
                <a:solidFill>
                  <a:srgbClr val="00B0F0"/>
                </a:solidFill>
                <a:latin typeface="Gill Sans MT" panose="020B0502020104020203" pitchFamily="34" charset="77"/>
                <a:ea typeface="Georgia"/>
                <a:cs typeface="Georgia"/>
                <a:sym typeface="Georgia"/>
              </a:rPr>
              <a:t> </a:t>
            </a:r>
            <a:r>
              <a:rPr sz="2324" b="1" dirty="0" err="1">
                <a:solidFill>
                  <a:srgbClr val="00B0F0"/>
                </a:solidFill>
                <a:latin typeface="Gill Sans MT" panose="020B0502020104020203" pitchFamily="34" charset="77"/>
                <a:ea typeface="Georgia"/>
                <a:cs typeface="Georgia"/>
                <a:sym typeface="Georgia"/>
              </a:rPr>
              <a:t>état</a:t>
            </a:r>
            <a:r>
              <a:rPr sz="2324" b="1" dirty="0">
                <a:solidFill>
                  <a:srgbClr val="00B0F0"/>
                </a:solidFill>
                <a:latin typeface="Gill Sans MT" panose="020B0502020104020203" pitchFamily="34" charset="77"/>
                <a:ea typeface="Georgia"/>
                <a:cs typeface="Georgia"/>
                <a:sym typeface="Georgia"/>
              </a:rPr>
              <a:t> « </a:t>
            </a:r>
            <a:r>
              <a:rPr sz="2324" b="1" dirty="0" err="1">
                <a:solidFill>
                  <a:srgbClr val="00B0F0"/>
                </a:solidFill>
                <a:latin typeface="Gill Sans MT" panose="020B0502020104020203" pitchFamily="34" charset="77"/>
                <a:ea typeface="Georgia"/>
                <a:cs typeface="Georgia"/>
                <a:sym typeface="Georgia"/>
              </a:rPr>
              <a:t>hypnoïde</a:t>
            </a:r>
            <a:r>
              <a:rPr sz="2324" b="1" dirty="0">
                <a:solidFill>
                  <a:srgbClr val="00B0F0"/>
                </a:solidFill>
                <a:latin typeface="Gill Sans MT" panose="020B0502020104020203" pitchFamily="34" charset="77"/>
                <a:ea typeface="Georgia"/>
                <a:cs typeface="Georgia"/>
                <a:sym typeface="Georgia"/>
              </a:rPr>
              <a:t> » </a:t>
            </a:r>
            <a:r>
              <a:rPr sz="2324" dirty="0">
                <a:latin typeface="Gill Sans MT" panose="020B0502020104020203" pitchFamily="34" charset="77"/>
                <a:ea typeface="Georgia"/>
                <a:cs typeface="Georgia"/>
                <a:sym typeface="Georgia"/>
              </a:rPr>
              <a:t>(</a:t>
            </a:r>
            <a:r>
              <a:rPr sz="2324" dirty="0" err="1">
                <a:latin typeface="Gill Sans MT" panose="020B0502020104020203" pitchFamily="34" charset="77"/>
                <a:ea typeface="Georgia"/>
                <a:cs typeface="Georgia"/>
                <a:sym typeface="Georgia"/>
              </a:rPr>
              <a:t>c’est</a:t>
            </a:r>
            <a:r>
              <a:rPr sz="2324" dirty="0">
                <a:latin typeface="Gill Sans MT" panose="020B0502020104020203" pitchFamily="34" charset="77"/>
                <a:ea typeface="Georgia"/>
                <a:cs typeface="Georgia"/>
                <a:sym typeface="Georgia"/>
              </a:rPr>
              <a:t>-</a:t>
            </a:r>
            <a:r>
              <a:rPr sz="2324" dirty="0" err="1">
                <a:latin typeface="Gill Sans MT" panose="020B0502020104020203" pitchFamily="34" charset="77"/>
                <a:ea typeface="Georgia"/>
                <a:cs typeface="Georgia"/>
                <a:sym typeface="Georgia"/>
              </a:rPr>
              <a:t>à</a:t>
            </a:r>
            <a:r>
              <a:rPr sz="2324" dirty="0">
                <a:latin typeface="Gill Sans MT" panose="020B0502020104020203" pitchFamily="34" charset="77"/>
                <a:ea typeface="Georgia"/>
                <a:cs typeface="Georgia"/>
                <a:sym typeface="Georgia"/>
              </a:rPr>
              <a:t>-dire </a:t>
            </a:r>
            <a:r>
              <a:rPr sz="2324" dirty="0" err="1">
                <a:latin typeface="Gill Sans MT" panose="020B0502020104020203" pitchFamily="34" charset="77"/>
                <a:ea typeface="Georgia"/>
                <a:cs typeface="Georgia"/>
                <a:sym typeface="Georgia"/>
              </a:rPr>
              <a:t>proche</a:t>
            </a:r>
            <a:r>
              <a:rPr sz="2324" dirty="0">
                <a:latin typeface="Gill Sans MT" panose="020B0502020104020203" pitchFamily="34" charset="77"/>
                <a:ea typeface="Georgia"/>
                <a:cs typeface="Georgia"/>
                <a:sym typeface="Georgia"/>
              </a:rPr>
              <a:t> de </a:t>
            </a:r>
            <a:r>
              <a:rPr sz="2324" dirty="0" err="1">
                <a:latin typeface="Gill Sans MT" panose="020B0502020104020203" pitchFamily="34" charset="77"/>
                <a:ea typeface="Georgia"/>
                <a:cs typeface="Georgia"/>
                <a:sym typeface="Georgia"/>
              </a:rPr>
              <a:t>l’hypnose</a:t>
            </a:r>
            <a:r>
              <a:rPr sz="2324" dirty="0">
                <a:latin typeface="Gill Sans MT" panose="020B0502020104020203" pitchFamily="34" charset="77"/>
                <a:ea typeface="Georgia"/>
                <a:cs typeface="Georgia"/>
                <a:sym typeface="Georgia"/>
              </a:rPr>
              <a:t>) dans </a:t>
            </a:r>
            <a:r>
              <a:rPr sz="2324" dirty="0" err="1">
                <a:latin typeface="Gill Sans MT" panose="020B0502020104020203" pitchFamily="34" charset="77"/>
                <a:ea typeface="Georgia"/>
                <a:cs typeface="Georgia"/>
                <a:sym typeface="Georgia"/>
              </a:rPr>
              <a:t>lequel</a:t>
            </a:r>
            <a:r>
              <a:rPr sz="2324" dirty="0">
                <a:latin typeface="Gill Sans MT" panose="020B0502020104020203" pitchFamily="34" charset="77"/>
                <a:ea typeface="Georgia"/>
                <a:cs typeface="Georgia"/>
                <a:sym typeface="Georgia"/>
              </a:rPr>
              <a:t> se place le </a:t>
            </a:r>
            <a:r>
              <a:rPr sz="2324" dirty="0" err="1">
                <a:latin typeface="Gill Sans MT" panose="020B0502020104020203" pitchFamily="34" charset="77"/>
                <a:ea typeface="Georgia"/>
                <a:cs typeface="Georgia"/>
                <a:sym typeface="Georgia"/>
              </a:rPr>
              <a:t>sujet</a:t>
            </a:r>
            <a:r>
              <a:rPr sz="2324" dirty="0">
                <a:latin typeface="Gill Sans MT" panose="020B0502020104020203" pitchFamily="34" charset="77"/>
                <a:ea typeface="Georgia"/>
                <a:cs typeface="Georgia"/>
                <a:sym typeface="Georgia"/>
              </a:rPr>
              <a:t> au moment de </a:t>
            </a:r>
            <a:r>
              <a:rPr sz="2324" dirty="0" err="1">
                <a:latin typeface="Gill Sans MT" panose="020B0502020104020203" pitchFamily="34" charset="77"/>
                <a:ea typeface="Georgia"/>
                <a:cs typeface="Georgia"/>
                <a:sym typeface="Georgia"/>
              </a:rPr>
              <a:t>l’événement</a:t>
            </a:r>
            <a:r>
              <a:rPr sz="2324" dirty="0">
                <a:latin typeface="Gill Sans MT" panose="020B0502020104020203" pitchFamily="34" charset="77"/>
                <a:ea typeface="Georgia"/>
                <a:cs typeface="Georgia"/>
                <a:sym typeface="Georgia"/>
              </a:rPr>
              <a:t> </a:t>
            </a:r>
            <a:r>
              <a:rPr sz="2324" dirty="0" err="1">
                <a:latin typeface="Gill Sans MT" panose="020B0502020104020203" pitchFamily="34" charset="77"/>
                <a:ea typeface="Georgia"/>
                <a:cs typeface="Georgia"/>
                <a:sym typeface="Georgia"/>
              </a:rPr>
              <a:t>traumatique</a:t>
            </a:r>
            <a:r>
              <a:rPr sz="2324" dirty="0">
                <a:latin typeface="Gill Sans MT" panose="020B0502020104020203" pitchFamily="34" charset="77"/>
                <a:ea typeface="Georgia"/>
                <a:cs typeface="Georgia"/>
                <a:sym typeface="Georgia"/>
              </a:rPr>
              <a:t> </a:t>
            </a:r>
          </a:p>
          <a:p>
            <a:pPr marL="189737" lvl="0" indent="-189737" algn="just" defTabSz="758951">
              <a:lnSpc>
                <a:spcPct val="110000"/>
              </a:lnSpc>
              <a:spcBef>
                <a:spcPts val="800"/>
              </a:spcBef>
              <a:buClr>
                <a:schemeClr val="accent2"/>
              </a:buClr>
              <a:defRPr sz="1800"/>
            </a:pPr>
            <a:endParaRPr sz="2324" dirty="0">
              <a:latin typeface="Gill Sans MT" panose="020B0502020104020203" pitchFamily="34" charset="77"/>
              <a:ea typeface="Georgia"/>
              <a:cs typeface="Georgia"/>
              <a:sym typeface="Georgia"/>
            </a:endParaRPr>
          </a:p>
          <a:p>
            <a:pPr marL="189737" lvl="0" indent="-189737" algn="just" defTabSz="758951">
              <a:lnSpc>
                <a:spcPct val="110000"/>
              </a:lnSpc>
              <a:spcBef>
                <a:spcPts val="800"/>
              </a:spcBef>
              <a:buClr>
                <a:schemeClr val="accent2"/>
              </a:buClr>
              <a:defRPr sz="1800"/>
            </a:pPr>
            <a:r>
              <a:rPr sz="2324" dirty="0">
                <a:latin typeface="Gill Sans MT" panose="020B0502020104020203" pitchFamily="34" charset="77"/>
                <a:ea typeface="Georgia"/>
                <a:cs typeface="Georgia"/>
                <a:sym typeface="Georgia"/>
              </a:rPr>
              <a:t>Elle </a:t>
            </a:r>
            <a:r>
              <a:rPr sz="2324" dirty="0" err="1">
                <a:latin typeface="Gill Sans MT" panose="020B0502020104020203" pitchFamily="34" charset="77"/>
                <a:ea typeface="Georgia"/>
                <a:cs typeface="Georgia"/>
                <a:sym typeface="Georgia"/>
              </a:rPr>
              <a:t>représente</a:t>
            </a:r>
            <a:r>
              <a:rPr sz="2324" dirty="0">
                <a:latin typeface="Gill Sans MT" panose="020B0502020104020203" pitchFamily="34" charset="77"/>
                <a:ea typeface="Georgia"/>
                <a:cs typeface="Georgia"/>
                <a:sym typeface="Georgia"/>
              </a:rPr>
              <a:t> un </a:t>
            </a:r>
            <a:r>
              <a:rPr sz="2324" b="1" dirty="0" err="1">
                <a:solidFill>
                  <a:srgbClr val="00B0F0"/>
                </a:solidFill>
                <a:latin typeface="Gill Sans MT" panose="020B0502020104020203" pitchFamily="34" charset="77"/>
                <a:ea typeface="Georgia"/>
                <a:cs typeface="Georgia"/>
                <a:sym typeface="Georgia"/>
              </a:rPr>
              <a:t>facteur</a:t>
            </a:r>
            <a:r>
              <a:rPr sz="2324" b="1" dirty="0">
                <a:solidFill>
                  <a:srgbClr val="00B0F0"/>
                </a:solidFill>
                <a:latin typeface="Gill Sans MT" panose="020B0502020104020203" pitchFamily="34" charset="77"/>
                <a:ea typeface="Georgia"/>
                <a:cs typeface="Georgia"/>
                <a:sym typeface="Georgia"/>
              </a:rPr>
              <a:t> de </a:t>
            </a:r>
            <a:r>
              <a:rPr sz="2324" b="1" dirty="0" err="1">
                <a:solidFill>
                  <a:srgbClr val="00B0F0"/>
                </a:solidFill>
                <a:latin typeface="Gill Sans MT" panose="020B0502020104020203" pitchFamily="34" charset="77"/>
                <a:ea typeface="Georgia"/>
                <a:cs typeface="Georgia"/>
                <a:sym typeface="Georgia"/>
              </a:rPr>
              <a:t>risque</a:t>
            </a:r>
            <a:r>
              <a:rPr sz="2324" b="1" dirty="0">
                <a:solidFill>
                  <a:srgbClr val="00B0F0"/>
                </a:solidFill>
                <a:latin typeface="Gill Sans MT" panose="020B0502020104020203" pitchFamily="34" charset="77"/>
                <a:ea typeface="Georgia"/>
                <a:cs typeface="Georgia"/>
                <a:sym typeface="Georgia"/>
              </a:rPr>
              <a:t> </a:t>
            </a:r>
            <a:r>
              <a:rPr sz="2324" b="1" dirty="0" err="1">
                <a:solidFill>
                  <a:srgbClr val="00B0F0"/>
                </a:solidFill>
                <a:latin typeface="Gill Sans MT" panose="020B0502020104020203" pitchFamily="34" charset="77"/>
                <a:ea typeface="Georgia"/>
                <a:cs typeface="Georgia"/>
                <a:sym typeface="Georgia"/>
              </a:rPr>
              <a:t>majeur</a:t>
            </a:r>
            <a:r>
              <a:rPr sz="2324" b="1" dirty="0">
                <a:solidFill>
                  <a:srgbClr val="00B0F0"/>
                </a:solidFill>
                <a:latin typeface="Gill Sans MT" panose="020B0502020104020203" pitchFamily="34" charset="77"/>
                <a:ea typeface="Georgia"/>
                <a:cs typeface="Georgia"/>
                <a:sym typeface="Georgia"/>
              </a:rPr>
              <a:t> de </a:t>
            </a:r>
            <a:r>
              <a:rPr sz="2324" b="1" dirty="0" err="1">
                <a:solidFill>
                  <a:srgbClr val="00B0F0"/>
                </a:solidFill>
                <a:latin typeface="Gill Sans MT" panose="020B0502020104020203" pitchFamily="34" charset="77"/>
                <a:ea typeface="Georgia"/>
                <a:cs typeface="Georgia"/>
                <a:sym typeface="Georgia"/>
              </a:rPr>
              <a:t>développement</a:t>
            </a:r>
            <a:r>
              <a:rPr sz="2324" b="1" dirty="0">
                <a:solidFill>
                  <a:srgbClr val="00B0F0"/>
                </a:solidFill>
                <a:latin typeface="Gill Sans MT" panose="020B0502020104020203" pitchFamily="34" charset="77"/>
                <a:ea typeface="Georgia"/>
                <a:cs typeface="Georgia"/>
                <a:sym typeface="Georgia"/>
              </a:rPr>
              <a:t> d’un trouble </a:t>
            </a:r>
            <a:r>
              <a:rPr sz="2324" b="1" dirty="0" err="1">
                <a:solidFill>
                  <a:srgbClr val="00B0F0"/>
                </a:solidFill>
                <a:latin typeface="Gill Sans MT" panose="020B0502020104020203" pitchFamily="34" charset="77"/>
                <a:ea typeface="Georgia"/>
                <a:cs typeface="Georgia"/>
                <a:sym typeface="Georgia"/>
              </a:rPr>
              <a:t>psychotraumatique</a:t>
            </a:r>
            <a:r>
              <a:rPr sz="2324" b="1" dirty="0">
                <a:solidFill>
                  <a:srgbClr val="00B0F0"/>
                </a:solidFill>
                <a:latin typeface="Gill Sans MT" panose="020B0502020104020203" pitchFamily="34" charset="77"/>
                <a:ea typeface="Georgia"/>
                <a:cs typeface="Georgia"/>
                <a:sym typeface="Georgia"/>
              </a:rPr>
              <a:t> </a:t>
            </a:r>
            <a:r>
              <a:rPr sz="2324" b="1" dirty="0" err="1">
                <a:solidFill>
                  <a:srgbClr val="00B0F0"/>
                </a:solidFill>
                <a:latin typeface="Gill Sans MT" panose="020B0502020104020203" pitchFamily="34" charset="77"/>
                <a:ea typeface="Georgia"/>
                <a:cs typeface="Georgia"/>
                <a:sym typeface="Georgia"/>
              </a:rPr>
              <a:t>ultérieur</a:t>
            </a:r>
            <a:r>
              <a:rPr sz="2324" dirty="0">
                <a:solidFill>
                  <a:srgbClr val="00B0F0"/>
                </a:solidFill>
                <a:latin typeface="Gill Sans MT" panose="020B0502020104020203" pitchFamily="34" charset="77"/>
                <a:ea typeface="Georgia"/>
                <a:cs typeface="Georgia"/>
                <a:sym typeface="Georgia"/>
              </a:rPr>
              <a:t>. </a:t>
            </a:r>
          </a:p>
          <a:p>
            <a:pPr marL="189737" lvl="0" indent="-189737" algn="just" defTabSz="758951">
              <a:lnSpc>
                <a:spcPct val="110000"/>
              </a:lnSpc>
              <a:spcBef>
                <a:spcPts val="800"/>
              </a:spcBef>
              <a:buClr>
                <a:schemeClr val="accent2"/>
              </a:buClr>
              <a:defRPr sz="1800"/>
            </a:pPr>
            <a:endParaRPr sz="2324" dirty="0">
              <a:latin typeface="Gill Sans MT" panose="020B0502020104020203" pitchFamily="34" charset="77"/>
              <a:ea typeface="Georgia"/>
              <a:cs typeface="Georgia"/>
              <a:sym typeface="Georgia"/>
            </a:endParaRPr>
          </a:p>
          <a:p>
            <a:pPr marL="189737" lvl="0" indent="-189737" algn="just" defTabSz="758951">
              <a:lnSpc>
                <a:spcPct val="110000"/>
              </a:lnSpc>
              <a:spcBef>
                <a:spcPts val="800"/>
              </a:spcBef>
              <a:buClr>
                <a:schemeClr val="accent2"/>
              </a:buClr>
              <a:defRPr sz="1800"/>
            </a:pPr>
            <a:r>
              <a:rPr sz="2324" dirty="0">
                <a:latin typeface="Gill Sans MT" panose="020B0502020104020203" pitchFamily="34" charset="77"/>
                <a:ea typeface="Georgia"/>
                <a:cs typeface="Georgia"/>
                <a:sym typeface="Georgia"/>
              </a:rPr>
              <a:t>Elle </a:t>
            </a:r>
            <a:r>
              <a:rPr sz="2324" dirty="0" err="1">
                <a:latin typeface="Gill Sans MT" panose="020B0502020104020203" pitchFamily="34" charset="77"/>
                <a:ea typeface="Georgia"/>
                <a:cs typeface="Georgia"/>
                <a:sym typeface="Georgia"/>
              </a:rPr>
              <a:t>est</a:t>
            </a:r>
            <a:r>
              <a:rPr sz="2324" dirty="0">
                <a:latin typeface="Gill Sans MT" panose="020B0502020104020203" pitchFamily="34" charset="77"/>
                <a:ea typeface="Georgia"/>
                <a:cs typeface="Georgia"/>
                <a:sym typeface="Georgia"/>
              </a:rPr>
              <a:t> un excellent </a:t>
            </a:r>
            <a:r>
              <a:rPr sz="2324" dirty="0" err="1">
                <a:latin typeface="Gill Sans MT" panose="020B0502020104020203" pitchFamily="34" charset="77"/>
                <a:ea typeface="Georgia"/>
                <a:cs typeface="Georgia"/>
                <a:sym typeface="Georgia"/>
              </a:rPr>
              <a:t>marqueur</a:t>
            </a:r>
            <a:r>
              <a:rPr sz="2324" dirty="0">
                <a:latin typeface="Gill Sans MT" panose="020B0502020104020203" pitchFamily="34" charset="77"/>
                <a:ea typeface="Georgia"/>
                <a:cs typeface="Georgia"/>
                <a:sym typeface="Georgia"/>
              </a:rPr>
              <a:t> de </a:t>
            </a:r>
            <a:r>
              <a:rPr sz="2324" dirty="0" err="1">
                <a:latin typeface="Gill Sans MT" panose="020B0502020104020203" pitchFamily="34" charset="77"/>
                <a:ea typeface="Georgia"/>
                <a:cs typeface="Georgia"/>
                <a:sym typeface="Georgia"/>
              </a:rPr>
              <a:t>l’intensité</a:t>
            </a:r>
            <a:r>
              <a:rPr sz="2324" dirty="0">
                <a:latin typeface="Gill Sans MT" panose="020B0502020104020203" pitchFamily="34" charset="77"/>
                <a:ea typeface="Georgia"/>
                <a:cs typeface="Georgia"/>
                <a:sym typeface="Georgia"/>
              </a:rPr>
              <a:t> de la </a:t>
            </a:r>
            <a:r>
              <a:rPr sz="2324" dirty="0" err="1">
                <a:latin typeface="Gill Sans MT" panose="020B0502020104020203" pitchFamily="34" charset="77"/>
                <a:ea typeface="Georgia"/>
                <a:cs typeface="Georgia"/>
                <a:sym typeface="Georgia"/>
              </a:rPr>
              <a:t>réaction</a:t>
            </a:r>
            <a:r>
              <a:rPr sz="2324" dirty="0">
                <a:latin typeface="Gill Sans MT" panose="020B0502020104020203" pitchFamily="34" charset="77"/>
                <a:ea typeface="Georgia"/>
                <a:cs typeface="Georgia"/>
                <a:sym typeface="Georgia"/>
              </a:rPr>
              <a:t> de stress et </a:t>
            </a:r>
            <a:r>
              <a:rPr sz="2324" dirty="0" err="1">
                <a:latin typeface="Gill Sans MT" panose="020B0502020104020203" pitchFamily="34" charset="77"/>
                <a:ea typeface="Georgia"/>
                <a:cs typeface="Georgia"/>
                <a:sym typeface="Georgia"/>
              </a:rPr>
              <a:t>donc</a:t>
            </a:r>
            <a:r>
              <a:rPr sz="2324" dirty="0">
                <a:latin typeface="Gill Sans MT" panose="020B0502020104020203" pitchFamily="34" charset="77"/>
                <a:ea typeface="Georgia"/>
                <a:cs typeface="Georgia"/>
                <a:sym typeface="Georgia"/>
              </a:rPr>
              <a:t> </a:t>
            </a:r>
            <a:r>
              <a:rPr sz="2324" dirty="0" err="1">
                <a:latin typeface="Gill Sans MT" panose="020B0502020104020203" pitchFamily="34" charset="77"/>
                <a:ea typeface="Georgia"/>
                <a:cs typeface="Georgia"/>
                <a:sym typeface="Georgia"/>
              </a:rPr>
              <a:t>intimement</a:t>
            </a:r>
            <a:r>
              <a:rPr sz="2324" dirty="0">
                <a:latin typeface="Gill Sans MT" panose="020B0502020104020203" pitchFamily="34" charset="77"/>
                <a:ea typeface="Georgia"/>
                <a:cs typeface="Georgia"/>
                <a:sym typeface="Georgia"/>
              </a:rPr>
              <a:t> </a:t>
            </a:r>
            <a:r>
              <a:rPr sz="2324" dirty="0" err="1">
                <a:latin typeface="Gill Sans MT" panose="020B0502020104020203" pitchFamily="34" charset="77"/>
                <a:ea typeface="Georgia"/>
                <a:cs typeface="Georgia"/>
                <a:sym typeface="Georgia"/>
              </a:rPr>
              <a:t>liée</a:t>
            </a:r>
            <a:r>
              <a:rPr sz="2324" dirty="0">
                <a:latin typeface="Gill Sans MT" panose="020B0502020104020203" pitchFamily="34" charset="77"/>
                <a:ea typeface="Georgia"/>
                <a:cs typeface="Georgia"/>
                <a:sym typeface="Georgia"/>
              </a:rPr>
              <a:t> au </a:t>
            </a:r>
            <a:r>
              <a:rPr sz="2324" dirty="0" err="1">
                <a:latin typeface="Gill Sans MT" panose="020B0502020104020203" pitchFamily="34" charset="77"/>
                <a:ea typeface="Georgia"/>
                <a:cs typeface="Georgia"/>
                <a:sym typeface="Georgia"/>
              </a:rPr>
              <a:t>vécu</a:t>
            </a:r>
            <a:r>
              <a:rPr sz="2324" dirty="0">
                <a:latin typeface="Gill Sans MT" panose="020B0502020104020203" pitchFamily="34" charset="77"/>
                <a:ea typeface="Georgia"/>
                <a:cs typeface="Georgia"/>
                <a:sym typeface="Georgia"/>
              </a:rPr>
              <a:t> de </a:t>
            </a:r>
            <a:r>
              <a:rPr sz="2324" dirty="0" err="1">
                <a:latin typeface="Gill Sans MT" panose="020B0502020104020203" pitchFamily="34" charset="77"/>
                <a:ea typeface="Georgia"/>
                <a:cs typeface="Georgia"/>
                <a:sym typeface="Georgia"/>
              </a:rPr>
              <a:t>peur</a:t>
            </a:r>
            <a:r>
              <a:rPr sz="2324" dirty="0">
                <a:latin typeface="Gill Sans MT" panose="020B0502020104020203" pitchFamily="34" charset="77"/>
                <a:ea typeface="Georgia"/>
                <a:cs typeface="Georgia"/>
                <a:sym typeface="Georgia"/>
              </a:rPr>
              <a:t>, </a:t>
            </a:r>
            <a:r>
              <a:rPr sz="2324" dirty="0" err="1">
                <a:latin typeface="Gill Sans MT" panose="020B0502020104020203" pitchFamily="34" charset="77"/>
                <a:ea typeface="Georgia"/>
                <a:cs typeface="Georgia"/>
                <a:sym typeface="Georgia"/>
              </a:rPr>
              <a:t>d’impuissance</a:t>
            </a:r>
            <a:r>
              <a:rPr sz="2324" dirty="0">
                <a:latin typeface="Gill Sans MT" panose="020B0502020104020203" pitchFamily="34" charset="77"/>
                <a:ea typeface="Georgia"/>
                <a:cs typeface="Georgia"/>
                <a:sym typeface="Georgia"/>
              </a:rPr>
              <a:t> </a:t>
            </a:r>
            <a:r>
              <a:rPr sz="2324" dirty="0" err="1">
                <a:latin typeface="Gill Sans MT" panose="020B0502020104020203" pitchFamily="34" charset="77"/>
                <a:ea typeface="Georgia"/>
                <a:cs typeface="Georgia"/>
                <a:sym typeface="Georgia"/>
              </a:rPr>
              <a:t>ou</a:t>
            </a:r>
            <a:r>
              <a:rPr sz="2324" dirty="0">
                <a:latin typeface="Gill Sans MT" panose="020B0502020104020203" pitchFamily="34" charset="77"/>
                <a:ea typeface="Georgia"/>
                <a:cs typeface="Georgia"/>
                <a:sym typeface="Georgia"/>
              </a:rPr>
              <a:t> </a:t>
            </a:r>
            <a:r>
              <a:rPr sz="2324" dirty="0" err="1">
                <a:latin typeface="Gill Sans MT" panose="020B0502020104020203" pitchFamily="34" charset="77"/>
                <a:ea typeface="Georgia"/>
                <a:cs typeface="Georgia"/>
                <a:sym typeface="Georgia"/>
              </a:rPr>
              <a:t>d’horreur</a:t>
            </a:r>
            <a:r>
              <a:rPr sz="2324" dirty="0">
                <a:latin typeface="Gill Sans MT" panose="020B0502020104020203" pitchFamily="34" charset="77"/>
                <a:ea typeface="Georgia"/>
                <a:cs typeface="Georgia"/>
                <a:sym typeface="Georgia"/>
              </a:rPr>
              <a:t> qui </a:t>
            </a:r>
            <a:r>
              <a:rPr sz="2324" dirty="0" err="1">
                <a:latin typeface="Gill Sans MT" panose="020B0502020104020203" pitchFamily="34" charset="77"/>
                <a:ea typeface="Georgia"/>
                <a:cs typeface="Georgia"/>
                <a:sym typeface="Georgia"/>
              </a:rPr>
              <a:t>définit</a:t>
            </a:r>
            <a:r>
              <a:rPr sz="2324" dirty="0">
                <a:latin typeface="Gill Sans MT" panose="020B0502020104020203" pitchFamily="34" charset="77"/>
                <a:ea typeface="Georgia"/>
                <a:cs typeface="Georgia"/>
                <a:sym typeface="Georgia"/>
              </a:rPr>
              <a:t> le </a:t>
            </a:r>
            <a:r>
              <a:rPr sz="2324" dirty="0" err="1">
                <a:latin typeface="Gill Sans MT" panose="020B0502020104020203" pitchFamily="34" charset="77"/>
                <a:ea typeface="Georgia"/>
                <a:cs typeface="Georgia"/>
                <a:sym typeface="Georgia"/>
              </a:rPr>
              <a:t>traumatisme</a:t>
            </a:r>
            <a:r>
              <a:rPr sz="2324" dirty="0">
                <a:latin typeface="Gill Sans MT" panose="020B0502020104020203" pitchFamily="34" charset="77"/>
                <a:ea typeface="Georgia"/>
                <a:cs typeface="Georgia"/>
                <a:sym typeface="Georgia"/>
              </a:rPr>
              <a:t> </a:t>
            </a:r>
            <a:r>
              <a:rPr sz="2324" dirty="0" err="1">
                <a:latin typeface="Gill Sans MT" panose="020B0502020104020203" pitchFamily="34" charset="77"/>
                <a:ea typeface="Georgia"/>
                <a:cs typeface="Georgia"/>
                <a:sym typeface="Georgia"/>
              </a:rPr>
              <a:t>psychique</a:t>
            </a:r>
            <a:r>
              <a:rPr sz="2324" dirty="0">
                <a:latin typeface="Gill Sans MT" panose="020B0502020104020203" pitchFamily="34" charset="77"/>
                <a:ea typeface="Georgia"/>
                <a:cs typeface="Georgia"/>
                <a:sym typeface="Georgia"/>
              </a:rPr>
              <a:t>.</a:t>
            </a:r>
          </a:p>
        </p:txBody>
      </p:sp>
      <p:sp>
        <p:nvSpPr>
          <p:cNvPr id="204" name="Shape 20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49</a:t>
            </a:fld>
            <a:endParaRPr sz="1200">
              <a:solidFill>
                <a:srgbClr val="888888"/>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re 1">
            <a:extLst>
              <a:ext uri="{FF2B5EF4-FFF2-40B4-BE49-F238E27FC236}">
                <a16:creationId xmlns:a16="http://schemas.microsoft.com/office/drawing/2014/main" id="{6B2DFB27-EA01-994A-8491-AEEA064006F3}"/>
              </a:ext>
            </a:extLst>
          </p:cNvPr>
          <p:cNvSpPr>
            <a:spLocks noGrp="1"/>
          </p:cNvSpPr>
          <p:nvPr>
            <p:ph type="title"/>
          </p:nvPr>
        </p:nvSpPr>
        <p:spPr>
          <a:xfrm>
            <a:off x="716379" y="288133"/>
            <a:ext cx="8229600" cy="1143000"/>
          </a:xfrm>
        </p:spPr>
        <p:txBody>
          <a:bodyPr/>
          <a:lstStyle/>
          <a:p>
            <a:r>
              <a:rPr lang="fr-FR" altLang="fr-FR" sz="3600" b="1" dirty="0">
                <a:solidFill>
                  <a:schemeClr val="accent2"/>
                </a:solidFill>
              </a:rPr>
              <a:t>Le « bon » stress vs le « mauvais » stress</a:t>
            </a:r>
          </a:p>
        </p:txBody>
      </p:sp>
      <p:pic>
        <p:nvPicPr>
          <p:cNvPr id="37890" name="Picture 2">
            <a:extLst>
              <a:ext uri="{FF2B5EF4-FFF2-40B4-BE49-F238E27FC236}">
                <a16:creationId xmlns:a16="http://schemas.microsoft.com/office/drawing/2014/main" id="{39AE5242-27E2-F543-9579-0FF2E8D51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289" y="1458914"/>
            <a:ext cx="7712075"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a:extLst>
              <a:ext uri="{FF2B5EF4-FFF2-40B4-BE49-F238E27FC236}">
                <a16:creationId xmlns:a16="http://schemas.microsoft.com/office/drawing/2014/main" id="{5EFC238C-7024-044F-881C-2A04C0A9B5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6563" y="1514476"/>
            <a:ext cx="4451350" cy="4837113"/>
          </a:xfrm>
          <a:noFill/>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97302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 name="Shape 206"/>
          <p:cNvSpPr>
            <a:spLocks noGrp="1"/>
          </p:cNvSpPr>
          <p:nvPr>
            <p:ph type="title"/>
          </p:nvPr>
        </p:nvSpPr>
        <p:spPr>
          <a:xfrm>
            <a:off x="838200" y="39686"/>
            <a:ext cx="10515600" cy="1595440"/>
          </a:xfrm>
          <a:prstGeom prst="rect">
            <a:avLst/>
          </a:prstGeom>
        </p:spPr>
        <p:txBody>
          <a:bodyPr/>
          <a:lstStyle>
            <a:lvl1pPr algn="ctr">
              <a:defRPr>
                <a:solidFill>
                  <a:srgbClr val="365B9D"/>
                </a:solidFill>
                <a:latin typeface="Georgia Bold"/>
                <a:ea typeface="Georgia Bold"/>
                <a:cs typeface="Georgia Bold"/>
                <a:sym typeface="Georgia Bold"/>
              </a:defRPr>
            </a:lvl1pPr>
          </a:lstStyle>
          <a:p>
            <a:pPr lvl="0">
              <a:defRPr sz="1800">
                <a:solidFill>
                  <a:srgbClr val="000000"/>
                </a:solidFill>
              </a:defRPr>
            </a:pPr>
            <a:r>
              <a:rPr sz="4400">
                <a:solidFill>
                  <a:srgbClr val="365B9D"/>
                </a:solidFill>
              </a:rPr>
              <a:t>La dissociation péri-traumatique</a:t>
            </a:r>
          </a:p>
        </p:txBody>
      </p:sp>
      <p:sp>
        <p:nvSpPr>
          <p:cNvPr id="207" name="Shape 207"/>
          <p:cNvSpPr>
            <a:spLocks noGrp="1"/>
          </p:cNvSpPr>
          <p:nvPr>
            <p:ph type="body" idx="1"/>
          </p:nvPr>
        </p:nvSpPr>
        <p:spPr>
          <a:xfrm>
            <a:off x="838200" y="1698625"/>
            <a:ext cx="10515600" cy="5032375"/>
          </a:xfrm>
          <a:prstGeom prst="rect">
            <a:avLst/>
          </a:prstGeom>
        </p:spPr>
        <p:txBody>
          <a:bodyPr>
            <a:normAutofit lnSpcReduction="10000"/>
          </a:bodyPr>
          <a:lstStyle/>
          <a:p>
            <a:pPr marL="157734" lvl="0" indent="-157734" algn="just" defTabSz="630936">
              <a:lnSpc>
                <a:spcPct val="100000"/>
              </a:lnSpc>
              <a:spcBef>
                <a:spcPts val="600"/>
              </a:spcBef>
              <a:defRPr sz="1800"/>
            </a:pPr>
            <a:r>
              <a:rPr sz="1932">
                <a:latin typeface="Georgia"/>
                <a:ea typeface="Georgia"/>
                <a:cs typeface="Georgia"/>
                <a:sym typeface="Georgia"/>
              </a:rPr>
              <a:t>Elle associe à des degrés divers des </a:t>
            </a:r>
            <a:r>
              <a:rPr sz="1932" b="1">
                <a:solidFill>
                  <a:srgbClr val="497CAA"/>
                </a:solidFill>
                <a:latin typeface="Georgia"/>
                <a:ea typeface="Georgia"/>
                <a:cs typeface="Georgia"/>
                <a:sym typeface="Georgia"/>
              </a:rPr>
              <a:t>altérations de la conscience</a:t>
            </a:r>
            <a:r>
              <a:rPr sz="1932">
                <a:latin typeface="Georgia"/>
                <a:ea typeface="Georgia"/>
                <a:cs typeface="Georgia"/>
                <a:sym typeface="Georgia"/>
              </a:rPr>
              <a:t>, </a:t>
            </a:r>
            <a:r>
              <a:rPr sz="1932" b="1">
                <a:solidFill>
                  <a:srgbClr val="497CAA"/>
                </a:solidFill>
                <a:latin typeface="Georgia"/>
                <a:ea typeface="Georgia"/>
                <a:cs typeface="Georgia"/>
                <a:sym typeface="Georgia"/>
              </a:rPr>
              <a:t>une distorsion de la perception du temps et de l’espace</a:t>
            </a:r>
            <a:r>
              <a:rPr sz="1932">
                <a:latin typeface="Georgia"/>
                <a:ea typeface="Georgia"/>
                <a:cs typeface="Georgia"/>
                <a:sym typeface="Georgia"/>
              </a:rPr>
              <a:t> (impression de flou ; d’être comme dans un film), une </a:t>
            </a:r>
            <a:r>
              <a:rPr sz="1932" b="1">
                <a:solidFill>
                  <a:srgbClr val="497CAA"/>
                </a:solidFill>
                <a:latin typeface="Georgia"/>
                <a:ea typeface="Georgia"/>
                <a:cs typeface="Georgia"/>
                <a:sym typeface="Georgia"/>
              </a:rPr>
              <a:t>désorientation</a:t>
            </a:r>
            <a:r>
              <a:rPr sz="1932">
                <a:latin typeface="Georgia"/>
                <a:ea typeface="Georgia"/>
                <a:cs typeface="Georgia"/>
                <a:sym typeface="Georgia"/>
              </a:rPr>
              <a:t> (perte des repères temporels et spatiaux), la </a:t>
            </a:r>
            <a:r>
              <a:rPr sz="1932" b="1">
                <a:solidFill>
                  <a:srgbClr val="497CAA"/>
                </a:solidFill>
                <a:latin typeface="Georgia"/>
                <a:ea typeface="Georgia"/>
                <a:cs typeface="Georgia"/>
                <a:sym typeface="Georgia"/>
              </a:rPr>
              <a:t>dépersonnalisation</a:t>
            </a:r>
            <a:r>
              <a:rPr sz="1932">
                <a:latin typeface="Georgia"/>
                <a:ea typeface="Georgia"/>
                <a:cs typeface="Georgia"/>
                <a:sym typeface="Georgia"/>
              </a:rPr>
              <a:t> (le fait de se percevoir soi-même comme bizarre, non familier), la </a:t>
            </a:r>
            <a:r>
              <a:rPr sz="1932" b="1">
                <a:solidFill>
                  <a:srgbClr val="497CAA"/>
                </a:solidFill>
                <a:latin typeface="Georgia"/>
                <a:ea typeface="Georgia"/>
                <a:cs typeface="Georgia"/>
                <a:sym typeface="Georgia"/>
              </a:rPr>
              <a:t>déréalisation</a:t>
            </a:r>
            <a:r>
              <a:rPr sz="1932">
                <a:latin typeface="Georgia"/>
                <a:ea typeface="Georgia"/>
                <a:cs typeface="Georgia"/>
                <a:sym typeface="Georgia"/>
              </a:rPr>
              <a:t> (le sentiment que c’est le monde autour de nous qui est devenu bizarre et non familier), le </a:t>
            </a:r>
            <a:r>
              <a:rPr sz="1932" b="1">
                <a:solidFill>
                  <a:srgbClr val="497CAA"/>
                </a:solidFill>
                <a:latin typeface="Georgia"/>
                <a:ea typeface="Georgia"/>
                <a:cs typeface="Georgia"/>
                <a:sym typeface="Georgia"/>
              </a:rPr>
              <a:t>sentiment d’irréalité</a:t>
            </a:r>
            <a:r>
              <a:rPr sz="1932">
                <a:latin typeface="Georgia"/>
                <a:ea typeface="Georgia"/>
                <a:cs typeface="Georgia"/>
                <a:sym typeface="Georgia"/>
              </a:rPr>
              <a:t> ou encore les comportements moteurs automatiques.</a:t>
            </a:r>
          </a:p>
          <a:p>
            <a:pPr marL="157734" lvl="0" indent="-157734" algn="just" defTabSz="630936">
              <a:lnSpc>
                <a:spcPct val="100000"/>
              </a:lnSpc>
              <a:spcBef>
                <a:spcPts val="600"/>
              </a:spcBef>
              <a:defRPr sz="1800"/>
            </a:pPr>
            <a:endParaRPr sz="1932">
              <a:latin typeface="Georgia"/>
              <a:ea typeface="Georgia"/>
              <a:cs typeface="Georgia"/>
              <a:sym typeface="Georgia"/>
            </a:endParaRPr>
          </a:p>
          <a:p>
            <a:pPr marL="157734" lvl="0" indent="-157734" algn="just" defTabSz="630936">
              <a:lnSpc>
                <a:spcPct val="100000"/>
              </a:lnSpc>
              <a:spcBef>
                <a:spcPts val="600"/>
              </a:spcBef>
              <a:defRPr sz="1800"/>
            </a:pPr>
            <a:r>
              <a:rPr sz="1932">
                <a:latin typeface="Georgia"/>
                <a:ea typeface="Georgia"/>
                <a:cs typeface="Georgia"/>
                <a:sym typeface="Georgia"/>
              </a:rPr>
              <a:t>Si ces réactions ne durent généralement que le temps de l’exposition et les quelques heures qui suivent, les tout premiers jours peuvent toutefois être marqués par la présence de certains de ces symptômes, généralement d’intensité beaucoup plus modérée. Dans ce cas, le sommeil et l’appétit pourront être très impactés, et le sujet pourra présenter un sentiment de danger persistant, d’insécurité, de tension psychique et physique ou d’hypervigilance anxieuse.</a:t>
            </a:r>
          </a:p>
          <a:p>
            <a:pPr marL="157734" lvl="0" indent="-157734" algn="just" defTabSz="630936">
              <a:lnSpc>
                <a:spcPct val="100000"/>
              </a:lnSpc>
              <a:spcBef>
                <a:spcPts val="600"/>
              </a:spcBef>
              <a:defRPr sz="1800"/>
            </a:pPr>
            <a:endParaRPr sz="1932">
              <a:latin typeface="Georgia"/>
              <a:ea typeface="Georgia"/>
              <a:cs typeface="Georgia"/>
              <a:sym typeface="Georgia"/>
            </a:endParaRPr>
          </a:p>
          <a:p>
            <a:pPr marL="157734" lvl="0" indent="-157734" algn="just" defTabSz="630936">
              <a:lnSpc>
                <a:spcPct val="100000"/>
              </a:lnSpc>
              <a:spcBef>
                <a:spcPts val="600"/>
              </a:spcBef>
              <a:defRPr sz="1800"/>
            </a:pPr>
            <a:r>
              <a:rPr sz="1932">
                <a:latin typeface="Georgia"/>
                <a:ea typeface="Georgia"/>
                <a:cs typeface="Georgia"/>
                <a:sym typeface="Georgia"/>
              </a:rPr>
              <a:t>Dans certains cas, la dissociation persiste à côté d’un état de stress post-traumatique : en plus des flash-backs, des amnésies, surviennent des moments de déréalisation et de dépersonnalisation.</a:t>
            </a:r>
          </a:p>
        </p:txBody>
      </p:sp>
      <p:sp>
        <p:nvSpPr>
          <p:cNvPr id="208" name="Shape 20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200">
                <a:solidFill>
                  <a:srgbClr val="888888"/>
                </a:solidFill>
              </a:rPr>
              <a:t>50</a:t>
            </a:fld>
            <a:endParaRPr sz="1200">
              <a:solidFill>
                <a:srgbClr val="888888"/>
              </a:solidFill>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Etat</a:t>
            </a:r>
            <a:r>
              <a:rPr sz="4400" dirty="0">
                <a:solidFill>
                  <a:schemeClr val="accent2"/>
                </a:solidFill>
                <a:latin typeface="Gill Sans MT" panose="020B0502020104020203" pitchFamily="34" charset="77"/>
              </a:rPr>
              <a:t> de </a:t>
            </a:r>
            <a:r>
              <a:rPr lang="fr-FR" sz="4400" dirty="0">
                <a:solidFill>
                  <a:schemeClr val="accent2"/>
                </a:solidFill>
                <a:latin typeface="Gill Sans MT" panose="020B0502020104020203" pitchFamily="34" charset="77"/>
              </a:rPr>
              <a:t>st</a:t>
            </a:r>
            <a:r>
              <a:rPr sz="4400" dirty="0" err="1">
                <a:solidFill>
                  <a:schemeClr val="accent2"/>
                </a:solidFill>
                <a:latin typeface="Gill Sans MT" panose="020B0502020104020203" pitchFamily="34" charset="77"/>
              </a:rPr>
              <a:t>ress</a:t>
            </a:r>
            <a:r>
              <a:rPr sz="4400" dirty="0">
                <a:solidFill>
                  <a:schemeClr val="accent2"/>
                </a:solidFill>
                <a:latin typeface="Gill Sans MT" panose="020B0502020104020203" pitchFamily="34" charset="77"/>
              </a:rPr>
              <a:t> </a:t>
            </a:r>
            <a:r>
              <a:rPr lang="fr-FR" sz="4400" dirty="0">
                <a:solidFill>
                  <a:schemeClr val="accent2"/>
                </a:solidFill>
                <a:latin typeface="Gill Sans MT" panose="020B0502020104020203" pitchFamily="34" charset="77"/>
              </a:rPr>
              <a:t>ai</a:t>
            </a:r>
            <a:r>
              <a:rPr sz="4400" dirty="0" err="1">
                <a:solidFill>
                  <a:schemeClr val="accent2"/>
                </a:solidFill>
                <a:latin typeface="Gill Sans MT" panose="020B0502020104020203" pitchFamily="34" charset="77"/>
              </a:rPr>
              <a:t>gu</a:t>
            </a:r>
            <a:endParaRPr sz="4400" dirty="0">
              <a:solidFill>
                <a:schemeClr val="accent2"/>
              </a:solidFill>
              <a:latin typeface="Gill Sans MT" panose="020B0502020104020203" pitchFamily="34" charset="77"/>
            </a:endParaRPr>
          </a:p>
        </p:txBody>
      </p:sp>
      <p:sp>
        <p:nvSpPr>
          <p:cNvPr id="211" name="Shape 211"/>
          <p:cNvSpPr>
            <a:spLocks noGrp="1"/>
          </p:cNvSpPr>
          <p:nvPr>
            <p:ph type="body" idx="1"/>
          </p:nvPr>
        </p:nvSpPr>
        <p:spPr>
          <a:xfrm>
            <a:off x="651966" y="1986717"/>
            <a:ext cx="7129463" cy="4351338"/>
          </a:xfrm>
          <a:prstGeom prst="rect">
            <a:avLst/>
          </a:prstGeom>
        </p:spPr>
        <p:txBody>
          <a:bodyPr/>
          <a:lstStyle/>
          <a:p>
            <a:pPr lvl="0">
              <a:buClr>
                <a:srgbClr val="C00000"/>
              </a:buClr>
              <a:defRPr sz="1800"/>
            </a:pPr>
            <a:r>
              <a:rPr sz="2800" dirty="0">
                <a:solidFill>
                  <a:srgbClr val="C00000"/>
                </a:solidFill>
                <a:latin typeface="Gill Sans MT" panose="020B0502020104020203" pitchFamily="34" charset="77"/>
                <a:ea typeface="Georgia Bold"/>
                <a:cs typeface="Georgia Bold"/>
                <a:sym typeface="Georgia Bold"/>
              </a:rPr>
              <a:t>3 </a:t>
            </a:r>
            <a:r>
              <a:rPr sz="2800" dirty="0" err="1">
                <a:solidFill>
                  <a:srgbClr val="C00000"/>
                </a:solidFill>
                <a:latin typeface="Gill Sans MT" panose="020B0502020104020203" pitchFamily="34" charset="77"/>
                <a:ea typeface="Georgia Bold"/>
                <a:cs typeface="Georgia Bold"/>
                <a:sym typeface="Georgia Bold"/>
              </a:rPr>
              <a:t>jours</a:t>
            </a:r>
            <a:r>
              <a:rPr sz="2800" dirty="0">
                <a:solidFill>
                  <a:srgbClr val="C00000"/>
                </a:solidFill>
                <a:latin typeface="Gill Sans MT" panose="020B0502020104020203" pitchFamily="34" charset="77"/>
                <a:ea typeface="Georgia Bold"/>
                <a:cs typeface="Georgia Bold"/>
                <a:sym typeface="Georgia Bold"/>
              </a:rPr>
              <a:t> – 1 </a:t>
            </a:r>
            <a:r>
              <a:rPr sz="2800" dirty="0" err="1">
                <a:solidFill>
                  <a:srgbClr val="C00000"/>
                </a:solidFill>
                <a:latin typeface="Gill Sans MT" panose="020B0502020104020203" pitchFamily="34" charset="77"/>
                <a:ea typeface="Georgia Bold"/>
                <a:cs typeface="Georgia Bold"/>
                <a:sym typeface="Georgia Bold"/>
              </a:rPr>
              <a:t>mois</a:t>
            </a:r>
            <a:r>
              <a:rPr sz="2800" dirty="0">
                <a:solidFill>
                  <a:srgbClr val="C00000"/>
                </a:solidFill>
                <a:latin typeface="Gill Sans MT" panose="020B0502020104020203" pitchFamily="34" charset="77"/>
                <a:ea typeface="Georgia Bold"/>
                <a:cs typeface="Georgia Bold"/>
                <a:sym typeface="Georgia Bold"/>
              </a:rPr>
              <a:t> après le stress</a:t>
            </a:r>
          </a:p>
          <a:p>
            <a:pPr lvl="0">
              <a:buClr>
                <a:srgbClr val="C00000"/>
              </a:buClr>
              <a:defRPr sz="1800"/>
            </a:pPr>
            <a:endParaRPr sz="2800" dirty="0">
              <a:solidFill>
                <a:srgbClr val="C00000"/>
              </a:solidFill>
              <a:latin typeface="Gill Sans MT" panose="020B0502020104020203" pitchFamily="34" charset="77"/>
              <a:ea typeface="Georgia Bold"/>
              <a:cs typeface="Georgia Bold"/>
              <a:sym typeface="Georgia Bold"/>
            </a:endParaRPr>
          </a:p>
          <a:p>
            <a:pPr lvl="0" algn="just">
              <a:defRPr sz="1800"/>
            </a:pPr>
            <a:r>
              <a:rPr sz="2800" dirty="0">
                <a:latin typeface="Gill Sans MT" panose="020B0502020104020203" pitchFamily="34" charset="77"/>
                <a:ea typeface="Georgia Bold"/>
                <a:cs typeface="Georgia Bold"/>
                <a:sym typeface="Georgia Bold"/>
              </a:rPr>
              <a:t>« Obsession » pour le souvenir de </a:t>
            </a:r>
            <a:r>
              <a:rPr sz="2800" dirty="0" err="1">
                <a:latin typeface="Gill Sans MT" panose="020B0502020104020203" pitchFamily="34" charset="77"/>
                <a:ea typeface="Georgia Bold"/>
                <a:cs typeface="Georgia Bold"/>
                <a:sym typeface="Georgia Bold"/>
              </a:rPr>
              <a:t>l’évènement</a:t>
            </a:r>
            <a:r>
              <a:rPr sz="2800" dirty="0">
                <a:latin typeface="Gill Sans MT" panose="020B0502020104020203" pitchFamily="34" charset="77"/>
                <a:ea typeface="Georgia Bold"/>
                <a:cs typeface="Georgia Bold"/>
                <a:sym typeface="Georgia Bold"/>
              </a:rPr>
              <a:t> </a:t>
            </a:r>
            <a:r>
              <a:rPr sz="2800" dirty="0" err="1">
                <a:latin typeface="Gill Sans MT" panose="020B0502020104020203" pitchFamily="34" charset="77"/>
                <a:ea typeface="Georgia Bold"/>
                <a:cs typeface="Georgia Bold"/>
                <a:sym typeface="Georgia Bold"/>
              </a:rPr>
              <a:t>stressant</a:t>
            </a:r>
            <a:r>
              <a:rPr sz="2800" dirty="0">
                <a:latin typeface="Gill Sans MT" panose="020B0502020104020203" pitchFamily="34" charset="77"/>
                <a:ea typeface="Georgia Bold"/>
                <a:cs typeface="Georgia Bold"/>
                <a:sym typeface="Georgia Bold"/>
              </a:rPr>
              <a:t>, flashback, </a:t>
            </a:r>
            <a:r>
              <a:rPr sz="2800" dirty="0" err="1">
                <a:latin typeface="Gill Sans MT" panose="020B0502020104020203" pitchFamily="34" charset="77"/>
                <a:ea typeface="Georgia Bold"/>
                <a:cs typeface="Georgia Bold"/>
                <a:sym typeface="Georgia Bold"/>
              </a:rPr>
              <a:t>cauchemars</a:t>
            </a:r>
            <a:endParaRPr sz="2800" dirty="0">
              <a:latin typeface="Gill Sans MT" panose="020B0502020104020203" pitchFamily="34" charset="77"/>
              <a:ea typeface="Georgia Bold"/>
              <a:cs typeface="Georgia Bold"/>
              <a:sym typeface="Georgia Bold"/>
            </a:endParaRPr>
          </a:p>
          <a:p>
            <a:pPr lvl="0" algn="just">
              <a:defRPr sz="1800"/>
            </a:pPr>
            <a:r>
              <a:rPr sz="2800" dirty="0">
                <a:latin typeface="Gill Sans MT" panose="020B0502020104020203" pitchFamily="34" charset="77"/>
                <a:ea typeface="Georgia Bold"/>
                <a:cs typeface="Georgia Bold"/>
                <a:sym typeface="Georgia Bold"/>
              </a:rPr>
              <a:t>Troubles du </a:t>
            </a:r>
            <a:r>
              <a:rPr sz="2800" dirty="0" err="1">
                <a:latin typeface="Gill Sans MT" panose="020B0502020104020203" pitchFamily="34" charset="77"/>
                <a:ea typeface="Georgia Bold"/>
                <a:cs typeface="Georgia Bold"/>
                <a:sym typeface="Georgia Bold"/>
              </a:rPr>
              <a:t>sommeil</a:t>
            </a:r>
            <a:r>
              <a:rPr sz="2800" dirty="0">
                <a:latin typeface="Gill Sans MT" panose="020B0502020104020203" pitchFamily="34" charset="77"/>
                <a:ea typeface="Georgia Bold"/>
                <a:cs typeface="Georgia Bold"/>
                <a:sym typeface="Georgia Bold"/>
              </a:rPr>
              <a:t>, fatigue</a:t>
            </a:r>
          </a:p>
          <a:p>
            <a:pPr lvl="0" algn="just">
              <a:defRPr sz="1800"/>
            </a:pPr>
            <a:r>
              <a:rPr sz="2800" dirty="0" err="1">
                <a:latin typeface="Gill Sans MT" panose="020B0502020104020203" pitchFamily="34" charset="77"/>
                <a:ea typeface="Georgia Bold"/>
                <a:cs typeface="Georgia Bold"/>
                <a:sym typeface="Georgia Bold"/>
              </a:rPr>
              <a:t>Nervosité</a:t>
            </a:r>
            <a:r>
              <a:rPr sz="2800" dirty="0">
                <a:latin typeface="Gill Sans MT" panose="020B0502020104020203" pitchFamily="34" charset="77"/>
                <a:ea typeface="Georgia Bold"/>
                <a:cs typeface="Georgia Bold"/>
                <a:sym typeface="Georgia Bold"/>
              </a:rPr>
              <a:t>, </a:t>
            </a:r>
            <a:r>
              <a:rPr sz="2800" dirty="0" err="1">
                <a:latin typeface="Gill Sans MT" panose="020B0502020104020203" pitchFamily="34" charset="77"/>
                <a:ea typeface="Georgia Bold"/>
                <a:cs typeface="Georgia Bold"/>
                <a:sym typeface="Georgia Bold"/>
              </a:rPr>
              <a:t>angoisse</a:t>
            </a:r>
            <a:endParaRPr sz="2800" dirty="0">
              <a:latin typeface="Gill Sans MT" panose="020B0502020104020203" pitchFamily="34" charset="77"/>
              <a:ea typeface="Georgia Bold"/>
              <a:cs typeface="Georgia Bold"/>
              <a:sym typeface="Georgia Bold"/>
            </a:endParaRPr>
          </a:p>
          <a:p>
            <a:pPr lvl="0" algn="just">
              <a:defRPr sz="1800"/>
            </a:pPr>
            <a:r>
              <a:rPr sz="2800" dirty="0" err="1">
                <a:latin typeface="Gill Sans MT" panose="020B0502020104020203" pitchFamily="34" charset="77"/>
                <a:ea typeface="Georgia Bold"/>
                <a:cs typeface="Georgia Bold"/>
                <a:sym typeface="Georgia Bold"/>
              </a:rPr>
              <a:t>Repli</a:t>
            </a:r>
            <a:r>
              <a:rPr sz="2800" dirty="0">
                <a:latin typeface="Gill Sans MT" panose="020B0502020104020203" pitchFamily="34" charset="77"/>
                <a:ea typeface="Georgia Bold"/>
                <a:cs typeface="Georgia Bold"/>
                <a:sym typeface="Georgia Bold"/>
              </a:rPr>
              <a:t> sur </a:t>
            </a:r>
            <a:r>
              <a:rPr sz="2800" dirty="0" err="1">
                <a:latin typeface="Gill Sans MT" panose="020B0502020104020203" pitchFamily="34" charset="77"/>
                <a:ea typeface="Georgia Bold"/>
                <a:cs typeface="Georgia Bold"/>
                <a:sym typeface="Georgia Bold"/>
              </a:rPr>
              <a:t>soi</a:t>
            </a:r>
            <a:endParaRPr sz="2800" dirty="0">
              <a:latin typeface="Gill Sans MT" panose="020B0502020104020203" pitchFamily="34" charset="77"/>
              <a:ea typeface="Georgia Bold"/>
              <a:cs typeface="Georgia Bold"/>
              <a:sym typeface="Georgia Bold"/>
            </a:endParaRPr>
          </a:p>
        </p:txBody>
      </p:sp>
      <p:pic>
        <p:nvPicPr>
          <p:cNvPr id="212" name="image4.jpg"/>
          <p:cNvPicPr/>
          <p:nvPr/>
        </p:nvPicPr>
        <p:blipFill>
          <a:blip r:embed="rId2"/>
          <a:stretch>
            <a:fillRect/>
          </a:stretch>
        </p:blipFill>
        <p:spPr>
          <a:xfrm>
            <a:off x="8015288" y="1627109"/>
            <a:ext cx="3992563" cy="5070555"/>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a:solidFill>
                  <a:schemeClr val="accent2"/>
                </a:solidFill>
                <a:latin typeface="Gill Sans MT" panose="020B0502020104020203" pitchFamily="34" charset="77"/>
              </a:rPr>
              <a:t>Trouble de l’</a:t>
            </a:r>
            <a:r>
              <a:rPr lang="fr-FR" sz="4400" dirty="0">
                <a:solidFill>
                  <a:schemeClr val="accent2"/>
                </a:solidFill>
                <a:latin typeface="Gill Sans MT" panose="020B0502020104020203" pitchFamily="34" charset="77"/>
              </a:rPr>
              <a:t>a</a:t>
            </a:r>
            <a:r>
              <a:rPr sz="4400" dirty="0" err="1">
                <a:solidFill>
                  <a:schemeClr val="accent2"/>
                </a:solidFill>
                <a:latin typeface="Gill Sans MT" panose="020B0502020104020203" pitchFamily="34" charset="77"/>
              </a:rPr>
              <a:t>daptation</a:t>
            </a:r>
            <a:endParaRPr sz="4400" dirty="0">
              <a:solidFill>
                <a:schemeClr val="accent2"/>
              </a:solidFill>
              <a:latin typeface="Gill Sans MT" panose="020B0502020104020203" pitchFamily="34" charset="77"/>
            </a:endParaRPr>
          </a:p>
        </p:txBody>
      </p:sp>
      <p:sp>
        <p:nvSpPr>
          <p:cNvPr id="215" name="Shape 215"/>
          <p:cNvSpPr>
            <a:spLocks noGrp="1"/>
          </p:cNvSpPr>
          <p:nvPr>
            <p:ph type="body" idx="1"/>
          </p:nvPr>
        </p:nvSpPr>
        <p:spPr>
          <a:xfrm>
            <a:off x="7277423" y="1882775"/>
            <a:ext cx="4676776" cy="4351339"/>
          </a:xfrm>
          <a:prstGeom prst="rect">
            <a:avLst/>
          </a:prstGeom>
        </p:spPr>
        <p:txBody>
          <a:bodyPr/>
          <a:lstStyle/>
          <a:p>
            <a:pPr lvl="0" algn="just">
              <a:buClr>
                <a:srgbClr val="C00000"/>
              </a:buClr>
              <a:defRPr sz="1800"/>
            </a:pPr>
            <a:r>
              <a:rPr sz="2800" b="1">
                <a:solidFill>
                  <a:srgbClr val="C00000"/>
                </a:solidFill>
                <a:latin typeface="Gill Sans MT" panose="020B0502020104020203" pitchFamily="34" charset="77"/>
                <a:ea typeface="Georgia"/>
                <a:cs typeface="Georgia"/>
                <a:sym typeface="Georgia"/>
              </a:rPr>
              <a:t>0 – 3 mois après le stress</a:t>
            </a:r>
          </a:p>
          <a:p>
            <a:pPr lvl="0" algn="just">
              <a:buClr>
                <a:srgbClr val="C00000"/>
              </a:buClr>
              <a:defRPr sz="1800"/>
            </a:pPr>
            <a:endParaRPr sz="2800">
              <a:solidFill>
                <a:srgbClr val="C00000"/>
              </a:solidFill>
              <a:latin typeface="Gill Sans MT" panose="020B0502020104020203" pitchFamily="34" charset="77"/>
              <a:ea typeface="Georgia"/>
              <a:cs typeface="Georgia"/>
              <a:sym typeface="Georgia"/>
            </a:endParaRPr>
          </a:p>
          <a:p>
            <a:pPr lvl="0" algn="just">
              <a:defRPr sz="1800"/>
            </a:pPr>
            <a:r>
              <a:rPr sz="2800">
                <a:latin typeface="Gill Sans MT" panose="020B0502020104020203" pitchFamily="34" charset="77"/>
                <a:ea typeface="Georgia"/>
                <a:cs typeface="Georgia"/>
                <a:sym typeface="Georgia"/>
              </a:rPr>
              <a:t>Humeur dépressive</a:t>
            </a:r>
          </a:p>
          <a:p>
            <a:pPr lvl="0" algn="just">
              <a:defRPr sz="1800"/>
            </a:pPr>
            <a:r>
              <a:rPr sz="2800">
                <a:latin typeface="Gill Sans MT" panose="020B0502020104020203" pitchFamily="34" charset="77"/>
                <a:ea typeface="Georgia"/>
                <a:cs typeface="Georgia"/>
                <a:sym typeface="Georgia"/>
              </a:rPr>
              <a:t>Anxiété</a:t>
            </a:r>
          </a:p>
          <a:p>
            <a:pPr lvl="0" algn="just">
              <a:defRPr sz="1800"/>
            </a:pPr>
            <a:r>
              <a:rPr sz="2800">
                <a:latin typeface="Gill Sans MT" panose="020B0502020104020203" pitchFamily="34" charset="77"/>
                <a:ea typeface="Georgia"/>
                <a:cs typeface="Georgia"/>
                <a:sym typeface="Georgia"/>
              </a:rPr>
              <a:t>Comportements à risque</a:t>
            </a:r>
          </a:p>
          <a:p>
            <a:pPr lvl="0" algn="just">
              <a:defRPr sz="1800"/>
            </a:pPr>
            <a:r>
              <a:rPr sz="2800">
                <a:latin typeface="Gill Sans MT" panose="020B0502020104020203" pitchFamily="34" charset="77"/>
                <a:ea typeface="Georgia"/>
                <a:cs typeface="Georgia"/>
                <a:sym typeface="Georgia"/>
              </a:rPr>
              <a:t>Troubles de la concentration</a:t>
            </a:r>
          </a:p>
          <a:p>
            <a:pPr lvl="0" algn="just">
              <a:defRPr sz="1800"/>
            </a:pPr>
            <a:r>
              <a:rPr sz="2800">
                <a:latin typeface="Gill Sans MT" panose="020B0502020104020203" pitchFamily="34" charset="77"/>
                <a:ea typeface="Georgia"/>
                <a:cs typeface="Georgia"/>
                <a:sym typeface="Georgia"/>
              </a:rPr>
              <a:t>Troubles de la mémoire</a:t>
            </a:r>
          </a:p>
        </p:txBody>
      </p:sp>
      <p:pic>
        <p:nvPicPr>
          <p:cNvPr id="216" name="image5.png"/>
          <p:cNvPicPr/>
          <p:nvPr/>
        </p:nvPicPr>
        <p:blipFill>
          <a:blip r:embed="rId2"/>
          <a:stretch>
            <a:fillRect/>
          </a:stretch>
        </p:blipFill>
        <p:spPr>
          <a:xfrm>
            <a:off x="699145" y="2382044"/>
            <a:ext cx="6098532" cy="3036887"/>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Conduite</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à</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tenir</a:t>
            </a:r>
            <a:endParaRPr sz="4400" dirty="0">
              <a:solidFill>
                <a:schemeClr val="accent2"/>
              </a:solidFill>
              <a:latin typeface="Gill Sans MT" panose="020B0502020104020203" pitchFamily="34" charset="77"/>
            </a:endParaRPr>
          </a:p>
        </p:txBody>
      </p:sp>
      <p:sp>
        <p:nvSpPr>
          <p:cNvPr id="219" name="Shape 219"/>
          <p:cNvSpPr>
            <a:spLocks noGrp="1"/>
          </p:cNvSpPr>
          <p:nvPr>
            <p:ph type="body" idx="1"/>
          </p:nvPr>
        </p:nvSpPr>
        <p:spPr>
          <a:xfrm>
            <a:off x="838200" y="1825625"/>
            <a:ext cx="10515600" cy="4849069"/>
          </a:xfrm>
          <a:prstGeom prst="rect">
            <a:avLst/>
          </a:prstGeom>
        </p:spPr>
        <p:txBody>
          <a:bodyPr>
            <a:normAutofit/>
          </a:bodyPr>
          <a:lstStyle/>
          <a:p>
            <a:pPr marL="214884" lvl="0" indent="-214884" algn="just" defTabSz="859536">
              <a:lnSpc>
                <a:spcPct val="100000"/>
              </a:lnSpc>
              <a:spcBef>
                <a:spcPts val="900"/>
              </a:spcBef>
              <a:buClr>
                <a:srgbClr val="C00000"/>
              </a:buClr>
              <a:defRPr sz="1800"/>
            </a:pPr>
            <a:r>
              <a:rPr sz="2162" dirty="0" err="1">
                <a:solidFill>
                  <a:srgbClr val="C00000"/>
                </a:solidFill>
                <a:latin typeface="Gill Sans MT" panose="020B0502020104020203" pitchFamily="34" charset="77"/>
                <a:ea typeface="Georgia Bold"/>
                <a:cs typeface="Georgia Bold"/>
                <a:sym typeface="Georgia Bold"/>
              </a:rPr>
              <a:t>Quelles</a:t>
            </a:r>
            <a:r>
              <a:rPr sz="2162" dirty="0">
                <a:solidFill>
                  <a:srgbClr val="C00000"/>
                </a:solidFill>
                <a:latin typeface="Gill Sans MT" panose="020B0502020104020203" pitchFamily="34" charset="77"/>
                <a:ea typeface="Georgia Bold"/>
                <a:cs typeface="Georgia Bold"/>
                <a:sym typeface="Georgia Bold"/>
              </a:rPr>
              <a:t> </a:t>
            </a:r>
            <a:r>
              <a:rPr sz="2162" dirty="0" err="1">
                <a:solidFill>
                  <a:srgbClr val="C00000"/>
                </a:solidFill>
                <a:latin typeface="Gill Sans MT" panose="020B0502020104020203" pitchFamily="34" charset="77"/>
                <a:ea typeface="Georgia Bold"/>
                <a:cs typeface="Georgia Bold"/>
                <a:sym typeface="Georgia Bold"/>
              </a:rPr>
              <a:t>sont</a:t>
            </a:r>
            <a:r>
              <a:rPr sz="2162" dirty="0">
                <a:solidFill>
                  <a:srgbClr val="C00000"/>
                </a:solidFill>
                <a:latin typeface="Gill Sans MT" panose="020B0502020104020203" pitchFamily="34" charset="77"/>
                <a:ea typeface="Georgia Bold"/>
                <a:cs typeface="Georgia Bold"/>
                <a:sym typeface="Georgia Bold"/>
              </a:rPr>
              <a:t> les premières </a:t>
            </a:r>
            <a:r>
              <a:rPr sz="2162" dirty="0" err="1">
                <a:solidFill>
                  <a:srgbClr val="C00000"/>
                </a:solidFill>
                <a:latin typeface="Gill Sans MT" panose="020B0502020104020203" pitchFamily="34" charset="77"/>
                <a:ea typeface="Georgia Bold"/>
                <a:cs typeface="Georgia Bold"/>
                <a:sym typeface="Georgia Bold"/>
              </a:rPr>
              <a:t>priorités</a:t>
            </a:r>
            <a:r>
              <a:rPr sz="2162" dirty="0">
                <a:solidFill>
                  <a:srgbClr val="C00000"/>
                </a:solidFill>
                <a:latin typeface="Gill Sans MT" panose="020B0502020104020203" pitchFamily="34" charset="77"/>
                <a:ea typeface="Georgia Bold"/>
                <a:cs typeface="Georgia Bold"/>
                <a:sym typeface="Georgia Bold"/>
              </a:rPr>
              <a:t> pour aider </a:t>
            </a:r>
            <a:r>
              <a:rPr sz="2162" dirty="0" err="1">
                <a:solidFill>
                  <a:srgbClr val="C00000"/>
                </a:solidFill>
                <a:latin typeface="Gill Sans MT" panose="020B0502020104020203" pitchFamily="34" charset="77"/>
                <a:ea typeface="Georgia Bold"/>
                <a:cs typeface="Georgia Bold"/>
                <a:sym typeface="Georgia Bold"/>
              </a:rPr>
              <a:t>quelqu’un</a:t>
            </a:r>
            <a:r>
              <a:rPr sz="2162" dirty="0">
                <a:solidFill>
                  <a:srgbClr val="C00000"/>
                </a:solidFill>
                <a:latin typeface="Gill Sans MT" panose="020B0502020104020203" pitchFamily="34" charset="77"/>
                <a:ea typeface="Georgia Bold"/>
                <a:cs typeface="Georgia Bold"/>
                <a:sym typeface="Georgia Bold"/>
              </a:rPr>
              <a:t> après un </a:t>
            </a:r>
            <a:r>
              <a:rPr sz="2162" dirty="0" err="1">
                <a:solidFill>
                  <a:srgbClr val="C00000"/>
                </a:solidFill>
                <a:latin typeface="Gill Sans MT" panose="020B0502020104020203" pitchFamily="34" charset="77"/>
                <a:ea typeface="Georgia Bold"/>
                <a:cs typeface="Georgia Bold"/>
                <a:sym typeface="Georgia Bold"/>
              </a:rPr>
              <a:t>évènement</a:t>
            </a:r>
            <a:r>
              <a:rPr sz="2162" dirty="0">
                <a:solidFill>
                  <a:srgbClr val="C00000"/>
                </a:solidFill>
                <a:latin typeface="Gill Sans MT" panose="020B0502020104020203" pitchFamily="34" charset="77"/>
                <a:ea typeface="Georgia Bold"/>
                <a:cs typeface="Georgia Bold"/>
                <a:sym typeface="Georgia Bold"/>
              </a:rPr>
              <a:t> </a:t>
            </a:r>
            <a:r>
              <a:rPr sz="2162" dirty="0" err="1">
                <a:solidFill>
                  <a:srgbClr val="C00000"/>
                </a:solidFill>
                <a:latin typeface="Gill Sans MT" panose="020B0502020104020203" pitchFamily="34" charset="77"/>
                <a:ea typeface="Georgia Bold"/>
                <a:cs typeface="Georgia Bold"/>
                <a:sym typeface="Georgia Bold"/>
              </a:rPr>
              <a:t>traumatisant</a:t>
            </a:r>
            <a:r>
              <a:rPr sz="2162" dirty="0">
                <a:solidFill>
                  <a:srgbClr val="C00000"/>
                </a:solidFill>
                <a:latin typeface="Gill Sans MT" panose="020B0502020104020203" pitchFamily="34" charset="77"/>
                <a:ea typeface="Georgia Bold"/>
                <a:cs typeface="Georgia Bold"/>
                <a:sym typeface="Georgia Bold"/>
              </a:rPr>
              <a:t>?</a:t>
            </a:r>
          </a:p>
          <a:p>
            <a:pPr marL="214884" lvl="0" indent="-214884" defTabSz="859536">
              <a:lnSpc>
                <a:spcPct val="81000"/>
              </a:lnSpc>
              <a:spcBef>
                <a:spcPts val="900"/>
              </a:spcBef>
              <a:buClr>
                <a:srgbClr val="C00000"/>
              </a:buClr>
              <a:defRPr sz="1800"/>
            </a:pPr>
            <a:endParaRPr sz="2162" dirty="0">
              <a:latin typeface="Gill Sans MT" panose="020B0502020104020203" pitchFamily="34" charset="77"/>
            </a:endParaRPr>
          </a:p>
          <a:p>
            <a:pPr marL="644651" lvl="1" indent="-214884" defTabSz="859536">
              <a:lnSpc>
                <a:spcPct val="100000"/>
              </a:lnSpc>
              <a:spcBef>
                <a:spcPts val="400"/>
              </a:spcBef>
              <a:buClr>
                <a:schemeClr val="accent2"/>
              </a:buClr>
              <a:defRPr sz="1800"/>
            </a:pPr>
            <a:r>
              <a:rPr sz="1879" dirty="0">
                <a:latin typeface="Gill Sans MT" panose="020B0502020104020203" pitchFamily="34" charset="77"/>
                <a:ea typeface="Georgia"/>
                <a:cs typeface="Georgia"/>
                <a:sym typeface="Georgia"/>
              </a:rPr>
              <a:t>Assurer </a:t>
            </a:r>
            <a:r>
              <a:rPr sz="1879" dirty="0" err="1">
                <a:latin typeface="Gill Sans MT" panose="020B0502020104020203" pitchFamily="34" charset="77"/>
                <a:ea typeface="Georgia"/>
                <a:cs typeface="Georgia"/>
                <a:sym typeface="Georgia"/>
              </a:rPr>
              <a:t>votre</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propre</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sécurité</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avant</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d’apporter</a:t>
            </a:r>
            <a:r>
              <a:rPr sz="1879" dirty="0">
                <a:latin typeface="Gill Sans MT" panose="020B0502020104020203" pitchFamily="34" charset="77"/>
                <a:ea typeface="Georgia"/>
                <a:cs typeface="Georgia"/>
                <a:sym typeface="Georgia"/>
              </a:rPr>
              <a:t> de </a:t>
            </a:r>
            <a:r>
              <a:rPr sz="1879" dirty="0" err="1">
                <a:latin typeface="Gill Sans MT" panose="020B0502020104020203" pitchFamily="34" charset="77"/>
                <a:ea typeface="Georgia"/>
                <a:cs typeface="Georgia"/>
                <a:sym typeface="Georgia"/>
              </a:rPr>
              <a:t>l’aide</a:t>
            </a:r>
            <a:endParaRPr sz="1879" dirty="0">
              <a:latin typeface="Gill Sans MT" panose="020B0502020104020203" pitchFamily="34" charset="77"/>
              <a:ea typeface="Georgia"/>
              <a:cs typeface="Georgia"/>
              <a:sym typeface="Georgia"/>
            </a:endParaRPr>
          </a:p>
          <a:p>
            <a:pPr marL="644651" lvl="1" indent="-214884" defTabSz="859536">
              <a:lnSpc>
                <a:spcPct val="100000"/>
              </a:lnSpc>
              <a:spcBef>
                <a:spcPts val="400"/>
              </a:spcBef>
              <a:buClr>
                <a:schemeClr val="accent2"/>
              </a:buClr>
              <a:defRPr sz="1800"/>
            </a:pPr>
            <a:r>
              <a:rPr sz="1879" dirty="0" err="1">
                <a:latin typeface="Gill Sans MT" panose="020B0502020104020203" pitchFamily="34" charset="77"/>
                <a:ea typeface="Georgia"/>
                <a:cs typeface="Georgia"/>
                <a:sym typeface="Georgia"/>
              </a:rPr>
              <a:t>Analyser</a:t>
            </a:r>
            <a:r>
              <a:rPr sz="1879" dirty="0">
                <a:latin typeface="Gill Sans MT" panose="020B0502020104020203" pitchFamily="34" charset="77"/>
                <a:ea typeface="Georgia"/>
                <a:cs typeface="Georgia"/>
                <a:sym typeface="Georgia"/>
              </a:rPr>
              <a:t> les dangers </a:t>
            </a:r>
            <a:r>
              <a:rPr sz="1879" dirty="0" err="1">
                <a:latin typeface="Gill Sans MT" panose="020B0502020104020203" pitchFamily="34" charset="77"/>
                <a:ea typeface="Georgia"/>
                <a:cs typeface="Georgia"/>
                <a:sym typeface="Georgia"/>
              </a:rPr>
              <a:t>potentiels</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avant</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d’approcher</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quelqu’un</a:t>
            </a:r>
            <a:r>
              <a:rPr sz="1879" dirty="0">
                <a:latin typeface="Gill Sans MT" panose="020B0502020104020203" pitchFamily="34" charset="77"/>
                <a:ea typeface="Georgia"/>
                <a:cs typeface="Georgia"/>
                <a:sym typeface="Georgia"/>
              </a:rPr>
              <a:t> pour </a:t>
            </a:r>
            <a:r>
              <a:rPr sz="1879" dirty="0" err="1">
                <a:latin typeface="Gill Sans MT" panose="020B0502020104020203" pitchFamily="34" charset="77"/>
                <a:ea typeface="Georgia"/>
                <a:cs typeface="Georgia"/>
                <a:sym typeface="Georgia"/>
              </a:rPr>
              <a:t>lui</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apporter</a:t>
            </a:r>
            <a:r>
              <a:rPr sz="1879" dirty="0">
                <a:latin typeface="Gill Sans MT" panose="020B0502020104020203" pitchFamily="34" charset="77"/>
                <a:ea typeface="Georgia"/>
                <a:cs typeface="Georgia"/>
                <a:sym typeface="Georgia"/>
              </a:rPr>
              <a:t> de </a:t>
            </a:r>
            <a:r>
              <a:rPr sz="1879" dirty="0" err="1">
                <a:latin typeface="Gill Sans MT" panose="020B0502020104020203" pitchFamily="34" charset="77"/>
                <a:ea typeface="Georgia"/>
                <a:cs typeface="Georgia"/>
                <a:sym typeface="Georgia"/>
              </a:rPr>
              <a:t>l’aide</a:t>
            </a:r>
            <a:endParaRPr sz="1879" dirty="0">
              <a:latin typeface="Gill Sans MT" panose="020B0502020104020203" pitchFamily="34" charset="77"/>
              <a:ea typeface="Georgia"/>
              <a:cs typeface="Georgia"/>
              <a:sym typeface="Georgia"/>
            </a:endParaRPr>
          </a:p>
          <a:p>
            <a:pPr marL="644651" lvl="1" indent="-214884" defTabSz="859536">
              <a:lnSpc>
                <a:spcPct val="100000"/>
              </a:lnSpc>
              <a:spcBef>
                <a:spcPts val="400"/>
              </a:spcBef>
              <a:buClr>
                <a:schemeClr val="accent2"/>
              </a:buClr>
              <a:defRPr sz="1800"/>
            </a:pPr>
            <a:r>
              <a:rPr sz="1879" dirty="0">
                <a:latin typeface="Gill Sans MT" panose="020B0502020104020203" pitchFamily="34" charset="77"/>
                <a:ea typeface="Georgia"/>
                <a:cs typeface="Georgia"/>
                <a:sym typeface="Georgia"/>
              </a:rPr>
              <a:t>Si </a:t>
            </a:r>
            <a:r>
              <a:rPr sz="1879" dirty="0" err="1">
                <a:latin typeface="Gill Sans MT" panose="020B0502020104020203" pitchFamily="34" charset="77"/>
                <a:ea typeface="Georgia"/>
                <a:cs typeface="Georgia"/>
                <a:sym typeface="Georgia"/>
              </a:rPr>
              <a:t>vous</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apportez</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votre</a:t>
            </a:r>
            <a:r>
              <a:rPr sz="1879" dirty="0">
                <a:latin typeface="Gill Sans MT" panose="020B0502020104020203" pitchFamily="34" charset="77"/>
                <a:ea typeface="Georgia"/>
                <a:cs typeface="Georgia"/>
                <a:sym typeface="Georgia"/>
              </a:rPr>
              <a:t> aide </a:t>
            </a:r>
            <a:r>
              <a:rPr sz="1879" dirty="0" err="1">
                <a:latin typeface="Gill Sans MT" panose="020B0502020104020203" pitchFamily="34" charset="77"/>
                <a:ea typeface="Georgia"/>
                <a:cs typeface="Georgia"/>
                <a:sym typeface="Georgia"/>
              </a:rPr>
              <a:t>à</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une</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personne</a:t>
            </a:r>
            <a:r>
              <a:rPr sz="1879" dirty="0">
                <a:latin typeface="Gill Sans MT" panose="020B0502020104020203" pitchFamily="34" charset="77"/>
                <a:ea typeface="Georgia"/>
                <a:cs typeface="Georgia"/>
                <a:sym typeface="Georgia"/>
              </a:rPr>
              <a:t> que </a:t>
            </a:r>
            <a:r>
              <a:rPr sz="1879" dirty="0" err="1">
                <a:latin typeface="Gill Sans MT" panose="020B0502020104020203" pitchFamily="34" charset="77"/>
                <a:ea typeface="Georgia"/>
                <a:cs typeface="Georgia"/>
                <a:sym typeface="Georgia"/>
              </a:rPr>
              <a:t>vous</a:t>
            </a:r>
            <a:r>
              <a:rPr sz="1879" dirty="0">
                <a:latin typeface="Gill Sans MT" panose="020B0502020104020203" pitchFamily="34" charset="77"/>
                <a:ea typeface="Georgia"/>
                <a:cs typeface="Georgia"/>
                <a:sym typeface="Georgia"/>
              </a:rPr>
              <a:t> ne </a:t>
            </a:r>
            <a:r>
              <a:rPr sz="1879" dirty="0" err="1">
                <a:latin typeface="Gill Sans MT" panose="020B0502020104020203" pitchFamily="34" charset="77"/>
                <a:ea typeface="Georgia"/>
                <a:cs typeface="Georgia"/>
                <a:sym typeface="Georgia"/>
              </a:rPr>
              <a:t>connaissez</a:t>
            </a:r>
            <a:r>
              <a:rPr sz="1879" dirty="0">
                <a:latin typeface="Gill Sans MT" panose="020B0502020104020203" pitchFamily="34" charset="77"/>
                <a:ea typeface="Georgia"/>
                <a:cs typeface="Georgia"/>
                <a:sym typeface="Georgia"/>
              </a:rPr>
              <a:t> pas: </a:t>
            </a:r>
            <a:r>
              <a:rPr sz="1879" dirty="0" err="1">
                <a:latin typeface="Gill Sans MT" panose="020B0502020104020203" pitchFamily="34" charset="77"/>
                <a:ea typeface="Georgia"/>
                <a:cs typeface="Georgia"/>
                <a:sym typeface="Georgia"/>
              </a:rPr>
              <a:t>présentez-vous</a:t>
            </a:r>
            <a:r>
              <a:rPr sz="1879" dirty="0">
                <a:latin typeface="Gill Sans MT" panose="020B0502020104020203" pitchFamily="34" charset="77"/>
                <a:ea typeface="Georgia"/>
                <a:cs typeface="Georgia"/>
                <a:sym typeface="Georgia"/>
              </a:rPr>
              <a:t> et </a:t>
            </a:r>
            <a:r>
              <a:rPr sz="1879" dirty="0" err="1">
                <a:latin typeface="Gill Sans MT" panose="020B0502020104020203" pitchFamily="34" charset="77"/>
                <a:ea typeface="Georgia"/>
                <a:cs typeface="Georgia"/>
                <a:sym typeface="Georgia"/>
              </a:rPr>
              <a:t>expliquer</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pourquoi</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vous</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êtes</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là</a:t>
            </a:r>
            <a:endParaRPr sz="1879" dirty="0">
              <a:latin typeface="Gill Sans MT" panose="020B0502020104020203" pitchFamily="34" charset="77"/>
              <a:ea typeface="Georgia"/>
              <a:cs typeface="Georgia"/>
              <a:sym typeface="Georgia"/>
            </a:endParaRPr>
          </a:p>
          <a:p>
            <a:pPr marL="644651" lvl="1" indent="-214884" defTabSz="859536">
              <a:lnSpc>
                <a:spcPct val="100000"/>
              </a:lnSpc>
              <a:spcBef>
                <a:spcPts val="400"/>
              </a:spcBef>
              <a:buClr>
                <a:schemeClr val="accent2"/>
              </a:buClr>
              <a:defRPr sz="1800"/>
            </a:pPr>
            <a:r>
              <a:rPr sz="1879" dirty="0" err="1">
                <a:latin typeface="Gill Sans MT" panose="020B0502020104020203" pitchFamily="34" charset="77"/>
                <a:ea typeface="Georgia"/>
                <a:cs typeface="Georgia"/>
                <a:sym typeface="Georgia"/>
              </a:rPr>
              <a:t>Demandez</a:t>
            </a:r>
            <a:r>
              <a:rPr sz="1879" dirty="0">
                <a:latin typeface="Gill Sans MT" panose="020B0502020104020203" pitchFamily="34" charset="77"/>
                <a:ea typeface="Georgia"/>
                <a:cs typeface="Georgia"/>
                <a:sym typeface="Georgia"/>
              </a:rPr>
              <a:t> son nom </a:t>
            </a:r>
            <a:r>
              <a:rPr sz="1879" dirty="0" err="1">
                <a:latin typeface="Gill Sans MT" panose="020B0502020104020203" pitchFamily="34" charset="77"/>
                <a:ea typeface="Georgia"/>
                <a:cs typeface="Georgia"/>
                <a:sym typeface="Georgia"/>
              </a:rPr>
              <a:t>à</a:t>
            </a:r>
            <a:r>
              <a:rPr sz="1879" dirty="0">
                <a:latin typeface="Gill Sans MT" panose="020B0502020104020203" pitchFamily="34" charset="77"/>
                <a:ea typeface="Georgia"/>
                <a:cs typeface="Georgia"/>
                <a:sym typeface="Georgia"/>
              </a:rPr>
              <a:t> la </a:t>
            </a:r>
            <a:r>
              <a:rPr sz="1879" dirty="0" err="1">
                <a:latin typeface="Gill Sans MT" panose="020B0502020104020203" pitchFamily="34" charset="77"/>
                <a:ea typeface="Georgia"/>
                <a:cs typeface="Georgia"/>
                <a:sym typeface="Georgia"/>
              </a:rPr>
              <a:t>personne</a:t>
            </a:r>
            <a:r>
              <a:rPr sz="1879" dirty="0">
                <a:latin typeface="Gill Sans MT" panose="020B0502020104020203" pitchFamily="34" charset="77"/>
                <a:ea typeface="Georgia"/>
                <a:cs typeface="Georgia"/>
                <a:sym typeface="Georgia"/>
              </a:rPr>
              <a:t> et </a:t>
            </a:r>
            <a:r>
              <a:rPr sz="1879" dirty="0" err="1">
                <a:latin typeface="Gill Sans MT" panose="020B0502020104020203" pitchFamily="34" charset="77"/>
                <a:ea typeface="Georgia"/>
                <a:cs typeface="Georgia"/>
                <a:sym typeface="Georgia"/>
              </a:rPr>
              <a:t>utiliser</a:t>
            </a:r>
            <a:r>
              <a:rPr sz="1879" dirty="0">
                <a:latin typeface="Gill Sans MT" panose="020B0502020104020203" pitchFamily="34" charset="77"/>
                <a:ea typeface="Georgia"/>
                <a:cs typeface="Georgia"/>
                <a:sym typeface="Georgia"/>
              </a:rPr>
              <a:t> le pour </a:t>
            </a:r>
            <a:r>
              <a:rPr sz="1879" dirty="0" err="1">
                <a:latin typeface="Gill Sans MT" panose="020B0502020104020203" pitchFamily="34" charset="77"/>
                <a:ea typeface="Georgia"/>
                <a:cs typeface="Georgia"/>
                <a:sym typeface="Georgia"/>
              </a:rPr>
              <a:t>vous</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adresser</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à</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elle</a:t>
            </a:r>
            <a:endParaRPr sz="1879" dirty="0">
              <a:latin typeface="Gill Sans MT" panose="020B0502020104020203" pitchFamily="34" charset="77"/>
              <a:ea typeface="Georgia"/>
              <a:cs typeface="Georgia"/>
              <a:sym typeface="Georgia"/>
            </a:endParaRPr>
          </a:p>
          <a:p>
            <a:pPr marL="644651" lvl="1" indent="-214884" defTabSz="859536">
              <a:lnSpc>
                <a:spcPct val="100000"/>
              </a:lnSpc>
              <a:spcBef>
                <a:spcPts val="400"/>
              </a:spcBef>
              <a:buClr>
                <a:schemeClr val="accent2"/>
              </a:buClr>
              <a:defRPr sz="1800"/>
            </a:pPr>
            <a:r>
              <a:rPr sz="1879" dirty="0" err="1">
                <a:latin typeface="Gill Sans MT" panose="020B0502020104020203" pitchFamily="34" charset="77"/>
                <a:ea typeface="Georgia"/>
                <a:cs typeface="Georgia"/>
                <a:sym typeface="Georgia"/>
              </a:rPr>
              <a:t>Restez</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calme</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tentez</a:t>
            </a:r>
            <a:r>
              <a:rPr sz="1879" dirty="0">
                <a:latin typeface="Gill Sans MT" panose="020B0502020104020203" pitchFamily="34" charset="77"/>
                <a:ea typeface="Georgia"/>
                <a:cs typeface="Georgia"/>
                <a:sym typeface="Georgia"/>
              </a:rPr>
              <a:t> de </a:t>
            </a:r>
            <a:r>
              <a:rPr sz="1879" dirty="0" err="1">
                <a:latin typeface="Gill Sans MT" panose="020B0502020104020203" pitchFamily="34" charset="77"/>
                <a:ea typeface="Georgia"/>
                <a:cs typeface="Georgia"/>
                <a:sym typeface="Georgia"/>
              </a:rPr>
              <a:t>créer</a:t>
            </a:r>
            <a:r>
              <a:rPr sz="1879" dirty="0">
                <a:latin typeface="Gill Sans MT" panose="020B0502020104020203" pitchFamily="34" charset="77"/>
                <a:ea typeface="Georgia"/>
                <a:cs typeface="Georgia"/>
                <a:sym typeface="Georgia"/>
              </a:rPr>
              <a:t> un </a:t>
            </a:r>
            <a:r>
              <a:rPr sz="1879" dirty="0" err="1">
                <a:latin typeface="Gill Sans MT" panose="020B0502020104020203" pitchFamily="34" charset="77"/>
                <a:ea typeface="Georgia"/>
                <a:cs typeface="Georgia"/>
                <a:sym typeface="Georgia"/>
              </a:rPr>
              <a:t>environnement</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sûr</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en</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écartant</a:t>
            </a:r>
            <a:r>
              <a:rPr sz="1879" dirty="0">
                <a:latin typeface="Gill Sans MT" panose="020B0502020104020203" pitchFamily="34" charset="77"/>
                <a:ea typeface="Georgia"/>
                <a:cs typeface="Georgia"/>
                <a:sym typeface="Georgia"/>
              </a:rPr>
              <a:t> les dangers </a:t>
            </a:r>
            <a:r>
              <a:rPr sz="1879" dirty="0" err="1">
                <a:latin typeface="Gill Sans MT" panose="020B0502020104020203" pitchFamily="34" charset="77"/>
                <a:ea typeface="Georgia"/>
                <a:cs typeface="Georgia"/>
                <a:sym typeface="Georgia"/>
              </a:rPr>
              <a:t>immédiats</a:t>
            </a:r>
            <a:endParaRPr sz="1879" dirty="0">
              <a:latin typeface="Gill Sans MT" panose="020B0502020104020203" pitchFamily="34" charset="77"/>
              <a:ea typeface="Georgia"/>
              <a:cs typeface="Georgia"/>
              <a:sym typeface="Georgia"/>
            </a:endParaRPr>
          </a:p>
          <a:p>
            <a:pPr marL="644651" lvl="1" indent="-214884" defTabSz="859536">
              <a:lnSpc>
                <a:spcPct val="100000"/>
              </a:lnSpc>
              <a:spcBef>
                <a:spcPts val="400"/>
              </a:spcBef>
              <a:buClr>
                <a:schemeClr val="accent2"/>
              </a:buClr>
              <a:defRPr sz="1800"/>
            </a:pPr>
            <a:r>
              <a:rPr sz="1879" dirty="0">
                <a:latin typeface="Gill Sans MT" panose="020B0502020104020203" pitchFamily="34" charset="77"/>
                <a:ea typeface="Georgia"/>
                <a:cs typeface="Georgia"/>
                <a:sym typeface="Georgia"/>
              </a:rPr>
              <a:t>Si la </a:t>
            </a:r>
            <a:r>
              <a:rPr sz="1879" dirty="0" err="1">
                <a:latin typeface="Gill Sans MT" panose="020B0502020104020203" pitchFamily="34" charset="77"/>
                <a:ea typeface="Georgia"/>
                <a:cs typeface="Georgia"/>
                <a:sym typeface="Georgia"/>
              </a:rPr>
              <a:t>personne</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est</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blessée</a:t>
            </a:r>
            <a:r>
              <a:rPr sz="1879" dirty="0">
                <a:latin typeface="Gill Sans MT" panose="020B0502020104020203" pitchFamily="34" charset="77"/>
                <a:ea typeface="Georgia"/>
                <a:cs typeface="Georgia"/>
                <a:sym typeface="Georgia"/>
              </a:rPr>
              <a:t>, procurer les </a:t>
            </a:r>
            <a:r>
              <a:rPr sz="1879" dirty="0" err="1">
                <a:latin typeface="Gill Sans MT" panose="020B0502020104020203" pitchFamily="34" charset="77"/>
                <a:ea typeface="Georgia"/>
                <a:cs typeface="Georgia"/>
                <a:sym typeface="Georgia"/>
              </a:rPr>
              <a:t>soins</a:t>
            </a:r>
            <a:r>
              <a:rPr sz="1879" dirty="0">
                <a:latin typeface="Gill Sans MT" panose="020B0502020104020203" pitchFamily="34" charset="77"/>
                <a:ea typeface="Georgia"/>
                <a:cs typeface="Georgia"/>
                <a:sym typeface="Georgia"/>
              </a:rPr>
              <a:t> de </a:t>
            </a:r>
            <a:r>
              <a:rPr sz="1879" dirty="0" err="1">
                <a:latin typeface="Gill Sans MT" panose="020B0502020104020203" pitchFamily="34" charset="77"/>
                <a:ea typeface="Georgia"/>
                <a:cs typeface="Georgia"/>
                <a:sym typeface="Georgia"/>
              </a:rPr>
              <a:t>prmier</a:t>
            </a:r>
            <a:r>
              <a:rPr sz="1879" dirty="0">
                <a:latin typeface="Gill Sans MT" panose="020B0502020104020203" pitchFamily="34" charset="77"/>
                <a:ea typeface="Georgia"/>
                <a:cs typeface="Georgia"/>
                <a:sym typeface="Georgia"/>
              </a:rPr>
              <a:t> secours </a:t>
            </a:r>
            <a:r>
              <a:rPr sz="1879" dirty="0" err="1">
                <a:latin typeface="Gill Sans MT" panose="020B0502020104020203" pitchFamily="34" charset="77"/>
                <a:ea typeface="Georgia"/>
                <a:cs typeface="Georgia"/>
                <a:sym typeface="Georgia"/>
              </a:rPr>
              <a:t>ou</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appeler</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une</a:t>
            </a:r>
            <a:r>
              <a:rPr sz="1879" dirty="0">
                <a:latin typeface="Gill Sans MT" panose="020B0502020104020203" pitchFamily="34" charset="77"/>
                <a:ea typeface="Georgia"/>
                <a:cs typeface="Georgia"/>
                <a:sym typeface="Georgia"/>
              </a:rPr>
              <a:t> assistance </a:t>
            </a:r>
            <a:r>
              <a:rPr sz="1879" dirty="0" err="1">
                <a:latin typeface="Gill Sans MT" panose="020B0502020104020203" pitchFamily="34" charset="77"/>
                <a:ea typeface="Georgia"/>
                <a:cs typeface="Georgia"/>
                <a:sym typeface="Georgia"/>
              </a:rPr>
              <a:t>médicale</a:t>
            </a:r>
            <a:endParaRPr sz="1879" dirty="0">
              <a:latin typeface="Gill Sans MT" panose="020B0502020104020203" pitchFamily="34" charset="77"/>
              <a:ea typeface="Georgia"/>
              <a:cs typeface="Georgia"/>
              <a:sym typeface="Georgia"/>
            </a:endParaRPr>
          </a:p>
          <a:p>
            <a:pPr marL="644651" lvl="1" indent="-214884" defTabSz="859536">
              <a:lnSpc>
                <a:spcPct val="100000"/>
              </a:lnSpc>
              <a:spcBef>
                <a:spcPts val="400"/>
              </a:spcBef>
              <a:buClr>
                <a:schemeClr val="accent2"/>
              </a:buClr>
              <a:defRPr sz="1800"/>
            </a:pPr>
            <a:r>
              <a:rPr sz="1879" dirty="0" err="1">
                <a:latin typeface="Gill Sans MT" panose="020B0502020104020203" pitchFamily="34" charset="77"/>
                <a:ea typeface="Georgia"/>
                <a:cs typeface="Georgia"/>
                <a:sym typeface="Georgia"/>
              </a:rPr>
              <a:t>Déterminez</a:t>
            </a:r>
            <a:r>
              <a:rPr sz="1879" dirty="0">
                <a:latin typeface="Gill Sans MT" panose="020B0502020104020203" pitchFamily="34" charset="77"/>
                <a:ea typeface="Georgia"/>
                <a:cs typeface="Georgia"/>
                <a:sym typeface="Georgia"/>
              </a:rPr>
              <a:t> les </a:t>
            </a:r>
            <a:r>
              <a:rPr sz="1879" dirty="0" err="1">
                <a:latin typeface="Gill Sans MT" panose="020B0502020104020203" pitchFamily="34" charset="77"/>
                <a:ea typeface="Georgia"/>
                <a:cs typeface="Georgia"/>
                <a:sym typeface="Georgia"/>
              </a:rPr>
              <a:t>besoins</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immédiats</a:t>
            </a:r>
            <a:r>
              <a:rPr sz="1879" dirty="0">
                <a:latin typeface="Gill Sans MT" panose="020B0502020104020203" pitchFamily="34" charset="77"/>
                <a:ea typeface="Georgia"/>
                <a:cs typeface="Georgia"/>
                <a:sym typeface="Georgia"/>
              </a:rPr>
              <a:t> de la </a:t>
            </a:r>
            <a:r>
              <a:rPr sz="1879" dirty="0" err="1">
                <a:latin typeface="Gill Sans MT" panose="020B0502020104020203" pitchFamily="34" charset="77"/>
                <a:ea typeface="Georgia"/>
                <a:cs typeface="Georgia"/>
                <a:sym typeface="Georgia"/>
              </a:rPr>
              <a:t>personne</a:t>
            </a:r>
            <a:endParaRPr sz="1879" dirty="0">
              <a:latin typeface="Gill Sans MT" panose="020B0502020104020203" pitchFamily="34" charset="77"/>
              <a:ea typeface="Georgia"/>
              <a:cs typeface="Georgia"/>
              <a:sym typeface="Georgia"/>
            </a:endParaRPr>
          </a:p>
          <a:p>
            <a:pPr marL="644651" lvl="1" indent="-214884" defTabSz="859536">
              <a:lnSpc>
                <a:spcPct val="100000"/>
              </a:lnSpc>
              <a:spcBef>
                <a:spcPts val="400"/>
              </a:spcBef>
              <a:buClr>
                <a:schemeClr val="accent2"/>
              </a:buClr>
              <a:defRPr sz="1800"/>
            </a:pPr>
            <a:r>
              <a:rPr sz="1879" dirty="0" err="1">
                <a:latin typeface="Gill Sans MT" panose="020B0502020104020203" pitchFamily="34" charset="77"/>
                <a:ea typeface="Georgia"/>
                <a:cs typeface="Georgia"/>
                <a:sym typeface="Georgia"/>
              </a:rPr>
              <a:t>Veillez</a:t>
            </a:r>
            <a:r>
              <a:rPr sz="1879" dirty="0">
                <a:latin typeface="Gill Sans MT" panose="020B0502020104020203" pitchFamily="34" charset="77"/>
                <a:ea typeface="Georgia"/>
                <a:cs typeface="Georgia"/>
                <a:sym typeface="Georgia"/>
              </a:rPr>
              <a:t>, avec la </a:t>
            </a:r>
            <a:r>
              <a:rPr sz="1879" dirty="0" err="1">
                <a:latin typeface="Gill Sans MT" panose="020B0502020104020203" pitchFamily="34" charset="77"/>
                <a:ea typeface="Georgia"/>
                <a:cs typeface="Georgia"/>
                <a:sym typeface="Georgia"/>
              </a:rPr>
              <a:t>personne</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à</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préserver</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d’éventuelles</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preuves</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enquête</a:t>
            </a:r>
            <a:r>
              <a:rPr sz="1879" dirty="0">
                <a:latin typeface="Gill Sans MT" panose="020B0502020104020203" pitchFamily="34" charset="77"/>
                <a:ea typeface="Georgia"/>
                <a:cs typeface="Georgia"/>
                <a:sym typeface="Georgia"/>
              </a:rPr>
              <a:t>), sans forcer la </a:t>
            </a:r>
            <a:r>
              <a:rPr sz="1879" dirty="0" err="1">
                <a:latin typeface="Gill Sans MT" panose="020B0502020104020203" pitchFamily="34" charset="77"/>
                <a:ea typeface="Georgia"/>
                <a:cs typeface="Georgia"/>
                <a:sym typeface="Georgia"/>
              </a:rPr>
              <a:t>personne</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à</a:t>
            </a:r>
            <a:r>
              <a:rPr sz="1879" dirty="0">
                <a:latin typeface="Gill Sans MT" panose="020B0502020104020203" pitchFamily="34" charset="77"/>
                <a:ea typeface="Georgia"/>
                <a:cs typeface="Georgia"/>
                <a:sym typeface="Georgia"/>
              </a:rPr>
              <a:t> faire </a:t>
            </a:r>
            <a:r>
              <a:rPr sz="1879" dirty="0" err="1">
                <a:latin typeface="Gill Sans MT" panose="020B0502020104020203" pitchFamily="34" charset="77"/>
                <a:ea typeface="Georgia"/>
                <a:cs typeface="Georgia"/>
                <a:sym typeface="Georgia"/>
              </a:rPr>
              <a:t>ce</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qu’elle</a:t>
            </a:r>
            <a:r>
              <a:rPr sz="1879" dirty="0">
                <a:latin typeface="Gill Sans MT" panose="020B0502020104020203" pitchFamily="34" charset="77"/>
                <a:ea typeface="Georgia"/>
                <a:cs typeface="Georgia"/>
                <a:sym typeface="Georgia"/>
              </a:rPr>
              <a:t> ne </a:t>
            </a:r>
            <a:r>
              <a:rPr sz="1879" dirty="0" err="1">
                <a:latin typeface="Gill Sans MT" panose="020B0502020104020203" pitchFamily="34" charset="77"/>
                <a:ea typeface="Georgia"/>
                <a:cs typeface="Georgia"/>
                <a:sym typeface="Georgia"/>
              </a:rPr>
              <a:t>veut</a:t>
            </a:r>
            <a:r>
              <a:rPr sz="1879" dirty="0">
                <a:latin typeface="Gill Sans MT" panose="020B0502020104020203" pitchFamily="34" charset="77"/>
                <a:ea typeface="Georgia"/>
                <a:cs typeface="Georgia"/>
                <a:sym typeface="Georgia"/>
              </a:rPr>
              <a:t> pas faire</a:t>
            </a:r>
          </a:p>
          <a:p>
            <a:pPr marL="644651" lvl="1" indent="-214884" defTabSz="859536">
              <a:lnSpc>
                <a:spcPct val="100000"/>
              </a:lnSpc>
              <a:spcBef>
                <a:spcPts val="400"/>
              </a:spcBef>
              <a:buClr>
                <a:schemeClr val="accent2"/>
              </a:buClr>
              <a:defRPr sz="1800"/>
            </a:pPr>
            <a:r>
              <a:rPr sz="1879" dirty="0">
                <a:latin typeface="Gill Sans MT" panose="020B0502020104020203" pitchFamily="34" charset="77"/>
                <a:ea typeface="Georgia"/>
                <a:cs typeface="Georgia"/>
                <a:sym typeface="Georgia"/>
              </a:rPr>
              <a:t>Ne </a:t>
            </a:r>
            <a:r>
              <a:rPr sz="1879" dirty="0" err="1">
                <a:latin typeface="Gill Sans MT" panose="020B0502020104020203" pitchFamily="34" charset="77"/>
                <a:ea typeface="Georgia"/>
                <a:cs typeface="Georgia"/>
                <a:sym typeface="Georgia"/>
              </a:rPr>
              <a:t>faites</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aucune</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promesse</a:t>
            </a:r>
            <a:r>
              <a:rPr sz="1879" dirty="0">
                <a:latin typeface="Gill Sans MT" panose="020B0502020104020203" pitchFamily="34" charset="77"/>
                <a:ea typeface="Georgia"/>
                <a:cs typeface="Georgia"/>
                <a:sym typeface="Georgia"/>
              </a:rPr>
              <a:t> que </a:t>
            </a:r>
            <a:r>
              <a:rPr sz="1879" dirty="0" err="1">
                <a:latin typeface="Gill Sans MT" panose="020B0502020104020203" pitchFamily="34" charset="77"/>
                <a:ea typeface="Georgia"/>
                <a:cs typeface="Georgia"/>
                <a:sym typeface="Georgia"/>
              </a:rPr>
              <a:t>vous</a:t>
            </a:r>
            <a:r>
              <a:rPr sz="1879" dirty="0">
                <a:latin typeface="Gill Sans MT" panose="020B0502020104020203" pitchFamily="34" charset="77"/>
                <a:ea typeface="Georgia"/>
                <a:cs typeface="Georgia"/>
                <a:sym typeface="Georgia"/>
              </a:rPr>
              <a:t> ne </a:t>
            </a:r>
            <a:r>
              <a:rPr sz="1879" dirty="0" err="1">
                <a:latin typeface="Gill Sans MT" panose="020B0502020104020203" pitchFamily="34" charset="77"/>
                <a:ea typeface="Georgia"/>
                <a:cs typeface="Georgia"/>
                <a:sym typeface="Georgia"/>
              </a:rPr>
              <a:t>pourrez</a:t>
            </a:r>
            <a:r>
              <a:rPr sz="1879" dirty="0">
                <a:latin typeface="Gill Sans MT" panose="020B0502020104020203" pitchFamily="34" charset="77"/>
                <a:ea typeface="Georgia"/>
                <a:cs typeface="Georgia"/>
                <a:sym typeface="Georgia"/>
              </a:rPr>
              <a:t> </a:t>
            </a:r>
            <a:r>
              <a:rPr sz="1879" dirty="0" err="1">
                <a:latin typeface="Gill Sans MT" panose="020B0502020104020203" pitchFamily="34" charset="77"/>
                <a:ea typeface="Georgia"/>
                <a:cs typeface="Georgia"/>
                <a:sym typeface="Georgia"/>
              </a:rPr>
              <a:t>peut-être</a:t>
            </a:r>
            <a:r>
              <a:rPr sz="1879" dirty="0">
                <a:latin typeface="Gill Sans MT" panose="020B0502020104020203" pitchFamily="34" charset="77"/>
                <a:ea typeface="Georgia"/>
                <a:cs typeface="Georgia"/>
                <a:sym typeface="Georgia"/>
              </a:rPr>
              <a:t> pas </a:t>
            </a:r>
            <a:r>
              <a:rPr sz="1879" dirty="0" err="1">
                <a:latin typeface="Gill Sans MT" panose="020B0502020104020203" pitchFamily="34" charset="77"/>
                <a:ea typeface="Georgia"/>
                <a:cs typeface="Georgia"/>
                <a:sym typeface="Georgia"/>
              </a:rPr>
              <a:t>tenir</a:t>
            </a:r>
            <a:endParaRPr sz="1879" dirty="0">
              <a:latin typeface="Gill Sans MT" panose="020B0502020104020203" pitchFamily="34" charset="77"/>
              <a:ea typeface="Georgia"/>
              <a:cs typeface="Georgia"/>
              <a:sym typeface="Georgia"/>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2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2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21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21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21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iterate>
                                    <p:tmAbs val="0"/>
                                  </p:iterate>
                                  <p:childTnLst>
                                    <p:set>
                                      <p:cBhvr>
                                        <p:cTn id="34" fill="hold"/>
                                        <p:tgtEl>
                                          <p:spTgt spid="21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iterate>
                                    <p:tmAbs val="0"/>
                                  </p:iterate>
                                  <p:childTnLst>
                                    <p:set>
                                      <p:cBhvr>
                                        <p:cTn id="38" fill="hold"/>
                                        <p:tgtEl>
                                          <p:spTgt spid="21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iterate>
                                    <p:tmAbs val="0"/>
                                  </p:iterate>
                                  <p:childTnLst>
                                    <p:set>
                                      <p:cBhvr>
                                        <p:cTn id="42" fill="hold"/>
                                        <p:tgtEl>
                                          <p:spTgt spid="2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build="p" bldLvl="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Conduite</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à</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tenir</a:t>
            </a:r>
            <a:r>
              <a:rPr sz="4400" dirty="0">
                <a:solidFill>
                  <a:schemeClr val="accent2"/>
                </a:solidFill>
                <a:latin typeface="Gill Sans MT" panose="020B0502020104020203" pitchFamily="34" charset="77"/>
              </a:rPr>
              <a:t> (2)</a:t>
            </a:r>
          </a:p>
        </p:txBody>
      </p:sp>
      <p:sp>
        <p:nvSpPr>
          <p:cNvPr id="222" name="Shape 222"/>
          <p:cNvSpPr>
            <a:spLocks noGrp="1"/>
          </p:cNvSpPr>
          <p:nvPr>
            <p:ph type="body" idx="1"/>
          </p:nvPr>
        </p:nvSpPr>
        <p:spPr>
          <a:xfrm>
            <a:off x="838200" y="1825625"/>
            <a:ext cx="10515600" cy="4351338"/>
          </a:xfrm>
          <a:prstGeom prst="rect">
            <a:avLst/>
          </a:prstGeom>
        </p:spPr>
        <p:txBody>
          <a:bodyPr/>
          <a:lstStyle/>
          <a:p>
            <a:pPr marL="212597" lvl="0" indent="-212597" algn="just" defTabSz="850391">
              <a:lnSpc>
                <a:spcPct val="100000"/>
              </a:lnSpc>
              <a:spcBef>
                <a:spcPts val="900"/>
              </a:spcBef>
              <a:buClr>
                <a:srgbClr val="C00000"/>
              </a:buClr>
              <a:defRPr sz="1800"/>
            </a:pPr>
            <a:r>
              <a:rPr sz="2325" b="1" dirty="0" err="1">
                <a:solidFill>
                  <a:srgbClr val="C00000"/>
                </a:solidFill>
                <a:latin typeface="Gill Sans MT" panose="020B0502020104020203" pitchFamily="34" charset="77"/>
                <a:ea typeface="Georgia"/>
                <a:cs typeface="Georgia"/>
                <a:sym typeface="Georgia"/>
              </a:rPr>
              <a:t>Quelles</a:t>
            </a:r>
            <a:r>
              <a:rPr sz="2325" b="1" dirty="0">
                <a:solidFill>
                  <a:srgbClr val="C00000"/>
                </a:solidFill>
                <a:latin typeface="Gill Sans MT" panose="020B0502020104020203" pitchFamily="34" charset="77"/>
                <a:ea typeface="Georgia"/>
                <a:cs typeface="Georgia"/>
                <a:sym typeface="Georgia"/>
              </a:rPr>
              <a:t> </a:t>
            </a:r>
            <a:r>
              <a:rPr sz="2325" b="1" dirty="0" err="1">
                <a:solidFill>
                  <a:srgbClr val="C00000"/>
                </a:solidFill>
                <a:latin typeface="Gill Sans MT" panose="020B0502020104020203" pitchFamily="34" charset="77"/>
                <a:ea typeface="Georgia"/>
                <a:cs typeface="Georgia"/>
                <a:sym typeface="Georgia"/>
              </a:rPr>
              <a:t>sont</a:t>
            </a:r>
            <a:r>
              <a:rPr sz="2325" b="1" dirty="0">
                <a:solidFill>
                  <a:srgbClr val="C00000"/>
                </a:solidFill>
                <a:latin typeface="Gill Sans MT" panose="020B0502020104020203" pitchFamily="34" charset="77"/>
                <a:ea typeface="Georgia"/>
                <a:cs typeface="Georgia"/>
                <a:sym typeface="Georgia"/>
              </a:rPr>
              <a:t> les </a:t>
            </a:r>
            <a:r>
              <a:rPr sz="2325" b="1" dirty="0" err="1">
                <a:solidFill>
                  <a:srgbClr val="C00000"/>
                </a:solidFill>
                <a:latin typeface="Gill Sans MT" panose="020B0502020104020203" pitchFamily="34" charset="77"/>
                <a:ea typeface="Georgia"/>
                <a:cs typeface="Georgia"/>
                <a:sym typeface="Georgia"/>
              </a:rPr>
              <a:t>priorités</a:t>
            </a:r>
            <a:r>
              <a:rPr sz="2325" b="1" dirty="0">
                <a:solidFill>
                  <a:srgbClr val="C00000"/>
                </a:solidFill>
                <a:latin typeface="Gill Sans MT" panose="020B0502020104020203" pitchFamily="34" charset="77"/>
                <a:ea typeface="Georgia"/>
                <a:cs typeface="Georgia"/>
                <a:sym typeface="Georgia"/>
              </a:rPr>
              <a:t> pour aider </a:t>
            </a:r>
            <a:r>
              <a:rPr sz="2325" b="1" dirty="0" err="1">
                <a:solidFill>
                  <a:srgbClr val="C00000"/>
                </a:solidFill>
                <a:latin typeface="Gill Sans MT" panose="020B0502020104020203" pitchFamily="34" charset="77"/>
                <a:ea typeface="Georgia"/>
                <a:cs typeface="Georgia"/>
                <a:sym typeface="Georgia"/>
              </a:rPr>
              <a:t>quelqu’un</a:t>
            </a:r>
            <a:r>
              <a:rPr sz="2325" b="1" dirty="0">
                <a:solidFill>
                  <a:srgbClr val="C00000"/>
                </a:solidFill>
                <a:latin typeface="Gill Sans MT" panose="020B0502020104020203" pitchFamily="34" charset="77"/>
                <a:ea typeface="Georgia"/>
                <a:cs typeface="Georgia"/>
                <a:sym typeface="Georgia"/>
              </a:rPr>
              <a:t> après un </a:t>
            </a:r>
            <a:r>
              <a:rPr sz="2325" b="1" dirty="0" err="1">
                <a:solidFill>
                  <a:srgbClr val="C00000"/>
                </a:solidFill>
                <a:latin typeface="Gill Sans MT" panose="020B0502020104020203" pitchFamily="34" charset="77"/>
                <a:ea typeface="Georgia"/>
                <a:cs typeface="Georgia"/>
                <a:sym typeface="Georgia"/>
              </a:rPr>
              <a:t>évènement</a:t>
            </a:r>
            <a:r>
              <a:rPr sz="2325" b="1" dirty="0">
                <a:solidFill>
                  <a:srgbClr val="C00000"/>
                </a:solidFill>
                <a:latin typeface="Gill Sans MT" panose="020B0502020104020203" pitchFamily="34" charset="77"/>
                <a:ea typeface="Georgia"/>
                <a:cs typeface="Georgia"/>
                <a:sym typeface="Georgia"/>
              </a:rPr>
              <a:t> </a:t>
            </a:r>
            <a:r>
              <a:rPr sz="2325" b="1" dirty="0" err="1">
                <a:solidFill>
                  <a:srgbClr val="C00000"/>
                </a:solidFill>
                <a:latin typeface="Gill Sans MT" panose="020B0502020104020203" pitchFamily="34" charset="77"/>
                <a:ea typeface="Georgia"/>
                <a:cs typeface="Georgia"/>
                <a:sym typeface="Georgia"/>
              </a:rPr>
              <a:t>traumatisant</a:t>
            </a:r>
            <a:r>
              <a:rPr sz="2325" b="1" dirty="0">
                <a:solidFill>
                  <a:srgbClr val="C00000"/>
                </a:solidFill>
                <a:latin typeface="Gill Sans MT" panose="020B0502020104020203" pitchFamily="34" charset="77"/>
                <a:ea typeface="Georgia"/>
                <a:cs typeface="Georgia"/>
                <a:sym typeface="Georgia"/>
              </a:rPr>
              <a:t> de masse?</a:t>
            </a:r>
            <a:endParaRPr sz="2325" b="1" dirty="0">
              <a:latin typeface="Gill Sans MT" panose="020B0502020104020203" pitchFamily="34" charset="77"/>
              <a:ea typeface="Georgia"/>
              <a:cs typeface="Georgia"/>
              <a:sym typeface="Georgia"/>
            </a:endParaRPr>
          </a:p>
          <a:p>
            <a:pPr marL="637794" lvl="1" indent="-212597" algn="just" defTabSz="850391">
              <a:lnSpc>
                <a:spcPct val="100000"/>
              </a:lnSpc>
              <a:spcBef>
                <a:spcPts val="400"/>
              </a:spcBef>
              <a:defRPr sz="1800"/>
            </a:pPr>
            <a:endParaRPr lang="fr-FR" sz="2046" dirty="0">
              <a:latin typeface="Gill Sans MT" panose="020B0502020104020203" pitchFamily="34" charset="77"/>
              <a:ea typeface="Georgia"/>
              <a:cs typeface="Georgia"/>
              <a:sym typeface="Georgia"/>
            </a:endParaRPr>
          </a:p>
          <a:p>
            <a:pPr marL="637794" lvl="1" indent="-212597" algn="just" defTabSz="850391">
              <a:lnSpc>
                <a:spcPct val="100000"/>
              </a:lnSpc>
              <a:spcBef>
                <a:spcPts val="400"/>
              </a:spcBef>
              <a:buClr>
                <a:schemeClr val="accent2"/>
              </a:buClr>
              <a:defRPr sz="1800"/>
            </a:pPr>
            <a:r>
              <a:rPr sz="2046" dirty="0" err="1">
                <a:latin typeface="Gill Sans MT" panose="020B0502020104020203" pitchFamily="34" charset="77"/>
                <a:ea typeface="Georgia"/>
                <a:cs typeface="Georgia"/>
                <a:sym typeface="Georgia"/>
              </a:rPr>
              <a:t>Découvrez</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si</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une</a:t>
            </a:r>
            <a:r>
              <a:rPr sz="2046" dirty="0">
                <a:latin typeface="Gill Sans MT" panose="020B0502020104020203" pitchFamily="34" charset="77"/>
                <a:ea typeface="Georgia"/>
                <a:cs typeface="Georgia"/>
                <a:sym typeface="Georgia"/>
              </a:rPr>
              <a:t> aide </a:t>
            </a:r>
            <a:r>
              <a:rPr sz="2046" dirty="0" err="1">
                <a:latin typeface="Gill Sans MT" panose="020B0502020104020203" pitchFamily="34" charset="77"/>
                <a:ea typeface="Georgia"/>
                <a:cs typeface="Georgia"/>
                <a:sym typeface="Georgia"/>
              </a:rPr>
              <a:t>d’urgence</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est</a:t>
            </a:r>
            <a:r>
              <a:rPr sz="2046" dirty="0">
                <a:latin typeface="Gill Sans MT" panose="020B0502020104020203" pitchFamily="34" charset="77"/>
                <a:ea typeface="Georgia"/>
                <a:cs typeface="Georgia"/>
                <a:sym typeface="Georgia"/>
              </a:rPr>
              <a:t> disponible. Si des </a:t>
            </a:r>
            <a:r>
              <a:rPr sz="2046" dirty="0" err="1">
                <a:latin typeface="Gill Sans MT" panose="020B0502020104020203" pitchFamily="34" charset="77"/>
                <a:ea typeface="Georgia"/>
                <a:cs typeface="Georgia"/>
                <a:sym typeface="Georgia"/>
              </a:rPr>
              <a:t>professionnels</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sont</a:t>
            </a:r>
            <a:r>
              <a:rPr sz="2046" dirty="0">
                <a:latin typeface="Gill Sans MT" panose="020B0502020104020203" pitchFamily="34" charset="77"/>
                <a:ea typeface="Georgia"/>
                <a:cs typeface="Georgia"/>
                <a:sym typeface="Georgia"/>
              </a:rPr>
              <a:t> sur les </a:t>
            </a:r>
            <a:r>
              <a:rPr sz="2046" dirty="0" err="1">
                <a:latin typeface="Gill Sans MT" panose="020B0502020104020203" pitchFamily="34" charset="77"/>
                <a:ea typeface="Georgia"/>
                <a:cs typeface="Georgia"/>
                <a:sym typeface="Georgia"/>
              </a:rPr>
              <a:t>lieux</a:t>
            </a:r>
            <a:r>
              <a:rPr sz="2046" dirty="0">
                <a:latin typeface="Gill Sans MT" panose="020B0502020104020203" pitchFamily="34" charset="77"/>
                <a:ea typeface="Georgia"/>
                <a:cs typeface="Georgia"/>
                <a:sym typeface="Georgia"/>
              </a:rPr>
              <a:t>, suivez </a:t>
            </a:r>
            <a:r>
              <a:rPr sz="2046" dirty="0" err="1">
                <a:latin typeface="Gill Sans MT" panose="020B0502020104020203" pitchFamily="34" charset="77"/>
                <a:ea typeface="Georgia"/>
                <a:cs typeface="Georgia"/>
                <a:sym typeface="Georgia"/>
              </a:rPr>
              <a:t>leur</a:t>
            </a:r>
            <a:r>
              <a:rPr sz="2046" dirty="0">
                <a:latin typeface="Gill Sans MT" panose="020B0502020104020203" pitchFamily="34" charset="77"/>
                <a:ea typeface="Georgia"/>
                <a:cs typeface="Georgia"/>
                <a:sym typeface="Georgia"/>
              </a:rPr>
              <a:t> instructions.</a:t>
            </a:r>
          </a:p>
          <a:p>
            <a:pPr marL="637794" lvl="1" indent="-212597" algn="just" defTabSz="850391">
              <a:lnSpc>
                <a:spcPct val="100000"/>
              </a:lnSpc>
              <a:spcBef>
                <a:spcPts val="400"/>
              </a:spcBef>
              <a:buClr>
                <a:schemeClr val="accent2"/>
              </a:buClr>
              <a:defRPr sz="1800"/>
            </a:pPr>
            <a:r>
              <a:rPr sz="2046" dirty="0" err="1">
                <a:latin typeface="Gill Sans MT" panose="020B0502020104020203" pitchFamily="34" charset="77"/>
                <a:ea typeface="Georgia"/>
                <a:cs typeface="Georgia"/>
                <a:sym typeface="Georgia"/>
              </a:rPr>
              <a:t>Restez</a:t>
            </a:r>
            <a:r>
              <a:rPr sz="2046" dirty="0">
                <a:latin typeface="Gill Sans MT" panose="020B0502020104020203" pitchFamily="34" charset="77"/>
                <a:ea typeface="Georgia"/>
                <a:cs typeface="Georgia"/>
                <a:sym typeface="Georgia"/>
              </a:rPr>
              <a:t> vigilant </a:t>
            </a:r>
            <a:r>
              <a:rPr sz="2046" dirty="0" err="1">
                <a:latin typeface="Gill Sans MT" panose="020B0502020104020203" pitchFamily="34" charset="77"/>
                <a:ea typeface="Georgia"/>
                <a:cs typeface="Georgia"/>
                <a:sym typeface="Georgia"/>
              </a:rPr>
              <a:t>à</a:t>
            </a:r>
            <a:r>
              <a:rPr sz="2046" dirty="0">
                <a:latin typeface="Gill Sans MT" panose="020B0502020104020203" pitchFamily="34" charset="77"/>
                <a:ea typeface="Georgia"/>
                <a:cs typeface="Georgia"/>
                <a:sym typeface="Georgia"/>
              </a:rPr>
              <a:t> la </a:t>
            </a:r>
            <a:r>
              <a:rPr sz="2046" dirty="0" err="1">
                <a:latin typeface="Gill Sans MT" panose="020B0502020104020203" pitchFamily="34" charset="77"/>
                <a:ea typeface="Georgia"/>
                <a:cs typeface="Georgia"/>
                <a:sym typeface="Georgia"/>
              </a:rPr>
              <a:t>dignité</a:t>
            </a:r>
            <a:r>
              <a:rPr sz="2046" dirty="0">
                <a:latin typeface="Gill Sans MT" panose="020B0502020104020203" pitchFamily="34" charset="77"/>
                <a:ea typeface="Georgia"/>
                <a:cs typeface="Georgia"/>
                <a:sym typeface="Georgia"/>
              </a:rPr>
              <a:t> et au </a:t>
            </a:r>
            <a:r>
              <a:rPr sz="2046" dirty="0" err="1">
                <a:latin typeface="Gill Sans MT" panose="020B0502020104020203" pitchFamily="34" charset="77"/>
                <a:ea typeface="Georgia"/>
                <a:cs typeface="Georgia"/>
                <a:sym typeface="Georgia"/>
              </a:rPr>
              <a:t>confort</a:t>
            </a:r>
            <a:r>
              <a:rPr sz="2046" dirty="0">
                <a:latin typeface="Gill Sans MT" panose="020B0502020104020203" pitchFamily="34" charset="77"/>
                <a:ea typeface="Georgia"/>
                <a:cs typeface="Georgia"/>
                <a:sym typeface="Georgia"/>
              </a:rPr>
              <a:t> des </a:t>
            </a:r>
            <a:r>
              <a:rPr sz="2046" dirty="0" err="1">
                <a:latin typeface="Gill Sans MT" panose="020B0502020104020203" pitchFamily="34" charset="77"/>
                <a:ea typeface="Georgia"/>
                <a:cs typeface="Georgia"/>
                <a:sym typeface="Georgia"/>
              </a:rPr>
              <a:t>personnes</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auxquelles</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vous</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venez</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en</a:t>
            </a:r>
            <a:r>
              <a:rPr sz="2046" dirty="0">
                <a:latin typeface="Gill Sans MT" panose="020B0502020104020203" pitchFamily="34" charset="77"/>
                <a:ea typeface="Georgia"/>
                <a:cs typeface="Georgia"/>
                <a:sym typeface="Georgia"/>
              </a:rPr>
              <a:t> aide (les </a:t>
            </a:r>
            <a:r>
              <a:rPr sz="2046" dirty="0" err="1">
                <a:latin typeface="Gill Sans MT" panose="020B0502020104020203" pitchFamily="34" charset="77"/>
                <a:ea typeface="Georgia"/>
                <a:cs typeface="Georgia"/>
                <a:sym typeface="Georgia"/>
              </a:rPr>
              <a:t>couvrir</a:t>
            </a:r>
            <a:r>
              <a:rPr sz="2046" dirty="0">
                <a:latin typeface="Gill Sans MT" panose="020B0502020104020203" pitchFamily="34" charset="77"/>
                <a:ea typeface="Georgia"/>
                <a:cs typeface="Georgia"/>
                <a:sym typeface="Georgia"/>
              </a:rPr>
              <a:t>, demander aux </a:t>
            </a:r>
            <a:r>
              <a:rPr sz="2046" dirty="0" err="1">
                <a:latin typeface="Gill Sans MT" panose="020B0502020104020203" pitchFamily="34" charset="77"/>
                <a:ea typeface="Georgia"/>
                <a:cs typeface="Georgia"/>
                <a:sym typeface="Georgia"/>
              </a:rPr>
              <a:t>passants</a:t>
            </a:r>
            <a:r>
              <a:rPr sz="2046" dirty="0">
                <a:latin typeface="Gill Sans MT" panose="020B0502020104020203" pitchFamily="34" charset="77"/>
                <a:ea typeface="Georgia"/>
                <a:cs typeface="Georgia"/>
                <a:sym typeface="Georgia"/>
              </a:rPr>
              <a:t> et aux </a:t>
            </a:r>
            <a:r>
              <a:rPr sz="2046" dirty="0" err="1">
                <a:latin typeface="Gill Sans MT" panose="020B0502020104020203" pitchFamily="34" charset="77"/>
                <a:ea typeface="Georgia"/>
                <a:cs typeface="Georgia"/>
                <a:sym typeface="Georgia"/>
              </a:rPr>
              <a:t>médias</a:t>
            </a:r>
            <a:r>
              <a:rPr sz="2046" dirty="0">
                <a:latin typeface="Gill Sans MT" panose="020B0502020104020203" pitchFamily="34" charset="77"/>
                <a:ea typeface="Georgia"/>
                <a:cs typeface="Georgia"/>
                <a:sym typeface="Georgia"/>
              </a:rPr>
              <a:t> de </a:t>
            </a:r>
            <a:r>
              <a:rPr sz="2046" dirty="0" err="1">
                <a:latin typeface="Gill Sans MT" panose="020B0502020104020203" pitchFamily="34" charset="77"/>
                <a:ea typeface="Georgia"/>
                <a:cs typeface="Georgia"/>
                <a:sym typeface="Georgia"/>
              </a:rPr>
              <a:t>s’en</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aller</a:t>
            </a:r>
            <a:r>
              <a:rPr sz="2046" dirty="0">
                <a:latin typeface="Gill Sans MT" panose="020B0502020104020203" pitchFamily="34" charset="77"/>
                <a:ea typeface="Georgia"/>
                <a:cs typeface="Georgia"/>
                <a:sym typeface="Georgia"/>
              </a:rPr>
              <a:t>)</a:t>
            </a:r>
          </a:p>
          <a:p>
            <a:pPr marL="637794" lvl="1" indent="-212597" algn="just" defTabSz="850391">
              <a:lnSpc>
                <a:spcPct val="100000"/>
              </a:lnSpc>
              <a:spcBef>
                <a:spcPts val="400"/>
              </a:spcBef>
              <a:buClr>
                <a:schemeClr val="accent2"/>
              </a:buClr>
              <a:defRPr sz="1800"/>
            </a:pPr>
            <a:r>
              <a:rPr sz="2046" dirty="0" err="1">
                <a:latin typeface="Gill Sans MT" panose="020B0502020104020203" pitchFamily="34" charset="77"/>
                <a:ea typeface="Georgia"/>
                <a:cs typeface="Georgia"/>
                <a:sym typeface="Georgia"/>
              </a:rPr>
              <a:t>Essayez</a:t>
            </a:r>
            <a:r>
              <a:rPr sz="2046" dirty="0">
                <a:latin typeface="Gill Sans MT" panose="020B0502020104020203" pitchFamily="34" charset="77"/>
                <a:ea typeface="Georgia"/>
                <a:cs typeface="Georgia"/>
                <a:sym typeface="Georgia"/>
              </a:rPr>
              <a:t> de ne pas </a:t>
            </a:r>
            <a:r>
              <a:rPr sz="2046" dirty="0" err="1">
                <a:latin typeface="Gill Sans MT" panose="020B0502020104020203" pitchFamily="34" charset="77"/>
                <a:ea typeface="Georgia"/>
                <a:cs typeface="Georgia"/>
                <a:sym typeface="Georgia"/>
              </a:rPr>
              <a:t>paraitre</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pressé</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ou</a:t>
            </a:r>
            <a:r>
              <a:rPr sz="2046" dirty="0">
                <a:latin typeface="Gill Sans MT" panose="020B0502020104020203" pitchFamily="34" charset="77"/>
                <a:ea typeface="Georgia"/>
                <a:cs typeface="Georgia"/>
                <a:sym typeface="Georgia"/>
              </a:rPr>
              <a:t> impatient</a:t>
            </a:r>
          </a:p>
          <a:p>
            <a:pPr marL="637794" lvl="1" indent="-212597" algn="just" defTabSz="850391">
              <a:lnSpc>
                <a:spcPct val="100000"/>
              </a:lnSpc>
              <a:spcBef>
                <a:spcPts val="400"/>
              </a:spcBef>
              <a:buClr>
                <a:schemeClr val="accent2"/>
              </a:buClr>
              <a:defRPr sz="1800"/>
            </a:pPr>
            <a:r>
              <a:rPr sz="2046" dirty="0" err="1">
                <a:latin typeface="Gill Sans MT" panose="020B0502020104020203" pitchFamily="34" charset="77"/>
                <a:ea typeface="Georgia"/>
                <a:cs typeface="Georgia"/>
                <a:sym typeface="Georgia"/>
              </a:rPr>
              <a:t>Donnez</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à</a:t>
            </a:r>
            <a:r>
              <a:rPr sz="2046" dirty="0">
                <a:latin typeface="Gill Sans MT" panose="020B0502020104020203" pitchFamily="34" charset="77"/>
                <a:ea typeface="Georgia"/>
                <a:cs typeface="Georgia"/>
                <a:sym typeface="Georgia"/>
              </a:rPr>
              <a:t> la </a:t>
            </a:r>
            <a:r>
              <a:rPr sz="2046" dirty="0" err="1">
                <a:latin typeface="Gill Sans MT" panose="020B0502020104020203" pitchFamily="34" charset="77"/>
                <a:ea typeface="Georgia"/>
                <a:cs typeface="Georgia"/>
                <a:sym typeface="Georgia"/>
              </a:rPr>
              <a:t>personne</a:t>
            </a:r>
            <a:r>
              <a:rPr sz="2046" dirty="0">
                <a:latin typeface="Gill Sans MT" panose="020B0502020104020203" pitchFamily="34" charset="77"/>
                <a:ea typeface="Georgia"/>
                <a:cs typeface="Georgia"/>
                <a:sym typeface="Georgia"/>
              </a:rPr>
              <a:t> de </a:t>
            </a:r>
            <a:r>
              <a:rPr sz="2046" dirty="0" err="1">
                <a:latin typeface="Gill Sans MT" panose="020B0502020104020203" pitchFamily="34" charset="77"/>
                <a:ea typeface="Georgia"/>
                <a:cs typeface="Georgia"/>
                <a:sym typeface="Georgia"/>
              </a:rPr>
              <a:t>véritables</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informations</a:t>
            </a:r>
            <a:r>
              <a:rPr sz="2046" dirty="0">
                <a:latin typeface="Gill Sans MT" panose="020B0502020104020203" pitchFamily="34" charset="77"/>
                <a:ea typeface="Georgia"/>
                <a:cs typeface="Georgia"/>
                <a:sym typeface="Georgia"/>
              </a:rPr>
              <a:t> et </a:t>
            </a:r>
            <a:r>
              <a:rPr sz="2046" dirty="0" err="1">
                <a:latin typeface="Gill Sans MT" panose="020B0502020104020203" pitchFamily="34" charset="77"/>
                <a:ea typeface="Georgia"/>
                <a:cs typeface="Georgia"/>
                <a:sym typeface="Georgia"/>
              </a:rPr>
              <a:t>admettez</a:t>
            </a:r>
            <a:r>
              <a:rPr sz="2046" dirty="0">
                <a:latin typeface="Gill Sans MT" panose="020B0502020104020203" pitchFamily="34" charset="77"/>
                <a:ea typeface="Georgia"/>
                <a:cs typeface="Georgia"/>
                <a:sym typeface="Georgia"/>
              </a:rPr>
              <a:t> que </a:t>
            </a:r>
            <a:r>
              <a:rPr sz="2046" dirty="0" err="1">
                <a:latin typeface="Gill Sans MT" panose="020B0502020104020203" pitchFamily="34" charset="77"/>
                <a:ea typeface="Georgia"/>
                <a:cs typeface="Georgia"/>
                <a:sym typeface="Georgia"/>
              </a:rPr>
              <a:t>vous</a:t>
            </a:r>
            <a:r>
              <a:rPr sz="2046" dirty="0">
                <a:latin typeface="Gill Sans MT" panose="020B0502020104020203" pitchFamily="34" charset="77"/>
                <a:ea typeface="Georgia"/>
                <a:cs typeface="Georgia"/>
                <a:sym typeface="Georgia"/>
              </a:rPr>
              <a:t> ne </a:t>
            </a:r>
            <a:r>
              <a:rPr sz="2046" dirty="0" err="1">
                <a:latin typeface="Gill Sans MT" panose="020B0502020104020203" pitchFamily="34" charset="77"/>
                <a:ea typeface="Georgia"/>
                <a:cs typeface="Georgia"/>
                <a:sym typeface="Georgia"/>
              </a:rPr>
              <a:t>savez</a:t>
            </a:r>
            <a:r>
              <a:rPr sz="2046" dirty="0">
                <a:latin typeface="Gill Sans MT" panose="020B0502020104020203" pitchFamily="34" charset="77"/>
                <a:ea typeface="Georgia"/>
                <a:cs typeface="Georgia"/>
                <a:sym typeface="Georgia"/>
              </a:rPr>
              <a:t> pas </a:t>
            </a:r>
            <a:r>
              <a:rPr sz="2046" dirty="0" err="1">
                <a:latin typeface="Gill Sans MT" panose="020B0502020104020203" pitchFamily="34" charset="77"/>
                <a:ea typeface="Georgia"/>
                <a:cs typeface="Georgia"/>
                <a:sym typeface="Georgia"/>
              </a:rPr>
              <a:t>lorsque</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c’est</a:t>
            </a:r>
            <a:r>
              <a:rPr sz="2046" dirty="0">
                <a:latin typeface="Gill Sans MT" panose="020B0502020104020203" pitchFamily="34" charset="77"/>
                <a:ea typeface="Georgia"/>
                <a:cs typeface="Georgia"/>
                <a:sym typeface="Georgia"/>
              </a:rPr>
              <a:t> le </a:t>
            </a:r>
            <a:r>
              <a:rPr sz="2046" dirty="0" err="1">
                <a:latin typeface="Gill Sans MT" panose="020B0502020104020203" pitchFamily="34" charset="77"/>
                <a:ea typeface="Georgia"/>
                <a:cs typeface="Georgia"/>
                <a:sym typeface="Georgia"/>
              </a:rPr>
              <a:t>cas</a:t>
            </a:r>
            <a:endParaRPr sz="2046" dirty="0">
              <a:latin typeface="Gill Sans MT" panose="020B0502020104020203" pitchFamily="34" charset="77"/>
              <a:ea typeface="Georgia"/>
              <a:cs typeface="Georgia"/>
              <a:sym typeface="Georgia"/>
            </a:endParaRPr>
          </a:p>
          <a:p>
            <a:pPr marL="637794" lvl="1" indent="-212597" algn="just" defTabSz="850391">
              <a:lnSpc>
                <a:spcPct val="100000"/>
              </a:lnSpc>
              <a:spcBef>
                <a:spcPts val="400"/>
              </a:spcBef>
              <a:buClr>
                <a:schemeClr val="accent2"/>
              </a:buClr>
              <a:defRPr sz="1800"/>
            </a:pPr>
            <a:r>
              <a:rPr sz="2046" dirty="0" err="1">
                <a:latin typeface="Gill Sans MT" panose="020B0502020104020203" pitchFamily="34" charset="77"/>
                <a:ea typeface="Georgia"/>
                <a:cs typeface="Georgia"/>
                <a:sym typeface="Georgia"/>
              </a:rPr>
              <a:t>Communiquez</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à</a:t>
            </a:r>
            <a:r>
              <a:rPr sz="2046" dirty="0">
                <a:latin typeface="Gill Sans MT" panose="020B0502020104020203" pitchFamily="34" charset="77"/>
                <a:ea typeface="Georgia"/>
                <a:cs typeface="Georgia"/>
                <a:sym typeface="Georgia"/>
              </a:rPr>
              <a:t> la </a:t>
            </a:r>
            <a:r>
              <a:rPr sz="2046" dirty="0" err="1">
                <a:latin typeface="Gill Sans MT" panose="020B0502020104020203" pitchFamily="34" charset="77"/>
                <a:ea typeface="Georgia"/>
                <a:cs typeface="Georgia"/>
                <a:sym typeface="Georgia"/>
              </a:rPr>
              <a:t>personne</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toutes</a:t>
            </a:r>
            <a:r>
              <a:rPr sz="2046" dirty="0">
                <a:latin typeface="Gill Sans MT" panose="020B0502020104020203" pitchFamily="34" charset="77"/>
                <a:ea typeface="Georgia"/>
                <a:cs typeface="Georgia"/>
                <a:sym typeface="Georgia"/>
              </a:rPr>
              <a:t> les sources </a:t>
            </a:r>
            <a:r>
              <a:rPr sz="2046" dirty="0" err="1">
                <a:latin typeface="Gill Sans MT" panose="020B0502020104020203" pitchFamily="34" charset="77"/>
                <a:ea typeface="Georgia"/>
                <a:cs typeface="Georgia"/>
                <a:sym typeface="Georgia"/>
              </a:rPr>
              <a:t>d’informations</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disponibles</a:t>
            </a:r>
            <a:r>
              <a:rPr sz="2046" dirty="0">
                <a:latin typeface="Gill Sans MT" panose="020B0502020104020203" pitchFamily="34" charset="77"/>
                <a:ea typeface="Georgia"/>
                <a:cs typeface="Georgia"/>
                <a:sym typeface="Georgia"/>
              </a:rPr>
              <a:t> pour les </a:t>
            </a:r>
            <a:r>
              <a:rPr sz="2046" dirty="0" err="1">
                <a:latin typeface="Gill Sans MT" panose="020B0502020104020203" pitchFamily="34" charset="77"/>
                <a:ea typeface="Georgia"/>
                <a:cs typeface="Georgia"/>
                <a:sym typeface="Georgia"/>
              </a:rPr>
              <a:t>survivants</a:t>
            </a:r>
            <a:endParaRPr sz="2046" dirty="0">
              <a:latin typeface="Gill Sans MT" panose="020B0502020104020203" pitchFamily="34" charset="77"/>
              <a:ea typeface="Georgia"/>
              <a:cs typeface="Georgia"/>
              <a:sym typeface="Georgia"/>
            </a:endParaRPr>
          </a:p>
          <a:p>
            <a:pPr marL="637794" lvl="1" indent="-212597" algn="just" defTabSz="850391">
              <a:lnSpc>
                <a:spcPct val="100000"/>
              </a:lnSpc>
              <a:spcBef>
                <a:spcPts val="400"/>
              </a:spcBef>
              <a:buClr>
                <a:schemeClr val="accent2"/>
              </a:buClr>
              <a:defRPr sz="1800"/>
            </a:pPr>
            <a:r>
              <a:rPr sz="2046" dirty="0">
                <a:latin typeface="Gill Sans MT" panose="020B0502020104020203" pitchFamily="34" charset="77"/>
                <a:ea typeface="Georgia"/>
                <a:cs typeface="Georgia"/>
                <a:sym typeface="Georgia"/>
              </a:rPr>
              <a:t>Ne </a:t>
            </a:r>
            <a:r>
              <a:rPr sz="2046" dirty="0" err="1">
                <a:latin typeface="Gill Sans MT" panose="020B0502020104020203" pitchFamily="34" charset="77"/>
                <a:ea typeface="Georgia"/>
                <a:cs typeface="Georgia"/>
                <a:sym typeface="Georgia"/>
              </a:rPr>
              <a:t>donnez</a:t>
            </a:r>
            <a:r>
              <a:rPr sz="2046" dirty="0">
                <a:latin typeface="Gill Sans MT" panose="020B0502020104020203" pitchFamily="34" charset="77"/>
                <a:ea typeface="Georgia"/>
                <a:cs typeface="Georgia"/>
                <a:sym typeface="Georgia"/>
              </a:rPr>
              <a:t> pas </a:t>
            </a:r>
            <a:r>
              <a:rPr sz="2046" dirty="0" err="1">
                <a:latin typeface="Gill Sans MT" panose="020B0502020104020203" pitchFamily="34" charset="77"/>
                <a:ea typeface="Georgia"/>
                <a:cs typeface="Georgia"/>
                <a:sym typeface="Georgia"/>
              </a:rPr>
              <a:t>à</a:t>
            </a:r>
            <a:r>
              <a:rPr sz="2046" dirty="0">
                <a:latin typeface="Gill Sans MT" panose="020B0502020104020203" pitchFamily="34" charset="77"/>
                <a:ea typeface="Georgia"/>
                <a:cs typeface="Georgia"/>
                <a:sym typeface="Georgia"/>
              </a:rPr>
              <a:t> la </a:t>
            </a:r>
            <a:r>
              <a:rPr sz="2046" dirty="0" err="1">
                <a:latin typeface="Gill Sans MT" panose="020B0502020104020203" pitchFamily="34" charset="77"/>
                <a:ea typeface="Georgia"/>
                <a:cs typeface="Georgia"/>
                <a:sym typeface="Georgia"/>
              </a:rPr>
              <a:t>personne</a:t>
            </a:r>
            <a:r>
              <a:rPr sz="2046" dirty="0">
                <a:latin typeface="Gill Sans MT" panose="020B0502020104020203" pitchFamily="34" charset="77"/>
                <a:ea typeface="Georgia"/>
                <a:cs typeface="Georgia"/>
                <a:sym typeface="Georgia"/>
              </a:rPr>
              <a:t> des </a:t>
            </a:r>
            <a:r>
              <a:rPr sz="2046" dirty="0" err="1">
                <a:latin typeface="Gill Sans MT" panose="020B0502020104020203" pitchFamily="34" charset="77"/>
                <a:ea typeface="Georgia"/>
                <a:cs typeface="Georgia"/>
                <a:sym typeface="Georgia"/>
              </a:rPr>
              <a:t>informations</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qu’elle</a:t>
            </a:r>
            <a:r>
              <a:rPr sz="2046" dirty="0">
                <a:latin typeface="Gill Sans MT" panose="020B0502020104020203" pitchFamily="34" charset="77"/>
                <a:ea typeface="Georgia"/>
                <a:cs typeface="Georgia"/>
                <a:sym typeface="Georgia"/>
              </a:rPr>
              <a:t> </a:t>
            </a:r>
            <a:r>
              <a:rPr sz="2046" dirty="0" err="1">
                <a:latin typeface="Gill Sans MT" panose="020B0502020104020203" pitchFamily="34" charset="77"/>
                <a:ea typeface="Georgia"/>
                <a:cs typeface="Georgia"/>
                <a:sym typeface="Georgia"/>
              </a:rPr>
              <a:t>pourrait</a:t>
            </a:r>
            <a:r>
              <a:rPr sz="2046" dirty="0">
                <a:latin typeface="Gill Sans MT" panose="020B0502020104020203" pitchFamily="34" charset="77"/>
                <a:ea typeface="Georgia"/>
                <a:cs typeface="Georgia"/>
                <a:sym typeface="Georgia"/>
              </a:rPr>
              <a:t> ne pas </a:t>
            </a:r>
            <a:r>
              <a:rPr sz="2046" dirty="0" err="1">
                <a:latin typeface="Gill Sans MT" panose="020B0502020104020203" pitchFamily="34" charset="77"/>
                <a:ea typeface="Georgia"/>
                <a:cs typeface="Georgia"/>
                <a:sym typeface="Georgia"/>
              </a:rPr>
              <a:t>vouloir</a:t>
            </a:r>
            <a:r>
              <a:rPr sz="2046" dirty="0">
                <a:latin typeface="Gill Sans MT" panose="020B0502020104020203" pitchFamily="34" charset="77"/>
                <a:ea typeface="Georgia"/>
                <a:cs typeface="Georgia"/>
                <a:sym typeface="Georgia"/>
              </a:rPr>
              <a:t> entendre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2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2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2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22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2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1" build="p" bldLvl="5"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Conduite</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à</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tenir</a:t>
            </a:r>
            <a:r>
              <a:rPr sz="4400" dirty="0">
                <a:solidFill>
                  <a:schemeClr val="accent2"/>
                </a:solidFill>
                <a:latin typeface="Gill Sans MT" panose="020B0502020104020203" pitchFamily="34" charset="77"/>
              </a:rPr>
              <a:t> (3)</a:t>
            </a:r>
          </a:p>
        </p:txBody>
      </p:sp>
      <p:sp>
        <p:nvSpPr>
          <p:cNvPr id="225" name="Shape 225"/>
          <p:cNvSpPr>
            <a:spLocks noGrp="1"/>
          </p:cNvSpPr>
          <p:nvPr>
            <p:ph type="body" idx="1"/>
          </p:nvPr>
        </p:nvSpPr>
        <p:spPr>
          <a:xfrm>
            <a:off x="838200" y="1825624"/>
            <a:ext cx="10515600" cy="5032376"/>
          </a:xfrm>
          <a:prstGeom prst="rect">
            <a:avLst/>
          </a:prstGeom>
        </p:spPr>
        <p:txBody>
          <a:bodyPr/>
          <a:lstStyle/>
          <a:p>
            <a:pPr lvl="0" algn="just">
              <a:lnSpc>
                <a:spcPct val="100000"/>
              </a:lnSpc>
              <a:buClr>
                <a:srgbClr val="C00000"/>
              </a:buClr>
              <a:defRPr sz="1800"/>
            </a:pPr>
            <a:r>
              <a:rPr sz="2800" b="1" dirty="0">
                <a:solidFill>
                  <a:srgbClr val="C00000"/>
                </a:solidFill>
                <a:latin typeface="Gill Sans MT" panose="020B0502020104020203" pitchFamily="34" charset="77"/>
                <a:ea typeface="Georgia"/>
                <a:cs typeface="Georgia"/>
                <a:sym typeface="Georgia"/>
              </a:rPr>
              <a:t>Comment </a:t>
            </a:r>
            <a:r>
              <a:rPr sz="2800" b="1" dirty="0" err="1">
                <a:solidFill>
                  <a:srgbClr val="C00000"/>
                </a:solidFill>
                <a:latin typeface="Gill Sans MT" panose="020B0502020104020203" pitchFamily="34" charset="77"/>
                <a:ea typeface="Georgia"/>
                <a:cs typeface="Georgia"/>
                <a:sym typeface="Georgia"/>
              </a:rPr>
              <a:t>s’adresser</a:t>
            </a:r>
            <a:r>
              <a:rPr sz="2800" b="1" dirty="0">
                <a:solidFill>
                  <a:srgbClr val="C00000"/>
                </a:solidFill>
                <a:latin typeface="Gill Sans MT" panose="020B0502020104020203" pitchFamily="34" charset="77"/>
                <a:ea typeface="Georgia"/>
                <a:cs typeface="Georgia"/>
                <a:sym typeface="Georgia"/>
              </a:rPr>
              <a:t> </a:t>
            </a:r>
            <a:r>
              <a:rPr sz="2800" b="1" dirty="0" err="1">
                <a:solidFill>
                  <a:srgbClr val="C00000"/>
                </a:solidFill>
                <a:latin typeface="Gill Sans MT" panose="020B0502020104020203" pitchFamily="34" charset="77"/>
                <a:ea typeface="Georgia"/>
                <a:cs typeface="Georgia"/>
                <a:sym typeface="Georgia"/>
              </a:rPr>
              <a:t>à</a:t>
            </a:r>
            <a:r>
              <a:rPr sz="2800" b="1" dirty="0">
                <a:solidFill>
                  <a:srgbClr val="C00000"/>
                </a:solidFill>
                <a:latin typeface="Gill Sans MT" panose="020B0502020104020203" pitchFamily="34" charset="77"/>
                <a:ea typeface="Georgia"/>
                <a:cs typeface="Georgia"/>
                <a:sym typeface="Georgia"/>
              </a:rPr>
              <a:t> </a:t>
            </a:r>
            <a:r>
              <a:rPr sz="2800" b="1" dirty="0" err="1">
                <a:solidFill>
                  <a:srgbClr val="C00000"/>
                </a:solidFill>
                <a:latin typeface="Gill Sans MT" panose="020B0502020104020203" pitchFamily="34" charset="77"/>
                <a:ea typeface="Georgia"/>
                <a:cs typeface="Georgia"/>
                <a:sym typeface="Georgia"/>
              </a:rPr>
              <a:t>une</a:t>
            </a:r>
            <a:r>
              <a:rPr sz="2800" b="1" dirty="0">
                <a:solidFill>
                  <a:srgbClr val="C00000"/>
                </a:solidFill>
                <a:latin typeface="Gill Sans MT" panose="020B0502020104020203" pitchFamily="34" charset="77"/>
                <a:ea typeface="Georgia"/>
                <a:cs typeface="Georgia"/>
                <a:sym typeface="Georgia"/>
              </a:rPr>
              <a:t> </a:t>
            </a:r>
            <a:r>
              <a:rPr sz="2800" b="1" dirty="0" err="1">
                <a:solidFill>
                  <a:srgbClr val="C00000"/>
                </a:solidFill>
                <a:latin typeface="Gill Sans MT" panose="020B0502020104020203" pitchFamily="34" charset="77"/>
                <a:ea typeface="Georgia"/>
                <a:cs typeface="Georgia"/>
                <a:sym typeface="Georgia"/>
              </a:rPr>
              <a:t>personne</a:t>
            </a:r>
            <a:r>
              <a:rPr sz="2800" b="1" dirty="0">
                <a:solidFill>
                  <a:srgbClr val="C00000"/>
                </a:solidFill>
                <a:latin typeface="Gill Sans MT" panose="020B0502020104020203" pitchFamily="34" charset="77"/>
                <a:ea typeface="Georgia"/>
                <a:cs typeface="Georgia"/>
                <a:sym typeface="Georgia"/>
              </a:rPr>
              <a:t> qui </a:t>
            </a:r>
            <a:r>
              <a:rPr sz="2800" b="1" dirty="0" err="1">
                <a:solidFill>
                  <a:srgbClr val="C00000"/>
                </a:solidFill>
                <a:latin typeface="Gill Sans MT" panose="020B0502020104020203" pitchFamily="34" charset="77"/>
                <a:ea typeface="Georgia"/>
                <a:cs typeface="Georgia"/>
                <a:sym typeface="Georgia"/>
              </a:rPr>
              <a:t>vient</a:t>
            </a:r>
            <a:r>
              <a:rPr sz="2800" b="1" dirty="0">
                <a:solidFill>
                  <a:srgbClr val="C00000"/>
                </a:solidFill>
                <a:latin typeface="Gill Sans MT" panose="020B0502020104020203" pitchFamily="34" charset="77"/>
                <a:ea typeface="Georgia"/>
                <a:cs typeface="Georgia"/>
                <a:sym typeface="Georgia"/>
              </a:rPr>
              <a:t> de vivre un </a:t>
            </a:r>
            <a:r>
              <a:rPr sz="2800" b="1" dirty="0" err="1">
                <a:solidFill>
                  <a:srgbClr val="C00000"/>
                </a:solidFill>
                <a:latin typeface="Gill Sans MT" panose="020B0502020104020203" pitchFamily="34" charset="77"/>
                <a:ea typeface="Georgia"/>
                <a:cs typeface="Georgia"/>
                <a:sym typeface="Georgia"/>
              </a:rPr>
              <a:t>évènement</a:t>
            </a:r>
            <a:r>
              <a:rPr sz="2800" b="1" dirty="0">
                <a:solidFill>
                  <a:srgbClr val="C00000"/>
                </a:solidFill>
                <a:latin typeface="Gill Sans MT" panose="020B0502020104020203" pitchFamily="34" charset="77"/>
                <a:ea typeface="Georgia"/>
                <a:cs typeface="Georgia"/>
                <a:sym typeface="Georgia"/>
              </a:rPr>
              <a:t> </a:t>
            </a:r>
            <a:r>
              <a:rPr sz="2800" b="1" dirty="0" err="1">
                <a:solidFill>
                  <a:srgbClr val="C00000"/>
                </a:solidFill>
                <a:latin typeface="Gill Sans MT" panose="020B0502020104020203" pitchFamily="34" charset="77"/>
                <a:ea typeface="Georgia"/>
                <a:cs typeface="Georgia"/>
                <a:sym typeface="Georgia"/>
              </a:rPr>
              <a:t>traumatisant</a:t>
            </a:r>
            <a:r>
              <a:rPr sz="2800" b="1" dirty="0">
                <a:solidFill>
                  <a:srgbClr val="C00000"/>
                </a:solidFill>
                <a:latin typeface="Gill Sans MT" panose="020B0502020104020203" pitchFamily="34" charset="77"/>
                <a:ea typeface="Georgia"/>
                <a:cs typeface="Georgia"/>
                <a:sym typeface="Georgia"/>
              </a:rPr>
              <a:t>?</a:t>
            </a:r>
          </a:p>
          <a:p>
            <a:pPr marL="685800" lvl="1" indent="-228600" algn="just">
              <a:lnSpc>
                <a:spcPct val="100000"/>
              </a:lnSpc>
              <a:spcBef>
                <a:spcPts val="500"/>
              </a:spcBef>
              <a:defRPr sz="1800"/>
            </a:pPr>
            <a:endParaRPr sz="2400" dirty="0">
              <a:latin typeface="Gill Sans MT" panose="020B0502020104020203" pitchFamily="34" charset="77"/>
              <a:ea typeface="Georgia"/>
              <a:cs typeface="Georgia"/>
              <a:sym typeface="Georgia"/>
            </a:endParaRPr>
          </a:p>
          <a:p>
            <a:pPr marL="685800" lvl="1" indent="-228600" algn="just">
              <a:lnSpc>
                <a:spcPct val="100000"/>
              </a:lnSpc>
              <a:spcBef>
                <a:spcPts val="500"/>
              </a:spcBef>
              <a:defRPr sz="1800"/>
            </a:pPr>
            <a:r>
              <a:rPr sz="2400" dirty="0" err="1">
                <a:latin typeface="Gill Sans MT" panose="020B0502020104020203" pitchFamily="34" charset="77"/>
                <a:ea typeface="Georgia"/>
                <a:cs typeface="Georgia"/>
                <a:sym typeface="Georgia"/>
              </a:rPr>
              <a:t>En</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règle</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générale</a:t>
            </a:r>
            <a:r>
              <a:rPr sz="2400" dirty="0">
                <a:latin typeface="Gill Sans MT" panose="020B0502020104020203" pitchFamily="34" charset="77"/>
                <a:ea typeface="Georgia"/>
                <a:cs typeface="Georgia"/>
                <a:sym typeface="Georgia"/>
              </a:rPr>
              <a:t>:</a:t>
            </a:r>
          </a:p>
          <a:p>
            <a:pPr marL="1143000" lvl="2" indent="-228600" algn="just">
              <a:lnSpc>
                <a:spcPct val="100000"/>
              </a:lnSpc>
              <a:spcBef>
                <a:spcPts val="500"/>
              </a:spcBef>
              <a:buClr>
                <a:schemeClr val="accent2"/>
              </a:buClr>
              <a:defRPr sz="1800"/>
            </a:pPr>
            <a:r>
              <a:rPr sz="2400" dirty="0">
                <a:solidFill>
                  <a:srgbClr val="00B0F0"/>
                </a:solidFill>
                <a:latin typeface="Gill Sans MT" panose="020B0502020104020203" pitchFamily="34" charset="77"/>
                <a:ea typeface="Georgia"/>
                <a:cs typeface="Georgia"/>
                <a:sym typeface="Georgia"/>
              </a:rPr>
              <a:t>Se </a:t>
            </a:r>
            <a:r>
              <a:rPr sz="2400" dirty="0" err="1">
                <a:solidFill>
                  <a:srgbClr val="00B0F0"/>
                </a:solidFill>
                <a:latin typeface="Gill Sans MT" panose="020B0502020104020203" pitchFamily="34" charset="77"/>
                <a:ea typeface="Georgia"/>
                <a:cs typeface="Georgia"/>
                <a:sym typeface="Georgia"/>
              </a:rPr>
              <a:t>soucier</a:t>
            </a:r>
            <a:r>
              <a:rPr sz="2400" dirty="0">
                <a:solidFill>
                  <a:srgbClr val="00B0F0"/>
                </a:solidFill>
                <a:latin typeface="Gill Sans MT" panose="020B0502020104020203" pitchFamily="34" charset="77"/>
                <a:ea typeface="Georgia"/>
                <a:cs typeface="Georgia"/>
                <a:sym typeface="Georgia"/>
              </a:rPr>
              <a:t> </a:t>
            </a:r>
            <a:r>
              <a:rPr sz="2400" dirty="0" err="1">
                <a:solidFill>
                  <a:srgbClr val="00B0F0"/>
                </a:solidFill>
                <a:latin typeface="Gill Sans MT" panose="020B0502020104020203" pitchFamily="34" charset="77"/>
                <a:ea typeface="Georgia"/>
                <a:cs typeface="Georgia"/>
                <a:sym typeface="Georgia"/>
              </a:rPr>
              <a:t>sincèrement</a:t>
            </a:r>
            <a:r>
              <a:rPr sz="2400" dirty="0">
                <a:solidFill>
                  <a:srgbClr val="00B0F0"/>
                </a:solidFill>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est</a:t>
            </a:r>
            <a:r>
              <a:rPr sz="2400" dirty="0">
                <a:latin typeface="Gill Sans MT" panose="020B0502020104020203" pitchFamily="34" charset="77"/>
                <a:ea typeface="Georgia"/>
                <a:cs typeface="Georgia"/>
                <a:sym typeface="Georgia"/>
              </a:rPr>
              <a:t> plus important que de dire « les </a:t>
            </a:r>
            <a:r>
              <a:rPr sz="2400" dirty="0" err="1">
                <a:latin typeface="Gill Sans MT" panose="020B0502020104020203" pitchFamily="34" charset="77"/>
                <a:ea typeface="Georgia"/>
                <a:cs typeface="Georgia"/>
                <a:sym typeface="Georgia"/>
              </a:rPr>
              <a:t>bonnes</a:t>
            </a:r>
            <a:r>
              <a:rPr sz="2400" dirty="0">
                <a:latin typeface="Gill Sans MT" panose="020B0502020104020203" pitchFamily="34" charset="77"/>
                <a:ea typeface="Georgia"/>
                <a:cs typeface="Georgia"/>
                <a:sym typeface="Georgia"/>
              </a:rPr>
              <a:t> choses »</a:t>
            </a:r>
          </a:p>
          <a:p>
            <a:pPr marL="1143000" lvl="2" indent="-228600" algn="just">
              <a:lnSpc>
                <a:spcPct val="100000"/>
              </a:lnSpc>
              <a:spcBef>
                <a:spcPts val="500"/>
              </a:spcBef>
              <a:buClr>
                <a:schemeClr val="accent2"/>
              </a:buClr>
              <a:defRPr sz="1800"/>
            </a:pPr>
            <a:r>
              <a:rPr sz="2400" dirty="0" err="1">
                <a:latin typeface="Gill Sans MT" panose="020B0502020104020203" pitchFamily="34" charset="77"/>
                <a:ea typeface="Georgia"/>
                <a:cs typeface="Georgia"/>
                <a:sym typeface="Georgia"/>
              </a:rPr>
              <a:t>Montrer</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à</a:t>
            </a:r>
            <a:r>
              <a:rPr sz="2400" dirty="0">
                <a:latin typeface="Gill Sans MT" panose="020B0502020104020203" pitchFamily="34" charset="77"/>
                <a:ea typeface="Georgia"/>
                <a:cs typeface="Georgia"/>
                <a:sym typeface="Georgia"/>
              </a:rPr>
              <a:t> la </a:t>
            </a:r>
            <a:r>
              <a:rPr sz="2400" dirty="0" err="1">
                <a:latin typeface="Gill Sans MT" panose="020B0502020104020203" pitchFamily="34" charset="77"/>
                <a:ea typeface="Georgia"/>
                <a:cs typeface="Georgia"/>
                <a:sym typeface="Georgia"/>
              </a:rPr>
              <a:t>personne</a:t>
            </a:r>
            <a:r>
              <a:rPr sz="2400" dirty="0">
                <a:latin typeface="Gill Sans MT" panose="020B0502020104020203" pitchFamily="34" charset="77"/>
                <a:ea typeface="Georgia"/>
                <a:cs typeface="Georgia"/>
                <a:sym typeface="Georgia"/>
              </a:rPr>
              <a:t> que </a:t>
            </a:r>
            <a:r>
              <a:rPr sz="2400" dirty="0" err="1">
                <a:solidFill>
                  <a:srgbClr val="00B0F0"/>
                </a:solidFill>
                <a:latin typeface="Gill Sans MT" panose="020B0502020104020203" pitchFamily="34" charset="77"/>
                <a:ea typeface="Georgia"/>
                <a:cs typeface="Georgia"/>
                <a:sym typeface="Georgia"/>
              </a:rPr>
              <a:t>vous</a:t>
            </a:r>
            <a:r>
              <a:rPr sz="2400" dirty="0">
                <a:solidFill>
                  <a:srgbClr val="00B0F0"/>
                </a:solidFill>
                <a:latin typeface="Gill Sans MT" panose="020B0502020104020203" pitchFamily="34" charset="77"/>
                <a:ea typeface="Georgia"/>
                <a:cs typeface="Georgia"/>
                <a:sym typeface="Georgia"/>
              </a:rPr>
              <a:t> </a:t>
            </a:r>
            <a:r>
              <a:rPr sz="2400" dirty="0" err="1">
                <a:solidFill>
                  <a:srgbClr val="00B0F0"/>
                </a:solidFill>
                <a:latin typeface="Gill Sans MT" panose="020B0502020104020203" pitchFamily="34" charset="77"/>
                <a:ea typeface="Georgia"/>
                <a:cs typeface="Georgia"/>
                <a:sym typeface="Georgia"/>
              </a:rPr>
              <a:t>comprenez</a:t>
            </a:r>
            <a:r>
              <a:rPr sz="2400" dirty="0">
                <a:solidFill>
                  <a:srgbClr val="00B0F0"/>
                </a:solidFill>
                <a:latin typeface="Gill Sans MT" panose="020B0502020104020203" pitchFamily="34" charset="77"/>
                <a:ea typeface="Georgia"/>
                <a:cs typeface="Georgia"/>
                <a:sym typeface="Georgia"/>
              </a:rPr>
              <a:t> </a:t>
            </a:r>
            <a:r>
              <a:rPr sz="2400" dirty="0">
                <a:latin typeface="Gill Sans MT" panose="020B0502020104020203" pitchFamily="34" charset="77"/>
                <a:ea typeface="Georgia"/>
                <a:cs typeface="Georgia"/>
                <a:sym typeface="Georgia"/>
              </a:rPr>
              <a:t>et que </a:t>
            </a:r>
            <a:r>
              <a:rPr sz="2400" dirty="0" err="1">
                <a:latin typeface="Gill Sans MT" panose="020B0502020104020203" pitchFamily="34" charset="77"/>
                <a:ea typeface="Georgia"/>
                <a:cs typeface="Georgia"/>
                <a:sym typeface="Georgia"/>
              </a:rPr>
              <a:t>vous</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vous</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sentez</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concerné</a:t>
            </a:r>
            <a:endParaRPr sz="2400" dirty="0">
              <a:latin typeface="Gill Sans MT" panose="020B0502020104020203" pitchFamily="34" charset="77"/>
              <a:ea typeface="Georgia"/>
              <a:cs typeface="Georgia"/>
              <a:sym typeface="Georgia"/>
            </a:endParaRPr>
          </a:p>
          <a:p>
            <a:pPr marL="1143000" lvl="2" indent="-228600" algn="just">
              <a:lnSpc>
                <a:spcPct val="100000"/>
              </a:lnSpc>
              <a:spcBef>
                <a:spcPts val="500"/>
              </a:spcBef>
              <a:buClr>
                <a:schemeClr val="accent2"/>
              </a:buClr>
              <a:defRPr sz="1800"/>
            </a:pPr>
            <a:r>
              <a:rPr sz="2400" dirty="0">
                <a:latin typeface="Gill Sans MT" panose="020B0502020104020203" pitchFamily="34" charset="77"/>
                <a:ea typeface="Georgia"/>
                <a:cs typeface="Georgia"/>
                <a:sym typeface="Georgia"/>
              </a:rPr>
              <a:t>Demander comment la </a:t>
            </a:r>
            <a:r>
              <a:rPr sz="2400" dirty="0" err="1">
                <a:latin typeface="Gill Sans MT" panose="020B0502020104020203" pitchFamily="34" charset="77"/>
                <a:ea typeface="Georgia"/>
                <a:cs typeface="Georgia"/>
                <a:sym typeface="Georgia"/>
              </a:rPr>
              <a:t>personne</a:t>
            </a:r>
            <a:r>
              <a:rPr sz="2400" dirty="0">
                <a:latin typeface="Gill Sans MT" panose="020B0502020104020203" pitchFamily="34" charset="77"/>
                <a:ea typeface="Georgia"/>
                <a:cs typeface="Georgia"/>
                <a:sym typeface="Georgia"/>
              </a:rPr>
              <a:t> </a:t>
            </a:r>
            <a:r>
              <a:rPr sz="2400" dirty="0" err="1">
                <a:solidFill>
                  <a:srgbClr val="00B0F0"/>
                </a:solidFill>
                <a:latin typeface="Gill Sans MT" panose="020B0502020104020203" pitchFamily="34" charset="77"/>
                <a:ea typeface="Georgia"/>
                <a:cs typeface="Georgia"/>
                <a:sym typeface="Georgia"/>
              </a:rPr>
              <a:t>aimerait</a:t>
            </a:r>
            <a:r>
              <a:rPr sz="2400" dirty="0">
                <a:solidFill>
                  <a:srgbClr val="00B0F0"/>
                </a:solidFill>
                <a:latin typeface="Gill Sans MT" panose="020B0502020104020203" pitchFamily="34" charset="77"/>
                <a:ea typeface="Georgia"/>
                <a:cs typeface="Georgia"/>
                <a:sym typeface="Georgia"/>
              </a:rPr>
              <a:t> </a:t>
            </a:r>
            <a:r>
              <a:rPr sz="2400" dirty="0" err="1">
                <a:solidFill>
                  <a:srgbClr val="00B0F0"/>
                </a:solidFill>
                <a:latin typeface="Gill Sans MT" panose="020B0502020104020203" pitchFamily="34" charset="77"/>
                <a:ea typeface="Georgia"/>
                <a:cs typeface="Georgia"/>
                <a:sym typeface="Georgia"/>
              </a:rPr>
              <a:t>être</a:t>
            </a:r>
            <a:r>
              <a:rPr sz="2400" dirty="0">
                <a:solidFill>
                  <a:srgbClr val="00B0F0"/>
                </a:solidFill>
                <a:latin typeface="Gill Sans MT" panose="020B0502020104020203" pitchFamily="34" charset="77"/>
                <a:ea typeface="Georgia"/>
                <a:cs typeface="Georgia"/>
                <a:sym typeface="Georgia"/>
              </a:rPr>
              <a:t> </a:t>
            </a:r>
            <a:r>
              <a:rPr sz="2400" dirty="0" err="1">
                <a:solidFill>
                  <a:srgbClr val="00B0F0"/>
                </a:solidFill>
                <a:latin typeface="Gill Sans MT" panose="020B0502020104020203" pitchFamily="34" charset="77"/>
                <a:ea typeface="Georgia"/>
                <a:cs typeface="Georgia"/>
                <a:sym typeface="Georgia"/>
              </a:rPr>
              <a:t>aidée</a:t>
            </a:r>
            <a:endParaRPr sz="2400" dirty="0">
              <a:solidFill>
                <a:srgbClr val="00B0F0"/>
              </a:solidFill>
              <a:latin typeface="Gill Sans MT" panose="020B0502020104020203" pitchFamily="34" charset="77"/>
              <a:ea typeface="Georgia"/>
              <a:cs typeface="Georgia"/>
              <a:sym typeface="Georgia"/>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Conduite</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à</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tenir</a:t>
            </a:r>
            <a:r>
              <a:rPr sz="4400" dirty="0">
                <a:solidFill>
                  <a:schemeClr val="accent2"/>
                </a:solidFill>
                <a:latin typeface="Gill Sans MT" panose="020B0502020104020203" pitchFamily="34" charset="77"/>
              </a:rPr>
              <a:t> (4)</a:t>
            </a:r>
          </a:p>
        </p:txBody>
      </p:sp>
      <p:sp>
        <p:nvSpPr>
          <p:cNvPr id="228" name="Shape 228"/>
          <p:cNvSpPr>
            <a:spLocks noGrp="1"/>
          </p:cNvSpPr>
          <p:nvPr>
            <p:ph type="body" idx="1"/>
          </p:nvPr>
        </p:nvSpPr>
        <p:spPr>
          <a:xfrm>
            <a:off x="838200" y="1825624"/>
            <a:ext cx="10515600" cy="5032376"/>
          </a:xfrm>
          <a:prstGeom prst="rect">
            <a:avLst/>
          </a:prstGeom>
        </p:spPr>
        <p:txBody>
          <a:bodyPr/>
          <a:lstStyle/>
          <a:p>
            <a:pPr lvl="0" algn="just">
              <a:lnSpc>
                <a:spcPct val="100000"/>
              </a:lnSpc>
              <a:buClr>
                <a:srgbClr val="C00000"/>
              </a:buClr>
              <a:defRPr sz="1800"/>
            </a:pPr>
            <a:r>
              <a:rPr sz="2800" b="1" dirty="0">
                <a:solidFill>
                  <a:srgbClr val="C00000"/>
                </a:solidFill>
                <a:latin typeface="Gill Sans MT" panose="020B0502020104020203" pitchFamily="34" charset="77"/>
                <a:ea typeface="Georgia"/>
                <a:cs typeface="Georgia"/>
                <a:sym typeface="Georgia"/>
              </a:rPr>
              <a:t>Comment </a:t>
            </a:r>
            <a:r>
              <a:rPr sz="2800" b="1" dirty="0" err="1">
                <a:solidFill>
                  <a:srgbClr val="C00000"/>
                </a:solidFill>
                <a:latin typeface="Gill Sans MT" panose="020B0502020104020203" pitchFamily="34" charset="77"/>
                <a:ea typeface="Georgia"/>
                <a:cs typeface="Georgia"/>
                <a:sym typeface="Georgia"/>
              </a:rPr>
              <a:t>s’adresser</a:t>
            </a:r>
            <a:r>
              <a:rPr sz="2800" b="1" dirty="0">
                <a:solidFill>
                  <a:srgbClr val="C00000"/>
                </a:solidFill>
                <a:latin typeface="Gill Sans MT" panose="020B0502020104020203" pitchFamily="34" charset="77"/>
                <a:ea typeface="Georgia"/>
                <a:cs typeface="Georgia"/>
                <a:sym typeface="Georgia"/>
              </a:rPr>
              <a:t> </a:t>
            </a:r>
            <a:r>
              <a:rPr sz="2800" b="1" dirty="0" err="1">
                <a:solidFill>
                  <a:srgbClr val="C00000"/>
                </a:solidFill>
                <a:latin typeface="Gill Sans MT" panose="020B0502020104020203" pitchFamily="34" charset="77"/>
                <a:ea typeface="Georgia"/>
                <a:cs typeface="Georgia"/>
                <a:sym typeface="Georgia"/>
              </a:rPr>
              <a:t>à</a:t>
            </a:r>
            <a:r>
              <a:rPr sz="2800" b="1" dirty="0">
                <a:solidFill>
                  <a:srgbClr val="C00000"/>
                </a:solidFill>
                <a:latin typeface="Gill Sans MT" panose="020B0502020104020203" pitchFamily="34" charset="77"/>
                <a:ea typeface="Georgia"/>
                <a:cs typeface="Georgia"/>
                <a:sym typeface="Georgia"/>
              </a:rPr>
              <a:t> </a:t>
            </a:r>
            <a:r>
              <a:rPr sz="2800" b="1" dirty="0" err="1">
                <a:solidFill>
                  <a:srgbClr val="C00000"/>
                </a:solidFill>
                <a:latin typeface="Gill Sans MT" panose="020B0502020104020203" pitchFamily="34" charset="77"/>
                <a:ea typeface="Georgia"/>
                <a:cs typeface="Georgia"/>
                <a:sym typeface="Georgia"/>
              </a:rPr>
              <a:t>une</a:t>
            </a:r>
            <a:r>
              <a:rPr sz="2800" b="1" dirty="0">
                <a:solidFill>
                  <a:srgbClr val="C00000"/>
                </a:solidFill>
                <a:latin typeface="Gill Sans MT" panose="020B0502020104020203" pitchFamily="34" charset="77"/>
                <a:ea typeface="Georgia"/>
                <a:cs typeface="Georgia"/>
                <a:sym typeface="Georgia"/>
              </a:rPr>
              <a:t> </a:t>
            </a:r>
            <a:r>
              <a:rPr sz="2800" b="1" dirty="0" err="1">
                <a:solidFill>
                  <a:srgbClr val="C00000"/>
                </a:solidFill>
                <a:latin typeface="Gill Sans MT" panose="020B0502020104020203" pitchFamily="34" charset="77"/>
                <a:ea typeface="Georgia"/>
                <a:cs typeface="Georgia"/>
                <a:sym typeface="Georgia"/>
              </a:rPr>
              <a:t>personne</a:t>
            </a:r>
            <a:r>
              <a:rPr sz="2800" b="1" dirty="0">
                <a:solidFill>
                  <a:srgbClr val="C00000"/>
                </a:solidFill>
                <a:latin typeface="Gill Sans MT" panose="020B0502020104020203" pitchFamily="34" charset="77"/>
                <a:ea typeface="Georgia"/>
                <a:cs typeface="Georgia"/>
                <a:sym typeface="Georgia"/>
              </a:rPr>
              <a:t> qui </a:t>
            </a:r>
            <a:r>
              <a:rPr sz="2800" b="1" dirty="0" err="1">
                <a:solidFill>
                  <a:srgbClr val="C00000"/>
                </a:solidFill>
                <a:latin typeface="Gill Sans MT" panose="020B0502020104020203" pitchFamily="34" charset="77"/>
                <a:ea typeface="Georgia"/>
                <a:cs typeface="Georgia"/>
                <a:sym typeface="Georgia"/>
              </a:rPr>
              <a:t>vient</a:t>
            </a:r>
            <a:r>
              <a:rPr sz="2800" b="1" dirty="0">
                <a:solidFill>
                  <a:srgbClr val="C00000"/>
                </a:solidFill>
                <a:latin typeface="Gill Sans MT" panose="020B0502020104020203" pitchFamily="34" charset="77"/>
                <a:ea typeface="Georgia"/>
                <a:cs typeface="Georgia"/>
                <a:sym typeface="Georgia"/>
              </a:rPr>
              <a:t> de vivre un </a:t>
            </a:r>
            <a:r>
              <a:rPr sz="2800" b="1" dirty="0" err="1">
                <a:solidFill>
                  <a:srgbClr val="C00000"/>
                </a:solidFill>
                <a:latin typeface="Gill Sans MT" panose="020B0502020104020203" pitchFamily="34" charset="77"/>
                <a:ea typeface="Georgia"/>
                <a:cs typeface="Georgia"/>
                <a:sym typeface="Georgia"/>
              </a:rPr>
              <a:t>évènement</a:t>
            </a:r>
            <a:r>
              <a:rPr sz="2800" b="1" dirty="0">
                <a:solidFill>
                  <a:srgbClr val="C00000"/>
                </a:solidFill>
                <a:latin typeface="Gill Sans MT" panose="020B0502020104020203" pitchFamily="34" charset="77"/>
                <a:ea typeface="Georgia"/>
                <a:cs typeface="Georgia"/>
                <a:sym typeface="Georgia"/>
              </a:rPr>
              <a:t> </a:t>
            </a:r>
            <a:r>
              <a:rPr sz="2800" b="1" dirty="0" err="1">
                <a:solidFill>
                  <a:srgbClr val="C00000"/>
                </a:solidFill>
                <a:latin typeface="Gill Sans MT" panose="020B0502020104020203" pitchFamily="34" charset="77"/>
                <a:ea typeface="Georgia"/>
                <a:cs typeface="Georgia"/>
                <a:sym typeface="Georgia"/>
              </a:rPr>
              <a:t>traumatisant</a:t>
            </a:r>
            <a:r>
              <a:rPr sz="2800" b="1" dirty="0">
                <a:solidFill>
                  <a:srgbClr val="C00000"/>
                </a:solidFill>
                <a:latin typeface="Gill Sans MT" panose="020B0502020104020203" pitchFamily="34" charset="77"/>
                <a:ea typeface="Georgia"/>
                <a:cs typeface="Georgia"/>
                <a:sym typeface="Georgia"/>
              </a:rPr>
              <a:t>?</a:t>
            </a:r>
          </a:p>
          <a:p>
            <a:pPr marL="0" lvl="2" indent="914400" algn="just">
              <a:lnSpc>
                <a:spcPct val="100000"/>
              </a:lnSpc>
              <a:spcBef>
                <a:spcPts val="500"/>
              </a:spcBef>
              <a:buSzTx/>
              <a:buNone/>
              <a:defRPr sz="1800"/>
            </a:pPr>
            <a:endParaRPr sz="2000" dirty="0">
              <a:latin typeface="Gill Sans MT" panose="020B0502020104020203" pitchFamily="34" charset="77"/>
              <a:ea typeface="Georgia"/>
              <a:cs typeface="Georgia"/>
              <a:sym typeface="Georgia"/>
            </a:endParaRPr>
          </a:p>
          <a:p>
            <a:pPr marL="685800" lvl="1" indent="-228600" algn="just">
              <a:lnSpc>
                <a:spcPct val="100000"/>
              </a:lnSpc>
              <a:spcBef>
                <a:spcPts val="500"/>
              </a:spcBef>
              <a:defRPr sz="1800"/>
            </a:pPr>
            <a:r>
              <a:rPr sz="2400" dirty="0">
                <a:latin typeface="Gill Sans MT" panose="020B0502020104020203" pitchFamily="34" charset="77"/>
                <a:ea typeface="Georgia"/>
                <a:cs typeface="Georgia"/>
                <a:sym typeface="Georgia"/>
              </a:rPr>
              <a:t>Faire:</a:t>
            </a:r>
            <a:endParaRPr lang="fr-FR" sz="2400" dirty="0">
              <a:latin typeface="Gill Sans MT" panose="020B0502020104020203" pitchFamily="34" charset="77"/>
              <a:ea typeface="Georgia"/>
              <a:cs typeface="Georgia"/>
              <a:sym typeface="Georgia"/>
            </a:endParaRPr>
          </a:p>
          <a:p>
            <a:pPr marL="685800" lvl="1" indent="-228600" algn="just">
              <a:lnSpc>
                <a:spcPct val="100000"/>
              </a:lnSpc>
              <a:spcBef>
                <a:spcPts val="500"/>
              </a:spcBef>
              <a:defRPr sz="1800"/>
            </a:pPr>
            <a:endParaRPr sz="2400" dirty="0">
              <a:latin typeface="Gill Sans MT" panose="020B0502020104020203" pitchFamily="34" charset="77"/>
              <a:ea typeface="Georgia"/>
              <a:cs typeface="Georgia"/>
              <a:sym typeface="Georgia"/>
            </a:endParaRPr>
          </a:p>
          <a:p>
            <a:pPr marL="1143000" lvl="2" indent="-228600" algn="just">
              <a:lnSpc>
                <a:spcPct val="100000"/>
              </a:lnSpc>
              <a:spcBef>
                <a:spcPts val="500"/>
              </a:spcBef>
              <a:buClr>
                <a:schemeClr val="accent2"/>
              </a:buClr>
              <a:defRPr sz="1800"/>
            </a:pPr>
            <a:r>
              <a:rPr sz="2000" dirty="0" err="1">
                <a:latin typeface="Gill Sans MT" panose="020B0502020104020203" pitchFamily="34" charset="77"/>
                <a:ea typeface="Georgia"/>
                <a:cs typeface="Georgia"/>
                <a:sym typeface="Georgia"/>
              </a:rPr>
              <a:t>Parler</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distinctement</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éviter</a:t>
            </a:r>
            <a:r>
              <a:rPr sz="2000" dirty="0">
                <a:latin typeface="Gill Sans MT" panose="020B0502020104020203" pitchFamily="34" charset="77"/>
                <a:ea typeface="Georgia"/>
                <a:cs typeface="Georgia"/>
                <a:sym typeface="Georgia"/>
              </a:rPr>
              <a:t> les </a:t>
            </a:r>
            <a:r>
              <a:rPr sz="2000" dirty="0" err="1">
                <a:latin typeface="Gill Sans MT" panose="020B0502020104020203" pitchFamily="34" charset="77"/>
                <a:ea typeface="Georgia"/>
                <a:cs typeface="Georgia"/>
                <a:sym typeface="Georgia"/>
              </a:rPr>
              <a:t>termes</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médicaux</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ou</a:t>
            </a:r>
            <a:r>
              <a:rPr sz="2000" dirty="0">
                <a:latin typeface="Gill Sans MT" panose="020B0502020104020203" pitchFamily="34" charset="77"/>
                <a:ea typeface="Georgia"/>
                <a:cs typeface="Georgia"/>
                <a:sym typeface="Georgia"/>
              </a:rPr>
              <a:t> techniques</a:t>
            </a:r>
          </a:p>
          <a:p>
            <a:pPr marL="1143000" lvl="2" indent="-228600" algn="just">
              <a:lnSpc>
                <a:spcPct val="100000"/>
              </a:lnSpc>
              <a:spcBef>
                <a:spcPts val="500"/>
              </a:spcBef>
              <a:buClr>
                <a:schemeClr val="accent2"/>
              </a:buClr>
              <a:defRPr sz="1800"/>
            </a:pPr>
            <a:r>
              <a:rPr sz="2000" dirty="0" err="1">
                <a:latin typeface="Gill Sans MT" panose="020B0502020104020203" pitchFamily="34" charset="77"/>
                <a:ea typeface="Georgia"/>
                <a:cs typeface="Georgia"/>
                <a:sym typeface="Georgia"/>
              </a:rPr>
              <a:t>Communiquer</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comme</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une</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égal</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plutôt</a:t>
            </a:r>
            <a:r>
              <a:rPr sz="2000" dirty="0">
                <a:latin typeface="Gill Sans MT" panose="020B0502020104020203" pitchFamily="34" charset="77"/>
                <a:ea typeface="Georgia"/>
                <a:cs typeface="Georgia"/>
                <a:sym typeface="Georgia"/>
              </a:rPr>
              <a:t> que </a:t>
            </a:r>
            <a:r>
              <a:rPr sz="2000" dirty="0" err="1">
                <a:latin typeface="Gill Sans MT" panose="020B0502020104020203" pitchFamily="34" charset="77"/>
                <a:ea typeface="Georgia"/>
                <a:cs typeface="Georgia"/>
                <a:sym typeface="Georgia"/>
              </a:rPr>
              <a:t>comme</a:t>
            </a:r>
            <a:r>
              <a:rPr sz="2000" dirty="0">
                <a:latin typeface="Gill Sans MT" panose="020B0502020104020203" pitchFamily="34" charset="77"/>
                <a:ea typeface="Georgia"/>
                <a:cs typeface="Georgia"/>
                <a:sym typeface="Georgia"/>
              </a:rPr>
              <a:t> un </a:t>
            </a:r>
            <a:r>
              <a:rPr sz="2000" dirty="0" err="1">
                <a:latin typeface="Gill Sans MT" panose="020B0502020104020203" pitchFamily="34" charset="77"/>
                <a:ea typeface="Georgia"/>
                <a:cs typeface="Georgia"/>
                <a:sym typeface="Georgia"/>
              </a:rPr>
              <a:t>supérieur</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ou</a:t>
            </a:r>
            <a:r>
              <a:rPr sz="2000" dirty="0">
                <a:latin typeface="Gill Sans MT" panose="020B0502020104020203" pitchFamily="34" charset="77"/>
                <a:ea typeface="Georgia"/>
                <a:cs typeface="Georgia"/>
                <a:sym typeface="Georgia"/>
              </a:rPr>
              <a:t> un expert</a:t>
            </a:r>
          </a:p>
          <a:p>
            <a:pPr marL="1143000" lvl="2" indent="-228600" algn="just">
              <a:lnSpc>
                <a:spcPct val="100000"/>
              </a:lnSpc>
              <a:spcBef>
                <a:spcPts val="500"/>
              </a:spcBef>
              <a:buClr>
                <a:schemeClr val="accent2"/>
              </a:buClr>
              <a:defRPr sz="1800"/>
            </a:pPr>
            <a:r>
              <a:rPr sz="2000" dirty="0" err="1">
                <a:latin typeface="Gill Sans MT" panose="020B0502020104020203" pitchFamily="34" charset="77"/>
                <a:ea typeface="Georgia"/>
                <a:cs typeface="Georgia"/>
                <a:sym typeface="Georgia"/>
              </a:rPr>
              <a:t>Répéter</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plusieurs</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fois</a:t>
            </a:r>
            <a:endParaRPr sz="2000" dirty="0">
              <a:latin typeface="Gill Sans MT" panose="020B0502020104020203" pitchFamily="34" charset="77"/>
              <a:ea typeface="Georgia"/>
              <a:cs typeface="Georgia"/>
              <a:sym typeface="Georgia"/>
            </a:endParaRPr>
          </a:p>
          <a:p>
            <a:pPr marL="1143000" lvl="2" indent="-228600" algn="just">
              <a:lnSpc>
                <a:spcPct val="100000"/>
              </a:lnSpc>
              <a:spcBef>
                <a:spcPts val="500"/>
              </a:spcBef>
              <a:buClr>
                <a:schemeClr val="accent2"/>
              </a:buClr>
              <a:defRPr sz="1800"/>
            </a:pPr>
            <a:r>
              <a:rPr sz="2000" dirty="0" err="1">
                <a:latin typeface="Gill Sans MT" panose="020B0502020104020203" pitchFamily="34" charset="77"/>
                <a:ea typeface="Georgia"/>
                <a:cs typeface="Georgia"/>
                <a:sym typeface="Georgia"/>
              </a:rPr>
              <a:t>Soutenir</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n’est</a:t>
            </a:r>
            <a:r>
              <a:rPr sz="2000" dirty="0">
                <a:latin typeface="Gill Sans MT" panose="020B0502020104020203" pitchFamily="34" charset="77"/>
                <a:ea typeface="Georgia"/>
                <a:cs typeface="Georgia"/>
                <a:sym typeface="Georgia"/>
              </a:rPr>
              <a:t> pas </a:t>
            </a:r>
            <a:r>
              <a:rPr sz="2000" dirty="0" err="1">
                <a:latin typeface="Gill Sans MT" panose="020B0502020104020203" pitchFamily="34" charset="77"/>
                <a:ea typeface="Georgia"/>
                <a:cs typeface="Georgia"/>
                <a:sym typeface="Georgia"/>
              </a:rPr>
              <a:t>nécessairement</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compliqué</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ça</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peut-être</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simplement</a:t>
            </a:r>
            <a:r>
              <a:rPr sz="2000" dirty="0">
                <a:latin typeface="Gill Sans MT" panose="020B0502020104020203" pitchFamily="34" charset="77"/>
                <a:ea typeface="Georgia"/>
                <a:cs typeface="Georgia"/>
                <a:sym typeface="Georgia"/>
              </a:rPr>
              <a:t> passer du temps avec la </a:t>
            </a:r>
            <a:r>
              <a:rPr sz="2000" dirty="0" err="1">
                <a:latin typeface="Gill Sans MT" panose="020B0502020104020203" pitchFamily="34" charset="77"/>
                <a:ea typeface="Georgia"/>
                <a:cs typeface="Georgia"/>
                <a:sym typeface="Georgia"/>
              </a:rPr>
              <a:t>personne</a:t>
            </a:r>
            <a:r>
              <a:rPr sz="2000" dirty="0">
                <a:latin typeface="Gill Sans MT" panose="020B0502020104020203" pitchFamily="34" charset="77"/>
                <a:ea typeface="Georgia"/>
                <a:cs typeface="Georgia"/>
                <a:sym typeface="Georgia"/>
              </a:rPr>
              <a:t>, prendre un café </a:t>
            </a:r>
            <a:r>
              <a:rPr sz="2000" dirty="0" err="1">
                <a:latin typeface="Gill Sans MT" panose="020B0502020104020203" pitchFamily="34" charset="77"/>
                <a:ea typeface="Georgia"/>
                <a:cs typeface="Georgia"/>
                <a:sym typeface="Georgia"/>
              </a:rPr>
              <a:t>en</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discutant</a:t>
            </a:r>
            <a:r>
              <a:rPr sz="2000" dirty="0">
                <a:latin typeface="Gill Sans MT" panose="020B0502020104020203" pitchFamily="34" charset="77"/>
                <a:ea typeface="Georgia"/>
                <a:cs typeface="Georgia"/>
                <a:sym typeface="Georgia"/>
              </a:rPr>
              <a:t> de tout et de </a:t>
            </a:r>
            <a:r>
              <a:rPr sz="2000" dirty="0" err="1">
                <a:latin typeface="Gill Sans MT" panose="020B0502020104020203" pitchFamily="34" charset="77"/>
                <a:ea typeface="Georgia"/>
                <a:cs typeface="Georgia"/>
                <a:sym typeface="Georgia"/>
              </a:rPr>
              <a:t>rien</a:t>
            </a:r>
            <a:r>
              <a:rPr sz="2000" dirty="0">
                <a:latin typeface="Gill Sans MT" panose="020B0502020104020203" pitchFamily="34" charset="77"/>
                <a:ea typeface="Georgia"/>
                <a:cs typeface="Georgia"/>
                <a:sym typeface="Georgia"/>
              </a:rPr>
              <a:t>, donner un </a:t>
            </a:r>
            <a:r>
              <a:rPr sz="2000" dirty="0" err="1">
                <a:latin typeface="Gill Sans MT" panose="020B0502020104020203" pitchFamily="34" charset="77"/>
                <a:ea typeface="Georgia"/>
                <a:cs typeface="Georgia"/>
                <a:sym typeface="Georgia"/>
              </a:rPr>
              <a:t>câlin</a:t>
            </a:r>
            <a:endParaRPr sz="2000" dirty="0">
              <a:latin typeface="Gill Sans MT" panose="020B0502020104020203" pitchFamily="34" charset="77"/>
              <a:ea typeface="Georgia"/>
              <a:cs typeface="Georgia"/>
              <a:sym typeface="Georgia"/>
            </a:endParaRPr>
          </a:p>
        </p:txBody>
      </p:sp>
      <p:pic>
        <p:nvPicPr>
          <p:cNvPr id="229" name="image6.jpg"/>
          <p:cNvPicPr/>
          <p:nvPr/>
        </p:nvPicPr>
        <p:blipFill>
          <a:blip r:embed="rId2"/>
          <a:srcRect l="19581" t="19739" r="19900" b="19822"/>
          <a:stretch>
            <a:fillRect/>
          </a:stretch>
        </p:blipFill>
        <p:spPr>
          <a:xfrm>
            <a:off x="225029" y="3550230"/>
            <a:ext cx="1321201" cy="1236082"/>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Conduite</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à</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tenir</a:t>
            </a:r>
            <a:r>
              <a:rPr sz="4400" dirty="0">
                <a:solidFill>
                  <a:schemeClr val="accent2"/>
                </a:solidFill>
                <a:latin typeface="Gill Sans MT" panose="020B0502020104020203" pitchFamily="34" charset="77"/>
              </a:rPr>
              <a:t> (5)</a:t>
            </a:r>
          </a:p>
        </p:txBody>
      </p:sp>
      <p:sp>
        <p:nvSpPr>
          <p:cNvPr id="232" name="Shape 232"/>
          <p:cNvSpPr>
            <a:spLocks noGrp="1"/>
          </p:cNvSpPr>
          <p:nvPr>
            <p:ph type="body" idx="1"/>
          </p:nvPr>
        </p:nvSpPr>
        <p:spPr>
          <a:xfrm>
            <a:off x="838200" y="1825624"/>
            <a:ext cx="10515600" cy="5032376"/>
          </a:xfrm>
          <a:prstGeom prst="rect">
            <a:avLst/>
          </a:prstGeom>
        </p:spPr>
        <p:txBody>
          <a:bodyPr/>
          <a:lstStyle/>
          <a:p>
            <a:pPr lvl="0" algn="just">
              <a:lnSpc>
                <a:spcPct val="100000"/>
              </a:lnSpc>
              <a:buClr>
                <a:srgbClr val="C00000"/>
              </a:buClr>
              <a:defRPr sz="1800"/>
            </a:pPr>
            <a:r>
              <a:rPr sz="2800" dirty="0" err="1">
                <a:solidFill>
                  <a:srgbClr val="C00000"/>
                </a:solidFill>
                <a:latin typeface="Gill Sans MT" panose="020B0502020104020203" pitchFamily="34" charset="77"/>
                <a:ea typeface="Georgia Bold"/>
                <a:cs typeface="Georgia Bold"/>
                <a:sym typeface="Georgia Bold"/>
              </a:rPr>
              <a:t>Faut-il</a:t>
            </a:r>
            <a:r>
              <a:rPr sz="2800" dirty="0">
                <a:solidFill>
                  <a:srgbClr val="C00000"/>
                </a:solidFill>
                <a:latin typeface="Gill Sans MT" panose="020B0502020104020203" pitchFamily="34" charset="77"/>
                <a:ea typeface="Georgia Bold"/>
                <a:cs typeface="Georgia Bold"/>
                <a:sym typeface="Georgia Bold"/>
              </a:rPr>
              <a:t> </a:t>
            </a:r>
            <a:r>
              <a:rPr sz="2800" dirty="0" err="1">
                <a:solidFill>
                  <a:srgbClr val="C00000"/>
                </a:solidFill>
                <a:latin typeface="Gill Sans MT" panose="020B0502020104020203" pitchFamily="34" charset="77"/>
                <a:ea typeface="Georgia Bold"/>
                <a:cs typeface="Georgia Bold"/>
                <a:sym typeface="Georgia Bold"/>
              </a:rPr>
              <a:t>parler</a:t>
            </a:r>
            <a:r>
              <a:rPr sz="2800" dirty="0">
                <a:solidFill>
                  <a:srgbClr val="C00000"/>
                </a:solidFill>
                <a:latin typeface="Gill Sans MT" panose="020B0502020104020203" pitchFamily="34" charset="77"/>
                <a:ea typeface="Georgia Bold"/>
                <a:cs typeface="Georgia Bold"/>
                <a:sym typeface="Georgia Bold"/>
              </a:rPr>
              <a:t> de </a:t>
            </a:r>
            <a:r>
              <a:rPr sz="2800" dirty="0" err="1">
                <a:solidFill>
                  <a:srgbClr val="C00000"/>
                </a:solidFill>
                <a:latin typeface="Gill Sans MT" panose="020B0502020104020203" pitchFamily="34" charset="77"/>
                <a:ea typeface="Georgia Bold"/>
                <a:cs typeface="Georgia Bold"/>
                <a:sym typeface="Georgia Bold"/>
              </a:rPr>
              <a:t>ce</a:t>
            </a:r>
            <a:r>
              <a:rPr sz="2800" dirty="0">
                <a:solidFill>
                  <a:srgbClr val="C00000"/>
                </a:solidFill>
                <a:latin typeface="Gill Sans MT" panose="020B0502020104020203" pitchFamily="34" charset="77"/>
                <a:ea typeface="Georgia Bold"/>
                <a:cs typeface="Georgia Bold"/>
                <a:sym typeface="Georgia Bold"/>
              </a:rPr>
              <a:t> qui </a:t>
            </a:r>
            <a:r>
              <a:rPr sz="2800" dirty="0" err="1">
                <a:solidFill>
                  <a:srgbClr val="C00000"/>
                </a:solidFill>
                <a:latin typeface="Gill Sans MT" panose="020B0502020104020203" pitchFamily="34" charset="77"/>
                <a:ea typeface="Georgia Bold"/>
                <a:cs typeface="Georgia Bold"/>
                <a:sym typeface="Georgia Bold"/>
              </a:rPr>
              <a:t>est</a:t>
            </a:r>
            <a:r>
              <a:rPr sz="2800" dirty="0">
                <a:solidFill>
                  <a:srgbClr val="C00000"/>
                </a:solidFill>
                <a:latin typeface="Gill Sans MT" panose="020B0502020104020203" pitchFamily="34" charset="77"/>
                <a:ea typeface="Georgia Bold"/>
                <a:cs typeface="Georgia Bold"/>
                <a:sym typeface="Georgia Bold"/>
              </a:rPr>
              <a:t> </a:t>
            </a:r>
            <a:r>
              <a:rPr sz="2800" dirty="0" err="1">
                <a:solidFill>
                  <a:srgbClr val="C00000"/>
                </a:solidFill>
                <a:latin typeface="Gill Sans MT" panose="020B0502020104020203" pitchFamily="34" charset="77"/>
                <a:ea typeface="Georgia Bold"/>
                <a:cs typeface="Georgia Bold"/>
                <a:sym typeface="Georgia Bold"/>
              </a:rPr>
              <a:t>arrivé</a:t>
            </a:r>
            <a:r>
              <a:rPr sz="2800" dirty="0">
                <a:solidFill>
                  <a:srgbClr val="C00000"/>
                </a:solidFill>
                <a:latin typeface="Gill Sans MT" panose="020B0502020104020203" pitchFamily="34" charset="77"/>
                <a:ea typeface="Georgia Bold"/>
                <a:cs typeface="Georgia Bold"/>
                <a:sym typeface="Georgia Bold"/>
              </a:rPr>
              <a:t>? Comment </a:t>
            </a:r>
            <a:r>
              <a:rPr sz="2800" dirty="0" err="1">
                <a:solidFill>
                  <a:srgbClr val="C00000"/>
                </a:solidFill>
                <a:latin typeface="Gill Sans MT" panose="020B0502020104020203" pitchFamily="34" charset="77"/>
                <a:ea typeface="Georgia Bold"/>
                <a:cs typeface="Georgia Bold"/>
                <a:sym typeface="Georgia Bold"/>
              </a:rPr>
              <a:t>soutenir</a:t>
            </a:r>
            <a:r>
              <a:rPr sz="2800" dirty="0">
                <a:solidFill>
                  <a:srgbClr val="C00000"/>
                </a:solidFill>
                <a:latin typeface="Gill Sans MT" panose="020B0502020104020203" pitchFamily="34" charset="77"/>
                <a:ea typeface="Georgia Bold"/>
                <a:cs typeface="Georgia Bold"/>
                <a:sym typeface="Georgia Bold"/>
              </a:rPr>
              <a:t> </a:t>
            </a:r>
            <a:r>
              <a:rPr sz="2800" dirty="0" err="1">
                <a:solidFill>
                  <a:srgbClr val="C00000"/>
                </a:solidFill>
                <a:latin typeface="Gill Sans MT" panose="020B0502020104020203" pitchFamily="34" charset="77"/>
                <a:ea typeface="Georgia Bold"/>
                <a:cs typeface="Georgia Bold"/>
                <a:sym typeface="Georgia Bold"/>
              </a:rPr>
              <a:t>une</a:t>
            </a:r>
            <a:r>
              <a:rPr sz="2800" dirty="0">
                <a:solidFill>
                  <a:srgbClr val="C00000"/>
                </a:solidFill>
                <a:latin typeface="Gill Sans MT" panose="020B0502020104020203" pitchFamily="34" charset="77"/>
                <a:ea typeface="Georgia Bold"/>
                <a:cs typeface="Georgia Bold"/>
                <a:sym typeface="Georgia Bold"/>
              </a:rPr>
              <a:t> </a:t>
            </a:r>
            <a:r>
              <a:rPr sz="2800" dirty="0" err="1">
                <a:solidFill>
                  <a:srgbClr val="C00000"/>
                </a:solidFill>
                <a:latin typeface="Gill Sans MT" panose="020B0502020104020203" pitchFamily="34" charset="77"/>
                <a:ea typeface="Georgia Bold"/>
                <a:cs typeface="Georgia Bold"/>
                <a:sym typeface="Georgia Bold"/>
              </a:rPr>
              <a:t>personne</a:t>
            </a:r>
            <a:r>
              <a:rPr sz="2800" dirty="0">
                <a:solidFill>
                  <a:srgbClr val="C00000"/>
                </a:solidFill>
                <a:latin typeface="Gill Sans MT" panose="020B0502020104020203" pitchFamily="34" charset="77"/>
                <a:ea typeface="Georgia Bold"/>
                <a:cs typeface="Georgia Bold"/>
                <a:sym typeface="Georgia Bold"/>
              </a:rPr>
              <a:t> </a:t>
            </a:r>
            <a:r>
              <a:rPr sz="2800" dirty="0" err="1">
                <a:solidFill>
                  <a:srgbClr val="C00000"/>
                </a:solidFill>
                <a:latin typeface="Gill Sans MT" panose="020B0502020104020203" pitchFamily="34" charset="77"/>
                <a:ea typeface="Georgia Bold"/>
                <a:cs typeface="Georgia Bold"/>
                <a:sym typeface="Georgia Bold"/>
              </a:rPr>
              <a:t>en</a:t>
            </a:r>
            <a:r>
              <a:rPr sz="2800" dirty="0">
                <a:solidFill>
                  <a:srgbClr val="C00000"/>
                </a:solidFill>
                <a:latin typeface="Gill Sans MT" panose="020B0502020104020203" pitchFamily="34" charset="77"/>
                <a:ea typeface="Georgia Bold"/>
                <a:cs typeface="Georgia Bold"/>
                <a:sym typeface="Georgia Bold"/>
              </a:rPr>
              <a:t> </a:t>
            </a:r>
            <a:r>
              <a:rPr sz="2800" dirty="0" err="1">
                <a:solidFill>
                  <a:srgbClr val="C00000"/>
                </a:solidFill>
                <a:latin typeface="Gill Sans MT" panose="020B0502020104020203" pitchFamily="34" charset="77"/>
                <a:ea typeface="Georgia Bold"/>
                <a:cs typeface="Georgia Bold"/>
                <a:sym typeface="Georgia Bold"/>
              </a:rPr>
              <a:t>parlant</a:t>
            </a:r>
            <a:r>
              <a:rPr sz="2800" dirty="0">
                <a:solidFill>
                  <a:srgbClr val="C00000"/>
                </a:solidFill>
                <a:latin typeface="Gill Sans MT" panose="020B0502020104020203" pitchFamily="34" charset="77"/>
                <a:ea typeface="Georgia Bold"/>
                <a:cs typeface="Georgia Bold"/>
                <a:sym typeface="Georgia Bold"/>
              </a:rPr>
              <a:t> de </a:t>
            </a:r>
            <a:r>
              <a:rPr sz="2800" dirty="0" err="1">
                <a:solidFill>
                  <a:srgbClr val="C00000"/>
                </a:solidFill>
                <a:latin typeface="Gill Sans MT" panose="020B0502020104020203" pitchFamily="34" charset="77"/>
                <a:ea typeface="Georgia Bold"/>
                <a:cs typeface="Georgia Bold"/>
                <a:sym typeface="Georgia Bold"/>
              </a:rPr>
              <a:t>ce</a:t>
            </a:r>
            <a:r>
              <a:rPr sz="2800" dirty="0">
                <a:solidFill>
                  <a:srgbClr val="C00000"/>
                </a:solidFill>
                <a:latin typeface="Gill Sans MT" panose="020B0502020104020203" pitchFamily="34" charset="77"/>
                <a:ea typeface="Georgia Bold"/>
                <a:cs typeface="Georgia Bold"/>
                <a:sym typeface="Georgia Bold"/>
              </a:rPr>
              <a:t> qui </a:t>
            </a:r>
            <a:r>
              <a:rPr sz="2800" dirty="0" err="1">
                <a:solidFill>
                  <a:srgbClr val="C00000"/>
                </a:solidFill>
                <a:latin typeface="Gill Sans MT" panose="020B0502020104020203" pitchFamily="34" charset="77"/>
                <a:ea typeface="Georgia Bold"/>
                <a:cs typeface="Georgia Bold"/>
                <a:sym typeface="Georgia Bold"/>
              </a:rPr>
              <a:t>est</a:t>
            </a:r>
            <a:r>
              <a:rPr sz="2800" dirty="0">
                <a:solidFill>
                  <a:srgbClr val="C00000"/>
                </a:solidFill>
                <a:latin typeface="Gill Sans MT" panose="020B0502020104020203" pitchFamily="34" charset="77"/>
                <a:ea typeface="Georgia Bold"/>
                <a:cs typeface="Georgia Bold"/>
                <a:sym typeface="Georgia Bold"/>
              </a:rPr>
              <a:t> </a:t>
            </a:r>
            <a:r>
              <a:rPr sz="2800" dirty="0" err="1">
                <a:solidFill>
                  <a:srgbClr val="C00000"/>
                </a:solidFill>
                <a:latin typeface="Gill Sans MT" panose="020B0502020104020203" pitchFamily="34" charset="77"/>
                <a:ea typeface="Georgia Bold"/>
                <a:cs typeface="Georgia Bold"/>
                <a:sym typeface="Georgia Bold"/>
              </a:rPr>
              <a:t>arrivé</a:t>
            </a:r>
            <a:r>
              <a:rPr sz="2800" dirty="0">
                <a:solidFill>
                  <a:srgbClr val="C00000"/>
                </a:solidFill>
                <a:latin typeface="Gill Sans MT" panose="020B0502020104020203" pitchFamily="34" charset="77"/>
                <a:ea typeface="Georgia Bold"/>
                <a:cs typeface="Georgia Bold"/>
                <a:sym typeface="Georgia Bold"/>
              </a:rPr>
              <a:t>?</a:t>
            </a:r>
          </a:p>
          <a:p>
            <a:pPr marL="0" lvl="2" indent="914400" algn="just">
              <a:lnSpc>
                <a:spcPct val="100000"/>
              </a:lnSpc>
              <a:spcBef>
                <a:spcPts val="500"/>
              </a:spcBef>
              <a:buSzTx/>
              <a:buNone/>
              <a:defRPr sz="1800"/>
            </a:pPr>
            <a:endParaRPr sz="2000" dirty="0">
              <a:latin typeface="Gill Sans MT" panose="020B0502020104020203" pitchFamily="34" charset="77"/>
              <a:ea typeface="Georgia Bold"/>
              <a:cs typeface="Georgia Bold"/>
              <a:sym typeface="Georgia Bold"/>
            </a:endParaRPr>
          </a:p>
          <a:p>
            <a:pPr marL="685800" lvl="1" indent="-228600" algn="just">
              <a:lnSpc>
                <a:spcPct val="100000"/>
              </a:lnSpc>
              <a:spcBef>
                <a:spcPts val="500"/>
              </a:spcBef>
              <a:defRPr sz="1800"/>
            </a:pPr>
            <a:r>
              <a:rPr sz="2400" dirty="0">
                <a:latin typeface="Gill Sans MT" panose="020B0502020104020203" pitchFamily="34" charset="77"/>
                <a:ea typeface="Georgia Bold"/>
                <a:cs typeface="Georgia Bold"/>
                <a:sym typeface="Georgia Bold"/>
              </a:rPr>
              <a:t>Ne pas faire:</a:t>
            </a:r>
            <a:endParaRPr lang="fr-FR" sz="2400" dirty="0">
              <a:latin typeface="Gill Sans MT" panose="020B0502020104020203" pitchFamily="34" charset="77"/>
              <a:ea typeface="Georgia Bold"/>
              <a:cs typeface="Georgia Bold"/>
              <a:sym typeface="Georgia Bold"/>
            </a:endParaRPr>
          </a:p>
          <a:p>
            <a:pPr marL="685800" lvl="1" indent="-228600" algn="just">
              <a:lnSpc>
                <a:spcPct val="100000"/>
              </a:lnSpc>
              <a:spcBef>
                <a:spcPts val="500"/>
              </a:spcBef>
              <a:defRPr sz="1800"/>
            </a:pPr>
            <a:endParaRPr sz="2400" dirty="0">
              <a:latin typeface="Gill Sans MT" panose="020B0502020104020203" pitchFamily="34" charset="77"/>
              <a:ea typeface="Georgia Bold"/>
              <a:cs typeface="Georgia Bold"/>
              <a:sym typeface="Georgia Bold"/>
            </a:endParaRPr>
          </a:p>
          <a:p>
            <a:pPr marL="1143000" lvl="2" indent="-228600" algn="just">
              <a:lnSpc>
                <a:spcPct val="100000"/>
              </a:lnSpc>
              <a:spcBef>
                <a:spcPts val="500"/>
              </a:spcBef>
              <a:buClr>
                <a:schemeClr val="accent2"/>
              </a:buClr>
              <a:defRPr sz="1800"/>
            </a:pPr>
            <a:r>
              <a:rPr sz="2400" dirty="0">
                <a:latin typeface="Gill Sans MT" panose="020B0502020104020203" pitchFamily="34" charset="77"/>
                <a:ea typeface="Georgia Bold"/>
                <a:cs typeface="Georgia Bold"/>
                <a:sym typeface="Georgia Bold"/>
              </a:rPr>
              <a:t>Ne pas </a:t>
            </a:r>
            <a:r>
              <a:rPr sz="2400" dirty="0">
                <a:solidFill>
                  <a:srgbClr val="00B0F0"/>
                </a:solidFill>
                <a:latin typeface="Gill Sans MT" panose="020B0502020104020203" pitchFamily="34" charset="77"/>
                <a:ea typeface="Georgia Bold"/>
                <a:cs typeface="Georgia Bold"/>
                <a:sym typeface="Georgia Bold"/>
              </a:rPr>
              <a:t>forcer la </a:t>
            </a:r>
            <a:r>
              <a:rPr sz="2400" dirty="0" err="1">
                <a:solidFill>
                  <a:srgbClr val="00B0F0"/>
                </a:solidFill>
                <a:latin typeface="Gill Sans MT" panose="020B0502020104020203" pitchFamily="34" charset="77"/>
                <a:ea typeface="Georgia Bold"/>
                <a:cs typeface="Georgia Bold"/>
                <a:sym typeface="Georgia Bold"/>
              </a:rPr>
              <a:t>personne</a:t>
            </a:r>
            <a:r>
              <a:rPr sz="2400" dirty="0">
                <a:solidFill>
                  <a:srgbClr val="00B0F0"/>
                </a:solidFill>
                <a:latin typeface="Gill Sans MT" panose="020B0502020104020203" pitchFamily="34" charset="77"/>
                <a:ea typeface="Georgia Bold"/>
                <a:cs typeface="Georgia Bold"/>
                <a:sym typeface="Georgia Bold"/>
              </a:rPr>
              <a:t> </a:t>
            </a:r>
            <a:r>
              <a:rPr sz="2400" dirty="0" err="1">
                <a:solidFill>
                  <a:srgbClr val="00B0F0"/>
                </a:solidFill>
                <a:latin typeface="Gill Sans MT" panose="020B0502020104020203" pitchFamily="34" charset="77"/>
                <a:ea typeface="Georgia Bold"/>
                <a:cs typeface="Georgia Bold"/>
                <a:sym typeface="Georgia Bold"/>
              </a:rPr>
              <a:t>à</a:t>
            </a:r>
            <a:r>
              <a:rPr sz="2400" dirty="0">
                <a:solidFill>
                  <a:srgbClr val="00B0F0"/>
                </a:solidFill>
                <a:latin typeface="Gill Sans MT" panose="020B0502020104020203" pitchFamily="34" charset="77"/>
                <a:ea typeface="Georgia Bold"/>
                <a:cs typeface="Georgia Bold"/>
                <a:sym typeface="Georgia Bold"/>
              </a:rPr>
              <a:t> </a:t>
            </a:r>
            <a:r>
              <a:rPr sz="2400" dirty="0" err="1">
                <a:solidFill>
                  <a:srgbClr val="00B0F0"/>
                </a:solidFill>
                <a:latin typeface="Gill Sans MT" panose="020B0502020104020203" pitchFamily="34" charset="77"/>
                <a:ea typeface="Georgia Bold"/>
                <a:cs typeface="Georgia Bold"/>
                <a:sym typeface="Georgia Bold"/>
              </a:rPr>
              <a:t>raconter</a:t>
            </a:r>
            <a:r>
              <a:rPr sz="2400" dirty="0">
                <a:solidFill>
                  <a:srgbClr val="00B0F0"/>
                </a:solidFill>
                <a:latin typeface="Gill Sans MT" panose="020B0502020104020203" pitchFamily="34" charset="77"/>
                <a:ea typeface="Georgia Bold"/>
                <a:cs typeface="Georgia Bold"/>
                <a:sym typeface="Georgia Bold"/>
              </a:rPr>
              <a:t> son </a:t>
            </a:r>
            <a:r>
              <a:rPr sz="2400" dirty="0" err="1">
                <a:solidFill>
                  <a:srgbClr val="00B0F0"/>
                </a:solidFill>
                <a:latin typeface="Gill Sans MT" panose="020B0502020104020203" pitchFamily="34" charset="77"/>
                <a:ea typeface="Georgia Bold"/>
                <a:cs typeface="Georgia Bold"/>
                <a:sym typeface="Georgia Bold"/>
              </a:rPr>
              <a:t>histoire</a:t>
            </a:r>
            <a:endParaRPr sz="2400" dirty="0">
              <a:solidFill>
                <a:srgbClr val="00B0F0"/>
              </a:solidFill>
              <a:latin typeface="Gill Sans MT" panose="020B0502020104020203" pitchFamily="34" charset="77"/>
              <a:ea typeface="Georgia Bold"/>
              <a:cs typeface="Georgia Bold"/>
              <a:sym typeface="Georgia Bold"/>
            </a:endParaRPr>
          </a:p>
          <a:p>
            <a:pPr marL="1143000" lvl="2" indent="-228600" algn="just">
              <a:lnSpc>
                <a:spcPct val="100000"/>
              </a:lnSpc>
              <a:spcBef>
                <a:spcPts val="500"/>
              </a:spcBef>
              <a:buClr>
                <a:schemeClr val="accent2"/>
              </a:buClr>
              <a:defRPr sz="1800"/>
            </a:pPr>
            <a:r>
              <a:rPr sz="2400" dirty="0">
                <a:latin typeface="Gill Sans MT" panose="020B0502020104020203" pitchFamily="34" charset="77"/>
                <a:ea typeface="Georgia Bold"/>
                <a:cs typeface="Georgia Bold"/>
                <a:sym typeface="Georgia Bold"/>
              </a:rPr>
              <a:t>Ne pas </a:t>
            </a:r>
            <a:r>
              <a:rPr sz="2400" dirty="0" err="1">
                <a:solidFill>
                  <a:srgbClr val="00B0F0"/>
                </a:solidFill>
                <a:latin typeface="Gill Sans MT" panose="020B0502020104020203" pitchFamily="34" charset="77"/>
                <a:ea typeface="Georgia Bold"/>
                <a:cs typeface="Georgia Bold"/>
                <a:sym typeface="Georgia Bold"/>
              </a:rPr>
              <a:t>interrompre</a:t>
            </a:r>
            <a:r>
              <a:rPr sz="2400" dirty="0">
                <a:solidFill>
                  <a:srgbClr val="00B0F0"/>
                </a:solidFill>
                <a:latin typeface="Gill Sans MT" panose="020B0502020104020203" pitchFamily="34" charset="77"/>
                <a:ea typeface="Georgia Bold"/>
                <a:cs typeface="Georgia Bold"/>
                <a:sym typeface="Georgia Bold"/>
              </a:rPr>
              <a:t> </a:t>
            </a:r>
            <a:r>
              <a:rPr sz="2400" dirty="0">
                <a:latin typeface="Gill Sans MT" panose="020B0502020104020203" pitchFamily="34" charset="77"/>
                <a:ea typeface="Georgia Bold"/>
                <a:cs typeface="Georgia Bold"/>
                <a:sym typeface="Georgia Bold"/>
              </a:rPr>
              <a:t>la </a:t>
            </a:r>
            <a:r>
              <a:rPr sz="2400" dirty="0" err="1">
                <a:latin typeface="Gill Sans MT" panose="020B0502020104020203" pitchFamily="34" charset="77"/>
                <a:ea typeface="Georgia Bold"/>
                <a:cs typeface="Georgia Bold"/>
                <a:sym typeface="Georgia Bold"/>
              </a:rPr>
              <a:t>personne</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si</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elle</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est</a:t>
            </a:r>
            <a:r>
              <a:rPr sz="2400" dirty="0">
                <a:latin typeface="Gill Sans MT" panose="020B0502020104020203" pitchFamily="34" charset="77"/>
                <a:ea typeface="Georgia Bold"/>
                <a:cs typeface="Georgia Bold"/>
                <a:sym typeface="Georgia Bold"/>
              </a:rPr>
              <a:t> entrain de </a:t>
            </a:r>
            <a:r>
              <a:rPr sz="2400" dirty="0" err="1">
                <a:latin typeface="Gill Sans MT" panose="020B0502020104020203" pitchFamily="34" charset="77"/>
                <a:ea typeface="Georgia Bold"/>
                <a:cs typeface="Georgia Bold"/>
                <a:sym typeface="Georgia Bold"/>
              </a:rPr>
              <a:t>parler</a:t>
            </a:r>
            <a:r>
              <a:rPr sz="2400" dirty="0">
                <a:latin typeface="Gill Sans MT" panose="020B0502020104020203" pitchFamily="34" charset="77"/>
                <a:ea typeface="Georgia Bold"/>
                <a:cs typeface="Georgia Bold"/>
                <a:sym typeface="Georgia Bold"/>
              </a:rPr>
              <a:t> pour </a:t>
            </a:r>
            <a:r>
              <a:rPr sz="2400" dirty="0" err="1">
                <a:latin typeface="Gill Sans MT" panose="020B0502020104020203" pitchFamily="34" charset="77"/>
                <a:ea typeface="Georgia Bold"/>
                <a:cs typeface="Georgia Bold"/>
                <a:sym typeface="Georgia Bold"/>
              </a:rPr>
              <a:t>parler</a:t>
            </a:r>
            <a:r>
              <a:rPr sz="2400" dirty="0">
                <a:latin typeface="Gill Sans MT" panose="020B0502020104020203" pitchFamily="34" charset="77"/>
                <a:ea typeface="Georgia Bold"/>
                <a:cs typeface="Georgia Bold"/>
                <a:sym typeface="Georgia Bold"/>
              </a:rPr>
              <a:t> de </a:t>
            </a:r>
            <a:r>
              <a:rPr sz="2400" dirty="0" err="1">
                <a:latin typeface="Gill Sans MT" panose="020B0502020104020203" pitchFamily="34" charset="77"/>
                <a:ea typeface="Georgia Bold"/>
                <a:cs typeface="Georgia Bold"/>
                <a:sym typeface="Georgia Bold"/>
              </a:rPr>
              <a:t>vos</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propres</a:t>
            </a:r>
            <a:r>
              <a:rPr sz="2400" dirty="0">
                <a:latin typeface="Gill Sans MT" panose="020B0502020104020203" pitchFamily="34" charset="77"/>
                <a:ea typeface="Georgia Bold"/>
                <a:cs typeface="Georgia Bold"/>
                <a:sym typeface="Georgia Bold"/>
              </a:rPr>
              <a:t> sentiments, </a:t>
            </a:r>
            <a:r>
              <a:rPr sz="2400" dirty="0" err="1">
                <a:latin typeface="Gill Sans MT" panose="020B0502020104020203" pitchFamily="34" charset="77"/>
                <a:ea typeface="Georgia Bold"/>
                <a:cs typeface="Georgia Bold"/>
                <a:sym typeface="Georgia Bold"/>
              </a:rPr>
              <a:t>expériences</a:t>
            </a:r>
            <a:r>
              <a:rPr sz="2400" dirty="0">
                <a:latin typeface="Gill Sans MT" panose="020B0502020104020203" pitchFamily="34" charset="77"/>
                <a:ea typeface="Georgia Bold"/>
                <a:cs typeface="Georgia Bold"/>
                <a:sym typeface="Georgia Bold"/>
              </a:rPr>
              <a:t>, opinions.</a:t>
            </a:r>
          </a:p>
          <a:p>
            <a:pPr marL="1143000" lvl="2" indent="-228600" algn="just">
              <a:lnSpc>
                <a:spcPct val="100000"/>
              </a:lnSpc>
              <a:spcBef>
                <a:spcPts val="500"/>
              </a:spcBef>
              <a:buClr>
                <a:schemeClr val="accent2"/>
              </a:buClr>
              <a:defRPr sz="1800"/>
            </a:pPr>
            <a:r>
              <a:rPr sz="2400" dirty="0" err="1">
                <a:latin typeface="Gill Sans MT" panose="020B0502020104020203" pitchFamily="34" charset="77"/>
                <a:ea typeface="Georgia Bold"/>
                <a:cs typeface="Georgia Bold"/>
                <a:sym typeface="Georgia Bold"/>
              </a:rPr>
              <a:t>Eviter</a:t>
            </a:r>
            <a:r>
              <a:rPr sz="2400" dirty="0">
                <a:latin typeface="Gill Sans MT" panose="020B0502020104020203" pitchFamily="34" charset="77"/>
                <a:ea typeface="Georgia Bold"/>
                <a:cs typeface="Georgia Bold"/>
                <a:sym typeface="Georgia Bold"/>
              </a:rPr>
              <a:t> de dire des choses qui </a:t>
            </a:r>
            <a:r>
              <a:rPr sz="2400" dirty="0" err="1">
                <a:latin typeface="Gill Sans MT" panose="020B0502020104020203" pitchFamily="34" charset="77"/>
                <a:ea typeface="Georgia Bold"/>
                <a:cs typeface="Georgia Bold"/>
                <a:sym typeface="Georgia Bold"/>
              </a:rPr>
              <a:t>pourraient</a:t>
            </a:r>
            <a:r>
              <a:rPr sz="2400" dirty="0">
                <a:latin typeface="Gill Sans MT" panose="020B0502020104020203" pitchFamily="34" charset="77"/>
                <a:ea typeface="Georgia Bold"/>
                <a:cs typeface="Georgia Bold"/>
                <a:sym typeface="Georgia Bold"/>
              </a:rPr>
              <a:t> </a:t>
            </a:r>
            <a:r>
              <a:rPr sz="2400" dirty="0" err="1">
                <a:solidFill>
                  <a:srgbClr val="00B0F0"/>
                </a:solidFill>
                <a:latin typeface="Gill Sans MT" panose="020B0502020104020203" pitchFamily="34" charset="77"/>
                <a:ea typeface="Georgia Bold"/>
                <a:cs typeface="Georgia Bold"/>
                <a:sym typeface="Georgia Bold"/>
              </a:rPr>
              <a:t>banaliser</a:t>
            </a:r>
            <a:r>
              <a:rPr sz="2400" dirty="0">
                <a:latin typeface="Gill Sans MT" panose="020B0502020104020203" pitchFamily="34" charset="77"/>
                <a:ea typeface="Georgia Bold"/>
                <a:cs typeface="Georgia Bold"/>
                <a:sym typeface="Georgia Bold"/>
              </a:rPr>
              <a:t> le sentiment de la </a:t>
            </a:r>
            <a:r>
              <a:rPr sz="2400" dirty="0" err="1">
                <a:latin typeface="Gill Sans MT" panose="020B0502020104020203" pitchFamily="34" charset="77"/>
                <a:ea typeface="Georgia Bold"/>
                <a:cs typeface="Georgia Bold"/>
                <a:sym typeface="Georgia Bold"/>
              </a:rPr>
              <a:t>personne</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telles</a:t>
            </a:r>
            <a:r>
              <a:rPr sz="2400" dirty="0">
                <a:latin typeface="Gill Sans MT" panose="020B0502020104020203" pitchFamily="34" charset="77"/>
                <a:ea typeface="Georgia Bold"/>
                <a:cs typeface="Georgia Bold"/>
                <a:sym typeface="Georgia Bold"/>
              </a:rPr>
              <a:t> que « </a:t>
            </a:r>
            <a:r>
              <a:rPr sz="2400" dirty="0" err="1">
                <a:latin typeface="Gill Sans MT" panose="020B0502020104020203" pitchFamily="34" charset="77"/>
                <a:ea typeface="Georgia Bold"/>
                <a:cs typeface="Georgia Bold"/>
                <a:sym typeface="Georgia Bold"/>
              </a:rPr>
              <a:t>calme-toi</a:t>
            </a:r>
            <a:r>
              <a:rPr sz="2400" dirty="0">
                <a:latin typeface="Gill Sans MT" panose="020B0502020104020203" pitchFamily="34" charset="77"/>
                <a:ea typeface="Georgia Bold"/>
                <a:cs typeface="Georgia Bold"/>
                <a:sym typeface="Georgia Bold"/>
              </a:rPr>
              <a:t> » </a:t>
            </a:r>
            <a:r>
              <a:rPr sz="2400" dirty="0" err="1">
                <a:latin typeface="Gill Sans MT" panose="020B0502020104020203" pitchFamily="34" charset="77"/>
                <a:ea typeface="Georgia Bold"/>
                <a:cs typeface="Georgia Bold"/>
                <a:sym typeface="Georgia Bold"/>
              </a:rPr>
              <a:t>ou</a:t>
            </a:r>
            <a:r>
              <a:rPr sz="2400" dirty="0">
                <a:latin typeface="Gill Sans MT" panose="020B0502020104020203" pitchFamily="34" charset="77"/>
                <a:ea typeface="Georgia Bold"/>
                <a:cs typeface="Georgia Bold"/>
                <a:sym typeface="Georgia Bold"/>
              </a:rPr>
              <a:t> « ne </a:t>
            </a:r>
            <a:r>
              <a:rPr sz="2400" dirty="0" err="1">
                <a:latin typeface="Gill Sans MT" panose="020B0502020104020203" pitchFamily="34" charset="77"/>
                <a:ea typeface="Georgia Bold"/>
                <a:cs typeface="Georgia Bold"/>
                <a:sym typeface="Georgia Bold"/>
              </a:rPr>
              <a:t>pleure</a:t>
            </a:r>
            <a:r>
              <a:rPr sz="2400" dirty="0">
                <a:latin typeface="Gill Sans MT" panose="020B0502020104020203" pitchFamily="34" charset="77"/>
                <a:ea typeface="Georgia Bold"/>
                <a:cs typeface="Georgia Bold"/>
                <a:sym typeface="Georgia Bold"/>
              </a:rPr>
              <a:t> pas » </a:t>
            </a:r>
            <a:r>
              <a:rPr sz="2400" dirty="0" err="1">
                <a:latin typeface="Gill Sans MT" panose="020B0502020104020203" pitchFamily="34" charset="77"/>
                <a:ea typeface="Georgia Bold"/>
                <a:cs typeface="Georgia Bold"/>
                <a:sym typeface="Georgia Bold"/>
              </a:rPr>
              <a:t>ou</a:t>
            </a:r>
            <a:r>
              <a:rPr sz="2400" dirty="0">
                <a:latin typeface="Gill Sans MT" panose="020B0502020104020203" pitchFamily="34" charset="77"/>
                <a:ea typeface="Georgia Bold"/>
                <a:cs typeface="Georgia Bold"/>
                <a:sym typeface="Georgia Bold"/>
              </a:rPr>
              <a:t> qui </a:t>
            </a:r>
            <a:r>
              <a:rPr sz="2400" dirty="0" err="1">
                <a:latin typeface="Gill Sans MT" panose="020B0502020104020203" pitchFamily="34" charset="77"/>
                <a:ea typeface="Georgia Bold"/>
                <a:cs typeface="Georgia Bold"/>
                <a:sym typeface="Georgia Bold"/>
              </a:rPr>
              <a:t>pourraient</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banaliser</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leur</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expérience</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comme</a:t>
            </a:r>
            <a:r>
              <a:rPr sz="2400" dirty="0">
                <a:latin typeface="Gill Sans MT" panose="020B0502020104020203" pitchFamily="34" charset="77"/>
                <a:ea typeface="Georgia Bold"/>
                <a:cs typeface="Georgia Bold"/>
                <a:sym typeface="Georgia Bold"/>
              </a:rPr>
              <a:t> « </a:t>
            </a:r>
            <a:r>
              <a:rPr sz="2400" dirty="0" err="1">
                <a:latin typeface="Gill Sans MT" panose="020B0502020104020203" pitchFamily="34" charset="77"/>
                <a:ea typeface="Georgia Bold"/>
                <a:cs typeface="Georgia Bold"/>
                <a:sym typeface="Georgia Bold"/>
              </a:rPr>
              <a:t>tu</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devrais</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être</a:t>
            </a:r>
            <a:r>
              <a:rPr sz="2400" dirty="0">
                <a:latin typeface="Gill Sans MT" panose="020B0502020104020203" pitchFamily="34" charset="77"/>
                <a:ea typeface="Georgia Bold"/>
                <a:cs typeface="Georgia Bold"/>
                <a:sym typeface="Georgia Bold"/>
              </a:rPr>
              <a:t> content </a:t>
            </a:r>
            <a:r>
              <a:rPr sz="2400" dirty="0" err="1">
                <a:latin typeface="Gill Sans MT" panose="020B0502020104020203" pitchFamily="34" charset="77"/>
                <a:ea typeface="Georgia Bold"/>
                <a:cs typeface="Georgia Bold"/>
                <a:sym typeface="Georgia Bold"/>
              </a:rPr>
              <a:t>tu</a:t>
            </a:r>
            <a:r>
              <a:rPr sz="2400" dirty="0">
                <a:latin typeface="Gill Sans MT" panose="020B0502020104020203" pitchFamily="34" charset="77"/>
                <a:ea typeface="Georgia Bold"/>
                <a:cs typeface="Georgia Bold"/>
                <a:sym typeface="Georgia Bold"/>
              </a:rPr>
              <a:t> es </a:t>
            </a:r>
            <a:r>
              <a:rPr sz="2400" dirty="0" err="1">
                <a:latin typeface="Gill Sans MT" panose="020B0502020104020203" pitchFamily="34" charset="77"/>
                <a:ea typeface="Georgia Bold"/>
                <a:cs typeface="Georgia Bold"/>
                <a:sym typeface="Georgia Bold"/>
              </a:rPr>
              <a:t>en</a:t>
            </a:r>
            <a:r>
              <a:rPr sz="2400" dirty="0">
                <a:latin typeface="Gill Sans MT" panose="020B0502020104020203" pitchFamily="34" charset="77"/>
                <a:ea typeface="Georgia Bold"/>
                <a:cs typeface="Georgia Bold"/>
                <a:sym typeface="Georgia Bold"/>
              </a:rPr>
              <a:t> vie »</a:t>
            </a:r>
          </a:p>
        </p:txBody>
      </p:sp>
      <p:pic>
        <p:nvPicPr>
          <p:cNvPr id="233" name="image7.jpg"/>
          <p:cNvPicPr/>
          <p:nvPr/>
        </p:nvPicPr>
        <p:blipFill>
          <a:blip r:embed="rId2"/>
          <a:srcRect l="21898" t="22919" r="24757" b="23312"/>
          <a:stretch>
            <a:fillRect/>
          </a:stretch>
        </p:blipFill>
        <p:spPr>
          <a:xfrm>
            <a:off x="225028" y="3550231"/>
            <a:ext cx="1226343" cy="1236082"/>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Conduite</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à</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tenir</a:t>
            </a:r>
            <a:r>
              <a:rPr sz="4400" dirty="0">
                <a:solidFill>
                  <a:schemeClr val="accent2"/>
                </a:solidFill>
                <a:latin typeface="Gill Sans MT" panose="020B0502020104020203" pitchFamily="34" charset="77"/>
              </a:rPr>
              <a:t> (6)</a:t>
            </a:r>
          </a:p>
        </p:txBody>
      </p:sp>
      <p:sp>
        <p:nvSpPr>
          <p:cNvPr id="236" name="Shape 236"/>
          <p:cNvSpPr>
            <a:spLocks noGrp="1"/>
          </p:cNvSpPr>
          <p:nvPr>
            <p:ph type="body" idx="1"/>
          </p:nvPr>
        </p:nvSpPr>
        <p:spPr>
          <a:xfrm>
            <a:off x="838200" y="1825624"/>
            <a:ext cx="10515600" cy="5032376"/>
          </a:xfrm>
          <a:prstGeom prst="rect">
            <a:avLst/>
          </a:prstGeom>
        </p:spPr>
        <p:txBody>
          <a:bodyPr/>
          <a:lstStyle/>
          <a:p>
            <a:pPr lvl="0" algn="just">
              <a:lnSpc>
                <a:spcPct val="100000"/>
              </a:lnSpc>
              <a:buClr>
                <a:srgbClr val="C00000"/>
              </a:buClr>
              <a:defRPr sz="1800"/>
            </a:pPr>
            <a:r>
              <a:rPr sz="2800" b="1" dirty="0">
                <a:solidFill>
                  <a:srgbClr val="C00000"/>
                </a:solidFill>
                <a:latin typeface="Gill Sans MT" panose="020B0502020104020203" pitchFamily="34" charset="77"/>
                <a:ea typeface="Georgia"/>
                <a:cs typeface="Georgia"/>
                <a:sym typeface="Georgia"/>
              </a:rPr>
              <a:t>Comment aider </a:t>
            </a:r>
            <a:r>
              <a:rPr sz="2800" b="1" dirty="0" err="1">
                <a:solidFill>
                  <a:srgbClr val="C00000"/>
                </a:solidFill>
                <a:latin typeface="Gill Sans MT" panose="020B0502020104020203" pitchFamily="34" charset="77"/>
                <a:ea typeface="Georgia"/>
                <a:cs typeface="Georgia"/>
                <a:sym typeface="Georgia"/>
              </a:rPr>
              <a:t>une</a:t>
            </a:r>
            <a:r>
              <a:rPr sz="2800" b="1" dirty="0">
                <a:solidFill>
                  <a:srgbClr val="C00000"/>
                </a:solidFill>
                <a:latin typeface="Gill Sans MT" panose="020B0502020104020203" pitchFamily="34" charset="77"/>
                <a:ea typeface="Georgia"/>
                <a:cs typeface="Georgia"/>
                <a:sym typeface="Georgia"/>
              </a:rPr>
              <a:t> </a:t>
            </a:r>
            <a:r>
              <a:rPr sz="2800" b="1" dirty="0" err="1">
                <a:solidFill>
                  <a:srgbClr val="C00000"/>
                </a:solidFill>
                <a:latin typeface="Gill Sans MT" panose="020B0502020104020203" pitchFamily="34" charset="77"/>
                <a:ea typeface="Georgia"/>
                <a:cs typeface="Georgia"/>
                <a:sym typeface="Georgia"/>
              </a:rPr>
              <a:t>personne</a:t>
            </a:r>
            <a:r>
              <a:rPr sz="2800" b="1" dirty="0">
                <a:solidFill>
                  <a:srgbClr val="C00000"/>
                </a:solidFill>
                <a:latin typeface="Gill Sans MT" panose="020B0502020104020203" pitchFamily="34" charset="77"/>
                <a:ea typeface="Georgia"/>
                <a:cs typeface="Georgia"/>
                <a:sym typeface="Georgia"/>
              </a:rPr>
              <a:t> </a:t>
            </a:r>
            <a:r>
              <a:rPr sz="2800" b="1" dirty="0" err="1">
                <a:solidFill>
                  <a:srgbClr val="C00000"/>
                </a:solidFill>
                <a:latin typeface="Gill Sans MT" panose="020B0502020104020203" pitchFamily="34" charset="77"/>
                <a:ea typeface="Georgia"/>
                <a:cs typeface="Georgia"/>
                <a:sym typeface="Georgia"/>
              </a:rPr>
              <a:t>à</a:t>
            </a:r>
            <a:r>
              <a:rPr sz="2800" b="1" dirty="0">
                <a:solidFill>
                  <a:srgbClr val="C00000"/>
                </a:solidFill>
                <a:latin typeface="Gill Sans MT" panose="020B0502020104020203" pitchFamily="34" charset="77"/>
                <a:ea typeface="Georgia"/>
                <a:cs typeface="Georgia"/>
                <a:sym typeface="Georgia"/>
              </a:rPr>
              <a:t> faire face dans les </a:t>
            </a:r>
            <a:r>
              <a:rPr sz="2800" b="1" dirty="0" err="1">
                <a:solidFill>
                  <a:srgbClr val="C00000"/>
                </a:solidFill>
                <a:latin typeface="Gill Sans MT" panose="020B0502020104020203" pitchFamily="34" charset="77"/>
                <a:ea typeface="Georgia"/>
                <a:cs typeface="Georgia"/>
                <a:sym typeface="Georgia"/>
              </a:rPr>
              <a:t>semaines</a:t>
            </a:r>
            <a:r>
              <a:rPr sz="2800" b="1" dirty="0">
                <a:solidFill>
                  <a:srgbClr val="C00000"/>
                </a:solidFill>
                <a:latin typeface="Gill Sans MT" panose="020B0502020104020203" pitchFamily="34" charset="77"/>
                <a:ea typeface="Georgia"/>
                <a:cs typeface="Georgia"/>
                <a:sym typeface="Georgia"/>
              </a:rPr>
              <a:t> / </a:t>
            </a:r>
            <a:r>
              <a:rPr sz="2800" b="1" dirty="0" err="1">
                <a:solidFill>
                  <a:srgbClr val="C00000"/>
                </a:solidFill>
                <a:latin typeface="Gill Sans MT" panose="020B0502020104020203" pitchFamily="34" charset="77"/>
                <a:ea typeface="Georgia"/>
                <a:cs typeface="Georgia"/>
                <a:sym typeface="Georgia"/>
              </a:rPr>
              <a:t>mois</a:t>
            </a:r>
            <a:r>
              <a:rPr sz="2800" b="1" dirty="0">
                <a:solidFill>
                  <a:srgbClr val="C00000"/>
                </a:solidFill>
                <a:latin typeface="Gill Sans MT" panose="020B0502020104020203" pitchFamily="34" charset="77"/>
                <a:ea typeface="Georgia"/>
                <a:cs typeface="Georgia"/>
                <a:sym typeface="Georgia"/>
              </a:rPr>
              <a:t> qui </a:t>
            </a:r>
            <a:r>
              <a:rPr sz="2800" b="1" dirty="0" err="1">
                <a:solidFill>
                  <a:srgbClr val="C00000"/>
                </a:solidFill>
                <a:latin typeface="Gill Sans MT" panose="020B0502020104020203" pitchFamily="34" charset="77"/>
                <a:ea typeface="Georgia"/>
                <a:cs typeface="Georgia"/>
                <a:sym typeface="Georgia"/>
              </a:rPr>
              <a:t>suivent</a:t>
            </a:r>
            <a:r>
              <a:rPr sz="2800" b="1" dirty="0">
                <a:solidFill>
                  <a:srgbClr val="C00000"/>
                </a:solidFill>
                <a:latin typeface="Gill Sans MT" panose="020B0502020104020203" pitchFamily="34" charset="77"/>
                <a:ea typeface="Georgia"/>
                <a:cs typeface="Georgia"/>
                <a:sym typeface="Georgia"/>
              </a:rPr>
              <a:t> </a:t>
            </a:r>
            <a:r>
              <a:rPr sz="2800" b="1" dirty="0" err="1">
                <a:solidFill>
                  <a:srgbClr val="C00000"/>
                </a:solidFill>
                <a:latin typeface="Gill Sans MT" panose="020B0502020104020203" pitchFamily="34" charset="77"/>
                <a:ea typeface="Georgia"/>
                <a:cs typeface="Georgia"/>
                <a:sym typeface="Georgia"/>
              </a:rPr>
              <a:t>l’évènement</a:t>
            </a:r>
            <a:r>
              <a:rPr sz="2800" b="1" dirty="0">
                <a:solidFill>
                  <a:srgbClr val="C00000"/>
                </a:solidFill>
                <a:latin typeface="Gill Sans MT" panose="020B0502020104020203" pitchFamily="34" charset="77"/>
                <a:ea typeface="Georgia"/>
                <a:cs typeface="Georgia"/>
                <a:sym typeface="Georgia"/>
              </a:rPr>
              <a:t> </a:t>
            </a:r>
            <a:r>
              <a:rPr sz="2800" b="1" dirty="0" err="1">
                <a:solidFill>
                  <a:srgbClr val="C00000"/>
                </a:solidFill>
                <a:latin typeface="Gill Sans MT" panose="020B0502020104020203" pitchFamily="34" charset="77"/>
                <a:ea typeface="Georgia"/>
                <a:cs typeface="Georgia"/>
                <a:sym typeface="Georgia"/>
              </a:rPr>
              <a:t>traumatisant</a:t>
            </a:r>
            <a:r>
              <a:rPr sz="2800" b="1" dirty="0">
                <a:solidFill>
                  <a:srgbClr val="C00000"/>
                </a:solidFill>
                <a:latin typeface="Gill Sans MT" panose="020B0502020104020203" pitchFamily="34" charset="77"/>
                <a:ea typeface="Georgia"/>
                <a:cs typeface="Georgia"/>
                <a:sym typeface="Georgia"/>
              </a:rPr>
              <a:t>?</a:t>
            </a:r>
          </a:p>
          <a:p>
            <a:pPr marL="685800" lvl="1" indent="-228600" algn="just">
              <a:lnSpc>
                <a:spcPct val="100000"/>
              </a:lnSpc>
              <a:spcBef>
                <a:spcPts val="500"/>
              </a:spcBef>
              <a:defRPr sz="1800"/>
            </a:pPr>
            <a:endParaRPr sz="2400" dirty="0">
              <a:latin typeface="Gill Sans MT" panose="020B0502020104020203" pitchFamily="34" charset="77"/>
              <a:ea typeface="Georgia"/>
              <a:cs typeface="Georgia"/>
              <a:sym typeface="Georgia"/>
            </a:endParaRPr>
          </a:p>
          <a:p>
            <a:pPr marL="685800" lvl="1" indent="-228600" algn="just">
              <a:lnSpc>
                <a:spcPct val="100000"/>
              </a:lnSpc>
              <a:spcBef>
                <a:spcPts val="500"/>
              </a:spcBef>
              <a:defRPr sz="1800"/>
            </a:pPr>
            <a:r>
              <a:rPr sz="2400" dirty="0">
                <a:latin typeface="Gill Sans MT" panose="020B0502020104020203" pitchFamily="34" charset="77"/>
                <a:ea typeface="Georgia"/>
                <a:cs typeface="Georgia"/>
                <a:sym typeface="Georgia"/>
              </a:rPr>
              <a:t>Encourager la </a:t>
            </a:r>
            <a:r>
              <a:rPr sz="2400" dirty="0" err="1">
                <a:latin typeface="Gill Sans MT" panose="020B0502020104020203" pitchFamily="34" charset="77"/>
                <a:ea typeface="Georgia"/>
                <a:cs typeface="Georgia"/>
                <a:sym typeface="Georgia"/>
              </a:rPr>
              <a:t>personne</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à</a:t>
            </a:r>
            <a:r>
              <a:rPr sz="2400" dirty="0">
                <a:latin typeface="Gill Sans MT" panose="020B0502020104020203" pitchFamily="34" charset="77"/>
                <a:ea typeface="Georgia"/>
                <a:cs typeface="Georgia"/>
                <a:sym typeface="Georgia"/>
              </a:rPr>
              <a:t>:</a:t>
            </a:r>
          </a:p>
          <a:p>
            <a:pPr marL="1143000" lvl="2" indent="-228600" algn="just">
              <a:lnSpc>
                <a:spcPct val="100000"/>
              </a:lnSpc>
              <a:spcBef>
                <a:spcPts val="500"/>
              </a:spcBef>
              <a:buClr>
                <a:schemeClr val="accent2"/>
              </a:buClr>
              <a:defRPr sz="1800"/>
            </a:pPr>
            <a:r>
              <a:rPr sz="2000" dirty="0">
                <a:latin typeface="Gill Sans MT" panose="020B0502020104020203" pitchFamily="34" charset="77"/>
                <a:ea typeface="Georgia"/>
                <a:cs typeface="Georgia"/>
                <a:sym typeface="Georgia"/>
              </a:rPr>
              <a:t>se </a:t>
            </a:r>
            <a:r>
              <a:rPr sz="2000" dirty="0" err="1">
                <a:latin typeface="Gill Sans MT" panose="020B0502020104020203" pitchFamily="34" charset="77"/>
                <a:ea typeface="Georgia"/>
                <a:cs typeface="Georgia"/>
                <a:sym typeface="Georgia"/>
              </a:rPr>
              <a:t>manifester</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lorsqu’elle</a:t>
            </a:r>
            <a:r>
              <a:rPr sz="2000" dirty="0">
                <a:latin typeface="Gill Sans MT" panose="020B0502020104020203" pitchFamily="34" charset="77"/>
                <a:ea typeface="Georgia"/>
                <a:cs typeface="Georgia"/>
                <a:sym typeface="Georgia"/>
              </a:rPr>
              <a:t> a </a:t>
            </a:r>
            <a:r>
              <a:rPr sz="2000" dirty="0" err="1">
                <a:latin typeface="Gill Sans MT" panose="020B0502020104020203" pitchFamily="34" charset="77"/>
                <a:ea typeface="Georgia"/>
                <a:cs typeface="Georgia"/>
                <a:sym typeface="Georgia"/>
              </a:rPr>
              <a:t>besoin</a:t>
            </a:r>
            <a:r>
              <a:rPr sz="2000" dirty="0">
                <a:latin typeface="Gill Sans MT" panose="020B0502020104020203" pitchFamily="34" charset="77"/>
                <a:ea typeface="Georgia"/>
                <a:cs typeface="Georgia"/>
                <a:sym typeface="Georgia"/>
              </a:rPr>
              <a:t> de </a:t>
            </a:r>
            <a:r>
              <a:rPr sz="2000" dirty="0" err="1">
                <a:latin typeface="Gill Sans MT" panose="020B0502020104020203" pitchFamily="34" charset="77"/>
                <a:ea typeface="Georgia"/>
                <a:cs typeface="Georgia"/>
                <a:sym typeface="Georgia"/>
              </a:rPr>
              <a:t>quelque</a:t>
            </a:r>
            <a:r>
              <a:rPr sz="2000" dirty="0">
                <a:latin typeface="Gill Sans MT" panose="020B0502020104020203" pitchFamily="34" charset="77"/>
                <a:ea typeface="Georgia"/>
                <a:cs typeface="Georgia"/>
                <a:sym typeface="Georgia"/>
              </a:rPr>
              <a:t> chose </a:t>
            </a:r>
            <a:r>
              <a:rPr sz="2000" dirty="0" err="1">
                <a:latin typeface="Gill Sans MT" panose="020B0502020104020203" pitchFamily="34" charset="77"/>
                <a:ea typeface="Georgia"/>
                <a:cs typeface="Georgia"/>
                <a:sym typeface="Georgia"/>
              </a:rPr>
              <a:t>plutôt</a:t>
            </a:r>
            <a:r>
              <a:rPr sz="2000" dirty="0">
                <a:latin typeface="Gill Sans MT" panose="020B0502020104020203" pitchFamily="34" charset="77"/>
                <a:ea typeface="Georgia"/>
                <a:cs typeface="Georgia"/>
                <a:sym typeface="Georgia"/>
              </a:rPr>
              <a:t> que de </a:t>
            </a:r>
            <a:r>
              <a:rPr sz="2000" dirty="0" err="1">
                <a:latin typeface="Gill Sans MT" panose="020B0502020104020203" pitchFamily="34" charset="77"/>
                <a:ea typeface="Georgia"/>
                <a:cs typeface="Georgia"/>
                <a:sym typeface="Georgia"/>
              </a:rPr>
              <a:t>supposer</a:t>
            </a:r>
            <a:r>
              <a:rPr sz="2000" dirty="0">
                <a:latin typeface="Gill Sans MT" panose="020B0502020104020203" pitchFamily="34" charset="77"/>
                <a:ea typeface="Georgia"/>
                <a:cs typeface="Georgia"/>
                <a:sym typeface="Georgia"/>
              </a:rPr>
              <a:t> que les </a:t>
            </a:r>
            <a:r>
              <a:rPr sz="2000" dirty="0" err="1">
                <a:latin typeface="Gill Sans MT" panose="020B0502020104020203" pitchFamily="34" charset="77"/>
                <a:ea typeface="Georgia"/>
                <a:cs typeface="Georgia"/>
                <a:sym typeface="Georgia"/>
              </a:rPr>
              <a:t>autres</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saurant</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ce</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dont</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elle</a:t>
            </a:r>
            <a:r>
              <a:rPr sz="2000" dirty="0">
                <a:latin typeface="Gill Sans MT" panose="020B0502020104020203" pitchFamily="34" charset="77"/>
                <a:ea typeface="Georgia"/>
                <a:cs typeface="Georgia"/>
                <a:sym typeface="Georgia"/>
              </a:rPr>
              <a:t> a </a:t>
            </a:r>
            <a:r>
              <a:rPr sz="2000" dirty="0" err="1">
                <a:latin typeface="Gill Sans MT" panose="020B0502020104020203" pitchFamily="34" charset="77"/>
                <a:ea typeface="Georgia"/>
                <a:cs typeface="Georgia"/>
                <a:sym typeface="Georgia"/>
              </a:rPr>
              <a:t>besoin</a:t>
            </a:r>
            <a:endParaRPr sz="2000" dirty="0">
              <a:latin typeface="Gill Sans MT" panose="020B0502020104020203" pitchFamily="34" charset="77"/>
              <a:ea typeface="Georgia"/>
              <a:cs typeface="Georgia"/>
              <a:sym typeface="Georgia"/>
            </a:endParaRPr>
          </a:p>
          <a:p>
            <a:pPr marL="1143000" lvl="2" indent="-228600" algn="just">
              <a:lnSpc>
                <a:spcPct val="100000"/>
              </a:lnSpc>
              <a:spcBef>
                <a:spcPts val="500"/>
              </a:spcBef>
              <a:buClr>
                <a:schemeClr val="accent2"/>
              </a:buClr>
              <a:defRPr sz="1800"/>
            </a:pPr>
            <a:r>
              <a:rPr sz="2000" dirty="0">
                <a:latin typeface="Gill Sans MT" panose="020B0502020104020203" pitchFamily="34" charset="77"/>
                <a:ea typeface="Georgia"/>
                <a:cs typeface="Georgia"/>
                <a:sym typeface="Georgia"/>
              </a:rPr>
              <a:t>identifier les sources de </a:t>
            </a:r>
            <a:r>
              <a:rPr sz="2000" dirty="0" err="1">
                <a:latin typeface="Gill Sans MT" panose="020B0502020104020203" pitchFamily="34" charset="77"/>
                <a:ea typeface="Georgia"/>
                <a:cs typeface="Georgia"/>
                <a:sym typeface="Georgia"/>
              </a:rPr>
              <a:t>soutien</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mais</a:t>
            </a:r>
            <a:r>
              <a:rPr sz="2000" dirty="0">
                <a:latin typeface="Gill Sans MT" panose="020B0502020104020203" pitchFamily="34" charset="77"/>
                <a:ea typeface="Georgia"/>
                <a:cs typeface="Georgia"/>
                <a:sym typeface="Georgia"/>
              </a:rPr>
              <a:t> respecter </a:t>
            </a:r>
            <a:r>
              <a:rPr sz="2000" dirty="0" err="1">
                <a:latin typeface="Gill Sans MT" panose="020B0502020104020203" pitchFamily="34" charset="77"/>
                <a:ea typeface="Georgia"/>
                <a:cs typeface="Georgia"/>
                <a:sym typeface="Georgia"/>
              </a:rPr>
              <a:t>aussi</a:t>
            </a:r>
            <a:r>
              <a:rPr sz="2000" dirty="0">
                <a:latin typeface="Gill Sans MT" panose="020B0502020104020203" pitchFamily="34" charset="77"/>
                <a:ea typeface="Georgia"/>
                <a:cs typeface="Georgia"/>
                <a:sym typeface="Georgia"/>
              </a:rPr>
              <a:t> les </a:t>
            </a:r>
            <a:r>
              <a:rPr sz="2000" dirty="0" err="1">
                <a:latin typeface="Gill Sans MT" panose="020B0502020104020203" pitchFamily="34" charset="77"/>
                <a:ea typeface="Georgia"/>
                <a:cs typeface="Georgia"/>
                <a:sym typeface="Georgia"/>
              </a:rPr>
              <a:t>besoins</a:t>
            </a:r>
            <a:r>
              <a:rPr sz="2000" dirty="0">
                <a:latin typeface="Gill Sans MT" panose="020B0502020104020203" pitchFamily="34" charset="77"/>
                <a:ea typeface="Georgia"/>
                <a:cs typeface="Georgia"/>
                <a:sym typeface="Georgia"/>
              </a:rPr>
              <a:t> d’être </a:t>
            </a:r>
            <a:r>
              <a:rPr sz="2000" dirty="0" err="1">
                <a:latin typeface="Gill Sans MT" panose="020B0502020104020203" pitchFamily="34" charset="77"/>
                <a:ea typeface="Georgia"/>
                <a:cs typeface="Georgia"/>
                <a:sym typeface="Georgia"/>
              </a:rPr>
              <a:t>seul</a:t>
            </a:r>
            <a:r>
              <a:rPr sz="2000" dirty="0">
                <a:latin typeface="Gill Sans MT" panose="020B0502020104020203" pitchFamily="34" charset="77"/>
                <a:ea typeface="Georgia"/>
                <a:cs typeface="Georgia"/>
                <a:sym typeface="Georgia"/>
              </a:rPr>
              <a:t> de la </a:t>
            </a:r>
            <a:r>
              <a:rPr sz="2000" dirty="0" err="1">
                <a:latin typeface="Gill Sans MT" panose="020B0502020104020203" pitchFamily="34" charset="77"/>
                <a:ea typeface="Georgia"/>
                <a:cs typeface="Georgia"/>
                <a:sym typeface="Georgia"/>
              </a:rPr>
              <a:t>personne</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parfois</a:t>
            </a:r>
            <a:endParaRPr sz="2000" dirty="0">
              <a:latin typeface="Gill Sans MT" panose="020B0502020104020203" pitchFamily="34" charset="77"/>
              <a:ea typeface="Georgia"/>
              <a:cs typeface="Georgia"/>
              <a:sym typeface="Georgia"/>
            </a:endParaRPr>
          </a:p>
          <a:p>
            <a:pPr marL="1143000" lvl="2" indent="-228600" algn="just">
              <a:lnSpc>
                <a:spcPct val="100000"/>
              </a:lnSpc>
              <a:spcBef>
                <a:spcPts val="500"/>
              </a:spcBef>
              <a:buClr>
                <a:schemeClr val="accent2"/>
              </a:buClr>
              <a:defRPr sz="1800"/>
            </a:pPr>
            <a:r>
              <a:rPr sz="2000" dirty="0">
                <a:latin typeface="Gill Sans MT" panose="020B0502020104020203" pitchFamily="34" charset="77"/>
                <a:ea typeface="Georgia"/>
                <a:cs typeface="Georgia"/>
                <a:sym typeface="Georgia"/>
              </a:rPr>
              <a:t>prendre </a:t>
            </a:r>
            <a:r>
              <a:rPr sz="2000" dirty="0" err="1">
                <a:latin typeface="Gill Sans MT" panose="020B0502020104020203" pitchFamily="34" charset="77"/>
                <a:ea typeface="Georgia"/>
                <a:cs typeface="Georgia"/>
                <a:sym typeface="Georgia"/>
              </a:rPr>
              <a:t>soin</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d’elle-même</a:t>
            </a:r>
            <a:r>
              <a:rPr sz="2000" dirty="0">
                <a:latin typeface="Gill Sans MT" panose="020B0502020104020203" pitchFamily="34" charset="77"/>
                <a:ea typeface="Georgia"/>
                <a:cs typeface="Georgia"/>
                <a:sym typeface="Georgia"/>
              </a:rPr>
              <a:t>, se </a:t>
            </a:r>
            <a:r>
              <a:rPr sz="2000" dirty="0" err="1">
                <a:latin typeface="Gill Sans MT" panose="020B0502020104020203" pitchFamily="34" charset="77"/>
                <a:ea typeface="Georgia"/>
                <a:cs typeface="Georgia"/>
                <a:sym typeface="Georgia"/>
              </a:rPr>
              <a:t>reposer</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si</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elle</a:t>
            </a:r>
            <a:r>
              <a:rPr sz="2000" dirty="0">
                <a:latin typeface="Gill Sans MT" panose="020B0502020104020203" pitchFamily="34" charset="77"/>
                <a:ea typeface="Georgia"/>
                <a:cs typeface="Georgia"/>
                <a:sym typeface="Georgia"/>
              </a:rPr>
              <a:t> se sent </a:t>
            </a:r>
            <a:r>
              <a:rPr sz="2000" dirty="0" err="1">
                <a:latin typeface="Gill Sans MT" panose="020B0502020104020203" pitchFamily="34" charset="77"/>
                <a:ea typeface="Georgia"/>
                <a:cs typeface="Georgia"/>
                <a:sym typeface="Georgia"/>
              </a:rPr>
              <a:t>fatiguée</a:t>
            </a:r>
            <a:r>
              <a:rPr sz="2000" dirty="0">
                <a:latin typeface="Gill Sans MT" panose="020B0502020104020203" pitchFamily="34" charset="77"/>
                <a:ea typeface="Georgia"/>
                <a:cs typeface="Georgia"/>
                <a:sym typeface="Georgia"/>
              </a:rPr>
              <a:t>, faire des choses </a:t>
            </a:r>
            <a:r>
              <a:rPr sz="2000" dirty="0" err="1">
                <a:latin typeface="Gill Sans MT" panose="020B0502020104020203" pitchFamily="34" charset="77"/>
                <a:ea typeface="Georgia"/>
                <a:cs typeface="Georgia"/>
                <a:sym typeface="Georgia"/>
              </a:rPr>
              <a:t>agréables</a:t>
            </a:r>
            <a:r>
              <a:rPr sz="2000" dirty="0">
                <a:latin typeface="Gill Sans MT" panose="020B0502020104020203" pitchFamily="34" charset="77"/>
                <a:ea typeface="Georgia"/>
                <a:cs typeface="Georgia"/>
                <a:sym typeface="Georgia"/>
              </a:rPr>
              <a:t> pour </a:t>
            </a:r>
            <a:r>
              <a:rPr sz="2000" dirty="0" err="1">
                <a:latin typeface="Gill Sans MT" panose="020B0502020104020203" pitchFamily="34" charset="77"/>
                <a:ea typeface="Georgia"/>
                <a:cs typeface="Georgia"/>
                <a:sym typeface="Georgia"/>
              </a:rPr>
              <a:t>elle</a:t>
            </a:r>
            <a:endParaRPr sz="2000" dirty="0">
              <a:latin typeface="Gill Sans MT" panose="020B0502020104020203" pitchFamily="34" charset="77"/>
              <a:ea typeface="Georgia"/>
              <a:cs typeface="Georgia"/>
              <a:sym typeface="Georgia"/>
            </a:endParaRPr>
          </a:p>
          <a:p>
            <a:pPr marL="1143000" lvl="2" indent="-228600" algn="just">
              <a:lnSpc>
                <a:spcPct val="100000"/>
              </a:lnSpc>
              <a:spcBef>
                <a:spcPts val="500"/>
              </a:spcBef>
              <a:buClr>
                <a:schemeClr val="accent2"/>
              </a:buClr>
              <a:defRPr sz="1800"/>
            </a:pPr>
            <a:r>
              <a:rPr sz="2000" dirty="0" err="1">
                <a:latin typeface="Gill Sans MT" panose="020B0502020104020203" pitchFamily="34" charset="77"/>
                <a:ea typeface="Georgia"/>
                <a:cs typeface="Georgia"/>
                <a:sym typeface="Georgia"/>
              </a:rPr>
              <a:t>réfléchir</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à</a:t>
            </a:r>
            <a:r>
              <a:rPr sz="2000" dirty="0">
                <a:latin typeface="Gill Sans MT" panose="020B0502020104020203" pitchFamily="34" charset="77"/>
                <a:ea typeface="Georgia"/>
                <a:cs typeface="Georgia"/>
                <a:sym typeface="Georgia"/>
              </a:rPr>
              <a:t> des </a:t>
            </a:r>
            <a:r>
              <a:rPr sz="2000" dirty="0" err="1">
                <a:latin typeface="Gill Sans MT" panose="020B0502020104020203" pitchFamily="34" charset="77"/>
                <a:ea typeface="Georgia"/>
                <a:cs typeface="Georgia"/>
                <a:sym typeface="Georgia"/>
              </a:rPr>
              <a:t>stratégies</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d’adaptation</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qu’elle</a:t>
            </a:r>
            <a:r>
              <a:rPr sz="2000" dirty="0">
                <a:latin typeface="Gill Sans MT" panose="020B0502020104020203" pitchFamily="34" charset="77"/>
                <a:ea typeface="Georgia"/>
                <a:cs typeface="Georgia"/>
                <a:sym typeface="Georgia"/>
              </a:rPr>
              <a:t> a déjà mis </a:t>
            </a:r>
            <a:r>
              <a:rPr sz="2000" dirty="0" err="1">
                <a:latin typeface="Gill Sans MT" panose="020B0502020104020203" pitchFamily="34" charset="77"/>
                <a:ea typeface="Georgia"/>
                <a:cs typeface="Georgia"/>
                <a:sym typeface="Georgia"/>
              </a:rPr>
              <a:t>en</a:t>
            </a:r>
            <a:r>
              <a:rPr sz="2000" dirty="0">
                <a:latin typeface="Gill Sans MT" panose="020B0502020104020203" pitchFamily="34" charset="77"/>
                <a:ea typeface="Georgia"/>
                <a:cs typeface="Georgia"/>
                <a:sym typeface="Georgia"/>
              </a:rPr>
              <a:t> place avec </a:t>
            </a:r>
            <a:r>
              <a:rPr sz="2000" dirty="0" err="1">
                <a:latin typeface="Gill Sans MT" panose="020B0502020104020203" pitchFamily="34" charset="77"/>
                <a:ea typeface="Georgia"/>
                <a:cs typeface="Georgia"/>
                <a:sym typeface="Georgia"/>
              </a:rPr>
              <a:t>succès</a:t>
            </a:r>
            <a:r>
              <a:rPr sz="2000" dirty="0">
                <a:latin typeface="Gill Sans MT" panose="020B0502020104020203" pitchFamily="34" charset="77"/>
                <a:ea typeface="Georgia"/>
                <a:cs typeface="Georgia"/>
                <a:sym typeface="Georgia"/>
              </a:rPr>
              <a:t> par le passé et les </a:t>
            </a:r>
            <a:r>
              <a:rPr sz="2000" dirty="0" err="1">
                <a:latin typeface="Gill Sans MT" panose="020B0502020104020203" pitchFamily="34" charset="77"/>
                <a:ea typeface="Georgia"/>
                <a:cs typeface="Georgia"/>
                <a:sym typeface="Georgia"/>
              </a:rPr>
              <a:t>utiliser</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à</a:t>
            </a:r>
            <a:r>
              <a:rPr sz="2000" dirty="0">
                <a:latin typeface="Gill Sans MT" panose="020B0502020104020203" pitchFamily="34" charset="77"/>
                <a:ea typeface="Georgia"/>
                <a:cs typeface="Georgia"/>
                <a:sym typeface="Georgia"/>
              </a:rPr>
              <a:t> nouveau</a:t>
            </a:r>
          </a:p>
          <a:p>
            <a:pPr marL="1143000" lvl="2" indent="-228600" algn="just">
              <a:lnSpc>
                <a:spcPct val="100000"/>
              </a:lnSpc>
              <a:spcBef>
                <a:spcPts val="500"/>
              </a:spcBef>
              <a:buClr>
                <a:schemeClr val="accent2"/>
              </a:buClr>
              <a:defRPr sz="1800"/>
            </a:pPr>
            <a:r>
              <a:rPr sz="2000" dirty="0">
                <a:latin typeface="Gill Sans MT" panose="020B0502020104020203" pitchFamily="34" charset="77"/>
                <a:ea typeface="Georgia"/>
                <a:cs typeface="Georgia"/>
                <a:sym typeface="Georgia"/>
              </a:rPr>
              <a:t>Passer du temps </a:t>
            </a:r>
            <a:r>
              <a:rPr sz="2000" dirty="0" err="1">
                <a:latin typeface="Gill Sans MT" panose="020B0502020104020203" pitchFamily="34" charset="77"/>
                <a:ea typeface="Georgia"/>
                <a:cs typeface="Georgia"/>
                <a:sym typeface="Georgia"/>
              </a:rPr>
              <a:t>là</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où</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elle</a:t>
            </a:r>
            <a:r>
              <a:rPr sz="2000" dirty="0">
                <a:latin typeface="Gill Sans MT" panose="020B0502020104020203" pitchFamily="34" charset="77"/>
                <a:ea typeface="Georgia"/>
                <a:cs typeface="Georgia"/>
                <a:sym typeface="Georgia"/>
              </a:rPr>
              <a:t> se sent bien et </a:t>
            </a:r>
            <a:r>
              <a:rPr sz="2000" dirty="0" err="1">
                <a:latin typeface="Gill Sans MT" panose="020B0502020104020203" pitchFamily="34" charset="77"/>
                <a:ea typeface="Georgia"/>
                <a:cs typeface="Georgia"/>
                <a:sym typeface="Georgia"/>
              </a:rPr>
              <a:t>en</a:t>
            </a:r>
            <a:r>
              <a:rPr sz="2000" dirty="0">
                <a:latin typeface="Gill Sans MT" panose="020B0502020104020203" pitchFamily="34" charset="77"/>
                <a:ea typeface="Georgia"/>
                <a:cs typeface="Georgia"/>
                <a:sym typeface="Georgia"/>
              </a:rPr>
              <a:t> </a:t>
            </a:r>
            <a:r>
              <a:rPr sz="2000" dirty="0" err="1">
                <a:latin typeface="Gill Sans MT" panose="020B0502020104020203" pitchFamily="34" charset="77"/>
                <a:ea typeface="Georgia"/>
                <a:cs typeface="Georgia"/>
                <a:sym typeface="Georgia"/>
              </a:rPr>
              <a:t>sécurité</a:t>
            </a:r>
            <a:endParaRPr sz="2000" dirty="0">
              <a:latin typeface="Gill Sans MT" panose="020B0502020104020203" pitchFamily="34" charset="77"/>
              <a:ea typeface="Georgia"/>
              <a:cs typeface="Georgia"/>
              <a:sym typeface="Georgia"/>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 name="Shape 238"/>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lgn="l">
              <a:defRPr sz="1800">
                <a:solidFill>
                  <a:srgbClr val="000000"/>
                </a:solidFill>
              </a:defRPr>
            </a:pPr>
            <a:r>
              <a:rPr sz="4400" dirty="0" err="1">
                <a:solidFill>
                  <a:schemeClr val="accent2"/>
                </a:solidFill>
                <a:latin typeface="Gill Sans MT" panose="020B0502020104020203" pitchFamily="34" charset="77"/>
              </a:rPr>
              <a:t>Conduite</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à</a:t>
            </a:r>
            <a:r>
              <a:rPr sz="4400" dirty="0">
                <a:solidFill>
                  <a:schemeClr val="accent2"/>
                </a:solidFill>
                <a:latin typeface="Gill Sans MT" panose="020B0502020104020203" pitchFamily="34" charset="77"/>
              </a:rPr>
              <a:t> </a:t>
            </a:r>
            <a:r>
              <a:rPr sz="4400" dirty="0" err="1">
                <a:solidFill>
                  <a:schemeClr val="accent2"/>
                </a:solidFill>
                <a:latin typeface="Gill Sans MT" panose="020B0502020104020203" pitchFamily="34" charset="77"/>
              </a:rPr>
              <a:t>tenir</a:t>
            </a:r>
            <a:r>
              <a:rPr sz="4400" dirty="0">
                <a:solidFill>
                  <a:schemeClr val="accent2"/>
                </a:solidFill>
                <a:latin typeface="Gill Sans MT" panose="020B0502020104020203" pitchFamily="34" charset="77"/>
              </a:rPr>
              <a:t> (7)</a:t>
            </a:r>
          </a:p>
        </p:txBody>
      </p:sp>
      <p:sp>
        <p:nvSpPr>
          <p:cNvPr id="239" name="Shape 239"/>
          <p:cNvSpPr>
            <a:spLocks noGrp="1"/>
          </p:cNvSpPr>
          <p:nvPr>
            <p:ph type="body" idx="1"/>
          </p:nvPr>
        </p:nvSpPr>
        <p:spPr>
          <a:xfrm>
            <a:off x="838200" y="1825625"/>
            <a:ext cx="10515600" cy="4175127"/>
          </a:xfrm>
          <a:prstGeom prst="rect">
            <a:avLst/>
          </a:prstGeom>
        </p:spPr>
        <p:txBody>
          <a:bodyPr/>
          <a:lstStyle/>
          <a:p>
            <a:pPr lvl="0" algn="just">
              <a:lnSpc>
                <a:spcPct val="100000"/>
              </a:lnSpc>
              <a:buClr>
                <a:srgbClr val="C00000"/>
              </a:buClr>
              <a:defRPr sz="1800"/>
            </a:pPr>
            <a:r>
              <a:rPr sz="2800" dirty="0">
                <a:solidFill>
                  <a:srgbClr val="C00000"/>
                </a:solidFill>
                <a:latin typeface="Gill Sans MT" panose="020B0502020104020203" pitchFamily="34" charset="77"/>
                <a:ea typeface="Georgia Bold"/>
                <a:cs typeface="Georgia Bold"/>
                <a:sym typeface="Georgia Bold"/>
              </a:rPr>
              <a:t>Comment aider </a:t>
            </a:r>
            <a:r>
              <a:rPr sz="2800" dirty="0" err="1">
                <a:solidFill>
                  <a:srgbClr val="C00000"/>
                </a:solidFill>
                <a:latin typeface="Gill Sans MT" panose="020B0502020104020203" pitchFamily="34" charset="77"/>
                <a:ea typeface="Georgia Bold"/>
                <a:cs typeface="Georgia Bold"/>
                <a:sym typeface="Georgia Bold"/>
              </a:rPr>
              <a:t>une</a:t>
            </a:r>
            <a:r>
              <a:rPr sz="2800" dirty="0">
                <a:solidFill>
                  <a:srgbClr val="C00000"/>
                </a:solidFill>
                <a:latin typeface="Gill Sans MT" panose="020B0502020104020203" pitchFamily="34" charset="77"/>
                <a:ea typeface="Georgia Bold"/>
                <a:cs typeface="Georgia Bold"/>
                <a:sym typeface="Georgia Bold"/>
              </a:rPr>
              <a:t> </a:t>
            </a:r>
            <a:r>
              <a:rPr sz="2800" dirty="0" err="1">
                <a:solidFill>
                  <a:srgbClr val="C00000"/>
                </a:solidFill>
                <a:latin typeface="Gill Sans MT" panose="020B0502020104020203" pitchFamily="34" charset="77"/>
                <a:ea typeface="Georgia Bold"/>
                <a:cs typeface="Georgia Bold"/>
                <a:sym typeface="Georgia Bold"/>
              </a:rPr>
              <a:t>personne</a:t>
            </a:r>
            <a:r>
              <a:rPr sz="2800" dirty="0">
                <a:solidFill>
                  <a:srgbClr val="C00000"/>
                </a:solidFill>
                <a:latin typeface="Gill Sans MT" panose="020B0502020104020203" pitchFamily="34" charset="77"/>
                <a:ea typeface="Georgia Bold"/>
                <a:cs typeface="Georgia Bold"/>
                <a:sym typeface="Georgia Bold"/>
              </a:rPr>
              <a:t> </a:t>
            </a:r>
            <a:r>
              <a:rPr sz="2800" dirty="0" err="1">
                <a:solidFill>
                  <a:srgbClr val="C00000"/>
                </a:solidFill>
                <a:latin typeface="Gill Sans MT" panose="020B0502020104020203" pitchFamily="34" charset="77"/>
                <a:ea typeface="Georgia Bold"/>
                <a:cs typeface="Georgia Bold"/>
                <a:sym typeface="Georgia Bold"/>
              </a:rPr>
              <a:t>à</a:t>
            </a:r>
            <a:r>
              <a:rPr sz="2800" dirty="0">
                <a:solidFill>
                  <a:srgbClr val="C00000"/>
                </a:solidFill>
                <a:latin typeface="Gill Sans MT" panose="020B0502020104020203" pitchFamily="34" charset="77"/>
                <a:ea typeface="Georgia Bold"/>
                <a:cs typeface="Georgia Bold"/>
                <a:sym typeface="Georgia Bold"/>
              </a:rPr>
              <a:t> faire face dans les </a:t>
            </a:r>
            <a:r>
              <a:rPr sz="2800" dirty="0" err="1">
                <a:solidFill>
                  <a:srgbClr val="C00000"/>
                </a:solidFill>
                <a:latin typeface="Gill Sans MT" panose="020B0502020104020203" pitchFamily="34" charset="77"/>
                <a:ea typeface="Georgia Bold"/>
                <a:cs typeface="Georgia Bold"/>
                <a:sym typeface="Georgia Bold"/>
              </a:rPr>
              <a:t>semaines</a:t>
            </a:r>
            <a:r>
              <a:rPr sz="2800" dirty="0">
                <a:solidFill>
                  <a:srgbClr val="C00000"/>
                </a:solidFill>
                <a:latin typeface="Gill Sans MT" panose="020B0502020104020203" pitchFamily="34" charset="77"/>
                <a:ea typeface="Georgia Bold"/>
                <a:cs typeface="Georgia Bold"/>
                <a:sym typeface="Georgia Bold"/>
              </a:rPr>
              <a:t> / </a:t>
            </a:r>
            <a:r>
              <a:rPr sz="2800" dirty="0" err="1">
                <a:solidFill>
                  <a:srgbClr val="C00000"/>
                </a:solidFill>
                <a:latin typeface="Gill Sans MT" panose="020B0502020104020203" pitchFamily="34" charset="77"/>
                <a:ea typeface="Georgia Bold"/>
                <a:cs typeface="Georgia Bold"/>
                <a:sym typeface="Georgia Bold"/>
              </a:rPr>
              <a:t>mois</a:t>
            </a:r>
            <a:r>
              <a:rPr sz="2800" dirty="0">
                <a:solidFill>
                  <a:srgbClr val="C00000"/>
                </a:solidFill>
                <a:latin typeface="Gill Sans MT" panose="020B0502020104020203" pitchFamily="34" charset="77"/>
                <a:ea typeface="Georgia Bold"/>
                <a:cs typeface="Georgia Bold"/>
                <a:sym typeface="Georgia Bold"/>
              </a:rPr>
              <a:t> qui </a:t>
            </a:r>
            <a:r>
              <a:rPr sz="2800" dirty="0" err="1">
                <a:solidFill>
                  <a:srgbClr val="C00000"/>
                </a:solidFill>
                <a:latin typeface="Gill Sans MT" panose="020B0502020104020203" pitchFamily="34" charset="77"/>
                <a:ea typeface="Georgia Bold"/>
                <a:cs typeface="Georgia Bold"/>
                <a:sym typeface="Georgia Bold"/>
              </a:rPr>
              <a:t>suivent</a:t>
            </a:r>
            <a:r>
              <a:rPr sz="2800" dirty="0">
                <a:solidFill>
                  <a:srgbClr val="C00000"/>
                </a:solidFill>
                <a:latin typeface="Gill Sans MT" panose="020B0502020104020203" pitchFamily="34" charset="77"/>
                <a:ea typeface="Georgia Bold"/>
                <a:cs typeface="Georgia Bold"/>
                <a:sym typeface="Georgia Bold"/>
              </a:rPr>
              <a:t> </a:t>
            </a:r>
            <a:r>
              <a:rPr sz="2800" dirty="0" err="1">
                <a:solidFill>
                  <a:srgbClr val="C00000"/>
                </a:solidFill>
                <a:latin typeface="Gill Sans MT" panose="020B0502020104020203" pitchFamily="34" charset="77"/>
                <a:ea typeface="Georgia Bold"/>
                <a:cs typeface="Georgia Bold"/>
                <a:sym typeface="Georgia Bold"/>
              </a:rPr>
              <a:t>l’évènement</a:t>
            </a:r>
            <a:r>
              <a:rPr sz="2800" dirty="0">
                <a:solidFill>
                  <a:srgbClr val="C00000"/>
                </a:solidFill>
                <a:latin typeface="Gill Sans MT" panose="020B0502020104020203" pitchFamily="34" charset="77"/>
                <a:ea typeface="Georgia Bold"/>
                <a:cs typeface="Georgia Bold"/>
                <a:sym typeface="Georgia Bold"/>
              </a:rPr>
              <a:t> </a:t>
            </a:r>
            <a:r>
              <a:rPr sz="2800" dirty="0" err="1">
                <a:solidFill>
                  <a:srgbClr val="C00000"/>
                </a:solidFill>
                <a:latin typeface="Gill Sans MT" panose="020B0502020104020203" pitchFamily="34" charset="77"/>
                <a:ea typeface="Georgia Bold"/>
                <a:cs typeface="Georgia Bold"/>
                <a:sym typeface="Georgia Bold"/>
              </a:rPr>
              <a:t>traumatisant</a:t>
            </a:r>
            <a:r>
              <a:rPr sz="2800" dirty="0">
                <a:solidFill>
                  <a:srgbClr val="C00000"/>
                </a:solidFill>
                <a:latin typeface="Gill Sans MT" panose="020B0502020104020203" pitchFamily="34" charset="77"/>
                <a:ea typeface="Georgia Bold"/>
                <a:cs typeface="Georgia Bold"/>
                <a:sym typeface="Georgia Bold"/>
              </a:rPr>
              <a:t>?</a:t>
            </a:r>
          </a:p>
          <a:p>
            <a:pPr marL="685800" lvl="1" indent="-228600" algn="just">
              <a:lnSpc>
                <a:spcPct val="100000"/>
              </a:lnSpc>
              <a:spcBef>
                <a:spcPts val="500"/>
              </a:spcBef>
              <a:defRPr sz="1800"/>
            </a:pPr>
            <a:endParaRPr sz="2400" dirty="0">
              <a:latin typeface="Gill Sans MT" panose="020B0502020104020203" pitchFamily="34" charset="77"/>
              <a:ea typeface="Georgia Bold"/>
              <a:cs typeface="Georgia Bold"/>
              <a:sym typeface="Georgia Bold"/>
            </a:endParaRPr>
          </a:p>
          <a:p>
            <a:pPr marL="685800" lvl="1" indent="-228600" algn="just">
              <a:lnSpc>
                <a:spcPct val="100000"/>
              </a:lnSpc>
              <a:spcBef>
                <a:spcPts val="500"/>
              </a:spcBef>
              <a:defRPr sz="1800"/>
            </a:pPr>
            <a:r>
              <a:rPr sz="2400" dirty="0">
                <a:latin typeface="Gill Sans MT" panose="020B0502020104020203" pitchFamily="34" charset="77"/>
                <a:ea typeface="Georgia Bold"/>
                <a:cs typeface="Georgia Bold"/>
                <a:sym typeface="Georgia Bold"/>
              </a:rPr>
              <a:t>La </a:t>
            </a:r>
            <a:r>
              <a:rPr sz="2400" dirty="0" err="1">
                <a:latin typeface="Gill Sans MT" panose="020B0502020104020203" pitchFamily="34" charset="77"/>
                <a:ea typeface="Georgia Bold"/>
                <a:cs typeface="Georgia Bold"/>
                <a:sym typeface="Georgia Bold"/>
              </a:rPr>
              <a:t>personne</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peut</a:t>
            </a:r>
            <a:r>
              <a:rPr sz="2400" dirty="0">
                <a:latin typeface="Gill Sans MT" panose="020B0502020104020203" pitchFamily="34" charset="77"/>
                <a:ea typeface="Georgia Bold"/>
                <a:cs typeface="Georgia Bold"/>
                <a:sym typeface="Georgia Bold"/>
              </a:rPr>
              <a:t> se souvenir </a:t>
            </a:r>
            <a:r>
              <a:rPr sz="2400" dirty="0" err="1">
                <a:latin typeface="Gill Sans MT" panose="020B0502020104020203" pitchFamily="34" charset="77"/>
                <a:ea typeface="Georgia Bold"/>
                <a:cs typeface="Georgia Bold"/>
                <a:sym typeface="Georgia Bold"/>
              </a:rPr>
              <a:t>inopinément</a:t>
            </a:r>
            <a:r>
              <a:rPr sz="2400" dirty="0">
                <a:latin typeface="Gill Sans MT" panose="020B0502020104020203" pitchFamily="34" charset="77"/>
                <a:ea typeface="Georgia Bold"/>
                <a:cs typeface="Georgia Bold"/>
                <a:sym typeface="Georgia Bold"/>
              </a:rPr>
              <a:t> de </a:t>
            </a:r>
            <a:r>
              <a:rPr sz="2400" dirty="0" err="1">
                <a:latin typeface="Gill Sans MT" panose="020B0502020104020203" pitchFamily="34" charset="77"/>
                <a:ea typeface="Georgia Bold"/>
                <a:cs typeface="Georgia Bold"/>
                <a:sym typeface="Georgia Bold"/>
              </a:rPr>
              <a:t>l’évènement</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traumatisant</a:t>
            </a:r>
            <a:r>
              <a:rPr sz="2400" dirty="0">
                <a:latin typeface="Gill Sans MT" panose="020B0502020104020203" pitchFamily="34" charset="77"/>
                <a:ea typeface="Georgia Bold"/>
                <a:cs typeface="Georgia Bold"/>
                <a:sym typeface="Georgia Bold"/>
              </a:rPr>
              <a:t> et </a:t>
            </a:r>
            <a:r>
              <a:rPr sz="2400" dirty="0" err="1">
                <a:latin typeface="Gill Sans MT" panose="020B0502020104020203" pitchFamily="34" charset="77"/>
                <a:ea typeface="Georgia Bold"/>
                <a:cs typeface="Georgia Bold"/>
                <a:sym typeface="Georgia Bold"/>
              </a:rPr>
              <a:t>avoir</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besoin</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d’en</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parler</a:t>
            </a:r>
            <a:endParaRPr sz="2400" dirty="0">
              <a:latin typeface="Gill Sans MT" panose="020B0502020104020203" pitchFamily="34" charset="77"/>
              <a:ea typeface="Georgia Bold"/>
              <a:cs typeface="Georgia Bold"/>
              <a:sym typeface="Georgia Bold"/>
            </a:endParaRPr>
          </a:p>
          <a:p>
            <a:pPr marL="685800" lvl="1" indent="-228600" algn="just">
              <a:lnSpc>
                <a:spcPct val="100000"/>
              </a:lnSpc>
              <a:spcBef>
                <a:spcPts val="500"/>
              </a:spcBef>
              <a:defRPr sz="1800"/>
            </a:pPr>
            <a:endParaRPr sz="2400" dirty="0">
              <a:latin typeface="Gill Sans MT" panose="020B0502020104020203" pitchFamily="34" charset="77"/>
              <a:ea typeface="Georgia Bold"/>
              <a:cs typeface="Georgia Bold"/>
              <a:sym typeface="Georgia Bold"/>
            </a:endParaRPr>
          </a:p>
          <a:p>
            <a:pPr marL="685800" lvl="1" indent="-228600" algn="just">
              <a:lnSpc>
                <a:spcPct val="100000"/>
              </a:lnSpc>
              <a:spcBef>
                <a:spcPts val="500"/>
              </a:spcBef>
              <a:defRPr sz="1800"/>
            </a:pPr>
            <a:r>
              <a:rPr sz="2400" dirty="0">
                <a:latin typeface="Gill Sans MT" panose="020B0502020104020203" pitchFamily="34" charset="77"/>
                <a:ea typeface="Georgia Bold"/>
                <a:cs typeface="Georgia Bold"/>
                <a:sym typeface="Georgia Bold"/>
              </a:rPr>
              <a:t>Dissuader la </a:t>
            </a:r>
            <a:r>
              <a:rPr sz="2400" dirty="0" err="1">
                <a:latin typeface="Gill Sans MT" panose="020B0502020104020203" pitchFamily="34" charset="77"/>
                <a:ea typeface="Georgia Bold"/>
                <a:cs typeface="Georgia Bold"/>
                <a:sym typeface="Georgia Bold"/>
              </a:rPr>
              <a:t>personne</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à</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utiliser</a:t>
            </a:r>
            <a:r>
              <a:rPr sz="2400" dirty="0">
                <a:latin typeface="Gill Sans MT" panose="020B0502020104020203" pitchFamily="34" charset="77"/>
                <a:ea typeface="Georgia Bold"/>
                <a:cs typeface="Georgia Bold"/>
                <a:sym typeface="Georgia Bold"/>
              </a:rPr>
              <a:t> des </a:t>
            </a:r>
            <a:r>
              <a:rPr sz="2400" dirty="0" err="1">
                <a:latin typeface="Gill Sans MT" panose="020B0502020104020203" pitchFamily="34" charset="77"/>
                <a:ea typeface="Georgia Bold"/>
                <a:cs typeface="Georgia Bold"/>
                <a:sym typeface="Georgia Bold"/>
              </a:rPr>
              <a:t>stratégies</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d’adaptation</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négatives</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comme</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travailler</a:t>
            </a:r>
            <a:r>
              <a:rPr sz="2400" dirty="0">
                <a:latin typeface="Gill Sans MT" panose="020B0502020104020203" pitchFamily="34" charset="77"/>
                <a:ea typeface="Georgia Bold"/>
                <a:cs typeface="Georgia Bold"/>
                <a:sym typeface="Georgia Bold"/>
              </a:rPr>
              <a:t> plus, </a:t>
            </a:r>
            <a:r>
              <a:rPr sz="2400" dirty="0" err="1">
                <a:latin typeface="Gill Sans MT" panose="020B0502020104020203" pitchFamily="34" charset="77"/>
                <a:ea typeface="Georgia Bold"/>
                <a:cs typeface="Georgia Bold"/>
                <a:sym typeface="Georgia Bold"/>
              </a:rPr>
              <a:t>consommer</a:t>
            </a:r>
            <a:r>
              <a:rPr sz="2400" dirty="0">
                <a:latin typeface="Gill Sans MT" panose="020B0502020104020203" pitchFamily="34" charset="77"/>
                <a:ea typeface="Georgia Bold"/>
                <a:cs typeface="Georgia Bold"/>
                <a:sym typeface="Georgia Bold"/>
              </a:rPr>
              <a:t> des </a:t>
            </a:r>
            <a:r>
              <a:rPr sz="2400" dirty="0" err="1">
                <a:latin typeface="Gill Sans MT" panose="020B0502020104020203" pitchFamily="34" charset="77"/>
                <a:ea typeface="Georgia Bold"/>
                <a:cs typeface="Georgia Bold"/>
                <a:sym typeface="Georgia Bold"/>
              </a:rPr>
              <a:t>toxiques</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s’engager</a:t>
            </a:r>
            <a:r>
              <a:rPr sz="2400" dirty="0">
                <a:latin typeface="Gill Sans MT" panose="020B0502020104020203" pitchFamily="34" charset="77"/>
                <a:ea typeface="Georgia Bold"/>
                <a:cs typeface="Georgia Bold"/>
                <a:sym typeface="Georgia Bold"/>
              </a:rPr>
              <a:t> dans un </a:t>
            </a:r>
            <a:r>
              <a:rPr sz="2400" dirty="0" err="1">
                <a:latin typeface="Gill Sans MT" panose="020B0502020104020203" pitchFamily="34" charset="77"/>
                <a:ea typeface="Georgia Bold"/>
                <a:cs typeface="Georgia Bold"/>
                <a:sym typeface="Georgia Bold"/>
              </a:rPr>
              <a:t>comportement</a:t>
            </a:r>
            <a:r>
              <a:rPr sz="2400" dirty="0">
                <a:latin typeface="Gill Sans MT" panose="020B0502020104020203" pitchFamily="34" charset="77"/>
                <a:ea typeface="Georgia Bold"/>
                <a:cs typeface="Georgia Bold"/>
                <a:sym typeface="Georgia Bold"/>
              </a:rPr>
              <a:t> </a:t>
            </a:r>
            <a:r>
              <a:rPr sz="2400" dirty="0" err="1">
                <a:latin typeface="Gill Sans MT" panose="020B0502020104020203" pitchFamily="34" charset="77"/>
                <a:ea typeface="Georgia Bold"/>
                <a:cs typeface="Georgia Bold"/>
                <a:sym typeface="Georgia Bold"/>
              </a:rPr>
              <a:t>autodestructeur</a:t>
            </a:r>
            <a:endParaRPr sz="2400" dirty="0">
              <a:latin typeface="Gill Sans MT" panose="020B0502020104020203" pitchFamily="34" charset="77"/>
              <a:ea typeface="Georgia Bold"/>
              <a:cs typeface="Georgia Bold"/>
              <a:sym typeface="Georgia Bo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re 1">
            <a:extLst>
              <a:ext uri="{FF2B5EF4-FFF2-40B4-BE49-F238E27FC236}">
                <a16:creationId xmlns:a16="http://schemas.microsoft.com/office/drawing/2014/main" id="{B5F463D4-DE4D-F74C-B36B-C56FA3BA6E94}"/>
              </a:ext>
            </a:extLst>
          </p:cNvPr>
          <p:cNvSpPr>
            <a:spLocks noGrp="1"/>
          </p:cNvSpPr>
          <p:nvPr>
            <p:ph type="title"/>
          </p:nvPr>
        </p:nvSpPr>
        <p:spPr/>
        <p:txBody>
          <a:bodyPr/>
          <a:lstStyle/>
          <a:p>
            <a:r>
              <a:rPr lang="fr-FR" altLang="fr-FR" dirty="0">
                <a:solidFill>
                  <a:schemeClr val="accent2"/>
                </a:solidFill>
              </a:rPr>
              <a:t>« </a:t>
            </a:r>
            <a:r>
              <a:rPr lang="fr-FR" altLang="fr-FR" dirty="0" err="1">
                <a:solidFill>
                  <a:schemeClr val="accent2"/>
                </a:solidFill>
              </a:rPr>
              <a:t>Fight</a:t>
            </a:r>
            <a:r>
              <a:rPr lang="fr-FR" altLang="fr-FR" dirty="0">
                <a:solidFill>
                  <a:schemeClr val="accent2"/>
                </a:solidFill>
              </a:rPr>
              <a:t> or Flight »</a:t>
            </a:r>
          </a:p>
        </p:txBody>
      </p:sp>
      <p:pic>
        <p:nvPicPr>
          <p:cNvPr id="38914" name="Picture 3">
            <a:extLst>
              <a:ext uri="{FF2B5EF4-FFF2-40B4-BE49-F238E27FC236}">
                <a16:creationId xmlns:a16="http://schemas.microsoft.com/office/drawing/2014/main" id="{F3CF8A6F-0D7E-E14F-B4BD-337214A13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9" y="2490789"/>
            <a:ext cx="2143125" cy="2143125"/>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Lst>
        </p:spPr>
      </p:pic>
      <p:cxnSp>
        <p:nvCxnSpPr>
          <p:cNvPr id="5" name="Connecteur droit avec flèche 4">
            <a:extLst>
              <a:ext uri="{FF2B5EF4-FFF2-40B4-BE49-F238E27FC236}">
                <a16:creationId xmlns:a16="http://schemas.microsoft.com/office/drawing/2014/main" id="{9C13CFBD-BDC6-3F40-A994-BDD52F275AC7}"/>
              </a:ext>
            </a:extLst>
          </p:cNvPr>
          <p:cNvCxnSpPr/>
          <p:nvPr/>
        </p:nvCxnSpPr>
        <p:spPr>
          <a:xfrm flipV="1">
            <a:off x="4657726" y="2846388"/>
            <a:ext cx="1736725" cy="5127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Connecteur droit avec flèche 8">
            <a:extLst>
              <a:ext uri="{FF2B5EF4-FFF2-40B4-BE49-F238E27FC236}">
                <a16:creationId xmlns:a16="http://schemas.microsoft.com/office/drawing/2014/main" id="{31D7937E-E151-8D40-8900-55B9DCFBE425}"/>
              </a:ext>
            </a:extLst>
          </p:cNvPr>
          <p:cNvCxnSpPr/>
          <p:nvPr/>
        </p:nvCxnSpPr>
        <p:spPr>
          <a:xfrm>
            <a:off x="4657726" y="3562350"/>
            <a:ext cx="1736725" cy="833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8917" name="Picture 4">
            <a:extLst>
              <a:ext uri="{FF2B5EF4-FFF2-40B4-BE49-F238E27FC236}">
                <a16:creationId xmlns:a16="http://schemas.microsoft.com/office/drawing/2014/main" id="{3BD78A13-AE18-5E43-971E-000404949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800" y="1654176"/>
            <a:ext cx="2482850" cy="1704975"/>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8918" name="Picture 5">
            <a:extLst>
              <a:ext uri="{FF2B5EF4-FFF2-40B4-BE49-F238E27FC236}">
                <a16:creationId xmlns:a16="http://schemas.microsoft.com/office/drawing/2014/main" id="{6C766C15-BEEF-9E49-A133-DD1A946CE4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8800" y="3741739"/>
            <a:ext cx="2209800" cy="2066925"/>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010571383"/>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1" name="Shape 241"/>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defRPr sz="1800">
                <a:solidFill>
                  <a:srgbClr val="000000"/>
                </a:solidFill>
              </a:defRPr>
            </a:pPr>
            <a:r>
              <a:rPr sz="4400">
                <a:solidFill>
                  <a:srgbClr val="0070C0"/>
                </a:solidFill>
              </a:rPr>
              <a:t>Conduite à tenir (8)</a:t>
            </a:r>
          </a:p>
        </p:txBody>
      </p:sp>
      <p:sp>
        <p:nvSpPr>
          <p:cNvPr id="242" name="Shape 242"/>
          <p:cNvSpPr>
            <a:spLocks noGrp="1"/>
          </p:cNvSpPr>
          <p:nvPr>
            <p:ph type="body" idx="1"/>
          </p:nvPr>
        </p:nvSpPr>
        <p:spPr>
          <a:xfrm>
            <a:off x="838200" y="2879724"/>
            <a:ext cx="10515600" cy="5032376"/>
          </a:xfrm>
          <a:prstGeom prst="rect">
            <a:avLst/>
          </a:prstGeom>
        </p:spPr>
        <p:txBody>
          <a:bodyPr/>
          <a:lstStyle/>
          <a:p>
            <a:pPr lvl="0" algn="just">
              <a:buClr>
                <a:srgbClr val="C00000"/>
              </a:buClr>
              <a:defRPr sz="1800"/>
            </a:pPr>
            <a:r>
              <a:rPr sz="2800">
                <a:solidFill>
                  <a:srgbClr val="C00000"/>
                </a:solidFill>
                <a:latin typeface="Georgia Bold"/>
                <a:ea typeface="Georgia Bold"/>
                <a:cs typeface="Georgia Bold"/>
                <a:sym typeface="Georgia Bold"/>
              </a:rPr>
              <a:t>Quand orienter la personne vers une aide professionnelle?</a:t>
            </a:r>
          </a:p>
          <a:p>
            <a:pPr marL="685800" lvl="1" indent="-228600" algn="just">
              <a:spcBef>
                <a:spcPts val="500"/>
              </a:spcBef>
              <a:defRPr sz="1800"/>
            </a:pPr>
            <a:endParaRPr sz="2400">
              <a:latin typeface="Georgia Bold"/>
              <a:ea typeface="Georgia Bold"/>
              <a:cs typeface="Georgia Bold"/>
              <a:sym typeface="Georgia Bold"/>
            </a:endParaRPr>
          </a:p>
          <a:p>
            <a:pPr marL="685800" lvl="1" indent="-228600" algn="just">
              <a:spcBef>
                <a:spcPts val="500"/>
              </a:spcBef>
              <a:defRPr sz="1800"/>
            </a:pPr>
            <a:r>
              <a:rPr sz="2400">
                <a:latin typeface="Georgia Bold"/>
                <a:ea typeface="Georgia Bold"/>
                <a:cs typeface="Georgia Bold"/>
                <a:sym typeface="Georgia Bold"/>
              </a:rPr>
              <a:t>Si la personne veut demander de l’aide:</a:t>
            </a:r>
          </a:p>
          <a:p>
            <a:pPr marL="1143000" lvl="2" indent="-228600" algn="just">
              <a:spcBef>
                <a:spcPts val="500"/>
              </a:spcBef>
              <a:defRPr sz="1800"/>
            </a:pPr>
            <a:r>
              <a:rPr sz="2000">
                <a:latin typeface="Georgia Bold"/>
                <a:ea typeface="Georgia Bold"/>
                <a:cs typeface="Georgia Bold"/>
                <a:sym typeface="Georgia Bold"/>
              </a:rPr>
              <a:t>l’aider à en trouver</a:t>
            </a:r>
          </a:p>
          <a:p>
            <a:pPr marL="1143000" lvl="2" indent="-228600" algn="just">
              <a:spcBef>
                <a:spcPts val="500"/>
              </a:spcBef>
              <a:defRPr sz="1800"/>
            </a:pPr>
            <a:r>
              <a:rPr sz="2000">
                <a:latin typeface="Georgia Bold"/>
                <a:ea typeface="Georgia Bold"/>
                <a:cs typeface="Georgia Bold"/>
                <a:sym typeface="Georgia Bold"/>
              </a:rPr>
              <a:t>si elle n’est pas satisfaite du professionnel que vous lui avez trouvé, dire que ce n’est pas grave et que l’on peut essayer d’en trouver un autre</a:t>
            </a:r>
          </a:p>
        </p:txBody>
      </p:sp>
      <p:pic>
        <p:nvPicPr>
          <p:cNvPr id="243" name="image8.jpg"/>
          <p:cNvPicPr/>
          <p:nvPr/>
        </p:nvPicPr>
        <p:blipFill>
          <a:blip r:embed="rId2"/>
          <a:stretch>
            <a:fillRect/>
          </a:stretch>
        </p:blipFill>
        <p:spPr>
          <a:xfrm>
            <a:off x="9857753" y="399185"/>
            <a:ext cx="1824242" cy="2163030"/>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 name="Shape 245"/>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defRPr sz="1800">
                <a:solidFill>
                  <a:srgbClr val="000000"/>
                </a:solidFill>
              </a:defRPr>
            </a:pPr>
            <a:r>
              <a:rPr sz="4400">
                <a:solidFill>
                  <a:srgbClr val="0070C0"/>
                </a:solidFill>
              </a:rPr>
              <a:t>Conduite à tenir (9)</a:t>
            </a:r>
          </a:p>
        </p:txBody>
      </p:sp>
      <p:sp>
        <p:nvSpPr>
          <p:cNvPr id="246" name="Shape 246"/>
          <p:cNvSpPr>
            <a:spLocks noGrp="1"/>
          </p:cNvSpPr>
          <p:nvPr>
            <p:ph type="body" idx="1"/>
          </p:nvPr>
        </p:nvSpPr>
        <p:spPr>
          <a:xfrm>
            <a:off x="482600" y="1736724"/>
            <a:ext cx="9206955" cy="5032376"/>
          </a:xfrm>
          <a:prstGeom prst="rect">
            <a:avLst/>
          </a:prstGeom>
        </p:spPr>
        <p:txBody>
          <a:bodyPr/>
          <a:lstStyle/>
          <a:p>
            <a:pPr lvl="0" algn="just">
              <a:buClr>
                <a:srgbClr val="C00000"/>
              </a:buClr>
              <a:defRPr sz="1800"/>
            </a:pPr>
            <a:r>
              <a:rPr sz="2800">
                <a:solidFill>
                  <a:srgbClr val="C00000"/>
                </a:solidFill>
                <a:latin typeface="Georgia Bold"/>
                <a:ea typeface="Georgia Bold"/>
                <a:cs typeface="Georgia Bold"/>
                <a:sym typeface="Georgia Bold"/>
              </a:rPr>
              <a:t>Quand orienter la personne vers une aide professionnelle?</a:t>
            </a:r>
          </a:p>
          <a:p>
            <a:pPr marL="0" lvl="2" indent="914400">
              <a:spcBef>
                <a:spcPts val="500"/>
              </a:spcBef>
              <a:buSzTx/>
              <a:buNone/>
              <a:defRPr sz="1800"/>
            </a:pPr>
            <a:endParaRPr sz="2000">
              <a:latin typeface="Georgia Bold"/>
              <a:ea typeface="Georgia Bold"/>
              <a:cs typeface="Georgia Bold"/>
              <a:sym typeface="Georgia Bold"/>
            </a:endParaRPr>
          </a:p>
          <a:p>
            <a:pPr marL="685800" lvl="1" indent="-228600" algn="just">
              <a:spcBef>
                <a:spcPts val="500"/>
              </a:spcBef>
              <a:defRPr sz="1800"/>
            </a:pPr>
            <a:r>
              <a:rPr sz="2400">
                <a:latin typeface="Georgia Bold"/>
                <a:ea typeface="Georgia Bold"/>
                <a:cs typeface="Georgia Bold"/>
                <a:sym typeface="Georgia Bold"/>
              </a:rPr>
              <a:t>Si la personne ne demande pas d’aide, et que:</a:t>
            </a:r>
          </a:p>
          <a:p>
            <a:pPr marL="1143000" lvl="2" indent="-228600" algn="just">
              <a:spcBef>
                <a:spcPts val="500"/>
              </a:spcBef>
              <a:defRPr sz="1800"/>
            </a:pPr>
            <a:r>
              <a:rPr sz="2000">
                <a:latin typeface="Georgia Bold"/>
                <a:ea typeface="Georgia Bold"/>
                <a:cs typeface="Georgia Bold"/>
                <a:sym typeface="Georgia Bold"/>
              </a:rPr>
              <a:t>elle devient suicidaire</a:t>
            </a:r>
          </a:p>
          <a:p>
            <a:pPr marL="1143000" lvl="2" indent="-228600" algn="just">
              <a:spcBef>
                <a:spcPts val="500"/>
              </a:spcBef>
              <a:defRPr sz="1800"/>
            </a:pPr>
            <a:r>
              <a:rPr sz="2000">
                <a:latin typeface="Georgia Bold"/>
                <a:ea typeface="Georgia Bold"/>
                <a:cs typeface="Georgia Bold"/>
                <a:sym typeface="Georgia Bold"/>
              </a:rPr>
              <a:t>elle abuse de l’alcool ou de médicaments pour faire face au traumatisme</a:t>
            </a:r>
          </a:p>
          <a:p>
            <a:pPr marL="1143000" lvl="2" indent="-228600" algn="just">
              <a:spcBef>
                <a:spcPts val="500"/>
              </a:spcBef>
              <a:defRPr sz="1800"/>
            </a:pPr>
            <a:r>
              <a:rPr sz="2000">
                <a:latin typeface="Georgia Bold"/>
                <a:ea typeface="Georgia Bold"/>
                <a:cs typeface="Georgia Bold"/>
                <a:sym typeface="Georgia Bold"/>
              </a:rPr>
              <a:t>1 mois ou plus après la traumatisme:</a:t>
            </a:r>
          </a:p>
          <a:p>
            <a:pPr marL="1600200" lvl="3" indent="-228600" algn="just">
              <a:spcBef>
                <a:spcPts val="500"/>
              </a:spcBef>
              <a:defRPr sz="1800"/>
            </a:pPr>
            <a:r>
              <a:rPr>
                <a:latin typeface="Georgia Bold"/>
                <a:ea typeface="Georgia Bold"/>
                <a:cs typeface="Georgia Bold"/>
                <a:sym typeface="Georgia Bold"/>
              </a:rPr>
              <a:t>elle est toujours contrariée, craintive, incapable d’échapper à des sentiments pénibles intenses et continus</a:t>
            </a:r>
          </a:p>
          <a:p>
            <a:pPr marL="1600200" lvl="3" indent="-228600" algn="just">
              <a:spcBef>
                <a:spcPts val="500"/>
              </a:spcBef>
              <a:defRPr sz="1800"/>
            </a:pPr>
            <a:r>
              <a:rPr>
                <a:latin typeface="Georgia Bold"/>
                <a:ea typeface="Georgia Bold"/>
                <a:cs typeface="Georgia Bold"/>
                <a:sym typeface="Georgia Bold"/>
              </a:rPr>
              <a:t>les relations sociales souffrent du traumatisme (isolement, retrait)</a:t>
            </a:r>
          </a:p>
          <a:p>
            <a:pPr marL="1600200" lvl="3" indent="-228600" algn="just">
              <a:spcBef>
                <a:spcPts val="500"/>
              </a:spcBef>
              <a:defRPr sz="1800"/>
            </a:pPr>
            <a:r>
              <a:rPr>
                <a:latin typeface="Georgia Bold"/>
                <a:ea typeface="Georgia Bold"/>
                <a:cs typeface="Georgia Bold"/>
                <a:sym typeface="Georgia Bold"/>
              </a:rPr>
              <a:t>elle ne peut pas arrêter de penser au traumatisme, est incapable de profiter de la vie </a:t>
            </a:r>
          </a:p>
          <a:p>
            <a:pPr marL="1600200" lvl="3" indent="-228600" algn="just">
              <a:spcBef>
                <a:spcPts val="500"/>
              </a:spcBef>
              <a:defRPr sz="1800"/>
            </a:pPr>
            <a:r>
              <a:rPr>
                <a:latin typeface="Georgia Bold"/>
                <a:ea typeface="Georgia Bold"/>
                <a:cs typeface="Georgia Bold"/>
                <a:sym typeface="Georgia Bold"/>
              </a:rPr>
              <a:t>les symptômes post-traumatiques interfèrent avec leurs activités habituelles</a:t>
            </a:r>
          </a:p>
        </p:txBody>
      </p:sp>
      <p:pic>
        <p:nvPicPr>
          <p:cNvPr id="247" name="image9.jpg"/>
          <p:cNvPicPr/>
          <p:nvPr/>
        </p:nvPicPr>
        <p:blipFill>
          <a:blip r:embed="rId2"/>
          <a:stretch>
            <a:fillRect/>
          </a:stretch>
        </p:blipFill>
        <p:spPr>
          <a:xfrm>
            <a:off x="9859856" y="537376"/>
            <a:ext cx="2151131" cy="2658345"/>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9" name="Shape 249"/>
          <p:cNvSpPr>
            <a:spLocks noGrp="1"/>
          </p:cNvSpPr>
          <p:nvPr>
            <p:ph type="title"/>
          </p:nvPr>
        </p:nvSpPr>
        <p:spPr>
          <a:xfrm>
            <a:off x="838200" y="365125"/>
            <a:ext cx="10515600" cy="1325563"/>
          </a:xfrm>
          <a:prstGeom prst="rect">
            <a:avLst/>
          </a:prstGeom>
        </p:spPr>
        <p:txBody>
          <a:bodyPr/>
          <a:lstStyle>
            <a:lvl1pPr algn="ctr">
              <a:defRPr>
                <a:solidFill>
                  <a:srgbClr val="0070C0"/>
                </a:solidFill>
                <a:latin typeface="Georgia Bold"/>
                <a:ea typeface="Georgia Bold"/>
                <a:cs typeface="Georgia Bold"/>
                <a:sym typeface="Georgia Bold"/>
              </a:defRPr>
            </a:lvl1pPr>
          </a:lstStyle>
          <a:p>
            <a:pPr lvl="0">
              <a:defRPr sz="1800">
                <a:solidFill>
                  <a:srgbClr val="000000"/>
                </a:solidFill>
              </a:defRPr>
            </a:pPr>
            <a:r>
              <a:rPr sz="4400">
                <a:solidFill>
                  <a:srgbClr val="0070C0"/>
                </a:solidFill>
              </a:rPr>
              <a:t>Les CUMP</a:t>
            </a:r>
          </a:p>
        </p:txBody>
      </p:sp>
      <p:sp>
        <p:nvSpPr>
          <p:cNvPr id="250" name="Shape 250"/>
          <p:cNvSpPr>
            <a:spLocks noGrp="1"/>
          </p:cNvSpPr>
          <p:nvPr>
            <p:ph type="body" idx="1"/>
          </p:nvPr>
        </p:nvSpPr>
        <p:spPr>
          <a:xfrm>
            <a:off x="838200" y="1825625"/>
            <a:ext cx="6818511" cy="4351338"/>
          </a:xfrm>
          <a:prstGeom prst="rect">
            <a:avLst/>
          </a:prstGeom>
        </p:spPr>
        <p:txBody>
          <a:bodyPr/>
          <a:lstStyle/>
          <a:p>
            <a:pPr marL="224027" lvl="0" indent="-224027" algn="just" defTabSz="896111">
              <a:spcBef>
                <a:spcPts val="900"/>
              </a:spcBef>
              <a:buClr>
                <a:srgbClr val="C00000"/>
              </a:buClr>
              <a:defRPr sz="1800"/>
            </a:pPr>
            <a:r>
              <a:rPr sz="2744">
                <a:solidFill>
                  <a:srgbClr val="C00000"/>
                </a:solidFill>
                <a:latin typeface="Georgia"/>
                <a:ea typeface="Georgia"/>
                <a:cs typeface="Georgia"/>
                <a:sym typeface="Georgia"/>
              </a:rPr>
              <a:t>En cas d’urgence:</a:t>
            </a:r>
          </a:p>
          <a:p>
            <a:pPr marL="672084" lvl="1" indent="-224027" algn="just" defTabSz="896111">
              <a:spcBef>
                <a:spcPts val="400"/>
              </a:spcBef>
              <a:defRPr sz="1800"/>
            </a:pPr>
            <a:r>
              <a:rPr sz="2352">
                <a:latin typeface="Georgia"/>
                <a:ea typeface="Georgia"/>
                <a:cs typeface="Georgia"/>
                <a:sym typeface="Georgia"/>
              </a:rPr>
              <a:t>Appel 15</a:t>
            </a:r>
          </a:p>
          <a:p>
            <a:pPr marL="672084" lvl="1" indent="-224027" algn="just" defTabSz="896111">
              <a:spcBef>
                <a:spcPts val="400"/>
              </a:spcBef>
              <a:defRPr sz="1800"/>
            </a:pPr>
            <a:r>
              <a:rPr sz="2352">
                <a:latin typeface="Georgia"/>
                <a:ea typeface="Georgia"/>
                <a:cs typeface="Georgia"/>
                <a:sym typeface="Georgia"/>
              </a:rPr>
              <a:t>Service des urgences le plus proche</a:t>
            </a:r>
          </a:p>
          <a:p>
            <a:pPr marL="672084" lvl="1" indent="-224027" algn="just" defTabSz="896111">
              <a:spcBef>
                <a:spcPts val="400"/>
              </a:spcBef>
              <a:defRPr sz="1800"/>
            </a:pPr>
            <a:endParaRPr sz="2352">
              <a:latin typeface="Georgia"/>
              <a:ea typeface="Georgia"/>
              <a:cs typeface="Georgia"/>
              <a:sym typeface="Georgia"/>
            </a:endParaRPr>
          </a:p>
          <a:p>
            <a:pPr marL="224027" lvl="0" indent="-224027" algn="just" defTabSz="896111">
              <a:spcBef>
                <a:spcPts val="900"/>
              </a:spcBef>
              <a:defRPr sz="1800"/>
            </a:pPr>
            <a:r>
              <a:rPr sz="2744">
                <a:latin typeface="Georgia"/>
                <a:ea typeface="Georgia"/>
                <a:cs typeface="Georgia"/>
                <a:sym typeface="Georgia"/>
              </a:rPr>
              <a:t>Cellules d’Urgence Médico-Psychologiques</a:t>
            </a:r>
          </a:p>
          <a:p>
            <a:pPr marL="672084" lvl="1" indent="-224027" algn="just" defTabSz="896111">
              <a:spcBef>
                <a:spcPts val="400"/>
              </a:spcBef>
              <a:defRPr sz="1800"/>
            </a:pPr>
            <a:r>
              <a:rPr sz="2352">
                <a:latin typeface="Georgia"/>
                <a:ea typeface="Georgia"/>
                <a:cs typeface="Georgia"/>
                <a:sym typeface="Georgia"/>
              </a:rPr>
              <a:t>Intégrées au SAMU</a:t>
            </a:r>
          </a:p>
          <a:p>
            <a:pPr marL="672084" lvl="1" indent="-224027" algn="just" defTabSz="896111">
              <a:spcBef>
                <a:spcPts val="400"/>
              </a:spcBef>
              <a:defRPr sz="1800"/>
            </a:pPr>
            <a:r>
              <a:rPr sz="2352">
                <a:latin typeface="Georgia"/>
                <a:ea typeface="Georgia"/>
                <a:cs typeface="Georgia"/>
                <a:sym typeface="Georgia"/>
              </a:rPr>
              <a:t>Objectif: </a:t>
            </a:r>
          </a:p>
          <a:p>
            <a:pPr marL="1120140" lvl="2" indent="-224027" algn="just" defTabSz="896111">
              <a:spcBef>
                <a:spcPts val="400"/>
              </a:spcBef>
              <a:defRPr sz="1800"/>
            </a:pPr>
            <a:r>
              <a:rPr sz="1960">
                <a:latin typeface="Georgia"/>
                <a:ea typeface="Georgia"/>
                <a:cs typeface="Georgia"/>
                <a:sym typeface="Georgia"/>
              </a:rPr>
              <a:t>Prendre en charge la détresse, Encourager à décrire son ressenti</a:t>
            </a:r>
          </a:p>
          <a:p>
            <a:pPr marL="1120140" lvl="2" indent="-224027" algn="just" defTabSz="896111">
              <a:spcBef>
                <a:spcPts val="400"/>
              </a:spcBef>
              <a:defRPr sz="1800"/>
            </a:pPr>
            <a:r>
              <a:rPr sz="1960">
                <a:latin typeface="Georgia"/>
                <a:ea typeface="Georgia"/>
                <a:cs typeface="Georgia"/>
                <a:sym typeface="Georgia"/>
              </a:rPr>
              <a:t>Evaluer, Identifier les sujets à risque</a:t>
            </a:r>
          </a:p>
          <a:p>
            <a:pPr marL="1120140" lvl="2" indent="-224027" algn="just" defTabSz="896111">
              <a:spcBef>
                <a:spcPts val="400"/>
              </a:spcBef>
              <a:defRPr sz="1800"/>
            </a:pPr>
            <a:r>
              <a:rPr sz="1960">
                <a:latin typeface="Georgia"/>
                <a:ea typeface="Georgia"/>
                <a:cs typeface="Georgia"/>
                <a:sym typeface="Georgia"/>
              </a:rPr>
              <a:t>Orienter vers des soins psychiques adaptés</a:t>
            </a:r>
          </a:p>
        </p:txBody>
      </p:sp>
      <p:sp>
        <p:nvSpPr>
          <p:cNvPr id="251" name="Shape 251"/>
          <p:cNvSpPr/>
          <p:nvPr/>
        </p:nvSpPr>
        <p:spPr>
          <a:xfrm>
            <a:off x="7776289" y="2934812"/>
            <a:ext cx="4413160" cy="2132964"/>
          </a:xfrm>
          <a:prstGeom prst="rect">
            <a:avLst/>
          </a:prstGeom>
          <a:ln>
            <a:solidFill>
              <a:srgbClr val="C00000"/>
            </a:solidFill>
          </a:ln>
          <a:extLst>
            <a:ext uri="{C572A759-6A51-4108-AA02-DFA0A04FC94B}">
              <ma14:wrappingTextBoxFlag xmlns:ma14="http://schemas.microsoft.com/office/mac/drawingml/2011/main" xmlns="" val="1"/>
            </a:ext>
          </a:extLst>
        </p:spPr>
        <p:txBody>
          <a:bodyPr wrap="none" lIns="0" tIns="0" rIns="0" bIns="0">
            <a:spAutoFit/>
          </a:bodyPr>
          <a:lstStyle/>
          <a:p>
            <a:pPr lvl="0" algn="ctr"/>
            <a:r>
              <a:rPr sz="2800" b="1">
                <a:solidFill>
                  <a:srgbClr val="C00000"/>
                </a:solidFill>
                <a:latin typeface="Calibri"/>
                <a:ea typeface="Calibri"/>
                <a:cs typeface="Calibri"/>
                <a:sym typeface="Calibri"/>
              </a:rPr>
              <a:t>CUMP 69 - SAMU de Lyon</a:t>
            </a:r>
          </a:p>
          <a:p>
            <a:pPr lvl="0" algn="ctr"/>
            <a:r>
              <a:rPr sz="2800">
                <a:solidFill>
                  <a:srgbClr val="C00000"/>
                </a:solidFill>
                <a:latin typeface="Calibri"/>
                <a:ea typeface="Calibri"/>
                <a:cs typeface="Calibri"/>
                <a:sym typeface="Calibri"/>
              </a:rPr>
              <a:t>Docteur Nathalie Prieto</a:t>
            </a:r>
          </a:p>
          <a:p>
            <a:pPr lvl="0" algn="ctr"/>
            <a:r>
              <a:rPr sz="2800">
                <a:solidFill>
                  <a:srgbClr val="C00000"/>
                </a:solidFill>
                <a:latin typeface="Calibri"/>
                <a:ea typeface="Calibri"/>
                <a:cs typeface="Calibri"/>
                <a:sym typeface="Calibri"/>
              </a:rPr>
              <a:t>Hôpital Edouard Herriot</a:t>
            </a:r>
          </a:p>
          <a:p>
            <a:pPr lvl="0" algn="ctr"/>
            <a:r>
              <a:rPr sz="2800">
                <a:solidFill>
                  <a:srgbClr val="C00000"/>
                </a:solidFill>
                <a:latin typeface="Calibri"/>
                <a:ea typeface="Calibri"/>
                <a:cs typeface="Calibri"/>
                <a:sym typeface="Calibri"/>
              </a:rPr>
              <a:t>Pavillon R (sous-sol)</a:t>
            </a:r>
          </a:p>
          <a:p>
            <a:pPr lvl="0" algn="ctr"/>
            <a:r>
              <a:rPr sz="2800">
                <a:solidFill>
                  <a:srgbClr val="C00000"/>
                </a:solidFill>
                <a:latin typeface="Calibri"/>
                <a:ea typeface="Calibri"/>
                <a:cs typeface="Calibri"/>
                <a:sym typeface="Calibri"/>
              </a:rPr>
              <a:t>Secrétariat: 04 72 11 63 87</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re 1">
            <a:extLst>
              <a:ext uri="{FF2B5EF4-FFF2-40B4-BE49-F238E27FC236}">
                <a16:creationId xmlns:a16="http://schemas.microsoft.com/office/drawing/2014/main" id="{D75F39B6-BE2D-A84D-A9CA-0CED34F50184}"/>
              </a:ext>
            </a:extLst>
          </p:cNvPr>
          <p:cNvSpPr>
            <a:spLocks noGrp="1"/>
          </p:cNvSpPr>
          <p:nvPr>
            <p:ph type="title"/>
          </p:nvPr>
        </p:nvSpPr>
        <p:spPr>
          <a:xfrm>
            <a:off x="429476" y="315938"/>
            <a:ext cx="11924917" cy="993775"/>
          </a:xfrm>
        </p:spPr>
        <p:txBody>
          <a:bodyPr>
            <a:normAutofit/>
          </a:bodyPr>
          <a:lstStyle/>
          <a:p>
            <a:r>
              <a:rPr lang="fr-FR" altLang="fr-FR" sz="3200" dirty="0" err="1">
                <a:solidFill>
                  <a:schemeClr val="accent2"/>
                </a:solidFill>
                <a:latin typeface="Gill Sans MT" panose="020B0502020104020203" pitchFamily="34" charset="77"/>
              </a:rPr>
              <a:t>Stresseurs</a:t>
            </a:r>
            <a:r>
              <a:rPr lang="fr-FR" altLang="fr-FR" sz="3200" dirty="0">
                <a:solidFill>
                  <a:schemeClr val="accent2"/>
                </a:solidFill>
                <a:latin typeface="Gill Sans MT" panose="020B0502020104020203" pitchFamily="34" charset="77"/>
              </a:rPr>
              <a:t>: facteur multidimensionnel et individu dépendant</a:t>
            </a:r>
          </a:p>
        </p:txBody>
      </p:sp>
      <p:sp>
        <p:nvSpPr>
          <p:cNvPr id="40962" name="Rectangle 3">
            <a:extLst>
              <a:ext uri="{FF2B5EF4-FFF2-40B4-BE49-F238E27FC236}">
                <a16:creationId xmlns:a16="http://schemas.microsoft.com/office/drawing/2014/main" id="{1571CDE1-0C2B-E343-9E15-EE5D000BFCA5}"/>
              </a:ext>
            </a:extLst>
          </p:cNvPr>
          <p:cNvSpPr>
            <a:spLocks noChangeArrowheads="1"/>
          </p:cNvSpPr>
          <p:nvPr/>
        </p:nvSpPr>
        <p:spPr bwMode="auto">
          <a:xfrm>
            <a:off x="1139252" y="1851025"/>
            <a:ext cx="9376349"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4313" indent="-2143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Clr>
                <a:schemeClr val="accent2"/>
              </a:buClr>
            </a:pPr>
            <a:r>
              <a:rPr lang="fr-FR" altLang="fr-FR" sz="2100" b="1" dirty="0" err="1">
                <a:solidFill>
                  <a:srgbClr val="00B0F0"/>
                </a:solidFill>
                <a:latin typeface="Gill Sans MT" panose="020B0502020104020203" pitchFamily="34" charset="77"/>
              </a:rPr>
              <a:t>Stresseurs</a:t>
            </a:r>
            <a:r>
              <a:rPr lang="fr-FR" altLang="fr-FR" sz="2100" b="1" dirty="0">
                <a:solidFill>
                  <a:srgbClr val="00B0F0"/>
                </a:solidFill>
                <a:latin typeface="Gill Sans MT" panose="020B0502020104020203" pitchFamily="34" charset="77"/>
              </a:rPr>
              <a:t> physiques</a:t>
            </a:r>
          </a:p>
          <a:p>
            <a:pPr>
              <a:spcBef>
                <a:spcPct val="0"/>
              </a:spcBef>
              <a:buClr>
                <a:schemeClr val="accent2"/>
              </a:buClr>
              <a:buFontTx/>
              <a:buNone/>
            </a:pPr>
            <a:r>
              <a:rPr lang="fr-FR" altLang="fr-FR" sz="2100" dirty="0">
                <a:latin typeface="Gill Sans MT" panose="020B0502020104020203" pitchFamily="34" charset="77"/>
              </a:rPr>
              <a:t>Ces </a:t>
            </a:r>
            <a:r>
              <a:rPr lang="fr-FR" altLang="fr-FR" sz="2100" dirty="0" err="1">
                <a:latin typeface="Gill Sans MT" panose="020B0502020104020203" pitchFamily="34" charset="77"/>
              </a:rPr>
              <a:t>stresseurs</a:t>
            </a:r>
            <a:r>
              <a:rPr lang="fr-FR" altLang="fr-FR" sz="2100" dirty="0">
                <a:latin typeface="Gill Sans MT" panose="020B0502020104020203" pitchFamily="34" charset="77"/>
              </a:rPr>
              <a:t> causent une tension ou une contrainte sur notre corps (ex.: des températures très froides ou très chaudes, des blessures, des maladies chroniques, de la douleur)</a:t>
            </a:r>
          </a:p>
          <a:p>
            <a:pPr>
              <a:spcBef>
                <a:spcPct val="0"/>
              </a:spcBef>
              <a:buClr>
                <a:schemeClr val="accent2"/>
              </a:buClr>
              <a:buFontTx/>
              <a:buNone/>
            </a:pPr>
            <a:endParaRPr lang="fr-FR" altLang="fr-FR" sz="2100" dirty="0">
              <a:latin typeface="Gill Sans MT" panose="020B0502020104020203" pitchFamily="34" charset="77"/>
            </a:endParaRPr>
          </a:p>
          <a:p>
            <a:pPr>
              <a:spcBef>
                <a:spcPct val="0"/>
              </a:spcBef>
              <a:buClr>
                <a:schemeClr val="accent2"/>
              </a:buClr>
            </a:pPr>
            <a:r>
              <a:rPr lang="fr-FR" altLang="fr-FR" sz="2100" b="1" dirty="0" err="1">
                <a:solidFill>
                  <a:srgbClr val="00B0F0"/>
                </a:solidFill>
                <a:latin typeface="Gill Sans MT" panose="020B0502020104020203" pitchFamily="34" charset="77"/>
              </a:rPr>
              <a:t>Stresseurs</a:t>
            </a:r>
            <a:r>
              <a:rPr lang="fr-FR" altLang="fr-FR" sz="2100" b="1" dirty="0">
                <a:solidFill>
                  <a:srgbClr val="00B0F0"/>
                </a:solidFill>
                <a:latin typeface="Gill Sans MT" panose="020B0502020104020203" pitchFamily="34" charset="77"/>
              </a:rPr>
              <a:t> psychologiques</a:t>
            </a:r>
          </a:p>
          <a:p>
            <a:pPr>
              <a:spcBef>
                <a:spcPct val="0"/>
              </a:spcBef>
              <a:buClr>
                <a:schemeClr val="accent2"/>
              </a:buClr>
              <a:buFontTx/>
              <a:buNone/>
            </a:pPr>
            <a:r>
              <a:rPr lang="fr-FR" altLang="fr-FR" sz="2100" dirty="0">
                <a:latin typeface="Gill Sans MT" panose="020B0502020104020203" pitchFamily="34" charset="77"/>
              </a:rPr>
              <a:t>Ces </a:t>
            </a:r>
            <a:r>
              <a:rPr lang="fr-FR" altLang="fr-FR" sz="2100" dirty="0" err="1">
                <a:latin typeface="Gill Sans MT" panose="020B0502020104020203" pitchFamily="34" charset="77"/>
              </a:rPr>
              <a:t>stresseurs</a:t>
            </a:r>
            <a:r>
              <a:rPr lang="fr-FR" altLang="fr-FR" sz="2100" dirty="0">
                <a:latin typeface="Gill Sans MT" panose="020B0502020104020203" pitchFamily="34" charset="77"/>
              </a:rPr>
              <a:t> : événements, situations, individus, commentaires négatifs ou dangereux, ou tout ce que nous interprétons comme négatif ou dangereux </a:t>
            </a:r>
            <a:r>
              <a:rPr lang="fr-FR" altLang="fr-FR" sz="1800" dirty="0">
                <a:latin typeface="Gill Sans MT" panose="020B0502020104020203" pitchFamily="34" charset="77"/>
              </a:rPr>
              <a:t>(ex.: ne pas être capable de trouver une baby-sitter pour votre enfant alors que vous ne pouvez pas vous absenter du travail)</a:t>
            </a:r>
            <a:endParaRPr lang="fr-FR" altLang="fr-FR" sz="2100" dirty="0">
              <a:latin typeface="Gill Sans MT" panose="020B0502020104020203" pitchFamily="34" charset="77"/>
            </a:endParaRPr>
          </a:p>
        </p:txBody>
      </p:sp>
      <p:sp>
        <p:nvSpPr>
          <p:cNvPr id="3" name="ZoneTexte 2">
            <a:extLst>
              <a:ext uri="{FF2B5EF4-FFF2-40B4-BE49-F238E27FC236}">
                <a16:creationId xmlns:a16="http://schemas.microsoft.com/office/drawing/2014/main" id="{E5868746-15DF-B04E-94D3-8875FE2B5BC9}"/>
              </a:ext>
            </a:extLst>
          </p:cNvPr>
          <p:cNvSpPr txBox="1"/>
          <p:nvPr/>
        </p:nvSpPr>
        <p:spPr>
          <a:xfrm>
            <a:off x="1992313" y="5489575"/>
            <a:ext cx="8153400" cy="738664"/>
          </a:xfrm>
          <a:prstGeom prst="rect">
            <a:avLst/>
          </a:prstGeom>
          <a:solidFill>
            <a:schemeClr val="accent5">
              <a:lumMod val="20000"/>
              <a:lumOff val="80000"/>
            </a:schemeClr>
          </a:solidFill>
        </p:spPr>
        <p:txBody>
          <a:bodyPr>
            <a:spAutoFit/>
          </a:bodyPr>
          <a:lstStyle/>
          <a:p>
            <a:pPr algn="ctr">
              <a:defRPr/>
            </a:pPr>
            <a:r>
              <a:rPr lang="fr-FR" sz="2100" b="1" dirty="0">
                <a:solidFill>
                  <a:srgbClr val="C00000"/>
                </a:solidFill>
                <a:ea typeface="ＭＳ Ｐゴシック" panose="020B0600070205080204" pitchFamily="34" charset="-128"/>
              </a:rPr>
              <a:t>Si l’environnement joue un rôle les </a:t>
            </a:r>
            <a:r>
              <a:rPr lang="fr-FR" sz="2100" b="1" dirty="0" err="1">
                <a:solidFill>
                  <a:srgbClr val="C00000"/>
                </a:solidFill>
                <a:ea typeface="ＭＳ Ｐゴシック" panose="020B0600070205080204" pitchFamily="34" charset="-128"/>
              </a:rPr>
              <a:t>stresseurs</a:t>
            </a:r>
            <a:r>
              <a:rPr lang="fr-FR" sz="2100" b="1" dirty="0">
                <a:solidFill>
                  <a:srgbClr val="C00000"/>
                </a:solidFill>
                <a:ea typeface="ＭＳ Ｐゴシック" panose="020B0600070205080204" pitchFamily="34" charset="-128"/>
              </a:rPr>
              <a:t> sont également en nous </a:t>
            </a:r>
          </a:p>
        </p:txBody>
      </p:sp>
    </p:spTree>
    <p:extLst>
      <p:ext uri="{BB962C8B-B14F-4D97-AF65-F5344CB8AC3E}">
        <p14:creationId xmlns:p14="http://schemas.microsoft.com/office/powerpoint/2010/main" val="294721511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65BA73B4-8574-CF4F-80B3-9A56C892F5AE}"/>
              </a:ext>
            </a:extLst>
          </p:cNvPr>
          <p:cNvSpPr>
            <a:spLocks noGrp="1"/>
          </p:cNvSpPr>
          <p:nvPr>
            <p:ph type="title"/>
          </p:nvPr>
        </p:nvSpPr>
        <p:spPr>
          <a:xfrm>
            <a:off x="517499" y="456407"/>
            <a:ext cx="11157001" cy="857250"/>
          </a:xfrm>
        </p:spPr>
        <p:txBody>
          <a:bodyPr>
            <a:normAutofit fontScale="90000"/>
          </a:bodyPr>
          <a:lstStyle/>
          <a:p>
            <a:r>
              <a:rPr lang="fr-FR" altLang="fr-FR" sz="2800" dirty="0">
                <a:solidFill>
                  <a:schemeClr val="accent2"/>
                </a:solidFill>
                <a:latin typeface="Georgia" panose="02040502050405020303" pitchFamily="18" charset="0"/>
              </a:rPr>
              <a:t>Et quand le stress s’accumule, est trop intense et dépasse les capacités de l’individu ?</a:t>
            </a:r>
          </a:p>
        </p:txBody>
      </p:sp>
      <p:sp>
        <p:nvSpPr>
          <p:cNvPr id="41986" name="Rectangle 3">
            <a:extLst>
              <a:ext uri="{FF2B5EF4-FFF2-40B4-BE49-F238E27FC236}">
                <a16:creationId xmlns:a16="http://schemas.microsoft.com/office/drawing/2014/main" id="{B15BF087-ECD4-DE47-8EBC-15CFCDD77718}"/>
              </a:ext>
            </a:extLst>
          </p:cNvPr>
          <p:cNvSpPr>
            <a:spLocks noGrp="1"/>
          </p:cNvSpPr>
          <p:nvPr>
            <p:ph type="body" idx="1"/>
          </p:nvPr>
        </p:nvSpPr>
        <p:spPr>
          <a:xfrm>
            <a:off x="14033500" y="3960813"/>
            <a:ext cx="1881188" cy="2393950"/>
          </a:xfrm>
        </p:spPr>
        <p:txBody>
          <a:bodyPr/>
          <a:lstStyle/>
          <a:p>
            <a:pPr marL="0" indent="0">
              <a:buNone/>
            </a:pPr>
            <a:endParaRPr lang="fr-FR" altLang="fr-FR" sz="1500"/>
          </a:p>
        </p:txBody>
      </p:sp>
      <p:sp>
        <p:nvSpPr>
          <p:cNvPr id="41987" name="Rectangle 1">
            <a:extLst>
              <a:ext uri="{FF2B5EF4-FFF2-40B4-BE49-F238E27FC236}">
                <a16:creationId xmlns:a16="http://schemas.microsoft.com/office/drawing/2014/main" id="{62BC3482-D8EE-7743-BF79-DA89BAD53465}"/>
              </a:ext>
            </a:extLst>
          </p:cNvPr>
          <p:cNvSpPr>
            <a:spLocks noChangeArrowheads="1"/>
          </p:cNvSpPr>
          <p:nvPr/>
        </p:nvSpPr>
        <p:spPr bwMode="auto">
          <a:xfrm>
            <a:off x="1798819" y="1728138"/>
            <a:ext cx="81846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fr-FR" sz="2000" dirty="0">
                <a:latin typeface="Gill Sans MT" panose="020B0502020104020203" pitchFamily="34" charset="77"/>
              </a:rPr>
              <a:t>« </a:t>
            </a:r>
            <a:r>
              <a:rPr lang="fr-FR" altLang="fr-FR" sz="2000" b="1" dirty="0">
                <a:latin typeface="Gill Sans MT" panose="020B0502020104020203" pitchFamily="34" charset="77"/>
              </a:rPr>
              <a:t>Syndrome général d’adaptation </a:t>
            </a:r>
            <a:r>
              <a:rPr lang="fr-FR" altLang="fr-FR" sz="2000" dirty="0">
                <a:latin typeface="Gill Sans MT" panose="020B0502020104020203" pitchFamily="34" charset="77"/>
              </a:rPr>
              <a:t>», hyperactivité du cortex surrénalien</a:t>
            </a:r>
          </a:p>
        </p:txBody>
      </p:sp>
      <p:pic>
        <p:nvPicPr>
          <p:cNvPr id="41988" name="Picture 2">
            <a:extLst>
              <a:ext uri="{FF2B5EF4-FFF2-40B4-BE49-F238E27FC236}">
                <a16:creationId xmlns:a16="http://schemas.microsoft.com/office/drawing/2014/main" id="{6177EC67-2602-1145-8784-CC78925A3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157" y="2466800"/>
            <a:ext cx="6603686" cy="38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85736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p:cNvSpPr>
          <p:nvPr>
            <p:ph type="title"/>
          </p:nvPr>
        </p:nvSpPr>
        <p:spPr>
          <a:xfrm>
            <a:off x="838200" y="365125"/>
            <a:ext cx="10515600" cy="1325563"/>
          </a:xfrm>
          <a:prstGeom prst="rect">
            <a:avLst/>
          </a:prstGeom>
        </p:spPr>
        <p:txBody>
          <a:bodyPr/>
          <a:lstStyle/>
          <a:p>
            <a:pPr lvl="0"/>
            <a:endParaRPr/>
          </a:p>
        </p:txBody>
      </p:sp>
      <p:sp>
        <p:nvSpPr>
          <p:cNvPr id="66" name="Shape 66"/>
          <p:cNvSpPr>
            <a:spLocks noGrp="1"/>
          </p:cNvSpPr>
          <p:nvPr>
            <p:ph type="body" idx="1"/>
          </p:nvPr>
        </p:nvSpPr>
        <p:spPr>
          <a:xfrm>
            <a:off x="838200" y="1825625"/>
            <a:ext cx="10515600" cy="4667250"/>
          </a:xfrm>
          <a:prstGeom prst="rect">
            <a:avLst/>
          </a:prstGeom>
        </p:spPr>
        <p:txBody>
          <a:bodyPr/>
          <a:lstStyle/>
          <a:p>
            <a:pPr marL="355600" lvl="0" indent="-355600" algn="just">
              <a:lnSpc>
                <a:spcPct val="100000"/>
              </a:lnSpc>
              <a:buClr>
                <a:srgbClr val="000000"/>
              </a:buClr>
              <a:defRPr sz="1800"/>
            </a:pPr>
            <a:r>
              <a:rPr sz="2800" dirty="0">
                <a:latin typeface="Gill Sans MT" panose="020B0502020104020203" pitchFamily="34" charset="77"/>
                <a:ea typeface="Georgia"/>
                <a:cs typeface="Georgia"/>
                <a:sym typeface="Georgia"/>
              </a:rPr>
              <a:t>La </a:t>
            </a:r>
            <a:r>
              <a:rPr sz="2800" dirty="0" err="1">
                <a:latin typeface="Gill Sans MT" panose="020B0502020104020203" pitchFamily="34" charset="77"/>
                <a:ea typeface="Georgia"/>
                <a:cs typeface="Georgia"/>
                <a:sym typeface="Georgia"/>
              </a:rPr>
              <a:t>détresse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émotionnelle</a:t>
            </a:r>
            <a:r>
              <a:rPr sz="2800" dirty="0">
                <a:latin typeface="Gill Sans MT" panose="020B0502020104020203" pitchFamily="34" charset="77"/>
                <a:ea typeface="Georgia"/>
                <a:cs typeface="Georgia"/>
                <a:sym typeface="Georgia"/>
              </a:rPr>
              <a:t> </a:t>
            </a:r>
            <a:r>
              <a:rPr sz="2800" dirty="0" err="1">
                <a:latin typeface="Gill Sans MT" panose="020B0502020104020203" pitchFamily="34" charset="77"/>
                <a:ea typeface="Georgia"/>
                <a:cs typeface="Georgia"/>
                <a:sym typeface="Georgia"/>
              </a:rPr>
              <a:t>est</a:t>
            </a:r>
            <a:r>
              <a:rPr sz="2800" dirty="0">
                <a:latin typeface="Gill Sans MT" panose="020B0502020104020203" pitchFamily="34" charset="77"/>
                <a:ea typeface="Georgia"/>
                <a:cs typeface="Georgia"/>
                <a:sym typeface="Georgia"/>
              </a:rPr>
              <a:t> </a:t>
            </a:r>
            <a:r>
              <a:rPr sz="2800" dirty="0" err="1">
                <a:solidFill>
                  <a:srgbClr val="00B0F0"/>
                </a:solidFill>
                <a:latin typeface="Gill Sans MT" panose="020B0502020104020203" pitchFamily="34" charset="77"/>
                <a:ea typeface="Georgia Bold"/>
                <a:cs typeface="Georgia Bold"/>
                <a:sym typeface="Georgia Bold"/>
              </a:rPr>
              <a:t>propre</a:t>
            </a:r>
            <a:r>
              <a:rPr sz="2800" dirty="0">
                <a:solidFill>
                  <a:srgbClr val="00B0F0"/>
                </a:solidFill>
                <a:latin typeface="Gill Sans MT" panose="020B0502020104020203" pitchFamily="34" charset="77"/>
                <a:ea typeface="Georgia Bold"/>
                <a:cs typeface="Georgia Bold"/>
                <a:sym typeface="Georgia Bold"/>
              </a:rPr>
              <a:t> </a:t>
            </a:r>
            <a:r>
              <a:rPr sz="2800" dirty="0" err="1">
                <a:solidFill>
                  <a:srgbClr val="00B0F0"/>
                </a:solidFill>
                <a:latin typeface="Gill Sans MT" panose="020B0502020104020203" pitchFamily="34" charset="77"/>
                <a:ea typeface="Georgia Bold"/>
                <a:cs typeface="Georgia Bold"/>
                <a:sym typeface="Georgia Bold"/>
              </a:rPr>
              <a:t>à</a:t>
            </a:r>
            <a:r>
              <a:rPr sz="2800" dirty="0">
                <a:solidFill>
                  <a:srgbClr val="00B0F0"/>
                </a:solidFill>
                <a:latin typeface="Gill Sans MT" panose="020B0502020104020203" pitchFamily="34" charset="77"/>
                <a:ea typeface="Georgia Bold"/>
                <a:cs typeface="Georgia Bold"/>
                <a:sym typeface="Georgia Bold"/>
              </a:rPr>
              <a:t> </a:t>
            </a:r>
            <a:r>
              <a:rPr sz="2800" dirty="0" err="1">
                <a:solidFill>
                  <a:srgbClr val="00B0F0"/>
                </a:solidFill>
                <a:latin typeface="Gill Sans MT" panose="020B0502020104020203" pitchFamily="34" charset="77"/>
                <a:ea typeface="Georgia Bold"/>
                <a:cs typeface="Georgia Bold"/>
                <a:sym typeface="Georgia Bold"/>
              </a:rPr>
              <a:t>chacun</a:t>
            </a:r>
            <a:r>
              <a:rPr sz="2800" dirty="0">
                <a:solidFill>
                  <a:srgbClr val="00B0F0"/>
                </a:solidFill>
                <a:latin typeface="Gill Sans MT" panose="020B0502020104020203" pitchFamily="34" charset="77"/>
                <a:ea typeface="Georgia Bold"/>
                <a:cs typeface="Georgia Bold"/>
                <a:sym typeface="Georgia Bold"/>
              </a:rPr>
              <a:t> et </a:t>
            </a:r>
            <a:r>
              <a:rPr sz="2800" dirty="0" err="1">
                <a:solidFill>
                  <a:srgbClr val="00B0F0"/>
                </a:solidFill>
                <a:latin typeface="Gill Sans MT" panose="020B0502020104020203" pitchFamily="34" charset="77"/>
                <a:ea typeface="Georgia Bold"/>
                <a:cs typeface="Georgia Bold"/>
                <a:sym typeface="Georgia Bold"/>
              </a:rPr>
              <a:t>influencée</a:t>
            </a:r>
            <a:r>
              <a:rPr sz="2800" dirty="0">
                <a:solidFill>
                  <a:srgbClr val="00B0F0"/>
                </a:solidFill>
                <a:latin typeface="Gill Sans MT" panose="020B0502020104020203" pitchFamily="34" charset="77"/>
                <a:ea typeface="Georgia Bold"/>
                <a:cs typeface="Georgia Bold"/>
                <a:sym typeface="Georgia Bold"/>
              </a:rPr>
              <a:t> </a:t>
            </a:r>
            <a:r>
              <a:rPr sz="2800" dirty="0">
                <a:latin typeface="Gill Sans MT" panose="020B0502020104020203" pitchFamily="34" charset="77"/>
                <a:ea typeface="Georgia"/>
                <a:cs typeface="Georgia"/>
                <a:sym typeface="Georgia"/>
              </a:rPr>
              <a:t>par :</a:t>
            </a:r>
            <a:endParaRPr dirty="0">
              <a:latin typeface="Gill Sans MT" panose="020B0502020104020203" pitchFamily="34" charset="77"/>
              <a:ea typeface="Georgia"/>
              <a:cs typeface="Georgia"/>
              <a:sym typeface="Georgia"/>
            </a:endParaRPr>
          </a:p>
          <a:p>
            <a:pPr lvl="0" algn="just">
              <a:lnSpc>
                <a:spcPct val="100000"/>
              </a:lnSpc>
              <a:buClr>
                <a:srgbClr val="000000"/>
              </a:buClr>
              <a:defRPr sz="1800"/>
            </a:pPr>
            <a:endParaRPr dirty="0">
              <a:latin typeface="Gill Sans MT" panose="020B0502020104020203" pitchFamily="34" charset="77"/>
              <a:ea typeface="Georgia"/>
              <a:cs typeface="Georgia"/>
              <a:sym typeface="Georgia"/>
            </a:endParaRPr>
          </a:p>
          <a:p>
            <a:pPr marL="762000" lvl="1" indent="-304800" algn="just">
              <a:lnSpc>
                <a:spcPct val="100000"/>
              </a:lnSpc>
              <a:spcBef>
                <a:spcPts val="500"/>
              </a:spcBef>
              <a:buClr>
                <a:srgbClr val="000000"/>
              </a:buClr>
              <a:defRPr sz="1800"/>
            </a:pPr>
            <a:r>
              <a:rPr sz="2400" dirty="0" err="1">
                <a:latin typeface="Gill Sans MT" panose="020B0502020104020203" pitchFamily="34" charset="77"/>
                <a:ea typeface="Georgia"/>
                <a:cs typeface="Georgia"/>
                <a:sym typeface="Georgia"/>
              </a:rPr>
              <a:t>Expériences</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antérieures</a:t>
            </a:r>
            <a:r>
              <a:rPr sz="2400" dirty="0">
                <a:latin typeface="Gill Sans MT" panose="020B0502020104020203" pitchFamily="34" charset="77"/>
                <a:ea typeface="Georgia"/>
                <a:cs typeface="Georgia"/>
                <a:sym typeface="Georgia"/>
              </a:rPr>
              <a:t> avec </a:t>
            </a:r>
            <a:r>
              <a:rPr sz="2400" dirty="0" err="1">
                <a:latin typeface="Gill Sans MT" panose="020B0502020104020203" pitchFamily="34" charset="77"/>
                <a:ea typeface="Georgia"/>
                <a:cs typeface="Georgia"/>
                <a:sym typeface="Georgia"/>
              </a:rPr>
              <a:t>stresseurs</a:t>
            </a:r>
            <a:r>
              <a:rPr sz="2400" dirty="0">
                <a:latin typeface="Gill Sans MT" panose="020B0502020104020203" pitchFamily="34" charset="77"/>
                <a:ea typeface="Georgia"/>
                <a:cs typeface="Georgia"/>
                <a:sym typeface="Georgia"/>
              </a:rPr>
              <a:t> </a:t>
            </a:r>
            <a:r>
              <a:rPr sz="2400" dirty="0" err="1">
                <a:latin typeface="Gill Sans MT" panose="020B0502020104020203" pitchFamily="34" charset="77"/>
                <a:ea typeface="Georgia"/>
                <a:cs typeface="Georgia"/>
                <a:sym typeface="Georgia"/>
              </a:rPr>
              <a:t>similaires</a:t>
            </a:r>
            <a:endParaRPr sz="2400" dirty="0">
              <a:latin typeface="Gill Sans MT" panose="020B0502020104020203" pitchFamily="34" charset="77"/>
            </a:endParaRPr>
          </a:p>
          <a:p>
            <a:pPr marL="762000" lvl="1" indent="-304800" algn="just">
              <a:lnSpc>
                <a:spcPct val="100000"/>
              </a:lnSpc>
              <a:spcBef>
                <a:spcPts val="500"/>
              </a:spcBef>
              <a:buClr>
                <a:srgbClr val="000000"/>
              </a:buClr>
              <a:defRPr sz="1800"/>
            </a:pPr>
            <a:r>
              <a:rPr sz="2400" dirty="0">
                <a:latin typeface="Gill Sans MT" panose="020B0502020104020203" pitchFamily="34" charset="77"/>
                <a:ea typeface="Georgia"/>
                <a:cs typeface="Georgia"/>
                <a:sym typeface="Georgia"/>
              </a:rPr>
              <a:t>Les efforts </a:t>
            </a:r>
            <a:r>
              <a:rPr sz="2400" dirty="0" err="1">
                <a:latin typeface="Gill Sans MT" panose="020B0502020104020203" pitchFamily="34" charset="77"/>
                <a:ea typeface="Georgia"/>
                <a:cs typeface="Georgia"/>
                <a:sym typeface="Georgia"/>
              </a:rPr>
              <a:t>conscients</a:t>
            </a:r>
            <a:r>
              <a:rPr sz="2400" dirty="0">
                <a:latin typeface="Gill Sans MT" panose="020B0502020104020203" pitchFamily="34" charset="77"/>
                <a:ea typeface="Georgia"/>
                <a:cs typeface="Georgia"/>
                <a:sym typeface="Georgia"/>
              </a:rPr>
              <a:t> de gestion (ex : </a:t>
            </a:r>
            <a:r>
              <a:rPr sz="2400" dirty="0" err="1">
                <a:latin typeface="Gill Sans MT" panose="020B0502020104020203" pitchFamily="34" charset="77"/>
                <a:ea typeface="Georgia"/>
                <a:cs typeface="Georgia"/>
                <a:sym typeface="Georgia"/>
              </a:rPr>
              <a:t>fuite</a:t>
            </a:r>
            <a:r>
              <a:rPr sz="2400" dirty="0">
                <a:latin typeface="Gill Sans MT" panose="020B0502020104020203" pitchFamily="34" charset="77"/>
                <a:ea typeface="Georgia"/>
                <a:cs typeface="Georgia"/>
                <a:sym typeface="Georgia"/>
              </a:rPr>
              <a:t>)</a:t>
            </a:r>
            <a:endParaRPr sz="2400" dirty="0">
              <a:latin typeface="Gill Sans MT" panose="020B0502020104020203" pitchFamily="34" charset="77"/>
            </a:endParaRPr>
          </a:p>
          <a:p>
            <a:pPr marL="762000" lvl="1" indent="-304800" algn="just">
              <a:lnSpc>
                <a:spcPct val="100000"/>
              </a:lnSpc>
              <a:spcBef>
                <a:spcPts val="500"/>
              </a:spcBef>
              <a:buClr>
                <a:srgbClr val="000000"/>
              </a:buClr>
              <a:defRPr sz="1800"/>
            </a:pPr>
            <a:r>
              <a:rPr sz="2400" dirty="0">
                <a:latin typeface="Gill Sans MT" panose="020B0502020104020203" pitchFamily="34" charset="77"/>
                <a:ea typeface="Georgia"/>
                <a:cs typeface="Georgia"/>
                <a:sym typeface="Georgia"/>
              </a:rPr>
              <a:t>Les efforts </a:t>
            </a:r>
            <a:r>
              <a:rPr sz="2400" dirty="0" err="1">
                <a:latin typeface="Gill Sans MT" panose="020B0502020104020203" pitchFamily="34" charset="77"/>
                <a:ea typeface="Georgia"/>
                <a:cs typeface="Georgia"/>
                <a:sym typeface="Georgia"/>
              </a:rPr>
              <a:t>inconscients</a:t>
            </a:r>
            <a:r>
              <a:rPr sz="2400" dirty="0">
                <a:latin typeface="Gill Sans MT" panose="020B0502020104020203" pitchFamily="34" charset="77"/>
                <a:ea typeface="Georgia"/>
                <a:cs typeface="Georgia"/>
                <a:sym typeface="Georgia"/>
              </a:rPr>
              <a:t> de gestion (ex : </a:t>
            </a:r>
            <a:r>
              <a:rPr sz="2400" dirty="0" err="1">
                <a:latin typeface="Gill Sans MT" panose="020B0502020104020203" pitchFamily="34" charset="77"/>
                <a:ea typeface="Georgia"/>
                <a:cs typeface="Georgia"/>
                <a:sym typeface="Georgia"/>
              </a:rPr>
              <a:t>déni</a:t>
            </a:r>
            <a:r>
              <a:rPr sz="2400" dirty="0">
                <a:latin typeface="Gill Sans MT" panose="020B0502020104020203" pitchFamily="34" charset="77"/>
                <a:ea typeface="Georgia"/>
                <a:cs typeface="Georgia"/>
                <a:sym typeface="Georgia"/>
              </a:rPr>
              <a:t>)</a:t>
            </a:r>
          </a:p>
          <a:p>
            <a:pPr marL="685800" lvl="1" indent="-228600" algn="just">
              <a:lnSpc>
                <a:spcPct val="100000"/>
              </a:lnSpc>
              <a:spcBef>
                <a:spcPts val="500"/>
              </a:spcBef>
              <a:buClr>
                <a:srgbClr val="000000"/>
              </a:buClr>
              <a:defRPr sz="1800"/>
            </a:pPr>
            <a:endParaRPr sz="2400" dirty="0">
              <a:latin typeface="Gill Sans MT" panose="020B0502020104020203" pitchFamily="34" charset="77"/>
            </a:endParaRPr>
          </a:p>
          <a:p>
            <a:pPr marL="76200" lvl="1" indent="-304800" algn="just">
              <a:lnSpc>
                <a:spcPct val="100000"/>
              </a:lnSpc>
              <a:spcBef>
                <a:spcPts val="500"/>
              </a:spcBef>
              <a:buClr>
                <a:srgbClr val="C00000"/>
              </a:buClr>
              <a:defRPr sz="1800"/>
            </a:pPr>
            <a:r>
              <a:rPr sz="2400" dirty="0">
                <a:latin typeface="Gill Sans MT" panose="020B0502020104020203" pitchFamily="34" charset="77"/>
              </a:rPr>
              <a:t> </a:t>
            </a:r>
            <a:r>
              <a:rPr sz="2800" dirty="0">
                <a:solidFill>
                  <a:srgbClr val="C00000"/>
                </a:solidFill>
                <a:latin typeface="Gill Sans MT" panose="020B0502020104020203" pitchFamily="34" charset="77"/>
                <a:ea typeface="Georgia"/>
                <a:cs typeface="Georgia"/>
                <a:sym typeface="Georgia"/>
              </a:rPr>
              <a:t>Les </a:t>
            </a:r>
            <a:r>
              <a:rPr sz="2800" dirty="0" err="1">
                <a:solidFill>
                  <a:srgbClr val="C00000"/>
                </a:solidFill>
                <a:latin typeface="Gill Sans MT" panose="020B0502020104020203" pitchFamily="34" charset="77"/>
                <a:ea typeface="Georgia"/>
                <a:cs typeface="Georgia"/>
                <a:sym typeface="Georgia"/>
              </a:rPr>
              <a:t>caractéristiques</a:t>
            </a:r>
            <a:r>
              <a:rPr sz="2800" dirty="0">
                <a:solidFill>
                  <a:srgbClr val="C00000"/>
                </a:solidFill>
                <a:latin typeface="Gill Sans MT" panose="020B0502020104020203" pitchFamily="34" charset="77"/>
                <a:ea typeface="Georgia"/>
                <a:cs typeface="Georgia"/>
                <a:sym typeface="Georgia"/>
              </a:rPr>
              <a:t> du </a:t>
            </a:r>
            <a:r>
              <a:rPr sz="2800" dirty="0" err="1">
                <a:solidFill>
                  <a:srgbClr val="C00000"/>
                </a:solidFill>
                <a:latin typeface="Gill Sans MT" panose="020B0502020104020203" pitchFamily="34" charset="77"/>
                <a:ea typeface="Georgia"/>
                <a:cs typeface="Georgia"/>
                <a:sym typeface="Georgia"/>
              </a:rPr>
              <a:t>stresseur</a:t>
            </a:r>
            <a:r>
              <a:rPr sz="2800" dirty="0">
                <a:solidFill>
                  <a:srgbClr val="C00000"/>
                </a:solidFill>
                <a:latin typeface="Gill Sans MT" panose="020B0502020104020203" pitchFamily="34" charset="77"/>
                <a:ea typeface="Georgia"/>
                <a:cs typeface="Georgia"/>
                <a:sym typeface="Georgia"/>
              </a:rPr>
              <a:t> ne </a:t>
            </a:r>
            <a:r>
              <a:rPr sz="2800" dirty="0" err="1">
                <a:solidFill>
                  <a:srgbClr val="C00000"/>
                </a:solidFill>
                <a:latin typeface="Gill Sans MT" panose="020B0502020104020203" pitchFamily="34" charset="77"/>
                <a:ea typeface="Georgia"/>
                <a:cs typeface="Georgia"/>
                <a:sym typeface="Georgia"/>
              </a:rPr>
              <a:t>déterminent</a:t>
            </a:r>
            <a:r>
              <a:rPr sz="2800" dirty="0">
                <a:solidFill>
                  <a:srgbClr val="C00000"/>
                </a:solidFill>
                <a:latin typeface="Gill Sans MT" panose="020B0502020104020203" pitchFamily="34" charset="77"/>
                <a:ea typeface="Georgia"/>
                <a:cs typeface="Georgia"/>
                <a:sym typeface="Georgia"/>
              </a:rPr>
              <a:t> </a:t>
            </a:r>
            <a:r>
              <a:rPr sz="2800" dirty="0" err="1">
                <a:solidFill>
                  <a:srgbClr val="C00000"/>
                </a:solidFill>
                <a:latin typeface="Gill Sans MT" panose="020B0502020104020203" pitchFamily="34" charset="77"/>
                <a:ea typeface="Georgia"/>
                <a:cs typeface="Georgia"/>
                <a:sym typeface="Georgia"/>
              </a:rPr>
              <a:t>donc</a:t>
            </a:r>
            <a:r>
              <a:rPr sz="2800" dirty="0">
                <a:solidFill>
                  <a:srgbClr val="C00000"/>
                </a:solidFill>
                <a:latin typeface="Gill Sans MT" panose="020B0502020104020203" pitchFamily="34" charset="77"/>
                <a:ea typeface="Georgia"/>
                <a:cs typeface="Georgia"/>
                <a:sym typeface="Georgia"/>
              </a:rPr>
              <a:t> pas </a:t>
            </a:r>
            <a:r>
              <a:rPr sz="2800" dirty="0" err="1">
                <a:solidFill>
                  <a:srgbClr val="C00000"/>
                </a:solidFill>
                <a:latin typeface="Gill Sans MT" panose="020B0502020104020203" pitchFamily="34" charset="77"/>
                <a:ea typeface="Georgia"/>
                <a:cs typeface="Georgia"/>
                <a:sym typeface="Georgia"/>
              </a:rPr>
              <a:t>l’intensité</a:t>
            </a:r>
            <a:r>
              <a:rPr sz="2800" dirty="0">
                <a:solidFill>
                  <a:srgbClr val="C00000"/>
                </a:solidFill>
                <a:latin typeface="Gill Sans MT" panose="020B0502020104020203" pitchFamily="34" charset="77"/>
                <a:ea typeface="Georgia"/>
                <a:cs typeface="Georgia"/>
                <a:sym typeface="Georgia"/>
              </a:rPr>
              <a:t> du </a:t>
            </a:r>
            <a:r>
              <a:rPr sz="2800" dirty="0">
                <a:solidFill>
                  <a:srgbClr val="C00000"/>
                </a:solidFill>
                <a:latin typeface="Gill Sans MT" panose="020B0502020104020203" pitchFamily="34" charset="77"/>
                <a:ea typeface="Georgia Bold"/>
                <a:cs typeface="Georgia Bold"/>
                <a:sym typeface="Georgia Bold"/>
              </a:rPr>
              <a:t>stress </a:t>
            </a:r>
            <a:r>
              <a:rPr sz="2800" dirty="0" err="1">
                <a:solidFill>
                  <a:srgbClr val="C00000"/>
                </a:solidFill>
                <a:latin typeface="Gill Sans MT" panose="020B0502020104020203" pitchFamily="34" charset="77"/>
                <a:ea typeface="Georgia Bold"/>
                <a:cs typeface="Georgia Bold"/>
                <a:sym typeface="Georgia Bold"/>
              </a:rPr>
              <a:t>perçu</a:t>
            </a:r>
            <a:r>
              <a:rPr sz="2800" dirty="0">
                <a:solidFill>
                  <a:srgbClr val="C00000"/>
                </a:solidFill>
                <a:latin typeface="Gill Sans MT" panose="020B0502020104020203" pitchFamily="34" charset="77"/>
                <a:ea typeface="Georgia Bold"/>
                <a:cs typeface="Georgia Bold"/>
                <a:sym typeface="Georgia Bold"/>
              </a:rPr>
              <a:t> </a:t>
            </a:r>
            <a:r>
              <a:rPr sz="2800" dirty="0">
                <a:solidFill>
                  <a:srgbClr val="C00000"/>
                </a:solidFill>
                <a:latin typeface="Gill Sans MT" panose="020B0502020104020203" pitchFamily="34" charset="77"/>
                <a:ea typeface="Georgia"/>
                <a:cs typeface="Georgia"/>
                <a:sym typeface="Georgia"/>
              </a:rPr>
              <a:t>par </a:t>
            </a:r>
            <a:r>
              <a:rPr sz="2800" dirty="0" err="1">
                <a:solidFill>
                  <a:srgbClr val="C00000"/>
                </a:solidFill>
                <a:latin typeface="Gill Sans MT" panose="020B0502020104020203" pitchFamily="34" charset="77"/>
                <a:ea typeface="Georgia"/>
                <a:cs typeface="Georgia"/>
                <a:sym typeface="Georgia"/>
              </a:rPr>
              <a:t>l’individu</a:t>
            </a:r>
            <a:endParaRPr sz="2800" dirty="0">
              <a:solidFill>
                <a:srgbClr val="C00000"/>
              </a:solidFill>
              <a:latin typeface="Gill Sans MT" panose="020B0502020104020203" pitchFamily="34" charset="77"/>
              <a:ea typeface="Georgia"/>
              <a:cs typeface="Georgia"/>
              <a:sym typeface="Georgia"/>
            </a:endParaRPr>
          </a:p>
        </p:txBody>
      </p:sp>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B9BD5"/>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B9BD5"/>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B9BD5"/>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B9BD5"/>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77</TotalTime>
  <Words>3132</Words>
  <Application>Microsoft Macintosh PowerPoint</Application>
  <PresentationFormat>Grand écran</PresentationFormat>
  <Paragraphs>448</Paragraphs>
  <Slides>62</Slides>
  <Notes>2</Notes>
  <HiddenSlides>7</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62</vt:i4>
      </vt:variant>
    </vt:vector>
  </HeadingPairs>
  <TitlesOfParts>
    <vt:vector size="72" baseType="lpstr">
      <vt:lpstr>Arial</vt:lpstr>
      <vt:lpstr>Avenir Roman</vt:lpstr>
      <vt:lpstr>Calibri</vt:lpstr>
      <vt:lpstr>Calibri Light</vt:lpstr>
      <vt:lpstr>Georgia</vt:lpstr>
      <vt:lpstr>Georgia Bold</vt:lpstr>
      <vt:lpstr>Gill Sans MT</vt:lpstr>
      <vt:lpstr>Helvetica</vt:lpstr>
      <vt:lpstr>Times New Roman</vt:lpstr>
      <vt:lpstr>Default</vt:lpstr>
      <vt:lpstr>Stratégies de coping, réactions au stress et états de crise</vt:lpstr>
      <vt:lpstr>Comment définiriez-vous le « stress »?</vt:lpstr>
      <vt:lpstr>Définition du stress</vt:lpstr>
      <vt:lpstr>Qu’appelle t’on le stress ? </vt:lpstr>
      <vt:lpstr>Le « bon » stress vs le « mauvais » stress</vt:lpstr>
      <vt:lpstr>« Fight or Flight »</vt:lpstr>
      <vt:lpstr>Stresseurs: facteur multidimensionnel et individu dépendant</vt:lpstr>
      <vt:lpstr>Et quand le stress s’accumule, est trop intense et dépasse les capacités de l’individu ?</vt:lpstr>
      <vt:lpstr>Présentation PowerPoint</vt:lpstr>
      <vt:lpstr>Réaction au stress</vt:lpstr>
      <vt:lpstr>Caractéristiques  des états de crise </vt:lpstr>
      <vt:lpstr>Présentation PowerPoint</vt:lpstr>
      <vt:lpstr>Présentation PowerPoint</vt:lpstr>
      <vt:lpstr>Présentation PowerPoint</vt:lpstr>
      <vt:lpstr>Présentation PowerPoint</vt:lpstr>
      <vt:lpstr>Deux grandes théories de gestion du stress</vt:lpstr>
      <vt:lpstr>Les mécanismes de défense</vt:lpstr>
      <vt:lpstr>Exemples</vt:lpstr>
      <vt:lpstr>Les stratégies de coping</vt:lpstr>
      <vt:lpstr>Différences</vt:lpstr>
      <vt:lpstr>Présentation PowerPoint</vt:lpstr>
      <vt:lpstr>Typologies du coping</vt:lpstr>
      <vt:lpstr>Stratégies comportementales</vt:lpstr>
      <vt:lpstr>Stratégies cognitives</vt:lpstr>
      <vt:lpstr>Résolution de problème</vt:lpstr>
      <vt:lpstr>Stratégies centrées sur l’émotion</vt:lpstr>
      <vt:lpstr>Stratégies évitantes et vigilantes</vt:lpstr>
      <vt:lpstr>Présentation PowerPoint</vt:lpstr>
      <vt:lpstr>Modèle complexe</vt:lpstr>
      <vt:lpstr>Les déterminants du coping</vt:lpstr>
      <vt:lpstr>Les déterminants du coping</vt:lpstr>
      <vt:lpstr>Présentation PowerPoint</vt:lpstr>
      <vt:lpstr>Coping et santé</vt:lpstr>
      <vt:lpstr>Coping et santé (2)</vt:lpstr>
      <vt:lpstr>Coping et santé (3)</vt:lpstr>
      <vt:lpstr>Présentation PowerPoint</vt:lpstr>
      <vt:lpstr>Les réactions pathologiques face au stress</vt:lpstr>
      <vt:lpstr>Présentation PowerPoint</vt:lpstr>
      <vt:lpstr>Les états de crise</vt:lpstr>
      <vt:lpstr>Une étiologie et une symptomatologie différente selon  le type de crise</vt:lpstr>
      <vt:lpstr>Présentation PowerPoint</vt:lpstr>
      <vt:lpstr>Signes  d’épuisement psychique (stress chronique) </vt:lpstr>
      <vt:lpstr>Reconnaître l’état de crise </vt:lpstr>
      <vt:lpstr>Stress dépassé (1/4)</vt:lpstr>
      <vt:lpstr>Stress dépassé (2/4)</vt:lpstr>
      <vt:lpstr>Présentation PowerPoint</vt:lpstr>
      <vt:lpstr>Stress dépassé (3/4)</vt:lpstr>
      <vt:lpstr>Stress dépassé (4/4)</vt:lpstr>
      <vt:lpstr>Dissociation péri-traumatique</vt:lpstr>
      <vt:lpstr>La dissociation péri-traumatique</vt:lpstr>
      <vt:lpstr>Etat de stress aigu</vt:lpstr>
      <vt:lpstr>Trouble de l’adaptation</vt:lpstr>
      <vt:lpstr>Conduite à tenir</vt:lpstr>
      <vt:lpstr>Conduite à tenir (2)</vt:lpstr>
      <vt:lpstr>Conduite à tenir (3)</vt:lpstr>
      <vt:lpstr>Conduite à tenir (4)</vt:lpstr>
      <vt:lpstr>Conduite à tenir (5)</vt:lpstr>
      <vt:lpstr>Conduite à tenir (6)</vt:lpstr>
      <vt:lpstr>Conduite à tenir (7)</vt:lpstr>
      <vt:lpstr>Conduite à tenir (8)</vt:lpstr>
      <vt:lpstr>Conduite à tenir (9)</vt:lpstr>
      <vt:lpstr>Les CUMP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Stratégies de coping et réactions au stress</dc:title>
  <cp:lastModifiedBy>edouard LEAUNE</cp:lastModifiedBy>
  <cp:revision>26</cp:revision>
  <dcterms:modified xsi:type="dcterms:W3CDTF">2021-09-22T09:03:30Z</dcterms:modified>
</cp:coreProperties>
</file>