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62" r:id="rId4"/>
    <p:sldId id="258" r:id="rId5"/>
    <p:sldId id="259" r:id="rId6"/>
    <p:sldId id="260" r:id="rId7"/>
    <p:sldId id="261" r:id="rId8"/>
    <p:sldId id="264"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9C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91"/>
    <p:restoredTop sz="55696"/>
  </p:normalViewPr>
  <p:slideViewPr>
    <p:cSldViewPr snapToGrid="0">
      <p:cViewPr varScale="1">
        <p:scale>
          <a:sx n="57" d="100"/>
          <a:sy n="57" d="100"/>
        </p:scale>
        <p:origin x="25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70A68-B8FC-9A4D-A272-CD277DD2D040}" type="datetimeFigureOut">
              <a:rPr lang="fr-FR" smtClean="0"/>
              <a:t>03/09/2024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3C2BCA-CE13-C347-ACE6-E8889E0644B7}" type="slidenum">
              <a:rPr lang="fr-FR" smtClean="0"/>
              <a:t>‹N°›</a:t>
            </a:fld>
            <a:endParaRPr lang="fr-FR"/>
          </a:p>
        </p:txBody>
      </p:sp>
    </p:spTree>
    <p:extLst>
      <p:ext uri="{BB962C8B-B14F-4D97-AF65-F5344CB8AC3E}">
        <p14:creationId xmlns:p14="http://schemas.microsoft.com/office/powerpoint/2010/main" val="323630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u="none" strike="noStrike" dirty="0">
                <a:solidFill>
                  <a:srgbClr val="3A3A3A"/>
                </a:solidFill>
                <a:effectLst/>
                <a:latin typeface="Marianne"/>
              </a:rPr>
              <a:t>Duc de Milan (Ludovico Sforza) =&gt; appel à candidature pour bâtir une place forte pour protéger son territoire.</a:t>
            </a:r>
          </a:p>
          <a:p>
            <a:pPr algn="l"/>
            <a:r>
              <a:rPr lang="fr-FR" b="0" i="0" u="none" strike="noStrike" dirty="0">
                <a:solidFill>
                  <a:srgbClr val="3A3A3A"/>
                </a:solidFill>
                <a:effectLst/>
                <a:latin typeface="Marianne"/>
              </a:rPr>
              <a:t>L. De Vinci, alors soutenu par les Médicis, répond. </a:t>
            </a:r>
          </a:p>
          <a:p>
            <a:pPr algn="l"/>
            <a:r>
              <a:rPr lang="fr-FR" b="0" i="0" u="none" strike="noStrike" dirty="0">
                <a:solidFill>
                  <a:srgbClr val="3A3A3A"/>
                </a:solidFill>
                <a:effectLst/>
                <a:latin typeface="Marianne"/>
              </a:rPr>
              <a:t>Premier CV / Lettre de motivation de l’histoire (qui nous soit parvenu). </a:t>
            </a: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Le CV est un document qui présente le parcours (professionnel, scolaire, études supérieures...) d’un candidat à une offre d'emploi, de stage, d’alternance, de bénévole, … C’est  « </a:t>
            </a:r>
            <a:r>
              <a:rPr lang="fr-FR" b="0" i="0" u="none" strike="noStrike" dirty="0">
                <a:solidFill>
                  <a:srgbClr val="212427"/>
                </a:solidFill>
                <a:effectLst/>
                <a:latin typeface="Alegreya"/>
              </a:rPr>
              <a:t>un atout lorsqu’il dresse un portrait consistant et cohérent de son auteur. À l’inverse, négligé, décousu, approximatif, inconséquent ou sans relief, il s’acquitte de la mission contraire et constitue un handicap sérieux pour l’obtention de l’emploi, car il est censé témoigner de manière synthétique d’un parcours de vie. » </a:t>
            </a:r>
            <a:r>
              <a:rPr lang="fr-FR" b="1" i="0" u="none" strike="noStrike" dirty="0">
                <a:solidFill>
                  <a:srgbClr val="212427"/>
                </a:solidFill>
                <a:effectLst/>
                <a:latin typeface="Alegreya"/>
              </a:rPr>
              <a:t>Jean-Hilaire </a:t>
            </a:r>
            <a:r>
              <a:rPr lang="fr-FR" b="1" i="0" u="none" strike="noStrike" dirty="0" err="1">
                <a:solidFill>
                  <a:srgbClr val="212427"/>
                </a:solidFill>
                <a:effectLst/>
                <a:latin typeface="Alegreya"/>
              </a:rPr>
              <a:t>Izabelle</a:t>
            </a:r>
            <a:r>
              <a:rPr lang="fr-FR" b="1" i="0" u="none" strike="noStrike" dirty="0">
                <a:solidFill>
                  <a:srgbClr val="212427"/>
                </a:solidFill>
                <a:effectLst/>
                <a:latin typeface="Alegreya"/>
              </a:rPr>
              <a:t> </a:t>
            </a:r>
            <a:r>
              <a:rPr lang="fr-FR" b="0" i="0" u="none" strike="noStrike" dirty="0">
                <a:solidFill>
                  <a:srgbClr val="212427"/>
                </a:solidFill>
                <a:effectLst/>
                <a:latin typeface="Alegreya"/>
              </a:rPr>
              <a:t>« Les concertations familiales savoyardes », </a:t>
            </a:r>
            <a:r>
              <a:rPr lang="fr-FR" b="0" i="1" u="none" strike="noStrike" dirty="0">
                <a:solidFill>
                  <a:srgbClr val="212427"/>
                </a:solidFill>
                <a:effectLst/>
                <a:latin typeface="Alegreya"/>
              </a:rPr>
              <a:t>Autodétermination, expression des attentes et évaluation des besoins, </a:t>
            </a:r>
            <a:r>
              <a:rPr lang="fr-FR" b="0" i="0" u="none" strike="noStrike" dirty="0">
                <a:solidFill>
                  <a:srgbClr val="212427"/>
                </a:solidFill>
                <a:effectLst/>
                <a:latin typeface="Alegreya"/>
              </a:rPr>
              <a:t>2022/9 N° 556-557.</a:t>
            </a:r>
            <a:endParaRPr lang="fr-FR" b="0" i="0" u="none" strike="noStrike" dirty="0">
              <a:solidFill>
                <a:srgbClr val="3A3A3A"/>
              </a:solidFill>
              <a:effectLst/>
              <a:latin typeface="Marianne"/>
            </a:endParaRP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Pour présenter son parcours, le candidat va résumer par certaines indications son parcours de vie : </a:t>
            </a:r>
          </a:p>
          <a:p>
            <a:pPr algn="l"/>
            <a:r>
              <a:rPr lang="fr-FR" b="0" i="0" u="none" strike="noStrike" dirty="0">
                <a:solidFill>
                  <a:srgbClr val="3A3A3A"/>
                </a:solidFill>
                <a:effectLst/>
                <a:latin typeface="Marianne"/>
              </a:rPr>
              <a:t>On retrouve : l'état civil du candidat, ses coordonnées, ses diplômes, son expérience professionnelle, ses formations, ses compétences dans une ou plusieurs disciplines en adéquation avec le poste convoité (logiciels, méthodologie, langues, …). A bon escient, peuvent être ajouter des choses plus personnelles, comme ses loisirs, son engagement associatif, etc… </a:t>
            </a: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Dans certains cas, un dossier comportant ces indications peut être nécessaire : participation à la rédaction d’articles scientifiques, ….</a:t>
            </a: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Aucun texte ne précise les conditions de rédaction et d'envoi du CV.</a:t>
            </a:r>
          </a:p>
          <a:p>
            <a:pPr algn="l"/>
            <a:r>
              <a:rPr lang="fr-FR" b="0" i="0" u="none" strike="noStrike" dirty="0">
                <a:solidFill>
                  <a:srgbClr val="3A3A3A"/>
                </a:solidFill>
                <a:effectLst/>
                <a:latin typeface="Marianne"/>
              </a:rPr>
              <a:t>Souvent envoyé par mail ou déposer en ligne sur une plateforme, il est intéressant de la déposer en main propre, principalement pour des stages.</a:t>
            </a:r>
          </a:p>
          <a:p>
            <a:pPr algn="l"/>
            <a:r>
              <a:rPr lang="fr-FR" b="0" i="0" u="none" strike="noStrike" dirty="0">
                <a:solidFill>
                  <a:srgbClr val="3A3A3A"/>
                </a:solidFill>
                <a:effectLst/>
                <a:latin typeface="Marianne"/>
              </a:rPr>
              <a:t> </a:t>
            </a:r>
          </a:p>
          <a:p>
            <a:pPr algn="l"/>
            <a:r>
              <a:rPr lang="fr-FR" b="0" i="0" u="none" strike="noStrike" dirty="0">
                <a:solidFill>
                  <a:srgbClr val="3A3A3A"/>
                </a:solidFill>
                <a:effectLst/>
                <a:latin typeface="Marianne"/>
              </a:rPr>
              <a:t>Il est lisible, clair et adapté au poste convoité. </a:t>
            </a:r>
          </a:p>
          <a:p>
            <a:pPr algn="l"/>
            <a:r>
              <a:rPr lang="fr-FR" b="0" i="0" u="none" strike="noStrike" dirty="0">
                <a:solidFill>
                  <a:srgbClr val="3A3A3A"/>
                </a:solidFill>
                <a:effectLst/>
                <a:latin typeface="Marianne"/>
              </a:rPr>
              <a:t>Il ne présente pas de fautes d’orthographe. </a:t>
            </a: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Possibilité d’envoyer son CV en plusieurs langues si pertinent pour le poste. </a:t>
            </a:r>
            <a:br>
              <a:rPr lang="fr-FR" dirty="0"/>
            </a:br>
            <a:endParaRPr lang="fr-FR" dirty="0"/>
          </a:p>
        </p:txBody>
      </p:sp>
      <p:sp>
        <p:nvSpPr>
          <p:cNvPr id="4" name="Espace réservé du numéro de diapositive 3"/>
          <p:cNvSpPr>
            <a:spLocks noGrp="1"/>
          </p:cNvSpPr>
          <p:nvPr>
            <p:ph type="sldNum" sz="quarter" idx="5"/>
          </p:nvPr>
        </p:nvSpPr>
        <p:spPr/>
        <p:txBody>
          <a:bodyPr/>
          <a:lstStyle/>
          <a:p>
            <a:fld id="{5E3C2BCA-CE13-C347-ACE6-E8889E0644B7}" type="slidenum">
              <a:rPr lang="fr-FR" smtClean="0"/>
              <a:t>6</a:t>
            </a:fld>
            <a:endParaRPr lang="fr-FR"/>
          </a:p>
        </p:txBody>
      </p:sp>
    </p:spTree>
    <p:extLst>
      <p:ext uri="{BB962C8B-B14F-4D97-AF65-F5344CB8AC3E}">
        <p14:creationId xmlns:p14="http://schemas.microsoft.com/office/powerpoint/2010/main" val="303103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u="none" strike="noStrike" dirty="0">
                <a:solidFill>
                  <a:srgbClr val="3A3A3A"/>
                </a:solidFill>
                <a:effectLst/>
                <a:latin typeface="Marianne"/>
              </a:rPr>
              <a:t>La lettre de motivation est aussi un document, qui a pour but de déclencher un intérêt du recruteur pour vous rencontrer. </a:t>
            </a: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Une lettre de motivation doit témoigner au recruteur de la compréhension du candidat quant à l’objet de la société, des problématiques de l’entreprise et lui démontrer que le candidat sait comment apporter les solutions au recruteur face à ces défis. </a:t>
            </a: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Il ne s’agit donc pas de répéter son CV ou de faire une présentation de son parcours (objet du CV). Mais bien de valoriser son expérience au service de la problématique de l’entreprise. </a:t>
            </a:r>
          </a:p>
          <a:p>
            <a:pPr algn="l"/>
            <a:r>
              <a:rPr lang="fr-FR" b="0" i="0" u="none" strike="noStrike" dirty="0">
                <a:solidFill>
                  <a:srgbClr val="3A3A3A"/>
                </a:solidFill>
                <a:effectLst/>
                <a:latin typeface="Marianne"/>
              </a:rPr>
              <a:t>La lettre de motivation doit donc être structurée, fluide à la lecture et engagée. </a:t>
            </a: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La lettre de motivation sert aussi à refléter votre personnalité, votre savoir vivre. Ne vous servez pas de modèle tout prêt. Si le recruteur vous reçoit, il saura que vous n’en n’êtes pas l’auteur et vous n’obtiendrez pas le poste, et pire, vous pourrez être mis de côté pour d’autres candidatures. La lettre de motivation est l’élément qui va vous démarquer de vos concurrents. Appliquez-vous. </a:t>
            </a:r>
          </a:p>
          <a:p>
            <a:pPr algn="l"/>
            <a:endParaRPr lang="fr-FR" b="0" i="0" u="none" strike="noStrike" dirty="0">
              <a:solidFill>
                <a:srgbClr val="3A3A3A"/>
              </a:solidFill>
              <a:effectLst/>
              <a:latin typeface="Marianne"/>
            </a:endParaRPr>
          </a:p>
          <a:p>
            <a:pPr algn="l"/>
            <a:r>
              <a:rPr lang="fr-FR" b="0" i="0" u="none" strike="noStrike" dirty="0">
                <a:solidFill>
                  <a:srgbClr val="3A3A3A"/>
                </a:solidFill>
                <a:effectLst/>
                <a:latin typeface="Marianne"/>
              </a:rPr>
              <a:t>Rappelez-vous que les recruteurs ne lisent pas toutes les lettres de motivation et ne consultent pas tous le CV (grosse entreprise). Pour les petites structures, les enjeux pour l’employeur sont différents : peur de se tromper, financement engagé, etc… </a:t>
            </a:r>
            <a:endParaRPr lang="fr-FR" dirty="0"/>
          </a:p>
        </p:txBody>
      </p:sp>
      <p:sp>
        <p:nvSpPr>
          <p:cNvPr id="4" name="Espace réservé du numéro de diapositive 3"/>
          <p:cNvSpPr>
            <a:spLocks noGrp="1"/>
          </p:cNvSpPr>
          <p:nvPr>
            <p:ph type="sldNum" sz="quarter" idx="5"/>
          </p:nvPr>
        </p:nvSpPr>
        <p:spPr/>
        <p:txBody>
          <a:bodyPr/>
          <a:lstStyle/>
          <a:p>
            <a:fld id="{5E3C2BCA-CE13-C347-ACE6-E8889E0644B7}" type="slidenum">
              <a:rPr lang="fr-FR" smtClean="0"/>
              <a:t>7</a:t>
            </a:fld>
            <a:endParaRPr lang="fr-FR"/>
          </a:p>
        </p:txBody>
      </p:sp>
    </p:spTree>
    <p:extLst>
      <p:ext uri="{BB962C8B-B14F-4D97-AF65-F5344CB8AC3E}">
        <p14:creationId xmlns:p14="http://schemas.microsoft.com/office/powerpoint/2010/main" val="2602269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dirty="0"/>
              <a:t>Avant de répondre : </a:t>
            </a:r>
          </a:p>
          <a:p>
            <a:pPr algn="l"/>
            <a:endParaRPr lang="fr-FR" dirty="0"/>
          </a:p>
          <a:p>
            <a:pPr marL="171450" indent="-171450" algn="l">
              <a:buFontTx/>
              <a:buChar char="-"/>
            </a:pPr>
            <a:r>
              <a:rPr lang="fr-FR" dirty="0"/>
              <a:t>Je consulte les sites / j’épluche les offres</a:t>
            </a:r>
          </a:p>
          <a:p>
            <a:pPr marL="171450" indent="-171450" algn="l">
              <a:buFontTx/>
              <a:buChar char="-"/>
            </a:pPr>
            <a:r>
              <a:rPr lang="fr-FR" dirty="0"/>
              <a:t>Je me renseigne sur les missions / les postes / les structures</a:t>
            </a:r>
          </a:p>
          <a:p>
            <a:pPr algn="l"/>
            <a:r>
              <a:rPr lang="fr-FR" dirty="0"/>
              <a:t>Je prends contact avec des structures =&gt; l’Appel téléphonique Si je veux travailler dans un cabinet médical, ou dentaire, il est préférable de m’y rendre.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Il en est de même pour des associations. Avant de me déplacer, je peux prendre des renseignements au téléphone, en me présentant succinctement, l »objet de mon appel et la procédure classique. </a:t>
            </a:r>
          </a:p>
          <a:p>
            <a:pPr algn="l"/>
            <a:endParaRPr lang="fr-FR" dirty="0"/>
          </a:p>
          <a:p>
            <a:pPr marL="171450" indent="-171450" algn="l">
              <a:buFontTx/>
              <a:buChar char="-"/>
            </a:pPr>
            <a:endParaRPr lang="fr-FR" dirty="0"/>
          </a:p>
          <a:p>
            <a:pPr marL="171450" indent="-171450" algn="l">
              <a:buFontTx/>
              <a:buChar char="-"/>
            </a:pPr>
            <a:endParaRPr lang="fr-FR" dirty="0"/>
          </a:p>
          <a:p>
            <a:pPr marL="171450" indent="-171450" algn="l">
              <a:buFontTx/>
              <a:buChar char="-"/>
            </a:pPr>
            <a:r>
              <a:rPr lang="fr-FR" dirty="0"/>
              <a:t>Candidater : </a:t>
            </a:r>
          </a:p>
          <a:p>
            <a:pPr algn="l"/>
            <a:endParaRPr lang="fr-FR" dirty="0"/>
          </a:p>
          <a:p>
            <a:pPr algn="l"/>
            <a:r>
              <a:rPr lang="fr-FR" dirty="0"/>
              <a:t>Il n’y a pas de règles d’envois. </a:t>
            </a:r>
          </a:p>
          <a:p>
            <a:pPr algn="l"/>
            <a:r>
              <a:rPr lang="fr-FR" dirty="0"/>
              <a:t>Adresse mail professionnelle ! Avec vos coordonnées et un objet !</a:t>
            </a:r>
          </a:p>
          <a:p>
            <a:pPr algn="l"/>
            <a:endParaRPr lang="fr-FR" dirty="0"/>
          </a:p>
          <a:p>
            <a:pPr algn="l"/>
            <a:r>
              <a:rPr lang="fr-FR" dirty="0"/>
              <a:t>Le mail ou la plateforme en ligne sont aujourd’hui les voies privilégiées. </a:t>
            </a:r>
          </a:p>
          <a:p>
            <a:pPr algn="l"/>
            <a:r>
              <a:rPr lang="fr-FR" dirty="0"/>
              <a:t>Toutefois, il est parfois nécessaire de s’adapter à notre futur recruteur. </a:t>
            </a:r>
          </a:p>
          <a:p>
            <a:pPr algn="l"/>
            <a:endParaRPr lang="fr-FR" dirty="0"/>
          </a:p>
          <a:p>
            <a:pPr algn="l"/>
            <a:r>
              <a:rPr lang="fr-FR" dirty="0"/>
              <a:t>Suivi – relances : </a:t>
            </a:r>
          </a:p>
          <a:p>
            <a:pPr algn="l"/>
            <a:endParaRPr lang="fr-FR" dirty="0"/>
          </a:p>
          <a:p>
            <a:pPr algn="l"/>
            <a:r>
              <a:rPr lang="fr-FR" dirty="0"/>
              <a:t>Règles de savoir vivre : </a:t>
            </a:r>
          </a:p>
          <a:p>
            <a:pPr algn="l"/>
            <a:endParaRPr lang="fr-FR" dirty="0"/>
          </a:p>
          <a:p>
            <a:pPr marL="171450" indent="-171450" algn="l">
              <a:buFontTx/>
              <a:buChar char="-"/>
            </a:pPr>
            <a:r>
              <a:rPr lang="fr-FR" dirty="0"/>
              <a:t>Je réponds aux mails ! (ce qui implique d’avoir une adresse mail « professionnelle ».</a:t>
            </a:r>
          </a:p>
          <a:p>
            <a:pPr marL="171450" indent="-171450" algn="l">
              <a:buFontTx/>
              <a:buChar char="-"/>
            </a:pPr>
            <a:r>
              <a:rPr lang="fr-FR" dirty="0"/>
              <a:t>Je réponds aux messages ou je rappelle (ce qui implique d’avoir une messagerie)</a:t>
            </a:r>
          </a:p>
          <a:p>
            <a:pPr marL="171450" indent="-171450" algn="l">
              <a:buFontTx/>
              <a:buChar char="-"/>
            </a:pPr>
            <a:r>
              <a:rPr lang="fr-FR" dirty="0"/>
              <a:t>Je me rends sur place si pas de réponses. </a:t>
            </a:r>
          </a:p>
          <a:p>
            <a:pPr marL="171450" indent="-171450" algn="l">
              <a:buFontTx/>
              <a:buChar char="-"/>
            </a:pPr>
            <a:r>
              <a:rPr lang="fr-FR" dirty="0"/>
              <a:t>Une relance est bien vue par les recruteurs ! </a:t>
            </a:r>
          </a:p>
          <a:p>
            <a:pPr marL="171450" indent="-171450" algn="l">
              <a:buFontTx/>
              <a:buChar char="-"/>
            </a:pPr>
            <a:endParaRPr lang="fr-FR" dirty="0"/>
          </a:p>
          <a:p>
            <a:pPr marL="171450" indent="-171450" algn="l">
              <a:buFontTx/>
              <a:buChar char="-"/>
            </a:pPr>
            <a:r>
              <a:rPr lang="fr-FR" dirty="0"/>
              <a:t>Avant d’arriver : </a:t>
            </a:r>
          </a:p>
          <a:p>
            <a:pPr marL="171450" indent="-171450" algn="l">
              <a:buFontTx/>
              <a:buChar char="-"/>
            </a:pPr>
            <a:r>
              <a:rPr lang="fr-FR" dirty="0"/>
              <a:t>Je confirme les dates, heures </a:t>
            </a:r>
            <a:r>
              <a:rPr lang="fr-FR" dirty="0" err="1"/>
              <a:t>t</a:t>
            </a:r>
            <a:r>
              <a:rPr lang="fr-FR" dirty="0"/>
              <a:t> lieux d’arrivée pour mon premier jour. </a:t>
            </a:r>
          </a:p>
          <a:p>
            <a:pPr marL="171450" indent="-171450" algn="l">
              <a:buFontTx/>
              <a:buChar char="-"/>
            </a:pPr>
            <a:r>
              <a:rPr lang="fr-FR" dirty="0"/>
              <a:t>Je m’assure 2 jours avant que la personne qui me recevra est bien là</a:t>
            </a:r>
          </a:p>
          <a:p>
            <a:pPr marL="171450" indent="-171450" algn="l">
              <a:buFontTx/>
              <a:buChar char="-"/>
            </a:pPr>
            <a:r>
              <a:rPr lang="fr-FR" dirty="0"/>
              <a:t>Je prépare mes affaires et j’ai déjà fais l’</a:t>
            </a:r>
            <a:r>
              <a:rPr lang="fr-FR" dirty="0" err="1"/>
              <a:t>itniéraire</a:t>
            </a:r>
            <a:r>
              <a:rPr lang="fr-FR" dirty="0"/>
              <a:t> pour éviter les problèmes de transport</a:t>
            </a:r>
          </a:p>
          <a:p>
            <a:pPr marL="171450" indent="-171450" algn="l">
              <a:buFontTx/>
              <a:buChar char="-"/>
            </a:pPr>
            <a:r>
              <a:rPr lang="fr-FR" dirty="0"/>
              <a:t>Je mets un réveil le jour J ! </a:t>
            </a:r>
          </a:p>
        </p:txBody>
      </p:sp>
      <p:sp>
        <p:nvSpPr>
          <p:cNvPr id="4" name="Espace réservé du numéro de diapositive 3"/>
          <p:cNvSpPr>
            <a:spLocks noGrp="1"/>
          </p:cNvSpPr>
          <p:nvPr>
            <p:ph type="sldNum" sz="quarter" idx="5"/>
          </p:nvPr>
        </p:nvSpPr>
        <p:spPr/>
        <p:txBody>
          <a:bodyPr/>
          <a:lstStyle/>
          <a:p>
            <a:fld id="{5E3C2BCA-CE13-C347-ACE6-E8889E0644B7}" type="slidenum">
              <a:rPr lang="fr-FR" smtClean="0"/>
              <a:t>8</a:t>
            </a:fld>
            <a:endParaRPr lang="fr-FR"/>
          </a:p>
        </p:txBody>
      </p:sp>
    </p:spTree>
    <p:extLst>
      <p:ext uri="{BB962C8B-B14F-4D97-AF65-F5344CB8AC3E}">
        <p14:creationId xmlns:p14="http://schemas.microsoft.com/office/powerpoint/2010/main" val="2340957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13A8D6-B9CF-2694-6296-7E1CA4531AE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B4654FA-5695-1413-A2E5-4409A6D3C3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5D3A306-B7B0-5EC0-FAEB-6EE4E4E57D3B}"/>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5" name="Espace réservé du pied de page 4">
            <a:extLst>
              <a:ext uri="{FF2B5EF4-FFF2-40B4-BE49-F238E27FC236}">
                <a16:creationId xmlns:a16="http://schemas.microsoft.com/office/drawing/2014/main" id="{383B7D79-BBD9-712B-1757-300C92A528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B63241-126C-D21E-AB1E-DC7416C67CC7}"/>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1695009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73708D-0866-E6C3-E072-2705E281547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8D37644-14E1-D8CF-7503-0BB7558F8B4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3E0E016-0B46-A6D7-CB92-02374FBF1EDD}"/>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5" name="Espace réservé du pied de page 4">
            <a:extLst>
              <a:ext uri="{FF2B5EF4-FFF2-40B4-BE49-F238E27FC236}">
                <a16:creationId xmlns:a16="http://schemas.microsoft.com/office/drawing/2014/main" id="{89DA78D0-31C0-418A-10D7-7EEDAF10D6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6351999-69F2-44D4-5F5D-19A4BDC8BAC9}"/>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1275063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03FABE1-B553-D7FB-619A-0A16ABDD809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5D0E766-01D1-93C7-A071-71F3C5EC606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0B4E2C-3445-16DA-A42B-0859E272C361}"/>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5" name="Espace réservé du pied de page 4">
            <a:extLst>
              <a:ext uri="{FF2B5EF4-FFF2-40B4-BE49-F238E27FC236}">
                <a16:creationId xmlns:a16="http://schemas.microsoft.com/office/drawing/2014/main" id="{088611D2-5F6F-006A-580A-ABDD9273EBF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3D0159-4D82-4EBD-543A-69C51922C1A6}"/>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2369053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34DA2F-3806-1042-977F-DC81A737449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1EF8501-E91C-8E3C-4182-EB88ACDEC52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C8B50C-97D9-90CD-FA70-781E9B46ED66}"/>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5" name="Espace réservé du pied de page 4">
            <a:extLst>
              <a:ext uri="{FF2B5EF4-FFF2-40B4-BE49-F238E27FC236}">
                <a16:creationId xmlns:a16="http://schemas.microsoft.com/office/drawing/2014/main" id="{27FA695C-132E-6563-AD20-DEDBD0034BB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5FBEA8B-91E7-09BE-F723-FACF24AF2EF9}"/>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3804361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073DDF-7A30-201D-D401-E8E84B09C27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FF11F46-376C-9BDF-6835-53C6CD58837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7402300-B5D5-1C8E-922C-D948CF672EA3}"/>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5" name="Espace réservé du pied de page 4">
            <a:extLst>
              <a:ext uri="{FF2B5EF4-FFF2-40B4-BE49-F238E27FC236}">
                <a16:creationId xmlns:a16="http://schemas.microsoft.com/office/drawing/2014/main" id="{D97A94C8-6180-2CD7-3D5D-AFFCB1CBC46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1F0649-F451-2875-7710-66ED56FC8202}"/>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4283264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3F7B42-3806-8203-39A1-1716F5598F6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4301DF0-A499-A8AF-891E-CBD9392839A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7ADE9FA-40BB-1B19-1F07-EE48744BC06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9506923-CABE-0AD5-C114-FA0B899F8355}"/>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6" name="Espace réservé du pied de page 5">
            <a:extLst>
              <a:ext uri="{FF2B5EF4-FFF2-40B4-BE49-F238E27FC236}">
                <a16:creationId xmlns:a16="http://schemas.microsoft.com/office/drawing/2014/main" id="{45C73309-3646-9F52-6FA8-C0EB2F539DB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74895E8-5945-3694-8EC6-D0648A6A4D94}"/>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152472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48E137-9DF1-3C3A-8E23-F7B8AECA2BA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C06137C-CCE9-2759-3794-1D364D9E54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9FB1890-F487-5F83-0C23-E684D36F3BE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8ACB085-F16A-C02D-323F-B416150144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C9AEFCB-7CD2-CA34-D4B1-A2472DD7610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B654496-D07A-3C34-B602-80159A4DAE45}"/>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8" name="Espace réservé du pied de page 7">
            <a:extLst>
              <a:ext uri="{FF2B5EF4-FFF2-40B4-BE49-F238E27FC236}">
                <a16:creationId xmlns:a16="http://schemas.microsoft.com/office/drawing/2014/main" id="{B3FCD4A5-318A-7869-1763-54DC92BFAFF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6270352-A725-FC26-252F-41DC8A36836F}"/>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2433268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A1ED03-DE52-6492-1996-A784F7BCD3F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850B276-5D15-6138-0DE5-6F5F4EC6ECC1}"/>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4" name="Espace réservé du pied de page 3">
            <a:extLst>
              <a:ext uri="{FF2B5EF4-FFF2-40B4-BE49-F238E27FC236}">
                <a16:creationId xmlns:a16="http://schemas.microsoft.com/office/drawing/2014/main" id="{3A6D59E4-C2BA-2D95-75B9-830D9E6A697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830E7E-B063-C92A-27CE-479D6D79BF70}"/>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277786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268584F-52CA-873E-63D9-796D04E337FE}"/>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3" name="Espace réservé du pied de page 2">
            <a:extLst>
              <a:ext uri="{FF2B5EF4-FFF2-40B4-BE49-F238E27FC236}">
                <a16:creationId xmlns:a16="http://schemas.microsoft.com/office/drawing/2014/main" id="{6F26BE72-5C74-6FD8-BE50-3AC5AE48502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7A8A574-53FF-B8B4-B75A-92FAEF098B92}"/>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3719827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BFFEBE-D17E-D375-0FC0-3A8C112B86B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8D34B6A-64FC-BBF0-ECBD-6671C48653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1A5B723-3B70-FC82-7DB0-FD180A021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335A0D6-69D6-787B-9ECF-031AADC2FF7B}"/>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6" name="Espace réservé du pied de page 5">
            <a:extLst>
              <a:ext uri="{FF2B5EF4-FFF2-40B4-BE49-F238E27FC236}">
                <a16:creationId xmlns:a16="http://schemas.microsoft.com/office/drawing/2014/main" id="{83029735-F57D-DE9D-2A80-64EBBA5EE8B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B265733-3C7F-777C-59B8-FA00533948AE}"/>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220597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D3E6D-3424-23E7-C1FE-DB9C9BB1812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18022C7-6B02-9501-1779-6D8330B6C6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923B792-67B9-1C41-0309-9ABF28C1CF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E31298C-EE0D-2C59-81D3-7545371124E2}"/>
              </a:ext>
            </a:extLst>
          </p:cNvPr>
          <p:cNvSpPr>
            <a:spLocks noGrp="1"/>
          </p:cNvSpPr>
          <p:nvPr>
            <p:ph type="dt" sz="half" idx="10"/>
          </p:nvPr>
        </p:nvSpPr>
        <p:spPr/>
        <p:txBody>
          <a:bodyPr/>
          <a:lstStyle/>
          <a:p>
            <a:fld id="{84D62296-8B9E-7B43-9D25-980776000FEA}" type="datetimeFigureOut">
              <a:rPr lang="fr-FR" smtClean="0"/>
              <a:t>03/09/2024</a:t>
            </a:fld>
            <a:endParaRPr lang="fr-FR"/>
          </a:p>
        </p:txBody>
      </p:sp>
      <p:sp>
        <p:nvSpPr>
          <p:cNvPr id="6" name="Espace réservé du pied de page 5">
            <a:extLst>
              <a:ext uri="{FF2B5EF4-FFF2-40B4-BE49-F238E27FC236}">
                <a16:creationId xmlns:a16="http://schemas.microsoft.com/office/drawing/2014/main" id="{60A82DBA-0FAE-6BF3-6980-8E5FAA41884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53C5F1D-0997-5B6B-CE6D-59253F7E6269}"/>
              </a:ext>
            </a:extLst>
          </p:cNvPr>
          <p:cNvSpPr>
            <a:spLocks noGrp="1"/>
          </p:cNvSpPr>
          <p:nvPr>
            <p:ph type="sldNum" sz="quarter" idx="12"/>
          </p:nvPr>
        </p:nvSpPr>
        <p:spPr/>
        <p:txBody>
          <a:bodyPr/>
          <a:lstStyle/>
          <a:p>
            <a:fld id="{55566F97-2D0D-8646-989E-519DB3E50C9A}" type="slidenum">
              <a:rPr lang="fr-FR" smtClean="0"/>
              <a:t>‹N°›</a:t>
            </a:fld>
            <a:endParaRPr lang="fr-FR"/>
          </a:p>
        </p:txBody>
      </p:sp>
    </p:spTree>
    <p:extLst>
      <p:ext uri="{BB962C8B-B14F-4D97-AF65-F5344CB8AC3E}">
        <p14:creationId xmlns:p14="http://schemas.microsoft.com/office/powerpoint/2010/main" val="3870635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77D71BF-F52E-9255-586F-AA01729607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18CEA6A-BD0A-DA51-B8FD-6CF4CC8858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FC3167-32B4-A930-8FDA-AFFB351B12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D62296-8B9E-7B43-9D25-980776000FEA}" type="datetimeFigureOut">
              <a:rPr lang="fr-FR" smtClean="0"/>
              <a:t>03/09/2024</a:t>
            </a:fld>
            <a:endParaRPr lang="fr-FR"/>
          </a:p>
        </p:txBody>
      </p:sp>
      <p:sp>
        <p:nvSpPr>
          <p:cNvPr id="5" name="Espace réservé du pied de page 4">
            <a:extLst>
              <a:ext uri="{FF2B5EF4-FFF2-40B4-BE49-F238E27FC236}">
                <a16:creationId xmlns:a16="http://schemas.microsoft.com/office/drawing/2014/main" id="{BDB72BBE-BA7C-0DED-B539-4CC5EA6757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4CE90FD-69A7-AF59-CE50-F1F95BE5EA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566F97-2D0D-8646-989E-519DB3E50C9A}" type="slidenum">
              <a:rPr lang="fr-FR" smtClean="0"/>
              <a:t>‹N°›</a:t>
            </a:fld>
            <a:endParaRPr lang="fr-FR"/>
          </a:p>
        </p:txBody>
      </p:sp>
    </p:spTree>
    <p:extLst>
      <p:ext uri="{BB962C8B-B14F-4D97-AF65-F5344CB8AC3E}">
        <p14:creationId xmlns:p14="http://schemas.microsoft.com/office/powerpoint/2010/main" val="2398516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lipse 6">
            <a:extLst>
              <a:ext uri="{FF2B5EF4-FFF2-40B4-BE49-F238E27FC236}">
                <a16:creationId xmlns:a16="http://schemas.microsoft.com/office/drawing/2014/main" id="{2096EDCB-A172-1C5E-BB3D-31821757C028}"/>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B0920FE-B3F1-5291-D881-8E0DEF530384}"/>
              </a:ext>
            </a:extLst>
          </p:cNvPr>
          <p:cNvSpPr>
            <a:spLocks noGrp="1"/>
          </p:cNvSpPr>
          <p:nvPr>
            <p:ph type="ctrTitle"/>
          </p:nvPr>
        </p:nvSpPr>
        <p:spPr>
          <a:xfrm>
            <a:off x="1524000" y="2321759"/>
            <a:ext cx="9144000" cy="1817087"/>
          </a:xfrm>
        </p:spPr>
        <p:txBody>
          <a:bodyPr>
            <a:normAutofit fontScale="90000"/>
          </a:bodyPr>
          <a:lstStyle/>
          <a:p>
            <a:r>
              <a:rPr lang="fr-FR" b="1" dirty="0">
                <a:latin typeface="Avenir Book" panose="02000503020000020003" pitchFamily="2" charset="0"/>
              </a:rPr>
              <a:t>L1 SPS </a:t>
            </a:r>
            <a:br>
              <a:rPr lang="fr-FR" b="1" dirty="0">
                <a:latin typeface="Avenir Book" panose="02000503020000020003" pitchFamily="2" charset="0"/>
              </a:rPr>
            </a:br>
            <a:r>
              <a:rPr lang="fr-FR" b="1" dirty="0">
                <a:latin typeface="Avenir Book" panose="02000503020000020003" pitchFamily="2" charset="0"/>
              </a:rPr>
              <a:t> Expression Communication</a:t>
            </a:r>
          </a:p>
        </p:txBody>
      </p:sp>
      <p:sp>
        <p:nvSpPr>
          <p:cNvPr id="3" name="Sous-titre 2">
            <a:extLst>
              <a:ext uri="{FF2B5EF4-FFF2-40B4-BE49-F238E27FC236}">
                <a16:creationId xmlns:a16="http://schemas.microsoft.com/office/drawing/2014/main" id="{58CA50DE-658E-2E32-FF64-5C45A904E8FB}"/>
              </a:ext>
            </a:extLst>
          </p:cNvPr>
          <p:cNvSpPr>
            <a:spLocks noGrp="1"/>
          </p:cNvSpPr>
          <p:nvPr>
            <p:ph type="subTitle" idx="1"/>
          </p:nvPr>
        </p:nvSpPr>
        <p:spPr>
          <a:xfrm>
            <a:off x="1524000" y="4617554"/>
            <a:ext cx="9144000" cy="405496"/>
          </a:xfrm>
        </p:spPr>
        <p:txBody>
          <a:bodyPr>
            <a:normAutofit/>
          </a:bodyPr>
          <a:lstStyle/>
          <a:p>
            <a:r>
              <a:rPr lang="fr-FR" sz="2000" dirty="0">
                <a:latin typeface="Avenir Book" panose="02000503020000020003" pitchFamily="2" charset="0"/>
              </a:rPr>
              <a:t>2024 - 2025</a:t>
            </a:r>
          </a:p>
        </p:txBody>
      </p:sp>
      <p:pic>
        <p:nvPicPr>
          <p:cNvPr id="6" name="Image 5" descr="Une image contenant Police, Graphique, logo, cercle&#10;&#10;Description générée automatiquement">
            <a:extLst>
              <a:ext uri="{FF2B5EF4-FFF2-40B4-BE49-F238E27FC236}">
                <a16:creationId xmlns:a16="http://schemas.microsoft.com/office/drawing/2014/main" id="{BCC96561-696F-FB2B-89FB-20E371BD32A3}"/>
              </a:ext>
            </a:extLst>
          </p:cNvPr>
          <p:cNvPicPr>
            <a:picLocks noChangeAspect="1"/>
          </p:cNvPicPr>
          <p:nvPr/>
        </p:nvPicPr>
        <p:blipFill>
          <a:blip r:embed="rId2"/>
          <a:stretch>
            <a:fillRect/>
          </a:stretch>
        </p:blipFill>
        <p:spPr>
          <a:xfrm>
            <a:off x="4177699" y="5501758"/>
            <a:ext cx="3836601" cy="1087740"/>
          </a:xfrm>
          <a:prstGeom prst="rect">
            <a:avLst/>
          </a:prstGeom>
        </p:spPr>
      </p:pic>
    </p:spTree>
    <p:extLst>
      <p:ext uri="{BB962C8B-B14F-4D97-AF65-F5344CB8AC3E}">
        <p14:creationId xmlns:p14="http://schemas.microsoft.com/office/powerpoint/2010/main" val="2783196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50C15E3A-FBFE-A534-EC73-711F63DE452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7B2846B-42EE-963C-C6E4-DBDA7BBA712D}"/>
              </a:ext>
            </a:extLst>
          </p:cNvPr>
          <p:cNvSpPr>
            <a:spLocks noGrp="1"/>
          </p:cNvSpPr>
          <p:nvPr>
            <p:ph type="title"/>
          </p:nvPr>
        </p:nvSpPr>
        <p:spPr>
          <a:xfrm>
            <a:off x="28413" y="847978"/>
            <a:ext cx="2903973" cy="1325563"/>
          </a:xfrm>
        </p:spPr>
        <p:txBody>
          <a:bodyPr>
            <a:normAutofit/>
          </a:bodyPr>
          <a:lstStyle/>
          <a:p>
            <a:r>
              <a:rPr lang="fr-FR" sz="3600" dirty="0">
                <a:latin typeface="Avenir Book" panose="02000503020000020003" pitchFamily="2" charset="0"/>
              </a:rPr>
              <a:t>Sondage</a:t>
            </a:r>
          </a:p>
        </p:txBody>
      </p:sp>
      <p:pic>
        <p:nvPicPr>
          <p:cNvPr id="8" name="Espace réservé du contenu 7" descr="Une image contenant motif, carré, pixel, conception&#10;&#10;Description générée automatiquement">
            <a:extLst>
              <a:ext uri="{FF2B5EF4-FFF2-40B4-BE49-F238E27FC236}">
                <a16:creationId xmlns:a16="http://schemas.microsoft.com/office/drawing/2014/main" id="{F355216F-DC90-3249-A93C-08084D762E3C}"/>
              </a:ext>
            </a:extLst>
          </p:cNvPr>
          <p:cNvPicPr>
            <a:picLocks noGrp="1" noChangeAspect="1"/>
          </p:cNvPicPr>
          <p:nvPr>
            <p:ph idx="1"/>
          </p:nvPr>
        </p:nvPicPr>
        <p:blipFill>
          <a:blip r:embed="rId2"/>
          <a:stretch>
            <a:fillRect/>
          </a:stretch>
        </p:blipFill>
        <p:spPr>
          <a:xfrm>
            <a:off x="4840525" y="2173525"/>
            <a:ext cx="2510949" cy="2510949"/>
          </a:xfrm>
        </p:spPr>
      </p:pic>
    </p:spTree>
    <p:extLst>
      <p:ext uri="{BB962C8B-B14F-4D97-AF65-F5344CB8AC3E}">
        <p14:creationId xmlns:p14="http://schemas.microsoft.com/office/powerpoint/2010/main" val="460314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50C15E3A-FBFE-A534-EC73-711F63DE452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7B2846B-42EE-963C-C6E4-DBDA7BBA712D}"/>
              </a:ext>
            </a:extLst>
          </p:cNvPr>
          <p:cNvSpPr>
            <a:spLocks noGrp="1"/>
          </p:cNvSpPr>
          <p:nvPr>
            <p:ph type="title"/>
          </p:nvPr>
        </p:nvSpPr>
        <p:spPr>
          <a:xfrm>
            <a:off x="28413" y="847978"/>
            <a:ext cx="2903973" cy="1325563"/>
          </a:xfrm>
        </p:spPr>
        <p:txBody>
          <a:bodyPr>
            <a:normAutofit/>
          </a:bodyPr>
          <a:lstStyle/>
          <a:p>
            <a:r>
              <a:rPr lang="fr-FR" sz="3600" dirty="0">
                <a:latin typeface="Avenir Book" panose="02000503020000020003" pitchFamily="2" charset="0"/>
              </a:rPr>
              <a:t>Programme</a:t>
            </a:r>
          </a:p>
        </p:txBody>
      </p:sp>
      <p:sp>
        <p:nvSpPr>
          <p:cNvPr id="3" name="Espace réservé du contenu 2">
            <a:extLst>
              <a:ext uri="{FF2B5EF4-FFF2-40B4-BE49-F238E27FC236}">
                <a16:creationId xmlns:a16="http://schemas.microsoft.com/office/drawing/2014/main" id="{DDA44C2B-DD38-C37C-BF88-88972781DB16}"/>
              </a:ext>
            </a:extLst>
          </p:cNvPr>
          <p:cNvSpPr>
            <a:spLocks noGrp="1"/>
          </p:cNvSpPr>
          <p:nvPr>
            <p:ph idx="1"/>
          </p:nvPr>
        </p:nvSpPr>
        <p:spPr>
          <a:xfrm>
            <a:off x="3148627" y="2592473"/>
            <a:ext cx="7160981" cy="3318469"/>
          </a:xfrm>
        </p:spPr>
        <p:txBody>
          <a:bodyPr>
            <a:noAutofit/>
          </a:bodyPr>
          <a:lstStyle/>
          <a:p>
            <a:pPr marL="0" indent="0">
              <a:buNone/>
            </a:pPr>
            <a:r>
              <a:rPr lang="fr-FR" sz="2000" b="1" dirty="0">
                <a:latin typeface="Avenir Book" panose="02000503020000020003" pitchFamily="2" charset="0"/>
              </a:rPr>
              <a:t>Enseignants :</a:t>
            </a:r>
            <a:r>
              <a:rPr lang="fr-FR" sz="2000" dirty="0">
                <a:latin typeface="Avenir Book" panose="02000503020000020003" pitchFamily="2" charset="0"/>
              </a:rPr>
              <a:t> Maëlle </a:t>
            </a:r>
            <a:r>
              <a:rPr lang="fr-FR" sz="2000" dirty="0" err="1">
                <a:latin typeface="Avenir Book" panose="02000503020000020003" pitchFamily="2" charset="0"/>
              </a:rPr>
              <a:t>Cherpaz</a:t>
            </a:r>
            <a:r>
              <a:rPr lang="fr-FR" sz="2000" dirty="0">
                <a:latin typeface="Avenir Book" panose="02000503020000020003" pitchFamily="2" charset="0"/>
              </a:rPr>
              <a:t> et Thomas </a:t>
            </a:r>
            <a:r>
              <a:rPr lang="fr-FR" sz="2000" dirty="0" err="1">
                <a:latin typeface="Avenir Book" panose="02000503020000020003" pitchFamily="2" charset="0"/>
              </a:rPr>
              <a:t>Zielinski</a:t>
            </a:r>
            <a:endParaRPr lang="fr-FR" sz="2000" dirty="0">
              <a:latin typeface="Avenir Book" panose="02000503020000020003" pitchFamily="2" charset="0"/>
            </a:endParaRPr>
          </a:p>
          <a:p>
            <a:pPr marL="0" indent="0">
              <a:buNone/>
            </a:pPr>
            <a:r>
              <a:rPr lang="fr-FR" sz="2000" dirty="0">
                <a:latin typeface="Avenir Book" panose="02000503020000020003" pitchFamily="2" charset="0"/>
              </a:rPr>
              <a:t>@</a:t>
            </a:r>
            <a:r>
              <a:rPr lang="fr-FR" sz="2000" dirty="0" err="1">
                <a:latin typeface="Avenir Book" panose="02000503020000020003" pitchFamily="2" charset="0"/>
              </a:rPr>
              <a:t>univ-lyon.fr</a:t>
            </a:r>
            <a:endParaRPr lang="fr-FR" sz="2000" dirty="0">
              <a:latin typeface="Avenir Book" panose="02000503020000020003" pitchFamily="2" charset="0"/>
            </a:endParaRPr>
          </a:p>
          <a:p>
            <a:pPr marL="0" indent="0">
              <a:buNone/>
            </a:pPr>
            <a:endParaRPr lang="fr-FR" sz="2000" b="1" dirty="0">
              <a:latin typeface="Avenir Book" panose="02000503020000020003" pitchFamily="2" charset="0"/>
            </a:endParaRPr>
          </a:p>
          <a:p>
            <a:pPr marL="0" indent="0">
              <a:buNone/>
            </a:pPr>
            <a:r>
              <a:rPr lang="fr-FR" sz="2000" b="1" dirty="0">
                <a:latin typeface="Avenir Book" panose="02000503020000020003" pitchFamily="2" charset="0"/>
              </a:rPr>
              <a:t>Organisation des cours : </a:t>
            </a:r>
          </a:p>
          <a:p>
            <a:pPr marL="0" indent="0">
              <a:buNone/>
            </a:pPr>
            <a:r>
              <a:rPr lang="fr-FR" sz="2000" dirty="0">
                <a:latin typeface="Avenir Book" panose="02000503020000020003" pitchFamily="2" charset="0"/>
              </a:rPr>
              <a:t>24h CM</a:t>
            </a:r>
          </a:p>
          <a:p>
            <a:pPr marL="0" indent="0">
              <a:buNone/>
            </a:pPr>
            <a:r>
              <a:rPr lang="fr-FR" sz="2000" dirty="0">
                <a:latin typeface="Avenir Book" panose="02000503020000020003" pitchFamily="2" charset="0"/>
              </a:rPr>
              <a:t>8h TD</a:t>
            </a:r>
          </a:p>
          <a:p>
            <a:pPr marL="0" indent="0">
              <a:buNone/>
            </a:pPr>
            <a:r>
              <a:rPr lang="fr-FR" sz="2000" dirty="0">
                <a:latin typeface="Avenir Book" panose="02000503020000020003" pitchFamily="2" charset="0"/>
              </a:rPr>
              <a:t>1 séminaire obligatoire</a:t>
            </a:r>
          </a:p>
          <a:p>
            <a:pPr marL="0" indent="0">
              <a:buNone/>
            </a:pPr>
            <a:r>
              <a:rPr lang="fr-FR" sz="2000" dirty="0">
                <a:latin typeface="Avenir Book" panose="02000503020000020003" pitchFamily="2" charset="0"/>
              </a:rPr>
              <a:t>Passages à l’oral à chaque cours : 3 minutes.</a:t>
            </a:r>
          </a:p>
        </p:txBody>
      </p:sp>
    </p:spTree>
    <p:extLst>
      <p:ext uri="{BB962C8B-B14F-4D97-AF65-F5344CB8AC3E}">
        <p14:creationId xmlns:p14="http://schemas.microsoft.com/office/powerpoint/2010/main" val="216146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50C15E3A-FBFE-A534-EC73-711F63DE452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7B2846B-42EE-963C-C6E4-DBDA7BBA712D}"/>
              </a:ext>
            </a:extLst>
          </p:cNvPr>
          <p:cNvSpPr>
            <a:spLocks noGrp="1"/>
          </p:cNvSpPr>
          <p:nvPr>
            <p:ph type="title"/>
          </p:nvPr>
        </p:nvSpPr>
        <p:spPr>
          <a:xfrm>
            <a:off x="28413" y="847978"/>
            <a:ext cx="2903973" cy="1325563"/>
          </a:xfrm>
        </p:spPr>
        <p:txBody>
          <a:bodyPr>
            <a:normAutofit/>
          </a:bodyPr>
          <a:lstStyle/>
          <a:p>
            <a:r>
              <a:rPr lang="fr-FR" sz="3600" dirty="0">
                <a:latin typeface="Avenir Book" panose="02000503020000020003" pitchFamily="2" charset="0"/>
              </a:rPr>
              <a:t>Evaluations</a:t>
            </a:r>
          </a:p>
        </p:txBody>
      </p:sp>
      <p:sp>
        <p:nvSpPr>
          <p:cNvPr id="3" name="Espace réservé du contenu 2">
            <a:extLst>
              <a:ext uri="{FF2B5EF4-FFF2-40B4-BE49-F238E27FC236}">
                <a16:creationId xmlns:a16="http://schemas.microsoft.com/office/drawing/2014/main" id="{DDA44C2B-DD38-C37C-BF88-88972781DB16}"/>
              </a:ext>
            </a:extLst>
          </p:cNvPr>
          <p:cNvSpPr>
            <a:spLocks noGrp="1"/>
          </p:cNvSpPr>
          <p:nvPr>
            <p:ph idx="1"/>
          </p:nvPr>
        </p:nvSpPr>
        <p:spPr>
          <a:xfrm>
            <a:off x="3148627" y="2067951"/>
            <a:ext cx="8204001" cy="4361001"/>
          </a:xfrm>
        </p:spPr>
        <p:txBody>
          <a:bodyPr>
            <a:normAutofit/>
          </a:bodyPr>
          <a:lstStyle/>
          <a:p>
            <a:pPr marL="0" indent="0">
              <a:buNone/>
            </a:pPr>
            <a:r>
              <a:rPr lang="fr-FR" sz="2000" b="1" dirty="0">
                <a:latin typeface="Avenir Book" panose="02000503020000020003" pitchFamily="2" charset="0"/>
              </a:rPr>
              <a:t>Oraux TD :</a:t>
            </a:r>
          </a:p>
          <a:p>
            <a:pPr marL="0" indent="0">
              <a:buNone/>
            </a:pPr>
            <a:r>
              <a:rPr lang="fr-FR" sz="2000" dirty="0">
                <a:solidFill>
                  <a:srgbClr val="002060"/>
                </a:solidFill>
                <a:latin typeface="Avenir Book" panose="02000503020000020003" pitchFamily="2" charset="0"/>
              </a:rPr>
              <a:t>Maëlle </a:t>
            </a:r>
            <a:r>
              <a:rPr lang="fr-FR" sz="2000" dirty="0" err="1">
                <a:solidFill>
                  <a:srgbClr val="002060"/>
                </a:solidFill>
                <a:latin typeface="Avenir Book" panose="02000503020000020003" pitchFamily="2" charset="0"/>
              </a:rPr>
              <a:t>Cherpaz</a:t>
            </a:r>
            <a:r>
              <a:rPr lang="fr-FR" sz="2000" dirty="0">
                <a:solidFill>
                  <a:srgbClr val="002060"/>
                </a:solidFill>
                <a:latin typeface="Avenir Book" panose="02000503020000020003" pitchFamily="2" charset="0"/>
              </a:rPr>
              <a:t> </a:t>
            </a:r>
            <a:r>
              <a:rPr lang="fr-FR" sz="2000" dirty="0">
                <a:latin typeface="Avenir Book" panose="02000503020000020003" pitchFamily="2" charset="0"/>
              </a:rPr>
              <a:t>= Groupes / Présentation d’un Poster / 5 à 10 minutes</a:t>
            </a:r>
          </a:p>
          <a:p>
            <a:pPr marL="0" indent="0">
              <a:buNone/>
            </a:pPr>
            <a:r>
              <a:rPr lang="fr-FR" sz="2000" dirty="0">
                <a:solidFill>
                  <a:srgbClr val="002060"/>
                </a:solidFill>
                <a:latin typeface="Avenir Book" panose="02000503020000020003" pitchFamily="2" charset="0"/>
              </a:rPr>
              <a:t>Thomas </a:t>
            </a:r>
            <a:r>
              <a:rPr lang="fr-FR" sz="2000" dirty="0" err="1">
                <a:solidFill>
                  <a:srgbClr val="002060"/>
                </a:solidFill>
                <a:latin typeface="Avenir Book" panose="02000503020000020003" pitchFamily="2" charset="0"/>
              </a:rPr>
              <a:t>Zielinski</a:t>
            </a:r>
            <a:r>
              <a:rPr lang="fr-FR" sz="2000" dirty="0">
                <a:solidFill>
                  <a:srgbClr val="002060"/>
                </a:solidFill>
                <a:latin typeface="Avenir Book" panose="02000503020000020003" pitchFamily="2" charset="0"/>
              </a:rPr>
              <a:t> </a:t>
            </a:r>
            <a:r>
              <a:rPr lang="fr-FR" sz="2000" dirty="0">
                <a:latin typeface="Avenir Book" panose="02000503020000020003" pitchFamily="2" charset="0"/>
              </a:rPr>
              <a:t>= Simulation d’un entretien d’embauche / 5 minutes</a:t>
            </a:r>
          </a:p>
          <a:p>
            <a:pPr marL="0" indent="0">
              <a:buNone/>
            </a:pPr>
            <a:endParaRPr lang="fr-FR" sz="2000" dirty="0">
              <a:latin typeface="Avenir Book" panose="02000503020000020003" pitchFamily="2" charset="0"/>
            </a:endParaRPr>
          </a:p>
          <a:p>
            <a:pPr marL="0" indent="0" algn="ctr">
              <a:buNone/>
            </a:pPr>
            <a:r>
              <a:rPr lang="fr-FR" sz="2000" i="1" dirty="0">
                <a:latin typeface="Avenir Book" panose="02000503020000020003" pitchFamily="2" charset="0"/>
              </a:rPr>
              <a:t>2*10 points / 40% de la note finale</a:t>
            </a:r>
          </a:p>
          <a:p>
            <a:pPr marL="0" indent="0">
              <a:buNone/>
            </a:pPr>
            <a:endParaRPr lang="fr-FR" sz="2000" dirty="0">
              <a:latin typeface="Avenir Book" panose="02000503020000020003" pitchFamily="2" charset="0"/>
            </a:endParaRPr>
          </a:p>
          <a:p>
            <a:pPr marL="0" indent="0">
              <a:buNone/>
            </a:pPr>
            <a:r>
              <a:rPr lang="fr-FR" sz="2000" b="1" dirty="0">
                <a:latin typeface="Avenir Book" panose="02000503020000020003" pitchFamily="2" charset="0"/>
              </a:rPr>
              <a:t>Écrit CM : </a:t>
            </a:r>
            <a:r>
              <a:rPr lang="fr-FR" sz="2000" dirty="0">
                <a:latin typeface="Avenir Book" panose="02000503020000020003" pitchFamily="2" charset="0"/>
              </a:rPr>
              <a:t>18/12/2024 à 13h-14h </a:t>
            </a:r>
          </a:p>
          <a:p>
            <a:pPr marL="0" indent="0">
              <a:buNone/>
            </a:pPr>
            <a:endParaRPr lang="fr-FR" sz="2000" dirty="0">
              <a:latin typeface="Avenir Book" panose="02000503020000020003" pitchFamily="2" charset="0"/>
            </a:endParaRPr>
          </a:p>
          <a:p>
            <a:pPr marL="0" indent="0" algn="ctr">
              <a:buNone/>
            </a:pPr>
            <a:r>
              <a:rPr lang="fr-FR" sz="2000" i="1" dirty="0">
                <a:latin typeface="Avenir Book" panose="02000503020000020003" pitchFamily="2" charset="0"/>
              </a:rPr>
              <a:t>20 points / 60% de la note finale</a:t>
            </a:r>
          </a:p>
        </p:txBody>
      </p:sp>
    </p:spTree>
    <p:extLst>
      <p:ext uri="{BB962C8B-B14F-4D97-AF65-F5344CB8AC3E}">
        <p14:creationId xmlns:p14="http://schemas.microsoft.com/office/powerpoint/2010/main" val="2729237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50C15E3A-FBFE-A534-EC73-711F63DE452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7B2846B-42EE-963C-C6E4-DBDA7BBA712D}"/>
              </a:ext>
            </a:extLst>
          </p:cNvPr>
          <p:cNvSpPr>
            <a:spLocks noGrp="1"/>
          </p:cNvSpPr>
          <p:nvPr>
            <p:ph type="title"/>
          </p:nvPr>
        </p:nvSpPr>
        <p:spPr>
          <a:xfrm>
            <a:off x="28413" y="847978"/>
            <a:ext cx="2903973" cy="1325563"/>
          </a:xfrm>
        </p:spPr>
        <p:txBody>
          <a:bodyPr>
            <a:normAutofit/>
          </a:bodyPr>
          <a:lstStyle/>
          <a:p>
            <a:r>
              <a:rPr lang="fr-FR" sz="3600" dirty="0">
                <a:latin typeface="Avenir Book" panose="02000503020000020003" pitchFamily="2" charset="0"/>
              </a:rPr>
              <a:t>CM 1 </a:t>
            </a:r>
            <a:br>
              <a:rPr lang="fr-FR" sz="3600" dirty="0">
                <a:latin typeface="Avenir Book" panose="02000503020000020003" pitchFamily="2" charset="0"/>
              </a:rPr>
            </a:br>
            <a:r>
              <a:rPr lang="fr-FR" sz="3600" dirty="0">
                <a:latin typeface="Avenir Book" panose="02000503020000020003" pitchFamily="2" charset="0"/>
              </a:rPr>
              <a:t>Vos Basiques</a:t>
            </a:r>
          </a:p>
        </p:txBody>
      </p:sp>
      <p:sp>
        <p:nvSpPr>
          <p:cNvPr id="3" name="Espace réservé du contenu 2">
            <a:extLst>
              <a:ext uri="{FF2B5EF4-FFF2-40B4-BE49-F238E27FC236}">
                <a16:creationId xmlns:a16="http://schemas.microsoft.com/office/drawing/2014/main" id="{DDA44C2B-DD38-C37C-BF88-88972781DB16}"/>
              </a:ext>
            </a:extLst>
          </p:cNvPr>
          <p:cNvSpPr>
            <a:spLocks noGrp="1"/>
          </p:cNvSpPr>
          <p:nvPr>
            <p:ph idx="1"/>
          </p:nvPr>
        </p:nvSpPr>
        <p:spPr>
          <a:xfrm>
            <a:off x="3148627" y="2067951"/>
            <a:ext cx="8425064" cy="4361001"/>
          </a:xfrm>
        </p:spPr>
        <p:txBody>
          <a:bodyPr>
            <a:normAutofit/>
          </a:bodyPr>
          <a:lstStyle/>
          <a:p>
            <a:pPr marL="0" indent="0">
              <a:buNone/>
            </a:pPr>
            <a:r>
              <a:rPr lang="fr-FR" sz="2000" b="1" dirty="0">
                <a:latin typeface="Avenir Book" panose="02000503020000020003" pitchFamily="2" charset="0"/>
              </a:rPr>
              <a:t>Les bases </a:t>
            </a:r>
          </a:p>
          <a:p>
            <a:pPr marL="0" indent="0">
              <a:buNone/>
            </a:pPr>
            <a:endParaRPr lang="fr-FR" sz="2000" i="1" dirty="0">
              <a:latin typeface="Avenir Book" panose="02000503020000020003" pitchFamily="2" charset="0"/>
            </a:endParaRPr>
          </a:p>
          <a:p>
            <a:pPr marL="0" indent="0">
              <a:buNone/>
            </a:pPr>
            <a:r>
              <a:rPr lang="fr-FR" sz="2000" i="1" dirty="0">
                <a:latin typeface="Avenir Book" panose="02000503020000020003" pitchFamily="2" charset="0"/>
              </a:rPr>
              <a:t>CV : A quoi </a:t>
            </a:r>
            <a:r>
              <a:rPr lang="fr-FR" sz="2000" i="1" dirty="0" err="1">
                <a:latin typeface="Avenir Book" panose="02000503020000020003" pitchFamily="2" charset="0"/>
              </a:rPr>
              <a:t>sert-il</a:t>
            </a:r>
            <a:r>
              <a:rPr lang="fr-FR" sz="2000" i="1" dirty="0">
                <a:latin typeface="Avenir Book" panose="02000503020000020003" pitchFamily="2" charset="0"/>
              </a:rPr>
              <a:t> ? Comment le rédiger ?</a:t>
            </a:r>
          </a:p>
          <a:p>
            <a:pPr marL="0" indent="0">
              <a:buNone/>
            </a:pPr>
            <a:endParaRPr lang="fr-FR" sz="2000" i="1" dirty="0">
              <a:latin typeface="Avenir Book" panose="02000503020000020003" pitchFamily="2" charset="0"/>
            </a:endParaRPr>
          </a:p>
          <a:p>
            <a:pPr marL="0" indent="0">
              <a:buNone/>
            </a:pPr>
            <a:r>
              <a:rPr lang="fr-FR" sz="2000" i="1" dirty="0">
                <a:latin typeface="Avenir Book" panose="02000503020000020003" pitchFamily="2" charset="0"/>
              </a:rPr>
              <a:t>Lettre de Motivation : A quoi sert-elle? Comment la rédiger ?</a:t>
            </a:r>
          </a:p>
          <a:p>
            <a:pPr marL="0" indent="0">
              <a:buNone/>
            </a:pPr>
            <a:endParaRPr lang="fr-FR" sz="2000" i="1" dirty="0">
              <a:latin typeface="Avenir Book" panose="02000503020000020003" pitchFamily="2" charset="0"/>
            </a:endParaRPr>
          </a:p>
          <a:p>
            <a:pPr marL="0" indent="0">
              <a:buNone/>
            </a:pPr>
            <a:r>
              <a:rPr lang="fr-FR" sz="2000" i="1" dirty="0">
                <a:latin typeface="Avenir Book" panose="02000503020000020003" pitchFamily="2" charset="0"/>
              </a:rPr>
              <a:t>Quels moyens de communication ? : Mail / Téléphone / VP / RS / Direct</a:t>
            </a:r>
          </a:p>
          <a:p>
            <a:pPr marL="0" indent="0">
              <a:buNone/>
            </a:pPr>
            <a:endParaRPr lang="fr-FR" sz="2000" i="1" dirty="0">
              <a:latin typeface="Avenir Book" panose="02000503020000020003" pitchFamily="2" charset="0"/>
            </a:endParaRPr>
          </a:p>
          <a:p>
            <a:pPr marL="0" indent="0">
              <a:buNone/>
            </a:pPr>
            <a:endParaRPr lang="fr-FR" sz="2000" i="1" dirty="0">
              <a:latin typeface="Avenir Book" panose="02000503020000020003" pitchFamily="2" charset="0"/>
            </a:endParaRPr>
          </a:p>
        </p:txBody>
      </p:sp>
    </p:spTree>
    <p:extLst>
      <p:ext uri="{BB962C8B-B14F-4D97-AF65-F5344CB8AC3E}">
        <p14:creationId xmlns:p14="http://schemas.microsoft.com/office/powerpoint/2010/main" val="1483854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50C15E3A-FBFE-A534-EC73-711F63DE452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7B2846B-42EE-963C-C6E4-DBDA7BBA712D}"/>
              </a:ext>
            </a:extLst>
          </p:cNvPr>
          <p:cNvSpPr>
            <a:spLocks noGrp="1"/>
          </p:cNvSpPr>
          <p:nvPr>
            <p:ph type="title"/>
          </p:nvPr>
        </p:nvSpPr>
        <p:spPr>
          <a:xfrm>
            <a:off x="28413" y="847978"/>
            <a:ext cx="2903973" cy="1325563"/>
          </a:xfrm>
        </p:spPr>
        <p:txBody>
          <a:bodyPr>
            <a:normAutofit/>
          </a:bodyPr>
          <a:lstStyle/>
          <a:p>
            <a:r>
              <a:rPr lang="fr-FR" sz="3600" dirty="0">
                <a:latin typeface="Avenir Book" panose="02000503020000020003" pitchFamily="2" charset="0"/>
              </a:rPr>
              <a:t>CM 1 </a:t>
            </a:r>
            <a:br>
              <a:rPr lang="fr-FR" sz="3600" dirty="0">
                <a:latin typeface="Avenir Book" panose="02000503020000020003" pitchFamily="2" charset="0"/>
              </a:rPr>
            </a:br>
            <a:r>
              <a:rPr lang="fr-FR" sz="3600" dirty="0">
                <a:latin typeface="Avenir Book" panose="02000503020000020003" pitchFamily="2" charset="0"/>
              </a:rPr>
              <a:t>Vos Basiques</a:t>
            </a:r>
          </a:p>
        </p:txBody>
      </p:sp>
      <p:sp>
        <p:nvSpPr>
          <p:cNvPr id="3" name="Espace réservé du contenu 2">
            <a:extLst>
              <a:ext uri="{FF2B5EF4-FFF2-40B4-BE49-F238E27FC236}">
                <a16:creationId xmlns:a16="http://schemas.microsoft.com/office/drawing/2014/main" id="{DDA44C2B-DD38-C37C-BF88-88972781DB16}"/>
              </a:ext>
            </a:extLst>
          </p:cNvPr>
          <p:cNvSpPr>
            <a:spLocks noGrp="1"/>
          </p:cNvSpPr>
          <p:nvPr>
            <p:ph idx="1"/>
          </p:nvPr>
        </p:nvSpPr>
        <p:spPr>
          <a:xfrm>
            <a:off x="3148627" y="2067951"/>
            <a:ext cx="8204001" cy="4361001"/>
          </a:xfrm>
        </p:spPr>
        <p:txBody>
          <a:bodyPr>
            <a:normAutofit/>
          </a:bodyPr>
          <a:lstStyle/>
          <a:p>
            <a:pPr marL="0" indent="0">
              <a:buNone/>
            </a:pPr>
            <a:r>
              <a:rPr lang="fr-FR" sz="2000" i="1" dirty="0">
                <a:latin typeface="Avenir Book" panose="02000503020000020003" pitchFamily="2" charset="0"/>
              </a:rPr>
              <a:t>Curriculum Vitae</a:t>
            </a:r>
          </a:p>
          <a:p>
            <a:pPr marL="0" indent="0">
              <a:buNone/>
            </a:pPr>
            <a:endParaRPr lang="fr-FR" sz="2000" i="1" dirty="0">
              <a:latin typeface="Avenir Book" panose="02000503020000020003" pitchFamily="2" charset="0"/>
            </a:endParaRPr>
          </a:p>
          <a:p>
            <a:pPr marL="0" indent="0">
              <a:buNone/>
            </a:pPr>
            <a:r>
              <a:rPr lang="fr-FR" sz="2000" b="0" i="0" u="none" strike="noStrike" dirty="0">
                <a:solidFill>
                  <a:srgbClr val="000000"/>
                </a:solidFill>
                <a:effectLst/>
                <a:latin typeface="Avenir Book" panose="02000503020000020003" pitchFamily="2" charset="0"/>
              </a:rPr>
              <a:t>“</a:t>
            </a:r>
            <a:r>
              <a:rPr lang="fr-FR" sz="2000" b="0" i="1" u="none" strike="noStrike" dirty="0">
                <a:solidFill>
                  <a:srgbClr val="000000"/>
                </a:solidFill>
                <a:effectLst/>
                <a:latin typeface="Avenir Book" panose="02000503020000020003" pitchFamily="2" charset="0"/>
              </a:rPr>
              <a:t>Ayant, très illustre Seigneur, vu et étudié les expériences de tous ceux qui se prétendent maîtres en l’art d’inventer des machines de guerre et ayant constaté que leurs machines ne diffèrent en rien de celles communément en usage, je m’appliquerai, sans vouloir faire injure à aucun, à révéler à Votre Excellence certains secrets qui me sont personnels, brièvement énumérés ici</a:t>
            </a:r>
            <a:r>
              <a:rPr lang="fr-FR" sz="2000" b="0" i="0" u="none" strike="noStrike" dirty="0">
                <a:solidFill>
                  <a:srgbClr val="000000"/>
                </a:solidFill>
                <a:effectLst/>
                <a:latin typeface="Avenir Book" panose="02000503020000020003" pitchFamily="2" charset="0"/>
              </a:rPr>
              <a:t>” </a:t>
            </a:r>
            <a:r>
              <a:rPr lang="fr-FR" sz="1600" b="0" i="0" u="none" strike="noStrike" dirty="0">
                <a:solidFill>
                  <a:srgbClr val="000000"/>
                </a:solidFill>
                <a:effectLst/>
                <a:latin typeface="Avenir Book" panose="02000503020000020003" pitchFamily="2" charset="0"/>
              </a:rPr>
              <a:t>L. De Vinci, 1482.</a:t>
            </a:r>
            <a:endParaRPr lang="fr-FR" sz="2000" i="1" dirty="0">
              <a:latin typeface="Avenir Book" panose="02000503020000020003" pitchFamily="2" charset="0"/>
            </a:endParaRPr>
          </a:p>
        </p:txBody>
      </p:sp>
    </p:spTree>
    <p:extLst>
      <p:ext uri="{BB962C8B-B14F-4D97-AF65-F5344CB8AC3E}">
        <p14:creationId xmlns:p14="http://schemas.microsoft.com/office/powerpoint/2010/main" val="385875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50C15E3A-FBFE-A534-EC73-711F63DE452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7B2846B-42EE-963C-C6E4-DBDA7BBA712D}"/>
              </a:ext>
            </a:extLst>
          </p:cNvPr>
          <p:cNvSpPr>
            <a:spLocks noGrp="1"/>
          </p:cNvSpPr>
          <p:nvPr>
            <p:ph type="title"/>
          </p:nvPr>
        </p:nvSpPr>
        <p:spPr>
          <a:xfrm>
            <a:off x="28413" y="847978"/>
            <a:ext cx="2903973" cy="1325563"/>
          </a:xfrm>
        </p:spPr>
        <p:txBody>
          <a:bodyPr>
            <a:normAutofit/>
          </a:bodyPr>
          <a:lstStyle/>
          <a:p>
            <a:r>
              <a:rPr lang="fr-FR" sz="3600" dirty="0">
                <a:latin typeface="Avenir Book" panose="02000503020000020003" pitchFamily="2" charset="0"/>
              </a:rPr>
              <a:t>CM 1 </a:t>
            </a:r>
            <a:br>
              <a:rPr lang="fr-FR" sz="3600" dirty="0">
                <a:latin typeface="Avenir Book" panose="02000503020000020003" pitchFamily="2" charset="0"/>
              </a:rPr>
            </a:br>
            <a:r>
              <a:rPr lang="fr-FR" sz="3600" dirty="0">
                <a:latin typeface="Avenir Book" panose="02000503020000020003" pitchFamily="2" charset="0"/>
              </a:rPr>
              <a:t>Vos Basiques</a:t>
            </a:r>
          </a:p>
        </p:txBody>
      </p:sp>
      <p:sp>
        <p:nvSpPr>
          <p:cNvPr id="3" name="Espace réservé du contenu 2">
            <a:extLst>
              <a:ext uri="{FF2B5EF4-FFF2-40B4-BE49-F238E27FC236}">
                <a16:creationId xmlns:a16="http://schemas.microsoft.com/office/drawing/2014/main" id="{DDA44C2B-DD38-C37C-BF88-88972781DB16}"/>
              </a:ext>
            </a:extLst>
          </p:cNvPr>
          <p:cNvSpPr>
            <a:spLocks noGrp="1"/>
          </p:cNvSpPr>
          <p:nvPr>
            <p:ph idx="1"/>
          </p:nvPr>
        </p:nvSpPr>
        <p:spPr>
          <a:xfrm>
            <a:off x="3148627" y="2067951"/>
            <a:ext cx="8204001" cy="4361001"/>
          </a:xfrm>
        </p:spPr>
        <p:txBody>
          <a:bodyPr>
            <a:normAutofit/>
          </a:bodyPr>
          <a:lstStyle/>
          <a:p>
            <a:pPr marL="0" indent="0">
              <a:buNone/>
            </a:pPr>
            <a:r>
              <a:rPr lang="fr-FR" sz="2000" i="1" dirty="0">
                <a:latin typeface="Avenir Book" panose="02000503020000020003" pitchFamily="2" charset="0"/>
              </a:rPr>
              <a:t>Lettre de Motivation</a:t>
            </a:r>
          </a:p>
          <a:p>
            <a:pPr marL="0" indent="0">
              <a:buNone/>
            </a:pPr>
            <a:endParaRPr lang="fr-FR" sz="2000" b="0" i="1" u="none" strike="noStrike" dirty="0">
              <a:solidFill>
                <a:srgbClr val="111111"/>
              </a:solidFill>
              <a:effectLst/>
              <a:latin typeface="Avenir Book" panose="02000503020000020003" pitchFamily="2" charset="0"/>
            </a:endParaRPr>
          </a:p>
          <a:p>
            <a:pPr marL="0" indent="0">
              <a:buNone/>
            </a:pPr>
            <a:r>
              <a:rPr lang="fr-FR" sz="2000" b="0" i="1" u="none" strike="noStrike" dirty="0">
                <a:solidFill>
                  <a:srgbClr val="111111"/>
                </a:solidFill>
                <a:effectLst/>
                <a:latin typeface="Avenir Book" panose="02000503020000020003" pitchFamily="2" charset="0"/>
              </a:rPr>
              <a:t>“La lettre de motivation est un courrier promotionnel personnel, et comme dans tout publipostage, l’objectif principal est d’attirer l’attention du lecteur. Pourquoi voulez-vous qu’un recruteur vous invite à un entretien d’embauche si votre (dossier) vous fait ressembler à des centaines d’autres candidats ‘chefs de projets’, ‘enseignants’, ‘comptables’ ou autre.”</a:t>
            </a:r>
            <a:r>
              <a:rPr lang="fr-FR" sz="2000" b="0" i="0" u="none" strike="noStrike" dirty="0">
                <a:solidFill>
                  <a:srgbClr val="111111"/>
                </a:solidFill>
                <a:effectLst/>
                <a:latin typeface="Avenir Book" panose="02000503020000020003" pitchFamily="2" charset="0"/>
              </a:rPr>
              <a:t>, </a:t>
            </a:r>
            <a:r>
              <a:rPr lang="fr-FR" sz="1600" b="0" i="0" u="none" strike="noStrike" dirty="0">
                <a:solidFill>
                  <a:srgbClr val="111111"/>
                </a:solidFill>
                <a:effectLst/>
                <a:latin typeface="Avenir Book" panose="02000503020000020003" pitchFamily="2" charset="0"/>
              </a:rPr>
              <a:t>Conrad Levinson et David E. Perry, </a:t>
            </a:r>
            <a:r>
              <a:rPr lang="fr-FR" sz="1600" b="0" i="1" u="none" strike="noStrike" dirty="0">
                <a:solidFill>
                  <a:srgbClr val="111111"/>
                </a:solidFill>
                <a:effectLst/>
                <a:latin typeface="Avenir Book" panose="02000503020000020003" pitchFamily="2" charset="0"/>
              </a:rPr>
              <a:t> </a:t>
            </a:r>
            <a:r>
              <a:rPr lang="fr-FR" sz="1600" i="1" dirty="0" err="1">
                <a:solidFill>
                  <a:srgbClr val="111111"/>
                </a:solidFill>
                <a:latin typeface="Avenir Book" panose="02000503020000020003" pitchFamily="2" charset="0"/>
              </a:rPr>
              <a:t>Guerilla</a:t>
            </a:r>
            <a:r>
              <a:rPr lang="fr-FR" sz="1600" i="1" dirty="0">
                <a:solidFill>
                  <a:srgbClr val="111111"/>
                </a:solidFill>
                <a:latin typeface="Avenir Book" panose="02000503020000020003" pitchFamily="2" charset="0"/>
              </a:rPr>
              <a:t> Marketing pour trouver un emp</a:t>
            </a:r>
            <a:r>
              <a:rPr lang="fr-FR" sz="1600" dirty="0">
                <a:solidFill>
                  <a:srgbClr val="111111"/>
                </a:solidFill>
                <a:latin typeface="Avenir Book" panose="02000503020000020003" pitchFamily="2" charset="0"/>
              </a:rPr>
              <a:t>loi (éd. </a:t>
            </a:r>
            <a:r>
              <a:rPr lang="fr-FR" sz="1600" dirty="0" err="1">
                <a:solidFill>
                  <a:srgbClr val="111111"/>
                </a:solidFill>
                <a:latin typeface="Avenir Book" panose="02000503020000020003" pitchFamily="2" charset="0"/>
              </a:rPr>
              <a:t>Diateino</a:t>
            </a:r>
            <a:r>
              <a:rPr lang="fr-FR" sz="1600" dirty="0">
                <a:solidFill>
                  <a:srgbClr val="111111"/>
                </a:solidFill>
                <a:latin typeface="Avenir Book" panose="02000503020000020003" pitchFamily="2" charset="0"/>
              </a:rPr>
              <a:t>)</a:t>
            </a:r>
            <a:endParaRPr lang="fr-FR" sz="2000" dirty="0">
              <a:solidFill>
                <a:srgbClr val="111111"/>
              </a:solidFill>
              <a:latin typeface="Avenir Book" panose="02000503020000020003" pitchFamily="2" charset="0"/>
            </a:endParaRPr>
          </a:p>
        </p:txBody>
      </p:sp>
    </p:spTree>
    <p:extLst>
      <p:ext uri="{BB962C8B-B14F-4D97-AF65-F5344CB8AC3E}">
        <p14:creationId xmlns:p14="http://schemas.microsoft.com/office/powerpoint/2010/main" val="465424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a:extLst>
              <a:ext uri="{FF2B5EF4-FFF2-40B4-BE49-F238E27FC236}">
                <a16:creationId xmlns:a16="http://schemas.microsoft.com/office/drawing/2014/main" id="{50C15E3A-FBFE-A534-EC73-711F63DE4525}"/>
              </a:ext>
            </a:extLst>
          </p:cNvPr>
          <p:cNvSpPr/>
          <p:nvPr/>
        </p:nvSpPr>
        <p:spPr>
          <a:xfrm>
            <a:off x="-746234" y="-407479"/>
            <a:ext cx="3678620" cy="3836479"/>
          </a:xfrm>
          <a:prstGeom prst="ellipse">
            <a:avLst/>
          </a:prstGeom>
          <a:solidFill>
            <a:srgbClr val="F99C1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7B2846B-42EE-963C-C6E4-DBDA7BBA712D}"/>
              </a:ext>
            </a:extLst>
          </p:cNvPr>
          <p:cNvSpPr>
            <a:spLocks noGrp="1"/>
          </p:cNvSpPr>
          <p:nvPr>
            <p:ph type="title"/>
          </p:nvPr>
        </p:nvSpPr>
        <p:spPr>
          <a:xfrm>
            <a:off x="28413" y="847978"/>
            <a:ext cx="2903973" cy="1325563"/>
          </a:xfrm>
        </p:spPr>
        <p:txBody>
          <a:bodyPr>
            <a:normAutofit/>
          </a:bodyPr>
          <a:lstStyle/>
          <a:p>
            <a:r>
              <a:rPr lang="fr-FR" sz="3600" dirty="0">
                <a:latin typeface="Avenir Book" panose="02000503020000020003" pitchFamily="2" charset="0"/>
              </a:rPr>
              <a:t>CM 1 </a:t>
            </a:r>
            <a:br>
              <a:rPr lang="fr-FR" sz="3600" dirty="0">
                <a:latin typeface="Avenir Book" panose="02000503020000020003" pitchFamily="2" charset="0"/>
              </a:rPr>
            </a:br>
            <a:r>
              <a:rPr lang="fr-FR" sz="3600" dirty="0">
                <a:latin typeface="Avenir Book" panose="02000503020000020003" pitchFamily="2" charset="0"/>
              </a:rPr>
              <a:t>Vos Basiques</a:t>
            </a:r>
          </a:p>
        </p:txBody>
      </p:sp>
      <p:sp>
        <p:nvSpPr>
          <p:cNvPr id="3" name="Espace réservé du contenu 2">
            <a:extLst>
              <a:ext uri="{FF2B5EF4-FFF2-40B4-BE49-F238E27FC236}">
                <a16:creationId xmlns:a16="http://schemas.microsoft.com/office/drawing/2014/main" id="{DDA44C2B-DD38-C37C-BF88-88972781DB16}"/>
              </a:ext>
            </a:extLst>
          </p:cNvPr>
          <p:cNvSpPr>
            <a:spLocks noGrp="1"/>
          </p:cNvSpPr>
          <p:nvPr>
            <p:ph idx="1"/>
          </p:nvPr>
        </p:nvSpPr>
        <p:spPr>
          <a:xfrm>
            <a:off x="3148627" y="2067951"/>
            <a:ext cx="8204001" cy="4361001"/>
          </a:xfrm>
        </p:spPr>
        <p:txBody>
          <a:bodyPr>
            <a:normAutofit/>
          </a:bodyPr>
          <a:lstStyle/>
          <a:p>
            <a:pPr marL="0" indent="0">
              <a:buNone/>
            </a:pPr>
            <a:r>
              <a:rPr lang="fr-FR" sz="2000" i="1" dirty="0">
                <a:latin typeface="Avenir Book" panose="02000503020000020003" pitchFamily="2" charset="0"/>
              </a:rPr>
              <a:t>Communication</a:t>
            </a:r>
          </a:p>
          <a:p>
            <a:pPr marL="0" indent="0">
              <a:buNone/>
            </a:pPr>
            <a:endParaRPr lang="fr-FR" sz="2000" b="0" i="1" u="none" strike="noStrike" dirty="0">
              <a:solidFill>
                <a:srgbClr val="111111"/>
              </a:solidFill>
              <a:effectLst/>
              <a:latin typeface="Avenir Book" panose="02000503020000020003" pitchFamily="2" charset="0"/>
            </a:endParaRPr>
          </a:p>
          <a:p>
            <a:pPr marL="0" indent="0">
              <a:buNone/>
            </a:pPr>
            <a:r>
              <a:rPr lang="fr-FR" sz="2000" b="0" u="none" strike="noStrike" dirty="0">
                <a:solidFill>
                  <a:srgbClr val="111111"/>
                </a:solidFill>
                <a:effectLst/>
                <a:latin typeface="Avenir Book" panose="02000503020000020003" pitchFamily="2" charset="0"/>
              </a:rPr>
              <a:t>Avant de répondre </a:t>
            </a:r>
          </a:p>
          <a:p>
            <a:pPr marL="0" indent="0">
              <a:buNone/>
            </a:pPr>
            <a:endParaRPr lang="fr-FR" sz="2000" dirty="0">
              <a:solidFill>
                <a:srgbClr val="111111"/>
              </a:solidFill>
              <a:latin typeface="Avenir Book" panose="02000503020000020003" pitchFamily="2" charset="0"/>
            </a:endParaRPr>
          </a:p>
          <a:p>
            <a:pPr marL="0" indent="0">
              <a:buNone/>
            </a:pPr>
            <a:r>
              <a:rPr lang="fr-FR" sz="2000" dirty="0">
                <a:solidFill>
                  <a:srgbClr val="111111"/>
                </a:solidFill>
                <a:latin typeface="Avenir Book" panose="02000503020000020003" pitchFamily="2" charset="0"/>
              </a:rPr>
              <a:t>Candidater </a:t>
            </a:r>
          </a:p>
          <a:p>
            <a:pPr marL="0" indent="0">
              <a:buNone/>
            </a:pPr>
            <a:endParaRPr lang="fr-FR" sz="2000" b="0" u="none" strike="noStrike" dirty="0">
              <a:solidFill>
                <a:srgbClr val="111111"/>
              </a:solidFill>
              <a:effectLst/>
              <a:latin typeface="Avenir Book" panose="02000503020000020003" pitchFamily="2" charset="0"/>
            </a:endParaRPr>
          </a:p>
          <a:p>
            <a:pPr marL="0" indent="0">
              <a:buNone/>
            </a:pPr>
            <a:r>
              <a:rPr lang="fr-FR" sz="2000" dirty="0">
                <a:solidFill>
                  <a:srgbClr val="111111"/>
                </a:solidFill>
                <a:latin typeface="Avenir Book" panose="02000503020000020003" pitchFamily="2" charset="0"/>
              </a:rPr>
              <a:t>Suivi / relances</a:t>
            </a:r>
          </a:p>
          <a:p>
            <a:pPr marL="0" indent="0">
              <a:buNone/>
            </a:pPr>
            <a:endParaRPr lang="fr-FR" sz="2000" b="0" u="none" strike="noStrike" dirty="0">
              <a:solidFill>
                <a:srgbClr val="111111"/>
              </a:solidFill>
              <a:effectLst/>
              <a:latin typeface="Avenir Book" panose="02000503020000020003" pitchFamily="2" charset="0"/>
            </a:endParaRPr>
          </a:p>
          <a:p>
            <a:pPr marL="0" indent="0">
              <a:buNone/>
            </a:pPr>
            <a:r>
              <a:rPr lang="fr-FR" sz="2000" dirty="0">
                <a:solidFill>
                  <a:srgbClr val="111111"/>
                </a:solidFill>
                <a:latin typeface="Avenir Book" panose="02000503020000020003" pitchFamily="2" charset="0"/>
              </a:rPr>
              <a:t>Avant d’arriver</a:t>
            </a:r>
            <a:endParaRPr lang="fr-FR" sz="2000" b="0" u="none" strike="noStrike" dirty="0">
              <a:solidFill>
                <a:srgbClr val="111111"/>
              </a:solidFill>
              <a:effectLst/>
              <a:latin typeface="Avenir Book" panose="02000503020000020003" pitchFamily="2" charset="0"/>
            </a:endParaRPr>
          </a:p>
        </p:txBody>
      </p:sp>
    </p:spTree>
    <p:extLst>
      <p:ext uri="{BB962C8B-B14F-4D97-AF65-F5344CB8AC3E}">
        <p14:creationId xmlns:p14="http://schemas.microsoft.com/office/powerpoint/2010/main" val="400459744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271</TotalTime>
  <Words>1152</Words>
  <Application>Microsoft Macintosh PowerPoint</Application>
  <PresentationFormat>Grand écran</PresentationFormat>
  <Paragraphs>110</Paragraphs>
  <Slides>8</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Alegreya</vt:lpstr>
      <vt:lpstr>Aptos</vt:lpstr>
      <vt:lpstr>Aptos Display</vt:lpstr>
      <vt:lpstr>Arial</vt:lpstr>
      <vt:lpstr>Avenir Book</vt:lpstr>
      <vt:lpstr>Marianne</vt:lpstr>
      <vt:lpstr>Thème Office</vt:lpstr>
      <vt:lpstr>L1 SPS   Expression Communication</vt:lpstr>
      <vt:lpstr>Sondage</vt:lpstr>
      <vt:lpstr>Programme</vt:lpstr>
      <vt:lpstr>Evaluations</vt:lpstr>
      <vt:lpstr>CM 1  Vos Basiques</vt:lpstr>
      <vt:lpstr>CM 1  Vos Basiques</vt:lpstr>
      <vt:lpstr>CM 1  Vos Basiques</vt:lpstr>
      <vt:lpstr>CM 1  Vos Basiques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L1 SPS   Expression Communication</dc:title>
  <dc:creator>Thomas Zielinski</dc:creator>
  <cp:lastModifiedBy>Thomas Zielinski</cp:lastModifiedBy>
  <cp:revision>13</cp:revision>
  <dcterms:created xsi:type="dcterms:W3CDTF">2024-09-03T09:50:54Z</dcterms:created>
  <dcterms:modified xsi:type="dcterms:W3CDTF">2024-09-03T16:07:53Z</dcterms:modified>
</cp:coreProperties>
</file>