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23"/>
  </p:notesMasterIdLst>
  <p:handoutMasterIdLst>
    <p:handoutMasterId r:id="rId24"/>
  </p:handoutMasterIdLst>
  <p:sldIdLst>
    <p:sldId id="269" r:id="rId4"/>
    <p:sldId id="272" r:id="rId5"/>
    <p:sldId id="273" r:id="rId6"/>
    <p:sldId id="275" r:id="rId7"/>
    <p:sldId id="277" r:id="rId8"/>
    <p:sldId id="276" r:id="rId9"/>
    <p:sldId id="274" r:id="rId10"/>
    <p:sldId id="280" r:id="rId11"/>
    <p:sldId id="283" r:id="rId12"/>
    <p:sldId id="285" r:id="rId13"/>
    <p:sldId id="286" r:id="rId14"/>
    <p:sldId id="287" r:id="rId15"/>
    <p:sldId id="288" r:id="rId16"/>
    <p:sldId id="291" r:id="rId17"/>
    <p:sldId id="293" r:id="rId18"/>
    <p:sldId id="297" r:id="rId19"/>
    <p:sldId id="296" r:id="rId20"/>
    <p:sldId id="266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88909" autoAdjust="0"/>
  </p:normalViewPr>
  <p:slideViewPr>
    <p:cSldViewPr>
      <p:cViewPr varScale="1">
        <p:scale>
          <a:sx n="84" d="100"/>
          <a:sy n="84" d="100"/>
        </p:scale>
        <p:origin x="19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4F8FE-639F-4010-8213-D3FA46118686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64B60-7479-48C2-9431-372F100CB7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33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287E5-901D-439A-9EF6-AA4710B8FA9D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08A5-2B2A-4503-A751-7C8C28209A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59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87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859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83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598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42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fr-FR" dirty="0">
                <a:latin typeface="Arial" charset="0"/>
                <a:cs typeface="Arial" charset="0"/>
              </a:rPr>
              <a:t>Ensemble des activités réflexes survenant en réponse à une distension de l’ampoule rectale</a:t>
            </a:r>
          </a:p>
          <a:p>
            <a:pPr marL="609600" indent="-609600">
              <a:buClr>
                <a:srgbClr val="E46C0A"/>
              </a:buClr>
              <a:buFont typeface="Wingdings" charset="0"/>
              <a:buChar char="Ø"/>
            </a:pPr>
            <a:r>
              <a:rPr lang="fr-FR" dirty="0">
                <a:latin typeface="Arial" charset="0"/>
                <a:cs typeface="Arial" charset="0"/>
              </a:rPr>
              <a:t>Réflexe recto-rectal excitateur</a:t>
            </a:r>
          </a:p>
          <a:p>
            <a:pPr marL="609600" indent="-609600">
              <a:buClr>
                <a:srgbClr val="E46C0A"/>
              </a:buClr>
              <a:buFont typeface="Wingdings" charset="0"/>
              <a:buChar char="Ø"/>
            </a:pPr>
            <a:r>
              <a:rPr lang="fr-FR" dirty="0">
                <a:latin typeface="Arial" charset="0"/>
                <a:cs typeface="Arial" charset="0"/>
              </a:rPr>
              <a:t>Réflexe recto-anal inhibiteur (inné, sphincter anal interne)</a:t>
            </a:r>
          </a:p>
          <a:p>
            <a:pPr marL="609600" indent="-609600">
              <a:buClr>
                <a:srgbClr val="E46C0A"/>
              </a:buClr>
              <a:buFont typeface="Wingdings" charset="0"/>
              <a:buChar char="Ø"/>
            </a:pPr>
            <a:r>
              <a:rPr lang="fr-FR" dirty="0">
                <a:latin typeface="Arial" charset="0"/>
                <a:cs typeface="Arial" charset="0"/>
              </a:rPr>
              <a:t>Réflexe recto-anal excitateur (acquis, sphincter anal externe)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06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4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90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1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635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67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42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8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624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42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189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095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65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E708A5-2B2A-4503-A751-7C8C28209A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5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832301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10208" y="5805264"/>
            <a:ext cx="2133600" cy="365125"/>
          </a:xfrm>
        </p:spPr>
        <p:txBody>
          <a:bodyPr/>
          <a:lstStyle/>
          <a:p>
            <a:r>
              <a:rPr lang="fr-FR" dirty="0"/>
              <a:t>9/11/2018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HGE-Proctologie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Forme libre 7"/>
          <p:cNvSpPr/>
          <p:nvPr userDrawn="1"/>
        </p:nvSpPr>
        <p:spPr>
          <a:xfrm>
            <a:off x="1835696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9" name="Forme libre 8"/>
          <p:cNvSpPr/>
          <p:nvPr userDrawn="1"/>
        </p:nvSpPr>
        <p:spPr>
          <a:xfrm rot="-10860000">
            <a:off x="1911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7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24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08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960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HGE-Œsophage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3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40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5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30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55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368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16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 algn="l">
              <a:defRPr sz="4000" b="1" cap="sm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9/11/2018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HGE-Proctologie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296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307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220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817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EB014-959A-4E37-B91B-9D0870F75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842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12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6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282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471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177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4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9/11/2018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HGE-Proctologie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475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59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193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678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248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83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9/11/2018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9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10/10/2018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HGE-Intestin grêle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7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10/10/2018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HGE-Intestin grêle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19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10/10/2018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HGE-Intestin grêle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44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99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05/09/2018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Item 268 - RGO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97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9/11/2018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HGE-Proctologie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9269-8B46-4430-AFD6-0C3589B024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/>
              <a:t>05/09/2018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HGE-Œsophage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EB014-959A-4E37-B91B-9D0870F754B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6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05/09/2018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Item 268 - RGO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6575-9895-43E9-AC7D-3530647B06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28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fge.org/sites/default/files/SNFGE/Formation/chap-4_fondamentaux-pathologie-digestive_octobre-2014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snfge.org/content/les-fondamentaux-de-la-pathologie-digestive" TargetMode="External"/><Relationship Id="rId4" Type="http://schemas.openxmlformats.org/officeDocument/2006/relationships/hyperlink" Target="https://www.snfge.org/sites/default/files/SNFGE/Formation/chap-5_fondamentaux-pathologie-digestive_octobre-2014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abine.roman@chu-lyon.f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PROCTOLOGIE</a:t>
            </a:r>
            <a:br>
              <a:rPr lang="fr-FR" dirty="0"/>
            </a:br>
            <a:r>
              <a:rPr lang="fr-FR" sz="2400" dirty="0">
                <a:solidFill>
                  <a:schemeClr val="accent5"/>
                </a:solidFill>
              </a:rPr>
              <a:t>Physiologie de la continence et de la défécation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57606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Pr Roman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</a:t>
            </a:fld>
            <a:endParaRPr lang="fr-FR"/>
          </a:p>
        </p:txBody>
      </p:sp>
      <p:pic>
        <p:nvPicPr>
          <p:cNvPr id="7" name="Picture 2" descr="C:\Users\romansa\Desktop\by-n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47" y="39303"/>
            <a:ext cx="984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0" y="2823349"/>
            <a:ext cx="3567781" cy="26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Appareil résistant: le canal anal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10</a:t>
            </a:fld>
            <a:endParaRPr lang="fr-FR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079971"/>
            <a:ext cx="4284662" cy="5013325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59563" y="4239096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Hémorroïdes internes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6156325" y="4535959"/>
            <a:ext cx="50323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6127750" y="5183659"/>
            <a:ext cx="168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cs typeface="Arial" charset="0"/>
              </a:rPr>
              <a:t>Ligne pectinée</a:t>
            </a:r>
            <a:endParaRPr lang="en-US">
              <a:cs typeface="Arial" charset="0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1224434"/>
            <a:ext cx="2319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>
                <a:cs typeface="Arial" charset="0"/>
              </a:rPr>
              <a:t>Longueur 2 à 3 cm</a:t>
            </a:r>
            <a:endParaRPr lang="en-US" sz="2000" dirty="0"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9388" y="1934046"/>
            <a:ext cx="4752975" cy="1384995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dirty="0">
                <a:cs typeface="Arial" charset="0"/>
              </a:rPr>
              <a:t>Muscles striés</a:t>
            </a:r>
          </a:p>
          <a:p>
            <a:pPr eaLnBrk="1" hangingPunct="1">
              <a:buClr>
                <a:srgbClr val="FF00FF"/>
              </a:buClr>
              <a:buFont typeface="Wingdings" charset="0"/>
              <a:buChar char="Ø"/>
            </a:pPr>
            <a:r>
              <a:rPr lang="fr-FR" sz="2000" dirty="0">
                <a:cs typeface="Arial" charset="0"/>
              </a:rPr>
              <a:t>Faisceau </a:t>
            </a:r>
            <a:r>
              <a:rPr lang="fr-FR" sz="2000" dirty="0" err="1">
                <a:cs typeface="Arial" charset="0"/>
              </a:rPr>
              <a:t>pubo</a:t>
            </a:r>
            <a:r>
              <a:rPr lang="fr-FR" sz="2000" dirty="0">
                <a:cs typeface="Arial" charset="0"/>
              </a:rPr>
              <a:t>-rectal des muscles releveurs de l’anus</a:t>
            </a:r>
          </a:p>
          <a:p>
            <a:pPr eaLnBrk="1" hangingPunct="1">
              <a:buClr>
                <a:srgbClr val="FF00FF"/>
              </a:buClr>
              <a:buFont typeface="Wingdings" charset="0"/>
              <a:buChar char="Ø"/>
            </a:pPr>
            <a:r>
              <a:rPr lang="fr-FR" sz="2000" dirty="0">
                <a:cs typeface="Arial" charset="0"/>
              </a:rPr>
              <a:t>Sphincter externe de l’anus</a:t>
            </a:r>
            <a:endParaRPr lang="en-US" sz="2000" dirty="0"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64121" y="4839494"/>
            <a:ext cx="3424335" cy="769441"/>
          </a:xfrm>
          <a:prstGeom prst="rect">
            <a:avLst/>
          </a:prstGeom>
          <a:noFill/>
          <a:ln w="38100">
            <a:solidFill>
              <a:srgbClr val="33CC33"/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dirty="0">
                <a:cs typeface="Arial" charset="0"/>
              </a:rPr>
              <a:t>Muscle lisse</a:t>
            </a:r>
          </a:p>
          <a:p>
            <a:pPr eaLnBrk="1" hangingPunct="1">
              <a:buClr>
                <a:srgbClr val="33CC33"/>
              </a:buClr>
              <a:buFont typeface="Wingdings" charset="0"/>
              <a:buChar char="Ø"/>
            </a:pPr>
            <a:r>
              <a:rPr lang="fr-FR" sz="2000" dirty="0">
                <a:cs typeface="Arial" charset="0"/>
              </a:rPr>
              <a:t>Sphincter interne de l’anus</a:t>
            </a:r>
            <a:endParaRPr lang="en-US" sz="2000" dirty="0">
              <a:cs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4283969" y="2708921"/>
            <a:ext cx="935732" cy="146667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771775" y="3456459"/>
            <a:ext cx="2808288" cy="17637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4644008" y="5399559"/>
            <a:ext cx="1296417" cy="4566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559DF7-6926-88F2-3B6A-E00502E7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91628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sphincter externe de l’anus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333500"/>
            <a:ext cx="4400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839968" y="485228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ano-rectal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777A33-3AEC-FE68-4757-51EF5BE0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99167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sphincter interne de l’anus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Muscle lisse</a:t>
            </a:r>
          </a:p>
          <a:p>
            <a:r>
              <a:rPr lang="fr-FR" dirty="0">
                <a:latin typeface="Arial" charset="0"/>
                <a:cs typeface="Arial" charset="0"/>
              </a:rPr>
              <a:t>Épaississement couche circulaire interne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12</a:t>
            </a:fld>
            <a:endParaRPr lang="fr-FR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2752948"/>
            <a:ext cx="3695700" cy="2908300"/>
          </a:xfrm>
          <a:prstGeom prst="rect">
            <a:avLst/>
          </a:prstGeom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4859338" y="4318223"/>
            <a:ext cx="1152525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58888" y="4462686"/>
            <a:ext cx="3609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fr-FR" b="1" dirty="0" err="1">
                <a:cs typeface="Arial" charset="0"/>
              </a:rPr>
              <a:t>Hypoéchogène</a:t>
            </a:r>
            <a:r>
              <a:rPr lang="fr-FR" b="1" dirty="0">
                <a:cs typeface="Arial" charset="0"/>
              </a:rPr>
              <a:t> en échographie</a:t>
            </a:r>
          </a:p>
          <a:p>
            <a:pPr eaLnBrk="1" hangingPunct="1"/>
            <a:endParaRPr lang="fr-FR" dirty="0">
              <a:cs typeface="Arial" charset="0"/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C7A2EE7-E34A-5770-BFC5-726F8660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49626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muqueuse du canal anal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Riche en terminaisons sensitives ++</a:t>
            </a:r>
          </a:p>
          <a:p>
            <a:pPr>
              <a:buFont typeface="Wingdings" charset="0"/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r>
              <a:rPr lang="fr-FR" dirty="0">
                <a:latin typeface="Arial" charset="0"/>
                <a:cs typeface="Arial" charset="0"/>
              </a:rPr>
              <a:t>Analyse discriminante du contenu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399B98F9-0740-1BAD-3694-B11FADCBB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34856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Mécanismes de la défécation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14</a:t>
            </a:fld>
            <a:endParaRPr lang="fr-F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60648" y="980728"/>
            <a:ext cx="6215608" cy="396044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latin typeface="Arial" charset="0"/>
                <a:cs typeface="Arial" charset="0"/>
              </a:rPr>
              <a:t>Arrivée de selles dans l’ampoule rectale (besoin </a:t>
            </a:r>
            <a:r>
              <a:rPr lang="fr-FR" sz="2000" dirty="0" err="1">
                <a:latin typeface="Arial" charset="0"/>
                <a:cs typeface="Arial" charset="0"/>
              </a:rPr>
              <a:t>exonérateur</a:t>
            </a:r>
            <a:r>
              <a:rPr lang="fr-FR" sz="2000" dirty="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latin typeface="Arial" charset="0"/>
                <a:cs typeface="Arial" charset="0"/>
              </a:rPr>
              <a:t>Réflexe d’échantillonnage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0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r>
              <a:rPr lang="fr-FR" sz="2000" b="1" dirty="0">
                <a:latin typeface="Arial" charset="0"/>
                <a:cs typeface="Arial" charset="0"/>
              </a:rPr>
              <a:t>Réflexe recto-rectal</a:t>
            </a:r>
            <a:r>
              <a:rPr lang="fr-FR" sz="2000" dirty="0">
                <a:latin typeface="Arial" charset="0"/>
                <a:cs typeface="Arial" charset="0"/>
              </a:rPr>
              <a:t> = augmentation de pression dans rectum </a:t>
            </a:r>
            <a:r>
              <a:rPr lang="fr-FR" sz="2000" dirty="0"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latin typeface="Arial" charset="0"/>
                <a:cs typeface="Arial" charset="0"/>
              </a:rPr>
              <a:t>Sensation de besoin</a:t>
            </a:r>
          </a:p>
          <a:p>
            <a:pPr marL="457200" indent="-457200">
              <a:lnSpc>
                <a:spcPct val="90000"/>
              </a:lnSpc>
              <a:buFontTx/>
              <a:buAutoNum type="arabicParenR"/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latin typeface="Arial" charset="0"/>
                <a:cs typeface="Arial" charset="0"/>
              </a:rPr>
              <a:t>2) Réflexe recto-anal inhibiteur = </a:t>
            </a:r>
            <a:r>
              <a:rPr lang="fr-FR" sz="2000" dirty="0">
                <a:latin typeface="Arial" charset="0"/>
                <a:cs typeface="Arial" charset="0"/>
              </a:rPr>
              <a:t>relaxation SAI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dirty="0">
                <a:latin typeface="Arial" charset="0"/>
                <a:cs typeface="Arial" charset="0"/>
              </a:rPr>
              <a:t>Ouverture canal anal supérieur: discrimination gaz-liquide-solide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 b="1" dirty="0">
                <a:latin typeface="Arial" charset="0"/>
                <a:cs typeface="Arial" charset="0"/>
              </a:rPr>
              <a:t>3) Réflexe recto-anal excitateur </a:t>
            </a:r>
            <a:r>
              <a:rPr lang="fr-FR" sz="2000" dirty="0">
                <a:latin typeface="Arial" charset="0"/>
                <a:cs typeface="Arial" charset="0"/>
              </a:rPr>
              <a:t>= contraction SAE</a:t>
            </a:r>
          </a:p>
        </p:txBody>
      </p:sp>
      <p:pic>
        <p:nvPicPr>
          <p:cNvPr id="10" name="Picture 9" descr="R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28" y="946481"/>
            <a:ext cx="20574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0648" y="5100614"/>
            <a:ext cx="4563616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>
                <a:cs typeface="Arial" charset="0"/>
              </a:rPr>
              <a:t>Sujet refuse d’aller à la selle </a:t>
            </a:r>
            <a:r>
              <a:rPr lang="fr-FR" sz="2000" dirty="0">
                <a:cs typeface="Arial" charset="0"/>
                <a:sym typeface="Wingdings"/>
              </a:rPr>
              <a:t> </a:t>
            </a:r>
            <a:r>
              <a:rPr lang="fr-FR" sz="2000" dirty="0">
                <a:cs typeface="Arial" charset="0"/>
              </a:rPr>
              <a:t>Inhibition corticale: défécation différée, rectum s’adapte à son volume = </a:t>
            </a:r>
            <a:r>
              <a:rPr lang="fr-FR" sz="2000" b="1" dirty="0">
                <a:cs typeface="Arial" charset="0"/>
              </a:rPr>
              <a:t>réflexe d’accommodation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81637" y="5162168"/>
            <a:ext cx="3456385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Arial" charset="0"/>
                <a:cs typeface="Arial" charset="0"/>
              </a:rPr>
              <a:t>Avant âge de la propreté:</a:t>
            </a:r>
          </a:p>
          <a:p>
            <a:r>
              <a:rPr lang="fr-FR" dirty="0">
                <a:latin typeface="Arial" charset="0"/>
                <a:cs typeface="Arial" charset="0"/>
              </a:rPr>
              <a:t>PAS de RRAE</a:t>
            </a:r>
          </a:p>
          <a:p>
            <a:r>
              <a:rPr lang="fr-FR" dirty="0">
                <a:latin typeface="Arial" charset="0"/>
                <a:cs typeface="Arial" charset="0"/>
              </a:rPr>
              <a:t>Matières fécales dans le rectum</a:t>
            </a:r>
          </a:p>
          <a:p>
            <a:pPr lvl="1">
              <a:buFont typeface="Wingdings" charset="0"/>
              <a:buChar char="è"/>
            </a:pPr>
            <a:r>
              <a:rPr lang="fr-FR" dirty="0">
                <a:latin typeface="Arial" charset="0"/>
                <a:cs typeface="Arial" charset="0"/>
                <a:sym typeface="Wingdings" charset="0"/>
              </a:rPr>
              <a:t>Défécation</a:t>
            </a:r>
          </a:p>
        </p:txBody>
      </p:sp>
      <p:pic>
        <p:nvPicPr>
          <p:cNvPr id="19" name="Picture 8" descr="RR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34" y="2824097"/>
            <a:ext cx="1855788" cy="182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B026DD6-0DAA-ACCA-BCAA-125FDFF5F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6227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Défécation « sociologique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15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>
            <a:normAutofit/>
          </a:bodyPr>
          <a:lstStyle/>
          <a:p>
            <a:r>
              <a:rPr lang="fr-FR" dirty="0"/>
              <a:t>Conditions d’environnement favorables</a:t>
            </a:r>
          </a:p>
          <a:p>
            <a:r>
              <a:rPr lang="fr-FR" dirty="0"/>
              <a:t>Défécation:</a:t>
            </a:r>
          </a:p>
          <a:p>
            <a:pPr lvl="1"/>
            <a:r>
              <a:rPr lang="fr-FR" dirty="0"/>
              <a:t>disparition angulation recto-anale (relaxation SAE)</a:t>
            </a:r>
          </a:p>
          <a:p>
            <a:pPr lvl="1"/>
            <a:r>
              <a:rPr lang="fr-FR" dirty="0"/>
              <a:t>descente périnéale (&lt;2 cm)</a:t>
            </a:r>
          </a:p>
          <a:p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2805" r="2151" b="4333"/>
          <a:stretch>
            <a:fillRect/>
          </a:stretch>
        </p:blipFill>
        <p:spPr bwMode="auto">
          <a:xfrm>
            <a:off x="1835696" y="2939167"/>
            <a:ext cx="5633604" cy="34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CF86624-73E1-79CC-945F-872C8506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56561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Défécation « sociologique »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16</a:t>
            </a:fld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525963"/>
          </a:xfrm>
        </p:spPr>
        <p:txBody>
          <a:bodyPr>
            <a:normAutofit/>
          </a:bodyPr>
          <a:lstStyle/>
          <a:p>
            <a:r>
              <a:rPr lang="fr-FR" dirty="0"/>
              <a:t>Conditions d’environnement favorables</a:t>
            </a:r>
          </a:p>
          <a:p>
            <a:r>
              <a:rPr lang="fr-FR" dirty="0"/>
              <a:t>Défécation:</a:t>
            </a:r>
          </a:p>
          <a:p>
            <a:pPr lvl="1"/>
            <a:r>
              <a:rPr lang="fr-FR" dirty="0"/>
              <a:t>disparition angulation recto-anale (relaxation SAE)</a:t>
            </a:r>
          </a:p>
          <a:p>
            <a:pPr lvl="1"/>
            <a:r>
              <a:rPr lang="fr-FR" dirty="0"/>
              <a:t>descente périnéale (&lt;2 cm)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Poussée abdominale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augmentation de la pression rectale</a:t>
            </a:r>
          </a:p>
          <a:p>
            <a:pPr lvl="1"/>
            <a:r>
              <a:rPr lang="fr-FR" dirty="0"/>
              <a:t>Relaxations des sphincters</a:t>
            </a:r>
          </a:p>
          <a:p>
            <a:pPr lvl="1"/>
            <a:r>
              <a:rPr lang="fr-FR" dirty="0"/>
              <a:t>Pression rectale &gt; pression anale: défécation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65F6EC-B91E-2A3A-1431-1BB853B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36716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retenir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Continence / défécation</a:t>
            </a:r>
          </a:p>
          <a:p>
            <a:endParaRPr lang="fr-FR" sz="2000" dirty="0"/>
          </a:p>
          <a:p>
            <a:pPr>
              <a:buClr>
                <a:schemeClr val="accent6"/>
              </a:buClr>
              <a:buFont typeface="Courier New" pitchFamily="49" charset="0"/>
              <a:buChar char="o"/>
              <a:defRPr/>
            </a:pPr>
            <a:r>
              <a:rPr lang="fr-FR" dirty="0">
                <a:latin typeface="Arial" charset="0"/>
                <a:cs typeface="Arial" charset="0"/>
              </a:rPr>
              <a:t>Repose sur un système capacitif (colon), un système </a:t>
            </a:r>
            <a:r>
              <a:rPr lang="fr-FR" dirty="0" err="1">
                <a:latin typeface="Arial" charset="0"/>
                <a:cs typeface="Arial" charset="0"/>
              </a:rPr>
              <a:t>compliant</a:t>
            </a:r>
            <a:r>
              <a:rPr lang="fr-FR" dirty="0">
                <a:latin typeface="Arial" charset="0"/>
                <a:cs typeface="Arial" charset="0"/>
              </a:rPr>
              <a:t> (rectum) et un système résistif (sphincters de l’anus)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  <a:defRPr/>
            </a:pPr>
            <a:endParaRPr lang="fr-FR" dirty="0">
              <a:latin typeface="Arial" charset="0"/>
              <a:cs typeface="Arial" charset="0"/>
            </a:endParaRPr>
          </a:p>
          <a:p>
            <a:pPr>
              <a:buClr>
                <a:schemeClr val="accent6"/>
              </a:buClr>
              <a:buFont typeface="Courier New" pitchFamily="49" charset="0"/>
              <a:buChar char="o"/>
              <a:defRPr/>
            </a:pPr>
            <a:r>
              <a:rPr lang="fr-FR" dirty="0">
                <a:latin typeface="Arial" charset="0"/>
                <a:cs typeface="Arial" charset="0"/>
              </a:rPr>
              <a:t>Le réflexe d’échantillonnage est à l’origine des mécanismes de continence. Il comporte</a:t>
            </a:r>
          </a:p>
          <a:p>
            <a:pPr lvl="1">
              <a:buClr>
                <a:srgbClr val="078F9D"/>
              </a:buClr>
              <a:buFont typeface="Wingdings" charset="2"/>
              <a:buChar char="ü"/>
            </a:pPr>
            <a:r>
              <a:rPr lang="fr-FR" sz="2000" dirty="0">
                <a:latin typeface="Arial" charset="0"/>
                <a:cs typeface="Arial" charset="0"/>
              </a:rPr>
              <a:t>Le réflexe recto-rectal</a:t>
            </a:r>
          </a:p>
          <a:p>
            <a:pPr lvl="1">
              <a:buClr>
                <a:srgbClr val="078F9D"/>
              </a:buClr>
              <a:buFont typeface="Wingdings" charset="2"/>
              <a:buChar char="ü"/>
            </a:pPr>
            <a:r>
              <a:rPr lang="fr-FR" sz="2000" dirty="0">
                <a:latin typeface="Arial" charset="0"/>
                <a:cs typeface="Arial" charset="0"/>
              </a:rPr>
              <a:t>Le réflexe recto-anal inhibiteur (inné)</a:t>
            </a:r>
          </a:p>
          <a:p>
            <a:pPr lvl="1">
              <a:buClr>
                <a:srgbClr val="078F9D"/>
              </a:buClr>
              <a:buFont typeface="Wingdings" charset="2"/>
              <a:buChar char="ü"/>
            </a:pPr>
            <a:r>
              <a:rPr lang="fr-FR" sz="2000" dirty="0">
                <a:latin typeface="Arial" charset="0"/>
                <a:cs typeface="Arial" charset="0"/>
              </a:rPr>
              <a:t>Le réflexe recto-anal excitateur (acquis)</a:t>
            </a:r>
          </a:p>
          <a:p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17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54137AF-3F99-8B97-4AA2-91983797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31764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Référence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Clr>
                <a:schemeClr val="accent6"/>
              </a:buClr>
              <a:buFont typeface="Courier New" pitchFamily="49" charset="0"/>
              <a:buChar char="o"/>
              <a:defRPr/>
            </a:pPr>
            <a:r>
              <a:rPr lang="fr-FR" dirty="0"/>
              <a:t>Les fondamentaux de la pathologie digestive</a:t>
            </a:r>
          </a:p>
          <a:p>
            <a:pPr marL="0" indent="0" fontAlgn="auto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fr-FR" dirty="0"/>
              <a:t>Collégiale des universitaires en </a:t>
            </a:r>
            <a:r>
              <a:rPr lang="fr-FR" dirty="0" err="1"/>
              <a:t>hépato-gastro-entérologie</a:t>
            </a:r>
            <a:endParaRPr lang="fr-FR" dirty="0"/>
          </a:p>
          <a:p>
            <a:pPr marL="0" indent="0" fontAlgn="auto">
              <a:spcAft>
                <a:spcPts val="0"/>
              </a:spcAft>
              <a:buClr>
                <a:schemeClr val="accent6"/>
              </a:buClr>
              <a:buNone/>
              <a:defRPr/>
            </a:pPr>
            <a:r>
              <a:rPr lang="fr-FR" dirty="0"/>
              <a:t>Elsevier Masson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31840" y="2583804"/>
            <a:ext cx="5346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https://www.snfge.org/content/les-fondamentaux-de-la-pathologie-digestive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87471" y="3356992"/>
            <a:ext cx="585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consulter les chapitres colon – rectum – motricité digestive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https://www.snfge.org/sites/default/files/SNFGE/Formation/chap-4_fondamentaux-pathologie-digestive_octobre-2014.pdf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https://www.snfge.org/sites/default/files/SNFGE/Formation/chap-5_fondamentaux-pathologie-digestive_octobre-2014.pdf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https://www.snfge.org/content/les-fondamentaux-de-la-pathologie-digestive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15811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512830A-A6B7-4C54-A292-BECC9C4B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09238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059832" y="1700808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</a:t>
            </a:r>
            <a:endParaRPr lang="fr-FR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375756" y="5085184"/>
            <a:ext cx="4392488" cy="79208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>
                <a:solidFill>
                  <a:schemeClr val="accent6"/>
                </a:solidFill>
              </a:rPr>
              <a:t>HGE-Proctologie</a:t>
            </a:r>
            <a:br>
              <a:rPr lang="fr-FR" sz="2400" b="1" dirty="0">
                <a:solidFill>
                  <a:schemeClr val="accent6"/>
                </a:solidFill>
              </a:rPr>
            </a:br>
            <a:r>
              <a:rPr lang="fr-FR" sz="2000" dirty="0"/>
              <a:t>2025</a:t>
            </a: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263691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Pr Sabine ROMAN</a:t>
            </a:r>
          </a:p>
          <a:p>
            <a:pPr algn="ctr"/>
            <a:r>
              <a:rPr lang="fr-FR" sz="3200" dirty="0">
                <a:hlinkClick r:id="rId3"/>
              </a:rPr>
              <a:t>sabine.roman@chu-lyon.fr</a:t>
            </a:r>
            <a:endParaRPr lang="fr-FR" sz="3200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F7F2986-B01F-F23C-6E84-E6FABC6D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845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Décrire la motricité colique</a:t>
            </a:r>
          </a:p>
          <a:p>
            <a:endParaRPr lang="fr-FR" dirty="0"/>
          </a:p>
          <a:p>
            <a:r>
              <a:rPr lang="fr-FR" dirty="0"/>
              <a:t>Connaître les mécanismes de la continence</a:t>
            </a:r>
          </a:p>
          <a:p>
            <a:endParaRPr lang="fr-FR" dirty="0"/>
          </a:p>
          <a:p>
            <a:r>
              <a:rPr lang="fr-FR" dirty="0"/>
              <a:t>Décrire les mécanismes de la défécation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</p:spTree>
    <p:extLst>
      <p:ext uri="{BB962C8B-B14F-4D97-AF65-F5344CB8AC3E}">
        <p14:creationId xmlns:p14="http://schemas.microsoft.com/office/powerpoint/2010/main" val="250876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Motricité colique</a:t>
            </a:r>
          </a:p>
          <a:p>
            <a:endParaRPr lang="fr-FR" dirty="0"/>
          </a:p>
          <a:p>
            <a:r>
              <a:rPr lang="fr-FR" dirty="0">
                <a:latin typeface="Arial" charset="0"/>
                <a:cs typeface="Arial" charset="0"/>
              </a:rPr>
              <a:t>Mécanismes de la continence</a:t>
            </a:r>
          </a:p>
          <a:p>
            <a:pPr lvl="1"/>
            <a:r>
              <a:rPr lang="fr-FR" sz="2000" dirty="0">
                <a:latin typeface="Arial" charset="0"/>
                <a:cs typeface="Arial" charset="0"/>
              </a:rPr>
              <a:t>Organe réservoir</a:t>
            </a:r>
          </a:p>
          <a:p>
            <a:pPr lvl="1"/>
            <a:r>
              <a:rPr lang="fr-FR" sz="2000" dirty="0">
                <a:latin typeface="Arial" charset="0"/>
                <a:cs typeface="Arial" charset="0"/>
              </a:rPr>
              <a:t>Organe </a:t>
            </a:r>
            <a:r>
              <a:rPr lang="fr-FR" sz="2000" dirty="0" err="1">
                <a:latin typeface="Arial" charset="0"/>
                <a:cs typeface="Arial" charset="0"/>
              </a:rPr>
              <a:t>compliant</a:t>
            </a:r>
            <a:endParaRPr lang="fr-FR" sz="2000" dirty="0">
              <a:latin typeface="Arial" charset="0"/>
              <a:cs typeface="Arial" charset="0"/>
            </a:endParaRPr>
          </a:p>
          <a:p>
            <a:pPr lvl="1"/>
            <a:r>
              <a:rPr lang="fr-FR" sz="2000" dirty="0">
                <a:latin typeface="Arial" charset="0"/>
                <a:cs typeface="Arial" charset="0"/>
              </a:rPr>
              <a:t>Appareil résistant</a:t>
            </a:r>
          </a:p>
          <a:p>
            <a:pPr lvl="1"/>
            <a:endParaRPr lang="fr-FR" sz="2000" dirty="0">
              <a:latin typeface="Arial" charset="0"/>
              <a:cs typeface="Arial" charset="0"/>
            </a:endParaRPr>
          </a:p>
          <a:p>
            <a:r>
              <a:rPr lang="fr-FR" dirty="0">
                <a:latin typeface="Arial" charset="0"/>
                <a:cs typeface="Arial" charset="0"/>
              </a:rPr>
              <a:t>Mécanismes de la défécation</a:t>
            </a:r>
          </a:p>
          <a:p>
            <a:pPr lvl="1"/>
            <a:r>
              <a:rPr lang="fr-FR" sz="2000" dirty="0">
                <a:latin typeface="Arial" charset="0"/>
                <a:cs typeface="Arial" charset="0"/>
              </a:rPr>
              <a:t>Réflexe d’échantillonnage</a:t>
            </a:r>
          </a:p>
          <a:p>
            <a:pPr lvl="1"/>
            <a:r>
              <a:rPr lang="fr-FR" sz="2000" dirty="0">
                <a:latin typeface="Arial" charset="0"/>
                <a:cs typeface="Arial" charset="0"/>
              </a:rPr>
              <a:t>Défécation physiologique</a:t>
            </a:r>
          </a:p>
          <a:p>
            <a:pPr lvl="1"/>
            <a:r>
              <a:rPr lang="fr-FR" sz="2000" dirty="0">
                <a:latin typeface="Arial" charset="0"/>
                <a:cs typeface="Arial" charset="0"/>
              </a:rPr>
              <a:t>Défécation sociologique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34F6B4-8163-FD75-25F3-54DF9A79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5035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Fonctions du colon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Peu de rôle dans l’absorption des nutriments</a:t>
            </a:r>
          </a:p>
          <a:p>
            <a:endParaRPr lang="fr-FR" dirty="0"/>
          </a:p>
          <a:p>
            <a:r>
              <a:rPr lang="fr-FR" dirty="0"/>
              <a:t>Concentration des matières fécales</a:t>
            </a:r>
          </a:p>
          <a:p>
            <a:pPr lvl="1"/>
            <a:r>
              <a:rPr lang="fr-FR" dirty="0"/>
              <a:t>Activité de mélange: favoriser les processus de digestion et de réabsorption d’eau et d’électrolytes et le brassage des résidus non digestibles</a:t>
            </a:r>
          </a:p>
          <a:p>
            <a:endParaRPr lang="fr-FR" dirty="0"/>
          </a:p>
          <a:p>
            <a:r>
              <a:rPr lang="fr-FR" dirty="0"/>
              <a:t>Activité propulsive: transit du contenu colique</a:t>
            </a:r>
          </a:p>
          <a:p>
            <a:endParaRPr lang="fr-FR" dirty="0"/>
          </a:p>
          <a:p>
            <a:r>
              <a:rPr lang="fr-FR" dirty="0"/>
              <a:t>Stockage temporaire des matières fécales et évacuation intermittente de celles-ci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4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7119031-4D0E-57FA-3768-79BD64B0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5644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Fonctions du colon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5</a:t>
            </a:fld>
            <a:endParaRPr lang="fr-FR"/>
          </a:p>
        </p:txBody>
      </p:sp>
      <p:pic>
        <p:nvPicPr>
          <p:cNvPr id="7" name="Picture 4" descr="10019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r="17549"/>
          <a:stretch>
            <a:fillRect/>
          </a:stretch>
        </p:blipFill>
        <p:spPr>
          <a:xfrm>
            <a:off x="2487613" y="1834803"/>
            <a:ext cx="3941762" cy="47625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950" y="980728"/>
            <a:ext cx="3070225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587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cs typeface="Arial" charset="0"/>
              </a:rPr>
              <a:t>Colon proximal:</a:t>
            </a:r>
          </a:p>
          <a:p>
            <a:pPr lvl="1" eaLnBrk="1" hangingPunct="1">
              <a:spcBef>
                <a:spcPct val="20000"/>
              </a:spcBef>
              <a:buClr>
                <a:srgbClr val="E46C0A"/>
              </a:buClr>
              <a:buFont typeface="Wingdings" charset="0"/>
              <a:buChar char="Ø"/>
            </a:pPr>
            <a:r>
              <a:rPr lang="fr-FR" sz="2000" dirty="0">
                <a:cs typeface="Arial" charset="0"/>
              </a:rPr>
              <a:t>Réabsorption eau et électrolytes</a:t>
            </a:r>
          </a:p>
          <a:p>
            <a:pPr lvl="1" eaLnBrk="1" hangingPunct="1">
              <a:spcBef>
                <a:spcPct val="20000"/>
              </a:spcBef>
              <a:buClr>
                <a:srgbClr val="E46C0A"/>
              </a:buClr>
              <a:buFont typeface="Wingdings" charset="0"/>
              <a:buChar char="Ø"/>
            </a:pPr>
            <a:r>
              <a:rPr lang="fr-FR" sz="2000" dirty="0">
                <a:cs typeface="Arial" charset="0"/>
              </a:rPr>
              <a:t>Concentration des matières fécales</a:t>
            </a:r>
          </a:p>
          <a:p>
            <a:pPr lvl="1" eaLnBrk="1" hangingPunct="1">
              <a:spcBef>
                <a:spcPct val="20000"/>
              </a:spcBef>
              <a:buClr>
                <a:srgbClr val="E46C0A"/>
              </a:buClr>
              <a:buFont typeface="Wingdings" charset="0"/>
              <a:buChar char="Ø"/>
            </a:pPr>
            <a:r>
              <a:rPr lang="fr-FR" sz="2000" dirty="0">
                <a:cs typeface="Arial" charset="0"/>
              </a:rPr>
              <a:t>Progression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227763" y="3908078"/>
            <a:ext cx="2881312" cy="22574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587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>
                <a:cs typeface="Arial" charset="0"/>
              </a:rPr>
              <a:t>Colon distal: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E46C0A"/>
              </a:buClr>
              <a:buFont typeface="Wingdings" charset="0"/>
              <a:buChar char="Ø"/>
            </a:pPr>
            <a:r>
              <a:rPr lang="fr-FR" sz="2000">
                <a:cs typeface="Arial" charset="0"/>
              </a:rPr>
              <a:t>Stockage des matières fécales (en amont de la charnière recto-sigmoïdienne)</a:t>
            </a:r>
          </a:p>
        </p:txBody>
      </p:sp>
      <p:grpSp>
        <p:nvGrpSpPr>
          <p:cNvPr id="10" name="Groupe 4"/>
          <p:cNvGrpSpPr>
            <a:grpSpLocks/>
          </p:cNvGrpSpPr>
          <p:nvPr/>
        </p:nvGrpSpPr>
        <p:grpSpPr bwMode="auto">
          <a:xfrm>
            <a:off x="2627313" y="3644553"/>
            <a:ext cx="3670300" cy="2508250"/>
            <a:chOff x="2555777" y="2924944"/>
            <a:chExt cx="3669119" cy="2507506"/>
          </a:xfrm>
        </p:grpSpPr>
        <p:sp>
          <p:nvSpPr>
            <p:cNvPr id="11" name="ZoneTexte 1"/>
            <p:cNvSpPr txBox="1">
              <a:spLocks noChangeArrowheads="1"/>
            </p:cNvSpPr>
            <p:nvPr/>
          </p:nvSpPr>
          <p:spPr bwMode="auto">
            <a:xfrm>
              <a:off x="3491880" y="2924944"/>
              <a:ext cx="14030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>
                  <a:cs typeface="Arial" charset="0"/>
                </a:rPr>
                <a:t>Transverse</a:t>
              </a:r>
              <a:endParaRPr lang="en-US" b="1">
                <a:cs typeface="Arial" charset="0"/>
              </a:endParaRPr>
            </a:p>
          </p:txBody>
        </p:sp>
        <p:sp>
          <p:nvSpPr>
            <p:cNvPr id="12" name="ZoneTexte 12"/>
            <p:cNvSpPr txBox="1">
              <a:spLocks noChangeArrowheads="1"/>
            </p:cNvSpPr>
            <p:nvPr/>
          </p:nvSpPr>
          <p:spPr bwMode="auto">
            <a:xfrm>
              <a:off x="2555777" y="3429000"/>
              <a:ext cx="13681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>
                  <a:cs typeface="Arial" charset="0"/>
                </a:rPr>
                <a:t>Colon ascendant</a:t>
              </a:r>
              <a:endParaRPr lang="en-US" b="1">
                <a:cs typeface="Arial" charset="0"/>
              </a:endParaRPr>
            </a:p>
          </p:txBody>
        </p:sp>
        <p:sp>
          <p:nvSpPr>
            <p:cNvPr id="13" name="ZoneTexte 13"/>
            <p:cNvSpPr txBox="1">
              <a:spLocks noChangeArrowheads="1"/>
            </p:cNvSpPr>
            <p:nvPr/>
          </p:nvSpPr>
          <p:spPr bwMode="auto">
            <a:xfrm>
              <a:off x="5120139" y="3140968"/>
              <a:ext cx="11047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>
                  <a:cs typeface="Arial" charset="0"/>
                </a:rPr>
                <a:t>Colon gauche</a:t>
              </a:r>
              <a:endParaRPr lang="en-US" b="1">
                <a:cs typeface="Arial" charset="0"/>
              </a:endParaRPr>
            </a:p>
          </p:txBody>
        </p:sp>
        <p:sp>
          <p:nvSpPr>
            <p:cNvPr id="14" name="ZoneTexte 14"/>
            <p:cNvSpPr txBox="1">
              <a:spLocks noChangeArrowheads="1"/>
            </p:cNvSpPr>
            <p:nvPr/>
          </p:nvSpPr>
          <p:spPr bwMode="auto">
            <a:xfrm>
              <a:off x="4828819" y="4438852"/>
              <a:ext cx="12553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>
                  <a:cs typeface="Arial" charset="0"/>
                </a:rPr>
                <a:t>Sigmoïde</a:t>
              </a:r>
              <a:endParaRPr lang="en-US" b="1">
                <a:cs typeface="Arial" charset="0"/>
              </a:endParaRPr>
            </a:p>
          </p:txBody>
        </p:sp>
        <p:sp>
          <p:nvSpPr>
            <p:cNvPr id="15" name="ZoneTexte 15"/>
            <p:cNvSpPr txBox="1">
              <a:spLocks noChangeArrowheads="1"/>
            </p:cNvSpPr>
            <p:nvPr/>
          </p:nvSpPr>
          <p:spPr bwMode="auto">
            <a:xfrm>
              <a:off x="4427984" y="4941168"/>
              <a:ext cx="1396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>
                  <a:cs typeface="Arial" charset="0"/>
                </a:rPr>
                <a:t>Rectum</a:t>
              </a:r>
              <a:endParaRPr lang="en-US" b="1">
                <a:cs typeface="Arial" charset="0"/>
              </a:endParaRPr>
            </a:p>
          </p:txBody>
        </p:sp>
        <p:sp>
          <p:nvSpPr>
            <p:cNvPr id="16" name="ZoneTexte 17"/>
            <p:cNvSpPr txBox="1">
              <a:spLocks noChangeArrowheads="1"/>
            </p:cNvSpPr>
            <p:nvPr/>
          </p:nvSpPr>
          <p:spPr bwMode="auto">
            <a:xfrm>
              <a:off x="2627783" y="4509120"/>
              <a:ext cx="139607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 dirty="0">
                  <a:cs typeface="Arial" charset="0"/>
                </a:rPr>
                <a:t>Valvule iléo-caecale</a:t>
              </a:r>
              <a:endParaRPr lang="en-US" b="1" dirty="0">
                <a:cs typeface="Arial" charset="0"/>
              </a:endParaRPr>
            </a:p>
          </p:txBody>
        </p:sp>
      </p:grpSp>
      <p:sp>
        <p:nvSpPr>
          <p:cNvPr id="1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CF4CB-697A-65FF-9212-CB396BD9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82390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Motricité colique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502" y="1129033"/>
            <a:ext cx="8229600" cy="4525963"/>
          </a:xfrm>
        </p:spPr>
        <p:txBody>
          <a:bodyPr>
            <a:normAutofit/>
          </a:bodyPr>
          <a:lstStyle/>
          <a:p>
            <a:r>
              <a:rPr lang="fr-FR" sz="2000" dirty="0"/>
              <a:t>Activité motrice faible, intermittente</a:t>
            </a:r>
          </a:p>
          <a:p>
            <a:r>
              <a:rPr lang="fr-FR" sz="2000" dirty="0"/>
              <a:t>Contractions segmentaires</a:t>
            </a:r>
          </a:p>
          <a:p>
            <a:r>
              <a:rPr lang="fr-FR" sz="2000" dirty="0"/>
              <a:t>Ondes propagées de grande amplitude (4 à 8 fois par jour)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6515629" y="6002421"/>
            <a:ext cx="24449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Monotype Sorts" charset="0"/>
              <a:buNone/>
            </a:pPr>
            <a:r>
              <a:rPr lang="fr-F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Dinning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 P, et al. </a:t>
            </a:r>
            <a:r>
              <a:rPr lang="fr-F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Neurogastro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Motil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 2008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541595" y="2335197"/>
            <a:ext cx="7171433" cy="3765791"/>
            <a:chOff x="101922" y="1095499"/>
            <a:chExt cx="8964291" cy="4707239"/>
          </a:xfrm>
        </p:grpSpPr>
        <p:pic>
          <p:nvPicPr>
            <p:cNvPr id="10" name="Picture 31" descr="Handcock Ant Ret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7" t="9494" r="9366" b="23734"/>
            <a:stretch>
              <a:fillRect/>
            </a:stretch>
          </p:blipFill>
          <p:spPr bwMode="auto">
            <a:xfrm>
              <a:off x="1156022" y="3057872"/>
              <a:ext cx="7416800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1184597" y="3638897"/>
              <a:ext cx="838200" cy="1489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V="1">
              <a:off x="2014859" y="4924772"/>
              <a:ext cx="6484938" cy="20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040134" y="3648422"/>
              <a:ext cx="1444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430659" y="4340572"/>
              <a:ext cx="1444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1876747" y="5121622"/>
              <a:ext cx="1444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rot="3977841">
              <a:off x="1971997" y="5194647"/>
              <a:ext cx="1460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rot="3977841">
              <a:off x="4159572" y="5134322"/>
              <a:ext cx="1460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3977841">
              <a:off x="6310634" y="5067647"/>
              <a:ext cx="1460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rot="3977841">
              <a:off x="8456934" y="4977160"/>
              <a:ext cx="142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01922" y="3473797"/>
              <a:ext cx="7104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cs typeface="ＭＳ Ｐゴシック" charset="0"/>
                </a:rPr>
                <a:t>Caecum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567059" y="4051647"/>
              <a:ext cx="6479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>
                  <a:cs typeface="ＭＳ Ｐゴシック" charset="0"/>
                </a:rPr>
                <a:t>Angle </a:t>
              </a:r>
            </a:p>
            <a:p>
              <a:r>
                <a:rPr lang="en-US" sz="1100">
                  <a:cs typeface="ＭＳ Ｐゴシック" charset="0"/>
                </a:rPr>
                <a:t>gauche</a:t>
              </a: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978222" y="4959697"/>
              <a:ext cx="67037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cs typeface="ＭＳ Ｐゴシック" charset="0"/>
                </a:rPr>
                <a:t>Rectum</a:t>
              </a: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740222" y="5277197"/>
              <a:ext cx="5373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>
                  <a:cs typeface="ＭＳ Ｐゴシック" charset="0"/>
                </a:rPr>
                <a:t>14:00</a:t>
              </a: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913509" y="5226397"/>
              <a:ext cx="5373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 dirty="0">
                  <a:cs typeface="ＭＳ Ｐゴシック" charset="0"/>
                </a:rPr>
                <a:t>22:00</a:t>
              </a: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6074097" y="5169247"/>
              <a:ext cx="5373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>
                  <a:cs typeface="ＭＳ Ｐゴシック" charset="0"/>
                </a:rPr>
                <a:t>06:00</a:t>
              </a: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8206109" y="5061297"/>
              <a:ext cx="5373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>
                  <a:cs typeface="ＭＳ Ｐゴシック" charset="0"/>
                </a:rPr>
                <a:t>14:00</a:t>
              </a:r>
            </a:p>
          </p:txBody>
        </p:sp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8240713" y="1498724"/>
              <a:ext cx="112712" cy="2032000"/>
            </a:xfrm>
            <a:prstGeom prst="rect">
              <a:avLst/>
            </a:prstGeom>
            <a:gradFill rotWithShape="0">
              <a:gsLst>
                <a:gs pos="0">
                  <a:srgbClr val="00E200"/>
                </a:gs>
                <a:gs pos="100000">
                  <a:srgbClr val="00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600">
                <a:solidFill>
                  <a:srgbClr val="FCFEB9"/>
                </a:solidFill>
                <a:cs typeface="ＭＳ Ｐゴシック" charset="0"/>
              </a:endParaRPr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8443913" y="1498724"/>
              <a:ext cx="112712" cy="2032000"/>
            </a:xfrm>
            <a:prstGeom prst="rect">
              <a:avLst/>
            </a:prstGeom>
            <a:gradFill rotWithShape="0">
              <a:gsLst>
                <a:gs pos="0">
                  <a:srgbClr val="C81700"/>
                </a:gs>
                <a:gs pos="100000">
                  <a:srgbClr val="4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600">
                <a:solidFill>
                  <a:srgbClr val="FCFEB9"/>
                </a:solidFill>
                <a:cs typeface="ＭＳ Ｐゴシック" charset="0"/>
              </a:endParaRPr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8050213" y="1095499"/>
              <a:ext cx="59984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>
                  <a:cs typeface="ＭＳ Ｐゴシック" charset="0"/>
                </a:rPr>
                <a:t>mmHg</a:t>
              </a:r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8515350" y="3340224"/>
              <a:ext cx="1825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50">
                  <a:cs typeface="ＭＳ Ｐゴシック" charset="0"/>
                </a:rPr>
                <a:t>0</a:t>
              </a: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8515350" y="2692524"/>
              <a:ext cx="4238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50">
                  <a:cs typeface="ＭＳ Ｐゴシック" charset="0"/>
                </a:rPr>
                <a:t>50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8502650" y="2041649"/>
              <a:ext cx="5508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50">
                  <a:cs typeface="ＭＳ Ｐゴシック" charset="0"/>
                </a:rPr>
                <a:t>100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8515350" y="1393949"/>
              <a:ext cx="5508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50">
                  <a:cs typeface="ＭＳ Ｐゴシック" charset="0"/>
                </a:rPr>
                <a:t>150</a:t>
              </a: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2402209" y="2416522"/>
              <a:ext cx="182563" cy="203200"/>
            </a:xfrm>
            <a:prstGeom prst="rect">
              <a:avLst/>
            </a:prstGeom>
            <a:gradFill rotWithShape="0">
              <a:gsLst>
                <a:gs pos="0">
                  <a:srgbClr val="00E200"/>
                </a:gs>
                <a:gs pos="100000">
                  <a:srgbClr val="00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600">
                <a:solidFill>
                  <a:srgbClr val="FCFEB9"/>
                </a:solidFill>
                <a:cs typeface="ＭＳ Ｐゴシック" charset="0"/>
              </a:endParaRP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2402209" y="2711797"/>
              <a:ext cx="182563" cy="206375"/>
            </a:xfrm>
            <a:prstGeom prst="rect">
              <a:avLst/>
            </a:prstGeom>
            <a:gradFill rotWithShape="0">
              <a:gsLst>
                <a:gs pos="0">
                  <a:srgbClr val="C81700"/>
                </a:gs>
                <a:gs pos="100000">
                  <a:srgbClr val="4F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GB" sz="1600">
                <a:solidFill>
                  <a:srgbClr val="FCFEB9"/>
                </a:solidFill>
                <a:cs typeface="ＭＳ Ｐゴシック" charset="0"/>
              </a:endParaRPr>
            </a:p>
          </p:txBody>
        </p:sp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2584772" y="2349847"/>
              <a:ext cx="96051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>
                  <a:cs typeface="ＭＳ Ｐゴシック" charset="0"/>
                </a:rPr>
                <a:t>Antérograde</a:t>
              </a:r>
            </a:p>
          </p:txBody>
        </p:sp>
        <p:sp>
          <p:nvSpPr>
            <p:cNvPr id="37" name="Text Box 47"/>
            <p:cNvSpPr txBox="1">
              <a:spLocks noChangeArrowheads="1"/>
            </p:cNvSpPr>
            <p:nvPr/>
          </p:nvSpPr>
          <p:spPr bwMode="auto">
            <a:xfrm>
              <a:off x="2586359" y="2645122"/>
              <a:ext cx="88998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100">
                  <a:cs typeface="ＭＳ Ｐゴシック" charset="0"/>
                </a:rPr>
                <a:t>Rétrograde</a:t>
              </a:r>
            </a:p>
          </p:txBody>
        </p: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>
              <a:off x="2608582" y="4416770"/>
              <a:ext cx="858874" cy="1385968"/>
              <a:chOff x="1778" y="2191"/>
              <a:chExt cx="608" cy="874"/>
            </a:xfrm>
          </p:grpSpPr>
          <p:sp>
            <p:nvSpPr>
              <p:cNvPr id="48" name="Line 34"/>
              <p:cNvSpPr>
                <a:spLocks noChangeShapeType="1"/>
              </p:cNvSpPr>
              <p:nvPr/>
            </p:nvSpPr>
            <p:spPr bwMode="auto">
              <a:xfrm flipV="1">
                <a:off x="2178" y="2634"/>
                <a:ext cx="0" cy="31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1778" y="2900"/>
                <a:ext cx="60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>
                    <a:cs typeface="ＭＳ Ｐゴシック" charset="0"/>
                  </a:rPr>
                  <a:t>Défécation</a:t>
                </a:r>
              </a:p>
            </p:txBody>
          </p:sp>
          <p:sp>
            <p:nvSpPr>
              <p:cNvPr id="50" name="Line 3"/>
              <p:cNvSpPr>
                <a:spLocks noChangeShapeType="1"/>
              </p:cNvSpPr>
              <p:nvPr/>
            </p:nvSpPr>
            <p:spPr bwMode="auto">
              <a:xfrm>
                <a:off x="1915" y="2191"/>
                <a:ext cx="255" cy="403"/>
              </a:xfrm>
              <a:prstGeom prst="line">
                <a:avLst/>
              </a:prstGeom>
              <a:noFill/>
              <a:ln w="12700">
                <a:solidFill>
                  <a:srgbClr val="FAFD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9" name="Group 47"/>
            <p:cNvGrpSpPr>
              <a:grpSpLocks/>
            </p:cNvGrpSpPr>
            <p:nvPr/>
          </p:nvGrpSpPr>
          <p:grpSpPr bwMode="auto">
            <a:xfrm>
              <a:off x="5140647" y="2435572"/>
              <a:ext cx="1152525" cy="2524125"/>
              <a:chOff x="3572" y="944"/>
              <a:chExt cx="818" cy="1590"/>
            </a:xfrm>
          </p:grpSpPr>
          <p:sp>
            <p:nvSpPr>
              <p:cNvPr id="45" name="Line 3"/>
              <p:cNvSpPr>
                <a:spLocks noChangeShapeType="1"/>
              </p:cNvSpPr>
              <p:nvPr/>
            </p:nvSpPr>
            <p:spPr bwMode="auto">
              <a:xfrm>
                <a:off x="3816" y="1627"/>
                <a:ext cx="574" cy="907"/>
              </a:xfrm>
              <a:prstGeom prst="line">
                <a:avLst/>
              </a:prstGeom>
              <a:noFill/>
              <a:ln w="12700">
                <a:solidFill>
                  <a:srgbClr val="FAFD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6" name="Text Box 16"/>
              <p:cNvSpPr txBox="1">
                <a:spLocks noChangeArrowheads="1"/>
              </p:cNvSpPr>
              <p:nvPr/>
            </p:nvSpPr>
            <p:spPr bwMode="auto">
              <a:xfrm>
                <a:off x="3572" y="944"/>
                <a:ext cx="41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>
                    <a:cs typeface="ＭＳ Ｐゴシック" charset="0"/>
                  </a:rPr>
                  <a:t>Réveil</a:t>
                </a:r>
              </a:p>
            </p:txBody>
          </p:sp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>
                <a:off x="3804" y="1278"/>
                <a:ext cx="0" cy="31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grpSp>
          <p:nvGrpSpPr>
            <p:cNvPr id="40" name="Group 48"/>
            <p:cNvGrpSpPr>
              <a:grpSpLocks/>
            </p:cNvGrpSpPr>
            <p:nvPr/>
          </p:nvGrpSpPr>
          <p:grpSpPr bwMode="auto">
            <a:xfrm>
              <a:off x="6824984" y="2387947"/>
              <a:ext cx="1155700" cy="2524125"/>
              <a:chOff x="4766" y="914"/>
              <a:chExt cx="818" cy="1590"/>
            </a:xfrm>
          </p:grpSpPr>
          <p:sp>
            <p:nvSpPr>
              <p:cNvPr id="42" name="Line 3"/>
              <p:cNvSpPr>
                <a:spLocks noChangeShapeType="1"/>
              </p:cNvSpPr>
              <p:nvPr/>
            </p:nvSpPr>
            <p:spPr bwMode="auto">
              <a:xfrm>
                <a:off x="5010" y="1597"/>
                <a:ext cx="574" cy="907"/>
              </a:xfrm>
              <a:prstGeom prst="line">
                <a:avLst/>
              </a:prstGeom>
              <a:noFill/>
              <a:ln w="12700">
                <a:solidFill>
                  <a:srgbClr val="FAFD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4766" y="914"/>
                <a:ext cx="42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>
                    <a:cs typeface="ＭＳ Ｐゴシック" charset="0"/>
                  </a:rPr>
                  <a:t>Repas</a:t>
                </a:r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>
                <a:off x="4998" y="1248"/>
                <a:ext cx="0" cy="31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41" name="Text Box 50"/>
            <p:cNvSpPr txBox="1">
              <a:spLocks noChangeArrowheads="1"/>
            </p:cNvSpPr>
            <p:nvPr/>
          </p:nvSpPr>
          <p:spPr bwMode="auto">
            <a:xfrm>
              <a:off x="4867597" y="5178772"/>
              <a:ext cx="67839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/>
                <a:t>Heures</a:t>
              </a:r>
            </a:p>
          </p:txBody>
        </p:sp>
      </p:grpSp>
      <p:sp>
        <p:nvSpPr>
          <p:cNvPr id="51" name="TextBox 1"/>
          <p:cNvSpPr txBox="1"/>
          <p:nvPr/>
        </p:nvSpPr>
        <p:spPr>
          <a:xfrm>
            <a:off x="1049836" y="315400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Manométrie</a:t>
            </a:r>
          </a:p>
        </p:txBody>
      </p:sp>
      <p:sp>
        <p:nvSpPr>
          <p:cNvPr id="5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419874C-1405-B1BA-0225-0B593088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7090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Continence et défécation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Phénomène complexe</a:t>
            </a:r>
            <a:br>
              <a:rPr lang="fr-FR" dirty="0">
                <a:latin typeface="Arial" charset="0"/>
                <a:cs typeface="Arial" charset="0"/>
              </a:rPr>
            </a:br>
            <a:endParaRPr lang="fr-FR" dirty="0">
              <a:latin typeface="Arial" charset="0"/>
              <a:cs typeface="Arial" charset="0"/>
            </a:endParaRPr>
          </a:p>
          <a:p>
            <a:r>
              <a:rPr lang="fr-FR" dirty="0">
                <a:latin typeface="Arial" charset="0"/>
                <a:cs typeface="Arial" charset="0"/>
              </a:rPr>
              <a:t>Réflexe et volontaire</a:t>
            </a:r>
            <a:br>
              <a:rPr lang="fr-FR" dirty="0">
                <a:latin typeface="Arial" charset="0"/>
                <a:cs typeface="Arial" charset="0"/>
              </a:rPr>
            </a:br>
            <a:endParaRPr lang="fr-FR" dirty="0">
              <a:latin typeface="Arial" charset="0"/>
              <a:cs typeface="Arial" charset="0"/>
            </a:endParaRPr>
          </a:p>
          <a:p>
            <a:r>
              <a:rPr lang="fr-FR" dirty="0">
                <a:latin typeface="Arial" charset="0"/>
                <a:cs typeface="Arial" charset="0"/>
              </a:rPr>
              <a:t>Conditionnement +++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7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2F6958A-D380-0805-9283-E4013E0C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72234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Continence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71" y="1473994"/>
            <a:ext cx="36671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1"/>
          <p:cNvSpPr txBox="1"/>
          <p:nvPr/>
        </p:nvSpPr>
        <p:spPr>
          <a:xfrm>
            <a:off x="179512" y="1484784"/>
            <a:ext cx="46698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E46C0A"/>
              </a:buClr>
              <a:buFont typeface="Wingdings" charset="0"/>
              <a:buChar char="Ø"/>
            </a:pPr>
            <a:r>
              <a:rPr lang="fr-FR" sz="2400" dirty="0">
                <a:cs typeface="Arial" charset="0"/>
              </a:rPr>
              <a:t>Organe réservoir: colon distal</a:t>
            </a:r>
            <a:endParaRPr lang="en-US" sz="2400" dirty="0">
              <a:cs typeface="Arial" charset="0"/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179512" y="3573016"/>
            <a:ext cx="4188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fr-FR" sz="2400" dirty="0">
                <a:latin typeface="Arial" pitchFamily="34" charset="0"/>
                <a:ea typeface="+mn-ea"/>
                <a:cs typeface="Arial" pitchFamily="34" charset="0"/>
              </a:rPr>
              <a:t>Organe </a:t>
            </a:r>
            <a:r>
              <a:rPr lang="fr-FR" sz="2400" dirty="0" err="1">
                <a:latin typeface="Arial" pitchFamily="34" charset="0"/>
                <a:ea typeface="+mn-ea"/>
                <a:cs typeface="Arial" pitchFamily="34" charset="0"/>
              </a:rPr>
              <a:t>compliant</a:t>
            </a:r>
            <a:r>
              <a:rPr lang="fr-FR" sz="2400" dirty="0">
                <a:latin typeface="Arial" pitchFamily="34" charset="0"/>
                <a:ea typeface="+mn-ea"/>
                <a:cs typeface="Arial" pitchFamily="34" charset="0"/>
              </a:rPr>
              <a:t>: rectum</a:t>
            </a:r>
            <a:endParaRPr lang="en-US" sz="2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ZoneTexte 6"/>
          <p:cNvSpPr txBox="1"/>
          <p:nvPr/>
        </p:nvSpPr>
        <p:spPr>
          <a:xfrm>
            <a:off x="179512" y="5085556"/>
            <a:ext cx="38651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E46C0A"/>
              </a:buClr>
              <a:buFont typeface="Wingdings" charset="0"/>
              <a:buChar char="Ø"/>
            </a:pPr>
            <a:r>
              <a:rPr lang="fr-FR" sz="2400">
                <a:cs typeface="Arial" charset="0"/>
              </a:rPr>
              <a:t>Appareil résistant: anus</a:t>
            </a:r>
            <a:endParaRPr lang="en-US" sz="2400">
              <a:cs typeface="Arial" charset="0"/>
            </a:endParaRPr>
          </a:p>
        </p:txBody>
      </p:sp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314450" y="2186459"/>
            <a:ext cx="4362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400" dirty="0">
                <a:cs typeface="Arial" charset="0"/>
              </a:rPr>
              <a:t>Stockage des matières solides</a:t>
            </a:r>
            <a:endParaRPr lang="en-US" sz="2400" dirty="0">
              <a:cs typeface="Arial" charset="0"/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9E43D1-487B-59D3-7455-C824FDBC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8654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Organe </a:t>
            </a:r>
            <a:r>
              <a:rPr lang="fr-FR" dirty="0" err="1"/>
              <a:t>compliant</a:t>
            </a:r>
            <a:r>
              <a:rPr lang="fr-FR" dirty="0"/>
              <a:t>: le rectum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cs typeface="Arial" charset="0"/>
              </a:rPr>
              <a:t>Relaxation réceptrice du rectum:</a:t>
            </a:r>
          </a:p>
          <a:p>
            <a:pPr lvl="1">
              <a:lnSpc>
                <a:spcPct val="90000"/>
              </a:lnSpc>
              <a:buClr>
                <a:srgbClr val="E46C0A"/>
              </a:buClr>
              <a:buFont typeface="Wingdings" charset="0"/>
              <a:buChar char="Ø"/>
            </a:pPr>
            <a:r>
              <a:rPr lang="fr-FR" sz="2000" dirty="0">
                <a:latin typeface="Arial" charset="0"/>
                <a:cs typeface="Arial" charset="0"/>
              </a:rPr>
              <a:t>Propriété </a:t>
            </a:r>
            <a:r>
              <a:rPr lang="fr-FR" sz="2000" dirty="0" err="1">
                <a:latin typeface="Arial" charset="0"/>
                <a:cs typeface="Arial" charset="0"/>
              </a:rPr>
              <a:t>visco-élastique</a:t>
            </a:r>
            <a:r>
              <a:rPr lang="fr-FR" sz="2000" dirty="0">
                <a:latin typeface="Arial" charset="0"/>
                <a:cs typeface="Arial" charset="0"/>
              </a:rPr>
              <a:t> de la paroi</a:t>
            </a:r>
          </a:p>
          <a:p>
            <a:pPr lvl="1">
              <a:lnSpc>
                <a:spcPct val="90000"/>
              </a:lnSpc>
              <a:buClr>
                <a:srgbClr val="E46C0A"/>
              </a:buClr>
              <a:buFont typeface="Wingdings" charset="0"/>
              <a:buChar char="Ø"/>
            </a:pPr>
            <a:r>
              <a:rPr lang="fr-FR" sz="2000" dirty="0">
                <a:latin typeface="Arial" charset="0"/>
                <a:cs typeface="Arial" charset="0"/>
              </a:rPr>
              <a:t>Contrôle nerveux: voie inhibitrice NO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fr-FR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fr-FR" dirty="0">
                <a:latin typeface="Arial" charset="0"/>
                <a:cs typeface="Arial" charset="0"/>
              </a:rPr>
              <a:t>Origine de la sensation de besoin: étirement des récepteurs sensitifs de la paroi rectale</a:t>
            </a:r>
          </a:p>
          <a:p>
            <a:pPr>
              <a:lnSpc>
                <a:spcPct val="90000"/>
              </a:lnSpc>
            </a:pPr>
            <a:endParaRPr lang="fr-FR" dirty="0">
              <a:latin typeface="Arial" charset="0"/>
              <a:cs typeface="Arial" charset="0"/>
            </a:endParaRPr>
          </a:p>
          <a:p>
            <a:r>
              <a:rPr lang="fr-FR" dirty="0">
                <a:latin typeface="Arial" charset="0"/>
                <a:cs typeface="Arial" charset="0"/>
              </a:rPr>
              <a:t>Physiopathologie</a:t>
            </a:r>
          </a:p>
          <a:p>
            <a:pPr lvl="1"/>
            <a:r>
              <a:rPr lang="fr-FR" dirty="0">
                <a:latin typeface="Arial" charset="0"/>
                <a:cs typeface="Arial" charset="0"/>
              </a:rPr>
              <a:t>Diminution </a:t>
            </a:r>
            <a:r>
              <a:rPr lang="fr-FR" dirty="0" err="1">
                <a:latin typeface="Arial" charset="0"/>
                <a:cs typeface="Arial" charset="0"/>
              </a:rPr>
              <a:t>compliance</a:t>
            </a:r>
            <a:r>
              <a:rPr lang="fr-FR" dirty="0">
                <a:latin typeface="Arial" charset="0"/>
                <a:cs typeface="Arial" charset="0"/>
              </a:rPr>
              <a:t> (</a:t>
            </a:r>
            <a:r>
              <a:rPr lang="fr-FR" dirty="0" err="1">
                <a:latin typeface="Arial" charset="0"/>
                <a:cs typeface="Arial" charset="0"/>
              </a:rPr>
              <a:t>microrectie</a:t>
            </a:r>
            <a:r>
              <a:rPr lang="fr-FR" dirty="0">
                <a:latin typeface="Arial" charset="0"/>
                <a:cs typeface="Arial" charset="0"/>
              </a:rPr>
              <a:t>):</a:t>
            </a:r>
          </a:p>
          <a:p>
            <a:pPr lvl="1">
              <a:buClr>
                <a:srgbClr val="E46C0A"/>
              </a:buClr>
              <a:buFont typeface="Wingdings" charset="0"/>
              <a:buChar char="Ø"/>
            </a:pPr>
            <a:r>
              <a:rPr lang="fr-FR" sz="2000" dirty="0">
                <a:latin typeface="Arial" charset="0"/>
                <a:cs typeface="Arial" charset="0"/>
              </a:rPr>
              <a:t>Incontinence</a:t>
            </a:r>
          </a:p>
          <a:p>
            <a:pPr lvl="1"/>
            <a:r>
              <a:rPr lang="fr-FR" dirty="0">
                <a:latin typeface="Arial" charset="0"/>
                <a:cs typeface="Arial" charset="0"/>
              </a:rPr>
              <a:t>Augmentation </a:t>
            </a:r>
            <a:r>
              <a:rPr lang="fr-FR" dirty="0" err="1">
                <a:latin typeface="Arial" charset="0"/>
                <a:cs typeface="Arial" charset="0"/>
              </a:rPr>
              <a:t>compliance</a:t>
            </a:r>
            <a:r>
              <a:rPr lang="fr-FR" dirty="0">
                <a:latin typeface="Arial" charset="0"/>
                <a:cs typeface="Arial" charset="0"/>
              </a:rPr>
              <a:t> (</a:t>
            </a:r>
            <a:r>
              <a:rPr lang="fr-FR" dirty="0" err="1">
                <a:latin typeface="Arial" charset="0"/>
                <a:cs typeface="Arial" charset="0"/>
              </a:rPr>
              <a:t>mégarectum</a:t>
            </a:r>
            <a:r>
              <a:rPr lang="fr-FR" dirty="0">
                <a:latin typeface="Arial" charset="0"/>
                <a:cs typeface="Arial" charset="0"/>
              </a:rPr>
              <a:t>):</a:t>
            </a:r>
          </a:p>
          <a:p>
            <a:pPr lvl="1">
              <a:buClr>
                <a:srgbClr val="E46C0A"/>
              </a:buClr>
              <a:buFont typeface="Wingdings" charset="0"/>
              <a:buChar char="Ø"/>
            </a:pPr>
            <a:r>
              <a:rPr lang="fr-FR" sz="2000" dirty="0">
                <a:latin typeface="Arial" charset="0"/>
                <a:cs typeface="Arial" charset="0"/>
              </a:rPr>
              <a:t>Constipation distale</a:t>
            </a:r>
          </a:p>
          <a:p>
            <a:pPr>
              <a:lnSpc>
                <a:spcPct val="90000"/>
              </a:lnSpc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9269-8B46-4430-AFD6-0C3589B024D4}" type="slidenum">
              <a:rPr lang="fr-FR" smtClean="0"/>
              <a:t>9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FR" dirty="0"/>
              <a:t>HGE-Proctologie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D122FC8-CE24-18D6-C4C5-3CF71984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4668500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774</Words>
  <Application>Microsoft Macintosh PowerPoint</Application>
  <PresentationFormat>Affichage à l'écran (4:3)</PresentationFormat>
  <Paragraphs>238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Monotype Sorts</vt:lpstr>
      <vt:lpstr>Wingdings</vt:lpstr>
      <vt:lpstr>Thème Office</vt:lpstr>
      <vt:lpstr>Conception personnalisée</vt:lpstr>
      <vt:lpstr>1_Conception personnalisée</vt:lpstr>
      <vt:lpstr>PROCTOLOGIE Physiologie de la continence et de la défécation</vt:lpstr>
      <vt:lpstr>Objectifs</vt:lpstr>
      <vt:lpstr>Plan</vt:lpstr>
      <vt:lpstr>Fonctions du colon</vt:lpstr>
      <vt:lpstr>Fonctions du colon</vt:lpstr>
      <vt:lpstr>Motricité colique</vt:lpstr>
      <vt:lpstr>Continence et défécation</vt:lpstr>
      <vt:lpstr>Continence</vt:lpstr>
      <vt:lpstr>Organe compliant: le rectum</vt:lpstr>
      <vt:lpstr>Appareil résistant: le canal anal</vt:lpstr>
      <vt:lpstr>Le sphincter externe de l’anus</vt:lpstr>
      <vt:lpstr>Le sphincter interne de l’anus</vt:lpstr>
      <vt:lpstr>La muqueuse du canal anal</vt:lpstr>
      <vt:lpstr>Mécanismes de la défécation</vt:lpstr>
      <vt:lpstr>Défécation « sociologique »</vt:lpstr>
      <vt:lpstr>Défécation « sociologique »</vt:lpstr>
      <vt:lpstr>A retenir</vt:lpstr>
      <vt:lpstr>Référence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ROMAN, Sabine</dc:creator>
  <cp:lastModifiedBy>Utilisateur Microsoft Office</cp:lastModifiedBy>
  <cp:revision>127</cp:revision>
  <dcterms:created xsi:type="dcterms:W3CDTF">2018-08-02T16:15:05Z</dcterms:created>
  <dcterms:modified xsi:type="dcterms:W3CDTF">2025-09-12T11:25:53Z</dcterms:modified>
</cp:coreProperties>
</file>