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73" r:id="rId6"/>
    <p:sldId id="261" r:id="rId7"/>
    <p:sldId id="274" r:id="rId8"/>
    <p:sldId id="276" r:id="rId9"/>
    <p:sldId id="277" r:id="rId10"/>
    <p:sldId id="260" r:id="rId11"/>
    <p:sldId id="263" r:id="rId12"/>
    <p:sldId id="264" r:id="rId13"/>
    <p:sldId id="265" r:id="rId14"/>
    <p:sldId id="266" r:id="rId15"/>
    <p:sldId id="267" r:id="rId16"/>
    <p:sldId id="268" r:id="rId17"/>
    <p:sldId id="269" r:id="rId18"/>
    <p:sldId id="270" r:id="rId19"/>
    <p:sldId id="271" r:id="rId20"/>
    <p:sldId id="632" r:id="rId21"/>
    <p:sldId id="272" r:id="rId22"/>
    <p:sldId id="275"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3909"/>
  </p:normalViewPr>
  <p:slideViewPr>
    <p:cSldViewPr snapToGrid="0">
      <p:cViewPr varScale="1">
        <p:scale>
          <a:sx n="61" d="100"/>
          <a:sy n="61" d="100"/>
        </p:scale>
        <p:origin x="1448" y="200"/>
      </p:cViewPr>
      <p:guideLst/>
    </p:cSldViewPr>
  </p:slideViewPr>
  <p:notesTextViewPr>
    <p:cViewPr>
      <p:scale>
        <a:sx n="130" d="100"/>
        <a:sy n="130" d="100"/>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3D6D9F7-40B8-8A32-EFCD-4E0606ED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0EE1FD7-B40C-75D4-6A9C-2B4F6886E2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3C9C9-C1C0-A248-A2B0-11BC5D8E8292}" type="datetimeFigureOut">
              <a:rPr lang="fr-FR" smtClean="0"/>
              <a:t>29/09/2024</a:t>
            </a:fld>
            <a:endParaRPr lang="fr-FR"/>
          </a:p>
        </p:txBody>
      </p:sp>
      <p:sp>
        <p:nvSpPr>
          <p:cNvPr id="4" name="Espace réservé du pied de page 3">
            <a:extLst>
              <a:ext uri="{FF2B5EF4-FFF2-40B4-BE49-F238E27FC236}">
                <a16:creationId xmlns:a16="http://schemas.microsoft.com/office/drawing/2014/main" id="{0D232987-C655-65B9-5F83-D0330071F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1F46AEE-7079-CDBE-E216-FA09EAE467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C6E494-6B97-9644-93F4-DF1794D94A30}" type="slidenum">
              <a:rPr lang="fr-FR" smtClean="0"/>
              <a:t>‹N°›</a:t>
            </a:fld>
            <a:endParaRPr lang="fr-FR"/>
          </a:p>
        </p:txBody>
      </p:sp>
    </p:spTree>
    <p:extLst>
      <p:ext uri="{BB962C8B-B14F-4D97-AF65-F5344CB8AC3E}">
        <p14:creationId xmlns:p14="http://schemas.microsoft.com/office/powerpoint/2010/main" val="920187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4806B-FF00-A74A-8002-A92D6CD73C51}" type="datetimeFigureOut">
              <a:rPr lang="fr-FR" smtClean="0"/>
              <a:t>29/09/2024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B5EB-0114-DD47-B1C8-3DB3EF02F215}" type="slidenum">
              <a:rPr lang="fr-FR" smtClean="0"/>
              <a:t>‹N°›</a:t>
            </a:fld>
            <a:endParaRPr lang="fr-FR"/>
          </a:p>
        </p:txBody>
      </p:sp>
    </p:spTree>
    <p:extLst>
      <p:ext uri="{BB962C8B-B14F-4D97-AF65-F5344CB8AC3E}">
        <p14:creationId xmlns:p14="http://schemas.microsoft.com/office/powerpoint/2010/main" val="25080768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itchFamily="2" charset="2"/>
              <a:buChar char="Ø"/>
            </a:pPr>
            <a:r>
              <a:rPr lang="fr-FR" sz="1800" b="1" dirty="0" err="1"/>
              <a:t>Current</a:t>
            </a:r>
            <a:r>
              <a:rPr lang="fr-FR" sz="1800" b="1" dirty="0"/>
              <a:t> </a:t>
            </a:r>
            <a:r>
              <a:rPr lang="fr-FR" sz="1800" b="1" dirty="0" err="1"/>
              <a:t>eco</a:t>
            </a:r>
            <a:r>
              <a:rPr lang="fr-FR" sz="1800" b="1" dirty="0"/>
              <a:t> situation: inflation rate? </a:t>
            </a:r>
            <a:r>
              <a:rPr lang="fr-FR" sz="1800" b="1" dirty="0" err="1"/>
              <a:t>Debt</a:t>
            </a:r>
            <a:r>
              <a:rPr lang="fr-FR" sz="1800" b="1" dirty="0"/>
              <a:t> to GDP ratio? </a:t>
            </a:r>
          </a:p>
          <a:p>
            <a:pPr marL="0" indent="0">
              <a:buFontTx/>
              <a:buNone/>
            </a:pPr>
            <a:r>
              <a:rPr lang="fr-FR" sz="1800" b="1" dirty="0" err="1"/>
              <a:t>Recent</a:t>
            </a:r>
            <a:r>
              <a:rPr lang="fr-FR" sz="1800" b="1" dirty="0"/>
              <a:t> </a:t>
            </a:r>
            <a:r>
              <a:rPr lang="fr-FR" sz="1800" b="1" dirty="0" err="1"/>
              <a:t>eco</a:t>
            </a:r>
            <a:r>
              <a:rPr lang="fr-FR" sz="1800" b="1" dirty="0"/>
              <a:t> </a:t>
            </a:r>
            <a:r>
              <a:rPr lang="fr-FR" sz="1800" b="1" dirty="0" err="1"/>
              <a:t>history</a:t>
            </a:r>
            <a:r>
              <a:rPr lang="fr-FR" sz="1800" b="1" dirty="0"/>
              <a:t>: 3rd </a:t>
            </a:r>
            <a:r>
              <a:rPr lang="fr-FR" sz="1800" b="1" dirty="0" err="1"/>
              <a:t>wave</a:t>
            </a:r>
            <a:r>
              <a:rPr lang="fr-FR" sz="1800" b="1" dirty="0"/>
              <a:t>- </a:t>
            </a:r>
            <a:r>
              <a:rPr lang="fr-FR" sz="1800" b="1" dirty="0" err="1"/>
              <a:t>what</a:t>
            </a:r>
            <a:r>
              <a:rPr lang="fr-FR" sz="1800" b="1" dirty="0"/>
              <a:t> </a:t>
            </a:r>
            <a:r>
              <a:rPr lang="fr-FR" sz="1800" b="1" dirty="0" err="1"/>
              <a:t>were</a:t>
            </a:r>
            <a:r>
              <a:rPr lang="fr-FR" sz="1800" b="1" dirty="0"/>
              <a:t> the first </a:t>
            </a:r>
            <a:r>
              <a:rPr lang="fr-FR" sz="1800" b="1" dirty="0" err="1"/>
              <a:t>two</a:t>
            </a:r>
            <a:r>
              <a:rPr lang="fr-FR" sz="1800" b="1" dirty="0"/>
              <a:t>?</a:t>
            </a:r>
          </a:p>
          <a:p>
            <a:pPr marL="0" indent="0">
              <a:buFontTx/>
              <a:buNone/>
            </a:pPr>
            <a:endParaRPr lang="fr-FR" sz="1800" b="1" dirty="0"/>
          </a:p>
          <a:p>
            <a:pPr marL="0" indent="0">
              <a:buFontTx/>
              <a:buNone/>
            </a:pPr>
            <a:endParaRPr lang="fr-FR" sz="1800" b="1" dirty="0"/>
          </a:p>
          <a:p>
            <a:pPr marL="171450" indent="-171450">
              <a:buFont typeface="Wingdings" pitchFamily="2" charset="2"/>
              <a:buChar char="Ø"/>
            </a:pPr>
            <a:r>
              <a:rPr lang="fr-FR" sz="1800" b="1" dirty="0"/>
              <a:t>Future </a:t>
            </a:r>
            <a:r>
              <a:rPr lang="fr-FR" sz="1800" b="1" dirty="0" err="1"/>
              <a:t>eco</a:t>
            </a:r>
            <a:r>
              <a:rPr lang="fr-FR" sz="1800" b="1" dirty="0"/>
              <a:t> </a:t>
            </a:r>
            <a:r>
              <a:rPr lang="fr-FR" sz="1800" b="1" dirty="0" err="1"/>
              <a:t>dvpt</a:t>
            </a:r>
            <a:r>
              <a:rPr lang="fr-FR" sz="1800" b="1" dirty="0"/>
              <a:t>: </a:t>
            </a:r>
            <a:r>
              <a:rPr lang="fr-FR" sz="1800" b="1" dirty="0" err="1"/>
              <a:t>reading</a:t>
            </a:r>
            <a:r>
              <a:rPr lang="fr-FR" sz="1800" b="1" dirty="0"/>
              <a:t> the </a:t>
            </a:r>
            <a:r>
              <a:rPr lang="fr-FR" sz="1800" b="1" dirty="0" err="1"/>
              <a:t>press</a:t>
            </a:r>
            <a:endParaRPr lang="fr-FR" sz="1800" b="1" dirty="0"/>
          </a:p>
          <a:p>
            <a:pPr marL="171450" indent="-171450">
              <a:buFont typeface="Wingdings" pitchFamily="2" charset="2"/>
              <a:buChar char="Ø"/>
            </a:pPr>
            <a:endParaRPr lang="fr-FR" sz="1800" b="1" dirty="0"/>
          </a:p>
          <a:p>
            <a:pPr marL="171450" indent="-171450">
              <a:buFont typeface="Wingdings" pitchFamily="2" charset="2"/>
              <a:buChar char="Ø"/>
            </a:pPr>
            <a:r>
              <a:rPr lang="fr-FR" sz="1800" b="1" dirty="0"/>
              <a:t>As a business </a:t>
            </a:r>
            <a:r>
              <a:rPr lang="fr-FR" sz="1800" b="1" dirty="0" err="1"/>
              <a:t>student</a:t>
            </a:r>
            <a:r>
              <a:rPr lang="fr-FR" sz="1800" b="1" dirty="0"/>
              <a:t>: </a:t>
            </a:r>
            <a:r>
              <a:rPr lang="fr-FR" sz="1800" b="1" dirty="0" err="1"/>
              <a:t>someone</a:t>
            </a:r>
            <a:r>
              <a:rPr lang="fr-FR" sz="1800" b="1" dirty="0"/>
              <a:t> </a:t>
            </a:r>
            <a:r>
              <a:rPr lang="fr-FR" sz="1800" b="1" dirty="0" err="1"/>
              <a:t>who</a:t>
            </a:r>
            <a:r>
              <a:rPr lang="fr-FR" sz="1800" b="1" dirty="0"/>
              <a:t> </a:t>
            </a:r>
            <a:r>
              <a:rPr lang="fr-FR" sz="1800" b="1" dirty="0" err="1"/>
              <a:t>works</a:t>
            </a:r>
            <a:r>
              <a:rPr lang="fr-FR" sz="1800" b="1" dirty="0"/>
              <a:t> in </a:t>
            </a:r>
            <a:r>
              <a:rPr lang="fr-FR" sz="1800" b="1" dirty="0" err="1"/>
              <a:t>logistics</a:t>
            </a:r>
            <a:r>
              <a:rPr lang="fr-FR" sz="1800" b="1" dirty="0"/>
              <a:t>/</a:t>
            </a:r>
            <a:r>
              <a:rPr lang="fr-FR" sz="1800" b="1" dirty="0" err="1"/>
              <a:t>supply</a:t>
            </a:r>
            <a:r>
              <a:rPr lang="fr-FR" sz="1800" b="1" dirty="0"/>
              <a:t> </a:t>
            </a:r>
            <a:r>
              <a:rPr lang="fr-FR" sz="1800" b="1" dirty="0" err="1"/>
              <a:t>chain</a:t>
            </a:r>
            <a:r>
              <a:rPr lang="fr-FR" sz="1800" b="1" dirty="0"/>
              <a:t>, </a:t>
            </a:r>
            <a:r>
              <a:rPr lang="fr-FR" sz="1800" b="1" dirty="0" err="1"/>
              <a:t>needs</a:t>
            </a:r>
            <a:r>
              <a:rPr lang="fr-FR" sz="1800" b="1" dirty="0"/>
              <a:t> to </a:t>
            </a:r>
            <a:r>
              <a:rPr lang="fr-FR" sz="1800" b="1" dirty="0" err="1"/>
              <a:t>understand</a:t>
            </a:r>
            <a:r>
              <a:rPr lang="fr-FR" sz="1800" b="1" dirty="0"/>
              <a:t> how inflation of </a:t>
            </a:r>
            <a:r>
              <a:rPr lang="fr-FR" sz="1800" b="1" dirty="0" err="1"/>
              <a:t>raw</a:t>
            </a:r>
            <a:r>
              <a:rPr lang="fr-FR" sz="1800" b="1" dirty="0"/>
              <a:t> </a:t>
            </a:r>
            <a:r>
              <a:rPr lang="fr-FR" sz="1800" b="1" dirty="0" err="1"/>
              <a:t>materials</a:t>
            </a:r>
            <a:r>
              <a:rPr lang="fr-FR" sz="1800" b="1" dirty="0"/>
              <a:t> </a:t>
            </a:r>
            <a:r>
              <a:rPr lang="fr-FR" sz="1800" b="1" dirty="0" err="1"/>
              <a:t>will</a:t>
            </a:r>
            <a:r>
              <a:rPr lang="fr-FR" sz="1800" b="1" dirty="0"/>
              <a:t> affect turnover, </a:t>
            </a:r>
            <a:r>
              <a:rPr lang="fr-FR" sz="1800" b="1" dirty="0" err="1"/>
              <a:t>someone</a:t>
            </a:r>
            <a:r>
              <a:rPr lang="fr-FR" sz="1800" b="1" dirty="0"/>
              <a:t> </a:t>
            </a:r>
            <a:r>
              <a:rPr lang="fr-FR" sz="1800" b="1" dirty="0" err="1"/>
              <a:t>working</a:t>
            </a:r>
            <a:r>
              <a:rPr lang="fr-FR" sz="1800" b="1" dirty="0"/>
              <a:t> in finance </a:t>
            </a:r>
            <a:r>
              <a:rPr lang="fr-FR" sz="1800" b="1" dirty="0" err="1"/>
              <a:t>needs</a:t>
            </a:r>
            <a:r>
              <a:rPr lang="fr-FR" sz="1800" b="1" dirty="0"/>
              <a:t> to </a:t>
            </a:r>
            <a:r>
              <a:rPr lang="fr-FR" sz="1800" b="1" dirty="0" err="1"/>
              <a:t>understand</a:t>
            </a:r>
            <a:r>
              <a:rPr lang="fr-FR" sz="1800" b="1" dirty="0"/>
              <a:t> the basics of a </a:t>
            </a:r>
            <a:r>
              <a:rPr lang="fr-FR" sz="1800" b="1" dirty="0" err="1"/>
              <a:t>financial</a:t>
            </a:r>
            <a:r>
              <a:rPr lang="fr-FR" sz="1800" b="1" dirty="0"/>
              <a:t> </a:t>
            </a:r>
            <a:r>
              <a:rPr lang="fr-FR" sz="1800" b="1" dirty="0" err="1"/>
              <a:t>crisis</a:t>
            </a:r>
            <a:endParaRPr lang="fr-FR" sz="1800" b="1" dirty="0"/>
          </a:p>
          <a:p>
            <a:pPr marL="0" indent="0">
              <a:buFontTx/>
              <a:buNone/>
            </a:pP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a:t>
            </a:fld>
            <a:endParaRPr lang="fr-FR"/>
          </a:p>
        </p:txBody>
      </p:sp>
    </p:spTree>
    <p:extLst>
      <p:ext uri="{BB962C8B-B14F-4D97-AF65-F5344CB8AC3E}">
        <p14:creationId xmlns:p14="http://schemas.microsoft.com/office/powerpoint/2010/main" val="141035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err="1"/>
              <a:t>Current</a:t>
            </a:r>
            <a:r>
              <a:rPr lang="fr-FR" dirty="0"/>
              <a:t> </a:t>
            </a:r>
            <a:r>
              <a:rPr lang="fr-FR" dirty="0" err="1"/>
              <a:t>account</a:t>
            </a:r>
            <a:r>
              <a:rPr lang="fr-FR" dirty="0"/>
              <a:t>: </a:t>
            </a:r>
          </a:p>
          <a:p>
            <a:pPr marL="0" indent="0">
              <a:buFontTx/>
              <a:buNone/>
            </a:pPr>
            <a:r>
              <a:rPr lang="fr-FR" i="1" dirty="0"/>
              <a:t>Example on the positive </a:t>
            </a:r>
            <a:r>
              <a:rPr lang="fr-FR" i="1" dirty="0" err="1"/>
              <a:t>side</a:t>
            </a:r>
            <a:r>
              <a:rPr lang="fr-FR" i="1" dirty="0"/>
              <a:t>:</a:t>
            </a:r>
          </a:p>
          <a:p>
            <a:pPr marL="0" indent="0">
              <a:buFontTx/>
              <a:buNone/>
            </a:pPr>
            <a:r>
              <a:rPr lang="fr-FR" dirty="0"/>
              <a:t>-  </a:t>
            </a:r>
            <a:r>
              <a:rPr lang="fr-FR" dirty="0" err="1"/>
              <a:t>Goods</a:t>
            </a:r>
            <a:r>
              <a:rPr lang="fr-FR" dirty="0"/>
              <a:t>: Exports to the </a:t>
            </a:r>
            <a:r>
              <a:rPr lang="fr-FR" dirty="0" err="1"/>
              <a:t>rest</a:t>
            </a:r>
            <a:r>
              <a:rPr lang="fr-FR" dirty="0"/>
              <a:t> of the world</a:t>
            </a:r>
          </a:p>
          <a:p>
            <a:pPr marL="0" indent="0">
              <a:buFontTx/>
              <a:buNone/>
            </a:pPr>
            <a:r>
              <a:rPr lang="fr-FR" dirty="0"/>
              <a:t>- </a:t>
            </a:r>
            <a:r>
              <a:rPr lang="fr-FR" dirty="0" err="1"/>
              <a:t>Income</a:t>
            </a:r>
            <a:r>
              <a:rPr lang="fr-FR" dirty="0"/>
              <a:t>: ex I </a:t>
            </a:r>
            <a:r>
              <a:rPr lang="fr-FR" dirty="0" err="1"/>
              <a:t>own</a:t>
            </a:r>
            <a:r>
              <a:rPr lang="fr-FR" dirty="0"/>
              <a:t> a pizza place </a:t>
            </a:r>
            <a:r>
              <a:rPr lang="fr-FR" dirty="0" err="1"/>
              <a:t>outside</a:t>
            </a:r>
            <a:r>
              <a:rPr lang="fr-FR" dirty="0"/>
              <a:t> the country, </a:t>
            </a:r>
            <a:r>
              <a:rPr lang="fr-FR" dirty="0" err="1"/>
              <a:t>generates</a:t>
            </a:r>
            <a:r>
              <a:rPr lang="fr-FR" dirty="0"/>
              <a:t> </a:t>
            </a:r>
            <a:r>
              <a:rPr lang="fr-FR" dirty="0" err="1"/>
              <a:t>income</a:t>
            </a:r>
            <a:endParaRPr lang="fr-FR" dirty="0"/>
          </a:p>
          <a:p>
            <a:pPr marL="171450" indent="-171450">
              <a:buFontTx/>
              <a:buChar char="-"/>
            </a:pPr>
            <a:r>
              <a:rPr lang="fr-FR" dirty="0"/>
              <a:t>Money </a:t>
            </a:r>
            <a:r>
              <a:rPr lang="fr-FR" dirty="0" err="1"/>
              <a:t>transfer</a:t>
            </a:r>
            <a:r>
              <a:rPr lang="fr-FR" dirty="0"/>
              <a:t>: </a:t>
            </a:r>
            <a:r>
              <a:rPr lang="fr-FR" dirty="0" err="1"/>
              <a:t>Someone</a:t>
            </a:r>
            <a:r>
              <a:rPr lang="fr-FR" dirty="0"/>
              <a:t> I know </a:t>
            </a:r>
            <a:r>
              <a:rPr lang="fr-FR" dirty="0" err="1"/>
              <a:t>outside</a:t>
            </a:r>
            <a:r>
              <a:rPr lang="fr-FR" dirty="0"/>
              <a:t> the country </a:t>
            </a:r>
            <a:r>
              <a:rPr lang="fr-FR" dirty="0" err="1"/>
              <a:t>sends</a:t>
            </a:r>
            <a:r>
              <a:rPr lang="fr-FR" dirty="0"/>
              <a:t> me money</a:t>
            </a:r>
          </a:p>
          <a:p>
            <a:pPr marL="0" indent="0" algn="l">
              <a:buFontTx/>
              <a:buNone/>
            </a:pPr>
            <a:r>
              <a:rPr lang="fr-FR" i="1" dirty="0" err="1"/>
              <a:t>Examples</a:t>
            </a:r>
            <a:r>
              <a:rPr lang="fr-FR" i="1" dirty="0"/>
              <a:t> on the </a:t>
            </a:r>
            <a:r>
              <a:rPr lang="fr-FR" i="1" dirty="0" err="1"/>
              <a:t>negative</a:t>
            </a:r>
            <a:r>
              <a:rPr lang="fr-FR" i="1" dirty="0"/>
              <a:t> </a:t>
            </a:r>
            <a:r>
              <a:rPr lang="fr-FR" i="1" dirty="0" err="1"/>
              <a:t>side</a:t>
            </a:r>
            <a:r>
              <a:rPr lang="fr-FR" i="1" dirty="0"/>
              <a:t>:</a:t>
            </a:r>
          </a:p>
          <a:p>
            <a:pPr marL="171450" indent="-171450" algn="l">
              <a:buFontTx/>
              <a:buChar char="-"/>
            </a:pPr>
            <a:r>
              <a:rPr lang="fr-FR" i="0" dirty="0" err="1"/>
              <a:t>Goods</a:t>
            </a:r>
            <a:r>
              <a:rPr lang="fr-FR" i="0" dirty="0"/>
              <a:t>: Imports</a:t>
            </a:r>
          </a:p>
          <a:p>
            <a:pPr marL="171450" indent="-171450" algn="l">
              <a:buFontTx/>
              <a:buChar char="-"/>
            </a:pPr>
            <a:r>
              <a:rPr lang="fr-FR" i="0" dirty="0" err="1"/>
              <a:t>Income</a:t>
            </a:r>
            <a:r>
              <a:rPr lang="fr-FR" i="0" dirty="0"/>
              <a:t>: A </a:t>
            </a:r>
            <a:r>
              <a:rPr lang="fr-FR" i="0" dirty="0" err="1"/>
              <a:t>foreigner</a:t>
            </a:r>
            <a:r>
              <a:rPr lang="fr-FR" i="0" dirty="0"/>
              <a:t> </a:t>
            </a:r>
            <a:r>
              <a:rPr lang="fr-FR" i="0" dirty="0" err="1"/>
              <a:t>owns</a:t>
            </a:r>
            <a:r>
              <a:rPr lang="fr-FR" i="0" dirty="0"/>
              <a:t> a pizza place in </a:t>
            </a:r>
            <a:r>
              <a:rPr lang="fr-FR" i="0" dirty="0" err="1"/>
              <a:t>my</a:t>
            </a:r>
            <a:r>
              <a:rPr lang="fr-FR" i="0" dirty="0"/>
              <a:t> country and </a:t>
            </a:r>
            <a:r>
              <a:rPr lang="fr-FR" i="0" dirty="0" err="1"/>
              <a:t>is</a:t>
            </a:r>
            <a:r>
              <a:rPr lang="fr-FR" i="0" dirty="0"/>
              <a:t> </a:t>
            </a:r>
            <a:r>
              <a:rPr lang="fr-FR" i="0" dirty="0" err="1"/>
              <a:t>making</a:t>
            </a:r>
            <a:r>
              <a:rPr lang="fr-FR" i="0" dirty="0"/>
              <a:t> profits</a:t>
            </a:r>
          </a:p>
          <a:p>
            <a:pPr marL="171450" indent="-171450" algn="l">
              <a:buFontTx/>
              <a:buChar char="-"/>
            </a:pPr>
            <a:r>
              <a:rPr lang="fr-FR" i="0" dirty="0"/>
              <a:t>Money </a:t>
            </a:r>
            <a:r>
              <a:rPr lang="fr-FR" i="0" dirty="0" err="1"/>
              <a:t>transfers</a:t>
            </a:r>
            <a:r>
              <a:rPr lang="fr-FR" i="0" dirty="0"/>
              <a:t>: I </a:t>
            </a:r>
            <a:r>
              <a:rPr lang="fr-FR" i="0" dirty="0" err="1"/>
              <a:t>receive</a:t>
            </a:r>
            <a:r>
              <a:rPr lang="fr-FR" i="0" dirty="0"/>
              <a:t> money </a:t>
            </a:r>
            <a:r>
              <a:rPr lang="fr-FR" i="0" dirty="0" err="1"/>
              <a:t>from</a:t>
            </a:r>
            <a:r>
              <a:rPr lang="fr-FR" i="0" dirty="0"/>
              <a:t> </a:t>
            </a:r>
            <a:r>
              <a:rPr lang="fr-FR" i="0" dirty="0" err="1"/>
              <a:t>some</a:t>
            </a:r>
            <a:r>
              <a:rPr lang="fr-FR" i="0" dirty="0"/>
              <a:t> </a:t>
            </a:r>
            <a:r>
              <a:rPr lang="fr-FR" i="0" dirty="0" err="1"/>
              <a:t>who</a:t>
            </a:r>
            <a:r>
              <a:rPr lang="fr-FR" i="0" dirty="0"/>
              <a:t> </a:t>
            </a:r>
            <a:r>
              <a:rPr lang="fr-FR" i="0" dirty="0" err="1"/>
              <a:t>lives</a:t>
            </a:r>
            <a:r>
              <a:rPr lang="fr-FR" i="0" dirty="0"/>
              <a:t> </a:t>
            </a:r>
            <a:r>
              <a:rPr lang="fr-FR" i="0" dirty="0" err="1"/>
              <a:t>outside</a:t>
            </a:r>
            <a:r>
              <a:rPr lang="fr-FR" i="0" dirty="0"/>
              <a:t> the country</a:t>
            </a:r>
          </a:p>
          <a:p>
            <a:pPr marL="171450" indent="-171450">
              <a:buFontTx/>
              <a:buChar char="-"/>
            </a:pPr>
            <a:endParaRPr lang="fr-FR" dirty="0"/>
          </a:p>
          <a:p>
            <a:pPr algn="l"/>
            <a:r>
              <a:rPr lang="fr-FR" dirty="0" err="1"/>
              <a:t>Interpretation</a:t>
            </a:r>
            <a:r>
              <a:rPr lang="fr-FR" dirty="0"/>
              <a:t> of </a:t>
            </a:r>
            <a:r>
              <a:rPr lang="fr-FR" b="1" dirty="0" err="1"/>
              <a:t>trade</a:t>
            </a:r>
            <a:r>
              <a:rPr lang="fr-FR" b="1" dirty="0"/>
              <a:t> </a:t>
            </a:r>
            <a:r>
              <a:rPr lang="fr-FR" b="1" dirty="0" err="1"/>
              <a:t>deficit</a:t>
            </a:r>
            <a:r>
              <a:rPr lang="fr-FR" b="1" dirty="0"/>
              <a:t> : not </a:t>
            </a:r>
            <a:r>
              <a:rPr lang="fr-FR" b="1" dirty="0" err="1"/>
              <a:t>always</a:t>
            </a:r>
            <a:r>
              <a:rPr lang="fr-FR" b="1" dirty="0"/>
              <a:t> a </a:t>
            </a:r>
            <a:r>
              <a:rPr lang="fr-FR" b="1" dirty="0" err="1"/>
              <a:t>bad</a:t>
            </a:r>
            <a:r>
              <a:rPr lang="fr-FR" b="1" dirty="0"/>
              <a:t> </a:t>
            </a:r>
            <a:r>
              <a:rPr lang="fr-FR" b="1" dirty="0" err="1"/>
              <a:t>sign</a:t>
            </a:r>
            <a:r>
              <a:rPr lang="fr-FR" dirty="0"/>
              <a:t>… </a:t>
            </a:r>
            <a:r>
              <a:rPr lang="fr-FR" dirty="0" err="1"/>
              <a:t>could</a:t>
            </a:r>
            <a:r>
              <a:rPr lang="fr-FR" dirty="0"/>
              <a:t> </a:t>
            </a:r>
            <a:r>
              <a:rPr lang="fr-FR" b="0" i="0" u="none" strike="noStrike" dirty="0" err="1">
                <a:solidFill>
                  <a:srgbClr val="111111"/>
                </a:solidFill>
                <a:effectLst/>
                <a:latin typeface="SourceSansPro"/>
              </a:rPr>
              <a:t>indicate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the country </a:t>
            </a:r>
            <a:r>
              <a:rPr lang="fr-FR" b="0" i="0" u="none" strike="noStrike" dirty="0" err="1">
                <a:solidFill>
                  <a:srgbClr val="111111"/>
                </a:solidFill>
                <a:effectLst/>
                <a:latin typeface="SourceSansPro"/>
              </a:rPr>
              <a:t>may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overly</a:t>
            </a:r>
            <a:r>
              <a:rPr lang="fr-FR" b="0" i="0" u="none" strike="noStrike" dirty="0">
                <a:solidFill>
                  <a:srgbClr val="111111"/>
                </a:solidFill>
                <a:effectLst/>
                <a:latin typeface="SourceSansPro"/>
              </a:rPr>
              <a:t> reliant on </a:t>
            </a:r>
            <a:r>
              <a:rPr lang="fr-FR" b="0" i="0" u="none" strike="noStrike" dirty="0" err="1">
                <a:solidFill>
                  <a:srgbClr val="111111"/>
                </a:solidFill>
                <a:effectLst/>
                <a:latin typeface="SourceSansPro"/>
              </a:rPr>
              <a:t>foreign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goods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However</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not </a:t>
            </a:r>
            <a:r>
              <a:rPr lang="fr-FR" b="0" i="0" u="none" strike="noStrike" dirty="0" err="1">
                <a:solidFill>
                  <a:srgbClr val="111111"/>
                </a:solidFill>
                <a:effectLst/>
                <a:latin typeface="SourceSansPro"/>
              </a:rPr>
              <a:t>always</a:t>
            </a:r>
            <a:r>
              <a:rPr lang="fr-FR" b="0" i="0" u="none" strike="noStrike" dirty="0">
                <a:solidFill>
                  <a:srgbClr val="111111"/>
                </a:solidFill>
                <a:effectLst/>
                <a:latin typeface="SourceSansPro"/>
              </a:rPr>
              <a:t> the case. It </a:t>
            </a:r>
            <a:r>
              <a:rPr lang="fr-FR" b="0" i="0" u="none" strike="noStrike" dirty="0" err="1">
                <a:solidFill>
                  <a:srgbClr val="111111"/>
                </a:solidFill>
                <a:effectLst/>
                <a:latin typeface="SourceSansPro"/>
              </a:rPr>
              <a:t>could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also</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a:t>
            </a:r>
            <a:r>
              <a:rPr lang="fr-FR" b="0" i="0" u="none" strike="noStrike" dirty="0">
                <a:solidFill>
                  <a:srgbClr val="111111"/>
                </a:solidFill>
                <a:effectLst/>
                <a:latin typeface="SourceSansPro"/>
              </a:rPr>
              <a:t> the country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wealthy</a:t>
            </a:r>
            <a:r>
              <a:rPr lang="fr-FR" b="0" i="0" u="none" strike="noStrike" dirty="0">
                <a:solidFill>
                  <a:srgbClr val="111111"/>
                </a:solidFill>
                <a:effectLst/>
                <a:latin typeface="SourceSansPro"/>
              </a:rPr>
              <a:t> and has a high </a:t>
            </a:r>
            <a:r>
              <a:rPr lang="fr-FR" b="0" i="0" u="none" strike="noStrike" dirty="0" err="1">
                <a:solidFill>
                  <a:srgbClr val="111111"/>
                </a:solidFill>
                <a:effectLst/>
                <a:latin typeface="SourceSansPro"/>
              </a:rPr>
              <a:t>level</a:t>
            </a:r>
            <a:r>
              <a:rPr lang="fr-FR" b="0" i="0" u="none" strike="noStrike" dirty="0">
                <a:solidFill>
                  <a:srgbClr val="111111"/>
                </a:solidFill>
                <a:effectLst/>
                <a:latin typeface="SourceSansPro"/>
              </a:rPr>
              <a:t> of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needs</a:t>
            </a:r>
            <a:r>
              <a:rPr lang="fr-FR" b="0" i="0" u="none" strike="noStrike" dirty="0">
                <a:solidFill>
                  <a:srgbClr val="111111"/>
                </a:solidFill>
                <a:effectLst/>
                <a:latin typeface="SourceSansPro"/>
              </a:rPr>
              <a:t> to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satisfied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investopedia</a:t>
            </a:r>
            <a:r>
              <a:rPr lang="fr-FR" b="0" i="0" u="none" strike="noStrike" dirty="0">
                <a:solidFill>
                  <a:srgbClr val="111111"/>
                </a:solidFill>
                <a:effectLst/>
                <a:latin typeface="SourceSansPro"/>
              </a:rPr>
              <a:t>: https://</a:t>
            </a:r>
            <a:r>
              <a:rPr lang="fr-FR" b="0" i="0" u="none" strike="noStrike" dirty="0" err="1">
                <a:solidFill>
                  <a:srgbClr val="111111"/>
                </a:solidFill>
                <a:effectLst/>
                <a:latin typeface="SourceSansPro"/>
              </a:rPr>
              <a:t>www.investopedia.com</a:t>
            </a:r>
            <a:r>
              <a:rPr lang="fr-FR" b="0" i="0" u="none" strike="noStrike" dirty="0">
                <a:solidFill>
                  <a:srgbClr val="111111"/>
                </a:solidFill>
                <a:effectLst/>
                <a:latin typeface="SourceSansPro"/>
              </a:rPr>
              <a:t>/</a:t>
            </a:r>
            <a:r>
              <a:rPr lang="fr-FR" b="0" i="0" u="none" strike="noStrike" dirty="0" err="1">
                <a:solidFill>
                  <a:srgbClr val="111111"/>
                </a:solidFill>
                <a:effectLst/>
                <a:latin typeface="SourceSansPro"/>
              </a:rPr>
              <a:t>terms</a:t>
            </a:r>
            <a:r>
              <a:rPr lang="fr-FR" b="0" i="0" u="none" strike="noStrike" dirty="0">
                <a:solidFill>
                  <a:srgbClr val="111111"/>
                </a:solidFill>
                <a:effectLst/>
                <a:latin typeface="SourceSansPro"/>
              </a:rPr>
              <a:t>/b/</a:t>
            </a:r>
            <a:r>
              <a:rPr lang="fr-FR" b="0" i="0" u="none" strike="noStrike" dirty="0" err="1">
                <a:solidFill>
                  <a:srgbClr val="111111"/>
                </a:solidFill>
                <a:effectLst/>
                <a:latin typeface="SourceSansPro"/>
              </a:rPr>
              <a:t>bot.asp</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have to finance </a:t>
            </a:r>
            <a:r>
              <a:rPr lang="fr-FR" b="0" i="0" u="none" strike="noStrike" dirty="0" err="1">
                <a:solidFill>
                  <a:srgbClr val="111111"/>
                </a:solidFill>
                <a:effectLst/>
                <a:latin typeface="SourceSansPro"/>
              </a:rPr>
              <a:t>your</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debt</a:t>
            </a:r>
            <a:r>
              <a:rPr lang="fr-FR" b="0" i="0" u="none" strike="noStrike" dirty="0">
                <a:solidFill>
                  <a:srgbClr val="111111"/>
                </a:solidFill>
                <a:effectLst/>
                <a:latin typeface="SourceSansPro"/>
              </a:rPr>
              <a:t> on international </a:t>
            </a:r>
            <a:r>
              <a:rPr lang="fr-FR" b="0" i="0" u="none" strike="noStrike" dirty="0" err="1">
                <a:solidFill>
                  <a:srgbClr val="111111"/>
                </a:solidFill>
                <a:effectLst/>
                <a:latin typeface="SourceSansPro"/>
              </a:rPr>
              <a:t>markets</a:t>
            </a:r>
            <a:endParaRPr lang="fr-FR" b="0" i="0" u="none" strike="noStrike" dirty="0">
              <a:solidFill>
                <a:srgbClr val="111111"/>
              </a:solidFill>
              <a:effectLst/>
              <a:latin typeface="SourceSansPro"/>
            </a:endParaRPr>
          </a:p>
          <a:p>
            <a:pPr algn="l"/>
            <a:r>
              <a:rPr lang="fr-FR" b="1" i="0" u="none" strike="noStrike" dirty="0">
                <a:solidFill>
                  <a:srgbClr val="111111"/>
                </a:solidFill>
                <a:effectLst/>
                <a:latin typeface="SourceSansPro"/>
              </a:rPr>
              <a:t>Trade surplus </a:t>
            </a:r>
            <a:r>
              <a:rPr lang="fr-FR" b="0" i="0" u="none" strike="noStrike" dirty="0">
                <a:solidFill>
                  <a:srgbClr val="111111"/>
                </a:solidFill>
                <a:effectLst/>
                <a:latin typeface="SourceSansPro"/>
              </a:rPr>
              <a:t>can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 </a:t>
            </a:r>
            <a:r>
              <a:rPr lang="fr-FR" b="0" i="0" u="none" strike="noStrike" dirty="0" err="1">
                <a:solidFill>
                  <a:srgbClr val="111111"/>
                </a:solidFill>
                <a:effectLst/>
                <a:latin typeface="SourceSansPro"/>
              </a:rPr>
              <a:t>result</a:t>
            </a:r>
            <a:r>
              <a:rPr lang="fr-FR" b="0" i="0" u="none" strike="noStrike" dirty="0">
                <a:solidFill>
                  <a:srgbClr val="111111"/>
                </a:solidFill>
                <a:effectLst/>
                <a:latin typeface="SourceSansPro"/>
              </a:rPr>
              <a:t> of a country </a:t>
            </a:r>
            <a:r>
              <a:rPr lang="fr-FR" b="0" i="0" u="none" strike="noStrike" dirty="0" err="1">
                <a:solidFill>
                  <a:srgbClr val="111111"/>
                </a:solidFill>
                <a:effectLst/>
                <a:latin typeface="SourceSansPro"/>
              </a:rPr>
              <a:t>having</a:t>
            </a:r>
            <a:r>
              <a:rPr lang="fr-FR" b="0" i="0" u="none" strike="noStrike" dirty="0">
                <a:solidFill>
                  <a:srgbClr val="111111"/>
                </a:solidFill>
                <a:effectLst/>
                <a:latin typeface="SourceSansPro"/>
              </a:rPr>
              <a:t> a </a:t>
            </a:r>
            <a:r>
              <a:rPr lang="fr-FR" b="0" i="0" u="none" strike="noStrike" dirty="0" err="1">
                <a:solidFill>
                  <a:srgbClr val="111111"/>
                </a:solidFill>
                <a:effectLst/>
                <a:latin typeface="SourceSansPro"/>
              </a:rPr>
              <a:t>competitive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advantage</a:t>
            </a:r>
            <a:r>
              <a:rPr lang="fr-FR" b="0" i="0" u="none" strike="noStrike" dirty="0">
                <a:solidFill>
                  <a:srgbClr val="111111"/>
                </a:solidFill>
                <a:effectLst/>
                <a:latin typeface="SourceSansPro"/>
              </a:rPr>
              <a:t> in the production and export of certain </a:t>
            </a:r>
            <a:r>
              <a:rPr lang="fr-FR" b="0" i="0" u="none" strike="noStrike" dirty="0" err="1">
                <a:solidFill>
                  <a:srgbClr val="111111"/>
                </a:solidFill>
                <a:effectLst/>
                <a:latin typeface="SourceSansPro"/>
              </a:rPr>
              <a:t>goods</a:t>
            </a:r>
            <a:r>
              <a:rPr lang="fr-FR" b="0" i="0" u="none" strike="noStrike" dirty="0">
                <a:solidFill>
                  <a:srgbClr val="111111"/>
                </a:solidFill>
                <a:effectLst/>
                <a:latin typeface="SourceSansPro"/>
              </a:rPr>
              <a:t>, or a </a:t>
            </a:r>
            <a:r>
              <a:rPr lang="fr-FR" b="0" i="0" u="none" strike="noStrike" dirty="0" err="1">
                <a:solidFill>
                  <a:srgbClr val="111111"/>
                </a:solidFill>
                <a:effectLst/>
                <a:latin typeface="SourceSansPro"/>
              </a:rPr>
              <a:t>country's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currency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being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relatively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undervalued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making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its</a:t>
            </a:r>
            <a:r>
              <a:rPr lang="fr-FR" b="0" i="0" u="none" strike="noStrike" dirty="0">
                <a:solidFill>
                  <a:srgbClr val="111111"/>
                </a:solidFill>
                <a:effectLst/>
                <a:latin typeface="SourceSansPro"/>
              </a:rPr>
              <a:t> exports </a:t>
            </a:r>
            <a:r>
              <a:rPr lang="fr-FR" b="0" i="0" u="none" strike="noStrike" dirty="0" err="1">
                <a:solidFill>
                  <a:srgbClr val="111111"/>
                </a:solidFill>
                <a:effectLst/>
                <a:latin typeface="SourceSansPro"/>
              </a:rPr>
              <a:t>cheaper</a:t>
            </a:r>
            <a:r>
              <a:rPr lang="fr-FR" b="0" i="0" u="none" strike="noStrike" dirty="0">
                <a:solidFill>
                  <a:srgbClr val="111111"/>
                </a:solidFill>
                <a:effectLst/>
                <a:latin typeface="SourceSansPro"/>
              </a:rPr>
              <a:t> for </a:t>
            </a:r>
            <a:r>
              <a:rPr lang="fr-FR" b="0" i="0" u="none" strike="noStrike" dirty="0" err="1">
                <a:solidFill>
                  <a:srgbClr val="111111"/>
                </a:solidFill>
                <a:effectLst/>
                <a:latin typeface="SourceSansPro"/>
              </a:rPr>
              <a:t>foreign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buyers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cf</a:t>
            </a:r>
            <a:r>
              <a:rPr lang="fr-FR" b="0" i="0" u="none" strike="noStrike" dirty="0">
                <a:solidFill>
                  <a:srgbClr val="111111"/>
                </a:solidFill>
                <a:effectLst/>
                <a:latin typeface="SourceSansPro"/>
              </a:rPr>
              <a:t> China, not </a:t>
            </a:r>
            <a:r>
              <a:rPr lang="fr-FR" b="0" i="0" u="none" strike="noStrike" dirty="0" err="1">
                <a:solidFill>
                  <a:srgbClr val="111111"/>
                </a:solidFill>
                <a:effectLst/>
                <a:latin typeface="SourceSansPro"/>
              </a:rPr>
              <a:t>enough</a:t>
            </a:r>
            <a:r>
              <a:rPr lang="fr-FR" b="0" i="0" u="none" strike="noStrike" dirty="0">
                <a:solidFill>
                  <a:srgbClr val="111111"/>
                </a:solidFill>
                <a:effectLst/>
                <a:latin typeface="SourceSansPro"/>
              </a:rPr>
              <a:t> local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too</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much</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savings</a:t>
            </a:r>
            <a:r>
              <a:rPr lang="fr-FR" b="0" i="0" u="none" strike="noStrike" dirty="0">
                <a:solidFill>
                  <a:srgbClr val="111111"/>
                </a:solidFill>
                <a:effectLst/>
                <a:latin typeface="SourceSansPro"/>
              </a:rPr>
              <a:t>). Can </a:t>
            </a:r>
            <a:r>
              <a:rPr lang="fr-FR" b="0" i="0" u="none" strike="noStrike" dirty="0" err="1">
                <a:solidFill>
                  <a:srgbClr val="111111"/>
                </a:solidFill>
                <a:effectLst/>
                <a:latin typeface="SourceSansPro"/>
              </a:rPr>
              <a:t>reflect</a:t>
            </a:r>
            <a:r>
              <a:rPr lang="fr-FR" b="0" i="0" u="none" strike="noStrike" dirty="0">
                <a:solidFill>
                  <a:srgbClr val="111111"/>
                </a:solidFill>
                <a:effectLst/>
                <a:latin typeface="SourceSansPro"/>
              </a:rPr>
              <a:t> of a </a:t>
            </a:r>
            <a:r>
              <a:rPr lang="fr-FR" b="0" i="0" u="none" strike="noStrike" dirty="0" err="1">
                <a:solidFill>
                  <a:srgbClr val="111111"/>
                </a:solidFill>
                <a:effectLst/>
                <a:latin typeface="SourceSansPro"/>
              </a:rPr>
              <a:t>falling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 start a </a:t>
            </a:r>
            <a:r>
              <a:rPr lang="fr-FR" b="0" i="0" u="none" strike="noStrike" dirty="0" err="1">
                <a:solidFill>
                  <a:srgbClr val="111111"/>
                </a:solidFill>
                <a:effectLst/>
                <a:latin typeface="SourceSansPro"/>
              </a:rPr>
              <a:t>recession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LEND money to the </a:t>
            </a:r>
            <a:r>
              <a:rPr lang="fr-FR" b="0" i="0" u="none" strike="noStrike" dirty="0" err="1">
                <a:solidFill>
                  <a:srgbClr val="111111"/>
                </a:solidFill>
                <a:effectLst/>
                <a:latin typeface="SourceSansPro"/>
              </a:rPr>
              <a:t>others</a:t>
            </a:r>
            <a:endParaRPr lang="fr-FR" b="0" i="0" u="none" strike="noStrike" dirty="0">
              <a:solidFill>
                <a:srgbClr val="111111"/>
              </a:solidFill>
              <a:effectLst/>
              <a:latin typeface="SourceSansPro"/>
            </a:endParaRPr>
          </a:p>
          <a:p>
            <a:pPr algn="l"/>
            <a:r>
              <a:rPr lang="fr-FR" b="0" i="0" u="none" strike="noStrike" dirty="0">
                <a:solidFill>
                  <a:srgbClr val="111111"/>
                </a:solidFill>
                <a:effectLst/>
                <a:latin typeface="SourceSansPro"/>
              </a:rPr>
              <a:t>In </a:t>
            </a:r>
            <a:r>
              <a:rPr lang="fr-FR" b="0" i="0" u="none" strike="noStrike" dirty="0" err="1">
                <a:solidFill>
                  <a:srgbClr val="111111"/>
                </a:solidFill>
                <a:effectLst/>
                <a:latin typeface="SourceSansPro"/>
              </a:rPr>
              <a:t>itself</a:t>
            </a:r>
            <a:r>
              <a:rPr lang="fr-FR" b="0" i="0" u="none" strike="noStrike" dirty="0">
                <a:solidFill>
                  <a:srgbClr val="111111"/>
                </a:solidFill>
                <a:effectLst/>
                <a:latin typeface="SourceSansPro"/>
              </a:rPr>
              <a:t>, not a good </a:t>
            </a:r>
            <a:r>
              <a:rPr lang="fr-FR" b="0" i="0" u="none" strike="noStrike" dirty="0" err="1">
                <a:solidFill>
                  <a:srgbClr val="111111"/>
                </a:solidFill>
                <a:effectLst/>
                <a:latin typeface="SourceSansPro"/>
              </a:rPr>
              <a:t>indicator</a:t>
            </a:r>
            <a:r>
              <a:rPr lang="fr-FR" b="0" i="0" u="none" strike="noStrike" dirty="0">
                <a:solidFill>
                  <a:srgbClr val="111111"/>
                </a:solidFill>
                <a:effectLst/>
                <a:latin typeface="SourceSansPro"/>
              </a:rPr>
              <a:t> of the </a:t>
            </a:r>
            <a:r>
              <a:rPr lang="fr-FR" b="0" i="0" u="none" strike="noStrike" dirty="0" err="1">
                <a:solidFill>
                  <a:srgbClr val="111111"/>
                </a:solidFill>
                <a:effectLst/>
                <a:latin typeface="SourceSansPro"/>
              </a:rPr>
              <a:t>health</a:t>
            </a:r>
            <a:r>
              <a:rPr lang="fr-FR" b="0" i="0" u="none" strike="noStrike" dirty="0">
                <a:solidFill>
                  <a:srgbClr val="111111"/>
                </a:solidFill>
                <a:effectLst/>
                <a:latin typeface="SourceSansPro"/>
              </a:rPr>
              <a:t> of the </a:t>
            </a:r>
            <a:r>
              <a:rPr lang="fr-FR" b="0" i="0" u="none" strike="noStrike" dirty="0" err="1">
                <a:solidFill>
                  <a:srgbClr val="111111"/>
                </a:solidFill>
                <a:effectLst/>
                <a:latin typeface="SourceSansPro"/>
              </a:rPr>
              <a:t>economy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need</a:t>
            </a:r>
            <a:r>
              <a:rPr lang="fr-FR" b="0" i="0" u="none" strike="noStrike" dirty="0">
                <a:solidFill>
                  <a:srgbClr val="111111"/>
                </a:solidFill>
                <a:effectLst/>
                <a:latin typeface="SourceSansPro"/>
              </a:rPr>
              <a:t> to </a:t>
            </a:r>
            <a:r>
              <a:rPr lang="fr-FR" b="0" i="0" u="none" strike="noStrike" dirty="0" err="1">
                <a:solidFill>
                  <a:srgbClr val="111111"/>
                </a:solidFill>
                <a:effectLst/>
                <a:latin typeface="SourceSansPro"/>
              </a:rPr>
              <a:t>analyze</a:t>
            </a:r>
            <a:r>
              <a:rPr lang="fr-FR" b="0" i="0" u="none" strike="noStrike" dirty="0">
                <a:solidFill>
                  <a:srgbClr val="111111"/>
                </a:solidFill>
                <a:effectLst/>
                <a:latin typeface="SourceSansPro"/>
              </a:rPr>
              <a:t> the </a:t>
            </a:r>
            <a:r>
              <a:rPr lang="fr-FR" b="0" i="0" u="none" strike="noStrike" dirty="0" err="1">
                <a:solidFill>
                  <a:srgbClr val="111111"/>
                </a:solidFill>
                <a:effectLst/>
                <a:latin typeface="SourceSansPro"/>
              </a:rPr>
              <a:t>context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understand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why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there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a surplus or a </a:t>
            </a:r>
            <a:r>
              <a:rPr lang="fr-FR" b="0" i="0" u="none" strike="noStrike" dirty="0" err="1">
                <a:solidFill>
                  <a:srgbClr val="111111"/>
                </a:solidFill>
                <a:effectLst/>
                <a:latin typeface="SourceSansPro"/>
              </a:rPr>
              <a:t>deficit</a:t>
            </a:r>
            <a:r>
              <a:rPr lang="fr-FR" b="0" i="0" u="none" strike="noStrike" dirty="0">
                <a:solidFill>
                  <a:srgbClr val="111111"/>
                </a:solidFill>
                <a:effectLst/>
                <a:latin typeface="SourceSansPro"/>
              </a:rPr>
              <a:t>)</a:t>
            </a:r>
          </a:p>
          <a:p>
            <a:pPr algn="l"/>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can have a </a:t>
            </a:r>
            <a:r>
              <a:rPr lang="fr-FR" b="0" i="0" u="none" strike="noStrike" dirty="0" err="1">
                <a:solidFill>
                  <a:srgbClr val="111111"/>
                </a:solidFill>
                <a:effectLst/>
                <a:latin typeface="SourceSansPro"/>
              </a:rPr>
              <a:t>deficit</a:t>
            </a:r>
            <a:r>
              <a:rPr lang="fr-FR" b="0" i="0" u="none" strike="noStrike" dirty="0">
                <a:solidFill>
                  <a:srgbClr val="111111"/>
                </a:solidFill>
                <a:effectLst/>
                <a:latin typeface="SourceSansPro"/>
              </a:rPr>
              <a:t> in the BOT and surplus in the balance of </a:t>
            </a:r>
            <a:r>
              <a:rPr lang="fr-FR" b="0" i="0" u="none" strike="noStrike" dirty="0" err="1">
                <a:solidFill>
                  <a:srgbClr val="111111"/>
                </a:solidFill>
                <a:effectLst/>
                <a:latin typeface="SourceSansPro"/>
              </a:rPr>
              <a:t>payments</a:t>
            </a:r>
            <a:r>
              <a:rPr lang="fr-FR" b="0" i="0" u="none" strike="noStrike" dirty="0">
                <a:solidFill>
                  <a:srgbClr val="111111"/>
                </a:solidFill>
                <a:effectLst/>
                <a:latin typeface="SourceSansPro"/>
              </a:rPr>
              <a:t>, and vice-versa. </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10</a:t>
            </a:fld>
            <a:endParaRPr lang="fr-FR"/>
          </a:p>
        </p:txBody>
      </p:sp>
    </p:spTree>
    <p:extLst>
      <p:ext uri="{BB962C8B-B14F-4D97-AF65-F5344CB8AC3E}">
        <p14:creationId xmlns:p14="http://schemas.microsoft.com/office/powerpoint/2010/main" val="138111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pPr algn="l" fontAlgn="base"/>
            <a:r>
              <a:rPr lang="fr-FR" b="0" i="0" u="none" strike="noStrike" dirty="0">
                <a:solidFill>
                  <a:srgbClr val="555555"/>
                </a:solidFill>
                <a:effectLst/>
                <a:latin typeface="Open Sans" panose="020F0502020204030204" pitchFamily="34" charset="0"/>
              </a:rPr>
              <a:t>The balance of </a:t>
            </a:r>
            <a:r>
              <a:rPr lang="fr-FR" b="0" i="0" u="none" strike="noStrike" dirty="0" err="1">
                <a:solidFill>
                  <a:srgbClr val="555555"/>
                </a:solidFill>
                <a:effectLst/>
                <a:latin typeface="Open Sans" panose="020F0502020204030204" pitchFamily="34" charset="0"/>
              </a:rPr>
              <a:t>payments</a:t>
            </a:r>
            <a:r>
              <a:rPr lang="fr-FR" b="0" i="0" u="none" strike="noStrike" dirty="0">
                <a:solidFill>
                  <a:srgbClr val="555555"/>
                </a:solidFill>
                <a:effectLst/>
                <a:latin typeface="Open Sans" panose="020F0502020204030204" pitchFamily="34" charset="0"/>
              </a:rPr>
              <a:t> </a:t>
            </a:r>
            <a:r>
              <a:rPr lang="fr-FR" b="0" i="0" u="none" strike="noStrike" dirty="0" err="1">
                <a:solidFill>
                  <a:srgbClr val="555555"/>
                </a:solidFill>
                <a:effectLst/>
                <a:latin typeface="Open Sans" panose="020F0502020204030204" pitchFamily="34" charset="0"/>
              </a:rPr>
              <a:t>consists</a:t>
            </a:r>
            <a:r>
              <a:rPr lang="fr-FR" b="0" i="0" u="none" strike="noStrike" dirty="0">
                <a:solidFill>
                  <a:srgbClr val="555555"/>
                </a:solidFill>
                <a:effectLst/>
                <a:latin typeface="Open Sans" panose="020F0502020204030204" pitchFamily="34" charset="0"/>
              </a:rPr>
              <a:t> of:</a:t>
            </a: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current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including</a:t>
            </a:r>
            <a:r>
              <a:rPr lang="fr-FR" b="0" i="0" u="none" strike="noStrike" dirty="0">
                <a:solidFill>
                  <a:srgbClr val="555555"/>
                </a:solidFill>
                <a:effectLst/>
                <a:latin typeface="Open Sans" panose="020B0606030504020204" pitchFamily="34" charset="0"/>
              </a:rPr>
              <a:t> the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 for </a:t>
            </a:r>
            <a:r>
              <a:rPr lang="fr-FR" b="0" i="0" u="none" strike="noStrike" dirty="0" err="1">
                <a:solidFill>
                  <a:srgbClr val="555555"/>
                </a:solidFill>
                <a:effectLst/>
                <a:latin typeface="Open Sans" panose="020B0606030504020204" pitchFamily="34" charset="0"/>
              </a:rPr>
              <a:t>goods</a:t>
            </a:r>
            <a:r>
              <a:rPr lang="fr-FR" b="0" i="0" u="none" strike="noStrike" dirty="0">
                <a:solidFill>
                  <a:srgbClr val="555555"/>
                </a:solidFill>
                <a:effectLst/>
                <a:latin typeface="Open Sans" panose="020B0606030504020204" pitchFamily="34" charset="0"/>
              </a:rPr>
              <a:t> and services </a:t>
            </a:r>
            <a:r>
              <a:rPr lang="fr-FR" b="0" i="0" u="none" strike="noStrike" dirty="0" err="1">
                <a:solidFill>
                  <a:srgbClr val="555555"/>
                </a:solidFill>
                <a:effectLst/>
                <a:latin typeface="Open Sans" panose="020B0606030504020204" pitchFamily="34" charset="0"/>
              </a:rPr>
              <a:t>trade</a:t>
            </a:r>
            <a:r>
              <a:rPr lang="fr-FR" b="0" i="0" u="none" strike="noStrike" dirty="0">
                <a:solidFill>
                  <a:srgbClr val="555555"/>
                </a:solidFill>
                <a:effectLst/>
                <a:latin typeface="Open Sans" panose="020B0606030504020204" pitchFamily="34" charset="0"/>
              </a:rPr>
              <a:t> as </a:t>
            </a:r>
            <a:r>
              <a:rPr lang="fr-FR" b="0" i="0" u="none" strike="noStrike" dirty="0" err="1">
                <a:solidFill>
                  <a:srgbClr val="555555"/>
                </a:solidFill>
                <a:effectLst/>
                <a:latin typeface="Open Sans" panose="020B0606030504020204" pitchFamily="34" charset="0"/>
              </a:rPr>
              <a:t>well</a:t>
            </a:r>
            <a:r>
              <a:rPr lang="fr-FR" b="0" i="0" u="none" strike="noStrike" dirty="0">
                <a:solidFill>
                  <a:srgbClr val="555555"/>
                </a:solidFill>
                <a:effectLst/>
                <a:latin typeface="Open Sans" panose="020B0606030504020204" pitchFamily="34" charset="0"/>
              </a:rPr>
              <a:t> as the </a:t>
            </a:r>
            <a:r>
              <a:rPr lang="fr-FR" b="0" i="0" u="none" strike="noStrike" dirty="0" err="1">
                <a:solidFill>
                  <a:srgbClr val="555555"/>
                </a:solidFill>
                <a:effectLst/>
                <a:latin typeface="Open Sans" panose="020B0606030504020204" pitchFamily="34" charset="0"/>
              </a:rPr>
              <a:t>primary</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secondary</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income</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a:t>
            </a: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capital </a:t>
            </a:r>
            <a:r>
              <a:rPr lang="fr-FR" b="0" i="0" u="none" strike="noStrike" dirty="0" err="1">
                <a:solidFill>
                  <a:srgbClr val="555555"/>
                </a:solidFill>
                <a:effectLst/>
                <a:latin typeface="Open Sans" panose="020B0606030504020204" pitchFamily="34" charset="0"/>
              </a:rPr>
              <a:t>account</a:t>
            </a:r>
            <a:endParaRPr lang="fr-FR" b="0" i="0" u="none" strike="noStrike" dirty="0">
              <a:solidFill>
                <a:srgbClr val="555555"/>
              </a:solidFill>
              <a:effectLst/>
              <a:latin typeface="Open Sans" panose="020B0606030504020204" pitchFamily="34" charset="0"/>
            </a:endParaRP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comprising</a:t>
            </a:r>
            <a:r>
              <a:rPr lang="fr-FR" b="0" i="0" u="none" strike="noStrike" dirty="0">
                <a:solidFill>
                  <a:srgbClr val="555555"/>
                </a:solidFill>
                <a:effectLst/>
                <a:latin typeface="Open Sans" panose="020B0606030504020204" pitchFamily="34" charset="0"/>
              </a:rPr>
              <a:t> direct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portfolio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derivatives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other</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reserve</a:t>
            </a:r>
            <a:r>
              <a:rPr lang="fr-FR" b="0" i="0" u="none" strike="noStrike" dirty="0">
                <a:solidFill>
                  <a:srgbClr val="555555"/>
                </a:solidFill>
                <a:effectLst/>
                <a:latin typeface="Open Sans" panose="020B0606030504020204" pitchFamily="34" charset="0"/>
              </a:rPr>
              <a:t> assets)</a:t>
            </a:r>
          </a:p>
          <a:p>
            <a:pPr algn="l" fontAlgn="base"/>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different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within</a:t>
            </a:r>
            <a:r>
              <a:rPr lang="fr-FR" b="0" i="0" u="none" strike="noStrike" dirty="0">
                <a:solidFill>
                  <a:srgbClr val="555555"/>
                </a:solidFill>
                <a:effectLst/>
                <a:latin typeface="Open Sans" panose="020B0606030504020204" pitchFamily="34" charset="0"/>
              </a:rPr>
              <a:t> the balance of </a:t>
            </a:r>
            <a:r>
              <a:rPr lang="fr-FR" b="0" i="0" u="none" strike="noStrike" dirty="0" err="1">
                <a:solidFill>
                  <a:srgbClr val="555555"/>
                </a:solidFill>
                <a:effectLst/>
                <a:latin typeface="Open Sans" panose="020B0606030504020204" pitchFamily="34" charset="0"/>
              </a:rPr>
              <a:t>payments</a:t>
            </a:r>
            <a:r>
              <a:rPr lang="fr-FR" b="0" i="0" u="none" strike="noStrike" dirty="0">
                <a:solidFill>
                  <a:srgbClr val="555555"/>
                </a:solidFill>
                <a:effectLst/>
                <a:latin typeface="Open Sans" panose="020B0606030504020204" pitchFamily="34" charset="0"/>
              </a:rPr>
              <a:t> are </a:t>
            </a:r>
            <a:r>
              <a:rPr lang="fr-FR" b="0" i="0" u="none" strike="noStrike" dirty="0" err="1">
                <a:solidFill>
                  <a:srgbClr val="555555"/>
                </a:solidFill>
                <a:effectLst/>
                <a:latin typeface="Open Sans" panose="020B0606030504020204" pitchFamily="34" charset="0"/>
              </a:rPr>
              <a:t>distinguished</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according</a:t>
            </a:r>
            <a:r>
              <a:rPr lang="fr-FR" b="0" i="0" u="none" strike="noStrike" dirty="0">
                <a:solidFill>
                  <a:srgbClr val="555555"/>
                </a:solidFill>
                <a:effectLst/>
                <a:latin typeface="Open Sans" panose="020B0606030504020204" pitchFamily="34" charset="0"/>
              </a:rPr>
              <a:t> to the nature of the </a:t>
            </a:r>
            <a:r>
              <a:rPr lang="fr-FR" b="0" i="0" u="none" strike="noStrike" dirty="0" err="1">
                <a:solidFill>
                  <a:srgbClr val="555555"/>
                </a:solidFill>
                <a:effectLst/>
                <a:latin typeface="Open Sans" panose="020B0606030504020204" pitchFamily="34" charset="0"/>
              </a:rPr>
              <a:t>economic</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resources</a:t>
            </a:r>
            <a:r>
              <a:rPr lang="fr-FR" b="0" i="0" u="none" strike="noStrike" dirty="0">
                <a:solidFill>
                  <a:srgbClr val="555555"/>
                </a:solidFill>
                <a:effectLst/>
                <a:latin typeface="Open Sans" panose="020B0606030504020204" pitchFamily="34" charset="0"/>
              </a:rPr>
              <a:t> (e.g. </a:t>
            </a:r>
            <a:r>
              <a:rPr lang="fr-FR" b="0" i="0" u="none" strike="noStrike" dirty="0" err="1">
                <a:solidFill>
                  <a:srgbClr val="555555"/>
                </a:solidFill>
                <a:effectLst/>
                <a:latin typeface="Open Sans" panose="020B0606030504020204" pitchFamily="34" charset="0"/>
              </a:rPr>
              <a:t>goods</a:t>
            </a:r>
            <a:r>
              <a:rPr lang="fr-FR" b="0" i="0" u="none" strike="noStrike" dirty="0">
                <a:solidFill>
                  <a:srgbClr val="555555"/>
                </a:solidFill>
                <a:effectLst/>
                <a:latin typeface="Open Sans" panose="020B0606030504020204" pitchFamily="34" charset="0"/>
              </a:rPr>
              <a:t>, services, </a:t>
            </a:r>
            <a:r>
              <a:rPr lang="fr-FR" b="0" i="0" u="none" strike="noStrike" dirty="0" err="1">
                <a:solidFill>
                  <a:srgbClr val="555555"/>
                </a:solidFill>
                <a:effectLst/>
                <a:latin typeface="Open Sans" panose="020B0606030504020204" pitchFamily="34" charset="0"/>
              </a:rPr>
              <a:t>income</a:t>
            </a:r>
            <a:r>
              <a:rPr lang="fr-FR" b="0" i="0" u="none" strike="noStrike" dirty="0">
                <a:solidFill>
                  <a:srgbClr val="555555"/>
                </a:solidFill>
                <a:effectLst/>
                <a:latin typeface="Open Sans" panose="020B0606030504020204" pitchFamily="34" charset="0"/>
              </a:rPr>
              <a:t> or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resources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provided</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received</a:t>
            </a:r>
            <a:r>
              <a:rPr lang="fr-FR" b="0" i="0" u="none" strike="noStrike" dirty="0">
                <a:solidFill>
                  <a:srgbClr val="555555"/>
                </a:solidFill>
                <a:effectLst/>
                <a:latin typeface="Open Sans" panose="020B0606030504020204" pitchFamily="34" charset="0"/>
              </a:rPr>
              <a:t>. </a:t>
            </a:r>
          </a:p>
          <a:p>
            <a:pPr algn="l" fontAlgn="base"/>
            <a:r>
              <a:rPr lang="fr-FR" b="0" i="0" u="none" strike="noStrike" dirty="0">
                <a:solidFill>
                  <a:srgbClr val="555555"/>
                </a:solidFill>
                <a:effectLst/>
                <a:latin typeface="Open Sans" panose="020B0606030504020204" pitchFamily="34" charset="0"/>
              </a:rPr>
              <a:t>The balance of </a:t>
            </a:r>
            <a:r>
              <a:rPr lang="fr-FR" b="0" i="0" u="none" strike="noStrike" dirty="0" err="1">
                <a:solidFill>
                  <a:srgbClr val="555555"/>
                </a:solidFill>
                <a:effectLst/>
                <a:latin typeface="Open Sans" panose="020B0606030504020204" pitchFamily="34" charset="0"/>
              </a:rPr>
              <a:t>payments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based</a:t>
            </a:r>
            <a:r>
              <a:rPr lang="fr-FR" b="0" i="0" u="none" strike="noStrike" dirty="0">
                <a:solidFill>
                  <a:srgbClr val="555555"/>
                </a:solidFill>
                <a:effectLst/>
                <a:latin typeface="Open Sans" panose="020B0606030504020204" pitchFamily="34" charset="0"/>
              </a:rPr>
              <a:t> on a </a:t>
            </a:r>
            <a:r>
              <a:rPr lang="fr-FR" b="1" i="0" u="none" strike="noStrike" dirty="0">
                <a:solidFill>
                  <a:srgbClr val="555555"/>
                </a:solidFill>
                <a:effectLst/>
                <a:latin typeface="Open Sans" panose="020B0606030504020204" pitchFamily="34" charset="0"/>
              </a:rPr>
              <a:t>double-entry </a:t>
            </a:r>
            <a:r>
              <a:rPr lang="fr-FR" b="1" i="0" u="none" strike="noStrike" dirty="0" err="1">
                <a:solidFill>
                  <a:srgbClr val="555555"/>
                </a:solidFill>
                <a:effectLst/>
                <a:latin typeface="Open Sans" panose="020B0606030504020204" pitchFamily="34" charset="0"/>
              </a:rPr>
              <a:t>accounting</a:t>
            </a:r>
            <a:r>
              <a:rPr lang="fr-FR" b="1" i="0" u="none" strike="noStrike" dirty="0">
                <a:solidFill>
                  <a:srgbClr val="555555"/>
                </a:solidFill>
                <a:effectLst/>
                <a:latin typeface="Open Sans" panose="020B0606030504020204" pitchFamily="34" charset="0"/>
              </a:rPr>
              <a:t> system</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Each</a:t>
            </a:r>
            <a:r>
              <a:rPr lang="fr-FR" b="0" i="0" u="none" strike="noStrike" dirty="0">
                <a:solidFill>
                  <a:srgbClr val="555555"/>
                </a:solidFill>
                <a:effectLst/>
                <a:latin typeface="Open Sans" panose="020B0606030504020204" pitchFamily="34" charset="0"/>
              </a:rPr>
              <a:t> transaction </a:t>
            </a:r>
            <a:r>
              <a:rPr lang="fr-FR" b="0" i="0" u="none" strike="noStrike" dirty="0" err="1">
                <a:solidFill>
                  <a:srgbClr val="555555"/>
                </a:solidFill>
                <a:effectLst/>
                <a:latin typeface="Open Sans" panose="020B0606030504020204" pitchFamily="34" charset="0"/>
              </a:rPr>
              <a:t>is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recorded</a:t>
            </a:r>
            <a:r>
              <a:rPr lang="fr-FR" b="0" i="0" u="none" strike="noStrike" dirty="0">
                <a:solidFill>
                  <a:srgbClr val="555555"/>
                </a:solidFill>
                <a:effectLst/>
                <a:latin typeface="Open Sans" panose="020B0606030504020204" pitchFamily="34" charset="0"/>
              </a:rPr>
              <a:t> as </a:t>
            </a:r>
            <a:r>
              <a:rPr lang="fr-FR" b="0" i="0" u="none" strike="noStrike" dirty="0" err="1">
                <a:solidFill>
                  <a:srgbClr val="555555"/>
                </a:solidFill>
                <a:effectLst/>
                <a:latin typeface="Open Sans" panose="020B0606030504020204" pitchFamily="34" charset="0"/>
              </a:rPr>
              <a:t>consisting</a:t>
            </a:r>
            <a:r>
              <a:rPr lang="fr-FR" b="0" i="0" u="none" strike="noStrike" dirty="0">
                <a:solidFill>
                  <a:srgbClr val="555555"/>
                </a:solidFill>
                <a:effectLst/>
                <a:latin typeface="Open Sans" panose="020B0606030504020204" pitchFamily="34" charset="0"/>
              </a:rPr>
              <a:t> of </a:t>
            </a:r>
            <a:r>
              <a:rPr lang="fr-FR" b="0" i="0" u="none" strike="noStrike" dirty="0" err="1">
                <a:solidFill>
                  <a:srgbClr val="555555"/>
                </a:solidFill>
                <a:effectLst/>
                <a:latin typeface="Open Sans" panose="020B0606030504020204" pitchFamily="34" charset="0"/>
              </a:rPr>
              <a:t>two</a:t>
            </a:r>
            <a:r>
              <a:rPr lang="fr-FR" b="0" i="0" u="none" strike="noStrike" dirty="0">
                <a:solidFill>
                  <a:srgbClr val="555555"/>
                </a:solidFill>
                <a:effectLst/>
                <a:latin typeface="Open Sans" panose="020B0606030504020204" pitchFamily="34" charset="0"/>
              </a:rPr>
              <a:t> entries – a </a:t>
            </a:r>
            <a:r>
              <a:rPr lang="fr-FR" b="1" i="0" u="none" strike="noStrike" dirty="0" err="1">
                <a:solidFill>
                  <a:srgbClr val="555555"/>
                </a:solidFill>
                <a:effectLst/>
                <a:latin typeface="Open Sans" panose="020B0606030504020204" pitchFamily="34" charset="0"/>
              </a:rPr>
              <a:t>credit</a:t>
            </a:r>
            <a:r>
              <a:rPr lang="fr-FR" b="1" i="0" u="none" strike="noStrike" dirty="0">
                <a:solidFill>
                  <a:srgbClr val="555555"/>
                </a:solidFill>
                <a:effectLst/>
                <a:latin typeface="Open Sans" panose="020B0606030504020204" pitchFamily="34" charset="0"/>
              </a:rPr>
              <a:t> entry and a </a:t>
            </a:r>
            <a:r>
              <a:rPr lang="fr-FR" b="1" i="0" u="none" strike="noStrike" dirty="0" err="1">
                <a:solidFill>
                  <a:srgbClr val="555555"/>
                </a:solidFill>
                <a:effectLst/>
                <a:latin typeface="Open Sans" panose="020B0606030504020204" pitchFamily="34" charset="0"/>
              </a:rPr>
              <a:t>debit</a:t>
            </a:r>
            <a:r>
              <a:rPr lang="fr-FR" b="1" i="0" u="none" strike="noStrike" dirty="0">
                <a:solidFill>
                  <a:srgbClr val="555555"/>
                </a:solidFill>
                <a:effectLst/>
                <a:latin typeface="Open Sans" panose="020B0606030504020204" pitchFamily="34" charset="0"/>
              </a:rPr>
              <a:t> entry. </a:t>
            </a: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sum</a:t>
            </a:r>
            <a:r>
              <a:rPr lang="fr-FR" b="0" i="0" u="none" strike="noStrike" dirty="0">
                <a:solidFill>
                  <a:srgbClr val="555555"/>
                </a:solidFill>
                <a:effectLst/>
                <a:latin typeface="Open Sans" panose="020B0606030504020204" pitchFamily="34" charset="0"/>
              </a:rPr>
              <a:t> of the </a:t>
            </a:r>
            <a:r>
              <a:rPr lang="fr-FR" b="0" i="0" u="none" strike="noStrike" dirty="0" err="1">
                <a:solidFill>
                  <a:srgbClr val="555555"/>
                </a:solidFill>
                <a:effectLst/>
                <a:latin typeface="Open Sans" panose="020B0606030504020204" pitchFamily="34" charset="0"/>
              </a:rPr>
              <a:t>credit</a:t>
            </a:r>
            <a:r>
              <a:rPr lang="fr-FR" b="0" i="0" u="none" strike="noStrike" dirty="0">
                <a:solidFill>
                  <a:srgbClr val="555555"/>
                </a:solidFill>
                <a:effectLst/>
                <a:latin typeface="Open Sans" panose="020B0606030504020204" pitchFamily="34" charset="0"/>
              </a:rPr>
              <a:t> entries and the </a:t>
            </a:r>
            <a:r>
              <a:rPr lang="fr-FR" b="0" i="0" u="none" strike="noStrike" dirty="0" err="1">
                <a:solidFill>
                  <a:srgbClr val="555555"/>
                </a:solidFill>
                <a:effectLst/>
                <a:latin typeface="Open Sans" panose="020B0606030504020204" pitchFamily="34" charset="0"/>
              </a:rPr>
              <a:t>sum</a:t>
            </a:r>
            <a:r>
              <a:rPr lang="fr-FR" b="0" i="0" u="none" strike="noStrike" dirty="0">
                <a:solidFill>
                  <a:srgbClr val="555555"/>
                </a:solidFill>
                <a:effectLst/>
                <a:latin typeface="Open Sans" panose="020B0606030504020204" pitchFamily="34" charset="0"/>
              </a:rPr>
              <a:t> of the </a:t>
            </a:r>
            <a:r>
              <a:rPr lang="fr-FR" b="0" i="0" u="none" strike="noStrike" dirty="0" err="1">
                <a:solidFill>
                  <a:srgbClr val="555555"/>
                </a:solidFill>
                <a:effectLst/>
                <a:latin typeface="Open Sans" panose="020B0606030504020204" pitchFamily="34" charset="0"/>
              </a:rPr>
              <a:t>debit</a:t>
            </a:r>
            <a:r>
              <a:rPr lang="fr-FR" b="0" i="0" u="none" strike="noStrike" dirty="0">
                <a:solidFill>
                  <a:srgbClr val="555555"/>
                </a:solidFill>
                <a:effectLst/>
                <a:latin typeface="Open Sans" panose="020B0606030504020204" pitchFamily="34" charset="0"/>
              </a:rPr>
              <a:t> entries are the </a:t>
            </a:r>
            <a:r>
              <a:rPr lang="fr-FR" b="0" i="0" u="none" strike="noStrike" dirty="0" err="1">
                <a:solidFill>
                  <a:srgbClr val="555555"/>
                </a:solidFill>
                <a:effectLst/>
                <a:latin typeface="Open Sans" panose="020B0606030504020204" pitchFamily="34" charset="0"/>
              </a:rPr>
              <a:t>same</a:t>
            </a:r>
            <a:r>
              <a:rPr lang="fr-FR" b="0" i="0" u="none" strike="noStrike" dirty="0">
                <a:solidFill>
                  <a:srgbClr val="555555"/>
                </a:solidFill>
                <a:effectLst/>
                <a:latin typeface="Open Sans" panose="020B0606030504020204" pitchFamily="34" charset="0"/>
              </a:rPr>
              <a:t>. (https://</a:t>
            </a:r>
            <a:r>
              <a:rPr lang="fr-FR" b="0" i="0" u="none" strike="noStrike" dirty="0" err="1">
                <a:solidFill>
                  <a:srgbClr val="555555"/>
                </a:solidFill>
                <a:effectLst/>
                <a:latin typeface="Open Sans" panose="020B0606030504020204" pitchFamily="34" charset="0"/>
              </a:rPr>
              <a:t>www.ecb.europa.eu</a:t>
            </a:r>
            <a:r>
              <a:rPr lang="fr-FR" b="0" i="0" u="none" strike="noStrike" dirty="0">
                <a:solidFill>
                  <a:srgbClr val="555555"/>
                </a:solidFill>
                <a:effectLst/>
                <a:latin typeface="Open Sans" panose="020B0606030504020204" pitchFamily="34" charset="0"/>
              </a:rPr>
              <a:t>/stats/</a:t>
            </a:r>
            <a:r>
              <a:rPr lang="fr-FR" b="0" i="0" u="none" strike="noStrike" dirty="0" err="1">
                <a:solidFill>
                  <a:srgbClr val="555555"/>
                </a:solidFill>
                <a:effectLst/>
                <a:latin typeface="Open Sans" panose="020B0606030504020204" pitchFamily="34" charset="0"/>
              </a:rPr>
              <a:t>balance_of_payments_and_external</a:t>
            </a:r>
            <a:r>
              <a:rPr lang="fr-FR" b="0" i="0" u="none" strike="noStrike" dirty="0">
                <a:solidFill>
                  <a:srgbClr val="555555"/>
                </a:solidFill>
                <a:effectLst/>
                <a:latin typeface="Open Sans" panose="020B0606030504020204" pitchFamily="34" charset="0"/>
              </a:rPr>
              <a:t>/</a:t>
            </a:r>
            <a:r>
              <a:rPr lang="fr-FR" b="0" i="0" u="none" strike="noStrike" dirty="0" err="1">
                <a:solidFill>
                  <a:srgbClr val="555555"/>
                </a:solidFill>
                <a:effectLst/>
                <a:latin typeface="Open Sans" panose="020B0606030504020204" pitchFamily="34" charset="0"/>
              </a:rPr>
              <a:t>balance_of_payments</a:t>
            </a:r>
            <a:r>
              <a:rPr lang="fr-FR" b="0" i="0" u="none" strike="noStrike" dirty="0">
                <a:solidFill>
                  <a:srgbClr val="555555"/>
                </a:solidFill>
                <a:effectLst/>
                <a:latin typeface="Open Sans" panose="020B0606030504020204" pitchFamily="34" charset="0"/>
              </a:rPr>
              <a:t>/html/</a:t>
            </a:r>
            <a:r>
              <a:rPr lang="fr-FR" b="0" i="0" u="none" strike="noStrike" dirty="0" err="1">
                <a:solidFill>
                  <a:srgbClr val="555555"/>
                </a:solidFill>
                <a:effectLst/>
                <a:latin typeface="Open Sans" panose="020B0606030504020204" pitchFamily="34" charset="0"/>
              </a:rPr>
              <a:t>index.en.html</a:t>
            </a:r>
            <a:r>
              <a:rPr lang="fr-FR" b="0" i="0" u="none" strike="noStrike" dirty="0">
                <a:solidFill>
                  <a:srgbClr val="555555"/>
                </a:solidFill>
                <a:effectLst/>
                <a:latin typeface="Open Sans" panose="020B0606030504020204" pitchFamily="34" charset="0"/>
              </a:rPr>
              <a:t>)</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11</a:t>
            </a:fld>
            <a:endParaRPr lang="fr-FR"/>
          </a:p>
        </p:txBody>
      </p:sp>
    </p:spTree>
    <p:extLst>
      <p:ext uri="{BB962C8B-B14F-4D97-AF65-F5344CB8AC3E}">
        <p14:creationId xmlns:p14="http://schemas.microsoft.com/office/powerpoint/2010/main" val="374360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r>
              <a:rPr lang="fr-FR" dirty="0"/>
              <a:t>Possible causes:</a:t>
            </a:r>
          </a:p>
          <a:p>
            <a:pPr marL="228600" indent="-228600">
              <a:buAutoNum type="arabicParenR"/>
            </a:pPr>
            <a:r>
              <a:rPr lang="fr-FR" dirty="0"/>
              <a:t>Covid-19 </a:t>
            </a:r>
            <a:r>
              <a:rPr lang="fr-FR" dirty="0" err="1"/>
              <a:t>lockdown</a:t>
            </a:r>
            <a:r>
              <a:rPr lang="fr-FR" dirty="0"/>
              <a:t>, </a:t>
            </a:r>
            <a:r>
              <a:rPr lang="fr-FR" dirty="0" err="1"/>
              <a:t>demand</a:t>
            </a:r>
            <a:r>
              <a:rPr lang="fr-FR" dirty="0"/>
              <a:t> for IT </a:t>
            </a:r>
            <a:r>
              <a:rPr lang="fr-FR" dirty="0" err="1"/>
              <a:t>goods</a:t>
            </a:r>
            <a:r>
              <a:rPr lang="fr-FR" dirty="0"/>
              <a:t>, construction </a:t>
            </a:r>
            <a:r>
              <a:rPr lang="fr-FR" dirty="0" err="1"/>
              <a:t>materials</a:t>
            </a:r>
            <a:r>
              <a:rPr lang="fr-FR" dirty="0"/>
              <a:t>, </a:t>
            </a:r>
            <a:r>
              <a:rPr lang="fr-FR" dirty="0" err="1"/>
              <a:t>rescue</a:t>
            </a:r>
            <a:r>
              <a:rPr lang="fr-FR" dirty="0"/>
              <a:t> plan </a:t>
            </a:r>
          </a:p>
          <a:p>
            <a:pPr marL="228600" indent="-228600">
              <a:buAutoNum type="arabicParenR"/>
            </a:pPr>
            <a:r>
              <a:rPr lang="fr-FR" dirty="0"/>
              <a:t>..</a:t>
            </a:r>
          </a:p>
          <a:p>
            <a:pPr marL="228600" indent="-228600">
              <a:buAutoNum type="arabicParenR"/>
            </a:pPr>
            <a:r>
              <a:rPr lang="fr-FR" dirty="0"/>
              <a:t>The Big </a:t>
            </a:r>
            <a:r>
              <a:rPr lang="fr-FR" dirty="0" err="1"/>
              <a:t>Quit</a:t>
            </a:r>
            <a:r>
              <a:rPr lang="fr-FR" dirty="0"/>
              <a:t> in 2020</a:t>
            </a:r>
          </a:p>
          <a:p>
            <a:pPr marL="228600" indent="-228600">
              <a:buAutoNum type="arabicParenR"/>
            </a:pPr>
            <a:r>
              <a:rPr lang="fr-FR" dirty="0"/>
              <a:t>The </a:t>
            </a:r>
            <a:r>
              <a:rPr lang="fr-FR" dirty="0" err="1"/>
              <a:t>rescue</a:t>
            </a:r>
            <a:r>
              <a:rPr lang="fr-FR" dirty="0"/>
              <a:t> plans post-Covid, 1900 B$ in the US </a:t>
            </a:r>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12</a:t>
            </a:fld>
            <a:endParaRPr lang="fr-FR"/>
          </a:p>
        </p:txBody>
      </p:sp>
    </p:spTree>
    <p:extLst>
      <p:ext uri="{BB962C8B-B14F-4D97-AF65-F5344CB8AC3E}">
        <p14:creationId xmlns:p14="http://schemas.microsoft.com/office/powerpoint/2010/main" val="102201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13</a:t>
            </a:fld>
            <a:endParaRPr lang="fr-FR"/>
          </a:p>
        </p:txBody>
      </p:sp>
    </p:spTree>
    <p:extLst>
      <p:ext uri="{BB962C8B-B14F-4D97-AF65-F5344CB8AC3E}">
        <p14:creationId xmlns:p14="http://schemas.microsoft.com/office/powerpoint/2010/main" val="312207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r>
              <a:rPr lang="fr-FR" dirty="0"/>
              <a:t>- </a:t>
            </a:r>
            <a:r>
              <a:rPr lang="fr-FR" u="sng" dirty="0" err="1"/>
              <a:t>Why</a:t>
            </a:r>
            <a:endParaRPr lang="fr-FR" u="sng" dirty="0"/>
          </a:p>
          <a:p>
            <a:pPr marL="171450" indent="-171450">
              <a:buFont typeface="Arial" panose="020B0604020202020204" pitchFamily="34" charset="0"/>
              <a:buChar char="•"/>
            </a:pPr>
            <a:r>
              <a:rPr lang="fr-FR" dirty="0"/>
              <a:t>Revenues not </a:t>
            </a:r>
            <a:r>
              <a:rPr lang="fr-FR" dirty="0" err="1"/>
              <a:t>indexed</a:t>
            </a:r>
            <a:r>
              <a:rPr lang="fr-FR" dirty="0"/>
              <a:t>: </a:t>
            </a:r>
            <a:r>
              <a:rPr lang="fr-FR" dirty="0" err="1"/>
              <a:t>wages</a:t>
            </a:r>
            <a:r>
              <a:rPr lang="fr-FR" dirty="0"/>
              <a:t>, </a:t>
            </a:r>
            <a:r>
              <a:rPr lang="fr-FR" dirty="0" err="1"/>
              <a:t>savings</a:t>
            </a:r>
            <a:r>
              <a:rPr lang="fr-FR" dirty="0"/>
              <a:t> in cash</a:t>
            </a:r>
          </a:p>
          <a:p>
            <a:pPr marL="171450" indent="-171450">
              <a:buFont typeface="Arial" panose="020B0604020202020204" pitchFamily="34" charset="0"/>
              <a:buChar char="•"/>
            </a:pPr>
            <a:r>
              <a:rPr lang="fr-FR" dirty="0"/>
              <a:t>A gap </a:t>
            </a:r>
            <a:r>
              <a:rPr lang="fr-FR" dirty="0" err="1"/>
              <a:t>between</a:t>
            </a:r>
            <a:r>
              <a:rPr lang="fr-FR" dirty="0"/>
              <a:t> major </a:t>
            </a:r>
            <a:r>
              <a:rPr lang="fr-FR" dirty="0" err="1"/>
              <a:t>actors</a:t>
            </a:r>
            <a:r>
              <a:rPr lang="fr-FR" dirty="0"/>
              <a:t> </a:t>
            </a:r>
            <a:r>
              <a:rPr lang="fr-FR" dirty="0" err="1"/>
              <a:t>who</a:t>
            </a:r>
            <a:r>
              <a:rPr lang="fr-FR" dirty="0"/>
              <a:t> can </a:t>
            </a:r>
            <a:r>
              <a:rPr lang="fr-FR" dirty="0" err="1"/>
              <a:t>act</a:t>
            </a:r>
            <a:r>
              <a:rPr lang="fr-FR" dirty="0"/>
              <a:t> on </a:t>
            </a:r>
            <a:r>
              <a:rPr lang="fr-FR" dirty="0" err="1"/>
              <a:t>prices</a:t>
            </a:r>
            <a:r>
              <a:rPr lang="fr-FR" dirty="0"/>
              <a:t> and </a:t>
            </a:r>
            <a:r>
              <a:rPr lang="fr-FR" dirty="0" err="1"/>
              <a:t>others</a:t>
            </a:r>
            <a:endParaRPr lang="fr-FR" dirty="0"/>
          </a:p>
          <a:p>
            <a:pPr marL="171450" indent="-171450">
              <a:buFont typeface="Arial" panose="020B0604020202020204" pitchFamily="34" charset="0"/>
              <a:buChar char="•"/>
            </a:pPr>
            <a:r>
              <a:rPr lang="fr-FR" dirty="0" err="1"/>
              <a:t>Wageprice</a:t>
            </a:r>
            <a:r>
              <a:rPr lang="fr-FR" dirty="0"/>
              <a:t> spiral: </a:t>
            </a:r>
            <a:r>
              <a:rPr lang="fr-FR" dirty="0" err="1"/>
              <a:t>when</a:t>
            </a:r>
            <a:r>
              <a:rPr lang="fr-FR" dirty="0"/>
              <a:t> inflation </a:t>
            </a:r>
            <a:r>
              <a:rPr lang="fr-FR" dirty="0" err="1"/>
              <a:t>is</a:t>
            </a:r>
            <a:r>
              <a:rPr lang="fr-FR" dirty="0"/>
              <a:t> high,  </a:t>
            </a:r>
            <a:r>
              <a:rPr lang="fr-FR" dirty="0" err="1"/>
              <a:t>workers</a:t>
            </a:r>
            <a:r>
              <a:rPr lang="fr-FR" dirty="0"/>
              <a:t> </a:t>
            </a:r>
            <a:r>
              <a:rPr lang="fr-FR" dirty="0" err="1"/>
              <a:t>ask</a:t>
            </a:r>
            <a:r>
              <a:rPr lang="fr-FR" dirty="0"/>
              <a:t> for </a:t>
            </a:r>
            <a:r>
              <a:rPr lang="fr-FR" dirty="0" err="1"/>
              <a:t>salary</a:t>
            </a:r>
            <a:r>
              <a:rPr lang="fr-FR" dirty="0"/>
              <a:t> </a:t>
            </a:r>
            <a:r>
              <a:rPr lang="fr-FR" dirty="0" err="1"/>
              <a:t>increases</a:t>
            </a:r>
            <a:r>
              <a:rPr lang="fr-FR" dirty="0"/>
              <a:t>, </a:t>
            </a:r>
            <a:r>
              <a:rPr lang="fr-FR" dirty="0" err="1"/>
              <a:t>which</a:t>
            </a:r>
            <a:r>
              <a:rPr lang="fr-FR" dirty="0"/>
              <a:t> </a:t>
            </a:r>
            <a:r>
              <a:rPr lang="fr-FR" dirty="0" err="1"/>
              <a:t>itself</a:t>
            </a:r>
            <a:r>
              <a:rPr lang="fr-FR" dirty="0"/>
              <a:t> </a:t>
            </a:r>
            <a:r>
              <a:rPr lang="fr-FR" dirty="0" err="1"/>
              <a:t>creates</a:t>
            </a:r>
            <a:r>
              <a:rPr lang="fr-FR" dirty="0"/>
              <a:t> inflation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u="sng" dirty="0"/>
          </a:p>
          <a:p>
            <a:pPr marL="171450" indent="-171450">
              <a:buFontTx/>
              <a:buChar char="-"/>
            </a:pPr>
            <a:r>
              <a:rPr lang="fr-FR" u="sng" dirty="0" err="1"/>
              <a:t>What</a:t>
            </a:r>
            <a:r>
              <a:rPr lang="fr-FR" u="sng" dirty="0"/>
              <a:t> can </a:t>
            </a:r>
            <a:r>
              <a:rPr lang="fr-FR" u="sng" dirty="0" err="1"/>
              <a:t>be</a:t>
            </a:r>
            <a:r>
              <a:rPr lang="fr-FR" u="sng" dirty="0"/>
              <a:t> </a:t>
            </a:r>
            <a:r>
              <a:rPr lang="fr-FR" u="sng" dirty="0" err="1"/>
              <a:t>done</a:t>
            </a:r>
            <a:r>
              <a:rPr lang="fr-FR" u="sng" dirty="0"/>
              <a:t>? </a:t>
            </a:r>
          </a:p>
          <a:p>
            <a:pPr marL="171450" indent="-171450">
              <a:buFont typeface="Arial" panose="020B0604020202020204" pitchFamily="34" charset="0"/>
              <a:buChar char="•"/>
            </a:pPr>
            <a:r>
              <a:rPr lang="fr-FR" dirty="0"/>
              <a:t>Reduction of money </a:t>
            </a:r>
            <a:r>
              <a:rPr lang="fr-FR" dirty="0" err="1"/>
              <a:t>supply</a:t>
            </a:r>
            <a:r>
              <a:rPr lang="fr-FR" dirty="0"/>
              <a:t> by Central </a:t>
            </a:r>
            <a:r>
              <a:rPr lang="fr-FR" dirty="0" err="1"/>
              <a:t>banks</a:t>
            </a:r>
            <a:endParaRPr lang="fr-FR" dirty="0"/>
          </a:p>
          <a:p>
            <a:pPr marL="171450" indent="-171450">
              <a:buFont typeface="Arial" panose="020B0604020202020204" pitchFamily="34" charset="0"/>
              <a:buChar char="•"/>
            </a:pPr>
            <a:r>
              <a:rPr lang="fr-FR" dirty="0"/>
              <a:t>Control of </a:t>
            </a:r>
            <a:r>
              <a:rPr lang="fr-FR" dirty="0" err="1"/>
              <a:t>prices</a:t>
            </a:r>
            <a:r>
              <a:rPr lang="fr-FR" dirty="0"/>
              <a:t> : </a:t>
            </a:r>
            <a:r>
              <a:rPr lang="fr-FR" dirty="0" err="1"/>
              <a:t>practised</a:t>
            </a:r>
            <a:r>
              <a:rPr lang="fr-FR" dirty="0"/>
              <a:t> in the 70’s (</a:t>
            </a:r>
            <a:r>
              <a:rPr lang="fr-FR" dirty="0" err="1"/>
              <a:t>following</a:t>
            </a:r>
            <a:r>
              <a:rPr lang="fr-FR" dirty="0"/>
              <a:t> </a:t>
            </a:r>
            <a:r>
              <a:rPr lang="fr-FR" dirty="0" err="1"/>
              <a:t>oil</a:t>
            </a:r>
            <a:r>
              <a:rPr lang="fr-FR" dirty="0"/>
              <a:t> </a:t>
            </a:r>
            <a:r>
              <a:rPr lang="fr-FR" dirty="0" err="1"/>
              <a:t>shocks</a:t>
            </a:r>
            <a:r>
              <a:rPr lang="fr-FR" dirty="0"/>
              <a:t>, for ex Nixon in the US),</a:t>
            </a:r>
            <a:r>
              <a:rPr lang="fr-FR" dirty="0" err="1"/>
              <a:t>now</a:t>
            </a:r>
            <a:r>
              <a:rPr lang="fr-FR" dirty="0"/>
              <a:t> </a:t>
            </a:r>
            <a:r>
              <a:rPr lang="fr-FR" dirty="0" err="1"/>
              <a:t>considered</a:t>
            </a:r>
            <a:r>
              <a:rPr lang="fr-FR" dirty="0"/>
              <a:t> </a:t>
            </a:r>
            <a:r>
              <a:rPr lang="fr-FR" dirty="0" err="1"/>
              <a:t>largely</a:t>
            </a:r>
            <a:r>
              <a:rPr lang="fr-FR" dirty="0"/>
              <a:t> ineffective</a:t>
            </a:r>
          </a:p>
          <a:p>
            <a:pPr marL="171450" indent="-171450">
              <a:buFont typeface="Arial" panose="020B0604020202020204" pitchFamily="34" charset="0"/>
              <a:buChar char="•"/>
            </a:pPr>
            <a:r>
              <a:rPr lang="fr-FR" dirty="0"/>
              <a:t>… </a:t>
            </a:r>
            <a:r>
              <a:rPr lang="fr-FR" dirty="0" err="1"/>
              <a:t>restrict</a:t>
            </a:r>
            <a:r>
              <a:rPr lang="fr-FR" dirty="0"/>
              <a:t> the </a:t>
            </a:r>
            <a:r>
              <a:rPr lang="fr-FR" dirty="0" err="1"/>
              <a:t>access</a:t>
            </a:r>
            <a:r>
              <a:rPr lang="fr-FR" dirty="0"/>
              <a:t> to </a:t>
            </a:r>
            <a:r>
              <a:rPr lang="fr-FR" dirty="0" err="1"/>
              <a:t>credit</a:t>
            </a:r>
            <a:r>
              <a:rPr lang="fr-FR" dirty="0"/>
              <a:t> and </a:t>
            </a:r>
            <a:r>
              <a:rPr lang="fr-FR" dirty="0" err="1"/>
              <a:t>thus</a:t>
            </a:r>
            <a:r>
              <a:rPr lang="fr-FR" dirty="0"/>
              <a:t> </a:t>
            </a:r>
            <a:r>
              <a:rPr lang="fr-FR" dirty="0" err="1"/>
              <a:t>depress</a:t>
            </a:r>
            <a:r>
              <a:rPr lang="fr-FR" dirty="0"/>
              <a:t> </a:t>
            </a:r>
            <a:r>
              <a:rPr lang="fr-FR" dirty="0" err="1"/>
              <a:t>supply</a:t>
            </a: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14</a:t>
            </a:fld>
            <a:endParaRPr lang="fr-FR"/>
          </a:p>
        </p:txBody>
      </p:sp>
    </p:spTree>
    <p:extLst>
      <p:ext uri="{BB962C8B-B14F-4D97-AF65-F5344CB8AC3E}">
        <p14:creationId xmlns:p14="http://schemas.microsoft.com/office/powerpoint/2010/main" val="404467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15</a:t>
            </a:fld>
            <a:endParaRPr lang="fr-FR"/>
          </a:p>
        </p:txBody>
      </p:sp>
    </p:spTree>
    <p:extLst>
      <p:ext uri="{BB962C8B-B14F-4D97-AF65-F5344CB8AC3E}">
        <p14:creationId xmlns:p14="http://schemas.microsoft.com/office/powerpoint/2010/main" val="1064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Tx/>
              <a:buChar char="-"/>
            </a:pPr>
            <a:r>
              <a:rPr lang="fr-FR" sz="2400" u="sng" dirty="0" err="1"/>
              <a:t>Definition</a:t>
            </a:r>
            <a:r>
              <a:rPr lang="fr-FR" sz="2400" u="sng" dirty="0"/>
              <a:t>: </a:t>
            </a:r>
          </a:p>
          <a:p>
            <a:pPr marL="0" indent="0">
              <a:buFontTx/>
              <a:buNone/>
            </a:pPr>
            <a:r>
              <a:rPr lang="fr-FR" sz="2400" u="none" dirty="0" err="1"/>
              <a:t>Difference</a:t>
            </a:r>
            <a:r>
              <a:rPr lang="fr-FR" sz="2400" u="none" dirty="0"/>
              <a:t> </a:t>
            </a:r>
            <a:r>
              <a:rPr lang="fr-FR" sz="2400" u="none" dirty="0" err="1"/>
              <a:t>between</a:t>
            </a:r>
            <a:r>
              <a:rPr lang="fr-FR" sz="2400" u="none" dirty="0"/>
              <a:t> public </a:t>
            </a:r>
            <a:r>
              <a:rPr lang="fr-FR" sz="2400" u="none" dirty="0" err="1"/>
              <a:t>debt</a:t>
            </a:r>
            <a:r>
              <a:rPr lang="fr-FR" sz="2400" u="none" dirty="0"/>
              <a:t> (stock) and </a:t>
            </a:r>
            <a:r>
              <a:rPr lang="fr-FR" sz="2400" u="none" dirty="0" err="1"/>
              <a:t>deficit</a:t>
            </a:r>
            <a:r>
              <a:rPr lang="fr-FR" sz="2400" u="none" dirty="0"/>
              <a:t> (a flow)</a:t>
            </a:r>
          </a:p>
          <a:p>
            <a:pPr marL="342900" indent="-342900">
              <a:buFontTx/>
              <a:buChar char="-"/>
            </a:pPr>
            <a:endParaRPr lang="fr-FR" sz="2400" dirty="0"/>
          </a:p>
          <a:p>
            <a:pPr marL="342900" indent="-342900">
              <a:buFontTx/>
              <a:buChar char="-"/>
            </a:pPr>
            <a:r>
              <a:rPr lang="fr-FR" sz="2400" u="sng" dirty="0"/>
              <a:t>A few figures for 2022</a:t>
            </a:r>
          </a:p>
          <a:p>
            <a:pPr marL="0" indent="0">
              <a:buFontTx/>
              <a:buNone/>
            </a:pPr>
            <a:r>
              <a:rPr lang="fr-FR" sz="2400" b="1" dirty="0"/>
              <a:t>Japan (214%) </a:t>
            </a:r>
            <a:r>
              <a:rPr lang="fr-FR" sz="2400" dirty="0"/>
              <a:t>, </a:t>
            </a:r>
            <a:r>
              <a:rPr lang="fr-FR" sz="2400" dirty="0" err="1"/>
              <a:t>Greece</a:t>
            </a:r>
            <a:r>
              <a:rPr lang="fr-FR" sz="2400" dirty="0"/>
              <a:t> (190%) US (110%) </a:t>
            </a:r>
            <a:r>
              <a:rPr lang="fr-FR" sz="2400" dirty="0" err="1"/>
              <a:t>Italy</a:t>
            </a:r>
            <a:r>
              <a:rPr lang="fr-FR" sz="2400" dirty="0"/>
              <a:t> (140%); France (92%),Germany (46%)</a:t>
            </a:r>
          </a:p>
          <a:p>
            <a:pPr marL="0" indent="0">
              <a:buFontTx/>
              <a:buNone/>
            </a:pPr>
            <a:r>
              <a:rPr lang="fr-FR" sz="2400" dirty="0" err="1"/>
              <a:t>Reminder</a:t>
            </a:r>
            <a:r>
              <a:rPr lang="fr-FR" sz="2400" dirty="0"/>
              <a:t>: Maastricht </a:t>
            </a:r>
            <a:r>
              <a:rPr lang="fr-FR" sz="2400" dirty="0" err="1"/>
              <a:t>Treaty</a:t>
            </a:r>
            <a:r>
              <a:rPr lang="fr-FR" sz="2400" dirty="0"/>
              <a:t> 1993: goal: </a:t>
            </a:r>
            <a:r>
              <a:rPr lang="fr-FR" sz="2400" dirty="0" err="1"/>
              <a:t>reduce</a:t>
            </a:r>
            <a:r>
              <a:rPr lang="fr-FR" sz="2400" dirty="0"/>
              <a:t> the </a:t>
            </a:r>
            <a:r>
              <a:rPr lang="fr-FR" sz="2400" dirty="0" err="1"/>
              <a:t>Debt</a:t>
            </a:r>
            <a:r>
              <a:rPr lang="fr-FR" sz="2400" dirty="0"/>
              <a:t> to GDP ratio to 60%</a:t>
            </a:r>
          </a:p>
          <a:p>
            <a:pPr marL="0" indent="0">
              <a:buFontTx/>
              <a:buNone/>
            </a:pPr>
            <a:r>
              <a:rPr lang="fr-FR" sz="2400" dirty="0" err="1"/>
              <a:t>Other</a:t>
            </a:r>
            <a:r>
              <a:rPr lang="fr-FR" sz="2400" dirty="0"/>
              <a:t> </a:t>
            </a:r>
            <a:r>
              <a:rPr lang="fr-FR" sz="2400" dirty="0" err="1"/>
              <a:t>European</a:t>
            </a:r>
            <a:r>
              <a:rPr lang="fr-FR" sz="2400" dirty="0"/>
              <a:t> </a:t>
            </a:r>
            <a:r>
              <a:rPr lang="fr-FR" sz="2400" dirty="0" err="1"/>
              <a:t>rule</a:t>
            </a:r>
            <a:r>
              <a:rPr lang="fr-FR" sz="2400" dirty="0"/>
              <a:t> : not </a:t>
            </a:r>
            <a:r>
              <a:rPr lang="fr-FR" sz="2400" dirty="0" err="1"/>
              <a:t>exceed</a:t>
            </a:r>
            <a:r>
              <a:rPr lang="fr-FR" sz="2400" dirty="0"/>
              <a:t> 3% public </a:t>
            </a:r>
            <a:r>
              <a:rPr lang="fr-FR" sz="2400" dirty="0" err="1"/>
              <a:t>deficit</a:t>
            </a:r>
            <a:r>
              <a:rPr lang="fr-FR" sz="2400" dirty="0"/>
              <a:t> (</a:t>
            </a:r>
            <a:r>
              <a:rPr lang="fr-FR" sz="2400" dirty="0" err="1"/>
              <a:t>currently</a:t>
            </a:r>
            <a:r>
              <a:rPr lang="fr-FR" sz="2400" dirty="0"/>
              <a:t> </a:t>
            </a:r>
            <a:r>
              <a:rPr lang="fr-FR" sz="3600" b="0" i="0" u="none" strike="noStrike" dirty="0">
                <a:solidFill>
                  <a:srgbClr val="383F4E"/>
                </a:solidFill>
                <a:effectLst/>
                <a:latin typeface="The Antiqua B"/>
              </a:rPr>
              <a:t> </a:t>
            </a:r>
            <a:r>
              <a:rPr lang="fr-FR" sz="3600" b="0" i="0" u="none" strike="noStrike" dirty="0" err="1">
                <a:solidFill>
                  <a:srgbClr val="383F4E"/>
                </a:solidFill>
                <a:effectLst/>
                <a:latin typeface="The Antiqua B"/>
              </a:rPr>
              <a:t>Belgium</a:t>
            </a:r>
            <a:r>
              <a:rPr lang="fr-FR" sz="3600" b="0" i="0" u="none" strike="noStrike" dirty="0">
                <a:solidFill>
                  <a:srgbClr val="383F4E"/>
                </a:solidFill>
                <a:effectLst/>
                <a:latin typeface="The Antiqua B"/>
              </a:rPr>
              <a:t>, </a:t>
            </a:r>
            <a:r>
              <a:rPr lang="fr-FR" sz="3600" b="0" i="0" u="none" strike="noStrike" dirty="0" err="1">
                <a:solidFill>
                  <a:srgbClr val="383F4E"/>
                </a:solidFill>
                <a:effectLst/>
                <a:latin typeface="The Antiqua B"/>
              </a:rPr>
              <a:t>Italy</a:t>
            </a:r>
            <a:r>
              <a:rPr lang="fr-FR" sz="3600" b="0" i="0" u="none" strike="noStrike" dirty="0">
                <a:solidFill>
                  <a:srgbClr val="383F4E"/>
                </a:solidFill>
                <a:effectLst/>
                <a:latin typeface="The Antiqua B"/>
              </a:rPr>
              <a:t>, </a:t>
            </a:r>
            <a:r>
              <a:rPr lang="fr-FR" sz="3600" b="0" i="0" u="none" strike="noStrike" dirty="0" err="1">
                <a:solidFill>
                  <a:srgbClr val="383F4E"/>
                </a:solidFill>
                <a:effectLst/>
                <a:latin typeface="The Antiqua B"/>
              </a:rPr>
              <a:t>Hungary</a:t>
            </a:r>
            <a:r>
              <a:rPr lang="fr-FR" sz="3600" b="0" i="0" u="none" strike="noStrike" dirty="0">
                <a:solidFill>
                  <a:srgbClr val="383F4E"/>
                </a:solidFill>
                <a:effectLst/>
                <a:latin typeface="The Antiqua B"/>
              </a:rPr>
              <a:t>, Malta, </a:t>
            </a:r>
            <a:r>
              <a:rPr lang="fr-FR" sz="3600" b="0" i="0" u="none" strike="noStrike" dirty="0" err="1">
                <a:solidFill>
                  <a:srgbClr val="383F4E"/>
                </a:solidFill>
                <a:effectLst/>
                <a:latin typeface="The Antiqua B"/>
              </a:rPr>
              <a:t>Poland</a:t>
            </a:r>
            <a:r>
              <a:rPr lang="fr-FR" sz="3600" b="0" i="0" u="none" strike="noStrike" dirty="0">
                <a:solidFill>
                  <a:srgbClr val="383F4E"/>
                </a:solidFill>
                <a:effectLst/>
                <a:latin typeface="The Antiqua B"/>
              </a:rPr>
              <a:t> and </a:t>
            </a:r>
            <a:r>
              <a:rPr lang="fr-FR" sz="3600" b="0" i="0" u="none" strike="noStrike" dirty="0" err="1">
                <a:solidFill>
                  <a:srgbClr val="383F4E"/>
                </a:solidFill>
                <a:effectLst/>
                <a:latin typeface="The Antiqua B"/>
              </a:rPr>
              <a:t>Slovakia</a:t>
            </a:r>
            <a:r>
              <a:rPr lang="fr-FR" sz="3600" b="0" i="0" u="none" strike="noStrike" dirty="0">
                <a:solidFill>
                  <a:srgbClr val="383F4E"/>
                </a:solidFill>
                <a:effectLst/>
                <a:latin typeface="The Antiqua B"/>
              </a:rPr>
              <a:t> and France </a:t>
            </a:r>
            <a:r>
              <a:rPr lang="fr-FR" sz="3600" b="0" i="0" u="none" strike="noStrike" dirty="0" err="1">
                <a:solidFill>
                  <a:srgbClr val="383F4E"/>
                </a:solidFill>
                <a:effectLst/>
                <a:latin typeface="The Antiqua B"/>
              </a:rPr>
              <a:t>don’t</a:t>
            </a:r>
            <a:r>
              <a:rPr lang="fr-FR" sz="3600" b="0" i="0" u="none" strike="noStrike" dirty="0">
                <a:solidFill>
                  <a:srgbClr val="383F4E"/>
                </a:solidFill>
                <a:effectLst/>
                <a:latin typeface="The Antiqua B"/>
              </a:rPr>
              <a:t> respect </a:t>
            </a:r>
            <a:r>
              <a:rPr lang="fr-FR" sz="3600" b="0" i="0" u="none" strike="noStrike" dirty="0" err="1">
                <a:solidFill>
                  <a:srgbClr val="383F4E"/>
                </a:solidFill>
                <a:effectLst/>
                <a:latin typeface="The Antiqua B"/>
              </a:rPr>
              <a:t>this</a:t>
            </a:r>
            <a:r>
              <a:rPr lang="fr-FR" sz="3600" b="0" i="0" u="none" strike="noStrike" dirty="0">
                <a:solidFill>
                  <a:srgbClr val="383F4E"/>
                </a:solidFill>
                <a:effectLst/>
                <a:latin typeface="The Antiqua B"/>
              </a:rPr>
              <a:t> </a:t>
            </a:r>
            <a:r>
              <a:rPr lang="fr-FR" sz="3600" b="0" i="0" u="none" strike="noStrike" dirty="0" err="1">
                <a:solidFill>
                  <a:srgbClr val="383F4E"/>
                </a:solidFill>
                <a:effectLst/>
                <a:latin typeface="The Antiqua B"/>
              </a:rPr>
              <a:t>rule</a:t>
            </a:r>
            <a:r>
              <a:rPr lang="fr-FR" sz="3600" b="0" i="0" u="none" strike="noStrike" dirty="0">
                <a:solidFill>
                  <a:srgbClr val="383F4E"/>
                </a:solidFill>
                <a:effectLst/>
                <a:latin typeface="The Antiqua B"/>
              </a:rPr>
              <a:t> </a:t>
            </a:r>
            <a:r>
              <a:rPr lang="fr-FR" sz="3600" b="0" i="0" u="none" strike="noStrike" dirty="0" err="1">
                <a:solidFill>
                  <a:srgbClr val="383F4E"/>
                </a:solidFill>
                <a:effectLst/>
                <a:latin typeface="The Antiqua B"/>
              </a:rPr>
              <a:t>within</a:t>
            </a:r>
            <a:r>
              <a:rPr lang="fr-FR" sz="3600" b="0" i="0" u="none" strike="noStrike" dirty="0">
                <a:solidFill>
                  <a:srgbClr val="383F4E"/>
                </a:solidFill>
                <a:effectLst/>
                <a:latin typeface="The Antiqua B"/>
              </a:rPr>
              <a:t> the E.U)</a:t>
            </a:r>
            <a:endParaRPr lang="fr-FR" sz="2400" dirty="0"/>
          </a:p>
          <a:p>
            <a:pPr marL="0" indent="0">
              <a:buFontTx/>
              <a:buNone/>
            </a:pPr>
            <a:br>
              <a:rPr lang="fr-FR" sz="2400" dirty="0"/>
            </a:br>
            <a:r>
              <a:rPr lang="fr-FR" sz="2400" dirty="0"/>
              <a:t>- </a:t>
            </a:r>
            <a:r>
              <a:rPr lang="fr-FR" sz="2400" dirty="0" err="1"/>
              <a:t>Who</a:t>
            </a:r>
            <a:r>
              <a:rPr lang="fr-FR" sz="2400" dirty="0"/>
              <a:t> </a:t>
            </a:r>
            <a:r>
              <a:rPr lang="fr-FR" sz="2400" dirty="0" err="1"/>
              <a:t>owns</a:t>
            </a:r>
            <a:r>
              <a:rPr lang="fr-FR" sz="2400" dirty="0"/>
              <a:t> the French public </a:t>
            </a:r>
            <a:r>
              <a:rPr lang="fr-FR" sz="2400" dirty="0" err="1"/>
              <a:t>debt</a:t>
            </a:r>
            <a:r>
              <a:rPr lang="fr-FR" sz="2400" dirty="0"/>
              <a:t>? https://</a:t>
            </a:r>
            <a:r>
              <a:rPr lang="fr-FR" sz="2400" dirty="0" err="1"/>
              <a:t>www.reuters.com</a:t>
            </a:r>
            <a:r>
              <a:rPr lang="fr-FR" sz="2400" dirty="0"/>
              <a:t>/business/finance/who-owns-frances-debt-why-it-matters-2024-06-26/#:~:</a:t>
            </a:r>
            <a:r>
              <a:rPr lang="fr-FR" sz="2400" dirty="0" err="1"/>
              <a:t>text</a:t>
            </a:r>
            <a:r>
              <a:rPr lang="fr-FR" sz="2400" dirty="0"/>
              <a:t>=Foreign%20investors%20own%20around%2050,known%20to%20be%20quite%20volatile.</a:t>
            </a:r>
          </a:p>
          <a:p>
            <a:pPr marL="0" indent="0">
              <a:buFontTx/>
              <a:buNone/>
            </a:pPr>
            <a:r>
              <a:rPr lang="fr-FR" sz="2400" dirty="0"/>
              <a:t>In 1993, 33%, in 2020 50%</a:t>
            </a:r>
          </a:p>
          <a:p>
            <a:pPr marL="0" indent="0">
              <a:buFontTx/>
              <a:buNone/>
            </a:pPr>
            <a:r>
              <a:rPr lang="fr-FR" sz="2400" dirty="0"/>
              <a:t>Bps: basic point (</a:t>
            </a:r>
            <a:r>
              <a:rPr lang="fr-FR" sz="2400" dirty="0" err="1"/>
              <a:t>measure</a:t>
            </a:r>
            <a:r>
              <a:rPr lang="fr-FR" sz="2400" dirty="0"/>
              <a:t> of </a:t>
            </a:r>
            <a:r>
              <a:rPr lang="fr-FR" sz="2400" dirty="0" err="1"/>
              <a:t>interest</a:t>
            </a:r>
            <a:r>
              <a:rPr lang="fr-FR" sz="2400" dirty="0"/>
              <a:t> rate or </a:t>
            </a:r>
            <a:r>
              <a:rPr lang="fr-FR" sz="2400" dirty="0" err="1"/>
              <a:t>other</a:t>
            </a:r>
            <a:r>
              <a:rPr lang="fr-FR" sz="2400" dirty="0"/>
              <a:t> </a:t>
            </a:r>
            <a:r>
              <a:rPr lang="fr-FR" sz="2400" dirty="0" err="1"/>
              <a:t>financial</a:t>
            </a:r>
            <a:r>
              <a:rPr lang="fr-FR" sz="2400" dirty="0"/>
              <a:t> instrument)</a:t>
            </a:r>
          </a:p>
          <a:p>
            <a:pPr marL="0" indent="0">
              <a:buFontTx/>
              <a:buNone/>
            </a:pPr>
            <a:endParaRPr lang="fr-FR" sz="2400" dirty="0"/>
          </a:p>
          <a:p>
            <a:pPr marL="0" indent="0">
              <a:buFontTx/>
              <a:buNone/>
            </a:pPr>
            <a:r>
              <a:rPr lang="fr-FR" sz="2400" dirty="0"/>
              <a:t>- </a:t>
            </a:r>
            <a:r>
              <a:rPr lang="fr-FR" sz="2400" dirty="0" err="1"/>
              <a:t>Austerity</a:t>
            </a:r>
            <a:r>
              <a:rPr lang="fr-FR" sz="2400" dirty="0"/>
              <a:t> </a:t>
            </a:r>
            <a:r>
              <a:rPr lang="fr-FR" sz="2400" dirty="0" err="1"/>
              <a:t>measures</a:t>
            </a:r>
            <a:r>
              <a:rPr lang="fr-FR" sz="2400" dirty="0"/>
              <a:t>: </a:t>
            </a:r>
            <a:r>
              <a:rPr lang="fr-FR" sz="2400" dirty="0" err="1"/>
              <a:t>when</a:t>
            </a:r>
            <a:r>
              <a:rPr lang="fr-FR" sz="2400" dirty="0"/>
              <a:t> </a:t>
            </a:r>
            <a:r>
              <a:rPr lang="fr-FR" sz="2400" dirty="0" err="1"/>
              <a:t>you</a:t>
            </a:r>
            <a:r>
              <a:rPr lang="fr-FR" sz="2400" dirty="0"/>
              <a:t> </a:t>
            </a:r>
            <a:r>
              <a:rPr lang="fr-FR" sz="2400" dirty="0" err="1"/>
              <a:t>raise</a:t>
            </a:r>
            <a:r>
              <a:rPr lang="fr-FR" sz="2400" dirty="0"/>
              <a:t> taxes/ </a:t>
            </a:r>
            <a:r>
              <a:rPr lang="fr-FR" sz="2400" dirty="0" err="1"/>
              <a:t>decrease</a:t>
            </a:r>
            <a:r>
              <a:rPr lang="fr-FR" sz="2400" dirty="0"/>
              <a:t> public </a:t>
            </a:r>
            <a:r>
              <a:rPr lang="fr-FR" sz="2400" dirty="0" err="1"/>
              <a:t>spending</a:t>
            </a:r>
            <a:r>
              <a:rPr lang="fr-FR" sz="2400" dirty="0"/>
              <a:t> , </a:t>
            </a:r>
            <a:r>
              <a:rPr lang="fr-FR" sz="2400" dirty="0" err="1"/>
              <a:t>you</a:t>
            </a:r>
            <a:r>
              <a:rPr lang="fr-FR" sz="2400" dirty="0"/>
              <a:t> run the </a:t>
            </a:r>
            <a:r>
              <a:rPr lang="fr-FR" sz="2400" dirty="0" err="1"/>
              <a:t>risk</a:t>
            </a:r>
            <a:r>
              <a:rPr lang="fr-FR" sz="2400" dirty="0"/>
              <a:t> of </a:t>
            </a:r>
            <a:r>
              <a:rPr lang="fr-FR" sz="2400" dirty="0" err="1"/>
              <a:t>decreasing</a:t>
            </a:r>
            <a:r>
              <a:rPr lang="fr-FR" sz="2400" dirty="0"/>
              <a:t> </a:t>
            </a:r>
            <a:r>
              <a:rPr lang="fr-FR" sz="2400" dirty="0" err="1"/>
              <a:t>economic</a:t>
            </a:r>
            <a:r>
              <a:rPr lang="fr-FR" sz="2400" dirty="0"/>
              <a:t> </a:t>
            </a:r>
            <a:r>
              <a:rPr lang="fr-FR" sz="2400" dirty="0" err="1"/>
              <a:t>activity</a:t>
            </a:r>
            <a:r>
              <a:rPr lang="fr-FR" sz="2400" dirty="0"/>
              <a:t>, </a:t>
            </a:r>
            <a:r>
              <a:rPr lang="fr-FR" sz="2400" dirty="0" err="1"/>
              <a:t>thus</a:t>
            </a:r>
            <a:r>
              <a:rPr lang="fr-FR" sz="2400" dirty="0"/>
              <a:t> </a:t>
            </a:r>
            <a:r>
              <a:rPr lang="fr-FR" sz="2400" dirty="0" err="1"/>
              <a:t>degrading</a:t>
            </a:r>
            <a:r>
              <a:rPr lang="fr-FR" sz="2400" dirty="0"/>
              <a:t> the ratio </a:t>
            </a:r>
            <a:r>
              <a:rPr lang="fr-FR" sz="2400" dirty="0" err="1"/>
              <a:t>debt</a:t>
            </a:r>
            <a:r>
              <a:rPr lang="fr-FR" sz="2400" dirty="0"/>
              <a:t>/GDP; </a:t>
            </a:r>
            <a:r>
              <a:rPr lang="fr-FR" sz="2400" dirty="0" err="1"/>
              <a:t>Recession</a:t>
            </a:r>
            <a:r>
              <a:rPr lang="fr-FR" sz="2400" dirty="0"/>
              <a:t> </a:t>
            </a:r>
            <a:r>
              <a:rPr lang="fr-FR" sz="2400" dirty="0" err="1"/>
              <a:t>means</a:t>
            </a:r>
            <a:r>
              <a:rPr lang="fr-FR" sz="2400" dirty="0"/>
              <a:t> </a:t>
            </a:r>
            <a:r>
              <a:rPr lang="fr-FR" sz="2400" dirty="0" err="1"/>
              <a:t>less</a:t>
            </a:r>
            <a:r>
              <a:rPr lang="fr-FR" sz="2400" dirty="0"/>
              <a:t> revenue for the State, </a:t>
            </a:r>
            <a:r>
              <a:rPr lang="fr-FR" sz="2400" dirty="0" err="1"/>
              <a:t>so</a:t>
            </a:r>
            <a:r>
              <a:rPr lang="fr-FR" sz="2400" dirty="0"/>
              <a:t> the state ends up </a:t>
            </a:r>
            <a:r>
              <a:rPr lang="fr-FR" sz="2400" dirty="0" err="1"/>
              <a:t>poorer</a:t>
            </a:r>
            <a:r>
              <a:rPr lang="fr-FR" sz="2400" dirty="0"/>
              <a:t>; exemple </a:t>
            </a:r>
            <a:r>
              <a:rPr lang="fr-FR" sz="2400" dirty="0" err="1"/>
              <a:t>Eurozone</a:t>
            </a:r>
            <a:r>
              <a:rPr lang="fr-FR" sz="2400" dirty="0"/>
              <a:t> 2010-14, the case of </a:t>
            </a:r>
            <a:r>
              <a:rPr lang="fr-FR" sz="2400" dirty="0" err="1"/>
              <a:t>Greece</a:t>
            </a:r>
            <a:r>
              <a:rPr lang="fr-FR" sz="2400" dirty="0"/>
              <a:t> Ratio </a:t>
            </a:r>
            <a:r>
              <a:rPr lang="fr-FR" sz="2400" dirty="0" err="1"/>
              <a:t>debt</a:t>
            </a:r>
            <a:r>
              <a:rPr lang="fr-FR" sz="2400" dirty="0"/>
              <a:t>/GDP 2009: 126%, 2014: 180%</a:t>
            </a:r>
          </a:p>
          <a:p>
            <a:pPr marL="171450" indent="-171450">
              <a:buFontTx/>
              <a:buChar char="-"/>
            </a:pPr>
            <a:endParaRPr lang="fr-FR" dirty="0"/>
          </a:p>
          <a:p>
            <a:pPr marL="171450" indent="-171450">
              <a:buFontTx/>
              <a:buChar char="-"/>
            </a:pPr>
            <a:endParaRPr lang="fr-FR" dirty="0"/>
          </a:p>
          <a:p>
            <a:pPr marL="0" indent="0">
              <a:buFontTx/>
              <a:buNone/>
            </a:pPr>
            <a:endParaRPr lang="fr-FR" dirty="0"/>
          </a:p>
          <a:p>
            <a:pPr marL="0" indent="0">
              <a:buFontTx/>
              <a:buNone/>
            </a:pPr>
            <a:r>
              <a:rPr lang="fr-FR" dirty="0"/>
              <a:t>- How to </a:t>
            </a:r>
            <a:r>
              <a:rPr lang="fr-FR" dirty="0" err="1"/>
              <a:t>reduce</a:t>
            </a:r>
            <a:r>
              <a:rPr lang="fr-FR" dirty="0"/>
              <a:t> the </a:t>
            </a:r>
            <a:r>
              <a:rPr lang="fr-FR" dirty="0" err="1"/>
              <a:t>debt</a:t>
            </a:r>
            <a:endParaRPr lang="fr-FR" dirty="0"/>
          </a:p>
          <a:p>
            <a:pPr marL="0" indent="0">
              <a:buFontTx/>
              <a:buNone/>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16</a:t>
            </a:fld>
            <a:endParaRPr lang="fr-FR"/>
          </a:p>
        </p:txBody>
      </p:sp>
    </p:spTree>
    <p:extLst>
      <p:ext uri="{BB962C8B-B14F-4D97-AF65-F5344CB8AC3E}">
        <p14:creationId xmlns:p14="http://schemas.microsoft.com/office/powerpoint/2010/main" val="2865029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r>
              <a:rPr lang="fr-FR" dirty="0"/>
              <a:t>- </a:t>
            </a:r>
            <a:r>
              <a:rPr lang="fr-FR" dirty="0" err="1"/>
              <a:t>Who</a:t>
            </a:r>
            <a:r>
              <a:rPr lang="fr-FR" dirty="0"/>
              <a:t> </a:t>
            </a:r>
            <a:r>
              <a:rPr lang="fr-FR" dirty="0" err="1"/>
              <a:t>owns</a:t>
            </a:r>
            <a:r>
              <a:rPr lang="fr-FR" dirty="0"/>
              <a:t> the French public </a:t>
            </a:r>
            <a:r>
              <a:rPr lang="fr-FR" dirty="0" err="1"/>
              <a:t>debt</a:t>
            </a:r>
            <a:r>
              <a:rPr lang="fr-FR" dirty="0"/>
              <a:t>? https://</a:t>
            </a:r>
            <a:r>
              <a:rPr lang="fr-FR" dirty="0" err="1"/>
              <a:t>www.reuters.com</a:t>
            </a:r>
            <a:r>
              <a:rPr lang="fr-FR" dirty="0"/>
              <a:t>/business/finance/who-owns-frances-debt-why-it-matters-2024-06-26/#:~:</a:t>
            </a:r>
            <a:r>
              <a:rPr lang="fr-FR" dirty="0" err="1"/>
              <a:t>text</a:t>
            </a:r>
            <a:r>
              <a:rPr lang="fr-FR" dirty="0"/>
              <a:t>=Foreign%20investors%20own%20around%2050,known%20to%20be%20quite%20volatile.</a:t>
            </a:r>
          </a:p>
          <a:p>
            <a:pPr marL="0" indent="0">
              <a:buFontTx/>
              <a:buNone/>
            </a:pPr>
            <a:endParaRPr lang="fr-FR" dirty="0"/>
          </a:p>
          <a:p>
            <a:pPr marL="171450" indent="-171450">
              <a:buFontTx/>
              <a:buChar char="-"/>
            </a:pPr>
            <a:r>
              <a:rPr lang="fr-FR" dirty="0"/>
              <a:t>A few figures</a:t>
            </a:r>
          </a:p>
          <a:p>
            <a:pPr marL="171450" indent="-171450">
              <a:buFontTx/>
              <a:buChar char="-"/>
            </a:pPr>
            <a:r>
              <a:rPr lang="fr-FR" dirty="0" err="1"/>
              <a:t>Netherlands</a:t>
            </a:r>
            <a:r>
              <a:rPr lang="fr-FR" dirty="0"/>
              <a:t>: 45%</a:t>
            </a:r>
          </a:p>
          <a:p>
            <a:pPr marL="171450" indent="-171450">
              <a:buFontTx/>
              <a:buChar char="-"/>
            </a:pPr>
            <a:endParaRPr lang="fr-FR" dirty="0"/>
          </a:p>
          <a:p>
            <a:pPr marL="0" indent="0">
              <a:buFontTx/>
              <a:buNone/>
            </a:pPr>
            <a:endParaRPr lang="fr-FR" dirty="0"/>
          </a:p>
          <a:p>
            <a:pPr marL="0" indent="0">
              <a:buFontTx/>
              <a:buNone/>
            </a:pPr>
            <a:r>
              <a:rPr lang="fr-FR" dirty="0"/>
              <a:t>- How to </a:t>
            </a:r>
            <a:r>
              <a:rPr lang="fr-FR" dirty="0" err="1"/>
              <a:t>reduce</a:t>
            </a:r>
            <a:r>
              <a:rPr lang="fr-FR" dirty="0"/>
              <a:t> the </a:t>
            </a:r>
            <a:r>
              <a:rPr lang="fr-FR" dirty="0" err="1"/>
              <a:t>debt</a:t>
            </a:r>
            <a:r>
              <a:rPr lang="fr-FR" dirty="0"/>
              <a:t>: 2 options, </a:t>
            </a:r>
            <a:r>
              <a:rPr lang="fr-FR" dirty="0" err="1"/>
              <a:t>whether</a:t>
            </a:r>
            <a:r>
              <a:rPr lang="fr-FR" dirty="0"/>
              <a:t> </a:t>
            </a:r>
            <a:r>
              <a:rPr lang="fr-FR" dirty="0" err="1"/>
              <a:t>you</a:t>
            </a:r>
            <a:r>
              <a:rPr lang="fr-FR" dirty="0"/>
              <a:t> </a:t>
            </a:r>
            <a:r>
              <a:rPr lang="fr-FR" dirty="0" err="1"/>
              <a:t>want</a:t>
            </a:r>
            <a:r>
              <a:rPr lang="fr-FR" dirty="0"/>
              <a:t> to </a:t>
            </a:r>
            <a:r>
              <a:rPr lang="fr-FR" dirty="0" err="1"/>
              <a:t>act</a:t>
            </a:r>
            <a:r>
              <a:rPr lang="fr-FR" dirty="0"/>
              <a:t> on the </a:t>
            </a:r>
            <a:r>
              <a:rPr lang="fr-FR" dirty="0" err="1"/>
              <a:t>numerator</a:t>
            </a:r>
            <a:r>
              <a:rPr lang="fr-FR" dirty="0"/>
              <a:t> or </a:t>
            </a:r>
            <a:r>
              <a:rPr lang="fr-FR" dirty="0" err="1"/>
              <a:t>denominator</a:t>
            </a:r>
            <a:endParaRPr lang="fr-FR" dirty="0"/>
          </a:p>
          <a:p>
            <a:pPr marL="0" indent="0">
              <a:buFontTx/>
              <a:buNone/>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17</a:t>
            </a:fld>
            <a:endParaRPr lang="fr-FR"/>
          </a:p>
        </p:txBody>
      </p:sp>
    </p:spTree>
    <p:extLst>
      <p:ext uri="{BB962C8B-B14F-4D97-AF65-F5344CB8AC3E}">
        <p14:creationId xmlns:p14="http://schemas.microsoft.com/office/powerpoint/2010/main" val="2326587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sz="1400" dirty="0" err="1"/>
              <a:t>Definition</a:t>
            </a:r>
            <a:r>
              <a:rPr lang="fr-FR" sz="1400" dirty="0"/>
              <a:t> 2) </a:t>
            </a:r>
            <a:r>
              <a:rPr lang="fr-FR" sz="1400" dirty="0" err="1"/>
              <a:t>who</a:t>
            </a:r>
            <a:r>
              <a:rPr lang="fr-FR" sz="1400" dirty="0"/>
              <a:t> can </a:t>
            </a:r>
            <a:r>
              <a:rPr lang="fr-FR" sz="1400" dirty="0" err="1"/>
              <a:t>participate</a:t>
            </a:r>
            <a:r>
              <a:rPr lang="fr-FR" sz="1400" dirty="0"/>
              <a:t>? </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banks</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forex</a:t>
            </a:r>
            <a:r>
              <a:rPr lang="fr-FR" sz="1400" b="0" i="0" u="none" strike="noStrike" dirty="0">
                <a:solidFill>
                  <a:srgbClr val="111111"/>
                </a:solidFill>
                <a:effectLst/>
                <a:latin typeface="SourceSansPro"/>
              </a:rPr>
              <a:t> dealers, commercial </a:t>
            </a:r>
            <a:r>
              <a:rPr lang="fr-FR" sz="1400" b="0" i="0" u="none" strike="noStrike" dirty="0" err="1">
                <a:solidFill>
                  <a:srgbClr val="111111"/>
                </a:solidFill>
                <a:effectLst/>
                <a:latin typeface="SourceSansPro"/>
              </a:rPr>
              <a:t>companies</a:t>
            </a:r>
            <a:r>
              <a:rPr lang="fr-FR" sz="1400" b="0" i="0" u="none" strike="noStrike" dirty="0">
                <a:solidFill>
                  <a:srgbClr val="111111"/>
                </a:solidFill>
                <a:effectLst/>
                <a:latin typeface="SourceSansPro"/>
              </a:rPr>
              <a:t>, central </a:t>
            </a:r>
            <a:r>
              <a:rPr lang="fr-FR" sz="1400" b="0" i="0" u="none" strike="noStrike" dirty="0" err="1">
                <a:solidFill>
                  <a:srgbClr val="111111"/>
                </a:solidFill>
                <a:effectLst/>
                <a:latin typeface="SourceSansPro"/>
              </a:rPr>
              <a:t>banks</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investment</a:t>
            </a:r>
            <a:r>
              <a:rPr lang="fr-FR" sz="1400" b="0" i="0" u="none" strike="noStrike" dirty="0">
                <a:solidFill>
                  <a:srgbClr val="111111"/>
                </a:solidFill>
                <a:effectLst/>
                <a:latin typeface="SourceSansPro"/>
              </a:rPr>
              <a:t> management </a:t>
            </a:r>
            <a:r>
              <a:rPr lang="fr-FR" sz="1400" b="0" i="0" u="none" strike="noStrike" dirty="0" err="1">
                <a:solidFill>
                  <a:srgbClr val="111111"/>
                </a:solidFill>
                <a:effectLst/>
                <a:latin typeface="SourceSansPro"/>
              </a:rPr>
              <a:t>firms</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hedge</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funds</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retail</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forex</a:t>
            </a:r>
            <a:r>
              <a:rPr lang="fr-FR" sz="1400" b="0" i="0" u="none" strike="noStrike" dirty="0">
                <a:solidFill>
                  <a:srgbClr val="111111"/>
                </a:solidFill>
                <a:effectLst/>
                <a:latin typeface="SourceSansPro"/>
              </a:rPr>
              <a:t> dealers, and </a:t>
            </a:r>
            <a:r>
              <a:rPr lang="fr-FR" sz="1400" b="0" i="0" u="none" strike="noStrike" dirty="0" err="1">
                <a:solidFill>
                  <a:srgbClr val="111111"/>
                </a:solidFill>
                <a:effectLst/>
                <a:latin typeface="SourceSansPro"/>
              </a:rPr>
              <a:t>investors</a:t>
            </a:r>
            <a:r>
              <a:rPr lang="fr-FR" sz="1400" b="0" i="0" u="none" strike="noStrike" dirty="0">
                <a:solidFill>
                  <a:srgbClr val="111111"/>
                </a:solidFill>
                <a:effectLst/>
                <a:latin typeface="SourceSansPro"/>
              </a:rPr>
              <a:t>.</a:t>
            </a:r>
          </a:p>
          <a:p>
            <a:pPr algn="l">
              <a:buFont typeface="+mj-lt"/>
              <a:buAutoNum type="arabicPeriod"/>
            </a:pPr>
            <a:r>
              <a:rPr lang="fr-FR" sz="1400" b="0" i="0" u="none" strike="noStrike" dirty="0">
                <a:solidFill>
                  <a:srgbClr val="111111"/>
                </a:solidFill>
                <a:effectLst/>
                <a:latin typeface="SourceSansPro"/>
              </a:rPr>
              <a:t>Most </a:t>
            </a:r>
            <a:r>
              <a:rPr lang="fr-FR" sz="1400" b="0" i="0" u="none" strike="noStrike" dirty="0" err="1">
                <a:solidFill>
                  <a:srgbClr val="111111"/>
                </a:solidFill>
                <a:effectLst/>
                <a:latin typeface="SourceSansPro"/>
              </a:rPr>
              <a:t>liquid</a:t>
            </a:r>
            <a:r>
              <a:rPr lang="fr-FR" sz="1400" b="0" i="0" u="none" strike="noStrike" dirty="0">
                <a:solidFill>
                  <a:srgbClr val="111111"/>
                </a:solidFill>
                <a:effectLst/>
                <a:latin typeface="SourceSansPro"/>
              </a:rPr>
              <a:t> trading pairs: EUR/USD</a:t>
            </a:r>
          </a:p>
          <a:p>
            <a:pPr algn="l">
              <a:buFont typeface="+mj-lt"/>
              <a:buAutoNum type="arabicPeriod"/>
            </a:pPr>
            <a:r>
              <a:rPr lang="fr-FR" sz="1400" b="0" i="0" u="none" strike="noStrike" dirty="0">
                <a:solidFill>
                  <a:srgbClr val="111111"/>
                </a:solidFill>
                <a:effectLst/>
                <a:latin typeface="SourceSansPro"/>
              </a:rPr>
              <a:t>USD/</a:t>
            </a:r>
            <a:r>
              <a:rPr lang="fr-FR" sz="1400" b="0" i="0" u="none" strike="noStrike" dirty="0" err="1">
                <a:solidFill>
                  <a:srgbClr val="111111"/>
                </a:solidFill>
                <a:effectLst/>
                <a:latin typeface="SourceSansPro"/>
              </a:rPr>
              <a:t>JPYen</a:t>
            </a:r>
            <a:endParaRPr lang="fr-FR" sz="1400" b="0" i="0" u="none" strike="noStrike" dirty="0">
              <a:solidFill>
                <a:srgbClr val="111111"/>
              </a:solidFill>
              <a:effectLst/>
              <a:latin typeface="SourceSansPro"/>
            </a:endParaRPr>
          </a:p>
          <a:p>
            <a:pPr algn="l">
              <a:buFont typeface="+mj-lt"/>
              <a:buAutoNum type="arabicPeriod"/>
            </a:pPr>
            <a:r>
              <a:rPr lang="fr-FR" sz="1400" b="0" i="0" u="none" strike="noStrike" dirty="0">
                <a:solidFill>
                  <a:srgbClr val="111111"/>
                </a:solidFill>
                <a:effectLst/>
                <a:latin typeface="SourceSansPro"/>
              </a:rPr>
              <a:t>GBP/USD</a:t>
            </a:r>
          </a:p>
          <a:p>
            <a:pPr marL="171450" indent="-171450">
              <a:buFontTx/>
              <a:buChar char="-"/>
            </a:pPr>
            <a:endParaRPr lang="fr-FR" sz="1400" b="0" i="0" u="none" strike="noStrike" dirty="0">
              <a:solidFill>
                <a:srgbClr val="111111"/>
              </a:solidFill>
              <a:effectLst/>
              <a:latin typeface="SourceSansPro"/>
            </a:endParaRPr>
          </a:p>
          <a:p>
            <a:pPr marL="171450" indent="-171450">
              <a:buFontTx/>
              <a:buChar char="-"/>
            </a:pPr>
            <a:r>
              <a:rPr lang="fr-FR" sz="1400" b="0" i="0" u="none" strike="noStrike" dirty="0">
                <a:solidFill>
                  <a:srgbClr val="111111"/>
                </a:solidFill>
                <a:effectLst/>
                <a:latin typeface="SourceSansPro"/>
              </a:rPr>
              <a:t>Brief </a:t>
            </a:r>
            <a:r>
              <a:rPr lang="fr-FR" sz="1400" b="0" i="0" u="none" strike="noStrike" dirty="0" err="1">
                <a:solidFill>
                  <a:srgbClr val="111111"/>
                </a:solidFill>
                <a:effectLst/>
                <a:latin typeface="SourceSansPro"/>
              </a:rPr>
              <a:t>history</a:t>
            </a:r>
            <a:r>
              <a:rPr lang="fr-FR" sz="1400" b="0" i="0" u="none" strike="noStrike" dirty="0">
                <a:solidFill>
                  <a:srgbClr val="111111"/>
                </a:solidFill>
                <a:effectLst/>
                <a:latin typeface="SourceSansPro"/>
              </a:rPr>
              <a:t> of the Exchange rate </a:t>
            </a:r>
            <a:r>
              <a:rPr lang="fr-FR" sz="1400" b="0" i="0" u="none" strike="noStrike" dirty="0" err="1">
                <a:solidFill>
                  <a:srgbClr val="111111"/>
                </a:solidFill>
                <a:effectLst/>
                <a:latin typeface="SourceSansPro"/>
              </a:rPr>
              <a:t>systems</a:t>
            </a:r>
            <a:endParaRPr lang="fr-FR" sz="1400" b="0" i="0" u="none" strike="noStrike" dirty="0">
              <a:solidFill>
                <a:srgbClr val="111111"/>
              </a:solidFill>
              <a:effectLst/>
              <a:latin typeface="SourceSansPro"/>
            </a:endParaRPr>
          </a:p>
          <a:p>
            <a:pPr marL="171450" indent="-171450">
              <a:buFont typeface="Arial" panose="020B0604020202020204" pitchFamily="34" charset="0"/>
              <a:buChar char="•"/>
            </a:pPr>
            <a:r>
              <a:rPr lang="fr-FR" sz="1400" b="0" i="0" u="none" strike="noStrike" dirty="0" err="1">
                <a:solidFill>
                  <a:srgbClr val="111111"/>
                </a:solidFill>
                <a:effectLst/>
                <a:latin typeface="SourceSansPro"/>
              </a:rPr>
              <a:t>Bimetallism</a:t>
            </a:r>
            <a:r>
              <a:rPr lang="fr-FR" sz="1400" b="0" i="0" u="none" strike="noStrike" dirty="0">
                <a:solidFill>
                  <a:srgbClr val="111111"/>
                </a:solidFill>
                <a:effectLst/>
                <a:latin typeface="SourceSansPro"/>
              </a:rPr>
              <a:t> (1870-75)</a:t>
            </a:r>
          </a:p>
          <a:p>
            <a:pPr marL="171450" indent="-171450">
              <a:buFont typeface="Arial" panose="020B0604020202020204" pitchFamily="34" charset="0"/>
              <a:buChar char="•"/>
            </a:pPr>
            <a:r>
              <a:rPr lang="fr-FR" sz="1400" b="0" i="0" u="none" strike="noStrike" dirty="0" err="1">
                <a:solidFill>
                  <a:srgbClr val="111111"/>
                </a:solidFill>
                <a:effectLst/>
                <a:latin typeface="SourceSansPro"/>
              </a:rPr>
              <a:t>Classical</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God</a:t>
            </a:r>
            <a:r>
              <a:rPr lang="fr-FR" sz="1400" b="0" i="0" u="none" strike="noStrike" dirty="0">
                <a:solidFill>
                  <a:srgbClr val="111111"/>
                </a:solidFill>
                <a:effectLst/>
                <a:latin typeface="SourceSansPro"/>
              </a:rPr>
              <a:t> standard (1875-1914)</a:t>
            </a:r>
          </a:p>
          <a:p>
            <a:pPr marL="171450" indent="-171450">
              <a:buFont typeface="Arial" panose="020B0604020202020204" pitchFamily="34" charset="0"/>
              <a:buChar char="•"/>
            </a:pPr>
            <a:r>
              <a:rPr lang="fr-FR" sz="1400" b="0" i="0" u="none" strike="noStrike" dirty="0" err="1">
                <a:solidFill>
                  <a:srgbClr val="111111"/>
                </a:solidFill>
                <a:effectLst/>
                <a:latin typeface="SourceSansPro"/>
              </a:rPr>
              <a:t>Interwar</a:t>
            </a:r>
            <a:r>
              <a:rPr lang="fr-FR" sz="1400" b="0" i="0" u="none" strike="noStrike" dirty="0">
                <a:solidFill>
                  <a:srgbClr val="111111"/>
                </a:solidFill>
                <a:effectLst/>
                <a:latin typeface="SourceSansPro"/>
              </a:rPr>
              <a:t> </a:t>
            </a:r>
            <a:r>
              <a:rPr lang="fr-FR" sz="1400" b="0" i="0" u="none" strike="noStrike" dirty="0" err="1">
                <a:solidFill>
                  <a:srgbClr val="111111"/>
                </a:solidFill>
                <a:effectLst/>
                <a:latin typeface="SourceSansPro"/>
              </a:rPr>
              <a:t>period</a:t>
            </a:r>
            <a:r>
              <a:rPr lang="fr-FR" sz="1400" b="0" i="0" u="none" strike="noStrike" dirty="0">
                <a:solidFill>
                  <a:srgbClr val="111111"/>
                </a:solidFill>
                <a:effectLst/>
                <a:latin typeface="SourceSansPro"/>
              </a:rPr>
              <a:t> (1915-44)</a:t>
            </a:r>
          </a:p>
          <a:p>
            <a:pPr marL="171450" indent="-171450">
              <a:buFont typeface="Arial" panose="020B0604020202020204" pitchFamily="34" charset="0"/>
              <a:buChar char="•"/>
            </a:pPr>
            <a:r>
              <a:rPr lang="fr-FR" sz="1400" b="0" i="0" u="none" strike="noStrike" dirty="0">
                <a:solidFill>
                  <a:srgbClr val="111111"/>
                </a:solidFill>
                <a:effectLst/>
                <a:latin typeface="SourceSansPro"/>
              </a:rPr>
              <a:t>Bretton Woods system (1944-1973)</a:t>
            </a:r>
          </a:p>
          <a:p>
            <a:pPr marL="171450" indent="-171450">
              <a:buFont typeface="Arial" panose="020B0604020202020204" pitchFamily="34" charset="0"/>
              <a:buChar char="•"/>
            </a:pPr>
            <a:r>
              <a:rPr lang="fr-FR" sz="1400" b="0" i="0" u="none" strike="noStrike" dirty="0">
                <a:solidFill>
                  <a:srgbClr val="111111"/>
                </a:solidFill>
                <a:effectLst/>
                <a:latin typeface="SourceSansPro"/>
              </a:rPr>
              <a:t>Flexible exchange rate system (1973-now)</a:t>
            </a:r>
            <a:endParaRPr lang="fr-FR" sz="1400"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18</a:t>
            </a:fld>
            <a:endParaRPr lang="fr-FR"/>
          </a:p>
        </p:txBody>
      </p:sp>
    </p:spTree>
    <p:extLst>
      <p:ext uri="{BB962C8B-B14F-4D97-AF65-F5344CB8AC3E}">
        <p14:creationId xmlns:p14="http://schemas.microsoft.com/office/powerpoint/2010/main" val="372495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Tx/>
              <a:buNone/>
            </a:pPr>
            <a:r>
              <a:rPr lang="fr-FR" b="0" i="0" u="none" strike="noStrike" dirty="0">
                <a:solidFill>
                  <a:srgbClr val="3A3A3A"/>
                </a:solidFill>
                <a:effectLst/>
                <a:latin typeface="Georgia" panose="02040502050405020303" pitchFamily="18" charset="0"/>
              </a:rPr>
              <a:t>- This assumes </a:t>
            </a:r>
            <a:r>
              <a:rPr lang="fr-FR" b="0" i="0" u="none" strike="noStrike" dirty="0" err="1">
                <a:solidFill>
                  <a:srgbClr val="3A3A3A"/>
                </a:solidFill>
                <a:effectLst/>
                <a:latin typeface="Georgia" panose="02040502050405020303" pitchFamily="18" charset="0"/>
              </a:rPr>
              <a:t>that</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for exports and imports are </a:t>
            </a:r>
            <a:r>
              <a:rPr lang="fr-FR" b="0" i="0" u="none" strike="noStrike" dirty="0" err="1">
                <a:solidFill>
                  <a:srgbClr val="3A3A3A"/>
                </a:solidFill>
                <a:effectLst/>
                <a:latin typeface="Georgia" panose="02040502050405020303" pitchFamily="18" charset="0"/>
              </a:rPr>
              <a:t>relatively</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elastic</a:t>
            </a:r>
            <a:r>
              <a:rPr lang="fr-FR" b="0" i="0" u="none" strike="noStrike" dirty="0">
                <a:solidFill>
                  <a:srgbClr val="3A3A3A"/>
                </a:solidFill>
                <a:effectLst/>
                <a:latin typeface="Georgia" panose="02040502050405020303" pitchFamily="18" charset="0"/>
              </a:rPr>
              <a:t>.. Not the case </a:t>
            </a:r>
            <a:r>
              <a:rPr lang="fr-FR" b="0" i="0" u="none" strike="noStrike" dirty="0" err="1">
                <a:solidFill>
                  <a:srgbClr val="3A3A3A"/>
                </a:solidFill>
                <a:effectLst/>
                <a:latin typeface="Georgia" panose="02040502050405020303" pitchFamily="18" charset="0"/>
              </a:rPr>
              <a:t>often</a:t>
            </a:r>
            <a:r>
              <a:rPr lang="fr-FR" b="0" i="0" u="none" strike="noStrike" dirty="0">
                <a:solidFill>
                  <a:srgbClr val="3A3A3A"/>
                </a:solidFill>
                <a:effectLst/>
                <a:latin typeface="Georgia" panose="02040502050405020303" pitchFamily="18" charset="0"/>
              </a:rPr>
              <a:t> in the short-</a:t>
            </a:r>
            <a:r>
              <a:rPr lang="fr-FR" b="0" i="0" u="none" strike="noStrike" dirty="0" err="1">
                <a:solidFill>
                  <a:srgbClr val="3A3A3A"/>
                </a:solidFill>
                <a:effectLst/>
                <a:latin typeface="Georgia" panose="02040502050405020303" pitchFamily="18" charset="0"/>
              </a:rPr>
              <a:t>term</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yet</a:t>
            </a:r>
            <a:r>
              <a:rPr lang="fr-FR" b="0" i="0" u="none" strike="noStrike" dirty="0">
                <a:solidFill>
                  <a:srgbClr val="3A3A3A"/>
                </a:solidFill>
                <a:effectLst/>
                <a:latin typeface="Georgia" panose="02040502050405020303" pitchFamily="18" charset="0"/>
              </a:rPr>
              <a:t>  over a longer </a:t>
            </a:r>
            <a:r>
              <a:rPr lang="fr-FR" b="0" i="0" u="none" strike="noStrike" dirty="0" err="1">
                <a:solidFill>
                  <a:srgbClr val="3A3A3A"/>
                </a:solidFill>
                <a:effectLst/>
                <a:latin typeface="Georgia" panose="02040502050405020303" pitchFamily="18" charset="0"/>
              </a:rPr>
              <a:t>period</a:t>
            </a:r>
            <a:r>
              <a:rPr lang="fr-FR" b="0" i="0" u="none" strike="noStrike" dirty="0">
                <a:solidFill>
                  <a:srgbClr val="3A3A3A"/>
                </a:solidFill>
                <a:effectLst/>
                <a:latin typeface="Georgia" panose="02040502050405020303" pitchFamily="18" charset="0"/>
              </a:rPr>
              <a:t> of time,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becomes</a:t>
            </a:r>
            <a:r>
              <a:rPr lang="fr-FR" b="0" i="0" u="none" strike="noStrike" dirty="0">
                <a:solidFill>
                  <a:srgbClr val="3A3A3A"/>
                </a:solidFill>
                <a:effectLst/>
                <a:latin typeface="Georgia" panose="02040502050405020303" pitchFamily="18" charset="0"/>
              </a:rPr>
              <a:t> more </a:t>
            </a:r>
            <a:r>
              <a:rPr lang="fr-FR" b="0" i="0" u="none" strike="noStrike" dirty="0" err="1">
                <a:solidFill>
                  <a:srgbClr val="3A3A3A"/>
                </a:solidFill>
                <a:effectLst/>
                <a:latin typeface="Georgia" panose="02040502050405020303" pitchFamily="18" charset="0"/>
              </a:rPr>
              <a:t>elastic</a:t>
            </a:r>
            <a:r>
              <a:rPr lang="fr-FR" b="0" i="0" u="none" strike="noStrike" dirty="0">
                <a:solidFill>
                  <a:srgbClr val="3A3A3A"/>
                </a:solidFill>
                <a:effectLst/>
                <a:latin typeface="Georgia" panose="02040502050405020303" pitchFamily="18" charset="0"/>
              </a:rPr>
              <a:t> and </a:t>
            </a:r>
            <a:r>
              <a:rPr lang="fr-FR" b="0" i="0" u="none" strike="noStrike" dirty="0" err="1">
                <a:solidFill>
                  <a:srgbClr val="3A3A3A"/>
                </a:solidFill>
                <a:effectLst/>
                <a:latin typeface="Georgia" panose="02040502050405020303" pitchFamily="18" charset="0"/>
              </a:rPr>
              <a:t>so</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there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is</a:t>
            </a:r>
            <a:r>
              <a:rPr lang="fr-FR" b="0" i="0" u="none" strike="noStrike" dirty="0">
                <a:solidFill>
                  <a:srgbClr val="3A3A3A"/>
                </a:solidFill>
                <a:effectLst/>
                <a:latin typeface="Georgia" panose="02040502050405020303" pitchFamily="18" charset="0"/>
              </a:rPr>
              <a:t> an </a:t>
            </a:r>
            <a:r>
              <a:rPr lang="fr-FR" b="0" i="0" u="none" strike="noStrike" dirty="0" err="1">
                <a:solidFill>
                  <a:srgbClr val="3A3A3A"/>
                </a:solidFill>
                <a:effectLst/>
                <a:latin typeface="Georgia" panose="02040502050405020303" pitchFamily="18" charset="0"/>
              </a:rPr>
              <a:t>improvement</a:t>
            </a:r>
            <a:r>
              <a:rPr lang="fr-FR" b="0" i="0" u="none" strike="noStrike" dirty="0">
                <a:solidFill>
                  <a:srgbClr val="3A3A3A"/>
                </a:solidFill>
                <a:effectLst/>
                <a:latin typeface="Georgia" panose="02040502050405020303" pitchFamily="18" charset="0"/>
              </a:rPr>
              <a:t> in the </a:t>
            </a:r>
            <a:r>
              <a:rPr lang="fr-FR" b="0" i="0" u="none" strike="noStrike" dirty="0" err="1">
                <a:solidFill>
                  <a:srgbClr val="3A3A3A"/>
                </a:solidFill>
                <a:effectLst/>
                <a:latin typeface="Georgia" panose="02040502050405020303" pitchFamily="18" charset="0"/>
              </a:rPr>
              <a:t>current</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account</a:t>
            </a:r>
            <a:r>
              <a:rPr lang="fr-FR" b="0" i="0" u="none" strike="noStrike" dirty="0">
                <a:solidFill>
                  <a:srgbClr val="3A3A3A"/>
                </a:solidFill>
                <a:effectLst/>
                <a:latin typeface="Georgia" panose="02040502050405020303" pitchFamily="18" charset="0"/>
              </a:rPr>
              <a:t> (https://</a:t>
            </a:r>
            <a:r>
              <a:rPr lang="fr-FR" b="0" i="0" u="none" strike="noStrike" dirty="0" err="1">
                <a:solidFill>
                  <a:srgbClr val="3A3A3A"/>
                </a:solidFill>
                <a:effectLst/>
                <a:latin typeface="Georgia" panose="02040502050405020303" pitchFamily="18" charset="0"/>
              </a:rPr>
              <a:t>www.economicshelp.org</a:t>
            </a:r>
            <a:r>
              <a:rPr lang="fr-FR" b="0" i="0" u="none" strike="noStrike" dirty="0">
                <a:solidFill>
                  <a:srgbClr val="3A3A3A"/>
                </a:solidFill>
                <a:effectLst/>
                <a:latin typeface="Georgia" panose="02040502050405020303" pitchFamily="18" charset="0"/>
              </a:rPr>
              <a:t>/blog/437/</a:t>
            </a:r>
            <a:r>
              <a:rPr lang="fr-FR" b="0" i="0" u="none" strike="noStrike" dirty="0" err="1">
                <a:solidFill>
                  <a:srgbClr val="3A3A3A"/>
                </a:solidFill>
                <a:effectLst/>
                <a:latin typeface="Georgia" panose="02040502050405020303" pitchFamily="18" charset="0"/>
              </a:rPr>
              <a:t>trade</a:t>
            </a:r>
            <a:r>
              <a:rPr lang="fr-FR" b="0" i="0" u="none" strike="noStrike" dirty="0">
                <a:solidFill>
                  <a:srgbClr val="3A3A3A"/>
                </a:solidFill>
                <a:effectLst/>
                <a:latin typeface="Georgia" panose="02040502050405020303" pitchFamily="18" charset="0"/>
              </a:rPr>
              <a:t>/</a:t>
            </a:r>
            <a:r>
              <a:rPr lang="fr-FR" b="0" i="0" u="none" strike="noStrike" dirty="0" err="1">
                <a:solidFill>
                  <a:srgbClr val="3A3A3A"/>
                </a:solidFill>
                <a:effectLst/>
                <a:latin typeface="Georgia" panose="02040502050405020303" pitchFamily="18" charset="0"/>
              </a:rPr>
              <a:t>effects</a:t>
            </a:r>
            <a:r>
              <a:rPr lang="fr-FR" b="0" i="0" u="none" strike="noStrike" dirty="0">
                <a:solidFill>
                  <a:srgbClr val="3A3A3A"/>
                </a:solidFill>
                <a:effectLst/>
                <a:latin typeface="Georgia" panose="02040502050405020303" pitchFamily="18" charset="0"/>
              </a:rPr>
              <a:t>-of-</a:t>
            </a:r>
            <a:r>
              <a:rPr lang="fr-FR" b="0" i="0" u="none" strike="noStrike" dirty="0" err="1">
                <a:solidFill>
                  <a:srgbClr val="3A3A3A"/>
                </a:solidFill>
                <a:effectLst/>
                <a:latin typeface="Georgia" panose="02040502050405020303" pitchFamily="18" charset="0"/>
              </a:rPr>
              <a:t>falling</a:t>
            </a:r>
            <a:r>
              <a:rPr lang="fr-FR" b="0" i="0" u="none" strike="noStrike" dirty="0">
                <a:solidFill>
                  <a:srgbClr val="3A3A3A"/>
                </a:solidFill>
                <a:effectLst/>
                <a:latin typeface="Georgia" panose="02040502050405020303" pitchFamily="18" charset="0"/>
              </a:rPr>
              <a:t>-exchange-rates/)</a:t>
            </a:r>
          </a:p>
          <a:p>
            <a:pPr marL="171450" indent="-171450">
              <a:buFontTx/>
              <a:buChar char="-"/>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19</a:t>
            </a:fld>
            <a:endParaRPr lang="fr-FR"/>
          </a:p>
        </p:txBody>
      </p:sp>
    </p:spTree>
    <p:extLst>
      <p:ext uri="{BB962C8B-B14F-4D97-AF65-F5344CB8AC3E}">
        <p14:creationId xmlns:p14="http://schemas.microsoft.com/office/powerpoint/2010/main" val="229607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Case-</a:t>
            </a:r>
            <a:r>
              <a:rPr lang="fr-FR" dirty="0" err="1"/>
              <a:t>study</a:t>
            </a:r>
            <a:r>
              <a:rPr lang="fr-FR" dirty="0"/>
              <a:t> </a:t>
            </a:r>
            <a:r>
              <a:rPr lang="fr-FR" dirty="0" err="1"/>
              <a:t>approach</a:t>
            </a: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2</a:t>
            </a:fld>
            <a:endParaRPr lang="fr-FR"/>
          </a:p>
        </p:txBody>
      </p:sp>
    </p:spTree>
    <p:extLst>
      <p:ext uri="{BB962C8B-B14F-4D97-AF65-F5344CB8AC3E}">
        <p14:creationId xmlns:p14="http://schemas.microsoft.com/office/powerpoint/2010/main" val="385224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ChangeArrowheads="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t>Il </a:t>
            </a:r>
            <a:r>
              <a:rPr lang="fr-FR" dirty="0"/>
              <a:t>all OECD countries and in China, </a:t>
            </a:r>
            <a:r>
              <a:rPr lang="fr-FR" dirty="0" err="1"/>
              <a:t>price-elasticity</a:t>
            </a:r>
            <a:r>
              <a:rPr lang="fr-FR" dirty="0"/>
              <a:t> of imports </a:t>
            </a:r>
            <a:r>
              <a:rPr lang="fr-FR" dirty="0" err="1"/>
              <a:t>is</a:t>
            </a:r>
            <a:r>
              <a:rPr lang="fr-FR" dirty="0"/>
              <a:t> </a:t>
            </a:r>
            <a:r>
              <a:rPr lang="fr-FR" dirty="0" err="1"/>
              <a:t>very</a:t>
            </a:r>
            <a:r>
              <a:rPr lang="fr-FR" dirty="0"/>
              <a:t> </a:t>
            </a:r>
            <a:r>
              <a:rPr lang="fr-FR" dirty="0" err="1"/>
              <a:t>low</a:t>
            </a:r>
            <a:r>
              <a:rPr lang="fr-FR" dirty="0"/>
              <a:t> ; </a:t>
            </a:r>
            <a:r>
              <a:rPr lang="fr-FR" dirty="0" err="1"/>
              <a:t>Elasticity-price</a:t>
            </a:r>
            <a:r>
              <a:rPr lang="fr-FR" dirty="0"/>
              <a:t> of exports </a:t>
            </a:r>
            <a:r>
              <a:rPr lang="fr-FR" dirty="0" err="1"/>
              <a:t>is</a:t>
            </a:r>
            <a:r>
              <a:rPr lang="fr-FR" dirty="0"/>
              <a:t> high in France, Spain, China and </a:t>
            </a:r>
            <a:r>
              <a:rPr lang="fr-FR" dirty="0" err="1"/>
              <a:t>India</a:t>
            </a:r>
            <a:r>
              <a:rPr lang="fr-FR" dirty="0"/>
              <a:t>. </a:t>
            </a:r>
          </a:p>
        </p:txBody>
      </p:sp>
      <p:sp>
        <p:nvSpPr>
          <p:cNvPr id="12185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defRPr sz="2400">
                <a:solidFill>
                  <a:schemeClr val="tx1"/>
                </a:solidFill>
                <a:latin typeface="Arial" charset="0"/>
                <a:ea typeface="ＭＳ Ｐゴシック" charset="0"/>
                <a:cs typeface="ＭＳ Ｐゴシック" charset="0"/>
              </a:defRPr>
            </a:lvl1pPr>
            <a:lvl2pPr marL="742950" indent="-285750" defTabSz="990600">
              <a:defRPr sz="2400">
                <a:solidFill>
                  <a:schemeClr val="tx1"/>
                </a:solidFill>
                <a:latin typeface="Arial" charset="0"/>
                <a:ea typeface="ＭＳ Ｐゴシック" charset="0"/>
              </a:defRPr>
            </a:lvl2pPr>
            <a:lvl3pPr marL="1143000" indent="-228600" defTabSz="990600">
              <a:defRPr sz="2400">
                <a:solidFill>
                  <a:schemeClr val="tx1"/>
                </a:solidFill>
                <a:latin typeface="Arial" charset="0"/>
                <a:ea typeface="ＭＳ Ｐゴシック" charset="0"/>
              </a:defRPr>
            </a:lvl3pPr>
            <a:lvl4pPr marL="1600200" indent="-228600" defTabSz="990600">
              <a:defRPr sz="2400">
                <a:solidFill>
                  <a:schemeClr val="tx1"/>
                </a:solidFill>
                <a:latin typeface="Arial" charset="0"/>
                <a:ea typeface="ＭＳ Ｐゴシック" charset="0"/>
              </a:defRPr>
            </a:lvl4pPr>
            <a:lvl5pPr marL="2057400" indent="-228600" defTabSz="990600">
              <a:defRPr sz="2400">
                <a:solidFill>
                  <a:schemeClr val="tx1"/>
                </a:solidFill>
                <a:latin typeface="Arial" charset="0"/>
                <a:ea typeface="ＭＳ Ｐゴシック" charset="0"/>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556A51AD-B137-634E-9401-74AECEE872ED}" type="slidenum">
              <a:rPr kumimoji="0" lang="fr-FR" sz="13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0" lang="fr-FR" sz="13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77967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dirty="0">
                <a:solidFill>
                  <a:srgbClr val="3A3A3A"/>
                </a:solidFill>
                <a:effectLst/>
                <a:latin typeface="Georgia" panose="02040502050405020303" pitchFamily="18" charset="0"/>
              </a:rPr>
              <a:t>The impact of a </a:t>
            </a:r>
            <a:r>
              <a:rPr lang="fr-FR" b="0" i="0" u="none" strike="noStrike" dirty="0" err="1">
                <a:solidFill>
                  <a:srgbClr val="3A3A3A"/>
                </a:solidFill>
                <a:effectLst/>
                <a:latin typeface="Georgia" panose="02040502050405020303" pitchFamily="18" charset="0"/>
              </a:rPr>
              <a:t>fall</a:t>
            </a:r>
            <a:r>
              <a:rPr lang="fr-FR" b="0" i="0" u="none" strike="noStrike" dirty="0">
                <a:solidFill>
                  <a:srgbClr val="3A3A3A"/>
                </a:solidFill>
                <a:effectLst/>
                <a:latin typeface="Georgia" panose="02040502050405020303" pitchFamily="18" charset="0"/>
              </a:rPr>
              <a:t> in the exchange rate </a:t>
            </a:r>
            <a:r>
              <a:rPr lang="fr-FR" b="0" i="0" u="none" strike="noStrike" dirty="0" err="1">
                <a:solidFill>
                  <a:srgbClr val="3A3A3A"/>
                </a:solidFill>
                <a:effectLst/>
                <a:latin typeface="Georgia" panose="02040502050405020303" pitchFamily="18" charset="0"/>
              </a:rPr>
              <a:t>depends</a:t>
            </a:r>
            <a:r>
              <a:rPr lang="fr-FR" b="0" i="0" u="none" strike="noStrike" dirty="0">
                <a:solidFill>
                  <a:srgbClr val="3A3A3A"/>
                </a:solidFill>
                <a:effectLst/>
                <a:latin typeface="Georgia" panose="02040502050405020303" pitchFamily="18" charset="0"/>
              </a:rPr>
              <a:t> on a few </a:t>
            </a:r>
            <a:r>
              <a:rPr lang="fr-FR" b="0" i="0" u="none" strike="noStrike" dirty="0" err="1">
                <a:solidFill>
                  <a:srgbClr val="3A3A3A"/>
                </a:solidFill>
                <a:effectLst/>
                <a:latin typeface="Georgia" panose="02040502050405020303" pitchFamily="18" charset="0"/>
              </a:rPr>
              <a:t>factors</a:t>
            </a:r>
            <a:r>
              <a:rPr lang="fr-FR" b="0" i="0" u="none" strike="noStrike" dirty="0">
                <a:solidFill>
                  <a:srgbClr val="3A3A3A"/>
                </a:solidFill>
                <a:effectLst/>
                <a:latin typeface="Georgia" panose="02040502050405020303" pitchFamily="18" charset="0"/>
              </a:rPr>
              <a:t>:</a:t>
            </a:r>
          </a:p>
          <a:p>
            <a:pPr algn="l">
              <a:buFont typeface="Arial" panose="020B0604020202020204" pitchFamily="34" charset="0"/>
              <a:buChar char="•"/>
            </a:pPr>
            <a:r>
              <a:rPr lang="fr-FR" b="1" i="0" u="none" strike="noStrike" dirty="0">
                <a:solidFill>
                  <a:srgbClr val="3A3A3A"/>
                </a:solidFill>
                <a:effectLst/>
                <a:latin typeface="Georgia" panose="02040502050405020303" pitchFamily="18" charset="0"/>
              </a:rPr>
              <a:t>State of the </a:t>
            </a:r>
            <a:r>
              <a:rPr lang="fr-FR" b="1" i="0" u="none" strike="noStrike" dirty="0" err="1">
                <a:solidFill>
                  <a:srgbClr val="3A3A3A"/>
                </a:solidFill>
                <a:effectLst/>
                <a:latin typeface="Georgia" panose="02040502050405020303" pitchFamily="18" charset="0"/>
              </a:rPr>
              <a:t>economy</a:t>
            </a:r>
            <a:r>
              <a:rPr lang="fr-FR" b="0" i="0" u="none" strike="noStrike" dirty="0">
                <a:solidFill>
                  <a:srgbClr val="3A3A3A"/>
                </a:solidFill>
                <a:effectLst/>
                <a:latin typeface="Georgia" panose="02040502050405020303" pitchFamily="18" charset="0"/>
              </a:rPr>
              <a:t>. If the </a:t>
            </a:r>
            <a:r>
              <a:rPr lang="fr-FR" b="0" i="0" u="none" strike="noStrike" dirty="0" err="1">
                <a:solidFill>
                  <a:srgbClr val="3A3A3A"/>
                </a:solidFill>
                <a:effectLst/>
                <a:latin typeface="Georgia" panose="02040502050405020303" pitchFamily="18" charset="0"/>
              </a:rPr>
              <a:t>economy</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is</a:t>
            </a:r>
            <a:r>
              <a:rPr lang="fr-FR" b="0" i="0" u="none" strike="noStrike" dirty="0">
                <a:solidFill>
                  <a:srgbClr val="3A3A3A"/>
                </a:solidFill>
                <a:effectLst/>
                <a:latin typeface="Georgia" panose="02040502050405020303" pitchFamily="18" charset="0"/>
              </a:rPr>
              <a:t> in a </a:t>
            </a:r>
            <a:r>
              <a:rPr lang="fr-FR" b="0" i="0" u="none" strike="noStrike" dirty="0" err="1">
                <a:solidFill>
                  <a:srgbClr val="3A3A3A"/>
                </a:solidFill>
                <a:effectLst/>
                <a:latin typeface="Georgia" panose="02040502050405020303" pitchFamily="18" charset="0"/>
              </a:rPr>
              <a:t>recession</a:t>
            </a:r>
            <a:r>
              <a:rPr lang="fr-FR" b="0" i="0" u="none" strike="noStrike" dirty="0">
                <a:solidFill>
                  <a:srgbClr val="3A3A3A"/>
                </a:solidFill>
                <a:effectLst/>
                <a:latin typeface="Georgia" panose="02040502050405020303" pitchFamily="18" charset="0"/>
              </a:rPr>
              <a:t>, a </a:t>
            </a:r>
            <a:r>
              <a:rPr lang="fr-FR" b="0" i="0" u="none" strike="noStrike" dirty="0" err="1">
                <a:solidFill>
                  <a:srgbClr val="3A3A3A"/>
                </a:solidFill>
                <a:effectLst/>
                <a:latin typeface="Georgia" panose="02040502050405020303" pitchFamily="18" charset="0"/>
              </a:rPr>
              <a:t>depreciation</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may</a:t>
            </a:r>
            <a:r>
              <a:rPr lang="fr-FR" b="0" i="0" u="none" strike="noStrike" dirty="0">
                <a:solidFill>
                  <a:srgbClr val="3A3A3A"/>
                </a:solidFill>
                <a:effectLst/>
                <a:latin typeface="Georgia" panose="02040502050405020303" pitchFamily="18" charset="0"/>
              </a:rPr>
              <a:t> help boost </a:t>
            </a:r>
            <a:r>
              <a:rPr lang="fr-FR" b="0" i="0" u="none" strike="noStrike" dirty="0" err="1">
                <a:solidFill>
                  <a:srgbClr val="3A3A3A"/>
                </a:solidFill>
                <a:effectLst/>
                <a:latin typeface="Georgia" panose="02040502050405020303" pitchFamily="18" charset="0"/>
              </a:rPr>
              <a:t>growth</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with</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little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effect</a:t>
            </a:r>
            <a:r>
              <a:rPr lang="fr-FR" b="0" i="0" u="none" strike="noStrike" dirty="0">
                <a:solidFill>
                  <a:srgbClr val="3A3A3A"/>
                </a:solidFill>
                <a:effectLst/>
                <a:latin typeface="Georgia" panose="02040502050405020303" pitchFamily="18" charset="0"/>
              </a:rPr>
              <a:t> on inflation. But, if inflation </a:t>
            </a:r>
            <a:r>
              <a:rPr lang="fr-FR" b="0" i="0" u="none" strike="noStrike" dirty="0" err="1">
                <a:solidFill>
                  <a:srgbClr val="3A3A3A"/>
                </a:solidFill>
                <a:effectLst/>
                <a:latin typeface="Georgia" panose="02040502050405020303" pitchFamily="18" charset="0"/>
              </a:rPr>
              <a:t>is</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already</a:t>
            </a:r>
            <a:r>
              <a:rPr lang="fr-FR" b="0" i="0" u="none" strike="noStrike" dirty="0">
                <a:solidFill>
                  <a:srgbClr val="3A3A3A"/>
                </a:solidFill>
                <a:effectLst/>
                <a:latin typeface="Georgia" panose="02040502050405020303" pitchFamily="18" charset="0"/>
              </a:rPr>
              <a:t> high, a </a:t>
            </a:r>
            <a:r>
              <a:rPr lang="fr-FR" b="0" i="0" u="none" strike="noStrike" dirty="0" err="1">
                <a:solidFill>
                  <a:srgbClr val="3A3A3A"/>
                </a:solidFill>
                <a:effectLst/>
                <a:latin typeface="Georgia" panose="02040502050405020303" pitchFamily="18" charset="0"/>
              </a:rPr>
              <a:t>fall</a:t>
            </a:r>
            <a:r>
              <a:rPr lang="fr-FR" b="0" i="0" u="none" strike="noStrike" dirty="0">
                <a:solidFill>
                  <a:srgbClr val="3A3A3A"/>
                </a:solidFill>
                <a:effectLst/>
                <a:latin typeface="Georgia" panose="02040502050405020303" pitchFamily="18" charset="0"/>
              </a:rPr>
              <a:t> in the exchange rate </a:t>
            </a:r>
            <a:r>
              <a:rPr lang="fr-FR" b="0" i="0" u="none" strike="noStrike" dirty="0" err="1">
                <a:solidFill>
                  <a:srgbClr val="3A3A3A"/>
                </a:solidFill>
                <a:effectLst/>
                <a:latin typeface="Georgia" panose="02040502050405020303" pitchFamily="18" charset="0"/>
              </a:rPr>
              <a:t>will</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make</a:t>
            </a:r>
            <a:r>
              <a:rPr lang="fr-FR" b="0" i="0" u="none" strike="noStrike" dirty="0">
                <a:solidFill>
                  <a:srgbClr val="3A3A3A"/>
                </a:solidFill>
                <a:effectLst/>
                <a:latin typeface="Georgia" panose="02040502050405020303" pitchFamily="18" charset="0"/>
              </a:rPr>
              <a:t> inflation </a:t>
            </a:r>
            <a:r>
              <a:rPr lang="fr-FR" b="0" i="0" u="none" strike="noStrike" dirty="0" err="1">
                <a:solidFill>
                  <a:srgbClr val="3A3A3A"/>
                </a:solidFill>
                <a:effectLst/>
                <a:latin typeface="Georgia" panose="02040502050405020303" pitchFamily="18" charset="0"/>
              </a:rPr>
              <a:t>worse</a:t>
            </a:r>
            <a:r>
              <a:rPr lang="fr-FR" b="0" i="0" u="none" strike="noStrike" dirty="0">
                <a:solidFill>
                  <a:srgbClr val="3A3A3A"/>
                </a:solidFill>
                <a:effectLst/>
                <a:latin typeface="Georgia" panose="02040502050405020303" pitchFamily="18" charset="0"/>
              </a:rPr>
              <a:t>.</a:t>
            </a:r>
          </a:p>
          <a:p>
            <a:pPr algn="l">
              <a:buFont typeface="Arial" panose="020B0604020202020204" pitchFamily="34" charset="0"/>
              <a:buChar char="•"/>
            </a:pPr>
            <a:r>
              <a:rPr lang="fr-FR" b="1" i="0" u="none" strike="noStrike" dirty="0" err="1">
                <a:solidFill>
                  <a:srgbClr val="3A3A3A"/>
                </a:solidFill>
                <a:effectLst/>
                <a:latin typeface="Georgia" panose="02040502050405020303" pitchFamily="18" charset="0"/>
              </a:rPr>
              <a:t>Other</a:t>
            </a:r>
            <a:r>
              <a:rPr lang="fr-FR" b="1" i="0" u="none" strike="noStrike" dirty="0">
                <a:solidFill>
                  <a:srgbClr val="3A3A3A"/>
                </a:solidFill>
                <a:effectLst/>
                <a:latin typeface="Georgia" panose="02040502050405020303" pitchFamily="18" charset="0"/>
              </a:rPr>
              <a:t> components of </a:t>
            </a:r>
            <a:r>
              <a:rPr lang="fr-FR" b="1" i="0" u="none" strike="noStrike" dirty="0" err="1">
                <a:solidFill>
                  <a:srgbClr val="3A3A3A"/>
                </a:solidFill>
                <a:effectLst/>
                <a:latin typeface="Georgia" panose="02040502050405020303" pitchFamily="18" charset="0"/>
              </a:rPr>
              <a:t>Aggregate</a:t>
            </a:r>
            <a:r>
              <a:rPr lang="fr-FR" b="1" i="0" u="none" strike="noStrike" dirty="0">
                <a:solidFill>
                  <a:srgbClr val="3A3A3A"/>
                </a:solidFill>
                <a:effectLst/>
                <a:latin typeface="Georgia" panose="02040502050405020303" pitchFamily="18" charset="0"/>
              </a:rPr>
              <a:t> </a:t>
            </a:r>
            <a:r>
              <a:rPr lang="fr-FR" b="1"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If the exchange rate </a:t>
            </a:r>
            <a:r>
              <a:rPr lang="fr-FR" b="0" i="0" u="none" strike="noStrike" dirty="0" err="1">
                <a:solidFill>
                  <a:srgbClr val="3A3A3A"/>
                </a:solidFill>
                <a:effectLst/>
                <a:latin typeface="Georgia" panose="02040502050405020303" pitchFamily="18" charset="0"/>
              </a:rPr>
              <a:t>falls</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this</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increases</a:t>
            </a:r>
            <a:r>
              <a:rPr lang="fr-FR" b="0" i="0" u="none" strike="noStrike" dirty="0">
                <a:solidFill>
                  <a:srgbClr val="3A3A3A"/>
                </a:solidFill>
                <a:effectLst/>
                <a:latin typeface="Georgia" panose="02040502050405020303" pitchFamily="18" charset="0"/>
              </a:rPr>
              <a:t> export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However</a:t>
            </a:r>
            <a:r>
              <a:rPr lang="fr-FR" b="0" i="0" u="none" strike="noStrike" dirty="0">
                <a:solidFill>
                  <a:srgbClr val="3A3A3A"/>
                </a:solidFill>
                <a:effectLst/>
                <a:latin typeface="Georgia" panose="02040502050405020303" pitchFamily="18" charset="0"/>
              </a:rPr>
              <a:t>, if </a:t>
            </a:r>
            <a:r>
              <a:rPr lang="fr-FR" b="0" i="0" u="none" strike="noStrike" dirty="0" err="1">
                <a:solidFill>
                  <a:srgbClr val="3A3A3A"/>
                </a:solidFill>
                <a:effectLst/>
                <a:latin typeface="Georgia" panose="02040502050405020303" pitchFamily="18" charset="0"/>
              </a:rPr>
              <a:t>there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is</a:t>
            </a:r>
            <a:r>
              <a:rPr lang="fr-FR" b="0" i="0" u="none" strike="noStrike" dirty="0">
                <a:solidFill>
                  <a:srgbClr val="3A3A3A"/>
                </a:solidFill>
                <a:effectLst/>
                <a:latin typeface="Georgia" panose="02040502050405020303" pitchFamily="18" charset="0"/>
              </a:rPr>
              <a:t> a </a:t>
            </a:r>
            <a:r>
              <a:rPr lang="fr-FR" b="0" i="0" u="none" strike="noStrike" dirty="0" err="1">
                <a:solidFill>
                  <a:srgbClr val="3A3A3A"/>
                </a:solidFill>
                <a:effectLst/>
                <a:latin typeface="Georgia" panose="02040502050405020303" pitchFamily="18" charset="0"/>
              </a:rPr>
              <a:t>fall</a:t>
            </a:r>
            <a:r>
              <a:rPr lang="fr-FR" b="0" i="0" u="none" strike="noStrike" dirty="0">
                <a:solidFill>
                  <a:srgbClr val="3A3A3A"/>
                </a:solidFill>
                <a:effectLst/>
                <a:latin typeface="Georgia" panose="02040502050405020303" pitchFamily="18" charset="0"/>
              </a:rPr>
              <a:t> in consumer confidence, </a:t>
            </a:r>
            <a:r>
              <a:rPr lang="fr-FR" b="0" i="0" u="none" strike="noStrike" dirty="0" err="1">
                <a:solidFill>
                  <a:srgbClr val="3A3A3A"/>
                </a:solidFill>
                <a:effectLst/>
                <a:latin typeface="Georgia" panose="02040502050405020303" pitchFamily="18" charset="0"/>
              </a:rPr>
              <a:t>there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may</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be</a:t>
            </a:r>
            <a:r>
              <a:rPr lang="fr-FR" b="0" i="0" u="none" strike="noStrike" dirty="0">
                <a:solidFill>
                  <a:srgbClr val="3A3A3A"/>
                </a:solidFill>
                <a:effectLst/>
                <a:latin typeface="Georgia" panose="02040502050405020303" pitchFamily="18" charset="0"/>
              </a:rPr>
              <a:t> no </a:t>
            </a:r>
            <a:r>
              <a:rPr lang="fr-FR" b="0" i="0" u="none" strike="noStrike" dirty="0" err="1">
                <a:solidFill>
                  <a:srgbClr val="3A3A3A"/>
                </a:solidFill>
                <a:effectLst/>
                <a:latin typeface="Georgia" panose="02040502050405020303" pitchFamily="18" charset="0"/>
              </a:rPr>
              <a:t>overall</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increase</a:t>
            </a:r>
            <a:r>
              <a:rPr lang="fr-FR" b="0" i="0" u="none" strike="noStrike" dirty="0">
                <a:solidFill>
                  <a:srgbClr val="3A3A3A"/>
                </a:solidFill>
                <a:effectLst/>
                <a:latin typeface="Georgia" panose="02040502050405020303" pitchFamily="18" charset="0"/>
              </a:rPr>
              <a:t> in AD.</a:t>
            </a:r>
          </a:p>
          <a:p>
            <a:pPr algn="l">
              <a:buFont typeface="Arial" panose="020B0604020202020204" pitchFamily="34" charset="0"/>
              <a:buChar char="•"/>
            </a:pPr>
            <a:r>
              <a:rPr lang="fr-FR" b="1" i="0" u="none" strike="noStrike" dirty="0">
                <a:solidFill>
                  <a:srgbClr val="3A3A3A"/>
                </a:solidFill>
                <a:effectLst/>
                <a:latin typeface="Georgia" panose="02040502050405020303" pitchFamily="18" charset="0"/>
              </a:rPr>
              <a:t>Time lag and </a:t>
            </a:r>
            <a:r>
              <a:rPr lang="fr-FR" b="1" i="0" u="none" strike="noStrike" dirty="0" err="1">
                <a:solidFill>
                  <a:srgbClr val="3A3A3A"/>
                </a:solidFill>
                <a:effectLst/>
                <a:latin typeface="Georgia" panose="02040502050405020303" pitchFamily="18" charset="0"/>
              </a:rPr>
              <a:t>elasticity</a:t>
            </a:r>
            <a:r>
              <a:rPr lang="fr-FR" b="1" i="0" u="none" strike="noStrike" dirty="0">
                <a:solidFill>
                  <a:srgbClr val="3A3A3A"/>
                </a:solidFill>
                <a:effectLst/>
                <a:latin typeface="Georgia" panose="02040502050405020303" pitchFamily="18" charset="0"/>
              </a:rPr>
              <a:t> of </a:t>
            </a:r>
            <a:r>
              <a:rPr lang="fr-FR" b="1"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In the short </a:t>
            </a:r>
            <a:r>
              <a:rPr lang="fr-FR" b="0" i="0" u="none" strike="noStrike" dirty="0" err="1">
                <a:solidFill>
                  <a:srgbClr val="3A3A3A"/>
                </a:solidFill>
                <a:effectLst/>
                <a:latin typeface="Georgia" panose="02040502050405020303" pitchFamily="18" charset="0"/>
              </a:rPr>
              <a:t>term</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for exports tends to </a:t>
            </a:r>
            <a:r>
              <a:rPr lang="fr-FR" b="0" i="0" u="none" strike="noStrike" dirty="0" err="1">
                <a:solidFill>
                  <a:srgbClr val="3A3A3A"/>
                </a:solidFill>
                <a:effectLst/>
                <a:latin typeface="Georgia" panose="02040502050405020303" pitchFamily="18" charset="0"/>
              </a:rPr>
              <a:t>be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inelastic</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therefore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only</a:t>
            </a:r>
            <a:r>
              <a:rPr lang="fr-FR" b="0" i="0" u="none" strike="noStrike" dirty="0">
                <a:solidFill>
                  <a:srgbClr val="3A3A3A"/>
                </a:solidFill>
                <a:effectLst/>
                <a:latin typeface="Georgia" panose="02040502050405020303" pitchFamily="18" charset="0"/>
              </a:rPr>
              <a:t> a </a:t>
            </a:r>
            <a:r>
              <a:rPr lang="fr-FR" b="0" i="0" u="none" strike="noStrike" dirty="0" err="1">
                <a:solidFill>
                  <a:srgbClr val="3A3A3A"/>
                </a:solidFill>
                <a:effectLst/>
                <a:latin typeface="Georgia" panose="02040502050405020303" pitchFamily="18" charset="0"/>
              </a:rPr>
              <a:t>small</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increase</a:t>
            </a:r>
            <a:r>
              <a:rPr lang="fr-FR" b="0" i="0" u="none" strike="noStrike" dirty="0">
                <a:solidFill>
                  <a:srgbClr val="3A3A3A"/>
                </a:solidFill>
                <a:effectLst/>
                <a:latin typeface="Georgia" panose="02040502050405020303" pitchFamily="18" charset="0"/>
              </a:rPr>
              <a:t> in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Over time,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becomes</a:t>
            </a:r>
            <a:r>
              <a:rPr lang="fr-FR" b="0" i="0" u="none" strike="noStrike" dirty="0">
                <a:solidFill>
                  <a:srgbClr val="3A3A3A"/>
                </a:solidFill>
                <a:effectLst/>
                <a:latin typeface="Georgia" panose="02040502050405020303" pitchFamily="18" charset="0"/>
              </a:rPr>
              <a:t> more </a:t>
            </a:r>
            <a:r>
              <a:rPr lang="fr-FR" b="0" i="0" u="none" strike="noStrike" dirty="0" err="1">
                <a:solidFill>
                  <a:srgbClr val="3A3A3A"/>
                </a:solidFill>
                <a:effectLst/>
                <a:latin typeface="Georgia" panose="02040502050405020303" pitchFamily="18" charset="0"/>
              </a:rPr>
              <a:t>elastic</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Therefore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there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is</a:t>
            </a:r>
            <a:r>
              <a:rPr lang="fr-FR" b="0" i="0" u="none" strike="noStrike" dirty="0">
                <a:solidFill>
                  <a:srgbClr val="3A3A3A"/>
                </a:solidFill>
                <a:effectLst/>
                <a:latin typeface="Georgia" panose="02040502050405020303" pitchFamily="18" charset="0"/>
              </a:rPr>
              <a:t> a </a:t>
            </a:r>
            <a:r>
              <a:rPr lang="fr-FR" b="0" i="0" u="none" strike="noStrike" dirty="0" err="1">
                <a:solidFill>
                  <a:srgbClr val="3A3A3A"/>
                </a:solidFill>
                <a:effectLst/>
                <a:latin typeface="Georgia" panose="02040502050405020303" pitchFamily="18" charset="0"/>
              </a:rPr>
              <a:t>bigger</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increase</a:t>
            </a:r>
            <a:r>
              <a:rPr lang="fr-FR" b="0" i="0" u="none" strike="noStrike" dirty="0">
                <a:solidFill>
                  <a:srgbClr val="3A3A3A"/>
                </a:solidFill>
                <a:effectLst/>
                <a:latin typeface="Georgia" panose="02040502050405020303" pitchFamily="18" charset="0"/>
              </a:rPr>
              <a:t> in </a:t>
            </a:r>
            <a:r>
              <a:rPr lang="fr-FR" b="0" i="0" u="none" strike="noStrike" dirty="0" err="1">
                <a:solidFill>
                  <a:srgbClr val="3A3A3A"/>
                </a:solidFill>
                <a:effectLst/>
                <a:latin typeface="Georgia" panose="02040502050405020303" pitchFamily="18" charset="0"/>
              </a:rPr>
              <a:t>demand</a:t>
            </a:r>
            <a:r>
              <a:rPr lang="fr-FR" b="0" i="0" u="none" strike="noStrike" dirty="0">
                <a:solidFill>
                  <a:srgbClr val="3A3A3A"/>
                </a:solidFill>
                <a:effectLst/>
                <a:latin typeface="Georgia" panose="02040502050405020303" pitchFamily="18" charset="0"/>
              </a:rPr>
              <a:t> for exports.</a:t>
            </a:r>
          </a:p>
          <a:p>
            <a:pPr algn="l">
              <a:buFont typeface="Arial" panose="020B0604020202020204" pitchFamily="34" charset="0"/>
              <a:buChar char="•"/>
            </a:pPr>
            <a:r>
              <a:rPr lang="fr-FR" b="1" i="0" u="none" strike="noStrike" dirty="0" err="1">
                <a:solidFill>
                  <a:srgbClr val="3A3A3A"/>
                </a:solidFill>
                <a:effectLst/>
                <a:latin typeface="Georgia" panose="02040502050405020303" pitchFamily="18" charset="0"/>
              </a:rPr>
              <a:t>Depends</a:t>
            </a:r>
            <a:r>
              <a:rPr lang="fr-FR" b="1" i="0" u="none" strike="noStrike" dirty="0">
                <a:solidFill>
                  <a:srgbClr val="3A3A3A"/>
                </a:solidFill>
                <a:effectLst/>
                <a:latin typeface="Georgia" panose="02040502050405020303" pitchFamily="18" charset="0"/>
              </a:rPr>
              <a:t> on the cause of the </a:t>
            </a:r>
            <a:r>
              <a:rPr lang="fr-FR" b="1" i="0" u="none" strike="noStrike" dirty="0" err="1">
                <a:solidFill>
                  <a:srgbClr val="3A3A3A"/>
                </a:solidFill>
                <a:effectLst/>
                <a:latin typeface="Georgia" panose="02040502050405020303" pitchFamily="18" charset="0"/>
              </a:rPr>
              <a:t>fall</a:t>
            </a:r>
            <a:r>
              <a:rPr lang="fr-FR" b="1" i="0" u="none" strike="noStrike" dirty="0">
                <a:solidFill>
                  <a:srgbClr val="3A3A3A"/>
                </a:solidFill>
                <a:effectLst/>
                <a:latin typeface="Georgia" panose="02040502050405020303" pitchFamily="18" charset="0"/>
              </a:rPr>
              <a:t> in the exchange rate</a:t>
            </a:r>
            <a:r>
              <a:rPr lang="fr-FR" b="0" i="0" u="none" strike="noStrike" dirty="0">
                <a:solidFill>
                  <a:srgbClr val="3A3A3A"/>
                </a:solidFill>
                <a:effectLst/>
                <a:latin typeface="Georgia" panose="02040502050405020303" pitchFamily="18" charset="0"/>
              </a:rPr>
              <a:t>. For </a:t>
            </a:r>
            <a:r>
              <a:rPr lang="fr-FR" b="0" i="0" u="none" strike="noStrike" dirty="0" err="1">
                <a:solidFill>
                  <a:srgbClr val="3A3A3A"/>
                </a:solidFill>
                <a:effectLst/>
                <a:latin typeface="Georgia" panose="02040502050405020303" pitchFamily="18" charset="0"/>
              </a:rPr>
              <a:t>example</a:t>
            </a:r>
            <a:r>
              <a:rPr lang="fr-FR" b="0" i="0" u="none" strike="noStrike" dirty="0">
                <a:solidFill>
                  <a:srgbClr val="3A3A3A"/>
                </a:solidFill>
                <a:effectLst/>
                <a:latin typeface="Georgia" panose="02040502050405020303" pitchFamily="18" charset="0"/>
              </a:rPr>
              <a:t>, countries </a:t>
            </a:r>
            <a:r>
              <a:rPr lang="fr-FR" b="0" i="0" u="none" strike="noStrike" dirty="0" err="1">
                <a:solidFill>
                  <a:srgbClr val="3A3A3A"/>
                </a:solidFill>
                <a:effectLst/>
                <a:latin typeface="Georgia" panose="02040502050405020303" pitchFamily="18" charset="0"/>
              </a:rPr>
              <a:t>experiencing</a:t>
            </a:r>
            <a:r>
              <a:rPr lang="fr-FR" b="0" i="0" u="none" strike="noStrike" dirty="0">
                <a:solidFill>
                  <a:srgbClr val="3A3A3A"/>
                </a:solidFill>
                <a:effectLst/>
                <a:latin typeface="Georgia" panose="02040502050405020303" pitchFamily="18" charset="0"/>
              </a:rPr>
              <a:t> a balance of </a:t>
            </a:r>
            <a:r>
              <a:rPr lang="fr-FR" b="0" i="0" u="none" strike="noStrike" dirty="0" err="1">
                <a:solidFill>
                  <a:srgbClr val="3A3A3A"/>
                </a:solidFill>
                <a:effectLst/>
                <a:latin typeface="Georgia" panose="02040502050405020303" pitchFamily="18" charset="0"/>
              </a:rPr>
              <a:t>payments</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crisis</a:t>
            </a:r>
            <a:r>
              <a:rPr lang="fr-FR" b="0" i="0" u="none" strike="noStrike" dirty="0">
                <a:solidFill>
                  <a:srgbClr val="3A3A3A"/>
                </a:solidFill>
                <a:effectLst/>
                <a:latin typeface="Georgia" panose="02040502050405020303" pitchFamily="18" charset="0"/>
              </a:rPr>
              <a:t> (e.g. </a:t>
            </a:r>
            <a:r>
              <a:rPr lang="fr-FR" b="0" i="0" u="none" strike="noStrike" dirty="0" err="1">
                <a:solidFill>
                  <a:srgbClr val="3A3A3A"/>
                </a:solidFill>
                <a:effectLst/>
                <a:latin typeface="Georgia" panose="02040502050405020303" pitchFamily="18" charset="0"/>
              </a:rPr>
              <a:t>Russia</a:t>
            </a:r>
            <a:r>
              <a:rPr lang="fr-FR" b="0" i="0" u="none" strike="noStrike" dirty="0">
                <a:solidFill>
                  <a:srgbClr val="3A3A3A"/>
                </a:solidFill>
                <a:effectLst/>
                <a:latin typeface="Georgia" panose="02040502050405020303" pitchFamily="18" charset="0"/>
              </a:rPr>
              <a:t> 2007/17) </a:t>
            </a:r>
            <a:r>
              <a:rPr lang="fr-FR" b="0" i="0" u="none" strike="noStrike" dirty="0" err="1">
                <a:solidFill>
                  <a:srgbClr val="3A3A3A"/>
                </a:solidFill>
                <a:effectLst/>
                <a:latin typeface="Georgia" panose="02040502050405020303" pitchFamily="18" charset="0"/>
              </a:rPr>
              <a:t>will</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see</a:t>
            </a:r>
            <a:r>
              <a:rPr lang="fr-FR" b="0" i="0" u="none" strike="noStrike" dirty="0">
                <a:solidFill>
                  <a:srgbClr val="3A3A3A"/>
                </a:solidFill>
                <a:effectLst/>
                <a:latin typeface="Georgia" panose="02040502050405020303" pitchFamily="18" charset="0"/>
              </a:rPr>
              <a:t> an </a:t>
            </a:r>
            <a:r>
              <a:rPr lang="fr-FR" b="0" i="0" u="none" strike="noStrike" dirty="0" err="1">
                <a:solidFill>
                  <a:srgbClr val="3A3A3A"/>
                </a:solidFill>
                <a:effectLst/>
                <a:latin typeface="Georgia" panose="02040502050405020303" pitchFamily="18" charset="0"/>
              </a:rPr>
              <a:t>outflow</a:t>
            </a:r>
            <a:r>
              <a:rPr lang="fr-FR" b="0" i="0" u="none" strike="noStrike" dirty="0">
                <a:solidFill>
                  <a:srgbClr val="3A3A3A"/>
                </a:solidFill>
                <a:effectLst/>
                <a:latin typeface="Georgia" panose="02040502050405020303" pitchFamily="18" charset="0"/>
              </a:rPr>
              <a:t> of capital as </a:t>
            </a:r>
            <a:r>
              <a:rPr lang="fr-FR" b="0" i="0" u="none" strike="noStrike" dirty="0" err="1">
                <a:solidFill>
                  <a:srgbClr val="3A3A3A"/>
                </a:solidFill>
                <a:effectLst/>
                <a:latin typeface="Georgia" panose="02040502050405020303" pitchFamily="18" charset="0"/>
              </a:rPr>
              <a:t>investors</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become</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nervous</a:t>
            </a:r>
            <a:r>
              <a:rPr lang="fr-FR" b="0" i="0" u="none" strike="noStrike" dirty="0">
                <a:solidFill>
                  <a:srgbClr val="3A3A3A"/>
                </a:solidFill>
                <a:effectLst/>
                <a:latin typeface="Georgia" panose="02040502050405020303" pitchFamily="18" charset="0"/>
              </a:rPr>
              <a:t> over the speed of the </a:t>
            </a:r>
            <a:r>
              <a:rPr lang="fr-FR" b="0" i="0" u="none" strike="noStrike" dirty="0" err="1">
                <a:solidFill>
                  <a:srgbClr val="3A3A3A"/>
                </a:solidFill>
                <a:effectLst/>
                <a:latin typeface="Georgia" panose="02040502050405020303" pitchFamily="18" charset="0"/>
              </a:rPr>
              <a:t>currency</a:t>
            </a:r>
            <a:r>
              <a:rPr lang="fr-FR" b="0" i="0" u="none" strike="noStrike" dirty="0">
                <a:solidFill>
                  <a:srgbClr val="3A3A3A"/>
                </a:solidFill>
                <a:effectLst/>
                <a:latin typeface="Georgia" panose="02040502050405020303" pitchFamily="18" charset="0"/>
              </a:rPr>
              <a:t> </a:t>
            </a:r>
            <a:r>
              <a:rPr lang="fr-FR" b="0" i="0" u="none" strike="noStrike" dirty="0" err="1">
                <a:solidFill>
                  <a:srgbClr val="3A3A3A"/>
                </a:solidFill>
                <a:effectLst/>
                <a:latin typeface="Georgia" panose="02040502050405020303" pitchFamily="18" charset="0"/>
              </a:rPr>
              <a:t>devaluation</a:t>
            </a:r>
            <a:r>
              <a:rPr lang="fr-FR" b="0" i="0" u="none" strike="noStrike" dirty="0">
                <a:solidFill>
                  <a:srgbClr val="3A3A3A"/>
                </a:solidFill>
                <a:effectLst/>
                <a:latin typeface="Georgia" panose="02040502050405020303" pitchFamily="18" charset="0"/>
              </a:rPr>
              <a:t>.</a:t>
            </a:r>
          </a:p>
          <a:p>
            <a:pPr marL="171450" indent="-171450">
              <a:buFontTx/>
              <a:buChar char="-"/>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21</a:t>
            </a:fld>
            <a:endParaRPr lang="fr-FR"/>
          </a:p>
        </p:txBody>
      </p:sp>
    </p:spTree>
    <p:extLst>
      <p:ext uri="{BB962C8B-B14F-4D97-AF65-F5344CB8AC3E}">
        <p14:creationId xmlns:p14="http://schemas.microsoft.com/office/powerpoint/2010/main" val="269359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22</a:t>
            </a:fld>
            <a:endParaRPr lang="fr-FR"/>
          </a:p>
        </p:txBody>
      </p:sp>
    </p:spTree>
    <p:extLst>
      <p:ext uri="{BB962C8B-B14F-4D97-AF65-F5344CB8AC3E}">
        <p14:creationId xmlns:p14="http://schemas.microsoft.com/office/powerpoint/2010/main" val="265922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Case-</a:t>
            </a:r>
            <a:r>
              <a:rPr lang="fr-FR" dirty="0" err="1"/>
              <a:t>study</a:t>
            </a:r>
            <a:r>
              <a:rPr lang="fr-FR" dirty="0"/>
              <a:t> </a:t>
            </a:r>
            <a:r>
              <a:rPr lang="fr-FR" dirty="0" err="1"/>
              <a:t>approach</a:t>
            </a: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3</a:t>
            </a:fld>
            <a:endParaRPr lang="fr-FR"/>
          </a:p>
        </p:txBody>
      </p:sp>
    </p:spTree>
    <p:extLst>
      <p:ext uri="{BB962C8B-B14F-4D97-AF65-F5344CB8AC3E}">
        <p14:creationId xmlns:p14="http://schemas.microsoft.com/office/powerpoint/2010/main" val="92155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FontTx/>
              <a:buAutoNum type="arabicParenR"/>
            </a:pPr>
            <a:r>
              <a:rPr lang="fr-FR" dirty="0"/>
              <a:t>August 2024 (US </a:t>
            </a:r>
            <a:r>
              <a:rPr lang="fr-FR" dirty="0" err="1"/>
              <a:t>sees</a:t>
            </a:r>
            <a:r>
              <a:rPr lang="fr-FR" dirty="0"/>
              <a:t> </a:t>
            </a:r>
            <a:r>
              <a:rPr lang="fr-FR" dirty="0" err="1"/>
              <a:t>clouds</a:t>
            </a:r>
            <a:r>
              <a:rPr lang="fr-FR" dirty="0"/>
              <a:t>..)</a:t>
            </a:r>
          </a:p>
          <a:p>
            <a:pPr marL="228600" indent="-228600">
              <a:buFontTx/>
              <a:buAutoNum type="arabicParenR"/>
            </a:pPr>
            <a:r>
              <a:rPr lang="fr-FR" dirty="0"/>
              <a:t>‘</a:t>
            </a:r>
            <a:r>
              <a:rPr lang="fr-FR" dirty="0" err="1"/>
              <a:t>Current</a:t>
            </a:r>
            <a:r>
              <a:rPr lang="fr-FR" dirty="0"/>
              <a:t> </a:t>
            </a:r>
            <a:r>
              <a:rPr lang="fr-FR" dirty="0" err="1"/>
              <a:t>crisis</a:t>
            </a:r>
            <a:r>
              <a:rPr lang="fr-FR" dirty="0"/>
              <a:t> </a:t>
            </a:r>
            <a:r>
              <a:rPr lang="fr-FR" dirty="0" err="1"/>
              <a:t>is</a:t>
            </a:r>
            <a:r>
              <a:rPr lang="fr-FR" dirty="0"/>
              <a:t> </a:t>
            </a:r>
            <a:r>
              <a:rPr lang="fr-FR" dirty="0" err="1"/>
              <a:t>greatest</a:t>
            </a:r>
            <a:r>
              <a:rPr lang="fr-FR" dirty="0"/>
              <a:t> challenge’ Sept 2008</a:t>
            </a:r>
          </a:p>
          <a:p>
            <a:pPr marL="228600" indent="-228600">
              <a:buFontTx/>
              <a:buAutoNum type="arabicParenR"/>
            </a:pPr>
            <a:r>
              <a:rPr lang="fr-FR" dirty="0"/>
              <a:t>‘panic </a:t>
            </a:r>
            <a:r>
              <a:rPr lang="fr-FR" dirty="0" err="1"/>
              <a:t>levels</a:t>
            </a:r>
            <a:r>
              <a:rPr lang="fr-FR" dirty="0"/>
              <a:t> of stock </a:t>
            </a:r>
            <a:r>
              <a:rPr lang="fr-FR" dirty="0" err="1"/>
              <a:t>prices</a:t>
            </a:r>
            <a:r>
              <a:rPr lang="fr-FR" dirty="0"/>
              <a:t>’ (</a:t>
            </a:r>
            <a:r>
              <a:rPr lang="fr-FR" dirty="0" err="1"/>
              <a:t>Oct</a:t>
            </a:r>
            <a:r>
              <a:rPr lang="fr-FR" dirty="0"/>
              <a:t> 1929)</a:t>
            </a:r>
          </a:p>
          <a:p>
            <a:pPr marL="228600" indent="-228600">
              <a:buFontTx/>
              <a:buAutoNum type="arabicParenR"/>
            </a:pPr>
            <a:r>
              <a:rPr lang="fr-FR" dirty="0"/>
              <a:t>The Great </a:t>
            </a:r>
            <a:r>
              <a:rPr lang="fr-FR" dirty="0" err="1"/>
              <a:t>lockdown</a:t>
            </a:r>
            <a:r>
              <a:rPr lang="fr-FR" dirty="0"/>
              <a:t> April 2020</a:t>
            </a:r>
          </a:p>
          <a:p>
            <a:pPr marL="228600" indent="-228600">
              <a:buFontTx/>
              <a:buAutoNum type="arabicParenR"/>
            </a:pPr>
            <a:endParaRPr lang="fr-FR" dirty="0"/>
          </a:p>
          <a:p>
            <a:r>
              <a:rPr lang="fr-FR" dirty="0"/>
              <a:t>All </a:t>
            </a:r>
            <a:r>
              <a:rPr lang="fr-FR" dirty="0" err="1"/>
              <a:t>these</a:t>
            </a:r>
            <a:r>
              <a:rPr lang="fr-FR" dirty="0"/>
              <a:t> crises…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Globalization= a political agenda for neoliberal policies, serving the interests of the ruling class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Lebaron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dans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Le savant, le politique et la </a:t>
            </a:r>
            <a:r>
              <a:rPr lang="en-US" sz="1800" u="sng" kern="100" dirty="0" err="1">
                <a:effectLst/>
                <a:latin typeface="Calibri" panose="020F0502020204030204" pitchFamily="34" charset="0"/>
                <a:ea typeface="Calibri" panose="020F0502020204030204" pitchFamily="34" charset="0"/>
                <a:cs typeface="Times New Roman" panose="02020603050405020304" pitchFamily="18" charset="0"/>
              </a:rPr>
              <a:t>mondialisation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result of a long-time process,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ultimate stage of a progress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started with the Great discoveries of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XVIth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century, mercantilism, the Industrial revolutions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XIXth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colonization, the emergence of MNC / international finance, both for Marxists and classic economists like Ricardo.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Interesting parallel between the birth of agriculture (in the Neolithic period) and the 3rd wave of globalization: the search for a decrease of transaction costs (chap 1 page 16)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Cf Adam Smith, homo economicus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Tx/>
              <a:buAutoNum type="arabicParenR"/>
            </a:pP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4</a:t>
            </a:fld>
            <a:endParaRPr lang="fr-FR"/>
          </a:p>
        </p:txBody>
      </p:sp>
    </p:spTree>
    <p:extLst>
      <p:ext uri="{BB962C8B-B14F-4D97-AF65-F5344CB8AC3E}">
        <p14:creationId xmlns:p14="http://schemas.microsoft.com/office/powerpoint/2010/main" val="264321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Tx/>
              <a:buNone/>
            </a:pPr>
            <a:r>
              <a:rPr lang="fr-FR" dirty="0"/>
              <a:t>Public </a:t>
            </a:r>
            <a:r>
              <a:rPr lang="fr-FR" dirty="0" err="1"/>
              <a:t>debt</a:t>
            </a:r>
            <a:r>
              <a:rPr lang="fr-FR" dirty="0"/>
              <a:t>? stock</a:t>
            </a:r>
          </a:p>
          <a:p>
            <a:pPr marL="0" indent="0" algn="l">
              <a:buFontTx/>
              <a:buNone/>
            </a:pPr>
            <a:r>
              <a:rPr lang="fr-FR" dirty="0"/>
              <a:t>GDP per </a:t>
            </a:r>
            <a:r>
              <a:rPr lang="fr-FR" dirty="0" err="1"/>
              <a:t>year</a:t>
            </a:r>
            <a:r>
              <a:rPr lang="fr-FR" dirty="0"/>
              <a:t>? flow</a:t>
            </a:r>
          </a:p>
          <a:p>
            <a:pPr marL="0" indent="0" algn="l">
              <a:buFontTx/>
              <a:buNone/>
            </a:pPr>
            <a:r>
              <a:rPr lang="fr-FR" dirty="0"/>
              <a:t>Exports per </a:t>
            </a:r>
            <a:r>
              <a:rPr lang="fr-FR" dirty="0" err="1"/>
              <a:t>year</a:t>
            </a:r>
            <a:r>
              <a:rPr lang="fr-FR" dirty="0"/>
              <a:t>? flow</a:t>
            </a:r>
          </a:p>
          <a:p>
            <a:pPr marL="0" indent="0" algn="l">
              <a:buFontTx/>
              <a:buNone/>
            </a:pPr>
            <a:r>
              <a:rPr lang="fr-FR" dirty="0" err="1"/>
              <a:t>Number</a:t>
            </a:r>
            <a:r>
              <a:rPr lang="fr-FR" dirty="0"/>
              <a:t> of </a:t>
            </a:r>
            <a:r>
              <a:rPr lang="fr-FR" dirty="0" err="1"/>
              <a:t>unemployed</a:t>
            </a:r>
            <a:r>
              <a:rPr lang="fr-FR" dirty="0"/>
              <a:t>? stock</a:t>
            </a:r>
          </a:p>
          <a:p>
            <a:pPr marL="0" indent="0" algn="l">
              <a:buFontTx/>
              <a:buNone/>
            </a:pPr>
            <a:r>
              <a:rPr lang="fr-FR" dirty="0" err="1"/>
              <a:t>Current</a:t>
            </a:r>
            <a:r>
              <a:rPr lang="fr-FR" dirty="0"/>
              <a:t> </a:t>
            </a:r>
            <a:r>
              <a:rPr lang="fr-FR" dirty="0" err="1"/>
              <a:t>account</a:t>
            </a:r>
            <a:r>
              <a:rPr lang="fr-FR" dirty="0"/>
              <a:t> </a:t>
            </a:r>
            <a:r>
              <a:rPr lang="fr-FR" dirty="0" err="1"/>
              <a:t>deficit</a:t>
            </a:r>
            <a:r>
              <a:rPr lang="fr-FR" dirty="0"/>
              <a:t> par </a:t>
            </a:r>
            <a:r>
              <a:rPr lang="fr-FR"/>
              <a:t>year? </a:t>
            </a:r>
            <a:r>
              <a:rPr lang="fr-FR" dirty="0"/>
              <a:t>flow</a:t>
            </a:r>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5</a:t>
            </a:fld>
            <a:endParaRPr lang="fr-FR"/>
          </a:p>
        </p:txBody>
      </p:sp>
    </p:spTree>
    <p:extLst>
      <p:ext uri="{BB962C8B-B14F-4D97-AF65-F5344CB8AC3E}">
        <p14:creationId xmlns:p14="http://schemas.microsoft.com/office/powerpoint/2010/main" val="326343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u="sng" dirty="0" err="1"/>
              <a:t>What</a:t>
            </a:r>
            <a:r>
              <a:rPr lang="fr-FR" u="sng" dirty="0"/>
              <a:t> </a:t>
            </a:r>
            <a:r>
              <a:rPr lang="fr-FR" u="sng" dirty="0" err="1"/>
              <a:t>does</a:t>
            </a:r>
            <a:r>
              <a:rPr lang="fr-FR" u="sng" dirty="0"/>
              <a:t> </a:t>
            </a:r>
            <a:r>
              <a:rPr lang="fr-FR" u="sng" dirty="0" err="1"/>
              <a:t>it</a:t>
            </a:r>
            <a:r>
              <a:rPr lang="fr-FR" u="sng" dirty="0"/>
              <a:t> </a:t>
            </a:r>
            <a:r>
              <a:rPr lang="fr-FR" u="sng" dirty="0" err="1"/>
              <a:t>include</a:t>
            </a:r>
            <a:r>
              <a:rPr lang="fr-FR" u="sng" dirty="0"/>
              <a:t>?</a:t>
            </a:r>
          </a:p>
          <a:p>
            <a:pPr marL="0" indent="0">
              <a:buFontTx/>
              <a:buNone/>
            </a:pPr>
            <a:r>
              <a:rPr lang="fr-FR" u="sng" dirty="0" err="1"/>
              <a:t>Consumption</a:t>
            </a:r>
            <a:r>
              <a:rPr lang="fr-FR" u="sng" dirty="0"/>
              <a:t> (1), </a:t>
            </a:r>
            <a:r>
              <a:rPr lang="fr-FR" u="sng" dirty="0" err="1"/>
              <a:t>investment</a:t>
            </a:r>
            <a:r>
              <a:rPr lang="fr-FR" u="sng" dirty="0"/>
              <a:t>, </a:t>
            </a:r>
            <a:r>
              <a:rPr lang="fr-FR" u="sng" dirty="0" err="1"/>
              <a:t>government</a:t>
            </a:r>
            <a:r>
              <a:rPr lang="fr-FR" u="sng" dirty="0"/>
              <a:t> </a:t>
            </a:r>
            <a:r>
              <a:rPr lang="fr-FR" u="sng" dirty="0" err="1"/>
              <a:t>spending</a:t>
            </a:r>
            <a:r>
              <a:rPr lang="fr-FR" u="sng" dirty="0"/>
              <a:t> and exports</a:t>
            </a:r>
          </a:p>
          <a:p>
            <a:pPr marL="171450" indent="-171450">
              <a:buFont typeface="Arial" panose="020B0604020202020204" pitchFamily="34" charset="0"/>
              <a:buChar char="•"/>
            </a:pPr>
            <a:r>
              <a:rPr lang="fr-FR" dirty="0"/>
              <a:t>Non –</a:t>
            </a:r>
            <a:r>
              <a:rPr lang="fr-FR" dirty="0" err="1"/>
              <a:t>market</a:t>
            </a:r>
            <a:r>
              <a:rPr lang="fr-FR" dirty="0"/>
              <a:t> production like </a:t>
            </a:r>
            <a:r>
              <a:rPr lang="fr-FR" dirty="0" err="1"/>
              <a:t>education</a:t>
            </a:r>
            <a:r>
              <a:rPr lang="fr-FR" dirty="0"/>
              <a:t>: </a:t>
            </a:r>
            <a:r>
              <a:rPr lang="fr-FR" dirty="0" err="1"/>
              <a:t>difficult</a:t>
            </a:r>
            <a:r>
              <a:rPr lang="fr-FR" dirty="0"/>
              <a:t> to </a:t>
            </a:r>
            <a:r>
              <a:rPr lang="fr-FR" dirty="0" err="1"/>
              <a:t>assess</a:t>
            </a:r>
            <a:r>
              <a:rPr lang="fr-FR" dirty="0"/>
              <a:t> the </a:t>
            </a:r>
            <a:r>
              <a:rPr lang="fr-FR" dirty="0" err="1"/>
              <a:t>added</a:t>
            </a:r>
            <a:r>
              <a:rPr lang="fr-FR" dirty="0"/>
              <a:t> value of a </a:t>
            </a:r>
            <a:r>
              <a:rPr lang="fr-FR" dirty="0" err="1"/>
              <a:t>teacher</a:t>
            </a:r>
            <a:r>
              <a:rPr lang="fr-FR" dirty="0"/>
              <a:t>…?!</a:t>
            </a:r>
          </a:p>
          <a:p>
            <a:pPr marL="171450" indent="-171450">
              <a:buFont typeface="Arial" panose="020B0604020202020204" pitchFamily="34" charset="0"/>
              <a:buChar char="•"/>
            </a:pPr>
            <a:r>
              <a:rPr lang="fr-FR" dirty="0"/>
              <a:t>Not </a:t>
            </a:r>
            <a:r>
              <a:rPr lang="fr-FR" dirty="0" err="1"/>
              <a:t>domestic</a:t>
            </a:r>
            <a:r>
              <a:rPr lang="fr-FR" dirty="0"/>
              <a:t> </a:t>
            </a:r>
            <a:r>
              <a:rPr lang="fr-FR" dirty="0" err="1"/>
              <a:t>work</a:t>
            </a:r>
            <a:r>
              <a:rPr lang="fr-FR" dirty="0"/>
              <a:t> (</a:t>
            </a:r>
            <a:r>
              <a:rPr lang="fr-FR" dirty="0" err="1"/>
              <a:t>although</a:t>
            </a:r>
            <a:r>
              <a:rPr lang="fr-FR" dirty="0"/>
              <a:t> </a:t>
            </a:r>
            <a:r>
              <a:rPr lang="fr-FR" dirty="0" err="1"/>
              <a:t>it</a:t>
            </a:r>
            <a:r>
              <a:rPr lang="fr-FR" dirty="0"/>
              <a:t> </a:t>
            </a:r>
            <a:r>
              <a:rPr lang="fr-FR" dirty="0" err="1"/>
              <a:t>represents</a:t>
            </a:r>
            <a:r>
              <a:rPr lang="fr-FR" dirty="0"/>
              <a:t> on </a:t>
            </a:r>
            <a:r>
              <a:rPr lang="fr-FR" dirty="0" err="1"/>
              <a:t>average</a:t>
            </a:r>
            <a:r>
              <a:rPr lang="fr-FR" dirty="0"/>
              <a:t> 1.5 times the </a:t>
            </a:r>
            <a:r>
              <a:rPr lang="fr-FR" dirty="0" err="1"/>
              <a:t>amount</a:t>
            </a:r>
            <a:r>
              <a:rPr lang="fr-FR" dirty="0"/>
              <a:t> of time </a:t>
            </a:r>
            <a:r>
              <a:rPr lang="fr-FR" dirty="0" err="1"/>
              <a:t>spent</a:t>
            </a:r>
            <a:r>
              <a:rPr lang="fr-FR" dirty="0"/>
              <a:t> at </a:t>
            </a:r>
            <a:r>
              <a:rPr lang="fr-FR" dirty="0" err="1"/>
              <a:t>work</a:t>
            </a:r>
            <a:endParaRPr lang="fr-FR" dirty="0"/>
          </a:p>
          <a:p>
            <a:pPr marL="0" indent="0">
              <a:buFontTx/>
              <a:buNone/>
            </a:pPr>
            <a:r>
              <a:rPr lang="fr-FR" dirty="0"/>
              <a:t> </a:t>
            </a:r>
          </a:p>
          <a:p>
            <a:pPr marL="0" indent="0">
              <a:buFontTx/>
              <a:buNone/>
            </a:pPr>
            <a:endParaRPr lang="fr-FR" dirty="0"/>
          </a:p>
          <a:p>
            <a:pPr marL="0" indent="0">
              <a:buFontTx/>
              <a:buNone/>
            </a:pPr>
            <a:r>
              <a:rPr lang="fr-FR" u="sng" dirty="0" err="1"/>
              <a:t>Different</a:t>
            </a:r>
            <a:r>
              <a:rPr lang="fr-FR" u="sng" dirty="0"/>
              <a:t> </a:t>
            </a:r>
            <a:r>
              <a:rPr lang="fr-FR" u="sng" dirty="0" err="1"/>
              <a:t>approaches</a:t>
            </a:r>
            <a:r>
              <a:rPr lang="fr-FR" u="sng" dirty="0"/>
              <a:t> for </a:t>
            </a:r>
            <a:r>
              <a:rPr lang="fr-FR" u="sng" dirty="0" err="1"/>
              <a:t>calculation</a:t>
            </a:r>
            <a:r>
              <a:rPr lang="fr-FR" u="sng" dirty="0"/>
              <a:t>: </a:t>
            </a:r>
          </a:p>
          <a:p>
            <a:pPr algn="l"/>
            <a:r>
              <a:rPr lang="fr-FR" b="0" i="0" u="none" strike="noStrike" dirty="0">
                <a:solidFill>
                  <a:srgbClr val="000000"/>
                </a:solidFill>
                <a:effectLst/>
                <a:latin typeface="MuseoSans-300"/>
              </a:rPr>
              <a:t>● The </a:t>
            </a:r>
            <a:r>
              <a:rPr lang="fr-FR" b="0" i="1" u="none" strike="noStrike" dirty="0">
                <a:solidFill>
                  <a:srgbClr val="000000"/>
                </a:solidFill>
                <a:effectLst/>
                <a:latin typeface="MuseoSans-300"/>
              </a:rPr>
              <a:t>production </a:t>
            </a:r>
            <a:r>
              <a:rPr lang="fr-FR" b="0" i="1" u="none" strike="noStrike" dirty="0" err="1">
                <a:solidFill>
                  <a:srgbClr val="000000"/>
                </a:solidFill>
                <a:effectLst/>
                <a:latin typeface="MuseoSans-300"/>
              </a:rPr>
              <a:t>approach</a:t>
            </a:r>
            <a:r>
              <a:rPr lang="fr-FR" b="0" i="1" u="none" strike="noStrike" dirty="0">
                <a:solidFill>
                  <a:srgbClr val="000000"/>
                </a:solidFill>
                <a:effectLst/>
                <a:latin typeface="MuseoSans-300"/>
              </a:rPr>
              <a:t> </a:t>
            </a:r>
            <a:r>
              <a:rPr lang="fr-FR" b="0" i="0" u="none" strike="noStrike" dirty="0" err="1">
                <a:solidFill>
                  <a:srgbClr val="000000"/>
                </a:solidFill>
                <a:effectLst/>
                <a:latin typeface="MuseoSans-300"/>
              </a:rPr>
              <a:t>sums</a:t>
            </a:r>
            <a:r>
              <a:rPr lang="fr-FR" b="0" i="0" u="none" strike="noStrike" dirty="0">
                <a:solidFill>
                  <a:srgbClr val="000000"/>
                </a:solidFill>
                <a:effectLst/>
                <a:latin typeface="MuseoSans-300"/>
              </a:rPr>
              <a:t> the “value-</a:t>
            </a:r>
            <a:r>
              <a:rPr lang="fr-FR" b="0" i="0" u="none" strike="noStrike" dirty="0" err="1">
                <a:solidFill>
                  <a:srgbClr val="000000"/>
                </a:solidFill>
                <a:effectLst/>
                <a:latin typeface="MuseoSans-300"/>
              </a:rPr>
              <a:t>added</a:t>
            </a:r>
            <a:r>
              <a:rPr lang="fr-FR" b="0" i="0" u="none" strike="noStrike" dirty="0">
                <a:solidFill>
                  <a:srgbClr val="000000"/>
                </a:solidFill>
                <a:effectLst/>
                <a:latin typeface="MuseoSans-300"/>
              </a:rPr>
              <a:t>” at </a:t>
            </a:r>
            <a:r>
              <a:rPr lang="fr-FR" b="0" i="0" u="none" strike="noStrike" dirty="0" err="1">
                <a:solidFill>
                  <a:srgbClr val="000000"/>
                </a:solidFill>
                <a:effectLst/>
                <a:latin typeface="MuseoSans-300"/>
              </a:rPr>
              <a:t>each</a:t>
            </a:r>
            <a:r>
              <a:rPr lang="fr-FR" b="0" i="0" u="none" strike="noStrike" dirty="0">
                <a:solidFill>
                  <a:srgbClr val="000000"/>
                </a:solidFill>
                <a:effectLst/>
                <a:latin typeface="MuseoSans-300"/>
              </a:rPr>
              <a:t> stage of production, </a:t>
            </a:r>
            <a:r>
              <a:rPr lang="fr-FR" b="0" i="0" u="none" strike="noStrike" dirty="0" err="1">
                <a:solidFill>
                  <a:srgbClr val="000000"/>
                </a:solidFill>
                <a:effectLst/>
                <a:latin typeface="MuseoSans-300"/>
              </a:rPr>
              <a:t>where</a:t>
            </a:r>
            <a:r>
              <a:rPr lang="fr-FR" b="0" i="0" u="none" strike="noStrike" dirty="0">
                <a:solidFill>
                  <a:srgbClr val="000000"/>
                </a:solidFill>
                <a:effectLst/>
                <a:latin typeface="MuseoSans-300"/>
              </a:rPr>
              <a:t> value-</a:t>
            </a:r>
            <a:r>
              <a:rPr lang="fr-FR" b="0" i="0" u="none" strike="noStrike" dirty="0" err="1">
                <a:solidFill>
                  <a:srgbClr val="000000"/>
                </a:solidFill>
                <a:effectLst/>
                <a:latin typeface="MuseoSans-300"/>
              </a:rPr>
              <a:t>added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is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defined</a:t>
            </a:r>
            <a:r>
              <a:rPr lang="fr-FR" b="0" i="0" u="none" strike="noStrike" dirty="0">
                <a:solidFill>
                  <a:srgbClr val="000000"/>
                </a:solidFill>
                <a:effectLst/>
                <a:latin typeface="MuseoSans-300"/>
              </a:rPr>
              <a:t> as total sales </a:t>
            </a:r>
            <a:r>
              <a:rPr lang="fr-FR" b="0" i="0" u="none" strike="noStrike" dirty="0" err="1">
                <a:solidFill>
                  <a:srgbClr val="000000"/>
                </a:solidFill>
                <a:effectLst/>
                <a:latin typeface="MuseoSans-300"/>
              </a:rPr>
              <a:t>less</a:t>
            </a:r>
            <a:r>
              <a:rPr lang="fr-FR" b="0" i="0" u="none" strike="noStrike" dirty="0">
                <a:solidFill>
                  <a:srgbClr val="000000"/>
                </a:solidFill>
                <a:effectLst/>
                <a:latin typeface="MuseoSans-300"/>
              </a:rPr>
              <a:t> the value of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inputs </a:t>
            </a:r>
            <a:r>
              <a:rPr lang="fr-FR" b="0" i="0" u="none" strike="noStrike" dirty="0" err="1">
                <a:solidFill>
                  <a:srgbClr val="000000"/>
                </a:solidFill>
                <a:effectLst/>
                <a:latin typeface="MuseoSans-300"/>
              </a:rPr>
              <a:t>into</a:t>
            </a:r>
            <a:r>
              <a:rPr lang="fr-FR" b="0" i="0" u="none" strike="noStrike" dirty="0">
                <a:solidFill>
                  <a:srgbClr val="000000"/>
                </a:solidFill>
                <a:effectLst/>
                <a:latin typeface="MuseoSans-300"/>
              </a:rPr>
              <a:t> the production process. 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flour</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would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be</a:t>
            </a:r>
            <a:r>
              <a:rPr lang="fr-FR" b="0" i="0" u="none" strike="noStrike" dirty="0">
                <a:solidFill>
                  <a:srgbClr val="000000"/>
                </a:solidFill>
                <a:effectLst/>
                <a:latin typeface="MuseoSans-300"/>
              </a:rPr>
              <a:t> an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 and </a:t>
            </a:r>
            <a:r>
              <a:rPr lang="fr-FR" b="0" i="0" u="none" strike="noStrike" dirty="0" err="1">
                <a:solidFill>
                  <a:srgbClr val="000000"/>
                </a:solidFill>
                <a:effectLst/>
                <a:latin typeface="MuseoSans-300"/>
              </a:rPr>
              <a:t>bread</a:t>
            </a:r>
            <a:r>
              <a:rPr lang="fr-FR" b="0" i="0" u="none" strike="noStrike" dirty="0">
                <a:solidFill>
                  <a:srgbClr val="000000"/>
                </a:solidFill>
                <a:effectLst/>
                <a:latin typeface="MuseoSans-300"/>
              </a:rPr>
              <a:t> the final </a:t>
            </a:r>
            <a:r>
              <a:rPr lang="fr-FR" b="0" i="0" u="none" strike="noStrike" dirty="0" err="1">
                <a:solidFill>
                  <a:srgbClr val="000000"/>
                </a:solidFill>
                <a:effectLst/>
                <a:latin typeface="MuseoSans-300"/>
              </a:rPr>
              <a:t>product</a:t>
            </a:r>
            <a:r>
              <a:rPr lang="fr-FR" b="0" i="0" u="none" strike="noStrike" dirty="0">
                <a:solidFill>
                  <a:srgbClr val="000000"/>
                </a:solidFill>
                <a:effectLst/>
                <a:latin typeface="MuseoSans-300"/>
              </a:rPr>
              <a:t>; or an </a:t>
            </a:r>
            <a:r>
              <a:rPr lang="fr-FR" b="0" i="0" u="none" strike="noStrike" dirty="0" err="1">
                <a:solidFill>
                  <a:srgbClr val="000000"/>
                </a:solidFill>
                <a:effectLst/>
                <a:latin typeface="MuseoSans-300"/>
              </a:rPr>
              <a:t>architect’s</a:t>
            </a:r>
            <a:r>
              <a:rPr lang="fr-FR" b="0" i="0" u="none" strike="noStrike" dirty="0">
                <a:solidFill>
                  <a:srgbClr val="000000"/>
                </a:solidFill>
                <a:effectLst/>
                <a:latin typeface="MuseoSans-300"/>
              </a:rPr>
              <a:t> services </a:t>
            </a:r>
            <a:r>
              <a:rPr lang="fr-FR" b="0" i="0" u="none" strike="noStrike" dirty="0" err="1">
                <a:solidFill>
                  <a:srgbClr val="000000"/>
                </a:solidFill>
                <a:effectLst/>
                <a:latin typeface="MuseoSans-300"/>
              </a:rPr>
              <a:t>would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be</a:t>
            </a:r>
            <a:r>
              <a:rPr lang="fr-FR" b="0" i="0" u="none" strike="noStrike" dirty="0">
                <a:solidFill>
                  <a:srgbClr val="000000"/>
                </a:solidFill>
                <a:effectLst/>
                <a:latin typeface="MuseoSans-300"/>
              </a:rPr>
              <a:t> an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 and the building the final </a:t>
            </a:r>
            <a:r>
              <a:rPr lang="fr-FR" b="0" i="0" u="none" strike="noStrike" dirty="0" err="1">
                <a:solidFill>
                  <a:srgbClr val="000000"/>
                </a:solidFill>
                <a:effectLst/>
                <a:latin typeface="MuseoSans-300"/>
              </a:rPr>
              <a:t>product</a:t>
            </a:r>
            <a:r>
              <a:rPr lang="fr-FR" b="0" i="0" u="none" strike="noStrike" dirty="0">
                <a:solidFill>
                  <a:srgbClr val="000000"/>
                </a:solidFill>
                <a:effectLst/>
                <a:latin typeface="MuseoSans-300"/>
              </a:rPr>
              <a:t>.</a:t>
            </a:r>
          </a:p>
          <a:p>
            <a:pPr algn="l"/>
            <a:r>
              <a:rPr lang="fr-FR" b="0" i="0" u="none" strike="noStrike" dirty="0">
                <a:solidFill>
                  <a:srgbClr val="000000"/>
                </a:solidFill>
                <a:effectLst/>
                <a:latin typeface="MuseoSans-300"/>
              </a:rPr>
              <a:t>● The </a:t>
            </a:r>
            <a:r>
              <a:rPr lang="fr-FR" b="0" i="1" u="none" strike="noStrike" dirty="0" err="1">
                <a:solidFill>
                  <a:srgbClr val="000000"/>
                </a:solidFill>
                <a:effectLst/>
                <a:latin typeface="MuseoSans-300"/>
              </a:rPr>
              <a:t>expenditure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approach</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adds</a:t>
            </a:r>
            <a:r>
              <a:rPr lang="fr-FR" b="0" i="0" u="none" strike="noStrike" dirty="0">
                <a:solidFill>
                  <a:srgbClr val="000000"/>
                </a:solidFill>
                <a:effectLst/>
                <a:latin typeface="MuseoSans-300"/>
              </a:rPr>
              <a:t> up the value of </a:t>
            </a:r>
            <a:r>
              <a:rPr lang="fr-FR" b="0" i="0" u="none" strike="noStrike" dirty="0" err="1">
                <a:solidFill>
                  <a:srgbClr val="000000"/>
                </a:solidFill>
                <a:effectLst/>
                <a:latin typeface="MuseoSans-300"/>
              </a:rPr>
              <a:t>purchases</a:t>
            </a:r>
            <a:r>
              <a:rPr lang="fr-FR" b="0" i="0" u="none" strike="noStrike" dirty="0">
                <a:solidFill>
                  <a:srgbClr val="000000"/>
                </a:solidFill>
                <a:effectLst/>
                <a:latin typeface="MuseoSans-300"/>
              </a:rPr>
              <a:t> made by final </a:t>
            </a:r>
            <a:r>
              <a:rPr lang="fr-FR" b="0" i="0" u="none" strike="noStrike" dirty="0" err="1">
                <a:solidFill>
                  <a:srgbClr val="000000"/>
                </a:solidFill>
                <a:effectLst/>
                <a:latin typeface="MuseoSans-300"/>
              </a:rPr>
              <a:t>users</a:t>
            </a:r>
            <a:r>
              <a:rPr lang="fr-FR" b="0" i="0" u="none" strike="noStrike" dirty="0">
                <a:solidFill>
                  <a:srgbClr val="000000"/>
                </a:solidFill>
                <a:effectLst/>
                <a:latin typeface="MuseoSans-300"/>
              </a:rPr>
              <a:t>—for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consumption</a:t>
            </a:r>
            <a:r>
              <a:rPr lang="fr-FR" b="0" i="0" u="none" strike="noStrike" dirty="0">
                <a:solidFill>
                  <a:srgbClr val="000000"/>
                </a:solidFill>
                <a:effectLst/>
                <a:latin typeface="MuseoSans-300"/>
              </a:rPr>
              <a:t> of </a:t>
            </a:r>
            <a:r>
              <a:rPr lang="fr-FR" b="0" i="0" u="none" strike="noStrike" dirty="0" err="1">
                <a:solidFill>
                  <a:srgbClr val="000000"/>
                </a:solidFill>
                <a:effectLst/>
                <a:latin typeface="MuseoSans-300"/>
              </a:rPr>
              <a:t>food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televisions</a:t>
            </a:r>
            <a:r>
              <a:rPr lang="fr-FR" b="0" i="0" u="none" strike="noStrike" dirty="0">
                <a:solidFill>
                  <a:srgbClr val="000000"/>
                </a:solidFill>
                <a:effectLst/>
                <a:latin typeface="MuseoSans-300"/>
              </a:rPr>
              <a:t>, and </a:t>
            </a:r>
            <a:r>
              <a:rPr lang="fr-FR" b="0" i="0" u="none" strike="noStrike" dirty="0" err="1">
                <a:solidFill>
                  <a:srgbClr val="000000"/>
                </a:solidFill>
                <a:effectLst/>
                <a:latin typeface="MuseoSans-300"/>
              </a:rPr>
              <a:t>medical</a:t>
            </a:r>
            <a:r>
              <a:rPr lang="fr-FR" b="0" i="0" u="none" strike="noStrike" dirty="0">
                <a:solidFill>
                  <a:srgbClr val="000000"/>
                </a:solidFill>
                <a:effectLst/>
                <a:latin typeface="MuseoSans-300"/>
              </a:rPr>
              <a:t> services by </a:t>
            </a:r>
            <a:r>
              <a:rPr lang="fr-FR" b="0" i="0" u="none" strike="noStrike" dirty="0" err="1">
                <a:solidFill>
                  <a:srgbClr val="000000"/>
                </a:solidFill>
                <a:effectLst/>
                <a:latin typeface="MuseoSans-300"/>
              </a:rPr>
              <a:t>households</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investments</a:t>
            </a:r>
            <a:r>
              <a:rPr lang="fr-FR" b="0" i="0" u="none" strike="noStrike" dirty="0">
                <a:solidFill>
                  <a:srgbClr val="000000"/>
                </a:solidFill>
                <a:effectLst/>
                <a:latin typeface="MuseoSans-300"/>
              </a:rPr>
              <a:t> in </a:t>
            </a:r>
            <a:r>
              <a:rPr lang="fr-FR" b="0" i="0" u="none" strike="noStrike" dirty="0" err="1">
                <a:solidFill>
                  <a:srgbClr val="000000"/>
                </a:solidFill>
                <a:effectLst/>
                <a:latin typeface="MuseoSans-300"/>
              </a:rPr>
              <a:t>machinery</a:t>
            </a:r>
            <a:r>
              <a:rPr lang="fr-FR" b="0" i="0" u="none" strike="noStrike" dirty="0">
                <a:solidFill>
                  <a:srgbClr val="000000"/>
                </a:solidFill>
                <a:effectLst/>
                <a:latin typeface="MuseoSans-300"/>
              </a:rPr>
              <a:t> by </a:t>
            </a:r>
            <a:r>
              <a:rPr lang="fr-FR" b="0" i="0" u="none" strike="noStrike" dirty="0" err="1">
                <a:solidFill>
                  <a:srgbClr val="000000"/>
                </a:solidFill>
                <a:effectLst/>
                <a:latin typeface="MuseoSans-300"/>
              </a:rPr>
              <a:t>companies</a:t>
            </a:r>
            <a:r>
              <a:rPr lang="fr-FR" b="0" i="0" u="none" strike="noStrike" dirty="0">
                <a:solidFill>
                  <a:srgbClr val="000000"/>
                </a:solidFill>
                <a:effectLst/>
                <a:latin typeface="MuseoSans-300"/>
              </a:rPr>
              <a:t>; and the </a:t>
            </a:r>
            <a:r>
              <a:rPr lang="fr-FR" b="0" i="0" u="none" strike="noStrike" dirty="0" err="1">
                <a:solidFill>
                  <a:srgbClr val="000000"/>
                </a:solidFill>
                <a:effectLst/>
                <a:latin typeface="MuseoSans-300"/>
              </a:rPr>
              <a:t>purchases</a:t>
            </a:r>
            <a:r>
              <a:rPr lang="fr-FR" b="0" i="0" u="none" strike="noStrike" dirty="0">
                <a:solidFill>
                  <a:srgbClr val="000000"/>
                </a:solidFill>
                <a:effectLst/>
                <a:latin typeface="MuseoSans-300"/>
              </a:rPr>
              <a:t> of </a:t>
            </a:r>
            <a:r>
              <a:rPr lang="fr-FR" b="0" i="0" u="none" strike="noStrike" dirty="0" err="1">
                <a:solidFill>
                  <a:srgbClr val="000000"/>
                </a:solidFill>
                <a:effectLst/>
                <a:latin typeface="MuseoSans-300"/>
              </a:rPr>
              <a:t>goods</a:t>
            </a:r>
            <a:r>
              <a:rPr lang="fr-FR" b="0" i="0" u="none" strike="noStrike" dirty="0">
                <a:solidFill>
                  <a:srgbClr val="000000"/>
                </a:solidFill>
                <a:effectLst/>
                <a:latin typeface="MuseoSans-300"/>
              </a:rPr>
              <a:t> and services by the </a:t>
            </a:r>
            <a:r>
              <a:rPr lang="fr-FR" b="0" i="0" u="none" strike="noStrike" dirty="0" err="1">
                <a:solidFill>
                  <a:srgbClr val="000000"/>
                </a:solidFill>
                <a:effectLst/>
                <a:latin typeface="MuseoSans-300"/>
              </a:rPr>
              <a:t>government</a:t>
            </a:r>
            <a:r>
              <a:rPr lang="fr-FR" b="0" i="0" u="none" strike="noStrike" dirty="0">
                <a:solidFill>
                  <a:srgbClr val="000000"/>
                </a:solidFill>
                <a:effectLst/>
                <a:latin typeface="MuseoSans-300"/>
              </a:rPr>
              <a:t> and </a:t>
            </a:r>
            <a:r>
              <a:rPr lang="fr-FR" b="0" i="0" u="none" strike="noStrike" dirty="0" err="1">
                <a:solidFill>
                  <a:srgbClr val="000000"/>
                </a:solidFill>
                <a:effectLst/>
                <a:latin typeface="MuseoSans-300"/>
              </a:rPr>
              <a:t>foreigners</a:t>
            </a:r>
            <a:r>
              <a:rPr lang="fr-FR" b="0" i="0" u="none" strike="noStrike" dirty="0">
                <a:solidFill>
                  <a:srgbClr val="000000"/>
                </a:solidFill>
                <a:effectLst/>
                <a:latin typeface="MuseoSans-300"/>
              </a:rPr>
              <a:t>.</a:t>
            </a:r>
          </a:p>
          <a:p>
            <a:pPr algn="l"/>
            <a:r>
              <a:rPr lang="fr-FR" b="0" i="0" u="none" strike="noStrike" dirty="0">
                <a:solidFill>
                  <a:srgbClr val="000000"/>
                </a:solidFill>
                <a:effectLst/>
                <a:latin typeface="MuseoSans-300"/>
              </a:rPr>
              <a:t>● The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income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approach</a:t>
            </a:r>
            <a:r>
              <a:rPr lang="fr-FR" b="0" i="1" u="none" strike="noStrike" dirty="0">
                <a:solidFill>
                  <a:srgbClr val="000000"/>
                </a:solidFill>
                <a:effectLst/>
                <a:latin typeface="MuseoSans-300"/>
              </a:rPr>
              <a:t> </a:t>
            </a:r>
            <a:r>
              <a:rPr lang="fr-FR" b="0" i="0" u="none" strike="noStrike" dirty="0" err="1">
                <a:solidFill>
                  <a:srgbClr val="000000"/>
                </a:solidFill>
                <a:effectLst/>
                <a:latin typeface="MuseoSans-300"/>
              </a:rPr>
              <a:t>sums</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incomes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generated</a:t>
            </a:r>
            <a:r>
              <a:rPr lang="fr-FR" b="0" i="0" u="none" strike="noStrike" dirty="0">
                <a:solidFill>
                  <a:srgbClr val="000000"/>
                </a:solidFill>
                <a:effectLst/>
                <a:latin typeface="MuseoSans-300"/>
              </a:rPr>
              <a:t> by production—for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the compensation </a:t>
            </a:r>
            <a:r>
              <a:rPr lang="fr-FR" b="0" i="0" u="none" strike="noStrike" dirty="0" err="1">
                <a:solidFill>
                  <a:srgbClr val="000000"/>
                </a:solidFill>
                <a:effectLst/>
                <a:latin typeface="MuseoSans-300"/>
              </a:rPr>
              <a:t>employees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receive</a:t>
            </a:r>
            <a:r>
              <a:rPr lang="fr-FR" b="0" i="0" u="none" strike="noStrike" dirty="0">
                <a:solidFill>
                  <a:srgbClr val="000000"/>
                </a:solidFill>
                <a:effectLst/>
                <a:latin typeface="MuseoSans-300"/>
              </a:rPr>
              <a:t> and the operating surplus of </a:t>
            </a:r>
            <a:r>
              <a:rPr lang="fr-FR" b="0" i="0" u="none" strike="noStrike" dirty="0" err="1">
                <a:solidFill>
                  <a:srgbClr val="000000"/>
                </a:solidFill>
                <a:effectLst/>
                <a:latin typeface="MuseoSans-300"/>
              </a:rPr>
              <a:t>companies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roughly</a:t>
            </a:r>
            <a:r>
              <a:rPr lang="fr-FR" b="0" i="0" u="none" strike="noStrike" dirty="0">
                <a:solidFill>
                  <a:srgbClr val="000000"/>
                </a:solidFill>
                <a:effectLst/>
                <a:latin typeface="MuseoSans-300"/>
              </a:rPr>
              <a:t> sales </a:t>
            </a:r>
            <a:r>
              <a:rPr lang="fr-FR" b="0" i="0" u="none" strike="noStrike" dirty="0" err="1">
                <a:solidFill>
                  <a:srgbClr val="000000"/>
                </a:solidFill>
                <a:effectLst/>
                <a:latin typeface="MuseoSans-300"/>
              </a:rPr>
              <a:t>less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costs</a:t>
            </a:r>
            <a:r>
              <a:rPr lang="fr-FR" b="0" i="0" u="none" strike="noStrike" dirty="0">
                <a:solidFill>
                  <a:srgbClr val="000000"/>
                </a:solidFill>
                <a:effectLst/>
                <a:latin typeface="MuseoSans-300"/>
              </a:rPr>
              <a:t>).</a:t>
            </a:r>
          </a:p>
          <a:p>
            <a:pPr marL="0" indent="0">
              <a:buFontTx/>
              <a:buNone/>
            </a:pPr>
            <a:endParaRPr lang="fr-FR" dirty="0"/>
          </a:p>
          <a:p>
            <a:pPr marL="0" indent="0">
              <a:buFontTx/>
              <a:buNone/>
            </a:pPr>
            <a:endParaRPr lang="fr-FR" dirty="0"/>
          </a:p>
          <a:p>
            <a:pPr marL="0" indent="0">
              <a:buFontTx/>
              <a:buNone/>
            </a:pPr>
            <a:r>
              <a:rPr lang="fr-FR" dirty="0"/>
              <a:t>Traffic </a:t>
            </a:r>
            <a:r>
              <a:rPr lang="fr-FR" dirty="0" err="1"/>
              <a:t>jams</a:t>
            </a:r>
            <a:r>
              <a:rPr lang="fr-FR" dirty="0"/>
              <a:t> and car accidents </a:t>
            </a:r>
            <a:r>
              <a:rPr lang="fr-FR" dirty="0" err="1"/>
              <a:t>increase</a:t>
            </a:r>
            <a:r>
              <a:rPr lang="fr-FR" dirty="0"/>
              <a:t> GDP…</a:t>
            </a:r>
          </a:p>
          <a:p>
            <a:pPr marL="0" indent="0">
              <a:buFontTx/>
              <a:buNone/>
            </a:pPr>
            <a:endParaRPr lang="fr-FR" dirty="0"/>
          </a:p>
          <a:p>
            <a:pPr marL="171450" indent="-171450">
              <a:buFont typeface="Arial" panose="020B0604020202020204" pitchFamily="34" charset="0"/>
              <a:buChar char="•"/>
            </a:pPr>
            <a:r>
              <a:rPr lang="fr-FR" dirty="0"/>
              <a:t>Real vs nominal: </a:t>
            </a:r>
          </a:p>
          <a:p>
            <a:pPr marL="171450" indent="-171450">
              <a:buFontTx/>
              <a:buChar char="-"/>
            </a:pPr>
            <a:r>
              <a:rPr lang="fr-FR" dirty="0"/>
              <a:t>Nominal value/real value: nominal value </a:t>
            </a:r>
            <a:r>
              <a:rPr lang="fr-FR" dirty="0" err="1"/>
              <a:t>expressed</a:t>
            </a:r>
            <a:r>
              <a:rPr lang="fr-FR" dirty="0"/>
              <a:t> in </a:t>
            </a:r>
            <a:r>
              <a:rPr lang="fr-FR" dirty="0" err="1"/>
              <a:t>currency</a:t>
            </a:r>
            <a:r>
              <a:rPr lang="fr-FR" dirty="0"/>
              <a:t> </a:t>
            </a:r>
            <a:r>
              <a:rPr lang="fr-FR" dirty="0" err="1"/>
              <a:t>units</a:t>
            </a:r>
            <a:r>
              <a:rPr lang="fr-FR" dirty="0"/>
              <a:t> </a:t>
            </a:r>
            <a:r>
              <a:rPr lang="fr-FR" dirty="0" err="1"/>
              <a:t>whereas</a:t>
            </a:r>
            <a:r>
              <a:rPr lang="fr-FR" dirty="0"/>
              <a:t> real value </a:t>
            </a:r>
            <a:r>
              <a:rPr lang="fr-FR" dirty="0" err="1"/>
              <a:t>takes</a:t>
            </a:r>
            <a:r>
              <a:rPr lang="fr-FR" dirty="0"/>
              <a:t> inflation </a:t>
            </a:r>
            <a:r>
              <a:rPr lang="fr-FR" dirty="0" err="1"/>
              <a:t>into</a:t>
            </a:r>
            <a:r>
              <a:rPr lang="fr-FR" dirty="0"/>
              <a:t> </a:t>
            </a:r>
            <a:r>
              <a:rPr lang="fr-FR" dirty="0" err="1"/>
              <a:t>account</a:t>
            </a:r>
            <a:endParaRPr lang="fr-FR" dirty="0"/>
          </a:p>
          <a:p>
            <a:pPr marL="0" indent="0">
              <a:buFontTx/>
              <a:buNone/>
            </a:pPr>
            <a:r>
              <a:rPr lang="fr-FR" dirty="0"/>
              <a:t>Real value= nominal value – inflation </a:t>
            </a:r>
            <a:r>
              <a:rPr lang="fr-FR" dirty="0" err="1"/>
              <a:t>Examples</a:t>
            </a:r>
            <a:r>
              <a:rPr lang="fr-FR" dirty="0"/>
              <a:t> of </a:t>
            </a:r>
            <a:r>
              <a:rPr lang="fr-FR" dirty="0" err="1"/>
              <a:t>wages</a:t>
            </a:r>
            <a:r>
              <a:rPr lang="fr-FR" dirty="0"/>
              <a:t> and </a:t>
            </a:r>
            <a:r>
              <a:rPr lang="fr-FR" dirty="0" err="1"/>
              <a:t>interest</a:t>
            </a:r>
            <a:r>
              <a:rPr lang="fr-FR" dirty="0"/>
              <a:t> rates for a </a:t>
            </a:r>
            <a:r>
              <a:rPr lang="fr-FR" dirty="0" err="1"/>
              <a:t>loan</a:t>
            </a:r>
            <a:r>
              <a:rPr lang="fr-FR" dirty="0"/>
              <a:t> or a return on </a:t>
            </a:r>
            <a:r>
              <a:rPr lang="fr-FR" dirty="0" err="1"/>
              <a:t>investment</a:t>
            </a:r>
            <a:endParaRPr lang="fr-FR" dirty="0"/>
          </a:p>
          <a:p>
            <a:pPr marL="0" indent="0">
              <a:buFontTx/>
              <a:buNone/>
            </a:pPr>
            <a:endParaRPr lang="fr-FR" dirty="0"/>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6</a:t>
            </a:fld>
            <a:endParaRPr lang="fr-FR"/>
          </a:p>
        </p:txBody>
      </p:sp>
    </p:spTree>
    <p:extLst>
      <p:ext uri="{BB962C8B-B14F-4D97-AF65-F5344CB8AC3E}">
        <p14:creationId xmlns:p14="http://schemas.microsoft.com/office/powerpoint/2010/main" val="245264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Non –</a:t>
            </a:r>
            <a:r>
              <a:rPr lang="fr-FR" dirty="0" err="1"/>
              <a:t>market</a:t>
            </a:r>
            <a:r>
              <a:rPr lang="fr-FR" dirty="0"/>
              <a:t> production like </a:t>
            </a:r>
            <a:r>
              <a:rPr lang="fr-FR" dirty="0" err="1"/>
              <a:t>education</a:t>
            </a:r>
            <a:r>
              <a:rPr lang="fr-FR" dirty="0"/>
              <a:t>: </a:t>
            </a:r>
            <a:r>
              <a:rPr lang="fr-FR" dirty="0" err="1"/>
              <a:t>difficult</a:t>
            </a:r>
            <a:r>
              <a:rPr lang="fr-FR" dirty="0"/>
              <a:t> to </a:t>
            </a:r>
            <a:r>
              <a:rPr lang="fr-FR" dirty="0" err="1"/>
              <a:t>assess</a:t>
            </a:r>
            <a:r>
              <a:rPr lang="fr-FR" dirty="0"/>
              <a:t> the </a:t>
            </a:r>
            <a:r>
              <a:rPr lang="fr-FR" dirty="0" err="1"/>
              <a:t>added</a:t>
            </a:r>
            <a:r>
              <a:rPr lang="fr-FR" dirty="0"/>
              <a:t> value of a </a:t>
            </a:r>
            <a:r>
              <a:rPr lang="fr-FR" dirty="0" err="1"/>
              <a:t>teacher</a:t>
            </a:r>
            <a:r>
              <a:rPr lang="fr-FR" dirty="0"/>
              <a:t>…?!</a:t>
            </a:r>
          </a:p>
          <a:p>
            <a:pPr marL="0" indent="0">
              <a:buFontTx/>
              <a:buNone/>
            </a:pPr>
            <a:endParaRPr lang="fr-FR" dirty="0"/>
          </a:p>
          <a:p>
            <a:pPr marL="0" indent="0">
              <a:buFontTx/>
              <a:buNone/>
            </a:pPr>
            <a:r>
              <a:rPr lang="fr-FR" u="sng" dirty="0" err="1"/>
              <a:t>Different</a:t>
            </a:r>
            <a:r>
              <a:rPr lang="fr-FR" u="sng" dirty="0"/>
              <a:t> </a:t>
            </a:r>
            <a:r>
              <a:rPr lang="fr-FR" u="sng" dirty="0" err="1"/>
              <a:t>approaches</a:t>
            </a:r>
            <a:r>
              <a:rPr lang="fr-FR" u="sng" dirty="0"/>
              <a:t> for </a:t>
            </a:r>
            <a:r>
              <a:rPr lang="fr-FR" u="sng" dirty="0" err="1"/>
              <a:t>calculation</a:t>
            </a:r>
            <a:r>
              <a:rPr lang="fr-FR" u="sng" dirty="0"/>
              <a:t>: </a:t>
            </a:r>
          </a:p>
          <a:p>
            <a:pPr algn="l"/>
            <a:r>
              <a:rPr lang="fr-FR" b="0" i="0" u="none" strike="noStrike" dirty="0">
                <a:solidFill>
                  <a:srgbClr val="000000"/>
                </a:solidFill>
                <a:effectLst/>
                <a:latin typeface="MuseoSans-300"/>
              </a:rPr>
              <a:t>● The </a:t>
            </a:r>
            <a:r>
              <a:rPr lang="fr-FR" b="0" i="1" u="none" strike="noStrike" dirty="0">
                <a:solidFill>
                  <a:srgbClr val="000000"/>
                </a:solidFill>
                <a:effectLst/>
                <a:latin typeface="MuseoSans-300"/>
              </a:rPr>
              <a:t>production </a:t>
            </a:r>
            <a:r>
              <a:rPr lang="fr-FR" b="0" i="1" u="none" strike="noStrike" dirty="0" err="1">
                <a:solidFill>
                  <a:srgbClr val="000000"/>
                </a:solidFill>
                <a:effectLst/>
                <a:latin typeface="MuseoSans-300"/>
              </a:rPr>
              <a:t>approach</a:t>
            </a:r>
            <a:r>
              <a:rPr lang="fr-FR" b="0" i="1" u="none" strike="noStrike" dirty="0">
                <a:solidFill>
                  <a:srgbClr val="000000"/>
                </a:solidFill>
                <a:effectLst/>
                <a:latin typeface="MuseoSans-300"/>
              </a:rPr>
              <a:t> </a:t>
            </a:r>
            <a:r>
              <a:rPr lang="fr-FR" b="0" i="0" u="none" strike="noStrike" dirty="0" err="1">
                <a:solidFill>
                  <a:srgbClr val="000000"/>
                </a:solidFill>
                <a:effectLst/>
                <a:latin typeface="MuseoSans-300"/>
              </a:rPr>
              <a:t>sums</a:t>
            </a:r>
            <a:r>
              <a:rPr lang="fr-FR" b="0" i="0" u="none" strike="noStrike" dirty="0">
                <a:solidFill>
                  <a:srgbClr val="000000"/>
                </a:solidFill>
                <a:effectLst/>
                <a:latin typeface="MuseoSans-300"/>
              </a:rPr>
              <a:t> the “value-</a:t>
            </a:r>
            <a:r>
              <a:rPr lang="fr-FR" b="0" i="0" u="none" strike="noStrike" dirty="0" err="1">
                <a:solidFill>
                  <a:srgbClr val="000000"/>
                </a:solidFill>
                <a:effectLst/>
                <a:latin typeface="MuseoSans-300"/>
              </a:rPr>
              <a:t>added</a:t>
            </a:r>
            <a:r>
              <a:rPr lang="fr-FR" b="0" i="0" u="none" strike="noStrike" dirty="0">
                <a:solidFill>
                  <a:srgbClr val="000000"/>
                </a:solidFill>
                <a:effectLst/>
                <a:latin typeface="MuseoSans-300"/>
              </a:rPr>
              <a:t>” at </a:t>
            </a:r>
            <a:r>
              <a:rPr lang="fr-FR" b="0" i="0" u="none" strike="noStrike" dirty="0" err="1">
                <a:solidFill>
                  <a:srgbClr val="000000"/>
                </a:solidFill>
                <a:effectLst/>
                <a:latin typeface="MuseoSans-300"/>
              </a:rPr>
              <a:t>each</a:t>
            </a:r>
            <a:r>
              <a:rPr lang="fr-FR" b="0" i="0" u="none" strike="noStrike" dirty="0">
                <a:solidFill>
                  <a:srgbClr val="000000"/>
                </a:solidFill>
                <a:effectLst/>
                <a:latin typeface="MuseoSans-300"/>
              </a:rPr>
              <a:t> stage of production, </a:t>
            </a:r>
            <a:r>
              <a:rPr lang="fr-FR" b="0" i="0" u="none" strike="noStrike" dirty="0" err="1">
                <a:solidFill>
                  <a:srgbClr val="000000"/>
                </a:solidFill>
                <a:effectLst/>
                <a:latin typeface="MuseoSans-300"/>
              </a:rPr>
              <a:t>where</a:t>
            </a:r>
            <a:r>
              <a:rPr lang="fr-FR" b="0" i="0" u="none" strike="noStrike" dirty="0">
                <a:solidFill>
                  <a:srgbClr val="000000"/>
                </a:solidFill>
                <a:effectLst/>
                <a:latin typeface="MuseoSans-300"/>
              </a:rPr>
              <a:t> value-</a:t>
            </a:r>
            <a:r>
              <a:rPr lang="fr-FR" b="0" i="0" u="none" strike="noStrike" dirty="0" err="1">
                <a:solidFill>
                  <a:srgbClr val="000000"/>
                </a:solidFill>
                <a:effectLst/>
                <a:latin typeface="MuseoSans-300"/>
              </a:rPr>
              <a:t>added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is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defined</a:t>
            </a:r>
            <a:r>
              <a:rPr lang="fr-FR" b="0" i="0" u="none" strike="noStrike" dirty="0">
                <a:solidFill>
                  <a:srgbClr val="000000"/>
                </a:solidFill>
                <a:effectLst/>
                <a:latin typeface="MuseoSans-300"/>
              </a:rPr>
              <a:t> as total sales </a:t>
            </a:r>
            <a:r>
              <a:rPr lang="fr-FR" b="0" i="0" u="none" strike="noStrike" dirty="0" err="1">
                <a:solidFill>
                  <a:srgbClr val="000000"/>
                </a:solidFill>
                <a:effectLst/>
                <a:latin typeface="MuseoSans-300"/>
              </a:rPr>
              <a:t>less</a:t>
            </a:r>
            <a:r>
              <a:rPr lang="fr-FR" b="0" i="0" u="none" strike="noStrike" dirty="0">
                <a:solidFill>
                  <a:srgbClr val="000000"/>
                </a:solidFill>
                <a:effectLst/>
                <a:latin typeface="MuseoSans-300"/>
              </a:rPr>
              <a:t> the value of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inputs </a:t>
            </a:r>
            <a:r>
              <a:rPr lang="fr-FR" b="0" i="0" u="none" strike="noStrike" dirty="0" err="1">
                <a:solidFill>
                  <a:srgbClr val="000000"/>
                </a:solidFill>
                <a:effectLst/>
                <a:latin typeface="MuseoSans-300"/>
              </a:rPr>
              <a:t>into</a:t>
            </a:r>
            <a:r>
              <a:rPr lang="fr-FR" b="0" i="0" u="none" strike="noStrike" dirty="0">
                <a:solidFill>
                  <a:srgbClr val="000000"/>
                </a:solidFill>
                <a:effectLst/>
                <a:latin typeface="MuseoSans-300"/>
              </a:rPr>
              <a:t> the production process. 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flour</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would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be</a:t>
            </a:r>
            <a:r>
              <a:rPr lang="fr-FR" b="0" i="0" u="none" strike="noStrike" dirty="0">
                <a:solidFill>
                  <a:srgbClr val="000000"/>
                </a:solidFill>
                <a:effectLst/>
                <a:latin typeface="MuseoSans-300"/>
              </a:rPr>
              <a:t> an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 and </a:t>
            </a:r>
            <a:r>
              <a:rPr lang="fr-FR" b="0" i="0" u="none" strike="noStrike" dirty="0" err="1">
                <a:solidFill>
                  <a:srgbClr val="000000"/>
                </a:solidFill>
                <a:effectLst/>
                <a:latin typeface="MuseoSans-300"/>
              </a:rPr>
              <a:t>bread</a:t>
            </a:r>
            <a:r>
              <a:rPr lang="fr-FR" b="0" i="0" u="none" strike="noStrike" dirty="0">
                <a:solidFill>
                  <a:srgbClr val="000000"/>
                </a:solidFill>
                <a:effectLst/>
                <a:latin typeface="MuseoSans-300"/>
              </a:rPr>
              <a:t> the final </a:t>
            </a:r>
            <a:r>
              <a:rPr lang="fr-FR" b="0" i="0" u="none" strike="noStrike" dirty="0" err="1">
                <a:solidFill>
                  <a:srgbClr val="000000"/>
                </a:solidFill>
                <a:effectLst/>
                <a:latin typeface="MuseoSans-300"/>
              </a:rPr>
              <a:t>product</a:t>
            </a:r>
            <a:r>
              <a:rPr lang="fr-FR" b="0" i="0" u="none" strike="noStrike" dirty="0">
                <a:solidFill>
                  <a:srgbClr val="000000"/>
                </a:solidFill>
                <a:effectLst/>
                <a:latin typeface="MuseoSans-300"/>
              </a:rPr>
              <a:t>; or an </a:t>
            </a:r>
            <a:r>
              <a:rPr lang="fr-FR" b="0" i="0" u="none" strike="noStrike" dirty="0" err="1">
                <a:solidFill>
                  <a:srgbClr val="000000"/>
                </a:solidFill>
                <a:effectLst/>
                <a:latin typeface="MuseoSans-300"/>
              </a:rPr>
              <a:t>architect’s</a:t>
            </a:r>
            <a:r>
              <a:rPr lang="fr-FR" b="0" i="0" u="none" strike="noStrike" dirty="0">
                <a:solidFill>
                  <a:srgbClr val="000000"/>
                </a:solidFill>
                <a:effectLst/>
                <a:latin typeface="MuseoSans-300"/>
              </a:rPr>
              <a:t> services </a:t>
            </a:r>
            <a:r>
              <a:rPr lang="fr-FR" b="0" i="0" u="none" strike="noStrike" dirty="0" err="1">
                <a:solidFill>
                  <a:srgbClr val="000000"/>
                </a:solidFill>
                <a:effectLst/>
                <a:latin typeface="MuseoSans-300"/>
              </a:rPr>
              <a:t>would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be</a:t>
            </a:r>
            <a:r>
              <a:rPr lang="fr-FR" b="0" i="0" u="none" strike="noStrike" dirty="0">
                <a:solidFill>
                  <a:srgbClr val="000000"/>
                </a:solidFill>
                <a:effectLst/>
                <a:latin typeface="MuseoSans-300"/>
              </a:rPr>
              <a:t> an </a:t>
            </a:r>
            <a:r>
              <a:rPr lang="fr-FR" b="0" i="0" u="none" strike="noStrike" dirty="0" err="1">
                <a:solidFill>
                  <a:srgbClr val="000000"/>
                </a:solidFill>
                <a:effectLst/>
                <a:latin typeface="MuseoSans-300"/>
              </a:rPr>
              <a:t>intermediate</a:t>
            </a:r>
            <a:r>
              <a:rPr lang="fr-FR" b="0" i="0" u="none" strike="noStrike" dirty="0">
                <a:solidFill>
                  <a:srgbClr val="000000"/>
                </a:solidFill>
                <a:effectLst/>
                <a:latin typeface="MuseoSans-300"/>
              </a:rPr>
              <a:t> input and the building the final </a:t>
            </a:r>
            <a:r>
              <a:rPr lang="fr-FR" b="0" i="0" u="none" strike="noStrike" dirty="0" err="1">
                <a:solidFill>
                  <a:srgbClr val="000000"/>
                </a:solidFill>
                <a:effectLst/>
                <a:latin typeface="MuseoSans-300"/>
              </a:rPr>
              <a:t>product</a:t>
            </a:r>
            <a:r>
              <a:rPr lang="fr-FR" b="0" i="0" u="none" strike="noStrike" dirty="0">
                <a:solidFill>
                  <a:srgbClr val="000000"/>
                </a:solidFill>
                <a:effectLst/>
                <a:latin typeface="MuseoSans-300"/>
              </a:rPr>
              <a:t>.</a:t>
            </a:r>
          </a:p>
          <a:p>
            <a:pPr algn="l"/>
            <a:r>
              <a:rPr lang="fr-FR" b="0" i="0" u="none" strike="noStrike" dirty="0">
                <a:solidFill>
                  <a:srgbClr val="000000"/>
                </a:solidFill>
                <a:effectLst/>
                <a:latin typeface="MuseoSans-300"/>
              </a:rPr>
              <a:t>● The </a:t>
            </a:r>
            <a:r>
              <a:rPr lang="fr-FR" b="0" i="1" u="none" strike="noStrike" dirty="0" err="1">
                <a:solidFill>
                  <a:srgbClr val="000000"/>
                </a:solidFill>
                <a:effectLst/>
                <a:latin typeface="MuseoSans-300"/>
              </a:rPr>
              <a:t>expenditure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approach</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adds</a:t>
            </a:r>
            <a:r>
              <a:rPr lang="fr-FR" b="0" i="0" u="none" strike="noStrike" dirty="0">
                <a:solidFill>
                  <a:srgbClr val="000000"/>
                </a:solidFill>
                <a:effectLst/>
                <a:latin typeface="MuseoSans-300"/>
              </a:rPr>
              <a:t> up the value of </a:t>
            </a:r>
            <a:r>
              <a:rPr lang="fr-FR" b="0" i="0" u="none" strike="noStrike" dirty="0" err="1">
                <a:solidFill>
                  <a:srgbClr val="000000"/>
                </a:solidFill>
                <a:effectLst/>
                <a:latin typeface="MuseoSans-300"/>
              </a:rPr>
              <a:t>purchases</a:t>
            </a:r>
            <a:r>
              <a:rPr lang="fr-FR" b="0" i="0" u="none" strike="noStrike" dirty="0">
                <a:solidFill>
                  <a:srgbClr val="000000"/>
                </a:solidFill>
                <a:effectLst/>
                <a:latin typeface="MuseoSans-300"/>
              </a:rPr>
              <a:t> made by final </a:t>
            </a:r>
            <a:r>
              <a:rPr lang="fr-FR" b="0" i="0" u="none" strike="noStrike" dirty="0" err="1">
                <a:solidFill>
                  <a:srgbClr val="000000"/>
                </a:solidFill>
                <a:effectLst/>
                <a:latin typeface="MuseoSans-300"/>
              </a:rPr>
              <a:t>users</a:t>
            </a:r>
            <a:r>
              <a:rPr lang="fr-FR" b="0" i="0" u="none" strike="noStrike" dirty="0">
                <a:solidFill>
                  <a:srgbClr val="000000"/>
                </a:solidFill>
                <a:effectLst/>
                <a:latin typeface="MuseoSans-300"/>
              </a:rPr>
              <a:t>—for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consumption</a:t>
            </a:r>
            <a:r>
              <a:rPr lang="fr-FR" b="0" i="0" u="none" strike="noStrike" dirty="0">
                <a:solidFill>
                  <a:srgbClr val="000000"/>
                </a:solidFill>
                <a:effectLst/>
                <a:latin typeface="MuseoSans-300"/>
              </a:rPr>
              <a:t> of </a:t>
            </a:r>
            <a:r>
              <a:rPr lang="fr-FR" b="0" i="0" u="none" strike="noStrike" dirty="0" err="1">
                <a:solidFill>
                  <a:srgbClr val="000000"/>
                </a:solidFill>
                <a:effectLst/>
                <a:latin typeface="MuseoSans-300"/>
              </a:rPr>
              <a:t>food</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televisions</a:t>
            </a:r>
            <a:r>
              <a:rPr lang="fr-FR" b="0" i="0" u="none" strike="noStrike" dirty="0">
                <a:solidFill>
                  <a:srgbClr val="000000"/>
                </a:solidFill>
                <a:effectLst/>
                <a:latin typeface="MuseoSans-300"/>
              </a:rPr>
              <a:t>, and </a:t>
            </a:r>
            <a:r>
              <a:rPr lang="fr-FR" b="0" i="0" u="none" strike="noStrike" dirty="0" err="1">
                <a:solidFill>
                  <a:srgbClr val="000000"/>
                </a:solidFill>
                <a:effectLst/>
                <a:latin typeface="MuseoSans-300"/>
              </a:rPr>
              <a:t>medical</a:t>
            </a:r>
            <a:r>
              <a:rPr lang="fr-FR" b="0" i="0" u="none" strike="noStrike" dirty="0">
                <a:solidFill>
                  <a:srgbClr val="000000"/>
                </a:solidFill>
                <a:effectLst/>
                <a:latin typeface="MuseoSans-300"/>
              </a:rPr>
              <a:t> services by </a:t>
            </a:r>
            <a:r>
              <a:rPr lang="fr-FR" b="0" i="0" u="none" strike="noStrike" dirty="0" err="1">
                <a:solidFill>
                  <a:srgbClr val="000000"/>
                </a:solidFill>
                <a:effectLst/>
                <a:latin typeface="MuseoSans-300"/>
              </a:rPr>
              <a:t>households</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investments</a:t>
            </a:r>
            <a:r>
              <a:rPr lang="fr-FR" b="0" i="0" u="none" strike="noStrike" dirty="0">
                <a:solidFill>
                  <a:srgbClr val="000000"/>
                </a:solidFill>
                <a:effectLst/>
                <a:latin typeface="MuseoSans-300"/>
              </a:rPr>
              <a:t> in </a:t>
            </a:r>
            <a:r>
              <a:rPr lang="fr-FR" b="0" i="0" u="none" strike="noStrike" dirty="0" err="1">
                <a:solidFill>
                  <a:srgbClr val="000000"/>
                </a:solidFill>
                <a:effectLst/>
                <a:latin typeface="MuseoSans-300"/>
              </a:rPr>
              <a:t>machinery</a:t>
            </a:r>
            <a:r>
              <a:rPr lang="fr-FR" b="0" i="0" u="none" strike="noStrike" dirty="0">
                <a:solidFill>
                  <a:srgbClr val="000000"/>
                </a:solidFill>
                <a:effectLst/>
                <a:latin typeface="MuseoSans-300"/>
              </a:rPr>
              <a:t> by </a:t>
            </a:r>
            <a:r>
              <a:rPr lang="fr-FR" b="0" i="0" u="none" strike="noStrike" dirty="0" err="1">
                <a:solidFill>
                  <a:srgbClr val="000000"/>
                </a:solidFill>
                <a:effectLst/>
                <a:latin typeface="MuseoSans-300"/>
              </a:rPr>
              <a:t>companies</a:t>
            </a:r>
            <a:r>
              <a:rPr lang="fr-FR" b="0" i="0" u="none" strike="noStrike" dirty="0">
                <a:solidFill>
                  <a:srgbClr val="000000"/>
                </a:solidFill>
                <a:effectLst/>
                <a:latin typeface="MuseoSans-300"/>
              </a:rPr>
              <a:t>; and the </a:t>
            </a:r>
            <a:r>
              <a:rPr lang="fr-FR" b="0" i="0" u="none" strike="noStrike" dirty="0" err="1">
                <a:solidFill>
                  <a:srgbClr val="000000"/>
                </a:solidFill>
                <a:effectLst/>
                <a:latin typeface="MuseoSans-300"/>
              </a:rPr>
              <a:t>purchases</a:t>
            </a:r>
            <a:r>
              <a:rPr lang="fr-FR" b="0" i="0" u="none" strike="noStrike" dirty="0">
                <a:solidFill>
                  <a:srgbClr val="000000"/>
                </a:solidFill>
                <a:effectLst/>
                <a:latin typeface="MuseoSans-300"/>
              </a:rPr>
              <a:t> of </a:t>
            </a:r>
            <a:r>
              <a:rPr lang="fr-FR" b="0" i="0" u="none" strike="noStrike" dirty="0" err="1">
                <a:solidFill>
                  <a:srgbClr val="000000"/>
                </a:solidFill>
                <a:effectLst/>
                <a:latin typeface="MuseoSans-300"/>
              </a:rPr>
              <a:t>goods</a:t>
            </a:r>
            <a:r>
              <a:rPr lang="fr-FR" b="0" i="0" u="none" strike="noStrike" dirty="0">
                <a:solidFill>
                  <a:srgbClr val="000000"/>
                </a:solidFill>
                <a:effectLst/>
                <a:latin typeface="MuseoSans-300"/>
              </a:rPr>
              <a:t> and services by the </a:t>
            </a:r>
            <a:r>
              <a:rPr lang="fr-FR" b="0" i="0" u="none" strike="noStrike" dirty="0" err="1">
                <a:solidFill>
                  <a:srgbClr val="000000"/>
                </a:solidFill>
                <a:effectLst/>
                <a:latin typeface="MuseoSans-300"/>
              </a:rPr>
              <a:t>government</a:t>
            </a:r>
            <a:r>
              <a:rPr lang="fr-FR" b="0" i="0" u="none" strike="noStrike" dirty="0">
                <a:solidFill>
                  <a:srgbClr val="000000"/>
                </a:solidFill>
                <a:effectLst/>
                <a:latin typeface="MuseoSans-300"/>
              </a:rPr>
              <a:t> and </a:t>
            </a:r>
            <a:r>
              <a:rPr lang="fr-FR" b="0" i="0" u="none" strike="noStrike" dirty="0" err="1">
                <a:solidFill>
                  <a:srgbClr val="000000"/>
                </a:solidFill>
                <a:effectLst/>
                <a:latin typeface="MuseoSans-300"/>
              </a:rPr>
              <a:t>foreigners</a:t>
            </a:r>
            <a:r>
              <a:rPr lang="fr-FR" b="0" i="0" u="none" strike="noStrike" dirty="0">
                <a:solidFill>
                  <a:srgbClr val="000000"/>
                </a:solidFill>
                <a:effectLst/>
                <a:latin typeface="MuseoSans-300"/>
              </a:rPr>
              <a:t>.</a:t>
            </a:r>
          </a:p>
          <a:p>
            <a:pPr algn="l"/>
            <a:r>
              <a:rPr lang="fr-FR" b="0" i="0" u="none" strike="noStrike" dirty="0">
                <a:solidFill>
                  <a:srgbClr val="000000"/>
                </a:solidFill>
                <a:effectLst/>
                <a:latin typeface="MuseoSans-300"/>
              </a:rPr>
              <a:t>● The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income</a:t>
            </a:r>
            <a:r>
              <a:rPr lang="fr-FR" b="0" i="1" u="none" strike="noStrike" dirty="0">
                <a:solidFill>
                  <a:srgbClr val="000000"/>
                </a:solidFill>
                <a:effectLst/>
                <a:latin typeface="MuseoSans-300"/>
              </a:rPr>
              <a:t> </a:t>
            </a:r>
            <a:r>
              <a:rPr lang="fr-FR" b="0" i="1" u="none" strike="noStrike" dirty="0" err="1">
                <a:solidFill>
                  <a:srgbClr val="000000"/>
                </a:solidFill>
                <a:effectLst/>
                <a:latin typeface="MuseoSans-300"/>
              </a:rPr>
              <a:t>approach</a:t>
            </a:r>
            <a:r>
              <a:rPr lang="fr-FR" b="0" i="1" u="none" strike="noStrike" dirty="0">
                <a:solidFill>
                  <a:srgbClr val="000000"/>
                </a:solidFill>
                <a:effectLst/>
                <a:latin typeface="MuseoSans-300"/>
              </a:rPr>
              <a:t> </a:t>
            </a:r>
            <a:r>
              <a:rPr lang="fr-FR" b="0" i="0" u="none" strike="noStrike" dirty="0" err="1">
                <a:solidFill>
                  <a:srgbClr val="000000"/>
                </a:solidFill>
                <a:effectLst/>
                <a:latin typeface="MuseoSans-300"/>
              </a:rPr>
              <a:t>sums</a:t>
            </a:r>
            <a:r>
              <a:rPr lang="fr-FR" b="0" i="0" u="none" strike="noStrike" dirty="0">
                <a:solidFill>
                  <a:srgbClr val="000000"/>
                </a:solidFill>
                <a:effectLst/>
                <a:latin typeface="MuseoSans-300"/>
              </a:rPr>
              <a:t> the </a:t>
            </a:r>
            <a:r>
              <a:rPr lang="fr-FR" b="0" i="0" u="none" strike="noStrike" dirty="0" err="1">
                <a:solidFill>
                  <a:srgbClr val="000000"/>
                </a:solidFill>
                <a:effectLst/>
                <a:latin typeface="MuseoSans-300"/>
              </a:rPr>
              <a:t>incomes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generated</a:t>
            </a:r>
            <a:r>
              <a:rPr lang="fr-FR" b="0" i="0" u="none" strike="noStrike" dirty="0">
                <a:solidFill>
                  <a:srgbClr val="000000"/>
                </a:solidFill>
                <a:effectLst/>
                <a:latin typeface="MuseoSans-300"/>
              </a:rPr>
              <a:t> by production—for </a:t>
            </a:r>
            <a:r>
              <a:rPr lang="fr-FR" b="0" i="0" u="none" strike="noStrike" dirty="0" err="1">
                <a:solidFill>
                  <a:srgbClr val="000000"/>
                </a:solidFill>
                <a:effectLst/>
                <a:latin typeface="MuseoSans-300"/>
              </a:rPr>
              <a:t>example</a:t>
            </a:r>
            <a:r>
              <a:rPr lang="fr-FR" b="0" i="0" u="none" strike="noStrike" dirty="0">
                <a:solidFill>
                  <a:srgbClr val="000000"/>
                </a:solidFill>
                <a:effectLst/>
                <a:latin typeface="MuseoSans-300"/>
              </a:rPr>
              <a:t>, the compensation </a:t>
            </a:r>
            <a:r>
              <a:rPr lang="fr-FR" b="0" i="0" u="none" strike="noStrike" dirty="0" err="1">
                <a:solidFill>
                  <a:srgbClr val="000000"/>
                </a:solidFill>
                <a:effectLst/>
                <a:latin typeface="MuseoSans-300"/>
              </a:rPr>
              <a:t>employees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receive</a:t>
            </a:r>
            <a:r>
              <a:rPr lang="fr-FR" b="0" i="0" u="none" strike="noStrike" dirty="0">
                <a:solidFill>
                  <a:srgbClr val="000000"/>
                </a:solidFill>
                <a:effectLst/>
                <a:latin typeface="MuseoSans-300"/>
              </a:rPr>
              <a:t> and the operating surplus of </a:t>
            </a:r>
            <a:r>
              <a:rPr lang="fr-FR" b="0" i="0" u="none" strike="noStrike" dirty="0" err="1">
                <a:solidFill>
                  <a:srgbClr val="000000"/>
                </a:solidFill>
                <a:effectLst/>
                <a:latin typeface="MuseoSans-300"/>
              </a:rPr>
              <a:t>companies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roughly</a:t>
            </a:r>
            <a:r>
              <a:rPr lang="fr-FR" b="0" i="0" u="none" strike="noStrike" dirty="0">
                <a:solidFill>
                  <a:srgbClr val="000000"/>
                </a:solidFill>
                <a:effectLst/>
                <a:latin typeface="MuseoSans-300"/>
              </a:rPr>
              <a:t> sales </a:t>
            </a:r>
            <a:r>
              <a:rPr lang="fr-FR" b="0" i="0" u="none" strike="noStrike" dirty="0" err="1">
                <a:solidFill>
                  <a:srgbClr val="000000"/>
                </a:solidFill>
                <a:effectLst/>
                <a:latin typeface="MuseoSans-300"/>
              </a:rPr>
              <a:t>less</a:t>
            </a:r>
            <a:r>
              <a:rPr lang="fr-FR" b="0" i="0" u="none" strike="noStrike" dirty="0">
                <a:solidFill>
                  <a:srgbClr val="000000"/>
                </a:solidFill>
                <a:effectLst/>
                <a:latin typeface="MuseoSans-300"/>
              </a:rPr>
              <a:t> </a:t>
            </a:r>
            <a:r>
              <a:rPr lang="fr-FR" b="0" i="0" u="none" strike="noStrike" dirty="0" err="1">
                <a:solidFill>
                  <a:srgbClr val="000000"/>
                </a:solidFill>
                <a:effectLst/>
                <a:latin typeface="MuseoSans-300"/>
              </a:rPr>
              <a:t>costs</a:t>
            </a:r>
            <a:r>
              <a:rPr lang="fr-FR" b="0" i="0" u="none" strike="noStrike" dirty="0">
                <a:solidFill>
                  <a:srgbClr val="000000"/>
                </a:solidFill>
                <a:effectLst/>
                <a:latin typeface="MuseoSans-300"/>
              </a:rPr>
              <a:t>).</a:t>
            </a:r>
          </a:p>
          <a:p>
            <a:pPr marL="0" indent="0">
              <a:buFontTx/>
              <a:buNone/>
            </a:pPr>
            <a:endParaRPr lang="fr-FR" dirty="0"/>
          </a:p>
          <a:p>
            <a:pPr marL="0" indent="0">
              <a:buFontTx/>
              <a:buNone/>
            </a:pPr>
            <a:endParaRPr lang="fr-FR" dirty="0"/>
          </a:p>
          <a:p>
            <a:pPr marL="0" indent="0">
              <a:buFontTx/>
              <a:buNone/>
            </a:pPr>
            <a:r>
              <a:rPr lang="fr-FR" dirty="0"/>
              <a:t>Traffic </a:t>
            </a:r>
            <a:r>
              <a:rPr lang="fr-FR" dirty="0" err="1"/>
              <a:t>jams</a:t>
            </a:r>
            <a:r>
              <a:rPr lang="fr-FR" dirty="0"/>
              <a:t> and car accidents </a:t>
            </a:r>
            <a:r>
              <a:rPr lang="fr-FR" dirty="0" err="1"/>
              <a:t>increase</a:t>
            </a:r>
            <a:r>
              <a:rPr lang="fr-FR" dirty="0"/>
              <a:t> GDP…</a:t>
            </a:r>
          </a:p>
          <a:p>
            <a:pPr marL="0" indent="0">
              <a:buFontTx/>
              <a:buNone/>
            </a:pPr>
            <a:endParaRPr lang="fr-FR" dirty="0"/>
          </a:p>
          <a:p>
            <a:pPr marL="0" indent="0">
              <a:buFontTx/>
              <a:buNone/>
            </a:pPr>
            <a:r>
              <a:rPr lang="fr-FR" dirty="0"/>
              <a:t>IN 2023 </a:t>
            </a:r>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7</a:t>
            </a:fld>
            <a:endParaRPr lang="fr-FR"/>
          </a:p>
        </p:txBody>
      </p:sp>
    </p:spTree>
    <p:extLst>
      <p:ext uri="{BB962C8B-B14F-4D97-AF65-F5344CB8AC3E}">
        <p14:creationId xmlns:p14="http://schemas.microsoft.com/office/powerpoint/2010/main" val="290068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err="1"/>
              <a:t>Ranking</a:t>
            </a:r>
            <a:r>
              <a:rPr lang="fr-FR" dirty="0"/>
              <a:t> </a:t>
            </a:r>
            <a:r>
              <a:rPr lang="fr-FR" dirty="0" err="1"/>
              <a:t>very</a:t>
            </a:r>
            <a:r>
              <a:rPr lang="fr-FR" dirty="0"/>
              <a:t> </a:t>
            </a:r>
            <a:r>
              <a:rPr lang="fr-FR" dirty="0" err="1"/>
              <a:t>different</a:t>
            </a:r>
            <a:r>
              <a:rPr lang="fr-FR" dirty="0"/>
              <a:t> if </a:t>
            </a:r>
            <a:r>
              <a:rPr lang="fr-FR" dirty="0" err="1"/>
              <a:t>you</a:t>
            </a:r>
            <a:r>
              <a:rPr lang="fr-FR" dirty="0"/>
              <a:t> </a:t>
            </a:r>
            <a:r>
              <a:rPr lang="fr-FR" dirty="0" err="1"/>
              <a:t>consider</a:t>
            </a:r>
            <a:r>
              <a:rPr lang="fr-FR" dirty="0"/>
              <a:t> the 10 </a:t>
            </a:r>
            <a:r>
              <a:rPr lang="fr-FR" dirty="0" err="1"/>
              <a:t>richest</a:t>
            </a:r>
            <a:r>
              <a:rPr lang="fr-FR" dirty="0"/>
              <a:t> countries in the world (in </a:t>
            </a:r>
            <a:r>
              <a:rPr lang="fr-FR" dirty="0" err="1"/>
              <a:t>earnings</a:t>
            </a:r>
            <a:r>
              <a:rPr lang="fr-FR" dirty="0"/>
              <a:t> per capita): </a:t>
            </a:r>
          </a:p>
          <a:p>
            <a:pPr marL="0" indent="0">
              <a:buFontTx/>
              <a:buNone/>
            </a:pPr>
            <a:endParaRPr lang="fr-FR" dirty="0"/>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8</a:t>
            </a:fld>
            <a:endParaRPr lang="fr-FR"/>
          </a:p>
        </p:txBody>
      </p:sp>
    </p:spTree>
    <p:extLst>
      <p:ext uri="{BB962C8B-B14F-4D97-AF65-F5344CB8AC3E}">
        <p14:creationId xmlns:p14="http://schemas.microsoft.com/office/powerpoint/2010/main" val="176024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9</a:t>
            </a:fld>
            <a:endParaRPr lang="fr-FR"/>
          </a:p>
        </p:txBody>
      </p:sp>
    </p:spTree>
    <p:extLst>
      <p:ext uri="{BB962C8B-B14F-4D97-AF65-F5344CB8AC3E}">
        <p14:creationId xmlns:p14="http://schemas.microsoft.com/office/powerpoint/2010/main" val="395383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68DF4-8863-037D-AA0D-E488FE8CA6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CE22E4-87DD-5AC4-5871-07E7B10B7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EAE2F93-489D-E643-4DC1-D2146A701A27}"/>
              </a:ext>
            </a:extLst>
          </p:cNvPr>
          <p:cNvSpPr>
            <a:spLocks noGrp="1"/>
          </p:cNvSpPr>
          <p:nvPr>
            <p:ph type="dt" sz="half" idx="10"/>
          </p:nvPr>
        </p:nvSpPr>
        <p:spPr/>
        <p:txBody>
          <a:bodyPr/>
          <a:lstStyle/>
          <a:p>
            <a:fld id="{21C2CEC8-9F8A-1149-BF2A-530AEE9F0094}" type="datetime1">
              <a:rPr lang="fr-FR" smtClean="0"/>
              <a:t>29/09/2024</a:t>
            </a:fld>
            <a:endParaRPr lang="fr-FR"/>
          </a:p>
        </p:txBody>
      </p:sp>
      <p:sp>
        <p:nvSpPr>
          <p:cNvPr id="5" name="Espace réservé du pied de page 4">
            <a:extLst>
              <a:ext uri="{FF2B5EF4-FFF2-40B4-BE49-F238E27FC236}">
                <a16:creationId xmlns:a16="http://schemas.microsoft.com/office/drawing/2014/main" id="{36B0092B-B878-65C8-265F-32C27D2F08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6F31AA-1B40-DBED-A4FA-C002D08D8B67}"/>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38506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934A9-E332-C121-FFA4-CF726658048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140E9D-0C38-05EA-E27F-1DC60639F2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D4A46E-43C3-9316-D9C5-C7FC95EBE9B4}"/>
              </a:ext>
            </a:extLst>
          </p:cNvPr>
          <p:cNvSpPr>
            <a:spLocks noGrp="1"/>
          </p:cNvSpPr>
          <p:nvPr>
            <p:ph type="dt" sz="half" idx="10"/>
          </p:nvPr>
        </p:nvSpPr>
        <p:spPr/>
        <p:txBody>
          <a:bodyPr/>
          <a:lstStyle/>
          <a:p>
            <a:fld id="{397F4AFA-E982-6B48-93D5-2AAC435AD56D}" type="datetime1">
              <a:rPr lang="fr-FR" smtClean="0"/>
              <a:t>29/09/2024</a:t>
            </a:fld>
            <a:endParaRPr lang="fr-FR"/>
          </a:p>
        </p:txBody>
      </p:sp>
      <p:sp>
        <p:nvSpPr>
          <p:cNvPr id="5" name="Espace réservé du pied de page 4">
            <a:extLst>
              <a:ext uri="{FF2B5EF4-FFF2-40B4-BE49-F238E27FC236}">
                <a16:creationId xmlns:a16="http://schemas.microsoft.com/office/drawing/2014/main" id="{DD36B3B4-EA13-7223-D282-89C1552E3E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6B4B57-0EAF-939D-C8BC-3995458491DA}"/>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402939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D6F89D-BAAB-718F-CCB6-DE7A906728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C8511ED-737C-1FD4-9164-AA1F00A9C3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8917F0-191C-38FC-EA35-7482F6404FBE}"/>
              </a:ext>
            </a:extLst>
          </p:cNvPr>
          <p:cNvSpPr>
            <a:spLocks noGrp="1"/>
          </p:cNvSpPr>
          <p:nvPr>
            <p:ph type="dt" sz="half" idx="10"/>
          </p:nvPr>
        </p:nvSpPr>
        <p:spPr/>
        <p:txBody>
          <a:bodyPr/>
          <a:lstStyle/>
          <a:p>
            <a:fld id="{2B48BE8C-F4E0-B249-9E84-06B166F93651}" type="datetime1">
              <a:rPr lang="fr-FR" smtClean="0"/>
              <a:t>29/09/2024</a:t>
            </a:fld>
            <a:endParaRPr lang="fr-FR"/>
          </a:p>
        </p:txBody>
      </p:sp>
      <p:sp>
        <p:nvSpPr>
          <p:cNvPr id="5" name="Espace réservé du pied de page 4">
            <a:extLst>
              <a:ext uri="{FF2B5EF4-FFF2-40B4-BE49-F238E27FC236}">
                <a16:creationId xmlns:a16="http://schemas.microsoft.com/office/drawing/2014/main" id="{71D93233-8D5A-AE52-F83D-58D8B95ECD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C57283-FDFB-0B90-F7D4-191AA36707DA}"/>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29623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01A95-428F-0976-08E1-DCACC91015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345E723-56A8-7A44-251E-F2027505C5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C5B3A6-A322-6150-01D2-33E886F33C50}"/>
              </a:ext>
            </a:extLst>
          </p:cNvPr>
          <p:cNvSpPr>
            <a:spLocks noGrp="1"/>
          </p:cNvSpPr>
          <p:nvPr>
            <p:ph type="dt" sz="half" idx="10"/>
          </p:nvPr>
        </p:nvSpPr>
        <p:spPr/>
        <p:txBody>
          <a:bodyPr/>
          <a:lstStyle/>
          <a:p>
            <a:fld id="{84F67182-B02F-7044-B6EE-B58097F49B4E}" type="datetime1">
              <a:rPr lang="fr-FR" smtClean="0"/>
              <a:t>29/09/2024</a:t>
            </a:fld>
            <a:endParaRPr lang="fr-FR"/>
          </a:p>
        </p:txBody>
      </p:sp>
      <p:sp>
        <p:nvSpPr>
          <p:cNvPr id="5" name="Espace réservé du pied de page 4">
            <a:extLst>
              <a:ext uri="{FF2B5EF4-FFF2-40B4-BE49-F238E27FC236}">
                <a16:creationId xmlns:a16="http://schemas.microsoft.com/office/drawing/2014/main" id="{238A17F4-7AA6-C10E-6D89-C33317780F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8E7061-5DE3-FAEC-5488-99FB927F60BF}"/>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98870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53BFB-507D-5208-7631-AAF7EDD42D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1BF582-1117-15F4-DAD0-327422103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3AC275-8908-0A11-8AD6-0F63B61D7CB7}"/>
              </a:ext>
            </a:extLst>
          </p:cNvPr>
          <p:cNvSpPr>
            <a:spLocks noGrp="1"/>
          </p:cNvSpPr>
          <p:nvPr>
            <p:ph type="dt" sz="half" idx="10"/>
          </p:nvPr>
        </p:nvSpPr>
        <p:spPr/>
        <p:txBody>
          <a:bodyPr/>
          <a:lstStyle/>
          <a:p>
            <a:fld id="{16722938-6FB8-BB47-9AA9-4778A097CA19}" type="datetime1">
              <a:rPr lang="fr-FR" smtClean="0"/>
              <a:t>29/09/2024</a:t>
            </a:fld>
            <a:endParaRPr lang="fr-FR"/>
          </a:p>
        </p:txBody>
      </p:sp>
      <p:sp>
        <p:nvSpPr>
          <p:cNvPr id="5" name="Espace réservé du pied de page 4">
            <a:extLst>
              <a:ext uri="{FF2B5EF4-FFF2-40B4-BE49-F238E27FC236}">
                <a16:creationId xmlns:a16="http://schemas.microsoft.com/office/drawing/2014/main" id="{4B9CFE1C-839E-4D5B-F71D-9CADCFC426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B21FF9-251A-B167-AFBF-5321344B9A0D}"/>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06324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B2D47-7254-3949-D671-3A6B863F52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A964A3-88FD-521E-EE8E-9AD80A0A89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52F8CC-3DB8-3240-A542-639A0DBCF2F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2496183-40AB-6993-6E7B-A46D76C235D2}"/>
              </a:ext>
            </a:extLst>
          </p:cNvPr>
          <p:cNvSpPr>
            <a:spLocks noGrp="1"/>
          </p:cNvSpPr>
          <p:nvPr>
            <p:ph type="dt" sz="half" idx="10"/>
          </p:nvPr>
        </p:nvSpPr>
        <p:spPr/>
        <p:txBody>
          <a:bodyPr/>
          <a:lstStyle/>
          <a:p>
            <a:fld id="{493B043A-B9BA-8F46-B961-524EC9798873}" type="datetime1">
              <a:rPr lang="fr-FR" smtClean="0"/>
              <a:t>29/09/2024</a:t>
            </a:fld>
            <a:endParaRPr lang="fr-FR"/>
          </a:p>
        </p:txBody>
      </p:sp>
      <p:sp>
        <p:nvSpPr>
          <p:cNvPr id="6" name="Espace réservé du pied de page 5">
            <a:extLst>
              <a:ext uri="{FF2B5EF4-FFF2-40B4-BE49-F238E27FC236}">
                <a16:creationId xmlns:a16="http://schemas.microsoft.com/office/drawing/2014/main" id="{626EE292-DFEF-6ED5-B17E-7D1019FB5C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3F50DA-89F8-27F0-5D00-32A1FA55857B}"/>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64769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AC58C-F870-3270-9A50-711204A520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370F522-420C-8865-2B35-DEF821563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5C0BA5-B3AC-CD53-DE53-CB1628355F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CFE07E-DD00-E4A8-9D54-78FC0DA15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003C2E-BB54-1D12-3B1B-E22FE485D3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5C02E1-ED46-E5BB-6C95-258601C39469}"/>
              </a:ext>
            </a:extLst>
          </p:cNvPr>
          <p:cNvSpPr>
            <a:spLocks noGrp="1"/>
          </p:cNvSpPr>
          <p:nvPr>
            <p:ph type="dt" sz="half" idx="10"/>
          </p:nvPr>
        </p:nvSpPr>
        <p:spPr/>
        <p:txBody>
          <a:bodyPr/>
          <a:lstStyle/>
          <a:p>
            <a:fld id="{46BDEE40-B195-D944-8D48-67E134C9103B}" type="datetime1">
              <a:rPr lang="fr-FR" smtClean="0"/>
              <a:t>29/09/2024</a:t>
            </a:fld>
            <a:endParaRPr lang="fr-FR"/>
          </a:p>
        </p:txBody>
      </p:sp>
      <p:sp>
        <p:nvSpPr>
          <p:cNvPr id="8" name="Espace réservé du pied de page 7">
            <a:extLst>
              <a:ext uri="{FF2B5EF4-FFF2-40B4-BE49-F238E27FC236}">
                <a16:creationId xmlns:a16="http://schemas.microsoft.com/office/drawing/2014/main" id="{B34F8946-5064-CD06-E464-C745EFD5104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562A6F-12FC-4C21-C70D-FECE8BE10B40}"/>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17107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E1B64-CF05-73F2-C9B5-73D3356F98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B1CC94-0852-88FC-AD92-7C72D10943A6}"/>
              </a:ext>
            </a:extLst>
          </p:cNvPr>
          <p:cNvSpPr>
            <a:spLocks noGrp="1"/>
          </p:cNvSpPr>
          <p:nvPr>
            <p:ph type="dt" sz="half" idx="10"/>
          </p:nvPr>
        </p:nvSpPr>
        <p:spPr/>
        <p:txBody>
          <a:bodyPr/>
          <a:lstStyle/>
          <a:p>
            <a:fld id="{75914629-212E-124B-86B7-8D01FFBCF6AB}" type="datetime1">
              <a:rPr lang="fr-FR" smtClean="0"/>
              <a:t>29/09/2024</a:t>
            </a:fld>
            <a:endParaRPr lang="fr-FR"/>
          </a:p>
        </p:txBody>
      </p:sp>
      <p:sp>
        <p:nvSpPr>
          <p:cNvPr id="4" name="Espace réservé du pied de page 3">
            <a:extLst>
              <a:ext uri="{FF2B5EF4-FFF2-40B4-BE49-F238E27FC236}">
                <a16:creationId xmlns:a16="http://schemas.microsoft.com/office/drawing/2014/main" id="{C623B37A-BA91-3CE6-D855-0F00C871D4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E585FE0-AD3A-2ECB-91D0-B8BBCB259516}"/>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119198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956A6F-5DE8-DA3B-ED49-6B7E5B00538F}"/>
              </a:ext>
            </a:extLst>
          </p:cNvPr>
          <p:cNvSpPr>
            <a:spLocks noGrp="1"/>
          </p:cNvSpPr>
          <p:nvPr>
            <p:ph type="dt" sz="half" idx="10"/>
          </p:nvPr>
        </p:nvSpPr>
        <p:spPr/>
        <p:txBody>
          <a:bodyPr/>
          <a:lstStyle/>
          <a:p>
            <a:fld id="{8A4D7315-B2CB-734B-B623-11383A05B544}" type="datetime1">
              <a:rPr lang="fr-FR" smtClean="0"/>
              <a:t>29/09/2024</a:t>
            </a:fld>
            <a:endParaRPr lang="fr-FR"/>
          </a:p>
        </p:txBody>
      </p:sp>
      <p:sp>
        <p:nvSpPr>
          <p:cNvPr id="3" name="Espace réservé du pied de page 2">
            <a:extLst>
              <a:ext uri="{FF2B5EF4-FFF2-40B4-BE49-F238E27FC236}">
                <a16:creationId xmlns:a16="http://schemas.microsoft.com/office/drawing/2014/main" id="{60733514-2A43-E48E-F623-87F4C728F3F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A7BB39C-13AF-D12B-65CB-3F13F14FDC64}"/>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75373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95248-32F7-2050-BF03-0FAEDF03B1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A9760E-4942-D113-7321-B5D1AD218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9EAC91-071D-0D2E-FDE3-A68AA47F8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18BE5D-F4A9-0A06-E99C-961C0A6B00B1}"/>
              </a:ext>
            </a:extLst>
          </p:cNvPr>
          <p:cNvSpPr>
            <a:spLocks noGrp="1"/>
          </p:cNvSpPr>
          <p:nvPr>
            <p:ph type="dt" sz="half" idx="10"/>
          </p:nvPr>
        </p:nvSpPr>
        <p:spPr/>
        <p:txBody>
          <a:bodyPr/>
          <a:lstStyle/>
          <a:p>
            <a:fld id="{61C7A3CB-2A80-3540-AB94-E67ABB27D27E}" type="datetime1">
              <a:rPr lang="fr-FR" smtClean="0"/>
              <a:t>29/09/2024</a:t>
            </a:fld>
            <a:endParaRPr lang="fr-FR"/>
          </a:p>
        </p:txBody>
      </p:sp>
      <p:sp>
        <p:nvSpPr>
          <p:cNvPr id="6" name="Espace réservé du pied de page 5">
            <a:extLst>
              <a:ext uri="{FF2B5EF4-FFF2-40B4-BE49-F238E27FC236}">
                <a16:creationId xmlns:a16="http://schemas.microsoft.com/office/drawing/2014/main" id="{D15B5711-E7B7-0F97-586D-BDDC07AE39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D987B3-564B-B813-4B29-B09594ACB5E6}"/>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183364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A1BB6-70CF-34C4-1574-5CB861AAF4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597B67-DAE8-A058-BB6B-C7B2BCA70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83BE6B-E480-1E5A-4C58-92977EEF8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E625C7-7E11-5844-AC37-DFB1B093FB17}"/>
              </a:ext>
            </a:extLst>
          </p:cNvPr>
          <p:cNvSpPr>
            <a:spLocks noGrp="1"/>
          </p:cNvSpPr>
          <p:nvPr>
            <p:ph type="dt" sz="half" idx="10"/>
          </p:nvPr>
        </p:nvSpPr>
        <p:spPr/>
        <p:txBody>
          <a:bodyPr/>
          <a:lstStyle/>
          <a:p>
            <a:fld id="{5FD15AD6-C3AB-164A-A7C8-EDF06957AE67}" type="datetime1">
              <a:rPr lang="fr-FR" smtClean="0"/>
              <a:t>29/09/2024</a:t>
            </a:fld>
            <a:endParaRPr lang="fr-FR"/>
          </a:p>
        </p:txBody>
      </p:sp>
      <p:sp>
        <p:nvSpPr>
          <p:cNvPr id="6" name="Espace réservé du pied de page 5">
            <a:extLst>
              <a:ext uri="{FF2B5EF4-FFF2-40B4-BE49-F238E27FC236}">
                <a16:creationId xmlns:a16="http://schemas.microsoft.com/office/drawing/2014/main" id="{D2CC8131-68D2-5856-84E3-5420976ADB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CDDA28-4695-2EA7-957B-8F943154294D}"/>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09602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51F203-9FA7-4B94-1D8B-86DE7B4E0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B71294-6D6E-FE06-C053-0ED9129DF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1A1AD8-7B49-AC98-D7C2-350586128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1C95-80E4-AB42-B429-89FCBF5B5AFE}" type="datetime1">
              <a:rPr lang="fr-FR" smtClean="0"/>
              <a:t>29/09/2024</a:t>
            </a:fld>
            <a:endParaRPr lang="fr-FR"/>
          </a:p>
        </p:txBody>
      </p:sp>
      <p:sp>
        <p:nvSpPr>
          <p:cNvPr id="5" name="Espace réservé du pied de page 4">
            <a:extLst>
              <a:ext uri="{FF2B5EF4-FFF2-40B4-BE49-F238E27FC236}">
                <a16:creationId xmlns:a16="http://schemas.microsoft.com/office/drawing/2014/main" id="{20DCAEAA-1F59-71BC-9421-2039F8728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FDD64B3-71A4-CDD4-4F00-57D8EBC3D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5B85-44CD-BA4A-94C4-E4B93892B915}" type="slidenum">
              <a:rPr lang="fr-FR" smtClean="0"/>
              <a:t>‹N°›</a:t>
            </a:fld>
            <a:endParaRPr lang="fr-FR"/>
          </a:p>
        </p:txBody>
      </p:sp>
    </p:spTree>
    <p:extLst>
      <p:ext uri="{BB962C8B-B14F-4D97-AF65-F5344CB8AC3E}">
        <p14:creationId xmlns:p14="http://schemas.microsoft.com/office/powerpoint/2010/main" val="38908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wZh5vthZP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ec.europa.eu/eurostat/statistics-explained/index.php?title=File:Euro_area_annual_inflation_and_its_main_components,_July_2014_-_July_2024.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imf.org/external/datamapper/PCPIPCH@WEO/WEOWORLD/VEN"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reuters.com/business/finance/who-owns-frances-debt-why-it-matters-2024-06-26/#:~:text=Foreign%20investors%20own%20around%2050,known%20to%20be%20quite%20volati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imf.org/external/datamapper/CG_DEBT_GDP@GDD/CHN/FRA/DEU/ITA/JPN/GBR/USA/BRA/CO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investopedia.com/terms/forex/f/foreign-exchange-markets.asp" TargetMode="External"/><Relationship Id="rId4" Type="http://schemas.openxmlformats.org/officeDocument/2006/relationships/hyperlink" Target="https://www.investopedia.com/terms/o/otc.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ortaildoc.univ-lyon1.fr/les-collections/bibliotheque-en-lign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hdr.undp.org/data-center/human-development-index#/indicies/HDI"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imf.org/en/Publications/fandd/issues/2024/03/Picture-this-looking-beyond-GD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indi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imf.org/external/datamapper/NGDPD@WEO/OEMDC/ADVEC/WEOWORLD"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FF726-022B-4948-87DA-A069B49794F4}"/>
              </a:ext>
            </a:extLst>
          </p:cNvPr>
          <p:cNvSpPr>
            <a:spLocks noGrp="1"/>
          </p:cNvSpPr>
          <p:nvPr>
            <p:ph type="ctrTitle"/>
          </p:nvPr>
        </p:nvSpPr>
        <p:spPr>
          <a:xfrm>
            <a:off x="1524000" y="126125"/>
            <a:ext cx="9144000" cy="570185"/>
          </a:xfrm>
        </p:spPr>
        <p:txBody>
          <a:bodyPr>
            <a:normAutofit/>
          </a:bodyPr>
          <a:lstStyle/>
          <a:p>
            <a:r>
              <a:rPr lang="fr-FR" sz="3200" dirty="0" err="1"/>
              <a:t>Economic</a:t>
            </a:r>
            <a:r>
              <a:rPr lang="fr-FR" sz="3200" dirty="0"/>
              <a:t> </a:t>
            </a:r>
            <a:r>
              <a:rPr lang="fr-FR" sz="3200" dirty="0" err="1"/>
              <a:t>Globalization</a:t>
            </a:r>
            <a:endParaRPr lang="fr-FR" sz="3200" dirty="0"/>
          </a:p>
        </p:txBody>
      </p:sp>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1523999" y="823173"/>
            <a:ext cx="9515279" cy="4551507"/>
          </a:xfrm>
        </p:spPr>
        <p:txBody>
          <a:bodyPr/>
          <a:lstStyle/>
          <a:p>
            <a:r>
              <a:rPr lang="fr-FR" dirty="0"/>
              <a:t>- </a:t>
            </a:r>
          </a:p>
          <a:p>
            <a:endParaRPr lang="fr-FR" dirty="0"/>
          </a:p>
          <a:p>
            <a:pPr marL="342900" indent="-342900" algn="l">
              <a:buFont typeface="Wingdings" pitchFamily="2" charset="2"/>
              <a:buChar char="Ø"/>
            </a:pPr>
            <a:r>
              <a:rPr lang="fr-FR" dirty="0" err="1"/>
              <a:t>Give</a:t>
            </a:r>
            <a:r>
              <a:rPr lang="fr-FR" dirty="0"/>
              <a:t> </a:t>
            </a:r>
            <a:r>
              <a:rPr lang="fr-FR" dirty="0" err="1"/>
              <a:t>you</a:t>
            </a:r>
            <a:r>
              <a:rPr lang="fr-FR" dirty="0"/>
              <a:t> an insight </a:t>
            </a:r>
            <a:r>
              <a:rPr lang="fr-FR" dirty="0" err="1"/>
              <a:t>into</a:t>
            </a:r>
            <a:r>
              <a:rPr lang="fr-FR" dirty="0"/>
              <a:t> the </a:t>
            </a:r>
            <a:r>
              <a:rPr lang="fr-FR" u="sng" dirty="0" err="1"/>
              <a:t>current</a:t>
            </a:r>
            <a:r>
              <a:rPr lang="fr-FR" u="sng" dirty="0"/>
              <a:t> </a:t>
            </a:r>
            <a:r>
              <a:rPr lang="fr-FR" dirty="0"/>
              <a:t>global </a:t>
            </a:r>
            <a:r>
              <a:rPr lang="fr-FR" dirty="0" err="1"/>
              <a:t>economic</a:t>
            </a:r>
            <a:r>
              <a:rPr lang="fr-FR" dirty="0"/>
              <a:t> situation, as </a:t>
            </a:r>
            <a:r>
              <a:rPr lang="fr-FR" dirty="0" err="1"/>
              <a:t>well</a:t>
            </a:r>
            <a:r>
              <a:rPr lang="fr-FR" dirty="0"/>
              <a:t> as an </a:t>
            </a:r>
            <a:r>
              <a:rPr lang="fr-FR" dirty="0" err="1"/>
              <a:t>overview</a:t>
            </a:r>
            <a:r>
              <a:rPr lang="fr-FR" dirty="0"/>
              <a:t> of </a:t>
            </a:r>
            <a:r>
              <a:rPr lang="fr-FR" dirty="0" err="1"/>
              <a:t>recent</a:t>
            </a:r>
            <a:r>
              <a:rPr lang="fr-FR" dirty="0"/>
              <a:t> </a:t>
            </a:r>
            <a:r>
              <a:rPr lang="fr-FR" dirty="0" err="1"/>
              <a:t>economic</a:t>
            </a:r>
            <a:r>
              <a:rPr lang="fr-FR" dirty="0"/>
              <a:t> </a:t>
            </a:r>
            <a:r>
              <a:rPr lang="fr-FR" dirty="0" err="1"/>
              <a:t>history</a:t>
            </a:r>
            <a:endParaRPr lang="fr-FR" dirty="0"/>
          </a:p>
          <a:p>
            <a:pPr marL="342900" indent="-342900" algn="l">
              <a:buFont typeface="Wingdings" pitchFamily="2" charset="2"/>
              <a:buChar char="Ø"/>
            </a:pPr>
            <a:r>
              <a:rPr lang="fr-FR" dirty="0" err="1"/>
              <a:t>Give</a:t>
            </a:r>
            <a:r>
              <a:rPr lang="fr-FR" dirty="0"/>
              <a:t> </a:t>
            </a:r>
            <a:r>
              <a:rPr lang="fr-FR" dirty="0" err="1"/>
              <a:t>you</a:t>
            </a:r>
            <a:r>
              <a:rPr lang="fr-FR" dirty="0"/>
              <a:t> the </a:t>
            </a:r>
            <a:r>
              <a:rPr lang="fr-FR" dirty="0" err="1"/>
              <a:t>tools</a:t>
            </a:r>
            <a:r>
              <a:rPr lang="fr-FR" dirty="0"/>
              <a:t> to </a:t>
            </a:r>
            <a:r>
              <a:rPr lang="fr-FR" dirty="0" err="1"/>
              <a:t>analyze</a:t>
            </a:r>
            <a:r>
              <a:rPr lang="fr-FR" dirty="0"/>
              <a:t> </a:t>
            </a:r>
            <a:r>
              <a:rPr lang="fr-FR" u="sng" dirty="0"/>
              <a:t>future</a:t>
            </a:r>
            <a:r>
              <a:rPr lang="fr-FR" dirty="0"/>
              <a:t> </a:t>
            </a:r>
            <a:r>
              <a:rPr lang="fr-FR" dirty="0" err="1"/>
              <a:t>developments</a:t>
            </a:r>
            <a:r>
              <a:rPr lang="fr-FR" dirty="0"/>
              <a:t> </a:t>
            </a:r>
          </a:p>
          <a:p>
            <a:pPr marL="342900" indent="-342900" algn="l">
              <a:buFont typeface="Wingdings" pitchFamily="2" charset="2"/>
              <a:buChar char="Ø"/>
            </a:pPr>
            <a:endParaRPr lang="fr-FR" dirty="0"/>
          </a:p>
          <a:p>
            <a:pPr marL="342900" indent="-342900" algn="l">
              <a:buFont typeface="Wingdings" pitchFamily="2" charset="2"/>
              <a:buChar char="Ø"/>
            </a:pPr>
            <a:r>
              <a:rPr lang="fr-FR" dirty="0" err="1"/>
              <a:t>Using</a:t>
            </a:r>
            <a:r>
              <a:rPr lang="fr-FR" dirty="0"/>
              <a:t> </a:t>
            </a:r>
            <a:r>
              <a:rPr lang="fr-FR" dirty="0" err="1"/>
              <a:t>this</a:t>
            </a:r>
            <a:r>
              <a:rPr lang="fr-FR" dirty="0"/>
              <a:t> </a:t>
            </a:r>
            <a:r>
              <a:rPr lang="fr-FR" dirty="0" err="1"/>
              <a:t>knowledge</a:t>
            </a:r>
            <a:r>
              <a:rPr lang="fr-FR" dirty="0"/>
              <a:t> of </a:t>
            </a:r>
            <a:r>
              <a:rPr lang="fr-FR" dirty="0" err="1"/>
              <a:t>macro-economic</a:t>
            </a:r>
            <a:r>
              <a:rPr lang="fr-FR" dirty="0"/>
              <a:t> issues as a business </a:t>
            </a:r>
            <a:r>
              <a:rPr lang="fr-FR" dirty="0" err="1"/>
              <a:t>student</a:t>
            </a:r>
            <a:endParaRPr lang="fr-FR" dirty="0"/>
          </a:p>
          <a:p>
            <a:pPr marL="342900" indent="-342900" algn="l">
              <a:buFont typeface="Wingdings" pitchFamily="2" charset="2"/>
              <a:buChar char="Ø"/>
            </a:pPr>
            <a:endParaRPr lang="fr-FR" dirty="0"/>
          </a:p>
          <a:p>
            <a:pPr marL="342900" indent="-342900" algn="l">
              <a:buFont typeface="Wingdings" pitchFamily="2" charset="2"/>
              <a:buChar char="Ø"/>
            </a:pPr>
            <a:r>
              <a:rPr lang="fr-FR" dirty="0"/>
              <a:t>Focus on ECONOMIC </a:t>
            </a:r>
            <a:r>
              <a:rPr lang="fr-FR" dirty="0" err="1"/>
              <a:t>globalization</a:t>
            </a: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5824" y="5363631"/>
            <a:ext cx="1242060" cy="671195"/>
          </a:xfrm>
          <a:prstGeom prst="rect">
            <a:avLst/>
          </a:prstGeom>
          <a:noFill/>
          <a:ln>
            <a:noFill/>
          </a:ln>
        </p:spPr>
      </p:pic>
      <p:sp>
        <p:nvSpPr>
          <p:cNvPr id="6" name="ZoneTexte 5">
            <a:extLst>
              <a:ext uri="{FF2B5EF4-FFF2-40B4-BE49-F238E27FC236}">
                <a16:creationId xmlns:a16="http://schemas.microsoft.com/office/drawing/2014/main" id="{221D9865-92C0-3CD9-855E-FF0F26FCBD77}"/>
              </a:ext>
            </a:extLst>
          </p:cNvPr>
          <p:cNvSpPr txBox="1"/>
          <p:nvPr/>
        </p:nvSpPr>
        <p:spPr>
          <a:xfrm>
            <a:off x="199697" y="5486400"/>
            <a:ext cx="2207172" cy="1754326"/>
          </a:xfrm>
          <a:prstGeom prst="rect">
            <a:avLst/>
          </a:prstGeom>
          <a:noFill/>
        </p:spPr>
        <p:txBody>
          <a:bodyPr wrap="square" rtlCol="0">
            <a:spAutoFit/>
          </a:bodyPr>
          <a:lstStyle/>
          <a:p>
            <a:r>
              <a:rPr lang="fr-FR" dirty="0"/>
              <a:t>MMIC program</a:t>
            </a:r>
          </a:p>
          <a:p>
            <a:r>
              <a:rPr lang="fr-FR" dirty="0"/>
              <a:t>Module: ENVIRONMENT</a:t>
            </a:r>
          </a:p>
          <a:p>
            <a:r>
              <a:rPr lang="fr-FR" dirty="0"/>
              <a:t>Course: </a:t>
            </a:r>
            <a:r>
              <a:rPr lang="fr-FR" dirty="0" err="1"/>
              <a:t>Economic</a:t>
            </a:r>
            <a:r>
              <a:rPr lang="fr-FR" dirty="0"/>
              <a:t> </a:t>
            </a:r>
            <a:r>
              <a:rPr lang="fr-FR" dirty="0" err="1"/>
              <a:t>Globalization</a:t>
            </a:r>
            <a:endParaRPr lang="fr-FR" dirty="0"/>
          </a:p>
          <a:p>
            <a:endParaRPr lang="fr-FR" dirty="0"/>
          </a:p>
        </p:txBody>
      </p:sp>
      <p:sp>
        <p:nvSpPr>
          <p:cNvPr id="7" name="ZoneTexte 6">
            <a:extLst>
              <a:ext uri="{FF2B5EF4-FFF2-40B4-BE49-F238E27FC236}">
                <a16:creationId xmlns:a16="http://schemas.microsoft.com/office/drawing/2014/main" id="{DCF01C6B-A9C3-76D3-7D83-00653ECF55D0}"/>
              </a:ext>
            </a:extLst>
          </p:cNvPr>
          <p:cNvSpPr txBox="1"/>
          <p:nvPr/>
        </p:nvSpPr>
        <p:spPr>
          <a:xfrm>
            <a:off x="9238593" y="6463862"/>
            <a:ext cx="1800686" cy="369332"/>
          </a:xfrm>
          <a:prstGeom prst="rect">
            <a:avLst/>
          </a:prstGeom>
          <a:noFill/>
        </p:spPr>
        <p:txBody>
          <a:bodyPr wrap="none" rtlCol="0">
            <a:spAutoFit/>
          </a:bodyPr>
          <a:lstStyle/>
          <a:p>
            <a:r>
              <a:rPr lang="fr-FR" dirty="0"/>
              <a:t>Laurence </a:t>
            </a:r>
            <a:r>
              <a:rPr lang="fr-FR" dirty="0" err="1"/>
              <a:t>Collaud</a:t>
            </a:r>
            <a:endParaRPr lang="fr-FR" dirty="0"/>
          </a:p>
        </p:txBody>
      </p:sp>
      <p:sp>
        <p:nvSpPr>
          <p:cNvPr id="8" name="Rectangle 7">
            <a:extLst>
              <a:ext uri="{FF2B5EF4-FFF2-40B4-BE49-F238E27FC236}">
                <a16:creationId xmlns:a16="http://schemas.microsoft.com/office/drawing/2014/main" id="{8D2E9ECA-7D1E-E1C2-98E2-2805C2057250}"/>
              </a:ext>
            </a:extLst>
          </p:cNvPr>
          <p:cNvSpPr/>
          <p:nvPr/>
        </p:nvSpPr>
        <p:spPr>
          <a:xfrm>
            <a:off x="5247600" y="797681"/>
            <a:ext cx="5791679" cy="65532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Objectives of the class</a:t>
            </a:r>
          </a:p>
        </p:txBody>
      </p:sp>
      <p:sp>
        <p:nvSpPr>
          <p:cNvPr id="10" name="Espace réservé du numéro de diapositive 9">
            <a:extLst>
              <a:ext uri="{FF2B5EF4-FFF2-40B4-BE49-F238E27FC236}">
                <a16:creationId xmlns:a16="http://schemas.microsoft.com/office/drawing/2014/main" id="{F29565CA-3294-65B3-CD7B-94D330A8C9EC}"/>
              </a:ext>
            </a:extLst>
          </p:cNvPr>
          <p:cNvSpPr>
            <a:spLocks noGrp="1"/>
          </p:cNvSpPr>
          <p:nvPr>
            <p:ph type="sldNum" sz="quarter" idx="12"/>
          </p:nvPr>
        </p:nvSpPr>
        <p:spPr/>
        <p:txBody>
          <a:bodyPr/>
          <a:lstStyle/>
          <a:p>
            <a:fld id="{A50A5B85-44CD-BA4A-94C4-E4B93892B915}" type="slidenum">
              <a:rPr lang="fr-FR" smtClean="0"/>
              <a:t>1</a:t>
            </a:fld>
            <a:endParaRPr lang="fr-FR" dirty="0"/>
          </a:p>
        </p:txBody>
      </p:sp>
    </p:spTree>
    <p:extLst>
      <p:ext uri="{BB962C8B-B14F-4D97-AF65-F5344CB8AC3E}">
        <p14:creationId xmlns:p14="http://schemas.microsoft.com/office/powerpoint/2010/main" val="125516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0"/>
            <a:ext cx="12185745" cy="7254240"/>
          </a:xfrm>
        </p:spPr>
        <p:txBody>
          <a:bodyPr>
            <a:normAutofit fontScale="55000" lnSpcReduction="20000"/>
          </a:bodyPr>
          <a:lstStyle/>
          <a:p>
            <a:pPr algn="l"/>
            <a:endParaRPr lang="fr-FR" sz="3400" dirty="0"/>
          </a:p>
          <a:p>
            <a:pPr marL="342900" indent="-342900" algn="l">
              <a:buFont typeface="Wingdings" pitchFamily="2" charset="2"/>
              <a:buChar char="Ø"/>
            </a:pPr>
            <a:r>
              <a:rPr lang="fr-FR" sz="4400" b="1" dirty="0">
                <a:highlight>
                  <a:srgbClr val="00FF00"/>
                </a:highlight>
              </a:rPr>
              <a:t>Trade balance (or balance of </a:t>
            </a:r>
            <a:r>
              <a:rPr lang="fr-FR" sz="4400" b="1" dirty="0" err="1">
                <a:highlight>
                  <a:srgbClr val="00FF00"/>
                </a:highlight>
              </a:rPr>
              <a:t>trade</a:t>
            </a:r>
            <a:r>
              <a:rPr lang="fr-FR" sz="4400" b="1" dirty="0">
                <a:highlight>
                  <a:srgbClr val="00FF00"/>
                </a:highlight>
              </a:rPr>
              <a:t>- BOT)</a:t>
            </a:r>
          </a:p>
          <a:p>
            <a:pPr algn="l"/>
            <a:r>
              <a:rPr lang="fr-FR" sz="4400" b="0" i="0" u="none" strike="noStrike" dirty="0">
                <a:effectLst/>
              </a:rPr>
              <a:t>The balance of </a:t>
            </a:r>
            <a:r>
              <a:rPr lang="fr-FR" sz="4400" b="0" i="0" u="none" strike="noStrike" dirty="0" err="1">
                <a:effectLst/>
              </a:rPr>
              <a:t>trade</a:t>
            </a:r>
            <a:r>
              <a:rPr lang="fr-FR" sz="4400" b="0" i="0" u="none" strike="noStrike" dirty="0">
                <a:effectLst/>
              </a:rPr>
              <a:t> </a:t>
            </a:r>
            <a:r>
              <a:rPr lang="fr-FR" sz="4400" b="0" i="0" u="none" strike="noStrike" dirty="0" err="1">
                <a:effectLst/>
              </a:rPr>
              <a:t>is</a:t>
            </a:r>
            <a:r>
              <a:rPr lang="fr-FR" sz="4400" b="0" i="0" u="none" strike="noStrike" dirty="0">
                <a:effectLst/>
              </a:rPr>
              <a:t> the </a:t>
            </a:r>
            <a:r>
              <a:rPr lang="fr-FR" sz="4400" b="0" i="0" u="none" strike="noStrike" dirty="0" err="1">
                <a:effectLst/>
              </a:rPr>
              <a:t>account</a:t>
            </a:r>
            <a:r>
              <a:rPr lang="fr-FR" sz="4400" b="0" i="0" u="none" strike="noStrike" dirty="0">
                <a:effectLst/>
              </a:rPr>
              <a:t> </a:t>
            </a:r>
            <a:r>
              <a:rPr lang="fr-FR" sz="4400" b="0" i="0" u="none" strike="noStrike" dirty="0" err="1">
                <a:effectLst/>
              </a:rPr>
              <a:t>that</a:t>
            </a:r>
            <a:r>
              <a:rPr lang="fr-FR" sz="4400" b="0" i="0" u="none" strike="noStrike" dirty="0">
                <a:effectLst/>
              </a:rPr>
              <a:t> </a:t>
            </a:r>
            <a:r>
              <a:rPr lang="fr-FR" sz="4400" b="0" i="0" u="none" strike="noStrike" dirty="0" err="1">
                <a:effectLst/>
              </a:rPr>
              <a:t>details</a:t>
            </a:r>
            <a:r>
              <a:rPr lang="fr-FR" sz="4400" b="0" i="0" u="none" strike="noStrike" dirty="0">
                <a:effectLst/>
              </a:rPr>
              <a:t> the value of </a:t>
            </a:r>
            <a:r>
              <a:rPr lang="fr-FR" sz="4400" b="0" i="0" u="none" strike="noStrike" dirty="0" err="1">
                <a:effectLst/>
              </a:rPr>
              <a:t>exported</a:t>
            </a:r>
            <a:r>
              <a:rPr lang="fr-FR" sz="4400" b="0" i="0" u="none" strike="noStrike" dirty="0">
                <a:effectLst/>
              </a:rPr>
              <a:t> </a:t>
            </a:r>
            <a:r>
              <a:rPr lang="fr-FR" sz="4400" b="0" i="0" u="none" strike="noStrike" dirty="0" err="1">
                <a:effectLst/>
              </a:rPr>
              <a:t>goods</a:t>
            </a:r>
            <a:r>
              <a:rPr lang="fr-FR" sz="4400" b="0" i="0" u="none" strike="noStrike" dirty="0">
                <a:effectLst/>
              </a:rPr>
              <a:t> and the value of </a:t>
            </a:r>
            <a:r>
              <a:rPr lang="fr-FR" sz="4400" b="0" i="0" u="none" strike="noStrike" dirty="0" err="1">
                <a:effectLst/>
              </a:rPr>
              <a:t>imported</a:t>
            </a:r>
            <a:r>
              <a:rPr lang="fr-FR" sz="4400" b="0" i="0" u="none" strike="noStrike" dirty="0">
                <a:effectLst/>
              </a:rPr>
              <a:t> </a:t>
            </a:r>
            <a:r>
              <a:rPr lang="fr-FR" sz="4400" b="0" i="0" u="none" strike="noStrike" dirty="0" err="1">
                <a:effectLst/>
              </a:rPr>
              <a:t>goods</a:t>
            </a:r>
            <a:r>
              <a:rPr lang="fr-FR" sz="4400" b="0" i="0" u="none" strike="noStrike" dirty="0">
                <a:effectLst/>
              </a:rPr>
              <a:t> over a </a:t>
            </a:r>
            <a:r>
              <a:rPr lang="fr-FR" sz="4400" b="0" i="0" u="none" strike="noStrike" dirty="0" err="1">
                <a:effectLst/>
              </a:rPr>
              <a:t>given</a:t>
            </a:r>
            <a:r>
              <a:rPr lang="fr-FR" sz="4400" b="0" i="0" u="none" strike="noStrike" dirty="0">
                <a:effectLst/>
              </a:rPr>
              <a:t> </a:t>
            </a:r>
            <a:r>
              <a:rPr lang="fr-FR" sz="4400" b="0" i="0" u="none" strike="noStrike" dirty="0" err="1">
                <a:effectLst/>
              </a:rPr>
              <a:t>period</a:t>
            </a:r>
            <a:r>
              <a:rPr lang="fr-FR" sz="4400" b="0" i="0" u="none" strike="noStrike" dirty="0">
                <a:effectLst/>
              </a:rPr>
              <a:t> of time. (</a:t>
            </a:r>
            <a:r>
              <a:rPr lang="fr-FR" sz="4400" dirty="0"/>
              <a:t>I</a:t>
            </a:r>
            <a:r>
              <a:rPr lang="fr-FR" sz="4400" b="0" i="0" u="none" strike="noStrike" dirty="0">
                <a:effectLst/>
              </a:rPr>
              <a:t>nsee). </a:t>
            </a:r>
            <a:r>
              <a:rPr lang="fr-FR" sz="4400" dirty="0"/>
              <a:t>In France </a:t>
            </a:r>
            <a:r>
              <a:rPr lang="fr-FR" sz="4400" dirty="0" err="1"/>
              <a:t>only</a:t>
            </a:r>
            <a:r>
              <a:rPr lang="fr-FR" sz="4400" dirty="0"/>
              <a:t> </a:t>
            </a:r>
            <a:r>
              <a:rPr lang="fr-FR" sz="4400" dirty="0" err="1"/>
              <a:t>goods</a:t>
            </a:r>
            <a:r>
              <a:rPr lang="fr-FR" sz="4400" dirty="0"/>
              <a:t>, </a:t>
            </a:r>
            <a:r>
              <a:rPr lang="fr-FR" sz="4400" dirty="0" err="1"/>
              <a:t>elsewhere</a:t>
            </a:r>
            <a:r>
              <a:rPr lang="fr-FR" sz="4400" dirty="0"/>
              <a:t> </a:t>
            </a:r>
            <a:r>
              <a:rPr lang="fr-FR" sz="4400" dirty="0" err="1"/>
              <a:t>goods+services</a:t>
            </a:r>
            <a:endParaRPr lang="fr-FR" sz="4400" dirty="0"/>
          </a:p>
          <a:p>
            <a:pPr algn="l"/>
            <a:endParaRPr lang="fr-FR" sz="3400" dirty="0"/>
          </a:p>
          <a:p>
            <a:pPr marL="342900" indent="-342900" algn="l">
              <a:buFont typeface="Wingdings" pitchFamily="2" charset="2"/>
              <a:buChar char="Ø"/>
            </a:pPr>
            <a:endParaRPr lang="fr-FR" sz="3400" dirty="0"/>
          </a:p>
          <a:p>
            <a:pPr marL="342900" indent="-342900" algn="l">
              <a:buFont typeface="Wingdings" pitchFamily="2" charset="2"/>
              <a:buChar char="Ø"/>
            </a:pPr>
            <a:endParaRPr lang="fr-FR" sz="3400" dirty="0"/>
          </a:p>
          <a:p>
            <a:pPr marL="342900" indent="-342900" algn="l">
              <a:buFont typeface="Wingdings" pitchFamily="2" charset="2"/>
              <a:buChar char="Ø"/>
            </a:pPr>
            <a:endParaRPr lang="fr-FR" sz="3400" dirty="0"/>
          </a:p>
          <a:p>
            <a:pPr algn="l"/>
            <a:endParaRPr lang="fr-FR" sz="3400" dirty="0"/>
          </a:p>
          <a:p>
            <a:pPr algn="l"/>
            <a:endParaRPr lang="fr-FR" sz="3400" dirty="0"/>
          </a:p>
          <a:p>
            <a:pPr algn="l"/>
            <a:endParaRPr lang="fr-FR" sz="3400" dirty="0"/>
          </a:p>
          <a:p>
            <a:pPr algn="l"/>
            <a:endParaRPr lang="fr-FR" sz="3800" dirty="0"/>
          </a:p>
          <a:p>
            <a:pPr marL="342900" indent="-342900" algn="l">
              <a:buFont typeface="Wingdings" pitchFamily="2" charset="2"/>
              <a:buChar char="Ø"/>
            </a:pPr>
            <a:r>
              <a:rPr lang="fr-FR" sz="4400" b="1" dirty="0" err="1">
                <a:highlight>
                  <a:srgbClr val="00FF00"/>
                </a:highlight>
              </a:rPr>
              <a:t>Current</a:t>
            </a:r>
            <a:r>
              <a:rPr lang="fr-FR" sz="4400" b="1" dirty="0">
                <a:highlight>
                  <a:srgbClr val="00FF00"/>
                </a:highlight>
              </a:rPr>
              <a:t> </a:t>
            </a:r>
            <a:r>
              <a:rPr lang="fr-FR" sz="4400" b="1" dirty="0" err="1">
                <a:highlight>
                  <a:srgbClr val="00FF00"/>
                </a:highlight>
              </a:rPr>
              <a:t>account</a:t>
            </a:r>
            <a:endParaRPr lang="fr-FR" sz="4400" b="1" dirty="0">
              <a:highlight>
                <a:srgbClr val="00FF00"/>
              </a:highlight>
            </a:endParaRPr>
          </a:p>
          <a:p>
            <a:pPr algn="l"/>
            <a:r>
              <a:rPr lang="fr-FR" sz="4400" b="0" i="0" u="none" strike="noStrike" dirty="0">
                <a:effectLst/>
              </a:rPr>
              <a:t>The </a:t>
            </a:r>
            <a:r>
              <a:rPr lang="fr-FR" sz="4400" b="0" i="0" u="none" strike="noStrike" dirty="0" err="1">
                <a:effectLst/>
              </a:rPr>
              <a:t>current</a:t>
            </a:r>
            <a:r>
              <a:rPr lang="fr-FR" sz="4400" b="0" i="0" u="none" strike="noStrike" dirty="0">
                <a:effectLst/>
              </a:rPr>
              <a:t> </a:t>
            </a:r>
            <a:r>
              <a:rPr lang="fr-FR" sz="4400" b="0" i="0" u="none" strike="noStrike" dirty="0" err="1">
                <a:effectLst/>
              </a:rPr>
              <a:t>account</a:t>
            </a:r>
            <a:r>
              <a:rPr lang="fr-FR" sz="4400" b="0" i="0" u="none" strike="noStrike" dirty="0">
                <a:effectLst/>
              </a:rPr>
              <a:t> balance of </a:t>
            </a:r>
            <a:r>
              <a:rPr lang="fr-FR" sz="4400" b="0" i="0" u="none" strike="noStrike" dirty="0" err="1">
                <a:effectLst/>
              </a:rPr>
              <a:t>payments</a:t>
            </a:r>
            <a:r>
              <a:rPr lang="fr-FR" sz="4400" b="0" i="0" u="none" strike="noStrike" dirty="0">
                <a:effectLst/>
              </a:rPr>
              <a:t> </a:t>
            </a:r>
            <a:r>
              <a:rPr lang="fr-FR" sz="4400" b="0" i="0" u="none" strike="noStrike" dirty="0" err="1">
                <a:effectLst/>
              </a:rPr>
              <a:t>is</a:t>
            </a:r>
            <a:r>
              <a:rPr lang="fr-FR" sz="4400" b="0" i="0" u="none" strike="noStrike" dirty="0">
                <a:effectLst/>
              </a:rPr>
              <a:t> a record of a </a:t>
            </a:r>
            <a:r>
              <a:rPr lang="fr-FR" sz="4400" b="0" i="0" u="none" strike="noStrike" dirty="0" err="1">
                <a:effectLst/>
              </a:rPr>
              <a:t>country's</a:t>
            </a:r>
            <a:r>
              <a:rPr lang="fr-FR" sz="4400" b="0" i="0" u="none" strike="noStrike" dirty="0">
                <a:effectLst/>
              </a:rPr>
              <a:t> international transactions </a:t>
            </a:r>
            <a:r>
              <a:rPr lang="fr-FR" sz="4400" b="0" i="0" u="none" strike="noStrike" dirty="0" err="1">
                <a:effectLst/>
              </a:rPr>
              <a:t>with</a:t>
            </a:r>
            <a:r>
              <a:rPr lang="fr-FR" sz="4400" b="0" i="0" u="none" strike="noStrike" dirty="0">
                <a:effectLst/>
              </a:rPr>
              <a:t> the </a:t>
            </a:r>
            <a:r>
              <a:rPr lang="fr-FR" sz="4400" b="0" i="0" u="none" strike="noStrike" dirty="0" err="1">
                <a:effectLst/>
              </a:rPr>
              <a:t>rest</a:t>
            </a:r>
            <a:r>
              <a:rPr lang="fr-FR" sz="4400" b="0" i="0" u="none" strike="noStrike" dirty="0">
                <a:effectLst/>
              </a:rPr>
              <a:t> of the world. The </a:t>
            </a:r>
            <a:r>
              <a:rPr lang="fr-FR" sz="4400" b="0" i="0" u="none" strike="noStrike" dirty="0" err="1">
                <a:effectLst/>
              </a:rPr>
              <a:t>current</a:t>
            </a:r>
            <a:r>
              <a:rPr lang="fr-FR" sz="4400" b="0" i="0" u="none" strike="noStrike" dirty="0">
                <a:effectLst/>
              </a:rPr>
              <a:t> </a:t>
            </a:r>
            <a:r>
              <a:rPr lang="fr-FR" sz="4400" b="0" i="0" u="none" strike="noStrike" dirty="0" err="1">
                <a:effectLst/>
              </a:rPr>
              <a:t>account</a:t>
            </a:r>
            <a:r>
              <a:rPr lang="fr-FR" sz="4400" b="0" i="0" u="none" strike="noStrike" dirty="0">
                <a:effectLst/>
              </a:rPr>
              <a:t> </a:t>
            </a:r>
            <a:r>
              <a:rPr lang="fr-FR" sz="4400" b="0" i="0" u="none" strike="noStrike" dirty="0" err="1">
                <a:effectLst/>
              </a:rPr>
              <a:t>includes</a:t>
            </a:r>
            <a:r>
              <a:rPr lang="fr-FR" sz="4400" b="0" i="0" u="none" strike="noStrike" dirty="0">
                <a:effectLst/>
              </a:rPr>
              <a:t> all the transactions (</a:t>
            </a:r>
            <a:r>
              <a:rPr lang="fr-FR" sz="4400" b="0" i="0" u="none" strike="noStrike" dirty="0" err="1">
                <a:effectLst/>
              </a:rPr>
              <a:t>other</a:t>
            </a:r>
            <a:r>
              <a:rPr lang="fr-FR" sz="4400" b="0" i="0" u="none" strike="noStrike" dirty="0">
                <a:effectLst/>
              </a:rPr>
              <a:t> </a:t>
            </a:r>
            <a:r>
              <a:rPr lang="fr-FR" sz="4400" b="0" i="0" u="none" strike="noStrike" dirty="0" err="1">
                <a:effectLst/>
              </a:rPr>
              <a:t>than</a:t>
            </a:r>
            <a:r>
              <a:rPr lang="fr-FR" sz="4400" b="0" i="0" u="none" strike="noStrike" dirty="0">
                <a:effectLst/>
              </a:rPr>
              <a:t> </a:t>
            </a:r>
            <a:r>
              <a:rPr lang="fr-FR" sz="4400" b="0" i="0" u="none" strike="noStrike" dirty="0" err="1">
                <a:effectLst/>
              </a:rPr>
              <a:t>those</a:t>
            </a:r>
            <a:r>
              <a:rPr lang="fr-FR" sz="4400" b="0" i="0" u="none" strike="noStrike" dirty="0">
                <a:effectLst/>
              </a:rPr>
              <a:t> in </a:t>
            </a:r>
            <a:r>
              <a:rPr lang="fr-FR" sz="4400" b="0" i="0" u="none" strike="noStrike" dirty="0" err="1">
                <a:effectLst/>
              </a:rPr>
              <a:t>financial</a:t>
            </a:r>
            <a:r>
              <a:rPr lang="fr-FR" sz="4400" b="0" i="0" u="none" strike="noStrike" dirty="0">
                <a:effectLst/>
              </a:rPr>
              <a:t> items) </a:t>
            </a:r>
            <a:r>
              <a:rPr lang="fr-FR" sz="4400" b="0" i="0" u="none" strike="noStrike" dirty="0" err="1">
                <a:effectLst/>
              </a:rPr>
              <a:t>that</a:t>
            </a:r>
            <a:r>
              <a:rPr lang="fr-FR" sz="4400" b="0" i="0" u="none" strike="noStrike" dirty="0">
                <a:effectLst/>
              </a:rPr>
              <a:t> </a:t>
            </a:r>
            <a:r>
              <a:rPr lang="fr-FR" sz="4400" b="0" i="0" u="none" strike="noStrike" dirty="0" err="1">
                <a:effectLst/>
              </a:rPr>
              <a:t>involve</a:t>
            </a:r>
            <a:r>
              <a:rPr lang="fr-FR" sz="4400" b="0" i="0" u="none" strike="noStrike" dirty="0">
                <a:effectLst/>
              </a:rPr>
              <a:t> </a:t>
            </a:r>
            <a:r>
              <a:rPr lang="fr-FR" sz="4400" b="0" i="0" u="none" strike="noStrike" dirty="0" err="1">
                <a:effectLst/>
              </a:rPr>
              <a:t>economic</a:t>
            </a:r>
            <a:r>
              <a:rPr lang="fr-FR" sz="4400" b="0" i="0" u="none" strike="noStrike" dirty="0">
                <a:effectLst/>
              </a:rPr>
              <a:t> values and </a:t>
            </a:r>
            <a:r>
              <a:rPr lang="fr-FR" sz="4400" b="0" i="0" u="none" strike="noStrike" dirty="0" err="1">
                <a:effectLst/>
              </a:rPr>
              <a:t>occur</a:t>
            </a:r>
            <a:r>
              <a:rPr lang="fr-FR" sz="4400" b="0" i="0" u="none" strike="noStrike" dirty="0">
                <a:effectLst/>
              </a:rPr>
              <a:t> </a:t>
            </a:r>
            <a:r>
              <a:rPr lang="fr-FR" sz="4400" b="0" i="0" u="none" strike="noStrike" dirty="0" err="1">
                <a:effectLst/>
              </a:rPr>
              <a:t>between</a:t>
            </a:r>
            <a:r>
              <a:rPr lang="fr-FR" sz="4400" b="0" i="0" u="none" strike="noStrike" dirty="0">
                <a:effectLst/>
              </a:rPr>
              <a:t> </a:t>
            </a:r>
            <a:r>
              <a:rPr lang="fr-FR" sz="4400" b="0" i="0" u="none" strike="noStrike" dirty="0" err="1">
                <a:effectLst/>
              </a:rPr>
              <a:t>resident</a:t>
            </a:r>
            <a:r>
              <a:rPr lang="fr-FR" sz="4400" b="0" i="0" u="none" strike="noStrike" dirty="0">
                <a:effectLst/>
              </a:rPr>
              <a:t> and </a:t>
            </a:r>
            <a:r>
              <a:rPr lang="fr-FR" sz="4400" b="0" i="0" u="none" strike="noStrike" dirty="0" err="1">
                <a:effectLst/>
              </a:rPr>
              <a:t>non-resident</a:t>
            </a:r>
            <a:r>
              <a:rPr lang="fr-FR" sz="4400" b="0" i="0" u="none" strike="noStrike" dirty="0">
                <a:effectLst/>
              </a:rPr>
              <a:t> </a:t>
            </a:r>
            <a:r>
              <a:rPr lang="fr-FR" sz="4400" b="0" i="0" u="none" strike="noStrike" dirty="0" err="1">
                <a:effectLst/>
              </a:rPr>
              <a:t>entities</a:t>
            </a:r>
            <a:r>
              <a:rPr lang="fr-FR" sz="4400" b="0" i="0" u="none" strike="noStrike" dirty="0">
                <a:effectLst/>
              </a:rPr>
              <a:t> (</a:t>
            </a:r>
            <a:r>
              <a:rPr lang="fr-FR" sz="4400" b="0" i="0" u="none" strike="noStrike" dirty="0" err="1">
                <a:effectLst/>
              </a:rPr>
              <a:t>oecd</a:t>
            </a:r>
            <a:r>
              <a:rPr lang="fr-FR" sz="4400" b="0" i="0" u="none" strike="noStrike" dirty="0">
                <a:effectLst/>
              </a:rPr>
              <a:t>) (</a:t>
            </a:r>
            <a:r>
              <a:rPr lang="fr-FR" sz="4400" b="0" i="0" u="none" strike="noStrike" dirty="0" err="1">
                <a:effectLst/>
              </a:rPr>
              <a:t>goods</a:t>
            </a:r>
            <a:r>
              <a:rPr lang="fr-FR" sz="4400" b="0" i="0" u="none" strike="noStrike" dirty="0">
                <a:effectLst/>
              </a:rPr>
              <a:t>, services, </a:t>
            </a:r>
            <a:r>
              <a:rPr lang="fr-FR" sz="4400" b="0" i="0" u="none" strike="noStrike" dirty="0" err="1">
                <a:effectLst/>
              </a:rPr>
              <a:t>income</a:t>
            </a:r>
            <a:r>
              <a:rPr lang="fr-FR" sz="4400" b="0" i="0" u="none" strike="noStrike" dirty="0">
                <a:effectLst/>
              </a:rPr>
              <a:t> and </a:t>
            </a:r>
            <a:r>
              <a:rPr lang="fr-FR" sz="4400" b="0" i="0" u="none" strike="noStrike" dirty="0" err="1">
                <a:effectLst/>
              </a:rPr>
              <a:t>foreign</a:t>
            </a:r>
            <a:r>
              <a:rPr lang="fr-FR" sz="4400" b="0" i="0" u="none" strike="noStrike" dirty="0">
                <a:effectLst/>
              </a:rPr>
              <a:t> </a:t>
            </a:r>
            <a:r>
              <a:rPr lang="fr-FR" sz="4400" b="0" i="0" u="none" strike="noStrike" dirty="0" err="1">
                <a:effectLst/>
              </a:rPr>
              <a:t>transfers</a:t>
            </a:r>
            <a:r>
              <a:rPr lang="fr-FR" sz="4400" dirty="0"/>
              <a:t>) https://</a:t>
            </a:r>
            <a:r>
              <a:rPr lang="fr-FR" sz="4400" dirty="0" err="1"/>
              <a:t>www.youtube.com</a:t>
            </a:r>
            <a:r>
              <a:rPr lang="fr-FR" sz="4400" dirty="0"/>
              <a:t>/</a:t>
            </a:r>
            <a:r>
              <a:rPr lang="fr-FR" sz="4400" dirty="0" err="1"/>
              <a:t>watch?v</a:t>
            </a:r>
            <a:r>
              <a:rPr lang="fr-FR" sz="4400" dirty="0"/>
              <a:t>=TuyPLN8VR1M</a:t>
            </a:r>
            <a:endParaRPr lang="fr-FR" sz="4400" b="0" i="0" u="none" strike="noStrike" dirty="0">
              <a:effectLst/>
            </a:endParaRPr>
          </a:p>
          <a:p>
            <a:pPr algn="l"/>
            <a:r>
              <a:rPr lang="fr-FR" sz="4400" dirty="0"/>
              <a:t>		</a:t>
            </a:r>
          </a:p>
          <a:p>
            <a:pPr marL="0" lvl="3" indent="-342900" algn="l">
              <a:spcBef>
                <a:spcPts val="0"/>
              </a:spcBef>
              <a:buFont typeface="Wingdings" pitchFamily="2" charset="2"/>
              <a:buChar char="Ø"/>
            </a:pPr>
            <a:r>
              <a:rPr lang="fr-FR" sz="4400" b="1" dirty="0"/>
              <a:t> Balance of </a:t>
            </a:r>
            <a:r>
              <a:rPr lang="fr-FR" sz="4400" b="1" dirty="0" err="1"/>
              <a:t>payments</a:t>
            </a:r>
            <a:r>
              <a:rPr lang="fr-FR" sz="4400" b="1" dirty="0"/>
              <a:t> </a:t>
            </a:r>
            <a:r>
              <a:rPr lang="fr-FR" sz="4400" dirty="0"/>
              <a:t>:</a:t>
            </a:r>
            <a:r>
              <a:rPr lang="fr-FR" sz="4400" dirty="0">
                <a:hlinkClick r:id="rId3"/>
              </a:rPr>
              <a:t>https://www.youtube.com/watch?v=owZh5vthZPk</a:t>
            </a:r>
            <a:endParaRPr lang="fr-FR" sz="4400" dirty="0"/>
          </a:p>
          <a:p>
            <a:pPr marL="0" lvl="3" indent="-342900" algn="l">
              <a:spcBef>
                <a:spcPts val="0"/>
              </a:spcBef>
              <a:buFont typeface="Wingdings" pitchFamily="2" charset="2"/>
              <a:buChar char="Ø"/>
            </a:pPr>
            <a:endParaRPr lang="fr-FR" sz="4400" dirty="0"/>
          </a:p>
          <a:p>
            <a:pPr marL="0" lvl="3" indent="-342900" algn="l">
              <a:spcBef>
                <a:spcPts val="0"/>
              </a:spcBef>
              <a:buFont typeface="Wingdings" pitchFamily="2" charset="2"/>
              <a:buChar char="Ø"/>
            </a:pPr>
            <a:endParaRPr lang="fr-FR" sz="4400" dirty="0"/>
          </a:p>
          <a:p>
            <a:pPr marL="0" lvl="3" indent="-342900" algn="l">
              <a:spcBef>
                <a:spcPts val="0"/>
              </a:spcBef>
              <a:buFont typeface="Wingdings" pitchFamily="2" charset="2"/>
              <a:buChar char="Ø"/>
            </a:pPr>
            <a:endParaRPr lang="fr-FR" sz="4400" dirty="0"/>
          </a:p>
          <a:p>
            <a:pPr marL="342900" indent="-342900" algn="l">
              <a:buFont typeface="Wingdings" pitchFamily="2" charset="2"/>
              <a:buChar char="Ø"/>
            </a:pPr>
            <a:endParaRPr lang="fr-FR" dirty="0"/>
          </a:p>
          <a:p>
            <a:pPr algn="l"/>
            <a:endParaRPr lang="fr-FR" dirty="0"/>
          </a:p>
        </p:txBody>
      </p:sp>
      <p:sp>
        <p:nvSpPr>
          <p:cNvPr id="8" name="Rectangle 7">
            <a:extLst>
              <a:ext uri="{FF2B5EF4-FFF2-40B4-BE49-F238E27FC236}">
                <a16:creationId xmlns:a16="http://schemas.microsoft.com/office/drawing/2014/main" id="{8D2E9ECA-7D1E-E1C2-98E2-2805C2057250}"/>
              </a:ext>
            </a:extLst>
          </p:cNvPr>
          <p:cNvSpPr/>
          <p:nvPr/>
        </p:nvSpPr>
        <p:spPr>
          <a:xfrm>
            <a:off x="6386589"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pic>
        <p:nvPicPr>
          <p:cNvPr id="9" name="Image 8">
            <a:extLst>
              <a:ext uri="{FF2B5EF4-FFF2-40B4-BE49-F238E27FC236}">
                <a16:creationId xmlns:a16="http://schemas.microsoft.com/office/drawing/2014/main" id="{570516C4-9307-35C3-650F-E76CD451AB96}"/>
              </a:ext>
            </a:extLst>
          </p:cNvPr>
          <p:cNvPicPr>
            <a:picLocks noChangeAspect="1"/>
          </p:cNvPicPr>
          <p:nvPr/>
        </p:nvPicPr>
        <p:blipFill>
          <a:blip r:embed="rId4"/>
          <a:stretch>
            <a:fillRect/>
          </a:stretch>
        </p:blipFill>
        <p:spPr>
          <a:xfrm>
            <a:off x="2952416" y="1432433"/>
            <a:ext cx="4811963" cy="2760162"/>
          </a:xfrm>
          <a:prstGeom prst="rect">
            <a:avLst/>
          </a:prstGeom>
        </p:spPr>
      </p:pic>
    </p:spTree>
    <p:extLst>
      <p:ext uri="{BB962C8B-B14F-4D97-AF65-F5344CB8AC3E}">
        <p14:creationId xmlns:p14="http://schemas.microsoft.com/office/powerpoint/2010/main" val="10327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algn="l"/>
            <a:endParaRPr lang="fr-FR" dirty="0"/>
          </a:p>
          <a:p>
            <a:pPr algn="l"/>
            <a:endParaRPr lang="fr-FR" dirty="0"/>
          </a:p>
          <a:p>
            <a:pPr algn="l"/>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4"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1" name="Espace réservé du numéro de diapositive 10">
            <a:extLst>
              <a:ext uri="{FF2B5EF4-FFF2-40B4-BE49-F238E27FC236}">
                <a16:creationId xmlns:a16="http://schemas.microsoft.com/office/drawing/2014/main" id="{BC8D7B28-35A9-107C-BB6C-4B9286B6EEEA}"/>
              </a:ext>
            </a:extLst>
          </p:cNvPr>
          <p:cNvSpPr>
            <a:spLocks noGrp="1"/>
          </p:cNvSpPr>
          <p:nvPr>
            <p:ph type="sldNum" sz="quarter" idx="12"/>
          </p:nvPr>
        </p:nvSpPr>
        <p:spPr/>
        <p:txBody>
          <a:bodyPr/>
          <a:lstStyle/>
          <a:p>
            <a:fld id="{A50A5B85-44CD-BA4A-94C4-E4B93892B915}" type="slidenum">
              <a:rPr lang="fr-FR" smtClean="0"/>
              <a:t>11</a:t>
            </a:fld>
            <a:endParaRPr lang="fr-FR"/>
          </a:p>
        </p:txBody>
      </p:sp>
      <p:sp>
        <p:nvSpPr>
          <p:cNvPr id="2" name="ZoneTexte 1">
            <a:extLst>
              <a:ext uri="{FF2B5EF4-FFF2-40B4-BE49-F238E27FC236}">
                <a16:creationId xmlns:a16="http://schemas.microsoft.com/office/drawing/2014/main" id="{3350E0E7-EC52-C0B1-5756-2C93C4BC1345}"/>
              </a:ext>
            </a:extLst>
          </p:cNvPr>
          <p:cNvSpPr txBox="1"/>
          <p:nvPr/>
        </p:nvSpPr>
        <p:spPr>
          <a:xfrm>
            <a:off x="3714750" y="3333750"/>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A085E569-65D6-E39D-829E-A08DC2674917}"/>
              </a:ext>
            </a:extLst>
          </p:cNvPr>
          <p:cNvPicPr>
            <a:picLocks noChangeAspect="1"/>
          </p:cNvPicPr>
          <p:nvPr/>
        </p:nvPicPr>
        <p:blipFill>
          <a:blip r:embed="rId4"/>
          <a:stretch>
            <a:fillRect/>
          </a:stretch>
        </p:blipFill>
        <p:spPr>
          <a:xfrm>
            <a:off x="609601" y="995362"/>
            <a:ext cx="7601338" cy="3309938"/>
          </a:xfrm>
          <a:prstGeom prst="rect">
            <a:avLst/>
          </a:prstGeom>
        </p:spPr>
      </p:pic>
      <p:sp>
        <p:nvSpPr>
          <p:cNvPr id="10" name="Rectangle 4">
            <a:extLst>
              <a:ext uri="{FF2B5EF4-FFF2-40B4-BE49-F238E27FC236}">
                <a16:creationId xmlns:a16="http://schemas.microsoft.com/office/drawing/2014/main" id="{09D24D09-C774-4EB6-24D8-DC50DF9D1E9C}"/>
              </a:ext>
            </a:extLst>
          </p:cNvPr>
          <p:cNvSpPr txBox="1">
            <a:spLocks noChangeArrowheads="1"/>
          </p:cNvSpPr>
          <p:nvPr/>
        </p:nvSpPr>
        <p:spPr bwMode="auto">
          <a:xfrm>
            <a:off x="0" y="0"/>
            <a:ext cx="2819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99FF"/>
              </a:buClr>
              <a:buFont typeface="Wingdings" charset="0"/>
              <a:buChar char="n"/>
              <a:defRPr sz="2600">
                <a:solidFill>
                  <a:srgbClr val="00336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699FF"/>
              </a:buClr>
              <a:buChar char="•"/>
              <a:defRPr sz="24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defTabSz="914400" rtl="0" eaLnBrk="1" fontAlgn="base" latinLnBrk="0" hangingPunct="1">
              <a:lnSpc>
                <a:spcPct val="90000"/>
              </a:lnSpc>
              <a:spcBef>
                <a:spcPct val="20000"/>
              </a:spcBef>
              <a:spcAft>
                <a:spcPct val="0"/>
              </a:spcAft>
              <a:buClr>
                <a:srgbClr val="6699FF"/>
              </a:buClr>
              <a:buSzTx/>
              <a:buFont typeface="Wingdings" charset="0"/>
              <a:buNone/>
              <a:tabLst/>
              <a:defRPr/>
            </a:pPr>
            <a:r>
              <a:rPr kumimoji="0" lang="fr-FR" sz="1600" b="0" i="0" u="none" strike="noStrike" kern="1200" cap="none" spc="0" normalizeH="0" baseline="0" noProof="0" dirty="0">
                <a:ln>
                  <a:noFill/>
                </a:ln>
                <a:solidFill>
                  <a:srgbClr val="000000"/>
                </a:solidFill>
                <a:effectLst/>
                <a:uLnTx/>
                <a:uFillTx/>
                <a:latin typeface="Arial" charset="0"/>
                <a:ea typeface="ＭＳ Ｐゴシック" charset="0"/>
              </a:rPr>
              <a:t>Source : DG </a:t>
            </a:r>
            <a:r>
              <a:rPr lang="fr-FR" sz="1600" dirty="0">
                <a:solidFill>
                  <a:srgbClr val="000000"/>
                </a:solidFill>
                <a:latin typeface="Arial" charset="0"/>
              </a:rPr>
              <a:t>Trésor, 2023</a:t>
            </a:r>
            <a:endParaRPr kumimoji="0" lang="fr-FR" sz="16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12" name="ZoneTexte 11">
            <a:extLst>
              <a:ext uri="{FF2B5EF4-FFF2-40B4-BE49-F238E27FC236}">
                <a16:creationId xmlns:a16="http://schemas.microsoft.com/office/drawing/2014/main" id="{4146A657-EF30-AC13-7BF3-E64C39312CE7}"/>
              </a:ext>
            </a:extLst>
          </p:cNvPr>
          <p:cNvSpPr txBox="1"/>
          <p:nvPr/>
        </p:nvSpPr>
        <p:spPr>
          <a:xfrm>
            <a:off x="742950" y="5048250"/>
            <a:ext cx="10610850" cy="1200329"/>
          </a:xfrm>
          <a:prstGeom prst="rect">
            <a:avLst/>
          </a:prstGeom>
          <a:noFill/>
        </p:spPr>
        <p:txBody>
          <a:bodyPr wrap="square" rtlCol="0">
            <a:spAutoFit/>
          </a:bodyPr>
          <a:lstStyle/>
          <a:p>
            <a:r>
              <a:rPr lang="fr-FR" sz="2400" dirty="0"/>
              <a:t>Balance of </a:t>
            </a:r>
            <a:r>
              <a:rPr lang="fr-FR" sz="2400" dirty="0" err="1"/>
              <a:t>payments</a:t>
            </a:r>
            <a:r>
              <a:rPr lang="fr-FR" sz="2400" dirty="0"/>
              <a:t>= </a:t>
            </a:r>
            <a:r>
              <a:rPr lang="fr-FR" sz="2400" b="1" dirty="0" err="1"/>
              <a:t>current</a:t>
            </a:r>
            <a:r>
              <a:rPr lang="fr-FR" sz="2400" b="1" dirty="0"/>
              <a:t> </a:t>
            </a:r>
            <a:r>
              <a:rPr lang="fr-FR" sz="2400" b="1" dirty="0" err="1"/>
              <a:t>account</a:t>
            </a:r>
            <a:r>
              <a:rPr lang="fr-FR" sz="2400" dirty="0"/>
              <a:t>+ </a:t>
            </a:r>
            <a:r>
              <a:rPr lang="fr-FR" sz="2400" b="1" dirty="0" err="1"/>
              <a:t>financial</a:t>
            </a:r>
            <a:r>
              <a:rPr lang="fr-FR" sz="2400" b="1" dirty="0"/>
              <a:t> </a:t>
            </a:r>
            <a:r>
              <a:rPr lang="fr-FR" sz="2400" b="1" dirty="0" err="1"/>
              <a:t>account</a:t>
            </a:r>
            <a:r>
              <a:rPr lang="fr-FR" sz="2400" b="1" dirty="0"/>
              <a:t> </a:t>
            </a:r>
            <a:r>
              <a:rPr lang="fr-FR" sz="2400" dirty="0"/>
              <a:t>(direct </a:t>
            </a:r>
            <a:r>
              <a:rPr lang="fr-FR" sz="2400" dirty="0" err="1"/>
              <a:t>investment</a:t>
            </a:r>
            <a:r>
              <a:rPr lang="fr-FR" sz="2400" dirty="0"/>
              <a:t>, portfolio </a:t>
            </a:r>
            <a:r>
              <a:rPr lang="fr-FR" sz="2400" dirty="0" err="1"/>
              <a:t>investment</a:t>
            </a:r>
            <a:r>
              <a:rPr lang="fr-FR" sz="2400" dirty="0"/>
              <a:t>, </a:t>
            </a:r>
            <a:r>
              <a:rPr lang="fr-FR" sz="2400" dirty="0" err="1"/>
              <a:t>financial</a:t>
            </a:r>
            <a:r>
              <a:rPr lang="fr-FR" sz="2400" dirty="0"/>
              <a:t> </a:t>
            </a:r>
            <a:r>
              <a:rPr lang="fr-FR" sz="2400" dirty="0" err="1"/>
              <a:t>derivatives</a:t>
            </a:r>
            <a:r>
              <a:rPr lang="fr-FR" sz="2400" dirty="0"/>
              <a:t>, </a:t>
            </a:r>
            <a:r>
              <a:rPr lang="fr-FR" sz="2400" dirty="0" err="1"/>
              <a:t>other</a:t>
            </a:r>
            <a:r>
              <a:rPr lang="fr-FR" sz="2400" dirty="0"/>
              <a:t> </a:t>
            </a:r>
            <a:r>
              <a:rPr lang="fr-FR" sz="2400" dirty="0" err="1"/>
              <a:t>investment</a:t>
            </a:r>
            <a:r>
              <a:rPr lang="fr-FR" sz="2400" dirty="0"/>
              <a:t> and </a:t>
            </a:r>
            <a:r>
              <a:rPr lang="fr-FR" sz="2400" dirty="0" err="1"/>
              <a:t>reserve</a:t>
            </a:r>
            <a:r>
              <a:rPr lang="fr-FR" sz="2400" dirty="0"/>
              <a:t> assets)+ </a:t>
            </a:r>
            <a:r>
              <a:rPr lang="fr-FR" sz="2400" b="1" dirty="0"/>
              <a:t>capital </a:t>
            </a:r>
            <a:r>
              <a:rPr lang="fr-FR" sz="2400" b="1" dirty="0" err="1"/>
              <a:t>account</a:t>
            </a:r>
            <a:r>
              <a:rPr lang="fr-FR" sz="2400" b="1" dirty="0"/>
              <a:t> </a:t>
            </a:r>
            <a:r>
              <a:rPr lang="fr-FR" sz="2400" dirty="0"/>
              <a:t>(patents, </a:t>
            </a:r>
            <a:r>
              <a:rPr lang="fr-FR" sz="2400" dirty="0" err="1"/>
              <a:t>etc</a:t>
            </a:r>
            <a:r>
              <a:rPr lang="fr-FR" sz="2400" dirty="0"/>
              <a:t>)</a:t>
            </a:r>
          </a:p>
        </p:txBody>
      </p:sp>
    </p:spTree>
    <p:extLst>
      <p:ext uri="{BB962C8B-B14F-4D97-AF65-F5344CB8AC3E}">
        <p14:creationId xmlns:p14="http://schemas.microsoft.com/office/powerpoint/2010/main" val="9707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425753"/>
          </a:xfrm>
        </p:spPr>
        <p:txBody>
          <a:bodyPr>
            <a:normAutofit/>
          </a:bodyPr>
          <a:lstStyle/>
          <a:p>
            <a:pPr marL="342900" indent="-342900" algn="l">
              <a:buFont typeface="Wingdings" pitchFamily="2" charset="2"/>
              <a:buChar char="Ø"/>
            </a:pPr>
            <a:endParaRPr lang="fr-FR" dirty="0"/>
          </a:p>
          <a:p>
            <a:pPr marL="342900" indent="-342900" algn="l">
              <a:buFont typeface="Wingdings" pitchFamily="2" charset="2"/>
              <a:buChar char="Ø"/>
            </a:pPr>
            <a:r>
              <a:rPr lang="fr-FR" dirty="0">
                <a:highlight>
                  <a:srgbClr val="00FF00"/>
                </a:highlight>
              </a:rPr>
              <a:t>Inflation</a:t>
            </a:r>
          </a:p>
          <a:p>
            <a:pPr marL="342900" indent="-342900" algn="l">
              <a:buFontTx/>
              <a:buChar char="-"/>
            </a:pPr>
            <a:r>
              <a:rPr lang="fr-FR" u="sng" dirty="0" err="1"/>
              <a:t>D</a:t>
            </a:r>
            <a:r>
              <a:rPr lang="fr-FR" b="0" i="0" u="sng" strike="noStrike" dirty="0" err="1">
                <a:effectLst/>
              </a:rPr>
              <a:t>efinition</a:t>
            </a:r>
            <a:endParaRPr lang="fr-FR" b="0" i="0" u="sng" strike="noStrike" dirty="0">
              <a:effectLst/>
            </a:endParaRPr>
          </a:p>
          <a:p>
            <a:pPr algn="l"/>
            <a:r>
              <a:rPr lang="fr-FR" b="0" i="0" u="none" strike="noStrike" dirty="0">
                <a:effectLst/>
              </a:rPr>
              <a:t> Inflation </a:t>
            </a:r>
            <a:r>
              <a:rPr lang="fr-FR" b="0" i="0" u="none" strike="noStrike" dirty="0" err="1">
                <a:effectLst/>
              </a:rPr>
              <a:t>is</a:t>
            </a:r>
            <a:r>
              <a:rPr lang="fr-FR" b="0" i="0" u="none" strike="noStrike" dirty="0">
                <a:effectLst/>
              </a:rPr>
              <a:t> the </a:t>
            </a:r>
            <a:r>
              <a:rPr lang="fr-FR" b="0" i="0" u="none" strike="noStrike" dirty="0" err="1">
                <a:effectLst/>
              </a:rPr>
              <a:t>loss</a:t>
            </a:r>
            <a:r>
              <a:rPr lang="fr-FR" b="0" i="0" u="none" strike="noStrike" dirty="0">
                <a:effectLst/>
              </a:rPr>
              <a:t> of </a:t>
            </a:r>
            <a:r>
              <a:rPr lang="fr-FR" b="0" i="0" u="none" strike="noStrike" dirty="0" err="1">
                <a:effectLst/>
              </a:rPr>
              <a:t>purchasing</a:t>
            </a:r>
            <a:r>
              <a:rPr lang="fr-FR" b="0" i="0" u="none" strike="noStrike" dirty="0">
                <a:effectLst/>
              </a:rPr>
              <a:t> power of the </a:t>
            </a:r>
            <a:r>
              <a:rPr lang="fr-FR" b="0" i="0" u="none" strike="noStrike" dirty="0" err="1">
                <a:effectLst/>
              </a:rPr>
              <a:t>currency</a:t>
            </a:r>
            <a:r>
              <a:rPr lang="fr-FR" b="0" i="0" u="none" strike="noStrike" dirty="0">
                <a:effectLst/>
              </a:rPr>
              <a:t> </a:t>
            </a:r>
            <a:r>
              <a:rPr lang="fr-FR" b="0" i="0" u="none" strike="noStrike" dirty="0" err="1">
                <a:effectLst/>
              </a:rPr>
              <a:t>that</a:t>
            </a:r>
            <a:r>
              <a:rPr lang="fr-FR" b="0" i="0" u="none" strike="noStrike" dirty="0">
                <a:effectLst/>
              </a:rPr>
              <a:t> </a:t>
            </a:r>
            <a:r>
              <a:rPr lang="fr-FR" b="0" i="0" u="none" strike="noStrike" dirty="0" err="1">
                <a:effectLst/>
              </a:rPr>
              <a:t>results</a:t>
            </a:r>
            <a:r>
              <a:rPr lang="fr-FR" b="0" i="0" u="none" strike="noStrike" dirty="0">
                <a:effectLst/>
              </a:rPr>
              <a:t> in an </a:t>
            </a:r>
            <a:r>
              <a:rPr lang="fr-FR" b="0" i="0" u="none" strike="noStrike" dirty="0" err="1">
                <a:effectLst/>
              </a:rPr>
              <a:t>increase</a:t>
            </a:r>
            <a:r>
              <a:rPr lang="fr-FR" b="0" i="0" u="none" strike="noStrike" dirty="0">
                <a:effectLst/>
              </a:rPr>
              <a:t> </a:t>
            </a:r>
            <a:r>
              <a:rPr lang="fr-FR" b="0" i="0" u="none" strike="noStrike" dirty="0" err="1">
                <a:effectLst/>
              </a:rPr>
              <a:t>general</a:t>
            </a:r>
            <a:r>
              <a:rPr lang="fr-FR" b="0" i="0" u="none" strike="noStrike" dirty="0">
                <a:effectLst/>
              </a:rPr>
              <a:t> and </a:t>
            </a:r>
            <a:r>
              <a:rPr lang="fr-FR" b="0" i="0" u="none" strike="noStrike" dirty="0" err="1">
                <a:effectLst/>
              </a:rPr>
              <a:t>sustainable</a:t>
            </a:r>
            <a:r>
              <a:rPr lang="fr-FR" b="0" i="0" u="none" strike="noStrike" dirty="0">
                <a:effectLst/>
              </a:rPr>
              <a:t> </a:t>
            </a:r>
            <a:r>
              <a:rPr lang="fr-FR" b="0" i="0" u="none" strike="noStrike" dirty="0" err="1">
                <a:effectLst/>
              </a:rPr>
              <a:t>prices</a:t>
            </a:r>
            <a:r>
              <a:rPr lang="fr-FR" b="0" i="0" u="none" strike="noStrike" dirty="0">
                <a:effectLst/>
              </a:rPr>
              <a:t>. (…) . The </a:t>
            </a:r>
            <a:r>
              <a:rPr lang="fr-FR" b="0" i="0" u="none" strike="noStrike" dirty="0" err="1">
                <a:effectLst/>
              </a:rPr>
              <a:t>loss</a:t>
            </a:r>
            <a:r>
              <a:rPr lang="fr-FR" b="0" i="0" u="none" strike="noStrike" dirty="0">
                <a:effectLst/>
              </a:rPr>
              <a:t> in value of the money </a:t>
            </a:r>
            <a:r>
              <a:rPr lang="fr-FR" b="0" i="0" u="none" strike="noStrike" dirty="0" err="1">
                <a:effectLst/>
              </a:rPr>
              <a:t>is</a:t>
            </a:r>
            <a:r>
              <a:rPr lang="fr-FR" b="0" i="0" u="none" strike="noStrike" dirty="0">
                <a:effectLst/>
              </a:rPr>
              <a:t> a </a:t>
            </a:r>
            <a:r>
              <a:rPr lang="fr-FR" b="0" i="0" u="none" strike="noStrike" dirty="0" err="1">
                <a:effectLst/>
              </a:rPr>
              <a:t>phenomenon</a:t>
            </a:r>
            <a:r>
              <a:rPr lang="fr-FR" b="0" i="0" u="none" strike="noStrike" dirty="0">
                <a:effectLst/>
              </a:rPr>
              <a:t> </a:t>
            </a:r>
            <a:r>
              <a:rPr lang="fr-FR" b="0" i="0" u="none" strike="noStrike" dirty="0" err="1">
                <a:effectLst/>
              </a:rPr>
              <a:t>that</a:t>
            </a:r>
            <a:r>
              <a:rPr lang="fr-FR" b="0" i="0" u="none" strike="noStrike" dirty="0">
                <a:effectLst/>
              </a:rPr>
              <a:t> strikes the national </a:t>
            </a:r>
            <a:r>
              <a:rPr lang="fr-FR" b="0" i="0" u="none" strike="noStrike" dirty="0" err="1">
                <a:effectLst/>
              </a:rPr>
              <a:t>economy</a:t>
            </a:r>
            <a:r>
              <a:rPr lang="fr-FR" b="0" i="0" u="none" strike="noStrike" dirty="0">
                <a:effectLst/>
              </a:rPr>
              <a:t> as a </a:t>
            </a:r>
            <a:r>
              <a:rPr lang="fr-FR" b="0" i="0" u="none" strike="noStrike" dirty="0" err="1">
                <a:effectLst/>
              </a:rPr>
              <a:t>whole</a:t>
            </a:r>
            <a:r>
              <a:rPr lang="fr-FR" b="0" i="0" u="none" strike="noStrike" dirty="0">
                <a:effectLst/>
              </a:rPr>
              <a:t> (</a:t>
            </a:r>
            <a:r>
              <a:rPr lang="fr-FR" b="0" i="0" u="none" strike="noStrike" dirty="0" err="1">
                <a:effectLst/>
              </a:rPr>
              <a:t>households</a:t>
            </a:r>
            <a:r>
              <a:rPr lang="fr-FR" b="0" i="0" u="none" strike="noStrike" dirty="0">
                <a:effectLst/>
              </a:rPr>
              <a:t>, businesses, etc.). (Insee)</a:t>
            </a:r>
            <a:endParaRPr lang="fr-FR" dirty="0"/>
          </a:p>
          <a:p>
            <a:pPr marL="342900" indent="-342900" algn="l">
              <a:buFontTx/>
              <a:buChar char="-"/>
            </a:pPr>
            <a:r>
              <a:rPr lang="fr-FR" u="sng" dirty="0">
                <a:solidFill>
                  <a:srgbClr val="525457"/>
                </a:solidFill>
              </a:rPr>
              <a:t>Possibles causes</a:t>
            </a:r>
          </a:p>
          <a:p>
            <a:pPr marL="342900" indent="-342900" algn="l">
              <a:buFont typeface="Arial" panose="020B0604020202020204" pitchFamily="34" charset="0"/>
              <a:buChar char="•"/>
            </a:pPr>
            <a:r>
              <a:rPr lang="fr-FR" dirty="0"/>
              <a:t>Tensions on the </a:t>
            </a:r>
            <a:r>
              <a:rPr lang="fr-FR" dirty="0" err="1"/>
              <a:t>market</a:t>
            </a:r>
            <a:r>
              <a:rPr lang="fr-FR" dirty="0"/>
              <a:t> of </a:t>
            </a:r>
            <a:r>
              <a:rPr lang="fr-FR" dirty="0" err="1"/>
              <a:t>most</a:t>
            </a:r>
            <a:r>
              <a:rPr lang="fr-FR" dirty="0"/>
              <a:t> </a:t>
            </a:r>
            <a:r>
              <a:rPr lang="fr-FR" dirty="0" err="1"/>
              <a:t>goods</a:t>
            </a:r>
            <a:r>
              <a:rPr lang="fr-FR" dirty="0"/>
              <a:t> (</a:t>
            </a:r>
            <a:r>
              <a:rPr lang="fr-FR" dirty="0" err="1"/>
              <a:t>following</a:t>
            </a:r>
            <a:r>
              <a:rPr lang="fr-FR" dirty="0"/>
              <a:t> disruptions of the </a:t>
            </a:r>
            <a:r>
              <a:rPr lang="fr-FR" dirty="0" err="1"/>
              <a:t>supply</a:t>
            </a:r>
            <a:r>
              <a:rPr lang="fr-FR" dirty="0"/>
              <a:t> </a:t>
            </a:r>
            <a:r>
              <a:rPr lang="fr-FR" dirty="0" err="1"/>
              <a:t>chain</a:t>
            </a:r>
            <a:r>
              <a:rPr lang="fr-FR" dirty="0"/>
              <a:t>, </a:t>
            </a:r>
            <a:r>
              <a:rPr lang="fr-FR" dirty="0" err="1"/>
              <a:t>sharp</a:t>
            </a:r>
            <a:r>
              <a:rPr lang="fr-FR" dirty="0"/>
              <a:t> and </a:t>
            </a:r>
            <a:r>
              <a:rPr lang="fr-FR" dirty="0" err="1"/>
              <a:t>sudden</a:t>
            </a:r>
            <a:r>
              <a:rPr lang="fr-FR" dirty="0"/>
              <a:t> </a:t>
            </a:r>
            <a:r>
              <a:rPr lang="fr-FR" dirty="0" err="1"/>
              <a:t>increase</a:t>
            </a:r>
            <a:r>
              <a:rPr lang="fr-FR" dirty="0"/>
              <a:t> of </a:t>
            </a:r>
            <a:r>
              <a:rPr lang="fr-FR" dirty="0" err="1"/>
              <a:t>demand</a:t>
            </a:r>
            <a:r>
              <a:rPr lang="fr-FR" dirty="0"/>
              <a:t> for certain types of </a:t>
            </a:r>
            <a:r>
              <a:rPr lang="fr-FR" dirty="0" err="1"/>
              <a:t>goods</a:t>
            </a:r>
            <a:r>
              <a:rPr lang="fr-FR" dirty="0"/>
              <a:t>, </a:t>
            </a:r>
            <a:r>
              <a:rPr lang="fr-FR" dirty="0" err="1"/>
              <a:t>which</a:t>
            </a:r>
            <a:r>
              <a:rPr lang="fr-FR" dirty="0"/>
              <a:t> </a:t>
            </a:r>
            <a:r>
              <a:rPr lang="fr-FR" dirty="0" err="1"/>
              <a:t>exceeds</a:t>
            </a:r>
            <a:r>
              <a:rPr lang="fr-FR" dirty="0"/>
              <a:t> production </a:t>
            </a:r>
            <a:r>
              <a:rPr lang="fr-FR" dirty="0" err="1"/>
              <a:t>capacities</a:t>
            </a:r>
            <a:r>
              <a:rPr lang="fr-FR" dirty="0"/>
              <a:t>)</a:t>
            </a:r>
          </a:p>
          <a:p>
            <a:pPr marL="342900" indent="-342900" algn="l">
              <a:buFont typeface="Arial" panose="020B0604020202020204" pitchFamily="34" charset="0"/>
              <a:buChar char="•"/>
            </a:pPr>
            <a:r>
              <a:rPr lang="fr-FR" dirty="0"/>
              <a:t>Sharp </a:t>
            </a:r>
            <a:r>
              <a:rPr lang="fr-FR" dirty="0" err="1"/>
              <a:t>increase</a:t>
            </a:r>
            <a:r>
              <a:rPr lang="fr-FR" dirty="0"/>
              <a:t> of </a:t>
            </a:r>
            <a:r>
              <a:rPr lang="fr-FR" dirty="0" err="1"/>
              <a:t>staple</a:t>
            </a:r>
            <a:r>
              <a:rPr lang="fr-FR" dirty="0"/>
              <a:t> </a:t>
            </a:r>
            <a:r>
              <a:rPr lang="fr-FR" dirty="0" err="1"/>
              <a:t>products</a:t>
            </a:r>
            <a:r>
              <a:rPr lang="fr-FR" dirty="0"/>
              <a:t>: </a:t>
            </a:r>
            <a:r>
              <a:rPr lang="fr-FR" dirty="0" err="1"/>
              <a:t>energy</a:t>
            </a:r>
            <a:r>
              <a:rPr lang="fr-FR" dirty="0"/>
              <a:t> </a:t>
            </a:r>
            <a:r>
              <a:rPr lang="fr-FR" dirty="0" err="1"/>
              <a:t>products</a:t>
            </a:r>
            <a:r>
              <a:rPr lang="fr-FR" dirty="0"/>
              <a:t>, </a:t>
            </a:r>
            <a:r>
              <a:rPr lang="fr-FR" dirty="0" err="1"/>
              <a:t>wheat</a:t>
            </a:r>
            <a:r>
              <a:rPr lang="fr-FR" dirty="0"/>
              <a:t>/ corn, </a:t>
            </a:r>
            <a:r>
              <a:rPr lang="fr-FR" dirty="0" err="1"/>
              <a:t>raw</a:t>
            </a:r>
            <a:r>
              <a:rPr lang="fr-FR" dirty="0"/>
              <a:t> </a:t>
            </a:r>
            <a:r>
              <a:rPr lang="fr-FR" dirty="0" err="1"/>
              <a:t>materials</a:t>
            </a:r>
            <a:r>
              <a:rPr lang="fr-FR" dirty="0"/>
              <a:t>. </a:t>
            </a:r>
          </a:p>
          <a:p>
            <a:pPr algn="l"/>
            <a:r>
              <a:rPr lang="fr-FR" dirty="0"/>
              <a:t>Can </a:t>
            </a:r>
            <a:r>
              <a:rPr lang="fr-FR" dirty="0" err="1"/>
              <a:t>be</a:t>
            </a:r>
            <a:r>
              <a:rPr lang="fr-FR" dirty="0"/>
              <a:t> </a:t>
            </a:r>
            <a:r>
              <a:rPr lang="fr-FR" dirty="0" err="1"/>
              <a:t>imported</a:t>
            </a:r>
            <a:r>
              <a:rPr lang="fr-FR" dirty="0"/>
              <a:t> (ex </a:t>
            </a:r>
            <a:r>
              <a:rPr lang="fr-FR" dirty="0" err="1"/>
              <a:t>gas</a:t>
            </a:r>
            <a:r>
              <a:rPr lang="fr-FR" dirty="0"/>
              <a:t> for France)</a:t>
            </a:r>
          </a:p>
          <a:p>
            <a:pPr marL="342900" indent="-342900" algn="l">
              <a:buFont typeface="Arial" panose="020B0604020202020204" pitchFamily="34" charset="0"/>
              <a:buChar char="•"/>
            </a:pPr>
            <a:r>
              <a:rPr lang="fr-FR" dirty="0"/>
              <a:t>Tensions on the labour </a:t>
            </a:r>
            <a:r>
              <a:rPr lang="fr-FR" dirty="0" err="1"/>
              <a:t>market</a:t>
            </a:r>
            <a:r>
              <a:rPr lang="fr-FR" dirty="0"/>
              <a:t>, in situation of full </a:t>
            </a:r>
            <a:r>
              <a:rPr lang="fr-FR" dirty="0" err="1"/>
              <a:t>employment</a:t>
            </a:r>
            <a:endParaRPr lang="fr-FR" dirty="0"/>
          </a:p>
          <a:p>
            <a:pPr marL="342900" indent="-342900" algn="l">
              <a:buFont typeface="Arial" panose="020B0604020202020204" pitchFamily="34" charset="0"/>
              <a:buChar char="•"/>
            </a:pPr>
            <a:r>
              <a:rPr lang="fr-FR" dirty="0" err="1"/>
              <a:t>Exaggerated</a:t>
            </a:r>
            <a:r>
              <a:rPr lang="fr-FR" dirty="0"/>
              <a:t> </a:t>
            </a:r>
            <a:r>
              <a:rPr lang="fr-FR" dirty="0" err="1"/>
              <a:t>growth</a:t>
            </a:r>
            <a:r>
              <a:rPr lang="fr-FR" dirty="0"/>
              <a:t> (/GDP) of the money </a:t>
            </a:r>
            <a:r>
              <a:rPr lang="fr-FR" dirty="0" err="1"/>
              <a:t>supply</a:t>
            </a:r>
            <a:r>
              <a:rPr lang="fr-FR" dirty="0"/>
              <a:t> </a:t>
            </a:r>
          </a:p>
          <a:p>
            <a:pPr marL="342900" indent="-342900" algn="l">
              <a:buFont typeface="Wingdings" pitchFamily="2" charset="2"/>
              <a:buChar char="Ø"/>
            </a:pP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525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1" name="Espace réservé du numéro de diapositive 10">
            <a:extLst>
              <a:ext uri="{FF2B5EF4-FFF2-40B4-BE49-F238E27FC236}">
                <a16:creationId xmlns:a16="http://schemas.microsoft.com/office/drawing/2014/main" id="{5054E44A-2B74-17CD-4054-CD38AA2CDE12}"/>
              </a:ext>
            </a:extLst>
          </p:cNvPr>
          <p:cNvSpPr>
            <a:spLocks noGrp="1"/>
          </p:cNvSpPr>
          <p:nvPr>
            <p:ph type="sldNum" sz="quarter" idx="12"/>
          </p:nvPr>
        </p:nvSpPr>
        <p:spPr/>
        <p:txBody>
          <a:bodyPr/>
          <a:lstStyle/>
          <a:p>
            <a:fld id="{A50A5B85-44CD-BA4A-94C4-E4B93892B915}" type="slidenum">
              <a:rPr lang="fr-FR" smtClean="0"/>
              <a:t>12</a:t>
            </a:fld>
            <a:endParaRPr lang="fr-FR"/>
          </a:p>
        </p:txBody>
      </p:sp>
    </p:spTree>
    <p:extLst>
      <p:ext uri="{BB962C8B-B14F-4D97-AF65-F5344CB8AC3E}">
        <p14:creationId xmlns:p14="http://schemas.microsoft.com/office/powerpoint/2010/main" val="17916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marL="342900" indent="-342900" algn="l">
              <a:buFont typeface="Wingdings" pitchFamily="2" charset="2"/>
              <a:buChar char="Ø"/>
            </a:pPr>
            <a:endParaRPr lang="fr-FR" dirty="0"/>
          </a:p>
          <a:p>
            <a:pPr marL="342900" indent="-342900" algn="l">
              <a:buFont typeface="Wingdings" pitchFamily="2" charset="2"/>
              <a:buChar char="Ø"/>
            </a:pP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pic>
        <p:nvPicPr>
          <p:cNvPr id="3077" name="Picture 5" descr="Line chart with five lines showing the development of euro area annual inflation and its four main components monthly during the last two years until July 2024. The four components are: 1) food, alcohol and tobacco, 2) energy, 3) non-energy industrial goods, and 4) services.">
            <a:hlinkClick r:id="rId4"/>
            <a:extLst>
              <a:ext uri="{FF2B5EF4-FFF2-40B4-BE49-F238E27FC236}">
                <a16:creationId xmlns:a16="http://schemas.microsoft.com/office/drawing/2014/main" id="{76A85FFD-9E3F-D403-792D-D70F9BAF9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241" y="658368"/>
            <a:ext cx="9518776" cy="542570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6">
            <a:extLst>
              <a:ext uri="{FF2B5EF4-FFF2-40B4-BE49-F238E27FC236}">
                <a16:creationId xmlns:a16="http://schemas.microsoft.com/office/drawing/2014/main" id="{3315F46D-32CC-B1DD-973A-CE5F5D1B1986}"/>
              </a:ext>
            </a:extLst>
          </p:cNvPr>
          <p:cNvSpPr>
            <a:spLocks noGrp="1"/>
          </p:cNvSpPr>
          <p:nvPr>
            <p:ph type="sldNum" sz="quarter" idx="12"/>
          </p:nvPr>
        </p:nvSpPr>
        <p:spPr/>
        <p:txBody>
          <a:bodyPr/>
          <a:lstStyle/>
          <a:p>
            <a:fld id="{A50A5B85-44CD-BA4A-94C4-E4B93892B915}" type="slidenum">
              <a:rPr lang="fr-FR" smtClean="0"/>
              <a:t>13</a:t>
            </a:fld>
            <a:endParaRPr lang="fr-FR"/>
          </a:p>
        </p:txBody>
      </p:sp>
    </p:spTree>
    <p:extLst>
      <p:ext uri="{BB962C8B-B14F-4D97-AF65-F5344CB8AC3E}">
        <p14:creationId xmlns:p14="http://schemas.microsoft.com/office/powerpoint/2010/main" val="222799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marL="720000" algn="l">
              <a:spcAft>
                <a:spcPts val="600"/>
              </a:spcAft>
            </a:pPr>
            <a:r>
              <a:rPr lang="fr-FR" dirty="0"/>
              <a:t>-     </a:t>
            </a:r>
            <a:r>
              <a:rPr lang="fr-FR" u="sng" dirty="0" err="1"/>
              <a:t>Why</a:t>
            </a:r>
            <a:r>
              <a:rPr lang="fr-FR" u="sng" dirty="0"/>
              <a:t> </a:t>
            </a:r>
            <a:r>
              <a:rPr lang="fr-FR" u="sng" dirty="0" err="1"/>
              <a:t>is</a:t>
            </a:r>
            <a:r>
              <a:rPr lang="fr-FR" u="sng" dirty="0"/>
              <a:t> inflation a </a:t>
            </a:r>
            <a:r>
              <a:rPr lang="fr-FR" u="sng" dirty="0" err="1"/>
              <a:t>problem</a:t>
            </a:r>
            <a:r>
              <a:rPr lang="fr-FR" u="sng" dirty="0"/>
              <a:t>? </a:t>
            </a:r>
          </a:p>
          <a:p>
            <a:pPr marL="1062900" indent="-342900" algn="l">
              <a:spcAft>
                <a:spcPts val="600"/>
              </a:spcAft>
              <a:buFont typeface="Arial" panose="020B0604020202020204" pitchFamily="34" charset="0"/>
              <a:buChar char="•"/>
            </a:pPr>
            <a:r>
              <a:rPr lang="fr-FR" dirty="0"/>
              <a:t>It affects revenues </a:t>
            </a:r>
            <a:r>
              <a:rPr lang="fr-FR" dirty="0" err="1"/>
              <a:t>that</a:t>
            </a:r>
            <a:r>
              <a:rPr lang="fr-FR" dirty="0"/>
              <a:t> are not </a:t>
            </a:r>
            <a:r>
              <a:rPr lang="fr-FR" dirty="0" err="1"/>
              <a:t>indexed</a:t>
            </a:r>
            <a:r>
              <a:rPr lang="fr-FR" dirty="0"/>
              <a:t> to inflation</a:t>
            </a:r>
          </a:p>
          <a:p>
            <a:pPr marL="1062900" indent="-342900" algn="l">
              <a:spcAft>
                <a:spcPts val="600"/>
              </a:spcAft>
              <a:buFont typeface="Arial" panose="020B0604020202020204" pitchFamily="34" charset="0"/>
              <a:buChar char="•"/>
            </a:pPr>
            <a:r>
              <a:rPr lang="fr-FR" dirty="0" err="1"/>
              <a:t>Creates</a:t>
            </a:r>
            <a:r>
              <a:rPr lang="fr-FR" dirty="0"/>
              <a:t> a gap </a:t>
            </a:r>
            <a:r>
              <a:rPr lang="fr-FR" dirty="0" err="1"/>
              <a:t>between</a:t>
            </a:r>
            <a:r>
              <a:rPr lang="fr-FR" dirty="0"/>
              <a:t> </a:t>
            </a:r>
            <a:r>
              <a:rPr lang="fr-FR" dirty="0" err="1"/>
              <a:t>sectors</a:t>
            </a:r>
            <a:r>
              <a:rPr lang="fr-FR" dirty="0"/>
              <a:t> and </a:t>
            </a:r>
            <a:r>
              <a:rPr lang="fr-FR" dirty="0" err="1"/>
              <a:t>companies</a:t>
            </a:r>
            <a:r>
              <a:rPr lang="fr-FR" dirty="0"/>
              <a:t> </a:t>
            </a:r>
          </a:p>
          <a:p>
            <a:pPr marL="1062900" indent="-342900" algn="l">
              <a:spcAft>
                <a:spcPts val="600"/>
              </a:spcAft>
              <a:buFont typeface="Arial" panose="020B0604020202020204" pitchFamily="34" charset="0"/>
              <a:buChar char="•"/>
            </a:pPr>
            <a:r>
              <a:rPr lang="fr-FR" dirty="0"/>
              <a:t>The </a:t>
            </a:r>
            <a:r>
              <a:rPr lang="fr-FR" dirty="0" err="1"/>
              <a:t>wage-price</a:t>
            </a:r>
            <a:r>
              <a:rPr lang="fr-FR" dirty="0"/>
              <a:t> spiral</a:t>
            </a:r>
          </a:p>
          <a:p>
            <a:pPr marL="720000" algn="l">
              <a:spcAft>
                <a:spcPts val="600"/>
              </a:spcAft>
            </a:pPr>
            <a:endParaRPr lang="fr-FR" dirty="0"/>
          </a:p>
          <a:p>
            <a:pPr marL="720000" indent="-342900" algn="l">
              <a:spcAft>
                <a:spcPts val="600"/>
              </a:spcAft>
              <a:buFontTx/>
              <a:buChar char="-"/>
            </a:pPr>
            <a:r>
              <a:rPr lang="fr-FR" u="sng" dirty="0" err="1"/>
              <a:t>What</a:t>
            </a:r>
            <a:r>
              <a:rPr lang="fr-FR" u="sng" dirty="0"/>
              <a:t> can </a:t>
            </a:r>
            <a:r>
              <a:rPr lang="fr-FR" u="sng" dirty="0" err="1"/>
              <a:t>be</a:t>
            </a:r>
            <a:r>
              <a:rPr lang="fr-FR" u="sng" dirty="0"/>
              <a:t> </a:t>
            </a:r>
            <a:r>
              <a:rPr lang="fr-FR" u="sng" dirty="0" err="1"/>
              <a:t>done</a:t>
            </a:r>
            <a:r>
              <a:rPr lang="fr-FR" u="sng" dirty="0"/>
              <a:t> to </a:t>
            </a:r>
            <a:r>
              <a:rPr lang="fr-FR" u="sng" dirty="0" err="1"/>
              <a:t>reduce</a:t>
            </a:r>
            <a:r>
              <a:rPr lang="fr-FR" u="sng" dirty="0"/>
              <a:t> inflation? Risks </a:t>
            </a:r>
            <a:r>
              <a:rPr lang="fr-FR" u="sng" dirty="0" err="1"/>
              <a:t>incurred</a:t>
            </a:r>
            <a:r>
              <a:rPr lang="fr-FR" u="sng" dirty="0"/>
              <a:t>?</a:t>
            </a:r>
          </a:p>
          <a:p>
            <a:pPr marL="1062900" indent="-342900" algn="l">
              <a:spcAft>
                <a:spcPts val="600"/>
              </a:spcAft>
              <a:buFont typeface="Arial" panose="020B0604020202020204" pitchFamily="34" charset="0"/>
              <a:buChar char="•"/>
            </a:pPr>
            <a:r>
              <a:rPr lang="fr-FR" dirty="0"/>
              <a:t>Reduction of the </a:t>
            </a:r>
            <a:r>
              <a:rPr lang="fr-FR" dirty="0" err="1"/>
              <a:t>nation’s</a:t>
            </a:r>
            <a:r>
              <a:rPr lang="fr-FR" dirty="0"/>
              <a:t> money </a:t>
            </a:r>
            <a:r>
              <a:rPr lang="fr-FR" dirty="0" err="1"/>
              <a:t>supply</a:t>
            </a:r>
            <a:r>
              <a:rPr lang="fr-FR" dirty="0"/>
              <a:t> (Central Banks)</a:t>
            </a:r>
          </a:p>
          <a:p>
            <a:pPr marL="1062900" indent="-342900" algn="l">
              <a:spcAft>
                <a:spcPts val="600"/>
              </a:spcAft>
              <a:buFont typeface="Arial" panose="020B0604020202020204" pitchFamily="34" charset="0"/>
              <a:buChar char="•"/>
            </a:pPr>
            <a:r>
              <a:rPr lang="fr-FR" dirty="0" err="1"/>
              <a:t>Contractionary</a:t>
            </a:r>
            <a:r>
              <a:rPr lang="fr-FR" dirty="0"/>
              <a:t> </a:t>
            </a:r>
            <a:r>
              <a:rPr lang="fr-FR" dirty="0" err="1"/>
              <a:t>policies</a:t>
            </a:r>
            <a:r>
              <a:rPr lang="fr-FR" dirty="0"/>
              <a:t> </a:t>
            </a:r>
            <a:r>
              <a:rPr lang="fr-FR" dirty="0" err="1"/>
              <a:t>through</a:t>
            </a:r>
            <a:r>
              <a:rPr lang="fr-FR" dirty="0"/>
              <a:t> the </a:t>
            </a:r>
            <a:r>
              <a:rPr lang="fr-FR" dirty="0" err="1"/>
              <a:t>increase</a:t>
            </a:r>
            <a:r>
              <a:rPr lang="fr-FR" dirty="0"/>
              <a:t> of </a:t>
            </a:r>
            <a:r>
              <a:rPr lang="fr-FR" dirty="0" err="1"/>
              <a:t>interest</a:t>
            </a:r>
            <a:r>
              <a:rPr lang="fr-FR" dirty="0"/>
              <a:t> rates (key rates)</a:t>
            </a:r>
          </a:p>
          <a:p>
            <a:pPr marL="1062900" indent="-342900" algn="l">
              <a:spcAft>
                <a:spcPts val="600"/>
              </a:spcAft>
              <a:buFont typeface="Arial" panose="020B0604020202020204" pitchFamily="34" charset="0"/>
              <a:buChar char="•"/>
            </a:pPr>
            <a:r>
              <a:rPr lang="fr-FR" dirty="0"/>
              <a:t>Control of </a:t>
            </a:r>
            <a:r>
              <a:rPr lang="fr-FR" dirty="0" err="1"/>
              <a:t>prices</a:t>
            </a:r>
            <a:r>
              <a:rPr lang="fr-FR" dirty="0"/>
              <a:t> and </a:t>
            </a:r>
            <a:r>
              <a:rPr lang="fr-FR" dirty="0" err="1"/>
              <a:t>wages</a:t>
            </a:r>
            <a:endParaRPr lang="fr-FR" dirty="0"/>
          </a:p>
          <a:p>
            <a:pPr marL="720000" algn="l">
              <a:spcAft>
                <a:spcPts val="600"/>
              </a:spcAft>
            </a:pPr>
            <a:endParaRPr lang="fr-FR" dirty="0"/>
          </a:p>
          <a:p>
            <a:pPr marL="720000" algn="l">
              <a:spcAft>
                <a:spcPts val="600"/>
              </a:spcAft>
            </a:pPr>
            <a:r>
              <a:rPr lang="fr-FR" dirty="0"/>
              <a:t>-</a:t>
            </a:r>
            <a:r>
              <a:rPr lang="fr-FR" u="sng" dirty="0"/>
              <a:t> Nominal value/ real value</a:t>
            </a:r>
          </a:p>
          <a:p>
            <a:pPr marL="342900" indent="-342900" algn="l">
              <a:buFontTx/>
              <a:buChar char="-"/>
            </a:pPr>
            <a:endParaRPr lang="fr-FR" u="sng" dirty="0"/>
          </a:p>
          <a:p>
            <a:pPr algn="l"/>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2"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90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2" name="Espace réservé du numéro de diapositive 11">
            <a:extLst>
              <a:ext uri="{FF2B5EF4-FFF2-40B4-BE49-F238E27FC236}">
                <a16:creationId xmlns:a16="http://schemas.microsoft.com/office/drawing/2014/main" id="{3BE948DD-CE58-A073-29B0-C0D28D5C7345}"/>
              </a:ext>
            </a:extLst>
          </p:cNvPr>
          <p:cNvSpPr>
            <a:spLocks noGrp="1"/>
          </p:cNvSpPr>
          <p:nvPr>
            <p:ph type="sldNum" sz="quarter" idx="12"/>
          </p:nvPr>
        </p:nvSpPr>
        <p:spPr/>
        <p:txBody>
          <a:bodyPr/>
          <a:lstStyle/>
          <a:p>
            <a:fld id="{A50A5B85-44CD-BA4A-94C4-E4B93892B915}" type="slidenum">
              <a:rPr lang="fr-FR" smtClean="0"/>
              <a:t>14</a:t>
            </a:fld>
            <a:endParaRPr lang="fr-FR"/>
          </a:p>
        </p:txBody>
      </p:sp>
    </p:spTree>
    <p:extLst>
      <p:ext uri="{BB962C8B-B14F-4D97-AF65-F5344CB8AC3E}">
        <p14:creationId xmlns:p14="http://schemas.microsoft.com/office/powerpoint/2010/main" val="22013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2"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D5E6CE16-948D-4026-C84A-7FF29E199A33}"/>
              </a:ext>
            </a:extLst>
          </p:cNvPr>
          <p:cNvSpPr>
            <a:spLocks noGrp="1"/>
          </p:cNvSpPr>
          <p:nvPr>
            <p:ph type="sldNum" sz="quarter" idx="12"/>
          </p:nvPr>
        </p:nvSpPr>
        <p:spPr/>
        <p:txBody>
          <a:bodyPr/>
          <a:lstStyle/>
          <a:p>
            <a:fld id="{A50A5B85-44CD-BA4A-94C4-E4B93892B915}" type="slidenum">
              <a:rPr lang="fr-FR" smtClean="0"/>
              <a:t>15</a:t>
            </a:fld>
            <a:endParaRPr lang="fr-FR"/>
          </a:p>
        </p:txBody>
      </p:sp>
      <p:pic>
        <p:nvPicPr>
          <p:cNvPr id="3" name="Image 2">
            <a:extLst>
              <a:ext uri="{FF2B5EF4-FFF2-40B4-BE49-F238E27FC236}">
                <a16:creationId xmlns:a16="http://schemas.microsoft.com/office/drawing/2014/main" id="{AF99B10D-BA6B-DDBD-1BAF-C008F45F7A7E}"/>
              </a:ext>
            </a:extLst>
          </p:cNvPr>
          <p:cNvPicPr>
            <a:picLocks noChangeAspect="1"/>
          </p:cNvPicPr>
          <p:nvPr/>
        </p:nvPicPr>
        <p:blipFill>
          <a:blip r:embed="rId4"/>
          <a:stretch>
            <a:fillRect/>
          </a:stretch>
        </p:blipFill>
        <p:spPr>
          <a:xfrm>
            <a:off x="1371600" y="1143001"/>
            <a:ext cx="7239000" cy="4049486"/>
          </a:xfrm>
          <a:prstGeom prst="rect">
            <a:avLst/>
          </a:prstGeom>
        </p:spPr>
      </p:pic>
      <p:sp>
        <p:nvSpPr>
          <p:cNvPr id="4" name="ZoneTexte 3">
            <a:extLst>
              <a:ext uri="{FF2B5EF4-FFF2-40B4-BE49-F238E27FC236}">
                <a16:creationId xmlns:a16="http://schemas.microsoft.com/office/drawing/2014/main" id="{F94B7E42-9568-2960-7466-067E531F18ED}"/>
              </a:ext>
            </a:extLst>
          </p:cNvPr>
          <p:cNvSpPr txBox="1"/>
          <p:nvPr/>
        </p:nvSpPr>
        <p:spPr>
          <a:xfrm>
            <a:off x="3902527" y="6188529"/>
            <a:ext cx="7528086" cy="369332"/>
          </a:xfrm>
          <a:prstGeom prst="rect">
            <a:avLst/>
          </a:prstGeom>
          <a:noFill/>
        </p:spPr>
        <p:txBody>
          <a:bodyPr wrap="none" rtlCol="0">
            <a:spAutoFit/>
          </a:bodyPr>
          <a:lstStyle/>
          <a:p>
            <a:r>
              <a:rPr lang="fr-FR" dirty="0">
                <a:hlinkClick r:id="rId5"/>
              </a:rPr>
              <a:t>https://www.imf.org/external/datamapper/PCPIPCH@WEO/WEOWORLD/VEN</a:t>
            </a:r>
            <a:endParaRPr lang="fr-FR" dirty="0"/>
          </a:p>
        </p:txBody>
      </p:sp>
    </p:spTree>
    <p:extLst>
      <p:ext uri="{BB962C8B-B14F-4D97-AF65-F5344CB8AC3E}">
        <p14:creationId xmlns:p14="http://schemas.microsoft.com/office/powerpoint/2010/main" val="36475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16</a:t>
            </a:fld>
            <a:endParaRPr lang="fr-FR"/>
          </a:p>
        </p:txBody>
      </p:sp>
      <p:sp>
        <p:nvSpPr>
          <p:cNvPr id="19" name="ZoneTexte 18">
            <a:extLst>
              <a:ext uri="{FF2B5EF4-FFF2-40B4-BE49-F238E27FC236}">
                <a16:creationId xmlns:a16="http://schemas.microsoft.com/office/drawing/2014/main" id="{B96D31AF-C362-4C17-1965-B629EF427643}"/>
              </a:ext>
            </a:extLst>
          </p:cNvPr>
          <p:cNvSpPr txBox="1"/>
          <p:nvPr/>
        </p:nvSpPr>
        <p:spPr>
          <a:xfrm>
            <a:off x="128337" y="-12031"/>
            <a:ext cx="12192000" cy="6370975"/>
          </a:xfrm>
          <a:prstGeom prst="rect">
            <a:avLst/>
          </a:prstGeom>
          <a:noFill/>
        </p:spPr>
        <p:txBody>
          <a:bodyPr wrap="square" rtlCol="0">
            <a:spAutoFit/>
          </a:bodyPr>
          <a:lstStyle/>
          <a:p>
            <a:pPr marL="285750" indent="-285750">
              <a:buFont typeface="Wingdings" pitchFamily="2" charset="2"/>
              <a:buChar char="Ø"/>
            </a:pPr>
            <a:r>
              <a:rPr lang="fr-FR" sz="2400" dirty="0">
                <a:highlight>
                  <a:srgbClr val="00FF00"/>
                </a:highlight>
              </a:rPr>
              <a:t>Public </a:t>
            </a:r>
            <a:r>
              <a:rPr lang="fr-FR" sz="2400" dirty="0" err="1">
                <a:highlight>
                  <a:srgbClr val="00FF00"/>
                </a:highlight>
              </a:rPr>
              <a:t>debt</a:t>
            </a:r>
            <a:r>
              <a:rPr lang="fr-FR" sz="2400" dirty="0">
                <a:highlight>
                  <a:srgbClr val="00FF00"/>
                </a:highlight>
              </a:rPr>
              <a:t> </a:t>
            </a:r>
          </a:p>
          <a:p>
            <a:pPr marL="285750" indent="-285750">
              <a:buFont typeface="Wingdings" pitchFamily="2" charset="2"/>
              <a:buChar char="Ø"/>
            </a:pPr>
            <a:endParaRPr lang="fr-FR" sz="2400" b="0" i="0" u="none" strike="noStrike" dirty="0">
              <a:solidFill>
                <a:srgbClr val="586179"/>
              </a:solidFill>
              <a:effectLst/>
            </a:endParaRPr>
          </a:p>
          <a:p>
            <a:pPr marL="342900" indent="-342900">
              <a:buFontTx/>
              <a:buChar char="-"/>
            </a:pPr>
            <a:r>
              <a:rPr lang="fr-FR" sz="2400" u="sng" dirty="0" err="1"/>
              <a:t>Definition</a:t>
            </a:r>
            <a:endParaRPr lang="fr-FR" sz="2400" u="sng" dirty="0"/>
          </a:p>
          <a:p>
            <a:r>
              <a:rPr lang="fr-FR" sz="2400" b="0" i="0" u="none" strike="noStrike" dirty="0" err="1">
                <a:effectLst/>
              </a:rPr>
              <a:t>Debt</a:t>
            </a:r>
            <a:r>
              <a:rPr lang="fr-FR" sz="2400" b="0" i="0" u="none" strike="noStrike" dirty="0">
                <a:effectLst/>
              </a:rPr>
              <a:t> </a:t>
            </a:r>
            <a:r>
              <a:rPr lang="fr-FR" sz="2400" b="0" i="0" u="none" strike="noStrike" dirty="0" err="1">
                <a:effectLst/>
              </a:rPr>
              <a:t>is</a:t>
            </a:r>
            <a:r>
              <a:rPr lang="fr-FR" sz="2400" b="0" i="0" u="none" strike="noStrike" dirty="0">
                <a:effectLst/>
              </a:rPr>
              <a:t> the </a:t>
            </a:r>
            <a:r>
              <a:rPr lang="fr-FR" sz="2400" b="0" i="0" u="none" strike="noStrike" dirty="0" err="1">
                <a:effectLst/>
              </a:rPr>
              <a:t>sum</a:t>
            </a:r>
            <a:r>
              <a:rPr lang="fr-FR" sz="2400" b="0" i="0" u="none" strike="noStrike" dirty="0">
                <a:effectLst/>
              </a:rPr>
              <a:t> of </a:t>
            </a:r>
            <a:r>
              <a:rPr lang="fr-FR" sz="2400" b="0" i="0" u="none" strike="noStrike" dirty="0" err="1">
                <a:effectLst/>
              </a:rPr>
              <a:t>loans</a:t>
            </a:r>
            <a:r>
              <a:rPr lang="fr-FR" sz="2400" b="0" i="0" u="none" strike="noStrike" dirty="0">
                <a:effectLst/>
              </a:rPr>
              <a:t> </a:t>
            </a:r>
            <a:r>
              <a:rPr lang="fr-FR" sz="2400" b="0" i="0" u="none" strike="noStrike" dirty="0" err="1">
                <a:effectLst/>
              </a:rPr>
              <a:t>issued</a:t>
            </a:r>
            <a:r>
              <a:rPr lang="fr-FR" sz="2400" b="0" i="0" u="none" strike="noStrike" dirty="0">
                <a:effectLst/>
              </a:rPr>
              <a:t> by the State, </a:t>
            </a:r>
            <a:r>
              <a:rPr lang="fr-FR" sz="2400" dirty="0"/>
              <a:t>l</a:t>
            </a:r>
            <a:r>
              <a:rPr lang="fr-FR" sz="2400" b="0" i="0" u="none" strike="noStrike" dirty="0">
                <a:effectLst/>
              </a:rPr>
              <a:t>ocal </a:t>
            </a:r>
            <a:r>
              <a:rPr lang="fr-FR" sz="2400" b="0" i="0" u="none" strike="noStrike" dirty="0" err="1">
                <a:effectLst/>
              </a:rPr>
              <a:t>authorities</a:t>
            </a:r>
            <a:r>
              <a:rPr lang="fr-FR" sz="2400" b="0" i="0" u="none" strike="noStrike" dirty="0">
                <a:effectLst/>
              </a:rPr>
              <a:t> and social bodies, </a:t>
            </a:r>
            <a:r>
              <a:rPr lang="fr-FR" sz="2400" b="0" i="0" u="none" strike="noStrike" dirty="0" err="1">
                <a:effectLst/>
              </a:rPr>
              <a:t>year</a:t>
            </a:r>
            <a:r>
              <a:rPr lang="fr-FR" sz="2400" b="0" i="0" u="none" strike="noStrike" dirty="0">
                <a:effectLst/>
              </a:rPr>
              <a:t> </a:t>
            </a:r>
            <a:r>
              <a:rPr lang="fr-FR" sz="2400" b="0" i="0" u="none" strike="noStrike" dirty="0" err="1">
                <a:effectLst/>
              </a:rPr>
              <a:t>after</a:t>
            </a:r>
            <a:r>
              <a:rPr lang="fr-FR" sz="2400" b="0" i="0" u="none" strike="noStrike" dirty="0">
                <a:effectLst/>
              </a:rPr>
              <a:t> </a:t>
            </a:r>
            <a:r>
              <a:rPr lang="fr-FR" sz="2400" b="0" i="0" u="none" strike="noStrike" dirty="0" err="1">
                <a:effectLst/>
              </a:rPr>
              <a:t>year</a:t>
            </a:r>
            <a:r>
              <a:rPr lang="fr-FR" sz="2400" b="0" i="0" u="none" strike="noStrike" dirty="0">
                <a:effectLst/>
              </a:rPr>
              <a:t> (accumulation if public </a:t>
            </a:r>
            <a:r>
              <a:rPr lang="fr-FR" sz="2400" b="0" i="0" u="none" strike="noStrike" dirty="0" err="1">
                <a:effectLst/>
              </a:rPr>
              <a:t>deficit</a:t>
            </a:r>
            <a:r>
              <a:rPr lang="fr-FR" sz="2400" b="0" i="0" u="none" strike="noStrike" dirty="0">
                <a:effectLst/>
              </a:rPr>
              <a:t>) and not </a:t>
            </a:r>
            <a:r>
              <a:rPr lang="fr-FR" sz="2400" b="0" i="0" u="none" strike="noStrike" dirty="0" err="1">
                <a:effectLst/>
              </a:rPr>
              <a:t>yet</a:t>
            </a:r>
            <a:r>
              <a:rPr lang="fr-FR" sz="2400" b="0" i="0" u="none" strike="noStrike" dirty="0">
                <a:effectLst/>
              </a:rPr>
              <a:t> </a:t>
            </a:r>
            <a:r>
              <a:rPr lang="fr-FR" sz="2400" b="0" i="0" u="none" strike="noStrike" dirty="0" err="1">
                <a:effectLst/>
              </a:rPr>
              <a:t>repaid</a:t>
            </a:r>
            <a:r>
              <a:rPr lang="fr-FR" sz="2400" b="0" i="0" u="none" strike="noStrike" dirty="0">
                <a:effectLst/>
              </a:rPr>
              <a:t>. </a:t>
            </a:r>
            <a:endParaRPr lang="fr-FR" sz="2400" dirty="0"/>
          </a:p>
          <a:p>
            <a:r>
              <a:rPr lang="fr-FR" sz="2400" dirty="0" err="1"/>
              <a:t>Expressed</a:t>
            </a:r>
            <a:r>
              <a:rPr lang="fr-FR" sz="2400" dirty="0"/>
              <a:t> in </a:t>
            </a:r>
            <a:r>
              <a:rPr lang="fr-FR" sz="2400" b="0" i="0" u="none" strike="noStrike" dirty="0">
                <a:effectLst/>
              </a:rPr>
              <a:t> % GDP- the </a:t>
            </a:r>
            <a:r>
              <a:rPr lang="fr-FR" sz="2400" b="0" i="0" u="none" strike="noStrike" dirty="0" err="1">
                <a:effectLst/>
              </a:rPr>
              <a:t>debt</a:t>
            </a:r>
            <a:r>
              <a:rPr lang="fr-FR" sz="2400" b="0" i="0" u="none" strike="noStrike" dirty="0">
                <a:effectLst/>
              </a:rPr>
              <a:t>-to-GDP ratio</a:t>
            </a:r>
          </a:p>
          <a:p>
            <a:r>
              <a:rPr lang="fr-FR" sz="2400" dirty="0" err="1"/>
              <a:t>Difference</a:t>
            </a:r>
            <a:r>
              <a:rPr lang="fr-FR" sz="2400" dirty="0"/>
              <a:t> </a:t>
            </a:r>
            <a:r>
              <a:rPr lang="fr-FR" sz="2400" dirty="0" err="1"/>
              <a:t>between</a:t>
            </a:r>
            <a:r>
              <a:rPr lang="fr-FR" sz="2400" dirty="0"/>
              <a:t> public </a:t>
            </a:r>
            <a:r>
              <a:rPr lang="fr-FR" sz="2400" dirty="0" err="1"/>
              <a:t>debt</a:t>
            </a:r>
            <a:r>
              <a:rPr lang="fr-FR" sz="2400" dirty="0"/>
              <a:t> and national </a:t>
            </a:r>
            <a:r>
              <a:rPr lang="fr-FR" sz="2400" dirty="0" err="1"/>
              <a:t>debt</a:t>
            </a:r>
            <a:endParaRPr lang="fr-FR" sz="2400" b="0" i="0" u="none" strike="noStrike" dirty="0">
              <a:effectLst/>
            </a:endParaRPr>
          </a:p>
          <a:p>
            <a:r>
              <a:rPr lang="fr-FR" sz="2400" u="sng" dirty="0"/>
              <a:t>A few figures for Japan, </a:t>
            </a:r>
            <a:r>
              <a:rPr lang="fr-FR" sz="2400" u="sng" dirty="0" err="1"/>
              <a:t>Greece</a:t>
            </a:r>
            <a:r>
              <a:rPr lang="fr-FR" sz="2400" u="sng" dirty="0"/>
              <a:t>, the US, </a:t>
            </a:r>
            <a:r>
              <a:rPr lang="fr-FR" sz="2400" u="sng" dirty="0" err="1"/>
              <a:t>Italy</a:t>
            </a:r>
            <a:r>
              <a:rPr lang="fr-FR" sz="2400" u="sng" dirty="0"/>
              <a:t>, France and Germany in 2022</a:t>
            </a:r>
          </a:p>
          <a:p>
            <a:endParaRPr lang="fr-FR" sz="2400" dirty="0">
              <a:solidFill>
                <a:srgbClr val="586179"/>
              </a:solidFill>
            </a:endParaRPr>
          </a:p>
          <a:p>
            <a:pPr marL="342900" indent="-342900">
              <a:buFontTx/>
              <a:buChar char="-"/>
            </a:pPr>
            <a:r>
              <a:rPr lang="fr-FR" sz="2400" u="sng" dirty="0" err="1"/>
              <a:t>Who</a:t>
            </a:r>
            <a:r>
              <a:rPr lang="fr-FR" sz="2400" u="sng" dirty="0"/>
              <a:t> </a:t>
            </a:r>
            <a:r>
              <a:rPr lang="fr-FR" sz="2400" u="sng" dirty="0" err="1"/>
              <a:t>owns</a:t>
            </a:r>
            <a:r>
              <a:rPr lang="fr-FR" sz="2400" u="sng" dirty="0"/>
              <a:t> the </a:t>
            </a:r>
            <a:r>
              <a:rPr lang="fr-FR" sz="2400" u="sng" dirty="0" err="1"/>
              <a:t>debt</a:t>
            </a:r>
            <a:r>
              <a:rPr lang="fr-FR" sz="2400" u="sng" dirty="0"/>
              <a:t>? And </a:t>
            </a:r>
            <a:r>
              <a:rPr lang="fr-FR" sz="2400" u="sng" dirty="0" err="1"/>
              <a:t>why</a:t>
            </a:r>
            <a:r>
              <a:rPr lang="fr-FR" sz="2400" u="sng" dirty="0"/>
              <a:t> </a:t>
            </a:r>
            <a:r>
              <a:rPr lang="fr-FR" sz="2400" u="sng" dirty="0" err="1"/>
              <a:t>it</a:t>
            </a:r>
            <a:r>
              <a:rPr lang="fr-FR" sz="2400" u="sng" dirty="0"/>
              <a:t> </a:t>
            </a:r>
            <a:r>
              <a:rPr lang="fr-FR" sz="2400" u="sng" dirty="0" err="1"/>
              <a:t>matters</a:t>
            </a:r>
            <a:endParaRPr lang="fr-FR" sz="2400" u="sng" dirty="0"/>
          </a:p>
          <a:p>
            <a:r>
              <a:rPr lang="fr-FR" sz="2400" dirty="0">
                <a:hlinkClick r:id="rId4"/>
              </a:rPr>
              <a:t>https://www.reuters.com/business/finance/who-owns-frances-debt-why-it-matters-2024-06-26/ - :~:text=Foreign investors own around 50,known to be quite volatile</a:t>
            </a:r>
            <a:endParaRPr lang="fr-FR" sz="2400" dirty="0"/>
          </a:p>
          <a:p>
            <a:endParaRPr lang="fr-FR" sz="2400" u="sng" dirty="0"/>
          </a:p>
          <a:p>
            <a:r>
              <a:rPr lang="fr-FR" sz="2400" dirty="0"/>
              <a:t>- </a:t>
            </a:r>
            <a:r>
              <a:rPr lang="fr-FR" sz="2400" u="sng" dirty="0"/>
              <a:t>How to </a:t>
            </a:r>
            <a:r>
              <a:rPr lang="fr-FR" sz="2400" u="sng" dirty="0" err="1"/>
              <a:t>reduce</a:t>
            </a:r>
            <a:r>
              <a:rPr lang="fr-FR" sz="2400" u="sng" dirty="0"/>
              <a:t> the </a:t>
            </a:r>
            <a:r>
              <a:rPr lang="fr-FR" sz="2400" u="sng" dirty="0" err="1"/>
              <a:t>debt</a:t>
            </a:r>
            <a:endParaRPr lang="fr-FR" sz="2400" u="sng" dirty="0"/>
          </a:p>
          <a:p>
            <a:pPr marL="342900" indent="-342900">
              <a:buFont typeface="Arial" panose="020B0604020202020204" pitchFamily="34" charset="0"/>
              <a:buChar char="•"/>
            </a:pPr>
            <a:r>
              <a:rPr lang="fr-FR" sz="2400" dirty="0"/>
              <a:t>Restrictive /</a:t>
            </a:r>
            <a:r>
              <a:rPr lang="fr-FR" sz="2400" dirty="0" err="1"/>
              <a:t>austerity</a:t>
            </a:r>
            <a:r>
              <a:rPr lang="fr-FR" sz="2400" dirty="0"/>
              <a:t> </a:t>
            </a:r>
            <a:r>
              <a:rPr lang="fr-FR" sz="2400" dirty="0" err="1"/>
              <a:t>policies</a:t>
            </a:r>
            <a:r>
              <a:rPr lang="fr-FR" sz="2400" dirty="0"/>
              <a:t> and </a:t>
            </a:r>
            <a:r>
              <a:rPr lang="fr-FR" sz="2400" dirty="0" err="1"/>
              <a:t>their</a:t>
            </a:r>
            <a:r>
              <a:rPr lang="fr-FR" sz="2400" dirty="0"/>
              <a:t> </a:t>
            </a:r>
            <a:r>
              <a:rPr lang="fr-FR" sz="2400" dirty="0" err="1"/>
              <a:t>consequences</a:t>
            </a:r>
            <a:endParaRPr lang="fr-FR" sz="2400" dirty="0"/>
          </a:p>
          <a:p>
            <a:r>
              <a:rPr lang="fr-FR" sz="2400" dirty="0"/>
              <a:t>Ex: the case of </a:t>
            </a:r>
            <a:r>
              <a:rPr lang="fr-FR" sz="2400" dirty="0" err="1"/>
              <a:t>Greece</a:t>
            </a:r>
            <a:endParaRPr lang="fr-FR" sz="2400" dirty="0"/>
          </a:p>
          <a:p>
            <a:pPr marL="342900" indent="-342900">
              <a:buFont typeface="Arial" panose="020B0604020202020204" pitchFamily="34" charset="0"/>
              <a:buChar char="•"/>
            </a:pPr>
            <a:r>
              <a:rPr lang="fr-FR" sz="2400" dirty="0"/>
              <a:t>By </a:t>
            </a:r>
            <a:r>
              <a:rPr lang="fr-FR" sz="2400" dirty="0" err="1"/>
              <a:t>trying</a:t>
            </a:r>
            <a:r>
              <a:rPr lang="fr-FR" sz="2400" dirty="0"/>
              <a:t> to </a:t>
            </a:r>
            <a:r>
              <a:rPr lang="fr-FR" sz="2400" dirty="0" err="1"/>
              <a:t>generate</a:t>
            </a:r>
            <a:r>
              <a:rPr lang="fr-FR" sz="2400" dirty="0"/>
              <a:t>/boost </a:t>
            </a:r>
            <a:r>
              <a:rPr lang="fr-FR" sz="2400" dirty="0" err="1"/>
              <a:t>growth</a:t>
            </a:r>
            <a:endParaRPr lang="fr-FR" sz="2400" dirty="0"/>
          </a:p>
        </p:txBody>
      </p:sp>
    </p:spTree>
    <p:extLst>
      <p:ext uri="{BB962C8B-B14F-4D97-AF65-F5344CB8AC3E}">
        <p14:creationId xmlns:p14="http://schemas.microsoft.com/office/powerpoint/2010/main" val="24632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17</a:t>
            </a:fld>
            <a:endParaRPr lang="fr-FR"/>
          </a:p>
        </p:txBody>
      </p:sp>
      <p:sp>
        <p:nvSpPr>
          <p:cNvPr id="19" name="ZoneTexte 18">
            <a:extLst>
              <a:ext uri="{FF2B5EF4-FFF2-40B4-BE49-F238E27FC236}">
                <a16:creationId xmlns:a16="http://schemas.microsoft.com/office/drawing/2014/main" id="{B96D31AF-C362-4C17-1965-B629EF427643}"/>
              </a:ext>
            </a:extLst>
          </p:cNvPr>
          <p:cNvSpPr txBox="1"/>
          <p:nvPr/>
        </p:nvSpPr>
        <p:spPr>
          <a:xfrm>
            <a:off x="128337" y="673769"/>
            <a:ext cx="12192000" cy="5632311"/>
          </a:xfrm>
          <a:prstGeom prst="rect">
            <a:avLst/>
          </a:prstGeom>
          <a:noFill/>
        </p:spPr>
        <p:txBody>
          <a:bodyPr wrap="square" rtlCol="0">
            <a:spAutoFit/>
          </a:bodyPr>
          <a:lstStyle/>
          <a:p>
            <a:br>
              <a:rPr lang="fr-FR" sz="2400" dirty="0"/>
            </a:br>
            <a:endParaRPr lang="fr-FR" sz="2400" dirty="0"/>
          </a:p>
          <a:p>
            <a:br>
              <a:rPr lang="fr-FR" sz="2400" dirty="0"/>
            </a:br>
            <a:br>
              <a:rPr lang="fr-FR" sz="2400" dirty="0"/>
            </a:br>
            <a:endParaRPr lang="fr-FR" sz="2400" dirty="0"/>
          </a:p>
          <a:p>
            <a:br>
              <a:rPr lang="fr-FR" sz="2400" dirty="0"/>
            </a:br>
            <a:endParaRPr lang="fr-FR" sz="2400" dirty="0"/>
          </a:p>
          <a:p>
            <a:endParaRPr lang="fr-FR" sz="2400" dirty="0">
              <a:hlinkClick r:id="rId4"/>
            </a:endParaRPr>
          </a:p>
          <a:p>
            <a:endParaRPr lang="fr-FR" sz="2400" dirty="0">
              <a:hlinkClick r:id="rId4"/>
            </a:endParaRPr>
          </a:p>
          <a:p>
            <a:endParaRPr lang="fr-FR" sz="2400" dirty="0">
              <a:hlinkClick r:id="rId4"/>
            </a:endParaRPr>
          </a:p>
          <a:p>
            <a:endParaRPr lang="fr-FR" sz="2400" dirty="0">
              <a:hlinkClick r:id="rId4"/>
            </a:endParaRPr>
          </a:p>
          <a:p>
            <a:endParaRPr lang="fr-FR" sz="2400" dirty="0">
              <a:hlinkClick r:id="rId4"/>
            </a:endParaRPr>
          </a:p>
          <a:p>
            <a:endParaRPr lang="fr-FR" sz="2400" dirty="0">
              <a:hlinkClick r:id="rId4"/>
            </a:endParaRPr>
          </a:p>
          <a:p>
            <a:r>
              <a:rPr lang="fr-FR" sz="2400" dirty="0">
                <a:hlinkClick r:id="rId4"/>
              </a:rPr>
              <a:t>https://www.imf.org/external/datamapper/CG_DEBT_GDP@GDD/CHN/FRA/DEU/ITA/JPN/GBR/USA/BRA/COL</a:t>
            </a:r>
            <a:endParaRPr lang="fr-FR" sz="2400" dirty="0"/>
          </a:p>
        </p:txBody>
      </p:sp>
      <p:pic>
        <p:nvPicPr>
          <p:cNvPr id="6" name="Image 5">
            <a:extLst>
              <a:ext uri="{FF2B5EF4-FFF2-40B4-BE49-F238E27FC236}">
                <a16:creationId xmlns:a16="http://schemas.microsoft.com/office/drawing/2014/main" id="{CB3EBC04-2D10-81DF-2F90-05A7BA46EE1A}"/>
              </a:ext>
            </a:extLst>
          </p:cNvPr>
          <p:cNvPicPr>
            <a:picLocks noChangeAspect="1"/>
          </p:cNvPicPr>
          <p:nvPr/>
        </p:nvPicPr>
        <p:blipFill>
          <a:blip r:embed="rId5"/>
          <a:stretch>
            <a:fillRect/>
          </a:stretch>
        </p:blipFill>
        <p:spPr>
          <a:xfrm>
            <a:off x="1228988" y="457847"/>
            <a:ext cx="10124811" cy="4946909"/>
          </a:xfrm>
          <a:prstGeom prst="rect">
            <a:avLst/>
          </a:prstGeom>
        </p:spPr>
      </p:pic>
      <p:sp>
        <p:nvSpPr>
          <p:cNvPr id="2" name="ZoneTexte 1">
            <a:extLst>
              <a:ext uri="{FF2B5EF4-FFF2-40B4-BE49-F238E27FC236}">
                <a16:creationId xmlns:a16="http://schemas.microsoft.com/office/drawing/2014/main" id="{3D2FB08B-B661-D933-5228-F5080EED2B3E}"/>
              </a:ext>
            </a:extLst>
          </p:cNvPr>
          <p:cNvSpPr txBox="1"/>
          <p:nvPr/>
        </p:nvSpPr>
        <p:spPr>
          <a:xfrm>
            <a:off x="5105400" y="6553200"/>
            <a:ext cx="3117713" cy="369332"/>
          </a:xfrm>
          <a:prstGeom prst="rect">
            <a:avLst/>
          </a:prstGeom>
          <a:noFill/>
        </p:spPr>
        <p:txBody>
          <a:bodyPr wrap="none" rtlCol="0">
            <a:spAutoFit/>
          </a:bodyPr>
          <a:lstStyle/>
          <a:p>
            <a:r>
              <a:rPr lang="fr-FR" dirty="0" err="1"/>
              <a:t>Only</a:t>
            </a:r>
            <a:r>
              <a:rPr lang="fr-FR" dirty="0"/>
              <a:t> central </a:t>
            </a:r>
            <a:r>
              <a:rPr lang="fr-FR" dirty="0" err="1"/>
              <a:t>governement</a:t>
            </a:r>
            <a:r>
              <a:rPr lang="fr-FR" dirty="0"/>
              <a:t> </a:t>
            </a:r>
            <a:r>
              <a:rPr lang="fr-FR" dirty="0" err="1"/>
              <a:t>debt</a:t>
            </a:r>
            <a:endParaRPr lang="fr-FR" dirty="0"/>
          </a:p>
        </p:txBody>
      </p:sp>
    </p:spTree>
    <p:extLst>
      <p:ext uri="{BB962C8B-B14F-4D97-AF65-F5344CB8AC3E}">
        <p14:creationId xmlns:p14="http://schemas.microsoft.com/office/powerpoint/2010/main" val="44219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18</a:t>
            </a:fld>
            <a:endParaRPr lang="fr-FR"/>
          </a:p>
        </p:txBody>
      </p:sp>
      <p:sp>
        <p:nvSpPr>
          <p:cNvPr id="19" name="ZoneTexte 18">
            <a:extLst>
              <a:ext uri="{FF2B5EF4-FFF2-40B4-BE49-F238E27FC236}">
                <a16:creationId xmlns:a16="http://schemas.microsoft.com/office/drawing/2014/main" id="{B96D31AF-C362-4C17-1965-B629EF427643}"/>
              </a:ext>
            </a:extLst>
          </p:cNvPr>
          <p:cNvSpPr txBox="1"/>
          <p:nvPr/>
        </p:nvSpPr>
        <p:spPr>
          <a:xfrm>
            <a:off x="-28771" y="42349"/>
            <a:ext cx="12192000" cy="830997"/>
          </a:xfrm>
          <a:prstGeom prst="rect">
            <a:avLst/>
          </a:prstGeom>
          <a:noFill/>
        </p:spPr>
        <p:txBody>
          <a:bodyPr wrap="square" rtlCol="0">
            <a:spAutoFit/>
          </a:bodyPr>
          <a:lstStyle/>
          <a:p>
            <a:pPr marL="285750" indent="-285750">
              <a:buFont typeface="Wingdings" pitchFamily="2" charset="2"/>
              <a:buChar char="Ø"/>
            </a:pPr>
            <a:r>
              <a:rPr lang="fr-FR" sz="2400" dirty="0">
                <a:highlight>
                  <a:srgbClr val="00FF00"/>
                </a:highlight>
              </a:rPr>
              <a:t>1) Exchange rate/ </a:t>
            </a:r>
          </a:p>
          <a:p>
            <a:r>
              <a:rPr lang="fr-FR" sz="2400" dirty="0">
                <a:highlight>
                  <a:srgbClr val="00FF00"/>
                </a:highlight>
              </a:rPr>
              <a:t>2) </a:t>
            </a:r>
            <a:r>
              <a:rPr lang="fr-FR" sz="2400" dirty="0" err="1">
                <a:highlight>
                  <a:srgbClr val="00FF00"/>
                </a:highlight>
              </a:rPr>
              <a:t>Foreign</a:t>
            </a:r>
            <a:r>
              <a:rPr lang="fr-FR" sz="2400" dirty="0">
                <a:highlight>
                  <a:srgbClr val="00FF00"/>
                </a:highlight>
              </a:rPr>
              <a:t> exchange </a:t>
            </a:r>
            <a:r>
              <a:rPr lang="fr-FR" sz="2400" dirty="0" err="1">
                <a:highlight>
                  <a:srgbClr val="00FF00"/>
                </a:highlight>
              </a:rPr>
              <a:t>market</a:t>
            </a:r>
            <a:r>
              <a:rPr lang="fr-FR" sz="2400" dirty="0">
                <a:highlight>
                  <a:srgbClr val="00FF00"/>
                </a:highlight>
              </a:rPr>
              <a:t>/ 3) exchange rate system</a:t>
            </a:r>
          </a:p>
        </p:txBody>
      </p:sp>
      <p:sp>
        <p:nvSpPr>
          <p:cNvPr id="2" name="ZoneTexte 1">
            <a:extLst>
              <a:ext uri="{FF2B5EF4-FFF2-40B4-BE49-F238E27FC236}">
                <a16:creationId xmlns:a16="http://schemas.microsoft.com/office/drawing/2014/main" id="{20E42AD3-07F0-F89A-3D69-B3049EB80CCD}"/>
              </a:ext>
            </a:extLst>
          </p:cNvPr>
          <p:cNvSpPr txBox="1"/>
          <p:nvPr/>
        </p:nvSpPr>
        <p:spPr>
          <a:xfrm>
            <a:off x="128337" y="1213009"/>
            <a:ext cx="12063663" cy="5170646"/>
          </a:xfrm>
          <a:prstGeom prst="rect">
            <a:avLst/>
          </a:prstGeom>
          <a:noFill/>
        </p:spPr>
        <p:txBody>
          <a:bodyPr wrap="square" rtlCol="0">
            <a:spAutoFit/>
          </a:bodyPr>
          <a:lstStyle/>
          <a:p>
            <a:pPr marL="285750" indent="-285750">
              <a:buFontTx/>
              <a:buChar char="-"/>
            </a:pPr>
            <a:r>
              <a:rPr lang="fr-FR" sz="2400" u="sng" dirty="0" err="1"/>
              <a:t>Definition</a:t>
            </a:r>
            <a:endParaRPr lang="fr-FR" sz="2400" u="sng" dirty="0"/>
          </a:p>
          <a:p>
            <a:r>
              <a:rPr lang="fr-FR" sz="2400" dirty="0"/>
              <a:t>1) The value of a </a:t>
            </a:r>
            <a:r>
              <a:rPr lang="fr-FR" sz="2400" dirty="0" err="1"/>
              <a:t>currency</a:t>
            </a:r>
            <a:r>
              <a:rPr lang="fr-FR" sz="2400" dirty="0"/>
              <a:t> for the </a:t>
            </a:r>
            <a:r>
              <a:rPr lang="fr-FR" sz="2400" dirty="0" err="1"/>
              <a:t>purpose</a:t>
            </a:r>
            <a:r>
              <a:rPr lang="fr-FR" sz="2400" dirty="0"/>
              <a:t> of </a:t>
            </a:r>
            <a:r>
              <a:rPr lang="fr-FR" sz="2400" dirty="0" err="1"/>
              <a:t>exchanging</a:t>
            </a:r>
            <a:r>
              <a:rPr lang="fr-FR" sz="2400" dirty="0"/>
              <a:t> </a:t>
            </a:r>
            <a:r>
              <a:rPr lang="fr-FR" sz="2400" dirty="0" err="1"/>
              <a:t>it</a:t>
            </a:r>
            <a:r>
              <a:rPr lang="fr-FR" sz="2400" dirty="0"/>
              <a:t> for </a:t>
            </a:r>
            <a:r>
              <a:rPr lang="fr-FR" sz="2400" dirty="0" err="1"/>
              <a:t>another</a:t>
            </a:r>
            <a:r>
              <a:rPr lang="fr-FR" sz="2400" dirty="0"/>
              <a:t> (Oxford)</a:t>
            </a:r>
          </a:p>
          <a:p>
            <a:r>
              <a:rPr lang="fr-FR" sz="2400" dirty="0"/>
              <a:t>Example 1 Euro=    X  USD, 1USD=   X’   Euro</a:t>
            </a:r>
          </a:p>
          <a:p>
            <a:endParaRPr lang="fr-FR" sz="2400" dirty="0"/>
          </a:p>
          <a:p>
            <a:r>
              <a:rPr lang="fr-FR" sz="2400" dirty="0"/>
              <a:t>2) FOREX (or FX) </a:t>
            </a:r>
            <a:r>
              <a:rPr lang="fr-FR" sz="2400" b="0" i="0" u="sng" dirty="0">
                <a:solidFill>
                  <a:srgbClr val="2C40D0"/>
                </a:solidFill>
                <a:effectLst/>
                <a:latin typeface="SourceSansPro"/>
                <a:hlinkClick r:id="rId4"/>
              </a:rPr>
              <a:t>over-the-counter (OTC)</a:t>
            </a:r>
            <a:r>
              <a:rPr lang="fr-FR" sz="2400" b="0" i="0" u="none" strike="noStrike" dirty="0">
                <a:solidFill>
                  <a:srgbClr val="111111"/>
                </a:solidFill>
                <a:effectLst/>
                <a:latin typeface="SourceSansPro"/>
              </a:rPr>
              <a:t> global marketplace </a:t>
            </a:r>
            <a:r>
              <a:rPr lang="fr-FR" sz="2400" b="0" i="0" u="none" strike="noStrike" dirty="0" err="1">
                <a:solidFill>
                  <a:srgbClr val="111111"/>
                </a:solidFill>
                <a:effectLst/>
                <a:latin typeface="SourceSansPro"/>
              </a:rPr>
              <a:t>that</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determines</a:t>
            </a:r>
            <a:r>
              <a:rPr lang="fr-FR" sz="2400" b="0" i="0" u="none" strike="noStrike" dirty="0">
                <a:solidFill>
                  <a:srgbClr val="111111"/>
                </a:solidFill>
                <a:effectLst/>
                <a:latin typeface="SourceSansPro"/>
              </a:rPr>
              <a:t> the exchange rate for </a:t>
            </a:r>
            <a:r>
              <a:rPr lang="fr-FR" sz="2400" b="0" i="0" u="none" strike="noStrike" dirty="0" err="1">
                <a:solidFill>
                  <a:srgbClr val="111111"/>
                </a:solidFill>
                <a:effectLst/>
                <a:latin typeface="SourceSansPro"/>
              </a:rPr>
              <a:t>currencies</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around</a:t>
            </a:r>
            <a:r>
              <a:rPr lang="fr-FR" sz="2400" b="0" i="0" u="none" strike="noStrike" dirty="0">
                <a:solidFill>
                  <a:srgbClr val="111111"/>
                </a:solidFill>
                <a:effectLst/>
                <a:latin typeface="SourceSansPro"/>
              </a:rPr>
              <a:t> the world. Participants in </a:t>
            </a:r>
            <a:r>
              <a:rPr lang="fr-FR" sz="2400" b="0" i="0" u="none" strike="noStrike" dirty="0" err="1">
                <a:solidFill>
                  <a:srgbClr val="111111"/>
                </a:solidFill>
                <a:effectLst/>
                <a:latin typeface="SourceSansPro"/>
              </a:rPr>
              <a:t>these</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markets</a:t>
            </a:r>
            <a:r>
              <a:rPr lang="fr-FR" sz="2400" b="0" i="0" u="none" strike="noStrike" dirty="0">
                <a:solidFill>
                  <a:srgbClr val="111111"/>
                </a:solidFill>
                <a:effectLst/>
                <a:latin typeface="SourceSansPro"/>
              </a:rPr>
              <a:t> can </a:t>
            </a:r>
            <a:r>
              <a:rPr lang="fr-FR" sz="2400" b="0" i="0" u="none" strike="noStrike" dirty="0" err="1">
                <a:solidFill>
                  <a:srgbClr val="111111"/>
                </a:solidFill>
                <a:effectLst/>
                <a:latin typeface="SourceSansPro"/>
              </a:rPr>
              <a:t>buy</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sell</a:t>
            </a:r>
            <a:r>
              <a:rPr lang="fr-FR" sz="2400" b="0" i="0" u="none" strike="noStrike" dirty="0">
                <a:solidFill>
                  <a:srgbClr val="111111"/>
                </a:solidFill>
                <a:effectLst/>
                <a:latin typeface="SourceSansPro"/>
              </a:rPr>
              <a:t>, exchange, and </a:t>
            </a:r>
            <a:r>
              <a:rPr lang="fr-FR" sz="2400" b="0" i="0" u="none" strike="noStrike" dirty="0" err="1">
                <a:solidFill>
                  <a:srgbClr val="111111"/>
                </a:solidFill>
                <a:effectLst/>
                <a:latin typeface="SourceSansPro"/>
              </a:rPr>
              <a:t>speculate</a:t>
            </a:r>
            <a:r>
              <a:rPr lang="fr-FR" sz="2400" b="0" i="0" u="none" strike="noStrike" dirty="0">
                <a:solidFill>
                  <a:srgbClr val="111111"/>
                </a:solidFill>
                <a:effectLst/>
                <a:latin typeface="SourceSansPro"/>
              </a:rPr>
              <a:t> on the relative exchange rates of </a:t>
            </a:r>
            <a:r>
              <a:rPr lang="fr-FR" sz="2400" b="0" i="0" u="none" strike="noStrike" dirty="0" err="1">
                <a:solidFill>
                  <a:srgbClr val="111111"/>
                </a:solidFill>
                <a:effectLst/>
                <a:latin typeface="SourceSansPro"/>
              </a:rPr>
              <a:t>various</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currency</a:t>
            </a:r>
            <a:r>
              <a:rPr lang="fr-FR" sz="2400" b="0" i="0" u="none" strike="noStrike" dirty="0">
                <a:solidFill>
                  <a:srgbClr val="111111"/>
                </a:solidFill>
                <a:effectLst/>
                <a:latin typeface="SourceSansPro"/>
              </a:rPr>
              <a:t> pairs ( in a system of </a:t>
            </a:r>
            <a:r>
              <a:rPr lang="fr-FR" sz="2400" b="0" i="0" u="none" strike="noStrike" dirty="0" err="1">
                <a:solidFill>
                  <a:srgbClr val="111111"/>
                </a:solidFill>
                <a:effectLst/>
                <a:latin typeface="SourceSansPro"/>
              </a:rPr>
              <a:t>floating</a:t>
            </a:r>
            <a:r>
              <a:rPr lang="fr-FR" sz="2400" b="0" i="0" u="none" strike="noStrike" dirty="0">
                <a:solidFill>
                  <a:srgbClr val="111111"/>
                </a:solidFill>
                <a:effectLst/>
                <a:latin typeface="SourceSansPro"/>
              </a:rPr>
              <a:t> rates). (</a:t>
            </a:r>
            <a:r>
              <a:rPr lang="fr-FR" sz="2400" b="0" i="0" u="none" strike="noStrike" dirty="0">
                <a:solidFill>
                  <a:srgbClr val="111111"/>
                </a:solidFill>
                <a:effectLst/>
                <a:latin typeface="SourceSansPro"/>
                <a:hlinkClick r:id="rId5"/>
              </a:rPr>
              <a:t>https://www.investopedia.com/terms/forex/f/foreign-exchange-markets.asp</a:t>
            </a:r>
            <a:r>
              <a:rPr lang="fr-FR" sz="2400" b="0" i="0" u="none" strike="noStrike" dirty="0">
                <a:solidFill>
                  <a:srgbClr val="111111"/>
                </a:solidFill>
                <a:effectLst/>
                <a:latin typeface="SourceSansPro"/>
              </a:rPr>
              <a:t>)</a:t>
            </a:r>
          </a:p>
          <a:p>
            <a:endParaRPr lang="fr-FR" sz="2400" dirty="0">
              <a:solidFill>
                <a:srgbClr val="111111"/>
              </a:solidFill>
              <a:latin typeface="SourceSansPro"/>
            </a:endParaRPr>
          </a:p>
          <a:p>
            <a:r>
              <a:rPr lang="fr-FR" sz="2400" b="0" i="0" u="none" strike="noStrike" dirty="0">
                <a:solidFill>
                  <a:srgbClr val="111111"/>
                </a:solidFill>
                <a:effectLst/>
                <a:latin typeface="SourceSansPro"/>
              </a:rPr>
              <a:t>3) Exchange rate system: all the </a:t>
            </a:r>
            <a:r>
              <a:rPr lang="fr-FR" sz="2400" b="0" i="0" u="none" strike="noStrike" dirty="0" err="1">
                <a:solidFill>
                  <a:srgbClr val="111111"/>
                </a:solidFill>
                <a:effectLst/>
                <a:latin typeface="SourceSansPro"/>
              </a:rPr>
              <a:t>rules</a:t>
            </a:r>
            <a:r>
              <a:rPr lang="fr-FR" sz="2400" b="0" i="0" u="none" strike="noStrike" dirty="0">
                <a:solidFill>
                  <a:srgbClr val="111111"/>
                </a:solidFill>
                <a:effectLst/>
                <a:latin typeface="SourceSansPro"/>
              </a:rPr>
              <a:t> and </a:t>
            </a:r>
            <a:r>
              <a:rPr lang="fr-FR" sz="2400" b="0" i="0" u="none" strike="noStrike" dirty="0" err="1">
                <a:solidFill>
                  <a:srgbClr val="111111"/>
                </a:solidFill>
                <a:effectLst/>
                <a:latin typeface="SourceSansPro"/>
              </a:rPr>
              <a:t>regulations</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that</a:t>
            </a:r>
            <a:r>
              <a:rPr lang="fr-FR" sz="2400" b="0" i="0" u="none" strike="noStrike" dirty="0">
                <a:solidFill>
                  <a:srgbClr val="111111"/>
                </a:solidFill>
                <a:effectLst/>
                <a:latin typeface="SourceSansPro"/>
              </a:rPr>
              <a:t> </a:t>
            </a:r>
            <a:r>
              <a:rPr lang="fr-FR" sz="2400" b="0" i="0" u="none" strike="noStrike" dirty="0" err="1">
                <a:solidFill>
                  <a:srgbClr val="111111"/>
                </a:solidFill>
                <a:effectLst/>
                <a:latin typeface="SourceSansPro"/>
              </a:rPr>
              <a:t>govern</a:t>
            </a:r>
            <a:r>
              <a:rPr lang="fr-FR" sz="2400" b="0" i="0" u="none" strike="noStrike" dirty="0">
                <a:solidFill>
                  <a:srgbClr val="111111"/>
                </a:solidFill>
                <a:effectLst/>
                <a:latin typeface="SourceSansPro"/>
              </a:rPr>
              <a:t> the exchange rate of a </a:t>
            </a:r>
            <a:r>
              <a:rPr lang="fr-FR" sz="2400" b="0" i="0" u="none" strike="noStrike" dirty="0" err="1">
                <a:solidFill>
                  <a:srgbClr val="111111"/>
                </a:solidFill>
                <a:effectLst/>
                <a:latin typeface="SourceSansPro"/>
              </a:rPr>
              <a:t>currency</a:t>
            </a:r>
            <a:endParaRPr lang="fr-FR" sz="2400" b="0" i="0" u="none" strike="noStrike" dirty="0">
              <a:solidFill>
                <a:srgbClr val="111111"/>
              </a:solidFill>
              <a:effectLst/>
              <a:latin typeface="SourceSansPro"/>
            </a:endParaRPr>
          </a:p>
          <a:p>
            <a:r>
              <a:rPr lang="fr-FR" sz="2400" dirty="0">
                <a:solidFill>
                  <a:srgbClr val="111111"/>
                </a:solidFill>
                <a:latin typeface="SourceSansPro"/>
              </a:rPr>
              <a:t>Free-</a:t>
            </a:r>
            <a:r>
              <a:rPr lang="fr-FR" sz="2400" dirty="0" err="1">
                <a:solidFill>
                  <a:srgbClr val="111111"/>
                </a:solidFill>
                <a:latin typeface="SourceSansPro"/>
              </a:rPr>
              <a:t>floating</a:t>
            </a:r>
            <a:r>
              <a:rPr lang="fr-FR" sz="2400" dirty="0">
                <a:solidFill>
                  <a:srgbClr val="111111"/>
                </a:solidFill>
                <a:latin typeface="SourceSansPro"/>
              </a:rPr>
              <a:t> or </a:t>
            </a:r>
            <a:r>
              <a:rPr lang="fr-FR" sz="2400" dirty="0" err="1">
                <a:solidFill>
                  <a:srgbClr val="111111"/>
                </a:solidFill>
                <a:latin typeface="SourceSansPro"/>
              </a:rPr>
              <a:t>fixed</a:t>
            </a:r>
            <a:r>
              <a:rPr lang="fr-FR" sz="2400" dirty="0">
                <a:solidFill>
                  <a:srgbClr val="111111"/>
                </a:solidFill>
                <a:latin typeface="SourceSansPro"/>
              </a:rPr>
              <a:t> </a:t>
            </a:r>
            <a:r>
              <a:rPr lang="fr-FR" sz="2400" dirty="0" err="1">
                <a:solidFill>
                  <a:srgbClr val="111111"/>
                </a:solidFill>
                <a:latin typeface="SourceSansPro"/>
              </a:rPr>
              <a:t>floating</a:t>
            </a:r>
            <a:endParaRPr lang="fr-FR" sz="2400" dirty="0">
              <a:solidFill>
                <a:srgbClr val="111111"/>
              </a:solidFill>
              <a:latin typeface="SourceSansPro"/>
            </a:endParaRPr>
          </a:p>
          <a:p>
            <a:r>
              <a:rPr lang="fr-FR" sz="2400" dirty="0">
                <a:solidFill>
                  <a:srgbClr val="111111"/>
                </a:solidFill>
                <a:latin typeface="SourceSansPro"/>
              </a:rPr>
              <a:t>Most </a:t>
            </a:r>
            <a:r>
              <a:rPr lang="fr-FR" sz="2400" dirty="0" err="1">
                <a:solidFill>
                  <a:srgbClr val="111111"/>
                </a:solidFill>
                <a:latin typeface="SourceSansPro"/>
              </a:rPr>
              <a:t>liquid</a:t>
            </a:r>
            <a:r>
              <a:rPr lang="fr-FR" sz="2400" dirty="0">
                <a:solidFill>
                  <a:srgbClr val="111111"/>
                </a:solidFill>
                <a:latin typeface="SourceSansPro"/>
              </a:rPr>
              <a:t> trading pairs</a:t>
            </a:r>
            <a:endParaRPr lang="fr-FR" sz="2400" dirty="0"/>
          </a:p>
          <a:p>
            <a:endParaRPr lang="fr-FR" dirty="0"/>
          </a:p>
        </p:txBody>
      </p:sp>
    </p:spTree>
    <p:extLst>
      <p:ext uri="{BB962C8B-B14F-4D97-AF65-F5344CB8AC3E}">
        <p14:creationId xmlns:p14="http://schemas.microsoft.com/office/powerpoint/2010/main" val="41298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19</a:t>
            </a:fld>
            <a:endParaRPr lang="fr-FR"/>
          </a:p>
        </p:txBody>
      </p:sp>
      <p:sp>
        <p:nvSpPr>
          <p:cNvPr id="19" name="ZoneTexte 18">
            <a:extLst>
              <a:ext uri="{FF2B5EF4-FFF2-40B4-BE49-F238E27FC236}">
                <a16:creationId xmlns:a16="http://schemas.microsoft.com/office/drawing/2014/main" id="{B96D31AF-C362-4C17-1965-B629EF427643}"/>
              </a:ext>
            </a:extLst>
          </p:cNvPr>
          <p:cNvSpPr txBox="1"/>
          <p:nvPr/>
        </p:nvSpPr>
        <p:spPr>
          <a:xfrm>
            <a:off x="-28771" y="42349"/>
            <a:ext cx="12192000" cy="830997"/>
          </a:xfrm>
          <a:prstGeom prst="rect">
            <a:avLst/>
          </a:prstGeom>
          <a:noFill/>
        </p:spPr>
        <p:txBody>
          <a:bodyPr wrap="square" rtlCol="0">
            <a:spAutoFit/>
          </a:bodyPr>
          <a:lstStyle/>
          <a:p>
            <a:pPr marL="285750" indent="-285750">
              <a:buFont typeface="Wingdings" pitchFamily="2" charset="2"/>
              <a:buChar char="Ø"/>
            </a:pPr>
            <a:r>
              <a:rPr lang="fr-FR" sz="2400" dirty="0">
                <a:highlight>
                  <a:srgbClr val="00FF00"/>
                </a:highlight>
              </a:rPr>
              <a:t>1) Exchange rate/ </a:t>
            </a:r>
          </a:p>
          <a:p>
            <a:r>
              <a:rPr lang="fr-FR" sz="2400" dirty="0">
                <a:highlight>
                  <a:srgbClr val="00FF00"/>
                </a:highlight>
              </a:rPr>
              <a:t>2) </a:t>
            </a:r>
            <a:r>
              <a:rPr lang="fr-FR" sz="2400" dirty="0" err="1">
                <a:highlight>
                  <a:srgbClr val="00FF00"/>
                </a:highlight>
              </a:rPr>
              <a:t>Foreign</a:t>
            </a:r>
            <a:r>
              <a:rPr lang="fr-FR" sz="2400" dirty="0">
                <a:highlight>
                  <a:srgbClr val="00FF00"/>
                </a:highlight>
              </a:rPr>
              <a:t> exchange </a:t>
            </a:r>
            <a:r>
              <a:rPr lang="fr-FR" sz="2400" dirty="0" err="1">
                <a:highlight>
                  <a:srgbClr val="00FF00"/>
                </a:highlight>
              </a:rPr>
              <a:t>market</a:t>
            </a:r>
            <a:r>
              <a:rPr lang="fr-FR" sz="2400" dirty="0">
                <a:highlight>
                  <a:srgbClr val="00FF00"/>
                </a:highlight>
              </a:rPr>
              <a:t>/ 3) exchange rate system</a:t>
            </a:r>
          </a:p>
        </p:txBody>
      </p:sp>
      <p:sp>
        <p:nvSpPr>
          <p:cNvPr id="2" name="ZoneTexte 1">
            <a:extLst>
              <a:ext uri="{FF2B5EF4-FFF2-40B4-BE49-F238E27FC236}">
                <a16:creationId xmlns:a16="http://schemas.microsoft.com/office/drawing/2014/main" id="{20E42AD3-07F0-F89A-3D69-B3049EB80CCD}"/>
              </a:ext>
            </a:extLst>
          </p:cNvPr>
          <p:cNvSpPr txBox="1"/>
          <p:nvPr/>
        </p:nvSpPr>
        <p:spPr>
          <a:xfrm>
            <a:off x="128337" y="988421"/>
            <a:ext cx="12063663" cy="461665"/>
          </a:xfrm>
          <a:prstGeom prst="rect">
            <a:avLst/>
          </a:prstGeom>
          <a:noFill/>
        </p:spPr>
        <p:txBody>
          <a:bodyPr wrap="square" rtlCol="0">
            <a:spAutoFit/>
          </a:bodyPr>
          <a:lstStyle/>
          <a:p>
            <a:r>
              <a:rPr lang="fr-FR" sz="2400" b="1" dirty="0"/>
              <a:t>- </a:t>
            </a:r>
            <a:r>
              <a:rPr lang="fr-FR" sz="2400" b="1" dirty="0" err="1"/>
              <a:t>Effects</a:t>
            </a:r>
            <a:r>
              <a:rPr lang="fr-FR" sz="2400" b="1" dirty="0"/>
              <a:t> of a </a:t>
            </a:r>
            <a:r>
              <a:rPr lang="fr-FR" sz="2400" b="1" dirty="0" err="1"/>
              <a:t>devaluation</a:t>
            </a:r>
            <a:r>
              <a:rPr lang="fr-FR" sz="2400" b="1" dirty="0"/>
              <a:t> or </a:t>
            </a:r>
            <a:r>
              <a:rPr lang="fr-FR" sz="2400" b="1" dirty="0" err="1"/>
              <a:t>depreciation</a:t>
            </a:r>
            <a:r>
              <a:rPr lang="fr-FR" sz="2400" b="1" dirty="0"/>
              <a:t>? </a:t>
            </a:r>
          </a:p>
        </p:txBody>
      </p:sp>
      <p:sp>
        <p:nvSpPr>
          <p:cNvPr id="6" name="ZoneTexte 5">
            <a:extLst>
              <a:ext uri="{FF2B5EF4-FFF2-40B4-BE49-F238E27FC236}">
                <a16:creationId xmlns:a16="http://schemas.microsoft.com/office/drawing/2014/main" id="{95C62E9A-8422-ED53-4D6E-0866F137C8C6}"/>
              </a:ext>
            </a:extLst>
          </p:cNvPr>
          <p:cNvSpPr txBox="1"/>
          <p:nvPr/>
        </p:nvSpPr>
        <p:spPr>
          <a:xfrm>
            <a:off x="11372850" y="5257800"/>
            <a:ext cx="237566" cy="369332"/>
          </a:xfrm>
          <a:prstGeom prst="rect">
            <a:avLst/>
          </a:prstGeom>
          <a:noFill/>
        </p:spPr>
        <p:txBody>
          <a:bodyPr wrap="none" rtlCol="0">
            <a:spAutoFit/>
          </a:bodyPr>
          <a:lstStyle/>
          <a:p>
            <a:r>
              <a:rPr lang="fr-FR" dirty="0"/>
              <a:t> </a:t>
            </a:r>
          </a:p>
        </p:txBody>
      </p:sp>
      <p:sp>
        <p:nvSpPr>
          <p:cNvPr id="7" name="ZoneTexte 6">
            <a:extLst>
              <a:ext uri="{FF2B5EF4-FFF2-40B4-BE49-F238E27FC236}">
                <a16:creationId xmlns:a16="http://schemas.microsoft.com/office/drawing/2014/main" id="{6CFD32E0-2309-FAC3-267E-41A1D083F510}"/>
              </a:ext>
            </a:extLst>
          </p:cNvPr>
          <p:cNvSpPr txBox="1"/>
          <p:nvPr/>
        </p:nvSpPr>
        <p:spPr>
          <a:xfrm>
            <a:off x="876301" y="1676400"/>
            <a:ext cx="11315700" cy="1569660"/>
          </a:xfrm>
          <a:prstGeom prst="rect">
            <a:avLst/>
          </a:prstGeom>
          <a:noFill/>
        </p:spPr>
        <p:txBody>
          <a:bodyPr wrap="square" rtlCol="0">
            <a:spAutoFit/>
          </a:bodyPr>
          <a:lstStyle/>
          <a:p>
            <a:pPr marL="285750" indent="-285750">
              <a:buFont typeface="Wingdings" pitchFamily="2" charset="2"/>
              <a:buChar char="Ø"/>
            </a:pPr>
            <a:r>
              <a:rPr lang="fr-FR" sz="2400" dirty="0">
                <a:solidFill>
                  <a:srgbClr val="3333CC"/>
                </a:solidFill>
                <a:latin typeface="Arial" charset="0"/>
                <a:sym typeface="Wingdings 3" charset="0"/>
              </a:rPr>
              <a:t> First  in the </a:t>
            </a:r>
            <a:r>
              <a:rPr lang="fr-FR" sz="2400" dirty="0" err="1">
                <a:solidFill>
                  <a:srgbClr val="3333CC"/>
                </a:solidFill>
                <a:latin typeface="Arial" charset="0"/>
                <a:sym typeface="Wingdings 3" charset="0"/>
              </a:rPr>
              <a:t>price</a:t>
            </a:r>
            <a:r>
              <a:rPr lang="fr-FR" sz="2400" dirty="0">
                <a:solidFill>
                  <a:srgbClr val="3333CC"/>
                </a:solidFill>
                <a:latin typeface="Arial" charset="0"/>
                <a:sym typeface="Wingdings 3" charset="0"/>
              </a:rPr>
              <a:t> of X in </a:t>
            </a:r>
            <a:r>
              <a:rPr lang="fr-FR" sz="2400" dirty="0" err="1">
                <a:solidFill>
                  <a:srgbClr val="3333CC"/>
                </a:solidFill>
                <a:latin typeface="Arial" charset="0"/>
                <a:sym typeface="Wingdings 3" charset="0"/>
              </a:rPr>
              <a:t>foreign</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currency</a:t>
            </a:r>
            <a:endParaRPr lang="fr-FR" sz="2400" dirty="0">
              <a:solidFill>
                <a:srgbClr val="3333CC"/>
              </a:solidFill>
              <a:latin typeface="Arial" charset="0"/>
              <a:sym typeface="Wingdings 3" charset="0"/>
            </a:endParaRPr>
          </a:p>
          <a:p>
            <a:pPr marL="285750" indent="-285750">
              <a:buFont typeface="Wingdings" pitchFamily="2" charset="2"/>
              <a:buChar char="Ø"/>
            </a:pPr>
            <a:r>
              <a:rPr lang="fr-FR" sz="2400" dirty="0">
                <a:solidFill>
                  <a:srgbClr val="3333CC"/>
                </a:solidFill>
                <a:latin typeface="Arial" charset="0"/>
                <a:sym typeface="Wingdings 3" charset="0"/>
              </a:rPr>
              <a:t>And of M in </a:t>
            </a:r>
            <a:r>
              <a:rPr lang="fr-FR" sz="2400" dirty="0" err="1">
                <a:solidFill>
                  <a:srgbClr val="3333CC"/>
                </a:solidFill>
                <a:latin typeface="Arial" charset="0"/>
                <a:sym typeface="Wingdings 3" charset="0"/>
              </a:rPr>
              <a:t>domestic</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currency</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cost</a:t>
            </a:r>
            <a:r>
              <a:rPr lang="fr-FR" sz="2400" dirty="0">
                <a:solidFill>
                  <a:srgbClr val="3333CC"/>
                </a:solidFill>
                <a:latin typeface="Arial" charset="0"/>
                <a:sym typeface="Wingdings 3" charset="0"/>
              </a:rPr>
              <a:t>-push inflation </a:t>
            </a:r>
          </a:p>
          <a:p>
            <a:r>
              <a:rPr lang="fr-FR" sz="2400" dirty="0">
                <a:solidFill>
                  <a:srgbClr val="000000"/>
                </a:solidFill>
                <a:latin typeface="Arial" charset="0"/>
                <a:sym typeface="Wingdings" charset="0"/>
              </a:rPr>
              <a:t> </a:t>
            </a:r>
            <a:r>
              <a:rPr lang="fr-FR" sz="2400" dirty="0" err="1">
                <a:solidFill>
                  <a:srgbClr val="3333CC"/>
                </a:solidFill>
                <a:latin typeface="Arial" charset="0"/>
                <a:sym typeface="Wingdings 3" charset="0"/>
              </a:rPr>
              <a:t>degradation</a:t>
            </a:r>
            <a:r>
              <a:rPr lang="fr-FR" sz="2400" dirty="0">
                <a:solidFill>
                  <a:srgbClr val="3333CC"/>
                </a:solidFill>
                <a:latin typeface="Arial" charset="0"/>
                <a:sym typeface="Wingdings 3" charset="0"/>
              </a:rPr>
              <a:t> of </a:t>
            </a:r>
            <a:r>
              <a:rPr lang="fr-FR" sz="2400" dirty="0" err="1">
                <a:solidFill>
                  <a:srgbClr val="3333CC"/>
                </a:solidFill>
                <a:latin typeface="Arial" charset="0"/>
                <a:sym typeface="Wingdings 3" charset="0"/>
              </a:rPr>
              <a:t>current</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account</a:t>
            </a:r>
            <a:r>
              <a:rPr lang="fr-FR" sz="2400" dirty="0">
                <a:solidFill>
                  <a:srgbClr val="3333CC"/>
                </a:solidFill>
                <a:latin typeface="Arial" charset="0"/>
                <a:sym typeface="Wingdings 3" charset="0"/>
              </a:rPr>
              <a:t> (X-M in </a:t>
            </a:r>
            <a:r>
              <a:rPr lang="fr-FR" sz="2400" dirty="0" err="1">
                <a:solidFill>
                  <a:srgbClr val="3333CC"/>
                </a:solidFill>
                <a:latin typeface="Arial" charset="0"/>
                <a:sym typeface="Wingdings 3" charset="0"/>
              </a:rPr>
              <a:t>domestic</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currency</a:t>
            </a:r>
            <a:r>
              <a:rPr lang="fr-FR" sz="2400" dirty="0">
                <a:solidFill>
                  <a:srgbClr val="3333CC"/>
                </a:solidFill>
                <a:latin typeface="Arial" charset="0"/>
                <a:sym typeface="Wingdings 3" charset="0"/>
              </a:rPr>
              <a:t>)= the PRICE EFFECT</a:t>
            </a:r>
            <a:endParaRPr lang="fr-FR" sz="2400" dirty="0"/>
          </a:p>
        </p:txBody>
      </p:sp>
      <p:sp>
        <p:nvSpPr>
          <p:cNvPr id="10" name="ZoneTexte 9">
            <a:extLst>
              <a:ext uri="{FF2B5EF4-FFF2-40B4-BE49-F238E27FC236}">
                <a16:creationId xmlns:a16="http://schemas.microsoft.com/office/drawing/2014/main" id="{D2DF9BF5-3B51-F42F-DDBE-B09603E64A27}"/>
              </a:ext>
            </a:extLst>
          </p:cNvPr>
          <p:cNvSpPr txBox="1"/>
          <p:nvPr/>
        </p:nvSpPr>
        <p:spPr>
          <a:xfrm>
            <a:off x="666750" y="3737112"/>
            <a:ext cx="11045048" cy="1477328"/>
          </a:xfrm>
          <a:prstGeom prst="rect">
            <a:avLst/>
          </a:prstGeom>
          <a:noFill/>
        </p:spPr>
        <p:txBody>
          <a:bodyPr wrap="square" rtlCol="0">
            <a:spAutoFit/>
          </a:bodyPr>
          <a:lstStyle/>
          <a:p>
            <a:pPr marL="285750" indent="-285750">
              <a:buFont typeface="Wingdings" pitchFamily="2" charset="2"/>
              <a:buChar char="Ø"/>
            </a:pPr>
            <a:r>
              <a:rPr lang="fr-FR" sz="2400" dirty="0" err="1">
                <a:solidFill>
                  <a:srgbClr val="3333CC"/>
                </a:solidFill>
                <a:latin typeface="Arial" charset="0"/>
                <a:sym typeface="Wingdings 3" charset="0"/>
              </a:rPr>
              <a:t>Then</a:t>
            </a:r>
            <a:r>
              <a:rPr lang="fr-FR" sz="2400" dirty="0">
                <a:solidFill>
                  <a:srgbClr val="3333CC"/>
                </a:solidFill>
                <a:latin typeface="Arial" charset="0"/>
                <a:sym typeface="Wingdings 3" charset="0"/>
              </a:rPr>
              <a:t>,  of the </a:t>
            </a:r>
            <a:r>
              <a:rPr lang="fr-FR" sz="2400" dirty="0" err="1">
                <a:solidFill>
                  <a:srgbClr val="3333CC"/>
                </a:solidFill>
                <a:latin typeface="Arial" charset="0"/>
                <a:sym typeface="Wingdings 3" charset="0"/>
              </a:rPr>
              <a:t>price</a:t>
            </a:r>
            <a:r>
              <a:rPr lang="fr-FR" sz="2400" dirty="0">
                <a:solidFill>
                  <a:srgbClr val="3333CC"/>
                </a:solidFill>
                <a:latin typeface="Arial" charset="0"/>
                <a:sym typeface="Wingdings 3" charset="0"/>
              </a:rPr>
              <a:t> of X in </a:t>
            </a:r>
            <a:r>
              <a:rPr lang="fr-FR" sz="2400" dirty="0" err="1">
                <a:solidFill>
                  <a:srgbClr val="3333CC"/>
                </a:solidFill>
                <a:latin typeface="Arial" charset="0"/>
                <a:sym typeface="Wingdings 3" charset="0"/>
              </a:rPr>
              <a:t>foreign</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currency</a:t>
            </a:r>
            <a:r>
              <a:rPr lang="fr-FR" sz="2400" dirty="0">
                <a:solidFill>
                  <a:srgbClr val="3333CC"/>
                </a:solidFill>
                <a:latin typeface="Arial" charset="0"/>
                <a:sym typeface="Wingdings 3" charset="0"/>
              </a:rPr>
              <a:t> </a:t>
            </a:r>
            <a:r>
              <a:rPr lang="fr-FR" sz="2400" dirty="0">
                <a:solidFill>
                  <a:srgbClr val="000000"/>
                </a:solidFill>
                <a:latin typeface="Arial" charset="0"/>
                <a:sym typeface="Wingdings" charset="0"/>
              </a:rPr>
              <a:t> </a:t>
            </a:r>
            <a:r>
              <a:rPr lang="fr-FR" sz="2400" dirty="0">
                <a:solidFill>
                  <a:srgbClr val="3333CC"/>
                </a:solidFill>
                <a:latin typeface="Arial" charset="0"/>
                <a:sym typeface="Wingdings 3" charset="0"/>
              </a:rPr>
              <a:t> of the volume of X</a:t>
            </a:r>
          </a:p>
          <a:p>
            <a:r>
              <a:rPr lang="fr-FR" sz="2400" dirty="0">
                <a:solidFill>
                  <a:srgbClr val="3333CC"/>
                </a:solidFill>
                <a:latin typeface="Arial" charset="0"/>
                <a:sym typeface="Wingdings 3" charset="0"/>
              </a:rPr>
              <a:t>of M in </a:t>
            </a:r>
            <a:r>
              <a:rPr lang="fr-FR" sz="2400" dirty="0" err="1">
                <a:solidFill>
                  <a:srgbClr val="3333CC"/>
                </a:solidFill>
                <a:latin typeface="Arial" charset="0"/>
                <a:sym typeface="Wingdings 3" charset="0"/>
              </a:rPr>
              <a:t>domestic</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currency</a:t>
            </a:r>
            <a:r>
              <a:rPr lang="fr-FR" sz="2400" dirty="0">
                <a:solidFill>
                  <a:srgbClr val="3333CC"/>
                </a:solidFill>
                <a:latin typeface="Arial" charset="0"/>
                <a:sym typeface="Wingdings 3" charset="0"/>
              </a:rPr>
              <a:t> </a:t>
            </a:r>
            <a:r>
              <a:rPr lang="fr-FR" sz="2400" dirty="0">
                <a:solidFill>
                  <a:srgbClr val="000000"/>
                </a:solidFill>
                <a:latin typeface="Arial" charset="0"/>
                <a:sym typeface="Wingdings" charset="0"/>
              </a:rPr>
              <a:t> </a:t>
            </a:r>
            <a:r>
              <a:rPr lang="fr-FR" sz="2400" dirty="0">
                <a:solidFill>
                  <a:srgbClr val="3333CC"/>
                </a:solidFill>
                <a:latin typeface="Arial" charset="0"/>
                <a:sym typeface="Wingdings 3" charset="0"/>
              </a:rPr>
              <a:t>in volume of M</a:t>
            </a:r>
          </a:p>
          <a:p>
            <a:r>
              <a:rPr lang="fr-FR" sz="2400" dirty="0">
                <a:solidFill>
                  <a:srgbClr val="000000"/>
                </a:solidFill>
                <a:latin typeface="Arial" charset="0"/>
                <a:sym typeface="Wingdings" charset="0"/>
              </a:rPr>
              <a:t> </a:t>
            </a:r>
            <a:r>
              <a:rPr lang="fr-FR" sz="2400" dirty="0" err="1">
                <a:solidFill>
                  <a:srgbClr val="3333CC"/>
                </a:solidFill>
                <a:latin typeface="Arial" charset="0"/>
                <a:sym typeface="Wingdings 3" charset="0"/>
              </a:rPr>
              <a:t>Improvement</a:t>
            </a:r>
            <a:r>
              <a:rPr lang="fr-FR" sz="2400" dirty="0">
                <a:solidFill>
                  <a:srgbClr val="3333CC"/>
                </a:solidFill>
                <a:latin typeface="Arial" charset="0"/>
                <a:sym typeface="Wingdings 3" charset="0"/>
              </a:rPr>
              <a:t> of the </a:t>
            </a:r>
            <a:r>
              <a:rPr lang="fr-FR" sz="2400" dirty="0" err="1">
                <a:solidFill>
                  <a:srgbClr val="3333CC"/>
                </a:solidFill>
                <a:latin typeface="Arial" charset="0"/>
                <a:sym typeface="Wingdings 3" charset="0"/>
              </a:rPr>
              <a:t>current</a:t>
            </a:r>
            <a:r>
              <a:rPr lang="fr-FR" sz="2400" dirty="0">
                <a:solidFill>
                  <a:srgbClr val="3333CC"/>
                </a:solidFill>
                <a:latin typeface="Arial" charset="0"/>
                <a:sym typeface="Wingdings 3" charset="0"/>
              </a:rPr>
              <a:t> </a:t>
            </a:r>
            <a:r>
              <a:rPr lang="fr-FR" sz="2400" dirty="0" err="1">
                <a:solidFill>
                  <a:srgbClr val="3333CC"/>
                </a:solidFill>
                <a:latin typeface="Arial" charset="0"/>
                <a:sym typeface="Wingdings 3" charset="0"/>
              </a:rPr>
              <a:t>account</a:t>
            </a:r>
            <a:r>
              <a:rPr lang="fr-FR" sz="2400" dirty="0">
                <a:solidFill>
                  <a:srgbClr val="3333CC"/>
                </a:solidFill>
                <a:latin typeface="Arial" charset="0"/>
                <a:sym typeface="Wingdings 3" charset="0"/>
              </a:rPr>
              <a:t> the QUANTITY EFFECT</a:t>
            </a:r>
          </a:p>
          <a:p>
            <a:endParaRPr lang="fr-FR" dirty="0"/>
          </a:p>
        </p:txBody>
      </p:sp>
      <p:sp>
        <p:nvSpPr>
          <p:cNvPr id="11" name="ZoneTexte 10">
            <a:extLst>
              <a:ext uri="{FF2B5EF4-FFF2-40B4-BE49-F238E27FC236}">
                <a16:creationId xmlns:a16="http://schemas.microsoft.com/office/drawing/2014/main" id="{C6F6CA93-F9AA-969A-A9D7-A2C295FCA166}"/>
              </a:ext>
            </a:extLst>
          </p:cNvPr>
          <p:cNvSpPr txBox="1"/>
          <p:nvPr/>
        </p:nvSpPr>
        <p:spPr>
          <a:xfrm>
            <a:off x="666750" y="5261643"/>
            <a:ext cx="11496479" cy="830997"/>
          </a:xfrm>
          <a:prstGeom prst="rect">
            <a:avLst/>
          </a:prstGeom>
          <a:noFill/>
        </p:spPr>
        <p:txBody>
          <a:bodyPr wrap="square" rtlCol="0">
            <a:spAutoFit/>
          </a:bodyPr>
          <a:lstStyle/>
          <a:p>
            <a:r>
              <a:rPr lang="fr-FR" sz="2400" dirty="0" err="1">
                <a:solidFill>
                  <a:srgbClr val="FF0000"/>
                </a:solidFill>
              </a:rPr>
              <a:t>These</a:t>
            </a:r>
            <a:r>
              <a:rPr lang="fr-FR" sz="2400" dirty="0">
                <a:solidFill>
                  <a:srgbClr val="FF0000"/>
                </a:solidFill>
              </a:rPr>
              <a:t> </a:t>
            </a:r>
            <a:r>
              <a:rPr lang="fr-FR" sz="2400" dirty="0" err="1">
                <a:solidFill>
                  <a:srgbClr val="FF0000"/>
                </a:solidFill>
              </a:rPr>
              <a:t>mechanisms</a:t>
            </a:r>
            <a:r>
              <a:rPr lang="fr-FR" sz="2400" dirty="0">
                <a:solidFill>
                  <a:srgbClr val="FF0000"/>
                </a:solidFill>
              </a:rPr>
              <a:t> </a:t>
            </a:r>
            <a:r>
              <a:rPr lang="fr-FR" sz="2400" dirty="0" err="1">
                <a:solidFill>
                  <a:srgbClr val="FF0000"/>
                </a:solidFill>
              </a:rPr>
              <a:t>imply</a:t>
            </a:r>
            <a:r>
              <a:rPr lang="fr-FR" sz="2400" dirty="0">
                <a:solidFill>
                  <a:srgbClr val="FF0000"/>
                </a:solidFill>
              </a:rPr>
              <a:t> </a:t>
            </a:r>
            <a:r>
              <a:rPr lang="fr-FR" sz="2400" dirty="0" err="1">
                <a:solidFill>
                  <a:srgbClr val="FF0000"/>
                </a:solidFill>
              </a:rPr>
              <a:t>that</a:t>
            </a:r>
            <a:r>
              <a:rPr lang="fr-FR" sz="2400" dirty="0">
                <a:solidFill>
                  <a:srgbClr val="FF0000"/>
                </a:solidFill>
              </a:rPr>
              <a:t> M and X are </a:t>
            </a:r>
            <a:r>
              <a:rPr lang="fr-FR" sz="2400" dirty="0" err="1">
                <a:solidFill>
                  <a:srgbClr val="FF0000"/>
                </a:solidFill>
              </a:rPr>
              <a:t>rather</a:t>
            </a:r>
            <a:r>
              <a:rPr lang="fr-FR" sz="2400" dirty="0">
                <a:solidFill>
                  <a:srgbClr val="FF0000"/>
                </a:solidFill>
              </a:rPr>
              <a:t> </a:t>
            </a:r>
            <a:r>
              <a:rPr lang="fr-FR" sz="2400" dirty="0" err="1">
                <a:solidFill>
                  <a:srgbClr val="FF0000"/>
                </a:solidFill>
              </a:rPr>
              <a:t>elastic</a:t>
            </a:r>
            <a:r>
              <a:rPr lang="fr-FR" sz="2400" dirty="0">
                <a:solidFill>
                  <a:srgbClr val="FF0000"/>
                </a:solidFill>
              </a:rPr>
              <a:t>… if not Price </a:t>
            </a:r>
            <a:r>
              <a:rPr lang="fr-FR" sz="2400" dirty="0" err="1">
                <a:solidFill>
                  <a:srgbClr val="FF0000"/>
                </a:solidFill>
              </a:rPr>
              <a:t>effect</a:t>
            </a:r>
            <a:r>
              <a:rPr lang="fr-FR" sz="2400" dirty="0">
                <a:solidFill>
                  <a:srgbClr val="FF0000"/>
                </a:solidFill>
                <a:sym typeface="Wingdings" charset="0"/>
              </a:rPr>
              <a:t> &gt; </a:t>
            </a:r>
            <a:r>
              <a:rPr lang="fr-FR" sz="2400" dirty="0" err="1">
                <a:solidFill>
                  <a:srgbClr val="FF0000"/>
                </a:solidFill>
                <a:sym typeface="Wingdings" charset="0"/>
              </a:rPr>
              <a:t>quantity</a:t>
            </a:r>
            <a:r>
              <a:rPr lang="fr-FR" sz="2400" dirty="0">
                <a:solidFill>
                  <a:srgbClr val="FF0000"/>
                </a:solidFill>
                <a:sym typeface="Wingdings" charset="0"/>
              </a:rPr>
              <a:t> </a:t>
            </a:r>
            <a:r>
              <a:rPr lang="fr-FR" sz="2400" dirty="0" err="1">
                <a:solidFill>
                  <a:srgbClr val="FF0000"/>
                </a:solidFill>
                <a:sym typeface="Wingdings" charset="0"/>
              </a:rPr>
              <a:t>effect</a:t>
            </a:r>
            <a:r>
              <a:rPr lang="fr-FR" sz="2400" dirty="0">
                <a:solidFill>
                  <a:srgbClr val="FF0000"/>
                </a:solidFill>
                <a:sym typeface="Wingdings" charset="0"/>
              </a:rPr>
              <a:t> </a:t>
            </a:r>
            <a:r>
              <a:rPr lang="fr-FR" sz="2400" dirty="0" err="1">
                <a:solidFill>
                  <a:srgbClr val="FF0000"/>
                </a:solidFill>
                <a:sym typeface="Wingdings" charset="0"/>
              </a:rPr>
              <a:t>degradation</a:t>
            </a:r>
            <a:r>
              <a:rPr lang="fr-FR" sz="2400" dirty="0">
                <a:solidFill>
                  <a:srgbClr val="FF0000"/>
                </a:solidFill>
                <a:sym typeface="Wingdings" charset="0"/>
              </a:rPr>
              <a:t> of the </a:t>
            </a:r>
            <a:r>
              <a:rPr lang="fr-FR" sz="2400" dirty="0" err="1">
                <a:solidFill>
                  <a:srgbClr val="FF0000"/>
                </a:solidFill>
                <a:sym typeface="Wingdings" charset="0"/>
              </a:rPr>
              <a:t>current</a:t>
            </a:r>
            <a:r>
              <a:rPr lang="fr-FR" sz="2400" dirty="0">
                <a:solidFill>
                  <a:srgbClr val="FF0000"/>
                </a:solidFill>
                <a:sym typeface="Wingdings" charset="0"/>
              </a:rPr>
              <a:t> </a:t>
            </a:r>
            <a:r>
              <a:rPr lang="fr-FR" sz="2400" dirty="0" err="1">
                <a:solidFill>
                  <a:srgbClr val="FF0000"/>
                </a:solidFill>
                <a:sym typeface="Wingdings" charset="0"/>
              </a:rPr>
              <a:t>account</a:t>
            </a:r>
            <a:r>
              <a:rPr lang="fr-FR" sz="2400" dirty="0">
                <a:solidFill>
                  <a:srgbClr val="FF0000"/>
                </a:solidFill>
              </a:rPr>
              <a:t> </a:t>
            </a:r>
          </a:p>
        </p:txBody>
      </p:sp>
    </p:spTree>
    <p:extLst>
      <p:ext uri="{BB962C8B-B14F-4D97-AF65-F5344CB8AC3E}">
        <p14:creationId xmlns:p14="http://schemas.microsoft.com/office/powerpoint/2010/main" val="41006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577516" y="569083"/>
            <a:ext cx="10461763" cy="5643324"/>
          </a:xfrm>
        </p:spPr>
        <p:txBody>
          <a:bodyPr>
            <a:normAutofit fontScale="92500"/>
          </a:bodyPr>
          <a:lstStyle/>
          <a:p>
            <a:endParaRPr lang="fr-FR" dirty="0"/>
          </a:p>
          <a:p>
            <a:pPr marL="342900" indent="-342900" algn="l">
              <a:buFont typeface="Wingdings" pitchFamily="2" charset="2"/>
              <a:buChar char="Ø"/>
            </a:pPr>
            <a:r>
              <a:rPr lang="fr-FR" u="sng" dirty="0"/>
              <a:t>Session 1 </a:t>
            </a:r>
            <a:r>
              <a:rPr lang="fr-FR" u="sng" dirty="0" err="1"/>
              <a:t>Monday</a:t>
            </a:r>
            <a:r>
              <a:rPr lang="fr-FR" u="sng" dirty="0"/>
              <a:t>, </a:t>
            </a:r>
            <a:r>
              <a:rPr lang="fr-FR" u="sng" dirty="0" err="1"/>
              <a:t>September</a:t>
            </a:r>
            <a:r>
              <a:rPr lang="fr-FR" u="sng" dirty="0"/>
              <a:t> 23rd </a:t>
            </a:r>
            <a:r>
              <a:rPr lang="fr-FR" dirty="0"/>
              <a:t>: General intro + a few key concepts</a:t>
            </a:r>
          </a:p>
          <a:p>
            <a:pPr marL="342900" indent="-342900" algn="l">
              <a:buFont typeface="Wingdings" pitchFamily="2" charset="2"/>
              <a:buChar char="Ø"/>
            </a:pPr>
            <a:r>
              <a:rPr lang="fr-FR" u="sng" dirty="0"/>
              <a:t>Session 2 </a:t>
            </a:r>
            <a:r>
              <a:rPr lang="fr-FR" u="sng" dirty="0" err="1"/>
              <a:t>Monday</a:t>
            </a:r>
            <a:r>
              <a:rPr lang="fr-FR" u="sng" dirty="0"/>
              <a:t>, </a:t>
            </a:r>
            <a:r>
              <a:rPr lang="fr-FR" u="sng" dirty="0" err="1"/>
              <a:t>September</a:t>
            </a:r>
            <a:r>
              <a:rPr lang="fr-FR" u="sng" dirty="0"/>
              <a:t> 30th: </a:t>
            </a:r>
            <a:r>
              <a:rPr lang="fr-FR" dirty="0" err="1"/>
              <a:t>Mind</a:t>
            </a:r>
            <a:r>
              <a:rPr lang="fr-FR" dirty="0"/>
              <a:t> </a:t>
            </a:r>
            <a:r>
              <a:rPr lang="fr-FR" dirty="0" err="1"/>
              <a:t>map</a:t>
            </a:r>
            <a:r>
              <a:rPr lang="fr-FR" dirty="0"/>
              <a:t> </a:t>
            </a:r>
            <a:r>
              <a:rPr lang="fr-FR" dirty="0" err="1"/>
              <a:t>with</a:t>
            </a:r>
            <a:r>
              <a:rPr lang="fr-FR" dirty="0"/>
              <a:t> major concepts per country </a:t>
            </a:r>
          </a:p>
          <a:p>
            <a:pPr marL="342900" indent="-342900" algn="l">
              <a:buFont typeface="Wingdings" pitchFamily="2" charset="2"/>
              <a:buChar char="Ø"/>
            </a:pPr>
            <a:r>
              <a:rPr lang="fr-FR" u="sng" dirty="0"/>
              <a:t>Session 3 </a:t>
            </a:r>
            <a:r>
              <a:rPr lang="fr-FR" u="sng" dirty="0" err="1"/>
              <a:t>Monday</a:t>
            </a:r>
            <a:r>
              <a:rPr lang="fr-FR" u="sng" dirty="0"/>
              <a:t>, </a:t>
            </a:r>
            <a:r>
              <a:rPr lang="fr-FR" u="sng" dirty="0" err="1"/>
              <a:t>October</a:t>
            </a:r>
            <a:r>
              <a:rPr lang="fr-FR" u="sng" dirty="0"/>
              <a:t> 7th  </a:t>
            </a:r>
            <a:r>
              <a:rPr lang="fr-FR" dirty="0" err="1"/>
              <a:t>Students</a:t>
            </a:r>
            <a:r>
              <a:rPr lang="fr-FR" dirty="0"/>
              <a:t>’ </a:t>
            </a:r>
            <a:r>
              <a:rPr lang="fr-FR" dirty="0" err="1"/>
              <a:t>presentation</a:t>
            </a:r>
            <a:r>
              <a:rPr lang="fr-FR" dirty="0"/>
              <a:t> :</a:t>
            </a:r>
            <a:r>
              <a:rPr lang="fr-FR" dirty="0">
                <a:solidFill>
                  <a:srgbClr val="FF0000"/>
                </a:solidFill>
              </a:rPr>
              <a:t> </a:t>
            </a:r>
            <a:r>
              <a:rPr lang="fr-FR" dirty="0" err="1">
                <a:solidFill>
                  <a:srgbClr val="FF0000"/>
                </a:solidFill>
              </a:rPr>
              <a:t>Should</a:t>
            </a:r>
            <a:r>
              <a:rPr lang="fr-FR" dirty="0">
                <a:solidFill>
                  <a:srgbClr val="FF0000"/>
                </a:solidFill>
              </a:rPr>
              <a:t> </a:t>
            </a:r>
            <a:r>
              <a:rPr lang="fr-FR" dirty="0" err="1">
                <a:solidFill>
                  <a:srgbClr val="FF0000"/>
                </a:solidFill>
              </a:rPr>
              <a:t>we</a:t>
            </a:r>
            <a:r>
              <a:rPr lang="fr-FR" dirty="0">
                <a:solidFill>
                  <a:srgbClr val="FF0000"/>
                </a:solidFill>
              </a:rPr>
              <a:t> </a:t>
            </a:r>
            <a:r>
              <a:rPr lang="fr-FR" dirty="0" err="1">
                <a:solidFill>
                  <a:srgbClr val="FF0000"/>
                </a:solidFill>
              </a:rPr>
              <a:t>worry</a:t>
            </a:r>
            <a:r>
              <a:rPr lang="fr-FR" dirty="0">
                <a:solidFill>
                  <a:srgbClr val="FF0000"/>
                </a:solidFill>
              </a:rPr>
              <a:t> about the </a:t>
            </a:r>
            <a:r>
              <a:rPr lang="fr-FR" dirty="0" err="1">
                <a:solidFill>
                  <a:srgbClr val="FF0000"/>
                </a:solidFill>
              </a:rPr>
              <a:t>current</a:t>
            </a:r>
            <a:r>
              <a:rPr lang="fr-FR" dirty="0">
                <a:solidFill>
                  <a:srgbClr val="FF0000"/>
                </a:solidFill>
              </a:rPr>
              <a:t> </a:t>
            </a:r>
            <a:r>
              <a:rPr lang="fr-FR" dirty="0" err="1">
                <a:solidFill>
                  <a:srgbClr val="FF0000"/>
                </a:solidFill>
              </a:rPr>
              <a:t>deficit</a:t>
            </a:r>
            <a:r>
              <a:rPr lang="fr-FR" dirty="0">
                <a:solidFill>
                  <a:srgbClr val="FF0000"/>
                </a:solidFill>
              </a:rPr>
              <a:t> in the US? </a:t>
            </a:r>
          </a:p>
          <a:p>
            <a:pPr marL="342900" indent="-342900" algn="l">
              <a:buFont typeface="Wingdings" pitchFamily="2" charset="2"/>
              <a:buChar char="Ø"/>
            </a:pPr>
            <a:r>
              <a:rPr lang="fr-FR" u="sng" dirty="0"/>
              <a:t>Session 4 Thursday, </a:t>
            </a:r>
            <a:r>
              <a:rPr lang="fr-FR" u="sng" dirty="0" err="1"/>
              <a:t>October</a:t>
            </a:r>
            <a:r>
              <a:rPr lang="fr-FR" u="sng" dirty="0"/>
              <a:t> 17th </a:t>
            </a:r>
            <a:r>
              <a:rPr lang="fr-FR" dirty="0" err="1"/>
              <a:t>Students</a:t>
            </a:r>
            <a:r>
              <a:rPr lang="fr-FR" dirty="0"/>
              <a:t>’ </a:t>
            </a:r>
            <a:r>
              <a:rPr lang="fr-FR" dirty="0" err="1"/>
              <a:t>presentation</a:t>
            </a:r>
            <a:r>
              <a:rPr lang="fr-FR" dirty="0"/>
              <a:t>: </a:t>
            </a:r>
            <a:r>
              <a:rPr lang="fr-FR" dirty="0" err="1">
                <a:solidFill>
                  <a:srgbClr val="FF0000"/>
                </a:solidFill>
              </a:rPr>
              <a:t>China’s</a:t>
            </a:r>
            <a:r>
              <a:rPr lang="fr-FR" dirty="0">
                <a:solidFill>
                  <a:srgbClr val="FF0000"/>
                </a:solidFill>
              </a:rPr>
              <a:t> </a:t>
            </a:r>
            <a:r>
              <a:rPr lang="fr-FR" dirty="0" err="1">
                <a:solidFill>
                  <a:srgbClr val="FF0000"/>
                </a:solidFill>
              </a:rPr>
              <a:t>steroid</a:t>
            </a:r>
            <a:r>
              <a:rPr lang="fr-FR" dirty="0">
                <a:solidFill>
                  <a:srgbClr val="FF0000"/>
                </a:solidFill>
              </a:rPr>
              <a:t> </a:t>
            </a:r>
            <a:r>
              <a:rPr lang="fr-FR" dirty="0" err="1">
                <a:solidFill>
                  <a:srgbClr val="FF0000"/>
                </a:solidFill>
              </a:rPr>
              <a:t>growth</a:t>
            </a:r>
            <a:r>
              <a:rPr lang="fr-FR" dirty="0">
                <a:solidFill>
                  <a:srgbClr val="FF0000"/>
                </a:solidFill>
              </a:rPr>
              <a:t>?</a:t>
            </a:r>
          </a:p>
          <a:p>
            <a:pPr marL="342900" indent="-342900" algn="l">
              <a:buFont typeface="Wingdings" pitchFamily="2" charset="2"/>
              <a:buChar char="Ø"/>
            </a:pPr>
            <a:r>
              <a:rPr lang="fr-FR" u="sng" dirty="0"/>
              <a:t>Session 5 Thursday, </a:t>
            </a:r>
            <a:r>
              <a:rPr lang="fr-FR" u="sng" dirty="0" err="1"/>
              <a:t>October</a:t>
            </a:r>
            <a:r>
              <a:rPr lang="fr-FR" u="sng" dirty="0"/>
              <a:t> 24th  </a:t>
            </a:r>
            <a:r>
              <a:rPr lang="fr-FR" dirty="0" err="1"/>
              <a:t>Students</a:t>
            </a:r>
            <a:r>
              <a:rPr lang="fr-FR" dirty="0"/>
              <a:t>’ </a:t>
            </a:r>
            <a:r>
              <a:rPr lang="fr-FR" dirty="0" err="1"/>
              <a:t>presentation</a:t>
            </a:r>
            <a:r>
              <a:rPr lang="fr-FR" dirty="0"/>
              <a:t>:</a:t>
            </a:r>
            <a:r>
              <a:rPr lang="fr-FR" dirty="0">
                <a:solidFill>
                  <a:srgbClr val="FF0000"/>
                </a:solidFill>
              </a:rPr>
              <a:t> Are </a:t>
            </a:r>
            <a:r>
              <a:rPr lang="fr-FR" dirty="0" err="1">
                <a:solidFill>
                  <a:srgbClr val="FF0000"/>
                </a:solidFill>
              </a:rPr>
              <a:t>MNCs</a:t>
            </a:r>
            <a:r>
              <a:rPr lang="fr-FR" dirty="0">
                <a:solidFill>
                  <a:srgbClr val="FF0000"/>
                </a:solidFill>
              </a:rPr>
              <a:t> </a:t>
            </a:r>
            <a:r>
              <a:rPr lang="fr-FR" dirty="0" err="1">
                <a:solidFill>
                  <a:srgbClr val="FF0000"/>
                </a:solidFill>
              </a:rPr>
              <a:t>superpowerful</a:t>
            </a:r>
            <a:r>
              <a:rPr lang="fr-FR" dirty="0">
                <a:solidFill>
                  <a:srgbClr val="FF0000"/>
                </a:solidFill>
              </a:rPr>
              <a:t>? </a:t>
            </a:r>
          </a:p>
          <a:p>
            <a:pPr marL="342900" indent="-342900" algn="l">
              <a:buFont typeface="Wingdings" pitchFamily="2" charset="2"/>
              <a:buChar char="Ø"/>
            </a:pPr>
            <a:r>
              <a:rPr lang="fr-FR" u="sng" dirty="0"/>
              <a:t>Session 6 Tuesday, </a:t>
            </a:r>
            <a:r>
              <a:rPr lang="fr-FR" u="sng" dirty="0" err="1"/>
              <a:t>November</a:t>
            </a:r>
            <a:r>
              <a:rPr lang="fr-FR" u="sng" dirty="0"/>
              <a:t> 5th </a:t>
            </a:r>
            <a:r>
              <a:rPr lang="fr-FR" dirty="0" err="1"/>
              <a:t>Students</a:t>
            </a:r>
            <a:r>
              <a:rPr lang="fr-FR" dirty="0"/>
              <a:t>’ </a:t>
            </a:r>
            <a:r>
              <a:rPr lang="fr-FR" dirty="0" err="1"/>
              <a:t>presentation</a:t>
            </a:r>
            <a:r>
              <a:rPr lang="fr-FR" dirty="0"/>
              <a:t>: </a:t>
            </a:r>
            <a:r>
              <a:rPr lang="fr-FR" dirty="0">
                <a:solidFill>
                  <a:srgbClr val="FF0000"/>
                </a:solidFill>
              </a:rPr>
              <a:t>Germany, the </a:t>
            </a:r>
            <a:r>
              <a:rPr lang="fr-FR" dirty="0" err="1">
                <a:solidFill>
                  <a:srgbClr val="FF0000"/>
                </a:solidFill>
              </a:rPr>
              <a:t>sick</a:t>
            </a:r>
            <a:r>
              <a:rPr lang="fr-FR" dirty="0">
                <a:solidFill>
                  <a:srgbClr val="FF0000"/>
                </a:solidFill>
              </a:rPr>
              <a:t> man of Europe </a:t>
            </a:r>
            <a:r>
              <a:rPr lang="fr-FR" dirty="0" err="1">
                <a:solidFill>
                  <a:srgbClr val="FF0000"/>
                </a:solidFill>
              </a:rPr>
              <a:t>again</a:t>
            </a:r>
            <a:r>
              <a:rPr lang="fr-FR" dirty="0">
                <a:solidFill>
                  <a:srgbClr val="FF0000"/>
                </a:solidFill>
              </a:rPr>
              <a:t>? </a:t>
            </a:r>
          </a:p>
          <a:p>
            <a:pPr marL="342900" indent="-342900" algn="l">
              <a:buFont typeface="Wingdings" pitchFamily="2" charset="2"/>
              <a:buChar char="Ø"/>
            </a:pPr>
            <a:r>
              <a:rPr lang="fr-FR" u="sng" dirty="0"/>
              <a:t>Session 7 Tuesday, </a:t>
            </a:r>
            <a:r>
              <a:rPr lang="fr-FR" u="sng" dirty="0" err="1"/>
              <a:t>November</a:t>
            </a:r>
            <a:r>
              <a:rPr lang="fr-FR" u="sng" dirty="0"/>
              <a:t> 12th  </a:t>
            </a:r>
            <a:r>
              <a:rPr lang="fr-FR" dirty="0" err="1"/>
              <a:t>Students</a:t>
            </a:r>
            <a:r>
              <a:rPr lang="fr-FR" dirty="0"/>
              <a:t>’ </a:t>
            </a:r>
            <a:r>
              <a:rPr lang="fr-FR" dirty="0" err="1"/>
              <a:t>presentation</a:t>
            </a:r>
            <a:r>
              <a:rPr lang="fr-FR" dirty="0"/>
              <a:t>: </a:t>
            </a:r>
            <a:r>
              <a:rPr lang="fr-FR" dirty="0">
                <a:solidFill>
                  <a:srgbClr val="FF0000"/>
                </a:solidFill>
              </a:rPr>
              <a:t>Has Spain or </a:t>
            </a:r>
            <a:r>
              <a:rPr lang="fr-FR" dirty="0" err="1">
                <a:solidFill>
                  <a:srgbClr val="FF0000"/>
                </a:solidFill>
              </a:rPr>
              <a:t>Italy</a:t>
            </a:r>
            <a:r>
              <a:rPr lang="fr-FR" dirty="0">
                <a:solidFill>
                  <a:srgbClr val="FF0000"/>
                </a:solidFill>
              </a:rPr>
              <a:t> </a:t>
            </a:r>
            <a:r>
              <a:rPr lang="fr-FR" dirty="0" err="1">
                <a:solidFill>
                  <a:srgbClr val="FF0000"/>
                </a:solidFill>
              </a:rPr>
              <a:t>taken</a:t>
            </a:r>
            <a:r>
              <a:rPr lang="fr-FR" dirty="0">
                <a:solidFill>
                  <a:srgbClr val="FF0000"/>
                </a:solidFill>
              </a:rPr>
              <a:t> </a:t>
            </a:r>
            <a:r>
              <a:rPr lang="fr-FR" dirty="0" err="1">
                <a:solidFill>
                  <a:srgbClr val="FF0000"/>
                </a:solidFill>
              </a:rPr>
              <a:t>advantage</a:t>
            </a:r>
            <a:r>
              <a:rPr lang="fr-FR" dirty="0">
                <a:solidFill>
                  <a:srgbClr val="FF0000"/>
                </a:solidFill>
              </a:rPr>
              <a:t> of the Euro? </a:t>
            </a:r>
          </a:p>
          <a:p>
            <a:pPr marL="342900" indent="-342900" algn="l">
              <a:buFont typeface="Wingdings" pitchFamily="2" charset="2"/>
              <a:buChar char="Ø"/>
            </a:pPr>
            <a:r>
              <a:rPr lang="fr-FR" u="sng" dirty="0"/>
              <a:t>Session 8  Tuesday, </a:t>
            </a:r>
            <a:r>
              <a:rPr lang="fr-FR" u="sng" dirty="0" err="1"/>
              <a:t>November</a:t>
            </a:r>
            <a:r>
              <a:rPr lang="fr-FR" u="sng" dirty="0"/>
              <a:t> 21st  </a:t>
            </a:r>
            <a:r>
              <a:rPr lang="fr-FR" dirty="0" err="1"/>
              <a:t>Students</a:t>
            </a:r>
            <a:r>
              <a:rPr lang="fr-FR" dirty="0"/>
              <a:t>’ </a:t>
            </a:r>
            <a:r>
              <a:rPr lang="fr-FR" dirty="0" err="1"/>
              <a:t>presentation</a:t>
            </a:r>
            <a:r>
              <a:rPr lang="fr-FR" dirty="0"/>
              <a:t>: </a:t>
            </a:r>
            <a:r>
              <a:rPr lang="fr-FR" dirty="0">
                <a:solidFill>
                  <a:srgbClr val="FF0000"/>
                </a:solidFill>
              </a:rPr>
              <a:t>Global </a:t>
            </a:r>
            <a:r>
              <a:rPr lang="fr-FR" dirty="0" err="1">
                <a:solidFill>
                  <a:srgbClr val="FF0000"/>
                </a:solidFill>
              </a:rPr>
              <a:t>governance</a:t>
            </a:r>
            <a:r>
              <a:rPr lang="fr-FR" dirty="0">
                <a:solidFill>
                  <a:srgbClr val="FF0000"/>
                </a:solidFill>
              </a:rPr>
              <a:t>, </a:t>
            </a:r>
            <a:r>
              <a:rPr lang="fr-FR" dirty="0" err="1">
                <a:solidFill>
                  <a:srgbClr val="FF0000"/>
                </a:solidFill>
              </a:rPr>
              <a:t>towards</a:t>
            </a:r>
            <a:r>
              <a:rPr lang="fr-FR" dirty="0">
                <a:solidFill>
                  <a:srgbClr val="FF0000"/>
                </a:solidFill>
              </a:rPr>
              <a:t> the end of </a:t>
            </a:r>
            <a:r>
              <a:rPr lang="fr-FR" dirty="0" err="1">
                <a:solidFill>
                  <a:srgbClr val="FF0000"/>
                </a:solidFill>
              </a:rPr>
              <a:t>multilateralism</a:t>
            </a:r>
            <a:r>
              <a:rPr lang="fr-FR" dirty="0">
                <a:solidFill>
                  <a:srgbClr val="FF0000"/>
                </a:solidFill>
              </a:rPr>
              <a:t>? </a:t>
            </a:r>
          </a:p>
          <a:p>
            <a:pPr marL="342900" indent="-342900" algn="l">
              <a:buFont typeface="Wingdings" pitchFamily="2" charset="2"/>
              <a:buChar char="Ø"/>
            </a:pPr>
            <a:r>
              <a:rPr lang="fr-FR" u="sng" dirty="0"/>
              <a:t>Session 9: </a:t>
            </a:r>
            <a:r>
              <a:rPr lang="fr-FR" u="sng" dirty="0" err="1"/>
              <a:t>Monday</a:t>
            </a:r>
            <a:r>
              <a:rPr lang="fr-FR" u="sng" dirty="0"/>
              <a:t>, </a:t>
            </a:r>
            <a:r>
              <a:rPr lang="fr-FR" u="sng" dirty="0" err="1"/>
              <a:t>December</a:t>
            </a:r>
            <a:r>
              <a:rPr lang="fr-FR" u="sng" dirty="0"/>
              <a:t> 2</a:t>
            </a:r>
            <a:r>
              <a:rPr lang="fr-FR" u="sng" baseline="30000" dirty="0"/>
              <a:t>nd</a:t>
            </a:r>
            <a:r>
              <a:rPr lang="fr-FR" u="sng" dirty="0"/>
              <a:t>  </a:t>
            </a:r>
            <a:r>
              <a:rPr lang="fr-FR" dirty="0"/>
              <a:t>EXAM</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3"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err="1"/>
              <a:t>Outline</a:t>
            </a:r>
            <a:r>
              <a:rPr lang="fr-FR" sz="2400" dirty="0"/>
              <a:t> of the 9 sessions</a:t>
            </a:r>
          </a:p>
        </p:txBody>
      </p:sp>
      <p:sp>
        <p:nvSpPr>
          <p:cNvPr id="6" name="Espace réservé du numéro de diapositive 5">
            <a:extLst>
              <a:ext uri="{FF2B5EF4-FFF2-40B4-BE49-F238E27FC236}">
                <a16:creationId xmlns:a16="http://schemas.microsoft.com/office/drawing/2014/main" id="{508B6285-D402-BAD5-57B7-498AE5E1850D}"/>
              </a:ext>
            </a:extLst>
          </p:cNvPr>
          <p:cNvSpPr>
            <a:spLocks noGrp="1"/>
          </p:cNvSpPr>
          <p:nvPr>
            <p:ph type="sldNum" sz="quarter" idx="12"/>
          </p:nvPr>
        </p:nvSpPr>
        <p:spPr/>
        <p:txBody>
          <a:bodyPr/>
          <a:lstStyle/>
          <a:p>
            <a:fld id="{A50A5B85-44CD-BA4A-94C4-E4B93892B915}" type="slidenum">
              <a:rPr lang="fr-FR" smtClean="0"/>
              <a:t>2</a:t>
            </a:fld>
            <a:endParaRPr lang="fr-FR"/>
          </a:p>
        </p:txBody>
      </p:sp>
      <p:sp>
        <p:nvSpPr>
          <p:cNvPr id="2" name="ZoneTexte 1">
            <a:extLst>
              <a:ext uri="{FF2B5EF4-FFF2-40B4-BE49-F238E27FC236}">
                <a16:creationId xmlns:a16="http://schemas.microsoft.com/office/drawing/2014/main" id="{0A910F81-4378-7BBA-C88E-027E6950D019}"/>
              </a:ext>
            </a:extLst>
          </p:cNvPr>
          <p:cNvSpPr txBox="1"/>
          <p:nvPr/>
        </p:nvSpPr>
        <p:spPr>
          <a:xfrm>
            <a:off x="647700" y="6115050"/>
            <a:ext cx="11581247" cy="461665"/>
          </a:xfrm>
          <a:prstGeom prst="rect">
            <a:avLst/>
          </a:prstGeom>
          <a:noFill/>
        </p:spPr>
        <p:txBody>
          <a:bodyPr wrap="none" rtlCol="0">
            <a:spAutoFit/>
          </a:bodyPr>
          <a:lstStyle/>
          <a:p>
            <a:r>
              <a:rPr lang="fr-FR" sz="2400" dirty="0" err="1"/>
              <a:t>Requirement</a:t>
            </a:r>
            <a:r>
              <a:rPr lang="fr-FR" sz="2400" dirty="0"/>
              <a:t> for </a:t>
            </a:r>
            <a:r>
              <a:rPr lang="fr-FR" sz="2400" dirty="0" err="1"/>
              <a:t>presentations</a:t>
            </a:r>
            <a:r>
              <a:rPr lang="fr-FR" sz="2400" dirty="0"/>
              <a:t>: </a:t>
            </a:r>
            <a:r>
              <a:rPr lang="fr-FR" sz="2400" dirty="0" err="1"/>
              <a:t>send</a:t>
            </a:r>
            <a:r>
              <a:rPr lang="fr-FR" sz="2400" dirty="0"/>
              <a:t> me the PPT at least 48 </a:t>
            </a:r>
            <a:r>
              <a:rPr lang="fr-FR" sz="2400" dirty="0" err="1"/>
              <a:t>hours</a:t>
            </a:r>
            <a:r>
              <a:rPr lang="fr-FR" sz="2400" dirty="0"/>
              <a:t> </a:t>
            </a:r>
            <a:r>
              <a:rPr lang="fr-FR" sz="2400" dirty="0" err="1"/>
              <a:t>before</a:t>
            </a:r>
            <a:r>
              <a:rPr lang="fr-FR" sz="2400" dirty="0"/>
              <a:t> </a:t>
            </a:r>
            <a:r>
              <a:rPr lang="fr-FR" sz="2400" dirty="0" err="1"/>
              <a:t>your</a:t>
            </a:r>
            <a:r>
              <a:rPr lang="fr-FR" sz="2400" dirty="0"/>
              <a:t> </a:t>
            </a:r>
            <a:r>
              <a:rPr lang="fr-FR" sz="2400" dirty="0" err="1"/>
              <a:t>presentation</a:t>
            </a:r>
            <a:endParaRPr lang="fr-FR" sz="2400" dirty="0"/>
          </a:p>
        </p:txBody>
      </p:sp>
    </p:spTree>
    <p:extLst>
      <p:ext uri="{BB962C8B-B14F-4D97-AF65-F5344CB8AC3E}">
        <p14:creationId xmlns:p14="http://schemas.microsoft.com/office/powerpoint/2010/main" val="19608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1"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Espace réservé du numéro de diapositive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fontAlgn="base">
              <a:spcBef>
                <a:spcPct val="0"/>
              </a:spcBef>
              <a:spcAft>
                <a:spcPct val="0"/>
              </a:spcAft>
              <a:defRPr/>
            </a:pPr>
            <a:fld id="{696E3FA3-D22D-054F-BC1E-B6438BEF0C92}" type="slidenum">
              <a:rPr lang="fr-FR" sz="2000" b="1"/>
              <a:pPr algn="r" fontAlgn="base">
                <a:spcBef>
                  <a:spcPct val="0"/>
                </a:spcBef>
                <a:spcAft>
                  <a:spcPct val="0"/>
                </a:spcAft>
                <a:defRPr/>
              </a:pPr>
              <a:t>20</a:t>
            </a:fld>
            <a:endParaRPr lang="fr-FR" sz="2000" b="1"/>
          </a:p>
        </p:txBody>
      </p:sp>
      <p:sp>
        <p:nvSpPr>
          <p:cNvPr id="120834" name="Rectangle 5"/>
          <p:cNvSpPr>
            <a:spLocks noGrp="1" noChangeArrowheads="1"/>
          </p:cNvSpPr>
          <p:nvPr>
            <p:ph type="title"/>
          </p:nvPr>
        </p:nvSpPr>
        <p:spPr>
          <a:xfrm>
            <a:off x="2057400" y="0"/>
            <a:ext cx="8610600" cy="609600"/>
          </a:xfrm>
        </p:spPr>
        <p:txBody>
          <a:bodyPr>
            <a:noAutofit/>
          </a:bodyPr>
          <a:lstStyle/>
          <a:p>
            <a:pPr eaLnBrk="1" hangingPunct="1"/>
            <a:r>
              <a:rPr lang="fr-CH" sz="2400" dirty="0" err="1">
                <a:latin typeface="Arial" charset="0"/>
              </a:rPr>
              <a:t>Consequences</a:t>
            </a:r>
            <a:r>
              <a:rPr lang="fr-CH" sz="2400" dirty="0">
                <a:latin typeface="Arial" charset="0"/>
              </a:rPr>
              <a:t> of </a:t>
            </a:r>
            <a:r>
              <a:rPr lang="fr-CH" sz="2400" dirty="0" err="1">
                <a:latin typeface="Arial" charset="0"/>
              </a:rPr>
              <a:t>devaluation</a:t>
            </a:r>
            <a:r>
              <a:rPr lang="fr-CH" sz="2400" dirty="0">
                <a:latin typeface="Arial" charset="0"/>
              </a:rPr>
              <a:t> or </a:t>
            </a:r>
            <a:r>
              <a:rPr lang="fr-CH" sz="2400" dirty="0" err="1">
                <a:latin typeface="Arial" charset="0"/>
              </a:rPr>
              <a:t>depreciation</a:t>
            </a:r>
            <a:r>
              <a:rPr lang="fr-CH" sz="2400" dirty="0">
                <a:latin typeface="Arial" charset="0"/>
              </a:rPr>
              <a:t> of </a:t>
            </a:r>
            <a:r>
              <a:rPr lang="fr-CH" sz="2400" dirty="0" err="1">
                <a:latin typeface="Arial" charset="0"/>
              </a:rPr>
              <a:t>domestic</a:t>
            </a:r>
            <a:r>
              <a:rPr lang="fr-CH" sz="2400" dirty="0">
                <a:latin typeface="Arial" charset="0"/>
              </a:rPr>
              <a:t> </a:t>
            </a:r>
            <a:r>
              <a:rPr lang="fr-CH" sz="2400" dirty="0" err="1">
                <a:latin typeface="Arial" charset="0"/>
              </a:rPr>
              <a:t>currency</a:t>
            </a:r>
            <a:endParaRPr lang="fr-CH" sz="2400" dirty="0">
              <a:latin typeface="Arial" charset="0"/>
            </a:endParaRPr>
          </a:p>
        </p:txBody>
      </p:sp>
      <p:sp>
        <p:nvSpPr>
          <p:cNvPr id="8" name="Rectangle 3"/>
          <p:cNvSpPr txBox="1">
            <a:spLocks noChangeArrowheads="1"/>
          </p:cNvSpPr>
          <p:nvPr/>
        </p:nvSpPr>
        <p:spPr bwMode="auto">
          <a:xfrm>
            <a:off x="2063751" y="762000"/>
            <a:ext cx="83534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363538">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just" eaLnBrk="0" fontAlgn="base" hangingPunct="0">
              <a:spcBef>
                <a:spcPct val="20000"/>
              </a:spcBef>
              <a:spcAft>
                <a:spcPct val="0"/>
              </a:spcAft>
              <a:buClr>
                <a:srgbClr val="6699FF"/>
              </a:buClr>
              <a:defRPr/>
            </a:pPr>
            <a:r>
              <a:rPr lang="fr-FR" sz="2000" b="1" dirty="0">
                <a:solidFill>
                  <a:srgbClr val="CC0066"/>
                </a:solidFill>
                <a:sym typeface="Wingdings 2" charset="0"/>
              </a:rPr>
              <a:t>J </a:t>
            </a:r>
            <a:r>
              <a:rPr lang="fr-FR" sz="2000" b="1" dirty="0" err="1">
                <a:solidFill>
                  <a:srgbClr val="CC0066"/>
                </a:solidFill>
                <a:sym typeface="Wingdings 2" charset="0"/>
              </a:rPr>
              <a:t>curve</a:t>
            </a:r>
            <a:r>
              <a:rPr lang="fr-FR" sz="2000" b="1" dirty="0">
                <a:solidFill>
                  <a:srgbClr val="CC0066"/>
                </a:solidFill>
                <a:sym typeface="Wingdings 2" charset="0"/>
              </a:rPr>
              <a:t>  of the </a:t>
            </a:r>
            <a:r>
              <a:rPr lang="fr-FR" sz="2000" b="1" dirty="0" err="1">
                <a:solidFill>
                  <a:srgbClr val="CC0066"/>
                </a:solidFill>
                <a:sym typeface="Wingdings 2" charset="0"/>
              </a:rPr>
              <a:t>evolution</a:t>
            </a:r>
            <a:r>
              <a:rPr lang="fr-FR" sz="2000" b="1" dirty="0">
                <a:solidFill>
                  <a:srgbClr val="CC0066"/>
                </a:solidFill>
                <a:sym typeface="Wingdings 2" charset="0"/>
              </a:rPr>
              <a:t> of </a:t>
            </a:r>
            <a:r>
              <a:rPr lang="fr-FR" sz="2000" b="1" dirty="0" err="1">
                <a:solidFill>
                  <a:srgbClr val="CC0066"/>
                </a:solidFill>
                <a:sym typeface="Wingdings 2" charset="0"/>
              </a:rPr>
              <a:t>current</a:t>
            </a:r>
            <a:r>
              <a:rPr lang="fr-FR" sz="2000" b="1" dirty="0">
                <a:solidFill>
                  <a:srgbClr val="CC0066"/>
                </a:solidFill>
                <a:sym typeface="Wingdings 2" charset="0"/>
              </a:rPr>
              <a:t> </a:t>
            </a:r>
            <a:r>
              <a:rPr lang="fr-FR" sz="2000" b="1" dirty="0" err="1">
                <a:solidFill>
                  <a:srgbClr val="CC0066"/>
                </a:solidFill>
                <a:sym typeface="Wingdings 2" charset="0"/>
              </a:rPr>
              <a:t>account</a:t>
            </a:r>
            <a:endParaRPr lang="fr-FR" sz="3600" b="1" dirty="0">
              <a:solidFill>
                <a:srgbClr val="CC0066"/>
              </a:solidFill>
              <a:sym typeface="Wingdings" charset="0"/>
            </a:endParaRPr>
          </a:p>
        </p:txBody>
      </p:sp>
      <p:sp>
        <p:nvSpPr>
          <p:cNvPr id="9" name="Line 4"/>
          <p:cNvSpPr>
            <a:spLocks noChangeShapeType="1"/>
          </p:cNvSpPr>
          <p:nvPr/>
        </p:nvSpPr>
        <p:spPr bwMode="auto">
          <a:xfrm flipV="1">
            <a:off x="3287713" y="1552575"/>
            <a:ext cx="0" cy="3810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defRPr/>
            </a:pPr>
            <a:endParaRPr lang="fr-FR" sz="2400">
              <a:solidFill>
                <a:srgbClr val="000000"/>
              </a:solidFill>
              <a:latin typeface="Arial" charset="0"/>
              <a:ea typeface="ＭＳ Ｐゴシック" charset="0"/>
            </a:endParaRPr>
          </a:p>
        </p:txBody>
      </p:sp>
      <p:sp>
        <p:nvSpPr>
          <p:cNvPr id="10" name="Line 5"/>
          <p:cNvSpPr>
            <a:spLocks noChangeShapeType="1"/>
          </p:cNvSpPr>
          <p:nvPr/>
        </p:nvSpPr>
        <p:spPr bwMode="auto">
          <a:xfrm>
            <a:off x="3287713" y="4295775"/>
            <a:ext cx="7315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defRPr/>
            </a:pPr>
            <a:endParaRPr lang="fr-FR" sz="2400">
              <a:solidFill>
                <a:srgbClr val="000000"/>
              </a:solidFill>
              <a:latin typeface="Arial" charset="0"/>
              <a:ea typeface="ＭＳ Ｐゴシック" charset="0"/>
            </a:endParaRPr>
          </a:p>
        </p:txBody>
      </p:sp>
      <p:sp>
        <p:nvSpPr>
          <p:cNvPr id="11" name="Text Box 6"/>
          <p:cNvSpPr txBox="1">
            <a:spLocks noChangeArrowheads="1"/>
          </p:cNvSpPr>
          <p:nvPr/>
        </p:nvSpPr>
        <p:spPr bwMode="auto">
          <a:xfrm>
            <a:off x="2525713" y="1552576"/>
            <a:ext cx="677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fontAlgn="base" hangingPunct="0">
              <a:spcBef>
                <a:spcPct val="0"/>
              </a:spcBef>
              <a:spcAft>
                <a:spcPct val="0"/>
              </a:spcAft>
              <a:defRPr/>
            </a:pPr>
            <a:r>
              <a:rPr lang="fr-FR" sz="2000" dirty="0">
                <a:solidFill>
                  <a:srgbClr val="000000"/>
                </a:solidFill>
                <a:latin typeface="Times New Roman" charset="0"/>
              </a:rPr>
              <a:t>X-M</a:t>
            </a:r>
          </a:p>
        </p:txBody>
      </p:sp>
      <p:sp>
        <p:nvSpPr>
          <p:cNvPr id="12" name="Freeform 7"/>
          <p:cNvSpPr>
            <a:spLocks/>
          </p:cNvSpPr>
          <p:nvPr/>
        </p:nvSpPr>
        <p:spPr bwMode="auto">
          <a:xfrm>
            <a:off x="3287713" y="4448175"/>
            <a:ext cx="1676400" cy="533400"/>
          </a:xfrm>
          <a:custGeom>
            <a:avLst/>
            <a:gdLst>
              <a:gd name="T0" fmla="*/ 0 w 1056"/>
              <a:gd name="T1" fmla="*/ 0 h 336"/>
              <a:gd name="T2" fmla="*/ 2147483646 w 1056"/>
              <a:gd name="T3" fmla="*/ 2147483646 h 336"/>
              <a:gd name="T4" fmla="*/ 2147483646 w 1056"/>
              <a:gd name="T5" fmla="*/ 2147483646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128" y="68"/>
                  <a:pt x="256" y="136"/>
                  <a:pt x="432" y="192"/>
                </a:cubicBezTo>
                <a:cubicBezTo>
                  <a:pt x="608" y="248"/>
                  <a:pt x="952" y="312"/>
                  <a:pt x="1056" y="336"/>
                </a:cubicBezTo>
              </a:path>
            </a:pathLst>
          </a:custGeom>
          <a:noFill/>
          <a:ln w="25400">
            <a:solidFill>
              <a:srgbClr val="9900C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defRPr/>
            </a:pPr>
            <a:endParaRPr lang="fr-FR" sz="2400">
              <a:solidFill>
                <a:srgbClr val="000000"/>
              </a:solidFill>
              <a:latin typeface="Arial" charset="0"/>
              <a:ea typeface="ＭＳ Ｐゴシック" charset="0"/>
            </a:endParaRPr>
          </a:p>
        </p:txBody>
      </p:sp>
      <p:sp>
        <p:nvSpPr>
          <p:cNvPr id="13" name="Freeform 8"/>
          <p:cNvSpPr>
            <a:spLocks/>
          </p:cNvSpPr>
          <p:nvPr/>
        </p:nvSpPr>
        <p:spPr bwMode="auto">
          <a:xfrm>
            <a:off x="4964113" y="2162175"/>
            <a:ext cx="2743200" cy="2832100"/>
          </a:xfrm>
          <a:custGeom>
            <a:avLst/>
            <a:gdLst>
              <a:gd name="T0" fmla="*/ 0 w 1728"/>
              <a:gd name="T1" fmla="*/ 2147483646 h 1784"/>
              <a:gd name="T2" fmla="*/ 2147483646 w 1728"/>
              <a:gd name="T3" fmla="*/ 2147483646 h 1784"/>
              <a:gd name="T4" fmla="*/ 2147483646 w 1728"/>
              <a:gd name="T5" fmla="*/ 2147483646 h 1784"/>
              <a:gd name="T6" fmla="*/ 2147483646 w 1728"/>
              <a:gd name="T7" fmla="*/ 2147483646 h 1784"/>
              <a:gd name="T8" fmla="*/ 2147483646 w 1728"/>
              <a:gd name="T9" fmla="*/ 0 h 1784"/>
              <a:gd name="T10" fmla="*/ 0 60000 65536"/>
              <a:gd name="T11" fmla="*/ 0 60000 65536"/>
              <a:gd name="T12" fmla="*/ 0 60000 65536"/>
              <a:gd name="T13" fmla="*/ 0 60000 65536"/>
              <a:gd name="T14" fmla="*/ 0 60000 65536"/>
              <a:gd name="T15" fmla="*/ 0 w 1728"/>
              <a:gd name="T16" fmla="*/ 0 h 1784"/>
              <a:gd name="T17" fmla="*/ 1728 w 1728"/>
              <a:gd name="T18" fmla="*/ 1784 h 1784"/>
            </a:gdLst>
            <a:ahLst/>
            <a:cxnLst>
              <a:cxn ang="T10">
                <a:pos x="T0" y="T1"/>
              </a:cxn>
              <a:cxn ang="T11">
                <a:pos x="T2" y="T3"/>
              </a:cxn>
              <a:cxn ang="T12">
                <a:pos x="T4" y="T5"/>
              </a:cxn>
              <a:cxn ang="T13">
                <a:pos x="T6" y="T7"/>
              </a:cxn>
              <a:cxn ang="T14">
                <a:pos x="T8" y="T9"/>
              </a:cxn>
            </a:cxnLst>
            <a:rect l="T15" t="T16" r="T17" b="T18"/>
            <a:pathLst>
              <a:path w="1728" h="1784">
                <a:moveTo>
                  <a:pt x="0" y="1776"/>
                </a:moveTo>
                <a:cubicBezTo>
                  <a:pt x="180" y="1780"/>
                  <a:pt x="360" y="1784"/>
                  <a:pt x="528" y="1728"/>
                </a:cubicBezTo>
                <a:cubicBezTo>
                  <a:pt x="696" y="1672"/>
                  <a:pt x="856" y="1584"/>
                  <a:pt x="1008" y="1440"/>
                </a:cubicBezTo>
                <a:cubicBezTo>
                  <a:pt x="1160" y="1296"/>
                  <a:pt x="1320" y="1104"/>
                  <a:pt x="1440" y="864"/>
                </a:cubicBezTo>
                <a:cubicBezTo>
                  <a:pt x="1560" y="624"/>
                  <a:pt x="1680" y="144"/>
                  <a:pt x="1728" y="0"/>
                </a:cubicBezTo>
              </a:path>
            </a:pathLst>
          </a:custGeom>
          <a:noFill/>
          <a:ln w="25400">
            <a:solidFill>
              <a:srgbClr val="0033CC"/>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defRPr/>
            </a:pPr>
            <a:endParaRPr lang="fr-FR" sz="2400">
              <a:solidFill>
                <a:srgbClr val="000000"/>
              </a:solidFill>
              <a:latin typeface="Arial" charset="0"/>
              <a:ea typeface="ＭＳ Ｐゴシック" charset="0"/>
            </a:endParaRPr>
          </a:p>
        </p:txBody>
      </p:sp>
      <p:sp>
        <p:nvSpPr>
          <p:cNvPr id="14" name="Text Box 9"/>
          <p:cNvSpPr txBox="1">
            <a:spLocks noChangeArrowheads="1"/>
          </p:cNvSpPr>
          <p:nvPr/>
        </p:nvSpPr>
        <p:spPr bwMode="auto">
          <a:xfrm>
            <a:off x="2138680" y="4219576"/>
            <a:ext cx="137890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fontAlgn="base" hangingPunct="0">
              <a:spcBef>
                <a:spcPct val="0"/>
              </a:spcBef>
              <a:spcAft>
                <a:spcPct val="0"/>
              </a:spcAft>
              <a:defRPr/>
            </a:pPr>
            <a:r>
              <a:rPr lang="fr-FR" sz="2000" dirty="0" err="1">
                <a:solidFill>
                  <a:srgbClr val="000000"/>
                </a:solidFill>
                <a:latin typeface="Times New Roman" charset="0"/>
              </a:rPr>
              <a:t>T</a:t>
            </a:r>
            <a:r>
              <a:rPr lang="fr-FR" sz="2000" dirty="0">
                <a:solidFill>
                  <a:srgbClr val="000000"/>
                </a:solidFill>
                <a:latin typeface="Times New Roman" charset="0"/>
              </a:rPr>
              <a:t>= 0 </a:t>
            </a:r>
          </a:p>
          <a:p>
            <a:pPr algn="ctr" eaLnBrk="0" fontAlgn="base" hangingPunct="0">
              <a:spcBef>
                <a:spcPct val="0"/>
              </a:spcBef>
              <a:spcAft>
                <a:spcPct val="0"/>
              </a:spcAft>
              <a:defRPr/>
            </a:pPr>
            <a:r>
              <a:rPr lang="fr-FR" sz="2000" dirty="0" err="1">
                <a:solidFill>
                  <a:srgbClr val="000000"/>
                </a:solidFill>
                <a:latin typeface="Times New Roman" charset="0"/>
              </a:rPr>
              <a:t>devaluation</a:t>
            </a:r>
            <a:endParaRPr lang="fr-FR" sz="2000" dirty="0">
              <a:solidFill>
                <a:srgbClr val="000000"/>
              </a:solidFill>
              <a:latin typeface="Times New Roman" charset="0"/>
            </a:endParaRPr>
          </a:p>
        </p:txBody>
      </p:sp>
      <p:sp>
        <p:nvSpPr>
          <p:cNvPr id="15" name="AutoShape 10"/>
          <p:cNvSpPr>
            <a:spLocks/>
          </p:cNvSpPr>
          <p:nvPr/>
        </p:nvSpPr>
        <p:spPr bwMode="auto">
          <a:xfrm rot="5381074">
            <a:off x="3973513" y="3243263"/>
            <a:ext cx="304800" cy="1676400"/>
          </a:xfrm>
          <a:prstGeom prst="leftBrace">
            <a:avLst>
              <a:gd name="adj1" fmla="val 45833"/>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charset="0"/>
              <a:ea typeface="ＭＳ Ｐゴシック" charset="0"/>
            </a:endParaRPr>
          </a:p>
        </p:txBody>
      </p:sp>
      <p:sp>
        <p:nvSpPr>
          <p:cNvPr id="16" name="AutoShape 11"/>
          <p:cNvSpPr>
            <a:spLocks/>
          </p:cNvSpPr>
          <p:nvPr/>
        </p:nvSpPr>
        <p:spPr bwMode="auto">
          <a:xfrm rot="5381074">
            <a:off x="6618288" y="2254251"/>
            <a:ext cx="304800" cy="3654425"/>
          </a:xfrm>
          <a:prstGeom prst="leftBrace">
            <a:avLst>
              <a:gd name="adj1" fmla="val 99913"/>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defRPr/>
            </a:pPr>
            <a:endParaRPr lang="fr-FR">
              <a:solidFill>
                <a:srgbClr val="000000"/>
              </a:solidFill>
              <a:latin typeface="Arial" charset="0"/>
              <a:ea typeface="ＭＳ Ｐゴシック" charset="0"/>
            </a:endParaRPr>
          </a:p>
        </p:txBody>
      </p:sp>
      <p:sp>
        <p:nvSpPr>
          <p:cNvPr id="17" name="Text Box 12"/>
          <p:cNvSpPr txBox="1">
            <a:spLocks noChangeArrowheads="1"/>
          </p:cNvSpPr>
          <p:nvPr/>
        </p:nvSpPr>
        <p:spPr bwMode="auto">
          <a:xfrm>
            <a:off x="3441848" y="3152776"/>
            <a:ext cx="141417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fontAlgn="base" hangingPunct="0">
              <a:spcBef>
                <a:spcPct val="0"/>
              </a:spcBef>
              <a:spcAft>
                <a:spcPct val="0"/>
              </a:spcAft>
              <a:defRPr/>
            </a:pPr>
            <a:r>
              <a:rPr lang="fr-FR" sz="2000" b="1" dirty="0">
                <a:solidFill>
                  <a:srgbClr val="9900CC"/>
                </a:solidFill>
                <a:latin typeface="Times New Roman" charset="0"/>
              </a:rPr>
              <a:t>Phase 1 : </a:t>
            </a:r>
          </a:p>
          <a:p>
            <a:pPr algn="ctr" eaLnBrk="0" fontAlgn="base" hangingPunct="0">
              <a:spcBef>
                <a:spcPct val="0"/>
              </a:spcBef>
              <a:spcAft>
                <a:spcPct val="0"/>
              </a:spcAft>
              <a:defRPr/>
            </a:pPr>
            <a:r>
              <a:rPr lang="fr-FR" sz="2000" b="1" dirty="0">
                <a:solidFill>
                  <a:srgbClr val="9900CC"/>
                </a:solidFill>
                <a:latin typeface="Times New Roman" charset="0"/>
              </a:rPr>
              <a:t>Price </a:t>
            </a:r>
            <a:r>
              <a:rPr lang="fr-FR" sz="2000" b="1" dirty="0" err="1">
                <a:solidFill>
                  <a:srgbClr val="9900CC"/>
                </a:solidFill>
                <a:latin typeface="Times New Roman" charset="0"/>
              </a:rPr>
              <a:t>effect</a:t>
            </a:r>
            <a:endParaRPr lang="fr-FR" sz="2000" b="1" dirty="0">
              <a:solidFill>
                <a:srgbClr val="9900CC"/>
              </a:solidFill>
              <a:latin typeface="Times New Roman" charset="0"/>
            </a:endParaRPr>
          </a:p>
        </p:txBody>
      </p:sp>
      <p:sp>
        <p:nvSpPr>
          <p:cNvPr id="18" name="Text Box 13"/>
          <p:cNvSpPr txBox="1">
            <a:spLocks noChangeArrowheads="1"/>
          </p:cNvSpPr>
          <p:nvPr/>
        </p:nvSpPr>
        <p:spPr bwMode="auto">
          <a:xfrm>
            <a:off x="5039261" y="3136901"/>
            <a:ext cx="182614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fontAlgn="base" hangingPunct="0">
              <a:spcBef>
                <a:spcPct val="0"/>
              </a:spcBef>
              <a:spcAft>
                <a:spcPct val="0"/>
              </a:spcAft>
              <a:defRPr/>
            </a:pPr>
            <a:r>
              <a:rPr lang="fr-FR" sz="2000" b="1" dirty="0">
                <a:solidFill>
                  <a:srgbClr val="0033CC"/>
                </a:solidFill>
                <a:latin typeface="Times New Roman" charset="0"/>
              </a:rPr>
              <a:t>Phase 2 : </a:t>
            </a:r>
          </a:p>
          <a:p>
            <a:pPr algn="ctr" eaLnBrk="0" fontAlgn="base" hangingPunct="0">
              <a:spcBef>
                <a:spcPct val="0"/>
              </a:spcBef>
              <a:spcAft>
                <a:spcPct val="0"/>
              </a:spcAft>
              <a:defRPr/>
            </a:pPr>
            <a:r>
              <a:rPr lang="fr-FR" sz="2000" b="1" dirty="0" err="1">
                <a:solidFill>
                  <a:srgbClr val="0033CC"/>
                </a:solidFill>
                <a:latin typeface="Times New Roman" charset="0"/>
              </a:rPr>
              <a:t>Quantity</a:t>
            </a:r>
            <a:r>
              <a:rPr lang="fr-FR" sz="2000" b="1" dirty="0">
                <a:solidFill>
                  <a:srgbClr val="0033CC"/>
                </a:solidFill>
                <a:latin typeface="Times New Roman" charset="0"/>
              </a:rPr>
              <a:t> </a:t>
            </a:r>
            <a:r>
              <a:rPr lang="fr-FR" sz="2000" b="1" dirty="0" err="1">
                <a:solidFill>
                  <a:srgbClr val="0033CC"/>
                </a:solidFill>
                <a:latin typeface="Times New Roman" charset="0"/>
              </a:rPr>
              <a:t>effect</a:t>
            </a:r>
            <a:endParaRPr lang="fr-FR" sz="2000" b="1" dirty="0">
              <a:solidFill>
                <a:srgbClr val="0033CC"/>
              </a:solidFill>
              <a:latin typeface="Times New Roman" charset="0"/>
            </a:endParaRPr>
          </a:p>
        </p:txBody>
      </p:sp>
      <p:sp>
        <p:nvSpPr>
          <p:cNvPr id="19" name="Text Box 14"/>
          <p:cNvSpPr txBox="1">
            <a:spLocks noChangeArrowheads="1"/>
          </p:cNvSpPr>
          <p:nvPr/>
        </p:nvSpPr>
        <p:spPr bwMode="auto">
          <a:xfrm>
            <a:off x="9872726" y="4505326"/>
            <a:ext cx="7158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600">
                <a:solidFill>
                  <a:srgbClr val="003366"/>
                </a:solidFill>
                <a:latin typeface="Arial" charset="0"/>
                <a:ea typeface="ＭＳ Ｐゴシック" charset="0"/>
                <a:cs typeface="ＭＳ Ｐゴシック" charset="0"/>
              </a:defRPr>
            </a:lvl1pPr>
            <a:lvl2pPr>
              <a:defRPr sz="2400">
                <a:solidFill>
                  <a:srgbClr val="003366"/>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fontAlgn="base" hangingPunct="0">
              <a:spcBef>
                <a:spcPct val="0"/>
              </a:spcBef>
              <a:spcAft>
                <a:spcPct val="0"/>
              </a:spcAft>
              <a:defRPr/>
            </a:pPr>
            <a:r>
              <a:rPr lang="fr-FR" sz="2000" dirty="0">
                <a:solidFill>
                  <a:srgbClr val="000000"/>
                </a:solidFill>
                <a:latin typeface="Times New Roman" charset="0"/>
              </a:rPr>
              <a:t>Time</a:t>
            </a:r>
          </a:p>
        </p:txBody>
      </p:sp>
    </p:spTree>
    <p:extLst>
      <p:ext uri="{BB962C8B-B14F-4D97-AF65-F5344CB8AC3E}">
        <p14:creationId xmlns:p14="http://schemas.microsoft.com/office/powerpoint/2010/main" val="248288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0-#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utoUpdateAnimBg="0"/>
      <p:bldP spid="12" grpId="0" animBg="1"/>
      <p:bldP spid="13" grpId="0" animBg="1"/>
      <p:bldP spid="14" grpId="0" autoUpdateAnimBg="0"/>
      <p:bldP spid="15" grpId="0" animBg="1"/>
      <p:bldP spid="16" grpId="0" animBg="1"/>
      <p:bldP spid="17" grpId="0" autoUpdateAnimBg="0"/>
      <p:bldP spid="18" grpId="0" autoUpdateAnimBg="0"/>
      <p:bldP spid="1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21</a:t>
            </a:fld>
            <a:endParaRPr lang="fr-FR"/>
          </a:p>
        </p:txBody>
      </p:sp>
      <p:sp>
        <p:nvSpPr>
          <p:cNvPr id="19" name="ZoneTexte 18">
            <a:extLst>
              <a:ext uri="{FF2B5EF4-FFF2-40B4-BE49-F238E27FC236}">
                <a16:creationId xmlns:a16="http://schemas.microsoft.com/office/drawing/2014/main" id="{B96D31AF-C362-4C17-1965-B629EF427643}"/>
              </a:ext>
            </a:extLst>
          </p:cNvPr>
          <p:cNvSpPr txBox="1"/>
          <p:nvPr/>
        </p:nvSpPr>
        <p:spPr>
          <a:xfrm>
            <a:off x="-28771" y="42349"/>
            <a:ext cx="12192000" cy="830997"/>
          </a:xfrm>
          <a:prstGeom prst="rect">
            <a:avLst/>
          </a:prstGeom>
          <a:noFill/>
        </p:spPr>
        <p:txBody>
          <a:bodyPr wrap="square" rtlCol="0">
            <a:spAutoFit/>
          </a:bodyPr>
          <a:lstStyle/>
          <a:p>
            <a:pPr marL="285750" indent="-285750">
              <a:buFont typeface="Wingdings" pitchFamily="2" charset="2"/>
              <a:buChar char="Ø"/>
            </a:pPr>
            <a:r>
              <a:rPr lang="fr-FR" sz="2400" dirty="0">
                <a:highlight>
                  <a:srgbClr val="00FF00"/>
                </a:highlight>
              </a:rPr>
              <a:t>1) Exchange rate/ </a:t>
            </a:r>
          </a:p>
          <a:p>
            <a:r>
              <a:rPr lang="fr-FR" sz="2400" dirty="0">
                <a:highlight>
                  <a:srgbClr val="00FF00"/>
                </a:highlight>
              </a:rPr>
              <a:t>2) </a:t>
            </a:r>
            <a:r>
              <a:rPr lang="fr-FR" sz="2400" dirty="0" err="1">
                <a:highlight>
                  <a:srgbClr val="00FF00"/>
                </a:highlight>
              </a:rPr>
              <a:t>Foreign</a:t>
            </a:r>
            <a:r>
              <a:rPr lang="fr-FR" sz="2400" dirty="0">
                <a:highlight>
                  <a:srgbClr val="00FF00"/>
                </a:highlight>
              </a:rPr>
              <a:t> exchange </a:t>
            </a:r>
            <a:r>
              <a:rPr lang="fr-FR" sz="2400" dirty="0" err="1">
                <a:highlight>
                  <a:srgbClr val="00FF00"/>
                </a:highlight>
              </a:rPr>
              <a:t>market</a:t>
            </a:r>
            <a:r>
              <a:rPr lang="fr-FR" sz="2400" dirty="0">
                <a:highlight>
                  <a:srgbClr val="00FF00"/>
                </a:highlight>
              </a:rPr>
              <a:t>/ 3) exchange rate system</a:t>
            </a:r>
          </a:p>
        </p:txBody>
      </p:sp>
      <p:sp>
        <p:nvSpPr>
          <p:cNvPr id="2" name="ZoneTexte 1">
            <a:extLst>
              <a:ext uri="{FF2B5EF4-FFF2-40B4-BE49-F238E27FC236}">
                <a16:creationId xmlns:a16="http://schemas.microsoft.com/office/drawing/2014/main" id="{20E42AD3-07F0-F89A-3D69-B3049EB80CCD}"/>
              </a:ext>
            </a:extLst>
          </p:cNvPr>
          <p:cNvSpPr txBox="1"/>
          <p:nvPr/>
        </p:nvSpPr>
        <p:spPr>
          <a:xfrm>
            <a:off x="128337" y="988421"/>
            <a:ext cx="12063663" cy="461665"/>
          </a:xfrm>
          <a:prstGeom prst="rect">
            <a:avLst/>
          </a:prstGeom>
          <a:noFill/>
        </p:spPr>
        <p:txBody>
          <a:bodyPr wrap="square" rtlCol="0">
            <a:spAutoFit/>
          </a:bodyPr>
          <a:lstStyle/>
          <a:p>
            <a:r>
              <a:rPr lang="fr-FR" sz="2400" dirty="0"/>
              <a:t>- </a:t>
            </a:r>
            <a:r>
              <a:rPr lang="fr-FR" sz="2400" dirty="0" err="1"/>
              <a:t>Who</a:t>
            </a:r>
            <a:r>
              <a:rPr lang="fr-FR" sz="2400" dirty="0"/>
              <a:t> are the winners? </a:t>
            </a:r>
          </a:p>
        </p:txBody>
      </p:sp>
      <p:pic>
        <p:nvPicPr>
          <p:cNvPr id="6" name="Image 5">
            <a:extLst>
              <a:ext uri="{FF2B5EF4-FFF2-40B4-BE49-F238E27FC236}">
                <a16:creationId xmlns:a16="http://schemas.microsoft.com/office/drawing/2014/main" id="{2DCBB5CE-783C-E7D7-AF28-9880E4CBFF7F}"/>
              </a:ext>
            </a:extLst>
          </p:cNvPr>
          <p:cNvPicPr>
            <a:picLocks noChangeAspect="1"/>
          </p:cNvPicPr>
          <p:nvPr/>
        </p:nvPicPr>
        <p:blipFill>
          <a:blip r:embed="rId4"/>
          <a:stretch>
            <a:fillRect/>
          </a:stretch>
        </p:blipFill>
        <p:spPr>
          <a:xfrm>
            <a:off x="2273299" y="1450087"/>
            <a:ext cx="8298777" cy="5065680"/>
          </a:xfrm>
          <a:prstGeom prst="rect">
            <a:avLst/>
          </a:prstGeom>
        </p:spPr>
      </p:pic>
    </p:spTree>
    <p:extLst>
      <p:ext uri="{BB962C8B-B14F-4D97-AF65-F5344CB8AC3E}">
        <p14:creationId xmlns:p14="http://schemas.microsoft.com/office/powerpoint/2010/main" val="17246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2  </a:t>
            </a:r>
            <a:r>
              <a:rPr lang="fr-FR" sz="2400" dirty="0" err="1"/>
              <a:t>Le’ts</a:t>
            </a:r>
            <a:r>
              <a:rPr lang="fr-FR" sz="2400" dirty="0"/>
              <a:t> use the concepts in </a:t>
            </a:r>
            <a:r>
              <a:rPr lang="fr-FR" sz="2400" dirty="0" err="1"/>
              <a:t>context</a:t>
            </a:r>
            <a:r>
              <a:rPr lang="fr-FR" sz="2400" dirty="0"/>
              <a:t> </a:t>
            </a:r>
          </a:p>
        </p:txBody>
      </p:sp>
      <p:sp>
        <p:nvSpPr>
          <p:cNvPr id="16" name="Espace réservé du numéro de diapositive 15">
            <a:extLst>
              <a:ext uri="{FF2B5EF4-FFF2-40B4-BE49-F238E27FC236}">
                <a16:creationId xmlns:a16="http://schemas.microsoft.com/office/drawing/2014/main" id="{C0DFFC96-9ED5-33AF-A77E-22B3AF137587}"/>
              </a:ext>
            </a:extLst>
          </p:cNvPr>
          <p:cNvSpPr>
            <a:spLocks noGrp="1"/>
          </p:cNvSpPr>
          <p:nvPr>
            <p:ph type="sldNum" sz="quarter" idx="12"/>
          </p:nvPr>
        </p:nvSpPr>
        <p:spPr/>
        <p:txBody>
          <a:bodyPr/>
          <a:lstStyle/>
          <a:p>
            <a:fld id="{A50A5B85-44CD-BA4A-94C4-E4B93892B915}" type="slidenum">
              <a:rPr lang="fr-FR" smtClean="0"/>
              <a:t>22</a:t>
            </a:fld>
            <a:endParaRPr lang="fr-FR"/>
          </a:p>
        </p:txBody>
      </p:sp>
      <p:sp>
        <p:nvSpPr>
          <p:cNvPr id="3" name="ZoneTexte 2">
            <a:extLst>
              <a:ext uri="{FF2B5EF4-FFF2-40B4-BE49-F238E27FC236}">
                <a16:creationId xmlns:a16="http://schemas.microsoft.com/office/drawing/2014/main" id="{A34B70FC-B45B-1511-A183-52A7EB58CEC8}"/>
              </a:ext>
            </a:extLst>
          </p:cNvPr>
          <p:cNvSpPr txBox="1"/>
          <p:nvPr/>
        </p:nvSpPr>
        <p:spPr>
          <a:xfrm>
            <a:off x="438151" y="143856"/>
            <a:ext cx="11753850" cy="6832640"/>
          </a:xfrm>
          <a:prstGeom prst="rect">
            <a:avLst/>
          </a:prstGeom>
          <a:noFill/>
        </p:spPr>
        <p:txBody>
          <a:bodyPr wrap="square" rtlCol="0">
            <a:spAutoFit/>
          </a:bodyPr>
          <a:lstStyle/>
          <a:p>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Class 2 Sept 30</a:t>
            </a:r>
            <a:r>
              <a:rPr lang="en-US" sz="2800" b="1"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Present for each country</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 A general profile: Land area, population, political system</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 A focus on this country’s economy</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its </a:t>
            </a:r>
            <a:r>
              <a:rPr lang="en-US" sz="2800" kern="100">
                <a:effectLst/>
                <a:latin typeface="Calibri" panose="020F0502020204030204" pitchFamily="34" charset="0"/>
                <a:ea typeface="Calibri" panose="020F0502020204030204" pitchFamily="34" charset="0"/>
                <a:cs typeface="Times New Roman" panose="02020603050405020304" pitchFamily="18" charset="0"/>
              </a:rPr>
              <a:t>current GDP (in 2023)/</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evolution of GDP over the last 20 years/  GDP per capita/ / HDI Index/ Gini coefficient</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Trade balance/ Current account balance/ Balance of payments</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Main trading partners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Inflation rate  (over the past 5 to 10 years)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Debt/GDP Ratio (over the past 5 to 10 years)</a:t>
            </a:r>
          </a:p>
          <a:p>
            <a:r>
              <a:rPr lang="en-US" sz="2800" kern="100" dirty="0">
                <a:latin typeface="Calibri" panose="020F0502020204030204" pitchFamily="34" charset="0"/>
                <a:ea typeface="Calibri" panose="020F0502020204030204" pitchFamily="34" charset="0"/>
                <a:cs typeface="Times New Roman" panose="02020603050405020304" pitchFamily="18" charset="0"/>
              </a:rPr>
              <a:t>-   Exchange rate system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FDI inflows and outflows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Figures and some explanations</a:t>
            </a:r>
          </a:p>
          <a:p>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https://</a:t>
            </a:r>
            <a:r>
              <a:rPr lang="fr-FR" sz="2800" b="1" kern="100" dirty="0" err="1">
                <a:effectLst/>
                <a:latin typeface="Calibri" panose="020F0502020204030204" pitchFamily="34" charset="0"/>
                <a:ea typeface="Calibri" panose="020F0502020204030204" pitchFamily="34" charset="0"/>
                <a:cs typeface="Times New Roman" panose="02020603050405020304" pitchFamily="18" charset="0"/>
              </a:rPr>
              <a:t>unctadstat.unctad.org</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2800" b="1" kern="100" dirty="0" err="1">
                <a:effectLst/>
                <a:latin typeface="Calibri" panose="020F0502020204030204" pitchFamily="34" charset="0"/>
                <a:ea typeface="Calibri" panose="020F0502020204030204" pitchFamily="34" charset="0"/>
                <a:cs typeface="Times New Roman" panose="02020603050405020304" pitchFamily="18" charset="0"/>
              </a:rPr>
              <a:t>CountryProfile</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2800" b="1" kern="100" dirty="0" err="1">
                <a:effectLst/>
                <a:latin typeface="Calibri" panose="020F0502020204030204" pitchFamily="34" charset="0"/>
                <a:ea typeface="Calibri" panose="020F0502020204030204" pitchFamily="34" charset="0"/>
                <a:cs typeface="Times New Roman" panose="02020603050405020304" pitchFamily="18" charset="0"/>
              </a:rPr>
              <a:t>GeneralProfile</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/en-GB/004/</a:t>
            </a:r>
            <a:r>
              <a:rPr lang="fr-FR" sz="2800" b="1" kern="100" dirty="0" err="1">
                <a:effectLst/>
                <a:latin typeface="Calibri" panose="020F0502020204030204" pitchFamily="34" charset="0"/>
                <a:ea typeface="Calibri" panose="020F0502020204030204" pitchFamily="34" charset="0"/>
                <a:cs typeface="Times New Roman" panose="02020603050405020304" pitchFamily="18" charset="0"/>
              </a:rPr>
              <a:t>index.html</a:t>
            </a: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Sources used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 </a:t>
            </a:r>
          </a:p>
        </p:txBody>
      </p:sp>
    </p:spTree>
    <p:extLst>
      <p:ext uri="{BB962C8B-B14F-4D97-AF65-F5344CB8AC3E}">
        <p14:creationId xmlns:p14="http://schemas.microsoft.com/office/powerpoint/2010/main" val="46362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498764" y="569082"/>
            <a:ext cx="10540515" cy="5887135"/>
          </a:xfrm>
        </p:spPr>
        <p:txBody>
          <a:bodyPr>
            <a:normAutofit/>
          </a:bodyPr>
          <a:lstStyle/>
          <a:p>
            <a:pPr marL="342900" indent="-342900" algn="l">
              <a:buFont typeface="Wingdings" pitchFamily="2" charset="2"/>
              <a:buChar char="Ø"/>
            </a:pPr>
            <a:r>
              <a:rPr lang="fr-FR" sz="3200" dirty="0"/>
              <a:t>On Moodle : </a:t>
            </a:r>
          </a:p>
          <a:p>
            <a:pPr algn="l"/>
            <a:r>
              <a:rPr lang="fr-FR" sz="3200" dirty="0"/>
              <a:t>PPT </a:t>
            </a:r>
            <a:r>
              <a:rPr lang="fr-FR" sz="3200" dirty="0" err="1"/>
              <a:t>presentation</a:t>
            </a:r>
            <a:r>
              <a:rPr lang="fr-FR" sz="3200" dirty="0"/>
              <a:t>, </a:t>
            </a:r>
            <a:r>
              <a:rPr lang="fr-FR" sz="3200" dirty="0" err="1"/>
              <a:t>sometimes</a:t>
            </a:r>
            <a:r>
              <a:rPr lang="fr-FR" sz="3200" dirty="0"/>
              <a:t> to </a:t>
            </a:r>
            <a:r>
              <a:rPr lang="fr-FR" sz="3200" dirty="0" err="1"/>
              <a:t>be</a:t>
            </a:r>
            <a:r>
              <a:rPr lang="fr-FR" sz="3200" dirty="0"/>
              <a:t> </a:t>
            </a:r>
            <a:r>
              <a:rPr lang="fr-FR" sz="3200" dirty="0" err="1"/>
              <a:t>studied</a:t>
            </a:r>
            <a:r>
              <a:rPr lang="fr-FR" sz="3200" dirty="0"/>
              <a:t> </a:t>
            </a:r>
            <a:r>
              <a:rPr lang="fr-FR" sz="3200" dirty="0" err="1"/>
              <a:t>before</a:t>
            </a:r>
            <a:r>
              <a:rPr lang="fr-FR" sz="3200" dirty="0"/>
              <a:t> the class.</a:t>
            </a:r>
          </a:p>
          <a:p>
            <a:pPr algn="l"/>
            <a:r>
              <a:rPr lang="fr-FR" sz="3200" dirty="0"/>
              <a:t>You </a:t>
            </a:r>
            <a:r>
              <a:rPr lang="fr-FR" sz="3200" dirty="0" err="1"/>
              <a:t>need</a:t>
            </a:r>
            <a:r>
              <a:rPr lang="fr-FR" sz="3200" dirty="0"/>
              <a:t> to </a:t>
            </a:r>
            <a:r>
              <a:rPr lang="fr-FR" sz="3200" dirty="0" err="1"/>
              <a:t>learn</a:t>
            </a:r>
            <a:r>
              <a:rPr lang="fr-FR" sz="3200" dirty="0"/>
              <a:t> the content, and </a:t>
            </a:r>
            <a:r>
              <a:rPr lang="fr-FR" sz="3200" dirty="0" err="1"/>
              <a:t>prepare</a:t>
            </a:r>
            <a:r>
              <a:rPr lang="fr-FR" sz="3200" dirty="0"/>
              <a:t> questions on </a:t>
            </a:r>
            <a:r>
              <a:rPr lang="fr-FR" sz="3200" dirty="0" err="1"/>
              <a:t>what</a:t>
            </a:r>
            <a:r>
              <a:rPr lang="fr-FR" sz="3200" dirty="0"/>
              <a:t> has been </a:t>
            </a:r>
            <a:r>
              <a:rPr lang="fr-FR" sz="3200" dirty="0" err="1"/>
              <a:t>studied</a:t>
            </a:r>
            <a:r>
              <a:rPr lang="fr-FR" sz="3200" dirty="0"/>
              <a:t> if </a:t>
            </a:r>
            <a:r>
              <a:rPr lang="fr-FR" sz="3200" dirty="0" err="1"/>
              <a:t>necessary</a:t>
            </a:r>
            <a:r>
              <a:rPr lang="fr-FR" sz="3200" dirty="0"/>
              <a:t>. </a:t>
            </a:r>
          </a:p>
          <a:p>
            <a:pPr algn="l"/>
            <a:r>
              <a:rPr lang="fr-FR" sz="3200" dirty="0" err="1"/>
              <a:t>Additional</a:t>
            </a:r>
            <a:r>
              <a:rPr lang="fr-FR" sz="3200" dirty="0"/>
              <a:t> </a:t>
            </a:r>
            <a:r>
              <a:rPr lang="fr-FR" sz="3200" dirty="0" err="1"/>
              <a:t>resources</a:t>
            </a:r>
            <a:r>
              <a:rPr lang="fr-FR" sz="3200" dirty="0"/>
              <a:t>: articles +</a:t>
            </a:r>
            <a:r>
              <a:rPr lang="fr-FR" sz="3200" dirty="0" err="1"/>
              <a:t>access</a:t>
            </a:r>
            <a:r>
              <a:rPr lang="fr-FR" sz="3200" dirty="0"/>
              <a:t> to IUT </a:t>
            </a:r>
            <a:r>
              <a:rPr lang="fr-FR" sz="3200" dirty="0" err="1"/>
              <a:t>library</a:t>
            </a:r>
            <a:r>
              <a:rPr lang="fr-FR" sz="3200" dirty="0"/>
              <a:t>-+ </a:t>
            </a:r>
            <a:r>
              <a:rPr lang="fr-FR" sz="3200" dirty="0" err="1"/>
              <a:t>scholarvox</a:t>
            </a:r>
            <a:r>
              <a:rPr lang="fr-FR" sz="3200" dirty="0"/>
              <a:t> and </a:t>
            </a:r>
            <a:r>
              <a:rPr lang="fr-FR" sz="3200" dirty="0" err="1"/>
              <a:t>Europress</a:t>
            </a:r>
            <a:r>
              <a:rPr lang="fr-FR" sz="3200" dirty="0"/>
              <a:t>:</a:t>
            </a:r>
            <a:r>
              <a:rPr lang="fr-FR" sz="3200" dirty="0">
                <a:hlinkClick r:id="rId3"/>
              </a:rPr>
              <a:t> https://portaildoc.univ-lyon1.fr/les-collections/</a:t>
            </a:r>
            <a:r>
              <a:rPr lang="fr-FR" sz="3200" dirty="0" err="1">
                <a:hlinkClick r:id="rId3"/>
              </a:rPr>
              <a:t>bibliotheque</a:t>
            </a:r>
            <a:r>
              <a:rPr lang="fr-FR" sz="3200" dirty="0">
                <a:hlinkClick r:id="rId3"/>
              </a:rPr>
              <a:t>-</a:t>
            </a:r>
            <a:r>
              <a:rPr lang="fr-FR" sz="3200" dirty="0" err="1">
                <a:hlinkClick r:id="rId3"/>
              </a:rPr>
              <a:t>en-ligne</a:t>
            </a:r>
            <a:endParaRPr lang="fr-FR" sz="3200" dirty="0"/>
          </a:p>
          <a:p>
            <a:pPr algn="l"/>
            <a:endParaRPr lang="fr-FR" sz="3200" dirty="0"/>
          </a:p>
          <a:p>
            <a:pPr marL="342900" indent="-342900" algn="l">
              <a:buFont typeface="Wingdings" pitchFamily="2" charset="2"/>
              <a:buChar char="Ø"/>
            </a:pPr>
            <a:r>
              <a:rPr lang="fr-FR" sz="3200" dirty="0" err="1"/>
              <a:t>Assessment</a:t>
            </a:r>
            <a:r>
              <a:rPr lang="fr-FR" sz="3200" dirty="0"/>
              <a:t>: </a:t>
            </a:r>
          </a:p>
          <a:p>
            <a:pPr algn="l"/>
            <a:r>
              <a:rPr lang="fr-FR" sz="3200" dirty="0"/>
              <a:t>Group/</a:t>
            </a:r>
            <a:r>
              <a:rPr lang="fr-FR" sz="3200" dirty="0" err="1"/>
              <a:t>indiv</a:t>
            </a:r>
            <a:r>
              <a:rPr lang="fr-FR" sz="3200" dirty="0"/>
              <a:t> </a:t>
            </a:r>
            <a:r>
              <a:rPr lang="fr-FR" sz="3200" dirty="0" err="1"/>
              <a:t>Presentation</a:t>
            </a:r>
            <a:r>
              <a:rPr lang="fr-FR" sz="3200" dirty="0"/>
              <a:t> (40%) and final </a:t>
            </a:r>
            <a:r>
              <a:rPr lang="fr-FR" sz="3200" dirty="0" err="1"/>
              <a:t>written</a:t>
            </a:r>
            <a:r>
              <a:rPr lang="fr-FR" sz="3200" dirty="0"/>
              <a:t> exam (60%)</a:t>
            </a:r>
          </a:p>
          <a:p>
            <a:pPr algn="l"/>
            <a:r>
              <a:rPr lang="fr-FR" sz="3200" dirty="0"/>
              <a:t>Instructions for the </a:t>
            </a:r>
            <a:r>
              <a:rPr lang="fr-FR" sz="3200" dirty="0" err="1"/>
              <a:t>presentations</a:t>
            </a:r>
            <a:r>
              <a:rPr lang="fr-FR" sz="3200" dirty="0"/>
              <a:t> on Moodle</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err="1"/>
              <a:t>Working</a:t>
            </a:r>
            <a:r>
              <a:rPr lang="fr-FR" sz="2400" dirty="0"/>
              <a:t> </a:t>
            </a:r>
            <a:r>
              <a:rPr lang="fr-FR" sz="2400" dirty="0" err="1"/>
              <a:t>method</a:t>
            </a:r>
            <a:r>
              <a:rPr lang="fr-FR" sz="2400" dirty="0"/>
              <a:t>- </a:t>
            </a:r>
            <a:r>
              <a:rPr lang="fr-FR" sz="2400" dirty="0" err="1"/>
              <a:t>Assessment</a:t>
            </a:r>
            <a:r>
              <a:rPr lang="fr-FR" sz="2400" dirty="0"/>
              <a:t> </a:t>
            </a:r>
          </a:p>
        </p:txBody>
      </p:sp>
      <p:sp>
        <p:nvSpPr>
          <p:cNvPr id="6" name="Espace réservé du numéro de diapositive 5">
            <a:extLst>
              <a:ext uri="{FF2B5EF4-FFF2-40B4-BE49-F238E27FC236}">
                <a16:creationId xmlns:a16="http://schemas.microsoft.com/office/drawing/2014/main" id="{56BACDE8-CA64-0566-60C8-DA1283F8704F}"/>
              </a:ext>
            </a:extLst>
          </p:cNvPr>
          <p:cNvSpPr>
            <a:spLocks noGrp="1"/>
          </p:cNvSpPr>
          <p:nvPr>
            <p:ph type="sldNum" sz="quarter" idx="12"/>
          </p:nvPr>
        </p:nvSpPr>
        <p:spPr/>
        <p:txBody>
          <a:bodyPr/>
          <a:lstStyle/>
          <a:p>
            <a:fld id="{A50A5B85-44CD-BA4A-94C4-E4B93892B915}" type="slidenum">
              <a:rPr lang="fr-FR" smtClean="0"/>
              <a:t>3</a:t>
            </a:fld>
            <a:endParaRPr lang="fr-FR"/>
          </a:p>
        </p:txBody>
      </p:sp>
    </p:spTree>
    <p:extLst>
      <p:ext uri="{BB962C8B-B14F-4D97-AF65-F5344CB8AC3E}">
        <p14:creationId xmlns:p14="http://schemas.microsoft.com/office/powerpoint/2010/main" val="30229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400152"/>
          </a:xfrm>
        </p:spPr>
        <p:txBody>
          <a:bodyPr>
            <a:normAutofit/>
          </a:bodyPr>
          <a:lstStyle/>
          <a:p>
            <a:pPr marL="342900" indent="-342900" algn="l">
              <a:buFont typeface="Wingdings" pitchFamily="2" charset="2"/>
              <a:buChar char="Ø"/>
            </a:pPr>
            <a:r>
              <a:rPr lang="fr-FR" dirty="0"/>
              <a:t>O</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 y="6180322"/>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a:t>
            </a:r>
          </a:p>
        </p:txBody>
      </p:sp>
      <p:grpSp>
        <p:nvGrpSpPr>
          <p:cNvPr id="2" name="Groupe 1">
            <a:extLst>
              <a:ext uri="{FF2B5EF4-FFF2-40B4-BE49-F238E27FC236}">
                <a16:creationId xmlns:a16="http://schemas.microsoft.com/office/drawing/2014/main" id="{30BEC635-7B53-0C2F-F83B-C69506105A1A}"/>
              </a:ext>
            </a:extLst>
          </p:cNvPr>
          <p:cNvGrpSpPr>
            <a:grpSpLocks noChangeAspect="1"/>
          </p:cNvGrpSpPr>
          <p:nvPr/>
        </p:nvGrpSpPr>
        <p:grpSpPr>
          <a:xfrm>
            <a:off x="4232683" y="5371713"/>
            <a:ext cx="6290938" cy="1190019"/>
            <a:chOff x="457200" y="4191000"/>
            <a:chExt cx="8376412" cy="900000"/>
          </a:xfrm>
        </p:grpSpPr>
        <p:pic>
          <p:nvPicPr>
            <p:cNvPr id="4" name="Image 3">
              <a:extLst>
                <a:ext uri="{FF2B5EF4-FFF2-40B4-BE49-F238E27FC236}">
                  <a16:creationId xmlns:a16="http://schemas.microsoft.com/office/drawing/2014/main" id="{488A076E-DE39-ED25-1D78-AF05BF3B6E64}"/>
                </a:ext>
              </a:extLst>
            </p:cNvPr>
            <p:cNvPicPr>
              <a:picLocks noChangeAspect="1"/>
            </p:cNvPicPr>
            <p:nvPr/>
          </p:nvPicPr>
          <p:blipFill>
            <a:blip r:embed="rId4"/>
            <a:stretch>
              <a:fillRect/>
            </a:stretch>
          </p:blipFill>
          <p:spPr>
            <a:xfrm>
              <a:off x="457200" y="4191000"/>
              <a:ext cx="3211640" cy="900000"/>
            </a:xfrm>
            <a:prstGeom prst="rect">
              <a:avLst/>
            </a:prstGeom>
          </p:spPr>
        </p:pic>
        <p:pic>
          <p:nvPicPr>
            <p:cNvPr id="6" name="Image 5">
              <a:extLst>
                <a:ext uri="{FF2B5EF4-FFF2-40B4-BE49-F238E27FC236}">
                  <a16:creationId xmlns:a16="http://schemas.microsoft.com/office/drawing/2014/main" id="{878E2462-67C6-9332-EAEC-F0AF5758AFD0}"/>
                </a:ext>
              </a:extLst>
            </p:cNvPr>
            <p:cNvPicPr>
              <a:picLocks noChangeAspect="1"/>
            </p:cNvPicPr>
            <p:nvPr/>
          </p:nvPicPr>
          <p:blipFill>
            <a:blip r:embed="rId5"/>
            <a:stretch>
              <a:fillRect/>
            </a:stretch>
          </p:blipFill>
          <p:spPr>
            <a:xfrm>
              <a:off x="3668840" y="4191000"/>
              <a:ext cx="5164772" cy="900000"/>
            </a:xfrm>
            <a:prstGeom prst="rect">
              <a:avLst/>
            </a:prstGeom>
          </p:spPr>
        </p:pic>
      </p:grpSp>
      <p:pic>
        <p:nvPicPr>
          <p:cNvPr id="9" name="Image 8">
            <a:extLst>
              <a:ext uri="{FF2B5EF4-FFF2-40B4-BE49-F238E27FC236}">
                <a16:creationId xmlns:a16="http://schemas.microsoft.com/office/drawing/2014/main" id="{0E694CAA-DF53-3594-F322-6EB434C51EAD}"/>
              </a:ext>
            </a:extLst>
          </p:cNvPr>
          <p:cNvPicPr>
            <a:picLocks noChangeAspect="1"/>
          </p:cNvPicPr>
          <p:nvPr/>
        </p:nvPicPr>
        <p:blipFill>
          <a:blip r:embed="rId6"/>
          <a:stretch>
            <a:fillRect/>
          </a:stretch>
        </p:blipFill>
        <p:spPr>
          <a:xfrm>
            <a:off x="112295" y="424604"/>
            <a:ext cx="7997327" cy="2350534"/>
          </a:xfrm>
          <a:prstGeom prst="rect">
            <a:avLst/>
          </a:prstGeom>
        </p:spPr>
      </p:pic>
      <p:pic>
        <p:nvPicPr>
          <p:cNvPr id="11" name="Image 10">
            <a:extLst>
              <a:ext uri="{FF2B5EF4-FFF2-40B4-BE49-F238E27FC236}">
                <a16:creationId xmlns:a16="http://schemas.microsoft.com/office/drawing/2014/main" id="{EBC05731-06DF-FE2D-E88F-1907C929BF14}"/>
              </a:ext>
            </a:extLst>
          </p:cNvPr>
          <p:cNvPicPr>
            <a:picLocks noChangeAspect="1"/>
          </p:cNvPicPr>
          <p:nvPr/>
        </p:nvPicPr>
        <p:blipFill>
          <a:blip r:embed="rId7"/>
          <a:stretch>
            <a:fillRect/>
          </a:stretch>
        </p:blipFill>
        <p:spPr>
          <a:xfrm>
            <a:off x="7362324" y="1363579"/>
            <a:ext cx="5033662" cy="4008134"/>
          </a:xfrm>
          <a:prstGeom prst="rect">
            <a:avLst/>
          </a:prstGeom>
        </p:spPr>
      </p:pic>
      <p:pic>
        <p:nvPicPr>
          <p:cNvPr id="13" name="Image 12">
            <a:extLst>
              <a:ext uri="{FF2B5EF4-FFF2-40B4-BE49-F238E27FC236}">
                <a16:creationId xmlns:a16="http://schemas.microsoft.com/office/drawing/2014/main" id="{3182AEC1-15CE-3C1B-1D9F-CD59E6B6BDF3}"/>
              </a:ext>
            </a:extLst>
          </p:cNvPr>
          <p:cNvPicPr>
            <a:picLocks noChangeAspect="1"/>
          </p:cNvPicPr>
          <p:nvPr/>
        </p:nvPicPr>
        <p:blipFill>
          <a:blip r:embed="rId8"/>
          <a:stretch>
            <a:fillRect/>
          </a:stretch>
        </p:blipFill>
        <p:spPr>
          <a:xfrm>
            <a:off x="0" y="2934881"/>
            <a:ext cx="7772400" cy="2436832"/>
          </a:xfrm>
          <a:prstGeom prst="rect">
            <a:avLst/>
          </a:prstGeom>
        </p:spPr>
      </p:pic>
      <p:sp>
        <p:nvSpPr>
          <p:cNvPr id="12" name="Espace réservé du numéro de diapositive 11">
            <a:extLst>
              <a:ext uri="{FF2B5EF4-FFF2-40B4-BE49-F238E27FC236}">
                <a16:creationId xmlns:a16="http://schemas.microsoft.com/office/drawing/2014/main" id="{8AEA10E0-AC0A-0FC1-4C29-23D20D820014}"/>
              </a:ext>
            </a:extLst>
          </p:cNvPr>
          <p:cNvSpPr>
            <a:spLocks noGrp="1"/>
          </p:cNvSpPr>
          <p:nvPr>
            <p:ph type="sldNum" sz="quarter" idx="12"/>
          </p:nvPr>
        </p:nvSpPr>
        <p:spPr>
          <a:xfrm>
            <a:off x="10287000" y="6446784"/>
            <a:ext cx="1610198" cy="404733"/>
          </a:xfrm>
        </p:spPr>
        <p:txBody>
          <a:bodyPr/>
          <a:lstStyle/>
          <a:p>
            <a:r>
              <a:rPr lang="fr-FR" sz="2400" dirty="0"/>
              <a:t>April 2020</a:t>
            </a:r>
          </a:p>
        </p:txBody>
      </p:sp>
      <p:sp>
        <p:nvSpPr>
          <p:cNvPr id="7" name="ZoneTexte 6">
            <a:extLst>
              <a:ext uri="{FF2B5EF4-FFF2-40B4-BE49-F238E27FC236}">
                <a16:creationId xmlns:a16="http://schemas.microsoft.com/office/drawing/2014/main" id="{CC7E9C83-580B-93BD-62BF-4573E3E8BEA7}"/>
              </a:ext>
            </a:extLst>
          </p:cNvPr>
          <p:cNvSpPr txBox="1"/>
          <p:nvPr/>
        </p:nvSpPr>
        <p:spPr>
          <a:xfrm>
            <a:off x="5820451" y="2638613"/>
            <a:ext cx="1355499" cy="369332"/>
          </a:xfrm>
          <a:prstGeom prst="rect">
            <a:avLst/>
          </a:prstGeom>
          <a:noFill/>
        </p:spPr>
        <p:txBody>
          <a:bodyPr wrap="none" rtlCol="0">
            <a:spAutoFit/>
          </a:bodyPr>
          <a:lstStyle/>
          <a:p>
            <a:r>
              <a:rPr lang="fr-FR" dirty="0"/>
              <a:t>August 2024</a:t>
            </a:r>
          </a:p>
        </p:txBody>
      </p:sp>
      <p:sp>
        <p:nvSpPr>
          <p:cNvPr id="10" name="ZoneTexte 9">
            <a:extLst>
              <a:ext uri="{FF2B5EF4-FFF2-40B4-BE49-F238E27FC236}">
                <a16:creationId xmlns:a16="http://schemas.microsoft.com/office/drawing/2014/main" id="{E3B0FB57-537B-7168-2F7E-CC6FFB7F05CC}"/>
              </a:ext>
            </a:extLst>
          </p:cNvPr>
          <p:cNvSpPr txBox="1"/>
          <p:nvPr/>
        </p:nvSpPr>
        <p:spPr>
          <a:xfrm>
            <a:off x="2412038" y="4955903"/>
            <a:ext cx="1124603" cy="369332"/>
          </a:xfrm>
          <a:prstGeom prst="rect">
            <a:avLst/>
          </a:prstGeom>
          <a:noFill/>
        </p:spPr>
        <p:txBody>
          <a:bodyPr wrap="none" rtlCol="0">
            <a:spAutoFit/>
          </a:bodyPr>
          <a:lstStyle/>
          <a:p>
            <a:r>
              <a:rPr lang="fr-FR" dirty="0"/>
              <a:t>Sept 2008</a:t>
            </a:r>
          </a:p>
        </p:txBody>
      </p:sp>
      <p:sp>
        <p:nvSpPr>
          <p:cNvPr id="14" name="ZoneTexte 13">
            <a:extLst>
              <a:ext uri="{FF2B5EF4-FFF2-40B4-BE49-F238E27FC236}">
                <a16:creationId xmlns:a16="http://schemas.microsoft.com/office/drawing/2014/main" id="{40C60B63-2441-0379-C9A8-E7EECB317A61}"/>
              </a:ext>
            </a:extLst>
          </p:cNvPr>
          <p:cNvSpPr txBox="1"/>
          <p:nvPr/>
        </p:nvSpPr>
        <p:spPr>
          <a:xfrm>
            <a:off x="11266571" y="2172087"/>
            <a:ext cx="1032655" cy="369332"/>
          </a:xfrm>
          <a:prstGeom prst="rect">
            <a:avLst/>
          </a:prstGeom>
          <a:noFill/>
        </p:spPr>
        <p:txBody>
          <a:bodyPr wrap="none" rtlCol="0">
            <a:spAutoFit/>
          </a:bodyPr>
          <a:lstStyle/>
          <a:p>
            <a:r>
              <a:rPr lang="fr-FR" dirty="0" err="1"/>
              <a:t>Oct</a:t>
            </a:r>
            <a:r>
              <a:rPr lang="fr-FR" dirty="0"/>
              <a:t> 1929</a:t>
            </a:r>
          </a:p>
        </p:txBody>
      </p:sp>
    </p:spTree>
    <p:extLst>
      <p:ext uri="{BB962C8B-B14F-4D97-AF65-F5344CB8AC3E}">
        <p14:creationId xmlns:p14="http://schemas.microsoft.com/office/powerpoint/2010/main" val="36839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400152"/>
          </a:xfrm>
        </p:spPr>
        <p:txBody>
          <a:bodyPr>
            <a:normAutofit/>
          </a:bodyPr>
          <a:lstStyle/>
          <a:p>
            <a:pPr marL="342900" indent="-342900" algn="l">
              <a:buFont typeface="Wingdings" pitchFamily="2" charset="2"/>
              <a:buChar char="Ø"/>
            </a:pPr>
            <a:r>
              <a:rPr lang="fr-FR" sz="3200" b="1" dirty="0" err="1"/>
              <a:t>Reminder</a:t>
            </a:r>
            <a:r>
              <a:rPr lang="fr-FR" sz="3200" b="1" dirty="0"/>
              <a:t> of the </a:t>
            </a:r>
            <a:r>
              <a:rPr lang="fr-FR" sz="3200" b="1" dirty="0" err="1"/>
              <a:t>difference</a:t>
            </a:r>
            <a:r>
              <a:rPr lang="fr-FR" sz="3200" b="1" dirty="0"/>
              <a:t> </a:t>
            </a:r>
            <a:r>
              <a:rPr lang="fr-FR" sz="3200" b="1" dirty="0" err="1"/>
              <a:t>between</a:t>
            </a:r>
            <a:r>
              <a:rPr lang="fr-FR" sz="3200" b="1" dirty="0"/>
              <a:t> stock and flow</a:t>
            </a:r>
          </a:p>
          <a:p>
            <a:pPr marL="342900" indent="-342900" algn="l">
              <a:buFont typeface="Wingdings" pitchFamily="2" charset="2"/>
              <a:buChar char="Ø"/>
            </a:pPr>
            <a:endParaRPr lang="fr-FR" dirty="0"/>
          </a:p>
          <a:p>
            <a:pPr algn="l"/>
            <a:r>
              <a:rPr lang="fr-FR" dirty="0"/>
              <a:t> </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 y="6180322"/>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a:t>
            </a:r>
          </a:p>
        </p:txBody>
      </p:sp>
      <p:sp>
        <p:nvSpPr>
          <p:cNvPr id="12" name="Espace réservé du numéro de diapositive 11">
            <a:extLst>
              <a:ext uri="{FF2B5EF4-FFF2-40B4-BE49-F238E27FC236}">
                <a16:creationId xmlns:a16="http://schemas.microsoft.com/office/drawing/2014/main" id="{8AEA10E0-AC0A-0FC1-4C29-23D20D820014}"/>
              </a:ext>
            </a:extLst>
          </p:cNvPr>
          <p:cNvSpPr>
            <a:spLocks noGrp="1"/>
          </p:cNvSpPr>
          <p:nvPr>
            <p:ph type="sldNum" sz="quarter" idx="12"/>
          </p:nvPr>
        </p:nvSpPr>
        <p:spPr/>
        <p:txBody>
          <a:bodyPr/>
          <a:lstStyle/>
          <a:p>
            <a:fld id="{A50A5B85-44CD-BA4A-94C4-E4B93892B915}" type="slidenum">
              <a:rPr lang="fr-FR" smtClean="0"/>
              <a:t>5</a:t>
            </a:fld>
            <a:endParaRPr lang="fr-FR"/>
          </a:p>
        </p:txBody>
      </p:sp>
      <p:pic>
        <p:nvPicPr>
          <p:cNvPr id="7" name="Image 6">
            <a:extLst>
              <a:ext uri="{FF2B5EF4-FFF2-40B4-BE49-F238E27FC236}">
                <a16:creationId xmlns:a16="http://schemas.microsoft.com/office/drawing/2014/main" id="{41B685B7-FF95-64E9-B20C-C8F886727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68399"/>
            <a:ext cx="4160538" cy="2324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3647A7E2-BBB7-802E-3D53-7982D1EBB92C}"/>
              </a:ext>
            </a:extLst>
          </p:cNvPr>
          <p:cNvSpPr txBox="1"/>
          <p:nvPr/>
        </p:nvSpPr>
        <p:spPr>
          <a:xfrm>
            <a:off x="142240" y="3657600"/>
            <a:ext cx="6477414" cy="800219"/>
          </a:xfrm>
          <a:prstGeom prst="rect">
            <a:avLst/>
          </a:prstGeom>
          <a:noFill/>
        </p:spPr>
        <p:txBody>
          <a:bodyPr wrap="none" rtlCol="0">
            <a:spAutoFit/>
          </a:bodyPr>
          <a:lstStyle/>
          <a:p>
            <a:r>
              <a:rPr lang="fr-FR" sz="2800" dirty="0"/>
              <a:t>Stock: </a:t>
            </a:r>
            <a:r>
              <a:rPr lang="fr-FR" sz="2800" dirty="0" err="1"/>
              <a:t>quantity</a:t>
            </a:r>
            <a:r>
              <a:rPr lang="fr-FR" sz="2800" dirty="0"/>
              <a:t> </a:t>
            </a:r>
            <a:r>
              <a:rPr lang="fr-FR" sz="2800" dirty="0" err="1"/>
              <a:t>measured</a:t>
            </a:r>
            <a:r>
              <a:rPr lang="fr-FR" sz="2800" dirty="0"/>
              <a:t> at a point in time</a:t>
            </a:r>
          </a:p>
          <a:p>
            <a:endParaRPr lang="fr-FR" dirty="0"/>
          </a:p>
        </p:txBody>
      </p:sp>
      <p:sp>
        <p:nvSpPr>
          <p:cNvPr id="17" name="ZoneTexte 16">
            <a:extLst>
              <a:ext uri="{FF2B5EF4-FFF2-40B4-BE49-F238E27FC236}">
                <a16:creationId xmlns:a16="http://schemas.microsoft.com/office/drawing/2014/main" id="{122C5062-A951-9E36-2B77-B0FA341CC04B}"/>
              </a:ext>
            </a:extLst>
          </p:cNvPr>
          <p:cNvSpPr txBox="1"/>
          <p:nvPr/>
        </p:nvSpPr>
        <p:spPr>
          <a:xfrm>
            <a:off x="7411720" y="3492943"/>
            <a:ext cx="2397760" cy="1384995"/>
          </a:xfrm>
          <a:prstGeom prst="rect">
            <a:avLst/>
          </a:prstGeom>
          <a:noFill/>
        </p:spPr>
        <p:txBody>
          <a:bodyPr wrap="square" rtlCol="0">
            <a:spAutoFit/>
          </a:bodyPr>
          <a:lstStyle/>
          <a:p>
            <a:r>
              <a:rPr lang="fr-FR" sz="2800" dirty="0"/>
              <a:t>Flow: </a:t>
            </a:r>
            <a:r>
              <a:rPr lang="fr-FR" sz="2800" dirty="0" err="1"/>
              <a:t>quantity</a:t>
            </a:r>
            <a:r>
              <a:rPr lang="fr-FR" sz="2800" dirty="0"/>
              <a:t> </a:t>
            </a:r>
            <a:r>
              <a:rPr lang="fr-FR" sz="2800" dirty="0" err="1"/>
              <a:t>measured</a:t>
            </a:r>
            <a:r>
              <a:rPr lang="fr-FR" sz="2800" dirty="0"/>
              <a:t>  by time unit </a:t>
            </a:r>
          </a:p>
        </p:txBody>
      </p:sp>
      <p:sp>
        <p:nvSpPr>
          <p:cNvPr id="2" name="ZoneTexte 1">
            <a:extLst>
              <a:ext uri="{FF2B5EF4-FFF2-40B4-BE49-F238E27FC236}">
                <a16:creationId xmlns:a16="http://schemas.microsoft.com/office/drawing/2014/main" id="{2E527B2E-4151-7D96-4FA5-4FBDD767CFF5}"/>
              </a:ext>
            </a:extLst>
          </p:cNvPr>
          <p:cNvSpPr txBox="1"/>
          <p:nvPr/>
        </p:nvSpPr>
        <p:spPr>
          <a:xfrm>
            <a:off x="13849" y="5195455"/>
            <a:ext cx="12230592" cy="369332"/>
          </a:xfrm>
          <a:prstGeom prst="rect">
            <a:avLst/>
          </a:prstGeom>
          <a:noFill/>
        </p:spPr>
        <p:txBody>
          <a:bodyPr wrap="none" rtlCol="0">
            <a:spAutoFit/>
          </a:bodyPr>
          <a:lstStyle/>
          <a:p>
            <a:r>
              <a:rPr lang="fr-FR" dirty="0"/>
              <a:t>Stock or flow… Public </a:t>
            </a:r>
            <a:r>
              <a:rPr lang="fr-FR" dirty="0" err="1"/>
              <a:t>debt</a:t>
            </a:r>
            <a:r>
              <a:rPr lang="fr-FR" dirty="0"/>
              <a:t>? GDP per </a:t>
            </a:r>
            <a:r>
              <a:rPr lang="fr-FR" dirty="0" err="1"/>
              <a:t>year</a:t>
            </a:r>
            <a:r>
              <a:rPr lang="fr-FR" dirty="0"/>
              <a:t>? Exports per </a:t>
            </a:r>
            <a:r>
              <a:rPr lang="fr-FR" dirty="0" err="1"/>
              <a:t>year</a:t>
            </a:r>
            <a:r>
              <a:rPr lang="fr-FR" dirty="0"/>
              <a:t>? </a:t>
            </a:r>
            <a:r>
              <a:rPr lang="fr-FR" dirty="0" err="1"/>
              <a:t>Number</a:t>
            </a:r>
            <a:r>
              <a:rPr lang="fr-FR" dirty="0"/>
              <a:t> of </a:t>
            </a:r>
            <a:r>
              <a:rPr lang="fr-FR" dirty="0" err="1"/>
              <a:t>unemployed</a:t>
            </a:r>
            <a:r>
              <a:rPr lang="fr-FR" dirty="0"/>
              <a:t> people? </a:t>
            </a:r>
            <a:r>
              <a:rPr lang="fr-FR" dirty="0" err="1"/>
              <a:t>Current</a:t>
            </a:r>
            <a:r>
              <a:rPr lang="fr-FR" dirty="0"/>
              <a:t> </a:t>
            </a:r>
            <a:r>
              <a:rPr lang="fr-FR" dirty="0" err="1"/>
              <a:t>account</a:t>
            </a:r>
            <a:r>
              <a:rPr lang="fr-FR" dirty="0"/>
              <a:t> </a:t>
            </a:r>
            <a:r>
              <a:rPr lang="fr-FR" dirty="0" err="1"/>
              <a:t>deficit</a:t>
            </a:r>
            <a:r>
              <a:rPr lang="fr-FR" dirty="0"/>
              <a:t> per </a:t>
            </a:r>
            <a:r>
              <a:rPr lang="fr-FR" dirty="0" err="1"/>
              <a:t>year</a:t>
            </a:r>
            <a:r>
              <a:rPr lang="fr-FR" dirty="0"/>
              <a:t>?  </a:t>
            </a:r>
          </a:p>
        </p:txBody>
      </p:sp>
    </p:spTree>
    <p:extLst>
      <p:ext uri="{BB962C8B-B14F-4D97-AF65-F5344CB8AC3E}">
        <p14:creationId xmlns:p14="http://schemas.microsoft.com/office/powerpoint/2010/main" val="10882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GDP</a:t>
            </a:r>
          </a:p>
          <a:p>
            <a:pPr algn="l">
              <a:spcBef>
                <a:spcPts val="0"/>
              </a:spcBef>
            </a:pPr>
            <a:r>
              <a:rPr lang="fr-FR" sz="9600" dirty="0"/>
              <a:t>- </a:t>
            </a:r>
            <a:r>
              <a:rPr lang="fr-FR" sz="9600" u="sng" dirty="0" err="1"/>
              <a:t>Definition</a:t>
            </a:r>
            <a:endParaRPr lang="fr-FR" sz="9600" u="sng" dirty="0"/>
          </a:p>
          <a:p>
            <a:pPr algn="just">
              <a:lnSpc>
                <a:spcPct val="120000"/>
              </a:lnSpc>
              <a:spcBef>
                <a:spcPts val="0"/>
              </a:spcBef>
            </a:pPr>
            <a:r>
              <a:rPr lang="fr-FR" sz="9600" b="0" i="0" u="none" strike="noStrike" dirty="0">
                <a:effectLst/>
              </a:rPr>
              <a:t>Gross </a:t>
            </a:r>
            <a:r>
              <a:rPr lang="fr-FR" sz="9600" b="0" i="0" u="none" strike="noStrike" dirty="0" err="1">
                <a:effectLst/>
              </a:rPr>
              <a:t>domestic</a:t>
            </a:r>
            <a:r>
              <a:rPr lang="fr-FR" sz="9600" b="0" i="0" u="none" strike="noStrike" dirty="0">
                <a:effectLst/>
              </a:rPr>
              <a:t> </a:t>
            </a:r>
            <a:r>
              <a:rPr lang="fr-FR" sz="9600" b="0" i="0" u="none" strike="noStrike" dirty="0" err="1">
                <a:effectLst/>
              </a:rPr>
              <a:t>product</a:t>
            </a:r>
            <a:r>
              <a:rPr lang="fr-FR" sz="9600" b="0" i="0" u="none" strike="noStrike" dirty="0">
                <a:effectLst/>
              </a:rPr>
              <a:t> (GDP) </a:t>
            </a:r>
            <a:r>
              <a:rPr lang="fr-FR" sz="9600" b="0" i="0" u="none" strike="noStrike" dirty="0" err="1">
                <a:effectLst/>
              </a:rPr>
              <a:t>is</a:t>
            </a:r>
            <a:r>
              <a:rPr lang="fr-FR" sz="9600" b="0" i="0" u="none" strike="noStrike" dirty="0">
                <a:effectLst/>
              </a:rPr>
              <a:t> the standard </a:t>
            </a:r>
            <a:r>
              <a:rPr lang="fr-FR" sz="9600" b="0" i="0" u="none" strike="noStrike" dirty="0" err="1">
                <a:effectLst/>
              </a:rPr>
              <a:t>measure</a:t>
            </a:r>
            <a:r>
              <a:rPr lang="fr-FR" sz="9600" b="0" i="0" u="none" strike="noStrike" dirty="0">
                <a:effectLst/>
              </a:rPr>
              <a:t> of the value </a:t>
            </a:r>
            <a:r>
              <a:rPr lang="fr-FR" sz="9600" b="0" i="0" u="none" strike="noStrike" dirty="0" err="1">
                <a:effectLst/>
              </a:rPr>
              <a:t>added</a:t>
            </a:r>
            <a:r>
              <a:rPr lang="fr-FR" sz="9600" b="0" i="0" u="none" strike="noStrike" dirty="0">
                <a:effectLst/>
              </a:rPr>
              <a:t> </a:t>
            </a:r>
            <a:r>
              <a:rPr lang="fr-FR" sz="9600" b="0" i="0" u="none" strike="noStrike" dirty="0" err="1">
                <a:effectLst/>
              </a:rPr>
              <a:t>created</a:t>
            </a:r>
            <a:r>
              <a:rPr lang="fr-FR" sz="9600" b="0" i="0" u="none" strike="noStrike" dirty="0">
                <a:effectLst/>
              </a:rPr>
              <a:t> </a:t>
            </a:r>
            <a:r>
              <a:rPr lang="fr-FR" sz="9600" b="0" i="0" u="none" strike="noStrike" dirty="0" err="1">
                <a:effectLst/>
              </a:rPr>
              <a:t>through</a:t>
            </a:r>
            <a:r>
              <a:rPr lang="fr-FR" sz="9600" b="0" i="0" u="none" strike="noStrike" dirty="0">
                <a:effectLst/>
              </a:rPr>
              <a:t> the production of </a:t>
            </a:r>
            <a:r>
              <a:rPr lang="fr-FR" sz="9600" b="0" i="0" u="none" strike="noStrike" dirty="0" err="1">
                <a:effectLst/>
              </a:rPr>
              <a:t>goods</a:t>
            </a:r>
            <a:r>
              <a:rPr lang="fr-FR" sz="9600" b="0" i="0" u="none" strike="noStrike" dirty="0">
                <a:effectLst/>
              </a:rPr>
              <a:t> and services in a country </a:t>
            </a:r>
            <a:r>
              <a:rPr lang="fr-FR" sz="9600" b="0" i="0" u="none" strike="noStrike" dirty="0" err="1">
                <a:effectLst/>
              </a:rPr>
              <a:t>during</a:t>
            </a:r>
            <a:r>
              <a:rPr lang="fr-FR" sz="9600" b="0" i="0" u="none" strike="noStrike" dirty="0">
                <a:effectLst/>
              </a:rPr>
              <a:t> a certain </a:t>
            </a:r>
            <a:r>
              <a:rPr lang="fr-FR" sz="9600" b="0" i="0" u="none" strike="noStrike" dirty="0" err="1">
                <a:effectLst/>
              </a:rPr>
              <a:t>period</a:t>
            </a:r>
            <a:r>
              <a:rPr lang="fr-FR" sz="9600" b="0" i="0" u="none" strike="noStrike" dirty="0">
                <a:effectLst/>
              </a:rPr>
              <a:t>. (</a:t>
            </a:r>
            <a:r>
              <a:rPr lang="fr-FR" sz="9600" b="0" i="0" u="none" strike="noStrike" dirty="0" err="1">
                <a:effectLst/>
              </a:rPr>
              <a:t>oecd.org</a:t>
            </a:r>
            <a:r>
              <a:rPr lang="fr-FR" sz="9600" b="0" i="0" u="none" strike="noStrike" dirty="0">
                <a:effectLst/>
              </a:rPr>
              <a:t>)= all the output </a:t>
            </a:r>
            <a:r>
              <a:rPr lang="fr-FR" sz="9600" b="0" i="0" u="none" strike="noStrike" dirty="0" err="1">
                <a:effectLst/>
              </a:rPr>
              <a:t>produced</a:t>
            </a:r>
            <a:r>
              <a:rPr lang="fr-FR" sz="9600" b="0" i="0" u="none" strike="noStrike" dirty="0">
                <a:effectLst/>
              </a:rPr>
              <a:t> </a:t>
            </a:r>
            <a:r>
              <a:rPr lang="fr-FR" sz="9600" b="0" i="0" u="none" strike="noStrike" dirty="0" err="1">
                <a:effectLst/>
              </a:rPr>
              <a:t>within</a:t>
            </a:r>
            <a:r>
              <a:rPr lang="fr-FR" sz="9600" b="0" i="0" u="none" strike="noStrike" dirty="0">
                <a:effectLst/>
              </a:rPr>
              <a:t> the </a:t>
            </a:r>
            <a:r>
              <a:rPr lang="fr-FR" sz="9600" b="0" i="0" u="none" strike="noStrike" dirty="0" err="1">
                <a:effectLst/>
              </a:rPr>
              <a:t>borders</a:t>
            </a:r>
            <a:r>
              <a:rPr lang="fr-FR" sz="9600" b="0" i="0" u="none" strike="noStrike" dirty="0">
                <a:effectLst/>
              </a:rPr>
              <a:t> of a country</a:t>
            </a:r>
          </a:p>
          <a:p>
            <a:pPr algn="l">
              <a:spcBef>
                <a:spcPts val="0"/>
              </a:spcBef>
            </a:pPr>
            <a:endParaRPr lang="fr-FR" sz="9600" dirty="0"/>
          </a:p>
          <a:p>
            <a:pPr algn="l">
              <a:spcBef>
                <a:spcPts val="0"/>
              </a:spcBef>
            </a:pPr>
            <a:r>
              <a:rPr lang="fr-FR" sz="9600" u="sng" dirty="0"/>
              <a:t>- </a:t>
            </a:r>
            <a:r>
              <a:rPr lang="fr-FR" sz="9600" u="sng" dirty="0" err="1"/>
              <a:t>What</a:t>
            </a:r>
            <a:r>
              <a:rPr lang="fr-FR" sz="9600" u="sng" dirty="0"/>
              <a:t> </a:t>
            </a:r>
            <a:r>
              <a:rPr lang="fr-FR" sz="9600" u="sng" dirty="0" err="1"/>
              <a:t>does</a:t>
            </a:r>
            <a:r>
              <a:rPr lang="fr-FR" sz="9600" u="sng" dirty="0"/>
              <a:t> </a:t>
            </a:r>
            <a:r>
              <a:rPr lang="fr-FR" sz="9600" u="sng" dirty="0" err="1"/>
              <a:t>it</a:t>
            </a:r>
            <a:r>
              <a:rPr lang="fr-FR" sz="9600" u="sng" dirty="0"/>
              <a:t> </a:t>
            </a:r>
            <a:r>
              <a:rPr lang="fr-FR" sz="9600" u="sng" dirty="0" err="1"/>
              <a:t>include</a:t>
            </a:r>
            <a:r>
              <a:rPr lang="fr-FR" sz="9600" u="sng" dirty="0"/>
              <a:t>? (</a:t>
            </a:r>
            <a:r>
              <a:rPr lang="fr-FR" sz="9600" u="sng" dirty="0" err="1"/>
              <a:t>rules</a:t>
            </a:r>
            <a:r>
              <a:rPr lang="fr-FR" sz="9600" u="sng" dirty="0"/>
              <a:t> </a:t>
            </a:r>
            <a:r>
              <a:rPr lang="fr-FR" sz="9600" u="sng" dirty="0" err="1"/>
              <a:t>fixed</a:t>
            </a:r>
            <a:r>
              <a:rPr lang="fr-FR" sz="9600" u="sng" dirty="0"/>
              <a:t> by the U.N.)</a:t>
            </a:r>
          </a:p>
          <a:p>
            <a:pPr marL="1143000" indent="-1143000" algn="l">
              <a:spcBef>
                <a:spcPts val="0"/>
              </a:spcBef>
              <a:buFontTx/>
              <a:buChar char="-"/>
            </a:pPr>
            <a:endParaRPr lang="fr-FR" sz="9600" u="sng" dirty="0"/>
          </a:p>
          <a:p>
            <a:pPr indent="-342900" algn="l">
              <a:lnSpc>
                <a:spcPct val="120000"/>
              </a:lnSpc>
              <a:spcBef>
                <a:spcPts val="0"/>
              </a:spcBef>
              <a:buFont typeface="Arial" panose="020B0604020202020204" pitchFamily="34" charset="0"/>
              <a:buChar char="•"/>
            </a:pPr>
            <a:r>
              <a:rPr lang="fr-FR" sz="9600" dirty="0" err="1"/>
              <a:t>Includes</a:t>
            </a:r>
            <a:r>
              <a:rPr lang="fr-FR" sz="9600" dirty="0"/>
              <a:t> non </a:t>
            </a:r>
            <a:r>
              <a:rPr lang="fr-FR" sz="9600" dirty="0" err="1"/>
              <a:t>market</a:t>
            </a:r>
            <a:r>
              <a:rPr lang="fr-FR" sz="9600" dirty="0"/>
              <a:t> production </a:t>
            </a:r>
            <a:r>
              <a:rPr lang="fr-FR" sz="9600" dirty="0" err="1"/>
              <a:t>such</a:t>
            </a:r>
            <a:r>
              <a:rPr lang="fr-FR" sz="9600" dirty="0"/>
              <a:t> as </a:t>
            </a:r>
            <a:r>
              <a:rPr lang="fr-FR" sz="9600" dirty="0" err="1"/>
              <a:t>education</a:t>
            </a:r>
            <a:r>
              <a:rPr lang="fr-FR" sz="9600" dirty="0"/>
              <a:t> and </a:t>
            </a:r>
            <a:r>
              <a:rPr lang="fr-FR" sz="9600" dirty="0" err="1"/>
              <a:t>defence</a:t>
            </a:r>
            <a:r>
              <a:rPr lang="fr-FR" sz="9600" dirty="0"/>
              <a:t> services </a:t>
            </a:r>
            <a:r>
              <a:rPr lang="fr-FR" sz="9600" dirty="0" err="1"/>
              <a:t>provided</a:t>
            </a:r>
            <a:r>
              <a:rPr lang="fr-FR" sz="9600" dirty="0"/>
              <a:t> by the </a:t>
            </a:r>
            <a:r>
              <a:rPr lang="fr-FR" sz="9600" dirty="0" err="1"/>
              <a:t>government</a:t>
            </a:r>
            <a:endParaRPr lang="fr-FR" sz="9600" dirty="0"/>
          </a:p>
          <a:p>
            <a:pPr indent="-342900" algn="l">
              <a:lnSpc>
                <a:spcPct val="120000"/>
              </a:lnSpc>
              <a:spcBef>
                <a:spcPts val="0"/>
              </a:spcBef>
              <a:buFont typeface="Arial" panose="020B0604020202020204" pitchFamily="34" charset="0"/>
              <a:buChar char="•"/>
            </a:pPr>
            <a:r>
              <a:rPr lang="fr-FR" sz="9600" dirty="0" err="1"/>
              <a:t>Doesn’t</a:t>
            </a:r>
            <a:r>
              <a:rPr lang="fr-FR" sz="9600" dirty="0"/>
              <a:t> </a:t>
            </a:r>
            <a:r>
              <a:rPr lang="fr-FR" sz="9600" dirty="0" err="1"/>
              <a:t>register</a:t>
            </a:r>
            <a:r>
              <a:rPr lang="fr-FR" sz="9600" dirty="0"/>
              <a:t> how the </a:t>
            </a:r>
            <a:r>
              <a:rPr lang="fr-FR" sz="9600" dirty="0" err="1"/>
              <a:t>wealth</a:t>
            </a:r>
            <a:r>
              <a:rPr lang="fr-FR" sz="9600" dirty="0"/>
              <a:t> </a:t>
            </a:r>
            <a:r>
              <a:rPr lang="fr-FR" sz="9600" dirty="0" err="1"/>
              <a:t>is</a:t>
            </a:r>
            <a:r>
              <a:rPr lang="fr-FR" sz="9600" dirty="0"/>
              <a:t> </a:t>
            </a:r>
            <a:r>
              <a:rPr lang="fr-FR" sz="9600" dirty="0" err="1"/>
              <a:t>distributed</a:t>
            </a:r>
            <a:r>
              <a:rPr lang="fr-FR" sz="9600" dirty="0"/>
              <a:t> (</a:t>
            </a:r>
            <a:r>
              <a:rPr lang="fr-FR" sz="9600" dirty="0" err="1"/>
              <a:t>same</a:t>
            </a:r>
            <a:r>
              <a:rPr lang="fr-FR" sz="9600" dirty="0"/>
              <a:t> for GDP per capita- check Gini Coefficient)</a:t>
            </a:r>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a:t>
            </a:r>
            <a:r>
              <a:rPr lang="fr-FR" sz="9600" dirty="0" err="1"/>
              <a:t>negative</a:t>
            </a:r>
            <a:r>
              <a:rPr lang="fr-FR" sz="9600" dirty="0"/>
              <a:t> </a:t>
            </a:r>
            <a:r>
              <a:rPr lang="fr-FR" sz="9600" dirty="0" err="1"/>
              <a:t>externalities</a:t>
            </a:r>
            <a:r>
              <a:rPr lang="fr-FR" sz="9600" dirty="0"/>
              <a:t> (like pollution)</a:t>
            </a:r>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a:t>
            </a:r>
            <a:r>
              <a:rPr lang="fr-FR" sz="9600" dirty="0" err="1"/>
              <a:t>unpaid</a:t>
            </a:r>
            <a:r>
              <a:rPr lang="fr-FR" sz="9600" dirty="0"/>
              <a:t>  and </a:t>
            </a:r>
            <a:r>
              <a:rPr lang="fr-FR" sz="9600" dirty="0" err="1"/>
              <a:t>domestic</a:t>
            </a:r>
            <a:r>
              <a:rPr lang="fr-FR" sz="9600" dirty="0"/>
              <a:t> </a:t>
            </a:r>
            <a:r>
              <a:rPr lang="fr-FR" sz="9600" dirty="0" err="1"/>
              <a:t>work</a:t>
            </a:r>
            <a:endParaRPr lang="fr-FR" sz="9600" dirty="0"/>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the sale of </a:t>
            </a:r>
            <a:r>
              <a:rPr lang="fr-FR" sz="9600" dirty="0" err="1"/>
              <a:t>illegal</a:t>
            </a:r>
            <a:r>
              <a:rPr lang="fr-FR" sz="9600" dirty="0"/>
              <a:t> </a:t>
            </a:r>
            <a:r>
              <a:rPr lang="fr-FR" sz="9600" dirty="0" err="1"/>
              <a:t>goods</a:t>
            </a:r>
            <a:r>
              <a:rPr lang="fr-FR" sz="9600" dirty="0"/>
              <a:t> (</a:t>
            </a:r>
            <a:r>
              <a:rPr lang="fr-FR" sz="9600" dirty="0" err="1"/>
              <a:t>depending</a:t>
            </a:r>
            <a:r>
              <a:rPr lang="fr-FR" sz="9600" dirty="0"/>
              <a:t> on countries)</a:t>
            </a:r>
          </a:p>
          <a:p>
            <a:pPr indent="-342900" algn="l">
              <a:lnSpc>
                <a:spcPct val="120000"/>
              </a:lnSpc>
              <a:spcBef>
                <a:spcPts val="0"/>
              </a:spcBef>
              <a:buFont typeface="Arial" panose="020B0604020202020204" pitchFamily="34" charset="0"/>
              <a:buChar char="•"/>
            </a:pPr>
            <a:endParaRPr lang="fr-FR" sz="9600" dirty="0"/>
          </a:p>
          <a:p>
            <a:pPr algn="l">
              <a:lnSpc>
                <a:spcPct val="120000"/>
              </a:lnSpc>
              <a:spcBef>
                <a:spcPts val="0"/>
              </a:spcBef>
            </a:pPr>
            <a:endParaRPr lang="fr-FR" sz="9600" dirty="0"/>
          </a:p>
          <a:p>
            <a:pPr algn="l">
              <a:lnSpc>
                <a:spcPct val="120000"/>
              </a:lnSpc>
              <a:spcBef>
                <a:spcPts val="0"/>
              </a:spcBef>
            </a:pPr>
            <a:r>
              <a:rPr lang="fr-FR" sz="9600" dirty="0"/>
              <a:t>Note: </a:t>
            </a:r>
            <a:r>
              <a:rPr lang="fr-FR" sz="9600" dirty="0" err="1"/>
              <a:t>Difference</a:t>
            </a:r>
            <a:r>
              <a:rPr lang="fr-FR" sz="9600" dirty="0"/>
              <a:t> </a:t>
            </a:r>
            <a:r>
              <a:rPr lang="fr-FR" sz="9600" dirty="0" err="1"/>
              <a:t>between</a:t>
            </a:r>
            <a:r>
              <a:rPr lang="fr-FR" sz="9600" dirty="0"/>
              <a:t> nominal and real </a:t>
            </a:r>
          </a:p>
          <a:p>
            <a:pPr algn="l">
              <a:lnSpc>
                <a:spcPct val="120000"/>
              </a:lnSpc>
              <a:spcBef>
                <a:spcPts val="0"/>
              </a:spcBef>
            </a:pPr>
            <a:endParaRPr lang="fr-FR" sz="9600" dirty="0"/>
          </a:p>
          <a:p>
            <a:pPr algn="l">
              <a:spcBef>
                <a:spcPts val="0"/>
              </a:spcBef>
            </a:pPr>
            <a:endParaRPr lang="fr-FR" sz="9600" dirty="0"/>
          </a:p>
          <a:p>
            <a:pPr algn="l">
              <a:spcBef>
                <a:spcPts val="0"/>
              </a:spcBef>
            </a:pPr>
            <a:endParaRPr lang="fr-FR" dirty="0"/>
          </a:p>
          <a:p>
            <a:pPr algn="l">
              <a:spcBef>
                <a:spcPts val="0"/>
              </a:spcBef>
            </a:pPr>
            <a:r>
              <a:rPr lang="fr-FR" dirty="0"/>
              <a:t> </a:t>
            </a: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6</a:t>
            </a:fld>
            <a:endParaRPr lang="fr-FR"/>
          </a:p>
        </p:txBody>
      </p:sp>
    </p:spTree>
    <p:extLst>
      <p:ext uri="{BB962C8B-B14F-4D97-AF65-F5344CB8AC3E}">
        <p14:creationId xmlns:p14="http://schemas.microsoft.com/office/powerpoint/2010/main" val="34398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GDP</a:t>
            </a:r>
          </a:p>
          <a:p>
            <a:pPr algn="l">
              <a:spcBef>
                <a:spcPts val="0"/>
              </a:spcBef>
            </a:pPr>
            <a:endParaRPr lang="fr-FR" sz="11200" dirty="0">
              <a:highlight>
                <a:srgbClr val="00FF00"/>
              </a:highlight>
            </a:endParaRPr>
          </a:p>
          <a:p>
            <a:pPr algn="l">
              <a:spcBef>
                <a:spcPts val="0"/>
              </a:spcBef>
            </a:pPr>
            <a:endParaRPr lang="fr-FR" sz="9600" dirty="0"/>
          </a:p>
          <a:p>
            <a:pPr marL="1143000" indent="-1143000" algn="l">
              <a:spcBef>
                <a:spcPts val="0"/>
              </a:spcBef>
              <a:buFontTx/>
              <a:buChar char="-"/>
            </a:pPr>
            <a:r>
              <a:rPr lang="fr-FR" sz="9600" u="sng" dirty="0" err="1"/>
              <a:t>Different</a:t>
            </a:r>
            <a:r>
              <a:rPr lang="fr-FR" sz="9600" u="sng" dirty="0"/>
              <a:t> </a:t>
            </a:r>
            <a:r>
              <a:rPr lang="fr-FR" sz="9600" u="sng" dirty="0" err="1"/>
              <a:t>approaches</a:t>
            </a:r>
            <a:r>
              <a:rPr lang="fr-FR" sz="9600" u="sng" dirty="0"/>
              <a:t> for </a:t>
            </a:r>
            <a:r>
              <a:rPr lang="fr-FR" sz="9600" u="sng" dirty="0" err="1"/>
              <a:t>calculation</a:t>
            </a:r>
            <a:r>
              <a:rPr lang="fr-FR" sz="9600" u="sng" dirty="0"/>
              <a:t>: </a:t>
            </a:r>
          </a:p>
          <a:p>
            <a:pPr algn="l">
              <a:spcBef>
                <a:spcPts val="0"/>
              </a:spcBef>
            </a:pPr>
            <a:endParaRPr lang="fr-FR" sz="9600" u="sng" dirty="0"/>
          </a:p>
          <a:p>
            <a:pPr marL="1143000" indent="-1143000" algn="l">
              <a:spcBef>
                <a:spcPts val="0"/>
              </a:spcBef>
              <a:buFont typeface="Arial" panose="020B0604020202020204" pitchFamily="34" charset="0"/>
              <a:buChar char="•"/>
            </a:pPr>
            <a:r>
              <a:rPr lang="fr-FR" sz="9600" dirty="0"/>
              <a:t>Production </a:t>
            </a:r>
            <a:r>
              <a:rPr lang="fr-FR" sz="9600" dirty="0" err="1"/>
              <a:t>approach</a:t>
            </a:r>
            <a:endParaRPr lang="fr-FR" sz="9600" dirty="0"/>
          </a:p>
          <a:p>
            <a:pPr marL="1143000" indent="-1143000" algn="l">
              <a:spcBef>
                <a:spcPts val="0"/>
              </a:spcBef>
              <a:buFont typeface="Arial" panose="020B0604020202020204" pitchFamily="34" charset="0"/>
              <a:buChar char="•"/>
            </a:pPr>
            <a:r>
              <a:rPr lang="fr-FR" sz="9600" dirty="0" err="1"/>
              <a:t>expenditure</a:t>
            </a:r>
            <a:r>
              <a:rPr lang="fr-FR" sz="9600" dirty="0"/>
              <a:t> </a:t>
            </a:r>
            <a:r>
              <a:rPr lang="fr-FR" sz="9600" dirty="0" err="1"/>
              <a:t>approach</a:t>
            </a:r>
            <a:endParaRPr lang="fr-FR" sz="9600" dirty="0"/>
          </a:p>
          <a:p>
            <a:pPr marL="1143000" indent="-1143000" algn="l">
              <a:spcBef>
                <a:spcPts val="0"/>
              </a:spcBef>
              <a:buFont typeface="Arial" panose="020B0604020202020204" pitchFamily="34" charset="0"/>
              <a:buChar char="•"/>
            </a:pPr>
            <a:r>
              <a:rPr lang="fr-FR" sz="9600" dirty="0" err="1"/>
              <a:t>income</a:t>
            </a:r>
            <a:r>
              <a:rPr lang="fr-FR" sz="9600" dirty="0"/>
              <a:t> </a:t>
            </a:r>
            <a:r>
              <a:rPr lang="fr-FR" sz="9600" dirty="0" err="1"/>
              <a:t>approach</a:t>
            </a:r>
            <a:endParaRPr lang="fr-FR" sz="9600" dirty="0"/>
          </a:p>
          <a:p>
            <a:pPr algn="l">
              <a:spcBef>
                <a:spcPts val="0"/>
              </a:spcBef>
            </a:pPr>
            <a:endParaRPr lang="fr-FR" dirty="0"/>
          </a:p>
          <a:p>
            <a:pPr algn="l">
              <a:spcBef>
                <a:spcPts val="0"/>
              </a:spcBef>
            </a:pPr>
            <a:endParaRPr lang="fr-FR" dirty="0"/>
          </a:p>
          <a:p>
            <a:pPr algn="l">
              <a:spcBef>
                <a:spcPts val="0"/>
              </a:spcBef>
            </a:pPr>
            <a:endParaRPr lang="fr-FR" dirty="0"/>
          </a:p>
          <a:p>
            <a:pPr algn="l">
              <a:spcBef>
                <a:spcPts val="0"/>
              </a:spcBef>
            </a:pPr>
            <a:endParaRPr lang="fr-FR" dirty="0"/>
          </a:p>
          <a:p>
            <a:pPr algn="l">
              <a:spcBef>
                <a:spcPts val="0"/>
              </a:spcBef>
            </a:pPr>
            <a:endParaRPr lang="fr-FR" sz="6200" dirty="0"/>
          </a:p>
          <a:p>
            <a:pPr algn="l">
              <a:spcBef>
                <a:spcPts val="0"/>
              </a:spcBef>
            </a:pPr>
            <a:endParaRPr lang="fr-FR" sz="9800" dirty="0"/>
          </a:p>
          <a:p>
            <a:pPr marL="1143000" indent="-1143000" algn="l">
              <a:spcBef>
                <a:spcPts val="0"/>
              </a:spcBef>
              <a:buFontTx/>
              <a:buChar char="-"/>
            </a:pPr>
            <a:r>
              <a:rPr lang="fr-FR" sz="9800" dirty="0" err="1"/>
              <a:t>Given</a:t>
            </a:r>
            <a:r>
              <a:rPr lang="fr-FR" sz="9800" dirty="0"/>
              <a:t> in nominal value or per capita, </a:t>
            </a:r>
            <a:r>
              <a:rPr lang="fr-FR" sz="9800" dirty="0" err="1"/>
              <a:t>usually</a:t>
            </a:r>
            <a:r>
              <a:rPr lang="fr-FR" sz="9800" dirty="0"/>
              <a:t> </a:t>
            </a:r>
            <a:r>
              <a:rPr lang="fr-FR" sz="9800" dirty="0" err="1"/>
              <a:t>expressed</a:t>
            </a:r>
            <a:r>
              <a:rPr lang="fr-FR" sz="9800" dirty="0"/>
              <a:t> in % of </a:t>
            </a:r>
            <a:r>
              <a:rPr lang="fr-FR" sz="9800" dirty="0" err="1"/>
              <a:t>growth</a:t>
            </a:r>
            <a:endParaRPr lang="fr-FR" sz="9800" dirty="0"/>
          </a:p>
          <a:p>
            <a:pPr algn="l">
              <a:spcBef>
                <a:spcPts val="0"/>
              </a:spcBef>
            </a:pPr>
            <a:endParaRPr lang="fr-FR" sz="9800" dirty="0"/>
          </a:p>
          <a:p>
            <a:pPr marL="1143000" indent="-1143000" algn="l">
              <a:spcBef>
                <a:spcPts val="0"/>
              </a:spcBef>
              <a:buFontTx/>
              <a:buChar char="-"/>
            </a:pPr>
            <a:r>
              <a:rPr lang="fr-FR" sz="9800" dirty="0"/>
              <a:t>For France 2023: 2370 B€ (= 2644 Billion$)- 0,8% (GDP </a:t>
            </a:r>
            <a:r>
              <a:rPr lang="fr-FR" sz="9800" dirty="0" err="1"/>
              <a:t>growth</a:t>
            </a:r>
            <a:r>
              <a:rPr lang="fr-FR" sz="9800" dirty="0"/>
              <a:t> </a:t>
            </a:r>
            <a:r>
              <a:rPr lang="fr-FR" sz="9800" dirty="0" err="1"/>
              <a:t>with</a:t>
            </a:r>
            <a:r>
              <a:rPr lang="fr-FR" sz="9800" dirty="0"/>
              <a:t> 5% inflation)</a:t>
            </a:r>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indent="-1143000" algn="l">
              <a:spcBef>
                <a:spcPts val="0"/>
              </a:spcBef>
              <a:buFontTx/>
              <a:buChar char="-"/>
            </a:pPr>
            <a:r>
              <a:rPr lang="fr-FR" sz="9800" u="sng" dirty="0" err="1"/>
              <a:t>Other</a:t>
            </a:r>
            <a:r>
              <a:rPr lang="fr-FR" sz="9800" u="sng" dirty="0"/>
              <a:t> </a:t>
            </a:r>
            <a:r>
              <a:rPr lang="fr-FR" sz="9800" u="sng" dirty="0" err="1"/>
              <a:t>indicators</a:t>
            </a:r>
            <a:r>
              <a:rPr lang="fr-FR" sz="9800" u="sng" dirty="0"/>
              <a:t> </a:t>
            </a:r>
            <a:r>
              <a:rPr lang="fr-FR" sz="9800" u="sng" dirty="0" err="1"/>
              <a:t>used</a:t>
            </a:r>
            <a:r>
              <a:rPr lang="fr-FR" sz="9800" u="sng" dirty="0"/>
              <a:t>: </a:t>
            </a:r>
          </a:p>
          <a:p>
            <a:pPr indent="-1143000" algn="l">
              <a:spcBef>
                <a:spcPts val="0"/>
              </a:spcBef>
              <a:buFontTx/>
              <a:buChar char="-"/>
            </a:pPr>
            <a:endParaRPr lang="fr-FR" sz="9800" u="sng" dirty="0"/>
          </a:p>
          <a:p>
            <a:pPr indent="-1143000" algn="l">
              <a:spcBef>
                <a:spcPts val="0"/>
              </a:spcBef>
              <a:buFont typeface="Arial" panose="020B0604020202020204" pitchFamily="34" charset="0"/>
              <a:buChar char="•"/>
            </a:pPr>
            <a:r>
              <a:rPr lang="fr-FR" sz="9800" dirty="0"/>
              <a:t>Human </a:t>
            </a:r>
            <a:r>
              <a:rPr lang="fr-FR" sz="9800" dirty="0" err="1"/>
              <a:t>Development</a:t>
            </a:r>
            <a:r>
              <a:rPr lang="fr-FR" sz="9800" dirty="0"/>
              <a:t> index- </a:t>
            </a:r>
            <a:r>
              <a:rPr lang="fr-FR" sz="9800" b="1" dirty="0"/>
              <a:t>HDI</a:t>
            </a:r>
            <a:r>
              <a:rPr lang="fr-FR" sz="9800" dirty="0"/>
              <a:t>-  (</a:t>
            </a:r>
            <a:r>
              <a:rPr lang="fr-FR" sz="9800" dirty="0" err="1"/>
              <a:t>takes</a:t>
            </a:r>
            <a:r>
              <a:rPr lang="fr-FR" sz="9800" dirty="0"/>
              <a:t> </a:t>
            </a:r>
            <a:r>
              <a:rPr lang="fr-FR" sz="9800" dirty="0" err="1"/>
              <a:t>into</a:t>
            </a:r>
            <a:r>
              <a:rPr lang="fr-FR" sz="9800" dirty="0"/>
              <a:t> </a:t>
            </a:r>
            <a:r>
              <a:rPr lang="fr-FR" sz="9800" dirty="0" err="1"/>
              <a:t>account</a:t>
            </a:r>
            <a:r>
              <a:rPr lang="fr-FR" sz="9800" dirty="0"/>
              <a:t> </a:t>
            </a:r>
            <a:r>
              <a:rPr lang="fr-FR" sz="9800" dirty="0" err="1"/>
              <a:t>literacy</a:t>
            </a:r>
            <a:r>
              <a:rPr lang="fr-FR" sz="9800" dirty="0"/>
              <a:t>, life </a:t>
            </a:r>
            <a:r>
              <a:rPr lang="fr-FR" sz="9800" dirty="0" err="1"/>
              <a:t>expectancy</a:t>
            </a:r>
            <a:r>
              <a:rPr lang="fr-FR" sz="9800" dirty="0"/>
              <a:t>, </a:t>
            </a:r>
            <a:r>
              <a:rPr lang="fr-FR" sz="9800" dirty="0" err="1"/>
              <a:t>school</a:t>
            </a:r>
            <a:r>
              <a:rPr lang="fr-FR" sz="9800" dirty="0"/>
              <a:t> </a:t>
            </a:r>
            <a:r>
              <a:rPr lang="fr-FR" sz="9800" dirty="0" err="1"/>
              <a:t>enrollment</a:t>
            </a:r>
            <a:r>
              <a:rPr lang="fr-FR" sz="9800" dirty="0"/>
              <a:t>, </a:t>
            </a:r>
            <a:r>
              <a:rPr lang="fr-FR" sz="9800" dirty="0" err="1"/>
              <a:t>etc</a:t>
            </a:r>
            <a:r>
              <a:rPr lang="fr-FR" sz="9800" dirty="0"/>
              <a:t>)</a:t>
            </a:r>
            <a:r>
              <a:rPr lang="fr-FR" sz="9800" dirty="0">
                <a:hlinkClick r:id="rId3"/>
              </a:rPr>
              <a:t>https://hdr.undp.org/data-center/human-development-index - /indicies/HDI</a:t>
            </a:r>
            <a:endParaRPr lang="fr-FR" sz="9800" dirty="0"/>
          </a:p>
          <a:p>
            <a:pPr indent="-1143000" algn="l">
              <a:spcBef>
                <a:spcPts val="0"/>
              </a:spcBef>
              <a:buFont typeface="Arial" panose="020B0604020202020204" pitchFamily="34" charset="0"/>
              <a:buChar char="•"/>
            </a:pPr>
            <a:r>
              <a:rPr lang="fr-FR" sz="9800" dirty="0"/>
              <a:t> Gross   National </a:t>
            </a:r>
            <a:r>
              <a:rPr lang="fr-FR" sz="9800" dirty="0" err="1"/>
              <a:t>Happiness</a:t>
            </a:r>
            <a:r>
              <a:rPr lang="fr-FR" sz="9800" dirty="0"/>
              <a:t> Index </a:t>
            </a:r>
            <a:r>
              <a:rPr lang="fr-FR" sz="9800" dirty="0">
                <a:hlinkClick r:id="rId4"/>
              </a:rPr>
              <a:t>https://www.imf.org/en/Publications/fandd/issues/2024/03/Picture-this-looking-beyond-GDP</a:t>
            </a:r>
            <a:endParaRPr lang="fr-FR" sz="9800" dirty="0"/>
          </a:p>
          <a:p>
            <a:pPr marL="1143000" indent="-1143000" algn="l">
              <a:spcBef>
                <a:spcPts val="0"/>
              </a:spcBef>
              <a:buFontTx/>
              <a:buChar char="-"/>
            </a:pPr>
            <a:endParaRPr lang="fr-FR" sz="9800" dirty="0"/>
          </a:p>
          <a:p>
            <a:pPr algn="l">
              <a:spcBef>
                <a:spcPts val="0"/>
              </a:spcBef>
            </a:pPr>
            <a:r>
              <a:rPr lang="fr-FR" sz="9800" dirty="0"/>
              <a:t> </a:t>
            </a: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7</a:t>
            </a:fld>
            <a:endParaRPr lang="fr-FR"/>
          </a:p>
        </p:txBody>
      </p:sp>
    </p:spTree>
    <p:extLst>
      <p:ext uri="{BB962C8B-B14F-4D97-AF65-F5344CB8AC3E}">
        <p14:creationId xmlns:p14="http://schemas.microsoft.com/office/powerpoint/2010/main" val="23530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a:bodyPr>
          <a:lstStyle/>
          <a:p>
            <a:pPr indent="-857250" algn="l">
              <a:spcBef>
                <a:spcPts val="0"/>
              </a:spcBef>
              <a:buFont typeface="Wingdings" pitchFamily="2" charset="2"/>
              <a:buChar char="Ø"/>
            </a:pPr>
            <a:r>
              <a:rPr lang="fr-FR" sz="2800" dirty="0">
                <a:highlight>
                  <a:srgbClr val="00FF00"/>
                </a:highlight>
              </a:rPr>
              <a:t>GDP</a:t>
            </a:r>
          </a:p>
          <a:p>
            <a:pPr algn="l">
              <a:spcBef>
                <a:spcPts val="0"/>
              </a:spcBef>
            </a:pPr>
            <a:endParaRPr lang="fr-FR" sz="11200" dirty="0">
              <a:highlight>
                <a:srgbClr val="00FF00"/>
              </a:highlight>
            </a:endParaRP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8</a:t>
            </a:fld>
            <a:endParaRPr lang="fr-FR"/>
          </a:p>
        </p:txBody>
      </p:sp>
      <p:sp>
        <p:nvSpPr>
          <p:cNvPr id="5" name="ZoneTexte 4">
            <a:extLst>
              <a:ext uri="{FF2B5EF4-FFF2-40B4-BE49-F238E27FC236}">
                <a16:creationId xmlns:a16="http://schemas.microsoft.com/office/drawing/2014/main" id="{37E9F9A9-CF8D-8610-285D-F4E02A634732}"/>
              </a:ext>
            </a:extLst>
          </p:cNvPr>
          <p:cNvSpPr txBox="1"/>
          <p:nvPr/>
        </p:nvSpPr>
        <p:spPr>
          <a:xfrm>
            <a:off x="7655440" y="6145616"/>
            <a:ext cx="4019105" cy="830997"/>
          </a:xfrm>
          <a:prstGeom prst="rect">
            <a:avLst/>
          </a:prstGeom>
          <a:noFill/>
        </p:spPr>
        <p:txBody>
          <a:bodyPr wrap="square" rtlCol="0">
            <a:spAutoFit/>
          </a:bodyPr>
          <a:lstStyle/>
          <a:p>
            <a:r>
              <a:rPr lang="fr-FR" sz="1600" dirty="0">
                <a:hlinkClick r:id="rId3"/>
              </a:rPr>
              <a:t>https://www.forbesindia.com</a:t>
            </a:r>
            <a:r>
              <a:rPr lang="fr-FR" sz="1600" dirty="0"/>
              <a:t>/article/</a:t>
            </a:r>
            <a:r>
              <a:rPr lang="fr-FR" sz="1600" dirty="0" err="1"/>
              <a:t>explainers</a:t>
            </a:r>
            <a:r>
              <a:rPr lang="fr-FR" sz="1600" dirty="0"/>
              <a:t>/top-10-largest-economies-in-the-world/86159/1</a:t>
            </a:r>
          </a:p>
        </p:txBody>
      </p:sp>
      <p:graphicFrame>
        <p:nvGraphicFramePr>
          <p:cNvPr id="9" name="Tableau 8">
            <a:extLst>
              <a:ext uri="{FF2B5EF4-FFF2-40B4-BE49-F238E27FC236}">
                <a16:creationId xmlns:a16="http://schemas.microsoft.com/office/drawing/2014/main" id="{8ACC04FE-775A-7861-8A4F-2E7404704177}"/>
              </a:ext>
            </a:extLst>
          </p:cNvPr>
          <p:cNvGraphicFramePr>
            <a:graphicFrameLocks noGrp="1"/>
          </p:cNvGraphicFramePr>
          <p:nvPr>
            <p:extLst>
              <p:ext uri="{D42A27DB-BD31-4B8C-83A1-F6EECF244321}">
                <p14:modId xmlns:p14="http://schemas.microsoft.com/office/powerpoint/2010/main" val="795038170"/>
              </p:ext>
            </p:extLst>
          </p:nvPr>
        </p:nvGraphicFramePr>
        <p:xfrm>
          <a:off x="7221358" y="1413779"/>
          <a:ext cx="4941870" cy="4763179"/>
        </p:xfrm>
        <a:graphic>
          <a:graphicData uri="http://schemas.openxmlformats.org/drawingml/2006/table">
            <a:tbl>
              <a:tblPr/>
              <a:tblGrid>
                <a:gridCol w="1647290">
                  <a:extLst>
                    <a:ext uri="{9D8B030D-6E8A-4147-A177-3AD203B41FA5}">
                      <a16:colId xmlns:a16="http://schemas.microsoft.com/office/drawing/2014/main" val="1169452190"/>
                    </a:ext>
                  </a:extLst>
                </a:gridCol>
                <a:gridCol w="1647290">
                  <a:extLst>
                    <a:ext uri="{9D8B030D-6E8A-4147-A177-3AD203B41FA5}">
                      <a16:colId xmlns:a16="http://schemas.microsoft.com/office/drawing/2014/main" val="523789386"/>
                    </a:ext>
                  </a:extLst>
                </a:gridCol>
                <a:gridCol w="1647290">
                  <a:extLst>
                    <a:ext uri="{9D8B030D-6E8A-4147-A177-3AD203B41FA5}">
                      <a16:colId xmlns:a16="http://schemas.microsoft.com/office/drawing/2014/main" val="1271504361"/>
                    </a:ext>
                  </a:extLst>
                </a:gridCol>
              </a:tblGrid>
              <a:tr h="484748">
                <a:tc>
                  <a:txBody>
                    <a:bodyPr/>
                    <a:lstStyle/>
                    <a:p>
                      <a:pPr algn="l" fontAlgn="base"/>
                      <a:r>
                        <a:rPr lang="fr-FR" sz="1100" b="1">
                          <a:solidFill>
                            <a:srgbClr val="333333"/>
                          </a:solidFill>
                          <a:effectLst/>
                          <a:latin typeface="inherit"/>
                        </a:rPr>
                        <a:t>Country</a:t>
                      </a: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fr-FR" sz="1100" b="1">
                          <a:solidFill>
                            <a:srgbClr val="333333"/>
                          </a:solidFill>
                          <a:effectLst/>
                          <a:latin typeface="inherit"/>
                        </a:rPr>
                        <a:t>Continent</a:t>
                      </a: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fr-FR" sz="1100" b="1">
                          <a:solidFill>
                            <a:srgbClr val="333333"/>
                          </a:solidFill>
                          <a:effectLst/>
                          <a:latin typeface="inherit"/>
                        </a:rPr>
                        <a:t>GDP-PPP per capita (in USD)</a:t>
                      </a: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761133"/>
                  </a:ext>
                </a:extLst>
              </a:tr>
              <a:tr h="295065">
                <a:tc>
                  <a:txBody>
                    <a:bodyPr/>
                    <a:lstStyle/>
                    <a:p>
                      <a:pPr fontAlgn="base"/>
                      <a:r>
                        <a:rPr lang="fr-FR" sz="1100">
                          <a:solidFill>
                            <a:srgbClr val="333333"/>
                          </a:solidFill>
                          <a:effectLst/>
                          <a:latin typeface="inherit"/>
                        </a:rPr>
                        <a:t>#1 Luxembourg</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Europe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143,740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214225"/>
                  </a:ext>
                </a:extLst>
              </a:tr>
              <a:tr h="295065">
                <a:tc>
                  <a:txBody>
                    <a:bodyPr/>
                    <a:lstStyle/>
                    <a:p>
                      <a:pPr fontAlgn="base"/>
                      <a:r>
                        <a:rPr lang="fr-FR" sz="1100">
                          <a:solidFill>
                            <a:srgbClr val="333333"/>
                          </a:solidFill>
                          <a:effectLst/>
                          <a:latin typeface="inherit"/>
                        </a:rPr>
                        <a:t>#2 Macao SAR</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Asia</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134,140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126958"/>
                  </a:ext>
                </a:extLst>
              </a:tr>
              <a:tr h="484748">
                <a:tc>
                  <a:txBody>
                    <a:bodyPr/>
                    <a:lstStyle/>
                    <a:p>
                      <a:pPr fontAlgn="base"/>
                      <a:r>
                        <a:rPr lang="fr-FR" sz="1100">
                          <a:solidFill>
                            <a:srgbClr val="333333"/>
                          </a:solidFill>
                          <a:effectLst/>
                          <a:latin typeface="inherit"/>
                        </a:rPr>
                        <a:t>#3 Ireland</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Europe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133,900</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52589"/>
                  </a:ext>
                </a:extLst>
              </a:tr>
              <a:tr h="484748">
                <a:tc>
                  <a:txBody>
                    <a:bodyPr/>
                    <a:lstStyle/>
                    <a:p>
                      <a:pPr fontAlgn="base"/>
                      <a:r>
                        <a:rPr lang="fr-FR" sz="1100">
                          <a:solidFill>
                            <a:srgbClr val="333333"/>
                          </a:solidFill>
                          <a:effectLst/>
                          <a:latin typeface="inherit"/>
                        </a:rPr>
                        <a:t>#4 Singapore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Asia</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133,740</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852192"/>
                  </a:ext>
                </a:extLst>
              </a:tr>
              <a:tr h="484748">
                <a:tc>
                  <a:txBody>
                    <a:bodyPr/>
                    <a:lstStyle/>
                    <a:p>
                      <a:pPr fontAlgn="base"/>
                      <a:r>
                        <a:rPr lang="fr-FR" sz="1100">
                          <a:solidFill>
                            <a:srgbClr val="333333"/>
                          </a:solidFill>
                          <a:effectLst/>
                          <a:latin typeface="inherit"/>
                        </a:rPr>
                        <a:t>#5 Qatar</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dirty="0">
                          <a:solidFill>
                            <a:srgbClr val="333333"/>
                          </a:solidFill>
                          <a:effectLst/>
                          <a:latin typeface="inherit"/>
                        </a:rPr>
                        <a:t>Asia</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112,280</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262110"/>
                  </a:ext>
                </a:extLst>
              </a:tr>
              <a:tr h="295065">
                <a:tc>
                  <a:txBody>
                    <a:bodyPr/>
                    <a:lstStyle/>
                    <a:p>
                      <a:pPr fontAlgn="base"/>
                      <a:r>
                        <a:rPr lang="fr-FR" sz="1100">
                          <a:solidFill>
                            <a:srgbClr val="333333"/>
                          </a:solidFill>
                          <a:effectLst/>
                          <a:latin typeface="inherit"/>
                        </a:rPr>
                        <a:t>#6 United Arab Emirates</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Asia</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96,850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619935"/>
                  </a:ext>
                </a:extLst>
              </a:tr>
              <a:tr h="484748">
                <a:tc>
                  <a:txBody>
                    <a:bodyPr/>
                    <a:lstStyle/>
                    <a:p>
                      <a:pPr fontAlgn="base"/>
                      <a:r>
                        <a:rPr lang="fr-FR" sz="1100">
                          <a:solidFill>
                            <a:srgbClr val="333333"/>
                          </a:solidFill>
                          <a:effectLst/>
                          <a:latin typeface="inherit"/>
                        </a:rPr>
                        <a:t>#7 Switzerland</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Europe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91,930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126996"/>
                  </a:ext>
                </a:extLst>
              </a:tr>
              <a:tr h="484748">
                <a:tc>
                  <a:txBody>
                    <a:bodyPr/>
                    <a:lstStyle/>
                    <a:p>
                      <a:pPr fontAlgn="base"/>
                      <a:r>
                        <a:rPr lang="fr-FR" sz="1100">
                          <a:solidFill>
                            <a:srgbClr val="333333"/>
                          </a:solidFill>
                          <a:effectLst/>
                          <a:latin typeface="inherit"/>
                        </a:rPr>
                        <a:t>#8 San Marino</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Europe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86,990</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049225"/>
                  </a:ext>
                </a:extLst>
              </a:tr>
              <a:tr h="484748">
                <a:tc>
                  <a:txBody>
                    <a:bodyPr/>
                    <a:lstStyle/>
                    <a:p>
                      <a:pPr fontAlgn="base"/>
                      <a:r>
                        <a:rPr lang="fr-FR" sz="1100">
                          <a:solidFill>
                            <a:srgbClr val="333333"/>
                          </a:solidFill>
                          <a:effectLst/>
                          <a:latin typeface="inherit"/>
                        </a:rPr>
                        <a:t>#9 United States</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North America</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85,370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490168"/>
                  </a:ext>
                </a:extLst>
              </a:tr>
              <a:tr h="484748">
                <a:tc>
                  <a:txBody>
                    <a:bodyPr/>
                    <a:lstStyle/>
                    <a:p>
                      <a:pPr fontAlgn="base"/>
                      <a:r>
                        <a:rPr lang="fr-FR" sz="1100">
                          <a:solidFill>
                            <a:srgbClr val="333333"/>
                          </a:solidFill>
                          <a:effectLst/>
                          <a:latin typeface="inherit"/>
                        </a:rPr>
                        <a:t>#10 Norway</a:t>
                      </a:r>
                      <a:br>
                        <a:rPr lang="fr-FR" sz="1100">
                          <a:solidFill>
                            <a:srgbClr val="333333"/>
                          </a:solidFill>
                          <a:effectLst/>
                          <a:latin typeface="inherit"/>
                        </a:rPr>
                      </a:br>
                      <a:endParaRPr lang="fr-FR" sz="1100">
                        <a:solidFill>
                          <a:srgbClr val="333333"/>
                        </a:solidFill>
                        <a:effectLst/>
                        <a:latin typeface="inherit"/>
                      </a:endParaRP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a:solidFill>
                            <a:srgbClr val="333333"/>
                          </a:solidFill>
                          <a:effectLst/>
                          <a:latin typeface="inherit"/>
                        </a:rPr>
                        <a:t>Europe</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r>
                        <a:rPr lang="fr-FR" sz="1100" dirty="0">
                          <a:solidFill>
                            <a:srgbClr val="333333"/>
                          </a:solidFill>
                          <a:effectLst/>
                          <a:latin typeface="inherit"/>
                        </a:rPr>
                        <a:t>82,830</a:t>
                      </a:r>
                    </a:p>
                  </a:txBody>
                  <a:tcPr marL="48134" marR="48134" marT="48134" marB="4813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408701"/>
                  </a:ext>
                </a:extLst>
              </a:tr>
            </a:tbl>
          </a:graphicData>
        </a:graphic>
      </p:graphicFrame>
      <p:pic>
        <p:nvPicPr>
          <p:cNvPr id="11" name="Image 10">
            <a:extLst>
              <a:ext uri="{FF2B5EF4-FFF2-40B4-BE49-F238E27FC236}">
                <a16:creationId xmlns:a16="http://schemas.microsoft.com/office/drawing/2014/main" id="{25630C3A-4933-62B1-87DB-38ACDAF20D0C}"/>
              </a:ext>
            </a:extLst>
          </p:cNvPr>
          <p:cNvPicPr>
            <a:picLocks noChangeAspect="1"/>
          </p:cNvPicPr>
          <p:nvPr/>
        </p:nvPicPr>
        <p:blipFill>
          <a:blip r:embed="rId4"/>
          <a:stretch>
            <a:fillRect/>
          </a:stretch>
        </p:blipFill>
        <p:spPr>
          <a:xfrm>
            <a:off x="431448" y="825251"/>
            <a:ext cx="6137707" cy="6032749"/>
          </a:xfrm>
          <a:prstGeom prst="rect">
            <a:avLst/>
          </a:prstGeom>
        </p:spPr>
      </p:pic>
      <p:sp>
        <p:nvSpPr>
          <p:cNvPr id="12" name="ZoneTexte 11">
            <a:extLst>
              <a:ext uri="{FF2B5EF4-FFF2-40B4-BE49-F238E27FC236}">
                <a16:creationId xmlns:a16="http://schemas.microsoft.com/office/drawing/2014/main" id="{8507F453-FDFA-F735-C787-56F2CF4CDEA1}"/>
              </a:ext>
            </a:extLst>
          </p:cNvPr>
          <p:cNvSpPr txBox="1"/>
          <p:nvPr/>
        </p:nvSpPr>
        <p:spPr>
          <a:xfrm>
            <a:off x="6889900" y="956930"/>
            <a:ext cx="5307863" cy="369332"/>
          </a:xfrm>
          <a:prstGeom prst="rect">
            <a:avLst/>
          </a:prstGeom>
          <a:noFill/>
        </p:spPr>
        <p:txBody>
          <a:bodyPr wrap="none" rtlCol="0">
            <a:spAutoFit/>
          </a:bodyPr>
          <a:lstStyle/>
          <a:p>
            <a:r>
              <a:rPr lang="fr-FR" b="0" i="0" u="none" strike="noStrike" dirty="0" err="1">
                <a:solidFill>
                  <a:srgbClr val="191919"/>
                </a:solidFill>
                <a:effectLst/>
                <a:latin typeface="Georgia" panose="02040502050405020303" pitchFamily="18" charset="0"/>
              </a:rPr>
              <a:t>sourced</a:t>
            </a:r>
            <a:r>
              <a:rPr lang="fr-FR" b="0" i="0" u="none" strike="noStrike" dirty="0">
                <a:solidFill>
                  <a:srgbClr val="191919"/>
                </a:solidFill>
                <a:effectLst/>
                <a:latin typeface="Georgia" panose="02040502050405020303" pitchFamily="18" charset="0"/>
              </a:rPr>
              <a:t> </a:t>
            </a:r>
            <a:r>
              <a:rPr lang="fr-FR" b="0" i="0" u="none" strike="noStrike" dirty="0" err="1">
                <a:solidFill>
                  <a:srgbClr val="191919"/>
                </a:solidFill>
                <a:effectLst/>
                <a:latin typeface="Georgia" panose="02040502050405020303" pitchFamily="18" charset="0"/>
              </a:rPr>
              <a:t>from</a:t>
            </a:r>
            <a:r>
              <a:rPr lang="fr-FR" b="0" i="0" u="none" strike="noStrike" dirty="0">
                <a:solidFill>
                  <a:srgbClr val="191919"/>
                </a:solidFill>
                <a:effectLst/>
                <a:latin typeface="Georgia" panose="02040502050405020303" pitchFamily="18" charset="0"/>
              </a:rPr>
              <a:t> </a:t>
            </a:r>
            <a:r>
              <a:rPr lang="fr-FR" b="0" i="0" u="none" strike="noStrike" dirty="0">
                <a:solidFill>
                  <a:srgbClr val="0F2D99"/>
                </a:solidFill>
                <a:effectLst/>
                <a:latin typeface="Georgia" panose="02040502050405020303" pitchFamily="18" charset="0"/>
                <a:hlinkClick r:id="rId5"/>
              </a:rPr>
              <a:t>IMF data</a:t>
            </a:r>
            <a:r>
              <a:rPr lang="fr-FR" b="0" i="0" u="none" strike="noStrike" dirty="0">
                <a:solidFill>
                  <a:srgbClr val="191919"/>
                </a:solidFill>
                <a:effectLst/>
                <a:latin typeface="Georgia" panose="02040502050405020303" pitchFamily="18" charset="0"/>
              </a:rPr>
              <a:t> (as of </a:t>
            </a:r>
            <a:r>
              <a:rPr lang="fr-FR" b="0" i="0" u="none" strike="noStrike" dirty="0" err="1">
                <a:solidFill>
                  <a:srgbClr val="191919"/>
                </a:solidFill>
                <a:effectLst/>
                <a:latin typeface="Georgia" panose="02040502050405020303" pitchFamily="18" charset="0"/>
              </a:rPr>
              <a:t>September</a:t>
            </a:r>
            <a:r>
              <a:rPr lang="fr-FR" b="0" i="0" u="none" strike="noStrike" dirty="0">
                <a:solidFill>
                  <a:srgbClr val="191919"/>
                </a:solidFill>
                <a:effectLst/>
                <a:latin typeface="Georgia" panose="02040502050405020303" pitchFamily="18" charset="0"/>
              </a:rPr>
              <a:t> 11, 2024)</a:t>
            </a:r>
            <a:endParaRPr lang="fr-FR" dirty="0"/>
          </a:p>
        </p:txBody>
      </p:sp>
      <p:sp>
        <p:nvSpPr>
          <p:cNvPr id="13" name="ZoneTexte 12">
            <a:extLst>
              <a:ext uri="{FF2B5EF4-FFF2-40B4-BE49-F238E27FC236}">
                <a16:creationId xmlns:a16="http://schemas.microsoft.com/office/drawing/2014/main" id="{5E38BC54-D072-8C11-6E6C-DF93D8DE0963}"/>
              </a:ext>
            </a:extLst>
          </p:cNvPr>
          <p:cNvSpPr txBox="1"/>
          <p:nvPr/>
        </p:nvSpPr>
        <p:spPr>
          <a:xfrm>
            <a:off x="297712" y="382772"/>
            <a:ext cx="5516254" cy="369332"/>
          </a:xfrm>
          <a:prstGeom prst="rect">
            <a:avLst/>
          </a:prstGeom>
          <a:noFill/>
        </p:spPr>
        <p:txBody>
          <a:bodyPr wrap="none" rtlCol="0">
            <a:spAutoFit/>
          </a:bodyPr>
          <a:lstStyle/>
          <a:p>
            <a:pPr algn="l" fontAlgn="base"/>
            <a:r>
              <a:rPr lang="fr-FR" b="1" i="0" u="none" strike="noStrike" dirty="0">
                <a:solidFill>
                  <a:srgbClr val="000000"/>
                </a:solidFill>
                <a:effectLst/>
                <a:latin typeface="Georgia" panose="02040502050405020303" pitchFamily="18" charset="0"/>
              </a:rPr>
              <a:t>Top 10 </a:t>
            </a:r>
            <a:r>
              <a:rPr lang="fr-FR" b="1" i="0" u="none" strike="noStrike" dirty="0" err="1">
                <a:solidFill>
                  <a:srgbClr val="000000"/>
                </a:solidFill>
                <a:effectLst/>
                <a:latin typeface="Georgia" panose="02040502050405020303" pitchFamily="18" charset="0"/>
              </a:rPr>
              <a:t>Largest</a:t>
            </a:r>
            <a:r>
              <a:rPr lang="fr-FR" b="1" i="0" u="none" strike="noStrike" dirty="0">
                <a:solidFill>
                  <a:srgbClr val="000000"/>
                </a:solidFill>
                <a:effectLst/>
                <a:latin typeface="Georgia" panose="02040502050405020303" pitchFamily="18" charset="0"/>
              </a:rPr>
              <a:t> Economies in the World 2024</a:t>
            </a:r>
          </a:p>
        </p:txBody>
      </p:sp>
      <p:sp>
        <p:nvSpPr>
          <p:cNvPr id="14" name="ZoneTexte 13">
            <a:extLst>
              <a:ext uri="{FF2B5EF4-FFF2-40B4-BE49-F238E27FC236}">
                <a16:creationId xmlns:a16="http://schemas.microsoft.com/office/drawing/2014/main" id="{39573B53-FE3E-8A1A-B50E-2DBD53B42E85}"/>
              </a:ext>
            </a:extLst>
          </p:cNvPr>
          <p:cNvSpPr txBox="1"/>
          <p:nvPr/>
        </p:nvSpPr>
        <p:spPr>
          <a:xfrm>
            <a:off x="8739963" y="595424"/>
            <a:ext cx="2423356" cy="369332"/>
          </a:xfrm>
          <a:prstGeom prst="rect">
            <a:avLst/>
          </a:prstGeom>
          <a:noFill/>
        </p:spPr>
        <p:txBody>
          <a:bodyPr wrap="none" rtlCol="0">
            <a:spAutoFit/>
          </a:bodyPr>
          <a:lstStyle/>
          <a:p>
            <a:r>
              <a:rPr lang="fr-FR" b="1" dirty="0"/>
              <a:t>Top </a:t>
            </a:r>
            <a:r>
              <a:rPr lang="fr-FR" b="1" dirty="0" err="1"/>
              <a:t>ten</a:t>
            </a:r>
            <a:r>
              <a:rPr lang="fr-FR" b="1" dirty="0"/>
              <a:t> GDP per capita </a:t>
            </a:r>
          </a:p>
        </p:txBody>
      </p:sp>
    </p:spTree>
    <p:extLst>
      <p:ext uri="{BB962C8B-B14F-4D97-AF65-F5344CB8AC3E}">
        <p14:creationId xmlns:p14="http://schemas.microsoft.com/office/powerpoint/2010/main" val="21280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a:bodyPr>
          <a:lstStyle/>
          <a:p>
            <a:pPr indent="-857250" algn="l">
              <a:spcBef>
                <a:spcPts val="0"/>
              </a:spcBef>
              <a:buFont typeface="Wingdings" pitchFamily="2" charset="2"/>
              <a:buChar char="Ø"/>
            </a:pPr>
            <a:r>
              <a:rPr lang="fr-FR" sz="2800" dirty="0">
                <a:highlight>
                  <a:srgbClr val="00FF00"/>
                </a:highlight>
              </a:rPr>
              <a:t>GDP</a:t>
            </a:r>
          </a:p>
          <a:p>
            <a:pPr algn="l">
              <a:spcBef>
                <a:spcPts val="0"/>
              </a:spcBef>
            </a:pPr>
            <a:endParaRPr lang="fr-FR" b="1" i="0" u="none" strike="noStrike" dirty="0">
              <a:solidFill>
                <a:srgbClr val="0F2741"/>
              </a:solidFill>
              <a:effectLst/>
              <a:latin typeface="Open Sans" panose="020B0606030504020204" pitchFamily="34" charset="0"/>
            </a:endParaRPr>
          </a:p>
          <a:p>
            <a:pPr algn="l">
              <a:spcBef>
                <a:spcPts val="0"/>
              </a:spcBef>
            </a:pPr>
            <a:r>
              <a:rPr lang="fr-FR" b="1" i="0" u="none" strike="noStrike" dirty="0" err="1">
                <a:solidFill>
                  <a:srgbClr val="0F2741"/>
                </a:solidFill>
                <a:effectLst/>
                <a:latin typeface="Open Sans" panose="020B0606030504020204" pitchFamily="34" charset="0"/>
              </a:rPr>
              <a:t>Ranking</a:t>
            </a:r>
            <a:r>
              <a:rPr lang="fr-FR" b="1" i="0" u="none" strike="noStrike" dirty="0">
                <a:solidFill>
                  <a:srgbClr val="0F2741"/>
                </a:solidFill>
                <a:effectLst/>
                <a:latin typeface="Open Sans" panose="020B0606030504020204" pitchFamily="34" charset="0"/>
              </a:rPr>
              <a:t> of countries </a:t>
            </a:r>
            <a:r>
              <a:rPr lang="fr-FR" b="1" i="0" u="none" strike="noStrike" dirty="0" err="1">
                <a:solidFill>
                  <a:srgbClr val="0F2741"/>
                </a:solidFill>
                <a:effectLst/>
                <a:latin typeface="Open Sans" panose="020B0606030504020204" pitchFamily="34" charset="0"/>
              </a:rPr>
              <a:t>with</a:t>
            </a:r>
            <a:r>
              <a:rPr lang="fr-FR" b="1" i="0" u="none" strike="noStrike" dirty="0">
                <a:solidFill>
                  <a:srgbClr val="0F2741"/>
                </a:solidFill>
                <a:effectLst/>
                <a:latin typeface="Open Sans" panose="020B0606030504020204" pitchFamily="34" charset="0"/>
              </a:rPr>
              <a:t> the </a:t>
            </a:r>
            <a:r>
              <a:rPr lang="fr-FR" b="1" i="0" u="none" strike="noStrike" dirty="0" err="1">
                <a:solidFill>
                  <a:srgbClr val="0F2741"/>
                </a:solidFill>
                <a:effectLst/>
                <a:latin typeface="Open Sans" panose="020B0606030504020204" pitchFamily="34" charset="0"/>
              </a:rPr>
              <a:t>highest</a:t>
            </a:r>
            <a:r>
              <a:rPr lang="fr-FR" b="1" i="0" u="none" strike="noStrike" dirty="0">
                <a:solidFill>
                  <a:srgbClr val="0F2741"/>
                </a:solidFill>
                <a:effectLst/>
                <a:latin typeface="Open Sans" panose="020B0606030504020204" pitchFamily="34" charset="0"/>
              </a:rPr>
              <a:t> Human </a:t>
            </a:r>
            <a:r>
              <a:rPr lang="fr-FR" b="1" i="0" u="none" strike="noStrike" dirty="0" err="1">
                <a:solidFill>
                  <a:srgbClr val="0F2741"/>
                </a:solidFill>
                <a:effectLst/>
                <a:latin typeface="Open Sans" panose="020B0606030504020204" pitchFamily="34" charset="0"/>
              </a:rPr>
              <a:t>Development</a:t>
            </a:r>
            <a:r>
              <a:rPr lang="fr-FR" b="1" i="0" u="none" strike="noStrike" dirty="0">
                <a:solidFill>
                  <a:srgbClr val="0F2741"/>
                </a:solidFill>
                <a:effectLst/>
                <a:latin typeface="Open Sans" panose="020B0606030504020204" pitchFamily="34" charset="0"/>
              </a:rPr>
              <a:t> Index (HDI) value in 2022 </a:t>
            </a:r>
            <a:r>
              <a:rPr lang="fr-FR" b="0" i="1" u="none" strike="noStrike" dirty="0">
                <a:solidFill>
                  <a:srgbClr val="455F7C"/>
                </a:solidFill>
                <a:effectLst/>
                <a:latin typeface="Open Sans" panose="020B0606030504020204" pitchFamily="34" charset="0"/>
              </a:rPr>
              <a:t>(in parts per 1,000) (https://</a:t>
            </a:r>
            <a:r>
              <a:rPr lang="fr-FR" b="0" i="1" u="none" strike="noStrike" dirty="0" err="1">
                <a:solidFill>
                  <a:srgbClr val="455F7C"/>
                </a:solidFill>
                <a:effectLst/>
                <a:latin typeface="Open Sans" panose="020B0606030504020204" pitchFamily="34" charset="0"/>
              </a:rPr>
              <a:t>www.statista.com</a:t>
            </a:r>
            <a:r>
              <a:rPr lang="fr-FR" b="0" i="1" u="none" strike="noStrike" dirty="0">
                <a:solidFill>
                  <a:srgbClr val="455F7C"/>
                </a:solidFill>
                <a:effectLst/>
                <a:latin typeface="Open Sans" panose="020B0606030504020204" pitchFamily="34" charset="0"/>
              </a:rPr>
              <a:t>/</a:t>
            </a:r>
            <a:r>
              <a:rPr lang="fr-FR" b="0" i="1" u="none" strike="noStrike" dirty="0" err="1">
                <a:solidFill>
                  <a:srgbClr val="455F7C"/>
                </a:solidFill>
                <a:effectLst/>
                <a:latin typeface="Open Sans" panose="020B0606030504020204" pitchFamily="34" charset="0"/>
              </a:rPr>
              <a:t>statistics</a:t>
            </a:r>
            <a:r>
              <a:rPr lang="fr-FR" b="0" i="1" u="none" strike="noStrike" dirty="0">
                <a:solidFill>
                  <a:srgbClr val="455F7C"/>
                </a:solidFill>
                <a:effectLst/>
                <a:latin typeface="Open Sans" panose="020B0606030504020204" pitchFamily="34" charset="0"/>
              </a:rPr>
              <a:t>/264630/countries-</a:t>
            </a:r>
            <a:r>
              <a:rPr lang="fr-FR" b="0" i="1" u="none" strike="noStrike" dirty="0" err="1">
                <a:solidFill>
                  <a:srgbClr val="455F7C"/>
                </a:solidFill>
                <a:effectLst/>
                <a:latin typeface="Open Sans" panose="020B0606030504020204" pitchFamily="34" charset="0"/>
              </a:rPr>
              <a:t>with</a:t>
            </a:r>
            <a:r>
              <a:rPr lang="fr-FR" b="0" i="1" u="none" strike="noStrike" dirty="0">
                <a:solidFill>
                  <a:srgbClr val="455F7C"/>
                </a:solidFill>
                <a:effectLst/>
                <a:latin typeface="Open Sans" panose="020B0606030504020204" pitchFamily="34" charset="0"/>
              </a:rPr>
              <a:t>-the-</a:t>
            </a:r>
            <a:r>
              <a:rPr lang="fr-FR" b="0" i="1" u="none" strike="noStrike" dirty="0" err="1">
                <a:solidFill>
                  <a:srgbClr val="455F7C"/>
                </a:solidFill>
                <a:effectLst/>
                <a:latin typeface="Open Sans" panose="020B0606030504020204" pitchFamily="34" charset="0"/>
              </a:rPr>
              <a:t>highest</a:t>
            </a:r>
            <a:r>
              <a:rPr lang="fr-FR" b="0" i="1" u="none" strike="noStrike" dirty="0">
                <a:solidFill>
                  <a:srgbClr val="455F7C"/>
                </a:solidFill>
                <a:effectLst/>
                <a:latin typeface="Open Sans" panose="020B0606030504020204" pitchFamily="34" charset="0"/>
              </a:rPr>
              <a:t>-</a:t>
            </a:r>
            <a:r>
              <a:rPr lang="fr-FR" b="0" i="1" u="none" strike="noStrike" dirty="0" err="1">
                <a:solidFill>
                  <a:srgbClr val="455F7C"/>
                </a:solidFill>
                <a:effectLst/>
                <a:latin typeface="Open Sans" panose="020B0606030504020204" pitchFamily="34" charset="0"/>
              </a:rPr>
              <a:t>human</a:t>
            </a:r>
            <a:r>
              <a:rPr lang="fr-FR" b="0" i="1" u="none" strike="noStrike" dirty="0">
                <a:solidFill>
                  <a:srgbClr val="455F7C"/>
                </a:solidFill>
                <a:effectLst/>
                <a:latin typeface="Open Sans" panose="020B0606030504020204" pitchFamily="34" charset="0"/>
              </a:rPr>
              <a:t>-</a:t>
            </a:r>
            <a:r>
              <a:rPr lang="fr-FR" b="0" i="1" u="none" strike="noStrike" dirty="0" err="1">
                <a:solidFill>
                  <a:srgbClr val="455F7C"/>
                </a:solidFill>
                <a:effectLst/>
                <a:latin typeface="Open Sans" panose="020B0606030504020204" pitchFamily="34" charset="0"/>
              </a:rPr>
              <a:t>development</a:t>
            </a:r>
            <a:r>
              <a:rPr lang="fr-FR" b="0" i="1" u="none" strike="noStrike" dirty="0">
                <a:solidFill>
                  <a:srgbClr val="455F7C"/>
                </a:solidFill>
                <a:effectLst/>
                <a:latin typeface="Open Sans" panose="020B0606030504020204" pitchFamily="34" charset="0"/>
              </a:rPr>
              <a:t>-index-</a:t>
            </a:r>
            <a:r>
              <a:rPr lang="fr-FR" b="0" i="1" u="none" strike="noStrike" dirty="0" err="1">
                <a:solidFill>
                  <a:srgbClr val="455F7C"/>
                </a:solidFill>
                <a:effectLst/>
                <a:latin typeface="Open Sans" panose="020B0606030504020204" pitchFamily="34" charset="0"/>
              </a:rPr>
              <a:t>ranking</a:t>
            </a:r>
            <a:r>
              <a:rPr lang="fr-FR" b="0" i="1" u="none" strike="noStrike" dirty="0">
                <a:solidFill>
                  <a:srgbClr val="455F7C"/>
                </a:solidFill>
                <a:effectLst/>
                <a:latin typeface="Open Sans" panose="020B0606030504020204" pitchFamily="34" charset="0"/>
              </a:rPr>
              <a:t>/</a:t>
            </a:r>
            <a:endParaRPr lang="fr-FR" b="1" i="0" u="none" strike="noStrike" dirty="0">
              <a:solidFill>
                <a:srgbClr val="0F2741"/>
              </a:solidFill>
              <a:effectLst/>
              <a:latin typeface="Open Sans" panose="020B0606030504020204" pitchFamily="34" charset="0"/>
            </a:endParaRPr>
          </a:p>
          <a:p>
            <a:pPr algn="l">
              <a:spcBef>
                <a:spcPts val="0"/>
              </a:spcBef>
            </a:pPr>
            <a:endParaRPr lang="fr-FR" sz="11200" dirty="0">
              <a:highlight>
                <a:srgbClr val="00FF00"/>
              </a:highlight>
            </a:endParaRP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9</a:t>
            </a:fld>
            <a:endParaRPr lang="fr-FR"/>
          </a:p>
        </p:txBody>
      </p:sp>
      <p:pic>
        <p:nvPicPr>
          <p:cNvPr id="7" name="Image 6">
            <a:extLst>
              <a:ext uri="{FF2B5EF4-FFF2-40B4-BE49-F238E27FC236}">
                <a16:creationId xmlns:a16="http://schemas.microsoft.com/office/drawing/2014/main" id="{AE53839A-0740-20A6-0C60-F48342AA3B54}"/>
              </a:ext>
            </a:extLst>
          </p:cNvPr>
          <p:cNvPicPr>
            <a:picLocks noChangeAspect="1"/>
          </p:cNvPicPr>
          <p:nvPr/>
        </p:nvPicPr>
        <p:blipFill>
          <a:blip r:embed="rId3"/>
          <a:stretch>
            <a:fillRect/>
          </a:stretch>
        </p:blipFill>
        <p:spPr>
          <a:xfrm>
            <a:off x="999460" y="1807385"/>
            <a:ext cx="7611140" cy="5054243"/>
          </a:xfrm>
          <a:prstGeom prst="rect">
            <a:avLst/>
          </a:prstGeom>
        </p:spPr>
      </p:pic>
    </p:spTree>
    <p:extLst>
      <p:ext uri="{BB962C8B-B14F-4D97-AF65-F5344CB8AC3E}">
        <p14:creationId xmlns:p14="http://schemas.microsoft.com/office/powerpoint/2010/main" val="17585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3913</Words>
  <Application>Microsoft Macintosh PowerPoint</Application>
  <PresentationFormat>Grand écran</PresentationFormat>
  <Paragraphs>450</Paragraphs>
  <Slides>22</Slides>
  <Notes>22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22</vt:i4>
      </vt:variant>
    </vt:vector>
  </HeadingPairs>
  <TitlesOfParts>
    <vt:vector size="35" baseType="lpstr">
      <vt:lpstr>Arial</vt:lpstr>
      <vt:lpstr>Calibri</vt:lpstr>
      <vt:lpstr>Calibri Light</vt:lpstr>
      <vt:lpstr>Georgia</vt:lpstr>
      <vt:lpstr>inherit</vt:lpstr>
      <vt:lpstr>MuseoSans-300</vt:lpstr>
      <vt:lpstr>Open Sans</vt:lpstr>
      <vt:lpstr>SourceSansPro</vt:lpstr>
      <vt:lpstr>The Antiqua B</vt:lpstr>
      <vt:lpstr>Times New Roman</vt:lpstr>
      <vt:lpstr>Wingdings</vt:lpstr>
      <vt:lpstr>Wingdings 2</vt:lpstr>
      <vt:lpstr>Thème Office</vt:lpstr>
      <vt:lpstr>Economic Globalization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Consequences of devaluation or depreciation of domestic currency</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135</cp:revision>
  <dcterms:created xsi:type="dcterms:W3CDTF">2024-08-27T07:51:06Z</dcterms:created>
  <dcterms:modified xsi:type="dcterms:W3CDTF">2024-09-29T20:09:49Z</dcterms:modified>
</cp:coreProperties>
</file>