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327" r:id="rId3"/>
    <p:sldId id="344" r:id="rId4"/>
    <p:sldId id="339" r:id="rId5"/>
    <p:sldId id="333" r:id="rId6"/>
    <p:sldId id="332" r:id="rId7"/>
    <p:sldId id="340" r:id="rId8"/>
    <p:sldId id="345" r:id="rId9"/>
    <p:sldId id="336" r:id="rId10"/>
    <p:sldId id="337" r:id="rId11"/>
    <p:sldId id="343" r:id="rId12"/>
    <p:sldId id="27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43" autoAdjust="0"/>
    <p:restoredTop sz="94660"/>
  </p:normalViewPr>
  <p:slideViewPr>
    <p:cSldViewPr>
      <p:cViewPr>
        <p:scale>
          <a:sx n="96" d="100"/>
          <a:sy n="96" d="100"/>
        </p:scale>
        <p:origin x="-10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083FD-8C6D-4571-8C9A-F95372BC497B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4A40-A6FD-443E-9A8C-A96986D40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227E-CCDF-4AF0-A81D-552D50A4AD8C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en-US"/>
          </a:p>
        </p:txBody>
      </p:sp>
      <p:sp>
        <p:nvSpPr>
          <p:cNvPr id="1536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020AB5-6E55-46AF-B0B2-5FD75346EE73}" type="slidenum">
              <a:rPr lang="fr-FR" altLang="en-US" sz="1200">
                <a:latin typeface="Calibri" pitchFamily="34" charset="0"/>
              </a:rPr>
              <a:pPr algn="r"/>
              <a:t>9</a:t>
            </a:fld>
            <a:endParaRPr lang="fr-FR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60962-F823-4169-9616-03C064B5D35E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en-US"/>
          </a:p>
        </p:txBody>
      </p:sp>
      <p:sp>
        <p:nvSpPr>
          <p:cNvPr id="1946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931715C-C858-4B89-AABC-1451911CE3D7}" type="slidenum">
              <a:rPr lang="fr-FR" altLang="en-US" sz="1200">
                <a:latin typeface="Calibri" pitchFamily="34" charset="0"/>
              </a:rPr>
              <a:pPr algn="r"/>
              <a:t>10</a:t>
            </a:fld>
            <a:endParaRPr lang="fr-FR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0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7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45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5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63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8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93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0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5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D918-3A5B-4D63-82B3-CEDCA5F684B3}" type="datetimeFigureOut">
              <a:rPr lang="fr-FR" smtClean="0"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AAA9-0B7D-4ED2-AAE0-F9AE7D563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2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23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8784976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Marc Jeannerod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le </a:t>
            </a:r>
            <a:r>
              <a:rPr lang="en-US" dirty="0" err="1" smtClean="0">
                <a:latin typeface="Mistral" panose="03090702030407020403" pitchFamily="66" charset="0"/>
              </a:rPr>
              <a:t>mouvement</a:t>
            </a:r>
            <a:r>
              <a:rPr lang="en-US" sz="2800" dirty="0" smtClean="0"/>
              <a:t> de la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et le </a:t>
            </a:r>
            <a:r>
              <a:rPr lang="en-US" dirty="0" err="1">
                <a:solidFill>
                  <a:prstClr val="black"/>
                </a:solidFill>
                <a:latin typeface="Mistral" panose="03090702030407020403" pitchFamily="66" charset="0"/>
              </a:rPr>
              <a:t>mouvement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/>
              <a:t>des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idées</a:t>
            </a:r>
            <a:endParaRPr lang="fr-F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130"/>
            <a:ext cx="4464496" cy="662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6828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E532BC-43B3-4D96-90A7-E5E205DE8779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5" name="Text Box 94"/>
          <p:cNvSpPr txBox="1">
            <a:spLocks noChangeArrowheads="1"/>
          </p:cNvSpPr>
          <p:nvPr/>
        </p:nvSpPr>
        <p:spPr bwMode="auto">
          <a:xfrm>
            <a:off x="107504" y="2924944"/>
            <a:ext cx="2073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fr-FR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TRANSPORT</a:t>
            </a:r>
            <a:endParaRPr lang="fr-FR" altLang="en-US" sz="2400" b="1" dirty="0" smtClean="0">
              <a:latin typeface="Times New Roman" pitchFamily="18" charset="0"/>
            </a:endParaRPr>
          </a:p>
          <a:p>
            <a:pPr algn="ctr" eaLnBrk="0" hangingPunct="0"/>
            <a:r>
              <a:rPr lang="fr-FR" altLang="en-US" sz="2400" b="1" dirty="0" smtClean="0">
                <a:latin typeface="Times New Roman" pitchFamily="18" charset="0"/>
              </a:rPr>
              <a:t>PINCE</a:t>
            </a:r>
            <a:endParaRPr lang="fr-FR" altLang="en-US" sz="2400" b="1" dirty="0">
              <a:latin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43100" y="1806575"/>
            <a:ext cx="6743700" cy="4491712"/>
            <a:chOff x="1943100" y="1806575"/>
            <a:chExt cx="5584825" cy="3739122"/>
          </a:xfrm>
        </p:grpSpPr>
        <p:sp>
          <p:nvSpPr>
            <p:cNvPr id="18436" name="Text Box 96"/>
            <p:cNvSpPr txBox="1">
              <a:spLocks noChangeArrowheads="1"/>
            </p:cNvSpPr>
            <p:nvPr/>
          </p:nvSpPr>
          <p:spPr bwMode="auto">
            <a:xfrm>
              <a:off x="4167206" y="5315109"/>
              <a:ext cx="1861309" cy="23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latin typeface="Times New Roman" pitchFamily="18" charset="0"/>
                </a:rPr>
                <a:t>BRAS PARETIQUE </a:t>
              </a:r>
              <a:r>
                <a:rPr lang="fr-FR" altLang="en-US" sz="1200" b="1" dirty="0" smtClean="0">
                  <a:latin typeface="Times New Roman" pitchFamily="18" charset="0"/>
                </a:rPr>
                <a:t>GAUCHE</a:t>
              </a:r>
              <a:endParaRPr lang="fr-FR" altLang="en-US" sz="1200" b="1" dirty="0">
                <a:latin typeface="Times New Roman" pitchFamily="18" charset="0"/>
              </a:endParaRPr>
            </a:p>
          </p:txBody>
        </p:sp>
        <p:sp>
          <p:nvSpPr>
            <p:cNvPr id="18437" name="Text Box 97"/>
            <p:cNvSpPr txBox="1">
              <a:spLocks noChangeArrowheads="1"/>
            </p:cNvSpPr>
            <p:nvPr/>
          </p:nvSpPr>
          <p:spPr bwMode="auto">
            <a:xfrm>
              <a:off x="3983038" y="4859338"/>
              <a:ext cx="5572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2400" b="1">
                  <a:solidFill>
                    <a:srgbClr val="0099FF"/>
                  </a:solidFill>
                  <a:latin typeface="Times New Roman" pitchFamily="18" charset="0"/>
                </a:rPr>
                <a:t>R1</a:t>
              </a:r>
            </a:p>
          </p:txBody>
        </p:sp>
        <p:sp>
          <p:nvSpPr>
            <p:cNvPr id="18438" name="Text Box 98"/>
            <p:cNvSpPr txBox="1">
              <a:spLocks noChangeArrowheads="1"/>
            </p:cNvSpPr>
            <p:nvPr/>
          </p:nvSpPr>
          <p:spPr bwMode="auto">
            <a:xfrm>
              <a:off x="5626100" y="4859338"/>
              <a:ext cx="557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2400" b="1">
                  <a:solidFill>
                    <a:srgbClr val="0099FF"/>
                  </a:solidFill>
                  <a:latin typeface="Times New Roman" pitchFamily="18" charset="0"/>
                </a:rPr>
                <a:t>R2</a:t>
              </a:r>
            </a:p>
          </p:txBody>
        </p:sp>
        <p:graphicFrame>
          <p:nvGraphicFramePr>
            <p:cNvPr id="1843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322332"/>
                </p:ext>
              </p:extLst>
            </p:nvPr>
          </p:nvGraphicFramePr>
          <p:xfrm>
            <a:off x="2647950" y="2044700"/>
            <a:ext cx="4879975" cy="254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r:id="rId4" imgW="4883319" imgH="2548349" progId="Excel.Chart.8">
                    <p:embed/>
                  </p:oleObj>
                </mc:Choice>
                <mc:Fallback>
                  <p:oleObj r:id="rId4" imgW="4883319" imgH="25483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7950" y="2044700"/>
                          <a:ext cx="4879975" cy="2543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0" name="Group 101"/>
            <p:cNvGrpSpPr>
              <a:grpSpLocks/>
            </p:cNvGrpSpPr>
            <p:nvPr/>
          </p:nvGrpSpPr>
          <p:grpSpPr bwMode="auto">
            <a:xfrm>
              <a:off x="1943100" y="1887538"/>
              <a:ext cx="685800" cy="2578100"/>
              <a:chOff x="1064" y="483"/>
              <a:chExt cx="432" cy="1624"/>
            </a:xfrm>
          </p:grpSpPr>
          <p:sp>
            <p:nvSpPr>
              <p:cNvPr id="18441" name="Text Box 102"/>
              <p:cNvSpPr txBox="1">
                <a:spLocks noChangeArrowheads="1"/>
              </p:cNvSpPr>
              <p:nvPr/>
            </p:nvSpPr>
            <p:spPr bwMode="auto">
              <a:xfrm>
                <a:off x="1250" y="783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4000</a:t>
                </a:r>
              </a:p>
            </p:txBody>
          </p:sp>
          <p:sp>
            <p:nvSpPr>
              <p:cNvPr id="18442" name="Text Box 103"/>
              <p:cNvSpPr txBox="1">
                <a:spLocks noChangeArrowheads="1"/>
              </p:cNvSpPr>
              <p:nvPr/>
            </p:nvSpPr>
            <p:spPr bwMode="auto">
              <a:xfrm>
                <a:off x="1250" y="1075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3000</a:t>
                </a:r>
              </a:p>
            </p:txBody>
          </p:sp>
          <p:sp>
            <p:nvSpPr>
              <p:cNvPr id="18443" name="Text Box 104"/>
              <p:cNvSpPr txBox="1">
                <a:spLocks noChangeArrowheads="1"/>
              </p:cNvSpPr>
              <p:nvPr/>
            </p:nvSpPr>
            <p:spPr bwMode="auto">
              <a:xfrm>
                <a:off x="1250" y="1377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2000</a:t>
                </a:r>
              </a:p>
            </p:txBody>
          </p:sp>
          <p:sp>
            <p:nvSpPr>
              <p:cNvPr id="18444" name="Text Box 105"/>
              <p:cNvSpPr txBox="1">
                <a:spLocks noChangeArrowheads="1"/>
              </p:cNvSpPr>
              <p:nvPr/>
            </p:nvSpPr>
            <p:spPr bwMode="auto">
              <a:xfrm>
                <a:off x="1064" y="1674"/>
                <a:ext cx="4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1000</a:t>
                </a:r>
              </a:p>
            </p:txBody>
          </p:sp>
          <p:sp>
            <p:nvSpPr>
              <p:cNvPr id="18445" name="Text Box 106"/>
              <p:cNvSpPr txBox="1">
                <a:spLocks noChangeArrowheads="1"/>
              </p:cNvSpPr>
              <p:nvPr/>
            </p:nvSpPr>
            <p:spPr bwMode="auto">
              <a:xfrm>
                <a:off x="1347" y="1971"/>
                <a:ext cx="1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8446" name="Text Box 107"/>
              <p:cNvSpPr txBox="1">
                <a:spLocks noChangeArrowheads="1"/>
              </p:cNvSpPr>
              <p:nvPr/>
            </p:nvSpPr>
            <p:spPr bwMode="auto">
              <a:xfrm>
                <a:off x="1250" y="483"/>
                <a:ext cx="2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0" hangingPunct="0"/>
                <a:r>
                  <a:rPr lang="fr-FR" altLang="en-US" sz="800" b="1">
                    <a:latin typeface="Times New Roman" pitchFamily="18" charset="0"/>
                  </a:rPr>
                  <a:t>5000</a:t>
                </a:r>
              </a:p>
            </p:txBody>
          </p:sp>
        </p:grpSp>
        <p:sp>
          <p:nvSpPr>
            <p:cNvPr id="18447" name="Line 108"/>
            <p:cNvSpPr>
              <a:spLocks noChangeShapeType="1"/>
            </p:cNvSpPr>
            <p:nvPr/>
          </p:nvSpPr>
          <p:spPr bwMode="auto">
            <a:xfrm>
              <a:off x="4276725" y="1806575"/>
              <a:ext cx="0" cy="2978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8" name="Line 113"/>
            <p:cNvSpPr>
              <a:spLocks noChangeShapeType="1"/>
            </p:cNvSpPr>
            <p:nvPr/>
          </p:nvSpPr>
          <p:spPr bwMode="auto">
            <a:xfrm>
              <a:off x="5892800" y="1806575"/>
              <a:ext cx="0" cy="298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Text Box 118"/>
            <p:cNvSpPr txBox="1">
              <a:spLocks noChangeArrowheads="1"/>
            </p:cNvSpPr>
            <p:nvPr/>
          </p:nvSpPr>
          <p:spPr bwMode="auto">
            <a:xfrm>
              <a:off x="3076575" y="4956175"/>
              <a:ext cx="8080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600">
                  <a:latin typeface="Times New Roman" pitchFamily="18" charset="0"/>
                </a:rPr>
                <a:t>Pre-test</a:t>
              </a:r>
            </a:p>
          </p:txBody>
        </p:sp>
        <p:sp>
          <p:nvSpPr>
            <p:cNvPr id="18450" name="Text Box 119"/>
            <p:cNvSpPr txBox="1">
              <a:spLocks noChangeArrowheads="1"/>
            </p:cNvSpPr>
            <p:nvPr/>
          </p:nvSpPr>
          <p:spPr bwMode="auto">
            <a:xfrm>
              <a:off x="4600575" y="4956175"/>
              <a:ext cx="887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600">
                  <a:latin typeface="Times New Roman" pitchFamily="18" charset="0"/>
                </a:rPr>
                <a:t>Post-test</a:t>
              </a:r>
            </a:p>
          </p:txBody>
        </p:sp>
        <p:sp>
          <p:nvSpPr>
            <p:cNvPr id="18451" name="Text Box 120"/>
            <p:cNvSpPr txBox="1">
              <a:spLocks noChangeArrowheads="1"/>
            </p:cNvSpPr>
            <p:nvPr/>
          </p:nvSpPr>
          <p:spPr bwMode="auto">
            <a:xfrm>
              <a:off x="6242050" y="4956175"/>
              <a:ext cx="887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600">
                  <a:latin typeface="Times New Roman" pitchFamily="18" charset="0"/>
                </a:rPr>
                <a:t>Post-test</a:t>
              </a:r>
            </a:p>
          </p:txBody>
        </p:sp>
        <p:sp>
          <p:nvSpPr>
            <p:cNvPr id="58" name="AutoShape 114"/>
            <p:cNvSpPr>
              <a:spLocks noChangeArrowheads="1"/>
            </p:cNvSpPr>
            <p:nvPr/>
          </p:nvSpPr>
          <p:spPr bwMode="auto">
            <a:xfrm>
              <a:off x="4362450" y="2249488"/>
              <a:ext cx="152400" cy="1524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8454" name="ZoneTexte 23"/>
          <p:cNvSpPr txBox="1">
            <a:spLocks noChangeArrowheads="1"/>
          </p:cNvSpPr>
          <p:nvPr/>
        </p:nvSpPr>
        <p:spPr bwMode="auto">
          <a:xfrm>
            <a:off x="2162090" y="548680"/>
            <a:ext cx="4901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2400" b="1" dirty="0">
                <a:latin typeface="Calibri" pitchFamily="34" charset="0"/>
              </a:rPr>
              <a:t>Amélioration </a:t>
            </a:r>
            <a:r>
              <a:rPr lang="fr-FR" altLang="en-US" sz="2400" b="1" dirty="0" smtClean="0">
                <a:latin typeface="Calibri" pitchFamily="34" charset="0"/>
              </a:rPr>
              <a:t>du geste de préhension</a:t>
            </a:r>
            <a:endParaRPr lang="fr-FR" alt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28"/>
          <p:cNvSpPr>
            <a:spLocks noChangeArrowheads="1"/>
          </p:cNvSpPr>
          <p:nvPr/>
        </p:nvSpPr>
        <p:spPr bwMode="auto">
          <a:xfrm>
            <a:off x="1692275" y="269875"/>
            <a:ext cx="5472113" cy="1071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Aft>
                <a:spcPts val="600"/>
              </a:spcAft>
              <a:defRPr/>
            </a:pPr>
            <a:endParaRPr lang="fr-FR" sz="1600" b="1" dirty="0">
              <a:solidFill>
                <a:srgbClr val="000000"/>
              </a:solidFill>
              <a:latin typeface="+mn-lt"/>
              <a:ea typeface="ＭＳ Ｐゴシック" pitchFamily="28" charset="-128"/>
              <a:cs typeface="+mn-cs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7116763" y="1981200"/>
            <a:ext cx="1992312" cy="382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Resp: </a:t>
            </a:r>
            <a:r>
              <a:rPr lang="fr-FR" altLang="en-US" sz="1400">
                <a:solidFill>
                  <a:srgbClr val="000000"/>
                </a:solidFill>
              </a:rPr>
              <a:t>Pr Y Rossetti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Coord.:</a:t>
            </a:r>
            <a:r>
              <a:rPr lang="fr-FR" altLang="en-US" sz="1400">
                <a:solidFill>
                  <a:srgbClr val="000000"/>
                </a:solidFill>
              </a:rPr>
              <a:t>: M. P. Revol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Médecins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Pr  S Jacquin-Courtois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Pr J Luauté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Pr G Rode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 b="1" i="1">
                <a:solidFill>
                  <a:srgbClr val="000000"/>
                </a:solidFill>
              </a:rPr>
              <a:t>Ingénieurs analystes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M. L Delporte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M. P Revol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 b="1" i="1">
                <a:solidFill>
                  <a:srgbClr val="000000"/>
                </a:solidFill>
              </a:rPr>
              <a:t>kinésithérapeutes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Mme L Arsenault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M. R Rebour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800">
              <a:solidFill>
                <a:srgbClr val="000000"/>
              </a:solidFill>
            </a:endParaRPr>
          </a:p>
        </p:txBody>
      </p:sp>
      <p:pic>
        <p:nvPicPr>
          <p:cNvPr id="25604" name="Image 3" descr="prehension_video&amp;3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4938"/>
            <a:ext cx="15303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43063"/>
            <a:ext cx="70231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" descr="LOGOfauteu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80963"/>
            <a:ext cx="10937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logoMouvHan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6263"/>
            <a:ext cx="4838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Pour vos lectures</a:t>
            </a:r>
            <a:endParaRPr lang="fr-FR" sz="3600" dirty="0"/>
          </a:p>
        </p:txBody>
      </p:sp>
      <p:pic>
        <p:nvPicPr>
          <p:cNvPr id="11266" name="Picture 2" descr="http://multimedia.fnac.com/multimedia/images_produits/ZoomPE/4/8/0/9782213013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08312" cy="44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images.duckduckgo.com/iu/?u=http%3A%2F%2Fecx.images-amazon.com%2Fimages%2FI%2F41TKyofHr4L.jpg&amp;f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30817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4" y="2708920"/>
            <a:ext cx="2712232" cy="40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S5DC5epdxHEc5K_dybHNWrJ_eNK3A6DWAOpKLPRxJsHWrat_O_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02497"/>
            <a:ext cx="2152360" cy="6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sc.cnrs.fr/wp/logoi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48" y="5248058"/>
            <a:ext cx="1972394" cy="12703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77844" y="640791"/>
            <a:ext cx="1152128" cy="271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encrypted-tbn0.gstatic.com/images?q=tbn:ANd9GcQmru1AkkgWpyeArlbbJxO8Hh-gkdrCDf3u6bez2-OlTU3U0Qxz_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" y="5086046"/>
            <a:ext cx="1746448" cy="1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cnc.isc.cnrs.fr/img/Logo-CN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551030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116632"/>
            <a:ext cx="769516" cy="12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8228" y="4798706"/>
            <a:ext cx="1101676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3260882" y="78678"/>
            <a:ext cx="2964257" cy="9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07767" y="2075556"/>
            <a:ext cx="142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Unité 94</a:t>
            </a:r>
            <a:endParaRPr lang="fr-FR" sz="2800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3611"/>
            <a:ext cx="2425701" cy="7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58" y="1052288"/>
            <a:ext cx="3381375" cy="8208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09" y="2899717"/>
            <a:ext cx="1894072" cy="13217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 descr="http://ars.els-cdn.com/content/image/1-s2.0-S0028393200X00115-cov150h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7" y="2564904"/>
            <a:ext cx="1502041" cy="20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461"/>
            <a:ext cx="3597350" cy="102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dossier\Archives\Images\People\jeannerod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2" y="-4542"/>
            <a:ext cx="2200059" cy="24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87266" cy="41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4509120"/>
            <a:ext cx="86584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Approches </a:t>
            </a:r>
            <a:r>
              <a:rPr lang="fr-FR" sz="2400" b="1" dirty="0" smtClean="0"/>
              <a:t>fondamentales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dirty="0" smtClean="0"/>
              <a:t>(animal, sujets sains)</a:t>
            </a:r>
          </a:p>
          <a:p>
            <a:r>
              <a:rPr lang="fr-FR" sz="2400" dirty="0" smtClean="0"/>
              <a:t>Modèles </a:t>
            </a:r>
            <a:r>
              <a:rPr lang="fr-FR" sz="2400" b="1" dirty="0" smtClean="0"/>
              <a:t>neurologiques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dirty="0" smtClean="0"/>
              <a:t>(lésions animales, patients)</a:t>
            </a:r>
            <a:endParaRPr lang="fr-FR" sz="2400" dirty="0" smtClean="0"/>
          </a:p>
          <a:p>
            <a:r>
              <a:rPr lang="fr-FR" sz="2400" dirty="0" smtClean="0"/>
              <a:t>Nouveaux </a:t>
            </a:r>
            <a:r>
              <a:rPr lang="fr-FR" sz="2400" b="1" dirty="0" smtClean="0"/>
              <a:t>concepts</a:t>
            </a:r>
            <a:r>
              <a:rPr lang="fr-FR" sz="2400" dirty="0" smtClean="0"/>
              <a:t> cliniques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dirty="0" smtClean="0"/>
              <a:t>(pathologies de la cognition spatiale, de l’action, psychiatrie)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3528013"/>
            <a:ext cx="16954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Spinal Cord MR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0"/>
          <a:stretch/>
        </p:blipFill>
        <p:spPr bwMode="auto">
          <a:xfrm flipH="1">
            <a:off x="1857664" y="2543"/>
            <a:ext cx="2796687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" y="35387"/>
            <a:ext cx="16954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573" y="43478"/>
            <a:ext cx="351659" cy="3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0" y="116632"/>
            <a:ext cx="4580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prstClr val="black"/>
                </a:solidFill>
              </a:rPr>
              <a:t>du cerveau</a:t>
            </a:r>
          </a:p>
          <a:p>
            <a:endParaRPr lang="fr-FR" sz="3600" dirty="0">
              <a:solidFill>
                <a:prstClr val="black"/>
              </a:solidFill>
            </a:endParaRPr>
          </a:p>
          <a:p>
            <a:endParaRPr lang="fr-FR" sz="3600" dirty="0">
              <a:solidFill>
                <a:prstClr val="black"/>
              </a:solidFill>
            </a:endParaRPr>
          </a:p>
          <a:p>
            <a:pPr algn="ctr"/>
            <a:r>
              <a:rPr lang="fr-FR" sz="3600" dirty="0">
                <a:solidFill>
                  <a:prstClr val="black"/>
                </a:solidFill>
              </a:rPr>
              <a:t>		au comportement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46" y="1052736"/>
            <a:ext cx="520007" cy="6800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4048" y="5517232"/>
            <a:ext cx="40463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18" charset="2"/>
              <a:buChar char="Þ"/>
            </a:pPr>
            <a:r>
              <a:rPr lang="fr-FR" sz="2800" dirty="0" smtClean="0">
                <a:latin typeface="Bauhaus 93" panose="04030905020B02020C02" pitchFamily="82" charset="0"/>
              </a:rPr>
              <a:t>La neuropsychologie</a:t>
            </a:r>
          </a:p>
          <a:p>
            <a:r>
              <a:rPr lang="fr-FR" sz="2000" dirty="0" smtClean="0">
                <a:latin typeface="Bauhaus 93" panose="04030905020B02020C02" pitchFamily="82" charset="0"/>
              </a:rPr>
              <a:t>     Les représentations de l’espace</a:t>
            </a:r>
          </a:p>
          <a:p>
            <a:r>
              <a:rPr lang="fr-FR" sz="2000" dirty="0" smtClean="0">
                <a:latin typeface="Bauhaus 93" panose="04030905020B02020C02" pitchFamily="82" charset="0"/>
              </a:rPr>
              <a:t>     Les représentations motrices</a:t>
            </a:r>
            <a:endParaRPr lang="en-GB" sz="2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1545 0.04094 L -0.03733 0.08628 L -0.05938 0.13023 L -0.07257 0.19616 L -0.07917 0.23872 L -0.08351 0.28545 L -0.07136 0.35276 L -0.04948 0.39672 L 0.05937 0.4978 L 0.17031 0.55795 L 0.19896 0.58131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29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altLang="en-US" sz="4000" dirty="0"/>
              <a:t>Analyse </a:t>
            </a:r>
            <a:r>
              <a:rPr lang="fr-FR" altLang="en-US" sz="4000" dirty="0" smtClean="0"/>
              <a:t>cinématique du geste</a:t>
            </a:r>
            <a:endParaRPr lang="fr-FR" altLang="en-US" sz="4000" dirty="0"/>
          </a:p>
        </p:txBody>
      </p:sp>
      <p:pic>
        <p:nvPicPr>
          <p:cNvPr id="49155" name="Picture 3" descr="RodinJeannero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4391" r="60706" b="44855"/>
          <a:stretch>
            <a:fillRect/>
          </a:stretch>
        </p:blipFill>
        <p:spPr>
          <a:xfrm>
            <a:off x="254000" y="692696"/>
            <a:ext cx="8639175" cy="414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447854" y="4797152"/>
            <a:ext cx="15166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600" dirty="0"/>
              <a:t>Jeannerod 1986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 flipV="1">
            <a:off x="1187450" y="4099471"/>
            <a:ext cx="6264275" cy="287337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211638" y="1434058"/>
            <a:ext cx="576262" cy="431800"/>
          </a:xfrm>
          <a:prstGeom prst="line">
            <a:avLst/>
          </a:prstGeom>
          <a:noFill/>
          <a:ln w="57150">
            <a:solidFill>
              <a:srgbClr val="9966FF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049588" y="4242346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067175" y="2364333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rgbClr val="9966FF"/>
                </a:solidFill>
              </a:rPr>
              <a:t>Préhension</a:t>
            </a:r>
          </a:p>
        </p:txBody>
      </p:sp>
      <p:pic>
        <p:nvPicPr>
          <p:cNvPr id="9" name="Picture 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3172240" cy="20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787900" y="5179818"/>
            <a:ext cx="288280" cy="2882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470050" y="3657747"/>
            <a:ext cx="766468" cy="7664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/>
      <p:bldP spid="4916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La préhension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15138" y="2886671"/>
            <a:ext cx="1212850" cy="27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altLang="en-US">
                <a:latin typeface="Comic Sans MS" pitchFamily="66" charset="0"/>
              </a:rPr>
              <a:t>Action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3563938" y="1846858"/>
            <a:ext cx="2016125" cy="1655763"/>
            <a:chOff x="3552" y="2303"/>
            <a:chExt cx="571" cy="567"/>
          </a:xfrm>
        </p:grpSpPr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3552" y="2304"/>
            <a:ext cx="571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3" name="CorelDRAW" r:id="rId3" imgW="1356480" imgH="1344240" progId="CorelDraw.Graphic.9">
                    <p:embed/>
                  </p:oleObj>
                </mc:Choice>
                <mc:Fallback>
                  <p:oleObj name="CorelDRAW" r:id="rId3" imgW="1356480" imgH="134424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304"/>
                          <a:ext cx="571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0" name="Oval 6"/>
            <p:cNvSpPr>
              <a:spLocks noChangeArrowheads="1"/>
            </p:cNvSpPr>
            <p:nvPr/>
          </p:nvSpPr>
          <p:spPr bwMode="auto">
            <a:xfrm rot="-1670822">
              <a:off x="3696" y="2303"/>
              <a:ext cx="74" cy="51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95513" y="1700808"/>
            <a:ext cx="1447800" cy="4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fr-FR" altLang="en-US" sz="1600">
                <a:latin typeface="Comic Sans MS" pitchFamily="66" charset="0"/>
              </a:rPr>
              <a:t>commandes motrices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008688" y="2704108"/>
            <a:ext cx="2667000" cy="0"/>
          </a:xfrm>
          <a:prstGeom prst="line">
            <a:avLst/>
          </a:prstGeom>
          <a:noFill/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51341"/>
              </p:ext>
            </p:extLst>
          </p:nvPr>
        </p:nvGraphicFramePr>
        <p:xfrm>
          <a:off x="395288" y="2135783"/>
          <a:ext cx="172243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5" imgW="6972561" imgH="9856707" progId="Photoshop.Image.5">
                  <p:embed/>
                </p:oleObj>
              </mc:Choice>
              <mc:Fallback>
                <p:oleObj name="Image" r:id="rId5" imgW="6972561" imgH="985670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99" t="1250" r="1068" b="50000"/>
                      <a:stretch>
                        <a:fillRect/>
                      </a:stretch>
                    </p:blipFill>
                    <p:spPr bwMode="auto">
                      <a:xfrm>
                        <a:off x="395288" y="2135783"/>
                        <a:ext cx="1722437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276475" y="2461221"/>
            <a:ext cx="1647825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 rot="2303509">
            <a:off x="4932363" y="2207221"/>
            <a:ext cx="215900" cy="1079500"/>
          </a:xfrm>
          <a:prstGeom prst="ellipse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2195513" y="2639021"/>
            <a:ext cx="2655887" cy="0"/>
          </a:xfrm>
          <a:prstGeom prst="line">
            <a:avLst/>
          </a:prstGeom>
          <a:noFill/>
          <a:ln w="57150">
            <a:solidFill>
              <a:srgbClr val="9966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50226" y="5381675"/>
            <a:ext cx="2511425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2553689" y="5813475"/>
            <a:ext cx="1439862" cy="0"/>
          </a:xfrm>
          <a:prstGeom prst="line">
            <a:avLst/>
          </a:prstGeom>
          <a:noFill/>
          <a:ln w="57150">
            <a:solidFill>
              <a:srgbClr val="9966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815376" y="54531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626714" y="595635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rgbClr val="9966FF"/>
                </a:solidFill>
              </a:rPr>
              <a:t>Préhension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2739" y="4437112"/>
            <a:ext cx="4179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800"/>
              <a:t>Commandes séquentielles?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284413" y="2057996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339975" y="2704108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rgbClr val="9966FF"/>
                </a:solidFill>
              </a:rPr>
              <a:t>Préhension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85" y="4354562"/>
            <a:ext cx="42560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8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  <p:bldP spid="47118" grpId="0" animBg="1"/>
      <p:bldP spid="47119" grpId="0"/>
      <p:bldP spid="47120" grpId="0"/>
      <p:bldP spid="47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3528013"/>
            <a:ext cx="16954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Spinal Cord MR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0"/>
          <a:stretch/>
        </p:blipFill>
        <p:spPr bwMode="auto">
          <a:xfrm flipH="1">
            <a:off x="1857664" y="2543"/>
            <a:ext cx="2796687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" y="35387"/>
            <a:ext cx="16954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44008" y="1052736"/>
            <a:ext cx="45526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			au cerveau</a:t>
            </a:r>
          </a:p>
          <a:p>
            <a:endParaRPr lang="fr-FR" sz="2800" dirty="0">
              <a:solidFill>
                <a:prstClr val="black"/>
              </a:solidFill>
            </a:endParaRPr>
          </a:p>
          <a:p>
            <a:r>
              <a:rPr lang="fr-FR" sz="2800" dirty="0">
                <a:solidFill>
                  <a:prstClr val="black"/>
                </a:solidFill>
              </a:rPr>
              <a:t> </a:t>
            </a:r>
          </a:p>
          <a:p>
            <a:r>
              <a:rPr lang="fr-FR" sz="2800" dirty="0">
                <a:solidFill>
                  <a:prstClr val="black"/>
                </a:solidFill>
              </a:rPr>
              <a:t>du comportement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61460" y="1606734"/>
            <a:ext cx="58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GB" sz="40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264" y="-121750"/>
            <a:ext cx="647124" cy="7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24128" y="5373216"/>
            <a:ext cx="25923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18" charset="2"/>
              <a:buChar char="Þ"/>
            </a:pPr>
            <a:r>
              <a:rPr lang="fr-FR" sz="2800" dirty="0" smtClean="0">
                <a:latin typeface="Bauhaus 93" panose="04030905020B02020C02" pitchFamily="82" charset="0"/>
              </a:rPr>
              <a:t>La cognition</a:t>
            </a:r>
          </a:p>
          <a:p>
            <a:r>
              <a:rPr lang="fr-FR" sz="2000" dirty="0" smtClean="0">
                <a:latin typeface="Bauhaus 93" panose="04030905020B02020C02" pitchFamily="82" charset="0"/>
              </a:rPr>
              <a:t>     Le sens de l’action</a:t>
            </a:r>
          </a:p>
          <a:p>
            <a:r>
              <a:rPr lang="fr-FR" sz="2000" dirty="0">
                <a:latin typeface="Bauhaus 93" panose="04030905020B02020C02" pitchFamily="82" charset="0"/>
              </a:rPr>
              <a:t> </a:t>
            </a:r>
            <a:r>
              <a:rPr lang="fr-FR" sz="2000" dirty="0" smtClean="0">
                <a:latin typeface="Bauhaus 93" panose="04030905020B02020C02" pitchFamily="82" charset="0"/>
              </a:rPr>
              <a:t>    Le sens de soi</a:t>
            </a:r>
            <a:endParaRPr lang="en-GB" sz="2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80000" fill="remove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3 0.00509 L -0.01216 0.04603 L -0.03403 0.09137 L -0.05608 0.13532 L -0.06927 0.20125 L -0.07587 0.24381 L -0.08021 0.29054 L -0.06806 0.35785 L -0.04618 0.4018 L 0.06267 0.50289 L 0.17361 0.56303 L 0.20225 0.5864 " pathEditMode="relative" rAng="0" ptsTypes="AAAAAAAAAAAA" p14:bounceEnd="31000">
                                          <p:cBhvr>
                                            <p:cTn id="6" dur="10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64" y="290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8000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3 0.00509 L -0.01216 0.04603 L -0.03403 0.09137 L -0.05608 0.13532 L -0.06927 0.20125 L -0.07587 0.24381 L -0.08021 0.29054 L -0.06806 0.35785 L -0.04618 0.4018 L 0.06267 0.50289 L 0.17361 0.56303 L 0.20225 0.5864 " pathEditMode="relative" rAng="0" ptsTypes="AAAAAAAAAAAA">
                                          <p:cBhvr>
                                            <p:cTn id="6" dur="10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64" y="290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Des modèles prédictifs tournés vers la compréhension des fonctions cognitives</a:t>
            </a:r>
            <a:endParaRPr lang="en-GB" sz="36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8098"/>
            <a:ext cx="7080448" cy="53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496" y="6505599"/>
            <a:ext cx="2867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Weiss et Jeannerod, </a:t>
            </a:r>
            <a:r>
              <a:rPr lang="fr-FR" sz="1400" dirty="0" err="1" smtClean="0"/>
              <a:t>Physiology</a:t>
            </a:r>
            <a:r>
              <a:rPr lang="fr-FR" sz="1400" dirty="0" smtClean="0"/>
              <a:t> 1998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41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5C979A-C6DE-4AD5-8697-CF8928504945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14339" name="Group 311"/>
          <p:cNvGrpSpPr>
            <a:grpSpLocks/>
          </p:cNvGrpSpPr>
          <p:nvPr/>
        </p:nvGrpSpPr>
        <p:grpSpPr bwMode="auto">
          <a:xfrm>
            <a:off x="395536" y="1271588"/>
            <a:ext cx="8713539" cy="5084762"/>
            <a:chOff x="610" y="1643"/>
            <a:chExt cx="4945" cy="2915"/>
          </a:xfrm>
        </p:grpSpPr>
        <p:pic>
          <p:nvPicPr>
            <p:cNvPr id="14340" name="Picture 2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1645"/>
              <a:ext cx="1836" cy="1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2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84"/>
              <a:ext cx="1836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2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2984"/>
              <a:ext cx="1833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1643"/>
              <a:ext cx="1833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214"/>
            <p:cNvSpPr txBox="1">
              <a:spLocks noChangeArrowheads="1"/>
            </p:cNvSpPr>
            <p:nvPr/>
          </p:nvSpPr>
          <p:spPr bwMode="auto">
            <a:xfrm>
              <a:off x="2662" y="3376"/>
              <a:ext cx="82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APRES </a:t>
              </a:r>
            </a:p>
            <a:p>
              <a:pPr algn="ctr" eaLnBrk="0" hangingPunct="0"/>
              <a:r>
                <a:rPr lang="fr-FR" altLang="en-US" sz="1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REEDUCATION</a:t>
              </a:r>
            </a:p>
          </p:txBody>
        </p:sp>
        <p:sp>
          <p:nvSpPr>
            <p:cNvPr id="14345" name="Text Box 215"/>
            <p:cNvSpPr txBox="1">
              <a:spLocks noChangeArrowheads="1"/>
            </p:cNvSpPr>
            <p:nvPr/>
          </p:nvSpPr>
          <p:spPr bwMode="auto">
            <a:xfrm>
              <a:off x="2679" y="2040"/>
              <a:ext cx="82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AVANT </a:t>
              </a:r>
            </a:p>
            <a:p>
              <a:pPr algn="ctr" eaLnBrk="0" hangingPunct="0"/>
              <a:r>
                <a:rPr lang="fr-FR" altLang="en-US" sz="1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REEDUCATION</a:t>
              </a:r>
            </a:p>
          </p:txBody>
        </p:sp>
        <p:sp>
          <p:nvSpPr>
            <p:cNvPr id="14346" name="Text Box 216"/>
            <p:cNvSpPr txBox="1">
              <a:spLocks noChangeArrowheads="1"/>
            </p:cNvSpPr>
            <p:nvPr/>
          </p:nvSpPr>
          <p:spPr bwMode="auto">
            <a:xfrm>
              <a:off x="1895" y="2587"/>
              <a:ext cx="36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>
                  <a:solidFill>
                    <a:srgbClr val="0000FF"/>
                  </a:solidFill>
                  <a:latin typeface="Times New Roman" pitchFamily="18" charset="0"/>
                </a:rPr>
                <a:t>Pouce</a:t>
              </a:r>
            </a:p>
          </p:txBody>
        </p:sp>
        <p:sp>
          <p:nvSpPr>
            <p:cNvPr id="14347" name="Text Box 217"/>
            <p:cNvSpPr txBox="1">
              <a:spLocks noChangeArrowheads="1"/>
            </p:cNvSpPr>
            <p:nvPr/>
          </p:nvSpPr>
          <p:spPr bwMode="auto">
            <a:xfrm>
              <a:off x="1041" y="2063"/>
              <a:ext cx="42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FF00"/>
                  </a:solidFill>
                  <a:latin typeface="Times New Roman" pitchFamily="18" charset="0"/>
                </a:rPr>
                <a:t>Poignet</a:t>
              </a:r>
            </a:p>
          </p:txBody>
        </p:sp>
        <p:sp>
          <p:nvSpPr>
            <p:cNvPr id="14348" name="Text Box 218"/>
            <p:cNvSpPr txBox="1">
              <a:spLocks noChangeArrowheads="1"/>
            </p:cNvSpPr>
            <p:nvPr/>
          </p:nvSpPr>
          <p:spPr bwMode="auto">
            <a:xfrm>
              <a:off x="1669" y="1796"/>
              <a:ext cx="35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>
                  <a:solidFill>
                    <a:srgbClr val="FF3300"/>
                  </a:solidFill>
                  <a:latin typeface="Times New Roman" pitchFamily="18" charset="0"/>
                </a:rPr>
                <a:t>Index</a:t>
              </a:r>
            </a:p>
          </p:txBody>
        </p:sp>
        <p:sp>
          <p:nvSpPr>
            <p:cNvPr id="14349" name="Text Box 219"/>
            <p:cNvSpPr txBox="1">
              <a:spLocks noChangeArrowheads="1"/>
            </p:cNvSpPr>
            <p:nvPr/>
          </p:nvSpPr>
          <p:spPr bwMode="auto">
            <a:xfrm>
              <a:off x="973" y="4333"/>
              <a:ext cx="11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400" b="1" dirty="0">
                  <a:latin typeface="Times New Roman" pitchFamily="18" charset="0"/>
                </a:rPr>
                <a:t>Axe horizontal (mm)</a:t>
              </a:r>
            </a:p>
          </p:txBody>
        </p:sp>
        <p:sp>
          <p:nvSpPr>
            <p:cNvPr id="14350" name="Text Box 221"/>
            <p:cNvSpPr txBox="1">
              <a:spLocks noChangeArrowheads="1"/>
            </p:cNvSpPr>
            <p:nvPr/>
          </p:nvSpPr>
          <p:spPr bwMode="auto">
            <a:xfrm>
              <a:off x="4083" y="4332"/>
              <a:ext cx="11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400" b="1">
                  <a:latin typeface="Times New Roman" pitchFamily="18" charset="0"/>
                </a:rPr>
                <a:t>Axe horizontal (mm)</a:t>
              </a:r>
            </a:p>
          </p:txBody>
        </p:sp>
        <p:sp>
          <p:nvSpPr>
            <p:cNvPr id="14351" name="Rectangle 222"/>
            <p:cNvSpPr>
              <a:spLocks noChangeArrowheads="1"/>
            </p:cNvSpPr>
            <p:nvPr/>
          </p:nvSpPr>
          <p:spPr bwMode="auto">
            <a:xfrm>
              <a:off x="3891" y="1720"/>
              <a:ext cx="61" cy="1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2" name="Rectangle 223"/>
            <p:cNvSpPr>
              <a:spLocks noChangeArrowheads="1"/>
            </p:cNvSpPr>
            <p:nvPr/>
          </p:nvSpPr>
          <p:spPr bwMode="auto">
            <a:xfrm rot="-5400000">
              <a:off x="4641" y="2163"/>
              <a:ext cx="77" cy="15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3" name="Rectangle 224"/>
            <p:cNvSpPr>
              <a:spLocks noChangeArrowheads="1"/>
            </p:cNvSpPr>
            <p:nvPr/>
          </p:nvSpPr>
          <p:spPr bwMode="auto">
            <a:xfrm rot="10800000">
              <a:off x="773" y="1719"/>
              <a:ext cx="61" cy="1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4" name="Rectangle 225"/>
            <p:cNvSpPr>
              <a:spLocks noChangeArrowheads="1"/>
            </p:cNvSpPr>
            <p:nvPr/>
          </p:nvSpPr>
          <p:spPr bwMode="auto">
            <a:xfrm rot="10800000">
              <a:off x="3889" y="3034"/>
              <a:ext cx="61" cy="1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5" name="Rectangle 226"/>
            <p:cNvSpPr>
              <a:spLocks noChangeArrowheads="1"/>
            </p:cNvSpPr>
            <p:nvPr/>
          </p:nvSpPr>
          <p:spPr bwMode="auto">
            <a:xfrm rot="10800000">
              <a:off x="773" y="3054"/>
              <a:ext cx="61" cy="1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6" name="Rectangle 227"/>
            <p:cNvSpPr>
              <a:spLocks noChangeArrowheads="1"/>
            </p:cNvSpPr>
            <p:nvPr/>
          </p:nvSpPr>
          <p:spPr bwMode="auto">
            <a:xfrm rot="-5400000">
              <a:off x="4633" y="3498"/>
              <a:ext cx="77" cy="15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7" name="Rectangle 228"/>
            <p:cNvSpPr>
              <a:spLocks noChangeArrowheads="1"/>
            </p:cNvSpPr>
            <p:nvPr/>
          </p:nvSpPr>
          <p:spPr bwMode="auto">
            <a:xfrm rot="-5400000">
              <a:off x="1513" y="2159"/>
              <a:ext cx="77" cy="15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sp>
          <p:nvSpPr>
            <p:cNvPr id="14358" name="Rectangle 229"/>
            <p:cNvSpPr>
              <a:spLocks noChangeArrowheads="1"/>
            </p:cNvSpPr>
            <p:nvPr/>
          </p:nvSpPr>
          <p:spPr bwMode="auto">
            <a:xfrm rot="-5400000">
              <a:off x="1525" y="3498"/>
              <a:ext cx="77" cy="15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altLang="en-US" sz="1400">
                <a:latin typeface="Calibri" pitchFamily="34" charset="0"/>
              </a:endParaRPr>
            </a:p>
          </p:txBody>
        </p:sp>
        <p:grpSp>
          <p:nvGrpSpPr>
            <p:cNvPr id="14359" name="Group 230"/>
            <p:cNvGrpSpPr>
              <a:grpSpLocks/>
            </p:cNvGrpSpPr>
            <p:nvPr/>
          </p:nvGrpSpPr>
          <p:grpSpPr bwMode="auto">
            <a:xfrm>
              <a:off x="622" y="1670"/>
              <a:ext cx="250" cy="1312"/>
              <a:chOff x="3363" y="1047"/>
              <a:chExt cx="250" cy="1312"/>
            </a:xfrm>
          </p:grpSpPr>
          <p:sp>
            <p:nvSpPr>
              <p:cNvPr id="14360" name="Text Box 231"/>
              <p:cNvSpPr txBox="1">
                <a:spLocks noChangeArrowheads="1"/>
              </p:cNvSpPr>
              <p:nvPr/>
            </p:nvSpPr>
            <p:spPr bwMode="auto">
              <a:xfrm>
                <a:off x="3363" y="104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450</a:t>
                </a:r>
              </a:p>
            </p:txBody>
          </p:sp>
          <p:sp>
            <p:nvSpPr>
              <p:cNvPr id="14361" name="Text Box 232"/>
              <p:cNvSpPr txBox="1">
                <a:spLocks noChangeArrowheads="1"/>
              </p:cNvSpPr>
              <p:nvPr/>
            </p:nvSpPr>
            <p:spPr bwMode="auto">
              <a:xfrm>
                <a:off x="3363" y="11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400</a:t>
                </a:r>
              </a:p>
            </p:txBody>
          </p:sp>
          <p:sp>
            <p:nvSpPr>
              <p:cNvPr id="14362" name="Text Box 233"/>
              <p:cNvSpPr txBox="1">
                <a:spLocks noChangeArrowheads="1"/>
              </p:cNvSpPr>
              <p:nvPr/>
            </p:nvSpPr>
            <p:spPr bwMode="auto">
              <a:xfrm>
                <a:off x="3363" y="1294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350</a:t>
                </a:r>
              </a:p>
            </p:txBody>
          </p:sp>
          <p:sp>
            <p:nvSpPr>
              <p:cNvPr id="14363" name="Text Box 234"/>
              <p:cNvSpPr txBox="1">
                <a:spLocks noChangeArrowheads="1"/>
              </p:cNvSpPr>
              <p:nvPr/>
            </p:nvSpPr>
            <p:spPr bwMode="auto">
              <a:xfrm>
                <a:off x="3363" y="1419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300</a:t>
                </a:r>
              </a:p>
            </p:txBody>
          </p:sp>
          <p:sp>
            <p:nvSpPr>
              <p:cNvPr id="14364" name="Text Box 235"/>
              <p:cNvSpPr txBox="1">
                <a:spLocks noChangeArrowheads="1"/>
              </p:cNvSpPr>
              <p:nvPr/>
            </p:nvSpPr>
            <p:spPr bwMode="auto">
              <a:xfrm>
                <a:off x="3363" y="154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250</a:t>
                </a:r>
              </a:p>
            </p:txBody>
          </p:sp>
          <p:sp>
            <p:nvSpPr>
              <p:cNvPr id="14365" name="Text Box 236"/>
              <p:cNvSpPr txBox="1">
                <a:spLocks noChangeArrowheads="1"/>
              </p:cNvSpPr>
              <p:nvPr/>
            </p:nvSpPr>
            <p:spPr bwMode="auto">
              <a:xfrm>
                <a:off x="3363" y="16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 dirty="0"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14366" name="Text Box 237"/>
              <p:cNvSpPr txBox="1">
                <a:spLocks noChangeArrowheads="1"/>
              </p:cNvSpPr>
              <p:nvPr/>
            </p:nvSpPr>
            <p:spPr bwMode="auto">
              <a:xfrm>
                <a:off x="3363" y="1793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367" name="Text Box 238"/>
              <p:cNvSpPr txBox="1">
                <a:spLocks noChangeArrowheads="1"/>
              </p:cNvSpPr>
              <p:nvPr/>
            </p:nvSpPr>
            <p:spPr bwMode="auto">
              <a:xfrm>
                <a:off x="3363" y="191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368" name="Text Box 239"/>
              <p:cNvSpPr txBox="1">
                <a:spLocks noChangeArrowheads="1"/>
              </p:cNvSpPr>
              <p:nvPr/>
            </p:nvSpPr>
            <p:spPr bwMode="auto">
              <a:xfrm>
                <a:off x="3403" y="204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369" name="Text Box 240"/>
              <p:cNvSpPr txBox="1">
                <a:spLocks noChangeArrowheads="1"/>
              </p:cNvSpPr>
              <p:nvPr/>
            </p:nvSpPr>
            <p:spPr bwMode="auto">
              <a:xfrm>
                <a:off x="3443" y="2167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4370" name="Group 241"/>
            <p:cNvGrpSpPr>
              <a:grpSpLocks/>
            </p:cNvGrpSpPr>
            <p:nvPr/>
          </p:nvGrpSpPr>
          <p:grpSpPr bwMode="auto">
            <a:xfrm>
              <a:off x="3712" y="3017"/>
              <a:ext cx="250" cy="1312"/>
              <a:chOff x="3363" y="1047"/>
              <a:chExt cx="250" cy="1312"/>
            </a:xfrm>
          </p:grpSpPr>
          <p:sp>
            <p:nvSpPr>
              <p:cNvPr id="14371" name="Text Box 242"/>
              <p:cNvSpPr txBox="1">
                <a:spLocks noChangeArrowheads="1"/>
              </p:cNvSpPr>
              <p:nvPr/>
            </p:nvSpPr>
            <p:spPr bwMode="auto">
              <a:xfrm>
                <a:off x="3363" y="104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450</a:t>
                </a:r>
              </a:p>
            </p:txBody>
          </p:sp>
          <p:sp>
            <p:nvSpPr>
              <p:cNvPr id="14372" name="Text Box 243"/>
              <p:cNvSpPr txBox="1">
                <a:spLocks noChangeArrowheads="1"/>
              </p:cNvSpPr>
              <p:nvPr/>
            </p:nvSpPr>
            <p:spPr bwMode="auto">
              <a:xfrm>
                <a:off x="3363" y="11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400</a:t>
                </a:r>
              </a:p>
            </p:txBody>
          </p:sp>
          <p:sp>
            <p:nvSpPr>
              <p:cNvPr id="14373" name="Text Box 244"/>
              <p:cNvSpPr txBox="1">
                <a:spLocks noChangeArrowheads="1"/>
              </p:cNvSpPr>
              <p:nvPr/>
            </p:nvSpPr>
            <p:spPr bwMode="auto">
              <a:xfrm>
                <a:off x="3363" y="129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350</a:t>
                </a:r>
              </a:p>
            </p:txBody>
          </p:sp>
          <p:sp>
            <p:nvSpPr>
              <p:cNvPr id="14374" name="Text Box 245"/>
              <p:cNvSpPr txBox="1">
                <a:spLocks noChangeArrowheads="1"/>
              </p:cNvSpPr>
              <p:nvPr/>
            </p:nvSpPr>
            <p:spPr bwMode="auto">
              <a:xfrm>
                <a:off x="3363" y="1419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300</a:t>
                </a:r>
              </a:p>
            </p:txBody>
          </p:sp>
          <p:sp>
            <p:nvSpPr>
              <p:cNvPr id="14375" name="Text Box 246"/>
              <p:cNvSpPr txBox="1">
                <a:spLocks noChangeArrowheads="1"/>
              </p:cNvSpPr>
              <p:nvPr/>
            </p:nvSpPr>
            <p:spPr bwMode="auto">
              <a:xfrm>
                <a:off x="3363" y="154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250</a:t>
                </a:r>
              </a:p>
            </p:txBody>
          </p:sp>
          <p:sp>
            <p:nvSpPr>
              <p:cNvPr id="14376" name="Text Box 247"/>
              <p:cNvSpPr txBox="1">
                <a:spLocks noChangeArrowheads="1"/>
              </p:cNvSpPr>
              <p:nvPr/>
            </p:nvSpPr>
            <p:spPr bwMode="auto">
              <a:xfrm>
                <a:off x="3363" y="16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14377" name="Text Box 248"/>
              <p:cNvSpPr txBox="1">
                <a:spLocks noChangeArrowheads="1"/>
              </p:cNvSpPr>
              <p:nvPr/>
            </p:nvSpPr>
            <p:spPr bwMode="auto">
              <a:xfrm>
                <a:off x="3363" y="1793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378" name="Text Box 249"/>
              <p:cNvSpPr txBox="1">
                <a:spLocks noChangeArrowheads="1"/>
              </p:cNvSpPr>
              <p:nvPr/>
            </p:nvSpPr>
            <p:spPr bwMode="auto">
              <a:xfrm>
                <a:off x="3363" y="191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379" name="Text Box 250"/>
              <p:cNvSpPr txBox="1">
                <a:spLocks noChangeArrowheads="1"/>
              </p:cNvSpPr>
              <p:nvPr/>
            </p:nvSpPr>
            <p:spPr bwMode="auto">
              <a:xfrm>
                <a:off x="3403" y="204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 dirty="0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380" name="Text Box 251"/>
              <p:cNvSpPr txBox="1">
                <a:spLocks noChangeArrowheads="1"/>
              </p:cNvSpPr>
              <p:nvPr/>
            </p:nvSpPr>
            <p:spPr bwMode="auto">
              <a:xfrm>
                <a:off x="3443" y="2167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4381" name="Group 252"/>
            <p:cNvGrpSpPr>
              <a:grpSpLocks/>
            </p:cNvGrpSpPr>
            <p:nvPr/>
          </p:nvGrpSpPr>
          <p:grpSpPr bwMode="auto">
            <a:xfrm>
              <a:off x="622" y="3017"/>
              <a:ext cx="250" cy="1312"/>
              <a:chOff x="3363" y="1047"/>
              <a:chExt cx="250" cy="1312"/>
            </a:xfrm>
          </p:grpSpPr>
          <p:sp>
            <p:nvSpPr>
              <p:cNvPr id="14382" name="Text Box 253"/>
              <p:cNvSpPr txBox="1">
                <a:spLocks noChangeArrowheads="1"/>
              </p:cNvSpPr>
              <p:nvPr/>
            </p:nvSpPr>
            <p:spPr bwMode="auto">
              <a:xfrm>
                <a:off x="3363" y="104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450</a:t>
                </a:r>
              </a:p>
            </p:txBody>
          </p:sp>
          <p:sp>
            <p:nvSpPr>
              <p:cNvPr id="14383" name="Text Box 254"/>
              <p:cNvSpPr txBox="1">
                <a:spLocks noChangeArrowheads="1"/>
              </p:cNvSpPr>
              <p:nvPr/>
            </p:nvSpPr>
            <p:spPr bwMode="auto">
              <a:xfrm>
                <a:off x="3363" y="11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400</a:t>
                </a:r>
              </a:p>
            </p:txBody>
          </p:sp>
          <p:sp>
            <p:nvSpPr>
              <p:cNvPr id="14384" name="Text Box 255"/>
              <p:cNvSpPr txBox="1">
                <a:spLocks noChangeArrowheads="1"/>
              </p:cNvSpPr>
              <p:nvPr/>
            </p:nvSpPr>
            <p:spPr bwMode="auto">
              <a:xfrm>
                <a:off x="3363" y="129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350</a:t>
                </a:r>
              </a:p>
            </p:txBody>
          </p:sp>
          <p:sp>
            <p:nvSpPr>
              <p:cNvPr id="14385" name="Text Box 256"/>
              <p:cNvSpPr txBox="1">
                <a:spLocks noChangeArrowheads="1"/>
              </p:cNvSpPr>
              <p:nvPr/>
            </p:nvSpPr>
            <p:spPr bwMode="auto">
              <a:xfrm>
                <a:off x="3363" y="1419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300</a:t>
                </a:r>
              </a:p>
            </p:txBody>
          </p:sp>
          <p:sp>
            <p:nvSpPr>
              <p:cNvPr id="14386" name="Text Box 257"/>
              <p:cNvSpPr txBox="1">
                <a:spLocks noChangeArrowheads="1"/>
              </p:cNvSpPr>
              <p:nvPr/>
            </p:nvSpPr>
            <p:spPr bwMode="auto">
              <a:xfrm>
                <a:off x="3363" y="154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250</a:t>
                </a:r>
              </a:p>
            </p:txBody>
          </p:sp>
          <p:sp>
            <p:nvSpPr>
              <p:cNvPr id="14387" name="Text Box 258"/>
              <p:cNvSpPr txBox="1">
                <a:spLocks noChangeArrowheads="1"/>
              </p:cNvSpPr>
              <p:nvPr/>
            </p:nvSpPr>
            <p:spPr bwMode="auto">
              <a:xfrm>
                <a:off x="3363" y="16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14388" name="Text Box 259"/>
              <p:cNvSpPr txBox="1">
                <a:spLocks noChangeArrowheads="1"/>
              </p:cNvSpPr>
              <p:nvPr/>
            </p:nvSpPr>
            <p:spPr bwMode="auto">
              <a:xfrm>
                <a:off x="3363" y="1793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389" name="Text Box 260"/>
              <p:cNvSpPr txBox="1">
                <a:spLocks noChangeArrowheads="1"/>
              </p:cNvSpPr>
              <p:nvPr/>
            </p:nvSpPr>
            <p:spPr bwMode="auto">
              <a:xfrm>
                <a:off x="3363" y="191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390" name="Text Box 261"/>
              <p:cNvSpPr txBox="1">
                <a:spLocks noChangeArrowheads="1"/>
              </p:cNvSpPr>
              <p:nvPr/>
            </p:nvSpPr>
            <p:spPr bwMode="auto">
              <a:xfrm>
                <a:off x="3403" y="204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391" name="Text Box 262"/>
              <p:cNvSpPr txBox="1">
                <a:spLocks noChangeArrowheads="1"/>
              </p:cNvSpPr>
              <p:nvPr/>
            </p:nvSpPr>
            <p:spPr bwMode="auto">
              <a:xfrm>
                <a:off x="3443" y="2167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4392" name="Group 263"/>
            <p:cNvGrpSpPr>
              <a:grpSpLocks/>
            </p:cNvGrpSpPr>
            <p:nvPr/>
          </p:nvGrpSpPr>
          <p:grpSpPr bwMode="auto">
            <a:xfrm>
              <a:off x="717" y="2897"/>
              <a:ext cx="1684" cy="192"/>
              <a:chOff x="776" y="2306"/>
              <a:chExt cx="1684" cy="192"/>
            </a:xfrm>
          </p:grpSpPr>
          <p:sp>
            <p:nvSpPr>
              <p:cNvPr id="14393" name="Text Box 264"/>
              <p:cNvSpPr txBox="1">
                <a:spLocks noChangeArrowheads="1"/>
              </p:cNvSpPr>
              <p:nvPr/>
            </p:nvSpPr>
            <p:spPr bwMode="auto">
              <a:xfrm>
                <a:off x="776" y="230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-150</a:t>
                </a:r>
              </a:p>
            </p:txBody>
          </p:sp>
          <p:sp>
            <p:nvSpPr>
              <p:cNvPr id="14394" name="Text Box 265"/>
              <p:cNvSpPr txBox="1">
                <a:spLocks noChangeArrowheads="1"/>
              </p:cNvSpPr>
              <p:nvPr/>
            </p:nvSpPr>
            <p:spPr bwMode="auto">
              <a:xfrm>
                <a:off x="980" y="230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-100</a:t>
                </a:r>
              </a:p>
            </p:txBody>
          </p:sp>
          <p:sp>
            <p:nvSpPr>
              <p:cNvPr id="14395" name="Text Box 266"/>
              <p:cNvSpPr txBox="1">
                <a:spLocks noChangeArrowheads="1"/>
              </p:cNvSpPr>
              <p:nvPr/>
            </p:nvSpPr>
            <p:spPr bwMode="auto">
              <a:xfrm>
                <a:off x="1202" y="2306"/>
                <a:ext cx="2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-50</a:t>
                </a:r>
              </a:p>
            </p:txBody>
          </p:sp>
          <p:sp>
            <p:nvSpPr>
              <p:cNvPr id="14396" name="Text Box 267"/>
              <p:cNvSpPr txBox="1">
                <a:spLocks noChangeArrowheads="1"/>
              </p:cNvSpPr>
              <p:nvPr/>
            </p:nvSpPr>
            <p:spPr bwMode="auto">
              <a:xfrm>
                <a:off x="1433" y="2306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4397" name="Text Box 268"/>
              <p:cNvSpPr txBox="1">
                <a:spLocks noChangeArrowheads="1"/>
              </p:cNvSpPr>
              <p:nvPr/>
            </p:nvSpPr>
            <p:spPr bwMode="auto">
              <a:xfrm>
                <a:off x="1619" y="2306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398" name="Text Box 269"/>
              <p:cNvSpPr txBox="1">
                <a:spLocks noChangeArrowheads="1"/>
              </p:cNvSpPr>
              <p:nvPr/>
            </p:nvSpPr>
            <p:spPr bwMode="auto">
              <a:xfrm>
                <a:off x="1802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399" name="Text Box 270"/>
              <p:cNvSpPr txBox="1">
                <a:spLocks noChangeArrowheads="1"/>
              </p:cNvSpPr>
              <p:nvPr/>
            </p:nvSpPr>
            <p:spPr bwMode="auto">
              <a:xfrm>
                <a:off x="2009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400" name="Text Box 271"/>
              <p:cNvSpPr txBox="1">
                <a:spLocks noChangeArrowheads="1"/>
              </p:cNvSpPr>
              <p:nvPr/>
            </p:nvSpPr>
            <p:spPr bwMode="auto">
              <a:xfrm>
                <a:off x="2210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200</a:t>
                </a:r>
              </a:p>
            </p:txBody>
          </p:sp>
        </p:grpSp>
        <p:grpSp>
          <p:nvGrpSpPr>
            <p:cNvPr id="14401" name="Group 272"/>
            <p:cNvGrpSpPr>
              <a:grpSpLocks/>
            </p:cNvGrpSpPr>
            <p:nvPr/>
          </p:nvGrpSpPr>
          <p:grpSpPr bwMode="auto">
            <a:xfrm>
              <a:off x="724" y="4198"/>
              <a:ext cx="1684" cy="192"/>
              <a:chOff x="776" y="2306"/>
              <a:chExt cx="1684" cy="192"/>
            </a:xfrm>
          </p:grpSpPr>
          <p:sp>
            <p:nvSpPr>
              <p:cNvPr id="14402" name="Text Box 273"/>
              <p:cNvSpPr txBox="1">
                <a:spLocks noChangeArrowheads="1"/>
              </p:cNvSpPr>
              <p:nvPr/>
            </p:nvSpPr>
            <p:spPr bwMode="auto">
              <a:xfrm>
                <a:off x="776" y="230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-150</a:t>
                </a:r>
              </a:p>
            </p:txBody>
          </p:sp>
          <p:sp>
            <p:nvSpPr>
              <p:cNvPr id="14403" name="Text Box 274"/>
              <p:cNvSpPr txBox="1">
                <a:spLocks noChangeArrowheads="1"/>
              </p:cNvSpPr>
              <p:nvPr/>
            </p:nvSpPr>
            <p:spPr bwMode="auto">
              <a:xfrm>
                <a:off x="980" y="2306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-100</a:t>
                </a:r>
              </a:p>
            </p:txBody>
          </p:sp>
          <p:sp>
            <p:nvSpPr>
              <p:cNvPr id="14404" name="Text Box 275"/>
              <p:cNvSpPr txBox="1">
                <a:spLocks noChangeArrowheads="1"/>
              </p:cNvSpPr>
              <p:nvPr/>
            </p:nvSpPr>
            <p:spPr bwMode="auto">
              <a:xfrm>
                <a:off x="1202" y="2306"/>
                <a:ext cx="2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-50</a:t>
                </a:r>
              </a:p>
            </p:txBody>
          </p:sp>
          <p:sp>
            <p:nvSpPr>
              <p:cNvPr id="14405" name="Text Box 276"/>
              <p:cNvSpPr txBox="1">
                <a:spLocks noChangeArrowheads="1"/>
              </p:cNvSpPr>
              <p:nvPr/>
            </p:nvSpPr>
            <p:spPr bwMode="auto">
              <a:xfrm>
                <a:off x="1433" y="2306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4406" name="Text Box 277"/>
              <p:cNvSpPr txBox="1">
                <a:spLocks noChangeArrowheads="1"/>
              </p:cNvSpPr>
              <p:nvPr/>
            </p:nvSpPr>
            <p:spPr bwMode="auto">
              <a:xfrm>
                <a:off x="1619" y="2306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407" name="Text Box 278"/>
              <p:cNvSpPr txBox="1">
                <a:spLocks noChangeArrowheads="1"/>
              </p:cNvSpPr>
              <p:nvPr/>
            </p:nvSpPr>
            <p:spPr bwMode="auto">
              <a:xfrm>
                <a:off x="1802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408" name="Text Box 279"/>
              <p:cNvSpPr txBox="1">
                <a:spLocks noChangeArrowheads="1"/>
              </p:cNvSpPr>
              <p:nvPr/>
            </p:nvSpPr>
            <p:spPr bwMode="auto">
              <a:xfrm>
                <a:off x="2009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409" name="Text Box 280"/>
              <p:cNvSpPr txBox="1">
                <a:spLocks noChangeArrowheads="1"/>
              </p:cNvSpPr>
              <p:nvPr/>
            </p:nvSpPr>
            <p:spPr bwMode="auto">
              <a:xfrm>
                <a:off x="2210" y="2306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200</a:t>
                </a:r>
              </a:p>
            </p:txBody>
          </p:sp>
        </p:grpSp>
        <p:grpSp>
          <p:nvGrpSpPr>
            <p:cNvPr id="14410" name="Group 281"/>
            <p:cNvGrpSpPr>
              <a:grpSpLocks/>
            </p:cNvGrpSpPr>
            <p:nvPr/>
          </p:nvGrpSpPr>
          <p:grpSpPr bwMode="auto">
            <a:xfrm>
              <a:off x="3826" y="2865"/>
              <a:ext cx="1687" cy="192"/>
              <a:chOff x="3477" y="2274"/>
              <a:chExt cx="1687" cy="192"/>
            </a:xfrm>
          </p:grpSpPr>
          <p:sp>
            <p:nvSpPr>
              <p:cNvPr id="14411" name="Text Box 282"/>
              <p:cNvSpPr txBox="1">
                <a:spLocks noChangeArrowheads="1"/>
              </p:cNvSpPr>
              <p:nvPr/>
            </p:nvSpPr>
            <p:spPr bwMode="auto">
              <a:xfrm>
                <a:off x="3477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-250</a:t>
                </a:r>
              </a:p>
            </p:txBody>
          </p:sp>
          <p:sp>
            <p:nvSpPr>
              <p:cNvPr id="14412" name="Text Box 283"/>
              <p:cNvSpPr txBox="1">
                <a:spLocks noChangeArrowheads="1"/>
              </p:cNvSpPr>
              <p:nvPr/>
            </p:nvSpPr>
            <p:spPr bwMode="auto">
              <a:xfrm>
                <a:off x="3681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-200</a:t>
                </a:r>
              </a:p>
            </p:txBody>
          </p:sp>
          <p:sp>
            <p:nvSpPr>
              <p:cNvPr id="14413" name="Text Box 284"/>
              <p:cNvSpPr txBox="1">
                <a:spLocks noChangeArrowheads="1"/>
              </p:cNvSpPr>
              <p:nvPr/>
            </p:nvSpPr>
            <p:spPr bwMode="auto">
              <a:xfrm>
                <a:off x="3882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-150</a:t>
                </a:r>
              </a:p>
            </p:txBody>
          </p:sp>
          <p:sp>
            <p:nvSpPr>
              <p:cNvPr id="14414" name="Text Box 285"/>
              <p:cNvSpPr txBox="1">
                <a:spLocks noChangeArrowheads="1"/>
              </p:cNvSpPr>
              <p:nvPr/>
            </p:nvSpPr>
            <p:spPr bwMode="auto">
              <a:xfrm>
                <a:off x="4086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-100</a:t>
                </a:r>
              </a:p>
            </p:txBody>
          </p:sp>
          <p:sp>
            <p:nvSpPr>
              <p:cNvPr id="14415" name="Text Box 286"/>
              <p:cNvSpPr txBox="1">
                <a:spLocks noChangeArrowheads="1"/>
              </p:cNvSpPr>
              <p:nvPr/>
            </p:nvSpPr>
            <p:spPr bwMode="auto">
              <a:xfrm>
                <a:off x="4308" y="2274"/>
                <a:ext cx="2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-50</a:t>
                </a:r>
              </a:p>
            </p:txBody>
          </p:sp>
          <p:sp>
            <p:nvSpPr>
              <p:cNvPr id="14416" name="Text Box 287"/>
              <p:cNvSpPr txBox="1">
                <a:spLocks noChangeArrowheads="1"/>
              </p:cNvSpPr>
              <p:nvPr/>
            </p:nvSpPr>
            <p:spPr bwMode="auto">
              <a:xfrm>
                <a:off x="4545" y="2274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4417" name="Text Box 288"/>
              <p:cNvSpPr txBox="1">
                <a:spLocks noChangeArrowheads="1"/>
              </p:cNvSpPr>
              <p:nvPr/>
            </p:nvSpPr>
            <p:spPr bwMode="auto">
              <a:xfrm>
                <a:off x="4728" y="2274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418" name="Text Box 289"/>
              <p:cNvSpPr txBox="1">
                <a:spLocks noChangeArrowheads="1"/>
              </p:cNvSpPr>
              <p:nvPr/>
            </p:nvSpPr>
            <p:spPr bwMode="auto">
              <a:xfrm>
                <a:off x="4914" y="2274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</p:grpSp>
        <p:grpSp>
          <p:nvGrpSpPr>
            <p:cNvPr id="14419" name="Group 290"/>
            <p:cNvGrpSpPr>
              <a:grpSpLocks/>
            </p:cNvGrpSpPr>
            <p:nvPr/>
          </p:nvGrpSpPr>
          <p:grpSpPr bwMode="auto">
            <a:xfrm>
              <a:off x="3826" y="4196"/>
              <a:ext cx="1687" cy="192"/>
              <a:chOff x="3477" y="2274"/>
              <a:chExt cx="1687" cy="192"/>
            </a:xfrm>
          </p:grpSpPr>
          <p:sp>
            <p:nvSpPr>
              <p:cNvPr id="14420" name="Text Box 291"/>
              <p:cNvSpPr txBox="1">
                <a:spLocks noChangeArrowheads="1"/>
              </p:cNvSpPr>
              <p:nvPr/>
            </p:nvSpPr>
            <p:spPr bwMode="auto">
              <a:xfrm>
                <a:off x="3477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-250</a:t>
                </a:r>
              </a:p>
            </p:txBody>
          </p:sp>
          <p:sp>
            <p:nvSpPr>
              <p:cNvPr id="14421" name="Text Box 292"/>
              <p:cNvSpPr txBox="1">
                <a:spLocks noChangeArrowheads="1"/>
              </p:cNvSpPr>
              <p:nvPr/>
            </p:nvSpPr>
            <p:spPr bwMode="auto">
              <a:xfrm>
                <a:off x="3681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-200</a:t>
                </a:r>
              </a:p>
            </p:txBody>
          </p:sp>
          <p:sp>
            <p:nvSpPr>
              <p:cNvPr id="14422" name="Text Box 293"/>
              <p:cNvSpPr txBox="1">
                <a:spLocks noChangeArrowheads="1"/>
              </p:cNvSpPr>
              <p:nvPr/>
            </p:nvSpPr>
            <p:spPr bwMode="auto">
              <a:xfrm>
                <a:off x="3882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-150</a:t>
                </a:r>
              </a:p>
            </p:txBody>
          </p:sp>
          <p:sp>
            <p:nvSpPr>
              <p:cNvPr id="14423" name="Text Box 294"/>
              <p:cNvSpPr txBox="1">
                <a:spLocks noChangeArrowheads="1"/>
              </p:cNvSpPr>
              <p:nvPr/>
            </p:nvSpPr>
            <p:spPr bwMode="auto">
              <a:xfrm>
                <a:off x="4086" y="2274"/>
                <a:ext cx="2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-100</a:t>
                </a:r>
              </a:p>
            </p:txBody>
          </p:sp>
          <p:sp>
            <p:nvSpPr>
              <p:cNvPr id="14424" name="Text Box 295"/>
              <p:cNvSpPr txBox="1">
                <a:spLocks noChangeArrowheads="1"/>
              </p:cNvSpPr>
              <p:nvPr/>
            </p:nvSpPr>
            <p:spPr bwMode="auto">
              <a:xfrm>
                <a:off x="4308" y="2274"/>
                <a:ext cx="2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-50</a:t>
                </a:r>
              </a:p>
            </p:txBody>
          </p:sp>
          <p:sp>
            <p:nvSpPr>
              <p:cNvPr id="14425" name="Text Box 296"/>
              <p:cNvSpPr txBox="1">
                <a:spLocks noChangeArrowheads="1"/>
              </p:cNvSpPr>
              <p:nvPr/>
            </p:nvSpPr>
            <p:spPr bwMode="auto">
              <a:xfrm>
                <a:off x="4545" y="2274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4426" name="Text Box 297"/>
              <p:cNvSpPr txBox="1">
                <a:spLocks noChangeArrowheads="1"/>
              </p:cNvSpPr>
              <p:nvPr/>
            </p:nvSpPr>
            <p:spPr bwMode="auto">
              <a:xfrm>
                <a:off x="4728" y="2274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427" name="Text Box 298"/>
              <p:cNvSpPr txBox="1">
                <a:spLocks noChangeArrowheads="1"/>
              </p:cNvSpPr>
              <p:nvPr/>
            </p:nvSpPr>
            <p:spPr bwMode="auto">
              <a:xfrm>
                <a:off x="4914" y="2274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100</a:t>
                </a:r>
              </a:p>
            </p:txBody>
          </p:sp>
        </p:grpSp>
        <p:grpSp>
          <p:nvGrpSpPr>
            <p:cNvPr id="14428" name="Group 299"/>
            <p:cNvGrpSpPr>
              <a:grpSpLocks/>
            </p:cNvGrpSpPr>
            <p:nvPr/>
          </p:nvGrpSpPr>
          <p:grpSpPr bwMode="auto">
            <a:xfrm>
              <a:off x="3712" y="1670"/>
              <a:ext cx="250" cy="1312"/>
              <a:chOff x="3363" y="1047"/>
              <a:chExt cx="250" cy="1312"/>
            </a:xfrm>
          </p:grpSpPr>
          <p:sp>
            <p:nvSpPr>
              <p:cNvPr id="14429" name="Text Box 300"/>
              <p:cNvSpPr txBox="1">
                <a:spLocks noChangeArrowheads="1"/>
              </p:cNvSpPr>
              <p:nvPr/>
            </p:nvSpPr>
            <p:spPr bwMode="auto">
              <a:xfrm>
                <a:off x="3363" y="104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450</a:t>
                </a:r>
              </a:p>
            </p:txBody>
          </p:sp>
          <p:sp>
            <p:nvSpPr>
              <p:cNvPr id="14430" name="Text Box 301"/>
              <p:cNvSpPr txBox="1">
                <a:spLocks noChangeArrowheads="1"/>
              </p:cNvSpPr>
              <p:nvPr/>
            </p:nvSpPr>
            <p:spPr bwMode="auto">
              <a:xfrm>
                <a:off x="3363" y="11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400</a:t>
                </a:r>
              </a:p>
            </p:txBody>
          </p:sp>
          <p:sp>
            <p:nvSpPr>
              <p:cNvPr id="14431" name="Text Box 302"/>
              <p:cNvSpPr txBox="1">
                <a:spLocks noChangeArrowheads="1"/>
              </p:cNvSpPr>
              <p:nvPr/>
            </p:nvSpPr>
            <p:spPr bwMode="auto">
              <a:xfrm>
                <a:off x="3363" y="1294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350</a:t>
                </a:r>
              </a:p>
            </p:txBody>
          </p:sp>
          <p:sp>
            <p:nvSpPr>
              <p:cNvPr id="14432" name="Text Box 303"/>
              <p:cNvSpPr txBox="1">
                <a:spLocks noChangeArrowheads="1"/>
              </p:cNvSpPr>
              <p:nvPr/>
            </p:nvSpPr>
            <p:spPr bwMode="auto">
              <a:xfrm>
                <a:off x="3363" y="1419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300</a:t>
                </a:r>
              </a:p>
            </p:txBody>
          </p:sp>
          <p:sp>
            <p:nvSpPr>
              <p:cNvPr id="14433" name="Text Box 304"/>
              <p:cNvSpPr txBox="1">
                <a:spLocks noChangeArrowheads="1"/>
              </p:cNvSpPr>
              <p:nvPr/>
            </p:nvSpPr>
            <p:spPr bwMode="auto">
              <a:xfrm>
                <a:off x="3363" y="1545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250</a:t>
                </a:r>
              </a:p>
            </p:txBody>
          </p:sp>
          <p:sp>
            <p:nvSpPr>
              <p:cNvPr id="14434" name="Text Box 305"/>
              <p:cNvSpPr txBox="1">
                <a:spLocks noChangeArrowheads="1"/>
              </p:cNvSpPr>
              <p:nvPr/>
            </p:nvSpPr>
            <p:spPr bwMode="auto">
              <a:xfrm>
                <a:off x="3363" y="1671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200</a:t>
                </a:r>
              </a:p>
            </p:txBody>
          </p:sp>
          <p:sp>
            <p:nvSpPr>
              <p:cNvPr id="14435" name="Text Box 306"/>
              <p:cNvSpPr txBox="1">
                <a:spLocks noChangeArrowheads="1"/>
              </p:cNvSpPr>
              <p:nvPr/>
            </p:nvSpPr>
            <p:spPr bwMode="auto">
              <a:xfrm>
                <a:off x="3363" y="1793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14436" name="Text Box 307"/>
              <p:cNvSpPr txBox="1">
                <a:spLocks noChangeArrowheads="1"/>
              </p:cNvSpPr>
              <p:nvPr/>
            </p:nvSpPr>
            <p:spPr bwMode="auto">
              <a:xfrm>
                <a:off x="3363" y="1917"/>
                <a:ext cx="25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 dirty="0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4437" name="Text Box 308"/>
              <p:cNvSpPr txBox="1">
                <a:spLocks noChangeArrowheads="1"/>
              </p:cNvSpPr>
              <p:nvPr/>
            </p:nvSpPr>
            <p:spPr bwMode="auto">
              <a:xfrm>
                <a:off x="3403" y="204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14438" name="Text Box 309"/>
              <p:cNvSpPr txBox="1">
                <a:spLocks noChangeArrowheads="1"/>
              </p:cNvSpPr>
              <p:nvPr/>
            </p:nvSpPr>
            <p:spPr bwMode="auto">
              <a:xfrm>
                <a:off x="3443" y="2167"/>
                <a:ext cx="1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fr-FR" altLang="en-US" sz="1100" b="1">
                    <a:latin typeface="Times New Roman" pitchFamily="18" charset="0"/>
                  </a:rPr>
                  <a:t>0</a:t>
                </a:r>
              </a:p>
            </p:txBody>
          </p:sp>
        </p:grpSp>
      </p:grpSp>
      <p:sp>
        <p:nvSpPr>
          <p:cNvPr id="14440" name="Text Box 313"/>
          <p:cNvSpPr txBox="1">
            <a:spLocks noChangeArrowheads="1"/>
          </p:cNvSpPr>
          <p:nvPr/>
        </p:nvSpPr>
        <p:spPr bwMode="auto">
          <a:xfrm>
            <a:off x="1070054" y="870528"/>
            <a:ext cx="191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fr-FR" altLang="en-US" sz="1400" b="1">
                <a:latin typeface="Times New Roman" pitchFamily="18" charset="0"/>
              </a:rPr>
              <a:t>Bras gauche parétique</a:t>
            </a:r>
          </a:p>
        </p:txBody>
      </p:sp>
      <p:sp>
        <p:nvSpPr>
          <p:cNvPr id="14441" name="Text Box 313"/>
          <p:cNvSpPr txBox="1">
            <a:spLocks noChangeArrowheads="1"/>
          </p:cNvSpPr>
          <p:nvPr/>
        </p:nvSpPr>
        <p:spPr bwMode="auto">
          <a:xfrm>
            <a:off x="6707188" y="860425"/>
            <a:ext cx="1319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fr-FR" altLang="en-US" sz="1400" b="1">
                <a:latin typeface="Times New Roman" pitchFamily="18" charset="0"/>
              </a:rPr>
              <a:t>Bras droit sain</a:t>
            </a:r>
          </a:p>
        </p:txBody>
      </p:sp>
      <p:sp>
        <p:nvSpPr>
          <p:cNvPr id="14442" name="ZoneTexte 59"/>
          <p:cNvSpPr txBox="1">
            <a:spLocks noChangeArrowheads="1"/>
          </p:cNvSpPr>
          <p:nvPr/>
        </p:nvSpPr>
        <p:spPr bwMode="auto">
          <a:xfrm>
            <a:off x="285750" y="214313"/>
            <a:ext cx="4982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2000" b="1" i="1" dirty="0" smtClean="0">
                <a:latin typeface="Calibri" pitchFamily="34" charset="0"/>
              </a:rPr>
              <a:t>Analyse quantifiée du comportement humain</a:t>
            </a:r>
            <a:endParaRPr lang="fr-FR" alt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8526</TotalTime>
  <Words>254</Words>
  <Application>Microsoft Office PowerPoint</Application>
  <PresentationFormat>Affichage à l'écran (4:3)</PresentationFormat>
  <Paragraphs>159</Paragraphs>
  <Slides>12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Thème Office</vt:lpstr>
      <vt:lpstr>Adobe Photoshop Image</vt:lpstr>
      <vt:lpstr>Graphique CorelDRAW 9.0</vt:lpstr>
      <vt:lpstr>Graphique Microsoft Office Excel</vt:lpstr>
      <vt:lpstr>Marc Jeannerod     le mouvement de la main  et le mouvement des idées</vt:lpstr>
      <vt:lpstr>Présentation PowerPoint</vt:lpstr>
      <vt:lpstr>Présentation PowerPoint</vt:lpstr>
      <vt:lpstr>Présentation PowerPoint</vt:lpstr>
      <vt:lpstr>Analyse cinématique du geste</vt:lpstr>
      <vt:lpstr>La préhension</vt:lpstr>
      <vt:lpstr>Présentation PowerPoint</vt:lpstr>
      <vt:lpstr>Des modèles prédictifs tournés vers la compréhension des fonctions cognitives</vt:lpstr>
      <vt:lpstr>Présentation PowerPoint</vt:lpstr>
      <vt:lpstr>Présentation PowerPoint</vt:lpstr>
      <vt:lpstr>Présentation PowerPoint</vt:lpstr>
      <vt:lpstr>Pour vos lectures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</dc:creator>
  <cp:lastModifiedBy>Yves</cp:lastModifiedBy>
  <cp:revision>125</cp:revision>
  <dcterms:created xsi:type="dcterms:W3CDTF">2012-07-19T15:58:27Z</dcterms:created>
  <dcterms:modified xsi:type="dcterms:W3CDTF">2015-09-29T14:33:59Z</dcterms:modified>
</cp:coreProperties>
</file>