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9" r:id="rId4"/>
    <p:sldId id="256" r:id="rId5"/>
    <p:sldId id="258" r:id="rId6"/>
    <p:sldId id="267" r:id="rId7"/>
    <p:sldId id="263" r:id="rId8"/>
    <p:sldId id="264" r:id="rId9"/>
    <p:sldId id="265" r:id="rId10"/>
    <p:sldId id="266" r:id="rId11"/>
    <p:sldId id="271" r:id="rId12"/>
    <p:sldId id="272" r:id="rId13"/>
    <p:sldId id="273" r:id="rId14"/>
    <p:sldId id="269" r:id="rId15"/>
    <p:sldId id="276" r:id="rId16"/>
    <p:sldId id="274" r:id="rId17"/>
    <p:sldId id="277" r:id="rId18"/>
    <p:sldId id="278" r:id="rId19"/>
    <p:sldId id="275" r:id="rId20"/>
    <p:sldId id="279" r:id="rId21"/>
    <p:sldId id="280" r:id="rId22"/>
    <p:sldId id="284" r:id="rId23"/>
    <p:sldId id="281" r:id="rId24"/>
    <p:sldId id="285" r:id="rId25"/>
    <p:sldId id="282" r:id="rId26"/>
    <p:sldId id="287" r:id="rId27"/>
    <p:sldId id="291" r:id="rId28"/>
    <p:sldId id="292" r:id="rId29"/>
    <p:sldId id="289" r:id="rId30"/>
    <p:sldId id="339" r:id="rId31"/>
    <p:sldId id="270" r:id="rId32"/>
    <p:sldId id="340" r:id="rId33"/>
    <p:sldId id="341" r:id="rId34"/>
    <p:sldId id="342" r:id="rId35"/>
    <p:sldId id="343" r:id="rId36"/>
    <p:sldId id="336" r:id="rId37"/>
    <p:sldId id="337" r:id="rId38"/>
    <p:sldId id="338" r:id="rId39"/>
    <p:sldId id="301" r:id="rId40"/>
    <p:sldId id="344" r:id="rId41"/>
    <p:sldId id="345" r:id="rId42"/>
    <p:sldId id="346" r:id="rId43"/>
    <p:sldId id="347" r:id="rId44"/>
    <p:sldId id="305" r:id="rId45"/>
    <p:sldId id="307" r:id="rId46"/>
    <p:sldId id="308" r:id="rId47"/>
    <p:sldId id="348" r:id="rId48"/>
    <p:sldId id="283" r:id="rId49"/>
    <p:sldId id="349" r:id="rId50"/>
    <p:sldId id="304" r:id="rId51"/>
    <p:sldId id="314" r:id="rId52"/>
    <p:sldId id="306" r:id="rId53"/>
    <p:sldId id="313" r:id="rId54"/>
    <p:sldId id="315" r:id="rId55"/>
    <p:sldId id="317" r:id="rId56"/>
    <p:sldId id="318" r:id="rId57"/>
    <p:sldId id="323" r:id="rId58"/>
    <p:sldId id="319" r:id="rId59"/>
    <p:sldId id="330" r:id="rId60"/>
    <p:sldId id="331" r:id="rId61"/>
    <p:sldId id="332" r:id="rId62"/>
    <p:sldId id="333" r:id="rId63"/>
    <p:sldId id="334" r:id="rId64"/>
    <p:sldId id="335" r:id="rId65"/>
    <p:sldId id="316" r:id="rId66"/>
    <p:sldId id="320" r:id="rId67"/>
    <p:sldId id="321" r:id="rId68"/>
    <p:sldId id="322" r:id="rId69"/>
    <p:sldId id="327" r:id="rId70"/>
    <p:sldId id="324" r:id="rId71"/>
    <p:sldId id="325" r:id="rId72"/>
    <p:sldId id="326" r:id="rId73"/>
    <p:sldId id="328" r:id="rId74"/>
    <p:sldId id="261"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76" d="100"/>
          <a:sy n="76" d="100"/>
        </p:scale>
        <p:origin x="1312"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068408-7F04-4E4A-B7E8-0A7F1B5E906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C327E5B-4AFD-4D21-9A90-A933C014D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168071F-AE50-49F7-8140-36F5216A29B5}"/>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5" name="Espace réservé du pied de page 4">
            <a:extLst>
              <a:ext uri="{FF2B5EF4-FFF2-40B4-BE49-F238E27FC236}">
                <a16:creationId xmlns:a16="http://schemas.microsoft.com/office/drawing/2014/main" id="{B69282DD-C95F-43D3-845B-4EF8557151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0F566D-6333-4424-A493-03A7386D1525}"/>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96442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44CB1A-41CD-4C76-B4E9-1499C83AB74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BA95781-E552-4958-854A-CD2A9578461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56AA67-8E44-43B5-852B-72FDD547A5A9}"/>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5" name="Espace réservé du pied de page 4">
            <a:extLst>
              <a:ext uri="{FF2B5EF4-FFF2-40B4-BE49-F238E27FC236}">
                <a16:creationId xmlns:a16="http://schemas.microsoft.com/office/drawing/2014/main" id="{5B9A4B19-3134-4608-83B0-59B3975DA5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F612B7-1093-4903-8358-157378A35228}"/>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422654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6720215-8538-4323-A3C1-E38AE4CABDA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930FF2-61E3-48BE-877E-E1BD32E6AC7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E7BE7C-1874-4159-AC55-E9A7296079B0}"/>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5" name="Espace réservé du pied de page 4">
            <a:extLst>
              <a:ext uri="{FF2B5EF4-FFF2-40B4-BE49-F238E27FC236}">
                <a16:creationId xmlns:a16="http://schemas.microsoft.com/office/drawing/2014/main" id="{ED66E202-AC05-45AF-BB95-CF96F9EE11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C6F52E-E053-4CF4-A8D6-37620F48CD1A}"/>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226262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987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64301-ADC7-4A2F-8B24-DDA5ED588F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521561-C821-4A12-8D60-005F7B5D1F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85E7F2-11C1-456A-B48A-522DCCE5AC06}"/>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5" name="Espace réservé du pied de page 4">
            <a:extLst>
              <a:ext uri="{FF2B5EF4-FFF2-40B4-BE49-F238E27FC236}">
                <a16:creationId xmlns:a16="http://schemas.microsoft.com/office/drawing/2014/main" id="{F6D31014-5110-46D7-A6E9-0073D867C7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51B8C4-62C3-4F3F-A89B-4B046F6C206B}"/>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64540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48EF09-ED3F-42DA-99CB-DE839EB3436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E846BCF-4616-4280-8D73-029C5DAF2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05D4D6-860F-44C3-A7B8-F75A1F1829B9}"/>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5" name="Espace réservé du pied de page 4">
            <a:extLst>
              <a:ext uri="{FF2B5EF4-FFF2-40B4-BE49-F238E27FC236}">
                <a16:creationId xmlns:a16="http://schemas.microsoft.com/office/drawing/2014/main" id="{03C5031E-DF3D-4ABA-809A-6B7DE63A9F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F19A8C-D45E-4568-A79D-DB5D5125285D}"/>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326656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65BC8-28F5-4482-97F6-BA3B797538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06D59C-5C1E-465B-9649-CA85DD160E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99267FD-DFC0-4AF1-8D2A-2D807068512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F6C0132-0296-4F28-BC5D-EB745BE4C24A}"/>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6" name="Espace réservé du pied de page 5">
            <a:extLst>
              <a:ext uri="{FF2B5EF4-FFF2-40B4-BE49-F238E27FC236}">
                <a16:creationId xmlns:a16="http://schemas.microsoft.com/office/drawing/2014/main" id="{5A9AEB01-4CF8-41B6-A1D4-40A1EC2BCFE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FEED57-1751-47FB-83C4-7FF3E912CF71}"/>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127763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30A53-C3DB-4E0E-8323-303767253E9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15AF2F0-1D2C-4E69-AAFC-43225CC518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E34971F-28DC-475D-9499-1013641A72E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8E8CEC-2745-43B0-8E3B-37F53F314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0ED0E87-89F7-426B-9076-CBADDA2627F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F4A02ED-CDA2-430F-9DAB-9D569006408D}"/>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8" name="Espace réservé du pied de page 7">
            <a:extLst>
              <a:ext uri="{FF2B5EF4-FFF2-40B4-BE49-F238E27FC236}">
                <a16:creationId xmlns:a16="http://schemas.microsoft.com/office/drawing/2014/main" id="{3FEBC347-A7CC-4966-BC6E-CF1457BA855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13E45A4-1EB4-4EEB-B9F0-82C86E39CA96}"/>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854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63173-5CFF-4358-8EE6-BFF46709257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87D6E0-ED66-4C89-903E-53E945B0E8EF}"/>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4" name="Espace réservé du pied de page 3">
            <a:extLst>
              <a:ext uri="{FF2B5EF4-FFF2-40B4-BE49-F238E27FC236}">
                <a16:creationId xmlns:a16="http://schemas.microsoft.com/office/drawing/2014/main" id="{DEE5C7B4-38BB-4988-BAB2-E55178FF72C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072B93E-F85F-4DEE-8C58-40F031B2437A}"/>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43865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C05390B-AF34-4FD3-BFB3-117089868DB3}"/>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3" name="Espace réservé du pied de page 2">
            <a:extLst>
              <a:ext uri="{FF2B5EF4-FFF2-40B4-BE49-F238E27FC236}">
                <a16:creationId xmlns:a16="http://schemas.microsoft.com/office/drawing/2014/main" id="{01767468-B4AB-40FD-B310-995409C9AE8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535F846-D510-43E8-A916-C91CD6C8DE8C}"/>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208452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0BF983-FD22-4368-AF93-E98454D4606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B0E947C-B648-45E6-BBDB-503252DD8B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556CE9E-A2CD-490F-826E-9378B8AFC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6F01E4-EB32-4555-B1A8-E092F8436663}"/>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6" name="Espace réservé du pied de page 5">
            <a:extLst>
              <a:ext uri="{FF2B5EF4-FFF2-40B4-BE49-F238E27FC236}">
                <a16:creationId xmlns:a16="http://schemas.microsoft.com/office/drawing/2014/main" id="{B91BE17D-EF8F-4CBB-AE56-CDDBDC1983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00E6AF-7822-424E-9247-0ED583DC5F2B}"/>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820571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4CAF8A-463E-49BD-B6CB-84AD0208F3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68DDF3B-2C98-49B3-9E48-276CB57C2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0223D59-C33E-4602-B5CB-4D16B72E1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A8EBD1-8C9B-4239-9FBD-3D3963008A52}"/>
              </a:ext>
            </a:extLst>
          </p:cNvPr>
          <p:cNvSpPr>
            <a:spLocks noGrp="1"/>
          </p:cNvSpPr>
          <p:nvPr>
            <p:ph type="dt" sz="half" idx="10"/>
          </p:nvPr>
        </p:nvSpPr>
        <p:spPr/>
        <p:txBody>
          <a:bodyPr/>
          <a:lstStyle/>
          <a:p>
            <a:fld id="{52103C25-4BE2-4A5D-8B82-9D4AEADAE8B8}" type="datetimeFigureOut">
              <a:rPr lang="fr-FR" smtClean="0"/>
              <a:t>12/09/2025</a:t>
            </a:fld>
            <a:endParaRPr lang="fr-FR"/>
          </a:p>
        </p:txBody>
      </p:sp>
      <p:sp>
        <p:nvSpPr>
          <p:cNvPr id="6" name="Espace réservé du pied de page 5">
            <a:extLst>
              <a:ext uri="{FF2B5EF4-FFF2-40B4-BE49-F238E27FC236}">
                <a16:creationId xmlns:a16="http://schemas.microsoft.com/office/drawing/2014/main" id="{05FAFEF2-3A35-497A-8206-E19FBED0054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D5031B5-A75D-4528-ABEB-7CCB144E131C}"/>
              </a:ext>
            </a:extLst>
          </p:cNvPr>
          <p:cNvSpPr>
            <a:spLocks noGrp="1"/>
          </p:cNvSpPr>
          <p:nvPr>
            <p:ph type="sldNum" sz="quarter" idx="12"/>
          </p:nvPr>
        </p:nvSpPr>
        <p:spPr/>
        <p:txBody>
          <a:bodyPr/>
          <a:lstStyle/>
          <a:p>
            <a:fld id="{F56D18BF-DC5E-4734-AD3C-F537240DAFFD}" type="slidenum">
              <a:rPr lang="fr-FR" smtClean="0"/>
              <a:t>‹N°›</a:t>
            </a:fld>
            <a:endParaRPr lang="fr-FR"/>
          </a:p>
        </p:txBody>
      </p:sp>
    </p:spTree>
    <p:extLst>
      <p:ext uri="{BB962C8B-B14F-4D97-AF65-F5344CB8AC3E}">
        <p14:creationId xmlns:p14="http://schemas.microsoft.com/office/powerpoint/2010/main" val="172296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AD9CB80-8DDA-481E-930B-D9CB128F3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8AF594D-CFB2-40D4-84CC-E80F0EFED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EEA7FD-1FDF-41CB-BA03-1FD14E9B7A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03C25-4BE2-4A5D-8B82-9D4AEADAE8B8}" type="datetimeFigureOut">
              <a:rPr lang="fr-FR" smtClean="0"/>
              <a:t>12/09/2025</a:t>
            </a:fld>
            <a:endParaRPr lang="fr-FR"/>
          </a:p>
        </p:txBody>
      </p:sp>
      <p:sp>
        <p:nvSpPr>
          <p:cNvPr id="5" name="Espace réservé du pied de page 4">
            <a:extLst>
              <a:ext uri="{FF2B5EF4-FFF2-40B4-BE49-F238E27FC236}">
                <a16:creationId xmlns:a16="http://schemas.microsoft.com/office/drawing/2014/main" id="{2BABA93A-2931-467B-A539-808C23C3F0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C72EBA-DB09-4B4B-83B3-51E524E45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D18BF-DC5E-4734-AD3C-F537240DAFFD}" type="slidenum">
              <a:rPr lang="fr-FR" smtClean="0"/>
              <a:t>‹N°›</a:t>
            </a:fld>
            <a:endParaRPr lang="fr-FR"/>
          </a:p>
        </p:txBody>
      </p:sp>
    </p:spTree>
    <p:extLst>
      <p:ext uri="{BB962C8B-B14F-4D97-AF65-F5344CB8AC3E}">
        <p14:creationId xmlns:p14="http://schemas.microsoft.com/office/powerpoint/2010/main" val="1437708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2.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826128"/>
            <a:ext cx="10515600" cy="4644197"/>
          </a:xfrm>
        </p:spPr>
        <p:txBody>
          <a:bodyPr/>
          <a:lstStyle/>
          <a:p>
            <a:pPr algn="ctr"/>
            <a:br>
              <a:rPr lang="fr-FR" dirty="0"/>
            </a:br>
            <a:br>
              <a:rPr lang="fr-FR" dirty="0"/>
            </a:br>
            <a:r>
              <a:rPr lang="fr-FR" b="1" dirty="0"/>
              <a:t>Physiologie respiratoire</a:t>
            </a:r>
            <a:br>
              <a:rPr lang="fr-FR" b="1" dirty="0"/>
            </a:br>
            <a:br>
              <a:rPr lang="fr-FR" sz="3200" b="1" dirty="0"/>
            </a:br>
            <a:endParaRPr lang="fr-FR" b="1" dirty="0"/>
          </a:p>
        </p:txBody>
      </p:sp>
      <p:sp>
        <p:nvSpPr>
          <p:cNvPr id="3" name="Sous-titre 2"/>
          <p:cNvSpPr>
            <a:spLocks noGrp="1"/>
          </p:cNvSpPr>
          <p:nvPr>
            <p:ph sz="half" idx="1"/>
          </p:nvPr>
        </p:nvSpPr>
        <p:spPr>
          <a:xfrm>
            <a:off x="838200" y="4664765"/>
            <a:ext cx="5181600" cy="1512198"/>
          </a:xfrm>
        </p:spPr>
        <p:txBody>
          <a:bodyPr>
            <a:normAutofit fontScale="92500" lnSpcReduction="10000"/>
          </a:bodyPr>
          <a:lstStyle/>
          <a:p>
            <a:endParaRPr lang="fr-FR" dirty="0"/>
          </a:p>
          <a:p>
            <a:pPr marL="0" indent="0">
              <a:buNone/>
            </a:pPr>
            <a:r>
              <a:rPr lang="fr-FR" sz="2200" dirty="0"/>
              <a:t>Emeric STAUFFER</a:t>
            </a:r>
          </a:p>
          <a:p>
            <a:pPr marL="0" indent="0">
              <a:buNone/>
            </a:pPr>
            <a:r>
              <a:rPr lang="fr-FR" sz="1900" dirty="0"/>
              <a:t>(emeric.stauffer@chu-lyon.fr)</a:t>
            </a:r>
          </a:p>
          <a:p>
            <a:pPr marL="0" indent="0">
              <a:buNone/>
            </a:pPr>
            <a:r>
              <a:rPr lang="fr-FR" sz="1900" dirty="0"/>
              <a:t>Hôpital Croix Rousse</a:t>
            </a:r>
          </a:p>
          <a:p>
            <a:endParaRPr lang="fr-FR" dirty="0"/>
          </a:p>
          <a:p>
            <a:endParaRPr lang="fr-FR" dirty="0"/>
          </a:p>
        </p:txBody>
      </p:sp>
      <p:sp>
        <p:nvSpPr>
          <p:cNvPr id="7" name="Espace réservé du contenu 6"/>
          <p:cNvSpPr>
            <a:spLocks noGrp="1"/>
          </p:cNvSpPr>
          <p:nvPr>
            <p:ph sz="half" idx="2"/>
          </p:nvPr>
        </p:nvSpPr>
        <p:spPr>
          <a:xfrm>
            <a:off x="6375370" y="5467730"/>
            <a:ext cx="5181600" cy="982111"/>
          </a:xfrm>
        </p:spPr>
        <p:txBody>
          <a:bodyPr>
            <a:normAutofit fontScale="92500" lnSpcReduction="10000"/>
          </a:bodyPr>
          <a:lstStyle/>
          <a:p>
            <a:pPr marL="0" indent="0" algn="r">
              <a:buNone/>
            </a:pPr>
            <a:r>
              <a:rPr lang="fr-FR" sz="1900" dirty="0"/>
              <a:t>FGSM2</a:t>
            </a:r>
          </a:p>
          <a:p>
            <a:pPr marL="0" indent="0" algn="r">
              <a:buNone/>
            </a:pPr>
            <a:r>
              <a:rPr lang="fr-FR" sz="1500" dirty="0"/>
              <a:t>2025-2026</a:t>
            </a:r>
          </a:p>
          <a:p>
            <a:endParaRPr lang="fr-FR" dirty="0"/>
          </a:p>
        </p:txBody>
      </p:sp>
      <p:pic>
        <p:nvPicPr>
          <p:cNvPr id="13" name="Image 12">
            <a:extLst>
              <a:ext uri="{FF2B5EF4-FFF2-40B4-BE49-F238E27FC236}">
                <a16:creationId xmlns:a16="http://schemas.microsoft.com/office/drawing/2014/main" id="{87361125-8D64-45F3-A97C-D98E4809C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132" y="425666"/>
            <a:ext cx="1796352" cy="1195545"/>
          </a:xfrm>
          <a:prstGeom prst="rect">
            <a:avLst/>
          </a:prstGeom>
        </p:spPr>
      </p:pic>
      <p:pic>
        <p:nvPicPr>
          <p:cNvPr id="9" name="Picture 2" descr="Image associÃ©e">
            <a:extLst>
              <a:ext uri="{FF2B5EF4-FFF2-40B4-BE49-F238E27FC236}">
                <a16:creationId xmlns:a16="http://schemas.microsoft.com/office/drawing/2014/main" id="{004CBFD3-E9CB-4F7E-8608-E4138ADCD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364" y="176657"/>
            <a:ext cx="2387630" cy="16880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B752F00A-04EE-400E-8242-77D880017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87" y="551717"/>
            <a:ext cx="3562890" cy="937934"/>
          </a:xfrm>
          <a:prstGeom prst="rect">
            <a:avLst/>
          </a:prstGeom>
        </p:spPr>
      </p:pic>
      <p:pic>
        <p:nvPicPr>
          <p:cNvPr id="11" name="Image 10">
            <a:extLst>
              <a:ext uri="{FF2B5EF4-FFF2-40B4-BE49-F238E27FC236}">
                <a16:creationId xmlns:a16="http://schemas.microsoft.com/office/drawing/2014/main" id="{155AA40D-CF80-49B4-80D5-94555C0DB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4015" y="365125"/>
            <a:ext cx="1709211" cy="1195544"/>
          </a:xfrm>
          <a:prstGeom prst="rect">
            <a:avLst/>
          </a:prstGeom>
        </p:spPr>
      </p:pic>
    </p:spTree>
    <p:extLst>
      <p:ext uri="{BB962C8B-B14F-4D97-AF65-F5344CB8AC3E}">
        <p14:creationId xmlns:p14="http://schemas.microsoft.com/office/powerpoint/2010/main" val="394214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84968"/>
            <a:ext cx="10515600" cy="1325563"/>
          </a:xfrm>
        </p:spPr>
        <p:txBody>
          <a:bodyPr/>
          <a:lstStyle/>
          <a:p>
            <a:r>
              <a:rPr lang="fr-FR" dirty="0"/>
              <a:t>Contrôle de la respiration</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211584"/>
            <a:ext cx="10515600" cy="4351338"/>
          </a:xfrm>
        </p:spPr>
        <p:txBody>
          <a:bodyPr/>
          <a:lstStyle/>
          <a:p>
            <a:r>
              <a:rPr lang="fr-FR" dirty="0"/>
              <a:t>L’activité métabolique va faire varier les besoins en </a:t>
            </a:r>
            <a:r>
              <a:rPr lang="en-GB"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a:t>
            </a:r>
            <a:r>
              <a:rPr lang="en-GB" b="1" baseline="-25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r>
              <a:rPr lang="fr-FR" dirty="0"/>
              <a:t> et la production de </a:t>
            </a:r>
            <a:r>
              <a:rPr lang="en-GB"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CO</a:t>
            </a:r>
            <a:r>
              <a:rPr lang="en-GB" b="1" baseline="-250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2</a:t>
            </a:r>
            <a:r>
              <a:rPr lang="fr-FR" dirty="0"/>
              <a:t>  </a:t>
            </a:r>
          </a:p>
          <a:p>
            <a:r>
              <a:rPr lang="fr-FR" dirty="0"/>
              <a:t>Il faudra donc des centres capables d’intégrer les besoins et de stimuler les différents mécanismes de la respiration </a:t>
            </a:r>
            <a:endParaRPr lang="en-GB" b="1" baseline="-250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spTree>
    <p:extLst>
      <p:ext uri="{BB962C8B-B14F-4D97-AF65-F5344CB8AC3E}">
        <p14:creationId xmlns:p14="http://schemas.microsoft.com/office/powerpoint/2010/main" val="322098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84968"/>
            <a:ext cx="10515600" cy="1325563"/>
          </a:xfrm>
        </p:spPr>
        <p:txBody>
          <a:bodyPr/>
          <a:lstStyle/>
          <a:p>
            <a:r>
              <a:rPr lang="fr-FR" dirty="0"/>
              <a:t>Contrôle de la respiration</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sp>
        <p:nvSpPr>
          <p:cNvPr id="11" name="Espace réservé du contenu 10">
            <a:extLst>
              <a:ext uri="{FF2B5EF4-FFF2-40B4-BE49-F238E27FC236}">
                <a16:creationId xmlns:a16="http://schemas.microsoft.com/office/drawing/2014/main" id="{840F5804-BE55-4487-83B6-ABF802C57C77}"/>
              </a:ext>
            </a:extLst>
          </p:cNvPr>
          <p:cNvSpPr>
            <a:spLocks noGrp="1"/>
          </p:cNvSpPr>
          <p:nvPr>
            <p:ph idx="1"/>
          </p:nvPr>
        </p:nvSpPr>
        <p:spPr/>
        <p:txBody>
          <a:bodyPr/>
          <a:lstStyle/>
          <a:p>
            <a:endParaRPr lang="fr-FR" dirty="0"/>
          </a:p>
        </p:txBody>
      </p:sp>
      <p:grpSp>
        <p:nvGrpSpPr>
          <p:cNvPr id="15" name="Group 4">
            <a:extLst>
              <a:ext uri="{FF2B5EF4-FFF2-40B4-BE49-F238E27FC236}">
                <a16:creationId xmlns:a16="http://schemas.microsoft.com/office/drawing/2014/main" id="{F62937B2-6E25-40EB-AB80-D9D46E1D12C7}"/>
              </a:ext>
            </a:extLst>
          </p:cNvPr>
          <p:cNvGrpSpPr>
            <a:grpSpLocks noChangeAspect="1"/>
          </p:cNvGrpSpPr>
          <p:nvPr/>
        </p:nvGrpSpPr>
        <p:grpSpPr bwMode="auto">
          <a:xfrm>
            <a:off x="3171825" y="1702694"/>
            <a:ext cx="5848350" cy="4908550"/>
            <a:chOff x="1998" y="614"/>
            <a:chExt cx="3684" cy="3092"/>
          </a:xfrm>
        </p:grpSpPr>
        <p:sp>
          <p:nvSpPr>
            <p:cNvPr id="16" name="AutoShape 3">
              <a:extLst>
                <a:ext uri="{FF2B5EF4-FFF2-40B4-BE49-F238E27FC236}">
                  <a16:creationId xmlns:a16="http://schemas.microsoft.com/office/drawing/2014/main" id="{55E9351E-5C9D-480D-80EA-B7BA4F249BF8}"/>
                </a:ext>
              </a:extLst>
            </p:cNvPr>
            <p:cNvSpPr>
              <a:spLocks noChangeAspect="1" noChangeArrowheads="1" noTextEdit="1"/>
            </p:cNvSpPr>
            <p:nvPr/>
          </p:nvSpPr>
          <p:spPr bwMode="auto">
            <a:xfrm>
              <a:off x="1998" y="614"/>
              <a:ext cx="3684" cy="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2293" name="Picture 5">
              <a:extLst>
                <a:ext uri="{FF2B5EF4-FFF2-40B4-BE49-F238E27FC236}">
                  <a16:creationId xmlns:a16="http://schemas.microsoft.com/office/drawing/2014/main" id="{8F1C9CE9-55B6-4FB5-B647-5041394A7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 y="614"/>
              <a:ext cx="3688"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975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F31B0-48BC-4846-879E-21B77663BF3C}"/>
              </a:ext>
            </a:extLst>
          </p:cNvPr>
          <p:cNvSpPr>
            <a:spLocks noGrp="1"/>
          </p:cNvSpPr>
          <p:nvPr>
            <p:ph type="ctrTitle"/>
          </p:nvPr>
        </p:nvSpPr>
        <p:spPr>
          <a:xfrm>
            <a:off x="1524000" y="868362"/>
            <a:ext cx="9144000" cy="2387600"/>
          </a:xfrm>
        </p:spPr>
        <p:txBody>
          <a:bodyPr>
            <a:normAutofit/>
          </a:bodyPr>
          <a:lstStyle/>
          <a:p>
            <a:r>
              <a:rPr lang="fr-FR" sz="4000" dirty="0"/>
              <a:t>Cours 2: </a:t>
            </a:r>
            <a:br>
              <a:rPr lang="fr-FR" sz="4000" dirty="0"/>
            </a:br>
            <a:br>
              <a:rPr lang="fr-FR" sz="4800" dirty="0"/>
            </a:br>
            <a:r>
              <a:rPr lang="fr-FR" sz="5300" b="1" dirty="0"/>
              <a:t>Mécanique ventilatoire</a:t>
            </a:r>
            <a:endParaRPr lang="fr-FR" sz="4800" dirty="0"/>
          </a:p>
        </p:txBody>
      </p:sp>
      <p:sp>
        <p:nvSpPr>
          <p:cNvPr id="3" name="Sous-titre 2">
            <a:extLst>
              <a:ext uri="{FF2B5EF4-FFF2-40B4-BE49-F238E27FC236}">
                <a16:creationId xmlns:a16="http://schemas.microsoft.com/office/drawing/2014/main" id="{3864135C-77A2-4AE6-A430-55355C194E43}"/>
              </a:ext>
            </a:extLst>
          </p:cNvPr>
          <p:cNvSpPr>
            <a:spLocks noGrp="1"/>
          </p:cNvSpPr>
          <p:nvPr>
            <p:ph type="subTitle" idx="1"/>
          </p:nvPr>
        </p:nvSpPr>
        <p:spPr/>
        <p:txBody>
          <a:bodyPr>
            <a:normAutofit/>
          </a:bodyPr>
          <a:lstStyle/>
          <a:p>
            <a:endParaRPr lang="fr-FR" sz="4400" b="1" dirty="0"/>
          </a:p>
        </p:txBody>
      </p:sp>
      <p:pic>
        <p:nvPicPr>
          <p:cNvPr id="1026" name="Picture 2" descr="Anatomy &amp; Physiology of the Respiratory System: Deteriorating Patient:  Assessment, Recognition and Management">
            <a:extLst>
              <a:ext uri="{FF2B5EF4-FFF2-40B4-BE49-F238E27FC236}">
                <a16:creationId xmlns:a16="http://schemas.microsoft.com/office/drawing/2014/main" id="{31718D7E-242B-4990-91C7-6E755A99D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527" y="3429000"/>
            <a:ext cx="3084945" cy="294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31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sz="4400" b="1" dirty="0"/>
              <a:t>Mécanique ventilatoire :</a:t>
            </a:r>
            <a:endParaRPr lang="fr-FR" dirty="0"/>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531398"/>
            <a:ext cx="10515600" cy="4351338"/>
          </a:xfrm>
        </p:spPr>
        <p:txBody>
          <a:bodyPr>
            <a:normAutofit/>
          </a:bodyPr>
          <a:lstStyle/>
          <a:p>
            <a:r>
              <a:rPr lang="fr-FR" dirty="0"/>
              <a:t>La mécanique ventilatoire étudie la façon dont le gaz est mobilisé pour pénétrer jusqu'aux alvéoles et en sortir </a:t>
            </a:r>
          </a:p>
          <a:p>
            <a:r>
              <a:rPr lang="fr-FR" dirty="0"/>
              <a:t>Elle comporte :</a:t>
            </a:r>
          </a:p>
          <a:p>
            <a:pPr lvl="1"/>
            <a:r>
              <a:rPr lang="fr-FR" dirty="0"/>
              <a:t>l’étude des </a:t>
            </a:r>
            <a:r>
              <a:rPr lang="fr-FR" b="1" dirty="0">
                <a:solidFill>
                  <a:schemeClr val="accent1"/>
                </a:solidFill>
              </a:rPr>
              <a:t>volumes pulmonaires mobilisables et non-mobilisables</a:t>
            </a:r>
            <a:r>
              <a:rPr lang="fr-FR" dirty="0"/>
              <a:t>, correspondant à l ’action des </a:t>
            </a:r>
            <a:r>
              <a:rPr lang="fr-FR" b="1" dirty="0"/>
              <a:t>muscles ventilatoires </a:t>
            </a:r>
            <a:r>
              <a:rPr lang="fr-FR" dirty="0"/>
              <a:t>et aux </a:t>
            </a:r>
            <a:r>
              <a:rPr lang="fr-FR" b="1" dirty="0"/>
              <a:t>propriétés élastiques de l ’ensemble thoraco-pulmonaire</a:t>
            </a:r>
            <a:r>
              <a:rPr lang="fr-FR" dirty="0"/>
              <a:t>,</a:t>
            </a:r>
          </a:p>
          <a:p>
            <a:pPr lvl="1"/>
            <a:r>
              <a:rPr lang="fr-FR" dirty="0"/>
              <a:t>l’étude des </a:t>
            </a:r>
            <a:r>
              <a:rPr lang="fr-FR" b="1" dirty="0">
                <a:solidFill>
                  <a:schemeClr val="accent1"/>
                </a:solidFill>
              </a:rPr>
              <a:t>débits ventilatoires</a:t>
            </a:r>
            <a:r>
              <a:rPr lang="fr-FR" dirty="0"/>
              <a:t>, correspondant à l ’influence des </a:t>
            </a:r>
            <a:r>
              <a:rPr lang="fr-FR" b="1" dirty="0"/>
              <a:t>résistances des voies aériennes</a:t>
            </a:r>
            <a:r>
              <a:rPr lang="fr-FR" dirty="0"/>
              <a:t> et des forces générées par l’appareil ventilatoire pour luter contre ces résistances</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9" name="Picture 2" descr="Anatomy &amp; Physiology of the Respiratory System: Deteriorating Patient:  Assessment, Recognition and Management">
            <a:extLst>
              <a:ext uri="{FF2B5EF4-FFF2-40B4-BE49-F238E27FC236}">
                <a16:creationId xmlns:a16="http://schemas.microsoft.com/office/drawing/2014/main" id="{392EB1AF-4DCB-46CB-84A0-3D2A37359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439" y="470253"/>
            <a:ext cx="1681556" cy="160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7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PLAN :</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normAutofit lnSpcReduction="10000"/>
          </a:bodyPr>
          <a:lstStyle/>
          <a:p>
            <a:r>
              <a:rPr lang="fr-FR" dirty="0"/>
              <a:t>Les muscles ventilatoires</a:t>
            </a:r>
          </a:p>
          <a:p>
            <a:endParaRPr lang="fr-FR" dirty="0"/>
          </a:p>
          <a:p>
            <a:r>
              <a:rPr lang="fr-FR" dirty="0"/>
              <a:t>Propriétés élastiques de l’ensemble thoraco-pulmonaire</a:t>
            </a:r>
          </a:p>
          <a:p>
            <a:endParaRPr lang="fr-FR" dirty="0"/>
          </a:p>
          <a:p>
            <a:r>
              <a:rPr lang="fr-FR" dirty="0"/>
              <a:t>Les pressions intra thoraciques</a:t>
            </a:r>
          </a:p>
          <a:p>
            <a:endParaRPr lang="fr-FR" dirty="0"/>
          </a:p>
          <a:p>
            <a:r>
              <a:rPr lang="fr-FR" dirty="0"/>
              <a:t>Cycles et débits ventilatoires</a:t>
            </a:r>
          </a:p>
          <a:p>
            <a:endParaRPr lang="fr-FR" dirty="0"/>
          </a:p>
          <a:p>
            <a:r>
              <a:rPr lang="fr-FR" dirty="0"/>
              <a:t>Travail mécanique et dépense énergétique des muscles ventilatoires</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35228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ventilatoires :</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Les muscles ventilatoires sont des muscles striés soumis à un double</a:t>
            </a:r>
          </a:p>
          <a:p>
            <a:pPr marL="0" indent="0">
              <a:buNone/>
            </a:pPr>
            <a:r>
              <a:rPr lang="fr-FR" dirty="0"/>
              <a:t>contrôle nerveux volontaire et involontaire.</a:t>
            </a:r>
          </a:p>
          <a:p>
            <a:pPr marL="0" indent="0">
              <a:buNone/>
            </a:pPr>
            <a:endParaRPr lang="fr-FR" dirty="0"/>
          </a:p>
          <a:p>
            <a:r>
              <a:rPr lang="fr-FR" dirty="0"/>
              <a:t>Il existe 2 catégories de muscles ventilatoires :</a:t>
            </a:r>
          </a:p>
          <a:p>
            <a:pPr lvl="1"/>
            <a:r>
              <a:rPr lang="fr-FR" dirty="0"/>
              <a:t>les muscles inspiratoires dont l ’effet est d ’augmenter                                        les dimensions de la cage thoracique</a:t>
            </a:r>
          </a:p>
          <a:p>
            <a:pPr lvl="1"/>
            <a:r>
              <a:rPr lang="fr-FR" dirty="0"/>
              <a:t>les muscles expiratoires qui ont l ’effet inverse</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1026" name="Picture 2" descr="Diaphragme: - MAËVA RUPÉ OSTÉOPATHE D.O Nice">
            <a:extLst>
              <a:ext uri="{FF2B5EF4-FFF2-40B4-BE49-F238E27FC236}">
                <a16:creationId xmlns:a16="http://schemas.microsoft.com/office/drawing/2014/main" id="{3F404780-5CF2-464D-B3DF-711694038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985" y="2844639"/>
            <a:ext cx="3414574" cy="281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97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inspiratoires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Le principal muscle inspiratoire est le diaphragme :</a:t>
            </a:r>
          </a:p>
          <a:p>
            <a:endParaRPr lang="fr-FR" dirty="0"/>
          </a:p>
          <a:p>
            <a:pPr lvl="1"/>
            <a:r>
              <a:rPr lang="fr-FR" dirty="0"/>
              <a:t>Feuillet musculaire fin en dôme constitué de 2 coupoles</a:t>
            </a:r>
          </a:p>
          <a:p>
            <a:pPr lvl="1"/>
            <a:r>
              <a:rPr lang="fr-FR" dirty="0"/>
              <a:t>Inséré sur les cotes inferieures</a:t>
            </a:r>
          </a:p>
          <a:p>
            <a:pPr lvl="1"/>
            <a:r>
              <a:rPr lang="fr-FR" dirty="0"/>
              <a:t>Innervé par les nerfs phréniques</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2050" name="Picture 2" descr="Encyclopédie Larousse en ligne - Diaphragme">
            <a:extLst>
              <a:ext uri="{FF2B5EF4-FFF2-40B4-BE49-F238E27FC236}">
                <a16:creationId xmlns:a16="http://schemas.microsoft.com/office/drawing/2014/main" id="{17BC2CF9-7A70-47BA-834A-B0C59CBC4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4994059" cy="332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7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inspiratoires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La contraction du diaphragme :</a:t>
            </a:r>
          </a:p>
          <a:p>
            <a:endParaRPr lang="fr-FR" dirty="0"/>
          </a:p>
          <a:p>
            <a:pPr lvl="1"/>
            <a:r>
              <a:rPr lang="fr-FR" dirty="0"/>
              <a:t>refoule le contenu abdominale en bas et en avant </a:t>
            </a:r>
          </a:p>
          <a:p>
            <a:pPr lvl="1"/>
            <a:r>
              <a:rPr lang="fr-FR" dirty="0"/>
              <a:t>Les rebord costaux sont déplacés vers l’extérieur élargissant le diamètre transversal</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11" name="Image 10">
            <a:extLst>
              <a:ext uri="{FF2B5EF4-FFF2-40B4-BE49-F238E27FC236}">
                <a16:creationId xmlns:a16="http://schemas.microsoft.com/office/drawing/2014/main" id="{C2DCEAC6-9335-42D4-8A46-3B0C13CE43D2}"/>
              </a:ext>
            </a:extLst>
          </p:cNvPr>
          <p:cNvPicPr>
            <a:picLocks noChangeAspect="1"/>
          </p:cNvPicPr>
          <p:nvPr/>
        </p:nvPicPr>
        <p:blipFill>
          <a:blip r:embed="rId3"/>
          <a:stretch>
            <a:fillRect/>
          </a:stretch>
        </p:blipFill>
        <p:spPr>
          <a:xfrm>
            <a:off x="2295856" y="4268564"/>
            <a:ext cx="2762250" cy="2495550"/>
          </a:xfrm>
          <a:prstGeom prst="rect">
            <a:avLst/>
          </a:prstGeom>
        </p:spPr>
      </p:pic>
      <p:pic>
        <p:nvPicPr>
          <p:cNvPr id="16" name="Image 15">
            <a:extLst>
              <a:ext uri="{FF2B5EF4-FFF2-40B4-BE49-F238E27FC236}">
                <a16:creationId xmlns:a16="http://schemas.microsoft.com/office/drawing/2014/main" id="{35E32A5B-469F-4660-BAF8-2F5B411B4FAD}"/>
              </a:ext>
            </a:extLst>
          </p:cNvPr>
          <p:cNvPicPr>
            <a:picLocks noChangeAspect="1"/>
          </p:cNvPicPr>
          <p:nvPr/>
        </p:nvPicPr>
        <p:blipFill>
          <a:blip r:embed="rId4"/>
          <a:stretch>
            <a:fillRect/>
          </a:stretch>
        </p:blipFill>
        <p:spPr>
          <a:xfrm>
            <a:off x="6515762" y="4104513"/>
            <a:ext cx="2762632" cy="2495550"/>
          </a:xfrm>
          <a:prstGeom prst="rect">
            <a:avLst/>
          </a:prstGeom>
        </p:spPr>
      </p:pic>
    </p:spTree>
    <p:extLst>
      <p:ext uri="{BB962C8B-B14F-4D97-AF65-F5344CB8AC3E}">
        <p14:creationId xmlns:p14="http://schemas.microsoft.com/office/powerpoint/2010/main" val="3490575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inspiratoires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La contraction du diaphragme :</a:t>
            </a:r>
          </a:p>
          <a:p>
            <a:endParaRPr lang="fr-FR" dirty="0"/>
          </a:p>
          <a:p>
            <a:pPr lvl="1"/>
            <a:r>
              <a:rPr lang="fr-FR" dirty="0"/>
              <a:t>Lors de la ventilation au repos le diaphragme s’abaisse de 1cm, lors d’une respiration profonde le déplacement peut atteindre 10 cm</a:t>
            </a:r>
          </a:p>
          <a:p>
            <a:pPr lvl="1"/>
            <a:r>
              <a:rPr lang="fr-FR" dirty="0"/>
              <a:t>Lorsque une des coupole diaphragmatiques est paralysée elle se déplace vers le haut on parle de mouvement paradoxal</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3074" name="Picture 2" descr="La paralysie phrénique associée à une paralysie du plexus brachial  obstétricale : quelle prise en charge ?">
            <a:extLst>
              <a:ext uri="{FF2B5EF4-FFF2-40B4-BE49-F238E27FC236}">
                <a16:creationId xmlns:a16="http://schemas.microsoft.com/office/drawing/2014/main" id="{ABD18A66-43F3-4ECE-973D-2568EF5D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998" y="4164107"/>
            <a:ext cx="3018130" cy="267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99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inspiratoires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Les muscles intercostaux externes :</a:t>
            </a:r>
          </a:p>
          <a:p>
            <a:pPr lvl="1"/>
            <a:r>
              <a:rPr lang="fr-FR" dirty="0"/>
              <a:t>Relie les cotes adjacentes et se dirigent vers le bas et l’avant</a:t>
            </a:r>
          </a:p>
          <a:p>
            <a:pPr lvl="1"/>
            <a:r>
              <a:rPr lang="fr-FR" dirty="0"/>
              <a:t>Leur contraction attire les cotes vers le haut et l’avant augmentant les diamètres latéral et </a:t>
            </a:r>
            <a:r>
              <a:rPr lang="fr-FR" dirty="0" err="1"/>
              <a:t>antero</a:t>
            </a:r>
            <a:r>
              <a:rPr lang="fr-FR" dirty="0"/>
              <a:t> postérieur du thorax</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11" name="Image 10">
            <a:extLst>
              <a:ext uri="{FF2B5EF4-FFF2-40B4-BE49-F238E27FC236}">
                <a16:creationId xmlns:a16="http://schemas.microsoft.com/office/drawing/2014/main" id="{41FAF1DA-14BC-41AD-B162-8A8D2A2DEF47}"/>
              </a:ext>
            </a:extLst>
          </p:cNvPr>
          <p:cNvPicPr>
            <a:picLocks noChangeAspect="1"/>
          </p:cNvPicPr>
          <p:nvPr/>
        </p:nvPicPr>
        <p:blipFill>
          <a:blip r:embed="rId3"/>
          <a:stretch>
            <a:fillRect/>
          </a:stretch>
        </p:blipFill>
        <p:spPr>
          <a:xfrm>
            <a:off x="3252183" y="3856978"/>
            <a:ext cx="4591050" cy="2819400"/>
          </a:xfrm>
          <a:prstGeom prst="rect">
            <a:avLst/>
          </a:prstGeom>
        </p:spPr>
      </p:pic>
    </p:spTree>
    <p:extLst>
      <p:ext uri="{BB962C8B-B14F-4D97-AF65-F5344CB8AC3E}">
        <p14:creationId xmlns:p14="http://schemas.microsoft.com/office/powerpoint/2010/main" val="3170905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78808-5B7B-4684-A928-C5D18AD4DB16}"/>
              </a:ext>
            </a:extLst>
          </p:cNvPr>
          <p:cNvSpPr>
            <a:spLocks noGrp="1"/>
          </p:cNvSpPr>
          <p:nvPr>
            <p:ph type="title"/>
          </p:nvPr>
        </p:nvSpPr>
        <p:spPr>
          <a:xfrm>
            <a:off x="838200" y="554178"/>
            <a:ext cx="10515600" cy="1325563"/>
          </a:xfrm>
        </p:spPr>
        <p:txBody>
          <a:bodyPr/>
          <a:lstStyle/>
          <a:p>
            <a:r>
              <a:rPr lang="fr-FR" dirty="0"/>
              <a:t>OBJECTIFS :</a:t>
            </a:r>
          </a:p>
        </p:txBody>
      </p:sp>
      <p:sp>
        <p:nvSpPr>
          <p:cNvPr id="3" name="Espace réservé du contenu 2">
            <a:extLst>
              <a:ext uri="{FF2B5EF4-FFF2-40B4-BE49-F238E27FC236}">
                <a16:creationId xmlns:a16="http://schemas.microsoft.com/office/drawing/2014/main" id="{319A486D-7180-43EE-A777-A48BD85739BC}"/>
              </a:ext>
            </a:extLst>
          </p:cNvPr>
          <p:cNvSpPr>
            <a:spLocks noGrp="1"/>
          </p:cNvSpPr>
          <p:nvPr>
            <p:ph idx="1"/>
          </p:nvPr>
        </p:nvSpPr>
        <p:spPr/>
        <p:txBody>
          <a:bodyPr/>
          <a:lstStyle/>
          <a:p>
            <a:r>
              <a:rPr lang="fr-FR" dirty="0"/>
              <a:t>Comprendre comment les gaz du métabolisme (dioxygène et dioxyde de carbone) sont échangés entre le milieu extérieur et l’organisme</a:t>
            </a:r>
          </a:p>
          <a:p>
            <a:endParaRPr lang="fr-FR" dirty="0"/>
          </a:p>
          <a:p>
            <a:r>
              <a:rPr lang="fr-FR" dirty="0"/>
              <a:t>Comprendre comment l’air est mobilisé entre le milieu extérieur et les poumons afin d’apporter à l’organisme l’oxygène nécessaire à son métabolisme</a:t>
            </a:r>
          </a:p>
          <a:p>
            <a:endParaRPr lang="fr-FR" dirty="0"/>
          </a:p>
          <a:p>
            <a:r>
              <a:rPr lang="fr-FR" dirty="0"/>
              <a:t>Comprendre comment l’organisme régule ces échanges entre le milieu extérieur et l’organisme</a:t>
            </a:r>
          </a:p>
        </p:txBody>
      </p:sp>
      <p:sp>
        <p:nvSpPr>
          <p:cNvPr id="6" name="Rectangle 5">
            <a:extLst>
              <a:ext uri="{FF2B5EF4-FFF2-40B4-BE49-F238E27FC236}">
                <a16:creationId xmlns:a16="http://schemas.microsoft.com/office/drawing/2014/main" id="{547C31B1-DE8C-4641-B2AD-209789773FD3}"/>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736B9C5D-1D74-4A14-8160-04D73D445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8" name="Rectangle 7">
            <a:extLst>
              <a:ext uri="{FF2B5EF4-FFF2-40B4-BE49-F238E27FC236}">
                <a16:creationId xmlns:a16="http://schemas.microsoft.com/office/drawing/2014/main" id="{C551FD9B-D6A8-4A05-8DF4-DE23732CDCFC}"/>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13">
            <a:extLst>
              <a:ext uri="{FF2B5EF4-FFF2-40B4-BE49-F238E27FC236}">
                <a16:creationId xmlns:a16="http://schemas.microsoft.com/office/drawing/2014/main" id="{F62701B7-D7E7-414E-B389-354857C7F1B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EABA36F-FD4C-40AE-B5C8-AA0273617212}"/>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2" name="ZoneTexte 11">
            <a:extLst>
              <a:ext uri="{FF2B5EF4-FFF2-40B4-BE49-F238E27FC236}">
                <a16:creationId xmlns:a16="http://schemas.microsoft.com/office/drawing/2014/main" id="{71A2F56C-AA34-40A2-A587-34D2710C654B}"/>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3" name="ZoneTexte 12">
            <a:extLst>
              <a:ext uri="{FF2B5EF4-FFF2-40B4-BE49-F238E27FC236}">
                <a16:creationId xmlns:a16="http://schemas.microsoft.com/office/drawing/2014/main" id="{2567A298-7038-497A-92BA-ED1ACC5150B8}"/>
              </a:ext>
            </a:extLst>
          </p:cNvPr>
          <p:cNvSpPr txBox="1"/>
          <p:nvPr/>
        </p:nvSpPr>
        <p:spPr>
          <a:xfrm>
            <a:off x="3682525" y="30944"/>
            <a:ext cx="4924606" cy="369332"/>
          </a:xfrm>
          <a:prstGeom prst="rect">
            <a:avLst/>
          </a:prstGeom>
          <a:noFill/>
        </p:spPr>
        <p:txBody>
          <a:bodyPr wrap="square" rtlCol="0">
            <a:spAutoFit/>
          </a:bodyPr>
          <a:lstStyle/>
          <a:p>
            <a:pPr algn="ctr"/>
            <a:r>
              <a:rPr lang="fr-FR" b="1" dirty="0">
                <a:solidFill>
                  <a:schemeClr val="bg1"/>
                </a:solidFill>
              </a:rPr>
              <a:t>PHYSIOLOGIE RESPIRATOIRE</a:t>
            </a:r>
          </a:p>
        </p:txBody>
      </p:sp>
    </p:spTree>
    <p:extLst>
      <p:ext uri="{BB962C8B-B14F-4D97-AF65-F5344CB8AC3E}">
        <p14:creationId xmlns:p14="http://schemas.microsoft.com/office/powerpoint/2010/main" val="28365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inspiratoires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Les muscles inspiratoires accessoires :</a:t>
            </a:r>
          </a:p>
          <a:p>
            <a:pPr lvl="1"/>
            <a:r>
              <a:rPr lang="fr-FR" dirty="0"/>
              <a:t>Les scalènes élèvent les 2 premières cotes</a:t>
            </a:r>
          </a:p>
          <a:p>
            <a:pPr lvl="1"/>
            <a:r>
              <a:rPr lang="fr-FR" dirty="0"/>
              <a:t>Les </a:t>
            </a:r>
            <a:r>
              <a:rPr lang="fr-FR" dirty="0" err="1"/>
              <a:t>sternocleïdomastoïdiens</a:t>
            </a:r>
            <a:r>
              <a:rPr lang="fr-FR" dirty="0"/>
              <a:t> élèvent le sternum</a:t>
            </a:r>
          </a:p>
          <a:p>
            <a:pPr lvl="1"/>
            <a:r>
              <a:rPr lang="fr-FR" dirty="0"/>
              <a:t>Les muscles des ailes du nez</a:t>
            </a:r>
          </a:p>
          <a:p>
            <a:pPr lvl="1"/>
            <a:r>
              <a:rPr lang="fr-FR" dirty="0"/>
              <a:t>Ils se contractent lors de l’effort ou d’une détresse respiratoire on parle alors de tirage</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11" name="Image 10">
            <a:extLst>
              <a:ext uri="{FF2B5EF4-FFF2-40B4-BE49-F238E27FC236}">
                <a16:creationId xmlns:a16="http://schemas.microsoft.com/office/drawing/2014/main" id="{696E27FB-2979-4EA8-9800-88C40DAA9110}"/>
              </a:ext>
            </a:extLst>
          </p:cNvPr>
          <p:cNvPicPr>
            <a:picLocks noChangeAspect="1"/>
          </p:cNvPicPr>
          <p:nvPr/>
        </p:nvPicPr>
        <p:blipFill>
          <a:blip r:embed="rId3"/>
          <a:stretch>
            <a:fillRect/>
          </a:stretch>
        </p:blipFill>
        <p:spPr>
          <a:xfrm>
            <a:off x="7452382" y="1056027"/>
            <a:ext cx="4240940" cy="1766469"/>
          </a:xfrm>
          <a:prstGeom prst="rect">
            <a:avLst/>
          </a:prstGeom>
        </p:spPr>
      </p:pic>
      <p:pic>
        <p:nvPicPr>
          <p:cNvPr id="6146" name="Picture 2" descr="22/10/15 BOURTOUL Marine L2 CR : NICOLAS Margot Médecine d'urgence (AFGSU)  Pr ROCH 12 pages Détresse respiratoire A. Rappels">
            <a:extLst>
              <a:ext uri="{FF2B5EF4-FFF2-40B4-BE49-F238E27FC236}">
                <a16:creationId xmlns:a16="http://schemas.microsoft.com/office/drawing/2014/main" id="{0CEFE1C8-EE03-4E59-B02B-F25BB9335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530" y="4321311"/>
            <a:ext cx="4240940" cy="232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56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inspiratoires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lors de l ’exercice musculaire intense ou lors d ’une déficience des muscles principaux </a:t>
            </a:r>
            <a:r>
              <a:rPr lang="fr-FR" b="1" dirty="0"/>
              <a:t>les trapèzes</a:t>
            </a:r>
            <a:r>
              <a:rPr lang="fr-FR" dirty="0"/>
              <a:t>, </a:t>
            </a:r>
            <a:r>
              <a:rPr lang="fr-FR" b="1" dirty="0"/>
              <a:t>les sous-claviers</a:t>
            </a:r>
            <a:r>
              <a:rPr lang="fr-FR" dirty="0"/>
              <a:t>, </a:t>
            </a:r>
            <a:r>
              <a:rPr lang="fr-FR" b="1" dirty="0"/>
              <a:t>les pectoraux</a:t>
            </a:r>
            <a:r>
              <a:rPr lang="fr-FR" dirty="0"/>
              <a:t>, </a:t>
            </a:r>
            <a:r>
              <a:rPr lang="fr-FR" b="1" dirty="0"/>
              <a:t>les grands dentelés </a:t>
            </a:r>
            <a:r>
              <a:rPr lang="fr-FR" dirty="0"/>
              <a:t>et </a:t>
            </a:r>
            <a:r>
              <a:rPr lang="fr-FR" b="1" dirty="0"/>
              <a:t>les muscles </a:t>
            </a:r>
            <a:r>
              <a:rPr lang="fr-FR" b="1" dirty="0" err="1"/>
              <a:t>para-vertébraux</a:t>
            </a:r>
            <a:r>
              <a:rPr lang="fr-FR" b="1" dirty="0"/>
              <a:t> </a:t>
            </a:r>
            <a:r>
              <a:rPr lang="fr-FR" dirty="0"/>
              <a:t>peuvent avoir une action inspiratoire en surélevant les premières côtes ou en redressant la courbure de la colonne vertébrale (</a:t>
            </a:r>
            <a:r>
              <a:rPr lang="fr-FR" dirty="0">
                <a:solidFill>
                  <a:schemeClr val="accent1"/>
                </a:solidFill>
              </a:rPr>
              <a:t>position du trépied</a:t>
            </a:r>
            <a:r>
              <a:rPr lang="fr-FR" dirty="0"/>
              <a:t>)</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grpSp>
        <p:nvGrpSpPr>
          <p:cNvPr id="15" name="Group 4">
            <a:extLst>
              <a:ext uri="{FF2B5EF4-FFF2-40B4-BE49-F238E27FC236}">
                <a16:creationId xmlns:a16="http://schemas.microsoft.com/office/drawing/2014/main" id="{607D4F24-FAB1-4C00-A1BA-E0E42F99447A}"/>
              </a:ext>
            </a:extLst>
          </p:cNvPr>
          <p:cNvGrpSpPr>
            <a:grpSpLocks noChangeAspect="1"/>
          </p:cNvGrpSpPr>
          <p:nvPr/>
        </p:nvGrpSpPr>
        <p:grpSpPr bwMode="auto">
          <a:xfrm>
            <a:off x="1935982" y="4128871"/>
            <a:ext cx="4007282" cy="2645717"/>
            <a:chOff x="2080" y="998"/>
            <a:chExt cx="3520" cy="2324"/>
          </a:xfrm>
        </p:grpSpPr>
        <p:sp>
          <p:nvSpPr>
            <p:cNvPr id="16" name="AutoShape 3">
              <a:extLst>
                <a:ext uri="{FF2B5EF4-FFF2-40B4-BE49-F238E27FC236}">
                  <a16:creationId xmlns:a16="http://schemas.microsoft.com/office/drawing/2014/main" id="{B3A83C44-D315-4A0D-9CF3-94BF255E1433}"/>
                </a:ext>
              </a:extLst>
            </p:cNvPr>
            <p:cNvSpPr>
              <a:spLocks noChangeAspect="1" noChangeArrowheads="1" noTextEdit="1"/>
            </p:cNvSpPr>
            <p:nvPr/>
          </p:nvSpPr>
          <p:spPr bwMode="auto">
            <a:xfrm>
              <a:off x="2080" y="998"/>
              <a:ext cx="3520" cy="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73" name="Picture 5">
              <a:extLst>
                <a:ext uri="{FF2B5EF4-FFF2-40B4-BE49-F238E27FC236}">
                  <a16:creationId xmlns:a16="http://schemas.microsoft.com/office/drawing/2014/main" id="{F12B646E-1E67-43B2-961D-D3D6716F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 y="998"/>
              <a:ext cx="3524" cy="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8">
            <a:extLst>
              <a:ext uri="{FF2B5EF4-FFF2-40B4-BE49-F238E27FC236}">
                <a16:creationId xmlns:a16="http://schemas.microsoft.com/office/drawing/2014/main" id="{949354BE-AF54-4485-8C57-806F7CD9F83A}"/>
              </a:ext>
            </a:extLst>
          </p:cNvPr>
          <p:cNvGrpSpPr>
            <a:grpSpLocks noChangeAspect="1"/>
          </p:cNvGrpSpPr>
          <p:nvPr/>
        </p:nvGrpSpPr>
        <p:grpSpPr bwMode="auto">
          <a:xfrm>
            <a:off x="7041107" y="4021919"/>
            <a:ext cx="3214911" cy="2782671"/>
            <a:chOff x="2226" y="763"/>
            <a:chExt cx="3228" cy="2794"/>
          </a:xfrm>
        </p:grpSpPr>
        <p:sp>
          <p:nvSpPr>
            <p:cNvPr id="20" name="AutoShape 7">
              <a:extLst>
                <a:ext uri="{FF2B5EF4-FFF2-40B4-BE49-F238E27FC236}">
                  <a16:creationId xmlns:a16="http://schemas.microsoft.com/office/drawing/2014/main" id="{5799CFE5-7623-4FDE-BF94-FE572DDE1729}"/>
                </a:ext>
              </a:extLst>
            </p:cNvPr>
            <p:cNvSpPr>
              <a:spLocks noChangeAspect="1" noChangeArrowheads="1" noTextEdit="1"/>
            </p:cNvSpPr>
            <p:nvPr/>
          </p:nvSpPr>
          <p:spPr bwMode="auto">
            <a:xfrm>
              <a:off x="2226" y="763"/>
              <a:ext cx="3228" cy="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77" name="Picture 9">
              <a:extLst>
                <a:ext uri="{FF2B5EF4-FFF2-40B4-BE49-F238E27FC236}">
                  <a16:creationId xmlns:a16="http://schemas.microsoft.com/office/drawing/2014/main" id="{2859F382-1163-4DF1-B5A5-F512B5300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 y="763"/>
              <a:ext cx="3232" cy="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93185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p:txBody>
          <a:bodyPr/>
          <a:lstStyle/>
          <a:p>
            <a:endParaRPr lang="fr-FR" dirty="0"/>
          </a:p>
          <a:p>
            <a:endParaRPr lang="fr-FR" dirty="0"/>
          </a:p>
          <a:p>
            <a:endParaRPr lang="fr-FR" dirty="0"/>
          </a:p>
          <a:p>
            <a:r>
              <a:rPr lang="fr-FR" dirty="0"/>
              <a:t>L ’expiration est, dans les conditions de repos, </a:t>
            </a:r>
            <a:r>
              <a:rPr lang="fr-FR" b="1" dirty="0"/>
              <a:t>passive</a:t>
            </a:r>
            <a:r>
              <a:rPr lang="fr-FR" dirty="0"/>
              <a:t> : c’est à dire qu’elle s’effectue sans mise en jeu des muscles expiratoires.</a:t>
            </a:r>
          </a:p>
          <a:p>
            <a:r>
              <a:rPr lang="fr-FR" dirty="0"/>
              <a:t>Les poumons et le thorax sont élastiques et tendent à revenir à leur position d’équilibre</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pic>
        <p:nvPicPr>
          <p:cNvPr id="8194" name="Picture 2">
            <a:extLst>
              <a:ext uri="{FF2B5EF4-FFF2-40B4-BE49-F238E27FC236}">
                <a16:creationId xmlns:a16="http://schemas.microsoft.com/office/drawing/2014/main" id="{76DB5692-3F14-40DD-9158-472DC94EF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896" y="832661"/>
            <a:ext cx="2722208" cy="238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7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expiratoires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Les muscles expiratoires les plus important sont ceux de la paroi abdominale :</a:t>
            </a:r>
          </a:p>
          <a:p>
            <a:pPr lvl="1"/>
            <a:r>
              <a:rPr lang="fr-FR" dirty="0"/>
              <a:t>droit de l ’abdomen</a:t>
            </a:r>
          </a:p>
          <a:p>
            <a:pPr lvl="1"/>
            <a:r>
              <a:rPr lang="fr-FR" dirty="0"/>
              <a:t>transverse</a:t>
            </a:r>
          </a:p>
          <a:p>
            <a:pPr lvl="1"/>
            <a:r>
              <a:rPr lang="fr-FR" dirty="0"/>
              <a:t>obliques interne et externe</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9220" name="Picture 4" descr="A-Muscle de la paroi ventro-latérale (Saladin 2003). B-Coupe... | Download  Scientific Diagram">
            <a:extLst>
              <a:ext uri="{FF2B5EF4-FFF2-40B4-BE49-F238E27FC236}">
                <a16:creationId xmlns:a16="http://schemas.microsoft.com/office/drawing/2014/main" id="{EBF90561-9B8D-4075-B9AF-64F7AE2B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464" y="2767099"/>
            <a:ext cx="6016008" cy="296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45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expiratoires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normAutofit lnSpcReduction="10000"/>
          </a:bodyPr>
          <a:lstStyle/>
          <a:p>
            <a:r>
              <a:rPr lang="fr-FR" dirty="0"/>
              <a:t>Commencent à entrer en activité quand le débit ventilatoire dépasse 40 l/min</a:t>
            </a:r>
          </a:p>
          <a:p>
            <a:r>
              <a:rPr lang="fr-FR" dirty="0"/>
              <a:t>Se contractent énergiquement :</a:t>
            </a:r>
          </a:p>
          <a:p>
            <a:pPr lvl="1"/>
            <a:r>
              <a:rPr lang="fr-FR" dirty="0"/>
              <a:t>lors de l’exercice intense</a:t>
            </a:r>
          </a:p>
          <a:p>
            <a:pPr lvl="1"/>
            <a:r>
              <a:rPr lang="fr-FR" dirty="0"/>
              <a:t>pendant une mesure d ’expiration forcée</a:t>
            </a:r>
          </a:p>
          <a:p>
            <a:pPr lvl="1"/>
            <a:r>
              <a:rPr lang="fr-FR" dirty="0"/>
              <a:t>au cours d’un effort nécessitant des pressions d’expulsion élevées (toux, vomissement..)</a:t>
            </a:r>
          </a:p>
          <a:p>
            <a:r>
              <a:rPr lang="fr-FR" dirty="0"/>
              <a:t>une contraction vigoureuse des muscles expiratoires à glotte fermée peut produire une pression </a:t>
            </a:r>
            <a:r>
              <a:rPr lang="fr-FR" dirty="0" err="1"/>
              <a:t>intra-thoracique</a:t>
            </a:r>
            <a:r>
              <a:rPr lang="fr-FR" dirty="0"/>
              <a:t> de 150 à 200 </a:t>
            </a:r>
            <a:r>
              <a:rPr lang="fr-FR" dirty="0" err="1"/>
              <a:t>mmHg</a:t>
            </a:r>
            <a:r>
              <a:rPr lang="fr-FR" dirty="0"/>
              <a:t> voire jusqu’à 300 </a:t>
            </a:r>
            <a:r>
              <a:rPr lang="fr-FR" dirty="0" err="1"/>
              <a:t>mmHg</a:t>
            </a:r>
            <a:r>
              <a:rPr lang="fr-FR" dirty="0"/>
              <a:t> (ce qui peut interrompre le débit sanguin aortique)</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75146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613699"/>
            <a:ext cx="10515600" cy="1325563"/>
          </a:xfrm>
        </p:spPr>
        <p:txBody>
          <a:bodyPr/>
          <a:lstStyle/>
          <a:p>
            <a:r>
              <a:rPr lang="fr-FR" dirty="0"/>
              <a:t>Les muscles expiratoires</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074199"/>
            <a:ext cx="10515600" cy="4351338"/>
          </a:xfrm>
        </p:spPr>
        <p:txBody>
          <a:bodyPr/>
          <a:lstStyle/>
          <a:p>
            <a:r>
              <a:rPr lang="fr-FR" dirty="0"/>
              <a:t>Quand ces muscles se contractent la pression intra abdominale augment refoulant le diaphragme ver le haut</a:t>
            </a:r>
          </a:p>
          <a:p>
            <a:endParaRPr lang="fr-FR" dirty="0"/>
          </a:p>
          <a:p>
            <a:endParaRPr lang="fr-FR" dirty="0"/>
          </a:p>
          <a:p>
            <a:endParaRPr lang="fr-FR" dirty="0"/>
          </a:p>
          <a:p>
            <a:endParaRPr lang="fr-FR" dirty="0"/>
          </a:p>
          <a:p>
            <a:endParaRPr lang="fr-FR" dirty="0"/>
          </a:p>
          <a:p>
            <a:r>
              <a:rPr lang="fr-FR" dirty="0"/>
              <a:t>Les muscles intercostaux internes assistant l’expiration active en attirant les cotes vers le bas et l’</a:t>
            </a:r>
            <a:r>
              <a:rPr lang="fr-FR" dirty="0" err="1"/>
              <a:t>interieur</a:t>
            </a:r>
            <a:endParaRPr lang="fr-FR" dirty="0"/>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BEEDE847-4CF4-44B0-AA6B-655DAA05655F}"/>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pic>
        <p:nvPicPr>
          <p:cNvPr id="11" name="Image 10">
            <a:extLst>
              <a:ext uri="{FF2B5EF4-FFF2-40B4-BE49-F238E27FC236}">
                <a16:creationId xmlns:a16="http://schemas.microsoft.com/office/drawing/2014/main" id="{4AE69198-DA0C-4FAD-894E-79B509EC590E}"/>
              </a:ext>
            </a:extLst>
          </p:cNvPr>
          <p:cNvPicPr>
            <a:picLocks noChangeAspect="1"/>
          </p:cNvPicPr>
          <p:nvPr/>
        </p:nvPicPr>
        <p:blipFill>
          <a:blip r:embed="rId3"/>
          <a:stretch>
            <a:fillRect/>
          </a:stretch>
        </p:blipFill>
        <p:spPr>
          <a:xfrm>
            <a:off x="4486275" y="2987805"/>
            <a:ext cx="3219450" cy="2524125"/>
          </a:xfrm>
          <a:prstGeom prst="rect">
            <a:avLst/>
          </a:prstGeom>
        </p:spPr>
      </p:pic>
    </p:spTree>
    <p:extLst>
      <p:ext uri="{BB962C8B-B14F-4D97-AF65-F5344CB8AC3E}">
        <p14:creationId xmlns:p14="http://schemas.microsoft.com/office/powerpoint/2010/main" val="944987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Propriétés élastiques de l ’ensemble poumon paroi</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199" y="2162976"/>
            <a:ext cx="10206479" cy="4351338"/>
          </a:xfrm>
        </p:spPr>
        <p:txBody>
          <a:bodyPr>
            <a:normAutofit/>
          </a:bodyPr>
          <a:lstStyle/>
          <a:p>
            <a:endParaRPr lang="fr-FR" dirty="0"/>
          </a:p>
          <a:p>
            <a:r>
              <a:rPr lang="fr-FR" dirty="0"/>
              <a:t>Le système poumon-cage thoracique est une structure </a:t>
            </a:r>
            <a:r>
              <a:rPr lang="fr-FR" b="1" dirty="0"/>
              <a:t>élastique</a:t>
            </a:r>
          </a:p>
          <a:p>
            <a:endParaRPr lang="fr-FR" b="1" dirty="0"/>
          </a:p>
          <a:p>
            <a:r>
              <a:rPr lang="fr-FR" dirty="0"/>
              <a:t>Cette structure se déforme sous la contrainte des muscles respiratoires et retrouve sa position d’équilibre lorsque les muscles se relâchent.</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8754ECC8-641D-4271-A5C9-4CEECA86F0C1}"/>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8191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Propriétés élastiques de l ’ensemble poumon paroi</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199" y="2162976"/>
            <a:ext cx="10206479" cy="4351338"/>
          </a:xfrm>
        </p:spPr>
        <p:txBody>
          <a:bodyPr>
            <a:normAutofit/>
          </a:bodyPr>
          <a:lstStyle/>
          <a:p>
            <a:endParaRPr lang="fr-FR" dirty="0"/>
          </a:p>
          <a:p>
            <a:r>
              <a:rPr lang="fr-FR" dirty="0"/>
              <a:t>Le poumon et la cage thoracique représente 2 structures solidaires l’une de l’autre,</a:t>
            </a:r>
          </a:p>
          <a:p>
            <a:r>
              <a:rPr lang="fr-FR" dirty="0"/>
              <a:t>Ces deux structures sont unis par la plèvre et ont un comportement opposé</a:t>
            </a:r>
          </a:p>
          <a:p>
            <a:r>
              <a:rPr lang="fr-FR" dirty="0"/>
              <a:t>La force élastique de la paroi thoracique tend à son expansion</a:t>
            </a:r>
          </a:p>
          <a:p>
            <a:r>
              <a:rPr lang="fr-FR" dirty="0"/>
              <a:t>La force élastique du poumon tend à son affaissement</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1CBCCB0A-9BA4-4169-AAA0-50A4BEE1F9B1}"/>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3570235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Propriétés élastiques de l ’ensemble poumon paroi</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pic>
        <p:nvPicPr>
          <p:cNvPr id="18" name="Image 17">
            <a:extLst>
              <a:ext uri="{FF2B5EF4-FFF2-40B4-BE49-F238E27FC236}">
                <a16:creationId xmlns:a16="http://schemas.microsoft.com/office/drawing/2014/main" id="{5525F8EA-D079-40F9-9F18-A57E25C13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237" y="2356692"/>
            <a:ext cx="2883967" cy="3426039"/>
          </a:xfrm>
          <a:prstGeom prst="rect">
            <a:avLst/>
          </a:prstGeom>
        </p:spPr>
      </p:pic>
      <p:pic>
        <p:nvPicPr>
          <p:cNvPr id="20" name="Image 19">
            <a:extLst>
              <a:ext uri="{FF2B5EF4-FFF2-40B4-BE49-F238E27FC236}">
                <a16:creationId xmlns:a16="http://schemas.microsoft.com/office/drawing/2014/main" id="{92DC604F-74E9-441E-A340-5E95342A2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 y="2653208"/>
            <a:ext cx="3034951" cy="2563771"/>
          </a:xfrm>
          <a:prstGeom prst="rect">
            <a:avLst/>
          </a:prstGeom>
        </p:spPr>
      </p:pic>
      <p:pic>
        <p:nvPicPr>
          <p:cNvPr id="22" name="Image 21">
            <a:extLst>
              <a:ext uri="{FF2B5EF4-FFF2-40B4-BE49-F238E27FC236}">
                <a16:creationId xmlns:a16="http://schemas.microsoft.com/office/drawing/2014/main" id="{F1BDE8E0-1822-4086-B06D-78E9D7C0D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5252" y="2382719"/>
            <a:ext cx="2729109" cy="3373984"/>
          </a:xfrm>
          <a:prstGeom prst="rect">
            <a:avLst/>
          </a:prstGeom>
        </p:spPr>
      </p:pic>
      <p:sp>
        <p:nvSpPr>
          <p:cNvPr id="23" name="Flèche : droite 22">
            <a:extLst>
              <a:ext uri="{FF2B5EF4-FFF2-40B4-BE49-F238E27FC236}">
                <a16:creationId xmlns:a16="http://schemas.microsoft.com/office/drawing/2014/main" id="{25CDE0C1-20CD-47DF-AE65-9CEE95DBDEA4}"/>
              </a:ext>
            </a:extLst>
          </p:cNvPr>
          <p:cNvSpPr/>
          <p:nvPr/>
        </p:nvSpPr>
        <p:spPr>
          <a:xfrm>
            <a:off x="6481628" y="3694340"/>
            <a:ext cx="632733" cy="319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roite 26">
            <a:extLst>
              <a:ext uri="{FF2B5EF4-FFF2-40B4-BE49-F238E27FC236}">
                <a16:creationId xmlns:a16="http://schemas.microsoft.com/office/drawing/2014/main" id="{3CE61212-E0AC-4AE5-B0FE-527421298769}"/>
              </a:ext>
            </a:extLst>
          </p:cNvPr>
          <p:cNvSpPr/>
          <p:nvPr/>
        </p:nvSpPr>
        <p:spPr>
          <a:xfrm>
            <a:off x="10076471" y="3694340"/>
            <a:ext cx="632733" cy="319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15B07EE0-4F03-47EB-B304-E73C4A5FA858}"/>
              </a:ext>
            </a:extLst>
          </p:cNvPr>
          <p:cNvSpPr/>
          <p:nvPr/>
        </p:nvSpPr>
        <p:spPr>
          <a:xfrm rot="10800000">
            <a:off x="4339864" y="3694339"/>
            <a:ext cx="632733" cy="319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6CA11598-562D-428B-88A3-4E6A02463B48}"/>
              </a:ext>
            </a:extLst>
          </p:cNvPr>
          <p:cNvSpPr/>
          <p:nvPr/>
        </p:nvSpPr>
        <p:spPr>
          <a:xfrm rot="10800000">
            <a:off x="7664089" y="3699509"/>
            <a:ext cx="632733" cy="319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 droite 31">
            <a:extLst>
              <a:ext uri="{FF2B5EF4-FFF2-40B4-BE49-F238E27FC236}">
                <a16:creationId xmlns:a16="http://schemas.microsoft.com/office/drawing/2014/main" id="{6304747D-5665-4037-AF42-EE643665AA71}"/>
              </a:ext>
            </a:extLst>
          </p:cNvPr>
          <p:cNvSpPr/>
          <p:nvPr/>
        </p:nvSpPr>
        <p:spPr>
          <a:xfrm rot="10800000">
            <a:off x="2427891" y="3694340"/>
            <a:ext cx="632733" cy="3194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642FCFF3-122D-42E7-9F22-B28A4DE60D70}"/>
              </a:ext>
            </a:extLst>
          </p:cNvPr>
          <p:cNvSpPr/>
          <p:nvPr/>
        </p:nvSpPr>
        <p:spPr>
          <a:xfrm rot="10800000">
            <a:off x="9365595" y="3694340"/>
            <a:ext cx="632733" cy="3194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 droite 33">
            <a:extLst>
              <a:ext uri="{FF2B5EF4-FFF2-40B4-BE49-F238E27FC236}">
                <a16:creationId xmlns:a16="http://schemas.microsoft.com/office/drawing/2014/main" id="{CC4A25D0-29DB-43A3-BA35-BFEB4B343406}"/>
              </a:ext>
            </a:extLst>
          </p:cNvPr>
          <p:cNvSpPr/>
          <p:nvPr/>
        </p:nvSpPr>
        <p:spPr>
          <a:xfrm>
            <a:off x="1294748" y="3694340"/>
            <a:ext cx="632733" cy="3194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droite 34">
            <a:extLst>
              <a:ext uri="{FF2B5EF4-FFF2-40B4-BE49-F238E27FC236}">
                <a16:creationId xmlns:a16="http://schemas.microsoft.com/office/drawing/2014/main" id="{3DA93F46-6D4D-410A-BB86-3F17F36F66E4}"/>
              </a:ext>
            </a:extLst>
          </p:cNvPr>
          <p:cNvSpPr/>
          <p:nvPr/>
        </p:nvSpPr>
        <p:spPr>
          <a:xfrm>
            <a:off x="8374965" y="3694340"/>
            <a:ext cx="632733" cy="3194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42B6AED9-A0F5-4C50-9F7A-FE626ED1955D}"/>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34696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Propriétés élastiques de l ’ensemble poumon paroi</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199" y="2162976"/>
            <a:ext cx="10206479" cy="4351338"/>
          </a:xfrm>
        </p:spPr>
        <p:txBody>
          <a:bodyPr>
            <a:normAutofit/>
          </a:bodyPr>
          <a:lstStyle/>
          <a:p>
            <a:r>
              <a:rPr lang="fr-FR" dirty="0"/>
              <a:t>Quand les muscles sont relâchés et la glotte ouverte, le thorax contient un volume de gaz appelé :</a:t>
            </a:r>
          </a:p>
          <a:p>
            <a:endParaRPr lang="fr-FR" dirty="0"/>
          </a:p>
          <a:p>
            <a:pPr marL="0" indent="0" algn="ctr">
              <a:buNone/>
            </a:pPr>
            <a:r>
              <a:rPr lang="fr-FR" b="1" u="sng" dirty="0"/>
              <a:t>Volume de relaxation ou CRF</a:t>
            </a:r>
          </a:p>
          <a:p>
            <a:pPr marL="0" indent="0" algn="ctr">
              <a:buNone/>
            </a:pPr>
            <a:endParaRPr lang="fr-FR" b="1" u="sng" dirty="0"/>
          </a:p>
          <a:p>
            <a:r>
              <a:rPr lang="fr-FR" dirty="0"/>
              <a:t>A la CRF, la pression intra alvéolaire est égal à la pression </a:t>
            </a:r>
            <a:r>
              <a:rPr lang="fr-FR" dirty="0" err="1"/>
              <a:t>baromètrique</a:t>
            </a:r>
            <a:r>
              <a:rPr lang="fr-FR" dirty="0"/>
              <a:t>, on parle de :</a:t>
            </a:r>
          </a:p>
          <a:p>
            <a:endParaRPr lang="fr-FR" dirty="0"/>
          </a:p>
          <a:p>
            <a:pPr marL="0" indent="0" algn="ctr">
              <a:buNone/>
            </a:pPr>
            <a:r>
              <a:rPr lang="fr-FR" b="1" u="sng" dirty="0"/>
              <a:t>Pression de relaxation</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BE50ECE7-048C-4F49-8FDD-C204B3B87828}"/>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06438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C9F99-308F-4B76-B635-C7B3A8F7D814}"/>
              </a:ext>
            </a:extLst>
          </p:cNvPr>
          <p:cNvSpPr>
            <a:spLocks noGrp="1"/>
          </p:cNvSpPr>
          <p:nvPr>
            <p:ph type="title"/>
          </p:nvPr>
        </p:nvSpPr>
        <p:spPr>
          <a:xfrm>
            <a:off x="838200" y="564050"/>
            <a:ext cx="10515600" cy="1325563"/>
          </a:xfrm>
        </p:spPr>
        <p:txBody>
          <a:bodyPr/>
          <a:lstStyle/>
          <a:p>
            <a:r>
              <a:rPr lang="fr-FR" b="1" dirty="0"/>
              <a:t>PLAN :</a:t>
            </a:r>
          </a:p>
        </p:txBody>
      </p:sp>
      <p:sp>
        <p:nvSpPr>
          <p:cNvPr id="3" name="Espace réservé du contenu 2">
            <a:extLst>
              <a:ext uri="{FF2B5EF4-FFF2-40B4-BE49-F238E27FC236}">
                <a16:creationId xmlns:a16="http://schemas.microsoft.com/office/drawing/2014/main" id="{703BC11C-1D1A-44A1-BE5B-9F0C274B8BE6}"/>
              </a:ext>
            </a:extLst>
          </p:cNvPr>
          <p:cNvSpPr>
            <a:spLocks noGrp="1"/>
          </p:cNvSpPr>
          <p:nvPr>
            <p:ph idx="1"/>
          </p:nvPr>
        </p:nvSpPr>
        <p:spPr/>
        <p:txBody>
          <a:bodyPr/>
          <a:lstStyle/>
          <a:p>
            <a:r>
              <a:rPr lang="fr-FR" dirty="0"/>
              <a:t>Introduction à la physiologie respiratoire</a:t>
            </a:r>
          </a:p>
          <a:p>
            <a:r>
              <a:rPr lang="fr-FR" dirty="0"/>
              <a:t>Mécanique ventilatoire (ventilation, mécanique respiratoire, </a:t>
            </a:r>
            <a:r>
              <a:rPr lang="fr-FR" dirty="0" err="1"/>
              <a:t>controle</a:t>
            </a:r>
            <a:r>
              <a:rPr lang="fr-FR" dirty="0"/>
              <a:t> de la ventilation)</a:t>
            </a:r>
          </a:p>
          <a:p>
            <a:r>
              <a:rPr lang="fr-FR" dirty="0"/>
              <a:t>Circulation sanguine pulmonaire, échanges gazeux et transport des gaz dissous</a:t>
            </a:r>
          </a:p>
          <a:p>
            <a:r>
              <a:rPr lang="fr-FR" dirty="0"/>
              <a:t>Fonctions non respiratoire</a:t>
            </a:r>
          </a:p>
          <a:p>
            <a:r>
              <a:rPr lang="fr-FR" dirty="0"/>
              <a:t>Outils d’explorations</a:t>
            </a:r>
          </a:p>
        </p:txBody>
      </p:sp>
      <p:sp>
        <p:nvSpPr>
          <p:cNvPr id="4" name="Rectangle 3">
            <a:extLst>
              <a:ext uri="{FF2B5EF4-FFF2-40B4-BE49-F238E27FC236}">
                <a16:creationId xmlns:a16="http://schemas.microsoft.com/office/drawing/2014/main" id="{B2CEEB5B-3A5A-4E85-B597-E57FE9E553B4}"/>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69D77D1-8CBF-4403-A919-85611328A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AB8153F7-68A1-4894-9664-23FDA7FB5355}"/>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D5F1CCD-9451-452D-B742-9E800290821A}"/>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D43E756-7D0D-4B7F-B707-D1F11112C30D}"/>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9" name="ZoneTexte 8">
            <a:extLst>
              <a:ext uri="{FF2B5EF4-FFF2-40B4-BE49-F238E27FC236}">
                <a16:creationId xmlns:a16="http://schemas.microsoft.com/office/drawing/2014/main" id="{997F3EE2-F74C-4394-AE61-01C94883B25E}"/>
              </a:ext>
            </a:extLst>
          </p:cNvPr>
          <p:cNvSpPr txBox="1"/>
          <p:nvPr/>
        </p:nvSpPr>
        <p:spPr>
          <a:xfrm>
            <a:off x="3682525" y="30944"/>
            <a:ext cx="4924606" cy="369332"/>
          </a:xfrm>
          <a:prstGeom prst="rect">
            <a:avLst/>
          </a:prstGeom>
          <a:noFill/>
        </p:spPr>
        <p:txBody>
          <a:bodyPr wrap="square" rtlCol="0">
            <a:spAutoFit/>
          </a:bodyPr>
          <a:lstStyle/>
          <a:p>
            <a:pPr algn="ctr"/>
            <a:r>
              <a:rPr lang="fr-FR" b="1" dirty="0">
                <a:solidFill>
                  <a:schemeClr val="bg1"/>
                </a:solidFill>
              </a:rPr>
              <a:t>PHYSIOLOGIE RESPIRATOIRE</a:t>
            </a:r>
          </a:p>
        </p:txBody>
      </p:sp>
      <p:sp>
        <p:nvSpPr>
          <p:cNvPr id="10" name="ZoneTexte 9">
            <a:extLst>
              <a:ext uri="{FF2B5EF4-FFF2-40B4-BE49-F238E27FC236}">
                <a16:creationId xmlns:a16="http://schemas.microsoft.com/office/drawing/2014/main" id="{4A651D26-9BBD-4FF1-B6CF-CC356839E16F}"/>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Tree>
    <p:extLst>
      <p:ext uri="{BB962C8B-B14F-4D97-AF65-F5344CB8AC3E}">
        <p14:creationId xmlns:p14="http://schemas.microsoft.com/office/powerpoint/2010/main" val="180306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1DE9-BF83-C31D-5A7A-07E31B1502D8}"/>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3CCCA2EB-AB98-3CDF-B50B-464B0BD3E1F2}"/>
              </a:ext>
            </a:extLst>
          </p:cNvPr>
          <p:cNvSpPr>
            <a:spLocks noGrp="1"/>
          </p:cNvSpPr>
          <p:nvPr>
            <p:ph type="title" idx="4294967295"/>
          </p:nvPr>
        </p:nvSpPr>
        <p:spPr>
          <a:xfrm>
            <a:off x="1826840" y="1086785"/>
            <a:ext cx="8229600" cy="792088"/>
          </a:xfrm>
        </p:spPr>
        <p:txBody>
          <a:bodyPr>
            <a:noAutofit/>
          </a:bodyPr>
          <a:lstStyle/>
          <a:p>
            <a:pPr algn="l"/>
            <a:r>
              <a:rPr lang="fr-FR" sz="2800" dirty="0"/>
              <a:t>Propriétés élastiques de l ’ensemble poumon paroi</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B29D904E-1988-3A2C-2E23-A47F822A7ACD}"/>
              </a:ext>
            </a:extLst>
          </p:cNvPr>
          <p:cNvCxnSpPr/>
          <p:nvPr/>
        </p:nvCxnSpPr>
        <p:spPr>
          <a:xfrm>
            <a:off x="1919536" y="1806865"/>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3BDC0B0E-1524-AAB0-C272-39D5BE8B3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519" y="2094897"/>
            <a:ext cx="7236922"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9182DE-B135-18B0-542C-B62E0471A704}"/>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5651671E-9DDB-6C13-4078-98390DE03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5" name="Rectangle 4">
            <a:extLst>
              <a:ext uri="{FF2B5EF4-FFF2-40B4-BE49-F238E27FC236}">
                <a16:creationId xmlns:a16="http://schemas.microsoft.com/office/drawing/2014/main" id="{77DE5840-0BDC-7B33-FC29-6DF035E39D5F}"/>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13">
            <a:extLst>
              <a:ext uri="{FF2B5EF4-FFF2-40B4-BE49-F238E27FC236}">
                <a16:creationId xmlns:a16="http://schemas.microsoft.com/office/drawing/2014/main" id="{8F779E1F-32C7-C4A7-5D65-7802770F2475}"/>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A124D8C5-7B24-08F3-3321-367E64808D07}"/>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1" name="ZoneTexte 10">
            <a:extLst>
              <a:ext uri="{FF2B5EF4-FFF2-40B4-BE49-F238E27FC236}">
                <a16:creationId xmlns:a16="http://schemas.microsoft.com/office/drawing/2014/main" id="{73F15407-A38B-5B82-3455-D9F3A3CDBF9A}"/>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ZoneTexte 11">
            <a:extLst>
              <a:ext uri="{FF2B5EF4-FFF2-40B4-BE49-F238E27FC236}">
                <a16:creationId xmlns:a16="http://schemas.microsoft.com/office/drawing/2014/main" id="{30BB0C41-CB4B-5CB5-61AE-F0C840C5D7B9}"/>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2773067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72148-78D2-0670-183C-6283C0AFFA54}"/>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8E9691DE-E0D5-4C50-AEFA-2F62D75AAC4F}"/>
              </a:ext>
            </a:extLst>
          </p:cNvPr>
          <p:cNvSpPr>
            <a:spLocks noGrp="1"/>
          </p:cNvSpPr>
          <p:nvPr>
            <p:ph type="title" idx="4294967295"/>
          </p:nvPr>
        </p:nvSpPr>
        <p:spPr>
          <a:xfrm>
            <a:off x="1826840" y="1287511"/>
            <a:ext cx="8229600" cy="792088"/>
          </a:xfrm>
        </p:spPr>
        <p:txBody>
          <a:bodyPr>
            <a:noAutofit/>
          </a:bodyPr>
          <a:lstStyle/>
          <a:p>
            <a:pPr algn="l"/>
            <a:r>
              <a:rPr lang="fr-FR" sz="2800" dirty="0"/>
              <a:t>Propriétés élastiques de l ’ensemble poumon paroi</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16828CE5-AAC1-04B8-B00F-8850FBF8BFB6}"/>
              </a:ext>
            </a:extLst>
          </p:cNvPr>
          <p:cNvCxnSpPr/>
          <p:nvPr/>
        </p:nvCxnSpPr>
        <p:spPr>
          <a:xfrm>
            <a:off x="1919536" y="2007591"/>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D3F51BC9-77E2-2966-1625-C900197E744C}"/>
              </a:ext>
            </a:extLst>
          </p:cNvPr>
          <p:cNvSpPr txBox="1"/>
          <p:nvPr/>
        </p:nvSpPr>
        <p:spPr>
          <a:xfrm>
            <a:off x="1919536" y="2672634"/>
            <a:ext cx="8309078" cy="3293209"/>
          </a:xfrm>
          <a:prstGeom prst="rect">
            <a:avLst/>
          </a:prstGeom>
          <a:noFill/>
        </p:spPr>
        <p:txBody>
          <a:bodyPr wrap="square" rtlCol="0">
            <a:spAutoFit/>
          </a:bodyPr>
          <a:lstStyle/>
          <a:p>
            <a:r>
              <a:rPr lang="fr-FR" sz="2000" dirty="0"/>
              <a:t>Quand les muscles sont relâchés et la glotte ouverte, le thorax contient un volume de gaz appelé :</a:t>
            </a:r>
          </a:p>
          <a:p>
            <a:endParaRPr lang="fr-FR" sz="2000" dirty="0"/>
          </a:p>
          <a:p>
            <a:pPr algn="ctr"/>
            <a:r>
              <a:rPr lang="fr-FR" sz="2400" b="1" u="sng" dirty="0"/>
              <a:t>Volume de relaxation ou CRF</a:t>
            </a:r>
          </a:p>
          <a:p>
            <a:pPr algn="ctr"/>
            <a:endParaRPr lang="fr-FR" sz="2000" b="1" u="sng" dirty="0"/>
          </a:p>
          <a:p>
            <a:r>
              <a:rPr lang="fr-FR" sz="2000" dirty="0"/>
              <a:t>A la CRF, la pression intra alvéolaire est égal à la pression barométrique, on parle de :</a:t>
            </a:r>
          </a:p>
          <a:p>
            <a:endParaRPr lang="fr-FR" sz="2000" dirty="0"/>
          </a:p>
          <a:p>
            <a:pPr algn="ctr"/>
            <a:r>
              <a:rPr lang="fr-FR" sz="2400" b="1" u="sng" dirty="0"/>
              <a:t>Pression de relaxation</a:t>
            </a:r>
          </a:p>
          <a:p>
            <a:endParaRPr lang="fr-FR" sz="2000" dirty="0"/>
          </a:p>
        </p:txBody>
      </p:sp>
      <p:sp>
        <p:nvSpPr>
          <p:cNvPr id="3" name="Rectangle 2">
            <a:extLst>
              <a:ext uri="{FF2B5EF4-FFF2-40B4-BE49-F238E27FC236}">
                <a16:creationId xmlns:a16="http://schemas.microsoft.com/office/drawing/2014/main" id="{02FD06DC-B39F-5A11-2EEC-856D578C7ADB}"/>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C39D754-AB02-4D50-57ED-B6BABEA64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B0B636DE-2D37-D1EC-DF24-F01236ECE744}"/>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F9A9A8E5-FD2A-1B29-3A2A-C1165E4B2B92}"/>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E065BAA-F57B-26B2-C658-95A546FCE050}"/>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2" name="ZoneTexte 11">
            <a:extLst>
              <a:ext uri="{FF2B5EF4-FFF2-40B4-BE49-F238E27FC236}">
                <a16:creationId xmlns:a16="http://schemas.microsoft.com/office/drawing/2014/main" id="{77932687-1925-1947-C152-E40D6B661414}"/>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3" name="ZoneTexte 12">
            <a:extLst>
              <a:ext uri="{FF2B5EF4-FFF2-40B4-BE49-F238E27FC236}">
                <a16:creationId xmlns:a16="http://schemas.microsoft.com/office/drawing/2014/main" id="{AF4846A9-06A0-B6FF-9B7B-9AAA1FD8ED88}"/>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960761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5E70C-6804-5D5E-B36A-40E8744D3DFA}"/>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2D8B765-AC61-F024-9F72-973B3D262FE2}"/>
              </a:ext>
            </a:extLst>
          </p:cNvPr>
          <p:cNvSpPr>
            <a:spLocks noGrp="1"/>
          </p:cNvSpPr>
          <p:nvPr>
            <p:ph type="title" idx="4294967295"/>
          </p:nvPr>
        </p:nvSpPr>
        <p:spPr>
          <a:xfrm>
            <a:off x="1826840" y="1008731"/>
            <a:ext cx="8229600" cy="792088"/>
          </a:xfrm>
        </p:spPr>
        <p:txBody>
          <a:bodyPr>
            <a:noAutofit/>
          </a:bodyPr>
          <a:lstStyle/>
          <a:p>
            <a:pPr algn="l"/>
            <a:r>
              <a:rPr lang="fr-FR" sz="2800" dirty="0"/>
              <a:t>Propriétés élastiques de l ’ensemble poumon paroi</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FE95D670-558B-853A-98BA-4DCD9EF1B0CE}"/>
              </a:ext>
            </a:extLst>
          </p:cNvPr>
          <p:cNvCxnSpPr/>
          <p:nvPr/>
        </p:nvCxnSpPr>
        <p:spPr>
          <a:xfrm>
            <a:off x="1919536" y="1728811"/>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FE4D0B7-AB32-131E-30F2-1270D90E7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453" y="2211742"/>
            <a:ext cx="5526260" cy="351915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202820FE-FBA5-B549-A136-9D4ED521A56D}"/>
              </a:ext>
            </a:extLst>
          </p:cNvPr>
          <p:cNvSpPr txBox="1">
            <a:spLocks/>
          </p:cNvSpPr>
          <p:nvPr/>
        </p:nvSpPr>
        <p:spPr>
          <a:xfrm>
            <a:off x="7214624" y="2830474"/>
            <a:ext cx="4377861" cy="22816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b="1" dirty="0"/>
              <a:t>La compliance </a:t>
            </a:r>
            <a:r>
              <a:rPr lang="fr-FR" sz="1800" dirty="0"/>
              <a:t>(</a:t>
            </a:r>
            <a:r>
              <a:rPr lang="el-GR" sz="1800" dirty="0">
                <a:latin typeface="Times New Roman" panose="02020603050405020304" pitchFamily="18" charset="0"/>
                <a:cs typeface="Times New Roman" panose="02020603050405020304" pitchFamily="18" charset="0"/>
              </a:rPr>
              <a:t>Δ</a:t>
            </a:r>
            <a:r>
              <a:rPr lang="fr-FR" sz="1800" dirty="0">
                <a:latin typeface="Times New Roman" panose="02020603050405020304" pitchFamily="18" charset="0"/>
                <a:cs typeface="Times New Roman" panose="02020603050405020304" pitchFamily="18" charset="0"/>
              </a:rPr>
              <a:t>V/</a:t>
            </a:r>
            <a:r>
              <a:rPr lang="el-GR" sz="1800" dirty="0">
                <a:latin typeface="Times New Roman" panose="02020603050405020304" pitchFamily="18" charset="0"/>
                <a:cs typeface="Times New Roman" panose="02020603050405020304" pitchFamily="18" charset="0"/>
              </a:rPr>
              <a:t>Δ</a:t>
            </a:r>
            <a:r>
              <a:rPr lang="fr-FR" sz="1800" dirty="0">
                <a:latin typeface="Times New Roman" panose="02020603050405020304" pitchFamily="18" charset="0"/>
                <a:cs typeface="Times New Roman" panose="02020603050405020304" pitchFamily="18" charset="0"/>
              </a:rPr>
              <a:t>P) : </a:t>
            </a:r>
          </a:p>
          <a:p>
            <a:pPr marL="0" indent="0">
              <a:buNone/>
            </a:pPr>
            <a:r>
              <a:rPr lang="fr-FR" sz="1800" dirty="0">
                <a:latin typeface="Times New Roman" panose="02020603050405020304" pitchFamily="18" charset="0"/>
                <a:cs typeface="Times New Roman" panose="02020603050405020304" pitchFamily="18" charset="0"/>
              </a:rPr>
              <a:t>représente la facilité avec laquelle un système se déforme</a:t>
            </a:r>
          </a:p>
          <a:p>
            <a:pPr marL="0" indent="0">
              <a:buNone/>
            </a:pPr>
            <a:endParaRPr lang="fr-FR" sz="1800" dirty="0">
              <a:latin typeface="Times New Roman" panose="02020603050405020304" pitchFamily="18" charset="0"/>
              <a:cs typeface="Times New Roman" panose="02020603050405020304" pitchFamily="18" charset="0"/>
            </a:endParaRPr>
          </a:p>
          <a:p>
            <a:r>
              <a:rPr lang="fr-FR" sz="1800" b="1" dirty="0">
                <a:latin typeface="Times New Roman" panose="02020603050405020304" pitchFamily="18" charset="0"/>
                <a:cs typeface="Times New Roman" panose="02020603050405020304" pitchFamily="18" charset="0"/>
              </a:rPr>
              <a:t>L’élastance </a:t>
            </a:r>
            <a:r>
              <a:rPr lang="fr-FR" sz="1800" dirty="0">
                <a:latin typeface="Times New Roman" panose="02020603050405020304" pitchFamily="18" charset="0"/>
                <a:cs typeface="Times New Roman" panose="02020603050405020304" pitchFamily="18" charset="0"/>
              </a:rPr>
              <a:t>(</a:t>
            </a:r>
            <a:r>
              <a:rPr lang="el-GR" sz="1800" dirty="0">
                <a:latin typeface="Times New Roman" panose="02020603050405020304" pitchFamily="18" charset="0"/>
                <a:cs typeface="Times New Roman" panose="02020603050405020304" pitchFamily="18" charset="0"/>
              </a:rPr>
              <a:t>Δ</a:t>
            </a:r>
            <a:r>
              <a:rPr lang="fr-FR" sz="1800" dirty="0">
                <a:latin typeface="Times New Roman" panose="02020603050405020304" pitchFamily="18" charset="0"/>
                <a:cs typeface="Times New Roman" panose="02020603050405020304" pitchFamily="18" charset="0"/>
              </a:rPr>
              <a:t>P/</a:t>
            </a:r>
            <a:r>
              <a:rPr lang="el-GR" sz="1800" dirty="0">
                <a:latin typeface="Times New Roman" panose="02020603050405020304" pitchFamily="18" charset="0"/>
                <a:cs typeface="Times New Roman" panose="02020603050405020304" pitchFamily="18" charset="0"/>
              </a:rPr>
              <a:t>Δ</a:t>
            </a:r>
            <a:r>
              <a:rPr lang="fr-FR" sz="1800" dirty="0">
                <a:latin typeface="Times New Roman" panose="02020603050405020304" pitchFamily="18" charset="0"/>
                <a:cs typeface="Times New Roman" panose="02020603050405020304" pitchFamily="18" charset="0"/>
              </a:rPr>
              <a:t>V) :</a:t>
            </a:r>
          </a:p>
          <a:p>
            <a:pPr marL="0" indent="0">
              <a:buNone/>
            </a:pPr>
            <a:r>
              <a:rPr lang="fr-FR" sz="1800" dirty="0">
                <a:latin typeface="Times New Roman" panose="02020603050405020304" pitchFamily="18" charset="0"/>
                <a:cs typeface="Times New Roman" panose="02020603050405020304" pitchFamily="18" charset="0"/>
              </a:rPr>
              <a:t>Représente la résistance à la déformation</a:t>
            </a:r>
            <a:endParaRPr lang="fr-FR" sz="1800" dirty="0"/>
          </a:p>
        </p:txBody>
      </p:sp>
      <p:sp>
        <p:nvSpPr>
          <p:cNvPr id="5" name="Rectangle 4">
            <a:extLst>
              <a:ext uri="{FF2B5EF4-FFF2-40B4-BE49-F238E27FC236}">
                <a16:creationId xmlns:a16="http://schemas.microsoft.com/office/drawing/2014/main" id="{B1EA6E38-059B-5261-787E-6A105F783EE8}"/>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AF4D8077-EFB7-2A94-50CD-A31C30879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7" name="Rectangle 6">
            <a:extLst>
              <a:ext uri="{FF2B5EF4-FFF2-40B4-BE49-F238E27FC236}">
                <a16:creationId xmlns:a16="http://schemas.microsoft.com/office/drawing/2014/main" id="{BDFA8FC2-3D22-CB56-1390-51B1718A1EF1}"/>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3">
            <a:extLst>
              <a:ext uri="{FF2B5EF4-FFF2-40B4-BE49-F238E27FC236}">
                <a16:creationId xmlns:a16="http://schemas.microsoft.com/office/drawing/2014/main" id="{A0A78130-3C75-989A-DBBA-98DC46307965}"/>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7E5DE9C-834E-14DF-FF12-FF5D70E0CFE2}"/>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3" name="ZoneTexte 12">
            <a:extLst>
              <a:ext uri="{FF2B5EF4-FFF2-40B4-BE49-F238E27FC236}">
                <a16:creationId xmlns:a16="http://schemas.microsoft.com/office/drawing/2014/main" id="{E38CBA41-6007-0B2E-4BA7-3FCB914E8ED3}"/>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4" name="ZoneTexte 13">
            <a:extLst>
              <a:ext uri="{FF2B5EF4-FFF2-40B4-BE49-F238E27FC236}">
                <a16:creationId xmlns:a16="http://schemas.microsoft.com/office/drawing/2014/main" id="{B48492BE-05BA-06C8-6D98-5A90E8FCFFD4}"/>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590318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E4DCD-44B1-4B85-707C-A9A7C5A65D1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FB1F8D94-653C-2D89-3CBE-C0508E9D56F8}"/>
              </a:ext>
            </a:extLst>
          </p:cNvPr>
          <p:cNvSpPr>
            <a:spLocks noGrp="1"/>
          </p:cNvSpPr>
          <p:nvPr>
            <p:ph type="title" idx="4294967295"/>
          </p:nvPr>
        </p:nvSpPr>
        <p:spPr>
          <a:xfrm>
            <a:off x="1826840" y="1097775"/>
            <a:ext cx="8229600" cy="792088"/>
          </a:xfrm>
        </p:spPr>
        <p:txBody>
          <a:bodyPr>
            <a:noAutofit/>
          </a:bodyPr>
          <a:lstStyle/>
          <a:p>
            <a:pPr algn="l"/>
            <a:r>
              <a:rPr lang="fr-FR" sz="2800" dirty="0"/>
              <a:t>Propriétés élastiques de l ’ensemble poumon paroi</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83B89731-3D6D-4311-CA5A-FB767760FECF}"/>
              </a:ext>
            </a:extLst>
          </p:cNvPr>
          <p:cNvCxnSpPr/>
          <p:nvPr/>
        </p:nvCxnSpPr>
        <p:spPr>
          <a:xfrm>
            <a:off x="1919536" y="1817855"/>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3E2CE8D9-8D90-8DB1-75B6-29F1564FF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001" y="2527499"/>
            <a:ext cx="4155613" cy="26463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515A8A5-5113-927E-8212-EB4E5FE94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389" y="2527499"/>
            <a:ext cx="4155613" cy="264631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10">
            <a:extLst>
              <a:ext uri="{FF2B5EF4-FFF2-40B4-BE49-F238E27FC236}">
                <a16:creationId xmlns:a16="http://schemas.microsoft.com/office/drawing/2014/main" id="{E3B0E349-4EB8-5296-D84D-C467B6D0B20C}"/>
              </a:ext>
            </a:extLst>
          </p:cNvPr>
          <p:cNvCxnSpPr/>
          <p:nvPr/>
        </p:nvCxnSpPr>
        <p:spPr>
          <a:xfrm>
            <a:off x="2056152" y="3791799"/>
            <a:ext cx="1851285"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2" name="Forme libre 11">
            <a:extLst>
              <a:ext uri="{FF2B5EF4-FFF2-40B4-BE49-F238E27FC236}">
                <a16:creationId xmlns:a16="http://schemas.microsoft.com/office/drawing/2014/main" id="{3DB69130-307C-BD26-61E2-ABA7317287B8}"/>
              </a:ext>
            </a:extLst>
          </p:cNvPr>
          <p:cNvSpPr/>
          <p:nvPr/>
        </p:nvSpPr>
        <p:spPr>
          <a:xfrm>
            <a:off x="2710906" y="3569231"/>
            <a:ext cx="1211126" cy="230117"/>
          </a:xfrm>
          <a:custGeom>
            <a:avLst/>
            <a:gdLst>
              <a:gd name="connsiteX0" fmla="*/ 0 w 1211126"/>
              <a:gd name="connsiteY0" fmla="*/ 224059 h 230117"/>
              <a:gd name="connsiteX1" fmla="*/ 151391 w 1211126"/>
              <a:gd name="connsiteY1" fmla="*/ 6056 h 230117"/>
              <a:gd name="connsiteX2" fmla="*/ 308837 w 1211126"/>
              <a:gd name="connsiteY2" fmla="*/ 224059 h 230117"/>
              <a:gd name="connsiteX3" fmla="*/ 466283 w 1211126"/>
              <a:gd name="connsiteY3" fmla="*/ 6056 h 230117"/>
              <a:gd name="connsiteX4" fmla="*/ 611618 w 1211126"/>
              <a:gd name="connsiteY4" fmla="*/ 230114 h 230117"/>
              <a:gd name="connsiteX5" fmla="*/ 775120 w 1211126"/>
              <a:gd name="connsiteY5" fmla="*/ 0 h 230117"/>
              <a:gd name="connsiteX6" fmla="*/ 932567 w 1211126"/>
              <a:gd name="connsiteY6" fmla="*/ 230114 h 230117"/>
              <a:gd name="connsiteX7" fmla="*/ 1065791 w 1211126"/>
              <a:gd name="connsiteY7" fmla="*/ 6056 h 230117"/>
              <a:gd name="connsiteX8" fmla="*/ 1211126 w 1211126"/>
              <a:gd name="connsiteY8" fmla="*/ 224059 h 23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126" h="230117">
                <a:moveTo>
                  <a:pt x="0" y="224059"/>
                </a:moveTo>
                <a:cubicBezTo>
                  <a:pt x="49959" y="115057"/>
                  <a:pt x="99918" y="6056"/>
                  <a:pt x="151391" y="6056"/>
                </a:cubicBezTo>
                <a:cubicBezTo>
                  <a:pt x="202864" y="6056"/>
                  <a:pt x="256355" y="224059"/>
                  <a:pt x="308837" y="224059"/>
                </a:cubicBezTo>
                <a:cubicBezTo>
                  <a:pt x="361319" y="224059"/>
                  <a:pt x="415820" y="5047"/>
                  <a:pt x="466283" y="6056"/>
                </a:cubicBezTo>
                <a:cubicBezTo>
                  <a:pt x="516746" y="7065"/>
                  <a:pt x="560145" y="231123"/>
                  <a:pt x="611618" y="230114"/>
                </a:cubicBezTo>
                <a:cubicBezTo>
                  <a:pt x="663091" y="229105"/>
                  <a:pt x="721629" y="0"/>
                  <a:pt x="775120" y="0"/>
                </a:cubicBezTo>
                <a:cubicBezTo>
                  <a:pt x="828611" y="0"/>
                  <a:pt x="884122" y="229105"/>
                  <a:pt x="932567" y="230114"/>
                </a:cubicBezTo>
                <a:cubicBezTo>
                  <a:pt x="981012" y="231123"/>
                  <a:pt x="1019365" y="7065"/>
                  <a:pt x="1065791" y="6056"/>
                </a:cubicBezTo>
                <a:cubicBezTo>
                  <a:pt x="1112218" y="5047"/>
                  <a:pt x="1161672" y="114553"/>
                  <a:pt x="1211126" y="22405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C1DC65FA-23A7-474E-9923-BDF8DD281DEA}"/>
              </a:ext>
            </a:extLst>
          </p:cNvPr>
          <p:cNvSpPr/>
          <p:nvPr/>
        </p:nvSpPr>
        <p:spPr>
          <a:xfrm>
            <a:off x="8833145" y="3218005"/>
            <a:ext cx="145335" cy="145335"/>
          </a:xfrm>
          <a:prstGeom prst="ellipse">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C7D0575-AE85-7473-CECE-C45F76EFE06B}"/>
              </a:ext>
            </a:extLst>
          </p:cNvPr>
          <p:cNvSpPr/>
          <p:nvPr/>
        </p:nvSpPr>
        <p:spPr>
          <a:xfrm>
            <a:off x="8440538" y="3726680"/>
            <a:ext cx="145335" cy="145335"/>
          </a:xfrm>
          <a:prstGeom prst="ellipse">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C2E4C36F-C1BE-1119-AD23-6F901BA7B575}"/>
              </a:ext>
            </a:extLst>
          </p:cNvPr>
          <p:cNvSpPr/>
          <p:nvPr/>
        </p:nvSpPr>
        <p:spPr>
          <a:xfrm>
            <a:off x="3850242" y="3726680"/>
            <a:ext cx="145335" cy="145335"/>
          </a:xfrm>
          <a:prstGeom prst="ellipse">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AE9FE155-ACA5-718F-F1EF-0CD5D42F3B86}"/>
              </a:ext>
            </a:extLst>
          </p:cNvPr>
          <p:cNvCxnSpPr>
            <a:cxnSpLocks/>
          </p:cNvCxnSpPr>
          <p:nvPr/>
        </p:nvCxnSpPr>
        <p:spPr>
          <a:xfrm flipV="1">
            <a:off x="8513205" y="3290672"/>
            <a:ext cx="392607" cy="50867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41D5554F-C699-22CB-6D69-BCD9A78AED55}"/>
              </a:ext>
            </a:extLst>
          </p:cNvPr>
          <p:cNvCxnSpPr>
            <a:cxnSpLocks/>
          </p:cNvCxnSpPr>
          <p:nvPr/>
        </p:nvCxnSpPr>
        <p:spPr>
          <a:xfrm>
            <a:off x="6641764" y="3290671"/>
            <a:ext cx="2191381"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0" name="Forme libre 19">
            <a:extLst>
              <a:ext uri="{FF2B5EF4-FFF2-40B4-BE49-F238E27FC236}">
                <a16:creationId xmlns:a16="http://schemas.microsoft.com/office/drawing/2014/main" id="{A7D05641-767C-4DAD-F5A7-7C0203DEEDF8}"/>
              </a:ext>
            </a:extLst>
          </p:cNvPr>
          <p:cNvSpPr/>
          <p:nvPr/>
        </p:nvSpPr>
        <p:spPr>
          <a:xfrm>
            <a:off x="7636614" y="3060555"/>
            <a:ext cx="1211126" cy="230117"/>
          </a:xfrm>
          <a:custGeom>
            <a:avLst/>
            <a:gdLst>
              <a:gd name="connsiteX0" fmla="*/ 0 w 1211126"/>
              <a:gd name="connsiteY0" fmla="*/ 224059 h 230117"/>
              <a:gd name="connsiteX1" fmla="*/ 151391 w 1211126"/>
              <a:gd name="connsiteY1" fmla="*/ 6056 h 230117"/>
              <a:gd name="connsiteX2" fmla="*/ 308837 w 1211126"/>
              <a:gd name="connsiteY2" fmla="*/ 224059 h 230117"/>
              <a:gd name="connsiteX3" fmla="*/ 466283 w 1211126"/>
              <a:gd name="connsiteY3" fmla="*/ 6056 h 230117"/>
              <a:gd name="connsiteX4" fmla="*/ 611618 w 1211126"/>
              <a:gd name="connsiteY4" fmla="*/ 230114 h 230117"/>
              <a:gd name="connsiteX5" fmla="*/ 775120 w 1211126"/>
              <a:gd name="connsiteY5" fmla="*/ 0 h 230117"/>
              <a:gd name="connsiteX6" fmla="*/ 932567 w 1211126"/>
              <a:gd name="connsiteY6" fmla="*/ 230114 h 230117"/>
              <a:gd name="connsiteX7" fmla="*/ 1065791 w 1211126"/>
              <a:gd name="connsiteY7" fmla="*/ 6056 h 230117"/>
              <a:gd name="connsiteX8" fmla="*/ 1211126 w 1211126"/>
              <a:gd name="connsiteY8" fmla="*/ 224059 h 23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126" h="230117">
                <a:moveTo>
                  <a:pt x="0" y="224059"/>
                </a:moveTo>
                <a:cubicBezTo>
                  <a:pt x="49959" y="115057"/>
                  <a:pt x="99918" y="6056"/>
                  <a:pt x="151391" y="6056"/>
                </a:cubicBezTo>
                <a:cubicBezTo>
                  <a:pt x="202864" y="6056"/>
                  <a:pt x="256355" y="224059"/>
                  <a:pt x="308837" y="224059"/>
                </a:cubicBezTo>
                <a:cubicBezTo>
                  <a:pt x="361319" y="224059"/>
                  <a:pt x="415820" y="5047"/>
                  <a:pt x="466283" y="6056"/>
                </a:cubicBezTo>
                <a:cubicBezTo>
                  <a:pt x="516746" y="7065"/>
                  <a:pt x="560145" y="231123"/>
                  <a:pt x="611618" y="230114"/>
                </a:cubicBezTo>
                <a:cubicBezTo>
                  <a:pt x="663091" y="229105"/>
                  <a:pt x="721629" y="0"/>
                  <a:pt x="775120" y="0"/>
                </a:cubicBezTo>
                <a:cubicBezTo>
                  <a:pt x="828611" y="0"/>
                  <a:pt x="884122" y="229105"/>
                  <a:pt x="932567" y="230114"/>
                </a:cubicBezTo>
                <a:cubicBezTo>
                  <a:pt x="981012" y="231123"/>
                  <a:pt x="1019365" y="7065"/>
                  <a:pt x="1065791" y="6056"/>
                </a:cubicBezTo>
                <a:cubicBezTo>
                  <a:pt x="1112218" y="5047"/>
                  <a:pt x="1161672" y="114553"/>
                  <a:pt x="1211126" y="22405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C56A2A14-E212-DFB2-C709-11D36B0D58D4}"/>
              </a:ext>
            </a:extLst>
          </p:cNvPr>
          <p:cNvSpPr txBox="1"/>
          <p:nvPr/>
        </p:nvSpPr>
        <p:spPr>
          <a:xfrm>
            <a:off x="2216901" y="5414748"/>
            <a:ext cx="3410263" cy="523220"/>
          </a:xfrm>
          <a:prstGeom prst="rect">
            <a:avLst/>
          </a:prstGeom>
          <a:noFill/>
        </p:spPr>
        <p:txBody>
          <a:bodyPr wrap="square" rtlCol="0">
            <a:spAutoFit/>
          </a:bodyPr>
          <a:lstStyle/>
          <a:p>
            <a:r>
              <a:rPr lang="fr-FR" sz="1400" dirty="0"/>
              <a:t>Ventilation normale au repos autour de la pression de relaxation</a:t>
            </a:r>
          </a:p>
        </p:txBody>
      </p:sp>
      <p:sp>
        <p:nvSpPr>
          <p:cNvPr id="23" name="ZoneTexte 22">
            <a:extLst>
              <a:ext uri="{FF2B5EF4-FFF2-40B4-BE49-F238E27FC236}">
                <a16:creationId xmlns:a16="http://schemas.microsoft.com/office/drawing/2014/main" id="{5C096448-EDC7-E84E-DB66-B521C9F15844}"/>
              </a:ext>
            </a:extLst>
          </p:cNvPr>
          <p:cNvSpPr txBox="1"/>
          <p:nvPr/>
        </p:nvSpPr>
        <p:spPr>
          <a:xfrm>
            <a:off x="6674063" y="5414749"/>
            <a:ext cx="3410263" cy="954107"/>
          </a:xfrm>
          <a:prstGeom prst="rect">
            <a:avLst/>
          </a:prstGeom>
          <a:noFill/>
        </p:spPr>
        <p:txBody>
          <a:bodyPr wrap="square" rtlCol="0">
            <a:spAutoFit/>
          </a:bodyPr>
          <a:lstStyle/>
          <a:p>
            <a:r>
              <a:rPr lang="fr-FR" sz="1400" dirty="0"/>
              <a:t>Ventilation à haut volume chez un patient présentant une distension thoracique (emphysème), augmente le travail des muscles ventilatoires -&gt; </a:t>
            </a:r>
            <a:r>
              <a:rPr lang="fr-FR" sz="1400" b="1" dirty="0"/>
              <a:t>DYSPNEE</a:t>
            </a:r>
          </a:p>
        </p:txBody>
      </p:sp>
      <p:sp>
        <p:nvSpPr>
          <p:cNvPr id="3" name="Rectangle 2">
            <a:extLst>
              <a:ext uri="{FF2B5EF4-FFF2-40B4-BE49-F238E27FC236}">
                <a16:creationId xmlns:a16="http://schemas.microsoft.com/office/drawing/2014/main" id="{3E30E450-152D-85E1-676F-95A8D75565C2}"/>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957F053-9532-B539-4018-FA0934B5C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12CB535E-939F-5849-DE0F-87CA4638813D}"/>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D7519FC8-04D0-3E9E-D3BF-8FF94F5229AF}"/>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D57ABCF-FE22-177A-381D-31CEEB85A877}"/>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7" name="ZoneTexte 16">
            <a:extLst>
              <a:ext uri="{FF2B5EF4-FFF2-40B4-BE49-F238E27FC236}">
                <a16:creationId xmlns:a16="http://schemas.microsoft.com/office/drawing/2014/main" id="{6E169636-FD5C-285E-1D4B-A260561344D5}"/>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21" name="ZoneTexte 20">
            <a:extLst>
              <a:ext uri="{FF2B5EF4-FFF2-40B4-BE49-F238E27FC236}">
                <a16:creationId xmlns:a16="http://schemas.microsoft.com/office/drawing/2014/main" id="{F5E65C6F-8E4A-02BC-F4C3-1B568DF98AFE}"/>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526842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EC7D1-F560-B31E-E23F-CA9383296EDE}"/>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B9E7D508-D221-7491-E3B0-A0E5A2695EDC}"/>
              </a:ext>
            </a:extLst>
          </p:cNvPr>
          <p:cNvSpPr>
            <a:spLocks noGrp="1"/>
          </p:cNvSpPr>
          <p:nvPr>
            <p:ph type="title" idx="4294967295"/>
          </p:nvPr>
        </p:nvSpPr>
        <p:spPr>
          <a:xfrm>
            <a:off x="1826840" y="1167108"/>
            <a:ext cx="8229600" cy="792088"/>
          </a:xfrm>
        </p:spPr>
        <p:txBody>
          <a:bodyPr>
            <a:noAutofit/>
          </a:bodyPr>
          <a:lstStyle/>
          <a:p>
            <a:pPr algn="l"/>
            <a:r>
              <a:rPr lang="fr-FR" sz="2800" dirty="0"/>
              <a:t>Propriétés élastiques de l ’ensemble poumon paroi</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DDF53E32-BDD1-E2CF-E959-9399ED1F4DEB}"/>
              </a:ext>
            </a:extLst>
          </p:cNvPr>
          <p:cNvCxnSpPr/>
          <p:nvPr/>
        </p:nvCxnSpPr>
        <p:spPr>
          <a:xfrm>
            <a:off x="1919536" y="1887188"/>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AD28C6E7-3C6F-FFCD-811B-7B85BEA22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802" y="3106142"/>
            <a:ext cx="4313199" cy="27466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DE70E29-96D9-09D3-D6D0-27CBD250E1D7}"/>
              </a:ext>
            </a:extLst>
          </p:cNvPr>
          <p:cNvSpPr txBox="1"/>
          <p:nvPr/>
        </p:nvSpPr>
        <p:spPr>
          <a:xfrm>
            <a:off x="6585098" y="3186813"/>
            <a:ext cx="3689498" cy="2308324"/>
          </a:xfrm>
          <a:prstGeom prst="rect">
            <a:avLst/>
          </a:prstGeom>
          <a:noFill/>
        </p:spPr>
        <p:txBody>
          <a:bodyPr wrap="square" rtlCol="0">
            <a:spAutoFit/>
          </a:bodyPr>
          <a:lstStyle/>
          <a:p>
            <a:r>
              <a:rPr lang="fr-FR" sz="1600" b="1" dirty="0">
                <a:solidFill>
                  <a:srgbClr val="0000FF"/>
                </a:solidFill>
              </a:rPr>
              <a:t>En cas de compliance abaissée </a:t>
            </a:r>
            <a:r>
              <a:rPr lang="fr-FR" sz="1600" dirty="0"/>
              <a:t>: l’ensemble thoraco pulmonaire est difficile à distendre, cela conduit à une augmentation du travail des muscles inspiratoires  -&gt; DYSPNEE</a:t>
            </a:r>
          </a:p>
          <a:p>
            <a:endParaRPr lang="fr-FR" sz="1600" dirty="0"/>
          </a:p>
          <a:p>
            <a:r>
              <a:rPr lang="fr-FR" sz="1600" dirty="0"/>
              <a:t>C’est ce que l’on observe dans la fibrose pulmonaire par densification du parenchyme</a:t>
            </a:r>
          </a:p>
        </p:txBody>
      </p:sp>
      <p:sp>
        <p:nvSpPr>
          <p:cNvPr id="3" name="Rectangle 2">
            <a:extLst>
              <a:ext uri="{FF2B5EF4-FFF2-40B4-BE49-F238E27FC236}">
                <a16:creationId xmlns:a16="http://schemas.microsoft.com/office/drawing/2014/main" id="{D61988EF-455C-015D-01E5-BA60D9FF3E8B}"/>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882F7B1-F654-DEE6-C9EE-0C4E3BF67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6C68FB8D-4AE5-3AAA-9A21-FEB966EE7140}"/>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5CE4E128-A43C-44EB-ECAB-60A3C6FE606D}"/>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4040F74C-8205-C61B-0A29-39C81DB0E1B6}"/>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2" name="ZoneTexte 11">
            <a:extLst>
              <a:ext uri="{FF2B5EF4-FFF2-40B4-BE49-F238E27FC236}">
                <a16:creationId xmlns:a16="http://schemas.microsoft.com/office/drawing/2014/main" id="{45A15F0C-733E-DFF7-1480-AEE5F85B4352}"/>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3" name="ZoneTexte 12">
            <a:extLst>
              <a:ext uri="{FF2B5EF4-FFF2-40B4-BE49-F238E27FC236}">
                <a16:creationId xmlns:a16="http://schemas.microsoft.com/office/drawing/2014/main" id="{C340BE2F-D58E-BBB6-BE01-3C7485759DA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2661148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A6AD3-DB42-A47C-D58F-BB2EEC3898C3}"/>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D5703934-E654-CAC2-0416-60BCE7B33097}"/>
              </a:ext>
            </a:extLst>
          </p:cNvPr>
          <p:cNvSpPr>
            <a:spLocks noGrp="1"/>
          </p:cNvSpPr>
          <p:nvPr>
            <p:ph type="title" idx="4294967295"/>
          </p:nvPr>
        </p:nvSpPr>
        <p:spPr>
          <a:xfrm>
            <a:off x="1826840" y="1201372"/>
            <a:ext cx="8229600" cy="792088"/>
          </a:xfrm>
        </p:spPr>
        <p:txBody>
          <a:bodyPr>
            <a:noAutofit/>
          </a:bodyPr>
          <a:lstStyle/>
          <a:p>
            <a:pPr algn="l"/>
            <a:r>
              <a:rPr lang="fr-FR" sz="2800" dirty="0"/>
              <a:t>Propriétés élastiques de l ’ensemble poumon paroi</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FBF48068-E97D-9E3C-D800-29B57E797112}"/>
              </a:ext>
            </a:extLst>
          </p:cNvPr>
          <p:cNvCxnSpPr/>
          <p:nvPr/>
        </p:nvCxnSpPr>
        <p:spPr>
          <a:xfrm>
            <a:off x="1919536" y="192145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1598AA36-54C6-8F42-CD2F-C471EE32D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802" y="3140406"/>
            <a:ext cx="4313199" cy="274666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DCB0ACD-86C0-7CB2-03B5-9F3673607A9E}"/>
              </a:ext>
            </a:extLst>
          </p:cNvPr>
          <p:cNvSpPr txBox="1"/>
          <p:nvPr/>
        </p:nvSpPr>
        <p:spPr>
          <a:xfrm>
            <a:off x="6446874" y="3221077"/>
            <a:ext cx="3827722" cy="2308324"/>
          </a:xfrm>
          <a:prstGeom prst="rect">
            <a:avLst/>
          </a:prstGeom>
          <a:noFill/>
        </p:spPr>
        <p:txBody>
          <a:bodyPr wrap="square" rtlCol="0">
            <a:spAutoFit/>
          </a:bodyPr>
          <a:lstStyle/>
          <a:p>
            <a:r>
              <a:rPr lang="fr-FR" sz="1600" b="1" dirty="0">
                <a:solidFill>
                  <a:srgbClr val="007A01"/>
                </a:solidFill>
              </a:rPr>
              <a:t>En cas de compliance augmentée </a:t>
            </a:r>
            <a:r>
              <a:rPr lang="fr-FR" sz="1600" dirty="0"/>
              <a:t>: l’ensemble thoraco pulmonaire est facile à distendre mais la perte d’élasticité augmentation le travail des muscles expiratoires et génère une distension thoracique -&gt; DYSPNEE.</a:t>
            </a:r>
          </a:p>
          <a:p>
            <a:endParaRPr lang="fr-FR" sz="1600" dirty="0"/>
          </a:p>
          <a:p>
            <a:r>
              <a:rPr lang="fr-FR" sz="1600" dirty="0"/>
              <a:t>C’est ce que l’on observe dans l’emphysème pulmonaire</a:t>
            </a:r>
          </a:p>
        </p:txBody>
      </p:sp>
      <p:sp>
        <p:nvSpPr>
          <p:cNvPr id="3" name="Rectangle 2">
            <a:extLst>
              <a:ext uri="{FF2B5EF4-FFF2-40B4-BE49-F238E27FC236}">
                <a16:creationId xmlns:a16="http://schemas.microsoft.com/office/drawing/2014/main" id="{6BAE0A9F-87B9-6E85-6691-011E01DB4B4D}"/>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7B59722B-6323-F341-CEEB-B90B4E4BD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39D40847-6A93-F78C-170E-7EB8CF05E85D}"/>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81AFDBBF-53D5-1838-363F-D423DF4BC17F}"/>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DAFBD92-9D5D-9061-B8D5-BB35BFDDF296}"/>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2" name="ZoneTexte 11">
            <a:extLst>
              <a:ext uri="{FF2B5EF4-FFF2-40B4-BE49-F238E27FC236}">
                <a16:creationId xmlns:a16="http://schemas.microsoft.com/office/drawing/2014/main" id="{A7B661CD-E214-5B9D-7E15-431021955F64}"/>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3" name="ZoneTexte 12">
            <a:extLst>
              <a:ext uri="{FF2B5EF4-FFF2-40B4-BE49-F238E27FC236}">
                <a16:creationId xmlns:a16="http://schemas.microsoft.com/office/drawing/2014/main" id="{957310C7-FD90-E14B-A060-2BA30A4EFFFB}"/>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spTree>
    <p:extLst>
      <p:ext uri="{BB962C8B-B14F-4D97-AF65-F5344CB8AC3E}">
        <p14:creationId xmlns:p14="http://schemas.microsoft.com/office/powerpoint/2010/main" val="1858223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Travail mécanique et dépense énergétique des muscles ventilatoires :</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5" name="ZoneTexte 14">
            <a:extLst>
              <a:ext uri="{FF2B5EF4-FFF2-40B4-BE49-F238E27FC236}">
                <a16:creationId xmlns:a16="http://schemas.microsoft.com/office/drawing/2014/main" id="{5C2F8021-F7DC-4B86-9567-47547A2ACEFE}"/>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grpSp>
        <p:nvGrpSpPr>
          <p:cNvPr id="11" name="Group 4">
            <a:extLst>
              <a:ext uri="{FF2B5EF4-FFF2-40B4-BE49-F238E27FC236}">
                <a16:creationId xmlns:a16="http://schemas.microsoft.com/office/drawing/2014/main" id="{C86D4187-DDD5-46D9-AE4D-357BD67E6190}"/>
              </a:ext>
            </a:extLst>
          </p:cNvPr>
          <p:cNvGrpSpPr>
            <a:grpSpLocks noChangeAspect="1"/>
          </p:cNvGrpSpPr>
          <p:nvPr/>
        </p:nvGrpSpPr>
        <p:grpSpPr bwMode="auto">
          <a:xfrm>
            <a:off x="1782879" y="2917765"/>
            <a:ext cx="8626242" cy="2313992"/>
            <a:chOff x="2114" y="1697"/>
            <a:chExt cx="3452" cy="926"/>
          </a:xfrm>
        </p:grpSpPr>
        <p:sp>
          <p:nvSpPr>
            <p:cNvPr id="12" name="AutoShape 3">
              <a:extLst>
                <a:ext uri="{FF2B5EF4-FFF2-40B4-BE49-F238E27FC236}">
                  <a16:creationId xmlns:a16="http://schemas.microsoft.com/office/drawing/2014/main" id="{F7B8936D-245C-4F1F-B06E-1F9B147AC08F}"/>
                </a:ext>
              </a:extLst>
            </p:cNvPr>
            <p:cNvSpPr>
              <a:spLocks noChangeAspect="1" noChangeArrowheads="1" noTextEdit="1"/>
            </p:cNvSpPr>
            <p:nvPr/>
          </p:nvSpPr>
          <p:spPr bwMode="auto">
            <a:xfrm>
              <a:off x="2114" y="1697"/>
              <a:ext cx="345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4581" name="Picture 5">
              <a:extLst>
                <a:ext uri="{FF2B5EF4-FFF2-40B4-BE49-F238E27FC236}">
                  <a16:creationId xmlns:a16="http://schemas.microsoft.com/office/drawing/2014/main" id="{EED225A5-629C-44BC-B7BC-DCB73E42C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 y="1697"/>
              <a:ext cx="3454"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55672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Travail mécanique et dépense </a:t>
            </a:r>
            <a:r>
              <a:rPr lang="fr-FR" dirty="0" err="1"/>
              <a:t>énergéique</a:t>
            </a:r>
            <a:r>
              <a:rPr lang="fr-FR" dirty="0"/>
              <a:t> des muscles ventilatoires :</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5" name="ZoneTexte 14">
            <a:extLst>
              <a:ext uri="{FF2B5EF4-FFF2-40B4-BE49-F238E27FC236}">
                <a16:creationId xmlns:a16="http://schemas.microsoft.com/office/drawing/2014/main" id="{5C2F8021-F7DC-4B86-9567-47547A2ACEFE}"/>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grpSp>
        <p:nvGrpSpPr>
          <p:cNvPr id="11" name="Group 4">
            <a:extLst>
              <a:ext uri="{FF2B5EF4-FFF2-40B4-BE49-F238E27FC236}">
                <a16:creationId xmlns:a16="http://schemas.microsoft.com/office/drawing/2014/main" id="{CCF52DDD-6287-4418-BA33-3F1F4EDA29C5}"/>
              </a:ext>
            </a:extLst>
          </p:cNvPr>
          <p:cNvGrpSpPr>
            <a:grpSpLocks noChangeAspect="1"/>
          </p:cNvGrpSpPr>
          <p:nvPr/>
        </p:nvGrpSpPr>
        <p:grpSpPr bwMode="auto">
          <a:xfrm>
            <a:off x="1852266" y="2315661"/>
            <a:ext cx="8487468" cy="4222408"/>
            <a:chOff x="2049" y="1269"/>
            <a:chExt cx="3582" cy="1782"/>
          </a:xfrm>
        </p:grpSpPr>
        <p:sp>
          <p:nvSpPr>
            <p:cNvPr id="12" name="AutoShape 3">
              <a:extLst>
                <a:ext uri="{FF2B5EF4-FFF2-40B4-BE49-F238E27FC236}">
                  <a16:creationId xmlns:a16="http://schemas.microsoft.com/office/drawing/2014/main" id="{0FF6E32F-CB0C-44F5-9A9F-BF6B0F154BCB}"/>
                </a:ext>
              </a:extLst>
            </p:cNvPr>
            <p:cNvSpPr>
              <a:spLocks noChangeAspect="1" noChangeArrowheads="1" noTextEdit="1"/>
            </p:cNvSpPr>
            <p:nvPr/>
          </p:nvSpPr>
          <p:spPr bwMode="auto">
            <a:xfrm>
              <a:off x="2049" y="1269"/>
              <a:ext cx="3582" cy="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5605" name="Picture 5">
              <a:extLst>
                <a:ext uri="{FF2B5EF4-FFF2-40B4-BE49-F238E27FC236}">
                  <a16:creationId xmlns:a16="http://schemas.microsoft.com/office/drawing/2014/main" id="{0F57428B-E22F-4668-8EB6-28F96D2D4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 y="1269"/>
              <a:ext cx="3584"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0793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02476"/>
            <a:ext cx="10515600" cy="1325563"/>
          </a:xfrm>
        </p:spPr>
        <p:txBody>
          <a:bodyPr/>
          <a:lstStyle/>
          <a:p>
            <a:r>
              <a:rPr lang="fr-FR" dirty="0"/>
              <a:t>Travail mécanique et dépense </a:t>
            </a:r>
            <a:r>
              <a:rPr lang="fr-FR" dirty="0" err="1"/>
              <a:t>énergéique</a:t>
            </a:r>
            <a:r>
              <a:rPr lang="fr-FR" dirty="0"/>
              <a:t> des muscles ventilatoires :</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5" name="ZoneTexte 14">
            <a:extLst>
              <a:ext uri="{FF2B5EF4-FFF2-40B4-BE49-F238E27FC236}">
                <a16:creationId xmlns:a16="http://schemas.microsoft.com/office/drawing/2014/main" id="{5C2F8021-F7DC-4B86-9567-47547A2ACEFE}"/>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2- Mécanique ventilatoire</a:t>
            </a:r>
          </a:p>
        </p:txBody>
      </p:sp>
      <p:grpSp>
        <p:nvGrpSpPr>
          <p:cNvPr id="11" name="Group 4">
            <a:extLst>
              <a:ext uri="{FF2B5EF4-FFF2-40B4-BE49-F238E27FC236}">
                <a16:creationId xmlns:a16="http://schemas.microsoft.com/office/drawing/2014/main" id="{26FC290B-89EC-41BB-847C-F0F7ACA8132C}"/>
              </a:ext>
            </a:extLst>
          </p:cNvPr>
          <p:cNvGrpSpPr>
            <a:grpSpLocks noChangeAspect="1"/>
          </p:cNvGrpSpPr>
          <p:nvPr/>
        </p:nvGrpSpPr>
        <p:grpSpPr bwMode="auto">
          <a:xfrm>
            <a:off x="1538170" y="2718041"/>
            <a:ext cx="9115660" cy="3401108"/>
            <a:chOff x="307" y="1508"/>
            <a:chExt cx="5280" cy="1970"/>
          </a:xfrm>
        </p:grpSpPr>
        <p:sp>
          <p:nvSpPr>
            <p:cNvPr id="12" name="AutoShape 3">
              <a:extLst>
                <a:ext uri="{FF2B5EF4-FFF2-40B4-BE49-F238E27FC236}">
                  <a16:creationId xmlns:a16="http://schemas.microsoft.com/office/drawing/2014/main" id="{7D58DAFD-C288-44B8-B7BF-9C90E3D97872}"/>
                </a:ext>
              </a:extLst>
            </p:cNvPr>
            <p:cNvSpPr>
              <a:spLocks noChangeAspect="1" noChangeArrowheads="1" noTextEdit="1"/>
            </p:cNvSpPr>
            <p:nvPr/>
          </p:nvSpPr>
          <p:spPr bwMode="auto">
            <a:xfrm>
              <a:off x="307" y="1508"/>
              <a:ext cx="5280"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6629" name="Picture 5">
              <a:extLst>
                <a:ext uri="{FF2B5EF4-FFF2-40B4-BE49-F238E27FC236}">
                  <a16:creationId xmlns:a16="http://schemas.microsoft.com/office/drawing/2014/main" id="{9A383E5F-E487-4F61-A6B1-831205057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 y="1508"/>
              <a:ext cx="5282"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22523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cteur de Wind blowing vector icon - ID:118520826 - image libre de droit -  Stocklib">
            <a:extLst>
              <a:ext uri="{FF2B5EF4-FFF2-40B4-BE49-F238E27FC236}">
                <a16:creationId xmlns:a16="http://schemas.microsoft.com/office/drawing/2014/main" id="{467556D2-9A5F-17BB-D305-D9B7A60B6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7683" y="-172535"/>
            <a:ext cx="3228252" cy="322825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12FF31B0-48BC-4846-879E-21B77663BF3C}"/>
              </a:ext>
            </a:extLst>
          </p:cNvPr>
          <p:cNvSpPr>
            <a:spLocks noGrp="1"/>
          </p:cNvSpPr>
          <p:nvPr>
            <p:ph type="ctrTitle"/>
          </p:nvPr>
        </p:nvSpPr>
        <p:spPr>
          <a:xfrm>
            <a:off x="1524000" y="868362"/>
            <a:ext cx="9144000" cy="2387600"/>
          </a:xfrm>
        </p:spPr>
        <p:txBody>
          <a:bodyPr>
            <a:normAutofit/>
          </a:bodyPr>
          <a:lstStyle/>
          <a:p>
            <a:r>
              <a:rPr lang="fr-FR" sz="4000" dirty="0"/>
              <a:t>Cours 3: </a:t>
            </a:r>
            <a:br>
              <a:rPr lang="fr-FR" sz="4000" dirty="0"/>
            </a:br>
            <a:br>
              <a:rPr lang="fr-FR" sz="4800" dirty="0"/>
            </a:br>
            <a:r>
              <a:rPr lang="fr-FR" sz="5300" b="1" dirty="0"/>
              <a:t>Cycles et débits ventilatoires</a:t>
            </a:r>
            <a:endParaRPr lang="fr-FR" sz="4800" dirty="0"/>
          </a:p>
        </p:txBody>
      </p:sp>
      <p:pic>
        <p:nvPicPr>
          <p:cNvPr id="4" name="Picture 2" descr="La mécanique ventilatoire - ppt video online télécharger">
            <a:extLst>
              <a:ext uri="{FF2B5EF4-FFF2-40B4-BE49-F238E27FC236}">
                <a16:creationId xmlns:a16="http://schemas.microsoft.com/office/drawing/2014/main" id="{50EB98FB-102C-465D-B859-AE595915A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630" y="3255962"/>
            <a:ext cx="4660739" cy="349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F31B0-48BC-4846-879E-21B77663BF3C}"/>
              </a:ext>
            </a:extLst>
          </p:cNvPr>
          <p:cNvSpPr>
            <a:spLocks noGrp="1"/>
          </p:cNvSpPr>
          <p:nvPr>
            <p:ph type="ctrTitle"/>
          </p:nvPr>
        </p:nvSpPr>
        <p:spPr>
          <a:xfrm>
            <a:off x="1524000" y="868362"/>
            <a:ext cx="9144000" cy="2387600"/>
          </a:xfrm>
        </p:spPr>
        <p:txBody>
          <a:bodyPr>
            <a:normAutofit fontScale="90000"/>
          </a:bodyPr>
          <a:lstStyle/>
          <a:p>
            <a:r>
              <a:rPr lang="fr-FR" sz="4000" dirty="0"/>
              <a:t>Cours 1: </a:t>
            </a:r>
            <a:br>
              <a:rPr lang="fr-FR" sz="4000" dirty="0"/>
            </a:br>
            <a:br>
              <a:rPr lang="fr-FR" sz="4800" dirty="0"/>
            </a:br>
            <a:r>
              <a:rPr lang="fr-FR" sz="5300" b="1" dirty="0"/>
              <a:t>Introduction à la physiologie respiratoire </a:t>
            </a:r>
            <a:endParaRPr lang="fr-FR" sz="4800" dirty="0"/>
          </a:p>
        </p:txBody>
      </p:sp>
      <p:sp>
        <p:nvSpPr>
          <p:cNvPr id="3" name="Sous-titre 2">
            <a:extLst>
              <a:ext uri="{FF2B5EF4-FFF2-40B4-BE49-F238E27FC236}">
                <a16:creationId xmlns:a16="http://schemas.microsoft.com/office/drawing/2014/main" id="{3864135C-77A2-4AE6-A430-55355C194E43}"/>
              </a:ext>
            </a:extLst>
          </p:cNvPr>
          <p:cNvSpPr>
            <a:spLocks noGrp="1"/>
          </p:cNvSpPr>
          <p:nvPr>
            <p:ph type="subTitle" idx="1"/>
          </p:nvPr>
        </p:nvSpPr>
        <p:spPr/>
        <p:txBody>
          <a:bodyPr>
            <a:normAutofit/>
          </a:bodyPr>
          <a:lstStyle/>
          <a:p>
            <a:endParaRPr lang="fr-FR" sz="4400" b="1" dirty="0"/>
          </a:p>
        </p:txBody>
      </p:sp>
      <p:pic>
        <p:nvPicPr>
          <p:cNvPr id="4098" name="Picture 2" descr="Respiratory System | dōTERRA Essential Oils">
            <a:extLst>
              <a:ext uri="{FF2B5EF4-FFF2-40B4-BE49-F238E27FC236}">
                <a16:creationId xmlns:a16="http://schemas.microsoft.com/office/drawing/2014/main" id="{CE2E1586-7575-48D9-BB37-7D6C13A8D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972" y="3429000"/>
            <a:ext cx="3062055" cy="306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09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9A8C-CB88-56A1-1D8F-09FE59C46B58}"/>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D4D15EC-B1F6-021F-DF9F-FDA26935E08B}"/>
              </a:ext>
            </a:extLst>
          </p:cNvPr>
          <p:cNvSpPr>
            <a:spLocks noGrp="1"/>
          </p:cNvSpPr>
          <p:nvPr>
            <p:ph type="title" idx="4294967295"/>
          </p:nvPr>
        </p:nvSpPr>
        <p:spPr>
          <a:xfrm>
            <a:off x="1826840" y="641564"/>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749A74A4-FDC7-1A84-B016-EADEB3879DCD}"/>
              </a:ext>
            </a:extLst>
          </p:cNvPr>
          <p:cNvCxnSpPr/>
          <p:nvPr/>
        </p:nvCxnSpPr>
        <p:spPr>
          <a:xfrm>
            <a:off x="1919536" y="1361644"/>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796A0869-34FF-8F15-81A2-F28FC05ACB75}"/>
              </a:ext>
            </a:extLst>
          </p:cNvPr>
          <p:cNvPicPr>
            <a:picLocks noChangeAspect="1"/>
          </p:cNvPicPr>
          <p:nvPr/>
        </p:nvPicPr>
        <p:blipFill>
          <a:blip r:embed="rId2"/>
          <a:stretch>
            <a:fillRect/>
          </a:stretch>
        </p:blipFill>
        <p:spPr>
          <a:xfrm>
            <a:off x="3778497" y="2153732"/>
            <a:ext cx="4970721" cy="3860545"/>
          </a:xfrm>
          <a:prstGeom prst="rect">
            <a:avLst/>
          </a:prstGeom>
        </p:spPr>
      </p:pic>
      <p:sp>
        <p:nvSpPr>
          <p:cNvPr id="3" name="Rectangle 2">
            <a:extLst>
              <a:ext uri="{FF2B5EF4-FFF2-40B4-BE49-F238E27FC236}">
                <a16:creationId xmlns:a16="http://schemas.microsoft.com/office/drawing/2014/main" id="{F36B799B-8DAF-E1A8-3FE0-DF126F2CA281}"/>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1349E56-431A-BECE-51C1-955945DD1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448A759-33C1-15B7-4386-AA33332D4A9F}"/>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D02C2306-1988-BD9E-68D8-F2B2E5B2D9FA}"/>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26F14A54-C3C5-E72B-EC86-FE587377059F}"/>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2" name="ZoneTexte 11">
            <a:extLst>
              <a:ext uri="{FF2B5EF4-FFF2-40B4-BE49-F238E27FC236}">
                <a16:creationId xmlns:a16="http://schemas.microsoft.com/office/drawing/2014/main" id="{53999F8F-92AA-787B-83AE-60650EDA1D18}"/>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3" name="ZoneTexte 12">
            <a:extLst>
              <a:ext uri="{FF2B5EF4-FFF2-40B4-BE49-F238E27FC236}">
                <a16:creationId xmlns:a16="http://schemas.microsoft.com/office/drawing/2014/main" id="{4C656F43-C708-E9F7-3F75-5AF5F94C59B7}"/>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Tree>
    <p:extLst>
      <p:ext uri="{BB962C8B-B14F-4D97-AF65-F5344CB8AC3E}">
        <p14:creationId xmlns:p14="http://schemas.microsoft.com/office/powerpoint/2010/main" val="4035440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250D9-05E1-4265-9DCA-0F96620E6BFB}"/>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E344B45-0193-0AEF-8323-B8072DFED25C}"/>
              </a:ext>
            </a:extLst>
          </p:cNvPr>
          <p:cNvSpPr>
            <a:spLocks noGrp="1"/>
          </p:cNvSpPr>
          <p:nvPr>
            <p:ph type="title" idx="4294967295"/>
          </p:nvPr>
        </p:nvSpPr>
        <p:spPr>
          <a:xfrm>
            <a:off x="1826840" y="726231"/>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1ACCA44C-24F2-E546-3326-BFEA18A09139}"/>
              </a:ext>
            </a:extLst>
          </p:cNvPr>
          <p:cNvCxnSpPr/>
          <p:nvPr/>
        </p:nvCxnSpPr>
        <p:spPr>
          <a:xfrm>
            <a:off x="1919536" y="1446311"/>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Cylindre 1">
            <a:extLst>
              <a:ext uri="{FF2B5EF4-FFF2-40B4-BE49-F238E27FC236}">
                <a16:creationId xmlns:a16="http://schemas.microsoft.com/office/drawing/2014/main" id="{1963779C-F991-C728-105D-A6F38664A3B9}"/>
              </a:ext>
            </a:extLst>
          </p:cNvPr>
          <p:cNvSpPr/>
          <p:nvPr/>
        </p:nvSpPr>
        <p:spPr>
          <a:xfrm>
            <a:off x="2853068" y="3714303"/>
            <a:ext cx="1382232" cy="2052084"/>
          </a:xfrm>
          <a:prstGeom prst="ca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Cylindre 2">
            <a:extLst>
              <a:ext uri="{FF2B5EF4-FFF2-40B4-BE49-F238E27FC236}">
                <a16:creationId xmlns:a16="http://schemas.microsoft.com/office/drawing/2014/main" id="{7808F3A1-3820-BEAD-83CA-F9D98D0D9146}"/>
              </a:ext>
            </a:extLst>
          </p:cNvPr>
          <p:cNvSpPr/>
          <p:nvPr/>
        </p:nvSpPr>
        <p:spPr>
          <a:xfrm>
            <a:off x="2853068" y="4299094"/>
            <a:ext cx="1382232" cy="1573619"/>
          </a:xfrm>
          <a:prstGeom prst="can">
            <a:avLst>
              <a:gd name="adj" fmla="val 2692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Cylindre 4">
            <a:extLst>
              <a:ext uri="{FF2B5EF4-FFF2-40B4-BE49-F238E27FC236}">
                <a16:creationId xmlns:a16="http://schemas.microsoft.com/office/drawing/2014/main" id="{65F20A56-526F-92BD-A7CA-D8EB5C258FA2}"/>
              </a:ext>
            </a:extLst>
          </p:cNvPr>
          <p:cNvSpPr/>
          <p:nvPr/>
        </p:nvSpPr>
        <p:spPr>
          <a:xfrm>
            <a:off x="5149695" y="3714303"/>
            <a:ext cx="1382232" cy="2052084"/>
          </a:xfrm>
          <a:prstGeom prst="ca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6" name="Cylindre 5">
            <a:extLst>
              <a:ext uri="{FF2B5EF4-FFF2-40B4-BE49-F238E27FC236}">
                <a16:creationId xmlns:a16="http://schemas.microsoft.com/office/drawing/2014/main" id="{2FB2DAC1-2AC1-D7D5-B4BB-A1D79268D820}"/>
              </a:ext>
            </a:extLst>
          </p:cNvPr>
          <p:cNvSpPr/>
          <p:nvPr/>
        </p:nvSpPr>
        <p:spPr>
          <a:xfrm>
            <a:off x="5149695" y="4990210"/>
            <a:ext cx="1382232" cy="882502"/>
          </a:xfrm>
          <a:prstGeom prst="can">
            <a:avLst>
              <a:gd name="adj" fmla="val 40176"/>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7" name="Ellipse 6">
            <a:extLst>
              <a:ext uri="{FF2B5EF4-FFF2-40B4-BE49-F238E27FC236}">
                <a16:creationId xmlns:a16="http://schemas.microsoft.com/office/drawing/2014/main" id="{C597E69B-D2EC-1362-54BF-07720727DABF}"/>
              </a:ext>
            </a:extLst>
          </p:cNvPr>
          <p:cNvSpPr/>
          <p:nvPr/>
        </p:nvSpPr>
        <p:spPr>
          <a:xfrm>
            <a:off x="2980658" y="4790667"/>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122D563-194E-D1EC-A417-C85F8FFEB8AE}"/>
              </a:ext>
            </a:extLst>
          </p:cNvPr>
          <p:cNvSpPr/>
          <p:nvPr/>
        </p:nvSpPr>
        <p:spPr>
          <a:xfrm>
            <a:off x="3769239" y="4803679"/>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3DF0E87-3325-9C0B-5110-D7DB0AF3344A}"/>
              </a:ext>
            </a:extLst>
          </p:cNvPr>
          <p:cNvSpPr/>
          <p:nvPr/>
        </p:nvSpPr>
        <p:spPr>
          <a:xfrm>
            <a:off x="3421722" y="5028843"/>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8050BB2-AFAC-3073-1FD6-3F19F753E951}"/>
              </a:ext>
            </a:extLst>
          </p:cNvPr>
          <p:cNvSpPr/>
          <p:nvPr/>
        </p:nvSpPr>
        <p:spPr>
          <a:xfrm>
            <a:off x="3097616" y="5278527"/>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B1C4CFD-DACE-E660-219C-0CC69A4E327A}"/>
              </a:ext>
            </a:extLst>
          </p:cNvPr>
          <p:cNvSpPr/>
          <p:nvPr/>
        </p:nvSpPr>
        <p:spPr>
          <a:xfrm>
            <a:off x="3421722" y="5564719"/>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F2B9DDA-52E2-BBCB-4F10-D3D8DF403015}"/>
              </a:ext>
            </a:extLst>
          </p:cNvPr>
          <p:cNvSpPr/>
          <p:nvPr/>
        </p:nvSpPr>
        <p:spPr>
          <a:xfrm>
            <a:off x="3980118" y="5553735"/>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1DE2ACEA-689A-DC45-CD17-83FF2E7CD48D}"/>
              </a:ext>
            </a:extLst>
          </p:cNvPr>
          <p:cNvSpPr/>
          <p:nvPr/>
        </p:nvSpPr>
        <p:spPr>
          <a:xfrm>
            <a:off x="3733797" y="5239541"/>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5BB7C4D-26E3-DE61-3DAB-10BC5A56666C}"/>
              </a:ext>
            </a:extLst>
          </p:cNvPr>
          <p:cNvSpPr/>
          <p:nvPr/>
        </p:nvSpPr>
        <p:spPr>
          <a:xfrm>
            <a:off x="6319278" y="5414262"/>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ED4B7F8-DECB-3160-432F-D3FA8FB88AEB}"/>
              </a:ext>
            </a:extLst>
          </p:cNvPr>
          <p:cNvSpPr/>
          <p:nvPr/>
        </p:nvSpPr>
        <p:spPr>
          <a:xfrm>
            <a:off x="6168648" y="5672545"/>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ED72090-3D8A-CF8A-186F-7B6B7200E77F}"/>
              </a:ext>
            </a:extLst>
          </p:cNvPr>
          <p:cNvSpPr/>
          <p:nvPr/>
        </p:nvSpPr>
        <p:spPr>
          <a:xfrm>
            <a:off x="5936505" y="5465926"/>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F69105D0-FF0A-2B48-C2BF-53510E4AD333}"/>
              </a:ext>
            </a:extLst>
          </p:cNvPr>
          <p:cNvSpPr/>
          <p:nvPr/>
        </p:nvSpPr>
        <p:spPr>
          <a:xfrm>
            <a:off x="5782332" y="5678837"/>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D24D273-348A-1A71-464C-084F097C6A55}"/>
              </a:ext>
            </a:extLst>
          </p:cNvPr>
          <p:cNvSpPr/>
          <p:nvPr/>
        </p:nvSpPr>
        <p:spPr>
          <a:xfrm>
            <a:off x="5309184" y="5558427"/>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3AA2B814-A3C9-25F6-9AA7-ADBA626D3E02}"/>
              </a:ext>
            </a:extLst>
          </p:cNvPr>
          <p:cNvSpPr/>
          <p:nvPr/>
        </p:nvSpPr>
        <p:spPr>
          <a:xfrm>
            <a:off x="5204631" y="5332042"/>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17DC131-5FC0-8FB5-CC8F-75D7E9C20495}"/>
              </a:ext>
            </a:extLst>
          </p:cNvPr>
          <p:cNvSpPr/>
          <p:nvPr/>
        </p:nvSpPr>
        <p:spPr>
          <a:xfrm>
            <a:off x="5606895" y="5463880"/>
            <a:ext cx="116958" cy="11411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4D4F9303-6B6F-99FF-D60D-A9E4248EB586}"/>
              </a:ext>
            </a:extLst>
          </p:cNvPr>
          <p:cNvPicPr>
            <a:picLocks noChangeAspect="1"/>
          </p:cNvPicPr>
          <p:nvPr/>
        </p:nvPicPr>
        <p:blipFill>
          <a:blip r:embed="rId2"/>
          <a:stretch>
            <a:fillRect/>
          </a:stretch>
        </p:blipFill>
        <p:spPr>
          <a:xfrm>
            <a:off x="2737251" y="2711639"/>
            <a:ext cx="1485900" cy="889000"/>
          </a:xfrm>
          <a:prstGeom prst="rect">
            <a:avLst/>
          </a:prstGeom>
        </p:spPr>
      </p:pic>
      <p:pic>
        <p:nvPicPr>
          <p:cNvPr id="25" name="Image 24">
            <a:extLst>
              <a:ext uri="{FF2B5EF4-FFF2-40B4-BE49-F238E27FC236}">
                <a16:creationId xmlns:a16="http://schemas.microsoft.com/office/drawing/2014/main" id="{06E33F1D-D743-999A-BCCD-896467039047}"/>
              </a:ext>
            </a:extLst>
          </p:cNvPr>
          <p:cNvPicPr>
            <a:picLocks noChangeAspect="1"/>
          </p:cNvPicPr>
          <p:nvPr/>
        </p:nvPicPr>
        <p:blipFill>
          <a:blip r:embed="rId3"/>
          <a:stretch>
            <a:fillRect/>
          </a:stretch>
        </p:blipFill>
        <p:spPr>
          <a:xfrm>
            <a:off x="5083832" y="2848090"/>
            <a:ext cx="1397000" cy="749300"/>
          </a:xfrm>
          <a:prstGeom prst="rect">
            <a:avLst/>
          </a:prstGeom>
        </p:spPr>
      </p:pic>
      <p:sp>
        <p:nvSpPr>
          <p:cNvPr id="26" name="ZoneTexte 25">
            <a:extLst>
              <a:ext uri="{FF2B5EF4-FFF2-40B4-BE49-F238E27FC236}">
                <a16:creationId xmlns:a16="http://schemas.microsoft.com/office/drawing/2014/main" id="{F8076EAD-A075-EB18-7EAE-D9B129F31882}"/>
              </a:ext>
            </a:extLst>
          </p:cNvPr>
          <p:cNvSpPr txBox="1"/>
          <p:nvPr/>
        </p:nvSpPr>
        <p:spPr>
          <a:xfrm>
            <a:off x="2311759" y="1916202"/>
            <a:ext cx="3463064" cy="461665"/>
          </a:xfrm>
          <a:prstGeom prst="rect">
            <a:avLst/>
          </a:prstGeom>
          <a:noFill/>
        </p:spPr>
        <p:txBody>
          <a:bodyPr wrap="none" rtlCol="0">
            <a:spAutoFit/>
          </a:bodyPr>
          <a:lstStyle/>
          <a:p>
            <a:r>
              <a:rPr lang="fr-FR" sz="2400" dirty="0"/>
              <a:t>La loi de Boyle - Mariotte :</a:t>
            </a:r>
          </a:p>
        </p:txBody>
      </p:sp>
      <p:sp>
        <p:nvSpPr>
          <p:cNvPr id="27" name="ZoneTexte 26">
            <a:extLst>
              <a:ext uri="{FF2B5EF4-FFF2-40B4-BE49-F238E27FC236}">
                <a16:creationId xmlns:a16="http://schemas.microsoft.com/office/drawing/2014/main" id="{BAB5DCD9-79A2-C274-4BCE-38CF6F8FA3AA}"/>
              </a:ext>
            </a:extLst>
          </p:cNvPr>
          <p:cNvSpPr txBox="1"/>
          <p:nvPr/>
        </p:nvSpPr>
        <p:spPr>
          <a:xfrm>
            <a:off x="3058126" y="6100595"/>
            <a:ext cx="873957" cy="369332"/>
          </a:xfrm>
          <a:prstGeom prst="rect">
            <a:avLst/>
          </a:prstGeom>
          <a:noFill/>
        </p:spPr>
        <p:txBody>
          <a:bodyPr wrap="none" rtlCol="0">
            <a:spAutoFit/>
          </a:bodyPr>
          <a:lstStyle/>
          <a:p>
            <a:r>
              <a:rPr lang="fr-FR" dirty="0"/>
              <a:t>P1 x V1</a:t>
            </a:r>
          </a:p>
        </p:txBody>
      </p:sp>
      <p:sp>
        <p:nvSpPr>
          <p:cNvPr id="28" name="ZoneTexte 27">
            <a:extLst>
              <a:ext uri="{FF2B5EF4-FFF2-40B4-BE49-F238E27FC236}">
                <a16:creationId xmlns:a16="http://schemas.microsoft.com/office/drawing/2014/main" id="{6ED61D01-F13D-73EF-0426-7A56A9B383B1}"/>
              </a:ext>
            </a:extLst>
          </p:cNvPr>
          <p:cNvSpPr txBox="1"/>
          <p:nvPr/>
        </p:nvSpPr>
        <p:spPr>
          <a:xfrm>
            <a:off x="5403833" y="6100595"/>
            <a:ext cx="873957" cy="369332"/>
          </a:xfrm>
          <a:prstGeom prst="rect">
            <a:avLst/>
          </a:prstGeom>
          <a:noFill/>
        </p:spPr>
        <p:txBody>
          <a:bodyPr wrap="none" rtlCol="0">
            <a:spAutoFit/>
          </a:bodyPr>
          <a:lstStyle/>
          <a:p>
            <a:r>
              <a:rPr lang="fr-FR" dirty="0"/>
              <a:t>P2 x V2</a:t>
            </a:r>
          </a:p>
        </p:txBody>
      </p:sp>
      <p:sp>
        <p:nvSpPr>
          <p:cNvPr id="29" name="ZoneTexte 28">
            <a:extLst>
              <a:ext uri="{FF2B5EF4-FFF2-40B4-BE49-F238E27FC236}">
                <a16:creationId xmlns:a16="http://schemas.microsoft.com/office/drawing/2014/main" id="{5E3B4AE1-B258-4D1C-ECD4-A5B428D3AAC8}"/>
              </a:ext>
            </a:extLst>
          </p:cNvPr>
          <p:cNvSpPr txBox="1"/>
          <p:nvPr/>
        </p:nvSpPr>
        <p:spPr>
          <a:xfrm>
            <a:off x="4524083" y="6100595"/>
            <a:ext cx="300082" cy="369332"/>
          </a:xfrm>
          <a:prstGeom prst="rect">
            <a:avLst/>
          </a:prstGeom>
          <a:noFill/>
        </p:spPr>
        <p:txBody>
          <a:bodyPr wrap="none" rtlCol="0">
            <a:spAutoFit/>
          </a:bodyPr>
          <a:lstStyle/>
          <a:p>
            <a:r>
              <a:rPr lang="fr-FR" dirty="0"/>
              <a:t>=</a:t>
            </a:r>
          </a:p>
        </p:txBody>
      </p:sp>
      <p:sp>
        <p:nvSpPr>
          <p:cNvPr id="30" name="ZoneTexte 29">
            <a:extLst>
              <a:ext uri="{FF2B5EF4-FFF2-40B4-BE49-F238E27FC236}">
                <a16:creationId xmlns:a16="http://schemas.microsoft.com/office/drawing/2014/main" id="{6563A88D-B1DB-690B-6CE0-8378A2329124}"/>
              </a:ext>
            </a:extLst>
          </p:cNvPr>
          <p:cNvSpPr txBox="1"/>
          <p:nvPr/>
        </p:nvSpPr>
        <p:spPr>
          <a:xfrm>
            <a:off x="2095193" y="5028843"/>
            <a:ext cx="433132" cy="369332"/>
          </a:xfrm>
          <a:prstGeom prst="rect">
            <a:avLst/>
          </a:prstGeom>
          <a:noFill/>
        </p:spPr>
        <p:txBody>
          <a:bodyPr wrap="none" rtlCol="0">
            <a:spAutoFit/>
          </a:bodyPr>
          <a:lstStyle/>
          <a:p>
            <a:r>
              <a:rPr lang="fr-FR" dirty="0"/>
              <a:t>V1</a:t>
            </a:r>
          </a:p>
        </p:txBody>
      </p:sp>
      <p:sp>
        <p:nvSpPr>
          <p:cNvPr id="31" name="ZoneTexte 30">
            <a:extLst>
              <a:ext uri="{FF2B5EF4-FFF2-40B4-BE49-F238E27FC236}">
                <a16:creationId xmlns:a16="http://schemas.microsoft.com/office/drawing/2014/main" id="{81A646D2-389C-8F2F-3272-38F6B97597E6}"/>
              </a:ext>
            </a:extLst>
          </p:cNvPr>
          <p:cNvSpPr txBox="1"/>
          <p:nvPr/>
        </p:nvSpPr>
        <p:spPr>
          <a:xfrm>
            <a:off x="2101605" y="3038074"/>
            <a:ext cx="420308" cy="369332"/>
          </a:xfrm>
          <a:prstGeom prst="rect">
            <a:avLst/>
          </a:prstGeom>
          <a:noFill/>
        </p:spPr>
        <p:txBody>
          <a:bodyPr wrap="none" rtlCol="0">
            <a:spAutoFit/>
          </a:bodyPr>
          <a:lstStyle/>
          <a:p>
            <a:r>
              <a:rPr lang="fr-FR" dirty="0"/>
              <a:t>P1</a:t>
            </a:r>
          </a:p>
        </p:txBody>
      </p:sp>
      <p:sp>
        <p:nvSpPr>
          <p:cNvPr id="32" name="ZoneTexte 31">
            <a:extLst>
              <a:ext uri="{FF2B5EF4-FFF2-40B4-BE49-F238E27FC236}">
                <a16:creationId xmlns:a16="http://schemas.microsoft.com/office/drawing/2014/main" id="{5682192D-B28F-2EF5-C442-12FCC6C077A8}"/>
              </a:ext>
            </a:extLst>
          </p:cNvPr>
          <p:cNvSpPr txBox="1"/>
          <p:nvPr/>
        </p:nvSpPr>
        <p:spPr>
          <a:xfrm>
            <a:off x="4663524" y="3043433"/>
            <a:ext cx="420308" cy="369332"/>
          </a:xfrm>
          <a:prstGeom prst="rect">
            <a:avLst/>
          </a:prstGeom>
          <a:noFill/>
        </p:spPr>
        <p:txBody>
          <a:bodyPr wrap="none" rtlCol="0">
            <a:spAutoFit/>
          </a:bodyPr>
          <a:lstStyle/>
          <a:p>
            <a:r>
              <a:rPr lang="fr-FR" dirty="0"/>
              <a:t>P2</a:t>
            </a:r>
          </a:p>
        </p:txBody>
      </p:sp>
      <p:sp>
        <p:nvSpPr>
          <p:cNvPr id="33" name="ZoneTexte 32">
            <a:extLst>
              <a:ext uri="{FF2B5EF4-FFF2-40B4-BE49-F238E27FC236}">
                <a16:creationId xmlns:a16="http://schemas.microsoft.com/office/drawing/2014/main" id="{EC36BBD7-A56A-3F9E-10BF-4740D2B7B4FE}"/>
              </a:ext>
            </a:extLst>
          </p:cNvPr>
          <p:cNvSpPr txBox="1"/>
          <p:nvPr/>
        </p:nvSpPr>
        <p:spPr>
          <a:xfrm>
            <a:off x="4650700" y="5309505"/>
            <a:ext cx="433132" cy="369332"/>
          </a:xfrm>
          <a:prstGeom prst="rect">
            <a:avLst/>
          </a:prstGeom>
          <a:noFill/>
        </p:spPr>
        <p:txBody>
          <a:bodyPr wrap="none" rtlCol="0">
            <a:spAutoFit/>
          </a:bodyPr>
          <a:lstStyle/>
          <a:p>
            <a:r>
              <a:rPr lang="fr-FR" dirty="0"/>
              <a:t>V2</a:t>
            </a:r>
          </a:p>
        </p:txBody>
      </p:sp>
      <p:sp>
        <p:nvSpPr>
          <p:cNvPr id="34" name="ZoneTexte 33">
            <a:extLst>
              <a:ext uri="{FF2B5EF4-FFF2-40B4-BE49-F238E27FC236}">
                <a16:creationId xmlns:a16="http://schemas.microsoft.com/office/drawing/2014/main" id="{7D372710-CEED-A8CA-75FB-5797393D9F90}"/>
              </a:ext>
            </a:extLst>
          </p:cNvPr>
          <p:cNvSpPr txBox="1"/>
          <p:nvPr/>
        </p:nvSpPr>
        <p:spPr>
          <a:xfrm>
            <a:off x="7446323" y="3637374"/>
            <a:ext cx="2881423" cy="1323439"/>
          </a:xfrm>
          <a:prstGeom prst="rect">
            <a:avLst/>
          </a:prstGeom>
          <a:noFill/>
        </p:spPr>
        <p:txBody>
          <a:bodyPr wrap="square" rtlCol="0">
            <a:spAutoFit/>
          </a:bodyPr>
          <a:lstStyle/>
          <a:p>
            <a:r>
              <a:rPr lang="fr-FR" sz="2000" dirty="0"/>
              <a:t>A température constante le produit d’un gaz par son volume est égal à une constante</a:t>
            </a:r>
          </a:p>
        </p:txBody>
      </p:sp>
      <p:sp>
        <p:nvSpPr>
          <p:cNvPr id="35" name="Rectangle 34">
            <a:extLst>
              <a:ext uri="{FF2B5EF4-FFF2-40B4-BE49-F238E27FC236}">
                <a16:creationId xmlns:a16="http://schemas.microsoft.com/office/drawing/2014/main" id="{5CA4F1BD-5F50-3416-F61F-8359BEF44CE3}"/>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D057351A-AE67-F392-26E3-B8ED177CA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37" name="Rectangle 36">
            <a:extLst>
              <a:ext uri="{FF2B5EF4-FFF2-40B4-BE49-F238E27FC236}">
                <a16:creationId xmlns:a16="http://schemas.microsoft.com/office/drawing/2014/main" id="{AA1ACDC8-4FB4-0E51-B5B2-9E9373AF254E}"/>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13">
            <a:extLst>
              <a:ext uri="{FF2B5EF4-FFF2-40B4-BE49-F238E27FC236}">
                <a16:creationId xmlns:a16="http://schemas.microsoft.com/office/drawing/2014/main" id="{0E0F165F-66C9-41D8-BD95-7E14A3550DEA}"/>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0FE194AC-8773-5D86-AEF1-3B8FFD5FF264}"/>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40" name="ZoneTexte 39">
            <a:extLst>
              <a:ext uri="{FF2B5EF4-FFF2-40B4-BE49-F238E27FC236}">
                <a16:creationId xmlns:a16="http://schemas.microsoft.com/office/drawing/2014/main" id="{C1AEC697-1B42-1939-B6BC-EA99CC34D4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41" name="ZoneTexte 40">
            <a:extLst>
              <a:ext uri="{FF2B5EF4-FFF2-40B4-BE49-F238E27FC236}">
                <a16:creationId xmlns:a16="http://schemas.microsoft.com/office/drawing/2014/main" id="{1B5AE416-EFC8-2C5F-FBEE-59423ACE159B}"/>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Tree>
    <p:extLst>
      <p:ext uri="{BB962C8B-B14F-4D97-AF65-F5344CB8AC3E}">
        <p14:creationId xmlns:p14="http://schemas.microsoft.com/office/powerpoint/2010/main" val="3582725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AF7BF-9C65-2FDE-DF74-3AE48503E510}"/>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FF21200B-630D-4C36-2E4C-59914E10AC35}"/>
              </a:ext>
            </a:extLst>
          </p:cNvPr>
          <p:cNvSpPr>
            <a:spLocks noGrp="1"/>
          </p:cNvSpPr>
          <p:nvPr>
            <p:ph type="title" idx="4294967295"/>
          </p:nvPr>
        </p:nvSpPr>
        <p:spPr>
          <a:xfrm>
            <a:off x="1826840" y="116632"/>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A640A0A8-9FD3-8CFA-1594-7EF3BA2D5C47}"/>
              </a:ext>
            </a:extLst>
          </p:cNvPr>
          <p:cNvCxnSpPr/>
          <p:nvPr/>
        </p:nvCxnSpPr>
        <p:spPr>
          <a:xfrm>
            <a:off x="1919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Sous-titre 2">
            <a:extLst>
              <a:ext uri="{FF2B5EF4-FFF2-40B4-BE49-F238E27FC236}">
                <a16:creationId xmlns:a16="http://schemas.microsoft.com/office/drawing/2014/main" id="{DDD02D27-F474-C780-7142-5030B6B5A8BF}"/>
              </a:ext>
            </a:extLst>
          </p:cNvPr>
          <p:cNvSpPr txBox="1">
            <a:spLocks/>
          </p:cNvSpPr>
          <p:nvPr/>
        </p:nvSpPr>
        <p:spPr>
          <a:xfrm>
            <a:off x="9624392" y="0"/>
            <a:ext cx="1043608" cy="332656"/>
          </a:xfrm>
          <a:prstGeom prst="rect">
            <a:avLst/>
          </a:prstGeom>
        </p:spPr>
        <p:txBody>
          <a:bodyPr/>
          <a:lstStyle/>
          <a:p>
            <a:pPr algn="r">
              <a:spcBef>
                <a:spcPct val="20000"/>
              </a:spcBef>
              <a:defRPr/>
            </a:pPr>
            <a:r>
              <a:rPr lang="fr-FR" dirty="0"/>
              <a:t>16</a:t>
            </a:r>
            <a:endParaRPr lang="fr-FR" b="1" dirty="0">
              <a:solidFill>
                <a:schemeClr val="accent6"/>
              </a:solidFill>
            </a:endParaRPr>
          </a:p>
          <a:p>
            <a:pPr>
              <a:spcBef>
                <a:spcPct val="20000"/>
              </a:spcBef>
              <a:defRPr/>
            </a:pPr>
            <a:endParaRPr lang="fr-FR" sz="1400" b="1" dirty="0">
              <a:solidFill>
                <a:schemeClr val="accent6"/>
              </a:solidFill>
            </a:endParaRPr>
          </a:p>
        </p:txBody>
      </p:sp>
      <p:sp>
        <p:nvSpPr>
          <p:cNvPr id="10" name="Sous-titre 2">
            <a:extLst>
              <a:ext uri="{FF2B5EF4-FFF2-40B4-BE49-F238E27FC236}">
                <a16:creationId xmlns:a16="http://schemas.microsoft.com/office/drawing/2014/main" id="{616C6427-3EA5-3772-DA25-9A03E6706E58}"/>
              </a:ext>
            </a:extLst>
          </p:cNvPr>
          <p:cNvSpPr txBox="1">
            <a:spLocks/>
          </p:cNvSpPr>
          <p:nvPr/>
        </p:nvSpPr>
        <p:spPr>
          <a:xfrm>
            <a:off x="9088582" y="6304186"/>
            <a:ext cx="1507918" cy="50919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sz="1400" b="1" dirty="0">
                <a:solidFill>
                  <a:schemeClr val="accent6"/>
                </a:solidFill>
              </a:rPr>
              <a:t>UE Pneumologie</a:t>
            </a:r>
            <a:br>
              <a:rPr lang="fr-FR" sz="1400" b="1" dirty="0">
                <a:solidFill>
                  <a:schemeClr val="accent6"/>
                </a:solidFill>
              </a:rPr>
            </a:br>
            <a:r>
              <a:rPr lang="fr-FR" sz="1400" b="1" dirty="0">
                <a:solidFill>
                  <a:schemeClr val="accent6"/>
                </a:solidFill>
              </a:rPr>
              <a:t> </a:t>
            </a:r>
          </a:p>
          <a:p>
            <a:endParaRPr lang="fr-FR" sz="1400" b="1" dirty="0">
              <a:solidFill>
                <a:schemeClr val="accent6"/>
              </a:solidFill>
            </a:endParaRPr>
          </a:p>
        </p:txBody>
      </p:sp>
      <p:pic>
        <p:nvPicPr>
          <p:cNvPr id="11" name="Image 10">
            <a:extLst>
              <a:ext uri="{FF2B5EF4-FFF2-40B4-BE49-F238E27FC236}">
                <a16:creationId xmlns:a16="http://schemas.microsoft.com/office/drawing/2014/main" id="{CA039215-AB90-CB80-658F-53BEEC8BF11C}"/>
              </a:ext>
            </a:extLst>
          </p:cNvPr>
          <p:cNvPicPr>
            <a:picLocks noChangeAspect="1"/>
          </p:cNvPicPr>
          <p:nvPr/>
        </p:nvPicPr>
        <p:blipFill>
          <a:blip r:embed="rId2"/>
          <a:stretch>
            <a:fillRect/>
          </a:stretch>
        </p:blipFill>
        <p:spPr>
          <a:xfrm>
            <a:off x="1919536" y="1340769"/>
            <a:ext cx="3416300" cy="3822700"/>
          </a:xfrm>
          <a:prstGeom prst="rect">
            <a:avLst/>
          </a:prstGeom>
        </p:spPr>
      </p:pic>
      <p:cxnSp>
        <p:nvCxnSpPr>
          <p:cNvPr id="13" name="Connecteur droit avec flèche 12">
            <a:extLst>
              <a:ext uri="{FF2B5EF4-FFF2-40B4-BE49-F238E27FC236}">
                <a16:creationId xmlns:a16="http://schemas.microsoft.com/office/drawing/2014/main" id="{72CE1BEB-9D70-751C-B39B-29038893A838}"/>
              </a:ext>
            </a:extLst>
          </p:cNvPr>
          <p:cNvCxnSpPr>
            <a:cxnSpLocks/>
          </p:cNvCxnSpPr>
          <p:nvPr/>
        </p:nvCxnSpPr>
        <p:spPr>
          <a:xfrm rot="2700000">
            <a:off x="4448159" y="4207794"/>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D078C44-ED80-E839-8226-96AD0F4A4652}"/>
              </a:ext>
            </a:extLst>
          </p:cNvPr>
          <p:cNvCxnSpPr>
            <a:cxnSpLocks/>
          </p:cNvCxnSpPr>
          <p:nvPr/>
        </p:nvCxnSpPr>
        <p:spPr>
          <a:xfrm>
            <a:off x="4747650" y="3252119"/>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7BEC203-AA01-F445-1A86-DBBEAC9C947B}"/>
              </a:ext>
            </a:extLst>
          </p:cNvPr>
          <p:cNvCxnSpPr>
            <a:cxnSpLocks/>
          </p:cNvCxnSpPr>
          <p:nvPr/>
        </p:nvCxnSpPr>
        <p:spPr>
          <a:xfrm rot="8100000">
            <a:off x="2390773" y="4207794"/>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1481BAD0-AFDC-3191-2A06-436AB3807245}"/>
              </a:ext>
            </a:extLst>
          </p:cNvPr>
          <p:cNvCxnSpPr>
            <a:cxnSpLocks/>
          </p:cNvCxnSpPr>
          <p:nvPr/>
        </p:nvCxnSpPr>
        <p:spPr>
          <a:xfrm>
            <a:off x="3606496" y="1162245"/>
            <a:ext cx="2" cy="78909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B4F75232-0017-9795-C658-68883FC22955}"/>
              </a:ext>
            </a:extLst>
          </p:cNvPr>
          <p:cNvCxnSpPr>
            <a:cxnSpLocks/>
          </p:cNvCxnSpPr>
          <p:nvPr/>
        </p:nvCxnSpPr>
        <p:spPr>
          <a:xfrm rot="13500000">
            <a:off x="2390772" y="2544551"/>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3E0DACC-F600-2CEB-CAA1-66BBA4A84757}"/>
              </a:ext>
            </a:extLst>
          </p:cNvPr>
          <p:cNvCxnSpPr>
            <a:cxnSpLocks/>
          </p:cNvCxnSpPr>
          <p:nvPr/>
        </p:nvCxnSpPr>
        <p:spPr>
          <a:xfrm rot="5400000">
            <a:off x="3399161" y="4627264"/>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AF280DDD-813A-DD37-E271-9FF36CE47647}"/>
              </a:ext>
            </a:extLst>
          </p:cNvPr>
          <p:cNvCxnSpPr>
            <a:cxnSpLocks/>
          </p:cNvCxnSpPr>
          <p:nvPr/>
        </p:nvCxnSpPr>
        <p:spPr>
          <a:xfrm rot="10800000">
            <a:off x="2091281" y="3252119"/>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B62426A-5A51-B96C-AB15-84D5FD323C86}"/>
              </a:ext>
            </a:extLst>
          </p:cNvPr>
          <p:cNvCxnSpPr>
            <a:cxnSpLocks/>
          </p:cNvCxnSpPr>
          <p:nvPr/>
        </p:nvCxnSpPr>
        <p:spPr>
          <a:xfrm rot="8100000" flipH="1">
            <a:off x="4448159" y="2539897"/>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8FE8E11D-ECCB-B6D8-B363-8B923115D079}"/>
              </a:ext>
            </a:extLst>
          </p:cNvPr>
          <p:cNvSpPr txBox="1"/>
          <p:nvPr/>
        </p:nvSpPr>
        <p:spPr>
          <a:xfrm>
            <a:off x="3185578" y="3067453"/>
            <a:ext cx="884216" cy="369332"/>
          </a:xfrm>
          <a:prstGeom prst="rect">
            <a:avLst/>
          </a:prstGeom>
          <a:noFill/>
        </p:spPr>
        <p:txBody>
          <a:bodyPr wrap="none" rtlCol="0">
            <a:spAutoFit/>
          </a:bodyPr>
          <a:lstStyle/>
          <a:p>
            <a:r>
              <a:rPr lang="fr-FR" dirty="0"/>
              <a:t>PA &lt; PB</a:t>
            </a:r>
          </a:p>
        </p:txBody>
      </p:sp>
      <p:sp>
        <p:nvSpPr>
          <p:cNvPr id="24" name="ZoneTexte 23">
            <a:extLst>
              <a:ext uri="{FF2B5EF4-FFF2-40B4-BE49-F238E27FC236}">
                <a16:creationId xmlns:a16="http://schemas.microsoft.com/office/drawing/2014/main" id="{7DD18F9F-7642-6346-ADA2-E6C5A73673F7}"/>
              </a:ext>
            </a:extLst>
          </p:cNvPr>
          <p:cNvSpPr txBox="1"/>
          <p:nvPr/>
        </p:nvSpPr>
        <p:spPr>
          <a:xfrm>
            <a:off x="2378788" y="5101733"/>
            <a:ext cx="2455416" cy="830997"/>
          </a:xfrm>
          <a:prstGeom prst="rect">
            <a:avLst/>
          </a:prstGeom>
          <a:noFill/>
        </p:spPr>
        <p:txBody>
          <a:bodyPr wrap="none" rtlCol="0">
            <a:spAutoFit/>
          </a:bodyPr>
          <a:lstStyle/>
          <a:p>
            <a:r>
              <a:rPr lang="fr-FR" sz="1600" dirty="0"/>
              <a:t>VA: Volume Alvéolaire</a:t>
            </a:r>
          </a:p>
          <a:p>
            <a:r>
              <a:rPr lang="fr-FR" sz="1600" dirty="0"/>
              <a:t>PA : Pression Alvéolaire</a:t>
            </a:r>
          </a:p>
          <a:p>
            <a:r>
              <a:rPr lang="fr-FR" sz="1600" dirty="0"/>
              <a:t>PB : Pression Barométrique</a:t>
            </a:r>
          </a:p>
        </p:txBody>
      </p:sp>
      <p:sp>
        <p:nvSpPr>
          <p:cNvPr id="25" name="ZoneTexte 24">
            <a:extLst>
              <a:ext uri="{FF2B5EF4-FFF2-40B4-BE49-F238E27FC236}">
                <a16:creationId xmlns:a16="http://schemas.microsoft.com/office/drawing/2014/main" id="{B1D155DA-B475-97DD-E08E-1AE80B18A88C}"/>
              </a:ext>
            </a:extLst>
          </p:cNvPr>
          <p:cNvSpPr txBox="1"/>
          <p:nvPr/>
        </p:nvSpPr>
        <p:spPr>
          <a:xfrm>
            <a:off x="5916226" y="2539897"/>
            <a:ext cx="4414009" cy="1938992"/>
          </a:xfrm>
          <a:prstGeom prst="rect">
            <a:avLst/>
          </a:prstGeom>
          <a:noFill/>
        </p:spPr>
        <p:txBody>
          <a:bodyPr wrap="square" rtlCol="0">
            <a:spAutoFit/>
          </a:bodyPr>
          <a:lstStyle/>
          <a:p>
            <a:r>
              <a:rPr lang="fr-FR" sz="2000" u="sng" dirty="0"/>
              <a:t>A l’inspiration </a:t>
            </a:r>
            <a:r>
              <a:rPr lang="fr-FR" sz="2000" dirty="0"/>
              <a:t>le volume alvéolaire augmente, comme P x V = constante la pression alvéolaire chute.</a:t>
            </a:r>
          </a:p>
          <a:p>
            <a:r>
              <a:rPr lang="fr-FR" sz="2000" dirty="0"/>
              <a:t>Lorsque la PA devient inférieure à la PB apparait un mouvement d’air depuis l’environnement vers l’alvéole.</a:t>
            </a:r>
          </a:p>
        </p:txBody>
      </p:sp>
    </p:spTree>
    <p:extLst>
      <p:ext uri="{BB962C8B-B14F-4D97-AF65-F5344CB8AC3E}">
        <p14:creationId xmlns:p14="http://schemas.microsoft.com/office/powerpoint/2010/main" val="2928382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A5AA-F978-98FC-9C11-E280D081E6AA}"/>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34BBCF48-FD2A-1C21-2E4E-966D95434268}"/>
              </a:ext>
            </a:extLst>
          </p:cNvPr>
          <p:cNvSpPr>
            <a:spLocks noGrp="1"/>
          </p:cNvSpPr>
          <p:nvPr>
            <p:ph type="title" idx="4294967295"/>
          </p:nvPr>
        </p:nvSpPr>
        <p:spPr>
          <a:xfrm>
            <a:off x="1826840" y="116632"/>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1BD3F287-08EC-D722-498C-797CA8CE83ED}"/>
              </a:ext>
            </a:extLst>
          </p:cNvPr>
          <p:cNvCxnSpPr/>
          <p:nvPr/>
        </p:nvCxnSpPr>
        <p:spPr>
          <a:xfrm>
            <a:off x="1919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Sous-titre 2">
            <a:extLst>
              <a:ext uri="{FF2B5EF4-FFF2-40B4-BE49-F238E27FC236}">
                <a16:creationId xmlns:a16="http://schemas.microsoft.com/office/drawing/2014/main" id="{43BAEB6B-8CC1-6F76-1A88-B010139644F1}"/>
              </a:ext>
            </a:extLst>
          </p:cNvPr>
          <p:cNvSpPr txBox="1">
            <a:spLocks/>
          </p:cNvSpPr>
          <p:nvPr/>
        </p:nvSpPr>
        <p:spPr>
          <a:xfrm>
            <a:off x="9624392" y="0"/>
            <a:ext cx="1043608" cy="332656"/>
          </a:xfrm>
          <a:prstGeom prst="rect">
            <a:avLst/>
          </a:prstGeom>
        </p:spPr>
        <p:txBody>
          <a:bodyPr/>
          <a:lstStyle/>
          <a:p>
            <a:pPr algn="r">
              <a:spcBef>
                <a:spcPct val="20000"/>
              </a:spcBef>
              <a:defRPr/>
            </a:pPr>
            <a:r>
              <a:rPr lang="fr-FR" dirty="0"/>
              <a:t>17</a:t>
            </a:r>
            <a:endParaRPr lang="fr-FR" b="1" dirty="0">
              <a:solidFill>
                <a:schemeClr val="accent6"/>
              </a:solidFill>
            </a:endParaRPr>
          </a:p>
          <a:p>
            <a:pPr>
              <a:spcBef>
                <a:spcPct val="20000"/>
              </a:spcBef>
              <a:defRPr/>
            </a:pPr>
            <a:endParaRPr lang="fr-FR" sz="1400" b="1" dirty="0">
              <a:solidFill>
                <a:schemeClr val="accent6"/>
              </a:solidFill>
            </a:endParaRPr>
          </a:p>
        </p:txBody>
      </p:sp>
      <p:sp>
        <p:nvSpPr>
          <p:cNvPr id="10" name="Sous-titre 2">
            <a:extLst>
              <a:ext uri="{FF2B5EF4-FFF2-40B4-BE49-F238E27FC236}">
                <a16:creationId xmlns:a16="http://schemas.microsoft.com/office/drawing/2014/main" id="{B096F863-2A13-6377-EB0B-FFFA6A74A6CC}"/>
              </a:ext>
            </a:extLst>
          </p:cNvPr>
          <p:cNvSpPr txBox="1">
            <a:spLocks/>
          </p:cNvSpPr>
          <p:nvPr/>
        </p:nvSpPr>
        <p:spPr>
          <a:xfrm>
            <a:off x="9088582" y="6304186"/>
            <a:ext cx="1507918" cy="50919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sz="1400" b="1" dirty="0">
                <a:solidFill>
                  <a:schemeClr val="accent6"/>
                </a:solidFill>
              </a:rPr>
              <a:t>UE Pneumologie</a:t>
            </a:r>
            <a:br>
              <a:rPr lang="fr-FR" sz="1400" b="1" dirty="0">
                <a:solidFill>
                  <a:schemeClr val="accent6"/>
                </a:solidFill>
              </a:rPr>
            </a:br>
            <a:r>
              <a:rPr lang="fr-FR" sz="1400" b="1" dirty="0">
                <a:solidFill>
                  <a:schemeClr val="accent6"/>
                </a:solidFill>
              </a:rPr>
              <a:t> </a:t>
            </a:r>
          </a:p>
          <a:p>
            <a:endParaRPr lang="fr-FR" sz="1400" b="1" dirty="0">
              <a:solidFill>
                <a:schemeClr val="accent6"/>
              </a:solidFill>
            </a:endParaRPr>
          </a:p>
        </p:txBody>
      </p:sp>
      <p:pic>
        <p:nvPicPr>
          <p:cNvPr id="2" name="Image 1">
            <a:extLst>
              <a:ext uri="{FF2B5EF4-FFF2-40B4-BE49-F238E27FC236}">
                <a16:creationId xmlns:a16="http://schemas.microsoft.com/office/drawing/2014/main" id="{C0556488-1E7E-E63C-5C65-D1AD01800167}"/>
              </a:ext>
            </a:extLst>
          </p:cNvPr>
          <p:cNvPicPr>
            <a:picLocks noChangeAspect="1"/>
          </p:cNvPicPr>
          <p:nvPr/>
        </p:nvPicPr>
        <p:blipFill>
          <a:blip r:embed="rId2"/>
          <a:stretch>
            <a:fillRect/>
          </a:stretch>
        </p:blipFill>
        <p:spPr>
          <a:xfrm>
            <a:off x="1919536" y="1340769"/>
            <a:ext cx="3441700" cy="3848100"/>
          </a:xfrm>
          <a:prstGeom prst="rect">
            <a:avLst/>
          </a:prstGeom>
        </p:spPr>
      </p:pic>
      <p:cxnSp>
        <p:nvCxnSpPr>
          <p:cNvPr id="3" name="Connecteur droit avec flèche 2">
            <a:extLst>
              <a:ext uri="{FF2B5EF4-FFF2-40B4-BE49-F238E27FC236}">
                <a16:creationId xmlns:a16="http://schemas.microsoft.com/office/drawing/2014/main" id="{C8D1ECA7-9F78-B44D-447D-2FDAA17CE47D}"/>
              </a:ext>
            </a:extLst>
          </p:cNvPr>
          <p:cNvCxnSpPr>
            <a:cxnSpLocks/>
          </p:cNvCxnSpPr>
          <p:nvPr/>
        </p:nvCxnSpPr>
        <p:spPr>
          <a:xfrm rot="2700000">
            <a:off x="2433520" y="2531218"/>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F501946E-1AFB-BA7A-A9DD-6D834BBC99D7}"/>
              </a:ext>
            </a:extLst>
          </p:cNvPr>
          <p:cNvCxnSpPr>
            <a:cxnSpLocks/>
          </p:cNvCxnSpPr>
          <p:nvPr/>
        </p:nvCxnSpPr>
        <p:spPr>
          <a:xfrm>
            <a:off x="2112547" y="3380555"/>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44AE9601-5AAA-A045-1556-3D4EC75E460B}"/>
              </a:ext>
            </a:extLst>
          </p:cNvPr>
          <p:cNvCxnSpPr>
            <a:cxnSpLocks/>
          </p:cNvCxnSpPr>
          <p:nvPr/>
        </p:nvCxnSpPr>
        <p:spPr>
          <a:xfrm rot="8100000">
            <a:off x="4448158" y="2531217"/>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4CD5C6FB-7CBA-D80C-7558-51456E4C6675}"/>
              </a:ext>
            </a:extLst>
          </p:cNvPr>
          <p:cNvCxnSpPr>
            <a:cxnSpLocks/>
          </p:cNvCxnSpPr>
          <p:nvPr/>
        </p:nvCxnSpPr>
        <p:spPr>
          <a:xfrm rot="13500000">
            <a:off x="4501538" y="4145431"/>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90443AE-0F39-0B37-8F24-9D126BAD1D4D}"/>
              </a:ext>
            </a:extLst>
          </p:cNvPr>
          <p:cNvCxnSpPr>
            <a:cxnSpLocks/>
          </p:cNvCxnSpPr>
          <p:nvPr/>
        </p:nvCxnSpPr>
        <p:spPr>
          <a:xfrm flipV="1">
            <a:off x="3638900" y="4518840"/>
            <a:ext cx="0" cy="3470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4DE20BB5-41B0-9C3B-2F00-7909878039A8}"/>
              </a:ext>
            </a:extLst>
          </p:cNvPr>
          <p:cNvCxnSpPr>
            <a:cxnSpLocks/>
          </p:cNvCxnSpPr>
          <p:nvPr/>
        </p:nvCxnSpPr>
        <p:spPr>
          <a:xfrm rot="10800000">
            <a:off x="4758282" y="3350099"/>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8F8A783-F06B-ED6A-C40A-1D43A2842DD4}"/>
              </a:ext>
            </a:extLst>
          </p:cNvPr>
          <p:cNvCxnSpPr>
            <a:cxnSpLocks/>
          </p:cNvCxnSpPr>
          <p:nvPr/>
        </p:nvCxnSpPr>
        <p:spPr>
          <a:xfrm rot="8100000" flipH="1">
            <a:off x="2390772" y="4207794"/>
            <a:ext cx="3508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1388A34C-CD0F-72D6-DBD3-1A26476A5D36}"/>
              </a:ext>
            </a:extLst>
          </p:cNvPr>
          <p:cNvCxnSpPr>
            <a:cxnSpLocks/>
          </p:cNvCxnSpPr>
          <p:nvPr/>
        </p:nvCxnSpPr>
        <p:spPr>
          <a:xfrm flipV="1">
            <a:off x="3637921" y="1340769"/>
            <a:ext cx="0" cy="7803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BB734EB9-56D8-0D66-7EC4-23D28FB25E82}"/>
              </a:ext>
            </a:extLst>
          </p:cNvPr>
          <p:cNvSpPr txBox="1"/>
          <p:nvPr/>
        </p:nvSpPr>
        <p:spPr>
          <a:xfrm>
            <a:off x="3185578" y="3067453"/>
            <a:ext cx="884216" cy="369332"/>
          </a:xfrm>
          <a:prstGeom prst="rect">
            <a:avLst/>
          </a:prstGeom>
          <a:noFill/>
        </p:spPr>
        <p:txBody>
          <a:bodyPr wrap="none" rtlCol="0">
            <a:spAutoFit/>
          </a:bodyPr>
          <a:lstStyle/>
          <a:p>
            <a:r>
              <a:rPr lang="fr-FR" dirty="0"/>
              <a:t>PA &gt; PB</a:t>
            </a:r>
          </a:p>
        </p:txBody>
      </p:sp>
      <p:sp>
        <p:nvSpPr>
          <p:cNvPr id="19" name="ZoneTexte 18">
            <a:extLst>
              <a:ext uri="{FF2B5EF4-FFF2-40B4-BE49-F238E27FC236}">
                <a16:creationId xmlns:a16="http://schemas.microsoft.com/office/drawing/2014/main" id="{709131BC-D790-E50D-A47E-4ED9F1717F96}"/>
              </a:ext>
            </a:extLst>
          </p:cNvPr>
          <p:cNvSpPr txBox="1"/>
          <p:nvPr/>
        </p:nvSpPr>
        <p:spPr>
          <a:xfrm>
            <a:off x="5916226" y="2539897"/>
            <a:ext cx="4414009" cy="1938992"/>
          </a:xfrm>
          <a:prstGeom prst="rect">
            <a:avLst/>
          </a:prstGeom>
          <a:noFill/>
        </p:spPr>
        <p:txBody>
          <a:bodyPr wrap="square" rtlCol="0">
            <a:spAutoFit/>
          </a:bodyPr>
          <a:lstStyle/>
          <a:p>
            <a:r>
              <a:rPr lang="fr-FR" sz="2000" u="sng" dirty="0"/>
              <a:t>A l’expiration </a:t>
            </a:r>
            <a:r>
              <a:rPr lang="fr-FR" sz="2000" dirty="0"/>
              <a:t>le volume alvéolaire diminue, comme P x V = constante la pression alvéolaire augmente.</a:t>
            </a:r>
          </a:p>
          <a:p>
            <a:r>
              <a:rPr lang="fr-FR" sz="2000" dirty="0"/>
              <a:t>Lorsque la PA devient supérieure à la PB apparait un mouvement d’air depuis l’alvéole vers l’environnement.</a:t>
            </a:r>
          </a:p>
        </p:txBody>
      </p:sp>
      <p:sp>
        <p:nvSpPr>
          <p:cNvPr id="20" name="ZoneTexte 19">
            <a:extLst>
              <a:ext uri="{FF2B5EF4-FFF2-40B4-BE49-F238E27FC236}">
                <a16:creationId xmlns:a16="http://schemas.microsoft.com/office/drawing/2014/main" id="{D73512F8-5F7C-EB86-6035-E131977FF430}"/>
              </a:ext>
            </a:extLst>
          </p:cNvPr>
          <p:cNvSpPr txBox="1"/>
          <p:nvPr/>
        </p:nvSpPr>
        <p:spPr>
          <a:xfrm>
            <a:off x="2378788" y="5101733"/>
            <a:ext cx="2455416" cy="830997"/>
          </a:xfrm>
          <a:prstGeom prst="rect">
            <a:avLst/>
          </a:prstGeom>
          <a:noFill/>
        </p:spPr>
        <p:txBody>
          <a:bodyPr wrap="none" rtlCol="0">
            <a:spAutoFit/>
          </a:bodyPr>
          <a:lstStyle/>
          <a:p>
            <a:r>
              <a:rPr lang="fr-FR" sz="1600" dirty="0"/>
              <a:t>VA: Volume Alvéolaire</a:t>
            </a:r>
          </a:p>
          <a:p>
            <a:r>
              <a:rPr lang="fr-FR" sz="1600" dirty="0"/>
              <a:t>PA : Pression Alvéolaire</a:t>
            </a:r>
          </a:p>
          <a:p>
            <a:r>
              <a:rPr lang="fr-FR" sz="1600" dirty="0"/>
              <a:t>PB : Pression Barométrique</a:t>
            </a:r>
          </a:p>
        </p:txBody>
      </p:sp>
    </p:spTree>
    <p:extLst>
      <p:ext uri="{BB962C8B-B14F-4D97-AF65-F5344CB8AC3E}">
        <p14:creationId xmlns:p14="http://schemas.microsoft.com/office/powerpoint/2010/main" val="207301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678159" y="2274126"/>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Mécanisme de déplacement de l’air et cycle ventilatoire:</a:t>
            </a:r>
          </a:p>
        </p:txBody>
      </p:sp>
      <p:sp>
        <p:nvSpPr>
          <p:cNvPr id="3" name="Espace réservé du contenu 2">
            <a:extLst>
              <a:ext uri="{FF2B5EF4-FFF2-40B4-BE49-F238E27FC236}">
                <a16:creationId xmlns:a16="http://schemas.microsoft.com/office/drawing/2014/main" id="{7D43840F-9417-4481-90D9-93D84839264F}"/>
              </a:ext>
            </a:extLst>
          </p:cNvPr>
          <p:cNvSpPr>
            <a:spLocks noGrp="1"/>
          </p:cNvSpPr>
          <p:nvPr>
            <p:ph idx="1"/>
          </p:nvPr>
        </p:nvSpPr>
        <p:spPr>
          <a:xfrm>
            <a:off x="695320" y="2315620"/>
            <a:ext cx="6523299" cy="4351338"/>
          </a:xfrm>
        </p:spPr>
        <p:txBody>
          <a:bodyPr>
            <a:normAutofit/>
          </a:bodyPr>
          <a:lstStyle/>
          <a:p>
            <a:pPr algn="just">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Les pressions ou plus exactement les différences de pressions sont considérées comme les grandeurs d’entrée du système mécanique ventilatoire dont dépendra l’établissement des débits et par intégration des volumes gazeux. </a:t>
            </a:r>
          </a:p>
          <a:p>
            <a:pPr algn="just">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Ces différences de pressions sont la conséquence directe du travail mécanique des muscles respiratoires. Quatre pressions et quatre différences de pression peuvent être définies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3782545A-1370-4426-B5F9-A380E0B62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043" y="2383674"/>
            <a:ext cx="2883967" cy="3426039"/>
          </a:xfrm>
          <a:prstGeom prst="rect">
            <a:avLst/>
          </a:prstGeom>
        </p:spPr>
      </p:pic>
      <p:sp>
        <p:nvSpPr>
          <p:cNvPr id="14" name="Flèche : droite 13">
            <a:extLst>
              <a:ext uri="{FF2B5EF4-FFF2-40B4-BE49-F238E27FC236}">
                <a16:creationId xmlns:a16="http://schemas.microsoft.com/office/drawing/2014/main" id="{845194BF-3B2B-4D76-9726-7EE6960898D4}"/>
              </a:ext>
            </a:extLst>
          </p:cNvPr>
          <p:cNvSpPr/>
          <p:nvPr/>
        </p:nvSpPr>
        <p:spPr>
          <a:xfrm>
            <a:off x="10668277" y="3721322"/>
            <a:ext cx="632733" cy="319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droite 15">
            <a:extLst>
              <a:ext uri="{FF2B5EF4-FFF2-40B4-BE49-F238E27FC236}">
                <a16:creationId xmlns:a16="http://schemas.microsoft.com/office/drawing/2014/main" id="{1B0BEB6B-B7D0-4A8C-B4BB-7A6681D83306}"/>
              </a:ext>
            </a:extLst>
          </p:cNvPr>
          <p:cNvSpPr/>
          <p:nvPr/>
        </p:nvSpPr>
        <p:spPr>
          <a:xfrm rot="10800000">
            <a:off x="8255895" y="3726491"/>
            <a:ext cx="632733" cy="319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droite 16">
            <a:extLst>
              <a:ext uri="{FF2B5EF4-FFF2-40B4-BE49-F238E27FC236}">
                <a16:creationId xmlns:a16="http://schemas.microsoft.com/office/drawing/2014/main" id="{9C08A951-312F-46E1-91DE-1E89FFEBB8A0}"/>
              </a:ext>
            </a:extLst>
          </p:cNvPr>
          <p:cNvSpPr/>
          <p:nvPr/>
        </p:nvSpPr>
        <p:spPr>
          <a:xfrm rot="10800000">
            <a:off x="9957401" y="3721322"/>
            <a:ext cx="632733" cy="3194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droite 17">
            <a:extLst>
              <a:ext uri="{FF2B5EF4-FFF2-40B4-BE49-F238E27FC236}">
                <a16:creationId xmlns:a16="http://schemas.microsoft.com/office/drawing/2014/main" id="{D34056FA-AC76-4911-985E-5B08F83B29FE}"/>
              </a:ext>
            </a:extLst>
          </p:cNvPr>
          <p:cNvSpPr/>
          <p:nvPr/>
        </p:nvSpPr>
        <p:spPr>
          <a:xfrm>
            <a:off x="8966771" y="3721322"/>
            <a:ext cx="632733" cy="3194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6476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Mécanisme de déplacement de l’air et cycle ventilatoire:</a:t>
            </a:r>
          </a:p>
        </p:txBody>
      </p:sp>
      <p:pic>
        <p:nvPicPr>
          <p:cNvPr id="2" name="Image 1">
            <a:extLst>
              <a:ext uri="{FF2B5EF4-FFF2-40B4-BE49-F238E27FC236}">
                <a16:creationId xmlns:a16="http://schemas.microsoft.com/office/drawing/2014/main" id="{A40E81A6-4110-4F07-9137-111FDD6C9C12}"/>
              </a:ext>
            </a:extLst>
          </p:cNvPr>
          <p:cNvPicPr>
            <a:picLocks noChangeAspect="1"/>
          </p:cNvPicPr>
          <p:nvPr/>
        </p:nvPicPr>
        <p:blipFill>
          <a:blip r:embed="rId3"/>
          <a:stretch>
            <a:fillRect/>
          </a:stretch>
        </p:blipFill>
        <p:spPr>
          <a:xfrm>
            <a:off x="2586575" y="1924555"/>
            <a:ext cx="7495027" cy="4342872"/>
          </a:xfrm>
          <a:prstGeom prst="rect">
            <a:avLst/>
          </a:prstGeom>
        </p:spPr>
      </p:pic>
    </p:spTree>
    <p:extLst>
      <p:ext uri="{BB962C8B-B14F-4D97-AF65-F5344CB8AC3E}">
        <p14:creationId xmlns:p14="http://schemas.microsoft.com/office/powerpoint/2010/main" val="447746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Mécanisme de déplacement de l’air et cycle ventilatoire:</a:t>
            </a:r>
          </a:p>
        </p:txBody>
      </p:sp>
      <p:sp>
        <p:nvSpPr>
          <p:cNvPr id="3" name="Espace réservé du contenu 2">
            <a:extLst>
              <a:ext uri="{FF2B5EF4-FFF2-40B4-BE49-F238E27FC236}">
                <a16:creationId xmlns:a16="http://schemas.microsoft.com/office/drawing/2014/main" id="{7D43840F-9417-4481-90D9-93D84839264F}"/>
              </a:ext>
            </a:extLst>
          </p:cNvPr>
          <p:cNvSpPr>
            <a:spLocks noGrp="1"/>
          </p:cNvSpPr>
          <p:nvPr>
            <p:ph idx="1"/>
          </p:nvPr>
        </p:nvSpPr>
        <p:spPr>
          <a:xfrm>
            <a:off x="627444" y="1828800"/>
            <a:ext cx="10937111" cy="4741762"/>
          </a:xfrm>
        </p:spPr>
        <p:txBody>
          <a:bodyPr>
            <a:normAutofit/>
          </a:bodyPr>
          <a:lstStyle/>
          <a:p>
            <a:pPr algn="just">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La pression atmosphérique (P</a:t>
            </a:r>
            <a:r>
              <a:rPr lang="fr-FR" sz="2000" baseline="-25000" dirty="0">
                <a:effectLst/>
                <a:latin typeface="Times New Roman" panose="02020603050405020304" pitchFamily="18" charset="0"/>
                <a:ea typeface="Calibri" panose="020F0502020204030204" pitchFamily="34" charset="0"/>
                <a:cs typeface="Times New Roman" panose="02020603050405020304" pitchFamily="18" charset="0"/>
              </a:rPr>
              <a:t>am</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et la pression buccale (P</a:t>
            </a:r>
            <a:r>
              <a:rPr lang="fr-FR" sz="2000" baseline="-25000" dirty="0">
                <a:effectLst/>
                <a:latin typeface="Times New Roman" panose="02020603050405020304" pitchFamily="18" charset="0"/>
                <a:ea typeface="Calibri" panose="020F0502020204030204" pitchFamily="34" charset="0"/>
                <a:cs typeface="Times New Roman" panose="02020603050405020304" pitchFamily="18" charset="0"/>
              </a:rPr>
              <a:t>b</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 elles sont identiques </a:t>
            </a:r>
          </a:p>
          <a:p>
            <a:pPr algn="just">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La pression alvéolaire (P</a:t>
            </a:r>
            <a:r>
              <a:rPr lang="fr-FR" sz="2000"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 </a:t>
            </a:r>
          </a:p>
          <a:p>
            <a:pPr lvl="1" algn="just">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pression référence de l’organisme, </a:t>
            </a:r>
          </a:p>
          <a:p>
            <a:pPr lvl="1" algn="just">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pression à l’intérieur du poumon. </a:t>
            </a:r>
          </a:p>
          <a:p>
            <a:pPr lvl="1" algn="just">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Au cours de l’apnée à glotte ouverte, la pression alvéolaire est égale à la pression buccale et à la pression barométrique. En dehors de cette circonstance, ces 2 grandeurs sont différentes ; la mesure directe de la pression alvéolaire est donc impossible et son estimation est indirecte.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La pression intrathoracique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P</a:t>
            </a:r>
            <a:r>
              <a:rPr lang="fr-FR" sz="2000" baseline="-25000" dirty="0" err="1">
                <a:effectLst/>
                <a:latin typeface="Times New Roman" panose="02020603050405020304" pitchFamily="18" charset="0"/>
                <a:ea typeface="Calibri" panose="020F0502020204030204" pitchFamily="34" charset="0"/>
                <a:cs typeface="Times New Roman" panose="02020603050405020304" pitchFamily="18" charset="0"/>
              </a:rPr>
              <a:t>pl</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 </a:t>
            </a:r>
          </a:p>
          <a:p>
            <a:pPr lvl="1" algn="just">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pression du parenchyme pulmonaire, souvent estimé à partir de la pression </a:t>
            </a:r>
            <a:r>
              <a:rPr lang="fr-FR" sz="1600" dirty="0" err="1">
                <a:effectLst/>
                <a:latin typeface="Times New Roman" panose="02020603050405020304" pitchFamily="18" charset="0"/>
                <a:ea typeface="Calibri" panose="020F0502020204030204" pitchFamily="34" charset="0"/>
                <a:cs typeface="Times New Roman" panose="02020603050405020304" pitchFamily="18" charset="0"/>
              </a:rPr>
              <a:t>intrapleurale</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 Chez l’homme elle est souvent mesurée par la pression œsophagienne.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La pression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intrapleurale</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est inférieure de 0,5 à 1kPa à la pression buccale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139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23D8-1010-8310-424A-42DC763E3F9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EB9D8486-D454-3B7D-0583-7ABEB67A57B0}"/>
              </a:ext>
            </a:extLst>
          </p:cNvPr>
          <p:cNvSpPr>
            <a:spLocks noGrp="1"/>
          </p:cNvSpPr>
          <p:nvPr>
            <p:ph type="title" idx="4294967295"/>
          </p:nvPr>
        </p:nvSpPr>
        <p:spPr>
          <a:xfrm>
            <a:off x="1801180" y="629862"/>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34B1535C-1D2E-6E55-7D76-4258646D5219}"/>
              </a:ext>
            </a:extLst>
          </p:cNvPr>
          <p:cNvCxnSpPr/>
          <p:nvPr/>
        </p:nvCxnSpPr>
        <p:spPr>
          <a:xfrm>
            <a:off x="1919536" y="1151418"/>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A33212A2-CDAA-FE37-D623-E05A5DF230F1}"/>
              </a:ext>
            </a:extLst>
          </p:cNvPr>
          <p:cNvSpPr txBox="1"/>
          <p:nvPr/>
        </p:nvSpPr>
        <p:spPr>
          <a:xfrm>
            <a:off x="3257107" y="1491040"/>
            <a:ext cx="2751394" cy="461665"/>
          </a:xfrm>
          <a:prstGeom prst="rect">
            <a:avLst/>
          </a:prstGeom>
          <a:noFill/>
        </p:spPr>
        <p:txBody>
          <a:bodyPr wrap="none" rtlCol="0">
            <a:spAutoFit/>
          </a:bodyPr>
          <a:lstStyle/>
          <a:p>
            <a:r>
              <a:rPr lang="fr-FR" sz="2400" dirty="0"/>
              <a:t>Les voies aériennes :</a:t>
            </a:r>
          </a:p>
        </p:txBody>
      </p:sp>
      <p:sp>
        <p:nvSpPr>
          <p:cNvPr id="3" name="ZoneTexte 2">
            <a:extLst>
              <a:ext uri="{FF2B5EF4-FFF2-40B4-BE49-F238E27FC236}">
                <a16:creationId xmlns:a16="http://schemas.microsoft.com/office/drawing/2014/main" id="{0B4BA35A-A169-DDA9-D82B-6DCB0A7362B2}"/>
              </a:ext>
            </a:extLst>
          </p:cNvPr>
          <p:cNvSpPr txBox="1"/>
          <p:nvPr/>
        </p:nvSpPr>
        <p:spPr>
          <a:xfrm>
            <a:off x="2773623" y="5986644"/>
            <a:ext cx="2857705" cy="276999"/>
          </a:xfrm>
          <a:prstGeom prst="rect">
            <a:avLst/>
          </a:prstGeom>
          <a:noFill/>
        </p:spPr>
        <p:txBody>
          <a:bodyPr wrap="none" rtlCol="0">
            <a:spAutoFit/>
          </a:bodyPr>
          <a:lstStyle/>
          <a:p>
            <a:r>
              <a:rPr lang="fr-FR" sz="1200" i="1" dirty="0">
                <a:latin typeface="g_d0_f2"/>
              </a:rPr>
              <a:t>Modèle de l’arbre respiratoire selon Weibel</a:t>
            </a:r>
            <a:endParaRPr lang="fr-FR" sz="1200" i="1" dirty="0"/>
          </a:p>
        </p:txBody>
      </p:sp>
      <p:pic>
        <p:nvPicPr>
          <p:cNvPr id="5" name="Picture 11" descr="Tableau présentant les différents niveaux de division des voies aériennes et le nombre croissant de conduits">
            <a:extLst>
              <a:ext uri="{FF2B5EF4-FFF2-40B4-BE49-F238E27FC236}">
                <a16:creationId xmlns:a16="http://schemas.microsoft.com/office/drawing/2014/main" id="{A616F141-1B78-D980-7E63-1846FF82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005" y="2057992"/>
            <a:ext cx="3574943" cy="4008031"/>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contenu 2">
            <a:extLst>
              <a:ext uri="{FF2B5EF4-FFF2-40B4-BE49-F238E27FC236}">
                <a16:creationId xmlns:a16="http://schemas.microsoft.com/office/drawing/2014/main" id="{F1FAE507-2835-6A3F-1785-8A03CCE718A7}"/>
              </a:ext>
            </a:extLst>
          </p:cNvPr>
          <p:cNvSpPr txBox="1">
            <a:spLocks/>
          </p:cNvSpPr>
          <p:nvPr/>
        </p:nvSpPr>
        <p:spPr>
          <a:xfrm>
            <a:off x="6096000" y="2630282"/>
            <a:ext cx="4203226" cy="385617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dirty="0"/>
              <a:t>La zone de conduction aérienne représente l’espace mort anatomique</a:t>
            </a:r>
          </a:p>
          <a:p>
            <a:pPr lvl="1"/>
            <a:r>
              <a:rPr lang="fr-FR" sz="1600" dirty="0"/>
              <a:t>Correspond à l’arbre bronchique</a:t>
            </a:r>
          </a:p>
          <a:p>
            <a:pPr lvl="1"/>
            <a:r>
              <a:rPr lang="fr-FR" sz="1600" dirty="0"/>
              <a:t>Représente un volume compris entre 150 à 200 </a:t>
            </a:r>
            <a:r>
              <a:rPr lang="fr-FR" sz="1600" dirty="0" err="1"/>
              <a:t>mL</a:t>
            </a:r>
            <a:endParaRPr lang="fr-FR" sz="1600" dirty="0"/>
          </a:p>
          <a:p>
            <a:pPr marL="457200" lvl="1" indent="0">
              <a:buNone/>
            </a:pPr>
            <a:endParaRPr lang="fr-FR" sz="1600" dirty="0"/>
          </a:p>
          <a:p>
            <a:pPr marL="457200" lvl="1" indent="0">
              <a:buNone/>
            </a:pPr>
            <a:endParaRPr lang="fr-FR" sz="1050" dirty="0"/>
          </a:p>
          <a:p>
            <a:r>
              <a:rPr lang="fr-FR" sz="1800" dirty="0"/>
              <a:t>La zone respiratoire représente le site des échanges gazeux</a:t>
            </a:r>
          </a:p>
          <a:p>
            <a:pPr lvl="1"/>
            <a:r>
              <a:rPr lang="fr-FR" sz="1600" dirty="0"/>
              <a:t>Correspond au volume alvéolaire </a:t>
            </a:r>
          </a:p>
          <a:p>
            <a:pPr lvl="1"/>
            <a:r>
              <a:rPr lang="fr-FR" sz="1600" dirty="0"/>
              <a:t>Représente un volume compris entre 2,5 à 3L</a:t>
            </a:r>
          </a:p>
          <a:p>
            <a:endParaRPr lang="fr-FR" sz="1800" dirty="0"/>
          </a:p>
          <a:p>
            <a:endParaRPr lang="fr-FR" sz="1800" dirty="0"/>
          </a:p>
          <a:p>
            <a:endParaRPr lang="fr-FR" sz="1800" dirty="0"/>
          </a:p>
          <a:p>
            <a:endParaRPr lang="fr-FR" sz="1800" dirty="0"/>
          </a:p>
        </p:txBody>
      </p:sp>
      <p:sp>
        <p:nvSpPr>
          <p:cNvPr id="7" name="Rectangle 6">
            <a:extLst>
              <a:ext uri="{FF2B5EF4-FFF2-40B4-BE49-F238E27FC236}">
                <a16:creationId xmlns:a16="http://schemas.microsoft.com/office/drawing/2014/main" id="{29FFA690-4833-4D33-5EF4-500D989FD0A2}"/>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B2CAC9D-DBD6-596D-CC8C-DE3B0366A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12" name="Rectangle 11">
            <a:extLst>
              <a:ext uri="{FF2B5EF4-FFF2-40B4-BE49-F238E27FC236}">
                <a16:creationId xmlns:a16="http://schemas.microsoft.com/office/drawing/2014/main" id="{53819C28-D0D4-DA1E-190F-010797B1C4B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3">
            <a:extLst>
              <a:ext uri="{FF2B5EF4-FFF2-40B4-BE49-F238E27FC236}">
                <a16:creationId xmlns:a16="http://schemas.microsoft.com/office/drawing/2014/main" id="{00E6AD33-6197-4040-7FEF-B75C000E7A95}"/>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B51307D-59EE-5A52-C9A9-171116F6B9D9}"/>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5" name="ZoneTexte 14">
            <a:extLst>
              <a:ext uri="{FF2B5EF4-FFF2-40B4-BE49-F238E27FC236}">
                <a16:creationId xmlns:a16="http://schemas.microsoft.com/office/drawing/2014/main" id="{37906DF6-FE46-0073-74D4-ADA3555EEE32}"/>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6" name="ZoneTexte 15">
            <a:extLst>
              <a:ext uri="{FF2B5EF4-FFF2-40B4-BE49-F238E27FC236}">
                <a16:creationId xmlns:a16="http://schemas.microsoft.com/office/drawing/2014/main" id="{E2D822F8-35D9-ABEE-A618-21961EAAC875}"/>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Tree>
    <p:extLst>
      <p:ext uri="{BB962C8B-B14F-4D97-AF65-F5344CB8AC3E}">
        <p14:creationId xmlns:p14="http://schemas.microsoft.com/office/powerpoint/2010/main" val="140770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D66A0-8086-1946-42B8-B20ADAD48709}"/>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5C79ABC6-4EDE-5CCA-F78E-11EC80FBBE0D}"/>
              </a:ext>
            </a:extLst>
          </p:cNvPr>
          <p:cNvSpPr>
            <a:spLocks noGrp="1"/>
          </p:cNvSpPr>
          <p:nvPr>
            <p:ph type="title" idx="4294967295"/>
          </p:nvPr>
        </p:nvSpPr>
        <p:spPr>
          <a:xfrm>
            <a:off x="1826840" y="658496"/>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BE2B14A5-0B0D-7F15-BB67-E578FF6583D1}"/>
              </a:ext>
            </a:extLst>
          </p:cNvPr>
          <p:cNvCxnSpPr/>
          <p:nvPr/>
        </p:nvCxnSpPr>
        <p:spPr>
          <a:xfrm>
            <a:off x="1919536" y="1378576"/>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BD88610-68EA-FB0E-30E1-EB97640A0D36}"/>
              </a:ext>
            </a:extLst>
          </p:cNvPr>
          <p:cNvSpPr txBox="1"/>
          <p:nvPr/>
        </p:nvSpPr>
        <p:spPr>
          <a:xfrm>
            <a:off x="3240840" y="1692092"/>
            <a:ext cx="2751394" cy="461665"/>
          </a:xfrm>
          <a:prstGeom prst="rect">
            <a:avLst/>
          </a:prstGeom>
          <a:noFill/>
        </p:spPr>
        <p:txBody>
          <a:bodyPr wrap="none" rtlCol="0">
            <a:spAutoFit/>
          </a:bodyPr>
          <a:lstStyle/>
          <a:p>
            <a:r>
              <a:rPr lang="fr-FR" sz="2400" dirty="0"/>
              <a:t>Les voies aériennes :</a:t>
            </a:r>
          </a:p>
        </p:txBody>
      </p:sp>
      <p:pic>
        <p:nvPicPr>
          <p:cNvPr id="12" name="Image 11">
            <a:extLst>
              <a:ext uri="{FF2B5EF4-FFF2-40B4-BE49-F238E27FC236}">
                <a16:creationId xmlns:a16="http://schemas.microsoft.com/office/drawing/2014/main" id="{5DB304F5-CB31-2040-FF04-5B072A37CBD0}"/>
              </a:ext>
            </a:extLst>
          </p:cNvPr>
          <p:cNvPicPr>
            <a:picLocks noChangeAspect="1"/>
          </p:cNvPicPr>
          <p:nvPr/>
        </p:nvPicPr>
        <p:blipFill>
          <a:blip r:embed="rId2"/>
          <a:stretch>
            <a:fillRect/>
          </a:stretch>
        </p:blipFill>
        <p:spPr>
          <a:xfrm>
            <a:off x="4524093" y="2343086"/>
            <a:ext cx="2783774" cy="2606624"/>
          </a:xfrm>
          <a:prstGeom prst="rect">
            <a:avLst/>
          </a:prstGeom>
        </p:spPr>
      </p:pic>
      <p:sp>
        <p:nvSpPr>
          <p:cNvPr id="13" name="ZoneTexte 12">
            <a:extLst>
              <a:ext uri="{FF2B5EF4-FFF2-40B4-BE49-F238E27FC236}">
                <a16:creationId xmlns:a16="http://schemas.microsoft.com/office/drawing/2014/main" id="{209DBCC6-4AE5-2360-37E1-7766FFC558D9}"/>
              </a:ext>
            </a:extLst>
          </p:cNvPr>
          <p:cNvSpPr txBox="1"/>
          <p:nvPr/>
        </p:nvSpPr>
        <p:spPr>
          <a:xfrm>
            <a:off x="3141603" y="5116131"/>
            <a:ext cx="5607709" cy="276999"/>
          </a:xfrm>
          <a:prstGeom prst="rect">
            <a:avLst/>
          </a:prstGeom>
          <a:noFill/>
        </p:spPr>
        <p:txBody>
          <a:bodyPr wrap="square" rtlCol="0">
            <a:spAutoFit/>
          </a:bodyPr>
          <a:lstStyle/>
          <a:p>
            <a:pPr algn="ctr"/>
            <a:r>
              <a:rPr lang="fr-FR" sz="1200" i="1" dirty="0"/>
              <a:t>Surface de section cumulée des voies aériennes de conduction</a:t>
            </a:r>
          </a:p>
        </p:txBody>
      </p:sp>
      <p:sp>
        <p:nvSpPr>
          <p:cNvPr id="14" name="ZoneTexte 13">
            <a:extLst>
              <a:ext uri="{FF2B5EF4-FFF2-40B4-BE49-F238E27FC236}">
                <a16:creationId xmlns:a16="http://schemas.microsoft.com/office/drawing/2014/main" id="{A3B13903-D919-B71E-55B6-66ECAEAE75EE}"/>
              </a:ext>
            </a:extLst>
          </p:cNvPr>
          <p:cNvSpPr txBox="1"/>
          <p:nvPr/>
        </p:nvSpPr>
        <p:spPr>
          <a:xfrm>
            <a:off x="6389009" y="2509507"/>
            <a:ext cx="1572773" cy="276999"/>
          </a:xfrm>
          <a:prstGeom prst="rect">
            <a:avLst/>
          </a:prstGeom>
          <a:noFill/>
        </p:spPr>
        <p:txBody>
          <a:bodyPr wrap="square" rtlCol="0">
            <a:spAutoFit/>
          </a:bodyPr>
          <a:lstStyle/>
          <a:p>
            <a:r>
              <a:rPr lang="fr-FR" sz="1200" dirty="0"/>
              <a:t>Trachée 2,5 cm</a:t>
            </a:r>
            <a:r>
              <a:rPr lang="fr-FR" sz="1200" baseline="30000" dirty="0"/>
              <a:t>2</a:t>
            </a:r>
            <a:endParaRPr lang="fr-FR" sz="1200" dirty="0"/>
          </a:p>
        </p:txBody>
      </p:sp>
      <p:sp>
        <p:nvSpPr>
          <p:cNvPr id="15" name="ZoneTexte 14">
            <a:extLst>
              <a:ext uri="{FF2B5EF4-FFF2-40B4-BE49-F238E27FC236}">
                <a16:creationId xmlns:a16="http://schemas.microsoft.com/office/drawing/2014/main" id="{E24A3C8A-3C7C-7952-FB29-4FDADEA36D06}"/>
              </a:ext>
            </a:extLst>
          </p:cNvPr>
          <p:cNvSpPr txBox="1"/>
          <p:nvPr/>
        </p:nvSpPr>
        <p:spPr>
          <a:xfrm>
            <a:off x="6389008" y="3635491"/>
            <a:ext cx="2258206" cy="276999"/>
          </a:xfrm>
          <a:prstGeom prst="rect">
            <a:avLst/>
          </a:prstGeom>
          <a:noFill/>
        </p:spPr>
        <p:txBody>
          <a:bodyPr wrap="square" rtlCol="0">
            <a:spAutoFit/>
          </a:bodyPr>
          <a:lstStyle/>
          <a:p>
            <a:r>
              <a:rPr lang="fr-FR" sz="1200" dirty="0"/>
              <a:t>Petites Bronches 10 cm</a:t>
            </a:r>
            <a:r>
              <a:rPr lang="fr-FR" sz="1200" baseline="30000" dirty="0"/>
              <a:t>2</a:t>
            </a:r>
            <a:endParaRPr lang="fr-FR" sz="1200" dirty="0"/>
          </a:p>
        </p:txBody>
      </p:sp>
      <p:sp>
        <p:nvSpPr>
          <p:cNvPr id="16" name="ZoneTexte 15">
            <a:extLst>
              <a:ext uri="{FF2B5EF4-FFF2-40B4-BE49-F238E27FC236}">
                <a16:creationId xmlns:a16="http://schemas.microsoft.com/office/drawing/2014/main" id="{66493AFD-195A-AF58-883B-15473D422075}"/>
              </a:ext>
            </a:extLst>
          </p:cNvPr>
          <p:cNvSpPr txBox="1"/>
          <p:nvPr/>
        </p:nvSpPr>
        <p:spPr>
          <a:xfrm>
            <a:off x="7307868" y="4704054"/>
            <a:ext cx="2882889" cy="276999"/>
          </a:xfrm>
          <a:prstGeom prst="rect">
            <a:avLst/>
          </a:prstGeom>
          <a:noFill/>
        </p:spPr>
        <p:txBody>
          <a:bodyPr wrap="square" rtlCol="0">
            <a:spAutoFit/>
          </a:bodyPr>
          <a:lstStyle/>
          <a:p>
            <a:r>
              <a:rPr lang="fr-FR" sz="1200" dirty="0"/>
              <a:t>Bronchioles terminales 500 cm</a:t>
            </a:r>
            <a:r>
              <a:rPr lang="fr-FR" sz="1200" baseline="30000" dirty="0"/>
              <a:t>2</a:t>
            </a:r>
            <a:endParaRPr lang="fr-FR" sz="1200" dirty="0"/>
          </a:p>
        </p:txBody>
      </p:sp>
      <p:sp>
        <p:nvSpPr>
          <p:cNvPr id="23" name="ZoneTexte 22">
            <a:extLst>
              <a:ext uri="{FF2B5EF4-FFF2-40B4-BE49-F238E27FC236}">
                <a16:creationId xmlns:a16="http://schemas.microsoft.com/office/drawing/2014/main" id="{99277373-4B87-82D4-7988-7CBA7FBD5984}"/>
              </a:ext>
            </a:extLst>
          </p:cNvPr>
          <p:cNvSpPr txBox="1"/>
          <p:nvPr/>
        </p:nvSpPr>
        <p:spPr>
          <a:xfrm>
            <a:off x="3341180" y="5685466"/>
            <a:ext cx="5509640" cy="707886"/>
          </a:xfrm>
          <a:prstGeom prst="rect">
            <a:avLst/>
          </a:prstGeom>
          <a:noFill/>
        </p:spPr>
        <p:txBody>
          <a:bodyPr wrap="square" rtlCol="0">
            <a:spAutoFit/>
          </a:bodyPr>
          <a:lstStyle/>
          <a:p>
            <a:r>
              <a:rPr lang="fr-FR" sz="2000" dirty="0"/>
              <a:t>La surface de section cumulée des voies aériennes augmente en allant vers la distalité</a:t>
            </a:r>
          </a:p>
        </p:txBody>
      </p:sp>
      <p:sp>
        <p:nvSpPr>
          <p:cNvPr id="3" name="Rectangle 2">
            <a:extLst>
              <a:ext uri="{FF2B5EF4-FFF2-40B4-BE49-F238E27FC236}">
                <a16:creationId xmlns:a16="http://schemas.microsoft.com/office/drawing/2014/main" id="{914AF1D9-B947-171E-93B2-265AA2D867F3}"/>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8BB828D-F872-2C3F-E23C-21FCE4CE8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E7EA1C9-60BE-D9FE-1545-5352F0B871A2}"/>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E59D74FA-6C0D-7FA5-2D91-2A86919929BA}"/>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08F3C759-8DD8-D8F3-D44C-75796D0B13FD}"/>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7" name="ZoneTexte 16">
            <a:extLst>
              <a:ext uri="{FF2B5EF4-FFF2-40B4-BE49-F238E27FC236}">
                <a16:creationId xmlns:a16="http://schemas.microsoft.com/office/drawing/2014/main" id="{D0E72086-A21D-001A-19B0-F6D9322265B7}"/>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8" name="ZoneTexte 17">
            <a:extLst>
              <a:ext uri="{FF2B5EF4-FFF2-40B4-BE49-F238E27FC236}">
                <a16:creationId xmlns:a16="http://schemas.microsoft.com/office/drawing/2014/main" id="{47516366-2379-486E-0CF6-4CB6F18A503D}"/>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Tree>
    <p:extLst>
      <p:ext uri="{BB962C8B-B14F-4D97-AF65-F5344CB8AC3E}">
        <p14:creationId xmlns:p14="http://schemas.microsoft.com/office/powerpoint/2010/main" val="3816248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0211-0AB3-B326-B0B1-A9D6DC8525A7}"/>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2D4985E2-A5CE-1B46-B10A-DE5F98A2819A}"/>
              </a:ext>
            </a:extLst>
          </p:cNvPr>
          <p:cNvSpPr>
            <a:spLocks noGrp="1"/>
          </p:cNvSpPr>
          <p:nvPr>
            <p:ph type="title" idx="4294967295"/>
          </p:nvPr>
        </p:nvSpPr>
        <p:spPr>
          <a:xfrm>
            <a:off x="1826840" y="641564"/>
            <a:ext cx="8229600" cy="792088"/>
          </a:xfrm>
        </p:spPr>
        <p:txBody>
          <a:bodyPr>
            <a:noAutofit/>
          </a:bodyPr>
          <a:lstStyle/>
          <a:p>
            <a:pPr algn="l"/>
            <a:r>
              <a:rPr lang="fr-FR" sz="2800" dirty="0"/>
              <a:t>Des volumes aux débits</a:t>
            </a:r>
            <a:endParaRPr lang="fr-FR" sz="2800" dirty="0">
              <a:solidFill>
                <a:schemeClr val="tx1">
                  <a:lumMod val="65000"/>
                  <a:lumOff val="35000"/>
                </a:schemeClr>
              </a:solidFill>
            </a:endParaRPr>
          </a:p>
        </p:txBody>
      </p:sp>
      <p:cxnSp>
        <p:nvCxnSpPr>
          <p:cNvPr id="8" name="Connecteur droit 7">
            <a:extLst>
              <a:ext uri="{FF2B5EF4-FFF2-40B4-BE49-F238E27FC236}">
                <a16:creationId xmlns:a16="http://schemas.microsoft.com/office/drawing/2014/main" id="{644E9572-CAD1-3E77-402D-F66B574F2AE4}"/>
              </a:ext>
            </a:extLst>
          </p:cNvPr>
          <p:cNvCxnSpPr/>
          <p:nvPr/>
        </p:nvCxnSpPr>
        <p:spPr>
          <a:xfrm>
            <a:off x="1919536" y="1361644"/>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A2EAA095-8752-A202-AD9B-3BF136951F9D}"/>
              </a:ext>
            </a:extLst>
          </p:cNvPr>
          <p:cNvSpPr txBox="1"/>
          <p:nvPr/>
        </p:nvSpPr>
        <p:spPr>
          <a:xfrm>
            <a:off x="3017427" y="1862131"/>
            <a:ext cx="4551502" cy="461665"/>
          </a:xfrm>
          <a:prstGeom prst="rect">
            <a:avLst/>
          </a:prstGeom>
          <a:noFill/>
        </p:spPr>
        <p:txBody>
          <a:bodyPr wrap="none" rtlCol="0">
            <a:spAutoFit/>
          </a:bodyPr>
          <a:lstStyle/>
          <a:p>
            <a:r>
              <a:rPr lang="fr-FR" sz="2400" dirty="0"/>
              <a:t>Les résistances des voies aériennes</a:t>
            </a:r>
          </a:p>
        </p:txBody>
      </p:sp>
      <p:sp>
        <p:nvSpPr>
          <p:cNvPr id="17" name="ZoneTexte 16">
            <a:extLst>
              <a:ext uri="{FF2B5EF4-FFF2-40B4-BE49-F238E27FC236}">
                <a16:creationId xmlns:a16="http://schemas.microsoft.com/office/drawing/2014/main" id="{2ABD7A3C-8875-8AD6-2700-A7A212A1A129}"/>
              </a:ext>
            </a:extLst>
          </p:cNvPr>
          <p:cNvSpPr txBox="1"/>
          <p:nvPr/>
        </p:nvSpPr>
        <p:spPr>
          <a:xfrm>
            <a:off x="7123881" y="2878195"/>
            <a:ext cx="2624693" cy="1015663"/>
          </a:xfrm>
          <a:prstGeom prst="rect">
            <a:avLst/>
          </a:prstGeom>
          <a:noFill/>
          <a:ln>
            <a:noFill/>
          </a:ln>
        </p:spPr>
        <p:txBody>
          <a:bodyPr wrap="none" rtlCol="0">
            <a:spAutoFit/>
          </a:bodyPr>
          <a:lstStyle/>
          <a:p>
            <a:r>
              <a:rPr lang="fr-FR" sz="2400" dirty="0"/>
              <a:t>La loi de Poiseuille :</a:t>
            </a:r>
          </a:p>
          <a:p>
            <a:endParaRPr lang="fr-FR" dirty="0"/>
          </a:p>
          <a:p>
            <a:endParaRPr lang="fr-FR" dirty="0"/>
          </a:p>
        </p:txBody>
      </p:sp>
      <p:pic>
        <p:nvPicPr>
          <p:cNvPr id="21" name="Image 20">
            <a:extLst>
              <a:ext uri="{FF2B5EF4-FFF2-40B4-BE49-F238E27FC236}">
                <a16:creationId xmlns:a16="http://schemas.microsoft.com/office/drawing/2014/main" id="{EAA4BEB6-FD15-9CD2-0BA9-FD3F14A6D1A0}"/>
              </a:ext>
            </a:extLst>
          </p:cNvPr>
          <p:cNvPicPr>
            <a:picLocks noChangeAspect="1"/>
          </p:cNvPicPr>
          <p:nvPr/>
        </p:nvPicPr>
        <p:blipFill>
          <a:blip r:embed="rId2"/>
          <a:stretch>
            <a:fillRect/>
          </a:stretch>
        </p:blipFill>
        <p:spPr>
          <a:xfrm>
            <a:off x="5516592" y="3569079"/>
            <a:ext cx="5330857" cy="612481"/>
          </a:xfrm>
          <a:prstGeom prst="rect">
            <a:avLst/>
          </a:prstGeom>
        </p:spPr>
      </p:pic>
      <p:sp>
        <p:nvSpPr>
          <p:cNvPr id="22" name="ZoneTexte 21">
            <a:extLst>
              <a:ext uri="{FF2B5EF4-FFF2-40B4-BE49-F238E27FC236}">
                <a16:creationId xmlns:a16="http://schemas.microsoft.com/office/drawing/2014/main" id="{EBCA166A-CF0D-9156-652B-3F632E4C4646}"/>
              </a:ext>
            </a:extLst>
          </p:cNvPr>
          <p:cNvSpPr txBox="1"/>
          <p:nvPr/>
        </p:nvSpPr>
        <p:spPr>
          <a:xfrm>
            <a:off x="2667615" y="5567637"/>
            <a:ext cx="6856770" cy="830997"/>
          </a:xfrm>
          <a:prstGeom prst="rect">
            <a:avLst/>
          </a:prstGeom>
          <a:noFill/>
          <a:ln w="38100">
            <a:solidFill>
              <a:srgbClr val="8EB4E3"/>
            </a:solidFill>
          </a:ln>
        </p:spPr>
        <p:txBody>
          <a:bodyPr wrap="square" rtlCol="0">
            <a:spAutoFit/>
          </a:bodyPr>
          <a:lstStyle/>
          <a:p>
            <a:pPr algn="ctr"/>
            <a:r>
              <a:rPr lang="fr-FR" sz="2400" dirty="0"/>
              <a:t>90% des résistances des voies aériennes se situent au niveau des voies aériennes supérieures</a:t>
            </a:r>
          </a:p>
        </p:txBody>
      </p:sp>
      <p:sp>
        <p:nvSpPr>
          <p:cNvPr id="3" name="ZoneTexte 2">
            <a:extLst>
              <a:ext uri="{FF2B5EF4-FFF2-40B4-BE49-F238E27FC236}">
                <a16:creationId xmlns:a16="http://schemas.microsoft.com/office/drawing/2014/main" id="{6AD62FC7-6D15-9177-F654-85B1DA31B693}"/>
              </a:ext>
            </a:extLst>
          </p:cNvPr>
          <p:cNvSpPr txBox="1"/>
          <p:nvPr/>
        </p:nvSpPr>
        <p:spPr>
          <a:xfrm>
            <a:off x="6942067" y="4413351"/>
            <a:ext cx="2988319" cy="738664"/>
          </a:xfrm>
          <a:prstGeom prst="rect">
            <a:avLst/>
          </a:prstGeom>
          <a:noFill/>
        </p:spPr>
        <p:txBody>
          <a:bodyPr wrap="none" rtlCol="0">
            <a:spAutoFit/>
          </a:bodyPr>
          <a:lstStyle/>
          <a:p>
            <a:pPr algn="l">
              <a:buFont typeface="Arial" panose="020B0604020202020204" pitchFamily="34" charset="0"/>
              <a:buChar char="•"/>
            </a:pPr>
            <a:r>
              <a:rPr lang="el-GR" sz="1400" i="1" dirty="0">
                <a:latin typeface="KaTeX_Math"/>
              </a:rPr>
              <a:t>η</a:t>
            </a:r>
            <a:r>
              <a:rPr lang="el-GR" sz="1400" dirty="0">
                <a:latin typeface="fkGroteskNeue"/>
              </a:rPr>
              <a:t> : </a:t>
            </a:r>
            <a:r>
              <a:rPr lang="fr-FR" sz="1400" dirty="0">
                <a:latin typeface="fkGroteskNeue"/>
              </a:rPr>
              <a:t>viscosité de l'air (constante)</a:t>
            </a:r>
          </a:p>
          <a:p>
            <a:pPr algn="l">
              <a:buFont typeface="Arial" panose="020B0604020202020204" pitchFamily="34" charset="0"/>
              <a:buChar char="•"/>
            </a:pPr>
            <a:r>
              <a:rPr lang="fr-FR" sz="1400" i="1" dirty="0">
                <a:latin typeface="KaTeX_Math"/>
              </a:rPr>
              <a:t>L</a:t>
            </a:r>
            <a:r>
              <a:rPr lang="fr-FR" sz="1400" dirty="0">
                <a:latin typeface="fkGroteskNeue"/>
              </a:rPr>
              <a:t> : longueur des voies aériennes (fixe)</a:t>
            </a:r>
          </a:p>
          <a:p>
            <a:pPr algn="l">
              <a:buFont typeface="Arial" panose="020B0604020202020204" pitchFamily="34" charset="0"/>
              <a:buChar char="•"/>
            </a:pPr>
            <a:r>
              <a:rPr lang="fr-FR" sz="1400" i="1" dirty="0">
                <a:latin typeface="KaTeX_Math"/>
              </a:rPr>
              <a:t>r</a:t>
            </a:r>
            <a:r>
              <a:rPr lang="fr-FR" sz="1400" dirty="0">
                <a:latin typeface="fkGroteskNeue"/>
              </a:rPr>
              <a:t> : rayon des bronches (facteur clé)</a:t>
            </a:r>
          </a:p>
        </p:txBody>
      </p:sp>
      <p:sp>
        <p:nvSpPr>
          <p:cNvPr id="5" name="Cylindre 4">
            <a:extLst>
              <a:ext uri="{FF2B5EF4-FFF2-40B4-BE49-F238E27FC236}">
                <a16:creationId xmlns:a16="http://schemas.microsoft.com/office/drawing/2014/main" id="{31A7CEC5-C2BC-B562-A806-FC63116DD130}"/>
              </a:ext>
            </a:extLst>
          </p:cNvPr>
          <p:cNvSpPr/>
          <p:nvPr/>
        </p:nvSpPr>
        <p:spPr>
          <a:xfrm rot="5400000">
            <a:off x="3495515" y="2380655"/>
            <a:ext cx="1091086" cy="2536948"/>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F8CE5964-6D28-27C9-22E4-F496EF22C3A9}"/>
              </a:ext>
            </a:extLst>
          </p:cNvPr>
          <p:cNvCxnSpPr/>
          <p:nvPr/>
        </p:nvCxnSpPr>
        <p:spPr>
          <a:xfrm>
            <a:off x="2979174" y="4403519"/>
            <a:ext cx="212376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04055239-647F-E8A5-F444-1A9D2C3A4F3A}"/>
              </a:ext>
            </a:extLst>
          </p:cNvPr>
          <p:cNvCxnSpPr>
            <a:cxnSpLocks/>
          </p:cNvCxnSpPr>
          <p:nvPr/>
        </p:nvCxnSpPr>
        <p:spPr>
          <a:xfrm>
            <a:off x="5206181" y="3671256"/>
            <a:ext cx="0" cy="52752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7C695B95-FE67-6FBD-1CC8-C24F10C20B46}"/>
              </a:ext>
            </a:extLst>
          </p:cNvPr>
          <p:cNvSpPr txBox="1"/>
          <p:nvPr/>
        </p:nvSpPr>
        <p:spPr>
          <a:xfrm>
            <a:off x="5068121" y="3452049"/>
            <a:ext cx="284052" cy="369332"/>
          </a:xfrm>
          <a:prstGeom prst="rect">
            <a:avLst/>
          </a:prstGeom>
          <a:noFill/>
        </p:spPr>
        <p:txBody>
          <a:bodyPr wrap="none" rtlCol="0">
            <a:spAutoFit/>
          </a:bodyPr>
          <a:lstStyle/>
          <a:p>
            <a:r>
              <a:rPr lang="fr-FR" dirty="0"/>
              <a:t>x</a:t>
            </a:r>
          </a:p>
        </p:txBody>
      </p:sp>
      <p:sp>
        <p:nvSpPr>
          <p:cNvPr id="27" name="ZoneTexte 26">
            <a:extLst>
              <a:ext uri="{FF2B5EF4-FFF2-40B4-BE49-F238E27FC236}">
                <a16:creationId xmlns:a16="http://schemas.microsoft.com/office/drawing/2014/main" id="{E0CD7B67-219B-CB05-8C46-6AA513DA20F3}"/>
              </a:ext>
            </a:extLst>
          </p:cNvPr>
          <p:cNvSpPr txBox="1"/>
          <p:nvPr/>
        </p:nvSpPr>
        <p:spPr>
          <a:xfrm>
            <a:off x="5293178" y="3688639"/>
            <a:ext cx="263214" cy="369332"/>
          </a:xfrm>
          <a:prstGeom prst="rect">
            <a:avLst/>
          </a:prstGeom>
          <a:noFill/>
        </p:spPr>
        <p:txBody>
          <a:bodyPr wrap="none" rtlCol="0">
            <a:spAutoFit/>
          </a:bodyPr>
          <a:lstStyle/>
          <a:p>
            <a:r>
              <a:rPr lang="fr-FR" i="1" dirty="0">
                <a:latin typeface="KaTeX_Math"/>
              </a:rPr>
              <a:t>r</a:t>
            </a:r>
            <a:endParaRPr lang="fr-FR" dirty="0"/>
          </a:p>
        </p:txBody>
      </p:sp>
      <p:sp>
        <p:nvSpPr>
          <p:cNvPr id="28" name="ZoneTexte 27">
            <a:extLst>
              <a:ext uri="{FF2B5EF4-FFF2-40B4-BE49-F238E27FC236}">
                <a16:creationId xmlns:a16="http://schemas.microsoft.com/office/drawing/2014/main" id="{CFA56D8F-A3BD-883C-7043-5BB5FDDC3E20}"/>
              </a:ext>
            </a:extLst>
          </p:cNvPr>
          <p:cNvSpPr txBox="1"/>
          <p:nvPr/>
        </p:nvSpPr>
        <p:spPr>
          <a:xfrm>
            <a:off x="3929216" y="4403440"/>
            <a:ext cx="282450" cy="369332"/>
          </a:xfrm>
          <a:prstGeom prst="rect">
            <a:avLst/>
          </a:prstGeom>
          <a:noFill/>
        </p:spPr>
        <p:txBody>
          <a:bodyPr wrap="none" rtlCol="0">
            <a:spAutoFit/>
          </a:bodyPr>
          <a:lstStyle/>
          <a:p>
            <a:r>
              <a:rPr lang="fr-FR" i="1" dirty="0">
                <a:latin typeface="KaTeX_Math"/>
              </a:rPr>
              <a:t>L</a:t>
            </a:r>
            <a:endParaRPr lang="fr-FR" dirty="0"/>
          </a:p>
        </p:txBody>
      </p:sp>
      <p:sp>
        <p:nvSpPr>
          <p:cNvPr id="29" name="Flèche vers la droite 28">
            <a:extLst>
              <a:ext uri="{FF2B5EF4-FFF2-40B4-BE49-F238E27FC236}">
                <a16:creationId xmlns:a16="http://schemas.microsoft.com/office/drawing/2014/main" id="{43B4A81B-C5B7-226D-E550-F9C42BD05BF3}"/>
              </a:ext>
            </a:extLst>
          </p:cNvPr>
          <p:cNvSpPr/>
          <p:nvPr/>
        </p:nvSpPr>
        <p:spPr>
          <a:xfrm>
            <a:off x="3578813" y="3211308"/>
            <a:ext cx="688258" cy="128418"/>
          </a:xfrm>
          <a:prstGeom prst="rightArrow">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vers la droite 29">
            <a:extLst>
              <a:ext uri="{FF2B5EF4-FFF2-40B4-BE49-F238E27FC236}">
                <a16:creationId xmlns:a16="http://schemas.microsoft.com/office/drawing/2014/main" id="{14C3C5C9-C7A9-5376-638E-22FDA1353EB2}"/>
              </a:ext>
            </a:extLst>
          </p:cNvPr>
          <p:cNvSpPr/>
          <p:nvPr/>
        </p:nvSpPr>
        <p:spPr>
          <a:xfrm>
            <a:off x="3494010" y="3395934"/>
            <a:ext cx="688258" cy="128418"/>
          </a:xfrm>
          <a:prstGeom prst="rightArrow">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vers la droite 30">
            <a:extLst>
              <a:ext uri="{FF2B5EF4-FFF2-40B4-BE49-F238E27FC236}">
                <a16:creationId xmlns:a16="http://schemas.microsoft.com/office/drawing/2014/main" id="{828CE279-11A5-787D-7F9A-AC416709C8E4}"/>
              </a:ext>
            </a:extLst>
          </p:cNvPr>
          <p:cNvSpPr/>
          <p:nvPr/>
        </p:nvSpPr>
        <p:spPr>
          <a:xfrm>
            <a:off x="3585087" y="3953932"/>
            <a:ext cx="688258" cy="128418"/>
          </a:xfrm>
          <a:prstGeom prst="rightArrow">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vers la droite 31">
            <a:extLst>
              <a:ext uri="{FF2B5EF4-FFF2-40B4-BE49-F238E27FC236}">
                <a16:creationId xmlns:a16="http://schemas.microsoft.com/office/drawing/2014/main" id="{D442033D-6EDA-6E7B-654C-54C68F33BD88}"/>
              </a:ext>
            </a:extLst>
          </p:cNvPr>
          <p:cNvSpPr/>
          <p:nvPr/>
        </p:nvSpPr>
        <p:spPr>
          <a:xfrm>
            <a:off x="3390050" y="3577971"/>
            <a:ext cx="688258" cy="128418"/>
          </a:xfrm>
          <a:prstGeom prst="rightArrow">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vers la droite 32">
            <a:extLst>
              <a:ext uri="{FF2B5EF4-FFF2-40B4-BE49-F238E27FC236}">
                <a16:creationId xmlns:a16="http://schemas.microsoft.com/office/drawing/2014/main" id="{567FCC05-5424-96E4-AC43-BC8E2BE02A49}"/>
              </a:ext>
            </a:extLst>
          </p:cNvPr>
          <p:cNvSpPr/>
          <p:nvPr/>
        </p:nvSpPr>
        <p:spPr>
          <a:xfrm>
            <a:off x="3506045" y="3762116"/>
            <a:ext cx="688258" cy="128418"/>
          </a:xfrm>
          <a:prstGeom prst="rightArrow">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984504B-2B4E-9AB9-F9B8-DE25804F93D3}"/>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2FFDCC6-AC25-74D3-3182-CE7C3188A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11" name="Rectangle 10">
            <a:extLst>
              <a:ext uri="{FF2B5EF4-FFF2-40B4-BE49-F238E27FC236}">
                <a16:creationId xmlns:a16="http://schemas.microsoft.com/office/drawing/2014/main" id="{ADB031C0-3B12-23BC-96E4-510A705B2060}"/>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3">
            <a:extLst>
              <a:ext uri="{FF2B5EF4-FFF2-40B4-BE49-F238E27FC236}">
                <a16:creationId xmlns:a16="http://schemas.microsoft.com/office/drawing/2014/main" id="{E420787A-254C-FDAD-0ED9-469B61815E7A}"/>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37F71A8A-5373-44D1-BB69-990469596435}"/>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4" name="ZoneTexte 13">
            <a:extLst>
              <a:ext uri="{FF2B5EF4-FFF2-40B4-BE49-F238E27FC236}">
                <a16:creationId xmlns:a16="http://schemas.microsoft.com/office/drawing/2014/main" id="{33BC3548-6007-0ABD-C618-612072CAC5E3}"/>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5" name="ZoneTexte 14">
            <a:extLst>
              <a:ext uri="{FF2B5EF4-FFF2-40B4-BE49-F238E27FC236}">
                <a16:creationId xmlns:a16="http://schemas.microsoft.com/office/drawing/2014/main" id="{8D6BCDD4-834B-22A4-6344-326A2D48D753}"/>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Tree>
    <p:extLst>
      <p:ext uri="{BB962C8B-B14F-4D97-AF65-F5344CB8AC3E}">
        <p14:creationId xmlns:p14="http://schemas.microsoft.com/office/powerpoint/2010/main" val="410250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7E85C-A6DF-4AA8-80DA-CDC81BD2DC42}"/>
              </a:ext>
            </a:extLst>
          </p:cNvPr>
          <p:cNvSpPr>
            <a:spLocks noGrp="1"/>
          </p:cNvSpPr>
          <p:nvPr>
            <p:ph type="title"/>
          </p:nvPr>
        </p:nvSpPr>
        <p:spPr>
          <a:xfrm>
            <a:off x="838200" y="538521"/>
            <a:ext cx="10515600" cy="1325563"/>
          </a:xfrm>
        </p:spPr>
        <p:txBody>
          <a:bodyPr/>
          <a:lstStyle/>
          <a:p>
            <a:r>
              <a:rPr lang="fr-FR" b="1" dirty="0"/>
              <a:t>Définitions :</a:t>
            </a:r>
          </a:p>
        </p:txBody>
      </p:sp>
      <p:sp>
        <p:nvSpPr>
          <p:cNvPr id="3" name="Espace réservé du contenu 2">
            <a:extLst>
              <a:ext uri="{FF2B5EF4-FFF2-40B4-BE49-F238E27FC236}">
                <a16:creationId xmlns:a16="http://schemas.microsoft.com/office/drawing/2014/main" id="{43819F8C-6FFB-40D4-895E-9453BB4F238A}"/>
              </a:ext>
            </a:extLst>
          </p:cNvPr>
          <p:cNvSpPr>
            <a:spLocks noGrp="1"/>
          </p:cNvSpPr>
          <p:nvPr>
            <p:ph idx="1"/>
          </p:nvPr>
        </p:nvSpPr>
        <p:spPr>
          <a:xfrm>
            <a:off x="838200" y="1825624"/>
            <a:ext cx="10515600" cy="4832627"/>
          </a:xfrm>
        </p:spPr>
        <p:txBody>
          <a:bodyPr>
            <a:normAutofit/>
          </a:bodyPr>
          <a:lstStyle/>
          <a:p>
            <a:r>
              <a:rPr lang="fr-FR" b="1" dirty="0"/>
              <a:t>Respiration : </a:t>
            </a:r>
            <a:r>
              <a:rPr lang="fr-FR" dirty="0"/>
              <a:t>ensemble des phénomènes permettant l'absorption de l'oxygène et le rejet du gaz carbonique par les êtres vivants.</a:t>
            </a:r>
          </a:p>
          <a:p>
            <a:endParaRPr lang="fr-FR" dirty="0"/>
          </a:p>
          <a:p>
            <a:r>
              <a:rPr lang="fr-FR" b="1" dirty="0"/>
              <a:t>Ventilation : </a:t>
            </a:r>
            <a:r>
              <a:rPr lang="fr-FR" dirty="0"/>
              <a:t>opération par laquelle l'air est brassé, renouvelé ou soufflé.</a:t>
            </a:r>
          </a:p>
          <a:p>
            <a:endParaRPr lang="fr-FR" dirty="0"/>
          </a:p>
          <a:p>
            <a:pPr marL="0" indent="0" algn="ctr">
              <a:buNone/>
            </a:pPr>
            <a:r>
              <a:rPr lang="fr-FR" b="0" i="0" dirty="0">
                <a:solidFill>
                  <a:srgbClr val="222222"/>
                </a:solidFill>
                <a:effectLst/>
              </a:rPr>
              <a:t>La </a:t>
            </a:r>
            <a:r>
              <a:rPr lang="fr-FR" b="1" i="0" dirty="0">
                <a:solidFill>
                  <a:srgbClr val="222222"/>
                </a:solidFill>
                <a:effectLst/>
              </a:rPr>
              <a:t>physiologie respiratoire </a:t>
            </a:r>
            <a:r>
              <a:rPr lang="fr-FR" b="0" i="0" dirty="0">
                <a:solidFill>
                  <a:srgbClr val="222222"/>
                </a:solidFill>
                <a:effectLst/>
              </a:rPr>
              <a:t>est l'étude des mécanismes, nombreux et complexes, qui permettent de transporter du milieu ambiant jusqu'aux cellules une quantité adéquate d'oxygène et de rejeter dans l'atmosphère le dioxyde de carbone produit par le métabolisme.</a:t>
            </a:r>
            <a:endParaRPr lang="fr-FR" dirty="0"/>
          </a:p>
        </p:txBody>
      </p:sp>
      <p:sp>
        <p:nvSpPr>
          <p:cNvPr id="4" name="Rectangle 3">
            <a:extLst>
              <a:ext uri="{FF2B5EF4-FFF2-40B4-BE49-F238E27FC236}">
                <a16:creationId xmlns:a16="http://schemas.microsoft.com/office/drawing/2014/main" id="{A7A80250-E3C1-45CA-B3AD-32F0792506EC}"/>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AED36AD3-7A08-4666-96D6-B5B5595466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664FB593-8E8C-484F-882F-2555A3EDC61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241DD395-6DE5-4626-9AB7-D7BECC920C02}"/>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96843E1-F1B6-451C-B68C-A1826EE3454B}"/>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6559D458-4385-46EC-B435-5A6B0FE94335}"/>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2" name="Rectangle 11">
            <a:extLst>
              <a:ext uri="{FF2B5EF4-FFF2-40B4-BE49-F238E27FC236}">
                <a16:creationId xmlns:a16="http://schemas.microsoft.com/office/drawing/2014/main" id="{36C502AF-5E85-4A4D-B4AF-348DAF21DB2A}"/>
              </a:ext>
            </a:extLst>
          </p:cNvPr>
          <p:cNvSpPr/>
          <p:nvPr/>
        </p:nvSpPr>
        <p:spPr>
          <a:xfrm>
            <a:off x="838200" y="4591631"/>
            <a:ext cx="10515600" cy="17311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E5F8D22-2BD5-4204-8579-D8F58679ACB1}"/>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spTree>
    <p:extLst>
      <p:ext uri="{BB962C8B-B14F-4D97-AF65-F5344CB8AC3E}">
        <p14:creationId xmlns:p14="http://schemas.microsoft.com/office/powerpoint/2010/main" val="2002049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résistances à l’écoulement de l’air :</a:t>
            </a:r>
          </a:p>
        </p:txBody>
      </p:sp>
      <p:grpSp>
        <p:nvGrpSpPr>
          <p:cNvPr id="13" name="Group 4">
            <a:extLst>
              <a:ext uri="{FF2B5EF4-FFF2-40B4-BE49-F238E27FC236}">
                <a16:creationId xmlns:a16="http://schemas.microsoft.com/office/drawing/2014/main" id="{1522D3A8-2974-4870-9602-447E697D8AEC}"/>
              </a:ext>
            </a:extLst>
          </p:cNvPr>
          <p:cNvGrpSpPr>
            <a:grpSpLocks noChangeAspect="1"/>
          </p:cNvGrpSpPr>
          <p:nvPr/>
        </p:nvGrpSpPr>
        <p:grpSpPr bwMode="auto">
          <a:xfrm>
            <a:off x="1485332" y="1921981"/>
            <a:ext cx="8124752" cy="4219762"/>
            <a:chOff x="2059" y="1235"/>
            <a:chExt cx="3562" cy="1850"/>
          </a:xfrm>
        </p:grpSpPr>
        <p:sp>
          <p:nvSpPr>
            <p:cNvPr id="14" name="AutoShape 3">
              <a:extLst>
                <a:ext uri="{FF2B5EF4-FFF2-40B4-BE49-F238E27FC236}">
                  <a16:creationId xmlns:a16="http://schemas.microsoft.com/office/drawing/2014/main" id="{2BDBA954-FB26-43BA-A292-3F5B308B0716}"/>
                </a:ext>
              </a:extLst>
            </p:cNvPr>
            <p:cNvSpPr>
              <a:spLocks noChangeAspect="1" noChangeArrowheads="1" noTextEdit="1"/>
            </p:cNvSpPr>
            <p:nvPr/>
          </p:nvSpPr>
          <p:spPr bwMode="auto">
            <a:xfrm>
              <a:off x="2059" y="1235"/>
              <a:ext cx="3562" cy="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5125" name="Picture 5">
              <a:extLst>
                <a:ext uri="{FF2B5EF4-FFF2-40B4-BE49-F238E27FC236}">
                  <a16:creationId xmlns:a16="http://schemas.microsoft.com/office/drawing/2014/main" id="{93D6A284-716C-423D-8F0D-E5587D522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 y="1235"/>
              <a:ext cx="3564" cy="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321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 cycle ventilatoire:</a:t>
            </a:r>
          </a:p>
        </p:txBody>
      </p:sp>
      <p:pic>
        <p:nvPicPr>
          <p:cNvPr id="13" name="Image 12">
            <a:extLst>
              <a:ext uri="{FF2B5EF4-FFF2-40B4-BE49-F238E27FC236}">
                <a16:creationId xmlns:a16="http://schemas.microsoft.com/office/drawing/2014/main" id="{1697AAA8-2294-4447-81DA-E9DF589B0C69}"/>
              </a:ext>
            </a:extLst>
          </p:cNvPr>
          <p:cNvPicPr>
            <a:picLocks noChangeAspect="1"/>
          </p:cNvPicPr>
          <p:nvPr/>
        </p:nvPicPr>
        <p:blipFill>
          <a:blip r:embed="rId3"/>
          <a:stretch>
            <a:fillRect/>
          </a:stretch>
        </p:blipFill>
        <p:spPr>
          <a:xfrm>
            <a:off x="2380994" y="2594359"/>
            <a:ext cx="5486820" cy="3109669"/>
          </a:xfrm>
          <a:prstGeom prst="rect">
            <a:avLst/>
          </a:prstGeom>
        </p:spPr>
      </p:pic>
      <p:sp>
        <p:nvSpPr>
          <p:cNvPr id="14" name="Rectangle 13">
            <a:extLst>
              <a:ext uri="{FF2B5EF4-FFF2-40B4-BE49-F238E27FC236}">
                <a16:creationId xmlns:a16="http://schemas.microsoft.com/office/drawing/2014/main" id="{95EAC948-9310-430D-8543-E7A1C7D3A6C4}"/>
              </a:ext>
            </a:extLst>
          </p:cNvPr>
          <p:cNvSpPr/>
          <p:nvPr/>
        </p:nvSpPr>
        <p:spPr>
          <a:xfrm>
            <a:off x="3946511" y="3598138"/>
            <a:ext cx="713874" cy="187262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FE0274A-E7C6-4B40-9E71-C4EC7BADDF21}"/>
              </a:ext>
            </a:extLst>
          </p:cNvPr>
          <p:cNvSpPr/>
          <p:nvPr/>
        </p:nvSpPr>
        <p:spPr>
          <a:xfrm>
            <a:off x="4671385" y="2646570"/>
            <a:ext cx="1132000" cy="20392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92ADABF-0FFE-4CC9-917D-C2A78601BB0D}"/>
              </a:ext>
            </a:extLst>
          </p:cNvPr>
          <p:cNvSpPr txBox="1"/>
          <p:nvPr/>
        </p:nvSpPr>
        <p:spPr>
          <a:xfrm>
            <a:off x="3591977" y="5786992"/>
            <a:ext cx="1384931" cy="369332"/>
          </a:xfrm>
          <a:prstGeom prst="rect">
            <a:avLst/>
          </a:prstGeom>
          <a:noFill/>
        </p:spPr>
        <p:txBody>
          <a:bodyPr wrap="none" rtlCol="0">
            <a:spAutoFit/>
          </a:bodyPr>
          <a:lstStyle/>
          <a:p>
            <a:r>
              <a:rPr lang="fr-FR" dirty="0">
                <a:solidFill>
                  <a:schemeClr val="accent1"/>
                </a:solidFill>
              </a:rPr>
              <a:t>INSPIRATION</a:t>
            </a:r>
          </a:p>
        </p:txBody>
      </p:sp>
      <p:sp>
        <p:nvSpPr>
          <p:cNvPr id="18" name="ZoneTexte 17">
            <a:extLst>
              <a:ext uri="{FF2B5EF4-FFF2-40B4-BE49-F238E27FC236}">
                <a16:creationId xmlns:a16="http://schemas.microsoft.com/office/drawing/2014/main" id="{67D40856-D24B-412C-878E-E81649B0074F}"/>
              </a:ext>
            </a:extLst>
          </p:cNvPr>
          <p:cNvSpPr txBox="1"/>
          <p:nvPr/>
        </p:nvSpPr>
        <p:spPr>
          <a:xfrm>
            <a:off x="4571364" y="2157559"/>
            <a:ext cx="1304781" cy="369332"/>
          </a:xfrm>
          <a:prstGeom prst="rect">
            <a:avLst/>
          </a:prstGeom>
          <a:noFill/>
        </p:spPr>
        <p:txBody>
          <a:bodyPr wrap="none" rtlCol="0">
            <a:spAutoFit/>
          </a:bodyPr>
          <a:lstStyle/>
          <a:p>
            <a:r>
              <a:rPr lang="fr-FR" dirty="0">
                <a:solidFill>
                  <a:srgbClr val="FF0000"/>
                </a:solidFill>
              </a:rPr>
              <a:t>EXPIRATION</a:t>
            </a:r>
          </a:p>
        </p:txBody>
      </p:sp>
      <p:cxnSp>
        <p:nvCxnSpPr>
          <p:cNvPr id="19" name="Connecteur droit avec flèche 18">
            <a:extLst>
              <a:ext uri="{FF2B5EF4-FFF2-40B4-BE49-F238E27FC236}">
                <a16:creationId xmlns:a16="http://schemas.microsoft.com/office/drawing/2014/main" id="{7D61484E-099B-48CC-98F1-85C1FB38AE82}"/>
              </a:ext>
            </a:extLst>
          </p:cNvPr>
          <p:cNvCxnSpPr>
            <a:cxnSpLocks/>
          </p:cNvCxnSpPr>
          <p:nvPr/>
        </p:nvCxnSpPr>
        <p:spPr>
          <a:xfrm flipH="1">
            <a:off x="7535902" y="3161940"/>
            <a:ext cx="676806" cy="50426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07FBB731-B935-4CA9-86B0-4BA4528E1DC9}"/>
              </a:ext>
            </a:extLst>
          </p:cNvPr>
          <p:cNvSpPr txBox="1"/>
          <p:nvPr/>
        </p:nvSpPr>
        <p:spPr>
          <a:xfrm>
            <a:off x="8168226" y="2977274"/>
            <a:ext cx="2632195" cy="369332"/>
          </a:xfrm>
          <a:prstGeom prst="rect">
            <a:avLst/>
          </a:prstGeom>
          <a:noFill/>
        </p:spPr>
        <p:txBody>
          <a:bodyPr wrap="none" rtlCol="0">
            <a:spAutoFit/>
          </a:bodyPr>
          <a:lstStyle/>
          <a:p>
            <a:r>
              <a:rPr lang="fr-FR" dirty="0">
                <a:solidFill>
                  <a:schemeClr val="accent3"/>
                </a:solidFill>
              </a:rPr>
              <a:t>Le plateau télé expiratoire</a:t>
            </a:r>
          </a:p>
        </p:txBody>
      </p:sp>
      <p:cxnSp>
        <p:nvCxnSpPr>
          <p:cNvPr id="3" name="Connecteur droit 2">
            <a:extLst>
              <a:ext uri="{FF2B5EF4-FFF2-40B4-BE49-F238E27FC236}">
                <a16:creationId xmlns:a16="http://schemas.microsoft.com/office/drawing/2014/main" id="{562EC280-FF36-BB32-BD1A-13B6A16B2846}"/>
              </a:ext>
            </a:extLst>
          </p:cNvPr>
          <p:cNvCxnSpPr/>
          <p:nvPr/>
        </p:nvCxnSpPr>
        <p:spPr>
          <a:xfrm>
            <a:off x="1693762" y="3923818"/>
            <a:ext cx="6859929" cy="54015"/>
          </a:xfrm>
          <a:prstGeom prst="line">
            <a:avLst/>
          </a:prstGeom>
          <a:ln w="28575">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P spid="18"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 cycle ventilatoire:</a:t>
            </a:r>
          </a:p>
        </p:txBody>
      </p:sp>
      <p:grpSp>
        <p:nvGrpSpPr>
          <p:cNvPr id="13" name="Group 4">
            <a:extLst>
              <a:ext uri="{FF2B5EF4-FFF2-40B4-BE49-F238E27FC236}">
                <a16:creationId xmlns:a16="http://schemas.microsoft.com/office/drawing/2014/main" id="{71F5F31D-74BC-40E0-BA8F-360D067E844E}"/>
              </a:ext>
            </a:extLst>
          </p:cNvPr>
          <p:cNvGrpSpPr>
            <a:grpSpLocks noChangeAspect="1"/>
          </p:cNvGrpSpPr>
          <p:nvPr/>
        </p:nvGrpSpPr>
        <p:grpSpPr bwMode="auto">
          <a:xfrm>
            <a:off x="1242130" y="1862137"/>
            <a:ext cx="8611156" cy="4148981"/>
            <a:chOff x="938" y="1173"/>
            <a:chExt cx="5114" cy="2464"/>
          </a:xfrm>
        </p:grpSpPr>
        <p:sp>
          <p:nvSpPr>
            <p:cNvPr id="14" name="AutoShape 3">
              <a:extLst>
                <a:ext uri="{FF2B5EF4-FFF2-40B4-BE49-F238E27FC236}">
                  <a16:creationId xmlns:a16="http://schemas.microsoft.com/office/drawing/2014/main" id="{560FBBDA-F098-4370-A17C-F1B82D948797}"/>
                </a:ext>
              </a:extLst>
            </p:cNvPr>
            <p:cNvSpPr>
              <a:spLocks noChangeAspect="1" noChangeArrowheads="1" noTextEdit="1"/>
            </p:cNvSpPr>
            <p:nvPr/>
          </p:nvSpPr>
          <p:spPr bwMode="auto">
            <a:xfrm>
              <a:off x="938" y="1173"/>
              <a:ext cx="5114" cy="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73" name="Picture 5">
              <a:extLst>
                <a:ext uri="{FF2B5EF4-FFF2-40B4-BE49-F238E27FC236}">
                  <a16:creationId xmlns:a16="http://schemas.microsoft.com/office/drawing/2014/main" id="{103C1F1C-CEF3-4EAC-B90A-016B6DB4A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 y="1173"/>
              <a:ext cx="5116" cy="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84436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 cycle ventilatoire:</a:t>
            </a:r>
          </a:p>
        </p:txBody>
      </p:sp>
      <p:grpSp>
        <p:nvGrpSpPr>
          <p:cNvPr id="9" name="Group 4">
            <a:extLst>
              <a:ext uri="{FF2B5EF4-FFF2-40B4-BE49-F238E27FC236}">
                <a16:creationId xmlns:a16="http://schemas.microsoft.com/office/drawing/2014/main" id="{0B759AFC-6AC9-485A-AEC9-BFEF5795F115}"/>
              </a:ext>
            </a:extLst>
          </p:cNvPr>
          <p:cNvGrpSpPr>
            <a:grpSpLocks noChangeAspect="1"/>
          </p:cNvGrpSpPr>
          <p:nvPr/>
        </p:nvGrpSpPr>
        <p:grpSpPr bwMode="auto">
          <a:xfrm>
            <a:off x="2141538" y="2025650"/>
            <a:ext cx="7908925" cy="3487738"/>
            <a:chOff x="1349" y="1276"/>
            <a:chExt cx="4982" cy="2197"/>
          </a:xfrm>
        </p:grpSpPr>
        <p:sp>
          <p:nvSpPr>
            <p:cNvPr id="16" name="AutoShape 3">
              <a:extLst>
                <a:ext uri="{FF2B5EF4-FFF2-40B4-BE49-F238E27FC236}">
                  <a16:creationId xmlns:a16="http://schemas.microsoft.com/office/drawing/2014/main" id="{A824F170-ED0B-4CA9-85FE-9ADA3F5A2BE9}"/>
                </a:ext>
              </a:extLst>
            </p:cNvPr>
            <p:cNvSpPr>
              <a:spLocks noChangeAspect="1" noChangeArrowheads="1" noTextEdit="1"/>
            </p:cNvSpPr>
            <p:nvPr/>
          </p:nvSpPr>
          <p:spPr bwMode="auto">
            <a:xfrm>
              <a:off x="1349" y="1276"/>
              <a:ext cx="4982" cy="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8197" name="Picture 5">
              <a:extLst>
                <a:ext uri="{FF2B5EF4-FFF2-40B4-BE49-F238E27FC236}">
                  <a16:creationId xmlns:a16="http://schemas.microsoft.com/office/drawing/2014/main" id="{D15D7981-3110-4E5A-9935-4288D3185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 y="1276"/>
              <a:ext cx="4984" cy="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73395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9" name="Group 4">
            <a:extLst>
              <a:ext uri="{FF2B5EF4-FFF2-40B4-BE49-F238E27FC236}">
                <a16:creationId xmlns:a16="http://schemas.microsoft.com/office/drawing/2014/main" id="{31CBCB99-7CBB-4AF9-9200-879E37EC994D}"/>
              </a:ext>
            </a:extLst>
          </p:cNvPr>
          <p:cNvGrpSpPr>
            <a:grpSpLocks noChangeAspect="1"/>
          </p:cNvGrpSpPr>
          <p:nvPr/>
        </p:nvGrpSpPr>
        <p:grpSpPr bwMode="auto">
          <a:xfrm>
            <a:off x="1566863" y="1690688"/>
            <a:ext cx="7962900" cy="4264025"/>
            <a:chOff x="987" y="1065"/>
            <a:chExt cx="5016" cy="2686"/>
          </a:xfrm>
        </p:grpSpPr>
        <p:sp>
          <p:nvSpPr>
            <p:cNvPr id="13" name="AutoShape 3">
              <a:extLst>
                <a:ext uri="{FF2B5EF4-FFF2-40B4-BE49-F238E27FC236}">
                  <a16:creationId xmlns:a16="http://schemas.microsoft.com/office/drawing/2014/main" id="{19B24983-8CDB-4E61-8797-B9D4EA4E5044}"/>
                </a:ext>
              </a:extLst>
            </p:cNvPr>
            <p:cNvSpPr>
              <a:spLocks noChangeAspect="1" noChangeArrowheads="1" noTextEdit="1"/>
            </p:cNvSpPr>
            <p:nvPr/>
          </p:nvSpPr>
          <p:spPr bwMode="auto">
            <a:xfrm>
              <a:off x="987" y="1065"/>
              <a:ext cx="5016" cy="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9221" name="Picture 5">
              <a:extLst>
                <a:ext uri="{FF2B5EF4-FFF2-40B4-BE49-F238E27FC236}">
                  <a16:creationId xmlns:a16="http://schemas.microsoft.com/office/drawing/2014/main" id="{F4CD6272-650B-43B4-AC8E-EDB4DFEA3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 y="1065"/>
              <a:ext cx="5018"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80689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9" name="Group 4">
            <a:extLst>
              <a:ext uri="{FF2B5EF4-FFF2-40B4-BE49-F238E27FC236}">
                <a16:creationId xmlns:a16="http://schemas.microsoft.com/office/drawing/2014/main" id="{97B9C0BB-5C87-4BE3-86F7-C0DB190BFB0A}"/>
              </a:ext>
            </a:extLst>
          </p:cNvPr>
          <p:cNvGrpSpPr>
            <a:grpSpLocks noChangeAspect="1"/>
          </p:cNvGrpSpPr>
          <p:nvPr/>
        </p:nvGrpSpPr>
        <p:grpSpPr bwMode="auto">
          <a:xfrm>
            <a:off x="2200275" y="1928813"/>
            <a:ext cx="6694488" cy="3860800"/>
            <a:chOff x="1386" y="1215"/>
            <a:chExt cx="4217" cy="2432"/>
          </a:xfrm>
        </p:grpSpPr>
        <p:sp>
          <p:nvSpPr>
            <p:cNvPr id="13" name="AutoShape 3">
              <a:extLst>
                <a:ext uri="{FF2B5EF4-FFF2-40B4-BE49-F238E27FC236}">
                  <a16:creationId xmlns:a16="http://schemas.microsoft.com/office/drawing/2014/main" id="{465FCD2C-91E2-4B28-8CD8-8BEA04843C71}"/>
                </a:ext>
              </a:extLst>
            </p:cNvPr>
            <p:cNvSpPr>
              <a:spLocks noChangeAspect="1" noChangeArrowheads="1" noTextEdit="1"/>
            </p:cNvSpPr>
            <p:nvPr/>
          </p:nvSpPr>
          <p:spPr bwMode="auto">
            <a:xfrm>
              <a:off x="1386" y="1215"/>
              <a:ext cx="4217" cy="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45" name="Picture 5">
              <a:extLst>
                <a:ext uri="{FF2B5EF4-FFF2-40B4-BE49-F238E27FC236}">
                  <a16:creationId xmlns:a16="http://schemas.microsoft.com/office/drawing/2014/main" id="{8249102B-F1E3-4A13-B37B-1EDFBCF52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 y="1215"/>
              <a:ext cx="4219" cy="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24641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sp>
        <p:nvSpPr>
          <p:cNvPr id="2" name="Espace réservé du contenu 1">
            <a:extLst>
              <a:ext uri="{FF2B5EF4-FFF2-40B4-BE49-F238E27FC236}">
                <a16:creationId xmlns:a16="http://schemas.microsoft.com/office/drawing/2014/main" id="{C6A5D8F4-BE38-455C-841C-2781C61E5B7E}"/>
              </a:ext>
            </a:extLst>
          </p:cNvPr>
          <p:cNvSpPr>
            <a:spLocks noGrp="1"/>
          </p:cNvSpPr>
          <p:nvPr>
            <p:ph idx="1"/>
          </p:nvPr>
        </p:nvSpPr>
        <p:spPr/>
        <p:txBody>
          <a:bodyPr/>
          <a:lstStyle/>
          <a:p>
            <a:r>
              <a:rPr lang="fr-FR" dirty="0"/>
              <a:t>La spirométrie : </a:t>
            </a:r>
          </a:p>
        </p:txBody>
      </p:sp>
      <p:pic>
        <p:nvPicPr>
          <p:cNvPr id="13" name="Picture 2" descr="Déroulement, Diagnostic, Conseils : Tout Savoir sur la spirométrie">
            <a:extLst>
              <a:ext uri="{FF2B5EF4-FFF2-40B4-BE49-F238E27FC236}">
                <a16:creationId xmlns:a16="http://schemas.microsoft.com/office/drawing/2014/main" id="{765C28A9-894E-42A2-90F5-8DD9CD29F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33638"/>
            <a:ext cx="7620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928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sp>
        <p:nvSpPr>
          <p:cNvPr id="2" name="Espace réservé du contenu 1">
            <a:extLst>
              <a:ext uri="{FF2B5EF4-FFF2-40B4-BE49-F238E27FC236}">
                <a16:creationId xmlns:a16="http://schemas.microsoft.com/office/drawing/2014/main" id="{C6A5D8F4-BE38-455C-841C-2781C61E5B7E}"/>
              </a:ext>
            </a:extLst>
          </p:cNvPr>
          <p:cNvSpPr>
            <a:spLocks noGrp="1"/>
          </p:cNvSpPr>
          <p:nvPr>
            <p:ph idx="1"/>
          </p:nvPr>
        </p:nvSpPr>
        <p:spPr/>
        <p:txBody>
          <a:bodyPr/>
          <a:lstStyle/>
          <a:p>
            <a:r>
              <a:rPr lang="fr-FR" dirty="0"/>
              <a:t>La spirométrie : </a:t>
            </a:r>
          </a:p>
        </p:txBody>
      </p:sp>
      <p:pic>
        <p:nvPicPr>
          <p:cNvPr id="3" name="e">
            <a:hlinkClick r:id="" action="ppaction://media"/>
            <a:extLst>
              <a:ext uri="{FF2B5EF4-FFF2-40B4-BE49-F238E27FC236}">
                <a16:creationId xmlns:a16="http://schemas.microsoft.com/office/drawing/2014/main" id="{5BEF1D46-B869-4FF6-830B-2C3D3962995C}"/>
              </a:ext>
            </a:extLst>
          </p:cNvPr>
          <p:cNvPicPr preferRelativeResize="0">
            <a:picLocks/>
          </p:cNvPicPr>
          <p:nvPr>
            <a:videoFile r:link="rId1"/>
            <p:extLst>
              <p:ext uri="{DAA4B4D4-6D71-4841-9C94-3DE7FCFB9230}">
                <p14:media xmlns:p14="http://schemas.microsoft.com/office/powerpoint/2010/main" r:embed="rId2">
                  <p14:trim st="9926" end="60653.325"/>
                </p14:media>
              </p:ext>
            </p:extLst>
          </p:nvPr>
        </p:nvPicPr>
        <p:blipFill rotWithShape="1">
          <a:blip r:embed="rId5"/>
          <a:srcRect r="45619"/>
          <a:stretch/>
        </p:blipFill>
        <p:spPr>
          <a:xfrm>
            <a:off x="2744258" y="2301360"/>
            <a:ext cx="7597537" cy="4431228"/>
          </a:xfrm>
          <a:prstGeom prst="rect">
            <a:avLst/>
          </a:prstGeom>
        </p:spPr>
      </p:pic>
    </p:spTree>
    <p:extLst>
      <p:ext uri="{BB962C8B-B14F-4D97-AF65-F5344CB8AC3E}">
        <p14:creationId xmlns:p14="http://schemas.microsoft.com/office/powerpoint/2010/main" val="207273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pic>
        <p:nvPicPr>
          <p:cNvPr id="13" name="Image 12">
            <a:extLst>
              <a:ext uri="{FF2B5EF4-FFF2-40B4-BE49-F238E27FC236}">
                <a16:creationId xmlns:a16="http://schemas.microsoft.com/office/drawing/2014/main" id="{30F3F431-CECA-4782-BAF8-6F7B917B2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77" y="1631084"/>
            <a:ext cx="5270023" cy="4081162"/>
          </a:xfrm>
          <a:prstGeom prst="rect">
            <a:avLst/>
          </a:prstGeom>
        </p:spPr>
      </p:pic>
      <p:cxnSp>
        <p:nvCxnSpPr>
          <p:cNvPr id="14" name="Connecteur droit 13">
            <a:extLst>
              <a:ext uri="{FF2B5EF4-FFF2-40B4-BE49-F238E27FC236}">
                <a16:creationId xmlns:a16="http://schemas.microsoft.com/office/drawing/2014/main" id="{8C0AD42A-6016-4E6D-B38D-C8A389B15EBD}"/>
              </a:ext>
            </a:extLst>
          </p:cNvPr>
          <p:cNvCxnSpPr/>
          <p:nvPr/>
        </p:nvCxnSpPr>
        <p:spPr>
          <a:xfrm flipV="1">
            <a:off x="2528653" y="3688483"/>
            <a:ext cx="0" cy="129277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Connecteur droit 15">
            <a:extLst>
              <a:ext uri="{FF2B5EF4-FFF2-40B4-BE49-F238E27FC236}">
                <a16:creationId xmlns:a16="http://schemas.microsoft.com/office/drawing/2014/main" id="{D4C750FC-B2A9-4C23-B285-C3EE826EFDE7}"/>
              </a:ext>
            </a:extLst>
          </p:cNvPr>
          <p:cNvCxnSpPr>
            <a:cxnSpLocks/>
          </p:cNvCxnSpPr>
          <p:nvPr/>
        </p:nvCxnSpPr>
        <p:spPr>
          <a:xfrm>
            <a:off x="2000509" y="3706878"/>
            <a:ext cx="528144" cy="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cteur droit 16">
            <a:extLst>
              <a:ext uri="{FF2B5EF4-FFF2-40B4-BE49-F238E27FC236}">
                <a16:creationId xmlns:a16="http://schemas.microsoft.com/office/drawing/2014/main" id="{579DC767-D2FE-4B96-9C59-CE5C95BD5F3F}"/>
              </a:ext>
            </a:extLst>
          </p:cNvPr>
          <p:cNvCxnSpPr>
            <a:cxnSpLocks/>
          </p:cNvCxnSpPr>
          <p:nvPr/>
        </p:nvCxnSpPr>
        <p:spPr>
          <a:xfrm flipV="1">
            <a:off x="2000509" y="3314051"/>
            <a:ext cx="2869324" cy="28904"/>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ZoneTexte 17">
            <a:extLst>
              <a:ext uri="{FF2B5EF4-FFF2-40B4-BE49-F238E27FC236}">
                <a16:creationId xmlns:a16="http://schemas.microsoft.com/office/drawing/2014/main" id="{3EFA4C00-7ED3-4867-A4FB-D0D92A0AD98B}"/>
              </a:ext>
            </a:extLst>
          </p:cNvPr>
          <p:cNvSpPr txBox="1"/>
          <p:nvPr/>
        </p:nvSpPr>
        <p:spPr>
          <a:xfrm>
            <a:off x="2000509" y="3457360"/>
            <a:ext cx="548548" cy="276999"/>
          </a:xfrm>
          <a:prstGeom prst="rect">
            <a:avLst/>
          </a:prstGeom>
          <a:noFill/>
        </p:spPr>
        <p:txBody>
          <a:bodyPr wrap="none" rtlCol="0">
            <a:spAutoFit/>
          </a:bodyPr>
          <a:lstStyle/>
          <a:p>
            <a:r>
              <a:rPr lang="fr-FR" sz="1200" dirty="0"/>
              <a:t>VEMS</a:t>
            </a:r>
          </a:p>
        </p:txBody>
      </p:sp>
      <p:sp>
        <p:nvSpPr>
          <p:cNvPr id="19" name="ZoneTexte 18">
            <a:extLst>
              <a:ext uri="{FF2B5EF4-FFF2-40B4-BE49-F238E27FC236}">
                <a16:creationId xmlns:a16="http://schemas.microsoft.com/office/drawing/2014/main" id="{965E86CF-EE8F-4D86-B57F-AAB2AE4E5398}"/>
              </a:ext>
            </a:extLst>
          </p:cNvPr>
          <p:cNvSpPr txBox="1"/>
          <p:nvPr/>
        </p:nvSpPr>
        <p:spPr>
          <a:xfrm>
            <a:off x="3156956" y="3037052"/>
            <a:ext cx="423514" cy="276999"/>
          </a:xfrm>
          <a:prstGeom prst="rect">
            <a:avLst/>
          </a:prstGeom>
          <a:noFill/>
        </p:spPr>
        <p:txBody>
          <a:bodyPr wrap="none" rtlCol="0">
            <a:spAutoFit/>
          </a:bodyPr>
          <a:lstStyle/>
          <a:p>
            <a:r>
              <a:rPr lang="fr-FR" sz="1200" dirty="0"/>
              <a:t>CVF</a:t>
            </a:r>
          </a:p>
        </p:txBody>
      </p:sp>
      <p:pic>
        <p:nvPicPr>
          <p:cNvPr id="20" name="Image 19">
            <a:extLst>
              <a:ext uri="{FF2B5EF4-FFF2-40B4-BE49-F238E27FC236}">
                <a16:creationId xmlns:a16="http://schemas.microsoft.com/office/drawing/2014/main" id="{9D184E23-D918-4FDF-B387-31CE64537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063" y="1914862"/>
            <a:ext cx="4393689" cy="4504996"/>
          </a:xfrm>
          <a:prstGeom prst="rect">
            <a:avLst/>
          </a:prstGeom>
        </p:spPr>
      </p:pic>
      <p:cxnSp>
        <p:nvCxnSpPr>
          <p:cNvPr id="21" name="Connecteur droit 20">
            <a:extLst>
              <a:ext uri="{FF2B5EF4-FFF2-40B4-BE49-F238E27FC236}">
                <a16:creationId xmlns:a16="http://schemas.microsoft.com/office/drawing/2014/main" id="{CC8C26EF-A9CD-4C9C-93A0-2CF1885D8C5C}"/>
              </a:ext>
            </a:extLst>
          </p:cNvPr>
          <p:cNvCxnSpPr>
            <a:cxnSpLocks/>
          </p:cNvCxnSpPr>
          <p:nvPr/>
        </p:nvCxnSpPr>
        <p:spPr>
          <a:xfrm>
            <a:off x="7304292" y="2925171"/>
            <a:ext cx="37574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ZoneTexte 21">
            <a:extLst>
              <a:ext uri="{FF2B5EF4-FFF2-40B4-BE49-F238E27FC236}">
                <a16:creationId xmlns:a16="http://schemas.microsoft.com/office/drawing/2014/main" id="{7D69AE35-93A3-4969-967A-000E559B82C2}"/>
              </a:ext>
            </a:extLst>
          </p:cNvPr>
          <p:cNvSpPr txBox="1"/>
          <p:nvPr/>
        </p:nvSpPr>
        <p:spPr>
          <a:xfrm>
            <a:off x="7264879" y="2648172"/>
            <a:ext cx="434734" cy="276999"/>
          </a:xfrm>
          <a:prstGeom prst="rect">
            <a:avLst/>
          </a:prstGeom>
          <a:noFill/>
        </p:spPr>
        <p:txBody>
          <a:bodyPr wrap="none" rtlCol="0">
            <a:spAutoFit/>
          </a:bodyPr>
          <a:lstStyle/>
          <a:p>
            <a:r>
              <a:rPr lang="fr-FR" sz="1200" dirty="0"/>
              <a:t>DEP</a:t>
            </a:r>
          </a:p>
        </p:txBody>
      </p:sp>
      <p:cxnSp>
        <p:nvCxnSpPr>
          <p:cNvPr id="23" name="Connecteur droit 22">
            <a:extLst>
              <a:ext uri="{FF2B5EF4-FFF2-40B4-BE49-F238E27FC236}">
                <a16:creationId xmlns:a16="http://schemas.microsoft.com/office/drawing/2014/main" id="{EF598D90-8576-43B9-BDE9-6584CE4A26D0}"/>
              </a:ext>
            </a:extLst>
          </p:cNvPr>
          <p:cNvCxnSpPr>
            <a:cxnSpLocks/>
          </p:cNvCxnSpPr>
          <p:nvPr/>
        </p:nvCxnSpPr>
        <p:spPr>
          <a:xfrm>
            <a:off x="7815356" y="3006626"/>
            <a:ext cx="37574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eur droit 23">
            <a:extLst>
              <a:ext uri="{FF2B5EF4-FFF2-40B4-BE49-F238E27FC236}">
                <a16:creationId xmlns:a16="http://schemas.microsoft.com/office/drawing/2014/main" id="{820AA9C4-CE67-4C32-93AB-9279855FF344}"/>
              </a:ext>
            </a:extLst>
          </p:cNvPr>
          <p:cNvCxnSpPr>
            <a:cxnSpLocks/>
          </p:cNvCxnSpPr>
          <p:nvPr/>
        </p:nvCxnSpPr>
        <p:spPr>
          <a:xfrm>
            <a:off x="8313283" y="3352149"/>
            <a:ext cx="37574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Connecteur droit 24">
            <a:extLst>
              <a:ext uri="{FF2B5EF4-FFF2-40B4-BE49-F238E27FC236}">
                <a16:creationId xmlns:a16="http://schemas.microsoft.com/office/drawing/2014/main" id="{52B70263-EF18-47AD-BA38-55DE1ED26CAA}"/>
              </a:ext>
            </a:extLst>
          </p:cNvPr>
          <p:cNvCxnSpPr>
            <a:cxnSpLocks/>
          </p:cNvCxnSpPr>
          <p:nvPr/>
        </p:nvCxnSpPr>
        <p:spPr>
          <a:xfrm>
            <a:off x="9155425" y="4056342"/>
            <a:ext cx="375744"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ZoneTexte 25">
            <a:extLst>
              <a:ext uri="{FF2B5EF4-FFF2-40B4-BE49-F238E27FC236}">
                <a16:creationId xmlns:a16="http://schemas.microsoft.com/office/drawing/2014/main" id="{654F11F3-C022-4243-9B8B-1D98C866B946}"/>
              </a:ext>
            </a:extLst>
          </p:cNvPr>
          <p:cNvSpPr txBox="1"/>
          <p:nvPr/>
        </p:nvSpPr>
        <p:spPr>
          <a:xfrm>
            <a:off x="7634892" y="2760053"/>
            <a:ext cx="678391" cy="276999"/>
          </a:xfrm>
          <a:prstGeom prst="rect">
            <a:avLst/>
          </a:prstGeom>
          <a:noFill/>
        </p:spPr>
        <p:txBody>
          <a:bodyPr wrap="none" rtlCol="0">
            <a:spAutoFit/>
          </a:bodyPr>
          <a:lstStyle/>
          <a:p>
            <a:r>
              <a:rPr lang="fr-FR" sz="1200" dirty="0"/>
              <a:t>DEM 75</a:t>
            </a:r>
          </a:p>
        </p:txBody>
      </p:sp>
      <p:sp>
        <p:nvSpPr>
          <p:cNvPr id="27" name="ZoneTexte 26">
            <a:extLst>
              <a:ext uri="{FF2B5EF4-FFF2-40B4-BE49-F238E27FC236}">
                <a16:creationId xmlns:a16="http://schemas.microsoft.com/office/drawing/2014/main" id="{5D23B609-121B-4B46-81D7-83F88980797B}"/>
              </a:ext>
            </a:extLst>
          </p:cNvPr>
          <p:cNvSpPr txBox="1"/>
          <p:nvPr/>
        </p:nvSpPr>
        <p:spPr>
          <a:xfrm>
            <a:off x="8161959" y="3114700"/>
            <a:ext cx="678391" cy="276999"/>
          </a:xfrm>
          <a:prstGeom prst="rect">
            <a:avLst/>
          </a:prstGeom>
          <a:noFill/>
        </p:spPr>
        <p:txBody>
          <a:bodyPr wrap="none" rtlCol="0">
            <a:spAutoFit/>
          </a:bodyPr>
          <a:lstStyle/>
          <a:p>
            <a:r>
              <a:rPr lang="fr-FR" sz="1200" dirty="0"/>
              <a:t>DEM 50</a:t>
            </a:r>
          </a:p>
        </p:txBody>
      </p:sp>
      <p:sp>
        <p:nvSpPr>
          <p:cNvPr id="28" name="ZoneTexte 27">
            <a:extLst>
              <a:ext uri="{FF2B5EF4-FFF2-40B4-BE49-F238E27FC236}">
                <a16:creationId xmlns:a16="http://schemas.microsoft.com/office/drawing/2014/main" id="{C66760ED-C910-46D2-8812-C6918D822BC6}"/>
              </a:ext>
            </a:extLst>
          </p:cNvPr>
          <p:cNvSpPr txBox="1"/>
          <p:nvPr/>
        </p:nvSpPr>
        <p:spPr>
          <a:xfrm>
            <a:off x="9004101" y="3777099"/>
            <a:ext cx="678391" cy="276999"/>
          </a:xfrm>
          <a:prstGeom prst="rect">
            <a:avLst/>
          </a:prstGeom>
          <a:noFill/>
        </p:spPr>
        <p:txBody>
          <a:bodyPr wrap="none" rtlCol="0">
            <a:spAutoFit/>
          </a:bodyPr>
          <a:lstStyle/>
          <a:p>
            <a:r>
              <a:rPr lang="fr-FR" sz="1200" dirty="0"/>
              <a:t>DEM 25</a:t>
            </a:r>
          </a:p>
        </p:txBody>
      </p:sp>
      <p:cxnSp>
        <p:nvCxnSpPr>
          <p:cNvPr id="29" name="Connecteur droit 28">
            <a:extLst>
              <a:ext uri="{FF2B5EF4-FFF2-40B4-BE49-F238E27FC236}">
                <a16:creationId xmlns:a16="http://schemas.microsoft.com/office/drawing/2014/main" id="{572C25BA-3EC3-4E5F-9282-A7229BE9C6DB}"/>
              </a:ext>
            </a:extLst>
          </p:cNvPr>
          <p:cNvCxnSpPr>
            <a:cxnSpLocks/>
          </p:cNvCxnSpPr>
          <p:nvPr/>
        </p:nvCxnSpPr>
        <p:spPr>
          <a:xfrm flipV="1">
            <a:off x="9832028" y="4650180"/>
            <a:ext cx="0" cy="29165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ZoneTexte 29">
            <a:extLst>
              <a:ext uri="{FF2B5EF4-FFF2-40B4-BE49-F238E27FC236}">
                <a16:creationId xmlns:a16="http://schemas.microsoft.com/office/drawing/2014/main" id="{C99F94D7-98A3-4089-833E-7082F4499539}"/>
              </a:ext>
            </a:extLst>
          </p:cNvPr>
          <p:cNvSpPr txBox="1"/>
          <p:nvPr/>
        </p:nvSpPr>
        <p:spPr>
          <a:xfrm>
            <a:off x="9824381" y="4579826"/>
            <a:ext cx="423514" cy="276999"/>
          </a:xfrm>
          <a:prstGeom prst="rect">
            <a:avLst/>
          </a:prstGeom>
          <a:noFill/>
        </p:spPr>
        <p:txBody>
          <a:bodyPr wrap="none" rtlCol="0">
            <a:spAutoFit/>
          </a:bodyPr>
          <a:lstStyle/>
          <a:p>
            <a:r>
              <a:rPr lang="fr-FR" sz="1200" dirty="0"/>
              <a:t>CVF</a:t>
            </a:r>
          </a:p>
        </p:txBody>
      </p:sp>
    </p:spTree>
    <p:extLst>
      <p:ext uri="{BB962C8B-B14F-4D97-AF65-F5344CB8AC3E}">
        <p14:creationId xmlns:p14="http://schemas.microsoft.com/office/powerpoint/2010/main" val="3340138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17" name="Group 4">
            <a:extLst>
              <a:ext uri="{FF2B5EF4-FFF2-40B4-BE49-F238E27FC236}">
                <a16:creationId xmlns:a16="http://schemas.microsoft.com/office/drawing/2014/main" id="{61E86C42-5612-4802-A616-2EFB06FD90DE}"/>
              </a:ext>
            </a:extLst>
          </p:cNvPr>
          <p:cNvGrpSpPr>
            <a:grpSpLocks noChangeAspect="1"/>
          </p:cNvGrpSpPr>
          <p:nvPr/>
        </p:nvGrpSpPr>
        <p:grpSpPr bwMode="auto">
          <a:xfrm>
            <a:off x="1535284" y="1897547"/>
            <a:ext cx="8024847" cy="3817868"/>
            <a:chOff x="2087" y="1326"/>
            <a:chExt cx="3506" cy="1668"/>
          </a:xfrm>
        </p:grpSpPr>
        <p:sp>
          <p:nvSpPr>
            <p:cNvPr id="18" name="AutoShape 3">
              <a:extLst>
                <a:ext uri="{FF2B5EF4-FFF2-40B4-BE49-F238E27FC236}">
                  <a16:creationId xmlns:a16="http://schemas.microsoft.com/office/drawing/2014/main" id="{830B3DDC-6A5A-4131-AEAC-4812CF53E053}"/>
                </a:ext>
              </a:extLst>
            </p:cNvPr>
            <p:cNvSpPr>
              <a:spLocks noChangeAspect="1" noChangeArrowheads="1" noTextEdit="1"/>
            </p:cNvSpPr>
            <p:nvPr/>
          </p:nvSpPr>
          <p:spPr bwMode="auto">
            <a:xfrm>
              <a:off x="2087" y="1326"/>
              <a:ext cx="3506"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9461" name="Picture 5">
              <a:extLst>
                <a:ext uri="{FF2B5EF4-FFF2-40B4-BE49-F238E27FC236}">
                  <a16:creationId xmlns:a16="http://schemas.microsoft.com/office/drawing/2014/main" id="{47D3FDDA-B3C2-4053-9157-FF1FE56BA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 y="1326"/>
              <a:ext cx="3508"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6090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524002"/>
            <a:ext cx="10515600" cy="1325563"/>
          </a:xfrm>
        </p:spPr>
        <p:txBody>
          <a:bodyPr/>
          <a:lstStyle/>
          <a:p>
            <a:r>
              <a:rPr lang="fr-FR" b="1" dirty="0"/>
              <a:t>La respiration cellulaire</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p:txBody>
          <a:bodyPr/>
          <a:lstStyle/>
          <a:p>
            <a:r>
              <a:rPr lang="fr-FR" dirty="0"/>
              <a:t>Pour assure ses besoins métaboliques la cellule à besoin d'énergie.</a:t>
            </a:r>
          </a:p>
          <a:p>
            <a:r>
              <a:rPr lang="fr-FR" dirty="0"/>
              <a:t>Cette production d’énergie consomme du dioxygène et produit du dioxyde de carbone.</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pic>
        <p:nvPicPr>
          <p:cNvPr id="2050" name="Picture 2" descr="Les mitochondries : Description structurale et fonctionnelle">
            <a:extLst>
              <a:ext uri="{FF2B5EF4-FFF2-40B4-BE49-F238E27FC236}">
                <a16:creationId xmlns:a16="http://schemas.microsoft.com/office/drawing/2014/main" id="{823C9C1C-5D5C-4679-9A9E-122DAE2F9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226" y="3217416"/>
            <a:ext cx="2959547" cy="295954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2937A37-F4EF-434E-BBDB-6E2640042573}"/>
              </a:ext>
            </a:extLst>
          </p:cNvPr>
          <p:cNvSpPr txBox="1"/>
          <p:nvPr/>
        </p:nvSpPr>
        <p:spPr>
          <a:xfrm>
            <a:off x="5350442" y="4110457"/>
            <a:ext cx="1572866" cy="1366721"/>
          </a:xfrm>
          <a:prstGeom prst="rect">
            <a:avLst/>
          </a:prstGeom>
          <a:noFill/>
        </p:spPr>
        <p:txBody>
          <a:bodyPr wrap="none" rtlCol="0">
            <a:spAutoFit/>
          </a:bodyPr>
          <a:lstStyle/>
          <a:p>
            <a:pPr>
              <a:lnSpc>
                <a:spcPct val="107000"/>
              </a:lnSpc>
              <a:spcAft>
                <a:spcPts val="800"/>
              </a:spcAft>
            </a:pP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1800" b="1" baseline="-25000"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6</a:t>
            </a: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H</a:t>
            </a:r>
            <a:r>
              <a:rPr lang="en-GB" sz="1800" b="1" baseline="-25000"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12</a:t>
            </a: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GB" sz="1800" b="1" baseline="-25000"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6</a:t>
            </a: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 + 6</a:t>
            </a:r>
            <a:r>
              <a:rPr lang="en-GB" sz="2400" b="1" dirty="0">
                <a:ln>
                  <a:solidFill>
                    <a:schemeClr val="tx1"/>
                  </a:solidFill>
                </a:ln>
                <a:solidFill>
                  <a:srgbClr val="FF0000"/>
                </a:solidFill>
                <a:latin typeface="Calibri" panose="020F0502020204030204" pitchFamily="34" charset="0"/>
                <a:ea typeface="Calibri" panose="020F0502020204030204" pitchFamily="34" charset="0"/>
                <a:cs typeface="Times New Roman" panose="02020603050405020304" pitchFamily="18" charset="0"/>
              </a:rPr>
              <a:t>O</a:t>
            </a:r>
            <a:r>
              <a:rPr lang="en-GB" sz="2400" b="1" baseline="-25000" dirty="0">
                <a:ln>
                  <a:solidFill>
                    <a:schemeClr val="tx1"/>
                  </a:solidFill>
                </a:ln>
                <a:solidFill>
                  <a:srgbClr val="FF0000"/>
                </a:solidFill>
                <a:latin typeface="Calibri" panose="020F0502020204030204" pitchFamily="34" charset="0"/>
                <a:ea typeface="Calibri" panose="020F0502020204030204" pitchFamily="34" charset="0"/>
                <a:cs typeface="Times New Roman" panose="02020603050405020304" pitchFamily="18" charset="0"/>
              </a:rPr>
              <a:t>2</a:t>
            </a:r>
            <a:endParaRPr lang="en-GB" sz="1800" b="1" baseline="-25000" dirty="0">
              <a:ln>
                <a:solidFill>
                  <a:schemeClr val="tx1"/>
                </a:solidFill>
              </a:ln>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b="1" dirty="0">
              <a:ln>
                <a:solidFill>
                  <a:schemeClr val="tx1"/>
                </a:solidFill>
              </a:ln>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6</a:t>
            </a:r>
            <a:r>
              <a:rPr lang="en-GB" sz="2400" b="1" dirty="0">
                <a:ln>
                  <a:solidFill>
                    <a:schemeClr val="tx1"/>
                  </a:solidFill>
                </a:ln>
                <a:solidFill>
                  <a:srgbClr val="4472C4"/>
                </a:solidFill>
                <a:latin typeface="Calibri" panose="020F0502020204030204" pitchFamily="34" charset="0"/>
                <a:ea typeface="Calibri" panose="020F0502020204030204" pitchFamily="34" charset="0"/>
                <a:cs typeface="Times New Roman" panose="02020603050405020304" pitchFamily="18" charset="0"/>
              </a:rPr>
              <a:t>CO</a:t>
            </a:r>
            <a:r>
              <a:rPr lang="en-GB" sz="2400" b="1" baseline="-25000" dirty="0">
                <a:ln>
                  <a:solidFill>
                    <a:schemeClr val="tx1"/>
                  </a:solidFill>
                </a:ln>
                <a:solidFill>
                  <a:srgbClr val="4472C4"/>
                </a:solidFill>
                <a:latin typeface="Calibri" panose="020F0502020204030204" pitchFamily="34" charset="0"/>
                <a:ea typeface="Calibri" panose="020F0502020204030204" pitchFamily="34" charset="0"/>
                <a:cs typeface="Times New Roman" panose="02020603050405020304" pitchFamily="18" charset="0"/>
              </a:rPr>
              <a:t>2</a:t>
            </a:r>
            <a:r>
              <a:rPr lang="en-GB" sz="1800" b="1" dirty="0">
                <a:ln>
                  <a:solidFill>
                    <a:schemeClr val="tx1"/>
                  </a:solidFill>
                </a:ln>
                <a:latin typeface="Calibri" panose="020F0502020204030204" pitchFamily="34" charset="0"/>
                <a:ea typeface="Calibri" panose="020F0502020204030204" pitchFamily="34" charset="0"/>
                <a:cs typeface="Times New Roman" panose="02020603050405020304" pitchFamily="18" charset="0"/>
              </a:rPr>
              <a:t> </a:t>
            </a: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+ 6H</a:t>
            </a:r>
            <a:r>
              <a:rPr lang="en-GB" sz="1800" b="1" baseline="-25000"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en-GB"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0</a:t>
            </a:r>
            <a:endParaRPr lang="fr-FR" sz="1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Connecteur droit avec flèche 16">
            <a:extLst>
              <a:ext uri="{FF2B5EF4-FFF2-40B4-BE49-F238E27FC236}">
                <a16:creationId xmlns:a16="http://schemas.microsoft.com/office/drawing/2014/main" id="{FB20D328-3D84-4D26-9270-17E6464D20F1}"/>
              </a:ext>
            </a:extLst>
          </p:cNvPr>
          <p:cNvCxnSpPr>
            <a:cxnSpLocks/>
          </p:cNvCxnSpPr>
          <p:nvPr/>
        </p:nvCxnSpPr>
        <p:spPr>
          <a:xfrm>
            <a:off x="6095999" y="4629580"/>
            <a:ext cx="0" cy="46620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D89EEDBB-3794-4C86-8F31-368AE4081317}"/>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spTree>
    <p:extLst>
      <p:ext uri="{BB962C8B-B14F-4D97-AF65-F5344CB8AC3E}">
        <p14:creationId xmlns:p14="http://schemas.microsoft.com/office/powerpoint/2010/main" val="2262772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9" name="Group 4">
            <a:extLst>
              <a:ext uri="{FF2B5EF4-FFF2-40B4-BE49-F238E27FC236}">
                <a16:creationId xmlns:a16="http://schemas.microsoft.com/office/drawing/2014/main" id="{903F330B-9818-429A-B897-4836D4B2CFBC}"/>
              </a:ext>
            </a:extLst>
          </p:cNvPr>
          <p:cNvGrpSpPr>
            <a:grpSpLocks noChangeAspect="1"/>
          </p:cNvGrpSpPr>
          <p:nvPr/>
        </p:nvGrpSpPr>
        <p:grpSpPr bwMode="auto">
          <a:xfrm>
            <a:off x="2220025" y="4317810"/>
            <a:ext cx="7867692" cy="2224509"/>
            <a:chOff x="2015" y="1644"/>
            <a:chExt cx="3650" cy="1032"/>
          </a:xfrm>
        </p:grpSpPr>
        <p:sp>
          <p:nvSpPr>
            <p:cNvPr id="13" name="AutoShape 3">
              <a:extLst>
                <a:ext uri="{FF2B5EF4-FFF2-40B4-BE49-F238E27FC236}">
                  <a16:creationId xmlns:a16="http://schemas.microsoft.com/office/drawing/2014/main" id="{E9419971-9454-44F9-97EF-8E72DAC673E3}"/>
                </a:ext>
              </a:extLst>
            </p:cNvPr>
            <p:cNvSpPr>
              <a:spLocks noChangeAspect="1" noChangeArrowheads="1" noTextEdit="1"/>
            </p:cNvSpPr>
            <p:nvPr/>
          </p:nvSpPr>
          <p:spPr bwMode="auto">
            <a:xfrm>
              <a:off x="2015" y="1644"/>
              <a:ext cx="3650"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0485" name="Picture 5">
              <a:extLst>
                <a:ext uri="{FF2B5EF4-FFF2-40B4-BE49-F238E27FC236}">
                  <a16:creationId xmlns:a16="http://schemas.microsoft.com/office/drawing/2014/main" id="{52E1B491-A4B9-4D61-9EFC-CEC235582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 y="1644"/>
              <a:ext cx="3652"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Image 23">
            <a:extLst>
              <a:ext uri="{FF2B5EF4-FFF2-40B4-BE49-F238E27FC236}">
                <a16:creationId xmlns:a16="http://schemas.microsoft.com/office/drawing/2014/main" id="{9CD3144E-B5BA-4919-BC88-0068931E6DDB}"/>
              </a:ext>
            </a:extLst>
          </p:cNvPr>
          <p:cNvPicPr>
            <a:picLocks noChangeAspect="1"/>
          </p:cNvPicPr>
          <p:nvPr/>
        </p:nvPicPr>
        <p:blipFill>
          <a:blip r:embed="rId4"/>
          <a:stretch>
            <a:fillRect/>
          </a:stretch>
        </p:blipFill>
        <p:spPr>
          <a:xfrm>
            <a:off x="1274219" y="1403091"/>
            <a:ext cx="4009064" cy="3100651"/>
          </a:xfrm>
          <a:prstGeom prst="rect">
            <a:avLst/>
          </a:prstGeom>
        </p:spPr>
      </p:pic>
      <p:grpSp>
        <p:nvGrpSpPr>
          <p:cNvPr id="27" name="Group 8">
            <a:extLst>
              <a:ext uri="{FF2B5EF4-FFF2-40B4-BE49-F238E27FC236}">
                <a16:creationId xmlns:a16="http://schemas.microsoft.com/office/drawing/2014/main" id="{9E8FBCF6-5AF8-4397-AB44-C77DFD8A4664}"/>
              </a:ext>
            </a:extLst>
          </p:cNvPr>
          <p:cNvGrpSpPr>
            <a:grpSpLocks noChangeAspect="1"/>
          </p:cNvGrpSpPr>
          <p:nvPr/>
        </p:nvGrpSpPr>
        <p:grpSpPr bwMode="auto">
          <a:xfrm>
            <a:off x="6096000" y="1403091"/>
            <a:ext cx="4175125" cy="2840038"/>
            <a:chOff x="3495" y="852"/>
            <a:chExt cx="2630" cy="1789"/>
          </a:xfrm>
        </p:grpSpPr>
        <p:sp>
          <p:nvSpPr>
            <p:cNvPr id="28" name="AutoShape 7">
              <a:extLst>
                <a:ext uri="{FF2B5EF4-FFF2-40B4-BE49-F238E27FC236}">
                  <a16:creationId xmlns:a16="http://schemas.microsoft.com/office/drawing/2014/main" id="{69B3E3EB-F1C4-438C-8308-DE0BE7068048}"/>
                </a:ext>
              </a:extLst>
            </p:cNvPr>
            <p:cNvSpPr>
              <a:spLocks noChangeAspect="1" noChangeArrowheads="1" noTextEdit="1"/>
            </p:cNvSpPr>
            <p:nvPr/>
          </p:nvSpPr>
          <p:spPr bwMode="auto">
            <a:xfrm>
              <a:off x="3495" y="852"/>
              <a:ext cx="2630" cy="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0489" name="Picture 9">
              <a:extLst>
                <a:ext uri="{FF2B5EF4-FFF2-40B4-BE49-F238E27FC236}">
                  <a16:creationId xmlns:a16="http://schemas.microsoft.com/office/drawing/2014/main" id="{63E5FBED-2F5B-44F3-8231-AAB5D0416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5" y="852"/>
              <a:ext cx="2632" cy="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94497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9" name="Group 4">
            <a:extLst>
              <a:ext uri="{FF2B5EF4-FFF2-40B4-BE49-F238E27FC236}">
                <a16:creationId xmlns:a16="http://schemas.microsoft.com/office/drawing/2014/main" id="{D9F4B833-7916-4B8D-BBF5-1E715C04378B}"/>
              </a:ext>
            </a:extLst>
          </p:cNvPr>
          <p:cNvGrpSpPr>
            <a:grpSpLocks noChangeAspect="1"/>
          </p:cNvGrpSpPr>
          <p:nvPr/>
        </p:nvGrpSpPr>
        <p:grpSpPr bwMode="auto">
          <a:xfrm>
            <a:off x="2176463" y="1989138"/>
            <a:ext cx="7839075" cy="3659187"/>
            <a:chOff x="1371" y="1253"/>
            <a:chExt cx="4938" cy="2305"/>
          </a:xfrm>
        </p:grpSpPr>
        <p:sp>
          <p:nvSpPr>
            <p:cNvPr id="13" name="AutoShape 3">
              <a:extLst>
                <a:ext uri="{FF2B5EF4-FFF2-40B4-BE49-F238E27FC236}">
                  <a16:creationId xmlns:a16="http://schemas.microsoft.com/office/drawing/2014/main" id="{C64991C0-8877-46D0-8199-4D3151BFF4F0}"/>
                </a:ext>
              </a:extLst>
            </p:cNvPr>
            <p:cNvSpPr>
              <a:spLocks noChangeAspect="1" noChangeArrowheads="1" noTextEdit="1"/>
            </p:cNvSpPr>
            <p:nvPr/>
          </p:nvSpPr>
          <p:spPr bwMode="auto">
            <a:xfrm>
              <a:off x="1371" y="1253"/>
              <a:ext cx="4938" cy="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1509" name="Picture 5">
              <a:extLst>
                <a:ext uri="{FF2B5EF4-FFF2-40B4-BE49-F238E27FC236}">
                  <a16:creationId xmlns:a16="http://schemas.microsoft.com/office/drawing/2014/main" id="{DAF2E66B-356C-4EFD-8F4F-2F47A18C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 y="1253"/>
              <a:ext cx="4940"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07825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9" name="Group 4">
            <a:extLst>
              <a:ext uri="{FF2B5EF4-FFF2-40B4-BE49-F238E27FC236}">
                <a16:creationId xmlns:a16="http://schemas.microsoft.com/office/drawing/2014/main" id="{E43A4E72-6C32-4A7D-9771-31B3208272F7}"/>
              </a:ext>
            </a:extLst>
          </p:cNvPr>
          <p:cNvGrpSpPr>
            <a:grpSpLocks noChangeAspect="1"/>
          </p:cNvGrpSpPr>
          <p:nvPr/>
        </p:nvGrpSpPr>
        <p:grpSpPr bwMode="auto">
          <a:xfrm>
            <a:off x="1733940" y="1968848"/>
            <a:ext cx="7627536" cy="4114082"/>
            <a:chOff x="2151" y="1249"/>
            <a:chExt cx="3378" cy="1822"/>
          </a:xfrm>
        </p:grpSpPr>
        <p:sp>
          <p:nvSpPr>
            <p:cNvPr id="13" name="AutoShape 3">
              <a:extLst>
                <a:ext uri="{FF2B5EF4-FFF2-40B4-BE49-F238E27FC236}">
                  <a16:creationId xmlns:a16="http://schemas.microsoft.com/office/drawing/2014/main" id="{2519010E-21E5-49FC-82B0-7742BB5B52BE}"/>
                </a:ext>
              </a:extLst>
            </p:cNvPr>
            <p:cNvSpPr>
              <a:spLocks noChangeAspect="1" noChangeArrowheads="1" noTextEdit="1"/>
            </p:cNvSpPr>
            <p:nvPr/>
          </p:nvSpPr>
          <p:spPr bwMode="auto">
            <a:xfrm>
              <a:off x="2151" y="1249"/>
              <a:ext cx="3378" cy="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2533" name="Picture 5">
              <a:extLst>
                <a:ext uri="{FF2B5EF4-FFF2-40B4-BE49-F238E27FC236}">
                  <a16:creationId xmlns:a16="http://schemas.microsoft.com/office/drawing/2014/main" id="{C19C9668-22DD-48CE-89FD-0DD8B8AB1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 y="1249"/>
              <a:ext cx="3380"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44087266-40BD-4B1E-8B89-6133B976DD7F}"/>
              </a:ext>
            </a:extLst>
          </p:cNvPr>
          <p:cNvSpPr txBox="1"/>
          <p:nvPr/>
        </p:nvSpPr>
        <p:spPr>
          <a:xfrm>
            <a:off x="1935982" y="2866663"/>
            <a:ext cx="9784538" cy="400110"/>
          </a:xfrm>
          <a:prstGeom prst="rect">
            <a:avLst/>
          </a:prstGeom>
          <a:noFill/>
        </p:spPr>
        <p:txBody>
          <a:bodyPr wrap="none" rtlCol="0">
            <a:spAutoFit/>
          </a:bodyPr>
          <a:lstStyle/>
          <a:p>
            <a:r>
              <a:rPr lang="fr-FR" sz="2000" dirty="0"/>
              <a:t>Le DEMM représente la vitesse d’écoulement de l’air au niveau des bronches de petit calibre</a:t>
            </a:r>
          </a:p>
        </p:txBody>
      </p:sp>
    </p:spTree>
    <p:extLst>
      <p:ext uri="{BB962C8B-B14F-4D97-AF65-F5344CB8AC3E}">
        <p14:creationId xmlns:p14="http://schemas.microsoft.com/office/powerpoint/2010/main" val="3940637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grpSp>
        <p:nvGrpSpPr>
          <p:cNvPr id="17" name="Group 8">
            <a:extLst>
              <a:ext uri="{FF2B5EF4-FFF2-40B4-BE49-F238E27FC236}">
                <a16:creationId xmlns:a16="http://schemas.microsoft.com/office/drawing/2014/main" id="{931E93AE-B5F5-4F5F-90FE-FD5744F07B6B}"/>
              </a:ext>
            </a:extLst>
          </p:cNvPr>
          <p:cNvGrpSpPr>
            <a:grpSpLocks noChangeAspect="1"/>
          </p:cNvGrpSpPr>
          <p:nvPr/>
        </p:nvGrpSpPr>
        <p:grpSpPr bwMode="auto">
          <a:xfrm>
            <a:off x="3255050" y="2737667"/>
            <a:ext cx="6158077" cy="3615682"/>
            <a:chOff x="2222" y="1210"/>
            <a:chExt cx="3236" cy="1900"/>
          </a:xfrm>
        </p:grpSpPr>
        <p:sp>
          <p:nvSpPr>
            <p:cNvPr id="18" name="AutoShape 7">
              <a:extLst>
                <a:ext uri="{FF2B5EF4-FFF2-40B4-BE49-F238E27FC236}">
                  <a16:creationId xmlns:a16="http://schemas.microsoft.com/office/drawing/2014/main" id="{8C7B1C1C-D3A3-4BD7-85B9-70AFD81B2E0E}"/>
                </a:ext>
              </a:extLst>
            </p:cNvPr>
            <p:cNvSpPr>
              <a:spLocks noChangeAspect="1" noChangeArrowheads="1" noTextEdit="1"/>
            </p:cNvSpPr>
            <p:nvPr/>
          </p:nvSpPr>
          <p:spPr bwMode="auto">
            <a:xfrm>
              <a:off x="2222" y="1210"/>
              <a:ext cx="3236" cy="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3561" name="Picture 9">
              <a:extLst>
                <a:ext uri="{FF2B5EF4-FFF2-40B4-BE49-F238E27FC236}">
                  <a16:creationId xmlns:a16="http://schemas.microsoft.com/office/drawing/2014/main" id="{87AE9095-1F04-4CFB-901C-063D920C1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 y="1210"/>
              <a:ext cx="3238" cy="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ZoneTexte 19">
            <a:extLst>
              <a:ext uri="{FF2B5EF4-FFF2-40B4-BE49-F238E27FC236}">
                <a16:creationId xmlns:a16="http://schemas.microsoft.com/office/drawing/2014/main" id="{AF374C17-D18A-4AA8-8C3B-EBE2032D5928}"/>
              </a:ext>
            </a:extLst>
          </p:cNvPr>
          <p:cNvSpPr txBox="1"/>
          <p:nvPr/>
        </p:nvSpPr>
        <p:spPr>
          <a:xfrm>
            <a:off x="1585732" y="1758069"/>
            <a:ext cx="9035969" cy="830997"/>
          </a:xfrm>
          <a:prstGeom prst="rect">
            <a:avLst/>
          </a:prstGeom>
          <a:noFill/>
        </p:spPr>
        <p:txBody>
          <a:bodyPr wrap="square" rtlCol="0">
            <a:spAutoFit/>
          </a:bodyPr>
          <a:lstStyle/>
          <a:p>
            <a:pPr marL="342900" indent="-342900" algn="just">
              <a:buFont typeface="Arial" panose="020B0604020202020204" pitchFamily="34" charset="0"/>
              <a:buChar char="•"/>
            </a:pPr>
            <a:r>
              <a:rPr lang="fr-FR" sz="2400" dirty="0"/>
              <a:t>Le DEMM est une mesure plus sensible pour la détection des troubles ventilatoires obstructifs débutant en particulier la BPCO</a:t>
            </a:r>
          </a:p>
        </p:txBody>
      </p:sp>
    </p:spTree>
    <p:extLst>
      <p:ext uri="{BB962C8B-B14F-4D97-AF65-F5344CB8AC3E}">
        <p14:creationId xmlns:p14="http://schemas.microsoft.com/office/powerpoint/2010/main" val="4109747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débits ventilatoires:</a:t>
            </a:r>
          </a:p>
        </p:txBody>
      </p:sp>
      <p:sp>
        <p:nvSpPr>
          <p:cNvPr id="2" name="Espace réservé du contenu 1">
            <a:extLst>
              <a:ext uri="{FF2B5EF4-FFF2-40B4-BE49-F238E27FC236}">
                <a16:creationId xmlns:a16="http://schemas.microsoft.com/office/drawing/2014/main" id="{73684702-F3B3-458F-BBF4-8B5C6573219A}"/>
              </a:ext>
            </a:extLst>
          </p:cNvPr>
          <p:cNvSpPr>
            <a:spLocks noGrp="1"/>
          </p:cNvSpPr>
          <p:nvPr>
            <p:ph idx="1"/>
          </p:nvPr>
        </p:nvSpPr>
        <p:spPr>
          <a:xfrm>
            <a:off x="838200" y="1825625"/>
            <a:ext cx="10647744" cy="4351338"/>
          </a:xfrm>
        </p:spPr>
        <p:txBody>
          <a:bodyPr/>
          <a:lstStyle/>
          <a:p>
            <a:r>
              <a:rPr lang="fr-FR" dirty="0"/>
              <a:t>Aspect de la courbe débit volume en fonction du niveau d’obstruction :</a:t>
            </a:r>
          </a:p>
        </p:txBody>
      </p:sp>
      <p:pic>
        <p:nvPicPr>
          <p:cNvPr id="13" name="Picture 8" descr="Des Pétales pour un meilleur souffle">
            <a:extLst>
              <a:ext uri="{FF2B5EF4-FFF2-40B4-BE49-F238E27FC236}">
                <a16:creationId xmlns:a16="http://schemas.microsoft.com/office/drawing/2014/main" id="{0DFFBBD3-CDC6-40F2-960A-3E6265E21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304" y="2359234"/>
            <a:ext cx="6899392" cy="445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195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pic>
        <p:nvPicPr>
          <p:cNvPr id="13" name="Picture 6" descr="Forum Médical Suisse - Exploration de la fonction pulmonaire par spirométrie">
            <a:extLst>
              <a:ext uri="{FF2B5EF4-FFF2-40B4-BE49-F238E27FC236}">
                <a16:creationId xmlns:a16="http://schemas.microsoft.com/office/drawing/2014/main" id="{4285BB06-6265-40A0-9B87-59D8BC68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693" y="1591005"/>
            <a:ext cx="7464614" cy="497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20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9" name="Group 4">
            <a:extLst>
              <a:ext uri="{FF2B5EF4-FFF2-40B4-BE49-F238E27FC236}">
                <a16:creationId xmlns:a16="http://schemas.microsoft.com/office/drawing/2014/main" id="{3E8BD712-73FD-47C4-8BA7-D2D0E90782BF}"/>
              </a:ext>
            </a:extLst>
          </p:cNvPr>
          <p:cNvGrpSpPr>
            <a:grpSpLocks noChangeAspect="1"/>
          </p:cNvGrpSpPr>
          <p:nvPr/>
        </p:nvGrpSpPr>
        <p:grpSpPr bwMode="auto">
          <a:xfrm>
            <a:off x="2409895" y="1783688"/>
            <a:ext cx="7372210" cy="4114813"/>
            <a:chOff x="1957" y="1109"/>
            <a:chExt cx="3766" cy="2102"/>
          </a:xfrm>
        </p:grpSpPr>
        <p:sp>
          <p:nvSpPr>
            <p:cNvPr id="14" name="AutoShape 3">
              <a:extLst>
                <a:ext uri="{FF2B5EF4-FFF2-40B4-BE49-F238E27FC236}">
                  <a16:creationId xmlns:a16="http://schemas.microsoft.com/office/drawing/2014/main" id="{CFF8C041-C22B-43E5-8DB7-6D584037212C}"/>
                </a:ext>
              </a:extLst>
            </p:cNvPr>
            <p:cNvSpPr>
              <a:spLocks noChangeAspect="1" noChangeArrowheads="1" noTextEdit="1"/>
            </p:cNvSpPr>
            <p:nvPr/>
          </p:nvSpPr>
          <p:spPr bwMode="auto">
            <a:xfrm>
              <a:off x="1957" y="1109"/>
              <a:ext cx="3766" cy="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1269" name="Picture 5">
              <a:extLst>
                <a:ext uri="{FF2B5EF4-FFF2-40B4-BE49-F238E27FC236}">
                  <a16:creationId xmlns:a16="http://schemas.microsoft.com/office/drawing/2014/main" id="{3E88F385-DB22-4F8D-91F4-9CFC6E965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 y="1109"/>
              <a:ext cx="3768" cy="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8237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14" name="Group 4">
            <a:extLst>
              <a:ext uri="{FF2B5EF4-FFF2-40B4-BE49-F238E27FC236}">
                <a16:creationId xmlns:a16="http://schemas.microsoft.com/office/drawing/2014/main" id="{A8F4088F-5E30-44E8-99D4-BC14FADE82EB}"/>
              </a:ext>
            </a:extLst>
          </p:cNvPr>
          <p:cNvGrpSpPr>
            <a:grpSpLocks noChangeAspect="1"/>
          </p:cNvGrpSpPr>
          <p:nvPr/>
        </p:nvGrpSpPr>
        <p:grpSpPr bwMode="auto">
          <a:xfrm>
            <a:off x="633413" y="1741488"/>
            <a:ext cx="9828212" cy="4589462"/>
            <a:chOff x="399" y="1097"/>
            <a:chExt cx="6191" cy="2891"/>
          </a:xfrm>
        </p:grpSpPr>
        <p:sp>
          <p:nvSpPr>
            <p:cNvPr id="16" name="AutoShape 3">
              <a:extLst>
                <a:ext uri="{FF2B5EF4-FFF2-40B4-BE49-F238E27FC236}">
                  <a16:creationId xmlns:a16="http://schemas.microsoft.com/office/drawing/2014/main" id="{B57794E6-BAED-490D-9C6B-E56588949690}"/>
                </a:ext>
              </a:extLst>
            </p:cNvPr>
            <p:cNvSpPr>
              <a:spLocks noChangeAspect="1" noChangeArrowheads="1" noTextEdit="1"/>
            </p:cNvSpPr>
            <p:nvPr/>
          </p:nvSpPr>
          <p:spPr bwMode="auto">
            <a:xfrm>
              <a:off x="399" y="1097"/>
              <a:ext cx="6191" cy="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2293" name="Picture 5">
              <a:extLst>
                <a:ext uri="{FF2B5EF4-FFF2-40B4-BE49-F238E27FC236}">
                  <a16:creationId xmlns:a16="http://schemas.microsoft.com/office/drawing/2014/main" id="{89FD43DD-0EE7-466B-9D23-97BD7F791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 y="1097"/>
              <a:ext cx="6194" cy="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descr="MasterScreen™ BODY - Pléthysmographie par TSC FRANCE">
            <a:extLst>
              <a:ext uri="{FF2B5EF4-FFF2-40B4-BE49-F238E27FC236}">
                <a16:creationId xmlns:a16="http://schemas.microsoft.com/office/drawing/2014/main" id="{BAD73039-363D-484E-A1DF-4C64373BBF9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37499" y="2594359"/>
            <a:ext cx="4549934" cy="4224939"/>
          </a:xfrm>
          <a:prstGeom prst="rect">
            <a:avLst/>
          </a:prstGeom>
          <a:solidFill>
            <a:schemeClr val="bg1"/>
          </a:solidFill>
        </p:spPr>
      </p:pic>
    </p:spTree>
    <p:extLst>
      <p:ext uri="{BB962C8B-B14F-4D97-AF65-F5344CB8AC3E}">
        <p14:creationId xmlns:p14="http://schemas.microsoft.com/office/powerpoint/2010/main" val="3550777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9" name="Group 4">
            <a:extLst>
              <a:ext uri="{FF2B5EF4-FFF2-40B4-BE49-F238E27FC236}">
                <a16:creationId xmlns:a16="http://schemas.microsoft.com/office/drawing/2014/main" id="{41282AF1-2261-4BBB-9C32-0835A8F0E5F3}"/>
              </a:ext>
            </a:extLst>
          </p:cNvPr>
          <p:cNvGrpSpPr>
            <a:grpSpLocks noChangeAspect="1"/>
          </p:cNvGrpSpPr>
          <p:nvPr/>
        </p:nvGrpSpPr>
        <p:grpSpPr bwMode="auto">
          <a:xfrm>
            <a:off x="1401838" y="1556514"/>
            <a:ext cx="8291739" cy="4833427"/>
            <a:chOff x="807" y="1102"/>
            <a:chExt cx="4848" cy="2826"/>
          </a:xfrm>
        </p:grpSpPr>
        <p:sp>
          <p:nvSpPr>
            <p:cNvPr id="13" name="AutoShape 3">
              <a:extLst>
                <a:ext uri="{FF2B5EF4-FFF2-40B4-BE49-F238E27FC236}">
                  <a16:creationId xmlns:a16="http://schemas.microsoft.com/office/drawing/2014/main" id="{B3C20E4F-2BB5-4E1B-B87A-D62EEE448885}"/>
                </a:ext>
              </a:extLst>
            </p:cNvPr>
            <p:cNvSpPr>
              <a:spLocks noChangeAspect="1" noChangeArrowheads="1" noTextEdit="1"/>
            </p:cNvSpPr>
            <p:nvPr/>
          </p:nvSpPr>
          <p:spPr bwMode="auto">
            <a:xfrm>
              <a:off x="807" y="1102"/>
              <a:ext cx="4848" cy="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3317" name="Picture 5">
              <a:extLst>
                <a:ext uri="{FF2B5EF4-FFF2-40B4-BE49-F238E27FC236}">
                  <a16:creationId xmlns:a16="http://schemas.microsoft.com/office/drawing/2014/main" id="{FE1DD4C0-7A13-4B71-AAC8-45D657CA8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 y="1102"/>
              <a:ext cx="4850" cy="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9255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9" name="Group 4">
            <a:extLst>
              <a:ext uri="{FF2B5EF4-FFF2-40B4-BE49-F238E27FC236}">
                <a16:creationId xmlns:a16="http://schemas.microsoft.com/office/drawing/2014/main" id="{13D6D480-5F34-4ED1-9254-4AE26095F04D}"/>
              </a:ext>
            </a:extLst>
          </p:cNvPr>
          <p:cNvGrpSpPr>
            <a:grpSpLocks noChangeAspect="1"/>
          </p:cNvGrpSpPr>
          <p:nvPr/>
        </p:nvGrpSpPr>
        <p:grpSpPr bwMode="auto">
          <a:xfrm>
            <a:off x="2297624" y="1743900"/>
            <a:ext cx="7596751" cy="4644281"/>
            <a:chOff x="2219" y="1169"/>
            <a:chExt cx="3242" cy="1982"/>
          </a:xfrm>
        </p:grpSpPr>
        <p:sp>
          <p:nvSpPr>
            <p:cNvPr id="13" name="AutoShape 3">
              <a:extLst>
                <a:ext uri="{FF2B5EF4-FFF2-40B4-BE49-F238E27FC236}">
                  <a16:creationId xmlns:a16="http://schemas.microsoft.com/office/drawing/2014/main" id="{47BD728D-2BD5-457B-9F17-98AEDBF8AD8C}"/>
                </a:ext>
              </a:extLst>
            </p:cNvPr>
            <p:cNvSpPr>
              <a:spLocks noChangeAspect="1" noChangeArrowheads="1" noTextEdit="1"/>
            </p:cNvSpPr>
            <p:nvPr/>
          </p:nvSpPr>
          <p:spPr bwMode="auto">
            <a:xfrm>
              <a:off x="2219" y="1169"/>
              <a:ext cx="3242" cy="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4341" name="Picture 5">
              <a:extLst>
                <a:ext uri="{FF2B5EF4-FFF2-40B4-BE49-F238E27FC236}">
                  <a16:creationId xmlns:a16="http://schemas.microsoft.com/office/drawing/2014/main" id="{2C62CD76-F6CE-402C-8A40-022EF796B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 y="1169"/>
              <a:ext cx="3244" cy="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787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93261"/>
            <a:ext cx="10515600" cy="1325563"/>
          </a:xfrm>
        </p:spPr>
        <p:txBody>
          <a:bodyPr/>
          <a:lstStyle/>
          <a:p>
            <a:r>
              <a:rPr lang="fr-FR" b="1" dirty="0"/>
              <a:t>La respiration chez les organismes unicellulaires :</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278877"/>
            <a:ext cx="10515600" cy="4351338"/>
          </a:xfrm>
        </p:spPr>
        <p:txBody>
          <a:bodyPr>
            <a:normAutofit/>
          </a:bodyPr>
          <a:lstStyle/>
          <a:p>
            <a:pPr algn="l"/>
            <a:r>
              <a:rPr lang="fr-FR" sz="2800" b="0" i="0" u="none" strike="noStrike" baseline="0" dirty="0">
                <a:solidFill>
                  <a:srgbClr val="000000"/>
                </a:solidFill>
                <a:latin typeface="Arial" panose="020B0604020202020204" pitchFamily="34" charset="0"/>
              </a:rPr>
              <a:t>mécanisme = </a:t>
            </a:r>
            <a:r>
              <a:rPr lang="fr-FR" sz="2800" b="0" i="0" u="none" strike="noStrike" baseline="0" dirty="0">
                <a:solidFill>
                  <a:srgbClr val="FF0000"/>
                </a:solidFill>
                <a:latin typeface="Arial" panose="020B0604020202020204" pitchFamily="34" charset="0"/>
              </a:rPr>
              <a:t>diffusion </a:t>
            </a:r>
            <a:r>
              <a:rPr lang="fr-FR" sz="2800" b="0" i="0" u="none" strike="noStrike" baseline="0" dirty="0">
                <a:solidFill>
                  <a:srgbClr val="000000"/>
                </a:solidFill>
                <a:latin typeface="Arial" panose="020B0604020202020204" pitchFamily="34" charset="0"/>
              </a:rPr>
              <a:t>(agitation moléculaire)</a:t>
            </a:r>
          </a:p>
          <a:p>
            <a:pPr algn="l"/>
            <a:r>
              <a:rPr lang="fr-FR" sz="2800" b="0" i="0" u="none" strike="noStrike" baseline="0" dirty="0">
                <a:solidFill>
                  <a:srgbClr val="000000"/>
                </a:solidFill>
                <a:latin typeface="Arial" panose="020B0604020202020204" pitchFamily="34" charset="0"/>
              </a:rPr>
              <a:t>mécanisme passif selon le gradient de concentration des molécules</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grpSp>
        <p:nvGrpSpPr>
          <p:cNvPr id="13" name="Group 4">
            <a:extLst>
              <a:ext uri="{FF2B5EF4-FFF2-40B4-BE49-F238E27FC236}">
                <a16:creationId xmlns:a16="http://schemas.microsoft.com/office/drawing/2014/main" id="{B21D1B29-34A4-4DD0-9F00-680D2A348246}"/>
              </a:ext>
            </a:extLst>
          </p:cNvPr>
          <p:cNvGrpSpPr>
            <a:grpSpLocks noChangeAspect="1"/>
          </p:cNvGrpSpPr>
          <p:nvPr/>
        </p:nvGrpSpPr>
        <p:grpSpPr bwMode="auto">
          <a:xfrm>
            <a:off x="4454140" y="3535531"/>
            <a:ext cx="3381375" cy="2301875"/>
            <a:chOff x="2695" y="2160"/>
            <a:chExt cx="2130" cy="1450"/>
          </a:xfrm>
        </p:grpSpPr>
        <p:sp>
          <p:nvSpPr>
            <p:cNvPr id="14" name="AutoShape 3">
              <a:extLst>
                <a:ext uri="{FF2B5EF4-FFF2-40B4-BE49-F238E27FC236}">
                  <a16:creationId xmlns:a16="http://schemas.microsoft.com/office/drawing/2014/main" id="{CAC435B5-7008-47DB-9194-D0C22C858C60}"/>
                </a:ext>
              </a:extLst>
            </p:cNvPr>
            <p:cNvSpPr>
              <a:spLocks noChangeAspect="1" noChangeArrowheads="1" noTextEdit="1"/>
            </p:cNvSpPr>
            <p:nvPr/>
          </p:nvSpPr>
          <p:spPr bwMode="auto">
            <a:xfrm>
              <a:off x="2695" y="2160"/>
              <a:ext cx="2130" cy="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077" name="Picture 5">
              <a:extLst>
                <a:ext uri="{FF2B5EF4-FFF2-40B4-BE49-F238E27FC236}">
                  <a16:creationId xmlns:a16="http://schemas.microsoft.com/office/drawing/2014/main" id="{F5AE1164-1DF4-4871-8582-C0012B168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 y="2160"/>
              <a:ext cx="2134"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ZoneTexte 14">
            <a:extLst>
              <a:ext uri="{FF2B5EF4-FFF2-40B4-BE49-F238E27FC236}">
                <a16:creationId xmlns:a16="http://schemas.microsoft.com/office/drawing/2014/main" id="{FB833CE0-DAA3-4E99-817E-56FAB1CC0000}"/>
              </a:ext>
            </a:extLst>
          </p:cNvPr>
          <p:cNvSpPr txBox="1"/>
          <p:nvPr/>
        </p:nvSpPr>
        <p:spPr>
          <a:xfrm>
            <a:off x="5647735" y="5891291"/>
            <a:ext cx="994183" cy="461665"/>
          </a:xfrm>
          <a:prstGeom prst="rect">
            <a:avLst/>
          </a:prstGeom>
          <a:noFill/>
        </p:spPr>
        <p:txBody>
          <a:bodyPr wrap="none" rtlCol="0">
            <a:spAutoFit/>
          </a:bodyPr>
          <a:lstStyle/>
          <a:p>
            <a:r>
              <a:rPr lang="fr-FR" sz="2400" dirty="0"/>
              <a:t>Amibe</a:t>
            </a:r>
          </a:p>
        </p:txBody>
      </p:sp>
      <p:sp>
        <p:nvSpPr>
          <p:cNvPr id="18" name="ZoneTexte 17">
            <a:extLst>
              <a:ext uri="{FF2B5EF4-FFF2-40B4-BE49-F238E27FC236}">
                <a16:creationId xmlns:a16="http://schemas.microsoft.com/office/drawing/2014/main" id="{E7F2B90D-3AD0-4DE9-BD8B-D8E58E4A9D98}"/>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spTree>
    <p:extLst>
      <p:ext uri="{BB962C8B-B14F-4D97-AF65-F5344CB8AC3E}">
        <p14:creationId xmlns:p14="http://schemas.microsoft.com/office/powerpoint/2010/main" val="1641304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14" name="Group 4">
            <a:extLst>
              <a:ext uri="{FF2B5EF4-FFF2-40B4-BE49-F238E27FC236}">
                <a16:creationId xmlns:a16="http://schemas.microsoft.com/office/drawing/2014/main" id="{4C59E140-6F4B-40A4-BED2-735876003C54}"/>
              </a:ext>
            </a:extLst>
          </p:cNvPr>
          <p:cNvGrpSpPr>
            <a:grpSpLocks noChangeAspect="1"/>
          </p:cNvGrpSpPr>
          <p:nvPr/>
        </p:nvGrpSpPr>
        <p:grpSpPr bwMode="auto">
          <a:xfrm>
            <a:off x="1510329" y="1818464"/>
            <a:ext cx="8074757" cy="4264466"/>
            <a:chOff x="2151" y="1268"/>
            <a:chExt cx="3378" cy="1784"/>
          </a:xfrm>
        </p:grpSpPr>
        <p:sp>
          <p:nvSpPr>
            <p:cNvPr id="16" name="AutoShape 3">
              <a:extLst>
                <a:ext uri="{FF2B5EF4-FFF2-40B4-BE49-F238E27FC236}">
                  <a16:creationId xmlns:a16="http://schemas.microsoft.com/office/drawing/2014/main" id="{ABE10B2F-6F7D-4BD4-9D1D-21172FF35B10}"/>
                </a:ext>
              </a:extLst>
            </p:cNvPr>
            <p:cNvSpPr>
              <a:spLocks noChangeAspect="1" noChangeArrowheads="1" noTextEdit="1"/>
            </p:cNvSpPr>
            <p:nvPr/>
          </p:nvSpPr>
          <p:spPr bwMode="auto">
            <a:xfrm>
              <a:off x="2151" y="1268"/>
              <a:ext cx="3378"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5365" name="Picture 5">
              <a:extLst>
                <a:ext uri="{FF2B5EF4-FFF2-40B4-BE49-F238E27FC236}">
                  <a16:creationId xmlns:a16="http://schemas.microsoft.com/office/drawing/2014/main" id="{73C99C66-AC2C-4D68-B36B-9FD0D19C9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 y="1268"/>
              <a:ext cx="3380" cy="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95927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9" name="Group 4">
            <a:extLst>
              <a:ext uri="{FF2B5EF4-FFF2-40B4-BE49-F238E27FC236}">
                <a16:creationId xmlns:a16="http://schemas.microsoft.com/office/drawing/2014/main" id="{B48E5887-E127-49B0-BBA4-F9CD3D8C09BE}"/>
              </a:ext>
            </a:extLst>
          </p:cNvPr>
          <p:cNvGrpSpPr>
            <a:grpSpLocks noChangeAspect="1"/>
          </p:cNvGrpSpPr>
          <p:nvPr/>
        </p:nvGrpSpPr>
        <p:grpSpPr bwMode="auto">
          <a:xfrm>
            <a:off x="2590983" y="2161531"/>
            <a:ext cx="7010034" cy="3971555"/>
            <a:chOff x="2375" y="1330"/>
            <a:chExt cx="2930" cy="1660"/>
          </a:xfrm>
        </p:grpSpPr>
        <p:sp>
          <p:nvSpPr>
            <p:cNvPr id="13" name="AutoShape 3">
              <a:extLst>
                <a:ext uri="{FF2B5EF4-FFF2-40B4-BE49-F238E27FC236}">
                  <a16:creationId xmlns:a16="http://schemas.microsoft.com/office/drawing/2014/main" id="{73DB2D48-09A3-4BC9-B136-430C1BA6EFF5}"/>
                </a:ext>
              </a:extLst>
            </p:cNvPr>
            <p:cNvSpPr>
              <a:spLocks noChangeAspect="1" noChangeArrowheads="1" noTextEdit="1"/>
            </p:cNvSpPr>
            <p:nvPr/>
          </p:nvSpPr>
          <p:spPr bwMode="auto">
            <a:xfrm>
              <a:off x="2375" y="1330"/>
              <a:ext cx="2930" cy="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6389" name="Picture 5">
              <a:extLst>
                <a:ext uri="{FF2B5EF4-FFF2-40B4-BE49-F238E27FC236}">
                  <a16:creationId xmlns:a16="http://schemas.microsoft.com/office/drawing/2014/main" id="{F2750B07-BECC-4A27-A461-DF4FFC2A5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 y="1330"/>
              <a:ext cx="2932" cy="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8890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5" name="AutoShape 3">
            <a:extLst>
              <a:ext uri="{FF2B5EF4-FFF2-40B4-BE49-F238E27FC236}">
                <a16:creationId xmlns:a16="http://schemas.microsoft.com/office/drawing/2014/main" id="{AD2B32C7-3C25-449D-856E-D40FB664FA39}"/>
              </a:ext>
            </a:extLst>
          </p:cNvPr>
          <p:cNvSpPr>
            <a:spLocks noChangeAspect="1" noChangeArrowheads="1" noTextEdit="1"/>
          </p:cNvSpPr>
          <p:nvPr/>
        </p:nvSpPr>
        <p:spPr bwMode="auto">
          <a:xfrm>
            <a:off x="8235031" y="2594359"/>
            <a:ext cx="2675641" cy="34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p:txBody>
          <a:bodyPr/>
          <a:lstStyle/>
          <a:p>
            <a:pPr algn="ctr"/>
            <a:r>
              <a:rPr lang="fr-FR" dirty="0"/>
              <a:t>Les volumes respiratoires:</a:t>
            </a:r>
          </a:p>
        </p:txBody>
      </p:sp>
      <p:grpSp>
        <p:nvGrpSpPr>
          <p:cNvPr id="17" name="Group 4">
            <a:extLst>
              <a:ext uri="{FF2B5EF4-FFF2-40B4-BE49-F238E27FC236}">
                <a16:creationId xmlns:a16="http://schemas.microsoft.com/office/drawing/2014/main" id="{8548BE6A-BE15-4093-9646-464AA1C55B20}"/>
              </a:ext>
            </a:extLst>
          </p:cNvPr>
          <p:cNvGrpSpPr>
            <a:grpSpLocks noChangeAspect="1"/>
          </p:cNvGrpSpPr>
          <p:nvPr/>
        </p:nvGrpSpPr>
        <p:grpSpPr bwMode="auto">
          <a:xfrm>
            <a:off x="1721039" y="1775006"/>
            <a:ext cx="7653338" cy="2432050"/>
            <a:chOff x="684" y="1157"/>
            <a:chExt cx="4821" cy="1532"/>
          </a:xfrm>
        </p:grpSpPr>
        <p:sp>
          <p:nvSpPr>
            <p:cNvPr id="18" name="AutoShape 3">
              <a:extLst>
                <a:ext uri="{FF2B5EF4-FFF2-40B4-BE49-F238E27FC236}">
                  <a16:creationId xmlns:a16="http://schemas.microsoft.com/office/drawing/2014/main" id="{64B4ED21-30F5-4B85-B788-19ECCB087AED}"/>
                </a:ext>
              </a:extLst>
            </p:cNvPr>
            <p:cNvSpPr>
              <a:spLocks noChangeAspect="1" noChangeArrowheads="1" noTextEdit="1"/>
            </p:cNvSpPr>
            <p:nvPr/>
          </p:nvSpPr>
          <p:spPr bwMode="auto">
            <a:xfrm>
              <a:off x="684" y="1157"/>
              <a:ext cx="4821" cy="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7413" name="Picture 5">
              <a:extLst>
                <a:ext uri="{FF2B5EF4-FFF2-40B4-BE49-F238E27FC236}">
                  <a16:creationId xmlns:a16="http://schemas.microsoft.com/office/drawing/2014/main" id="{7B9E1EAB-0B7E-476E-9522-90B1AC9C7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 y="1157"/>
              <a:ext cx="4823" cy="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8">
            <a:extLst>
              <a:ext uri="{FF2B5EF4-FFF2-40B4-BE49-F238E27FC236}">
                <a16:creationId xmlns:a16="http://schemas.microsoft.com/office/drawing/2014/main" id="{C618A0AB-9CF2-46E0-9F52-A41791977A28}"/>
              </a:ext>
            </a:extLst>
          </p:cNvPr>
          <p:cNvGrpSpPr>
            <a:grpSpLocks noChangeAspect="1"/>
          </p:cNvGrpSpPr>
          <p:nvPr/>
        </p:nvGrpSpPr>
        <p:grpSpPr bwMode="auto">
          <a:xfrm>
            <a:off x="1721039" y="4592905"/>
            <a:ext cx="3769824" cy="550500"/>
            <a:chOff x="2984" y="2035"/>
            <a:chExt cx="1712" cy="250"/>
          </a:xfrm>
        </p:grpSpPr>
        <p:sp>
          <p:nvSpPr>
            <p:cNvPr id="22" name="AutoShape 7">
              <a:extLst>
                <a:ext uri="{FF2B5EF4-FFF2-40B4-BE49-F238E27FC236}">
                  <a16:creationId xmlns:a16="http://schemas.microsoft.com/office/drawing/2014/main" id="{807CD8CD-831B-4B60-9FBC-5C1AAC806968}"/>
                </a:ext>
              </a:extLst>
            </p:cNvPr>
            <p:cNvSpPr>
              <a:spLocks noChangeAspect="1" noChangeArrowheads="1" noTextEdit="1"/>
            </p:cNvSpPr>
            <p:nvPr/>
          </p:nvSpPr>
          <p:spPr bwMode="auto">
            <a:xfrm>
              <a:off x="2984" y="2035"/>
              <a:ext cx="17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7417" name="Picture 9">
              <a:extLst>
                <a:ext uri="{FF2B5EF4-FFF2-40B4-BE49-F238E27FC236}">
                  <a16:creationId xmlns:a16="http://schemas.microsoft.com/office/drawing/2014/main" id="{EF8B2414-9BDB-40A3-A417-241191D94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 y="2035"/>
              <a:ext cx="17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2">
            <a:extLst>
              <a:ext uri="{FF2B5EF4-FFF2-40B4-BE49-F238E27FC236}">
                <a16:creationId xmlns:a16="http://schemas.microsoft.com/office/drawing/2014/main" id="{0627D32E-96AD-4A4F-B314-C9C7A476F468}"/>
              </a:ext>
            </a:extLst>
          </p:cNvPr>
          <p:cNvGrpSpPr>
            <a:grpSpLocks noChangeAspect="1"/>
          </p:cNvGrpSpPr>
          <p:nvPr/>
        </p:nvGrpSpPr>
        <p:grpSpPr bwMode="auto">
          <a:xfrm>
            <a:off x="7199503" y="4036125"/>
            <a:ext cx="2176462" cy="2214562"/>
            <a:chOff x="4659" y="2621"/>
            <a:chExt cx="1371" cy="1395"/>
          </a:xfrm>
        </p:grpSpPr>
        <p:sp>
          <p:nvSpPr>
            <p:cNvPr id="24" name="AutoShape 11">
              <a:extLst>
                <a:ext uri="{FF2B5EF4-FFF2-40B4-BE49-F238E27FC236}">
                  <a16:creationId xmlns:a16="http://schemas.microsoft.com/office/drawing/2014/main" id="{951700DD-14DE-4F61-89A4-20D79A758F4D}"/>
                </a:ext>
              </a:extLst>
            </p:cNvPr>
            <p:cNvSpPr>
              <a:spLocks noChangeAspect="1" noChangeArrowheads="1" noTextEdit="1"/>
            </p:cNvSpPr>
            <p:nvPr/>
          </p:nvSpPr>
          <p:spPr bwMode="auto">
            <a:xfrm>
              <a:off x="4659" y="2621"/>
              <a:ext cx="1371"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7421" name="Picture 13">
              <a:extLst>
                <a:ext uri="{FF2B5EF4-FFF2-40B4-BE49-F238E27FC236}">
                  <a16:creationId xmlns:a16="http://schemas.microsoft.com/office/drawing/2014/main" id="{64C7BFD4-C921-489F-A844-4A249393E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 y="2621"/>
              <a:ext cx="1373"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38905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5C869393-5369-4A49-A4DD-3CD4CAF4BD3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3- Cycles et débits ventilatoires</a:t>
            </a:r>
          </a:p>
        </p:txBody>
      </p:sp>
      <p:sp>
        <p:nvSpPr>
          <p:cNvPr id="12" name="Titre 11">
            <a:extLst>
              <a:ext uri="{FF2B5EF4-FFF2-40B4-BE49-F238E27FC236}">
                <a16:creationId xmlns:a16="http://schemas.microsoft.com/office/drawing/2014/main" id="{D62EA96B-CA21-42AC-8E67-255465B38223}"/>
              </a:ext>
            </a:extLst>
          </p:cNvPr>
          <p:cNvSpPr>
            <a:spLocks noGrp="1"/>
          </p:cNvSpPr>
          <p:nvPr>
            <p:ph type="title"/>
          </p:nvPr>
        </p:nvSpPr>
        <p:spPr>
          <a:xfrm>
            <a:off x="838196" y="354546"/>
            <a:ext cx="10515600" cy="1325563"/>
          </a:xfrm>
        </p:spPr>
        <p:txBody>
          <a:bodyPr/>
          <a:lstStyle/>
          <a:p>
            <a:pPr algn="ctr"/>
            <a:r>
              <a:rPr lang="fr-FR" dirty="0"/>
              <a:t>Les volumes respiratoires:</a:t>
            </a:r>
          </a:p>
        </p:txBody>
      </p:sp>
      <p:grpSp>
        <p:nvGrpSpPr>
          <p:cNvPr id="9" name="Group 4">
            <a:extLst>
              <a:ext uri="{FF2B5EF4-FFF2-40B4-BE49-F238E27FC236}">
                <a16:creationId xmlns:a16="http://schemas.microsoft.com/office/drawing/2014/main" id="{AD1E546A-40B6-45C8-A767-0A65C59A1E14}"/>
              </a:ext>
            </a:extLst>
          </p:cNvPr>
          <p:cNvGrpSpPr>
            <a:grpSpLocks noChangeAspect="1"/>
          </p:cNvGrpSpPr>
          <p:nvPr/>
        </p:nvGrpSpPr>
        <p:grpSpPr bwMode="auto">
          <a:xfrm>
            <a:off x="2436626" y="1625100"/>
            <a:ext cx="7318743" cy="1812221"/>
            <a:chOff x="2059" y="1719"/>
            <a:chExt cx="3562" cy="882"/>
          </a:xfrm>
        </p:grpSpPr>
        <p:sp>
          <p:nvSpPr>
            <p:cNvPr id="13" name="AutoShape 3">
              <a:extLst>
                <a:ext uri="{FF2B5EF4-FFF2-40B4-BE49-F238E27FC236}">
                  <a16:creationId xmlns:a16="http://schemas.microsoft.com/office/drawing/2014/main" id="{9B4C5B18-324A-42FD-B368-E2238A2F90F1}"/>
                </a:ext>
              </a:extLst>
            </p:cNvPr>
            <p:cNvSpPr>
              <a:spLocks noChangeAspect="1" noChangeArrowheads="1" noTextEdit="1"/>
            </p:cNvSpPr>
            <p:nvPr/>
          </p:nvSpPr>
          <p:spPr bwMode="auto">
            <a:xfrm>
              <a:off x="2059" y="1719"/>
              <a:ext cx="3562"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8437" name="Picture 5">
              <a:extLst>
                <a:ext uri="{FF2B5EF4-FFF2-40B4-BE49-F238E27FC236}">
                  <a16:creationId xmlns:a16="http://schemas.microsoft.com/office/drawing/2014/main" id="{FAE5DA66-5C8A-4152-A713-48577C8F2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 y="1719"/>
              <a:ext cx="356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8">
            <a:extLst>
              <a:ext uri="{FF2B5EF4-FFF2-40B4-BE49-F238E27FC236}">
                <a16:creationId xmlns:a16="http://schemas.microsoft.com/office/drawing/2014/main" id="{F93316B8-9399-4B9E-BFAA-42BB890B472F}"/>
              </a:ext>
            </a:extLst>
          </p:cNvPr>
          <p:cNvGrpSpPr>
            <a:grpSpLocks noChangeAspect="1"/>
          </p:cNvGrpSpPr>
          <p:nvPr/>
        </p:nvGrpSpPr>
        <p:grpSpPr bwMode="auto">
          <a:xfrm>
            <a:off x="3577511" y="3499053"/>
            <a:ext cx="5036971" cy="2813010"/>
            <a:chOff x="2583" y="1458"/>
            <a:chExt cx="2514" cy="1404"/>
          </a:xfrm>
        </p:grpSpPr>
        <p:sp>
          <p:nvSpPr>
            <p:cNvPr id="18" name="AutoShape 7">
              <a:extLst>
                <a:ext uri="{FF2B5EF4-FFF2-40B4-BE49-F238E27FC236}">
                  <a16:creationId xmlns:a16="http://schemas.microsoft.com/office/drawing/2014/main" id="{ADF16F92-A588-48EC-B06C-34C6C58EF7D9}"/>
                </a:ext>
              </a:extLst>
            </p:cNvPr>
            <p:cNvSpPr>
              <a:spLocks noChangeAspect="1" noChangeArrowheads="1" noTextEdit="1"/>
            </p:cNvSpPr>
            <p:nvPr/>
          </p:nvSpPr>
          <p:spPr bwMode="auto">
            <a:xfrm>
              <a:off x="2583" y="1458"/>
              <a:ext cx="2514"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8441" name="Picture 9">
              <a:extLst>
                <a:ext uri="{FF2B5EF4-FFF2-40B4-BE49-F238E27FC236}">
                  <a16:creationId xmlns:a16="http://schemas.microsoft.com/office/drawing/2014/main" id="{1969F28F-A4A4-4E2F-9405-1D4B86B59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 y="1458"/>
              <a:ext cx="2516"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48351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401B3-8827-4FB5-8930-3242106E1132}"/>
              </a:ext>
            </a:extLst>
          </p:cNvPr>
          <p:cNvSpPr>
            <a:spLocks noGrp="1"/>
          </p:cNvSpPr>
          <p:nvPr>
            <p:ph type="title"/>
          </p:nvPr>
        </p:nvSpPr>
        <p:spPr>
          <a:xfrm>
            <a:off x="838200" y="347370"/>
            <a:ext cx="10515600" cy="1325563"/>
          </a:xfrm>
        </p:spPr>
        <p:txBody>
          <a:bodyPr/>
          <a:lstStyle/>
          <a:p>
            <a:r>
              <a:rPr lang="fr-FR" dirty="0"/>
              <a:t>REFERENCES :</a:t>
            </a:r>
          </a:p>
        </p:txBody>
      </p:sp>
      <p:sp>
        <p:nvSpPr>
          <p:cNvPr id="3" name="Espace réservé du contenu 2">
            <a:extLst>
              <a:ext uri="{FF2B5EF4-FFF2-40B4-BE49-F238E27FC236}">
                <a16:creationId xmlns:a16="http://schemas.microsoft.com/office/drawing/2014/main" id="{1FBC0712-682D-4DCB-91F8-91E04D640C34}"/>
              </a:ext>
            </a:extLst>
          </p:cNvPr>
          <p:cNvSpPr>
            <a:spLocks noGrp="1"/>
          </p:cNvSpPr>
          <p:nvPr>
            <p:ph idx="1"/>
          </p:nvPr>
        </p:nvSpPr>
        <p:spPr>
          <a:xfrm>
            <a:off x="838200" y="1843380"/>
            <a:ext cx="10515600" cy="4351338"/>
          </a:xfrm>
        </p:spPr>
        <p:txBody>
          <a:bodyPr/>
          <a:lstStyle/>
          <a:p>
            <a:r>
              <a:rPr lang="fr-FR" dirty="0"/>
              <a:t>Physiologie respiratoire l’essentiel</a:t>
            </a:r>
          </a:p>
          <a:p>
            <a:pPr marL="0" indent="0">
              <a:buNone/>
            </a:pPr>
            <a:r>
              <a:rPr lang="fr-FR" dirty="0"/>
              <a:t>	John B. West</a:t>
            </a:r>
          </a:p>
        </p:txBody>
      </p:sp>
      <p:pic>
        <p:nvPicPr>
          <p:cNvPr id="4" name="Image 3">
            <a:extLst>
              <a:ext uri="{FF2B5EF4-FFF2-40B4-BE49-F238E27FC236}">
                <a16:creationId xmlns:a16="http://schemas.microsoft.com/office/drawing/2014/main" id="{5D4809F7-92A2-400F-BBD6-08906A9EF103}"/>
              </a:ext>
            </a:extLst>
          </p:cNvPr>
          <p:cNvPicPr>
            <a:picLocks noChangeAspect="1"/>
          </p:cNvPicPr>
          <p:nvPr/>
        </p:nvPicPr>
        <p:blipFill>
          <a:blip r:embed="rId2"/>
          <a:stretch>
            <a:fillRect/>
          </a:stretch>
        </p:blipFill>
        <p:spPr>
          <a:xfrm>
            <a:off x="4875413" y="2495828"/>
            <a:ext cx="1695450" cy="2381250"/>
          </a:xfrm>
          <a:prstGeom prst="rect">
            <a:avLst/>
          </a:prstGeom>
        </p:spPr>
      </p:pic>
    </p:spTree>
    <p:extLst>
      <p:ext uri="{BB962C8B-B14F-4D97-AF65-F5344CB8AC3E}">
        <p14:creationId xmlns:p14="http://schemas.microsoft.com/office/powerpoint/2010/main" val="232358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981311"/>
            <a:ext cx="10515600" cy="1325563"/>
          </a:xfrm>
        </p:spPr>
        <p:txBody>
          <a:bodyPr/>
          <a:lstStyle/>
          <a:p>
            <a:r>
              <a:rPr lang="fr-FR" b="1" dirty="0"/>
              <a:t>La respiration chez les organismes pluricellulaires :</a:t>
            </a:r>
          </a:p>
        </p:txBody>
      </p:sp>
      <p:sp>
        <p:nvSpPr>
          <p:cNvPr id="3" name="Espace réservé du contenu 2">
            <a:extLst>
              <a:ext uri="{FF2B5EF4-FFF2-40B4-BE49-F238E27FC236}">
                <a16:creationId xmlns:a16="http://schemas.microsoft.com/office/drawing/2014/main" id="{26CBD9E6-BFD3-461D-9706-65EDAC14967B}"/>
              </a:ext>
            </a:extLst>
          </p:cNvPr>
          <p:cNvSpPr>
            <a:spLocks noGrp="1"/>
          </p:cNvSpPr>
          <p:nvPr>
            <p:ph idx="1"/>
          </p:nvPr>
        </p:nvSpPr>
        <p:spPr>
          <a:xfrm>
            <a:off x="838200" y="2505115"/>
            <a:ext cx="10515600" cy="4351338"/>
          </a:xfrm>
        </p:spPr>
        <p:txBody>
          <a:bodyPr/>
          <a:lstStyle/>
          <a:p>
            <a:r>
              <a:rPr lang="fr-FR" dirty="0"/>
              <a:t>La diffusion simple est impossible</a:t>
            </a:r>
          </a:p>
          <a:p>
            <a:r>
              <a:rPr lang="fr-FR" dirty="0"/>
              <a:t>Présence de 2 systèmes de convection :</a:t>
            </a:r>
          </a:p>
          <a:p>
            <a:pPr lvl="1"/>
            <a:r>
              <a:rPr lang="fr-FR" dirty="0"/>
              <a:t>La circulation sanguine </a:t>
            </a:r>
          </a:p>
          <a:p>
            <a:pPr lvl="1"/>
            <a:r>
              <a:rPr lang="fr-FR" dirty="0"/>
              <a:t>La ventilation pulmonaire</a:t>
            </a:r>
          </a:p>
          <a:p>
            <a:r>
              <a:rPr lang="fr-FR" dirty="0"/>
              <a:t>Permet de mettre en contact l’environnement et les cellules pour permettre les échanges gazeux</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1" name="ZoneTexte 10">
            <a:extLst>
              <a:ext uri="{FF2B5EF4-FFF2-40B4-BE49-F238E27FC236}">
                <a16:creationId xmlns:a16="http://schemas.microsoft.com/office/drawing/2014/main" id="{3ECC78E5-3E33-4AA9-9EFF-0FE3D911238C}"/>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spTree>
    <p:extLst>
      <p:ext uri="{BB962C8B-B14F-4D97-AF65-F5344CB8AC3E}">
        <p14:creationId xmlns:p14="http://schemas.microsoft.com/office/powerpoint/2010/main" val="364685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E4A47E-ACC3-4E70-856C-BC5CE340DBD3}"/>
              </a:ext>
            </a:extLst>
          </p:cNvPr>
          <p:cNvSpPr>
            <a:spLocks noGrp="1"/>
          </p:cNvSpPr>
          <p:nvPr>
            <p:ph type="title"/>
          </p:nvPr>
        </p:nvSpPr>
        <p:spPr>
          <a:xfrm>
            <a:off x="838200" y="764620"/>
            <a:ext cx="10515600" cy="1325563"/>
          </a:xfrm>
        </p:spPr>
        <p:txBody>
          <a:bodyPr/>
          <a:lstStyle/>
          <a:p>
            <a:r>
              <a:rPr lang="fr-FR" b="1" dirty="0"/>
              <a:t>La respiration chez les organismes pluricellulaires :</a:t>
            </a:r>
          </a:p>
        </p:txBody>
      </p:sp>
      <p:sp>
        <p:nvSpPr>
          <p:cNvPr id="4" name="Rectangle 3">
            <a:extLst>
              <a:ext uri="{FF2B5EF4-FFF2-40B4-BE49-F238E27FC236}">
                <a16:creationId xmlns:a16="http://schemas.microsoft.com/office/drawing/2014/main" id="{0693FAA7-C80F-4EB4-9747-9214795C99C7}"/>
              </a:ext>
            </a:extLst>
          </p:cNvPr>
          <p:cNvSpPr/>
          <p:nvPr/>
        </p:nvSpPr>
        <p:spPr>
          <a:xfrm>
            <a:off x="50738" y="83412"/>
            <a:ext cx="10993941" cy="271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3705147-6E9A-482A-810A-66F77F782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5472" y="30944"/>
            <a:ext cx="899357" cy="354792"/>
          </a:xfrm>
          <a:prstGeom prst="rect">
            <a:avLst/>
          </a:prstGeom>
        </p:spPr>
      </p:pic>
      <p:sp>
        <p:nvSpPr>
          <p:cNvPr id="6" name="Rectangle 5">
            <a:extLst>
              <a:ext uri="{FF2B5EF4-FFF2-40B4-BE49-F238E27FC236}">
                <a16:creationId xmlns:a16="http://schemas.microsoft.com/office/drawing/2014/main" id="{80C38AF9-21B9-4584-9E4B-177E9762A328}"/>
              </a:ext>
            </a:extLst>
          </p:cNvPr>
          <p:cNvSpPr/>
          <p:nvPr/>
        </p:nvSpPr>
        <p:spPr>
          <a:xfrm>
            <a:off x="150902" y="43462"/>
            <a:ext cx="1846642" cy="358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13">
            <a:extLst>
              <a:ext uri="{FF2B5EF4-FFF2-40B4-BE49-F238E27FC236}">
                <a16:creationId xmlns:a16="http://schemas.microsoft.com/office/drawing/2014/main" id="{7E086255-8BAB-4426-8052-E33839E32D5B}"/>
              </a:ext>
            </a:extLst>
          </p:cNvPr>
          <p:cNvSpPr/>
          <p:nvPr/>
        </p:nvSpPr>
        <p:spPr>
          <a:xfrm>
            <a:off x="1997544" y="40816"/>
            <a:ext cx="746714" cy="423448"/>
          </a:xfrm>
          <a:custGeom>
            <a:avLst/>
            <a:gdLst>
              <a:gd name="connsiteX0" fmla="*/ 0 w 189268"/>
              <a:gd name="connsiteY0" fmla="*/ 0 h 411151"/>
              <a:gd name="connsiteX1" fmla="*/ 189268 w 189268"/>
              <a:gd name="connsiteY1" fmla="*/ 0 h 411151"/>
              <a:gd name="connsiteX2" fmla="*/ 189268 w 189268"/>
              <a:gd name="connsiteY2" fmla="*/ 411151 h 411151"/>
              <a:gd name="connsiteX3" fmla="*/ 0 w 189268"/>
              <a:gd name="connsiteY3" fmla="*/ 411151 h 411151"/>
              <a:gd name="connsiteX4" fmla="*/ 0 w 189268"/>
              <a:gd name="connsiteY4" fmla="*/ 0 h 411151"/>
              <a:gd name="connsiteX0" fmla="*/ 0 w 194905"/>
              <a:gd name="connsiteY0" fmla="*/ 0 h 484439"/>
              <a:gd name="connsiteX1" fmla="*/ 189268 w 194905"/>
              <a:gd name="connsiteY1" fmla="*/ 0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1 w 194905"/>
              <a:gd name="connsiteY1" fmla="*/ 65395 h 484439"/>
              <a:gd name="connsiteX2" fmla="*/ 194905 w 194905"/>
              <a:gd name="connsiteY2" fmla="*/ 484439 h 484439"/>
              <a:gd name="connsiteX3" fmla="*/ 0 w 194905"/>
              <a:gd name="connsiteY3" fmla="*/ 411151 h 484439"/>
              <a:gd name="connsiteX4" fmla="*/ 0 w 194905"/>
              <a:gd name="connsiteY4" fmla="*/ 0 h 484439"/>
              <a:gd name="connsiteX0" fmla="*/ 0 w 194905"/>
              <a:gd name="connsiteY0" fmla="*/ 0 h 484439"/>
              <a:gd name="connsiteX1" fmla="*/ 192650 w 194905"/>
              <a:gd name="connsiteY1" fmla="*/ 381 h 484439"/>
              <a:gd name="connsiteX2" fmla="*/ 194905 w 194905"/>
              <a:gd name="connsiteY2" fmla="*/ 484439 h 484439"/>
              <a:gd name="connsiteX3" fmla="*/ 0 w 194905"/>
              <a:gd name="connsiteY3" fmla="*/ 411151 h 484439"/>
              <a:gd name="connsiteX4" fmla="*/ 0 w 194905"/>
              <a:gd name="connsiteY4" fmla="*/ 0 h 48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05" h="484439">
                <a:moveTo>
                  <a:pt x="0" y="0"/>
                </a:moveTo>
                <a:lnTo>
                  <a:pt x="192650" y="381"/>
                </a:lnTo>
                <a:cubicBezTo>
                  <a:pt x="193401" y="140062"/>
                  <a:pt x="194154" y="344758"/>
                  <a:pt x="194905" y="484439"/>
                </a:cubicBezTo>
                <a:lnTo>
                  <a:pt x="0" y="411151"/>
                </a:lnTo>
                <a:lnTo>
                  <a:pt x="0" y="0"/>
                </a:ln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930CCD1-C938-4685-946F-F1B9C8D43B3A}"/>
              </a:ext>
            </a:extLst>
          </p:cNvPr>
          <p:cNvSpPr txBox="1"/>
          <p:nvPr/>
        </p:nvSpPr>
        <p:spPr>
          <a:xfrm>
            <a:off x="1935982" y="45522"/>
            <a:ext cx="1123250" cy="369332"/>
          </a:xfrm>
          <a:prstGeom prst="rect">
            <a:avLst/>
          </a:prstGeom>
          <a:noFill/>
        </p:spPr>
        <p:txBody>
          <a:bodyPr wrap="square" rtlCol="0">
            <a:spAutoFit/>
          </a:bodyPr>
          <a:lstStyle/>
          <a:p>
            <a:r>
              <a:rPr lang="fr-FR" dirty="0">
                <a:solidFill>
                  <a:schemeClr val="bg1"/>
                </a:solidFill>
              </a:rPr>
              <a:t>FGSM2</a:t>
            </a:r>
          </a:p>
        </p:txBody>
      </p:sp>
      <p:sp>
        <p:nvSpPr>
          <p:cNvPr id="10" name="ZoneTexte 9">
            <a:extLst>
              <a:ext uri="{FF2B5EF4-FFF2-40B4-BE49-F238E27FC236}">
                <a16:creationId xmlns:a16="http://schemas.microsoft.com/office/drawing/2014/main" id="{4DE493FF-C107-41CB-88F8-0C649180EC60}"/>
              </a:ext>
            </a:extLst>
          </p:cNvPr>
          <p:cNvSpPr txBox="1"/>
          <p:nvPr/>
        </p:nvSpPr>
        <p:spPr>
          <a:xfrm>
            <a:off x="117171" y="40816"/>
            <a:ext cx="1980564" cy="369332"/>
          </a:xfrm>
          <a:prstGeom prst="rect">
            <a:avLst/>
          </a:prstGeom>
          <a:noFill/>
        </p:spPr>
        <p:txBody>
          <a:bodyPr wrap="square" rtlCol="0">
            <a:spAutoFit/>
          </a:bodyPr>
          <a:lstStyle/>
          <a:p>
            <a:r>
              <a:rPr lang="fr-FR" dirty="0">
                <a:solidFill>
                  <a:schemeClr val="bg1"/>
                </a:solidFill>
              </a:rPr>
              <a:t>UE PNEUMOLOGIE</a:t>
            </a:r>
          </a:p>
        </p:txBody>
      </p:sp>
      <p:sp>
        <p:nvSpPr>
          <p:cNvPr id="16" name="ZoneTexte 15">
            <a:extLst>
              <a:ext uri="{FF2B5EF4-FFF2-40B4-BE49-F238E27FC236}">
                <a16:creationId xmlns:a16="http://schemas.microsoft.com/office/drawing/2014/main" id="{1BB22F12-00D8-46B3-90F3-417BC3C78E5E}"/>
              </a:ext>
            </a:extLst>
          </p:cNvPr>
          <p:cNvSpPr txBox="1"/>
          <p:nvPr/>
        </p:nvSpPr>
        <p:spPr>
          <a:xfrm>
            <a:off x="3095326" y="23674"/>
            <a:ext cx="6477526" cy="369332"/>
          </a:xfrm>
          <a:prstGeom prst="rect">
            <a:avLst/>
          </a:prstGeom>
          <a:noFill/>
        </p:spPr>
        <p:txBody>
          <a:bodyPr wrap="square" rtlCol="0">
            <a:spAutoFit/>
          </a:bodyPr>
          <a:lstStyle/>
          <a:p>
            <a:r>
              <a:rPr lang="fr-FR" b="1" dirty="0">
                <a:solidFill>
                  <a:schemeClr val="bg1"/>
                </a:solidFill>
              </a:rPr>
              <a:t>PHYSIOLOGIE : Cours 1- Introduction à la physiologie respiratoire </a:t>
            </a:r>
          </a:p>
        </p:txBody>
      </p:sp>
      <p:pic>
        <p:nvPicPr>
          <p:cNvPr id="9" name="Image 8">
            <a:extLst>
              <a:ext uri="{FF2B5EF4-FFF2-40B4-BE49-F238E27FC236}">
                <a16:creationId xmlns:a16="http://schemas.microsoft.com/office/drawing/2014/main" id="{5E410B9F-14B0-42EE-84B7-EBA2579C96CF}"/>
              </a:ext>
            </a:extLst>
          </p:cNvPr>
          <p:cNvPicPr>
            <a:picLocks noChangeAspect="1"/>
          </p:cNvPicPr>
          <p:nvPr/>
        </p:nvPicPr>
        <p:blipFill>
          <a:blip r:embed="rId3"/>
          <a:stretch>
            <a:fillRect/>
          </a:stretch>
        </p:blipFill>
        <p:spPr>
          <a:xfrm>
            <a:off x="3843418" y="1970528"/>
            <a:ext cx="4505163" cy="4887472"/>
          </a:xfrm>
          <a:prstGeom prst="rect">
            <a:avLst/>
          </a:prstGeom>
        </p:spPr>
      </p:pic>
    </p:spTree>
    <p:extLst>
      <p:ext uri="{BB962C8B-B14F-4D97-AF65-F5344CB8AC3E}">
        <p14:creationId xmlns:p14="http://schemas.microsoft.com/office/powerpoint/2010/main" val="236683288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3166</TotalTime>
  <Words>2730</Words>
  <Application>Microsoft Macintosh PowerPoint</Application>
  <PresentationFormat>Grand écran</PresentationFormat>
  <Paragraphs>488</Paragraphs>
  <Slides>74</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74</vt:i4>
      </vt:variant>
    </vt:vector>
  </HeadingPairs>
  <TitlesOfParts>
    <vt:vector size="82" baseType="lpstr">
      <vt:lpstr>Arial</vt:lpstr>
      <vt:lpstr>Calibri</vt:lpstr>
      <vt:lpstr>Calibri Light</vt:lpstr>
      <vt:lpstr>fkGroteskNeue</vt:lpstr>
      <vt:lpstr>g_d0_f2</vt:lpstr>
      <vt:lpstr>KaTeX_Math</vt:lpstr>
      <vt:lpstr>Times New Roman</vt:lpstr>
      <vt:lpstr>Thème Office</vt:lpstr>
      <vt:lpstr>  Physiologie respiratoire  </vt:lpstr>
      <vt:lpstr>OBJECTIFS :</vt:lpstr>
      <vt:lpstr>PLAN :</vt:lpstr>
      <vt:lpstr>Cours 1:   Introduction à la physiologie respiratoire </vt:lpstr>
      <vt:lpstr>Définitions :</vt:lpstr>
      <vt:lpstr>La respiration cellulaire</vt:lpstr>
      <vt:lpstr>La respiration chez les organismes unicellulaires :</vt:lpstr>
      <vt:lpstr>La respiration chez les organismes pluricellulaires :</vt:lpstr>
      <vt:lpstr>La respiration chez les organismes pluricellulaires :</vt:lpstr>
      <vt:lpstr>Contrôle de la respiration</vt:lpstr>
      <vt:lpstr>Contrôle de la respiration</vt:lpstr>
      <vt:lpstr>Cours 2:   Mécanique ventilatoire</vt:lpstr>
      <vt:lpstr>Mécanique ventilatoire :</vt:lpstr>
      <vt:lpstr>PLAN :</vt:lpstr>
      <vt:lpstr>Les muscles ventilatoires :</vt:lpstr>
      <vt:lpstr>Les muscles inspiratoires</vt:lpstr>
      <vt:lpstr>Les muscles inspiratoires</vt:lpstr>
      <vt:lpstr>Les muscles inspiratoires</vt:lpstr>
      <vt:lpstr>Les muscles inspiratoires</vt:lpstr>
      <vt:lpstr>Les muscles inspiratoires</vt:lpstr>
      <vt:lpstr>Les muscles inspiratoires</vt:lpstr>
      <vt:lpstr>Présentation PowerPoint</vt:lpstr>
      <vt:lpstr>Les muscles expiratoires</vt:lpstr>
      <vt:lpstr>Les muscles expiratoires</vt:lpstr>
      <vt:lpstr>Les muscles expiratoires</vt:lpstr>
      <vt:lpstr>Propriétés élastiques de l ’ensemble poumon paroi</vt:lpstr>
      <vt:lpstr>Propriétés élastiques de l ’ensemble poumon paroi</vt:lpstr>
      <vt:lpstr>Propriétés élastiques de l ’ensemble poumon paroi</vt:lpstr>
      <vt:lpstr>Propriétés élastiques de l ’ensemble poumon paroi</vt:lpstr>
      <vt:lpstr>Propriétés élastiques de l ’ensemble poumon paroi</vt:lpstr>
      <vt:lpstr>Propriétés élastiques de l ’ensemble poumon paroi</vt:lpstr>
      <vt:lpstr>Propriétés élastiques de l ’ensemble poumon paroi</vt:lpstr>
      <vt:lpstr>Propriétés élastiques de l ’ensemble poumon paroi</vt:lpstr>
      <vt:lpstr>Propriétés élastiques de l ’ensemble poumon paroi</vt:lpstr>
      <vt:lpstr>Propriétés élastiques de l ’ensemble poumon paroi</vt:lpstr>
      <vt:lpstr>Travail mécanique et dépense énergétique des muscles ventilatoires :</vt:lpstr>
      <vt:lpstr>Travail mécanique et dépense énergéique des muscles ventilatoires :</vt:lpstr>
      <vt:lpstr>Travail mécanique et dépense énergéique des muscles ventilatoires :</vt:lpstr>
      <vt:lpstr>Cours 3:   Cycles et débits ventilatoires</vt:lpstr>
      <vt:lpstr>Des volumes aux débits</vt:lpstr>
      <vt:lpstr>Des volumes aux débits</vt:lpstr>
      <vt:lpstr>Des volumes aux débits</vt:lpstr>
      <vt:lpstr>Des volumes aux débits</vt:lpstr>
      <vt:lpstr>Mécanisme de déplacement de l’air et cycle ventilatoire:</vt:lpstr>
      <vt:lpstr>Mécanisme de déplacement de l’air et cycle ventilatoire:</vt:lpstr>
      <vt:lpstr>Mécanisme de déplacement de l’air et cycle ventilatoire:</vt:lpstr>
      <vt:lpstr>Des volumes aux débits</vt:lpstr>
      <vt:lpstr>Des volumes aux débits</vt:lpstr>
      <vt:lpstr>Des volumes aux débits</vt:lpstr>
      <vt:lpstr>Les résistances à l’écoulement de l’air :</vt:lpstr>
      <vt:lpstr>Le cycle ventilatoire:</vt:lpstr>
      <vt:lpstr>Le cycle ventilatoire:</vt:lpstr>
      <vt:lpstr>Le cycle ventilatoire:</vt:lpstr>
      <vt:lpstr>Les débits ventilatoires:</vt:lpstr>
      <vt:lpstr>Les débits ventilatoires:</vt:lpstr>
      <vt:lpstr>Les débits ventilatoires:</vt:lpstr>
      <vt:lpstr>Les débits ventilatoires:</vt:lpstr>
      <vt:lpstr>Les débits ventilatoires:</vt:lpstr>
      <vt:lpstr>Les débits ventilatoires:</vt:lpstr>
      <vt:lpstr>Les débits ventilatoires:</vt:lpstr>
      <vt:lpstr>Les débits ventilatoires:</vt:lpstr>
      <vt:lpstr>Les débits ventilatoires:</vt:lpstr>
      <vt:lpstr>Les débits ventilatoires:</vt:lpstr>
      <vt:lpstr>Les débits ventilatoires:</vt:lpstr>
      <vt:lpstr>Les volumes respiratoires:</vt:lpstr>
      <vt:lpstr>Les volumes respiratoires:</vt:lpstr>
      <vt:lpstr>Les volumes respiratoires:</vt:lpstr>
      <vt:lpstr>Les volumes respiratoires:</vt:lpstr>
      <vt:lpstr>Les volumes respiratoires:</vt:lpstr>
      <vt:lpstr>Les volumes respiratoires:</vt:lpstr>
      <vt:lpstr>Les volumes respiratoires:</vt:lpstr>
      <vt:lpstr>Les volumes respiratoires:</vt:lpstr>
      <vt:lpstr>Les volumes respiratoires: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Physiologie respiratoire première partie Les organismes vivants dans leur environnement</dc:title>
  <dc:creator>emeric stauffer</dc:creator>
  <cp:lastModifiedBy>emeric stauffer</cp:lastModifiedBy>
  <cp:revision>71</cp:revision>
  <dcterms:created xsi:type="dcterms:W3CDTF">2020-08-24T13:05:21Z</dcterms:created>
  <dcterms:modified xsi:type="dcterms:W3CDTF">2025-09-12T07:47:15Z</dcterms:modified>
</cp:coreProperties>
</file>