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00" r:id="rId1"/>
  </p:sldMasterIdLst>
  <p:notesMasterIdLst>
    <p:notesMasterId r:id="rId14"/>
  </p:notesMasterIdLst>
  <p:sldIdLst>
    <p:sldId id="256" r:id="rId2"/>
    <p:sldId id="258" r:id="rId3"/>
    <p:sldId id="313" r:id="rId4"/>
    <p:sldId id="292" r:id="rId5"/>
    <p:sldId id="293" r:id="rId6"/>
    <p:sldId id="315" r:id="rId7"/>
    <p:sldId id="295" r:id="rId8"/>
    <p:sldId id="311" r:id="rId9"/>
    <p:sldId id="314" r:id="rId10"/>
    <p:sldId id="305" r:id="rId11"/>
    <p:sldId id="301" r:id="rId12"/>
    <p:sldId id="279" r:id="rId13"/>
  </p:sldIdLst>
  <p:sldSz cx="24384000" cy="13716000"/>
  <p:notesSz cx="6858000" cy="9144000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5EE"/>
          </a:solidFill>
        </a:fill>
      </a:tcStyle>
    </a:wholeTbl>
    <a:band2H>
      <a:tcTxStyle/>
      <a:tcStyle>
        <a:tcBdr/>
        <a:fill>
          <a:solidFill>
            <a:srgbClr val="E8EBF7"/>
          </a:solidFill>
        </a:fill>
      </a:tcStyle>
    </a:band2H>
    <a:firstCol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EE5CD"/>
          </a:solidFill>
        </a:fill>
      </a:tcStyle>
    </a:wholeTbl>
    <a:band2H>
      <a:tcTxStyle/>
      <a:tcStyle>
        <a:tcBdr/>
        <a:fill>
          <a:solidFill>
            <a:srgbClr val="E8F2E7"/>
          </a:solidFill>
        </a:fill>
      </a:tcStyle>
    </a:band2H>
    <a:firstCol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8D3E5"/>
          </a:solidFill>
        </a:fill>
      </a:tcStyle>
    </a:wholeTbl>
    <a:band2H>
      <a:tcTxStyle/>
      <a:tcStyle>
        <a:tcBdr/>
        <a:fill>
          <a:solidFill>
            <a:srgbClr val="ECEAF3"/>
          </a:solidFill>
        </a:fill>
      </a:tcStyle>
    </a:band2H>
    <a:firstCol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830"/>
  </p:normalViewPr>
  <p:slideViewPr>
    <p:cSldViewPr snapToGrid="0">
      <p:cViewPr varScale="1">
        <p:scale>
          <a:sx n="50" d="100"/>
          <a:sy n="50" d="100"/>
        </p:scale>
        <p:origin x="184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268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1227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8360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4566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5850D-EA32-EB44-9847-67F4B0DD2018}" type="datetimeFigureOut">
              <a:rPr lang="fr-FR" smtClean="0"/>
              <a:t>19/11/2025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8159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5850D-EA32-EB44-9847-67F4B0DD2018}" type="datetimeFigureOut">
              <a:rPr lang="fr-FR" smtClean="0"/>
              <a:t>19/11/2025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5555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5850D-EA32-EB44-9847-67F4B0DD2018}" type="datetimeFigureOut">
              <a:rPr lang="fr-FR" smtClean="0"/>
              <a:t>19/11/2025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1028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11986162"/>
            <a:ext cx="21945599" cy="605792"/>
          </a:xfrm>
          <a:prstGeom prst="rect">
            <a:avLst/>
          </a:prstGeom>
        </p:spPr>
        <p:txBody>
          <a:bodyPr/>
          <a:lstStyle>
            <a:lvl1pPr marL="0" indent="0" algn="ctr" defTabSz="808990">
              <a:lnSpc>
                <a:spcPct val="100000"/>
              </a:lnSpc>
              <a:spcBef>
                <a:spcPts val="0"/>
              </a:spcBef>
              <a:buSzTx/>
              <a:buNone/>
              <a:defRPr sz="2900" spc="-29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906029" indent="-359929" algn="ctr" defTabSz="808990">
              <a:lnSpc>
                <a:spcPct val="100000"/>
              </a:lnSpc>
              <a:spcBef>
                <a:spcPts val="0"/>
              </a:spcBef>
              <a:defRPr sz="2900" spc="-29"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0" indent="0" algn="ctr" defTabSz="808990">
              <a:lnSpc>
                <a:spcPct val="100000"/>
              </a:lnSpc>
              <a:spcBef>
                <a:spcPts val="0"/>
              </a:spcBef>
              <a:defRPr sz="2900" spc="-29"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998229" indent="-359929" algn="ctr" defTabSz="808990">
              <a:lnSpc>
                <a:spcPct val="100000"/>
              </a:lnSpc>
              <a:spcBef>
                <a:spcPts val="0"/>
              </a:spcBef>
              <a:defRPr sz="2900" spc="-29"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544329" indent="-359929" algn="ctr" defTabSz="808990">
              <a:lnSpc>
                <a:spcPct val="100000"/>
              </a:lnSpc>
              <a:spcBef>
                <a:spcPts val="0"/>
              </a:spcBef>
              <a:defRPr sz="2900" spc="-29"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" name="Titre de la présentation"/>
          <p:cNvSpPr txBox="1">
            <a:spLocks noGrp="1"/>
          </p:cNvSpPr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 defTabSz="2438400">
              <a:defRPr sz="12800" spc="-200"/>
            </a:lvl1pPr>
          </a:lstStyle>
          <a:p>
            <a:r>
              <a:t>Titre de la présentation</a:t>
            </a:r>
          </a:p>
        </p:txBody>
      </p:sp>
      <p:sp>
        <p:nvSpPr>
          <p:cNvPr id="13" name="Texte niveau 1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7567579"/>
            <a:ext cx="21945600" cy="2250594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Pct val="100000"/>
              <a:buChar char=""/>
              <a:defRPr sz="6000" spc="-1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Sous-titre de la présentation</a:t>
            </a:r>
          </a:p>
        </p:txBody>
      </p:sp>
      <p:sp>
        <p:nvSpPr>
          <p:cNvPr id="1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003042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r>
              <a:t>Titre de diapositive</a:t>
            </a:r>
          </a:p>
        </p:txBody>
      </p:sp>
      <p:sp>
        <p:nvSpPr>
          <p:cNvPr id="61" name="Mer contre ciel au crépuscule"/>
          <p:cNvSpPr>
            <a:spLocks noGrp="1"/>
          </p:cNvSpPr>
          <p:nvPr>
            <p:ph type="pic" idx="21"/>
          </p:nvPr>
        </p:nvSpPr>
        <p:spPr>
          <a:xfrm>
            <a:off x="12192644" y="718588"/>
            <a:ext cx="10972801" cy="12329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2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500"/>
              </a:spcBef>
              <a:buSzTx/>
              <a:buNone/>
              <a:defRPr sz="4900">
                <a:latin typeface="Calibri"/>
                <a:ea typeface="Calibri"/>
                <a:cs typeface="Calibri"/>
                <a:sym typeface="Calibri"/>
              </a:defRPr>
            </a:lvl1pPr>
            <a:lvl2pPr marL="1154256" indent="-608156">
              <a:spcBef>
                <a:spcPts val="2500"/>
              </a:spcBef>
              <a:defRPr sz="4900">
                <a:latin typeface="Calibri"/>
                <a:ea typeface="Calibri"/>
                <a:cs typeface="Calibri"/>
                <a:sym typeface="Calibri"/>
              </a:defRPr>
            </a:lvl2pPr>
            <a:lvl3pPr marL="0" indent="0">
              <a:spcBef>
                <a:spcPts val="2500"/>
              </a:spcBef>
              <a:defRPr sz="4900">
                <a:latin typeface="Calibri"/>
                <a:ea typeface="Calibri"/>
                <a:cs typeface="Calibri"/>
                <a:sym typeface="Calibri"/>
              </a:defRPr>
            </a:lvl3pPr>
            <a:lvl4pPr marL="2246456" indent="-608156">
              <a:spcBef>
                <a:spcPts val="2500"/>
              </a:spcBef>
              <a:defRPr sz="4900">
                <a:latin typeface="Calibri"/>
                <a:ea typeface="Calibri"/>
                <a:cs typeface="Calibri"/>
                <a:sym typeface="Calibri"/>
              </a:defRPr>
            </a:lvl4pPr>
            <a:lvl5pPr marL="2792556" indent="-608156">
              <a:spcBef>
                <a:spcPts val="2500"/>
              </a:spcBef>
              <a:defRPr sz="49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Sous-titre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3" name="Texte niveau 1…"/>
          <p:cNvSpPr txBox="1">
            <a:spLocks noGrp="1"/>
          </p:cNvSpPr>
          <p:nvPr>
            <p:ph type="body" sz="half" idx="22" hasCustomPrompt="1"/>
          </p:nvPr>
        </p:nvSpPr>
        <p:spPr>
          <a:xfrm>
            <a:off x="1219199" y="4023221"/>
            <a:ext cx="9757571" cy="8384679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pc="-52"/>
            </a:lvl1pPr>
          </a:lstStyle>
          <a:p>
            <a:r>
              <a:t>Texte de puce de diapositive</a:t>
            </a:r>
          </a:p>
        </p:txBody>
      </p:sp>
      <p:sp>
        <p:nvSpPr>
          <p:cNvPr id="6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993880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477140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5850D-EA32-EB44-9847-67F4B0DD2018}" type="datetimeFigureOut">
              <a:rPr lang="fr-FR" smtClean="0"/>
              <a:t>19/11/2025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2044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82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82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82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5850D-EA32-EB44-9847-67F4B0DD2018}" type="datetimeFigureOut">
              <a:rPr lang="fr-FR" smtClean="0"/>
              <a:t>19/11/2025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5324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5850D-EA32-EB44-9847-67F4B0DD2018}" type="datetimeFigureOut">
              <a:rPr lang="fr-FR" smtClean="0"/>
              <a:t>19/11/2025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98881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5850D-EA32-EB44-9847-67F4B0DD2018}" type="datetimeFigureOut">
              <a:rPr lang="fr-FR" smtClean="0"/>
              <a:t>19/11/2025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5446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5850D-EA32-EB44-9847-67F4B0DD2018}" type="datetimeFigureOut">
              <a:rPr lang="fr-FR" smtClean="0"/>
              <a:t>19/11/2025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1689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5850D-EA32-EB44-9847-67F4B0DD2018}" type="datetimeFigureOut">
              <a:rPr lang="fr-FR" smtClean="0"/>
              <a:t>19/11/2025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1642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5850D-EA32-EB44-9847-67F4B0DD2018}" type="datetimeFigureOut">
              <a:rPr lang="fr-FR" smtClean="0"/>
              <a:t>19/11/2025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90901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5850D-EA32-EB44-9847-67F4B0DD2018}" type="datetimeFigureOut">
              <a:rPr lang="fr-FR" smtClean="0"/>
              <a:t>19/11/2025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3272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C5850D-EA32-EB44-9847-67F4B0DD2018}" type="datetimeFigureOut">
              <a:rPr lang="fr-FR" smtClean="0"/>
              <a:t>19/11/2025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5559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errine.agnoux@univ-lyon1.fr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iZCENRF6Uho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2307/1534764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ulmont.com/bac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éance 1"/>
          <p:cNvSpPr txBox="1">
            <a:spLocks noGrp="1"/>
          </p:cNvSpPr>
          <p:nvPr>
            <p:ph type="body" sz="quarter" idx="1"/>
          </p:nvPr>
        </p:nvSpPr>
        <p:spPr>
          <a:xfrm>
            <a:off x="1219199" y="11986018"/>
            <a:ext cx="21945600" cy="879957"/>
          </a:xfrm>
          <a:prstGeom prst="rect">
            <a:avLst/>
          </a:prstGeom>
          <a:solidFill>
            <a:srgbClr val="F5DBC9"/>
          </a:solidFill>
        </p:spPr>
        <p:txBody>
          <a:bodyPr anchor="ctr">
            <a:normAutofit lnSpcReduction="10000"/>
          </a:bodyPr>
          <a:lstStyle>
            <a:lvl1pPr algn="r" defTabSz="2048204">
              <a:lnSpc>
                <a:spcPct val="90000"/>
              </a:lnSpc>
              <a:spcBef>
                <a:spcPts val="2000"/>
              </a:spcBef>
              <a:buSzPct val="100000"/>
              <a:buChar char=""/>
              <a:defRPr sz="4400" spc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None/>
            </a:pPr>
            <a:r>
              <a:rPr sz="6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Séance</a:t>
            </a:r>
            <a:r>
              <a:rPr lang="fr-FR" sz="6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</a:t>
            </a:r>
            <a:endParaRPr sz="6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2" name="M1 B1 SR1m École et société"/>
          <p:cNvSpPr txBox="1">
            <a:spLocks noGrp="1"/>
          </p:cNvSpPr>
          <p:nvPr>
            <p:ph type="title"/>
          </p:nvPr>
        </p:nvSpPr>
        <p:spPr>
          <a:xfrm>
            <a:off x="1219200" y="2747440"/>
            <a:ext cx="21945600" cy="3582181"/>
          </a:xfrm>
          <a:prstGeom prst="rect">
            <a:avLst/>
          </a:prstGeom>
          <a:solidFill>
            <a:srgbClr val="CB7B41"/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fr-FR" sz="10400" b="1" dirty="0">
                <a:solidFill>
                  <a:schemeClr val="bg1"/>
                </a:solidFill>
              </a:rPr>
              <a:t>M1 B1 SR1m </a:t>
            </a:r>
            <a:br>
              <a:rPr lang="fr-FR" sz="10400" b="1" dirty="0">
                <a:solidFill>
                  <a:schemeClr val="bg1"/>
                </a:solidFill>
              </a:rPr>
            </a:br>
            <a:r>
              <a:rPr lang="fr-FR" sz="10400" b="1" dirty="0">
                <a:solidFill>
                  <a:schemeClr val="bg1"/>
                </a:solidFill>
              </a:rPr>
              <a:t>École et société</a:t>
            </a:r>
            <a:endParaRPr sz="10400" b="1" dirty="0">
              <a:solidFill>
                <a:schemeClr val="bg1"/>
              </a:solidFill>
            </a:endParaRPr>
          </a:p>
        </p:txBody>
      </p:sp>
      <p:grpSp>
        <p:nvGrpSpPr>
          <p:cNvPr id="155" name="Approches sociologiques"/>
          <p:cNvGrpSpPr/>
          <p:nvPr/>
        </p:nvGrpSpPr>
        <p:grpSpPr>
          <a:xfrm>
            <a:off x="1219200" y="6422529"/>
            <a:ext cx="21945600" cy="1761303"/>
            <a:chOff x="0" y="-1"/>
            <a:chExt cx="21945600" cy="1761302"/>
          </a:xfrm>
        </p:grpSpPr>
        <p:sp>
          <p:nvSpPr>
            <p:cNvPr id="153" name="Rectangle"/>
            <p:cNvSpPr/>
            <p:nvPr/>
          </p:nvSpPr>
          <p:spPr>
            <a:xfrm>
              <a:off x="0" y="-1"/>
              <a:ext cx="21945600" cy="1761302"/>
            </a:xfrm>
            <a:prstGeom prst="rect">
              <a:avLst/>
            </a:prstGeom>
            <a:solidFill>
              <a:srgbClr val="F1DCCB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b="0" spc="-84">
                  <a:latin typeface="Canela Bold"/>
                  <a:ea typeface="Canela Bold"/>
                  <a:cs typeface="Canela Bold"/>
                  <a:sym typeface="Canela Bold"/>
                </a:defRPr>
              </a:pPr>
              <a:endParaRPr/>
            </a:p>
          </p:txBody>
        </p:sp>
        <p:sp>
          <p:nvSpPr>
            <p:cNvPr id="154" name="Approches sociologiques"/>
            <p:cNvSpPr txBox="1"/>
            <p:nvPr/>
          </p:nvSpPr>
          <p:spPr>
            <a:xfrm>
              <a:off x="0" y="-1"/>
              <a:ext cx="21945600" cy="17613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buNone/>
              </a:pPr>
              <a:r>
                <a:rPr sz="88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Approches</a:t>
              </a:r>
              <a:r>
                <a:rPr sz="88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sz="88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sociologiques</a:t>
              </a:r>
              <a:endParaRPr sz="8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15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4257" y="840326"/>
            <a:ext cx="7912630" cy="135417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9" name="Perrine Agnoux…"/>
          <p:cNvGrpSpPr/>
          <p:nvPr/>
        </p:nvGrpSpPr>
        <p:grpSpPr>
          <a:xfrm>
            <a:off x="4004685" y="9805972"/>
            <a:ext cx="16374629" cy="1878910"/>
            <a:chOff x="-1" y="0"/>
            <a:chExt cx="16374627" cy="1878909"/>
          </a:xfrm>
        </p:grpSpPr>
        <p:sp>
          <p:nvSpPr>
            <p:cNvPr id="157" name="Rectangle"/>
            <p:cNvSpPr/>
            <p:nvPr/>
          </p:nvSpPr>
          <p:spPr>
            <a:xfrm>
              <a:off x="-1" y="0"/>
              <a:ext cx="16374627" cy="1878909"/>
            </a:xfrm>
            <a:prstGeom prst="rect">
              <a:avLst/>
            </a:prstGeom>
            <a:solidFill>
              <a:srgbClr val="193B6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just" defTabSz="2438337">
                <a:lnSpc>
                  <a:spcPct val="90000"/>
                </a:lnSpc>
                <a:spcBef>
                  <a:spcPts val="500"/>
                </a:spcBef>
                <a:buNone/>
                <a:defRPr sz="4400" b="0" spc="0">
                  <a:solidFill>
                    <a:srgbClr val="FFFFFF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endPara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8" name="Perrine Agnoux…"/>
            <p:cNvSpPr txBox="1"/>
            <p:nvPr/>
          </p:nvSpPr>
          <p:spPr>
            <a:xfrm>
              <a:off x="-1" y="0"/>
              <a:ext cx="16374627" cy="18789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/>
            <a:p>
              <a:pPr algn="just" defTabSz="2438337">
                <a:spcBef>
                  <a:spcPts val="500"/>
                </a:spcBef>
                <a:buNone/>
                <a:defRPr sz="5200" b="0" spc="-61">
                  <a:solidFill>
                    <a:srgbClr val="FFFFFF"/>
                  </a:solidFill>
                </a:defRPr>
              </a:pPr>
              <a:r>
                <a:rPr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Perrine Agnoux</a:t>
              </a:r>
            </a:p>
            <a:p>
              <a:pPr algn="just" defTabSz="2438337">
                <a:spcBef>
                  <a:spcPts val="500"/>
                </a:spcBef>
                <a:buNone/>
                <a:defRPr sz="5200" b="0" u="sng" spc="-61">
                  <a:solidFill>
                    <a:srgbClr val="FFFFFF"/>
                  </a:solidFill>
                </a:defRPr>
              </a:pPr>
              <a:r>
                <a:rPr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perrine.agnoux@univ-lyon1.fr</a:t>
              </a:r>
              <a:r>
                <a:rPr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 </a:t>
              </a:r>
            </a:p>
          </p:txBody>
        </p:sp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Qu’est-ce que la sociologie ?"/>
          <p:cNvSpPr txBox="1">
            <a:spLocks noGrp="1"/>
          </p:cNvSpPr>
          <p:nvPr>
            <p:ph type="title"/>
          </p:nvPr>
        </p:nvSpPr>
        <p:spPr>
          <a:xfrm>
            <a:off x="1219199" y="492237"/>
            <a:ext cx="22251654" cy="3440668"/>
          </a:xfrm>
          <a:prstGeom prst="rect">
            <a:avLst/>
          </a:prstGeom>
          <a:solidFill>
            <a:srgbClr val="D87631"/>
          </a:solidFill>
        </p:spPr>
        <p:txBody>
          <a:bodyPr anchor="ctr">
            <a:normAutofit/>
          </a:bodyPr>
          <a:lstStyle>
            <a:lvl1pPr>
              <a:defRPr spc="-92"/>
            </a:lvl1pPr>
          </a:lstStyle>
          <a:p>
            <a:pPr algn="ctr">
              <a:buNone/>
            </a:pPr>
            <a:r>
              <a:rPr lang="fr-FR" b="1" dirty="0">
                <a:solidFill>
                  <a:schemeClr val="bg1"/>
                </a:solidFill>
              </a:rPr>
              <a:t>Quels </a:t>
            </a:r>
            <a:r>
              <a:rPr lang="fr-FR" b="1">
                <a:solidFill>
                  <a:schemeClr val="bg1"/>
                </a:solidFill>
              </a:rPr>
              <a:t>leviers d’action </a:t>
            </a:r>
            <a:r>
              <a:rPr lang="fr-FR" b="1" dirty="0">
                <a:solidFill>
                  <a:schemeClr val="bg1"/>
                </a:solidFill>
              </a:rPr>
              <a:t>pour les enseignants en lycée ?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188" name="Une science avec son objet, son mode de raisonnement et ses méthodes…"/>
          <p:cNvSpPr txBox="1">
            <a:spLocks noGrp="1"/>
          </p:cNvSpPr>
          <p:nvPr>
            <p:ph type="body" idx="1"/>
          </p:nvPr>
        </p:nvSpPr>
        <p:spPr>
          <a:xfrm>
            <a:off x="1219199" y="5423932"/>
            <a:ext cx="22251654" cy="344066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2" algn="ctr" defTabSz="2365187">
              <a:lnSpc>
                <a:spcPct val="160000"/>
              </a:lnSpc>
              <a:spcBef>
                <a:spcPts val="2400"/>
              </a:spcBef>
              <a:buSzTx/>
              <a:buNone/>
              <a:defRPr sz="5432"/>
            </a:pPr>
            <a:r>
              <a:rPr lang="fr-FR" sz="7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Discussion autour du texte </a:t>
            </a:r>
            <a:endParaRPr sz="8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2C325B-FDA1-222B-C6BE-766DEF5AF6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(Rapide) état des lieux sur les inégalités">
            <a:extLst>
              <a:ext uri="{FF2B5EF4-FFF2-40B4-BE49-F238E27FC236}">
                <a16:creationId xmlns:a16="http://schemas.microsoft.com/office/drawing/2014/main" id="{D2131CFD-DE3C-FC33-52BB-6ABDD0C822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1" y="492237"/>
            <a:ext cx="22045774" cy="2180624"/>
          </a:xfrm>
          <a:prstGeom prst="rect">
            <a:avLst/>
          </a:prstGeom>
          <a:solidFill>
            <a:srgbClr val="D87631"/>
          </a:solidFill>
        </p:spPr>
        <p:txBody>
          <a:bodyPr anchor="ctr">
            <a:normAutofit/>
          </a:bodyPr>
          <a:lstStyle>
            <a:lvl1pPr defTabSz="1389888">
              <a:defRPr sz="6400" spc="-100">
                <a:solidFill>
                  <a:srgbClr val="FFFFFF"/>
                </a:solidFill>
              </a:defRPr>
            </a:lvl1pPr>
          </a:lstStyle>
          <a:p>
            <a:pPr algn="ctr"/>
            <a:r>
              <a:rPr lang="fr-FR" sz="8000" b="1" dirty="0">
                <a:solidFill>
                  <a:srgbClr val="FFFFFF"/>
                </a:solidFill>
                <a:effectLst/>
              </a:rPr>
              <a:t>Effet pygmalion et effet de contexte</a:t>
            </a:r>
            <a:endParaRPr lang="fr-FR" sz="8000" dirty="0">
              <a:solidFill>
                <a:srgbClr val="FFFFFF"/>
              </a:solidFill>
              <a:effectLst/>
            </a:endParaRPr>
          </a:p>
        </p:txBody>
      </p:sp>
      <p:sp>
        <p:nvSpPr>
          <p:cNvPr id="271" name="L’origine sociale : principal facteur d’inégalités…">
            <a:extLst>
              <a:ext uri="{FF2B5EF4-FFF2-40B4-BE49-F238E27FC236}">
                <a16:creationId xmlns:a16="http://schemas.microsoft.com/office/drawing/2014/main" id="{D4A3AF0B-449A-39E7-28BE-AEBAF10D6FB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214590" y="3261360"/>
            <a:ext cx="22242270" cy="996240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857250" indent="-8572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60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Effet d’étiquetage. Ex : l’élève perturbateur.  </a:t>
            </a:r>
          </a:p>
          <a:p>
            <a:pPr marL="857250" indent="-8572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60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Effet Pygmalion = fait que la perception de ses compétences dans une discipline joue sur les performances des élèves.</a:t>
            </a:r>
          </a:p>
          <a:p>
            <a:pPr marL="857250" indent="-8572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6000" kern="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Effet de contexte. Ex : comparaison sociale négative avec d’autres élèves. Une </a:t>
            </a:r>
            <a:r>
              <a:rPr lang="fr-FR" sz="6000" kern="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vidéo</a:t>
            </a:r>
            <a:r>
              <a:rPr lang="fr-FR" sz="6000" kern="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pour aller plus loin.</a:t>
            </a:r>
            <a:endParaRPr lang="fr-FR" sz="60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72463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rogramme de la prochaine séance"/>
          <p:cNvSpPr txBox="1">
            <a:spLocks noGrp="1"/>
          </p:cNvSpPr>
          <p:nvPr>
            <p:ph type="title"/>
          </p:nvPr>
        </p:nvSpPr>
        <p:spPr>
          <a:xfrm>
            <a:off x="1219201" y="492237"/>
            <a:ext cx="22045774" cy="2587838"/>
          </a:xfrm>
          <a:prstGeom prst="rect">
            <a:avLst/>
          </a:prstGeom>
          <a:solidFill>
            <a:srgbClr val="D87631"/>
          </a:solidFill>
        </p:spPr>
        <p:txBody>
          <a:bodyPr anchor="ctr"/>
          <a:lstStyle>
            <a:lvl1pPr defTabSz="1389888">
              <a:lnSpc>
                <a:spcPct val="100000"/>
              </a:lnSpc>
              <a:defRPr sz="7900" spc="-123"/>
            </a:lvl1pPr>
          </a:lstStyle>
          <a:p>
            <a:r>
              <a:rPr lang="fr-FR" dirty="0">
                <a:solidFill>
                  <a:schemeClr val="bg1"/>
                </a:solidFill>
              </a:rPr>
              <a:t>Bibliographie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32" name="Comment comprendre la (re)production de ces inégalités ?…"/>
          <p:cNvSpPr txBox="1">
            <a:spLocks noGrp="1"/>
          </p:cNvSpPr>
          <p:nvPr>
            <p:ph type="body" sz="quarter" idx="1"/>
          </p:nvPr>
        </p:nvSpPr>
        <p:spPr>
          <a:xfrm>
            <a:off x="1120952" y="3566160"/>
            <a:ext cx="22242270" cy="9409905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/>
          <a:p>
            <a:pPr indent="-228600" defTabSz="914400">
              <a:lnSpc>
                <a:spcPct val="120000"/>
              </a:lnSpc>
              <a:spcBef>
                <a:spcPts val="700"/>
              </a:spcBef>
            </a:pPr>
            <a:r>
              <a:rPr lang="en-US" sz="6600" cap="small" dirty="0"/>
              <a:t>Bourdieu P.</a:t>
            </a:r>
            <a:r>
              <a:rPr lang="en-US" sz="6600" dirty="0"/>
              <a:t>, </a:t>
            </a:r>
            <a:r>
              <a:rPr lang="en-US" sz="6600" cap="small" dirty="0" err="1"/>
              <a:t>Passeron</a:t>
            </a:r>
            <a:r>
              <a:rPr lang="en-US" sz="6600" cap="small" dirty="0"/>
              <a:t> J.-C.</a:t>
            </a:r>
            <a:r>
              <a:rPr lang="en-US" sz="6600" dirty="0"/>
              <a:t>, 1964, </a:t>
            </a:r>
            <a:r>
              <a:rPr lang="en-US" sz="6600" i="1" dirty="0"/>
              <a:t>Les </a:t>
            </a:r>
            <a:r>
              <a:rPr lang="en-US" sz="6600" i="1" dirty="0" err="1"/>
              <a:t>héritiers</a:t>
            </a:r>
            <a:r>
              <a:rPr lang="en-US" sz="6600" i="1" dirty="0"/>
              <a:t> : les </a:t>
            </a:r>
            <a:r>
              <a:rPr lang="en-US" sz="6600" i="1" dirty="0" err="1"/>
              <a:t>étudiants</a:t>
            </a:r>
            <a:r>
              <a:rPr lang="en-US" sz="6600" i="1" dirty="0"/>
              <a:t> et la culture</a:t>
            </a:r>
            <a:r>
              <a:rPr lang="en-US" sz="6600" dirty="0"/>
              <a:t>, </a:t>
            </a:r>
            <a:r>
              <a:rPr lang="en-US" sz="6600" dirty="0" err="1"/>
              <a:t>Repr</a:t>
            </a:r>
            <a:r>
              <a:rPr lang="en-US" sz="6600" dirty="0"/>
              <a:t>, Paris, </a:t>
            </a:r>
            <a:r>
              <a:rPr lang="en-US" sz="6600" dirty="0" err="1"/>
              <a:t>Éd</a:t>
            </a:r>
            <a:r>
              <a:rPr lang="en-US" sz="6600" dirty="0"/>
              <a:t>. de Minuit (Les </a:t>
            </a:r>
            <a:r>
              <a:rPr lang="en-US" sz="6600" dirty="0" err="1"/>
              <a:t>sens</a:t>
            </a:r>
            <a:r>
              <a:rPr lang="en-US" sz="6600" dirty="0"/>
              <a:t> </a:t>
            </a:r>
            <a:r>
              <a:rPr lang="en-US" sz="6600" dirty="0" err="1"/>
              <a:t>commun</a:t>
            </a:r>
            <a:r>
              <a:rPr lang="en-US" sz="6600" dirty="0"/>
              <a:t>), 189 p.</a:t>
            </a:r>
          </a:p>
          <a:p>
            <a:pPr indent="-228600" defTabSz="914400">
              <a:lnSpc>
                <a:spcPct val="120000"/>
              </a:lnSpc>
              <a:spcBef>
                <a:spcPts val="700"/>
              </a:spcBef>
            </a:pPr>
            <a:r>
              <a:rPr lang="en-US" sz="6600" cap="small" dirty="0"/>
              <a:t>Bourdieu P.</a:t>
            </a:r>
            <a:r>
              <a:rPr lang="en-US" sz="6600" dirty="0"/>
              <a:t>, </a:t>
            </a:r>
            <a:r>
              <a:rPr lang="en-US" sz="6600" cap="small" dirty="0" err="1"/>
              <a:t>Passeron</a:t>
            </a:r>
            <a:r>
              <a:rPr lang="en-US" sz="6600" cap="small" dirty="0"/>
              <a:t> J.-C.</a:t>
            </a:r>
            <a:r>
              <a:rPr lang="en-US" sz="6600" dirty="0"/>
              <a:t>, 1970, </a:t>
            </a:r>
            <a:r>
              <a:rPr lang="en-US" sz="6600" i="1" dirty="0"/>
              <a:t>La reproduction : </a:t>
            </a:r>
            <a:r>
              <a:rPr lang="en-US" sz="6600" i="1" dirty="0" err="1"/>
              <a:t>éléments</a:t>
            </a:r>
            <a:r>
              <a:rPr lang="en-US" sz="6600" i="1" dirty="0"/>
              <a:t> pour </a:t>
            </a:r>
            <a:r>
              <a:rPr lang="en-US" sz="6600" i="1" dirty="0" err="1"/>
              <a:t>une</a:t>
            </a:r>
            <a:r>
              <a:rPr lang="en-US" sz="6600" i="1" dirty="0"/>
              <a:t> </a:t>
            </a:r>
            <a:r>
              <a:rPr lang="en-US" sz="6600" i="1" dirty="0" err="1"/>
              <a:t>théorie</a:t>
            </a:r>
            <a:r>
              <a:rPr lang="en-US" sz="6600" i="1" dirty="0"/>
              <a:t> du </a:t>
            </a:r>
            <a:r>
              <a:rPr lang="en-US" sz="6600" i="1" dirty="0" err="1"/>
              <a:t>système</a:t>
            </a:r>
            <a:r>
              <a:rPr lang="en-US" sz="6600" i="1" dirty="0"/>
              <a:t> </a:t>
            </a:r>
            <a:r>
              <a:rPr lang="en-US" sz="6600" i="1" dirty="0" err="1"/>
              <a:t>d’enseignement</a:t>
            </a:r>
            <a:r>
              <a:rPr lang="en-US" sz="6600" dirty="0"/>
              <a:t>, Paris, </a:t>
            </a:r>
            <a:r>
              <a:rPr lang="en-US" sz="6600" dirty="0" err="1"/>
              <a:t>Éd</a:t>
            </a:r>
            <a:r>
              <a:rPr lang="en-US" sz="6600" dirty="0"/>
              <a:t>. de Minuit (Collection « Le </a:t>
            </a:r>
            <a:r>
              <a:rPr lang="en-US" sz="6600" dirty="0" err="1"/>
              <a:t>sens</a:t>
            </a:r>
            <a:r>
              <a:rPr lang="en-US" sz="6600" dirty="0"/>
              <a:t> </a:t>
            </a:r>
            <a:r>
              <a:rPr lang="en-US" sz="6600" dirty="0" err="1"/>
              <a:t>commun</a:t>
            </a:r>
            <a:r>
              <a:rPr lang="en-US" sz="6600" dirty="0"/>
              <a:t> »), 279 p.</a:t>
            </a:r>
            <a:endParaRPr lang="fr-FR" sz="6600" cap="small" dirty="0"/>
          </a:p>
          <a:p>
            <a:pPr>
              <a:lnSpc>
                <a:spcPct val="120000"/>
              </a:lnSpc>
              <a:spcBef>
                <a:spcPts val="1900"/>
              </a:spcBef>
            </a:pPr>
            <a:r>
              <a:rPr lang="fr-FR" sz="6600" cap="small"/>
              <a:t>Merle </a:t>
            </a:r>
            <a:r>
              <a:rPr lang="fr-FR" sz="6600" cap="small" dirty="0"/>
              <a:t>P.</a:t>
            </a:r>
            <a:r>
              <a:rPr lang="fr-FR" sz="6600" dirty="0"/>
              <a:t>, 2000, « Le concept de démocratisation de l’institution scolaire : Une typologie et sa mise a l’épreuve », </a:t>
            </a:r>
            <a:r>
              <a:rPr lang="fr-FR" sz="6600" i="1" dirty="0"/>
              <a:t>Population</a:t>
            </a:r>
            <a:r>
              <a:rPr lang="fr-FR" sz="6600" dirty="0"/>
              <a:t>, </a:t>
            </a:r>
            <a:r>
              <a:rPr lang="fr-FR" sz="6600" i="1" dirty="0"/>
              <a:t>55</a:t>
            </a:r>
            <a:r>
              <a:rPr lang="fr-FR" sz="6600" dirty="0"/>
              <a:t>, 1, p. 15. </a:t>
            </a:r>
            <a:r>
              <a:rPr lang="fr-FR" sz="6600" dirty="0" err="1">
                <a:hlinkClick r:id="rId2"/>
              </a:rPr>
              <a:t>h</a:t>
            </a:r>
            <a:r>
              <a:rPr lang="fr-FR" sz="6600" cap="small" dirty="0" err="1"/>
              <a:t>Moignard</a:t>
            </a:r>
            <a:r>
              <a:rPr lang="fr-FR" sz="6600" cap="small" dirty="0"/>
              <a:t> B.</a:t>
            </a:r>
            <a:r>
              <a:rPr lang="fr-FR" sz="6600" dirty="0"/>
              <a:t>, 2018, « Les « nouvelles » problématiques éducatives : construction de l’objet », </a:t>
            </a:r>
            <a:r>
              <a:rPr lang="fr-FR" sz="6600" i="1" dirty="0"/>
              <a:t>Revue française de pédagogie. Recherches en éducation</a:t>
            </a:r>
            <a:r>
              <a:rPr lang="fr-FR" sz="6600" dirty="0"/>
              <a:t>, 202, p. 65‑75.</a:t>
            </a:r>
            <a:endParaRPr lang="fr-FR" sz="6600" kern="100" dirty="0"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Organisation générale du cours"/>
          <p:cNvSpPr txBox="1">
            <a:spLocks noGrp="1"/>
          </p:cNvSpPr>
          <p:nvPr>
            <p:ph type="title"/>
          </p:nvPr>
        </p:nvSpPr>
        <p:spPr>
          <a:xfrm>
            <a:off x="1219199" y="774700"/>
            <a:ext cx="22251654" cy="3102827"/>
          </a:xfrm>
          <a:prstGeom prst="rect">
            <a:avLst/>
          </a:prstGeom>
          <a:solidFill>
            <a:srgbClr val="D87631"/>
          </a:solidFill>
        </p:spPr>
        <p:txBody>
          <a:bodyPr anchor="ctr">
            <a:normAutofit/>
          </a:bodyPr>
          <a:lstStyle>
            <a:lvl1pPr>
              <a:defRPr sz="8500" spc="-108"/>
            </a:lvl1pPr>
          </a:lstStyle>
          <a:p>
            <a:pPr>
              <a:buNone/>
            </a:pPr>
            <a:r>
              <a:rPr sz="11500" b="1" dirty="0" err="1">
                <a:solidFill>
                  <a:schemeClr val="bg1"/>
                </a:solidFill>
              </a:rPr>
              <a:t>Programme</a:t>
            </a:r>
            <a:r>
              <a:rPr sz="11500" b="1" dirty="0">
                <a:solidFill>
                  <a:schemeClr val="bg1"/>
                </a:solidFill>
              </a:rPr>
              <a:t> de la séance</a:t>
            </a:r>
          </a:p>
        </p:txBody>
      </p:sp>
      <p:sp>
        <p:nvSpPr>
          <p:cNvPr id="166" name="Utilisation de Moodle : forum pour les questions, supports du cours…"/>
          <p:cNvSpPr txBox="1">
            <a:spLocks noGrp="1"/>
          </p:cNvSpPr>
          <p:nvPr>
            <p:ph type="body" sz="quarter" idx="1"/>
          </p:nvPr>
        </p:nvSpPr>
        <p:spPr>
          <a:xfrm>
            <a:off x="1219199" y="4533996"/>
            <a:ext cx="22251654" cy="787390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584200" indent="-584200">
              <a:lnSpc>
                <a:spcPct val="150000"/>
              </a:lnSpc>
              <a:spcBef>
                <a:spcPts val="4800"/>
              </a:spcBef>
              <a:buSzPct val="100000"/>
              <a:buChar char="•"/>
              <a:defRPr sz="6800"/>
            </a:pP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Quelles inégalités et quels leviers d’action ? </a:t>
            </a:r>
          </a:p>
          <a:p>
            <a:pPr marL="584200" indent="-584200">
              <a:lnSpc>
                <a:spcPct val="150000"/>
              </a:lnSpc>
              <a:spcBef>
                <a:spcPts val="4800"/>
              </a:spcBef>
              <a:buSzPct val="100000"/>
              <a:buChar char="•"/>
              <a:defRPr sz="6800"/>
            </a:pP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Travail sur le texte</a:t>
            </a:r>
          </a:p>
          <a:p>
            <a:pPr marL="584200" indent="-584200">
              <a:lnSpc>
                <a:spcPct val="150000"/>
              </a:lnSpc>
              <a:spcBef>
                <a:spcPts val="4800"/>
              </a:spcBef>
              <a:buSzPct val="100000"/>
              <a:buChar char="•"/>
              <a:defRPr sz="6800"/>
            </a:pP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« nouvelles problématiques éducatives » et les publics adolescents 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Quelle méthode privilégier ? Une articulation possible"/>
          <p:cNvSpPr txBox="1">
            <a:spLocks noGrp="1"/>
          </p:cNvSpPr>
          <p:nvPr>
            <p:ph type="title"/>
          </p:nvPr>
        </p:nvSpPr>
        <p:spPr>
          <a:xfrm>
            <a:off x="1219199" y="492237"/>
            <a:ext cx="22251654" cy="1882663"/>
          </a:xfrm>
          <a:prstGeom prst="rect">
            <a:avLst/>
          </a:prstGeom>
          <a:solidFill>
            <a:srgbClr val="D87631"/>
          </a:solidFill>
        </p:spPr>
        <p:txBody>
          <a:bodyPr anchor="ctr">
            <a:normAutofit fontScale="90000"/>
          </a:bodyPr>
          <a:lstStyle>
            <a:lvl1pPr defTabSz="2145790">
              <a:defRPr sz="7300"/>
            </a:lvl1pPr>
          </a:lstStyle>
          <a:p>
            <a:pPr algn="ctr">
              <a:buNone/>
            </a:pPr>
            <a:r>
              <a:rPr lang="fr-FR" b="1" dirty="0">
                <a:solidFill>
                  <a:schemeClr val="bg1"/>
                </a:solidFill>
              </a:rPr>
              <a:t>Massification scolaire et recomposition des inégalités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197" name="Exemple : la statistique pour dresser des constats et énoncer des hypothèses explicatives et les méthodes qualitatives pour les tester."/>
          <p:cNvSpPr txBox="1">
            <a:spLocks noGrp="1"/>
          </p:cNvSpPr>
          <p:nvPr>
            <p:ph type="body" idx="1"/>
          </p:nvPr>
        </p:nvSpPr>
        <p:spPr>
          <a:xfrm>
            <a:off x="1219199" y="2761732"/>
            <a:ext cx="22251654" cy="10357310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/>
          <a:p>
            <a:pPr marL="491289" indent="-491289">
              <a:lnSpc>
                <a:spcPct val="160000"/>
              </a:lnSpc>
              <a:buSzPct val="100000"/>
              <a:buFontTx/>
              <a:buChar char="•"/>
            </a:pPr>
            <a:r>
              <a:rPr lang="fr-FR" sz="6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Augmentation du nombre d’élèves scolarisés :</a:t>
            </a:r>
          </a:p>
          <a:p>
            <a:pPr marL="1840056" lvl="1" indent="-685800">
              <a:lnSpc>
                <a:spcPct val="160000"/>
              </a:lnSpc>
              <a:buSzPct val="100000"/>
              <a:buFont typeface="Courier New" panose="02070309020205020404" pitchFamily="49" charset="0"/>
              <a:buChar char="o"/>
            </a:pPr>
            <a:r>
              <a:rPr lang="fr-FR" sz="6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Construction de l’école unique (de la loi Berthoin à la loi Haby) →  Objectif d’égalité des chances </a:t>
            </a:r>
          </a:p>
          <a:p>
            <a:pPr marL="1840056" lvl="1" indent="-685800">
              <a:lnSpc>
                <a:spcPct val="160000"/>
              </a:lnSpc>
              <a:buSzPct val="100000"/>
              <a:buFont typeface="Courier New" panose="02070309020205020404" pitchFamily="49" charset="0"/>
              <a:buChar char="o"/>
            </a:pPr>
            <a:r>
              <a:rPr lang="fr-FR" sz="6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Volonté politique d’augmenter le niveau général d’éducation (loi Chevènement)</a:t>
            </a:r>
          </a:p>
          <a:p>
            <a:pPr marL="685800" indent="-685800">
              <a:lnSpc>
                <a:spcPct val="160000"/>
              </a:lnSpc>
              <a:buSzPct val="100000"/>
              <a:buFont typeface="Arial" panose="020B0604020202020204" pitchFamily="34" charset="0"/>
              <a:buChar char="•"/>
            </a:pPr>
            <a:r>
              <a:rPr lang="fr-FR" sz="6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Mais une « démocratisation ségrégative » (Merle, 2000) </a:t>
            </a:r>
          </a:p>
          <a:p>
            <a:pPr marL="685800" indent="-685800">
              <a:lnSpc>
                <a:spcPct val="160000"/>
              </a:lnSpc>
              <a:buSzPct val="100000"/>
              <a:buFont typeface="Arial" panose="020B0604020202020204" pitchFamily="34" charset="0"/>
              <a:buChar char="•"/>
            </a:pPr>
            <a:r>
              <a:rPr lang="fr-FR" sz="6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Hétérogénéité de compétences au sein d’un même niveau scolaire (enquêtes de la DEPP, enquête PISA)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332FBE-D720-80B3-882A-BECA08417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ligne, diagramm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781F2500-47D3-D7A0-73EC-0397DF1F41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62"/>
          <a:stretch>
            <a:fillRect/>
          </a:stretch>
        </p:blipFill>
        <p:spPr>
          <a:xfrm>
            <a:off x="20" y="10"/>
            <a:ext cx="24383980" cy="13715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618072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39B0F4-6F96-049D-2418-FE5F28E9DA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Qu’est-ce que la sociologie ?">
            <a:extLst>
              <a:ext uri="{FF2B5EF4-FFF2-40B4-BE49-F238E27FC236}">
                <a16:creationId xmlns:a16="http://schemas.microsoft.com/office/drawing/2014/main" id="{A22185BC-7C3A-865B-C91C-914B3CC3D41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199" y="492237"/>
            <a:ext cx="22251654" cy="1882663"/>
          </a:xfrm>
          <a:prstGeom prst="rect">
            <a:avLst/>
          </a:prstGeom>
          <a:solidFill>
            <a:srgbClr val="D87631"/>
          </a:solidFill>
        </p:spPr>
        <p:txBody>
          <a:bodyPr anchor="ctr">
            <a:normAutofit fontScale="90000"/>
          </a:bodyPr>
          <a:lstStyle>
            <a:lvl1pPr>
              <a:defRPr spc="-92"/>
            </a:lvl1pPr>
          </a:lstStyle>
          <a:p>
            <a:pPr algn="ctr">
              <a:buNone/>
            </a:pPr>
            <a:r>
              <a:rPr lang="fr-FR" b="1" dirty="0">
                <a:solidFill>
                  <a:schemeClr val="bg1"/>
                </a:solidFill>
              </a:rPr>
              <a:t>La méritocratie scolaire en question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200" name="Une science avec son objet, son mode de raisonnement et ses méthodes…">
            <a:extLst>
              <a:ext uri="{FF2B5EF4-FFF2-40B4-BE49-F238E27FC236}">
                <a16:creationId xmlns:a16="http://schemas.microsoft.com/office/drawing/2014/main" id="{2FDF2F87-4E4A-647F-3BF1-4440514844A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19199" y="2761732"/>
            <a:ext cx="22251654" cy="964616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1">
              <a:lnSpc>
                <a:spcPct val="150000"/>
              </a:lnSpc>
              <a:spcAft>
                <a:spcPts val="2025"/>
              </a:spcAft>
              <a:buFont typeface="Arial" panose="020B0604020202020204" pitchFamily="34" charset="0"/>
              <a:buChar char="•"/>
            </a:pPr>
            <a:r>
              <a:rPr lang="fr-FR" sz="6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Comment définir le mérite scolaire ? </a:t>
            </a:r>
          </a:p>
          <a:p>
            <a:pPr lvl="1">
              <a:lnSpc>
                <a:spcPct val="150000"/>
              </a:lnSpc>
              <a:spcAft>
                <a:spcPts val="2025"/>
              </a:spcAft>
            </a:pPr>
            <a:r>
              <a:rPr lang="fr-FR" sz="6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mérite dépend-il des </a:t>
            </a:r>
            <a:r>
              <a:rPr lang="fr-FR" sz="60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prénoms</a:t>
            </a:r>
            <a:r>
              <a:rPr lang="fr-FR" sz="6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?</a:t>
            </a:r>
          </a:p>
          <a:p>
            <a:pPr lvl="1">
              <a:lnSpc>
                <a:spcPct val="150000"/>
              </a:lnSpc>
              <a:spcAft>
                <a:spcPts val="2025"/>
              </a:spcAft>
              <a:buFont typeface="Arial" panose="020B0604020202020204" pitchFamily="34" charset="0"/>
              <a:buChar char="•"/>
            </a:pPr>
            <a:r>
              <a:rPr lang="fr-FR" sz="6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Dossier documentaire sur les devoirs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468CFE8-A74C-B7DA-EF4E-4BD27E99040E}"/>
              </a:ext>
            </a:extLst>
          </p:cNvPr>
          <p:cNvSpPr txBox="1"/>
          <p:nvPr/>
        </p:nvSpPr>
        <p:spPr>
          <a:xfrm>
            <a:off x="3637722" y="59038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827031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73108D-EB3C-7BE1-78C2-853C1F789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Qu’est-ce que la sociologie ?">
            <a:extLst>
              <a:ext uri="{FF2B5EF4-FFF2-40B4-BE49-F238E27FC236}">
                <a16:creationId xmlns:a16="http://schemas.microsoft.com/office/drawing/2014/main" id="{D9D2C24E-11C8-B324-EC31-48422B43C6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199" y="492237"/>
            <a:ext cx="22251654" cy="1882663"/>
          </a:xfrm>
          <a:prstGeom prst="rect">
            <a:avLst/>
          </a:prstGeom>
          <a:solidFill>
            <a:srgbClr val="D87631"/>
          </a:solidFill>
        </p:spPr>
        <p:txBody>
          <a:bodyPr anchor="ctr">
            <a:normAutofit fontScale="90000"/>
          </a:bodyPr>
          <a:lstStyle>
            <a:lvl1pPr>
              <a:defRPr spc="-92"/>
            </a:lvl1pPr>
          </a:lstStyle>
          <a:p>
            <a:pPr algn="ctr">
              <a:buNone/>
            </a:pPr>
            <a:r>
              <a:rPr lang="fr-FR" b="1" dirty="0">
                <a:solidFill>
                  <a:schemeClr val="bg1"/>
                </a:solidFill>
              </a:rPr>
              <a:t>La méritocratie scolaire en question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200" name="Une science avec son objet, son mode de raisonnement et ses méthodes…">
            <a:extLst>
              <a:ext uri="{FF2B5EF4-FFF2-40B4-BE49-F238E27FC236}">
                <a16:creationId xmlns:a16="http://schemas.microsoft.com/office/drawing/2014/main" id="{1B1A5E92-202F-E2F5-8BA6-8C6927F0B98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19199" y="2761732"/>
            <a:ext cx="22251654" cy="964616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1">
              <a:lnSpc>
                <a:spcPct val="150000"/>
              </a:lnSpc>
              <a:spcAft>
                <a:spcPts val="2025"/>
              </a:spcAft>
              <a:buFont typeface="Arial" panose="020B0604020202020204" pitchFamily="34" charset="0"/>
              <a:buChar char="•"/>
            </a:pPr>
            <a:r>
              <a:rPr lang="fr-FR" sz="6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Travaux de Pierre Bourdieu et Jean-Claude Passeron (Bourdieu et Passeron, 1964, 1970) </a:t>
            </a:r>
          </a:p>
          <a:p>
            <a:pPr lvl="1">
              <a:lnSpc>
                <a:spcPct val="150000"/>
              </a:lnSpc>
              <a:spcAft>
                <a:spcPts val="2025"/>
              </a:spcAft>
              <a:buFont typeface="Arial" panose="020B0604020202020204" pitchFamily="34" charset="0"/>
              <a:buChar char="•"/>
            </a:pPr>
            <a:r>
              <a:rPr lang="fr-FR" sz="6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Centralité des ressources culturelles → concept de </a:t>
            </a:r>
            <a:r>
              <a:rPr lang="fr-FR" sz="6000" i="1" dirty="0">
                <a:solidFill>
                  <a:srgbClr val="D800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capital culturel</a:t>
            </a:r>
            <a:r>
              <a:rPr lang="fr-FR" sz="6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6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 capitaux </a:t>
            </a:r>
            <a:r>
              <a:rPr lang="fr-FR" sz="6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hérités</a:t>
            </a:r>
            <a:r>
              <a:rPr lang="fr-FR" sz="6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→ transmission du capital culturel par la </a:t>
            </a:r>
            <a:r>
              <a:rPr lang="fr-FR" sz="6000" dirty="0">
                <a:solidFill>
                  <a:srgbClr val="D800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socialisation</a:t>
            </a:r>
            <a:r>
              <a:rPr lang="fr-FR" sz="6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familiale</a:t>
            </a:r>
          </a:p>
        </p:txBody>
      </p:sp>
    </p:spTree>
    <p:extLst>
      <p:ext uri="{BB962C8B-B14F-4D97-AF65-F5344CB8AC3E}">
        <p14:creationId xmlns:p14="http://schemas.microsoft.com/office/powerpoint/2010/main" val="275823738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757D0C-F291-6A78-2529-56CA7F7BEE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Qu’est-ce que la sociologie ?">
            <a:extLst>
              <a:ext uri="{FF2B5EF4-FFF2-40B4-BE49-F238E27FC236}">
                <a16:creationId xmlns:a16="http://schemas.microsoft.com/office/drawing/2014/main" id="{8F4A8D95-D6D7-8799-9602-286D2E9EB9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199" y="492237"/>
            <a:ext cx="7871013" cy="3065455"/>
          </a:xfrm>
          <a:prstGeom prst="rect">
            <a:avLst/>
          </a:prstGeom>
          <a:solidFill>
            <a:srgbClr val="D87631"/>
          </a:solidFill>
        </p:spPr>
        <p:txBody>
          <a:bodyPr anchor="ctr">
            <a:normAutofit fontScale="90000"/>
          </a:bodyPr>
          <a:lstStyle>
            <a:lvl1pPr>
              <a:defRPr spc="-92"/>
            </a:lvl1pPr>
          </a:lstStyle>
          <a:p>
            <a:pPr>
              <a:buNone/>
            </a:pPr>
            <a:r>
              <a:rPr lang="fr-FR" dirty="0">
                <a:solidFill>
                  <a:schemeClr val="bg1"/>
                </a:solidFill>
              </a:rPr>
              <a:t>Espace social et capital culturel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B0C054E-CFDE-A82F-6A3E-AA8699A57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8557" y="408555"/>
            <a:ext cx="10796850" cy="1289889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500F0BA-03BA-431D-41FE-7C2136A47A36}"/>
              </a:ext>
            </a:extLst>
          </p:cNvPr>
          <p:cNvSpPr txBox="1"/>
          <p:nvPr/>
        </p:nvSpPr>
        <p:spPr>
          <a:xfrm>
            <a:off x="1219200" y="9283325"/>
            <a:ext cx="9049358" cy="27681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>
              <a:buNone/>
            </a:pPr>
            <a:r>
              <a:rPr lang="fr-FR" sz="5400" b="0" dirty="0"/>
              <a:t>Source : Bourdieu P., </a:t>
            </a:r>
            <a:r>
              <a:rPr lang="fr-FR" sz="5400" b="0" i="1" dirty="0"/>
              <a:t>La Distinction : critique sociale du jugement</a:t>
            </a:r>
            <a:r>
              <a:rPr lang="fr-FR" sz="5400" b="0" dirty="0"/>
              <a:t>, Paris, Les Éditions de Minuit, 1979.</a:t>
            </a:r>
          </a:p>
        </p:txBody>
      </p:sp>
    </p:spTree>
    <p:extLst>
      <p:ext uri="{BB962C8B-B14F-4D97-AF65-F5344CB8AC3E}">
        <p14:creationId xmlns:p14="http://schemas.microsoft.com/office/powerpoint/2010/main" val="163868773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F93839-3EB6-8D75-C4A6-135BBBC61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Les inégalités éducatives">
            <a:extLst>
              <a:ext uri="{FF2B5EF4-FFF2-40B4-BE49-F238E27FC236}">
                <a16:creationId xmlns:a16="http://schemas.microsoft.com/office/drawing/2014/main" id="{5284A388-1BB9-78A2-FB94-31B3DD7A2A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1" y="968187"/>
            <a:ext cx="22045774" cy="1496591"/>
          </a:xfrm>
          <a:prstGeom prst="rect">
            <a:avLst/>
          </a:prstGeom>
          <a:solidFill>
            <a:srgbClr val="D87631"/>
          </a:solidFill>
        </p:spPr>
        <p:txBody>
          <a:bodyPr anchor="ctr">
            <a:noAutofit/>
          </a:bodyPr>
          <a:lstStyle>
            <a:lvl1pPr defTabSz="2218944">
              <a:defRPr sz="7200" spc="-100">
                <a:solidFill>
                  <a:srgbClr val="FFFFFF"/>
                </a:solidFill>
              </a:defRPr>
            </a:lvl1pPr>
          </a:lstStyle>
          <a:p>
            <a:pPr algn="ctr">
              <a:buNone/>
            </a:pPr>
            <a:r>
              <a:rPr lang="fr-FR" sz="5400" b="1" dirty="0"/>
              <a:t>Contre une lecture fataliste de la théorie de la reproduction </a:t>
            </a:r>
            <a:endParaRPr sz="5400" b="1" dirty="0"/>
          </a:p>
        </p:txBody>
      </p:sp>
      <p:sp>
        <p:nvSpPr>
          <p:cNvPr id="241" name="Quelques définitions :…">
            <a:extLst>
              <a:ext uri="{FF2B5EF4-FFF2-40B4-BE49-F238E27FC236}">
                <a16:creationId xmlns:a16="http://schemas.microsoft.com/office/drawing/2014/main" id="{7A0A6FC0-8049-60D6-603B-33F50D81DB4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219199" y="2464778"/>
            <a:ext cx="12679681" cy="10937208"/>
          </a:xfrm>
          <a:prstGeom prst="rect">
            <a:avLst/>
          </a:prstGeom>
        </p:spPr>
        <p:txBody>
          <a:bodyPr anchor="ctr">
            <a:normAutofit fontScale="62500" lnSpcReduction="20000"/>
          </a:bodyPr>
          <a:lstStyle/>
          <a:p>
            <a:pPr lvl="1" algn="just">
              <a:lnSpc>
                <a:spcPct val="170000"/>
              </a:lnSpc>
              <a:spcBef>
                <a:spcPts val="1300"/>
              </a:spcBef>
              <a:spcAft>
                <a:spcPts val="1425"/>
              </a:spcAft>
            </a:pPr>
            <a:r>
              <a:rPr lang="fr-FR" sz="66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Attention à l’interprétation en termes de « </a:t>
            </a:r>
            <a:r>
              <a:rPr lang="fr-FR" sz="6600" i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handicap socioculturel </a:t>
            </a:r>
            <a:r>
              <a:rPr lang="fr-FR" sz="66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 </a:t>
            </a:r>
          </a:p>
          <a:p>
            <a:pPr lvl="1" algn="just">
              <a:lnSpc>
                <a:spcPct val="170000"/>
              </a:lnSpc>
              <a:spcBef>
                <a:spcPts val="1300"/>
              </a:spcBef>
              <a:spcAft>
                <a:spcPts val="1425"/>
              </a:spcAft>
            </a:pPr>
            <a:r>
              <a:rPr lang="fr-FR" sz="6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inégalités se forment </a:t>
            </a:r>
            <a:r>
              <a:rPr lang="fr-FR" sz="6600" u="sng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à la rencontre de</a:t>
            </a:r>
            <a:r>
              <a:rPr lang="fr-FR" sz="6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 socialisation familiale et des attentes de l’institution scolaire (et pas seulement </a:t>
            </a:r>
            <a:r>
              <a:rPr lang="fr-FR" sz="6600" u="sng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dans</a:t>
            </a:r>
            <a:r>
              <a:rPr lang="fr-FR" sz="6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6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famille)</a:t>
            </a:r>
          </a:p>
          <a:p>
            <a:pPr marL="546100" lvl="1" indent="0" algn="just">
              <a:lnSpc>
                <a:spcPct val="170000"/>
              </a:lnSpc>
              <a:spcBef>
                <a:spcPts val="1300"/>
              </a:spcBef>
              <a:spcAft>
                <a:spcPts val="1425"/>
              </a:spcAft>
              <a:buNone/>
            </a:pPr>
            <a:r>
              <a:rPr lang="fr-FR" sz="6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→ </a:t>
            </a:r>
            <a:r>
              <a:rPr lang="fr-FR" sz="66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Biais et malen</a:t>
            </a:r>
            <a:r>
              <a:rPr lang="fr-FR" sz="6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tendus dans la définition, la transmission et l’évaluation des savoirs. </a:t>
            </a:r>
          </a:p>
          <a:p>
            <a:pPr marL="546100" lvl="1" indent="0" algn="just">
              <a:lnSpc>
                <a:spcPct val="170000"/>
              </a:lnSpc>
              <a:spcBef>
                <a:spcPts val="1300"/>
              </a:spcBef>
              <a:spcAft>
                <a:spcPts val="1425"/>
              </a:spcAft>
              <a:buNone/>
            </a:pPr>
            <a:r>
              <a:rPr lang="fr-FR" sz="6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Donc : des pratiques plus inclusives possibles</a:t>
            </a:r>
          </a:p>
        </p:txBody>
      </p:sp>
      <p:pic>
        <p:nvPicPr>
          <p:cNvPr id="2" name="Image 1" descr="Une image contenant mammifère, croquis, dessin, éléphant&#10;&#10;Le contenu généré par l’IA peut être incorrect.">
            <a:extLst>
              <a:ext uri="{FF2B5EF4-FFF2-40B4-BE49-F238E27FC236}">
                <a16:creationId xmlns:a16="http://schemas.microsoft.com/office/drawing/2014/main" id="{96D33BAD-2030-23EF-B9F7-97274B56B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8960" y="3878888"/>
            <a:ext cx="9845040" cy="709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76248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15E9A4-C523-9291-4704-B62692A999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Qu’est-ce que la sociologie ?">
            <a:extLst>
              <a:ext uri="{FF2B5EF4-FFF2-40B4-BE49-F238E27FC236}">
                <a16:creationId xmlns:a16="http://schemas.microsoft.com/office/drawing/2014/main" id="{240F08CD-1388-A381-A916-8EE47E26925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199" y="492237"/>
            <a:ext cx="22251654" cy="1882663"/>
          </a:xfrm>
          <a:prstGeom prst="rect">
            <a:avLst/>
          </a:prstGeom>
          <a:solidFill>
            <a:srgbClr val="D87631"/>
          </a:solidFill>
        </p:spPr>
        <p:txBody>
          <a:bodyPr anchor="ctr">
            <a:noAutofit/>
          </a:bodyPr>
          <a:lstStyle>
            <a:lvl1pPr>
              <a:defRPr spc="-92"/>
            </a:lvl1pPr>
          </a:lstStyle>
          <a:p>
            <a:pPr algn="ctr">
              <a:buNone/>
            </a:pPr>
            <a:r>
              <a:rPr lang="fr-FR" sz="6600" b="1" dirty="0">
                <a:solidFill>
                  <a:schemeClr val="bg1"/>
                </a:solidFill>
              </a:rPr>
              <a:t>Que recouvre le concept de capital culturel concrètement ?</a:t>
            </a:r>
            <a:endParaRPr sz="6600" b="1" dirty="0">
              <a:solidFill>
                <a:schemeClr val="bg1"/>
              </a:solidFill>
            </a:endParaRPr>
          </a:p>
        </p:txBody>
      </p:sp>
      <p:sp>
        <p:nvSpPr>
          <p:cNvPr id="200" name="Une science avec son objet, son mode de raisonnement et ses méthodes…">
            <a:extLst>
              <a:ext uri="{FF2B5EF4-FFF2-40B4-BE49-F238E27FC236}">
                <a16:creationId xmlns:a16="http://schemas.microsoft.com/office/drawing/2014/main" id="{B389FE1A-846A-CC62-5239-6E9156831DD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19199" y="2761732"/>
            <a:ext cx="22251654" cy="1070026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857250" lvl="0" indent="-857250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r-FR" sz="4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Rapport à la culture écrite </a:t>
            </a:r>
          </a:p>
          <a:p>
            <a:pPr marL="857250" lvl="0" indent="-857250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r-FR" sz="4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Rapport au langage </a:t>
            </a:r>
          </a:p>
          <a:p>
            <a:pPr marL="857250" lvl="0" indent="-857250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r-FR" sz="4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Rapport à l’auto-contrainte et au temps</a:t>
            </a:r>
          </a:p>
          <a:p>
            <a:pPr marL="857250" lvl="0" indent="-857250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r-FR" sz="4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Rapport à l’autorité</a:t>
            </a:r>
          </a:p>
          <a:p>
            <a:pPr marL="857250" lvl="0" indent="-857250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r-FR" sz="4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Rapport au savoir </a:t>
            </a:r>
          </a:p>
          <a:p>
            <a:pPr marL="857250" lvl="0" indent="-857250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r-FR" sz="4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Rapport au temps de loisirs</a:t>
            </a:r>
          </a:p>
          <a:p>
            <a:pPr marL="857250" lvl="0" indent="-857250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r-FR" sz="4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….</a:t>
            </a:r>
            <a:endParaRPr lang="en-US" sz="4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511127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5.0.0"/>
  <p:tag name="SLIDO_PRESENTATION_ID" val="9b6266ea-e18f-400f-a2df-258e2a2fb564"/>
  <p:tag name="SLIDO_EVENT_UUID" val="97d173a3-e2e3-4c4b-82d6-23085f919edd"/>
  <p:tag name="SLIDO_EVENT_SECTION_UUID" val="a34ff59c-a588-4c60-b7fa-9738d8ab855c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97E0A228-C590-4D20-B05F-A6BF04A05448}"/>
    </a:ext>
  </a:extLst>
</a:theme>
</file>

<file path=ppt/theme/theme2.xml><?xml version="1.0" encoding="utf-8"?>
<a:theme xmlns:a="http://schemas.openxmlformats.org/drawingml/2006/main" name="23_ClassicWhite">
  <a:themeElements>
    <a:clrScheme name="23_Clas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Pct val="100000"/>
          <a:buFontTx/>
          <a:buChar char=""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nela Bold"/>
            <a:ea typeface="Canela Bold"/>
            <a:cs typeface="Canela Bold"/>
            <a:sym typeface="Canela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4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Pct val="100000"/>
          <a:buFontTx/>
          <a:buChar char=""/>
          <a:tabLst/>
          <a:defRPr kumimoji="0" sz="8400" b="1" i="0" u="none" strike="noStrike" cap="none" spc="-10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5698</TotalTime>
  <Words>514</Words>
  <Application>Microsoft Macintosh PowerPoint</Application>
  <PresentationFormat>Personnalisé</PresentationFormat>
  <Paragraphs>48</Paragraphs>
  <Slides>12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0" baseType="lpstr">
      <vt:lpstr>Arial</vt:lpstr>
      <vt:lpstr>Avenir Next Demi Bold</vt:lpstr>
      <vt:lpstr>Avenir Next Medium</vt:lpstr>
      <vt:lpstr>Calibri</vt:lpstr>
      <vt:lpstr>Courier New</vt:lpstr>
      <vt:lpstr>Helvetica Neue</vt:lpstr>
      <vt:lpstr>Verdana</vt:lpstr>
      <vt:lpstr>Thème Office</vt:lpstr>
      <vt:lpstr>M1 B1 SR1m  École et société</vt:lpstr>
      <vt:lpstr>Programme de la séance</vt:lpstr>
      <vt:lpstr>Massification scolaire et recomposition des inégalités</vt:lpstr>
      <vt:lpstr>Présentation PowerPoint</vt:lpstr>
      <vt:lpstr>La méritocratie scolaire en question</vt:lpstr>
      <vt:lpstr>La méritocratie scolaire en question</vt:lpstr>
      <vt:lpstr>Espace social et capital culturel</vt:lpstr>
      <vt:lpstr>Contre une lecture fataliste de la théorie de la reproduction </vt:lpstr>
      <vt:lpstr>Que recouvre le concept de capital culturel concrètement ?</vt:lpstr>
      <vt:lpstr>Quels leviers d’action pour les enseignants en lycée ?</vt:lpstr>
      <vt:lpstr>Effet pygmalion et effet de contexte</vt:lpstr>
      <vt:lpstr>Bibliographie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PERRINE AGNOUX</cp:lastModifiedBy>
  <cp:revision>16</cp:revision>
  <dcterms:modified xsi:type="dcterms:W3CDTF">2025-11-19T16:57:36Z</dcterms:modified>
</cp:coreProperties>
</file>