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014"/>
    <p:restoredTop sz="86420"/>
  </p:normalViewPr>
  <p:slideViewPr>
    <p:cSldViewPr snapToGrid="0">
      <p:cViewPr varScale="1">
        <p:scale>
          <a:sx n="96" d="100"/>
          <a:sy n="96" d="100"/>
        </p:scale>
        <p:origin x="44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084891-2E97-3B40-A4F7-BC5B321363E5}" type="datetimeFigureOut">
              <a:rPr lang="fr-FR" smtClean="0"/>
              <a:t>08/10/2024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DFE394-5D2D-3F49-BDE9-4E0C24F79D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7857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600" dirty="0"/>
              <a:t>(</a:t>
            </a:r>
            <a:r>
              <a:rPr lang="fr-FR" sz="1600" dirty="0" err="1">
                <a:latin typeface="+mn-lt"/>
              </a:rPr>
              <a:t>current</a:t>
            </a:r>
            <a:r>
              <a:rPr lang="fr-FR" sz="1600" dirty="0">
                <a:latin typeface="+mn-lt"/>
              </a:rPr>
              <a:t> </a:t>
            </a:r>
            <a:r>
              <a:rPr lang="fr-FR" sz="1600" dirty="0" err="1">
                <a:latin typeface="+mn-lt"/>
              </a:rPr>
              <a:t>account</a:t>
            </a:r>
            <a:r>
              <a:rPr lang="fr-FR" sz="1600" dirty="0">
                <a:latin typeface="+mn-lt"/>
              </a:rPr>
              <a:t> </a:t>
            </a:r>
            <a:r>
              <a:rPr lang="fr-FR" sz="1600" dirty="0" err="1">
                <a:latin typeface="+mn-lt"/>
              </a:rPr>
              <a:t>deficit</a:t>
            </a:r>
            <a:r>
              <a:rPr lang="fr-FR" sz="1600" dirty="0">
                <a:latin typeface="+mn-lt"/>
              </a:rPr>
              <a:t>- a flow and not </a:t>
            </a:r>
            <a:r>
              <a:rPr lang="fr-FR" sz="1600" dirty="0" err="1">
                <a:latin typeface="+mn-lt"/>
              </a:rPr>
              <a:t>debt</a:t>
            </a:r>
            <a:r>
              <a:rPr lang="fr-FR" sz="1600" dirty="0">
                <a:latin typeface="+mn-lt"/>
              </a:rPr>
              <a:t>- a stock) </a:t>
            </a:r>
          </a:p>
          <a:p>
            <a:r>
              <a:rPr lang="fr-FR" sz="1600" dirty="0" err="1">
                <a:latin typeface="+mn-lt"/>
              </a:rPr>
              <a:t>Since</a:t>
            </a:r>
            <a:r>
              <a:rPr lang="fr-FR" sz="1600" dirty="0">
                <a:latin typeface="+mn-lt"/>
              </a:rPr>
              <a:t> the 1970’ s, constant </a:t>
            </a:r>
            <a:r>
              <a:rPr lang="fr-FR" sz="1600" dirty="0" err="1">
                <a:latin typeface="+mn-lt"/>
              </a:rPr>
              <a:t>deterioration</a:t>
            </a:r>
            <a:r>
              <a:rPr lang="fr-FR" sz="1600" dirty="0">
                <a:latin typeface="+mn-lt"/>
              </a:rPr>
              <a:t>, </a:t>
            </a:r>
          </a:p>
          <a:p>
            <a:r>
              <a:rPr lang="fr-FR" sz="1600" dirty="0" err="1">
                <a:latin typeface="+mn-lt"/>
              </a:rPr>
              <a:t>Now</a:t>
            </a:r>
            <a:r>
              <a:rPr lang="fr-FR" sz="1600" dirty="0">
                <a:latin typeface="+mn-lt"/>
              </a:rPr>
              <a:t>: </a:t>
            </a:r>
            <a:r>
              <a:rPr lang="fr-FR" sz="1600" b="0" i="0" u="none" strike="noStrike" dirty="0">
                <a:solidFill>
                  <a:srgbClr val="333333"/>
                </a:solidFill>
                <a:effectLst/>
                <a:latin typeface="+mn-lt"/>
              </a:rPr>
              <a:t> $818.8 billion in 2023. The </a:t>
            </a:r>
            <a:r>
              <a:rPr lang="fr-FR" sz="1600" b="0" i="0" u="none" strike="noStrike" dirty="0" err="1">
                <a:solidFill>
                  <a:srgbClr val="333333"/>
                </a:solidFill>
                <a:effectLst/>
                <a:latin typeface="+mn-lt"/>
              </a:rPr>
              <a:t>narrowing</a:t>
            </a:r>
            <a:r>
              <a:rPr lang="fr-FR" sz="1600" b="0" i="0" u="none" strike="noStrike" dirty="0">
                <a:solidFill>
                  <a:srgbClr val="333333"/>
                </a:solidFill>
                <a:effectLst/>
                <a:latin typeface="+mn-lt"/>
              </a:rPr>
              <a:t> </a:t>
            </a:r>
            <a:r>
              <a:rPr lang="fr-FR" sz="1600" b="0" i="0" u="none" strike="noStrike" dirty="0" err="1">
                <a:solidFill>
                  <a:srgbClr val="333333"/>
                </a:solidFill>
                <a:effectLst/>
                <a:latin typeface="+mn-lt"/>
              </a:rPr>
              <a:t>mostly</a:t>
            </a:r>
            <a:r>
              <a:rPr lang="fr-FR" sz="1600" b="0" i="0" u="none" strike="noStrike" dirty="0">
                <a:solidFill>
                  <a:srgbClr val="333333"/>
                </a:solidFill>
                <a:effectLst/>
                <a:latin typeface="+mn-lt"/>
              </a:rPr>
              <a:t> </a:t>
            </a:r>
            <a:r>
              <a:rPr lang="fr-FR" sz="1600" b="0" i="0" u="none" strike="noStrike" dirty="0" err="1">
                <a:solidFill>
                  <a:srgbClr val="333333"/>
                </a:solidFill>
                <a:effectLst/>
                <a:latin typeface="+mn-lt"/>
              </a:rPr>
              <a:t>reflected</a:t>
            </a:r>
            <a:r>
              <a:rPr lang="fr-FR" sz="1600" b="0" i="0" u="none" strike="noStrike" dirty="0">
                <a:solidFill>
                  <a:srgbClr val="333333"/>
                </a:solidFill>
                <a:effectLst/>
                <a:latin typeface="+mn-lt"/>
              </a:rPr>
              <a:t> a </a:t>
            </a:r>
            <a:r>
              <a:rPr lang="fr-FR" sz="1600" b="0" i="0" u="none" strike="noStrike" dirty="0" err="1">
                <a:solidFill>
                  <a:srgbClr val="333333"/>
                </a:solidFill>
                <a:effectLst/>
                <a:latin typeface="+mn-lt"/>
              </a:rPr>
              <a:t>reduced</a:t>
            </a:r>
            <a:r>
              <a:rPr lang="fr-FR" sz="1600" b="0" i="0" u="none" strike="noStrike" dirty="0">
                <a:solidFill>
                  <a:srgbClr val="333333"/>
                </a:solidFill>
                <a:effectLst/>
                <a:latin typeface="+mn-lt"/>
              </a:rPr>
              <a:t> </a:t>
            </a:r>
            <a:r>
              <a:rPr lang="fr-FR" sz="1600" b="0" i="0" u="none" strike="noStrike" dirty="0" err="1">
                <a:solidFill>
                  <a:srgbClr val="333333"/>
                </a:solidFill>
                <a:effectLst/>
                <a:latin typeface="+mn-lt"/>
              </a:rPr>
              <a:t>deficit</a:t>
            </a:r>
            <a:r>
              <a:rPr lang="fr-FR" sz="1600" b="0" i="0" u="none" strike="noStrike" dirty="0">
                <a:solidFill>
                  <a:srgbClr val="333333"/>
                </a:solidFill>
                <a:effectLst/>
                <a:latin typeface="+mn-lt"/>
              </a:rPr>
              <a:t> on </a:t>
            </a:r>
            <a:r>
              <a:rPr lang="fr-FR" sz="1600" b="0" i="0" u="none" strike="noStrike" dirty="0" err="1">
                <a:solidFill>
                  <a:srgbClr val="333333"/>
                </a:solidFill>
                <a:effectLst/>
                <a:latin typeface="+mn-lt"/>
              </a:rPr>
              <a:t>goods</a:t>
            </a:r>
            <a:r>
              <a:rPr lang="fr-FR" sz="1600" b="0" i="0" u="none" strike="noStrike" dirty="0">
                <a:solidFill>
                  <a:srgbClr val="333333"/>
                </a:solidFill>
                <a:effectLst/>
                <a:latin typeface="+mn-lt"/>
              </a:rPr>
              <a:t>. The 2023 </a:t>
            </a:r>
            <a:r>
              <a:rPr lang="fr-FR" sz="1600" b="0" i="0" u="none" strike="noStrike" dirty="0" err="1">
                <a:solidFill>
                  <a:srgbClr val="333333"/>
                </a:solidFill>
                <a:effectLst/>
                <a:latin typeface="+mn-lt"/>
              </a:rPr>
              <a:t>deficit</a:t>
            </a:r>
            <a:r>
              <a:rPr lang="fr-FR" sz="1600" b="0" i="0" u="none" strike="noStrike" dirty="0">
                <a:solidFill>
                  <a:srgbClr val="333333"/>
                </a:solidFill>
                <a:effectLst/>
                <a:latin typeface="+mn-lt"/>
              </a:rPr>
              <a:t> </a:t>
            </a:r>
            <a:r>
              <a:rPr lang="fr-FR" sz="1600" b="0" i="0" u="none" strike="noStrike" dirty="0" err="1">
                <a:solidFill>
                  <a:srgbClr val="333333"/>
                </a:solidFill>
                <a:effectLst/>
                <a:latin typeface="+mn-lt"/>
              </a:rPr>
              <a:t>was</a:t>
            </a:r>
            <a:r>
              <a:rPr lang="fr-FR" sz="1600" b="0" i="0" u="none" strike="noStrike" dirty="0">
                <a:solidFill>
                  <a:srgbClr val="333333"/>
                </a:solidFill>
                <a:effectLst/>
                <a:latin typeface="+mn-lt"/>
              </a:rPr>
              <a:t> 3.0 percent of </a:t>
            </a:r>
            <a:r>
              <a:rPr lang="fr-FR" sz="1600" b="0" i="0" u="none" strike="noStrike" dirty="0" err="1">
                <a:solidFill>
                  <a:srgbClr val="333333"/>
                </a:solidFill>
                <a:effectLst/>
                <a:latin typeface="+mn-lt"/>
              </a:rPr>
              <a:t>current</a:t>
            </a:r>
            <a:r>
              <a:rPr lang="fr-FR" sz="1600" b="0" i="0" u="none" strike="noStrike" dirty="0">
                <a:solidFill>
                  <a:srgbClr val="333333"/>
                </a:solidFill>
                <a:effectLst/>
                <a:latin typeface="+mn-lt"/>
              </a:rPr>
              <a:t>-dollar </a:t>
            </a:r>
            <a:r>
              <a:rPr lang="fr-FR" sz="1600" b="0" i="0" u="none" strike="noStrike" dirty="0" err="1">
                <a:solidFill>
                  <a:srgbClr val="333333"/>
                </a:solidFill>
                <a:effectLst/>
                <a:latin typeface="+mn-lt"/>
              </a:rPr>
              <a:t>gross</a:t>
            </a:r>
            <a:r>
              <a:rPr lang="fr-FR" sz="1600" b="0" i="0" u="none" strike="noStrike" dirty="0">
                <a:solidFill>
                  <a:srgbClr val="333333"/>
                </a:solidFill>
                <a:effectLst/>
                <a:latin typeface="+mn-lt"/>
              </a:rPr>
              <a:t> </a:t>
            </a:r>
            <a:r>
              <a:rPr lang="fr-FR" sz="1600" b="0" i="0" u="none" strike="noStrike" dirty="0" err="1">
                <a:solidFill>
                  <a:srgbClr val="333333"/>
                </a:solidFill>
                <a:effectLst/>
                <a:latin typeface="+mn-lt"/>
              </a:rPr>
              <a:t>domestic</a:t>
            </a:r>
            <a:r>
              <a:rPr lang="fr-FR" sz="1600" b="0" i="0" u="none" strike="noStrike" dirty="0">
                <a:solidFill>
                  <a:srgbClr val="333333"/>
                </a:solidFill>
                <a:effectLst/>
                <a:latin typeface="+mn-lt"/>
              </a:rPr>
              <a:t> </a:t>
            </a:r>
            <a:r>
              <a:rPr lang="fr-FR" sz="1600" b="0" i="0" u="none" strike="noStrike" dirty="0" err="1">
                <a:solidFill>
                  <a:srgbClr val="333333"/>
                </a:solidFill>
                <a:effectLst/>
                <a:latin typeface="+mn-lt"/>
              </a:rPr>
              <a:t>product</a:t>
            </a:r>
            <a:r>
              <a:rPr lang="fr-FR" sz="1600" b="0" i="0" u="none" strike="noStrike" dirty="0">
                <a:solidFill>
                  <a:srgbClr val="333333"/>
                </a:solidFill>
                <a:effectLst/>
                <a:latin typeface="+mn-lt"/>
              </a:rPr>
              <a:t>, down </a:t>
            </a:r>
            <a:r>
              <a:rPr lang="fr-FR" sz="1600" b="0" i="0" u="none" strike="noStrike" dirty="0" err="1">
                <a:solidFill>
                  <a:srgbClr val="333333"/>
                </a:solidFill>
                <a:effectLst/>
                <a:latin typeface="+mn-lt"/>
              </a:rPr>
              <a:t>from</a:t>
            </a:r>
            <a:r>
              <a:rPr lang="fr-FR" sz="1600" b="0" i="0" u="none" strike="noStrike" dirty="0">
                <a:solidFill>
                  <a:srgbClr val="333333"/>
                </a:solidFill>
                <a:effectLst/>
                <a:latin typeface="+mn-lt"/>
              </a:rPr>
              <a:t> 3.8 percent in 2022.</a:t>
            </a:r>
            <a:endParaRPr lang="fr-FR" sz="1600" dirty="0">
              <a:latin typeface="+mn-lt"/>
            </a:endParaRPr>
          </a:p>
          <a:p>
            <a:endParaRPr lang="fr-FR" sz="1600" dirty="0">
              <a:latin typeface="+mn-lt"/>
            </a:endParaRPr>
          </a:p>
          <a:p>
            <a:r>
              <a:rPr lang="fr-FR" sz="1600" dirty="0">
                <a:latin typeface="+mn-lt"/>
              </a:rPr>
              <a:t>DEF: </a:t>
            </a:r>
            <a:r>
              <a:rPr lang="fr-FR" sz="1600" b="0" i="0" u="none" strike="noStrike" dirty="0">
                <a:solidFill>
                  <a:srgbClr val="586179"/>
                </a:solidFill>
                <a:effectLst/>
                <a:latin typeface="+mn-lt"/>
              </a:rPr>
              <a:t>The </a:t>
            </a:r>
            <a:r>
              <a:rPr lang="fr-FR" sz="1600" b="0" i="0" u="none" strike="noStrike" dirty="0" err="1">
                <a:solidFill>
                  <a:srgbClr val="586179"/>
                </a:solidFill>
                <a:effectLst/>
                <a:latin typeface="+mn-lt"/>
              </a:rPr>
              <a:t>current</a:t>
            </a:r>
            <a:r>
              <a:rPr lang="fr-FR" sz="1600" b="0" i="0" u="none" strike="noStrike" dirty="0">
                <a:solidFill>
                  <a:srgbClr val="586179"/>
                </a:solidFill>
                <a:effectLst/>
                <a:latin typeface="+mn-lt"/>
              </a:rPr>
              <a:t> </a:t>
            </a:r>
            <a:r>
              <a:rPr lang="fr-FR" sz="1600" b="0" i="0" u="none" strike="noStrike" dirty="0" err="1">
                <a:solidFill>
                  <a:srgbClr val="586179"/>
                </a:solidFill>
                <a:effectLst/>
                <a:latin typeface="+mn-lt"/>
              </a:rPr>
              <a:t>account</a:t>
            </a:r>
            <a:r>
              <a:rPr lang="fr-FR" sz="1600" b="0" i="0" u="none" strike="noStrike" dirty="0">
                <a:solidFill>
                  <a:srgbClr val="586179"/>
                </a:solidFill>
                <a:effectLst/>
                <a:latin typeface="+mn-lt"/>
              </a:rPr>
              <a:t> balance of </a:t>
            </a:r>
            <a:r>
              <a:rPr lang="fr-FR" sz="1600" b="0" i="0" u="none" strike="noStrike" dirty="0" err="1">
                <a:solidFill>
                  <a:srgbClr val="586179"/>
                </a:solidFill>
                <a:effectLst/>
                <a:latin typeface="+mn-lt"/>
              </a:rPr>
              <a:t>payments</a:t>
            </a:r>
            <a:r>
              <a:rPr lang="fr-FR" sz="1600" b="0" i="0" u="none" strike="noStrike" dirty="0">
                <a:solidFill>
                  <a:srgbClr val="586179"/>
                </a:solidFill>
                <a:effectLst/>
                <a:latin typeface="+mn-lt"/>
              </a:rPr>
              <a:t> </a:t>
            </a:r>
            <a:r>
              <a:rPr lang="fr-FR" sz="1600" b="0" i="0" u="none" strike="noStrike" dirty="0" err="1">
                <a:solidFill>
                  <a:srgbClr val="586179"/>
                </a:solidFill>
                <a:effectLst/>
                <a:latin typeface="+mn-lt"/>
              </a:rPr>
              <a:t>is</a:t>
            </a:r>
            <a:r>
              <a:rPr lang="fr-FR" sz="1600" b="0" i="0" u="none" strike="noStrike" dirty="0">
                <a:solidFill>
                  <a:srgbClr val="586179"/>
                </a:solidFill>
                <a:effectLst/>
                <a:latin typeface="+mn-lt"/>
              </a:rPr>
              <a:t> a record of a </a:t>
            </a:r>
            <a:r>
              <a:rPr lang="fr-FR" sz="1600" b="0" i="0" u="none" strike="noStrike" dirty="0" err="1">
                <a:solidFill>
                  <a:srgbClr val="586179"/>
                </a:solidFill>
                <a:effectLst/>
                <a:latin typeface="+mn-lt"/>
              </a:rPr>
              <a:t>country's</a:t>
            </a:r>
            <a:r>
              <a:rPr lang="fr-FR" sz="1600" b="0" i="0" u="none" strike="noStrike" dirty="0">
                <a:solidFill>
                  <a:srgbClr val="586179"/>
                </a:solidFill>
                <a:effectLst/>
                <a:latin typeface="+mn-lt"/>
              </a:rPr>
              <a:t> international transactions </a:t>
            </a:r>
            <a:r>
              <a:rPr lang="fr-FR" sz="1600" b="0" i="0" u="none" strike="noStrike" dirty="0" err="1">
                <a:solidFill>
                  <a:srgbClr val="586179"/>
                </a:solidFill>
                <a:effectLst/>
                <a:latin typeface="+mn-lt"/>
              </a:rPr>
              <a:t>with</a:t>
            </a:r>
            <a:r>
              <a:rPr lang="fr-FR" sz="1600" b="0" i="0" u="none" strike="noStrike" dirty="0">
                <a:solidFill>
                  <a:srgbClr val="586179"/>
                </a:solidFill>
                <a:effectLst/>
                <a:latin typeface="+mn-lt"/>
              </a:rPr>
              <a:t> the </a:t>
            </a:r>
            <a:r>
              <a:rPr lang="fr-FR" sz="1600" b="0" i="0" u="none" strike="noStrike" dirty="0" err="1">
                <a:solidFill>
                  <a:srgbClr val="586179"/>
                </a:solidFill>
                <a:effectLst/>
                <a:latin typeface="+mn-lt"/>
              </a:rPr>
              <a:t>rest</a:t>
            </a:r>
            <a:r>
              <a:rPr lang="fr-FR" sz="1600" b="0" i="0" u="none" strike="noStrike" dirty="0">
                <a:solidFill>
                  <a:srgbClr val="586179"/>
                </a:solidFill>
                <a:effectLst/>
                <a:latin typeface="+mn-lt"/>
              </a:rPr>
              <a:t> of the world. The </a:t>
            </a:r>
            <a:r>
              <a:rPr lang="fr-FR" sz="1600" b="0" i="0" u="none" strike="noStrike" dirty="0" err="1">
                <a:solidFill>
                  <a:srgbClr val="586179"/>
                </a:solidFill>
                <a:effectLst/>
                <a:latin typeface="+mn-lt"/>
              </a:rPr>
              <a:t>current</a:t>
            </a:r>
            <a:r>
              <a:rPr lang="fr-FR" sz="1600" b="0" i="0" u="none" strike="noStrike" dirty="0">
                <a:solidFill>
                  <a:srgbClr val="586179"/>
                </a:solidFill>
                <a:effectLst/>
                <a:latin typeface="+mn-lt"/>
              </a:rPr>
              <a:t> </a:t>
            </a:r>
            <a:r>
              <a:rPr lang="fr-FR" sz="1600" b="0" i="0" u="none" strike="noStrike" dirty="0" err="1">
                <a:solidFill>
                  <a:srgbClr val="586179"/>
                </a:solidFill>
                <a:effectLst/>
                <a:latin typeface="+mn-lt"/>
              </a:rPr>
              <a:t>account</a:t>
            </a:r>
            <a:r>
              <a:rPr lang="fr-FR" sz="1600" b="0" i="0" u="none" strike="noStrike" dirty="0">
                <a:solidFill>
                  <a:srgbClr val="586179"/>
                </a:solidFill>
                <a:effectLst/>
                <a:latin typeface="+mn-lt"/>
              </a:rPr>
              <a:t> </a:t>
            </a:r>
            <a:r>
              <a:rPr lang="fr-FR" sz="1600" b="0" i="0" u="none" strike="noStrike" dirty="0" err="1">
                <a:solidFill>
                  <a:srgbClr val="586179"/>
                </a:solidFill>
                <a:effectLst/>
                <a:latin typeface="+mn-lt"/>
              </a:rPr>
              <a:t>includes</a:t>
            </a:r>
            <a:r>
              <a:rPr lang="fr-FR" sz="1600" b="0" i="0" u="none" strike="noStrike" dirty="0">
                <a:solidFill>
                  <a:srgbClr val="586179"/>
                </a:solidFill>
                <a:effectLst/>
                <a:latin typeface="+mn-lt"/>
              </a:rPr>
              <a:t> all the transactions (</a:t>
            </a:r>
            <a:r>
              <a:rPr lang="fr-FR" sz="1600" b="0" i="0" u="none" strike="noStrike" dirty="0" err="1">
                <a:solidFill>
                  <a:srgbClr val="586179"/>
                </a:solidFill>
                <a:effectLst/>
                <a:latin typeface="+mn-lt"/>
              </a:rPr>
              <a:t>other</a:t>
            </a:r>
            <a:r>
              <a:rPr lang="fr-FR" sz="1600" b="0" i="0" u="none" strike="noStrike" dirty="0">
                <a:solidFill>
                  <a:srgbClr val="586179"/>
                </a:solidFill>
                <a:effectLst/>
                <a:latin typeface="+mn-lt"/>
              </a:rPr>
              <a:t> </a:t>
            </a:r>
            <a:r>
              <a:rPr lang="fr-FR" sz="1600" b="0" i="0" u="none" strike="noStrike" dirty="0" err="1">
                <a:solidFill>
                  <a:srgbClr val="586179"/>
                </a:solidFill>
                <a:effectLst/>
                <a:latin typeface="+mn-lt"/>
              </a:rPr>
              <a:t>than</a:t>
            </a:r>
            <a:r>
              <a:rPr lang="fr-FR" sz="1600" b="0" i="0" u="none" strike="noStrike" dirty="0">
                <a:solidFill>
                  <a:srgbClr val="586179"/>
                </a:solidFill>
                <a:effectLst/>
                <a:latin typeface="+mn-lt"/>
              </a:rPr>
              <a:t> </a:t>
            </a:r>
            <a:r>
              <a:rPr lang="fr-FR" sz="1600" b="0" i="0" u="none" strike="noStrike" dirty="0" err="1">
                <a:solidFill>
                  <a:srgbClr val="586179"/>
                </a:solidFill>
                <a:effectLst/>
                <a:latin typeface="+mn-lt"/>
              </a:rPr>
              <a:t>those</a:t>
            </a:r>
            <a:r>
              <a:rPr lang="fr-FR" sz="1600" b="0" i="0" u="none" strike="noStrike" dirty="0">
                <a:solidFill>
                  <a:srgbClr val="586179"/>
                </a:solidFill>
                <a:effectLst/>
                <a:latin typeface="+mn-lt"/>
              </a:rPr>
              <a:t> in </a:t>
            </a:r>
            <a:r>
              <a:rPr lang="fr-FR" sz="1600" b="0" i="0" u="none" strike="noStrike" dirty="0" err="1">
                <a:solidFill>
                  <a:srgbClr val="586179"/>
                </a:solidFill>
                <a:effectLst/>
                <a:latin typeface="+mn-lt"/>
              </a:rPr>
              <a:t>financial</a:t>
            </a:r>
            <a:r>
              <a:rPr lang="fr-FR" sz="1600" b="0" i="0" u="none" strike="noStrike" dirty="0">
                <a:solidFill>
                  <a:srgbClr val="586179"/>
                </a:solidFill>
                <a:effectLst/>
                <a:latin typeface="+mn-lt"/>
              </a:rPr>
              <a:t> items) </a:t>
            </a:r>
            <a:r>
              <a:rPr lang="fr-FR" sz="1600" b="0" i="0" u="none" strike="noStrike" dirty="0" err="1">
                <a:solidFill>
                  <a:srgbClr val="586179"/>
                </a:solidFill>
                <a:effectLst/>
                <a:latin typeface="+mn-lt"/>
              </a:rPr>
              <a:t>that</a:t>
            </a:r>
            <a:r>
              <a:rPr lang="fr-FR" sz="1600" b="0" i="0" u="none" strike="noStrike" dirty="0">
                <a:solidFill>
                  <a:srgbClr val="586179"/>
                </a:solidFill>
                <a:effectLst/>
                <a:latin typeface="+mn-lt"/>
              </a:rPr>
              <a:t> </a:t>
            </a:r>
            <a:r>
              <a:rPr lang="fr-FR" sz="1600" b="0" i="0" u="none" strike="noStrike" dirty="0" err="1">
                <a:solidFill>
                  <a:srgbClr val="586179"/>
                </a:solidFill>
                <a:effectLst/>
                <a:latin typeface="+mn-lt"/>
              </a:rPr>
              <a:t>involve</a:t>
            </a:r>
            <a:r>
              <a:rPr lang="fr-FR" sz="1600" b="0" i="0" u="none" strike="noStrike" dirty="0">
                <a:solidFill>
                  <a:srgbClr val="586179"/>
                </a:solidFill>
                <a:effectLst/>
                <a:latin typeface="+mn-lt"/>
              </a:rPr>
              <a:t> </a:t>
            </a:r>
            <a:r>
              <a:rPr lang="fr-FR" sz="1600" b="0" i="0" u="none" strike="noStrike" dirty="0" err="1">
                <a:solidFill>
                  <a:srgbClr val="586179"/>
                </a:solidFill>
                <a:effectLst/>
                <a:latin typeface="+mn-lt"/>
              </a:rPr>
              <a:t>economic</a:t>
            </a:r>
            <a:r>
              <a:rPr lang="fr-FR" sz="1600" b="0" i="0" u="none" strike="noStrike" dirty="0">
                <a:solidFill>
                  <a:srgbClr val="586179"/>
                </a:solidFill>
                <a:effectLst/>
                <a:latin typeface="+mn-lt"/>
              </a:rPr>
              <a:t> values and </a:t>
            </a:r>
            <a:r>
              <a:rPr lang="fr-FR" sz="1600" b="0" i="0" u="none" strike="noStrike" dirty="0" err="1">
                <a:solidFill>
                  <a:srgbClr val="586179"/>
                </a:solidFill>
                <a:effectLst/>
                <a:latin typeface="+mn-lt"/>
              </a:rPr>
              <a:t>occur</a:t>
            </a:r>
            <a:r>
              <a:rPr lang="fr-FR" sz="1600" b="0" i="0" u="none" strike="noStrike" dirty="0">
                <a:solidFill>
                  <a:srgbClr val="586179"/>
                </a:solidFill>
                <a:effectLst/>
                <a:latin typeface="+mn-lt"/>
              </a:rPr>
              <a:t> </a:t>
            </a:r>
            <a:r>
              <a:rPr lang="fr-FR" sz="1600" b="0" i="0" u="none" strike="noStrike" dirty="0" err="1">
                <a:solidFill>
                  <a:srgbClr val="586179"/>
                </a:solidFill>
                <a:effectLst/>
                <a:latin typeface="+mn-lt"/>
              </a:rPr>
              <a:t>between</a:t>
            </a:r>
            <a:r>
              <a:rPr lang="fr-FR" sz="1600" b="0" i="0" u="none" strike="noStrike" dirty="0">
                <a:solidFill>
                  <a:srgbClr val="586179"/>
                </a:solidFill>
                <a:effectLst/>
                <a:latin typeface="+mn-lt"/>
              </a:rPr>
              <a:t> </a:t>
            </a:r>
            <a:r>
              <a:rPr lang="fr-FR" sz="1600" b="0" i="0" u="none" strike="noStrike" dirty="0" err="1">
                <a:solidFill>
                  <a:srgbClr val="586179"/>
                </a:solidFill>
                <a:effectLst/>
                <a:latin typeface="+mn-lt"/>
              </a:rPr>
              <a:t>resident</a:t>
            </a:r>
            <a:r>
              <a:rPr lang="fr-FR" sz="1600" b="0" i="0" u="none" strike="noStrike" dirty="0">
                <a:solidFill>
                  <a:srgbClr val="586179"/>
                </a:solidFill>
                <a:effectLst/>
                <a:latin typeface="+mn-lt"/>
              </a:rPr>
              <a:t> and </a:t>
            </a:r>
            <a:r>
              <a:rPr lang="fr-FR" sz="1600" b="0" i="0" u="none" strike="noStrike" dirty="0" err="1">
                <a:solidFill>
                  <a:srgbClr val="586179"/>
                </a:solidFill>
                <a:effectLst/>
                <a:latin typeface="+mn-lt"/>
              </a:rPr>
              <a:t>non-resident</a:t>
            </a:r>
            <a:r>
              <a:rPr lang="fr-FR" sz="1600" b="0" i="0" u="none" strike="noStrike" dirty="0">
                <a:solidFill>
                  <a:srgbClr val="586179"/>
                </a:solidFill>
                <a:effectLst/>
                <a:latin typeface="+mn-lt"/>
              </a:rPr>
              <a:t> </a:t>
            </a:r>
            <a:r>
              <a:rPr lang="fr-FR" sz="1600" b="0" i="0" u="none" strike="noStrike" dirty="0" err="1">
                <a:solidFill>
                  <a:srgbClr val="586179"/>
                </a:solidFill>
                <a:effectLst/>
                <a:latin typeface="+mn-lt"/>
              </a:rPr>
              <a:t>entities</a:t>
            </a:r>
            <a:r>
              <a:rPr lang="fr-FR" sz="1600" b="0" i="0" u="none" strike="noStrike" dirty="0">
                <a:solidFill>
                  <a:srgbClr val="586179"/>
                </a:solidFill>
                <a:effectLst/>
                <a:latin typeface="+mn-lt"/>
              </a:rPr>
              <a:t> (OECD)</a:t>
            </a:r>
            <a:endParaRPr lang="fr-FR" sz="1600" dirty="0">
              <a:latin typeface="+mn-l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DFE394-5D2D-3F49-BDE9-4E0C24F79D25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4331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/>
              <a:t>From</a:t>
            </a:r>
            <a:r>
              <a:rPr lang="fr-FR" dirty="0"/>
              <a:t> the </a:t>
            </a:r>
            <a:r>
              <a:rPr lang="fr-FR" dirty="0" err="1"/>
              <a:t>current</a:t>
            </a:r>
            <a:r>
              <a:rPr lang="fr-FR" dirty="0"/>
              <a:t> </a:t>
            </a:r>
            <a:r>
              <a:rPr lang="fr-FR" dirty="0" err="1"/>
              <a:t>account</a:t>
            </a:r>
            <a:r>
              <a:rPr lang="fr-FR" dirty="0"/>
              <a:t>  </a:t>
            </a:r>
            <a:r>
              <a:rPr lang="fr-FR" dirty="0" err="1"/>
              <a:t>deficit</a:t>
            </a:r>
            <a:r>
              <a:rPr lang="fr-FR" dirty="0"/>
              <a:t> to the </a:t>
            </a:r>
            <a:r>
              <a:rPr lang="fr-FR" dirty="0" err="1"/>
              <a:t>growing</a:t>
            </a:r>
            <a:r>
              <a:rPr lang="fr-FR" dirty="0"/>
              <a:t> </a:t>
            </a:r>
            <a:r>
              <a:rPr lang="fr-FR" dirty="0" err="1"/>
              <a:t>foreign</a:t>
            </a:r>
            <a:r>
              <a:rPr lang="fr-FR" dirty="0"/>
              <a:t> </a:t>
            </a:r>
            <a:r>
              <a:rPr lang="fr-FR" dirty="0" err="1"/>
              <a:t>debt</a:t>
            </a:r>
            <a:r>
              <a:rPr lang="fr-FR" dirty="0"/>
              <a:t> (to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distinguished</a:t>
            </a:r>
            <a:r>
              <a:rPr lang="fr-FR" dirty="0"/>
              <a:t> </a:t>
            </a:r>
            <a:r>
              <a:rPr lang="fr-FR" dirty="0" err="1"/>
              <a:t>from</a:t>
            </a:r>
            <a:r>
              <a:rPr lang="fr-FR" dirty="0"/>
              <a:t> the national </a:t>
            </a:r>
            <a:r>
              <a:rPr lang="fr-FR" dirty="0" err="1"/>
              <a:t>debt</a:t>
            </a:r>
            <a:r>
              <a:rPr lang="fr-FR" dirty="0"/>
              <a:t>, </a:t>
            </a:r>
            <a:r>
              <a:rPr lang="fr-FR" dirty="0" err="1"/>
              <a:t>which</a:t>
            </a:r>
            <a:r>
              <a:rPr lang="fr-FR" dirty="0"/>
              <a:t> </a:t>
            </a:r>
            <a:r>
              <a:rPr lang="fr-FR" dirty="0" err="1"/>
              <a:t>includes</a:t>
            </a:r>
            <a:r>
              <a:rPr lang="fr-FR" dirty="0"/>
              <a:t> public services)</a:t>
            </a:r>
          </a:p>
          <a:p>
            <a:endParaRPr lang="fr-FR" dirty="0"/>
          </a:p>
          <a:p>
            <a:r>
              <a:rPr lang="fr-FR" dirty="0"/>
              <a:t>China </a:t>
            </a:r>
            <a:r>
              <a:rPr lang="fr-FR" dirty="0" err="1"/>
              <a:t>owned</a:t>
            </a:r>
            <a:r>
              <a:rPr lang="fr-FR" dirty="0"/>
              <a:t> as </a:t>
            </a:r>
            <a:r>
              <a:rPr lang="fr-FR" dirty="0" err="1"/>
              <a:t>much</a:t>
            </a:r>
            <a:r>
              <a:rPr lang="fr-FR" dirty="0"/>
              <a:t> as 12% of the US </a:t>
            </a:r>
            <a:r>
              <a:rPr lang="fr-FR" dirty="0" err="1"/>
              <a:t>debt</a:t>
            </a:r>
            <a:r>
              <a:rPr lang="fr-FR" dirty="0"/>
              <a:t> in 2012; as the </a:t>
            </a:r>
            <a:r>
              <a:rPr lang="fr-FR" dirty="0" err="1"/>
              <a:t>debt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in $, the US </a:t>
            </a:r>
            <a:r>
              <a:rPr lang="fr-FR" dirty="0" err="1"/>
              <a:t>could</a:t>
            </a:r>
            <a:r>
              <a:rPr lang="fr-FR" dirty="0"/>
              <a:t> </a:t>
            </a:r>
            <a:r>
              <a:rPr lang="fr-FR" dirty="0" err="1"/>
              <a:t>pay</a:t>
            </a:r>
            <a:r>
              <a:rPr lang="fr-FR" dirty="0"/>
              <a:t> back China </a:t>
            </a:r>
            <a:r>
              <a:rPr lang="fr-FR" dirty="0" err="1"/>
              <a:t>directly</a:t>
            </a:r>
            <a:r>
              <a:rPr lang="fr-FR" dirty="0"/>
              <a:t> if the Fed </a:t>
            </a:r>
            <a:r>
              <a:rPr lang="fr-FR" dirty="0" err="1"/>
              <a:t>bought</a:t>
            </a:r>
            <a:r>
              <a:rPr lang="fr-FR" dirty="0"/>
              <a:t> back </a:t>
            </a:r>
            <a:r>
              <a:rPr lang="fr-FR" dirty="0" err="1"/>
              <a:t>Treasure</a:t>
            </a:r>
            <a:r>
              <a:rPr lang="fr-FR" dirty="0"/>
              <a:t> Bonds and </a:t>
            </a:r>
            <a:r>
              <a:rPr lang="fr-FR" dirty="0" err="1"/>
              <a:t>credited</a:t>
            </a:r>
            <a:r>
              <a:rPr lang="fr-FR" dirty="0"/>
              <a:t> the Bank of China. </a:t>
            </a:r>
          </a:p>
          <a:p>
            <a:r>
              <a:rPr lang="fr-FR" dirty="0" err="1"/>
              <a:t>Especially</a:t>
            </a:r>
            <a:r>
              <a:rPr lang="fr-FR" dirty="0"/>
              <a:t> in the </a:t>
            </a:r>
            <a:r>
              <a:rPr lang="fr-FR" dirty="0" err="1"/>
              <a:t>period</a:t>
            </a:r>
            <a:r>
              <a:rPr lang="fr-FR" dirty="0"/>
              <a:t> 2000-2008- </a:t>
            </a:r>
          </a:p>
          <a:p>
            <a:r>
              <a:rPr lang="fr-FR" dirty="0"/>
              <a:t>But the confidence in the $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very</a:t>
            </a:r>
            <a:r>
              <a:rPr lang="fr-FR" dirty="0"/>
              <a:t> </a:t>
            </a:r>
            <a:r>
              <a:rPr lang="fr-FR" dirty="0" err="1"/>
              <a:t>strong</a:t>
            </a:r>
            <a:r>
              <a:rPr lang="fr-FR" dirty="0"/>
              <a:t>, </a:t>
            </a:r>
            <a:r>
              <a:rPr lang="fr-FR" dirty="0" err="1"/>
              <a:t>so</a:t>
            </a:r>
            <a:r>
              <a:rPr lang="fr-FR" dirty="0"/>
              <a:t> the US </a:t>
            </a:r>
            <a:r>
              <a:rPr lang="fr-FR" dirty="0" err="1"/>
              <a:t>still</a:t>
            </a:r>
            <a:r>
              <a:rPr lang="fr-FR" dirty="0"/>
              <a:t> have the </a:t>
            </a:r>
            <a:r>
              <a:rPr lang="fr-FR" dirty="0" err="1"/>
              <a:t>priviledge</a:t>
            </a:r>
            <a:r>
              <a:rPr lang="fr-FR" dirty="0"/>
              <a:t> of </a:t>
            </a:r>
            <a:r>
              <a:rPr lang="fr-FR" dirty="0" err="1"/>
              <a:t>paying</a:t>
            </a:r>
            <a:r>
              <a:rPr lang="fr-FR" dirty="0"/>
              <a:t> </a:t>
            </a:r>
            <a:r>
              <a:rPr lang="fr-FR" dirty="0" err="1"/>
              <a:t>their</a:t>
            </a:r>
            <a:r>
              <a:rPr lang="fr-FR" dirty="0"/>
              <a:t> </a:t>
            </a:r>
            <a:r>
              <a:rPr lang="fr-FR" dirty="0" err="1"/>
              <a:t>debt</a:t>
            </a:r>
            <a:r>
              <a:rPr lang="fr-FR" dirty="0"/>
              <a:t> in $.. It </a:t>
            </a:r>
            <a:r>
              <a:rPr lang="fr-FR" dirty="0" err="1"/>
              <a:t>could</a:t>
            </a:r>
            <a:r>
              <a:rPr lang="fr-FR" dirty="0"/>
              <a:t> change at </a:t>
            </a:r>
            <a:r>
              <a:rPr lang="fr-FR" dirty="0" err="1"/>
              <a:t>some</a:t>
            </a:r>
            <a:r>
              <a:rPr lang="fr-FR" dirty="0"/>
              <a:t> point if the </a:t>
            </a:r>
            <a:r>
              <a:rPr lang="fr-FR" dirty="0" err="1"/>
              <a:t>remnibi</a:t>
            </a:r>
            <a:r>
              <a:rPr lang="fr-FR" dirty="0"/>
              <a:t> </a:t>
            </a:r>
            <a:r>
              <a:rPr lang="fr-FR" dirty="0" err="1"/>
              <a:t>becomes</a:t>
            </a:r>
            <a:r>
              <a:rPr lang="fr-FR" dirty="0"/>
              <a:t> an International and </a:t>
            </a:r>
            <a:r>
              <a:rPr lang="fr-FR" dirty="0" err="1"/>
              <a:t>trusted</a:t>
            </a:r>
            <a:r>
              <a:rPr lang="fr-FR" dirty="0"/>
              <a:t>  </a:t>
            </a:r>
            <a:r>
              <a:rPr lang="fr-FR" dirty="0" err="1"/>
              <a:t>currency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DFE394-5D2D-3F49-BDE9-4E0C24F79D25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80071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China </a:t>
            </a:r>
            <a:r>
              <a:rPr lang="fr-FR" dirty="0" err="1"/>
              <a:t>foreign</a:t>
            </a:r>
            <a:r>
              <a:rPr lang="fr-FR" dirty="0"/>
              <a:t> </a:t>
            </a:r>
            <a:r>
              <a:rPr lang="fr-FR" dirty="0" err="1"/>
              <a:t>currency</a:t>
            </a:r>
            <a:r>
              <a:rPr lang="fr-FR" dirty="0"/>
              <a:t> </a:t>
            </a:r>
            <a:r>
              <a:rPr lang="fr-FR" dirty="0" err="1"/>
              <a:t>reserves</a:t>
            </a:r>
            <a:r>
              <a:rPr lang="fr-FR" dirty="0"/>
              <a:t> have </a:t>
            </a:r>
            <a:r>
              <a:rPr lang="fr-FR" dirty="0" err="1"/>
              <a:t>massively</a:t>
            </a:r>
            <a:r>
              <a:rPr lang="fr-FR" dirty="0"/>
              <a:t> </a:t>
            </a:r>
            <a:r>
              <a:rPr lang="fr-FR" dirty="0" err="1"/>
              <a:t>increased</a:t>
            </a:r>
            <a:r>
              <a:rPr lang="fr-FR" dirty="0"/>
              <a:t> in the </a:t>
            </a:r>
            <a:r>
              <a:rPr lang="fr-FR" dirty="0" err="1"/>
              <a:t>years</a:t>
            </a:r>
            <a:r>
              <a:rPr lang="fr-FR" dirty="0"/>
              <a:t> 2000’s and have been </a:t>
            </a:r>
            <a:r>
              <a:rPr lang="fr-FR" dirty="0" err="1"/>
              <a:t>invested</a:t>
            </a:r>
            <a:r>
              <a:rPr lang="fr-FR" dirty="0"/>
              <a:t> in </a:t>
            </a:r>
            <a:r>
              <a:rPr lang="fr-FR" dirty="0" err="1"/>
              <a:t>Treasuries</a:t>
            </a:r>
            <a:r>
              <a:rPr lang="fr-FR" dirty="0"/>
              <a:t> by the Bank of China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China has the world’s largest foreign exchange reserves, which </a:t>
            </a:r>
            <a:r>
              <a:rPr lang="en-US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totalled</a:t>
            </a:r>
            <a:r>
              <a:rPr lang="en-US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US$3.22 trillion in January, according to State Administration of Foreign Exchange; The dependency on foreign owners of the debt has increased over the past years</a:t>
            </a:r>
            <a:endParaRPr lang="fr-F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dirty="0"/>
              <a:t>(Article, </a:t>
            </a:r>
            <a:r>
              <a:rPr lang="fr-FR" dirty="0" err="1"/>
              <a:t>Chinese</a:t>
            </a:r>
            <a:r>
              <a:rPr lang="fr-FR" dirty="0"/>
              <a:t> </a:t>
            </a:r>
            <a:r>
              <a:rPr lang="fr-FR" dirty="0" err="1"/>
              <a:t>War</a:t>
            </a:r>
            <a:r>
              <a:rPr lang="fr-FR" dirty="0"/>
              <a:t> </a:t>
            </a:r>
            <a:r>
              <a:rPr lang="fr-FR" dirty="0" err="1"/>
              <a:t>chest</a:t>
            </a:r>
            <a:r>
              <a:rPr lang="fr-FR" dirty="0"/>
              <a:t>)</a:t>
            </a:r>
          </a:p>
          <a:p>
            <a:r>
              <a:rPr lang="fr-FR" dirty="0" err="1"/>
              <a:t>Corresponding</a:t>
            </a:r>
            <a:r>
              <a:rPr lang="fr-FR" dirty="0"/>
              <a:t> to the China </a:t>
            </a:r>
            <a:r>
              <a:rPr lang="fr-FR" dirty="0" err="1"/>
              <a:t>shock</a:t>
            </a:r>
            <a:r>
              <a:rPr lang="fr-FR" dirty="0"/>
              <a:t> in the </a:t>
            </a:r>
            <a:r>
              <a:rPr lang="fr-FR" dirty="0" err="1"/>
              <a:t>years</a:t>
            </a:r>
            <a:r>
              <a:rPr lang="fr-FR" dirty="0"/>
              <a:t> 2000’s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DFE394-5D2D-3F49-BDE9-4E0C24F79D25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97601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 err="1"/>
              <a:t>Advantages</a:t>
            </a:r>
            <a:r>
              <a:rPr lang="fr-FR" sz="1400" dirty="0"/>
              <a:t> for the US </a:t>
            </a:r>
          </a:p>
          <a:p>
            <a:pPr marL="0" indent="0">
              <a:buFontTx/>
              <a:buNone/>
            </a:pPr>
            <a:r>
              <a:rPr lang="fr-FR" sz="1400" b="1" dirty="0"/>
              <a:t>2001: China joins the WTO (</a:t>
            </a:r>
            <a:r>
              <a:rPr lang="fr-FR" sz="1400" dirty="0" err="1"/>
              <a:t>encouraged</a:t>
            </a:r>
            <a:r>
              <a:rPr lang="fr-FR" sz="1400" dirty="0"/>
              <a:t> by Bill Clinton and </a:t>
            </a:r>
            <a:r>
              <a:rPr lang="fr-FR" sz="1400" dirty="0" err="1"/>
              <a:t>liberals</a:t>
            </a:r>
            <a:r>
              <a:rPr lang="fr-FR" sz="14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u="sng" dirty="0" err="1"/>
              <a:t>Advantages</a:t>
            </a:r>
            <a:r>
              <a:rPr lang="fr-FR" sz="1400" u="sng" dirty="0"/>
              <a:t> for US </a:t>
            </a:r>
            <a:r>
              <a:rPr lang="fr-FR" sz="1400" u="sng" dirty="0" err="1"/>
              <a:t>consumers</a:t>
            </a:r>
            <a:r>
              <a:rPr lang="fr-FR" sz="1400" u="sng" dirty="0"/>
              <a:t>: </a:t>
            </a:r>
            <a:r>
              <a:rPr lang="fr-FR" sz="1400" b="0" i="0" u="sng" strike="noStrike" dirty="0">
                <a:solidFill>
                  <a:srgbClr val="000000"/>
                </a:solidFill>
                <a:effectLst/>
                <a:latin typeface="Source Serif Pro" panose="020F0502020204030204" pitchFamily="34" charset="0"/>
              </a:rPr>
              <a:t> </a:t>
            </a:r>
            <a:r>
              <a:rPr lang="fr-FR" sz="1400" b="0" i="0" u="none" strike="noStrike" dirty="0" err="1">
                <a:solidFill>
                  <a:srgbClr val="000000"/>
                </a:solidFill>
                <a:effectLst/>
                <a:latin typeface="Source Serif Pro" panose="020F0502020204030204" pitchFamily="34" charset="0"/>
              </a:rPr>
              <a:t>we</a:t>
            </a:r>
            <a:r>
              <a:rPr lang="fr-FR" sz="1400" b="0" i="0" u="none" strike="noStrike" dirty="0">
                <a:solidFill>
                  <a:srgbClr val="000000"/>
                </a:solidFill>
                <a:effectLst/>
                <a:latin typeface="Source Serif Pro" panose="020F0502020204030204" pitchFamily="34" charset="0"/>
              </a:rPr>
              <a:t> </a:t>
            </a:r>
            <a:r>
              <a:rPr lang="fr-FR" sz="1400" b="0" i="0" u="none" strike="noStrike" dirty="0" err="1">
                <a:solidFill>
                  <a:srgbClr val="000000"/>
                </a:solidFill>
                <a:effectLst/>
                <a:latin typeface="Source Serif Pro" panose="020F0502020204030204" pitchFamily="34" charset="0"/>
              </a:rPr>
              <a:t>find</a:t>
            </a:r>
            <a:r>
              <a:rPr lang="fr-FR" sz="1400" b="0" i="0" u="none" strike="noStrike" dirty="0">
                <a:solidFill>
                  <a:srgbClr val="000000"/>
                </a:solidFill>
                <a:effectLst/>
                <a:latin typeface="Source Serif Pro" panose="020F0502020204030204" pitchFamily="34" charset="0"/>
              </a:rPr>
              <a:t> </a:t>
            </a:r>
            <a:r>
              <a:rPr lang="fr-FR" sz="1400" b="0" i="0" u="none" strike="noStrike" dirty="0" err="1">
                <a:solidFill>
                  <a:srgbClr val="000000"/>
                </a:solidFill>
                <a:effectLst/>
                <a:latin typeface="Source Serif Pro" panose="020F0502020204030204" pitchFamily="34" charset="0"/>
              </a:rPr>
              <a:t>that</a:t>
            </a:r>
            <a:r>
              <a:rPr lang="fr-FR" sz="1400" b="0" i="0" u="none" strike="noStrike" dirty="0">
                <a:solidFill>
                  <a:srgbClr val="000000"/>
                </a:solidFill>
                <a:effectLst/>
                <a:latin typeface="Source Serif Pro" panose="020F0502020204030204" pitchFamily="34" charset="0"/>
              </a:rPr>
              <a:t> </a:t>
            </a:r>
            <a:r>
              <a:rPr lang="fr-FR" sz="1400" b="0" i="0" u="none" strike="noStrike" dirty="0" err="1">
                <a:solidFill>
                  <a:srgbClr val="000000"/>
                </a:solidFill>
                <a:effectLst/>
                <a:latin typeface="Source Serif Pro" panose="020F0502020204030204" pitchFamily="34" charset="0"/>
              </a:rPr>
              <a:t>retail</a:t>
            </a:r>
            <a:r>
              <a:rPr lang="fr-FR" sz="1400" b="0" i="0" u="none" strike="noStrike" dirty="0">
                <a:solidFill>
                  <a:srgbClr val="000000"/>
                </a:solidFill>
                <a:effectLst/>
                <a:latin typeface="Source Serif Pro" panose="020F0502020204030204" pitchFamily="34" charset="0"/>
              </a:rPr>
              <a:t> </a:t>
            </a:r>
            <a:r>
              <a:rPr lang="fr-FR" sz="1400" b="0" i="0" u="none" strike="noStrike" dirty="0" err="1">
                <a:solidFill>
                  <a:srgbClr val="000000"/>
                </a:solidFill>
                <a:effectLst/>
                <a:latin typeface="Source Serif Pro" panose="020F0502020204030204" pitchFamily="34" charset="0"/>
              </a:rPr>
              <a:t>prices</a:t>
            </a:r>
            <a:r>
              <a:rPr lang="fr-FR" sz="1400" b="0" i="0" u="none" strike="noStrike" dirty="0">
                <a:solidFill>
                  <a:srgbClr val="000000"/>
                </a:solidFill>
                <a:effectLst/>
                <a:latin typeface="Source Serif Pro" panose="020F0502020204030204" pitchFamily="34" charset="0"/>
              </a:rPr>
              <a:t> </a:t>
            </a:r>
            <a:r>
              <a:rPr lang="fr-FR" sz="1400" b="0" i="0" u="none" strike="noStrike" dirty="0" err="1">
                <a:solidFill>
                  <a:srgbClr val="000000"/>
                </a:solidFill>
                <a:effectLst/>
                <a:latin typeface="Source Serif Pro" panose="020F0502020204030204" pitchFamily="34" charset="0"/>
              </a:rPr>
              <a:t>faced</a:t>
            </a:r>
            <a:r>
              <a:rPr lang="fr-FR" sz="1400" b="0" i="0" u="none" strike="noStrike" dirty="0">
                <a:solidFill>
                  <a:srgbClr val="000000"/>
                </a:solidFill>
                <a:effectLst/>
                <a:latin typeface="Source Serif Pro" panose="020F0502020204030204" pitchFamily="34" charset="0"/>
              </a:rPr>
              <a:t> by US </a:t>
            </a:r>
            <a:r>
              <a:rPr lang="fr-FR" sz="1400" b="0" i="0" u="none" strike="noStrike" dirty="0" err="1">
                <a:solidFill>
                  <a:srgbClr val="000000"/>
                </a:solidFill>
                <a:effectLst/>
                <a:latin typeface="Source Serif Pro" panose="020F0502020204030204" pitchFamily="34" charset="0"/>
              </a:rPr>
              <a:t>consumers</a:t>
            </a:r>
            <a:r>
              <a:rPr lang="fr-FR" sz="1400" b="0" i="0" u="none" strike="noStrike" dirty="0">
                <a:solidFill>
                  <a:srgbClr val="000000"/>
                </a:solidFill>
                <a:effectLst/>
                <a:latin typeface="Source Serif Pro" panose="020F0502020204030204" pitchFamily="34" charset="0"/>
              </a:rPr>
              <a:t> </a:t>
            </a:r>
            <a:r>
              <a:rPr lang="fr-FR" sz="1400" b="0" i="0" u="none" strike="noStrike" dirty="0" err="1">
                <a:solidFill>
                  <a:srgbClr val="000000"/>
                </a:solidFill>
                <a:effectLst/>
                <a:latin typeface="Source Serif Pro" panose="020F0502020204030204" pitchFamily="34" charset="0"/>
              </a:rPr>
              <a:t>fall</a:t>
            </a:r>
            <a:r>
              <a:rPr lang="fr-FR" sz="1400" b="0" i="0" u="none" strike="noStrike" dirty="0">
                <a:solidFill>
                  <a:srgbClr val="000000"/>
                </a:solidFill>
                <a:effectLst/>
                <a:latin typeface="Source Serif Pro" panose="020F0502020204030204" pitchFamily="34" charset="0"/>
              </a:rPr>
              <a:t> by 2% </a:t>
            </a:r>
            <a:r>
              <a:rPr lang="fr-FR" sz="1400" b="0" i="0" u="none" strike="noStrike" dirty="0" err="1">
                <a:solidFill>
                  <a:srgbClr val="000000"/>
                </a:solidFill>
                <a:effectLst/>
                <a:latin typeface="Source Serif Pro" panose="020F0502020204030204" pitchFamily="34" charset="0"/>
              </a:rPr>
              <a:t>when</a:t>
            </a:r>
            <a:r>
              <a:rPr lang="fr-FR" sz="1400" b="0" i="0" u="none" strike="noStrike" dirty="0">
                <a:solidFill>
                  <a:srgbClr val="000000"/>
                </a:solidFill>
                <a:effectLst/>
                <a:latin typeface="Source Serif Pro" panose="020F0502020204030204" pitchFamily="34" charset="0"/>
              </a:rPr>
              <a:t> </a:t>
            </a:r>
            <a:r>
              <a:rPr lang="fr-FR" sz="1400" b="0" i="0" u="none" strike="noStrike" dirty="0" err="1">
                <a:solidFill>
                  <a:srgbClr val="000000"/>
                </a:solidFill>
                <a:effectLst/>
                <a:latin typeface="Source Serif Pro" panose="020F0502020204030204" pitchFamily="34" charset="0"/>
              </a:rPr>
              <a:t>China’s</a:t>
            </a:r>
            <a:r>
              <a:rPr lang="fr-FR" sz="1400" b="0" i="0" u="none" strike="noStrike" dirty="0">
                <a:solidFill>
                  <a:srgbClr val="000000"/>
                </a:solidFill>
                <a:effectLst/>
                <a:latin typeface="Source Serif Pro" panose="020F0502020204030204" pitchFamily="34" charset="0"/>
              </a:rPr>
              <a:t> </a:t>
            </a:r>
            <a:r>
              <a:rPr lang="fr-FR" sz="1400" b="0" i="0" u="none" strike="noStrike" dirty="0" err="1">
                <a:solidFill>
                  <a:srgbClr val="000000"/>
                </a:solidFill>
                <a:effectLst/>
                <a:latin typeface="Source Serif Pro" panose="020F0502020204030204" pitchFamily="34" charset="0"/>
              </a:rPr>
              <a:t>market</a:t>
            </a:r>
            <a:r>
              <a:rPr lang="fr-FR" sz="1400" b="0" i="0" u="none" strike="noStrike" dirty="0">
                <a:solidFill>
                  <a:srgbClr val="000000"/>
                </a:solidFill>
                <a:effectLst/>
                <a:latin typeface="Source Serif Pro" panose="020F0502020204030204" pitchFamily="34" charset="0"/>
              </a:rPr>
              <a:t> </a:t>
            </a:r>
            <a:r>
              <a:rPr lang="fr-FR" sz="1400" b="0" i="0" u="none" strike="noStrike" dirty="0" err="1">
                <a:solidFill>
                  <a:srgbClr val="000000"/>
                </a:solidFill>
                <a:effectLst/>
                <a:latin typeface="Source Serif Pro" panose="020F0502020204030204" pitchFamily="34" charset="0"/>
              </a:rPr>
              <a:t>share</a:t>
            </a:r>
            <a:r>
              <a:rPr lang="fr-FR" sz="1400" b="0" i="0" u="none" strike="noStrike" dirty="0">
                <a:solidFill>
                  <a:srgbClr val="000000"/>
                </a:solidFill>
                <a:effectLst/>
                <a:latin typeface="Source Serif Pro" panose="020F0502020204030204" pitchFamily="34" charset="0"/>
              </a:rPr>
              <a:t> in the US </a:t>
            </a:r>
            <a:r>
              <a:rPr lang="fr-FR" sz="1400" b="0" i="0" u="none" strike="noStrike" dirty="0" err="1">
                <a:solidFill>
                  <a:srgbClr val="000000"/>
                </a:solidFill>
                <a:effectLst/>
                <a:latin typeface="Source Serif Pro" panose="020F0502020204030204" pitchFamily="34" charset="0"/>
              </a:rPr>
              <a:t>increases</a:t>
            </a:r>
            <a:r>
              <a:rPr lang="fr-FR" sz="1400" b="0" i="0" u="none" strike="noStrike" dirty="0">
                <a:solidFill>
                  <a:srgbClr val="000000"/>
                </a:solidFill>
                <a:effectLst/>
                <a:latin typeface="Source Serif Pro" panose="020F0502020204030204" pitchFamily="34" charset="0"/>
              </a:rPr>
              <a:t> by one percentage point. (https://</a:t>
            </a:r>
            <a:r>
              <a:rPr lang="fr-FR" sz="1400" b="0" i="0" u="none" strike="noStrike" dirty="0" err="1">
                <a:solidFill>
                  <a:srgbClr val="000000"/>
                </a:solidFill>
                <a:effectLst/>
                <a:latin typeface="Source Serif Pro" panose="020F0502020204030204" pitchFamily="34" charset="0"/>
              </a:rPr>
              <a:t>cepr.org</a:t>
            </a:r>
            <a:r>
              <a:rPr lang="fr-FR" sz="1400" b="0" i="0" u="none" strike="noStrike" dirty="0">
                <a:solidFill>
                  <a:srgbClr val="000000"/>
                </a:solidFill>
                <a:effectLst/>
                <a:latin typeface="Source Serif Pro" panose="020F0502020204030204" pitchFamily="34" charset="0"/>
              </a:rPr>
              <a:t>/</a:t>
            </a:r>
            <a:r>
              <a:rPr lang="fr-FR" sz="1400" b="0" i="0" u="none" strike="noStrike" dirty="0" err="1">
                <a:solidFill>
                  <a:srgbClr val="000000"/>
                </a:solidFill>
                <a:effectLst/>
                <a:latin typeface="Source Serif Pro" panose="020F0502020204030204" pitchFamily="34" charset="0"/>
              </a:rPr>
              <a:t>voxeu</a:t>
            </a:r>
            <a:r>
              <a:rPr lang="fr-FR" sz="1400" b="0" i="0" u="none" strike="noStrike" dirty="0">
                <a:solidFill>
                  <a:srgbClr val="000000"/>
                </a:solidFill>
                <a:effectLst/>
                <a:latin typeface="Source Serif Pro" panose="020F0502020204030204" pitchFamily="34" charset="0"/>
              </a:rPr>
              <a:t>/</a:t>
            </a:r>
            <a:r>
              <a:rPr lang="fr-FR" sz="1400" b="0" i="0" u="none" strike="noStrike" dirty="0" err="1">
                <a:solidFill>
                  <a:srgbClr val="000000"/>
                </a:solidFill>
                <a:effectLst/>
                <a:latin typeface="Source Serif Pro" panose="020F0502020204030204" pitchFamily="34" charset="0"/>
              </a:rPr>
              <a:t>columns</a:t>
            </a:r>
            <a:r>
              <a:rPr lang="fr-FR" sz="1400" b="0" i="0" u="none" strike="noStrike" dirty="0">
                <a:solidFill>
                  <a:srgbClr val="000000"/>
                </a:solidFill>
                <a:effectLst/>
                <a:latin typeface="Source Serif Pro" panose="020F0502020204030204" pitchFamily="34" charset="0"/>
              </a:rPr>
              <a:t>/price-effects-trade-new-evidence-us-and-implications-quantitative-trade-models); </a:t>
            </a:r>
            <a:r>
              <a:rPr lang="fr-FR" sz="1400" b="0" i="0" u="none" strike="noStrike" dirty="0">
                <a:solidFill>
                  <a:srgbClr val="000000"/>
                </a:solidFill>
                <a:effectLst/>
                <a:latin typeface="Source Serif Pro" panose="02040603050405020204" pitchFamily="18" charset="0"/>
              </a:rPr>
              <a:t> </a:t>
            </a:r>
            <a:r>
              <a:rPr lang="fr-FR" sz="1400" b="0" i="0" u="none" strike="noStrike" dirty="0" err="1">
                <a:solidFill>
                  <a:srgbClr val="000000"/>
                </a:solidFill>
                <a:effectLst/>
                <a:latin typeface="Source Serif Pro" panose="02040603050405020204" pitchFamily="18" charset="0"/>
              </a:rPr>
              <a:t>each</a:t>
            </a:r>
            <a:r>
              <a:rPr lang="fr-FR" sz="1400" b="0" i="0" u="none" strike="noStrike" dirty="0">
                <a:solidFill>
                  <a:srgbClr val="000000"/>
                </a:solidFill>
                <a:effectLst/>
                <a:latin typeface="Source Serif Pro" panose="02040603050405020204" pitchFamily="18" charset="0"/>
              </a:rPr>
              <a:t> US </a:t>
            </a:r>
            <a:r>
              <a:rPr lang="fr-FR" sz="1400" b="0" i="0" u="none" strike="noStrike" dirty="0" err="1">
                <a:solidFill>
                  <a:srgbClr val="000000"/>
                </a:solidFill>
                <a:effectLst/>
                <a:latin typeface="Source Serif Pro" panose="02040603050405020204" pitchFamily="18" charset="0"/>
              </a:rPr>
              <a:t>household</a:t>
            </a:r>
            <a:r>
              <a:rPr lang="fr-FR" sz="1400" b="0" i="0" u="none" strike="noStrike" dirty="0">
                <a:solidFill>
                  <a:srgbClr val="000000"/>
                </a:solidFill>
                <a:effectLst/>
                <a:latin typeface="Source Serif Pro" panose="02040603050405020204" pitchFamily="18" charset="0"/>
              </a:rPr>
              <a:t> </a:t>
            </a:r>
            <a:r>
              <a:rPr lang="fr-FR" sz="1400" b="0" i="0" u="none" strike="noStrike" dirty="0" err="1">
                <a:solidFill>
                  <a:srgbClr val="000000"/>
                </a:solidFill>
                <a:effectLst/>
                <a:latin typeface="Source Serif Pro" panose="02040603050405020204" pitchFamily="18" charset="0"/>
              </a:rPr>
              <a:t>saw</a:t>
            </a:r>
            <a:r>
              <a:rPr lang="fr-FR" sz="1400" b="0" i="0" u="none" strike="noStrike" dirty="0">
                <a:solidFill>
                  <a:srgbClr val="000000"/>
                </a:solidFill>
                <a:effectLst/>
                <a:latin typeface="Source Serif Pro" panose="02040603050405020204" pitchFamily="18" charset="0"/>
              </a:rPr>
              <a:t> </a:t>
            </a:r>
            <a:r>
              <a:rPr lang="fr-FR" sz="1400" b="0" i="0" u="none" strike="noStrike" dirty="0" err="1">
                <a:solidFill>
                  <a:srgbClr val="000000"/>
                </a:solidFill>
                <a:effectLst/>
                <a:latin typeface="Source Serif Pro" panose="02040603050405020204" pitchFamily="18" charset="0"/>
              </a:rPr>
              <a:t>its</a:t>
            </a:r>
            <a:r>
              <a:rPr lang="fr-FR" sz="1400" b="0" i="0" u="none" strike="noStrike" dirty="0">
                <a:solidFill>
                  <a:srgbClr val="000000"/>
                </a:solidFill>
                <a:effectLst/>
                <a:latin typeface="Source Serif Pro" panose="02040603050405020204" pitchFamily="18" charset="0"/>
              </a:rPr>
              <a:t> </a:t>
            </a:r>
            <a:r>
              <a:rPr lang="fr-FR" sz="1400" b="0" i="0" u="none" strike="noStrike" dirty="0" err="1">
                <a:solidFill>
                  <a:srgbClr val="000000"/>
                </a:solidFill>
                <a:effectLst/>
                <a:latin typeface="Source Serif Pro" panose="02040603050405020204" pitchFamily="18" charset="0"/>
              </a:rPr>
              <a:t>annual</a:t>
            </a:r>
            <a:r>
              <a:rPr lang="fr-FR" sz="1400" b="0" i="0" u="none" strike="noStrike" dirty="0">
                <a:solidFill>
                  <a:srgbClr val="000000"/>
                </a:solidFill>
                <a:effectLst/>
                <a:latin typeface="Source Serif Pro" panose="02040603050405020204" pitchFamily="18" charset="0"/>
              </a:rPr>
              <a:t> </a:t>
            </a:r>
            <a:r>
              <a:rPr lang="fr-FR" sz="1400" b="0" i="0" u="none" strike="noStrike" dirty="0" err="1">
                <a:solidFill>
                  <a:srgbClr val="000000"/>
                </a:solidFill>
                <a:effectLst/>
                <a:latin typeface="Source Serif Pro" panose="02040603050405020204" pitchFamily="18" charset="0"/>
              </a:rPr>
              <a:t>purchasing</a:t>
            </a:r>
            <a:r>
              <a:rPr lang="fr-FR" sz="1400" b="0" i="0" u="none" strike="noStrike" dirty="0">
                <a:solidFill>
                  <a:srgbClr val="000000"/>
                </a:solidFill>
                <a:effectLst/>
                <a:latin typeface="Source Serif Pro" panose="02040603050405020204" pitchFamily="18" charset="0"/>
              </a:rPr>
              <a:t> power </a:t>
            </a:r>
            <a:r>
              <a:rPr lang="fr-FR" sz="1400" b="0" i="0" u="none" strike="noStrike" dirty="0" err="1">
                <a:solidFill>
                  <a:srgbClr val="000000"/>
                </a:solidFill>
                <a:effectLst/>
                <a:latin typeface="Source Serif Pro" panose="02040603050405020204" pitchFamily="18" charset="0"/>
              </a:rPr>
              <a:t>increase</a:t>
            </a:r>
            <a:r>
              <a:rPr lang="fr-FR" sz="1400" b="0" i="0" u="none" strike="noStrike" dirty="0">
                <a:solidFill>
                  <a:srgbClr val="000000"/>
                </a:solidFill>
                <a:effectLst/>
                <a:latin typeface="Source Serif Pro" panose="02040603050405020204" pitchFamily="18" charset="0"/>
              </a:rPr>
              <a:t> by $1,500 (+15% for </a:t>
            </a:r>
            <a:r>
              <a:rPr lang="fr-FR" sz="1400" b="0" i="0" u="none" strike="noStrike" dirty="0" err="1">
                <a:solidFill>
                  <a:srgbClr val="000000"/>
                </a:solidFill>
                <a:effectLst/>
                <a:latin typeface="Source Serif Pro" panose="02040603050405020204" pitchFamily="18" charset="0"/>
              </a:rPr>
              <a:t>lower-income</a:t>
            </a:r>
            <a:r>
              <a:rPr lang="fr-FR" sz="1400" b="0" i="0" u="none" strike="noStrike" dirty="0">
                <a:solidFill>
                  <a:srgbClr val="000000"/>
                </a:solidFill>
                <a:effectLst/>
                <a:latin typeface="Source Serif Pro" panose="02040603050405020204" pitchFamily="18" charset="0"/>
              </a:rPr>
              <a:t> </a:t>
            </a:r>
            <a:r>
              <a:rPr lang="fr-FR" sz="1400" b="0" i="0" u="none" strike="noStrike" dirty="0" err="1">
                <a:solidFill>
                  <a:srgbClr val="000000"/>
                </a:solidFill>
                <a:effectLst/>
                <a:latin typeface="Source Serif Pro" panose="02040603050405020204" pitchFamily="18" charset="0"/>
              </a:rPr>
              <a:t>families</a:t>
            </a:r>
            <a:r>
              <a:rPr lang="fr-FR" sz="1400" b="0" i="0" u="none" strike="noStrike" dirty="0">
                <a:solidFill>
                  <a:srgbClr val="000000"/>
                </a:solidFill>
                <a:effectLst/>
                <a:latin typeface="Source Serif Pro" panose="02040603050405020204" pitchFamily="18" charset="0"/>
              </a:rPr>
              <a:t>); </a:t>
            </a:r>
            <a:r>
              <a:rPr lang="fr-FR" sz="1400" b="0" i="0" u="none" strike="noStrike" dirty="0" err="1">
                <a:solidFill>
                  <a:srgbClr val="000000"/>
                </a:solidFill>
                <a:effectLst/>
                <a:latin typeface="Source Serif Pro" panose="02040603050405020204" pitchFamily="18" charset="0"/>
              </a:rPr>
              <a:t>price</a:t>
            </a:r>
            <a:r>
              <a:rPr lang="fr-FR" sz="1400" b="0" i="0" u="none" strike="noStrike" dirty="0">
                <a:solidFill>
                  <a:srgbClr val="000000"/>
                </a:solidFill>
                <a:effectLst/>
                <a:latin typeface="Source Serif Pro" panose="02040603050405020204" pitchFamily="18" charset="0"/>
              </a:rPr>
              <a:t> of </a:t>
            </a:r>
            <a:r>
              <a:rPr lang="fr-FR" sz="1400" b="0" i="0" u="none" strike="noStrike" dirty="0" err="1">
                <a:solidFill>
                  <a:srgbClr val="000000"/>
                </a:solidFill>
                <a:effectLst/>
                <a:latin typeface="Source Serif Pro" panose="02040603050405020204" pitchFamily="18" charset="0"/>
              </a:rPr>
              <a:t>locally</a:t>
            </a:r>
            <a:r>
              <a:rPr lang="fr-FR" sz="1400" b="0" i="0" u="none" strike="noStrike" dirty="0">
                <a:solidFill>
                  <a:srgbClr val="000000"/>
                </a:solidFill>
                <a:effectLst/>
                <a:latin typeface="Source Serif Pro" panose="02040603050405020204" pitchFamily="18" charset="0"/>
              </a:rPr>
              <a:t> –made </a:t>
            </a:r>
            <a:r>
              <a:rPr lang="fr-FR" sz="1400" b="0" i="0" u="none" strike="noStrike" dirty="0" err="1">
                <a:solidFill>
                  <a:srgbClr val="000000"/>
                </a:solidFill>
                <a:effectLst/>
                <a:latin typeface="Source Serif Pro" panose="02040603050405020204" pitchFamily="18" charset="0"/>
              </a:rPr>
              <a:t>products</a:t>
            </a:r>
            <a:r>
              <a:rPr lang="fr-FR" sz="1400" b="0" i="0" u="none" strike="noStrike" dirty="0">
                <a:solidFill>
                  <a:srgbClr val="000000"/>
                </a:solidFill>
                <a:effectLst/>
                <a:latin typeface="Source Serif Pro" panose="02040603050405020204" pitchFamily="18" charset="0"/>
              </a:rPr>
              <a:t> </a:t>
            </a:r>
            <a:r>
              <a:rPr lang="fr-FR" sz="1400" b="0" i="0" u="none" strike="noStrike" dirty="0" err="1">
                <a:solidFill>
                  <a:srgbClr val="000000"/>
                </a:solidFill>
                <a:effectLst/>
                <a:latin typeface="Source Serif Pro" panose="02040603050405020204" pitchFamily="18" charset="0"/>
              </a:rPr>
              <a:t>decreased</a:t>
            </a:r>
            <a:r>
              <a:rPr lang="fr-FR" sz="1400" b="0" i="0" u="none" strike="noStrike" dirty="0">
                <a:solidFill>
                  <a:srgbClr val="000000"/>
                </a:solidFill>
                <a:effectLst/>
                <a:latin typeface="Source Serif Pro" panose="02040603050405020204" pitchFamily="18" charset="0"/>
              </a:rPr>
              <a:t> as </a:t>
            </a:r>
            <a:r>
              <a:rPr lang="fr-FR" sz="1400" b="0" i="0" u="none" strike="noStrike" dirty="0" err="1">
                <a:solidFill>
                  <a:srgbClr val="000000"/>
                </a:solidFill>
                <a:effectLst/>
                <a:latin typeface="Source Serif Pro" panose="02040603050405020204" pitchFamily="18" charset="0"/>
              </a:rPr>
              <a:t>well</a:t>
            </a:r>
            <a:endParaRPr lang="fr-FR" sz="1400" b="0" i="0" u="none" strike="noStrike" dirty="0">
              <a:solidFill>
                <a:srgbClr val="000000"/>
              </a:solidFill>
              <a:effectLst/>
              <a:latin typeface="Source Serif Pro" panose="0204060305040502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b="0" i="0" u="sng" strike="noStrike" dirty="0" err="1">
                <a:solidFill>
                  <a:srgbClr val="000000"/>
                </a:solidFill>
                <a:effectLst/>
                <a:latin typeface="Source Serif Pro" panose="02040603050405020204" pitchFamily="18" charset="0"/>
              </a:rPr>
              <a:t>Advantages</a:t>
            </a:r>
            <a:r>
              <a:rPr lang="fr-FR" sz="1400" b="0" i="0" u="sng" strike="noStrike" dirty="0">
                <a:solidFill>
                  <a:srgbClr val="000000"/>
                </a:solidFill>
                <a:effectLst/>
                <a:latin typeface="Source Serif Pro" panose="02040603050405020204" pitchFamily="18" charset="0"/>
              </a:rPr>
              <a:t> for China: </a:t>
            </a:r>
            <a:r>
              <a:rPr lang="fr-FR" sz="1400" b="0" i="0" u="none" strike="noStrike" dirty="0">
                <a:solidFill>
                  <a:srgbClr val="000000"/>
                </a:solidFill>
                <a:effectLst/>
                <a:latin typeface="Source Serif Pro" panose="02040603050405020204" pitchFamily="18" charset="0"/>
              </a:rPr>
              <a:t>more and more </a:t>
            </a:r>
            <a:r>
              <a:rPr lang="fr-FR" sz="1400" b="0" i="0" u="none" strike="noStrike" dirty="0" err="1">
                <a:solidFill>
                  <a:srgbClr val="000000"/>
                </a:solidFill>
                <a:effectLst/>
                <a:latin typeface="Source Serif Pro" panose="02040603050405020204" pitchFamily="18" charset="0"/>
              </a:rPr>
              <a:t>competitive</a:t>
            </a:r>
            <a:r>
              <a:rPr lang="fr-FR" sz="1400" b="0" i="0" u="none" strike="noStrike" dirty="0">
                <a:solidFill>
                  <a:srgbClr val="000000"/>
                </a:solidFill>
                <a:effectLst/>
                <a:latin typeface="Source Serif Pro" panose="02040603050405020204" pitchFamily="18" charset="0"/>
              </a:rPr>
              <a:t>, </a:t>
            </a:r>
            <a:r>
              <a:rPr lang="fr-FR" sz="1400" b="0" i="0" u="none" strike="noStrike" dirty="0" err="1">
                <a:solidFill>
                  <a:srgbClr val="000000"/>
                </a:solidFill>
                <a:effectLst/>
                <a:latin typeface="Source Serif Pro" panose="02040603050405020204" pitchFamily="18" charset="0"/>
              </a:rPr>
              <a:t>rising</a:t>
            </a:r>
            <a:r>
              <a:rPr lang="fr-FR" sz="1400" b="0" i="0" u="none" strike="noStrike" dirty="0">
                <a:solidFill>
                  <a:srgbClr val="000000"/>
                </a:solidFill>
                <a:effectLst/>
                <a:latin typeface="Source Serif Pro" panose="02040603050405020204" pitchFamily="18" charset="0"/>
              </a:rPr>
              <a:t> out of </a:t>
            </a:r>
            <a:r>
              <a:rPr lang="fr-FR" sz="1400" b="0" i="0" u="none" strike="noStrike" dirty="0" err="1">
                <a:solidFill>
                  <a:srgbClr val="000000"/>
                </a:solidFill>
                <a:effectLst/>
                <a:latin typeface="Source Serif Pro" panose="02040603050405020204" pitchFamily="18" charset="0"/>
              </a:rPr>
              <a:t>poverty</a:t>
            </a:r>
            <a:r>
              <a:rPr lang="fr-FR" sz="1400" b="0" i="0" u="none" strike="noStrike" dirty="0">
                <a:solidFill>
                  <a:srgbClr val="000000"/>
                </a:solidFill>
                <a:effectLst/>
                <a:latin typeface="Source Serif Pro" panose="02040603050405020204" pitchFamily="18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b="0" i="0" u="none" strike="noStrike" dirty="0">
                <a:solidFill>
                  <a:srgbClr val="000000"/>
                </a:solidFill>
                <a:effectLst/>
                <a:latin typeface="Source Serif Pro" panose="02040603050405020204" pitchFamily="18" charset="0"/>
              </a:rPr>
              <a:t>Triumph of </a:t>
            </a:r>
            <a:r>
              <a:rPr lang="fr-FR" sz="1400" b="0" i="0" u="none" strike="noStrike" dirty="0" err="1">
                <a:solidFill>
                  <a:srgbClr val="000000"/>
                </a:solidFill>
                <a:effectLst/>
                <a:latin typeface="Source Serif Pro" panose="02040603050405020204" pitchFamily="18" charset="0"/>
              </a:rPr>
              <a:t>liberalism</a:t>
            </a:r>
            <a:r>
              <a:rPr lang="fr-FR" sz="1400" b="0" i="0" u="none" strike="noStrike" dirty="0">
                <a:solidFill>
                  <a:srgbClr val="000000"/>
                </a:solidFill>
                <a:effectLst/>
                <a:latin typeface="Source Serif Pro" panose="02040603050405020204" pitchFamily="18" charset="0"/>
              </a:rPr>
              <a:t> : </a:t>
            </a:r>
            <a:r>
              <a:rPr lang="fr-FR" sz="1400" b="0" i="0" u="none" strike="noStrike" dirty="0" err="1">
                <a:solidFill>
                  <a:srgbClr val="000000"/>
                </a:solidFill>
                <a:effectLst/>
                <a:latin typeface="Source Serif Pro" panose="02040603050405020204" pitchFamily="18" charset="0"/>
              </a:rPr>
              <a:t>belief</a:t>
            </a:r>
            <a:r>
              <a:rPr lang="fr-FR" sz="1400" b="0" i="0" u="none" strike="noStrike" dirty="0">
                <a:solidFill>
                  <a:srgbClr val="000000"/>
                </a:solidFill>
                <a:effectLst/>
                <a:latin typeface="Source Serif Pro" panose="02040603050405020204" pitchFamily="18" charset="0"/>
              </a:rPr>
              <a:t> </a:t>
            </a:r>
            <a:r>
              <a:rPr lang="fr-FR" sz="1400" b="0" i="0" u="none" strike="noStrike" dirty="0" err="1">
                <a:solidFill>
                  <a:srgbClr val="000000"/>
                </a:solidFill>
                <a:effectLst/>
                <a:latin typeface="Source Serif Pro" panose="02040603050405020204" pitchFamily="18" charset="0"/>
              </a:rPr>
              <a:t>that</a:t>
            </a:r>
            <a:r>
              <a:rPr lang="fr-FR" sz="1400" b="0" i="0" u="none" strike="noStrike" dirty="0">
                <a:solidFill>
                  <a:srgbClr val="000000"/>
                </a:solidFill>
                <a:effectLst/>
                <a:latin typeface="Source Serif Pro" panose="02040603050405020204" pitchFamily="18" charset="0"/>
              </a:rPr>
              <a:t> </a:t>
            </a:r>
            <a:r>
              <a:rPr lang="fr-FR" sz="1400" b="0" i="0" u="none" strike="noStrike" dirty="0" err="1">
                <a:solidFill>
                  <a:srgbClr val="000000"/>
                </a:solidFill>
                <a:effectLst/>
                <a:latin typeface="Source Serif Pro" panose="02040603050405020204" pitchFamily="18" charset="0"/>
              </a:rPr>
              <a:t>China’s</a:t>
            </a:r>
            <a:r>
              <a:rPr lang="fr-FR" sz="1400" b="0" i="0" u="none" strike="noStrike" dirty="0">
                <a:solidFill>
                  <a:srgbClr val="000000"/>
                </a:solidFill>
                <a:effectLst/>
                <a:latin typeface="Source Serif Pro" panose="02040603050405020204" pitchFamily="18" charset="0"/>
              </a:rPr>
              <a:t> </a:t>
            </a:r>
            <a:r>
              <a:rPr lang="fr-FR" sz="1400" b="0" i="0" u="none" strike="noStrike" dirty="0" err="1">
                <a:solidFill>
                  <a:srgbClr val="000000"/>
                </a:solidFill>
                <a:effectLst/>
                <a:latin typeface="Source Serif Pro" panose="02040603050405020204" pitchFamily="18" charset="0"/>
              </a:rPr>
              <a:t>eco</a:t>
            </a:r>
            <a:r>
              <a:rPr lang="fr-FR" sz="1400" b="0" i="0" u="none" strike="noStrike" dirty="0">
                <a:solidFill>
                  <a:srgbClr val="000000"/>
                </a:solidFill>
                <a:effectLst/>
                <a:latin typeface="Source Serif Pro" panose="02040603050405020204" pitchFamily="18" charset="0"/>
              </a:rPr>
              <a:t> </a:t>
            </a:r>
            <a:r>
              <a:rPr lang="fr-FR" sz="1400" b="0" i="0" u="none" strike="noStrike" dirty="0" err="1">
                <a:solidFill>
                  <a:srgbClr val="000000"/>
                </a:solidFill>
                <a:effectLst/>
                <a:latin typeface="Source Serif Pro" panose="02040603050405020204" pitchFamily="18" charset="0"/>
              </a:rPr>
              <a:t>devlpt</a:t>
            </a:r>
            <a:r>
              <a:rPr lang="fr-FR" sz="1400" b="0" i="0" u="none" strike="noStrike" dirty="0">
                <a:solidFill>
                  <a:srgbClr val="000000"/>
                </a:solidFill>
                <a:effectLst/>
                <a:latin typeface="Source Serif Pro" panose="02040603050405020204" pitchFamily="18" charset="0"/>
              </a:rPr>
              <a:t> </a:t>
            </a:r>
            <a:r>
              <a:rPr lang="fr-FR" sz="1400" b="0" i="0" u="none" strike="noStrike" dirty="0" err="1">
                <a:solidFill>
                  <a:srgbClr val="000000"/>
                </a:solidFill>
                <a:effectLst/>
                <a:latin typeface="Source Serif Pro" panose="02040603050405020204" pitchFamily="18" charset="0"/>
              </a:rPr>
              <a:t>will</a:t>
            </a:r>
            <a:r>
              <a:rPr lang="fr-FR" sz="1400" b="0" i="0" u="none" strike="noStrike" dirty="0">
                <a:solidFill>
                  <a:srgbClr val="000000"/>
                </a:solidFill>
                <a:effectLst/>
                <a:latin typeface="Source Serif Pro" panose="02040603050405020204" pitchFamily="18" charset="0"/>
              </a:rPr>
              <a:t> lead to more </a:t>
            </a:r>
            <a:r>
              <a:rPr lang="fr-FR" sz="1400" b="0" i="0" u="none" strike="noStrike" dirty="0" err="1">
                <a:solidFill>
                  <a:srgbClr val="000000"/>
                </a:solidFill>
                <a:effectLst/>
                <a:latin typeface="Source Serif Pro" panose="02040603050405020204" pitchFamily="18" charset="0"/>
              </a:rPr>
              <a:t>democracy</a:t>
            </a:r>
            <a:r>
              <a:rPr lang="fr-FR" sz="1400" b="0" i="0" u="none" strike="noStrike" dirty="0">
                <a:solidFill>
                  <a:srgbClr val="000000"/>
                </a:solidFill>
                <a:effectLst/>
                <a:latin typeface="Source Serif Pro" panose="02040603050405020204" pitchFamily="18" charset="0"/>
              </a:rPr>
              <a:t> in China, ‘</a:t>
            </a:r>
            <a:r>
              <a:rPr lang="fr-FR" sz="1400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Montesquieu ‘partout où il y a du commerce, il y a des </a:t>
            </a:r>
            <a:r>
              <a:rPr lang="fr-FR" sz="1400" kern="100" dirty="0" err="1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moeurs</a:t>
            </a:r>
            <a:r>
              <a:rPr lang="fr-FR" sz="1400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douces’ Ricardo in the </a:t>
            </a:r>
            <a:r>
              <a:rPr lang="fr-FR" sz="1400" kern="100" dirty="0" err="1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XIXth</a:t>
            </a:r>
            <a:r>
              <a:rPr lang="fr-FR" sz="1400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century</a:t>
            </a:r>
            <a:endParaRPr lang="fr-FR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1400" kern="100" dirty="0" err="1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A.Minc</a:t>
            </a:r>
            <a:r>
              <a:rPr lang="fr-FR" sz="1400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400" u="sng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mondialisation heureuse</a:t>
            </a:r>
            <a:r>
              <a:rPr lang="fr-FR" sz="1400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(2000)</a:t>
            </a:r>
            <a:endParaRPr lang="fr-FR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400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Bill Clinton (China in the WTO)</a:t>
            </a:r>
          </a:p>
          <a:p>
            <a:r>
              <a:rPr lang="en-US" sz="1400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Or… beggar-thy-</a:t>
            </a:r>
            <a:r>
              <a:rPr lang="en-US" sz="1400" kern="100" dirty="0" err="1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neighbour</a:t>
            </a:r>
            <a:r>
              <a:rPr lang="en-US" sz="1400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policy</a:t>
            </a:r>
            <a:endParaRPr lang="fr-FR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DFE394-5D2D-3F49-BDE9-4E0C24F79D25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81940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ripple effect of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disindustrialization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job losses, decreasing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gvt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revenue, undermining public services, depressed home prices,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etc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etc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feeding the social malaise and antitrade sentiment, leading to the rise of populism (2016 Brexit and Trump,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etc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back to some form of protectionism (Trump)// re-industrialization policies in the US, </a:t>
            </a:r>
            <a:r>
              <a:rPr lang="en-US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Trump+Biden</a:t>
            </a:r>
            <a:r>
              <a:rPr lang="fr-FR" dirty="0">
                <a:effectLst/>
              </a:rPr>
              <a:t> 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DFE394-5D2D-3F49-BDE9-4E0C24F79D25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70352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/>
              <a:t>Interpretation</a:t>
            </a:r>
            <a:r>
              <a:rPr lang="fr-FR" dirty="0"/>
              <a:t> of the </a:t>
            </a:r>
            <a:r>
              <a:rPr lang="fr-FR" dirty="0" err="1"/>
              <a:t>deficit</a:t>
            </a:r>
            <a:r>
              <a:rPr lang="fr-FR" dirty="0"/>
              <a:t>: - </a:t>
            </a:r>
          </a:p>
          <a:p>
            <a:pPr marL="228600" indent="-228600">
              <a:buAutoNum type="arabicParenR"/>
            </a:pPr>
            <a:r>
              <a:rPr lang="fr-FR" dirty="0"/>
              <a:t>The large </a:t>
            </a:r>
            <a:r>
              <a:rPr lang="fr-FR" dirty="0" err="1"/>
              <a:t>trade</a:t>
            </a:r>
            <a:r>
              <a:rPr lang="fr-FR" dirty="0"/>
              <a:t> </a:t>
            </a:r>
            <a:r>
              <a:rPr lang="fr-FR" dirty="0" err="1"/>
              <a:t>defiicit</a:t>
            </a:r>
            <a:r>
              <a:rPr lang="fr-FR" dirty="0"/>
              <a:t> </a:t>
            </a:r>
            <a:r>
              <a:rPr lang="fr-FR" dirty="0" err="1"/>
              <a:t>also</a:t>
            </a:r>
            <a:r>
              <a:rPr lang="fr-FR" dirty="0"/>
              <a:t> </a:t>
            </a:r>
            <a:r>
              <a:rPr lang="fr-FR" dirty="0" err="1"/>
              <a:t>mirrors</a:t>
            </a:r>
            <a:r>
              <a:rPr lang="fr-FR" dirty="0"/>
              <a:t> the </a:t>
            </a:r>
            <a:r>
              <a:rPr lang="fr-FR" dirty="0" err="1"/>
              <a:t>low</a:t>
            </a:r>
            <a:r>
              <a:rPr lang="fr-FR" dirty="0"/>
              <a:t> </a:t>
            </a:r>
            <a:r>
              <a:rPr lang="fr-FR" dirty="0" err="1"/>
              <a:t>saving</a:t>
            </a:r>
            <a:r>
              <a:rPr lang="fr-FR" dirty="0"/>
              <a:t> rate of American </a:t>
            </a:r>
            <a:r>
              <a:rPr lang="fr-FR" dirty="0" err="1"/>
              <a:t>consumers</a:t>
            </a:r>
            <a:r>
              <a:rPr lang="fr-FR" dirty="0"/>
              <a:t> The </a:t>
            </a:r>
            <a:r>
              <a:rPr lang="fr-FR" dirty="0" err="1"/>
              <a:t>fact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foreign</a:t>
            </a:r>
            <a:r>
              <a:rPr lang="fr-FR" dirty="0"/>
              <a:t> </a:t>
            </a:r>
            <a:r>
              <a:rPr lang="fr-FR" dirty="0" err="1"/>
              <a:t>investors</a:t>
            </a:r>
            <a:r>
              <a:rPr lang="fr-FR" dirty="0"/>
              <a:t> </a:t>
            </a:r>
            <a:r>
              <a:rPr lang="fr-FR" dirty="0" err="1"/>
              <a:t>buy</a:t>
            </a:r>
            <a:r>
              <a:rPr lang="fr-FR" dirty="0"/>
              <a:t> US </a:t>
            </a:r>
            <a:r>
              <a:rPr lang="fr-FR" dirty="0" err="1"/>
              <a:t>reflects</a:t>
            </a:r>
            <a:r>
              <a:rPr lang="fr-FR" dirty="0"/>
              <a:t> the </a:t>
            </a:r>
            <a:r>
              <a:rPr lang="fr-FR" dirty="0" err="1"/>
              <a:t>fact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they</a:t>
            </a:r>
            <a:r>
              <a:rPr lang="fr-FR" dirty="0"/>
              <a:t> </a:t>
            </a:r>
            <a:r>
              <a:rPr lang="fr-FR" dirty="0" err="1"/>
              <a:t>believe</a:t>
            </a:r>
            <a:r>
              <a:rPr lang="fr-FR" dirty="0"/>
              <a:t> US </a:t>
            </a:r>
            <a:r>
              <a:rPr lang="fr-FR" dirty="0" err="1"/>
              <a:t>economy</a:t>
            </a:r>
            <a:r>
              <a:rPr lang="fr-FR" dirty="0"/>
              <a:t> </a:t>
            </a:r>
            <a:r>
              <a:rPr lang="fr-FR" dirty="0" err="1"/>
              <a:t>healthy</a:t>
            </a:r>
            <a:r>
              <a:rPr lang="fr-FR" dirty="0"/>
              <a:t> and </a:t>
            </a:r>
            <a:r>
              <a:rPr lang="fr-FR" dirty="0" err="1"/>
              <a:t>safe</a:t>
            </a:r>
            <a:r>
              <a:rPr lang="fr-FR" dirty="0"/>
              <a:t> to </a:t>
            </a:r>
            <a:r>
              <a:rPr lang="fr-FR" dirty="0" err="1"/>
              <a:t>invest</a:t>
            </a:r>
            <a:endParaRPr lang="fr-FR" sz="1200" b="0" dirty="0">
              <a:effectLst/>
              <a:latin typeface="+mn-lt"/>
              <a:ea typeface="+mn-ea"/>
              <a:cs typeface="+mn-cs"/>
            </a:endParaRPr>
          </a:p>
          <a:p>
            <a:pPr marL="228600" indent="-228600">
              <a:buAutoNum type="arabicParenR"/>
            </a:pPr>
            <a:r>
              <a:rPr lang="en-US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Germany 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‘Germany must fix its over-reliance on China as its biggest trading partner’</a:t>
            </a:r>
            <a:r>
              <a:rPr lang="fr-FR" dirty="0">
                <a:effectLst/>
              </a:rPr>
              <a:t> ‘</a:t>
            </a: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only way forward for Germany is to invest heavily in infrastructure, research &amp; development (R&amp;D), and more efficient state operations to help companies transform themselves and stay competitive globally. To finance this, greater reliance on debt is unavoidable’. ’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This will attract greater investment from abroad, which will be crucial for Germany and its EU counterparts’ (https://</a:t>
            </a:r>
            <a:r>
              <a:rPr lang="en-US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theconversation.com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/germanys-economy-must-be-fixed-here-are-three-top-priorities-221464) (attention </a:t>
            </a:r>
            <a:r>
              <a:rPr lang="en-US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débat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fr-FR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buFontTx/>
              <a:buChar char="-"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DFE394-5D2D-3F49-BDE9-4E0C24F79D25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89572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400" dirty="0" err="1"/>
              <a:t>It’s</a:t>
            </a:r>
            <a:r>
              <a:rPr lang="fr-FR" sz="1400" dirty="0"/>
              <a:t> a </a:t>
            </a:r>
            <a:r>
              <a:rPr lang="fr-FR" sz="1400" dirty="0" err="1"/>
              <a:t>political</a:t>
            </a:r>
            <a:r>
              <a:rPr lang="fr-FR" sz="1400" dirty="0"/>
              <a:t> issue: </a:t>
            </a:r>
            <a:r>
              <a:rPr lang="fr-FR" sz="1400" dirty="0" err="1"/>
              <a:t>trade</a:t>
            </a:r>
            <a:r>
              <a:rPr lang="fr-FR" sz="1400" dirty="0"/>
              <a:t> </a:t>
            </a:r>
            <a:r>
              <a:rPr lang="fr-FR" sz="1400" dirty="0" err="1"/>
              <a:t>war</a:t>
            </a:r>
            <a:r>
              <a:rPr lang="fr-FR" sz="1400" dirty="0"/>
              <a:t>? Back to </a:t>
            </a:r>
            <a:r>
              <a:rPr lang="fr-FR" sz="1400" dirty="0" err="1"/>
              <a:t>protectionism</a:t>
            </a:r>
            <a:r>
              <a:rPr lang="fr-FR" sz="1400" dirty="0"/>
              <a:t> ? </a:t>
            </a:r>
          </a:p>
          <a:p>
            <a:endParaRPr lang="fr-FR" sz="1400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DFE394-5D2D-3F49-BDE9-4E0C24F79D25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4376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1FC1FD-DFB7-B6F8-0714-E7BAE57059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8B00219-9FF6-8CBD-C36F-E0CAB0521E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AAE0202-4161-AD88-3C77-4929DA7CC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3CD26-E61E-FF42-B48A-2491D6B16251}" type="datetimeFigureOut">
              <a:rPr lang="fr-FR" smtClean="0"/>
              <a:t>08/10/2024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784007D-00E5-9745-BABE-DD4B95B8D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C04D787-1BE4-321B-D592-9A3785CD3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71347-AB1C-DA4C-9A33-EBD315FC70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3144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8869D6-38A9-271D-B4A2-5604EF847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5F81600-EA84-2DC7-0AAC-08125EFFCD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C378137-3945-B501-FF3D-4CCEE291F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3CD26-E61E-FF42-B48A-2491D6B16251}" type="datetimeFigureOut">
              <a:rPr lang="fr-FR" smtClean="0"/>
              <a:t>08/10/2024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3E7550E-20DD-79D6-5BD4-97952BB2D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FB12755-F4E2-1043-E9D9-ABCC5E206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71347-AB1C-DA4C-9A33-EBD315FC70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129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A5CEB45-9F30-4203-C2E6-E8B661317C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AEA9508-336F-F312-6C31-843384A554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1A0BC77-7343-C1D0-CEFF-046601329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3CD26-E61E-FF42-B48A-2491D6B16251}" type="datetimeFigureOut">
              <a:rPr lang="fr-FR" smtClean="0"/>
              <a:t>08/10/2024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A934A54-1768-5D0D-4BFB-E28DCD42C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A3C4564-86CF-7081-E97B-D229BBAEC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71347-AB1C-DA4C-9A33-EBD315FC70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728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6CBA1E-4F5F-948B-D530-9224B5C1A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5E66785-2A65-A959-9625-C8C08C8B5B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5312094-5C9C-426A-128E-EA2B9413B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3CD26-E61E-FF42-B48A-2491D6B16251}" type="datetimeFigureOut">
              <a:rPr lang="fr-FR" smtClean="0"/>
              <a:t>08/10/2024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596BF7D-BCA5-E30F-0C01-AB2345D88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B3C64EA-A72B-39D2-0C52-EF3A3F75F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71347-AB1C-DA4C-9A33-EBD315FC70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0403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69FB19-228F-E549-9993-98AE875BE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D7D1D87-A704-FD85-9391-D98CA73358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39FAC9B-4DB4-D168-C720-5C6FEE643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3CD26-E61E-FF42-B48A-2491D6B16251}" type="datetimeFigureOut">
              <a:rPr lang="fr-FR" smtClean="0"/>
              <a:t>08/10/2024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2B2EE4B-1A11-FDEA-7CD8-7752A26F7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12DDED4-80DD-A76F-BF40-05788DE9B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71347-AB1C-DA4C-9A33-EBD315FC70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4464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3AA896-BA76-8A78-0B6C-C1FD64473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7101F32-6974-C399-3CCC-EC6C5722F9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7612382-0B67-AD00-AD9A-93952F0FC5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D0DC416-502F-5721-FEF9-07E1C9729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3CD26-E61E-FF42-B48A-2491D6B16251}" type="datetimeFigureOut">
              <a:rPr lang="fr-FR" smtClean="0"/>
              <a:t>08/10/2024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CF689CA-8E38-2454-3EFF-057E79C5C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3A08B80-9FA1-509F-3AB4-5B5F572C7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71347-AB1C-DA4C-9A33-EBD315FC70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8741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F7EE4A-F2E2-8433-1C6E-DD034353F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62C3A2C-5780-C49C-2F15-6B0D83FC23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960FCC1-7908-F2A0-FADC-6AB3A88AD4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A1FC10B-C10B-FFFF-2035-C5B656D870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7C49A02-554C-780B-C843-A70AA41E37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B03943C-2B91-6833-8181-37A1AD233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3CD26-E61E-FF42-B48A-2491D6B16251}" type="datetimeFigureOut">
              <a:rPr lang="fr-FR" smtClean="0"/>
              <a:t>08/10/2024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9CC32BB-5318-7A62-2860-4A97B9E15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EFC9FB6-18EF-522C-E3D1-AE7D0AE5F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71347-AB1C-DA4C-9A33-EBD315FC70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3156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88231C-6205-CFD7-9BC7-EB8B45E80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A05AB9A-792C-3FFD-3CB0-08B6BBCB0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3CD26-E61E-FF42-B48A-2491D6B16251}" type="datetimeFigureOut">
              <a:rPr lang="fr-FR" smtClean="0"/>
              <a:t>08/10/2024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468F6D1-1C89-4073-EAAA-DCAF2C83E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4A563C4-6185-BEBA-1F24-4A5C4E9A3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71347-AB1C-DA4C-9A33-EBD315FC70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4727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C317B6A-289B-AD44-B849-BFCB3D024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3CD26-E61E-FF42-B48A-2491D6B16251}" type="datetimeFigureOut">
              <a:rPr lang="fr-FR" smtClean="0"/>
              <a:t>08/10/2024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BFE111B-AF3E-FAF8-3322-BF5D9ECA8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4F07338-24DF-63FE-FA5A-11906D491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71347-AB1C-DA4C-9A33-EBD315FC70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2287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4FCE86-77D9-21D5-4D89-EAED9E83B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0B84B0C-184D-8FB9-5CC0-17B5EFB162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611AAD2-03C7-0DDA-AE7A-72A94A06A3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A1C6C9C-6A37-5E9D-B548-1E4FB7EB9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3CD26-E61E-FF42-B48A-2491D6B16251}" type="datetimeFigureOut">
              <a:rPr lang="fr-FR" smtClean="0"/>
              <a:t>08/10/2024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6348C95-A9D1-16C7-379D-1276B52D3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8E48653-49D4-C928-E783-2ED1359F2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71347-AB1C-DA4C-9A33-EBD315FC70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7579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9B0505-2496-F7DC-4B6E-F0D61121F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7FCC7B9-B6CC-A7A8-97EA-DB21275A5A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5CB66AF-F38B-CF1B-ED7D-3A7CDBD5ED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A29D3E6-9695-5CB0-DE99-73C938DA6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3CD26-E61E-FF42-B48A-2491D6B16251}" type="datetimeFigureOut">
              <a:rPr lang="fr-FR" smtClean="0"/>
              <a:t>08/10/2024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BA512ED-FB38-6F3A-E533-F52A65DCC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6565344-8699-7991-3641-52A93BF8F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71347-AB1C-DA4C-9A33-EBD315FC70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0425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D7DDF2A-FEC3-761F-1D3A-5C2CAD6DF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BE19EBD-443E-8C37-7BA2-4B6E9C0BAB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322697E-2F02-F5ED-5874-7C2E69CEDC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3CD26-E61E-FF42-B48A-2491D6B16251}" type="datetimeFigureOut">
              <a:rPr lang="fr-FR" smtClean="0"/>
              <a:t>08/10/2024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2F5480E-C42A-5A49-6320-5D937762B3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BBDFA6F-D9A6-5406-5698-925749C71E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71347-AB1C-DA4C-9A33-EBD315FC70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8779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data.worldbank.org/indicator/BN.GSR.MRCH.CD?locations=U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.worldbank.org/indicator/BN.CAB.XOKA.CD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itannica.com/video/principle-advantage-David-Ricardo/-205504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reJlZGd1c0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youtube.com/watch?v=t1mWp2qp7A0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57301E-034F-8208-4341-EDC46C99EC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"/>
            <a:ext cx="9144000" cy="472966"/>
          </a:xfrm>
        </p:spPr>
        <p:txBody>
          <a:bodyPr>
            <a:normAutofit/>
          </a:bodyPr>
          <a:lstStyle/>
          <a:p>
            <a:r>
              <a:rPr lang="fr-FR" sz="2400" dirty="0"/>
              <a:t>US </a:t>
            </a:r>
            <a:r>
              <a:rPr lang="fr-FR" sz="2400" dirty="0" err="1"/>
              <a:t>current</a:t>
            </a:r>
            <a:r>
              <a:rPr lang="fr-FR" sz="2400" dirty="0"/>
              <a:t> </a:t>
            </a:r>
            <a:r>
              <a:rPr lang="fr-FR" sz="2400" dirty="0" err="1"/>
              <a:t>account</a:t>
            </a:r>
            <a:r>
              <a:rPr lang="fr-FR" sz="2400" dirty="0"/>
              <a:t> </a:t>
            </a:r>
            <a:r>
              <a:rPr lang="fr-FR" sz="2400" dirty="0" err="1"/>
              <a:t>deficit</a:t>
            </a:r>
            <a:r>
              <a:rPr lang="fr-FR" sz="2400" dirty="0"/>
              <a:t>: </a:t>
            </a:r>
            <a:r>
              <a:rPr lang="fr-FR" sz="2400" dirty="0" err="1"/>
              <a:t>should</a:t>
            </a:r>
            <a:r>
              <a:rPr lang="fr-FR" sz="2400" dirty="0"/>
              <a:t> </a:t>
            </a:r>
            <a:r>
              <a:rPr lang="fr-FR" sz="2400" dirty="0" err="1"/>
              <a:t>we</a:t>
            </a:r>
            <a:r>
              <a:rPr lang="fr-FR" sz="2400" dirty="0"/>
              <a:t> </a:t>
            </a:r>
            <a:r>
              <a:rPr lang="fr-FR" sz="2400" dirty="0" err="1"/>
              <a:t>worry</a:t>
            </a:r>
            <a:r>
              <a:rPr lang="fr-FR" sz="2400" dirty="0"/>
              <a:t>?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523C388-9663-FDA7-4095-66D58CBFA9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3081" y="472967"/>
            <a:ext cx="10244919" cy="5190854"/>
          </a:xfrm>
        </p:spPr>
        <p:txBody>
          <a:bodyPr/>
          <a:lstStyle/>
          <a:p>
            <a:pPr marL="342900" indent="-342900" algn="l">
              <a:buFont typeface="Wingdings" pitchFamily="2" charset="2"/>
              <a:buChar char="Ø"/>
            </a:pPr>
            <a:r>
              <a:rPr lang="fr-FR" dirty="0" err="1"/>
              <a:t>Reminder</a:t>
            </a:r>
            <a:r>
              <a:rPr lang="fr-FR" dirty="0"/>
              <a:t> </a:t>
            </a:r>
            <a:r>
              <a:rPr lang="fr-FR" dirty="0" err="1"/>
              <a:t>definition</a:t>
            </a:r>
            <a:endParaRPr lang="fr-FR" dirty="0"/>
          </a:p>
          <a:p>
            <a:pPr marL="342900" indent="-342900" algn="l">
              <a:buFont typeface="Wingdings" pitchFamily="2" charset="2"/>
              <a:buChar char="Ø"/>
            </a:pPr>
            <a:endParaRPr lang="fr-FR" dirty="0"/>
          </a:p>
          <a:p>
            <a:pPr marL="342900" indent="-342900" algn="l">
              <a:buFont typeface="Wingdings" pitchFamily="2" charset="2"/>
              <a:buChar char="Ø"/>
            </a:pPr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8F569F8D-8DBB-BBD1-EA60-5C975F10C8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1256" y="1564217"/>
            <a:ext cx="7690944" cy="4600100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DD4D1E50-22B1-1C1C-A1B3-48E88B7C4C12}"/>
              </a:ext>
            </a:extLst>
          </p:cNvPr>
          <p:cNvSpPr txBox="1"/>
          <p:nvPr/>
        </p:nvSpPr>
        <p:spPr>
          <a:xfrm>
            <a:off x="4065220" y="839449"/>
            <a:ext cx="7973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hlinkClick r:id="rId4"/>
              </a:rPr>
              <a:t>https://data.worldbank.org/indicator/BN.GSR.MRCH.CD?locations=US</a:t>
            </a:r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B751615-129E-F373-DACB-566AB34156EA}"/>
              </a:ext>
            </a:extLst>
          </p:cNvPr>
          <p:cNvSpPr txBox="1"/>
          <p:nvPr/>
        </p:nvSpPr>
        <p:spPr>
          <a:xfrm>
            <a:off x="8428383" y="68911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7ABD908-3832-1A95-5198-D5FD41FA60FC}"/>
              </a:ext>
            </a:extLst>
          </p:cNvPr>
          <p:cNvSpPr txBox="1"/>
          <p:nvPr/>
        </p:nvSpPr>
        <p:spPr>
          <a:xfrm>
            <a:off x="7103173" y="6467062"/>
            <a:ext cx="2909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2023: 3% GDP (3.8% in 2022)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A5641284-A268-8FC2-AEDC-1A5EA6DCF127}"/>
              </a:ext>
            </a:extLst>
          </p:cNvPr>
          <p:cNvSpPr txBox="1"/>
          <p:nvPr/>
        </p:nvSpPr>
        <p:spPr>
          <a:xfrm>
            <a:off x="2305878" y="6493565"/>
            <a:ext cx="2606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/>
              <a:t>Current</a:t>
            </a:r>
            <a:r>
              <a:rPr lang="fr-FR" dirty="0"/>
              <a:t> US </a:t>
            </a:r>
            <a:r>
              <a:rPr lang="fr-FR" dirty="0" err="1"/>
              <a:t>deficit</a:t>
            </a:r>
            <a:r>
              <a:rPr lang="fr-FR" dirty="0"/>
              <a:t>: 818 B$</a:t>
            </a:r>
          </a:p>
        </p:txBody>
      </p:sp>
    </p:spTree>
    <p:extLst>
      <p:ext uri="{BB962C8B-B14F-4D97-AF65-F5344CB8AC3E}">
        <p14:creationId xmlns:p14="http://schemas.microsoft.com/office/powerpoint/2010/main" val="3900424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57301E-034F-8208-4341-EDC46C99EC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"/>
            <a:ext cx="9144000" cy="472966"/>
          </a:xfrm>
        </p:spPr>
        <p:txBody>
          <a:bodyPr>
            <a:normAutofit/>
          </a:bodyPr>
          <a:lstStyle/>
          <a:p>
            <a:r>
              <a:rPr lang="fr-FR" sz="2400" dirty="0"/>
              <a:t>US </a:t>
            </a:r>
            <a:r>
              <a:rPr lang="fr-FR" sz="2400" dirty="0" err="1"/>
              <a:t>current</a:t>
            </a:r>
            <a:r>
              <a:rPr lang="fr-FR" sz="2400" dirty="0"/>
              <a:t> </a:t>
            </a:r>
            <a:r>
              <a:rPr lang="fr-FR" sz="2400" dirty="0" err="1"/>
              <a:t>account</a:t>
            </a:r>
            <a:r>
              <a:rPr lang="fr-FR" sz="2400" dirty="0"/>
              <a:t> </a:t>
            </a:r>
            <a:r>
              <a:rPr lang="fr-FR" sz="2400" dirty="0" err="1"/>
              <a:t>deficit</a:t>
            </a:r>
            <a:r>
              <a:rPr lang="fr-FR" sz="2400" dirty="0"/>
              <a:t>: </a:t>
            </a:r>
            <a:r>
              <a:rPr lang="fr-FR" sz="2400" dirty="0" err="1"/>
              <a:t>should</a:t>
            </a:r>
            <a:r>
              <a:rPr lang="fr-FR" sz="2400" dirty="0"/>
              <a:t> </a:t>
            </a:r>
            <a:r>
              <a:rPr lang="fr-FR" sz="2400" dirty="0" err="1"/>
              <a:t>we</a:t>
            </a:r>
            <a:r>
              <a:rPr lang="fr-FR" sz="2400" dirty="0"/>
              <a:t> </a:t>
            </a:r>
            <a:r>
              <a:rPr lang="fr-FR" sz="2400" dirty="0" err="1"/>
              <a:t>worry</a:t>
            </a:r>
            <a:r>
              <a:rPr lang="fr-FR" sz="2400" dirty="0"/>
              <a:t>?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523C388-9663-FDA7-4095-66D58CBFA9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4842" y="0"/>
            <a:ext cx="10313158" cy="7014949"/>
          </a:xfrm>
        </p:spPr>
        <p:txBody>
          <a:bodyPr>
            <a:normAutofit/>
          </a:bodyPr>
          <a:lstStyle/>
          <a:p>
            <a:pPr algn="l"/>
            <a:endParaRPr lang="fr-FR" dirty="0"/>
          </a:p>
          <a:p>
            <a:pPr marL="342900" indent="-342900" algn="l">
              <a:buFont typeface="Wingdings" pitchFamily="2" charset="2"/>
              <a:buChar char="Ø"/>
            </a:pPr>
            <a:r>
              <a:rPr lang="fr-FR" dirty="0" err="1"/>
              <a:t>Comparison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other</a:t>
            </a:r>
            <a:r>
              <a:rPr lang="fr-FR" dirty="0"/>
              <a:t> countries</a:t>
            </a:r>
          </a:p>
          <a:p>
            <a:pPr marL="342900" indent="-342900" algn="l">
              <a:buFont typeface="Wingdings" pitchFamily="2" charset="2"/>
              <a:buChar char="Ø"/>
            </a:pPr>
            <a:endParaRPr lang="fr-FR" dirty="0"/>
          </a:p>
          <a:p>
            <a:pPr marL="342900" indent="-342900" algn="l">
              <a:buFont typeface="Wingdings" pitchFamily="2" charset="2"/>
              <a:buChar char="Ø"/>
            </a:pPr>
            <a:endParaRPr lang="fr-FR" dirty="0"/>
          </a:p>
          <a:p>
            <a:pPr algn="l"/>
            <a:endParaRPr lang="fr-FR" dirty="0"/>
          </a:p>
          <a:p>
            <a:pPr marL="342900" indent="-342900" algn="l">
              <a:buFont typeface="Wingdings" pitchFamily="2" charset="2"/>
              <a:buChar char="Ø"/>
            </a:pPr>
            <a:endParaRPr lang="fr-FR" dirty="0"/>
          </a:p>
          <a:p>
            <a:pPr marL="342900" indent="-342900" algn="l">
              <a:buFont typeface="Wingdings" pitchFamily="2" charset="2"/>
              <a:buChar char="Ø"/>
            </a:pPr>
            <a:endParaRPr lang="fr-FR" dirty="0"/>
          </a:p>
          <a:p>
            <a:pPr marL="342900" indent="-342900" algn="l">
              <a:buFont typeface="Wingdings" pitchFamily="2" charset="2"/>
              <a:buChar char="Ø"/>
            </a:pPr>
            <a:endParaRPr lang="fr-FR" dirty="0"/>
          </a:p>
          <a:p>
            <a:pPr marL="342900" indent="-342900" algn="l">
              <a:buFont typeface="Wingdings" pitchFamily="2" charset="2"/>
              <a:buChar char="Ø"/>
            </a:pPr>
            <a:endParaRPr lang="fr-FR" dirty="0"/>
          </a:p>
          <a:p>
            <a:pPr algn="l"/>
            <a:endParaRPr lang="fr-FR" dirty="0">
              <a:hlinkClick r:id="rId3"/>
            </a:endParaRPr>
          </a:p>
          <a:p>
            <a:pPr algn="l"/>
            <a:endParaRPr lang="fr-FR" dirty="0">
              <a:hlinkClick r:id="rId3"/>
            </a:endParaRPr>
          </a:p>
          <a:p>
            <a:pPr algn="l"/>
            <a:endParaRPr lang="fr-FR" dirty="0">
              <a:hlinkClick r:id="rId3"/>
            </a:endParaRPr>
          </a:p>
          <a:p>
            <a:pPr algn="l"/>
            <a:endParaRPr lang="fr-FR" dirty="0">
              <a:hlinkClick r:id="rId3"/>
            </a:endParaRPr>
          </a:p>
          <a:p>
            <a:pPr algn="l"/>
            <a:endParaRPr lang="fr-FR" dirty="0">
              <a:hlinkClick r:id="rId3"/>
            </a:endParaRPr>
          </a:p>
          <a:p>
            <a:pPr algn="l"/>
            <a:r>
              <a:rPr lang="fr-FR" dirty="0" err="1"/>
              <a:t>From</a:t>
            </a:r>
            <a:r>
              <a:rPr lang="fr-FR" dirty="0"/>
              <a:t> the </a:t>
            </a:r>
            <a:r>
              <a:rPr lang="fr-FR" dirty="0" err="1"/>
              <a:t>current</a:t>
            </a:r>
            <a:r>
              <a:rPr lang="fr-FR" dirty="0"/>
              <a:t> </a:t>
            </a:r>
            <a:r>
              <a:rPr lang="fr-FR" dirty="0" err="1"/>
              <a:t>account</a:t>
            </a:r>
            <a:r>
              <a:rPr lang="fr-FR" dirty="0"/>
              <a:t> </a:t>
            </a:r>
            <a:r>
              <a:rPr lang="fr-FR" dirty="0" err="1"/>
              <a:t>deficit</a:t>
            </a:r>
            <a:r>
              <a:rPr lang="fr-FR" dirty="0"/>
              <a:t> to the </a:t>
            </a:r>
            <a:r>
              <a:rPr lang="fr-FR" dirty="0" err="1"/>
              <a:t>foreign</a:t>
            </a:r>
            <a:r>
              <a:rPr lang="fr-FR" dirty="0"/>
              <a:t> </a:t>
            </a:r>
            <a:r>
              <a:rPr lang="fr-FR" dirty="0" err="1"/>
              <a:t>debt</a:t>
            </a:r>
            <a:endParaRPr lang="fr-FR" dirty="0"/>
          </a:p>
          <a:p>
            <a:pPr algn="l"/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9CCC4965-F017-B836-CE25-82623E6349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51881" y="873457"/>
            <a:ext cx="7493553" cy="5363570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C6D7C650-F5A0-6D1B-04CE-0C27E4493925}"/>
              </a:ext>
            </a:extLst>
          </p:cNvPr>
          <p:cNvSpPr txBox="1"/>
          <p:nvPr/>
        </p:nvSpPr>
        <p:spPr>
          <a:xfrm>
            <a:off x="7527231" y="436307"/>
            <a:ext cx="5707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hlinkClick r:id="rId3"/>
              </a:rPr>
              <a:t>https://data.worldbank.org/indicator/BN.CAB.XOKA.GD.ZS.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93204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57301E-034F-8208-4341-EDC46C99EC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"/>
            <a:ext cx="9144000" cy="472966"/>
          </a:xfrm>
        </p:spPr>
        <p:txBody>
          <a:bodyPr>
            <a:normAutofit/>
          </a:bodyPr>
          <a:lstStyle/>
          <a:p>
            <a:r>
              <a:rPr lang="fr-FR" sz="2400" dirty="0"/>
              <a:t>US </a:t>
            </a:r>
            <a:r>
              <a:rPr lang="fr-FR" sz="2400" dirty="0" err="1"/>
              <a:t>current</a:t>
            </a:r>
            <a:r>
              <a:rPr lang="fr-FR" sz="2400" dirty="0"/>
              <a:t> </a:t>
            </a:r>
            <a:r>
              <a:rPr lang="fr-FR" sz="2400" dirty="0" err="1"/>
              <a:t>account</a:t>
            </a:r>
            <a:r>
              <a:rPr lang="fr-FR" sz="2400" dirty="0"/>
              <a:t> </a:t>
            </a:r>
            <a:r>
              <a:rPr lang="fr-FR" sz="2400" dirty="0" err="1"/>
              <a:t>deficit</a:t>
            </a:r>
            <a:r>
              <a:rPr lang="fr-FR" sz="2400" dirty="0"/>
              <a:t>: </a:t>
            </a:r>
            <a:r>
              <a:rPr lang="fr-FR" sz="2400" dirty="0" err="1"/>
              <a:t>should</a:t>
            </a:r>
            <a:r>
              <a:rPr lang="fr-FR" sz="2400" dirty="0"/>
              <a:t> </a:t>
            </a:r>
            <a:r>
              <a:rPr lang="fr-FR" sz="2400" dirty="0" err="1"/>
              <a:t>we</a:t>
            </a:r>
            <a:r>
              <a:rPr lang="fr-FR" sz="2400" dirty="0"/>
              <a:t> </a:t>
            </a:r>
            <a:r>
              <a:rPr lang="fr-FR" sz="2400" dirty="0" err="1"/>
              <a:t>worry</a:t>
            </a:r>
            <a:r>
              <a:rPr lang="fr-FR" sz="2400" dirty="0"/>
              <a:t>?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523C388-9663-FDA7-4095-66D58CBFA9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693683"/>
            <a:ext cx="9144000" cy="5749158"/>
          </a:xfrm>
        </p:spPr>
        <p:txBody>
          <a:bodyPr/>
          <a:lstStyle/>
          <a:p>
            <a:pPr algn="l"/>
            <a:endParaRPr lang="fr-FR" dirty="0"/>
          </a:p>
          <a:p>
            <a:pPr algn="l"/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C1CCD32E-D6C8-4552-FCC6-50B6AAA1C8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926019"/>
            <a:ext cx="5527343" cy="4068000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750411F0-FD3D-799E-A43A-C24B8BE70901}"/>
              </a:ext>
            </a:extLst>
          </p:cNvPr>
          <p:cNvSpPr txBox="1"/>
          <p:nvPr/>
        </p:nvSpPr>
        <p:spPr>
          <a:xfrm>
            <a:off x="204718" y="755853"/>
            <a:ext cx="42702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fr-FR" sz="2400" dirty="0"/>
              <a:t>The US </a:t>
            </a:r>
            <a:r>
              <a:rPr lang="fr-FR" sz="2400" dirty="0" err="1"/>
              <a:t>deficit</a:t>
            </a:r>
            <a:r>
              <a:rPr lang="fr-FR" sz="2400" dirty="0"/>
              <a:t> </a:t>
            </a:r>
            <a:r>
              <a:rPr lang="fr-FR" sz="2400" dirty="0" err="1"/>
              <a:t>is</a:t>
            </a:r>
            <a:r>
              <a:rPr lang="fr-FR" sz="2400" dirty="0"/>
              <a:t> </a:t>
            </a:r>
            <a:r>
              <a:rPr lang="fr-FR" sz="2400" dirty="0" err="1"/>
              <a:t>largely</a:t>
            </a:r>
            <a:r>
              <a:rPr lang="fr-FR" sz="2400" dirty="0"/>
              <a:t> </a:t>
            </a:r>
            <a:r>
              <a:rPr lang="fr-FR" sz="2400" dirty="0" err="1"/>
              <a:t>financed</a:t>
            </a:r>
            <a:r>
              <a:rPr lang="fr-FR" sz="2400" dirty="0"/>
              <a:t> by </a:t>
            </a:r>
            <a:r>
              <a:rPr lang="fr-FR" sz="2400" dirty="0" err="1"/>
              <a:t>Treasure</a:t>
            </a:r>
            <a:r>
              <a:rPr lang="fr-FR" sz="2400" dirty="0"/>
              <a:t> bonds </a:t>
            </a:r>
            <a:r>
              <a:rPr lang="fr-FR" sz="2400" dirty="0" err="1"/>
              <a:t>held</a:t>
            </a:r>
            <a:r>
              <a:rPr lang="fr-FR" sz="2400" dirty="0"/>
              <a:t> by China  </a:t>
            </a:r>
          </a:p>
        </p:txBody>
      </p:sp>
      <p:pic>
        <p:nvPicPr>
          <p:cNvPr id="6" name="Picture 5" descr="digest20052_ferguson">
            <a:extLst>
              <a:ext uri="{FF2B5EF4-FFF2-40B4-BE49-F238E27FC236}">
                <a16:creationId xmlns:a16="http://schemas.microsoft.com/office/drawing/2014/main" id="{428F7C9A-BD13-FBCC-FBD2-4A8ED60E72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3685" y="2511188"/>
            <a:ext cx="3034352" cy="3805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8B6936E5-763F-C36D-30FB-774118639664}"/>
              </a:ext>
            </a:extLst>
          </p:cNvPr>
          <p:cNvSpPr txBox="1"/>
          <p:nvPr/>
        </p:nvSpPr>
        <p:spPr>
          <a:xfrm>
            <a:off x="267534" y="6506259"/>
            <a:ext cx="11630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/>
              <a:t>See</a:t>
            </a:r>
            <a:r>
              <a:rPr lang="fr-FR" dirty="0"/>
              <a:t> article ‘</a:t>
            </a:r>
            <a:r>
              <a:rPr lang="fr-FR" dirty="0" err="1"/>
              <a:t>China’s</a:t>
            </a:r>
            <a:r>
              <a:rPr lang="fr-FR" dirty="0"/>
              <a:t> </a:t>
            </a:r>
            <a:r>
              <a:rPr lang="fr-FR" dirty="0" err="1"/>
              <a:t>war</a:t>
            </a:r>
            <a:r>
              <a:rPr lang="fr-FR" dirty="0"/>
              <a:t> </a:t>
            </a:r>
            <a:r>
              <a:rPr lang="fr-FR" dirty="0" err="1"/>
              <a:t>chest</a:t>
            </a:r>
            <a:r>
              <a:rPr lang="fr-FR" dirty="0"/>
              <a:t>: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What’s the state of China’s US$3 trillion forex reserves war chest, and where is it invested</a:t>
            </a:r>
            <a:r>
              <a:rPr lang="fr-FR" dirty="0">
                <a:effectLst/>
              </a:rPr>
              <a:t> </a:t>
            </a:r>
            <a:endParaRPr lang="fr-FR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609848B7-8F92-3E53-A720-6F17C422BC5A}"/>
              </a:ext>
            </a:extLst>
          </p:cNvPr>
          <p:cNvSpPr txBox="1"/>
          <p:nvPr/>
        </p:nvSpPr>
        <p:spPr>
          <a:xfrm>
            <a:off x="2239617" y="6016489"/>
            <a:ext cx="2590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err="1"/>
              <a:t>China’s</a:t>
            </a:r>
            <a:r>
              <a:rPr lang="fr-FR" b="1" dirty="0"/>
              <a:t> </a:t>
            </a:r>
            <a:r>
              <a:rPr lang="fr-FR" b="1" dirty="0" err="1"/>
              <a:t>currency</a:t>
            </a:r>
            <a:r>
              <a:rPr lang="fr-FR" b="1" dirty="0"/>
              <a:t> </a:t>
            </a:r>
            <a:r>
              <a:rPr lang="fr-FR" b="1" dirty="0" err="1"/>
              <a:t>reserves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720055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57301E-034F-8208-4341-EDC46C99EC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"/>
            <a:ext cx="9144000" cy="472966"/>
          </a:xfrm>
        </p:spPr>
        <p:txBody>
          <a:bodyPr>
            <a:normAutofit/>
          </a:bodyPr>
          <a:lstStyle/>
          <a:p>
            <a:r>
              <a:rPr lang="fr-FR" sz="2400" dirty="0"/>
              <a:t>US </a:t>
            </a:r>
            <a:r>
              <a:rPr lang="fr-FR" sz="2400" dirty="0" err="1"/>
              <a:t>current</a:t>
            </a:r>
            <a:r>
              <a:rPr lang="fr-FR" sz="2400" dirty="0"/>
              <a:t> </a:t>
            </a:r>
            <a:r>
              <a:rPr lang="fr-FR" sz="2400" dirty="0" err="1"/>
              <a:t>account</a:t>
            </a:r>
            <a:r>
              <a:rPr lang="fr-FR" sz="2400" dirty="0"/>
              <a:t> </a:t>
            </a:r>
            <a:r>
              <a:rPr lang="fr-FR" sz="2400" dirty="0" err="1"/>
              <a:t>deficit</a:t>
            </a:r>
            <a:r>
              <a:rPr lang="fr-FR" sz="2400" dirty="0"/>
              <a:t>: </a:t>
            </a:r>
            <a:r>
              <a:rPr lang="fr-FR" sz="2400" dirty="0" err="1"/>
              <a:t>should</a:t>
            </a:r>
            <a:r>
              <a:rPr lang="fr-FR" sz="2400" dirty="0"/>
              <a:t> </a:t>
            </a:r>
            <a:r>
              <a:rPr lang="fr-FR" sz="2400" dirty="0" err="1"/>
              <a:t>we</a:t>
            </a:r>
            <a:r>
              <a:rPr lang="fr-FR" sz="2400" dirty="0"/>
              <a:t> </a:t>
            </a:r>
            <a:r>
              <a:rPr lang="fr-FR" sz="2400" dirty="0" err="1"/>
              <a:t>worry</a:t>
            </a:r>
            <a:r>
              <a:rPr lang="fr-FR" sz="2400" dirty="0"/>
              <a:t>?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523C388-9663-FDA7-4095-66D58CBFA9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693683"/>
            <a:ext cx="9144000" cy="4564117"/>
          </a:xfrm>
        </p:spPr>
        <p:txBody>
          <a:bodyPr/>
          <a:lstStyle/>
          <a:p>
            <a:pPr algn="l"/>
            <a:endParaRPr lang="fr-FR" dirty="0"/>
          </a:p>
          <a:p>
            <a:pPr algn="l"/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AC282BAB-6B4C-6085-8142-F1B297D0B248}"/>
              </a:ext>
            </a:extLst>
          </p:cNvPr>
          <p:cNvSpPr txBox="1"/>
          <p:nvPr/>
        </p:nvSpPr>
        <p:spPr>
          <a:xfrm>
            <a:off x="725214" y="1313796"/>
            <a:ext cx="9942785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fr-FR" sz="2400" dirty="0" err="1"/>
              <a:t>Explanations</a:t>
            </a:r>
            <a:r>
              <a:rPr lang="fr-FR" sz="2400" dirty="0"/>
              <a:t>: massive imports of </a:t>
            </a:r>
            <a:r>
              <a:rPr lang="fr-FR" sz="2400" dirty="0" err="1"/>
              <a:t>goods</a:t>
            </a:r>
            <a:r>
              <a:rPr lang="fr-FR" sz="2400" dirty="0"/>
              <a:t> </a:t>
            </a:r>
            <a:r>
              <a:rPr lang="fr-FR" sz="2400" dirty="0" err="1"/>
              <a:t>from</a:t>
            </a:r>
            <a:r>
              <a:rPr lang="fr-FR" sz="2400" dirty="0"/>
              <a:t> China in the 2000’s (China joins WTO in 2001)</a:t>
            </a:r>
          </a:p>
          <a:p>
            <a:pPr marL="285750" indent="-285750">
              <a:buFont typeface="Wingdings" pitchFamily="2" charset="2"/>
              <a:buChar char="Ø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u="sng" dirty="0" err="1"/>
              <a:t>Advantages</a:t>
            </a:r>
            <a:r>
              <a:rPr lang="fr-FR" u="sng" dirty="0"/>
              <a:t> for the US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b="1" dirty="0"/>
              <a:t>Cheap </a:t>
            </a:r>
            <a:r>
              <a:rPr lang="fr-FR" b="1" dirty="0" err="1"/>
              <a:t>goods</a:t>
            </a:r>
            <a:r>
              <a:rPr lang="fr-FR" b="1" dirty="0"/>
              <a:t> </a:t>
            </a:r>
            <a:r>
              <a:rPr lang="fr-FR" b="1" dirty="0" err="1"/>
              <a:t>from</a:t>
            </a:r>
            <a:r>
              <a:rPr lang="fr-FR" b="1" dirty="0"/>
              <a:t> China </a:t>
            </a:r>
            <a:r>
              <a:rPr lang="fr-FR" dirty="0"/>
              <a:t>for US </a:t>
            </a:r>
            <a:r>
              <a:rPr lang="fr-FR" dirty="0" err="1"/>
              <a:t>consumers</a:t>
            </a:r>
            <a:r>
              <a:rPr lang="fr-FR" dirty="0"/>
              <a:t> (</a:t>
            </a:r>
            <a:r>
              <a:rPr lang="fr-FR" dirty="0" err="1"/>
              <a:t>furniture</a:t>
            </a:r>
            <a:r>
              <a:rPr lang="fr-FR" dirty="0"/>
              <a:t>, </a:t>
            </a:r>
            <a:r>
              <a:rPr lang="fr-FR" dirty="0" err="1"/>
              <a:t>toys</a:t>
            </a:r>
            <a:r>
              <a:rPr lang="fr-FR" dirty="0"/>
              <a:t>, </a:t>
            </a:r>
            <a:r>
              <a:rPr lang="fr-FR" dirty="0" err="1"/>
              <a:t>machinery</a:t>
            </a:r>
            <a:r>
              <a:rPr lang="fr-FR" dirty="0"/>
              <a:t>, </a:t>
            </a:r>
            <a:r>
              <a:rPr lang="fr-FR" dirty="0" err="1"/>
              <a:t>electronics</a:t>
            </a:r>
            <a:r>
              <a:rPr lang="fr-FR" dirty="0"/>
              <a:t>), more </a:t>
            </a:r>
            <a:r>
              <a:rPr lang="fr-FR" dirty="0" err="1"/>
              <a:t>variety</a:t>
            </a:r>
            <a:r>
              <a:rPr lang="fr-FR" dirty="0"/>
              <a:t> of </a:t>
            </a:r>
            <a:r>
              <a:rPr lang="fr-FR" dirty="0" err="1"/>
              <a:t>goods</a:t>
            </a:r>
            <a:endParaRPr lang="fr-FR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dirty="0"/>
              <a:t>Price of </a:t>
            </a:r>
            <a:r>
              <a:rPr lang="fr-FR" dirty="0" err="1"/>
              <a:t>houses</a:t>
            </a:r>
            <a:r>
              <a:rPr lang="fr-FR" dirty="0"/>
              <a:t> </a:t>
            </a:r>
            <a:r>
              <a:rPr lang="fr-FR" dirty="0" err="1"/>
              <a:t>rise</a:t>
            </a:r>
            <a:endParaRPr lang="fr-FR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dirty="0"/>
              <a:t>Inflation </a:t>
            </a:r>
            <a:r>
              <a:rPr lang="fr-FR" dirty="0" err="1"/>
              <a:t>kept</a:t>
            </a:r>
            <a:r>
              <a:rPr lang="fr-FR" dirty="0"/>
              <a:t> </a:t>
            </a:r>
            <a:r>
              <a:rPr lang="fr-FR" dirty="0" err="1"/>
              <a:t>low</a:t>
            </a:r>
            <a:r>
              <a:rPr lang="fr-FR" dirty="0"/>
              <a:t> for 10-15 </a:t>
            </a:r>
            <a:r>
              <a:rPr lang="fr-FR" dirty="0" err="1"/>
              <a:t>years</a:t>
            </a:r>
            <a:endParaRPr lang="fr-FR" dirty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u="sng" dirty="0" err="1"/>
              <a:t>Advantages</a:t>
            </a:r>
            <a:r>
              <a:rPr lang="fr-FR" u="sng" dirty="0"/>
              <a:t> for China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dirty="0"/>
              <a:t>Following the </a:t>
            </a:r>
            <a:r>
              <a:rPr lang="fr-FR" dirty="0" err="1"/>
              <a:t>liberalisation</a:t>
            </a:r>
            <a:r>
              <a:rPr lang="fr-FR" dirty="0"/>
              <a:t> </a:t>
            </a:r>
            <a:r>
              <a:rPr lang="fr-FR" dirty="0" err="1"/>
              <a:t>movement</a:t>
            </a:r>
            <a:r>
              <a:rPr lang="fr-FR" dirty="0"/>
              <a:t> (Den Xiao Ping 1978), </a:t>
            </a:r>
            <a:r>
              <a:rPr lang="fr-FR" b="1" dirty="0" err="1"/>
              <a:t>industrialization</a:t>
            </a:r>
            <a:r>
              <a:rPr lang="fr-FR" b="1" dirty="0"/>
              <a:t> and </a:t>
            </a:r>
            <a:r>
              <a:rPr lang="fr-FR" b="1" dirty="0" err="1"/>
              <a:t>economic</a:t>
            </a:r>
            <a:r>
              <a:rPr lang="fr-FR" b="1" dirty="0"/>
              <a:t> </a:t>
            </a:r>
            <a:r>
              <a:rPr lang="fr-FR" b="1" dirty="0" err="1"/>
              <a:t>development</a:t>
            </a:r>
            <a:r>
              <a:rPr lang="fr-FR" dirty="0"/>
              <a:t>, </a:t>
            </a:r>
            <a:r>
              <a:rPr lang="fr-FR" dirty="0" err="1"/>
              <a:t>also</a:t>
            </a:r>
            <a:r>
              <a:rPr lang="fr-FR" dirty="0"/>
              <a:t> </a:t>
            </a:r>
            <a:r>
              <a:rPr lang="fr-FR" dirty="0" err="1"/>
              <a:t>thanks</a:t>
            </a:r>
            <a:r>
              <a:rPr lang="fr-FR" dirty="0"/>
              <a:t> to a Yuan </a:t>
            </a:r>
            <a:r>
              <a:rPr lang="fr-FR" dirty="0" err="1"/>
              <a:t>kept</a:t>
            </a:r>
            <a:r>
              <a:rPr lang="fr-FR" dirty="0"/>
              <a:t> </a:t>
            </a:r>
            <a:r>
              <a:rPr lang="fr-FR" dirty="0" err="1"/>
              <a:t>artificially</a:t>
            </a:r>
            <a:r>
              <a:rPr lang="fr-FR" dirty="0"/>
              <a:t> </a:t>
            </a:r>
            <a:r>
              <a:rPr lang="fr-FR" dirty="0" err="1"/>
              <a:t>low</a:t>
            </a:r>
            <a:endParaRPr lang="fr-FR" dirty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fr-FR" dirty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u="sng" dirty="0"/>
              <a:t>Triumph of </a:t>
            </a:r>
            <a:r>
              <a:rPr lang="fr-FR" u="sng" dirty="0" err="1"/>
              <a:t>liberalism</a:t>
            </a:r>
            <a:r>
              <a:rPr lang="fr-FR" u="sng" dirty="0"/>
              <a:t>, and the </a:t>
            </a:r>
            <a:r>
              <a:rPr lang="fr-FR" u="sng" dirty="0" err="1"/>
              <a:t>theory</a:t>
            </a:r>
            <a:r>
              <a:rPr lang="fr-FR" u="sng" dirty="0"/>
              <a:t> of comparative </a:t>
            </a:r>
            <a:r>
              <a:rPr lang="fr-FR" u="sng" dirty="0" err="1"/>
              <a:t>advantage</a:t>
            </a:r>
            <a:r>
              <a:rPr lang="fr-FR" u="sng" dirty="0"/>
              <a:t> (</a:t>
            </a:r>
            <a:r>
              <a:rPr lang="fr-FR" u="sng" dirty="0">
                <a:hlinkClick r:id="rId3"/>
              </a:rPr>
              <a:t>https://www.britannica.com/video/principle-advantage-David-Ricardo/-205504</a:t>
            </a:r>
            <a:r>
              <a:rPr lang="fr-FR" u="sng" dirty="0"/>
              <a:t>)</a:t>
            </a:r>
          </a:p>
          <a:p>
            <a:r>
              <a:rPr lang="fr-FR" dirty="0"/>
              <a:t>Alain Minc </a:t>
            </a:r>
            <a:r>
              <a:rPr lang="fr-FR" i="1" dirty="0"/>
              <a:t>La mondialisation heureuse</a:t>
            </a:r>
          </a:p>
          <a:p>
            <a:r>
              <a:rPr lang="fr-FR" dirty="0"/>
              <a:t>More </a:t>
            </a:r>
            <a:r>
              <a:rPr lang="fr-FR" b="1" dirty="0" err="1"/>
              <a:t>integration</a:t>
            </a:r>
            <a:r>
              <a:rPr lang="fr-FR" b="1" dirty="0"/>
              <a:t> and convergence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bring</a:t>
            </a:r>
            <a:r>
              <a:rPr lang="fr-FR" dirty="0"/>
              <a:t> </a:t>
            </a:r>
            <a:r>
              <a:rPr lang="fr-FR" dirty="0" err="1"/>
              <a:t>benefits</a:t>
            </a:r>
            <a:r>
              <a:rPr lang="fr-FR" dirty="0"/>
              <a:t> for ALL </a:t>
            </a:r>
            <a:r>
              <a:rPr lang="fr-FR" dirty="0" err="1"/>
              <a:t>skateholders</a:t>
            </a:r>
            <a:r>
              <a:rPr lang="fr-FR" dirty="0"/>
              <a:t> (as </a:t>
            </a:r>
            <a:r>
              <a:rPr lang="fr-FR" dirty="0" err="1"/>
              <a:t>well</a:t>
            </a:r>
            <a:r>
              <a:rPr lang="fr-FR" dirty="0"/>
              <a:t> as </a:t>
            </a:r>
            <a:r>
              <a:rPr lang="fr-FR" dirty="0" err="1"/>
              <a:t>democracy</a:t>
            </a:r>
            <a:r>
              <a:rPr lang="fr-FR" dirty="0"/>
              <a:t>) or.. </a:t>
            </a:r>
            <a:r>
              <a:rPr lang="fr-FR" dirty="0" err="1"/>
              <a:t>Beggar-thy-neighbour</a:t>
            </a:r>
            <a:r>
              <a:rPr lang="fr-FR" dirty="0"/>
              <a:t> </a:t>
            </a:r>
            <a:r>
              <a:rPr lang="fr-FR" dirty="0" err="1"/>
              <a:t>policy</a:t>
            </a:r>
            <a:r>
              <a:rPr lang="fr-FR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4110610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57301E-034F-8208-4341-EDC46C99EC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"/>
            <a:ext cx="9144000" cy="472966"/>
          </a:xfrm>
        </p:spPr>
        <p:txBody>
          <a:bodyPr>
            <a:normAutofit/>
          </a:bodyPr>
          <a:lstStyle/>
          <a:p>
            <a:r>
              <a:rPr lang="fr-FR" sz="2400" dirty="0"/>
              <a:t>US </a:t>
            </a:r>
            <a:r>
              <a:rPr lang="fr-FR" sz="2400" dirty="0" err="1"/>
              <a:t>current</a:t>
            </a:r>
            <a:r>
              <a:rPr lang="fr-FR" sz="2400" dirty="0"/>
              <a:t> </a:t>
            </a:r>
            <a:r>
              <a:rPr lang="fr-FR" sz="2400" dirty="0" err="1"/>
              <a:t>account</a:t>
            </a:r>
            <a:r>
              <a:rPr lang="fr-FR" sz="2400" dirty="0"/>
              <a:t> </a:t>
            </a:r>
            <a:r>
              <a:rPr lang="fr-FR" sz="2400" dirty="0" err="1"/>
              <a:t>deficit</a:t>
            </a:r>
            <a:r>
              <a:rPr lang="fr-FR" sz="2400" dirty="0"/>
              <a:t>: </a:t>
            </a:r>
            <a:r>
              <a:rPr lang="fr-FR" sz="2400" dirty="0" err="1"/>
              <a:t>should</a:t>
            </a:r>
            <a:r>
              <a:rPr lang="fr-FR" sz="2400" dirty="0"/>
              <a:t> </a:t>
            </a:r>
            <a:r>
              <a:rPr lang="fr-FR" sz="2400" dirty="0" err="1"/>
              <a:t>we</a:t>
            </a:r>
            <a:r>
              <a:rPr lang="fr-FR" sz="2400" dirty="0"/>
              <a:t> </a:t>
            </a:r>
            <a:r>
              <a:rPr lang="fr-FR" sz="2400" dirty="0" err="1"/>
              <a:t>worry</a:t>
            </a:r>
            <a:r>
              <a:rPr lang="fr-FR" sz="2400" dirty="0"/>
              <a:t>?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523C388-9663-FDA7-4095-66D58CBFA9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693683"/>
            <a:ext cx="9144000" cy="4564117"/>
          </a:xfrm>
        </p:spPr>
        <p:txBody>
          <a:bodyPr/>
          <a:lstStyle/>
          <a:p>
            <a:pPr algn="l"/>
            <a:endParaRPr lang="fr-FR" dirty="0"/>
          </a:p>
          <a:p>
            <a:pPr algn="l"/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AC282BAB-6B4C-6085-8142-F1B297D0B248}"/>
              </a:ext>
            </a:extLst>
          </p:cNvPr>
          <p:cNvSpPr txBox="1"/>
          <p:nvPr/>
        </p:nvSpPr>
        <p:spPr>
          <a:xfrm>
            <a:off x="1421249" y="1150023"/>
            <a:ext cx="9942785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fr-FR" sz="2400" dirty="0" err="1"/>
              <a:t>Explanations</a:t>
            </a:r>
            <a:r>
              <a:rPr lang="fr-FR" sz="2400" dirty="0"/>
              <a:t>: massive imports of </a:t>
            </a:r>
            <a:r>
              <a:rPr lang="fr-FR" sz="2400" dirty="0" err="1"/>
              <a:t>goods</a:t>
            </a:r>
            <a:r>
              <a:rPr lang="fr-FR" sz="2400" dirty="0"/>
              <a:t> </a:t>
            </a:r>
            <a:r>
              <a:rPr lang="fr-FR" sz="2400" dirty="0" err="1"/>
              <a:t>from</a:t>
            </a:r>
            <a:r>
              <a:rPr lang="fr-FR" sz="2400" dirty="0"/>
              <a:t> China in the 2000’s</a:t>
            </a:r>
          </a:p>
          <a:p>
            <a:pPr marL="285750" indent="-285750">
              <a:buFont typeface="Wingdings" pitchFamily="2" charset="2"/>
              <a:buChar char="Ø"/>
            </a:pPr>
            <a:endParaRPr lang="fr-FR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u="sng" dirty="0" err="1"/>
              <a:t>Consequences</a:t>
            </a:r>
            <a:r>
              <a:rPr lang="fr-FR" u="sng" dirty="0"/>
              <a:t> in the US (and in </a:t>
            </a:r>
            <a:r>
              <a:rPr lang="fr-FR" u="sng" dirty="0" err="1"/>
              <a:t>industrialized</a:t>
            </a:r>
            <a:r>
              <a:rPr lang="fr-FR" u="sng" dirty="0"/>
              <a:t> countries)</a:t>
            </a:r>
          </a:p>
          <a:p>
            <a:r>
              <a:rPr lang="fr-FR" dirty="0"/>
              <a:t>Job </a:t>
            </a:r>
            <a:r>
              <a:rPr lang="fr-FR" dirty="0" err="1"/>
              <a:t>losses</a:t>
            </a:r>
            <a:r>
              <a:rPr lang="fr-FR" dirty="0"/>
              <a:t> in the </a:t>
            </a:r>
            <a:r>
              <a:rPr lang="fr-FR" dirty="0" err="1"/>
              <a:t>manufacturing</a:t>
            </a:r>
            <a:r>
              <a:rPr lang="fr-FR" dirty="0"/>
              <a:t> </a:t>
            </a:r>
            <a:r>
              <a:rPr lang="fr-FR" dirty="0" err="1"/>
              <a:t>sector</a:t>
            </a:r>
            <a:r>
              <a:rPr lang="fr-FR" dirty="0"/>
              <a:t>- 6 M in the US</a:t>
            </a:r>
          </a:p>
          <a:p>
            <a:endParaRPr lang="fr-FR" dirty="0"/>
          </a:p>
          <a:p>
            <a:endParaRPr lang="fr-FR" dirty="0"/>
          </a:p>
          <a:p>
            <a:r>
              <a:rPr lang="fr-FR" u="sng" dirty="0">
                <a:hlinkClick r:id="rId3"/>
              </a:rPr>
              <a:t>https://www.youtube.com/watch?v=SreJlZGd1c0</a:t>
            </a:r>
            <a:endParaRPr lang="fr-FR" u="sng" dirty="0"/>
          </a:p>
          <a:p>
            <a:endParaRPr lang="fr-FR" u="sng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u="sng" dirty="0"/>
              <a:t>The </a:t>
            </a:r>
            <a:r>
              <a:rPr lang="fr-FR" u="sng" dirty="0" err="1"/>
              <a:t>elephant</a:t>
            </a:r>
            <a:r>
              <a:rPr lang="fr-FR" u="sng" dirty="0"/>
              <a:t> </a:t>
            </a:r>
            <a:r>
              <a:rPr lang="fr-FR" u="sng" dirty="0" err="1"/>
              <a:t>curve</a:t>
            </a:r>
            <a:r>
              <a:rPr lang="fr-FR" u="sng" dirty="0"/>
              <a:t> </a:t>
            </a:r>
            <a:r>
              <a:rPr lang="fr-FR" u="sng" dirty="0" err="1"/>
              <a:t>leading</a:t>
            </a:r>
            <a:r>
              <a:rPr lang="fr-FR" u="sng" dirty="0"/>
              <a:t> to the </a:t>
            </a:r>
            <a:r>
              <a:rPr lang="fr-FR" u="sng" dirty="0" err="1"/>
              <a:t>rise</a:t>
            </a:r>
            <a:r>
              <a:rPr lang="fr-FR" u="sng" dirty="0"/>
              <a:t> of </a:t>
            </a:r>
            <a:r>
              <a:rPr lang="fr-FR" u="sng" dirty="0" err="1"/>
              <a:t>populism</a:t>
            </a:r>
            <a:r>
              <a:rPr lang="fr-FR" u="sng" dirty="0"/>
              <a:t> in </a:t>
            </a:r>
            <a:r>
              <a:rPr lang="fr-FR" u="sng" dirty="0" err="1"/>
              <a:t>industrialized</a:t>
            </a:r>
            <a:r>
              <a:rPr lang="fr-FR" u="sng" dirty="0"/>
              <a:t> countries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fr-FR" u="sng" dirty="0"/>
          </a:p>
          <a:p>
            <a:endParaRPr lang="fr-FR" u="sng" dirty="0"/>
          </a:p>
          <a:p>
            <a:r>
              <a:rPr lang="fr-FR" dirty="0">
                <a:hlinkClick r:id="rId4"/>
              </a:rPr>
              <a:t>https://www.youtube.com/watch?v=t1mWp2qp7A0</a:t>
            </a:r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9048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57301E-034F-8208-4341-EDC46C99EC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"/>
            <a:ext cx="9144000" cy="472966"/>
          </a:xfrm>
        </p:spPr>
        <p:txBody>
          <a:bodyPr>
            <a:normAutofit/>
          </a:bodyPr>
          <a:lstStyle/>
          <a:p>
            <a:r>
              <a:rPr lang="fr-FR" sz="2400" dirty="0"/>
              <a:t>US </a:t>
            </a:r>
            <a:r>
              <a:rPr lang="fr-FR" sz="2400" dirty="0" err="1"/>
              <a:t>current</a:t>
            </a:r>
            <a:r>
              <a:rPr lang="fr-FR" sz="2400" dirty="0"/>
              <a:t> </a:t>
            </a:r>
            <a:r>
              <a:rPr lang="fr-FR" sz="2400" dirty="0" err="1"/>
              <a:t>account</a:t>
            </a:r>
            <a:r>
              <a:rPr lang="fr-FR" sz="2400" dirty="0"/>
              <a:t> </a:t>
            </a:r>
            <a:r>
              <a:rPr lang="fr-FR" sz="2400" dirty="0" err="1"/>
              <a:t>deficit</a:t>
            </a:r>
            <a:r>
              <a:rPr lang="fr-FR" sz="2400" dirty="0"/>
              <a:t>: </a:t>
            </a:r>
            <a:r>
              <a:rPr lang="fr-FR" sz="2400" dirty="0" err="1"/>
              <a:t>should</a:t>
            </a:r>
            <a:r>
              <a:rPr lang="fr-FR" sz="2400" dirty="0"/>
              <a:t> </a:t>
            </a:r>
            <a:r>
              <a:rPr lang="fr-FR" sz="2400" dirty="0" err="1"/>
              <a:t>we</a:t>
            </a:r>
            <a:r>
              <a:rPr lang="fr-FR" sz="2400" dirty="0"/>
              <a:t> </a:t>
            </a:r>
            <a:r>
              <a:rPr lang="fr-FR" sz="2400" dirty="0" err="1"/>
              <a:t>worry</a:t>
            </a:r>
            <a:r>
              <a:rPr lang="fr-FR" sz="2400" dirty="0"/>
              <a:t>?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523C388-9663-FDA7-4095-66D58CBFA9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693683"/>
            <a:ext cx="9144000" cy="4564117"/>
          </a:xfrm>
        </p:spPr>
        <p:txBody>
          <a:bodyPr/>
          <a:lstStyle/>
          <a:p>
            <a:pPr algn="l"/>
            <a:endParaRPr lang="fr-FR" dirty="0"/>
          </a:p>
          <a:p>
            <a:pPr algn="l"/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AC282BAB-6B4C-6085-8142-F1B297D0B248}"/>
              </a:ext>
            </a:extLst>
          </p:cNvPr>
          <p:cNvSpPr txBox="1"/>
          <p:nvPr/>
        </p:nvSpPr>
        <p:spPr>
          <a:xfrm>
            <a:off x="725214" y="604110"/>
            <a:ext cx="1146678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fr-FR" sz="2400" dirty="0"/>
              <a:t>How to </a:t>
            </a:r>
            <a:r>
              <a:rPr lang="fr-FR" sz="2400" dirty="0" err="1"/>
              <a:t>interpret</a:t>
            </a:r>
            <a:r>
              <a:rPr lang="fr-FR" sz="2400" dirty="0"/>
              <a:t> the </a:t>
            </a:r>
            <a:r>
              <a:rPr lang="fr-FR" sz="2400" dirty="0" err="1"/>
              <a:t>deficit</a:t>
            </a:r>
            <a:endParaRPr lang="fr-FR" sz="2400" dirty="0"/>
          </a:p>
          <a:p>
            <a:endParaRPr lang="fr-FR" sz="2400" dirty="0"/>
          </a:p>
          <a:p>
            <a:pPr marL="285750" indent="-285750">
              <a:buFontTx/>
              <a:buChar char="-"/>
            </a:pPr>
            <a:r>
              <a:rPr lang="fr-FR" dirty="0"/>
              <a:t>1) </a:t>
            </a:r>
            <a:r>
              <a:rPr lang="fr-FR" dirty="0" err="1"/>
              <a:t>Reflects</a:t>
            </a:r>
            <a:r>
              <a:rPr lang="fr-FR" dirty="0"/>
              <a:t> US </a:t>
            </a:r>
            <a:r>
              <a:rPr lang="fr-FR" dirty="0" err="1"/>
              <a:t>low</a:t>
            </a:r>
            <a:r>
              <a:rPr lang="fr-FR" dirty="0"/>
              <a:t> </a:t>
            </a:r>
            <a:r>
              <a:rPr lang="fr-FR" dirty="0" err="1"/>
              <a:t>savings</a:t>
            </a:r>
            <a:endParaRPr lang="fr-FR" dirty="0"/>
          </a:p>
          <a:p>
            <a:endParaRPr lang="fr-FR" dirty="0"/>
          </a:p>
          <a:p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2) The </a:t>
            </a:r>
            <a:r>
              <a:rPr lang="fr-FR" dirty="0" err="1"/>
              <a:t>fact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foreign</a:t>
            </a:r>
            <a:r>
              <a:rPr lang="fr-FR" dirty="0"/>
              <a:t> </a:t>
            </a:r>
            <a:r>
              <a:rPr lang="fr-FR" dirty="0" err="1"/>
              <a:t>investors</a:t>
            </a:r>
            <a:r>
              <a:rPr lang="fr-FR" dirty="0"/>
              <a:t> </a:t>
            </a:r>
            <a:r>
              <a:rPr lang="fr-FR" dirty="0" err="1"/>
              <a:t>buy</a:t>
            </a:r>
            <a:r>
              <a:rPr lang="fr-FR" dirty="0"/>
              <a:t> US stocks </a:t>
            </a:r>
            <a:r>
              <a:rPr lang="fr-FR" dirty="0" err="1"/>
              <a:t>indicates</a:t>
            </a:r>
            <a:r>
              <a:rPr lang="fr-FR" dirty="0"/>
              <a:t> </a:t>
            </a:r>
            <a:r>
              <a:rPr lang="fr-FR" b="1" dirty="0" err="1"/>
              <a:t>that</a:t>
            </a:r>
            <a:r>
              <a:rPr lang="fr-FR" b="1" dirty="0"/>
              <a:t> </a:t>
            </a:r>
            <a:r>
              <a:rPr lang="fr-FR" b="1" dirty="0" err="1"/>
              <a:t>they</a:t>
            </a:r>
            <a:r>
              <a:rPr lang="fr-FR" b="1" dirty="0"/>
              <a:t> </a:t>
            </a:r>
            <a:r>
              <a:rPr lang="fr-FR" b="1" dirty="0" err="1"/>
              <a:t>believe</a:t>
            </a:r>
            <a:r>
              <a:rPr lang="fr-FR" b="1" dirty="0"/>
              <a:t> the US </a:t>
            </a:r>
            <a:r>
              <a:rPr lang="fr-FR" b="1" dirty="0" err="1"/>
              <a:t>economy</a:t>
            </a:r>
            <a:r>
              <a:rPr lang="fr-FR" b="1" dirty="0"/>
              <a:t> </a:t>
            </a:r>
            <a:r>
              <a:rPr lang="fr-FR" b="1" dirty="0" err="1"/>
              <a:t>is</a:t>
            </a:r>
            <a:r>
              <a:rPr lang="fr-FR" b="1" dirty="0"/>
              <a:t> </a:t>
            </a:r>
            <a:r>
              <a:rPr lang="fr-FR" b="1" dirty="0" err="1"/>
              <a:t>healthy</a:t>
            </a:r>
            <a:r>
              <a:rPr lang="fr-FR" b="1" dirty="0"/>
              <a:t> and </a:t>
            </a:r>
            <a:r>
              <a:rPr lang="fr-FR" b="1" dirty="0" err="1"/>
              <a:t>safe</a:t>
            </a:r>
            <a:r>
              <a:rPr lang="fr-FR" b="1" dirty="0"/>
              <a:t> in the long-run </a:t>
            </a:r>
            <a:r>
              <a:rPr lang="fr-FR" dirty="0"/>
              <a:t>(+ </a:t>
            </a:r>
            <a:r>
              <a:rPr lang="fr-FR" dirty="0" err="1"/>
              <a:t>secure</a:t>
            </a:r>
            <a:r>
              <a:rPr lang="fr-FR" dirty="0"/>
              <a:t> </a:t>
            </a:r>
            <a:r>
              <a:rPr lang="fr-FR" dirty="0" err="1"/>
              <a:t>political</a:t>
            </a:r>
            <a:r>
              <a:rPr lang="fr-FR" dirty="0"/>
              <a:t> institutions, </a:t>
            </a:r>
            <a:r>
              <a:rPr lang="fr-FR" dirty="0" err="1"/>
              <a:t>huge</a:t>
            </a:r>
            <a:r>
              <a:rPr lang="fr-FR" dirty="0"/>
              <a:t> </a:t>
            </a:r>
            <a:r>
              <a:rPr lang="fr-FR" dirty="0" err="1"/>
              <a:t>reserves</a:t>
            </a:r>
            <a:r>
              <a:rPr lang="fr-FR" dirty="0"/>
              <a:t> of </a:t>
            </a:r>
            <a:r>
              <a:rPr lang="fr-FR" dirty="0" err="1"/>
              <a:t>liquid</a:t>
            </a:r>
            <a:r>
              <a:rPr lang="fr-FR" dirty="0"/>
              <a:t> </a:t>
            </a:r>
            <a:r>
              <a:rPr lang="fr-FR" dirty="0" err="1"/>
              <a:t>securities</a:t>
            </a:r>
            <a:r>
              <a:rPr lang="fr-FR" dirty="0"/>
              <a:t> ) ; ‘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 stocks had a stellar performance in 2023, with the S&amp;P 500 index gaining 24.3 per cent’</a:t>
            </a:r>
            <a:endParaRPr lang="fr-FR" dirty="0"/>
          </a:p>
          <a:p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3) The </a:t>
            </a:r>
            <a:r>
              <a:rPr lang="fr-FR" dirty="0" err="1"/>
              <a:t>fact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assets are dollar-</a:t>
            </a:r>
            <a:r>
              <a:rPr lang="fr-FR" dirty="0" err="1"/>
              <a:t>denominated</a:t>
            </a:r>
            <a:r>
              <a:rPr lang="fr-FR" dirty="0"/>
              <a:t> </a:t>
            </a:r>
            <a:r>
              <a:rPr lang="fr-FR" dirty="0" err="1"/>
              <a:t>make</a:t>
            </a:r>
            <a:r>
              <a:rPr lang="fr-FR" dirty="0"/>
              <a:t> </a:t>
            </a:r>
            <a:r>
              <a:rPr lang="fr-FR" dirty="0" err="1"/>
              <a:t>them</a:t>
            </a:r>
            <a:r>
              <a:rPr lang="fr-FR" dirty="0"/>
              <a:t> attractive in </a:t>
            </a:r>
            <a:r>
              <a:rPr lang="fr-FR" dirty="0" err="1"/>
              <a:t>any</a:t>
            </a:r>
            <a:r>
              <a:rPr lang="fr-FR" dirty="0"/>
              <a:t> portfolio;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dollar still comprises around 60% of global foreign exchange reserves, is involved in 90% of global transactions and is used in over half of all global trade.</a:t>
            </a:r>
            <a:endParaRPr lang="fr-FR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4) The </a:t>
            </a:r>
            <a:r>
              <a:rPr lang="fr-FR" dirty="0" err="1"/>
              <a:t>fact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the </a:t>
            </a:r>
            <a:r>
              <a:rPr lang="fr-FR" b="1" dirty="0" err="1"/>
              <a:t>debt</a:t>
            </a:r>
            <a:r>
              <a:rPr lang="fr-FR" b="1" dirty="0"/>
              <a:t> </a:t>
            </a:r>
            <a:r>
              <a:rPr lang="fr-FR" b="1" dirty="0" err="1"/>
              <a:t>is</a:t>
            </a:r>
            <a:r>
              <a:rPr lang="fr-FR" b="1" dirty="0"/>
              <a:t> in $ </a:t>
            </a:r>
            <a:r>
              <a:rPr lang="fr-FR" dirty="0" err="1"/>
              <a:t>is</a:t>
            </a:r>
            <a:r>
              <a:rPr lang="fr-FR" dirty="0"/>
              <a:t> a </a:t>
            </a:r>
            <a:r>
              <a:rPr lang="fr-FR" dirty="0" err="1"/>
              <a:t>huge</a:t>
            </a:r>
            <a:r>
              <a:rPr lang="fr-FR" dirty="0"/>
              <a:t> </a:t>
            </a:r>
            <a:r>
              <a:rPr lang="fr-FR" dirty="0" err="1"/>
              <a:t>advantage</a:t>
            </a:r>
            <a:r>
              <a:rPr lang="fr-FR" dirty="0"/>
              <a:t> </a:t>
            </a:r>
            <a:r>
              <a:rPr lang="fr-FR" dirty="0" err="1"/>
              <a:t>compared</a:t>
            </a:r>
            <a:r>
              <a:rPr lang="fr-FR" dirty="0"/>
              <a:t> to </a:t>
            </a:r>
            <a:r>
              <a:rPr lang="fr-FR" dirty="0" err="1"/>
              <a:t>other</a:t>
            </a:r>
            <a:r>
              <a:rPr lang="fr-FR" dirty="0"/>
              <a:t> countries (the </a:t>
            </a:r>
            <a:r>
              <a:rPr lang="fr-FR" dirty="0" err="1"/>
              <a:t>debt</a:t>
            </a:r>
            <a:r>
              <a:rPr lang="fr-FR" dirty="0"/>
              <a:t> service in $ and relative to the US </a:t>
            </a:r>
            <a:r>
              <a:rPr lang="fr-FR" dirty="0" err="1"/>
              <a:t>economy</a:t>
            </a:r>
            <a:r>
              <a:rPr lang="fr-FR" dirty="0"/>
              <a:t> </a:t>
            </a:r>
            <a:r>
              <a:rPr lang="fr-FR" dirty="0" err="1"/>
              <a:t>does</a:t>
            </a:r>
            <a:r>
              <a:rPr lang="fr-FR" dirty="0"/>
              <a:t> not change)</a:t>
            </a:r>
          </a:p>
          <a:p>
            <a:endParaRPr lang="fr-FR" dirty="0"/>
          </a:p>
          <a:p>
            <a:pPr marL="285750" indent="-285750">
              <a:buFontTx/>
              <a:buChar char="-"/>
            </a:pPr>
            <a:r>
              <a:rPr lang="fr-FR" dirty="0"/>
              <a:t>5) </a:t>
            </a:r>
            <a:r>
              <a:rPr lang="fr-FR" dirty="0" err="1"/>
              <a:t>Comparison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countries </a:t>
            </a:r>
            <a:r>
              <a:rPr lang="fr-FR" dirty="0" err="1"/>
              <a:t>that</a:t>
            </a:r>
            <a:r>
              <a:rPr lang="fr-FR" dirty="0"/>
              <a:t> have a </a:t>
            </a:r>
            <a:r>
              <a:rPr lang="fr-FR" dirty="0" err="1"/>
              <a:t>huge</a:t>
            </a:r>
            <a:r>
              <a:rPr lang="fr-FR" dirty="0"/>
              <a:t> surplus in </a:t>
            </a:r>
            <a:r>
              <a:rPr lang="fr-FR" dirty="0" err="1"/>
              <a:t>their</a:t>
            </a:r>
            <a:r>
              <a:rPr lang="fr-FR" dirty="0"/>
              <a:t> </a:t>
            </a:r>
            <a:r>
              <a:rPr lang="fr-FR" dirty="0" err="1"/>
              <a:t>current</a:t>
            </a:r>
            <a:r>
              <a:rPr lang="fr-FR" dirty="0"/>
              <a:t> </a:t>
            </a:r>
            <a:r>
              <a:rPr lang="fr-FR" dirty="0" err="1"/>
              <a:t>account</a:t>
            </a:r>
            <a:r>
              <a:rPr lang="fr-FR" dirty="0"/>
              <a:t>: </a:t>
            </a:r>
            <a:r>
              <a:rPr lang="fr-FR" b="1" dirty="0"/>
              <a:t>the case of Germany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54748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57301E-034F-8208-4341-EDC46C99EC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"/>
            <a:ext cx="9144000" cy="472966"/>
          </a:xfrm>
        </p:spPr>
        <p:txBody>
          <a:bodyPr>
            <a:normAutofit/>
          </a:bodyPr>
          <a:lstStyle/>
          <a:p>
            <a:r>
              <a:rPr lang="fr-FR" sz="2400" dirty="0"/>
              <a:t>US </a:t>
            </a:r>
            <a:r>
              <a:rPr lang="fr-FR" sz="2400" dirty="0" err="1"/>
              <a:t>current</a:t>
            </a:r>
            <a:r>
              <a:rPr lang="fr-FR" sz="2400" dirty="0"/>
              <a:t> </a:t>
            </a:r>
            <a:r>
              <a:rPr lang="fr-FR" sz="2400" dirty="0" err="1"/>
              <a:t>account</a:t>
            </a:r>
            <a:r>
              <a:rPr lang="fr-FR" sz="2400" dirty="0"/>
              <a:t> </a:t>
            </a:r>
            <a:r>
              <a:rPr lang="fr-FR" sz="2400" dirty="0" err="1"/>
              <a:t>deficit</a:t>
            </a:r>
            <a:r>
              <a:rPr lang="fr-FR" sz="2400" dirty="0"/>
              <a:t>: </a:t>
            </a:r>
            <a:r>
              <a:rPr lang="fr-FR" sz="2400" dirty="0" err="1"/>
              <a:t>should</a:t>
            </a:r>
            <a:r>
              <a:rPr lang="fr-FR" sz="2400" dirty="0"/>
              <a:t> </a:t>
            </a:r>
            <a:r>
              <a:rPr lang="fr-FR" sz="2400" dirty="0" err="1"/>
              <a:t>we</a:t>
            </a:r>
            <a:r>
              <a:rPr lang="fr-FR" sz="2400" dirty="0"/>
              <a:t> </a:t>
            </a:r>
            <a:r>
              <a:rPr lang="fr-FR" sz="2400" dirty="0" err="1"/>
              <a:t>worry</a:t>
            </a:r>
            <a:r>
              <a:rPr lang="fr-FR" sz="2400" dirty="0"/>
              <a:t>?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523C388-9663-FDA7-4095-66D58CBFA9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693683"/>
            <a:ext cx="9144000" cy="4564117"/>
          </a:xfrm>
        </p:spPr>
        <p:txBody>
          <a:bodyPr/>
          <a:lstStyle/>
          <a:p>
            <a:pPr algn="l"/>
            <a:endParaRPr lang="fr-FR" dirty="0"/>
          </a:p>
          <a:p>
            <a:pPr algn="l"/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AC282BAB-6B4C-6085-8142-F1B297D0B248}"/>
              </a:ext>
            </a:extLst>
          </p:cNvPr>
          <p:cNvSpPr txBox="1"/>
          <p:nvPr/>
        </p:nvSpPr>
        <p:spPr>
          <a:xfrm>
            <a:off x="725214" y="1313796"/>
            <a:ext cx="9942785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fr-FR" sz="2000" u="sng" dirty="0">
                <a:solidFill>
                  <a:srgbClr val="FF0000"/>
                </a:solidFill>
              </a:rPr>
              <a:t>The </a:t>
            </a:r>
            <a:r>
              <a:rPr lang="fr-FR" sz="2000" u="sng" dirty="0" err="1">
                <a:solidFill>
                  <a:srgbClr val="FF0000"/>
                </a:solidFill>
              </a:rPr>
              <a:t>problem</a:t>
            </a:r>
            <a:r>
              <a:rPr lang="fr-FR" sz="2000" u="sng" dirty="0">
                <a:solidFill>
                  <a:srgbClr val="FF0000"/>
                </a:solidFill>
              </a:rPr>
              <a:t> of a </a:t>
            </a:r>
            <a:r>
              <a:rPr lang="fr-FR" sz="2000" u="sng" dirty="0" err="1">
                <a:solidFill>
                  <a:srgbClr val="FF0000"/>
                </a:solidFill>
              </a:rPr>
              <a:t>huge</a:t>
            </a:r>
            <a:r>
              <a:rPr lang="fr-FR" sz="2000" u="sng" dirty="0">
                <a:solidFill>
                  <a:srgbClr val="FF0000"/>
                </a:solidFill>
              </a:rPr>
              <a:t> </a:t>
            </a:r>
            <a:r>
              <a:rPr lang="fr-FR" sz="2000" u="sng" dirty="0" err="1">
                <a:solidFill>
                  <a:srgbClr val="FF0000"/>
                </a:solidFill>
              </a:rPr>
              <a:t>account</a:t>
            </a:r>
            <a:r>
              <a:rPr lang="fr-FR" sz="2000" u="sng" dirty="0">
                <a:solidFill>
                  <a:srgbClr val="FF0000"/>
                </a:solidFill>
              </a:rPr>
              <a:t> </a:t>
            </a:r>
            <a:r>
              <a:rPr lang="fr-FR" sz="2000" u="sng" dirty="0" err="1">
                <a:solidFill>
                  <a:srgbClr val="FF0000"/>
                </a:solidFill>
              </a:rPr>
              <a:t>deficit</a:t>
            </a:r>
            <a:r>
              <a:rPr lang="fr-FR" sz="2000" u="sng" dirty="0">
                <a:solidFill>
                  <a:srgbClr val="FF0000"/>
                </a:solidFill>
              </a:rPr>
              <a:t> </a:t>
            </a:r>
            <a:r>
              <a:rPr lang="fr-FR" sz="2000" u="sng" dirty="0" err="1">
                <a:solidFill>
                  <a:srgbClr val="FF0000"/>
                </a:solidFill>
              </a:rPr>
              <a:t>is</a:t>
            </a:r>
            <a:r>
              <a:rPr lang="fr-FR" sz="2000" u="sng" dirty="0">
                <a:solidFill>
                  <a:srgbClr val="FF0000"/>
                </a:solidFill>
              </a:rPr>
              <a:t> </a:t>
            </a:r>
            <a:r>
              <a:rPr lang="fr-FR" sz="2000" u="sng" dirty="0" err="1">
                <a:solidFill>
                  <a:srgbClr val="FF0000"/>
                </a:solidFill>
              </a:rPr>
              <a:t>whether</a:t>
            </a:r>
            <a:r>
              <a:rPr lang="fr-FR" sz="2000" u="sng" dirty="0">
                <a:solidFill>
                  <a:srgbClr val="FF0000"/>
                </a:solidFill>
              </a:rPr>
              <a:t> or not </a:t>
            </a:r>
            <a:r>
              <a:rPr lang="fr-FR" sz="2000" u="sng" dirty="0" err="1">
                <a:solidFill>
                  <a:srgbClr val="FF0000"/>
                </a:solidFill>
              </a:rPr>
              <a:t>it</a:t>
            </a:r>
            <a:r>
              <a:rPr lang="fr-FR" sz="2000" u="sng" dirty="0">
                <a:solidFill>
                  <a:srgbClr val="FF0000"/>
                </a:solidFill>
              </a:rPr>
              <a:t> can </a:t>
            </a:r>
            <a:r>
              <a:rPr lang="fr-FR" sz="2000" u="sng" dirty="0" err="1">
                <a:solidFill>
                  <a:srgbClr val="FF0000"/>
                </a:solidFill>
              </a:rPr>
              <a:t>be</a:t>
            </a:r>
            <a:r>
              <a:rPr lang="fr-FR" sz="2000" u="sng" dirty="0">
                <a:solidFill>
                  <a:srgbClr val="FF0000"/>
                </a:solidFill>
              </a:rPr>
              <a:t> </a:t>
            </a:r>
            <a:r>
              <a:rPr lang="fr-FR" sz="2000" u="sng" dirty="0" err="1">
                <a:solidFill>
                  <a:srgbClr val="FF0000"/>
                </a:solidFill>
              </a:rPr>
              <a:t>financed</a:t>
            </a:r>
            <a:r>
              <a:rPr lang="fr-FR" sz="2000" u="sng" dirty="0">
                <a:solidFill>
                  <a:srgbClr val="FF0000"/>
                </a:solidFill>
              </a:rPr>
              <a:t>- and at </a:t>
            </a:r>
            <a:r>
              <a:rPr lang="fr-FR" sz="2000" u="sng" dirty="0" err="1">
                <a:solidFill>
                  <a:srgbClr val="FF0000"/>
                </a:solidFill>
              </a:rPr>
              <a:t>what</a:t>
            </a:r>
            <a:r>
              <a:rPr lang="fr-FR" sz="2000" u="sng" dirty="0">
                <a:solidFill>
                  <a:srgbClr val="FF0000"/>
                </a:solidFill>
              </a:rPr>
              <a:t> </a:t>
            </a:r>
            <a:r>
              <a:rPr lang="fr-FR" sz="2000" u="sng" dirty="0" err="1">
                <a:solidFill>
                  <a:srgbClr val="FF0000"/>
                </a:solidFill>
              </a:rPr>
              <a:t>cost</a:t>
            </a:r>
            <a:r>
              <a:rPr lang="fr-FR" sz="2000" u="sng" dirty="0">
                <a:solidFill>
                  <a:srgbClr val="FF0000"/>
                </a:solidFill>
              </a:rPr>
              <a:t>? </a:t>
            </a:r>
          </a:p>
          <a:p>
            <a:r>
              <a:rPr lang="fr-FR" dirty="0" err="1"/>
              <a:t>in</a:t>
            </a:r>
            <a:r>
              <a:rPr lang="fr-FR" sz="2000" dirty="0" err="1"/>
              <a:t>vestors</a:t>
            </a:r>
            <a:r>
              <a:rPr lang="fr-FR" sz="2000" dirty="0"/>
              <a:t> </a:t>
            </a:r>
            <a:r>
              <a:rPr lang="fr-FR" sz="2000" dirty="0" err="1"/>
              <a:t>need</a:t>
            </a:r>
            <a:r>
              <a:rPr lang="fr-FR" sz="2000" dirty="0"/>
              <a:t> to </a:t>
            </a:r>
            <a:r>
              <a:rPr lang="fr-FR" sz="2000" dirty="0" err="1"/>
              <a:t>believe</a:t>
            </a:r>
            <a:r>
              <a:rPr lang="fr-FR" sz="2000" dirty="0"/>
              <a:t> </a:t>
            </a:r>
            <a:r>
              <a:rPr lang="fr-FR" sz="2000" dirty="0" err="1"/>
              <a:t>that</a:t>
            </a:r>
            <a:r>
              <a:rPr lang="fr-FR" sz="2000" dirty="0"/>
              <a:t> the US </a:t>
            </a:r>
            <a:r>
              <a:rPr lang="fr-FR" sz="2000" dirty="0" err="1"/>
              <a:t>debt</a:t>
            </a:r>
            <a:r>
              <a:rPr lang="fr-FR" sz="2000" dirty="0"/>
              <a:t> </a:t>
            </a:r>
            <a:r>
              <a:rPr lang="fr-FR" sz="2000" dirty="0" err="1"/>
              <a:t>is</a:t>
            </a:r>
            <a:r>
              <a:rPr lang="fr-FR" sz="2000" dirty="0"/>
              <a:t> </a:t>
            </a:r>
            <a:r>
              <a:rPr lang="fr-FR" sz="2000" dirty="0" err="1"/>
              <a:t>safe</a:t>
            </a:r>
            <a:r>
              <a:rPr lang="fr-FR" sz="2000" dirty="0"/>
              <a:t> and promises high return</a:t>
            </a:r>
          </a:p>
          <a:p>
            <a:br>
              <a:rPr lang="fr-FR" dirty="0">
                <a:effectLst/>
                <a:latin typeface="Arial" panose="020B0604020202020204" pitchFamily="34" charset="0"/>
              </a:rPr>
            </a:br>
            <a:endParaRPr lang="fr-FR" sz="2000" dirty="0"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fr-FR" sz="2000" dirty="0">
                <a:solidFill>
                  <a:srgbClr val="FF0000"/>
                </a:solidFill>
                <a:effectLst/>
              </a:rPr>
              <a:t> ’The key question for the United States </a:t>
            </a:r>
            <a:r>
              <a:rPr lang="fr-FR" sz="2000" dirty="0" err="1">
                <a:solidFill>
                  <a:srgbClr val="FF0000"/>
                </a:solidFill>
                <a:effectLst/>
              </a:rPr>
              <a:t>is</a:t>
            </a:r>
            <a:r>
              <a:rPr lang="fr-FR" sz="2000" u="sng" dirty="0">
                <a:solidFill>
                  <a:srgbClr val="FF0000"/>
                </a:solidFill>
                <a:effectLst/>
              </a:rPr>
              <a:t> </a:t>
            </a:r>
            <a:r>
              <a:rPr lang="fr-FR" sz="2000" u="sng" dirty="0" err="1">
                <a:solidFill>
                  <a:srgbClr val="FF0000"/>
                </a:solidFill>
                <a:effectLst/>
              </a:rPr>
              <a:t>whether</a:t>
            </a:r>
            <a:r>
              <a:rPr lang="fr-FR" sz="2000" u="sng" dirty="0">
                <a:solidFill>
                  <a:srgbClr val="FF0000"/>
                </a:solidFill>
                <a:effectLst/>
              </a:rPr>
              <a:t> </a:t>
            </a:r>
            <a:r>
              <a:rPr lang="fr-FR" sz="2000" u="sng" dirty="0" err="1">
                <a:solidFill>
                  <a:srgbClr val="FF0000"/>
                </a:solidFill>
                <a:effectLst/>
              </a:rPr>
              <a:t>it</a:t>
            </a:r>
            <a:r>
              <a:rPr lang="fr-FR" sz="2000" u="sng" dirty="0">
                <a:solidFill>
                  <a:srgbClr val="FF0000"/>
                </a:solidFill>
                <a:effectLst/>
              </a:rPr>
              <a:t> </a:t>
            </a:r>
            <a:r>
              <a:rPr lang="fr-FR" sz="2000" u="sng" dirty="0" err="1">
                <a:solidFill>
                  <a:srgbClr val="FF0000"/>
                </a:solidFill>
                <a:effectLst/>
              </a:rPr>
              <a:t>will</a:t>
            </a:r>
            <a:r>
              <a:rPr lang="fr-FR" sz="2000" u="sng" dirty="0">
                <a:solidFill>
                  <a:srgbClr val="FF0000"/>
                </a:solidFill>
                <a:effectLst/>
              </a:rPr>
              <a:t> </a:t>
            </a:r>
            <a:r>
              <a:rPr lang="fr-FR" sz="2000" u="sng" dirty="0" err="1">
                <a:solidFill>
                  <a:srgbClr val="FF0000"/>
                </a:solidFill>
                <a:effectLst/>
              </a:rPr>
              <a:t>be</a:t>
            </a:r>
            <a:r>
              <a:rPr lang="fr-FR" sz="2000" u="sng" dirty="0">
                <a:solidFill>
                  <a:srgbClr val="FF0000"/>
                </a:solidFill>
                <a:effectLst/>
              </a:rPr>
              <a:t> able to </a:t>
            </a:r>
            <a:r>
              <a:rPr lang="fr-FR" sz="2000" u="sng" dirty="0" err="1">
                <a:solidFill>
                  <a:srgbClr val="FF0000"/>
                </a:solidFill>
                <a:effectLst/>
              </a:rPr>
              <a:t>attract</a:t>
            </a:r>
            <a:r>
              <a:rPr lang="fr-FR" sz="2000" u="sng" dirty="0">
                <a:solidFill>
                  <a:srgbClr val="FF0000"/>
                </a:solidFill>
                <a:effectLst/>
              </a:rPr>
              <a:t> the </a:t>
            </a:r>
            <a:r>
              <a:rPr lang="fr-FR" sz="2000" u="sng" dirty="0" err="1">
                <a:solidFill>
                  <a:srgbClr val="FF0000"/>
                </a:solidFill>
                <a:effectLst/>
              </a:rPr>
              <a:t>same</a:t>
            </a:r>
            <a:r>
              <a:rPr lang="fr-FR" sz="2000" u="sng" dirty="0">
                <a:solidFill>
                  <a:srgbClr val="FF0000"/>
                </a:solidFill>
                <a:effectLst/>
              </a:rPr>
              <a:t> </a:t>
            </a:r>
            <a:r>
              <a:rPr lang="fr-FR" sz="2000" u="sng" dirty="0" err="1">
                <a:solidFill>
                  <a:srgbClr val="FF0000"/>
                </a:solidFill>
                <a:effectLst/>
              </a:rPr>
              <a:t>amount</a:t>
            </a:r>
            <a:r>
              <a:rPr lang="fr-FR" sz="2000" u="sng" dirty="0">
                <a:solidFill>
                  <a:srgbClr val="FF0000"/>
                </a:solidFill>
                <a:effectLst/>
              </a:rPr>
              <a:t> of </a:t>
            </a:r>
            <a:r>
              <a:rPr lang="fr-FR" sz="2000" u="sng" dirty="0" err="1">
                <a:solidFill>
                  <a:srgbClr val="FF0000"/>
                </a:solidFill>
                <a:effectLst/>
              </a:rPr>
              <a:t>savings</a:t>
            </a:r>
            <a:r>
              <a:rPr lang="fr-FR" sz="2000" u="sng" dirty="0">
                <a:solidFill>
                  <a:srgbClr val="FF0000"/>
                </a:solidFill>
                <a:effectLst/>
              </a:rPr>
              <a:t> </a:t>
            </a:r>
            <a:r>
              <a:rPr lang="fr-FR" sz="2000" u="sng" dirty="0" err="1">
                <a:solidFill>
                  <a:srgbClr val="FF0000"/>
                </a:solidFill>
                <a:effectLst/>
              </a:rPr>
              <a:t>from</a:t>
            </a:r>
            <a:r>
              <a:rPr lang="fr-FR" sz="2000" u="sng" dirty="0">
                <a:solidFill>
                  <a:srgbClr val="FF0000"/>
                </a:solidFill>
                <a:effectLst/>
              </a:rPr>
              <a:t> </a:t>
            </a:r>
            <a:r>
              <a:rPr lang="fr-FR" sz="2000" u="sng" dirty="0" err="1">
                <a:solidFill>
                  <a:srgbClr val="FF0000"/>
                </a:solidFill>
                <a:effectLst/>
              </a:rPr>
              <a:t>other</a:t>
            </a:r>
            <a:r>
              <a:rPr lang="fr-FR" sz="2000" u="sng" dirty="0">
                <a:solidFill>
                  <a:srgbClr val="FF0000"/>
                </a:solidFill>
                <a:effectLst/>
              </a:rPr>
              <a:t> countries if global </a:t>
            </a:r>
            <a:r>
              <a:rPr lang="fr-FR" sz="2000" u="sng" dirty="0" err="1">
                <a:solidFill>
                  <a:srgbClr val="FF0000"/>
                </a:solidFill>
                <a:effectLst/>
              </a:rPr>
              <a:t>investment</a:t>
            </a:r>
            <a:r>
              <a:rPr lang="fr-FR" sz="2000" u="sng" dirty="0">
                <a:solidFill>
                  <a:srgbClr val="FF0000"/>
                </a:solidFill>
                <a:effectLst/>
              </a:rPr>
              <a:t> </a:t>
            </a:r>
            <a:r>
              <a:rPr lang="fr-FR" sz="2000" u="sng" dirty="0" err="1">
                <a:solidFill>
                  <a:srgbClr val="FF0000"/>
                </a:solidFill>
                <a:effectLst/>
              </a:rPr>
              <a:t>grows</a:t>
            </a:r>
            <a:r>
              <a:rPr lang="fr-FR" sz="2000" u="sng" dirty="0">
                <a:solidFill>
                  <a:srgbClr val="FF0000"/>
                </a:solidFill>
                <a:effectLst/>
              </a:rPr>
              <a:t> </a:t>
            </a:r>
            <a:r>
              <a:rPr lang="fr-FR" sz="2000" u="sng" dirty="0" err="1">
                <a:solidFill>
                  <a:srgbClr val="FF0000"/>
                </a:solidFill>
                <a:effectLst/>
              </a:rPr>
              <a:t>sharply</a:t>
            </a:r>
            <a:r>
              <a:rPr lang="fr-FR" sz="2000" dirty="0">
                <a:solidFill>
                  <a:srgbClr val="FF0000"/>
                </a:solidFill>
                <a:effectLst/>
              </a:rPr>
              <a:t>’ (</a:t>
            </a:r>
            <a:r>
              <a:rPr lang="fr-FR" sz="2000" dirty="0">
                <a:effectLst/>
              </a:rPr>
              <a:t>A</a:t>
            </a:r>
            <a:r>
              <a:rPr lang="fr-FR" sz="2000" dirty="0"/>
              <a:t>rticle by </a:t>
            </a:r>
            <a:r>
              <a:rPr lang="fr-FR" sz="2000" dirty="0">
                <a:effectLst/>
              </a:rPr>
              <a:t> </a:t>
            </a:r>
            <a:r>
              <a:rPr lang="fr-FR" sz="2000" dirty="0"/>
              <a:t>P</a:t>
            </a:r>
            <a:r>
              <a:rPr lang="fr-FR" sz="2000" dirty="0">
                <a:effectLst/>
              </a:rPr>
              <a:t>atrick Artus (</a:t>
            </a:r>
            <a:r>
              <a:rPr lang="fr-FR" sz="2000" dirty="0" err="1">
                <a:effectLst/>
              </a:rPr>
              <a:t>text</a:t>
            </a:r>
            <a:r>
              <a:rPr lang="fr-FR" sz="2000" dirty="0">
                <a:effectLst/>
              </a:rPr>
              <a:t> 2)</a:t>
            </a:r>
          </a:p>
          <a:p>
            <a:endParaRPr lang="fr-FR" sz="2000" dirty="0">
              <a:solidFill>
                <a:srgbClr val="FF0000"/>
              </a:solidFill>
              <a:effectLst/>
            </a:endParaRPr>
          </a:p>
          <a:p>
            <a:endParaRPr lang="fr-FR" sz="2000" dirty="0">
              <a:effectLst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fr-FR" sz="2000" dirty="0">
                <a:solidFill>
                  <a:srgbClr val="FF0000"/>
                </a:solidFill>
              </a:rPr>
              <a:t>The situation in the US has </a:t>
            </a:r>
            <a:r>
              <a:rPr lang="fr-FR" sz="2000" dirty="0" err="1">
                <a:solidFill>
                  <a:srgbClr val="FF0000"/>
                </a:solidFill>
              </a:rPr>
              <a:t>changed</a:t>
            </a:r>
            <a:r>
              <a:rPr lang="fr-FR" sz="2000" dirty="0">
                <a:solidFill>
                  <a:srgbClr val="FF0000"/>
                </a:solidFill>
              </a:rPr>
              <a:t> </a:t>
            </a:r>
            <a:r>
              <a:rPr lang="fr-FR" sz="2000" dirty="0" err="1">
                <a:solidFill>
                  <a:srgbClr val="FF0000"/>
                </a:solidFill>
              </a:rPr>
              <a:t>since</a:t>
            </a:r>
            <a:r>
              <a:rPr lang="fr-FR" sz="2000" dirty="0">
                <a:solidFill>
                  <a:srgbClr val="FF0000"/>
                </a:solidFill>
              </a:rPr>
              <a:t> 2010, and </a:t>
            </a:r>
            <a:r>
              <a:rPr lang="fr-FR" sz="2000" dirty="0" err="1">
                <a:solidFill>
                  <a:srgbClr val="FF0000"/>
                </a:solidFill>
              </a:rPr>
              <a:t>these</a:t>
            </a:r>
            <a:r>
              <a:rPr lang="fr-FR" sz="2000" dirty="0">
                <a:solidFill>
                  <a:srgbClr val="FF0000"/>
                </a:solidFill>
              </a:rPr>
              <a:t> changes are </a:t>
            </a:r>
            <a:r>
              <a:rPr lang="fr-FR" sz="2000">
                <a:solidFill>
                  <a:srgbClr val="FF0000"/>
                </a:solidFill>
              </a:rPr>
              <a:t>accelerating, </a:t>
            </a:r>
            <a:r>
              <a:rPr lang="fr-FR" sz="2000" dirty="0" err="1"/>
              <a:t>with</a:t>
            </a:r>
            <a:r>
              <a:rPr lang="fr-FR" sz="2000" dirty="0"/>
              <a:t> a process of re-</a:t>
            </a:r>
            <a:r>
              <a:rPr lang="fr-FR" sz="2000" dirty="0" err="1"/>
              <a:t>industrialization</a:t>
            </a:r>
            <a:r>
              <a:rPr lang="fr-FR" sz="2000" dirty="0"/>
              <a:t> </a:t>
            </a:r>
            <a:r>
              <a:rPr lang="fr-FR" sz="2000" dirty="0" err="1"/>
              <a:t>started</a:t>
            </a:r>
            <a:r>
              <a:rPr lang="fr-FR" sz="2000" dirty="0"/>
              <a:t> by </a:t>
            </a:r>
            <a:r>
              <a:rPr lang="fr-FR" sz="2000" dirty="0" err="1"/>
              <a:t>D.Trump</a:t>
            </a:r>
            <a:r>
              <a:rPr lang="fr-FR" sz="2000" dirty="0"/>
              <a:t>, and re-</a:t>
            </a:r>
            <a:r>
              <a:rPr lang="fr-FR" sz="2000" dirty="0" err="1"/>
              <a:t>inforced</a:t>
            </a:r>
            <a:r>
              <a:rPr lang="fr-FR" sz="2000" dirty="0"/>
              <a:t> by Joe Biden (Inflation Reduction </a:t>
            </a:r>
            <a:r>
              <a:rPr lang="fr-FR" sz="2000" dirty="0" err="1"/>
              <a:t>Act</a:t>
            </a:r>
            <a:r>
              <a:rPr lang="fr-FR" sz="2000" dirty="0"/>
              <a:t>, </a:t>
            </a:r>
            <a:r>
              <a:rPr lang="fr-FR" sz="2000" dirty="0" err="1"/>
              <a:t>see</a:t>
            </a:r>
            <a:r>
              <a:rPr lang="fr-FR" sz="2000" dirty="0"/>
              <a:t> article </a:t>
            </a:r>
            <a:r>
              <a:rPr lang="fr-FR" sz="2000" dirty="0" err="1"/>
              <a:t>Bidenomics</a:t>
            </a:r>
            <a:r>
              <a:rPr lang="fr-FR" sz="2000" dirty="0"/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mixture of protectionism, subsidies and social measures at a time of full employment= ‘repudiation of free trade? ‘  </a:t>
            </a:r>
            <a:r>
              <a:rPr lang="fr-F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(</a:t>
            </a:r>
            <a:r>
              <a:rPr lang="fr-F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fr-F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3)</a:t>
            </a:r>
            <a:endParaRPr lang="fr-FR" sz="2000" dirty="0"/>
          </a:p>
          <a:p>
            <a:pPr marL="285750" indent="-285750">
              <a:buFont typeface="Wingdings" pitchFamily="2" charset="2"/>
              <a:buChar char="Ø"/>
            </a:pPr>
            <a:endParaRPr lang="fr-FR" dirty="0"/>
          </a:p>
          <a:p>
            <a:pPr marL="285750" indent="-285750">
              <a:buFont typeface="Wingdings" pitchFamily="2" charset="2"/>
              <a:buChar char="Ø"/>
            </a:pPr>
            <a:r>
              <a:rPr lang="fr-FR" dirty="0">
                <a:solidFill>
                  <a:srgbClr val="FF0000"/>
                </a:solidFill>
              </a:rPr>
              <a:t>In conclusion ‘</a:t>
            </a:r>
            <a:r>
              <a:rPr lang="en-US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 current account imbalances are fine but others are catastrophic</a:t>
            </a:r>
            <a:r>
              <a:rPr lang="fr-FR" dirty="0">
                <a:solidFill>
                  <a:srgbClr val="FF0000"/>
                </a:solidFill>
                <a:effectLst/>
              </a:rPr>
              <a:t> ‘</a:t>
            </a:r>
          </a:p>
          <a:p>
            <a:r>
              <a:rPr lang="fr-FR" dirty="0"/>
              <a:t>Article by Julius Probst (</a:t>
            </a:r>
            <a:r>
              <a:rPr lang="fr-FR" dirty="0" err="1"/>
              <a:t>text</a:t>
            </a:r>
            <a:r>
              <a:rPr lang="fr-FR" dirty="0"/>
              <a:t> 4)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fr-FR" dirty="0"/>
              <a:t>In </a:t>
            </a:r>
            <a:r>
              <a:rPr lang="fr-FR" dirty="0" err="1"/>
              <a:t>itself</a:t>
            </a:r>
            <a:r>
              <a:rPr lang="fr-FR" dirty="0"/>
              <a:t> a </a:t>
            </a:r>
            <a:r>
              <a:rPr lang="fr-FR" dirty="0" err="1"/>
              <a:t>current</a:t>
            </a:r>
            <a:r>
              <a:rPr lang="fr-FR" dirty="0"/>
              <a:t> </a:t>
            </a:r>
            <a:r>
              <a:rPr lang="fr-FR" dirty="0" err="1"/>
              <a:t>account</a:t>
            </a:r>
            <a:r>
              <a:rPr lang="fr-FR" dirty="0"/>
              <a:t> </a:t>
            </a:r>
            <a:r>
              <a:rPr lang="fr-FR" dirty="0" err="1"/>
              <a:t>deficit</a:t>
            </a:r>
            <a:r>
              <a:rPr lang="fr-FR" dirty="0"/>
              <a:t> </a:t>
            </a:r>
            <a:r>
              <a:rPr lang="fr-FR" dirty="0" err="1"/>
              <a:t>cannot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interpreted</a:t>
            </a:r>
            <a:r>
              <a:rPr lang="fr-FR" dirty="0"/>
              <a:t>; </a:t>
            </a:r>
            <a:r>
              <a:rPr lang="fr-FR" dirty="0" err="1"/>
              <a:t>you</a:t>
            </a:r>
            <a:r>
              <a:rPr lang="fr-FR" dirty="0"/>
              <a:t> </a:t>
            </a:r>
            <a:r>
              <a:rPr lang="fr-FR" dirty="0" err="1"/>
              <a:t>need</a:t>
            </a:r>
            <a:r>
              <a:rPr lang="fr-FR" dirty="0"/>
              <a:t> </a:t>
            </a:r>
            <a:r>
              <a:rPr lang="fr-FR" dirty="0" err="1"/>
              <a:t>other</a:t>
            </a:r>
            <a:r>
              <a:rPr lang="fr-FR" dirty="0"/>
              <a:t> data…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71074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2145</TotalTime>
  <Words>1403</Words>
  <Application>Microsoft Macintosh PowerPoint</Application>
  <PresentationFormat>Grand écran</PresentationFormat>
  <Paragraphs>115</Paragraphs>
  <Slides>7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Source Serif Pro</vt:lpstr>
      <vt:lpstr>Wingdings</vt:lpstr>
      <vt:lpstr>Thème Office</vt:lpstr>
      <vt:lpstr>US current account deficit: should we worry? </vt:lpstr>
      <vt:lpstr>US current account deficit: should we worry? </vt:lpstr>
      <vt:lpstr>US current account deficit: should we worry? </vt:lpstr>
      <vt:lpstr>US current account deficit: should we worry? </vt:lpstr>
      <vt:lpstr>US current account deficit: should we worry? </vt:lpstr>
      <vt:lpstr>US current account deficit: should we worry? </vt:lpstr>
      <vt:lpstr>US current account deficit: should we worry?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Microsoft Office User</dc:creator>
  <cp:lastModifiedBy>Microsoft Office User</cp:lastModifiedBy>
  <cp:revision>52</cp:revision>
  <dcterms:created xsi:type="dcterms:W3CDTF">2024-09-04T14:02:12Z</dcterms:created>
  <dcterms:modified xsi:type="dcterms:W3CDTF">2024-10-08T05:27:26Z</dcterms:modified>
</cp:coreProperties>
</file>