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3" r:id="rId6"/>
    <p:sldId id="261" r:id="rId7"/>
    <p:sldId id="274" r:id="rId8"/>
    <p:sldId id="276" r:id="rId9"/>
    <p:sldId id="277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632" r:id="rId21"/>
    <p:sldId id="272" r:id="rId22"/>
    <p:sldId id="275" r:id="rId23"/>
    <p:sldId id="278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216"/>
    <p:restoredTop sz="74122"/>
  </p:normalViewPr>
  <p:slideViewPr>
    <p:cSldViewPr snapToGrid="0">
      <p:cViewPr varScale="1">
        <p:scale>
          <a:sx n="66" d="100"/>
          <a:sy n="66" d="100"/>
        </p:scale>
        <p:origin x="592" y="192"/>
      </p:cViewPr>
      <p:guideLst/>
    </p:cSldViewPr>
  </p:slideViewPr>
  <p:notesTextViewPr>
    <p:cViewPr>
      <p:scale>
        <a:sx n="130" d="100"/>
        <a:sy n="130" d="100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3D6D9F7-40B8-8A32-EFCD-4E0606ED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E1FD7-B40C-75D4-6A9C-2B4F6886E2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C9C9-C1C0-A248-A2B0-11BC5D8E8292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232987-C655-65B9-5F83-D0330071F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F46AEE-7079-CDBE-E216-FA09EAE467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6E494-6B97-9644-93F4-DF1794D94A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187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2T09:36:12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4806B-FF00-A74A-8002-A92D6CD73C51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B5EB-0114-DD47-B1C8-3DB3EF02F2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0768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r>
              <a:rPr lang="fr-FR" sz="1800" b="1" dirty="0" err="1"/>
              <a:t>Current</a:t>
            </a:r>
            <a:r>
              <a:rPr lang="fr-FR" sz="1800" b="1" dirty="0"/>
              <a:t> </a:t>
            </a:r>
            <a:r>
              <a:rPr lang="fr-FR" sz="1800" b="1" dirty="0" err="1"/>
              <a:t>eco</a:t>
            </a:r>
            <a:r>
              <a:rPr lang="fr-FR" sz="1800" b="1" dirty="0"/>
              <a:t> situation: inflation rate? </a:t>
            </a:r>
            <a:r>
              <a:rPr lang="fr-FR" sz="1800" b="1" dirty="0" err="1"/>
              <a:t>Debt</a:t>
            </a:r>
            <a:r>
              <a:rPr lang="fr-FR" sz="1800" b="1" dirty="0"/>
              <a:t> to GDP ratio? </a:t>
            </a:r>
          </a:p>
          <a:p>
            <a:pPr marL="0" indent="0">
              <a:buFontTx/>
              <a:buNone/>
            </a:pPr>
            <a:r>
              <a:rPr lang="fr-FR" sz="1800" b="1" dirty="0" err="1"/>
              <a:t>Recent</a:t>
            </a:r>
            <a:r>
              <a:rPr lang="fr-FR" sz="1800" b="1" dirty="0"/>
              <a:t> </a:t>
            </a:r>
            <a:r>
              <a:rPr lang="fr-FR" sz="1800" b="1" dirty="0" err="1"/>
              <a:t>eco</a:t>
            </a:r>
            <a:r>
              <a:rPr lang="fr-FR" sz="1800" b="1" dirty="0"/>
              <a:t> </a:t>
            </a:r>
            <a:r>
              <a:rPr lang="fr-FR" sz="1800" b="1" dirty="0" err="1"/>
              <a:t>history</a:t>
            </a:r>
            <a:r>
              <a:rPr lang="fr-FR" sz="1800" b="1" dirty="0"/>
              <a:t>: 3rd </a:t>
            </a:r>
            <a:r>
              <a:rPr lang="fr-FR" sz="1800" b="1" dirty="0" err="1"/>
              <a:t>wave</a:t>
            </a:r>
            <a:r>
              <a:rPr lang="fr-FR" sz="1800" b="1" dirty="0"/>
              <a:t>- </a:t>
            </a:r>
            <a:r>
              <a:rPr lang="fr-FR" sz="1800" b="1" dirty="0" err="1"/>
              <a:t>what</a:t>
            </a:r>
            <a:r>
              <a:rPr lang="fr-FR" sz="1800" b="1" dirty="0"/>
              <a:t> </a:t>
            </a:r>
            <a:r>
              <a:rPr lang="fr-FR" sz="1800" b="1" dirty="0" err="1"/>
              <a:t>were</a:t>
            </a:r>
            <a:r>
              <a:rPr lang="fr-FR" sz="1800" b="1" dirty="0"/>
              <a:t> the first </a:t>
            </a:r>
            <a:r>
              <a:rPr lang="fr-FR" sz="1800" b="1" dirty="0" err="1"/>
              <a:t>two</a:t>
            </a:r>
            <a:r>
              <a:rPr lang="fr-FR" sz="1800" b="1" dirty="0"/>
              <a:t>?</a:t>
            </a:r>
          </a:p>
          <a:p>
            <a:pPr marL="0" indent="0">
              <a:buFontTx/>
              <a:buNone/>
            </a:pPr>
            <a:endParaRPr lang="fr-FR" sz="1800" b="1" dirty="0"/>
          </a:p>
          <a:p>
            <a:pPr marL="0" indent="0">
              <a:buFontTx/>
              <a:buNone/>
            </a:pPr>
            <a:endParaRPr lang="fr-FR" sz="1800" b="1" dirty="0"/>
          </a:p>
          <a:p>
            <a:pPr marL="171450" indent="-171450">
              <a:buFont typeface="Wingdings" pitchFamily="2" charset="2"/>
              <a:buChar char="Ø"/>
            </a:pPr>
            <a:r>
              <a:rPr lang="fr-FR" sz="1800" b="1" dirty="0"/>
              <a:t>Future </a:t>
            </a:r>
            <a:r>
              <a:rPr lang="fr-FR" sz="1800" b="1" dirty="0" err="1"/>
              <a:t>eco</a:t>
            </a:r>
            <a:r>
              <a:rPr lang="fr-FR" sz="1800" b="1" dirty="0"/>
              <a:t> </a:t>
            </a:r>
            <a:r>
              <a:rPr lang="fr-FR" sz="1800" b="1" dirty="0" err="1"/>
              <a:t>dvpt</a:t>
            </a:r>
            <a:r>
              <a:rPr lang="fr-FR" sz="1800" b="1" dirty="0"/>
              <a:t>: </a:t>
            </a:r>
            <a:r>
              <a:rPr lang="fr-FR" sz="1800" b="1" dirty="0" err="1"/>
              <a:t>reading</a:t>
            </a:r>
            <a:r>
              <a:rPr lang="fr-FR" sz="1800" b="1" dirty="0"/>
              <a:t> the </a:t>
            </a:r>
            <a:r>
              <a:rPr lang="fr-FR" sz="1800" b="1" dirty="0" err="1"/>
              <a:t>press</a:t>
            </a:r>
            <a:endParaRPr lang="fr-FR" sz="1800" b="1" dirty="0"/>
          </a:p>
          <a:p>
            <a:pPr marL="171450" indent="-171450">
              <a:buFont typeface="Wingdings" pitchFamily="2" charset="2"/>
              <a:buChar char="Ø"/>
            </a:pPr>
            <a:endParaRPr lang="fr-FR" sz="1800" b="1" dirty="0"/>
          </a:p>
          <a:p>
            <a:pPr marL="171450" indent="-171450">
              <a:buFont typeface="Wingdings" pitchFamily="2" charset="2"/>
              <a:buChar char="Ø"/>
            </a:pPr>
            <a:r>
              <a:rPr lang="fr-FR" sz="1800" b="1" dirty="0"/>
              <a:t>As a business </a:t>
            </a:r>
            <a:r>
              <a:rPr lang="fr-FR" sz="1800" b="1" dirty="0" err="1"/>
              <a:t>student</a:t>
            </a:r>
            <a:r>
              <a:rPr lang="fr-FR" sz="1800" b="1" dirty="0"/>
              <a:t>: </a:t>
            </a:r>
            <a:r>
              <a:rPr lang="fr-FR" sz="1800" b="1" dirty="0" err="1"/>
              <a:t>someone</a:t>
            </a:r>
            <a:r>
              <a:rPr lang="fr-FR" sz="1800" b="1" dirty="0"/>
              <a:t> </a:t>
            </a:r>
            <a:r>
              <a:rPr lang="fr-FR" sz="1800" b="1" dirty="0" err="1"/>
              <a:t>who</a:t>
            </a:r>
            <a:r>
              <a:rPr lang="fr-FR" sz="1800" b="1" dirty="0"/>
              <a:t> </a:t>
            </a:r>
            <a:r>
              <a:rPr lang="fr-FR" sz="1800" b="1" dirty="0" err="1"/>
              <a:t>works</a:t>
            </a:r>
            <a:r>
              <a:rPr lang="fr-FR" sz="1800" b="1" dirty="0"/>
              <a:t> in </a:t>
            </a:r>
            <a:r>
              <a:rPr lang="fr-FR" sz="1800" b="1" dirty="0" err="1"/>
              <a:t>logistics</a:t>
            </a:r>
            <a:r>
              <a:rPr lang="fr-FR" sz="1800" b="1" dirty="0"/>
              <a:t>/</a:t>
            </a:r>
            <a:r>
              <a:rPr lang="fr-FR" sz="1800" b="1" dirty="0" err="1"/>
              <a:t>supply</a:t>
            </a:r>
            <a:r>
              <a:rPr lang="fr-FR" sz="1800" b="1" dirty="0"/>
              <a:t> </a:t>
            </a:r>
            <a:r>
              <a:rPr lang="fr-FR" sz="1800" b="1" dirty="0" err="1"/>
              <a:t>chain</a:t>
            </a:r>
            <a:r>
              <a:rPr lang="fr-FR" sz="1800" b="1" dirty="0"/>
              <a:t>, </a:t>
            </a:r>
            <a:r>
              <a:rPr lang="fr-FR" sz="1800" b="1" dirty="0" err="1"/>
              <a:t>needs</a:t>
            </a:r>
            <a:r>
              <a:rPr lang="fr-FR" sz="1800" b="1" dirty="0"/>
              <a:t> to </a:t>
            </a:r>
            <a:r>
              <a:rPr lang="fr-FR" sz="1800" b="1" dirty="0" err="1"/>
              <a:t>understand</a:t>
            </a:r>
            <a:r>
              <a:rPr lang="fr-FR" sz="1800" b="1" dirty="0"/>
              <a:t> how inflation of </a:t>
            </a:r>
            <a:r>
              <a:rPr lang="fr-FR" sz="1800" b="1" dirty="0" err="1"/>
              <a:t>raw</a:t>
            </a:r>
            <a:r>
              <a:rPr lang="fr-FR" sz="1800" b="1" dirty="0"/>
              <a:t> </a:t>
            </a:r>
            <a:r>
              <a:rPr lang="fr-FR" sz="1800" b="1" dirty="0" err="1"/>
              <a:t>materials</a:t>
            </a:r>
            <a:r>
              <a:rPr lang="fr-FR" sz="1800" b="1" dirty="0"/>
              <a:t> </a:t>
            </a:r>
            <a:r>
              <a:rPr lang="fr-FR" sz="1800" b="1" dirty="0" err="1"/>
              <a:t>will</a:t>
            </a:r>
            <a:r>
              <a:rPr lang="fr-FR" sz="1800" b="1" dirty="0"/>
              <a:t> affect turnover, </a:t>
            </a:r>
            <a:r>
              <a:rPr lang="fr-FR" sz="1800" b="1" dirty="0" err="1"/>
              <a:t>someone</a:t>
            </a:r>
            <a:r>
              <a:rPr lang="fr-FR" sz="1800" b="1" dirty="0"/>
              <a:t> </a:t>
            </a:r>
            <a:r>
              <a:rPr lang="fr-FR" sz="1800" b="1" dirty="0" err="1"/>
              <a:t>working</a:t>
            </a:r>
            <a:r>
              <a:rPr lang="fr-FR" sz="1800" b="1" dirty="0"/>
              <a:t> in finance </a:t>
            </a:r>
            <a:r>
              <a:rPr lang="fr-FR" sz="1800" b="1" dirty="0" err="1"/>
              <a:t>needs</a:t>
            </a:r>
            <a:r>
              <a:rPr lang="fr-FR" sz="1800" b="1" dirty="0"/>
              <a:t> to </a:t>
            </a:r>
            <a:r>
              <a:rPr lang="fr-FR" sz="1800" b="1" dirty="0" err="1"/>
              <a:t>understand</a:t>
            </a:r>
            <a:r>
              <a:rPr lang="fr-FR" sz="1800" b="1" dirty="0"/>
              <a:t> the basics of a </a:t>
            </a:r>
            <a:r>
              <a:rPr lang="fr-FR" sz="1800" b="1" dirty="0" err="1"/>
              <a:t>financial</a:t>
            </a:r>
            <a:r>
              <a:rPr lang="fr-FR" sz="1800" b="1" dirty="0"/>
              <a:t> </a:t>
            </a:r>
            <a:r>
              <a:rPr lang="fr-FR" sz="1800" b="1" dirty="0" err="1"/>
              <a:t>crisis</a:t>
            </a:r>
            <a:endParaRPr lang="fr-FR" sz="1800" b="1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351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: </a:t>
            </a:r>
          </a:p>
          <a:p>
            <a:pPr marL="0" indent="0">
              <a:buFontTx/>
              <a:buNone/>
            </a:pPr>
            <a:r>
              <a:rPr lang="fr-FR" i="1" dirty="0"/>
              <a:t>Example on the positive </a:t>
            </a:r>
            <a:r>
              <a:rPr lang="fr-FR" i="1" dirty="0" err="1"/>
              <a:t>side</a:t>
            </a:r>
            <a:r>
              <a:rPr lang="fr-FR" i="1" dirty="0"/>
              <a:t>:</a:t>
            </a:r>
          </a:p>
          <a:p>
            <a:pPr marL="0" indent="0">
              <a:buFontTx/>
              <a:buNone/>
            </a:pPr>
            <a:r>
              <a:rPr lang="fr-FR" dirty="0"/>
              <a:t>-  </a:t>
            </a:r>
            <a:r>
              <a:rPr lang="fr-FR" dirty="0" err="1"/>
              <a:t>Goods</a:t>
            </a:r>
            <a:r>
              <a:rPr lang="fr-FR" dirty="0"/>
              <a:t>: Exports to the </a:t>
            </a:r>
            <a:r>
              <a:rPr lang="fr-FR" dirty="0" err="1"/>
              <a:t>rest</a:t>
            </a:r>
            <a:r>
              <a:rPr lang="fr-FR" dirty="0"/>
              <a:t> of the world</a:t>
            </a:r>
          </a:p>
          <a:p>
            <a:pPr marL="0" indent="0">
              <a:buFontTx/>
              <a:buNone/>
            </a:pPr>
            <a:r>
              <a:rPr lang="fr-FR" dirty="0"/>
              <a:t>- </a:t>
            </a:r>
            <a:r>
              <a:rPr lang="fr-FR" dirty="0" err="1"/>
              <a:t>Income</a:t>
            </a:r>
            <a:r>
              <a:rPr lang="fr-FR" dirty="0"/>
              <a:t>: ex I </a:t>
            </a:r>
            <a:r>
              <a:rPr lang="fr-FR" dirty="0" err="1"/>
              <a:t>own</a:t>
            </a:r>
            <a:r>
              <a:rPr lang="fr-FR" dirty="0"/>
              <a:t> a pizza place </a:t>
            </a:r>
            <a:r>
              <a:rPr lang="fr-FR" dirty="0" err="1"/>
              <a:t>outside</a:t>
            </a:r>
            <a:r>
              <a:rPr lang="fr-FR" dirty="0"/>
              <a:t> the country, </a:t>
            </a:r>
            <a:r>
              <a:rPr lang="fr-FR" dirty="0" err="1"/>
              <a:t>generates</a:t>
            </a:r>
            <a:r>
              <a:rPr lang="fr-FR" dirty="0"/>
              <a:t> </a:t>
            </a:r>
            <a:r>
              <a:rPr lang="fr-FR" dirty="0" err="1"/>
              <a:t>income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Money </a:t>
            </a:r>
            <a:r>
              <a:rPr lang="fr-FR" dirty="0" err="1"/>
              <a:t>transfer</a:t>
            </a:r>
            <a:r>
              <a:rPr lang="fr-FR" dirty="0"/>
              <a:t>: </a:t>
            </a:r>
            <a:r>
              <a:rPr lang="fr-FR" dirty="0" err="1"/>
              <a:t>Someone</a:t>
            </a:r>
            <a:r>
              <a:rPr lang="fr-FR" dirty="0"/>
              <a:t> I know </a:t>
            </a:r>
            <a:r>
              <a:rPr lang="fr-FR" dirty="0" err="1"/>
              <a:t>outside</a:t>
            </a:r>
            <a:r>
              <a:rPr lang="fr-FR" dirty="0"/>
              <a:t> the country </a:t>
            </a:r>
            <a:r>
              <a:rPr lang="fr-FR" dirty="0" err="1"/>
              <a:t>sends</a:t>
            </a:r>
            <a:r>
              <a:rPr lang="fr-FR" dirty="0"/>
              <a:t> me money</a:t>
            </a:r>
          </a:p>
          <a:p>
            <a:pPr marL="0" indent="0" algn="l">
              <a:buFontTx/>
              <a:buNone/>
            </a:pPr>
            <a:r>
              <a:rPr lang="fr-FR" i="1" dirty="0" err="1"/>
              <a:t>Examples</a:t>
            </a:r>
            <a:r>
              <a:rPr lang="fr-FR" i="1" dirty="0"/>
              <a:t> on the </a:t>
            </a:r>
            <a:r>
              <a:rPr lang="fr-FR" i="1" dirty="0" err="1"/>
              <a:t>negative</a:t>
            </a:r>
            <a:r>
              <a:rPr lang="fr-FR" i="1" dirty="0"/>
              <a:t> </a:t>
            </a:r>
            <a:r>
              <a:rPr lang="fr-FR" i="1" dirty="0" err="1"/>
              <a:t>side</a:t>
            </a:r>
            <a:r>
              <a:rPr lang="fr-FR" i="1" dirty="0"/>
              <a:t>:</a:t>
            </a:r>
          </a:p>
          <a:p>
            <a:pPr marL="171450" indent="-171450" algn="l">
              <a:buFontTx/>
              <a:buChar char="-"/>
            </a:pPr>
            <a:r>
              <a:rPr lang="fr-FR" i="0" dirty="0" err="1"/>
              <a:t>Goods</a:t>
            </a:r>
            <a:r>
              <a:rPr lang="fr-FR" i="0" dirty="0"/>
              <a:t>: Imports</a:t>
            </a:r>
          </a:p>
          <a:p>
            <a:pPr marL="171450" indent="-171450" algn="l">
              <a:buFontTx/>
              <a:buChar char="-"/>
            </a:pPr>
            <a:r>
              <a:rPr lang="fr-FR" i="0" dirty="0" err="1"/>
              <a:t>Income</a:t>
            </a:r>
            <a:r>
              <a:rPr lang="fr-FR" i="0" dirty="0"/>
              <a:t>: A </a:t>
            </a:r>
            <a:r>
              <a:rPr lang="fr-FR" i="0" dirty="0" err="1"/>
              <a:t>foreigner</a:t>
            </a:r>
            <a:r>
              <a:rPr lang="fr-FR" i="0" dirty="0"/>
              <a:t> </a:t>
            </a:r>
            <a:r>
              <a:rPr lang="fr-FR" i="0" dirty="0" err="1"/>
              <a:t>owns</a:t>
            </a:r>
            <a:r>
              <a:rPr lang="fr-FR" i="0" dirty="0"/>
              <a:t> a pizza place in </a:t>
            </a:r>
            <a:r>
              <a:rPr lang="fr-FR" i="0" dirty="0" err="1"/>
              <a:t>my</a:t>
            </a:r>
            <a:r>
              <a:rPr lang="fr-FR" i="0" dirty="0"/>
              <a:t> country and </a:t>
            </a:r>
            <a:r>
              <a:rPr lang="fr-FR" i="0" dirty="0" err="1"/>
              <a:t>is</a:t>
            </a:r>
            <a:r>
              <a:rPr lang="fr-FR" i="0" dirty="0"/>
              <a:t> </a:t>
            </a:r>
            <a:r>
              <a:rPr lang="fr-FR" i="0" dirty="0" err="1"/>
              <a:t>making</a:t>
            </a:r>
            <a:r>
              <a:rPr lang="fr-FR" i="0" dirty="0"/>
              <a:t> profits</a:t>
            </a:r>
          </a:p>
          <a:p>
            <a:pPr marL="171450" indent="-171450" algn="l">
              <a:buFontTx/>
              <a:buChar char="-"/>
            </a:pPr>
            <a:r>
              <a:rPr lang="fr-FR" i="0" dirty="0"/>
              <a:t>Money </a:t>
            </a:r>
            <a:r>
              <a:rPr lang="fr-FR" i="0" dirty="0" err="1"/>
              <a:t>transfers</a:t>
            </a:r>
            <a:r>
              <a:rPr lang="fr-FR" i="0" dirty="0"/>
              <a:t>: I </a:t>
            </a:r>
            <a:r>
              <a:rPr lang="fr-FR" i="0" dirty="0" err="1"/>
              <a:t>send</a:t>
            </a:r>
            <a:r>
              <a:rPr lang="fr-FR" i="0" dirty="0"/>
              <a:t> money to </a:t>
            </a:r>
            <a:r>
              <a:rPr lang="fr-FR" i="0" dirty="0" err="1"/>
              <a:t>some</a:t>
            </a:r>
            <a:r>
              <a:rPr lang="fr-FR" i="0" dirty="0"/>
              <a:t> </a:t>
            </a:r>
            <a:r>
              <a:rPr lang="fr-FR" i="0" dirty="0" err="1"/>
              <a:t>who</a:t>
            </a:r>
            <a:r>
              <a:rPr lang="fr-FR" i="0" dirty="0"/>
              <a:t> </a:t>
            </a:r>
            <a:r>
              <a:rPr lang="fr-FR" i="0" dirty="0" err="1"/>
              <a:t>lives</a:t>
            </a:r>
            <a:r>
              <a:rPr lang="fr-FR" i="0" dirty="0"/>
              <a:t> </a:t>
            </a:r>
            <a:r>
              <a:rPr lang="fr-FR" i="0" dirty="0" err="1"/>
              <a:t>outside</a:t>
            </a:r>
            <a:r>
              <a:rPr lang="fr-FR" i="0" dirty="0"/>
              <a:t> the country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algn="l"/>
            <a:r>
              <a:rPr lang="fr-FR" dirty="0" err="1"/>
              <a:t>Interpretation</a:t>
            </a:r>
            <a:r>
              <a:rPr lang="fr-FR" dirty="0"/>
              <a:t> of </a:t>
            </a:r>
            <a:r>
              <a:rPr lang="fr-FR" b="1" dirty="0" err="1"/>
              <a:t>trade</a:t>
            </a:r>
            <a:r>
              <a:rPr lang="fr-FR" b="1" dirty="0"/>
              <a:t> </a:t>
            </a:r>
            <a:r>
              <a:rPr lang="fr-FR" b="1" dirty="0" err="1"/>
              <a:t>deficit</a:t>
            </a:r>
            <a:r>
              <a:rPr lang="fr-FR" b="1" dirty="0"/>
              <a:t> : not </a:t>
            </a:r>
            <a:r>
              <a:rPr lang="fr-FR" b="1" dirty="0" err="1"/>
              <a:t>always</a:t>
            </a:r>
            <a:r>
              <a:rPr lang="fr-FR" b="1" dirty="0"/>
              <a:t> a </a:t>
            </a:r>
            <a:r>
              <a:rPr lang="fr-FR" b="1" dirty="0" err="1"/>
              <a:t>bad</a:t>
            </a:r>
            <a:r>
              <a:rPr lang="fr-FR" b="1" dirty="0"/>
              <a:t> </a:t>
            </a:r>
            <a:r>
              <a:rPr lang="fr-FR" b="1" dirty="0" err="1"/>
              <a:t>sign</a:t>
            </a:r>
            <a:r>
              <a:rPr lang="fr-FR" dirty="0"/>
              <a:t>…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indicate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that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country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may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be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overly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reliant on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foreign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goods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.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However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that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not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always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case. It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could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also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mean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country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wealthy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and has a high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level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of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demand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that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needs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to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be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satisfied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(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investopedia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: https://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www.investopedia.com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/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terms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/b/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bot.asp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).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Means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you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have to finance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your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debt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on international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markets</a:t>
            </a:r>
            <a:endParaRPr lang="fr-FR" b="0" i="0" u="none" strike="noStrike" dirty="0">
              <a:solidFill>
                <a:srgbClr val="111111"/>
              </a:solidFill>
              <a:effectLst/>
              <a:latin typeface="SourceSansPro"/>
            </a:endParaRPr>
          </a:p>
          <a:p>
            <a:pPr algn="l"/>
            <a:r>
              <a:rPr lang="fr-FR" b="1" i="0" u="none" strike="noStrike" dirty="0">
                <a:solidFill>
                  <a:srgbClr val="111111"/>
                </a:solidFill>
                <a:effectLst/>
                <a:latin typeface="SourceSansPro"/>
              </a:rPr>
              <a:t>Trade surplus 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can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be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a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result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of a country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having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a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competitive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advantage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in the production and export of certain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goods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or a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country's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currency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being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relatively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undervalued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making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its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exports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cheaper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for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foreign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buyers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. (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cf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China, not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enough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local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demand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too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much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savings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). Can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reflect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of a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falling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demand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a start a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recession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…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means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you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LEND money to the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others</a:t>
            </a:r>
            <a:endParaRPr lang="fr-FR" b="0" i="0" u="none" strike="noStrike" dirty="0">
              <a:solidFill>
                <a:srgbClr val="111111"/>
              </a:solidFill>
              <a:effectLst/>
              <a:latin typeface="SourceSansPro"/>
            </a:endParaRPr>
          </a:p>
          <a:p>
            <a:pPr algn="l"/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In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itself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not a good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indicator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of the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health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of the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economy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(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you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need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to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analyze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context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understand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why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there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a surplus or a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deficit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)</a:t>
            </a:r>
          </a:p>
          <a:p>
            <a:pPr algn="l"/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+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you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can have a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deficit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in the BOT and surplus in the balance of </a:t>
            </a:r>
            <a:r>
              <a:rPr lang="fr-FR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payments</a:t>
            </a:r>
            <a:r>
              <a:rPr lang="fr-FR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and vice-versa. 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11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  <a:p>
            <a:pPr algn="l" fontAlgn="base"/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F0502020204030204" pitchFamily="34" charset="0"/>
              </a:rPr>
              <a:t>The balance of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F0502020204030204" pitchFamily="34" charset="0"/>
              </a:rPr>
              <a:t>payments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F050202020403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F0502020204030204" pitchFamily="34" charset="0"/>
              </a:rPr>
              <a:t>consists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F0502020204030204" pitchFamily="34" charset="0"/>
              </a:rPr>
              <a:t> of: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current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including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for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goods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and services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trade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well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as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primary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secondary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 capital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</a:t>
            </a:r>
            <a:endParaRPr lang="fr-FR" b="0" i="0" u="none" strike="noStrike" dirty="0">
              <a:solidFill>
                <a:srgbClr val="555555"/>
              </a:solidFill>
              <a:effectLst/>
              <a:latin typeface="Open Sans" panose="020B0606030504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financial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comprising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direct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investment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portfolio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investment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financial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derivatives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other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investment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reserve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assets)</a:t>
            </a:r>
          </a:p>
          <a:p>
            <a:pPr algn="l" fontAlgn="base"/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different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within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the balance of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payments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are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distinguished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according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to the nature of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economic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resources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(e.g.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goods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, services,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or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financial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resources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)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provided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received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algn="l" fontAlgn="base"/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 balance of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payments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based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on a 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double-entry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accounting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system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Each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transaction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recorded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as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consisting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two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entries – a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credit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entry and a </a:t>
            </a:r>
            <a:r>
              <a:rPr lang="fr-FR" b="1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debit</a:t>
            </a:r>
            <a:r>
              <a:rPr lang="fr-FR" b="1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entry. 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sum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credit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entries and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sum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of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debit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 entries are the 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same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. (https://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www.ecb.europa.eu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/stats/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balance_of_payments_and_external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balance_of_payments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/html/</a:t>
            </a:r>
            <a:r>
              <a:rPr lang="fr-FR" b="0" i="0" u="none" strike="noStrike" dirty="0" err="1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index.en.html</a:t>
            </a:r>
            <a:r>
              <a:rPr lang="fr-FR" b="0" i="0" u="none" strike="noStrike" dirty="0">
                <a:solidFill>
                  <a:srgbClr val="555555"/>
                </a:solidFill>
                <a:effectLst/>
                <a:latin typeface="Open Sans" panose="020B0606030504020204" pitchFamily="34" charset="0"/>
              </a:rPr>
              <a:t>)</a:t>
            </a:r>
          </a:p>
          <a:p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60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  <a:p>
            <a:r>
              <a:rPr lang="fr-FR" dirty="0"/>
              <a:t>Possible causes:</a:t>
            </a:r>
          </a:p>
          <a:p>
            <a:pPr marL="228600" indent="-228600">
              <a:buAutoNum type="arabicParenR"/>
            </a:pPr>
            <a:r>
              <a:rPr lang="fr-FR" dirty="0"/>
              <a:t>Covid-19 </a:t>
            </a:r>
            <a:r>
              <a:rPr lang="fr-FR" dirty="0" err="1"/>
              <a:t>lockdown</a:t>
            </a:r>
            <a:r>
              <a:rPr lang="fr-FR" dirty="0"/>
              <a:t>, </a:t>
            </a:r>
            <a:r>
              <a:rPr lang="fr-FR" dirty="0" err="1"/>
              <a:t>demand</a:t>
            </a:r>
            <a:r>
              <a:rPr lang="fr-FR" dirty="0"/>
              <a:t> for IT </a:t>
            </a:r>
            <a:r>
              <a:rPr lang="fr-FR" dirty="0" err="1"/>
              <a:t>goods</a:t>
            </a:r>
            <a:r>
              <a:rPr lang="fr-FR" dirty="0"/>
              <a:t>, construction </a:t>
            </a:r>
            <a:r>
              <a:rPr lang="fr-FR" dirty="0" err="1"/>
              <a:t>materials</a:t>
            </a:r>
            <a:r>
              <a:rPr lang="fr-FR" dirty="0"/>
              <a:t>, </a:t>
            </a:r>
            <a:r>
              <a:rPr lang="fr-FR" dirty="0" err="1"/>
              <a:t>rescue</a:t>
            </a:r>
            <a:r>
              <a:rPr lang="fr-FR" dirty="0"/>
              <a:t> plan </a:t>
            </a:r>
          </a:p>
          <a:p>
            <a:pPr marL="228600" indent="-228600">
              <a:buAutoNum type="arabicParenR"/>
            </a:pPr>
            <a:r>
              <a:rPr lang="fr-FR" dirty="0"/>
              <a:t>..</a:t>
            </a:r>
          </a:p>
          <a:p>
            <a:pPr marL="228600" indent="-228600">
              <a:buAutoNum type="arabicParenR"/>
            </a:pPr>
            <a:r>
              <a:rPr lang="fr-FR" dirty="0"/>
              <a:t>The Big </a:t>
            </a:r>
            <a:r>
              <a:rPr lang="fr-FR" dirty="0" err="1"/>
              <a:t>Quit</a:t>
            </a:r>
            <a:r>
              <a:rPr lang="fr-FR" dirty="0"/>
              <a:t> in 2020</a:t>
            </a:r>
          </a:p>
          <a:p>
            <a:pPr marL="228600" indent="-228600">
              <a:buAutoNum type="arabicParenR"/>
            </a:pPr>
            <a:r>
              <a:rPr lang="fr-FR" dirty="0"/>
              <a:t>The </a:t>
            </a:r>
            <a:r>
              <a:rPr lang="fr-FR" dirty="0" err="1"/>
              <a:t>rescue</a:t>
            </a:r>
            <a:r>
              <a:rPr lang="fr-FR" dirty="0"/>
              <a:t> plans post-Covid, 1900 B$ in the US 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017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074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br>
              <a:rPr lang="fr-FR" dirty="0"/>
            </a:br>
            <a:r>
              <a:rPr lang="fr-FR" dirty="0"/>
              <a:t>- </a:t>
            </a:r>
            <a:r>
              <a:rPr lang="fr-FR" u="sng" dirty="0" err="1"/>
              <a:t>Why</a:t>
            </a:r>
            <a:endParaRPr lang="fr-FR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Revenues not </a:t>
            </a:r>
            <a:r>
              <a:rPr lang="fr-FR" dirty="0" err="1"/>
              <a:t>indexed</a:t>
            </a:r>
            <a:r>
              <a:rPr lang="fr-FR" dirty="0"/>
              <a:t>: </a:t>
            </a:r>
            <a:r>
              <a:rPr lang="fr-FR" dirty="0" err="1"/>
              <a:t>wages</a:t>
            </a:r>
            <a:r>
              <a:rPr lang="fr-FR" dirty="0"/>
              <a:t>, </a:t>
            </a:r>
            <a:r>
              <a:rPr lang="fr-FR" dirty="0" err="1"/>
              <a:t>savings</a:t>
            </a:r>
            <a:r>
              <a:rPr lang="fr-FR" dirty="0"/>
              <a:t> in cash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A gap </a:t>
            </a:r>
            <a:r>
              <a:rPr lang="fr-FR" dirty="0" err="1"/>
              <a:t>between</a:t>
            </a:r>
            <a:r>
              <a:rPr lang="fr-FR" dirty="0"/>
              <a:t> major </a:t>
            </a:r>
            <a:r>
              <a:rPr lang="fr-FR" dirty="0" err="1"/>
              <a:t>actors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can </a:t>
            </a:r>
            <a:r>
              <a:rPr lang="fr-FR" dirty="0" err="1"/>
              <a:t>act</a:t>
            </a:r>
            <a:r>
              <a:rPr lang="fr-FR" dirty="0"/>
              <a:t> on </a:t>
            </a:r>
            <a:r>
              <a:rPr lang="fr-FR" dirty="0" err="1"/>
              <a:t>prices</a:t>
            </a:r>
            <a:r>
              <a:rPr lang="fr-FR" dirty="0"/>
              <a:t> and </a:t>
            </a:r>
            <a:r>
              <a:rPr lang="fr-FR" dirty="0" err="1"/>
              <a:t>others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err="1"/>
              <a:t>Wageprice</a:t>
            </a:r>
            <a:r>
              <a:rPr lang="fr-FR" dirty="0"/>
              <a:t> spiral: </a:t>
            </a:r>
            <a:r>
              <a:rPr lang="fr-FR" dirty="0" err="1"/>
              <a:t>when</a:t>
            </a:r>
            <a:r>
              <a:rPr lang="fr-FR" dirty="0"/>
              <a:t> inflation </a:t>
            </a:r>
            <a:r>
              <a:rPr lang="fr-FR" dirty="0" err="1"/>
              <a:t>is</a:t>
            </a:r>
            <a:r>
              <a:rPr lang="fr-FR" dirty="0"/>
              <a:t> high,  </a:t>
            </a:r>
            <a:r>
              <a:rPr lang="fr-FR" dirty="0" err="1"/>
              <a:t>workers</a:t>
            </a:r>
            <a:r>
              <a:rPr lang="fr-FR" dirty="0"/>
              <a:t> </a:t>
            </a:r>
            <a:r>
              <a:rPr lang="fr-FR" dirty="0" err="1"/>
              <a:t>ask</a:t>
            </a:r>
            <a:r>
              <a:rPr lang="fr-FR" dirty="0"/>
              <a:t> for </a:t>
            </a:r>
            <a:r>
              <a:rPr lang="fr-FR" dirty="0" err="1"/>
              <a:t>salary</a:t>
            </a:r>
            <a:r>
              <a:rPr lang="fr-FR" dirty="0"/>
              <a:t> </a:t>
            </a:r>
            <a:r>
              <a:rPr lang="fr-FR" dirty="0" err="1"/>
              <a:t>increases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itself</a:t>
            </a:r>
            <a:r>
              <a:rPr lang="fr-FR" dirty="0"/>
              <a:t> </a:t>
            </a:r>
            <a:r>
              <a:rPr lang="fr-FR" dirty="0" err="1"/>
              <a:t>creates</a:t>
            </a:r>
            <a:r>
              <a:rPr lang="fr-FR" dirty="0"/>
              <a:t> inflation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u="sng" dirty="0"/>
          </a:p>
          <a:p>
            <a:pPr marL="171450" indent="-171450">
              <a:buFontTx/>
              <a:buChar char="-"/>
            </a:pPr>
            <a:r>
              <a:rPr lang="fr-FR" u="sng" dirty="0" err="1"/>
              <a:t>What</a:t>
            </a:r>
            <a:r>
              <a:rPr lang="fr-FR" u="sng" dirty="0"/>
              <a:t> can </a:t>
            </a:r>
            <a:r>
              <a:rPr lang="fr-FR" u="sng" dirty="0" err="1"/>
              <a:t>be</a:t>
            </a:r>
            <a:r>
              <a:rPr lang="fr-FR" u="sng" dirty="0"/>
              <a:t> </a:t>
            </a:r>
            <a:r>
              <a:rPr lang="fr-FR" u="sng" dirty="0" err="1"/>
              <a:t>done</a:t>
            </a:r>
            <a:r>
              <a:rPr lang="fr-FR" u="sng" dirty="0"/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Reduction of money </a:t>
            </a:r>
            <a:r>
              <a:rPr lang="fr-FR" dirty="0" err="1"/>
              <a:t>supply</a:t>
            </a:r>
            <a:r>
              <a:rPr lang="fr-FR" dirty="0"/>
              <a:t> by Central </a:t>
            </a:r>
            <a:r>
              <a:rPr lang="fr-FR" dirty="0" err="1"/>
              <a:t>banks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Control of </a:t>
            </a:r>
            <a:r>
              <a:rPr lang="fr-FR" dirty="0" err="1"/>
              <a:t>prices</a:t>
            </a:r>
            <a:r>
              <a:rPr lang="fr-FR" dirty="0"/>
              <a:t> : </a:t>
            </a:r>
            <a:r>
              <a:rPr lang="fr-FR" dirty="0" err="1"/>
              <a:t>practised</a:t>
            </a:r>
            <a:r>
              <a:rPr lang="fr-FR" dirty="0"/>
              <a:t> in the 70’s (</a:t>
            </a:r>
            <a:r>
              <a:rPr lang="fr-FR" dirty="0" err="1"/>
              <a:t>following</a:t>
            </a:r>
            <a:r>
              <a:rPr lang="fr-FR" dirty="0"/>
              <a:t> </a:t>
            </a:r>
            <a:r>
              <a:rPr lang="fr-FR" dirty="0" err="1"/>
              <a:t>oil</a:t>
            </a:r>
            <a:r>
              <a:rPr lang="fr-FR" dirty="0"/>
              <a:t> </a:t>
            </a:r>
            <a:r>
              <a:rPr lang="fr-FR" dirty="0" err="1"/>
              <a:t>shocks</a:t>
            </a:r>
            <a:r>
              <a:rPr lang="fr-FR" dirty="0"/>
              <a:t>, for ex Nixon in the US),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considered</a:t>
            </a:r>
            <a:r>
              <a:rPr lang="fr-FR" dirty="0"/>
              <a:t> </a:t>
            </a:r>
            <a:r>
              <a:rPr lang="fr-FR" dirty="0" err="1"/>
              <a:t>largely</a:t>
            </a:r>
            <a:r>
              <a:rPr lang="fr-FR" dirty="0"/>
              <a:t> ineffective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… </a:t>
            </a:r>
            <a:r>
              <a:rPr lang="fr-FR" dirty="0" err="1"/>
              <a:t>restrict</a:t>
            </a:r>
            <a:r>
              <a:rPr lang="fr-FR" dirty="0"/>
              <a:t> the </a:t>
            </a:r>
            <a:r>
              <a:rPr lang="fr-FR" dirty="0" err="1"/>
              <a:t>access</a:t>
            </a:r>
            <a:r>
              <a:rPr lang="fr-FR" dirty="0"/>
              <a:t> to </a:t>
            </a:r>
            <a:r>
              <a:rPr lang="fr-FR" dirty="0" err="1"/>
              <a:t>credit</a:t>
            </a:r>
            <a:r>
              <a:rPr lang="fr-FR" dirty="0"/>
              <a:t> and </a:t>
            </a:r>
            <a:r>
              <a:rPr lang="fr-FR" dirty="0" err="1"/>
              <a:t>thus</a:t>
            </a:r>
            <a:r>
              <a:rPr lang="fr-FR" dirty="0"/>
              <a:t> </a:t>
            </a:r>
            <a:r>
              <a:rPr lang="fr-FR" dirty="0" err="1"/>
              <a:t>depress</a:t>
            </a:r>
            <a:r>
              <a:rPr lang="fr-FR" dirty="0"/>
              <a:t> </a:t>
            </a:r>
            <a:r>
              <a:rPr lang="fr-FR" dirty="0" err="1"/>
              <a:t>supply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67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718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FR" sz="2400" u="sng" dirty="0" err="1"/>
              <a:t>Definition</a:t>
            </a:r>
            <a:r>
              <a:rPr lang="fr-FR" sz="2400" u="sng" dirty="0"/>
              <a:t>: </a:t>
            </a:r>
          </a:p>
          <a:p>
            <a:pPr marL="0" indent="0">
              <a:buFontTx/>
              <a:buNone/>
            </a:pPr>
            <a:r>
              <a:rPr lang="fr-FR" sz="2400" u="none" dirty="0" err="1"/>
              <a:t>Difference</a:t>
            </a:r>
            <a:r>
              <a:rPr lang="fr-FR" sz="2400" u="none" dirty="0"/>
              <a:t> </a:t>
            </a:r>
            <a:r>
              <a:rPr lang="fr-FR" sz="2400" u="none" dirty="0" err="1"/>
              <a:t>between</a:t>
            </a:r>
            <a:r>
              <a:rPr lang="fr-FR" sz="2400" u="none" dirty="0"/>
              <a:t> public </a:t>
            </a:r>
            <a:r>
              <a:rPr lang="fr-FR" sz="2400" u="none" dirty="0" err="1"/>
              <a:t>debt</a:t>
            </a:r>
            <a:r>
              <a:rPr lang="fr-FR" sz="2400" u="none" dirty="0"/>
              <a:t> (stock) and </a:t>
            </a:r>
            <a:r>
              <a:rPr lang="fr-FR" sz="2400" u="none" dirty="0" err="1"/>
              <a:t>deficit</a:t>
            </a:r>
            <a:r>
              <a:rPr lang="fr-FR" sz="2400" u="none" dirty="0"/>
              <a:t> (a flow)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u="sng" dirty="0"/>
              <a:t>A few figures for 2024: https://</a:t>
            </a:r>
            <a:r>
              <a:rPr lang="fr-FR" sz="2400" u="sng" dirty="0" err="1"/>
              <a:t>www.oecd.org</a:t>
            </a:r>
            <a:r>
              <a:rPr lang="fr-FR" sz="2400" u="sng" dirty="0"/>
              <a:t>/en/data/</a:t>
            </a:r>
            <a:r>
              <a:rPr lang="fr-FR" sz="2400" u="sng" dirty="0" err="1"/>
              <a:t>indicators</a:t>
            </a:r>
            <a:r>
              <a:rPr lang="fr-FR" sz="2400" u="sng" dirty="0"/>
              <a:t>/</a:t>
            </a:r>
            <a:r>
              <a:rPr lang="fr-FR" sz="2400" u="sng" dirty="0" err="1"/>
              <a:t>general-government-debt.html</a:t>
            </a:r>
            <a:endParaRPr lang="fr-FR" sz="2400" u="sng" dirty="0"/>
          </a:p>
          <a:p>
            <a:pPr marL="0" indent="0">
              <a:buFontTx/>
              <a:buNone/>
            </a:pPr>
            <a:r>
              <a:rPr lang="fr-FR" sz="2400" b="1" dirty="0"/>
              <a:t>Japan (228%) </a:t>
            </a:r>
            <a:r>
              <a:rPr lang="fr-FR" sz="2400" dirty="0"/>
              <a:t>, </a:t>
            </a:r>
            <a:r>
              <a:rPr lang="fr-FR" sz="2400" dirty="0" err="1"/>
              <a:t>Greece</a:t>
            </a:r>
            <a:r>
              <a:rPr lang="fr-FR" sz="2400" dirty="0"/>
              <a:t> (180%) US (110%) </a:t>
            </a:r>
            <a:r>
              <a:rPr lang="fr-FR" sz="2400" dirty="0" err="1"/>
              <a:t>Italy</a:t>
            </a:r>
            <a:r>
              <a:rPr lang="fr-FR" sz="2400" dirty="0"/>
              <a:t> (148%); France (116%),Germany (62</a:t>
            </a:r>
            <a:r>
              <a:rPr lang="fr-FR" sz="2400" dirty="0">
                <a:solidFill>
                  <a:srgbClr val="FF0000"/>
                </a:solidFill>
              </a:rPr>
              <a:t>%)- </a:t>
            </a:r>
            <a:r>
              <a:rPr lang="fr-FR" sz="2400" b="1" dirty="0" err="1">
                <a:solidFill>
                  <a:srgbClr val="FF0000"/>
                </a:solidFill>
              </a:rPr>
              <a:t>Average</a:t>
            </a:r>
            <a:r>
              <a:rPr lang="fr-FR" sz="2400" b="1" dirty="0">
                <a:solidFill>
                  <a:srgbClr val="FF0000"/>
                </a:solidFill>
              </a:rPr>
              <a:t> EU 88%</a:t>
            </a:r>
          </a:p>
          <a:p>
            <a:pPr marL="0" indent="0">
              <a:buFontTx/>
              <a:buNone/>
            </a:pPr>
            <a:r>
              <a:rPr lang="fr-FR" sz="2400" dirty="0" err="1"/>
              <a:t>Reminder</a:t>
            </a:r>
            <a:r>
              <a:rPr lang="fr-FR" sz="2400" dirty="0"/>
              <a:t>: Maastricht </a:t>
            </a:r>
            <a:r>
              <a:rPr lang="fr-FR" sz="2400" dirty="0" err="1"/>
              <a:t>Treaty</a:t>
            </a:r>
            <a:r>
              <a:rPr lang="fr-FR" sz="2400" dirty="0"/>
              <a:t> 1993: goal: </a:t>
            </a:r>
            <a:r>
              <a:rPr lang="fr-FR" sz="2400" dirty="0" err="1"/>
              <a:t>reduce</a:t>
            </a:r>
            <a:r>
              <a:rPr lang="fr-FR" sz="2400" dirty="0"/>
              <a:t> the </a:t>
            </a:r>
            <a:r>
              <a:rPr lang="fr-FR" sz="2400" dirty="0" err="1"/>
              <a:t>Debt</a:t>
            </a:r>
            <a:r>
              <a:rPr lang="fr-FR" sz="2400" dirty="0"/>
              <a:t> to GDP ratio to 60%</a:t>
            </a:r>
          </a:p>
          <a:p>
            <a:pPr marL="0" indent="0">
              <a:buFontTx/>
              <a:buNone/>
            </a:pP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European</a:t>
            </a:r>
            <a:r>
              <a:rPr lang="fr-FR" sz="2400" dirty="0"/>
              <a:t> </a:t>
            </a:r>
            <a:r>
              <a:rPr lang="fr-FR" sz="2400" dirty="0" err="1"/>
              <a:t>rule</a:t>
            </a:r>
            <a:r>
              <a:rPr lang="fr-FR" sz="2400" dirty="0"/>
              <a:t> : not </a:t>
            </a:r>
            <a:r>
              <a:rPr lang="fr-FR" sz="2400" dirty="0" err="1"/>
              <a:t>exceed</a:t>
            </a:r>
            <a:r>
              <a:rPr lang="fr-FR" sz="2400" dirty="0"/>
              <a:t> 3% public </a:t>
            </a:r>
            <a:r>
              <a:rPr lang="fr-FR" sz="2400" dirty="0" err="1"/>
              <a:t>deficit</a:t>
            </a:r>
            <a:r>
              <a:rPr lang="fr-FR" sz="2400" dirty="0"/>
              <a:t> (</a:t>
            </a:r>
            <a:r>
              <a:rPr lang="fr-FR" sz="2400" dirty="0" err="1"/>
              <a:t>currently</a:t>
            </a:r>
            <a:r>
              <a:rPr lang="fr-FR" sz="2400" dirty="0"/>
              <a:t> 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 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Belgium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, 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Italy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, 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Hungary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, Malta, 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Poland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and 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Slovakia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and France 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don’t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respect 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this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rule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</a:t>
            </a:r>
            <a:r>
              <a:rPr lang="fr-FR" sz="3600" b="0" i="0" u="none" strike="noStrike" dirty="0" err="1">
                <a:solidFill>
                  <a:srgbClr val="383F4E"/>
                </a:solidFill>
                <a:effectLst/>
                <a:latin typeface="The Antiqua B"/>
              </a:rPr>
              <a:t>within</a:t>
            </a:r>
            <a:r>
              <a:rPr lang="fr-FR" sz="3600" b="0" i="0" u="none" strike="noStrike" dirty="0">
                <a:solidFill>
                  <a:srgbClr val="383F4E"/>
                </a:solidFill>
                <a:effectLst/>
                <a:latin typeface="The Antiqua B"/>
              </a:rPr>
              <a:t> the E.U)</a:t>
            </a:r>
            <a:endParaRPr lang="fr-FR" sz="2400" dirty="0"/>
          </a:p>
          <a:p>
            <a:pPr marL="0" indent="0">
              <a:buFontTx/>
              <a:buNone/>
            </a:pPr>
            <a:br>
              <a:rPr lang="fr-FR" sz="2400" dirty="0"/>
            </a:br>
            <a:r>
              <a:rPr lang="fr-FR" sz="2400" dirty="0"/>
              <a:t>- </a:t>
            </a:r>
            <a:r>
              <a:rPr lang="fr-FR" sz="2400" dirty="0" err="1"/>
              <a:t>Who</a:t>
            </a:r>
            <a:r>
              <a:rPr lang="fr-FR" sz="2400" dirty="0"/>
              <a:t> </a:t>
            </a:r>
            <a:r>
              <a:rPr lang="fr-FR" sz="2400" dirty="0" err="1"/>
              <a:t>owns</a:t>
            </a:r>
            <a:r>
              <a:rPr lang="fr-FR" sz="2400" dirty="0"/>
              <a:t> the French public </a:t>
            </a:r>
            <a:r>
              <a:rPr lang="fr-FR" sz="2400" dirty="0" err="1"/>
              <a:t>debt</a:t>
            </a:r>
            <a:r>
              <a:rPr lang="fr-FR" sz="2400" dirty="0"/>
              <a:t>? https://</a:t>
            </a:r>
            <a:r>
              <a:rPr lang="fr-FR" sz="2400" dirty="0" err="1"/>
              <a:t>www.reuters.com</a:t>
            </a:r>
            <a:r>
              <a:rPr lang="fr-FR" sz="2400" dirty="0"/>
              <a:t>/business/finance/who-owns-frances-debt-why-it-matters-2024-06-26/#:~:</a:t>
            </a:r>
            <a:r>
              <a:rPr lang="fr-FR" sz="2400" dirty="0" err="1"/>
              <a:t>text</a:t>
            </a:r>
            <a:r>
              <a:rPr lang="fr-FR" sz="2400" dirty="0"/>
              <a:t>=Foreign%20investors%20own%20around%2050,known%20to%20be%20quite%20volatile.</a:t>
            </a:r>
          </a:p>
          <a:p>
            <a:pPr marL="0" indent="0">
              <a:buFontTx/>
              <a:buNone/>
            </a:pPr>
            <a:r>
              <a:rPr lang="fr-FR" sz="2400" dirty="0"/>
              <a:t>In 1993, 33%, in 2020 50%, more </a:t>
            </a:r>
            <a:r>
              <a:rPr lang="fr-FR" sz="2400" dirty="0" err="1"/>
              <a:t>than</a:t>
            </a:r>
            <a:r>
              <a:rPr lang="fr-FR" sz="2400" dirty="0"/>
              <a:t> </a:t>
            </a:r>
            <a:r>
              <a:rPr lang="fr-FR" sz="2400" dirty="0" err="1"/>
              <a:t>any</a:t>
            </a:r>
            <a:r>
              <a:rPr lang="fr-FR" sz="2400" dirty="0"/>
              <a:t>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European</a:t>
            </a:r>
            <a:r>
              <a:rPr lang="fr-FR" sz="2400" dirty="0"/>
              <a:t> country (Germany 45%, Spain 40%, </a:t>
            </a:r>
            <a:r>
              <a:rPr lang="fr-FR" sz="2400" dirty="0" err="1"/>
              <a:t>Italy</a:t>
            </a:r>
            <a:r>
              <a:rPr lang="fr-FR" sz="2400" dirty="0"/>
              <a:t> 28%; the US 30%)</a:t>
            </a:r>
          </a:p>
          <a:p>
            <a:pPr marL="0" indent="0">
              <a:buFontTx/>
              <a:buNone/>
            </a:pPr>
            <a:r>
              <a:rPr lang="fr-FR" sz="2400" dirty="0"/>
              <a:t>Bps: basic point (</a:t>
            </a:r>
            <a:r>
              <a:rPr lang="fr-FR" sz="2400" dirty="0" err="1"/>
              <a:t>measure</a:t>
            </a:r>
            <a:r>
              <a:rPr lang="fr-FR" sz="2400" dirty="0"/>
              <a:t> of </a:t>
            </a:r>
            <a:r>
              <a:rPr lang="fr-FR" sz="2400" dirty="0" err="1"/>
              <a:t>interest</a:t>
            </a:r>
            <a:r>
              <a:rPr lang="fr-FR" sz="2400" dirty="0"/>
              <a:t> rate or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financial</a:t>
            </a:r>
            <a:r>
              <a:rPr lang="fr-FR" sz="2400" dirty="0"/>
              <a:t> instrument)</a:t>
            </a:r>
          </a:p>
          <a:p>
            <a:pPr marL="0" indent="0">
              <a:buFontTx/>
              <a:buNone/>
            </a:pPr>
            <a:endParaRPr lang="fr-FR" sz="2400" dirty="0"/>
          </a:p>
          <a:p>
            <a:pPr marL="0" indent="0">
              <a:buFontTx/>
              <a:buNone/>
            </a:pPr>
            <a:r>
              <a:rPr lang="fr-FR" sz="2400" dirty="0"/>
              <a:t>- </a:t>
            </a:r>
            <a:r>
              <a:rPr lang="fr-FR" sz="2400" dirty="0" err="1"/>
              <a:t>Austerity</a:t>
            </a:r>
            <a:r>
              <a:rPr lang="fr-FR" sz="2400" dirty="0"/>
              <a:t> </a:t>
            </a:r>
            <a:r>
              <a:rPr lang="fr-FR" sz="2400" dirty="0" err="1"/>
              <a:t>measures</a:t>
            </a:r>
            <a:r>
              <a:rPr lang="fr-FR" sz="2400" dirty="0"/>
              <a:t>: </a:t>
            </a:r>
            <a:r>
              <a:rPr lang="fr-FR" sz="2400" dirty="0" err="1"/>
              <a:t>when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raise</a:t>
            </a:r>
            <a:r>
              <a:rPr lang="fr-FR" sz="2400" dirty="0"/>
              <a:t> taxes/ </a:t>
            </a:r>
            <a:r>
              <a:rPr lang="fr-FR" sz="2400" dirty="0" err="1"/>
              <a:t>decrease</a:t>
            </a:r>
            <a:r>
              <a:rPr lang="fr-FR" sz="2400" dirty="0"/>
              <a:t> public </a:t>
            </a:r>
            <a:r>
              <a:rPr lang="fr-FR" sz="2400" dirty="0" err="1"/>
              <a:t>spending</a:t>
            </a:r>
            <a:r>
              <a:rPr lang="fr-FR" sz="2400" dirty="0"/>
              <a:t> , </a:t>
            </a:r>
            <a:r>
              <a:rPr lang="fr-FR" sz="2400" dirty="0" err="1"/>
              <a:t>you</a:t>
            </a:r>
            <a:r>
              <a:rPr lang="fr-FR" sz="2400" dirty="0"/>
              <a:t> run the </a:t>
            </a:r>
            <a:r>
              <a:rPr lang="fr-FR" sz="2400" dirty="0" err="1"/>
              <a:t>risk</a:t>
            </a:r>
            <a:r>
              <a:rPr lang="fr-FR" sz="2400" dirty="0"/>
              <a:t> of </a:t>
            </a:r>
            <a:r>
              <a:rPr lang="fr-FR" sz="2400" dirty="0" err="1"/>
              <a:t>decreasing</a:t>
            </a:r>
            <a:r>
              <a:rPr lang="fr-FR" sz="2400" dirty="0"/>
              <a:t> </a:t>
            </a:r>
            <a:r>
              <a:rPr lang="fr-FR" sz="2400" dirty="0" err="1"/>
              <a:t>economic</a:t>
            </a:r>
            <a:r>
              <a:rPr lang="fr-FR" sz="2400" dirty="0"/>
              <a:t> </a:t>
            </a:r>
            <a:r>
              <a:rPr lang="fr-FR" sz="2400" dirty="0" err="1"/>
              <a:t>activity</a:t>
            </a:r>
            <a:r>
              <a:rPr lang="fr-FR" sz="2400" dirty="0"/>
              <a:t>, </a:t>
            </a:r>
            <a:r>
              <a:rPr lang="fr-FR" sz="2400" dirty="0" err="1"/>
              <a:t>thus</a:t>
            </a:r>
            <a:r>
              <a:rPr lang="fr-FR" sz="2400" dirty="0"/>
              <a:t> </a:t>
            </a:r>
            <a:r>
              <a:rPr lang="fr-FR" sz="2400" dirty="0" err="1"/>
              <a:t>degrading</a:t>
            </a:r>
            <a:r>
              <a:rPr lang="fr-FR" sz="2400" dirty="0"/>
              <a:t> the ratio </a:t>
            </a:r>
            <a:r>
              <a:rPr lang="fr-FR" sz="2400" dirty="0" err="1"/>
              <a:t>debt</a:t>
            </a:r>
            <a:r>
              <a:rPr lang="fr-FR" sz="2400" dirty="0"/>
              <a:t>/GDP; </a:t>
            </a:r>
            <a:r>
              <a:rPr lang="fr-FR" sz="2400" dirty="0" err="1"/>
              <a:t>Recession</a:t>
            </a:r>
            <a:r>
              <a:rPr lang="fr-FR" sz="2400" dirty="0"/>
              <a:t> </a:t>
            </a:r>
            <a:r>
              <a:rPr lang="fr-FR" sz="2400" dirty="0" err="1"/>
              <a:t>means</a:t>
            </a:r>
            <a:r>
              <a:rPr lang="fr-FR" sz="2400" dirty="0"/>
              <a:t> </a:t>
            </a:r>
            <a:r>
              <a:rPr lang="fr-FR" sz="2400" dirty="0" err="1"/>
              <a:t>less</a:t>
            </a:r>
            <a:r>
              <a:rPr lang="fr-FR" sz="2400" dirty="0"/>
              <a:t> revenue for the State, </a:t>
            </a:r>
            <a:r>
              <a:rPr lang="fr-FR" sz="2400" dirty="0" err="1"/>
              <a:t>so</a:t>
            </a:r>
            <a:r>
              <a:rPr lang="fr-FR" sz="2400" dirty="0"/>
              <a:t> the state ends up </a:t>
            </a:r>
            <a:r>
              <a:rPr lang="fr-FR" sz="2400" dirty="0" err="1"/>
              <a:t>poorer</a:t>
            </a:r>
            <a:r>
              <a:rPr lang="fr-FR" sz="2400" dirty="0"/>
              <a:t>; exemple </a:t>
            </a:r>
            <a:r>
              <a:rPr lang="fr-FR" sz="2400" dirty="0" err="1"/>
              <a:t>Eurozone</a:t>
            </a:r>
            <a:r>
              <a:rPr lang="fr-FR" sz="2400" dirty="0"/>
              <a:t> 2010-14, the case of </a:t>
            </a:r>
            <a:r>
              <a:rPr lang="fr-FR" sz="2400" dirty="0" err="1"/>
              <a:t>Greece</a:t>
            </a:r>
            <a:r>
              <a:rPr lang="fr-FR" sz="2400" dirty="0"/>
              <a:t> Ratio </a:t>
            </a:r>
            <a:r>
              <a:rPr lang="fr-FR" sz="2400" dirty="0" err="1"/>
              <a:t>debt</a:t>
            </a:r>
            <a:r>
              <a:rPr lang="fr-FR" sz="2400" dirty="0"/>
              <a:t>/GDP 2009: 126%, 2014: 180%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- How to </a:t>
            </a:r>
            <a:r>
              <a:rPr lang="fr-FR" dirty="0" err="1"/>
              <a:t>reduce</a:t>
            </a:r>
            <a:r>
              <a:rPr lang="fr-FR" dirty="0"/>
              <a:t> the </a:t>
            </a:r>
            <a:r>
              <a:rPr lang="fr-FR" dirty="0" err="1"/>
              <a:t>debt</a:t>
            </a: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029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br>
              <a:rPr lang="fr-FR" dirty="0"/>
            </a:br>
            <a:r>
              <a:rPr lang="fr-FR" dirty="0"/>
              <a:t>-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owns</a:t>
            </a:r>
            <a:r>
              <a:rPr lang="fr-FR" dirty="0"/>
              <a:t> the French public </a:t>
            </a:r>
            <a:r>
              <a:rPr lang="fr-FR" dirty="0" err="1"/>
              <a:t>debt</a:t>
            </a:r>
            <a:r>
              <a:rPr lang="fr-FR" dirty="0"/>
              <a:t>? https://</a:t>
            </a:r>
            <a:r>
              <a:rPr lang="fr-FR" dirty="0" err="1"/>
              <a:t>www.reuters.com</a:t>
            </a:r>
            <a:r>
              <a:rPr lang="fr-FR" dirty="0"/>
              <a:t>/business/finance/who-owns-frances-debt-why-it-matters-2024-06-26/#:~:</a:t>
            </a:r>
            <a:r>
              <a:rPr lang="fr-FR" dirty="0" err="1"/>
              <a:t>text</a:t>
            </a:r>
            <a:r>
              <a:rPr lang="fr-FR" dirty="0"/>
              <a:t>=Foreign%20investors%20own%20around%2050,known%20to%20be%20quite%20volatile.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A few figures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Netherlands</a:t>
            </a:r>
            <a:r>
              <a:rPr lang="fr-FR" dirty="0"/>
              <a:t>: 45%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- How to </a:t>
            </a:r>
            <a:r>
              <a:rPr lang="fr-FR" dirty="0" err="1"/>
              <a:t>reduce</a:t>
            </a:r>
            <a:r>
              <a:rPr lang="fr-FR" dirty="0"/>
              <a:t> the </a:t>
            </a:r>
            <a:r>
              <a:rPr lang="fr-FR" dirty="0" err="1"/>
              <a:t>debt</a:t>
            </a:r>
            <a:r>
              <a:rPr lang="fr-FR" dirty="0"/>
              <a:t>: 2 options, </a:t>
            </a:r>
            <a:r>
              <a:rPr lang="fr-FR" dirty="0" err="1"/>
              <a:t>whether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act</a:t>
            </a:r>
            <a:r>
              <a:rPr lang="fr-FR" dirty="0"/>
              <a:t> on the </a:t>
            </a:r>
            <a:r>
              <a:rPr lang="fr-FR" dirty="0" err="1"/>
              <a:t>numerator</a:t>
            </a:r>
            <a:r>
              <a:rPr lang="fr-FR" dirty="0"/>
              <a:t> or </a:t>
            </a:r>
            <a:r>
              <a:rPr lang="fr-FR" dirty="0" err="1"/>
              <a:t>denominator</a:t>
            </a: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587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fr-FR" sz="1400" dirty="0" err="1"/>
              <a:t>Definition</a:t>
            </a:r>
            <a:r>
              <a:rPr lang="fr-FR" sz="1400" dirty="0"/>
              <a:t> 2) </a:t>
            </a:r>
            <a:r>
              <a:rPr lang="fr-FR" sz="1400" dirty="0" err="1"/>
              <a:t>who</a:t>
            </a:r>
            <a:r>
              <a:rPr lang="fr-FR" sz="1400" dirty="0"/>
              <a:t> can </a:t>
            </a:r>
            <a:r>
              <a:rPr lang="fr-FR" sz="1400" dirty="0" err="1"/>
              <a:t>participate</a:t>
            </a:r>
            <a:r>
              <a:rPr lang="fr-FR" sz="1400" dirty="0"/>
              <a:t>? 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 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banks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forex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dealers, commercial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companies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central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banks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investment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management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firms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hedge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funds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retail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forex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dealers, and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investors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.</a:t>
            </a:r>
          </a:p>
          <a:p>
            <a:pPr algn="l">
              <a:buFont typeface="+mj-lt"/>
              <a:buAutoNum type="arabicPeriod"/>
            </a:pP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Most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liquid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trading pairs: EUR/USD</a:t>
            </a:r>
          </a:p>
          <a:p>
            <a:pPr algn="l">
              <a:buFont typeface="+mj-lt"/>
              <a:buAutoNum type="arabicPeriod"/>
            </a:pP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USD/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JPYen</a:t>
            </a:r>
            <a:endParaRPr lang="fr-FR" sz="1400" b="0" i="0" u="none" strike="noStrike" dirty="0">
              <a:solidFill>
                <a:srgbClr val="111111"/>
              </a:solidFill>
              <a:effectLst/>
              <a:latin typeface="SourceSansPro"/>
            </a:endParaRPr>
          </a:p>
          <a:p>
            <a:pPr algn="l">
              <a:buFont typeface="+mj-lt"/>
              <a:buAutoNum type="arabicPeriod"/>
            </a:pP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GBP/USD</a:t>
            </a:r>
          </a:p>
          <a:p>
            <a:pPr marL="171450" indent="-171450">
              <a:buFontTx/>
              <a:buChar char="-"/>
            </a:pPr>
            <a:endParaRPr lang="fr-FR" sz="1400" b="0" i="0" u="none" strike="noStrike" dirty="0">
              <a:solidFill>
                <a:srgbClr val="111111"/>
              </a:solidFill>
              <a:effectLst/>
              <a:latin typeface="SourceSansPro"/>
            </a:endParaRPr>
          </a:p>
          <a:p>
            <a:pPr marL="171450" indent="-171450">
              <a:buFontTx/>
              <a:buChar char="-"/>
            </a:pP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Brief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history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of the Exchange rate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systems</a:t>
            </a:r>
            <a:endParaRPr lang="fr-FR" sz="1400" b="0" i="0" u="none" strike="noStrike" dirty="0">
              <a:solidFill>
                <a:srgbClr val="111111"/>
              </a:solidFill>
              <a:effectLst/>
              <a:latin typeface="SourceSansPr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Bimetallism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(1870-75)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Classical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Gold standard (1875-1914)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Interwar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1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period</a:t>
            </a: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(1915-44)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Bretton Woods system (1944-1973)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Flexible exchange rate system (1973-now)</a:t>
            </a:r>
            <a:endParaRPr lang="fr-FR" sz="1400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958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- This assumes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that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for exports and imports are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relatively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elastic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.. Not the case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often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the short-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term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yet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 over a longer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period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of time,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becomes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more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elastic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and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so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there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an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improvement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the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current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account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(https://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www.economicshelp.org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/blog/437/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trade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effects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-of-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falling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-exchange-rates/)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078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Case-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245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/>
              <a:t>Il </a:t>
            </a:r>
            <a:r>
              <a:rPr lang="fr-FR" dirty="0"/>
              <a:t>all OECD countries and in China, </a:t>
            </a:r>
            <a:r>
              <a:rPr lang="fr-FR" dirty="0" err="1"/>
              <a:t>price-elasticity</a:t>
            </a:r>
            <a:r>
              <a:rPr lang="fr-FR" dirty="0"/>
              <a:t> of imports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low</a:t>
            </a:r>
            <a:r>
              <a:rPr lang="fr-FR" dirty="0"/>
              <a:t> ; </a:t>
            </a:r>
            <a:r>
              <a:rPr lang="fr-FR" dirty="0" err="1"/>
              <a:t>Elasticity-price</a:t>
            </a:r>
            <a:r>
              <a:rPr lang="fr-FR" dirty="0"/>
              <a:t> of exports </a:t>
            </a:r>
            <a:r>
              <a:rPr lang="fr-FR" dirty="0" err="1"/>
              <a:t>is</a:t>
            </a:r>
            <a:r>
              <a:rPr lang="fr-FR" dirty="0"/>
              <a:t> high in France, Spain, China and </a:t>
            </a:r>
            <a:r>
              <a:rPr lang="fr-FR" dirty="0" err="1"/>
              <a:t>India</a:t>
            </a:r>
            <a:r>
              <a:rPr lang="fr-FR" dirty="0"/>
              <a:t>. </a:t>
            </a:r>
          </a:p>
        </p:txBody>
      </p:sp>
      <p:sp>
        <p:nvSpPr>
          <p:cNvPr id="12185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6A51AD-B137-634E-9401-74AECEE872ED}" type="slidenum">
              <a:rPr kumimoji="0" lang="fr-F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73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The impact of a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fall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the exchange rate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depends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on a few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factors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State of the </a:t>
            </a:r>
            <a:r>
              <a:rPr lang="fr-FR" b="1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economy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 If the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economy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a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recession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, a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depreciation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may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help boost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growth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with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little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effect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on inflation. But, if inflation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already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high, a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fall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the exchange rate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will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make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inflation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worse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Other</a:t>
            </a:r>
            <a:r>
              <a:rPr lang="fr-FR" b="1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components of </a:t>
            </a:r>
            <a:r>
              <a:rPr lang="fr-FR" b="1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Aggregate</a:t>
            </a:r>
            <a:r>
              <a:rPr lang="fr-FR" b="1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1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 If the exchange rate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falls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this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increases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export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However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, if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there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fall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consumer confidence,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there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may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be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no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overall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increase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AD.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Time lag and </a:t>
            </a:r>
            <a:r>
              <a:rPr lang="fr-FR" b="1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elasticity</a:t>
            </a:r>
            <a:r>
              <a:rPr lang="fr-FR" b="1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of </a:t>
            </a:r>
            <a:r>
              <a:rPr lang="fr-FR" b="1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 In the short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term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for exports tends to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be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inelastic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(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therefore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only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small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increase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). Over time,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becomes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more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elastic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Therefore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there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a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bigger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increase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demand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for exports.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1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Depends</a:t>
            </a:r>
            <a:r>
              <a:rPr lang="fr-FR" b="1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on the cause of the </a:t>
            </a:r>
            <a:r>
              <a:rPr lang="fr-FR" b="1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fall</a:t>
            </a:r>
            <a:r>
              <a:rPr lang="fr-FR" b="1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in the exchange rate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 For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example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, countries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experiencing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a balance of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payments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crisis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(e.g.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Russia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2007/17)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will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see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an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outflow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of capital as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investors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become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nervous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over the speed of the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currency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devaluation</a:t>
            </a:r>
            <a:r>
              <a:rPr lang="fr-FR" b="0" i="0" u="none" strike="noStrike" dirty="0">
                <a:solidFill>
                  <a:srgbClr val="3A3A3A"/>
                </a:solidFill>
                <a:effectLst/>
                <a:latin typeface="Georgia" panose="02040502050405020303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592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226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133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Case-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approach</a:t>
            </a: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555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R"/>
            </a:pPr>
            <a:r>
              <a:rPr lang="fr-FR" dirty="0"/>
              <a:t>August 2024 (US </a:t>
            </a:r>
            <a:r>
              <a:rPr lang="fr-FR" dirty="0" err="1"/>
              <a:t>sees</a:t>
            </a:r>
            <a:r>
              <a:rPr lang="fr-FR" dirty="0"/>
              <a:t> </a:t>
            </a:r>
            <a:r>
              <a:rPr lang="fr-FR" dirty="0" err="1"/>
              <a:t>clouds</a:t>
            </a:r>
            <a:r>
              <a:rPr lang="fr-FR" dirty="0"/>
              <a:t>..)</a:t>
            </a:r>
          </a:p>
          <a:p>
            <a:pPr marL="228600" indent="-228600">
              <a:buFontTx/>
              <a:buAutoNum type="arabicParenR"/>
            </a:pPr>
            <a:r>
              <a:rPr lang="fr-FR" dirty="0"/>
              <a:t>‘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crisis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greatest</a:t>
            </a:r>
            <a:r>
              <a:rPr lang="fr-FR" dirty="0"/>
              <a:t> challenge’ Sept 2008</a:t>
            </a:r>
          </a:p>
          <a:p>
            <a:pPr marL="228600" indent="-228600">
              <a:buFontTx/>
              <a:buAutoNum type="arabicParenR"/>
            </a:pPr>
            <a:r>
              <a:rPr lang="fr-FR" dirty="0"/>
              <a:t>‘panic </a:t>
            </a:r>
            <a:r>
              <a:rPr lang="fr-FR" dirty="0" err="1"/>
              <a:t>levels</a:t>
            </a:r>
            <a:r>
              <a:rPr lang="fr-FR" dirty="0"/>
              <a:t> of stock </a:t>
            </a:r>
            <a:r>
              <a:rPr lang="fr-FR" dirty="0" err="1"/>
              <a:t>prices</a:t>
            </a:r>
            <a:r>
              <a:rPr lang="fr-FR" dirty="0"/>
              <a:t>’ (</a:t>
            </a:r>
            <a:r>
              <a:rPr lang="fr-FR" dirty="0" err="1"/>
              <a:t>Oct</a:t>
            </a:r>
            <a:r>
              <a:rPr lang="fr-FR" dirty="0"/>
              <a:t> 1929)</a:t>
            </a:r>
          </a:p>
          <a:p>
            <a:pPr marL="228600" indent="-228600">
              <a:buFontTx/>
              <a:buAutoNum type="arabicParenR"/>
            </a:pPr>
            <a:r>
              <a:rPr lang="fr-FR" dirty="0"/>
              <a:t>The Great </a:t>
            </a:r>
            <a:r>
              <a:rPr lang="fr-FR" dirty="0" err="1"/>
              <a:t>lockdown</a:t>
            </a:r>
            <a:r>
              <a:rPr lang="fr-FR" dirty="0"/>
              <a:t> April 2020</a:t>
            </a:r>
          </a:p>
          <a:p>
            <a:pPr marL="228600" indent="-228600">
              <a:buFontTx/>
              <a:buAutoNum type="arabicParenR"/>
            </a:pPr>
            <a:endParaRPr lang="fr-FR" dirty="0"/>
          </a:p>
          <a:p>
            <a:r>
              <a:rPr lang="fr-FR" dirty="0"/>
              <a:t>All </a:t>
            </a:r>
            <a:r>
              <a:rPr lang="fr-FR" dirty="0" err="1"/>
              <a:t>these</a:t>
            </a:r>
            <a:r>
              <a:rPr lang="fr-FR" dirty="0"/>
              <a:t> crises…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Globalization= a political agenda for neoliberal policies, serving the interests of the ruling class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(F.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Lebaron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dans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savant, le politique et la </a:t>
            </a:r>
            <a:r>
              <a:rPr lang="en-US" sz="1800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mondialisation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the result of a long-time process,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ultimate stage of a progress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started with the Great discoveries of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XVIth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century, mercantilism, the Industrial revolutions (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XIXth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colonization, the emergence of MNC / international finance, both for Marxists and classic economists like Ricardo.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Interesting parallel between the birth of agriculture (in the Neolithic period) and the 3rd wave of globalization: the search for a decrease of transaction costs (chap 1 page 16)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 Adam Smith, homo economicus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buFontTx/>
              <a:buAutoNum type="arabicParenR"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21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r>
              <a:rPr lang="fr-FR" dirty="0"/>
              <a:t>Public </a:t>
            </a:r>
            <a:r>
              <a:rPr lang="fr-FR" dirty="0" err="1"/>
              <a:t>debt</a:t>
            </a:r>
            <a:r>
              <a:rPr lang="fr-FR" dirty="0"/>
              <a:t>? stock</a:t>
            </a:r>
          </a:p>
          <a:p>
            <a:pPr marL="0" indent="0" algn="l">
              <a:buFontTx/>
              <a:buNone/>
            </a:pPr>
            <a:r>
              <a:rPr lang="fr-FR" dirty="0"/>
              <a:t>GDP per </a:t>
            </a:r>
            <a:r>
              <a:rPr lang="fr-FR" dirty="0" err="1"/>
              <a:t>year</a:t>
            </a:r>
            <a:r>
              <a:rPr lang="fr-FR" dirty="0"/>
              <a:t>? flow</a:t>
            </a:r>
          </a:p>
          <a:p>
            <a:pPr marL="0" indent="0" algn="l">
              <a:buFontTx/>
              <a:buNone/>
            </a:pPr>
            <a:r>
              <a:rPr lang="fr-FR" dirty="0"/>
              <a:t>Exports per </a:t>
            </a:r>
            <a:r>
              <a:rPr lang="fr-FR" dirty="0" err="1"/>
              <a:t>year</a:t>
            </a:r>
            <a:r>
              <a:rPr lang="fr-FR" dirty="0"/>
              <a:t>? flow</a:t>
            </a:r>
          </a:p>
          <a:p>
            <a:pPr marL="0" indent="0" algn="l">
              <a:buFontTx/>
              <a:buNone/>
            </a:pP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unemployed</a:t>
            </a:r>
            <a:r>
              <a:rPr lang="fr-FR" dirty="0"/>
              <a:t>? stock</a:t>
            </a:r>
          </a:p>
          <a:p>
            <a:pPr marL="0" indent="0" algn="l">
              <a:buFontTx/>
              <a:buNone/>
            </a:pP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deficit</a:t>
            </a:r>
            <a:r>
              <a:rPr lang="fr-FR" dirty="0"/>
              <a:t> par </a:t>
            </a:r>
            <a:r>
              <a:rPr lang="fr-FR" dirty="0" err="1"/>
              <a:t>year</a:t>
            </a:r>
            <a:r>
              <a:rPr lang="fr-FR" dirty="0"/>
              <a:t>? flow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343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u="sng" dirty="0" err="1"/>
              <a:t>What</a:t>
            </a:r>
            <a:r>
              <a:rPr lang="fr-FR" u="sng" dirty="0"/>
              <a:t> </a:t>
            </a:r>
            <a:r>
              <a:rPr lang="fr-FR" u="sng" dirty="0" err="1"/>
              <a:t>does</a:t>
            </a:r>
            <a:r>
              <a:rPr lang="fr-FR" u="sng" dirty="0"/>
              <a:t> </a:t>
            </a:r>
            <a:r>
              <a:rPr lang="fr-FR" u="sng" dirty="0" err="1"/>
              <a:t>it</a:t>
            </a:r>
            <a:r>
              <a:rPr lang="fr-FR" u="sng" dirty="0"/>
              <a:t> </a:t>
            </a:r>
            <a:r>
              <a:rPr lang="fr-FR" u="sng" dirty="0" err="1"/>
              <a:t>include</a:t>
            </a:r>
            <a:r>
              <a:rPr lang="fr-FR" u="sng" dirty="0"/>
              <a:t>?</a:t>
            </a:r>
          </a:p>
          <a:p>
            <a:pPr marL="0" indent="0">
              <a:buFontTx/>
              <a:buNone/>
            </a:pPr>
            <a:r>
              <a:rPr lang="fr-FR" u="sng" dirty="0" err="1"/>
              <a:t>Consumption</a:t>
            </a:r>
            <a:r>
              <a:rPr lang="fr-FR" u="sng" dirty="0"/>
              <a:t> (1), </a:t>
            </a:r>
            <a:r>
              <a:rPr lang="fr-FR" u="sng" dirty="0" err="1"/>
              <a:t>investment</a:t>
            </a:r>
            <a:r>
              <a:rPr lang="fr-FR" u="sng" dirty="0"/>
              <a:t>, </a:t>
            </a:r>
            <a:r>
              <a:rPr lang="fr-FR" u="sng" dirty="0" err="1"/>
              <a:t>government</a:t>
            </a:r>
            <a:r>
              <a:rPr lang="fr-FR" u="sng" dirty="0"/>
              <a:t> </a:t>
            </a:r>
            <a:r>
              <a:rPr lang="fr-FR" u="sng" dirty="0" err="1"/>
              <a:t>spending</a:t>
            </a:r>
            <a:r>
              <a:rPr lang="fr-FR" u="sng" dirty="0"/>
              <a:t> and exports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Non –</a:t>
            </a:r>
            <a:r>
              <a:rPr lang="fr-FR" dirty="0" err="1"/>
              <a:t>market</a:t>
            </a:r>
            <a:r>
              <a:rPr lang="fr-FR" dirty="0"/>
              <a:t> production like </a:t>
            </a:r>
            <a:r>
              <a:rPr lang="fr-FR" dirty="0" err="1"/>
              <a:t>education</a:t>
            </a:r>
            <a:r>
              <a:rPr lang="fr-FR" dirty="0"/>
              <a:t>: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assess</a:t>
            </a:r>
            <a:r>
              <a:rPr lang="fr-FR" dirty="0"/>
              <a:t> the </a:t>
            </a:r>
            <a:r>
              <a:rPr lang="fr-FR" dirty="0" err="1"/>
              <a:t>added</a:t>
            </a:r>
            <a:r>
              <a:rPr lang="fr-FR" dirty="0"/>
              <a:t> value of a </a:t>
            </a:r>
            <a:r>
              <a:rPr lang="fr-FR" dirty="0" err="1"/>
              <a:t>teacher</a:t>
            </a:r>
            <a:r>
              <a:rPr lang="fr-FR" dirty="0"/>
              <a:t>…?!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Not </a:t>
            </a:r>
            <a:r>
              <a:rPr lang="fr-FR" dirty="0" err="1"/>
              <a:t>domestic</a:t>
            </a:r>
            <a:r>
              <a:rPr lang="fr-FR" dirty="0"/>
              <a:t> </a:t>
            </a:r>
            <a:r>
              <a:rPr lang="fr-FR" dirty="0" err="1"/>
              <a:t>work</a:t>
            </a:r>
            <a:r>
              <a:rPr lang="fr-FR" dirty="0"/>
              <a:t> (</a:t>
            </a:r>
            <a:r>
              <a:rPr lang="fr-FR" dirty="0" err="1"/>
              <a:t>although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represents</a:t>
            </a:r>
            <a:r>
              <a:rPr lang="fr-FR" dirty="0"/>
              <a:t> on </a:t>
            </a:r>
            <a:r>
              <a:rPr lang="fr-FR" dirty="0" err="1"/>
              <a:t>average</a:t>
            </a:r>
            <a:r>
              <a:rPr lang="fr-FR" dirty="0"/>
              <a:t> 1.5 times the </a:t>
            </a:r>
            <a:r>
              <a:rPr lang="fr-FR" dirty="0" err="1"/>
              <a:t>amount</a:t>
            </a:r>
            <a:r>
              <a:rPr lang="fr-FR" dirty="0"/>
              <a:t> of time </a:t>
            </a:r>
            <a:r>
              <a:rPr lang="fr-FR" dirty="0" err="1"/>
              <a:t>spent</a:t>
            </a:r>
            <a:r>
              <a:rPr lang="fr-FR" dirty="0"/>
              <a:t> at </a:t>
            </a:r>
            <a:r>
              <a:rPr lang="fr-FR" dirty="0" err="1"/>
              <a:t>work</a:t>
            </a:r>
            <a:r>
              <a:rPr lang="fr-FR" dirty="0"/>
              <a:t>)</a:t>
            </a:r>
          </a:p>
          <a:p>
            <a:pPr marL="0" indent="0">
              <a:buFontTx/>
              <a:buNone/>
            </a:pPr>
            <a:r>
              <a:rPr lang="fr-FR" dirty="0"/>
              <a:t>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u="sng" dirty="0" err="1"/>
              <a:t>Different</a:t>
            </a:r>
            <a:r>
              <a:rPr lang="fr-FR" u="sng" dirty="0"/>
              <a:t> </a:t>
            </a:r>
            <a:r>
              <a:rPr lang="fr-FR" u="sng" dirty="0" err="1"/>
              <a:t>approaches</a:t>
            </a:r>
            <a:r>
              <a:rPr lang="fr-FR" u="sng" dirty="0"/>
              <a:t> for </a:t>
            </a:r>
            <a:r>
              <a:rPr lang="fr-FR" u="sng" dirty="0" err="1"/>
              <a:t>calculation</a:t>
            </a:r>
            <a:r>
              <a:rPr lang="fr-FR" u="sng" dirty="0"/>
              <a:t>: </a:t>
            </a:r>
          </a:p>
          <a:p>
            <a:pPr algn="l"/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● The 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production 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approach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sums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“value-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added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” at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each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stage of production,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where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value-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added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defined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as total sales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less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value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intermediate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inputs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into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production process. For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example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flour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would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be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intermediate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input and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bread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final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product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; or an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architect’s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services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would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be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intermediate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input and the building the final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product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.</a:t>
            </a:r>
          </a:p>
          <a:p>
            <a:pPr algn="l"/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● The 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expenditure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approach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adds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up the value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purchases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made by final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users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—for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example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food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televisions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and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medical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services by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households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;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investments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in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machinery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by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companies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; and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purchases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goods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and services by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government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and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foreigners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.</a:t>
            </a:r>
          </a:p>
          <a:p>
            <a:pPr algn="l"/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● The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 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income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approach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sums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incomes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generated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by production—for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example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the compensation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employees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receive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and the operating surplus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companies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(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roughly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sales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less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costs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).</a:t>
            </a:r>
          </a:p>
          <a:p>
            <a:pPr algn="l"/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https://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ec.europa.eu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/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eurostat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/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statistics-explained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/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index.php?title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=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Beginners:GDP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_-_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What_is_gross_domestic_product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_(GDP)?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Traffic </a:t>
            </a:r>
            <a:r>
              <a:rPr lang="fr-FR" dirty="0" err="1"/>
              <a:t>jams</a:t>
            </a:r>
            <a:r>
              <a:rPr lang="fr-FR" dirty="0"/>
              <a:t> and car accidents </a:t>
            </a:r>
            <a:r>
              <a:rPr lang="fr-FR" dirty="0" err="1"/>
              <a:t>increase</a:t>
            </a:r>
            <a:r>
              <a:rPr lang="fr-FR" dirty="0"/>
              <a:t> GDP…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Real vs nominal: </a:t>
            </a:r>
          </a:p>
          <a:p>
            <a:pPr marL="171450" indent="-171450">
              <a:buFontTx/>
              <a:buChar char="-"/>
            </a:pPr>
            <a:r>
              <a:rPr lang="fr-FR" dirty="0"/>
              <a:t>Nominal value/real value: nominal value </a:t>
            </a:r>
            <a:r>
              <a:rPr lang="fr-FR" dirty="0" err="1"/>
              <a:t>expressed</a:t>
            </a:r>
            <a:r>
              <a:rPr lang="fr-FR" dirty="0"/>
              <a:t> in </a:t>
            </a:r>
            <a:r>
              <a:rPr lang="fr-FR" dirty="0" err="1"/>
              <a:t>currency</a:t>
            </a:r>
            <a:r>
              <a:rPr lang="fr-FR" dirty="0"/>
              <a:t> </a:t>
            </a:r>
            <a:r>
              <a:rPr lang="fr-FR" dirty="0" err="1"/>
              <a:t>units</a:t>
            </a:r>
            <a:r>
              <a:rPr lang="fr-FR" dirty="0"/>
              <a:t> </a:t>
            </a:r>
            <a:r>
              <a:rPr lang="fr-FR" dirty="0" err="1"/>
              <a:t>whereas</a:t>
            </a:r>
            <a:r>
              <a:rPr lang="fr-FR" dirty="0"/>
              <a:t> real value </a:t>
            </a:r>
            <a:r>
              <a:rPr lang="fr-FR" dirty="0" err="1"/>
              <a:t>takes</a:t>
            </a:r>
            <a:r>
              <a:rPr lang="fr-FR" dirty="0"/>
              <a:t> inflation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account</a:t>
            </a: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Real value= nominal value – inflation </a:t>
            </a:r>
            <a:r>
              <a:rPr lang="fr-FR" dirty="0" err="1"/>
              <a:t>Examples</a:t>
            </a:r>
            <a:r>
              <a:rPr lang="fr-FR" dirty="0"/>
              <a:t> of </a:t>
            </a:r>
            <a:r>
              <a:rPr lang="fr-FR" dirty="0" err="1"/>
              <a:t>wages</a:t>
            </a:r>
            <a:r>
              <a:rPr lang="fr-FR" dirty="0"/>
              <a:t> and </a:t>
            </a:r>
            <a:r>
              <a:rPr lang="fr-FR" dirty="0" err="1"/>
              <a:t>interest</a:t>
            </a:r>
            <a:r>
              <a:rPr lang="fr-FR" dirty="0"/>
              <a:t> rates for a </a:t>
            </a:r>
            <a:r>
              <a:rPr lang="fr-FR" dirty="0" err="1"/>
              <a:t>loan</a:t>
            </a:r>
            <a:r>
              <a:rPr lang="fr-FR" dirty="0"/>
              <a:t> or a return on </a:t>
            </a:r>
            <a:r>
              <a:rPr lang="fr-FR" dirty="0" err="1"/>
              <a:t>investment</a:t>
            </a: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64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/>
              <a:t>Non –</a:t>
            </a:r>
            <a:r>
              <a:rPr lang="fr-FR" dirty="0" err="1"/>
              <a:t>market</a:t>
            </a:r>
            <a:r>
              <a:rPr lang="fr-FR" dirty="0"/>
              <a:t> production like </a:t>
            </a:r>
            <a:r>
              <a:rPr lang="fr-FR" dirty="0" err="1"/>
              <a:t>education</a:t>
            </a:r>
            <a:r>
              <a:rPr lang="fr-FR" dirty="0"/>
              <a:t>: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assess</a:t>
            </a:r>
            <a:r>
              <a:rPr lang="fr-FR" dirty="0"/>
              <a:t> the </a:t>
            </a:r>
            <a:r>
              <a:rPr lang="fr-FR" dirty="0" err="1"/>
              <a:t>added</a:t>
            </a:r>
            <a:r>
              <a:rPr lang="fr-FR" dirty="0"/>
              <a:t> value of a </a:t>
            </a:r>
            <a:r>
              <a:rPr lang="fr-FR" dirty="0" err="1"/>
              <a:t>teacher</a:t>
            </a:r>
            <a:r>
              <a:rPr lang="fr-FR" dirty="0"/>
              <a:t>…?!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u="sng" dirty="0" err="1"/>
              <a:t>Different</a:t>
            </a:r>
            <a:r>
              <a:rPr lang="fr-FR" u="sng" dirty="0"/>
              <a:t> </a:t>
            </a:r>
            <a:r>
              <a:rPr lang="fr-FR" u="sng" dirty="0" err="1"/>
              <a:t>approaches</a:t>
            </a:r>
            <a:r>
              <a:rPr lang="fr-FR" u="sng" dirty="0"/>
              <a:t> for </a:t>
            </a:r>
            <a:r>
              <a:rPr lang="fr-FR" u="sng" dirty="0" err="1"/>
              <a:t>calculation</a:t>
            </a:r>
            <a:r>
              <a:rPr lang="fr-FR" u="sng" dirty="0"/>
              <a:t>: </a:t>
            </a:r>
          </a:p>
          <a:p>
            <a:pPr algn="l"/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● The 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production 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approach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sums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“value-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added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” at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each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stage of production,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where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value-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added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defined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as total sales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less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value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intermediate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inputs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into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production process. For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example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flour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would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be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intermediate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input and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bread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final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product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; or an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architect’s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services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would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be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intermediate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input and the building the final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product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.</a:t>
            </a:r>
          </a:p>
          <a:p>
            <a:pPr algn="l"/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● The 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expenditure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approach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adds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up the value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purchases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made by final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users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—for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example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food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televisions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and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medical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services by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households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;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investments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in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machinery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by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companies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; and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purchases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goods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and services by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government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and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foreigners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.</a:t>
            </a:r>
          </a:p>
          <a:p>
            <a:pPr algn="l"/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● The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 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income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1" u="none" strike="noStrike" dirty="0" err="1">
                <a:solidFill>
                  <a:srgbClr val="000000"/>
                </a:solidFill>
                <a:effectLst/>
                <a:latin typeface="MuseoSans-300"/>
              </a:rPr>
              <a:t>approach</a:t>
            </a:r>
            <a:r>
              <a:rPr lang="fr-FR" b="0" i="1" u="none" strike="noStrike" dirty="0">
                <a:solidFill>
                  <a:srgbClr val="000000"/>
                </a:solidFill>
                <a:effectLst/>
                <a:latin typeface="MuseoSans-300"/>
              </a:rPr>
              <a:t>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sums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incomes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generated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by production—for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example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, the compensation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employees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receive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and the operating surplus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companies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(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roughly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sales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less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MuseoSans-300"/>
              </a:rPr>
              <a:t>costs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MuseoSans-300"/>
              </a:rPr>
              <a:t>).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Traffic </a:t>
            </a:r>
            <a:r>
              <a:rPr lang="fr-FR" dirty="0" err="1"/>
              <a:t>jams</a:t>
            </a:r>
            <a:r>
              <a:rPr lang="fr-FR" dirty="0"/>
              <a:t> and car accidents </a:t>
            </a:r>
            <a:r>
              <a:rPr lang="fr-FR" dirty="0" err="1"/>
              <a:t>increase</a:t>
            </a:r>
            <a:r>
              <a:rPr lang="fr-FR" dirty="0"/>
              <a:t> GDP…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IN 2023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680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fr-FR" dirty="0" err="1"/>
              <a:t>Ranking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 if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consider</a:t>
            </a:r>
            <a:r>
              <a:rPr lang="fr-FR" dirty="0"/>
              <a:t> the 10 </a:t>
            </a:r>
            <a:r>
              <a:rPr lang="fr-FR" dirty="0" err="1"/>
              <a:t>richest</a:t>
            </a:r>
            <a:r>
              <a:rPr lang="fr-FR" dirty="0"/>
              <a:t> countries in the world (in </a:t>
            </a:r>
            <a:r>
              <a:rPr lang="fr-FR" dirty="0" err="1"/>
              <a:t>earnings</a:t>
            </a:r>
            <a:r>
              <a:rPr lang="fr-FR" dirty="0"/>
              <a:t> per capita): </a:t>
            </a:r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AIC and GDP: https://</a:t>
            </a:r>
            <a:r>
              <a:rPr lang="fr-FR" dirty="0" err="1"/>
              <a:t>www.euronews.com</a:t>
            </a:r>
            <a:r>
              <a:rPr lang="fr-FR"/>
              <a:t>/business/2025/09/07/real-household-income-per-capita-in-europe-which-countries-have-the-highest-increase-and-d</a:t>
            </a: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247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dirty="0"/>
          </a:p>
          <a:p>
            <a:pPr marL="0" indent="0">
              <a:buFontTx/>
              <a:buNone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  <a:p>
            <a:pPr marL="228600" indent="-228600">
              <a:buAutoNum type="arabicParenR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BB5EB-0114-DD47-B1C8-3DB3EF02F21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839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F68DF4-8863-037D-AA0D-E488FE8CA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7CE22E4-87DD-5AC4-5871-07E7B10B7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AE2F93-489D-E643-4DC1-D2146A70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CEC8-9F8A-1149-BF2A-530AEE9F0094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B0092B-B878-65C8-265F-32C27D2F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6F31AA-1B40-DBED-A4FA-C002D08D8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6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E934A9-E332-C121-FFA4-CF726658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140E9D-0C38-05EA-E27F-1DC60639F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D4A46E-43C3-9316-D9C5-C7FC95EB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4AFA-E982-6B48-93D5-2AAC435AD56D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6B3B4-EA13-7223-D282-89C1552E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6B4B57-0EAF-939D-C8BC-39954584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39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AD6F89D-BAAB-718F-CCB6-DE7A90672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8511ED-737C-1FD4-9164-AA1F00A9C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8917F0-191C-38FC-EA35-7482F6404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BE8C-F4E0-B249-9E84-06B166F93651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D93233-8D5A-AE52-F83D-58D8B95E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C57283-FDFB-0B90-F7D4-191AA367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38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01A95-428F-0976-08E1-DCACC910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45E723-56A8-7A44-251E-F2027505C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C5B3A6-A322-6150-01D2-33E886F33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67182-B02F-7044-B6EE-B58097F49B4E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8A17F4-7AA6-C10E-6D89-C33317780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8E7061-5DE3-FAEC-5488-99FB927F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70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53BFB-507D-5208-7631-AAF7EDD4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1BF582-1117-15F4-DAD0-327422103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3AC275-8908-0A11-8AD6-0F63B61D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2938-6FB8-BB47-9AA9-4778A097CA19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CFE1C-839E-4D5B-F71D-9CADCFC4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B21FF9-251A-B167-AFBF-5321344B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324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DB2D47-7254-3949-D671-3A6B863F5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A964A3-88FD-521E-EE8E-9AD80A0A8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52F8CC-3DB8-3240-A542-639A0DBCF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2496183-40AB-6993-6E7B-A46D76C2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043A-B9BA-8F46-B961-524EC9798873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6EE292-DFEF-6ED5-B17E-7D1019FB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3F50DA-89F8-27F0-5D00-32A1FA558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7698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0AC58C-F870-3270-9A50-711204A5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370F522-420C-8865-2B35-DEF82156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5C0BA5-B3AC-CD53-DE53-CB1628355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0CFE07E-DD00-E4A8-9D54-78FC0DA15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003C2E-BB54-1D12-3B1B-E22FE485D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5C02E1-ED46-E5BB-6C95-258601C3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EE40-B195-D944-8D48-67E134C9103B}" type="datetime1">
              <a:rPr lang="fr-FR" smtClean="0"/>
              <a:t>03/10/2025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34F8946-5064-CD06-E464-C745EFD5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B562A6F-12FC-4C21-C70D-FECE8BE1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07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DE1B64-CF05-73F2-C9B5-73D3356F9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B1CC94-0852-88FC-AD92-7C72D1094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14629-212E-124B-86B7-8D01FFBCF6AB}" type="datetime1">
              <a:rPr lang="fr-FR" smtClean="0"/>
              <a:t>03/10/2025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23B37A-BA91-3CE6-D855-0F00C871D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585FE0-AD3A-2ECB-91D0-B8BBCB25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98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F956A6F-5DE8-DA3B-ED49-6B7E5B00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7315-B2CB-734B-B623-11383A05B544}" type="datetime1">
              <a:rPr lang="fr-FR" smtClean="0"/>
              <a:t>03/10/2025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0733514-2A43-E48E-F623-87F4C728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7BB39C-13AF-D12B-65CB-3F13F14F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73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395248-32F7-2050-BF03-0FAEDF03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A9760E-4942-D113-7321-B5D1AD218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9EAC91-071D-0D2E-FDE3-A68AA47F8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18BE5D-F4A9-0A06-E99C-961C0A6B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A3CB-2A80-3540-AB94-E67ABB27D27E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5B5711-E7B7-0F97-586D-BDDC07AE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D987B3-564B-B813-4B29-B09594AC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64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A1BB6-70CF-34C4-1574-5CB861AA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8597B67-DAE8-A058-BB6B-C7B2BCA70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83BE6B-E480-1E5A-4C58-92977EEF8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3E625C7-7E11-5844-AC37-DFB1B093F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5AD6-C3AB-164A-A7C8-EDF06957AE67}" type="datetime1">
              <a:rPr lang="fr-FR" smtClean="0"/>
              <a:t>03/10/2025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CC8131-68D2-5856-84E3-5420976AD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CDDA28-4695-2EA7-957B-8F9431542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02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51F203-9FA7-4B94-1D8B-86DE7B4E0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B71294-6D6E-FE06-C053-0ED9129DF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1A1AD8-7B49-AC98-D7C2-350586128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1C95-80E4-AB42-B429-89FCBF5B5AFE}" type="datetime1">
              <a:rPr lang="fr-FR" smtClean="0"/>
              <a:t>03/10/2025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DCAEAA-1F59-71BC-9421-2039F8728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DD64B3-71A4-CDD4-4F00-57D8EBC3D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5B85-44CD-BA4A-94C4-E4B93892B9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8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wZh5vthZP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mf.org/external/datamapper/PCPIPCH@WEO/WEOWORLD/VEN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uters.com/business/finance/who-owns-frances-debt-why-it-matters-2024-06-26/#:~:text=Foreign%20investors%20own%20around%2050,known%20to%20be%20quite%20volati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investopedia.com/terms/forex/f/foreign-exchange-markets.asp" TargetMode="External"/><Relationship Id="rId4" Type="http://schemas.openxmlformats.org/officeDocument/2006/relationships/hyperlink" Target="https://www.investopedia.com/terms/o/otc.as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ildoc.univ-lyon1.fr/les-collections/bibliotheque-en-lig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ee.fr/en/statistiques/834758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mf.org/en/Publications/fandd/issues/2024/03/Picture-this-looking-beyond-GDP" TargetMode="External"/><Relationship Id="rId5" Type="http://schemas.openxmlformats.org/officeDocument/2006/relationships/hyperlink" Target="https://hdr.undp.org/data-center/human-development-index#/indicies/HDI" TargetMode="External"/><Relationship Id="rId4" Type="http://schemas.openxmlformats.org/officeDocument/2006/relationships/hyperlink" Target="https://www.imf.org/external/datamapper/NGDPD@WEO/OEMDC/ADVEC/WEOWORLD/DE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xternal/datamapper/NGDPD@WEO/OEMDC/ADVEC/WEOWORL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1FF726-022B-4948-87DA-A069B4979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125"/>
            <a:ext cx="9144000" cy="570185"/>
          </a:xfrm>
        </p:spPr>
        <p:txBody>
          <a:bodyPr>
            <a:normAutofit/>
          </a:bodyPr>
          <a:lstStyle/>
          <a:p>
            <a:r>
              <a:rPr lang="fr-FR" sz="3200" dirty="0" err="1"/>
              <a:t>Economic</a:t>
            </a:r>
            <a:r>
              <a:rPr lang="fr-FR" sz="3200" dirty="0"/>
              <a:t> </a:t>
            </a:r>
            <a:r>
              <a:rPr lang="fr-FR" sz="3200" dirty="0" err="1"/>
              <a:t>Globalization</a:t>
            </a:r>
            <a:endParaRPr lang="fr-FR" sz="32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823173"/>
            <a:ext cx="9515279" cy="4551507"/>
          </a:xfrm>
        </p:spPr>
        <p:txBody>
          <a:bodyPr/>
          <a:lstStyle/>
          <a:p>
            <a:r>
              <a:rPr lang="fr-FR" dirty="0"/>
              <a:t>- </a:t>
            </a:r>
          </a:p>
          <a:p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an insight </a:t>
            </a:r>
            <a:r>
              <a:rPr lang="fr-FR" dirty="0" err="1"/>
              <a:t>into</a:t>
            </a:r>
            <a:r>
              <a:rPr lang="fr-FR" dirty="0"/>
              <a:t> the </a:t>
            </a:r>
            <a:r>
              <a:rPr lang="fr-FR" u="sng" dirty="0" err="1"/>
              <a:t>current</a:t>
            </a:r>
            <a:r>
              <a:rPr lang="fr-FR" u="sng" dirty="0"/>
              <a:t> </a:t>
            </a:r>
            <a:r>
              <a:rPr lang="fr-FR" dirty="0"/>
              <a:t>global </a:t>
            </a:r>
            <a:r>
              <a:rPr lang="fr-FR" dirty="0" err="1"/>
              <a:t>economic</a:t>
            </a:r>
            <a:r>
              <a:rPr lang="fr-FR" dirty="0"/>
              <a:t> situation, as </a:t>
            </a:r>
            <a:r>
              <a:rPr lang="fr-FR" dirty="0" err="1"/>
              <a:t>well</a:t>
            </a:r>
            <a:r>
              <a:rPr lang="fr-FR" dirty="0"/>
              <a:t> as an </a:t>
            </a:r>
            <a:r>
              <a:rPr lang="fr-FR" dirty="0" err="1"/>
              <a:t>overview</a:t>
            </a:r>
            <a:r>
              <a:rPr lang="fr-FR" dirty="0"/>
              <a:t> of </a:t>
            </a:r>
            <a:r>
              <a:rPr lang="fr-FR" dirty="0" err="1"/>
              <a:t>recent</a:t>
            </a:r>
            <a:r>
              <a:rPr lang="fr-FR" dirty="0"/>
              <a:t>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history</a:t>
            </a:r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dirty="0" err="1"/>
              <a:t>Give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the </a:t>
            </a:r>
            <a:r>
              <a:rPr lang="fr-FR" dirty="0" err="1"/>
              <a:t>tools</a:t>
            </a:r>
            <a:r>
              <a:rPr lang="fr-FR" dirty="0"/>
              <a:t> to </a:t>
            </a:r>
            <a:r>
              <a:rPr lang="fr-FR" dirty="0" err="1"/>
              <a:t>analyze</a:t>
            </a:r>
            <a:r>
              <a:rPr lang="fr-FR" dirty="0"/>
              <a:t> </a:t>
            </a:r>
            <a:r>
              <a:rPr lang="fr-FR" u="sng" dirty="0"/>
              <a:t>future</a:t>
            </a:r>
            <a:r>
              <a:rPr lang="fr-FR" dirty="0"/>
              <a:t> </a:t>
            </a:r>
            <a:r>
              <a:rPr lang="fr-FR" dirty="0" err="1"/>
              <a:t>developments</a:t>
            </a:r>
            <a:r>
              <a:rPr lang="fr-FR" dirty="0"/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knowledge</a:t>
            </a:r>
            <a:r>
              <a:rPr lang="fr-FR" dirty="0"/>
              <a:t> of </a:t>
            </a:r>
            <a:r>
              <a:rPr lang="fr-FR" dirty="0" err="1"/>
              <a:t>macro-economic</a:t>
            </a:r>
            <a:r>
              <a:rPr lang="fr-FR" dirty="0"/>
              <a:t> issues as a business </a:t>
            </a:r>
            <a:r>
              <a:rPr lang="fr-FR" dirty="0" err="1"/>
              <a:t>student</a:t>
            </a:r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dirty="0"/>
              <a:t>Focus on ECONOMIC </a:t>
            </a:r>
            <a:r>
              <a:rPr lang="fr-FR" dirty="0" err="1"/>
              <a:t>globalization</a:t>
            </a:r>
            <a:endParaRPr lang="fr-FR" dirty="0"/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824" y="5363631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21D9865-92C0-3CD9-855E-FF0F26FCBD77}"/>
              </a:ext>
            </a:extLst>
          </p:cNvPr>
          <p:cNvSpPr txBox="1"/>
          <p:nvPr/>
        </p:nvSpPr>
        <p:spPr>
          <a:xfrm>
            <a:off x="199697" y="5486400"/>
            <a:ext cx="220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MMIC program</a:t>
            </a:r>
          </a:p>
          <a:p>
            <a:r>
              <a:rPr lang="fr-FR" dirty="0"/>
              <a:t>Module: ENVIRONMENT</a:t>
            </a:r>
          </a:p>
          <a:p>
            <a:r>
              <a:rPr lang="fr-FR" dirty="0"/>
              <a:t>Course: </a:t>
            </a:r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Globalization</a:t>
            </a:r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F01C6B-A9C3-76D3-7D83-00653ECF55D0}"/>
              </a:ext>
            </a:extLst>
          </p:cNvPr>
          <p:cNvSpPr txBox="1"/>
          <p:nvPr/>
        </p:nvSpPr>
        <p:spPr>
          <a:xfrm>
            <a:off x="9238593" y="6463862"/>
            <a:ext cx="180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Laurence </a:t>
            </a:r>
            <a:r>
              <a:rPr lang="fr-FR" dirty="0" err="1"/>
              <a:t>Collaud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5247600" y="797681"/>
            <a:ext cx="5791679" cy="655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Objectives of the class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29565CA-3294-65B3-CD7B-94D330A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1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85745" cy="7254240"/>
          </a:xfrm>
        </p:spPr>
        <p:txBody>
          <a:bodyPr>
            <a:normAutofit fontScale="55000" lnSpcReduction="20000"/>
          </a:bodyPr>
          <a:lstStyle/>
          <a:p>
            <a:pPr algn="l"/>
            <a:endParaRPr lang="fr-FR" sz="3400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4400" b="1" dirty="0">
                <a:highlight>
                  <a:srgbClr val="00FF00"/>
                </a:highlight>
              </a:rPr>
              <a:t>Trade balance (or balance of </a:t>
            </a:r>
            <a:r>
              <a:rPr lang="fr-FR" sz="4400" b="1" dirty="0" err="1">
                <a:highlight>
                  <a:srgbClr val="00FF00"/>
                </a:highlight>
              </a:rPr>
              <a:t>trade</a:t>
            </a:r>
            <a:r>
              <a:rPr lang="fr-FR" sz="4400" b="1" dirty="0">
                <a:highlight>
                  <a:srgbClr val="00FF00"/>
                </a:highlight>
              </a:rPr>
              <a:t>- BOT)</a:t>
            </a:r>
          </a:p>
          <a:p>
            <a:pPr algn="l"/>
            <a:r>
              <a:rPr lang="fr-FR" sz="4400" b="0" i="0" u="none" strike="noStrike" dirty="0">
                <a:effectLst/>
              </a:rPr>
              <a:t>The balance of </a:t>
            </a:r>
            <a:r>
              <a:rPr lang="fr-FR" sz="4400" b="0" i="0" u="none" strike="noStrike" dirty="0" err="1">
                <a:effectLst/>
              </a:rPr>
              <a:t>trade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is</a:t>
            </a:r>
            <a:r>
              <a:rPr lang="fr-FR" sz="4400" b="0" i="0" u="none" strike="noStrike" dirty="0">
                <a:effectLst/>
              </a:rPr>
              <a:t> the </a:t>
            </a:r>
            <a:r>
              <a:rPr lang="fr-FR" sz="4400" b="0" i="0" u="none" strike="noStrike" dirty="0" err="1">
                <a:effectLst/>
              </a:rPr>
              <a:t>account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that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details</a:t>
            </a:r>
            <a:r>
              <a:rPr lang="fr-FR" sz="4400" b="0" i="0" u="none" strike="noStrike" dirty="0">
                <a:effectLst/>
              </a:rPr>
              <a:t> the value of </a:t>
            </a:r>
            <a:r>
              <a:rPr lang="fr-FR" sz="4400" b="0" i="0" u="none" strike="noStrike" dirty="0" err="1">
                <a:effectLst/>
              </a:rPr>
              <a:t>exported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goods</a:t>
            </a:r>
            <a:r>
              <a:rPr lang="fr-FR" sz="4400" b="0" i="0" u="none" strike="noStrike" dirty="0">
                <a:effectLst/>
              </a:rPr>
              <a:t> and the value of </a:t>
            </a:r>
            <a:r>
              <a:rPr lang="fr-FR" sz="4400" b="0" i="0" u="none" strike="noStrike" dirty="0" err="1">
                <a:effectLst/>
              </a:rPr>
              <a:t>imported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goods</a:t>
            </a:r>
            <a:r>
              <a:rPr lang="fr-FR" sz="4400" b="0" i="0" u="none" strike="noStrike" dirty="0">
                <a:effectLst/>
              </a:rPr>
              <a:t> over a </a:t>
            </a:r>
            <a:r>
              <a:rPr lang="fr-FR" sz="4400" b="0" i="0" u="none" strike="noStrike" dirty="0" err="1">
                <a:effectLst/>
              </a:rPr>
              <a:t>given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period</a:t>
            </a:r>
            <a:r>
              <a:rPr lang="fr-FR" sz="4400" b="0" i="0" u="none" strike="noStrike" dirty="0">
                <a:effectLst/>
              </a:rPr>
              <a:t> of time. (</a:t>
            </a:r>
            <a:r>
              <a:rPr lang="fr-FR" sz="4400" dirty="0"/>
              <a:t>I</a:t>
            </a:r>
            <a:r>
              <a:rPr lang="fr-FR" sz="4400" b="0" i="0" u="none" strike="noStrike" dirty="0">
                <a:effectLst/>
              </a:rPr>
              <a:t>nsee). </a:t>
            </a:r>
            <a:r>
              <a:rPr lang="fr-FR" sz="4400" dirty="0"/>
              <a:t>In France </a:t>
            </a:r>
            <a:r>
              <a:rPr lang="fr-FR" sz="4400" dirty="0" err="1"/>
              <a:t>only</a:t>
            </a:r>
            <a:r>
              <a:rPr lang="fr-FR" sz="4400" dirty="0"/>
              <a:t> </a:t>
            </a:r>
            <a:r>
              <a:rPr lang="fr-FR" sz="4400" dirty="0" err="1"/>
              <a:t>goods</a:t>
            </a:r>
            <a:r>
              <a:rPr lang="fr-FR" sz="4400" dirty="0"/>
              <a:t>, </a:t>
            </a:r>
            <a:r>
              <a:rPr lang="fr-FR" sz="4400" dirty="0" err="1"/>
              <a:t>elsewhere</a:t>
            </a:r>
            <a:r>
              <a:rPr lang="fr-FR" sz="4400" dirty="0"/>
              <a:t> </a:t>
            </a:r>
            <a:r>
              <a:rPr lang="fr-FR" sz="4400" dirty="0" err="1"/>
              <a:t>goods+services</a:t>
            </a:r>
            <a:endParaRPr lang="fr-FR" sz="4400" dirty="0"/>
          </a:p>
          <a:p>
            <a:pPr algn="l"/>
            <a:endParaRPr lang="fr-FR" sz="3400" dirty="0"/>
          </a:p>
          <a:p>
            <a:pPr marL="342900" indent="-342900" algn="l">
              <a:buFont typeface="Wingdings" pitchFamily="2" charset="2"/>
              <a:buChar char="Ø"/>
            </a:pPr>
            <a:endParaRPr lang="fr-FR" sz="3400" dirty="0"/>
          </a:p>
          <a:p>
            <a:pPr marL="342900" indent="-342900" algn="l">
              <a:buFont typeface="Wingdings" pitchFamily="2" charset="2"/>
              <a:buChar char="Ø"/>
            </a:pPr>
            <a:endParaRPr lang="fr-FR" sz="3400" dirty="0"/>
          </a:p>
          <a:p>
            <a:pPr marL="342900" indent="-342900" algn="l">
              <a:buFont typeface="Wingdings" pitchFamily="2" charset="2"/>
              <a:buChar char="Ø"/>
            </a:pPr>
            <a:endParaRPr lang="fr-FR" sz="3400" dirty="0"/>
          </a:p>
          <a:p>
            <a:pPr algn="l"/>
            <a:endParaRPr lang="fr-FR" sz="3400" dirty="0"/>
          </a:p>
          <a:p>
            <a:pPr algn="l"/>
            <a:endParaRPr lang="fr-FR" sz="3400" dirty="0"/>
          </a:p>
          <a:p>
            <a:pPr algn="l"/>
            <a:endParaRPr lang="fr-FR" sz="3400" dirty="0"/>
          </a:p>
          <a:p>
            <a:pPr algn="l"/>
            <a:endParaRPr lang="fr-FR" sz="3800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4400" b="1" dirty="0" err="1">
                <a:highlight>
                  <a:srgbClr val="00FF00"/>
                </a:highlight>
              </a:rPr>
              <a:t>Current</a:t>
            </a:r>
            <a:r>
              <a:rPr lang="fr-FR" sz="4400" b="1" dirty="0">
                <a:highlight>
                  <a:srgbClr val="00FF00"/>
                </a:highlight>
              </a:rPr>
              <a:t> </a:t>
            </a:r>
            <a:r>
              <a:rPr lang="fr-FR" sz="4400" b="1" dirty="0" err="1">
                <a:highlight>
                  <a:srgbClr val="00FF00"/>
                </a:highlight>
              </a:rPr>
              <a:t>account</a:t>
            </a:r>
            <a:endParaRPr lang="fr-FR" sz="4400" b="1" dirty="0">
              <a:highlight>
                <a:srgbClr val="00FF00"/>
              </a:highlight>
            </a:endParaRPr>
          </a:p>
          <a:p>
            <a:pPr algn="l"/>
            <a:r>
              <a:rPr lang="fr-FR" sz="4400" b="0" i="0" u="none" strike="noStrike" dirty="0">
                <a:effectLst/>
              </a:rPr>
              <a:t>The </a:t>
            </a:r>
            <a:r>
              <a:rPr lang="fr-FR" sz="4400" b="0" i="0" u="none" strike="noStrike" dirty="0" err="1">
                <a:effectLst/>
              </a:rPr>
              <a:t>current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account</a:t>
            </a:r>
            <a:r>
              <a:rPr lang="fr-FR" sz="4400" b="0" i="0" u="none" strike="noStrike" dirty="0">
                <a:effectLst/>
              </a:rPr>
              <a:t> balance of </a:t>
            </a:r>
            <a:r>
              <a:rPr lang="fr-FR" sz="4400" b="0" i="0" u="none" strike="noStrike" dirty="0" err="1">
                <a:effectLst/>
              </a:rPr>
              <a:t>payments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is</a:t>
            </a:r>
            <a:r>
              <a:rPr lang="fr-FR" sz="4400" b="0" i="0" u="none" strike="noStrike" dirty="0">
                <a:effectLst/>
              </a:rPr>
              <a:t> a record of a </a:t>
            </a:r>
            <a:r>
              <a:rPr lang="fr-FR" sz="4400" b="0" i="0" u="none" strike="noStrike" dirty="0" err="1">
                <a:effectLst/>
              </a:rPr>
              <a:t>country's</a:t>
            </a:r>
            <a:r>
              <a:rPr lang="fr-FR" sz="4400" b="0" i="0" u="none" strike="noStrike" dirty="0">
                <a:effectLst/>
              </a:rPr>
              <a:t> international transactions </a:t>
            </a:r>
            <a:r>
              <a:rPr lang="fr-FR" sz="4400" b="0" i="0" u="none" strike="noStrike" dirty="0" err="1">
                <a:effectLst/>
              </a:rPr>
              <a:t>with</a:t>
            </a:r>
            <a:r>
              <a:rPr lang="fr-FR" sz="4400" b="0" i="0" u="none" strike="noStrike" dirty="0">
                <a:effectLst/>
              </a:rPr>
              <a:t> the </a:t>
            </a:r>
            <a:r>
              <a:rPr lang="fr-FR" sz="4400" b="0" i="0" u="none" strike="noStrike" dirty="0" err="1">
                <a:effectLst/>
              </a:rPr>
              <a:t>rest</a:t>
            </a:r>
            <a:r>
              <a:rPr lang="fr-FR" sz="4400" b="0" i="0" u="none" strike="noStrike" dirty="0">
                <a:effectLst/>
              </a:rPr>
              <a:t> of the world. The </a:t>
            </a:r>
            <a:r>
              <a:rPr lang="fr-FR" sz="4400" b="0" i="0" u="none" strike="noStrike" dirty="0" err="1">
                <a:effectLst/>
              </a:rPr>
              <a:t>current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account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includes</a:t>
            </a:r>
            <a:r>
              <a:rPr lang="fr-FR" sz="4400" b="0" i="0" u="none" strike="noStrike" dirty="0">
                <a:effectLst/>
              </a:rPr>
              <a:t> all the transactions (</a:t>
            </a:r>
            <a:r>
              <a:rPr lang="fr-FR" sz="4400" b="0" i="0" u="none" strike="noStrike" dirty="0" err="1">
                <a:effectLst/>
              </a:rPr>
              <a:t>other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than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those</a:t>
            </a:r>
            <a:r>
              <a:rPr lang="fr-FR" sz="4400" b="0" i="0" u="none" strike="noStrike" dirty="0">
                <a:effectLst/>
              </a:rPr>
              <a:t> in </a:t>
            </a:r>
            <a:r>
              <a:rPr lang="fr-FR" sz="4400" b="0" i="0" u="none" strike="noStrike" dirty="0" err="1">
                <a:effectLst/>
              </a:rPr>
              <a:t>financial</a:t>
            </a:r>
            <a:r>
              <a:rPr lang="fr-FR" sz="4400" b="0" i="0" u="none" strike="noStrike" dirty="0">
                <a:effectLst/>
              </a:rPr>
              <a:t> items) </a:t>
            </a:r>
            <a:r>
              <a:rPr lang="fr-FR" sz="4400" b="0" i="0" u="none" strike="noStrike" dirty="0" err="1">
                <a:effectLst/>
              </a:rPr>
              <a:t>that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involve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economic</a:t>
            </a:r>
            <a:r>
              <a:rPr lang="fr-FR" sz="4400" b="0" i="0" u="none" strike="noStrike" dirty="0">
                <a:effectLst/>
              </a:rPr>
              <a:t> values and </a:t>
            </a:r>
            <a:r>
              <a:rPr lang="fr-FR" sz="4400" b="0" i="0" u="none" strike="noStrike" dirty="0" err="1">
                <a:effectLst/>
              </a:rPr>
              <a:t>occur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between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resident</a:t>
            </a:r>
            <a:r>
              <a:rPr lang="fr-FR" sz="4400" b="0" i="0" u="none" strike="noStrike" dirty="0">
                <a:effectLst/>
              </a:rPr>
              <a:t> and </a:t>
            </a:r>
            <a:r>
              <a:rPr lang="fr-FR" sz="4400" b="0" i="0" u="none" strike="noStrike" dirty="0" err="1">
                <a:effectLst/>
              </a:rPr>
              <a:t>non-resident</a:t>
            </a:r>
            <a:r>
              <a:rPr lang="fr-FR" sz="4400" b="0" i="0" u="none" strike="noStrike" dirty="0">
                <a:effectLst/>
              </a:rPr>
              <a:t> </a:t>
            </a:r>
            <a:r>
              <a:rPr lang="fr-FR" sz="4400" b="0" i="0" u="none" strike="noStrike" dirty="0" err="1">
                <a:effectLst/>
              </a:rPr>
              <a:t>entities</a:t>
            </a:r>
            <a:r>
              <a:rPr lang="fr-FR" sz="4400" b="0" i="0" u="none" strike="noStrike" dirty="0">
                <a:effectLst/>
              </a:rPr>
              <a:t> (</a:t>
            </a:r>
            <a:r>
              <a:rPr lang="fr-FR" sz="4400" b="0" i="0" u="none" strike="noStrike" dirty="0" err="1">
                <a:effectLst/>
              </a:rPr>
              <a:t>oecd</a:t>
            </a:r>
            <a:r>
              <a:rPr lang="fr-FR" sz="4400" b="0" i="0" u="none" strike="noStrike" dirty="0">
                <a:effectLst/>
              </a:rPr>
              <a:t>) (</a:t>
            </a:r>
            <a:r>
              <a:rPr lang="fr-FR" sz="4400" b="1" i="0" u="none" strike="noStrike" dirty="0" err="1">
                <a:effectLst/>
              </a:rPr>
              <a:t>goods</a:t>
            </a:r>
            <a:r>
              <a:rPr lang="fr-FR" sz="4400" b="1" i="0" u="none" strike="noStrike" dirty="0">
                <a:effectLst/>
              </a:rPr>
              <a:t>, services, </a:t>
            </a:r>
            <a:r>
              <a:rPr lang="fr-FR" sz="4400" b="1" i="0" u="none" strike="noStrike" dirty="0" err="1">
                <a:effectLst/>
              </a:rPr>
              <a:t>income</a:t>
            </a:r>
            <a:r>
              <a:rPr lang="fr-FR" sz="4400" b="1" i="0" u="none" strike="noStrike" dirty="0">
                <a:effectLst/>
              </a:rPr>
              <a:t> and </a:t>
            </a:r>
            <a:r>
              <a:rPr lang="fr-FR" sz="4400" b="1" i="0" u="none" strike="noStrike" dirty="0" err="1">
                <a:effectLst/>
              </a:rPr>
              <a:t>foreign</a:t>
            </a:r>
            <a:r>
              <a:rPr lang="fr-FR" sz="4400" b="1" i="0" u="none" strike="noStrike" dirty="0">
                <a:effectLst/>
              </a:rPr>
              <a:t> </a:t>
            </a:r>
            <a:r>
              <a:rPr lang="fr-FR" sz="4400" b="1" i="0" u="none" strike="noStrike" dirty="0" err="1">
                <a:effectLst/>
              </a:rPr>
              <a:t>transfers</a:t>
            </a:r>
            <a:r>
              <a:rPr lang="fr-FR" sz="4400" b="1" dirty="0"/>
              <a:t>) </a:t>
            </a:r>
          </a:p>
          <a:p>
            <a:pPr algn="l"/>
            <a:r>
              <a:rPr lang="fr-FR" sz="4400" b="1" dirty="0" err="1"/>
              <a:t>Interpretation</a:t>
            </a:r>
            <a:r>
              <a:rPr lang="fr-FR" sz="4400" b="1" dirty="0"/>
              <a:t> of </a:t>
            </a:r>
            <a:r>
              <a:rPr lang="fr-FR" sz="4400" b="1" dirty="0" err="1"/>
              <a:t>surpluses</a:t>
            </a:r>
            <a:r>
              <a:rPr lang="fr-FR" sz="4400" b="1" dirty="0"/>
              <a:t> and </a:t>
            </a:r>
            <a:r>
              <a:rPr lang="fr-FR" sz="4400" b="1" dirty="0" err="1"/>
              <a:t>deficits</a:t>
            </a:r>
            <a:endParaRPr lang="fr-FR" sz="4400" b="1" dirty="0"/>
          </a:p>
          <a:p>
            <a:pPr algn="l"/>
            <a:r>
              <a:rPr lang="fr-FR" sz="4400" dirty="0"/>
              <a:t>		</a:t>
            </a:r>
          </a:p>
          <a:p>
            <a:pPr marL="0" lvl="3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fr-FR" sz="4400" b="1" dirty="0"/>
              <a:t> Balance of </a:t>
            </a:r>
            <a:r>
              <a:rPr lang="fr-FR" sz="4400" b="1" dirty="0" err="1"/>
              <a:t>payments</a:t>
            </a:r>
            <a:r>
              <a:rPr lang="fr-FR" sz="4400" b="1" dirty="0"/>
              <a:t> </a:t>
            </a:r>
            <a:r>
              <a:rPr lang="fr-FR" sz="4400" dirty="0"/>
              <a:t>:</a:t>
            </a:r>
            <a:r>
              <a:rPr lang="fr-FR" sz="4400" dirty="0">
                <a:hlinkClick r:id="rId3"/>
              </a:rPr>
              <a:t>https://www.youtube.com/watch?v=owZh5vthZPk</a:t>
            </a:r>
            <a:endParaRPr lang="fr-FR" sz="4400" dirty="0"/>
          </a:p>
          <a:p>
            <a:pPr marL="0" lvl="3" indent="-342900" algn="l">
              <a:spcBef>
                <a:spcPts val="0"/>
              </a:spcBef>
              <a:buFont typeface="Wingdings" pitchFamily="2" charset="2"/>
              <a:buChar char="Ø"/>
            </a:pPr>
            <a:endParaRPr lang="fr-FR" sz="4400" dirty="0"/>
          </a:p>
          <a:p>
            <a:pPr marL="0" lvl="3" indent="-342900" algn="l">
              <a:spcBef>
                <a:spcPts val="0"/>
              </a:spcBef>
              <a:buFont typeface="Wingdings" pitchFamily="2" charset="2"/>
              <a:buChar char="Ø"/>
            </a:pPr>
            <a:endParaRPr lang="fr-FR" sz="4400" dirty="0"/>
          </a:p>
          <a:p>
            <a:pPr marL="0" lvl="3" indent="-342900" algn="l">
              <a:spcBef>
                <a:spcPts val="0"/>
              </a:spcBef>
              <a:buFont typeface="Wingdings" pitchFamily="2" charset="2"/>
              <a:buChar char="Ø"/>
            </a:pPr>
            <a:endParaRPr lang="fr-FR" sz="4400" dirty="0"/>
          </a:p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  <a:p>
            <a:pPr algn="l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86589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0516C4-9307-35C3-650F-E76CD451A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416" y="1432433"/>
            <a:ext cx="4811963" cy="27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848"/>
            <a:ext cx="12185745" cy="6297417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" y="6212406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C8D7B28-35A9-107C-BB6C-4B9286B6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11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350E0E7-EC52-C0B1-5756-2C93C4BC1345}"/>
              </a:ext>
            </a:extLst>
          </p:cNvPr>
          <p:cNvSpPr txBox="1"/>
          <p:nvPr/>
        </p:nvSpPr>
        <p:spPr>
          <a:xfrm>
            <a:off x="3714750" y="3333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085E569-65D6-E39D-829E-A08DC2674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995362"/>
            <a:ext cx="7601338" cy="3309938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09D24D09-C774-4EB6-24D8-DC50DF9D1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Font typeface="Wingdings" charset="0"/>
              <a:buChar char="n"/>
              <a:defRPr sz="2600">
                <a:solidFill>
                  <a:srgbClr val="0033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Char char="•"/>
              <a:defRPr sz="2400">
                <a:solidFill>
                  <a:srgbClr val="003366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Tx/>
              <a:buFont typeface="Wingdings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Source : DG </a:t>
            </a:r>
            <a:r>
              <a:rPr lang="fr-FR" sz="1600" dirty="0">
                <a:solidFill>
                  <a:srgbClr val="000000"/>
                </a:solidFill>
                <a:latin typeface="Arial" charset="0"/>
              </a:rPr>
              <a:t>Trésor, 2023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146A657-EF30-AC13-7BF3-E64C39312CE7}"/>
              </a:ext>
            </a:extLst>
          </p:cNvPr>
          <p:cNvSpPr txBox="1"/>
          <p:nvPr/>
        </p:nvSpPr>
        <p:spPr>
          <a:xfrm>
            <a:off x="742950" y="5048250"/>
            <a:ext cx="1061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Balance of </a:t>
            </a:r>
            <a:r>
              <a:rPr lang="fr-FR" sz="2400" dirty="0" err="1"/>
              <a:t>payments</a:t>
            </a:r>
            <a:r>
              <a:rPr lang="fr-FR" sz="2400" dirty="0"/>
              <a:t>= </a:t>
            </a:r>
            <a:r>
              <a:rPr lang="fr-FR" sz="2400" b="1" dirty="0" err="1"/>
              <a:t>current</a:t>
            </a:r>
            <a:r>
              <a:rPr lang="fr-FR" sz="2400" b="1" dirty="0"/>
              <a:t> </a:t>
            </a:r>
            <a:r>
              <a:rPr lang="fr-FR" sz="2400" b="1" dirty="0" err="1"/>
              <a:t>account</a:t>
            </a:r>
            <a:r>
              <a:rPr lang="fr-FR" sz="2400" dirty="0"/>
              <a:t>+ </a:t>
            </a:r>
            <a:r>
              <a:rPr lang="fr-FR" sz="2400" b="1" dirty="0" err="1"/>
              <a:t>financial</a:t>
            </a:r>
            <a:r>
              <a:rPr lang="fr-FR" sz="2400" b="1" dirty="0"/>
              <a:t> </a:t>
            </a:r>
            <a:r>
              <a:rPr lang="fr-FR" sz="2400" b="1" dirty="0" err="1"/>
              <a:t>account</a:t>
            </a:r>
            <a:r>
              <a:rPr lang="fr-FR" sz="2400" b="1" dirty="0"/>
              <a:t> </a:t>
            </a:r>
            <a:r>
              <a:rPr lang="fr-FR" sz="2400" dirty="0"/>
              <a:t>(direct </a:t>
            </a:r>
            <a:r>
              <a:rPr lang="fr-FR" sz="2400" dirty="0" err="1"/>
              <a:t>investment</a:t>
            </a:r>
            <a:r>
              <a:rPr lang="fr-FR" sz="2400" dirty="0"/>
              <a:t>, portfolio </a:t>
            </a:r>
            <a:r>
              <a:rPr lang="fr-FR" sz="2400" dirty="0" err="1"/>
              <a:t>investment</a:t>
            </a:r>
            <a:r>
              <a:rPr lang="fr-FR" sz="2400" dirty="0"/>
              <a:t>, </a:t>
            </a:r>
            <a:r>
              <a:rPr lang="fr-FR" sz="2400" dirty="0" err="1"/>
              <a:t>financial</a:t>
            </a:r>
            <a:r>
              <a:rPr lang="fr-FR" sz="2400" dirty="0"/>
              <a:t> </a:t>
            </a:r>
            <a:r>
              <a:rPr lang="fr-FR" sz="2400" dirty="0" err="1"/>
              <a:t>derivatives</a:t>
            </a:r>
            <a:r>
              <a:rPr lang="fr-FR" sz="2400" dirty="0"/>
              <a:t>,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investment</a:t>
            </a:r>
            <a:r>
              <a:rPr lang="fr-FR" sz="2400" dirty="0"/>
              <a:t> and </a:t>
            </a:r>
            <a:r>
              <a:rPr lang="fr-FR" sz="2400" dirty="0" err="1"/>
              <a:t>reserve</a:t>
            </a:r>
            <a:r>
              <a:rPr lang="fr-FR" sz="2400" dirty="0"/>
              <a:t> assets)+ </a:t>
            </a:r>
            <a:r>
              <a:rPr lang="fr-FR" sz="2400" b="1" dirty="0"/>
              <a:t>capital </a:t>
            </a:r>
            <a:r>
              <a:rPr lang="fr-FR" sz="2400" b="1" dirty="0" err="1"/>
              <a:t>account</a:t>
            </a:r>
            <a:r>
              <a:rPr lang="fr-FR" sz="2400" b="1" dirty="0"/>
              <a:t> </a:t>
            </a:r>
            <a:r>
              <a:rPr lang="fr-FR" sz="2400" dirty="0"/>
              <a:t>(patents, </a:t>
            </a:r>
            <a:r>
              <a:rPr lang="fr-FR" sz="2400" dirty="0" err="1"/>
              <a:t>etc</a:t>
            </a:r>
            <a:r>
              <a:rPr lang="fr-FR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07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848"/>
            <a:ext cx="12185745" cy="6425753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dirty="0">
                <a:highlight>
                  <a:srgbClr val="00FF00"/>
                </a:highlight>
              </a:rPr>
              <a:t>Inflation</a:t>
            </a:r>
          </a:p>
          <a:p>
            <a:pPr marL="342900" indent="-342900" algn="l">
              <a:buFontTx/>
              <a:buChar char="-"/>
            </a:pPr>
            <a:r>
              <a:rPr lang="fr-FR" u="sng" dirty="0" err="1"/>
              <a:t>D</a:t>
            </a:r>
            <a:r>
              <a:rPr lang="fr-FR" b="0" i="0" u="sng" strike="noStrike" dirty="0" err="1">
                <a:effectLst/>
              </a:rPr>
              <a:t>efinition</a:t>
            </a:r>
            <a:endParaRPr lang="fr-FR" b="0" i="0" u="sng" strike="noStrike" dirty="0">
              <a:effectLst/>
            </a:endParaRPr>
          </a:p>
          <a:p>
            <a:pPr algn="l"/>
            <a:r>
              <a:rPr lang="fr-FR" b="0" i="0" u="none" strike="noStrike" dirty="0">
                <a:effectLst/>
              </a:rPr>
              <a:t> Inflation </a:t>
            </a:r>
            <a:r>
              <a:rPr lang="fr-FR" b="0" i="0" u="none" strike="noStrike" dirty="0" err="1">
                <a:effectLst/>
              </a:rPr>
              <a:t>is</a:t>
            </a:r>
            <a:r>
              <a:rPr lang="fr-FR" b="0" i="0" u="none" strike="noStrike" dirty="0">
                <a:effectLst/>
              </a:rPr>
              <a:t> the </a:t>
            </a:r>
            <a:r>
              <a:rPr lang="fr-FR" b="0" i="0" u="none" strike="noStrike" dirty="0" err="1">
                <a:effectLst/>
              </a:rPr>
              <a:t>loss</a:t>
            </a:r>
            <a:r>
              <a:rPr lang="fr-FR" b="0" i="0" u="none" strike="noStrike" dirty="0">
                <a:effectLst/>
              </a:rPr>
              <a:t> of </a:t>
            </a:r>
            <a:r>
              <a:rPr lang="fr-FR" b="0" i="0" u="none" strike="noStrike" dirty="0" err="1">
                <a:effectLst/>
              </a:rPr>
              <a:t>purchasing</a:t>
            </a:r>
            <a:r>
              <a:rPr lang="fr-FR" b="0" i="0" u="none" strike="noStrike" dirty="0">
                <a:effectLst/>
              </a:rPr>
              <a:t> power of the </a:t>
            </a:r>
            <a:r>
              <a:rPr lang="fr-FR" b="0" i="0" u="none" strike="noStrike" dirty="0" err="1">
                <a:effectLst/>
              </a:rPr>
              <a:t>currency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that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results</a:t>
            </a:r>
            <a:r>
              <a:rPr lang="fr-FR" b="0" i="0" u="none" strike="noStrike" dirty="0">
                <a:effectLst/>
              </a:rPr>
              <a:t> in an </a:t>
            </a:r>
            <a:r>
              <a:rPr lang="fr-FR" b="0" i="0" u="none" strike="noStrike" dirty="0" err="1">
                <a:effectLst/>
              </a:rPr>
              <a:t>increase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general</a:t>
            </a:r>
            <a:r>
              <a:rPr lang="fr-FR" b="0" i="0" u="none" strike="noStrike" dirty="0">
                <a:effectLst/>
              </a:rPr>
              <a:t> and </a:t>
            </a:r>
            <a:r>
              <a:rPr lang="fr-FR" b="0" i="0" u="none" strike="noStrike" dirty="0" err="1">
                <a:effectLst/>
              </a:rPr>
              <a:t>sustainable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prices</a:t>
            </a:r>
            <a:r>
              <a:rPr lang="fr-FR" b="0" i="0" u="none" strike="noStrike" dirty="0">
                <a:effectLst/>
              </a:rPr>
              <a:t>. (…) . The </a:t>
            </a:r>
            <a:r>
              <a:rPr lang="fr-FR" b="0" i="0" u="none" strike="noStrike" dirty="0" err="1">
                <a:effectLst/>
              </a:rPr>
              <a:t>loss</a:t>
            </a:r>
            <a:r>
              <a:rPr lang="fr-FR" b="0" i="0" u="none" strike="noStrike" dirty="0">
                <a:effectLst/>
              </a:rPr>
              <a:t> in value of the money </a:t>
            </a:r>
            <a:r>
              <a:rPr lang="fr-FR" b="0" i="0" u="none" strike="noStrike" dirty="0" err="1">
                <a:effectLst/>
              </a:rPr>
              <a:t>is</a:t>
            </a:r>
            <a:r>
              <a:rPr lang="fr-FR" b="0" i="0" u="none" strike="noStrike" dirty="0">
                <a:effectLst/>
              </a:rPr>
              <a:t> a </a:t>
            </a:r>
            <a:r>
              <a:rPr lang="fr-FR" b="0" i="0" u="none" strike="noStrike" dirty="0" err="1">
                <a:effectLst/>
              </a:rPr>
              <a:t>phenomenon</a:t>
            </a:r>
            <a:r>
              <a:rPr lang="fr-FR" b="0" i="0" u="none" strike="noStrike" dirty="0">
                <a:effectLst/>
              </a:rPr>
              <a:t> </a:t>
            </a:r>
            <a:r>
              <a:rPr lang="fr-FR" b="0" i="0" u="none" strike="noStrike" dirty="0" err="1">
                <a:effectLst/>
              </a:rPr>
              <a:t>that</a:t>
            </a:r>
            <a:r>
              <a:rPr lang="fr-FR" b="0" i="0" u="none" strike="noStrike" dirty="0">
                <a:effectLst/>
              </a:rPr>
              <a:t> strikes the national </a:t>
            </a:r>
            <a:r>
              <a:rPr lang="fr-FR" b="0" i="0" u="none" strike="noStrike" dirty="0" err="1">
                <a:effectLst/>
              </a:rPr>
              <a:t>economy</a:t>
            </a:r>
            <a:r>
              <a:rPr lang="fr-FR" b="0" i="0" u="none" strike="noStrike" dirty="0">
                <a:effectLst/>
              </a:rPr>
              <a:t> as a </a:t>
            </a:r>
            <a:r>
              <a:rPr lang="fr-FR" b="0" i="0" u="none" strike="noStrike" dirty="0" err="1">
                <a:effectLst/>
              </a:rPr>
              <a:t>whole</a:t>
            </a:r>
            <a:r>
              <a:rPr lang="fr-FR" b="0" i="0" u="none" strike="noStrike" dirty="0">
                <a:effectLst/>
              </a:rPr>
              <a:t> (</a:t>
            </a:r>
            <a:r>
              <a:rPr lang="fr-FR" b="0" i="0" u="none" strike="noStrike" dirty="0" err="1">
                <a:effectLst/>
              </a:rPr>
              <a:t>households</a:t>
            </a:r>
            <a:r>
              <a:rPr lang="fr-FR" b="0" i="0" u="none" strike="noStrike" dirty="0">
                <a:effectLst/>
              </a:rPr>
              <a:t>, businesses, etc.). (Insee)</a:t>
            </a:r>
            <a:endParaRPr lang="fr-FR" dirty="0"/>
          </a:p>
          <a:p>
            <a:pPr marL="342900" indent="-342900" algn="l">
              <a:buFontTx/>
              <a:buChar char="-"/>
            </a:pPr>
            <a:r>
              <a:rPr lang="fr-FR" u="sng" dirty="0">
                <a:solidFill>
                  <a:srgbClr val="525457"/>
                </a:solidFill>
              </a:rPr>
              <a:t>Possibles causes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Tensions on the </a:t>
            </a:r>
            <a:r>
              <a:rPr lang="fr-FR" dirty="0" err="1"/>
              <a:t>market</a:t>
            </a:r>
            <a:r>
              <a:rPr lang="fr-FR" dirty="0"/>
              <a:t> of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goods</a:t>
            </a:r>
            <a:r>
              <a:rPr lang="fr-FR" dirty="0"/>
              <a:t> (</a:t>
            </a:r>
            <a:r>
              <a:rPr lang="fr-FR" dirty="0" err="1"/>
              <a:t>following</a:t>
            </a:r>
            <a:r>
              <a:rPr lang="fr-FR" dirty="0"/>
              <a:t> disruptions of the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, </a:t>
            </a:r>
            <a:r>
              <a:rPr lang="fr-FR" dirty="0" err="1"/>
              <a:t>sharp</a:t>
            </a:r>
            <a:r>
              <a:rPr lang="fr-FR" dirty="0"/>
              <a:t> and </a:t>
            </a:r>
            <a:r>
              <a:rPr lang="fr-FR" dirty="0" err="1"/>
              <a:t>sudden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of </a:t>
            </a:r>
            <a:r>
              <a:rPr lang="fr-FR" dirty="0" err="1"/>
              <a:t>demand</a:t>
            </a:r>
            <a:r>
              <a:rPr lang="fr-FR" dirty="0"/>
              <a:t> for certain types of </a:t>
            </a:r>
            <a:r>
              <a:rPr lang="fr-FR" dirty="0" err="1"/>
              <a:t>goods</a:t>
            </a:r>
            <a:r>
              <a:rPr lang="fr-FR" dirty="0"/>
              <a:t>,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exceeds</a:t>
            </a:r>
            <a:r>
              <a:rPr lang="fr-FR" dirty="0"/>
              <a:t> production </a:t>
            </a:r>
            <a:r>
              <a:rPr lang="fr-FR" dirty="0" err="1"/>
              <a:t>capacities</a:t>
            </a:r>
            <a:r>
              <a:rPr lang="fr-FR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Sharp </a:t>
            </a:r>
            <a:r>
              <a:rPr lang="fr-FR" dirty="0" err="1"/>
              <a:t>increase</a:t>
            </a:r>
            <a:r>
              <a:rPr lang="fr-FR" dirty="0"/>
              <a:t> of </a:t>
            </a:r>
            <a:r>
              <a:rPr lang="fr-FR" dirty="0" err="1"/>
              <a:t>staple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: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, </a:t>
            </a:r>
            <a:r>
              <a:rPr lang="fr-FR" dirty="0" err="1"/>
              <a:t>wheat</a:t>
            </a:r>
            <a:r>
              <a:rPr lang="fr-FR" dirty="0"/>
              <a:t>/ corn, </a:t>
            </a:r>
            <a:r>
              <a:rPr lang="fr-FR" dirty="0" err="1"/>
              <a:t>raw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. </a:t>
            </a:r>
          </a:p>
          <a:p>
            <a:pPr algn="l"/>
            <a:r>
              <a:rPr lang="fr-FR" dirty="0"/>
              <a:t>Can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imported</a:t>
            </a:r>
            <a:r>
              <a:rPr lang="fr-FR" dirty="0"/>
              <a:t> (ex </a:t>
            </a:r>
            <a:r>
              <a:rPr lang="fr-FR" dirty="0" err="1"/>
              <a:t>gas</a:t>
            </a:r>
            <a:r>
              <a:rPr lang="fr-FR" dirty="0"/>
              <a:t> for France)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/>
              <a:t>Tensions on the labour </a:t>
            </a:r>
            <a:r>
              <a:rPr lang="fr-FR" dirty="0" err="1"/>
              <a:t>market</a:t>
            </a:r>
            <a:r>
              <a:rPr lang="fr-FR" dirty="0"/>
              <a:t>, in situation of full </a:t>
            </a:r>
            <a:r>
              <a:rPr lang="fr-FR" dirty="0" err="1"/>
              <a:t>employment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dirty="0" err="1"/>
              <a:t>Exaggerated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 (/GDP) of the money </a:t>
            </a:r>
            <a:r>
              <a:rPr lang="fr-FR" dirty="0" err="1"/>
              <a:t>supply</a:t>
            </a:r>
            <a:r>
              <a:rPr lang="fr-FR" dirty="0"/>
              <a:t> 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" y="6212406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5250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054E44A-2B74-17CD-4054-CD38AA2CD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6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848"/>
            <a:ext cx="12185745" cy="6297417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5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524760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15F46D-32CC-B1DD-973A-CE5F5D1B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5BDA2EC-46A9-3C61-B0F5-0A9A416EC2E0}"/>
              </a:ext>
            </a:extLst>
          </p:cNvPr>
          <p:cNvSpPr txBox="1"/>
          <p:nvPr/>
        </p:nvSpPr>
        <p:spPr>
          <a:xfrm>
            <a:off x="1911927" y="1025236"/>
            <a:ext cx="767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ec.europa.eu</a:t>
            </a:r>
            <a:r>
              <a:rPr lang="fr-FR" dirty="0"/>
              <a:t>/</a:t>
            </a:r>
            <a:r>
              <a:rPr lang="fr-FR" dirty="0" err="1"/>
              <a:t>eurostat</a:t>
            </a:r>
            <a:r>
              <a:rPr lang="fr-FR" dirty="0"/>
              <a:t>/web/</a:t>
            </a:r>
            <a:r>
              <a:rPr lang="fr-FR" dirty="0" err="1"/>
              <a:t>products</a:t>
            </a:r>
            <a:r>
              <a:rPr lang="fr-FR" dirty="0"/>
              <a:t>-euro-</a:t>
            </a:r>
            <a:r>
              <a:rPr lang="fr-FR" dirty="0" err="1"/>
              <a:t>indicators</a:t>
            </a:r>
            <a:r>
              <a:rPr lang="fr-FR" dirty="0"/>
              <a:t>/w/2-17072025-ap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DC9F27-4341-99FC-4761-53DDA86C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71" y="1759529"/>
            <a:ext cx="7772400" cy="501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9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848"/>
            <a:ext cx="12185745" cy="6297417"/>
          </a:xfrm>
        </p:spPr>
        <p:txBody>
          <a:bodyPr>
            <a:normAutofit/>
          </a:bodyPr>
          <a:lstStyle/>
          <a:p>
            <a:pPr marL="720000" algn="l">
              <a:spcAft>
                <a:spcPts val="600"/>
              </a:spcAft>
            </a:pPr>
            <a:r>
              <a:rPr lang="fr-FR" dirty="0"/>
              <a:t>-     </a:t>
            </a:r>
            <a:r>
              <a:rPr lang="fr-FR" u="sng" dirty="0" err="1"/>
              <a:t>Why</a:t>
            </a:r>
            <a:r>
              <a:rPr lang="fr-FR" u="sng" dirty="0"/>
              <a:t> </a:t>
            </a:r>
            <a:r>
              <a:rPr lang="fr-FR" u="sng" dirty="0" err="1"/>
              <a:t>is</a:t>
            </a:r>
            <a:r>
              <a:rPr lang="fr-FR" u="sng" dirty="0"/>
              <a:t> inflation a </a:t>
            </a:r>
            <a:r>
              <a:rPr lang="fr-FR" u="sng" dirty="0" err="1"/>
              <a:t>problem</a:t>
            </a:r>
            <a:r>
              <a:rPr lang="fr-FR" u="sng" dirty="0"/>
              <a:t>? </a:t>
            </a:r>
          </a:p>
          <a:p>
            <a:pPr marL="106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It affects revenues </a:t>
            </a:r>
            <a:r>
              <a:rPr lang="fr-FR" dirty="0" err="1"/>
              <a:t>that</a:t>
            </a:r>
            <a:r>
              <a:rPr lang="fr-FR" dirty="0"/>
              <a:t> are not </a:t>
            </a:r>
            <a:r>
              <a:rPr lang="fr-FR" dirty="0" err="1"/>
              <a:t>indexed</a:t>
            </a:r>
            <a:r>
              <a:rPr lang="fr-FR" dirty="0"/>
              <a:t> to inflation</a:t>
            </a:r>
          </a:p>
          <a:p>
            <a:pPr marL="106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err="1"/>
              <a:t>Creates</a:t>
            </a:r>
            <a:r>
              <a:rPr lang="fr-FR" dirty="0"/>
              <a:t> a gap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sectors</a:t>
            </a:r>
            <a:r>
              <a:rPr lang="fr-FR" dirty="0"/>
              <a:t> and </a:t>
            </a:r>
            <a:r>
              <a:rPr lang="fr-FR" dirty="0" err="1"/>
              <a:t>companies</a:t>
            </a:r>
            <a:r>
              <a:rPr lang="fr-FR" dirty="0"/>
              <a:t> </a:t>
            </a:r>
          </a:p>
          <a:p>
            <a:pPr marL="106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wage-price</a:t>
            </a:r>
            <a:r>
              <a:rPr lang="fr-FR" dirty="0"/>
              <a:t> spiral</a:t>
            </a:r>
          </a:p>
          <a:p>
            <a:pPr marL="720000" algn="l">
              <a:spcAft>
                <a:spcPts val="600"/>
              </a:spcAft>
            </a:pPr>
            <a:endParaRPr lang="fr-FR" dirty="0"/>
          </a:p>
          <a:p>
            <a:pPr marL="720000" indent="-342900" algn="l">
              <a:spcAft>
                <a:spcPts val="600"/>
              </a:spcAft>
              <a:buFontTx/>
              <a:buChar char="-"/>
            </a:pPr>
            <a:r>
              <a:rPr lang="fr-FR" u="sng" dirty="0" err="1"/>
              <a:t>What</a:t>
            </a:r>
            <a:r>
              <a:rPr lang="fr-FR" u="sng" dirty="0"/>
              <a:t> can </a:t>
            </a:r>
            <a:r>
              <a:rPr lang="fr-FR" u="sng" dirty="0" err="1"/>
              <a:t>be</a:t>
            </a:r>
            <a:r>
              <a:rPr lang="fr-FR" u="sng" dirty="0"/>
              <a:t> </a:t>
            </a:r>
            <a:r>
              <a:rPr lang="fr-FR" u="sng" dirty="0" err="1"/>
              <a:t>done</a:t>
            </a:r>
            <a:r>
              <a:rPr lang="fr-FR" u="sng" dirty="0"/>
              <a:t> to </a:t>
            </a:r>
            <a:r>
              <a:rPr lang="fr-FR" u="sng" dirty="0" err="1"/>
              <a:t>reduce</a:t>
            </a:r>
            <a:r>
              <a:rPr lang="fr-FR" u="sng" dirty="0"/>
              <a:t> inflation? Risks </a:t>
            </a:r>
            <a:r>
              <a:rPr lang="fr-FR" u="sng" dirty="0" err="1"/>
              <a:t>incurred</a:t>
            </a:r>
            <a:r>
              <a:rPr lang="fr-FR" u="sng" dirty="0"/>
              <a:t>?</a:t>
            </a:r>
          </a:p>
          <a:p>
            <a:pPr marL="106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Reduction of the </a:t>
            </a:r>
            <a:r>
              <a:rPr lang="fr-FR" dirty="0" err="1"/>
              <a:t>nation’s</a:t>
            </a:r>
            <a:r>
              <a:rPr lang="fr-FR" dirty="0"/>
              <a:t> money </a:t>
            </a:r>
            <a:r>
              <a:rPr lang="fr-FR" dirty="0" err="1"/>
              <a:t>supply</a:t>
            </a:r>
            <a:r>
              <a:rPr lang="fr-FR" dirty="0"/>
              <a:t> (Central Banks)</a:t>
            </a:r>
          </a:p>
          <a:p>
            <a:pPr marL="106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err="1"/>
              <a:t>Contractionary</a:t>
            </a:r>
            <a:r>
              <a:rPr lang="fr-FR" dirty="0"/>
              <a:t> </a:t>
            </a:r>
            <a:r>
              <a:rPr lang="fr-FR" dirty="0" err="1"/>
              <a:t>policies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increase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rates (key rates)</a:t>
            </a:r>
          </a:p>
          <a:p>
            <a:pPr marL="106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/>
              <a:t>Control of </a:t>
            </a:r>
            <a:r>
              <a:rPr lang="fr-FR" dirty="0" err="1"/>
              <a:t>prices</a:t>
            </a:r>
            <a:r>
              <a:rPr lang="fr-FR" dirty="0"/>
              <a:t> and </a:t>
            </a:r>
            <a:r>
              <a:rPr lang="fr-FR" dirty="0" err="1"/>
              <a:t>wages</a:t>
            </a:r>
            <a:endParaRPr lang="fr-FR" dirty="0"/>
          </a:p>
          <a:p>
            <a:pPr marL="720000" algn="l">
              <a:spcAft>
                <a:spcPts val="600"/>
              </a:spcAft>
            </a:pPr>
            <a:endParaRPr lang="fr-FR" dirty="0"/>
          </a:p>
          <a:p>
            <a:pPr marL="720000" algn="l">
              <a:spcAft>
                <a:spcPts val="600"/>
              </a:spcAft>
            </a:pPr>
            <a:r>
              <a:rPr lang="fr-FR" dirty="0"/>
              <a:t>-</a:t>
            </a:r>
            <a:r>
              <a:rPr lang="fr-FR" u="sng" dirty="0"/>
              <a:t> Nominal value/ real value</a:t>
            </a:r>
          </a:p>
          <a:p>
            <a:pPr marL="342900" indent="-342900" algn="l">
              <a:buFontTx/>
              <a:buChar char="-"/>
            </a:pPr>
            <a:endParaRPr lang="fr-FR" u="sng" dirty="0"/>
          </a:p>
          <a:p>
            <a:pPr algn="l"/>
            <a:endParaRPr lang="fr-FR" dirty="0"/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9060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BE948DD-CE58-A073-29B0-C0D28D5C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31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524760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E6CE16-948D-4026-C84A-7FF29E199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15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99B10D-BA6B-DDBD-1BAF-C008F45F7A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143001"/>
            <a:ext cx="7239000" cy="40494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94B7E42-9568-2960-7466-067E531F18ED}"/>
              </a:ext>
            </a:extLst>
          </p:cNvPr>
          <p:cNvSpPr txBox="1"/>
          <p:nvPr/>
        </p:nvSpPr>
        <p:spPr>
          <a:xfrm>
            <a:off x="2945597" y="6196364"/>
            <a:ext cx="5665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https://www.imf.org/external/datamapper/PCPIPCH@WEO/WEOWORLD/VEN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53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1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0DFFC96-9ED5-33AF-A77E-22B3AF13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16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6D31AF-C362-4C17-1965-B629EF427643}"/>
              </a:ext>
            </a:extLst>
          </p:cNvPr>
          <p:cNvSpPr txBox="1"/>
          <p:nvPr/>
        </p:nvSpPr>
        <p:spPr>
          <a:xfrm>
            <a:off x="128337" y="-1203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highlight>
                  <a:srgbClr val="00FF00"/>
                </a:highlight>
              </a:rPr>
              <a:t>Public </a:t>
            </a:r>
            <a:r>
              <a:rPr lang="fr-FR" sz="2400" dirty="0" err="1">
                <a:highlight>
                  <a:srgbClr val="00FF00"/>
                </a:highlight>
              </a:rPr>
              <a:t>debt</a:t>
            </a:r>
            <a:r>
              <a:rPr lang="fr-FR" sz="2400" dirty="0">
                <a:highlight>
                  <a:srgbClr val="00FF00"/>
                </a:highlight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endParaRPr lang="fr-FR" sz="2400" b="0" i="0" u="none" strike="noStrike" dirty="0">
              <a:solidFill>
                <a:srgbClr val="586179"/>
              </a:solidFill>
              <a:effectLst/>
            </a:endParaRPr>
          </a:p>
          <a:p>
            <a:pPr marL="342900" indent="-342900">
              <a:buFontTx/>
              <a:buChar char="-"/>
            </a:pPr>
            <a:r>
              <a:rPr lang="fr-FR" sz="2400" u="sng" dirty="0" err="1"/>
              <a:t>Definition</a:t>
            </a:r>
            <a:endParaRPr lang="fr-FR" sz="2400" u="sng" dirty="0"/>
          </a:p>
          <a:p>
            <a:r>
              <a:rPr lang="fr-FR" sz="2400" b="0" i="0" u="none" strike="noStrike" dirty="0" err="1">
                <a:effectLst/>
              </a:rPr>
              <a:t>Debt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is</a:t>
            </a:r>
            <a:r>
              <a:rPr lang="fr-FR" sz="2400" b="0" i="0" u="none" strike="noStrike" dirty="0">
                <a:effectLst/>
              </a:rPr>
              <a:t> the </a:t>
            </a:r>
            <a:r>
              <a:rPr lang="fr-FR" sz="2400" b="0" i="0" u="none" strike="noStrike" dirty="0" err="1">
                <a:effectLst/>
              </a:rPr>
              <a:t>sum</a:t>
            </a:r>
            <a:r>
              <a:rPr lang="fr-FR" sz="2400" b="0" i="0" u="none" strike="noStrike" dirty="0">
                <a:effectLst/>
              </a:rPr>
              <a:t> of </a:t>
            </a:r>
            <a:r>
              <a:rPr lang="fr-FR" sz="2400" b="0" i="0" u="none" strike="noStrike" dirty="0" err="1">
                <a:effectLst/>
              </a:rPr>
              <a:t>loans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issued</a:t>
            </a:r>
            <a:r>
              <a:rPr lang="fr-FR" sz="2400" b="0" i="0" u="none" strike="noStrike" dirty="0">
                <a:effectLst/>
              </a:rPr>
              <a:t> by the State, </a:t>
            </a:r>
            <a:r>
              <a:rPr lang="fr-FR" sz="2400" dirty="0"/>
              <a:t>l</a:t>
            </a:r>
            <a:r>
              <a:rPr lang="fr-FR" sz="2400" b="0" i="0" u="none" strike="noStrike" dirty="0">
                <a:effectLst/>
              </a:rPr>
              <a:t>ocal </a:t>
            </a:r>
            <a:r>
              <a:rPr lang="fr-FR" sz="2400" b="0" i="0" u="none" strike="noStrike" dirty="0" err="1">
                <a:effectLst/>
              </a:rPr>
              <a:t>authorities</a:t>
            </a:r>
            <a:r>
              <a:rPr lang="fr-FR" sz="2400" b="0" i="0" u="none" strike="noStrike" dirty="0">
                <a:effectLst/>
              </a:rPr>
              <a:t> and social bodies, </a:t>
            </a:r>
            <a:r>
              <a:rPr lang="fr-FR" sz="2400" b="0" i="0" u="none" strike="noStrike" dirty="0" err="1">
                <a:effectLst/>
              </a:rPr>
              <a:t>year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after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year</a:t>
            </a:r>
            <a:r>
              <a:rPr lang="fr-FR" sz="2400" b="0" i="0" u="none" strike="noStrike" dirty="0">
                <a:effectLst/>
              </a:rPr>
              <a:t> (accumulation if public </a:t>
            </a:r>
            <a:r>
              <a:rPr lang="fr-FR" sz="2400" b="0" i="0" u="none" strike="noStrike" dirty="0" err="1">
                <a:effectLst/>
              </a:rPr>
              <a:t>deficit</a:t>
            </a:r>
            <a:r>
              <a:rPr lang="fr-FR" sz="2400" b="0" i="0" u="none" strike="noStrike" dirty="0">
                <a:effectLst/>
              </a:rPr>
              <a:t>) and not </a:t>
            </a:r>
            <a:r>
              <a:rPr lang="fr-FR" sz="2400" b="0" i="0" u="none" strike="noStrike" dirty="0" err="1">
                <a:effectLst/>
              </a:rPr>
              <a:t>yet</a:t>
            </a:r>
            <a:r>
              <a:rPr lang="fr-FR" sz="2400" b="0" i="0" u="none" strike="noStrike" dirty="0">
                <a:effectLst/>
              </a:rPr>
              <a:t> </a:t>
            </a:r>
            <a:r>
              <a:rPr lang="fr-FR" sz="2400" b="0" i="0" u="none" strike="noStrike" dirty="0" err="1">
                <a:effectLst/>
              </a:rPr>
              <a:t>repaid</a:t>
            </a:r>
            <a:r>
              <a:rPr lang="fr-FR" sz="2400" b="0" i="0" u="none" strike="noStrike" dirty="0">
                <a:effectLst/>
              </a:rPr>
              <a:t>. (</a:t>
            </a:r>
            <a:r>
              <a:rPr lang="fr-FR" sz="2400" b="0" i="0" u="none" strike="noStrike" dirty="0" err="1">
                <a:effectLst/>
              </a:rPr>
              <a:t>cf</a:t>
            </a:r>
            <a:r>
              <a:rPr lang="fr-FR" sz="2400" b="0" i="0" u="none" strike="noStrike" dirty="0">
                <a:effectLst/>
              </a:rPr>
              <a:t> Maastricht </a:t>
            </a:r>
            <a:r>
              <a:rPr lang="fr-FR" sz="2400" b="0" i="0" u="none" strike="noStrike" dirty="0" err="1">
                <a:effectLst/>
              </a:rPr>
              <a:t>definition</a:t>
            </a:r>
            <a:r>
              <a:rPr lang="fr-FR" sz="2400" b="0" i="0" u="none" strike="noStrike">
                <a:effectLst/>
              </a:rPr>
              <a:t>)</a:t>
            </a:r>
            <a:endParaRPr lang="fr-FR" sz="2400" dirty="0"/>
          </a:p>
          <a:p>
            <a:r>
              <a:rPr lang="fr-FR" sz="2400" dirty="0" err="1"/>
              <a:t>Expressed</a:t>
            </a:r>
            <a:r>
              <a:rPr lang="fr-FR" sz="2400" dirty="0"/>
              <a:t> in </a:t>
            </a:r>
            <a:r>
              <a:rPr lang="fr-FR" sz="2400" b="0" i="0" u="none" strike="noStrike" dirty="0">
                <a:effectLst/>
              </a:rPr>
              <a:t> % GDP- the </a:t>
            </a:r>
            <a:r>
              <a:rPr lang="fr-FR" sz="2400" b="0" i="0" u="none" strike="noStrike" dirty="0" err="1">
                <a:effectLst/>
              </a:rPr>
              <a:t>debt</a:t>
            </a:r>
            <a:r>
              <a:rPr lang="fr-FR" sz="2400" b="0" i="0" u="none" strike="noStrike" dirty="0">
                <a:effectLst/>
              </a:rPr>
              <a:t>-to-GDP ratio</a:t>
            </a:r>
          </a:p>
          <a:p>
            <a:r>
              <a:rPr lang="fr-FR" sz="2400" dirty="0" err="1"/>
              <a:t>Difference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public </a:t>
            </a:r>
            <a:r>
              <a:rPr lang="fr-FR" sz="2400" dirty="0" err="1"/>
              <a:t>debt</a:t>
            </a:r>
            <a:r>
              <a:rPr lang="fr-FR" sz="2400" dirty="0"/>
              <a:t> and national </a:t>
            </a:r>
            <a:r>
              <a:rPr lang="fr-FR" sz="2400" dirty="0" err="1"/>
              <a:t>debt</a:t>
            </a:r>
            <a:endParaRPr lang="fr-FR" sz="2400" b="0" i="0" u="none" strike="noStrike" dirty="0">
              <a:effectLst/>
            </a:endParaRPr>
          </a:p>
          <a:p>
            <a:r>
              <a:rPr lang="fr-FR" sz="2400" u="sng" dirty="0"/>
              <a:t>A few figures for Japan, </a:t>
            </a:r>
            <a:r>
              <a:rPr lang="fr-FR" sz="2400" u="sng" dirty="0" err="1"/>
              <a:t>Greece</a:t>
            </a:r>
            <a:r>
              <a:rPr lang="fr-FR" sz="2400" u="sng" dirty="0"/>
              <a:t>, the US, </a:t>
            </a:r>
            <a:r>
              <a:rPr lang="fr-FR" sz="2400" u="sng" dirty="0" err="1"/>
              <a:t>Italy</a:t>
            </a:r>
            <a:r>
              <a:rPr lang="fr-FR" sz="2400" u="sng" dirty="0"/>
              <a:t>, France and Germany in 2023/24</a:t>
            </a:r>
          </a:p>
          <a:p>
            <a:r>
              <a:rPr lang="fr-FR" sz="2400" u="sng" dirty="0" err="1"/>
              <a:t>Debt</a:t>
            </a:r>
            <a:r>
              <a:rPr lang="fr-FR" sz="2400" u="sng" dirty="0"/>
              <a:t> to GDP ratio - Maastricht </a:t>
            </a:r>
            <a:r>
              <a:rPr lang="fr-FR" sz="2400" u="sng" dirty="0" err="1"/>
              <a:t>Treaty</a:t>
            </a:r>
            <a:r>
              <a:rPr lang="fr-FR" sz="2400" u="sng" dirty="0"/>
              <a:t>? </a:t>
            </a:r>
          </a:p>
          <a:p>
            <a:endParaRPr lang="fr-FR" sz="2400" dirty="0">
              <a:solidFill>
                <a:srgbClr val="586179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400" u="sng" dirty="0" err="1"/>
              <a:t>Who</a:t>
            </a:r>
            <a:r>
              <a:rPr lang="fr-FR" sz="2400" u="sng" dirty="0"/>
              <a:t> </a:t>
            </a:r>
            <a:r>
              <a:rPr lang="fr-FR" sz="2400" u="sng" dirty="0" err="1"/>
              <a:t>owns</a:t>
            </a:r>
            <a:r>
              <a:rPr lang="fr-FR" sz="2400" u="sng" dirty="0"/>
              <a:t> the </a:t>
            </a:r>
            <a:r>
              <a:rPr lang="fr-FR" sz="2400" u="sng" dirty="0" err="1"/>
              <a:t>debt</a:t>
            </a:r>
            <a:r>
              <a:rPr lang="fr-FR" sz="2400" u="sng" dirty="0"/>
              <a:t>? And </a:t>
            </a:r>
            <a:r>
              <a:rPr lang="fr-FR" sz="2400" u="sng" dirty="0" err="1"/>
              <a:t>why</a:t>
            </a:r>
            <a:r>
              <a:rPr lang="fr-FR" sz="2400" u="sng" dirty="0"/>
              <a:t> </a:t>
            </a:r>
            <a:r>
              <a:rPr lang="fr-FR" sz="2400" u="sng" dirty="0" err="1"/>
              <a:t>it</a:t>
            </a:r>
            <a:r>
              <a:rPr lang="fr-FR" sz="2400" u="sng" dirty="0"/>
              <a:t> </a:t>
            </a:r>
            <a:r>
              <a:rPr lang="fr-FR" sz="2400" u="sng" dirty="0" err="1"/>
              <a:t>matters</a:t>
            </a:r>
            <a:endParaRPr lang="fr-FR" sz="2400" u="sng" dirty="0"/>
          </a:p>
          <a:p>
            <a:r>
              <a:rPr lang="fr-FR" sz="2400" dirty="0">
                <a:hlinkClick r:id="rId4"/>
              </a:rPr>
              <a:t>https://www.reuters.com/business/finance/who-owns-frances-debt-why-it-matters-2024-06-26/ - :~:text=Foreign investors own around 50,known to be quite volatile</a:t>
            </a:r>
            <a:endParaRPr lang="fr-FR" sz="2400" dirty="0"/>
          </a:p>
          <a:p>
            <a:r>
              <a:rPr lang="fr-FR" sz="2400" dirty="0"/>
              <a:t>France and </a:t>
            </a:r>
            <a:r>
              <a:rPr lang="fr-FR" sz="2400" dirty="0" err="1"/>
              <a:t>other</a:t>
            </a:r>
            <a:r>
              <a:rPr lang="fr-FR" sz="2400" dirty="0"/>
              <a:t> </a:t>
            </a:r>
            <a:r>
              <a:rPr lang="fr-FR" sz="2400" dirty="0" err="1"/>
              <a:t>European</a:t>
            </a:r>
            <a:r>
              <a:rPr lang="fr-FR" sz="2400" dirty="0"/>
              <a:t> countries</a:t>
            </a:r>
          </a:p>
          <a:p>
            <a:r>
              <a:rPr lang="fr-FR" sz="2400" u="sng" dirty="0"/>
              <a:t>- How to </a:t>
            </a:r>
            <a:r>
              <a:rPr lang="fr-FR" sz="2400" u="sng" dirty="0" err="1"/>
              <a:t>reduce</a:t>
            </a:r>
            <a:r>
              <a:rPr lang="fr-FR" sz="2400" u="sng" dirty="0"/>
              <a:t> the </a:t>
            </a:r>
            <a:r>
              <a:rPr lang="fr-FR" sz="2400" u="sng" dirty="0" err="1"/>
              <a:t>debt</a:t>
            </a:r>
            <a:endParaRPr lang="fr-FR" sz="24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Restrictive /</a:t>
            </a:r>
            <a:r>
              <a:rPr lang="fr-FR" sz="2400" dirty="0" err="1"/>
              <a:t>austerity</a:t>
            </a:r>
            <a:r>
              <a:rPr lang="fr-FR" sz="2400" dirty="0"/>
              <a:t> </a:t>
            </a:r>
            <a:r>
              <a:rPr lang="fr-FR" sz="2400" dirty="0" err="1"/>
              <a:t>policies</a:t>
            </a:r>
            <a:r>
              <a:rPr lang="fr-FR" sz="2400" dirty="0"/>
              <a:t> and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consequences</a:t>
            </a:r>
            <a:endParaRPr lang="fr-FR" sz="2400" dirty="0"/>
          </a:p>
          <a:p>
            <a:r>
              <a:rPr lang="fr-FR" sz="2400" dirty="0"/>
              <a:t>Ex: the case of </a:t>
            </a:r>
            <a:r>
              <a:rPr lang="fr-FR" sz="2400" dirty="0" err="1"/>
              <a:t>Greece</a:t>
            </a:r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By </a:t>
            </a:r>
            <a:r>
              <a:rPr lang="fr-FR" sz="2400" dirty="0" err="1"/>
              <a:t>trying</a:t>
            </a:r>
            <a:r>
              <a:rPr lang="fr-FR" sz="2400" dirty="0"/>
              <a:t> to </a:t>
            </a:r>
            <a:r>
              <a:rPr lang="fr-FR" sz="2400" dirty="0" err="1"/>
              <a:t>generate</a:t>
            </a:r>
            <a:r>
              <a:rPr lang="fr-FR" sz="2400" dirty="0"/>
              <a:t>/boost </a:t>
            </a:r>
            <a:r>
              <a:rPr lang="fr-FR" sz="2400" dirty="0" err="1"/>
              <a:t>growth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6326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1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0DFFC96-9ED5-33AF-A77E-22B3AF13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17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6D31AF-C362-4C17-1965-B629EF427643}"/>
              </a:ext>
            </a:extLst>
          </p:cNvPr>
          <p:cNvSpPr txBox="1"/>
          <p:nvPr/>
        </p:nvSpPr>
        <p:spPr>
          <a:xfrm>
            <a:off x="128337" y="673769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sz="2400" dirty="0"/>
            </a:br>
            <a:endParaRPr lang="fr-FR" sz="2400" dirty="0"/>
          </a:p>
          <a:p>
            <a:br>
              <a:rPr lang="fr-FR" sz="2400" dirty="0"/>
            </a:br>
            <a:br>
              <a:rPr lang="fr-FR" sz="2400" dirty="0"/>
            </a:br>
            <a:endParaRPr lang="fr-FR" sz="2400" dirty="0"/>
          </a:p>
          <a:p>
            <a:br>
              <a:rPr lang="fr-FR" sz="2400" dirty="0"/>
            </a:br>
            <a:endParaRPr lang="fr-FR" sz="2400" dirty="0"/>
          </a:p>
          <a:p>
            <a:endParaRPr lang="fr-FR" sz="2400" dirty="0">
              <a:hlinkClick r:id="" action="ppaction://noaction"/>
            </a:endParaRPr>
          </a:p>
          <a:p>
            <a:endParaRPr lang="fr-FR" sz="2400" dirty="0">
              <a:hlinkClick r:id="" action="ppaction://noaction"/>
            </a:endParaRPr>
          </a:p>
          <a:p>
            <a:endParaRPr lang="fr-FR" sz="2400" dirty="0">
              <a:hlinkClick r:id="" action="ppaction://noaction"/>
            </a:endParaRPr>
          </a:p>
          <a:p>
            <a:endParaRPr lang="fr-FR" sz="2400" dirty="0">
              <a:hlinkClick r:id="" action="ppaction://noaction"/>
            </a:endParaRPr>
          </a:p>
          <a:p>
            <a:endParaRPr lang="fr-FR" sz="2400" dirty="0">
              <a:hlinkClick r:id="" action="ppaction://noaction"/>
            </a:endParaRPr>
          </a:p>
          <a:p>
            <a:endParaRPr lang="fr-FR" sz="2400" dirty="0">
              <a:hlinkClick r:id="" action="ppaction://noaction"/>
            </a:endParaRPr>
          </a:p>
          <a:p>
            <a:r>
              <a:rPr lang="fr-FR" sz="2400" dirty="0">
                <a:hlinkClick r:id="" action="ppaction://noaction"/>
              </a:rPr>
              <a:t>https://www.imf.org/external/datamapper/CG_DEBT_GDP@GDD/CHN/FRA/DEU/ITA/JPN/GBR/USA/BRA/COL</a:t>
            </a: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3EBC04-2D10-81DF-2F90-05A7BA46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88" y="457847"/>
            <a:ext cx="10124811" cy="494690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D2FB08B-B661-D933-5228-F5080EED2B3E}"/>
              </a:ext>
            </a:extLst>
          </p:cNvPr>
          <p:cNvSpPr txBox="1"/>
          <p:nvPr/>
        </p:nvSpPr>
        <p:spPr>
          <a:xfrm>
            <a:off x="5105400" y="6553200"/>
            <a:ext cx="31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Only</a:t>
            </a:r>
            <a:r>
              <a:rPr lang="fr-FR" dirty="0"/>
              <a:t> central </a:t>
            </a:r>
            <a:r>
              <a:rPr lang="fr-FR" dirty="0" err="1"/>
              <a:t>governement</a:t>
            </a:r>
            <a:r>
              <a:rPr lang="fr-FR" dirty="0"/>
              <a:t> </a:t>
            </a:r>
            <a:r>
              <a:rPr lang="fr-FR" dirty="0" err="1"/>
              <a:t>debt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191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1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0DFFC96-9ED5-33AF-A77E-22B3AF13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18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6D31AF-C362-4C17-1965-B629EF427643}"/>
              </a:ext>
            </a:extLst>
          </p:cNvPr>
          <p:cNvSpPr txBox="1"/>
          <p:nvPr/>
        </p:nvSpPr>
        <p:spPr>
          <a:xfrm>
            <a:off x="-28771" y="4234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highlight>
                  <a:srgbClr val="00FF00"/>
                </a:highlight>
              </a:rPr>
              <a:t>1) Exchange rate/ </a:t>
            </a:r>
          </a:p>
          <a:p>
            <a:r>
              <a:rPr lang="fr-FR" sz="2400" dirty="0">
                <a:highlight>
                  <a:srgbClr val="00FF00"/>
                </a:highlight>
              </a:rPr>
              <a:t>2) </a:t>
            </a:r>
            <a:r>
              <a:rPr lang="fr-FR" sz="2400" dirty="0" err="1">
                <a:highlight>
                  <a:srgbClr val="00FF00"/>
                </a:highlight>
              </a:rPr>
              <a:t>Foreign</a:t>
            </a:r>
            <a:r>
              <a:rPr lang="fr-FR" sz="2400" dirty="0">
                <a:highlight>
                  <a:srgbClr val="00FF00"/>
                </a:highlight>
              </a:rPr>
              <a:t> exchange </a:t>
            </a:r>
            <a:r>
              <a:rPr lang="fr-FR" sz="2400" dirty="0" err="1">
                <a:highlight>
                  <a:srgbClr val="00FF00"/>
                </a:highlight>
              </a:rPr>
              <a:t>market</a:t>
            </a:r>
            <a:r>
              <a:rPr lang="fr-FR" sz="2400" dirty="0">
                <a:highlight>
                  <a:srgbClr val="00FF00"/>
                </a:highlight>
              </a:rPr>
              <a:t>/ 3) exchange rate system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E42AD3-07F0-F89A-3D69-B3049EB80CCD}"/>
              </a:ext>
            </a:extLst>
          </p:cNvPr>
          <p:cNvSpPr txBox="1"/>
          <p:nvPr/>
        </p:nvSpPr>
        <p:spPr>
          <a:xfrm>
            <a:off x="128337" y="1213009"/>
            <a:ext cx="120636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u="sng" dirty="0" err="1"/>
              <a:t>Definition</a:t>
            </a:r>
            <a:endParaRPr lang="fr-FR" sz="2400" u="sng" dirty="0"/>
          </a:p>
          <a:p>
            <a:r>
              <a:rPr lang="fr-FR" sz="2400" dirty="0"/>
              <a:t>1) The value of a </a:t>
            </a:r>
            <a:r>
              <a:rPr lang="fr-FR" sz="2400" dirty="0" err="1"/>
              <a:t>currency</a:t>
            </a:r>
            <a:r>
              <a:rPr lang="fr-FR" sz="2400" dirty="0"/>
              <a:t> for the </a:t>
            </a:r>
            <a:r>
              <a:rPr lang="fr-FR" sz="2400" dirty="0" err="1"/>
              <a:t>purpose</a:t>
            </a:r>
            <a:r>
              <a:rPr lang="fr-FR" sz="2400" dirty="0"/>
              <a:t> of </a:t>
            </a:r>
            <a:r>
              <a:rPr lang="fr-FR" sz="2400" dirty="0" err="1"/>
              <a:t>exchanging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r>
              <a:rPr lang="fr-FR" sz="2400" dirty="0"/>
              <a:t> for </a:t>
            </a:r>
            <a:r>
              <a:rPr lang="fr-FR" sz="2400" dirty="0" err="1"/>
              <a:t>another</a:t>
            </a:r>
            <a:r>
              <a:rPr lang="fr-FR" sz="2400" dirty="0"/>
              <a:t> (Oxford)</a:t>
            </a:r>
          </a:p>
          <a:p>
            <a:r>
              <a:rPr lang="fr-FR" sz="2400" dirty="0"/>
              <a:t>Example 1 Euro=    X  USD, 1USD=   X’   Euro</a:t>
            </a:r>
          </a:p>
          <a:p>
            <a:endParaRPr lang="fr-FR" sz="2400" dirty="0"/>
          </a:p>
          <a:p>
            <a:r>
              <a:rPr lang="fr-FR" sz="2400" dirty="0"/>
              <a:t>2) FOREX (or FX) </a:t>
            </a:r>
            <a:r>
              <a:rPr lang="fr-FR" sz="2400" b="0" i="0" u="sng" dirty="0">
                <a:solidFill>
                  <a:srgbClr val="2C40D0"/>
                </a:solidFill>
                <a:effectLst/>
                <a:latin typeface="SourceSansPro"/>
                <a:hlinkClick r:id="rId4"/>
              </a:rPr>
              <a:t>over-the-counter (OTC)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 global marketplace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that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determines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exchange rate for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currencies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around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world. Participants in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these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markets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can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buy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sell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, exchange, and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speculate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on the relative exchange rates of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various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currency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pairs ( in a system of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floating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rates). (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  <a:hlinkClick r:id="rId5"/>
              </a:rPr>
              <a:t>https://www.investopedia.com/terms/forex/f/foreign-exchange-markets.asp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)</a:t>
            </a:r>
          </a:p>
          <a:p>
            <a:endParaRPr lang="fr-FR" sz="2400" dirty="0">
              <a:solidFill>
                <a:srgbClr val="111111"/>
              </a:solidFill>
              <a:latin typeface="SourceSansPro"/>
            </a:endParaRPr>
          </a:p>
          <a:p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3) Exchange rate system: all the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rules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and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regulations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that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govern</a:t>
            </a:r>
            <a:r>
              <a:rPr lang="fr-FR" sz="2400" b="0" i="0" u="none" strike="noStrike" dirty="0">
                <a:solidFill>
                  <a:srgbClr val="111111"/>
                </a:solidFill>
                <a:effectLst/>
                <a:latin typeface="SourceSansPro"/>
              </a:rPr>
              <a:t> the exchange rate of a </a:t>
            </a:r>
            <a:r>
              <a:rPr lang="fr-FR" sz="2400" b="0" i="0" u="none" strike="noStrike" dirty="0" err="1">
                <a:solidFill>
                  <a:srgbClr val="111111"/>
                </a:solidFill>
                <a:effectLst/>
                <a:latin typeface="SourceSansPro"/>
              </a:rPr>
              <a:t>currency</a:t>
            </a:r>
            <a:endParaRPr lang="fr-FR" sz="2400" b="0" i="0" u="none" strike="noStrike" dirty="0">
              <a:solidFill>
                <a:srgbClr val="111111"/>
              </a:solidFill>
              <a:effectLst/>
              <a:latin typeface="SourceSansPro"/>
            </a:endParaRPr>
          </a:p>
          <a:p>
            <a:r>
              <a:rPr lang="fr-FR" sz="2400" dirty="0">
                <a:solidFill>
                  <a:srgbClr val="111111"/>
                </a:solidFill>
                <a:latin typeface="SourceSansPro"/>
              </a:rPr>
              <a:t>Free-</a:t>
            </a:r>
            <a:r>
              <a:rPr lang="fr-FR" sz="2400" dirty="0" err="1">
                <a:solidFill>
                  <a:srgbClr val="111111"/>
                </a:solidFill>
                <a:latin typeface="SourceSansPro"/>
              </a:rPr>
              <a:t>floating</a:t>
            </a:r>
            <a:r>
              <a:rPr lang="fr-FR" sz="2400" dirty="0">
                <a:solidFill>
                  <a:srgbClr val="111111"/>
                </a:solidFill>
                <a:latin typeface="SourceSansPro"/>
              </a:rPr>
              <a:t> or </a:t>
            </a:r>
            <a:r>
              <a:rPr lang="fr-FR" sz="2400" dirty="0" err="1">
                <a:solidFill>
                  <a:srgbClr val="111111"/>
                </a:solidFill>
                <a:latin typeface="SourceSansPro"/>
              </a:rPr>
              <a:t>fixed</a:t>
            </a:r>
            <a:r>
              <a:rPr lang="fr-FR" sz="2400" dirty="0">
                <a:solidFill>
                  <a:srgbClr val="111111"/>
                </a:solidFill>
                <a:latin typeface="SourceSansPro"/>
              </a:rPr>
              <a:t> </a:t>
            </a:r>
            <a:r>
              <a:rPr lang="fr-FR" sz="2400" dirty="0" err="1">
                <a:solidFill>
                  <a:srgbClr val="111111"/>
                </a:solidFill>
                <a:latin typeface="SourceSansPro"/>
              </a:rPr>
              <a:t>floating</a:t>
            </a:r>
            <a:endParaRPr lang="fr-FR" sz="2400" dirty="0">
              <a:solidFill>
                <a:srgbClr val="111111"/>
              </a:solidFill>
              <a:latin typeface="SourceSansPro"/>
            </a:endParaRPr>
          </a:p>
          <a:p>
            <a:r>
              <a:rPr lang="fr-FR" sz="2400" dirty="0">
                <a:solidFill>
                  <a:srgbClr val="111111"/>
                </a:solidFill>
                <a:latin typeface="SourceSansPro"/>
              </a:rPr>
              <a:t>Most </a:t>
            </a:r>
            <a:r>
              <a:rPr lang="fr-FR" sz="2400" dirty="0" err="1">
                <a:solidFill>
                  <a:srgbClr val="111111"/>
                </a:solidFill>
                <a:latin typeface="SourceSansPro"/>
              </a:rPr>
              <a:t>liquid</a:t>
            </a:r>
            <a:r>
              <a:rPr lang="fr-FR" sz="2400" dirty="0">
                <a:solidFill>
                  <a:srgbClr val="111111"/>
                </a:solidFill>
                <a:latin typeface="SourceSansPro"/>
              </a:rPr>
              <a:t> trading pairs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98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1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0DFFC96-9ED5-33AF-A77E-22B3AF13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19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6D31AF-C362-4C17-1965-B629EF427643}"/>
              </a:ext>
            </a:extLst>
          </p:cNvPr>
          <p:cNvSpPr txBox="1"/>
          <p:nvPr/>
        </p:nvSpPr>
        <p:spPr>
          <a:xfrm>
            <a:off x="-28771" y="4234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highlight>
                  <a:srgbClr val="00FF00"/>
                </a:highlight>
              </a:rPr>
              <a:t>1) Exchange rate/ </a:t>
            </a:r>
          </a:p>
          <a:p>
            <a:r>
              <a:rPr lang="fr-FR" sz="2400" dirty="0">
                <a:highlight>
                  <a:srgbClr val="00FF00"/>
                </a:highlight>
              </a:rPr>
              <a:t>2) </a:t>
            </a:r>
            <a:r>
              <a:rPr lang="fr-FR" sz="2400" dirty="0" err="1">
                <a:highlight>
                  <a:srgbClr val="00FF00"/>
                </a:highlight>
              </a:rPr>
              <a:t>Foreign</a:t>
            </a:r>
            <a:r>
              <a:rPr lang="fr-FR" sz="2400" dirty="0">
                <a:highlight>
                  <a:srgbClr val="00FF00"/>
                </a:highlight>
              </a:rPr>
              <a:t> exchange </a:t>
            </a:r>
            <a:r>
              <a:rPr lang="fr-FR" sz="2400" dirty="0" err="1">
                <a:highlight>
                  <a:srgbClr val="00FF00"/>
                </a:highlight>
              </a:rPr>
              <a:t>market</a:t>
            </a:r>
            <a:r>
              <a:rPr lang="fr-FR" sz="2400" dirty="0">
                <a:highlight>
                  <a:srgbClr val="00FF00"/>
                </a:highlight>
              </a:rPr>
              <a:t>/ 3) exchange rate system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E42AD3-07F0-F89A-3D69-B3049EB80CCD}"/>
              </a:ext>
            </a:extLst>
          </p:cNvPr>
          <p:cNvSpPr txBox="1"/>
          <p:nvPr/>
        </p:nvSpPr>
        <p:spPr>
          <a:xfrm>
            <a:off x="128337" y="988421"/>
            <a:ext cx="1206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- </a:t>
            </a:r>
            <a:r>
              <a:rPr lang="fr-FR" sz="2400" b="1" dirty="0" err="1"/>
              <a:t>Effects</a:t>
            </a:r>
            <a:r>
              <a:rPr lang="fr-FR" sz="2400" b="1" dirty="0"/>
              <a:t> of a </a:t>
            </a:r>
            <a:r>
              <a:rPr lang="fr-FR" sz="2400" b="1" dirty="0" err="1"/>
              <a:t>devaluation</a:t>
            </a:r>
            <a:r>
              <a:rPr lang="fr-FR" sz="2400" b="1" dirty="0"/>
              <a:t> or </a:t>
            </a:r>
            <a:r>
              <a:rPr lang="fr-FR" sz="2400" b="1" dirty="0" err="1"/>
              <a:t>depreciation</a:t>
            </a:r>
            <a:r>
              <a:rPr lang="fr-FR" sz="2400" b="1" dirty="0"/>
              <a:t>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C62E9A-8422-ED53-4D6E-0866F137C8C6}"/>
              </a:ext>
            </a:extLst>
          </p:cNvPr>
          <p:cNvSpPr txBox="1"/>
          <p:nvPr/>
        </p:nvSpPr>
        <p:spPr>
          <a:xfrm>
            <a:off x="11372850" y="52578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FD32E0-2309-FAC3-267E-41A1D083F510}"/>
              </a:ext>
            </a:extLst>
          </p:cNvPr>
          <p:cNvSpPr txBox="1"/>
          <p:nvPr/>
        </p:nvSpPr>
        <p:spPr>
          <a:xfrm>
            <a:off x="876301" y="1676400"/>
            <a:ext cx="11315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First  in the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price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of X in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foreign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currency</a:t>
            </a:r>
            <a:endParaRPr lang="fr-FR" sz="2400" dirty="0">
              <a:solidFill>
                <a:srgbClr val="3333CC"/>
              </a:solidFill>
              <a:latin typeface="Arial" charset="0"/>
              <a:sym typeface="Wingdings 3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And of M in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domestic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currency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=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cost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-push inflation </a:t>
            </a:r>
          </a:p>
          <a:p>
            <a:r>
              <a:rPr lang="fr-FR" sz="2400" dirty="0">
                <a:solidFill>
                  <a:srgbClr val="000000"/>
                </a:solidFill>
                <a:latin typeface="Arial" charset="0"/>
                <a:sym typeface="Wingdings" charset="0"/>
              </a:rPr>
              <a:t>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degradation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of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current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account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(X-M in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domestic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currency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)= the PRICE EFFECT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DF9BF5-3B51-F42F-DDBE-B09603E64A27}"/>
              </a:ext>
            </a:extLst>
          </p:cNvPr>
          <p:cNvSpPr txBox="1"/>
          <p:nvPr/>
        </p:nvSpPr>
        <p:spPr>
          <a:xfrm>
            <a:off x="666750" y="3737112"/>
            <a:ext cx="11045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Then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,  of the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price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of X in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foreign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currency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charset="0"/>
                <a:sym typeface="Wingdings" charset="0"/>
              </a:rPr>
              <a:t> 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 of the volume of X</a:t>
            </a:r>
          </a:p>
          <a:p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of M in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domestic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currency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 charset="0"/>
                <a:sym typeface="Wingdings" charset="0"/>
              </a:rPr>
              <a:t> 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in volume of M</a:t>
            </a:r>
          </a:p>
          <a:p>
            <a:r>
              <a:rPr lang="fr-FR" sz="2400" dirty="0">
                <a:solidFill>
                  <a:srgbClr val="000000"/>
                </a:solidFill>
                <a:latin typeface="Arial" charset="0"/>
                <a:sym typeface="Wingdings" charset="0"/>
              </a:rPr>
              <a:t>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Improvement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of the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current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</a:t>
            </a:r>
            <a:r>
              <a:rPr lang="fr-FR" sz="2400" dirty="0" err="1">
                <a:solidFill>
                  <a:srgbClr val="3333CC"/>
                </a:solidFill>
                <a:latin typeface="Arial" charset="0"/>
                <a:sym typeface="Wingdings 3" charset="0"/>
              </a:rPr>
              <a:t>account</a:t>
            </a:r>
            <a:r>
              <a:rPr lang="fr-FR" sz="2400" dirty="0">
                <a:solidFill>
                  <a:srgbClr val="3333CC"/>
                </a:solidFill>
                <a:latin typeface="Arial" charset="0"/>
                <a:sym typeface="Wingdings 3" charset="0"/>
              </a:rPr>
              <a:t> the QUANTITY EFFECT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F6CA93-F9AA-969A-A9D7-A2C295FCA166}"/>
              </a:ext>
            </a:extLst>
          </p:cNvPr>
          <p:cNvSpPr txBox="1"/>
          <p:nvPr/>
        </p:nvSpPr>
        <p:spPr>
          <a:xfrm>
            <a:off x="666750" y="5261643"/>
            <a:ext cx="11496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</a:rPr>
              <a:t>These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mechanisms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imply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that</a:t>
            </a:r>
            <a:r>
              <a:rPr lang="fr-FR" sz="2400" dirty="0">
                <a:solidFill>
                  <a:srgbClr val="FF0000"/>
                </a:solidFill>
              </a:rPr>
              <a:t> M and X are </a:t>
            </a:r>
            <a:r>
              <a:rPr lang="fr-FR" sz="2400" dirty="0" err="1">
                <a:solidFill>
                  <a:srgbClr val="FF0000"/>
                </a:solidFill>
              </a:rPr>
              <a:t>rather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elastic</a:t>
            </a:r>
            <a:r>
              <a:rPr lang="fr-FR" sz="2400" dirty="0">
                <a:solidFill>
                  <a:srgbClr val="FF0000"/>
                </a:solidFill>
              </a:rPr>
              <a:t>… if not Price </a:t>
            </a:r>
            <a:r>
              <a:rPr lang="fr-FR" sz="2400" dirty="0" err="1">
                <a:solidFill>
                  <a:srgbClr val="FF0000"/>
                </a:solidFill>
              </a:rPr>
              <a:t>effect</a:t>
            </a:r>
            <a:r>
              <a:rPr lang="fr-FR" sz="2400" dirty="0">
                <a:solidFill>
                  <a:srgbClr val="FF0000"/>
                </a:solidFill>
                <a:sym typeface="Wingdings" charset="0"/>
              </a:rPr>
              <a:t> &gt; </a:t>
            </a:r>
            <a:r>
              <a:rPr lang="fr-FR" sz="2400" dirty="0" err="1">
                <a:solidFill>
                  <a:srgbClr val="FF0000"/>
                </a:solidFill>
                <a:sym typeface="Wingdings" charset="0"/>
              </a:rPr>
              <a:t>quantity</a:t>
            </a:r>
            <a:r>
              <a:rPr lang="fr-FR" sz="2400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sym typeface="Wingdings" charset="0"/>
              </a:rPr>
              <a:t>effect</a:t>
            </a:r>
            <a:r>
              <a:rPr lang="fr-FR" sz="2400" dirty="0">
                <a:solidFill>
                  <a:srgbClr val="FF0000"/>
                </a:solidFill>
                <a:sym typeface="Wingdings" charset="0"/>
              </a:rPr>
              <a:t> </a:t>
            </a:r>
            <a:r>
              <a:rPr lang="fr-FR" sz="2400" dirty="0" err="1">
                <a:solidFill>
                  <a:srgbClr val="FF0000"/>
                </a:solidFill>
                <a:sym typeface="Wingdings" charset="0"/>
              </a:rPr>
              <a:t>degradation</a:t>
            </a:r>
            <a:r>
              <a:rPr lang="fr-FR" sz="2400" dirty="0">
                <a:solidFill>
                  <a:srgbClr val="FF0000"/>
                </a:solidFill>
                <a:sym typeface="Wingdings" charset="0"/>
              </a:rPr>
              <a:t> of the </a:t>
            </a:r>
            <a:r>
              <a:rPr lang="fr-FR" sz="2400" dirty="0" err="1">
                <a:solidFill>
                  <a:srgbClr val="FF0000"/>
                </a:solidFill>
                <a:sym typeface="Wingdings" charset="0"/>
              </a:rPr>
              <a:t>current</a:t>
            </a:r>
            <a:r>
              <a:rPr lang="fr-FR" sz="2400" dirty="0">
                <a:solidFill>
                  <a:srgbClr val="FF0000"/>
                </a:solidFill>
                <a:sym typeface="Wingdings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sym typeface="Wingdings" charset="0"/>
              </a:rPr>
              <a:t>account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060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6" y="569083"/>
            <a:ext cx="10461763" cy="5643324"/>
          </a:xfrm>
        </p:spPr>
        <p:txBody>
          <a:bodyPr>
            <a:normAutofit lnSpcReduction="10000"/>
          </a:bodyPr>
          <a:lstStyle/>
          <a:p>
            <a:endParaRPr lang="fr-FR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1 Thursday, </a:t>
            </a:r>
            <a:r>
              <a:rPr lang="fr-FR" u="sng" dirty="0" err="1"/>
              <a:t>September</a:t>
            </a:r>
            <a:r>
              <a:rPr lang="fr-FR" u="sng" dirty="0"/>
              <a:t> 18th </a:t>
            </a:r>
            <a:r>
              <a:rPr lang="fr-FR" dirty="0"/>
              <a:t>: General intro + a few key concepts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2 Friday, </a:t>
            </a:r>
            <a:r>
              <a:rPr lang="fr-FR" u="sng" dirty="0" err="1"/>
              <a:t>October</a:t>
            </a:r>
            <a:r>
              <a:rPr lang="fr-FR" u="sng" dirty="0"/>
              <a:t> 3rd: </a:t>
            </a:r>
            <a:r>
              <a:rPr lang="fr-FR" dirty="0" err="1"/>
              <a:t>Mind</a:t>
            </a:r>
            <a:r>
              <a:rPr lang="fr-FR" dirty="0"/>
              <a:t> </a:t>
            </a:r>
            <a:r>
              <a:rPr lang="fr-FR" dirty="0" err="1"/>
              <a:t>map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major concepts per country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3 , </a:t>
            </a:r>
            <a:r>
              <a:rPr lang="fr-FR" u="sng" dirty="0" err="1"/>
              <a:t>Thurday</a:t>
            </a:r>
            <a:r>
              <a:rPr lang="fr-FR" u="sng" dirty="0"/>
              <a:t>, </a:t>
            </a:r>
            <a:r>
              <a:rPr lang="fr-FR" u="sng" dirty="0" err="1"/>
              <a:t>October</a:t>
            </a:r>
            <a:r>
              <a:rPr lang="fr-FR" u="sng" dirty="0"/>
              <a:t> 9th  </a:t>
            </a:r>
            <a:r>
              <a:rPr lang="fr-FR" dirty="0" err="1"/>
              <a:t>Students</a:t>
            </a:r>
            <a:r>
              <a:rPr lang="fr-FR" dirty="0"/>
              <a:t>’ </a:t>
            </a:r>
            <a:r>
              <a:rPr lang="fr-FR" dirty="0" err="1"/>
              <a:t>presentation</a:t>
            </a:r>
            <a:r>
              <a:rPr lang="fr-FR" dirty="0"/>
              <a:t> :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Should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worry</a:t>
            </a:r>
            <a:r>
              <a:rPr lang="fr-FR" dirty="0">
                <a:solidFill>
                  <a:srgbClr val="FF0000"/>
                </a:solidFill>
              </a:rPr>
              <a:t> about the </a:t>
            </a:r>
            <a:r>
              <a:rPr lang="fr-FR" dirty="0" err="1">
                <a:solidFill>
                  <a:srgbClr val="FF0000"/>
                </a:solidFill>
              </a:rPr>
              <a:t>current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deficit</a:t>
            </a:r>
            <a:r>
              <a:rPr lang="fr-FR" dirty="0">
                <a:solidFill>
                  <a:srgbClr val="FF0000"/>
                </a:solidFill>
              </a:rPr>
              <a:t> in the US?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4 </a:t>
            </a:r>
            <a:r>
              <a:rPr lang="fr-FR" u="sng" dirty="0" err="1"/>
              <a:t>Monday</a:t>
            </a:r>
            <a:r>
              <a:rPr lang="fr-FR" u="sng" dirty="0"/>
              <a:t>, </a:t>
            </a:r>
            <a:r>
              <a:rPr lang="fr-FR" u="sng" dirty="0" err="1"/>
              <a:t>October</a:t>
            </a:r>
            <a:r>
              <a:rPr lang="fr-FR" u="sng" dirty="0"/>
              <a:t> 13th </a:t>
            </a:r>
            <a:r>
              <a:rPr lang="fr-FR" dirty="0" err="1"/>
              <a:t>Students</a:t>
            </a:r>
            <a:r>
              <a:rPr lang="fr-FR" dirty="0"/>
              <a:t>’ </a:t>
            </a:r>
            <a:r>
              <a:rPr lang="fr-FR" dirty="0" err="1"/>
              <a:t>presentation</a:t>
            </a:r>
            <a:r>
              <a:rPr lang="fr-FR" dirty="0"/>
              <a:t>: </a:t>
            </a:r>
            <a:r>
              <a:rPr lang="fr-FR" dirty="0" err="1">
                <a:solidFill>
                  <a:srgbClr val="FF0000"/>
                </a:solidFill>
              </a:rPr>
              <a:t>China’s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steroid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growth</a:t>
            </a:r>
            <a:r>
              <a:rPr lang="fr-FR" dirty="0">
                <a:solidFill>
                  <a:srgbClr val="FF0000"/>
                </a:solidFill>
              </a:rPr>
              <a:t>?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5 Friday, </a:t>
            </a:r>
            <a:r>
              <a:rPr lang="fr-FR" u="sng" dirty="0" err="1"/>
              <a:t>October</a:t>
            </a:r>
            <a:r>
              <a:rPr lang="fr-FR" u="sng" dirty="0"/>
              <a:t> 24th  </a:t>
            </a:r>
            <a:r>
              <a:rPr lang="fr-FR" dirty="0" err="1"/>
              <a:t>Students</a:t>
            </a:r>
            <a:r>
              <a:rPr lang="fr-FR" dirty="0"/>
              <a:t>’ </a:t>
            </a:r>
            <a:r>
              <a:rPr lang="fr-FR" dirty="0" err="1"/>
              <a:t>presentation</a:t>
            </a:r>
            <a:r>
              <a:rPr lang="fr-FR" dirty="0"/>
              <a:t>:</a:t>
            </a:r>
            <a:r>
              <a:rPr lang="fr-FR" dirty="0">
                <a:solidFill>
                  <a:srgbClr val="FF0000"/>
                </a:solidFill>
              </a:rPr>
              <a:t> Are </a:t>
            </a:r>
            <a:r>
              <a:rPr lang="fr-FR" dirty="0" err="1">
                <a:solidFill>
                  <a:srgbClr val="FF0000"/>
                </a:solidFill>
              </a:rPr>
              <a:t>MNCs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superpowerful</a:t>
            </a:r>
            <a:r>
              <a:rPr lang="fr-FR" dirty="0">
                <a:solidFill>
                  <a:srgbClr val="FF0000"/>
                </a:solidFill>
              </a:rPr>
              <a:t>?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6 Thursday, </a:t>
            </a:r>
            <a:r>
              <a:rPr lang="fr-FR" u="sng" dirty="0" err="1"/>
              <a:t>November</a:t>
            </a:r>
            <a:r>
              <a:rPr lang="fr-FR" u="sng" dirty="0"/>
              <a:t> 13th </a:t>
            </a:r>
            <a:r>
              <a:rPr lang="fr-FR" dirty="0" err="1"/>
              <a:t>Students</a:t>
            </a:r>
            <a:r>
              <a:rPr lang="fr-FR" dirty="0"/>
              <a:t>’ </a:t>
            </a:r>
            <a:r>
              <a:rPr lang="fr-FR" dirty="0" err="1"/>
              <a:t>presentation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Germany, the </a:t>
            </a:r>
            <a:r>
              <a:rPr lang="fr-FR" dirty="0" err="1">
                <a:solidFill>
                  <a:srgbClr val="FF0000"/>
                </a:solidFill>
              </a:rPr>
              <a:t>sick</a:t>
            </a:r>
            <a:r>
              <a:rPr lang="fr-FR" dirty="0">
                <a:solidFill>
                  <a:srgbClr val="FF0000"/>
                </a:solidFill>
              </a:rPr>
              <a:t> man of Europe </a:t>
            </a:r>
            <a:r>
              <a:rPr lang="fr-FR" dirty="0" err="1">
                <a:solidFill>
                  <a:srgbClr val="FF0000"/>
                </a:solidFill>
              </a:rPr>
              <a:t>again</a:t>
            </a:r>
            <a:r>
              <a:rPr lang="fr-FR" dirty="0">
                <a:solidFill>
                  <a:srgbClr val="FF0000"/>
                </a:solidFill>
              </a:rPr>
              <a:t>?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7 Tuesday, </a:t>
            </a:r>
            <a:r>
              <a:rPr lang="fr-FR" u="sng" dirty="0" err="1"/>
              <a:t>December</a:t>
            </a:r>
            <a:r>
              <a:rPr lang="fr-FR" u="sng" dirty="0"/>
              <a:t> 2d  </a:t>
            </a:r>
            <a:r>
              <a:rPr lang="fr-FR" dirty="0" err="1"/>
              <a:t>Students</a:t>
            </a:r>
            <a:r>
              <a:rPr lang="fr-FR" dirty="0"/>
              <a:t>’ </a:t>
            </a:r>
            <a:r>
              <a:rPr lang="fr-FR" dirty="0" err="1"/>
              <a:t>presentation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Has Spain or </a:t>
            </a:r>
            <a:r>
              <a:rPr lang="fr-FR" dirty="0" err="1">
                <a:solidFill>
                  <a:srgbClr val="FF0000"/>
                </a:solidFill>
              </a:rPr>
              <a:t>Italy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taken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advantage</a:t>
            </a:r>
            <a:r>
              <a:rPr lang="fr-FR" dirty="0">
                <a:solidFill>
                  <a:srgbClr val="FF0000"/>
                </a:solidFill>
              </a:rPr>
              <a:t> of the Euro?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8  </a:t>
            </a:r>
            <a:r>
              <a:rPr lang="fr-FR" u="sng" dirty="0" err="1"/>
              <a:t>Monday</a:t>
            </a:r>
            <a:r>
              <a:rPr lang="fr-FR" u="sng" dirty="0"/>
              <a:t>, </a:t>
            </a:r>
            <a:r>
              <a:rPr lang="fr-FR" u="sng" dirty="0" err="1"/>
              <a:t>December</a:t>
            </a:r>
            <a:r>
              <a:rPr lang="fr-FR" u="sng" dirty="0"/>
              <a:t> 8th  </a:t>
            </a:r>
            <a:r>
              <a:rPr lang="fr-FR" dirty="0" err="1"/>
              <a:t>Students</a:t>
            </a:r>
            <a:r>
              <a:rPr lang="fr-FR" dirty="0"/>
              <a:t>’ </a:t>
            </a:r>
            <a:r>
              <a:rPr lang="fr-FR" dirty="0" err="1"/>
              <a:t>presentation</a:t>
            </a:r>
            <a:r>
              <a:rPr lang="fr-FR" dirty="0"/>
              <a:t>: </a:t>
            </a:r>
            <a:r>
              <a:rPr lang="fr-FR" dirty="0">
                <a:solidFill>
                  <a:srgbClr val="FF0000"/>
                </a:solidFill>
              </a:rPr>
              <a:t>Global </a:t>
            </a:r>
            <a:r>
              <a:rPr lang="fr-FR" dirty="0" err="1">
                <a:solidFill>
                  <a:srgbClr val="FF0000"/>
                </a:solidFill>
              </a:rPr>
              <a:t>governance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towards</a:t>
            </a:r>
            <a:r>
              <a:rPr lang="fr-FR" dirty="0">
                <a:solidFill>
                  <a:srgbClr val="FF0000"/>
                </a:solidFill>
              </a:rPr>
              <a:t> the end of </a:t>
            </a:r>
            <a:r>
              <a:rPr lang="fr-FR" dirty="0" err="1">
                <a:solidFill>
                  <a:srgbClr val="FF0000"/>
                </a:solidFill>
              </a:rPr>
              <a:t>multilateralism</a:t>
            </a:r>
            <a:r>
              <a:rPr lang="fr-FR" dirty="0">
                <a:solidFill>
                  <a:srgbClr val="FF0000"/>
                </a:solidFill>
              </a:rPr>
              <a:t>? 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fr-FR" u="sng" dirty="0"/>
              <a:t>Session 9: </a:t>
            </a:r>
            <a:r>
              <a:rPr lang="fr-FR" u="sng" dirty="0" err="1"/>
              <a:t>Monday</a:t>
            </a:r>
            <a:r>
              <a:rPr lang="fr-FR" u="sng" dirty="0"/>
              <a:t>, </a:t>
            </a:r>
            <a:r>
              <a:rPr lang="fr-FR" u="sng" dirty="0" err="1"/>
              <a:t>December</a:t>
            </a:r>
            <a:r>
              <a:rPr lang="fr-FR" u="sng" dirty="0"/>
              <a:t> 15th  </a:t>
            </a:r>
            <a:r>
              <a:rPr lang="fr-FR" dirty="0"/>
              <a:t>EXAM</a:t>
            </a:r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3" y="6212406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524760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Outline</a:t>
            </a:r>
            <a:r>
              <a:rPr lang="fr-FR" sz="2400" dirty="0"/>
              <a:t> of the 9 sessions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B6285-D402-BAD5-57B7-498AE5E1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A910F81-4378-7BBA-C88E-027E6950D019}"/>
              </a:ext>
            </a:extLst>
          </p:cNvPr>
          <p:cNvSpPr txBox="1"/>
          <p:nvPr/>
        </p:nvSpPr>
        <p:spPr>
          <a:xfrm>
            <a:off x="647700" y="6115050"/>
            <a:ext cx="11581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Requirement</a:t>
            </a:r>
            <a:r>
              <a:rPr lang="fr-FR" sz="2400" dirty="0"/>
              <a:t> for </a:t>
            </a:r>
            <a:r>
              <a:rPr lang="fr-FR" sz="2400" dirty="0" err="1"/>
              <a:t>presentations</a:t>
            </a:r>
            <a:r>
              <a:rPr lang="fr-FR" sz="2400" dirty="0"/>
              <a:t>: </a:t>
            </a:r>
            <a:r>
              <a:rPr lang="fr-FR" sz="2400" dirty="0" err="1"/>
              <a:t>send</a:t>
            </a:r>
            <a:r>
              <a:rPr lang="fr-FR" sz="2400" dirty="0"/>
              <a:t> me the PPT at least 48 </a:t>
            </a:r>
            <a:r>
              <a:rPr lang="fr-FR" sz="2400" dirty="0" err="1"/>
              <a:t>hours</a:t>
            </a:r>
            <a:r>
              <a:rPr lang="fr-FR" sz="2400" dirty="0"/>
              <a:t> </a:t>
            </a:r>
            <a:r>
              <a:rPr lang="fr-FR" sz="2400" dirty="0" err="1"/>
              <a:t>before</a:t>
            </a:r>
            <a:r>
              <a:rPr lang="fr-FR" sz="2400" dirty="0"/>
              <a:t> </a:t>
            </a:r>
            <a:r>
              <a:rPr lang="fr-FR" sz="2400" dirty="0" err="1"/>
              <a:t>your</a:t>
            </a:r>
            <a:r>
              <a:rPr lang="fr-FR" sz="2400" dirty="0"/>
              <a:t> </a:t>
            </a:r>
            <a:r>
              <a:rPr lang="fr-FR" sz="2400" dirty="0" err="1"/>
              <a:t>presentation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608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0"/>
            <a:ext cx="86106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fr-CH" sz="2400" dirty="0" err="1">
                <a:latin typeface="Arial" charset="0"/>
              </a:rPr>
              <a:t>Consequences</a:t>
            </a:r>
            <a:r>
              <a:rPr lang="fr-CH" sz="2400" dirty="0">
                <a:latin typeface="Arial" charset="0"/>
              </a:rPr>
              <a:t> of </a:t>
            </a:r>
            <a:r>
              <a:rPr lang="fr-CH" sz="2400" dirty="0" err="1">
                <a:latin typeface="Arial" charset="0"/>
              </a:rPr>
              <a:t>devaluation</a:t>
            </a:r>
            <a:r>
              <a:rPr lang="fr-CH" sz="2400" dirty="0">
                <a:latin typeface="Arial" charset="0"/>
              </a:rPr>
              <a:t> or </a:t>
            </a:r>
            <a:r>
              <a:rPr lang="fr-CH" sz="2400" dirty="0" err="1">
                <a:latin typeface="Arial" charset="0"/>
              </a:rPr>
              <a:t>depreciation</a:t>
            </a:r>
            <a:r>
              <a:rPr lang="fr-CH" sz="2400" dirty="0">
                <a:latin typeface="Arial" charset="0"/>
              </a:rPr>
              <a:t> of </a:t>
            </a:r>
            <a:r>
              <a:rPr lang="fr-CH" sz="2400" dirty="0" err="1">
                <a:latin typeface="Arial" charset="0"/>
              </a:rPr>
              <a:t>domestic</a:t>
            </a:r>
            <a:r>
              <a:rPr lang="fr-CH" sz="2400" dirty="0">
                <a:latin typeface="Arial" charset="0"/>
              </a:rPr>
              <a:t> </a:t>
            </a:r>
            <a:r>
              <a:rPr lang="fr-CH" sz="2400" dirty="0" err="1">
                <a:latin typeface="Arial" charset="0"/>
              </a:rPr>
              <a:t>currency</a:t>
            </a:r>
            <a:endParaRPr lang="fr-CH" sz="2400" dirty="0">
              <a:latin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063751" y="762000"/>
            <a:ext cx="83534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63538"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defRPr/>
            </a:pPr>
            <a:r>
              <a:rPr lang="fr-FR" sz="2000" b="1" dirty="0">
                <a:solidFill>
                  <a:srgbClr val="CC0066"/>
                </a:solidFill>
                <a:sym typeface="Wingdings 2" charset="0"/>
              </a:rPr>
              <a:t>J </a:t>
            </a:r>
            <a:r>
              <a:rPr lang="fr-FR" sz="2000" b="1" dirty="0" err="1">
                <a:solidFill>
                  <a:srgbClr val="CC0066"/>
                </a:solidFill>
                <a:sym typeface="Wingdings 2" charset="0"/>
              </a:rPr>
              <a:t>curve</a:t>
            </a:r>
            <a:r>
              <a:rPr lang="fr-FR" sz="2000" b="1" dirty="0">
                <a:solidFill>
                  <a:srgbClr val="CC0066"/>
                </a:solidFill>
                <a:sym typeface="Wingdings 2" charset="0"/>
              </a:rPr>
              <a:t>  of the </a:t>
            </a:r>
            <a:r>
              <a:rPr lang="fr-FR" sz="2000" b="1" dirty="0" err="1">
                <a:solidFill>
                  <a:srgbClr val="CC0066"/>
                </a:solidFill>
                <a:sym typeface="Wingdings 2" charset="0"/>
              </a:rPr>
              <a:t>evolution</a:t>
            </a:r>
            <a:r>
              <a:rPr lang="fr-FR" sz="2000" b="1" dirty="0">
                <a:solidFill>
                  <a:srgbClr val="CC0066"/>
                </a:solidFill>
                <a:sym typeface="Wingdings 2" charset="0"/>
              </a:rPr>
              <a:t> of </a:t>
            </a:r>
            <a:r>
              <a:rPr lang="fr-FR" sz="2000" b="1" dirty="0" err="1">
                <a:solidFill>
                  <a:srgbClr val="CC0066"/>
                </a:solidFill>
                <a:sym typeface="Wingdings 2" charset="0"/>
              </a:rPr>
              <a:t>current</a:t>
            </a:r>
            <a:r>
              <a:rPr lang="fr-FR" sz="2000" b="1" dirty="0">
                <a:solidFill>
                  <a:srgbClr val="CC0066"/>
                </a:solidFill>
                <a:sym typeface="Wingdings 2" charset="0"/>
              </a:rPr>
              <a:t> </a:t>
            </a:r>
            <a:r>
              <a:rPr lang="fr-FR" sz="2000" b="1" dirty="0" err="1">
                <a:solidFill>
                  <a:srgbClr val="CC0066"/>
                </a:solidFill>
                <a:sym typeface="Wingdings 2" charset="0"/>
              </a:rPr>
              <a:t>account</a:t>
            </a:r>
            <a:endParaRPr lang="fr-FR" sz="3600" b="1" dirty="0">
              <a:solidFill>
                <a:srgbClr val="CC0066"/>
              </a:solidFill>
              <a:sym typeface="Wingdings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3287713" y="1552575"/>
            <a:ext cx="0" cy="381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3287713" y="42957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525713" y="1552576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charset="0"/>
              </a:rPr>
              <a:t>X-M</a:t>
            </a: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3287713" y="4448175"/>
            <a:ext cx="1676400" cy="533400"/>
          </a:xfrm>
          <a:custGeom>
            <a:avLst/>
            <a:gdLst>
              <a:gd name="T0" fmla="*/ 0 w 1056"/>
              <a:gd name="T1" fmla="*/ 0 h 336"/>
              <a:gd name="T2" fmla="*/ 2147483646 w 1056"/>
              <a:gd name="T3" fmla="*/ 2147483646 h 336"/>
              <a:gd name="T4" fmla="*/ 2147483646 w 1056"/>
              <a:gd name="T5" fmla="*/ 2147483646 h 336"/>
              <a:gd name="T6" fmla="*/ 0 60000 65536"/>
              <a:gd name="T7" fmla="*/ 0 60000 65536"/>
              <a:gd name="T8" fmla="*/ 0 60000 65536"/>
              <a:gd name="T9" fmla="*/ 0 w 1056"/>
              <a:gd name="T10" fmla="*/ 0 h 336"/>
              <a:gd name="T11" fmla="*/ 1056 w 105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6" h="336">
                <a:moveTo>
                  <a:pt x="0" y="0"/>
                </a:moveTo>
                <a:cubicBezTo>
                  <a:pt x="128" y="68"/>
                  <a:pt x="256" y="136"/>
                  <a:pt x="432" y="192"/>
                </a:cubicBezTo>
                <a:cubicBezTo>
                  <a:pt x="608" y="248"/>
                  <a:pt x="952" y="312"/>
                  <a:pt x="1056" y="336"/>
                </a:cubicBezTo>
              </a:path>
            </a:pathLst>
          </a:custGeom>
          <a:noFill/>
          <a:ln w="25400">
            <a:solidFill>
              <a:srgbClr val="9900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4964113" y="2162175"/>
            <a:ext cx="2743200" cy="2832100"/>
          </a:xfrm>
          <a:custGeom>
            <a:avLst/>
            <a:gdLst>
              <a:gd name="T0" fmla="*/ 0 w 1728"/>
              <a:gd name="T1" fmla="*/ 2147483646 h 1784"/>
              <a:gd name="T2" fmla="*/ 2147483646 w 1728"/>
              <a:gd name="T3" fmla="*/ 2147483646 h 1784"/>
              <a:gd name="T4" fmla="*/ 2147483646 w 1728"/>
              <a:gd name="T5" fmla="*/ 2147483646 h 1784"/>
              <a:gd name="T6" fmla="*/ 2147483646 w 1728"/>
              <a:gd name="T7" fmla="*/ 2147483646 h 1784"/>
              <a:gd name="T8" fmla="*/ 2147483646 w 1728"/>
              <a:gd name="T9" fmla="*/ 0 h 17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784"/>
              <a:gd name="T17" fmla="*/ 1728 w 1728"/>
              <a:gd name="T18" fmla="*/ 1784 h 17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784">
                <a:moveTo>
                  <a:pt x="0" y="1776"/>
                </a:moveTo>
                <a:cubicBezTo>
                  <a:pt x="180" y="1780"/>
                  <a:pt x="360" y="1784"/>
                  <a:pt x="528" y="1728"/>
                </a:cubicBezTo>
                <a:cubicBezTo>
                  <a:pt x="696" y="1672"/>
                  <a:pt x="856" y="1584"/>
                  <a:pt x="1008" y="1440"/>
                </a:cubicBezTo>
                <a:cubicBezTo>
                  <a:pt x="1160" y="1296"/>
                  <a:pt x="1320" y="1104"/>
                  <a:pt x="1440" y="864"/>
                </a:cubicBezTo>
                <a:cubicBezTo>
                  <a:pt x="1560" y="624"/>
                  <a:pt x="1680" y="144"/>
                  <a:pt x="1728" y="0"/>
                </a:cubicBezTo>
              </a:path>
            </a:pathLst>
          </a:custGeom>
          <a:noFill/>
          <a:ln w="25400">
            <a:solidFill>
              <a:srgbClr val="00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138680" y="4219576"/>
            <a:ext cx="1378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 err="1">
                <a:solidFill>
                  <a:srgbClr val="000000"/>
                </a:solidFill>
                <a:latin typeface="Times New Roman" charset="0"/>
              </a:rPr>
              <a:t>T</a:t>
            </a:r>
            <a:r>
              <a:rPr lang="fr-FR" sz="2000" dirty="0">
                <a:solidFill>
                  <a:srgbClr val="000000"/>
                </a:solidFill>
                <a:latin typeface="Times New Roman" charset="0"/>
              </a:rPr>
              <a:t>= 0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 err="1">
                <a:solidFill>
                  <a:srgbClr val="000000"/>
                </a:solidFill>
                <a:latin typeface="Times New Roman" charset="0"/>
              </a:rPr>
              <a:t>devaluation</a:t>
            </a:r>
            <a:endParaRPr lang="fr-FR" sz="20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" name="AutoShape 10"/>
          <p:cNvSpPr>
            <a:spLocks/>
          </p:cNvSpPr>
          <p:nvPr/>
        </p:nvSpPr>
        <p:spPr bwMode="auto">
          <a:xfrm rot="5381074">
            <a:off x="3973513" y="3243263"/>
            <a:ext cx="304800" cy="1676400"/>
          </a:xfrm>
          <a:prstGeom prst="leftBrace">
            <a:avLst>
              <a:gd name="adj1" fmla="val 458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AutoShape 11"/>
          <p:cNvSpPr>
            <a:spLocks/>
          </p:cNvSpPr>
          <p:nvPr/>
        </p:nvSpPr>
        <p:spPr bwMode="auto">
          <a:xfrm rot="5381074">
            <a:off x="6618288" y="2254251"/>
            <a:ext cx="304800" cy="3654425"/>
          </a:xfrm>
          <a:prstGeom prst="leftBrace">
            <a:avLst>
              <a:gd name="adj1" fmla="val 9991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441848" y="3152776"/>
            <a:ext cx="14141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9900CC"/>
                </a:solidFill>
                <a:latin typeface="Times New Roman" charset="0"/>
              </a:rPr>
              <a:t>Phase 1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9900CC"/>
                </a:solidFill>
                <a:latin typeface="Times New Roman" charset="0"/>
              </a:rPr>
              <a:t>Price </a:t>
            </a:r>
            <a:r>
              <a:rPr lang="fr-FR" sz="2000" b="1" dirty="0" err="1">
                <a:solidFill>
                  <a:srgbClr val="9900CC"/>
                </a:solidFill>
                <a:latin typeface="Times New Roman" charset="0"/>
              </a:rPr>
              <a:t>effect</a:t>
            </a:r>
            <a:endParaRPr lang="fr-FR" sz="2000" b="1" dirty="0">
              <a:solidFill>
                <a:srgbClr val="9900CC"/>
              </a:solidFill>
              <a:latin typeface="Times New Roman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039261" y="3136901"/>
            <a:ext cx="18261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>
                <a:solidFill>
                  <a:srgbClr val="0033CC"/>
                </a:solidFill>
                <a:latin typeface="Times New Roman" charset="0"/>
              </a:rPr>
              <a:t>Phase 2 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dirty="0" err="1">
                <a:solidFill>
                  <a:srgbClr val="0033CC"/>
                </a:solidFill>
                <a:latin typeface="Times New Roman" charset="0"/>
              </a:rPr>
              <a:t>Quantity</a:t>
            </a:r>
            <a:r>
              <a:rPr lang="fr-FR" sz="2000" b="1" dirty="0">
                <a:solidFill>
                  <a:srgbClr val="0033CC"/>
                </a:solidFill>
                <a:latin typeface="Times New Roman" charset="0"/>
              </a:rPr>
              <a:t> </a:t>
            </a:r>
            <a:r>
              <a:rPr lang="fr-FR" sz="2000" b="1" dirty="0" err="1">
                <a:solidFill>
                  <a:srgbClr val="0033CC"/>
                </a:solidFill>
                <a:latin typeface="Times New Roman" charset="0"/>
              </a:rPr>
              <a:t>effect</a:t>
            </a:r>
            <a:endParaRPr lang="fr-FR" sz="2000" b="1" dirty="0">
              <a:solidFill>
                <a:srgbClr val="0033CC"/>
              </a:solidFill>
              <a:latin typeface="Times New Roman" charset="0"/>
            </a:endParaRP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9872726" y="4505326"/>
            <a:ext cx="715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600">
                <a:solidFill>
                  <a:srgbClr val="0033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rgbClr val="003366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Times New Roman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4828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0" grpId="0" animBg="1"/>
      <p:bldP spid="11" grpId="0" autoUpdateAnimBg="0"/>
      <p:bldP spid="12" grpId="0" animBg="1"/>
      <p:bldP spid="13" grpId="0" animBg="1"/>
      <p:bldP spid="14" grpId="0" autoUpdateAnimBg="0"/>
      <p:bldP spid="15" grpId="0" animBg="1"/>
      <p:bldP spid="16" grpId="0" animBg="1"/>
      <p:bldP spid="17" grpId="0" autoUpdateAnimBg="0"/>
      <p:bldP spid="18" grpId="0" autoUpdateAnimBg="0"/>
      <p:bldP spid="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1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0DFFC96-9ED5-33AF-A77E-22B3AF13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21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96D31AF-C362-4C17-1965-B629EF427643}"/>
              </a:ext>
            </a:extLst>
          </p:cNvPr>
          <p:cNvSpPr txBox="1"/>
          <p:nvPr/>
        </p:nvSpPr>
        <p:spPr>
          <a:xfrm>
            <a:off x="-28771" y="4234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sz="2400" dirty="0">
                <a:highlight>
                  <a:srgbClr val="00FF00"/>
                </a:highlight>
              </a:rPr>
              <a:t>1) Exchange rate/ </a:t>
            </a:r>
          </a:p>
          <a:p>
            <a:r>
              <a:rPr lang="fr-FR" sz="2400" dirty="0">
                <a:highlight>
                  <a:srgbClr val="00FF00"/>
                </a:highlight>
              </a:rPr>
              <a:t>2) </a:t>
            </a:r>
            <a:r>
              <a:rPr lang="fr-FR" sz="2400" dirty="0" err="1">
                <a:highlight>
                  <a:srgbClr val="00FF00"/>
                </a:highlight>
              </a:rPr>
              <a:t>Foreign</a:t>
            </a:r>
            <a:r>
              <a:rPr lang="fr-FR" sz="2400" dirty="0">
                <a:highlight>
                  <a:srgbClr val="00FF00"/>
                </a:highlight>
              </a:rPr>
              <a:t> exchange </a:t>
            </a:r>
            <a:r>
              <a:rPr lang="fr-FR" sz="2400" dirty="0" err="1">
                <a:highlight>
                  <a:srgbClr val="00FF00"/>
                </a:highlight>
              </a:rPr>
              <a:t>market</a:t>
            </a:r>
            <a:r>
              <a:rPr lang="fr-FR" sz="2400" dirty="0">
                <a:highlight>
                  <a:srgbClr val="00FF00"/>
                </a:highlight>
              </a:rPr>
              <a:t>/ 3) exchange rate system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0E42AD3-07F0-F89A-3D69-B3049EB80CCD}"/>
              </a:ext>
            </a:extLst>
          </p:cNvPr>
          <p:cNvSpPr txBox="1"/>
          <p:nvPr/>
        </p:nvSpPr>
        <p:spPr>
          <a:xfrm>
            <a:off x="128337" y="988421"/>
            <a:ext cx="1206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- </a:t>
            </a:r>
            <a:r>
              <a:rPr lang="fr-FR" sz="2400" dirty="0" err="1"/>
              <a:t>Who</a:t>
            </a:r>
            <a:r>
              <a:rPr lang="fr-FR" sz="2400" dirty="0"/>
              <a:t> are the winners?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DCBB5CE-783C-E7D7-AF28-9880E4CBFF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299" y="1450087"/>
            <a:ext cx="8298777" cy="50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71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2  </a:t>
            </a:r>
            <a:r>
              <a:rPr lang="fr-FR" sz="2400" dirty="0" err="1"/>
              <a:t>Le’ts</a:t>
            </a:r>
            <a:r>
              <a:rPr lang="fr-FR" sz="2400" dirty="0"/>
              <a:t> use the concepts in </a:t>
            </a:r>
            <a:r>
              <a:rPr lang="fr-FR" sz="2400" dirty="0" err="1"/>
              <a:t>context</a:t>
            </a:r>
            <a:r>
              <a:rPr lang="fr-FR" sz="2400" dirty="0"/>
              <a:t> 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0DFFC96-9ED5-33AF-A77E-22B3AF13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22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4B70FC-B45B-1511-A183-52A7EB58CEC8}"/>
              </a:ext>
            </a:extLst>
          </p:cNvPr>
          <p:cNvSpPr txBox="1"/>
          <p:nvPr/>
        </p:nvSpPr>
        <p:spPr>
          <a:xfrm>
            <a:off x="438151" y="143856"/>
            <a:ext cx="1175385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2 Sept Oct 3rd  Present for each country</a:t>
            </a: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A general profile: Land area, population, political system</a:t>
            </a: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A focus on this country’s economy</a:t>
            </a:r>
          </a:p>
          <a:p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its current GDP (in 2024)/the evolution of GDP over the last 20 years/  GDP per capita/ HDI Index/ Gini coefficient</a:t>
            </a:r>
            <a:endParaRPr lang="fr-F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Trade balance/ Current account balance</a:t>
            </a: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Main trading partners</a:t>
            </a:r>
            <a:endParaRPr lang="fr-F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Inflation rate  (over the past 10 years)+</a:t>
            </a:r>
            <a:r>
              <a:rPr lang="en-US" sz="2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Consumer Price Index (CPI)</a:t>
            </a:r>
            <a:endParaRPr lang="fr-F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Debt/GDP Ratio (over the past 10 years)</a:t>
            </a:r>
          </a:p>
          <a:p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Exchange rate system /$</a:t>
            </a: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(FDI inflows and outflows)</a:t>
            </a:r>
            <a:endParaRPr lang="fr-F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Figures and some explanations</a:t>
            </a:r>
          </a:p>
          <a:p>
            <a:r>
              <a:rPr lang="en-U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https://data-</a:t>
            </a:r>
            <a:r>
              <a:rPr lang="en-US" sz="2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explorer.oecd.org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Sources used </a:t>
            </a:r>
            <a:endParaRPr lang="fr-F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463621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1232"/>
            <a:ext cx="12185745" cy="6694033"/>
          </a:xfrm>
        </p:spPr>
        <p:txBody>
          <a:bodyPr>
            <a:normAutofit/>
          </a:bodyPr>
          <a:lstStyle/>
          <a:p>
            <a:pPr marL="720000" algn="l">
              <a:spcAft>
                <a:spcPts val="600"/>
              </a:spcAft>
            </a:pPr>
            <a:endParaRPr lang="fr-FR" u="sng" dirty="0"/>
          </a:p>
          <a:p>
            <a:pPr algn="l"/>
            <a:endParaRPr lang="fr-FR" dirty="0"/>
          </a:p>
          <a:p>
            <a:pPr algn="l"/>
            <a:endParaRPr lang="fr-FR" dirty="0"/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9060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BE948DD-CE58-A073-29B0-C0D28D5C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23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BF85020-09A2-71DA-9065-6A5644EA63F8}"/>
              </a:ext>
            </a:extLst>
          </p:cNvPr>
          <p:cNvSpPr txBox="1"/>
          <p:nvPr/>
        </p:nvSpPr>
        <p:spPr>
          <a:xfrm>
            <a:off x="914401" y="61232"/>
            <a:ext cx="1125858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does</a:t>
            </a:r>
            <a:r>
              <a:rPr lang="fr-FR" sz="2000" dirty="0"/>
              <a:t> the GDP NOT </a:t>
            </a:r>
            <a:r>
              <a:rPr lang="fr-FR" sz="2000" dirty="0" err="1"/>
              <a:t>include</a:t>
            </a:r>
            <a:r>
              <a:rPr lang="fr-FR" sz="2000" dirty="0"/>
              <a:t>? 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-     Domestic /</a:t>
            </a:r>
            <a:r>
              <a:rPr lang="fr-FR" sz="2000" dirty="0" err="1">
                <a:solidFill>
                  <a:schemeClr val="accent1"/>
                </a:solidFill>
              </a:rPr>
              <a:t>unpaid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work</a:t>
            </a:r>
            <a:endParaRPr lang="fr-FR" sz="2000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</a:rPr>
              <a:t>The sale of </a:t>
            </a:r>
            <a:r>
              <a:rPr lang="fr-FR" sz="2000" dirty="0" err="1">
                <a:solidFill>
                  <a:schemeClr val="accent1"/>
                </a:solidFill>
              </a:rPr>
              <a:t>illegal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goods</a:t>
            </a:r>
            <a:endParaRPr lang="fr-FR" sz="2000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dirty="0"/>
              <a:t>2) </a:t>
            </a: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other</a:t>
            </a:r>
            <a:r>
              <a:rPr lang="fr-FR" sz="2000" dirty="0"/>
              <a:t> (</a:t>
            </a:r>
            <a:r>
              <a:rPr lang="fr-FR" sz="2000" dirty="0" err="1"/>
              <a:t>than</a:t>
            </a:r>
            <a:r>
              <a:rPr lang="fr-FR" sz="2000" dirty="0"/>
              <a:t> GDP) </a:t>
            </a:r>
            <a:r>
              <a:rPr lang="fr-FR" sz="2000" dirty="0" err="1"/>
              <a:t>indicators</a:t>
            </a:r>
            <a:r>
              <a:rPr lang="fr-FR" sz="2000" dirty="0"/>
              <a:t> are </a:t>
            </a:r>
            <a:r>
              <a:rPr lang="fr-FR" sz="2000" dirty="0" err="1"/>
              <a:t>used</a:t>
            </a:r>
            <a:r>
              <a:rPr lang="fr-FR" sz="2000" dirty="0"/>
              <a:t> and </a:t>
            </a:r>
            <a:r>
              <a:rPr lang="fr-FR" sz="2000" dirty="0" err="1"/>
              <a:t>what</a:t>
            </a:r>
            <a:r>
              <a:rPr lang="fr-FR" sz="2000" dirty="0"/>
              <a:t> do </a:t>
            </a:r>
            <a:r>
              <a:rPr lang="fr-FR" sz="2000" dirty="0" err="1"/>
              <a:t>they</a:t>
            </a:r>
            <a:r>
              <a:rPr lang="fr-FR" sz="2000" dirty="0"/>
              <a:t> </a:t>
            </a:r>
            <a:r>
              <a:rPr lang="fr-FR" sz="2000" dirty="0" err="1"/>
              <a:t>measure</a:t>
            </a:r>
            <a:r>
              <a:rPr lang="fr-FR" sz="2000" dirty="0"/>
              <a:t>? </a:t>
            </a: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</a:rPr>
              <a:t>HDI- </a:t>
            </a:r>
            <a:r>
              <a:rPr lang="fr-FR" sz="2000" dirty="0" err="1">
                <a:solidFill>
                  <a:schemeClr val="accent1"/>
                </a:solidFill>
              </a:rPr>
              <a:t>includes</a:t>
            </a:r>
            <a:r>
              <a:rPr lang="fr-FR" sz="2000" dirty="0">
                <a:solidFill>
                  <a:schemeClr val="accent1"/>
                </a:solidFill>
              </a:rPr>
              <a:t> life </a:t>
            </a:r>
            <a:r>
              <a:rPr lang="fr-FR" sz="2000" dirty="0" err="1">
                <a:solidFill>
                  <a:schemeClr val="accent1"/>
                </a:solidFill>
              </a:rPr>
              <a:t>expectancy</a:t>
            </a:r>
            <a:r>
              <a:rPr lang="fr-FR" sz="2000" dirty="0">
                <a:solidFill>
                  <a:schemeClr val="accent1"/>
                </a:solidFill>
              </a:rPr>
              <a:t>, </a:t>
            </a:r>
            <a:r>
              <a:rPr lang="fr-FR" sz="2000" dirty="0" err="1">
                <a:solidFill>
                  <a:schemeClr val="accent1"/>
                </a:solidFill>
              </a:rPr>
              <a:t>school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enrollment</a:t>
            </a:r>
            <a:r>
              <a:rPr lang="fr-FR" sz="2000" dirty="0">
                <a:solidFill>
                  <a:schemeClr val="accent1"/>
                </a:solidFill>
              </a:rPr>
              <a:t>, </a:t>
            </a:r>
            <a:r>
              <a:rPr lang="fr-FR" sz="2000" dirty="0" err="1">
                <a:solidFill>
                  <a:schemeClr val="accent1"/>
                </a:solidFill>
              </a:rPr>
              <a:t>literacy</a:t>
            </a:r>
            <a:r>
              <a:rPr lang="fr-FR" sz="2000" dirty="0">
                <a:solidFill>
                  <a:schemeClr val="accent1"/>
                </a:solidFill>
              </a:rPr>
              <a:t>, </a:t>
            </a:r>
            <a:r>
              <a:rPr lang="fr-FR" sz="2000" dirty="0" err="1">
                <a:solidFill>
                  <a:schemeClr val="accent1"/>
                </a:solidFill>
              </a:rPr>
              <a:t>access</a:t>
            </a:r>
            <a:r>
              <a:rPr lang="fr-FR" sz="2000" dirty="0">
                <a:solidFill>
                  <a:schemeClr val="accent1"/>
                </a:solidFill>
              </a:rPr>
              <a:t> to </a:t>
            </a:r>
            <a:r>
              <a:rPr lang="fr-FR" sz="2000" dirty="0" err="1">
                <a:solidFill>
                  <a:schemeClr val="accent1"/>
                </a:solidFill>
              </a:rPr>
              <a:t>affordable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health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insurance</a:t>
            </a:r>
            <a:endParaRPr lang="fr-FR" sz="2000" dirty="0">
              <a:solidFill>
                <a:schemeClr val="accent1"/>
              </a:solidFill>
            </a:endParaRPr>
          </a:p>
          <a:p>
            <a:pPr marL="342900" indent="-342900">
              <a:buFontTx/>
              <a:buChar char="-"/>
            </a:pPr>
            <a:r>
              <a:rPr lang="fr-FR" sz="2000" dirty="0">
                <a:solidFill>
                  <a:schemeClr val="accent1"/>
                </a:solidFill>
              </a:rPr>
              <a:t>National </a:t>
            </a:r>
            <a:r>
              <a:rPr lang="fr-FR" sz="2000" dirty="0" err="1">
                <a:solidFill>
                  <a:schemeClr val="accent1"/>
                </a:solidFill>
              </a:rPr>
              <a:t>Happiness</a:t>
            </a:r>
            <a:r>
              <a:rPr lang="fr-FR" sz="2000" dirty="0">
                <a:solidFill>
                  <a:schemeClr val="accent1"/>
                </a:solidFill>
              </a:rPr>
              <a:t> Index</a:t>
            </a:r>
          </a:p>
          <a:p>
            <a:endParaRPr lang="fr-FR" sz="2000" dirty="0"/>
          </a:p>
          <a:p>
            <a:r>
              <a:rPr lang="fr-FR" sz="2000" dirty="0"/>
              <a:t>3) Can </a:t>
            </a:r>
            <a:r>
              <a:rPr lang="fr-FR" sz="2000" dirty="0" err="1"/>
              <a:t>you</a:t>
            </a:r>
            <a:r>
              <a:rPr lang="fr-FR" sz="2000" dirty="0"/>
              <a:t> </a:t>
            </a:r>
            <a:r>
              <a:rPr lang="fr-FR" sz="2000" dirty="0" err="1"/>
              <a:t>list</a:t>
            </a:r>
            <a:r>
              <a:rPr lang="fr-FR" sz="2000" dirty="0"/>
              <a:t> the top </a:t>
            </a:r>
            <a:r>
              <a:rPr lang="fr-FR" sz="2000" dirty="0" err="1"/>
              <a:t>three</a:t>
            </a:r>
            <a:r>
              <a:rPr lang="fr-FR" sz="2000" dirty="0"/>
              <a:t> </a:t>
            </a:r>
            <a:r>
              <a:rPr lang="fr-FR" sz="2000" dirty="0" err="1"/>
              <a:t>largest</a:t>
            </a:r>
            <a:r>
              <a:rPr lang="fr-FR" sz="2000" dirty="0"/>
              <a:t> </a:t>
            </a:r>
            <a:r>
              <a:rPr lang="fr-FR" sz="2000" dirty="0" err="1"/>
              <a:t>economies</a:t>
            </a:r>
            <a:r>
              <a:rPr lang="fr-FR" sz="2000" dirty="0"/>
              <a:t> in 2024? 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US, China, Germany- </a:t>
            </a:r>
            <a:r>
              <a:rPr lang="fr-FR" sz="2000" dirty="0" err="1">
                <a:solidFill>
                  <a:schemeClr val="accent1"/>
                </a:solidFill>
              </a:rPr>
              <a:t>see</a:t>
            </a:r>
            <a:r>
              <a:rPr lang="fr-FR" sz="2000" dirty="0">
                <a:solidFill>
                  <a:schemeClr val="accent1"/>
                </a:solidFill>
              </a:rPr>
              <a:t> the </a:t>
            </a:r>
            <a:r>
              <a:rPr lang="fr-FR" sz="2000" dirty="0" err="1">
                <a:solidFill>
                  <a:schemeClr val="accent1"/>
                </a:solidFill>
              </a:rPr>
              <a:t>difference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between</a:t>
            </a:r>
            <a:r>
              <a:rPr lang="fr-FR" sz="2000" dirty="0">
                <a:solidFill>
                  <a:schemeClr val="accent1"/>
                </a:solidFill>
              </a:rPr>
              <a:t> nominal GDP and GDP PPP </a:t>
            </a:r>
            <a:r>
              <a:rPr lang="fr-FR" sz="2000" dirty="0" err="1">
                <a:solidFill>
                  <a:schemeClr val="accent1"/>
                </a:solidFill>
              </a:rPr>
              <a:t>adjusted</a:t>
            </a:r>
            <a:endParaRPr lang="fr-FR" sz="2000" dirty="0">
              <a:solidFill>
                <a:schemeClr val="accent1"/>
              </a:solidFill>
            </a:endParaRPr>
          </a:p>
          <a:p>
            <a:endParaRPr lang="fr-FR" sz="2000" dirty="0"/>
          </a:p>
          <a:p>
            <a:r>
              <a:rPr lang="fr-FR" sz="2000" dirty="0"/>
              <a:t>4) </a:t>
            </a: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does</a:t>
            </a:r>
            <a:r>
              <a:rPr lang="fr-FR" sz="2000" dirty="0"/>
              <a:t> a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account</a:t>
            </a:r>
            <a:r>
              <a:rPr lang="fr-FR" sz="2000" dirty="0"/>
              <a:t> record? 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All transactions of </a:t>
            </a:r>
            <a:r>
              <a:rPr lang="fr-FR" sz="2000" dirty="0" err="1">
                <a:solidFill>
                  <a:schemeClr val="accent1"/>
                </a:solidFill>
              </a:rPr>
              <a:t>goods</a:t>
            </a:r>
            <a:r>
              <a:rPr lang="fr-FR" sz="2000" dirty="0">
                <a:solidFill>
                  <a:schemeClr val="accent1"/>
                </a:solidFill>
              </a:rPr>
              <a:t>, services, </a:t>
            </a:r>
            <a:r>
              <a:rPr lang="fr-FR" sz="2000" dirty="0" err="1">
                <a:solidFill>
                  <a:schemeClr val="accent1"/>
                </a:solidFill>
              </a:rPr>
              <a:t>income</a:t>
            </a:r>
            <a:r>
              <a:rPr lang="fr-FR" sz="2000" dirty="0">
                <a:solidFill>
                  <a:schemeClr val="accent1"/>
                </a:solidFill>
              </a:rPr>
              <a:t> and </a:t>
            </a:r>
            <a:r>
              <a:rPr lang="fr-FR" sz="2000" dirty="0" err="1">
                <a:solidFill>
                  <a:schemeClr val="accent1"/>
                </a:solidFill>
              </a:rPr>
              <a:t>foreign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transfers</a:t>
            </a:r>
            <a:endParaRPr lang="fr-FR" sz="2000" dirty="0">
              <a:solidFill>
                <a:schemeClr val="accent1"/>
              </a:solidFill>
            </a:endParaRPr>
          </a:p>
          <a:p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000" dirty="0"/>
              <a:t>5) If a country runs a </a:t>
            </a:r>
            <a:r>
              <a:rPr lang="fr-FR" sz="2000" dirty="0" err="1"/>
              <a:t>deficit</a:t>
            </a:r>
            <a:r>
              <a:rPr lang="fr-FR" sz="2000" dirty="0"/>
              <a:t> in </a:t>
            </a:r>
            <a:r>
              <a:rPr lang="fr-FR" sz="2000" dirty="0" err="1"/>
              <a:t>its</a:t>
            </a:r>
            <a:r>
              <a:rPr lang="fr-FR" sz="2000" dirty="0"/>
              <a:t> </a:t>
            </a:r>
            <a:r>
              <a:rPr lang="fr-FR" sz="2000" dirty="0" err="1"/>
              <a:t>current</a:t>
            </a:r>
            <a:r>
              <a:rPr lang="fr-FR" sz="2000" dirty="0"/>
              <a:t> </a:t>
            </a:r>
            <a:r>
              <a:rPr lang="fr-FR" sz="2000" dirty="0" err="1"/>
              <a:t>account</a:t>
            </a:r>
            <a:r>
              <a:rPr lang="fr-FR" sz="2000" dirty="0"/>
              <a:t>, </a:t>
            </a: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problems</a:t>
            </a:r>
            <a:r>
              <a:rPr lang="fr-FR" sz="2000" dirty="0"/>
              <a:t>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it</a:t>
            </a:r>
            <a:r>
              <a:rPr lang="fr-FR" sz="2000" dirty="0"/>
              <a:t> face? 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It </a:t>
            </a:r>
            <a:r>
              <a:rPr lang="fr-FR" sz="2000" dirty="0" err="1">
                <a:solidFill>
                  <a:schemeClr val="accent1"/>
                </a:solidFill>
              </a:rPr>
              <a:t>will</a:t>
            </a:r>
            <a:r>
              <a:rPr lang="fr-FR" sz="2000" dirty="0">
                <a:solidFill>
                  <a:schemeClr val="accent1"/>
                </a:solidFill>
              </a:rPr>
              <a:t> have to </a:t>
            </a:r>
            <a:r>
              <a:rPr lang="fr-FR" sz="2000" dirty="0" err="1">
                <a:solidFill>
                  <a:schemeClr val="accent1"/>
                </a:solidFill>
              </a:rPr>
              <a:t>borrow</a:t>
            </a:r>
            <a:r>
              <a:rPr lang="fr-FR" sz="2000" dirty="0">
                <a:solidFill>
                  <a:schemeClr val="accent1"/>
                </a:solidFill>
              </a:rPr>
              <a:t> money to finance </a:t>
            </a:r>
            <a:r>
              <a:rPr lang="fr-FR" sz="2000" dirty="0" err="1">
                <a:solidFill>
                  <a:schemeClr val="accent1"/>
                </a:solidFill>
              </a:rPr>
              <a:t>its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debt</a:t>
            </a:r>
            <a:endParaRPr lang="fr-FR" sz="2000" dirty="0">
              <a:solidFill>
                <a:schemeClr val="accent1"/>
              </a:solidFill>
            </a:endParaRPr>
          </a:p>
          <a:p>
            <a:endParaRPr lang="fr-FR" sz="2000" dirty="0">
              <a:solidFill>
                <a:schemeClr val="accent1"/>
              </a:solidFill>
            </a:endParaRPr>
          </a:p>
          <a:p>
            <a:pPr marL="457200" indent="-457200">
              <a:buAutoNum type="arabicParenR" startAt="6"/>
            </a:pP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is</a:t>
            </a:r>
            <a:r>
              <a:rPr lang="fr-FR" sz="2000" dirty="0"/>
              <a:t> the </a:t>
            </a:r>
            <a:r>
              <a:rPr lang="fr-FR" sz="2000" dirty="0" err="1"/>
              <a:t>wage-price</a:t>
            </a:r>
            <a:r>
              <a:rPr lang="fr-FR" sz="2000" dirty="0"/>
              <a:t> spiral? </a:t>
            </a:r>
          </a:p>
          <a:p>
            <a:r>
              <a:rPr lang="fr-FR" sz="2000" dirty="0" err="1">
                <a:solidFill>
                  <a:schemeClr val="accent1"/>
                </a:solidFill>
              </a:rPr>
              <a:t>When</a:t>
            </a:r>
            <a:r>
              <a:rPr lang="fr-FR" sz="2000" dirty="0">
                <a:solidFill>
                  <a:schemeClr val="accent1"/>
                </a:solidFill>
              </a:rPr>
              <a:t> inflation </a:t>
            </a:r>
            <a:r>
              <a:rPr lang="fr-FR" sz="2000" dirty="0" err="1">
                <a:solidFill>
                  <a:schemeClr val="accent1"/>
                </a:solidFill>
              </a:rPr>
              <a:t>is</a:t>
            </a:r>
            <a:r>
              <a:rPr lang="fr-FR" sz="2000" dirty="0">
                <a:solidFill>
                  <a:schemeClr val="accent1"/>
                </a:solidFill>
              </a:rPr>
              <a:t> high,  </a:t>
            </a:r>
            <a:r>
              <a:rPr lang="fr-FR" sz="2000" dirty="0" err="1">
                <a:solidFill>
                  <a:schemeClr val="accent1"/>
                </a:solidFill>
              </a:rPr>
              <a:t>workers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ask</a:t>
            </a:r>
            <a:r>
              <a:rPr lang="fr-FR" sz="2000" dirty="0">
                <a:solidFill>
                  <a:schemeClr val="accent1"/>
                </a:solidFill>
              </a:rPr>
              <a:t> for </a:t>
            </a:r>
            <a:r>
              <a:rPr lang="fr-FR" sz="2000" dirty="0" err="1">
                <a:solidFill>
                  <a:schemeClr val="accent1"/>
                </a:solidFill>
              </a:rPr>
              <a:t>salary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increases</a:t>
            </a:r>
            <a:r>
              <a:rPr lang="fr-FR" sz="2000" dirty="0">
                <a:solidFill>
                  <a:schemeClr val="accent1"/>
                </a:solidFill>
              </a:rPr>
              <a:t>, </a:t>
            </a:r>
            <a:r>
              <a:rPr lang="fr-FR" sz="2000" dirty="0" err="1">
                <a:solidFill>
                  <a:schemeClr val="accent1"/>
                </a:solidFill>
              </a:rPr>
              <a:t>which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itself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creates</a:t>
            </a:r>
            <a:r>
              <a:rPr lang="fr-FR" sz="2000" dirty="0">
                <a:solidFill>
                  <a:schemeClr val="accent1"/>
                </a:solidFill>
              </a:rPr>
              <a:t> inflation</a:t>
            </a:r>
          </a:p>
          <a:p>
            <a:r>
              <a:rPr lang="fr-FR" sz="2000" dirty="0"/>
              <a:t>Is </a:t>
            </a:r>
            <a:r>
              <a:rPr lang="fr-FR" sz="2000" dirty="0" err="1"/>
              <a:t>increasing</a:t>
            </a:r>
            <a:r>
              <a:rPr lang="fr-FR" sz="2000" dirty="0"/>
              <a:t> the </a:t>
            </a:r>
            <a:r>
              <a:rPr lang="fr-FR" sz="2000" dirty="0" err="1"/>
              <a:t>interest</a:t>
            </a:r>
            <a:r>
              <a:rPr lang="fr-FR" sz="2000" dirty="0"/>
              <a:t> rates a good </a:t>
            </a:r>
            <a:r>
              <a:rPr lang="fr-FR" sz="2000" dirty="0" err="1"/>
              <a:t>way</a:t>
            </a:r>
            <a:r>
              <a:rPr lang="fr-FR" sz="2000" dirty="0"/>
              <a:t> to </a:t>
            </a:r>
            <a:r>
              <a:rPr lang="fr-FR" sz="2000" dirty="0" err="1"/>
              <a:t>curb</a:t>
            </a:r>
            <a:r>
              <a:rPr lang="fr-FR" sz="2000" dirty="0"/>
              <a:t> inflation? </a:t>
            </a: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may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the </a:t>
            </a:r>
            <a:r>
              <a:rPr lang="fr-FR" sz="2000" dirty="0" err="1"/>
              <a:t>consequence</a:t>
            </a:r>
            <a:r>
              <a:rPr lang="fr-FR" sz="2000" dirty="0"/>
              <a:t> of </a:t>
            </a:r>
            <a:r>
              <a:rPr lang="fr-FR" sz="2000" dirty="0" err="1"/>
              <a:t>such</a:t>
            </a:r>
            <a:r>
              <a:rPr lang="fr-FR" sz="2000" dirty="0"/>
              <a:t> a </a:t>
            </a:r>
            <a:r>
              <a:rPr lang="fr-FR" sz="2000" dirty="0" err="1"/>
              <a:t>policy</a:t>
            </a:r>
            <a:r>
              <a:rPr lang="fr-FR" sz="2000" dirty="0"/>
              <a:t>? </a:t>
            </a:r>
          </a:p>
          <a:p>
            <a:r>
              <a:rPr lang="fr-FR" sz="2000" dirty="0">
                <a:solidFill>
                  <a:schemeClr val="accent1"/>
                </a:solidFill>
              </a:rPr>
              <a:t>It </a:t>
            </a:r>
            <a:r>
              <a:rPr lang="fr-FR" sz="2000" dirty="0" err="1">
                <a:solidFill>
                  <a:schemeClr val="accent1"/>
                </a:solidFill>
              </a:rPr>
              <a:t>is</a:t>
            </a:r>
            <a:r>
              <a:rPr lang="fr-FR" sz="2000" dirty="0">
                <a:solidFill>
                  <a:schemeClr val="accent1"/>
                </a:solidFill>
              </a:rPr>
              <a:t> in the short-</a:t>
            </a:r>
            <a:r>
              <a:rPr lang="fr-FR" sz="2000" dirty="0" err="1">
                <a:solidFill>
                  <a:schemeClr val="accent1"/>
                </a:solidFill>
              </a:rPr>
              <a:t>term</a:t>
            </a:r>
            <a:r>
              <a:rPr lang="fr-FR" sz="2000" dirty="0">
                <a:solidFill>
                  <a:schemeClr val="accent1"/>
                </a:solidFill>
              </a:rPr>
              <a:t>, but </a:t>
            </a:r>
            <a:r>
              <a:rPr lang="fr-FR" sz="2000" dirty="0" err="1">
                <a:solidFill>
                  <a:schemeClr val="accent1"/>
                </a:solidFill>
              </a:rPr>
              <a:t>then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it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may</a:t>
            </a:r>
            <a:r>
              <a:rPr lang="fr-FR" sz="2000" dirty="0">
                <a:solidFill>
                  <a:schemeClr val="accent1"/>
                </a:solidFill>
              </a:rPr>
              <a:t> </a:t>
            </a:r>
            <a:r>
              <a:rPr lang="fr-FR" sz="2000" dirty="0" err="1">
                <a:solidFill>
                  <a:schemeClr val="accent1"/>
                </a:solidFill>
              </a:rPr>
              <a:t>depress</a:t>
            </a:r>
            <a:r>
              <a:rPr lang="fr-FR" sz="2000" dirty="0">
                <a:solidFill>
                  <a:schemeClr val="accent1"/>
                </a:solidFill>
              </a:rPr>
              <a:t> the </a:t>
            </a:r>
            <a:r>
              <a:rPr lang="fr-FR" sz="2000" dirty="0" err="1">
                <a:solidFill>
                  <a:schemeClr val="accent1"/>
                </a:solidFill>
              </a:rPr>
              <a:t>demand</a:t>
            </a:r>
            <a:endParaRPr lang="fr-FR" sz="2000" dirty="0">
              <a:solidFill>
                <a:schemeClr val="accent1"/>
              </a:solidFill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42349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764" y="569082"/>
            <a:ext cx="10540515" cy="5887135"/>
          </a:xfr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3200" dirty="0"/>
              <a:t>On Moodle : </a:t>
            </a:r>
          </a:p>
          <a:p>
            <a:pPr algn="l"/>
            <a:r>
              <a:rPr lang="fr-FR" sz="3200" u="sng" dirty="0"/>
              <a:t>To </a:t>
            </a:r>
            <a:r>
              <a:rPr lang="fr-FR" sz="3200" u="sng" dirty="0" err="1"/>
              <a:t>prepare</a:t>
            </a:r>
            <a:r>
              <a:rPr lang="fr-FR" sz="3200" u="sng" dirty="0"/>
              <a:t> for </a:t>
            </a:r>
            <a:r>
              <a:rPr lang="fr-FR" sz="3200" u="sng" dirty="0" err="1"/>
              <a:t>your</a:t>
            </a:r>
            <a:r>
              <a:rPr lang="fr-FR" sz="3200" u="sng" dirty="0"/>
              <a:t> </a:t>
            </a:r>
            <a:r>
              <a:rPr lang="fr-FR" sz="3200" u="sng" dirty="0" err="1"/>
              <a:t>presentations</a:t>
            </a:r>
            <a:r>
              <a:rPr lang="fr-FR" sz="3200" u="sng" dirty="0"/>
              <a:t>: </a:t>
            </a:r>
          </a:p>
          <a:p>
            <a:pPr algn="l"/>
            <a:r>
              <a:rPr lang="fr-FR" sz="3200" dirty="0"/>
              <a:t>-     Instructions for the </a:t>
            </a:r>
            <a:r>
              <a:rPr lang="fr-FR" sz="3200" dirty="0" err="1"/>
              <a:t>presentations</a:t>
            </a:r>
            <a:r>
              <a:rPr lang="fr-FR" sz="3200" dirty="0"/>
              <a:t> on Moodle</a:t>
            </a:r>
          </a:p>
          <a:p>
            <a:pPr marL="457200" indent="-457200" algn="l">
              <a:buFontTx/>
              <a:buChar char="-"/>
            </a:pPr>
            <a:r>
              <a:rPr lang="fr-FR" sz="3200" dirty="0" err="1"/>
              <a:t>Press</a:t>
            </a:r>
            <a:r>
              <a:rPr lang="fr-FR" sz="3200" dirty="0"/>
              <a:t> articles, to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used</a:t>
            </a:r>
            <a:r>
              <a:rPr lang="fr-FR" sz="3200" dirty="0"/>
              <a:t> for </a:t>
            </a:r>
            <a:r>
              <a:rPr lang="fr-FR" sz="3200" dirty="0" err="1"/>
              <a:t>your</a:t>
            </a:r>
            <a:r>
              <a:rPr lang="fr-FR" sz="3200" dirty="0"/>
              <a:t> </a:t>
            </a:r>
            <a:r>
              <a:rPr lang="fr-FR" sz="3200" dirty="0" err="1"/>
              <a:t>research</a:t>
            </a:r>
            <a:r>
              <a:rPr lang="fr-FR" sz="3200" dirty="0"/>
              <a:t>. </a:t>
            </a:r>
          </a:p>
          <a:p>
            <a:pPr marL="457200" indent="-457200" algn="l">
              <a:buFontTx/>
              <a:buChar char="-"/>
            </a:pPr>
            <a:endParaRPr lang="fr-FR" sz="3200" dirty="0"/>
          </a:p>
          <a:p>
            <a:pPr algn="l"/>
            <a:r>
              <a:rPr lang="fr-FR" sz="3200" dirty="0"/>
              <a:t>PPT </a:t>
            </a:r>
            <a:r>
              <a:rPr lang="fr-FR" sz="3200" dirty="0" err="1"/>
              <a:t>presentations</a:t>
            </a:r>
            <a:r>
              <a:rPr lang="fr-FR" sz="3200" dirty="0"/>
              <a:t>, </a:t>
            </a:r>
            <a:r>
              <a:rPr lang="fr-FR" sz="3200" dirty="0" err="1"/>
              <a:t>sometimes</a:t>
            </a:r>
            <a:r>
              <a:rPr lang="fr-FR" sz="3200" dirty="0"/>
              <a:t> to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 err="1"/>
              <a:t>studied</a:t>
            </a:r>
            <a:r>
              <a:rPr lang="fr-FR" sz="3200" dirty="0"/>
              <a:t> </a:t>
            </a:r>
            <a:r>
              <a:rPr lang="fr-FR" sz="3200" dirty="0" err="1"/>
              <a:t>before</a:t>
            </a:r>
            <a:r>
              <a:rPr lang="fr-FR" sz="3200" dirty="0"/>
              <a:t> the class.</a:t>
            </a:r>
          </a:p>
          <a:p>
            <a:pPr algn="l"/>
            <a:endParaRPr lang="fr-FR" sz="3200" dirty="0">
              <a:solidFill>
                <a:srgbClr val="FF0000"/>
              </a:solidFill>
            </a:endParaRPr>
          </a:p>
          <a:p>
            <a:pPr algn="l"/>
            <a:r>
              <a:rPr lang="fr-FR" sz="3200" dirty="0">
                <a:solidFill>
                  <a:srgbClr val="FF0000"/>
                </a:solidFill>
              </a:rPr>
              <a:t>You </a:t>
            </a:r>
            <a:r>
              <a:rPr lang="fr-FR" sz="3200" dirty="0" err="1">
                <a:solidFill>
                  <a:srgbClr val="FF0000"/>
                </a:solidFill>
              </a:rPr>
              <a:t>need</a:t>
            </a:r>
            <a:r>
              <a:rPr lang="fr-FR" sz="3200" dirty="0">
                <a:solidFill>
                  <a:srgbClr val="FF0000"/>
                </a:solidFill>
              </a:rPr>
              <a:t> to </a:t>
            </a:r>
            <a:r>
              <a:rPr lang="fr-FR" sz="3200" dirty="0" err="1">
                <a:solidFill>
                  <a:srgbClr val="FF0000"/>
                </a:solidFill>
              </a:rPr>
              <a:t>learn</a:t>
            </a:r>
            <a:r>
              <a:rPr lang="fr-FR" sz="3200" dirty="0">
                <a:solidFill>
                  <a:srgbClr val="FF0000"/>
                </a:solidFill>
              </a:rPr>
              <a:t> the content, and </a:t>
            </a:r>
            <a:r>
              <a:rPr lang="fr-FR" sz="3200" dirty="0" err="1">
                <a:solidFill>
                  <a:srgbClr val="FF0000"/>
                </a:solidFill>
              </a:rPr>
              <a:t>prepare</a:t>
            </a:r>
            <a:r>
              <a:rPr lang="fr-FR" sz="3200" dirty="0">
                <a:solidFill>
                  <a:srgbClr val="FF0000"/>
                </a:solidFill>
              </a:rPr>
              <a:t> questions on </a:t>
            </a:r>
            <a:r>
              <a:rPr lang="fr-FR" sz="3200" dirty="0" err="1">
                <a:solidFill>
                  <a:srgbClr val="FF0000"/>
                </a:solidFill>
              </a:rPr>
              <a:t>what</a:t>
            </a:r>
            <a:r>
              <a:rPr lang="fr-FR" sz="3200" dirty="0">
                <a:solidFill>
                  <a:srgbClr val="FF0000"/>
                </a:solidFill>
              </a:rPr>
              <a:t> has been </a:t>
            </a:r>
            <a:r>
              <a:rPr lang="fr-FR" sz="3200" dirty="0" err="1">
                <a:solidFill>
                  <a:srgbClr val="FF0000"/>
                </a:solidFill>
              </a:rPr>
              <a:t>studied</a:t>
            </a:r>
            <a:r>
              <a:rPr lang="fr-FR" sz="3200" dirty="0">
                <a:solidFill>
                  <a:srgbClr val="FF0000"/>
                </a:solidFill>
              </a:rPr>
              <a:t> if </a:t>
            </a:r>
            <a:r>
              <a:rPr lang="fr-FR" sz="3200" dirty="0" err="1">
                <a:solidFill>
                  <a:srgbClr val="FF0000"/>
                </a:solidFill>
              </a:rPr>
              <a:t>necessary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fr-FR" sz="3200" dirty="0"/>
              <a:t> </a:t>
            </a:r>
          </a:p>
          <a:p>
            <a:pPr algn="l"/>
            <a:endParaRPr lang="fr-FR" sz="3200" dirty="0"/>
          </a:p>
          <a:p>
            <a:pPr algn="l"/>
            <a:r>
              <a:rPr lang="fr-FR" sz="3200" dirty="0"/>
              <a:t>+</a:t>
            </a:r>
            <a:r>
              <a:rPr lang="fr-FR" sz="3200" dirty="0" err="1"/>
              <a:t>access</a:t>
            </a:r>
            <a:r>
              <a:rPr lang="fr-FR" sz="3200" dirty="0"/>
              <a:t> to IUT </a:t>
            </a:r>
            <a:r>
              <a:rPr lang="fr-FR" sz="3200" dirty="0" err="1"/>
              <a:t>library</a:t>
            </a:r>
            <a:r>
              <a:rPr lang="fr-FR" sz="3200" dirty="0"/>
              <a:t>-+ </a:t>
            </a:r>
            <a:r>
              <a:rPr lang="fr-FR" sz="3200" dirty="0" err="1"/>
              <a:t>scholarvox</a:t>
            </a:r>
            <a:r>
              <a:rPr lang="fr-FR" sz="3200" dirty="0"/>
              <a:t> and </a:t>
            </a:r>
            <a:r>
              <a:rPr lang="fr-FR" sz="3200" dirty="0" err="1"/>
              <a:t>Europress</a:t>
            </a:r>
            <a:r>
              <a:rPr lang="fr-FR" sz="3200" dirty="0"/>
              <a:t>:</a:t>
            </a:r>
            <a:r>
              <a:rPr lang="fr-FR" sz="3200" dirty="0">
                <a:hlinkClick r:id="rId3"/>
              </a:rPr>
              <a:t> https://portaildoc.univ-lyon1.fr/les-collections/bibliotheque-en-ligne</a:t>
            </a:r>
            <a:endParaRPr lang="fr-FR" sz="3200" dirty="0"/>
          </a:p>
          <a:p>
            <a:pPr algn="l"/>
            <a:endParaRPr lang="fr-FR" sz="3200" dirty="0"/>
          </a:p>
          <a:p>
            <a:pPr marL="342900" indent="-342900" algn="l">
              <a:buFont typeface="Wingdings" pitchFamily="2" charset="2"/>
              <a:buChar char="Ø"/>
            </a:pPr>
            <a:r>
              <a:rPr lang="fr-FR" sz="3200" u="sng" dirty="0" err="1"/>
              <a:t>Assessment</a:t>
            </a:r>
            <a:r>
              <a:rPr lang="fr-FR" sz="3200" dirty="0"/>
              <a:t>: </a:t>
            </a:r>
          </a:p>
          <a:p>
            <a:pPr algn="l"/>
            <a:r>
              <a:rPr lang="fr-FR" sz="3200" dirty="0"/>
              <a:t>Group/</a:t>
            </a:r>
            <a:r>
              <a:rPr lang="fr-FR" sz="3200" dirty="0" err="1"/>
              <a:t>indiv</a:t>
            </a:r>
            <a:r>
              <a:rPr lang="fr-FR" sz="3200" dirty="0"/>
              <a:t> </a:t>
            </a:r>
            <a:r>
              <a:rPr lang="fr-FR" sz="3200" dirty="0" err="1"/>
              <a:t>Presentation</a:t>
            </a:r>
            <a:r>
              <a:rPr lang="fr-FR" sz="3200" dirty="0"/>
              <a:t> (50%) and final </a:t>
            </a:r>
            <a:r>
              <a:rPr lang="fr-FR" sz="3200" dirty="0" err="1"/>
              <a:t>written</a:t>
            </a:r>
            <a:r>
              <a:rPr lang="fr-FR" sz="3200" dirty="0"/>
              <a:t> exam (50%)</a:t>
            </a:r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" y="6196364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524760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/>
              <a:t>Working</a:t>
            </a:r>
            <a:r>
              <a:rPr lang="fr-FR" sz="2400" dirty="0"/>
              <a:t> </a:t>
            </a:r>
            <a:r>
              <a:rPr lang="fr-FR" sz="2400" dirty="0" err="1"/>
              <a:t>method</a:t>
            </a:r>
            <a:r>
              <a:rPr lang="fr-FR" sz="2400" dirty="0"/>
              <a:t>- </a:t>
            </a:r>
            <a:r>
              <a:rPr lang="fr-FR" sz="2400" dirty="0" err="1"/>
              <a:t>Assessment</a:t>
            </a:r>
            <a:r>
              <a:rPr lang="fr-FR" sz="2400" dirty="0"/>
              <a:t>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BACDE8-CA64-0566-60C8-DA1283F8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92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848"/>
            <a:ext cx="12185745" cy="64001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dirty="0"/>
              <a:t>O</a:t>
            </a:r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" y="6180322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0BEC635-7B53-0C2F-F83B-C69506105A1A}"/>
              </a:ext>
            </a:extLst>
          </p:cNvPr>
          <p:cNvGrpSpPr>
            <a:grpSpLocks noChangeAspect="1"/>
          </p:cNvGrpSpPr>
          <p:nvPr/>
        </p:nvGrpSpPr>
        <p:grpSpPr>
          <a:xfrm>
            <a:off x="4232683" y="5371713"/>
            <a:ext cx="6290938" cy="1190019"/>
            <a:chOff x="457200" y="4191000"/>
            <a:chExt cx="8376412" cy="90000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488A076E-DE39-ED25-1D78-AF05BF3B6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4191000"/>
              <a:ext cx="3211640" cy="900000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878E2462-67C6-9332-EAEC-F0AF5758A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68840" y="4191000"/>
              <a:ext cx="5164772" cy="900000"/>
            </a:xfrm>
            <a:prstGeom prst="rect">
              <a:avLst/>
            </a:prstGeom>
          </p:spPr>
        </p:pic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0E694CAA-DF53-3594-F322-6EB434C51E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95" y="424604"/>
            <a:ext cx="7997327" cy="23505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BC05731-06DF-FE2D-E88F-1907C929BF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2324" y="1363579"/>
            <a:ext cx="5033662" cy="400813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182AEC1-15CE-3C1B-1D9F-CD59E6B6B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934881"/>
            <a:ext cx="7772400" cy="2436832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AEA10E0-AC0A-0FC1-4C29-23D20D82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446784"/>
            <a:ext cx="1610198" cy="404733"/>
          </a:xfrm>
        </p:spPr>
        <p:txBody>
          <a:bodyPr/>
          <a:lstStyle/>
          <a:p>
            <a:r>
              <a:rPr lang="fr-FR" sz="2400" dirty="0"/>
              <a:t>April 2020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C7E9C83-580B-93BD-62BF-4573E3E8BEA7}"/>
              </a:ext>
            </a:extLst>
          </p:cNvPr>
          <p:cNvSpPr txBox="1"/>
          <p:nvPr/>
        </p:nvSpPr>
        <p:spPr>
          <a:xfrm>
            <a:off x="5820451" y="2638613"/>
            <a:ext cx="135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August 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3B0FB57-537B-7168-2F7E-CC6FFB7F05CC}"/>
              </a:ext>
            </a:extLst>
          </p:cNvPr>
          <p:cNvSpPr txBox="1"/>
          <p:nvPr/>
        </p:nvSpPr>
        <p:spPr>
          <a:xfrm>
            <a:off x="2412038" y="4955903"/>
            <a:ext cx="1124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Sept 2008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C60B63-2441-0379-C9A8-E7EECB317A61}"/>
              </a:ext>
            </a:extLst>
          </p:cNvPr>
          <p:cNvSpPr txBox="1"/>
          <p:nvPr/>
        </p:nvSpPr>
        <p:spPr>
          <a:xfrm>
            <a:off x="11266571" y="217208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Oct</a:t>
            </a:r>
            <a:r>
              <a:rPr lang="fr-FR" dirty="0"/>
              <a:t> 1929</a:t>
            </a:r>
          </a:p>
        </p:txBody>
      </p:sp>
    </p:spTree>
    <p:extLst>
      <p:ext uri="{BB962C8B-B14F-4D97-AF65-F5344CB8AC3E}">
        <p14:creationId xmlns:p14="http://schemas.microsoft.com/office/powerpoint/2010/main" val="368390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7848"/>
            <a:ext cx="12185745" cy="640015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fr-FR" sz="3200" b="1" dirty="0" err="1"/>
              <a:t>Reminder</a:t>
            </a:r>
            <a:r>
              <a:rPr lang="fr-FR" sz="3200" b="1" dirty="0"/>
              <a:t> of the </a:t>
            </a:r>
            <a:r>
              <a:rPr lang="fr-FR" sz="3200" b="1" dirty="0" err="1"/>
              <a:t>difference</a:t>
            </a:r>
            <a:r>
              <a:rPr lang="fr-FR" sz="3200" b="1" dirty="0"/>
              <a:t> </a:t>
            </a:r>
            <a:r>
              <a:rPr lang="fr-FR" sz="3200" b="1" dirty="0" err="1"/>
              <a:t>between</a:t>
            </a:r>
            <a:r>
              <a:rPr lang="fr-FR" sz="3200" b="1" dirty="0"/>
              <a:t> stock and flow</a:t>
            </a:r>
          </a:p>
          <a:p>
            <a:pPr marL="342900" indent="-342900" algn="l">
              <a:buFont typeface="Wingdings" pitchFamily="2" charset="2"/>
              <a:buChar char="Ø"/>
            </a:pPr>
            <a:endParaRPr lang="fr-FR" dirty="0"/>
          </a:p>
          <a:p>
            <a:pPr algn="l"/>
            <a:r>
              <a:rPr lang="fr-FR" dirty="0"/>
              <a:t> </a:t>
            </a:r>
          </a:p>
        </p:txBody>
      </p:sp>
      <p:pic>
        <p:nvPicPr>
          <p:cNvPr id="5" name="Image 4" descr="IUTA_LYON1">
            <a:extLst>
              <a:ext uri="{FF2B5EF4-FFF2-40B4-BE49-F238E27FC236}">
                <a16:creationId xmlns:a16="http://schemas.microsoft.com/office/drawing/2014/main" id="{7B33E061-84DD-7748-373C-2F5327B3D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" y="6180322"/>
            <a:ext cx="1242060" cy="671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AEA10E0-AC0A-0FC1-4C29-23D20D82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1B685B7-FF95-64E9-B20C-C8F886727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68399"/>
            <a:ext cx="4160538" cy="232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647A7E2-BBB7-802E-3D53-7982D1EBB92C}"/>
              </a:ext>
            </a:extLst>
          </p:cNvPr>
          <p:cNvSpPr txBox="1"/>
          <p:nvPr/>
        </p:nvSpPr>
        <p:spPr>
          <a:xfrm>
            <a:off x="142240" y="3657600"/>
            <a:ext cx="64774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Stock: </a:t>
            </a:r>
            <a:r>
              <a:rPr lang="fr-FR" sz="2800" dirty="0" err="1"/>
              <a:t>quantity</a:t>
            </a:r>
            <a:r>
              <a:rPr lang="fr-FR" sz="2800" dirty="0"/>
              <a:t> </a:t>
            </a:r>
            <a:r>
              <a:rPr lang="fr-FR" sz="2800" dirty="0" err="1"/>
              <a:t>measured</a:t>
            </a:r>
            <a:r>
              <a:rPr lang="fr-FR" sz="2800" dirty="0"/>
              <a:t> at a point in time</a:t>
            </a:r>
          </a:p>
          <a:p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22C5062-A951-9E36-2B77-B0FA341CC04B}"/>
              </a:ext>
            </a:extLst>
          </p:cNvPr>
          <p:cNvSpPr txBox="1"/>
          <p:nvPr/>
        </p:nvSpPr>
        <p:spPr>
          <a:xfrm>
            <a:off x="7411720" y="3492943"/>
            <a:ext cx="2397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Flow: </a:t>
            </a:r>
            <a:r>
              <a:rPr lang="fr-FR" sz="2800" dirty="0" err="1"/>
              <a:t>quantity</a:t>
            </a:r>
            <a:r>
              <a:rPr lang="fr-FR" sz="2800" dirty="0"/>
              <a:t> </a:t>
            </a:r>
            <a:r>
              <a:rPr lang="fr-FR" sz="2800" dirty="0" err="1"/>
              <a:t>measured</a:t>
            </a:r>
            <a:r>
              <a:rPr lang="fr-FR" sz="2800" dirty="0"/>
              <a:t>  by time unit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E527B2E-4151-7D96-4FA5-4FBDD767CFF5}"/>
              </a:ext>
            </a:extLst>
          </p:cNvPr>
          <p:cNvSpPr txBox="1"/>
          <p:nvPr/>
        </p:nvSpPr>
        <p:spPr>
          <a:xfrm>
            <a:off x="13849" y="5195455"/>
            <a:ext cx="12230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Stock or flow… Public </a:t>
            </a:r>
            <a:r>
              <a:rPr lang="fr-FR" dirty="0" err="1"/>
              <a:t>debt</a:t>
            </a:r>
            <a:r>
              <a:rPr lang="fr-FR" dirty="0"/>
              <a:t>? GDP per </a:t>
            </a:r>
            <a:r>
              <a:rPr lang="fr-FR" dirty="0" err="1"/>
              <a:t>year</a:t>
            </a:r>
            <a:r>
              <a:rPr lang="fr-FR" dirty="0"/>
              <a:t>? Exports per </a:t>
            </a:r>
            <a:r>
              <a:rPr lang="fr-FR" dirty="0" err="1"/>
              <a:t>year</a:t>
            </a:r>
            <a:r>
              <a:rPr lang="fr-FR" dirty="0"/>
              <a:t>?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unemployed</a:t>
            </a:r>
            <a:r>
              <a:rPr lang="fr-FR" dirty="0"/>
              <a:t> people?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 </a:t>
            </a:r>
            <a:r>
              <a:rPr lang="fr-FR" dirty="0" err="1"/>
              <a:t>deficit</a:t>
            </a:r>
            <a:r>
              <a:rPr lang="fr-FR" dirty="0"/>
              <a:t> per </a:t>
            </a:r>
            <a:r>
              <a:rPr lang="fr-FR" dirty="0" err="1"/>
              <a:t>year</a:t>
            </a:r>
            <a:r>
              <a:rPr lang="fr-FR" dirty="0"/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08828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5897"/>
            <a:ext cx="12192000" cy="6863897"/>
          </a:xfrm>
        </p:spPr>
        <p:txBody>
          <a:bodyPr>
            <a:normAutofit fontScale="25000" lnSpcReduction="20000"/>
          </a:bodyPr>
          <a:lstStyle/>
          <a:p>
            <a:pPr indent="-857250" algn="l">
              <a:spcBef>
                <a:spcPts val="0"/>
              </a:spcBef>
              <a:buFont typeface="Wingdings" pitchFamily="2" charset="2"/>
              <a:buChar char="Ø"/>
            </a:pPr>
            <a:r>
              <a:rPr lang="fr-FR" sz="11200" dirty="0">
                <a:highlight>
                  <a:srgbClr val="00FF00"/>
                </a:highlight>
              </a:rPr>
              <a:t>GDP</a:t>
            </a:r>
          </a:p>
          <a:p>
            <a:pPr algn="l">
              <a:spcBef>
                <a:spcPts val="0"/>
              </a:spcBef>
            </a:pPr>
            <a:r>
              <a:rPr lang="fr-FR" sz="9600" dirty="0"/>
              <a:t>- </a:t>
            </a:r>
            <a:r>
              <a:rPr lang="fr-FR" sz="9600" u="sng" dirty="0" err="1"/>
              <a:t>Definition</a:t>
            </a:r>
            <a:endParaRPr lang="fr-FR" sz="9600" u="sng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sz="9600" b="0" i="0" u="none" strike="noStrike" dirty="0">
                <a:effectLst/>
              </a:rPr>
              <a:t>Gross </a:t>
            </a:r>
            <a:r>
              <a:rPr lang="fr-FR" sz="9600" b="0" i="0" u="none" strike="noStrike" dirty="0" err="1">
                <a:effectLst/>
              </a:rPr>
              <a:t>domestic</a:t>
            </a:r>
            <a:r>
              <a:rPr lang="fr-FR" sz="9600" b="0" i="0" u="none" strike="noStrike" dirty="0">
                <a:effectLst/>
              </a:rPr>
              <a:t> </a:t>
            </a:r>
            <a:r>
              <a:rPr lang="fr-FR" sz="9600" b="0" i="0" u="none" strike="noStrike" dirty="0" err="1">
                <a:effectLst/>
              </a:rPr>
              <a:t>product</a:t>
            </a:r>
            <a:r>
              <a:rPr lang="fr-FR" sz="9600" b="0" i="0" u="none" strike="noStrike" dirty="0">
                <a:effectLst/>
              </a:rPr>
              <a:t> (GDP) </a:t>
            </a:r>
            <a:r>
              <a:rPr lang="fr-FR" sz="9600" b="0" i="0" u="none" strike="noStrike" dirty="0" err="1">
                <a:effectLst/>
              </a:rPr>
              <a:t>is</a:t>
            </a:r>
            <a:r>
              <a:rPr lang="fr-FR" sz="9600" b="0" i="0" u="none" strike="noStrike" dirty="0">
                <a:effectLst/>
              </a:rPr>
              <a:t> the standard </a:t>
            </a:r>
            <a:r>
              <a:rPr lang="fr-FR" sz="9600" b="0" i="0" u="none" strike="noStrike" dirty="0" err="1">
                <a:effectLst/>
              </a:rPr>
              <a:t>measure</a:t>
            </a:r>
            <a:r>
              <a:rPr lang="fr-FR" sz="9600" b="0" i="0" u="none" strike="noStrike" dirty="0">
                <a:effectLst/>
              </a:rPr>
              <a:t> of the value </a:t>
            </a:r>
            <a:r>
              <a:rPr lang="fr-FR" sz="9600" b="0" i="0" u="none" strike="noStrike" dirty="0" err="1">
                <a:effectLst/>
              </a:rPr>
              <a:t>added</a:t>
            </a:r>
            <a:r>
              <a:rPr lang="fr-FR" sz="9600" b="0" i="0" u="none" strike="noStrike" dirty="0">
                <a:effectLst/>
              </a:rPr>
              <a:t> </a:t>
            </a:r>
            <a:r>
              <a:rPr lang="fr-FR" sz="9600" b="0" i="0" u="none" strike="noStrike" dirty="0" err="1">
                <a:effectLst/>
              </a:rPr>
              <a:t>created</a:t>
            </a:r>
            <a:r>
              <a:rPr lang="fr-FR" sz="9600" b="0" i="0" u="none" strike="noStrike" dirty="0">
                <a:effectLst/>
              </a:rPr>
              <a:t> </a:t>
            </a:r>
            <a:r>
              <a:rPr lang="fr-FR" sz="9600" b="0" i="0" u="none" strike="noStrike" dirty="0" err="1">
                <a:effectLst/>
              </a:rPr>
              <a:t>through</a:t>
            </a:r>
            <a:r>
              <a:rPr lang="fr-FR" sz="9600" b="0" i="0" u="none" strike="noStrike" dirty="0">
                <a:effectLst/>
              </a:rPr>
              <a:t> the production of </a:t>
            </a:r>
            <a:r>
              <a:rPr lang="fr-FR" sz="9600" b="0" i="0" u="none" strike="noStrike" dirty="0" err="1">
                <a:effectLst/>
              </a:rPr>
              <a:t>goods</a:t>
            </a:r>
            <a:r>
              <a:rPr lang="fr-FR" sz="9600" b="0" i="0" u="none" strike="noStrike" dirty="0">
                <a:effectLst/>
              </a:rPr>
              <a:t> and services in a country </a:t>
            </a:r>
            <a:r>
              <a:rPr lang="fr-FR" sz="9600" b="0" i="0" u="none" strike="noStrike" dirty="0" err="1">
                <a:effectLst/>
              </a:rPr>
              <a:t>during</a:t>
            </a:r>
            <a:r>
              <a:rPr lang="fr-FR" sz="9600" b="0" i="0" u="none" strike="noStrike" dirty="0">
                <a:effectLst/>
              </a:rPr>
              <a:t> a certain </a:t>
            </a:r>
            <a:r>
              <a:rPr lang="fr-FR" sz="9600" b="0" i="0" u="none" strike="noStrike" dirty="0" err="1">
                <a:effectLst/>
              </a:rPr>
              <a:t>period</a:t>
            </a:r>
            <a:r>
              <a:rPr lang="fr-FR" sz="9600" b="0" i="0" u="none" strike="noStrike" dirty="0">
                <a:effectLst/>
              </a:rPr>
              <a:t>. (</a:t>
            </a:r>
            <a:r>
              <a:rPr lang="fr-FR" sz="9600" b="0" i="0" u="none" strike="noStrike" dirty="0" err="1">
                <a:effectLst/>
              </a:rPr>
              <a:t>oecd.org</a:t>
            </a:r>
            <a:r>
              <a:rPr lang="fr-FR" sz="9600" b="0" i="0" u="none" strike="noStrike" dirty="0">
                <a:effectLst/>
              </a:rPr>
              <a:t>)= all the output </a:t>
            </a:r>
            <a:r>
              <a:rPr lang="fr-FR" sz="9600" b="0" i="0" u="none" strike="noStrike" dirty="0" err="1">
                <a:effectLst/>
              </a:rPr>
              <a:t>produced</a:t>
            </a:r>
            <a:r>
              <a:rPr lang="fr-FR" sz="9600" b="0" i="0" u="none" strike="noStrike" dirty="0">
                <a:effectLst/>
              </a:rPr>
              <a:t> </a:t>
            </a:r>
            <a:r>
              <a:rPr lang="fr-FR" sz="9600" b="0" i="0" u="none" strike="noStrike" dirty="0" err="1">
                <a:effectLst/>
              </a:rPr>
              <a:t>within</a:t>
            </a:r>
            <a:r>
              <a:rPr lang="fr-FR" sz="9600" b="0" i="0" u="none" strike="noStrike" dirty="0">
                <a:effectLst/>
              </a:rPr>
              <a:t> the </a:t>
            </a:r>
            <a:r>
              <a:rPr lang="fr-FR" sz="9600" b="0" i="0" u="none" strike="noStrike" dirty="0" err="1">
                <a:effectLst/>
              </a:rPr>
              <a:t>borders</a:t>
            </a:r>
            <a:r>
              <a:rPr lang="fr-FR" sz="9600" b="0" i="0" u="none" strike="noStrike" dirty="0">
                <a:effectLst/>
              </a:rPr>
              <a:t> of a country</a:t>
            </a:r>
          </a:p>
          <a:p>
            <a:pPr algn="l">
              <a:spcBef>
                <a:spcPts val="0"/>
              </a:spcBef>
            </a:pPr>
            <a:endParaRPr lang="fr-FR" sz="9600" dirty="0"/>
          </a:p>
          <a:p>
            <a:pPr algn="l">
              <a:spcBef>
                <a:spcPts val="0"/>
              </a:spcBef>
            </a:pPr>
            <a:r>
              <a:rPr lang="fr-FR" sz="9600" u="sng" dirty="0"/>
              <a:t>- </a:t>
            </a:r>
            <a:r>
              <a:rPr lang="fr-FR" sz="9600" u="sng" dirty="0" err="1"/>
              <a:t>What</a:t>
            </a:r>
            <a:r>
              <a:rPr lang="fr-FR" sz="9600" u="sng" dirty="0"/>
              <a:t> </a:t>
            </a:r>
            <a:r>
              <a:rPr lang="fr-FR" sz="9600" u="sng" dirty="0" err="1"/>
              <a:t>does</a:t>
            </a:r>
            <a:r>
              <a:rPr lang="fr-FR" sz="9600" u="sng" dirty="0"/>
              <a:t> </a:t>
            </a:r>
            <a:r>
              <a:rPr lang="fr-FR" sz="9600" u="sng" dirty="0" err="1"/>
              <a:t>it</a:t>
            </a:r>
            <a:r>
              <a:rPr lang="fr-FR" sz="9600" u="sng" dirty="0"/>
              <a:t> </a:t>
            </a:r>
            <a:r>
              <a:rPr lang="fr-FR" sz="9600" u="sng" dirty="0" err="1"/>
              <a:t>include</a:t>
            </a:r>
            <a:r>
              <a:rPr lang="fr-FR" sz="9600" u="sng" dirty="0"/>
              <a:t>? (</a:t>
            </a:r>
            <a:r>
              <a:rPr lang="fr-FR" sz="9600" u="sng" dirty="0" err="1"/>
              <a:t>rules</a:t>
            </a:r>
            <a:r>
              <a:rPr lang="fr-FR" sz="9600" u="sng" dirty="0"/>
              <a:t> </a:t>
            </a:r>
            <a:r>
              <a:rPr lang="fr-FR" sz="9600" u="sng" dirty="0" err="1"/>
              <a:t>fixed</a:t>
            </a:r>
            <a:r>
              <a:rPr lang="fr-FR" sz="9600" u="sng" dirty="0"/>
              <a:t> by the U.N.)</a:t>
            </a:r>
          </a:p>
          <a:p>
            <a:pPr marL="1143000" indent="-1143000" algn="l">
              <a:spcBef>
                <a:spcPts val="0"/>
              </a:spcBef>
              <a:buFontTx/>
              <a:buChar char="-"/>
            </a:pPr>
            <a:endParaRPr lang="fr-FR" sz="9600" u="sng" dirty="0"/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 err="1"/>
              <a:t>Includes</a:t>
            </a:r>
            <a:r>
              <a:rPr lang="fr-FR" sz="9600" dirty="0"/>
              <a:t> non </a:t>
            </a:r>
            <a:r>
              <a:rPr lang="fr-FR" sz="9600" dirty="0" err="1"/>
              <a:t>market</a:t>
            </a:r>
            <a:r>
              <a:rPr lang="fr-FR" sz="9600" dirty="0"/>
              <a:t> production </a:t>
            </a:r>
            <a:r>
              <a:rPr lang="fr-FR" sz="9600" dirty="0" err="1"/>
              <a:t>such</a:t>
            </a:r>
            <a:r>
              <a:rPr lang="fr-FR" sz="9600" dirty="0"/>
              <a:t> as </a:t>
            </a:r>
            <a:r>
              <a:rPr lang="fr-FR" sz="9600" dirty="0" err="1"/>
              <a:t>education</a:t>
            </a:r>
            <a:r>
              <a:rPr lang="fr-FR" sz="9600" dirty="0"/>
              <a:t> and </a:t>
            </a:r>
            <a:r>
              <a:rPr lang="fr-FR" sz="9600" dirty="0" err="1"/>
              <a:t>defence</a:t>
            </a:r>
            <a:r>
              <a:rPr lang="fr-FR" sz="9600" dirty="0"/>
              <a:t> services </a:t>
            </a:r>
            <a:r>
              <a:rPr lang="fr-FR" sz="9600" dirty="0" err="1"/>
              <a:t>provided</a:t>
            </a:r>
            <a:r>
              <a:rPr lang="fr-FR" sz="9600" dirty="0"/>
              <a:t> by the </a:t>
            </a:r>
            <a:r>
              <a:rPr lang="fr-FR" sz="9600" dirty="0" err="1"/>
              <a:t>government</a:t>
            </a:r>
            <a:endParaRPr lang="fr-FR" sz="9600" dirty="0"/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 err="1"/>
              <a:t>Goods</a:t>
            </a:r>
            <a:r>
              <a:rPr lang="fr-FR" sz="9600" dirty="0"/>
              <a:t> </a:t>
            </a:r>
            <a:r>
              <a:rPr lang="fr-FR" sz="9600" dirty="0" err="1"/>
              <a:t>produced</a:t>
            </a:r>
            <a:r>
              <a:rPr lang="fr-FR" sz="9600" dirty="0"/>
              <a:t> by </a:t>
            </a:r>
            <a:r>
              <a:rPr lang="fr-FR" sz="9600" dirty="0" err="1"/>
              <a:t>households</a:t>
            </a:r>
            <a:r>
              <a:rPr lang="fr-FR" sz="9600" dirty="0"/>
              <a:t> for </a:t>
            </a:r>
            <a:r>
              <a:rPr lang="fr-FR" sz="9600" dirty="0" err="1"/>
              <a:t>their</a:t>
            </a:r>
            <a:r>
              <a:rPr lang="fr-FR" sz="9600" dirty="0"/>
              <a:t> </a:t>
            </a:r>
            <a:r>
              <a:rPr lang="fr-FR" sz="9600" dirty="0" err="1"/>
              <a:t>own</a:t>
            </a:r>
            <a:r>
              <a:rPr lang="fr-FR" sz="9600" dirty="0"/>
              <a:t> </a:t>
            </a:r>
            <a:r>
              <a:rPr lang="fr-FR" sz="9600" dirty="0" err="1"/>
              <a:t>needs</a:t>
            </a:r>
            <a:endParaRPr lang="fr-FR" sz="9600" dirty="0"/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96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9600" dirty="0"/>
              <a:t> </a:t>
            </a:r>
            <a:r>
              <a:rPr lang="fr-FR" sz="9600" u="sng" dirty="0"/>
              <a:t>- </a:t>
            </a:r>
            <a:r>
              <a:rPr lang="fr-FR" sz="9600" u="sng" dirty="0" err="1"/>
              <a:t>What</a:t>
            </a:r>
            <a:r>
              <a:rPr lang="fr-FR" sz="9600" u="sng" dirty="0"/>
              <a:t> </a:t>
            </a:r>
            <a:r>
              <a:rPr lang="fr-FR" sz="9600" u="sng" dirty="0" err="1"/>
              <a:t>does</a:t>
            </a:r>
            <a:r>
              <a:rPr lang="fr-FR" sz="9600" u="sng" dirty="0"/>
              <a:t> </a:t>
            </a:r>
            <a:r>
              <a:rPr lang="fr-FR" sz="9600" u="sng" dirty="0" err="1"/>
              <a:t>it</a:t>
            </a:r>
            <a:r>
              <a:rPr lang="fr-FR" sz="9600" u="sng" dirty="0"/>
              <a:t>  NOT </a:t>
            </a:r>
            <a:r>
              <a:rPr lang="fr-FR" sz="9600" u="sng" dirty="0" err="1"/>
              <a:t>include</a:t>
            </a:r>
            <a:r>
              <a:rPr lang="fr-FR" sz="9600" u="sng" dirty="0"/>
              <a:t>? (</a:t>
            </a:r>
            <a:r>
              <a:rPr lang="fr-FR" sz="9600" u="sng" dirty="0" err="1"/>
              <a:t>rules</a:t>
            </a:r>
            <a:r>
              <a:rPr lang="fr-FR" sz="9600" u="sng" dirty="0"/>
              <a:t> </a:t>
            </a:r>
            <a:r>
              <a:rPr lang="fr-FR" sz="9600" u="sng" dirty="0" err="1"/>
              <a:t>fixed</a:t>
            </a:r>
            <a:r>
              <a:rPr lang="fr-FR" sz="9600" u="sng" dirty="0"/>
              <a:t> by the U.N.)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fr-FR" sz="9600" dirty="0"/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 err="1"/>
              <a:t>Does</a:t>
            </a:r>
            <a:r>
              <a:rPr lang="fr-FR" sz="9600" dirty="0"/>
              <a:t> not </a:t>
            </a:r>
            <a:r>
              <a:rPr lang="fr-FR" sz="9600" dirty="0" err="1"/>
              <a:t>include</a:t>
            </a:r>
            <a:r>
              <a:rPr lang="fr-FR" sz="9600" dirty="0"/>
              <a:t> </a:t>
            </a:r>
            <a:r>
              <a:rPr lang="fr-FR" sz="9600" dirty="0" err="1"/>
              <a:t>negative</a:t>
            </a:r>
            <a:r>
              <a:rPr lang="fr-FR" sz="9600" dirty="0"/>
              <a:t> </a:t>
            </a:r>
            <a:r>
              <a:rPr lang="fr-FR" sz="9600" dirty="0" err="1"/>
              <a:t>externalities</a:t>
            </a:r>
            <a:r>
              <a:rPr lang="fr-FR" sz="9600" dirty="0"/>
              <a:t> (like pollution)</a:t>
            </a:r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 err="1"/>
              <a:t>Does</a:t>
            </a:r>
            <a:r>
              <a:rPr lang="fr-FR" sz="9600" dirty="0"/>
              <a:t> not </a:t>
            </a:r>
            <a:r>
              <a:rPr lang="fr-FR" sz="9600" dirty="0" err="1"/>
              <a:t>include</a:t>
            </a:r>
            <a:r>
              <a:rPr lang="fr-FR" sz="9600" dirty="0"/>
              <a:t> </a:t>
            </a:r>
            <a:r>
              <a:rPr lang="fr-FR" sz="9600" dirty="0" err="1"/>
              <a:t>unpaid</a:t>
            </a:r>
            <a:r>
              <a:rPr lang="fr-FR" sz="9600" dirty="0"/>
              <a:t>  and </a:t>
            </a:r>
            <a:r>
              <a:rPr lang="fr-FR" sz="9600" dirty="0" err="1"/>
              <a:t>domestic</a:t>
            </a:r>
            <a:r>
              <a:rPr lang="fr-FR" sz="9600" dirty="0"/>
              <a:t> </a:t>
            </a:r>
            <a:r>
              <a:rPr lang="fr-FR" sz="9600" dirty="0" err="1"/>
              <a:t>work</a:t>
            </a:r>
            <a:endParaRPr lang="fr-FR" sz="9600" dirty="0"/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 err="1"/>
              <a:t>Does</a:t>
            </a:r>
            <a:r>
              <a:rPr lang="fr-FR" sz="9600" dirty="0"/>
              <a:t> not </a:t>
            </a:r>
            <a:r>
              <a:rPr lang="fr-FR" sz="9600" dirty="0" err="1"/>
              <a:t>include</a:t>
            </a:r>
            <a:r>
              <a:rPr lang="fr-FR" sz="9600" dirty="0"/>
              <a:t> the sale of </a:t>
            </a:r>
            <a:r>
              <a:rPr lang="fr-FR" sz="9600" dirty="0" err="1"/>
              <a:t>illegal</a:t>
            </a:r>
            <a:r>
              <a:rPr lang="fr-FR" sz="9600" dirty="0"/>
              <a:t> </a:t>
            </a:r>
            <a:r>
              <a:rPr lang="fr-FR" sz="9600" dirty="0" err="1"/>
              <a:t>goods</a:t>
            </a:r>
            <a:r>
              <a:rPr lang="fr-FR" sz="9600" dirty="0"/>
              <a:t> (</a:t>
            </a:r>
            <a:r>
              <a:rPr lang="fr-FR" sz="9600" dirty="0" err="1"/>
              <a:t>depending</a:t>
            </a:r>
            <a:r>
              <a:rPr lang="fr-FR" sz="9600" dirty="0"/>
              <a:t> on countries)</a:t>
            </a:r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 err="1"/>
              <a:t>Doesn’t</a:t>
            </a:r>
            <a:r>
              <a:rPr lang="fr-FR" sz="9600" dirty="0"/>
              <a:t> </a:t>
            </a:r>
            <a:r>
              <a:rPr lang="fr-FR" sz="9600" dirty="0" err="1"/>
              <a:t>register</a:t>
            </a:r>
            <a:r>
              <a:rPr lang="fr-FR" sz="9600" dirty="0"/>
              <a:t> how the </a:t>
            </a:r>
            <a:r>
              <a:rPr lang="fr-FR" sz="9600" dirty="0" err="1"/>
              <a:t>wealth</a:t>
            </a:r>
            <a:r>
              <a:rPr lang="fr-FR" sz="9600" dirty="0"/>
              <a:t> </a:t>
            </a:r>
            <a:r>
              <a:rPr lang="fr-FR" sz="9600" dirty="0" err="1"/>
              <a:t>is</a:t>
            </a:r>
            <a:r>
              <a:rPr lang="fr-FR" sz="9600" dirty="0"/>
              <a:t> </a:t>
            </a:r>
            <a:r>
              <a:rPr lang="fr-FR" sz="9600" dirty="0" err="1"/>
              <a:t>distributed</a:t>
            </a:r>
            <a:r>
              <a:rPr lang="fr-FR" sz="9600" dirty="0"/>
              <a:t> (</a:t>
            </a:r>
            <a:r>
              <a:rPr lang="fr-FR" sz="9600" dirty="0" err="1"/>
              <a:t>same</a:t>
            </a:r>
            <a:r>
              <a:rPr lang="fr-FR" sz="9600" dirty="0"/>
              <a:t> for GDP per capita- check Gini Coefficient)</a:t>
            </a:r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9600" dirty="0"/>
          </a:p>
          <a:p>
            <a:pPr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96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fr-FR" sz="9600" dirty="0"/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fr-FR" sz="9600" dirty="0"/>
              <a:t>Note: </a:t>
            </a:r>
            <a:r>
              <a:rPr lang="fr-FR" sz="9600" dirty="0" err="1"/>
              <a:t>Difference</a:t>
            </a:r>
            <a:r>
              <a:rPr lang="fr-FR" sz="9600" dirty="0"/>
              <a:t> </a:t>
            </a:r>
            <a:r>
              <a:rPr lang="fr-FR" sz="9600" dirty="0" err="1"/>
              <a:t>between</a:t>
            </a:r>
            <a:r>
              <a:rPr lang="fr-FR" sz="9600" dirty="0"/>
              <a:t> nominal and real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fr-FR" sz="9600" dirty="0"/>
          </a:p>
          <a:p>
            <a:pPr algn="l">
              <a:spcBef>
                <a:spcPts val="0"/>
              </a:spcBef>
            </a:pPr>
            <a:endParaRPr lang="fr-FR" sz="9600" dirty="0"/>
          </a:p>
          <a:p>
            <a:pPr algn="l">
              <a:spcBef>
                <a:spcPts val="0"/>
              </a:spcBef>
            </a:pPr>
            <a:endParaRPr lang="fr-FR" dirty="0"/>
          </a:p>
          <a:p>
            <a:pPr algn="l">
              <a:spcBef>
                <a:spcPts val="0"/>
              </a:spcBef>
            </a:pPr>
            <a:r>
              <a:rPr lang="fr-FR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F309C-321A-16B8-8F4D-0D41DECC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98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5897"/>
            <a:ext cx="12192000" cy="6863897"/>
          </a:xfrm>
        </p:spPr>
        <p:txBody>
          <a:bodyPr>
            <a:normAutofit fontScale="25000" lnSpcReduction="20000"/>
          </a:bodyPr>
          <a:lstStyle/>
          <a:p>
            <a:pPr indent="-857250" algn="l">
              <a:spcBef>
                <a:spcPts val="0"/>
              </a:spcBef>
              <a:buFont typeface="Wingdings" pitchFamily="2" charset="2"/>
              <a:buChar char="Ø"/>
            </a:pPr>
            <a:r>
              <a:rPr lang="fr-FR" sz="11200" dirty="0">
                <a:highlight>
                  <a:srgbClr val="00FF00"/>
                </a:highlight>
              </a:rPr>
              <a:t>GDP</a:t>
            </a:r>
          </a:p>
          <a:p>
            <a:pPr algn="l">
              <a:spcBef>
                <a:spcPts val="0"/>
              </a:spcBef>
            </a:pPr>
            <a:endParaRPr lang="fr-FR" sz="11200" dirty="0">
              <a:highlight>
                <a:srgbClr val="00FF00"/>
              </a:highlight>
            </a:endParaRPr>
          </a:p>
          <a:p>
            <a:pPr algn="l">
              <a:spcBef>
                <a:spcPts val="0"/>
              </a:spcBef>
            </a:pPr>
            <a:endParaRPr lang="fr-FR" sz="9600" dirty="0"/>
          </a:p>
          <a:p>
            <a:pPr marL="1143000" indent="-1143000" algn="l">
              <a:spcBef>
                <a:spcPts val="0"/>
              </a:spcBef>
              <a:buFontTx/>
              <a:buChar char="-"/>
            </a:pPr>
            <a:r>
              <a:rPr lang="fr-FR" sz="9600" u="sng" dirty="0" err="1"/>
              <a:t>Different</a:t>
            </a:r>
            <a:r>
              <a:rPr lang="fr-FR" sz="9600" u="sng" dirty="0"/>
              <a:t> </a:t>
            </a:r>
            <a:r>
              <a:rPr lang="fr-FR" sz="9600" u="sng" dirty="0" err="1"/>
              <a:t>approaches</a:t>
            </a:r>
            <a:r>
              <a:rPr lang="fr-FR" sz="9600" u="sng" dirty="0"/>
              <a:t> for </a:t>
            </a:r>
            <a:r>
              <a:rPr lang="fr-FR" sz="9600" u="sng" dirty="0" err="1"/>
              <a:t>calculation</a:t>
            </a:r>
            <a:r>
              <a:rPr lang="fr-FR" sz="9600" u="sng" dirty="0"/>
              <a:t>: </a:t>
            </a:r>
          </a:p>
          <a:p>
            <a:pPr algn="l">
              <a:spcBef>
                <a:spcPts val="0"/>
              </a:spcBef>
            </a:pPr>
            <a:endParaRPr lang="fr-FR" sz="9600" u="sng" dirty="0"/>
          </a:p>
          <a:p>
            <a:pPr marL="1143000" indent="-1143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/>
              <a:t>Production </a:t>
            </a:r>
            <a:r>
              <a:rPr lang="fr-FR" sz="9600" dirty="0" err="1"/>
              <a:t>approach</a:t>
            </a:r>
            <a:endParaRPr lang="fr-FR" sz="9600" dirty="0"/>
          </a:p>
          <a:p>
            <a:pPr marL="1143000" indent="-1143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 err="1"/>
              <a:t>expenditure</a:t>
            </a:r>
            <a:r>
              <a:rPr lang="fr-FR" sz="9600" dirty="0"/>
              <a:t> </a:t>
            </a:r>
            <a:r>
              <a:rPr lang="fr-FR" sz="9600" dirty="0" err="1"/>
              <a:t>approach</a:t>
            </a:r>
            <a:endParaRPr lang="fr-FR" sz="9600" dirty="0"/>
          </a:p>
          <a:p>
            <a:pPr marL="1143000" indent="-1143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600" dirty="0" err="1"/>
              <a:t>income</a:t>
            </a:r>
            <a:r>
              <a:rPr lang="fr-FR" sz="9600" dirty="0"/>
              <a:t> </a:t>
            </a:r>
            <a:r>
              <a:rPr lang="fr-FR" sz="9600" dirty="0" err="1"/>
              <a:t>approach</a:t>
            </a:r>
            <a:endParaRPr lang="fr-FR" sz="6200" dirty="0"/>
          </a:p>
          <a:p>
            <a:pPr algn="l">
              <a:spcBef>
                <a:spcPts val="0"/>
              </a:spcBef>
            </a:pPr>
            <a:endParaRPr lang="fr-FR" sz="9800" dirty="0"/>
          </a:p>
          <a:p>
            <a:pPr marL="1143000" indent="-1143000" algn="l">
              <a:spcBef>
                <a:spcPts val="0"/>
              </a:spcBef>
              <a:buFontTx/>
              <a:buChar char="-"/>
            </a:pPr>
            <a:r>
              <a:rPr lang="fr-FR" sz="9800" dirty="0" err="1"/>
              <a:t>Given</a:t>
            </a:r>
            <a:r>
              <a:rPr lang="fr-FR" sz="9800" dirty="0"/>
              <a:t> in nominal value or per capita, </a:t>
            </a:r>
            <a:r>
              <a:rPr lang="fr-FR" sz="9800" dirty="0" err="1"/>
              <a:t>usually</a:t>
            </a:r>
            <a:r>
              <a:rPr lang="fr-FR" sz="9800" dirty="0"/>
              <a:t> </a:t>
            </a:r>
            <a:r>
              <a:rPr lang="fr-FR" sz="9800" dirty="0" err="1"/>
              <a:t>expressed</a:t>
            </a:r>
            <a:r>
              <a:rPr lang="fr-FR" sz="9800" dirty="0"/>
              <a:t> in % of </a:t>
            </a:r>
            <a:r>
              <a:rPr lang="fr-FR" sz="9800" dirty="0" err="1"/>
              <a:t>growth</a:t>
            </a:r>
            <a:endParaRPr lang="fr-FR" sz="9800" dirty="0"/>
          </a:p>
          <a:p>
            <a:pPr algn="l">
              <a:spcBef>
                <a:spcPts val="0"/>
              </a:spcBef>
            </a:pPr>
            <a:endParaRPr lang="fr-FR" sz="9800" dirty="0"/>
          </a:p>
          <a:p>
            <a:pPr marL="1143000" indent="-1143000" algn="l">
              <a:spcBef>
                <a:spcPts val="0"/>
              </a:spcBef>
              <a:buFontTx/>
              <a:buChar char="-"/>
            </a:pPr>
            <a:r>
              <a:rPr lang="fr-FR" sz="9800" dirty="0"/>
              <a:t>For France 2024: 2594 B€ (= 3040 Billion$)- +1,1% (GDP </a:t>
            </a:r>
            <a:r>
              <a:rPr lang="fr-FR" sz="9800" dirty="0" err="1"/>
              <a:t>growth</a:t>
            </a:r>
            <a:r>
              <a:rPr lang="fr-FR" sz="9800" dirty="0"/>
              <a:t> </a:t>
            </a:r>
            <a:r>
              <a:rPr lang="fr-FR" sz="9800" dirty="0" err="1"/>
              <a:t>with</a:t>
            </a:r>
            <a:r>
              <a:rPr lang="fr-FR" sz="9800" dirty="0"/>
              <a:t> 2% inflation on </a:t>
            </a:r>
            <a:r>
              <a:rPr lang="fr-FR" sz="9800" dirty="0" err="1"/>
              <a:t>average</a:t>
            </a:r>
            <a:r>
              <a:rPr lang="fr-FR" sz="9800" dirty="0"/>
              <a:t>)</a:t>
            </a:r>
          </a:p>
          <a:p>
            <a:pPr algn="l">
              <a:spcBef>
                <a:spcPts val="0"/>
              </a:spcBef>
            </a:pPr>
            <a:r>
              <a:rPr lang="fr-FR" sz="9800" dirty="0"/>
              <a:t>(</a:t>
            </a:r>
            <a:r>
              <a:rPr lang="fr-FR" sz="9800" dirty="0">
                <a:hlinkClick r:id="rId3"/>
              </a:rPr>
              <a:t>https://www.insee.fr/en/statistiques/8347585</a:t>
            </a:r>
            <a:r>
              <a:rPr lang="fr-FR" sz="9800" dirty="0"/>
              <a:t>)</a:t>
            </a:r>
          </a:p>
          <a:p>
            <a:pPr algn="l">
              <a:spcBef>
                <a:spcPts val="0"/>
              </a:spcBef>
            </a:pPr>
            <a:r>
              <a:rPr lang="fr-FR" sz="9800" dirty="0"/>
              <a:t>Check IMF </a:t>
            </a:r>
            <a:r>
              <a:rPr lang="fr-FR" sz="9800" dirty="0" err="1"/>
              <a:t>Website</a:t>
            </a:r>
            <a:r>
              <a:rPr lang="fr-FR" sz="9800" dirty="0"/>
              <a:t> for </a:t>
            </a:r>
            <a:r>
              <a:rPr lang="fr-FR" sz="9800" dirty="0" err="1"/>
              <a:t>comparison</a:t>
            </a:r>
            <a:r>
              <a:rPr lang="fr-FR" sz="9800" dirty="0"/>
              <a:t> </a:t>
            </a:r>
            <a:r>
              <a:rPr lang="fr-FR" sz="9800" dirty="0" err="1"/>
              <a:t>with</a:t>
            </a:r>
            <a:r>
              <a:rPr lang="fr-FR" sz="9800" dirty="0"/>
              <a:t> Germany/</a:t>
            </a:r>
            <a:r>
              <a:rPr lang="fr-FR" sz="9800" dirty="0" err="1"/>
              <a:t>Italy</a:t>
            </a:r>
            <a:r>
              <a:rPr lang="fr-FR" sz="9800" dirty="0"/>
              <a:t>/ the </a:t>
            </a:r>
            <a:r>
              <a:rPr lang="fr-FR" sz="9800" dirty="0" err="1"/>
              <a:t>Netherlands</a:t>
            </a:r>
            <a:r>
              <a:rPr lang="fr-FR" sz="9800" dirty="0"/>
              <a:t>/Spain/</a:t>
            </a:r>
            <a:r>
              <a:rPr lang="fr-FR" sz="9800" dirty="0" err="1"/>
              <a:t>Mexico</a:t>
            </a:r>
            <a:r>
              <a:rPr lang="fr-FR" sz="9800" dirty="0" err="1">
                <a:hlinkClick r:id="rId4"/>
              </a:rPr>
              <a:t>https</a:t>
            </a:r>
            <a:r>
              <a:rPr lang="fr-FR" sz="9800" dirty="0">
                <a:hlinkClick r:id="rId4"/>
              </a:rPr>
              <a:t>://www.imf.org/external/datamapper/NGDPD@WEO/OEMDC/ADVEC/WEOWORLD/DEU</a:t>
            </a:r>
            <a:endParaRPr lang="fr-FR" sz="9800" dirty="0"/>
          </a:p>
          <a:p>
            <a:pPr algn="l">
              <a:spcBef>
                <a:spcPts val="0"/>
              </a:spcBef>
            </a:pPr>
            <a:r>
              <a:rPr lang="fr-FR" sz="9800" dirty="0"/>
              <a:t>The </a:t>
            </a:r>
            <a:r>
              <a:rPr lang="fr-FR" sz="9800" dirty="0" err="1"/>
              <a:t>problem</a:t>
            </a:r>
            <a:r>
              <a:rPr lang="fr-FR" sz="9800" dirty="0"/>
              <a:t> </a:t>
            </a:r>
            <a:r>
              <a:rPr lang="fr-FR" sz="9800" dirty="0" err="1"/>
              <a:t>with</a:t>
            </a:r>
            <a:r>
              <a:rPr lang="fr-FR" sz="9800" dirty="0"/>
              <a:t> GDP….</a:t>
            </a:r>
          </a:p>
          <a:p>
            <a:pPr indent="-1143000" algn="l">
              <a:spcBef>
                <a:spcPts val="0"/>
              </a:spcBef>
              <a:buFontTx/>
              <a:buChar char="-"/>
            </a:pPr>
            <a:r>
              <a:rPr lang="fr-FR" sz="9800" u="sng" dirty="0" err="1"/>
              <a:t>Other</a:t>
            </a:r>
            <a:r>
              <a:rPr lang="fr-FR" sz="9800" u="sng" dirty="0"/>
              <a:t> </a:t>
            </a:r>
            <a:r>
              <a:rPr lang="fr-FR" sz="9800" u="sng" dirty="0" err="1"/>
              <a:t>indicators</a:t>
            </a:r>
            <a:r>
              <a:rPr lang="fr-FR" sz="9800" u="sng" dirty="0"/>
              <a:t> </a:t>
            </a:r>
            <a:r>
              <a:rPr lang="fr-FR" sz="9800" u="sng" dirty="0" err="1"/>
              <a:t>used</a:t>
            </a:r>
            <a:r>
              <a:rPr lang="fr-FR" sz="9800" u="sng" dirty="0"/>
              <a:t>: </a:t>
            </a:r>
          </a:p>
          <a:p>
            <a:pPr indent="-1143000" algn="l">
              <a:spcBef>
                <a:spcPts val="0"/>
              </a:spcBef>
              <a:buFontTx/>
              <a:buChar char="-"/>
            </a:pPr>
            <a:endParaRPr lang="fr-FR" sz="9800" u="sng" dirty="0"/>
          </a:p>
          <a:p>
            <a:pPr indent="-1143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800" dirty="0"/>
              <a:t>Human </a:t>
            </a:r>
            <a:r>
              <a:rPr lang="fr-FR" sz="9800" dirty="0" err="1"/>
              <a:t>Development</a:t>
            </a:r>
            <a:r>
              <a:rPr lang="fr-FR" sz="9800" dirty="0"/>
              <a:t> index- </a:t>
            </a:r>
            <a:r>
              <a:rPr lang="fr-FR" sz="9800" b="1" dirty="0"/>
              <a:t>HDI</a:t>
            </a:r>
            <a:r>
              <a:rPr lang="fr-FR" sz="9800" dirty="0"/>
              <a:t>-  (</a:t>
            </a:r>
            <a:r>
              <a:rPr lang="fr-FR" sz="9800" dirty="0" err="1"/>
              <a:t>takes</a:t>
            </a:r>
            <a:r>
              <a:rPr lang="fr-FR" sz="9800" dirty="0"/>
              <a:t> </a:t>
            </a:r>
            <a:r>
              <a:rPr lang="fr-FR" sz="9800" dirty="0" err="1"/>
              <a:t>into</a:t>
            </a:r>
            <a:r>
              <a:rPr lang="fr-FR" sz="9800" dirty="0"/>
              <a:t> </a:t>
            </a:r>
            <a:r>
              <a:rPr lang="fr-FR" sz="9800" dirty="0" err="1"/>
              <a:t>account</a:t>
            </a:r>
            <a:r>
              <a:rPr lang="fr-FR" sz="9800" dirty="0"/>
              <a:t> </a:t>
            </a:r>
            <a:r>
              <a:rPr lang="fr-FR" sz="9800" dirty="0" err="1"/>
              <a:t>literacy</a:t>
            </a:r>
            <a:r>
              <a:rPr lang="fr-FR" sz="9800" dirty="0"/>
              <a:t>, life </a:t>
            </a:r>
            <a:r>
              <a:rPr lang="fr-FR" sz="9800" dirty="0" err="1"/>
              <a:t>expectancy</a:t>
            </a:r>
            <a:r>
              <a:rPr lang="fr-FR" sz="9800" dirty="0"/>
              <a:t>, </a:t>
            </a:r>
            <a:r>
              <a:rPr lang="fr-FR" sz="9800" dirty="0" err="1"/>
              <a:t>school</a:t>
            </a:r>
            <a:r>
              <a:rPr lang="fr-FR" sz="9800" dirty="0"/>
              <a:t> </a:t>
            </a:r>
            <a:r>
              <a:rPr lang="fr-FR" sz="9800" dirty="0" err="1"/>
              <a:t>enrollment</a:t>
            </a:r>
            <a:r>
              <a:rPr lang="fr-FR" sz="9800" dirty="0"/>
              <a:t>, </a:t>
            </a:r>
            <a:r>
              <a:rPr lang="fr-FR" sz="9800" dirty="0" err="1"/>
              <a:t>etc</a:t>
            </a:r>
            <a:r>
              <a:rPr lang="fr-FR" sz="9800" dirty="0"/>
              <a:t>)</a:t>
            </a:r>
            <a:r>
              <a:rPr lang="fr-FR" sz="9800" dirty="0">
                <a:hlinkClick r:id="rId5"/>
              </a:rPr>
              <a:t>https://hdr.undp.org/data-center/human-development-index - /indicies/HDI</a:t>
            </a:r>
            <a:endParaRPr lang="fr-FR" sz="9800" dirty="0"/>
          </a:p>
          <a:p>
            <a:pPr indent="-11430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9800" dirty="0"/>
              <a:t> Gross   National </a:t>
            </a:r>
            <a:r>
              <a:rPr lang="fr-FR" sz="9800" dirty="0" err="1"/>
              <a:t>Happiness</a:t>
            </a:r>
            <a:r>
              <a:rPr lang="fr-FR" sz="9800" dirty="0"/>
              <a:t> Index </a:t>
            </a:r>
            <a:r>
              <a:rPr lang="fr-FR" sz="9800" dirty="0">
                <a:hlinkClick r:id="rId6"/>
              </a:rPr>
              <a:t>https://www.imf.org/en/Publications/fandd/issues/2024/03/Picture-this-looking-beyond-GDP</a:t>
            </a:r>
            <a:endParaRPr lang="fr-FR" sz="9800" dirty="0"/>
          </a:p>
          <a:p>
            <a:pPr marL="1143000" indent="-1143000" algn="l">
              <a:spcBef>
                <a:spcPts val="0"/>
              </a:spcBef>
              <a:buFontTx/>
              <a:buChar char="-"/>
            </a:pPr>
            <a:endParaRPr lang="fr-FR" sz="9800" dirty="0"/>
          </a:p>
          <a:p>
            <a:pPr algn="l">
              <a:spcBef>
                <a:spcPts val="0"/>
              </a:spcBef>
            </a:pPr>
            <a:r>
              <a:rPr lang="fr-FR" sz="98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F309C-321A-16B8-8F4D-0D41DECC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5897"/>
            <a:ext cx="12192000" cy="6863897"/>
          </a:xfrm>
        </p:spPr>
        <p:txBody>
          <a:bodyPr>
            <a:normAutofit/>
          </a:bodyPr>
          <a:lstStyle/>
          <a:p>
            <a:pPr indent="-857250" algn="l">
              <a:spcBef>
                <a:spcPts val="0"/>
              </a:spcBef>
              <a:buFont typeface="Wingdings" pitchFamily="2" charset="2"/>
              <a:buChar char="Ø"/>
            </a:pPr>
            <a:r>
              <a:rPr lang="fr-FR" sz="2800" dirty="0">
                <a:highlight>
                  <a:srgbClr val="00FF00"/>
                </a:highlight>
              </a:rPr>
              <a:t>GDP</a:t>
            </a:r>
          </a:p>
          <a:p>
            <a:pPr algn="l">
              <a:spcBef>
                <a:spcPts val="0"/>
              </a:spcBef>
            </a:pPr>
            <a:endParaRPr lang="fr-FR" sz="11200" dirty="0">
              <a:highlight>
                <a:srgbClr val="00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F309C-321A-16B8-8F4D-0D41DECC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8ACC04FE-775A-7861-8A4F-2E7404704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38170"/>
              </p:ext>
            </p:extLst>
          </p:nvPr>
        </p:nvGraphicFramePr>
        <p:xfrm>
          <a:off x="7221358" y="1413779"/>
          <a:ext cx="4941870" cy="4763179"/>
        </p:xfrm>
        <a:graphic>
          <a:graphicData uri="http://schemas.openxmlformats.org/drawingml/2006/table">
            <a:tbl>
              <a:tblPr/>
              <a:tblGrid>
                <a:gridCol w="1647290">
                  <a:extLst>
                    <a:ext uri="{9D8B030D-6E8A-4147-A177-3AD203B41FA5}">
                      <a16:colId xmlns:a16="http://schemas.microsoft.com/office/drawing/2014/main" val="1169452190"/>
                    </a:ext>
                  </a:extLst>
                </a:gridCol>
                <a:gridCol w="1647290">
                  <a:extLst>
                    <a:ext uri="{9D8B030D-6E8A-4147-A177-3AD203B41FA5}">
                      <a16:colId xmlns:a16="http://schemas.microsoft.com/office/drawing/2014/main" val="523789386"/>
                    </a:ext>
                  </a:extLst>
                </a:gridCol>
                <a:gridCol w="1647290">
                  <a:extLst>
                    <a:ext uri="{9D8B030D-6E8A-4147-A177-3AD203B41FA5}">
                      <a16:colId xmlns:a16="http://schemas.microsoft.com/office/drawing/2014/main" val="1271504361"/>
                    </a:ext>
                  </a:extLst>
                </a:gridCol>
              </a:tblGrid>
              <a:tr h="484748">
                <a:tc>
                  <a:txBody>
                    <a:bodyPr/>
                    <a:lstStyle/>
                    <a:p>
                      <a:pPr algn="l" fontAlgn="base"/>
                      <a:r>
                        <a:rPr lang="fr-FR" sz="1100" b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Country</a:t>
                      </a: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100" b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Continent</a:t>
                      </a: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fr-FR" sz="1100" b="1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GDP-PPP per capita (in USD)</a:t>
                      </a: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761133"/>
                  </a:ext>
                </a:extLst>
              </a:tr>
              <a:tr h="295065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#1 Luxembourg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Europe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143,740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214225"/>
                  </a:ext>
                </a:extLst>
              </a:tr>
              <a:tr h="295065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#2 Macao SAR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Asia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134,140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126958"/>
                  </a:ext>
                </a:extLst>
              </a:tr>
              <a:tr h="484748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#3 Ireland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Europe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133,900</a:t>
                      </a:r>
                      <a:b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</a:b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2589"/>
                  </a:ext>
                </a:extLst>
              </a:tr>
              <a:tr h="484748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#4 Singapore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Asia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133,740</a:t>
                      </a:r>
                      <a:b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</a:b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852192"/>
                  </a:ext>
                </a:extLst>
              </a:tr>
              <a:tr h="484748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#5 Qatar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Asia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112,280</a:t>
                      </a:r>
                      <a:b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</a:b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262110"/>
                  </a:ext>
                </a:extLst>
              </a:tr>
              <a:tr h="295065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#6 United Arab Emirates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Asia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96,850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619935"/>
                  </a:ext>
                </a:extLst>
              </a:tr>
              <a:tr h="484748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#7 Switzerland</a:t>
                      </a:r>
                      <a:b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</a:b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Europe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91,930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126996"/>
                  </a:ext>
                </a:extLst>
              </a:tr>
              <a:tr h="484748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#8 San Marino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Europe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86,990</a:t>
                      </a:r>
                      <a:b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</a:b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049225"/>
                  </a:ext>
                </a:extLst>
              </a:tr>
              <a:tr h="484748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#9 United States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North America</a:t>
                      </a:r>
                      <a:br>
                        <a:rPr lang="fr-FR" sz="110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</a:br>
                      <a:endParaRPr lang="fr-FR" sz="1100" dirty="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85,370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490168"/>
                  </a:ext>
                </a:extLst>
              </a:tr>
              <a:tr h="484748"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#10 Norway</a:t>
                      </a:r>
                      <a:b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</a:br>
                      <a:endParaRPr lang="fr-FR" sz="1100">
                        <a:solidFill>
                          <a:srgbClr val="333333"/>
                        </a:solidFill>
                        <a:effectLst/>
                        <a:latin typeface="inherit"/>
                      </a:endParaRP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Europe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fr-FR" sz="1100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82,830</a:t>
                      </a:r>
                    </a:p>
                  </a:txBody>
                  <a:tcPr marL="48134" marR="48134" marT="48134" marB="4813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1408701"/>
                  </a:ext>
                </a:extLst>
              </a:tr>
            </a:tbl>
          </a:graphicData>
        </a:graphic>
      </p:graphicFrame>
      <p:sp>
        <p:nvSpPr>
          <p:cNvPr id="12" name="ZoneTexte 11">
            <a:extLst>
              <a:ext uri="{FF2B5EF4-FFF2-40B4-BE49-F238E27FC236}">
                <a16:creationId xmlns:a16="http://schemas.microsoft.com/office/drawing/2014/main" id="{8507F453-FDFA-F735-C787-56F2CF4CDEA1}"/>
              </a:ext>
            </a:extLst>
          </p:cNvPr>
          <p:cNvSpPr txBox="1"/>
          <p:nvPr/>
        </p:nvSpPr>
        <p:spPr>
          <a:xfrm>
            <a:off x="6889900" y="956930"/>
            <a:ext cx="5307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0" i="0" u="none" strike="noStrike" dirty="0" err="1">
                <a:solidFill>
                  <a:srgbClr val="191919"/>
                </a:solidFill>
                <a:effectLst/>
                <a:latin typeface="Georgia" panose="02040502050405020303" pitchFamily="18" charset="0"/>
              </a:rPr>
              <a:t>sourced</a:t>
            </a:r>
            <a:r>
              <a:rPr lang="fr-FR" b="0" i="0" u="none" strike="noStrike" dirty="0">
                <a:solidFill>
                  <a:srgbClr val="191919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fr-FR" b="0" i="0" u="none" strike="noStrike" dirty="0" err="1">
                <a:solidFill>
                  <a:srgbClr val="191919"/>
                </a:solidFill>
                <a:effectLst/>
                <a:latin typeface="Georgia" panose="02040502050405020303" pitchFamily="18" charset="0"/>
              </a:rPr>
              <a:t>from</a:t>
            </a:r>
            <a:r>
              <a:rPr lang="fr-FR" b="0" i="0" u="none" strike="noStrike" dirty="0">
                <a:solidFill>
                  <a:srgbClr val="191919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fr-FR" b="0" i="0" u="none" strike="noStrike" dirty="0">
                <a:solidFill>
                  <a:srgbClr val="0F2D99"/>
                </a:solidFill>
                <a:effectLst/>
                <a:latin typeface="Georgia" panose="02040502050405020303" pitchFamily="18" charset="0"/>
                <a:hlinkClick r:id="rId3"/>
              </a:rPr>
              <a:t>IMF data</a:t>
            </a:r>
            <a:r>
              <a:rPr lang="fr-FR" b="0" i="0" u="none" strike="noStrike" dirty="0">
                <a:solidFill>
                  <a:srgbClr val="191919"/>
                </a:solidFill>
                <a:effectLst/>
                <a:latin typeface="Georgia" panose="02040502050405020303" pitchFamily="18" charset="0"/>
              </a:rPr>
              <a:t> (as of </a:t>
            </a:r>
            <a:r>
              <a:rPr lang="fr-FR" b="0" i="0" u="none" strike="noStrike" dirty="0" err="1">
                <a:solidFill>
                  <a:srgbClr val="191919"/>
                </a:solidFill>
                <a:effectLst/>
                <a:latin typeface="Georgia" panose="02040502050405020303" pitchFamily="18" charset="0"/>
              </a:rPr>
              <a:t>September</a:t>
            </a:r>
            <a:r>
              <a:rPr lang="fr-FR" b="0" i="0" u="none" strike="noStrike" dirty="0">
                <a:solidFill>
                  <a:srgbClr val="191919"/>
                </a:solidFill>
                <a:effectLst/>
                <a:latin typeface="Georgia" panose="02040502050405020303" pitchFamily="18" charset="0"/>
              </a:rPr>
              <a:t> 11, 2024)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38BC54-D072-8C11-6E6C-DF93D8DE0963}"/>
              </a:ext>
            </a:extLst>
          </p:cNvPr>
          <p:cNvSpPr txBox="1"/>
          <p:nvPr/>
        </p:nvSpPr>
        <p:spPr>
          <a:xfrm>
            <a:off x="297712" y="382772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fr-FR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Top 10 </a:t>
            </a:r>
            <a:r>
              <a:rPr lang="fr-FR" b="1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Largest</a:t>
            </a:r>
            <a:r>
              <a:rPr lang="fr-FR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 Economies in the World 2025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573B53-FE3E-8A1A-B50E-2DBD53B42E85}"/>
              </a:ext>
            </a:extLst>
          </p:cNvPr>
          <p:cNvSpPr txBox="1"/>
          <p:nvPr/>
        </p:nvSpPr>
        <p:spPr>
          <a:xfrm>
            <a:off x="8739963" y="595424"/>
            <a:ext cx="242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Top </a:t>
            </a:r>
            <a:r>
              <a:rPr lang="fr-FR" b="1" dirty="0" err="1"/>
              <a:t>ten</a:t>
            </a:r>
            <a:r>
              <a:rPr lang="fr-FR" b="1" dirty="0"/>
              <a:t> GDP per capita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CCC565-E61A-9ADF-ACB5-97E9EE779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522" y="964756"/>
            <a:ext cx="7134367" cy="6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57F27F30-6BA9-1BB6-BA8C-8C2FC58E74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-5897"/>
            <a:ext cx="12192000" cy="6863897"/>
          </a:xfrm>
        </p:spPr>
        <p:txBody>
          <a:bodyPr>
            <a:normAutofit/>
          </a:bodyPr>
          <a:lstStyle/>
          <a:p>
            <a:pPr indent="-857250" algn="l">
              <a:spcBef>
                <a:spcPts val="0"/>
              </a:spcBef>
              <a:buFont typeface="Wingdings" pitchFamily="2" charset="2"/>
              <a:buChar char="Ø"/>
            </a:pPr>
            <a:r>
              <a:rPr lang="fr-FR" sz="2800" dirty="0">
                <a:highlight>
                  <a:srgbClr val="00FF00"/>
                </a:highlight>
              </a:rPr>
              <a:t>GDP</a:t>
            </a:r>
          </a:p>
          <a:p>
            <a:pPr algn="l">
              <a:spcBef>
                <a:spcPts val="0"/>
              </a:spcBef>
            </a:pPr>
            <a:endParaRPr lang="fr-FR" b="1" i="0" u="none" strike="noStrike" dirty="0">
              <a:solidFill>
                <a:srgbClr val="0F2741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fr-FR" b="1" i="0" u="none" strike="noStrike" dirty="0" err="1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Ranking</a:t>
            </a:r>
            <a:r>
              <a:rPr lang="fr-FR" b="1" i="0" u="none" strike="noStrike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 of countries </a:t>
            </a:r>
            <a:r>
              <a:rPr lang="fr-FR" b="1" i="0" u="none" strike="noStrike" dirty="0" err="1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fr-FR" b="1" i="0" u="none" strike="noStrike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1" i="0" u="none" strike="noStrike" dirty="0" err="1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highest</a:t>
            </a:r>
            <a:r>
              <a:rPr lang="fr-FR" b="1" i="0" u="none" strike="noStrike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 Human </a:t>
            </a:r>
            <a:r>
              <a:rPr lang="fr-FR" b="1" i="0" u="none" strike="noStrike" dirty="0" err="1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lang="fr-FR" b="1" i="0" u="none" strike="noStrike" dirty="0">
                <a:solidFill>
                  <a:srgbClr val="0F2741"/>
                </a:solidFill>
                <a:effectLst/>
                <a:latin typeface="Open Sans" panose="020B0606030504020204" pitchFamily="34" charset="0"/>
              </a:rPr>
              <a:t> Index (HDI) value in 2022 </a:t>
            </a:r>
            <a:r>
              <a:rPr lang="fr-FR" b="0" i="1" u="none" strike="noStrike" dirty="0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(in parts per 1,000) (https://</a:t>
            </a:r>
            <a:r>
              <a:rPr lang="fr-FR" b="0" i="1" u="none" strike="noStrike" dirty="0" err="1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www.statista.com</a:t>
            </a:r>
            <a:r>
              <a:rPr lang="fr-FR" b="0" i="1" u="none" strike="noStrike" dirty="0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fr-FR" b="0" i="1" u="none" strike="noStrike" dirty="0" err="1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statistics</a:t>
            </a:r>
            <a:r>
              <a:rPr lang="fr-FR" b="0" i="1" u="none" strike="noStrike" dirty="0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/264630/countries-</a:t>
            </a:r>
            <a:r>
              <a:rPr lang="fr-FR" b="0" i="1" u="none" strike="noStrike" dirty="0" err="1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fr-FR" b="0" i="1" u="none" strike="noStrike" dirty="0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-the-</a:t>
            </a:r>
            <a:r>
              <a:rPr lang="fr-FR" b="0" i="1" u="none" strike="noStrike" dirty="0" err="1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highest</a:t>
            </a:r>
            <a:r>
              <a:rPr lang="fr-FR" b="0" i="1" u="none" strike="noStrike" dirty="0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fr-FR" b="0" i="1" u="none" strike="noStrike" dirty="0" err="1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human</a:t>
            </a:r>
            <a:r>
              <a:rPr lang="fr-FR" b="0" i="1" u="none" strike="noStrike" dirty="0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-</a:t>
            </a:r>
            <a:r>
              <a:rPr lang="fr-FR" b="0" i="1" u="none" strike="noStrike" dirty="0" err="1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lang="fr-FR" b="0" i="1" u="none" strike="noStrike" dirty="0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-index-</a:t>
            </a:r>
            <a:r>
              <a:rPr lang="fr-FR" b="0" i="1" u="none" strike="noStrike" dirty="0" err="1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ranking</a:t>
            </a:r>
            <a:r>
              <a:rPr lang="fr-FR" b="0" i="1" u="none" strike="noStrike" dirty="0">
                <a:solidFill>
                  <a:srgbClr val="455F7C"/>
                </a:solidFill>
                <a:effectLst/>
                <a:latin typeface="Open Sans" panose="020B0606030504020204" pitchFamily="34" charset="0"/>
              </a:rPr>
              <a:t>/)</a:t>
            </a:r>
            <a:endParaRPr lang="fr-FR" b="1" i="0" u="none" strike="noStrike" dirty="0">
              <a:solidFill>
                <a:srgbClr val="0F2741"/>
              </a:solidFill>
              <a:effectLst/>
              <a:latin typeface="Open Sans" panose="020B0606030504020204" pitchFamily="34" charset="0"/>
            </a:endParaRPr>
          </a:p>
          <a:p>
            <a:pPr algn="l">
              <a:spcBef>
                <a:spcPts val="0"/>
              </a:spcBef>
            </a:pPr>
            <a:endParaRPr lang="fr-FR" sz="11200" dirty="0">
              <a:highlight>
                <a:srgbClr val="00FF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2E9ECA-7D1E-E1C2-98E2-2805C2057250}"/>
              </a:ext>
            </a:extLst>
          </p:cNvPr>
          <p:cNvSpPr/>
          <p:nvPr/>
        </p:nvSpPr>
        <p:spPr>
          <a:xfrm>
            <a:off x="6371550" y="-5897"/>
            <a:ext cx="5791679" cy="463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Class 1 introduction to the key concepts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EF309C-321A-16B8-8F4D-0D41DECC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5B85-44CD-BA4A-94C4-E4B93892B915}" type="slidenum">
              <a:rPr lang="fr-FR" smtClean="0"/>
              <a:t>9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53839A-0740-20A6-0C60-F48342AA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0" y="1807385"/>
            <a:ext cx="7611140" cy="50542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EE39CD54-1F47-64D4-4E3A-5F0A03ADD5D1}"/>
                  </a:ext>
                </a:extLst>
              </p14:cNvPr>
              <p14:cNvContentPartPr/>
              <p14:nvPr/>
            </p14:nvContentPartPr>
            <p14:xfrm>
              <a:off x="6633026" y="1550469"/>
              <a:ext cx="360" cy="36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EE39CD54-1F47-64D4-4E3A-5F0A03ADD5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24386" y="154182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85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4300</Words>
  <Application>Microsoft Macintosh PowerPoint</Application>
  <PresentationFormat>Grand écran</PresentationFormat>
  <Paragraphs>485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inherit</vt:lpstr>
      <vt:lpstr>MuseoSans-300</vt:lpstr>
      <vt:lpstr>Open Sans</vt:lpstr>
      <vt:lpstr>SourceSansPro</vt:lpstr>
      <vt:lpstr>The Antiqua B</vt:lpstr>
      <vt:lpstr>Times New Roman</vt:lpstr>
      <vt:lpstr>Wingdings</vt:lpstr>
      <vt:lpstr>Wingdings 2</vt:lpstr>
      <vt:lpstr>Thème Office</vt:lpstr>
      <vt:lpstr>Economic Globalization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Consequences of devaluation or depreciation of domestic currency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190</cp:revision>
  <dcterms:created xsi:type="dcterms:W3CDTF">2024-08-27T07:51:06Z</dcterms:created>
  <dcterms:modified xsi:type="dcterms:W3CDTF">2025-10-03T13:10:42Z</dcterms:modified>
</cp:coreProperties>
</file>