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91" r:id="rId2"/>
    <p:sldId id="258" r:id="rId3"/>
    <p:sldId id="293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85" r:id="rId12"/>
    <p:sldId id="286" r:id="rId13"/>
    <p:sldId id="287" r:id="rId14"/>
    <p:sldId id="267" r:id="rId15"/>
    <p:sldId id="268" r:id="rId16"/>
    <p:sldId id="269" r:id="rId17"/>
    <p:sldId id="270" r:id="rId18"/>
    <p:sldId id="292" r:id="rId19"/>
    <p:sldId id="271" r:id="rId20"/>
    <p:sldId id="272" r:id="rId21"/>
    <p:sldId id="273" r:id="rId22"/>
    <p:sldId id="289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6" autoAdjust="0"/>
    <p:restoredTop sz="94574" autoAdjust="0"/>
  </p:normalViewPr>
  <p:slideViewPr>
    <p:cSldViewPr snapToGrid="0" snapToObjects="1">
      <p:cViewPr varScale="1">
        <p:scale>
          <a:sx n="115" d="100"/>
          <a:sy n="115" d="100"/>
        </p:scale>
        <p:origin x="14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9D346-7BF6-6143-BB94-67CE144FBEBC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D3A9C-6C2A-A14B-9474-1DE9F35990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61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2AA43-35EB-5843-8621-116746513C93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518A7-6218-184E-8D97-1E4E221F3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0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75"/>
              </a:spcBef>
            </a:pPr>
            <a:endParaRPr lang="en-US" altLang="fr-FR">
              <a:latin typeface="Arial" pitchFamily="34" charset="0"/>
              <a:ea typeface="ＭＳ Ｐゴシック" pitchFamily="34" charset="-128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75"/>
              </a:spcBef>
            </a:pPr>
            <a:endParaRPr lang="en-US" altLang="fr-FR">
              <a:latin typeface="Arial" pitchFamily="34" charset="0"/>
              <a:ea typeface="ＭＳ Ｐゴシック" pitchFamily="34" charset="-128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75"/>
              </a:spcBef>
            </a:pPr>
            <a:endParaRPr lang="en-US" altLang="fr-FR">
              <a:latin typeface="Arial" pitchFamily="34" charset="0"/>
              <a:ea typeface="ＭＳ Ｐゴシック" pitchFamily="34" charset="-128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1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75"/>
              </a:spcBef>
            </a:pPr>
            <a:endParaRPr lang="en-US" altLang="fr-FR">
              <a:latin typeface="Arial" pitchFamily="34" charset="0"/>
              <a:ea typeface="ＭＳ Ｐゴシック" pitchFamily="34" charset="-128"/>
              <a:cs typeface="Arial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2423733" y="3038343"/>
            <a:ext cx="408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Dr Kayvan Mohkam</a:t>
            </a:r>
          </a:p>
        </p:txBody>
      </p:sp>
      <p:sp>
        <p:nvSpPr>
          <p:cNvPr id="12" name="Forme libre 11"/>
          <p:cNvSpPr/>
          <p:nvPr userDrawn="1"/>
        </p:nvSpPr>
        <p:spPr>
          <a:xfrm>
            <a:off x="1817408" y="2487352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15" name="Forme libre 14"/>
          <p:cNvSpPr/>
          <p:nvPr userDrawn="1"/>
        </p:nvSpPr>
        <p:spPr>
          <a:xfrm rot="-10860000">
            <a:off x="1892942" y="2559405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251520" y="116632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fr-FR" sz="3600" dirty="0">
              <a:solidFill>
                <a:srgbClr val="002060"/>
              </a:solidFill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tx1"/>
                </a:gs>
                <a:gs pos="0">
                  <a:schemeClr val="accent6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8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 flipH="1">
            <a:off x="6308203" y="142689"/>
            <a:ext cx="570308" cy="870405"/>
          </a:xfrm>
          <a:prstGeom prst="rt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78513" y="142689"/>
            <a:ext cx="2092650" cy="8704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779318"/>
            <a:ext cx="77597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2"/>
          <p:cNvSpPr txBox="1">
            <a:spLocks/>
          </p:cNvSpPr>
          <p:nvPr userDrawn="1"/>
        </p:nvSpPr>
        <p:spPr>
          <a:xfrm>
            <a:off x="6663104" y="6015259"/>
            <a:ext cx="241226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fr-FR" sz="1400" b="1" dirty="0">
                <a:solidFill>
                  <a:schemeClr val="accent6"/>
                </a:solidFill>
              </a:rPr>
              <a:t>HGE</a:t>
            </a:r>
            <a:r>
              <a:rPr lang="fr-FR" sz="1400" b="1" baseline="0" dirty="0">
                <a:solidFill>
                  <a:schemeClr val="accent6"/>
                </a:solidFill>
              </a:rPr>
              <a:t> – Session #3 Anatomie du foie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fr-FR" sz="1400" b="0" dirty="0">
                <a:solidFill>
                  <a:srgbClr val="002060"/>
                </a:solidFill>
              </a:rPr>
              <a:t>04/10/2021</a:t>
            </a:r>
            <a:endParaRPr lang="fr-FR" sz="1400" b="1" dirty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fr-FR" sz="1400" b="1" dirty="0">
              <a:solidFill>
                <a:schemeClr val="accent6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rgbClr val="002060"/>
          </a:solidFill>
          <a:latin typeface="Avenir Next Condensed" charset="0"/>
          <a:ea typeface="Avenir Next Condensed" charset="0"/>
          <a:cs typeface="Avenir Next Condensed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5800" y="1547445"/>
            <a:ext cx="7772400" cy="5409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b="1" dirty="0">
                <a:solidFill>
                  <a:schemeClr val="accent6"/>
                </a:solidFill>
              </a:rPr>
              <a:t>Anatomie du foie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15454" y="3014592"/>
            <a:ext cx="6625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K. Mohkam</a:t>
            </a:r>
          </a:p>
          <a:p>
            <a:pPr algn="ctr"/>
            <a:r>
              <a:rPr lang="fr-FR" sz="3200" b="1" u="sng" dirty="0" err="1">
                <a:solidFill>
                  <a:srgbClr val="0070C0"/>
                </a:solidFill>
              </a:rPr>
              <a:t>kayvan.mohkam@chu-lyon.fr</a:t>
            </a:r>
            <a:endParaRPr lang="fr-FR" sz="3200" b="1" u="sng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800" y="4525595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6"/>
                </a:solidFill>
              </a:rPr>
              <a:t>UE Hépato-Gastroentérologie – Session n°3</a:t>
            </a:r>
          </a:p>
          <a:p>
            <a:pPr algn="ctr"/>
            <a:r>
              <a:rPr lang="fr-FR" sz="2400" b="1" dirty="0">
                <a:solidFill>
                  <a:schemeClr val="accent6"/>
                </a:solidFill>
              </a:rPr>
              <a:t>Anatomie du foie</a:t>
            </a:r>
          </a:p>
          <a:p>
            <a:pPr algn="ctr"/>
            <a:endParaRPr lang="fr-FR" sz="2400" b="1" dirty="0">
              <a:solidFill>
                <a:schemeClr val="accent6"/>
              </a:solidFill>
            </a:endParaRPr>
          </a:p>
          <a:p>
            <a:pPr algn="ctr"/>
            <a:r>
              <a:rPr lang="fr-FR" sz="2400" i="1" dirty="0">
                <a:solidFill>
                  <a:schemeClr val="accent6"/>
                </a:solidFill>
              </a:rPr>
              <a:t>4 octobre 2021 – DFGSM2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92949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6375" y="1203877"/>
            <a:ext cx="8315325" cy="87892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dirty="0">
                <a:solidFill>
                  <a:srgbClr val="002060"/>
                </a:solidFill>
              </a:rPr>
              <a:t>3 veines (sus-)hépatiques (tronc commun VSH G et M)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740" r="2762" b="12592"/>
          <a:stretch/>
        </p:blipFill>
        <p:spPr>
          <a:xfrm>
            <a:off x="1751543" y="1922379"/>
            <a:ext cx="5684922" cy="4073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789" y="2012614"/>
            <a:ext cx="1389648" cy="473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>
                <a:solidFill>
                  <a:schemeClr val="bg1">
                    <a:lumMod val="50000"/>
                    <a:lumOff val="50000"/>
                  </a:schemeClr>
                </a:solidFill>
              </a:rPr>
              <a:t>Veine sus-hépatique moyenne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Drainage veineux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2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Système biliaire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/>
          <a:stretch/>
        </p:blipFill>
        <p:spPr>
          <a:xfrm>
            <a:off x="2754776" y="1341424"/>
            <a:ext cx="6230072" cy="41912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DFE4D-3243-E944-9C85-F9FA1D2A878A}"/>
              </a:ext>
            </a:extLst>
          </p:cNvPr>
          <p:cNvSpPr/>
          <p:nvPr/>
        </p:nvSpPr>
        <p:spPr>
          <a:xfrm>
            <a:off x="2720051" y="4386805"/>
            <a:ext cx="1180617" cy="1967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2C84DD-CC9F-134F-808C-8098058A6F14}"/>
              </a:ext>
            </a:extLst>
          </p:cNvPr>
          <p:cNvSpPr txBox="1"/>
          <p:nvPr/>
        </p:nvSpPr>
        <p:spPr>
          <a:xfrm>
            <a:off x="159152" y="1851949"/>
            <a:ext cx="2480166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Voie biliaire principale =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B050"/>
                </a:solidFill>
              </a:rPr>
              <a:t>C. hépatique commun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B050"/>
                </a:solidFill>
              </a:rPr>
              <a:t>C. cholédoque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39E331-7C89-A145-8B8E-7EF83CAC826F}"/>
              </a:ext>
            </a:extLst>
          </p:cNvPr>
          <p:cNvSpPr txBox="1"/>
          <p:nvPr/>
        </p:nvSpPr>
        <p:spPr>
          <a:xfrm>
            <a:off x="159152" y="3127094"/>
            <a:ext cx="2480166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Voie biliaire accessoire =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B050"/>
                </a:solidFill>
              </a:rPr>
              <a:t>Vésicule biliaire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B050"/>
                </a:solidFill>
              </a:rPr>
              <a:t>C. cystique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063BFC-DDCB-A547-AD1C-76A7FA4AAD1B}"/>
              </a:ext>
            </a:extLst>
          </p:cNvPr>
          <p:cNvSpPr txBox="1"/>
          <p:nvPr/>
        </p:nvSpPr>
        <p:spPr>
          <a:xfrm>
            <a:off x="2754776" y="4190264"/>
            <a:ext cx="15843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Canal cholédoque</a:t>
            </a:r>
          </a:p>
        </p:txBody>
      </p:sp>
    </p:spTree>
    <p:extLst>
      <p:ext uri="{BB962C8B-B14F-4D97-AF65-F5344CB8AC3E}">
        <p14:creationId xmlns:p14="http://schemas.microsoft.com/office/powerpoint/2010/main" val="154422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Pédicule hépatique : rapports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36972" r="3746" b="687"/>
          <a:stretch/>
        </p:blipFill>
        <p:spPr>
          <a:xfrm>
            <a:off x="994609" y="962526"/>
            <a:ext cx="4844717" cy="50532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5967664" y="1973179"/>
            <a:ext cx="24063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000" dirty="0">
                <a:solidFill>
                  <a:srgbClr val="FF0000"/>
                </a:solidFill>
              </a:rPr>
              <a:t>Artère hépatique propre </a:t>
            </a:r>
            <a:r>
              <a:rPr lang="fr-FR" sz="2000" dirty="0">
                <a:solidFill>
                  <a:schemeClr val="bg1"/>
                </a:solidFill>
              </a:rPr>
              <a:t>: en avant et à gauche</a:t>
            </a:r>
          </a:p>
          <a:p>
            <a:pPr marL="285750" indent="-285750">
              <a:buFont typeface="Arial" charset="0"/>
              <a:buChar char="•"/>
            </a:pPr>
            <a:endParaRPr lang="fr-FR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2000" dirty="0">
                <a:solidFill>
                  <a:srgbClr val="00B050"/>
                </a:solidFill>
              </a:rPr>
              <a:t>Voie biliaire principale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: en avant et à droite</a:t>
            </a:r>
          </a:p>
          <a:p>
            <a:pPr marL="285750" indent="-285750">
              <a:buFont typeface="Arial" charset="0"/>
              <a:buChar char="•"/>
            </a:pPr>
            <a:endParaRPr lang="fr-FR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2000" dirty="0">
                <a:solidFill>
                  <a:srgbClr val="00B0F0"/>
                </a:solidFill>
              </a:rPr>
              <a:t>Veine porte </a:t>
            </a:r>
            <a:r>
              <a:rPr lang="fr-FR" sz="2000" dirty="0">
                <a:solidFill>
                  <a:schemeClr val="bg1"/>
                </a:solidFill>
              </a:rPr>
              <a:t>: en arrière </a:t>
            </a:r>
          </a:p>
        </p:txBody>
      </p:sp>
    </p:spTree>
    <p:extLst>
      <p:ext uri="{BB962C8B-B14F-4D97-AF65-F5344CB8AC3E}">
        <p14:creationId xmlns:p14="http://schemas.microsoft.com/office/powerpoint/2010/main" val="157736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Pédicule hépatique et petit épiploon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34"/>
          <a:stretch/>
        </p:blipFill>
        <p:spPr>
          <a:xfrm>
            <a:off x="2530116" y="3975954"/>
            <a:ext cx="3902767" cy="20850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01" y="971885"/>
            <a:ext cx="4673206" cy="2942389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 rot="19728141">
            <a:off x="1303670" y="3340983"/>
            <a:ext cx="3014075" cy="23853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courbée vers le bas 5"/>
          <p:cNvSpPr/>
          <p:nvPr/>
        </p:nvSpPr>
        <p:spPr>
          <a:xfrm rot="13601624" flipH="1">
            <a:off x="1771321" y="5000647"/>
            <a:ext cx="2502154" cy="1418844"/>
          </a:xfrm>
          <a:prstGeom prst="curvedDownArrow">
            <a:avLst>
              <a:gd name="adj1" fmla="val 25000"/>
              <a:gd name="adj2" fmla="val 40138"/>
              <a:gd name="adj3" fmla="val 1604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229" y="4294642"/>
            <a:ext cx="21961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hiatus </a:t>
            </a:r>
            <a:r>
              <a:rPr lang="fr-FR" b="1">
                <a:solidFill>
                  <a:srgbClr val="FFC000"/>
                </a:solidFill>
              </a:rPr>
              <a:t>de Winslow</a:t>
            </a:r>
          </a:p>
        </p:txBody>
      </p:sp>
    </p:spTree>
    <p:extLst>
      <p:ext uri="{BB962C8B-B14F-4D97-AF65-F5344CB8AC3E}">
        <p14:creationId xmlns:p14="http://schemas.microsoft.com/office/powerpoint/2010/main" val="140614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b="1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Segmentation hépatique </a:t>
            </a: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(</a:t>
            </a:r>
            <a:r>
              <a:rPr lang="fr-FR" sz="2800" b="1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Lobes ≠ Foies)</a:t>
            </a:r>
            <a:endParaRPr lang="fr-FR" sz="2800" b="1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r="10843"/>
          <a:stretch/>
        </p:blipFill>
        <p:spPr>
          <a:xfrm>
            <a:off x="543372" y="1042736"/>
            <a:ext cx="3801979" cy="4010527"/>
          </a:xfrm>
          <a:prstGeom prst="rect">
            <a:avLst/>
          </a:prstGeom>
        </p:spPr>
      </p:pic>
      <p:pic>
        <p:nvPicPr>
          <p:cNvPr id="11" name="Image 4" descr="Capture d’écran 2014-02-14 à 07.3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6" y="1042736"/>
            <a:ext cx="2930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8" descr="Capture d’écran 2014-02-14 à 07.37.1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" b="3841"/>
          <a:stretch/>
        </p:blipFill>
        <p:spPr bwMode="auto">
          <a:xfrm>
            <a:off x="5032083" y="3673642"/>
            <a:ext cx="2986087" cy="232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117432" y="1117098"/>
            <a:ext cx="1207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4">
                    <a:lumMod val="50000"/>
                  </a:schemeClr>
                </a:solidFill>
              </a:rPr>
              <a:t>Lobe droit =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978569" y="5133474"/>
            <a:ext cx="144975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510591" y="5125453"/>
            <a:ext cx="144975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986590" y="5622758"/>
            <a:ext cx="1949115" cy="8021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031958" y="5630779"/>
            <a:ext cx="91440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088106" y="5360234"/>
            <a:ext cx="816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>
                <a:solidFill>
                  <a:schemeClr val="accent4">
                    <a:lumMod val="50000"/>
                  </a:schemeClr>
                </a:solidFill>
              </a:rPr>
              <a:t>Lobe G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72127" y="5368255"/>
            <a:ext cx="10743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4">
                    <a:lumMod val="50000"/>
                  </a:schemeClr>
                </a:solidFill>
              </a:rPr>
              <a:t>Lobe Droit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179096" y="4846886"/>
            <a:ext cx="10198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4">
                    <a:lumMod val="50000"/>
                  </a:schemeClr>
                </a:solidFill>
              </a:rPr>
              <a:t>Foie Droit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598822" y="4854907"/>
            <a:ext cx="12875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4">
                    <a:lumMod val="50000"/>
                  </a:schemeClr>
                </a:solidFill>
              </a:rPr>
              <a:t>Foie Gauche</a:t>
            </a:r>
          </a:p>
        </p:txBody>
      </p:sp>
    </p:spTree>
    <p:extLst>
      <p:ext uri="{BB962C8B-B14F-4D97-AF65-F5344CB8AC3E}">
        <p14:creationId xmlns:p14="http://schemas.microsoft.com/office/powerpoint/2010/main" val="205449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586413" y="4338638"/>
            <a:ext cx="1143000" cy="1066800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0099981" lon="20099981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377859" name="AutoShape 3"/>
          <p:cNvSpPr>
            <a:spLocks noChangeArrowheads="1"/>
          </p:cNvSpPr>
          <p:nvPr/>
        </p:nvSpPr>
        <p:spPr bwMode="auto">
          <a:xfrm>
            <a:off x="4595813" y="1519238"/>
            <a:ext cx="838200" cy="5160962"/>
          </a:xfrm>
          <a:prstGeom prst="can">
            <a:avLst>
              <a:gd name="adj" fmla="val 4416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1331913" y="1989138"/>
            <a:ext cx="2162175" cy="1544637"/>
          </a:xfrm>
          <a:custGeom>
            <a:avLst/>
            <a:gdLst>
              <a:gd name="T0" fmla="*/ 2147483647 w 1608"/>
              <a:gd name="T1" fmla="*/ 2147483647 h 1120"/>
              <a:gd name="T2" fmla="*/ 2147483647 w 1608"/>
              <a:gd name="T3" fmla="*/ 2147483647 h 1120"/>
              <a:gd name="T4" fmla="*/ 2147483647 w 1608"/>
              <a:gd name="T5" fmla="*/ 2147483647 h 1120"/>
              <a:gd name="T6" fmla="*/ 2147483647 w 1608"/>
              <a:gd name="T7" fmla="*/ 2147483647 h 1120"/>
              <a:gd name="T8" fmla="*/ 2147483647 w 1608"/>
              <a:gd name="T9" fmla="*/ 2147483647 h 1120"/>
              <a:gd name="T10" fmla="*/ 2147483647 w 1608"/>
              <a:gd name="T11" fmla="*/ 2147483647 h 1120"/>
              <a:gd name="T12" fmla="*/ 2147483647 w 1608"/>
              <a:gd name="T13" fmla="*/ 2147483647 h 1120"/>
              <a:gd name="T14" fmla="*/ 2147483647 w 1608"/>
              <a:gd name="T15" fmla="*/ 2147483647 h 1120"/>
              <a:gd name="T16" fmla="*/ 2147483647 w 1608"/>
              <a:gd name="T17" fmla="*/ 2147483647 h 1120"/>
              <a:gd name="T18" fmla="*/ 2147483647 w 1608"/>
              <a:gd name="T19" fmla="*/ 2147483647 h 1120"/>
              <a:gd name="T20" fmla="*/ 2147483647 w 1608"/>
              <a:gd name="T21" fmla="*/ 2147483647 h 1120"/>
              <a:gd name="T22" fmla="*/ 2147483647 w 1608"/>
              <a:gd name="T23" fmla="*/ 2147483647 h 1120"/>
              <a:gd name="T24" fmla="*/ 2147483647 w 1608"/>
              <a:gd name="T25" fmla="*/ 2147483647 h 1120"/>
              <a:gd name="T26" fmla="*/ 2147483647 w 1608"/>
              <a:gd name="T27" fmla="*/ 2147483647 h 1120"/>
              <a:gd name="T28" fmla="*/ 2147483647 w 1608"/>
              <a:gd name="T29" fmla="*/ 2147483647 h 1120"/>
              <a:gd name="T30" fmla="*/ 2147483647 w 1608"/>
              <a:gd name="T31" fmla="*/ 2147483647 h 1120"/>
              <a:gd name="T32" fmla="*/ 2147483647 w 1608"/>
              <a:gd name="T33" fmla="*/ 2147483647 h 1120"/>
              <a:gd name="T34" fmla="*/ 2147483647 w 1608"/>
              <a:gd name="T35" fmla="*/ 2147483647 h 1120"/>
              <a:gd name="T36" fmla="*/ 2147483647 w 1608"/>
              <a:gd name="T37" fmla="*/ 2147483647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08"/>
              <a:gd name="T58" fmla="*/ 0 h 1120"/>
              <a:gd name="T59" fmla="*/ 1608 w 1608"/>
              <a:gd name="T60" fmla="*/ 1120 h 11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399981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77861" name="Freeform 5"/>
          <p:cNvSpPr>
            <a:spLocks/>
          </p:cNvSpPr>
          <p:nvPr/>
        </p:nvSpPr>
        <p:spPr bwMode="auto">
          <a:xfrm>
            <a:off x="2578100" y="1844675"/>
            <a:ext cx="2032000" cy="3176588"/>
          </a:xfrm>
          <a:custGeom>
            <a:avLst/>
            <a:gdLst/>
            <a:ahLst/>
            <a:cxnLst>
              <a:cxn ang="0">
                <a:pos x="1408" y="56"/>
              </a:cxn>
              <a:cxn ang="0">
                <a:pos x="1264" y="8"/>
              </a:cxn>
              <a:cxn ang="0">
                <a:pos x="1072" y="8"/>
              </a:cxn>
              <a:cxn ang="0">
                <a:pos x="880" y="56"/>
              </a:cxn>
              <a:cxn ang="0">
                <a:pos x="736" y="152"/>
              </a:cxn>
              <a:cxn ang="0">
                <a:pos x="592" y="344"/>
              </a:cxn>
              <a:cxn ang="0">
                <a:pos x="448" y="536"/>
              </a:cxn>
              <a:cxn ang="0">
                <a:pos x="304" y="728"/>
              </a:cxn>
              <a:cxn ang="0">
                <a:pos x="160" y="1016"/>
              </a:cxn>
              <a:cxn ang="0">
                <a:pos x="64" y="1400"/>
              </a:cxn>
              <a:cxn ang="0">
                <a:pos x="16" y="1832"/>
              </a:cxn>
              <a:cxn ang="0">
                <a:pos x="16" y="2264"/>
              </a:cxn>
              <a:cxn ang="0">
                <a:pos x="112" y="1784"/>
              </a:cxn>
              <a:cxn ang="0">
                <a:pos x="160" y="1448"/>
              </a:cxn>
              <a:cxn ang="0">
                <a:pos x="256" y="1160"/>
              </a:cxn>
              <a:cxn ang="0">
                <a:pos x="496" y="728"/>
              </a:cxn>
              <a:cxn ang="0">
                <a:pos x="640" y="536"/>
              </a:cxn>
              <a:cxn ang="0">
                <a:pos x="784" y="344"/>
              </a:cxn>
              <a:cxn ang="0">
                <a:pos x="976" y="200"/>
              </a:cxn>
              <a:cxn ang="0">
                <a:pos x="1216" y="152"/>
              </a:cxn>
              <a:cxn ang="0">
                <a:pos x="1456" y="200"/>
              </a:cxn>
              <a:cxn ang="0">
                <a:pos x="1504" y="104"/>
              </a:cxn>
              <a:cxn ang="0">
                <a:pos x="1408" y="56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 rot="-424316">
            <a:off x="6084888" y="2184400"/>
            <a:ext cx="1636712" cy="1290638"/>
          </a:xfrm>
          <a:custGeom>
            <a:avLst/>
            <a:gdLst>
              <a:gd name="T0" fmla="*/ 2147483647 w 1008"/>
              <a:gd name="T1" fmla="*/ 2147483647 h 912"/>
              <a:gd name="T2" fmla="*/ 2147483647 w 1008"/>
              <a:gd name="T3" fmla="*/ 2147483647 h 912"/>
              <a:gd name="T4" fmla="*/ 2147483647 w 1008"/>
              <a:gd name="T5" fmla="*/ 2147483647 h 912"/>
              <a:gd name="T6" fmla="*/ 2147483647 w 1008"/>
              <a:gd name="T7" fmla="*/ 2147483647 h 912"/>
              <a:gd name="T8" fmla="*/ 2147483647 w 1008"/>
              <a:gd name="T9" fmla="*/ 2147483647 h 912"/>
              <a:gd name="T10" fmla="*/ 2147483647 w 1008"/>
              <a:gd name="T11" fmla="*/ 2147483647 h 912"/>
              <a:gd name="T12" fmla="*/ 2147483647 w 1008"/>
              <a:gd name="T13" fmla="*/ 2147483647 h 912"/>
              <a:gd name="T14" fmla="*/ 2147483647 w 1008"/>
              <a:gd name="T15" fmla="*/ 2147483647 h 912"/>
              <a:gd name="T16" fmla="*/ 2147483647 w 1008"/>
              <a:gd name="T17" fmla="*/ 2147483647 h 912"/>
              <a:gd name="T18" fmla="*/ 2147483647 w 1008"/>
              <a:gd name="T19" fmla="*/ 2147483647 h 912"/>
              <a:gd name="T20" fmla="*/ 2147483647 w 1008"/>
              <a:gd name="T21" fmla="*/ 2147483647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8"/>
              <a:gd name="T34" fmla="*/ 0 h 912"/>
              <a:gd name="T35" fmla="*/ 1008 w 1008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18600000" lon="20099981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 rot="-764496">
            <a:off x="6804025" y="3068638"/>
            <a:ext cx="1638300" cy="1833562"/>
          </a:xfrm>
          <a:custGeom>
            <a:avLst/>
            <a:gdLst>
              <a:gd name="T0" fmla="*/ 2147483647 w 1256"/>
              <a:gd name="T1" fmla="*/ 2147483647 h 1280"/>
              <a:gd name="T2" fmla="*/ 2147483647 w 1256"/>
              <a:gd name="T3" fmla="*/ 2147483647 h 1280"/>
              <a:gd name="T4" fmla="*/ 2147483647 w 1256"/>
              <a:gd name="T5" fmla="*/ 2147483647 h 1280"/>
              <a:gd name="T6" fmla="*/ 2147483647 w 1256"/>
              <a:gd name="T7" fmla="*/ 2147483647 h 1280"/>
              <a:gd name="T8" fmla="*/ 2147483647 w 1256"/>
              <a:gd name="T9" fmla="*/ 2147483647 h 1280"/>
              <a:gd name="T10" fmla="*/ 2147483647 w 1256"/>
              <a:gd name="T11" fmla="*/ 2147483647 h 1280"/>
              <a:gd name="T12" fmla="*/ 2147483647 w 1256"/>
              <a:gd name="T13" fmla="*/ 2147483647 h 1280"/>
              <a:gd name="T14" fmla="*/ 2147483647 w 1256"/>
              <a:gd name="T15" fmla="*/ 2147483647 h 1280"/>
              <a:gd name="T16" fmla="*/ 2147483647 w 1256"/>
              <a:gd name="T17" fmla="*/ 2147483647 h 1280"/>
              <a:gd name="T18" fmla="*/ 2147483647 w 1256"/>
              <a:gd name="T19" fmla="*/ 2147483647 h 1280"/>
              <a:gd name="T20" fmla="*/ 2147483647 w 1256"/>
              <a:gd name="T21" fmla="*/ 2147483647 h 1280"/>
              <a:gd name="T22" fmla="*/ 2147483647 w 1256"/>
              <a:gd name="T23" fmla="*/ 2147483647 h 1280"/>
              <a:gd name="T24" fmla="*/ 2147483647 w 1256"/>
              <a:gd name="T25" fmla="*/ 2147483647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6"/>
              <a:gd name="T40" fmla="*/ 0 h 1280"/>
              <a:gd name="T41" fmla="*/ 1256 w 1256"/>
              <a:gd name="T42" fmla="*/ 1280 h 12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19499990" lon="20399981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2827338" y="1989138"/>
            <a:ext cx="2032000" cy="1798637"/>
          </a:xfrm>
          <a:custGeom>
            <a:avLst/>
            <a:gdLst>
              <a:gd name="T0" fmla="*/ 2147483647 w 1512"/>
              <a:gd name="T1" fmla="*/ 2147483647 h 1304"/>
              <a:gd name="T2" fmla="*/ 2147483647 w 1512"/>
              <a:gd name="T3" fmla="*/ 2147483647 h 1304"/>
              <a:gd name="T4" fmla="*/ 2147483647 w 1512"/>
              <a:gd name="T5" fmla="*/ 2147483647 h 1304"/>
              <a:gd name="T6" fmla="*/ 2147483647 w 1512"/>
              <a:gd name="T7" fmla="*/ 2147483647 h 1304"/>
              <a:gd name="T8" fmla="*/ 2147483647 w 1512"/>
              <a:gd name="T9" fmla="*/ 2147483647 h 1304"/>
              <a:gd name="T10" fmla="*/ 2147483647 w 1512"/>
              <a:gd name="T11" fmla="*/ 2147483647 h 1304"/>
              <a:gd name="T12" fmla="*/ 2147483647 w 1512"/>
              <a:gd name="T13" fmla="*/ 2147483647 h 1304"/>
              <a:gd name="T14" fmla="*/ 2147483647 w 1512"/>
              <a:gd name="T15" fmla="*/ 2147483647 h 1304"/>
              <a:gd name="T16" fmla="*/ 2147483647 w 1512"/>
              <a:gd name="T17" fmla="*/ 2147483647 h 1304"/>
              <a:gd name="T18" fmla="*/ 2147483647 w 1512"/>
              <a:gd name="T19" fmla="*/ 2147483647 h 1304"/>
              <a:gd name="T20" fmla="*/ 2147483647 w 1512"/>
              <a:gd name="T21" fmla="*/ 2147483647 h 1304"/>
              <a:gd name="T22" fmla="*/ 2147483647 w 1512"/>
              <a:gd name="T23" fmla="*/ 2147483647 h 1304"/>
              <a:gd name="T24" fmla="*/ 2147483647 w 1512"/>
              <a:gd name="T25" fmla="*/ 2147483647 h 1304"/>
              <a:gd name="T26" fmla="*/ 2147483647 w 1512"/>
              <a:gd name="T27" fmla="*/ 2147483647 h 1304"/>
              <a:gd name="T28" fmla="*/ 2147483647 w 1512"/>
              <a:gd name="T29" fmla="*/ 2147483647 h 1304"/>
              <a:gd name="T30" fmla="*/ 2147483647 w 1512"/>
              <a:gd name="T31" fmla="*/ 2147483647 h 1304"/>
              <a:gd name="T32" fmla="*/ 2147483647 w 1512"/>
              <a:gd name="T33" fmla="*/ 2147483647 h 1304"/>
              <a:gd name="T34" fmla="*/ 2147483647 w 1512"/>
              <a:gd name="T35" fmla="*/ 2147483647 h 1304"/>
              <a:gd name="T36" fmla="*/ 2147483647 w 1512"/>
              <a:gd name="T37" fmla="*/ 2147483647 h 1304"/>
              <a:gd name="T38" fmla="*/ 2147483647 w 1512"/>
              <a:gd name="T39" fmla="*/ 2147483647 h 1304"/>
              <a:gd name="T40" fmla="*/ 2147483647 w 1512"/>
              <a:gd name="T41" fmla="*/ 2147483647 h 1304"/>
              <a:gd name="T42" fmla="*/ 2147483647 w 1512"/>
              <a:gd name="T43" fmla="*/ 2147483647 h 1304"/>
              <a:gd name="T44" fmla="*/ 2147483647 w 1512"/>
              <a:gd name="T45" fmla="*/ 2147483647 h 1304"/>
              <a:gd name="T46" fmla="*/ 2147483647 w 1512"/>
              <a:gd name="T47" fmla="*/ 2147483647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2"/>
              <a:gd name="T73" fmla="*/ 0 h 1304"/>
              <a:gd name="T74" fmla="*/ 1512 w 1512"/>
              <a:gd name="T75" fmla="*/ 1304 h 13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 rot="302668">
            <a:off x="2382838" y="3786188"/>
            <a:ext cx="1760537" cy="2019300"/>
          </a:xfrm>
          <a:custGeom>
            <a:avLst/>
            <a:gdLst>
              <a:gd name="T0" fmla="*/ 2147483647 w 1310"/>
              <a:gd name="T1" fmla="*/ 2147483647 h 1465"/>
              <a:gd name="T2" fmla="*/ 2147483647 w 1310"/>
              <a:gd name="T3" fmla="*/ 2147483647 h 1465"/>
              <a:gd name="T4" fmla="*/ 2147483647 w 1310"/>
              <a:gd name="T5" fmla="*/ 2147483647 h 1465"/>
              <a:gd name="T6" fmla="*/ 2147483647 w 1310"/>
              <a:gd name="T7" fmla="*/ 2147483647 h 1465"/>
              <a:gd name="T8" fmla="*/ 2147483647 w 1310"/>
              <a:gd name="T9" fmla="*/ 2147483647 h 1465"/>
              <a:gd name="T10" fmla="*/ 2147483647 w 1310"/>
              <a:gd name="T11" fmla="*/ 2147483647 h 1465"/>
              <a:gd name="T12" fmla="*/ 2147483647 w 1310"/>
              <a:gd name="T13" fmla="*/ 2147483647 h 1465"/>
              <a:gd name="T14" fmla="*/ 2147483647 w 1310"/>
              <a:gd name="T15" fmla="*/ 2147483647 h 1465"/>
              <a:gd name="T16" fmla="*/ 2147483647 w 1310"/>
              <a:gd name="T17" fmla="*/ 2147483647 h 1465"/>
              <a:gd name="T18" fmla="*/ 2147483647 w 1310"/>
              <a:gd name="T19" fmla="*/ 2147483647 h 1465"/>
              <a:gd name="T20" fmla="*/ 2147483647 w 1310"/>
              <a:gd name="T21" fmla="*/ 2147483647 h 1465"/>
              <a:gd name="T22" fmla="*/ 2147483647 w 1310"/>
              <a:gd name="T23" fmla="*/ 2147483647 h 1465"/>
              <a:gd name="T24" fmla="*/ 2147483647 w 1310"/>
              <a:gd name="T25" fmla="*/ 2147483647 h 1465"/>
              <a:gd name="T26" fmla="*/ 2147483647 w 1310"/>
              <a:gd name="T27" fmla="*/ 2147483647 h 1465"/>
              <a:gd name="T28" fmla="*/ 2147483647 w 1310"/>
              <a:gd name="T29" fmla="*/ 2147483647 h 1465"/>
              <a:gd name="T30" fmla="*/ 2147483647 w 1310"/>
              <a:gd name="T31" fmla="*/ 2147483647 h 1465"/>
              <a:gd name="T32" fmla="*/ 2147483647 w 1310"/>
              <a:gd name="T33" fmla="*/ 2147483647 h 1465"/>
              <a:gd name="T34" fmla="*/ 2147483647 w 1310"/>
              <a:gd name="T35" fmla="*/ 2147483647 h 1465"/>
              <a:gd name="T36" fmla="*/ 2147483647 w 1310"/>
              <a:gd name="T37" fmla="*/ 2147483647 h 1465"/>
              <a:gd name="T38" fmla="*/ 2147483647 w 1310"/>
              <a:gd name="T39" fmla="*/ 2147483647 h 1465"/>
              <a:gd name="T40" fmla="*/ 2147483647 w 1310"/>
              <a:gd name="T41" fmla="*/ 2147483647 h 1465"/>
              <a:gd name="T42" fmla="*/ 2147483647 w 1310"/>
              <a:gd name="T43" fmla="*/ 2147483647 h 1465"/>
              <a:gd name="T44" fmla="*/ 2147483647 w 1310"/>
              <a:gd name="T45" fmla="*/ 2147483647 h 1465"/>
              <a:gd name="T46" fmla="*/ 2147483647 w 1310"/>
              <a:gd name="T47" fmla="*/ 2147483647 h 1465"/>
              <a:gd name="T48" fmla="*/ 2147483647 w 1310"/>
              <a:gd name="T49" fmla="*/ 2147483647 h 1465"/>
              <a:gd name="T50" fmla="*/ 2147483647 w 1310"/>
              <a:gd name="T51" fmla="*/ 2147483647 h 1465"/>
              <a:gd name="T52" fmla="*/ 2147483647 w 1310"/>
              <a:gd name="T53" fmla="*/ 2147483647 h 1465"/>
              <a:gd name="T54" fmla="*/ 2147483647 w 1310"/>
              <a:gd name="T55" fmla="*/ 2147483647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10"/>
              <a:gd name="T85" fmla="*/ 0 h 1465"/>
              <a:gd name="T86" fmla="*/ 1310 w 1310"/>
              <a:gd name="T87" fmla="*/ 1465 h 14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77866" name="Freeform 10"/>
          <p:cNvSpPr>
            <a:spLocks/>
          </p:cNvSpPr>
          <p:nvPr/>
        </p:nvSpPr>
        <p:spPr bwMode="auto">
          <a:xfrm>
            <a:off x="5324667" y="1951038"/>
            <a:ext cx="2254917" cy="1481992"/>
          </a:xfrm>
          <a:custGeom>
            <a:avLst/>
            <a:gdLst>
              <a:gd name="connsiteX0" fmla="*/ 72 w 9532"/>
              <a:gd name="connsiteY0" fmla="*/ 357 h 9698"/>
              <a:gd name="connsiteX1" fmla="*/ 917 w 9532"/>
              <a:gd name="connsiteY1" fmla="*/ 0 h 9698"/>
              <a:gd name="connsiteX2" fmla="*/ 2184 w 9532"/>
              <a:gd name="connsiteY2" fmla="*/ 357 h 9698"/>
              <a:gd name="connsiteX3" fmla="*/ 3875 w 9532"/>
              <a:gd name="connsiteY3" fmla="*/ 1429 h 9698"/>
              <a:gd name="connsiteX4" fmla="*/ 5987 w 9532"/>
              <a:gd name="connsiteY4" fmla="*/ 3214 h 9698"/>
              <a:gd name="connsiteX5" fmla="*/ 7181 w 9532"/>
              <a:gd name="connsiteY5" fmla="*/ 5611 h 9698"/>
              <a:gd name="connsiteX6" fmla="*/ 8945 w 9532"/>
              <a:gd name="connsiteY6" fmla="*/ 7857 h 9698"/>
              <a:gd name="connsiteX7" fmla="*/ 9367 w 9532"/>
              <a:gd name="connsiteY7" fmla="*/ 9643 h 9698"/>
              <a:gd name="connsiteX8" fmla="*/ 6410 w 9532"/>
              <a:gd name="connsiteY8" fmla="*/ 5714 h 9698"/>
              <a:gd name="connsiteX9" fmla="*/ 4297 w 9532"/>
              <a:gd name="connsiteY9" fmla="*/ 3571 h 9698"/>
              <a:gd name="connsiteX10" fmla="*/ 2184 w 9532"/>
              <a:gd name="connsiteY10" fmla="*/ 2143 h 9698"/>
              <a:gd name="connsiteX11" fmla="*/ 72 w 9532"/>
              <a:gd name="connsiteY11" fmla="*/ 1071 h 9698"/>
              <a:gd name="connsiteX12" fmla="*/ 494 w 9532"/>
              <a:gd name="connsiteY12" fmla="*/ 0 h 9698"/>
              <a:gd name="connsiteX0" fmla="*/ 76 w 11411"/>
              <a:gd name="connsiteY0" fmla="*/ 368 h 9987"/>
              <a:gd name="connsiteX1" fmla="*/ 962 w 11411"/>
              <a:gd name="connsiteY1" fmla="*/ 0 h 9987"/>
              <a:gd name="connsiteX2" fmla="*/ 2291 w 11411"/>
              <a:gd name="connsiteY2" fmla="*/ 368 h 9987"/>
              <a:gd name="connsiteX3" fmla="*/ 4065 w 11411"/>
              <a:gd name="connsiteY3" fmla="*/ 1473 h 9987"/>
              <a:gd name="connsiteX4" fmla="*/ 6281 w 11411"/>
              <a:gd name="connsiteY4" fmla="*/ 3314 h 9987"/>
              <a:gd name="connsiteX5" fmla="*/ 7534 w 11411"/>
              <a:gd name="connsiteY5" fmla="*/ 5786 h 9987"/>
              <a:gd name="connsiteX6" fmla="*/ 11334 w 11411"/>
              <a:gd name="connsiteY6" fmla="*/ 7913 h 9987"/>
              <a:gd name="connsiteX7" fmla="*/ 9827 w 11411"/>
              <a:gd name="connsiteY7" fmla="*/ 9943 h 9987"/>
              <a:gd name="connsiteX8" fmla="*/ 6725 w 11411"/>
              <a:gd name="connsiteY8" fmla="*/ 5892 h 9987"/>
              <a:gd name="connsiteX9" fmla="*/ 4508 w 11411"/>
              <a:gd name="connsiteY9" fmla="*/ 3682 h 9987"/>
              <a:gd name="connsiteX10" fmla="*/ 2291 w 11411"/>
              <a:gd name="connsiteY10" fmla="*/ 2210 h 9987"/>
              <a:gd name="connsiteX11" fmla="*/ 76 w 11411"/>
              <a:gd name="connsiteY11" fmla="*/ 1104 h 9987"/>
              <a:gd name="connsiteX12" fmla="*/ 518 w 11411"/>
              <a:gd name="connsiteY12" fmla="*/ 0 h 9987"/>
              <a:gd name="connsiteX0" fmla="*/ 67 w 10002"/>
              <a:gd name="connsiteY0" fmla="*/ 368 h 9989"/>
              <a:gd name="connsiteX1" fmla="*/ 843 w 10002"/>
              <a:gd name="connsiteY1" fmla="*/ 0 h 9989"/>
              <a:gd name="connsiteX2" fmla="*/ 2008 w 10002"/>
              <a:gd name="connsiteY2" fmla="*/ 368 h 9989"/>
              <a:gd name="connsiteX3" fmla="*/ 3562 w 10002"/>
              <a:gd name="connsiteY3" fmla="*/ 1475 h 9989"/>
              <a:gd name="connsiteX4" fmla="*/ 5504 w 10002"/>
              <a:gd name="connsiteY4" fmla="*/ 3318 h 9989"/>
              <a:gd name="connsiteX5" fmla="*/ 6602 w 10002"/>
              <a:gd name="connsiteY5" fmla="*/ 5794 h 9989"/>
              <a:gd name="connsiteX6" fmla="*/ 9933 w 10002"/>
              <a:gd name="connsiteY6" fmla="*/ 7923 h 9989"/>
              <a:gd name="connsiteX7" fmla="*/ 8612 w 10002"/>
              <a:gd name="connsiteY7" fmla="*/ 9956 h 9989"/>
              <a:gd name="connsiteX8" fmla="*/ 5620 w 10002"/>
              <a:gd name="connsiteY8" fmla="*/ 6216 h 9989"/>
              <a:gd name="connsiteX9" fmla="*/ 3951 w 10002"/>
              <a:gd name="connsiteY9" fmla="*/ 3687 h 9989"/>
              <a:gd name="connsiteX10" fmla="*/ 2008 w 10002"/>
              <a:gd name="connsiteY10" fmla="*/ 2213 h 9989"/>
              <a:gd name="connsiteX11" fmla="*/ 67 w 10002"/>
              <a:gd name="connsiteY11" fmla="*/ 1105 h 9989"/>
              <a:gd name="connsiteX12" fmla="*/ 454 w 10002"/>
              <a:gd name="connsiteY12" fmla="*/ 0 h 9989"/>
              <a:gd name="connsiteX0" fmla="*/ 67 w 10195"/>
              <a:gd name="connsiteY0" fmla="*/ 368 h 8606"/>
              <a:gd name="connsiteX1" fmla="*/ 843 w 10195"/>
              <a:gd name="connsiteY1" fmla="*/ 0 h 8606"/>
              <a:gd name="connsiteX2" fmla="*/ 2008 w 10195"/>
              <a:gd name="connsiteY2" fmla="*/ 368 h 8606"/>
              <a:gd name="connsiteX3" fmla="*/ 3561 w 10195"/>
              <a:gd name="connsiteY3" fmla="*/ 1477 h 8606"/>
              <a:gd name="connsiteX4" fmla="*/ 5503 w 10195"/>
              <a:gd name="connsiteY4" fmla="*/ 3322 h 8606"/>
              <a:gd name="connsiteX5" fmla="*/ 6601 w 10195"/>
              <a:gd name="connsiteY5" fmla="*/ 5800 h 8606"/>
              <a:gd name="connsiteX6" fmla="*/ 9931 w 10195"/>
              <a:gd name="connsiteY6" fmla="*/ 7932 h 8606"/>
              <a:gd name="connsiteX7" fmla="*/ 9498 w 10195"/>
              <a:gd name="connsiteY7" fmla="*/ 8513 h 8606"/>
              <a:gd name="connsiteX8" fmla="*/ 5619 w 10195"/>
              <a:gd name="connsiteY8" fmla="*/ 6223 h 8606"/>
              <a:gd name="connsiteX9" fmla="*/ 3950 w 10195"/>
              <a:gd name="connsiteY9" fmla="*/ 3691 h 8606"/>
              <a:gd name="connsiteX10" fmla="*/ 2008 w 10195"/>
              <a:gd name="connsiteY10" fmla="*/ 2215 h 8606"/>
              <a:gd name="connsiteX11" fmla="*/ 67 w 10195"/>
              <a:gd name="connsiteY11" fmla="*/ 1106 h 8606"/>
              <a:gd name="connsiteX12" fmla="*/ 454 w 10195"/>
              <a:gd name="connsiteY12" fmla="*/ 0 h 8606"/>
              <a:gd name="connsiteX0" fmla="*/ 66 w 11827"/>
              <a:gd name="connsiteY0" fmla="*/ 428 h 10016"/>
              <a:gd name="connsiteX1" fmla="*/ 827 w 11827"/>
              <a:gd name="connsiteY1" fmla="*/ 0 h 10016"/>
              <a:gd name="connsiteX2" fmla="*/ 1970 w 11827"/>
              <a:gd name="connsiteY2" fmla="*/ 428 h 10016"/>
              <a:gd name="connsiteX3" fmla="*/ 3493 w 11827"/>
              <a:gd name="connsiteY3" fmla="*/ 1716 h 10016"/>
              <a:gd name="connsiteX4" fmla="*/ 5398 w 11827"/>
              <a:gd name="connsiteY4" fmla="*/ 3860 h 10016"/>
              <a:gd name="connsiteX5" fmla="*/ 6475 w 11827"/>
              <a:gd name="connsiteY5" fmla="*/ 6739 h 10016"/>
              <a:gd name="connsiteX6" fmla="*/ 11752 w 11827"/>
              <a:gd name="connsiteY6" fmla="*/ 9290 h 10016"/>
              <a:gd name="connsiteX7" fmla="*/ 9316 w 11827"/>
              <a:gd name="connsiteY7" fmla="*/ 9892 h 10016"/>
              <a:gd name="connsiteX8" fmla="*/ 5512 w 11827"/>
              <a:gd name="connsiteY8" fmla="*/ 7231 h 10016"/>
              <a:gd name="connsiteX9" fmla="*/ 3874 w 11827"/>
              <a:gd name="connsiteY9" fmla="*/ 4289 h 10016"/>
              <a:gd name="connsiteX10" fmla="*/ 1970 w 11827"/>
              <a:gd name="connsiteY10" fmla="*/ 2574 h 10016"/>
              <a:gd name="connsiteX11" fmla="*/ 66 w 11827"/>
              <a:gd name="connsiteY11" fmla="*/ 1285 h 10016"/>
              <a:gd name="connsiteX12" fmla="*/ 445 w 11827"/>
              <a:gd name="connsiteY12" fmla="*/ 0 h 10016"/>
              <a:gd name="connsiteX0" fmla="*/ 66 w 11871"/>
              <a:gd name="connsiteY0" fmla="*/ 428 h 9724"/>
              <a:gd name="connsiteX1" fmla="*/ 827 w 11871"/>
              <a:gd name="connsiteY1" fmla="*/ 0 h 9724"/>
              <a:gd name="connsiteX2" fmla="*/ 1970 w 11871"/>
              <a:gd name="connsiteY2" fmla="*/ 428 h 9724"/>
              <a:gd name="connsiteX3" fmla="*/ 3493 w 11871"/>
              <a:gd name="connsiteY3" fmla="*/ 1716 h 9724"/>
              <a:gd name="connsiteX4" fmla="*/ 5398 w 11871"/>
              <a:gd name="connsiteY4" fmla="*/ 3860 h 9724"/>
              <a:gd name="connsiteX5" fmla="*/ 6475 w 11871"/>
              <a:gd name="connsiteY5" fmla="*/ 6739 h 9724"/>
              <a:gd name="connsiteX6" fmla="*/ 11752 w 11871"/>
              <a:gd name="connsiteY6" fmla="*/ 9290 h 9724"/>
              <a:gd name="connsiteX7" fmla="*/ 9785 w 11871"/>
              <a:gd name="connsiteY7" fmla="*/ 9525 h 9724"/>
              <a:gd name="connsiteX8" fmla="*/ 5512 w 11871"/>
              <a:gd name="connsiteY8" fmla="*/ 7231 h 9724"/>
              <a:gd name="connsiteX9" fmla="*/ 3874 w 11871"/>
              <a:gd name="connsiteY9" fmla="*/ 4289 h 9724"/>
              <a:gd name="connsiteX10" fmla="*/ 1970 w 11871"/>
              <a:gd name="connsiteY10" fmla="*/ 2574 h 9724"/>
              <a:gd name="connsiteX11" fmla="*/ 66 w 11871"/>
              <a:gd name="connsiteY11" fmla="*/ 1285 h 9724"/>
              <a:gd name="connsiteX12" fmla="*/ 445 w 11871"/>
              <a:gd name="connsiteY12" fmla="*/ 0 h 9724"/>
              <a:gd name="connsiteX0" fmla="*/ 55 w 9981"/>
              <a:gd name="connsiteY0" fmla="*/ 440 h 10007"/>
              <a:gd name="connsiteX1" fmla="*/ 696 w 9981"/>
              <a:gd name="connsiteY1" fmla="*/ 0 h 10007"/>
              <a:gd name="connsiteX2" fmla="*/ 1659 w 9981"/>
              <a:gd name="connsiteY2" fmla="*/ 440 h 10007"/>
              <a:gd name="connsiteX3" fmla="*/ 2941 w 9981"/>
              <a:gd name="connsiteY3" fmla="*/ 1765 h 10007"/>
              <a:gd name="connsiteX4" fmla="*/ 4546 w 9981"/>
              <a:gd name="connsiteY4" fmla="*/ 3970 h 10007"/>
              <a:gd name="connsiteX5" fmla="*/ 5792 w 9981"/>
              <a:gd name="connsiteY5" fmla="*/ 6779 h 10007"/>
              <a:gd name="connsiteX6" fmla="*/ 9899 w 9981"/>
              <a:gd name="connsiteY6" fmla="*/ 9554 h 10007"/>
              <a:gd name="connsiteX7" fmla="*/ 8242 w 9981"/>
              <a:gd name="connsiteY7" fmla="*/ 9795 h 10007"/>
              <a:gd name="connsiteX8" fmla="*/ 4642 w 9981"/>
              <a:gd name="connsiteY8" fmla="*/ 7436 h 10007"/>
              <a:gd name="connsiteX9" fmla="*/ 3262 w 9981"/>
              <a:gd name="connsiteY9" fmla="*/ 4411 h 10007"/>
              <a:gd name="connsiteX10" fmla="*/ 1659 w 9981"/>
              <a:gd name="connsiteY10" fmla="*/ 2647 h 10007"/>
              <a:gd name="connsiteX11" fmla="*/ 55 w 9981"/>
              <a:gd name="connsiteY11" fmla="*/ 1321 h 10007"/>
              <a:gd name="connsiteX12" fmla="*/ 374 w 9981"/>
              <a:gd name="connsiteY12" fmla="*/ 0 h 10007"/>
              <a:gd name="connsiteX0" fmla="*/ 55 w 11378"/>
              <a:gd name="connsiteY0" fmla="*/ 440 h 10000"/>
              <a:gd name="connsiteX1" fmla="*/ 697 w 11378"/>
              <a:gd name="connsiteY1" fmla="*/ 0 h 10000"/>
              <a:gd name="connsiteX2" fmla="*/ 1662 w 11378"/>
              <a:gd name="connsiteY2" fmla="*/ 440 h 10000"/>
              <a:gd name="connsiteX3" fmla="*/ 2947 w 11378"/>
              <a:gd name="connsiteY3" fmla="*/ 1764 h 10000"/>
              <a:gd name="connsiteX4" fmla="*/ 4555 w 11378"/>
              <a:gd name="connsiteY4" fmla="*/ 3967 h 10000"/>
              <a:gd name="connsiteX5" fmla="*/ 5803 w 11378"/>
              <a:gd name="connsiteY5" fmla="*/ 6774 h 10000"/>
              <a:gd name="connsiteX6" fmla="*/ 11332 w 11378"/>
              <a:gd name="connsiteY6" fmla="*/ 9547 h 10000"/>
              <a:gd name="connsiteX7" fmla="*/ 8258 w 11378"/>
              <a:gd name="connsiteY7" fmla="*/ 9788 h 10000"/>
              <a:gd name="connsiteX8" fmla="*/ 4651 w 11378"/>
              <a:gd name="connsiteY8" fmla="*/ 7431 h 10000"/>
              <a:gd name="connsiteX9" fmla="*/ 3268 w 11378"/>
              <a:gd name="connsiteY9" fmla="*/ 4408 h 10000"/>
              <a:gd name="connsiteX10" fmla="*/ 1662 w 11378"/>
              <a:gd name="connsiteY10" fmla="*/ 2645 h 10000"/>
              <a:gd name="connsiteX11" fmla="*/ 55 w 11378"/>
              <a:gd name="connsiteY11" fmla="*/ 1320 h 10000"/>
              <a:gd name="connsiteX12" fmla="*/ 375 w 11378"/>
              <a:gd name="connsiteY12" fmla="*/ 0 h 10000"/>
              <a:gd name="connsiteX0" fmla="*/ 55 w 11352"/>
              <a:gd name="connsiteY0" fmla="*/ 440 h 9952"/>
              <a:gd name="connsiteX1" fmla="*/ 697 w 11352"/>
              <a:gd name="connsiteY1" fmla="*/ 0 h 9952"/>
              <a:gd name="connsiteX2" fmla="*/ 1662 w 11352"/>
              <a:gd name="connsiteY2" fmla="*/ 440 h 9952"/>
              <a:gd name="connsiteX3" fmla="*/ 2947 w 11352"/>
              <a:gd name="connsiteY3" fmla="*/ 1764 h 9952"/>
              <a:gd name="connsiteX4" fmla="*/ 4555 w 11352"/>
              <a:gd name="connsiteY4" fmla="*/ 3967 h 9952"/>
              <a:gd name="connsiteX5" fmla="*/ 6708 w 11352"/>
              <a:gd name="connsiteY5" fmla="*/ 7906 h 9952"/>
              <a:gd name="connsiteX6" fmla="*/ 11332 w 11352"/>
              <a:gd name="connsiteY6" fmla="*/ 9547 h 9952"/>
              <a:gd name="connsiteX7" fmla="*/ 8258 w 11352"/>
              <a:gd name="connsiteY7" fmla="*/ 9788 h 9952"/>
              <a:gd name="connsiteX8" fmla="*/ 4651 w 11352"/>
              <a:gd name="connsiteY8" fmla="*/ 7431 h 9952"/>
              <a:gd name="connsiteX9" fmla="*/ 3268 w 11352"/>
              <a:gd name="connsiteY9" fmla="*/ 4408 h 9952"/>
              <a:gd name="connsiteX10" fmla="*/ 1662 w 11352"/>
              <a:gd name="connsiteY10" fmla="*/ 2645 h 9952"/>
              <a:gd name="connsiteX11" fmla="*/ 55 w 11352"/>
              <a:gd name="connsiteY11" fmla="*/ 1320 h 9952"/>
              <a:gd name="connsiteX12" fmla="*/ 375 w 11352"/>
              <a:gd name="connsiteY12" fmla="*/ 0 h 9952"/>
              <a:gd name="connsiteX0" fmla="*/ 48 w 10000"/>
              <a:gd name="connsiteY0" fmla="*/ 442 h 10000"/>
              <a:gd name="connsiteX1" fmla="*/ 614 w 10000"/>
              <a:gd name="connsiteY1" fmla="*/ 0 h 10000"/>
              <a:gd name="connsiteX2" fmla="*/ 1464 w 10000"/>
              <a:gd name="connsiteY2" fmla="*/ 442 h 10000"/>
              <a:gd name="connsiteX3" fmla="*/ 2596 w 10000"/>
              <a:gd name="connsiteY3" fmla="*/ 1773 h 10000"/>
              <a:gd name="connsiteX4" fmla="*/ 4013 w 10000"/>
              <a:gd name="connsiteY4" fmla="*/ 3986 h 10000"/>
              <a:gd name="connsiteX5" fmla="*/ 5909 w 10000"/>
              <a:gd name="connsiteY5" fmla="*/ 7944 h 10000"/>
              <a:gd name="connsiteX6" fmla="*/ 9982 w 10000"/>
              <a:gd name="connsiteY6" fmla="*/ 9593 h 10000"/>
              <a:gd name="connsiteX7" fmla="*/ 7274 w 10000"/>
              <a:gd name="connsiteY7" fmla="*/ 9835 h 10000"/>
              <a:gd name="connsiteX8" fmla="*/ 4097 w 10000"/>
              <a:gd name="connsiteY8" fmla="*/ 7467 h 10000"/>
              <a:gd name="connsiteX9" fmla="*/ 2680 w 10000"/>
              <a:gd name="connsiteY9" fmla="*/ 4884 h 10000"/>
              <a:gd name="connsiteX10" fmla="*/ 1464 w 10000"/>
              <a:gd name="connsiteY10" fmla="*/ 2658 h 10000"/>
              <a:gd name="connsiteX11" fmla="*/ 48 w 10000"/>
              <a:gd name="connsiteY11" fmla="*/ 1326 h 10000"/>
              <a:gd name="connsiteX12" fmla="*/ 330 w 10000"/>
              <a:gd name="connsiteY12" fmla="*/ 0 h 10000"/>
              <a:gd name="connsiteX0" fmla="*/ 48 w 10000"/>
              <a:gd name="connsiteY0" fmla="*/ 442 h 10000"/>
              <a:gd name="connsiteX1" fmla="*/ 614 w 10000"/>
              <a:gd name="connsiteY1" fmla="*/ 0 h 10000"/>
              <a:gd name="connsiteX2" fmla="*/ 1464 w 10000"/>
              <a:gd name="connsiteY2" fmla="*/ 442 h 10000"/>
              <a:gd name="connsiteX3" fmla="*/ 2596 w 10000"/>
              <a:gd name="connsiteY3" fmla="*/ 1773 h 10000"/>
              <a:gd name="connsiteX4" fmla="*/ 3564 w 10000"/>
              <a:gd name="connsiteY4" fmla="*/ 4213 h 10000"/>
              <a:gd name="connsiteX5" fmla="*/ 5909 w 10000"/>
              <a:gd name="connsiteY5" fmla="*/ 7944 h 10000"/>
              <a:gd name="connsiteX6" fmla="*/ 9982 w 10000"/>
              <a:gd name="connsiteY6" fmla="*/ 9593 h 10000"/>
              <a:gd name="connsiteX7" fmla="*/ 7274 w 10000"/>
              <a:gd name="connsiteY7" fmla="*/ 9835 h 10000"/>
              <a:gd name="connsiteX8" fmla="*/ 4097 w 10000"/>
              <a:gd name="connsiteY8" fmla="*/ 7467 h 10000"/>
              <a:gd name="connsiteX9" fmla="*/ 2680 w 10000"/>
              <a:gd name="connsiteY9" fmla="*/ 4884 h 10000"/>
              <a:gd name="connsiteX10" fmla="*/ 1464 w 10000"/>
              <a:gd name="connsiteY10" fmla="*/ 2658 h 10000"/>
              <a:gd name="connsiteX11" fmla="*/ 48 w 10000"/>
              <a:gd name="connsiteY11" fmla="*/ 1326 h 10000"/>
              <a:gd name="connsiteX12" fmla="*/ 330 w 10000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48" y="442"/>
                </a:moveTo>
                <a:cubicBezTo>
                  <a:pt x="212" y="222"/>
                  <a:pt x="379" y="0"/>
                  <a:pt x="614" y="0"/>
                </a:cubicBezTo>
                <a:cubicBezTo>
                  <a:pt x="850" y="0"/>
                  <a:pt x="1133" y="148"/>
                  <a:pt x="1464" y="442"/>
                </a:cubicBezTo>
                <a:cubicBezTo>
                  <a:pt x="1794" y="739"/>
                  <a:pt x="2246" y="1145"/>
                  <a:pt x="2596" y="1773"/>
                </a:cubicBezTo>
                <a:cubicBezTo>
                  <a:pt x="2946" y="2402"/>
                  <a:pt x="3011" y="3184"/>
                  <a:pt x="3564" y="4213"/>
                </a:cubicBezTo>
                <a:cubicBezTo>
                  <a:pt x="4116" y="5242"/>
                  <a:pt x="4840" y="7047"/>
                  <a:pt x="5909" y="7944"/>
                </a:cubicBezTo>
                <a:cubicBezTo>
                  <a:pt x="6978" y="8841"/>
                  <a:pt x="9755" y="9278"/>
                  <a:pt x="9982" y="9593"/>
                </a:cubicBezTo>
                <a:cubicBezTo>
                  <a:pt x="10210" y="9909"/>
                  <a:pt x="8255" y="10190"/>
                  <a:pt x="7274" y="9835"/>
                </a:cubicBezTo>
                <a:cubicBezTo>
                  <a:pt x="6294" y="9481"/>
                  <a:pt x="4863" y="8292"/>
                  <a:pt x="4097" y="7467"/>
                </a:cubicBezTo>
                <a:cubicBezTo>
                  <a:pt x="3331" y="6642"/>
                  <a:pt x="3119" y="5685"/>
                  <a:pt x="2680" y="4884"/>
                </a:cubicBezTo>
                <a:cubicBezTo>
                  <a:pt x="2241" y="4082"/>
                  <a:pt x="1903" y="3251"/>
                  <a:pt x="1464" y="2658"/>
                </a:cubicBezTo>
                <a:cubicBezTo>
                  <a:pt x="1025" y="2065"/>
                  <a:pt x="236" y="1773"/>
                  <a:pt x="48" y="1326"/>
                </a:cubicBezTo>
                <a:cubicBezTo>
                  <a:pt x="-141" y="885"/>
                  <a:pt x="285" y="222"/>
                  <a:pt x="33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377867" name="Freeform 11"/>
          <p:cNvSpPr>
            <a:spLocks/>
          </p:cNvSpPr>
          <p:nvPr/>
        </p:nvSpPr>
        <p:spPr bwMode="auto">
          <a:xfrm>
            <a:off x="4737100" y="1938338"/>
            <a:ext cx="733425" cy="2317750"/>
          </a:xfrm>
          <a:custGeom>
            <a:avLst/>
            <a:gdLst/>
            <a:ahLst/>
            <a:cxnLst>
              <a:cxn ang="0">
                <a:pos x="350" y="8"/>
              </a:cxn>
              <a:cxn ang="0">
                <a:pos x="302" y="8"/>
              </a:cxn>
              <a:cxn ang="0">
                <a:pos x="254" y="56"/>
              </a:cxn>
              <a:cxn ang="0">
                <a:pos x="206" y="152"/>
              </a:cxn>
              <a:cxn ang="0">
                <a:pos x="158" y="296"/>
              </a:cxn>
              <a:cxn ang="0">
                <a:pos x="110" y="536"/>
              </a:cxn>
              <a:cxn ang="0">
                <a:pos x="62" y="824"/>
              </a:cxn>
              <a:cxn ang="0">
                <a:pos x="14" y="1112"/>
              </a:cxn>
              <a:cxn ang="0">
                <a:pos x="14" y="1448"/>
              </a:cxn>
              <a:cxn ang="0">
                <a:pos x="101" y="1186"/>
              </a:cxn>
              <a:cxn ang="0">
                <a:pos x="158" y="920"/>
              </a:cxn>
              <a:cxn ang="0">
                <a:pos x="206" y="680"/>
              </a:cxn>
              <a:cxn ang="0">
                <a:pos x="302" y="344"/>
              </a:cxn>
              <a:cxn ang="0">
                <a:pos x="398" y="152"/>
              </a:cxn>
              <a:cxn ang="0">
                <a:pos x="446" y="56"/>
              </a:cxn>
              <a:cxn ang="0">
                <a:pos x="446" y="8"/>
              </a:cxn>
              <a:cxn ang="0">
                <a:pos x="350" y="8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 rot="-730185">
            <a:off x="5199063" y="2060575"/>
            <a:ext cx="1533525" cy="3319463"/>
          </a:xfrm>
          <a:custGeom>
            <a:avLst/>
            <a:gdLst>
              <a:gd name="T0" fmla="*/ 2147483647 w 1212"/>
              <a:gd name="T1" fmla="*/ 2147483647 h 2359"/>
              <a:gd name="T2" fmla="*/ 2147483647 w 1212"/>
              <a:gd name="T3" fmla="*/ 2147483647 h 2359"/>
              <a:gd name="T4" fmla="*/ 2147483647 w 1212"/>
              <a:gd name="T5" fmla="*/ 2147483647 h 2359"/>
              <a:gd name="T6" fmla="*/ 2147483647 w 1212"/>
              <a:gd name="T7" fmla="*/ 2147483647 h 2359"/>
              <a:gd name="T8" fmla="*/ 2147483647 w 1212"/>
              <a:gd name="T9" fmla="*/ 2147483647 h 2359"/>
              <a:gd name="T10" fmla="*/ 2147483647 w 1212"/>
              <a:gd name="T11" fmla="*/ 2147483647 h 2359"/>
              <a:gd name="T12" fmla="*/ 2147483647 w 1212"/>
              <a:gd name="T13" fmla="*/ 2147483647 h 2359"/>
              <a:gd name="T14" fmla="*/ 2147483647 w 1212"/>
              <a:gd name="T15" fmla="*/ 2147483647 h 2359"/>
              <a:gd name="T16" fmla="*/ 2147483647 w 1212"/>
              <a:gd name="T17" fmla="*/ 2147483647 h 2359"/>
              <a:gd name="T18" fmla="*/ 2147483647 w 1212"/>
              <a:gd name="T19" fmla="*/ 2147483647 h 2359"/>
              <a:gd name="T20" fmla="*/ 2147483647 w 1212"/>
              <a:gd name="T21" fmla="*/ 2147483647 h 2359"/>
              <a:gd name="T22" fmla="*/ 2147483647 w 1212"/>
              <a:gd name="T23" fmla="*/ 2147483647 h 2359"/>
              <a:gd name="T24" fmla="*/ 2147483647 w 1212"/>
              <a:gd name="T25" fmla="*/ 2147483647 h 2359"/>
              <a:gd name="T26" fmla="*/ 2147483647 w 1212"/>
              <a:gd name="T27" fmla="*/ 2147483647 h 2359"/>
              <a:gd name="T28" fmla="*/ 2147483647 w 1212"/>
              <a:gd name="T29" fmla="*/ 2147483647 h 2359"/>
              <a:gd name="T30" fmla="*/ 2147483647 w 1212"/>
              <a:gd name="T31" fmla="*/ 2147483647 h 2359"/>
              <a:gd name="T32" fmla="*/ 2147483647 w 1212"/>
              <a:gd name="T33" fmla="*/ 2147483647 h 2359"/>
              <a:gd name="T34" fmla="*/ 2147483647 w 1212"/>
              <a:gd name="T35" fmla="*/ 2147483647 h 2359"/>
              <a:gd name="T36" fmla="*/ 2147483647 w 1212"/>
              <a:gd name="T37" fmla="*/ 2147483647 h 2359"/>
              <a:gd name="T38" fmla="*/ 2147483647 w 1212"/>
              <a:gd name="T39" fmla="*/ 2147483647 h 2359"/>
              <a:gd name="T40" fmla="*/ 2147483647 w 1212"/>
              <a:gd name="T41" fmla="*/ 2147483647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12"/>
              <a:gd name="T64" fmla="*/ 0 h 2359"/>
              <a:gd name="T65" fmla="*/ 1212 w 1212"/>
              <a:gd name="T66" fmla="*/ 2359 h 23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20699981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618288" y="2630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253288" y="37687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III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61038" y="41243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IV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 rot="266346">
            <a:off x="3059113" y="45815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cs typeface="Arial"/>
              </a:rPr>
              <a:t>V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051050" y="26368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cs typeface="Arial"/>
              </a:rPr>
              <a:t>VII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563938" y="26368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cs typeface="Arial"/>
              </a:rPr>
              <a:t>VIII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 rot="190497">
            <a:off x="827088" y="3573463"/>
            <a:ext cx="1584325" cy="2063750"/>
          </a:xfrm>
          <a:custGeom>
            <a:avLst/>
            <a:gdLst>
              <a:gd name="T0" fmla="*/ 2147483647 w 1179"/>
              <a:gd name="T1" fmla="*/ 2147483647 h 1497"/>
              <a:gd name="T2" fmla="*/ 2147483647 w 1179"/>
              <a:gd name="T3" fmla="*/ 2147483647 h 1497"/>
              <a:gd name="T4" fmla="*/ 2147483647 w 1179"/>
              <a:gd name="T5" fmla="*/ 2147483647 h 1497"/>
              <a:gd name="T6" fmla="*/ 2147483647 w 1179"/>
              <a:gd name="T7" fmla="*/ 2147483647 h 1497"/>
              <a:gd name="T8" fmla="*/ 2147483647 w 1179"/>
              <a:gd name="T9" fmla="*/ 2147483647 h 1497"/>
              <a:gd name="T10" fmla="*/ 2147483647 w 1179"/>
              <a:gd name="T11" fmla="*/ 2147483647 h 1497"/>
              <a:gd name="T12" fmla="*/ 2147483647 w 1179"/>
              <a:gd name="T13" fmla="*/ 2147483647 h 1497"/>
              <a:gd name="T14" fmla="*/ 2147483647 w 1179"/>
              <a:gd name="T15" fmla="*/ 2147483647 h 1497"/>
              <a:gd name="T16" fmla="*/ 2147483647 w 1179"/>
              <a:gd name="T17" fmla="*/ 2147483647 h 1497"/>
              <a:gd name="T18" fmla="*/ 2147483647 w 1179"/>
              <a:gd name="T19" fmla="*/ 2147483647 h 1497"/>
              <a:gd name="T20" fmla="*/ 2147483647 w 1179"/>
              <a:gd name="T21" fmla="*/ 2147483647 h 1497"/>
              <a:gd name="T22" fmla="*/ 2147483647 w 1179"/>
              <a:gd name="T23" fmla="*/ 2147483647 h 1497"/>
              <a:gd name="T24" fmla="*/ 2147483647 w 1179"/>
              <a:gd name="T25" fmla="*/ 2147483647 h 1497"/>
              <a:gd name="T26" fmla="*/ 2147483647 w 1179"/>
              <a:gd name="T27" fmla="*/ 2147483647 h 1497"/>
              <a:gd name="T28" fmla="*/ 2147483647 w 1179"/>
              <a:gd name="T29" fmla="*/ 2147483647 h 1497"/>
              <a:gd name="T30" fmla="*/ 2147483647 w 1179"/>
              <a:gd name="T31" fmla="*/ 2147483647 h 1497"/>
              <a:gd name="T32" fmla="*/ 2147483647 w 1179"/>
              <a:gd name="T33" fmla="*/ 2147483647 h 1497"/>
              <a:gd name="T34" fmla="*/ 2147483647 w 1179"/>
              <a:gd name="T35" fmla="*/ 2147483647 h 1497"/>
              <a:gd name="T36" fmla="*/ 2147483647 w 1179"/>
              <a:gd name="T37" fmla="*/ 2147483647 h 1497"/>
              <a:gd name="T38" fmla="*/ 2147483647 w 1179"/>
              <a:gd name="T39" fmla="*/ 2147483647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79"/>
              <a:gd name="T61" fmla="*/ 0 h 1497"/>
              <a:gd name="T62" fmla="*/ 1179 w 1179"/>
              <a:gd name="T63" fmla="*/ 1497 h 149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403350" y="443706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</a:t>
            </a:r>
          </a:p>
        </p:txBody>
      </p:sp>
      <p:sp>
        <p:nvSpPr>
          <p:cNvPr id="20501" name="Rectangle 2"/>
          <p:cNvSpPr>
            <a:spLocks noChangeArrowheads="1"/>
          </p:cNvSpPr>
          <p:nvPr/>
        </p:nvSpPr>
        <p:spPr bwMode="auto"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CH" altLang="fr-FR" sz="5400" b="1" dirty="0">
              <a:solidFill>
                <a:srgbClr val="FFFFFF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2" name="AutoShape 21"/>
          <p:cNvSpPr>
            <a:spLocks/>
          </p:cNvSpPr>
          <p:nvPr/>
        </p:nvSpPr>
        <p:spPr bwMode="auto">
          <a:xfrm rot="5400000" flipV="1">
            <a:off x="2543175" y="4470400"/>
            <a:ext cx="196850" cy="3340100"/>
          </a:xfrm>
          <a:prstGeom prst="rightBracket">
            <a:avLst>
              <a:gd name="adj" fmla="val 14139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20503" name="AutoShape 22"/>
          <p:cNvSpPr>
            <a:spLocks/>
          </p:cNvSpPr>
          <p:nvPr/>
        </p:nvSpPr>
        <p:spPr bwMode="auto">
          <a:xfrm rot="5400000" flipV="1">
            <a:off x="6813551" y="4498975"/>
            <a:ext cx="271462" cy="2878137"/>
          </a:xfrm>
          <a:prstGeom prst="rightBracket">
            <a:avLst>
              <a:gd name="adj" fmla="val 883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20506" name="Text Box 15"/>
          <p:cNvSpPr txBox="1">
            <a:spLocks noChangeArrowheads="1"/>
          </p:cNvSpPr>
          <p:nvPr/>
        </p:nvSpPr>
        <p:spPr bwMode="auto">
          <a:xfrm>
            <a:off x="4716463" y="60150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VCI</a:t>
            </a:r>
          </a:p>
        </p:txBody>
      </p:sp>
      <p:sp>
        <p:nvSpPr>
          <p:cNvPr id="20507" name="Text Box 15"/>
          <p:cNvSpPr txBox="1">
            <a:spLocks noChangeArrowheads="1"/>
          </p:cNvSpPr>
          <p:nvPr/>
        </p:nvSpPr>
        <p:spPr bwMode="auto">
          <a:xfrm rot="2090744">
            <a:off x="5302250" y="20955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VHG</a:t>
            </a:r>
          </a:p>
        </p:txBody>
      </p:sp>
      <p:sp>
        <p:nvSpPr>
          <p:cNvPr id="20508" name="Text Box 15"/>
          <p:cNvSpPr txBox="1">
            <a:spLocks noChangeArrowheads="1"/>
          </p:cNvSpPr>
          <p:nvPr/>
        </p:nvSpPr>
        <p:spPr bwMode="auto">
          <a:xfrm rot="-4418119">
            <a:off x="4718050" y="23415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VHM</a:t>
            </a:r>
          </a:p>
        </p:txBody>
      </p:sp>
      <p:sp>
        <p:nvSpPr>
          <p:cNvPr id="20509" name="Text Box 15"/>
          <p:cNvSpPr txBox="1">
            <a:spLocks noChangeArrowheads="1"/>
          </p:cNvSpPr>
          <p:nvPr/>
        </p:nvSpPr>
        <p:spPr bwMode="auto">
          <a:xfrm rot="-2595821">
            <a:off x="3375025" y="191611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VHD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7031" y="116632"/>
            <a:ext cx="6349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Segmentation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406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 b="56096"/>
          <a:stretch/>
        </p:blipFill>
        <p:spPr>
          <a:xfrm>
            <a:off x="137027" y="128336"/>
            <a:ext cx="5218596" cy="35292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5" b="7149"/>
          <a:stretch/>
        </p:blipFill>
        <p:spPr>
          <a:xfrm>
            <a:off x="3838407" y="3577388"/>
            <a:ext cx="5145220" cy="31442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B2DADBA-7A30-2847-A441-E42341C62681}"/>
              </a:ext>
            </a:extLst>
          </p:cNvPr>
          <p:cNvSpPr txBox="1"/>
          <p:nvPr/>
        </p:nvSpPr>
        <p:spPr>
          <a:xfrm>
            <a:off x="5646663" y="1204020"/>
            <a:ext cx="3336964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On est </a:t>
            </a:r>
            <a:r>
              <a:rPr lang="fr-FR" sz="1600" b="1" u="sng" dirty="0">
                <a:solidFill>
                  <a:srgbClr val="0070C0"/>
                </a:solidFill>
              </a:rPr>
              <a:t>au dessus </a:t>
            </a:r>
            <a:r>
              <a:rPr lang="fr-FR" sz="1600" dirty="0">
                <a:solidFill>
                  <a:srgbClr val="0070C0"/>
                </a:solidFill>
              </a:rPr>
              <a:t>du plan de la veine porte : les 3 veines hépatiques séparent les segments </a:t>
            </a:r>
            <a:r>
              <a:rPr lang="fr-FR" sz="1600" b="1" u="sng" dirty="0">
                <a:solidFill>
                  <a:srgbClr val="0070C0"/>
                </a:solidFill>
              </a:rPr>
              <a:t>supérieurs</a:t>
            </a:r>
            <a:r>
              <a:rPr lang="fr-FR" sz="1600" dirty="0">
                <a:solidFill>
                  <a:srgbClr val="0070C0"/>
                </a:solidFill>
              </a:rPr>
              <a:t> du foie (II, </a:t>
            </a:r>
            <a:r>
              <a:rPr lang="fr-FR" sz="1600" dirty="0" err="1">
                <a:solidFill>
                  <a:srgbClr val="0070C0"/>
                </a:solidFill>
              </a:rPr>
              <a:t>IVa</a:t>
            </a:r>
            <a:r>
              <a:rPr lang="fr-FR" sz="1600" dirty="0">
                <a:solidFill>
                  <a:srgbClr val="0070C0"/>
                </a:solidFill>
              </a:rPr>
              <a:t>, VIII, VII)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12FB9F-4EF2-D940-A19A-5A62333DCC5A}"/>
              </a:ext>
            </a:extLst>
          </p:cNvPr>
          <p:cNvSpPr txBox="1"/>
          <p:nvPr/>
        </p:nvSpPr>
        <p:spPr>
          <a:xfrm>
            <a:off x="319235" y="4377414"/>
            <a:ext cx="3336964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On est </a:t>
            </a:r>
            <a:r>
              <a:rPr lang="fr-FR" sz="1600" b="1" u="sng" dirty="0">
                <a:solidFill>
                  <a:srgbClr val="0070C0"/>
                </a:solidFill>
              </a:rPr>
              <a:t>en dessous </a:t>
            </a:r>
            <a:r>
              <a:rPr lang="fr-FR" sz="1600" dirty="0">
                <a:solidFill>
                  <a:srgbClr val="0070C0"/>
                </a:solidFill>
              </a:rPr>
              <a:t>du plan de la veine porte : les 3 veines hépatiques séparent les segments </a:t>
            </a:r>
            <a:r>
              <a:rPr lang="fr-FR" sz="1600" b="1" u="sng" dirty="0">
                <a:solidFill>
                  <a:srgbClr val="0070C0"/>
                </a:solidFill>
              </a:rPr>
              <a:t>inférieurs</a:t>
            </a:r>
            <a:r>
              <a:rPr lang="fr-FR" sz="1600" dirty="0">
                <a:solidFill>
                  <a:srgbClr val="0070C0"/>
                </a:solidFill>
              </a:rPr>
              <a:t> du foie (III, </a:t>
            </a:r>
            <a:r>
              <a:rPr lang="fr-FR" sz="1600" dirty="0" err="1">
                <a:solidFill>
                  <a:srgbClr val="0070C0"/>
                </a:solidFill>
              </a:rPr>
              <a:t>IVb</a:t>
            </a:r>
            <a:r>
              <a:rPr lang="fr-FR" sz="1600" dirty="0">
                <a:solidFill>
                  <a:srgbClr val="0070C0"/>
                </a:solidFill>
              </a:rPr>
              <a:t>, V, VI) </a:t>
            </a: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88E98F1F-928D-B840-9EAC-F1EDB8A05086}"/>
              </a:ext>
            </a:extLst>
          </p:cNvPr>
          <p:cNvSpPr/>
          <p:nvPr/>
        </p:nvSpPr>
        <p:spPr>
          <a:xfrm>
            <a:off x="3606213" y="4658594"/>
            <a:ext cx="464388" cy="590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DF092803-4379-AD4E-91AF-CC3044E6D967}"/>
              </a:ext>
            </a:extLst>
          </p:cNvPr>
          <p:cNvSpPr/>
          <p:nvPr/>
        </p:nvSpPr>
        <p:spPr>
          <a:xfrm rot="10800000">
            <a:off x="5182275" y="1447475"/>
            <a:ext cx="464388" cy="590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696221-B2F9-CB4F-9C3E-203C127F3D32}"/>
              </a:ext>
            </a:extLst>
          </p:cNvPr>
          <p:cNvSpPr txBox="1"/>
          <p:nvPr/>
        </p:nvSpPr>
        <p:spPr>
          <a:xfrm>
            <a:off x="5501143" y="264941"/>
            <a:ext cx="33369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0070C0"/>
                </a:solidFill>
              </a:rPr>
              <a:t>Comment identifier les segments sur un scanner ?</a:t>
            </a:r>
          </a:p>
        </p:txBody>
      </p:sp>
    </p:spTree>
    <p:extLst>
      <p:ext uri="{BB962C8B-B14F-4D97-AF65-F5344CB8AC3E}">
        <p14:creationId xmlns:p14="http://schemas.microsoft.com/office/powerpoint/2010/main" val="90392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 b="56096"/>
          <a:stretch/>
        </p:blipFill>
        <p:spPr>
          <a:xfrm>
            <a:off x="137027" y="128336"/>
            <a:ext cx="5218596" cy="35292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5" b="7149"/>
          <a:stretch/>
        </p:blipFill>
        <p:spPr>
          <a:xfrm>
            <a:off x="3838407" y="3577388"/>
            <a:ext cx="5145220" cy="3144253"/>
          </a:xfrm>
          <a:prstGeom prst="rect">
            <a:avLst/>
          </a:prstGeom>
        </p:spPr>
      </p:pic>
      <p:sp>
        <p:nvSpPr>
          <p:cNvPr id="4" name="Nuage 3"/>
          <p:cNvSpPr/>
          <p:nvPr/>
        </p:nvSpPr>
        <p:spPr>
          <a:xfrm>
            <a:off x="1042737" y="946484"/>
            <a:ext cx="850231" cy="1475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4772527" y="4398380"/>
            <a:ext cx="436082" cy="6455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 b="56096"/>
          <a:stretch/>
        </p:blipFill>
        <p:spPr>
          <a:xfrm>
            <a:off x="137027" y="128336"/>
            <a:ext cx="5218596" cy="3529264"/>
          </a:xfrm>
          <a:prstGeom prst="rect">
            <a:avLst/>
          </a:prstGeom>
        </p:spPr>
      </p:pic>
      <p:sp>
        <p:nvSpPr>
          <p:cNvPr id="4" name="Nuage 3"/>
          <p:cNvSpPr/>
          <p:nvPr/>
        </p:nvSpPr>
        <p:spPr>
          <a:xfrm>
            <a:off x="1042737" y="946484"/>
            <a:ext cx="850231" cy="1475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C6B3E-B721-0147-9FA1-FC43D61890C7}"/>
              </a:ext>
            </a:extLst>
          </p:cNvPr>
          <p:cNvSpPr/>
          <p:nvPr/>
        </p:nvSpPr>
        <p:spPr>
          <a:xfrm>
            <a:off x="968594" y="4820847"/>
            <a:ext cx="7722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https://www-imaios-com.docelec.univ-lyon1.fr/</a:t>
            </a:r>
            <a:r>
              <a:rPr lang="fr-FR" dirty="0" err="1">
                <a:solidFill>
                  <a:srgbClr val="0070C0"/>
                </a:solidFill>
              </a:rPr>
              <a:t>fr</a:t>
            </a:r>
            <a:r>
              <a:rPr lang="fr-FR" dirty="0">
                <a:solidFill>
                  <a:srgbClr val="0070C0"/>
                </a:solidFill>
              </a:rPr>
              <a:t>/e-</a:t>
            </a:r>
            <a:r>
              <a:rPr lang="fr-FR" dirty="0" err="1">
                <a:solidFill>
                  <a:srgbClr val="0070C0"/>
                </a:solidFill>
              </a:rPr>
              <a:t>Anatomy</a:t>
            </a:r>
            <a:r>
              <a:rPr lang="fr-FR" dirty="0">
                <a:solidFill>
                  <a:srgbClr val="0070C0"/>
                </a:solidFill>
              </a:rPr>
              <a:t>/Thorax-Abdomen-Pelvis/Abdomen-Pelvis-TDM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FEAD9C-FE33-A949-A767-9F20E9AD8D6A}"/>
              </a:ext>
            </a:extLst>
          </p:cNvPr>
          <p:cNvSpPr txBox="1"/>
          <p:nvPr/>
        </p:nvSpPr>
        <p:spPr>
          <a:xfrm>
            <a:off x="2263672" y="4230813"/>
            <a:ext cx="43348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0070C0"/>
                </a:solidFill>
              </a:rPr>
              <a:t>POUR S’ENTRAINER :</a:t>
            </a:r>
          </a:p>
        </p:txBody>
      </p:sp>
    </p:spTree>
    <p:extLst>
      <p:ext uri="{BB962C8B-B14F-4D97-AF65-F5344CB8AC3E}">
        <p14:creationId xmlns:p14="http://schemas.microsoft.com/office/powerpoint/2010/main" val="206742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98420" y="3334022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4645945" y="1635397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2186907" y="1911622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05" name="Freeform 5"/>
          <p:cNvSpPr>
            <a:spLocks/>
          </p:cNvSpPr>
          <p:nvPr/>
        </p:nvSpPr>
        <p:spPr bwMode="auto">
          <a:xfrm>
            <a:off x="3174332" y="1857647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 rot="-424316">
            <a:off x="6050882" y="2048147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 rot="-764496">
            <a:off x="6452520" y="2691085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3241007" y="1956072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09" name="Freeform 9"/>
          <p:cNvSpPr>
            <a:spLocks/>
          </p:cNvSpPr>
          <p:nvPr/>
        </p:nvSpPr>
        <p:spPr bwMode="auto">
          <a:xfrm>
            <a:off x="5139657" y="1895747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10" name="Freeform 10"/>
          <p:cNvSpPr>
            <a:spLocks/>
          </p:cNvSpPr>
          <p:nvPr/>
        </p:nvSpPr>
        <p:spPr bwMode="auto">
          <a:xfrm>
            <a:off x="4839620" y="1887810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 rot="-730185">
            <a:off x="5084095" y="2000522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1885282" y="3105422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3077495" y="3241947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14" name="Freeform 14"/>
          <p:cNvSpPr>
            <a:spLocks/>
          </p:cNvSpPr>
          <p:nvPr/>
        </p:nvSpPr>
        <p:spPr bwMode="auto">
          <a:xfrm>
            <a:off x="4260182" y="1254397"/>
            <a:ext cx="914400" cy="4191000"/>
          </a:xfrm>
          <a:custGeom>
            <a:avLst/>
            <a:gdLst>
              <a:gd name="T0" fmla="*/ 0 w 576"/>
              <a:gd name="T1" fmla="*/ 0 h 2640"/>
              <a:gd name="T2" fmla="*/ 914400 w 576"/>
              <a:gd name="T3" fmla="*/ 1066800 h 2640"/>
              <a:gd name="T4" fmla="*/ 0 w 576"/>
              <a:gd name="T5" fmla="*/ 4191000 h 2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640">
                <a:moveTo>
                  <a:pt x="0" y="0"/>
                </a:moveTo>
                <a:cubicBezTo>
                  <a:pt x="288" y="116"/>
                  <a:pt x="576" y="232"/>
                  <a:pt x="576" y="672"/>
                </a:cubicBezTo>
                <a:cubicBezTo>
                  <a:pt x="576" y="1112"/>
                  <a:pt x="96" y="2312"/>
                  <a:pt x="0" y="264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741154" y="5485502"/>
            <a:ext cx="56753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Hépatectomie droite</a:t>
            </a:r>
            <a:r>
              <a:rPr lang="fr-FR" altLang="de-DE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:  S5 S6 S7 S8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9510" y="116632"/>
            <a:ext cx="4604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</a:t>
            </a:r>
          </a:p>
          <a:p>
            <a:pPr lvl="0" algn="ctr">
              <a:defRPr/>
            </a:pPr>
            <a:r>
              <a:rPr lang="en-US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hépatectomie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droite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504775" y="2567272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684949" y="2255353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465103" y="3335422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04788" y="2941427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373076" y="3938247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471530" y="3628284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229213" y="4558584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329226" y="4342265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896873" y="1839509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332940" y="1630853"/>
            <a:ext cx="1835434" cy="728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436963" y="230135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057357" y="303065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III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516980" y="3322087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IV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855119" y="189876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cs typeface="Arial"/>
              </a:rPr>
              <a:t>VII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207419" y="369899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</a:t>
            </a:r>
          </a:p>
        </p:txBody>
      </p:sp>
    </p:spTree>
    <p:extLst>
      <p:ext uri="{BB962C8B-B14F-4D97-AF65-F5344CB8AC3E}">
        <p14:creationId xmlns:p14="http://schemas.microsoft.com/office/powerpoint/2010/main" val="207975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0443" y="1014976"/>
            <a:ext cx="8142972" cy="5095874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L’objectif de ce cours est de procurer aux étudiants les notions de base en anatomie du foie, nécessaires à la compréhension de l’ensemble des pathologies </a:t>
            </a:r>
            <a:r>
              <a:rPr lang="fr-FR" sz="2000" b="1" dirty="0" err="1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hépato-biliaires</a:t>
            </a:r>
            <a:r>
              <a:rPr lang="fr-FR" sz="2000" b="1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 à connaître à l’issue du 2</a:t>
            </a:r>
            <a:r>
              <a:rPr lang="fr-FR" sz="2000" b="1" baseline="30000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 cycle.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fr-FR" sz="2000" b="1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L’ensemble des notions enseignées sont donc considérées comme des connaissance de RANG A</a:t>
            </a:r>
            <a:endParaRPr lang="fr-FR" sz="20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fr-FR" sz="20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Préambule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4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98420" y="3334022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4645945" y="1635397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 rot="-424316">
            <a:off x="6050882" y="2048147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 rot="-764496">
            <a:off x="6452520" y="2691085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09" name="Freeform 9"/>
          <p:cNvSpPr>
            <a:spLocks/>
          </p:cNvSpPr>
          <p:nvPr/>
        </p:nvSpPr>
        <p:spPr bwMode="auto">
          <a:xfrm>
            <a:off x="5139657" y="1895747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2410" name="Freeform 10"/>
          <p:cNvSpPr>
            <a:spLocks/>
          </p:cNvSpPr>
          <p:nvPr/>
        </p:nvSpPr>
        <p:spPr bwMode="auto">
          <a:xfrm>
            <a:off x="4839620" y="1887810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 rot="-730185">
            <a:off x="5084095" y="2000522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564690" y="5453418"/>
            <a:ext cx="6344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Hépatectomie droite</a:t>
            </a:r>
            <a:r>
              <a:rPr lang="fr-FR" altLang="de-DE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:  Foie restant = S2, S3, S4</a:t>
            </a:r>
            <a:endParaRPr lang="fr-FR" altLang="de-DE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9510" y="116632"/>
            <a:ext cx="4604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</a:t>
            </a:r>
          </a:p>
          <a:p>
            <a:pPr lvl="0" algn="ctr">
              <a:defRPr/>
            </a:pPr>
            <a:r>
              <a:rPr lang="en-US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hépatectomie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droite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436963" y="230135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057357" y="303065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III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516980" y="3322087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IV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855119" y="189876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cs typeface="Arial"/>
              </a:rPr>
              <a:t>VII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207419" y="369899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</a:t>
            </a:r>
          </a:p>
        </p:txBody>
      </p:sp>
    </p:spTree>
    <p:extLst>
      <p:ext uri="{BB962C8B-B14F-4D97-AF65-F5344CB8AC3E}">
        <p14:creationId xmlns:p14="http://schemas.microsoft.com/office/powerpoint/2010/main" val="78819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586413" y="4338638"/>
            <a:ext cx="1143000" cy="1066800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0099981" lon="20099981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377859" name="AutoShape 3"/>
          <p:cNvSpPr>
            <a:spLocks noChangeArrowheads="1"/>
          </p:cNvSpPr>
          <p:nvPr/>
        </p:nvSpPr>
        <p:spPr bwMode="auto">
          <a:xfrm>
            <a:off x="4595813" y="1519238"/>
            <a:ext cx="838200" cy="5160962"/>
          </a:xfrm>
          <a:prstGeom prst="can">
            <a:avLst>
              <a:gd name="adj" fmla="val 4416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1331913" y="1989138"/>
            <a:ext cx="2162175" cy="1544637"/>
          </a:xfrm>
          <a:custGeom>
            <a:avLst/>
            <a:gdLst>
              <a:gd name="T0" fmla="*/ 2147483647 w 1608"/>
              <a:gd name="T1" fmla="*/ 2147483647 h 1120"/>
              <a:gd name="T2" fmla="*/ 2147483647 w 1608"/>
              <a:gd name="T3" fmla="*/ 2147483647 h 1120"/>
              <a:gd name="T4" fmla="*/ 2147483647 w 1608"/>
              <a:gd name="T5" fmla="*/ 2147483647 h 1120"/>
              <a:gd name="T6" fmla="*/ 2147483647 w 1608"/>
              <a:gd name="T7" fmla="*/ 2147483647 h 1120"/>
              <a:gd name="T8" fmla="*/ 2147483647 w 1608"/>
              <a:gd name="T9" fmla="*/ 2147483647 h 1120"/>
              <a:gd name="T10" fmla="*/ 2147483647 w 1608"/>
              <a:gd name="T11" fmla="*/ 2147483647 h 1120"/>
              <a:gd name="T12" fmla="*/ 2147483647 w 1608"/>
              <a:gd name="T13" fmla="*/ 2147483647 h 1120"/>
              <a:gd name="T14" fmla="*/ 2147483647 w 1608"/>
              <a:gd name="T15" fmla="*/ 2147483647 h 1120"/>
              <a:gd name="T16" fmla="*/ 2147483647 w 1608"/>
              <a:gd name="T17" fmla="*/ 2147483647 h 1120"/>
              <a:gd name="T18" fmla="*/ 2147483647 w 1608"/>
              <a:gd name="T19" fmla="*/ 2147483647 h 1120"/>
              <a:gd name="T20" fmla="*/ 2147483647 w 1608"/>
              <a:gd name="T21" fmla="*/ 2147483647 h 1120"/>
              <a:gd name="T22" fmla="*/ 2147483647 w 1608"/>
              <a:gd name="T23" fmla="*/ 2147483647 h 1120"/>
              <a:gd name="T24" fmla="*/ 2147483647 w 1608"/>
              <a:gd name="T25" fmla="*/ 2147483647 h 1120"/>
              <a:gd name="T26" fmla="*/ 2147483647 w 1608"/>
              <a:gd name="T27" fmla="*/ 2147483647 h 1120"/>
              <a:gd name="T28" fmla="*/ 2147483647 w 1608"/>
              <a:gd name="T29" fmla="*/ 2147483647 h 1120"/>
              <a:gd name="T30" fmla="*/ 2147483647 w 1608"/>
              <a:gd name="T31" fmla="*/ 2147483647 h 1120"/>
              <a:gd name="T32" fmla="*/ 2147483647 w 1608"/>
              <a:gd name="T33" fmla="*/ 2147483647 h 1120"/>
              <a:gd name="T34" fmla="*/ 2147483647 w 1608"/>
              <a:gd name="T35" fmla="*/ 2147483647 h 1120"/>
              <a:gd name="T36" fmla="*/ 2147483647 w 1608"/>
              <a:gd name="T37" fmla="*/ 2147483647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08"/>
              <a:gd name="T58" fmla="*/ 0 h 1120"/>
              <a:gd name="T59" fmla="*/ 1608 w 1608"/>
              <a:gd name="T60" fmla="*/ 1120 h 11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399981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77861" name="Freeform 5"/>
          <p:cNvSpPr>
            <a:spLocks/>
          </p:cNvSpPr>
          <p:nvPr/>
        </p:nvSpPr>
        <p:spPr bwMode="auto">
          <a:xfrm>
            <a:off x="2578100" y="1844675"/>
            <a:ext cx="2032000" cy="3176588"/>
          </a:xfrm>
          <a:custGeom>
            <a:avLst/>
            <a:gdLst/>
            <a:ahLst/>
            <a:cxnLst>
              <a:cxn ang="0">
                <a:pos x="1408" y="56"/>
              </a:cxn>
              <a:cxn ang="0">
                <a:pos x="1264" y="8"/>
              </a:cxn>
              <a:cxn ang="0">
                <a:pos x="1072" y="8"/>
              </a:cxn>
              <a:cxn ang="0">
                <a:pos x="880" y="56"/>
              </a:cxn>
              <a:cxn ang="0">
                <a:pos x="736" y="152"/>
              </a:cxn>
              <a:cxn ang="0">
                <a:pos x="592" y="344"/>
              </a:cxn>
              <a:cxn ang="0">
                <a:pos x="448" y="536"/>
              </a:cxn>
              <a:cxn ang="0">
                <a:pos x="304" y="728"/>
              </a:cxn>
              <a:cxn ang="0">
                <a:pos x="160" y="1016"/>
              </a:cxn>
              <a:cxn ang="0">
                <a:pos x="64" y="1400"/>
              </a:cxn>
              <a:cxn ang="0">
                <a:pos x="16" y="1832"/>
              </a:cxn>
              <a:cxn ang="0">
                <a:pos x="16" y="2264"/>
              </a:cxn>
              <a:cxn ang="0">
                <a:pos x="112" y="1784"/>
              </a:cxn>
              <a:cxn ang="0">
                <a:pos x="160" y="1448"/>
              </a:cxn>
              <a:cxn ang="0">
                <a:pos x="256" y="1160"/>
              </a:cxn>
              <a:cxn ang="0">
                <a:pos x="496" y="728"/>
              </a:cxn>
              <a:cxn ang="0">
                <a:pos x="640" y="536"/>
              </a:cxn>
              <a:cxn ang="0">
                <a:pos x="784" y="344"/>
              </a:cxn>
              <a:cxn ang="0">
                <a:pos x="976" y="200"/>
              </a:cxn>
              <a:cxn ang="0">
                <a:pos x="1216" y="152"/>
              </a:cxn>
              <a:cxn ang="0">
                <a:pos x="1456" y="200"/>
              </a:cxn>
              <a:cxn ang="0">
                <a:pos x="1504" y="104"/>
              </a:cxn>
              <a:cxn ang="0">
                <a:pos x="1408" y="56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 rot="-424316">
            <a:off x="6084888" y="2184400"/>
            <a:ext cx="1636712" cy="1290638"/>
          </a:xfrm>
          <a:custGeom>
            <a:avLst/>
            <a:gdLst>
              <a:gd name="T0" fmla="*/ 2147483647 w 1008"/>
              <a:gd name="T1" fmla="*/ 2147483647 h 912"/>
              <a:gd name="T2" fmla="*/ 2147483647 w 1008"/>
              <a:gd name="T3" fmla="*/ 2147483647 h 912"/>
              <a:gd name="T4" fmla="*/ 2147483647 w 1008"/>
              <a:gd name="T5" fmla="*/ 2147483647 h 912"/>
              <a:gd name="T6" fmla="*/ 2147483647 w 1008"/>
              <a:gd name="T7" fmla="*/ 2147483647 h 912"/>
              <a:gd name="T8" fmla="*/ 2147483647 w 1008"/>
              <a:gd name="T9" fmla="*/ 2147483647 h 912"/>
              <a:gd name="T10" fmla="*/ 2147483647 w 1008"/>
              <a:gd name="T11" fmla="*/ 2147483647 h 912"/>
              <a:gd name="T12" fmla="*/ 2147483647 w 1008"/>
              <a:gd name="T13" fmla="*/ 2147483647 h 912"/>
              <a:gd name="T14" fmla="*/ 2147483647 w 1008"/>
              <a:gd name="T15" fmla="*/ 2147483647 h 912"/>
              <a:gd name="T16" fmla="*/ 2147483647 w 1008"/>
              <a:gd name="T17" fmla="*/ 2147483647 h 912"/>
              <a:gd name="T18" fmla="*/ 2147483647 w 1008"/>
              <a:gd name="T19" fmla="*/ 2147483647 h 912"/>
              <a:gd name="T20" fmla="*/ 2147483647 w 1008"/>
              <a:gd name="T21" fmla="*/ 2147483647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8"/>
              <a:gd name="T34" fmla="*/ 0 h 912"/>
              <a:gd name="T35" fmla="*/ 1008 w 1008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18600000" lon="20099981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 rot="-764496">
            <a:off x="6804025" y="3068638"/>
            <a:ext cx="1638300" cy="1833562"/>
          </a:xfrm>
          <a:custGeom>
            <a:avLst/>
            <a:gdLst>
              <a:gd name="T0" fmla="*/ 2147483647 w 1256"/>
              <a:gd name="T1" fmla="*/ 2147483647 h 1280"/>
              <a:gd name="T2" fmla="*/ 2147483647 w 1256"/>
              <a:gd name="T3" fmla="*/ 2147483647 h 1280"/>
              <a:gd name="T4" fmla="*/ 2147483647 w 1256"/>
              <a:gd name="T5" fmla="*/ 2147483647 h 1280"/>
              <a:gd name="T6" fmla="*/ 2147483647 w 1256"/>
              <a:gd name="T7" fmla="*/ 2147483647 h 1280"/>
              <a:gd name="T8" fmla="*/ 2147483647 w 1256"/>
              <a:gd name="T9" fmla="*/ 2147483647 h 1280"/>
              <a:gd name="T10" fmla="*/ 2147483647 w 1256"/>
              <a:gd name="T11" fmla="*/ 2147483647 h 1280"/>
              <a:gd name="T12" fmla="*/ 2147483647 w 1256"/>
              <a:gd name="T13" fmla="*/ 2147483647 h 1280"/>
              <a:gd name="T14" fmla="*/ 2147483647 w 1256"/>
              <a:gd name="T15" fmla="*/ 2147483647 h 1280"/>
              <a:gd name="T16" fmla="*/ 2147483647 w 1256"/>
              <a:gd name="T17" fmla="*/ 2147483647 h 1280"/>
              <a:gd name="T18" fmla="*/ 2147483647 w 1256"/>
              <a:gd name="T19" fmla="*/ 2147483647 h 1280"/>
              <a:gd name="T20" fmla="*/ 2147483647 w 1256"/>
              <a:gd name="T21" fmla="*/ 2147483647 h 1280"/>
              <a:gd name="T22" fmla="*/ 2147483647 w 1256"/>
              <a:gd name="T23" fmla="*/ 2147483647 h 1280"/>
              <a:gd name="T24" fmla="*/ 2147483647 w 1256"/>
              <a:gd name="T25" fmla="*/ 2147483647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6"/>
              <a:gd name="T40" fmla="*/ 0 h 1280"/>
              <a:gd name="T41" fmla="*/ 1256 w 1256"/>
              <a:gd name="T42" fmla="*/ 1280 h 12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19499990" lon="20399981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2827338" y="1989138"/>
            <a:ext cx="2032000" cy="1798637"/>
          </a:xfrm>
          <a:custGeom>
            <a:avLst/>
            <a:gdLst>
              <a:gd name="T0" fmla="*/ 2147483647 w 1512"/>
              <a:gd name="T1" fmla="*/ 2147483647 h 1304"/>
              <a:gd name="T2" fmla="*/ 2147483647 w 1512"/>
              <a:gd name="T3" fmla="*/ 2147483647 h 1304"/>
              <a:gd name="T4" fmla="*/ 2147483647 w 1512"/>
              <a:gd name="T5" fmla="*/ 2147483647 h 1304"/>
              <a:gd name="T6" fmla="*/ 2147483647 w 1512"/>
              <a:gd name="T7" fmla="*/ 2147483647 h 1304"/>
              <a:gd name="T8" fmla="*/ 2147483647 w 1512"/>
              <a:gd name="T9" fmla="*/ 2147483647 h 1304"/>
              <a:gd name="T10" fmla="*/ 2147483647 w 1512"/>
              <a:gd name="T11" fmla="*/ 2147483647 h 1304"/>
              <a:gd name="T12" fmla="*/ 2147483647 w 1512"/>
              <a:gd name="T13" fmla="*/ 2147483647 h 1304"/>
              <a:gd name="T14" fmla="*/ 2147483647 w 1512"/>
              <a:gd name="T15" fmla="*/ 2147483647 h 1304"/>
              <a:gd name="T16" fmla="*/ 2147483647 w 1512"/>
              <a:gd name="T17" fmla="*/ 2147483647 h 1304"/>
              <a:gd name="T18" fmla="*/ 2147483647 w 1512"/>
              <a:gd name="T19" fmla="*/ 2147483647 h 1304"/>
              <a:gd name="T20" fmla="*/ 2147483647 w 1512"/>
              <a:gd name="T21" fmla="*/ 2147483647 h 1304"/>
              <a:gd name="T22" fmla="*/ 2147483647 w 1512"/>
              <a:gd name="T23" fmla="*/ 2147483647 h 1304"/>
              <a:gd name="T24" fmla="*/ 2147483647 w 1512"/>
              <a:gd name="T25" fmla="*/ 2147483647 h 1304"/>
              <a:gd name="T26" fmla="*/ 2147483647 w 1512"/>
              <a:gd name="T27" fmla="*/ 2147483647 h 1304"/>
              <a:gd name="T28" fmla="*/ 2147483647 w 1512"/>
              <a:gd name="T29" fmla="*/ 2147483647 h 1304"/>
              <a:gd name="T30" fmla="*/ 2147483647 w 1512"/>
              <a:gd name="T31" fmla="*/ 2147483647 h 1304"/>
              <a:gd name="T32" fmla="*/ 2147483647 w 1512"/>
              <a:gd name="T33" fmla="*/ 2147483647 h 1304"/>
              <a:gd name="T34" fmla="*/ 2147483647 w 1512"/>
              <a:gd name="T35" fmla="*/ 2147483647 h 1304"/>
              <a:gd name="T36" fmla="*/ 2147483647 w 1512"/>
              <a:gd name="T37" fmla="*/ 2147483647 h 1304"/>
              <a:gd name="T38" fmla="*/ 2147483647 w 1512"/>
              <a:gd name="T39" fmla="*/ 2147483647 h 1304"/>
              <a:gd name="T40" fmla="*/ 2147483647 w 1512"/>
              <a:gd name="T41" fmla="*/ 2147483647 h 1304"/>
              <a:gd name="T42" fmla="*/ 2147483647 w 1512"/>
              <a:gd name="T43" fmla="*/ 2147483647 h 1304"/>
              <a:gd name="T44" fmla="*/ 2147483647 w 1512"/>
              <a:gd name="T45" fmla="*/ 2147483647 h 1304"/>
              <a:gd name="T46" fmla="*/ 2147483647 w 1512"/>
              <a:gd name="T47" fmla="*/ 2147483647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2"/>
              <a:gd name="T73" fmla="*/ 0 h 1304"/>
              <a:gd name="T74" fmla="*/ 1512 w 1512"/>
              <a:gd name="T75" fmla="*/ 1304 h 13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 rot="302668">
            <a:off x="2382838" y="3786188"/>
            <a:ext cx="1760537" cy="2019300"/>
          </a:xfrm>
          <a:custGeom>
            <a:avLst/>
            <a:gdLst>
              <a:gd name="T0" fmla="*/ 2147483647 w 1310"/>
              <a:gd name="T1" fmla="*/ 2147483647 h 1465"/>
              <a:gd name="T2" fmla="*/ 2147483647 w 1310"/>
              <a:gd name="T3" fmla="*/ 2147483647 h 1465"/>
              <a:gd name="T4" fmla="*/ 2147483647 w 1310"/>
              <a:gd name="T5" fmla="*/ 2147483647 h 1465"/>
              <a:gd name="T6" fmla="*/ 2147483647 w 1310"/>
              <a:gd name="T7" fmla="*/ 2147483647 h 1465"/>
              <a:gd name="T8" fmla="*/ 2147483647 w 1310"/>
              <a:gd name="T9" fmla="*/ 2147483647 h 1465"/>
              <a:gd name="T10" fmla="*/ 2147483647 w 1310"/>
              <a:gd name="T11" fmla="*/ 2147483647 h 1465"/>
              <a:gd name="T12" fmla="*/ 2147483647 w 1310"/>
              <a:gd name="T13" fmla="*/ 2147483647 h 1465"/>
              <a:gd name="T14" fmla="*/ 2147483647 w 1310"/>
              <a:gd name="T15" fmla="*/ 2147483647 h 1465"/>
              <a:gd name="T16" fmla="*/ 2147483647 w 1310"/>
              <a:gd name="T17" fmla="*/ 2147483647 h 1465"/>
              <a:gd name="T18" fmla="*/ 2147483647 w 1310"/>
              <a:gd name="T19" fmla="*/ 2147483647 h 1465"/>
              <a:gd name="T20" fmla="*/ 2147483647 w 1310"/>
              <a:gd name="T21" fmla="*/ 2147483647 h 1465"/>
              <a:gd name="T22" fmla="*/ 2147483647 w 1310"/>
              <a:gd name="T23" fmla="*/ 2147483647 h 1465"/>
              <a:gd name="T24" fmla="*/ 2147483647 w 1310"/>
              <a:gd name="T25" fmla="*/ 2147483647 h 1465"/>
              <a:gd name="T26" fmla="*/ 2147483647 w 1310"/>
              <a:gd name="T27" fmla="*/ 2147483647 h 1465"/>
              <a:gd name="T28" fmla="*/ 2147483647 w 1310"/>
              <a:gd name="T29" fmla="*/ 2147483647 h 1465"/>
              <a:gd name="T30" fmla="*/ 2147483647 w 1310"/>
              <a:gd name="T31" fmla="*/ 2147483647 h 1465"/>
              <a:gd name="T32" fmla="*/ 2147483647 w 1310"/>
              <a:gd name="T33" fmla="*/ 2147483647 h 1465"/>
              <a:gd name="T34" fmla="*/ 2147483647 w 1310"/>
              <a:gd name="T35" fmla="*/ 2147483647 h 1465"/>
              <a:gd name="T36" fmla="*/ 2147483647 w 1310"/>
              <a:gd name="T37" fmla="*/ 2147483647 h 1465"/>
              <a:gd name="T38" fmla="*/ 2147483647 w 1310"/>
              <a:gd name="T39" fmla="*/ 2147483647 h 1465"/>
              <a:gd name="T40" fmla="*/ 2147483647 w 1310"/>
              <a:gd name="T41" fmla="*/ 2147483647 h 1465"/>
              <a:gd name="T42" fmla="*/ 2147483647 w 1310"/>
              <a:gd name="T43" fmla="*/ 2147483647 h 1465"/>
              <a:gd name="T44" fmla="*/ 2147483647 w 1310"/>
              <a:gd name="T45" fmla="*/ 2147483647 h 1465"/>
              <a:gd name="T46" fmla="*/ 2147483647 w 1310"/>
              <a:gd name="T47" fmla="*/ 2147483647 h 1465"/>
              <a:gd name="T48" fmla="*/ 2147483647 w 1310"/>
              <a:gd name="T49" fmla="*/ 2147483647 h 1465"/>
              <a:gd name="T50" fmla="*/ 2147483647 w 1310"/>
              <a:gd name="T51" fmla="*/ 2147483647 h 1465"/>
              <a:gd name="T52" fmla="*/ 2147483647 w 1310"/>
              <a:gd name="T53" fmla="*/ 2147483647 h 1465"/>
              <a:gd name="T54" fmla="*/ 2147483647 w 1310"/>
              <a:gd name="T55" fmla="*/ 2147483647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10"/>
              <a:gd name="T85" fmla="*/ 0 h 1465"/>
              <a:gd name="T86" fmla="*/ 1310 w 1310"/>
              <a:gd name="T87" fmla="*/ 1465 h 14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77866" name="Freeform 10"/>
          <p:cNvSpPr>
            <a:spLocks/>
          </p:cNvSpPr>
          <p:nvPr/>
        </p:nvSpPr>
        <p:spPr bwMode="auto">
          <a:xfrm>
            <a:off x="5324667" y="1951038"/>
            <a:ext cx="2254917" cy="1481992"/>
          </a:xfrm>
          <a:custGeom>
            <a:avLst/>
            <a:gdLst>
              <a:gd name="connsiteX0" fmla="*/ 72 w 9532"/>
              <a:gd name="connsiteY0" fmla="*/ 357 h 9698"/>
              <a:gd name="connsiteX1" fmla="*/ 917 w 9532"/>
              <a:gd name="connsiteY1" fmla="*/ 0 h 9698"/>
              <a:gd name="connsiteX2" fmla="*/ 2184 w 9532"/>
              <a:gd name="connsiteY2" fmla="*/ 357 h 9698"/>
              <a:gd name="connsiteX3" fmla="*/ 3875 w 9532"/>
              <a:gd name="connsiteY3" fmla="*/ 1429 h 9698"/>
              <a:gd name="connsiteX4" fmla="*/ 5987 w 9532"/>
              <a:gd name="connsiteY4" fmla="*/ 3214 h 9698"/>
              <a:gd name="connsiteX5" fmla="*/ 7181 w 9532"/>
              <a:gd name="connsiteY5" fmla="*/ 5611 h 9698"/>
              <a:gd name="connsiteX6" fmla="*/ 8945 w 9532"/>
              <a:gd name="connsiteY6" fmla="*/ 7857 h 9698"/>
              <a:gd name="connsiteX7" fmla="*/ 9367 w 9532"/>
              <a:gd name="connsiteY7" fmla="*/ 9643 h 9698"/>
              <a:gd name="connsiteX8" fmla="*/ 6410 w 9532"/>
              <a:gd name="connsiteY8" fmla="*/ 5714 h 9698"/>
              <a:gd name="connsiteX9" fmla="*/ 4297 w 9532"/>
              <a:gd name="connsiteY9" fmla="*/ 3571 h 9698"/>
              <a:gd name="connsiteX10" fmla="*/ 2184 w 9532"/>
              <a:gd name="connsiteY10" fmla="*/ 2143 h 9698"/>
              <a:gd name="connsiteX11" fmla="*/ 72 w 9532"/>
              <a:gd name="connsiteY11" fmla="*/ 1071 h 9698"/>
              <a:gd name="connsiteX12" fmla="*/ 494 w 9532"/>
              <a:gd name="connsiteY12" fmla="*/ 0 h 9698"/>
              <a:gd name="connsiteX0" fmla="*/ 76 w 11411"/>
              <a:gd name="connsiteY0" fmla="*/ 368 h 9987"/>
              <a:gd name="connsiteX1" fmla="*/ 962 w 11411"/>
              <a:gd name="connsiteY1" fmla="*/ 0 h 9987"/>
              <a:gd name="connsiteX2" fmla="*/ 2291 w 11411"/>
              <a:gd name="connsiteY2" fmla="*/ 368 h 9987"/>
              <a:gd name="connsiteX3" fmla="*/ 4065 w 11411"/>
              <a:gd name="connsiteY3" fmla="*/ 1473 h 9987"/>
              <a:gd name="connsiteX4" fmla="*/ 6281 w 11411"/>
              <a:gd name="connsiteY4" fmla="*/ 3314 h 9987"/>
              <a:gd name="connsiteX5" fmla="*/ 7534 w 11411"/>
              <a:gd name="connsiteY5" fmla="*/ 5786 h 9987"/>
              <a:gd name="connsiteX6" fmla="*/ 11334 w 11411"/>
              <a:gd name="connsiteY6" fmla="*/ 7913 h 9987"/>
              <a:gd name="connsiteX7" fmla="*/ 9827 w 11411"/>
              <a:gd name="connsiteY7" fmla="*/ 9943 h 9987"/>
              <a:gd name="connsiteX8" fmla="*/ 6725 w 11411"/>
              <a:gd name="connsiteY8" fmla="*/ 5892 h 9987"/>
              <a:gd name="connsiteX9" fmla="*/ 4508 w 11411"/>
              <a:gd name="connsiteY9" fmla="*/ 3682 h 9987"/>
              <a:gd name="connsiteX10" fmla="*/ 2291 w 11411"/>
              <a:gd name="connsiteY10" fmla="*/ 2210 h 9987"/>
              <a:gd name="connsiteX11" fmla="*/ 76 w 11411"/>
              <a:gd name="connsiteY11" fmla="*/ 1104 h 9987"/>
              <a:gd name="connsiteX12" fmla="*/ 518 w 11411"/>
              <a:gd name="connsiteY12" fmla="*/ 0 h 9987"/>
              <a:gd name="connsiteX0" fmla="*/ 67 w 10002"/>
              <a:gd name="connsiteY0" fmla="*/ 368 h 9989"/>
              <a:gd name="connsiteX1" fmla="*/ 843 w 10002"/>
              <a:gd name="connsiteY1" fmla="*/ 0 h 9989"/>
              <a:gd name="connsiteX2" fmla="*/ 2008 w 10002"/>
              <a:gd name="connsiteY2" fmla="*/ 368 h 9989"/>
              <a:gd name="connsiteX3" fmla="*/ 3562 w 10002"/>
              <a:gd name="connsiteY3" fmla="*/ 1475 h 9989"/>
              <a:gd name="connsiteX4" fmla="*/ 5504 w 10002"/>
              <a:gd name="connsiteY4" fmla="*/ 3318 h 9989"/>
              <a:gd name="connsiteX5" fmla="*/ 6602 w 10002"/>
              <a:gd name="connsiteY5" fmla="*/ 5794 h 9989"/>
              <a:gd name="connsiteX6" fmla="*/ 9933 w 10002"/>
              <a:gd name="connsiteY6" fmla="*/ 7923 h 9989"/>
              <a:gd name="connsiteX7" fmla="*/ 8612 w 10002"/>
              <a:gd name="connsiteY7" fmla="*/ 9956 h 9989"/>
              <a:gd name="connsiteX8" fmla="*/ 5620 w 10002"/>
              <a:gd name="connsiteY8" fmla="*/ 6216 h 9989"/>
              <a:gd name="connsiteX9" fmla="*/ 3951 w 10002"/>
              <a:gd name="connsiteY9" fmla="*/ 3687 h 9989"/>
              <a:gd name="connsiteX10" fmla="*/ 2008 w 10002"/>
              <a:gd name="connsiteY10" fmla="*/ 2213 h 9989"/>
              <a:gd name="connsiteX11" fmla="*/ 67 w 10002"/>
              <a:gd name="connsiteY11" fmla="*/ 1105 h 9989"/>
              <a:gd name="connsiteX12" fmla="*/ 454 w 10002"/>
              <a:gd name="connsiteY12" fmla="*/ 0 h 9989"/>
              <a:gd name="connsiteX0" fmla="*/ 67 w 10195"/>
              <a:gd name="connsiteY0" fmla="*/ 368 h 8606"/>
              <a:gd name="connsiteX1" fmla="*/ 843 w 10195"/>
              <a:gd name="connsiteY1" fmla="*/ 0 h 8606"/>
              <a:gd name="connsiteX2" fmla="*/ 2008 w 10195"/>
              <a:gd name="connsiteY2" fmla="*/ 368 h 8606"/>
              <a:gd name="connsiteX3" fmla="*/ 3561 w 10195"/>
              <a:gd name="connsiteY3" fmla="*/ 1477 h 8606"/>
              <a:gd name="connsiteX4" fmla="*/ 5503 w 10195"/>
              <a:gd name="connsiteY4" fmla="*/ 3322 h 8606"/>
              <a:gd name="connsiteX5" fmla="*/ 6601 w 10195"/>
              <a:gd name="connsiteY5" fmla="*/ 5800 h 8606"/>
              <a:gd name="connsiteX6" fmla="*/ 9931 w 10195"/>
              <a:gd name="connsiteY6" fmla="*/ 7932 h 8606"/>
              <a:gd name="connsiteX7" fmla="*/ 9498 w 10195"/>
              <a:gd name="connsiteY7" fmla="*/ 8513 h 8606"/>
              <a:gd name="connsiteX8" fmla="*/ 5619 w 10195"/>
              <a:gd name="connsiteY8" fmla="*/ 6223 h 8606"/>
              <a:gd name="connsiteX9" fmla="*/ 3950 w 10195"/>
              <a:gd name="connsiteY9" fmla="*/ 3691 h 8606"/>
              <a:gd name="connsiteX10" fmla="*/ 2008 w 10195"/>
              <a:gd name="connsiteY10" fmla="*/ 2215 h 8606"/>
              <a:gd name="connsiteX11" fmla="*/ 67 w 10195"/>
              <a:gd name="connsiteY11" fmla="*/ 1106 h 8606"/>
              <a:gd name="connsiteX12" fmla="*/ 454 w 10195"/>
              <a:gd name="connsiteY12" fmla="*/ 0 h 8606"/>
              <a:gd name="connsiteX0" fmla="*/ 66 w 11827"/>
              <a:gd name="connsiteY0" fmla="*/ 428 h 10016"/>
              <a:gd name="connsiteX1" fmla="*/ 827 w 11827"/>
              <a:gd name="connsiteY1" fmla="*/ 0 h 10016"/>
              <a:gd name="connsiteX2" fmla="*/ 1970 w 11827"/>
              <a:gd name="connsiteY2" fmla="*/ 428 h 10016"/>
              <a:gd name="connsiteX3" fmla="*/ 3493 w 11827"/>
              <a:gd name="connsiteY3" fmla="*/ 1716 h 10016"/>
              <a:gd name="connsiteX4" fmla="*/ 5398 w 11827"/>
              <a:gd name="connsiteY4" fmla="*/ 3860 h 10016"/>
              <a:gd name="connsiteX5" fmla="*/ 6475 w 11827"/>
              <a:gd name="connsiteY5" fmla="*/ 6739 h 10016"/>
              <a:gd name="connsiteX6" fmla="*/ 11752 w 11827"/>
              <a:gd name="connsiteY6" fmla="*/ 9290 h 10016"/>
              <a:gd name="connsiteX7" fmla="*/ 9316 w 11827"/>
              <a:gd name="connsiteY7" fmla="*/ 9892 h 10016"/>
              <a:gd name="connsiteX8" fmla="*/ 5512 w 11827"/>
              <a:gd name="connsiteY8" fmla="*/ 7231 h 10016"/>
              <a:gd name="connsiteX9" fmla="*/ 3874 w 11827"/>
              <a:gd name="connsiteY9" fmla="*/ 4289 h 10016"/>
              <a:gd name="connsiteX10" fmla="*/ 1970 w 11827"/>
              <a:gd name="connsiteY10" fmla="*/ 2574 h 10016"/>
              <a:gd name="connsiteX11" fmla="*/ 66 w 11827"/>
              <a:gd name="connsiteY11" fmla="*/ 1285 h 10016"/>
              <a:gd name="connsiteX12" fmla="*/ 445 w 11827"/>
              <a:gd name="connsiteY12" fmla="*/ 0 h 10016"/>
              <a:gd name="connsiteX0" fmla="*/ 66 w 11871"/>
              <a:gd name="connsiteY0" fmla="*/ 428 h 9724"/>
              <a:gd name="connsiteX1" fmla="*/ 827 w 11871"/>
              <a:gd name="connsiteY1" fmla="*/ 0 h 9724"/>
              <a:gd name="connsiteX2" fmla="*/ 1970 w 11871"/>
              <a:gd name="connsiteY2" fmla="*/ 428 h 9724"/>
              <a:gd name="connsiteX3" fmla="*/ 3493 w 11871"/>
              <a:gd name="connsiteY3" fmla="*/ 1716 h 9724"/>
              <a:gd name="connsiteX4" fmla="*/ 5398 w 11871"/>
              <a:gd name="connsiteY4" fmla="*/ 3860 h 9724"/>
              <a:gd name="connsiteX5" fmla="*/ 6475 w 11871"/>
              <a:gd name="connsiteY5" fmla="*/ 6739 h 9724"/>
              <a:gd name="connsiteX6" fmla="*/ 11752 w 11871"/>
              <a:gd name="connsiteY6" fmla="*/ 9290 h 9724"/>
              <a:gd name="connsiteX7" fmla="*/ 9785 w 11871"/>
              <a:gd name="connsiteY7" fmla="*/ 9525 h 9724"/>
              <a:gd name="connsiteX8" fmla="*/ 5512 w 11871"/>
              <a:gd name="connsiteY8" fmla="*/ 7231 h 9724"/>
              <a:gd name="connsiteX9" fmla="*/ 3874 w 11871"/>
              <a:gd name="connsiteY9" fmla="*/ 4289 h 9724"/>
              <a:gd name="connsiteX10" fmla="*/ 1970 w 11871"/>
              <a:gd name="connsiteY10" fmla="*/ 2574 h 9724"/>
              <a:gd name="connsiteX11" fmla="*/ 66 w 11871"/>
              <a:gd name="connsiteY11" fmla="*/ 1285 h 9724"/>
              <a:gd name="connsiteX12" fmla="*/ 445 w 11871"/>
              <a:gd name="connsiteY12" fmla="*/ 0 h 9724"/>
              <a:gd name="connsiteX0" fmla="*/ 55 w 9981"/>
              <a:gd name="connsiteY0" fmla="*/ 440 h 10007"/>
              <a:gd name="connsiteX1" fmla="*/ 696 w 9981"/>
              <a:gd name="connsiteY1" fmla="*/ 0 h 10007"/>
              <a:gd name="connsiteX2" fmla="*/ 1659 w 9981"/>
              <a:gd name="connsiteY2" fmla="*/ 440 h 10007"/>
              <a:gd name="connsiteX3" fmla="*/ 2941 w 9981"/>
              <a:gd name="connsiteY3" fmla="*/ 1765 h 10007"/>
              <a:gd name="connsiteX4" fmla="*/ 4546 w 9981"/>
              <a:gd name="connsiteY4" fmla="*/ 3970 h 10007"/>
              <a:gd name="connsiteX5" fmla="*/ 5792 w 9981"/>
              <a:gd name="connsiteY5" fmla="*/ 6779 h 10007"/>
              <a:gd name="connsiteX6" fmla="*/ 9899 w 9981"/>
              <a:gd name="connsiteY6" fmla="*/ 9554 h 10007"/>
              <a:gd name="connsiteX7" fmla="*/ 8242 w 9981"/>
              <a:gd name="connsiteY7" fmla="*/ 9795 h 10007"/>
              <a:gd name="connsiteX8" fmla="*/ 4642 w 9981"/>
              <a:gd name="connsiteY8" fmla="*/ 7436 h 10007"/>
              <a:gd name="connsiteX9" fmla="*/ 3262 w 9981"/>
              <a:gd name="connsiteY9" fmla="*/ 4411 h 10007"/>
              <a:gd name="connsiteX10" fmla="*/ 1659 w 9981"/>
              <a:gd name="connsiteY10" fmla="*/ 2647 h 10007"/>
              <a:gd name="connsiteX11" fmla="*/ 55 w 9981"/>
              <a:gd name="connsiteY11" fmla="*/ 1321 h 10007"/>
              <a:gd name="connsiteX12" fmla="*/ 374 w 9981"/>
              <a:gd name="connsiteY12" fmla="*/ 0 h 10007"/>
              <a:gd name="connsiteX0" fmla="*/ 55 w 11378"/>
              <a:gd name="connsiteY0" fmla="*/ 440 h 10000"/>
              <a:gd name="connsiteX1" fmla="*/ 697 w 11378"/>
              <a:gd name="connsiteY1" fmla="*/ 0 h 10000"/>
              <a:gd name="connsiteX2" fmla="*/ 1662 w 11378"/>
              <a:gd name="connsiteY2" fmla="*/ 440 h 10000"/>
              <a:gd name="connsiteX3" fmla="*/ 2947 w 11378"/>
              <a:gd name="connsiteY3" fmla="*/ 1764 h 10000"/>
              <a:gd name="connsiteX4" fmla="*/ 4555 w 11378"/>
              <a:gd name="connsiteY4" fmla="*/ 3967 h 10000"/>
              <a:gd name="connsiteX5" fmla="*/ 5803 w 11378"/>
              <a:gd name="connsiteY5" fmla="*/ 6774 h 10000"/>
              <a:gd name="connsiteX6" fmla="*/ 11332 w 11378"/>
              <a:gd name="connsiteY6" fmla="*/ 9547 h 10000"/>
              <a:gd name="connsiteX7" fmla="*/ 8258 w 11378"/>
              <a:gd name="connsiteY7" fmla="*/ 9788 h 10000"/>
              <a:gd name="connsiteX8" fmla="*/ 4651 w 11378"/>
              <a:gd name="connsiteY8" fmla="*/ 7431 h 10000"/>
              <a:gd name="connsiteX9" fmla="*/ 3268 w 11378"/>
              <a:gd name="connsiteY9" fmla="*/ 4408 h 10000"/>
              <a:gd name="connsiteX10" fmla="*/ 1662 w 11378"/>
              <a:gd name="connsiteY10" fmla="*/ 2645 h 10000"/>
              <a:gd name="connsiteX11" fmla="*/ 55 w 11378"/>
              <a:gd name="connsiteY11" fmla="*/ 1320 h 10000"/>
              <a:gd name="connsiteX12" fmla="*/ 375 w 11378"/>
              <a:gd name="connsiteY12" fmla="*/ 0 h 10000"/>
              <a:gd name="connsiteX0" fmla="*/ 55 w 11352"/>
              <a:gd name="connsiteY0" fmla="*/ 440 h 9952"/>
              <a:gd name="connsiteX1" fmla="*/ 697 w 11352"/>
              <a:gd name="connsiteY1" fmla="*/ 0 h 9952"/>
              <a:gd name="connsiteX2" fmla="*/ 1662 w 11352"/>
              <a:gd name="connsiteY2" fmla="*/ 440 h 9952"/>
              <a:gd name="connsiteX3" fmla="*/ 2947 w 11352"/>
              <a:gd name="connsiteY3" fmla="*/ 1764 h 9952"/>
              <a:gd name="connsiteX4" fmla="*/ 4555 w 11352"/>
              <a:gd name="connsiteY4" fmla="*/ 3967 h 9952"/>
              <a:gd name="connsiteX5" fmla="*/ 6708 w 11352"/>
              <a:gd name="connsiteY5" fmla="*/ 7906 h 9952"/>
              <a:gd name="connsiteX6" fmla="*/ 11332 w 11352"/>
              <a:gd name="connsiteY6" fmla="*/ 9547 h 9952"/>
              <a:gd name="connsiteX7" fmla="*/ 8258 w 11352"/>
              <a:gd name="connsiteY7" fmla="*/ 9788 h 9952"/>
              <a:gd name="connsiteX8" fmla="*/ 4651 w 11352"/>
              <a:gd name="connsiteY8" fmla="*/ 7431 h 9952"/>
              <a:gd name="connsiteX9" fmla="*/ 3268 w 11352"/>
              <a:gd name="connsiteY9" fmla="*/ 4408 h 9952"/>
              <a:gd name="connsiteX10" fmla="*/ 1662 w 11352"/>
              <a:gd name="connsiteY10" fmla="*/ 2645 h 9952"/>
              <a:gd name="connsiteX11" fmla="*/ 55 w 11352"/>
              <a:gd name="connsiteY11" fmla="*/ 1320 h 9952"/>
              <a:gd name="connsiteX12" fmla="*/ 375 w 11352"/>
              <a:gd name="connsiteY12" fmla="*/ 0 h 9952"/>
              <a:gd name="connsiteX0" fmla="*/ 48 w 10000"/>
              <a:gd name="connsiteY0" fmla="*/ 442 h 10000"/>
              <a:gd name="connsiteX1" fmla="*/ 614 w 10000"/>
              <a:gd name="connsiteY1" fmla="*/ 0 h 10000"/>
              <a:gd name="connsiteX2" fmla="*/ 1464 w 10000"/>
              <a:gd name="connsiteY2" fmla="*/ 442 h 10000"/>
              <a:gd name="connsiteX3" fmla="*/ 2596 w 10000"/>
              <a:gd name="connsiteY3" fmla="*/ 1773 h 10000"/>
              <a:gd name="connsiteX4" fmla="*/ 4013 w 10000"/>
              <a:gd name="connsiteY4" fmla="*/ 3986 h 10000"/>
              <a:gd name="connsiteX5" fmla="*/ 5909 w 10000"/>
              <a:gd name="connsiteY5" fmla="*/ 7944 h 10000"/>
              <a:gd name="connsiteX6" fmla="*/ 9982 w 10000"/>
              <a:gd name="connsiteY6" fmla="*/ 9593 h 10000"/>
              <a:gd name="connsiteX7" fmla="*/ 7274 w 10000"/>
              <a:gd name="connsiteY7" fmla="*/ 9835 h 10000"/>
              <a:gd name="connsiteX8" fmla="*/ 4097 w 10000"/>
              <a:gd name="connsiteY8" fmla="*/ 7467 h 10000"/>
              <a:gd name="connsiteX9" fmla="*/ 2680 w 10000"/>
              <a:gd name="connsiteY9" fmla="*/ 4884 h 10000"/>
              <a:gd name="connsiteX10" fmla="*/ 1464 w 10000"/>
              <a:gd name="connsiteY10" fmla="*/ 2658 h 10000"/>
              <a:gd name="connsiteX11" fmla="*/ 48 w 10000"/>
              <a:gd name="connsiteY11" fmla="*/ 1326 h 10000"/>
              <a:gd name="connsiteX12" fmla="*/ 330 w 10000"/>
              <a:gd name="connsiteY12" fmla="*/ 0 h 10000"/>
              <a:gd name="connsiteX0" fmla="*/ 48 w 10000"/>
              <a:gd name="connsiteY0" fmla="*/ 442 h 10000"/>
              <a:gd name="connsiteX1" fmla="*/ 614 w 10000"/>
              <a:gd name="connsiteY1" fmla="*/ 0 h 10000"/>
              <a:gd name="connsiteX2" fmla="*/ 1464 w 10000"/>
              <a:gd name="connsiteY2" fmla="*/ 442 h 10000"/>
              <a:gd name="connsiteX3" fmla="*/ 2596 w 10000"/>
              <a:gd name="connsiteY3" fmla="*/ 1773 h 10000"/>
              <a:gd name="connsiteX4" fmla="*/ 3564 w 10000"/>
              <a:gd name="connsiteY4" fmla="*/ 4213 h 10000"/>
              <a:gd name="connsiteX5" fmla="*/ 5909 w 10000"/>
              <a:gd name="connsiteY5" fmla="*/ 7944 h 10000"/>
              <a:gd name="connsiteX6" fmla="*/ 9982 w 10000"/>
              <a:gd name="connsiteY6" fmla="*/ 9593 h 10000"/>
              <a:gd name="connsiteX7" fmla="*/ 7274 w 10000"/>
              <a:gd name="connsiteY7" fmla="*/ 9835 h 10000"/>
              <a:gd name="connsiteX8" fmla="*/ 4097 w 10000"/>
              <a:gd name="connsiteY8" fmla="*/ 7467 h 10000"/>
              <a:gd name="connsiteX9" fmla="*/ 2680 w 10000"/>
              <a:gd name="connsiteY9" fmla="*/ 4884 h 10000"/>
              <a:gd name="connsiteX10" fmla="*/ 1464 w 10000"/>
              <a:gd name="connsiteY10" fmla="*/ 2658 h 10000"/>
              <a:gd name="connsiteX11" fmla="*/ 48 w 10000"/>
              <a:gd name="connsiteY11" fmla="*/ 1326 h 10000"/>
              <a:gd name="connsiteX12" fmla="*/ 330 w 10000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48" y="442"/>
                </a:moveTo>
                <a:cubicBezTo>
                  <a:pt x="212" y="222"/>
                  <a:pt x="379" y="0"/>
                  <a:pt x="614" y="0"/>
                </a:cubicBezTo>
                <a:cubicBezTo>
                  <a:pt x="850" y="0"/>
                  <a:pt x="1133" y="148"/>
                  <a:pt x="1464" y="442"/>
                </a:cubicBezTo>
                <a:cubicBezTo>
                  <a:pt x="1794" y="739"/>
                  <a:pt x="2246" y="1145"/>
                  <a:pt x="2596" y="1773"/>
                </a:cubicBezTo>
                <a:cubicBezTo>
                  <a:pt x="2946" y="2402"/>
                  <a:pt x="3011" y="3184"/>
                  <a:pt x="3564" y="4213"/>
                </a:cubicBezTo>
                <a:cubicBezTo>
                  <a:pt x="4116" y="5242"/>
                  <a:pt x="4840" y="7047"/>
                  <a:pt x="5909" y="7944"/>
                </a:cubicBezTo>
                <a:cubicBezTo>
                  <a:pt x="6978" y="8841"/>
                  <a:pt x="9755" y="9278"/>
                  <a:pt x="9982" y="9593"/>
                </a:cubicBezTo>
                <a:cubicBezTo>
                  <a:pt x="10210" y="9909"/>
                  <a:pt x="8255" y="10190"/>
                  <a:pt x="7274" y="9835"/>
                </a:cubicBezTo>
                <a:cubicBezTo>
                  <a:pt x="6294" y="9481"/>
                  <a:pt x="4863" y="8292"/>
                  <a:pt x="4097" y="7467"/>
                </a:cubicBezTo>
                <a:cubicBezTo>
                  <a:pt x="3331" y="6642"/>
                  <a:pt x="3119" y="5685"/>
                  <a:pt x="2680" y="4884"/>
                </a:cubicBezTo>
                <a:cubicBezTo>
                  <a:pt x="2241" y="4082"/>
                  <a:pt x="1903" y="3251"/>
                  <a:pt x="1464" y="2658"/>
                </a:cubicBezTo>
                <a:cubicBezTo>
                  <a:pt x="1025" y="2065"/>
                  <a:pt x="236" y="1773"/>
                  <a:pt x="48" y="1326"/>
                </a:cubicBezTo>
                <a:cubicBezTo>
                  <a:pt x="-141" y="885"/>
                  <a:pt x="285" y="222"/>
                  <a:pt x="33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377867" name="Freeform 11"/>
          <p:cNvSpPr>
            <a:spLocks/>
          </p:cNvSpPr>
          <p:nvPr/>
        </p:nvSpPr>
        <p:spPr bwMode="auto">
          <a:xfrm>
            <a:off x="4737100" y="1938338"/>
            <a:ext cx="733425" cy="2317750"/>
          </a:xfrm>
          <a:custGeom>
            <a:avLst/>
            <a:gdLst/>
            <a:ahLst/>
            <a:cxnLst>
              <a:cxn ang="0">
                <a:pos x="350" y="8"/>
              </a:cxn>
              <a:cxn ang="0">
                <a:pos x="302" y="8"/>
              </a:cxn>
              <a:cxn ang="0">
                <a:pos x="254" y="56"/>
              </a:cxn>
              <a:cxn ang="0">
                <a:pos x="206" y="152"/>
              </a:cxn>
              <a:cxn ang="0">
                <a:pos x="158" y="296"/>
              </a:cxn>
              <a:cxn ang="0">
                <a:pos x="110" y="536"/>
              </a:cxn>
              <a:cxn ang="0">
                <a:pos x="62" y="824"/>
              </a:cxn>
              <a:cxn ang="0">
                <a:pos x="14" y="1112"/>
              </a:cxn>
              <a:cxn ang="0">
                <a:pos x="14" y="1448"/>
              </a:cxn>
              <a:cxn ang="0">
                <a:pos x="101" y="1186"/>
              </a:cxn>
              <a:cxn ang="0">
                <a:pos x="158" y="920"/>
              </a:cxn>
              <a:cxn ang="0">
                <a:pos x="206" y="680"/>
              </a:cxn>
              <a:cxn ang="0">
                <a:pos x="302" y="344"/>
              </a:cxn>
              <a:cxn ang="0">
                <a:pos x="398" y="152"/>
              </a:cxn>
              <a:cxn ang="0">
                <a:pos x="446" y="56"/>
              </a:cxn>
              <a:cxn ang="0">
                <a:pos x="446" y="8"/>
              </a:cxn>
              <a:cxn ang="0">
                <a:pos x="350" y="8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 rot="-730185">
            <a:off x="5199063" y="2060575"/>
            <a:ext cx="1533525" cy="3319463"/>
          </a:xfrm>
          <a:custGeom>
            <a:avLst/>
            <a:gdLst>
              <a:gd name="T0" fmla="*/ 2147483647 w 1212"/>
              <a:gd name="T1" fmla="*/ 2147483647 h 2359"/>
              <a:gd name="T2" fmla="*/ 2147483647 w 1212"/>
              <a:gd name="T3" fmla="*/ 2147483647 h 2359"/>
              <a:gd name="T4" fmla="*/ 2147483647 w 1212"/>
              <a:gd name="T5" fmla="*/ 2147483647 h 2359"/>
              <a:gd name="T6" fmla="*/ 2147483647 w 1212"/>
              <a:gd name="T7" fmla="*/ 2147483647 h 2359"/>
              <a:gd name="T8" fmla="*/ 2147483647 w 1212"/>
              <a:gd name="T9" fmla="*/ 2147483647 h 2359"/>
              <a:gd name="T10" fmla="*/ 2147483647 w 1212"/>
              <a:gd name="T11" fmla="*/ 2147483647 h 2359"/>
              <a:gd name="T12" fmla="*/ 2147483647 w 1212"/>
              <a:gd name="T13" fmla="*/ 2147483647 h 2359"/>
              <a:gd name="T14" fmla="*/ 2147483647 w 1212"/>
              <a:gd name="T15" fmla="*/ 2147483647 h 2359"/>
              <a:gd name="T16" fmla="*/ 2147483647 w 1212"/>
              <a:gd name="T17" fmla="*/ 2147483647 h 2359"/>
              <a:gd name="T18" fmla="*/ 2147483647 w 1212"/>
              <a:gd name="T19" fmla="*/ 2147483647 h 2359"/>
              <a:gd name="T20" fmla="*/ 2147483647 w 1212"/>
              <a:gd name="T21" fmla="*/ 2147483647 h 2359"/>
              <a:gd name="T22" fmla="*/ 2147483647 w 1212"/>
              <a:gd name="T23" fmla="*/ 2147483647 h 2359"/>
              <a:gd name="T24" fmla="*/ 2147483647 w 1212"/>
              <a:gd name="T25" fmla="*/ 2147483647 h 2359"/>
              <a:gd name="T26" fmla="*/ 2147483647 w 1212"/>
              <a:gd name="T27" fmla="*/ 2147483647 h 2359"/>
              <a:gd name="T28" fmla="*/ 2147483647 w 1212"/>
              <a:gd name="T29" fmla="*/ 2147483647 h 2359"/>
              <a:gd name="T30" fmla="*/ 2147483647 w 1212"/>
              <a:gd name="T31" fmla="*/ 2147483647 h 2359"/>
              <a:gd name="T32" fmla="*/ 2147483647 w 1212"/>
              <a:gd name="T33" fmla="*/ 2147483647 h 2359"/>
              <a:gd name="T34" fmla="*/ 2147483647 w 1212"/>
              <a:gd name="T35" fmla="*/ 2147483647 h 2359"/>
              <a:gd name="T36" fmla="*/ 2147483647 w 1212"/>
              <a:gd name="T37" fmla="*/ 2147483647 h 2359"/>
              <a:gd name="T38" fmla="*/ 2147483647 w 1212"/>
              <a:gd name="T39" fmla="*/ 2147483647 h 2359"/>
              <a:gd name="T40" fmla="*/ 2147483647 w 1212"/>
              <a:gd name="T41" fmla="*/ 2147483647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12"/>
              <a:gd name="T64" fmla="*/ 0 h 2359"/>
              <a:gd name="T65" fmla="*/ 1212 w 1212"/>
              <a:gd name="T66" fmla="*/ 2359 h 23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20699981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618288" y="2630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253288" y="37687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III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61038" y="41243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IV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 rot="266346">
            <a:off x="3059113" y="45815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051050" y="26368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VII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563938" y="26368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VIII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 rot="190497">
            <a:off x="827088" y="3573463"/>
            <a:ext cx="1584325" cy="2063750"/>
          </a:xfrm>
          <a:custGeom>
            <a:avLst/>
            <a:gdLst>
              <a:gd name="T0" fmla="*/ 2147483647 w 1179"/>
              <a:gd name="T1" fmla="*/ 2147483647 h 1497"/>
              <a:gd name="T2" fmla="*/ 2147483647 w 1179"/>
              <a:gd name="T3" fmla="*/ 2147483647 h 1497"/>
              <a:gd name="T4" fmla="*/ 2147483647 w 1179"/>
              <a:gd name="T5" fmla="*/ 2147483647 h 1497"/>
              <a:gd name="T6" fmla="*/ 2147483647 w 1179"/>
              <a:gd name="T7" fmla="*/ 2147483647 h 1497"/>
              <a:gd name="T8" fmla="*/ 2147483647 w 1179"/>
              <a:gd name="T9" fmla="*/ 2147483647 h 1497"/>
              <a:gd name="T10" fmla="*/ 2147483647 w 1179"/>
              <a:gd name="T11" fmla="*/ 2147483647 h 1497"/>
              <a:gd name="T12" fmla="*/ 2147483647 w 1179"/>
              <a:gd name="T13" fmla="*/ 2147483647 h 1497"/>
              <a:gd name="T14" fmla="*/ 2147483647 w 1179"/>
              <a:gd name="T15" fmla="*/ 2147483647 h 1497"/>
              <a:gd name="T16" fmla="*/ 2147483647 w 1179"/>
              <a:gd name="T17" fmla="*/ 2147483647 h 1497"/>
              <a:gd name="T18" fmla="*/ 2147483647 w 1179"/>
              <a:gd name="T19" fmla="*/ 2147483647 h 1497"/>
              <a:gd name="T20" fmla="*/ 2147483647 w 1179"/>
              <a:gd name="T21" fmla="*/ 2147483647 h 1497"/>
              <a:gd name="T22" fmla="*/ 2147483647 w 1179"/>
              <a:gd name="T23" fmla="*/ 2147483647 h 1497"/>
              <a:gd name="T24" fmla="*/ 2147483647 w 1179"/>
              <a:gd name="T25" fmla="*/ 2147483647 h 1497"/>
              <a:gd name="T26" fmla="*/ 2147483647 w 1179"/>
              <a:gd name="T27" fmla="*/ 2147483647 h 1497"/>
              <a:gd name="T28" fmla="*/ 2147483647 w 1179"/>
              <a:gd name="T29" fmla="*/ 2147483647 h 1497"/>
              <a:gd name="T30" fmla="*/ 2147483647 w 1179"/>
              <a:gd name="T31" fmla="*/ 2147483647 h 1497"/>
              <a:gd name="T32" fmla="*/ 2147483647 w 1179"/>
              <a:gd name="T33" fmla="*/ 2147483647 h 1497"/>
              <a:gd name="T34" fmla="*/ 2147483647 w 1179"/>
              <a:gd name="T35" fmla="*/ 2147483647 h 1497"/>
              <a:gd name="T36" fmla="*/ 2147483647 w 1179"/>
              <a:gd name="T37" fmla="*/ 2147483647 h 1497"/>
              <a:gd name="T38" fmla="*/ 2147483647 w 1179"/>
              <a:gd name="T39" fmla="*/ 2147483647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79"/>
              <a:gd name="T61" fmla="*/ 0 h 1497"/>
              <a:gd name="T62" fmla="*/ 1179 w 1179"/>
              <a:gd name="T63" fmla="*/ 1497 h 149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403350" y="443706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</a:t>
            </a:r>
          </a:p>
        </p:txBody>
      </p:sp>
      <p:sp>
        <p:nvSpPr>
          <p:cNvPr id="20501" name="Rectangle 2"/>
          <p:cNvSpPr>
            <a:spLocks noChangeArrowheads="1"/>
          </p:cNvSpPr>
          <p:nvPr/>
        </p:nvSpPr>
        <p:spPr bwMode="auto"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CH" altLang="fr-FR" sz="5400" b="1" dirty="0">
              <a:solidFill>
                <a:srgbClr val="FFFFFF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2" name="AutoShape 21"/>
          <p:cNvSpPr>
            <a:spLocks/>
          </p:cNvSpPr>
          <p:nvPr/>
        </p:nvSpPr>
        <p:spPr bwMode="auto">
          <a:xfrm rot="5400000" flipV="1">
            <a:off x="2577287" y="4532784"/>
            <a:ext cx="45719" cy="3257193"/>
          </a:xfrm>
          <a:prstGeom prst="rightBracket">
            <a:avLst>
              <a:gd name="adj" fmla="val 141398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20503" name="AutoShape 22"/>
          <p:cNvSpPr>
            <a:spLocks/>
          </p:cNvSpPr>
          <p:nvPr/>
        </p:nvSpPr>
        <p:spPr bwMode="auto">
          <a:xfrm rot="5400000" flipV="1">
            <a:off x="6665090" y="4350513"/>
            <a:ext cx="198884" cy="3247639"/>
          </a:xfrm>
          <a:prstGeom prst="rightBracket">
            <a:avLst>
              <a:gd name="adj" fmla="val 88353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1871664" y="6308653"/>
            <a:ext cx="183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fr-FR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FOIE </a:t>
            </a:r>
            <a:r>
              <a:rPr lang="de-CH" altLang="fr-FR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droit</a:t>
            </a:r>
            <a:endParaRPr lang="de-DE" altLang="fr-FR" dirty="0">
              <a:solidFill>
                <a:srgbClr val="0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5" name="Text Box 24"/>
          <p:cNvSpPr txBox="1">
            <a:spLocks noChangeArrowheads="1"/>
          </p:cNvSpPr>
          <p:nvPr/>
        </p:nvSpPr>
        <p:spPr bwMode="auto">
          <a:xfrm>
            <a:off x="5966718" y="6198393"/>
            <a:ext cx="174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fr-FR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FOIE </a:t>
            </a:r>
            <a:r>
              <a:rPr lang="de-CH" altLang="fr-FR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gauche</a:t>
            </a:r>
            <a:endParaRPr lang="de-DE" altLang="fr-FR" dirty="0">
              <a:solidFill>
                <a:srgbClr val="0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6" name="Text Box 15"/>
          <p:cNvSpPr txBox="1">
            <a:spLocks noChangeArrowheads="1"/>
          </p:cNvSpPr>
          <p:nvPr/>
        </p:nvSpPr>
        <p:spPr bwMode="auto">
          <a:xfrm>
            <a:off x="4716463" y="60150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VCI</a:t>
            </a:r>
          </a:p>
        </p:txBody>
      </p:sp>
      <p:sp>
        <p:nvSpPr>
          <p:cNvPr id="20507" name="Text Box 15"/>
          <p:cNvSpPr txBox="1">
            <a:spLocks noChangeArrowheads="1"/>
          </p:cNvSpPr>
          <p:nvPr/>
        </p:nvSpPr>
        <p:spPr bwMode="auto">
          <a:xfrm rot="2090744">
            <a:off x="5302250" y="20955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VHG</a:t>
            </a:r>
          </a:p>
        </p:txBody>
      </p:sp>
      <p:sp>
        <p:nvSpPr>
          <p:cNvPr id="20508" name="Text Box 15"/>
          <p:cNvSpPr txBox="1">
            <a:spLocks noChangeArrowheads="1"/>
          </p:cNvSpPr>
          <p:nvPr/>
        </p:nvSpPr>
        <p:spPr bwMode="auto">
          <a:xfrm rot="-4418119">
            <a:off x="4718050" y="23415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VHM</a:t>
            </a:r>
          </a:p>
        </p:txBody>
      </p:sp>
      <p:sp>
        <p:nvSpPr>
          <p:cNvPr id="20509" name="Text Box 15"/>
          <p:cNvSpPr txBox="1">
            <a:spLocks noChangeArrowheads="1"/>
          </p:cNvSpPr>
          <p:nvPr/>
        </p:nvSpPr>
        <p:spPr bwMode="auto">
          <a:xfrm rot="-2595821">
            <a:off x="3375025" y="191611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VHD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7373" y="116632"/>
            <a:ext cx="4609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Anatomie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du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Foie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8334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586413" y="4338638"/>
            <a:ext cx="1143000" cy="1066800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0099981" lon="20099981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377859" name="AutoShape 3"/>
          <p:cNvSpPr>
            <a:spLocks noChangeArrowheads="1"/>
          </p:cNvSpPr>
          <p:nvPr/>
        </p:nvSpPr>
        <p:spPr bwMode="auto">
          <a:xfrm>
            <a:off x="4595813" y="1519238"/>
            <a:ext cx="838200" cy="5160962"/>
          </a:xfrm>
          <a:prstGeom prst="can">
            <a:avLst>
              <a:gd name="adj" fmla="val 4416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1331913" y="1989138"/>
            <a:ext cx="2162175" cy="1544637"/>
          </a:xfrm>
          <a:custGeom>
            <a:avLst/>
            <a:gdLst>
              <a:gd name="T0" fmla="*/ 2147483647 w 1608"/>
              <a:gd name="T1" fmla="*/ 2147483647 h 1120"/>
              <a:gd name="T2" fmla="*/ 2147483647 w 1608"/>
              <a:gd name="T3" fmla="*/ 2147483647 h 1120"/>
              <a:gd name="T4" fmla="*/ 2147483647 w 1608"/>
              <a:gd name="T5" fmla="*/ 2147483647 h 1120"/>
              <a:gd name="T6" fmla="*/ 2147483647 w 1608"/>
              <a:gd name="T7" fmla="*/ 2147483647 h 1120"/>
              <a:gd name="T8" fmla="*/ 2147483647 w 1608"/>
              <a:gd name="T9" fmla="*/ 2147483647 h 1120"/>
              <a:gd name="T10" fmla="*/ 2147483647 w 1608"/>
              <a:gd name="T11" fmla="*/ 2147483647 h 1120"/>
              <a:gd name="T12" fmla="*/ 2147483647 w 1608"/>
              <a:gd name="T13" fmla="*/ 2147483647 h 1120"/>
              <a:gd name="T14" fmla="*/ 2147483647 w 1608"/>
              <a:gd name="T15" fmla="*/ 2147483647 h 1120"/>
              <a:gd name="T16" fmla="*/ 2147483647 w 1608"/>
              <a:gd name="T17" fmla="*/ 2147483647 h 1120"/>
              <a:gd name="T18" fmla="*/ 2147483647 w 1608"/>
              <a:gd name="T19" fmla="*/ 2147483647 h 1120"/>
              <a:gd name="T20" fmla="*/ 2147483647 w 1608"/>
              <a:gd name="T21" fmla="*/ 2147483647 h 1120"/>
              <a:gd name="T22" fmla="*/ 2147483647 w 1608"/>
              <a:gd name="T23" fmla="*/ 2147483647 h 1120"/>
              <a:gd name="T24" fmla="*/ 2147483647 w 1608"/>
              <a:gd name="T25" fmla="*/ 2147483647 h 1120"/>
              <a:gd name="T26" fmla="*/ 2147483647 w 1608"/>
              <a:gd name="T27" fmla="*/ 2147483647 h 1120"/>
              <a:gd name="T28" fmla="*/ 2147483647 w 1608"/>
              <a:gd name="T29" fmla="*/ 2147483647 h 1120"/>
              <a:gd name="T30" fmla="*/ 2147483647 w 1608"/>
              <a:gd name="T31" fmla="*/ 2147483647 h 1120"/>
              <a:gd name="T32" fmla="*/ 2147483647 w 1608"/>
              <a:gd name="T33" fmla="*/ 2147483647 h 1120"/>
              <a:gd name="T34" fmla="*/ 2147483647 w 1608"/>
              <a:gd name="T35" fmla="*/ 2147483647 h 1120"/>
              <a:gd name="T36" fmla="*/ 2147483647 w 1608"/>
              <a:gd name="T37" fmla="*/ 2147483647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08"/>
              <a:gd name="T58" fmla="*/ 0 h 1120"/>
              <a:gd name="T59" fmla="*/ 1608 w 1608"/>
              <a:gd name="T60" fmla="*/ 1120 h 11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399981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77861" name="Freeform 5"/>
          <p:cNvSpPr>
            <a:spLocks/>
          </p:cNvSpPr>
          <p:nvPr/>
        </p:nvSpPr>
        <p:spPr bwMode="auto">
          <a:xfrm>
            <a:off x="2578100" y="1844675"/>
            <a:ext cx="2032000" cy="3176588"/>
          </a:xfrm>
          <a:custGeom>
            <a:avLst/>
            <a:gdLst/>
            <a:ahLst/>
            <a:cxnLst>
              <a:cxn ang="0">
                <a:pos x="1408" y="56"/>
              </a:cxn>
              <a:cxn ang="0">
                <a:pos x="1264" y="8"/>
              </a:cxn>
              <a:cxn ang="0">
                <a:pos x="1072" y="8"/>
              </a:cxn>
              <a:cxn ang="0">
                <a:pos x="880" y="56"/>
              </a:cxn>
              <a:cxn ang="0">
                <a:pos x="736" y="152"/>
              </a:cxn>
              <a:cxn ang="0">
                <a:pos x="592" y="344"/>
              </a:cxn>
              <a:cxn ang="0">
                <a:pos x="448" y="536"/>
              </a:cxn>
              <a:cxn ang="0">
                <a:pos x="304" y="728"/>
              </a:cxn>
              <a:cxn ang="0">
                <a:pos x="160" y="1016"/>
              </a:cxn>
              <a:cxn ang="0">
                <a:pos x="64" y="1400"/>
              </a:cxn>
              <a:cxn ang="0">
                <a:pos x="16" y="1832"/>
              </a:cxn>
              <a:cxn ang="0">
                <a:pos x="16" y="2264"/>
              </a:cxn>
              <a:cxn ang="0">
                <a:pos x="112" y="1784"/>
              </a:cxn>
              <a:cxn ang="0">
                <a:pos x="160" y="1448"/>
              </a:cxn>
              <a:cxn ang="0">
                <a:pos x="256" y="1160"/>
              </a:cxn>
              <a:cxn ang="0">
                <a:pos x="496" y="728"/>
              </a:cxn>
              <a:cxn ang="0">
                <a:pos x="640" y="536"/>
              </a:cxn>
              <a:cxn ang="0">
                <a:pos x="784" y="344"/>
              </a:cxn>
              <a:cxn ang="0">
                <a:pos x="976" y="200"/>
              </a:cxn>
              <a:cxn ang="0">
                <a:pos x="1216" y="152"/>
              </a:cxn>
              <a:cxn ang="0">
                <a:pos x="1456" y="200"/>
              </a:cxn>
              <a:cxn ang="0">
                <a:pos x="1504" y="104"/>
              </a:cxn>
              <a:cxn ang="0">
                <a:pos x="1408" y="56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 rot="-424316">
            <a:off x="6084888" y="2184400"/>
            <a:ext cx="1636712" cy="1290638"/>
          </a:xfrm>
          <a:custGeom>
            <a:avLst/>
            <a:gdLst>
              <a:gd name="T0" fmla="*/ 2147483647 w 1008"/>
              <a:gd name="T1" fmla="*/ 2147483647 h 912"/>
              <a:gd name="T2" fmla="*/ 2147483647 w 1008"/>
              <a:gd name="T3" fmla="*/ 2147483647 h 912"/>
              <a:gd name="T4" fmla="*/ 2147483647 w 1008"/>
              <a:gd name="T5" fmla="*/ 2147483647 h 912"/>
              <a:gd name="T6" fmla="*/ 2147483647 w 1008"/>
              <a:gd name="T7" fmla="*/ 2147483647 h 912"/>
              <a:gd name="T8" fmla="*/ 2147483647 w 1008"/>
              <a:gd name="T9" fmla="*/ 2147483647 h 912"/>
              <a:gd name="T10" fmla="*/ 2147483647 w 1008"/>
              <a:gd name="T11" fmla="*/ 2147483647 h 912"/>
              <a:gd name="T12" fmla="*/ 2147483647 w 1008"/>
              <a:gd name="T13" fmla="*/ 2147483647 h 912"/>
              <a:gd name="T14" fmla="*/ 2147483647 w 1008"/>
              <a:gd name="T15" fmla="*/ 2147483647 h 912"/>
              <a:gd name="T16" fmla="*/ 2147483647 w 1008"/>
              <a:gd name="T17" fmla="*/ 2147483647 h 912"/>
              <a:gd name="T18" fmla="*/ 2147483647 w 1008"/>
              <a:gd name="T19" fmla="*/ 2147483647 h 912"/>
              <a:gd name="T20" fmla="*/ 2147483647 w 1008"/>
              <a:gd name="T21" fmla="*/ 2147483647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8"/>
              <a:gd name="T34" fmla="*/ 0 h 912"/>
              <a:gd name="T35" fmla="*/ 1008 w 1008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18600000" lon="20099981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 rot="-764496">
            <a:off x="6804025" y="3068638"/>
            <a:ext cx="1638300" cy="1833562"/>
          </a:xfrm>
          <a:custGeom>
            <a:avLst/>
            <a:gdLst>
              <a:gd name="T0" fmla="*/ 2147483647 w 1256"/>
              <a:gd name="T1" fmla="*/ 2147483647 h 1280"/>
              <a:gd name="T2" fmla="*/ 2147483647 w 1256"/>
              <a:gd name="T3" fmla="*/ 2147483647 h 1280"/>
              <a:gd name="T4" fmla="*/ 2147483647 w 1256"/>
              <a:gd name="T5" fmla="*/ 2147483647 h 1280"/>
              <a:gd name="T6" fmla="*/ 2147483647 w 1256"/>
              <a:gd name="T7" fmla="*/ 2147483647 h 1280"/>
              <a:gd name="T8" fmla="*/ 2147483647 w 1256"/>
              <a:gd name="T9" fmla="*/ 2147483647 h 1280"/>
              <a:gd name="T10" fmla="*/ 2147483647 w 1256"/>
              <a:gd name="T11" fmla="*/ 2147483647 h 1280"/>
              <a:gd name="T12" fmla="*/ 2147483647 w 1256"/>
              <a:gd name="T13" fmla="*/ 2147483647 h 1280"/>
              <a:gd name="T14" fmla="*/ 2147483647 w 1256"/>
              <a:gd name="T15" fmla="*/ 2147483647 h 1280"/>
              <a:gd name="T16" fmla="*/ 2147483647 w 1256"/>
              <a:gd name="T17" fmla="*/ 2147483647 h 1280"/>
              <a:gd name="T18" fmla="*/ 2147483647 w 1256"/>
              <a:gd name="T19" fmla="*/ 2147483647 h 1280"/>
              <a:gd name="T20" fmla="*/ 2147483647 w 1256"/>
              <a:gd name="T21" fmla="*/ 2147483647 h 1280"/>
              <a:gd name="T22" fmla="*/ 2147483647 w 1256"/>
              <a:gd name="T23" fmla="*/ 2147483647 h 1280"/>
              <a:gd name="T24" fmla="*/ 2147483647 w 1256"/>
              <a:gd name="T25" fmla="*/ 2147483647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6"/>
              <a:gd name="T40" fmla="*/ 0 h 1280"/>
              <a:gd name="T41" fmla="*/ 1256 w 1256"/>
              <a:gd name="T42" fmla="*/ 1280 h 12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19499990" lon="20399981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2827338" y="1989138"/>
            <a:ext cx="2032000" cy="1798637"/>
          </a:xfrm>
          <a:custGeom>
            <a:avLst/>
            <a:gdLst>
              <a:gd name="T0" fmla="*/ 2147483647 w 1512"/>
              <a:gd name="T1" fmla="*/ 2147483647 h 1304"/>
              <a:gd name="T2" fmla="*/ 2147483647 w 1512"/>
              <a:gd name="T3" fmla="*/ 2147483647 h 1304"/>
              <a:gd name="T4" fmla="*/ 2147483647 w 1512"/>
              <a:gd name="T5" fmla="*/ 2147483647 h 1304"/>
              <a:gd name="T6" fmla="*/ 2147483647 w 1512"/>
              <a:gd name="T7" fmla="*/ 2147483647 h 1304"/>
              <a:gd name="T8" fmla="*/ 2147483647 w 1512"/>
              <a:gd name="T9" fmla="*/ 2147483647 h 1304"/>
              <a:gd name="T10" fmla="*/ 2147483647 w 1512"/>
              <a:gd name="T11" fmla="*/ 2147483647 h 1304"/>
              <a:gd name="T12" fmla="*/ 2147483647 w 1512"/>
              <a:gd name="T13" fmla="*/ 2147483647 h 1304"/>
              <a:gd name="T14" fmla="*/ 2147483647 w 1512"/>
              <a:gd name="T15" fmla="*/ 2147483647 h 1304"/>
              <a:gd name="T16" fmla="*/ 2147483647 w 1512"/>
              <a:gd name="T17" fmla="*/ 2147483647 h 1304"/>
              <a:gd name="T18" fmla="*/ 2147483647 w 1512"/>
              <a:gd name="T19" fmla="*/ 2147483647 h 1304"/>
              <a:gd name="T20" fmla="*/ 2147483647 w 1512"/>
              <a:gd name="T21" fmla="*/ 2147483647 h 1304"/>
              <a:gd name="T22" fmla="*/ 2147483647 w 1512"/>
              <a:gd name="T23" fmla="*/ 2147483647 h 1304"/>
              <a:gd name="T24" fmla="*/ 2147483647 w 1512"/>
              <a:gd name="T25" fmla="*/ 2147483647 h 1304"/>
              <a:gd name="T26" fmla="*/ 2147483647 w 1512"/>
              <a:gd name="T27" fmla="*/ 2147483647 h 1304"/>
              <a:gd name="T28" fmla="*/ 2147483647 w 1512"/>
              <a:gd name="T29" fmla="*/ 2147483647 h 1304"/>
              <a:gd name="T30" fmla="*/ 2147483647 w 1512"/>
              <a:gd name="T31" fmla="*/ 2147483647 h 1304"/>
              <a:gd name="T32" fmla="*/ 2147483647 w 1512"/>
              <a:gd name="T33" fmla="*/ 2147483647 h 1304"/>
              <a:gd name="T34" fmla="*/ 2147483647 w 1512"/>
              <a:gd name="T35" fmla="*/ 2147483647 h 1304"/>
              <a:gd name="T36" fmla="*/ 2147483647 w 1512"/>
              <a:gd name="T37" fmla="*/ 2147483647 h 1304"/>
              <a:gd name="T38" fmla="*/ 2147483647 w 1512"/>
              <a:gd name="T39" fmla="*/ 2147483647 h 1304"/>
              <a:gd name="T40" fmla="*/ 2147483647 w 1512"/>
              <a:gd name="T41" fmla="*/ 2147483647 h 1304"/>
              <a:gd name="T42" fmla="*/ 2147483647 w 1512"/>
              <a:gd name="T43" fmla="*/ 2147483647 h 1304"/>
              <a:gd name="T44" fmla="*/ 2147483647 w 1512"/>
              <a:gd name="T45" fmla="*/ 2147483647 h 1304"/>
              <a:gd name="T46" fmla="*/ 2147483647 w 1512"/>
              <a:gd name="T47" fmla="*/ 2147483647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2"/>
              <a:gd name="T73" fmla="*/ 0 h 1304"/>
              <a:gd name="T74" fmla="*/ 1512 w 1512"/>
              <a:gd name="T75" fmla="*/ 1304 h 13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 rot="302668">
            <a:off x="2382838" y="3786188"/>
            <a:ext cx="1760537" cy="2019300"/>
          </a:xfrm>
          <a:custGeom>
            <a:avLst/>
            <a:gdLst>
              <a:gd name="T0" fmla="*/ 2147483647 w 1310"/>
              <a:gd name="T1" fmla="*/ 2147483647 h 1465"/>
              <a:gd name="T2" fmla="*/ 2147483647 w 1310"/>
              <a:gd name="T3" fmla="*/ 2147483647 h 1465"/>
              <a:gd name="T4" fmla="*/ 2147483647 w 1310"/>
              <a:gd name="T5" fmla="*/ 2147483647 h 1465"/>
              <a:gd name="T6" fmla="*/ 2147483647 w 1310"/>
              <a:gd name="T7" fmla="*/ 2147483647 h 1465"/>
              <a:gd name="T8" fmla="*/ 2147483647 w 1310"/>
              <a:gd name="T9" fmla="*/ 2147483647 h 1465"/>
              <a:gd name="T10" fmla="*/ 2147483647 w 1310"/>
              <a:gd name="T11" fmla="*/ 2147483647 h 1465"/>
              <a:gd name="T12" fmla="*/ 2147483647 w 1310"/>
              <a:gd name="T13" fmla="*/ 2147483647 h 1465"/>
              <a:gd name="T14" fmla="*/ 2147483647 w 1310"/>
              <a:gd name="T15" fmla="*/ 2147483647 h 1465"/>
              <a:gd name="T16" fmla="*/ 2147483647 w 1310"/>
              <a:gd name="T17" fmla="*/ 2147483647 h 1465"/>
              <a:gd name="T18" fmla="*/ 2147483647 w 1310"/>
              <a:gd name="T19" fmla="*/ 2147483647 h 1465"/>
              <a:gd name="T20" fmla="*/ 2147483647 w 1310"/>
              <a:gd name="T21" fmla="*/ 2147483647 h 1465"/>
              <a:gd name="T22" fmla="*/ 2147483647 w 1310"/>
              <a:gd name="T23" fmla="*/ 2147483647 h 1465"/>
              <a:gd name="T24" fmla="*/ 2147483647 w 1310"/>
              <a:gd name="T25" fmla="*/ 2147483647 h 1465"/>
              <a:gd name="T26" fmla="*/ 2147483647 w 1310"/>
              <a:gd name="T27" fmla="*/ 2147483647 h 1465"/>
              <a:gd name="T28" fmla="*/ 2147483647 w 1310"/>
              <a:gd name="T29" fmla="*/ 2147483647 h 1465"/>
              <a:gd name="T30" fmla="*/ 2147483647 w 1310"/>
              <a:gd name="T31" fmla="*/ 2147483647 h 1465"/>
              <a:gd name="T32" fmla="*/ 2147483647 w 1310"/>
              <a:gd name="T33" fmla="*/ 2147483647 h 1465"/>
              <a:gd name="T34" fmla="*/ 2147483647 w 1310"/>
              <a:gd name="T35" fmla="*/ 2147483647 h 1465"/>
              <a:gd name="T36" fmla="*/ 2147483647 w 1310"/>
              <a:gd name="T37" fmla="*/ 2147483647 h 1465"/>
              <a:gd name="T38" fmla="*/ 2147483647 w 1310"/>
              <a:gd name="T39" fmla="*/ 2147483647 h 1465"/>
              <a:gd name="T40" fmla="*/ 2147483647 w 1310"/>
              <a:gd name="T41" fmla="*/ 2147483647 h 1465"/>
              <a:gd name="T42" fmla="*/ 2147483647 w 1310"/>
              <a:gd name="T43" fmla="*/ 2147483647 h 1465"/>
              <a:gd name="T44" fmla="*/ 2147483647 w 1310"/>
              <a:gd name="T45" fmla="*/ 2147483647 h 1465"/>
              <a:gd name="T46" fmla="*/ 2147483647 w 1310"/>
              <a:gd name="T47" fmla="*/ 2147483647 h 1465"/>
              <a:gd name="T48" fmla="*/ 2147483647 w 1310"/>
              <a:gd name="T49" fmla="*/ 2147483647 h 1465"/>
              <a:gd name="T50" fmla="*/ 2147483647 w 1310"/>
              <a:gd name="T51" fmla="*/ 2147483647 h 1465"/>
              <a:gd name="T52" fmla="*/ 2147483647 w 1310"/>
              <a:gd name="T53" fmla="*/ 2147483647 h 1465"/>
              <a:gd name="T54" fmla="*/ 2147483647 w 1310"/>
              <a:gd name="T55" fmla="*/ 2147483647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10"/>
              <a:gd name="T85" fmla="*/ 0 h 1465"/>
              <a:gd name="T86" fmla="*/ 1310 w 1310"/>
              <a:gd name="T87" fmla="*/ 1465 h 14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77866" name="Freeform 10"/>
          <p:cNvSpPr>
            <a:spLocks/>
          </p:cNvSpPr>
          <p:nvPr/>
        </p:nvSpPr>
        <p:spPr bwMode="auto">
          <a:xfrm>
            <a:off x="5324667" y="1951038"/>
            <a:ext cx="2254917" cy="1481992"/>
          </a:xfrm>
          <a:custGeom>
            <a:avLst/>
            <a:gdLst>
              <a:gd name="connsiteX0" fmla="*/ 72 w 9532"/>
              <a:gd name="connsiteY0" fmla="*/ 357 h 9698"/>
              <a:gd name="connsiteX1" fmla="*/ 917 w 9532"/>
              <a:gd name="connsiteY1" fmla="*/ 0 h 9698"/>
              <a:gd name="connsiteX2" fmla="*/ 2184 w 9532"/>
              <a:gd name="connsiteY2" fmla="*/ 357 h 9698"/>
              <a:gd name="connsiteX3" fmla="*/ 3875 w 9532"/>
              <a:gd name="connsiteY3" fmla="*/ 1429 h 9698"/>
              <a:gd name="connsiteX4" fmla="*/ 5987 w 9532"/>
              <a:gd name="connsiteY4" fmla="*/ 3214 h 9698"/>
              <a:gd name="connsiteX5" fmla="*/ 7181 w 9532"/>
              <a:gd name="connsiteY5" fmla="*/ 5611 h 9698"/>
              <a:gd name="connsiteX6" fmla="*/ 8945 w 9532"/>
              <a:gd name="connsiteY6" fmla="*/ 7857 h 9698"/>
              <a:gd name="connsiteX7" fmla="*/ 9367 w 9532"/>
              <a:gd name="connsiteY7" fmla="*/ 9643 h 9698"/>
              <a:gd name="connsiteX8" fmla="*/ 6410 w 9532"/>
              <a:gd name="connsiteY8" fmla="*/ 5714 h 9698"/>
              <a:gd name="connsiteX9" fmla="*/ 4297 w 9532"/>
              <a:gd name="connsiteY9" fmla="*/ 3571 h 9698"/>
              <a:gd name="connsiteX10" fmla="*/ 2184 w 9532"/>
              <a:gd name="connsiteY10" fmla="*/ 2143 h 9698"/>
              <a:gd name="connsiteX11" fmla="*/ 72 w 9532"/>
              <a:gd name="connsiteY11" fmla="*/ 1071 h 9698"/>
              <a:gd name="connsiteX12" fmla="*/ 494 w 9532"/>
              <a:gd name="connsiteY12" fmla="*/ 0 h 9698"/>
              <a:gd name="connsiteX0" fmla="*/ 76 w 11411"/>
              <a:gd name="connsiteY0" fmla="*/ 368 h 9987"/>
              <a:gd name="connsiteX1" fmla="*/ 962 w 11411"/>
              <a:gd name="connsiteY1" fmla="*/ 0 h 9987"/>
              <a:gd name="connsiteX2" fmla="*/ 2291 w 11411"/>
              <a:gd name="connsiteY2" fmla="*/ 368 h 9987"/>
              <a:gd name="connsiteX3" fmla="*/ 4065 w 11411"/>
              <a:gd name="connsiteY3" fmla="*/ 1473 h 9987"/>
              <a:gd name="connsiteX4" fmla="*/ 6281 w 11411"/>
              <a:gd name="connsiteY4" fmla="*/ 3314 h 9987"/>
              <a:gd name="connsiteX5" fmla="*/ 7534 w 11411"/>
              <a:gd name="connsiteY5" fmla="*/ 5786 h 9987"/>
              <a:gd name="connsiteX6" fmla="*/ 11334 w 11411"/>
              <a:gd name="connsiteY6" fmla="*/ 7913 h 9987"/>
              <a:gd name="connsiteX7" fmla="*/ 9827 w 11411"/>
              <a:gd name="connsiteY7" fmla="*/ 9943 h 9987"/>
              <a:gd name="connsiteX8" fmla="*/ 6725 w 11411"/>
              <a:gd name="connsiteY8" fmla="*/ 5892 h 9987"/>
              <a:gd name="connsiteX9" fmla="*/ 4508 w 11411"/>
              <a:gd name="connsiteY9" fmla="*/ 3682 h 9987"/>
              <a:gd name="connsiteX10" fmla="*/ 2291 w 11411"/>
              <a:gd name="connsiteY10" fmla="*/ 2210 h 9987"/>
              <a:gd name="connsiteX11" fmla="*/ 76 w 11411"/>
              <a:gd name="connsiteY11" fmla="*/ 1104 h 9987"/>
              <a:gd name="connsiteX12" fmla="*/ 518 w 11411"/>
              <a:gd name="connsiteY12" fmla="*/ 0 h 9987"/>
              <a:gd name="connsiteX0" fmla="*/ 67 w 10002"/>
              <a:gd name="connsiteY0" fmla="*/ 368 h 9989"/>
              <a:gd name="connsiteX1" fmla="*/ 843 w 10002"/>
              <a:gd name="connsiteY1" fmla="*/ 0 h 9989"/>
              <a:gd name="connsiteX2" fmla="*/ 2008 w 10002"/>
              <a:gd name="connsiteY2" fmla="*/ 368 h 9989"/>
              <a:gd name="connsiteX3" fmla="*/ 3562 w 10002"/>
              <a:gd name="connsiteY3" fmla="*/ 1475 h 9989"/>
              <a:gd name="connsiteX4" fmla="*/ 5504 w 10002"/>
              <a:gd name="connsiteY4" fmla="*/ 3318 h 9989"/>
              <a:gd name="connsiteX5" fmla="*/ 6602 w 10002"/>
              <a:gd name="connsiteY5" fmla="*/ 5794 h 9989"/>
              <a:gd name="connsiteX6" fmla="*/ 9933 w 10002"/>
              <a:gd name="connsiteY6" fmla="*/ 7923 h 9989"/>
              <a:gd name="connsiteX7" fmla="*/ 8612 w 10002"/>
              <a:gd name="connsiteY7" fmla="*/ 9956 h 9989"/>
              <a:gd name="connsiteX8" fmla="*/ 5620 w 10002"/>
              <a:gd name="connsiteY8" fmla="*/ 6216 h 9989"/>
              <a:gd name="connsiteX9" fmla="*/ 3951 w 10002"/>
              <a:gd name="connsiteY9" fmla="*/ 3687 h 9989"/>
              <a:gd name="connsiteX10" fmla="*/ 2008 w 10002"/>
              <a:gd name="connsiteY10" fmla="*/ 2213 h 9989"/>
              <a:gd name="connsiteX11" fmla="*/ 67 w 10002"/>
              <a:gd name="connsiteY11" fmla="*/ 1105 h 9989"/>
              <a:gd name="connsiteX12" fmla="*/ 454 w 10002"/>
              <a:gd name="connsiteY12" fmla="*/ 0 h 9989"/>
              <a:gd name="connsiteX0" fmla="*/ 67 w 10195"/>
              <a:gd name="connsiteY0" fmla="*/ 368 h 8606"/>
              <a:gd name="connsiteX1" fmla="*/ 843 w 10195"/>
              <a:gd name="connsiteY1" fmla="*/ 0 h 8606"/>
              <a:gd name="connsiteX2" fmla="*/ 2008 w 10195"/>
              <a:gd name="connsiteY2" fmla="*/ 368 h 8606"/>
              <a:gd name="connsiteX3" fmla="*/ 3561 w 10195"/>
              <a:gd name="connsiteY3" fmla="*/ 1477 h 8606"/>
              <a:gd name="connsiteX4" fmla="*/ 5503 w 10195"/>
              <a:gd name="connsiteY4" fmla="*/ 3322 h 8606"/>
              <a:gd name="connsiteX5" fmla="*/ 6601 w 10195"/>
              <a:gd name="connsiteY5" fmla="*/ 5800 h 8606"/>
              <a:gd name="connsiteX6" fmla="*/ 9931 w 10195"/>
              <a:gd name="connsiteY6" fmla="*/ 7932 h 8606"/>
              <a:gd name="connsiteX7" fmla="*/ 9498 w 10195"/>
              <a:gd name="connsiteY7" fmla="*/ 8513 h 8606"/>
              <a:gd name="connsiteX8" fmla="*/ 5619 w 10195"/>
              <a:gd name="connsiteY8" fmla="*/ 6223 h 8606"/>
              <a:gd name="connsiteX9" fmla="*/ 3950 w 10195"/>
              <a:gd name="connsiteY9" fmla="*/ 3691 h 8606"/>
              <a:gd name="connsiteX10" fmla="*/ 2008 w 10195"/>
              <a:gd name="connsiteY10" fmla="*/ 2215 h 8606"/>
              <a:gd name="connsiteX11" fmla="*/ 67 w 10195"/>
              <a:gd name="connsiteY11" fmla="*/ 1106 h 8606"/>
              <a:gd name="connsiteX12" fmla="*/ 454 w 10195"/>
              <a:gd name="connsiteY12" fmla="*/ 0 h 8606"/>
              <a:gd name="connsiteX0" fmla="*/ 66 w 11827"/>
              <a:gd name="connsiteY0" fmla="*/ 428 h 10016"/>
              <a:gd name="connsiteX1" fmla="*/ 827 w 11827"/>
              <a:gd name="connsiteY1" fmla="*/ 0 h 10016"/>
              <a:gd name="connsiteX2" fmla="*/ 1970 w 11827"/>
              <a:gd name="connsiteY2" fmla="*/ 428 h 10016"/>
              <a:gd name="connsiteX3" fmla="*/ 3493 w 11827"/>
              <a:gd name="connsiteY3" fmla="*/ 1716 h 10016"/>
              <a:gd name="connsiteX4" fmla="*/ 5398 w 11827"/>
              <a:gd name="connsiteY4" fmla="*/ 3860 h 10016"/>
              <a:gd name="connsiteX5" fmla="*/ 6475 w 11827"/>
              <a:gd name="connsiteY5" fmla="*/ 6739 h 10016"/>
              <a:gd name="connsiteX6" fmla="*/ 11752 w 11827"/>
              <a:gd name="connsiteY6" fmla="*/ 9290 h 10016"/>
              <a:gd name="connsiteX7" fmla="*/ 9316 w 11827"/>
              <a:gd name="connsiteY7" fmla="*/ 9892 h 10016"/>
              <a:gd name="connsiteX8" fmla="*/ 5512 w 11827"/>
              <a:gd name="connsiteY8" fmla="*/ 7231 h 10016"/>
              <a:gd name="connsiteX9" fmla="*/ 3874 w 11827"/>
              <a:gd name="connsiteY9" fmla="*/ 4289 h 10016"/>
              <a:gd name="connsiteX10" fmla="*/ 1970 w 11827"/>
              <a:gd name="connsiteY10" fmla="*/ 2574 h 10016"/>
              <a:gd name="connsiteX11" fmla="*/ 66 w 11827"/>
              <a:gd name="connsiteY11" fmla="*/ 1285 h 10016"/>
              <a:gd name="connsiteX12" fmla="*/ 445 w 11827"/>
              <a:gd name="connsiteY12" fmla="*/ 0 h 10016"/>
              <a:gd name="connsiteX0" fmla="*/ 66 w 11871"/>
              <a:gd name="connsiteY0" fmla="*/ 428 h 9724"/>
              <a:gd name="connsiteX1" fmla="*/ 827 w 11871"/>
              <a:gd name="connsiteY1" fmla="*/ 0 h 9724"/>
              <a:gd name="connsiteX2" fmla="*/ 1970 w 11871"/>
              <a:gd name="connsiteY2" fmla="*/ 428 h 9724"/>
              <a:gd name="connsiteX3" fmla="*/ 3493 w 11871"/>
              <a:gd name="connsiteY3" fmla="*/ 1716 h 9724"/>
              <a:gd name="connsiteX4" fmla="*/ 5398 w 11871"/>
              <a:gd name="connsiteY4" fmla="*/ 3860 h 9724"/>
              <a:gd name="connsiteX5" fmla="*/ 6475 w 11871"/>
              <a:gd name="connsiteY5" fmla="*/ 6739 h 9724"/>
              <a:gd name="connsiteX6" fmla="*/ 11752 w 11871"/>
              <a:gd name="connsiteY6" fmla="*/ 9290 h 9724"/>
              <a:gd name="connsiteX7" fmla="*/ 9785 w 11871"/>
              <a:gd name="connsiteY7" fmla="*/ 9525 h 9724"/>
              <a:gd name="connsiteX8" fmla="*/ 5512 w 11871"/>
              <a:gd name="connsiteY8" fmla="*/ 7231 h 9724"/>
              <a:gd name="connsiteX9" fmla="*/ 3874 w 11871"/>
              <a:gd name="connsiteY9" fmla="*/ 4289 h 9724"/>
              <a:gd name="connsiteX10" fmla="*/ 1970 w 11871"/>
              <a:gd name="connsiteY10" fmla="*/ 2574 h 9724"/>
              <a:gd name="connsiteX11" fmla="*/ 66 w 11871"/>
              <a:gd name="connsiteY11" fmla="*/ 1285 h 9724"/>
              <a:gd name="connsiteX12" fmla="*/ 445 w 11871"/>
              <a:gd name="connsiteY12" fmla="*/ 0 h 9724"/>
              <a:gd name="connsiteX0" fmla="*/ 55 w 9981"/>
              <a:gd name="connsiteY0" fmla="*/ 440 h 10007"/>
              <a:gd name="connsiteX1" fmla="*/ 696 w 9981"/>
              <a:gd name="connsiteY1" fmla="*/ 0 h 10007"/>
              <a:gd name="connsiteX2" fmla="*/ 1659 w 9981"/>
              <a:gd name="connsiteY2" fmla="*/ 440 h 10007"/>
              <a:gd name="connsiteX3" fmla="*/ 2941 w 9981"/>
              <a:gd name="connsiteY3" fmla="*/ 1765 h 10007"/>
              <a:gd name="connsiteX4" fmla="*/ 4546 w 9981"/>
              <a:gd name="connsiteY4" fmla="*/ 3970 h 10007"/>
              <a:gd name="connsiteX5" fmla="*/ 5792 w 9981"/>
              <a:gd name="connsiteY5" fmla="*/ 6779 h 10007"/>
              <a:gd name="connsiteX6" fmla="*/ 9899 w 9981"/>
              <a:gd name="connsiteY6" fmla="*/ 9554 h 10007"/>
              <a:gd name="connsiteX7" fmla="*/ 8242 w 9981"/>
              <a:gd name="connsiteY7" fmla="*/ 9795 h 10007"/>
              <a:gd name="connsiteX8" fmla="*/ 4642 w 9981"/>
              <a:gd name="connsiteY8" fmla="*/ 7436 h 10007"/>
              <a:gd name="connsiteX9" fmla="*/ 3262 w 9981"/>
              <a:gd name="connsiteY9" fmla="*/ 4411 h 10007"/>
              <a:gd name="connsiteX10" fmla="*/ 1659 w 9981"/>
              <a:gd name="connsiteY10" fmla="*/ 2647 h 10007"/>
              <a:gd name="connsiteX11" fmla="*/ 55 w 9981"/>
              <a:gd name="connsiteY11" fmla="*/ 1321 h 10007"/>
              <a:gd name="connsiteX12" fmla="*/ 374 w 9981"/>
              <a:gd name="connsiteY12" fmla="*/ 0 h 10007"/>
              <a:gd name="connsiteX0" fmla="*/ 55 w 11378"/>
              <a:gd name="connsiteY0" fmla="*/ 440 h 10000"/>
              <a:gd name="connsiteX1" fmla="*/ 697 w 11378"/>
              <a:gd name="connsiteY1" fmla="*/ 0 h 10000"/>
              <a:gd name="connsiteX2" fmla="*/ 1662 w 11378"/>
              <a:gd name="connsiteY2" fmla="*/ 440 h 10000"/>
              <a:gd name="connsiteX3" fmla="*/ 2947 w 11378"/>
              <a:gd name="connsiteY3" fmla="*/ 1764 h 10000"/>
              <a:gd name="connsiteX4" fmla="*/ 4555 w 11378"/>
              <a:gd name="connsiteY4" fmla="*/ 3967 h 10000"/>
              <a:gd name="connsiteX5" fmla="*/ 5803 w 11378"/>
              <a:gd name="connsiteY5" fmla="*/ 6774 h 10000"/>
              <a:gd name="connsiteX6" fmla="*/ 11332 w 11378"/>
              <a:gd name="connsiteY6" fmla="*/ 9547 h 10000"/>
              <a:gd name="connsiteX7" fmla="*/ 8258 w 11378"/>
              <a:gd name="connsiteY7" fmla="*/ 9788 h 10000"/>
              <a:gd name="connsiteX8" fmla="*/ 4651 w 11378"/>
              <a:gd name="connsiteY8" fmla="*/ 7431 h 10000"/>
              <a:gd name="connsiteX9" fmla="*/ 3268 w 11378"/>
              <a:gd name="connsiteY9" fmla="*/ 4408 h 10000"/>
              <a:gd name="connsiteX10" fmla="*/ 1662 w 11378"/>
              <a:gd name="connsiteY10" fmla="*/ 2645 h 10000"/>
              <a:gd name="connsiteX11" fmla="*/ 55 w 11378"/>
              <a:gd name="connsiteY11" fmla="*/ 1320 h 10000"/>
              <a:gd name="connsiteX12" fmla="*/ 375 w 11378"/>
              <a:gd name="connsiteY12" fmla="*/ 0 h 10000"/>
              <a:gd name="connsiteX0" fmla="*/ 55 w 11352"/>
              <a:gd name="connsiteY0" fmla="*/ 440 h 9952"/>
              <a:gd name="connsiteX1" fmla="*/ 697 w 11352"/>
              <a:gd name="connsiteY1" fmla="*/ 0 h 9952"/>
              <a:gd name="connsiteX2" fmla="*/ 1662 w 11352"/>
              <a:gd name="connsiteY2" fmla="*/ 440 h 9952"/>
              <a:gd name="connsiteX3" fmla="*/ 2947 w 11352"/>
              <a:gd name="connsiteY3" fmla="*/ 1764 h 9952"/>
              <a:gd name="connsiteX4" fmla="*/ 4555 w 11352"/>
              <a:gd name="connsiteY4" fmla="*/ 3967 h 9952"/>
              <a:gd name="connsiteX5" fmla="*/ 6708 w 11352"/>
              <a:gd name="connsiteY5" fmla="*/ 7906 h 9952"/>
              <a:gd name="connsiteX6" fmla="*/ 11332 w 11352"/>
              <a:gd name="connsiteY6" fmla="*/ 9547 h 9952"/>
              <a:gd name="connsiteX7" fmla="*/ 8258 w 11352"/>
              <a:gd name="connsiteY7" fmla="*/ 9788 h 9952"/>
              <a:gd name="connsiteX8" fmla="*/ 4651 w 11352"/>
              <a:gd name="connsiteY8" fmla="*/ 7431 h 9952"/>
              <a:gd name="connsiteX9" fmla="*/ 3268 w 11352"/>
              <a:gd name="connsiteY9" fmla="*/ 4408 h 9952"/>
              <a:gd name="connsiteX10" fmla="*/ 1662 w 11352"/>
              <a:gd name="connsiteY10" fmla="*/ 2645 h 9952"/>
              <a:gd name="connsiteX11" fmla="*/ 55 w 11352"/>
              <a:gd name="connsiteY11" fmla="*/ 1320 h 9952"/>
              <a:gd name="connsiteX12" fmla="*/ 375 w 11352"/>
              <a:gd name="connsiteY12" fmla="*/ 0 h 9952"/>
              <a:gd name="connsiteX0" fmla="*/ 48 w 10000"/>
              <a:gd name="connsiteY0" fmla="*/ 442 h 10000"/>
              <a:gd name="connsiteX1" fmla="*/ 614 w 10000"/>
              <a:gd name="connsiteY1" fmla="*/ 0 h 10000"/>
              <a:gd name="connsiteX2" fmla="*/ 1464 w 10000"/>
              <a:gd name="connsiteY2" fmla="*/ 442 h 10000"/>
              <a:gd name="connsiteX3" fmla="*/ 2596 w 10000"/>
              <a:gd name="connsiteY3" fmla="*/ 1773 h 10000"/>
              <a:gd name="connsiteX4" fmla="*/ 4013 w 10000"/>
              <a:gd name="connsiteY4" fmla="*/ 3986 h 10000"/>
              <a:gd name="connsiteX5" fmla="*/ 5909 w 10000"/>
              <a:gd name="connsiteY5" fmla="*/ 7944 h 10000"/>
              <a:gd name="connsiteX6" fmla="*/ 9982 w 10000"/>
              <a:gd name="connsiteY6" fmla="*/ 9593 h 10000"/>
              <a:gd name="connsiteX7" fmla="*/ 7274 w 10000"/>
              <a:gd name="connsiteY7" fmla="*/ 9835 h 10000"/>
              <a:gd name="connsiteX8" fmla="*/ 4097 w 10000"/>
              <a:gd name="connsiteY8" fmla="*/ 7467 h 10000"/>
              <a:gd name="connsiteX9" fmla="*/ 2680 w 10000"/>
              <a:gd name="connsiteY9" fmla="*/ 4884 h 10000"/>
              <a:gd name="connsiteX10" fmla="*/ 1464 w 10000"/>
              <a:gd name="connsiteY10" fmla="*/ 2658 h 10000"/>
              <a:gd name="connsiteX11" fmla="*/ 48 w 10000"/>
              <a:gd name="connsiteY11" fmla="*/ 1326 h 10000"/>
              <a:gd name="connsiteX12" fmla="*/ 330 w 10000"/>
              <a:gd name="connsiteY12" fmla="*/ 0 h 10000"/>
              <a:gd name="connsiteX0" fmla="*/ 48 w 10000"/>
              <a:gd name="connsiteY0" fmla="*/ 442 h 10000"/>
              <a:gd name="connsiteX1" fmla="*/ 614 w 10000"/>
              <a:gd name="connsiteY1" fmla="*/ 0 h 10000"/>
              <a:gd name="connsiteX2" fmla="*/ 1464 w 10000"/>
              <a:gd name="connsiteY2" fmla="*/ 442 h 10000"/>
              <a:gd name="connsiteX3" fmla="*/ 2596 w 10000"/>
              <a:gd name="connsiteY3" fmla="*/ 1773 h 10000"/>
              <a:gd name="connsiteX4" fmla="*/ 3564 w 10000"/>
              <a:gd name="connsiteY4" fmla="*/ 4213 h 10000"/>
              <a:gd name="connsiteX5" fmla="*/ 5909 w 10000"/>
              <a:gd name="connsiteY5" fmla="*/ 7944 h 10000"/>
              <a:gd name="connsiteX6" fmla="*/ 9982 w 10000"/>
              <a:gd name="connsiteY6" fmla="*/ 9593 h 10000"/>
              <a:gd name="connsiteX7" fmla="*/ 7274 w 10000"/>
              <a:gd name="connsiteY7" fmla="*/ 9835 h 10000"/>
              <a:gd name="connsiteX8" fmla="*/ 4097 w 10000"/>
              <a:gd name="connsiteY8" fmla="*/ 7467 h 10000"/>
              <a:gd name="connsiteX9" fmla="*/ 2680 w 10000"/>
              <a:gd name="connsiteY9" fmla="*/ 4884 h 10000"/>
              <a:gd name="connsiteX10" fmla="*/ 1464 w 10000"/>
              <a:gd name="connsiteY10" fmla="*/ 2658 h 10000"/>
              <a:gd name="connsiteX11" fmla="*/ 48 w 10000"/>
              <a:gd name="connsiteY11" fmla="*/ 1326 h 10000"/>
              <a:gd name="connsiteX12" fmla="*/ 330 w 10000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48" y="442"/>
                </a:moveTo>
                <a:cubicBezTo>
                  <a:pt x="212" y="222"/>
                  <a:pt x="379" y="0"/>
                  <a:pt x="614" y="0"/>
                </a:cubicBezTo>
                <a:cubicBezTo>
                  <a:pt x="850" y="0"/>
                  <a:pt x="1133" y="148"/>
                  <a:pt x="1464" y="442"/>
                </a:cubicBezTo>
                <a:cubicBezTo>
                  <a:pt x="1794" y="739"/>
                  <a:pt x="2246" y="1145"/>
                  <a:pt x="2596" y="1773"/>
                </a:cubicBezTo>
                <a:cubicBezTo>
                  <a:pt x="2946" y="2402"/>
                  <a:pt x="3011" y="3184"/>
                  <a:pt x="3564" y="4213"/>
                </a:cubicBezTo>
                <a:cubicBezTo>
                  <a:pt x="4116" y="5242"/>
                  <a:pt x="4840" y="7047"/>
                  <a:pt x="5909" y="7944"/>
                </a:cubicBezTo>
                <a:cubicBezTo>
                  <a:pt x="6978" y="8841"/>
                  <a:pt x="9755" y="9278"/>
                  <a:pt x="9982" y="9593"/>
                </a:cubicBezTo>
                <a:cubicBezTo>
                  <a:pt x="10210" y="9909"/>
                  <a:pt x="8255" y="10190"/>
                  <a:pt x="7274" y="9835"/>
                </a:cubicBezTo>
                <a:cubicBezTo>
                  <a:pt x="6294" y="9481"/>
                  <a:pt x="4863" y="8292"/>
                  <a:pt x="4097" y="7467"/>
                </a:cubicBezTo>
                <a:cubicBezTo>
                  <a:pt x="3331" y="6642"/>
                  <a:pt x="3119" y="5685"/>
                  <a:pt x="2680" y="4884"/>
                </a:cubicBezTo>
                <a:cubicBezTo>
                  <a:pt x="2241" y="4082"/>
                  <a:pt x="1903" y="3251"/>
                  <a:pt x="1464" y="2658"/>
                </a:cubicBezTo>
                <a:cubicBezTo>
                  <a:pt x="1025" y="2065"/>
                  <a:pt x="236" y="1773"/>
                  <a:pt x="48" y="1326"/>
                </a:cubicBezTo>
                <a:cubicBezTo>
                  <a:pt x="-141" y="885"/>
                  <a:pt x="285" y="222"/>
                  <a:pt x="33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377867" name="Freeform 11"/>
          <p:cNvSpPr>
            <a:spLocks/>
          </p:cNvSpPr>
          <p:nvPr/>
        </p:nvSpPr>
        <p:spPr bwMode="auto">
          <a:xfrm>
            <a:off x="4737100" y="1938338"/>
            <a:ext cx="733425" cy="2317750"/>
          </a:xfrm>
          <a:custGeom>
            <a:avLst/>
            <a:gdLst/>
            <a:ahLst/>
            <a:cxnLst>
              <a:cxn ang="0">
                <a:pos x="350" y="8"/>
              </a:cxn>
              <a:cxn ang="0">
                <a:pos x="302" y="8"/>
              </a:cxn>
              <a:cxn ang="0">
                <a:pos x="254" y="56"/>
              </a:cxn>
              <a:cxn ang="0">
                <a:pos x="206" y="152"/>
              </a:cxn>
              <a:cxn ang="0">
                <a:pos x="158" y="296"/>
              </a:cxn>
              <a:cxn ang="0">
                <a:pos x="110" y="536"/>
              </a:cxn>
              <a:cxn ang="0">
                <a:pos x="62" y="824"/>
              </a:cxn>
              <a:cxn ang="0">
                <a:pos x="14" y="1112"/>
              </a:cxn>
              <a:cxn ang="0">
                <a:pos x="14" y="1448"/>
              </a:cxn>
              <a:cxn ang="0">
                <a:pos x="101" y="1186"/>
              </a:cxn>
              <a:cxn ang="0">
                <a:pos x="158" y="920"/>
              </a:cxn>
              <a:cxn ang="0">
                <a:pos x="206" y="680"/>
              </a:cxn>
              <a:cxn ang="0">
                <a:pos x="302" y="344"/>
              </a:cxn>
              <a:cxn ang="0">
                <a:pos x="398" y="152"/>
              </a:cxn>
              <a:cxn ang="0">
                <a:pos x="446" y="56"/>
              </a:cxn>
              <a:cxn ang="0">
                <a:pos x="446" y="8"/>
              </a:cxn>
              <a:cxn ang="0">
                <a:pos x="350" y="8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 rot="-730185">
            <a:off x="5199063" y="2060575"/>
            <a:ext cx="1533525" cy="3319463"/>
          </a:xfrm>
          <a:custGeom>
            <a:avLst/>
            <a:gdLst>
              <a:gd name="T0" fmla="*/ 2147483647 w 1212"/>
              <a:gd name="T1" fmla="*/ 2147483647 h 2359"/>
              <a:gd name="T2" fmla="*/ 2147483647 w 1212"/>
              <a:gd name="T3" fmla="*/ 2147483647 h 2359"/>
              <a:gd name="T4" fmla="*/ 2147483647 w 1212"/>
              <a:gd name="T5" fmla="*/ 2147483647 h 2359"/>
              <a:gd name="T6" fmla="*/ 2147483647 w 1212"/>
              <a:gd name="T7" fmla="*/ 2147483647 h 2359"/>
              <a:gd name="T8" fmla="*/ 2147483647 w 1212"/>
              <a:gd name="T9" fmla="*/ 2147483647 h 2359"/>
              <a:gd name="T10" fmla="*/ 2147483647 w 1212"/>
              <a:gd name="T11" fmla="*/ 2147483647 h 2359"/>
              <a:gd name="T12" fmla="*/ 2147483647 w 1212"/>
              <a:gd name="T13" fmla="*/ 2147483647 h 2359"/>
              <a:gd name="T14" fmla="*/ 2147483647 w 1212"/>
              <a:gd name="T15" fmla="*/ 2147483647 h 2359"/>
              <a:gd name="T16" fmla="*/ 2147483647 w 1212"/>
              <a:gd name="T17" fmla="*/ 2147483647 h 2359"/>
              <a:gd name="T18" fmla="*/ 2147483647 w 1212"/>
              <a:gd name="T19" fmla="*/ 2147483647 h 2359"/>
              <a:gd name="T20" fmla="*/ 2147483647 w 1212"/>
              <a:gd name="T21" fmla="*/ 2147483647 h 2359"/>
              <a:gd name="T22" fmla="*/ 2147483647 w 1212"/>
              <a:gd name="T23" fmla="*/ 2147483647 h 2359"/>
              <a:gd name="T24" fmla="*/ 2147483647 w 1212"/>
              <a:gd name="T25" fmla="*/ 2147483647 h 2359"/>
              <a:gd name="T26" fmla="*/ 2147483647 w 1212"/>
              <a:gd name="T27" fmla="*/ 2147483647 h 2359"/>
              <a:gd name="T28" fmla="*/ 2147483647 w 1212"/>
              <a:gd name="T29" fmla="*/ 2147483647 h 2359"/>
              <a:gd name="T30" fmla="*/ 2147483647 w 1212"/>
              <a:gd name="T31" fmla="*/ 2147483647 h 2359"/>
              <a:gd name="T32" fmla="*/ 2147483647 w 1212"/>
              <a:gd name="T33" fmla="*/ 2147483647 h 2359"/>
              <a:gd name="T34" fmla="*/ 2147483647 w 1212"/>
              <a:gd name="T35" fmla="*/ 2147483647 h 2359"/>
              <a:gd name="T36" fmla="*/ 2147483647 w 1212"/>
              <a:gd name="T37" fmla="*/ 2147483647 h 2359"/>
              <a:gd name="T38" fmla="*/ 2147483647 w 1212"/>
              <a:gd name="T39" fmla="*/ 2147483647 h 2359"/>
              <a:gd name="T40" fmla="*/ 2147483647 w 1212"/>
              <a:gd name="T41" fmla="*/ 2147483647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12"/>
              <a:gd name="T64" fmla="*/ 0 h 2359"/>
              <a:gd name="T65" fmla="*/ 1212 w 1212"/>
              <a:gd name="T66" fmla="*/ 2359 h 23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20699981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618288" y="2630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253288" y="37687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III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61038" y="41243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IV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 rot="266346">
            <a:off x="3059113" y="45815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051050" y="26368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VII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563938" y="26368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VIII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 rot="190497">
            <a:off x="827088" y="3573463"/>
            <a:ext cx="1584325" cy="2063750"/>
          </a:xfrm>
          <a:custGeom>
            <a:avLst/>
            <a:gdLst>
              <a:gd name="T0" fmla="*/ 2147483647 w 1179"/>
              <a:gd name="T1" fmla="*/ 2147483647 h 1497"/>
              <a:gd name="T2" fmla="*/ 2147483647 w 1179"/>
              <a:gd name="T3" fmla="*/ 2147483647 h 1497"/>
              <a:gd name="T4" fmla="*/ 2147483647 w 1179"/>
              <a:gd name="T5" fmla="*/ 2147483647 h 1497"/>
              <a:gd name="T6" fmla="*/ 2147483647 w 1179"/>
              <a:gd name="T7" fmla="*/ 2147483647 h 1497"/>
              <a:gd name="T8" fmla="*/ 2147483647 w 1179"/>
              <a:gd name="T9" fmla="*/ 2147483647 h 1497"/>
              <a:gd name="T10" fmla="*/ 2147483647 w 1179"/>
              <a:gd name="T11" fmla="*/ 2147483647 h 1497"/>
              <a:gd name="T12" fmla="*/ 2147483647 w 1179"/>
              <a:gd name="T13" fmla="*/ 2147483647 h 1497"/>
              <a:gd name="T14" fmla="*/ 2147483647 w 1179"/>
              <a:gd name="T15" fmla="*/ 2147483647 h 1497"/>
              <a:gd name="T16" fmla="*/ 2147483647 w 1179"/>
              <a:gd name="T17" fmla="*/ 2147483647 h 1497"/>
              <a:gd name="T18" fmla="*/ 2147483647 w 1179"/>
              <a:gd name="T19" fmla="*/ 2147483647 h 1497"/>
              <a:gd name="T20" fmla="*/ 2147483647 w 1179"/>
              <a:gd name="T21" fmla="*/ 2147483647 h 1497"/>
              <a:gd name="T22" fmla="*/ 2147483647 w 1179"/>
              <a:gd name="T23" fmla="*/ 2147483647 h 1497"/>
              <a:gd name="T24" fmla="*/ 2147483647 w 1179"/>
              <a:gd name="T25" fmla="*/ 2147483647 h 1497"/>
              <a:gd name="T26" fmla="*/ 2147483647 w 1179"/>
              <a:gd name="T27" fmla="*/ 2147483647 h 1497"/>
              <a:gd name="T28" fmla="*/ 2147483647 w 1179"/>
              <a:gd name="T29" fmla="*/ 2147483647 h 1497"/>
              <a:gd name="T30" fmla="*/ 2147483647 w 1179"/>
              <a:gd name="T31" fmla="*/ 2147483647 h 1497"/>
              <a:gd name="T32" fmla="*/ 2147483647 w 1179"/>
              <a:gd name="T33" fmla="*/ 2147483647 h 1497"/>
              <a:gd name="T34" fmla="*/ 2147483647 w 1179"/>
              <a:gd name="T35" fmla="*/ 2147483647 h 1497"/>
              <a:gd name="T36" fmla="*/ 2147483647 w 1179"/>
              <a:gd name="T37" fmla="*/ 2147483647 h 1497"/>
              <a:gd name="T38" fmla="*/ 2147483647 w 1179"/>
              <a:gd name="T39" fmla="*/ 2147483647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79"/>
              <a:gd name="T61" fmla="*/ 0 h 1497"/>
              <a:gd name="T62" fmla="*/ 1179 w 1179"/>
              <a:gd name="T63" fmla="*/ 1497 h 149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403350" y="443706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</a:t>
            </a:r>
          </a:p>
        </p:txBody>
      </p:sp>
      <p:sp>
        <p:nvSpPr>
          <p:cNvPr id="20501" name="Rectangle 2"/>
          <p:cNvSpPr>
            <a:spLocks noChangeArrowheads="1"/>
          </p:cNvSpPr>
          <p:nvPr/>
        </p:nvSpPr>
        <p:spPr bwMode="auto"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CH" altLang="fr-FR" sz="5400" b="1" dirty="0">
              <a:solidFill>
                <a:srgbClr val="FFFFFF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2" name="AutoShape 21"/>
          <p:cNvSpPr>
            <a:spLocks/>
          </p:cNvSpPr>
          <p:nvPr/>
        </p:nvSpPr>
        <p:spPr bwMode="auto">
          <a:xfrm rot="5400000" flipV="1">
            <a:off x="3820652" y="3128265"/>
            <a:ext cx="206873" cy="5905077"/>
          </a:xfrm>
          <a:prstGeom prst="rightBracket">
            <a:avLst>
              <a:gd name="adj" fmla="val 141398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20503" name="AutoShape 22"/>
          <p:cNvSpPr>
            <a:spLocks/>
          </p:cNvSpPr>
          <p:nvPr/>
        </p:nvSpPr>
        <p:spPr bwMode="auto">
          <a:xfrm rot="5400000" flipV="1">
            <a:off x="7629401" y="5314825"/>
            <a:ext cx="194794" cy="1323106"/>
          </a:xfrm>
          <a:prstGeom prst="rightBracket">
            <a:avLst>
              <a:gd name="adj" fmla="val 88353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2912127" y="6277077"/>
            <a:ext cx="1839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fr-FR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Lobe </a:t>
            </a:r>
            <a:r>
              <a:rPr lang="de-CH" altLang="fr-FR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droit</a:t>
            </a:r>
            <a:endParaRPr lang="de-DE" altLang="fr-FR" dirty="0">
              <a:solidFill>
                <a:srgbClr val="0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5" name="Text Box 24"/>
          <p:cNvSpPr txBox="1">
            <a:spLocks noChangeArrowheads="1"/>
          </p:cNvSpPr>
          <p:nvPr/>
        </p:nvSpPr>
        <p:spPr bwMode="auto">
          <a:xfrm>
            <a:off x="6999288" y="6173341"/>
            <a:ext cx="174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fr-FR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Lobe </a:t>
            </a:r>
            <a:r>
              <a:rPr lang="de-CH" altLang="fr-FR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gauche</a:t>
            </a:r>
            <a:endParaRPr lang="de-DE" altLang="fr-FR" dirty="0">
              <a:solidFill>
                <a:srgbClr val="0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6" name="Text Box 15"/>
          <p:cNvSpPr txBox="1">
            <a:spLocks noChangeArrowheads="1"/>
          </p:cNvSpPr>
          <p:nvPr/>
        </p:nvSpPr>
        <p:spPr bwMode="auto">
          <a:xfrm>
            <a:off x="4716463" y="60150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VCI</a:t>
            </a:r>
          </a:p>
        </p:txBody>
      </p:sp>
      <p:sp>
        <p:nvSpPr>
          <p:cNvPr id="20507" name="Text Box 15"/>
          <p:cNvSpPr txBox="1">
            <a:spLocks noChangeArrowheads="1"/>
          </p:cNvSpPr>
          <p:nvPr/>
        </p:nvSpPr>
        <p:spPr bwMode="auto">
          <a:xfrm rot="2090744">
            <a:off x="5302250" y="20955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VHG</a:t>
            </a:r>
          </a:p>
        </p:txBody>
      </p:sp>
      <p:sp>
        <p:nvSpPr>
          <p:cNvPr id="20508" name="Text Box 15"/>
          <p:cNvSpPr txBox="1">
            <a:spLocks noChangeArrowheads="1"/>
          </p:cNvSpPr>
          <p:nvPr/>
        </p:nvSpPr>
        <p:spPr bwMode="auto">
          <a:xfrm rot="-4418119">
            <a:off x="4718050" y="23415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VHM</a:t>
            </a:r>
          </a:p>
        </p:txBody>
      </p:sp>
      <p:sp>
        <p:nvSpPr>
          <p:cNvPr id="20509" name="Text Box 15"/>
          <p:cNvSpPr txBox="1">
            <a:spLocks noChangeArrowheads="1"/>
          </p:cNvSpPr>
          <p:nvPr/>
        </p:nvSpPr>
        <p:spPr bwMode="auto">
          <a:xfrm rot="-2595821">
            <a:off x="3375025" y="191611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VHD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7373" y="116632"/>
            <a:ext cx="4609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Anatomie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du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Foie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0633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236741" y="3233043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4484266" y="1534418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025228" y="1810643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6501" name="Freeform 5"/>
          <p:cNvSpPr>
            <a:spLocks/>
          </p:cNvSpPr>
          <p:nvPr/>
        </p:nvSpPr>
        <p:spPr bwMode="auto">
          <a:xfrm>
            <a:off x="3012653" y="1756668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 rot="-424316">
            <a:off x="5889203" y="1947168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 rot="-764496">
            <a:off x="6290841" y="2590106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3079328" y="1855093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6505" name="Freeform 9"/>
          <p:cNvSpPr>
            <a:spLocks/>
          </p:cNvSpPr>
          <p:nvPr/>
        </p:nvSpPr>
        <p:spPr bwMode="auto">
          <a:xfrm>
            <a:off x="4977978" y="1794768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6506" name="Freeform 10"/>
          <p:cNvSpPr>
            <a:spLocks/>
          </p:cNvSpPr>
          <p:nvPr/>
        </p:nvSpPr>
        <p:spPr bwMode="auto">
          <a:xfrm>
            <a:off x="4677941" y="1786831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 rot="-730185">
            <a:off x="4922416" y="1899543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1723603" y="3004443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2915816" y="3140968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 rot="20976025" flipH="1">
            <a:off x="5927303" y="1534418"/>
            <a:ext cx="914400" cy="3200400"/>
          </a:xfrm>
          <a:custGeom>
            <a:avLst/>
            <a:gdLst>
              <a:gd name="T0" fmla="*/ 0 w 576"/>
              <a:gd name="T1" fmla="*/ 0 h 2640"/>
              <a:gd name="T2" fmla="*/ 914400 w 576"/>
              <a:gd name="T3" fmla="*/ 814647 h 2640"/>
              <a:gd name="T4" fmla="*/ 0 w 576"/>
              <a:gd name="T5" fmla="*/ 3200400 h 2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640">
                <a:moveTo>
                  <a:pt x="0" y="0"/>
                </a:moveTo>
                <a:cubicBezTo>
                  <a:pt x="288" y="116"/>
                  <a:pt x="576" y="232"/>
                  <a:pt x="576" y="672"/>
                </a:cubicBezTo>
                <a:cubicBezTo>
                  <a:pt x="576" y="1112"/>
                  <a:pt x="96" y="2312"/>
                  <a:pt x="0" y="2640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410399" y="5210980"/>
            <a:ext cx="6264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Lobectomie gauche (</a:t>
            </a:r>
            <a:r>
              <a:rPr lang="fr-FR" altLang="de-DE" sz="24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Bisegmentectomie</a:t>
            </a: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2-3)</a:t>
            </a:r>
            <a:endParaRPr lang="fr-FR" altLang="de-DE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5908470" y="2506416"/>
            <a:ext cx="1317047" cy="3689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857875" y="2099849"/>
            <a:ext cx="1152944" cy="39834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279705" y="3319567"/>
            <a:ext cx="958447" cy="31204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171855" y="2923589"/>
            <a:ext cx="1133832" cy="32779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470636" y="3694849"/>
            <a:ext cx="633168" cy="19140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2320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433269" y="3150766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4680794" y="1452141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221756" y="1728366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7525" name="Freeform 5"/>
          <p:cNvSpPr>
            <a:spLocks/>
          </p:cNvSpPr>
          <p:nvPr/>
        </p:nvSpPr>
        <p:spPr bwMode="auto">
          <a:xfrm>
            <a:off x="3209181" y="1674391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3275856" y="1772816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7527" name="Freeform 7"/>
          <p:cNvSpPr>
            <a:spLocks/>
          </p:cNvSpPr>
          <p:nvPr/>
        </p:nvSpPr>
        <p:spPr bwMode="auto">
          <a:xfrm>
            <a:off x="4874469" y="1704554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 rot="-730185">
            <a:off x="5118944" y="1817266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1920131" y="2922166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3112344" y="3058691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74567" y="5210980"/>
            <a:ext cx="6264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Lobectomie gauche (</a:t>
            </a:r>
            <a:r>
              <a:rPr lang="fr-FR" altLang="de-DE" sz="24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Bisegmentectomie</a:t>
            </a: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</a:t>
            </a:r>
            <a:r>
              <a:rPr lang="fr-FR" altLang="de-DE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2-3)</a:t>
            </a:r>
            <a:endParaRPr lang="fr-FR" altLang="de-DE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54427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586413" y="4338638"/>
            <a:ext cx="1143000" cy="1066800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20099981" lon="20099981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377859" name="AutoShape 3"/>
          <p:cNvSpPr>
            <a:spLocks noChangeArrowheads="1"/>
          </p:cNvSpPr>
          <p:nvPr/>
        </p:nvSpPr>
        <p:spPr bwMode="auto">
          <a:xfrm>
            <a:off x="4595813" y="1519238"/>
            <a:ext cx="838200" cy="5160962"/>
          </a:xfrm>
          <a:prstGeom prst="can">
            <a:avLst>
              <a:gd name="adj" fmla="val 4416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1331913" y="1989138"/>
            <a:ext cx="2162175" cy="1544637"/>
          </a:xfrm>
          <a:custGeom>
            <a:avLst/>
            <a:gdLst>
              <a:gd name="T0" fmla="*/ 2147483647 w 1608"/>
              <a:gd name="T1" fmla="*/ 2147483647 h 1120"/>
              <a:gd name="T2" fmla="*/ 2147483647 w 1608"/>
              <a:gd name="T3" fmla="*/ 2147483647 h 1120"/>
              <a:gd name="T4" fmla="*/ 2147483647 w 1608"/>
              <a:gd name="T5" fmla="*/ 2147483647 h 1120"/>
              <a:gd name="T6" fmla="*/ 2147483647 w 1608"/>
              <a:gd name="T7" fmla="*/ 2147483647 h 1120"/>
              <a:gd name="T8" fmla="*/ 2147483647 w 1608"/>
              <a:gd name="T9" fmla="*/ 2147483647 h 1120"/>
              <a:gd name="T10" fmla="*/ 2147483647 w 1608"/>
              <a:gd name="T11" fmla="*/ 2147483647 h 1120"/>
              <a:gd name="T12" fmla="*/ 2147483647 w 1608"/>
              <a:gd name="T13" fmla="*/ 2147483647 h 1120"/>
              <a:gd name="T14" fmla="*/ 2147483647 w 1608"/>
              <a:gd name="T15" fmla="*/ 2147483647 h 1120"/>
              <a:gd name="T16" fmla="*/ 2147483647 w 1608"/>
              <a:gd name="T17" fmla="*/ 2147483647 h 1120"/>
              <a:gd name="T18" fmla="*/ 2147483647 w 1608"/>
              <a:gd name="T19" fmla="*/ 2147483647 h 1120"/>
              <a:gd name="T20" fmla="*/ 2147483647 w 1608"/>
              <a:gd name="T21" fmla="*/ 2147483647 h 1120"/>
              <a:gd name="T22" fmla="*/ 2147483647 w 1608"/>
              <a:gd name="T23" fmla="*/ 2147483647 h 1120"/>
              <a:gd name="T24" fmla="*/ 2147483647 w 1608"/>
              <a:gd name="T25" fmla="*/ 2147483647 h 1120"/>
              <a:gd name="T26" fmla="*/ 2147483647 w 1608"/>
              <a:gd name="T27" fmla="*/ 2147483647 h 1120"/>
              <a:gd name="T28" fmla="*/ 2147483647 w 1608"/>
              <a:gd name="T29" fmla="*/ 2147483647 h 1120"/>
              <a:gd name="T30" fmla="*/ 2147483647 w 1608"/>
              <a:gd name="T31" fmla="*/ 2147483647 h 1120"/>
              <a:gd name="T32" fmla="*/ 2147483647 w 1608"/>
              <a:gd name="T33" fmla="*/ 2147483647 h 1120"/>
              <a:gd name="T34" fmla="*/ 2147483647 w 1608"/>
              <a:gd name="T35" fmla="*/ 2147483647 h 1120"/>
              <a:gd name="T36" fmla="*/ 2147483647 w 1608"/>
              <a:gd name="T37" fmla="*/ 2147483647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08"/>
              <a:gd name="T58" fmla="*/ 0 h 1120"/>
              <a:gd name="T59" fmla="*/ 1608 w 1608"/>
              <a:gd name="T60" fmla="*/ 1120 h 11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399981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77861" name="Freeform 5"/>
          <p:cNvSpPr>
            <a:spLocks/>
          </p:cNvSpPr>
          <p:nvPr/>
        </p:nvSpPr>
        <p:spPr bwMode="auto">
          <a:xfrm>
            <a:off x="2578100" y="1844675"/>
            <a:ext cx="2032000" cy="3176588"/>
          </a:xfrm>
          <a:custGeom>
            <a:avLst/>
            <a:gdLst/>
            <a:ahLst/>
            <a:cxnLst>
              <a:cxn ang="0">
                <a:pos x="1408" y="56"/>
              </a:cxn>
              <a:cxn ang="0">
                <a:pos x="1264" y="8"/>
              </a:cxn>
              <a:cxn ang="0">
                <a:pos x="1072" y="8"/>
              </a:cxn>
              <a:cxn ang="0">
                <a:pos x="880" y="56"/>
              </a:cxn>
              <a:cxn ang="0">
                <a:pos x="736" y="152"/>
              </a:cxn>
              <a:cxn ang="0">
                <a:pos x="592" y="344"/>
              </a:cxn>
              <a:cxn ang="0">
                <a:pos x="448" y="536"/>
              </a:cxn>
              <a:cxn ang="0">
                <a:pos x="304" y="728"/>
              </a:cxn>
              <a:cxn ang="0">
                <a:pos x="160" y="1016"/>
              </a:cxn>
              <a:cxn ang="0">
                <a:pos x="64" y="1400"/>
              </a:cxn>
              <a:cxn ang="0">
                <a:pos x="16" y="1832"/>
              </a:cxn>
              <a:cxn ang="0">
                <a:pos x="16" y="2264"/>
              </a:cxn>
              <a:cxn ang="0">
                <a:pos x="112" y="1784"/>
              </a:cxn>
              <a:cxn ang="0">
                <a:pos x="160" y="1448"/>
              </a:cxn>
              <a:cxn ang="0">
                <a:pos x="256" y="1160"/>
              </a:cxn>
              <a:cxn ang="0">
                <a:pos x="496" y="728"/>
              </a:cxn>
              <a:cxn ang="0">
                <a:pos x="640" y="536"/>
              </a:cxn>
              <a:cxn ang="0">
                <a:pos x="784" y="344"/>
              </a:cxn>
              <a:cxn ang="0">
                <a:pos x="976" y="200"/>
              </a:cxn>
              <a:cxn ang="0">
                <a:pos x="1216" y="152"/>
              </a:cxn>
              <a:cxn ang="0">
                <a:pos x="1456" y="200"/>
              </a:cxn>
              <a:cxn ang="0">
                <a:pos x="1504" y="104"/>
              </a:cxn>
              <a:cxn ang="0">
                <a:pos x="1408" y="56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 rot="-424316">
            <a:off x="6084888" y="2184400"/>
            <a:ext cx="1636712" cy="1290638"/>
          </a:xfrm>
          <a:custGeom>
            <a:avLst/>
            <a:gdLst>
              <a:gd name="T0" fmla="*/ 2147483647 w 1008"/>
              <a:gd name="T1" fmla="*/ 2147483647 h 912"/>
              <a:gd name="T2" fmla="*/ 2147483647 w 1008"/>
              <a:gd name="T3" fmla="*/ 2147483647 h 912"/>
              <a:gd name="T4" fmla="*/ 2147483647 w 1008"/>
              <a:gd name="T5" fmla="*/ 2147483647 h 912"/>
              <a:gd name="T6" fmla="*/ 2147483647 w 1008"/>
              <a:gd name="T7" fmla="*/ 2147483647 h 912"/>
              <a:gd name="T8" fmla="*/ 2147483647 w 1008"/>
              <a:gd name="T9" fmla="*/ 2147483647 h 912"/>
              <a:gd name="T10" fmla="*/ 2147483647 w 1008"/>
              <a:gd name="T11" fmla="*/ 2147483647 h 912"/>
              <a:gd name="T12" fmla="*/ 2147483647 w 1008"/>
              <a:gd name="T13" fmla="*/ 2147483647 h 912"/>
              <a:gd name="T14" fmla="*/ 2147483647 w 1008"/>
              <a:gd name="T15" fmla="*/ 2147483647 h 912"/>
              <a:gd name="T16" fmla="*/ 2147483647 w 1008"/>
              <a:gd name="T17" fmla="*/ 2147483647 h 912"/>
              <a:gd name="T18" fmla="*/ 2147483647 w 1008"/>
              <a:gd name="T19" fmla="*/ 2147483647 h 912"/>
              <a:gd name="T20" fmla="*/ 2147483647 w 1008"/>
              <a:gd name="T21" fmla="*/ 2147483647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8"/>
              <a:gd name="T34" fmla="*/ 0 h 912"/>
              <a:gd name="T35" fmla="*/ 1008 w 1008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18600000" lon="20099981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 rot="-764496">
            <a:off x="6804025" y="3068638"/>
            <a:ext cx="1638300" cy="1833562"/>
          </a:xfrm>
          <a:custGeom>
            <a:avLst/>
            <a:gdLst>
              <a:gd name="T0" fmla="*/ 2147483647 w 1256"/>
              <a:gd name="T1" fmla="*/ 2147483647 h 1280"/>
              <a:gd name="T2" fmla="*/ 2147483647 w 1256"/>
              <a:gd name="T3" fmla="*/ 2147483647 h 1280"/>
              <a:gd name="T4" fmla="*/ 2147483647 w 1256"/>
              <a:gd name="T5" fmla="*/ 2147483647 h 1280"/>
              <a:gd name="T6" fmla="*/ 2147483647 w 1256"/>
              <a:gd name="T7" fmla="*/ 2147483647 h 1280"/>
              <a:gd name="T8" fmla="*/ 2147483647 w 1256"/>
              <a:gd name="T9" fmla="*/ 2147483647 h 1280"/>
              <a:gd name="T10" fmla="*/ 2147483647 w 1256"/>
              <a:gd name="T11" fmla="*/ 2147483647 h 1280"/>
              <a:gd name="T12" fmla="*/ 2147483647 w 1256"/>
              <a:gd name="T13" fmla="*/ 2147483647 h 1280"/>
              <a:gd name="T14" fmla="*/ 2147483647 w 1256"/>
              <a:gd name="T15" fmla="*/ 2147483647 h 1280"/>
              <a:gd name="T16" fmla="*/ 2147483647 w 1256"/>
              <a:gd name="T17" fmla="*/ 2147483647 h 1280"/>
              <a:gd name="T18" fmla="*/ 2147483647 w 1256"/>
              <a:gd name="T19" fmla="*/ 2147483647 h 1280"/>
              <a:gd name="T20" fmla="*/ 2147483647 w 1256"/>
              <a:gd name="T21" fmla="*/ 2147483647 h 1280"/>
              <a:gd name="T22" fmla="*/ 2147483647 w 1256"/>
              <a:gd name="T23" fmla="*/ 2147483647 h 1280"/>
              <a:gd name="T24" fmla="*/ 2147483647 w 1256"/>
              <a:gd name="T25" fmla="*/ 2147483647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6"/>
              <a:gd name="T40" fmla="*/ 0 h 1280"/>
              <a:gd name="T41" fmla="*/ 1256 w 1256"/>
              <a:gd name="T42" fmla="*/ 1280 h 12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19499990" lon="20399981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2827338" y="1989138"/>
            <a:ext cx="2032000" cy="1798637"/>
          </a:xfrm>
          <a:custGeom>
            <a:avLst/>
            <a:gdLst>
              <a:gd name="T0" fmla="*/ 2147483647 w 1512"/>
              <a:gd name="T1" fmla="*/ 2147483647 h 1304"/>
              <a:gd name="T2" fmla="*/ 2147483647 w 1512"/>
              <a:gd name="T3" fmla="*/ 2147483647 h 1304"/>
              <a:gd name="T4" fmla="*/ 2147483647 w 1512"/>
              <a:gd name="T5" fmla="*/ 2147483647 h 1304"/>
              <a:gd name="T6" fmla="*/ 2147483647 w 1512"/>
              <a:gd name="T7" fmla="*/ 2147483647 h 1304"/>
              <a:gd name="T8" fmla="*/ 2147483647 w 1512"/>
              <a:gd name="T9" fmla="*/ 2147483647 h 1304"/>
              <a:gd name="T10" fmla="*/ 2147483647 w 1512"/>
              <a:gd name="T11" fmla="*/ 2147483647 h 1304"/>
              <a:gd name="T12" fmla="*/ 2147483647 w 1512"/>
              <a:gd name="T13" fmla="*/ 2147483647 h 1304"/>
              <a:gd name="T14" fmla="*/ 2147483647 w 1512"/>
              <a:gd name="T15" fmla="*/ 2147483647 h 1304"/>
              <a:gd name="T16" fmla="*/ 2147483647 w 1512"/>
              <a:gd name="T17" fmla="*/ 2147483647 h 1304"/>
              <a:gd name="T18" fmla="*/ 2147483647 w 1512"/>
              <a:gd name="T19" fmla="*/ 2147483647 h 1304"/>
              <a:gd name="T20" fmla="*/ 2147483647 w 1512"/>
              <a:gd name="T21" fmla="*/ 2147483647 h 1304"/>
              <a:gd name="T22" fmla="*/ 2147483647 w 1512"/>
              <a:gd name="T23" fmla="*/ 2147483647 h 1304"/>
              <a:gd name="T24" fmla="*/ 2147483647 w 1512"/>
              <a:gd name="T25" fmla="*/ 2147483647 h 1304"/>
              <a:gd name="T26" fmla="*/ 2147483647 w 1512"/>
              <a:gd name="T27" fmla="*/ 2147483647 h 1304"/>
              <a:gd name="T28" fmla="*/ 2147483647 w 1512"/>
              <a:gd name="T29" fmla="*/ 2147483647 h 1304"/>
              <a:gd name="T30" fmla="*/ 2147483647 w 1512"/>
              <a:gd name="T31" fmla="*/ 2147483647 h 1304"/>
              <a:gd name="T32" fmla="*/ 2147483647 w 1512"/>
              <a:gd name="T33" fmla="*/ 2147483647 h 1304"/>
              <a:gd name="T34" fmla="*/ 2147483647 w 1512"/>
              <a:gd name="T35" fmla="*/ 2147483647 h 1304"/>
              <a:gd name="T36" fmla="*/ 2147483647 w 1512"/>
              <a:gd name="T37" fmla="*/ 2147483647 h 1304"/>
              <a:gd name="T38" fmla="*/ 2147483647 w 1512"/>
              <a:gd name="T39" fmla="*/ 2147483647 h 1304"/>
              <a:gd name="T40" fmla="*/ 2147483647 w 1512"/>
              <a:gd name="T41" fmla="*/ 2147483647 h 1304"/>
              <a:gd name="T42" fmla="*/ 2147483647 w 1512"/>
              <a:gd name="T43" fmla="*/ 2147483647 h 1304"/>
              <a:gd name="T44" fmla="*/ 2147483647 w 1512"/>
              <a:gd name="T45" fmla="*/ 2147483647 h 1304"/>
              <a:gd name="T46" fmla="*/ 2147483647 w 1512"/>
              <a:gd name="T47" fmla="*/ 2147483647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2"/>
              <a:gd name="T73" fmla="*/ 0 h 1304"/>
              <a:gd name="T74" fmla="*/ 1512 w 1512"/>
              <a:gd name="T75" fmla="*/ 1304 h 13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 rot="302668">
            <a:off x="2382838" y="3786188"/>
            <a:ext cx="1760537" cy="2019300"/>
          </a:xfrm>
          <a:custGeom>
            <a:avLst/>
            <a:gdLst>
              <a:gd name="T0" fmla="*/ 2147483647 w 1310"/>
              <a:gd name="T1" fmla="*/ 2147483647 h 1465"/>
              <a:gd name="T2" fmla="*/ 2147483647 w 1310"/>
              <a:gd name="T3" fmla="*/ 2147483647 h 1465"/>
              <a:gd name="T4" fmla="*/ 2147483647 w 1310"/>
              <a:gd name="T5" fmla="*/ 2147483647 h 1465"/>
              <a:gd name="T6" fmla="*/ 2147483647 w 1310"/>
              <a:gd name="T7" fmla="*/ 2147483647 h 1465"/>
              <a:gd name="T8" fmla="*/ 2147483647 w 1310"/>
              <a:gd name="T9" fmla="*/ 2147483647 h 1465"/>
              <a:gd name="T10" fmla="*/ 2147483647 w 1310"/>
              <a:gd name="T11" fmla="*/ 2147483647 h 1465"/>
              <a:gd name="T12" fmla="*/ 2147483647 w 1310"/>
              <a:gd name="T13" fmla="*/ 2147483647 h 1465"/>
              <a:gd name="T14" fmla="*/ 2147483647 w 1310"/>
              <a:gd name="T15" fmla="*/ 2147483647 h 1465"/>
              <a:gd name="T16" fmla="*/ 2147483647 w 1310"/>
              <a:gd name="T17" fmla="*/ 2147483647 h 1465"/>
              <a:gd name="T18" fmla="*/ 2147483647 w 1310"/>
              <a:gd name="T19" fmla="*/ 2147483647 h 1465"/>
              <a:gd name="T20" fmla="*/ 2147483647 w 1310"/>
              <a:gd name="T21" fmla="*/ 2147483647 h 1465"/>
              <a:gd name="T22" fmla="*/ 2147483647 w 1310"/>
              <a:gd name="T23" fmla="*/ 2147483647 h 1465"/>
              <a:gd name="T24" fmla="*/ 2147483647 w 1310"/>
              <a:gd name="T25" fmla="*/ 2147483647 h 1465"/>
              <a:gd name="T26" fmla="*/ 2147483647 w 1310"/>
              <a:gd name="T27" fmla="*/ 2147483647 h 1465"/>
              <a:gd name="T28" fmla="*/ 2147483647 w 1310"/>
              <a:gd name="T29" fmla="*/ 2147483647 h 1465"/>
              <a:gd name="T30" fmla="*/ 2147483647 w 1310"/>
              <a:gd name="T31" fmla="*/ 2147483647 h 1465"/>
              <a:gd name="T32" fmla="*/ 2147483647 w 1310"/>
              <a:gd name="T33" fmla="*/ 2147483647 h 1465"/>
              <a:gd name="T34" fmla="*/ 2147483647 w 1310"/>
              <a:gd name="T35" fmla="*/ 2147483647 h 1465"/>
              <a:gd name="T36" fmla="*/ 2147483647 w 1310"/>
              <a:gd name="T37" fmla="*/ 2147483647 h 1465"/>
              <a:gd name="T38" fmla="*/ 2147483647 w 1310"/>
              <a:gd name="T39" fmla="*/ 2147483647 h 1465"/>
              <a:gd name="T40" fmla="*/ 2147483647 w 1310"/>
              <a:gd name="T41" fmla="*/ 2147483647 h 1465"/>
              <a:gd name="T42" fmla="*/ 2147483647 w 1310"/>
              <a:gd name="T43" fmla="*/ 2147483647 h 1465"/>
              <a:gd name="T44" fmla="*/ 2147483647 w 1310"/>
              <a:gd name="T45" fmla="*/ 2147483647 h 1465"/>
              <a:gd name="T46" fmla="*/ 2147483647 w 1310"/>
              <a:gd name="T47" fmla="*/ 2147483647 h 1465"/>
              <a:gd name="T48" fmla="*/ 2147483647 w 1310"/>
              <a:gd name="T49" fmla="*/ 2147483647 h 1465"/>
              <a:gd name="T50" fmla="*/ 2147483647 w 1310"/>
              <a:gd name="T51" fmla="*/ 2147483647 h 1465"/>
              <a:gd name="T52" fmla="*/ 2147483647 w 1310"/>
              <a:gd name="T53" fmla="*/ 2147483647 h 1465"/>
              <a:gd name="T54" fmla="*/ 2147483647 w 1310"/>
              <a:gd name="T55" fmla="*/ 2147483647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10"/>
              <a:gd name="T85" fmla="*/ 0 h 1465"/>
              <a:gd name="T86" fmla="*/ 1310 w 1310"/>
              <a:gd name="T87" fmla="*/ 1465 h 14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77866" name="Freeform 10"/>
          <p:cNvSpPr>
            <a:spLocks/>
          </p:cNvSpPr>
          <p:nvPr/>
        </p:nvSpPr>
        <p:spPr bwMode="auto">
          <a:xfrm>
            <a:off x="5324667" y="1951038"/>
            <a:ext cx="2254917" cy="1481992"/>
          </a:xfrm>
          <a:custGeom>
            <a:avLst/>
            <a:gdLst>
              <a:gd name="connsiteX0" fmla="*/ 72 w 9532"/>
              <a:gd name="connsiteY0" fmla="*/ 357 h 9698"/>
              <a:gd name="connsiteX1" fmla="*/ 917 w 9532"/>
              <a:gd name="connsiteY1" fmla="*/ 0 h 9698"/>
              <a:gd name="connsiteX2" fmla="*/ 2184 w 9532"/>
              <a:gd name="connsiteY2" fmla="*/ 357 h 9698"/>
              <a:gd name="connsiteX3" fmla="*/ 3875 w 9532"/>
              <a:gd name="connsiteY3" fmla="*/ 1429 h 9698"/>
              <a:gd name="connsiteX4" fmla="*/ 5987 w 9532"/>
              <a:gd name="connsiteY4" fmla="*/ 3214 h 9698"/>
              <a:gd name="connsiteX5" fmla="*/ 7181 w 9532"/>
              <a:gd name="connsiteY5" fmla="*/ 5611 h 9698"/>
              <a:gd name="connsiteX6" fmla="*/ 8945 w 9532"/>
              <a:gd name="connsiteY6" fmla="*/ 7857 h 9698"/>
              <a:gd name="connsiteX7" fmla="*/ 9367 w 9532"/>
              <a:gd name="connsiteY7" fmla="*/ 9643 h 9698"/>
              <a:gd name="connsiteX8" fmla="*/ 6410 w 9532"/>
              <a:gd name="connsiteY8" fmla="*/ 5714 h 9698"/>
              <a:gd name="connsiteX9" fmla="*/ 4297 w 9532"/>
              <a:gd name="connsiteY9" fmla="*/ 3571 h 9698"/>
              <a:gd name="connsiteX10" fmla="*/ 2184 w 9532"/>
              <a:gd name="connsiteY10" fmla="*/ 2143 h 9698"/>
              <a:gd name="connsiteX11" fmla="*/ 72 w 9532"/>
              <a:gd name="connsiteY11" fmla="*/ 1071 h 9698"/>
              <a:gd name="connsiteX12" fmla="*/ 494 w 9532"/>
              <a:gd name="connsiteY12" fmla="*/ 0 h 9698"/>
              <a:gd name="connsiteX0" fmla="*/ 76 w 11411"/>
              <a:gd name="connsiteY0" fmla="*/ 368 h 9987"/>
              <a:gd name="connsiteX1" fmla="*/ 962 w 11411"/>
              <a:gd name="connsiteY1" fmla="*/ 0 h 9987"/>
              <a:gd name="connsiteX2" fmla="*/ 2291 w 11411"/>
              <a:gd name="connsiteY2" fmla="*/ 368 h 9987"/>
              <a:gd name="connsiteX3" fmla="*/ 4065 w 11411"/>
              <a:gd name="connsiteY3" fmla="*/ 1473 h 9987"/>
              <a:gd name="connsiteX4" fmla="*/ 6281 w 11411"/>
              <a:gd name="connsiteY4" fmla="*/ 3314 h 9987"/>
              <a:gd name="connsiteX5" fmla="*/ 7534 w 11411"/>
              <a:gd name="connsiteY5" fmla="*/ 5786 h 9987"/>
              <a:gd name="connsiteX6" fmla="*/ 11334 w 11411"/>
              <a:gd name="connsiteY6" fmla="*/ 7913 h 9987"/>
              <a:gd name="connsiteX7" fmla="*/ 9827 w 11411"/>
              <a:gd name="connsiteY7" fmla="*/ 9943 h 9987"/>
              <a:gd name="connsiteX8" fmla="*/ 6725 w 11411"/>
              <a:gd name="connsiteY8" fmla="*/ 5892 h 9987"/>
              <a:gd name="connsiteX9" fmla="*/ 4508 w 11411"/>
              <a:gd name="connsiteY9" fmla="*/ 3682 h 9987"/>
              <a:gd name="connsiteX10" fmla="*/ 2291 w 11411"/>
              <a:gd name="connsiteY10" fmla="*/ 2210 h 9987"/>
              <a:gd name="connsiteX11" fmla="*/ 76 w 11411"/>
              <a:gd name="connsiteY11" fmla="*/ 1104 h 9987"/>
              <a:gd name="connsiteX12" fmla="*/ 518 w 11411"/>
              <a:gd name="connsiteY12" fmla="*/ 0 h 9987"/>
              <a:gd name="connsiteX0" fmla="*/ 67 w 10002"/>
              <a:gd name="connsiteY0" fmla="*/ 368 h 9989"/>
              <a:gd name="connsiteX1" fmla="*/ 843 w 10002"/>
              <a:gd name="connsiteY1" fmla="*/ 0 h 9989"/>
              <a:gd name="connsiteX2" fmla="*/ 2008 w 10002"/>
              <a:gd name="connsiteY2" fmla="*/ 368 h 9989"/>
              <a:gd name="connsiteX3" fmla="*/ 3562 w 10002"/>
              <a:gd name="connsiteY3" fmla="*/ 1475 h 9989"/>
              <a:gd name="connsiteX4" fmla="*/ 5504 w 10002"/>
              <a:gd name="connsiteY4" fmla="*/ 3318 h 9989"/>
              <a:gd name="connsiteX5" fmla="*/ 6602 w 10002"/>
              <a:gd name="connsiteY5" fmla="*/ 5794 h 9989"/>
              <a:gd name="connsiteX6" fmla="*/ 9933 w 10002"/>
              <a:gd name="connsiteY6" fmla="*/ 7923 h 9989"/>
              <a:gd name="connsiteX7" fmla="*/ 8612 w 10002"/>
              <a:gd name="connsiteY7" fmla="*/ 9956 h 9989"/>
              <a:gd name="connsiteX8" fmla="*/ 5620 w 10002"/>
              <a:gd name="connsiteY8" fmla="*/ 6216 h 9989"/>
              <a:gd name="connsiteX9" fmla="*/ 3951 w 10002"/>
              <a:gd name="connsiteY9" fmla="*/ 3687 h 9989"/>
              <a:gd name="connsiteX10" fmla="*/ 2008 w 10002"/>
              <a:gd name="connsiteY10" fmla="*/ 2213 h 9989"/>
              <a:gd name="connsiteX11" fmla="*/ 67 w 10002"/>
              <a:gd name="connsiteY11" fmla="*/ 1105 h 9989"/>
              <a:gd name="connsiteX12" fmla="*/ 454 w 10002"/>
              <a:gd name="connsiteY12" fmla="*/ 0 h 9989"/>
              <a:gd name="connsiteX0" fmla="*/ 67 w 10195"/>
              <a:gd name="connsiteY0" fmla="*/ 368 h 8606"/>
              <a:gd name="connsiteX1" fmla="*/ 843 w 10195"/>
              <a:gd name="connsiteY1" fmla="*/ 0 h 8606"/>
              <a:gd name="connsiteX2" fmla="*/ 2008 w 10195"/>
              <a:gd name="connsiteY2" fmla="*/ 368 h 8606"/>
              <a:gd name="connsiteX3" fmla="*/ 3561 w 10195"/>
              <a:gd name="connsiteY3" fmla="*/ 1477 h 8606"/>
              <a:gd name="connsiteX4" fmla="*/ 5503 w 10195"/>
              <a:gd name="connsiteY4" fmla="*/ 3322 h 8606"/>
              <a:gd name="connsiteX5" fmla="*/ 6601 w 10195"/>
              <a:gd name="connsiteY5" fmla="*/ 5800 h 8606"/>
              <a:gd name="connsiteX6" fmla="*/ 9931 w 10195"/>
              <a:gd name="connsiteY6" fmla="*/ 7932 h 8606"/>
              <a:gd name="connsiteX7" fmla="*/ 9498 w 10195"/>
              <a:gd name="connsiteY7" fmla="*/ 8513 h 8606"/>
              <a:gd name="connsiteX8" fmla="*/ 5619 w 10195"/>
              <a:gd name="connsiteY8" fmla="*/ 6223 h 8606"/>
              <a:gd name="connsiteX9" fmla="*/ 3950 w 10195"/>
              <a:gd name="connsiteY9" fmla="*/ 3691 h 8606"/>
              <a:gd name="connsiteX10" fmla="*/ 2008 w 10195"/>
              <a:gd name="connsiteY10" fmla="*/ 2215 h 8606"/>
              <a:gd name="connsiteX11" fmla="*/ 67 w 10195"/>
              <a:gd name="connsiteY11" fmla="*/ 1106 h 8606"/>
              <a:gd name="connsiteX12" fmla="*/ 454 w 10195"/>
              <a:gd name="connsiteY12" fmla="*/ 0 h 8606"/>
              <a:gd name="connsiteX0" fmla="*/ 66 w 11827"/>
              <a:gd name="connsiteY0" fmla="*/ 428 h 10016"/>
              <a:gd name="connsiteX1" fmla="*/ 827 w 11827"/>
              <a:gd name="connsiteY1" fmla="*/ 0 h 10016"/>
              <a:gd name="connsiteX2" fmla="*/ 1970 w 11827"/>
              <a:gd name="connsiteY2" fmla="*/ 428 h 10016"/>
              <a:gd name="connsiteX3" fmla="*/ 3493 w 11827"/>
              <a:gd name="connsiteY3" fmla="*/ 1716 h 10016"/>
              <a:gd name="connsiteX4" fmla="*/ 5398 w 11827"/>
              <a:gd name="connsiteY4" fmla="*/ 3860 h 10016"/>
              <a:gd name="connsiteX5" fmla="*/ 6475 w 11827"/>
              <a:gd name="connsiteY5" fmla="*/ 6739 h 10016"/>
              <a:gd name="connsiteX6" fmla="*/ 11752 w 11827"/>
              <a:gd name="connsiteY6" fmla="*/ 9290 h 10016"/>
              <a:gd name="connsiteX7" fmla="*/ 9316 w 11827"/>
              <a:gd name="connsiteY7" fmla="*/ 9892 h 10016"/>
              <a:gd name="connsiteX8" fmla="*/ 5512 w 11827"/>
              <a:gd name="connsiteY8" fmla="*/ 7231 h 10016"/>
              <a:gd name="connsiteX9" fmla="*/ 3874 w 11827"/>
              <a:gd name="connsiteY9" fmla="*/ 4289 h 10016"/>
              <a:gd name="connsiteX10" fmla="*/ 1970 w 11827"/>
              <a:gd name="connsiteY10" fmla="*/ 2574 h 10016"/>
              <a:gd name="connsiteX11" fmla="*/ 66 w 11827"/>
              <a:gd name="connsiteY11" fmla="*/ 1285 h 10016"/>
              <a:gd name="connsiteX12" fmla="*/ 445 w 11827"/>
              <a:gd name="connsiteY12" fmla="*/ 0 h 10016"/>
              <a:gd name="connsiteX0" fmla="*/ 66 w 11871"/>
              <a:gd name="connsiteY0" fmla="*/ 428 h 9724"/>
              <a:gd name="connsiteX1" fmla="*/ 827 w 11871"/>
              <a:gd name="connsiteY1" fmla="*/ 0 h 9724"/>
              <a:gd name="connsiteX2" fmla="*/ 1970 w 11871"/>
              <a:gd name="connsiteY2" fmla="*/ 428 h 9724"/>
              <a:gd name="connsiteX3" fmla="*/ 3493 w 11871"/>
              <a:gd name="connsiteY3" fmla="*/ 1716 h 9724"/>
              <a:gd name="connsiteX4" fmla="*/ 5398 w 11871"/>
              <a:gd name="connsiteY4" fmla="*/ 3860 h 9724"/>
              <a:gd name="connsiteX5" fmla="*/ 6475 w 11871"/>
              <a:gd name="connsiteY5" fmla="*/ 6739 h 9724"/>
              <a:gd name="connsiteX6" fmla="*/ 11752 w 11871"/>
              <a:gd name="connsiteY6" fmla="*/ 9290 h 9724"/>
              <a:gd name="connsiteX7" fmla="*/ 9785 w 11871"/>
              <a:gd name="connsiteY7" fmla="*/ 9525 h 9724"/>
              <a:gd name="connsiteX8" fmla="*/ 5512 w 11871"/>
              <a:gd name="connsiteY8" fmla="*/ 7231 h 9724"/>
              <a:gd name="connsiteX9" fmla="*/ 3874 w 11871"/>
              <a:gd name="connsiteY9" fmla="*/ 4289 h 9724"/>
              <a:gd name="connsiteX10" fmla="*/ 1970 w 11871"/>
              <a:gd name="connsiteY10" fmla="*/ 2574 h 9724"/>
              <a:gd name="connsiteX11" fmla="*/ 66 w 11871"/>
              <a:gd name="connsiteY11" fmla="*/ 1285 h 9724"/>
              <a:gd name="connsiteX12" fmla="*/ 445 w 11871"/>
              <a:gd name="connsiteY12" fmla="*/ 0 h 9724"/>
              <a:gd name="connsiteX0" fmla="*/ 55 w 9981"/>
              <a:gd name="connsiteY0" fmla="*/ 440 h 10007"/>
              <a:gd name="connsiteX1" fmla="*/ 696 w 9981"/>
              <a:gd name="connsiteY1" fmla="*/ 0 h 10007"/>
              <a:gd name="connsiteX2" fmla="*/ 1659 w 9981"/>
              <a:gd name="connsiteY2" fmla="*/ 440 h 10007"/>
              <a:gd name="connsiteX3" fmla="*/ 2941 w 9981"/>
              <a:gd name="connsiteY3" fmla="*/ 1765 h 10007"/>
              <a:gd name="connsiteX4" fmla="*/ 4546 w 9981"/>
              <a:gd name="connsiteY4" fmla="*/ 3970 h 10007"/>
              <a:gd name="connsiteX5" fmla="*/ 5792 w 9981"/>
              <a:gd name="connsiteY5" fmla="*/ 6779 h 10007"/>
              <a:gd name="connsiteX6" fmla="*/ 9899 w 9981"/>
              <a:gd name="connsiteY6" fmla="*/ 9554 h 10007"/>
              <a:gd name="connsiteX7" fmla="*/ 8242 w 9981"/>
              <a:gd name="connsiteY7" fmla="*/ 9795 h 10007"/>
              <a:gd name="connsiteX8" fmla="*/ 4642 w 9981"/>
              <a:gd name="connsiteY8" fmla="*/ 7436 h 10007"/>
              <a:gd name="connsiteX9" fmla="*/ 3262 w 9981"/>
              <a:gd name="connsiteY9" fmla="*/ 4411 h 10007"/>
              <a:gd name="connsiteX10" fmla="*/ 1659 w 9981"/>
              <a:gd name="connsiteY10" fmla="*/ 2647 h 10007"/>
              <a:gd name="connsiteX11" fmla="*/ 55 w 9981"/>
              <a:gd name="connsiteY11" fmla="*/ 1321 h 10007"/>
              <a:gd name="connsiteX12" fmla="*/ 374 w 9981"/>
              <a:gd name="connsiteY12" fmla="*/ 0 h 10007"/>
              <a:gd name="connsiteX0" fmla="*/ 55 w 11378"/>
              <a:gd name="connsiteY0" fmla="*/ 440 h 10000"/>
              <a:gd name="connsiteX1" fmla="*/ 697 w 11378"/>
              <a:gd name="connsiteY1" fmla="*/ 0 h 10000"/>
              <a:gd name="connsiteX2" fmla="*/ 1662 w 11378"/>
              <a:gd name="connsiteY2" fmla="*/ 440 h 10000"/>
              <a:gd name="connsiteX3" fmla="*/ 2947 w 11378"/>
              <a:gd name="connsiteY3" fmla="*/ 1764 h 10000"/>
              <a:gd name="connsiteX4" fmla="*/ 4555 w 11378"/>
              <a:gd name="connsiteY4" fmla="*/ 3967 h 10000"/>
              <a:gd name="connsiteX5" fmla="*/ 5803 w 11378"/>
              <a:gd name="connsiteY5" fmla="*/ 6774 h 10000"/>
              <a:gd name="connsiteX6" fmla="*/ 11332 w 11378"/>
              <a:gd name="connsiteY6" fmla="*/ 9547 h 10000"/>
              <a:gd name="connsiteX7" fmla="*/ 8258 w 11378"/>
              <a:gd name="connsiteY7" fmla="*/ 9788 h 10000"/>
              <a:gd name="connsiteX8" fmla="*/ 4651 w 11378"/>
              <a:gd name="connsiteY8" fmla="*/ 7431 h 10000"/>
              <a:gd name="connsiteX9" fmla="*/ 3268 w 11378"/>
              <a:gd name="connsiteY9" fmla="*/ 4408 h 10000"/>
              <a:gd name="connsiteX10" fmla="*/ 1662 w 11378"/>
              <a:gd name="connsiteY10" fmla="*/ 2645 h 10000"/>
              <a:gd name="connsiteX11" fmla="*/ 55 w 11378"/>
              <a:gd name="connsiteY11" fmla="*/ 1320 h 10000"/>
              <a:gd name="connsiteX12" fmla="*/ 375 w 11378"/>
              <a:gd name="connsiteY12" fmla="*/ 0 h 10000"/>
              <a:gd name="connsiteX0" fmla="*/ 55 w 11352"/>
              <a:gd name="connsiteY0" fmla="*/ 440 h 9952"/>
              <a:gd name="connsiteX1" fmla="*/ 697 w 11352"/>
              <a:gd name="connsiteY1" fmla="*/ 0 h 9952"/>
              <a:gd name="connsiteX2" fmla="*/ 1662 w 11352"/>
              <a:gd name="connsiteY2" fmla="*/ 440 h 9952"/>
              <a:gd name="connsiteX3" fmla="*/ 2947 w 11352"/>
              <a:gd name="connsiteY3" fmla="*/ 1764 h 9952"/>
              <a:gd name="connsiteX4" fmla="*/ 4555 w 11352"/>
              <a:gd name="connsiteY4" fmla="*/ 3967 h 9952"/>
              <a:gd name="connsiteX5" fmla="*/ 6708 w 11352"/>
              <a:gd name="connsiteY5" fmla="*/ 7906 h 9952"/>
              <a:gd name="connsiteX6" fmla="*/ 11332 w 11352"/>
              <a:gd name="connsiteY6" fmla="*/ 9547 h 9952"/>
              <a:gd name="connsiteX7" fmla="*/ 8258 w 11352"/>
              <a:gd name="connsiteY7" fmla="*/ 9788 h 9952"/>
              <a:gd name="connsiteX8" fmla="*/ 4651 w 11352"/>
              <a:gd name="connsiteY8" fmla="*/ 7431 h 9952"/>
              <a:gd name="connsiteX9" fmla="*/ 3268 w 11352"/>
              <a:gd name="connsiteY9" fmla="*/ 4408 h 9952"/>
              <a:gd name="connsiteX10" fmla="*/ 1662 w 11352"/>
              <a:gd name="connsiteY10" fmla="*/ 2645 h 9952"/>
              <a:gd name="connsiteX11" fmla="*/ 55 w 11352"/>
              <a:gd name="connsiteY11" fmla="*/ 1320 h 9952"/>
              <a:gd name="connsiteX12" fmla="*/ 375 w 11352"/>
              <a:gd name="connsiteY12" fmla="*/ 0 h 9952"/>
              <a:gd name="connsiteX0" fmla="*/ 48 w 10000"/>
              <a:gd name="connsiteY0" fmla="*/ 442 h 10000"/>
              <a:gd name="connsiteX1" fmla="*/ 614 w 10000"/>
              <a:gd name="connsiteY1" fmla="*/ 0 h 10000"/>
              <a:gd name="connsiteX2" fmla="*/ 1464 w 10000"/>
              <a:gd name="connsiteY2" fmla="*/ 442 h 10000"/>
              <a:gd name="connsiteX3" fmla="*/ 2596 w 10000"/>
              <a:gd name="connsiteY3" fmla="*/ 1773 h 10000"/>
              <a:gd name="connsiteX4" fmla="*/ 4013 w 10000"/>
              <a:gd name="connsiteY4" fmla="*/ 3986 h 10000"/>
              <a:gd name="connsiteX5" fmla="*/ 5909 w 10000"/>
              <a:gd name="connsiteY5" fmla="*/ 7944 h 10000"/>
              <a:gd name="connsiteX6" fmla="*/ 9982 w 10000"/>
              <a:gd name="connsiteY6" fmla="*/ 9593 h 10000"/>
              <a:gd name="connsiteX7" fmla="*/ 7274 w 10000"/>
              <a:gd name="connsiteY7" fmla="*/ 9835 h 10000"/>
              <a:gd name="connsiteX8" fmla="*/ 4097 w 10000"/>
              <a:gd name="connsiteY8" fmla="*/ 7467 h 10000"/>
              <a:gd name="connsiteX9" fmla="*/ 2680 w 10000"/>
              <a:gd name="connsiteY9" fmla="*/ 4884 h 10000"/>
              <a:gd name="connsiteX10" fmla="*/ 1464 w 10000"/>
              <a:gd name="connsiteY10" fmla="*/ 2658 h 10000"/>
              <a:gd name="connsiteX11" fmla="*/ 48 w 10000"/>
              <a:gd name="connsiteY11" fmla="*/ 1326 h 10000"/>
              <a:gd name="connsiteX12" fmla="*/ 330 w 10000"/>
              <a:gd name="connsiteY12" fmla="*/ 0 h 10000"/>
              <a:gd name="connsiteX0" fmla="*/ 48 w 10000"/>
              <a:gd name="connsiteY0" fmla="*/ 442 h 10000"/>
              <a:gd name="connsiteX1" fmla="*/ 614 w 10000"/>
              <a:gd name="connsiteY1" fmla="*/ 0 h 10000"/>
              <a:gd name="connsiteX2" fmla="*/ 1464 w 10000"/>
              <a:gd name="connsiteY2" fmla="*/ 442 h 10000"/>
              <a:gd name="connsiteX3" fmla="*/ 2596 w 10000"/>
              <a:gd name="connsiteY3" fmla="*/ 1773 h 10000"/>
              <a:gd name="connsiteX4" fmla="*/ 3564 w 10000"/>
              <a:gd name="connsiteY4" fmla="*/ 4213 h 10000"/>
              <a:gd name="connsiteX5" fmla="*/ 5909 w 10000"/>
              <a:gd name="connsiteY5" fmla="*/ 7944 h 10000"/>
              <a:gd name="connsiteX6" fmla="*/ 9982 w 10000"/>
              <a:gd name="connsiteY6" fmla="*/ 9593 h 10000"/>
              <a:gd name="connsiteX7" fmla="*/ 7274 w 10000"/>
              <a:gd name="connsiteY7" fmla="*/ 9835 h 10000"/>
              <a:gd name="connsiteX8" fmla="*/ 4097 w 10000"/>
              <a:gd name="connsiteY8" fmla="*/ 7467 h 10000"/>
              <a:gd name="connsiteX9" fmla="*/ 2680 w 10000"/>
              <a:gd name="connsiteY9" fmla="*/ 4884 h 10000"/>
              <a:gd name="connsiteX10" fmla="*/ 1464 w 10000"/>
              <a:gd name="connsiteY10" fmla="*/ 2658 h 10000"/>
              <a:gd name="connsiteX11" fmla="*/ 48 w 10000"/>
              <a:gd name="connsiteY11" fmla="*/ 1326 h 10000"/>
              <a:gd name="connsiteX12" fmla="*/ 330 w 10000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48" y="442"/>
                </a:moveTo>
                <a:cubicBezTo>
                  <a:pt x="212" y="222"/>
                  <a:pt x="379" y="0"/>
                  <a:pt x="614" y="0"/>
                </a:cubicBezTo>
                <a:cubicBezTo>
                  <a:pt x="850" y="0"/>
                  <a:pt x="1133" y="148"/>
                  <a:pt x="1464" y="442"/>
                </a:cubicBezTo>
                <a:cubicBezTo>
                  <a:pt x="1794" y="739"/>
                  <a:pt x="2246" y="1145"/>
                  <a:pt x="2596" y="1773"/>
                </a:cubicBezTo>
                <a:cubicBezTo>
                  <a:pt x="2946" y="2402"/>
                  <a:pt x="3011" y="3184"/>
                  <a:pt x="3564" y="4213"/>
                </a:cubicBezTo>
                <a:cubicBezTo>
                  <a:pt x="4116" y="5242"/>
                  <a:pt x="4840" y="7047"/>
                  <a:pt x="5909" y="7944"/>
                </a:cubicBezTo>
                <a:cubicBezTo>
                  <a:pt x="6978" y="8841"/>
                  <a:pt x="9755" y="9278"/>
                  <a:pt x="9982" y="9593"/>
                </a:cubicBezTo>
                <a:cubicBezTo>
                  <a:pt x="10210" y="9909"/>
                  <a:pt x="8255" y="10190"/>
                  <a:pt x="7274" y="9835"/>
                </a:cubicBezTo>
                <a:cubicBezTo>
                  <a:pt x="6294" y="9481"/>
                  <a:pt x="4863" y="8292"/>
                  <a:pt x="4097" y="7467"/>
                </a:cubicBezTo>
                <a:cubicBezTo>
                  <a:pt x="3331" y="6642"/>
                  <a:pt x="3119" y="5685"/>
                  <a:pt x="2680" y="4884"/>
                </a:cubicBezTo>
                <a:cubicBezTo>
                  <a:pt x="2241" y="4082"/>
                  <a:pt x="1903" y="3251"/>
                  <a:pt x="1464" y="2658"/>
                </a:cubicBezTo>
                <a:cubicBezTo>
                  <a:pt x="1025" y="2065"/>
                  <a:pt x="236" y="1773"/>
                  <a:pt x="48" y="1326"/>
                </a:cubicBezTo>
                <a:cubicBezTo>
                  <a:pt x="-141" y="885"/>
                  <a:pt x="285" y="222"/>
                  <a:pt x="33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377867" name="Freeform 11"/>
          <p:cNvSpPr>
            <a:spLocks/>
          </p:cNvSpPr>
          <p:nvPr/>
        </p:nvSpPr>
        <p:spPr bwMode="auto">
          <a:xfrm>
            <a:off x="4737100" y="1938338"/>
            <a:ext cx="733425" cy="2317750"/>
          </a:xfrm>
          <a:custGeom>
            <a:avLst/>
            <a:gdLst/>
            <a:ahLst/>
            <a:cxnLst>
              <a:cxn ang="0">
                <a:pos x="350" y="8"/>
              </a:cxn>
              <a:cxn ang="0">
                <a:pos x="302" y="8"/>
              </a:cxn>
              <a:cxn ang="0">
                <a:pos x="254" y="56"/>
              </a:cxn>
              <a:cxn ang="0">
                <a:pos x="206" y="152"/>
              </a:cxn>
              <a:cxn ang="0">
                <a:pos x="158" y="296"/>
              </a:cxn>
              <a:cxn ang="0">
                <a:pos x="110" y="536"/>
              </a:cxn>
              <a:cxn ang="0">
                <a:pos x="62" y="824"/>
              </a:cxn>
              <a:cxn ang="0">
                <a:pos x="14" y="1112"/>
              </a:cxn>
              <a:cxn ang="0">
                <a:pos x="14" y="1448"/>
              </a:cxn>
              <a:cxn ang="0">
                <a:pos x="101" y="1186"/>
              </a:cxn>
              <a:cxn ang="0">
                <a:pos x="158" y="920"/>
              </a:cxn>
              <a:cxn ang="0">
                <a:pos x="206" y="680"/>
              </a:cxn>
              <a:cxn ang="0">
                <a:pos x="302" y="344"/>
              </a:cxn>
              <a:cxn ang="0">
                <a:pos x="398" y="152"/>
              </a:cxn>
              <a:cxn ang="0">
                <a:pos x="446" y="56"/>
              </a:cxn>
              <a:cxn ang="0">
                <a:pos x="446" y="8"/>
              </a:cxn>
              <a:cxn ang="0">
                <a:pos x="350" y="8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Arial" charset="0"/>
              <a:cs typeface="Arial"/>
            </a:endParaRP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 rot="-730185">
            <a:off x="5199063" y="2060575"/>
            <a:ext cx="1533525" cy="3319463"/>
          </a:xfrm>
          <a:custGeom>
            <a:avLst/>
            <a:gdLst>
              <a:gd name="T0" fmla="*/ 2147483647 w 1212"/>
              <a:gd name="T1" fmla="*/ 2147483647 h 2359"/>
              <a:gd name="T2" fmla="*/ 2147483647 w 1212"/>
              <a:gd name="T3" fmla="*/ 2147483647 h 2359"/>
              <a:gd name="T4" fmla="*/ 2147483647 w 1212"/>
              <a:gd name="T5" fmla="*/ 2147483647 h 2359"/>
              <a:gd name="T6" fmla="*/ 2147483647 w 1212"/>
              <a:gd name="T7" fmla="*/ 2147483647 h 2359"/>
              <a:gd name="T8" fmla="*/ 2147483647 w 1212"/>
              <a:gd name="T9" fmla="*/ 2147483647 h 2359"/>
              <a:gd name="T10" fmla="*/ 2147483647 w 1212"/>
              <a:gd name="T11" fmla="*/ 2147483647 h 2359"/>
              <a:gd name="T12" fmla="*/ 2147483647 w 1212"/>
              <a:gd name="T13" fmla="*/ 2147483647 h 2359"/>
              <a:gd name="T14" fmla="*/ 2147483647 w 1212"/>
              <a:gd name="T15" fmla="*/ 2147483647 h 2359"/>
              <a:gd name="T16" fmla="*/ 2147483647 w 1212"/>
              <a:gd name="T17" fmla="*/ 2147483647 h 2359"/>
              <a:gd name="T18" fmla="*/ 2147483647 w 1212"/>
              <a:gd name="T19" fmla="*/ 2147483647 h 2359"/>
              <a:gd name="T20" fmla="*/ 2147483647 w 1212"/>
              <a:gd name="T21" fmla="*/ 2147483647 h 2359"/>
              <a:gd name="T22" fmla="*/ 2147483647 w 1212"/>
              <a:gd name="T23" fmla="*/ 2147483647 h 2359"/>
              <a:gd name="T24" fmla="*/ 2147483647 w 1212"/>
              <a:gd name="T25" fmla="*/ 2147483647 h 2359"/>
              <a:gd name="T26" fmla="*/ 2147483647 w 1212"/>
              <a:gd name="T27" fmla="*/ 2147483647 h 2359"/>
              <a:gd name="T28" fmla="*/ 2147483647 w 1212"/>
              <a:gd name="T29" fmla="*/ 2147483647 h 2359"/>
              <a:gd name="T30" fmla="*/ 2147483647 w 1212"/>
              <a:gd name="T31" fmla="*/ 2147483647 h 2359"/>
              <a:gd name="T32" fmla="*/ 2147483647 w 1212"/>
              <a:gd name="T33" fmla="*/ 2147483647 h 2359"/>
              <a:gd name="T34" fmla="*/ 2147483647 w 1212"/>
              <a:gd name="T35" fmla="*/ 2147483647 h 2359"/>
              <a:gd name="T36" fmla="*/ 2147483647 w 1212"/>
              <a:gd name="T37" fmla="*/ 2147483647 h 2359"/>
              <a:gd name="T38" fmla="*/ 2147483647 w 1212"/>
              <a:gd name="T39" fmla="*/ 2147483647 h 2359"/>
              <a:gd name="T40" fmla="*/ 2147483647 w 1212"/>
              <a:gd name="T41" fmla="*/ 2147483647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12"/>
              <a:gd name="T64" fmla="*/ 0 h 2359"/>
              <a:gd name="T65" fmla="*/ 1212 w 1212"/>
              <a:gd name="T66" fmla="*/ 2359 h 23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20699981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618288" y="2630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253288" y="37687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III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761038" y="41243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IV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 rot="266346">
            <a:off x="3059113" y="458152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051050" y="26368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VII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563938" y="26368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VIII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 rot="190497">
            <a:off x="827088" y="3573463"/>
            <a:ext cx="1584325" cy="2063750"/>
          </a:xfrm>
          <a:custGeom>
            <a:avLst/>
            <a:gdLst>
              <a:gd name="T0" fmla="*/ 2147483647 w 1179"/>
              <a:gd name="T1" fmla="*/ 2147483647 h 1497"/>
              <a:gd name="T2" fmla="*/ 2147483647 w 1179"/>
              <a:gd name="T3" fmla="*/ 2147483647 h 1497"/>
              <a:gd name="T4" fmla="*/ 2147483647 w 1179"/>
              <a:gd name="T5" fmla="*/ 2147483647 h 1497"/>
              <a:gd name="T6" fmla="*/ 2147483647 w 1179"/>
              <a:gd name="T7" fmla="*/ 2147483647 h 1497"/>
              <a:gd name="T8" fmla="*/ 2147483647 w 1179"/>
              <a:gd name="T9" fmla="*/ 2147483647 h 1497"/>
              <a:gd name="T10" fmla="*/ 2147483647 w 1179"/>
              <a:gd name="T11" fmla="*/ 2147483647 h 1497"/>
              <a:gd name="T12" fmla="*/ 2147483647 w 1179"/>
              <a:gd name="T13" fmla="*/ 2147483647 h 1497"/>
              <a:gd name="T14" fmla="*/ 2147483647 w 1179"/>
              <a:gd name="T15" fmla="*/ 2147483647 h 1497"/>
              <a:gd name="T16" fmla="*/ 2147483647 w 1179"/>
              <a:gd name="T17" fmla="*/ 2147483647 h 1497"/>
              <a:gd name="T18" fmla="*/ 2147483647 w 1179"/>
              <a:gd name="T19" fmla="*/ 2147483647 h 1497"/>
              <a:gd name="T20" fmla="*/ 2147483647 w 1179"/>
              <a:gd name="T21" fmla="*/ 2147483647 h 1497"/>
              <a:gd name="T22" fmla="*/ 2147483647 w 1179"/>
              <a:gd name="T23" fmla="*/ 2147483647 h 1497"/>
              <a:gd name="T24" fmla="*/ 2147483647 w 1179"/>
              <a:gd name="T25" fmla="*/ 2147483647 h 1497"/>
              <a:gd name="T26" fmla="*/ 2147483647 w 1179"/>
              <a:gd name="T27" fmla="*/ 2147483647 h 1497"/>
              <a:gd name="T28" fmla="*/ 2147483647 w 1179"/>
              <a:gd name="T29" fmla="*/ 2147483647 h 1497"/>
              <a:gd name="T30" fmla="*/ 2147483647 w 1179"/>
              <a:gd name="T31" fmla="*/ 2147483647 h 1497"/>
              <a:gd name="T32" fmla="*/ 2147483647 w 1179"/>
              <a:gd name="T33" fmla="*/ 2147483647 h 1497"/>
              <a:gd name="T34" fmla="*/ 2147483647 w 1179"/>
              <a:gd name="T35" fmla="*/ 2147483647 h 1497"/>
              <a:gd name="T36" fmla="*/ 2147483647 w 1179"/>
              <a:gd name="T37" fmla="*/ 2147483647 h 1497"/>
              <a:gd name="T38" fmla="*/ 2147483647 w 1179"/>
              <a:gd name="T39" fmla="*/ 2147483647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79"/>
              <a:gd name="T61" fmla="*/ 0 h 1497"/>
              <a:gd name="T62" fmla="*/ 1179 w 1179"/>
              <a:gd name="T63" fmla="*/ 1497 h 149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</p:spPr>
        <p:txBody>
          <a:bodyPr>
            <a:flatTx/>
          </a:bodyPr>
          <a:lstStyle/>
          <a:p>
            <a:endParaRPr lang="fr-FR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403350" y="443706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>
                <a:solidFill>
                  <a:srgbClr val="FFFFFF"/>
                </a:solidFill>
                <a:cs typeface="Arial"/>
              </a:rPr>
              <a:t>VI</a:t>
            </a:r>
          </a:p>
        </p:txBody>
      </p:sp>
      <p:sp>
        <p:nvSpPr>
          <p:cNvPr id="20501" name="Rectangle 2"/>
          <p:cNvSpPr>
            <a:spLocks noChangeArrowheads="1"/>
          </p:cNvSpPr>
          <p:nvPr/>
        </p:nvSpPr>
        <p:spPr bwMode="auto"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CH" altLang="fr-FR" sz="5400" b="1" dirty="0">
              <a:solidFill>
                <a:srgbClr val="FFFFFF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3" name="AutoShape 22"/>
          <p:cNvSpPr>
            <a:spLocks/>
          </p:cNvSpPr>
          <p:nvPr/>
        </p:nvSpPr>
        <p:spPr bwMode="auto">
          <a:xfrm rot="5400000" flipV="1">
            <a:off x="1538520" y="5439444"/>
            <a:ext cx="194794" cy="1323106"/>
          </a:xfrm>
          <a:prstGeom prst="rightBracket">
            <a:avLst>
              <a:gd name="adj" fmla="val 88353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20505" name="Text Box 24"/>
          <p:cNvSpPr txBox="1">
            <a:spLocks noChangeArrowheads="1"/>
          </p:cNvSpPr>
          <p:nvPr/>
        </p:nvSpPr>
        <p:spPr bwMode="auto">
          <a:xfrm>
            <a:off x="591689" y="6207126"/>
            <a:ext cx="2235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fr-FR" sz="1400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Secteur</a:t>
            </a:r>
            <a:r>
              <a:rPr lang="de-CH" altLang="fr-FR" sz="140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 </a:t>
            </a:r>
            <a:r>
              <a:rPr lang="de-CH" altLang="fr-FR" sz="1400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postérieur</a:t>
            </a:r>
            <a:r>
              <a:rPr lang="de-CH" altLang="fr-FR" sz="140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 (</a:t>
            </a:r>
            <a:r>
              <a:rPr lang="de-CH" altLang="fr-FR" sz="1400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latéral</a:t>
            </a:r>
            <a:r>
              <a:rPr lang="de-CH" altLang="fr-FR" sz="140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) </a:t>
            </a:r>
            <a:r>
              <a:rPr lang="de-CH" altLang="fr-FR" sz="1400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droit</a:t>
            </a:r>
            <a:endParaRPr lang="de-DE" altLang="fr-FR" sz="1400" dirty="0">
              <a:solidFill>
                <a:srgbClr val="0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20506" name="Text Box 15"/>
          <p:cNvSpPr txBox="1">
            <a:spLocks noChangeArrowheads="1"/>
          </p:cNvSpPr>
          <p:nvPr/>
        </p:nvSpPr>
        <p:spPr bwMode="auto">
          <a:xfrm>
            <a:off x="4716463" y="60150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VCI</a:t>
            </a:r>
          </a:p>
        </p:txBody>
      </p:sp>
      <p:sp>
        <p:nvSpPr>
          <p:cNvPr id="20507" name="Text Box 15"/>
          <p:cNvSpPr txBox="1">
            <a:spLocks noChangeArrowheads="1"/>
          </p:cNvSpPr>
          <p:nvPr/>
        </p:nvSpPr>
        <p:spPr bwMode="auto">
          <a:xfrm rot="2090744">
            <a:off x="5302250" y="20955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VHG</a:t>
            </a:r>
          </a:p>
        </p:txBody>
      </p:sp>
      <p:sp>
        <p:nvSpPr>
          <p:cNvPr id="20508" name="Text Box 15"/>
          <p:cNvSpPr txBox="1">
            <a:spLocks noChangeArrowheads="1"/>
          </p:cNvSpPr>
          <p:nvPr/>
        </p:nvSpPr>
        <p:spPr bwMode="auto">
          <a:xfrm rot="-4418119">
            <a:off x="4718050" y="23415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VHM</a:t>
            </a:r>
          </a:p>
        </p:txBody>
      </p:sp>
      <p:sp>
        <p:nvSpPr>
          <p:cNvPr id="20509" name="Text Box 15"/>
          <p:cNvSpPr txBox="1">
            <a:spLocks noChangeArrowheads="1"/>
          </p:cNvSpPr>
          <p:nvPr/>
        </p:nvSpPr>
        <p:spPr bwMode="auto">
          <a:xfrm rot="-2595821">
            <a:off x="3375025" y="191611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altLang="fr-FR" sz="1400" dirty="0">
                <a:solidFill>
                  <a:srgbClr val="FFFFFF"/>
                </a:solidFill>
                <a:latin typeface="Comic Sans MS" pitchFamily="66" charset="0"/>
                <a:cs typeface="Arial"/>
              </a:rPr>
              <a:t>VHD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7373" y="116632"/>
            <a:ext cx="4609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Anatomie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du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Foie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AutoShape 22"/>
          <p:cNvSpPr>
            <a:spLocks/>
          </p:cNvSpPr>
          <p:nvPr/>
        </p:nvSpPr>
        <p:spPr bwMode="auto">
          <a:xfrm rot="5400000" flipV="1">
            <a:off x="3301798" y="5493745"/>
            <a:ext cx="194794" cy="1323106"/>
          </a:xfrm>
          <a:prstGeom prst="rightBracket">
            <a:avLst>
              <a:gd name="adj" fmla="val 88353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737642" y="6218794"/>
            <a:ext cx="174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fr-FR" sz="1400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Secteur</a:t>
            </a:r>
            <a:r>
              <a:rPr lang="de-CH" altLang="fr-FR" sz="140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 </a:t>
            </a:r>
            <a:r>
              <a:rPr lang="de-CH" altLang="fr-FR" sz="1400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antérieur</a:t>
            </a:r>
            <a:r>
              <a:rPr lang="de-CH" altLang="fr-FR" sz="140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 (</a:t>
            </a:r>
            <a:r>
              <a:rPr lang="de-CH" altLang="fr-FR" sz="1400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médian</a:t>
            </a:r>
            <a:r>
              <a:rPr lang="de-CH" altLang="fr-FR" sz="1400" dirty="0">
                <a:solidFill>
                  <a:srgbClr val="000000"/>
                </a:solidFill>
                <a:latin typeface="Comic Sans MS" pitchFamily="66" charset="0"/>
                <a:cs typeface="Arial"/>
              </a:rPr>
              <a:t>) </a:t>
            </a:r>
            <a:r>
              <a:rPr lang="de-CH" altLang="fr-FR" sz="1400" dirty="0" err="1">
                <a:solidFill>
                  <a:srgbClr val="000000"/>
                </a:solidFill>
                <a:latin typeface="Comic Sans MS" pitchFamily="66" charset="0"/>
                <a:cs typeface="Arial"/>
              </a:rPr>
              <a:t>droit</a:t>
            </a:r>
            <a:endParaRPr lang="de-DE" altLang="fr-FR" sz="1400" dirty="0">
              <a:solidFill>
                <a:srgbClr val="000000"/>
              </a:solidFill>
              <a:latin typeface="Comic Sans MS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31121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4948238" y="2689225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8547" name="AutoShape 3"/>
          <p:cNvSpPr>
            <a:spLocks noChangeArrowheads="1"/>
          </p:cNvSpPr>
          <p:nvPr/>
        </p:nvSpPr>
        <p:spPr bwMode="auto">
          <a:xfrm>
            <a:off x="4195763" y="990600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1736725" y="1266825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8549" name="Freeform 5"/>
          <p:cNvSpPr>
            <a:spLocks/>
          </p:cNvSpPr>
          <p:nvPr/>
        </p:nvSpPr>
        <p:spPr bwMode="auto">
          <a:xfrm>
            <a:off x="2724150" y="1212850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 rot="-424316">
            <a:off x="5600700" y="1403350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 rot="-764496">
            <a:off x="6002338" y="2046288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790825" y="1311275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8553" name="Freeform 9"/>
          <p:cNvSpPr>
            <a:spLocks/>
          </p:cNvSpPr>
          <p:nvPr/>
        </p:nvSpPr>
        <p:spPr bwMode="auto">
          <a:xfrm>
            <a:off x="4689475" y="1250950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8554" name="Freeform 10"/>
          <p:cNvSpPr>
            <a:spLocks/>
          </p:cNvSpPr>
          <p:nvPr/>
        </p:nvSpPr>
        <p:spPr bwMode="auto">
          <a:xfrm>
            <a:off x="4389438" y="1243013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 rot="-730185">
            <a:off x="4633913" y="1355725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1435100" y="2460625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2627313" y="2597150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05190" y="4994384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Sectoriectomie POSTERIEURE (postérolatérale) DROITE</a:t>
            </a:r>
            <a:r>
              <a:rPr lang="fr-FR" altLang="de-DE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 </a:t>
            </a:r>
          </a:p>
        </p:txBody>
      </p:sp>
      <p:sp>
        <p:nvSpPr>
          <p:cNvPr id="108559" name="Freeform 15"/>
          <p:cNvSpPr>
            <a:spLocks/>
          </p:cNvSpPr>
          <p:nvPr/>
        </p:nvSpPr>
        <p:spPr bwMode="auto">
          <a:xfrm>
            <a:off x="2362200" y="990600"/>
            <a:ext cx="1257300" cy="3708400"/>
          </a:xfrm>
          <a:custGeom>
            <a:avLst/>
            <a:gdLst>
              <a:gd name="T0" fmla="*/ 698500 w 792"/>
              <a:gd name="T1" fmla="*/ 101600 h 2336"/>
              <a:gd name="T2" fmla="*/ 1231900 w 792"/>
              <a:gd name="T3" fmla="*/ 177800 h 2336"/>
              <a:gd name="T4" fmla="*/ 546100 w 792"/>
              <a:gd name="T5" fmla="*/ 1168400 h 2336"/>
              <a:gd name="T6" fmla="*/ 88900 w 792"/>
              <a:gd name="T7" fmla="*/ 3302000 h 2336"/>
              <a:gd name="T8" fmla="*/ 12700 w 792"/>
              <a:gd name="T9" fmla="*/ 3606800 h 2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2" h="2336">
                <a:moveTo>
                  <a:pt x="440" y="64"/>
                </a:moveTo>
                <a:cubicBezTo>
                  <a:pt x="616" y="32"/>
                  <a:pt x="792" y="0"/>
                  <a:pt x="776" y="112"/>
                </a:cubicBezTo>
                <a:cubicBezTo>
                  <a:pt x="760" y="224"/>
                  <a:pt x="464" y="408"/>
                  <a:pt x="344" y="736"/>
                </a:cubicBezTo>
                <a:cubicBezTo>
                  <a:pt x="224" y="1064"/>
                  <a:pt x="112" y="1824"/>
                  <a:pt x="56" y="2080"/>
                </a:cubicBezTo>
                <a:cubicBezTo>
                  <a:pt x="0" y="2336"/>
                  <a:pt x="4" y="2304"/>
                  <a:pt x="8" y="2272"/>
                </a:cubicBezTo>
              </a:path>
            </a:pathLst>
          </a:custGeom>
          <a:noFill/>
          <a:ln w="349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785937" y="2689806"/>
            <a:ext cx="666693" cy="1703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856096" y="2361063"/>
            <a:ext cx="695816" cy="13685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665027" y="3370997"/>
            <a:ext cx="800238" cy="2454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733266" y="3016156"/>
            <a:ext cx="786734" cy="24725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697749" y="3679646"/>
            <a:ext cx="633168" cy="19140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688609" y="1460311"/>
            <a:ext cx="392064" cy="1052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893325" y="1255594"/>
            <a:ext cx="423108" cy="1114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169994" y="1883392"/>
            <a:ext cx="636711" cy="1790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402006" y="1665027"/>
            <a:ext cx="541320" cy="16723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039189" y="2125668"/>
            <a:ext cx="633168" cy="19140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6285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4948238" y="2689225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9571" name="AutoShape 3"/>
          <p:cNvSpPr>
            <a:spLocks noChangeArrowheads="1"/>
          </p:cNvSpPr>
          <p:nvPr/>
        </p:nvSpPr>
        <p:spPr bwMode="auto">
          <a:xfrm>
            <a:off x="4195763" y="990600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 rot="-424316">
            <a:off x="5600700" y="1403350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 rot="-764496">
            <a:off x="6002338" y="2046288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2790825" y="1311275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9575" name="Freeform 7"/>
          <p:cNvSpPr>
            <a:spLocks/>
          </p:cNvSpPr>
          <p:nvPr/>
        </p:nvSpPr>
        <p:spPr bwMode="auto">
          <a:xfrm>
            <a:off x="4689475" y="1250950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09576" name="Freeform 8"/>
          <p:cNvSpPr>
            <a:spLocks/>
          </p:cNvSpPr>
          <p:nvPr/>
        </p:nvSpPr>
        <p:spPr bwMode="auto">
          <a:xfrm>
            <a:off x="4389438" y="1243013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 rot="-730185">
            <a:off x="4633913" y="1355725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2627313" y="2597150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05190" y="4994384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Sectoriectomie POSTERIEURE (postérolatérale) DROITE</a:t>
            </a:r>
            <a:r>
              <a:rPr lang="fr-FR" altLang="de-DE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98456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4948238" y="2689225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4195763" y="990600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1736725" y="1266825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0597" name="Freeform 5"/>
          <p:cNvSpPr>
            <a:spLocks/>
          </p:cNvSpPr>
          <p:nvPr/>
        </p:nvSpPr>
        <p:spPr bwMode="auto">
          <a:xfrm>
            <a:off x="2724150" y="1212850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rot="-424316">
            <a:off x="5600700" y="1403350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 rot="-764496">
            <a:off x="6002338" y="2046288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790825" y="1311275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4689475" y="1250950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0602" name="Freeform 10"/>
          <p:cNvSpPr>
            <a:spLocks/>
          </p:cNvSpPr>
          <p:nvPr/>
        </p:nvSpPr>
        <p:spPr bwMode="auto">
          <a:xfrm>
            <a:off x="4389438" y="1243013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 rot="-730185">
            <a:off x="4633913" y="1355725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1435100" y="2460625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627313" y="2597150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914400" y="5562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Sectoriectomie ANTERIEURE DROITE</a:t>
            </a:r>
            <a:r>
              <a:rPr lang="fr-FR" altLang="de-DE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 </a:t>
            </a:r>
          </a:p>
        </p:txBody>
      </p:sp>
      <p:sp>
        <p:nvSpPr>
          <p:cNvPr id="110607" name="Freeform 15"/>
          <p:cNvSpPr>
            <a:spLocks/>
          </p:cNvSpPr>
          <p:nvPr/>
        </p:nvSpPr>
        <p:spPr bwMode="auto">
          <a:xfrm>
            <a:off x="2514600" y="838200"/>
            <a:ext cx="1981200" cy="3810000"/>
          </a:xfrm>
          <a:custGeom>
            <a:avLst/>
            <a:gdLst>
              <a:gd name="T0" fmla="*/ 0 w 1248"/>
              <a:gd name="T1" fmla="*/ 3810000 h 2400"/>
              <a:gd name="T2" fmla="*/ 304800 w 1248"/>
              <a:gd name="T3" fmla="*/ 1600200 h 2400"/>
              <a:gd name="T4" fmla="*/ 1295400 w 1248"/>
              <a:gd name="T5" fmla="*/ 228600 h 2400"/>
              <a:gd name="T6" fmla="*/ 1752600 w 1248"/>
              <a:gd name="T7" fmla="*/ 228600 h 2400"/>
              <a:gd name="T8" fmla="*/ 1981200 w 1248"/>
              <a:gd name="T9" fmla="*/ 609600 h 2400"/>
              <a:gd name="T10" fmla="*/ 1752600 w 1248"/>
              <a:gd name="T11" fmla="*/ 3733800 h 2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2400">
                <a:moveTo>
                  <a:pt x="0" y="2400"/>
                </a:moveTo>
                <a:cubicBezTo>
                  <a:pt x="28" y="1892"/>
                  <a:pt x="56" y="1384"/>
                  <a:pt x="192" y="1008"/>
                </a:cubicBezTo>
                <a:cubicBezTo>
                  <a:pt x="328" y="632"/>
                  <a:pt x="664" y="288"/>
                  <a:pt x="816" y="144"/>
                </a:cubicBezTo>
                <a:cubicBezTo>
                  <a:pt x="968" y="0"/>
                  <a:pt x="1032" y="104"/>
                  <a:pt x="1104" y="144"/>
                </a:cubicBezTo>
                <a:cubicBezTo>
                  <a:pt x="1176" y="184"/>
                  <a:pt x="1248" y="16"/>
                  <a:pt x="1248" y="384"/>
                </a:cubicBezTo>
                <a:cubicBezTo>
                  <a:pt x="1248" y="752"/>
                  <a:pt x="1128" y="2024"/>
                  <a:pt x="1104" y="2352"/>
                </a:cubicBezTo>
              </a:path>
            </a:pathLst>
          </a:custGeom>
          <a:noFill/>
          <a:ln w="349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972853" y="2797697"/>
            <a:ext cx="1029235" cy="3158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043012" y="2468954"/>
            <a:ext cx="1067026" cy="3123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851943" y="3478888"/>
            <a:ext cx="1007330" cy="2705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920182" y="3124047"/>
            <a:ext cx="1024295" cy="2774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884665" y="3787537"/>
            <a:ext cx="990860" cy="2494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629389" y="1510766"/>
            <a:ext cx="604341" cy="13761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356910" y="1991283"/>
            <a:ext cx="815040" cy="23747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484563" y="1766156"/>
            <a:ext cx="730467" cy="19035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226105" y="2261151"/>
            <a:ext cx="969658" cy="26551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31681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4948238" y="2689225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>
            <a:off x="4195763" y="990600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1736725" y="1266825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1621" name="Freeform 5"/>
          <p:cNvSpPr>
            <a:spLocks/>
          </p:cNvSpPr>
          <p:nvPr/>
        </p:nvSpPr>
        <p:spPr bwMode="auto">
          <a:xfrm>
            <a:off x="2724150" y="1212850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 rot="-424316">
            <a:off x="5600700" y="1403350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 rot="-764496">
            <a:off x="6002338" y="2046288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1624" name="Freeform 8"/>
          <p:cNvSpPr>
            <a:spLocks/>
          </p:cNvSpPr>
          <p:nvPr/>
        </p:nvSpPr>
        <p:spPr bwMode="auto">
          <a:xfrm>
            <a:off x="4689475" y="1250950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1625" name="Freeform 9"/>
          <p:cNvSpPr>
            <a:spLocks/>
          </p:cNvSpPr>
          <p:nvPr/>
        </p:nvSpPr>
        <p:spPr bwMode="auto">
          <a:xfrm>
            <a:off x="4389438" y="1243013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 rot="-730185">
            <a:off x="4633913" y="1355725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1435100" y="2460625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14400" y="5562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Sectoriectomie ANTERIEURE DROITE</a:t>
            </a:r>
            <a:r>
              <a:rPr lang="fr-FR" altLang="de-DE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00465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51" y="1558829"/>
            <a:ext cx="4984416" cy="36388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0443" y="1014976"/>
            <a:ext cx="4672399" cy="5095874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Situation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sous le diaphragme, hypochondre D (déborde à gauche)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Aspect extérieur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rouge / brun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2 lobes (séparés par les </a:t>
            </a:r>
            <a:r>
              <a:rPr lang="fr-FR" sz="2000" dirty="0" err="1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lig</a:t>
            </a:r>
            <a:r>
              <a:rPr lang="fr-FR" sz="2000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. falciforme et rond)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fr-FR" sz="2000" b="1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Caractéristiques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Poids : 1000–1500 g 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sz="2000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2–3% poids corporel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fr-FR" sz="20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Généralités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97561" y="5197642"/>
            <a:ext cx="1980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chemeClr val="tx1">
                    <a:lumMod val="50000"/>
                  </a:schemeClr>
                </a:solidFill>
              </a:rPr>
              <a:t>Blumgart’s</a:t>
            </a:r>
            <a:r>
              <a:rPr lang="fr-FR" sz="1200" i="1" dirty="0">
                <a:solidFill>
                  <a:schemeClr val="tx1">
                    <a:lumMod val="50000"/>
                  </a:schemeClr>
                </a:solidFill>
              </a:rPr>
              <a:t>, 6</a:t>
            </a:r>
            <a:r>
              <a:rPr lang="fr-FR" sz="1200" i="1" baseline="30000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fr-FR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tx1">
                    <a:lumMod val="50000"/>
                  </a:schemeClr>
                </a:solidFill>
              </a:rPr>
              <a:t>ed</a:t>
            </a:r>
            <a:r>
              <a:rPr lang="fr-FR" sz="1200" i="1" dirty="0">
                <a:solidFill>
                  <a:schemeClr val="tx1">
                    <a:lumMod val="50000"/>
                  </a:schemeClr>
                </a:solidFill>
              </a:rPr>
              <a:t>. Elsevier</a:t>
            </a:r>
          </a:p>
        </p:txBody>
      </p:sp>
    </p:spTree>
    <p:extLst>
      <p:ext uri="{BB962C8B-B14F-4D97-AF65-F5344CB8AC3E}">
        <p14:creationId xmlns:p14="http://schemas.microsoft.com/office/powerpoint/2010/main" val="1090109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4948238" y="2689225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4195763" y="990600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736725" y="1266825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2645" name="Freeform 5"/>
          <p:cNvSpPr>
            <a:spLocks/>
          </p:cNvSpPr>
          <p:nvPr/>
        </p:nvSpPr>
        <p:spPr bwMode="auto">
          <a:xfrm>
            <a:off x="2724150" y="1212850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 rot="-424316">
            <a:off x="5600700" y="1403350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 rot="-764496">
            <a:off x="6002338" y="2046288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2790825" y="1311275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2649" name="Freeform 9"/>
          <p:cNvSpPr>
            <a:spLocks/>
          </p:cNvSpPr>
          <p:nvPr/>
        </p:nvSpPr>
        <p:spPr bwMode="auto">
          <a:xfrm>
            <a:off x="4689475" y="1250950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2650" name="Freeform 10"/>
          <p:cNvSpPr>
            <a:spLocks/>
          </p:cNvSpPr>
          <p:nvPr/>
        </p:nvSpPr>
        <p:spPr bwMode="auto">
          <a:xfrm>
            <a:off x="4389438" y="1243013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 rot="-730185">
            <a:off x="4633913" y="1355725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7660" name="Freeform 12"/>
          <p:cNvSpPr>
            <a:spLocks/>
          </p:cNvSpPr>
          <p:nvPr/>
        </p:nvSpPr>
        <p:spPr bwMode="auto">
          <a:xfrm>
            <a:off x="1435100" y="2460625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2627313" y="2597150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667000" y="5486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de-DE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SEGMENTECTOMIE  S5</a:t>
            </a:r>
            <a:r>
              <a:rPr lang="fr-FR" altLang="de-DE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 </a:t>
            </a:r>
          </a:p>
        </p:txBody>
      </p:sp>
      <p:sp>
        <p:nvSpPr>
          <p:cNvPr id="112655" name="Freeform 15"/>
          <p:cNvSpPr>
            <a:spLocks/>
          </p:cNvSpPr>
          <p:nvPr/>
        </p:nvSpPr>
        <p:spPr bwMode="auto">
          <a:xfrm>
            <a:off x="2514600" y="2159000"/>
            <a:ext cx="1905000" cy="2489200"/>
          </a:xfrm>
          <a:custGeom>
            <a:avLst/>
            <a:gdLst>
              <a:gd name="T0" fmla="*/ 0 w 1200"/>
              <a:gd name="T1" fmla="*/ 2260600 h 1568"/>
              <a:gd name="T2" fmla="*/ 228600 w 1200"/>
              <a:gd name="T3" fmla="*/ 584200 h 1568"/>
              <a:gd name="T4" fmla="*/ 1143000 w 1200"/>
              <a:gd name="T5" fmla="*/ 355600 h 1568"/>
              <a:gd name="T6" fmla="*/ 1828800 w 1200"/>
              <a:gd name="T7" fmla="*/ 355600 h 1568"/>
              <a:gd name="T8" fmla="*/ 1600200 w 1200"/>
              <a:gd name="T9" fmla="*/ 2489200 h 1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" h="1568">
                <a:moveTo>
                  <a:pt x="0" y="1424"/>
                </a:moveTo>
                <a:cubicBezTo>
                  <a:pt x="12" y="996"/>
                  <a:pt x="24" y="568"/>
                  <a:pt x="144" y="368"/>
                </a:cubicBezTo>
                <a:cubicBezTo>
                  <a:pt x="264" y="168"/>
                  <a:pt x="552" y="248"/>
                  <a:pt x="720" y="224"/>
                </a:cubicBezTo>
                <a:cubicBezTo>
                  <a:pt x="888" y="200"/>
                  <a:pt x="1104" y="0"/>
                  <a:pt x="1152" y="224"/>
                </a:cubicBezTo>
                <a:cubicBezTo>
                  <a:pt x="1200" y="448"/>
                  <a:pt x="1032" y="1344"/>
                  <a:pt x="1008" y="1568"/>
                </a:cubicBezTo>
              </a:path>
            </a:pathLst>
          </a:custGeom>
          <a:noFill/>
          <a:ln w="349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972853" y="2961470"/>
            <a:ext cx="1029235" cy="3158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043012" y="2632727"/>
            <a:ext cx="1067026" cy="3123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851943" y="3642661"/>
            <a:ext cx="1007330" cy="2705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920182" y="3287820"/>
            <a:ext cx="1024295" cy="2774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884665" y="3951310"/>
            <a:ext cx="990860" cy="2494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62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4948238" y="2689225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3667" name="AutoShape 3"/>
          <p:cNvSpPr>
            <a:spLocks noChangeArrowheads="1"/>
          </p:cNvSpPr>
          <p:nvPr/>
        </p:nvSpPr>
        <p:spPr bwMode="auto">
          <a:xfrm>
            <a:off x="4195763" y="990600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36725" y="1266825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3669" name="Freeform 5"/>
          <p:cNvSpPr>
            <a:spLocks/>
          </p:cNvSpPr>
          <p:nvPr/>
        </p:nvSpPr>
        <p:spPr bwMode="auto">
          <a:xfrm>
            <a:off x="2724150" y="1212850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 rot="-424316">
            <a:off x="5600700" y="1403350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 rot="-764496">
            <a:off x="6002338" y="2046288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2790825" y="1311275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3673" name="Freeform 9"/>
          <p:cNvSpPr>
            <a:spLocks/>
          </p:cNvSpPr>
          <p:nvPr/>
        </p:nvSpPr>
        <p:spPr bwMode="auto">
          <a:xfrm>
            <a:off x="4689475" y="1250950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3674" name="Freeform 10"/>
          <p:cNvSpPr>
            <a:spLocks/>
          </p:cNvSpPr>
          <p:nvPr/>
        </p:nvSpPr>
        <p:spPr bwMode="auto">
          <a:xfrm>
            <a:off x="4389438" y="1243013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 rot="-730185">
            <a:off x="4633913" y="1355725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1435100" y="2460625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667000" y="5486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de-DE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SEGMENTECTOMY  S5</a:t>
            </a:r>
            <a:r>
              <a:rPr lang="fr-FR" altLang="de-DE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85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4948238" y="2689225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4195763" y="990600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736725" y="1266825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4693" name="Freeform 5"/>
          <p:cNvSpPr>
            <a:spLocks/>
          </p:cNvSpPr>
          <p:nvPr/>
        </p:nvSpPr>
        <p:spPr bwMode="auto">
          <a:xfrm>
            <a:off x="2724150" y="1212850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 rot="-424316">
            <a:off x="5600700" y="1403350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 rot="-764496">
            <a:off x="6002338" y="2046288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2790825" y="1311275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4697" name="Freeform 9"/>
          <p:cNvSpPr>
            <a:spLocks/>
          </p:cNvSpPr>
          <p:nvPr/>
        </p:nvSpPr>
        <p:spPr bwMode="auto">
          <a:xfrm>
            <a:off x="4689475" y="1250950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4698" name="Freeform 10"/>
          <p:cNvSpPr>
            <a:spLocks/>
          </p:cNvSpPr>
          <p:nvPr/>
        </p:nvSpPr>
        <p:spPr bwMode="auto">
          <a:xfrm>
            <a:off x="4389438" y="1243013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 rot="-730185">
            <a:off x="4633913" y="1355725"/>
            <a:ext cx="1268412" cy="2255838"/>
          </a:xfrm>
          <a:custGeom>
            <a:avLst/>
            <a:gdLst>
              <a:gd name="T0" fmla="*/ 544203 w 1212"/>
              <a:gd name="T1" fmla="*/ 136746 h 2359"/>
              <a:gd name="T2" fmla="*/ 601763 w 1212"/>
              <a:gd name="T3" fmla="*/ 47813 h 2359"/>
              <a:gd name="T4" fmla="*/ 706418 w 1212"/>
              <a:gd name="T5" fmla="*/ 9563 h 2359"/>
              <a:gd name="T6" fmla="*/ 748279 w 1212"/>
              <a:gd name="T7" fmla="*/ 104233 h 2359"/>
              <a:gd name="T8" fmla="*/ 865492 w 1212"/>
              <a:gd name="T9" fmla="*/ 525948 h 2359"/>
              <a:gd name="T10" fmla="*/ 901075 w 1212"/>
              <a:gd name="T11" fmla="*/ 712420 h 2359"/>
              <a:gd name="T12" fmla="*/ 975380 w 1212"/>
              <a:gd name="T13" fmla="*/ 1040420 h 2359"/>
              <a:gd name="T14" fmla="*/ 1017241 w 1212"/>
              <a:gd name="T15" fmla="*/ 1135091 h 2359"/>
              <a:gd name="T16" fmla="*/ 1158525 w 1212"/>
              <a:gd name="T17" fmla="*/ 1880981 h 2359"/>
              <a:gd name="T18" fmla="*/ 1224457 w 1212"/>
              <a:gd name="T19" fmla="*/ 2199418 h 2359"/>
              <a:gd name="T20" fmla="*/ 894796 w 1212"/>
              <a:gd name="T21" fmla="*/ 2222369 h 2359"/>
              <a:gd name="T22" fmla="*/ 349546 w 1212"/>
              <a:gd name="T23" fmla="*/ 2199418 h 2359"/>
              <a:gd name="T24" fmla="*/ 217681 w 1212"/>
              <a:gd name="T25" fmla="*/ 2192724 h 2359"/>
              <a:gd name="T26" fmla="*/ 27210 w 1212"/>
              <a:gd name="T27" fmla="*/ 2124829 h 2359"/>
              <a:gd name="T28" fmla="*/ 56513 w 1212"/>
              <a:gd name="T29" fmla="*/ 1806392 h 2359"/>
              <a:gd name="T30" fmla="*/ 82677 w 1212"/>
              <a:gd name="T31" fmla="*/ 1486042 h 2359"/>
              <a:gd name="T32" fmla="*/ 111980 w 1212"/>
              <a:gd name="T33" fmla="*/ 1119791 h 2359"/>
              <a:gd name="T34" fmla="*/ 138144 w 1212"/>
              <a:gd name="T35" fmla="*/ 799441 h 2359"/>
              <a:gd name="T36" fmla="*/ 325475 w 1212"/>
              <a:gd name="T37" fmla="*/ 351907 h 2359"/>
              <a:gd name="T38" fmla="*/ 601763 w 1212"/>
              <a:gd name="T39" fmla="*/ 47813 h 2359"/>
              <a:gd name="T40" fmla="*/ 598623 w 1212"/>
              <a:gd name="T41" fmla="*/ 93714 h 23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12" h="2359">
                <a:moveTo>
                  <a:pt x="520" y="143"/>
                </a:moveTo>
                <a:cubicBezTo>
                  <a:pt x="535" y="108"/>
                  <a:pt x="550" y="73"/>
                  <a:pt x="575" y="50"/>
                </a:cubicBezTo>
                <a:cubicBezTo>
                  <a:pt x="601" y="28"/>
                  <a:pt x="651" y="0"/>
                  <a:pt x="675" y="10"/>
                </a:cubicBezTo>
                <a:cubicBezTo>
                  <a:pt x="698" y="19"/>
                  <a:pt x="690" y="19"/>
                  <a:pt x="715" y="109"/>
                </a:cubicBezTo>
                <a:cubicBezTo>
                  <a:pt x="741" y="199"/>
                  <a:pt x="803" y="444"/>
                  <a:pt x="827" y="550"/>
                </a:cubicBezTo>
                <a:cubicBezTo>
                  <a:pt x="851" y="656"/>
                  <a:pt x="843" y="656"/>
                  <a:pt x="861" y="745"/>
                </a:cubicBezTo>
                <a:cubicBezTo>
                  <a:pt x="878" y="835"/>
                  <a:pt x="913" y="1014"/>
                  <a:pt x="932" y="1088"/>
                </a:cubicBezTo>
                <a:cubicBezTo>
                  <a:pt x="950" y="1161"/>
                  <a:pt x="943" y="1040"/>
                  <a:pt x="972" y="1187"/>
                </a:cubicBezTo>
                <a:cubicBezTo>
                  <a:pt x="1002" y="1333"/>
                  <a:pt x="1074" y="1782"/>
                  <a:pt x="1107" y="1967"/>
                </a:cubicBezTo>
                <a:cubicBezTo>
                  <a:pt x="1140" y="2152"/>
                  <a:pt x="1212" y="2241"/>
                  <a:pt x="1170" y="2300"/>
                </a:cubicBezTo>
                <a:cubicBezTo>
                  <a:pt x="1128" y="2359"/>
                  <a:pt x="994" y="2324"/>
                  <a:pt x="855" y="2324"/>
                </a:cubicBezTo>
                <a:cubicBezTo>
                  <a:pt x="716" y="2324"/>
                  <a:pt x="442" y="2305"/>
                  <a:pt x="334" y="2300"/>
                </a:cubicBezTo>
                <a:cubicBezTo>
                  <a:pt x="226" y="2295"/>
                  <a:pt x="259" y="2306"/>
                  <a:pt x="208" y="2293"/>
                </a:cubicBezTo>
                <a:cubicBezTo>
                  <a:pt x="157" y="2280"/>
                  <a:pt x="52" y="2289"/>
                  <a:pt x="26" y="2222"/>
                </a:cubicBezTo>
                <a:cubicBezTo>
                  <a:pt x="0" y="2155"/>
                  <a:pt x="45" y="2000"/>
                  <a:pt x="54" y="1889"/>
                </a:cubicBezTo>
                <a:cubicBezTo>
                  <a:pt x="63" y="1778"/>
                  <a:pt x="70" y="1673"/>
                  <a:pt x="79" y="1554"/>
                </a:cubicBezTo>
                <a:cubicBezTo>
                  <a:pt x="88" y="1434"/>
                  <a:pt x="98" y="1291"/>
                  <a:pt x="107" y="1171"/>
                </a:cubicBezTo>
                <a:cubicBezTo>
                  <a:pt x="116" y="1051"/>
                  <a:pt x="98" y="970"/>
                  <a:pt x="132" y="836"/>
                </a:cubicBezTo>
                <a:cubicBezTo>
                  <a:pt x="166" y="702"/>
                  <a:pt x="237" y="499"/>
                  <a:pt x="311" y="368"/>
                </a:cubicBezTo>
                <a:cubicBezTo>
                  <a:pt x="385" y="237"/>
                  <a:pt x="532" y="95"/>
                  <a:pt x="575" y="50"/>
                </a:cubicBezTo>
                <a:cubicBezTo>
                  <a:pt x="619" y="5"/>
                  <a:pt x="595" y="52"/>
                  <a:pt x="572" y="98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1435100" y="2460625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2627313" y="2597150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837710" y="4891196"/>
            <a:ext cx="5145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WEDGE RESECTION (RESECTION NON-ANATOMIQUE)</a:t>
            </a:r>
            <a:r>
              <a:rPr lang="fr-FR" altLang="de-DE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 </a:t>
            </a:r>
          </a:p>
        </p:txBody>
      </p:sp>
      <p:sp>
        <p:nvSpPr>
          <p:cNvPr id="114703" name="Freeform 15"/>
          <p:cNvSpPr>
            <a:spLocks/>
          </p:cNvSpPr>
          <p:nvPr/>
        </p:nvSpPr>
        <p:spPr bwMode="auto">
          <a:xfrm>
            <a:off x="4724400" y="3090863"/>
            <a:ext cx="1570038" cy="1023937"/>
          </a:xfrm>
          <a:custGeom>
            <a:avLst/>
            <a:gdLst>
              <a:gd name="T0" fmla="*/ 0 w 989"/>
              <a:gd name="T1" fmla="*/ 1023937 h 645"/>
              <a:gd name="T2" fmla="*/ 182563 w 989"/>
              <a:gd name="T3" fmla="*/ 338137 h 645"/>
              <a:gd name="T4" fmla="*/ 762000 w 989"/>
              <a:gd name="T5" fmla="*/ 4762 h 645"/>
              <a:gd name="T6" fmla="*/ 1295400 w 989"/>
              <a:gd name="T7" fmla="*/ 312737 h 645"/>
              <a:gd name="T8" fmla="*/ 1530350 w 989"/>
              <a:gd name="T9" fmla="*/ 719137 h 645"/>
              <a:gd name="T10" fmla="*/ 1530350 w 989"/>
              <a:gd name="T11" fmla="*/ 871537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89" h="645">
                <a:moveTo>
                  <a:pt x="0" y="645"/>
                </a:moveTo>
                <a:cubicBezTo>
                  <a:pt x="17" y="482"/>
                  <a:pt x="35" y="320"/>
                  <a:pt x="115" y="213"/>
                </a:cubicBezTo>
                <a:cubicBezTo>
                  <a:pt x="195" y="106"/>
                  <a:pt x="363" y="6"/>
                  <a:pt x="480" y="3"/>
                </a:cubicBezTo>
                <a:cubicBezTo>
                  <a:pt x="597" y="0"/>
                  <a:pt x="735" y="122"/>
                  <a:pt x="816" y="197"/>
                </a:cubicBezTo>
                <a:cubicBezTo>
                  <a:pt x="897" y="272"/>
                  <a:pt x="939" y="394"/>
                  <a:pt x="964" y="453"/>
                </a:cubicBezTo>
                <a:cubicBezTo>
                  <a:pt x="989" y="512"/>
                  <a:pt x="965" y="533"/>
                  <a:pt x="964" y="549"/>
                </a:cubicBezTo>
              </a:path>
            </a:pathLst>
          </a:custGeom>
          <a:noFill/>
          <a:ln w="349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974442" y="3618339"/>
            <a:ext cx="634788" cy="14844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976362" y="3385130"/>
            <a:ext cx="1069596" cy="2588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13194" y="3848669"/>
            <a:ext cx="518615" cy="1364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210649" y="3223631"/>
            <a:ext cx="753423" cy="18830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7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948238" y="2689225"/>
            <a:ext cx="752475" cy="642938"/>
          </a:xfrm>
          <a:prstGeom prst="star16">
            <a:avLst>
              <a:gd name="adj" fmla="val 32519"/>
            </a:avLst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4195763" y="990600"/>
            <a:ext cx="652462" cy="3581400"/>
          </a:xfrm>
          <a:prstGeom prst="can">
            <a:avLst>
              <a:gd name="adj" fmla="val 40406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1736725" y="1266825"/>
            <a:ext cx="1681163" cy="1069975"/>
          </a:xfrm>
          <a:custGeom>
            <a:avLst/>
            <a:gdLst>
              <a:gd name="T0" fmla="*/ 1622615 w 1608"/>
              <a:gd name="T1" fmla="*/ 53499 h 1120"/>
              <a:gd name="T2" fmla="*/ 1472063 w 1608"/>
              <a:gd name="T3" fmla="*/ 7643 h 1120"/>
              <a:gd name="T4" fmla="*/ 1321511 w 1608"/>
              <a:gd name="T5" fmla="*/ 7643 h 1120"/>
              <a:gd name="T6" fmla="*/ 1120775 w 1608"/>
              <a:gd name="T7" fmla="*/ 53499 h 1120"/>
              <a:gd name="T8" fmla="*/ 920039 w 1608"/>
              <a:gd name="T9" fmla="*/ 145211 h 1120"/>
              <a:gd name="T10" fmla="*/ 618936 w 1608"/>
              <a:gd name="T11" fmla="*/ 328635 h 1120"/>
              <a:gd name="T12" fmla="*/ 317832 w 1608"/>
              <a:gd name="T13" fmla="*/ 603772 h 1120"/>
              <a:gd name="T14" fmla="*/ 117096 w 1608"/>
              <a:gd name="T15" fmla="*/ 878908 h 1120"/>
              <a:gd name="T16" fmla="*/ 16728 w 1608"/>
              <a:gd name="T17" fmla="*/ 1016476 h 1120"/>
              <a:gd name="T18" fmla="*/ 217464 w 1608"/>
              <a:gd name="T19" fmla="*/ 1062332 h 1120"/>
              <a:gd name="T20" fmla="*/ 468384 w 1608"/>
              <a:gd name="T21" fmla="*/ 1062332 h 1120"/>
              <a:gd name="T22" fmla="*/ 719304 w 1608"/>
              <a:gd name="T23" fmla="*/ 1062332 h 1120"/>
              <a:gd name="T24" fmla="*/ 869855 w 1608"/>
              <a:gd name="T25" fmla="*/ 1016476 h 1120"/>
              <a:gd name="T26" fmla="*/ 1020407 w 1608"/>
              <a:gd name="T27" fmla="*/ 878908 h 1120"/>
              <a:gd name="T28" fmla="*/ 1170959 w 1608"/>
              <a:gd name="T29" fmla="*/ 649628 h 1120"/>
              <a:gd name="T30" fmla="*/ 1371695 w 1608"/>
              <a:gd name="T31" fmla="*/ 466203 h 1120"/>
              <a:gd name="T32" fmla="*/ 1572431 w 1608"/>
              <a:gd name="T33" fmla="*/ 282779 h 1120"/>
              <a:gd name="T34" fmla="*/ 1672799 w 1608"/>
              <a:gd name="T35" fmla="*/ 145211 h 1120"/>
              <a:gd name="T36" fmla="*/ 1622615 w 1608"/>
              <a:gd name="T37" fmla="*/ 53499 h 11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08" h="1120">
                <a:moveTo>
                  <a:pt x="1552" y="56"/>
                </a:moveTo>
                <a:cubicBezTo>
                  <a:pt x="1520" y="32"/>
                  <a:pt x="1456" y="16"/>
                  <a:pt x="1408" y="8"/>
                </a:cubicBezTo>
                <a:cubicBezTo>
                  <a:pt x="1360" y="0"/>
                  <a:pt x="1320" y="0"/>
                  <a:pt x="1264" y="8"/>
                </a:cubicBezTo>
                <a:cubicBezTo>
                  <a:pt x="1208" y="16"/>
                  <a:pt x="1136" y="32"/>
                  <a:pt x="1072" y="56"/>
                </a:cubicBezTo>
                <a:cubicBezTo>
                  <a:pt x="1008" y="80"/>
                  <a:pt x="960" y="104"/>
                  <a:pt x="880" y="152"/>
                </a:cubicBezTo>
                <a:cubicBezTo>
                  <a:pt x="800" y="200"/>
                  <a:pt x="688" y="264"/>
                  <a:pt x="592" y="344"/>
                </a:cubicBezTo>
                <a:cubicBezTo>
                  <a:pt x="496" y="424"/>
                  <a:pt x="384" y="536"/>
                  <a:pt x="304" y="632"/>
                </a:cubicBezTo>
                <a:cubicBezTo>
                  <a:pt x="224" y="728"/>
                  <a:pt x="160" y="848"/>
                  <a:pt x="112" y="920"/>
                </a:cubicBezTo>
                <a:cubicBezTo>
                  <a:pt x="64" y="992"/>
                  <a:pt x="0" y="1032"/>
                  <a:pt x="16" y="1064"/>
                </a:cubicBezTo>
                <a:cubicBezTo>
                  <a:pt x="32" y="1096"/>
                  <a:pt x="136" y="1104"/>
                  <a:pt x="208" y="1112"/>
                </a:cubicBezTo>
                <a:cubicBezTo>
                  <a:pt x="280" y="1120"/>
                  <a:pt x="368" y="1112"/>
                  <a:pt x="448" y="1112"/>
                </a:cubicBezTo>
                <a:cubicBezTo>
                  <a:pt x="528" y="1112"/>
                  <a:pt x="624" y="1120"/>
                  <a:pt x="688" y="1112"/>
                </a:cubicBezTo>
                <a:cubicBezTo>
                  <a:pt x="752" y="1104"/>
                  <a:pt x="784" y="1096"/>
                  <a:pt x="832" y="1064"/>
                </a:cubicBezTo>
                <a:cubicBezTo>
                  <a:pt x="880" y="1032"/>
                  <a:pt x="928" y="984"/>
                  <a:pt x="976" y="920"/>
                </a:cubicBezTo>
                <a:cubicBezTo>
                  <a:pt x="1024" y="856"/>
                  <a:pt x="1064" y="752"/>
                  <a:pt x="1120" y="680"/>
                </a:cubicBezTo>
                <a:cubicBezTo>
                  <a:pt x="1176" y="608"/>
                  <a:pt x="1248" y="552"/>
                  <a:pt x="1312" y="488"/>
                </a:cubicBezTo>
                <a:cubicBezTo>
                  <a:pt x="1376" y="424"/>
                  <a:pt x="1456" y="352"/>
                  <a:pt x="1504" y="296"/>
                </a:cubicBezTo>
                <a:cubicBezTo>
                  <a:pt x="1552" y="240"/>
                  <a:pt x="1592" y="192"/>
                  <a:pt x="1600" y="152"/>
                </a:cubicBezTo>
                <a:cubicBezTo>
                  <a:pt x="1608" y="112"/>
                  <a:pt x="1584" y="80"/>
                  <a:pt x="1552" y="5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399998" lon="1200000" rev="0"/>
            </a:camera>
            <a:lightRig rig="legacyFlat4" dir="b"/>
          </a:scene3d>
          <a:sp3d extrusionH="1497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5717" name="Freeform 5"/>
          <p:cNvSpPr>
            <a:spLocks/>
          </p:cNvSpPr>
          <p:nvPr/>
        </p:nvSpPr>
        <p:spPr bwMode="auto">
          <a:xfrm>
            <a:off x="2724150" y="1212850"/>
            <a:ext cx="1581150" cy="2173288"/>
          </a:xfrm>
          <a:custGeom>
            <a:avLst/>
            <a:gdLst>
              <a:gd name="T0" fmla="*/ 1408 w 1512"/>
              <a:gd name="T1" fmla="*/ 56 h 2272"/>
              <a:gd name="T2" fmla="*/ 1264 w 1512"/>
              <a:gd name="T3" fmla="*/ 8 h 2272"/>
              <a:gd name="T4" fmla="*/ 1072 w 1512"/>
              <a:gd name="T5" fmla="*/ 8 h 2272"/>
              <a:gd name="T6" fmla="*/ 880 w 1512"/>
              <a:gd name="T7" fmla="*/ 56 h 2272"/>
              <a:gd name="T8" fmla="*/ 736 w 1512"/>
              <a:gd name="T9" fmla="*/ 152 h 2272"/>
              <a:gd name="T10" fmla="*/ 592 w 1512"/>
              <a:gd name="T11" fmla="*/ 344 h 2272"/>
              <a:gd name="T12" fmla="*/ 448 w 1512"/>
              <a:gd name="T13" fmla="*/ 536 h 2272"/>
              <a:gd name="T14" fmla="*/ 304 w 1512"/>
              <a:gd name="T15" fmla="*/ 728 h 2272"/>
              <a:gd name="T16" fmla="*/ 160 w 1512"/>
              <a:gd name="T17" fmla="*/ 1016 h 2272"/>
              <a:gd name="T18" fmla="*/ 64 w 1512"/>
              <a:gd name="T19" fmla="*/ 1400 h 2272"/>
              <a:gd name="T20" fmla="*/ 16 w 1512"/>
              <a:gd name="T21" fmla="*/ 1832 h 2272"/>
              <a:gd name="T22" fmla="*/ 16 w 1512"/>
              <a:gd name="T23" fmla="*/ 2264 h 2272"/>
              <a:gd name="T24" fmla="*/ 112 w 1512"/>
              <a:gd name="T25" fmla="*/ 1784 h 2272"/>
              <a:gd name="T26" fmla="*/ 160 w 1512"/>
              <a:gd name="T27" fmla="*/ 1448 h 2272"/>
              <a:gd name="T28" fmla="*/ 256 w 1512"/>
              <a:gd name="T29" fmla="*/ 1160 h 2272"/>
              <a:gd name="T30" fmla="*/ 496 w 1512"/>
              <a:gd name="T31" fmla="*/ 728 h 2272"/>
              <a:gd name="T32" fmla="*/ 640 w 1512"/>
              <a:gd name="T33" fmla="*/ 536 h 2272"/>
              <a:gd name="T34" fmla="*/ 784 w 1512"/>
              <a:gd name="T35" fmla="*/ 344 h 2272"/>
              <a:gd name="T36" fmla="*/ 976 w 1512"/>
              <a:gd name="T37" fmla="*/ 200 h 2272"/>
              <a:gd name="T38" fmla="*/ 1216 w 1512"/>
              <a:gd name="T39" fmla="*/ 152 h 2272"/>
              <a:gd name="T40" fmla="*/ 1456 w 1512"/>
              <a:gd name="T41" fmla="*/ 200 h 2272"/>
              <a:gd name="T42" fmla="*/ 1504 w 1512"/>
              <a:gd name="T43" fmla="*/ 104 h 2272"/>
              <a:gd name="T44" fmla="*/ 1408 w 1512"/>
              <a:gd name="T45" fmla="*/ 56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2" h="2272">
                <a:moveTo>
                  <a:pt x="1408" y="56"/>
                </a:moveTo>
                <a:cubicBezTo>
                  <a:pt x="1368" y="40"/>
                  <a:pt x="1320" y="16"/>
                  <a:pt x="1264" y="8"/>
                </a:cubicBezTo>
                <a:cubicBezTo>
                  <a:pt x="1208" y="0"/>
                  <a:pt x="1136" y="0"/>
                  <a:pt x="1072" y="8"/>
                </a:cubicBezTo>
                <a:cubicBezTo>
                  <a:pt x="1008" y="16"/>
                  <a:pt x="936" y="32"/>
                  <a:pt x="880" y="56"/>
                </a:cubicBezTo>
                <a:cubicBezTo>
                  <a:pt x="824" y="80"/>
                  <a:pt x="784" y="104"/>
                  <a:pt x="736" y="152"/>
                </a:cubicBezTo>
                <a:cubicBezTo>
                  <a:pt x="688" y="200"/>
                  <a:pt x="640" y="280"/>
                  <a:pt x="592" y="344"/>
                </a:cubicBezTo>
                <a:cubicBezTo>
                  <a:pt x="544" y="408"/>
                  <a:pt x="496" y="472"/>
                  <a:pt x="448" y="536"/>
                </a:cubicBezTo>
                <a:cubicBezTo>
                  <a:pt x="400" y="600"/>
                  <a:pt x="352" y="648"/>
                  <a:pt x="304" y="728"/>
                </a:cubicBezTo>
                <a:cubicBezTo>
                  <a:pt x="256" y="808"/>
                  <a:pt x="200" y="904"/>
                  <a:pt x="160" y="1016"/>
                </a:cubicBezTo>
                <a:cubicBezTo>
                  <a:pt x="120" y="1128"/>
                  <a:pt x="88" y="1264"/>
                  <a:pt x="64" y="1400"/>
                </a:cubicBezTo>
                <a:cubicBezTo>
                  <a:pt x="40" y="1536"/>
                  <a:pt x="24" y="1688"/>
                  <a:pt x="16" y="1832"/>
                </a:cubicBezTo>
                <a:cubicBezTo>
                  <a:pt x="8" y="1976"/>
                  <a:pt x="0" y="2272"/>
                  <a:pt x="16" y="2264"/>
                </a:cubicBezTo>
                <a:cubicBezTo>
                  <a:pt x="32" y="2256"/>
                  <a:pt x="88" y="1920"/>
                  <a:pt x="112" y="1784"/>
                </a:cubicBezTo>
                <a:cubicBezTo>
                  <a:pt x="136" y="1648"/>
                  <a:pt x="136" y="1552"/>
                  <a:pt x="160" y="1448"/>
                </a:cubicBezTo>
                <a:cubicBezTo>
                  <a:pt x="184" y="1344"/>
                  <a:pt x="200" y="1280"/>
                  <a:pt x="256" y="1160"/>
                </a:cubicBezTo>
                <a:cubicBezTo>
                  <a:pt x="312" y="1040"/>
                  <a:pt x="432" y="832"/>
                  <a:pt x="496" y="728"/>
                </a:cubicBezTo>
                <a:cubicBezTo>
                  <a:pt x="560" y="624"/>
                  <a:pt x="592" y="600"/>
                  <a:pt x="640" y="536"/>
                </a:cubicBezTo>
                <a:cubicBezTo>
                  <a:pt x="688" y="472"/>
                  <a:pt x="728" y="400"/>
                  <a:pt x="784" y="344"/>
                </a:cubicBezTo>
                <a:cubicBezTo>
                  <a:pt x="840" y="288"/>
                  <a:pt x="904" y="232"/>
                  <a:pt x="976" y="200"/>
                </a:cubicBezTo>
                <a:cubicBezTo>
                  <a:pt x="1048" y="168"/>
                  <a:pt x="1136" y="152"/>
                  <a:pt x="1216" y="152"/>
                </a:cubicBezTo>
                <a:cubicBezTo>
                  <a:pt x="1296" y="152"/>
                  <a:pt x="1408" y="208"/>
                  <a:pt x="1456" y="200"/>
                </a:cubicBezTo>
                <a:cubicBezTo>
                  <a:pt x="1504" y="192"/>
                  <a:pt x="1512" y="128"/>
                  <a:pt x="1504" y="104"/>
                </a:cubicBezTo>
                <a:cubicBezTo>
                  <a:pt x="1496" y="80"/>
                  <a:pt x="1448" y="72"/>
                  <a:pt x="1408" y="56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 rot="-424316">
            <a:off x="5600700" y="1403350"/>
            <a:ext cx="1287463" cy="873125"/>
          </a:xfrm>
          <a:custGeom>
            <a:avLst/>
            <a:gdLst>
              <a:gd name="T0" fmla="*/ 40872 w 1008"/>
              <a:gd name="T1" fmla="*/ 53613 h 912"/>
              <a:gd name="T2" fmla="*/ 347411 w 1008"/>
              <a:gd name="T3" fmla="*/ 7659 h 912"/>
              <a:gd name="T4" fmla="*/ 837873 w 1008"/>
              <a:gd name="T5" fmla="*/ 99567 h 912"/>
              <a:gd name="T6" fmla="*/ 1205719 w 1008"/>
              <a:gd name="T7" fmla="*/ 283383 h 912"/>
              <a:gd name="T8" fmla="*/ 1267027 w 1008"/>
              <a:gd name="T9" fmla="*/ 375291 h 912"/>
              <a:gd name="T10" fmla="*/ 1083104 w 1008"/>
              <a:gd name="T11" fmla="*/ 605060 h 912"/>
              <a:gd name="T12" fmla="*/ 592642 w 1008"/>
              <a:gd name="T13" fmla="*/ 742922 h 912"/>
              <a:gd name="T14" fmla="*/ 286103 w 1008"/>
              <a:gd name="T15" fmla="*/ 834830 h 912"/>
              <a:gd name="T16" fmla="*/ 163487 w 1008"/>
              <a:gd name="T17" fmla="*/ 513152 h 912"/>
              <a:gd name="T18" fmla="*/ 102180 w 1008"/>
              <a:gd name="T19" fmla="*/ 283383 h 912"/>
              <a:gd name="T20" fmla="*/ 40872 w 1008"/>
              <a:gd name="T21" fmla="*/ 53613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8" h="912">
                <a:moveTo>
                  <a:pt x="32" y="56"/>
                </a:moveTo>
                <a:cubicBezTo>
                  <a:pt x="64" y="8"/>
                  <a:pt x="168" y="0"/>
                  <a:pt x="272" y="8"/>
                </a:cubicBezTo>
                <a:cubicBezTo>
                  <a:pt x="376" y="16"/>
                  <a:pt x="544" y="56"/>
                  <a:pt x="656" y="104"/>
                </a:cubicBezTo>
                <a:cubicBezTo>
                  <a:pt x="768" y="152"/>
                  <a:pt x="888" y="248"/>
                  <a:pt x="944" y="296"/>
                </a:cubicBezTo>
                <a:cubicBezTo>
                  <a:pt x="1000" y="344"/>
                  <a:pt x="1008" y="336"/>
                  <a:pt x="992" y="392"/>
                </a:cubicBezTo>
                <a:cubicBezTo>
                  <a:pt x="976" y="448"/>
                  <a:pt x="936" y="568"/>
                  <a:pt x="848" y="632"/>
                </a:cubicBezTo>
                <a:cubicBezTo>
                  <a:pt x="760" y="696"/>
                  <a:pt x="568" y="736"/>
                  <a:pt x="464" y="776"/>
                </a:cubicBezTo>
                <a:cubicBezTo>
                  <a:pt x="360" y="816"/>
                  <a:pt x="280" y="912"/>
                  <a:pt x="224" y="872"/>
                </a:cubicBezTo>
                <a:cubicBezTo>
                  <a:pt x="168" y="832"/>
                  <a:pt x="152" y="632"/>
                  <a:pt x="128" y="536"/>
                </a:cubicBezTo>
                <a:cubicBezTo>
                  <a:pt x="104" y="440"/>
                  <a:pt x="96" y="376"/>
                  <a:pt x="80" y="296"/>
                </a:cubicBezTo>
                <a:cubicBezTo>
                  <a:pt x="64" y="216"/>
                  <a:pt x="0" y="104"/>
                  <a:pt x="32" y="56"/>
                </a:cubicBezTo>
                <a:close/>
              </a:path>
            </a:pathLst>
          </a:custGeom>
          <a:solidFill>
            <a:srgbClr val="993300"/>
          </a:solidFill>
          <a:ln w="9525">
            <a:round/>
            <a:headEnd/>
            <a:tailEnd/>
          </a:ln>
          <a:effectLst/>
          <a:scene3d>
            <a:camera prst="legacyPerspectiveFront">
              <a:rot lat="18600000" lon="20099998" rev="0"/>
            </a:camera>
            <a:lightRig rig="legacyFlat1" dir="t"/>
          </a:scene3d>
          <a:sp3d extrusionH="10525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 rot="-764496">
            <a:off x="6002338" y="2046288"/>
            <a:ext cx="1312862" cy="1225550"/>
          </a:xfrm>
          <a:custGeom>
            <a:avLst/>
            <a:gdLst>
              <a:gd name="T0" fmla="*/ 66897 w 1256"/>
              <a:gd name="T1" fmla="*/ 168513 h 1280"/>
              <a:gd name="T2" fmla="*/ 418109 w 1256"/>
              <a:gd name="T3" fmla="*/ 214471 h 1280"/>
              <a:gd name="T4" fmla="*/ 1020186 w 1256"/>
              <a:gd name="T5" fmla="*/ 76597 h 1280"/>
              <a:gd name="T6" fmla="*/ 1170705 w 1256"/>
              <a:gd name="T7" fmla="*/ 30639 h 1280"/>
              <a:gd name="T8" fmla="*/ 1220878 w 1256"/>
              <a:gd name="T9" fmla="*/ 260429 h 1280"/>
              <a:gd name="T10" fmla="*/ 1271051 w 1256"/>
              <a:gd name="T11" fmla="*/ 628094 h 1280"/>
              <a:gd name="T12" fmla="*/ 970013 w 1256"/>
              <a:gd name="T13" fmla="*/ 995759 h 1280"/>
              <a:gd name="T14" fmla="*/ 317763 w 1256"/>
              <a:gd name="T15" fmla="*/ 1225550 h 1280"/>
              <a:gd name="T16" fmla="*/ 167244 w 1256"/>
              <a:gd name="T17" fmla="*/ 995759 h 1280"/>
              <a:gd name="T18" fmla="*/ 117070 w 1256"/>
              <a:gd name="T19" fmla="*/ 582136 h 1280"/>
              <a:gd name="T20" fmla="*/ 16724 w 1256"/>
              <a:gd name="T21" fmla="*/ 214471 h 1280"/>
              <a:gd name="T22" fmla="*/ 16724 w 1256"/>
              <a:gd name="T23" fmla="*/ 122555 h 1280"/>
              <a:gd name="T24" fmla="*/ 66897 w 1256"/>
              <a:gd name="T25" fmla="*/ 168513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56" h="1280">
                <a:moveTo>
                  <a:pt x="64" y="176"/>
                </a:moveTo>
                <a:cubicBezTo>
                  <a:pt x="128" y="192"/>
                  <a:pt x="248" y="240"/>
                  <a:pt x="400" y="224"/>
                </a:cubicBezTo>
                <a:cubicBezTo>
                  <a:pt x="552" y="208"/>
                  <a:pt x="856" y="112"/>
                  <a:pt x="976" y="80"/>
                </a:cubicBezTo>
                <a:cubicBezTo>
                  <a:pt x="1096" y="48"/>
                  <a:pt x="1088" y="0"/>
                  <a:pt x="1120" y="32"/>
                </a:cubicBezTo>
                <a:cubicBezTo>
                  <a:pt x="1152" y="64"/>
                  <a:pt x="1152" y="168"/>
                  <a:pt x="1168" y="272"/>
                </a:cubicBezTo>
                <a:cubicBezTo>
                  <a:pt x="1184" y="376"/>
                  <a:pt x="1256" y="528"/>
                  <a:pt x="1216" y="656"/>
                </a:cubicBezTo>
                <a:cubicBezTo>
                  <a:pt x="1176" y="784"/>
                  <a:pt x="1080" y="936"/>
                  <a:pt x="928" y="1040"/>
                </a:cubicBezTo>
                <a:cubicBezTo>
                  <a:pt x="776" y="1144"/>
                  <a:pt x="432" y="1280"/>
                  <a:pt x="304" y="1280"/>
                </a:cubicBezTo>
                <a:cubicBezTo>
                  <a:pt x="176" y="1280"/>
                  <a:pt x="192" y="1152"/>
                  <a:pt x="160" y="1040"/>
                </a:cubicBezTo>
                <a:cubicBezTo>
                  <a:pt x="128" y="928"/>
                  <a:pt x="136" y="744"/>
                  <a:pt x="112" y="608"/>
                </a:cubicBezTo>
                <a:cubicBezTo>
                  <a:pt x="88" y="472"/>
                  <a:pt x="32" y="304"/>
                  <a:pt x="16" y="224"/>
                </a:cubicBezTo>
                <a:cubicBezTo>
                  <a:pt x="0" y="144"/>
                  <a:pt x="8" y="136"/>
                  <a:pt x="16" y="128"/>
                </a:cubicBezTo>
                <a:cubicBezTo>
                  <a:pt x="24" y="120"/>
                  <a:pt x="0" y="160"/>
                  <a:pt x="64" y="17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19499998" lon="20399998" rev="0"/>
            </a:camera>
            <a:lightRig rig="legacyFlat2" dir="t"/>
          </a:scene3d>
          <a:sp3d extrusionH="1243000" prstMaterial="legacyPlastic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2790825" y="1311275"/>
            <a:ext cx="1579563" cy="1247775"/>
          </a:xfrm>
          <a:custGeom>
            <a:avLst/>
            <a:gdLst>
              <a:gd name="T0" fmla="*/ 1404056 w 1512"/>
              <a:gd name="T1" fmla="*/ 99516 h 1304"/>
              <a:gd name="T2" fmla="*/ 1303766 w 1512"/>
              <a:gd name="T3" fmla="*/ 53585 h 1304"/>
              <a:gd name="T4" fmla="*/ 1103187 w 1512"/>
              <a:gd name="T5" fmla="*/ 7655 h 1304"/>
              <a:gd name="T6" fmla="*/ 902607 w 1512"/>
              <a:gd name="T7" fmla="*/ 7655 h 1304"/>
              <a:gd name="T8" fmla="*/ 752173 w 1512"/>
              <a:gd name="T9" fmla="*/ 53585 h 1304"/>
              <a:gd name="T10" fmla="*/ 601738 w 1512"/>
              <a:gd name="T11" fmla="*/ 145446 h 1304"/>
              <a:gd name="T12" fmla="*/ 401159 w 1512"/>
              <a:gd name="T13" fmla="*/ 375098 h 1304"/>
              <a:gd name="T14" fmla="*/ 300869 w 1512"/>
              <a:gd name="T15" fmla="*/ 512889 h 1304"/>
              <a:gd name="T16" fmla="*/ 150435 w 1512"/>
              <a:gd name="T17" fmla="*/ 788471 h 1304"/>
              <a:gd name="T18" fmla="*/ 50145 w 1512"/>
              <a:gd name="T19" fmla="*/ 1018123 h 1304"/>
              <a:gd name="T20" fmla="*/ 50145 w 1512"/>
              <a:gd name="T21" fmla="*/ 1155914 h 1304"/>
              <a:gd name="T22" fmla="*/ 351014 w 1512"/>
              <a:gd name="T23" fmla="*/ 1201845 h 1304"/>
              <a:gd name="T24" fmla="*/ 401159 w 1512"/>
              <a:gd name="T25" fmla="*/ 1201845 h 1304"/>
              <a:gd name="T26" fmla="*/ 551593 w 1512"/>
              <a:gd name="T27" fmla="*/ 1201845 h 1304"/>
              <a:gd name="T28" fmla="*/ 752173 w 1512"/>
              <a:gd name="T29" fmla="*/ 1201845 h 1304"/>
              <a:gd name="T30" fmla="*/ 952752 w 1512"/>
              <a:gd name="T31" fmla="*/ 1201845 h 1304"/>
              <a:gd name="T32" fmla="*/ 1053042 w 1512"/>
              <a:gd name="T33" fmla="*/ 1201845 h 1304"/>
              <a:gd name="T34" fmla="*/ 1153332 w 1512"/>
              <a:gd name="T35" fmla="*/ 926262 h 1304"/>
              <a:gd name="T36" fmla="*/ 1253621 w 1512"/>
              <a:gd name="T37" fmla="*/ 742541 h 1304"/>
              <a:gd name="T38" fmla="*/ 1353911 w 1512"/>
              <a:gd name="T39" fmla="*/ 512889 h 1304"/>
              <a:gd name="T40" fmla="*/ 1454201 w 1512"/>
              <a:gd name="T41" fmla="*/ 329168 h 1304"/>
              <a:gd name="T42" fmla="*/ 1554491 w 1512"/>
              <a:gd name="T43" fmla="*/ 191377 h 1304"/>
              <a:gd name="T44" fmla="*/ 1303766 w 1512"/>
              <a:gd name="T45" fmla="*/ 53585 h 1304"/>
              <a:gd name="T46" fmla="*/ 1404056 w 1512"/>
              <a:gd name="T47" fmla="*/ 99516 h 13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12" h="1304">
                <a:moveTo>
                  <a:pt x="1344" y="104"/>
                </a:moveTo>
                <a:cubicBezTo>
                  <a:pt x="1344" y="104"/>
                  <a:pt x="1296" y="72"/>
                  <a:pt x="1248" y="56"/>
                </a:cubicBezTo>
                <a:cubicBezTo>
                  <a:pt x="1200" y="40"/>
                  <a:pt x="1120" y="16"/>
                  <a:pt x="1056" y="8"/>
                </a:cubicBezTo>
                <a:cubicBezTo>
                  <a:pt x="992" y="0"/>
                  <a:pt x="920" y="0"/>
                  <a:pt x="864" y="8"/>
                </a:cubicBezTo>
                <a:cubicBezTo>
                  <a:pt x="808" y="16"/>
                  <a:pt x="768" y="32"/>
                  <a:pt x="720" y="56"/>
                </a:cubicBezTo>
                <a:cubicBezTo>
                  <a:pt x="672" y="80"/>
                  <a:pt x="632" y="96"/>
                  <a:pt x="576" y="152"/>
                </a:cubicBezTo>
                <a:cubicBezTo>
                  <a:pt x="520" y="208"/>
                  <a:pt x="432" y="328"/>
                  <a:pt x="384" y="392"/>
                </a:cubicBezTo>
                <a:cubicBezTo>
                  <a:pt x="336" y="456"/>
                  <a:pt x="328" y="464"/>
                  <a:pt x="288" y="536"/>
                </a:cubicBezTo>
                <a:cubicBezTo>
                  <a:pt x="248" y="608"/>
                  <a:pt x="184" y="736"/>
                  <a:pt x="144" y="824"/>
                </a:cubicBezTo>
                <a:cubicBezTo>
                  <a:pt x="104" y="912"/>
                  <a:pt x="64" y="1000"/>
                  <a:pt x="48" y="1064"/>
                </a:cubicBezTo>
                <a:cubicBezTo>
                  <a:pt x="32" y="1128"/>
                  <a:pt x="0" y="1176"/>
                  <a:pt x="48" y="1208"/>
                </a:cubicBezTo>
                <a:cubicBezTo>
                  <a:pt x="96" y="1240"/>
                  <a:pt x="280" y="1248"/>
                  <a:pt x="336" y="1256"/>
                </a:cubicBezTo>
                <a:cubicBezTo>
                  <a:pt x="392" y="1264"/>
                  <a:pt x="352" y="1256"/>
                  <a:pt x="384" y="1256"/>
                </a:cubicBezTo>
                <a:cubicBezTo>
                  <a:pt x="416" y="1256"/>
                  <a:pt x="472" y="1256"/>
                  <a:pt x="528" y="1256"/>
                </a:cubicBezTo>
                <a:cubicBezTo>
                  <a:pt x="584" y="1256"/>
                  <a:pt x="656" y="1256"/>
                  <a:pt x="720" y="1256"/>
                </a:cubicBezTo>
                <a:cubicBezTo>
                  <a:pt x="784" y="1256"/>
                  <a:pt x="864" y="1256"/>
                  <a:pt x="912" y="1256"/>
                </a:cubicBezTo>
                <a:cubicBezTo>
                  <a:pt x="960" y="1256"/>
                  <a:pt x="976" y="1304"/>
                  <a:pt x="1008" y="1256"/>
                </a:cubicBezTo>
                <a:cubicBezTo>
                  <a:pt x="1040" y="1208"/>
                  <a:pt x="1072" y="1048"/>
                  <a:pt x="1104" y="968"/>
                </a:cubicBezTo>
                <a:cubicBezTo>
                  <a:pt x="1136" y="888"/>
                  <a:pt x="1168" y="848"/>
                  <a:pt x="1200" y="776"/>
                </a:cubicBezTo>
                <a:cubicBezTo>
                  <a:pt x="1232" y="704"/>
                  <a:pt x="1264" y="608"/>
                  <a:pt x="1296" y="536"/>
                </a:cubicBezTo>
                <a:cubicBezTo>
                  <a:pt x="1328" y="464"/>
                  <a:pt x="1360" y="400"/>
                  <a:pt x="1392" y="344"/>
                </a:cubicBezTo>
                <a:cubicBezTo>
                  <a:pt x="1424" y="288"/>
                  <a:pt x="1512" y="248"/>
                  <a:pt x="1488" y="200"/>
                </a:cubicBezTo>
                <a:cubicBezTo>
                  <a:pt x="1464" y="152"/>
                  <a:pt x="1272" y="72"/>
                  <a:pt x="1248" y="56"/>
                </a:cubicBezTo>
                <a:cubicBezTo>
                  <a:pt x="1224" y="40"/>
                  <a:pt x="1344" y="104"/>
                  <a:pt x="1344" y="104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5721" name="Freeform 9"/>
          <p:cNvSpPr>
            <a:spLocks/>
          </p:cNvSpPr>
          <p:nvPr/>
        </p:nvSpPr>
        <p:spPr bwMode="auto">
          <a:xfrm>
            <a:off x="4689475" y="1250950"/>
            <a:ext cx="1187450" cy="1285875"/>
          </a:xfrm>
          <a:custGeom>
            <a:avLst/>
            <a:gdLst>
              <a:gd name="T0" fmla="*/ 32 w 1136"/>
              <a:gd name="T1" fmla="*/ 48 h 1344"/>
              <a:gd name="T2" fmla="*/ 128 w 1136"/>
              <a:gd name="T3" fmla="*/ 0 h 1344"/>
              <a:gd name="T4" fmla="*/ 272 w 1136"/>
              <a:gd name="T5" fmla="*/ 48 h 1344"/>
              <a:gd name="T6" fmla="*/ 464 w 1136"/>
              <a:gd name="T7" fmla="*/ 192 h 1344"/>
              <a:gd name="T8" fmla="*/ 704 w 1136"/>
              <a:gd name="T9" fmla="*/ 432 h 1344"/>
              <a:gd name="T10" fmla="*/ 848 w 1136"/>
              <a:gd name="T11" fmla="*/ 672 h 1344"/>
              <a:gd name="T12" fmla="*/ 1040 w 1136"/>
              <a:gd name="T13" fmla="*/ 1056 h 1344"/>
              <a:gd name="T14" fmla="*/ 1088 w 1136"/>
              <a:gd name="T15" fmla="*/ 1296 h 1344"/>
              <a:gd name="T16" fmla="*/ 752 w 1136"/>
              <a:gd name="T17" fmla="*/ 768 h 1344"/>
              <a:gd name="T18" fmla="*/ 512 w 1136"/>
              <a:gd name="T19" fmla="*/ 480 h 1344"/>
              <a:gd name="T20" fmla="*/ 272 w 1136"/>
              <a:gd name="T21" fmla="*/ 288 h 1344"/>
              <a:gd name="T22" fmla="*/ 32 w 1136"/>
              <a:gd name="T23" fmla="*/ 144 h 1344"/>
              <a:gd name="T24" fmla="*/ 80 w 1136"/>
              <a:gd name="T2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6" h="1344">
                <a:moveTo>
                  <a:pt x="32" y="48"/>
                </a:moveTo>
                <a:cubicBezTo>
                  <a:pt x="60" y="24"/>
                  <a:pt x="88" y="0"/>
                  <a:pt x="128" y="0"/>
                </a:cubicBezTo>
                <a:cubicBezTo>
                  <a:pt x="168" y="0"/>
                  <a:pt x="216" y="16"/>
                  <a:pt x="272" y="48"/>
                </a:cubicBezTo>
                <a:cubicBezTo>
                  <a:pt x="328" y="80"/>
                  <a:pt x="392" y="128"/>
                  <a:pt x="464" y="192"/>
                </a:cubicBezTo>
                <a:cubicBezTo>
                  <a:pt x="536" y="256"/>
                  <a:pt x="640" y="352"/>
                  <a:pt x="704" y="432"/>
                </a:cubicBezTo>
                <a:cubicBezTo>
                  <a:pt x="768" y="512"/>
                  <a:pt x="792" y="568"/>
                  <a:pt x="848" y="672"/>
                </a:cubicBezTo>
                <a:cubicBezTo>
                  <a:pt x="904" y="776"/>
                  <a:pt x="1000" y="952"/>
                  <a:pt x="1040" y="1056"/>
                </a:cubicBezTo>
                <a:cubicBezTo>
                  <a:pt x="1080" y="1160"/>
                  <a:pt x="1136" y="1344"/>
                  <a:pt x="1088" y="1296"/>
                </a:cubicBezTo>
                <a:cubicBezTo>
                  <a:pt x="1040" y="1248"/>
                  <a:pt x="848" y="904"/>
                  <a:pt x="752" y="768"/>
                </a:cubicBezTo>
                <a:cubicBezTo>
                  <a:pt x="656" y="632"/>
                  <a:pt x="592" y="560"/>
                  <a:pt x="512" y="480"/>
                </a:cubicBezTo>
                <a:cubicBezTo>
                  <a:pt x="432" y="400"/>
                  <a:pt x="352" y="344"/>
                  <a:pt x="272" y="288"/>
                </a:cubicBezTo>
                <a:cubicBezTo>
                  <a:pt x="192" y="232"/>
                  <a:pt x="64" y="192"/>
                  <a:pt x="32" y="144"/>
                </a:cubicBezTo>
                <a:cubicBezTo>
                  <a:pt x="0" y="96"/>
                  <a:pt x="72" y="24"/>
                  <a:pt x="80" y="0"/>
                </a:cubicBezTo>
              </a:path>
            </a:pathLst>
          </a:cu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15722" name="Freeform 10"/>
          <p:cNvSpPr>
            <a:spLocks/>
          </p:cNvSpPr>
          <p:nvPr/>
        </p:nvSpPr>
        <p:spPr bwMode="auto">
          <a:xfrm>
            <a:off x="4389438" y="1243013"/>
            <a:ext cx="482600" cy="1397000"/>
          </a:xfrm>
          <a:custGeom>
            <a:avLst/>
            <a:gdLst>
              <a:gd name="T0" fmla="*/ 350 w 462"/>
              <a:gd name="T1" fmla="*/ 8 h 1460"/>
              <a:gd name="T2" fmla="*/ 302 w 462"/>
              <a:gd name="T3" fmla="*/ 8 h 1460"/>
              <a:gd name="T4" fmla="*/ 254 w 462"/>
              <a:gd name="T5" fmla="*/ 56 h 1460"/>
              <a:gd name="T6" fmla="*/ 206 w 462"/>
              <a:gd name="T7" fmla="*/ 152 h 1460"/>
              <a:gd name="T8" fmla="*/ 158 w 462"/>
              <a:gd name="T9" fmla="*/ 296 h 1460"/>
              <a:gd name="T10" fmla="*/ 110 w 462"/>
              <a:gd name="T11" fmla="*/ 536 h 1460"/>
              <a:gd name="T12" fmla="*/ 62 w 462"/>
              <a:gd name="T13" fmla="*/ 824 h 1460"/>
              <a:gd name="T14" fmla="*/ 14 w 462"/>
              <a:gd name="T15" fmla="*/ 1112 h 1460"/>
              <a:gd name="T16" fmla="*/ 14 w 462"/>
              <a:gd name="T17" fmla="*/ 1448 h 1460"/>
              <a:gd name="T18" fmla="*/ 101 w 462"/>
              <a:gd name="T19" fmla="*/ 1186 h 1460"/>
              <a:gd name="T20" fmla="*/ 158 w 462"/>
              <a:gd name="T21" fmla="*/ 920 h 1460"/>
              <a:gd name="T22" fmla="*/ 206 w 462"/>
              <a:gd name="T23" fmla="*/ 680 h 1460"/>
              <a:gd name="T24" fmla="*/ 302 w 462"/>
              <a:gd name="T25" fmla="*/ 344 h 1460"/>
              <a:gd name="T26" fmla="*/ 398 w 462"/>
              <a:gd name="T27" fmla="*/ 152 h 1460"/>
              <a:gd name="T28" fmla="*/ 446 w 462"/>
              <a:gd name="T29" fmla="*/ 56 h 1460"/>
              <a:gd name="T30" fmla="*/ 446 w 462"/>
              <a:gd name="T31" fmla="*/ 8 h 1460"/>
              <a:gd name="T32" fmla="*/ 350 w 462"/>
              <a:gd name="T33" fmla="*/ 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2" h="1460">
                <a:moveTo>
                  <a:pt x="350" y="8"/>
                </a:moveTo>
                <a:cubicBezTo>
                  <a:pt x="326" y="8"/>
                  <a:pt x="318" y="0"/>
                  <a:pt x="302" y="8"/>
                </a:cubicBezTo>
                <a:cubicBezTo>
                  <a:pt x="286" y="16"/>
                  <a:pt x="270" y="32"/>
                  <a:pt x="254" y="56"/>
                </a:cubicBezTo>
                <a:cubicBezTo>
                  <a:pt x="238" y="80"/>
                  <a:pt x="222" y="112"/>
                  <a:pt x="206" y="152"/>
                </a:cubicBezTo>
                <a:cubicBezTo>
                  <a:pt x="190" y="192"/>
                  <a:pt x="174" y="232"/>
                  <a:pt x="158" y="296"/>
                </a:cubicBezTo>
                <a:cubicBezTo>
                  <a:pt x="142" y="360"/>
                  <a:pt x="126" y="448"/>
                  <a:pt x="110" y="536"/>
                </a:cubicBezTo>
                <a:cubicBezTo>
                  <a:pt x="94" y="624"/>
                  <a:pt x="78" y="728"/>
                  <a:pt x="62" y="824"/>
                </a:cubicBezTo>
                <a:cubicBezTo>
                  <a:pt x="46" y="920"/>
                  <a:pt x="22" y="1008"/>
                  <a:pt x="14" y="1112"/>
                </a:cubicBezTo>
                <a:cubicBezTo>
                  <a:pt x="6" y="1216"/>
                  <a:pt x="0" y="1436"/>
                  <a:pt x="14" y="1448"/>
                </a:cubicBezTo>
                <a:cubicBezTo>
                  <a:pt x="28" y="1460"/>
                  <a:pt x="77" y="1274"/>
                  <a:pt x="101" y="1186"/>
                </a:cubicBezTo>
                <a:cubicBezTo>
                  <a:pt x="125" y="1098"/>
                  <a:pt x="141" y="1004"/>
                  <a:pt x="158" y="920"/>
                </a:cubicBezTo>
                <a:cubicBezTo>
                  <a:pt x="175" y="836"/>
                  <a:pt x="182" y="776"/>
                  <a:pt x="206" y="680"/>
                </a:cubicBezTo>
                <a:cubicBezTo>
                  <a:pt x="230" y="584"/>
                  <a:pt x="270" y="432"/>
                  <a:pt x="302" y="344"/>
                </a:cubicBezTo>
                <a:cubicBezTo>
                  <a:pt x="334" y="256"/>
                  <a:pt x="374" y="200"/>
                  <a:pt x="398" y="152"/>
                </a:cubicBezTo>
                <a:cubicBezTo>
                  <a:pt x="422" y="104"/>
                  <a:pt x="438" y="80"/>
                  <a:pt x="446" y="56"/>
                </a:cubicBezTo>
                <a:cubicBezTo>
                  <a:pt x="454" y="32"/>
                  <a:pt x="462" y="16"/>
                  <a:pt x="446" y="8"/>
                </a:cubicBezTo>
                <a:cubicBezTo>
                  <a:pt x="430" y="0"/>
                  <a:pt x="374" y="8"/>
                  <a:pt x="350" y="8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3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4724400" y="1385888"/>
            <a:ext cx="1416050" cy="2424112"/>
          </a:xfrm>
          <a:custGeom>
            <a:avLst/>
            <a:gdLst>
              <a:gd name="T0" fmla="*/ 264224 w 895"/>
              <a:gd name="T1" fmla="*/ 177081 h 1410"/>
              <a:gd name="T2" fmla="*/ 300614 w 895"/>
              <a:gd name="T3" fmla="*/ 68769 h 1410"/>
              <a:gd name="T4" fmla="*/ 395545 w 895"/>
              <a:gd name="T5" fmla="*/ 5158 h 1410"/>
              <a:gd name="T6" fmla="*/ 455667 w 895"/>
              <a:gd name="T7" fmla="*/ 96277 h 1410"/>
              <a:gd name="T8" fmla="*/ 658186 w 895"/>
              <a:gd name="T9" fmla="*/ 514049 h 1410"/>
              <a:gd name="T10" fmla="*/ 732549 w 895"/>
              <a:gd name="T11" fmla="*/ 704884 h 1410"/>
              <a:gd name="T12" fmla="*/ 873363 w 895"/>
              <a:gd name="T13" fmla="*/ 1034975 h 1410"/>
              <a:gd name="T14" fmla="*/ 935068 w 895"/>
              <a:gd name="T15" fmla="*/ 1126095 h 1410"/>
              <a:gd name="T16" fmla="*/ 1229353 w 895"/>
              <a:gd name="T17" fmla="*/ 1882555 h 1410"/>
              <a:gd name="T18" fmla="*/ 1359092 w 895"/>
              <a:gd name="T19" fmla="*/ 2204051 h 1410"/>
              <a:gd name="T20" fmla="*/ 890767 w 895"/>
              <a:gd name="T21" fmla="*/ 1841294 h 1410"/>
              <a:gd name="T22" fmla="*/ 435099 w 895"/>
              <a:gd name="T23" fmla="*/ 1937570 h 1410"/>
              <a:gd name="T24" fmla="*/ 308525 w 895"/>
              <a:gd name="T25" fmla="*/ 2212647 h 1410"/>
              <a:gd name="T26" fmla="*/ 177204 w 895"/>
              <a:gd name="T27" fmla="*/ 2398324 h 1410"/>
              <a:gd name="T28" fmla="*/ 140814 w 895"/>
              <a:gd name="T29" fmla="*/ 2056197 h 1410"/>
              <a:gd name="T30" fmla="*/ 98095 w 895"/>
              <a:gd name="T31" fmla="*/ 1710632 h 1410"/>
              <a:gd name="T32" fmla="*/ 50630 w 895"/>
              <a:gd name="T33" fmla="*/ 1315210 h 1410"/>
              <a:gd name="T34" fmla="*/ 7911 w 895"/>
              <a:gd name="T35" fmla="*/ 971364 h 1410"/>
              <a:gd name="T36" fmla="*/ 96513 w 895"/>
              <a:gd name="T37" fmla="*/ 455596 h 1410"/>
              <a:gd name="T38" fmla="*/ 300614 w 895"/>
              <a:gd name="T39" fmla="*/ 68769 h 1410"/>
              <a:gd name="T40" fmla="*/ 308525 w 895"/>
              <a:gd name="T41" fmla="*/ 118627 h 14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95" h="1410">
                <a:moveTo>
                  <a:pt x="167" y="103"/>
                </a:moveTo>
                <a:cubicBezTo>
                  <a:pt x="172" y="80"/>
                  <a:pt x="178" y="57"/>
                  <a:pt x="190" y="40"/>
                </a:cubicBezTo>
                <a:cubicBezTo>
                  <a:pt x="204" y="24"/>
                  <a:pt x="233" y="0"/>
                  <a:pt x="250" y="3"/>
                </a:cubicBezTo>
                <a:cubicBezTo>
                  <a:pt x="266" y="5"/>
                  <a:pt x="261" y="6"/>
                  <a:pt x="288" y="56"/>
                </a:cubicBezTo>
                <a:cubicBezTo>
                  <a:pt x="316" y="105"/>
                  <a:pt x="387" y="240"/>
                  <a:pt x="416" y="299"/>
                </a:cubicBezTo>
                <a:cubicBezTo>
                  <a:pt x="445" y="359"/>
                  <a:pt x="440" y="360"/>
                  <a:pt x="463" y="410"/>
                </a:cubicBezTo>
                <a:cubicBezTo>
                  <a:pt x="486" y="460"/>
                  <a:pt x="531" y="561"/>
                  <a:pt x="552" y="602"/>
                </a:cubicBezTo>
                <a:cubicBezTo>
                  <a:pt x="573" y="642"/>
                  <a:pt x="554" y="572"/>
                  <a:pt x="591" y="655"/>
                </a:cubicBezTo>
                <a:cubicBezTo>
                  <a:pt x="629" y="736"/>
                  <a:pt x="732" y="990"/>
                  <a:pt x="777" y="1095"/>
                </a:cubicBezTo>
                <a:cubicBezTo>
                  <a:pt x="822" y="1199"/>
                  <a:pt x="895" y="1286"/>
                  <a:pt x="859" y="1282"/>
                </a:cubicBezTo>
                <a:cubicBezTo>
                  <a:pt x="823" y="1278"/>
                  <a:pt x="660" y="1097"/>
                  <a:pt x="563" y="1071"/>
                </a:cubicBezTo>
                <a:cubicBezTo>
                  <a:pt x="466" y="1045"/>
                  <a:pt x="336" y="1091"/>
                  <a:pt x="275" y="1127"/>
                </a:cubicBezTo>
                <a:cubicBezTo>
                  <a:pt x="214" y="1163"/>
                  <a:pt x="222" y="1242"/>
                  <a:pt x="195" y="1287"/>
                </a:cubicBezTo>
                <a:cubicBezTo>
                  <a:pt x="168" y="1332"/>
                  <a:pt x="129" y="1410"/>
                  <a:pt x="112" y="1395"/>
                </a:cubicBezTo>
                <a:cubicBezTo>
                  <a:pt x="95" y="1380"/>
                  <a:pt x="97" y="1262"/>
                  <a:pt x="89" y="1196"/>
                </a:cubicBezTo>
                <a:cubicBezTo>
                  <a:pt x="80" y="1129"/>
                  <a:pt x="71" y="1066"/>
                  <a:pt x="62" y="995"/>
                </a:cubicBezTo>
                <a:cubicBezTo>
                  <a:pt x="52" y="923"/>
                  <a:pt x="41" y="838"/>
                  <a:pt x="32" y="765"/>
                </a:cubicBezTo>
                <a:cubicBezTo>
                  <a:pt x="21" y="694"/>
                  <a:pt x="0" y="648"/>
                  <a:pt x="5" y="565"/>
                </a:cubicBezTo>
                <a:cubicBezTo>
                  <a:pt x="9" y="481"/>
                  <a:pt x="30" y="352"/>
                  <a:pt x="61" y="265"/>
                </a:cubicBezTo>
                <a:cubicBezTo>
                  <a:pt x="92" y="177"/>
                  <a:pt x="169" y="73"/>
                  <a:pt x="190" y="40"/>
                </a:cubicBezTo>
                <a:cubicBezTo>
                  <a:pt x="213" y="8"/>
                  <a:pt x="203" y="38"/>
                  <a:pt x="195" y="69"/>
                </a:cubicBezTo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20699998" rev="0"/>
            </a:camera>
            <a:lightRig rig="legacyFlat2" dir="t"/>
          </a:scene3d>
          <a:sp3d extrusionH="1878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0732" name="Freeform 12"/>
          <p:cNvSpPr>
            <a:spLocks/>
          </p:cNvSpPr>
          <p:nvPr/>
        </p:nvSpPr>
        <p:spPr bwMode="auto">
          <a:xfrm>
            <a:off x="1435100" y="2460625"/>
            <a:ext cx="1231900" cy="1431925"/>
          </a:xfrm>
          <a:custGeom>
            <a:avLst/>
            <a:gdLst>
              <a:gd name="T0" fmla="*/ 346896 w 1179"/>
              <a:gd name="T1" fmla="*/ 39218 h 1497"/>
              <a:gd name="T2" fmla="*/ 509896 w 1179"/>
              <a:gd name="T3" fmla="*/ 7652 h 1497"/>
              <a:gd name="T4" fmla="*/ 760664 w 1179"/>
              <a:gd name="T5" fmla="*/ 7652 h 1497"/>
              <a:gd name="T6" fmla="*/ 1011433 w 1179"/>
              <a:gd name="T7" fmla="*/ 53566 h 1497"/>
              <a:gd name="T8" fmla="*/ 1212047 w 1179"/>
              <a:gd name="T9" fmla="*/ 99479 h 1497"/>
              <a:gd name="T10" fmla="*/ 1130548 w 1179"/>
              <a:gd name="T11" fmla="*/ 341481 h 1497"/>
              <a:gd name="T12" fmla="*/ 1039644 w 1179"/>
              <a:gd name="T13" fmla="*/ 635136 h 1497"/>
              <a:gd name="T14" fmla="*/ 973817 w 1179"/>
              <a:gd name="T15" fmla="*/ 952704 h 1497"/>
              <a:gd name="T16" fmla="*/ 911125 w 1179"/>
              <a:gd name="T17" fmla="*/ 1201401 h 1497"/>
              <a:gd name="T18" fmla="*/ 923664 w 1179"/>
              <a:gd name="T19" fmla="*/ 1389838 h 1497"/>
              <a:gd name="T20" fmla="*/ 860972 w 1179"/>
              <a:gd name="T21" fmla="*/ 1430968 h 1497"/>
              <a:gd name="T22" fmla="*/ 409588 w 1179"/>
              <a:gd name="T23" fmla="*/ 1385055 h 1497"/>
              <a:gd name="T24" fmla="*/ 259127 w 1179"/>
              <a:gd name="T25" fmla="*/ 1339142 h 1497"/>
              <a:gd name="T26" fmla="*/ 58513 w 1179"/>
              <a:gd name="T27" fmla="*/ 1293228 h 1497"/>
              <a:gd name="T28" fmla="*/ 8359 w 1179"/>
              <a:gd name="T29" fmla="*/ 1201401 h 1497"/>
              <a:gd name="T30" fmla="*/ 108666 w 1179"/>
              <a:gd name="T31" fmla="*/ 925921 h 1497"/>
              <a:gd name="T32" fmla="*/ 181807 w 1179"/>
              <a:gd name="T33" fmla="*/ 559570 h 1497"/>
              <a:gd name="T34" fmla="*/ 223602 w 1179"/>
              <a:gd name="T35" fmla="*/ 409395 h 1497"/>
              <a:gd name="T36" fmla="*/ 281070 w 1179"/>
              <a:gd name="T37" fmla="*/ 242959 h 1497"/>
              <a:gd name="T38" fmla="*/ 346896 w 1179"/>
              <a:gd name="T39" fmla="*/ 39218 h 1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9" h="1497">
                <a:moveTo>
                  <a:pt x="332" y="41"/>
                </a:moveTo>
                <a:cubicBezTo>
                  <a:pt x="368" y="0"/>
                  <a:pt x="422" y="13"/>
                  <a:pt x="488" y="8"/>
                </a:cubicBezTo>
                <a:cubicBezTo>
                  <a:pt x="554" y="3"/>
                  <a:pt x="648" y="0"/>
                  <a:pt x="728" y="8"/>
                </a:cubicBezTo>
                <a:cubicBezTo>
                  <a:pt x="808" y="16"/>
                  <a:pt x="896" y="40"/>
                  <a:pt x="968" y="56"/>
                </a:cubicBezTo>
                <a:cubicBezTo>
                  <a:pt x="1040" y="72"/>
                  <a:pt x="1141" y="54"/>
                  <a:pt x="1160" y="104"/>
                </a:cubicBezTo>
                <a:cubicBezTo>
                  <a:pt x="1179" y="154"/>
                  <a:pt x="1109" y="264"/>
                  <a:pt x="1082" y="357"/>
                </a:cubicBezTo>
                <a:cubicBezTo>
                  <a:pt x="1055" y="450"/>
                  <a:pt x="1020" y="558"/>
                  <a:pt x="995" y="664"/>
                </a:cubicBezTo>
                <a:cubicBezTo>
                  <a:pt x="970" y="770"/>
                  <a:pt x="952" y="898"/>
                  <a:pt x="932" y="996"/>
                </a:cubicBezTo>
                <a:cubicBezTo>
                  <a:pt x="912" y="1094"/>
                  <a:pt x="880" y="1180"/>
                  <a:pt x="872" y="1256"/>
                </a:cubicBezTo>
                <a:cubicBezTo>
                  <a:pt x="864" y="1332"/>
                  <a:pt x="892" y="1413"/>
                  <a:pt x="884" y="1453"/>
                </a:cubicBezTo>
                <a:cubicBezTo>
                  <a:pt x="876" y="1493"/>
                  <a:pt x="906" y="1497"/>
                  <a:pt x="824" y="1496"/>
                </a:cubicBezTo>
                <a:cubicBezTo>
                  <a:pt x="742" y="1495"/>
                  <a:pt x="488" y="1464"/>
                  <a:pt x="392" y="1448"/>
                </a:cubicBezTo>
                <a:cubicBezTo>
                  <a:pt x="296" y="1432"/>
                  <a:pt x="304" y="1416"/>
                  <a:pt x="248" y="1400"/>
                </a:cubicBezTo>
                <a:cubicBezTo>
                  <a:pt x="192" y="1384"/>
                  <a:pt x="96" y="1376"/>
                  <a:pt x="56" y="1352"/>
                </a:cubicBezTo>
                <a:cubicBezTo>
                  <a:pt x="16" y="1328"/>
                  <a:pt x="0" y="1320"/>
                  <a:pt x="8" y="1256"/>
                </a:cubicBezTo>
                <a:cubicBezTo>
                  <a:pt x="16" y="1192"/>
                  <a:pt x="76" y="1080"/>
                  <a:pt x="104" y="968"/>
                </a:cubicBezTo>
                <a:cubicBezTo>
                  <a:pt x="132" y="856"/>
                  <a:pt x="156" y="675"/>
                  <a:pt x="174" y="585"/>
                </a:cubicBezTo>
                <a:cubicBezTo>
                  <a:pt x="192" y="495"/>
                  <a:pt x="198" y="483"/>
                  <a:pt x="214" y="428"/>
                </a:cubicBezTo>
                <a:cubicBezTo>
                  <a:pt x="230" y="373"/>
                  <a:pt x="249" y="318"/>
                  <a:pt x="269" y="254"/>
                </a:cubicBezTo>
                <a:cubicBezTo>
                  <a:pt x="289" y="190"/>
                  <a:pt x="296" y="82"/>
                  <a:pt x="332" y="41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243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2627313" y="2597150"/>
            <a:ext cx="1370012" cy="1401763"/>
          </a:xfrm>
          <a:custGeom>
            <a:avLst/>
            <a:gdLst>
              <a:gd name="T0" fmla="*/ 262498 w 1310"/>
              <a:gd name="T1" fmla="*/ 15309 h 1465"/>
              <a:gd name="T2" fmla="*/ 312697 w 1310"/>
              <a:gd name="T3" fmla="*/ 15309 h 1465"/>
              <a:gd name="T4" fmla="*/ 513493 w 1310"/>
              <a:gd name="T5" fmla="*/ 15309 h 1465"/>
              <a:gd name="T6" fmla="*/ 814687 w 1310"/>
              <a:gd name="T7" fmla="*/ 15309 h 1465"/>
              <a:gd name="T8" fmla="*/ 965283 w 1310"/>
              <a:gd name="T9" fmla="*/ 15309 h 1465"/>
              <a:gd name="T10" fmla="*/ 1115880 w 1310"/>
              <a:gd name="T11" fmla="*/ 15309 h 1465"/>
              <a:gd name="T12" fmla="*/ 1216278 w 1310"/>
              <a:gd name="T13" fmla="*/ 15309 h 1465"/>
              <a:gd name="T14" fmla="*/ 1266477 w 1310"/>
              <a:gd name="T15" fmla="*/ 15309 h 1465"/>
              <a:gd name="T16" fmla="*/ 1366875 w 1310"/>
              <a:gd name="T17" fmla="*/ 61237 h 1465"/>
              <a:gd name="T18" fmla="*/ 1248698 w 1310"/>
              <a:gd name="T19" fmla="*/ 278439 h 1465"/>
              <a:gd name="T20" fmla="*/ 1206866 w 1310"/>
              <a:gd name="T21" fmla="*/ 489899 h 1465"/>
              <a:gd name="T22" fmla="*/ 1140979 w 1310"/>
              <a:gd name="T23" fmla="*/ 746331 h 1465"/>
              <a:gd name="T24" fmla="*/ 1115880 w 1310"/>
              <a:gd name="T25" fmla="*/ 1301295 h 1465"/>
              <a:gd name="T26" fmla="*/ 915084 w 1310"/>
              <a:gd name="T27" fmla="*/ 1347223 h 1465"/>
              <a:gd name="T28" fmla="*/ 814687 w 1310"/>
              <a:gd name="T29" fmla="*/ 1347223 h 1465"/>
              <a:gd name="T30" fmla="*/ 664090 w 1310"/>
              <a:gd name="T31" fmla="*/ 1347223 h 1465"/>
              <a:gd name="T32" fmla="*/ 463294 w 1310"/>
              <a:gd name="T33" fmla="*/ 1347223 h 1465"/>
              <a:gd name="T34" fmla="*/ 212300 w 1310"/>
              <a:gd name="T35" fmla="*/ 1347223 h 1465"/>
              <a:gd name="T36" fmla="*/ 61703 w 1310"/>
              <a:gd name="T37" fmla="*/ 1347223 h 1465"/>
              <a:gd name="T38" fmla="*/ 11504 w 1310"/>
              <a:gd name="T39" fmla="*/ 1301295 h 1465"/>
              <a:gd name="T40" fmla="*/ 2092 w 1310"/>
              <a:gd name="T41" fmla="*/ 1131936 h 1465"/>
              <a:gd name="T42" fmla="*/ 27191 w 1310"/>
              <a:gd name="T43" fmla="*/ 965446 h 1465"/>
              <a:gd name="T44" fmla="*/ 43924 w 1310"/>
              <a:gd name="T45" fmla="*/ 821921 h 1465"/>
              <a:gd name="T46" fmla="*/ 93077 w 1310"/>
              <a:gd name="T47" fmla="*/ 618115 h 1465"/>
              <a:gd name="T48" fmla="*/ 126543 w 1310"/>
              <a:gd name="T49" fmla="*/ 474590 h 1465"/>
              <a:gd name="T50" fmla="*/ 192429 w 1310"/>
              <a:gd name="T51" fmla="*/ 301403 h 1465"/>
              <a:gd name="T52" fmla="*/ 262498 w 1310"/>
              <a:gd name="T53" fmla="*/ 107165 h 1465"/>
              <a:gd name="T54" fmla="*/ 262498 w 1310"/>
              <a:gd name="T55" fmla="*/ 15309 h 14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10" h="1465">
                <a:moveTo>
                  <a:pt x="251" y="16"/>
                </a:moveTo>
                <a:cubicBezTo>
                  <a:pt x="259" y="0"/>
                  <a:pt x="259" y="16"/>
                  <a:pt x="299" y="16"/>
                </a:cubicBezTo>
                <a:cubicBezTo>
                  <a:pt x="339" y="16"/>
                  <a:pt x="411" y="16"/>
                  <a:pt x="491" y="16"/>
                </a:cubicBezTo>
                <a:cubicBezTo>
                  <a:pt x="571" y="16"/>
                  <a:pt x="707" y="16"/>
                  <a:pt x="779" y="16"/>
                </a:cubicBezTo>
                <a:cubicBezTo>
                  <a:pt x="851" y="16"/>
                  <a:pt x="875" y="16"/>
                  <a:pt x="923" y="16"/>
                </a:cubicBezTo>
                <a:cubicBezTo>
                  <a:pt x="971" y="16"/>
                  <a:pt x="1027" y="16"/>
                  <a:pt x="1067" y="16"/>
                </a:cubicBezTo>
                <a:cubicBezTo>
                  <a:pt x="1107" y="16"/>
                  <a:pt x="1139" y="16"/>
                  <a:pt x="1163" y="16"/>
                </a:cubicBezTo>
                <a:cubicBezTo>
                  <a:pt x="1187" y="16"/>
                  <a:pt x="1187" y="8"/>
                  <a:pt x="1211" y="16"/>
                </a:cubicBezTo>
                <a:cubicBezTo>
                  <a:pt x="1235" y="24"/>
                  <a:pt x="1310" y="18"/>
                  <a:pt x="1307" y="64"/>
                </a:cubicBezTo>
                <a:cubicBezTo>
                  <a:pt x="1304" y="110"/>
                  <a:pt x="1219" y="216"/>
                  <a:pt x="1194" y="291"/>
                </a:cubicBezTo>
                <a:cubicBezTo>
                  <a:pt x="1169" y="366"/>
                  <a:pt x="1171" y="431"/>
                  <a:pt x="1154" y="512"/>
                </a:cubicBezTo>
                <a:cubicBezTo>
                  <a:pt x="1137" y="593"/>
                  <a:pt x="1105" y="639"/>
                  <a:pt x="1091" y="780"/>
                </a:cubicBezTo>
                <a:cubicBezTo>
                  <a:pt x="1077" y="921"/>
                  <a:pt x="1103" y="1255"/>
                  <a:pt x="1067" y="1360"/>
                </a:cubicBezTo>
                <a:cubicBezTo>
                  <a:pt x="1031" y="1465"/>
                  <a:pt x="923" y="1400"/>
                  <a:pt x="875" y="1408"/>
                </a:cubicBezTo>
                <a:cubicBezTo>
                  <a:pt x="827" y="1416"/>
                  <a:pt x="819" y="1408"/>
                  <a:pt x="779" y="1408"/>
                </a:cubicBezTo>
                <a:cubicBezTo>
                  <a:pt x="739" y="1408"/>
                  <a:pt x="691" y="1408"/>
                  <a:pt x="635" y="1408"/>
                </a:cubicBezTo>
                <a:cubicBezTo>
                  <a:pt x="579" y="1408"/>
                  <a:pt x="515" y="1408"/>
                  <a:pt x="443" y="1408"/>
                </a:cubicBezTo>
                <a:cubicBezTo>
                  <a:pt x="371" y="1408"/>
                  <a:pt x="267" y="1408"/>
                  <a:pt x="203" y="1408"/>
                </a:cubicBezTo>
                <a:cubicBezTo>
                  <a:pt x="139" y="1408"/>
                  <a:pt x="91" y="1416"/>
                  <a:pt x="59" y="1408"/>
                </a:cubicBezTo>
                <a:cubicBezTo>
                  <a:pt x="27" y="1400"/>
                  <a:pt x="20" y="1397"/>
                  <a:pt x="11" y="1360"/>
                </a:cubicBezTo>
                <a:cubicBezTo>
                  <a:pt x="2" y="1323"/>
                  <a:pt x="0" y="1241"/>
                  <a:pt x="2" y="1183"/>
                </a:cubicBezTo>
                <a:cubicBezTo>
                  <a:pt x="4" y="1125"/>
                  <a:pt x="19" y="1063"/>
                  <a:pt x="26" y="1009"/>
                </a:cubicBezTo>
                <a:cubicBezTo>
                  <a:pt x="33" y="955"/>
                  <a:pt x="32" y="919"/>
                  <a:pt x="42" y="859"/>
                </a:cubicBezTo>
                <a:cubicBezTo>
                  <a:pt x="52" y="799"/>
                  <a:pt x="76" y="706"/>
                  <a:pt x="89" y="646"/>
                </a:cubicBezTo>
                <a:cubicBezTo>
                  <a:pt x="102" y="586"/>
                  <a:pt x="105" y="551"/>
                  <a:pt x="121" y="496"/>
                </a:cubicBezTo>
                <a:cubicBezTo>
                  <a:pt x="137" y="441"/>
                  <a:pt x="162" y="379"/>
                  <a:pt x="184" y="315"/>
                </a:cubicBezTo>
                <a:cubicBezTo>
                  <a:pt x="206" y="251"/>
                  <a:pt x="240" y="162"/>
                  <a:pt x="251" y="112"/>
                </a:cubicBezTo>
                <a:cubicBezTo>
                  <a:pt x="262" y="62"/>
                  <a:pt x="243" y="32"/>
                  <a:pt x="251" y="16"/>
                </a:cubicBezTo>
                <a:close/>
              </a:path>
            </a:pathLst>
          </a:custGeom>
          <a:solidFill>
            <a:srgbClr val="CC33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1370000" prstMaterial="legacyPlastic">
            <a:bevelT w="13500" h="13500" prst="angle"/>
            <a:bevelB w="13500" h="13500" prst="angle"/>
            <a:extrusionClr>
              <a:srgbClr val="A864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de-CH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7969" y="116632"/>
            <a:ext cx="578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Résections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hépatiques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16758" y="4824413"/>
            <a:ext cx="5145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de-DE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WEDGE RESECTION (RESECTION NON-ANATOMIQUE)</a:t>
            </a:r>
            <a:r>
              <a:rPr lang="fr-FR" altLang="de-DE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2753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5800" y="1547445"/>
            <a:ext cx="7772400" cy="5409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b="1" dirty="0">
                <a:solidFill>
                  <a:schemeClr val="accent6"/>
                </a:solidFill>
              </a:rPr>
              <a:t>Anatomie du foie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15454" y="3014592"/>
            <a:ext cx="6625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K. Mohkam</a:t>
            </a:r>
          </a:p>
          <a:p>
            <a:pPr algn="ctr"/>
            <a:r>
              <a:rPr lang="fr-FR" sz="3200" b="1" u="sng" dirty="0" err="1">
                <a:solidFill>
                  <a:srgbClr val="0070C0"/>
                </a:solidFill>
              </a:rPr>
              <a:t>kayvan.mohkam@chu-lyon.fr</a:t>
            </a:r>
            <a:endParaRPr lang="fr-FR" sz="3200" b="1" u="sng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800" y="4525595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6"/>
                </a:solidFill>
              </a:rPr>
              <a:t>UE Hépato-Gastroentérologie – Session n°3</a:t>
            </a:r>
          </a:p>
          <a:p>
            <a:pPr algn="ctr"/>
            <a:r>
              <a:rPr lang="fr-FR" sz="2400" b="1" dirty="0">
                <a:solidFill>
                  <a:schemeClr val="accent6"/>
                </a:solidFill>
              </a:rPr>
              <a:t>Anatomie du foie</a:t>
            </a:r>
          </a:p>
          <a:p>
            <a:pPr algn="ctr"/>
            <a:endParaRPr lang="fr-FR" sz="2400" b="1" dirty="0">
              <a:solidFill>
                <a:schemeClr val="accent6"/>
              </a:solidFill>
            </a:endParaRPr>
          </a:p>
          <a:p>
            <a:pPr algn="ctr"/>
            <a:r>
              <a:rPr lang="fr-FR" sz="2400" i="1" dirty="0">
                <a:solidFill>
                  <a:schemeClr val="accent6"/>
                </a:solidFill>
              </a:rPr>
              <a:t>5 octobre 2020 – DFGSM2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61633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/>
          <a:stretch/>
        </p:blipFill>
        <p:spPr>
          <a:xfrm>
            <a:off x="1103509" y="978568"/>
            <a:ext cx="6291902" cy="51326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Moyens de fixités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668253" y="4812632"/>
            <a:ext cx="1475873" cy="5133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112042" y="5165557"/>
            <a:ext cx="15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ligament rond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95411" y="2646947"/>
            <a:ext cx="155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ligament triangulaire gauche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6657474" y="2115096"/>
            <a:ext cx="786063" cy="5318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25467" y="3083219"/>
            <a:ext cx="115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ligament </a:t>
            </a:r>
            <a:r>
              <a:rPr lang="fr-FR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triangulaire droit</a:t>
            </a:r>
            <a:endParaRPr lang="fr-FR" dirty="0">
              <a:solidFill>
                <a:schemeClr val="bg1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830794" y="2261937"/>
            <a:ext cx="1014048" cy="821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Rapports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2" y="1472452"/>
            <a:ext cx="3621426" cy="3706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68" y="590981"/>
            <a:ext cx="4342567" cy="47145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30131" y="5378276"/>
            <a:ext cx="34725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Vue de face (</a:t>
            </a:r>
            <a:r>
              <a:rPr lang="fr-FR">
                <a:solidFill>
                  <a:schemeClr val="bg1"/>
                </a:solidFill>
              </a:rPr>
              <a:t>par transparence)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76874" y="5378276"/>
            <a:ext cx="34725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Vue de profil</a:t>
            </a:r>
          </a:p>
        </p:txBody>
      </p:sp>
      <p:sp>
        <p:nvSpPr>
          <p:cNvPr id="15" name="Flèche vers la droite 14"/>
          <p:cNvSpPr/>
          <p:nvPr/>
        </p:nvSpPr>
        <p:spPr>
          <a:xfrm>
            <a:off x="7974692" y="2948259"/>
            <a:ext cx="992874" cy="1014141"/>
          </a:xfrm>
          <a:prstGeom prst="rightArrow">
            <a:avLst>
              <a:gd name="adj1" fmla="val 50000"/>
              <a:gd name="adj2" fmla="val 23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Avant</a:t>
            </a:r>
          </a:p>
        </p:txBody>
      </p:sp>
    </p:spTree>
    <p:extLst>
      <p:ext uri="{BB962C8B-B14F-4D97-AF65-F5344CB8AC3E}">
        <p14:creationId xmlns:p14="http://schemas.microsoft.com/office/powerpoint/2010/main" val="107245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Vascularisation : </a:t>
            </a:r>
            <a:r>
              <a:rPr lang="fr-FR" sz="2800" b="1" i="1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triple !</a:t>
            </a:r>
            <a:endParaRPr lang="fr-FR" sz="2800" b="1" i="1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733800" y="995883"/>
            <a:ext cx="838200" cy="5638800"/>
            <a:chOff x="2352" y="96"/>
            <a:chExt cx="528" cy="355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400" y="480"/>
              <a:ext cx="432" cy="3168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alt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2352" y="96"/>
              <a:ext cx="528" cy="432"/>
            </a:xfrm>
            <a:prstGeom prst="triangle">
              <a:avLst>
                <a:gd name="adj" fmla="val 50000"/>
              </a:avLst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alt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536700" y="2215083"/>
            <a:ext cx="6045200" cy="4038600"/>
            <a:chOff x="968" y="864"/>
            <a:chExt cx="3808" cy="2544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728" y="2832"/>
              <a:ext cx="624" cy="576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alt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68" y="864"/>
              <a:ext cx="3808" cy="2368"/>
            </a:xfrm>
            <a:custGeom>
              <a:avLst/>
              <a:gdLst>
                <a:gd name="T0" fmla="*/ 280 w 3808"/>
                <a:gd name="T1" fmla="*/ 1968 h 2368"/>
                <a:gd name="T2" fmla="*/ 232 w 3808"/>
                <a:gd name="T3" fmla="*/ 480 h 2368"/>
                <a:gd name="T4" fmla="*/ 1672 w 3808"/>
                <a:gd name="T5" fmla="*/ 96 h 2368"/>
                <a:gd name="T6" fmla="*/ 3112 w 3808"/>
                <a:gd name="T7" fmla="*/ 48 h 2368"/>
                <a:gd name="T8" fmla="*/ 3736 w 3808"/>
                <a:gd name="T9" fmla="*/ 384 h 2368"/>
                <a:gd name="T10" fmla="*/ 3544 w 3808"/>
                <a:gd name="T11" fmla="*/ 912 h 2368"/>
                <a:gd name="T12" fmla="*/ 2776 w 3808"/>
                <a:gd name="T13" fmla="*/ 1248 h 2368"/>
                <a:gd name="T14" fmla="*/ 2200 w 3808"/>
                <a:gd name="T15" fmla="*/ 1392 h 2368"/>
                <a:gd name="T16" fmla="*/ 2152 w 3808"/>
                <a:gd name="T17" fmla="*/ 1344 h 2368"/>
                <a:gd name="T18" fmla="*/ 2104 w 3808"/>
                <a:gd name="T19" fmla="*/ 1344 h 2368"/>
                <a:gd name="T20" fmla="*/ 2008 w 3808"/>
                <a:gd name="T21" fmla="*/ 1440 h 2368"/>
                <a:gd name="T22" fmla="*/ 1624 w 3808"/>
                <a:gd name="T23" fmla="*/ 1920 h 2368"/>
                <a:gd name="T24" fmla="*/ 1144 w 3808"/>
                <a:gd name="T25" fmla="*/ 2256 h 2368"/>
                <a:gd name="T26" fmla="*/ 616 w 3808"/>
                <a:gd name="T27" fmla="*/ 2304 h 2368"/>
                <a:gd name="T28" fmla="*/ 280 w 3808"/>
                <a:gd name="T29" fmla="*/ 2208 h 2368"/>
                <a:gd name="T30" fmla="*/ 136 w 3808"/>
                <a:gd name="T31" fmla="*/ 1344 h 2368"/>
                <a:gd name="T32" fmla="*/ 136 w 3808"/>
                <a:gd name="T33" fmla="*/ 1200 h 23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08" h="2368">
                  <a:moveTo>
                    <a:pt x="280" y="1968"/>
                  </a:moveTo>
                  <a:cubicBezTo>
                    <a:pt x="140" y="1380"/>
                    <a:pt x="0" y="792"/>
                    <a:pt x="232" y="480"/>
                  </a:cubicBezTo>
                  <a:cubicBezTo>
                    <a:pt x="464" y="168"/>
                    <a:pt x="1192" y="168"/>
                    <a:pt x="1672" y="96"/>
                  </a:cubicBezTo>
                  <a:cubicBezTo>
                    <a:pt x="2152" y="24"/>
                    <a:pt x="2768" y="0"/>
                    <a:pt x="3112" y="48"/>
                  </a:cubicBezTo>
                  <a:cubicBezTo>
                    <a:pt x="3456" y="96"/>
                    <a:pt x="3664" y="240"/>
                    <a:pt x="3736" y="384"/>
                  </a:cubicBezTo>
                  <a:cubicBezTo>
                    <a:pt x="3808" y="528"/>
                    <a:pt x="3704" y="768"/>
                    <a:pt x="3544" y="912"/>
                  </a:cubicBezTo>
                  <a:cubicBezTo>
                    <a:pt x="3384" y="1056"/>
                    <a:pt x="3000" y="1168"/>
                    <a:pt x="2776" y="1248"/>
                  </a:cubicBezTo>
                  <a:cubicBezTo>
                    <a:pt x="2552" y="1328"/>
                    <a:pt x="2304" y="1376"/>
                    <a:pt x="2200" y="1392"/>
                  </a:cubicBezTo>
                  <a:cubicBezTo>
                    <a:pt x="2096" y="1408"/>
                    <a:pt x="2168" y="1352"/>
                    <a:pt x="2152" y="1344"/>
                  </a:cubicBezTo>
                  <a:cubicBezTo>
                    <a:pt x="2136" y="1336"/>
                    <a:pt x="2128" y="1328"/>
                    <a:pt x="2104" y="1344"/>
                  </a:cubicBezTo>
                  <a:cubicBezTo>
                    <a:pt x="2080" y="1360"/>
                    <a:pt x="2088" y="1344"/>
                    <a:pt x="2008" y="1440"/>
                  </a:cubicBezTo>
                  <a:cubicBezTo>
                    <a:pt x="1928" y="1536"/>
                    <a:pt x="1768" y="1784"/>
                    <a:pt x="1624" y="1920"/>
                  </a:cubicBezTo>
                  <a:cubicBezTo>
                    <a:pt x="1480" y="2056"/>
                    <a:pt x="1312" y="2192"/>
                    <a:pt x="1144" y="2256"/>
                  </a:cubicBezTo>
                  <a:cubicBezTo>
                    <a:pt x="976" y="2320"/>
                    <a:pt x="760" y="2312"/>
                    <a:pt x="616" y="2304"/>
                  </a:cubicBezTo>
                  <a:cubicBezTo>
                    <a:pt x="472" y="2296"/>
                    <a:pt x="360" y="2368"/>
                    <a:pt x="280" y="2208"/>
                  </a:cubicBezTo>
                  <a:cubicBezTo>
                    <a:pt x="200" y="2048"/>
                    <a:pt x="160" y="1512"/>
                    <a:pt x="136" y="1344"/>
                  </a:cubicBezTo>
                  <a:cubicBezTo>
                    <a:pt x="112" y="1176"/>
                    <a:pt x="124" y="1188"/>
                    <a:pt x="136" y="1200"/>
                  </a:cubicBezTo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AE5D35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657600" y="3967684"/>
            <a:ext cx="1524000" cy="2605088"/>
            <a:chOff x="2304" y="1968"/>
            <a:chExt cx="960" cy="1641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 rot="714037">
              <a:off x="2784" y="1968"/>
              <a:ext cx="480" cy="1641"/>
            </a:xfrm>
            <a:custGeom>
              <a:avLst/>
              <a:gdLst>
                <a:gd name="T0" fmla="*/ 480 w 321"/>
                <a:gd name="T1" fmla="*/ 1641 h 1465"/>
                <a:gd name="T2" fmla="*/ 372 w 321"/>
                <a:gd name="T3" fmla="*/ 1309 h 1465"/>
                <a:gd name="T4" fmla="*/ 253 w 321"/>
                <a:gd name="T5" fmla="*/ 817 h 1465"/>
                <a:gd name="T6" fmla="*/ 193 w 321"/>
                <a:gd name="T7" fmla="*/ 727 h 1465"/>
                <a:gd name="T8" fmla="*/ 181 w 321"/>
                <a:gd name="T9" fmla="*/ 673 h 1465"/>
                <a:gd name="T10" fmla="*/ 157 w 321"/>
                <a:gd name="T11" fmla="*/ 646 h 1465"/>
                <a:gd name="T12" fmla="*/ 133 w 321"/>
                <a:gd name="T13" fmla="*/ 548 h 1465"/>
                <a:gd name="T14" fmla="*/ 193 w 321"/>
                <a:gd name="T15" fmla="*/ 144 h 14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1" h="1465">
                  <a:moveTo>
                    <a:pt x="321" y="1465"/>
                  </a:moveTo>
                  <a:cubicBezTo>
                    <a:pt x="296" y="1366"/>
                    <a:pt x="274" y="1268"/>
                    <a:pt x="249" y="1169"/>
                  </a:cubicBezTo>
                  <a:cubicBezTo>
                    <a:pt x="235" y="1024"/>
                    <a:pt x="262" y="853"/>
                    <a:pt x="169" y="729"/>
                  </a:cubicBezTo>
                  <a:cubicBezTo>
                    <a:pt x="159" y="700"/>
                    <a:pt x="143" y="676"/>
                    <a:pt x="129" y="649"/>
                  </a:cubicBezTo>
                  <a:cubicBezTo>
                    <a:pt x="126" y="633"/>
                    <a:pt x="126" y="616"/>
                    <a:pt x="121" y="601"/>
                  </a:cubicBezTo>
                  <a:cubicBezTo>
                    <a:pt x="118" y="592"/>
                    <a:pt x="108" y="586"/>
                    <a:pt x="105" y="577"/>
                  </a:cubicBezTo>
                  <a:cubicBezTo>
                    <a:pt x="102" y="568"/>
                    <a:pt x="90" y="494"/>
                    <a:pt x="89" y="489"/>
                  </a:cubicBezTo>
                  <a:cubicBezTo>
                    <a:pt x="91" y="374"/>
                    <a:pt x="0" y="0"/>
                    <a:pt x="129" y="129"/>
                  </a:cubicBezTo>
                </a:path>
              </a:pathLst>
            </a:custGeom>
            <a:noFill/>
            <a:ln w="254000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304" y="2640"/>
              <a:ext cx="768" cy="480"/>
            </a:xfrm>
            <a:custGeom>
              <a:avLst/>
              <a:gdLst>
                <a:gd name="T0" fmla="*/ 768 w 400"/>
                <a:gd name="T1" fmla="*/ 480 h 152"/>
                <a:gd name="T2" fmla="*/ 645 w 400"/>
                <a:gd name="T3" fmla="*/ 303 h 152"/>
                <a:gd name="T4" fmla="*/ 0 w 400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0" h="152">
                  <a:moveTo>
                    <a:pt x="400" y="152"/>
                  </a:moveTo>
                  <a:cubicBezTo>
                    <a:pt x="362" y="95"/>
                    <a:pt x="387" y="109"/>
                    <a:pt x="336" y="96"/>
                  </a:cubicBezTo>
                  <a:cubicBezTo>
                    <a:pt x="251" y="40"/>
                    <a:pt x="96" y="48"/>
                    <a:pt x="0" y="0"/>
                  </a:cubicBezTo>
                </a:path>
              </a:pathLst>
            </a:custGeom>
            <a:noFill/>
            <a:ln w="25400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267200" y="4348683"/>
            <a:ext cx="3886200" cy="1905000"/>
            <a:chOff x="2688" y="2208"/>
            <a:chExt cx="2448" cy="1200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 rot="-633208">
              <a:off x="2688" y="2208"/>
              <a:ext cx="648" cy="1200"/>
              <a:chOff x="2640" y="2160"/>
              <a:chExt cx="648" cy="1200"/>
            </a:xfrm>
          </p:grpSpPr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3072" y="2160"/>
                <a:ext cx="216" cy="1200"/>
              </a:xfrm>
              <a:custGeom>
                <a:avLst/>
                <a:gdLst>
                  <a:gd name="T0" fmla="*/ 72 w 216"/>
                  <a:gd name="T1" fmla="*/ 1200 h 1200"/>
                  <a:gd name="T2" fmla="*/ 24 w 216"/>
                  <a:gd name="T3" fmla="*/ 432 h 1200"/>
                  <a:gd name="T4" fmla="*/ 216 w 216"/>
                  <a:gd name="T5" fmla="*/ 0 h 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" h="1200">
                    <a:moveTo>
                      <a:pt x="72" y="1200"/>
                    </a:moveTo>
                    <a:cubicBezTo>
                      <a:pt x="36" y="916"/>
                      <a:pt x="0" y="632"/>
                      <a:pt x="24" y="432"/>
                    </a:cubicBezTo>
                    <a:cubicBezTo>
                      <a:pt x="48" y="232"/>
                      <a:pt x="184" y="72"/>
                      <a:pt x="216" y="0"/>
                    </a:cubicBezTo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 rot="-3630359">
                <a:off x="2796" y="2340"/>
                <a:ext cx="168" cy="480"/>
              </a:xfrm>
              <a:custGeom>
                <a:avLst/>
                <a:gdLst>
                  <a:gd name="T0" fmla="*/ 56 w 216"/>
                  <a:gd name="T1" fmla="*/ 480 h 1200"/>
                  <a:gd name="T2" fmla="*/ 19 w 216"/>
                  <a:gd name="T3" fmla="*/ 173 h 1200"/>
                  <a:gd name="T4" fmla="*/ 168 w 216"/>
                  <a:gd name="T5" fmla="*/ 0 h 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" h="1200">
                    <a:moveTo>
                      <a:pt x="72" y="1200"/>
                    </a:moveTo>
                    <a:cubicBezTo>
                      <a:pt x="36" y="916"/>
                      <a:pt x="0" y="632"/>
                      <a:pt x="24" y="432"/>
                    </a:cubicBezTo>
                    <a:cubicBezTo>
                      <a:pt x="48" y="232"/>
                      <a:pt x="184" y="72"/>
                      <a:pt x="216" y="0"/>
                    </a:cubicBezTo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0" name="AutoShape 23"/>
            <p:cNvSpPr>
              <a:spLocks/>
            </p:cNvSpPr>
            <p:nvPr/>
          </p:nvSpPr>
          <p:spPr bwMode="auto">
            <a:xfrm>
              <a:off x="3696" y="2509"/>
              <a:ext cx="1440" cy="291"/>
            </a:xfrm>
            <a:prstGeom prst="callout1">
              <a:avLst>
                <a:gd name="adj1" fmla="val 116329"/>
                <a:gd name="adj2" fmla="val 95000"/>
                <a:gd name="adj3" fmla="val 116329"/>
                <a:gd name="adj4" fmla="val -36111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de-DE" sz="2400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Artère hépatique</a:t>
              </a:r>
              <a:endParaRPr lang="fr-FR" altLang="de-DE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038600" y="2138883"/>
            <a:ext cx="304800" cy="9144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 rot="18460270">
            <a:off x="4495800" y="2062683"/>
            <a:ext cx="304800" cy="9144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 rot="1938929">
            <a:off x="3657600" y="2138883"/>
            <a:ext cx="304800" cy="9144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26" name="AutoShape 18"/>
          <p:cNvSpPr>
            <a:spLocks/>
          </p:cNvSpPr>
          <p:nvPr/>
        </p:nvSpPr>
        <p:spPr bwMode="auto">
          <a:xfrm>
            <a:off x="5447632" y="1070747"/>
            <a:ext cx="3098800" cy="830997"/>
          </a:xfrm>
          <a:prstGeom prst="callout1">
            <a:avLst>
              <a:gd name="adj1" fmla="val 24491"/>
              <a:gd name="adj2" fmla="val -2458"/>
              <a:gd name="adj3" fmla="val 178912"/>
              <a:gd name="adj4" fmla="val -21722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veines hépatiques</a:t>
            </a:r>
            <a:r>
              <a:rPr kumimoji="0" lang="fr-FR" altLang="de-DE" sz="2400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 (sus-hépatiques)</a:t>
            </a:r>
            <a:endParaRPr kumimoji="0" lang="fr-FR" alt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4940300" y="5957557"/>
            <a:ext cx="850900" cy="16726"/>
          </a:xfrm>
          <a:prstGeom prst="line">
            <a:avLst/>
          </a:prstGeom>
          <a:ln>
            <a:solidFill>
              <a:srgbClr val="F2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flipH="1">
            <a:off x="5756249" y="5690354"/>
            <a:ext cx="245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262FF"/>
                </a:solidFill>
              </a:rPr>
              <a:t>veine porte</a:t>
            </a:r>
          </a:p>
        </p:txBody>
      </p:sp>
    </p:spTree>
    <p:extLst>
      <p:ext uri="{BB962C8B-B14F-4D97-AF65-F5344CB8AC3E}">
        <p14:creationId xmlns:p14="http://schemas.microsoft.com/office/powerpoint/2010/main" val="81023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Vascularisation artérielle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13" y="1192877"/>
            <a:ext cx="4708181" cy="45164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46337" y="1443789"/>
            <a:ext cx="26212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hépatique commune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gastroduodénale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gastrique droite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hépatique propre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splénique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gastrique gauche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tronc coeliaque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239913" y="2646585"/>
            <a:ext cx="1813135" cy="201166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39072" y="4168139"/>
            <a:ext cx="249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chemeClr val="bg1"/>
                </a:solidFill>
              </a:rPr>
              <a:t>branche droite de l’artère hépatique passant derrière la VBP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843891" y="2646948"/>
            <a:ext cx="1188067" cy="63365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7708" y="3081795"/>
            <a:ext cx="249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chemeClr val="bg1"/>
                </a:solidFill>
              </a:rPr>
              <a:t>artère cystique</a:t>
            </a: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5518484" y="5492441"/>
            <a:ext cx="697833" cy="37897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908884" y="5702698"/>
            <a:ext cx="146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>
                <a:solidFill>
                  <a:schemeClr val="bg1"/>
                </a:solidFill>
              </a:rPr>
              <a:t>aorte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Vascularisation porte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7" y="1668380"/>
            <a:ext cx="4241182" cy="3199063"/>
          </a:xfrm>
          <a:prstGeom prst="rect">
            <a:avLst/>
          </a:prstGeom>
        </p:spPr>
      </p:pic>
      <p:pic>
        <p:nvPicPr>
          <p:cNvPr id="16" name="Espace réservé du contenu 4" descr="porte-veine_001.jpg"/>
          <p:cNvPicPr>
            <a:picLocks noChangeAspect="1"/>
          </p:cNvPicPr>
          <p:nvPr/>
        </p:nvPicPr>
        <p:blipFill rotWithShape="1">
          <a:blip r:embed="rId3"/>
          <a:srcRect t="6175"/>
          <a:stretch/>
        </p:blipFill>
        <p:spPr>
          <a:xfrm>
            <a:off x="4722340" y="1668380"/>
            <a:ext cx="4047436" cy="33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442" y="224841"/>
            <a:ext cx="8747125" cy="605153"/>
          </a:xfrm>
          <a:prstGeom prst="rect">
            <a:avLst/>
          </a:prstGeom>
          <a:noFill/>
        </p:spPr>
        <p:txBody>
          <a:bodyPr wrap="square" lIns="180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solidFill>
                  <a:srgbClr val="00206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Vascularisation porte</a:t>
            </a:r>
            <a:endParaRPr lang="fr-FR" sz="2800" dirty="0">
              <a:solidFill>
                <a:srgbClr val="00206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9415" y="2724872"/>
            <a:ext cx="2486024" cy="1336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8000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002060"/>
                </a:solidFill>
              </a:rPr>
              <a:t>VMS = superposable à l’AMS (mais se draine dans la VP et non dans la VCI)</a:t>
            </a:r>
          </a:p>
          <a:p>
            <a:pPr algn="ctr">
              <a:lnSpc>
                <a:spcPct val="120000"/>
              </a:lnSpc>
            </a:pP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273"/>
          <a:stretch/>
        </p:blipFill>
        <p:spPr>
          <a:xfrm>
            <a:off x="3105151" y="1436858"/>
            <a:ext cx="3314700" cy="50800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517901" y="3393209"/>
            <a:ext cx="1320800" cy="1943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936751" y="4061546"/>
            <a:ext cx="1543050" cy="3349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659563" y="3733486"/>
            <a:ext cx="2374902" cy="16028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18000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002060"/>
                </a:solidFill>
              </a:rPr>
              <a:t>VMI = superposable à l’AMI puis à l’ACG, se draine dans la veine splénique (tronc spléno-</a:t>
            </a:r>
            <a:r>
              <a:rPr lang="fr-FR" sz="1600" dirty="0" err="1">
                <a:solidFill>
                  <a:srgbClr val="002060"/>
                </a:solidFill>
              </a:rPr>
              <a:t>mésaraïque</a:t>
            </a:r>
            <a:r>
              <a:rPr lang="fr-FR" sz="16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2" name="Ellipse 11"/>
          <p:cNvSpPr/>
          <p:nvPr/>
        </p:nvSpPr>
        <p:spPr>
          <a:xfrm rot="20140450">
            <a:off x="5090844" y="3387555"/>
            <a:ext cx="1021894" cy="219391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6210303" y="4396511"/>
            <a:ext cx="449260" cy="2540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659563" y="1600400"/>
            <a:ext cx="2288237" cy="17928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18000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002060"/>
                </a:solidFill>
              </a:rPr>
              <a:t>Veine splénique = parcours la face postérieure du pancréas, se jette dans la VMS pour former le </a:t>
            </a:r>
            <a:r>
              <a:rPr lang="fr-FR" sz="1600">
                <a:solidFill>
                  <a:srgbClr val="002060"/>
                </a:solidFill>
              </a:rPr>
              <a:t>tronc porte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14841276">
            <a:off x="5169572" y="2262930"/>
            <a:ext cx="416203" cy="155530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210300" y="2417240"/>
            <a:ext cx="400052" cy="2116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4827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Croix-Rouss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b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3" id="{A367BBF2-A976-804A-BB50-FD3E713AA991}" vid="{03DB285A-E41B-7245-9F22-A53413FB479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Faculté Lyon-Est</Template>
  <TotalTime>342</TotalTime>
  <Words>636</Words>
  <Application>Microsoft Macintosh PowerPoint</Application>
  <PresentationFormat>Affichage à l'écran (4:3)</PresentationFormat>
  <Paragraphs>176</Paragraphs>
  <Slides>34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Avenir Next</vt:lpstr>
      <vt:lpstr>Avenir Next Condensed</vt:lpstr>
      <vt:lpstr>Calibri</vt:lpstr>
      <vt:lpstr>Comic Sans MS</vt:lpstr>
      <vt:lpstr>Times New Roman</vt:lpstr>
      <vt:lpstr>Modèle Croix-Rousse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kayvan mohkam</dc:creator>
  <cp:lastModifiedBy>Microsoft Office User</cp:lastModifiedBy>
  <cp:revision>29</cp:revision>
  <dcterms:created xsi:type="dcterms:W3CDTF">2018-08-29T09:33:02Z</dcterms:created>
  <dcterms:modified xsi:type="dcterms:W3CDTF">2021-11-04T13:25:25Z</dcterms:modified>
</cp:coreProperties>
</file>