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18" r:id="rId3"/>
    <p:sldId id="273" r:id="rId4"/>
    <p:sldId id="360" r:id="rId5"/>
    <p:sldId id="678" r:id="rId6"/>
    <p:sldId id="365" r:id="rId7"/>
    <p:sldId id="271" r:id="rId8"/>
    <p:sldId id="287" r:id="rId9"/>
    <p:sldId id="259" r:id="rId10"/>
    <p:sldId id="260" r:id="rId11"/>
    <p:sldId id="276" r:id="rId12"/>
    <p:sldId id="261" r:id="rId13"/>
    <p:sldId id="274" r:id="rId14"/>
    <p:sldId id="262" r:id="rId15"/>
    <p:sldId id="322" r:id="rId16"/>
    <p:sldId id="323" r:id="rId17"/>
    <p:sldId id="277" r:id="rId18"/>
    <p:sldId id="296" r:id="rId19"/>
    <p:sldId id="299" r:id="rId20"/>
    <p:sldId id="268" r:id="rId21"/>
    <p:sldId id="292" r:id="rId22"/>
    <p:sldId id="321" r:id="rId23"/>
    <p:sldId id="303" r:id="rId24"/>
    <p:sldId id="281" r:id="rId25"/>
    <p:sldId id="284" r:id="rId26"/>
    <p:sldId id="300" r:id="rId27"/>
    <p:sldId id="679" r:id="rId28"/>
    <p:sldId id="283" r:id="rId29"/>
    <p:sldId id="291" r:id="rId30"/>
    <p:sldId id="293" r:id="rId31"/>
    <p:sldId id="302" r:id="rId32"/>
    <p:sldId id="319" r:id="rId33"/>
    <p:sldId id="320" r:id="rId34"/>
    <p:sldId id="279" r:id="rId35"/>
    <p:sldId id="306" r:id="rId36"/>
    <p:sldId id="307" r:id="rId37"/>
    <p:sldId id="305" r:id="rId38"/>
    <p:sldId id="308" r:id="rId39"/>
    <p:sldId id="324" r:id="rId40"/>
    <p:sldId id="325" r:id="rId41"/>
    <p:sldId id="326" r:id="rId42"/>
    <p:sldId id="327" r:id="rId43"/>
    <p:sldId id="310" r:id="rId44"/>
    <p:sldId id="311" r:id="rId45"/>
    <p:sldId id="312" r:id="rId46"/>
    <p:sldId id="331" r:id="rId47"/>
    <p:sldId id="309" r:id="rId48"/>
    <p:sldId id="328" r:id="rId49"/>
    <p:sldId id="329" r:id="rId50"/>
    <p:sldId id="330" r:id="rId51"/>
    <p:sldId id="313" r:id="rId52"/>
    <p:sldId id="315"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114" d="100"/>
          <a:sy n="114" d="100"/>
        </p:scale>
        <p:origin x="47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600" b="1" dirty="0">
                <a:solidFill>
                  <a:schemeClr val="tx1"/>
                </a:solidFill>
              </a:rPr>
              <a:t>ADL</a:t>
            </a:r>
            <a:endParaRPr lang="en-US" b="1"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ADL</c:v>
                </c:pt>
              </c:strCache>
            </c:strRef>
          </c:tx>
          <c:spPr>
            <a:solidFill>
              <a:schemeClr val="accent1"/>
            </a:solidFill>
            <a:ln>
              <a:noFill/>
            </a:ln>
            <a:effectLst/>
          </c:spPr>
          <c:invertIfNegative val="0"/>
          <c:cat>
            <c:strRef>
              <c:f>Feuil1!$A$2:$A$4</c:f>
              <c:strCache>
                <c:ptCount val="3"/>
                <c:pt idx="0">
                  <c:v>Avant l'hospitalisation</c:v>
                </c:pt>
                <c:pt idx="1">
                  <c:v>Entrée</c:v>
                </c:pt>
                <c:pt idx="2">
                  <c:v>Sortie</c:v>
                </c:pt>
              </c:strCache>
            </c:strRef>
          </c:cat>
          <c:val>
            <c:numRef>
              <c:f>Feuil1!$B$2:$B$4</c:f>
              <c:numCache>
                <c:formatCode>General</c:formatCode>
                <c:ptCount val="3"/>
                <c:pt idx="0">
                  <c:v>6</c:v>
                </c:pt>
                <c:pt idx="1">
                  <c:v>6</c:v>
                </c:pt>
                <c:pt idx="2">
                  <c:v>2</c:v>
                </c:pt>
              </c:numCache>
            </c:numRef>
          </c:val>
          <c:extLst>
            <c:ext xmlns:c16="http://schemas.microsoft.com/office/drawing/2014/chart" uri="{C3380CC4-5D6E-409C-BE32-E72D297353CC}">
              <c16:uniqueId val="{00000000-BF6C-9F42-8551-A5810378183C}"/>
            </c:ext>
          </c:extLst>
        </c:ser>
        <c:dLbls>
          <c:showLegendKey val="0"/>
          <c:showVal val="0"/>
          <c:showCatName val="0"/>
          <c:showSerName val="0"/>
          <c:showPercent val="0"/>
          <c:showBubbleSize val="0"/>
        </c:dLbls>
        <c:gapWidth val="219"/>
        <c:overlap val="-27"/>
        <c:axId val="691103311"/>
        <c:axId val="1111360287"/>
      </c:barChart>
      <c:catAx>
        <c:axId val="691103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fr-FR"/>
          </a:p>
        </c:txPr>
        <c:crossAx val="1111360287"/>
        <c:crosses val="autoZero"/>
        <c:auto val="1"/>
        <c:lblAlgn val="ctr"/>
        <c:lblOffset val="100"/>
        <c:noMultiLvlLbl val="0"/>
      </c:catAx>
      <c:valAx>
        <c:axId val="111136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crossAx val="691103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CB0DB-FBD2-4C96-9B71-686EFCE1AAE3}" type="datetimeFigureOut">
              <a:rPr lang="fr-FR" smtClean="0"/>
              <a:t>29/09/2025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D45C3-E397-46D7-9292-C8DE3F275C15}" type="slidenum">
              <a:rPr lang="fr-FR" smtClean="0"/>
              <a:t>‹N°›</a:t>
            </a:fld>
            <a:endParaRPr lang="fr-FR"/>
          </a:p>
        </p:txBody>
      </p:sp>
    </p:spTree>
    <p:extLst>
      <p:ext uri="{BB962C8B-B14F-4D97-AF65-F5344CB8AC3E}">
        <p14:creationId xmlns:p14="http://schemas.microsoft.com/office/powerpoint/2010/main" val="370900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035D2EF-47DD-479E-AAA2-CB0FB1AB2677}" type="slidenum">
              <a:rPr lang="fr-FR" smtClean="0"/>
              <a:t>5</a:t>
            </a:fld>
            <a:endParaRPr lang="fr-FR"/>
          </a:p>
        </p:txBody>
      </p:sp>
    </p:spTree>
    <p:extLst>
      <p:ext uri="{BB962C8B-B14F-4D97-AF65-F5344CB8AC3E}">
        <p14:creationId xmlns:p14="http://schemas.microsoft.com/office/powerpoint/2010/main" val="358513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ce travail de Romero-</a:t>
            </a:r>
            <a:r>
              <a:rPr lang="fr-FR" dirty="0" err="1"/>
              <a:t>Ortuno</a:t>
            </a:r>
            <a:r>
              <a:rPr lang="fr-FR" dirty="0"/>
              <a:t>,</a:t>
            </a:r>
            <a:r>
              <a:rPr lang="fr-FR" baseline="0" dirty="0"/>
              <a:t> on s’aperçoit que le pronostic est effectivement largement déterminé par la sévérité de la maladie, mais ce d’autant plus que le niveau de fragilité est élevé. </a:t>
            </a:r>
          </a:p>
          <a:p>
            <a:r>
              <a:rPr lang="fr-FR" baseline="0" dirty="0"/>
              <a:t>Inversement, les personnes les plus fragiles sont probablement aussi susceptibles de développer des formes plus sévères de maladies.</a:t>
            </a:r>
            <a:endParaRPr lang="fr-FR" dirty="0"/>
          </a:p>
        </p:txBody>
      </p:sp>
      <p:sp>
        <p:nvSpPr>
          <p:cNvPr id="4" name="Espace réservé du numéro de diapositive 3"/>
          <p:cNvSpPr>
            <a:spLocks noGrp="1"/>
          </p:cNvSpPr>
          <p:nvPr>
            <p:ph type="sldNum" sz="quarter" idx="10"/>
          </p:nvPr>
        </p:nvSpPr>
        <p:spPr/>
        <p:txBody>
          <a:bodyPr/>
          <a:lstStyle/>
          <a:p>
            <a:fld id="{88DDECCC-29DA-4C5B-ABD7-DE1380D206D1}" type="slidenum">
              <a:rPr lang="fr-FR" smtClean="0"/>
              <a:t>8</a:t>
            </a:fld>
            <a:endParaRPr lang="fr-FR"/>
          </a:p>
        </p:txBody>
      </p:sp>
    </p:spTree>
    <p:extLst>
      <p:ext uri="{BB962C8B-B14F-4D97-AF65-F5344CB8AC3E}">
        <p14:creationId xmlns:p14="http://schemas.microsoft.com/office/powerpoint/2010/main" val="422331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51203" name="Espace réservé des commentaires 2"/>
          <p:cNvSpPr>
            <a:spLocks noGrp="1"/>
          </p:cNvSpPr>
          <p:nvPr>
            <p:ph type="body" idx="1"/>
          </p:nvPr>
        </p:nvSpPr>
        <p:spPr>
          <a:noFill/>
        </p:spPr>
        <p:txBody>
          <a:bodyPr/>
          <a:lstStyle/>
          <a:p>
            <a:endParaRPr lang="fr-FR" altLang="fr-FR">
              <a:ea typeface="ＭＳ Ｐゴシック" pitchFamily="34" charset="-128"/>
              <a:cs typeface="ＭＳ Ｐゴシック" pitchFamily="34" charset="-128"/>
            </a:endParaRPr>
          </a:p>
        </p:txBody>
      </p:sp>
      <p:sp>
        <p:nvSpPr>
          <p:cNvPr id="51204" name="Espace réservé du numéro de diapositive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ea typeface="ＭＳ Ｐゴシック" pitchFamily="34" charset="-128"/>
                <a:cs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cs typeface="Arial" charset="0"/>
              </a:defRPr>
            </a:lvl2pPr>
            <a:lvl3pPr marL="1143000" indent="-228600" eaLnBrk="0" hangingPunct="0">
              <a:spcBef>
                <a:spcPct val="30000"/>
              </a:spcBef>
              <a:defRPr sz="1200">
                <a:solidFill>
                  <a:schemeClr val="tx1"/>
                </a:solidFill>
                <a:latin typeface="Arial" charset="0"/>
                <a:ea typeface="ＭＳ Ｐゴシック" pitchFamily="34" charset="-128"/>
                <a:cs typeface="Arial" charset="0"/>
              </a:defRPr>
            </a:lvl3pPr>
            <a:lvl4pPr marL="1600200" indent="-228600" eaLnBrk="0" hangingPunct="0">
              <a:spcBef>
                <a:spcPct val="30000"/>
              </a:spcBef>
              <a:defRPr sz="1200">
                <a:solidFill>
                  <a:schemeClr val="tx1"/>
                </a:solidFill>
                <a:latin typeface="Arial" charset="0"/>
                <a:ea typeface="ＭＳ Ｐゴシック" pitchFamily="34" charset="-128"/>
                <a:cs typeface="Arial" charset="0"/>
              </a:defRPr>
            </a:lvl4pPr>
            <a:lvl5pPr marL="2057400" indent="-228600" eaLnBrk="0" hangingPunct="0">
              <a:spcBef>
                <a:spcPct val="30000"/>
              </a:spcBef>
              <a:defRPr sz="1200">
                <a:solidFill>
                  <a:schemeClr val="tx1"/>
                </a:solidFill>
                <a:latin typeface="Arial" charset="0"/>
                <a:ea typeface="ＭＳ Ｐゴシック" pitchFamily="34" charset="-128"/>
                <a:cs typeface="Arial" charset="0"/>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cs typeface="Arial" charset="0"/>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cs typeface="Arial" charset="0"/>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cs typeface="Arial" charset="0"/>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cs typeface="Arial" charset="0"/>
              </a:defRPr>
            </a:lvl9pPr>
          </a:lstStyle>
          <a:p>
            <a:pPr eaLnBrk="1" hangingPunct="1">
              <a:spcBef>
                <a:spcPct val="0"/>
              </a:spcBef>
            </a:pPr>
            <a:fld id="{D4FC8926-9477-4C54-B605-CE215BC16AA0}" type="slidenum">
              <a:rPr lang="fr-FR" altLang="fr-FR" smtClean="0">
                <a:cs typeface="Arial" charset="0"/>
              </a:rPr>
              <a:pPr eaLnBrk="1" hangingPunct="1">
                <a:spcBef>
                  <a:spcPct val="0"/>
                </a:spcBef>
              </a:pPr>
              <a:t>18</a:t>
            </a:fld>
            <a:endParaRPr lang="fr-FR" altLang="fr-FR">
              <a:cs typeface="Arial" charset="0"/>
            </a:endParaRPr>
          </a:p>
        </p:txBody>
      </p:sp>
    </p:spTree>
    <p:extLst>
      <p:ext uri="{BB962C8B-B14F-4D97-AF65-F5344CB8AC3E}">
        <p14:creationId xmlns:p14="http://schemas.microsoft.com/office/powerpoint/2010/main" val="2798411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2227" name="Rectangle 3"/>
          <p:cNvSpPr>
            <a:spLocks noGrp="1" noChangeArrowheads="1"/>
          </p:cNvSpPr>
          <p:nvPr>
            <p:ph type="body" idx="1"/>
          </p:nvPr>
        </p:nvSpPr>
        <p:spPr>
          <a:noFill/>
          <a:extLs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r>
              <a:rPr lang="fr-FR" altLang="fr-FR">
                <a:ea typeface="ＭＳ Ｐゴシック" pitchFamily="34" charset="-128"/>
                <a:cs typeface="ＭＳ Ｐゴシック" pitchFamily="34" charset="-128"/>
              </a:rPr>
              <a:t>La prévention de la dépendance iatrogène à l’hôpital est un objectif ambitieux mais réaliste qui doit mobiliser tous les soignants. Car ce qui fait la différence entre ces deux situations ce n’est pas la maladie, mais la prise en charge du patient.</a:t>
            </a:r>
          </a:p>
        </p:txBody>
      </p:sp>
      <p:sp>
        <p:nvSpPr>
          <p:cNvPr id="52228" name="Espace réservé du numéro de diapositive 1"/>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ea typeface="ＭＳ Ｐゴシック" pitchFamily="34" charset="-128"/>
                <a:cs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cs typeface="Arial" charset="0"/>
              </a:defRPr>
            </a:lvl2pPr>
            <a:lvl3pPr marL="1143000" indent="-228600" eaLnBrk="0" hangingPunct="0">
              <a:spcBef>
                <a:spcPct val="30000"/>
              </a:spcBef>
              <a:defRPr sz="1200">
                <a:solidFill>
                  <a:schemeClr val="tx1"/>
                </a:solidFill>
                <a:latin typeface="Arial" charset="0"/>
                <a:ea typeface="ＭＳ Ｐゴシック" pitchFamily="34" charset="-128"/>
                <a:cs typeface="Arial" charset="0"/>
              </a:defRPr>
            </a:lvl3pPr>
            <a:lvl4pPr marL="1600200" indent="-228600" eaLnBrk="0" hangingPunct="0">
              <a:spcBef>
                <a:spcPct val="30000"/>
              </a:spcBef>
              <a:defRPr sz="1200">
                <a:solidFill>
                  <a:schemeClr val="tx1"/>
                </a:solidFill>
                <a:latin typeface="Arial" charset="0"/>
                <a:ea typeface="ＭＳ Ｐゴシック" pitchFamily="34" charset="-128"/>
                <a:cs typeface="Arial" charset="0"/>
              </a:defRPr>
            </a:lvl4pPr>
            <a:lvl5pPr marL="2057400" indent="-228600" eaLnBrk="0" hangingPunct="0">
              <a:spcBef>
                <a:spcPct val="30000"/>
              </a:spcBef>
              <a:defRPr sz="1200">
                <a:solidFill>
                  <a:schemeClr val="tx1"/>
                </a:solidFill>
                <a:latin typeface="Arial" charset="0"/>
                <a:ea typeface="ＭＳ Ｐゴシック" pitchFamily="34" charset="-128"/>
                <a:cs typeface="Arial" charset="0"/>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cs typeface="Arial" charset="0"/>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cs typeface="Arial" charset="0"/>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cs typeface="Arial" charset="0"/>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cs typeface="Arial" charset="0"/>
              </a:defRPr>
            </a:lvl9pPr>
          </a:lstStyle>
          <a:p>
            <a:pPr eaLnBrk="1" hangingPunct="1">
              <a:spcBef>
                <a:spcPct val="0"/>
              </a:spcBef>
            </a:pPr>
            <a:fld id="{ED804A56-3AD8-4904-9DD6-290BBA1B3A3B}" type="slidenum">
              <a:rPr lang="fr-FR" altLang="fr-FR" smtClean="0">
                <a:cs typeface="Arial" charset="0"/>
              </a:rPr>
              <a:pPr eaLnBrk="1" hangingPunct="1">
                <a:spcBef>
                  <a:spcPct val="0"/>
                </a:spcBef>
              </a:pPr>
              <a:t>34</a:t>
            </a:fld>
            <a:endParaRPr lang="fr-FR" altLang="fr-FR">
              <a:cs typeface="Arial" charset="0"/>
            </a:endParaRPr>
          </a:p>
        </p:txBody>
      </p:sp>
    </p:spTree>
    <p:extLst>
      <p:ext uri="{BB962C8B-B14F-4D97-AF65-F5344CB8AC3E}">
        <p14:creationId xmlns:p14="http://schemas.microsoft.com/office/powerpoint/2010/main" val="1703315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46A604A6-416D-4631-B702-E5A4F9199367}" type="datetimeFigureOut">
              <a:rPr lang="fr-FR" smtClean="0"/>
              <a:t>29/09/2025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743762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6A604A6-416D-4631-B702-E5A4F9199367}" type="datetimeFigureOut">
              <a:rPr lang="fr-FR" smtClean="0"/>
              <a:t>29/09/2025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1267685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6A604A6-416D-4631-B702-E5A4F9199367}" type="datetimeFigureOut">
              <a:rPr lang="fr-FR" smtClean="0"/>
              <a:t>29/09/2025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1114008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2032000" y="190500"/>
            <a:ext cx="9347200" cy="1527175"/>
          </a:xfrm>
        </p:spPr>
        <p:txBody>
          <a:bodyPr/>
          <a:lstStyle/>
          <a:p>
            <a:r>
              <a:rPr lang="fr-FR"/>
              <a:t>Cliquez et modifiez le titre</a:t>
            </a:r>
          </a:p>
        </p:txBody>
      </p:sp>
      <p:sp>
        <p:nvSpPr>
          <p:cNvPr id="3" name="Espace réservé de l'image de la bibliothèque 2"/>
          <p:cNvSpPr>
            <a:spLocks noGrp="1"/>
          </p:cNvSpPr>
          <p:nvPr>
            <p:ph type="clipArt" sz="half" idx="1"/>
          </p:nvPr>
        </p:nvSpPr>
        <p:spPr>
          <a:xfrm>
            <a:off x="2032000" y="1905000"/>
            <a:ext cx="4572000" cy="4114800"/>
          </a:xfrm>
        </p:spPr>
        <p:txBody>
          <a:bodyPr rtlCol="0">
            <a:normAutofit/>
          </a:bodyPr>
          <a:lstStyle/>
          <a:p>
            <a:pPr lvl="0"/>
            <a:endParaRPr lang="fr-FR" noProof="0"/>
          </a:p>
        </p:txBody>
      </p:sp>
      <p:sp>
        <p:nvSpPr>
          <p:cNvPr id="4" name="Espace réservé du texte 3"/>
          <p:cNvSpPr>
            <a:spLocks noGrp="1"/>
          </p:cNvSpPr>
          <p:nvPr>
            <p:ph type="body" sz="half" idx="2"/>
          </p:nvPr>
        </p:nvSpPr>
        <p:spPr>
          <a:xfrm>
            <a:off x="6807200" y="1905000"/>
            <a:ext cx="4572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Slide Number Placeholder 5"/>
          <p:cNvSpPr>
            <a:spLocks noGrp="1"/>
          </p:cNvSpPr>
          <p:nvPr>
            <p:ph type="sldNum" sz="quarter" idx="10"/>
          </p:nvPr>
        </p:nvSpPr>
        <p:spPr>
          <a:ln/>
        </p:spPr>
        <p:txBody>
          <a:bodyPr/>
          <a:lstStyle>
            <a:lvl1pPr>
              <a:defRPr/>
            </a:lvl1pPr>
          </a:lstStyle>
          <a:p>
            <a:pPr>
              <a:defRPr/>
            </a:pPr>
            <a:fld id="{8489957F-A223-492D-9C3A-3A51DB94C7C2}" type="slidenum">
              <a:rPr lang="fr-FR"/>
              <a:pPr>
                <a:defRPr/>
              </a:pPr>
              <a:t>‹N°›</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Date Placeholder 3"/>
          <p:cNvSpPr>
            <a:spLocks noGrp="1"/>
          </p:cNvSpPr>
          <p:nvPr>
            <p:ph type="dt" sz="half" idx="12"/>
          </p:nvPr>
        </p:nvSpPr>
        <p:spPr/>
        <p:txBody>
          <a:bodyPr/>
          <a:lstStyle>
            <a:lvl1pPr>
              <a:defRPr/>
            </a:lvl1pPr>
          </a:lstStyle>
          <a:p>
            <a:pPr>
              <a:defRPr/>
            </a:pPr>
            <a:endParaRPr lang="fr-FR"/>
          </a:p>
        </p:txBody>
      </p:sp>
    </p:spTree>
    <p:extLst>
      <p:ext uri="{BB962C8B-B14F-4D97-AF65-F5344CB8AC3E}">
        <p14:creationId xmlns:p14="http://schemas.microsoft.com/office/powerpoint/2010/main" val="213312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6A604A6-416D-4631-B702-E5A4F9199367}" type="datetimeFigureOut">
              <a:rPr lang="fr-FR" smtClean="0"/>
              <a:t>29/09/2025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145710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46A604A6-416D-4631-B702-E5A4F9199367}" type="datetimeFigureOut">
              <a:rPr lang="fr-FR" smtClean="0"/>
              <a:t>29/09/2025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97513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6A604A6-416D-4631-B702-E5A4F9199367}" type="datetimeFigureOut">
              <a:rPr lang="fr-FR" smtClean="0"/>
              <a:t>29/09/2025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84873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6A604A6-416D-4631-B702-E5A4F9199367}" type="datetimeFigureOut">
              <a:rPr lang="fr-FR" smtClean="0"/>
              <a:t>29/09/2025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636655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6A604A6-416D-4631-B702-E5A4F9199367}" type="datetimeFigureOut">
              <a:rPr lang="fr-FR" smtClean="0"/>
              <a:t>29/09/2025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80544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6A604A6-416D-4631-B702-E5A4F9199367}" type="datetimeFigureOut">
              <a:rPr lang="fr-FR" smtClean="0"/>
              <a:t>29/09/2025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867774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46A604A6-416D-4631-B702-E5A4F9199367}" type="datetimeFigureOut">
              <a:rPr lang="fr-FR" smtClean="0"/>
              <a:t>29/09/2025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3613102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46A604A6-416D-4631-B702-E5A4F9199367}" type="datetimeFigureOut">
              <a:rPr lang="fr-FR" smtClean="0"/>
              <a:t>29/09/2025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8051FF1-D5B8-48AD-9332-669E813A6A3E}" type="slidenum">
              <a:rPr lang="fr-FR" smtClean="0"/>
              <a:t>‹N°›</a:t>
            </a:fld>
            <a:endParaRPr lang="fr-FR"/>
          </a:p>
        </p:txBody>
      </p:sp>
    </p:spTree>
    <p:extLst>
      <p:ext uri="{BB962C8B-B14F-4D97-AF65-F5344CB8AC3E}">
        <p14:creationId xmlns:p14="http://schemas.microsoft.com/office/powerpoint/2010/main" val="173817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604A6-416D-4631-B702-E5A4F9199367}" type="datetimeFigureOut">
              <a:rPr lang="fr-FR" smtClean="0"/>
              <a:t>29/09/2025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51FF1-D5B8-48AD-9332-669E813A6A3E}" type="slidenum">
              <a:rPr lang="fr-FR" smtClean="0"/>
              <a:t>‹N°›</a:t>
            </a:fld>
            <a:endParaRPr lang="fr-FR"/>
          </a:p>
        </p:txBody>
      </p:sp>
    </p:spTree>
    <p:extLst>
      <p:ext uri="{BB962C8B-B14F-4D97-AF65-F5344CB8AC3E}">
        <p14:creationId xmlns:p14="http://schemas.microsoft.com/office/powerpoint/2010/main" val="669619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mp"/><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m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mp"/><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mp"/><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mp"/><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2.tm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image" Target="../media/image71.sv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svg"/><Relationship Id="rId2" Type="http://schemas.openxmlformats.org/officeDocument/2006/relationships/image" Target="../media/image50.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svg"/><Relationship Id="rId10" Type="http://schemas.openxmlformats.org/officeDocument/2006/relationships/image" Target="../media/image60.svg"/><Relationship Id="rId19" Type="http://schemas.openxmlformats.org/officeDocument/2006/relationships/image" Target="../media/image69.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3.emf"/></Relationships>
</file>

<file path=ppt/slides/_rels/slide3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tmp"/><Relationship Id="rId4" Type="http://schemas.openxmlformats.org/officeDocument/2006/relationships/hyperlink" Target="https://solidarites-sante.gouv.fr/IMG/pdf/synthese_atelier_10_hopital_et_personne_agee_14_fev_2018_3_.docx.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 Id="rId5" Type="http://schemas.openxmlformats.org/officeDocument/2006/relationships/image" Target="../media/image79.sv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2.emf"/></Relationships>
</file>

<file path=ppt/slides/_rels/slide4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emf"/><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4.tmp"/><Relationship Id="rId1" Type="http://schemas.openxmlformats.org/officeDocument/2006/relationships/slideLayout" Target="../slideLayouts/slideLayout2.xml"/><Relationship Id="rId4" Type="http://schemas.openxmlformats.org/officeDocument/2006/relationships/image" Target="../media/image96.tmp"/></Relationships>
</file>

<file path=ppt/slides/_rels/slide4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mailto:thomas.gilbert@chu-lyon.fr"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750160"/>
            <a:ext cx="9144000" cy="2387600"/>
          </a:xfrm>
        </p:spPr>
        <p:txBody>
          <a:bodyPr>
            <a:normAutofit fontScale="90000"/>
          </a:bodyPr>
          <a:lstStyle/>
          <a:p>
            <a:r>
              <a:rPr lang="fr-FR" dirty="0"/>
              <a:t>Comment prévenir les complications</a:t>
            </a:r>
            <a:br>
              <a:rPr lang="fr-FR" dirty="0"/>
            </a:br>
            <a:r>
              <a:rPr lang="fr-FR" dirty="0"/>
              <a:t>liées à l’hospitalisation des personnes âgées ?</a:t>
            </a:r>
          </a:p>
        </p:txBody>
      </p:sp>
      <p:sp>
        <p:nvSpPr>
          <p:cNvPr id="3" name="Sous-titre 2"/>
          <p:cNvSpPr>
            <a:spLocks noGrp="1"/>
          </p:cNvSpPr>
          <p:nvPr>
            <p:ph type="subTitle" idx="1"/>
          </p:nvPr>
        </p:nvSpPr>
        <p:spPr>
          <a:xfrm>
            <a:off x="1524000" y="4707507"/>
            <a:ext cx="9144000" cy="1655762"/>
          </a:xfrm>
        </p:spPr>
        <p:txBody>
          <a:bodyPr/>
          <a:lstStyle/>
          <a:p>
            <a:r>
              <a:rPr lang="fr-FR" dirty="0"/>
              <a:t>Dr Thomas GILBERT</a:t>
            </a:r>
          </a:p>
          <a:p>
            <a:r>
              <a:rPr lang="fr-FR" dirty="0"/>
              <a:t>Licence Science pour la santé 3</a:t>
            </a:r>
            <a:r>
              <a:rPr lang="fr-FR" baseline="30000" dirty="0"/>
              <a:t>ème</a:t>
            </a:r>
            <a:r>
              <a:rPr lang="fr-FR" dirty="0"/>
              <a:t> année </a:t>
            </a:r>
          </a:p>
        </p:txBody>
      </p:sp>
      <p:sp>
        <p:nvSpPr>
          <p:cNvPr id="4" name="Rectangle 3"/>
          <p:cNvSpPr/>
          <p:nvPr/>
        </p:nvSpPr>
        <p:spPr>
          <a:xfrm>
            <a:off x="0" y="6332354"/>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a:stretch>
            <a:fillRect/>
          </a:stretch>
        </p:blipFill>
        <p:spPr>
          <a:xfrm>
            <a:off x="152608" y="5721129"/>
            <a:ext cx="2631535" cy="1038128"/>
          </a:xfrm>
          <a:prstGeom prst="rect">
            <a:avLst/>
          </a:prstGeom>
        </p:spPr>
      </p:pic>
      <p:pic>
        <p:nvPicPr>
          <p:cNvPr id="6" name="Image 5"/>
          <p:cNvPicPr>
            <a:picLocks noChangeAspect="1"/>
          </p:cNvPicPr>
          <p:nvPr/>
        </p:nvPicPr>
        <p:blipFill>
          <a:blip r:embed="rId3"/>
          <a:stretch>
            <a:fillRect/>
          </a:stretch>
        </p:blipFill>
        <p:spPr>
          <a:xfrm>
            <a:off x="9658142" y="5812711"/>
            <a:ext cx="2381250" cy="952500"/>
          </a:xfrm>
          <a:prstGeom prst="rect">
            <a:avLst/>
          </a:prstGeom>
        </p:spPr>
      </p:pic>
      <p:pic>
        <p:nvPicPr>
          <p:cNvPr id="7" name="Image 6"/>
          <p:cNvPicPr>
            <a:picLocks noChangeAspect="1"/>
          </p:cNvPicPr>
          <p:nvPr/>
        </p:nvPicPr>
        <p:blipFill>
          <a:blip r:embed="rId4">
            <a:clrChange>
              <a:clrFrom>
                <a:srgbClr val="FFFFFF"/>
              </a:clrFrom>
              <a:clrTo>
                <a:srgbClr val="FFFFFF">
                  <a:alpha val="0"/>
                </a:srgbClr>
              </a:clrTo>
            </a:clrChange>
          </a:blip>
          <a:stretch>
            <a:fillRect/>
          </a:stretch>
        </p:blipFill>
        <p:spPr>
          <a:xfrm>
            <a:off x="2861056" y="5501552"/>
            <a:ext cx="1133195" cy="1372055"/>
          </a:xfrm>
          <a:prstGeom prst="rect">
            <a:avLst/>
          </a:prstGeom>
        </p:spPr>
      </p:pic>
      <p:sp>
        <p:nvSpPr>
          <p:cNvPr id="8" name="Rectangle 7"/>
          <p:cNvSpPr/>
          <p:nvPr/>
        </p:nvSpPr>
        <p:spPr>
          <a:xfrm>
            <a:off x="0" y="-26384"/>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319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5DE83-407F-49A0-8E9E-BB72E6551B88}"/>
              </a:ext>
            </a:extLst>
          </p:cNvPr>
          <p:cNvSpPr>
            <a:spLocks noGrp="1"/>
          </p:cNvSpPr>
          <p:nvPr>
            <p:ph type="title"/>
          </p:nvPr>
        </p:nvSpPr>
        <p:spPr>
          <a:xfrm>
            <a:off x="294640" y="365125"/>
            <a:ext cx="12080240" cy="1325563"/>
          </a:xfrm>
        </p:spPr>
        <p:txBody>
          <a:bodyPr/>
          <a:lstStyle/>
          <a:p>
            <a:r>
              <a:rPr lang="fr-FR" dirty="0"/>
              <a:t>« Syndromes Gériatriques » liés à l’hospitalisation</a:t>
            </a:r>
          </a:p>
        </p:txBody>
      </p:sp>
      <p:pic>
        <p:nvPicPr>
          <p:cNvPr id="4" name="Image 3">
            <a:extLst>
              <a:ext uri="{FF2B5EF4-FFF2-40B4-BE49-F238E27FC236}">
                <a16:creationId xmlns:a16="http://schemas.microsoft.com/office/drawing/2014/main" id="{1C7B9310-8853-4E4D-BEBE-88E032650E1B}"/>
              </a:ext>
            </a:extLst>
          </p:cNvPr>
          <p:cNvPicPr>
            <a:picLocks noChangeAspect="1"/>
          </p:cNvPicPr>
          <p:nvPr/>
        </p:nvPicPr>
        <p:blipFill rotWithShape="1">
          <a:blip r:embed="rId2">
            <a:extLst>
              <a:ext uri="{28A0092B-C50C-407E-A947-70E740481C1C}">
                <a14:useLocalDpi xmlns:a14="http://schemas.microsoft.com/office/drawing/2010/main" val="0"/>
              </a:ext>
            </a:extLst>
          </a:blip>
          <a:srcRect l="4542" r="5301"/>
          <a:stretch/>
        </p:blipFill>
        <p:spPr>
          <a:xfrm>
            <a:off x="2628899" y="1554382"/>
            <a:ext cx="6781801" cy="5303618"/>
          </a:xfrm>
          <a:prstGeom prst="rect">
            <a:avLst/>
          </a:prstGeom>
        </p:spPr>
      </p:pic>
      <p:pic>
        <p:nvPicPr>
          <p:cNvPr id="3" name="Image 2">
            <a:extLst>
              <a:ext uri="{FF2B5EF4-FFF2-40B4-BE49-F238E27FC236}">
                <a16:creationId xmlns:a16="http://schemas.microsoft.com/office/drawing/2014/main" id="{58787A59-5E69-4A06-A301-2C581750EEF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650422" y="3364082"/>
            <a:ext cx="2466975" cy="1847850"/>
          </a:xfrm>
          <a:prstGeom prst="rect">
            <a:avLst/>
          </a:prstGeom>
        </p:spPr>
      </p:pic>
      <p:grpSp>
        <p:nvGrpSpPr>
          <p:cNvPr id="5" name="Groupe 4"/>
          <p:cNvGrpSpPr/>
          <p:nvPr/>
        </p:nvGrpSpPr>
        <p:grpSpPr>
          <a:xfrm>
            <a:off x="6442074" y="1512528"/>
            <a:ext cx="5455286" cy="1960007"/>
            <a:chOff x="6442074" y="1512528"/>
            <a:chExt cx="5455286" cy="1960007"/>
          </a:xfrm>
        </p:grpSpPr>
        <p:pic>
          <p:nvPicPr>
            <p:cNvPr id="6" name="Picture 10">
              <a:extLst>
                <a:ext uri="{FF2B5EF4-FFF2-40B4-BE49-F238E27FC236}">
                  <a16:creationId xmlns:a16="http://schemas.microsoft.com/office/drawing/2014/main" id="{D3B15CDA-99DD-4367-92D9-0ABD8D6573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59649" y="1512528"/>
              <a:ext cx="1537711" cy="196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3D274813-3C95-4030-99D8-BBA10CA4CF2C}"/>
                </a:ext>
              </a:extLst>
            </p:cNvPr>
            <p:cNvSpPr txBox="1"/>
            <p:nvPr/>
          </p:nvSpPr>
          <p:spPr>
            <a:xfrm>
              <a:off x="6442074" y="1859935"/>
              <a:ext cx="3895725" cy="430887"/>
            </a:xfrm>
            <a:prstGeom prst="rect">
              <a:avLst/>
            </a:prstGeom>
            <a:noFill/>
          </p:spPr>
          <p:txBody>
            <a:bodyPr wrap="square" rtlCol="0">
              <a:spAutoFit/>
            </a:bodyPr>
            <a:lstStyle/>
            <a:p>
              <a:r>
                <a:rPr lang="fr-FR" sz="2200" b="1" dirty="0">
                  <a:solidFill>
                    <a:srgbClr val="FF0000"/>
                  </a:solidFill>
                </a:rPr>
                <a:t>15 à 50% des patients</a:t>
              </a:r>
            </a:p>
          </p:txBody>
        </p:sp>
        <p:sp>
          <p:nvSpPr>
            <p:cNvPr id="9" name="ZoneTexte 8">
              <a:extLst>
                <a:ext uri="{FF2B5EF4-FFF2-40B4-BE49-F238E27FC236}">
                  <a16:creationId xmlns:a16="http://schemas.microsoft.com/office/drawing/2014/main" id="{5775E9C9-2B85-44AD-A27D-5FB17F0D0493}"/>
                </a:ext>
              </a:extLst>
            </p:cNvPr>
            <p:cNvSpPr txBox="1"/>
            <p:nvPr/>
          </p:nvSpPr>
          <p:spPr>
            <a:xfrm>
              <a:off x="6537324" y="2217298"/>
              <a:ext cx="3895725" cy="646331"/>
            </a:xfrm>
            <a:prstGeom prst="rect">
              <a:avLst/>
            </a:prstGeom>
            <a:noFill/>
          </p:spPr>
          <p:txBody>
            <a:bodyPr wrap="square" rtlCol="0">
              <a:spAutoFit/>
            </a:bodyPr>
            <a:lstStyle/>
            <a:p>
              <a:r>
                <a:rPr lang="en-US" sz="1800" i="1" dirty="0">
                  <a:solidFill>
                    <a:srgbClr val="0070C0"/>
                  </a:solidFill>
                  <a:effectLst/>
                  <a:latin typeface="Times New Roman" panose="02020603050405020304" pitchFamily="18" charset="0"/>
                  <a:ea typeface="Times New Roman" panose="02020603050405020304" pitchFamily="18" charset="0"/>
                </a:rPr>
                <a:t>Inouye SK. Dement </a:t>
              </a:r>
              <a:r>
                <a:rPr lang="en-US" sz="1800" i="1" dirty="0" err="1">
                  <a:solidFill>
                    <a:srgbClr val="0070C0"/>
                  </a:solidFill>
                  <a:effectLst/>
                  <a:latin typeface="Times New Roman" panose="02020603050405020304" pitchFamily="18" charset="0"/>
                  <a:ea typeface="Times New Roman" panose="02020603050405020304" pitchFamily="18" charset="0"/>
                </a:rPr>
                <a:t>Geriatr</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Cogn</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Disord</a:t>
              </a:r>
              <a:r>
                <a:rPr lang="en-US" sz="1800" i="1" dirty="0">
                  <a:solidFill>
                    <a:srgbClr val="0070C0"/>
                  </a:solidFill>
                  <a:effectLst/>
                  <a:latin typeface="Times New Roman" panose="02020603050405020304" pitchFamily="18" charset="0"/>
                  <a:ea typeface="Times New Roman" panose="02020603050405020304" pitchFamily="18" charset="0"/>
                </a:rPr>
                <a:t>.  1999</a:t>
              </a:r>
              <a:endParaRPr lang="fr-FR" i="1" dirty="0">
                <a:solidFill>
                  <a:srgbClr val="0070C0"/>
                </a:solidFill>
              </a:endParaRPr>
            </a:p>
          </p:txBody>
        </p:sp>
      </p:grpSp>
    </p:spTree>
    <p:extLst>
      <p:ext uri="{BB962C8B-B14F-4D97-AF65-F5344CB8AC3E}">
        <p14:creationId xmlns:p14="http://schemas.microsoft.com/office/powerpoint/2010/main" val="3930497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5DE83-407F-49A0-8E9E-BB72E6551B88}"/>
              </a:ext>
            </a:extLst>
          </p:cNvPr>
          <p:cNvSpPr>
            <a:spLocks noGrp="1"/>
          </p:cNvSpPr>
          <p:nvPr>
            <p:ph type="title"/>
          </p:nvPr>
        </p:nvSpPr>
        <p:spPr>
          <a:xfrm>
            <a:off x="294640" y="365125"/>
            <a:ext cx="12080240" cy="1325563"/>
          </a:xfrm>
        </p:spPr>
        <p:txBody>
          <a:bodyPr/>
          <a:lstStyle/>
          <a:p>
            <a:r>
              <a:rPr lang="fr-FR" dirty="0"/>
              <a:t>« Syndromes Gériatriques » liés à l’hospitalisation</a:t>
            </a:r>
          </a:p>
        </p:txBody>
      </p:sp>
      <p:pic>
        <p:nvPicPr>
          <p:cNvPr id="4" name="Image 3">
            <a:extLst>
              <a:ext uri="{FF2B5EF4-FFF2-40B4-BE49-F238E27FC236}">
                <a16:creationId xmlns:a16="http://schemas.microsoft.com/office/drawing/2014/main" id="{1C7B9310-8853-4E4D-BEBE-88E032650E1B}"/>
              </a:ext>
            </a:extLst>
          </p:cNvPr>
          <p:cNvPicPr>
            <a:picLocks noChangeAspect="1"/>
          </p:cNvPicPr>
          <p:nvPr/>
        </p:nvPicPr>
        <p:blipFill rotWithShape="1">
          <a:blip r:embed="rId2">
            <a:extLst>
              <a:ext uri="{28A0092B-C50C-407E-A947-70E740481C1C}">
                <a14:useLocalDpi xmlns:a14="http://schemas.microsoft.com/office/drawing/2010/main" val="0"/>
              </a:ext>
            </a:extLst>
          </a:blip>
          <a:srcRect l="4542" r="5301"/>
          <a:stretch/>
        </p:blipFill>
        <p:spPr>
          <a:xfrm>
            <a:off x="2628899" y="1554382"/>
            <a:ext cx="6781801" cy="5303618"/>
          </a:xfrm>
          <a:prstGeom prst="rect">
            <a:avLst/>
          </a:prstGeom>
        </p:spPr>
      </p:pic>
      <p:pic>
        <p:nvPicPr>
          <p:cNvPr id="3" name="Image 2">
            <a:extLst>
              <a:ext uri="{FF2B5EF4-FFF2-40B4-BE49-F238E27FC236}">
                <a16:creationId xmlns:a16="http://schemas.microsoft.com/office/drawing/2014/main" id="{58787A59-5E69-4A06-A301-2C581750EEF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650422" y="3364082"/>
            <a:ext cx="2466975" cy="1847850"/>
          </a:xfrm>
          <a:prstGeom prst="rect">
            <a:avLst/>
          </a:prstGeom>
        </p:spPr>
      </p:pic>
      <p:grpSp>
        <p:nvGrpSpPr>
          <p:cNvPr id="5" name="Groupe 4"/>
          <p:cNvGrpSpPr/>
          <p:nvPr/>
        </p:nvGrpSpPr>
        <p:grpSpPr>
          <a:xfrm>
            <a:off x="6442074" y="1859935"/>
            <a:ext cx="3990975" cy="1003694"/>
            <a:chOff x="6442074" y="1859935"/>
            <a:chExt cx="3990975" cy="1003694"/>
          </a:xfrm>
        </p:grpSpPr>
        <p:sp>
          <p:nvSpPr>
            <p:cNvPr id="7" name="ZoneTexte 6">
              <a:extLst>
                <a:ext uri="{FF2B5EF4-FFF2-40B4-BE49-F238E27FC236}">
                  <a16:creationId xmlns:a16="http://schemas.microsoft.com/office/drawing/2014/main" id="{3D274813-3C95-4030-99D8-BBA10CA4CF2C}"/>
                </a:ext>
              </a:extLst>
            </p:cNvPr>
            <p:cNvSpPr txBox="1"/>
            <p:nvPr/>
          </p:nvSpPr>
          <p:spPr>
            <a:xfrm>
              <a:off x="6442074" y="1859935"/>
              <a:ext cx="3895725" cy="430887"/>
            </a:xfrm>
            <a:prstGeom prst="rect">
              <a:avLst/>
            </a:prstGeom>
            <a:noFill/>
          </p:spPr>
          <p:txBody>
            <a:bodyPr wrap="square" rtlCol="0">
              <a:spAutoFit/>
            </a:bodyPr>
            <a:lstStyle/>
            <a:p>
              <a:r>
                <a:rPr lang="fr-FR" sz="2200" b="1" dirty="0">
                  <a:solidFill>
                    <a:srgbClr val="FF0000"/>
                  </a:solidFill>
                </a:rPr>
                <a:t>15 à 50% des patients</a:t>
              </a:r>
            </a:p>
          </p:txBody>
        </p:sp>
        <p:sp>
          <p:nvSpPr>
            <p:cNvPr id="9" name="ZoneTexte 8">
              <a:extLst>
                <a:ext uri="{FF2B5EF4-FFF2-40B4-BE49-F238E27FC236}">
                  <a16:creationId xmlns:a16="http://schemas.microsoft.com/office/drawing/2014/main" id="{5775E9C9-2B85-44AD-A27D-5FB17F0D0493}"/>
                </a:ext>
              </a:extLst>
            </p:cNvPr>
            <p:cNvSpPr txBox="1"/>
            <p:nvPr/>
          </p:nvSpPr>
          <p:spPr>
            <a:xfrm>
              <a:off x="6537324" y="2217298"/>
              <a:ext cx="3895725" cy="646331"/>
            </a:xfrm>
            <a:prstGeom prst="rect">
              <a:avLst/>
            </a:prstGeom>
            <a:noFill/>
          </p:spPr>
          <p:txBody>
            <a:bodyPr wrap="square" rtlCol="0">
              <a:spAutoFit/>
            </a:bodyPr>
            <a:lstStyle/>
            <a:p>
              <a:r>
                <a:rPr lang="en-US" sz="1800" i="1" dirty="0">
                  <a:solidFill>
                    <a:srgbClr val="0070C0"/>
                  </a:solidFill>
                  <a:effectLst/>
                  <a:latin typeface="Times New Roman" panose="02020603050405020304" pitchFamily="18" charset="0"/>
                  <a:ea typeface="Times New Roman" panose="02020603050405020304" pitchFamily="18" charset="0"/>
                </a:rPr>
                <a:t>Inouye SK. Dement </a:t>
              </a:r>
              <a:r>
                <a:rPr lang="en-US" sz="1800" i="1" dirty="0" err="1">
                  <a:solidFill>
                    <a:srgbClr val="0070C0"/>
                  </a:solidFill>
                  <a:effectLst/>
                  <a:latin typeface="Times New Roman" panose="02020603050405020304" pitchFamily="18" charset="0"/>
                  <a:ea typeface="Times New Roman" panose="02020603050405020304" pitchFamily="18" charset="0"/>
                </a:rPr>
                <a:t>Geriatr</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Cogn</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Disord</a:t>
              </a:r>
              <a:r>
                <a:rPr lang="en-US" sz="1800" i="1" dirty="0">
                  <a:solidFill>
                    <a:srgbClr val="0070C0"/>
                  </a:solidFill>
                  <a:effectLst/>
                  <a:latin typeface="Times New Roman" panose="02020603050405020304" pitchFamily="18" charset="0"/>
                  <a:ea typeface="Times New Roman" panose="02020603050405020304" pitchFamily="18" charset="0"/>
                </a:rPr>
                <a:t>.  1999</a:t>
              </a:r>
              <a:endParaRPr lang="fr-FR" i="1" dirty="0">
                <a:solidFill>
                  <a:srgbClr val="0070C0"/>
                </a:solidFill>
              </a:endParaRPr>
            </a:p>
          </p:txBody>
        </p:sp>
      </p:grpSp>
      <p:sp>
        <p:nvSpPr>
          <p:cNvPr id="8" name="ZoneTexte 7"/>
          <p:cNvSpPr txBox="1"/>
          <p:nvPr/>
        </p:nvSpPr>
        <p:spPr>
          <a:xfrm>
            <a:off x="9007522" y="2796858"/>
            <a:ext cx="3367358" cy="646331"/>
          </a:xfrm>
          <a:prstGeom prst="rect">
            <a:avLst/>
          </a:prstGeom>
          <a:noFill/>
        </p:spPr>
        <p:txBody>
          <a:bodyPr wrap="square" rtlCol="0">
            <a:spAutoFit/>
          </a:bodyPr>
          <a:lstStyle/>
          <a:p>
            <a:r>
              <a:rPr lang="fr-FR" b="1" dirty="0"/>
              <a:t>Anorexie &gt; 50% des patients</a:t>
            </a:r>
          </a:p>
          <a:p>
            <a:r>
              <a:rPr lang="fr-FR" b="1" dirty="0"/>
              <a:t>Aide pour s’alimenter/boire?</a:t>
            </a:r>
          </a:p>
        </p:txBody>
      </p:sp>
      <p:sp>
        <p:nvSpPr>
          <p:cNvPr id="10" name="ZoneTexte 9"/>
          <p:cNvSpPr txBox="1"/>
          <p:nvPr/>
        </p:nvSpPr>
        <p:spPr>
          <a:xfrm>
            <a:off x="8862856" y="3406555"/>
            <a:ext cx="3512024" cy="646331"/>
          </a:xfrm>
          <a:prstGeom prst="rect">
            <a:avLst/>
          </a:prstGeom>
          <a:noFill/>
        </p:spPr>
        <p:txBody>
          <a:bodyPr wrap="square" rtlCol="0">
            <a:spAutoFit/>
          </a:bodyPr>
          <a:lstStyle/>
          <a:p>
            <a:r>
              <a:rPr lang="fr-FR" i="1" dirty="0">
                <a:solidFill>
                  <a:srgbClr val="0070C0"/>
                </a:solidFill>
              </a:rPr>
              <a:t>Von </a:t>
            </a:r>
            <a:r>
              <a:rPr lang="fr-FR" i="1" dirty="0" err="1">
                <a:solidFill>
                  <a:srgbClr val="0070C0"/>
                </a:solidFill>
              </a:rPr>
              <a:t>Dronkenlaar</a:t>
            </a:r>
            <a:r>
              <a:rPr lang="fr-FR" i="1" dirty="0">
                <a:solidFill>
                  <a:srgbClr val="0070C0"/>
                </a:solidFill>
              </a:rPr>
              <a:t> </a:t>
            </a:r>
            <a:r>
              <a:rPr lang="fr-FR" i="1" dirty="0" err="1">
                <a:solidFill>
                  <a:srgbClr val="0070C0"/>
                </a:solidFill>
              </a:rPr>
              <a:t>Nutrients</a:t>
            </a:r>
            <a:r>
              <a:rPr lang="fr-FR" i="1" dirty="0">
                <a:solidFill>
                  <a:srgbClr val="0070C0"/>
                </a:solidFill>
              </a:rPr>
              <a:t> 2021</a:t>
            </a:r>
          </a:p>
          <a:p>
            <a:r>
              <a:rPr lang="fr-FR" i="1" dirty="0" err="1">
                <a:solidFill>
                  <a:srgbClr val="0070C0"/>
                </a:solidFill>
              </a:rPr>
              <a:t>Mudge</a:t>
            </a:r>
            <a:r>
              <a:rPr lang="fr-FR" i="1" dirty="0">
                <a:solidFill>
                  <a:srgbClr val="0070C0"/>
                </a:solidFill>
              </a:rPr>
              <a:t> Clin </a:t>
            </a:r>
            <a:r>
              <a:rPr lang="fr-FR" i="1" dirty="0" err="1">
                <a:solidFill>
                  <a:srgbClr val="0070C0"/>
                </a:solidFill>
              </a:rPr>
              <a:t>Nutr</a:t>
            </a:r>
            <a:r>
              <a:rPr lang="fr-FR" i="1" dirty="0">
                <a:solidFill>
                  <a:srgbClr val="0070C0"/>
                </a:solidFill>
              </a:rPr>
              <a:t> 2011</a:t>
            </a:r>
          </a:p>
        </p:txBody>
      </p:sp>
    </p:spTree>
    <p:extLst>
      <p:ext uri="{BB962C8B-B14F-4D97-AF65-F5344CB8AC3E}">
        <p14:creationId xmlns:p14="http://schemas.microsoft.com/office/powerpoint/2010/main" val="742278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5DE83-407F-49A0-8E9E-BB72E6551B88}"/>
              </a:ext>
            </a:extLst>
          </p:cNvPr>
          <p:cNvSpPr>
            <a:spLocks noGrp="1"/>
          </p:cNvSpPr>
          <p:nvPr>
            <p:ph type="title"/>
          </p:nvPr>
        </p:nvSpPr>
        <p:spPr>
          <a:xfrm>
            <a:off x="294640" y="365125"/>
            <a:ext cx="12080240" cy="1325563"/>
          </a:xfrm>
        </p:spPr>
        <p:txBody>
          <a:bodyPr/>
          <a:lstStyle/>
          <a:p>
            <a:r>
              <a:rPr lang="fr-FR" dirty="0"/>
              <a:t>« Syndromes Gériatriques » liés à l’hospitalisation</a:t>
            </a:r>
          </a:p>
        </p:txBody>
      </p:sp>
      <p:pic>
        <p:nvPicPr>
          <p:cNvPr id="4" name="Image 3">
            <a:extLst>
              <a:ext uri="{FF2B5EF4-FFF2-40B4-BE49-F238E27FC236}">
                <a16:creationId xmlns:a16="http://schemas.microsoft.com/office/drawing/2014/main" id="{1C7B9310-8853-4E4D-BEBE-88E032650E1B}"/>
              </a:ext>
            </a:extLst>
          </p:cNvPr>
          <p:cNvPicPr>
            <a:picLocks noChangeAspect="1"/>
          </p:cNvPicPr>
          <p:nvPr/>
        </p:nvPicPr>
        <p:blipFill rotWithShape="1">
          <a:blip r:embed="rId2">
            <a:extLst>
              <a:ext uri="{28A0092B-C50C-407E-A947-70E740481C1C}">
                <a14:useLocalDpi xmlns:a14="http://schemas.microsoft.com/office/drawing/2010/main" val="0"/>
              </a:ext>
            </a:extLst>
          </a:blip>
          <a:srcRect l="4542" r="5301"/>
          <a:stretch/>
        </p:blipFill>
        <p:spPr>
          <a:xfrm>
            <a:off x="2628899" y="1554382"/>
            <a:ext cx="6781801" cy="5303618"/>
          </a:xfrm>
          <a:prstGeom prst="rect">
            <a:avLst/>
          </a:prstGeom>
        </p:spPr>
      </p:pic>
      <p:pic>
        <p:nvPicPr>
          <p:cNvPr id="3" name="Image 2">
            <a:extLst>
              <a:ext uri="{FF2B5EF4-FFF2-40B4-BE49-F238E27FC236}">
                <a16:creationId xmlns:a16="http://schemas.microsoft.com/office/drawing/2014/main" id="{58787A59-5E69-4A06-A301-2C581750EEF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650422" y="3364082"/>
            <a:ext cx="2466975" cy="1847850"/>
          </a:xfrm>
          <a:prstGeom prst="rect">
            <a:avLst/>
          </a:prstGeom>
        </p:spPr>
      </p:pic>
      <p:sp>
        <p:nvSpPr>
          <p:cNvPr id="7" name="ZoneTexte 6">
            <a:extLst>
              <a:ext uri="{FF2B5EF4-FFF2-40B4-BE49-F238E27FC236}">
                <a16:creationId xmlns:a16="http://schemas.microsoft.com/office/drawing/2014/main" id="{3D274813-3C95-4030-99D8-BBA10CA4CF2C}"/>
              </a:ext>
            </a:extLst>
          </p:cNvPr>
          <p:cNvSpPr txBox="1"/>
          <p:nvPr/>
        </p:nvSpPr>
        <p:spPr>
          <a:xfrm>
            <a:off x="6442074" y="1859935"/>
            <a:ext cx="3895725" cy="430887"/>
          </a:xfrm>
          <a:prstGeom prst="rect">
            <a:avLst/>
          </a:prstGeom>
          <a:noFill/>
        </p:spPr>
        <p:txBody>
          <a:bodyPr wrap="square" rtlCol="0">
            <a:spAutoFit/>
          </a:bodyPr>
          <a:lstStyle/>
          <a:p>
            <a:r>
              <a:rPr lang="fr-FR" sz="2200" b="1" dirty="0">
                <a:solidFill>
                  <a:srgbClr val="FF0000"/>
                </a:solidFill>
              </a:rPr>
              <a:t>15 à 50% des patients</a:t>
            </a:r>
          </a:p>
        </p:txBody>
      </p:sp>
      <p:sp>
        <p:nvSpPr>
          <p:cNvPr id="8" name="ZoneTexte 7">
            <a:extLst>
              <a:ext uri="{FF2B5EF4-FFF2-40B4-BE49-F238E27FC236}">
                <a16:creationId xmlns:a16="http://schemas.microsoft.com/office/drawing/2014/main" id="{86217D42-E3BE-42A6-91B3-CF5038DEFFE1}"/>
              </a:ext>
            </a:extLst>
          </p:cNvPr>
          <p:cNvSpPr txBox="1"/>
          <p:nvPr/>
        </p:nvSpPr>
        <p:spPr>
          <a:xfrm>
            <a:off x="8036263" y="5472807"/>
            <a:ext cx="3895725" cy="769441"/>
          </a:xfrm>
          <a:prstGeom prst="rect">
            <a:avLst/>
          </a:prstGeom>
          <a:noFill/>
        </p:spPr>
        <p:txBody>
          <a:bodyPr wrap="square" rtlCol="0">
            <a:spAutoFit/>
          </a:bodyPr>
          <a:lstStyle/>
          <a:p>
            <a:r>
              <a:rPr lang="fr-FR" sz="2200" b="1" dirty="0">
                <a:solidFill>
                  <a:srgbClr val="FF0000"/>
                </a:solidFill>
              </a:rPr>
              <a:t>12% des patients âgés hospitalisés</a:t>
            </a:r>
          </a:p>
        </p:txBody>
      </p:sp>
      <p:sp>
        <p:nvSpPr>
          <p:cNvPr id="9" name="ZoneTexte 8">
            <a:extLst>
              <a:ext uri="{FF2B5EF4-FFF2-40B4-BE49-F238E27FC236}">
                <a16:creationId xmlns:a16="http://schemas.microsoft.com/office/drawing/2014/main" id="{5775E9C9-2B85-44AD-A27D-5FB17F0D0493}"/>
              </a:ext>
            </a:extLst>
          </p:cNvPr>
          <p:cNvSpPr txBox="1"/>
          <p:nvPr/>
        </p:nvSpPr>
        <p:spPr>
          <a:xfrm>
            <a:off x="6537324" y="2217298"/>
            <a:ext cx="3895725" cy="646331"/>
          </a:xfrm>
          <a:prstGeom prst="rect">
            <a:avLst/>
          </a:prstGeom>
          <a:noFill/>
        </p:spPr>
        <p:txBody>
          <a:bodyPr wrap="square" rtlCol="0">
            <a:spAutoFit/>
          </a:bodyPr>
          <a:lstStyle/>
          <a:p>
            <a:r>
              <a:rPr lang="en-US" sz="1800" i="1" dirty="0">
                <a:solidFill>
                  <a:srgbClr val="0070C0"/>
                </a:solidFill>
                <a:effectLst/>
                <a:latin typeface="Times New Roman" panose="02020603050405020304" pitchFamily="18" charset="0"/>
                <a:ea typeface="Times New Roman" panose="02020603050405020304" pitchFamily="18" charset="0"/>
              </a:rPr>
              <a:t>Inouye SK. Dement </a:t>
            </a:r>
            <a:r>
              <a:rPr lang="en-US" sz="1800" i="1" dirty="0" err="1">
                <a:solidFill>
                  <a:srgbClr val="0070C0"/>
                </a:solidFill>
                <a:effectLst/>
                <a:latin typeface="Times New Roman" panose="02020603050405020304" pitchFamily="18" charset="0"/>
                <a:ea typeface="Times New Roman" panose="02020603050405020304" pitchFamily="18" charset="0"/>
              </a:rPr>
              <a:t>Geriatr</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Cogn</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Disord</a:t>
            </a:r>
            <a:r>
              <a:rPr lang="en-US" sz="1800" i="1" dirty="0">
                <a:solidFill>
                  <a:srgbClr val="0070C0"/>
                </a:solidFill>
                <a:effectLst/>
                <a:latin typeface="Times New Roman" panose="02020603050405020304" pitchFamily="18" charset="0"/>
                <a:ea typeface="Times New Roman" panose="02020603050405020304" pitchFamily="18" charset="0"/>
              </a:rPr>
              <a:t>.  1999</a:t>
            </a:r>
            <a:endParaRPr lang="fr-FR" i="1" dirty="0">
              <a:solidFill>
                <a:srgbClr val="0070C0"/>
              </a:solidFill>
            </a:endParaRPr>
          </a:p>
        </p:txBody>
      </p:sp>
      <p:sp>
        <p:nvSpPr>
          <p:cNvPr id="10" name="ZoneTexte 9">
            <a:extLst>
              <a:ext uri="{FF2B5EF4-FFF2-40B4-BE49-F238E27FC236}">
                <a16:creationId xmlns:a16="http://schemas.microsoft.com/office/drawing/2014/main" id="{3314807A-DA7B-4BDE-9063-19C6A44CDE87}"/>
              </a:ext>
            </a:extLst>
          </p:cNvPr>
          <p:cNvSpPr txBox="1"/>
          <p:nvPr/>
        </p:nvSpPr>
        <p:spPr>
          <a:xfrm>
            <a:off x="8036264" y="6108341"/>
            <a:ext cx="3895725" cy="369332"/>
          </a:xfrm>
          <a:prstGeom prst="rect">
            <a:avLst/>
          </a:prstGeom>
          <a:noFill/>
        </p:spPr>
        <p:txBody>
          <a:bodyPr wrap="square" rtlCol="0">
            <a:spAutoFit/>
          </a:bodyPr>
          <a:lstStyle/>
          <a:p>
            <a:r>
              <a:rPr lang="en-US" sz="1800" i="1" dirty="0" err="1">
                <a:solidFill>
                  <a:srgbClr val="0070C0"/>
                </a:solidFill>
                <a:effectLst/>
                <a:latin typeface="Times New Roman" panose="02020603050405020304" pitchFamily="18" charset="0"/>
                <a:ea typeface="Times New Roman" panose="02020603050405020304" pitchFamily="18" charset="0"/>
              </a:rPr>
              <a:t>Coussement</a:t>
            </a:r>
            <a:r>
              <a:rPr lang="en-US" sz="1800" i="1" dirty="0">
                <a:solidFill>
                  <a:srgbClr val="0070C0"/>
                </a:solidFill>
                <a:effectLst/>
                <a:latin typeface="Times New Roman" panose="02020603050405020304" pitchFamily="18" charset="0"/>
                <a:ea typeface="Times New Roman" panose="02020603050405020304" pitchFamily="18" charset="0"/>
              </a:rPr>
              <a:t> JAGS 2008</a:t>
            </a:r>
            <a:endParaRPr lang="fr-FR" i="1" dirty="0">
              <a:solidFill>
                <a:srgbClr val="0070C0"/>
              </a:solidFill>
            </a:endParaRPr>
          </a:p>
        </p:txBody>
      </p:sp>
      <p:pic>
        <p:nvPicPr>
          <p:cNvPr id="11" name="Image 10">
            <a:extLst>
              <a:ext uri="{FF2B5EF4-FFF2-40B4-BE49-F238E27FC236}">
                <a16:creationId xmlns:a16="http://schemas.microsoft.com/office/drawing/2014/main" id="{F47F7F06-AAEB-42E1-9DED-152497025AE7}"/>
              </a:ext>
            </a:extLst>
          </p:cNvPr>
          <p:cNvPicPr>
            <a:picLocks noChangeAspect="1"/>
          </p:cNvPicPr>
          <p:nvPr/>
        </p:nvPicPr>
        <p:blipFill>
          <a:blip r:embed="rId4"/>
          <a:stretch>
            <a:fillRect/>
          </a:stretch>
        </p:blipFill>
        <p:spPr>
          <a:xfrm>
            <a:off x="10860721" y="5254384"/>
            <a:ext cx="1178878" cy="1345882"/>
          </a:xfrm>
          <a:prstGeom prst="rect">
            <a:avLst/>
          </a:prstGeom>
        </p:spPr>
      </p:pic>
      <p:sp>
        <p:nvSpPr>
          <p:cNvPr id="12" name="ZoneTexte 11"/>
          <p:cNvSpPr txBox="1"/>
          <p:nvPr/>
        </p:nvSpPr>
        <p:spPr>
          <a:xfrm>
            <a:off x="9007522" y="2796858"/>
            <a:ext cx="3367358" cy="646331"/>
          </a:xfrm>
          <a:prstGeom prst="rect">
            <a:avLst/>
          </a:prstGeom>
          <a:noFill/>
        </p:spPr>
        <p:txBody>
          <a:bodyPr wrap="square" rtlCol="0">
            <a:spAutoFit/>
          </a:bodyPr>
          <a:lstStyle/>
          <a:p>
            <a:r>
              <a:rPr lang="fr-FR" b="1" dirty="0"/>
              <a:t>Anorexie &gt; 50% des patients</a:t>
            </a:r>
          </a:p>
          <a:p>
            <a:r>
              <a:rPr lang="fr-FR" b="1" dirty="0"/>
              <a:t>Aide pour s’alimenter/boire?</a:t>
            </a:r>
          </a:p>
        </p:txBody>
      </p:sp>
      <p:sp>
        <p:nvSpPr>
          <p:cNvPr id="13" name="ZoneTexte 12"/>
          <p:cNvSpPr txBox="1"/>
          <p:nvPr/>
        </p:nvSpPr>
        <p:spPr>
          <a:xfrm>
            <a:off x="8862856" y="3406555"/>
            <a:ext cx="3512024" cy="646331"/>
          </a:xfrm>
          <a:prstGeom prst="rect">
            <a:avLst/>
          </a:prstGeom>
          <a:noFill/>
        </p:spPr>
        <p:txBody>
          <a:bodyPr wrap="square" rtlCol="0">
            <a:spAutoFit/>
          </a:bodyPr>
          <a:lstStyle/>
          <a:p>
            <a:r>
              <a:rPr lang="fr-FR" i="1" dirty="0">
                <a:solidFill>
                  <a:srgbClr val="0070C0"/>
                </a:solidFill>
              </a:rPr>
              <a:t>Von </a:t>
            </a:r>
            <a:r>
              <a:rPr lang="fr-FR" i="1" dirty="0" err="1">
                <a:solidFill>
                  <a:srgbClr val="0070C0"/>
                </a:solidFill>
              </a:rPr>
              <a:t>Dronkenlaar</a:t>
            </a:r>
            <a:r>
              <a:rPr lang="fr-FR" i="1" dirty="0">
                <a:solidFill>
                  <a:srgbClr val="0070C0"/>
                </a:solidFill>
              </a:rPr>
              <a:t> </a:t>
            </a:r>
            <a:r>
              <a:rPr lang="fr-FR" i="1" dirty="0" err="1">
                <a:solidFill>
                  <a:srgbClr val="0070C0"/>
                </a:solidFill>
              </a:rPr>
              <a:t>Nutrients</a:t>
            </a:r>
            <a:r>
              <a:rPr lang="fr-FR" i="1" dirty="0">
                <a:solidFill>
                  <a:srgbClr val="0070C0"/>
                </a:solidFill>
              </a:rPr>
              <a:t> 2021</a:t>
            </a:r>
          </a:p>
          <a:p>
            <a:r>
              <a:rPr lang="fr-FR" i="1" dirty="0" err="1">
                <a:solidFill>
                  <a:srgbClr val="0070C0"/>
                </a:solidFill>
              </a:rPr>
              <a:t>Mudge</a:t>
            </a:r>
            <a:r>
              <a:rPr lang="fr-FR" i="1" dirty="0">
                <a:solidFill>
                  <a:srgbClr val="0070C0"/>
                </a:solidFill>
              </a:rPr>
              <a:t> Clin </a:t>
            </a:r>
            <a:r>
              <a:rPr lang="fr-FR" i="1" dirty="0" err="1">
                <a:solidFill>
                  <a:srgbClr val="0070C0"/>
                </a:solidFill>
              </a:rPr>
              <a:t>Nutr</a:t>
            </a:r>
            <a:r>
              <a:rPr lang="fr-FR" i="1" dirty="0">
                <a:solidFill>
                  <a:srgbClr val="0070C0"/>
                </a:solidFill>
              </a:rPr>
              <a:t> 2011</a:t>
            </a:r>
          </a:p>
        </p:txBody>
      </p:sp>
    </p:spTree>
    <p:extLst>
      <p:ext uri="{BB962C8B-B14F-4D97-AF65-F5344CB8AC3E}">
        <p14:creationId xmlns:p14="http://schemas.microsoft.com/office/powerpoint/2010/main" val="3542130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5DE83-407F-49A0-8E9E-BB72E6551B88}"/>
              </a:ext>
            </a:extLst>
          </p:cNvPr>
          <p:cNvSpPr>
            <a:spLocks noGrp="1"/>
          </p:cNvSpPr>
          <p:nvPr>
            <p:ph type="title"/>
          </p:nvPr>
        </p:nvSpPr>
        <p:spPr>
          <a:xfrm>
            <a:off x="294640" y="365125"/>
            <a:ext cx="12080240" cy="1325563"/>
          </a:xfrm>
        </p:spPr>
        <p:txBody>
          <a:bodyPr/>
          <a:lstStyle/>
          <a:p>
            <a:r>
              <a:rPr lang="fr-FR" dirty="0"/>
              <a:t>« Syndromes Gériatriques » liés à l’hospitalisation</a:t>
            </a:r>
          </a:p>
        </p:txBody>
      </p:sp>
      <p:pic>
        <p:nvPicPr>
          <p:cNvPr id="4" name="Image 3">
            <a:extLst>
              <a:ext uri="{FF2B5EF4-FFF2-40B4-BE49-F238E27FC236}">
                <a16:creationId xmlns:a16="http://schemas.microsoft.com/office/drawing/2014/main" id="{1C7B9310-8853-4E4D-BEBE-88E032650E1B}"/>
              </a:ext>
            </a:extLst>
          </p:cNvPr>
          <p:cNvPicPr>
            <a:picLocks noChangeAspect="1"/>
          </p:cNvPicPr>
          <p:nvPr/>
        </p:nvPicPr>
        <p:blipFill rotWithShape="1">
          <a:blip r:embed="rId2">
            <a:extLst>
              <a:ext uri="{28A0092B-C50C-407E-A947-70E740481C1C}">
                <a14:useLocalDpi xmlns:a14="http://schemas.microsoft.com/office/drawing/2010/main" val="0"/>
              </a:ext>
            </a:extLst>
          </a:blip>
          <a:srcRect l="4542" r="5301"/>
          <a:stretch/>
        </p:blipFill>
        <p:spPr>
          <a:xfrm>
            <a:off x="2628899" y="1554382"/>
            <a:ext cx="6781801" cy="5303618"/>
          </a:xfrm>
          <a:prstGeom prst="rect">
            <a:avLst/>
          </a:prstGeom>
        </p:spPr>
      </p:pic>
      <p:pic>
        <p:nvPicPr>
          <p:cNvPr id="3" name="Image 2">
            <a:extLst>
              <a:ext uri="{FF2B5EF4-FFF2-40B4-BE49-F238E27FC236}">
                <a16:creationId xmlns:a16="http://schemas.microsoft.com/office/drawing/2014/main" id="{58787A59-5E69-4A06-A301-2C581750EEF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650422" y="3364082"/>
            <a:ext cx="2466975" cy="1847850"/>
          </a:xfrm>
          <a:prstGeom prst="rect">
            <a:avLst/>
          </a:prstGeom>
        </p:spPr>
      </p:pic>
      <p:sp>
        <p:nvSpPr>
          <p:cNvPr id="7" name="ZoneTexte 6">
            <a:extLst>
              <a:ext uri="{FF2B5EF4-FFF2-40B4-BE49-F238E27FC236}">
                <a16:creationId xmlns:a16="http://schemas.microsoft.com/office/drawing/2014/main" id="{3D274813-3C95-4030-99D8-BBA10CA4CF2C}"/>
              </a:ext>
            </a:extLst>
          </p:cNvPr>
          <p:cNvSpPr txBox="1"/>
          <p:nvPr/>
        </p:nvSpPr>
        <p:spPr>
          <a:xfrm>
            <a:off x="6442074" y="1859935"/>
            <a:ext cx="3895725" cy="430887"/>
          </a:xfrm>
          <a:prstGeom prst="rect">
            <a:avLst/>
          </a:prstGeom>
          <a:noFill/>
        </p:spPr>
        <p:txBody>
          <a:bodyPr wrap="square" rtlCol="0">
            <a:spAutoFit/>
          </a:bodyPr>
          <a:lstStyle/>
          <a:p>
            <a:r>
              <a:rPr lang="fr-FR" sz="2200" b="1" dirty="0">
                <a:solidFill>
                  <a:srgbClr val="FF0000"/>
                </a:solidFill>
              </a:rPr>
              <a:t>15 à 50% des patients</a:t>
            </a:r>
          </a:p>
        </p:txBody>
      </p:sp>
      <p:sp>
        <p:nvSpPr>
          <p:cNvPr id="8" name="ZoneTexte 7">
            <a:extLst>
              <a:ext uri="{FF2B5EF4-FFF2-40B4-BE49-F238E27FC236}">
                <a16:creationId xmlns:a16="http://schemas.microsoft.com/office/drawing/2014/main" id="{86217D42-E3BE-42A6-91B3-CF5038DEFFE1}"/>
              </a:ext>
            </a:extLst>
          </p:cNvPr>
          <p:cNvSpPr txBox="1"/>
          <p:nvPr/>
        </p:nvSpPr>
        <p:spPr>
          <a:xfrm>
            <a:off x="8036263" y="5472807"/>
            <a:ext cx="3895725" cy="769441"/>
          </a:xfrm>
          <a:prstGeom prst="rect">
            <a:avLst/>
          </a:prstGeom>
          <a:noFill/>
        </p:spPr>
        <p:txBody>
          <a:bodyPr wrap="square" rtlCol="0">
            <a:spAutoFit/>
          </a:bodyPr>
          <a:lstStyle/>
          <a:p>
            <a:r>
              <a:rPr lang="fr-FR" sz="2200" b="1" dirty="0">
                <a:solidFill>
                  <a:srgbClr val="FF0000"/>
                </a:solidFill>
              </a:rPr>
              <a:t>12% des patients âgés hospitalisés</a:t>
            </a:r>
          </a:p>
        </p:txBody>
      </p:sp>
      <p:sp>
        <p:nvSpPr>
          <p:cNvPr id="9" name="ZoneTexte 8">
            <a:extLst>
              <a:ext uri="{FF2B5EF4-FFF2-40B4-BE49-F238E27FC236}">
                <a16:creationId xmlns:a16="http://schemas.microsoft.com/office/drawing/2014/main" id="{5775E9C9-2B85-44AD-A27D-5FB17F0D0493}"/>
              </a:ext>
            </a:extLst>
          </p:cNvPr>
          <p:cNvSpPr txBox="1"/>
          <p:nvPr/>
        </p:nvSpPr>
        <p:spPr>
          <a:xfrm>
            <a:off x="6537324" y="2217298"/>
            <a:ext cx="3895725" cy="646331"/>
          </a:xfrm>
          <a:prstGeom prst="rect">
            <a:avLst/>
          </a:prstGeom>
          <a:noFill/>
        </p:spPr>
        <p:txBody>
          <a:bodyPr wrap="square" rtlCol="0">
            <a:spAutoFit/>
          </a:bodyPr>
          <a:lstStyle/>
          <a:p>
            <a:r>
              <a:rPr lang="en-US" sz="1800" i="1" dirty="0">
                <a:solidFill>
                  <a:srgbClr val="0070C0"/>
                </a:solidFill>
                <a:effectLst/>
                <a:latin typeface="Times New Roman" panose="02020603050405020304" pitchFamily="18" charset="0"/>
                <a:ea typeface="Times New Roman" panose="02020603050405020304" pitchFamily="18" charset="0"/>
              </a:rPr>
              <a:t>Inouye SK. Dement </a:t>
            </a:r>
            <a:r>
              <a:rPr lang="en-US" sz="1800" i="1" dirty="0" err="1">
                <a:solidFill>
                  <a:srgbClr val="0070C0"/>
                </a:solidFill>
                <a:effectLst/>
                <a:latin typeface="Times New Roman" panose="02020603050405020304" pitchFamily="18" charset="0"/>
                <a:ea typeface="Times New Roman" panose="02020603050405020304" pitchFamily="18" charset="0"/>
              </a:rPr>
              <a:t>Geriatr</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Cogn</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Disord</a:t>
            </a:r>
            <a:r>
              <a:rPr lang="en-US" sz="1800" i="1" dirty="0">
                <a:solidFill>
                  <a:srgbClr val="0070C0"/>
                </a:solidFill>
                <a:effectLst/>
                <a:latin typeface="Times New Roman" panose="02020603050405020304" pitchFamily="18" charset="0"/>
                <a:ea typeface="Times New Roman" panose="02020603050405020304" pitchFamily="18" charset="0"/>
              </a:rPr>
              <a:t>.  1999</a:t>
            </a:r>
            <a:endParaRPr lang="fr-FR" i="1" dirty="0">
              <a:solidFill>
                <a:srgbClr val="0070C0"/>
              </a:solidFill>
            </a:endParaRPr>
          </a:p>
        </p:txBody>
      </p:sp>
      <p:sp>
        <p:nvSpPr>
          <p:cNvPr id="10" name="ZoneTexte 9">
            <a:extLst>
              <a:ext uri="{FF2B5EF4-FFF2-40B4-BE49-F238E27FC236}">
                <a16:creationId xmlns:a16="http://schemas.microsoft.com/office/drawing/2014/main" id="{3314807A-DA7B-4BDE-9063-19C6A44CDE87}"/>
              </a:ext>
            </a:extLst>
          </p:cNvPr>
          <p:cNvSpPr txBox="1"/>
          <p:nvPr/>
        </p:nvSpPr>
        <p:spPr>
          <a:xfrm>
            <a:off x="8036264" y="6108341"/>
            <a:ext cx="3895725" cy="369332"/>
          </a:xfrm>
          <a:prstGeom prst="rect">
            <a:avLst/>
          </a:prstGeom>
          <a:noFill/>
        </p:spPr>
        <p:txBody>
          <a:bodyPr wrap="square" rtlCol="0">
            <a:spAutoFit/>
          </a:bodyPr>
          <a:lstStyle/>
          <a:p>
            <a:r>
              <a:rPr lang="en-US" sz="1800" i="1" dirty="0" err="1">
                <a:solidFill>
                  <a:srgbClr val="0070C0"/>
                </a:solidFill>
                <a:effectLst/>
                <a:latin typeface="Times New Roman" panose="02020603050405020304" pitchFamily="18" charset="0"/>
                <a:ea typeface="Times New Roman" panose="02020603050405020304" pitchFamily="18" charset="0"/>
              </a:rPr>
              <a:t>Coussement</a:t>
            </a:r>
            <a:r>
              <a:rPr lang="en-US" sz="1800" i="1" dirty="0">
                <a:solidFill>
                  <a:srgbClr val="0070C0"/>
                </a:solidFill>
                <a:effectLst/>
                <a:latin typeface="Times New Roman" panose="02020603050405020304" pitchFamily="18" charset="0"/>
                <a:ea typeface="Times New Roman" panose="02020603050405020304" pitchFamily="18" charset="0"/>
              </a:rPr>
              <a:t> JAGS 2008</a:t>
            </a:r>
            <a:endParaRPr lang="fr-FR" i="1" dirty="0">
              <a:solidFill>
                <a:srgbClr val="0070C0"/>
              </a:solidFill>
            </a:endParaRPr>
          </a:p>
        </p:txBody>
      </p:sp>
      <p:pic>
        <p:nvPicPr>
          <p:cNvPr id="5" name="Image 4"/>
          <p:cNvPicPr>
            <a:picLocks noChangeAspect="1"/>
          </p:cNvPicPr>
          <p:nvPr/>
        </p:nvPicPr>
        <p:blipFill>
          <a:blip r:embed="rId4">
            <a:clrChange>
              <a:clrFrom>
                <a:srgbClr val="FEFEFE"/>
              </a:clrFrom>
              <a:clrTo>
                <a:srgbClr val="FEFEFE">
                  <a:alpha val="0"/>
                </a:srgbClr>
              </a:clrTo>
            </a:clrChange>
          </a:blip>
          <a:stretch>
            <a:fillRect/>
          </a:stretch>
        </p:blipFill>
        <p:spPr>
          <a:xfrm>
            <a:off x="825023" y="3192439"/>
            <a:ext cx="1876425" cy="2438400"/>
          </a:xfrm>
          <a:prstGeom prst="rect">
            <a:avLst/>
          </a:prstGeom>
        </p:spPr>
      </p:pic>
      <p:sp>
        <p:nvSpPr>
          <p:cNvPr id="11" name="ZoneTexte 10"/>
          <p:cNvSpPr txBox="1"/>
          <p:nvPr/>
        </p:nvSpPr>
        <p:spPr>
          <a:xfrm>
            <a:off x="9007522" y="2796858"/>
            <a:ext cx="3367358" cy="646331"/>
          </a:xfrm>
          <a:prstGeom prst="rect">
            <a:avLst/>
          </a:prstGeom>
          <a:noFill/>
        </p:spPr>
        <p:txBody>
          <a:bodyPr wrap="square" rtlCol="0">
            <a:spAutoFit/>
          </a:bodyPr>
          <a:lstStyle/>
          <a:p>
            <a:r>
              <a:rPr lang="fr-FR" b="1" dirty="0"/>
              <a:t>Anorexie &gt; 50% des patients</a:t>
            </a:r>
          </a:p>
          <a:p>
            <a:r>
              <a:rPr lang="fr-FR" b="1" dirty="0"/>
              <a:t>Aide pour s’alimenter/boire?</a:t>
            </a:r>
          </a:p>
        </p:txBody>
      </p:sp>
      <p:sp>
        <p:nvSpPr>
          <p:cNvPr id="12" name="ZoneTexte 11"/>
          <p:cNvSpPr txBox="1"/>
          <p:nvPr/>
        </p:nvSpPr>
        <p:spPr>
          <a:xfrm>
            <a:off x="8862856" y="3406555"/>
            <a:ext cx="3512024" cy="646331"/>
          </a:xfrm>
          <a:prstGeom prst="rect">
            <a:avLst/>
          </a:prstGeom>
          <a:noFill/>
        </p:spPr>
        <p:txBody>
          <a:bodyPr wrap="square" rtlCol="0">
            <a:spAutoFit/>
          </a:bodyPr>
          <a:lstStyle/>
          <a:p>
            <a:r>
              <a:rPr lang="fr-FR" i="1" dirty="0">
                <a:solidFill>
                  <a:srgbClr val="0070C0"/>
                </a:solidFill>
              </a:rPr>
              <a:t>Von </a:t>
            </a:r>
            <a:r>
              <a:rPr lang="fr-FR" i="1" dirty="0" err="1">
                <a:solidFill>
                  <a:srgbClr val="0070C0"/>
                </a:solidFill>
              </a:rPr>
              <a:t>Dronkenlaar</a:t>
            </a:r>
            <a:r>
              <a:rPr lang="fr-FR" i="1" dirty="0">
                <a:solidFill>
                  <a:srgbClr val="0070C0"/>
                </a:solidFill>
              </a:rPr>
              <a:t> </a:t>
            </a:r>
            <a:r>
              <a:rPr lang="fr-FR" i="1" dirty="0" err="1">
                <a:solidFill>
                  <a:srgbClr val="0070C0"/>
                </a:solidFill>
              </a:rPr>
              <a:t>Nutrients</a:t>
            </a:r>
            <a:r>
              <a:rPr lang="fr-FR" i="1" dirty="0">
                <a:solidFill>
                  <a:srgbClr val="0070C0"/>
                </a:solidFill>
              </a:rPr>
              <a:t> 2021</a:t>
            </a:r>
          </a:p>
          <a:p>
            <a:r>
              <a:rPr lang="fr-FR" i="1" dirty="0" err="1">
                <a:solidFill>
                  <a:srgbClr val="0070C0"/>
                </a:solidFill>
              </a:rPr>
              <a:t>Mudge</a:t>
            </a:r>
            <a:r>
              <a:rPr lang="fr-FR" i="1" dirty="0">
                <a:solidFill>
                  <a:srgbClr val="0070C0"/>
                </a:solidFill>
              </a:rPr>
              <a:t> Clin </a:t>
            </a:r>
            <a:r>
              <a:rPr lang="fr-FR" i="1" dirty="0" err="1">
                <a:solidFill>
                  <a:srgbClr val="0070C0"/>
                </a:solidFill>
              </a:rPr>
              <a:t>Nutr</a:t>
            </a:r>
            <a:r>
              <a:rPr lang="fr-FR" i="1" dirty="0">
                <a:solidFill>
                  <a:srgbClr val="0070C0"/>
                </a:solidFill>
              </a:rPr>
              <a:t> 2011</a:t>
            </a:r>
          </a:p>
        </p:txBody>
      </p:sp>
    </p:spTree>
    <p:extLst>
      <p:ext uri="{BB962C8B-B14F-4D97-AF65-F5344CB8AC3E}">
        <p14:creationId xmlns:p14="http://schemas.microsoft.com/office/powerpoint/2010/main" val="4002354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5DE83-407F-49A0-8E9E-BB72E6551B88}"/>
              </a:ext>
            </a:extLst>
          </p:cNvPr>
          <p:cNvSpPr>
            <a:spLocks noGrp="1"/>
          </p:cNvSpPr>
          <p:nvPr>
            <p:ph type="title"/>
          </p:nvPr>
        </p:nvSpPr>
        <p:spPr>
          <a:xfrm>
            <a:off x="294640" y="365125"/>
            <a:ext cx="12080240" cy="1325563"/>
          </a:xfrm>
        </p:spPr>
        <p:txBody>
          <a:bodyPr/>
          <a:lstStyle/>
          <a:p>
            <a:r>
              <a:rPr lang="fr-FR" dirty="0"/>
              <a:t>« Syndromes Gériatriques » liées à l’hospitalisation</a:t>
            </a:r>
          </a:p>
        </p:txBody>
      </p:sp>
      <p:pic>
        <p:nvPicPr>
          <p:cNvPr id="4" name="Image 3">
            <a:extLst>
              <a:ext uri="{FF2B5EF4-FFF2-40B4-BE49-F238E27FC236}">
                <a16:creationId xmlns:a16="http://schemas.microsoft.com/office/drawing/2014/main" id="{1C7B9310-8853-4E4D-BEBE-88E032650E1B}"/>
              </a:ext>
            </a:extLst>
          </p:cNvPr>
          <p:cNvPicPr>
            <a:picLocks noChangeAspect="1"/>
          </p:cNvPicPr>
          <p:nvPr/>
        </p:nvPicPr>
        <p:blipFill rotWithShape="1">
          <a:blip r:embed="rId2">
            <a:extLst>
              <a:ext uri="{28A0092B-C50C-407E-A947-70E740481C1C}">
                <a14:useLocalDpi xmlns:a14="http://schemas.microsoft.com/office/drawing/2010/main" val="0"/>
              </a:ext>
            </a:extLst>
          </a:blip>
          <a:srcRect l="4542" r="5301"/>
          <a:stretch/>
        </p:blipFill>
        <p:spPr>
          <a:xfrm>
            <a:off x="2685607" y="1583630"/>
            <a:ext cx="6781801" cy="5303618"/>
          </a:xfrm>
          <a:prstGeom prst="rect">
            <a:avLst/>
          </a:prstGeom>
        </p:spPr>
      </p:pic>
      <p:pic>
        <p:nvPicPr>
          <p:cNvPr id="3" name="Image 2">
            <a:extLst>
              <a:ext uri="{FF2B5EF4-FFF2-40B4-BE49-F238E27FC236}">
                <a16:creationId xmlns:a16="http://schemas.microsoft.com/office/drawing/2014/main" id="{58787A59-5E69-4A06-A301-2C581750EEF7}"/>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650422" y="3364082"/>
            <a:ext cx="2466975" cy="1847850"/>
          </a:xfrm>
          <a:prstGeom prst="rect">
            <a:avLst/>
          </a:prstGeom>
        </p:spPr>
      </p:pic>
      <p:sp>
        <p:nvSpPr>
          <p:cNvPr id="7" name="ZoneTexte 6">
            <a:extLst>
              <a:ext uri="{FF2B5EF4-FFF2-40B4-BE49-F238E27FC236}">
                <a16:creationId xmlns:a16="http://schemas.microsoft.com/office/drawing/2014/main" id="{3D274813-3C95-4030-99D8-BBA10CA4CF2C}"/>
              </a:ext>
            </a:extLst>
          </p:cNvPr>
          <p:cNvSpPr txBox="1"/>
          <p:nvPr/>
        </p:nvSpPr>
        <p:spPr>
          <a:xfrm>
            <a:off x="6442074" y="1859935"/>
            <a:ext cx="3895725" cy="430887"/>
          </a:xfrm>
          <a:prstGeom prst="rect">
            <a:avLst/>
          </a:prstGeom>
          <a:noFill/>
        </p:spPr>
        <p:txBody>
          <a:bodyPr wrap="square" rtlCol="0">
            <a:spAutoFit/>
          </a:bodyPr>
          <a:lstStyle/>
          <a:p>
            <a:r>
              <a:rPr lang="fr-FR" sz="2200" b="1" dirty="0">
                <a:solidFill>
                  <a:srgbClr val="FF0000"/>
                </a:solidFill>
              </a:rPr>
              <a:t>15 à 50% des patients</a:t>
            </a:r>
          </a:p>
        </p:txBody>
      </p:sp>
      <p:sp>
        <p:nvSpPr>
          <p:cNvPr id="8" name="ZoneTexte 7">
            <a:extLst>
              <a:ext uri="{FF2B5EF4-FFF2-40B4-BE49-F238E27FC236}">
                <a16:creationId xmlns:a16="http://schemas.microsoft.com/office/drawing/2014/main" id="{86217D42-E3BE-42A6-91B3-CF5038DEFFE1}"/>
              </a:ext>
            </a:extLst>
          </p:cNvPr>
          <p:cNvSpPr txBox="1"/>
          <p:nvPr/>
        </p:nvSpPr>
        <p:spPr>
          <a:xfrm>
            <a:off x="8036263" y="5472807"/>
            <a:ext cx="3895725" cy="769441"/>
          </a:xfrm>
          <a:prstGeom prst="rect">
            <a:avLst/>
          </a:prstGeom>
          <a:noFill/>
        </p:spPr>
        <p:txBody>
          <a:bodyPr wrap="square" rtlCol="0">
            <a:spAutoFit/>
          </a:bodyPr>
          <a:lstStyle/>
          <a:p>
            <a:r>
              <a:rPr lang="fr-FR" sz="2200" b="1" dirty="0">
                <a:solidFill>
                  <a:srgbClr val="FF0000"/>
                </a:solidFill>
              </a:rPr>
              <a:t>12% des patients âgés hospitalisés</a:t>
            </a:r>
          </a:p>
        </p:txBody>
      </p:sp>
      <p:sp>
        <p:nvSpPr>
          <p:cNvPr id="9" name="ZoneTexte 8">
            <a:extLst>
              <a:ext uri="{FF2B5EF4-FFF2-40B4-BE49-F238E27FC236}">
                <a16:creationId xmlns:a16="http://schemas.microsoft.com/office/drawing/2014/main" id="{5775E9C9-2B85-44AD-A27D-5FB17F0D0493}"/>
              </a:ext>
            </a:extLst>
          </p:cNvPr>
          <p:cNvSpPr txBox="1"/>
          <p:nvPr/>
        </p:nvSpPr>
        <p:spPr>
          <a:xfrm>
            <a:off x="6537324" y="2217298"/>
            <a:ext cx="3895725" cy="646331"/>
          </a:xfrm>
          <a:prstGeom prst="rect">
            <a:avLst/>
          </a:prstGeom>
          <a:noFill/>
        </p:spPr>
        <p:txBody>
          <a:bodyPr wrap="square" rtlCol="0">
            <a:spAutoFit/>
          </a:bodyPr>
          <a:lstStyle/>
          <a:p>
            <a:r>
              <a:rPr lang="en-US" sz="1800" i="1" dirty="0">
                <a:solidFill>
                  <a:srgbClr val="0070C0"/>
                </a:solidFill>
                <a:effectLst/>
                <a:latin typeface="Times New Roman" panose="02020603050405020304" pitchFamily="18" charset="0"/>
                <a:ea typeface="Times New Roman" panose="02020603050405020304" pitchFamily="18" charset="0"/>
              </a:rPr>
              <a:t>Inouye SK. Dement </a:t>
            </a:r>
            <a:r>
              <a:rPr lang="en-US" sz="1800" i="1" dirty="0" err="1">
                <a:solidFill>
                  <a:srgbClr val="0070C0"/>
                </a:solidFill>
                <a:effectLst/>
                <a:latin typeface="Times New Roman" panose="02020603050405020304" pitchFamily="18" charset="0"/>
                <a:ea typeface="Times New Roman" panose="02020603050405020304" pitchFamily="18" charset="0"/>
              </a:rPr>
              <a:t>Geriatr</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Cogn</a:t>
            </a:r>
            <a:r>
              <a:rPr lang="en-US" sz="1800" i="1" dirty="0">
                <a:solidFill>
                  <a:srgbClr val="0070C0"/>
                </a:solidFill>
                <a:effectLst/>
                <a:latin typeface="Times New Roman" panose="02020603050405020304" pitchFamily="18" charset="0"/>
                <a:ea typeface="Times New Roman" panose="02020603050405020304" pitchFamily="18" charset="0"/>
              </a:rPr>
              <a:t> </a:t>
            </a:r>
            <a:r>
              <a:rPr lang="en-US" sz="1800" i="1" dirty="0" err="1">
                <a:solidFill>
                  <a:srgbClr val="0070C0"/>
                </a:solidFill>
                <a:effectLst/>
                <a:latin typeface="Times New Roman" panose="02020603050405020304" pitchFamily="18" charset="0"/>
                <a:ea typeface="Times New Roman" panose="02020603050405020304" pitchFamily="18" charset="0"/>
              </a:rPr>
              <a:t>Disord</a:t>
            </a:r>
            <a:r>
              <a:rPr lang="en-US" sz="1800" i="1" dirty="0">
                <a:solidFill>
                  <a:srgbClr val="0070C0"/>
                </a:solidFill>
                <a:effectLst/>
                <a:latin typeface="Times New Roman" panose="02020603050405020304" pitchFamily="18" charset="0"/>
                <a:ea typeface="Times New Roman" panose="02020603050405020304" pitchFamily="18" charset="0"/>
              </a:rPr>
              <a:t>.  1999</a:t>
            </a:r>
            <a:endParaRPr lang="fr-FR" i="1" dirty="0">
              <a:solidFill>
                <a:srgbClr val="0070C0"/>
              </a:solidFill>
            </a:endParaRPr>
          </a:p>
        </p:txBody>
      </p:sp>
      <p:sp>
        <p:nvSpPr>
          <p:cNvPr id="10" name="ZoneTexte 9">
            <a:extLst>
              <a:ext uri="{FF2B5EF4-FFF2-40B4-BE49-F238E27FC236}">
                <a16:creationId xmlns:a16="http://schemas.microsoft.com/office/drawing/2014/main" id="{3314807A-DA7B-4BDE-9063-19C6A44CDE87}"/>
              </a:ext>
            </a:extLst>
          </p:cNvPr>
          <p:cNvSpPr txBox="1"/>
          <p:nvPr/>
        </p:nvSpPr>
        <p:spPr>
          <a:xfrm>
            <a:off x="8036264" y="6108341"/>
            <a:ext cx="3895725" cy="369332"/>
          </a:xfrm>
          <a:prstGeom prst="rect">
            <a:avLst/>
          </a:prstGeom>
          <a:noFill/>
        </p:spPr>
        <p:txBody>
          <a:bodyPr wrap="square" rtlCol="0">
            <a:spAutoFit/>
          </a:bodyPr>
          <a:lstStyle/>
          <a:p>
            <a:r>
              <a:rPr lang="en-US" sz="1800" i="1" dirty="0" err="1">
                <a:solidFill>
                  <a:srgbClr val="0070C0"/>
                </a:solidFill>
                <a:effectLst/>
                <a:latin typeface="Times New Roman" panose="02020603050405020304" pitchFamily="18" charset="0"/>
                <a:ea typeface="Times New Roman" panose="02020603050405020304" pitchFamily="18" charset="0"/>
              </a:rPr>
              <a:t>Coussement</a:t>
            </a:r>
            <a:r>
              <a:rPr lang="en-US" sz="1800" i="1" dirty="0">
                <a:solidFill>
                  <a:srgbClr val="0070C0"/>
                </a:solidFill>
                <a:effectLst/>
                <a:latin typeface="Times New Roman" panose="02020603050405020304" pitchFamily="18" charset="0"/>
                <a:ea typeface="Times New Roman" panose="02020603050405020304" pitchFamily="18" charset="0"/>
              </a:rPr>
              <a:t> JAGS 2008</a:t>
            </a:r>
            <a:endParaRPr lang="fr-FR" i="1" dirty="0">
              <a:solidFill>
                <a:srgbClr val="0070C0"/>
              </a:solidFill>
            </a:endParaRPr>
          </a:p>
        </p:txBody>
      </p:sp>
      <p:pic>
        <p:nvPicPr>
          <p:cNvPr id="12" name="Image 11">
            <a:extLst>
              <a:ext uri="{FF2B5EF4-FFF2-40B4-BE49-F238E27FC236}">
                <a16:creationId xmlns:a16="http://schemas.microsoft.com/office/drawing/2014/main" id="{60CFEE88-4E6A-43C0-808E-096D3726CD38}"/>
              </a:ext>
            </a:extLst>
          </p:cNvPr>
          <p:cNvPicPr>
            <a:picLocks noChangeAspect="1"/>
          </p:cNvPicPr>
          <p:nvPr/>
        </p:nvPicPr>
        <p:blipFill>
          <a:blip r:embed="rId4"/>
          <a:stretch>
            <a:fillRect/>
          </a:stretch>
        </p:blipFill>
        <p:spPr>
          <a:xfrm>
            <a:off x="207390" y="4367773"/>
            <a:ext cx="1753189" cy="981786"/>
          </a:xfrm>
          <a:prstGeom prst="rect">
            <a:avLst/>
          </a:prstGeom>
        </p:spPr>
      </p:pic>
      <p:sp>
        <p:nvSpPr>
          <p:cNvPr id="5" name="ZoneTexte 4">
            <a:extLst>
              <a:ext uri="{FF2B5EF4-FFF2-40B4-BE49-F238E27FC236}">
                <a16:creationId xmlns:a16="http://schemas.microsoft.com/office/drawing/2014/main" id="{51A0C341-9832-463B-AC89-8F5D3B6B7707}"/>
              </a:ext>
            </a:extLst>
          </p:cNvPr>
          <p:cNvSpPr txBox="1"/>
          <p:nvPr/>
        </p:nvSpPr>
        <p:spPr>
          <a:xfrm>
            <a:off x="140714" y="5376727"/>
            <a:ext cx="3246381" cy="430887"/>
          </a:xfrm>
          <a:prstGeom prst="rect">
            <a:avLst/>
          </a:prstGeom>
          <a:noFill/>
        </p:spPr>
        <p:txBody>
          <a:bodyPr wrap="square" rtlCol="0">
            <a:spAutoFit/>
          </a:bodyPr>
          <a:lstStyle/>
          <a:p>
            <a:r>
              <a:rPr lang="fr-FR" sz="2200" b="1" dirty="0">
                <a:solidFill>
                  <a:srgbClr val="FF0000"/>
                </a:solidFill>
              </a:rPr>
              <a:t>30% après 70 ans</a:t>
            </a:r>
          </a:p>
        </p:txBody>
      </p:sp>
      <p:sp>
        <p:nvSpPr>
          <p:cNvPr id="15" name="ZoneTexte 14">
            <a:extLst>
              <a:ext uri="{FF2B5EF4-FFF2-40B4-BE49-F238E27FC236}">
                <a16:creationId xmlns:a16="http://schemas.microsoft.com/office/drawing/2014/main" id="{326B956E-8F8E-4FC5-8CF6-18F5574E54DA}"/>
              </a:ext>
            </a:extLst>
          </p:cNvPr>
          <p:cNvSpPr txBox="1"/>
          <p:nvPr/>
        </p:nvSpPr>
        <p:spPr>
          <a:xfrm>
            <a:off x="199392" y="5704210"/>
            <a:ext cx="6186486" cy="369332"/>
          </a:xfrm>
          <a:prstGeom prst="rect">
            <a:avLst/>
          </a:prstGeom>
          <a:noFill/>
        </p:spPr>
        <p:txBody>
          <a:bodyPr wrap="square">
            <a:spAutoFit/>
          </a:bodyPr>
          <a:lstStyle/>
          <a:p>
            <a:r>
              <a:rPr lang="fr-FR" i="1" dirty="0" err="1">
                <a:solidFill>
                  <a:srgbClr val="0070C0"/>
                </a:solidFill>
              </a:rPr>
              <a:t>Covinsky</a:t>
            </a:r>
            <a:r>
              <a:rPr lang="fr-FR" i="1" dirty="0">
                <a:solidFill>
                  <a:srgbClr val="0070C0"/>
                </a:solidFill>
              </a:rPr>
              <a:t> JAMA 2011</a:t>
            </a:r>
          </a:p>
        </p:txBody>
      </p:sp>
      <p:sp>
        <p:nvSpPr>
          <p:cNvPr id="23" name="ZoneTexte 22">
            <a:extLst>
              <a:ext uri="{FF2B5EF4-FFF2-40B4-BE49-F238E27FC236}">
                <a16:creationId xmlns:a16="http://schemas.microsoft.com/office/drawing/2014/main" id="{326B956E-8F8E-4FC5-8CF6-18F5574E54DA}"/>
              </a:ext>
            </a:extLst>
          </p:cNvPr>
          <p:cNvSpPr txBox="1"/>
          <p:nvPr/>
        </p:nvSpPr>
        <p:spPr>
          <a:xfrm>
            <a:off x="199393" y="5970138"/>
            <a:ext cx="6186486" cy="369332"/>
          </a:xfrm>
          <a:prstGeom prst="rect">
            <a:avLst/>
          </a:prstGeom>
          <a:noFill/>
        </p:spPr>
        <p:txBody>
          <a:bodyPr wrap="square">
            <a:spAutoFit/>
          </a:bodyPr>
          <a:lstStyle/>
          <a:p>
            <a:r>
              <a:rPr lang="fr-FR" i="1" dirty="0">
                <a:solidFill>
                  <a:srgbClr val="0070C0"/>
                </a:solidFill>
              </a:rPr>
              <a:t>Boyd 2005</a:t>
            </a:r>
          </a:p>
        </p:txBody>
      </p:sp>
      <p:sp>
        <p:nvSpPr>
          <p:cNvPr id="13" name="ZoneTexte 12"/>
          <p:cNvSpPr txBox="1"/>
          <p:nvPr/>
        </p:nvSpPr>
        <p:spPr>
          <a:xfrm>
            <a:off x="9007522" y="2796858"/>
            <a:ext cx="3367358" cy="646331"/>
          </a:xfrm>
          <a:prstGeom prst="rect">
            <a:avLst/>
          </a:prstGeom>
          <a:noFill/>
        </p:spPr>
        <p:txBody>
          <a:bodyPr wrap="square" rtlCol="0">
            <a:spAutoFit/>
          </a:bodyPr>
          <a:lstStyle/>
          <a:p>
            <a:r>
              <a:rPr lang="fr-FR" b="1" dirty="0"/>
              <a:t>Anorexie &gt; 50% des patients</a:t>
            </a:r>
          </a:p>
          <a:p>
            <a:r>
              <a:rPr lang="fr-FR" b="1" dirty="0"/>
              <a:t>Aide pour s’alimenter/boire?</a:t>
            </a:r>
          </a:p>
        </p:txBody>
      </p:sp>
      <p:sp>
        <p:nvSpPr>
          <p:cNvPr id="14" name="ZoneTexte 13"/>
          <p:cNvSpPr txBox="1"/>
          <p:nvPr/>
        </p:nvSpPr>
        <p:spPr>
          <a:xfrm>
            <a:off x="8862856" y="3406555"/>
            <a:ext cx="3512024" cy="646331"/>
          </a:xfrm>
          <a:prstGeom prst="rect">
            <a:avLst/>
          </a:prstGeom>
          <a:noFill/>
        </p:spPr>
        <p:txBody>
          <a:bodyPr wrap="square" rtlCol="0">
            <a:spAutoFit/>
          </a:bodyPr>
          <a:lstStyle/>
          <a:p>
            <a:r>
              <a:rPr lang="fr-FR" i="1" dirty="0">
                <a:solidFill>
                  <a:srgbClr val="0070C0"/>
                </a:solidFill>
              </a:rPr>
              <a:t>Von </a:t>
            </a:r>
            <a:r>
              <a:rPr lang="fr-FR" i="1" dirty="0" err="1">
                <a:solidFill>
                  <a:srgbClr val="0070C0"/>
                </a:solidFill>
              </a:rPr>
              <a:t>Dronkenlaar</a:t>
            </a:r>
            <a:r>
              <a:rPr lang="fr-FR" i="1" dirty="0">
                <a:solidFill>
                  <a:srgbClr val="0070C0"/>
                </a:solidFill>
              </a:rPr>
              <a:t> </a:t>
            </a:r>
            <a:r>
              <a:rPr lang="fr-FR" i="1" dirty="0" err="1">
                <a:solidFill>
                  <a:srgbClr val="0070C0"/>
                </a:solidFill>
              </a:rPr>
              <a:t>Nutrients</a:t>
            </a:r>
            <a:r>
              <a:rPr lang="fr-FR" i="1" dirty="0">
                <a:solidFill>
                  <a:srgbClr val="0070C0"/>
                </a:solidFill>
              </a:rPr>
              <a:t> 2021</a:t>
            </a:r>
          </a:p>
          <a:p>
            <a:r>
              <a:rPr lang="fr-FR" i="1" dirty="0" err="1">
                <a:solidFill>
                  <a:srgbClr val="0070C0"/>
                </a:solidFill>
              </a:rPr>
              <a:t>Mudge</a:t>
            </a:r>
            <a:r>
              <a:rPr lang="fr-FR" i="1" dirty="0">
                <a:solidFill>
                  <a:srgbClr val="0070C0"/>
                </a:solidFill>
              </a:rPr>
              <a:t> Clin </a:t>
            </a:r>
            <a:r>
              <a:rPr lang="fr-FR" i="1" dirty="0" err="1">
                <a:solidFill>
                  <a:srgbClr val="0070C0"/>
                </a:solidFill>
              </a:rPr>
              <a:t>Nutr</a:t>
            </a:r>
            <a:r>
              <a:rPr lang="fr-FR" i="1" dirty="0">
                <a:solidFill>
                  <a:srgbClr val="0070C0"/>
                </a:solidFill>
              </a:rPr>
              <a:t> 2011</a:t>
            </a:r>
          </a:p>
        </p:txBody>
      </p:sp>
      <p:sp>
        <p:nvSpPr>
          <p:cNvPr id="6" name="ZoneTexte 5"/>
          <p:cNvSpPr txBox="1"/>
          <p:nvPr/>
        </p:nvSpPr>
        <p:spPr>
          <a:xfrm>
            <a:off x="648356" y="2262862"/>
            <a:ext cx="2610323" cy="646331"/>
          </a:xfrm>
          <a:prstGeom prst="rect">
            <a:avLst/>
          </a:prstGeom>
          <a:noFill/>
        </p:spPr>
        <p:txBody>
          <a:bodyPr wrap="square" rtlCol="0">
            <a:spAutoFit/>
          </a:bodyPr>
          <a:lstStyle/>
          <a:p>
            <a:r>
              <a:rPr lang="fr-FR" b="1" dirty="0"/>
              <a:t>Persistance &gt;3 mois après l’hospitalisation !</a:t>
            </a:r>
          </a:p>
        </p:txBody>
      </p:sp>
      <p:sp>
        <p:nvSpPr>
          <p:cNvPr id="11" name="ZoneTexte 10"/>
          <p:cNvSpPr txBox="1"/>
          <p:nvPr/>
        </p:nvSpPr>
        <p:spPr>
          <a:xfrm>
            <a:off x="658662" y="2863629"/>
            <a:ext cx="2390967" cy="369332"/>
          </a:xfrm>
          <a:prstGeom prst="rect">
            <a:avLst/>
          </a:prstGeom>
          <a:noFill/>
        </p:spPr>
        <p:txBody>
          <a:bodyPr wrap="square" rtlCol="0">
            <a:spAutoFit/>
          </a:bodyPr>
          <a:lstStyle/>
          <a:p>
            <a:r>
              <a:rPr lang="fr-FR" i="1" dirty="0">
                <a:solidFill>
                  <a:srgbClr val="0070C0"/>
                </a:solidFill>
              </a:rPr>
              <a:t>Van </a:t>
            </a:r>
            <a:r>
              <a:rPr lang="fr-FR" i="1" dirty="0" err="1">
                <a:solidFill>
                  <a:srgbClr val="0070C0"/>
                </a:solidFill>
              </a:rPr>
              <a:t>Seben</a:t>
            </a:r>
            <a:r>
              <a:rPr lang="fr-FR" i="1" dirty="0">
                <a:solidFill>
                  <a:srgbClr val="0070C0"/>
                </a:solidFill>
              </a:rPr>
              <a:t> JAMDA 2019</a:t>
            </a:r>
          </a:p>
        </p:txBody>
      </p:sp>
    </p:spTree>
    <p:extLst>
      <p:ext uri="{BB962C8B-B14F-4D97-AF65-F5344CB8AC3E}">
        <p14:creationId xmlns:p14="http://schemas.microsoft.com/office/powerpoint/2010/main" val="382953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3DFA7-52C8-1F4C-A051-EF298A14B82C}"/>
              </a:ext>
            </a:extLst>
          </p:cNvPr>
          <p:cNvSpPr>
            <a:spLocks noGrp="1"/>
          </p:cNvSpPr>
          <p:nvPr>
            <p:ph type="title"/>
          </p:nvPr>
        </p:nvSpPr>
        <p:spPr>
          <a:xfrm>
            <a:off x="0" y="0"/>
            <a:ext cx="10515600" cy="1325563"/>
          </a:xfrm>
        </p:spPr>
        <p:txBody>
          <a:bodyPr>
            <a:normAutofit/>
          </a:bodyPr>
          <a:lstStyle/>
          <a:p>
            <a:r>
              <a:rPr lang="fr-FR" sz="3600" b="1" dirty="0">
                <a:solidFill>
                  <a:schemeClr val="bg1">
                    <a:lumMod val="50000"/>
                  </a:schemeClr>
                </a:solidFill>
                <a:latin typeface="Arial Narrow" panose="020B0604020202020204" pitchFamily="34" charset="0"/>
                <a:cs typeface="Arial Narrow" panose="020B0604020202020204" pitchFamily="34" charset="0"/>
              </a:rPr>
              <a:t>La dépendance liée à l’hospitalisation</a:t>
            </a:r>
          </a:p>
        </p:txBody>
      </p:sp>
      <p:graphicFrame>
        <p:nvGraphicFramePr>
          <p:cNvPr id="4" name="Graphique 3">
            <a:extLst>
              <a:ext uri="{FF2B5EF4-FFF2-40B4-BE49-F238E27FC236}">
                <a16:creationId xmlns:a16="http://schemas.microsoft.com/office/drawing/2014/main" id="{A5A96B0E-5168-8C4C-84C0-962BC16AAB5D}"/>
              </a:ext>
            </a:extLst>
          </p:cNvPr>
          <p:cNvGraphicFramePr/>
          <p:nvPr>
            <p:extLst/>
          </p:nvPr>
        </p:nvGraphicFramePr>
        <p:xfrm>
          <a:off x="2032000" y="1069862"/>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FBF3E8DF-235C-1445-B975-311D6AAD4A7B}"/>
              </a:ext>
            </a:extLst>
          </p:cNvPr>
          <p:cNvSpPr/>
          <p:nvPr/>
        </p:nvSpPr>
        <p:spPr>
          <a:xfrm>
            <a:off x="1816537" y="1487376"/>
            <a:ext cx="430925" cy="746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Graphique 5" descr="Flèche : courbe dans le sens des aiguilles d’une montre">
            <a:extLst>
              <a:ext uri="{FF2B5EF4-FFF2-40B4-BE49-F238E27FC236}">
                <a16:creationId xmlns:a16="http://schemas.microsoft.com/office/drawing/2014/main" id="{B4A3DF6C-13B3-AE46-A142-EA9A1625EE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787692">
            <a:off x="7408870" y="2469223"/>
            <a:ext cx="914400" cy="2147990"/>
          </a:xfrm>
          <a:prstGeom prst="rect">
            <a:avLst/>
          </a:prstGeom>
        </p:spPr>
      </p:pic>
      <p:sp>
        <p:nvSpPr>
          <p:cNvPr id="7" name="ZoneTexte 6">
            <a:extLst>
              <a:ext uri="{FF2B5EF4-FFF2-40B4-BE49-F238E27FC236}">
                <a16:creationId xmlns:a16="http://schemas.microsoft.com/office/drawing/2014/main" id="{B3C1BF06-27F3-414D-8275-3FAD1741C6C6}"/>
              </a:ext>
            </a:extLst>
          </p:cNvPr>
          <p:cNvSpPr txBox="1"/>
          <p:nvPr/>
        </p:nvSpPr>
        <p:spPr>
          <a:xfrm>
            <a:off x="3395471" y="6371777"/>
            <a:ext cx="562975" cy="369332"/>
          </a:xfrm>
          <a:prstGeom prst="rect">
            <a:avLst/>
          </a:prstGeom>
          <a:noFill/>
        </p:spPr>
        <p:txBody>
          <a:bodyPr wrap="none" rtlCol="0">
            <a:spAutoFit/>
          </a:bodyPr>
          <a:lstStyle/>
          <a:p>
            <a:r>
              <a:rPr lang="fr-FR" dirty="0"/>
              <a:t>J-15</a:t>
            </a:r>
          </a:p>
        </p:txBody>
      </p:sp>
      <p:sp>
        <p:nvSpPr>
          <p:cNvPr id="9" name="Rectangle 8">
            <a:extLst>
              <a:ext uri="{FF2B5EF4-FFF2-40B4-BE49-F238E27FC236}">
                <a16:creationId xmlns:a16="http://schemas.microsoft.com/office/drawing/2014/main" id="{28F2BC29-C5A4-D24E-8275-DEE5179448E6}"/>
              </a:ext>
            </a:extLst>
          </p:cNvPr>
          <p:cNvSpPr/>
          <p:nvPr/>
        </p:nvSpPr>
        <p:spPr>
          <a:xfrm>
            <a:off x="5856052" y="3677055"/>
            <a:ext cx="758758" cy="2286000"/>
          </a:xfrm>
          <a:prstGeom prst="rect">
            <a:avLst/>
          </a:prstGeom>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02363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3DFA7-52C8-1F4C-A051-EF298A14B82C}"/>
              </a:ext>
            </a:extLst>
          </p:cNvPr>
          <p:cNvSpPr>
            <a:spLocks noGrp="1"/>
          </p:cNvSpPr>
          <p:nvPr>
            <p:ph type="title"/>
          </p:nvPr>
        </p:nvSpPr>
        <p:spPr>
          <a:xfrm>
            <a:off x="0" y="0"/>
            <a:ext cx="10515600" cy="1325563"/>
          </a:xfrm>
        </p:spPr>
        <p:txBody>
          <a:bodyPr>
            <a:normAutofit/>
          </a:bodyPr>
          <a:lstStyle/>
          <a:p>
            <a:r>
              <a:rPr lang="fr-FR" sz="3600" b="1" dirty="0">
                <a:solidFill>
                  <a:schemeClr val="bg1">
                    <a:lumMod val="50000"/>
                  </a:schemeClr>
                </a:solidFill>
                <a:latin typeface="Arial Narrow" panose="020B0604020202020204" pitchFamily="34" charset="0"/>
                <a:cs typeface="Arial Narrow" panose="020B0604020202020204" pitchFamily="34" charset="0"/>
              </a:rPr>
              <a:t>La dépendance </a:t>
            </a:r>
            <a:r>
              <a:rPr lang="fr-FR" sz="3600" b="1" dirty="0">
                <a:solidFill>
                  <a:schemeClr val="accent4"/>
                </a:solidFill>
                <a:latin typeface="Arial Narrow" panose="020B0604020202020204" pitchFamily="34" charset="0"/>
                <a:cs typeface="Arial Narrow" panose="020B0604020202020204" pitchFamily="34" charset="0"/>
              </a:rPr>
              <a:t>iatrogène</a:t>
            </a:r>
            <a:r>
              <a:rPr lang="fr-FR" sz="3600" b="1" dirty="0">
                <a:solidFill>
                  <a:schemeClr val="bg1">
                    <a:lumMod val="50000"/>
                  </a:schemeClr>
                </a:solidFill>
                <a:latin typeface="Arial Narrow" panose="020B0604020202020204" pitchFamily="34" charset="0"/>
                <a:cs typeface="Arial Narrow" panose="020B0604020202020204" pitchFamily="34" charset="0"/>
              </a:rPr>
              <a:t> liée à l’hospitalisation</a:t>
            </a:r>
          </a:p>
        </p:txBody>
      </p:sp>
      <p:pic>
        <p:nvPicPr>
          <p:cNvPr id="5" name="Image 4">
            <a:extLst>
              <a:ext uri="{FF2B5EF4-FFF2-40B4-BE49-F238E27FC236}">
                <a16:creationId xmlns:a16="http://schemas.microsoft.com/office/drawing/2014/main" id="{39023E65-34FD-B74C-9EFD-503CD3E383BA}"/>
              </a:ext>
            </a:extLst>
          </p:cNvPr>
          <p:cNvPicPr>
            <a:picLocks noChangeAspect="1"/>
          </p:cNvPicPr>
          <p:nvPr/>
        </p:nvPicPr>
        <p:blipFill>
          <a:blip r:embed="rId2"/>
          <a:stretch>
            <a:fillRect/>
          </a:stretch>
        </p:blipFill>
        <p:spPr>
          <a:xfrm>
            <a:off x="481701" y="1501227"/>
            <a:ext cx="5918442" cy="3855545"/>
          </a:xfrm>
          <a:prstGeom prst="rect">
            <a:avLst/>
          </a:prstGeom>
        </p:spPr>
      </p:pic>
      <p:pic>
        <p:nvPicPr>
          <p:cNvPr id="11" name="Graphique 10" descr="Flèche : courbe dans le sens des aiguilles d’une montre">
            <a:extLst>
              <a:ext uri="{FF2B5EF4-FFF2-40B4-BE49-F238E27FC236}">
                <a16:creationId xmlns:a16="http://schemas.microsoft.com/office/drawing/2014/main" id="{89134809-7CA8-E24A-82CF-AF4D2DEA3D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787692">
            <a:off x="4403025" y="2101857"/>
            <a:ext cx="914400" cy="2147990"/>
          </a:xfrm>
          <a:prstGeom prst="rect">
            <a:avLst/>
          </a:prstGeom>
        </p:spPr>
      </p:pic>
      <p:sp>
        <p:nvSpPr>
          <p:cNvPr id="12" name="ZoneTexte 11">
            <a:extLst>
              <a:ext uri="{FF2B5EF4-FFF2-40B4-BE49-F238E27FC236}">
                <a16:creationId xmlns:a16="http://schemas.microsoft.com/office/drawing/2014/main" id="{54C1A3D2-A536-474F-A972-598BC91C86D7}"/>
              </a:ext>
            </a:extLst>
          </p:cNvPr>
          <p:cNvSpPr txBox="1"/>
          <p:nvPr/>
        </p:nvSpPr>
        <p:spPr>
          <a:xfrm>
            <a:off x="6604396" y="2430819"/>
            <a:ext cx="5268706" cy="3600986"/>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marL="342900" indent="-342900">
              <a:buFont typeface="+mj-lt"/>
              <a:buAutoNum type="arabicPeriod"/>
            </a:pPr>
            <a:r>
              <a:rPr lang="fr-FR" sz="2000" dirty="0"/>
              <a:t>Pathologie responsable de l’hospitalisation</a:t>
            </a:r>
          </a:p>
          <a:p>
            <a:pPr marL="457200" indent="-457200">
              <a:buFont typeface="+mj-lt"/>
              <a:buAutoNum type="arabicPeriod"/>
            </a:pPr>
            <a:endParaRPr lang="fr-FR" sz="2000" dirty="0"/>
          </a:p>
          <a:p>
            <a:pPr marL="342900" indent="-342900">
              <a:buFont typeface="+mj-lt"/>
              <a:buAutoNum type="arabicPeriod"/>
            </a:pPr>
            <a:r>
              <a:rPr lang="fr-FR" sz="2000" dirty="0"/>
              <a:t>État de base (fonctionnel, nutritionnel, cognitif…)</a:t>
            </a:r>
          </a:p>
          <a:p>
            <a:pPr marL="342900" indent="-342900">
              <a:buFont typeface="+mj-lt"/>
              <a:buAutoNum type="arabicPeriod"/>
            </a:pPr>
            <a:endParaRPr lang="fr-FR" sz="2000" dirty="0"/>
          </a:p>
          <a:p>
            <a:pPr marL="342900" indent="-342900">
              <a:buFont typeface="+mj-lt"/>
              <a:buAutoNum type="arabicPeriod"/>
            </a:pPr>
            <a:r>
              <a:rPr lang="fr-FR" sz="2400" b="1" dirty="0"/>
              <a:t>Mesures de soins (in)appropriées ou omises ou environnement inadapté (12%)</a:t>
            </a:r>
          </a:p>
          <a:p>
            <a:r>
              <a:rPr lang="fr-FR" sz="2800" b="1" dirty="0">
                <a:solidFill>
                  <a:schemeClr val="accent4"/>
                </a:solidFill>
                <a:latin typeface="Arial Narrow" panose="020B0604020202020204" pitchFamily="34" charset="0"/>
                <a:cs typeface="Arial Narrow" panose="020B0604020202020204" pitchFamily="34" charset="0"/>
              </a:rPr>
              <a:t>      </a:t>
            </a:r>
            <a:r>
              <a:rPr lang="fr-FR" sz="2800" b="1" dirty="0">
                <a:latin typeface="Arial Narrow" panose="020B0604020202020204" pitchFamily="34" charset="0"/>
                <a:cs typeface="Arial Narrow" panose="020B0604020202020204" pitchFamily="34" charset="0"/>
              </a:rPr>
              <a:t>→ </a:t>
            </a:r>
            <a:r>
              <a:rPr lang="fr-FR" sz="2800" b="1" dirty="0">
                <a:solidFill>
                  <a:schemeClr val="accent4"/>
                </a:solidFill>
                <a:latin typeface="Arial Narrow" panose="020B0604020202020204" pitchFamily="34" charset="0"/>
                <a:cs typeface="Arial Narrow" panose="020B0604020202020204" pitchFamily="34" charset="0"/>
              </a:rPr>
              <a:t>D</a:t>
            </a:r>
            <a:r>
              <a:rPr lang="fr-FR" sz="2800" b="1" dirty="0">
                <a:solidFill>
                  <a:schemeClr val="accent4"/>
                </a:solidFill>
              </a:rPr>
              <a:t>épendance iatrogène</a:t>
            </a:r>
          </a:p>
          <a:p>
            <a:r>
              <a:rPr lang="fr-FR" sz="2800" b="1" dirty="0">
                <a:latin typeface="Arial Narrow" panose="020B0604020202020204" pitchFamily="34" charset="0"/>
                <a:cs typeface="Arial Narrow" panose="020B0604020202020204" pitchFamily="34" charset="0"/>
              </a:rPr>
              <a:t>      → </a:t>
            </a:r>
            <a:r>
              <a:rPr lang="fr-FR" sz="2800" b="1" dirty="0">
                <a:solidFill>
                  <a:schemeClr val="accent1"/>
                </a:solidFill>
                <a:latin typeface="Arial Narrow" panose="020B0604020202020204" pitchFamily="34" charset="0"/>
                <a:cs typeface="Arial Narrow" panose="020B0604020202020204" pitchFamily="34" charset="0"/>
              </a:rPr>
              <a:t>É</a:t>
            </a:r>
            <a:r>
              <a:rPr lang="fr-FR" sz="2800" b="1" dirty="0">
                <a:solidFill>
                  <a:schemeClr val="accent1"/>
                </a:solidFill>
              </a:rPr>
              <a:t>vitable</a:t>
            </a:r>
            <a:r>
              <a:rPr lang="fr-FR" sz="2800" b="1" dirty="0"/>
              <a:t> dans 80% des cas</a:t>
            </a:r>
          </a:p>
        </p:txBody>
      </p:sp>
      <p:sp>
        <p:nvSpPr>
          <p:cNvPr id="14" name="ZoneTexte 13">
            <a:extLst>
              <a:ext uri="{FF2B5EF4-FFF2-40B4-BE49-F238E27FC236}">
                <a16:creationId xmlns:a16="http://schemas.microsoft.com/office/drawing/2014/main" id="{D610B91F-930F-1742-8D9B-98051F187E86}"/>
              </a:ext>
            </a:extLst>
          </p:cNvPr>
          <p:cNvSpPr txBox="1"/>
          <p:nvPr/>
        </p:nvSpPr>
        <p:spPr>
          <a:xfrm>
            <a:off x="6604396" y="1147284"/>
            <a:ext cx="5235216" cy="707886"/>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rtlCol="0">
            <a:spAutoFit/>
          </a:bodyPr>
          <a:lstStyle/>
          <a:p>
            <a:r>
              <a:rPr lang="fr-FR" sz="2000" b="1" dirty="0"/>
              <a:t>Perte de dépendance en cours d’hospitalisation</a:t>
            </a:r>
          </a:p>
          <a:p>
            <a:r>
              <a:rPr lang="fr-FR" sz="2000" b="1" dirty="0">
                <a:latin typeface="Arial Narrow" panose="020B0604020202020204" pitchFamily="34" charset="0"/>
                <a:cs typeface="Arial Narrow" panose="020B0604020202020204" pitchFamily="34" charset="0"/>
              </a:rPr>
              <a:t>→ </a:t>
            </a:r>
            <a:r>
              <a:rPr lang="fr-FR" sz="2000" b="1" dirty="0"/>
              <a:t>30 à 60% des &gt; 70 ans hospitalisés</a:t>
            </a:r>
          </a:p>
        </p:txBody>
      </p:sp>
      <p:sp>
        <p:nvSpPr>
          <p:cNvPr id="8" name="ZoneTexte 7">
            <a:extLst>
              <a:ext uri="{FF2B5EF4-FFF2-40B4-BE49-F238E27FC236}">
                <a16:creationId xmlns:a16="http://schemas.microsoft.com/office/drawing/2014/main" id="{B5D2C3DC-CE5E-A74B-96FD-56B911E3F825}"/>
              </a:ext>
            </a:extLst>
          </p:cNvPr>
          <p:cNvSpPr txBox="1"/>
          <p:nvPr/>
        </p:nvSpPr>
        <p:spPr>
          <a:xfrm>
            <a:off x="8926344" y="6488668"/>
            <a:ext cx="3178512" cy="369332"/>
          </a:xfrm>
          <a:prstGeom prst="rect">
            <a:avLst/>
          </a:prstGeom>
          <a:noFill/>
        </p:spPr>
        <p:txBody>
          <a:bodyPr wrap="square">
            <a:spAutoFit/>
          </a:bodyPr>
          <a:lstStyle/>
          <a:p>
            <a:pPr algn="r"/>
            <a:r>
              <a:rPr lang="fr-FR" sz="1800" b="1" dirty="0" err="1">
                <a:effectLst/>
              </a:rPr>
              <a:t>Sourdet</a:t>
            </a:r>
            <a:r>
              <a:rPr lang="fr-FR" sz="1800" dirty="0">
                <a:effectLst/>
              </a:rPr>
              <a:t> </a:t>
            </a:r>
            <a:r>
              <a:rPr lang="fr-FR" sz="1800" i="1" dirty="0">
                <a:effectLst/>
              </a:rPr>
              <a:t>et al.</a:t>
            </a:r>
            <a:r>
              <a:rPr lang="fr-FR" sz="1800" dirty="0">
                <a:effectLst/>
              </a:rPr>
              <a:t> JAMDA 2015</a:t>
            </a:r>
            <a:endParaRPr lang="fr-FR" dirty="0"/>
          </a:p>
        </p:txBody>
      </p:sp>
      <p:sp>
        <p:nvSpPr>
          <p:cNvPr id="9" name="Rectangle 8">
            <a:extLst>
              <a:ext uri="{FF2B5EF4-FFF2-40B4-BE49-F238E27FC236}">
                <a16:creationId xmlns:a16="http://schemas.microsoft.com/office/drawing/2014/main" id="{E2729752-C995-B740-8724-BBDE834FABCB}"/>
              </a:ext>
            </a:extLst>
          </p:cNvPr>
          <p:cNvSpPr/>
          <p:nvPr/>
        </p:nvSpPr>
        <p:spPr>
          <a:xfrm>
            <a:off x="3366953" y="3346315"/>
            <a:ext cx="518810" cy="1640111"/>
          </a:xfrm>
          <a:prstGeom prst="rect">
            <a:avLst/>
          </a:prstGeom>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6849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346175" y="1958867"/>
            <a:ext cx="3559222" cy="37186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4297908" y="1958868"/>
            <a:ext cx="3559222" cy="190344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218364" y="1937982"/>
            <a:ext cx="3559222" cy="29752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47867" y="-2161"/>
            <a:ext cx="10515600" cy="1325563"/>
          </a:xfrm>
        </p:spPr>
        <p:txBody>
          <a:bodyPr/>
          <a:lstStyle/>
          <a:p>
            <a:pPr algn="ctr"/>
            <a:r>
              <a:rPr lang="fr-FR" dirty="0"/>
              <a:t>Dépendance iatrogène</a:t>
            </a:r>
          </a:p>
        </p:txBody>
      </p:sp>
      <p:sp>
        <p:nvSpPr>
          <p:cNvPr id="3" name="ZoneTexte 2"/>
          <p:cNvSpPr txBox="1"/>
          <p:nvPr/>
        </p:nvSpPr>
        <p:spPr>
          <a:xfrm>
            <a:off x="42081" y="1299984"/>
            <a:ext cx="12464956" cy="477054"/>
          </a:xfrm>
          <a:prstGeom prst="rect">
            <a:avLst/>
          </a:prstGeom>
          <a:noFill/>
        </p:spPr>
        <p:txBody>
          <a:bodyPr wrap="square" rtlCol="0">
            <a:spAutoFit/>
          </a:bodyPr>
          <a:lstStyle/>
          <a:p>
            <a:pPr algn="ctr"/>
            <a:r>
              <a:rPr lang="fr-FR" sz="2500" b="1" dirty="0"/>
              <a:t>Déclin dans les ADL (IADL) entre l’admission et la sortie d’hospitalisation </a:t>
            </a:r>
          </a:p>
        </p:txBody>
      </p:sp>
      <p:sp>
        <p:nvSpPr>
          <p:cNvPr id="4" name="ZoneTexte 3"/>
          <p:cNvSpPr txBox="1"/>
          <p:nvPr/>
        </p:nvSpPr>
        <p:spPr>
          <a:xfrm>
            <a:off x="417961" y="2109795"/>
            <a:ext cx="3856630" cy="3016210"/>
          </a:xfrm>
          <a:prstGeom prst="rect">
            <a:avLst/>
          </a:prstGeom>
          <a:noFill/>
        </p:spPr>
        <p:txBody>
          <a:bodyPr wrap="square" rtlCol="0">
            <a:spAutoFit/>
          </a:bodyPr>
          <a:lstStyle/>
          <a:p>
            <a:r>
              <a:rPr lang="fr-FR" sz="2200" b="1" dirty="0">
                <a:solidFill>
                  <a:srgbClr val="0070C0"/>
                </a:solidFill>
              </a:rPr>
              <a:t>Terrain à risque</a:t>
            </a:r>
          </a:p>
          <a:p>
            <a:pPr marL="342900" indent="-342900">
              <a:buFont typeface="Arial" panose="020B0604020202020204" pitchFamily="34" charset="0"/>
              <a:buChar char="•"/>
            </a:pPr>
            <a:r>
              <a:rPr lang="fr-FR" sz="2200" dirty="0"/>
              <a:t>Cognition </a:t>
            </a:r>
          </a:p>
          <a:p>
            <a:pPr marL="342900" indent="-342900">
              <a:buFont typeface="Arial" panose="020B0604020202020204" pitchFamily="34" charset="0"/>
              <a:buChar char="•"/>
            </a:pPr>
            <a:r>
              <a:rPr lang="fr-FR" sz="2200" dirty="0"/>
              <a:t>Statut fonctionnel</a:t>
            </a:r>
          </a:p>
          <a:p>
            <a:pPr marL="342900" indent="-342900">
              <a:buFont typeface="Arial" panose="020B0604020202020204" pitchFamily="34" charset="0"/>
              <a:buChar char="•"/>
            </a:pPr>
            <a:r>
              <a:rPr lang="fr-FR" sz="2200" dirty="0"/>
              <a:t>Comorbidités</a:t>
            </a:r>
          </a:p>
          <a:p>
            <a:pPr marL="342900" indent="-342900">
              <a:buFont typeface="Arial" panose="020B0604020202020204" pitchFamily="34" charset="0"/>
              <a:buChar char="•"/>
            </a:pPr>
            <a:r>
              <a:rPr lang="fr-FR" sz="2200" dirty="0"/>
              <a:t>Fragilité</a:t>
            </a:r>
          </a:p>
          <a:p>
            <a:pPr marL="342900" indent="-342900">
              <a:buFont typeface="Arial" panose="020B0604020202020204" pitchFamily="34" charset="0"/>
              <a:buChar char="•"/>
            </a:pPr>
            <a:r>
              <a:rPr lang="fr-FR" sz="2200" dirty="0"/>
              <a:t>Médicaments</a:t>
            </a:r>
          </a:p>
          <a:p>
            <a:pPr marL="342900" indent="-342900">
              <a:buFont typeface="Arial" panose="020B0604020202020204" pitchFamily="34" charset="0"/>
              <a:buChar char="•"/>
            </a:pPr>
            <a:r>
              <a:rPr lang="fr-FR" sz="2200" dirty="0"/>
              <a:t>Thymie</a:t>
            </a:r>
          </a:p>
          <a:p>
            <a:endParaRPr lang="fr-FR" dirty="0"/>
          </a:p>
          <a:p>
            <a:endParaRPr lang="fr-FR" dirty="0"/>
          </a:p>
        </p:txBody>
      </p:sp>
      <p:sp>
        <p:nvSpPr>
          <p:cNvPr id="5" name="ZoneTexte 4"/>
          <p:cNvSpPr txBox="1"/>
          <p:nvPr/>
        </p:nvSpPr>
        <p:spPr>
          <a:xfrm>
            <a:off x="3806019" y="2109795"/>
            <a:ext cx="3856630" cy="984885"/>
          </a:xfrm>
          <a:prstGeom prst="rect">
            <a:avLst/>
          </a:prstGeom>
          <a:noFill/>
        </p:spPr>
        <p:txBody>
          <a:bodyPr wrap="square" rtlCol="0">
            <a:spAutoFit/>
          </a:bodyPr>
          <a:lstStyle/>
          <a:p>
            <a:pPr algn="ctr"/>
            <a:r>
              <a:rPr lang="fr-FR" sz="2200" b="1" dirty="0">
                <a:solidFill>
                  <a:srgbClr val="0070C0"/>
                </a:solidFill>
              </a:rPr>
              <a:t>Pathologie aiguë</a:t>
            </a:r>
          </a:p>
          <a:p>
            <a:endParaRPr lang="fr-FR" dirty="0"/>
          </a:p>
          <a:p>
            <a:endParaRPr lang="fr-FR" dirty="0"/>
          </a:p>
        </p:txBody>
      </p:sp>
      <p:grpSp>
        <p:nvGrpSpPr>
          <p:cNvPr id="26" name="Groupe 25"/>
          <p:cNvGrpSpPr/>
          <p:nvPr/>
        </p:nvGrpSpPr>
        <p:grpSpPr>
          <a:xfrm>
            <a:off x="218364" y="4902501"/>
            <a:ext cx="5527343" cy="1181973"/>
            <a:chOff x="218364" y="4902501"/>
            <a:chExt cx="5527343" cy="1181973"/>
          </a:xfrm>
        </p:grpSpPr>
        <p:sp>
          <p:nvSpPr>
            <p:cNvPr id="6" name="ZoneTexte 5"/>
            <p:cNvSpPr txBox="1"/>
            <p:nvPr/>
          </p:nvSpPr>
          <p:spPr>
            <a:xfrm>
              <a:off x="218364" y="5315033"/>
              <a:ext cx="5527343" cy="769441"/>
            </a:xfrm>
            <a:prstGeom prst="rect">
              <a:avLst/>
            </a:prstGeom>
            <a:noFill/>
          </p:spPr>
          <p:txBody>
            <a:bodyPr wrap="square" rtlCol="0">
              <a:spAutoFit/>
            </a:bodyPr>
            <a:lstStyle/>
            <a:p>
              <a:r>
                <a:rPr lang="fr-FR" sz="2200" b="1" dirty="0"/>
                <a:t>Prévenir les hospitalisations injustifiées  </a:t>
              </a:r>
            </a:p>
            <a:p>
              <a:r>
                <a:rPr lang="fr-FR" sz="2200" b="1" dirty="0"/>
                <a:t>Prévenir les passages aux urgences injustifiés</a:t>
              </a:r>
            </a:p>
          </p:txBody>
        </p:sp>
        <p:sp>
          <p:nvSpPr>
            <p:cNvPr id="11" name="Flèche vers le bas 10"/>
            <p:cNvSpPr/>
            <p:nvPr/>
          </p:nvSpPr>
          <p:spPr>
            <a:xfrm rot="10800000">
              <a:off x="1289714" y="4902501"/>
              <a:ext cx="395785" cy="447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ZoneTexte 11"/>
          <p:cNvSpPr txBox="1"/>
          <p:nvPr/>
        </p:nvSpPr>
        <p:spPr>
          <a:xfrm>
            <a:off x="8227324" y="2042812"/>
            <a:ext cx="3856630" cy="707886"/>
          </a:xfrm>
          <a:prstGeom prst="rect">
            <a:avLst/>
          </a:prstGeom>
          <a:noFill/>
        </p:spPr>
        <p:txBody>
          <a:bodyPr wrap="square" rtlCol="0">
            <a:spAutoFit/>
          </a:bodyPr>
          <a:lstStyle/>
          <a:p>
            <a:pPr algn="ctr"/>
            <a:r>
              <a:rPr lang="fr-FR" sz="2200" b="1" dirty="0">
                <a:solidFill>
                  <a:srgbClr val="7030A0"/>
                </a:solidFill>
              </a:rPr>
              <a:t>Liée à l’hospitalisation</a:t>
            </a:r>
            <a:endParaRPr lang="fr-FR" dirty="0"/>
          </a:p>
          <a:p>
            <a:endParaRPr lang="fr-FR" dirty="0"/>
          </a:p>
        </p:txBody>
      </p:sp>
      <p:sp>
        <p:nvSpPr>
          <p:cNvPr id="14" name="ZoneTexte 13"/>
          <p:cNvSpPr txBox="1"/>
          <p:nvPr/>
        </p:nvSpPr>
        <p:spPr>
          <a:xfrm>
            <a:off x="4577119" y="2828835"/>
            <a:ext cx="3057097" cy="769441"/>
          </a:xfrm>
          <a:prstGeom prst="rect">
            <a:avLst/>
          </a:prstGeom>
          <a:noFill/>
        </p:spPr>
        <p:txBody>
          <a:bodyPr wrap="square" rtlCol="0">
            <a:spAutoFit/>
          </a:bodyPr>
          <a:lstStyle/>
          <a:p>
            <a:pPr marL="285750" indent="-285750">
              <a:buFont typeface="Arial" panose="020B0604020202020204" pitchFamily="34" charset="0"/>
              <a:buChar char="•"/>
            </a:pPr>
            <a:r>
              <a:rPr lang="fr-FR" sz="2200" dirty="0"/>
              <a:t>Sévérité</a:t>
            </a:r>
          </a:p>
          <a:p>
            <a:pPr marL="285750" indent="-285750">
              <a:buFont typeface="Arial" panose="020B0604020202020204" pitchFamily="34" charset="0"/>
              <a:buChar char="•"/>
            </a:pPr>
            <a:r>
              <a:rPr lang="fr-FR" sz="2200" dirty="0"/>
              <a:t>Impact sur la fonction</a:t>
            </a:r>
          </a:p>
        </p:txBody>
      </p:sp>
      <p:sp>
        <p:nvSpPr>
          <p:cNvPr id="15" name="ZoneTexte 14"/>
          <p:cNvSpPr txBox="1"/>
          <p:nvPr/>
        </p:nvSpPr>
        <p:spPr>
          <a:xfrm>
            <a:off x="8427491" y="2684525"/>
            <a:ext cx="3456296" cy="1785104"/>
          </a:xfrm>
          <a:prstGeom prst="rect">
            <a:avLst/>
          </a:prstGeom>
          <a:noFill/>
        </p:spPr>
        <p:txBody>
          <a:bodyPr wrap="square" rtlCol="0">
            <a:spAutoFit/>
          </a:bodyPr>
          <a:lstStyle/>
          <a:p>
            <a:pPr marL="285750" indent="-285750">
              <a:buFont typeface="Arial" panose="020B0604020202020204" pitchFamily="34" charset="0"/>
              <a:buChar char="•"/>
            </a:pPr>
            <a:r>
              <a:rPr lang="fr-FR" sz="2200" b="1" dirty="0"/>
              <a:t>Soins inappropriés ou omis</a:t>
            </a:r>
          </a:p>
          <a:p>
            <a:pPr marL="285750" indent="-285750">
              <a:buFont typeface="Arial" panose="020B0604020202020204" pitchFamily="34" charset="0"/>
              <a:buChar char="•"/>
            </a:pPr>
            <a:r>
              <a:rPr lang="fr-FR" sz="2200" b="1" dirty="0"/>
              <a:t>Environnement </a:t>
            </a:r>
          </a:p>
          <a:p>
            <a:r>
              <a:rPr lang="fr-FR" sz="2200" dirty="0"/>
              <a:t>     (</a:t>
            </a:r>
            <a:r>
              <a:rPr lang="fr-FR" sz="2200" i="1" dirty="0"/>
              <a:t>mobilité, nutrition,     engagement cognitif</a:t>
            </a:r>
            <a:r>
              <a:rPr lang="fr-FR" sz="2200" dirty="0"/>
              <a:t>)</a:t>
            </a:r>
          </a:p>
        </p:txBody>
      </p:sp>
      <p:sp>
        <p:nvSpPr>
          <p:cNvPr id="18" name="ZoneTexte 17"/>
          <p:cNvSpPr txBox="1"/>
          <p:nvPr/>
        </p:nvSpPr>
        <p:spPr>
          <a:xfrm>
            <a:off x="103496" y="6465427"/>
            <a:ext cx="12088504" cy="353943"/>
          </a:xfrm>
          <a:prstGeom prst="rect">
            <a:avLst/>
          </a:prstGeom>
          <a:noFill/>
        </p:spPr>
        <p:txBody>
          <a:bodyPr wrap="square" rtlCol="0">
            <a:spAutoFit/>
          </a:bodyPr>
          <a:lstStyle/>
          <a:p>
            <a:r>
              <a:rPr lang="fr-FR" sz="1700" b="1" dirty="0" err="1">
                <a:solidFill>
                  <a:srgbClr val="002060"/>
                </a:solidFill>
              </a:rPr>
              <a:t>Buurman</a:t>
            </a:r>
            <a:r>
              <a:rPr lang="fr-FR" sz="1700" b="1" dirty="0">
                <a:solidFill>
                  <a:srgbClr val="002060"/>
                </a:solidFill>
              </a:rPr>
              <a:t> </a:t>
            </a:r>
            <a:r>
              <a:rPr lang="fr-FR" sz="1700" b="1" dirty="0">
                <a:solidFill>
                  <a:srgbClr val="0070C0"/>
                </a:solidFill>
              </a:rPr>
              <a:t>JAMA </a:t>
            </a:r>
            <a:r>
              <a:rPr lang="fr-FR" sz="1700" b="1" dirty="0" err="1">
                <a:solidFill>
                  <a:srgbClr val="0070C0"/>
                </a:solidFill>
              </a:rPr>
              <a:t>int</a:t>
            </a:r>
            <a:r>
              <a:rPr lang="fr-FR" sz="1700" b="1" dirty="0">
                <a:solidFill>
                  <a:srgbClr val="0070C0"/>
                </a:solidFill>
              </a:rPr>
              <a:t> </a:t>
            </a:r>
            <a:r>
              <a:rPr lang="fr-FR" sz="1700" b="1" dirty="0" err="1">
                <a:solidFill>
                  <a:srgbClr val="0070C0"/>
                </a:solidFill>
              </a:rPr>
              <a:t>med</a:t>
            </a:r>
            <a:r>
              <a:rPr lang="fr-FR" sz="1700" b="1" dirty="0">
                <a:solidFill>
                  <a:srgbClr val="0070C0"/>
                </a:solidFill>
              </a:rPr>
              <a:t> 2016 ; </a:t>
            </a:r>
            <a:r>
              <a:rPr lang="fr-FR" sz="1700" b="1" dirty="0" err="1">
                <a:solidFill>
                  <a:srgbClr val="002060"/>
                </a:solidFill>
              </a:rPr>
              <a:t>Covinsky</a:t>
            </a:r>
            <a:r>
              <a:rPr lang="fr-FR" sz="1700" b="1" dirty="0">
                <a:solidFill>
                  <a:srgbClr val="002060"/>
                </a:solidFill>
              </a:rPr>
              <a:t> </a:t>
            </a:r>
            <a:r>
              <a:rPr lang="fr-FR" sz="1700" b="1" dirty="0">
                <a:solidFill>
                  <a:srgbClr val="0070C0"/>
                </a:solidFill>
              </a:rPr>
              <a:t>JAMA 2011 ; </a:t>
            </a:r>
            <a:r>
              <a:rPr lang="fr-FR" sz="1700" b="1" dirty="0">
                <a:solidFill>
                  <a:srgbClr val="002060"/>
                </a:solidFill>
              </a:rPr>
              <a:t>Van </a:t>
            </a:r>
            <a:r>
              <a:rPr lang="fr-FR" sz="1700" b="1" dirty="0" err="1">
                <a:solidFill>
                  <a:srgbClr val="002060"/>
                </a:solidFill>
              </a:rPr>
              <a:t>Seben</a:t>
            </a:r>
            <a:r>
              <a:rPr lang="fr-FR" sz="1700" b="1" dirty="0">
                <a:solidFill>
                  <a:srgbClr val="002060"/>
                </a:solidFill>
              </a:rPr>
              <a:t> </a:t>
            </a:r>
            <a:r>
              <a:rPr lang="fr-FR" sz="1700" b="1" dirty="0">
                <a:solidFill>
                  <a:srgbClr val="0070C0"/>
                </a:solidFill>
              </a:rPr>
              <a:t>JAMDA 2019 ; </a:t>
            </a:r>
            <a:r>
              <a:rPr lang="fr-FR" sz="1700" b="1" dirty="0" err="1">
                <a:solidFill>
                  <a:srgbClr val="002060"/>
                </a:solidFill>
              </a:rPr>
              <a:t>Mudge</a:t>
            </a:r>
            <a:r>
              <a:rPr lang="fr-FR" sz="1700" b="1" dirty="0">
                <a:solidFill>
                  <a:srgbClr val="0070C0"/>
                </a:solidFill>
              </a:rPr>
              <a:t> BMC </a:t>
            </a:r>
            <a:r>
              <a:rPr lang="fr-FR" sz="1700" b="1" dirty="0" err="1">
                <a:solidFill>
                  <a:srgbClr val="0070C0"/>
                </a:solidFill>
              </a:rPr>
              <a:t>Geriatrics</a:t>
            </a:r>
            <a:r>
              <a:rPr lang="fr-FR" sz="1700" b="1" dirty="0">
                <a:solidFill>
                  <a:srgbClr val="0070C0"/>
                </a:solidFill>
              </a:rPr>
              <a:t> 2017  </a:t>
            </a:r>
          </a:p>
        </p:txBody>
      </p:sp>
      <p:sp>
        <p:nvSpPr>
          <p:cNvPr id="24" name="ZoneTexte 23"/>
          <p:cNvSpPr txBox="1"/>
          <p:nvPr/>
        </p:nvSpPr>
        <p:spPr>
          <a:xfrm>
            <a:off x="8461616" y="4596287"/>
            <a:ext cx="3527945" cy="430887"/>
          </a:xfrm>
          <a:prstGeom prst="rect">
            <a:avLst/>
          </a:prstGeom>
          <a:noFill/>
        </p:spPr>
        <p:txBody>
          <a:bodyPr wrap="square" rtlCol="0">
            <a:spAutoFit/>
          </a:bodyPr>
          <a:lstStyle/>
          <a:p>
            <a:r>
              <a:rPr lang="fr-FR" sz="2200" b="1" dirty="0">
                <a:solidFill>
                  <a:srgbClr val="FF0000"/>
                </a:solidFill>
              </a:rPr>
              <a:t>Evitable dans 80% des cas !</a:t>
            </a:r>
          </a:p>
        </p:txBody>
      </p:sp>
      <p:sp>
        <p:nvSpPr>
          <p:cNvPr id="25" name="Rectangle 24"/>
          <p:cNvSpPr/>
          <p:nvPr/>
        </p:nvSpPr>
        <p:spPr>
          <a:xfrm>
            <a:off x="9661292" y="5102317"/>
            <a:ext cx="2256900" cy="369332"/>
          </a:xfrm>
          <a:prstGeom prst="rect">
            <a:avLst/>
          </a:prstGeom>
        </p:spPr>
        <p:txBody>
          <a:bodyPr wrap="none">
            <a:spAutoFit/>
          </a:bodyPr>
          <a:lstStyle/>
          <a:p>
            <a:r>
              <a:rPr lang="fr-FR" b="1" dirty="0" err="1">
                <a:solidFill>
                  <a:srgbClr val="002060"/>
                </a:solidFill>
              </a:rPr>
              <a:t>Sourdet</a:t>
            </a:r>
            <a:r>
              <a:rPr lang="fr-FR" b="1" dirty="0">
                <a:solidFill>
                  <a:srgbClr val="002060"/>
                </a:solidFill>
              </a:rPr>
              <a:t> </a:t>
            </a:r>
            <a:r>
              <a:rPr lang="fr-FR" b="1" dirty="0">
                <a:solidFill>
                  <a:srgbClr val="0070C0"/>
                </a:solidFill>
              </a:rPr>
              <a:t>JAMDA 2015 </a:t>
            </a:r>
            <a:endParaRPr lang="fr-FR" dirty="0"/>
          </a:p>
        </p:txBody>
      </p:sp>
    </p:spTree>
    <p:extLst>
      <p:ext uri="{BB962C8B-B14F-4D97-AF65-F5344CB8AC3E}">
        <p14:creationId xmlns:p14="http://schemas.microsoft.com/office/powerpoint/2010/main" val="221562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2135189" y="190500"/>
            <a:ext cx="8137525" cy="935038"/>
          </a:xfrm>
          <a:prstGeom prst="rect">
            <a:avLst/>
          </a:prstGeo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a:defRPr/>
            </a:pPr>
            <a:r>
              <a:rPr lang="fr-FR" altLang="fr-FR" sz="3600" dirty="0">
                <a:solidFill>
                  <a:schemeClr val="tx1"/>
                </a:solidFill>
                <a:ea typeface="ＭＳ Ｐゴシック" pitchFamily="34" charset="-128"/>
              </a:rPr>
              <a:t>Quelles sont les situations à risque ? </a:t>
            </a:r>
          </a:p>
        </p:txBody>
      </p:sp>
      <p:sp>
        <p:nvSpPr>
          <p:cNvPr id="26627" name="Rectangle 33"/>
          <p:cNvSpPr>
            <a:spLocks noChangeArrowheads="1"/>
          </p:cNvSpPr>
          <p:nvPr/>
        </p:nvSpPr>
        <p:spPr bwMode="auto">
          <a:xfrm>
            <a:off x="2649537" y="4362045"/>
            <a:ext cx="6892925"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marL="342900" indent="-342900"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D2CB6C"/>
              </a:buClr>
              <a:buFont typeface="Arial" charset="0"/>
              <a:buChar char="•"/>
              <a:defRPr>
                <a:solidFill>
                  <a:schemeClr val="tx1"/>
                </a:solidFill>
                <a:latin typeface="Calibri" pitchFamily="34" charset="0"/>
              </a:defRPr>
            </a:lvl3pPr>
            <a:lvl4pPr marL="1600200" indent="-228600" eaLnBrk="0" hangingPunct="0">
              <a:spcBef>
                <a:spcPct val="20000"/>
              </a:spcBef>
              <a:buClr>
                <a:srgbClr val="95A39D"/>
              </a:buClr>
              <a:buFont typeface="Arial" charset="0"/>
              <a:buChar char="•"/>
              <a:defRPr sz="1600">
                <a:solidFill>
                  <a:schemeClr val="tx1"/>
                </a:solidFill>
                <a:latin typeface="Calibri" pitchFamily="34" charset="0"/>
              </a:defRPr>
            </a:lvl4pPr>
            <a:lvl5pPr marL="2057400" indent="-228600" eaLnBrk="0" hangingPunct="0">
              <a:spcBef>
                <a:spcPct val="20000"/>
              </a:spcBef>
              <a:buClr>
                <a:srgbClr val="C89F5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9pPr>
          </a:lstStyle>
          <a:p>
            <a:pPr>
              <a:lnSpc>
                <a:spcPct val="90000"/>
              </a:lnSpc>
              <a:buClr>
                <a:schemeClr val="tx1"/>
              </a:buClr>
              <a:buSzPct val="70000"/>
              <a:buFont typeface="Wingdings" pitchFamily="2" charset="2"/>
              <a:buChar char="¢"/>
            </a:pPr>
            <a:r>
              <a:rPr lang="fr-FR" altLang="fr-FR" sz="2100" dirty="0">
                <a:solidFill>
                  <a:schemeClr val="tx2"/>
                </a:solidFill>
                <a:latin typeface="Arial" charset="0"/>
              </a:rPr>
              <a:t>Iatrogénie médicamenteuse </a:t>
            </a:r>
          </a:p>
          <a:p>
            <a:pPr>
              <a:lnSpc>
                <a:spcPct val="90000"/>
              </a:lnSpc>
              <a:buClr>
                <a:schemeClr val="tx1"/>
              </a:buClr>
              <a:buSzPct val="70000"/>
              <a:buFont typeface="Wingdings" pitchFamily="2" charset="2"/>
              <a:buChar char="¢"/>
            </a:pPr>
            <a:r>
              <a:rPr lang="fr-FR" altLang="fr-FR" sz="2100" dirty="0">
                <a:solidFill>
                  <a:schemeClr val="tx2"/>
                </a:solidFill>
                <a:latin typeface="Arial" charset="0"/>
              </a:rPr>
              <a:t>Infections nosocomiales</a:t>
            </a:r>
          </a:p>
          <a:p>
            <a:pPr>
              <a:lnSpc>
                <a:spcPct val="90000"/>
              </a:lnSpc>
              <a:buClr>
                <a:schemeClr val="tx1"/>
              </a:buClr>
              <a:buSzPct val="70000"/>
              <a:buFont typeface="Wingdings" pitchFamily="2" charset="2"/>
              <a:buChar char="¢"/>
            </a:pPr>
            <a:r>
              <a:rPr lang="fr-FR" altLang="fr-FR" sz="2100" dirty="0">
                <a:solidFill>
                  <a:schemeClr val="tx2"/>
                </a:solidFill>
                <a:latin typeface="Arial" charset="0"/>
              </a:rPr>
              <a:t>Chutes</a:t>
            </a:r>
          </a:p>
          <a:p>
            <a:pPr>
              <a:lnSpc>
                <a:spcPct val="90000"/>
              </a:lnSpc>
              <a:buClr>
                <a:schemeClr val="tx1"/>
              </a:buClr>
              <a:buSzPct val="70000"/>
              <a:buFont typeface="Wingdings" pitchFamily="2" charset="2"/>
              <a:buChar char="¢"/>
            </a:pPr>
            <a:r>
              <a:rPr lang="fr-FR" altLang="fr-FR" sz="2100" dirty="0">
                <a:solidFill>
                  <a:schemeClr val="tx2"/>
                </a:solidFill>
                <a:latin typeface="Arial" charset="0"/>
              </a:rPr>
              <a:t>Douleur (gestion insuffisante)</a:t>
            </a:r>
          </a:p>
        </p:txBody>
      </p:sp>
      <p:sp>
        <p:nvSpPr>
          <p:cNvPr id="26628" name="Rectangle 31"/>
          <p:cNvSpPr txBox="1">
            <a:spLocks noChangeArrowheads="1"/>
          </p:cNvSpPr>
          <p:nvPr/>
        </p:nvSpPr>
        <p:spPr bwMode="auto">
          <a:xfrm>
            <a:off x="2002631" y="1204340"/>
            <a:ext cx="7889875"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marL="342900" indent="-228600" eaLnBrk="0" hangingPunct="0">
              <a:spcBef>
                <a:spcPct val="20000"/>
              </a:spcBef>
              <a:buClr>
                <a:schemeClr val="accent1"/>
              </a:buClr>
              <a:buFont typeface="Arial" charset="0"/>
              <a:buChar char="•"/>
              <a:defRPr sz="2200">
                <a:solidFill>
                  <a:schemeClr val="tx1"/>
                </a:solidFill>
                <a:latin typeface="Calibri" pitchFamily="34" charset="0"/>
              </a:defRPr>
            </a:lvl1pPr>
            <a:lvl2pPr marL="639763" indent="-22860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D2CB6C"/>
              </a:buClr>
              <a:buFont typeface="Arial" charset="0"/>
              <a:buChar char="•"/>
              <a:defRPr>
                <a:solidFill>
                  <a:schemeClr val="tx1"/>
                </a:solidFill>
                <a:latin typeface="Calibri" pitchFamily="34" charset="0"/>
              </a:defRPr>
            </a:lvl3pPr>
            <a:lvl4pPr marL="1600200" indent="-228600" eaLnBrk="0" hangingPunct="0">
              <a:spcBef>
                <a:spcPct val="20000"/>
              </a:spcBef>
              <a:buClr>
                <a:srgbClr val="95A39D"/>
              </a:buClr>
              <a:buFont typeface="Arial" charset="0"/>
              <a:buChar char="•"/>
              <a:defRPr sz="1600">
                <a:solidFill>
                  <a:schemeClr val="tx1"/>
                </a:solidFill>
                <a:latin typeface="Calibri" pitchFamily="34" charset="0"/>
              </a:defRPr>
            </a:lvl4pPr>
            <a:lvl5pPr marL="2057400" indent="-228600" eaLnBrk="0" hangingPunct="0">
              <a:spcBef>
                <a:spcPct val="20000"/>
              </a:spcBef>
              <a:buClr>
                <a:srgbClr val="C89F5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9pPr>
          </a:lstStyle>
          <a:p>
            <a:pPr>
              <a:lnSpc>
                <a:spcPct val="90000"/>
              </a:lnSpc>
            </a:pPr>
            <a:r>
              <a:rPr lang="fr-FR" altLang="fr-FR" sz="2600" b="1" dirty="0"/>
              <a:t>Repos au lit immérité</a:t>
            </a:r>
            <a:r>
              <a:rPr lang="fr-FR" altLang="fr-FR" sz="2600" dirty="0"/>
              <a:t>:</a:t>
            </a:r>
          </a:p>
          <a:p>
            <a:pPr lvl="1">
              <a:lnSpc>
                <a:spcPct val="90000"/>
              </a:lnSpc>
            </a:pPr>
            <a:r>
              <a:rPr lang="fr-FR" altLang="fr-FR" sz="2400" dirty="0"/>
              <a:t>Alitement prolongé</a:t>
            </a:r>
          </a:p>
          <a:p>
            <a:pPr lvl="1">
              <a:lnSpc>
                <a:spcPct val="90000"/>
              </a:lnSpc>
            </a:pPr>
            <a:r>
              <a:rPr lang="fr-FR" altLang="fr-FR" sz="2400" dirty="0"/>
              <a:t>Pas de stimulation, pas de kinésithérapie</a:t>
            </a:r>
          </a:p>
          <a:p>
            <a:pPr lvl="1">
              <a:lnSpc>
                <a:spcPct val="90000"/>
              </a:lnSpc>
            </a:pPr>
            <a:r>
              <a:rPr lang="fr-FR" altLang="fr-FR" sz="2400" dirty="0"/>
              <a:t>Pas de transferts au toilettes</a:t>
            </a:r>
          </a:p>
          <a:p>
            <a:pPr>
              <a:lnSpc>
                <a:spcPct val="90000"/>
              </a:lnSpc>
            </a:pPr>
            <a:r>
              <a:rPr lang="fr-FR" altLang="fr-FR" sz="2600" b="1" dirty="0"/>
              <a:t>Sondage urinaire</a:t>
            </a:r>
            <a:r>
              <a:rPr lang="fr-FR" altLang="fr-FR" sz="2600" dirty="0"/>
              <a:t> (mauvaise indication, maintien)</a:t>
            </a:r>
          </a:p>
          <a:p>
            <a:pPr>
              <a:lnSpc>
                <a:spcPct val="90000"/>
              </a:lnSpc>
            </a:pPr>
            <a:r>
              <a:rPr lang="fr-FR" altLang="fr-FR" sz="2600" b="1" dirty="0"/>
              <a:t>Changes complets/ utilisation de protection non appropriés</a:t>
            </a:r>
          </a:p>
        </p:txBody>
      </p:sp>
      <p:sp>
        <p:nvSpPr>
          <p:cNvPr id="26629" name="Rectangle 34"/>
          <p:cNvSpPr>
            <a:spLocks noChangeArrowheads="1"/>
          </p:cNvSpPr>
          <p:nvPr/>
        </p:nvSpPr>
        <p:spPr bwMode="auto">
          <a:xfrm>
            <a:off x="1858169" y="1124145"/>
            <a:ext cx="8034337" cy="3024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D2CB6C"/>
              </a:buClr>
              <a:buFont typeface="Arial" charset="0"/>
              <a:buChar char="•"/>
              <a:defRPr>
                <a:solidFill>
                  <a:schemeClr val="tx1"/>
                </a:solidFill>
                <a:latin typeface="Calibri" pitchFamily="34" charset="0"/>
              </a:defRPr>
            </a:lvl3pPr>
            <a:lvl4pPr marL="1600200" indent="-228600" eaLnBrk="0" hangingPunct="0">
              <a:spcBef>
                <a:spcPct val="20000"/>
              </a:spcBef>
              <a:buClr>
                <a:srgbClr val="95A39D"/>
              </a:buClr>
              <a:buFont typeface="Arial" charset="0"/>
              <a:buChar char="•"/>
              <a:defRPr sz="1600">
                <a:solidFill>
                  <a:schemeClr val="tx1"/>
                </a:solidFill>
                <a:latin typeface="Calibri" pitchFamily="34" charset="0"/>
              </a:defRPr>
            </a:lvl4pPr>
            <a:lvl5pPr marL="2057400" indent="-228600" eaLnBrk="0" hangingPunct="0">
              <a:spcBef>
                <a:spcPct val="20000"/>
              </a:spcBef>
              <a:buClr>
                <a:srgbClr val="C89F5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9pPr>
          </a:lstStyle>
          <a:p>
            <a:pPr eaLnBrk="1" hangingPunct="1">
              <a:spcBef>
                <a:spcPct val="0"/>
              </a:spcBef>
              <a:buClrTx/>
              <a:buFontTx/>
              <a:buNone/>
            </a:pPr>
            <a:endParaRPr lang="fr-FR" altLang="fr-FR" sz="1800">
              <a:latin typeface="Arial" charset="0"/>
            </a:endParaRPr>
          </a:p>
        </p:txBody>
      </p:sp>
      <p:sp>
        <p:nvSpPr>
          <p:cNvPr id="3" name="ZoneTexte 2"/>
          <p:cNvSpPr txBox="1"/>
          <p:nvPr/>
        </p:nvSpPr>
        <p:spPr>
          <a:xfrm>
            <a:off x="8071104" y="6488668"/>
            <a:ext cx="4120896" cy="369332"/>
          </a:xfrm>
          <a:prstGeom prst="rect">
            <a:avLst/>
          </a:prstGeom>
          <a:noFill/>
        </p:spPr>
        <p:txBody>
          <a:bodyPr wrap="square" rtlCol="0">
            <a:spAutoFit/>
          </a:bodyPr>
          <a:lstStyle/>
          <a:p>
            <a:r>
              <a:rPr lang="fr-FR" dirty="0"/>
              <a:t>Remerciements Dr. S. SOURDET, Toulouse</a:t>
            </a:r>
          </a:p>
        </p:txBody>
      </p:sp>
      <p:sp>
        <p:nvSpPr>
          <p:cNvPr id="4" name="ZoneTexte 3"/>
          <p:cNvSpPr txBox="1"/>
          <p:nvPr/>
        </p:nvSpPr>
        <p:spPr>
          <a:xfrm>
            <a:off x="9400032" y="6128094"/>
            <a:ext cx="3401568" cy="369332"/>
          </a:xfrm>
          <a:prstGeom prst="rect">
            <a:avLst/>
          </a:prstGeom>
          <a:noFill/>
        </p:spPr>
        <p:txBody>
          <a:bodyPr wrap="square" rtlCol="0">
            <a:spAutoFit/>
          </a:bodyPr>
          <a:lstStyle/>
          <a:p>
            <a:r>
              <a:rPr lang="fr-FR" b="1" dirty="0" err="1">
                <a:solidFill>
                  <a:srgbClr val="002060"/>
                </a:solidFill>
              </a:rPr>
              <a:t>Sourdet</a:t>
            </a:r>
            <a:r>
              <a:rPr lang="fr-FR" b="1" dirty="0">
                <a:solidFill>
                  <a:srgbClr val="002060"/>
                </a:solidFill>
              </a:rPr>
              <a:t> et al. </a:t>
            </a:r>
            <a:r>
              <a:rPr lang="fr-FR" b="1" dirty="0">
                <a:solidFill>
                  <a:srgbClr val="00B0F0"/>
                </a:solidFill>
              </a:rPr>
              <a:t>JAMDA 2015</a:t>
            </a:r>
          </a:p>
        </p:txBody>
      </p:sp>
      <p:sp>
        <p:nvSpPr>
          <p:cNvPr id="8" name="ZoneTexte 7"/>
          <p:cNvSpPr txBox="1"/>
          <p:nvPr/>
        </p:nvSpPr>
        <p:spPr>
          <a:xfrm>
            <a:off x="8461616" y="4596287"/>
            <a:ext cx="3527945" cy="430887"/>
          </a:xfrm>
          <a:prstGeom prst="rect">
            <a:avLst/>
          </a:prstGeom>
          <a:noFill/>
        </p:spPr>
        <p:txBody>
          <a:bodyPr wrap="square" rtlCol="0">
            <a:spAutoFit/>
          </a:bodyPr>
          <a:lstStyle/>
          <a:p>
            <a:r>
              <a:rPr lang="fr-FR" sz="2200" b="1" dirty="0">
                <a:solidFill>
                  <a:srgbClr val="FF0000"/>
                </a:solidFill>
              </a:rPr>
              <a:t>Evitable dans 80% des cas !</a:t>
            </a:r>
          </a:p>
        </p:txBody>
      </p:sp>
    </p:spTree>
    <p:extLst>
      <p:ext uri="{BB962C8B-B14F-4D97-AF65-F5344CB8AC3E}">
        <p14:creationId xmlns:p14="http://schemas.microsoft.com/office/powerpoint/2010/main" val="2218947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Impact des organisations de soins</a:t>
            </a:r>
          </a:p>
        </p:txBody>
      </p:sp>
      <p:pic>
        <p:nvPicPr>
          <p:cNvPr id="1026" name="Picture 2" descr="ABAQ Conseil - Audit des soins en EH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5334000" cy="3381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324600"/>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66014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24600"/>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974678" y="1729902"/>
            <a:ext cx="10515600" cy="1325563"/>
          </a:xfrm>
        </p:spPr>
        <p:txBody>
          <a:bodyPr>
            <a:normAutofit/>
          </a:bodyPr>
          <a:lstStyle/>
          <a:p>
            <a:r>
              <a:rPr lang="fr-FR" sz="3000" b="1" dirty="0"/>
              <a:t>Aucun conflit d’intérêt</a:t>
            </a:r>
          </a:p>
        </p:txBody>
      </p:sp>
    </p:spTree>
    <p:extLst>
      <p:ext uri="{BB962C8B-B14F-4D97-AF65-F5344CB8AC3E}">
        <p14:creationId xmlns:p14="http://schemas.microsoft.com/office/powerpoint/2010/main" val="11039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A1C83E-0325-4507-A612-CBEBAFB836E3}"/>
              </a:ext>
            </a:extLst>
          </p:cNvPr>
          <p:cNvSpPr>
            <a:spLocks noGrp="1"/>
          </p:cNvSpPr>
          <p:nvPr>
            <p:ph type="title"/>
          </p:nvPr>
        </p:nvSpPr>
        <p:spPr/>
        <p:txBody>
          <a:bodyPr>
            <a:normAutofit/>
          </a:bodyPr>
          <a:lstStyle/>
          <a:p>
            <a:r>
              <a:rPr lang="fr-FR" b="1" dirty="0"/>
              <a:t>Expérience des patients: </a:t>
            </a:r>
            <a:br>
              <a:rPr lang="fr-FR" b="1" dirty="0"/>
            </a:br>
            <a:r>
              <a:rPr lang="fr-FR" dirty="0"/>
              <a:t>2 rythmes bien distincts </a:t>
            </a:r>
            <a:r>
              <a:rPr lang="fr-FR" sz="2400" dirty="0"/>
              <a:t>(</a:t>
            </a:r>
            <a:r>
              <a:rPr lang="fr-FR" sz="2400" b="1" dirty="0">
                <a:solidFill>
                  <a:srgbClr val="002060"/>
                </a:solidFill>
              </a:rPr>
              <a:t>Godfrey et al. </a:t>
            </a:r>
            <a:r>
              <a:rPr lang="fr-FR" sz="2400" b="1" dirty="0">
                <a:solidFill>
                  <a:srgbClr val="0070C0"/>
                </a:solidFill>
              </a:rPr>
              <a:t>BMC HSR 2013</a:t>
            </a:r>
            <a:r>
              <a:rPr lang="fr-FR" sz="2400" dirty="0"/>
              <a:t>)</a:t>
            </a:r>
          </a:p>
        </p:txBody>
      </p:sp>
      <p:pic>
        <p:nvPicPr>
          <p:cNvPr id="4" name="Image 3">
            <a:extLst>
              <a:ext uri="{FF2B5EF4-FFF2-40B4-BE49-F238E27FC236}">
                <a16:creationId xmlns:a16="http://schemas.microsoft.com/office/drawing/2014/main" id="{A6CD0FF0-CFCB-49E5-BF65-AFC1137EE3AD}"/>
              </a:ext>
            </a:extLst>
          </p:cNvPr>
          <p:cNvPicPr>
            <a:picLocks noChangeAspect="1"/>
          </p:cNvPicPr>
          <p:nvPr/>
        </p:nvPicPr>
        <p:blipFill>
          <a:blip r:embed="rId2"/>
          <a:stretch>
            <a:fillRect/>
          </a:stretch>
        </p:blipFill>
        <p:spPr>
          <a:xfrm>
            <a:off x="6924517" y="1828800"/>
            <a:ext cx="5054988" cy="3356293"/>
          </a:xfrm>
          <a:prstGeom prst="rect">
            <a:avLst/>
          </a:prstGeom>
        </p:spPr>
      </p:pic>
      <p:pic>
        <p:nvPicPr>
          <p:cNvPr id="5" name="Image 4">
            <a:extLst>
              <a:ext uri="{FF2B5EF4-FFF2-40B4-BE49-F238E27FC236}">
                <a16:creationId xmlns:a16="http://schemas.microsoft.com/office/drawing/2014/main" id="{B90D598F-E6DB-45C2-9463-FEFD31BA25D5}"/>
              </a:ext>
            </a:extLst>
          </p:cNvPr>
          <p:cNvPicPr>
            <a:picLocks noChangeAspect="1"/>
          </p:cNvPicPr>
          <p:nvPr/>
        </p:nvPicPr>
        <p:blipFill>
          <a:blip r:embed="rId3"/>
          <a:stretch>
            <a:fillRect/>
          </a:stretch>
        </p:blipFill>
        <p:spPr>
          <a:xfrm>
            <a:off x="656552" y="1766847"/>
            <a:ext cx="3107320" cy="1740099"/>
          </a:xfrm>
          <a:prstGeom prst="rect">
            <a:avLst/>
          </a:prstGeom>
        </p:spPr>
      </p:pic>
      <p:pic>
        <p:nvPicPr>
          <p:cNvPr id="6" name="Image 5">
            <a:extLst>
              <a:ext uri="{FF2B5EF4-FFF2-40B4-BE49-F238E27FC236}">
                <a16:creationId xmlns:a16="http://schemas.microsoft.com/office/drawing/2014/main" id="{A7107E1A-9172-4C73-A004-CE1856091935}"/>
              </a:ext>
            </a:extLst>
          </p:cNvPr>
          <p:cNvPicPr>
            <a:picLocks noChangeAspect="1"/>
          </p:cNvPicPr>
          <p:nvPr/>
        </p:nvPicPr>
        <p:blipFill>
          <a:blip r:embed="rId4"/>
          <a:stretch>
            <a:fillRect/>
          </a:stretch>
        </p:blipFill>
        <p:spPr>
          <a:xfrm>
            <a:off x="56360" y="3607752"/>
            <a:ext cx="2857500" cy="1600200"/>
          </a:xfrm>
          <a:prstGeom prst="rect">
            <a:avLst/>
          </a:prstGeom>
        </p:spPr>
      </p:pic>
      <p:pic>
        <p:nvPicPr>
          <p:cNvPr id="7" name="Image 6">
            <a:extLst>
              <a:ext uri="{FF2B5EF4-FFF2-40B4-BE49-F238E27FC236}">
                <a16:creationId xmlns:a16="http://schemas.microsoft.com/office/drawing/2014/main" id="{6FEE0890-AE34-4600-BD5C-333C393B9471}"/>
              </a:ext>
            </a:extLst>
          </p:cNvPr>
          <p:cNvPicPr>
            <a:picLocks noChangeAspect="1"/>
          </p:cNvPicPr>
          <p:nvPr/>
        </p:nvPicPr>
        <p:blipFill>
          <a:blip r:embed="rId5"/>
          <a:stretch>
            <a:fillRect/>
          </a:stretch>
        </p:blipFill>
        <p:spPr>
          <a:xfrm>
            <a:off x="2966959" y="3792418"/>
            <a:ext cx="2466975" cy="1847850"/>
          </a:xfrm>
          <a:prstGeom prst="rect">
            <a:avLst/>
          </a:prstGeom>
        </p:spPr>
      </p:pic>
      <p:pic>
        <p:nvPicPr>
          <p:cNvPr id="8" name="Image 7">
            <a:extLst>
              <a:ext uri="{FF2B5EF4-FFF2-40B4-BE49-F238E27FC236}">
                <a16:creationId xmlns:a16="http://schemas.microsoft.com/office/drawing/2014/main" id="{3EC35C95-ED37-4A89-A3DC-1B1267BE3ABD}"/>
              </a:ext>
            </a:extLst>
          </p:cNvPr>
          <p:cNvPicPr>
            <a:picLocks noChangeAspect="1"/>
          </p:cNvPicPr>
          <p:nvPr/>
        </p:nvPicPr>
        <p:blipFill>
          <a:blip r:embed="rId6"/>
          <a:stretch>
            <a:fillRect/>
          </a:stretch>
        </p:blipFill>
        <p:spPr>
          <a:xfrm>
            <a:off x="1470540" y="5455602"/>
            <a:ext cx="1532854" cy="1402398"/>
          </a:xfrm>
          <a:prstGeom prst="rect">
            <a:avLst/>
          </a:prstGeom>
          <a:ln>
            <a:noFill/>
          </a:ln>
        </p:spPr>
      </p:pic>
      <p:cxnSp>
        <p:nvCxnSpPr>
          <p:cNvPr id="11" name="Connecteur droit 10">
            <a:extLst>
              <a:ext uri="{FF2B5EF4-FFF2-40B4-BE49-F238E27FC236}">
                <a16:creationId xmlns:a16="http://schemas.microsoft.com/office/drawing/2014/main" id="{4EE9004D-D77F-4DDF-9CB9-75DAA548E836}"/>
              </a:ext>
            </a:extLst>
          </p:cNvPr>
          <p:cNvCxnSpPr/>
          <p:nvPr/>
        </p:nvCxnSpPr>
        <p:spPr>
          <a:xfrm flipV="1">
            <a:off x="5219700" y="1690688"/>
            <a:ext cx="1190625" cy="5167312"/>
          </a:xfrm>
          <a:prstGeom prst="line">
            <a:avLst/>
          </a:prstGeom>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13BABCB-A77C-44C3-9404-B1FF1C879069}"/>
              </a:ext>
            </a:extLst>
          </p:cNvPr>
          <p:cNvSpPr txBox="1"/>
          <p:nvPr/>
        </p:nvSpPr>
        <p:spPr>
          <a:xfrm>
            <a:off x="4400962" y="2445821"/>
            <a:ext cx="2019300" cy="369332"/>
          </a:xfrm>
          <a:prstGeom prst="rect">
            <a:avLst/>
          </a:prstGeom>
          <a:noFill/>
        </p:spPr>
        <p:txBody>
          <a:bodyPr wrap="square" rtlCol="0">
            <a:spAutoFit/>
          </a:bodyPr>
          <a:lstStyle/>
          <a:p>
            <a:r>
              <a:rPr lang="fr-FR" b="1" dirty="0"/>
              <a:t>PEUR/ANGOISSE</a:t>
            </a:r>
          </a:p>
        </p:txBody>
      </p:sp>
      <p:sp>
        <p:nvSpPr>
          <p:cNvPr id="10" name="ZoneTexte 9">
            <a:extLst>
              <a:ext uri="{FF2B5EF4-FFF2-40B4-BE49-F238E27FC236}">
                <a16:creationId xmlns:a16="http://schemas.microsoft.com/office/drawing/2014/main" id="{6CD84BBD-2F75-4EB8-8783-68A7D1747958}"/>
              </a:ext>
            </a:extLst>
          </p:cNvPr>
          <p:cNvSpPr txBox="1"/>
          <p:nvPr/>
        </p:nvSpPr>
        <p:spPr>
          <a:xfrm>
            <a:off x="9168055" y="5455602"/>
            <a:ext cx="2019300" cy="369332"/>
          </a:xfrm>
          <a:prstGeom prst="rect">
            <a:avLst/>
          </a:prstGeom>
          <a:noFill/>
        </p:spPr>
        <p:txBody>
          <a:bodyPr wrap="square" rtlCol="0">
            <a:spAutoFit/>
          </a:bodyPr>
          <a:lstStyle/>
          <a:p>
            <a:r>
              <a:rPr lang="fr-FR" b="1" dirty="0"/>
              <a:t>ENNUI</a:t>
            </a:r>
          </a:p>
        </p:txBody>
      </p:sp>
      <p:pic>
        <p:nvPicPr>
          <p:cNvPr id="22" name="Graphique 21" descr="Téléphone à haut-parleur avec un remplissage uni">
            <a:extLst>
              <a:ext uri="{FF2B5EF4-FFF2-40B4-BE49-F238E27FC236}">
                <a16:creationId xmlns:a16="http://schemas.microsoft.com/office/drawing/2014/main" id="{BA27D73B-08BC-4744-9952-7F23925A20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168" y="5585006"/>
            <a:ext cx="914400" cy="914400"/>
          </a:xfrm>
          <a:prstGeom prst="rect">
            <a:avLst/>
          </a:prstGeom>
        </p:spPr>
      </p:pic>
      <p:pic>
        <p:nvPicPr>
          <p:cNvPr id="26" name="Graphique 25" descr="Volume avec un remplissage uni">
            <a:extLst>
              <a:ext uri="{FF2B5EF4-FFF2-40B4-BE49-F238E27FC236}">
                <a16:creationId xmlns:a16="http://schemas.microsoft.com/office/drawing/2014/main" id="{F14B6562-3B3A-4EB8-9889-12CA9033A0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0695" y="6321994"/>
            <a:ext cx="354824" cy="354824"/>
          </a:xfrm>
          <a:prstGeom prst="rect">
            <a:avLst/>
          </a:prstGeom>
        </p:spPr>
      </p:pic>
    </p:spTree>
    <p:extLst>
      <p:ext uri="{BB962C8B-B14F-4D97-AF65-F5344CB8AC3E}">
        <p14:creationId xmlns:p14="http://schemas.microsoft.com/office/powerpoint/2010/main" val="418312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95624"/>
            <a:ext cx="10515600" cy="1325563"/>
          </a:xfrm>
        </p:spPr>
        <p:txBody>
          <a:bodyPr/>
          <a:lstStyle/>
          <a:p>
            <a:r>
              <a:rPr lang="fr-FR" dirty="0"/>
              <a:t>Environnement et organisations de soins</a:t>
            </a:r>
          </a:p>
        </p:txBody>
      </p:sp>
      <p:grpSp>
        <p:nvGrpSpPr>
          <p:cNvPr id="4" name="Groupe 3"/>
          <p:cNvGrpSpPr/>
          <p:nvPr/>
        </p:nvGrpSpPr>
        <p:grpSpPr>
          <a:xfrm>
            <a:off x="192799" y="1035655"/>
            <a:ext cx="7448074" cy="3996323"/>
            <a:chOff x="192799" y="1035655"/>
            <a:chExt cx="7448074" cy="3996323"/>
          </a:xfrm>
        </p:grpSpPr>
        <p:sp>
          <p:nvSpPr>
            <p:cNvPr id="3" name="ZoneTexte 2"/>
            <p:cNvSpPr txBox="1"/>
            <p:nvPr/>
          </p:nvSpPr>
          <p:spPr>
            <a:xfrm>
              <a:off x="496415" y="3894922"/>
              <a:ext cx="6695956" cy="430887"/>
            </a:xfrm>
            <a:prstGeom prst="rect">
              <a:avLst/>
            </a:prstGeom>
            <a:noFill/>
          </p:spPr>
          <p:txBody>
            <a:bodyPr wrap="square" rtlCol="0">
              <a:spAutoFit/>
            </a:bodyPr>
            <a:lstStyle/>
            <a:p>
              <a:r>
                <a:rPr lang="fr-FR" sz="2200" b="1" dirty="0">
                  <a:solidFill>
                    <a:srgbClr val="00B050"/>
                  </a:solidFill>
                </a:rPr>
                <a:t>&lt; 1/3 </a:t>
              </a:r>
              <a:r>
                <a:rPr lang="fr-FR" sz="2200" b="1" dirty="0"/>
                <a:t>des patients mangent assis au fauteuil</a:t>
              </a:r>
            </a:p>
          </p:txBody>
        </p:sp>
        <p:pic>
          <p:nvPicPr>
            <p:cNvPr id="13" name="Image 12"/>
            <p:cNvPicPr>
              <a:picLocks noChangeAspect="1"/>
            </p:cNvPicPr>
            <p:nvPr/>
          </p:nvPicPr>
          <p:blipFill>
            <a:blip r:embed="rId2"/>
            <a:stretch>
              <a:fillRect/>
            </a:stretch>
          </p:blipFill>
          <p:spPr>
            <a:xfrm>
              <a:off x="2661665" y="1341168"/>
              <a:ext cx="2661070" cy="1770821"/>
            </a:xfrm>
            <a:prstGeom prst="rect">
              <a:avLst/>
            </a:prstGeom>
          </p:spPr>
        </p:pic>
        <p:pic>
          <p:nvPicPr>
            <p:cNvPr id="15" name="Image 14"/>
            <p:cNvPicPr>
              <a:picLocks noChangeAspect="1"/>
            </p:cNvPicPr>
            <p:nvPr/>
          </p:nvPicPr>
          <p:blipFill rotWithShape="1">
            <a:blip r:embed="rId3"/>
            <a:srcRect b="12833"/>
            <a:stretch/>
          </p:blipFill>
          <p:spPr>
            <a:xfrm>
              <a:off x="195210" y="1849493"/>
              <a:ext cx="2728762" cy="1743075"/>
            </a:xfrm>
            <a:prstGeom prst="rect">
              <a:avLst/>
            </a:prstGeom>
          </p:spPr>
        </p:pic>
        <p:sp>
          <p:nvSpPr>
            <p:cNvPr id="18" name="ZoneTexte 17"/>
            <p:cNvSpPr txBox="1"/>
            <p:nvPr/>
          </p:nvSpPr>
          <p:spPr>
            <a:xfrm>
              <a:off x="192799" y="4385647"/>
              <a:ext cx="3243072" cy="646331"/>
            </a:xfrm>
            <a:prstGeom prst="rect">
              <a:avLst/>
            </a:prstGeom>
            <a:noFill/>
          </p:spPr>
          <p:txBody>
            <a:bodyPr wrap="square" rtlCol="0">
              <a:spAutoFit/>
            </a:bodyPr>
            <a:lstStyle/>
            <a:p>
              <a:r>
                <a:rPr lang="fr-FR" b="1" dirty="0" err="1">
                  <a:solidFill>
                    <a:srgbClr val="002060"/>
                  </a:solidFill>
                </a:rPr>
                <a:t>Mudge</a:t>
              </a:r>
              <a:r>
                <a:rPr lang="fr-FR" b="1" dirty="0">
                  <a:solidFill>
                    <a:srgbClr val="002060"/>
                  </a:solidFill>
                </a:rPr>
                <a:t> et al.</a:t>
              </a:r>
              <a:r>
                <a:rPr lang="fr-FR" b="1" dirty="0">
                  <a:solidFill>
                    <a:srgbClr val="00B0F0"/>
                  </a:solidFill>
                </a:rPr>
                <a:t> Am j clin </a:t>
              </a:r>
              <a:r>
                <a:rPr lang="fr-FR" b="1" dirty="0" err="1">
                  <a:solidFill>
                    <a:srgbClr val="00B0F0"/>
                  </a:solidFill>
                </a:rPr>
                <a:t>nutr</a:t>
              </a:r>
              <a:r>
                <a:rPr lang="fr-FR" b="1" dirty="0">
                  <a:solidFill>
                    <a:srgbClr val="00B0F0"/>
                  </a:solidFill>
                </a:rPr>
                <a:t> 2011</a:t>
              </a:r>
            </a:p>
            <a:p>
              <a:r>
                <a:rPr lang="fr-FR" b="1" dirty="0">
                  <a:solidFill>
                    <a:srgbClr val="002060"/>
                  </a:solidFill>
                </a:rPr>
                <a:t>Ross et al. </a:t>
              </a:r>
              <a:r>
                <a:rPr lang="fr-FR" b="1" dirty="0" err="1">
                  <a:solidFill>
                    <a:srgbClr val="00B0F0"/>
                  </a:solidFill>
                </a:rPr>
                <a:t>Nutr</a:t>
              </a:r>
              <a:r>
                <a:rPr lang="fr-FR" b="1" dirty="0">
                  <a:solidFill>
                    <a:srgbClr val="00B0F0"/>
                  </a:solidFill>
                </a:rPr>
                <a:t> </a:t>
              </a:r>
              <a:r>
                <a:rPr lang="fr-FR" b="1" dirty="0" err="1">
                  <a:solidFill>
                    <a:srgbClr val="00B0F0"/>
                  </a:solidFill>
                </a:rPr>
                <a:t>Dietetics</a:t>
              </a:r>
              <a:r>
                <a:rPr lang="fr-FR" b="1" dirty="0">
                  <a:solidFill>
                    <a:srgbClr val="00B0F0"/>
                  </a:solidFill>
                </a:rPr>
                <a:t> 2011</a:t>
              </a:r>
            </a:p>
          </p:txBody>
        </p:sp>
        <p:pic>
          <p:nvPicPr>
            <p:cNvPr id="20" name="Image 19" descr="Capture d’écran"/>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4627"/>
            <a:stretch/>
          </p:blipFill>
          <p:spPr>
            <a:xfrm>
              <a:off x="5256050" y="1035655"/>
              <a:ext cx="2384823" cy="2756199"/>
            </a:xfrm>
            <a:prstGeom prst="rect">
              <a:avLst/>
            </a:prstGeom>
          </p:spPr>
        </p:pic>
      </p:grpSp>
      <p:pic>
        <p:nvPicPr>
          <p:cNvPr id="11" name="Image 10" descr="Une image contenant intérieur, vêtements, désordonné, encombré&#10;&#10;Description générée automatiquement">
            <a:extLst>
              <a:ext uri="{FF2B5EF4-FFF2-40B4-BE49-F238E27FC236}">
                <a16:creationId xmlns:a16="http://schemas.microsoft.com/office/drawing/2014/main" id="{46B42493-CA55-46F3-A6D8-01B4D05691F9}"/>
              </a:ext>
            </a:extLst>
          </p:cNvPr>
          <p:cNvPicPr>
            <a:picLocks noChangeAspect="1"/>
          </p:cNvPicPr>
          <p:nvPr/>
        </p:nvPicPr>
        <p:blipFill rotWithShape="1">
          <a:blip r:embed="rId5"/>
          <a:srcRect t="16331" r="1" b="7473"/>
          <a:stretch/>
        </p:blipFill>
        <p:spPr>
          <a:xfrm>
            <a:off x="8229862" y="1580236"/>
            <a:ext cx="3486177" cy="1628990"/>
          </a:xfrm>
          <a:prstGeom prst="rect">
            <a:avLst/>
          </a:prstGeom>
        </p:spPr>
      </p:pic>
      <p:pic>
        <p:nvPicPr>
          <p:cNvPr id="17" name="Image 16" descr="Capture d’écran"/>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7753"/>
          <a:stretch/>
        </p:blipFill>
        <p:spPr>
          <a:xfrm>
            <a:off x="9067491" y="3564444"/>
            <a:ext cx="2746078" cy="2756199"/>
          </a:xfrm>
          <a:prstGeom prst="rect">
            <a:avLst/>
          </a:prstGeom>
        </p:spPr>
      </p:pic>
      <p:grpSp>
        <p:nvGrpSpPr>
          <p:cNvPr id="19" name="Groupe 18"/>
          <p:cNvGrpSpPr/>
          <p:nvPr/>
        </p:nvGrpSpPr>
        <p:grpSpPr>
          <a:xfrm>
            <a:off x="2661665" y="4504725"/>
            <a:ext cx="6503150" cy="2172245"/>
            <a:chOff x="2661665" y="3904220"/>
            <a:chExt cx="6503150" cy="2172245"/>
          </a:xfrm>
        </p:grpSpPr>
        <p:grpSp>
          <p:nvGrpSpPr>
            <p:cNvPr id="21" name="Groupe 20"/>
            <p:cNvGrpSpPr/>
            <p:nvPr/>
          </p:nvGrpSpPr>
          <p:grpSpPr>
            <a:xfrm>
              <a:off x="2661665" y="3904220"/>
              <a:ext cx="6053314" cy="1820763"/>
              <a:chOff x="1181685" y="2771170"/>
              <a:chExt cx="6053314" cy="1820763"/>
            </a:xfrm>
          </p:grpSpPr>
          <p:sp>
            <p:nvSpPr>
              <p:cNvPr id="23" name="ZoneTexte 22"/>
              <p:cNvSpPr txBox="1"/>
              <p:nvPr/>
            </p:nvSpPr>
            <p:spPr>
              <a:xfrm>
                <a:off x="1181685" y="3822492"/>
                <a:ext cx="3584448" cy="769441"/>
              </a:xfrm>
              <a:prstGeom prst="rect">
                <a:avLst/>
              </a:prstGeom>
              <a:noFill/>
            </p:spPr>
            <p:txBody>
              <a:bodyPr wrap="square" rtlCol="0">
                <a:spAutoFit/>
              </a:bodyPr>
              <a:lstStyle/>
              <a:p>
                <a:r>
                  <a:rPr lang="fr-FR" sz="2200" b="1" dirty="0"/>
                  <a:t>Les patients hospitalisés passent </a:t>
                </a:r>
                <a:r>
                  <a:rPr lang="fr-FR" sz="2200" b="1" dirty="0">
                    <a:solidFill>
                      <a:srgbClr val="00B050"/>
                    </a:solidFill>
                  </a:rPr>
                  <a:t>60% du temps seuls </a:t>
                </a:r>
                <a:endParaRPr lang="fr-FR" sz="2200" b="1" dirty="0"/>
              </a:p>
            </p:txBody>
          </p:sp>
          <p:pic>
            <p:nvPicPr>
              <p:cNvPr id="24" name="Image 23"/>
              <p:cNvPicPr>
                <a:picLocks noChangeAspect="1"/>
              </p:cNvPicPr>
              <p:nvPr/>
            </p:nvPicPr>
            <p:blipFill>
              <a:blip r:embed="rId6"/>
              <a:stretch>
                <a:fillRect/>
              </a:stretch>
            </p:blipFill>
            <p:spPr>
              <a:xfrm>
                <a:off x="4615624" y="2771170"/>
                <a:ext cx="2619375" cy="1743075"/>
              </a:xfrm>
              <a:prstGeom prst="rect">
                <a:avLst/>
              </a:prstGeom>
            </p:spPr>
          </p:pic>
        </p:grpSp>
        <p:sp>
          <p:nvSpPr>
            <p:cNvPr id="22" name="ZoneTexte 21"/>
            <p:cNvSpPr txBox="1"/>
            <p:nvPr/>
          </p:nvSpPr>
          <p:spPr>
            <a:xfrm>
              <a:off x="3327411" y="5707133"/>
              <a:ext cx="5837404" cy="369332"/>
            </a:xfrm>
            <a:prstGeom prst="rect">
              <a:avLst/>
            </a:prstGeom>
            <a:noFill/>
          </p:spPr>
          <p:txBody>
            <a:bodyPr wrap="square" rtlCol="0">
              <a:spAutoFit/>
            </a:bodyPr>
            <a:lstStyle/>
            <a:p>
              <a:r>
                <a:rPr lang="fr-FR" b="1" dirty="0" err="1">
                  <a:solidFill>
                    <a:srgbClr val="002060"/>
                  </a:solidFill>
                </a:rPr>
                <a:t>Mudge</a:t>
              </a:r>
              <a:r>
                <a:rPr lang="fr-FR" b="1" dirty="0">
                  <a:solidFill>
                    <a:srgbClr val="002060"/>
                  </a:solidFill>
                </a:rPr>
                <a:t> et al.</a:t>
              </a:r>
              <a:r>
                <a:rPr lang="fr-FR" b="1" dirty="0">
                  <a:solidFill>
                    <a:srgbClr val="00B0F0"/>
                  </a:solidFill>
                </a:rPr>
                <a:t> </a:t>
              </a:r>
              <a:r>
                <a:rPr lang="en-US" b="1" dirty="0">
                  <a:solidFill>
                    <a:srgbClr val="00B0F0"/>
                  </a:solidFill>
                </a:rPr>
                <a:t>American Journal of Medical Quality 2015</a:t>
              </a:r>
              <a:endParaRPr lang="fr-FR" b="1" dirty="0">
                <a:solidFill>
                  <a:srgbClr val="00B0F0"/>
                </a:solidFill>
              </a:endParaRPr>
            </a:p>
          </p:txBody>
        </p:sp>
      </p:grpSp>
    </p:spTree>
    <p:extLst>
      <p:ext uri="{BB962C8B-B14F-4D97-AF65-F5344CB8AC3E}">
        <p14:creationId xmlns:p14="http://schemas.microsoft.com/office/powerpoint/2010/main" val="333589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ulle ronde 1"/>
          <p:cNvSpPr/>
          <p:nvPr/>
        </p:nvSpPr>
        <p:spPr>
          <a:xfrm>
            <a:off x="841248" y="1292352"/>
            <a:ext cx="3352800" cy="1514856"/>
          </a:xfrm>
          <a:prstGeom prst="wedgeEllipseCallout">
            <a:avLst>
              <a:gd name="adj1" fmla="val -41927"/>
              <a:gd name="adj2" fmla="val 8020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tx1"/>
                </a:solidFill>
              </a:rPr>
              <a:t>« Retournez dans votre chambre ! »</a:t>
            </a:r>
          </a:p>
        </p:txBody>
      </p:sp>
      <p:sp>
        <p:nvSpPr>
          <p:cNvPr id="3" name="Bulle ronde 2"/>
          <p:cNvSpPr/>
          <p:nvPr/>
        </p:nvSpPr>
        <p:spPr>
          <a:xfrm>
            <a:off x="7290816" y="1481328"/>
            <a:ext cx="3651504" cy="1834896"/>
          </a:xfrm>
          <a:prstGeom prst="wedgeEllipseCallout">
            <a:avLst>
              <a:gd name="adj1" fmla="val 69011"/>
              <a:gd name="adj2" fmla="val 7779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tx1"/>
                </a:solidFill>
              </a:rPr>
              <a:t>« Vous avez une protection ! »</a:t>
            </a:r>
          </a:p>
        </p:txBody>
      </p:sp>
      <p:sp>
        <p:nvSpPr>
          <p:cNvPr id="4" name="Bulle ronde 3"/>
          <p:cNvSpPr/>
          <p:nvPr/>
        </p:nvSpPr>
        <p:spPr>
          <a:xfrm>
            <a:off x="4779264" y="3681984"/>
            <a:ext cx="3864864" cy="2133600"/>
          </a:xfrm>
          <a:prstGeom prst="wedgeEllipseCallout">
            <a:avLst>
              <a:gd name="adj1" fmla="val 4719"/>
              <a:gd name="adj2" fmla="val 785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tx1"/>
                </a:solidFill>
              </a:rPr>
              <a:t>« Je n’ai pas le temps de vous accompagner aux WC je dois faire mon tour »</a:t>
            </a:r>
          </a:p>
        </p:txBody>
      </p:sp>
    </p:spTree>
    <p:extLst>
      <p:ext uri="{BB962C8B-B14F-4D97-AF65-F5344CB8AC3E}">
        <p14:creationId xmlns:p14="http://schemas.microsoft.com/office/powerpoint/2010/main" val="2291393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CDC845D-ED63-42E5-B079-AE794C00639C}"/>
              </a:ext>
            </a:extLst>
          </p:cNvPr>
          <p:cNvPicPr>
            <a:picLocks noChangeAspect="1"/>
          </p:cNvPicPr>
          <p:nvPr/>
        </p:nvPicPr>
        <p:blipFill rotWithShape="1">
          <a:blip r:embed="rId2">
            <a:extLst>
              <a:ext uri="{28A0092B-C50C-407E-A947-70E740481C1C}">
                <a14:useLocalDpi xmlns:a14="http://schemas.microsoft.com/office/drawing/2010/main" val="0"/>
              </a:ext>
            </a:extLst>
          </a:blip>
          <a:srcRect b="2237"/>
          <a:stretch/>
        </p:blipFill>
        <p:spPr>
          <a:xfrm>
            <a:off x="574406" y="213360"/>
            <a:ext cx="9851345" cy="6126480"/>
          </a:xfrm>
          <a:prstGeom prst="rect">
            <a:avLst/>
          </a:prstGeom>
        </p:spPr>
      </p:pic>
      <p:sp>
        <p:nvSpPr>
          <p:cNvPr id="5" name="ZoneTexte 4">
            <a:extLst>
              <a:ext uri="{FF2B5EF4-FFF2-40B4-BE49-F238E27FC236}">
                <a16:creationId xmlns:a16="http://schemas.microsoft.com/office/drawing/2014/main" id="{3829B3EA-84F2-4483-9982-94E6302517B5}"/>
              </a:ext>
            </a:extLst>
          </p:cNvPr>
          <p:cNvSpPr txBox="1"/>
          <p:nvPr/>
        </p:nvSpPr>
        <p:spPr>
          <a:xfrm>
            <a:off x="9387840" y="213360"/>
            <a:ext cx="2702560" cy="1600438"/>
          </a:xfrm>
          <a:prstGeom prst="rect">
            <a:avLst/>
          </a:prstGeom>
          <a:solidFill>
            <a:schemeClr val="bg1"/>
          </a:solidFill>
          <a:ln>
            <a:solidFill>
              <a:schemeClr val="bg1"/>
            </a:solidFill>
          </a:ln>
        </p:spPr>
        <p:txBody>
          <a:bodyPr wrap="square" rtlCol="0">
            <a:spAutoFit/>
          </a:bodyPr>
          <a:lstStyle/>
          <a:p>
            <a:r>
              <a:rPr lang="fr-FR" sz="2200" b="1" dirty="0" err="1">
                <a:solidFill>
                  <a:srgbClr val="0070C0"/>
                </a:solidFill>
              </a:rPr>
              <a:t>Kalisch</a:t>
            </a:r>
            <a:r>
              <a:rPr lang="fr-FR" sz="2200" b="1" dirty="0">
                <a:solidFill>
                  <a:srgbClr val="0070C0"/>
                </a:solidFill>
              </a:rPr>
              <a:t> Am J Med </a:t>
            </a:r>
            <a:r>
              <a:rPr lang="fr-FR" sz="2200" b="1" dirty="0" err="1">
                <a:solidFill>
                  <a:srgbClr val="0070C0"/>
                </a:solidFill>
              </a:rPr>
              <a:t>Qual</a:t>
            </a:r>
            <a:r>
              <a:rPr lang="fr-FR" sz="2200" b="1" dirty="0">
                <a:solidFill>
                  <a:srgbClr val="0070C0"/>
                </a:solidFill>
              </a:rPr>
              <a:t> 2011</a:t>
            </a:r>
          </a:p>
          <a:p>
            <a:r>
              <a:rPr lang="fr-FR" b="1" dirty="0"/>
              <a:t>Diapo d’après une présentation du Pr. Alison </a:t>
            </a:r>
            <a:r>
              <a:rPr lang="fr-FR" b="1" dirty="0" err="1"/>
              <a:t>Mudge</a:t>
            </a:r>
            <a:endParaRPr lang="fr-FR" b="1" dirty="0"/>
          </a:p>
        </p:txBody>
      </p:sp>
    </p:spTree>
    <p:extLst>
      <p:ext uri="{BB962C8B-B14F-4D97-AF65-F5344CB8AC3E}">
        <p14:creationId xmlns:p14="http://schemas.microsoft.com/office/powerpoint/2010/main" val="1208515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3985" y="2686870"/>
            <a:ext cx="4167890" cy="9694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Immobilisation </a:t>
            </a:r>
            <a:r>
              <a:rPr lang="fr-FR" dirty="0">
                <a:sym typeface="Wingdings" panose="05000000000000000000" pitchFamily="2" charset="2"/>
              </a:rPr>
              <a:t> Sarcopénie</a:t>
            </a:r>
            <a:endParaRPr lang="fr-FR" dirty="0"/>
          </a:p>
        </p:txBody>
      </p:sp>
      <p:pic>
        <p:nvPicPr>
          <p:cNvPr id="3" name="Image 2"/>
          <p:cNvPicPr>
            <a:picLocks noChangeAspect="1"/>
          </p:cNvPicPr>
          <p:nvPr/>
        </p:nvPicPr>
        <p:blipFill>
          <a:blip r:embed="rId2"/>
          <a:stretch>
            <a:fillRect/>
          </a:stretch>
        </p:blipFill>
        <p:spPr>
          <a:xfrm>
            <a:off x="5125875" y="1419366"/>
            <a:ext cx="6055037" cy="4473999"/>
          </a:xfrm>
          <a:prstGeom prst="rect">
            <a:avLst/>
          </a:prstGeom>
        </p:spPr>
      </p:pic>
      <p:sp>
        <p:nvSpPr>
          <p:cNvPr id="5" name="ZoneTexte 4"/>
          <p:cNvSpPr txBox="1"/>
          <p:nvPr/>
        </p:nvSpPr>
        <p:spPr>
          <a:xfrm>
            <a:off x="4114789" y="5123925"/>
            <a:ext cx="8077210" cy="769441"/>
          </a:xfrm>
          <a:prstGeom prst="rect">
            <a:avLst/>
          </a:prstGeom>
          <a:solidFill>
            <a:srgbClr val="FFC000"/>
          </a:solidFill>
        </p:spPr>
        <p:txBody>
          <a:bodyPr wrap="square" rtlCol="0">
            <a:spAutoFit/>
          </a:bodyPr>
          <a:lstStyle/>
          <a:p>
            <a:pPr algn="ctr"/>
            <a:r>
              <a:rPr lang="fr-FR" sz="2200" b="1" dirty="0"/>
              <a:t>10 jours d’alitement = 10-15% de perte de masse et force musculaire!</a:t>
            </a:r>
          </a:p>
        </p:txBody>
      </p:sp>
      <p:sp>
        <p:nvSpPr>
          <p:cNvPr id="4" name="ZoneTexte 3"/>
          <p:cNvSpPr txBox="1"/>
          <p:nvPr/>
        </p:nvSpPr>
        <p:spPr>
          <a:xfrm>
            <a:off x="8366078" y="5893366"/>
            <a:ext cx="3825921" cy="369332"/>
          </a:xfrm>
          <a:prstGeom prst="rect">
            <a:avLst/>
          </a:prstGeom>
          <a:noFill/>
        </p:spPr>
        <p:txBody>
          <a:bodyPr wrap="square" rtlCol="0">
            <a:spAutoFit/>
          </a:bodyPr>
          <a:lstStyle/>
          <a:p>
            <a:pPr algn="ctr"/>
            <a:r>
              <a:rPr lang="fr-FR" b="1" dirty="0" err="1">
                <a:solidFill>
                  <a:srgbClr val="002060"/>
                </a:solidFill>
              </a:rPr>
              <a:t>Kortebein</a:t>
            </a:r>
            <a:r>
              <a:rPr lang="fr-FR" b="1" dirty="0">
                <a:solidFill>
                  <a:srgbClr val="002060"/>
                </a:solidFill>
              </a:rPr>
              <a:t> et al. </a:t>
            </a:r>
            <a:r>
              <a:rPr lang="fr-FR" b="1" dirty="0">
                <a:solidFill>
                  <a:srgbClr val="0070C0"/>
                </a:solidFill>
              </a:rPr>
              <a:t> J </a:t>
            </a:r>
            <a:r>
              <a:rPr lang="fr-FR" b="1" dirty="0" err="1">
                <a:solidFill>
                  <a:srgbClr val="0070C0"/>
                </a:solidFill>
              </a:rPr>
              <a:t>gerontol</a:t>
            </a:r>
            <a:r>
              <a:rPr lang="fr-FR" b="1" dirty="0">
                <a:solidFill>
                  <a:srgbClr val="0070C0"/>
                </a:solidFill>
              </a:rPr>
              <a:t> A 2008</a:t>
            </a:r>
          </a:p>
        </p:txBody>
      </p:sp>
      <p:sp>
        <p:nvSpPr>
          <p:cNvPr id="9" name="ZoneTexte 8"/>
          <p:cNvSpPr txBox="1"/>
          <p:nvPr/>
        </p:nvSpPr>
        <p:spPr>
          <a:xfrm>
            <a:off x="253985" y="1717374"/>
            <a:ext cx="4167890" cy="1938992"/>
          </a:xfrm>
          <a:prstGeom prst="rect">
            <a:avLst/>
          </a:prstGeom>
          <a:noFill/>
        </p:spPr>
        <p:txBody>
          <a:bodyPr wrap="square" rtlCol="0">
            <a:spAutoFit/>
          </a:bodyPr>
          <a:lstStyle/>
          <a:p>
            <a:r>
              <a:rPr lang="fr-FR" sz="3000" b="1" dirty="0"/>
              <a:t>Patients âgés hospitalisés:</a:t>
            </a:r>
          </a:p>
          <a:p>
            <a:r>
              <a:rPr lang="fr-FR" sz="3000" dirty="0"/>
              <a:t>- Temps passé au lit 83%</a:t>
            </a:r>
          </a:p>
          <a:p>
            <a:r>
              <a:rPr lang="fr-FR" sz="3000" dirty="0"/>
              <a:t>- Temps d’activité 3%</a:t>
            </a:r>
          </a:p>
        </p:txBody>
      </p:sp>
      <p:sp>
        <p:nvSpPr>
          <p:cNvPr id="12" name="ZoneTexte 11">
            <a:extLst>
              <a:ext uri="{FF2B5EF4-FFF2-40B4-BE49-F238E27FC236}">
                <a16:creationId xmlns:a16="http://schemas.microsoft.com/office/drawing/2014/main" id="{326B956E-8F8E-4FC5-8CF6-18F5574E54DA}"/>
              </a:ext>
            </a:extLst>
          </p:cNvPr>
          <p:cNvSpPr txBox="1"/>
          <p:nvPr/>
        </p:nvSpPr>
        <p:spPr>
          <a:xfrm>
            <a:off x="2337930" y="3683052"/>
            <a:ext cx="6186486" cy="369332"/>
          </a:xfrm>
          <a:prstGeom prst="rect">
            <a:avLst/>
          </a:prstGeom>
          <a:noFill/>
        </p:spPr>
        <p:txBody>
          <a:bodyPr wrap="square">
            <a:spAutoFit/>
          </a:bodyPr>
          <a:lstStyle/>
          <a:p>
            <a:r>
              <a:rPr lang="fr-FR" b="1" dirty="0">
                <a:solidFill>
                  <a:srgbClr val="002060"/>
                </a:solidFill>
              </a:rPr>
              <a:t>Brown et al.</a:t>
            </a:r>
            <a:r>
              <a:rPr lang="fr-FR" b="1" dirty="0">
                <a:solidFill>
                  <a:srgbClr val="0070C0"/>
                </a:solidFill>
              </a:rPr>
              <a:t> JAGS 2009</a:t>
            </a:r>
          </a:p>
        </p:txBody>
      </p:sp>
      <p:pic>
        <p:nvPicPr>
          <p:cNvPr id="10" name="Image 9">
            <a:extLst>
              <a:ext uri="{FF2B5EF4-FFF2-40B4-BE49-F238E27FC236}">
                <a16:creationId xmlns:a16="http://schemas.microsoft.com/office/drawing/2014/main" id="{57582C1E-448E-49ED-92EE-9C063621AD39}"/>
              </a:ext>
            </a:extLst>
          </p:cNvPr>
          <p:cNvPicPr>
            <a:picLocks noChangeAspect="1"/>
          </p:cNvPicPr>
          <p:nvPr/>
        </p:nvPicPr>
        <p:blipFill rotWithShape="1">
          <a:blip r:embed="rId3"/>
          <a:srcRect t="12311" r="-1" b="9429"/>
          <a:stretch/>
        </p:blipFill>
        <p:spPr>
          <a:xfrm>
            <a:off x="425511" y="4345865"/>
            <a:ext cx="3401310" cy="1993819"/>
          </a:xfrm>
          <a:prstGeom prst="rect">
            <a:avLst/>
          </a:prstGeom>
        </p:spPr>
      </p:pic>
    </p:spTree>
    <p:extLst>
      <p:ext uri="{BB962C8B-B14F-4D97-AF65-F5344CB8AC3E}">
        <p14:creationId xmlns:p14="http://schemas.microsoft.com/office/powerpoint/2010/main" val="578954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926170" cy="1325563"/>
          </a:xfrm>
        </p:spPr>
        <p:txBody>
          <a:bodyPr/>
          <a:lstStyle/>
          <a:p>
            <a:r>
              <a:rPr lang="fr-FR" dirty="0"/>
              <a:t>Nombre de pas avant et après l’hospitalisation</a:t>
            </a:r>
          </a:p>
        </p:txBody>
      </p:sp>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9710031" cy="3839709"/>
          </a:xfrm>
          <a:prstGeom prst="rect">
            <a:avLst/>
          </a:prstGeom>
        </p:spPr>
      </p:pic>
      <p:sp>
        <p:nvSpPr>
          <p:cNvPr id="4" name="Flèche vers le bas 3"/>
          <p:cNvSpPr/>
          <p:nvPr/>
        </p:nvSpPr>
        <p:spPr>
          <a:xfrm rot="10800000">
            <a:off x="5977720" y="5516764"/>
            <a:ext cx="319016" cy="542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690564" y="6103818"/>
            <a:ext cx="2893326" cy="369332"/>
          </a:xfrm>
          <a:prstGeom prst="rect">
            <a:avLst/>
          </a:prstGeom>
          <a:noFill/>
        </p:spPr>
        <p:txBody>
          <a:bodyPr wrap="square" rtlCol="0">
            <a:spAutoFit/>
          </a:bodyPr>
          <a:lstStyle/>
          <a:p>
            <a:pPr algn="ctr"/>
            <a:r>
              <a:rPr lang="fr-FR" dirty="0"/>
              <a:t>Sortie</a:t>
            </a:r>
          </a:p>
        </p:txBody>
      </p:sp>
      <p:sp>
        <p:nvSpPr>
          <p:cNvPr id="6" name="ZoneTexte 5"/>
          <p:cNvSpPr txBox="1"/>
          <p:nvPr/>
        </p:nvSpPr>
        <p:spPr>
          <a:xfrm>
            <a:off x="9608024" y="6353455"/>
            <a:ext cx="2770496" cy="369332"/>
          </a:xfrm>
          <a:prstGeom prst="rect">
            <a:avLst/>
          </a:prstGeom>
          <a:noFill/>
        </p:spPr>
        <p:txBody>
          <a:bodyPr wrap="square" rtlCol="0">
            <a:spAutoFit/>
          </a:bodyPr>
          <a:lstStyle/>
          <a:p>
            <a:r>
              <a:rPr lang="fr-FR" b="1" dirty="0" err="1">
                <a:solidFill>
                  <a:srgbClr val="002060"/>
                </a:solidFill>
              </a:rPr>
              <a:t>Kolk</a:t>
            </a:r>
            <a:r>
              <a:rPr lang="fr-FR" b="1" dirty="0">
                <a:solidFill>
                  <a:srgbClr val="002060"/>
                </a:solidFill>
              </a:rPr>
              <a:t> et al. </a:t>
            </a:r>
            <a:r>
              <a:rPr lang="fr-FR" b="1" dirty="0">
                <a:solidFill>
                  <a:srgbClr val="0070C0"/>
                </a:solidFill>
              </a:rPr>
              <a:t>JAMDA 2021</a:t>
            </a:r>
          </a:p>
        </p:txBody>
      </p:sp>
      <p:grpSp>
        <p:nvGrpSpPr>
          <p:cNvPr id="9" name="Groupe 8"/>
          <p:cNvGrpSpPr/>
          <p:nvPr/>
        </p:nvGrpSpPr>
        <p:grpSpPr>
          <a:xfrm>
            <a:off x="2374711" y="2329080"/>
            <a:ext cx="4326340" cy="946478"/>
            <a:chOff x="2374711" y="2329080"/>
            <a:chExt cx="4326340" cy="946478"/>
          </a:xfrm>
        </p:grpSpPr>
        <p:sp>
          <p:nvSpPr>
            <p:cNvPr id="7" name="ZoneTexte 6"/>
            <p:cNvSpPr txBox="1"/>
            <p:nvPr/>
          </p:nvSpPr>
          <p:spPr>
            <a:xfrm>
              <a:off x="2374711" y="2329080"/>
              <a:ext cx="4326340" cy="430887"/>
            </a:xfrm>
            <a:prstGeom prst="rect">
              <a:avLst/>
            </a:prstGeom>
            <a:solidFill>
              <a:schemeClr val="accent2">
                <a:lumMod val="20000"/>
                <a:lumOff val="80000"/>
              </a:schemeClr>
            </a:solidFill>
            <a:ln>
              <a:solidFill>
                <a:srgbClr val="0070C0"/>
              </a:solidFill>
            </a:ln>
          </p:spPr>
          <p:txBody>
            <a:bodyPr wrap="square" rtlCol="0">
              <a:spAutoFit/>
            </a:bodyPr>
            <a:lstStyle/>
            <a:p>
              <a:pPr algn="ctr"/>
              <a:r>
                <a:rPr lang="fr-FR" sz="2200" b="1" dirty="0">
                  <a:solidFill>
                    <a:srgbClr val="FF0000"/>
                  </a:solidFill>
                </a:rPr>
                <a:t>Actions de prévention !</a:t>
              </a:r>
            </a:p>
          </p:txBody>
        </p:sp>
        <p:sp>
          <p:nvSpPr>
            <p:cNvPr id="8" name="Flèche vers le bas 7"/>
            <p:cNvSpPr/>
            <p:nvPr/>
          </p:nvSpPr>
          <p:spPr>
            <a:xfrm>
              <a:off x="4148920" y="2756943"/>
              <a:ext cx="777922" cy="518615"/>
            </a:xfrm>
            <a:prstGeom prst="downArrow">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77511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668" y="791804"/>
            <a:ext cx="10515600" cy="2852737"/>
          </a:xfrm>
        </p:spPr>
        <p:txBody>
          <a:bodyPr/>
          <a:lstStyle/>
          <a:p>
            <a:r>
              <a:rPr lang="fr-FR" dirty="0"/>
              <a:t>Prévention des syndromes gériatriques liés à l’hospitalisation</a:t>
            </a:r>
          </a:p>
        </p:txBody>
      </p:sp>
      <p:sp>
        <p:nvSpPr>
          <p:cNvPr id="3" name="Espace réservé du texte 2"/>
          <p:cNvSpPr>
            <a:spLocks noGrp="1"/>
          </p:cNvSpPr>
          <p:nvPr>
            <p:ph type="body" idx="1"/>
          </p:nvPr>
        </p:nvSpPr>
        <p:spPr/>
        <p:txBody>
          <a:bodyPr/>
          <a:lstStyle/>
          <a:p>
            <a:r>
              <a:rPr lang="fr-FR" dirty="0"/>
              <a:t>Activité physique à l’hôpital</a:t>
            </a:r>
          </a:p>
          <a:p>
            <a:r>
              <a:rPr lang="fr-FR" dirty="0"/>
              <a:t>Programme HELP</a:t>
            </a:r>
          </a:p>
          <a:p>
            <a:r>
              <a:rPr lang="fr-FR" dirty="0" err="1"/>
              <a:t>Progamme</a:t>
            </a:r>
            <a:r>
              <a:rPr lang="fr-FR" dirty="0"/>
              <a:t> </a:t>
            </a:r>
            <a:r>
              <a:rPr lang="fr-FR" dirty="0" err="1"/>
              <a:t>Eat</a:t>
            </a:r>
            <a:r>
              <a:rPr lang="fr-FR" dirty="0"/>
              <a:t>-</a:t>
            </a:r>
            <a:r>
              <a:rPr lang="fr-FR" dirty="0" err="1"/>
              <a:t>Walk</a:t>
            </a:r>
            <a:r>
              <a:rPr lang="fr-FR" dirty="0"/>
              <a:t>-Engage</a:t>
            </a:r>
          </a:p>
        </p:txBody>
      </p:sp>
      <p:sp>
        <p:nvSpPr>
          <p:cNvPr id="4" name="Rectangle 3"/>
          <p:cNvSpPr/>
          <p:nvPr/>
        </p:nvSpPr>
        <p:spPr>
          <a:xfrm>
            <a:off x="0" y="6324600"/>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a:clrChange>
              <a:clrFrom>
                <a:srgbClr val="FFFFFF"/>
              </a:clrFrom>
              <a:clrTo>
                <a:srgbClr val="FFFFFF">
                  <a:alpha val="0"/>
                </a:srgbClr>
              </a:clrTo>
            </a:clrChange>
          </a:blip>
          <a:stretch>
            <a:fillRect/>
          </a:stretch>
        </p:blipFill>
        <p:spPr>
          <a:xfrm>
            <a:off x="7054819" y="3879491"/>
            <a:ext cx="3503372" cy="1835868"/>
          </a:xfrm>
          <a:prstGeom prst="rect">
            <a:avLst/>
          </a:prstGeom>
        </p:spPr>
      </p:pic>
    </p:spTree>
    <p:extLst>
      <p:ext uri="{BB962C8B-B14F-4D97-AF65-F5344CB8AC3E}">
        <p14:creationId xmlns:p14="http://schemas.microsoft.com/office/powerpoint/2010/main" val="2558579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ADDE87-918D-4D11-BFE6-37036BDF6615}"/>
              </a:ext>
            </a:extLst>
          </p:cNvPr>
          <p:cNvSpPr>
            <a:spLocks noGrp="1"/>
          </p:cNvSpPr>
          <p:nvPr>
            <p:ph type="title"/>
          </p:nvPr>
        </p:nvSpPr>
        <p:spPr/>
        <p:txBody>
          <a:bodyPr/>
          <a:lstStyle/>
          <a:p>
            <a:r>
              <a:rPr lang="fr-FR" dirty="0"/>
              <a:t>Prévention de la confusion aiguë</a:t>
            </a:r>
          </a:p>
        </p:txBody>
      </p:sp>
      <p:pic>
        <p:nvPicPr>
          <p:cNvPr id="4" name="Image 3">
            <a:extLst>
              <a:ext uri="{FF2B5EF4-FFF2-40B4-BE49-F238E27FC236}">
                <a16:creationId xmlns:a16="http://schemas.microsoft.com/office/drawing/2014/main" id="{2E88F2F1-5237-4494-B638-856F1503F346}"/>
              </a:ext>
            </a:extLst>
          </p:cNvPr>
          <p:cNvPicPr>
            <a:picLocks noChangeAspect="1"/>
          </p:cNvPicPr>
          <p:nvPr/>
        </p:nvPicPr>
        <p:blipFill>
          <a:blip r:embed="rId2"/>
          <a:stretch>
            <a:fillRect/>
          </a:stretch>
        </p:blipFill>
        <p:spPr>
          <a:xfrm>
            <a:off x="0" y="3612165"/>
            <a:ext cx="2971197" cy="2971197"/>
          </a:xfrm>
          <a:prstGeom prst="rect">
            <a:avLst/>
          </a:prstGeom>
        </p:spPr>
      </p:pic>
      <p:pic>
        <p:nvPicPr>
          <p:cNvPr id="5" name="Image 4">
            <a:extLst>
              <a:ext uri="{FF2B5EF4-FFF2-40B4-BE49-F238E27FC236}">
                <a16:creationId xmlns:a16="http://schemas.microsoft.com/office/drawing/2014/main" id="{5E7E90AB-022E-44A6-BF1F-F74FD1ABF24E}"/>
              </a:ext>
            </a:extLst>
          </p:cNvPr>
          <p:cNvPicPr>
            <a:picLocks noChangeAspect="1"/>
          </p:cNvPicPr>
          <p:nvPr/>
        </p:nvPicPr>
        <p:blipFill>
          <a:blip r:embed="rId3"/>
          <a:stretch>
            <a:fillRect/>
          </a:stretch>
        </p:blipFill>
        <p:spPr>
          <a:xfrm>
            <a:off x="2284131" y="2579506"/>
            <a:ext cx="1628775" cy="952500"/>
          </a:xfrm>
          <a:prstGeom prst="rect">
            <a:avLst/>
          </a:prstGeom>
        </p:spPr>
      </p:pic>
      <p:pic>
        <p:nvPicPr>
          <p:cNvPr id="6" name="Image 5">
            <a:extLst>
              <a:ext uri="{FF2B5EF4-FFF2-40B4-BE49-F238E27FC236}">
                <a16:creationId xmlns:a16="http://schemas.microsoft.com/office/drawing/2014/main" id="{B2DF3E2F-EB23-473D-BF29-A0BAE20578AD}"/>
              </a:ext>
            </a:extLst>
          </p:cNvPr>
          <p:cNvPicPr>
            <a:picLocks noChangeAspect="1"/>
          </p:cNvPicPr>
          <p:nvPr/>
        </p:nvPicPr>
        <p:blipFill>
          <a:blip r:embed="rId4"/>
          <a:stretch>
            <a:fillRect/>
          </a:stretch>
        </p:blipFill>
        <p:spPr>
          <a:xfrm>
            <a:off x="3693709" y="4026200"/>
            <a:ext cx="2143125" cy="2143125"/>
          </a:xfrm>
          <a:prstGeom prst="rect">
            <a:avLst/>
          </a:prstGeom>
        </p:spPr>
      </p:pic>
      <p:pic>
        <p:nvPicPr>
          <p:cNvPr id="7" name="Image 6">
            <a:extLst>
              <a:ext uri="{FF2B5EF4-FFF2-40B4-BE49-F238E27FC236}">
                <a16:creationId xmlns:a16="http://schemas.microsoft.com/office/drawing/2014/main" id="{5FDA845D-7F73-478D-818F-2DADCFCA3DCF}"/>
              </a:ext>
            </a:extLst>
          </p:cNvPr>
          <p:cNvPicPr>
            <a:picLocks noChangeAspect="1"/>
          </p:cNvPicPr>
          <p:nvPr/>
        </p:nvPicPr>
        <p:blipFill>
          <a:blip r:embed="rId5"/>
          <a:stretch>
            <a:fillRect/>
          </a:stretch>
        </p:blipFill>
        <p:spPr>
          <a:xfrm>
            <a:off x="6135971" y="2076791"/>
            <a:ext cx="2143125" cy="2143125"/>
          </a:xfrm>
          <a:prstGeom prst="rect">
            <a:avLst/>
          </a:prstGeom>
        </p:spPr>
      </p:pic>
      <p:pic>
        <p:nvPicPr>
          <p:cNvPr id="8" name="Image 7">
            <a:extLst>
              <a:ext uri="{FF2B5EF4-FFF2-40B4-BE49-F238E27FC236}">
                <a16:creationId xmlns:a16="http://schemas.microsoft.com/office/drawing/2014/main" id="{20BC9A84-52BD-43B8-892C-E004625A1A61}"/>
              </a:ext>
            </a:extLst>
          </p:cNvPr>
          <p:cNvPicPr>
            <a:picLocks noChangeAspect="1"/>
          </p:cNvPicPr>
          <p:nvPr/>
        </p:nvPicPr>
        <p:blipFill>
          <a:blip r:embed="rId6"/>
          <a:stretch>
            <a:fillRect/>
          </a:stretch>
        </p:blipFill>
        <p:spPr>
          <a:xfrm>
            <a:off x="6135971" y="4952636"/>
            <a:ext cx="2724150" cy="1676400"/>
          </a:xfrm>
          <a:prstGeom prst="rect">
            <a:avLst/>
          </a:prstGeom>
        </p:spPr>
      </p:pic>
      <p:pic>
        <p:nvPicPr>
          <p:cNvPr id="9" name="Image 8">
            <a:extLst>
              <a:ext uri="{FF2B5EF4-FFF2-40B4-BE49-F238E27FC236}">
                <a16:creationId xmlns:a16="http://schemas.microsoft.com/office/drawing/2014/main" id="{55BCBD91-165C-43B0-B185-0BAE4E8822AF}"/>
              </a:ext>
            </a:extLst>
          </p:cNvPr>
          <p:cNvPicPr>
            <a:picLocks noChangeAspect="1"/>
          </p:cNvPicPr>
          <p:nvPr/>
        </p:nvPicPr>
        <p:blipFill>
          <a:blip r:embed="rId7"/>
          <a:stretch>
            <a:fillRect/>
          </a:stretch>
        </p:blipFill>
        <p:spPr>
          <a:xfrm>
            <a:off x="9168661" y="2754915"/>
            <a:ext cx="2667000" cy="1714500"/>
          </a:xfrm>
          <a:prstGeom prst="rect">
            <a:avLst/>
          </a:prstGeom>
        </p:spPr>
      </p:pic>
      <p:pic>
        <p:nvPicPr>
          <p:cNvPr id="10" name="Image 9">
            <a:extLst>
              <a:ext uri="{FF2B5EF4-FFF2-40B4-BE49-F238E27FC236}">
                <a16:creationId xmlns:a16="http://schemas.microsoft.com/office/drawing/2014/main" id="{E1908910-2009-4CE3-928B-64F9891A1A01}"/>
              </a:ext>
            </a:extLst>
          </p:cNvPr>
          <p:cNvPicPr>
            <a:picLocks noChangeAspect="1"/>
          </p:cNvPicPr>
          <p:nvPr/>
        </p:nvPicPr>
        <p:blipFill>
          <a:blip r:embed="rId8"/>
          <a:stretch>
            <a:fillRect/>
          </a:stretch>
        </p:blipFill>
        <p:spPr>
          <a:xfrm>
            <a:off x="9900659" y="4469415"/>
            <a:ext cx="1501674" cy="1501674"/>
          </a:xfrm>
          <a:prstGeom prst="rect">
            <a:avLst/>
          </a:prstGeom>
        </p:spPr>
      </p:pic>
      <p:sp>
        <p:nvSpPr>
          <p:cNvPr id="11" name="ZoneTexte 10">
            <a:extLst>
              <a:ext uri="{FF2B5EF4-FFF2-40B4-BE49-F238E27FC236}">
                <a16:creationId xmlns:a16="http://schemas.microsoft.com/office/drawing/2014/main" id="{F7AE497E-8B60-450A-86F8-3096EC1D529E}"/>
              </a:ext>
            </a:extLst>
          </p:cNvPr>
          <p:cNvSpPr txBox="1"/>
          <p:nvPr/>
        </p:nvSpPr>
        <p:spPr>
          <a:xfrm>
            <a:off x="266218" y="1417638"/>
            <a:ext cx="2511706" cy="1200329"/>
          </a:xfrm>
          <a:prstGeom prst="rect">
            <a:avLst/>
          </a:prstGeom>
          <a:noFill/>
        </p:spPr>
        <p:txBody>
          <a:bodyPr wrap="square" rtlCol="0">
            <a:spAutoFit/>
          </a:bodyPr>
          <a:lstStyle/>
          <a:p>
            <a:r>
              <a:rPr lang="fr-FR" dirty="0"/>
              <a:t>Fonctions sensorielles</a:t>
            </a:r>
          </a:p>
          <a:p>
            <a:r>
              <a:rPr lang="fr-FR" dirty="0"/>
              <a:t>Remédiation</a:t>
            </a:r>
          </a:p>
          <a:p>
            <a:r>
              <a:rPr lang="fr-FR" dirty="0"/>
              <a:t>Attitude bienveillante</a:t>
            </a:r>
          </a:p>
          <a:p>
            <a:r>
              <a:rPr lang="fr-FR" dirty="0"/>
              <a:t>Activités stimulantes </a:t>
            </a:r>
          </a:p>
        </p:txBody>
      </p:sp>
    </p:spTree>
    <p:extLst>
      <p:ext uri="{BB962C8B-B14F-4D97-AF65-F5344CB8AC3E}">
        <p14:creationId xmlns:p14="http://schemas.microsoft.com/office/powerpoint/2010/main" val="1655730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p:cNvPicPr>
            <a:picLocks noChangeAspect="1"/>
          </p:cNvPicPr>
          <p:nvPr/>
        </p:nvPicPr>
        <p:blipFill rotWithShape="1">
          <a:blip r:embed="rId2">
            <a:extLst>
              <a:ext uri="{28A0092B-C50C-407E-A947-70E740481C1C}">
                <a14:useLocalDpi xmlns:a14="http://schemas.microsoft.com/office/drawing/2010/main" val="0"/>
              </a:ext>
            </a:extLst>
          </a:blip>
          <a:srcRect b="39294"/>
          <a:stretch/>
        </p:blipFill>
        <p:spPr>
          <a:xfrm>
            <a:off x="396842" y="280791"/>
            <a:ext cx="8259328" cy="1711782"/>
          </a:xfrm>
          <a:prstGeom prst="rect">
            <a:avLst/>
          </a:prstGeom>
        </p:spPr>
      </p:pic>
      <p:sp>
        <p:nvSpPr>
          <p:cNvPr id="8" name="ZoneTexte 7"/>
          <p:cNvSpPr txBox="1"/>
          <p:nvPr/>
        </p:nvSpPr>
        <p:spPr>
          <a:xfrm>
            <a:off x="7585888" y="6318913"/>
            <a:ext cx="4913194" cy="369332"/>
          </a:xfrm>
          <a:prstGeom prst="rect">
            <a:avLst/>
          </a:prstGeom>
          <a:noFill/>
        </p:spPr>
        <p:txBody>
          <a:bodyPr wrap="square" rtlCol="0">
            <a:spAutoFit/>
          </a:bodyPr>
          <a:lstStyle/>
          <a:p>
            <a:r>
              <a:rPr lang="fr-FR" b="1" dirty="0" err="1">
                <a:solidFill>
                  <a:srgbClr val="0070C0"/>
                </a:solidFill>
              </a:rPr>
              <a:t>Martìnez-Vellila</a:t>
            </a:r>
            <a:r>
              <a:rPr lang="fr-FR" b="1" dirty="0">
                <a:solidFill>
                  <a:srgbClr val="0070C0"/>
                </a:solidFill>
              </a:rPr>
              <a:t> et al. JAMA </a:t>
            </a:r>
            <a:r>
              <a:rPr lang="fr-FR" b="1" dirty="0" err="1">
                <a:solidFill>
                  <a:srgbClr val="0070C0"/>
                </a:solidFill>
              </a:rPr>
              <a:t>intern</a:t>
            </a:r>
            <a:r>
              <a:rPr lang="fr-FR" b="1" dirty="0">
                <a:solidFill>
                  <a:srgbClr val="0070C0"/>
                </a:solidFill>
              </a:rPr>
              <a:t> </a:t>
            </a:r>
            <a:r>
              <a:rPr lang="fr-FR" b="1" dirty="0" err="1">
                <a:solidFill>
                  <a:srgbClr val="0070C0"/>
                </a:solidFill>
              </a:rPr>
              <a:t>med</a:t>
            </a:r>
            <a:r>
              <a:rPr lang="fr-FR" b="1" dirty="0">
                <a:solidFill>
                  <a:srgbClr val="0070C0"/>
                </a:solidFill>
              </a:rPr>
              <a:t> 2019</a:t>
            </a:r>
          </a:p>
        </p:txBody>
      </p:sp>
      <p:pic>
        <p:nvPicPr>
          <p:cNvPr id="9" name="Image 8"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42" y="2177239"/>
            <a:ext cx="6761610" cy="4592472"/>
          </a:xfrm>
          <a:prstGeom prst="rect">
            <a:avLst/>
          </a:prstGeom>
        </p:spPr>
      </p:pic>
      <p:sp>
        <p:nvSpPr>
          <p:cNvPr id="11" name="Rectangle 10"/>
          <p:cNvSpPr/>
          <p:nvPr/>
        </p:nvSpPr>
        <p:spPr>
          <a:xfrm>
            <a:off x="8379725" y="2292824"/>
            <a:ext cx="2838213" cy="923330"/>
          </a:xfrm>
          <a:prstGeom prst="rect">
            <a:avLst/>
          </a:prstGeom>
        </p:spPr>
        <p:txBody>
          <a:bodyPr wrap="none">
            <a:spAutoFit/>
          </a:bodyPr>
          <a:lstStyle/>
          <a:p>
            <a:r>
              <a:rPr lang="fr-FR" b="1" dirty="0"/>
              <a:t>N= 370</a:t>
            </a:r>
          </a:p>
          <a:p>
            <a:r>
              <a:rPr lang="fr-FR" b="1" dirty="0"/>
              <a:t>Age moyen 87,5 ans</a:t>
            </a:r>
          </a:p>
          <a:p>
            <a:r>
              <a:rPr lang="fr-FR" b="1" dirty="0"/>
              <a:t>Exercices 2 fois par semaine</a:t>
            </a:r>
          </a:p>
        </p:txBody>
      </p:sp>
    </p:spTree>
    <p:extLst>
      <p:ext uri="{BB962C8B-B14F-4D97-AF65-F5344CB8AC3E}">
        <p14:creationId xmlns:p14="http://schemas.microsoft.com/office/powerpoint/2010/main" val="3163531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HELP: </a:t>
            </a:r>
            <a:r>
              <a:rPr lang="fr-FR" dirty="0" err="1"/>
              <a:t>Hospital</a:t>
            </a:r>
            <a:r>
              <a:rPr lang="fr-FR" dirty="0"/>
              <a:t> Elder Life Program</a:t>
            </a:r>
          </a:p>
        </p:txBody>
      </p:sp>
      <p:pic>
        <p:nvPicPr>
          <p:cNvPr id="4" name="Image 3"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83974"/>
            <a:ext cx="4828219" cy="3454336"/>
          </a:xfrm>
          <a:prstGeom prst="rect">
            <a:avLst/>
          </a:prstGeom>
        </p:spPr>
      </p:pic>
      <p:sp>
        <p:nvSpPr>
          <p:cNvPr id="5" name="ZoneTexte 4"/>
          <p:cNvSpPr txBox="1"/>
          <p:nvPr/>
        </p:nvSpPr>
        <p:spPr>
          <a:xfrm>
            <a:off x="397799" y="5338310"/>
            <a:ext cx="2975212" cy="369332"/>
          </a:xfrm>
          <a:prstGeom prst="rect">
            <a:avLst/>
          </a:prstGeom>
          <a:noFill/>
        </p:spPr>
        <p:txBody>
          <a:bodyPr wrap="square" rtlCol="0">
            <a:spAutoFit/>
          </a:bodyPr>
          <a:lstStyle/>
          <a:p>
            <a:r>
              <a:rPr lang="fr-FR" b="1" dirty="0" err="1">
                <a:solidFill>
                  <a:srgbClr val="002060"/>
                </a:solidFill>
              </a:rPr>
              <a:t>Inouye</a:t>
            </a:r>
            <a:r>
              <a:rPr lang="fr-FR" b="1" dirty="0">
                <a:solidFill>
                  <a:srgbClr val="002060"/>
                </a:solidFill>
              </a:rPr>
              <a:t> S et al.</a:t>
            </a:r>
            <a:r>
              <a:rPr lang="fr-FR" b="1" dirty="0">
                <a:solidFill>
                  <a:srgbClr val="0070C0"/>
                </a:solidFill>
              </a:rPr>
              <a:t> NEJM 1999</a:t>
            </a:r>
          </a:p>
        </p:txBody>
      </p:sp>
      <p:sp>
        <p:nvSpPr>
          <p:cNvPr id="7" name="ZoneTexte 6"/>
          <p:cNvSpPr txBox="1"/>
          <p:nvPr/>
        </p:nvSpPr>
        <p:spPr>
          <a:xfrm>
            <a:off x="8241792" y="6058626"/>
            <a:ext cx="3770330" cy="369332"/>
          </a:xfrm>
          <a:prstGeom prst="rect">
            <a:avLst/>
          </a:prstGeom>
          <a:noFill/>
        </p:spPr>
        <p:txBody>
          <a:bodyPr wrap="square" rtlCol="0">
            <a:spAutoFit/>
          </a:bodyPr>
          <a:lstStyle/>
          <a:p>
            <a:pPr algn="r"/>
            <a:r>
              <a:rPr lang="fr-FR" b="1" dirty="0" err="1">
                <a:solidFill>
                  <a:srgbClr val="002060"/>
                </a:solidFill>
              </a:rPr>
              <a:t>Hshieh</a:t>
            </a:r>
            <a:r>
              <a:rPr lang="fr-FR" b="1" dirty="0">
                <a:solidFill>
                  <a:srgbClr val="002060"/>
                </a:solidFill>
              </a:rPr>
              <a:t> et al.</a:t>
            </a:r>
            <a:r>
              <a:rPr lang="fr-FR" b="1" dirty="0">
                <a:solidFill>
                  <a:srgbClr val="0070C0"/>
                </a:solidFill>
              </a:rPr>
              <a:t> JAMA </a:t>
            </a:r>
            <a:r>
              <a:rPr lang="fr-FR" b="1" dirty="0" err="1">
                <a:solidFill>
                  <a:srgbClr val="0070C0"/>
                </a:solidFill>
              </a:rPr>
              <a:t>int</a:t>
            </a:r>
            <a:r>
              <a:rPr lang="fr-FR" b="1" dirty="0">
                <a:solidFill>
                  <a:srgbClr val="0070C0"/>
                </a:solidFill>
              </a:rPr>
              <a:t> </a:t>
            </a:r>
            <a:r>
              <a:rPr lang="fr-FR" b="1" dirty="0" err="1">
                <a:solidFill>
                  <a:srgbClr val="0070C0"/>
                </a:solidFill>
              </a:rPr>
              <a:t>med</a:t>
            </a:r>
            <a:r>
              <a:rPr lang="fr-FR" b="1" dirty="0">
                <a:solidFill>
                  <a:srgbClr val="0070C0"/>
                </a:solidFill>
              </a:rPr>
              <a:t> 2015</a:t>
            </a:r>
          </a:p>
        </p:txBody>
      </p:sp>
      <p:sp>
        <p:nvSpPr>
          <p:cNvPr id="8" name="ZoneTexte 7"/>
          <p:cNvSpPr txBox="1"/>
          <p:nvPr/>
        </p:nvSpPr>
        <p:spPr>
          <a:xfrm>
            <a:off x="1194816" y="5522976"/>
            <a:ext cx="2401824" cy="369332"/>
          </a:xfrm>
          <a:prstGeom prst="rect">
            <a:avLst/>
          </a:prstGeom>
          <a:noFill/>
        </p:spPr>
        <p:txBody>
          <a:bodyPr wrap="square" rtlCol="0">
            <a:spAutoFit/>
          </a:bodyPr>
          <a:lstStyle/>
          <a:p>
            <a:endParaRPr lang="fr-FR" dirty="0"/>
          </a:p>
        </p:txBody>
      </p:sp>
      <p:sp>
        <p:nvSpPr>
          <p:cNvPr id="10" name="ZoneTexte 9"/>
          <p:cNvSpPr txBox="1"/>
          <p:nvPr/>
        </p:nvSpPr>
        <p:spPr>
          <a:xfrm>
            <a:off x="6989251" y="2144018"/>
            <a:ext cx="5815584" cy="2862322"/>
          </a:xfrm>
          <a:prstGeom prst="rect">
            <a:avLst/>
          </a:prstGeom>
          <a:noFill/>
        </p:spPr>
        <p:txBody>
          <a:bodyPr wrap="square" rtlCol="0">
            <a:spAutoFit/>
          </a:bodyPr>
          <a:lstStyle/>
          <a:p>
            <a:r>
              <a:rPr lang="fr-FR" sz="3000" b="1" dirty="0">
                <a:solidFill>
                  <a:srgbClr val="7030A0"/>
                </a:solidFill>
              </a:rPr>
              <a:t>Méta-analyses </a:t>
            </a:r>
            <a:r>
              <a:rPr lang="fr-FR" sz="3000" dirty="0">
                <a:solidFill>
                  <a:srgbClr val="7030A0"/>
                </a:solidFill>
              </a:rPr>
              <a:t> </a:t>
            </a:r>
          </a:p>
          <a:p>
            <a:r>
              <a:rPr lang="fr-FR" sz="3000" dirty="0"/>
              <a:t>↘ incidence de confusion</a:t>
            </a:r>
          </a:p>
          <a:p>
            <a:r>
              <a:rPr lang="fr-FR" sz="3000" dirty="0">
                <a:solidFill>
                  <a:srgbClr val="0070C0"/>
                </a:solidFill>
              </a:rPr>
              <a:t>OR = 0,47 (0,38-0,58)</a:t>
            </a:r>
          </a:p>
          <a:p>
            <a:endParaRPr lang="fr-FR" sz="3000" dirty="0"/>
          </a:p>
          <a:p>
            <a:r>
              <a:rPr lang="fr-FR" sz="3000" dirty="0"/>
              <a:t>↘ chutes</a:t>
            </a:r>
          </a:p>
          <a:p>
            <a:r>
              <a:rPr lang="fr-FR" sz="3000" dirty="0">
                <a:solidFill>
                  <a:srgbClr val="0070C0"/>
                </a:solidFill>
              </a:rPr>
              <a:t>OR = 0.38 (0.25-0.60)</a:t>
            </a:r>
          </a:p>
        </p:txBody>
      </p:sp>
      <p:sp>
        <p:nvSpPr>
          <p:cNvPr id="11" name="ZoneTexte 10"/>
          <p:cNvSpPr txBox="1"/>
          <p:nvPr/>
        </p:nvSpPr>
        <p:spPr>
          <a:xfrm>
            <a:off x="7388352" y="6447044"/>
            <a:ext cx="4623770" cy="369332"/>
          </a:xfrm>
          <a:prstGeom prst="rect">
            <a:avLst/>
          </a:prstGeom>
          <a:noFill/>
        </p:spPr>
        <p:txBody>
          <a:bodyPr wrap="square" rtlCol="0">
            <a:spAutoFit/>
          </a:bodyPr>
          <a:lstStyle/>
          <a:p>
            <a:pPr algn="r"/>
            <a:r>
              <a:rPr lang="fr-FR" b="1" dirty="0" err="1">
                <a:solidFill>
                  <a:srgbClr val="002060"/>
                </a:solidFill>
              </a:rPr>
              <a:t>Hshieh</a:t>
            </a:r>
            <a:r>
              <a:rPr lang="fr-FR" b="1" dirty="0">
                <a:solidFill>
                  <a:srgbClr val="002060"/>
                </a:solidFill>
              </a:rPr>
              <a:t> et al.</a:t>
            </a:r>
            <a:r>
              <a:rPr lang="fr-FR" b="1" dirty="0">
                <a:solidFill>
                  <a:srgbClr val="0070C0"/>
                </a:solidFill>
              </a:rPr>
              <a:t> Am J </a:t>
            </a:r>
            <a:r>
              <a:rPr lang="fr-FR" b="1" dirty="0" err="1">
                <a:solidFill>
                  <a:srgbClr val="0070C0"/>
                </a:solidFill>
              </a:rPr>
              <a:t>Geriatr</a:t>
            </a:r>
            <a:r>
              <a:rPr lang="fr-FR" b="1" dirty="0">
                <a:solidFill>
                  <a:srgbClr val="0070C0"/>
                </a:solidFill>
              </a:rPr>
              <a:t> </a:t>
            </a:r>
            <a:r>
              <a:rPr lang="fr-FR" b="1" dirty="0" err="1">
                <a:solidFill>
                  <a:srgbClr val="0070C0"/>
                </a:solidFill>
              </a:rPr>
              <a:t>Psychiatry</a:t>
            </a:r>
            <a:r>
              <a:rPr lang="fr-FR" b="1" dirty="0">
                <a:solidFill>
                  <a:srgbClr val="0070C0"/>
                </a:solidFill>
              </a:rPr>
              <a:t> 2018</a:t>
            </a:r>
          </a:p>
        </p:txBody>
      </p:sp>
    </p:spTree>
    <p:extLst>
      <p:ext uri="{BB962C8B-B14F-4D97-AF65-F5344CB8AC3E}">
        <p14:creationId xmlns:p14="http://schemas.microsoft.com/office/powerpoint/2010/main" val="430946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PLAN</a:t>
            </a:r>
          </a:p>
        </p:txBody>
      </p:sp>
      <p:sp>
        <p:nvSpPr>
          <p:cNvPr id="3" name="Espace réservé du contenu 2"/>
          <p:cNvSpPr>
            <a:spLocks noGrp="1"/>
          </p:cNvSpPr>
          <p:nvPr>
            <p:ph idx="1"/>
          </p:nvPr>
        </p:nvSpPr>
        <p:spPr>
          <a:xfrm>
            <a:off x="425355" y="1690688"/>
            <a:ext cx="11341289" cy="4351338"/>
          </a:xfrm>
        </p:spPr>
        <p:txBody>
          <a:bodyPr>
            <a:normAutofit lnSpcReduction="10000"/>
          </a:bodyPr>
          <a:lstStyle/>
          <a:p>
            <a:r>
              <a:rPr lang="fr-FR" dirty="0"/>
              <a:t>Introduction: </a:t>
            </a:r>
          </a:p>
          <a:p>
            <a:pPr lvl="1"/>
            <a:r>
              <a:rPr lang="fr-FR" dirty="0"/>
              <a:t>Syndromes gériatriques et dépendance liés à l’hospitalisation</a:t>
            </a:r>
          </a:p>
          <a:p>
            <a:pPr lvl="1"/>
            <a:r>
              <a:rPr lang="fr-FR" dirty="0"/>
              <a:t>Situations à risque de dépendance iatrogène</a:t>
            </a:r>
          </a:p>
          <a:p>
            <a:r>
              <a:rPr lang="fr-FR" dirty="0"/>
              <a:t>Impact des organisations de soins</a:t>
            </a:r>
          </a:p>
          <a:p>
            <a:r>
              <a:rPr lang="fr-FR" dirty="0"/>
              <a:t>Prévention des syndromes gériatriques liés à l’hospitalisation</a:t>
            </a:r>
          </a:p>
          <a:p>
            <a:pPr lvl="1"/>
            <a:r>
              <a:rPr lang="fr-FR" dirty="0"/>
              <a:t>HELP</a:t>
            </a:r>
          </a:p>
          <a:p>
            <a:pPr lvl="1"/>
            <a:r>
              <a:rPr lang="fr-FR" dirty="0" err="1"/>
              <a:t>Eat</a:t>
            </a:r>
            <a:r>
              <a:rPr lang="fr-FR" dirty="0"/>
              <a:t>-</a:t>
            </a:r>
            <a:r>
              <a:rPr lang="fr-FR" dirty="0" err="1"/>
              <a:t>Walk</a:t>
            </a:r>
            <a:r>
              <a:rPr lang="fr-FR" dirty="0"/>
              <a:t>-Engage</a:t>
            </a:r>
          </a:p>
          <a:p>
            <a:r>
              <a:rPr lang="fr-FR" dirty="0"/>
              <a:t>Recommandations HAS 2017</a:t>
            </a:r>
          </a:p>
          <a:p>
            <a:r>
              <a:rPr lang="fr-FR" dirty="0"/>
              <a:t>Projet MAYFAIR</a:t>
            </a:r>
          </a:p>
          <a:p>
            <a:r>
              <a:rPr lang="fr-FR" dirty="0" err="1"/>
              <a:t>Take</a:t>
            </a:r>
            <a:r>
              <a:rPr lang="fr-FR" dirty="0"/>
              <a:t>-Home Message</a:t>
            </a:r>
          </a:p>
        </p:txBody>
      </p:sp>
      <p:sp>
        <p:nvSpPr>
          <p:cNvPr id="4" name="Rectangle 3"/>
          <p:cNvSpPr/>
          <p:nvPr/>
        </p:nvSpPr>
        <p:spPr>
          <a:xfrm>
            <a:off x="0" y="6324600"/>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a:stretch>
            <a:fillRect/>
          </a:stretch>
        </p:blipFill>
        <p:spPr>
          <a:xfrm>
            <a:off x="8734425" y="4190827"/>
            <a:ext cx="2619375" cy="1743075"/>
          </a:xfrm>
          <a:prstGeom prst="rect">
            <a:avLst/>
          </a:prstGeom>
        </p:spPr>
      </p:pic>
    </p:spTree>
    <p:extLst>
      <p:ext uri="{BB962C8B-B14F-4D97-AF65-F5344CB8AC3E}">
        <p14:creationId xmlns:p14="http://schemas.microsoft.com/office/powerpoint/2010/main" val="1614317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EAT-WALK-ENGAGE </a:t>
            </a:r>
          </a:p>
        </p:txBody>
      </p:sp>
      <p:sp>
        <p:nvSpPr>
          <p:cNvPr id="4" name="ZoneTexte 3">
            <a:extLst>
              <a:ext uri="{FF2B5EF4-FFF2-40B4-BE49-F238E27FC236}">
                <a16:creationId xmlns:a16="http://schemas.microsoft.com/office/drawing/2014/main" id="{B222DE16-753F-43E5-9D67-FFF1E56C3C3B}"/>
              </a:ext>
            </a:extLst>
          </p:cNvPr>
          <p:cNvSpPr txBox="1"/>
          <p:nvPr/>
        </p:nvSpPr>
        <p:spPr>
          <a:xfrm>
            <a:off x="838200" y="1757317"/>
            <a:ext cx="10373360" cy="2246769"/>
          </a:xfrm>
          <a:prstGeom prst="rect">
            <a:avLst/>
          </a:prstGeom>
          <a:noFill/>
        </p:spPr>
        <p:txBody>
          <a:bodyPr wrap="square" rtlCol="0">
            <a:spAutoFit/>
          </a:bodyPr>
          <a:lstStyle/>
          <a:p>
            <a:r>
              <a:rPr lang="fr-FR" sz="2800" b="1" dirty="0">
                <a:solidFill>
                  <a:srgbClr val="00B050"/>
                </a:solidFill>
              </a:rPr>
              <a:t>« </a:t>
            </a:r>
            <a:r>
              <a:rPr lang="fr-FR" sz="2800" b="1" dirty="0" err="1">
                <a:solidFill>
                  <a:srgbClr val="00B050"/>
                </a:solidFill>
              </a:rPr>
              <a:t>Eat</a:t>
            </a:r>
            <a:r>
              <a:rPr lang="fr-FR" sz="2800" b="1" dirty="0">
                <a:solidFill>
                  <a:srgbClr val="00B050"/>
                </a:solidFill>
              </a:rPr>
              <a:t> </a:t>
            </a:r>
            <a:r>
              <a:rPr lang="fr-FR" sz="2800" b="1" dirty="0" err="1">
                <a:solidFill>
                  <a:srgbClr val="00B050"/>
                </a:solidFill>
              </a:rPr>
              <a:t>Walk</a:t>
            </a:r>
            <a:r>
              <a:rPr lang="fr-FR" sz="2800" b="1" dirty="0">
                <a:solidFill>
                  <a:srgbClr val="00B050"/>
                </a:solidFill>
              </a:rPr>
              <a:t> Engage »</a:t>
            </a:r>
            <a:r>
              <a:rPr lang="fr-FR" sz="2800" dirty="0"/>
              <a:t> </a:t>
            </a:r>
          </a:p>
          <a:p>
            <a:r>
              <a:rPr lang="en-US" sz="2800" dirty="0"/>
              <a:t>↘ Incidence de la confusion OR= 0.53; 95% CI, 0.31-0.90 </a:t>
            </a:r>
          </a:p>
          <a:p>
            <a:endParaRPr lang="en-US" sz="2800" dirty="0">
              <a:solidFill>
                <a:srgbClr val="0070C0"/>
              </a:solidFill>
            </a:endParaRPr>
          </a:p>
          <a:p>
            <a:endParaRPr lang="fr-FR" sz="2800" dirty="0">
              <a:solidFill>
                <a:srgbClr val="0070C0"/>
              </a:solidFill>
            </a:endParaRPr>
          </a:p>
          <a:p>
            <a:endParaRPr lang="fr-FR" sz="2800" dirty="0"/>
          </a:p>
        </p:txBody>
      </p:sp>
      <p:sp>
        <p:nvSpPr>
          <p:cNvPr id="6" name="Rectangle 5"/>
          <p:cNvSpPr/>
          <p:nvPr/>
        </p:nvSpPr>
        <p:spPr>
          <a:xfrm>
            <a:off x="7987822" y="3071408"/>
            <a:ext cx="3620222" cy="369332"/>
          </a:xfrm>
          <a:prstGeom prst="rect">
            <a:avLst/>
          </a:prstGeom>
        </p:spPr>
        <p:txBody>
          <a:bodyPr wrap="none">
            <a:spAutoFit/>
          </a:bodyPr>
          <a:lstStyle/>
          <a:p>
            <a:r>
              <a:rPr lang="fr-FR" b="1" dirty="0" err="1">
                <a:solidFill>
                  <a:srgbClr val="002060"/>
                </a:solidFill>
              </a:rPr>
              <a:t>Mudge</a:t>
            </a:r>
            <a:r>
              <a:rPr lang="fr-FR" b="1" dirty="0">
                <a:solidFill>
                  <a:srgbClr val="0070C0"/>
                </a:solidFill>
              </a:rPr>
              <a:t> </a:t>
            </a:r>
            <a:r>
              <a:rPr lang="fr-FR" b="1" dirty="0">
                <a:solidFill>
                  <a:srgbClr val="002060"/>
                </a:solidFill>
              </a:rPr>
              <a:t>et al. </a:t>
            </a:r>
            <a:r>
              <a:rPr lang="fr-FR" b="1" dirty="0">
                <a:solidFill>
                  <a:srgbClr val="00B0F0"/>
                </a:solidFill>
              </a:rPr>
              <a:t>JAMA </a:t>
            </a:r>
            <a:r>
              <a:rPr lang="fr-FR" b="1" dirty="0" err="1">
                <a:solidFill>
                  <a:srgbClr val="00B0F0"/>
                </a:solidFill>
              </a:rPr>
              <a:t>intern</a:t>
            </a:r>
            <a:r>
              <a:rPr lang="fr-FR" b="1" dirty="0">
                <a:solidFill>
                  <a:srgbClr val="00B0F0"/>
                </a:solidFill>
              </a:rPr>
              <a:t> </a:t>
            </a:r>
            <a:r>
              <a:rPr lang="fr-FR" b="1" dirty="0" err="1">
                <a:solidFill>
                  <a:srgbClr val="00B0F0"/>
                </a:solidFill>
              </a:rPr>
              <a:t>med</a:t>
            </a:r>
            <a:r>
              <a:rPr lang="fr-FR" b="1" dirty="0">
                <a:solidFill>
                  <a:srgbClr val="00B0F0"/>
                </a:solidFill>
              </a:rPr>
              <a:t> 2022</a:t>
            </a:r>
          </a:p>
        </p:txBody>
      </p:sp>
      <p:grpSp>
        <p:nvGrpSpPr>
          <p:cNvPr id="8" name="Groupe 7"/>
          <p:cNvGrpSpPr/>
          <p:nvPr/>
        </p:nvGrpSpPr>
        <p:grpSpPr>
          <a:xfrm>
            <a:off x="2761215" y="3058240"/>
            <a:ext cx="10311323" cy="3421564"/>
            <a:chOff x="2761215" y="3058240"/>
            <a:chExt cx="10311323" cy="3421564"/>
          </a:xfrm>
        </p:grpSpPr>
        <p:pic>
          <p:nvPicPr>
            <p:cNvPr id="5" name="Image 4"/>
            <p:cNvPicPr>
              <a:picLocks noChangeAspect="1"/>
            </p:cNvPicPr>
            <p:nvPr/>
          </p:nvPicPr>
          <p:blipFill>
            <a:blip r:embed="rId2">
              <a:clrChange>
                <a:clrFrom>
                  <a:srgbClr val="FFFFFF"/>
                </a:clrFrom>
                <a:clrTo>
                  <a:srgbClr val="FFFFFF">
                    <a:alpha val="0"/>
                  </a:srgbClr>
                </a:clrTo>
              </a:clrChange>
            </a:blip>
            <a:stretch>
              <a:fillRect/>
            </a:stretch>
          </p:blipFill>
          <p:spPr>
            <a:xfrm>
              <a:off x="2761215" y="3058240"/>
              <a:ext cx="6669570" cy="3421564"/>
            </a:xfrm>
            <a:prstGeom prst="rect">
              <a:avLst/>
            </a:prstGeom>
          </p:spPr>
        </p:pic>
        <p:sp>
          <p:nvSpPr>
            <p:cNvPr id="3" name="ZoneTexte 2"/>
            <p:cNvSpPr txBox="1"/>
            <p:nvPr/>
          </p:nvSpPr>
          <p:spPr>
            <a:xfrm>
              <a:off x="9350581" y="4461476"/>
              <a:ext cx="3721957" cy="923330"/>
            </a:xfrm>
            <a:prstGeom prst="rect">
              <a:avLst/>
            </a:prstGeom>
            <a:noFill/>
          </p:spPr>
          <p:txBody>
            <a:bodyPr wrap="square" rtlCol="0">
              <a:spAutoFit/>
            </a:bodyPr>
            <a:lstStyle/>
            <a:p>
              <a:pPr marL="285750" indent="-285750">
                <a:buFont typeface="Wingdings" panose="05000000000000000000" pitchFamily="2" charset="2"/>
                <a:buChar char="à"/>
              </a:pPr>
              <a:r>
                <a:rPr lang="fr-FR" dirty="0">
                  <a:sym typeface="Wingdings" panose="05000000000000000000" pitchFamily="2" charset="2"/>
                </a:rPr>
                <a:t>PATIENT</a:t>
              </a:r>
            </a:p>
            <a:p>
              <a:pPr marL="285750" indent="-285750">
                <a:buFont typeface="Wingdings" panose="05000000000000000000" pitchFamily="2" charset="2"/>
                <a:buChar char="à"/>
              </a:pPr>
              <a:r>
                <a:rPr lang="fr-FR" dirty="0">
                  <a:sym typeface="Wingdings" panose="05000000000000000000" pitchFamily="2" charset="2"/>
                </a:rPr>
                <a:t>UNITE/ SERVICE</a:t>
              </a:r>
            </a:p>
            <a:p>
              <a:pPr marL="285750" indent="-285750">
                <a:buFont typeface="Wingdings" panose="05000000000000000000" pitchFamily="2" charset="2"/>
                <a:buChar char="à"/>
              </a:pPr>
              <a:r>
                <a:rPr lang="fr-FR" dirty="0">
                  <a:sym typeface="Wingdings" panose="05000000000000000000" pitchFamily="2" charset="2"/>
                </a:rPr>
                <a:t>HOPITAL</a:t>
              </a:r>
              <a:endParaRPr lang="fr-FR" dirty="0"/>
            </a:p>
          </p:txBody>
        </p:sp>
      </p:grpSp>
    </p:spTree>
    <p:extLst>
      <p:ext uri="{BB962C8B-B14F-4D97-AF65-F5344CB8AC3E}">
        <p14:creationId xmlns:p14="http://schemas.microsoft.com/office/powerpoint/2010/main" val="3736105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programmes coût-efficaces! </a:t>
            </a:r>
          </a:p>
        </p:txBody>
      </p:sp>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265" y="1344745"/>
            <a:ext cx="5350180" cy="5041701"/>
          </a:xfrm>
          <a:prstGeom prst="rect">
            <a:avLst/>
          </a:prstGeom>
        </p:spPr>
      </p:pic>
      <p:sp>
        <p:nvSpPr>
          <p:cNvPr id="4" name="ZoneTexte 3"/>
          <p:cNvSpPr txBox="1"/>
          <p:nvPr/>
        </p:nvSpPr>
        <p:spPr>
          <a:xfrm>
            <a:off x="7290816" y="6386446"/>
            <a:ext cx="4998720" cy="369332"/>
          </a:xfrm>
          <a:prstGeom prst="rect">
            <a:avLst/>
          </a:prstGeom>
          <a:noFill/>
        </p:spPr>
        <p:txBody>
          <a:bodyPr wrap="square" rtlCol="0">
            <a:spAutoFit/>
          </a:bodyPr>
          <a:lstStyle/>
          <a:p>
            <a:r>
              <a:rPr lang="fr-FR" b="1" dirty="0" err="1">
                <a:solidFill>
                  <a:srgbClr val="002060"/>
                </a:solidFill>
              </a:rPr>
              <a:t>Akunne</a:t>
            </a:r>
            <a:r>
              <a:rPr lang="fr-FR" b="1" dirty="0">
                <a:solidFill>
                  <a:srgbClr val="002060"/>
                </a:solidFill>
              </a:rPr>
              <a:t> et al. </a:t>
            </a:r>
            <a:r>
              <a:rPr lang="fr-FR" b="1" dirty="0" err="1">
                <a:solidFill>
                  <a:srgbClr val="0070C0"/>
                </a:solidFill>
              </a:rPr>
              <a:t>Eur</a:t>
            </a:r>
            <a:r>
              <a:rPr lang="fr-FR" b="1" dirty="0">
                <a:solidFill>
                  <a:srgbClr val="0070C0"/>
                </a:solidFill>
              </a:rPr>
              <a:t> J </a:t>
            </a:r>
            <a:r>
              <a:rPr lang="fr-FR" b="1" dirty="0" err="1">
                <a:solidFill>
                  <a:srgbClr val="0070C0"/>
                </a:solidFill>
              </a:rPr>
              <a:t>Orthop</a:t>
            </a:r>
            <a:r>
              <a:rPr lang="fr-FR" b="1" dirty="0">
                <a:solidFill>
                  <a:srgbClr val="0070C0"/>
                </a:solidFill>
              </a:rPr>
              <a:t> </a:t>
            </a:r>
            <a:r>
              <a:rPr lang="fr-FR" b="1" dirty="0" err="1">
                <a:solidFill>
                  <a:srgbClr val="0070C0"/>
                </a:solidFill>
              </a:rPr>
              <a:t>Surg</a:t>
            </a:r>
            <a:r>
              <a:rPr lang="fr-FR" b="1" dirty="0">
                <a:solidFill>
                  <a:srgbClr val="0070C0"/>
                </a:solidFill>
              </a:rPr>
              <a:t> </a:t>
            </a:r>
            <a:r>
              <a:rPr lang="fr-FR" b="1" dirty="0" err="1">
                <a:solidFill>
                  <a:srgbClr val="0070C0"/>
                </a:solidFill>
              </a:rPr>
              <a:t>Traumatol</a:t>
            </a:r>
            <a:r>
              <a:rPr lang="fr-FR" b="1" dirty="0">
                <a:solidFill>
                  <a:srgbClr val="0070C0"/>
                </a:solidFill>
              </a:rPr>
              <a:t> 2014</a:t>
            </a:r>
          </a:p>
        </p:txBody>
      </p:sp>
    </p:spTree>
    <p:extLst>
      <p:ext uri="{BB962C8B-B14F-4D97-AF65-F5344CB8AC3E}">
        <p14:creationId xmlns:p14="http://schemas.microsoft.com/office/powerpoint/2010/main" val="260733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690A735-1E39-E540-AA1A-E5CABD35DF32}"/>
              </a:ext>
            </a:extLst>
          </p:cNvPr>
          <p:cNvPicPr>
            <a:picLocks noChangeAspect="1"/>
          </p:cNvPicPr>
          <p:nvPr/>
        </p:nvPicPr>
        <p:blipFill>
          <a:blip r:embed="rId2"/>
          <a:stretch>
            <a:fillRect/>
          </a:stretch>
        </p:blipFill>
        <p:spPr>
          <a:xfrm>
            <a:off x="8517" y="0"/>
            <a:ext cx="9139932" cy="6858000"/>
          </a:xfrm>
          <a:prstGeom prst="rect">
            <a:avLst/>
          </a:prstGeom>
        </p:spPr>
      </p:pic>
      <p:sp>
        <p:nvSpPr>
          <p:cNvPr id="5" name="Rectangle 4">
            <a:extLst>
              <a:ext uri="{FF2B5EF4-FFF2-40B4-BE49-F238E27FC236}">
                <a16:creationId xmlns:a16="http://schemas.microsoft.com/office/drawing/2014/main" id="{26908FA0-6D4F-3B40-B17D-4205880C5F91}"/>
              </a:ext>
            </a:extLst>
          </p:cNvPr>
          <p:cNvSpPr/>
          <p:nvPr/>
        </p:nvSpPr>
        <p:spPr>
          <a:xfrm>
            <a:off x="105794" y="294290"/>
            <a:ext cx="7819243" cy="746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04C367B-951A-304E-A7C0-AD2CD116A9F6}"/>
              </a:ext>
            </a:extLst>
          </p:cNvPr>
          <p:cNvSpPr/>
          <p:nvPr/>
        </p:nvSpPr>
        <p:spPr>
          <a:xfrm>
            <a:off x="7405945" y="125410"/>
            <a:ext cx="3294993" cy="2057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1589D15C-0039-F54C-9B8E-95BFC264DB14}"/>
              </a:ext>
            </a:extLst>
          </p:cNvPr>
          <p:cNvSpPr txBox="1"/>
          <p:nvPr/>
        </p:nvSpPr>
        <p:spPr>
          <a:xfrm>
            <a:off x="6920095" y="122858"/>
            <a:ext cx="1801297" cy="830997"/>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Incontinence urinaire</a:t>
            </a:r>
          </a:p>
        </p:txBody>
      </p:sp>
      <p:sp>
        <p:nvSpPr>
          <p:cNvPr id="12" name="ZoneTexte 11">
            <a:extLst>
              <a:ext uri="{FF2B5EF4-FFF2-40B4-BE49-F238E27FC236}">
                <a16:creationId xmlns:a16="http://schemas.microsoft.com/office/drawing/2014/main" id="{39EC0DFF-2B6F-F74C-8017-D82895592605}"/>
              </a:ext>
            </a:extLst>
          </p:cNvPr>
          <p:cNvSpPr txBox="1"/>
          <p:nvPr/>
        </p:nvSpPr>
        <p:spPr>
          <a:xfrm>
            <a:off x="4458009" y="109529"/>
            <a:ext cx="2264829" cy="830997"/>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Syndrome d’immobilisation</a:t>
            </a:r>
          </a:p>
        </p:txBody>
      </p:sp>
      <p:sp>
        <p:nvSpPr>
          <p:cNvPr id="13" name="ZoneTexte 12">
            <a:extLst>
              <a:ext uri="{FF2B5EF4-FFF2-40B4-BE49-F238E27FC236}">
                <a16:creationId xmlns:a16="http://schemas.microsoft.com/office/drawing/2014/main" id="{C34C1538-7C48-2A43-BF1B-88FE79D8BCC7}"/>
              </a:ext>
            </a:extLst>
          </p:cNvPr>
          <p:cNvSpPr txBox="1"/>
          <p:nvPr/>
        </p:nvSpPr>
        <p:spPr>
          <a:xfrm>
            <a:off x="10252890" y="307523"/>
            <a:ext cx="1529586" cy="46166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Dénutrition</a:t>
            </a:r>
          </a:p>
        </p:txBody>
      </p:sp>
      <p:sp>
        <p:nvSpPr>
          <p:cNvPr id="14" name="ZoneTexte 13">
            <a:extLst>
              <a:ext uri="{FF2B5EF4-FFF2-40B4-BE49-F238E27FC236}">
                <a16:creationId xmlns:a16="http://schemas.microsoft.com/office/drawing/2014/main" id="{E2C81EDE-8F48-7049-B55B-7C533B19FA7D}"/>
              </a:ext>
            </a:extLst>
          </p:cNvPr>
          <p:cNvSpPr txBox="1"/>
          <p:nvPr/>
        </p:nvSpPr>
        <p:spPr>
          <a:xfrm>
            <a:off x="194579" y="294193"/>
            <a:ext cx="1431802" cy="46166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Confusion</a:t>
            </a:r>
          </a:p>
        </p:txBody>
      </p:sp>
      <p:sp>
        <p:nvSpPr>
          <p:cNvPr id="16" name="ZoneTexte 15">
            <a:extLst>
              <a:ext uri="{FF2B5EF4-FFF2-40B4-BE49-F238E27FC236}">
                <a16:creationId xmlns:a16="http://schemas.microsoft.com/office/drawing/2014/main" id="{D38D31B6-FCC9-534B-B01D-A91627363EE1}"/>
              </a:ext>
            </a:extLst>
          </p:cNvPr>
          <p:cNvSpPr txBox="1"/>
          <p:nvPr/>
        </p:nvSpPr>
        <p:spPr>
          <a:xfrm>
            <a:off x="8906075" y="294194"/>
            <a:ext cx="1223412" cy="46166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CHUTES</a:t>
            </a:r>
          </a:p>
        </p:txBody>
      </p:sp>
      <p:pic>
        <p:nvPicPr>
          <p:cNvPr id="30" name="Image 29">
            <a:extLst>
              <a:ext uri="{FF2B5EF4-FFF2-40B4-BE49-F238E27FC236}">
                <a16:creationId xmlns:a16="http://schemas.microsoft.com/office/drawing/2014/main" id="{B5B0E012-E940-5941-9C9D-33B49FC0354F}"/>
              </a:ext>
            </a:extLst>
          </p:cNvPr>
          <p:cNvPicPr>
            <a:picLocks noChangeAspect="1"/>
          </p:cNvPicPr>
          <p:nvPr/>
        </p:nvPicPr>
        <p:blipFill rotWithShape="1">
          <a:blip r:embed="rId2"/>
          <a:srcRect l="79647" b="75497"/>
          <a:stretch/>
        </p:blipFill>
        <p:spPr>
          <a:xfrm>
            <a:off x="10837076" y="5719862"/>
            <a:ext cx="1233786" cy="1114524"/>
          </a:xfrm>
          <a:prstGeom prst="rect">
            <a:avLst/>
          </a:prstGeom>
        </p:spPr>
      </p:pic>
      <p:sp>
        <p:nvSpPr>
          <p:cNvPr id="6" name="ZoneTexte 5">
            <a:extLst>
              <a:ext uri="{FF2B5EF4-FFF2-40B4-BE49-F238E27FC236}">
                <a16:creationId xmlns:a16="http://schemas.microsoft.com/office/drawing/2014/main" id="{E5002FD3-EF9A-654F-9837-ADAD12A19AC6}"/>
              </a:ext>
            </a:extLst>
          </p:cNvPr>
          <p:cNvSpPr txBox="1"/>
          <p:nvPr/>
        </p:nvSpPr>
        <p:spPr>
          <a:xfrm>
            <a:off x="1766335" y="109529"/>
            <a:ext cx="2408614" cy="830997"/>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Iatrogénie médicamenteuse</a:t>
            </a:r>
          </a:p>
        </p:txBody>
      </p:sp>
      <p:sp>
        <p:nvSpPr>
          <p:cNvPr id="38" name="ZoneTexte 37">
            <a:extLst>
              <a:ext uri="{FF2B5EF4-FFF2-40B4-BE49-F238E27FC236}">
                <a16:creationId xmlns:a16="http://schemas.microsoft.com/office/drawing/2014/main" id="{1B6267C6-8F96-B640-9A1A-CE33B06CC808}"/>
              </a:ext>
            </a:extLst>
          </p:cNvPr>
          <p:cNvSpPr txBox="1"/>
          <p:nvPr/>
        </p:nvSpPr>
        <p:spPr>
          <a:xfrm>
            <a:off x="8240716" y="1604124"/>
            <a:ext cx="3825343" cy="2031325"/>
          </a:xfrm>
          <a:prstGeom prst="rect">
            <a:avLst/>
          </a:prstGeom>
          <a:solidFill>
            <a:schemeClr val="bg1">
              <a:lumMod val="95000"/>
            </a:schemeClr>
          </a:solidFill>
        </p:spPr>
        <p:txBody>
          <a:bodyPr wrap="none" rtlCol="0">
            <a:spAutoFit/>
          </a:bodyPr>
          <a:lstStyle/>
          <a:p>
            <a:pPr marL="342900" indent="-342900">
              <a:buFont typeface="Wingdings" pitchFamily="2" charset="2"/>
              <a:buChar char="ü"/>
            </a:pPr>
            <a:r>
              <a:rPr lang="fr-FR" b="1" dirty="0"/>
              <a:t>Pourquoi le patient est-il au lit ?</a:t>
            </a:r>
          </a:p>
          <a:p>
            <a:pPr marL="342900" indent="-342900">
              <a:buFont typeface="Wingdings" pitchFamily="2" charset="2"/>
              <a:buChar char="ü"/>
            </a:pPr>
            <a:r>
              <a:rPr lang="fr-FR" b="1" dirty="0"/>
              <a:t>Quel est son « VRAI » traitement ?</a:t>
            </a:r>
          </a:p>
          <a:p>
            <a:pPr marL="342900" indent="-342900">
              <a:buFont typeface="Wingdings" pitchFamily="2" charset="2"/>
              <a:buChar char="ü"/>
            </a:pPr>
            <a:r>
              <a:rPr lang="fr-FR" b="1" dirty="0"/>
              <a:t>Et si c’était le médicament ?  </a:t>
            </a:r>
          </a:p>
          <a:p>
            <a:pPr marL="342900" indent="-342900">
              <a:buFont typeface="Wingdings" pitchFamily="2" charset="2"/>
              <a:buChar char="ü"/>
            </a:pPr>
            <a:r>
              <a:rPr lang="fr-FR" b="1" dirty="0"/>
              <a:t>Pourquoi cette protection ? SU ?</a:t>
            </a:r>
          </a:p>
          <a:p>
            <a:pPr marL="342900" indent="-342900">
              <a:buFont typeface="Wingdings" pitchFamily="2" charset="2"/>
              <a:buChar char="ü"/>
            </a:pPr>
            <a:r>
              <a:rPr lang="fr-FR" b="1" dirty="0" err="1"/>
              <a:t>Ingesta</a:t>
            </a:r>
            <a:r>
              <a:rPr lang="fr-FR" b="1" dirty="0"/>
              <a:t> ? Bouche ? </a:t>
            </a:r>
          </a:p>
          <a:p>
            <a:pPr marL="342900" indent="-342900">
              <a:buFont typeface="Wingdings" pitchFamily="2" charset="2"/>
              <a:buChar char="ü"/>
            </a:pPr>
            <a:r>
              <a:rPr lang="fr-FR" b="1" dirty="0"/>
              <a:t>Chemin pour aller aux toilettes ?</a:t>
            </a:r>
          </a:p>
          <a:p>
            <a:pPr marL="342900" indent="-342900">
              <a:buFont typeface="Wingdings" pitchFamily="2" charset="2"/>
              <a:buChar char="ü"/>
            </a:pPr>
            <a:r>
              <a:rPr lang="fr-FR" b="1" dirty="0"/>
              <a:t>Est-il confus ?  </a:t>
            </a:r>
          </a:p>
        </p:txBody>
      </p:sp>
      <p:pic>
        <p:nvPicPr>
          <p:cNvPr id="39" name="Graphique 38" descr="Glissant">
            <a:extLst>
              <a:ext uri="{FF2B5EF4-FFF2-40B4-BE49-F238E27FC236}">
                <a16:creationId xmlns:a16="http://schemas.microsoft.com/office/drawing/2014/main" id="{CC1084B9-8FA4-C54C-924E-865804B531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1839" y="696880"/>
            <a:ext cx="729574" cy="729574"/>
          </a:xfrm>
          <a:prstGeom prst="rect">
            <a:avLst/>
          </a:prstGeom>
        </p:spPr>
      </p:pic>
    </p:spTree>
    <p:extLst>
      <p:ext uri="{BB962C8B-B14F-4D97-AF65-F5344CB8AC3E}">
        <p14:creationId xmlns:p14="http://schemas.microsoft.com/office/powerpoint/2010/main" val="2030087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690A735-1E39-E540-AA1A-E5CABD35DF32}"/>
              </a:ext>
            </a:extLst>
          </p:cNvPr>
          <p:cNvPicPr>
            <a:picLocks noChangeAspect="1"/>
          </p:cNvPicPr>
          <p:nvPr/>
        </p:nvPicPr>
        <p:blipFill>
          <a:blip r:embed="rId2"/>
          <a:stretch>
            <a:fillRect/>
          </a:stretch>
        </p:blipFill>
        <p:spPr>
          <a:xfrm>
            <a:off x="8517" y="0"/>
            <a:ext cx="9139932" cy="6858000"/>
          </a:xfrm>
          <a:prstGeom prst="rect">
            <a:avLst/>
          </a:prstGeom>
        </p:spPr>
      </p:pic>
      <p:sp>
        <p:nvSpPr>
          <p:cNvPr id="5" name="Rectangle 4">
            <a:extLst>
              <a:ext uri="{FF2B5EF4-FFF2-40B4-BE49-F238E27FC236}">
                <a16:creationId xmlns:a16="http://schemas.microsoft.com/office/drawing/2014/main" id="{26908FA0-6D4F-3B40-B17D-4205880C5F91}"/>
              </a:ext>
            </a:extLst>
          </p:cNvPr>
          <p:cNvSpPr/>
          <p:nvPr/>
        </p:nvSpPr>
        <p:spPr>
          <a:xfrm>
            <a:off x="105794" y="294290"/>
            <a:ext cx="7819243" cy="746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04C367B-951A-304E-A7C0-AD2CD116A9F6}"/>
              </a:ext>
            </a:extLst>
          </p:cNvPr>
          <p:cNvSpPr/>
          <p:nvPr/>
        </p:nvSpPr>
        <p:spPr>
          <a:xfrm>
            <a:off x="7405945" y="125410"/>
            <a:ext cx="3294993" cy="2057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1589D15C-0039-F54C-9B8E-95BFC264DB14}"/>
              </a:ext>
            </a:extLst>
          </p:cNvPr>
          <p:cNvSpPr txBox="1"/>
          <p:nvPr/>
        </p:nvSpPr>
        <p:spPr>
          <a:xfrm>
            <a:off x="6920095" y="122858"/>
            <a:ext cx="1801297" cy="830997"/>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Incontinence urinaire</a:t>
            </a:r>
          </a:p>
        </p:txBody>
      </p:sp>
      <p:sp>
        <p:nvSpPr>
          <p:cNvPr id="12" name="ZoneTexte 11">
            <a:extLst>
              <a:ext uri="{FF2B5EF4-FFF2-40B4-BE49-F238E27FC236}">
                <a16:creationId xmlns:a16="http://schemas.microsoft.com/office/drawing/2014/main" id="{39EC0DFF-2B6F-F74C-8017-D82895592605}"/>
              </a:ext>
            </a:extLst>
          </p:cNvPr>
          <p:cNvSpPr txBox="1"/>
          <p:nvPr/>
        </p:nvSpPr>
        <p:spPr>
          <a:xfrm>
            <a:off x="4458009" y="109529"/>
            <a:ext cx="2264829" cy="830997"/>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Syndrome d’immobilisation</a:t>
            </a:r>
          </a:p>
        </p:txBody>
      </p:sp>
      <p:sp>
        <p:nvSpPr>
          <p:cNvPr id="13" name="ZoneTexte 12">
            <a:extLst>
              <a:ext uri="{FF2B5EF4-FFF2-40B4-BE49-F238E27FC236}">
                <a16:creationId xmlns:a16="http://schemas.microsoft.com/office/drawing/2014/main" id="{C34C1538-7C48-2A43-BF1B-88FE79D8BCC7}"/>
              </a:ext>
            </a:extLst>
          </p:cNvPr>
          <p:cNvSpPr txBox="1"/>
          <p:nvPr/>
        </p:nvSpPr>
        <p:spPr>
          <a:xfrm>
            <a:off x="10252890" y="307523"/>
            <a:ext cx="1529586" cy="46166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Dénutrition</a:t>
            </a:r>
          </a:p>
        </p:txBody>
      </p:sp>
      <p:sp>
        <p:nvSpPr>
          <p:cNvPr id="14" name="ZoneTexte 13">
            <a:extLst>
              <a:ext uri="{FF2B5EF4-FFF2-40B4-BE49-F238E27FC236}">
                <a16:creationId xmlns:a16="http://schemas.microsoft.com/office/drawing/2014/main" id="{E2C81EDE-8F48-7049-B55B-7C533B19FA7D}"/>
              </a:ext>
            </a:extLst>
          </p:cNvPr>
          <p:cNvSpPr txBox="1"/>
          <p:nvPr/>
        </p:nvSpPr>
        <p:spPr>
          <a:xfrm>
            <a:off x="194579" y="294193"/>
            <a:ext cx="1431802" cy="46166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Confusion</a:t>
            </a:r>
          </a:p>
        </p:txBody>
      </p:sp>
      <p:sp>
        <p:nvSpPr>
          <p:cNvPr id="16" name="ZoneTexte 15">
            <a:extLst>
              <a:ext uri="{FF2B5EF4-FFF2-40B4-BE49-F238E27FC236}">
                <a16:creationId xmlns:a16="http://schemas.microsoft.com/office/drawing/2014/main" id="{D38D31B6-FCC9-534B-B01D-A91627363EE1}"/>
              </a:ext>
            </a:extLst>
          </p:cNvPr>
          <p:cNvSpPr txBox="1"/>
          <p:nvPr/>
        </p:nvSpPr>
        <p:spPr>
          <a:xfrm>
            <a:off x="8906075" y="294194"/>
            <a:ext cx="1223412" cy="46166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CHUTES</a:t>
            </a:r>
          </a:p>
        </p:txBody>
      </p:sp>
      <p:sp>
        <p:nvSpPr>
          <p:cNvPr id="17" name="Ellipse 16">
            <a:extLst>
              <a:ext uri="{FF2B5EF4-FFF2-40B4-BE49-F238E27FC236}">
                <a16:creationId xmlns:a16="http://schemas.microsoft.com/office/drawing/2014/main" id="{E8F79536-4F80-284E-9678-49E4729A9419}"/>
              </a:ext>
            </a:extLst>
          </p:cNvPr>
          <p:cNvSpPr/>
          <p:nvPr/>
        </p:nvSpPr>
        <p:spPr>
          <a:xfrm>
            <a:off x="6830739" y="2369161"/>
            <a:ext cx="1110327" cy="275371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Graphique 18" descr="Verres">
            <a:extLst>
              <a:ext uri="{FF2B5EF4-FFF2-40B4-BE49-F238E27FC236}">
                <a16:creationId xmlns:a16="http://schemas.microsoft.com/office/drawing/2014/main" id="{E845E0C7-D017-7941-B6E3-2A985C5F95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5395" y="2444421"/>
            <a:ext cx="819622" cy="819622"/>
          </a:xfrm>
          <a:prstGeom prst="rect">
            <a:avLst/>
          </a:prstGeom>
          <a:effectLst>
            <a:outerShdw blurRad="63500" sx="102000" sy="102000" algn="ctr" rotWithShape="0">
              <a:prstClr val="black">
                <a:alpha val="40000"/>
              </a:prstClr>
            </a:outerShdw>
          </a:effectLst>
        </p:spPr>
      </p:pic>
      <p:pic>
        <p:nvPicPr>
          <p:cNvPr id="21" name="Graphique 20" descr="Toilettes">
            <a:extLst>
              <a:ext uri="{FF2B5EF4-FFF2-40B4-BE49-F238E27FC236}">
                <a16:creationId xmlns:a16="http://schemas.microsoft.com/office/drawing/2014/main" id="{F16F3956-8DEC-E44D-B87F-6B751B4845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8875" y="4812161"/>
            <a:ext cx="1687440" cy="1687440"/>
          </a:xfrm>
          <a:prstGeom prst="rect">
            <a:avLst/>
          </a:prstGeom>
          <a:effectLst>
            <a:outerShdw blurRad="63500" sx="102000" sy="102000" algn="ctr" rotWithShape="0">
              <a:prstClr val="black">
                <a:alpha val="40000"/>
              </a:prstClr>
            </a:outerShdw>
          </a:effectLst>
        </p:spPr>
      </p:pic>
      <p:sp>
        <p:nvSpPr>
          <p:cNvPr id="22" name="Ellipse 21">
            <a:extLst>
              <a:ext uri="{FF2B5EF4-FFF2-40B4-BE49-F238E27FC236}">
                <a16:creationId xmlns:a16="http://schemas.microsoft.com/office/drawing/2014/main" id="{8DD45978-AE1E-E54F-97C3-6434630B8984}"/>
              </a:ext>
            </a:extLst>
          </p:cNvPr>
          <p:cNvSpPr/>
          <p:nvPr/>
        </p:nvSpPr>
        <p:spPr>
          <a:xfrm rot="19419275">
            <a:off x="3760687" y="1758012"/>
            <a:ext cx="2019695" cy="496347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Graphique 22" descr="Homme avec canne">
            <a:extLst>
              <a:ext uri="{FF2B5EF4-FFF2-40B4-BE49-F238E27FC236}">
                <a16:creationId xmlns:a16="http://schemas.microsoft.com/office/drawing/2014/main" id="{DE151ABE-1226-2E49-A8F5-98FF9CA23D6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61881"/>
          <a:stretch/>
        </p:blipFill>
        <p:spPr>
          <a:xfrm>
            <a:off x="5526036" y="2539583"/>
            <a:ext cx="804228" cy="2109767"/>
          </a:xfrm>
          <a:prstGeom prst="rect">
            <a:avLst/>
          </a:prstGeom>
          <a:effectLst>
            <a:outerShdw blurRad="63500" sx="102000" sy="102000" algn="ctr" rotWithShape="0">
              <a:prstClr val="black">
                <a:alpha val="40000"/>
              </a:prstClr>
            </a:outerShdw>
          </a:effectLst>
        </p:spPr>
      </p:pic>
      <p:pic>
        <p:nvPicPr>
          <p:cNvPr id="24" name="Graphique 23" descr="Liste de vérification">
            <a:extLst>
              <a:ext uri="{FF2B5EF4-FFF2-40B4-BE49-F238E27FC236}">
                <a16:creationId xmlns:a16="http://schemas.microsoft.com/office/drawing/2014/main" id="{C2833A3D-B9A7-6340-BD67-46B7BB08B5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620" y="5137360"/>
            <a:ext cx="914400" cy="914400"/>
          </a:xfrm>
          <a:prstGeom prst="rect">
            <a:avLst/>
          </a:prstGeom>
          <a:effectLst>
            <a:outerShdw blurRad="63500" sx="102000" sy="102000" algn="ctr" rotWithShape="0">
              <a:prstClr val="black">
                <a:alpha val="40000"/>
              </a:prstClr>
            </a:outerShdw>
          </a:effectLst>
        </p:spPr>
      </p:pic>
      <p:sp>
        <p:nvSpPr>
          <p:cNvPr id="25" name="ZoneTexte 24">
            <a:extLst>
              <a:ext uri="{FF2B5EF4-FFF2-40B4-BE49-F238E27FC236}">
                <a16:creationId xmlns:a16="http://schemas.microsoft.com/office/drawing/2014/main" id="{9255B131-03B7-AB41-BACC-2042270398E8}"/>
              </a:ext>
            </a:extLst>
          </p:cNvPr>
          <p:cNvSpPr txBox="1"/>
          <p:nvPr/>
        </p:nvSpPr>
        <p:spPr>
          <a:xfrm>
            <a:off x="216486" y="6022110"/>
            <a:ext cx="1221425" cy="369332"/>
          </a:xfrm>
          <a:prstGeom prst="rect">
            <a:avLst/>
          </a:prstGeom>
          <a:noFill/>
        </p:spPr>
        <p:txBody>
          <a:bodyPr wrap="none" rtlCol="0">
            <a:spAutoFit/>
          </a:bodyPr>
          <a:lstStyle/>
          <a:p>
            <a:r>
              <a:rPr lang="fr-FR" b="1" dirty="0">
                <a:solidFill>
                  <a:schemeClr val="accent1"/>
                </a:solidFill>
              </a:rPr>
              <a:t>CAM – 4AT</a:t>
            </a:r>
          </a:p>
        </p:txBody>
      </p:sp>
      <p:pic>
        <p:nvPicPr>
          <p:cNvPr id="8" name="Graphique 7" descr="Bouteille">
            <a:extLst>
              <a:ext uri="{FF2B5EF4-FFF2-40B4-BE49-F238E27FC236}">
                <a16:creationId xmlns:a16="http://schemas.microsoft.com/office/drawing/2014/main" id="{5BD9F8C8-8FAA-AD49-9329-7A03AB2837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31273" y="3467093"/>
            <a:ext cx="914400" cy="914400"/>
          </a:xfrm>
          <a:prstGeom prst="rect">
            <a:avLst/>
          </a:prstGeom>
          <a:effectLst>
            <a:outerShdw blurRad="63500" sx="102000" sy="102000" algn="ctr" rotWithShape="0">
              <a:prstClr val="black">
                <a:alpha val="40000"/>
              </a:prstClr>
            </a:outerShdw>
          </a:effectLst>
        </p:spPr>
      </p:pic>
      <p:pic>
        <p:nvPicPr>
          <p:cNvPr id="27" name="Image 26">
            <a:extLst>
              <a:ext uri="{FF2B5EF4-FFF2-40B4-BE49-F238E27FC236}">
                <a16:creationId xmlns:a16="http://schemas.microsoft.com/office/drawing/2014/main" id="{30E1154D-A48B-BD4E-BF35-7CFB9D702AEE}"/>
              </a:ext>
            </a:extLst>
          </p:cNvPr>
          <p:cNvPicPr>
            <a:picLocks noChangeAspect="1"/>
          </p:cNvPicPr>
          <p:nvPr/>
        </p:nvPicPr>
        <p:blipFill rotWithShape="1">
          <a:blip r:embed="rId13"/>
          <a:srcRect t="41811" r="50000" b="3141"/>
          <a:stretch/>
        </p:blipFill>
        <p:spPr>
          <a:xfrm>
            <a:off x="7221867" y="5148649"/>
            <a:ext cx="1110327" cy="1606388"/>
          </a:xfrm>
          <a:prstGeom prst="rect">
            <a:avLst/>
          </a:prstGeom>
        </p:spPr>
      </p:pic>
      <p:pic>
        <p:nvPicPr>
          <p:cNvPr id="29" name="Graphique 28" descr="Langue">
            <a:extLst>
              <a:ext uri="{FF2B5EF4-FFF2-40B4-BE49-F238E27FC236}">
                <a16:creationId xmlns:a16="http://schemas.microsoft.com/office/drawing/2014/main" id="{43E95B5A-B2DD-8A47-8260-8D94368B915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36669" y="5630809"/>
            <a:ext cx="616772" cy="616772"/>
          </a:xfrm>
          <a:prstGeom prst="rect">
            <a:avLst/>
          </a:prstGeom>
          <a:effectLst>
            <a:outerShdw blurRad="63500" sx="102000" sy="102000" algn="ctr" rotWithShape="0">
              <a:prstClr val="black">
                <a:alpha val="40000"/>
              </a:prstClr>
            </a:outerShdw>
          </a:effectLst>
        </p:spPr>
      </p:pic>
      <p:pic>
        <p:nvPicPr>
          <p:cNvPr id="30" name="Image 29">
            <a:extLst>
              <a:ext uri="{FF2B5EF4-FFF2-40B4-BE49-F238E27FC236}">
                <a16:creationId xmlns:a16="http://schemas.microsoft.com/office/drawing/2014/main" id="{B5B0E012-E940-5941-9C9D-33B49FC0354F}"/>
              </a:ext>
            </a:extLst>
          </p:cNvPr>
          <p:cNvPicPr>
            <a:picLocks noChangeAspect="1"/>
          </p:cNvPicPr>
          <p:nvPr/>
        </p:nvPicPr>
        <p:blipFill rotWithShape="1">
          <a:blip r:embed="rId2"/>
          <a:srcRect l="79647" b="75497"/>
          <a:stretch/>
        </p:blipFill>
        <p:spPr>
          <a:xfrm>
            <a:off x="10837076" y="5706214"/>
            <a:ext cx="1233786" cy="1114524"/>
          </a:xfrm>
          <a:prstGeom prst="rect">
            <a:avLst/>
          </a:prstGeom>
        </p:spPr>
      </p:pic>
      <p:sp>
        <p:nvSpPr>
          <p:cNvPr id="6" name="ZoneTexte 5">
            <a:extLst>
              <a:ext uri="{FF2B5EF4-FFF2-40B4-BE49-F238E27FC236}">
                <a16:creationId xmlns:a16="http://schemas.microsoft.com/office/drawing/2014/main" id="{E5002FD3-EF9A-654F-9837-ADAD12A19AC6}"/>
              </a:ext>
            </a:extLst>
          </p:cNvPr>
          <p:cNvSpPr txBox="1"/>
          <p:nvPr/>
        </p:nvSpPr>
        <p:spPr>
          <a:xfrm>
            <a:off x="1766335" y="109529"/>
            <a:ext cx="2408614" cy="830997"/>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Iatrogénie médicamenteuse</a:t>
            </a:r>
          </a:p>
        </p:txBody>
      </p:sp>
      <p:pic>
        <p:nvPicPr>
          <p:cNvPr id="32" name="Graphique 31" descr="Horloge">
            <a:extLst>
              <a:ext uri="{FF2B5EF4-FFF2-40B4-BE49-F238E27FC236}">
                <a16:creationId xmlns:a16="http://schemas.microsoft.com/office/drawing/2014/main" id="{15DAF52B-84D6-154F-BB3D-DB21105E3E1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36915" y="1280465"/>
            <a:ext cx="873345" cy="873345"/>
          </a:xfrm>
          <a:prstGeom prst="rect">
            <a:avLst/>
          </a:prstGeom>
        </p:spPr>
      </p:pic>
      <p:pic>
        <p:nvPicPr>
          <p:cNvPr id="34" name="Graphique 33" descr="Calendrier mensuel">
            <a:extLst>
              <a:ext uri="{FF2B5EF4-FFF2-40B4-BE49-F238E27FC236}">
                <a16:creationId xmlns:a16="http://schemas.microsoft.com/office/drawing/2014/main" id="{CB7EED30-D187-9642-B9B4-6EA163D7B76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12629" y="1254173"/>
            <a:ext cx="914400" cy="914400"/>
          </a:xfrm>
          <a:prstGeom prst="rect">
            <a:avLst/>
          </a:prstGeom>
        </p:spPr>
      </p:pic>
      <p:pic>
        <p:nvPicPr>
          <p:cNvPr id="36" name="Graphique 35" descr="Médecine">
            <a:extLst>
              <a:ext uri="{FF2B5EF4-FFF2-40B4-BE49-F238E27FC236}">
                <a16:creationId xmlns:a16="http://schemas.microsoft.com/office/drawing/2014/main" id="{FF46BA6C-E8DE-FD4B-8122-26004816C1A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489609" y="2762609"/>
            <a:ext cx="622157" cy="622157"/>
          </a:xfrm>
          <a:prstGeom prst="rect">
            <a:avLst/>
          </a:prstGeom>
        </p:spPr>
      </p:pic>
      <p:sp>
        <p:nvSpPr>
          <p:cNvPr id="38" name="ZoneTexte 37">
            <a:extLst>
              <a:ext uri="{FF2B5EF4-FFF2-40B4-BE49-F238E27FC236}">
                <a16:creationId xmlns:a16="http://schemas.microsoft.com/office/drawing/2014/main" id="{1B6267C6-8F96-B640-9A1A-CE33B06CC808}"/>
              </a:ext>
            </a:extLst>
          </p:cNvPr>
          <p:cNvSpPr txBox="1"/>
          <p:nvPr/>
        </p:nvSpPr>
        <p:spPr>
          <a:xfrm>
            <a:off x="8240716" y="1604124"/>
            <a:ext cx="3825343" cy="2031325"/>
          </a:xfrm>
          <a:prstGeom prst="rect">
            <a:avLst/>
          </a:prstGeom>
          <a:solidFill>
            <a:schemeClr val="bg1">
              <a:lumMod val="95000"/>
            </a:schemeClr>
          </a:solidFill>
        </p:spPr>
        <p:txBody>
          <a:bodyPr wrap="none" rtlCol="0">
            <a:spAutoFit/>
          </a:bodyPr>
          <a:lstStyle/>
          <a:p>
            <a:pPr marL="342900" indent="-342900">
              <a:buFont typeface="Wingdings" pitchFamily="2" charset="2"/>
              <a:buChar char="ü"/>
            </a:pPr>
            <a:r>
              <a:rPr lang="fr-FR" b="1" dirty="0"/>
              <a:t>Pourquoi le patient est-il au lit ?</a:t>
            </a:r>
          </a:p>
          <a:p>
            <a:pPr marL="342900" indent="-342900">
              <a:buFont typeface="Wingdings" pitchFamily="2" charset="2"/>
              <a:buChar char="ü"/>
            </a:pPr>
            <a:r>
              <a:rPr lang="fr-FR" b="1" dirty="0"/>
              <a:t>Quel est son « VRAI » traitement ?</a:t>
            </a:r>
          </a:p>
          <a:p>
            <a:pPr marL="342900" indent="-342900">
              <a:buFont typeface="Wingdings" pitchFamily="2" charset="2"/>
              <a:buChar char="ü"/>
            </a:pPr>
            <a:r>
              <a:rPr lang="fr-FR" b="1" dirty="0"/>
              <a:t>Et si c’était le médicament ?  </a:t>
            </a:r>
          </a:p>
          <a:p>
            <a:pPr marL="342900" indent="-342900">
              <a:buFont typeface="Wingdings" pitchFamily="2" charset="2"/>
              <a:buChar char="ü"/>
            </a:pPr>
            <a:r>
              <a:rPr lang="fr-FR" b="1" dirty="0"/>
              <a:t>Pourquoi cette protection ? SU ?</a:t>
            </a:r>
          </a:p>
          <a:p>
            <a:pPr marL="342900" indent="-342900">
              <a:buFont typeface="Wingdings" pitchFamily="2" charset="2"/>
              <a:buChar char="ü"/>
            </a:pPr>
            <a:r>
              <a:rPr lang="fr-FR" b="1" dirty="0" err="1"/>
              <a:t>Ingesta</a:t>
            </a:r>
            <a:r>
              <a:rPr lang="fr-FR" b="1" dirty="0"/>
              <a:t> ? Bouche ? </a:t>
            </a:r>
          </a:p>
          <a:p>
            <a:pPr marL="342900" indent="-342900">
              <a:buFont typeface="Wingdings" pitchFamily="2" charset="2"/>
              <a:buChar char="ü"/>
            </a:pPr>
            <a:r>
              <a:rPr lang="fr-FR" b="1" dirty="0"/>
              <a:t>Chemin pour aller aux toilettes ?</a:t>
            </a:r>
          </a:p>
          <a:p>
            <a:pPr marL="342900" indent="-342900">
              <a:buFont typeface="Wingdings" pitchFamily="2" charset="2"/>
              <a:buChar char="ü"/>
            </a:pPr>
            <a:r>
              <a:rPr lang="fr-FR" b="1" dirty="0"/>
              <a:t>Est-il confus ?  </a:t>
            </a:r>
          </a:p>
        </p:txBody>
      </p:sp>
    </p:spTree>
    <p:extLst>
      <p:ext uri="{BB962C8B-B14F-4D97-AF65-F5344CB8AC3E}">
        <p14:creationId xmlns:p14="http://schemas.microsoft.com/office/powerpoint/2010/main" val="3149031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09684" y="388044"/>
            <a:ext cx="11163868" cy="11430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a:bodyPr>
          <a:lstStyle/>
          <a:p>
            <a:pPr>
              <a:defRPr/>
            </a:pPr>
            <a:r>
              <a:rPr lang="fr-FR" sz="4000" dirty="0">
                <a:ea typeface="ＭＳ Ｐゴシック" pitchFamily="34" charset="-128"/>
              </a:rPr>
              <a:t>Prévention de la dépendance « iatrogène » à l</a:t>
            </a:r>
            <a:r>
              <a:rPr lang="fr-FR" altLang="fr-FR" sz="4000" dirty="0">
                <a:ea typeface="ＭＳ Ｐゴシック" pitchFamily="34" charset="-128"/>
              </a:rPr>
              <a:t>’</a:t>
            </a:r>
            <a:r>
              <a:rPr lang="fr-FR" sz="4000" dirty="0">
                <a:ea typeface="ＭＳ Ｐゴシック" pitchFamily="34" charset="-128"/>
              </a:rPr>
              <a:t>hôpital</a:t>
            </a:r>
          </a:p>
        </p:txBody>
      </p:sp>
      <p:sp>
        <p:nvSpPr>
          <p:cNvPr id="67590" name="Text Box 6"/>
          <p:cNvSpPr txBox="1">
            <a:spLocks noChangeArrowheads="1"/>
          </p:cNvSpPr>
          <p:nvPr/>
        </p:nvSpPr>
        <p:spPr bwMode="auto">
          <a:xfrm>
            <a:off x="2513013" y="1662113"/>
            <a:ext cx="65722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fr-FR" sz="3200" dirty="0"/>
              <a:t>Un enjeu pour tous les soignants…</a:t>
            </a:r>
          </a:p>
        </p:txBody>
      </p:sp>
      <p:pic>
        <p:nvPicPr>
          <p:cNvPr id="28676" name="Picture 9" descr="http://www.francetvinfo.fr/image/74r245urp-4b33/908/510/2872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372" y="4512778"/>
            <a:ext cx="4243293" cy="238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A38F6292-9922-D84B-B91A-3EE94C4A9556}"/>
              </a:ext>
            </a:extLst>
          </p:cNvPr>
          <p:cNvPicPr>
            <a:picLocks noChangeAspect="1"/>
          </p:cNvPicPr>
          <p:nvPr/>
        </p:nvPicPr>
        <p:blipFill>
          <a:blip r:embed="rId4"/>
          <a:stretch>
            <a:fillRect/>
          </a:stretch>
        </p:blipFill>
        <p:spPr>
          <a:xfrm>
            <a:off x="2296834" y="2056752"/>
            <a:ext cx="7598331" cy="2456026"/>
          </a:xfrm>
          <a:prstGeom prst="rect">
            <a:avLst/>
          </a:prstGeom>
        </p:spPr>
      </p:pic>
      <p:sp>
        <p:nvSpPr>
          <p:cNvPr id="2" name="ZoneTexte 1"/>
          <p:cNvSpPr txBox="1"/>
          <p:nvPr/>
        </p:nvSpPr>
        <p:spPr>
          <a:xfrm>
            <a:off x="9122868" y="4251168"/>
            <a:ext cx="2296835" cy="523220"/>
          </a:xfrm>
          <a:prstGeom prst="rect">
            <a:avLst/>
          </a:prstGeom>
          <a:noFill/>
        </p:spPr>
        <p:txBody>
          <a:bodyPr wrap="square" rtlCol="0">
            <a:spAutoFit/>
          </a:bodyPr>
          <a:lstStyle/>
          <a:p>
            <a:r>
              <a:rPr lang="fr-FR" sz="2800" b="1" dirty="0">
                <a:solidFill>
                  <a:schemeClr val="tx2"/>
                </a:solidFill>
              </a:rPr>
              <a:t>HAS 2017</a:t>
            </a:r>
          </a:p>
        </p:txBody>
      </p:sp>
    </p:spTree>
    <p:extLst>
      <p:ext uri="{BB962C8B-B14F-4D97-AF65-F5344CB8AC3E}">
        <p14:creationId xmlns:p14="http://schemas.microsoft.com/office/powerpoint/2010/main" val="1870632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38F6292-9922-D84B-B91A-3EE94C4A9556}"/>
              </a:ext>
            </a:extLst>
          </p:cNvPr>
          <p:cNvPicPr>
            <a:picLocks noChangeAspect="1"/>
          </p:cNvPicPr>
          <p:nvPr/>
        </p:nvPicPr>
        <p:blipFill>
          <a:blip r:embed="rId2"/>
          <a:stretch>
            <a:fillRect/>
          </a:stretch>
        </p:blipFill>
        <p:spPr>
          <a:xfrm>
            <a:off x="1916918" y="0"/>
            <a:ext cx="8358164" cy="2701629"/>
          </a:xfrm>
          <a:prstGeom prst="rect">
            <a:avLst/>
          </a:prstGeom>
        </p:spPr>
      </p:pic>
      <p:sp>
        <p:nvSpPr>
          <p:cNvPr id="7" name="Rectangle 6"/>
          <p:cNvSpPr/>
          <p:nvPr/>
        </p:nvSpPr>
        <p:spPr>
          <a:xfrm>
            <a:off x="258714" y="2793129"/>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 EVALUER la dépendance fonctionnelle</a:t>
            </a:r>
          </a:p>
        </p:txBody>
      </p:sp>
      <p:sp>
        <p:nvSpPr>
          <p:cNvPr id="11" name="ZoneTexte 10"/>
          <p:cNvSpPr txBox="1"/>
          <p:nvPr/>
        </p:nvSpPr>
        <p:spPr>
          <a:xfrm>
            <a:off x="2335448" y="859809"/>
            <a:ext cx="1079359" cy="369332"/>
          </a:xfrm>
          <a:prstGeom prst="rect">
            <a:avLst/>
          </a:prstGeom>
          <a:noFill/>
        </p:spPr>
        <p:txBody>
          <a:bodyPr wrap="square" rtlCol="0">
            <a:spAutoFit/>
          </a:bodyPr>
          <a:lstStyle/>
          <a:p>
            <a:pPr algn="ctr"/>
            <a:r>
              <a:rPr lang="fr-FR" b="1" dirty="0"/>
              <a:t>2017</a:t>
            </a:r>
          </a:p>
        </p:txBody>
      </p:sp>
      <p:sp>
        <p:nvSpPr>
          <p:cNvPr id="4" name="ZoneTexte 3"/>
          <p:cNvSpPr txBox="1"/>
          <p:nvPr/>
        </p:nvSpPr>
        <p:spPr>
          <a:xfrm>
            <a:off x="258714" y="4199855"/>
            <a:ext cx="3316999" cy="369332"/>
          </a:xfrm>
          <a:prstGeom prst="rect">
            <a:avLst/>
          </a:prstGeom>
          <a:noFill/>
        </p:spPr>
        <p:txBody>
          <a:bodyPr wrap="square" rtlCol="0">
            <a:spAutoFit/>
          </a:bodyPr>
          <a:lstStyle/>
          <a:p>
            <a:endParaRPr lang="fr-FR" dirty="0"/>
          </a:p>
        </p:txBody>
      </p:sp>
      <p:sp>
        <p:nvSpPr>
          <p:cNvPr id="17" name="ZoneTexte 16">
            <a:extLst>
              <a:ext uri="{FF2B5EF4-FFF2-40B4-BE49-F238E27FC236}">
                <a16:creationId xmlns:a16="http://schemas.microsoft.com/office/drawing/2014/main" id="{C6E5383F-8C28-D94C-BA28-971657C2BA22}"/>
              </a:ext>
            </a:extLst>
          </p:cNvPr>
          <p:cNvSpPr txBox="1"/>
          <p:nvPr/>
        </p:nvSpPr>
        <p:spPr>
          <a:xfrm>
            <a:off x="9301529" y="6488668"/>
            <a:ext cx="2890471" cy="369332"/>
          </a:xfrm>
          <a:prstGeom prst="rect">
            <a:avLst/>
          </a:prstGeom>
          <a:noFill/>
        </p:spPr>
        <p:txBody>
          <a:bodyPr wrap="none" rtlCol="0">
            <a:spAutoFit/>
          </a:bodyPr>
          <a:lstStyle/>
          <a:p>
            <a:r>
              <a:rPr lang="fr-FR" dirty="0"/>
              <a:t>Recommandations HAS 2017</a:t>
            </a:r>
          </a:p>
        </p:txBody>
      </p:sp>
    </p:spTree>
    <p:extLst>
      <p:ext uri="{BB962C8B-B14F-4D97-AF65-F5344CB8AC3E}">
        <p14:creationId xmlns:p14="http://schemas.microsoft.com/office/powerpoint/2010/main" val="2009521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38F6292-9922-D84B-B91A-3EE94C4A9556}"/>
              </a:ext>
            </a:extLst>
          </p:cNvPr>
          <p:cNvPicPr>
            <a:picLocks noChangeAspect="1"/>
          </p:cNvPicPr>
          <p:nvPr/>
        </p:nvPicPr>
        <p:blipFill>
          <a:blip r:embed="rId2"/>
          <a:stretch>
            <a:fillRect/>
          </a:stretch>
        </p:blipFill>
        <p:spPr>
          <a:xfrm>
            <a:off x="1916918" y="0"/>
            <a:ext cx="8358164" cy="2701629"/>
          </a:xfrm>
          <a:prstGeom prst="rect">
            <a:avLst/>
          </a:prstGeom>
        </p:spPr>
      </p:pic>
      <p:sp>
        <p:nvSpPr>
          <p:cNvPr id="7" name="Rectangle 6"/>
          <p:cNvSpPr/>
          <p:nvPr/>
        </p:nvSpPr>
        <p:spPr>
          <a:xfrm>
            <a:off x="258714" y="2793129"/>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 EVALUER la dépendance fonctionnelle</a:t>
            </a:r>
          </a:p>
        </p:txBody>
      </p:sp>
      <p:sp>
        <p:nvSpPr>
          <p:cNvPr id="11" name="ZoneTexte 10"/>
          <p:cNvSpPr txBox="1"/>
          <p:nvPr/>
        </p:nvSpPr>
        <p:spPr>
          <a:xfrm>
            <a:off x="2335448" y="859809"/>
            <a:ext cx="1079359" cy="369332"/>
          </a:xfrm>
          <a:prstGeom prst="rect">
            <a:avLst/>
          </a:prstGeom>
          <a:noFill/>
        </p:spPr>
        <p:txBody>
          <a:bodyPr wrap="square" rtlCol="0">
            <a:spAutoFit/>
          </a:bodyPr>
          <a:lstStyle/>
          <a:p>
            <a:pPr algn="ctr"/>
            <a:r>
              <a:rPr lang="fr-FR" b="1" dirty="0"/>
              <a:t>2017</a:t>
            </a:r>
          </a:p>
        </p:txBody>
      </p:sp>
      <p:pic>
        <p:nvPicPr>
          <p:cNvPr id="12" name="Image 11">
            <a:extLst>
              <a:ext uri="{FF2B5EF4-FFF2-40B4-BE49-F238E27FC236}">
                <a16:creationId xmlns:a16="http://schemas.microsoft.com/office/drawing/2014/main" id="{1F9D343E-4CED-6F4D-97E3-76DC16EF729B}"/>
              </a:ext>
            </a:extLst>
          </p:cNvPr>
          <p:cNvPicPr>
            <a:picLocks noChangeAspect="1"/>
          </p:cNvPicPr>
          <p:nvPr/>
        </p:nvPicPr>
        <p:blipFill>
          <a:blip r:embed="rId3"/>
          <a:stretch>
            <a:fillRect/>
          </a:stretch>
        </p:blipFill>
        <p:spPr>
          <a:xfrm>
            <a:off x="3883332" y="2701629"/>
            <a:ext cx="5606142" cy="3652099"/>
          </a:xfrm>
          <a:prstGeom prst="rect">
            <a:avLst/>
          </a:prstGeom>
        </p:spPr>
      </p:pic>
      <p:sp>
        <p:nvSpPr>
          <p:cNvPr id="13" name="ZoneTexte 12">
            <a:extLst>
              <a:ext uri="{FF2B5EF4-FFF2-40B4-BE49-F238E27FC236}">
                <a16:creationId xmlns:a16="http://schemas.microsoft.com/office/drawing/2014/main" id="{6E9108C3-844A-2F49-9383-11FC715C3AE9}"/>
              </a:ext>
            </a:extLst>
          </p:cNvPr>
          <p:cNvSpPr txBox="1"/>
          <p:nvPr/>
        </p:nvSpPr>
        <p:spPr>
          <a:xfrm>
            <a:off x="4807562" y="6347599"/>
            <a:ext cx="856259" cy="369332"/>
          </a:xfrm>
          <a:prstGeom prst="rect">
            <a:avLst/>
          </a:prstGeom>
          <a:noFill/>
        </p:spPr>
        <p:txBody>
          <a:bodyPr wrap="square" rtlCol="0">
            <a:spAutoFit/>
          </a:bodyPr>
          <a:lstStyle/>
          <a:p>
            <a:r>
              <a:rPr lang="fr-FR" b="1" dirty="0"/>
              <a:t>J-15</a:t>
            </a:r>
          </a:p>
        </p:txBody>
      </p:sp>
      <p:cxnSp>
        <p:nvCxnSpPr>
          <p:cNvPr id="3" name="Connecteur droit avec flèche 2"/>
          <p:cNvCxnSpPr/>
          <p:nvPr/>
        </p:nvCxnSpPr>
        <p:spPr>
          <a:xfrm>
            <a:off x="4626591" y="3075621"/>
            <a:ext cx="4612943" cy="224846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258714" y="4199855"/>
            <a:ext cx="3316999" cy="369332"/>
          </a:xfrm>
          <a:prstGeom prst="rect">
            <a:avLst/>
          </a:prstGeom>
          <a:noFill/>
        </p:spPr>
        <p:txBody>
          <a:bodyPr wrap="square" rtlCol="0">
            <a:spAutoFit/>
          </a:bodyPr>
          <a:lstStyle/>
          <a:p>
            <a:endParaRPr lang="fr-FR" dirty="0"/>
          </a:p>
        </p:txBody>
      </p:sp>
      <p:sp>
        <p:nvSpPr>
          <p:cNvPr id="15" name="Rectangle à coins arrondis 14"/>
          <p:cNvSpPr/>
          <p:nvPr/>
        </p:nvSpPr>
        <p:spPr>
          <a:xfrm>
            <a:off x="8878327" y="2682979"/>
            <a:ext cx="3043450" cy="1756972"/>
          </a:xfrm>
          <a:prstGeom prst="wedgeRoundRectCallout">
            <a:avLst>
              <a:gd name="adj1" fmla="val -38770"/>
              <a:gd name="adj2" fmla="val 749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“She Was Probably Able to Ambulate, </a:t>
            </a:r>
          </a:p>
          <a:p>
            <a:r>
              <a:rPr lang="en-US" sz="2200" b="1" dirty="0">
                <a:solidFill>
                  <a:schemeClr val="tx1"/>
                </a:solidFill>
              </a:rPr>
              <a:t>but I’m Not Sure”</a:t>
            </a:r>
            <a:endParaRPr lang="fr-FR" sz="2200" b="1" dirty="0">
              <a:solidFill>
                <a:schemeClr val="tx1"/>
              </a:solidFill>
            </a:endParaRPr>
          </a:p>
        </p:txBody>
      </p:sp>
      <p:sp>
        <p:nvSpPr>
          <p:cNvPr id="16" name="ZoneTexte 15"/>
          <p:cNvSpPr txBox="1"/>
          <p:nvPr/>
        </p:nvSpPr>
        <p:spPr>
          <a:xfrm>
            <a:off x="10232733" y="4427343"/>
            <a:ext cx="2056532" cy="646331"/>
          </a:xfrm>
          <a:prstGeom prst="rect">
            <a:avLst/>
          </a:prstGeom>
          <a:noFill/>
        </p:spPr>
        <p:txBody>
          <a:bodyPr wrap="square" rtlCol="0">
            <a:spAutoFit/>
          </a:bodyPr>
          <a:lstStyle/>
          <a:p>
            <a:r>
              <a:rPr lang="fr-FR" b="1" dirty="0" err="1">
                <a:solidFill>
                  <a:srgbClr val="0070C0"/>
                </a:solidFill>
              </a:rPr>
              <a:t>Covinsky</a:t>
            </a:r>
            <a:r>
              <a:rPr lang="fr-FR" b="1" dirty="0">
                <a:solidFill>
                  <a:srgbClr val="0070C0"/>
                </a:solidFill>
              </a:rPr>
              <a:t> et al. JAMA 2011</a:t>
            </a:r>
          </a:p>
        </p:txBody>
      </p:sp>
      <p:sp>
        <p:nvSpPr>
          <p:cNvPr id="14" name="ZoneTexte 13">
            <a:extLst>
              <a:ext uri="{FF2B5EF4-FFF2-40B4-BE49-F238E27FC236}">
                <a16:creationId xmlns:a16="http://schemas.microsoft.com/office/drawing/2014/main" id="{C6E5383F-8C28-D94C-BA28-971657C2BA22}"/>
              </a:ext>
            </a:extLst>
          </p:cNvPr>
          <p:cNvSpPr txBox="1"/>
          <p:nvPr/>
        </p:nvSpPr>
        <p:spPr>
          <a:xfrm>
            <a:off x="9301529" y="6488668"/>
            <a:ext cx="2890471" cy="369332"/>
          </a:xfrm>
          <a:prstGeom prst="rect">
            <a:avLst/>
          </a:prstGeom>
          <a:noFill/>
        </p:spPr>
        <p:txBody>
          <a:bodyPr wrap="none" rtlCol="0">
            <a:spAutoFit/>
          </a:bodyPr>
          <a:lstStyle/>
          <a:p>
            <a:r>
              <a:rPr lang="fr-FR" dirty="0"/>
              <a:t>Recommandations HAS 2017</a:t>
            </a:r>
          </a:p>
        </p:txBody>
      </p:sp>
    </p:spTree>
    <p:extLst>
      <p:ext uri="{BB962C8B-B14F-4D97-AF65-F5344CB8AC3E}">
        <p14:creationId xmlns:p14="http://schemas.microsoft.com/office/powerpoint/2010/main" val="2027462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38F6292-9922-D84B-B91A-3EE94C4A9556}"/>
              </a:ext>
            </a:extLst>
          </p:cNvPr>
          <p:cNvPicPr>
            <a:picLocks noChangeAspect="1"/>
          </p:cNvPicPr>
          <p:nvPr/>
        </p:nvPicPr>
        <p:blipFill>
          <a:blip r:embed="rId2"/>
          <a:stretch>
            <a:fillRect/>
          </a:stretch>
        </p:blipFill>
        <p:spPr>
          <a:xfrm>
            <a:off x="1916918" y="0"/>
            <a:ext cx="8358164" cy="2701629"/>
          </a:xfrm>
          <a:prstGeom prst="rect">
            <a:avLst/>
          </a:prstGeom>
        </p:spPr>
      </p:pic>
      <p:sp>
        <p:nvSpPr>
          <p:cNvPr id="7" name="Rectangle 6"/>
          <p:cNvSpPr/>
          <p:nvPr/>
        </p:nvSpPr>
        <p:spPr>
          <a:xfrm>
            <a:off x="258714" y="2793129"/>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 EVALUER la dépendance fonctionnelle</a:t>
            </a:r>
          </a:p>
        </p:txBody>
      </p:sp>
      <p:sp>
        <p:nvSpPr>
          <p:cNvPr id="8" name="Rectangle 7"/>
          <p:cNvSpPr/>
          <p:nvPr/>
        </p:nvSpPr>
        <p:spPr>
          <a:xfrm>
            <a:off x="2875128" y="3653052"/>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2. DEPISTER et PREVENIR </a:t>
            </a:r>
          </a:p>
        </p:txBody>
      </p:sp>
      <p:sp>
        <p:nvSpPr>
          <p:cNvPr id="11" name="ZoneTexte 10"/>
          <p:cNvSpPr txBox="1"/>
          <p:nvPr/>
        </p:nvSpPr>
        <p:spPr>
          <a:xfrm>
            <a:off x="2335448" y="859809"/>
            <a:ext cx="1079359" cy="369332"/>
          </a:xfrm>
          <a:prstGeom prst="rect">
            <a:avLst/>
          </a:prstGeom>
          <a:noFill/>
        </p:spPr>
        <p:txBody>
          <a:bodyPr wrap="square" rtlCol="0">
            <a:spAutoFit/>
          </a:bodyPr>
          <a:lstStyle/>
          <a:p>
            <a:pPr algn="ctr"/>
            <a:r>
              <a:rPr lang="fr-FR" b="1" dirty="0"/>
              <a:t>2017</a:t>
            </a:r>
          </a:p>
        </p:txBody>
      </p:sp>
      <p:pic>
        <p:nvPicPr>
          <p:cNvPr id="13" name="Image 12">
            <a:extLst>
              <a:ext uri="{FF2B5EF4-FFF2-40B4-BE49-F238E27FC236}">
                <a16:creationId xmlns:a16="http://schemas.microsoft.com/office/drawing/2014/main" id="{4791BC88-A0FC-B34A-83FF-5F814436761D}"/>
              </a:ext>
            </a:extLst>
          </p:cNvPr>
          <p:cNvPicPr>
            <a:picLocks noChangeAspect="1"/>
          </p:cNvPicPr>
          <p:nvPr/>
        </p:nvPicPr>
        <p:blipFill>
          <a:blip r:embed="rId3"/>
          <a:stretch>
            <a:fillRect/>
          </a:stretch>
        </p:blipFill>
        <p:spPr>
          <a:xfrm>
            <a:off x="5773292" y="2778968"/>
            <a:ext cx="6192511" cy="2962973"/>
          </a:xfrm>
          <a:prstGeom prst="rect">
            <a:avLst/>
          </a:prstGeom>
          <a:effectLst>
            <a:outerShdw blurRad="63500" sx="102000" sy="102000" algn="ctr" rotWithShape="0">
              <a:prstClr val="black">
                <a:alpha val="40000"/>
              </a:prstClr>
            </a:outerShdw>
          </a:effectLst>
        </p:spPr>
      </p:pic>
      <p:sp>
        <p:nvSpPr>
          <p:cNvPr id="14" name="ZoneTexte 13">
            <a:extLst>
              <a:ext uri="{FF2B5EF4-FFF2-40B4-BE49-F238E27FC236}">
                <a16:creationId xmlns:a16="http://schemas.microsoft.com/office/drawing/2014/main" id="{C6E5383F-8C28-D94C-BA28-971657C2BA22}"/>
              </a:ext>
            </a:extLst>
          </p:cNvPr>
          <p:cNvSpPr txBox="1"/>
          <p:nvPr/>
        </p:nvSpPr>
        <p:spPr>
          <a:xfrm>
            <a:off x="9301529" y="6488668"/>
            <a:ext cx="2890471" cy="369332"/>
          </a:xfrm>
          <a:prstGeom prst="rect">
            <a:avLst/>
          </a:prstGeom>
          <a:noFill/>
        </p:spPr>
        <p:txBody>
          <a:bodyPr wrap="none" rtlCol="0">
            <a:spAutoFit/>
          </a:bodyPr>
          <a:lstStyle/>
          <a:p>
            <a:r>
              <a:rPr lang="fr-FR" dirty="0"/>
              <a:t>Recommandations HAS 2017</a:t>
            </a:r>
          </a:p>
        </p:txBody>
      </p:sp>
    </p:spTree>
    <p:extLst>
      <p:ext uri="{BB962C8B-B14F-4D97-AF65-F5344CB8AC3E}">
        <p14:creationId xmlns:p14="http://schemas.microsoft.com/office/powerpoint/2010/main" val="2347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38F6292-9922-D84B-B91A-3EE94C4A9556}"/>
              </a:ext>
            </a:extLst>
          </p:cNvPr>
          <p:cNvPicPr>
            <a:picLocks noChangeAspect="1"/>
          </p:cNvPicPr>
          <p:nvPr/>
        </p:nvPicPr>
        <p:blipFill>
          <a:blip r:embed="rId2"/>
          <a:stretch>
            <a:fillRect/>
          </a:stretch>
        </p:blipFill>
        <p:spPr>
          <a:xfrm>
            <a:off x="1916918" y="0"/>
            <a:ext cx="8358164" cy="2701629"/>
          </a:xfrm>
          <a:prstGeom prst="rect">
            <a:avLst/>
          </a:prstGeom>
        </p:spPr>
      </p:pic>
      <p:sp>
        <p:nvSpPr>
          <p:cNvPr id="7" name="Rectangle 6"/>
          <p:cNvSpPr/>
          <p:nvPr/>
        </p:nvSpPr>
        <p:spPr>
          <a:xfrm>
            <a:off x="258714" y="2793129"/>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 EVALUER la dépendance fonctionnelle</a:t>
            </a:r>
          </a:p>
        </p:txBody>
      </p:sp>
      <p:sp>
        <p:nvSpPr>
          <p:cNvPr id="8" name="Rectangle 7"/>
          <p:cNvSpPr/>
          <p:nvPr/>
        </p:nvSpPr>
        <p:spPr>
          <a:xfrm>
            <a:off x="2875128" y="3653052"/>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2. DEPISTER et PREVENIR </a:t>
            </a:r>
          </a:p>
        </p:txBody>
      </p:sp>
      <p:sp>
        <p:nvSpPr>
          <p:cNvPr id="9" name="Rectangle 8"/>
          <p:cNvSpPr/>
          <p:nvPr/>
        </p:nvSpPr>
        <p:spPr>
          <a:xfrm>
            <a:off x="5696259" y="4512975"/>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3. ADAPTER L’ORGANISATION et l’environnement (service – établissement)</a:t>
            </a:r>
          </a:p>
        </p:txBody>
      </p:sp>
      <p:sp>
        <p:nvSpPr>
          <p:cNvPr id="11" name="ZoneTexte 10"/>
          <p:cNvSpPr txBox="1"/>
          <p:nvPr/>
        </p:nvSpPr>
        <p:spPr>
          <a:xfrm>
            <a:off x="2335448" y="859809"/>
            <a:ext cx="1079359" cy="369332"/>
          </a:xfrm>
          <a:prstGeom prst="rect">
            <a:avLst/>
          </a:prstGeom>
          <a:noFill/>
        </p:spPr>
        <p:txBody>
          <a:bodyPr wrap="square" rtlCol="0">
            <a:spAutoFit/>
          </a:bodyPr>
          <a:lstStyle/>
          <a:p>
            <a:pPr algn="ctr"/>
            <a:r>
              <a:rPr lang="fr-FR" b="1" dirty="0"/>
              <a:t>2017</a:t>
            </a:r>
          </a:p>
        </p:txBody>
      </p:sp>
      <p:sp>
        <p:nvSpPr>
          <p:cNvPr id="12" name="ZoneTexte 11">
            <a:extLst>
              <a:ext uri="{FF2B5EF4-FFF2-40B4-BE49-F238E27FC236}">
                <a16:creationId xmlns:a16="http://schemas.microsoft.com/office/drawing/2014/main" id="{C6E5383F-8C28-D94C-BA28-971657C2BA22}"/>
              </a:ext>
            </a:extLst>
          </p:cNvPr>
          <p:cNvSpPr txBox="1"/>
          <p:nvPr/>
        </p:nvSpPr>
        <p:spPr>
          <a:xfrm>
            <a:off x="9301529" y="6488668"/>
            <a:ext cx="2890471" cy="369332"/>
          </a:xfrm>
          <a:prstGeom prst="rect">
            <a:avLst/>
          </a:prstGeom>
          <a:noFill/>
        </p:spPr>
        <p:txBody>
          <a:bodyPr wrap="none" rtlCol="0">
            <a:spAutoFit/>
          </a:bodyPr>
          <a:lstStyle/>
          <a:p>
            <a:r>
              <a:rPr lang="fr-FR" dirty="0"/>
              <a:t>Recommandations HAS 2017</a:t>
            </a:r>
          </a:p>
        </p:txBody>
      </p:sp>
    </p:spTree>
    <p:extLst>
      <p:ext uri="{BB962C8B-B14F-4D97-AF65-F5344CB8AC3E}">
        <p14:creationId xmlns:p14="http://schemas.microsoft.com/office/powerpoint/2010/main" val="1502393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9335DB4-C9E8-C343-842C-51D2C98CDC42}"/>
              </a:ext>
            </a:extLst>
          </p:cNvPr>
          <p:cNvPicPr>
            <a:picLocks noChangeAspect="1"/>
          </p:cNvPicPr>
          <p:nvPr/>
        </p:nvPicPr>
        <p:blipFill rotWithShape="1">
          <a:blip r:embed="rId2"/>
          <a:srcRect b="29424"/>
          <a:stretch/>
        </p:blipFill>
        <p:spPr>
          <a:xfrm>
            <a:off x="305476" y="232383"/>
            <a:ext cx="5500485" cy="1469957"/>
          </a:xfrm>
          <a:prstGeom prst="rect">
            <a:avLst/>
          </a:prstGeom>
        </p:spPr>
      </p:pic>
      <p:sp>
        <p:nvSpPr>
          <p:cNvPr id="5" name="ZoneTexte 4">
            <a:extLst>
              <a:ext uri="{FF2B5EF4-FFF2-40B4-BE49-F238E27FC236}">
                <a16:creationId xmlns:a16="http://schemas.microsoft.com/office/drawing/2014/main" id="{28ED9582-4A52-C846-93B8-D264725AFE80}"/>
              </a:ext>
            </a:extLst>
          </p:cNvPr>
          <p:cNvSpPr txBox="1"/>
          <p:nvPr/>
        </p:nvSpPr>
        <p:spPr>
          <a:xfrm>
            <a:off x="6206588" y="232383"/>
            <a:ext cx="3645037" cy="2031325"/>
          </a:xfrm>
          <a:prstGeom prst="rect">
            <a:avLst/>
          </a:prstGeom>
          <a:noFill/>
        </p:spPr>
        <p:txBody>
          <a:bodyPr wrap="none" rtlCol="0">
            <a:spAutoFit/>
          </a:bodyPr>
          <a:lstStyle/>
          <a:p>
            <a:r>
              <a:rPr lang="fr-FR" b="1" dirty="0">
                <a:solidFill>
                  <a:schemeClr val="accent1"/>
                </a:solidFill>
              </a:rPr>
              <a:t>Favoriser pour tout patient &gt; 70 ans</a:t>
            </a:r>
            <a:r>
              <a:rPr lang="fr-FR" dirty="0"/>
              <a:t> </a:t>
            </a:r>
          </a:p>
          <a:p>
            <a:pPr marL="342900" indent="-342900">
              <a:buFont typeface="+mj-lt"/>
              <a:buAutoNum type="arabicPeriod"/>
            </a:pPr>
            <a:r>
              <a:rPr lang="fr-FR" dirty="0"/>
              <a:t>Indépendance fonctionnelle</a:t>
            </a:r>
          </a:p>
          <a:p>
            <a:pPr marL="342900" indent="-342900">
              <a:buFont typeface="+mj-lt"/>
              <a:buAutoNum type="arabicPeriod"/>
            </a:pPr>
            <a:r>
              <a:rPr lang="fr-FR" dirty="0"/>
              <a:t>Intégrité cutanée</a:t>
            </a:r>
          </a:p>
          <a:p>
            <a:pPr marL="342900" indent="-342900">
              <a:buFont typeface="+mj-lt"/>
              <a:buAutoNum type="arabicPeriod"/>
            </a:pPr>
            <a:r>
              <a:rPr lang="fr-FR" dirty="0"/>
              <a:t>Équilibre nutritionnel</a:t>
            </a:r>
          </a:p>
          <a:p>
            <a:pPr marL="342900" indent="-342900">
              <a:buFont typeface="+mj-lt"/>
              <a:buAutoNum type="arabicPeriod"/>
            </a:pPr>
            <a:r>
              <a:rPr lang="fr-FR" dirty="0"/>
              <a:t>Élimination</a:t>
            </a:r>
          </a:p>
          <a:p>
            <a:pPr marL="342900" indent="-342900">
              <a:buFont typeface="+mj-lt"/>
              <a:buAutoNum type="arabicPeriod"/>
            </a:pPr>
            <a:r>
              <a:rPr lang="fr-FR" dirty="0"/>
              <a:t>Cognition</a:t>
            </a:r>
          </a:p>
          <a:p>
            <a:pPr marL="342900" indent="-342900">
              <a:buFont typeface="+mj-lt"/>
              <a:buAutoNum type="arabicPeriod"/>
            </a:pPr>
            <a:r>
              <a:rPr lang="fr-FR" dirty="0"/>
              <a:t>Sommeil</a:t>
            </a:r>
          </a:p>
        </p:txBody>
      </p:sp>
      <p:sp>
        <p:nvSpPr>
          <p:cNvPr id="21" name="ZoneTexte 20">
            <a:extLst>
              <a:ext uri="{FF2B5EF4-FFF2-40B4-BE49-F238E27FC236}">
                <a16:creationId xmlns:a16="http://schemas.microsoft.com/office/drawing/2014/main" id="{533F15D6-671F-DA46-A049-755A6FBBBDA2}"/>
              </a:ext>
            </a:extLst>
          </p:cNvPr>
          <p:cNvSpPr txBox="1"/>
          <p:nvPr/>
        </p:nvSpPr>
        <p:spPr>
          <a:xfrm>
            <a:off x="8947060" y="1415138"/>
            <a:ext cx="3106428" cy="369332"/>
          </a:xfrm>
          <a:prstGeom prst="rect">
            <a:avLst/>
          </a:prstGeom>
          <a:noFill/>
        </p:spPr>
        <p:txBody>
          <a:bodyPr wrap="none" rtlCol="0">
            <a:spAutoFit/>
          </a:bodyPr>
          <a:lstStyle/>
          <a:p>
            <a:r>
              <a:rPr lang="fr-FR" b="1" dirty="0">
                <a:solidFill>
                  <a:schemeClr val="accent1"/>
                </a:solidFill>
              </a:rPr>
              <a:t>Médecin, IDE et Aide soignant </a:t>
            </a:r>
          </a:p>
        </p:txBody>
      </p:sp>
    </p:spTree>
    <p:extLst>
      <p:ext uri="{BB962C8B-B14F-4D97-AF65-F5344CB8AC3E}">
        <p14:creationId xmlns:p14="http://schemas.microsoft.com/office/powerpoint/2010/main" val="586473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3216" y="52542"/>
            <a:ext cx="10515600" cy="1325563"/>
          </a:xfrm>
        </p:spPr>
        <p:txBody>
          <a:bodyPr>
            <a:normAutofit/>
          </a:bodyPr>
          <a:lstStyle/>
          <a:p>
            <a:r>
              <a:rPr lang="fr-FR" sz="4000" dirty="0"/>
              <a:t>Augmentation du recours à l’hospitalisation</a:t>
            </a:r>
          </a:p>
        </p:txBody>
      </p:sp>
      <p:sp>
        <p:nvSpPr>
          <p:cNvPr id="4" name="ZoneTexte 3"/>
          <p:cNvSpPr txBox="1"/>
          <p:nvPr/>
        </p:nvSpPr>
        <p:spPr>
          <a:xfrm>
            <a:off x="918161" y="2862226"/>
            <a:ext cx="3716450" cy="492443"/>
          </a:xfrm>
          <a:prstGeom prst="rect">
            <a:avLst/>
          </a:prstGeom>
          <a:noFill/>
        </p:spPr>
        <p:txBody>
          <a:bodyPr wrap="square" rtlCol="0">
            <a:spAutoFit/>
          </a:bodyPr>
          <a:lstStyle/>
          <a:p>
            <a:r>
              <a:rPr lang="fr-FR" sz="2600" b="1" dirty="0">
                <a:solidFill>
                  <a:srgbClr val="000000"/>
                </a:solidFill>
              </a:rPr>
              <a:t>2/5 hospitalisées en 2017</a:t>
            </a:r>
          </a:p>
        </p:txBody>
      </p:sp>
      <p:grpSp>
        <p:nvGrpSpPr>
          <p:cNvPr id="5" name="Groupe 4"/>
          <p:cNvGrpSpPr/>
          <p:nvPr/>
        </p:nvGrpSpPr>
        <p:grpSpPr>
          <a:xfrm>
            <a:off x="837385" y="1462320"/>
            <a:ext cx="6176776" cy="1182345"/>
            <a:chOff x="258368" y="1436763"/>
            <a:chExt cx="6176776" cy="1182345"/>
          </a:xfrm>
        </p:grpSpPr>
        <p:sp>
          <p:nvSpPr>
            <p:cNvPr id="6" name="Rectangle 5"/>
            <p:cNvSpPr/>
            <p:nvPr/>
          </p:nvSpPr>
          <p:spPr>
            <a:xfrm>
              <a:off x="339144" y="2241312"/>
              <a:ext cx="6096000" cy="369332"/>
            </a:xfrm>
            <a:prstGeom prst="rect">
              <a:avLst/>
            </a:prstGeom>
          </p:spPr>
          <p:txBody>
            <a:bodyPr>
              <a:spAutoFit/>
            </a:bodyPr>
            <a:lstStyle/>
            <a:p>
              <a:r>
                <a:rPr lang="fr-FR" b="1" dirty="0">
                  <a:solidFill>
                    <a:srgbClr val="000000"/>
                  </a:solidFill>
                </a:rPr>
                <a:t>6,3 millions </a:t>
              </a:r>
            </a:p>
          </p:txBody>
        </p:sp>
        <p:grpSp>
          <p:nvGrpSpPr>
            <p:cNvPr id="7" name="Groupe 6"/>
            <p:cNvGrpSpPr/>
            <p:nvPr/>
          </p:nvGrpSpPr>
          <p:grpSpPr>
            <a:xfrm>
              <a:off x="258368" y="1436763"/>
              <a:ext cx="4920345" cy="1182345"/>
              <a:chOff x="258368" y="1436763"/>
              <a:chExt cx="4920345" cy="1182345"/>
            </a:xfrm>
          </p:grpSpPr>
          <p:grpSp>
            <p:nvGrpSpPr>
              <p:cNvPr id="8" name="Groupe 7"/>
              <p:cNvGrpSpPr/>
              <p:nvPr/>
            </p:nvGrpSpPr>
            <p:grpSpPr>
              <a:xfrm>
                <a:off x="258368" y="1436763"/>
                <a:ext cx="4014918" cy="1182345"/>
                <a:chOff x="258368" y="1436763"/>
                <a:chExt cx="4014918" cy="1182345"/>
              </a:xfrm>
            </p:grpSpPr>
            <p:sp>
              <p:nvSpPr>
                <p:cNvPr id="10" name="Flèche droite 9"/>
                <p:cNvSpPr/>
                <p:nvPr/>
              </p:nvSpPr>
              <p:spPr>
                <a:xfrm>
                  <a:off x="258368" y="1657810"/>
                  <a:ext cx="4014918" cy="806391"/>
                </a:xfrm>
                <a:prstGeom prst="rightArrow">
                  <a:avLst/>
                </a:prstGeom>
                <a:solidFill>
                  <a:srgbClr val="53B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rgbClr val="000000"/>
                    </a:solidFill>
                  </a:endParaRPr>
                </a:p>
              </p:txBody>
            </p:sp>
            <p:sp>
              <p:nvSpPr>
                <p:cNvPr id="11" name="ZoneTexte 10"/>
                <p:cNvSpPr txBox="1"/>
                <p:nvPr/>
              </p:nvSpPr>
              <p:spPr>
                <a:xfrm>
                  <a:off x="269492" y="1436763"/>
                  <a:ext cx="3719495" cy="369332"/>
                </a:xfrm>
                <a:prstGeom prst="rect">
                  <a:avLst/>
                </a:prstGeom>
                <a:noFill/>
              </p:spPr>
              <p:txBody>
                <a:bodyPr wrap="square" rtlCol="0">
                  <a:spAutoFit/>
                </a:bodyPr>
                <a:lstStyle/>
                <a:p>
                  <a:r>
                    <a:rPr lang="fr-FR" b="1" dirty="0">
                      <a:solidFill>
                        <a:srgbClr val="000000"/>
                      </a:solidFill>
                    </a:rPr>
                    <a:t>Personnes de plus de 75 ans</a:t>
                  </a:r>
                </a:p>
              </p:txBody>
            </p:sp>
            <p:sp>
              <p:nvSpPr>
                <p:cNvPr id="12" name="Rectangle 11"/>
                <p:cNvSpPr/>
                <p:nvPr/>
              </p:nvSpPr>
              <p:spPr>
                <a:xfrm>
                  <a:off x="2413538" y="2249776"/>
                  <a:ext cx="1281120" cy="369332"/>
                </a:xfrm>
                <a:prstGeom prst="rect">
                  <a:avLst/>
                </a:prstGeom>
              </p:spPr>
              <p:txBody>
                <a:bodyPr wrap="none">
                  <a:spAutoFit/>
                </a:bodyPr>
                <a:lstStyle/>
                <a:p>
                  <a:r>
                    <a:rPr lang="fr-FR" b="1" dirty="0">
                      <a:solidFill>
                        <a:srgbClr val="000000"/>
                      </a:solidFill>
                    </a:rPr>
                    <a:t>8,4 millions</a:t>
                  </a:r>
                </a:p>
              </p:txBody>
            </p:sp>
            <p:sp>
              <p:nvSpPr>
                <p:cNvPr id="13" name="ZoneTexte 12"/>
                <p:cNvSpPr txBox="1"/>
                <p:nvPr/>
              </p:nvSpPr>
              <p:spPr>
                <a:xfrm>
                  <a:off x="709974" y="1910029"/>
                  <a:ext cx="2437451" cy="369332"/>
                </a:xfrm>
                <a:prstGeom prst="rect">
                  <a:avLst/>
                </a:prstGeom>
                <a:noFill/>
              </p:spPr>
              <p:txBody>
                <a:bodyPr wrap="square" rtlCol="0">
                  <a:spAutoFit/>
                </a:bodyPr>
                <a:lstStyle/>
                <a:p>
                  <a:r>
                    <a:rPr lang="fr-FR" b="1" dirty="0">
                      <a:solidFill>
                        <a:srgbClr val="000000"/>
                      </a:solidFill>
                    </a:rPr>
                    <a:t>2020</a:t>
                  </a:r>
                </a:p>
              </p:txBody>
            </p:sp>
          </p:grpSp>
          <p:sp>
            <p:nvSpPr>
              <p:cNvPr id="9" name="ZoneTexte 8"/>
              <p:cNvSpPr txBox="1"/>
              <p:nvPr/>
            </p:nvSpPr>
            <p:spPr>
              <a:xfrm>
                <a:off x="2741262" y="1909641"/>
                <a:ext cx="2437451" cy="369332"/>
              </a:xfrm>
              <a:prstGeom prst="rect">
                <a:avLst/>
              </a:prstGeom>
              <a:noFill/>
            </p:spPr>
            <p:txBody>
              <a:bodyPr wrap="square" rtlCol="0">
                <a:spAutoFit/>
              </a:bodyPr>
              <a:lstStyle/>
              <a:p>
                <a:r>
                  <a:rPr lang="fr-FR" b="1" dirty="0">
                    <a:solidFill>
                      <a:srgbClr val="000000"/>
                    </a:solidFill>
                  </a:rPr>
                  <a:t>2030</a:t>
                </a:r>
              </a:p>
            </p:txBody>
          </p:sp>
        </p:grpSp>
      </p:grpSp>
      <p:sp>
        <p:nvSpPr>
          <p:cNvPr id="14" name="Rectangle 13"/>
          <p:cNvSpPr/>
          <p:nvPr/>
        </p:nvSpPr>
        <p:spPr>
          <a:xfrm>
            <a:off x="613216" y="1425198"/>
            <a:ext cx="4326340" cy="2040315"/>
          </a:xfrm>
          <a:prstGeom prst="rect">
            <a:avLst/>
          </a:prstGeom>
          <a:no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a:blip r:embed="rId2"/>
          <a:stretch>
            <a:fillRect/>
          </a:stretch>
        </p:blipFill>
        <p:spPr>
          <a:xfrm>
            <a:off x="663793" y="1822176"/>
            <a:ext cx="419099" cy="471002"/>
          </a:xfrm>
          <a:prstGeom prst="rect">
            <a:avLst/>
          </a:prstGeom>
        </p:spPr>
      </p:pic>
      <p:grpSp>
        <p:nvGrpSpPr>
          <p:cNvPr id="17" name="Groupe 16"/>
          <p:cNvGrpSpPr/>
          <p:nvPr/>
        </p:nvGrpSpPr>
        <p:grpSpPr>
          <a:xfrm>
            <a:off x="4939556" y="1837770"/>
            <a:ext cx="6932474" cy="4641812"/>
            <a:chOff x="4939556" y="1837770"/>
            <a:chExt cx="6932474" cy="4641812"/>
          </a:xfrm>
        </p:grpSpPr>
        <p:grpSp>
          <p:nvGrpSpPr>
            <p:cNvPr id="46" name="Groupe 45"/>
            <p:cNvGrpSpPr/>
            <p:nvPr/>
          </p:nvGrpSpPr>
          <p:grpSpPr>
            <a:xfrm>
              <a:off x="4939556" y="1837770"/>
              <a:ext cx="6932474" cy="4641812"/>
              <a:chOff x="192530" y="1339741"/>
              <a:chExt cx="9022458" cy="4980633"/>
            </a:xfrm>
          </p:grpSpPr>
          <p:pic>
            <p:nvPicPr>
              <p:cNvPr id="47" name="Image 46" descr="Capture d’écra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530" y="1378424"/>
                <a:ext cx="9022458" cy="4941950"/>
              </a:xfrm>
              <a:prstGeom prst="rect">
                <a:avLst/>
              </a:prstGeom>
            </p:spPr>
          </p:pic>
          <p:sp>
            <p:nvSpPr>
              <p:cNvPr id="48" name="Rectangle 47"/>
              <p:cNvSpPr/>
              <p:nvPr/>
            </p:nvSpPr>
            <p:spPr>
              <a:xfrm>
                <a:off x="3179928" y="1339741"/>
                <a:ext cx="245659" cy="245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llipse 2"/>
            <p:cNvSpPr/>
            <p:nvPr/>
          </p:nvSpPr>
          <p:spPr>
            <a:xfrm>
              <a:off x="9265896" y="2636201"/>
              <a:ext cx="2391375" cy="27801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9" name="ZoneTexte 48"/>
          <p:cNvSpPr txBox="1"/>
          <p:nvPr/>
        </p:nvSpPr>
        <p:spPr>
          <a:xfrm>
            <a:off x="73152" y="6428263"/>
            <a:ext cx="12045696" cy="646331"/>
          </a:xfrm>
          <a:prstGeom prst="rect">
            <a:avLst/>
          </a:prstGeom>
          <a:noFill/>
        </p:spPr>
        <p:txBody>
          <a:bodyPr wrap="square" rtlCol="0">
            <a:spAutoFit/>
          </a:bodyPr>
          <a:lstStyle/>
          <a:p>
            <a:r>
              <a:rPr lang="fr-FR" dirty="0">
                <a:solidFill>
                  <a:srgbClr val="000000"/>
                </a:solidFill>
                <a:hlinkClick r:id="rId4"/>
              </a:rPr>
              <a:t>https://solidarites-sante.gouv.fr/IMG/pdf/synthese_atelier_10_hopital_et_personne_agee_14_fev_2018_3_.docx.pdf</a:t>
            </a:r>
            <a:r>
              <a:rPr lang="fr-FR" dirty="0">
                <a:solidFill>
                  <a:srgbClr val="000000"/>
                </a:solidFill>
              </a:rPr>
              <a:t>  </a:t>
            </a:r>
          </a:p>
          <a:p>
            <a:endParaRPr lang="fr-FR" dirty="0"/>
          </a:p>
        </p:txBody>
      </p:sp>
      <p:cxnSp>
        <p:nvCxnSpPr>
          <p:cNvPr id="24" name="Connecteur droit avec flèche 23"/>
          <p:cNvCxnSpPr/>
          <p:nvPr/>
        </p:nvCxnSpPr>
        <p:spPr>
          <a:xfrm flipV="1">
            <a:off x="9950956" y="388477"/>
            <a:ext cx="285750" cy="4714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flipV="1">
            <a:off x="9653587" y="388477"/>
            <a:ext cx="285750" cy="4714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V="1">
            <a:off x="10248326" y="388477"/>
            <a:ext cx="285750" cy="4714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284FA6CA-5EA8-45BA-97CD-363101CD3C3D}"/>
              </a:ext>
            </a:extLst>
          </p:cNvPr>
          <p:cNvGrpSpPr/>
          <p:nvPr/>
        </p:nvGrpSpPr>
        <p:grpSpPr>
          <a:xfrm>
            <a:off x="1297351" y="3473977"/>
            <a:ext cx="2668810" cy="2441188"/>
            <a:chOff x="7567127" y="363893"/>
            <a:chExt cx="4460033" cy="4999883"/>
          </a:xfrm>
        </p:grpSpPr>
        <p:pic>
          <p:nvPicPr>
            <p:cNvPr id="26" name="Image 25" descr="Capture d’écran">
              <a:extLst>
                <a:ext uri="{FF2B5EF4-FFF2-40B4-BE49-F238E27FC236}">
                  <a16:creationId xmlns:a16="http://schemas.microsoft.com/office/drawing/2014/main" id="{CD77AFA2-8C28-4E49-99EE-3B3D31BB7456}"/>
                </a:ext>
              </a:extLst>
            </p:cNvPr>
            <p:cNvPicPr>
              <a:picLocks noChangeAspect="1"/>
            </p:cNvPicPr>
            <p:nvPr/>
          </p:nvPicPr>
          <p:blipFill rotWithShape="1">
            <a:blip r:embed="rId5">
              <a:extLst>
                <a:ext uri="{28A0092B-C50C-407E-A947-70E740481C1C}">
                  <a14:useLocalDpi xmlns:a14="http://schemas.microsoft.com/office/drawing/2010/main" val="0"/>
                </a:ext>
              </a:extLst>
            </a:blip>
            <a:srcRect l="89631" t="3096" r="2592" b="81288"/>
            <a:stretch/>
          </p:blipFill>
          <p:spPr>
            <a:xfrm>
              <a:off x="7567127" y="363893"/>
              <a:ext cx="4460033" cy="4999883"/>
            </a:xfrm>
            <a:prstGeom prst="rect">
              <a:avLst/>
            </a:prstGeom>
          </p:spPr>
        </p:pic>
        <p:pic>
          <p:nvPicPr>
            <p:cNvPr id="27" name="Image 26" descr="Capture d’écran">
              <a:extLst>
                <a:ext uri="{FF2B5EF4-FFF2-40B4-BE49-F238E27FC236}">
                  <a16:creationId xmlns:a16="http://schemas.microsoft.com/office/drawing/2014/main" id="{1C31399B-85D3-4AEA-B4EA-94C272A06E5C}"/>
                </a:ext>
              </a:extLst>
            </p:cNvPr>
            <p:cNvPicPr>
              <a:picLocks noChangeAspect="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93205" t="4254" r="4892" b="91287"/>
            <a:stretch/>
          </p:blipFill>
          <p:spPr>
            <a:xfrm>
              <a:off x="9638522" y="717022"/>
              <a:ext cx="1091682" cy="1427584"/>
            </a:xfrm>
            <a:prstGeom prst="rect">
              <a:avLst/>
            </a:prstGeom>
          </p:spPr>
        </p:pic>
        <p:pic>
          <p:nvPicPr>
            <p:cNvPr id="28" name="Image 27" descr="Capture d’écran">
              <a:extLst>
                <a:ext uri="{FF2B5EF4-FFF2-40B4-BE49-F238E27FC236}">
                  <a16:creationId xmlns:a16="http://schemas.microsoft.com/office/drawing/2014/main" id="{D2B5A76A-B2FF-420A-AC86-97FEC059B9A4}"/>
                </a:ext>
              </a:extLst>
            </p:cNvPr>
            <p:cNvPicPr>
              <a:picLocks noChangeAspect="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93205" t="4254" r="4892" b="91287"/>
            <a:stretch/>
          </p:blipFill>
          <p:spPr>
            <a:xfrm>
              <a:off x="8546840" y="3429000"/>
              <a:ext cx="1091682" cy="1427584"/>
            </a:xfrm>
            <a:prstGeom prst="rect">
              <a:avLst/>
            </a:prstGeom>
          </p:spPr>
        </p:pic>
        <p:pic>
          <p:nvPicPr>
            <p:cNvPr id="29" name="Image 28" descr="Capture d’écran">
              <a:extLst>
                <a:ext uri="{FF2B5EF4-FFF2-40B4-BE49-F238E27FC236}">
                  <a16:creationId xmlns:a16="http://schemas.microsoft.com/office/drawing/2014/main" id="{FE99C625-35D6-4EA7-8B91-FFCA83DFBB03}"/>
                </a:ext>
              </a:extLst>
            </p:cNvPr>
            <p:cNvPicPr>
              <a:picLocks noChangeAspect="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93205" t="4254" r="4892" b="91287"/>
            <a:stretch/>
          </p:blipFill>
          <p:spPr>
            <a:xfrm>
              <a:off x="10639469" y="3429000"/>
              <a:ext cx="1091682" cy="1427584"/>
            </a:xfrm>
            <a:prstGeom prst="rect">
              <a:avLst/>
            </a:prstGeom>
          </p:spPr>
        </p:pic>
      </p:grpSp>
    </p:spTree>
    <p:extLst>
      <p:ext uri="{BB962C8B-B14F-4D97-AF65-F5344CB8AC3E}">
        <p14:creationId xmlns:p14="http://schemas.microsoft.com/office/powerpoint/2010/main" val="104263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down)">
                                      <p:cBhvr>
                                        <p:cTn id="11" dur="500"/>
                                        <p:tgtEl>
                                          <p:spTgt spid="51"/>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9335DB4-C9E8-C343-842C-51D2C98CDC42}"/>
              </a:ext>
            </a:extLst>
          </p:cNvPr>
          <p:cNvPicPr>
            <a:picLocks noChangeAspect="1"/>
          </p:cNvPicPr>
          <p:nvPr/>
        </p:nvPicPr>
        <p:blipFill rotWithShape="1">
          <a:blip r:embed="rId2"/>
          <a:srcRect b="29424"/>
          <a:stretch/>
        </p:blipFill>
        <p:spPr>
          <a:xfrm>
            <a:off x="305476" y="232383"/>
            <a:ext cx="5500485" cy="1469957"/>
          </a:xfrm>
          <a:prstGeom prst="rect">
            <a:avLst/>
          </a:prstGeom>
        </p:spPr>
      </p:pic>
      <p:sp>
        <p:nvSpPr>
          <p:cNvPr id="5" name="ZoneTexte 4">
            <a:extLst>
              <a:ext uri="{FF2B5EF4-FFF2-40B4-BE49-F238E27FC236}">
                <a16:creationId xmlns:a16="http://schemas.microsoft.com/office/drawing/2014/main" id="{28ED9582-4A52-C846-93B8-D264725AFE80}"/>
              </a:ext>
            </a:extLst>
          </p:cNvPr>
          <p:cNvSpPr txBox="1"/>
          <p:nvPr/>
        </p:nvSpPr>
        <p:spPr>
          <a:xfrm>
            <a:off x="6206588" y="232383"/>
            <a:ext cx="3645037" cy="2031325"/>
          </a:xfrm>
          <a:prstGeom prst="rect">
            <a:avLst/>
          </a:prstGeom>
          <a:noFill/>
        </p:spPr>
        <p:txBody>
          <a:bodyPr wrap="none" rtlCol="0">
            <a:spAutoFit/>
          </a:bodyPr>
          <a:lstStyle/>
          <a:p>
            <a:r>
              <a:rPr lang="fr-FR" b="1" dirty="0">
                <a:solidFill>
                  <a:schemeClr val="accent1"/>
                </a:solidFill>
              </a:rPr>
              <a:t>Favoriser pour tout patient &gt; 70 ans</a:t>
            </a:r>
            <a:r>
              <a:rPr lang="fr-FR" dirty="0"/>
              <a:t> </a:t>
            </a:r>
          </a:p>
          <a:p>
            <a:pPr marL="342900" indent="-342900">
              <a:buFont typeface="+mj-lt"/>
              <a:buAutoNum type="arabicPeriod"/>
            </a:pPr>
            <a:r>
              <a:rPr lang="fr-FR" dirty="0"/>
              <a:t>Indépendance fonctionnelle</a:t>
            </a:r>
          </a:p>
          <a:p>
            <a:pPr marL="342900" indent="-342900">
              <a:buFont typeface="+mj-lt"/>
              <a:buAutoNum type="arabicPeriod"/>
            </a:pPr>
            <a:r>
              <a:rPr lang="fr-FR" dirty="0"/>
              <a:t>Intégrité cutanée</a:t>
            </a:r>
          </a:p>
          <a:p>
            <a:pPr marL="342900" indent="-342900">
              <a:buFont typeface="+mj-lt"/>
              <a:buAutoNum type="arabicPeriod"/>
            </a:pPr>
            <a:r>
              <a:rPr lang="fr-FR" dirty="0"/>
              <a:t>Équilibre nutritionnel</a:t>
            </a:r>
          </a:p>
          <a:p>
            <a:pPr marL="342900" indent="-342900">
              <a:buFont typeface="+mj-lt"/>
              <a:buAutoNum type="arabicPeriod"/>
            </a:pPr>
            <a:r>
              <a:rPr lang="fr-FR" dirty="0"/>
              <a:t>Élimination</a:t>
            </a:r>
          </a:p>
          <a:p>
            <a:pPr marL="342900" indent="-342900">
              <a:buFont typeface="+mj-lt"/>
              <a:buAutoNum type="arabicPeriod"/>
            </a:pPr>
            <a:r>
              <a:rPr lang="fr-FR" dirty="0"/>
              <a:t>Cognition</a:t>
            </a:r>
          </a:p>
          <a:p>
            <a:pPr marL="342900" indent="-342900">
              <a:buFont typeface="+mj-lt"/>
              <a:buAutoNum type="arabicPeriod"/>
            </a:pPr>
            <a:r>
              <a:rPr lang="fr-FR" dirty="0"/>
              <a:t>Sommeil</a:t>
            </a:r>
          </a:p>
        </p:txBody>
      </p:sp>
      <p:pic>
        <p:nvPicPr>
          <p:cNvPr id="7" name="Image 6">
            <a:extLst>
              <a:ext uri="{FF2B5EF4-FFF2-40B4-BE49-F238E27FC236}">
                <a16:creationId xmlns:a16="http://schemas.microsoft.com/office/drawing/2014/main" id="{F2630FF1-9727-A442-8ED1-8034898DB654}"/>
              </a:ext>
            </a:extLst>
          </p:cNvPr>
          <p:cNvPicPr>
            <a:picLocks noChangeAspect="1"/>
          </p:cNvPicPr>
          <p:nvPr/>
        </p:nvPicPr>
        <p:blipFill>
          <a:blip r:embed="rId3"/>
          <a:stretch>
            <a:fillRect/>
          </a:stretch>
        </p:blipFill>
        <p:spPr>
          <a:xfrm>
            <a:off x="305476" y="2038257"/>
            <a:ext cx="5510114" cy="2611471"/>
          </a:xfrm>
          <a:prstGeom prst="rect">
            <a:avLst/>
          </a:prstGeom>
        </p:spPr>
      </p:pic>
      <p:pic>
        <p:nvPicPr>
          <p:cNvPr id="17" name="Graphique 16" descr="Flèche : courbe dans le sens des aiguilles d’une montre">
            <a:extLst>
              <a:ext uri="{FF2B5EF4-FFF2-40B4-BE49-F238E27FC236}">
                <a16:creationId xmlns:a16="http://schemas.microsoft.com/office/drawing/2014/main" id="{939EBB81-5F39-2243-A15C-A1C7735628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814634">
            <a:off x="9549732" y="1959728"/>
            <a:ext cx="629966" cy="1206269"/>
          </a:xfrm>
          <a:prstGeom prst="rect">
            <a:avLst/>
          </a:prstGeom>
        </p:spPr>
      </p:pic>
      <p:sp>
        <p:nvSpPr>
          <p:cNvPr id="18" name="ZoneTexte 17">
            <a:extLst>
              <a:ext uri="{FF2B5EF4-FFF2-40B4-BE49-F238E27FC236}">
                <a16:creationId xmlns:a16="http://schemas.microsoft.com/office/drawing/2014/main" id="{36B8AE60-24E1-7348-B59A-F5D75ADD9EF9}"/>
              </a:ext>
            </a:extLst>
          </p:cNvPr>
          <p:cNvSpPr txBox="1"/>
          <p:nvPr/>
        </p:nvSpPr>
        <p:spPr>
          <a:xfrm>
            <a:off x="7023932" y="3207090"/>
            <a:ext cx="3656770" cy="369332"/>
          </a:xfrm>
          <a:prstGeom prst="rect">
            <a:avLst/>
          </a:prstGeom>
          <a:noFill/>
        </p:spPr>
        <p:txBody>
          <a:bodyPr wrap="none" rtlCol="0">
            <a:spAutoFit/>
          </a:bodyPr>
          <a:lstStyle/>
          <a:p>
            <a:r>
              <a:rPr lang="fr-FR" b="1" dirty="0">
                <a:solidFill>
                  <a:schemeClr val="accent1"/>
                </a:solidFill>
              </a:rPr>
              <a:t>+ Kinésithérapeute - ergothérapeute</a:t>
            </a:r>
          </a:p>
        </p:txBody>
      </p:sp>
      <p:sp>
        <p:nvSpPr>
          <p:cNvPr id="21" name="ZoneTexte 20">
            <a:extLst>
              <a:ext uri="{FF2B5EF4-FFF2-40B4-BE49-F238E27FC236}">
                <a16:creationId xmlns:a16="http://schemas.microsoft.com/office/drawing/2014/main" id="{533F15D6-671F-DA46-A049-755A6FBBBDA2}"/>
              </a:ext>
            </a:extLst>
          </p:cNvPr>
          <p:cNvSpPr txBox="1"/>
          <p:nvPr/>
        </p:nvSpPr>
        <p:spPr>
          <a:xfrm>
            <a:off x="8947060" y="1415138"/>
            <a:ext cx="3106428" cy="369332"/>
          </a:xfrm>
          <a:prstGeom prst="rect">
            <a:avLst/>
          </a:prstGeom>
          <a:noFill/>
        </p:spPr>
        <p:txBody>
          <a:bodyPr wrap="none" rtlCol="0">
            <a:spAutoFit/>
          </a:bodyPr>
          <a:lstStyle/>
          <a:p>
            <a:r>
              <a:rPr lang="fr-FR" b="1" dirty="0">
                <a:solidFill>
                  <a:schemeClr val="accent1"/>
                </a:solidFill>
              </a:rPr>
              <a:t>Médecin, IDE et Aide soignant </a:t>
            </a:r>
          </a:p>
        </p:txBody>
      </p:sp>
    </p:spTree>
    <p:extLst>
      <p:ext uri="{BB962C8B-B14F-4D97-AF65-F5344CB8AC3E}">
        <p14:creationId xmlns:p14="http://schemas.microsoft.com/office/powerpoint/2010/main" val="1305236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9335DB4-C9E8-C343-842C-51D2C98CDC42}"/>
              </a:ext>
            </a:extLst>
          </p:cNvPr>
          <p:cNvPicPr>
            <a:picLocks noChangeAspect="1"/>
          </p:cNvPicPr>
          <p:nvPr/>
        </p:nvPicPr>
        <p:blipFill rotWithShape="1">
          <a:blip r:embed="rId2"/>
          <a:srcRect b="29424"/>
          <a:stretch/>
        </p:blipFill>
        <p:spPr>
          <a:xfrm>
            <a:off x="305476" y="232383"/>
            <a:ext cx="5500485" cy="1469957"/>
          </a:xfrm>
          <a:prstGeom prst="rect">
            <a:avLst/>
          </a:prstGeom>
        </p:spPr>
      </p:pic>
      <p:sp>
        <p:nvSpPr>
          <p:cNvPr id="5" name="ZoneTexte 4">
            <a:extLst>
              <a:ext uri="{FF2B5EF4-FFF2-40B4-BE49-F238E27FC236}">
                <a16:creationId xmlns:a16="http://schemas.microsoft.com/office/drawing/2014/main" id="{28ED9582-4A52-C846-93B8-D264725AFE80}"/>
              </a:ext>
            </a:extLst>
          </p:cNvPr>
          <p:cNvSpPr txBox="1"/>
          <p:nvPr/>
        </p:nvSpPr>
        <p:spPr>
          <a:xfrm>
            <a:off x="6206588" y="232383"/>
            <a:ext cx="3645037" cy="2031325"/>
          </a:xfrm>
          <a:prstGeom prst="rect">
            <a:avLst/>
          </a:prstGeom>
          <a:noFill/>
        </p:spPr>
        <p:txBody>
          <a:bodyPr wrap="none" rtlCol="0">
            <a:spAutoFit/>
          </a:bodyPr>
          <a:lstStyle/>
          <a:p>
            <a:r>
              <a:rPr lang="fr-FR" b="1" dirty="0">
                <a:solidFill>
                  <a:schemeClr val="accent1"/>
                </a:solidFill>
              </a:rPr>
              <a:t>Favoriser pour tout patient &gt; 70 ans</a:t>
            </a:r>
            <a:r>
              <a:rPr lang="fr-FR" dirty="0"/>
              <a:t> </a:t>
            </a:r>
          </a:p>
          <a:p>
            <a:pPr marL="342900" indent="-342900">
              <a:buFont typeface="+mj-lt"/>
              <a:buAutoNum type="arabicPeriod"/>
            </a:pPr>
            <a:r>
              <a:rPr lang="fr-FR" dirty="0"/>
              <a:t>Indépendance fonctionnelle</a:t>
            </a:r>
          </a:p>
          <a:p>
            <a:pPr marL="342900" indent="-342900">
              <a:buFont typeface="+mj-lt"/>
              <a:buAutoNum type="arabicPeriod"/>
            </a:pPr>
            <a:r>
              <a:rPr lang="fr-FR" dirty="0"/>
              <a:t>Intégrité cutanée</a:t>
            </a:r>
          </a:p>
          <a:p>
            <a:pPr marL="342900" indent="-342900">
              <a:buFont typeface="+mj-lt"/>
              <a:buAutoNum type="arabicPeriod"/>
            </a:pPr>
            <a:r>
              <a:rPr lang="fr-FR" dirty="0"/>
              <a:t>Équilibre nutritionnel</a:t>
            </a:r>
          </a:p>
          <a:p>
            <a:pPr marL="342900" indent="-342900">
              <a:buFont typeface="+mj-lt"/>
              <a:buAutoNum type="arabicPeriod"/>
            </a:pPr>
            <a:r>
              <a:rPr lang="fr-FR" dirty="0"/>
              <a:t>Élimination</a:t>
            </a:r>
          </a:p>
          <a:p>
            <a:pPr marL="342900" indent="-342900">
              <a:buFont typeface="+mj-lt"/>
              <a:buAutoNum type="arabicPeriod"/>
            </a:pPr>
            <a:r>
              <a:rPr lang="fr-FR" dirty="0"/>
              <a:t>Cognition</a:t>
            </a:r>
          </a:p>
          <a:p>
            <a:pPr marL="342900" indent="-342900">
              <a:buFont typeface="+mj-lt"/>
              <a:buAutoNum type="arabicPeriod"/>
            </a:pPr>
            <a:r>
              <a:rPr lang="fr-FR" dirty="0"/>
              <a:t>Sommeil</a:t>
            </a:r>
          </a:p>
        </p:txBody>
      </p:sp>
      <p:pic>
        <p:nvPicPr>
          <p:cNvPr id="7" name="Image 6">
            <a:extLst>
              <a:ext uri="{FF2B5EF4-FFF2-40B4-BE49-F238E27FC236}">
                <a16:creationId xmlns:a16="http://schemas.microsoft.com/office/drawing/2014/main" id="{F2630FF1-9727-A442-8ED1-8034898DB654}"/>
              </a:ext>
            </a:extLst>
          </p:cNvPr>
          <p:cNvPicPr>
            <a:picLocks noChangeAspect="1"/>
          </p:cNvPicPr>
          <p:nvPr/>
        </p:nvPicPr>
        <p:blipFill>
          <a:blip r:embed="rId3"/>
          <a:stretch>
            <a:fillRect/>
          </a:stretch>
        </p:blipFill>
        <p:spPr>
          <a:xfrm>
            <a:off x="305476" y="2038257"/>
            <a:ext cx="5510114" cy="2611471"/>
          </a:xfrm>
          <a:prstGeom prst="rect">
            <a:avLst/>
          </a:prstGeom>
        </p:spPr>
      </p:pic>
      <p:sp>
        <p:nvSpPr>
          <p:cNvPr id="11" name="ZoneTexte 10">
            <a:extLst>
              <a:ext uri="{FF2B5EF4-FFF2-40B4-BE49-F238E27FC236}">
                <a16:creationId xmlns:a16="http://schemas.microsoft.com/office/drawing/2014/main" id="{F360C9A1-7400-7949-87C5-0CE3D62F798D}"/>
              </a:ext>
            </a:extLst>
          </p:cNvPr>
          <p:cNvSpPr txBox="1"/>
          <p:nvPr/>
        </p:nvSpPr>
        <p:spPr>
          <a:xfrm>
            <a:off x="6131185" y="5634956"/>
            <a:ext cx="3628869" cy="461665"/>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Syndrome d’immobilisation</a:t>
            </a:r>
          </a:p>
        </p:txBody>
      </p:sp>
      <p:sp>
        <p:nvSpPr>
          <p:cNvPr id="12" name="ZoneTexte 11">
            <a:extLst>
              <a:ext uri="{FF2B5EF4-FFF2-40B4-BE49-F238E27FC236}">
                <a16:creationId xmlns:a16="http://schemas.microsoft.com/office/drawing/2014/main" id="{0655C8D7-C049-D647-88AE-19916E854EF5}"/>
              </a:ext>
            </a:extLst>
          </p:cNvPr>
          <p:cNvSpPr txBox="1"/>
          <p:nvPr/>
        </p:nvSpPr>
        <p:spPr>
          <a:xfrm>
            <a:off x="6131185" y="5008437"/>
            <a:ext cx="1529586" cy="46166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Dénutrition</a:t>
            </a:r>
          </a:p>
        </p:txBody>
      </p:sp>
      <p:sp>
        <p:nvSpPr>
          <p:cNvPr id="13" name="ZoneTexte 12">
            <a:extLst>
              <a:ext uri="{FF2B5EF4-FFF2-40B4-BE49-F238E27FC236}">
                <a16:creationId xmlns:a16="http://schemas.microsoft.com/office/drawing/2014/main" id="{B258CBFF-77AF-DF4A-BD64-B8966505BE26}"/>
              </a:ext>
            </a:extLst>
          </p:cNvPr>
          <p:cNvSpPr txBox="1"/>
          <p:nvPr/>
        </p:nvSpPr>
        <p:spPr>
          <a:xfrm>
            <a:off x="7740989" y="5016674"/>
            <a:ext cx="1431802" cy="46166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Confusion</a:t>
            </a:r>
          </a:p>
        </p:txBody>
      </p:sp>
      <p:sp>
        <p:nvSpPr>
          <p:cNvPr id="14" name="ZoneTexte 13">
            <a:extLst>
              <a:ext uri="{FF2B5EF4-FFF2-40B4-BE49-F238E27FC236}">
                <a16:creationId xmlns:a16="http://schemas.microsoft.com/office/drawing/2014/main" id="{586E4306-BAF1-5742-BE2A-028B4C834B7C}"/>
              </a:ext>
            </a:extLst>
          </p:cNvPr>
          <p:cNvSpPr txBox="1"/>
          <p:nvPr/>
        </p:nvSpPr>
        <p:spPr>
          <a:xfrm>
            <a:off x="9253009" y="4994807"/>
            <a:ext cx="1223412" cy="46166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rtlCol="0">
            <a:spAutoFit/>
          </a:bodyPr>
          <a:lstStyle/>
          <a:p>
            <a:pPr algn="ctr"/>
            <a:r>
              <a:rPr lang="fr-FR" sz="2400" b="1" dirty="0">
                <a:solidFill>
                  <a:schemeClr val="accent4"/>
                </a:solidFill>
                <a:latin typeface="Arial Narrow" panose="020B0604020202020204" pitchFamily="34" charset="0"/>
                <a:cs typeface="Arial Narrow" panose="020B0604020202020204" pitchFamily="34" charset="0"/>
              </a:rPr>
              <a:t>CHUTES</a:t>
            </a:r>
          </a:p>
        </p:txBody>
      </p:sp>
      <p:pic>
        <p:nvPicPr>
          <p:cNvPr id="16" name="Image 15">
            <a:extLst>
              <a:ext uri="{FF2B5EF4-FFF2-40B4-BE49-F238E27FC236}">
                <a16:creationId xmlns:a16="http://schemas.microsoft.com/office/drawing/2014/main" id="{A9F952AF-33F7-664B-AC1B-C0DA6EF44180}"/>
              </a:ext>
            </a:extLst>
          </p:cNvPr>
          <p:cNvPicPr>
            <a:picLocks noChangeAspect="1"/>
          </p:cNvPicPr>
          <p:nvPr/>
        </p:nvPicPr>
        <p:blipFill rotWithShape="1">
          <a:blip r:embed="rId4"/>
          <a:srcRect b="55125"/>
          <a:stretch/>
        </p:blipFill>
        <p:spPr>
          <a:xfrm>
            <a:off x="305476" y="5008437"/>
            <a:ext cx="5510114" cy="1302039"/>
          </a:xfrm>
          <a:prstGeom prst="rect">
            <a:avLst/>
          </a:prstGeom>
        </p:spPr>
      </p:pic>
      <p:pic>
        <p:nvPicPr>
          <p:cNvPr id="17" name="Graphique 16" descr="Flèche : courbe dans le sens des aiguilles d’une montre">
            <a:extLst>
              <a:ext uri="{FF2B5EF4-FFF2-40B4-BE49-F238E27FC236}">
                <a16:creationId xmlns:a16="http://schemas.microsoft.com/office/drawing/2014/main" id="{939EBB81-5F39-2243-A15C-A1C7735628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814634">
            <a:off x="9549732" y="1959728"/>
            <a:ext cx="629966" cy="1206269"/>
          </a:xfrm>
          <a:prstGeom prst="rect">
            <a:avLst/>
          </a:prstGeom>
        </p:spPr>
      </p:pic>
      <p:sp>
        <p:nvSpPr>
          <p:cNvPr id="18" name="ZoneTexte 17">
            <a:extLst>
              <a:ext uri="{FF2B5EF4-FFF2-40B4-BE49-F238E27FC236}">
                <a16:creationId xmlns:a16="http://schemas.microsoft.com/office/drawing/2014/main" id="{36B8AE60-24E1-7348-B59A-F5D75ADD9EF9}"/>
              </a:ext>
            </a:extLst>
          </p:cNvPr>
          <p:cNvSpPr txBox="1"/>
          <p:nvPr/>
        </p:nvSpPr>
        <p:spPr>
          <a:xfrm>
            <a:off x="7023932" y="3207090"/>
            <a:ext cx="3656770" cy="369332"/>
          </a:xfrm>
          <a:prstGeom prst="rect">
            <a:avLst/>
          </a:prstGeom>
          <a:noFill/>
        </p:spPr>
        <p:txBody>
          <a:bodyPr wrap="none" rtlCol="0">
            <a:spAutoFit/>
          </a:bodyPr>
          <a:lstStyle/>
          <a:p>
            <a:r>
              <a:rPr lang="fr-FR" b="1" dirty="0">
                <a:solidFill>
                  <a:schemeClr val="accent1"/>
                </a:solidFill>
              </a:rPr>
              <a:t>+ Kinésithérapeute - ergothérapeute</a:t>
            </a:r>
          </a:p>
        </p:txBody>
      </p:sp>
      <p:pic>
        <p:nvPicPr>
          <p:cNvPr id="19" name="Graphique 18" descr="Flèche : courbe dans le sens des aiguilles d’une montre">
            <a:extLst>
              <a:ext uri="{FF2B5EF4-FFF2-40B4-BE49-F238E27FC236}">
                <a16:creationId xmlns:a16="http://schemas.microsoft.com/office/drawing/2014/main" id="{B6D1A2D7-6C27-F147-8BDD-9C1C5B2074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739303">
            <a:off x="10663088" y="5001667"/>
            <a:ext cx="629966" cy="1206269"/>
          </a:xfrm>
          <a:prstGeom prst="rect">
            <a:avLst/>
          </a:prstGeom>
        </p:spPr>
      </p:pic>
      <p:sp>
        <p:nvSpPr>
          <p:cNvPr id="20" name="ZoneTexte 19">
            <a:extLst>
              <a:ext uri="{FF2B5EF4-FFF2-40B4-BE49-F238E27FC236}">
                <a16:creationId xmlns:a16="http://schemas.microsoft.com/office/drawing/2014/main" id="{FBD24557-0D06-CE4E-A6CC-93C0F498B481}"/>
              </a:ext>
            </a:extLst>
          </p:cNvPr>
          <p:cNvSpPr txBox="1"/>
          <p:nvPr/>
        </p:nvSpPr>
        <p:spPr>
          <a:xfrm>
            <a:off x="9407371" y="6234864"/>
            <a:ext cx="2755178" cy="369332"/>
          </a:xfrm>
          <a:prstGeom prst="rect">
            <a:avLst/>
          </a:prstGeom>
          <a:noFill/>
        </p:spPr>
        <p:txBody>
          <a:bodyPr wrap="none" rtlCol="0">
            <a:spAutoFit/>
          </a:bodyPr>
          <a:lstStyle/>
          <a:p>
            <a:r>
              <a:rPr lang="fr-FR" b="1" dirty="0">
                <a:solidFill>
                  <a:schemeClr val="accent1"/>
                </a:solidFill>
              </a:rPr>
              <a:t>Équipe Mobile de Gériatrie</a:t>
            </a:r>
          </a:p>
        </p:txBody>
      </p:sp>
      <p:sp>
        <p:nvSpPr>
          <p:cNvPr id="21" name="ZoneTexte 20">
            <a:extLst>
              <a:ext uri="{FF2B5EF4-FFF2-40B4-BE49-F238E27FC236}">
                <a16:creationId xmlns:a16="http://schemas.microsoft.com/office/drawing/2014/main" id="{533F15D6-671F-DA46-A049-755A6FBBBDA2}"/>
              </a:ext>
            </a:extLst>
          </p:cNvPr>
          <p:cNvSpPr txBox="1"/>
          <p:nvPr/>
        </p:nvSpPr>
        <p:spPr>
          <a:xfrm>
            <a:off x="8947060" y="1415138"/>
            <a:ext cx="3106428" cy="369332"/>
          </a:xfrm>
          <a:prstGeom prst="rect">
            <a:avLst/>
          </a:prstGeom>
          <a:noFill/>
        </p:spPr>
        <p:txBody>
          <a:bodyPr wrap="none" rtlCol="0">
            <a:spAutoFit/>
          </a:bodyPr>
          <a:lstStyle/>
          <a:p>
            <a:r>
              <a:rPr lang="fr-FR" b="1" dirty="0">
                <a:solidFill>
                  <a:schemeClr val="accent1"/>
                </a:solidFill>
              </a:rPr>
              <a:t>Médecin, IDE et Aide soignant </a:t>
            </a:r>
          </a:p>
        </p:txBody>
      </p:sp>
    </p:spTree>
    <p:extLst>
      <p:ext uri="{BB962C8B-B14F-4D97-AF65-F5344CB8AC3E}">
        <p14:creationId xmlns:p14="http://schemas.microsoft.com/office/powerpoint/2010/main" val="381612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E7B59A-9038-8A48-9067-6E11D4A56E2D}"/>
              </a:ext>
            </a:extLst>
          </p:cNvPr>
          <p:cNvSpPr txBox="1"/>
          <p:nvPr/>
        </p:nvSpPr>
        <p:spPr>
          <a:xfrm>
            <a:off x="966914" y="1831204"/>
            <a:ext cx="3774508" cy="3693319"/>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marL="342900" indent="-342900">
              <a:buFont typeface="+mj-lt"/>
              <a:buAutoNum type="arabicPeriod"/>
            </a:pPr>
            <a:endParaRPr lang="fr-FR" b="1" dirty="0"/>
          </a:p>
          <a:p>
            <a:pPr marL="342900" indent="-342900">
              <a:buFont typeface="+mj-lt"/>
              <a:buAutoNum type="arabicPeriod"/>
            </a:pPr>
            <a:r>
              <a:rPr lang="fr-FR" b="1" dirty="0"/>
              <a:t>Évaluer la dépendance fonctionnelle</a:t>
            </a:r>
          </a:p>
          <a:p>
            <a:pPr marL="342900" indent="-342900">
              <a:buFont typeface="+mj-lt"/>
              <a:buAutoNum type="arabicPeriod"/>
            </a:pPr>
            <a:endParaRPr lang="fr-FR" b="1" dirty="0"/>
          </a:p>
          <a:p>
            <a:pPr marL="342900" indent="-342900">
              <a:buFont typeface="+mj-lt"/>
              <a:buAutoNum type="arabicPeriod"/>
            </a:pPr>
            <a:r>
              <a:rPr lang="fr-FR" b="1" dirty="0"/>
              <a:t>Dépister et prévenir 6 causes principales de déclin fonctionnel</a:t>
            </a:r>
          </a:p>
          <a:p>
            <a:pPr marL="342900" indent="-342900">
              <a:buFont typeface="+mj-lt"/>
              <a:buAutoNum type="arabicPeriod"/>
            </a:pPr>
            <a:endParaRPr lang="fr-FR" b="1" dirty="0"/>
          </a:p>
          <a:p>
            <a:pPr marL="342900" indent="-342900">
              <a:buFont typeface="+mj-lt"/>
              <a:buAutoNum type="arabicPeriod"/>
            </a:pPr>
            <a:r>
              <a:rPr lang="fr-FR" b="1" dirty="0">
                <a:solidFill>
                  <a:schemeClr val="accent4"/>
                </a:solidFill>
              </a:rPr>
              <a:t>Adapter l’organisation et l’environnement (service – établissement)</a:t>
            </a:r>
          </a:p>
          <a:p>
            <a:pPr marL="342900" indent="-342900">
              <a:buFont typeface="+mj-lt"/>
              <a:buAutoNum type="arabicPeriod"/>
            </a:pPr>
            <a:endParaRPr lang="fr-FR" b="1" dirty="0"/>
          </a:p>
          <a:p>
            <a:pPr marL="342900" indent="-342900">
              <a:buFont typeface="+mj-lt"/>
              <a:buAutoNum type="arabicPeriod"/>
            </a:pPr>
            <a:r>
              <a:rPr lang="fr-FR" b="1" dirty="0"/>
              <a:t>Améliorer l’interface ville/hôpital</a:t>
            </a:r>
          </a:p>
          <a:p>
            <a:pPr marL="342900" indent="-342900">
              <a:buFont typeface="+mj-lt"/>
              <a:buAutoNum type="arabicPeriod"/>
            </a:pPr>
            <a:endParaRPr lang="fr-FR" b="1" dirty="0"/>
          </a:p>
        </p:txBody>
      </p:sp>
      <p:sp>
        <p:nvSpPr>
          <p:cNvPr id="13" name="Titre 1">
            <a:extLst>
              <a:ext uri="{FF2B5EF4-FFF2-40B4-BE49-F238E27FC236}">
                <a16:creationId xmlns:a16="http://schemas.microsoft.com/office/drawing/2014/main" id="{4B5C366C-AE32-E645-9DC3-C04DB751F9E1}"/>
              </a:ext>
            </a:extLst>
          </p:cNvPr>
          <p:cNvSpPr>
            <a:spLocks noGrp="1"/>
          </p:cNvSpPr>
          <p:nvPr>
            <p:ph type="title"/>
          </p:nvPr>
        </p:nvSpPr>
        <p:spPr>
          <a:xfrm>
            <a:off x="0" y="0"/>
            <a:ext cx="10515600" cy="1325563"/>
          </a:xfrm>
        </p:spPr>
        <p:txBody>
          <a:bodyPr>
            <a:normAutofit/>
          </a:bodyPr>
          <a:lstStyle/>
          <a:p>
            <a:r>
              <a:rPr lang="fr-FR" sz="3600" b="1" dirty="0">
                <a:solidFill>
                  <a:schemeClr val="bg1">
                    <a:lumMod val="50000"/>
                  </a:schemeClr>
                </a:solidFill>
                <a:latin typeface="Arial Narrow" panose="020B0604020202020204" pitchFamily="34" charset="0"/>
                <a:cs typeface="Arial Narrow" panose="020B0604020202020204" pitchFamily="34" charset="0"/>
              </a:rPr>
              <a:t>Prévenir la dépendance </a:t>
            </a:r>
            <a:r>
              <a:rPr lang="fr-FR" sz="3600" b="1" dirty="0">
                <a:solidFill>
                  <a:schemeClr val="accent4"/>
                </a:solidFill>
                <a:latin typeface="Arial Narrow" panose="020B0604020202020204" pitchFamily="34" charset="0"/>
                <a:cs typeface="Arial Narrow" panose="020B0604020202020204" pitchFamily="34" charset="0"/>
              </a:rPr>
              <a:t>iatrogène</a:t>
            </a:r>
            <a:r>
              <a:rPr lang="fr-FR" sz="3600" b="1" dirty="0">
                <a:solidFill>
                  <a:schemeClr val="bg1">
                    <a:lumMod val="50000"/>
                  </a:schemeClr>
                </a:solidFill>
                <a:latin typeface="Arial Narrow" panose="020B0604020202020204" pitchFamily="34" charset="0"/>
                <a:cs typeface="Arial Narrow" panose="020B0604020202020204" pitchFamily="34" charset="0"/>
              </a:rPr>
              <a:t> liée à l’hospitalisation</a:t>
            </a:r>
          </a:p>
        </p:txBody>
      </p:sp>
      <p:pic>
        <p:nvPicPr>
          <p:cNvPr id="7" name="Image 6">
            <a:extLst>
              <a:ext uri="{FF2B5EF4-FFF2-40B4-BE49-F238E27FC236}">
                <a16:creationId xmlns:a16="http://schemas.microsoft.com/office/drawing/2014/main" id="{839C3981-07EF-CE47-9207-5A6CD695058C}"/>
              </a:ext>
            </a:extLst>
          </p:cNvPr>
          <p:cNvPicPr>
            <a:picLocks noChangeAspect="1"/>
          </p:cNvPicPr>
          <p:nvPr/>
        </p:nvPicPr>
        <p:blipFill>
          <a:blip r:embed="rId2"/>
          <a:stretch>
            <a:fillRect/>
          </a:stretch>
        </p:blipFill>
        <p:spPr>
          <a:xfrm>
            <a:off x="5257800" y="1562592"/>
            <a:ext cx="3371884" cy="2056239"/>
          </a:xfrm>
          <a:prstGeom prst="rect">
            <a:avLst/>
          </a:prstGeom>
        </p:spPr>
      </p:pic>
      <p:sp>
        <p:nvSpPr>
          <p:cNvPr id="8" name="ZoneTexte 7">
            <a:extLst>
              <a:ext uri="{FF2B5EF4-FFF2-40B4-BE49-F238E27FC236}">
                <a16:creationId xmlns:a16="http://schemas.microsoft.com/office/drawing/2014/main" id="{76CFDBB1-EA0C-3C4D-8D37-FAB1ECB8E2F6}"/>
              </a:ext>
            </a:extLst>
          </p:cNvPr>
          <p:cNvSpPr txBox="1"/>
          <p:nvPr/>
        </p:nvSpPr>
        <p:spPr>
          <a:xfrm>
            <a:off x="5176110" y="3714623"/>
            <a:ext cx="3453574" cy="369332"/>
          </a:xfrm>
          <a:prstGeom prst="rect">
            <a:avLst/>
          </a:prstGeom>
          <a:noFill/>
        </p:spPr>
        <p:txBody>
          <a:bodyPr wrap="none" rtlCol="0">
            <a:spAutoFit/>
          </a:bodyPr>
          <a:lstStyle/>
          <a:p>
            <a:r>
              <a:rPr lang="fr-FR" b="1" dirty="0"/>
              <a:t>CHU de Toulouse – outil HOPPITAL</a:t>
            </a:r>
          </a:p>
        </p:txBody>
      </p:sp>
      <p:sp>
        <p:nvSpPr>
          <p:cNvPr id="9" name="ZoneTexte 8">
            <a:extLst>
              <a:ext uri="{FF2B5EF4-FFF2-40B4-BE49-F238E27FC236}">
                <a16:creationId xmlns:a16="http://schemas.microsoft.com/office/drawing/2014/main" id="{B975154A-A621-7C4A-B5F8-F5B765510655}"/>
              </a:ext>
            </a:extLst>
          </p:cNvPr>
          <p:cNvSpPr txBox="1"/>
          <p:nvPr/>
        </p:nvSpPr>
        <p:spPr>
          <a:xfrm>
            <a:off x="5326109" y="6090512"/>
            <a:ext cx="1175194" cy="369332"/>
          </a:xfrm>
          <a:prstGeom prst="rect">
            <a:avLst/>
          </a:prstGeom>
          <a:noFill/>
        </p:spPr>
        <p:txBody>
          <a:bodyPr wrap="none" rtlCol="0">
            <a:spAutoFit/>
          </a:bodyPr>
          <a:lstStyle/>
          <a:p>
            <a:r>
              <a:rPr lang="fr-FR" b="1" dirty="0">
                <a:solidFill>
                  <a:schemeClr val="accent1"/>
                </a:solidFill>
              </a:rPr>
              <a:t>Formation</a:t>
            </a:r>
          </a:p>
        </p:txBody>
      </p:sp>
      <p:pic>
        <p:nvPicPr>
          <p:cNvPr id="10" name="Graphique 9" descr="Salle de classe">
            <a:extLst>
              <a:ext uri="{FF2B5EF4-FFF2-40B4-BE49-F238E27FC236}">
                <a16:creationId xmlns:a16="http://schemas.microsoft.com/office/drawing/2014/main" id="{93BF27C9-2BBC-5143-AC26-C42A411C42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5687" y="4982814"/>
            <a:ext cx="914400" cy="914400"/>
          </a:xfrm>
          <a:prstGeom prst="rect">
            <a:avLst/>
          </a:prstGeom>
        </p:spPr>
      </p:pic>
      <p:pic>
        <p:nvPicPr>
          <p:cNvPr id="11" name="Graphique 10" descr="Groupe d’hommes">
            <a:extLst>
              <a:ext uri="{FF2B5EF4-FFF2-40B4-BE49-F238E27FC236}">
                <a16:creationId xmlns:a16="http://schemas.microsoft.com/office/drawing/2014/main" id="{07387F80-A1E1-F047-9BA3-6A1C29CAF1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3179" y="5005265"/>
            <a:ext cx="914400" cy="914400"/>
          </a:xfrm>
          <a:prstGeom prst="rect">
            <a:avLst/>
          </a:prstGeom>
        </p:spPr>
      </p:pic>
      <p:pic>
        <p:nvPicPr>
          <p:cNvPr id="12" name="Graphique 11" descr="Pièces">
            <a:extLst>
              <a:ext uri="{FF2B5EF4-FFF2-40B4-BE49-F238E27FC236}">
                <a16:creationId xmlns:a16="http://schemas.microsoft.com/office/drawing/2014/main" id="{997D93CB-2328-E843-A0F3-4186453026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21402" y="4957663"/>
            <a:ext cx="914400" cy="914400"/>
          </a:xfrm>
          <a:prstGeom prst="rect">
            <a:avLst/>
          </a:prstGeom>
        </p:spPr>
      </p:pic>
      <p:sp>
        <p:nvSpPr>
          <p:cNvPr id="14" name="ZoneTexte 13">
            <a:extLst>
              <a:ext uri="{FF2B5EF4-FFF2-40B4-BE49-F238E27FC236}">
                <a16:creationId xmlns:a16="http://schemas.microsoft.com/office/drawing/2014/main" id="{C4827195-E96B-4946-9EE1-859EBD9F3557}"/>
              </a:ext>
            </a:extLst>
          </p:cNvPr>
          <p:cNvSpPr txBox="1"/>
          <p:nvPr/>
        </p:nvSpPr>
        <p:spPr>
          <a:xfrm>
            <a:off x="7674233" y="6073712"/>
            <a:ext cx="1112292" cy="369332"/>
          </a:xfrm>
          <a:prstGeom prst="rect">
            <a:avLst/>
          </a:prstGeom>
          <a:noFill/>
        </p:spPr>
        <p:txBody>
          <a:bodyPr wrap="none" rtlCol="0">
            <a:spAutoFit/>
          </a:bodyPr>
          <a:lstStyle/>
          <a:p>
            <a:r>
              <a:rPr lang="fr-FR" b="1" dirty="0">
                <a:solidFill>
                  <a:schemeClr val="accent1"/>
                </a:solidFill>
              </a:rPr>
              <a:t>Soignants</a:t>
            </a:r>
          </a:p>
        </p:txBody>
      </p:sp>
      <p:sp>
        <p:nvSpPr>
          <p:cNvPr id="15" name="ZoneTexte 14">
            <a:extLst>
              <a:ext uri="{FF2B5EF4-FFF2-40B4-BE49-F238E27FC236}">
                <a16:creationId xmlns:a16="http://schemas.microsoft.com/office/drawing/2014/main" id="{512A594D-2C6E-D045-BD15-C8B7D1D8113A}"/>
              </a:ext>
            </a:extLst>
          </p:cNvPr>
          <p:cNvSpPr txBox="1"/>
          <p:nvPr/>
        </p:nvSpPr>
        <p:spPr>
          <a:xfrm>
            <a:off x="9161785" y="5992237"/>
            <a:ext cx="2566935" cy="646331"/>
          </a:xfrm>
          <a:prstGeom prst="rect">
            <a:avLst/>
          </a:prstGeom>
          <a:noFill/>
        </p:spPr>
        <p:txBody>
          <a:bodyPr wrap="square" rtlCol="0">
            <a:spAutoFit/>
          </a:bodyPr>
          <a:lstStyle/>
          <a:p>
            <a:pPr algn="ctr"/>
            <a:r>
              <a:rPr lang="fr-FR" b="1" dirty="0">
                <a:solidFill>
                  <a:schemeClr val="accent1"/>
                </a:solidFill>
              </a:rPr>
              <a:t>Équipement, environnement adapté</a:t>
            </a:r>
          </a:p>
        </p:txBody>
      </p:sp>
      <p:sp>
        <p:nvSpPr>
          <p:cNvPr id="16" name="ZoneTexte 15">
            <a:extLst>
              <a:ext uri="{FF2B5EF4-FFF2-40B4-BE49-F238E27FC236}">
                <a16:creationId xmlns:a16="http://schemas.microsoft.com/office/drawing/2014/main" id="{FFCBA0AD-1A40-6E45-83B7-4F66DF888DC8}"/>
              </a:ext>
            </a:extLst>
          </p:cNvPr>
          <p:cNvSpPr txBox="1"/>
          <p:nvPr/>
        </p:nvSpPr>
        <p:spPr>
          <a:xfrm>
            <a:off x="8715148" y="1855330"/>
            <a:ext cx="3161439" cy="923330"/>
          </a:xfrm>
          <a:prstGeom prst="rect">
            <a:avLst/>
          </a:prstGeom>
          <a:noFill/>
        </p:spPr>
        <p:txBody>
          <a:bodyPr wrap="square">
            <a:spAutoFit/>
          </a:bodyPr>
          <a:lstStyle/>
          <a:p>
            <a:pPr algn="ctr"/>
            <a:r>
              <a:rPr lang="fr-FR" sz="1800" dirty="0"/>
              <a:t>Référent infirmier</a:t>
            </a:r>
          </a:p>
          <a:p>
            <a:pPr algn="ctr"/>
            <a:r>
              <a:rPr lang="fr-FR" sz="1800" dirty="0"/>
              <a:t>lien étroit avec la gériatrie, favoriser la multidisciplinarité</a:t>
            </a:r>
          </a:p>
        </p:txBody>
      </p:sp>
      <p:pic>
        <p:nvPicPr>
          <p:cNvPr id="17" name="Graphique 16" descr="Poignée de main">
            <a:extLst>
              <a:ext uri="{FF2B5EF4-FFF2-40B4-BE49-F238E27FC236}">
                <a16:creationId xmlns:a16="http://schemas.microsoft.com/office/drawing/2014/main" id="{5573D7F8-C299-EB4D-93CE-96B0F37EF6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38667" y="2700425"/>
            <a:ext cx="914400" cy="914400"/>
          </a:xfrm>
          <a:prstGeom prst="rect">
            <a:avLst/>
          </a:prstGeom>
        </p:spPr>
      </p:pic>
    </p:spTree>
    <p:extLst>
      <p:ext uri="{BB962C8B-B14F-4D97-AF65-F5344CB8AC3E}">
        <p14:creationId xmlns:p14="http://schemas.microsoft.com/office/powerpoint/2010/main" val="3520842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olidFill>
                  <a:srgbClr val="002060"/>
                </a:solidFill>
                <a:latin typeface="Arial" panose="020B0604020202020204" pitchFamily="34" charset="0"/>
                <a:cs typeface="Arial" panose="020B0604020202020204" pitchFamily="34" charset="0"/>
              </a:rPr>
              <a:t>Exemple d’EPP au CHU de Toulouse</a:t>
            </a:r>
          </a:p>
        </p:txBody>
      </p:sp>
      <p:sp>
        <p:nvSpPr>
          <p:cNvPr id="5" name="Rectangle 4"/>
          <p:cNvSpPr/>
          <p:nvPr/>
        </p:nvSpPr>
        <p:spPr>
          <a:xfrm>
            <a:off x="3269673" y="3685309"/>
            <a:ext cx="5056909" cy="1496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623454" y="3365373"/>
            <a:ext cx="3131127" cy="1517073"/>
          </a:xfrm>
          <a:prstGeom prst="roundRect">
            <a:avLst/>
          </a:prstGeom>
          <a:solidFill>
            <a:srgbClr val="FFC000"/>
          </a:solidFill>
          <a:ln>
            <a:solidFill>
              <a:srgbClr val="FFC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Groupe de soignants référents</a:t>
            </a:r>
          </a:p>
        </p:txBody>
      </p:sp>
      <p:sp>
        <p:nvSpPr>
          <p:cNvPr id="21" name="Rectangle à coins arrondis 20"/>
          <p:cNvSpPr/>
          <p:nvPr/>
        </p:nvSpPr>
        <p:spPr>
          <a:xfrm>
            <a:off x="4537368" y="3365374"/>
            <a:ext cx="3131127" cy="1517073"/>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Formation ciblée</a:t>
            </a:r>
          </a:p>
        </p:txBody>
      </p:sp>
      <p:sp>
        <p:nvSpPr>
          <p:cNvPr id="22" name="Rectangle à coins arrondis 21"/>
          <p:cNvSpPr/>
          <p:nvPr/>
        </p:nvSpPr>
        <p:spPr>
          <a:xfrm>
            <a:off x="8451282" y="3365372"/>
            <a:ext cx="3131127" cy="1517073"/>
          </a:xfrm>
          <a:prstGeom prst="roundRect">
            <a:avLst/>
          </a:prstGeom>
          <a:solidFill>
            <a:schemeClr val="accent5">
              <a:lumMod val="60000"/>
              <a:lumOff val="40000"/>
            </a:schemeClr>
          </a:solidFill>
          <a:ln>
            <a:solidFill>
              <a:schemeClr val="accent5">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Management soutenu</a:t>
            </a:r>
          </a:p>
        </p:txBody>
      </p:sp>
      <p:sp>
        <p:nvSpPr>
          <p:cNvPr id="26" name="ZoneTexte 25"/>
          <p:cNvSpPr txBox="1"/>
          <p:nvPr/>
        </p:nvSpPr>
        <p:spPr>
          <a:xfrm>
            <a:off x="623454" y="1828800"/>
            <a:ext cx="10958955" cy="1077218"/>
          </a:xfrm>
          <a:prstGeom prst="rect">
            <a:avLst/>
          </a:prstGeom>
          <a:noFill/>
        </p:spPr>
        <p:txBody>
          <a:bodyPr wrap="square" rtlCol="0">
            <a:spAutoFit/>
          </a:bodyPr>
          <a:lstStyle/>
          <a:p>
            <a:pPr algn="ctr"/>
            <a:r>
              <a:rPr lang="fr-FR" sz="3200" dirty="0"/>
              <a:t>Amélioration des pratiques professionnelles</a:t>
            </a:r>
          </a:p>
          <a:p>
            <a:pPr algn="ctr"/>
            <a:r>
              <a:rPr lang="fr-FR" sz="3200" dirty="0"/>
              <a:t>Projet en 3 axes</a:t>
            </a:r>
          </a:p>
        </p:txBody>
      </p:sp>
      <p:sp>
        <p:nvSpPr>
          <p:cNvPr id="3" name="ZoneTexte 2"/>
          <p:cNvSpPr txBox="1"/>
          <p:nvPr/>
        </p:nvSpPr>
        <p:spPr>
          <a:xfrm>
            <a:off x="8551365" y="6488668"/>
            <a:ext cx="3517805" cy="369332"/>
          </a:xfrm>
          <a:prstGeom prst="rect">
            <a:avLst/>
          </a:prstGeom>
          <a:noFill/>
        </p:spPr>
        <p:txBody>
          <a:bodyPr wrap="square" rtlCol="0">
            <a:spAutoFit/>
          </a:bodyPr>
          <a:lstStyle/>
          <a:p>
            <a:pPr algn="r"/>
            <a:r>
              <a:rPr lang="fr-FR" dirty="0"/>
              <a:t>Remerciements Caroline </a:t>
            </a:r>
            <a:r>
              <a:rPr lang="fr-FR" dirty="0" err="1"/>
              <a:t>Berbon</a:t>
            </a:r>
            <a:r>
              <a:rPr lang="fr-FR" dirty="0"/>
              <a:t> </a:t>
            </a:r>
          </a:p>
        </p:txBody>
      </p:sp>
    </p:spTree>
    <p:extLst>
      <p:ext uri="{BB962C8B-B14F-4D97-AF65-F5344CB8AC3E}">
        <p14:creationId xmlns:p14="http://schemas.microsoft.com/office/powerpoint/2010/main" val="2774824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761997" y="735827"/>
            <a:ext cx="10670323" cy="6108323"/>
          </a:xfrm>
          <a:prstGeom prst="rect">
            <a:avLst/>
          </a:prstGeom>
        </p:spPr>
      </p:pic>
      <p:sp>
        <p:nvSpPr>
          <p:cNvPr id="6" name="Titre 1"/>
          <p:cNvSpPr>
            <a:spLocks noGrp="1"/>
          </p:cNvSpPr>
          <p:nvPr>
            <p:ph type="title"/>
          </p:nvPr>
        </p:nvSpPr>
        <p:spPr>
          <a:xfrm>
            <a:off x="838200" y="0"/>
            <a:ext cx="10515600" cy="1011815"/>
          </a:xfrm>
        </p:spPr>
        <p:txBody>
          <a:bodyPr>
            <a:normAutofit/>
          </a:bodyPr>
          <a:lstStyle/>
          <a:p>
            <a:pPr algn="ctr"/>
            <a:r>
              <a:rPr lang="fr-FR" sz="3200" dirty="0">
                <a:latin typeface="Arial" panose="020B0604020202020204" pitchFamily="34" charset="0"/>
                <a:cs typeface="Arial" panose="020B0604020202020204" pitchFamily="34" charset="0"/>
              </a:rPr>
              <a:t>Enquête transversale</a:t>
            </a:r>
          </a:p>
        </p:txBody>
      </p:sp>
      <p:sp>
        <p:nvSpPr>
          <p:cNvPr id="4" name="ZoneTexte 3"/>
          <p:cNvSpPr txBox="1"/>
          <p:nvPr/>
        </p:nvSpPr>
        <p:spPr>
          <a:xfrm>
            <a:off x="8551365" y="6488668"/>
            <a:ext cx="3517805" cy="369332"/>
          </a:xfrm>
          <a:prstGeom prst="rect">
            <a:avLst/>
          </a:prstGeom>
          <a:noFill/>
        </p:spPr>
        <p:txBody>
          <a:bodyPr wrap="square" rtlCol="0">
            <a:spAutoFit/>
          </a:bodyPr>
          <a:lstStyle/>
          <a:p>
            <a:pPr algn="r"/>
            <a:r>
              <a:rPr lang="fr-FR" dirty="0"/>
              <a:t>Remerciements Caroline </a:t>
            </a:r>
            <a:r>
              <a:rPr lang="fr-FR" dirty="0" err="1"/>
              <a:t>Berbon</a:t>
            </a:r>
            <a:r>
              <a:rPr lang="fr-FR" dirty="0"/>
              <a:t> </a:t>
            </a:r>
          </a:p>
        </p:txBody>
      </p:sp>
    </p:spTree>
    <p:extLst>
      <p:ext uri="{BB962C8B-B14F-4D97-AF65-F5344CB8AC3E}">
        <p14:creationId xmlns:p14="http://schemas.microsoft.com/office/powerpoint/2010/main" val="1978342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34453" y="443346"/>
            <a:ext cx="12157547" cy="5999018"/>
          </a:xfrm>
          <a:prstGeom prst="rect">
            <a:avLst/>
          </a:prstGeom>
        </p:spPr>
      </p:pic>
      <p:sp>
        <p:nvSpPr>
          <p:cNvPr id="3" name="ZoneTexte 2"/>
          <p:cNvSpPr txBox="1"/>
          <p:nvPr/>
        </p:nvSpPr>
        <p:spPr>
          <a:xfrm>
            <a:off x="8551365" y="6488668"/>
            <a:ext cx="3517805" cy="369332"/>
          </a:xfrm>
          <a:prstGeom prst="rect">
            <a:avLst/>
          </a:prstGeom>
          <a:noFill/>
        </p:spPr>
        <p:txBody>
          <a:bodyPr wrap="square" rtlCol="0">
            <a:spAutoFit/>
          </a:bodyPr>
          <a:lstStyle/>
          <a:p>
            <a:pPr algn="r"/>
            <a:r>
              <a:rPr lang="fr-FR" dirty="0"/>
              <a:t>Remerciements Caroline </a:t>
            </a:r>
            <a:r>
              <a:rPr lang="fr-FR" dirty="0" err="1"/>
              <a:t>Berbon</a:t>
            </a:r>
            <a:r>
              <a:rPr lang="fr-FR" dirty="0"/>
              <a:t> </a:t>
            </a:r>
          </a:p>
        </p:txBody>
      </p:sp>
    </p:spTree>
    <p:extLst>
      <p:ext uri="{BB962C8B-B14F-4D97-AF65-F5344CB8AC3E}">
        <p14:creationId xmlns:p14="http://schemas.microsoft.com/office/powerpoint/2010/main" val="2438305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D2F062-D797-4841-B162-3CB53478B5CD}"/>
              </a:ext>
            </a:extLst>
          </p:cNvPr>
          <p:cNvSpPr>
            <a:spLocks noGrp="1"/>
          </p:cNvSpPr>
          <p:nvPr>
            <p:ph type="title"/>
          </p:nvPr>
        </p:nvSpPr>
        <p:spPr>
          <a:xfrm>
            <a:off x="5297762" y="329184"/>
            <a:ext cx="6251110" cy="1783080"/>
          </a:xfrm>
        </p:spPr>
        <p:txBody>
          <a:bodyPr anchor="b">
            <a:normAutofit/>
          </a:bodyPr>
          <a:lstStyle/>
          <a:p>
            <a:r>
              <a:rPr lang="fr-FR" sz="5400"/>
              <a:t>Meaningful activities facilitators</a:t>
            </a:r>
          </a:p>
        </p:txBody>
      </p:sp>
      <p:pic>
        <p:nvPicPr>
          <p:cNvPr id="5" name="Espace réservé du contenu 4" descr="Une image contenant personne, aîné&#10;&#10;Description générée automatiquement">
            <a:extLst>
              <a:ext uri="{FF2B5EF4-FFF2-40B4-BE49-F238E27FC236}">
                <a16:creationId xmlns:a16="http://schemas.microsoft.com/office/drawing/2014/main" id="{7017D92C-CBD3-47EE-AA44-7DE6927BD315}"/>
              </a:ext>
            </a:extLst>
          </p:cNvPr>
          <p:cNvPicPr>
            <a:picLocks noChangeAspect="1"/>
          </p:cNvPicPr>
          <p:nvPr/>
        </p:nvPicPr>
        <p:blipFill rotWithShape="1">
          <a:blip r:embed="rId2">
            <a:extLst>
              <a:ext uri="{28A0092B-C50C-407E-A947-70E740481C1C}">
                <a14:useLocalDpi xmlns:a14="http://schemas.microsoft.com/office/drawing/2010/main" val="0"/>
              </a:ext>
            </a:extLst>
          </a:blip>
          <a:srcRect t="3182" r="3" b="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9" name="Content Placeholder 8">
            <a:extLst>
              <a:ext uri="{FF2B5EF4-FFF2-40B4-BE49-F238E27FC236}">
                <a16:creationId xmlns:a16="http://schemas.microsoft.com/office/drawing/2014/main" id="{B87E1743-4381-48E4-ADC0-92DC25BB47EF}"/>
              </a:ext>
            </a:extLst>
          </p:cNvPr>
          <p:cNvSpPr>
            <a:spLocks noGrp="1"/>
          </p:cNvSpPr>
          <p:nvPr>
            <p:ph idx="1"/>
          </p:nvPr>
        </p:nvSpPr>
        <p:spPr>
          <a:xfrm>
            <a:off x="5297762" y="2706624"/>
            <a:ext cx="6251110" cy="3483864"/>
          </a:xfrm>
        </p:spPr>
        <p:txBody>
          <a:bodyPr>
            <a:normAutofit/>
          </a:bodyPr>
          <a:lstStyle/>
          <a:p>
            <a:r>
              <a:rPr lang="en-US" sz="2200" dirty="0" err="1"/>
              <a:t>Personnes</a:t>
            </a:r>
            <a:r>
              <a:rPr lang="en-US" sz="2200" dirty="0"/>
              <a:t> </a:t>
            </a:r>
            <a:r>
              <a:rPr lang="en-US" sz="2200" dirty="0" err="1"/>
              <a:t>dédiées</a:t>
            </a:r>
            <a:r>
              <a:rPr lang="en-US" sz="2200" dirty="0"/>
              <a:t> à </a:t>
            </a:r>
            <a:r>
              <a:rPr lang="en-US" sz="2200" dirty="0" err="1"/>
              <a:t>favoriser</a:t>
            </a:r>
            <a:r>
              <a:rPr lang="en-US" sz="2200" dirty="0"/>
              <a:t> le </a:t>
            </a:r>
            <a:r>
              <a:rPr lang="en-US" sz="2200" dirty="0" err="1"/>
              <a:t>maintien</a:t>
            </a:r>
            <a:r>
              <a:rPr lang="en-US" sz="2200" dirty="0"/>
              <a:t> de </a:t>
            </a:r>
            <a:r>
              <a:rPr lang="en-US" sz="2200" dirty="0" err="1"/>
              <a:t>l’engagement</a:t>
            </a:r>
            <a:r>
              <a:rPr lang="en-US" sz="2200" dirty="0"/>
              <a:t> des patients dans des </a:t>
            </a:r>
            <a:r>
              <a:rPr lang="en-US" sz="2200" dirty="0" err="1"/>
              <a:t>activités</a:t>
            </a:r>
            <a:r>
              <a:rPr lang="en-US" sz="2200" dirty="0"/>
              <a:t> </a:t>
            </a:r>
            <a:r>
              <a:rPr lang="en-US" sz="2200" dirty="0" err="1"/>
              <a:t>ludiques</a:t>
            </a:r>
            <a:r>
              <a:rPr lang="en-US" sz="2200" dirty="0"/>
              <a:t> de stimulation cognitive, physique et </a:t>
            </a:r>
            <a:r>
              <a:rPr lang="en-US" sz="2200" dirty="0" err="1"/>
              <a:t>psychique</a:t>
            </a:r>
            <a:r>
              <a:rPr lang="en-US" sz="2200" dirty="0"/>
              <a:t>, </a:t>
            </a:r>
            <a:r>
              <a:rPr lang="en-US" sz="2200" dirty="0" err="1"/>
              <a:t>en</a:t>
            </a:r>
            <a:r>
              <a:rPr lang="en-US" sz="2200" dirty="0"/>
              <a:t> lien avec les </a:t>
            </a:r>
            <a:r>
              <a:rPr lang="en-US" sz="2200" dirty="0" err="1"/>
              <a:t>centres</a:t>
            </a:r>
            <a:r>
              <a:rPr lang="en-US" sz="2200" dirty="0"/>
              <a:t> </a:t>
            </a:r>
            <a:r>
              <a:rPr lang="en-US" sz="2200" dirty="0" err="1"/>
              <a:t>d’intérêt</a:t>
            </a:r>
            <a:r>
              <a:rPr lang="en-US" sz="2200" dirty="0"/>
              <a:t> des patients. </a:t>
            </a:r>
          </a:p>
        </p:txBody>
      </p:sp>
      <p:pic>
        <p:nvPicPr>
          <p:cNvPr id="7" name="Image 6" descr="Une image contenant posant, personne, groupe, gens&#10;&#10;Description générée automatiquement">
            <a:extLst>
              <a:ext uri="{FF2B5EF4-FFF2-40B4-BE49-F238E27FC236}">
                <a16:creationId xmlns:a16="http://schemas.microsoft.com/office/drawing/2014/main" id="{58C6443C-7E14-40EA-8C7C-01ABE60E02E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43168" y="4318000"/>
            <a:ext cx="3441109" cy="2540000"/>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51995364-275D-4E2B-9DD3-CA8A0CE47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0575" y="5350945"/>
            <a:ext cx="1708238" cy="1428823"/>
          </a:xfrm>
          <a:prstGeom prst="rect">
            <a:avLst/>
          </a:prstGeom>
        </p:spPr>
      </p:pic>
    </p:spTree>
    <p:extLst>
      <p:ext uri="{BB962C8B-B14F-4D97-AF65-F5344CB8AC3E}">
        <p14:creationId xmlns:p14="http://schemas.microsoft.com/office/powerpoint/2010/main" val="2536010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38F6292-9922-D84B-B91A-3EE94C4A9556}"/>
              </a:ext>
            </a:extLst>
          </p:cNvPr>
          <p:cNvPicPr>
            <a:picLocks noChangeAspect="1"/>
          </p:cNvPicPr>
          <p:nvPr/>
        </p:nvPicPr>
        <p:blipFill>
          <a:blip r:embed="rId2"/>
          <a:stretch>
            <a:fillRect/>
          </a:stretch>
        </p:blipFill>
        <p:spPr>
          <a:xfrm>
            <a:off x="1916918" y="0"/>
            <a:ext cx="8358164" cy="2701629"/>
          </a:xfrm>
          <a:prstGeom prst="rect">
            <a:avLst/>
          </a:prstGeom>
        </p:spPr>
      </p:pic>
      <p:sp>
        <p:nvSpPr>
          <p:cNvPr id="7" name="Rectangle 6"/>
          <p:cNvSpPr/>
          <p:nvPr/>
        </p:nvSpPr>
        <p:spPr>
          <a:xfrm>
            <a:off x="258714" y="2793129"/>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 EVALUER la dépendance fonctionnelle</a:t>
            </a:r>
          </a:p>
        </p:txBody>
      </p:sp>
      <p:sp>
        <p:nvSpPr>
          <p:cNvPr id="8" name="Rectangle 7"/>
          <p:cNvSpPr/>
          <p:nvPr/>
        </p:nvSpPr>
        <p:spPr>
          <a:xfrm>
            <a:off x="2875128" y="3653052"/>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2. DEPISTER et PREVENIR </a:t>
            </a:r>
          </a:p>
        </p:txBody>
      </p:sp>
      <p:sp>
        <p:nvSpPr>
          <p:cNvPr id="9" name="Rectangle 8"/>
          <p:cNvSpPr/>
          <p:nvPr/>
        </p:nvSpPr>
        <p:spPr>
          <a:xfrm>
            <a:off x="5696259" y="4512975"/>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3. ADAPTER L’ORGANISATION et l’environnement (service – établissement)</a:t>
            </a:r>
          </a:p>
        </p:txBody>
      </p:sp>
      <p:sp>
        <p:nvSpPr>
          <p:cNvPr id="10" name="Rectangle 9"/>
          <p:cNvSpPr/>
          <p:nvPr/>
        </p:nvSpPr>
        <p:spPr>
          <a:xfrm>
            <a:off x="8517390" y="5283165"/>
            <a:ext cx="3098041" cy="10747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4. Améliorer l’interface </a:t>
            </a:r>
          </a:p>
          <a:p>
            <a:pPr algn="ctr"/>
            <a:r>
              <a:rPr lang="fr-FR" b="1" dirty="0">
                <a:solidFill>
                  <a:schemeClr val="tx1"/>
                </a:solidFill>
              </a:rPr>
              <a:t>VILLE-HOPITAL</a:t>
            </a:r>
          </a:p>
        </p:txBody>
      </p:sp>
      <p:sp>
        <p:nvSpPr>
          <p:cNvPr id="11" name="ZoneTexte 10"/>
          <p:cNvSpPr txBox="1"/>
          <p:nvPr/>
        </p:nvSpPr>
        <p:spPr>
          <a:xfrm>
            <a:off x="2335448" y="859809"/>
            <a:ext cx="1079359" cy="369332"/>
          </a:xfrm>
          <a:prstGeom prst="rect">
            <a:avLst/>
          </a:prstGeom>
          <a:noFill/>
        </p:spPr>
        <p:txBody>
          <a:bodyPr wrap="square" rtlCol="0">
            <a:spAutoFit/>
          </a:bodyPr>
          <a:lstStyle/>
          <a:p>
            <a:pPr algn="ctr"/>
            <a:r>
              <a:rPr lang="fr-FR" b="1" dirty="0"/>
              <a:t>2017</a:t>
            </a:r>
          </a:p>
        </p:txBody>
      </p:sp>
      <p:sp>
        <p:nvSpPr>
          <p:cNvPr id="12" name="ZoneTexte 11">
            <a:extLst>
              <a:ext uri="{FF2B5EF4-FFF2-40B4-BE49-F238E27FC236}">
                <a16:creationId xmlns:a16="http://schemas.microsoft.com/office/drawing/2014/main" id="{C6E5383F-8C28-D94C-BA28-971657C2BA22}"/>
              </a:ext>
            </a:extLst>
          </p:cNvPr>
          <p:cNvSpPr txBox="1"/>
          <p:nvPr/>
        </p:nvSpPr>
        <p:spPr>
          <a:xfrm>
            <a:off x="9301529" y="6488668"/>
            <a:ext cx="2890471" cy="369332"/>
          </a:xfrm>
          <a:prstGeom prst="rect">
            <a:avLst/>
          </a:prstGeom>
          <a:noFill/>
        </p:spPr>
        <p:txBody>
          <a:bodyPr wrap="none" rtlCol="0">
            <a:spAutoFit/>
          </a:bodyPr>
          <a:lstStyle/>
          <a:p>
            <a:r>
              <a:rPr lang="fr-FR" dirty="0"/>
              <a:t>Recommandations HAS 2017</a:t>
            </a:r>
          </a:p>
        </p:txBody>
      </p:sp>
      <p:grpSp>
        <p:nvGrpSpPr>
          <p:cNvPr id="4" name="Groupe 3"/>
          <p:cNvGrpSpPr/>
          <p:nvPr/>
        </p:nvGrpSpPr>
        <p:grpSpPr>
          <a:xfrm>
            <a:off x="6728346" y="2574326"/>
            <a:ext cx="5186150" cy="1803473"/>
            <a:chOff x="6728346" y="2574326"/>
            <a:chExt cx="5186150" cy="1803473"/>
          </a:xfrm>
        </p:grpSpPr>
        <p:sp>
          <p:nvSpPr>
            <p:cNvPr id="2" name="ZoneTexte 1"/>
            <p:cNvSpPr txBox="1"/>
            <p:nvPr/>
          </p:nvSpPr>
          <p:spPr>
            <a:xfrm>
              <a:off x="6728346" y="2574326"/>
              <a:ext cx="4776716" cy="1107996"/>
            </a:xfrm>
            <a:prstGeom prst="rect">
              <a:avLst/>
            </a:prstGeom>
            <a:solidFill>
              <a:schemeClr val="accent4">
                <a:lumMod val="40000"/>
                <a:lumOff val="60000"/>
              </a:schemeClr>
            </a:solidFill>
          </p:spPr>
          <p:txBody>
            <a:bodyPr wrap="square" rtlCol="0">
              <a:spAutoFit/>
            </a:bodyPr>
            <a:lstStyle/>
            <a:p>
              <a:pPr algn="ctr"/>
              <a:r>
                <a:rPr lang="fr-FR" sz="2200" b="1" dirty="0"/>
                <a:t>Une meilleure planification de la sortie réduit la DMS et réduit le risque de réhospitalisation!</a:t>
              </a:r>
            </a:p>
          </p:txBody>
        </p:sp>
        <p:sp>
          <p:nvSpPr>
            <p:cNvPr id="3" name="ZoneTexte 2"/>
            <p:cNvSpPr txBox="1"/>
            <p:nvPr/>
          </p:nvSpPr>
          <p:spPr>
            <a:xfrm>
              <a:off x="7397087" y="3731468"/>
              <a:ext cx="4517409" cy="646331"/>
            </a:xfrm>
            <a:prstGeom prst="rect">
              <a:avLst/>
            </a:prstGeom>
            <a:noFill/>
          </p:spPr>
          <p:txBody>
            <a:bodyPr wrap="square" rtlCol="0">
              <a:spAutoFit/>
            </a:bodyPr>
            <a:lstStyle/>
            <a:p>
              <a:pPr algn="r"/>
              <a:r>
                <a:rPr lang="fr-FR" b="1" dirty="0">
                  <a:solidFill>
                    <a:srgbClr val="002060"/>
                  </a:solidFill>
                </a:rPr>
                <a:t>Gonçalves-Bradley et al. </a:t>
              </a:r>
              <a:r>
                <a:rPr lang="fr-FR" b="1" dirty="0">
                  <a:solidFill>
                    <a:srgbClr val="0070C0"/>
                  </a:solidFill>
                </a:rPr>
                <a:t>Cochrane 2016</a:t>
              </a:r>
            </a:p>
            <a:p>
              <a:pPr algn="r"/>
              <a:r>
                <a:rPr lang="fr-FR" b="1" dirty="0" err="1">
                  <a:solidFill>
                    <a:srgbClr val="002060"/>
                  </a:solidFill>
                </a:rPr>
                <a:t>Shepperd</a:t>
              </a:r>
              <a:r>
                <a:rPr lang="fr-FR" b="1" dirty="0">
                  <a:solidFill>
                    <a:srgbClr val="002060"/>
                  </a:solidFill>
                </a:rPr>
                <a:t> et al. </a:t>
              </a:r>
              <a:r>
                <a:rPr lang="fr-FR" b="1" dirty="0">
                  <a:solidFill>
                    <a:srgbClr val="0070C0"/>
                  </a:solidFill>
                </a:rPr>
                <a:t>Cochrane 2016</a:t>
              </a:r>
            </a:p>
          </p:txBody>
        </p:sp>
      </p:grpSp>
    </p:spTree>
    <p:extLst>
      <p:ext uri="{BB962C8B-B14F-4D97-AF65-F5344CB8AC3E}">
        <p14:creationId xmlns:p14="http://schemas.microsoft.com/office/powerpoint/2010/main" val="10002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1B702-80F9-1745-A9E0-C55CBED35203}"/>
              </a:ext>
            </a:extLst>
          </p:cNvPr>
          <p:cNvSpPr/>
          <p:nvPr/>
        </p:nvSpPr>
        <p:spPr>
          <a:xfrm>
            <a:off x="4966682" y="995011"/>
            <a:ext cx="1520757" cy="1410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962FC9A1-7527-0049-B640-6E8BFA869784}"/>
              </a:ext>
            </a:extLst>
          </p:cNvPr>
          <p:cNvSpPr txBox="1"/>
          <p:nvPr/>
        </p:nvSpPr>
        <p:spPr>
          <a:xfrm>
            <a:off x="966914" y="1831204"/>
            <a:ext cx="3774508" cy="3693319"/>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marL="342900" indent="-342900">
              <a:buFont typeface="+mj-lt"/>
              <a:buAutoNum type="arabicPeriod"/>
            </a:pPr>
            <a:endParaRPr lang="fr-FR" b="1" dirty="0"/>
          </a:p>
          <a:p>
            <a:pPr marL="342900" indent="-342900">
              <a:buFont typeface="+mj-lt"/>
              <a:buAutoNum type="arabicPeriod"/>
            </a:pPr>
            <a:r>
              <a:rPr lang="fr-FR" b="1" dirty="0"/>
              <a:t>Évaluer la dépendance fonctionnelle</a:t>
            </a:r>
          </a:p>
          <a:p>
            <a:pPr marL="342900" indent="-342900">
              <a:buFont typeface="+mj-lt"/>
              <a:buAutoNum type="arabicPeriod"/>
            </a:pPr>
            <a:endParaRPr lang="fr-FR" b="1" dirty="0"/>
          </a:p>
          <a:p>
            <a:pPr marL="342900" indent="-342900">
              <a:buFont typeface="+mj-lt"/>
              <a:buAutoNum type="arabicPeriod"/>
            </a:pPr>
            <a:r>
              <a:rPr lang="fr-FR" b="1" dirty="0"/>
              <a:t>Dépister et prévenir 6 causes principales de déclin fonctionnel</a:t>
            </a:r>
          </a:p>
          <a:p>
            <a:pPr marL="342900" indent="-342900">
              <a:buFont typeface="+mj-lt"/>
              <a:buAutoNum type="arabicPeriod"/>
            </a:pPr>
            <a:endParaRPr lang="fr-FR" b="1" dirty="0"/>
          </a:p>
          <a:p>
            <a:pPr marL="342900" indent="-342900">
              <a:buFont typeface="+mj-lt"/>
              <a:buAutoNum type="arabicPeriod"/>
            </a:pPr>
            <a:r>
              <a:rPr lang="fr-FR" b="1" dirty="0"/>
              <a:t>Adapter l’organisation et l’environnement (service – établissement)</a:t>
            </a:r>
          </a:p>
          <a:p>
            <a:pPr marL="342900" indent="-342900">
              <a:buFont typeface="+mj-lt"/>
              <a:buAutoNum type="arabicPeriod"/>
            </a:pPr>
            <a:endParaRPr lang="fr-FR" b="1" dirty="0"/>
          </a:p>
          <a:p>
            <a:pPr marL="342900" indent="-342900">
              <a:buFont typeface="+mj-lt"/>
              <a:buAutoNum type="arabicPeriod"/>
            </a:pPr>
            <a:r>
              <a:rPr lang="fr-FR" b="1" dirty="0">
                <a:solidFill>
                  <a:schemeClr val="accent4"/>
                </a:solidFill>
              </a:rPr>
              <a:t>Améliorer l’interface ville/hôpital</a:t>
            </a:r>
          </a:p>
          <a:p>
            <a:pPr marL="342900" indent="-342900">
              <a:buFont typeface="+mj-lt"/>
              <a:buAutoNum type="arabicPeriod"/>
            </a:pPr>
            <a:endParaRPr lang="fr-FR" b="1" dirty="0"/>
          </a:p>
        </p:txBody>
      </p:sp>
      <p:sp>
        <p:nvSpPr>
          <p:cNvPr id="19" name="Titre 1">
            <a:extLst>
              <a:ext uri="{FF2B5EF4-FFF2-40B4-BE49-F238E27FC236}">
                <a16:creationId xmlns:a16="http://schemas.microsoft.com/office/drawing/2014/main" id="{71479EB6-8AE5-2343-AB5D-1A4E80AC3745}"/>
              </a:ext>
            </a:extLst>
          </p:cNvPr>
          <p:cNvSpPr>
            <a:spLocks noGrp="1"/>
          </p:cNvSpPr>
          <p:nvPr>
            <p:ph type="title"/>
          </p:nvPr>
        </p:nvSpPr>
        <p:spPr>
          <a:xfrm>
            <a:off x="0" y="0"/>
            <a:ext cx="10515600" cy="1325563"/>
          </a:xfrm>
        </p:spPr>
        <p:txBody>
          <a:bodyPr>
            <a:normAutofit/>
          </a:bodyPr>
          <a:lstStyle/>
          <a:p>
            <a:r>
              <a:rPr lang="fr-FR" sz="3600" b="1" dirty="0">
                <a:solidFill>
                  <a:schemeClr val="bg1">
                    <a:lumMod val="50000"/>
                  </a:schemeClr>
                </a:solidFill>
                <a:latin typeface="Arial Narrow" panose="020B0604020202020204" pitchFamily="34" charset="0"/>
                <a:cs typeface="Arial Narrow" panose="020B0604020202020204" pitchFamily="34" charset="0"/>
              </a:rPr>
              <a:t>Prévenir la dépendance </a:t>
            </a:r>
            <a:r>
              <a:rPr lang="fr-FR" sz="3600" b="1" dirty="0">
                <a:solidFill>
                  <a:schemeClr val="accent4"/>
                </a:solidFill>
                <a:latin typeface="Arial Narrow" panose="020B0604020202020204" pitchFamily="34" charset="0"/>
                <a:cs typeface="Arial Narrow" panose="020B0604020202020204" pitchFamily="34" charset="0"/>
              </a:rPr>
              <a:t>iatrogène</a:t>
            </a:r>
            <a:r>
              <a:rPr lang="fr-FR" sz="3600" b="1" dirty="0">
                <a:solidFill>
                  <a:schemeClr val="bg1">
                    <a:lumMod val="50000"/>
                  </a:schemeClr>
                </a:solidFill>
                <a:latin typeface="Arial Narrow" panose="020B0604020202020204" pitchFamily="34" charset="0"/>
                <a:cs typeface="Arial Narrow" panose="020B0604020202020204" pitchFamily="34" charset="0"/>
              </a:rPr>
              <a:t> liée à l’hospitalisation</a:t>
            </a:r>
          </a:p>
        </p:txBody>
      </p:sp>
      <p:pic>
        <p:nvPicPr>
          <p:cNvPr id="20" name="Image 19">
            <a:extLst>
              <a:ext uri="{FF2B5EF4-FFF2-40B4-BE49-F238E27FC236}">
                <a16:creationId xmlns:a16="http://schemas.microsoft.com/office/drawing/2014/main" id="{E33BB7DD-2FF9-BF4D-A4A7-BC79F5B7F1D6}"/>
              </a:ext>
            </a:extLst>
          </p:cNvPr>
          <p:cNvPicPr>
            <a:picLocks noChangeAspect="1"/>
          </p:cNvPicPr>
          <p:nvPr/>
        </p:nvPicPr>
        <p:blipFill>
          <a:blip r:embed="rId2"/>
          <a:stretch>
            <a:fillRect/>
          </a:stretch>
        </p:blipFill>
        <p:spPr>
          <a:xfrm>
            <a:off x="5995755" y="2851173"/>
            <a:ext cx="4909781" cy="2673350"/>
          </a:xfrm>
          <a:prstGeom prst="rect">
            <a:avLst/>
          </a:prstGeom>
          <a:ln w="38100">
            <a:solidFill>
              <a:schemeClr val="accent1"/>
            </a:solidFill>
          </a:ln>
        </p:spPr>
      </p:pic>
      <p:sp>
        <p:nvSpPr>
          <p:cNvPr id="21" name="Rectangle : coins arrondis 20">
            <a:extLst>
              <a:ext uri="{FF2B5EF4-FFF2-40B4-BE49-F238E27FC236}">
                <a16:creationId xmlns:a16="http://schemas.microsoft.com/office/drawing/2014/main" id="{24C3E21F-D5CF-7546-A21E-C8086607261A}"/>
              </a:ext>
            </a:extLst>
          </p:cNvPr>
          <p:cNvSpPr/>
          <p:nvPr/>
        </p:nvSpPr>
        <p:spPr>
          <a:xfrm>
            <a:off x="5450270" y="1495095"/>
            <a:ext cx="6000752" cy="898634"/>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Éviter les urgences </a:t>
            </a:r>
          </a:p>
          <a:p>
            <a:pPr algn="ctr"/>
            <a:r>
              <a:rPr lang="fr-FR" sz="2400" b="1" i="1" dirty="0">
                <a:solidFill>
                  <a:schemeClr val="accent1"/>
                </a:solidFill>
              </a:rPr>
              <a:t>Ndlr </a:t>
            </a:r>
            <a:r>
              <a:rPr lang="fr-FR" sz="2400" b="1" dirty="0">
                <a:solidFill>
                  <a:schemeClr val="accent1"/>
                </a:solidFill>
              </a:rPr>
              <a:t>: quand ce n’est pas urgent</a:t>
            </a:r>
            <a:endParaRPr lang="fr-FR" dirty="0">
              <a:solidFill>
                <a:schemeClr val="accent1"/>
              </a:solidFill>
            </a:endParaRPr>
          </a:p>
        </p:txBody>
      </p:sp>
    </p:spTree>
    <p:extLst>
      <p:ext uri="{BB962C8B-B14F-4D97-AF65-F5344CB8AC3E}">
        <p14:creationId xmlns:p14="http://schemas.microsoft.com/office/powerpoint/2010/main" val="1785000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1B702-80F9-1745-A9E0-C55CBED35203}"/>
              </a:ext>
            </a:extLst>
          </p:cNvPr>
          <p:cNvSpPr/>
          <p:nvPr/>
        </p:nvSpPr>
        <p:spPr>
          <a:xfrm>
            <a:off x="4966682" y="995011"/>
            <a:ext cx="1520757" cy="1410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962FC9A1-7527-0049-B640-6E8BFA869784}"/>
              </a:ext>
            </a:extLst>
          </p:cNvPr>
          <p:cNvSpPr txBox="1"/>
          <p:nvPr/>
        </p:nvSpPr>
        <p:spPr>
          <a:xfrm>
            <a:off x="966914" y="1831204"/>
            <a:ext cx="3774508" cy="3693319"/>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marL="342900" indent="-342900">
              <a:buFont typeface="+mj-lt"/>
              <a:buAutoNum type="arabicPeriod"/>
            </a:pPr>
            <a:endParaRPr lang="fr-FR" b="1" dirty="0"/>
          </a:p>
          <a:p>
            <a:pPr marL="342900" indent="-342900">
              <a:buFont typeface="+mj-lt"/>
              <a:buAutoNum type="arabicPeriod"/>
            </a:pPr>
            <a:r>
              <a:rPr lang="fr-FR" b="1" dirty="0"/>
              <a:t>Évaluer la dépendance fonctionnelle</a:t>
            </a:r>
          </a:p>
          <a:p>
            <a:pPr marL="342900" indent="-342900">
              <a:buFont typeface="+mj-lt"/>
              <a:buAutoNum type="arabicPeriod"/>
            </a:pPr>
            <a:endParaRPr lang="fr-FR" b="1" dirty="0"/>
          </a:p>
          <a:p>
            <a:pPr marL="342900" indent="-342900">
              <a:buFont typeface="+mj-lt"/>
              <a:buAutoNum type="arabicPeriod"/>
            </a:pPr>
            <a:r>
              <a:rPr lang="fr-FR" b="1" dirty="0"/>
              <a:t>Dépister et prévenir 6 causes principales de déclin fonctionnel</a:t>
            </a:r>
          </a:p>
          <a:p>
            <a:pPr marL="342900" indent="-342900">
              <a:buFont typeface="+mj-lt"/>
              <a:buAutoNum type="arabicPeriod"/>
            </a:pPr>
            <a:endParaRPr lang="fr-FR" b="1" dirty="0"/>
          </a:p>
          <a:p>
            <a:pPr marL="342900" indent="-342900">
              <a:buFont typeface="+mj-lt"/>
              <a:buAutoNum type="arabicPeriod"/>
            </a:pPr>
            <a:r>
              <a:rPr lang="fr-FR" b="1" dirty="0"/>
              <a:t>Adapter l’organisation et l’environnement (service – établissement)</a:t>
            </a:r>
          </a:p>
          <a:p>
            <a:pPr marL="342900" indent="-342900">
              <a:buFont typeface="+mj-lt"/>
              <a:buAutoNum type="arabicPeriod"/>
            </a:pPr>
            <a:endParaRPr lang="fr-FR" b="1" dirty="0"/>
          </a:p>
          <a:p>
            <a:pPr marL="342900" indent="-342900">
              <a:buFont typeface="+mj-lt"/>
              <a:buAutoNum type="arabicPeriod"/>
            </a:pPr>
            <a:r>
              <a:rPr lang="fr-FR" b="1" dirty="0">
                <a:solidFill>
                  <a:schemeClr val="accent4"/>
                </a:solidFill>
              </a:rPr>
              <a:t>Améliorer l’interface ville/hôpital</a:t>
            </a:r>
          </a:p>
          <a:p>
            <a:pPr marL="342900" indent="-342900">
              <a:buFont typeface="+mj-lt"/>
              <a:buAutoNum type="arabicPeriod"/>
            </a:pPr>
            <a:endParaRPr lang="fr-FR" b="1" dirty="0"/>
          </a:p>
        </p:txBody>
      </p:sp>
      <p:sp>
        <p:nvSpPr>
          <p:cNvPr id="19" name="Titre 1">
            <a:extLst>
              <a:ext uri="{FF2B5EF4-FFF2-40B4-BE49-F238E27FC236}">
                <a16:creationId xmlns:a16="http://schemas.microsoft.com/office/drawing/2014/main" id="{71479EB6-8AE5-2343-AB5D-1A4E80AC3745}"/>
              </a:ext>
            </a:extLst>
          </p:cNvPr>
          <p:cNvSpPr>
            <a:spLocks noGrp="1"/>
          </p:cNvSpPr>
          <p:nvPr>
            <p:ph type="title"/>
          </p:nvPr>
        </p:nvSpPr>
        <p:spPr>
          <a:xfrm>
            <a:off x="0" y="0"/>
            <a:ext cx="10515600" cy="1325563"/>
          </a:xfrm>
        </p:spPr>
        <p:txBody>
          <a:bodyPr>
            <a:normAutofit/>
          </a:bodyPr>
          <a:lstStyle/>
          <a:p>
            <a:r>
              <a:rPr lang="fr-FR" sz="3600" b="1" dirty="0">
                <a:solidFill>
                  <a:schemeClr val="bg1">
                    <a:lumMod val="50000"/>
                  </a:schemeClr>
                </a:solidFill>
                <a:latin typeface="Arial Narrow" panose="020B0604020202020204" pitchFamily="34" charset="0"/>
                <a:cs typeface="Arial Narrow" panose="020B0604020202020204" pitchFamily="34" charset="0"/>
              </a:rPr>
              <a:t>Prévenir la dépendance iatrogène </a:t>
            </a:r>
            <a:r>
              <a:rPr lang="fr-FR" sz="3600" b="1" dirty="0">
                <a:solidFill>
                  <a:schemeClr val="accent4"/>
                </a:solidFill>
                <a:latin typeface="Arial Narrow" panose="020B0604020202020204" pitchFamily="34" charset="0"/>
                <a:cs typeface="Arial Narrow" panose="020B0604020202020204" pitchFamily="34" charset="0"/>
              </a:rPr>
              <a:t>aux urgences </a:t>
            </a:r>
          </a:p>
        </p:txBody>
      </p:sp>
      <p:pic>
        <p:nvPicPr>
          <p:cNvPr id="8" name="Image 7">
            <a:extLst>
              <a:ext uri="{FF2B5EF4-FFF2-40B4-BE49-F238E27FC236}">
                <a16:creationId xmlns:a16="http://schemas.microsoft.com/office/drawing/2014/main" id="{0A8C3729-D33F-C942-8B23-7663D5335215}"/>
              </a:ext>
            </a:extLst>
          </p:cNvPr>
          <p:cNvPicPr>
            <a:picLocks noChangeAspect="1"/>
          </p:cNvPicPr>
          <p:nvPr/>
        </p:nvPicPr>
        <p:blipFill>
          <a:blip r:embed="rId2"/>
          <a:stretch>
            <a:fillRect/>
          </a:stretch>
        </p:blipFill>
        <p:spPr>
          <a:xfrm>
            <a:off x="5418307" y="1218718"/>
            <a:ext cx="5881307" cy="3123647"/>
          </a:xfrm>
          <a:prstGeom prst="rect">
            <a:avLst/>
          </a:prstGeom>
          <a:ln w="38100">
            <a:solidFill>
              <a:schemeClr val="tx1"/>
            </a:solidFill>
          </a:ln>
        </p:spPr>
      </p:pic>
      <p:sp>
        <p:nvSpPr>
          <p:cNvPr id="9" name="Rectangle : coins arrondis 8">
            <a:extLst>
              <a:ext uri="{FF2B5EF4-FFF2-40B4-BE49-F238E27FC236}">
                <a16:creationId xmlns:a16="http://schemas.microsoft.com/office/drawing/2014/main" id="{4D5AC2FF-B71B-5646-BC1F-2E7FCA6A3DF9}"/>
              </a:ext>
            </a:extLst>
          </p:cNvPr>
          <p:cNvSpPr/>
          <p:nvPr/>
        </p:nvSpPr>
        <p:spPr>
          <a:xfrm>
            <a:off x="5418307" y="4504165"/>
            <a:ext cx="5881307" cy="227023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1"/>
                </a:solidFill>
              </a:rPr>
              <a:t>Éviter</a:t>
            </a:r>
            <a:r>
              <a:rPr lang="fr-FR" dirty="0">
                <a:solidFill>
                  <a:schemeClr val="tx1"/>
                </a:solidFill>
              </a:rPr>
              <a:t> </a:t>
            </a:r>
          </a:p>
          <a:p>
            <a:pPr algn="ctr"/>
            <a:r>
              <a:rPr lang="fr-FR" dirty="0">
                <a:solidFill>
                  <a:schemeClr val="tx1"/>
                </a:solidFill>
              </a:rPr>
              <a:t>Iatrogénie médicamenteuse</a:t>
            </a:r>
          </a:p>
          <a:p>
            <a:pPr algn="ctr"/>
            <a:r>
              <a:rPr lang="fr-FR" dirty="0">
                <a:solidFill>
                  <a:schemeClr val="tx1"/>
                </a:solidFill>
              </a:rPr>
              <a:t>Immobilisation – contention</a:t>
            </a:r>
          </a:p>
          <a:p>
            <a:pPr algn="ctr"/>
            <a:r>
              <a:rPr lang="fr-FR" dirty="0">
                <a:solidFill>
                  <a:schemeClr val="tx1"/>
                </a:solidFill>
              </a:rPr>
              <a:t>Sondage urinaire</a:t>
            </a:r>
          </a:p>
          <a:p>
            <a:pPr algn="ctr"/>
            <a:endParaRPr lang="fr-FR" dirty="0">
              <a:solidFill>
                <a:schemeClr val="tx1"/>
              </a:solidFill>
            </a:endParaRPr>
          </a:p>
          <a:p>
            <a:pPr algn="ctr"/>
            <a:r>
              <a:rPr lang="fr-FR" b="1" dirty="0">
                <a:solidFill>
                  <a:schemeClr val="accent1"/>
                </a:solidFill>
              </a:rPr>
              <a:t>Développer</a:t>
            </a:r>
            <a:r>
              <a:rPr lang="fr-FR" dirty="0">
                <a:solidFill>
                  <a:schemeClr val="tx1"/>
                </a:solidFill>
              </a:rPr>
              <a:t> formation, soins palliatifs, recours EMG…</a:t>
            </a:r>
          </a:p>
          <a:p>
            <a:pPr algn="ctr"/>
            <a:r>
              <a:rPr lang="fr-FR" i="1" dirty="0">
                <a:solidFill>
                  <a:schemeClr val="accent1"/>
                </a:solidFill>
              </a:rPr>
              <a:t>Ndlr</a:t>
            </a:r>
            <a:r>
              <a:rPr lang="fr-FR" dirty="0">
                <a:solidFill>
                  <a:schemeClr val="accent1"/>
                </a:solidFill>
              </a:rPr>
              <a:t> : famille++</a:t>
            </a:r>
          </a:p>
        </p:txBody>
      </p:sp>
      <p:pic>
        <p:nvPicPr>
          <p:cNvPr id="2" name="Image 1">
            <a:extLst>
              <a:ext uri="{FF2B5EF4-FFF2-40B4-BE49-F238E27FC236}">
                <a16:creationId xmlns:a16="http://schemas.microsoft.com/office/drawing/2014/main" id="{38DCCC93-D54C-2142-A027-446882F1B0F1}"/>
              </a:ext>
            </a:extLst>
          </p:cNvPr>
          <p:cNvPicPr>
            <a:picLocks noChangeAspect="1"/>
          </p:cNvPicPr>
          <p:nvPr/>
        </p:nvPicPr>
        <p:blipFill>
          <a:blip r:embed="rId3"/>
          <a:stretch>
            <a:fillRect/>
          </a:stretch>
        </p:blipFill>
        <p:spPr>
          <a:xfrm>
            <a:off x="9923915" y="210921"/>
            <a:ext cx="2043386" cy="1568180"/>
          </a:xfrm>
          <a:prstGeom prst="rect">
            <a:avLst/>
          </a:prstGeom>
        </p:spPr>
      </p:pic>
      <p:sp>
        <p:nvSpPr>
          <p:cNvPr id="3" name="ZoneTexte 2">
            <a:extLst>
              <a:ext uri="{FF2B5EF4-FFF2-40B4-BE49-F238E27FC236}">
                <a16:creationId xmlns:a16="http://schemas.microsoft.com/office/drawing/2014/main" id="{F7EC3C9C-1236-A442-99BB-6B07378C0397}"/>
              </a:ext>
            </a:extLst>
          </p:cNvPr>
          <p:cNvSpPr txBox="1"/>
          <p:nvPr/>
        </p:nvSpPr>
        <p:spPr>
          <a:xfrm>
            <a:off x="10019468" y="1516919"/>
            <a:ext cx="1889043" cy="400110"/>
          </a:xfrm>
          <a:prstGeom prst="rect">
            <a:avLst/>
          </a:prstGeom>
          <a:noFill/>
        </p:spPr>
        <p:txBody>
          <a:bodyPr wrap="none" rtlCol="0">
            <a:spAutoFit/>
          </a:bodyPr>
          <a:lstStyle/>
          <a:p>
            <a:r>
              <a:rPr lang="fr-FR" sz="2000" b="1" dirty="0">
                <a:solidFill>
                  <a:schemeClr val="accent1"/>
                </a:solidFill>
              </a:rPr>
              <a:t>Lettre de liaison</a:t>
            </a:r>
          </a:p>
        </p:txBody>
      </p:sp>
    </p:spTree>
    <p:extLst>
      <p:ext uri="{BB962C8B-B14F-4D97-AF65-F5344CB8AC3E}">
        <p14:creationId xmlns:p14="http://schemas.microsoft.com/office/powerpoint/2010/main" val="1575386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écran"/>
          <p:cNvPicPr>
            <a:picLocks noChangeAspect="1"/>
          </p:cNvPicPr>
          <p:nvPr/>
        </p:nvPicPr>
        <p:blipFill rotWithShape="1">
          <a:blip r:embed="rId3">
            <a:extLst>
              <a:ext uri="{28A0092B-C50C-407E-A947-70E740481C1C}">
                <a14:useLocalDpi xmlns:a14="http://schemas.microsoft.com/office/drawing/2010/main" val="0"/>
              </a:ext>
            </a:extLst>
          </a:blip>
          <a:srcRect l="1496" r="11583"/>
          <a:stretch/>
        </p:blipFill>
        <p:spPr>
          <a:xfrm>
            <a:off x="513184" y="25458"/>
            <a:ext cx="10636898" cy="6832542"/>
          </a:xfrm>
          <a:prstGeom prst="rect">
            <a:avLst/>
          </a:prstGeom>
        </p:spPr>
      </p:pic>
      <p:pic>
        <p:nvPicPr>
          <p:cNvPr id="6" name="Image 5">
            <a:extLst>
              <a:ext uri="{FF2B5EF4-FFF2-40B4-BE49-F238E27FC236}">
                <a16:creationId xmlns:a16="http://schemas.microsoft.com/office/drawing/2014/main" id="{5876438D-43C0-471C-AF95-1D4C5B68AC4D}"/>
              </a:ext>
            </a:extLst>
          </p:cNvPr>
          <p:cNvPicPr>
            <a:picLocks noChangeAspect="1"/>
          </p:cNvPicPr>
          <p:nvPr/>
        </p:nvPicPr>
        <p:blipFill>
          <a:blip r:embed="rId4"/>
          <a:stretch>
            <a:fillRect/>
          </a:stretch>
        </p:blipFill>
        <p:spPr>
          <a:xfrm>
            <a:off x="635801" y="749037"/>
            <a:ext cx="419099" cy="471002"/>
          </a:xfrm>
          <a:prstGeom prst="rect">
            <a:avLst/>
          </a:prstGeom>
        </p:spPr>
      </p:pic>
      <p:sp>
        <p:nvSpPr>
          <p:cNvPr id="12" name="Ellipse 11">
            <a:extLst>
              <a:ext uri="{FF2B5EF4-FFF2-40B4-BE49-F238E27FC236}">
                <a16:creationId xmlns:a16="http://schemas.microsoft.com/office/drawing/2014/main" id="{55FCC839-9155-42C1-98E8-FD7E984D6C70}"/>
              </a:ext>
            </a:extLst>
          </p:cNvPr>
          <p:cNvSpPr/>
          <p:nvPr/>
        </p:nvSpPr>
        <p:spPr>
          <a:xfrm>
            <a:off x="3023118" y="4394718"/>
            <a:ext cx="1119674" cy="221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33745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71B702-80F9-1745-A9E0-C55CBED35203}"/>
              </a:ext>
            </a:extLst>
          </p:cNvPr>
          <p:cNvSpPr/>
          <p:nvPr/>
        </p:nvSpPr>
        <p:spPr>
          <a:xfrm>
            <a:off x="4966682" y="995011"/>
            <a:ext cx="1520757" cy="1410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A67BE72A-0C65-BC44-AC45-3533F0E9A6ED}"/>
              </a:ext>
            </a:extLst>
          </p:cNvPr>
          <p:cNvPicPr>
            <a:picLocks noChangeAspect="1"/>
          </p:cNvPicPr>
          <p:nvPr/>
        </p:nvPicPr>
        <p:blipFill>
          <a:blip r:embed="rId2"/>
          <a:stretch>
            <a:fillRect/>
          </a:stretch>
        </p:blipFill>
        <p:spPr>
          <a:xfrm>
            <a:off x="4966682" y="1166399"/>
            <a:ext cx="4460598" cy="2673692"/>
          </a:xfrm>
          <a:prstGeom prst="rect">
            <a:avLst/>
          </a:prstGeom>
        </p:spPr>
      </p:pic>
      <p:pic>
        <p:nvPicPr>
          <p:cNvPr id="16" name="Image 15">
            <a:extLst>
              <a:ext uri="{FF2B5EF4-FFF2-40B4-BE49-F238E27FC236}">
                <a16:creationId xmlns:a16="http://schemas.microsoft.com/office/drawing/2014/main" id="{C51C5DB2-8ECA-6646-9C01-54E0402FD8BB}"/>
              </a:ext>
            </a:extLst>
          </p:cNvPr>
          <p:cNvPicPr>
            <a:picLocks noChangeAspect="1"/>
          </p:cNvPicPr>
          <p:nvPr/>
        </p:nvPicPr>
        <p:blipFill>
          <a:blip r:embed="rId3"/>
          <a:stretch>
            <a:fillRect/>
          </a:stretch>
        </p:blipFill>
        <p:spPr>
          <a:xfrm>
            <a:off x="6487439" y="3943440"/>
            <a:ext cx="5462661" cy="2640519"/>
          </a:xfrm>
          <a:prstGeom prst="rect">
            <a:avLst/>
          </a:prstGeom>
        </p:spPr>
      </p:pic>
      <p:sp>
        <p:nvSpPr>
          <p:cNvPr id="18" name="ZoneTexte 17">
            <a:extLst>
              <a:ext uri="{FF2B5EF4-FFF2-40B4-BE49-F238E27FC236}">
                <a16:creationId xmlns:a16="http://schemas.microsoft.com/office/drawing/2014/main" id="{962FC9A1-7527-0049-B640-6E8BFA869784}"/>
              </a:ext>
            </a:extLst>
          </p:cNvPr>
          <p:cNvSpPr txBox="1"/>
          <p:nvPr/>
        </p:nvSpPr>
        <p:spPr>
          <a:xfrm>
            <a:off x="966914" y="1831204"/>
            <a:ext cx="3774508" cy="3693319"/>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marL="342900" indent="-342900">
              <a:buFont typeface="+mj-lt"/>
              <a:buAutoNum type="arabicPeriod"/>
            </a:pPr>
            <a:endParaRPr lang="fr-FR" b="1" dirty="0"/>
          </a:p>
          <a:p>
            <a:pPr marL="342900" indent="-342900">
              <a:buFont typeface="+mj-lt"/>
              <a:buAutoNum type="arabicPeriod"/>
            </a:pPr>
            <a:r>
              <a:rPr lang="fr-FR" b="1" dirty="0"/>
              <a:t>Évaluer la dépendance fonctionnelle</a:t>
            </a:r>
          </a:p>
          <a:p>
            <a:pPr marL="342900" indent="-342900">
              <a:buFont typeface="+mj-lt"/>
              <a:buAutoNum type="arabicPeriod"/>
            </a:pPr>
            <a:endParaRPr lang="fr-FR" b="1" dirty="0"/>
          </a:p>
          <a:p>
            <a:pPr marL="342900" indent="-342900">
              <a:buFont typeface="+mj-lt"/>
              <a:buAutoNum type="arabicPeriod"/>
            </a:pPr>
            <a:r>
              <a:rPr lang="fr-FR" b="1" dirty="0"/>
              <a:t>Dépister et prévenir 6 causes principales de déclin fonctionnel</a:t>
            </a:r>
          </a:p>
          <a:p>
            <a:pPr marL="342900" indent="-342900">
              <a:buFont typeface="+mj-lt"/>
              <a:buAutoNum type="arabicPeriod"/>
            </a:pPr>
            <a:endParaRPr lang="fr-FR" b="1" dirty="0"/>
          </a:p>
          <a:p>
            <a:pPr marL="342900" indent="-342900">
              <a:buFont typeface="+mj-lt"/>
              <a:buAutoNum type="arabicPeriod"/>
            </a:pPr>
            <a:r>
              <a:rPr lang="fr-FR" b="1" dirty="0"/>
              <a:t>Adapter l’organisation et l’environnement (service – établissement)</a:t>
            </a:r>
          </a:p>
          <a:p>
            <a:pPr marL="342900" indent="-342900">
              <a:buFont typeface="+mj-lt"/>
              <a:buAutoNum type="arabicPeriod"/>
            </a:pPr>
            <a:endParaRPr lang="fr-FR" b="1" dirty="0"/>
          </a:p>
          <a:p>
            <a:pPr marL="342900" indent="-342900">
              <a:buFont typeface="+mj-lt"/>
              <a:buAutoNum type="arabicPeriod"/>
            </a:pPr>
            <a:r>
              <a:rPr lang="fr-FR" b="1" dirty="0">
                <a:solidFill>
                  <a:schemeClr val="accent4"/>
                </a:solidFill>
              </a:rPr>
              <a:t>Améliorer l’interface ville/hôpital</a:t>
            </a:r>
          </a:p>
          <a:p>
            <a:pPr marL="342900" indent="-342900">
              <a:buFont typeface="+mj-lt"/>
              <a:buAutoNum type="arabicPeriod"/>
            </a:pPr>
            <a:endParaRPr lang="fr-FR" b="1" dirty="0"/>
          </a:p>
        </p:txBody>
      </p:sp>
      <p:sp>
        <p:nvSpPr>
          <p:cNvPr id="19" name="Titre 1">
            <a:extLst>
              <a:ext uri="{FF2B5EF4-FFF2-40B4-BE49-F238E27FC236}">
                <a16:creationId xmlns:a16="http://schemas.microsoft.com/office/drawing/2014/main" id="{71479EB6-8AE5-2343-AB5D-1A4E80AC3745}"/>
              </a:ext>
            </a:extLst>
          </p:cNvPr>
          <p:cNvSpPr>
            <a:spLocks noGrp="1"/>
          </p:cNvSpPr>
          <p:nvPr>
            <p:ph type="title"/>
          </p:nvPr>
        </p:nvSpPr>
        <p:spPr>
          <a:xfrm>
            <a:off x="0" y="0"/>
            <a:ext cx="10515600" cy="1325563"/>
          </a:xfrm>
        </p:spPr>
        <p:txBody>
          <a:bodyPr>
            <a:normAutofit/>
          </a:bodyPr>
          <a:lstStyle/>
          <a:p>
            <a:r>
              <a:rPr lang="fr-FR" sz="3600" b="1" dirty="0">
                <a:solidFill>
                  <a:schemeClr val="bg1">
                    <a:lumMod val="50000"/>
                  </a:schemeClr>
                </a:solidFill>
                <a:latin typeface="Arial Narrow" panose="020B0604020202020204" pitchFamily="34" charset="0"/>
                <a:cs typeface="Arial Narrow" panose="020B0604020202020204" pitchFamily="34" charset="0"/>
              </a:rPr>
              <a:t>Prévenir la dépendance </a:t>
            </a:r>
            <a:r>
              <a:rPr lang="fr-FR" sz="3600" b="1" dirty="0">
                <a:solidFill>
                  <a:schemeClr val="accent4"/>
                </a:solidFill>
                <a:latin typeface="Arial Narrow" panose="020B0604020202020204" pitchFamily="34" charset="0"/>
                <a:cs typeface="Arial Narrow" panose="020B0604020202020204" pitchFamily="34" charset="0"/>
              </a:rPr>
              <a:t>iatrogène</a:t>
            </a:r>
            <a:r>
              <a:rPr lang="fr-FR" sz="3600" b="1" dirty="0">
                <a:solidFill>
                  <a:schemeClr val="bg1">
                    <a:lumMod val="50000"/>
                  </a:schemeClr>
                </a:solidFill>
                <a:latin typeface="Arial Narrow" panose="020B0604020202020204" pitchFamily="34" charset="0"/>
                <a:cs typeface="Arial Narrow" panose="020B0604020202020204" pitchFamily="34" charset="0"/>
              </a:rPr>
              <a:t> liée à l’hospitalisation</a:t>
            </a:r>
          </a:p>
        </p:txBody>
      </p:sp>
    </p:spTree>
    <p:extLst>
      <p:ext uri="{BB962C8B-B14F-4D97-AF65-F5344CB8AC3E}">
        <p14:creationId xmlns:p14="http://schemas.microsoft.com/office/powerpoint/2010/main" val="1817665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6351"/>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0" y="-530446"/>
            <a:ext cx="9347200" cy="1527175"/>
          </a:xfrm>
        </p:spPr>
        <p:txBody>
          <a:bodyPr>
            <a:normAutofit/>
          </a:bodyPr>
          <a:lstStyle/>
          <a:p>
            <a:r>
              <a:rPr lang="fr-FR" sz="3300" b="1" dirty="0"/>
              <a:t>TAKE HOME MESSAGE</a:t>
            </a:r>
          </a:p>
        </p:txBody>
      </p:sp>
      <p:grpSp>
        <p:nvGrpSpPr>
          <p:cNvPr id="18" name="Groupe 17"/>
          <p:cNvGrpSpPr/>
          <p:nvPr/>
        </p:nvGrpSpPr>
        <p:grpSpPr>
          <a:xfrm>
            <a:off x="683762" y="1964157"/>
            <a:ext cx="5708748" cy="2731504"/>
            <a:chOff x="317659" y="2040497"/>
            <a:chExt cx="5708748" cy="2731504"/>
          </a:xfrm>
        </p:grpSpPr>
        <p:pic>
          <p:nvPicPr>
            <p:cNvPr id="5" name="Image 4">
              <a:extLst>
                <a:ext uri="{FF2B5EF4-FFF2-40B4-BE49-F238E27FC236}">
                  <a16:creationId xmlns:a16="http://schemas.microsoft.com/office/drawing/2014/main" id="{4791BC88-A0FC-B34A-83FF-5F814436761D}"/>
                </a:ext>
              </a:extLst>
            </p:cNvPr>
            <p:cNvPicPr>
              <a:picLocks noChangeAspect="1"/>
            </p:cNvPicPr>
            <p:nvPr/>
          </p:nvPicPr>
          <p:blipFill>
            <a:blip r:embed="rId2"/>
            <a:stretch>
              <a:fillRect/>
            </a:stretch>
          </p:blipFill>
          <p:spPr>
            <a:xfrm>
              <a:off x="317659" y="2040497"/>
              <a:ext cx="5708748" cy="2731504"/>
            </a:xfrm>
            <a:prstGeom prst="rect">
              <a:avLst/>
            </a:prstGeom>
            <a:effectLst>
              <a:outerShdw blurRad="63500" sx="102000" sy="102000" algn="ctr" rotWithShape="0">
                <a:prstClr val="black">
                  <a:alpha val="40000"/>
                </a:prstClr>
              </a:outerShdw>
            </a:effectLst>
          </p:spPr>
        </p:pic>
        <p:sp>
          <p:nvSpPr>
            <p:cNvPr id="6" name="ZoneTexte 5"/>
            <p:cNvSpPr txBox="1"/>
            <p:nvPr/>
          </p:nvSpPr>
          <p:spPr>
            <a:xfrm>
              <a:off x="317659" y="2191415"/>
              <a:ext cx="2565779" cy="369332"/>
            </a:xfrm>
            <a:prstGeom prst="rect">
              <a:avLst/>
            </a:prstGeom>
            <a:noFill/>
          </p:spPr>
          <p:txBody>
            <a:bodyPr wrap="square" rtlCol="0">
              <a:spAutoFit/>
            </a:bodyPr>
            <a:lstStyle/>
            <a:p>
              <a:r>
                <a:rPr lang="fr-FR" b="1" dirty="0"/>
                <a:t>HAS 2017</a:t>
              </a:r>
            </a:p>
          </p:txBody>
        </p:sp>
      </p:grpSp>
      <p:sp>
        <p:nvSpPr>
          <p:cNvPr id="7" name="ZoneTexte 6"/>
          <p:cNvSpPr txBox="1"/>
          <p:nvPr/>
        </p:nvSpPr>
        <p:spPr>
          <a:xfrm>
            <a:off x="7287905" y="2372562"/>
            <a:ext cx="4244454" cy="430887"/>
          </a:xfrm>
          <a:prstGeom prst="rect">
            <a:avLst/>
          </a:prstGeom>
          <a:noFill/>
        </p:spPr>
        <p:txBody>
          <a:bodyPr wrap="square" rtlCol="0">
            <a:spAutoFit/>
          </a:bodyPr>
          <a:lstStyle/>
          <a:p>
            <a:r>
              <a:rPr lang="fr-FR" sz="2200" b="1" dirty="0"/>
              <a:t>La prévention est l’affaire de tous !</a:t>
            </a:r>
          </a:p>
        </p:txBody>
      </p:sp>
      <p:sp>
        <p:nvSpPr>
          <p:cNvPr id="9" name="ZoneTexte 8"/>
          <p:cNvSpPr txBox="1"/>
          <p:nvPr/>
        </p:nvSpPr>
        <p:spPr>
          <a:xfrm>
            <a:off x="7287905" y="3090921"/>
            <a:ext cx="4653886" cy="769441"/>
          </a:xfrm>
          <a:prstGeom prst="rect">
            <a:avLst/>
          </a:prstGeom>
          <a:noFill/>
        </p:spPr>
        <p:txBody>
          <a:bodyPr wrap="square" rtlCol="0">
            <a:spAutoFit/>
          </a:bodyPr>
          <a:lstStyle/>
          <a:p>
            <a:r>
              <a:rPr lang="fr-FR" sz="2200" b="1" dirty="0"/>
              <a:t>Les programmes de prévention sont efficaces ! </a:t>
            </a:r>
            <a:r>
              <a:rPr lang="fr-FR" sz="2200" b="1" dirty="0">
                <a:sym typeface="Wingdings" panose="05000000000000000000" pitchFamily="2" charset="2"/>
              </a:rPr>
              <a:t> démarches qualité</a:t>
            </a:r>
            <a:endParaRPr lang="fr-FR" sz="2200" b="1" dirty="0"/>
          </a:p>
        </p:txBody>
      </p:sp>
      <p:grpSp>
        <p:nvGrpSpPr>
          <p:cNvPr id="19" name="Groupe 18"/>
          <p:cNvGrpSpPr/>
          <p:nvPr/>
        </p:nvGrpSpPr>
        <p:grpSpPr>
          <a:xfrm>
            <a:off x="953989" y="4917689"/>
            <a:ext cx="5731771" cy="1121720"/>
            <a:chOff x="953989" y="4917689"/>
            <a:chExt cx="5731771" cy="1121720"/>
          </a:xfrm>
        </p:grpSpPr>
        <p:sp>
          <p:nvSpPr>
            <p:cNvPr id="8" name="ZoneTexte 7"/>
            <p:cNvSpPr txBox="1"/>
            <p:nvPr/>
          </p:nvSpPr>
          <p:spPr>
            <a:xfrm>
              <a:off x="953989" y="4917689"/>
              <a:ext cx="5731771" cy="769441"/>
            </a:xfrm>
            <a:prstGeom prst="rect">
              <a:avLst/>
            </a:prstGeom>
            <a:noFill/>
          </p:spPr>
          <p:txBody>
            <a:bodyPr wrap="square" rtlCol="0">
              <a:spAutoFit/>
            </a:bodyPr>
            <a:lstStyle/>
            <a:p>
              <a:r>
                <a:rPr lang="fr-FR" sz="2200" b="1" dirty="0"/>
                <a:t>REPENSER LES ORGANISATIONS de SOINS !</a:t>
              </a:r>
            </a:p>
            <a:p>
              <a:endParaRPr lang="fr-FR" sz="2200" b="1" dirty="0"/>
            </a:p>
          </p:txBody>
        </p:sp>
        <p:sp>
          <p:nvSpPr>
            <p:cNvPr id="14" name="ZoneTexte 13"/>
            <p:cNvSpPr txBox="1"/>
            <p:nvPr/>
          </p:nvSpPr>
          <p:spPr>
            <a:xfrm>
              <a:off x="953989" y="5361746"/>
              <a:ext cx="2674237" cy="677663"/>
            </a:xfrm>
            <a:prstGeom prst="rect">
              <a:avLst/>
            </a:prstGeom>
            <a:noFill/>
          </p:spPr>
          <p:txBody>
            <a:bodyPr wrap="square" rtlCol="0">
              <a:spAutoFit/>
            </a:bodyPr>
            <a:lstStyle/>
            <a:p>
              <a:pPr marL="285750" indent="-285750">
                <a:buFont typeface="Wingdings" panose="05000000000000000000" pitchFamily="2" charset="2"/>
                <a:buChar char="à"/>
              </a:pPr>
              <a:r>
                <a:rPr lang="fr-FR" dirty="0">
                  <a:sym typeface="Wingdings" panose="05000000000000000000" pitchFamily="2" charset="2"/>
                </a:rPr>
                <a:t>PATIENT</a:t>
              </a:r>
            </a:p>
            <a:p>
              <a:pPr marL="285750" indent="-285750">
                <a:buFont typeface="Wingdings" panose="05000000000000000000" pitchFamily="2" charset="2"/>
                <a:buChar char="à"/>
              </a:pPr>
              <a:r>
                <a:rPr lang="fr-FR" dirty="0">
                  <a:sym typeface="Wingdings" panose="05000000000000000000" pitchFamily="2" charset="2"/>
                </a:rPr>
                <a:t>UNITE/ SERVICE</a:t>
              </a:r>
            </a:p>
            <a:p>
              <a:pPr marL="285750" indent="-285750">
                <a:buFont typeface="Wingdings" panose="05000000000000000000" pitchFamily="2" charset="2"/>
                <a:buChar char="à"/>
              </a:pPr>
              <a:r>
                <a:rPr lang="fr-FR" dirty="0">
                  <a:sym typeface="Wingdings" panose="05000000000000000000" pitchFamily="2" charset="2"/>
                </a:rPr>
                <a:t>HOPITAL</a:t>
              </a:r>
              <a:endParaRPr lang="fr-FR" dirty="0"/>
            </a:p>
          </p:txBody>
        </p:sp>
      </p:grpSp>
      <p:sp>
        <p:nvSpPr>
          <p:cNvPr id="16" name="Rectangle 15"/>
          <p:cNvSpPr/>
          <p:nvPr/>
        </p:nvSpPr>
        <p:spPr>
          <a:xfrm>
            <a:off x="0" y="6324600"/>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3">
            <a:clrChange>
              <a:clrFrom>
                <a:srgbClr val="FFFFFF"/>
              </a:clrFrom>
              <a:clrTo>
                <a:srgbClr val="FFFFFF">
                  <a:alpha val="0"/>
                </a:srgbClr>
              </a:clrTo>
            </a:clrChange>
          </a:blip>
          <a:stretch>
            <a:fillRect/>
          </a:stretch>
        </p:blipFill>
        <p:spPr>
          <a:xfrm>
            <a:off x="7076271" y="4263747"/>
            <a:ext cx="4792106" cy="2511202"/>
          </a:xfrm>
          <a:prstGeom prst="rect">
            <a:avLst/>
          </a:prstGeom>
        </p:spPr>
      </p:pic>
      <p:sp>
        <p:nvSpPr>
          <p:cNvPr id="17" name="ZoneTexte 16"/>
          <p:cNvSpPr txBox="1"/>
          <p:nvPr/>
        </p:nvSpPr>
        <p:spPr>
          <a:xfrm>
            <a:off x="282468" y="793234"/>
            <a:ext cx="7718880" cy="1107996"/>
          </a:xfrm>
          <a:prstGeom prst="rect">
            <a:avLst/>
          </a:prstGeom>
          <a:noFill/>
        </p:spPr>
        <p:txBody>
          <a:bodyPr wrap="square" rtlCol="0">
            <a:spAutoFit/>
          </a:bodyPr>
          <a:lstStyle/>
          <a:p>
            <a:r>
              <a:rPr lang="fr-FR" sz="2200" b="1" dirty="0"/>
              <a:t>Syndromes gériatriques liés à l’hospitalisation 44% de patients</a:t>
            </a:r>
          </a:p>
          <a:p>
            <a:r>
              <a:rPr lang="fr-FR" sz="2200" b="1" dirty="0">
                <a:solidFill>
                  <a:srgbClr val="FF0000"/>
                </a:solidFill>
              </a:rPr>
              <a:t>Dépendance iatrogène 15 à 30 %</a:t>
            </a:r>
          </a:p>
          <a:p>
            <a:r>
              <a:rPr lang="fr-FR" sz="2200" b="1" dirty="0">
                <a:solidFill>
                  <a:srgbClr val="FF0000"/>
                </a:solidFill>
              </a:rPr>
              <a:t>80 % évitable !</a:t>
            </a:r>
          </a:p>
        </p:txBody>
      </p:sp>
    </p:spTree>
    <p:extLst>
      <p:ext uri="{BB962C8B-B14F-4D97-AF65-F5344CB8AC3E}">
        <p14:creationId xmlns:p14="http://schemas.microsoft.com/office/powerpoint/2010/main" val="384234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325194"/>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38200" y="1647387"/>
            <a:ext cx="10515600" cy="1325563"/>
          </a:xfrm>
        </p:spPr>
        <p:txBody>
          <a:bodyPr>
            <a:normAutofit/>
          </a:bodyPr>
          <a:lstStyle/>
          <a:p>
            <a:pPr algn="ctr"/>
            <a:r>
              <a:rPr lang="fr-FR" sz="5500" b="1" dirty="0"/>
              <a:t>Merci ! </a:t>
            </a:r>
          </a:p>
        </p:txBody>
      </p:sp>
      <p:sp>
        <p:nvSpPr>
          <p:cNvPr id="4" name="ZoneTexte 3"/>
          <p:cNvSpPr txBox="1"/>
          <p:nvPr/>
        </p:nvSpPr>
        <p:spPr>
          <a:xfrm>
            <a:off x="6614160" y="5340033"/>
            <a:ext cx="6004560" cy="523220"/>
          </a:xfrm>
          <a:prstGeom prst="rect">
            <a:avLst/>
          </a:prstGeom>
          <a:noFill/>
        </p:spPr>
        <p:txBody>
          <a:bodyPr wrap="square" rtlCol="0">
            <a:spAutoFit/>
          </a:bodyPr>
          <a:lstStyle/>
          <a:p>
            <a:r>
              <a:rPr lang="fr-FR" sz="2800" dirty="0">
                <a:hlinkClick r:id="rId2"/>
              </a:rPr>
              <a:t>thomas.gilbert@chu-lyon.fr</a:t>
            </a:r>
            <a:r>
              <a:rPr lang="fr-FR" sz="2800" dirty="0"/>
              <a:t> </a:t>
            </a:r>
          </a:p>
        </p:txBody>
      </p:sp>
      <p:sp>
        <p:nvSpPr>
          <p:cNvPr id="5" name="Flèche droite 4"/>
          <p:cNvSpPr/>
          <p:nvPr/>
        </p:nvSpPr>
        <p:spPr>
          <a:xfrm>
            <a:off x="5836920" y="5384136"/>
            <a:ext cx="640080" cy="479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096000" y="2911515"/>
            <a:ext cx="3413760" cy="553998"/>
          </a:xfrm>
          <a:prstGeom prst="rect">
            <a:avLst/>
          </a:prstGeom>
          <a:noFill/>
        </p:spPr>
        <p:txBody>
          <a:bodyPr wrap="square" rtlCol="0">
            <a:spAutoFit/>
          </a:bodyPr>
          <a:lstStyle/>
          <a:p>
            <a:r>
              <a:rPr lang="fr-FR" sz="3000" dirty="0"/>
              <a:t>Des questions?</a:t>
            </a:r>
          </a:p>
        </p:txBody>
      </p:sp>
      <p:pic>
        <p:nvPicPr>
          <p:cNvPr id="7" name="Image 6"/>
          <p:cNvPicPr>
            <a:picLocks noChangeAspect="1"/>
          </p:cNvPicPr>
          <p:nvPr/>
        </p:nvPicPr>
        <p:blipFill>
          <a:blip r:embed="rId3"/>
          <a:stretch>
            <a:fillRect/>
          </a:stretch>
        </p:blipFill>
        <p:spPr>
          <a:xfrm>
            <a:off x="0" y="0"/>
            <a:ext cx="4657748" cy="6858594"/>
          </a:xfrm>
          <a:prstGeom prst="rect">
            <a:avLst/>
          </a:prstGeom>
        </p:spPr>
      </p:pic>
      <p:pic>
        <p:nvPicPr>
          <p:cNvPr id="12" name="Image 11"/>
          <p:cNvPicPr>
            <a:picLocks noChangeAspect="1"/>
          </p:cNvPicPr>
          <p:nvPr/>
        </p:nvPicPr>
        <p:blipFill>
          <a:blip r:embed="rId4"/>
          <a:stretch>
            <a:fillRect/>
          </a:stretch>
        </p:blipFill>
        <p:spPr>
          <a:xfrm>
            <a:off x="9616440" y="176186"/>
            <a:ext cx="2381250" cy="952500"/>
          </a:xfrm>
          <a:prstGeom prst="rect">
            <a:avLst/>
          </a:prstGeom>
        </p:spPr>
      </p:pic>
      <p:pic>
        <p:nvPicPr>
          <p:cNvPr id="13" name="Image 12"/>
          <p:cNvPicPr>
            <a:picLocks noChangeAspect="1"/>
          </p:cNvPicPr>
          <p:nvPr/>
        </p:nvPicPr>
        <p:blipFill>
          <a:blip r:embed="rId5"/>
          <a:stretch>
            <a:fillRect/>
          </a:stretch>
        </p:blipFill>
        <p:spPr>
          <a:xfrm>
            <a:off x="7259796" y="228540"/>
            <a:ext cx="1937544" cy="764352"/>
          </a:xfrm>
          <a:prstGeom prst="rect">
            <a:avLst/>
          </a:prstGeom>
        </p:spPr>
      </p:pic>
    </p:spTree>
    <p:extLst>
      <p:ext uri="{BB962C8B-B14F-4D97-AF65-F5344CB8AC3E}">
        <p14:creationId xmlns:p14="http://schemas.microsoft.com/office/powerpoint/2010/main" val="338436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oogle Shape;76;p2"/>
          <p:cNvPicPr preferRelativeResize="0"/>
          <p:nvPr/>
        </p:nvPicPr>
        <p:blipFill rotWithShape="1">
          <a:blip r:embed="rId2">
            <a:alphaModFix/>
          </a:blip>
          <a:srcRect/>
          <a:stretch/>
        </p:blipFill>
        <p:spPr>
          <a:xfrm>
            <a:off x="1011269" y="1864299"/>
            <a:ext cx="5611496" cy="3536418"/>
          </a:xfrm>
          <a:prstGeom prst="rect">
            <a:avLst/>
          </a:prstGeom>
          <a:solidFill>
            <a:srgbClr val="D8E6FC"/>
          </a:solidFill>
          <a:ln w="19050" cap="flat" cmpd="sng">
            <a:noFill/>
            <a:prstDash val="solid"/>
            <a:round/>
            <a:headEnd type="none" w="sm" len="sm"/>
            <a:tailEnd type="none" w="sm" len="sm"/>
          </a:ln>
        </p:spPr>
      </p:pic>
      <p:pic>
        <p:nvPicPr>
          <p:cNvPr id="3" name="Image 2">
            <a:extLst>
              <a:ext uri="{FF2B5EF4-FFF2-40B4-BE49-F238E27FC236}">
                <a16:creationId xmlns:a16="http://schemas.microsoft.com/office/drawing/2014/main" id="{AD1C38E4-E296-4921-8076-EC3946080A28}"/>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998223" y="1191493"/>
            <a:ext cx="4289232" cy="5280611"/>
          </a:xfrm>
          <a:prstGeom prst="rect">
            <a:avLst/>
          </a:prstGeom>
        </p:spPr>
      </p:pic>
      <p:sp>
        <p:nvSpPr>
          <p:cNvPr id="17" name="ZoneTexte 16"/>
          <p:cNvSpPr txBox="1"/>
          <p:nvPr/>
        </p:nvSpPr>
        <p:spPr>
          <a:xfrm>
            <a:off x="519244" y="513039"/>
            <a:ext cx="9103275" cy="584775"/>
          </a:xfrm>
          <a:prstGeom prst="rect">
            <a:avLst/>
          </a:prstGeom>
          <a:noFill/>
        </p:spPr>
        <p:txBody>
          <a:bodyPr wrap="square" rtlCol="0">
            <a:spAutoFit/>
          </a:bodyPr>
          <a:lstStyle/>
          <a:p>
            <a:r>
              <a:rPr lang="fr-FR" sz="3200" dirty="0"/>
              <a:t>Filières hospitalières saturées </a:t>
            </a:r>
            <a:r>
              <a:rPr lang="fr-FR" sz="3200" dirty="0">
                <a:sym typeface="Wingdings" panose="05000000000000000000" pitchFamily="2" charset="2"/>
              </a:rPr>
              <a:t> </a:t>
            </a:r>
            <a:r>
              <a:rPr lang="fr-FR" sz="3200" dirty="0"/>
              <a:t>Parcours chaotiques</a:t>
            </a:r>
          </a:p>
        </p:txBody>
      </p:sp>
    </p:spTree>
    <p:extLst>
      <p:ext uri="{BB962C8B-B14F-4D97-AF65-F5344CB8AC3E}">
        <p14:creationId xmlns:p14="http://schemas.microsoft.com/office/powerpoint/2010/main" val="2071996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80B96-1330-4EDF-BBFE-54FC66F3BD64}"/>
              </a:ext>
            </a:extLst>
          </p:cNvPr>
          <p:cNvSpPr>
            <a:spLocks noGrp="1"/>
          </p:cNvSpPr>
          <p:nvPr>
            <p:ph type="title"/>
          </p:nvPr>
        </p:nvSpPr>
        <p:spPr>
          <a:xfrm>
            <a:off x="1347244" y="132756"/>
            <a:ext cx="10515600" cy="1325563"/>
          </a:xfrm>
        </p:spPr>
        <p:txBody>
          <a:bodyPr/>
          <a:lstStyle/>
          <a:p>
            <a:r>
              <a:rPr lang="fr-FR" dirty="0" err="1"/>
              <a:t>Variability</a:t>
            </a:r>
            <a:r>
              <a:rPr lang="fr-FR" dirty="0"/>
              <a:t> of </a:t>
            </a:r>
            <a:r>
              <a:rPr lang="fr-FR" dirty="0" err="1"/>
              <a:t>prognosis</a:t>
            </a:r>
            <a:endParaRPr lang="fr-FR" dirty="0"/>
          </a:p>
        </p:txBody>
      </p:sp>
      <p:pic>
        <p:nvPicPr>
          <p:cNvPr id="1026" name="Picture 2">
            <a:extLst>
              <a:ext uri="{FF2B5EF4-FFF2-40B4-BE49-F238E27FC236}">
                <a16:creationId xmlns:a16="http://schemas.microsoft.com/office/drawing/2014/main" id="{36AD4AFD-E782-47A9-B7AE-3DFDFFFDC4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767" b="1579"/>
          <a:stretch/>
        </p:blipFill>
        <p:spPr bwMode="auto">
          <a:xfrm>
            <a:off x="1123456" y="1091934"/>
            <a:ext cx="6319826" cy="556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DAB253F3-B032-4951-8CED-6610426B7519}"/>
              </a:ext>
            </a:extLst>
          </p:cNvPr>
          <p:cNvSpPr txBox="1"/>
          <p:nvPr/>
        </p:nvSpPr>
        <p:spPr>
          <a:xfrm>
            <a:off x="7816958" y="5830977"/>
            <a:ext cx="3310360" cy="369332"/>
          </a:xfrm>
          <a:prstGeom prst="rect">
            <a:avLst/>
          </a:prstGeom>
          <a:noFill/>
        </p:spPr>
        <p:txBody>
          <a:bodyPr wrap="square" rtlCol="0">
            <a:spAutoFit/>
          </a:bodyPr>
          <a:lstStyle/>
          <a:p>
            <a:r>
              <a:rPr lang="fr-FR" b="1" dirty="0">
                <a:solidFill>
                  <a:srgbClr val="0070C0"/>
                </a:solidFill>
              </a:rPr>
              <a:t>Clegg A et al. Age Ageing 2016</a:t>
            </a:r>
          </a:p>
        </p:txBody>
      </p:sp>
      <p:sp>
        <p:nvSpPr>
          <p:cNvPr id="4" name="ZoneTexte 3">
            <a:extLst>
              <a:ext uri="{FF2B5EF4-FFF2-40B4-BE49-F238E27FC236}">
                <a16:creationId xmlns:a16="http://schemas.microsoft.com/office/drawing/2014/main" id="{2438A9FB-1FB4-4CFD-A98E-069D1C873C13}"/>
              </a:ext>
            </a:extLst>
          </p:cNvPr>
          <p:cNvSpPr txBox="1"/>
          <p:nvPr/>
        </p:nvSpPr>
        <p:spPr>
          <a:xfrm>
            <a:off x="7550026" y="2078544"/>
            <a:ext cx="4105526" cy="1938992"/>
          </a:xfrm>
          <a:prstGeom prst="rect">
            <a:avLst/>
          </a:prstGeom>
          <a:noFill/>
        </p:spPr>
        <p:txBody>
          <a:bodyPr wrap="square" rtlCol="0">
            <a:spAutoFit/>
          </a:bodyPr>
          <a:lstStyle/>
          <a:p>
            <a:r>
              <a:rPr lang="fr-FR" sz="4000" b="1" dirty="0">
                <a:sym typeface="Wingdings" panose="05000000000000000000" pitchFamily="2" charset="2"/>
              </a:rPr>
              <a:t> </a:t>
            </a:r>
            <a:r>
              <a:rPr lang="fr-FR" sz="4000" b="1" dirty="0"/>
              <a:t>The </a:t>
            </a:r>
            <a:r>
              <a:rPr lang="fr-FR" sz="4000" b="1" dirty="0" err="1"/>
              <a:t>variability</a:t>
            </a:r>
            <a:r>
              <a:rPr lang="fr-FR" sz="4000" b="1" dirty="0"/>
              <a:t> of </a:t>
            </a:r>
            <a:r>
              <a:rPr lang="fr-FR" sz="4000" b="1" dirty="0" err="1"/>
              <a:t>prognosis</a:t>
            </a:r>
            <a:r>
              <a:rPr lang="fr-FR" sz="4000" b="1" dirty="0"/>
              <a:t> </a:t>
            </a:r>
            <a:r>
              <a:rPr lang="fr-FR" sz="4000" b="1" dirty="0" err="1"/>
              <a:t>increases</a:t>
            </a:r>
            <a:r>
              <a:rPr lang="fr-FR" sz="4000" b="1" dirty="0"/>
              <a:t> </a:t>
            </a:r>
            <a:r>
              <a:rPr lang="fr-FR" sz="4000" b="1" dirty="0" err="1"/>
              <a:t>with</a:t>
            </a:r>
            <a:r>
              <a:rPr lang="fr-FR" sz="4000" b="1" dirty="0"/>
              <a:t> </a:t>
            </a:r>
            <a:r>
              <a:rPr lang="fr-FR" sz="4000" b="1" dirty="0" err="1"/>
              <a:t>age</a:t>
            </a:r>
            <a:endParaRPr lang="fr-FR" sz="4000" b="1" dirty="0"/>
          </a:p>
        </p:txBody>
      </p:sp>
      <p:sp>
        <p:nvSpPr>
          <p:cNvPr id="5" name="ZoneTexte 4"/>
          <p:cNvSpPr txBox="1"/>
          <p:nvPr/>
        </p:nvSpPr>
        <p:spPr>
          <a:xfrm>
            <a:off x="6861972" y="4631869"/>
            <a:ext cx="5000872" cy="584775"/>
          </a:xfrm>
          <a:prstGeom prst="rect">
            <a:avLst/>
          </a:prstGeom>
          <a:noFill/>
        </p:spPr>
        <p:txBody>
          <a:bodyPr wrap="square" rtlCol="0">
            <a:spAutoFit/>
          </a:bodyPr>
          <a:lstStyle/>
          <a:p>
            <a:r>
              <a:rPr lang="fr-FR" sz="3200" dirty="0" err="1">
                <a:solidFill>
                  <a:srgbClr val="0070C0"/>
                </a:solidFill>
              </a:rPr>
              <a:t>eFI</a:t>
            </a:r>
            <a:r>
              <a:rPr lang="fr-FR" sz="3200" dirty="0">
                <a:solidFill>
                  <a:srgbClr val="0070C0"/>
                </a:solidFill>
              </a:rPr>
              <a:t>: </a:t>
            </a:r>
            <a:r>
              <a:rPr lang="fr-FR" sz="3200" dirty="0" err="1">
                <a:solidFill>
                  <a:srgbClr val="0070C0"/>
                </a:solidFill>
              </a:rPr>
              <a:t>electronic</a:t>
            </a:r>
            <a:r>
              <a:rPr lang="fr-FR" sz="3200" dirty="0">
                <a:solidFill>
                  <a:srgbClr val="0070C0"/>
                </a:solidFill>
              </a:rPr>
              <a:t> </a:t>
            </a:r>
            <a:r>
              <a:rPr lang="fr-FR" sz="3200" dirty="0" err="1">
                <a:solidFill>
                  <a:srgbClr val="0070C0"/>
                </a:solidFill>
              </a:rPr>
              <a:t>Frailty</a:t>
            </a:r>
            <a:r>
              <a:rPr lang="fr-FR" sz="3200" dirty="0">
                <a:solidFill>
                  <a:srgbClr val="0070C0"/>
                </a:solidFill>
              </a:rPr>
              <a:t> index</a:t>
            </a:r>
          </a:p>
        </p:txBody>
      </p:sp>
    </p:spTree>
    <p:extLst>
      <p:ext uri="{BB962C8B-B14F-4D97-AF65-F5344CB8AC3E}">
        <p14:creationId xmlns:p14="http://schemas.microsoft.com/office/powerpoint/2010/main" val="3826721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4014" y="203501"/>
            <a:ext cx="10515600" cy="1325563"/>
          </a:xfrm>
        </p:spPr>
        <p:txBody>
          <a:bodyPr/>
          <a:lstStyle/>
          <a:p>
            <a:r>
              <a:rPr lang="fr-FR" dirty="0" err="1"/>
              <a:t>Frailty</a:t>
            </a:r>
            <a:r>
              <a:rPr lang="fr-FR" dirty="0"/>
              <a:t> and </a:t>
            </a:r>
            <a:r>
              <a:rPr lang="fr-FR" dirty="0" err="1"/>
              <a:t>disease</a:t>
            </a:r>
            <a:r>
              <a:rPr lang="fr-FR" dirty="0"/>
              <a:t> </a:t>
            </a:r>
            <a:r>
              <a:rPr lang="fr-FR" dirty="0" err="1"/>
              <a:t>severity</a:t>
            </a:r>
            <a:endParaRPr lang="fr-FR" dirty="0"/>
          </a:p>
        </p:txBody>
      </p:sp>
      <p:pic>
        <p:nvPicPr>
          <p:cNvPr id="5" name="Image 4" descr="Capture d’écran"/>
          <p:cNvPicPr>
            <a:picLocks noChangeAspect="1"/>
          </p:cNvPicPr>
          <p:nvPr/>
        </p:nvPicPr>
        <p:blipFill rotWithShape="1">
          <a:blip r:embed="rId3">
            <a:extLst>
              <a:ext uri="{28A0092B-C50C-407E-A947-70E740481C1C}">
                <a14:useLocalDpi xmlns:a14="http://schemas.microsoft.com/office/drawing/2010/main" val="0"/>
              </a:ext>
            </a:extLst>
          </a:blip>
          <a:srcRect b="6200"/>
          <a:stretch/>
        </p:blipFill>
        <p:spPr>
          <a:xfrm>
            <a:off x="2858921" y="1421071"/>
            <a:ext cx="5184124" cy="4314338"/>
          </a:xfrm>
          <a:prstGeom prst="rect">
            <a:avLst/>
          </a:prstGeom>
        </p:spPr>
      </p:pic>
      <p:sp>
        <p:nvSpPr>
          <p:cNvPr id="6" name="ZoneTexte 5"/>
          <p:cNvSpPr txBox="1"/>
          <p:nvPr/>
        </p:nvSpPr>
        <p:spPr>
          <a:xfrm>
            <a:off x="1194014" y="5761538"/>
            <a:ext cx="8229600" cy="369332"/>
          </a:xfrm>
          <a:prstGeom prst="rect">
            <a:avLst/>
          </a:prstGeom>
          <a:noFill/>
        </p:spPr>
        <p:txBody>
          <a:bodyPr wrap="square" rtlCol="0">
            <a:spAutoFit/>
          </a:bodyPr>
          <a:lstStyle/>
          <a:p>
            <a:r>
              <a:rPr lang="fr-FR" b="1" dirty="0"/>
              <a:t>CFS score </a:t>
            </a:r>
          </a:p>
        </p:txBody>
      </p:sp>
      <p:sp>
        <p:nvSpPr>
          <p:cNvPr id="7" name="ZoneTexte 6"/>
          <p:cNvSpPr txBox="1"/>
          <p:nvPr/>
        </p:nvSpPr>
        <p:spPr>
          <a:xfrm>
            <a:off x="2698677" y="5752451"/>
            <a:ext cx="6890197" cy="646331"/>
          </a:xfrm>
          <a:prstGeom prst="rect">
            <a:avLst/>
          </a:prstGeom>
          <a:noFill/>
        </p:spPr>
        <p:txBody>
          <a:bodyPr wrap="square" rtlCol="0">
            <a:spAutoFit/>
          </a:bodyPr>
          <a:lstStyle/>
          <a:p>
            <a:r>
              <a:rPr lang="fr-FR" dirty="0"/>
              <a:t>Up to </a:t>
            </a:r>
            <a:r>
              <a:rPr lang="fr-FR" dirty="0" err="1"/>
              <a:t>vulnerable</a:t>
            </a:r>
            <a:endParaRPr lang="fr-FR" dirty="0"/>
          </a:p>
          <a:p>
            <a:r>
              <a:rPr lang="fr-FR" dirty="0"/>
              <a:t>CFS 1-4</a:t>
            </a:r>
          </a:p>
        </p:txBody>
      </p:sp>
      <p:sp>
        <p:nvSpPr>
          <p:cNvPr id="8" name="ZoneTexte 7"/>
          <p:cNvSpPr txBox="1"/>
          <p:nvPr/>
        </p:nvSpPr>
        <p:spPr>
          <a:xfrm>
            <a:off x="4404625" y="5754431"/>
            <a:ext cx="6890197" cy="369332"/>
          </a:xfrm>
          <a:prstGeom prst="rect">
            <a:avLst/>
          </a:prstGeom>
          <a:noFill/>
        </p:spPr>
        <p:txBody>
          <a:bodyPr wrap="square" rtlCol="0">
            <a:spAutoFit/>
          </a:bodyPr>
          <a:lstStyle/>
          <a:p>
            <a:r>
              <a:rPr lang="fr-FR" dirty="0" err="1"/>
              <a:t>Mild</a:t>
            </a:r>
            <a:r>
              <a:rPr lang="fr-FR" dirty="0"/>
              <a:t> </a:t>
            </a:r>
            <a:r>
              <a:rPr lang="fr-FR" dirty="0" err="1"/>
              <a:t>Frailty</a:t>
            </a:r>
            <a:endParaRPr lang="fr-FR" dirty="0"/>
          </a:p>
        </p:txBody>
      </p:sp>
      <p:sp>
        <p:nvSpPr>
          <p:cNvPr id="9" name="ZoneTexte 8"/>
          <p:cNvSpPr txBox="1"/>
          <p:nvPr/>
        </p:nvSpPr>
        <p:spPr>
          <a:xfrm>
            <a:off x="5670361" y="5766664"/>
            <a:ext cx="6890197" cy="646331"/>
          </a:xfrm>
          <a:prstGeom prst="rect">
            <a:avLst/>
          </a:prstGeom>
          <a:noFill/>
        </p:spPr>
        <p:txBody>
          <a:bodyPr wrap="square" rtlCol="0">
            <a:spAutoFit/>
          </a:bodyPr>
          <a:lstStyle/>
          <a:p>
            <a:r>
              <a:rPr lang="fr-FR" dirty="0" err="1"/>
              <a:t>Moderate</a:t>
            </a:r>
            <a:endParaRPr lang="fr-FR" dirty="0"/>
          </a:p>
          <a:p>
            <a:r>
              <a:rPr lang="fr-FR" dirty="0"/>
              <a:t> </a:t>
            </a:r>
            <a:r>
              <a:rPr lang="fr-FR" dirty="0" err="1"/>
              <a:t>Frailty</a:t>
            </a:r>
            <a:endParaRPr lang="fr-FR" dirty="0"/>
          </a:p>
        </p:txBody>
      </p:sp>
      <p:sp>
        <p:nvSpPr>
          <p:cNvPr id="10" name="ZoneTexte 9"/>
          <p:cNvSpPr txBox="1"/>
          <p:nvPr/>
        </p:nvSpPr>
        <p:spPr>
          <a:xfrm>
            <a:off x="6996750" y="5727018"/>
            <a:ext cx="6890197" cy="646331"/>
          </a:xfrm>
          <a:prstGeom prst="rect">
            <a:avLst/>
          </a:prstGeom>
          <a:noFill/>
        </p:spPr>
        <p:txBody>
          <a:bodyPr wrap="square" rtlCol="0">
            <a:spAutoFit/>
          </a:bodyPr>
          <a:lstStyle/>
          <a:p>
            <a:r>
              <a:rPr lang="fr-FR" dirty="0" err="1"/>
              <a:t>Severe</a:t>
            </a:r>
            <a:endParaRPr lang="fr-FR" dirty="0"/>
          </a:p>
          <a:p>
            <a:r>
              <a:rPr lang="fr-FR" dirty="0"/>
              <a:t> </a:t>
            </a:r>
            <a:r>
              <a:rPr lang="fr-FR" dirty="0" err="1"/>
              <a:t>Frailty</a:t>
            </a:r>
            <a:endParaRPr lang="fr-FR" dirty="0"/>
          </a:p>
        </p:txBody>
      </p:sp>
      <p:sp>
        <p:nvSpPr>
          <p:cNvPr id="11" name="ZoneTexte 10"/>
          <p:cNvSpPr txBox="1"/>
          <p:nvPr/>
        </p:nvSpPr>
        <p:spPr>
          <a:xfrm>
            <a:off x="8698071" y="1177135"/>
            <a:ext cx="3011543" cy="1477328"/>
          </a:xfrm>
          <a:prstGeom prst="rect">
            <a:avLst/>
          </a:prstGeom>
          <a:noFill/>
        </p:spPr>
        <p:txBody>
          <a:bodyPr wrap="square" rtlCol="0">
            <a:spAutoFit/>
          </a:bodyPr>
          <a:lstStyle/>
          <a:p>
            <a:r>
              <a:rPr lang="fr-FR" dirty="0" err="1"/>
              <a:t>Disease</a:t>
            </a:r>
            <a:r>
              <a:rPr lang="fr-FR" dirty="0"/>
              <a:t> </a:t>
            </a:r>
            <a:r>
              <a:rPr lang="fr-FR" dirty="0" err="1"/>
              <a:t>severity</a:t>
            </a:r>
            <a:r>
              <a:rPr lang="fr-FR" dirty="0"/>
              <a:t> at the ED</a:t>
            </a:r>
          </a:p>
          <a:p>
            <a:r>
              <a:rPr lang="fr-FR" dirty="0"/>
              <a:t>NEWS (New </a:t>
            </a:r>
            <a:r>
              <a:rPr lang="fr-FR" dirty="0" err="1"/>
              <a:t>Early</a:t>
            </a:r>
            <a:r>
              <a:rPr lang="fr-FR" dirty="0"/>
              <a:t> Warning Score)</a:t>
            </a:r>
          </a:p>
          <a:p>
            <a:endParaRPr lang="fr-FR" dirty="0"/>
          </a:p>
          <a:p>
            <a:endParaRPr lang="fr-FR" dirty="0"/>
          </a:p>
        </p:txBody>
      </p:sp>
      <p:sp>
        <p:nvSpPr>
          <p:cNvPr id="12" name="Rectangle 11"/>
          <p:cNvSpPr/>
          <p:nvPr/>
        </p:nvSpPr>
        <p:spPr>
          <a:xfrm>
            <a:off x="8991567" y="2515882"/>
            <a:ext cx="461525" cy="278646"/>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8992607" y="2995309"/>
            <a:ext cx="461525" cy="278646"/>
          </a:xfrm>
          <a:prstGeom prst="rect">
            <a:avLst/>
          </a:prstGeom>
          <a:solidFill>
            <a:srgbClr val="DEDDDD"/>
          </a:solidFill>
          <a:ln>
            <a:solidFill>
              <a:srgbClr val="DE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9482004" y="2463317"/>
            <a:ext cx="1043322" cy="369332"/>
          </a:xfrm>
          <a:prstGeom prst="rect">
            <a:avLst/>
          </a:prstGeom>
          <a:noFill/>
        </p:spPr>
        <p:txBody>
          <a:bodyPr wrap="square" rtlCol="0">
            <a:spAutoFit/>
          </a:bodyPr>
          <a:lstStyle/>
          <a:p>
            <a:r>
              <a:rPr lang="fr-FR" dirty="0"/>
              <a:t>NEWS &lt;4</a:t>
            </a:r>
          </a:p>
        </p:txBody>
      </p:sp>
      <p:sp>
        <p:nvSpPr>
          <p:cNvPr id="15" name="ZoneTexte 14"/>
          <p:cNvSpPr txBox="1"/>
          <p:nvPr/>
        </p:nvSpPr>
        <p:spPr>
          <a:xfrm>
            <a:off x="9486401" y="2932451"/>
            <a:ext cx="1434884" cy="369332"/>
          </a:xfrm>
          <a:prstGeom prst="rect">
            <a:avLst/>
          </a:prstGeom>
          <a:noFill/>
        </p:spPr>
        <p:txBody>
          <a:bodyPr wrap="square" rtlCol="0">
            <a:spAutoFit/>
          </a:bodyPr>
          <a:lstStyle/>
          <a:p>
            <a:r>
              <a:rPr lang="fr-FR" dirty="0"/>
              <a:t>NEWS 4 ou +</a:t>
            </a:r>
          </a:p>
        </p:txBody>
      </p:sp>
      <p:sp>
        <p:nvSpPr>
          <p:cNvPr id="16" name="ZoneTexte 15"/>
          <p:cNvSpPr txBox="1"/>
          <p:nvPr/>
        </p:nvSpPr>
        <p:spPr>
          <a:xfrm>
            <a:off x="9115459" y="5732585"/>
            <a:ext cx="2910624" cy="646331"/>
          </a:xfrm>
          <a:prstGeom prst="rect">
            <a:avLst/>
          </a:prstGeom>
          <a:noFill/>
        </p:spPr>
        <p:txBody>
          <a:bodyPr wrap="square" rtlCol="0">
            <a:spAutoFit/>
          </a:bodyPr>
          <a:lstStyle/>
          <a:p>
            <a:r>
              <a:rPr lang="fr-FR" b="1" i="1" dirty="0">
                <a:solidFill>
                  <a:srgbClr val="0070C0"/>
                </a:solidFill>
              </a:rPr>
              <a:t>Romero-</a:t>
            </a:r>
            <a:r>
              <a:rPr lang="fr-FR" b="1" i="1" dirty="0" err="1">
                <a:solidFill>
                  <a:srgbClr val="0070C0"/>
                </a:solidFill>
              </a:rPr>
              <a:t>Ortuno</a:t>
            </a:r>
            <a:r>
              <a:rPr lang="fr-FR" b="1" i="1" dirty="0">
                <a:solidFill>
                  <a:srgbClr val="0070C0"/>
                </a:solidFill>
              </a:rPr>
              <a:t> R, </a:t>
            </a:r>
            <a:r>
              <a:rPr lang="fr-FR" b="1" i="1" dirty="0" err="1">
                <a:solidFill>
                  <a:srgbClr val="0070C0"/>
                </a:solidFill>
              </a:rPr>
              <a:t>Eur</a:t>
            </a:r>
            <a:r>
              <a:rPr lang="fr-FR" b="1" i="1" dirty="0">
                <a:solidFill>
                  <a:srgbClr val="0070C0"/>
                </a:solidFill>
              </a:rPr>
              <a:t> J </a:t>
            </a:r>
            <a:r>
              <a:rPr lang="fr-FR" b="1" i="1" dirty="0" err="1">
                <a:solidFill>
                  <a:srgbClr val="0070C0"/>
                </a:solidFill>
              </a:rPr>
              <a:t>Intern</a:t>
            </a:r>
            <a:r>
              <a:rPr lang="fr-FR" b="1" i="1" dirty="0">
                <a:solidFill>
                  <a:srgbClr val="0070C0"/>
                </a:solidFill>
              </a:rPr>
              <a:t> Med 2016</a:t>
            </a:r>
          </a:p>
        </p:txBody>
      </p:sp>
    </p:spTree>
    <p:extLst>
      <p:ext uri="{BB962C8B-B14F-4D97-AF65-F5344CB8AC3E}">
        <p14:creationId xmlns:p14="http://schemas.microsoft.com/office/powerpoint/2010/main" val="3323871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B5B5D08-0992-4B36-B862-76F875623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7090"/>
            <a:ext cx="3136446"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A4A5DE83-407F-49A0-8E9E-BB72E6551B88}"/>
              </a:ext>
            </a:extLst>
          </p:cNvPr>
          <p:cNvSpPr>
            <a:spLocks noGrp="1"/>
          </p:cNvSpPr>
          <p:nvPr>
            <p:ph type="title"/>
          </p:nvPr>
        </p:nvSpPr>
        <p:spPr>
          <a:xfrm>
            <a:off x="294640" y="365125"/>
            <a:ext cx="12080240" cy="1325563"/>
          </a:xfrm>
        </p:spPr>
        <p:txBody>
          <a:bodyPr/>
          <a:lstStyle/>
          <a:p>
            <a:r>
              <a:rPr lang="fr-FR" dirty="0"/>
              <a:t>« Syndromes Gériatriques » liés à l’hospitalisation</a:t>
            </a:r>
          </a:p>
        </p:txBody>
      </p:sp>
      <p:pic>
        <p:nvPicPr>
          <p:cNvPr id="4" name="Image 3">
            <a:extLst>
              <a:ext uri="{FF2B5EF4-FFF2-40B4-BE49-F238E27FC236}">
                <a16:creationId xmlns:a16="http://schemas.microsoft.com/office/drawing/2014/main" id="{1C7B9310-8853-4E4D-BEBE-88E032650E1B}"/>
              </a:ext>
            </a:extLst>
          </p:cNvPr>
          <p:cNvPicPr>
            <a:picLocks noChangeAspect="1"/>
          </p:cNvPicPr>
          <p:nvPr/>
        </p:nvPicPr>
        <p:blipFill rotWithShape="1">
          <a:blip r:embed="rId3">
            <a:extLst>
              <a:ext uri="{28A0092B-C50C-407E-A947-70E740481C1C}">
                <a14:useLocalDpi xmlns:a14="http://schemas.microsoft.com/office/drawing/2010/main" val="0"/>
              </a:ext>
            </a:extLst>
          </a:blip>
          <a:srcRect l="4542" r="5301"/>
          <a:stretch/>
        </p:blipFill>
        <p:spPr>
          <a:xfrm>
            <a:off x="2628899" y="1554382"/>
            <a:ext cx="6781801" cy="5303618"/>
          </a:xfrm>
          <a:prstGeom prst="rect">
            <a:avLst/>
          </a:prstGeom>
        </p:spPr>
      </p:pic>
      <p:pic>
        <p:nvPicPr>
          <p:cNvPr id="3" name="Image 2">
            <a:extLst>
              <a:ext uri="{FF2B5EF4-FFF2-40B4-BE49-F238E27FC236}">
                <a16:creationId xmlns:a16="http://schemas.microsoft.com/office/drawing/2014/main" id="{58787A59-5E69-4A06-A301-2C581750EEF7}"/>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4650422" y="3364082"/>
            <a:ext cx="2466975" cy="1847850"/>
          </a:xfrm>
          <a:prstGeom prst="rect">
            <a:avLst/>
          </a:prstGeom>
        </p:spPr>
      </p:pic>
      <p:sp>
        <p:nvSpPr>
          <p:cNvPr id="6" name="ZoneTexte 5"/>
          <p:cNvSpPr txBox="1"/>
          <p:nvPr/>
        </p:nvSpPr>
        <p:spPr>
          <a:xfrm>
            <a:off x="426720" y="1351835"/>
            <a:ext cx="11948160" cy="477054"/>
          </a:xfrm>
          <a:prstGeom prst="rect">
            <a:avLst/>
          </a:prstGeom>
          <a:noFill/>
        </p:spPr>
        <p:txBody>
          <a:bodyPr wrap="square" rtlCol="0">
            <a:spAutoFit/>
          </a:bodyPr>
          <a:lstStyle/>
          <a:p>
            <a:r>
              <a:rPr lang="fr-FR" sz="2500" b="1" dirty="0">
                <a:solidFill>
                  <a:srgbClr val="0070C0"/>
                </a:solidFill>
                <a:sym typeface="Wingdings" panose="05000000000000000000" pitchFamily="2" charset="2"/>
              </a:rPr>
              <a:t></a:t>
            </a:r>
            <a:r>
              <a:rPr lang="fr-FR" sz="2500" b="1" dirty="0">
                <a:solidFill>
                  <a:srgbClr val="FF0000"/>
                </a:solidFill>
                <a:sym typeface="Wingdings" panose="05000000000000000000" pitchFamily="2" charset="2"/>
              </a:rPr>
              <a:t> </a:t>
            </a:r>
            <a:r>
              <a:rPr lang="fr-FR" sz="2500" b="1" dirty="0">
                <a:solidFill>
                  <a:srgbClr val="FF0000"/>
                </a:solidFill>
              </a:rPr>
              <a:t>44%</a:t>
            </a:r>
            <a:r>
              <a:rPr lang="fr-FR" sz="2500" b="1" dirty="0">
                <a:solidFill>
                  <a:srgbClr val="0070C0"/>
                </a:solidFill>
              </a:rPr>
              <a:t> </a:t>
            </a:r>
            <a:r>
              <a:rPr lang="fr-FR" sz="2000" b="1" dirty="0">
                <a:solidFill>
                  <a:srgbClr val="0070C0"/>
                </a:solidFill>
              </a:rPr>
              <a:t>des patients âgés hospitalisés auront au moins une complication gériatrique liée à l’hospitalisation</a:t>
            </a:r>
          </a:p>
        </p:txBody>
      </p:sp>
      <p:sp>
        <p:nvSpPr>
          <p:cNvPr id="7" name="ZoneTexte 6"/>
          <p:cNvSpPr txBox="1"/>
          <p:nvPr/>
        </p:nvSpPr>
        <p:spPr>
          <a:xfrm>
            <a:off x="9410700" y="1782424"/>
            <a:ext cx="2779776" cy="369332"/>
          </a:xfrm>
          <a:prstGeom prst="rect">
            <a:avLst/>
          </a:prstGeom>
          <a:noFill/>
        </p:spPr>
        <p:txBody>
          <a:bodyPr wrap="square" rtlCol="0">
            <a:spAutoFit/>
          </a:bodyPr>
          <a:lstStyle/>
          <a:p>
            <a:r>
              <a:rPr lang="fr-FR" dirty="0" err="1">
                <a:solidFill>
                  <a:srgbClr val="0070C0"/>
                </a:solidFill>
              </a:rPr>
              <a:t>Mudge</a:t>
            </a:r>
            <a:r>
              <a:rPr lang="fr-FR" dirty="0">
                <a:solidFill>
                  <a:srgbClr val="0070C0"/>
                </a:solidFill>
              </a:rPr>
              <a:t>, BMC </a:t>
            </a:r>
            <a:r>
              <a:rPr lang="fr-FR" dirty="0" err="1">
                <a:solidFill>
                  <a:srgbClr val="0070C0"/>
                </a:solidFill>
              </a:rPr>
              <a:t>Geriatr</a:t>
            </a:r>
            <a:r>
              <a:rPr lang="fr-FR" dirty="0">
                <a:solidFill>
                  <a:srgbClr val="0070C0"/>
                </a:solidFill>
              </a:rPr>
              <a:t> 2017</a:t>
            </a:r>
          </a:p>
        </p:txBody>
      </p:sp>
    </p:spTree>
    <p:extLst>
      <p:ext uri="{BB962C8B-B14F-4D97-AF65-F5344CB8AC3E}">
        <p14:creationId xmlns:p14="http://schemas.microsoft.com/office/powerpoint/2010/main" val="335878153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2225</TotalTime>
  <Words>1821</Words>
  <Application>Microsoft Office PowerPoint</Application>
  <PresentationFormat>Grand écran</PresentationFormat>
  <Paragraphs>370</Paragraphs>
  <Slides>52</Slides>
  <Notes>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52</vt:i4>
      </vt:variant>
    </vt:vector>
  </HeadingPairs>
  <TitlesOfParts>
    <vt:vector size="60" baseType="lpstr">
      <vt:lpstr>ＭＳ Ｐゴシック</vt:lpstr>
      <vt:lpstr>Arial</vt:lpstr>
      <vt:lpstr>Arial Narrow</vt:lpstr>
      <vt:lpstr>Calibri</vt:lpstr>
      <vt:lpstr>Calibri Light</vt:lpstr>
      <vt:lpstr>Times New Roman</vt:lpstr>
      <vt:lpstr>Wingdings</vt:lpstr>
      <vt:lpstr>Thème Office</vt:lpstr>
      <vt:lpstr>Comment prévenir les complications liées à l’hospitalisation des personnes âgées ?</vt:lpstr>
      <vt:lpstr>Aucun conflit d’intérêt</vt:lpstr>
      <vt:lpstr>PLAN</vt:lpstr>
      <vt:lpstr>Augmentation du recours à l’hospitalisation</vt:lpstr>
      <vt:lpstr>Présentation PowerPoint</vt:lpstr>
      <vt:lpstr>Présentation PowerPoint</vt:lpstr>
      <vt:lpstr>Variability of prognosis</vt:lpstr>
      <vt:lpstr>Frailty and disease severity</vt:lpstr>
      <vt:lpstr>« Syndromes Gériatriques » liés à l’hospitalisation</vt:lpstr>
      <vt:lpstr>« Syndromes Gériatriques » liés à l’hospitalisation</vt:lpstr>
      <vt:lpstr>« Syndromes Gériatriques » liés à l’hospitalisation</vt:lpstr>
      <vt:lpstr>« Syndromes Gériatriques » liés à l’hospitalisation</vt:lpstr>
      <vt:lpstr>« Syndromes Gériatriques » liés à l’hospitalisation</vt:lpstr>
      <vt:lpstr>« Syndromes Gériatriques » liées à l’hospitalisation</vt:lpstr>
      <vt:lpstr>La dépendance liée à l’hospitalisation</vt:lpstr>
      <vt:lpstr>La dépendance iatrogène liée à l’hospitalisation</vt:lpstr>
      <vt:lpstr>Dépendance iatrogène</vt:lpstr>
      <vt:lpstr>Présentation PowerPoint</vt:lpstr>
      <vt:lpstr>Impact des organisations de soins</vt:lpstr>
      <vt:lpstr>Expérience des patients:  2 rythmes bien distincts (Godfrey et al. BMC HSR 2013)</vt:lpstr>
      <vt:lpstr>Environnement et organisations de soins</vt:lpstr>
      <vt:lpstr>Présentation PowerPoint</vt:lpstr>
      <vt:lpstr>Présentation PowerPoint</vt:lpstr>
      <vt:lpstr>Immobilisation  Sarcopénie</vt:lpstr>
      <vt:lpstr>Nombre de pas avant et après l’hospitalisation</vt:lpstr>
      <vt:lpstr>Prévention des syndromes gériatriques liés à l’hospitalisation</vt:lpstr>
      <vt:lpstr>Prévention de la confusion aiguë</vt:lpstr>
      <vt:lpstr>Présentation PowerPoint</vt:lpstr>
      <vt:lpstr>HELP: Hospital Elder Life Program</vt:lpstr>
      <vt:lpstr>EAT-WALK-ENGAGE </vt:lpstr>
      <vt:lpstr>Des programmes coût-efficaces! </vt:lpstr>
      <vt:lpstr>Présentation PowerPoint</vt:lpstr>
      <vt:lpstr>Présentation PowerPoint</vt:lpstr>
      <vt:lpstr>Prévention de la dépendance « iatrogène » à l’hôpital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Prévenir la dépendance iatrogène liée à l’hospitalisation</vt:lpstr>
      <vt:lpstr>Exemple d’EPP au CHU de Toulouse</vt:lpstr>
      <vt:lpstr>Enquête transversale</vt:lpstr>
      <vt:lpstr>Présentation PowerPoint</vt:lpstr>
      <vt:lpstr>Meaningful activities facilitators</vt:lpstr>
      <vt:lpstr>Présentation PowerPoint</vt:lpstr>
      <vt:lpstr>Prévenir la dépendance iatrogène liée à l’hospitalisation</vt:lpstr>
      <vt:lpstr>Prévenir la dépendance iatrogène aux urgences </vt:lpstr>
      <vt:lpstr>Prévenir la dépendance iatrogène liée à l’hospitalisation</vt:lpstr>
      <vt:lpstr>TAKE HOME MESSAGE</vt:lpstr>
      <vt:lpstr>Merci ! </vt:lpstr>
    </vt:vector>
  </TitlesOfParts>
  <Company>Hospices Civils de Lyon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GILBERT, Thomas</dc:creator>
  <cp:lastModifiedBy>Enseignement VIDEA W10</cp:lastModifiedBy>
  <cp:revision>59</cp:revision>
  <dcterms:created xsi:type="dcterms:W3CDTF">2022-05-02T19:04:59Z</dcterms:created>
  <dcterms:modified xsi:type="dcterms:W3CDTF">2025-09-29T11:55:54Z</dcterms:modified>
</cp:coreProperties>
</file>