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8" r:id="rId4"/>
  </p:sldMasterIdLst>
  <p:notesMasterIdLst>
    <p:notesMasterId r:id="rId20"/>
  </p:notesMasterIdLst>
  <p:handoutMasterIdLst>
    <p:handoutMasterId r:id="rId21"/>
  </p:handoutMasterIdLst>
  <p:sldIdLst>
    <p:sldId id="268" r:id="rId5"/>
    <p:sldId id="270" r:id="rId6"/>
    <p:sldId id="271" r:id="rId7"/>
    <p:sldId id="272" r:id="rId8"/>
    <p:sldId id="273" r:id="rId9"/>
    <p:sldId id="275" r:id="rId10"/>
    <p:sldId id="274" r:id="rId11"/>
    <p:sldId id="277" r:id="rId12"/>
    <p:sldId id="278" r:id="rId13"/>
    <p:sldId id="276" r:id="rId14"/>
    <p:sldId id="280" r:id="rId15"/>
    <p:sldId id="281" r:id="rId16"/>
    <p:sldId id="282" r:id="rId17"/>
    <p:sldId id="279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9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21EAB02-C5D7-441F-94E1-1DFAF8438C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1ECA3A-1DAA-4857-A79C-BD305F8FD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E0152-FD71-476E-93B4-2748553546FC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882947-8B7E-474F-B2B9-8F7B6419AD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524388-0661-40D8-A5D4-4FDBAC9D35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74615-8211-4040-8E35-D931AC58C4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453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18C28-E326-4E30-9CF2-2C1A4C894E1E}" type="datetimeFigureOut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E0709-8032-4F3E-A041-680E7FBB13CC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5711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69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E0709-8032-4F3E-A041-680E7FBB13CC}" type="slidenum">
              <a:rPr lang="fr-FR" noProof="0" smtClean="0"/>
              <a:t>15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7970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4D57ED5-9CB3-4471-9B6F-968F3C8F84E1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38398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2C21BD6-09AD-4CE8-91E4-0CCB39C35B1C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26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77B77F-91DD-4C26-904A-477D7569DB10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278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2D40E6-123C-44C7-96E6-E5EB17E95AC5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618956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2D40E6-123C-44C7-96E6-E5EB17E95AC5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8768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E9C6408-3BC8-40DF-BC19-0E01079E3CE3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823987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5489E5-EE2A-4D3B-B34D-823A7028B4FB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244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123ACB-C9EE-4C9E-B8CE-AAAC5E9A0232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93528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860E4D8-56D9-4E46-AB44-CADDEB05CB81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076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2D40E6-123C-44C7-96E6-E5EB17E95AC5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218394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DDB20C-1774-4B16-9666-0BE66B3E81AC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4519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37DF42-8FE2-4196-B087-A644399BE082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9881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2D40E6-123C-44C7-96E6-E5EB17E95AC5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51397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9AA5441-00F0-4727-A8C3-46A783FC5724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720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32274E-A475-49B8-A4A0-80F13BCA3C3A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57F1E4F-1CFF-5643-939E-217C01CDF565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5673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9CED46A-8872-470A-807E-03961E183B93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5698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F2D40E6-123C-44C7-96E6-E5EB17E95AC5}" type="datetime1">
              <a:rPr lang="fr-FR" noProof="0" smtClean="0"/>
              <a:t>01/09/2025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353699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Cours Inaugural MK4: les points et dates phares</a:t>
            </a:r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/>
              <a:t>Edith COMEMALE Référente pédagogique MK4</a:t>
            </a:r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73F7B-AB23-4F06-AB7B-07B9D388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722" y="0"/>
            <a:ext cx="8911687" cy="691123"/>
          </a:xfrm>
        </p:spPr>
        <p:txBody>
          <a:bodyPr/>
          <a:lstStyle/>
          <a:p>
            <a:pPr algn="ctr"/>
            <a:r>
              <a:rPr lang="fr-FR" dirty="0"/>
              <a:t>Le SSES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D8F3316-F824-48AD-8123-FA9DEE2DB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17805"/>
              </p:ext>
            </p:extLst>
          </p:nvPr>
        </p:nvGraphicFramePr>
        <p:xfrm>
          <a:off x="659705" y="1515649"/>
          <a:ext cx="10872590" cy="38955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95205">
                  <a:extLst>
                    <a:ext uri="{9D8B030D-6E8A-4147-A177-3AD203B41FA5}">
                      <a16:colId xmlns:a16="http://schemas.microsoft.com/office/drawing/2014/main" val="312728714"/>
                    </a:ext>
                  </a:extLst>
                </a:gridCol>
                <a:gridCol w="1482180">
                  <a:extLst>
                    <a:ext uri="{9D8B030D-6E8A-4147-A177-3AD203B41FA5}">
                      <a16:colId xmlns:a16="http://schemas.microsoft.com/office/drawing/2014/main" val="2062749193"/>
                    </a:ext>
                  </a:extLst>
                </a:gridCol>
                <a:gridCol w="4695205">
                  <a:extLst>
                    <a:ext uri="{9D8B030D-6E8A-4147-A177-3AD203B41FA5}">
                      <a16:colId xmlns:a16="http://schemas.microsoft.com/office/drawing/2014/main" val="2043671361"/>
                    </a:ext>
                  </a:extLst>
                </a:gridCol>
              </a:tblGrid>
              <a:tr h="276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Nom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Etudiants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Date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1245055159"/>
                  </a:ext>
                </a:extLst>
              </a:tr>
              <a:tr h="567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Présentation du SSES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IFSI/IFMK promo entière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Janv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2026 ( à confirmer)</a:t>
                      </a: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2897837639"/>
                  </a:ext>
                </a:extLst>
              </a:tr>
              <a:tr h="567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ED 1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 groupe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19/01/2026</a:t>
                      </a: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3998566406"/>
                  </a:ext>
                </a:extLst>
              </a:tr>
              <a:tr h="276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ED 2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 groupe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26/01/2026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131396692"/>
                  </a:ext>
                </a:extLst>
              </a:tr>
              <a:tr h="276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TPG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 groupe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06/05/2026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4271265194"/>
                  </a:ext>
                </a:extLst>
              </a:tr>
              <a:tr h="276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Construction de la démarche projet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 groupe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04/05/2026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1109072947"/>
                  </a:ext>
                </a:extLst>
              </a:tr>
              <a:tr h="276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Construction de la démarche projet fin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 groupe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11/05/2026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3779949477"/>
                  </a:ext>
                </a:extLst>
              </a:tr>
              <a:tr h="2761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Rendu de la fiche projet maquette sur MOODLE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12/05/2026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39353930"/>
                  </a:ext>
                </a:extLst>
              </a:tr>
              <a:tr h="276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Répétition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 groupe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13/05/2026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161892258"/>
                  </a:ext>
                </a:extLst>
              </a:tr>
              <a:tr h="27612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Semaine SESS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Par groupe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26 et 27/05/2026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3338608092"/>
                  </a:ext>
                </a:extLst>
              </a:tr>
              <a:tr h="2761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Finalisation présentation orale 28/05/2026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1936102850"/>
                  </a:ext>
                </a:extLst>
              </a:tr>
              <a:tr h="2761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Oraux 29/05/2026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2064934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95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665BA-3577-409E-90D2-84AFD81D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09" y="499064"/>
            <a:ext cx="5503813" cy="704505"/>
          </a:xfrm>
        </p:spPr>
        <p:txBody>
          <a:bodyPr/>
          <a:lstStyle/>
          <a:p>
            <a:r>
              <a:rPr lang="fr-FR" dirty="0"/>
              <a:t>Calendrier du mémoire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09971" y="2476417"/>
            <a:ext cx="11972057" cy="2413165"/>
            <a:chOff x="109971" y="2476417"/>
            <a:chExt cx="11972057" cy="241316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B5F7FB8-DAE5-4FB4-9AE4-06F0506E9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971" y="2476417"/>
              <a:ext cx="11972057" cy="190516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CE013E-7C11-4FA6-B49E-DF1B966D928E}"/>
                </a:ext>
              </a:extLst>
            </p:cNvPr>
            <p:cNvSpPr/>
            <p:nvPr/>
          </p:nvSpPr>
          <p:spPr>
            <a:xfrm>
              <a:off x="4259385" y="4243754"/>
              <a:ext cx="726830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Examen S5</a:t>
              </a:r>
              <a:endParaRPr lang="fr-FR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790B5D-2ECE-49DB-B256-A9EC5E86789F}"/>
                </a:ext>
              </a:extLst>
            </p:cNvPr>
            <p:cNvSpPr/>
            <p:nvPr/>
          </p:nvSpPr>
          <p:spPr>
            <a:xfrm>
              <a:off x="558801" y="4127582"/>
              <a:ext cx="1058984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Stage S5</a:t>
              </a:r>
              <a:endParaRPr lang="fr-FR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183919-57AE-4393-82FC-A8AD5415B042}"/>
                </a:ext>
              </a:extLst>
            </p:cNvPr>
            <p:cNvSpPr/>
            <p:nvPr/>
          </p:nvSpPr>
          <p:spPr>
            <a:xfrm>
              <a:off x="6568831" y="4269318"/>
              <a:ext cx="980831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Stage S6</a:t>
              </a:r>
              <a:endParaRPr lang="fr-FR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6CAB5A-AF31-4A8B-B23C-B626177341D2}"/>
                </a:ext>
              </a:extLst>
            </p:cNvPr>
            <p:cNvSpPr/>
            <p:nvPr/>
          </p:nvSpPr>
          <p:spPr>
            <a:xfrm>
              <a:off x="9206522" y="4381582"/>
              <a:ext cx="629138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GOP + Oraux S6</a:t>
              </a:r>
              <a:endParaRPr lang="fr-F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A80020-6617-4772-97BE-B01F5E3768C2}"/>
                </a:ext>
              </a:extLst>
            </p:cNvPr>
            <p:cNvSpPr/>
            <p:nvPr/>
          </p:nvSpPr>
          <p:spPr>
            <a:xfrm>
              <a:off x="9909905" y="4381582"/>
              <a:ext cx="629138" cy="50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050" dirty="0"/>
                <a:t>Ecrits S6</a:t>
              </a:r>
            </a:p>
            <a:p>
              <a:pPr algn="ctr"/>
              <a:r>
                <a:rPr lang="fr-FR" sz="1050" dirty="0"/>
                <a:t>SSES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1285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665BA-3577-409E-90D2-84AFD81D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709" y="499064"/>
            <a:ext cx="5503813" cy="704505"/>
          </a:xfrm>
        </p:spPr>
        <p:txBody>
          <a:bodyPr/>
          <a:lstStyle/>
          <a:p>
            <a:r>
              <a:rPr lang="fr-FR" dirty="0"/>
              <a:t>UE 27 et mémoire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1DC5D7-907F-4FF0-A1F9-66994C7A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8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7310E-09A8-4835-BECC-F63420F5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E9CEF-764E-4113-BB37-281D7DEE1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34C03C-98E9-4F90-A567-9AFD9AE3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B3F9F-5841-417A-8CF9-31C97B9C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618" y="650206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Calendrier des stages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8B55BE7-91E8-4E52-A9B3-32A36E0BA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297423"/>
              </p:ext>
            </p:extLst>
          </p:nvPr>
        </p:nvGraphicFramePr>
        <p:xfrm>
          <a:off x="1365337" y="2938379"/>
          <a:ext cx="9926333" cy="12808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68050">
                  <a:extLst>
                    <a:ext uri="{9D8B030D-6E8A-4147-A177-3AD203B41FA5}">
                      <a16:colId xmlns:a16="http://schemas.microsoft.com/office/drawing/2014/main" val="3875891394"/>
                    </a:ext>
                  </a:extLst>
                </a:gridCol>
                <a:gridCol w="7358283">
                  <a:extLst>
                    <a:ext uri="{9D8B030D-6E8A-4147-A177-3AD203B41FA5}">
                      <a16:colId xmlns:a16="http://schemas.microsoft.com/office/drawing/2014/main" val="2277119948"/>
                    </a:ext>
                  </a:extLst>
                </a:gridCol>
              </a:tblGrid>
              <a:tr h="4268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Calendrier Stage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528861"/>
                  </a:ext>
                </a:extLst>
              </a:tr>
              <a:tr h="427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Stage S5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Du 29/09/2025 au 31/10/2025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3528729126"/>
                  </a:ext>
                </a:extLst>
              </a:tr>
              <a:tr h="4270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Stage  S6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Du 09/02/2026 au 20/03/2026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2411341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45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ints lumineux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9A9EE-B222-4D30-A47E-C2FC8856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Rappels des consignes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20D9C-14F1-48F6-A8D2-2A5ED533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Tenu de TP adapté</a:t>
            </a:r>
          </a:p>
          <a:p>
            <a:r>
              <a:rPr lang="fr-FR" dirty="0"/>
              <a:t>Ponctualité – Règle des 10min</a:t>
            </a:r>
          </a:p>
          <a:p>
            <a:r>
              <a:rPr lang="fr-FR" dirty="0"/>
              <a:t>0 téléphone – comportement adapté</a:t>
            </a:r>
          </a:p>
          <a:p>
            <a:r>
              <a:rPr lang="fr-FR" dirty="0"/>
              <a:t>Rendu en retard = 0/20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5C9C30-9921-47EF-9A20-C34A74B38AF4}"/>
              </a:ext>
            </a:extLst>
          </p:cNvPr>
          <p:cNvSpPr txBox="1"/>
          <p:nvPr/>
        </p:nvSpPr>
        <p:spPr>
          <a:xfrm>
            <a:off x="1961662" y="4704862"/>
            <a:ext cx="764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CMO = Cours Magistral Obligatoire </a:t>
            </a:r>
            <a:r>
              <a:rPr lang="fr-FR" dirty="0">
                <a:sym typeface="Wingdings" panose="05000000000000000000" pitchFamily="2" charset="2"/>
              </a:rPr>
              <a:t> appel et absence relevées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7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2D032-F475-4AFE-9C9E-28C595FA9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clés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111E063-062E-4392-832B-B0A040E8B76A}"/>
              </a:ext>
            </a:extLst>
          </p:cNvPr>
          <p:cNvSpPr/>
          <p:nvPr/>
        </p:nvSpPr>
        <p:spPr>
          <a:xfrm>
            <a:off x="7722800" y="1668098"/>
            <a:ext cx="4001477" cy="15425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/>
              <a:t>Planning MK4</a:t>
            </a:r>
            <a:r>
              <a:rPr lang="fr-FR" sz="1600" dirty="0"/>
              <a:t>:</a:t>
            </a:r>
          </a:p>
          <a:p>
            <a:r>
              <a:rPr lang="fr-FR" sz="1600" dirty="0"/>
              <a:t>Jeudi balisés TUC/Apprentissage Sport &amp; Cie</a:t>
            </a:r>
          </a:p>
          <a:p>
            <a:r>
              <a:rPr lang="fr-FR" sz="1600" dirty="0"/>
              <a:t> </a:t>
            </a:r>
          </a:p>
          <a:p>
            <a:r>
              <a:rPr lang="fr-FR" sz="1600" dirty="0"/>
              <a:t>Jour de TD: Lundi et Mardi journée et vendredi après-midi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53F5DDA-F501-46AA-8FAB-69A5926E3871}"/>
              </a:ext>
            </a:extLst>
          </p:cNvPr>
          <p:cNvSpPr/>
          <p:nvPr/>
        </p:nvSpPr>
        <p:spPr>
          <a:xfrm>
            <a:off x="1277107" y="5112383"/>
            <a:ext cx="2946401" cy="1101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/>
              <a:t>A signer</a:t>
            </a:r>
            <a:r>
              <a:rPr lang="fr-FR" sz="1600" dirty="0"/>
              <a:t>:</a:t>
            </a:r>
          </a:p>
          <a:p>
            <a:r>
              <a:rPr lang="fr-FR" sz="1600" dirty="0"/>
              <a:t>Chartes du consentement</a:t>
            </a:r>
          </a:p>
          <a:p>
            <a:r>
              <a:rPr lang="fr-FR" sz="1600" dirty="0"/>
              <a:t>Règlement intérieur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CB14AE6-E9DA-402C-B889-942C821BD8FB}"/>
              </a:ext>
            </a:extLst>
          </p:cNvPr>
          <p:cNvSpPr/>
          <p:nvPr/>
        </p:nvSpPr>
        <p:spPr>
          <a:xfrm>
            <a:off x="321987" y="1594338"/>
            <a:ext cx="4992475" cy="2375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/>
              <a:t>Modalité d’évaluation</a:t>
            </a:r>
            <a:r>
              <a:rPr lang="fr-FR" sz="1600" dirty="0"/>
              <a:t>:</a:t>
            </a:r>
          </a:p>
          <a:p>
            <a:r>
              <a:rPr lang="fr-FR" sz="1600" dirty="0"/>
              <a:t>Diminution nombre de CM au profit des TD/ED Workshop et TPG</a:t>
            </a:r>
          </a:p>
          <a:p>
            <a:endParaRPr lang="fr-FR" sz="1600" dirty="0"/>
          </a:p>
          <a:p>
            <a:r>
              <a:rPr lang="fr-FR" sz="1600" dirty="0"/>
              <a:t>- d’écrit + d’oral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QCM + QROC, si QCM = cas clinique</a:t>
            </a:r>
          </a:p>
          <a:p>
            <a:endParaRPr lang="fr-FR" sz="1600" dirty="0"/>
          </a:p>
          <a:p>
            <a:r>
              <a:rPr lang="fr-FR" sz="1600" dirty="0"/>
              <a:t>GOP S6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8F6A59C-FCDE-41AD-93AD-1DAFFA301DF9}"/>
              </a:ext>
            </a:extLst>
          </p:cNvPr>
          <p:cNvSpPr/>
          <p:nvPr/>
        </p:nvSpPr>
        <p:spPr>
          <a:xfrm>
            <a:off x="6829298" y="4516316"/>
            <a:ext cx="4992476" cy="1940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/>
              <a:t>Réingénierie</a:t>
            </a:r>
            <a:r>
              <a:rPr lang="fr-FR" sz="1600" dirty="0"/>
              <a:t>:</a:t>
            </a:r>
          </a:p>
          <a:p>
            <a:r>
              <a:rPr lang="fr-FR" sz="1600" dirty="0" err="1"/>
              <a:t>Pix</a:t>
            </a:r>
            <a:r>
              <a:rPr lang="fr-FR" sz="1600" dirty="0"/>
              <a:t> – Pro</a:t>
            </a:r>
          </a:p>
          <a:p>
            <a:r>
              <a:rPr lang="fr-FR" sz="1600" dirty="0"/>
              <a:t>Mémoire</a:t>
            </a:r>
          </a:p>
          <a:p>
            <a:r>
              <a:rPr lang="fr-FR" sz="1600" dirty="0"/>
              <a:t>Optionnelles</a:t>
            </a:r>
          </a:p>
          <a:p>
            <a:r>
              <a:rPr lang="fr-FR" sz="1600" dirty="0"/>
              <a:t>Sensibilisation aux violences : simulation </a:t>
            </a:r>
          </a:p>
          <a:p>
            <a:r>
              <a:rPr lang="fr-FR" sz="1600" dirty="0"/>
              <a:t>Changement rétroplanning SSES + Projet santé publique UE24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3E6DD2EF-7667-493E-B445-A748E3ADE172}"/>
              </a:ext>
            </a:extLst>
          </p:cNvPr>
          <p:cNvSpPr/>
          <p:nvPr/>
        </p:nvSpPr>
        <p:spPr>
          <a:xfrm rot="151954">
            <a:off x="4924966" y="3406125"/>
            <a:ext cx="2571261" cy="1468459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AUTONOMIE</a:t>
            </a:r>
          </a:p>
        </p:txBody>
      </p:sp>
    </p:spTree>
    <p:extLst>
      <p:ext uri="{BB962C8B-B14F-4D97-AF65-F5344CB8AC3E}">
        <p14:creationId xmlns:p14="http://schemas.microsoft.com/office/powerpoint/2010/main" val="315859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3DF0-4DE4-40CA-86C7-C7A42E41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Rétroplanning S5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D25E929-04B6-473A-A55D-CA30BF7988E8}"/>
              </a:ext>
            </a:extLst>
          </p:cNvPr>
          <p:cNvSpPr/>
          <p:nvPr/>
        </p:nvSpPr>
        <p:spPr>
          <a:xfrm>
            <a:off x="1014607" y="3275370"/>
            <a:ext cx="10490004" cy="86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C0AD5F-15D0-411A-93AD-EF8E5A93C4BF}"/>
              </a:ext>
            </a:extLst>
          </p:cNvPr>
          <p:cNvSpPr txBox="1"/>
          <p:nvPr/>
        </p:nvSpPr>
        <p:spPr>
          <a:xfrm rot="16200000" flipH="1">
            <a:off x="440288" y="2482334"/>
            <a:ext cx="11486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Rentréé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AA3D9B-D06D-4D95-BBD3-ECDD0C3055CC}"/>
              </a:ext>
            </a:extLst>
          </p:cNvPr>
          <p:cNvSpPr txBox="1"/>
          <p:nvPr/>
        </p:nvSpPr>
        <p:spPr>
          <a:xfrm>
            <a:off x="3576181" y="2889013"/>
            <a:ext cx="12400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Stage S5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70214D-A7E5-4955-80AC-B6C33145B05D}"/>
              </a:ext>
            </a:extLst>
          </p:cNvPr>
          <p:cNvSpPr txBox="1"/>
          <p:nvPr/>
        </p:nvSpPr>
        <p:spPr>
          <a:xfrm>
            <a:off x="10133556" y="2594989"/>
            <a:ext cx="1828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Vacances de Noël / Révision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881BA0-511F-4ECF-9D62-4BEA6C926262}"/>
              </a:ext>
            </a:extLst>
          </p:cNvPr>
          <p:cNvSpPr txBox="1"/>
          <p:nvPr/>
        </p:nvSpPr>
        <p:spPr>
          <a:xfrm rot="16200000">
            <a:off x="334280" y="4974926"/>
            <a:ext cx="1360656" cy="369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4/09/2023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E1867B-CFF8-4CE8-9C43-D06359754CC9}"/>
              </a:ext>
            </a:extLst>
          </p:cNvPr>
          <p:cNvSpPr txBox="1"/>
          <p:nvPr/>
        </p:nvSpPr>
        <p:spPr>
          <a:xfrm>
            <a:off x="3306871" y="3524417"/>
            <a:ext cx="17786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Octobre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3C7911-C12F-44FC-AC25-87E75D830E54}"/>
              </a:ext>
            </a:extLst>
          </p:cNvPr>
          <p:cNvSpPr txBox="1"/>
          <p:nvPr/>
        </p:nvSpPr>
        <p:spPr>
          <a:xfrm>
            <a:off x="687389" y="3524417"/>
            <a:ext cx="21533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Septembre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AC90B0-BFDC-45B4-AEA4-B133C994FC8C}"/>
              </a:ext>
            </a:extLst>
          </p:cNvPr>
          <p:cNvSpPr txBox="1"/>
          <p:nvPr/>
        </p:nvSpPr>
        <p:spPr>
          <a:xfrm>
            <a:off x="5977003" y="3517203"/>
            <a:ext cx="19895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Novembre 2023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C7FA36-F4DE-47A6-9E12-221408F67F1C}"/>
              </a:ext>
            </a:extLst>
          </p:cNvPr>
          <p:cNvSpPr txBox="1"/>
          <p:nvPr/>
        </p:nvSpPr>
        <p:spPr>
          <a:xfrm>
            <a:off x="8634608" y="3517203"/>
            <a:ext cx="198955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Décembre 2023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5863C7E-D12D-4971-ABA1-B583F5ADA0CD}"/>
              </a:ext>
            </a:extLst>
          </p:cNvPr>
          <p:cNvSpPr txBox="1"/>
          <p:nvPr/>
        </p:nvSpPr>
        <p:spPr>
          <a:xfrm rot="16200000" flipH="1">
            <a:off x="5655136" y="2422481"/>
            <a:ext cx="15782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Oraux SCA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220AAA-00FB-4C0A-AEB9-F2B306A927FF}"/>
              </a:ext>
            </a:extLst>
          </p:cNvPr>
          <p:cNvSpPr txBox="1"/>
          <p:nvPr/>
        </p:nvSpPr>
        <p:spPr>
          <a:xfrm rot="16200000">
            <a:off x="3476328" y="4933762"/>
            <a:ext cx="196705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Avoir un DDM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EE9FACA-D74B-4369-BA8C-90257FFCFDD1}"/>
              </a:ext>
            </a:extLst>
          </p:cNvPr>
          <p:cNvSpPr txBox="1"/>
          <p:nvPr/>
        </p:nvSpPr>
        <p:spPr>
          <a:xfrm rot="16200000" flipH="1">
            <a:off x="8095640" y="4752400"/>
            <a:ext cx="1856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CC 1 Mémoire</a:t>
            </a:r>
          </a:p>
        </p:txBody>
      </p:sp>
    </p:spTree>
    <p:extLst>
      <p:ext uri="{BB962C8B-B14F-4D97-AF65-F5344CB8AC3E}">
        <p14:creationId xmlns:p14="http://schemas.microsoft.com/office/powerpoint/2010/main" val="91235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E3DF0-4DE4-40CA-86C7-C7A42E41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-14048"/>
            <a:ext cx="8911687" cy="652934"/>
          </a:xfrm>
        </p:spPr>
        <p:txBody>
          <a:bodyPr/>
          <a:lstStyle/>
          <a:p>
            <a:r>
              <a:rPr lang="fr-FR" dirty="0"/>
              <a:t>Rétroplanning S6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D25E929-04B6-473A-A55D-CA30BF7988E8}"/>
              </a:ext>
            </a:extLst>
          </p:cNvPr>
          <p:cNvSpPr/>
          <p:nvPr/>
        </p:nvSpPr>
        <p:spPr>
          <a:xfrm>
            <a:off x="688930" y="3275370"/>
            <a:ext cx="11073009" cy="86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AC0AD5F-15D0-411A-93AD-EF8E5A93C4BF}"/>
              </a:ext>
            </a:extLst>
          </p:cNvPr>
          <p:cNvSpPr txBox="1"/>
          <p:nvPr/>
        </p:nvSpPr>
        <p:spPr>
          <a:xfrm rot="16200000" flipH="1">
            <a:off x="-73694" y="2155530"/>
            <a:ext cx="15252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Partiels S5 : écrit + GOP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E1867B-CFF8-4CE8-9C43-D06359754CC9}"/>
              </a:ext>
            </a:extLst>
          </p:cNvPr>
          <p:cNvSpPr txBox="1"/>
          <p:nvPr/>
        </p:nvSpPr>
        <p:spPr>
          <a:xfrm>
            <a:off x="1966625" y="3524417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Févier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3C7911-C12F-44FC-AC25-87E75D830E54}"/>
              </a:ext>
            </a:extLst>
          </p:cNvPr>
          <p:cNvSpPr txBox="1"/>
          <p:nvPr/>
        </p:nvSpPr>
        <p:spPr>
          <a:xfrm>
            <a:off x="361713" y="3524417"/>
            <a:ext cx="15547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Janvier 2024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AC90B0-BFDC-45B4-AEA4-B133C994FC8C}"/>
              </a:ext>
            </a:extLst>
          </p:cNvPr>
          <p:cNvSpPr txBox="1"/>
          <p:nvPr/>
        </p:nvSpPr>
        <p:spPr>
          <a:xfrm>
            <a:off x="5135646" y="3517203"/>
            <a:ext cx="17721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Avril 2024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3C7FA36-F4DE-47A6-9E12-221408F67F1C}"/>
              </a:ext>
            </a:extLst>
          </p:cNvPr>
          <p:cNvSpPr txBox="1"/>
          <p:nvPr/>
        </p:nvSpPr>
        <p:spPr>
          <a:xfrm>
            <a:off x="8981285" y="3502065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Juin 2024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A6C0E33-964E-4C4A-98D3-313E3F61E570}"/>
              </a:ext>
            </a:extLst>
          </p:cNvPr>
          <p:cNvSpPr txBox="1"/>
          <p:nvPr/>
        </p:nvSpPr>
        <p:spPr>
          <a:xfrm>
            <a:off x="3533827" y="3524417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Mars 2024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476DB3D-4338-48DC-A8E3-158611B4FA66}"/>
              </a:ext>
            </a:extLst>
          </p:cNvPr>
          <p:cNvSpPr txBox="1"/>
          <p:nvPr/>
        </p:nvSpPr>
        <p:spPr>
          <a:xfrm>
            <a:off x="7106245" y="3509988"/>
            <a:ext cx="17721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Mai 2024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F96EF36-637F-4734-9075-9CCDF0137A30}"/>
              </a:ext>
            </a:extLst>
          </p:cNvPr>
          <p:cNvSpPr txBox="1"/>
          <p:nvPr/>
        </p:nvSpPr>
        <p:spPr>
          <a:xfrm rot="16200000">
            <a:off x="7085320" y="4938245"/>
            <a:ext cx="21712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À partir du 22/05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C66596C-6CAB-47BE-90FD-5BBA45098569}"/>
              </a:ext>
            </a:extLst>
          </p:cNvPr>
          <p:cNvSpPr txBox="1"/>
          <p:nvPr/>
        </p:nvSpPr>
        <p:spPr>
          <a:xfrm rot="16200000">
            <a:off x="5291910" y="2088557"/>
            <a:ext cx="22078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Partiels S6: GOP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6D0187E-134A-4E3A-8DE1-719F78FA3AFC}"/>
              </a:ext>
            </a:extLst>
          </p:cNvPr>
          <p:cNvSpPr txBox="1"/>
          <p:nvPr/>
        </p:nvSpPr>
        <p:spPr>
          <a:xfrm rot="16200000">
            <a:off x="5214401" y="2703468"/>
            <a:ext cx="8674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SCA </a:t>
            </a:r>
          </a:p>
        </p:txBody>
      </p: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DF9F2564-D8C8-4759-8A50-B6DE4DF552ED}"/>
              </a:ext>
            </a:extLst>
          </p:cNvPr>
          <p:cNvSpPr/>
          <p:nvPr/>
        </p:nvSpPr>
        <p:spPr>
          <a:xfrm>
            <a:off x="688931" y="3275370"/>
            <a:ext cx="11073009" cy="867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DC812D9-6DC6-4702-8D6F-DF3AC91E5851}"/>
              </a:ext>
            </a:extLst>
          </p:cNvPr>
          <p:cNvSpPr txBox="1"/>
          <p:nvPr/>
        </p:nvSpPr>
        <p:spPr>
          <a:xfrm rot="16200000" flipH="1">
            <a:off x="-73693" y="2155530"/>
            <a:ext cx="15252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Partiels S5 : écrit + GOP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6F5EC31-892A-4FFB-8046-3FE4CDC98C97}"/>
              </a:ext>
            </a:extLst>
          </p:cNvPr>
          <p:cNvSpPr txBox="1"/>
          <p:nvPr/>
        </p:nvSpPr>
        <p:spPr>
          <a:xfrm>
            <a:off x="1966626" y="3524417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Févier 2024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9413A9B-B383-4BF7-91EB-1AF633D7345A}"/>
              </a:ext>
            </a:extLst>
          </p:cNvPr>
          <p:cNvSpPr txBox="1"/>
          <p:nvPr/>
        </p:nvSpPr>
        <p:spPr>
          <a:xfrm>
            <a:off x="361714" y="3524417"/>
            <a:ext cx="15547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Janvier 2024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8313969-8706-4010-8541-5F47ECAE3061}"/>
              </a:ext>
            </a:extLst>
          </p:cNvPr>
          <p:cNvSpPr txBox="1"/>
          <p:nvPr/>
        </p:nvSpPr>
        <p:spPr>
          <a:xfrm>
            <a:off x="5135647" y="3517203"/>
            <a:ext cx="17721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Avril 2024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4A26BAC-7DF7-474C-BFBB-86E1BB00A4EC}"/>
              </a:ext>
            </a:extLst>
          </p:cNvPr>
          <p:cNvSpPr txBox="1"/>
          <p:nvPr/>
        </p:nvSpPr>
        <p:spPr>
          <a:xfrm>
            <a:off x="8981286" y="3502065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Juin 2024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3B56E3C-7D74-4DC7-BEEB-A7010F675015}"/>
              </a:ext>
            </a:extLst>
          </p:cNvPr>
          <p:cNvSpPr txBox="1"/>
          <p:nvPr/>
        </p:nvSpPr>
        <p:spPr>
          <a:xfrm>
            <a:off x="3533828" y="3524417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Mars 2024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4827391-55A2-493D-A8AA-904E124C0A33}"/>
              </a:ext>
            </a:extLst>
          </p:cNvPr>
          <p:cNvSpPr txBox="1"/>
          <p:nvPr/>
        </p:nvSpPr>
        <p:spPr>
          <a:xfrm>
            <a:off x="7106246" y="3509988"/>
            <a:ext cx="17721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Mai 2024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106B9E8-B527-4D08-A77E-9BC9A1E66728}"/>
              </a:ext>
            </a:extLst>
          </p:cNvPr>
          <p:cNvSpPr txBox="1"/>
          <p:nvPr/>
        </p:nvSpPr>
        <p:spPr>
          <a:xfrm rot="16200000">
            <a:off x="7235323" y="2253595"/>
            <a:ext cx="18832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Partiels S6: écrit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DD2B375-97A2-4E6C-AA94-98E6C493477D}"/>
              </a:ext>
            </a:extLst>
          </p:cNvPr>
          <p:cNvSpPr txBox="1"/>
          <p:nvPr/>
        </p:nvSpPr>
        <p:spPr>
          <a:xfrm rot="16200000">
            <a:off x="6662693" y="2070176"/>
            <a:ext cx="227785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Révision partiels S6</a:t>
            </a:r>
          </a:p>
        </p:txBody>
      </p:sp>
      <p:sp>
        <p:nvSpPr>
          <p:cNvPr id="63" name="Flèche : droite 62">
            <a:extLst>
              <a:ext uri="{FF2B5EF4-FFF2-40B4-BE49-F238E27FC236}">
                <a16:creationId xmlns:a16="http://schemas.microsoft.com/office/drawing/2014/main" id="{F76729B9-086E-4957-812B-73E90EB1DA22}"/>
              </a:ext>
            </a:extLst>
          </p:cNvPr>
          <p:cNvSpPr/>
          <p:nvPr/>
        </p:nvSpPr>
        <p:spPr>
          <a:xfrm>
            <a:off x="688932" y="3181612"/>
            <a:ext cx="11073009" cy="1036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A38804F7-5622-4AE2-8FF9-F36D6D7C58CB}"/>
              </a:ext>
            </a:extLst>
          </p:cNvPr>
          <p:cNvSpPr txBox="1"/>
          <p:nvPr/>
        </p:nvSpPr>
        <p:spPr>
          <a:xfrm rot="16200000" flipH="1">
            <a:off x="-183417" y="2045805"/>
            <a:ext cx="17447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Partiels S5 : écrit et oraux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FD7743C-B83C-48BA-8959-958EE1F4BA23}"/>
              </a:ext>
            </a:extLst>
          </p:cNvPr>
          <p:cNvSpPr txBox="1"/>
          <p:nvPr/>
        </p:nvSpPr>
        <p:spPr>
          <a:xfrm>
            <a:off x="2368166" y="2889013"/>
            <a:ext cx="23313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Stage S6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1F5F6386-2883-48AB-9B3F-17E7EA4DEB3A}"/>
              </a:ext>
            </a:extLst>
          </p:cNvPr>
          <p:cNvSpPr txBox="1"/>
          <p:nvPr/>
        </p:nvSpPr>
        <p:spPr>
          <a:xfrm rot="16200000">
            <a:off x="-129892" y="4542064"/>
            <a:ext cx="13606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Sem 5/01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D0C1590-D144-4609-AEC3-6754B59F47C5}"/>
              </a:ext>
            </a:extLst>
          </p:cNvPr>
          <p:cNvSpPr txBox="1"/>
          <p:nvPr/>
        </p:nvSpPr>
        <p:spPr>
          <a:xfrm>
            <a:off x="1966627" y="3524417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Févier 2024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0B5F40F-9BC4-4A73-8344-455458ACCE15}"/>
              </a:ext>
            </a:extLst>
          </p:cNvPr>
          <p:cNvSpPr txBox="1"/>
          <p:nvPr/>
        </p:nvSpPr>
        <p:spPr>
          <a:xfrm>
            <a:off x="361715" y="3524417"/>
            <a:ext cx="15547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Janvier 2024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18588CF-D7FD-4D00-AD63-F66F8819A3C1}"/>
              </a:ext>
            </a:extLst>
          </p:cNvPr>
          <p:cNvSpPr txBox="1"/>
          <p:nvPr/>
        </p:nvSpPr>
        <p:spPr>
          <a:xfrm>
            <a:off x="5135648" y="3517203"/>
            <a:ext cx="17721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Avril 2024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B25E2B7-6A63-4CC3-99D4-EADA6FC4F453}"/>
              </a:ext>
            </a:extLst>
          </p:cNvPr>
          <p:cNvSpPr txBox="1"/>
          <p:nvPr/>
        </p:nvSpPr>
        <p:spPr>
          <a:xfrm>
            <a:off x="8981287" y="3502065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Juin 2024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1BAD7EF-E5DB-4DE8-82EF-CB36F57E3855}"/>
              </a:ext>
            </a:extLst>
          </p:cNvPr>
          <p:cNvSpPr txBox="1"/>
          <p:nvPr/>
        </p:nvSpPr>
        <p:spPr>
          <a:xfrm>
            <a:off x="3533829" y="3524417"/>
            <a:ext cx="150938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Mars 2024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D0972000-C887-468C-A771-65D4B0CED02C}"/>
              </a:ext>
            </a:extLst>
          </p:cNvPr>
          <p:cNvSpPr txBox="1"/>
          <p:nvPr/>
        </p:nvSpPr>
        <p:spPr>
          <a:xfrm>
            <a:off x="7106247" y="3509988"/>
            <a:ext cx="17721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Mai 2024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96C9984A-5588-43E1-9D16-2A2F0EF0CE40}"/>
              </a:ext>
            </a:extLst>
          </p:cNvPr>
          <p:cNvSpPr txBox="1"/>
          <p:nvPr/>
        </p:nvSpPr>
        <p:spPr>
          <a:xfrm rot="16200000">
            <a:off x="7672828" y="2154448"/>
            <a:ext cx="20667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Intervention SSES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61BE15A3-1E92-41FC-A469-535061AD1509}"/>
              </a:ext>
            </a:extLst>
          </p:cNvPr>
          <p:cNvSpPr txBox="1"/>
          <p:nvPr/>
        </p:nvSpPr>
        <p:spPr>
          <a:xfrm rot="16200000">
            <a:off x="7851287" y="4802923"/>
            <a:ext cx="1709876" cy="369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Sem 25/05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214D723-1416-4E17-A524-51878449B804}"/>
              </a:ext>
            </a:extLst>
          </p:cNvPr>
          <p:cNvSpPr txBox="1"/>
          <p:nvPr/>
        </p:nvSpPr>
        <p:spPr>
          <a:xfrm rot="16200000">
            <a:off x="9417762" y="2347657"/>
            <a:ext cx="17227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Session 2 S5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49E1784A-FE53-4427-A063-520C89DC53B5}"/>
              </a:ext>
            </a:extLst>
          </p:cNvPr>
          <p:cNvSpPr txBox="1"/>
          <p:nvPr/>
        </p:nvSpPr>
        <p:spPr>
          <a:xfrm>
            <a:off x="10581581" y="3497804"/>
            <a:ext cx="142017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Juillet 2024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4211A01D-FA23-43E9-9B66-C1C1AD291FD0}"/>
              </a:ext>
            </a:extLst>
          </p:cNvPr>
          <p:cNvSpPr txBox="1"/>
          <p:nvPr/>
        </p:nvSpPr>
        <p:spPr>
          <a:xfrm rot="16200000">
            <a:off x="9919704" y="2319315"/>
            <a:ext cx="17227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Session 2 S6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844F39E0-20A4-49FD-A504-6832B04DCFA4}"/>
              </a:ext>
            </a:extLst>
          </p:cNvPr>
          <p:cNvSpPr txBox="1"/>
          <p:nvPr/>
        </p:nvSpPr>
        <p:spPr>
          <a:xfrm rot="16200000">
            <a:off x="5540903" y="4681690"/>
            <a:ext cx="1709876" cy="369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Sem 28/04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3F9DF238-1D77-4803-8C5A-4D4CB5A62D1D}"/>
              </a:ext>
            </a:extLst>
          </p:cNvPr>
          <p:cNvSpPr txBox="1"/>
          <p:nvPr/>
        </p:nvSpPr>
        <p:spPr>
          <a:xfrm rot="16200000" flipH="1">
            <a:off x="9350987" y="4823608"/>
            <a:ext cx="1856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CC3  Mémoire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9D51916-1A07-4CD0-AC0E-D00032F06D5A}"/>
              </a:ext>
            </a:extLst>
          </p:cNvPr>
          <p:cNvSpPr txBox="1"/>
          <p:nvPr/>
        </p:nvSpPr>
        <p:spPr>
          <a:xfrm rot="16200000" flipH="1">
            <a:off x="3967706" y="4797890"/>
            <a:ext cx="17447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CC2 Mémoire</a:t>
            </a:r>
          </a:p>
        </p:txBody>
      </p:sp>
    </p:spTree>
    <p:extLst>
      <p:ext uri="{BB962C8B-B14F-4D97-AF65-F5344CB8AC3E}">
        <p14:creationId xmlns:p14="http://schemas.microsoft.com/office/powerpoint/2010/main" val="214195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B075C-0E94-406B-B59C-95801BA1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MCC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64D49-0E3C-4B83-BE79-188D8D3A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1356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Validation des semestres et de l’année MK4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Définissent les modalités d’évaluation et de rattrapages.</a:t>
            </a:r>
          </a:p>
        </p:txBody>
      </p:sp>
    </p:spTree>
    <p:extLst>
      <p:ext uri="{BB962C8B-B14F-4D97-AF65-F5344CB8AC3E}">
        <p14:creationId xmlns:p14="http://schemas.microsoft.com/office/powerpoint/2010/main" val="104817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6B9D331-B7D6-49DF-B934-9C2C60AC7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33539"/>
              </p:ext>
            </p:extLst>
          </p:nvPr>
        </p:nvGraphicFramePr>
        <p:xfrm>
          <a:off x="87682" y="14718"/>
          <a:ext cx="12104319" cy="68432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99213">
                  <a:extLst>
                    <a:ext uri="{9D8B030D-6E8A-4147-A177-3AD203B41FA5}">
                      <a16:colId xmlns:a16="http://schemas.microsoft.com/office/drawing/2014/main" val="1853766336"/>
                    </a:ext>
                  </a:extLst>
                </a:gridCol>
                <a:gridCol w="1752988">
                  <a:extLst>
                    <a:ext uri="{9D8B030D-6E8A-4147-A177-3AD203B41FA5}">
                      <a16:colId xmlns:a16="http://schemas.microsoft.com/office/drawing/2014/main" val="974202254"/>
                    </a:ext>
                  </a:extLst>
                </a:gridCol>
                <a:gridCol w="2191616">
                  <a:extLst>
                    <a:ext uri="{9D8B030D-6E8A-4147-A177-3AD203B41FA5}">
                      <a16:colId xmlns:a16="http://schemas.microsoft.com/office/drawing/2014/main" val="1603383477"/>
                    </a:ext>
                  </a:extLst>
                </a:gridCol>
                <a:gridCol w="2295418">
                  <a:extLst>
                    <a:ext uri="{9D8B030D-6E8A-4147-A177-3AD203B41FA5}">
                      <a16:colId xmlns:a16="http://schemas.microsoft.com/office/drawing/2014/main" val="3557784865"/>
                    </a:ext>
                  </a:extLst>
                </a:gridCol>
                <a:gridCol w="1982542">
                  <a:extLst>
                    <a:ext uri="{9D8B030D-6E8A-4147-A177-3AD203B41FA5}">
                      <a16:colId xmlns:a16="http://schemas.microsoft.com/office/drawing/2014/main" val="4003303466"/>
                    </a:ext>
                  </a:extLst>
                </a:gridCol>
                <a:gridCol w="1982542">
                  <a:extLst>
                    <a:ext uri="{9D8B030D-6E8A-4147-A177-3AD203B41FA5}">
                      <a16:colId xmlns:a16="http://schemas.microsoft.com/office/drawing/2014/main" val="2290201914"/>
                    </a:ext>
                  </a:extLst>
                </a:gridCol>
              </a:tblGrid>
              <a:tr h="388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UE théorique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MCC/Evaluation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Note/ECTS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UE pratique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MCC/Evaluation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Note /ECTS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4285567274"/>
                  </a:ext>
                </a:extLst>
              </a:tr>
              <a:tr h="7882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UE 15 :</a:t>
                      </a: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dirty="0">
                          <a:effectLst/>
                        </a:rPr>
                        <a:t>Musculo- squelettique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Ecrit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19 TK musculosquelettique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Oral 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UE19 ≥10/20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3807626166"/>
                  </a:ext>
                </a:extLst>
              </a:tr>
              <a:tr h="5886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23.2 Gériatrie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</a:t>
                      </a: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UE 23 ≥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2998351039"/>
                  </a:ext>
                </a:extLst>
              </a:tr>
              <a:tr h="58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UE 16 Neurologie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Ecrit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20 TK Neurologie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UE 20 ≥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380515"/>
                  </a:ext>
                </a:extLst>
              </a:tr>
              <a:tr h="58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UE 17 Cardio-</a:t>
                      </a:r>
                      <a:r>
                        <a:rPr lang="fr-FR" sz="1200" dirty="0" err="1">
                          <a:effectLst/>
                        </a:rPr>
                        <a:t>respi</a:t>
                      </a:r>
                      <a:r>
                        <a:rPr lang="fr-FR" sz="1200" dirty="0">
                          <a:effectLst/>
                        </a:rPr>
                        <a:t>/tégumentaire interne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Ecrit</a:t>
                      </a: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21 TK Cardio/pneumo/ </a:t>
                      </a:r>
                      <a:r>
                        <a:rPr lang="fr-FR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Périnéo</a:t>
                      </a:r>
                      <a:endParaRPr lang="fr-FR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Oral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≥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2636042691"/>
                  </a:ext>
                </a:extLst>
              </a:tr>
              <a:tr h="58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UE 18 tégumentaire interne/sport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Ecrit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23.3 TK Sport 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UE 23 ≥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2617299315"/>
                  </a:ext>
                </a:extLst>
              </a:tr>
              <a:tr h="788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UE22 Pratique spécifique en kiné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&lt;8/20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3892936527"/>
                  </a:ext>
                </a:extLst>
              </a:tr>
              <a:tr h="788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UE 24 Santé publique (dont SSES)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Oral et écrit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3678473807"/>
                  </a:ext>
                </a:extLst>
              </a:tr>
              <a:tr h="389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UE 26 Anglais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Oral +/- CC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1199754153"/>
                  </a:ext>
                </a:extLst>
              </a:tr>
              <a:tr h="389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UE 27 Méthodologie de recherche + mémoire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Oral + CC mémoire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2406376536"/>
                  </a:ext>
                </a:extLst>
              </a:tr>
              <a:tr h="189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Pix Pro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Val/Non val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2087382807"/>
                  </a:ext>
                </a:extLst>
              </a:tr>
              <a:tr h="389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UI25 GOP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Oral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effectLst/>
                        </a:rPr>
                        <a:t>Elim</a:t>
                      </a:r>
                      <a:r>
                        <a:rPr lang="fr-FR" sz="1200" dirty="0">
                          <a:effectLst/>
                        </a:rPr>
                        <a:t> &lt;10/20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 </a:t>
                      </a:r>
                      <a:r>
                        <a:rPr lang="fr-FR" sz="1200" dirty="0" err="1">
                          <a:effectLst/>
                        </a:rPr>
                        <a:t>moy</a:t>
                      </a:r>
                      <a:r>
                        <a:rPr lang="fr-FR" sz="1200" dirty="0">
                          <a:effectLst/>
                        </a:rPr>
                        <a:t> 10/20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48688161"/>
                  </a:ext>
                </a:extLst>
              </a:tr>
              <a:tr h="189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30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Stage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Val/Non Val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3608586286"/>
                  </a:ext>
                </a:extLst>
              </a:tr>
              <a:tr h="189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 31 : Optionnelle</a:t>
                      </a:r>
                    </a:p>
                  </a:txBody>
                  <a:tcPr marL="52953" marR="52953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Oral/Ecrit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Val/Non Val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53" marR="52953" marT="0" marB="0" anchor="ctr"/>
                </a:tc>
                <a:extLst>
                  <a:ext uri="{0D108BD9-81ED-4DB2-BD59-A6C34878D82A}">
                    <a16:rowId xmlns:a16="http://schemas.microsoft.com/office/drawing/2014/main" val="110677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6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4A2475-0293-439D-9C36-5E6DF078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566" y="193057"/>
            <a:ext cx="8911687" cy="653545"/>
          </a:xfrm>
        </p:spPr>
        <p:txBody>
          <a:bodyPr/>
          <a:lstStyle/>
          <a:p>
            <a:pPr algn="ctr"/>
            <a:r>
              <a:rPr lang="fr-FR" dirty="0"/>
              <a:t>Calendrier des partiels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CBF52C7-5216-4E4D-82F5-249A032D9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37291"/>
              </p:ext>
            </p:extLst>
          </p:nvPr>
        </p:nvGraphicFramePr>
        <p:xfrm>
          <a:off x="801666" y="1265129"/>
          <a:ext cx="10865789" cy="443350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54318">
                  <a:extLst>
                    <a:ext uri="{9D8B030D-6E8A-4147-A177-3AD203B41FA5}">
                      <a16:colId xmlns:a16="http://schemas.microsoft.com/office/drawing/2014/main" val="3902230434"/>
                    </a:ext>
                  </a:extLst>
                </a:gridCol>
                <a:gridCol w="3654318">
                  <a:extLst>
                    <a:ext uri="{9D8B030D-6E8A-4147-A177-3AD203B41FA5}">
                      <a16:colId xmlns:a16="http://schemas.microsoft.com/office/drawing/2014/main" val="2270512505"/>
                    </a:ext>
                  </a:extLst>
                </a:gridCol>
                <a:gridCol w="3557153">
                  <a:extLst>
                    <a:ext uri="{9D8B030D-6E8A-4147-A177-3AD203B41FA5}">
                      <a16:colId xmlns:a16="http://schemas.microsoft.com/office/drawing/2014/main" val="1259432143"/>
                    </a:ext>
                  </a:extLst>
                </a:gridCol>
              </a:tblGrid>
              <a:tr h="18828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Calendrier Partiels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186663"/>
                  </a:ext>
                </a:extLst>
              </a:tr>
              <a:tr h="188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Semestre 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Session 1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Session 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extLst>
                  <a:ext uri="{0D108BD9-81ED-4DB2-BD59-A6C34878D82A}">
                    <a16:rowId xmlns:a16="http://schemas.microsoft.com/office/drawing/2014/main" val="808962210"/>
                  </a:ext>
                </a:extLst>
              </a:tr>
              <a:tr h="120109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Semestre 5/ 1</a:t>
                      </a:r>
                      <a:r>
                        <a:rPr lang="fr-FR" sz="1400" baseline="30000" dirty="0">
                          <a:effectLst/>
                        </a:rPr>
                        <a:t>er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2000" dirty="0">
                          <a:effectLst/>
                        </a:rPr>
                        <a:t>semestre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</a:rPr>
                        <a:t>Ecrit 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b="1" dirty="0">
                          <a:effectLst/>
                        </a:rPr>
                        <a:t>Semaine du 05/01/26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Juin – Juillet 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extLst>
                  <a:ext uri="{0D108BD9-81ED-4DB2-BD59-A6C34878D82A}">
                    <a16:rowId xmlns:a16="http://schemas.microsoft.com/office/drawing/2014/main" val="1527690752"/>
                  </a:ext>
                </a:extLst>
              </a:tr>
              <a:tr h="13996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u="sng" dirty="0">
                          <a:effectLst/>
                        </a:rPr>
                        <a:t>Oral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u="none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b="1" dirty="0">
                          <a:effectLst/>
                        </a:rPr>
                        <a:t>Semaine du 05/01/26</a:t>
                      </a:r>
                      <a:endParaRPr lang="fr-FR" sz="1600" dirty="0">
                        <a:effectLst/>
                      </a:endParaRPr>
                    </a:p>
                  </a:txBody>
                  <a:tcPr marL="60668" marR="60668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199422"/>
                  </a:ext>
                </a:extLst>
              </a:tr>
              <a:tr h="139966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dirty="0">
                          <a:effectLst/>
                        </a:rPr>
                        <a:t>SCA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u="none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u="none" dirty="0">
                          <a:effectLst/>
                        </a:rPr>
                        <a:t>Novembre 2025</a:t>
                      </a:r>
                    </a:p>
                  </a:txBody>
                  <a:tcPr marL="60668" marR="60668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extLst>
                  <a:ext uri="{0D108BD9-81ED-4DB2-BD59-A6C34878D82A}">
                    <a16:rowId xmlns:a16="http://schemas.microsoft.com/office/drawing/2014/main" val="375092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20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FFF6A56-20A9-4CAF-B8BC-782FEAE2B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605111"/>
              </p:ext>
            </p:extLst>
          </p:nvPr>
        </p:nvGraphicFramePr>
        <p:xfrm>
          <a:off x="453024" y="179113"/>
          <a:ext cx="11285952" cy="62616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166194">
                  <a:extLst>
                    <a:ext uri="{9D8B030D-6E8A-4147-A177-3AD203B41FA5}">
                      <a16:colId xmlns:a16="http://schemas.microsoft.com/office/drawing/2014/main" val="3875015203"/>
                    </a:ext>
                  </a:extLst>
                </a:gridCol>
                <a:gridCol w="4425056">
                  <a:extLst>
                    <a:ext uri="{9D8B030D-6E8A-4147-A177-3AD203B41FA5}">
                      <a16:colId xmlns:a16="http://schemas.microsoft.com/office/drawing/2014/main" val="1861644925"/>
                    </a:ext>
                  </a:extLst>
                </a:gridCol>
                <a:gridCol w="3694702">
                  <a:extLst>
                    <a:ext uri="{9D8B030D-6E8A-4147-A177-3AD203B41FA5}">
                      <a16:colId xmlns:a16="http://schemas.microsoft.com/office/drawing/2014/main" val="3538570453"/>
                    </a:ext>
                  </a:extLst>
                </a:gridCol>
              </a:tblGrid>
              <a:tr h="426887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Semestre 6/ 2</a:t>
                      </a:r>
                      <a:r>
                        <a:rPr lang="fr-FR" sz="1400" baseline="30000" dirty="0">
                          <a:effectLst/>
                        </a:rPr>
                        <a:t>nd</a:t>
                      </a:r>
                      <a:r>
                        <a:rPr lang="fr-FR" sz="1400" dirty="0">
                          <a:effectLst/>
                        </a:rPr>
                        <a:t> Semestre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Session 1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Session 2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68" marR="60668" marT="0" marB="0" anchor="ctr"/>
                </a:tc>
                <a:extLst>
                  <a:ext uri="{0D108BD9-81ED-4DB2-BD59-A6C34878D82A}">
                    <a16:rowId xmlns:a16="http://schemas.microsoft.com/office/drawing/2014/main" val="503480714"/>
                  </a:ext>
                </a:extLst>
              </a:tr>
              <a:tr h="8451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</a:rPr>
                        <a:t>Ecrit 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22/05/2026</a:t>
                      </a:r>
                      <a:r>
                        <a:rPr lang="fr-FR" sz="1400" dirty="0">
                          <a:effectLst/>
                        </a:rPr>
                        <a:t> UE 17 et UE 18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Juin-Juillet 2026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 anchor="ctr"/>
                </a:tc>
                <a:extLst>
                  <a:ext uri="{0D108BD9-81ED-4DB2-BD59-A6C34878D82A}">
                    <a16:rowId xmlns:a16="http://schemas.microsoft.com/office/drawing/2014/main" val="903994417"/>
                  </a:ext>
                </a:extLst>
              </a:tr>
              <a:tr h="33136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</a:rPr>
                        <a:t>Oral </a:t>
                      </a:r>
                      <a:endParaRPr lang="fr-F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27/04/2026: </a:t>
                      </a:r>
                      <a:r>
                        <a:rPr lang="fr-FR" sz="1400" b="1" dirty="0" err="1">
                          <a:effectLst/>
                        </a:rPr>
                        <a:t>Oraus</a:t>
                      </a:r>
                      <a:r>
                        <a:rPr lang="fr-FR" sz="1400" b="1" dirty="0">
                          <a:effectLst/>
                        </a:rPr>
                        <a:t> TK S6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effectLst/>
                        </a:rPr>
                        <a:t>28 et 29/04/2026 : GOP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Oraux </a:t>
                      </a:r>
                      <a:r>
                        <a:rPr lang="fr-FR" sz="1400" b="1" dirty="0">
                          <a:effectLst/>
                        </a:rPr>
                        <a:t>SCA Avril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Oraux UE 26 (anglais) </a:t>
                      </a:r>
                      <a:r>
                        <a:rPr lang="fr-FR" sz="1400" b="1" dirty="0">
                          <a:effectLst/>
                        </a:rPr>
                        <a:t>Avril-Mai 2026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118750"/>
                  </a:ext>
                </a:extLst>
              </a:tr>
              <a:tr h="11319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SSES intervention </a:t>
                      </a:r>
                      <a:r>
                        <a:rPr lang="fr-FR" sz="1400" b="1" dirty="0">
                          <a:effectLst/>
                        </a:rPr>
                        <a:t>Semaine du 25/05/2026</a:t>
                      </a:r>
                      <a:r>
                        <a:rPr lang="fr-FR" sz="1400" dirty="0">
                          <a:effectLst/>
                        </a:rPr>
                        <a:t>+ Oral </a:t>
                      </a:r>
                      <a:r>
                        <a:rPr lang="fr-FR" sz="1400" b="1" dirty="0">
                          <a:effectLst/>
                        </a:rPr>
                        <a:t>29/05/2026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 anchor="ctr"/>
                </a:tc>
                <a:extLst>
                  <a:ext uri="{0D108BD9-81ED-4DB2-BD59-A6C34878D82A}">
                    <a16:rowId xmlns:a16="http://schemas.microsoft.com/office/drawing/2014/main" val="3326338421"/>
                  </a:ext>
                </a:extLst>
              </a:tr>
              <a:tr h="2719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UE 31 </a:t>
                      </a:r>
                      <a:r>
                        <a:rPr lang="fr-FR" sz="1400" b="1" dirty="0">
                          <a:effectLst/>
                        </a:rPr>
                        <a:t>Juin 2026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/>
                </a:tc>
                <a:extLst>
                  <a:ext uri="{0D108BD9-81ED-4DB2-BD59-A6C34878D82A}">
                    <a16:rowId xmlns:a16="http://schemas.microsoft.com/office/drawing/2014/main" val="3596233560"/>
                  </a:ext>
                </a:extLst>
              </a:tr>
              <a:tr h="27199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Pix</a:t>
                      </a:r>
                      <a:r>
                        <a:rPr lang="fr-FR" sz="1400" dirty="0">
                          <a:effectLst/>
                        </a:rPr>
                        <a:t> Pro</a:t>
                      </a:r>
                      <a:endParaRPr lang="fr-FR" sz="14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5" marR="52875" marT="0" marB="0"/>
                </a:tc>
                <a:extLst>
                  <a:ext uri="{0D108BD9-81ED-4DB2-BD59-A6C34878D82A}">
                    <a16:rowId xmlns:a16="http://schemas.microsoft.com/office/drawing/2014/main" val="13702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29671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71af3243-3dd4-4a8d-8c0d-dd76da1f02a5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734</Words>
  <Application>Microsoft Office PowerPoint</Application>
  <PresentationFormat>Grand écran</PresentationFormat>
  <Paragraphs>268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Brin</vt:lpstr>
      <vt:lpstr>Cours Inaugural MK4: les points et dates phares</vt:lpstr>
      <vt:lpstr>Rappels des consignes</vt:lpstr>
      <vt:lpstr>Points clés</vt:lpstr>
      <vt:lpstr>Rétroplanning S5</vt:lpstr>
      <vt:lpstr>Rétroplanning S6</vt:lpstr>
      <vt:lpstr>Les MCC</vt:lpstr>
      <vt:lpstr>Présentation PowerPoint</vt:lpstr>
      <vt:lpstr>Calendrier des partiels</vt:lpstr>
      <vt:lpstr>Présentation PowerPoint</vt:lpstr>
      <vt:lpstr>Le SSES</vt:lpstr>
      <vt:lpstr>Calendrier du mémoire</vt:lpstr>
      <vt:lpstr>UE 27 et mémoire</vt:lpstr>
      <vt:lpstr>Présentation PowerPoint</vt:lpstr>
      <vt:lpstr>Calendrier des stages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2023-07-27T07:14:07Z</dcterms:created>
  <dcterms:modified xsi:type="dcterms:W3CDTF">2025-09-01T07:41:48Z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