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60" r:id="rId2"/>
    <p:sldId id="257" r:id="rId3"/>
    <p:sldId id="262" r:id="rId4"/>
    <p:sldId id="258" r:id="rId5"/>
    <p:sldId id="259" r:id="rId6"/>
    <p:sldId id="261" r:id="rId7"/>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6110"/>
  </p:normalViewPr>
  <p:slideViewPr>
    <p:cSldViewPr snapToGrid="0">
      <p:cViewPr varScale="1">
        <p:scale>
          <a:sx n="121" d="100"/>
          <a:sy n="121" d="100"/>
        </p:scale>
        <p:origin x="200"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DC512BD-C49D-9834-1E04-A7F365A85A90}"/>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9A0E1743-9D10-F1E5-947B-F0CA52692BE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A4FE66DC-DD12-65EC-E842-E791A48DD470}"/>
              </a:ext>
            </a:extLst>
          </p:cNvPr>
          <p:cNvSpPr>
            <a:spLocks noGrp="1"/>
          </p:cNvSpPr>
          <p:nvPr>
            <p:ph type="dt" sz="half" idx="10"/>
          </p:nvPr>
        </p:nvSpPr>
        <p:spPr/>
        <p:txBody>
          <a:bodyPr/>
          <a:lstStyle/>
          <a:p>
            <a:fld id="{D376DA32-1390-8748-BE15-3D636EAAF942}" type="datetimeFigureOut">
              <a:rPr lang="fr-FR" smtClean="0"/>
              <a:t>12/11/2025</a:t>
            </a:fld>
            <a:endParaRPr lang="fr-FR"/>
          </a:p>
        </p:txBody>
      </p:sp>
      <p:sp>
        <p:nvSpPr>
          <p:cNvPr id="5" name="Espace réservé du pied de page 4">
            <a:extLst>
              <a:ext uri="{FF2B5EF4-FFF2-40B4-BE49-F238E27FC236}">
                <a16:creationId xmlns:a16="http://schemas.microsoft.com/office/drawing/2014/main" id="{81593415-5A8B-165E-735D-24E3C3AF8F4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4FB3C9B2-6A8C-D5E5-7887-6AED95F3DD19}"/>
              </a:ext>
            </a:extLst>
          </p:cNvPr>
          <p:cNvSpPr>
            <a:spLocks noGrp="1"/>
          </p:cNvSpPr>
          <p:nvPr>
            <p:ph type="sldNum" sz="quarter" idx="12"/>
          </p:nvPr>
        </p:nvSpPr>
        <p:spPr/>
        <p:txBody>
          <a:bodyPr/>
          <a:lstStyle/>
          <a:p>
            <a:fld id="{A86B6C91-9B62-744C-9C25-D5C9EEF1D5B6}" type="slidenum">
              <a:rPr lang="fr-FR" smtClean="0"/>
              <a:t>‹N°›</a:t>
            </a:fld>
            <a:endParaRPr lang="fr-FR"/>
          </a:p>
        </p:txBody>
      </p:sp>
    </p:spTree>
    <p:extLst>
      <p:ext uri="{BB962C8B-B14F-4D97-AF65-F5344CB8AC3E}">
        <p14:creationId xmlns:p14="http://schemas.microsoft.com/office/powerpoint/2010/main" val="28910637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E474594-36AD-86F1-283A-CECBFFAF2049}"/>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16AE36DF-91E0-F39F-F5CB-EA3675A31DF0}"/>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2911804-6B55-E06B-5A6D-9CAC536DD26B}"/>
              </a:ext>
            </a:extLst>
          </p:cNvPr>
          <p:cNvSpPr>
            <a:spLocks noGrp="1"/>
          </p:cNvSpPr>
          <p:nvPr>
            <p:ph type="dt" sz="half" idx="10"/>
          </p:nvPr>
        </p:nvSpPr>
        <p:spPr/>
        <p:txBody>
          <a:bodyPr/>
          <a:lstStyle/>
          <a:p>
            <a:fld id="{D376DA32-1390-8748-BE15-3D636EAAF942}" type="datetimeFigureOut">
              <a:rPr lang="fr-FR" smtClean="0"/>
              <a:t>12/11/2025</a:t>
            </a:fld>
            <a:endParaRPr lang="fr-FR"/>
          </a:p>
        </p:txBody>
      </p:sp>
      <p:sp>
        <p:nvSpPr>
          <p:cNvPr id="5" name="Espace réservé du pied de page 4">
            <a:extLst>
              <a:ext uri="{FF2B5EF4-FFF2-40B4-BE49-F238E27FC236}">
                <a16:creationId xmlns:a16="http://schemas.microsoft.com/office/drawing/2014/main" id="{0F1CEAD8-F755-E0A4-9C7D-875D72E5246B}"/>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C8C191B6-8B5C-5BFB-37EC-E921670DDE38}"/>
              </a:ext>
            </a:extLst>
          </p:cNvPr>
          <p:cNvSpPr>
            <a:spLocks noGrp="1"/>
          </p:cNvSpPr>
          <p:nvPr>
            <p:ph type="sldNum" sz="quarter" idx="12"/>
          </p:nvPr>
        </p:nvSpPr>
        <p:spPr/>
        <p:txBody>
          <a:bodyPr/>
          <a:lstStyle/>
          <a:p>
            <a:fld id="{A86B6C91-9B62-744C-9C25-D5C9EEF1D5B6}" type="slidenum">
              <a:rPr lang="fr-FR" smtClean="0"/>
              <a:t>‹N°›</a:t>
            </a:fld>
            <a:endParaRPr lang="fr-FR"/>
          </a:p>
        </p:txBody>
      </p:sp>
    </p:spTree>
    <p:extLst>
      <p:ext uri="{BB962C8B-B14F-4D97-AF65-F5344CB8AC3E}">
        <p14:creationId xmlns:p14="http://schemas.microsoft.com/office/powerpoint/2010/main" val="33149861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D174DA94-501C-7714-DC12-1D2BDFA33011}"/>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87C08707-30B0-CDCE-FB61-A6E89E85FB99}"/>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197537C7-3FAA-7D7A-DFF9-4153F443BFA8}"/>
              </a:ext>
            </a:extLst>
          </p:cNvPr>
          <p:cNvSpPr>
            <a:spLocks noGrp="1"/>
          </p:cNvSpPr>
          <p:nvPr>
            <p:ph type="dt" sz="half" idx="10"/>
          </p:nvPr>
        </p:nvSpPr>
        <p:spPr/>
        <p:txBody>
          <a:bodyPr/>
          <a:lstStyle/>
          <a:p>
            <a:fld id="{D376DA32-1390-8748-BE15-3D636EAAF942}" type="datetimeFigureOut">
              <a:rPr lang="fr-FR" smtClean="0"/>
              <a:t>12/11/2025</a:t>
            </a:fld>
            <a:endParaRPr lang="fr-FR"/>
          </a:p>
        </p:txBody>
      </p:sp>
      <p:sp>
        <p:nvSpPr>
          <p:cNvPr id="5" name="Espace réservé du pied de page 4">
            <a:extLst>
              <a:ext uri="{FF2B5EF4-FFF2-40B4-BE49-F238E27FC236}">
                <a16:creationId xmlns:a16="http://schemas.microsoft.com/office/drawing/2014/main" id="{45C29BF5-989A-EA01-AC90-74646D7E2054}"/>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16275E0F-7E1D-FD3A-950D-50E41BB269BA}"/>
              </a:ext>
            </a:extLst>
          </p:cNvPr>
          <p:cNvSpPr>
            <a:spLocks noGrp="1"/>
          </p:cNvSpPr>
          <p:nvPr>
            <p:ph type="sldNum" sz="quarter" idx="12"/>
          </p:nvPr>
        </p:nvSpPr>
        <p:spPr/>
        <p:txBody>
          <a:bodyPr/>
          <a:lstStyle/>
          <a:p>
            <a:fld id="{A86B6C91-9B62-744C-9C25-D5C9EEF1D5B6}" type="slidenum">
              <a:rPr lang="fr-FR" smtClean="0"/>
              <a:t>‹N°›</a:t>
            </a:fld>
            <a:endParaRPr lang="fr-FR"/>
          </a:p>
        </p:txBody>
      </p:sp>
    </p:spTree>
    <p:extLst>
      <p:ext uri="{BB962C8B-B14F-4D97-AF65-F5344CB8AC3E}">
        <p14:creationId xmlns:p14="http://schemas.microsoft.com/office/powerpoint/2010/main" val="28163811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1C44009-C154-B612-51DC-0B089584E07F}"/>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B4401CD9-E68D-B3C7-2184-32BD72938E1F}"/>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5B4C28F2-1530-F5E2-5294-1C555AA0EF3B}"/>
              </a:ext>
            </a:extLst>
          </p:cNvPr>
          <p:cNvSpPr>
            <a:spLocks noGrp="1"/>
          </p:cNvSpPr>
          <p:nvPr>
            <p:ph type="dt" sz="half" idx="10"/>
          </p:nvPr>
        </p:nvSpPr>
        <p:spPr/>
        <p:txBody>
          <a:bodyPr/>
          <a:lstStyle/>
          <a:p>
            <a:fld id="{D376DA32-1390-8748-BE15-3D636EAAF942}" type="datetimeFigureOut">
              <a:rPr lang="fr-FR" smtClean="0"/>
              <a:t>12/11/2025</a:t>
            </a:fld>
            <a:endParaRPr lang="fr-FR"/>
          </a:p>
        </p:txBody>
      </p:sp>
      <p:sp>
        <p:nvSpPr>
          <p:cNvPr id="5" name="Espace réservé du pied de page 4">
            <a:extLst>
              <a:ext uri="{FF2B5EF4-FFF2-40B4-BE49-F238E27FC236}">
                <a16:creationId xmlns:a16="http://schemas.microsoft.com/office/drawing/2014/main" id="{0290E964-2BBC-668E-F58C-479DE20F7D20}"/>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2E1620A0-190E-DFE5-58B7-D2A8C960EF58}"/>
              </a:ext>
            </a:extLst>
          </p:cNvPr>
          <p:cNvSpPr>
            <a:spLocks noGrp="1"/>
          </p:cNvSpPr>
          <p:nvPr>
            <p:ph type="sldNum" sz="quarter" idx="12"/>
          </p:nvPr>
        </p:nvSpPr>
        <p:spPr/>
        <p:txBody>
          <a:bodyPr/>
          <a:lstStyle/>
          <a:p>
            <a:fld id="{A86B6C91-9B62-744C-9C25-D5C9EEF1D5B6}" type="slidenum">
              <a:rPr lang="fr-FR" smtClean="0"/>
              <a:t>‹N°›</a:t>
            </a:fld>
            <a:endParaRPr lang="fr-FR"/>
          </a:p>
        </p:txBody>
      </p:sp>
    </p:spTree>
    <p:extLst>
      <p:ext uri="{BB962C8B-B14F-4D97-AF65-F5344CB8AC3E}">
        <p14:creationId xmlns:p14="http://schemas.microsoft.com/office/powerpoint/2010/main" val="16837289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F8D643B-374F-D74A-7734-D8967BADB67C}"/>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14DB1459-B4DE-DD2F-0F3B-7157D0CCC34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4FE0DD53-5701-C06D-53F7-5620E5D4B4EC}"/>
              </a:ext>
            </a:extLst>
          </p:cNvPr>
          <p:cNvSpPr>
            <a:spLocks noGrp="1"/>
          </p:cNvSpPr>
          <p:nvPr>
            <p:ph type="dt" sz="half" idx="10"/>
          </p:nvPr>
        </p:nvSpPr>
        <p:spPr/>
        <p:txBody>
          <a:bodyPr/>
          <a:lstStyle/>
          <a:p>
            <a:fld id="{D376DA32-1390-8748-BE15-3D636EAAF942}" type="datetimeFigureOut">
              <a:rPr lang="fr-FR" smtClean="0"/>
              <a:t>12/11/2025</a:t>
            </a:fld>
            <a:endParaRPr lang="fr-FR"/>
          </a:p>
        </p:txBody>
      </p:sp>
      <p:sp>
        <p:nvSpPr>
          <p:cNvPr id="5" name="Espace réservé du pied de page 4">
            <a:extLst>
              <a:ext uri="{FF2B5EF4-FFF2-40B4-BE49-F238E27FC236}">
                <a16:creationId xmlns:a16="http://schemas.microsoft.com/office/drawing/2014/main" id="{9696E55C-63BB-9176-FAE6-B6AAA5836859}"/>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D62303CA-22DC-5915-DF6F-0A8178B39BD3}"/>
              </a:ext>
            </a:extLst>
          </p:cNvPr>
          <p:cNvSpPr>
            <a:spLocks noGrp="1"/>
          </p:cNvSpPr>
          <p:nvPr>
            <p:ph type="sldNum" sz="quarter" idx="12"/>
          </p:nvPr>
        </p:nvSpPr>
        <p:spPr/>
        <p:txBody>
          <a:bodyPr/>
          <a:lstStyle/>
          <a:p>
            <a:fld id="{A86B6C91-9B62-744C-9C25-D5C9EEF1D5B6}" type="slidenum">
              <a:rPr lang="fr-FR" smtClean="0"/>
              <a:t>‹N°›</a:t>
            </a:fld>
            <a:endParaRPr lang="fr-FR"/>
          </a:p>
        </p:txBody>
      </p:sp>
    </p:spTree>
    <p:extLst>
      <p:ext uri="{BB962C8B-B14F-4D97-AF65-F5344CB8AC3E}">
        <p14:creationId xmlns:p14="http://schemas.microsoft.com/office/powerpoint/2010/main" val="22498994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FE583BF-0693-772B-D9BB-6DC8F0EF5BA2}"/>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E39292E3-D861-8946-68CA-27D374EB8F9C}"/>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C5F291F1-2A9A-5D63-A438-EA976CE5A50E}"/>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A3935B31-04AE-56D0-296C-E1A9E41B8F6E}"/>
              </a:ext>
            </a:extLst>
          </p:cNvPr>
          <p:cNvSpPr>
            <a:spLocks noGrp="1"/>
          </p:cNvSpPr>
          <p:nvPr>
            <p:ph type="dt" sz="half" idx="10"/>
          </p:nvPr>
        </p:nvSpPr>
        <p:spPr/>
        <p:txBody>
          <a:bodyPr/>
          <a:lstStyle/>
          <a:p>
            <a:fld id="{D376DA32-1390-8748-BE15-3D636EAAF942}" type="datetimeFigureOut">
              <a:rPr lang="fr-FR" smtClean="0"/>
              <a:t>12/11/2025</a:t>
            </a:fld>
            <a:endParaRPr lang="fr-FR"/>
          </a:p>
        </p:txBody>
      </p:sp>
      <p:sp>
        <p:nvSpPr>
          <p:cNvPr id="6" name="Espace réservé du pied de page 5">
            <a:extLst>
              <a:ext uri="{FF2B5EF4-FFF2-40B4-BE49-F238E27FC236}">
                <a16:creationId xmlns:a16="http://schemas.microsoft.com/office/drawing/2014/main" id="{E595C082-01B1-8398-6413-2E9A8FB72447}"/>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5B60C77B-B7A9-A2A6-E322-4CDCB0E3645D}"/>
              </a:ext>
            </a:extLst>
          </p:cNvPr>
          <p:cNvSpPr>
            <a:spLocks noGrp="1"/>
          </p:cNvSpPr>
          <p:nvPr>
            <p:ph type="sldNum" sz="quarter" idx="12"/>
          </p:nvPr>
        </p:nvSpPr>
        <p:spPr/>
        <p:txBody>
          <a:bodyPr/>
          <a:lstStyle/>
          <a:p>
            <a:fld id="{A86B6C91-9B62-744C-9C25-D5C9EEF1D5B6}" type="slidenum">
              <a:rPr lang="fr-FR" smtClean="0"/>
              <a:t>‹N°›</a:t>
            </a:fld>
            <a:endParaRPr lang="fr-FR"/>
          </a:p>
        </p:txBody>
      </p:sp>
    </p:spTree>
    <p:extLst>
      <p:ext uri="{BB962C8B-B14F-4D97-AF65-F5344CB8AC3E}">
        <p14:creationId xmlns:p14="http://schemas.microsoft.com/office/powerpoint/2010/main" val="42403903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9A7ABF5-BD45-037F-F5B0-0F955D6E8797}"/>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B332F978-8F78-1718-5C94-B02122BE5C9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14B33912-21FF-0816-27AB-75733612304D}"/>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33B24B41-87DF-637A-5AEE-E5D37192DDC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62A9ED84-34DC-2A0D-1C0B-729A9B677813}"/>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C06F9992-A52E-B38A-AE83-72934D34DCD0}"/>
              </a:ext>
            </a:extLst>
          </p:cNvPr>
          <p:cNvSpPr>
            <a:spLocks noGrp="1"/>
          </p:cNvSpPr>
          <p:nvPr>
            <p:ph type="dt" sz="half" idx="10"/>
          </p:nvPr>
        </p:nvSpPr>
        <p:spPr/>
        <p:txBody>
          <a:bodyPr/>
          <a:lstStyle/>
          <a:p>
            <a:fld id="{D376DA32-1390-8748-BE15-3D636EAAF942}" type="datetimeFigureOut">
              <a:rPr lang="fr-FR" smtClean="0"/>
              <a:t>12/11/2025</a:t>
            </a:fld>
            <a:endParaRPr lang="fr-FR"/>
          </a:p>
        </p:txBody>
      </p:sp>
      <p:sp>
        <p:nvSpPr>
          <p:cNvPr id="8" name="Espace réservé du pied de page 7">
            <a:extLst>
              <a:ext uri="{FF2B5EF4-FFF2-40B4-BE49-F238E27FC236}">
                <a16:creationId xmlns:a16="http://schemas.microsoft.com/office/drawing/2014/main" id="{C5EC6197-B757-B0BD-05F0-05281ED9FCBD}"/>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B13F29EA-2032-3863-9136-9FA7A4BDBB74}"/>
              </a:ext>
            </a:extLst>
          </p:cNvPr>
          <p:cNvSpPr>
            <a:spLocks noGrp="1"/>
          </p:cNvSpPr>
          <p:nvPr>
            <p:ph type="sldNum" sz="quarter" idx="12"/>
          </p:nvPr>
        </p:nvSpPr>
        <p:spPr/>
        <p:txBody>
          <a:bodyPr/>
          <a:lstStyle/>
          <a:p>
            <a:fld id="{A86B6C91-9B62-744C-9C25-D5C9EEF1D5B6}" type="slidenum">
              <a:rPr lang="fr-FR" smtClean="0"/>
              <a:t>‹N°›</a:t>
            </a:fld>
            <a:endParaRPr lang="fr-FR"/>
          </a:p>
        </p:txBody>
      </p:sp>
    </p:spTree>
    <p:extLst>
      <p:ext uri="{BB962C8B-B14F-4D97-AF65-F5344CB8AC3E}">
        <p14:creationId xmlns:p14="http://schemas.microsoft.com/office/powerpoint/2010/main" val="39496341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FE9A4BD-9A7C-748F-BB13-F992EA91E4D0}"/>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7CB9761A-E529-DAB8-0C0C-CBA85F6ABA2A}"/>
              </a:ext>
            </a:extLst>
          </p:cNvPr>
          <p:cNvSpPr>
            <a:spLocks noGrp="1"/>
          </p:cNvSpPr>
          <p:nvPr>
            <p:ph type="dt" sz="half" idx="10"/>
          </p:nvPr>
        </p:nvSpPr>
        <p:spPr/>
        <p:txBody>
          <a:bodyPr/>
          <a:lstStyle/>
          <a:p>
            <a:fld id="{D376DA32-1390-8748-BE15-3D636EAAF942}" type="datetimeFigureOut">
              <a:rPr lang="fr-FR" smtClean="0"/>
              <a:t>12/11/2025</a:t>
            </a:fld>
            <a:endParaRPr lang="fr-FR"/>
          </a:p>
        </p:txBody>
      </p:sp>
      <p:sp>
        <p:nvSpPr>
          <p:cNvPr id="4" name="Espace réservé du pied de page 3">
            <a:extLst>
              <a:ext uri="{FF2B5EF4-FFF2-40B4-BE49-F238E27FC236}">
                <a16:creationId xmlns:a16="http://schemas.microsoft.com/office/drawing/2014/main" id="{FF9FE99E-C41A-D017-5864-A78829500029}"/>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6BC619F6-F7D6-875D-0B5A-2D1A16DB726D}"/>
              </a:ext>
            </a:extLst>
          </p:cNvPr>
          <p:cNvSpPr>
            <a:spLocks noGrp="1"/>
          </p:cNvSpPr>
          <p:nvPr>
            <p:ph type="sldNum" sz="quarter" idx="12"/>
          </p:nvPr>
        </p:nvSpPr>
        <p:spPr/>
        <p:txBody>
          <a:bodyPr/>
          <a:lstStyle/>
          <a:p>
            <a:fld id="{A86B6C91-9B62-744C-9C25-D5C9EEF1D5B6}" type="slidenum">
              <a:rPr lang="fr-FR" smtClean="0"/>
              <a:t>‹N°›</a:t>
            </a:fld>
            <a:endParaRPr lang="fr-FR"/>
          </a:p>
        </p:txBody>
      </p:sp>
    </p:spTree>
    <p:extLst>
      <p:ext uri="{BB962C8B-B14F-4D97-AF65-F5344CB8AC3E}">
        <p14:creationId xmlns:p14="http://schemas.microsoft.com/office/powerpoint/2010/main" val="32144581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6A551930-FBB2-7D91-141B-64B5174F5E51}"/>
              </a:ext>
            </a:extLst>
          </p:cNvPr>
          <p:cNvSpPr>
            <a:spLocks noGrp="1"/>
          </p:cNvSpPr>
          <p:nvPr>
            <p:ph type="dt" sz="half" idx="10"/>
          </p:nvPr>
        </p:nvSpPr>
        <p:spPr/>
        <p:txBody>
          <a:bodyPr/>
          <a:lstStyle/>
          <a:p>
            <a:fld id="{D376DA32-1390-8748-BE15-3D636EAAF942}" type="datetimeFigureOut">
              <a:rPr lang="fr-FR" smtClean="0"/>
              <a:t>12/11/2025</a:t>
            </a:fld>
            <a:endParaRPr lang="fr-FR"/>
          </a:p>
        </p:txBody>
      </p:sp>
      <p:sp>
        <p:nvSpPr>
          <p:cNvPr id="3" name="Espace réservé du pied de page 2">
            <a:extLst>
              <a:ext uri="{FF2B5EF4-FFF2-40B4-BE49-F238E27FC236}">
                <a16:creationId xmlns:a16="http://schemas.microsoft.com/office/drawing/2014/main" id="{2BE407E2-B527-90CE-61DD-4B4D57C4CF68}"/>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041519DD-4D3B-C5C0-61C6-FCFCC2BCC800}"/>
              </a:ext>
            </a:extLst>
          </p:cNvPr>
          <p:cNvSpPr>
            <a:spLocks noGrp="1"/>
          </p:cNvSpPr>
          <p:nvPr>
            <p:ph type="sldNum" sz="quarter" idx="12"/>
          </p:nvPr>
        </p:nvSpPr>
        <p:spPr/>
        <p:txBody>
          <a:bodyPr/>
          <a:lstStyle/>
          <a:p>
            <a:fld id="{A86B6C91-9B62-744C-9C25-D5C9EEF1D5B6}" type="slidenum">
              <a:rPr lang="fr-FR" smtClean="0"/>
              <a:t>‹N°›</a:t>
            </a:fld>
            <a:endParaRPr lang="fr-FR"/>
          </a:p>
        </p:txBody>
      </p:sp>
    </p:spTree>
    <p:extLst>
      <p:ext uri="{BB962C8B-B14F-4D97-AF65-F5344CB8AC3E}">
        <p14:creationId xmlns:p14="http://schemas.microsoft.com/office/powerpoint/2010/main" val="40203051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4A30A76-082B-30AB-8989-3D28FF32FEB0}"/>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243409FB-C0C3-61A3-F650-D462803EED5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10B6F819-35AD-8187-CFDF-43F68EBBB64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F9B3463D-BDAA-F8E7-76C7-792DF5C048B3}"/>
              </a:ext>
            </a:extLst>
          </p:cNvPr>
          <p:cNvSpPr>
            <a:spLocks noGrp="1"/>
          </p:cNvSpPr>
          <p:nvPr>
            <p:ph type="dt" sz="half" idx="10"/>
          </p:nvPr>
        </p:nvSpPr>
        <p:spPr/>
        <p:txBody>
          <a:bodyPr/>
          <a:lstStyle/>
          <a:p>
            <a:fld id="{D376DA32-1390-8748-BE15-3D636EAAF942}" type="datetimeFigureOut">
              <a:rPr lang="fr-FR" smtClean="0"/>
              <a:t>12/11/2025</a:t>
            </a:fld>
            <a:endParaRPr lang="fr-FR"/>
          </a:p>
        </p:txBody>
      </p:sp>
      <p:sp>
        <p:nvSpPr>
          <p:cNvPr id="6" name="Espace réservé du pied de page 5">
            <a:extLst>
              <a:ext uri="{FF2B5EF4-FFF2-40B4-BE49-F238E27FC236}">
                <a16:creationId xmlns:a16="http://schemas.microsoft.com/office/drawing/2014/main" id="{FCDC8B62-A049-21ED-562B-67DF0CC6170F}"/>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095A04B2-4753-534E-9B48-8EE7F5DB4512}"/>
              </a:ext>
            </a:extLst>
          </p:cNvPr>
          <p:cNvSpPr>
            <a:spLocks noGrp="1"/>
          </p:cNvSpPr>
          <p:nvPr>
            <p:ph type="sldNum" sz="quarter" idx="12"/>
          </p:nvPr>
        </p:nvSpPr>
        <p:spPr/>
        <p:txBody>
          <a:bodyPr/>
          <a:lstStyle/>
          <a:p>
            <a:fld id="{A86B6C91-9B62-744C-9C25-D5C9EEF1D5B6}" type="slidenum">
              <a:rPr lang="fr-FR" smtClean="0"/>
              <a:t>‹N°›</a:t>
            </a:fld>
            <a:endParaRPr lang="fr-FR"/>
          </a:p>
        </p:txBody>
      </p:sp>
    </p:spTree>
    <p:extLst>
      <p:ext uri="{BB962C8B-B14F-4D97-AF65-F5344CB8AC3E}">
        <p14:creationId xmlns:p14="http://schemas.microsoft.com/office/powerpoint/2010/main" val="18254485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C33B935-DBD2-C587-0B87-7459FB494023}"/>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175C65B9-56C3-BD67-467D-A63FA480BD0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9B240B41-AC06-BE52-F11E-2F9984A171C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20E2A35D-7D94-AA7F-D98B-EA3BE893C383}"/>
              </a:ext>
            </a:extLst>
          </p:cNvPr>
          <p:cNvSpPr>
            <a:spLocks noGrp="1"/>
          </p:cNvSpPr>
          <p:nvPr>
            <p:ph type="dt" sz="half" idx="10"/>
          </p:nvPr>
        </p:nvSpPr>
        <p:spPr/>
        <p:txBody>
          <a:bodyPr/>
          <a:lstStyle/>
          <a:p>
            <a:fld id="{D376DA32-1390-8748-BE15-3D636EAAF942}" type="datetimeFigureOut">
              <a:rPr lang="fr-FR" smtClean="0"/>
              <a:t>12/11/2025</a:t>
            </a:fld>
            <a:endParaRPr lang="fr-FR"/>
          </a:p>
        </p:txBody>
      </p:sp>
      <p:sp>
        <p:nvSpPr>
          <p:cNvPr id="6" name="Espace réservé du pied de page 5">
            <a:extLst>
              <a:ext uri="{FF2B5EF4-FFF2-40B4-BE49-F238E27FC236}">
                <a16:creationId xmlns:a16="http://schemas.microsoft.com/office/drawing/2014/main" id="{3B87B827-112E-DDB4-221A-E598EB573EE5}"/>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14086512-AC89-1786-D88C-C9BA9EBA6C1C}"/>
              </a:ext>
            </a:extLst>
          </p:cNvPr>
          <p:cNvSpPr>
            <a:spLocks noGrp="1"/>
          </p:cNvSpPr>
          <p:nvPr>
            <p:ph type="sldNum" sz="quarter" idx="12"/>
          </p:nvPr>
        </p:nvSpPr>
        <p:spPr/>
        <p:txBody>
          <a:bodyPr/>
          <a:lstStyle/>
          <a:p>
            <a:fld id="{A86B6C91-9B62-744C-9C25-D5C9EEF1D5B6}" type="slidenum">
              <a:rPr lang="fr-FR" smtClean="0"/>
              <a:t>‹N°›</a:t>
            </a:fld>
            <a:endParaRPr lang="fr-FR"/>
          </a:p>
        </p:txBody>
      </p:sp>
    </p:spTree>
    <p:extLst>
      <p:ext uri="{BB962C8B-B14F-4D97-AF65-F5344CB8AC3E}">
        <p14:creationId xmlns:p14="http://schemas.microsoft.com/office/powerpoint/2010/main" val="30324872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0053A19E-06C0-1857-CD70-9119DA3B10B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1751B6F5-2B7C-B73E-8897-27D146985AD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ECE39475-BA49-4FCD-9363-19D39D67774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76DA32-1390-8748-BE15-3D636EAAF942}" type="datetimeFigureOut">
              <a:rPr lang="fr-FR" smtClean="0"/>
              <a:t>12/11/2025</a:t>
            </a:fld>
            <a:endParaRPr lang="fr-FR"/>
          </a:p>
        </p:txBody>
      </p:sp>
      <p:sp>
        <p:nvSpPr>
          <p:cNvPr id="5" name="Espace réservé du pied de page 4">
            <a:extLst>
              <a:ext uri="{FF2B5EF4-FFF2-40B4-BE49-F238E27FC236}">
                <a16:creationId xmlns:a16="http://schemas.microsoft.com/office/drawing/2014/main" id="{97A6AB5D-2195-92C9-3FB4-56235C1CA5B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30370336-6EE7-1142-F8F3-716EACFFEE0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6B6C91-9B62-744C-9C25-D5C9EEF1D5B6}" type="slidenum">
              <a:rPr lang="fr-FR" smtClean="0"/>
              <a:t>‹N°›</a:t>
            </a:fld>
            <a:endParaRPr lang="fr-FR"/>
          </a:p>
        </p:txBody>
      </p:sp>
    </p:spTree>
    <p:extLst>
      <p:ext uri="{BB962C8B-B14F-4D97-AF65-F5344CB8AC3E}">
        <p14:creationId xmlns:p14="http://schemas.microsoft.com/office/powerpoint/2010/main" val="13047037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953F31E-9519-D448-A0ED-6B2E00433C8D}"/>
              </a:ext>
            </a:extLst>
          </p:cNvPr>
          <p:cNvSpPr>
            <a:spLocks noGrp="1"/>
          </p:cNvSpPr>
          <p:nvPr>
            <p:ph type="ctrTitle"/>
          </p:nvPr>
        </p:nvSpPr>
        <p:spPr>
          <a:xfrm>
            <a:off x="1524000" y="2460509"/>
            <a:ext cx="9144000" cy="2387600"/>
          </a:xfrm>
        </p:spPr>
        <p:txBody>
          <a:bodyPr/>
          <a:lstStyle/>
          <a:p>
            <a:r>
              <a:rPr lang="fr-FR" sz="4000" b="1" kern="100" dirty="0">
                <a:effectLst/>
                <a:latin typeface="Calibri" panose="020F0502020204030204" pitchFamily="34" charset="0"/>
                <a:ea typeface="Calibri" panose="020F0502020204030204" pitchFamily="34" charset="0"/>
                <a:cs typeface="Times New Roman" panose="02020603050405020304" pitchFamily="18" charset="0"/>
              </a:rPr>
              <a:t>La santé et la maladie, des « objets philosophiques » ? </a:t>
            </a:r>
            <a:br>
              <a:rPr lang="fr-FR"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fr-FR" dirty="0"/>
          </a:p>
        </p:txBody>
      </p:sp>
      <p:sp>
        <p:nvSpPr>
          <p:cNvPr id="3" name="Sous-titre 2">
            <a:extLst>
              <a:ext uri="{FF2B5EF4-FFF2-40B4-BE49-F238E27FC236}">
                <a16:creationId xmlns:a16="http://schemas.microsoft.com/office/drawing/2014/main" id="{2CE3E265-2199-8E67-2FA3-FE4644AC1CCE}"/>
              </a:ext>
            </a:extLst>
          </p:cNvPr>
          <p:cNvSpPr>
            <a:spLocks noGrp="1"/>
          </p:cNvSpPr>
          <p:nvPr>
            <p:ph type="subTitle" idx="1"/>
          </p:nvPr>
        </p:nvSpPr>
        <p:spPr>
          <a:xfrm>
            <a:off x="1524000" y="4995941"/>
            <a:ext cx="9144000" cy="1655762"/>
          </a:xfrm>
        </p:spPr>
        <p:txBody>
          <a:bodyPr/>
          <a:lstStyle/>
          <a:p>
            <a:r>
              <a:rPr lang="fr-FR" dirty="0"/>
              <a:t>Agathe Camus TD L-SPS 2025-2026</a:t>
            </a:r>
          </a:p>
        </p:txBody>
      </p:sp>
    </p:spTree>
    <p:extLst>
      <p:ext uri="{BB962C8B-B14F-4D97-AF65-F5344CB8AC3E}">
        <p14:creationId xmlns:p14="http://schemas.microsoft.com/office/powerpoint/2010/main" val="23956164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F43CE99-B596-8D4E-6BDC-39FADB3F6D5F}"/>
              </a:ext>
            </a:extLst>
          </p:cNvPr>
          <p:cNvSpPr>
            <a:spLocks noGrp="1"/>
          </p:cNvSpPr>
          <p:nvPr>
            <p:ph type="title"/>
          </p:nvPr>
        </p:nvSpPr>
        <p:spPr/>
        <p:txBody>
          <a:bodyPr/>
          <a:lstStyle/>
          <a:p>
            <a:r>
              <a:rPr lang="fr-FR" b="1" dirty="0"/>
              <a:t>I. Définir la santé</a:t>
            </a:r>
          </a:p>
        </p:txBody>
      </p:sp>
      <p:sp>
        <p:nvSpPr>
          <p:cNvPr id="3" name="Espace réservé du contenu 2">
            <a:extLst>
              <a:ext uri="{FF2B5EF4-FFF2-40B4-BE49-F238E27FC236}">
                <a16:creationId xmlns:a16="http://schemas.microsoft.com/office/drawing/2014/main" id="{59C3AF89-776B-62E4-AB70-3E0AAD566FA8}"/>
              </a:ext>
            </a:extLst>
          </p:cNvPr>
          <p:cNvSpPr>
            <a:spLocks noGrp="1"/>
          </p:cNvSpPr>
          <p:nvPr>
            <p:ph idx="1"/>
          </p:nvPr>
        </p:nvSpPr>
        <p:spPr/>
        <p:txBody>
          <a:bodyPr>
            <a:normAutofit fontScale="77500" lnSpcReduction="20000"/>
          </a:bodyPr>
          <a:lstStyle/>
          <a:p>
            <a:pPr marL="0" indent="0">
              <a:buNone/>
            </a:pPr>
            <a:r>
              <a:rPr lang="fr-FR" sz="1800" b="1" kern="100" dirty="0">
                <a:effectLst/>
                <a:latin typeface="Calibri" panose="020F0502020204030204" pitchFamily="34" charset="0"/>
                <a:ea typeface="Calibri" panose="020F0502020204030204" pitchFamily="34" charset="0"/>
                <a:cs typeface="Times New Roman" panose="02020603050405020304" pitchFamily="18" charset="0"/>
              </a:rPr>
              <a:t>RESSOURCES</a:t>
            </a:r>
          </a:p>
          <a:p>
            <a:pPr marL="0" indent="0">
              <a:buNone/>
            </a:pPr>
            <a:r>
              <a:rPr lang="fr-FR" sz="1800" kern="100" dirty="0">
                <a:effectLst/>
                <a:latin typeface="Calibri" panose="020F0502020204030204" pitchFamily="34" charset="0"/>
                <a:ea typeface="Calibri" panose="020F0502020204030204" pitchFamily="34" charset="0"/>
                <a:cs typeface="Times New Roman" panose="02020603050405020304" pitchFamily="18" charset="0"/>
              </a:rPr>
              <a:t>Définitions courantes et « savantes » de la santé</a:t>
            </a:r>
          </a:p>
          <a:p>
            <a:pPr marL="0" indent="0">
              <a:buNone/>
            </a:pPr>
            <a:r>
              <a:rPr lang="fr-FR" sz="1800" kern="100" dirty="0">
                <a:effectLst/>
                <a:latin typeface="Calibri" panose="020F0502020204030204" pitchFamily="34" charset="0"/>
                <a:ea typeface="Calibri" panose="020F0502020204030204" pitchFamily="34" charset="0"/>
                <a:cs typeface="Times New Roman" panose="02020603050405020304" pitchFamily="18" charset="0"/>
              </a:rPr>
              <a:t>Étude 20 « Santé et maladie » du Manuel du Collège des enseignants en Sciences humaines et sociales en Santé, Les Belles-Lettres, 2011 (p. 162-165)</a:t>
            </a:r>
          </a:p>
          <a:p>
            <a:pPr marL="0" indent="0">
              <a:buNone/>
            </a:pPr>
            <a:r>
              <a:rPr lang="fr-FR" sz="1800" kern="100" dirty="0">
                <a:latin typeface="Calibri" panose="020F0502020204030204" pitchFamily="34" charset="0"/>
                <a:ea typeface="Calibri" panose="020F0502020204030204" pitchFamily="34" charset="0"/>
                <a:cs typeface="Times New Roman" panose="02020603050405020304" pitchFamily="18" charset="0"/>
              </a:rPr>
              <a:t>Début de l’épisode 2 (« La santé est-elle normale ? ») du Podcast issu de la série « Et surtout la santé!), La série documentaire, France Culture</a:t>
            </a:r>
            <a:endParaRPr lang="fr-F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fr-FR" sz="1800" b="1" kern="100"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fr-FR" sz="1800" b="1" kern="100" dirty="0">
                <a:effectLst/>
                <a:latin typeface="Calibri" panose="020F0502020204030204" pitchFamily="34" charset="0"/>
                <a:ea typeface="Calibri" panose="020F0502020204030204" pitchFamily="34" charset="0"/>
                <a:cs typeface="Times New Roman" panose="02020603050405020304" pitchFamily="18" charset="0"/>
              </a:rPr>
              <a:t>QUESTIONS</a:t>
            </a:r>
          </a:p>
          <a:p>
            <a:pPr marL="0" indent="0">
              <a:buNone/>
            </a:pPr>
            <a:endParaRPr lang="fr-FR" sz="1800" b="1" kern="100" dirty="0">
              <a:effectLst/>
              <a:latin typeface="Calibri" panose="020F0502020204030204" pitchFamily="34" charset="0"/>
              <a:ea typeface="Calibri" panose="020F0502020204030204" pitchFamily="34" charset="0"/>
              <a:cs typeface="Times New Roman" panose="02020603050405020304" pitchFamily="18" charset="0"/>
            </a:endParaRPr>
          </a:p>
          <a:p>
            <a:r>
              <a:rPr lang="fr-FR" sz="1800" b="1" kern="100" dirty="0">
                <a:effectLst/>
                <a:latin typeface="Calibri" panose="020F0502020204030204" pitchFamily="34" charset="0"/>
                <a:ea typeface="Calibri" panose="020F0502020204030204" pitchFamily="34" charset="0"/>
                <a:cs typeface="Times New Roman" panose="02020603050405020304" pitchFamily="18" charset="0"/>
              </a:rPr>
              <a:t>Quelles sont les définitions de la santé que vous connaissez ? Si vous n’en connaissez pas, comment, vous, vous la définiriez ? </a:t>
            </a:r>
          </a:p>
          <a:p>
            <a:pPr marL="0" indent="0">
              <a:buNone/>
            </a:pPr>
            <a:endParaRPr lang="fr-FR" sz="1800" b="1" kern="100" dirty="0">
              <a:effectLst/>
              <a:latin typeface="Calibri" panose="020F0502020204030204" pitchFamily="34" charset="0"/>
              <a:ea typeface="Calibri" panose="020F0502020204030204" pitchFamily="34" charset="0"/>
              <a:cs typeface="Times New Roman" panose="02020603050405020304" pitchFamily="18" charset="0"/>
            </a:endParaRPr>
          </a:p>
          <a:p>
            <a:r>
              <a:rPr lang="fr-FR" sz="1800" b="1" kern="100" dirty="0">
                <a:effectLst/>
                <a:latin typeface="Calibri" panose="020F0502020204030204" pitchFamily="34" charset="0"/>
                <a:ea typeface="Calibri" panose="020F0502020204030204" pitchFamily="34" charset="0"/>
                <a:cs typeface="Times New Roman" panose="02020603050405020304" pitchFamily="18" charset="0"/>
              </a:rPr>
              <a:t>Pourquoi a-t-on besoin de définir la santé ? </a:t>
            </a:r>
          </a:p>
          <a:p>
            <a:pPr marL="0" indent="0">
              <a:buNone/>
            </a:pPr>
            <a:endParaRPr lang="fr-FR" sz="1800" b="1" kern="100" dirty="0">
              <a:effectLst/>
              <a:latin typeface="Calibri" panose="020F0502020204030204" pitchFamily="34" charset="0"/>
              <a:ea typeface="Calibri" panose="020F0502020204030204" pitchFamily="34" charset="0"/>
              <a:cs typeface="Times New Roman" panose="02020603050405020304" pitchFamily="18" charset="0"/>
            </a:endParaRPr>
          </a:p>
          <a:p>
            <a:r>
              <a:rPr lang="fr-FR" sz="1800" b="1" kern="100" dirty="0">
                <a:effectLst/>
                <a:latin typeface="Calibri" panose="020F0502020204030204" pitchFamily="34" charset="0"/>
                <a:ea typeface="Calibri" panose="020F0502020204030204" pitchFamily="34" charset="0"/>
                <a:cs typeface="Times New Roman" panose="02020603050405020304" pitchFamily="18" charset="0"/>
              </a:rPr>
              <a:t>Depuis quel point de vue le philosophe Georges Canguilhem définit-il la santé et la maladie ? De quelles approches se distingue-t-il ? </a:t>
            </a:r>
          </a:p>
          <a:p>
            <a:pPr marL="0" indent="0">
              <a:buNone/>
            </a:pPr>
            <a:endParaRPr lang="fr-FR" sz="1800" b="1" kern="100" dirty="0">
              <a:effectLst/>
              <a:latin typeface="Calibri" panose="020F0502020204030204" pitchFamily="34" charset="0"/>
              <a:ea typeface="Calibri" panose="020F0502020204030204" pitchFamily="34" charset="0"/>
              <a:cs typeface="Times New Roman" panose="02020603050405020304" pitchFamily="18" charset="0"/>
            </a:endParaRPr>
          </a:p>
          <a:p>
            <a:r>
              <a:rPr lang="fr-FR" sz="1800" b="1" dirty="0">
                <a:effectLst/>
                <a:latin typeface="Calibri" panose="020F0502020204030204" pitchFamily="34" charset="0"/>
                <a:ea typeface="Calibri" panose="020F0502020204030204" pitchFamily="34" charset="0"/>
                <a:cs typeface="Times New Roman" panose="02020603050405020304" pitchFamily="18" charset="0"/>
              </a:rPr>
              <a:t>Pourquoi il n’y a pas de « science de la santé » pour le philosophe Georges Canguilhem ?</a:t>
            </a:r>
            <a:r>
              <a:rPr lang="fr-FR" sz="1200" dirty="0">
                <a:effectLst/>
              </a:rPr>
              <a:t> </a:t>
            </a:r>
            <a:endParaRPr lang="fr-FR"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fr-FR"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fr-FR" dirty="0"/>
          </a:p>
        </p:txBody>
      </p:sp>
    </p:spTree>
    <p:extLst>
      <p:ext uri="{BB962C8B-B14F-4D97-AF65-F5344CB8AC3E}">
        <p14:creationId xmlns:p14="http://schemas.microsoft.com/office/powerpoint/2010/main" val="36327534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5098AF-CD5B-7337-66B0-3F6592A1311F}"/>
              </a:ext>
            </a:extLst>
          </p:cNvPr>
          <p:cNvSpPr>
            <a:spLocks noGrp="1"/>
          </p:cNvSpPr>
          <p:nvPr>
            <p:ph type="title"/>
          </p:nvPr>
        </p:nvSpPr>
        <p:spPr/>
        <p:txBody>
          <a:bodyPr/>
          <a:lstStyle/>
          <a:p>
            <a:r>
              <a:rPr lang="fr-FR" b="1" dirty="0"/>
              <a:t>Différentes définitions de la santé</a:t>
            </a:r>
          </a:p>
        </p:txBody>
      </p:sp>
      <p:sp>
        <p:nvSpPr>
          <p:cNvPr id="3" name="Espace réservé du contenu 2">
            <a:extLst>
              <a:ext uri="{FF2B5EF4-FFF2-40B4-BE49-F238E27FC236}">
                <a16:creationId xmlns:a16="http://schemas.microsoft.com/office/drawing/2014/main" id="{71CED48E-C985-EE37-18C8-DEAE43B65F73}"/>
              </a:ext>
            </a:extLst>
          </p:cNvPr>
          <p:cNvSpPr>
            <a:spLocks noGrp="1"/>
          </p:cNvSpPr>
          <p:nvPr>
            <p:ph idx="1"/>
          </p:nvPr>
        </p:nvSpPr>
        <p:spPr/>
        <p:txBody>
          <a:bodyPr>
            <a:normAutofit fontScale="77500" lnSpcReduction="20000"/>
          </a:bodyPr>
          <a:lstStyle/>
          <a:p>
            <a:pPr marL="0" indent="0">
              <a:buNone/>
            </a:pPr>
            <a:r>
              <a:rPr lang="fr-FR" dirty="0">
                <a:effectLst/>
                <a:latin typeface="Calibri" panose="020F0502020204030204" pitchFamily="34" charset="0"/>
                <a:cs typeface="Calibri" panose="020F0502020204030204" pitchFamily="34" charset="0"/>
              </a:rPr>
              <a:t>Dictionnaire : « état physiologique normal de l'organisme d'un être vivant, en particulier d'un être humain qui fonctionne harmonieusement ».</a:t>
            </a:r>
          </a:p>
          <a:p>
            <a:pPr marL="0" indent="0">
              <a:buNone/>
            </a:pPr>
            <a:endParaRPr lang="fr-FR" dirty="0">
              <a:effectLst/>
              <a:latin typeface="Calibri" panose="020F0502020204030204" pitchFamily="34" charset="0"/>
              <a:cs typeface="Calibri" panose="020F0502020204030204" pitchFamily="34" charset="0"/>
            </a:endParaRPr>
          </a:p>
          <a:p>
            <a:pPr marL="0" indent="0">
              <a:buNone/>
            </a:pPr>
            <a:r>
              <a:rPr lang="fr-FR" dirty="0">
                <a:effectLst/>
                <a:latin typeface="Calibri" panose="020F0502020204030204" pitchFamily="34" charset="0"/>
                <a:cs typeface="Calibri" panose="020F0502020204030204" pitchFamily="34" charset="0"/>
              </a:rPr>
              <a:t>OMS : « État de complet bien-être physique, mental et social qui ne consiste pas seulement en l’absence de maladie ».</a:t>
            </a:r>
          </a:p>
          <a:p>
            <a:pPr marL="0" indent="0">
              <a:buNone/>
            </a:pPr>
            <a:endParaRPr lang="fr-FR" dirty="0">
              <a:latin typeface="Calibri" panose="020F0502020204030204" pitchFamily="34" charset="0"/>
              <a:cs typeface="Calibri" panose="020F0502020204030204" pitchFamily="34" charset="0"/>
            </a:endParaRPr>
          </a:p>
          <a:p>
            <a:pPr marL="0" indent="0">
              <a:buNone/>
            </a:pPr>
            <a:r>
              <a:rPr lang="fr-FR" dirty="0">
                <a:latin typeface="Calibri" panose="020F0502020204030204" pitchFamily="34" charset="0"/>
                <a:cs typeface="Calibri" panose="020F0502020204030204" pitchFamily="34" charset="0"/>
              </a:rPr>
              <a:t>Définition clinique ou biomédicale : « La santé comme absence de maladie ou d’anomalie identifiable »</a:t>
            </a:r>
          </a:p>
          <a:p>
            <a:pPr marL="0" indent="0">
              <a:buNone/>
            </a:pPr>
            <a:endParaRPr lang="fr-FR" dirty="0">
              <a:latin typeface="Calibri" panose="020F0502020204030204" pitchFamily="34" charset="0"/>
              <a:cs typeface="Calibri" panose="020F0502020204030204" pitchFamily="34" charset="0"/>
            </a:endParaRPr>
          </a:p>
          <a:p>
            <a:pPr marL="0" indent="0">
              <a:buNone/>
            </a:pPr>
            <a:r>
              <a:rPr lang="fr-FR" dirty="0">
                <a:latin typeface="Calibri" panose="020F0502020204030204" pitchFamily="34" charset="0"/>
                <a:cs typeface="Calibri" panose="020F0502020204030204" pitchFamily="34" charset="0"/>
              </a:rPr>
              <a:t>René Leriche (1936) : « La santé c’est la vie dans le silence des organes »</a:t>
            </a:r>
          </a:p>
          <a:p>
            <a:pPr marL="0" indent="0">
              <a:buNone/>
            </a:pPr>
            <a:endParaRPr lang="fr-FR" dirty="0">
              <a:effectLst/>
              <a:latin typeface="Helvetica Neue" panose="02000503000000020004" pitchFamily="2" charset="0"/>
            </a:endParaRPr>
          </a:p>
          <a:p>
            <a:pPr marL="0" indent="0">
              <a:buNone/>
            </a:pPr>
            <a:r>
              <a:rPr lang="fr-FR" dirty="0">
                <a:effectLst/>
                <a:latin typeface="Calibri" panose="020F0502020204030204" pitchFamily="34" charset="0"/>
                <a:cs typeface="Calibri" panose="020F0502020204030204" pitchFamily="34" charset="0"/>
              </a:rPr>
              <a:t>Définition « fonctionnelle » de la santé : « la santé c’est la capacité à s’adapter et à fonctionner dans son environnement. »</a:t>
            </a:r>
          </a:p>
          <a:p>
            <a:pPr marL="0" indent="0">
              <a:buNone/>
            </a:pPr>
            <a:endParaRPr lang="fr-FR" dirty="0">
              <a:latin typeface="Calibri" panose="020F0502020204030204" pitchFamily="34" charset="0"/>
              <a:cs typeface="Calibri" panose="020F0502020204030204" pitchFamily="34" charset="0"/>
            </a:endParaRPr>
          </a:p>
          <a:p>
            <a:pPr marL="0" indent="0">
              <a:buNone/>
            </a:pPr>
            <a:endParaRPr lang="fr-FR" dirty="0"/>
          </a:p>
        </p:txBody>
      </p:sp>
    </p:spTree>
    <p:extLst>
      <p:ext uri="{BB962C8B-B14F-4D97-AF65-F5344CB8AC3E}">
        <p14:creationId xmlns:p14="http://schemas.microsoft.com/office/powerpoint/2010/main" val="26056728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F43CE99-B596-8D4E-6BDC-39FADB3F6D5F}"/>
              </a:ext>
            </a:extLst>
          </p:cNvPr>
          <p:cNvSpPr>
            <a:spLocks noGrp="1"/>
          </p:cNvSpPr>
          <p:nvPr>
            <p:ph type="title"/>
          </p:nvPr>
        </p:nvSpPr>
        <p:spPr/>
        <p:txBody>
          <a:bodyPr/>
          <a:lstStyle/>
          <a:p>
            <a:r>
              <a:rPr lang="fr-FR" b="1" dirty="0"/>
              <a:t>II. Penser et définir les maladies chroniques</a:t>
            </a:r>
          </a:p>
        </p:txBody>
      </p:sp>
      <p:sp>
        <p:nvSpPr>
          <p:cNvPr id="3" name="Espace réservé du contenu 2">
            <a:extLst>
              <a:ext uri="{FF2B5EF4-FFF2-40B4-BE49-F238E27FC236}">
                <a16:creationId xmlns:a16="http://schemas.microsoft.com/office/drawing/2014/main" id="{59C3AF89-776B-62E4-AB70-3E0AAD566FA8}"/>
              </a:ext>
            </a:extLst>
          </p:cNvPr>
          <p:cNvSpPr>
            <a:spLocks noGrp="1"/>
          </p:cNvSpPr>
          <p:nvPr>
            <p:ph idx="1"/>
          </p:nvPr>
        </p:nvSpPr>
        <p:spPr/>
        <p:txBody>
          <a:bodyPr>
            <a:normAutofit fontScale="85000" lnSpcReduction="10000"/>
          </a:bodyPr>
          <a:lstStyle/>
          <a:p>
            <a:pPr marL="0" indent="0">
              <a:buNone/>
            </a:pPr>
            <a:r>
              <a:rPr lang="fr-FR" sz="1800" b="1" kern="100" dirty="0">
                <a:effectLst/>
                <a:latin typeface="Calibri" panose="020F0502020204030204" pitchFamily="34" charset="0"/>
                <a:ea typeface="Calibri" panose="020F0502020204030204" pitchFamily="34" charset="0"/>
                <a:cs typeface="Times New Roman" panose="02020603050405020304" pitchFamily="18" charset="0"/>
              </a:rPr>
              <a:t>RESSOURCES</a:t>
            </a:r>
          </a:p>
          <a:p>
            <a:pPr marL="0" indent="0">
              <a:buNone/>
            </a:pPr>
            <a:r>
              <a:rPr lang="fr-FR" sz="1800" kern="100" dirty="0">
                <a:effectLst/>
                <a:latin typeface="Calibri" panose="020F0502020204030204" pitchFamily="34" charset="0"/>
                <a:ea typeface="Calibri" panose="020F0502020204030204" pitchFamily="34" charset="0"/>
                <a:cs typeface="Times New Roman" panose="02020603050405020304" pitchFamily="18" charset="0"/>
              </a:rPr>
              <a:t>Extraits du </a:t>
            </a:r>
            <a:r>
              <a:rPr lang="fr-FR" sz="1800" kern="100" dirty="0">
                <a:latin typeface="Calibri" panose="020F0502020204030204" pitchFamily="34" charset="0"/>
                <a:ea typeface="Calibri" panose="020F0502020204030204" pitchFamily="34" charset="0"/>
                <a:cs typeface="Times New Roman" panose="02020603050405020304" pitchFamily="18" charset="0"/>
              </a:rPr>
              <a:t>Podcast La série documentaire, « Maladies chroniques, ce qui nous traverse » EP1/4 « Être malade »</a:t>
            </a:r>
          </a:p>
          <a:p>
            <a:pPr marL="0" indent="0">
              <a:buNone/>
            </a:pPr>
            <a:r>
              <a:rPr lang="fr-FR" sz="1800" kern="100" dirty="0">
                <a:latin typeface="Calibri" panose="020F0502020204030204" pitchFamily="34" charset="0"/>
                <a:ea typeface="Calibri" panose="020F0502020204030204" pitchFamily="34" charset="0"/>
                <a:cs typeface="Times New Roman" panose="02020603050405020304" pitchFamily="18" charset="0"/>
              </a:rPr>
              <a:t>Définitions de la maladie chroniques (OMS, </a:t>
            </a:r>
            <a:r>
              <a:rPr lang="fr-FR" sz="1800" kern="100" dirty="0" err="1">
                <a:latin typeface="Calibri" panose="020F0502020204030204" pitchFamily="34" charset="0"/>
                <a:ea typeface="Calibri" panose="020F0502020204030204" pitchFamily="34" charset="0"/>
                <a:cs typeface="Times New Roman" panose="02020603050405020304" pitchFamily="18" charset="0"/>
              </a:rPr>
              <a:t>etc</a:t>
            </a:r>
            <a:r>
              <a:rPr lang="fr-FR" sz="1800" kern="100" dirty="0">
                <a:latin typeface="Calibri" panose="020F0502020204030204" pitchFamily="34" charset="0"/>
                <a:ea typeface="Calibri" panose="020F0502020204030204" pitchFamily="34" charset="0"/>
                <a:cs typeface="Times New Roman" panose="02020603050405020304" pitchFamily="18" charset="0"/>
              </a:rPr>
              <a:t>) (diapo)</a:t>
            </a:r>
          </a:p>
          <a:p>
            <a:pPr marL="0" indent="0">
              <a:buNone/>
            </a:pPr>
            <a:r>
              <a:rPr lang="fr-FR" sz="1800" kern="100" dirty="0">
                <a:effectLst/>
                <a:latin typeface="Calibri" panose="020F0502020204030204" pitchFamily="34" charset="0"/>
                <a:ea typeface="Calibri" panose="020F0502020204030204" pitchFamily="34" charset="0"/>
                <a:cs typeface="Calibri" panose="020F0502020204030204" pitchFamily="34" charset="0"/>
              </a:rPr>
              <a:t>Texte de Joël Coste, </a:t>
            </a:r>
            <a:r>
              <a:rPr lang="fr-FR" sz="1800" dirty="0">
                <a:effectLst/>
                <a:latin typeface="Calibri" panose="020F0502020204030204" pitchFamily="34" charset="0"/>
                <a:ea typeface="Calibri" panose="020F0502020204030204" pitchFamily="34" charset="0"/>
                <a:cs typeface="Calibri" panose="020F0502020204030204" pitchFamily="34" charset="0"/>
              </a:rPr>
              <a:t>Introduction, dans </a:t>
            </a:r>
            <a:r>
              <a:rPr lang="fr-FR" sz="1800" i="1" dirty="0">
                <a:effectLst/>
                <a:latin typeface="Calibri" panose="020F0502020204030204" pitchFamily="34" charset="0"/>
                <a:ea typeface="Calibri" panose="020F0502020204030204" pitchFamily="34" charset="0"/>
                <a:cs typeface="Calibri" panose="020F0502020204030204" pitchFamily="34" charset="0"/>
              </a:rPr>
              <a:t>Pathos et Chronos. La pensée à l’épreuve de la maladie chronique, </a:t>
            </a:r>
            <a:r>
              <a:rPr lang="fr-FR" sz="1800" dirty="0">
                <a:effectLst/>
                <a:latin typeface="Calibri" panose="020F0502020204030204" pitchFamily="34" charset="0"/>
                <a:ea typeface="Calibri" panose="020F0502020204030204" pitchFamily="34" charset="0"/>
                <a:cs typeface="Calibri" panose="020F0502020204030204" pitchFamily="34" charset="0"/>
              </a:rPr>
              <a:t>Paris, Hermann, 2018</a:t>
            </a:r>
          </a:p>
          <a:p>
            <a:pPr marL="0" indent="0">
              <a:buNone/>
            </a:pPr>
            <a:r>
              <a:rPr lang="fr-FR" sz="1800" kern="100" dirty="0">
                <a:latin typeface="Calibri" panose="020F0502020204030204" pitchFamily="34" charset="0"/>
                <a:ea typeface="Calibri" panose="020F0502020204030204" pitchFamily="34" charset="0"/>
                <a:cs typeface="Calibri" panose="020F0502020204030204" pitchFamily="34" charset="0"/>
              </a:rPr>
              <a:t>Texte de Céline </a:t>
            </a:r>
            <a:r>
              <a:rPr lang="fr-FR" sz="1800" kern="100" dirty="0" err="1">
                <a:latin typeface="Calibri" panose="020F0502020204030204" pitchFamily="34" charset="0"/>
                <a:ea typeface="Calibri" panose="020F0502020204030204" pitchFamily="34" charset="0"/>
                <a:cs typeface="Calibri" panose="020F0502020204030204" pitchFamily="34" charset="0"/>
              </a:rPr>
              <a:t>Lefève</a:t>
            </a:r>
            <a:r>
              <a:rPr lang="fr-FR" sz="1800" kern="100" dirty="0">
                <a:latin typeface="Calibri" panose="020F0502020204030204" pitchFamily="34" charset="0"/>
                <a:ea typeface="Calibri" panose="020F0502020204030204" pitchFamily="34" charset="0"/>
                <a:cs typeface="Calibri" panose="020F0502020204030204" pitchFamily="34" charset="0"/>
              </a:rPr>
              <a:t>, Autour de Canguilhem. Vie, médecine, soin, Paris, PUF, 2024 </a:t>
            </a:r>
            <a:r>
              <a:rPr lang="fr-FR" sz="1800" kern="100" dirty="0">
                <a:effectLst/>
                <a:latin typeface="Calibri" panose="020F0502020204030204" pitchFamily="34" charset="0"/>
                <a:ea typeface="Calibri" panose="020F0502020204030204" pitchFamily="34" charset="0"/>
                <a:cs typeface="Calibri" panose="020F0502020204030204" pitchFamily="34" charset="0"/>
              </a:rPr>
              <a:t>[Extrait : chap. 2, Le normal et le pathologique, pp. 77-97]</a:t>
            </a:r>
          </a:p>
          <a:p>
            <a:pPr marL="0" indent="0">
              <a:buNone/>
            </a:pPr>
            <a:endParaRPr lang="fr-FR" sz="1800" b="1" kern="100"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fr-FR" sz="1800" b="1" kern="100" dirty="0">
                <a:effectLst/>
                <a:latin typeface="Calibri" panose="020F0502020204030204" pitchFamily="34" charset="0"/>
                <a:ea typeface="Calibri" panose="020F0502020204030204" pitchFamily="34" charset="0"/>
                <a:cs typeface="Times New Roman" panose="02020603050405020304" pitchFamily="18" charset="0"/>
              </a:rPr>
              <a:t>QUESTIONS</a:t>
            </a:r>
          </a:p>
          <a:p>
            <a:pPr marL="0" indent="0">
              <a:buNone/>
            </a:pPr>
            <a:endParaRPr lang="fr-FR" sz="1800" b="1" kern="100" dirty="0">
              <a:effectLst/>
              <a:latin typeface="Calibri" panose="020F0502020204030204" pitchFamily="34" charset="0"/>
              <a:ea typeface="Calibri" panose="020F0502020204030204" pitchFamily="34" charset="0"/>
              <a:cs typeface="Times New Roman" panose="02020603050405020304" pitchFamily="18" charset="0"/>
            </a:endParaRPr>
          </a:p>
          <a:p>
            <a:r>
              <a:rPr lang="fr-FR" sz="1800" b="1" kern="100" dirty="0">
                <a:latin typeface="Calibri" panose="020F0502020204030204" pitchFamily="34" charset="0"/>
                <a:ea typeface="Calibri" panose="020F0502020204030204" pitchFamily="34" charset="0"/>
                <a:cs typeface="Times New Roman" panose="02020603050405020304" pitchFamily="18" charset="0"/>
              </a:rPr>
              <a:t>C</a:t>
            </a:r>
            <a:r>
              <a:rPr lang="fr-FR" sz="1800" b="1" kern="100" dirty="0">
                <a:effectLst/>
                <a:latin typeface="Calibri" panose="020F0502020204030204" pitchFamily="34" charset="0"/>
                <a:ea typeface="Calibri" panose="020F0502020204030204" pitchFamily="34" charset="0"/>
                <a:cs typeface="Times New Roman" panose="02020603050405020304" pitchFamily="18" charset="0"/>
              </a:rPr>
              <a:t>’est quoi pour vous une maladie </a:t>
            </a:r>
            <a:r>
              <a:rPr lang="fr-FR" sz="1800" b="1" i="1" kern="100" dirty="0">
                <a:effectLst/>
                <a:latin typeface="Calibri" panose="020F0502020204030204" pitchFamily="34" charset="0"/>
                <a:ea typeface="Calibri" panose="020F0502020204030204" pitchFamily="34" charset="0"/>
                <a:cs typeface="Times New Roman" panose="02020603050405020304" pitchFamily="18" charset="0"/>
              </a:rPr>
              <a:t>chronique</a:t>
            </a:r>
            <a:r>
              <a:rPr lang="fr-FR" sz="1800" b="1" kern="100" dirty="0">
                <a:effectLst/>
                <a:latin typeface="Calibri" panose="020F0502020204030204" pitchFamily="34" charset="0"/>
                <a:ea typeface="Calibri" panose="020F0502020204030204" pitchFamily="34" charset="0"/>
                <a:cs typeface="Times New Roman" panose="02020603050405020304" pitchFamily="18" charset="0"/>
              </a:rPr>
              <a:t>? Pouvez-vous donner des exemples de maladies chroniques? Des critères de définition ?</a:t>
            </a:r>
          </a:p>
          <a:p>
            <a:r>
              <a:rPr lang="fr-FR" sz="1800" b="1" kern="100" dirty="0">
                <a:latin typeface="Calibri" panose="020F0502020204030204" pitchFamily="34" charset="0"/>
                <a:ea typeface="Calibri" panose="020F0502020204030204" pitchFamily="34" charset="0"/>
                <a:cs typeface="Times New Roman" panose="02020603050405020304" pitchFamily="18" charset="0"/>
              </a:rPr>
              <a:t>En quoi la catégorie de maladie chronique est-elle problématique?</a:t>
            </a:r>
          </a:p>
          <a:p>
            <a:r>
              <a:rPr lang="fr-FR" sz="1800" b="1" kern="100" dirty="0">
                <a:latin typeface="Calibri" panose="020F0502020204030204" pitchFamily="34" charset="0"/>
                <a:ea typeface="Calibri" panose="020F0502020204030204" pitchFamily="34" charset="0"/>
                <a:cs typeface="Times New Roman" panose="02020603050405020304" pitchFamily="18" charset="0"/>
              </a:rPr>
              <a:t>À quelle question posée par Joël Coste le texte de Céline </a:t>
            </a:r>
            <a:r>
              <a:rPr lang="fr-FR" sz="1800" b="1" kern="100" dirty="0" err="1">
                <a:latin typeface="Calibri" panose="020F0502020204030204" pitchFamily="34" charset="0"/>
                <a:ea typeface="Calibri" panose="020F0502020204030204" pitchFamily="34" charset="0"/>
                <a:cs typeface="Times New Roman" panose="02020603050405020304" pitchFamily="18" charset="0"/>
              </a:rPr>
              <a:t>Lefève</a:t>
            </a:r>
            <a:r>
              <a:rPr lang="fr-FR" sz="1800" b="1" kern="100" dirty="0">
                <a:latin typeface="Calibri" panose="020F0502020204030204" pitchFamily="34" charset="0"/>
                <a:ea typeface="Calibri" panose="020F0502020204030204" pitchFamily="34" charset="0"/>
                <a:cs typeface="Times New Roman" panose="02020603050405020304" pitchFamily="18" charset="0"/>
              </a:rPr>
              <a:t> vous semble-t-il répondre? </a:t>
            </a:r>
          </a:p>
          <a:p>
            <a:r>
              <a:rPr lang="fr-FR" sz="1800" b="1" kern="100" dirty="0">
                <a:latin typeface="Calibri" panose="020F0502020204030204" pitchFamily="34" charset="0"/>
                <a:ea typeface="Calibri" panose="020F0502020204030204" pitchFamily="34" charset="0"/>
                <a:cs typeface="Times New Roman" panose="02020603050405020304" pitchFamily="18" charset="0"/>
              </a:rPr>
              <a:t>En quoi l’expérience vécue de la maladie chronique vient-elle interroger nos définitions de la santé et de la maladie? </a:t>
            </a:r>
          </a:p>
          <a:p>
            <a:endParaRPr lang="fr-FR" sz="1800" b="1"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fr-FR" sz="1800" b="1"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fr-FR" sz="1800" b="1" kern="100"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fr-FR"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fr-FR" dirty="0"/>
          </a:p>
        </p:txBody>
      </p:sp>
    </p:spTree>
    <p:extLst>
      <p:ext uri="{BB962C8B-B14F-4D97-AF65-F5344CB8AC3E}">
        <p14:creationId xmlns:p14="http://schemas.microsoft.com/office/powerpoint/2010/main" val="25685258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8958F4B9-3525-A284-CAA7-6624F6FF5BE1}"/>
              </a:ext>
            </a:extLst>
          </p:cNvPr>
          <p:cNvSpPr>
            <a:spLocks noGrp="1"/>
          </p:cNvSpPr>
          <p:nvPr>
            <p:ph idx="1"/>
          </p:nvPr>
        </p:nvSpPr>
        <p:spPr/>
        <p:txBody>
          <a:bodyPr>
            <a:normAutofit fontScale="85000" lnSpcReduction="20000"/>
          </a:bodyPr>
          <a:lstStyle/>
          <a:p>
            <a:pPr marL="0" indent="0">
              <a:buNone/>
            </a:pPr>
            <a:r>
              <a:rPr lang="fr-FR" dirty="0"/>
              <a:t>Selon l’</a:t>
            </a:r>
            <a:r>
              <a:rPr lang="fr-FR" b="1" dirty="0"/>
              <a:t>OMS (Organisation mondiale de la santé)</a:t>
            </a:r>
            <a:r>
              <a:rPr lang="fr-FR" dirty="0"/>
              <a:t>, une maladie chronique est « une affection de longue durée qui évolue généralement lentement et qui n'a pas de guérison spontanée. » </a:t>
            </a:r>
          </a:p>
          <a:p>
            <a:pPr marL="0" indent="0">
              <a:buNone/>
            </a:pPr>
            <a:endParaRPr lang="fr-FR" dirty="0"/>
          </a:p>
          <a:p>
            <a:pPr marL="0" indent="0">
              <a:buNone/>
            </a:pPr>
            <a:r>
              <a:rPr lang="fr-FR" sz="2200" dirty="0"/>
              <a:t>Par ex. : maladies cardiovasculaires, diabète, cancers et maladies respiratoires chroniques.</a:t>
            </a:r>
          </a:p>
          <a:p>
            <a:pPr marL="0" indent="0">
              <a:buNone/>
            </a:pPr>
            <a:endParaRPr lang="fr-FR" dirty="0">
              <a:effectLst/>
              <a:cs typeface="Calibri" panose="020F0502020204030204" pitchFamily="34" charset="0"/>
            </a:endParaRPr>
          </a:p>
          <a:p>
            <a:pPr marL="0" indent="0">
              <a:buNone/>
            </a:pPr>
            <a:r>
              <a:rPr lang="fr-FR" dirty="0">
                <a:effectLst/>
                <a:cs typeface="Calibri" panose="020F0502020204030204" pitchFamily="34" charset="0"/>
              </a:rPr>
              <a:t>Pour les </a:t>
            </a:r>
            <a:r>
              <a:rPr lang="fr-FR" b="1" dirty="0">
                <a:effectLst/>
                <a:cs typeface="Calibri" panose="020F0502020204030204" pitchFamily="34" charset="0"/>
              </a:rPr>
              <a:t>Centers for </a:t>
            </a:r>
            <a:r>
              <a:rPr lang="fr-FR" b="1" dirty="0" err="1">
                <a:cs typeface="Calibri" panose="020F0502020204030204" pitchFamily="34" charset="0"/>
              </a:rPr>
              <a:t>D</a:t>
            </a:r>
            <a:r>
              <a:rPr lang="fr-FR" b="1" dirty="0" err="1">
                <a:effectLst/>
                <a:cs typeface="Calibri" panose="020F0502020204030204" pitchFamily="34" charset="0"/>
              </a:rPr>
              <a:t>isease</a:t>
            </a:r>
            <a:r>
              <a:rPr lang="fr-FR" b="1" dirty="0">
                <a:effectLst/>
                <a:cs typeface="Calibri" panose="020F0502020204030204" pitchFamily="34" charset="0"/>
              </a:rPr>
              <a:t> </a:t>
            </a:r>
            <a:r>
              <a:rPr lang="fr-FR" b="1" dirty="0">
                <a:cs typeface="Calibri" panose="020F0502020204030204" pitchFamily="34" charset="0"/>
              </a:rPr>
              <a:t>C</a:t>
            </a:r>
            <a:r>
              <a:rPr lang="fr-FR" b="1" dirty="0">
                <a:effectLst/>
                <a:cs typeface="Calibri" panose="020F0502020204030204" pitchFamily="34" charset="0"/>
              </a:rPr>
              <a:t>ontrol and </a:t>
            </a:r>
            <a:r>
              <a:rPr lang="fr-FR" b="1" dirty="0">
                <a:cs typeface="Calibri" panose="020F0502020204030204" pitchFamily="34" charset="0"/>
              </a:rPr>
              <a:t>P</a:t>
            </a:r>
            <a:r>
              <a:rPr lang="fr-FR" b="1" dirty="0">
                <a:effectLst/>
                <a:cs typeface="Calibri" panose="020F0502020204030204" pitchFamily="34" charset="0"/>
              </a:rPr>
              <a:t>revention (CDC) </a:t>
            </a:r>
            <a:r>
              <a:rPr lang="fr-FR" dirty="0">
                <a:effectLst/>
                <a:cs typeface="Calibri" panose="020F0502020204030204" pitchFamily="34" charset="0"/>
              </a:rPr>
              <a:t>aux </a:t>
            </a:r>
            <a:r>
              <a:rPr lang="fr-FR" dirty="0">
                <a:cs typeface="Calibri" panose="020F0502020204030204" pitchFamily="34" charset="0"/>
              </a:rPr>
              <a:t>Ét</a:t>
            </a:r>
            <a:r>
              <a:rPr lang="fr-FR" dirty="0">
                <a:effectLst/>
                <a:cs typeface="Calibri" panose="020F0502020204030204" pitchFamily="34" charset="0"/>
              </a:rPr>
              <a:t>ats Unis, les maladies chroniques sont définies comme « des</a:t>
            </a:r>
            <a:r>
              <a:rPr lang="fr-FR" dirty="0"/>
              <a:t> affections qui durent un an ou plus, nécessitent des soins médicaux continus et/ou limitent les activités quotidiennes. »</a:t>
            </a:r>
          </a:p>
          <a:p>
            <a:pPr marL="0" indent="0">
              <a:buNone/>
            </a:pPr>
            <a:endParaRPr lang="fr-FR" sz="2200" dirty="0"/>
          </a:p>
          <a:p>
            <a:pPr marL="0" indent="0">
              <a:buNone/>
            </a:pPr>
            <a:r>
              <a:rPr lang="fr-FR" sz="2200" dirty="0"/>
              <a:t>Par ex. : maladies cardiovasculaires, diabète, cancers et maladies respiratoires chroniques, maladies rénales chroniques, maladies neurologiques mais aussi les troubles de santé mentale ou encore la douleur chronique.</a:t>
            </a:r>
          </a:p>
          <a:p>
            <a:pPr marL="0" indent="0">
              <a:buNone/>
            </a:pPr>
            <a:endParaRPr lang="fr-FR" dirty="0">
              <a:effectLst/>
              <a:latin typeface="Calibri" panose="020F0502020204030204" pitchFamily="34" charset="0"/>
              <a:cs typeface="Calibri" panose="020F0502020204030204" pitchFamily="34" charset="0"/>
            </a:endParaRPr>
          </a:p>
          <a:p>
            <a:endParaRPr lang="fr-FR" dirty="0"/>
          </a:p>
        </p:txBody>
      </p:sp>
    </p:spTree>
    <p:extLst>
      <p:ext uri="{BB962C8B-B14F-4D97-AF65-F5344CB8AC3E}">
        <p14:creationId xmlns:p14="http://schemas.microsoft.com/office/powerpoint/2010/main" val="18851689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E5E447F-BA2D-B5AE-ECD5-80B19510A7DB}"/>
              </a:ext>
            </a:extLst>
          </p:cNvPr>
          <p:cNvSpPr>
            <a:spLocks noGrp="1"/>
          </p:cNvSpPr>
          <p:nvPr>
            <p:ph type="title"/>
          </p:nvPr>
        </p:nvSpPr>
        <p:spPr/>
        <p:txBody>
          <a:bodyPr>
            <a:normAutofit fontScale="90000"/>
          </a:bodyPr>
          <a:lstStyle/>
          <a:p>
            <a:r>
              <a:rPr lang="fr-FR" sz="2700" b="1" dirty="0">
                <a:effectLst/>
                <a:latin typeface="Times New Roman" panose="02020603050405020304" pitchFamily="18" charset="0"/>
                <a:ea typeface="Calibri" panose="020F0502020204030204" pitchFamily="34" charset="0"/>
                <a:cs typeface="Times New Roman" panose="02020603050405020304" pitchFamily="18" charset="0"/>
              </a:rPr>
              <a:t>Introduction, dans Joel Costes (</a:t>
            </a:r>
            <a:r>
              <a:rPr lang="fr-FR" sz="2700" b="1" dirty="0" err="1">
                <a:effectLst/>
                <a:latin typeface="Times New Roman" panose="02020603050405020304" pitchFamily="18" charset="0"/>
                <a:ea typeface="Calibri" panose="020F0502020204030204" pitchFamily="34" charset="0"/>
                <a:cs typeface="Times New Roman" panose="02020603050405020304" pitchFamily="18" charset="0"/>
              </a:rPr>
              <a:t>dir</a:t>
            </a:r>
            <a:r>
              <a:rPr lang="fr-FR" sz="2700" b="1" dirty="0">
                <a:effectLst/>
                <a:latin typeface="Times New Roman" panose="02020603050405020304" pitchFamily="18" charset="0"/>
                <a:ea typeface="Calibri" panose="020F0502020204030204" pitchFamily="34" charset="0"/>
                <a:cs typeface="Times New Roman" panose="02020603050405020304" pitchFamily="18" charset="0"/>
              </a:rPr>
              <a:t>.), </a:t>
            </a:r>
            <a:r>
              <a:rPr lang="fr-FR" sz="2700" b="1" i="1" dirty="0">
                <a:effectLst/>
                <a:latin typeface="Times New Roman" panose="02020603050405020304" pitchFamily="18" charset="0"/>
                <a:ea typeface="Calibri" panose="020F0502020204030204" pitchFamily="34" charset="0"/>
                <a:cs typeface="Times New Roman" panose="02020603050405020304" pitchFamily="18" charset="0"/>
              </a:rPr>
              <a:t>Pathos et Chronos. La pensée à l’épreuve de la maladie chronique, </a:t>
            </a:r>
            <a:r>
              <a:rPr lang="fr-FR" sz="2700" b="1" dirty="0">
                <a:effectLst/>
                <a:latin typeface="Times New Roman" panose="02020603050405020304" pitchFamily="18" charset="0"/>
                <a:ea typeface="Calibri" panose="020F0502020204030204" pitchFamily="34" charset="0"/>
                <a:cs typeface="Times New Roman" panose="02020603050405020304" pitchFamily="18" charset="0"/>
              </a:rPr>
              <a:t>Paris : Hermann, 2018</a:t>
            </a:r>
            <a:br>
              <a:rPr lang="fr-FR" sz="4400" dirty="0">
                <a:effectLst/>
                <a:latin typeface="Calibri" panose="020F0502020204030204" pitchFamily="34" charset="0"/>
                <a:ea typeface="Calibri" panose="020F0502020204030204" pitchFamily="34" charset="0"/>
                <a:cs typeface="Times New Roman" panose="02020603050405020304" pitchFamily="18" charset="0"/>
              </a:rPr>
            </a:br>
            <a:endParaRPr lang="fr-FR" dirty="0"/>
          </a:p>
        </p:txBody>
      </p:sp>
      <p:sp>
        <p:nvSpPr>
          <p:cNvPr id="3" name="Espace réservé du contenu 2">
            <a:extLst>
              <a:ext uri="{FF2B5EF4-FFF2-40B4-BE49-F238E27FC236}">
                <a16:creationId xmlns:a16="http://schemas.microsoft.com/office/drawing/2014/main" id="{727F4F6E-5309-9F99-71BE-D55A0E30EA4C}"/>
              </a:ext>
            </a:extLst>
          </p:cNvPr>
          <p:cNvSpPr>
            <a:spLocks noGrp="1"/>
          </p:cNvSpPr>
          <p:nvPr>
            <p:ph idx="1"/>
          </p:nvPr>
        </p:nvSpPr>
        <p:spPr>
          <a:xfrm>
            <a:off x="838200" y="1494263"/>
            <a:ext cx="10515600" cy="5229922"/>
          </a:xfrm>
        </p:spPr>
        <p:txBody>
          <a:bodyPr>
            <a:normAutofit fontScale="92500" lnSpcReduction="20000"/>
          </a:bodyPr>
          <a:lstStyle/>
          <a:p>
            <a:pPr marL="0" indent="0" algn="just">
              <a:lnSpc>
                <a:spcPct val="150000"/>
              </a:lnSpc>
              <a:spcAft>
                <a:spcPts val="1000"/>
              </a:spcAft>
              <a:buNone/>
            </a:pPr>
            <a:r>
              <a:rPr lang="fr-FR" sz="1800" dirty="0">
                <a:effectLst/>
                <a:latin typeface="Times New Roman" panose="02020603050405020304" pitchFamily="18" charset="0"/>
                <a:ea typeface="Calibri" panose="020F0502020204030204" pitchFamily="34" charset="0"/>
                <a:cs typeface="Times New Roman" panose="02020603050405020304" pitchFamily="18" charset="0"/>
              </a:rPr>
              <a:t>Les maladies dites « chroniques » sont aujourd’hui les principales causes d’incapacité et de décès dans le monde : la moitié des incapacités et plus deux tiers des décès leur sont imputables. En quelques décennies à peine, elles sont devenues dominantes dans la pathocénose des sociétés occidentales mais également dans celle de nombreux pays en voie en développement. Elles posent de ce fait des problèmes considérables, bien sûr aux sujets atteints et à leurs soignants, mais aussi à la médecine et aux sociétés, dont ceux de la définition et de la conceptualisation ne sont pas les moindres. Au moins trois séries de questions se posent en effet sur la consistance, la pertinence et l’utilité du concept même de maladie chronique. En premier lieu, faut-il parler de </a:t>
            </a:r>
            <a:r>
              <a:rPr lang="fr-FR" sz="1800" i="1" dirty="0">
                <a:effectLst/>
                <a:latin typeface="Times New Roman" panose="02020603050405020304" pitchFamily="18" charset="0"/>
                <a:ea typeface="Calibri" panose="020F0502020204030204" pitchFamily="34" charset="0"/>
                <a:cs typeface="Times New Roman" panose="02020603050405020304" pitchFamily="18" charset="0"/>
              </a:rPr>
              <a:t>maladie chronique</a:t>
            </a:r>
            <a:r>
              <a:rPr lang="fr-FR" sz="1800" dirty="0">
                <a:effectLst/>
                <a:latin typeface="Times New Roman" panose="02020603050405020304" pitchFamily="18" charset="0"/>
                <a:ea typeface="Calibri" panose="020F0502020204030204" pitchFamily="34" charset="0"/>
                <a:cs typeface="Times New Roman" panose="02020603050405020304" pitchFamily="18" charset="0"/>
              </a:rPr>
              <a:t> ou seulement de </a:t>
            </a:r>
            <a:r>
              <a:rPr lang="fr-FR" sz="1800" i="1" dirty="0">
                <a:effectLst/>
                <a:latin typeface="Times New Roman" panose="02020603050405020304" pitchFamily="18" charset="0"/>
                <a:ea typeface="Calibri" panose="020F0502020204030204" pitchFamily="34" charset="0"/>
                <a:cs typeface="Times New Roman" panose="02020603050405020304" pitchFamily="18" charset="0"/>
              </a:rPr>
              <a:t>maladies chroniques</a:t>
            </a:r>
            <a:r>
              <a:rPr lang="fr-FR" sz="1800" dirty="0">
                <a:effectLst/>
                <a:latin typeface="Times New Roman" panose="02020603050405020304" pitchFamily="18" charset="0"/>
                <a:ea typeface="Calibri" panose="020F0502020204030204" pitchFamily="34" charset="0"/>
                <a:cs typeface="Times New Roman" panose="02020603050405020304" pitchFamily="18" charset="0"/>
              </a:rPr>
              <a:t> ? Autrement dit, des maladies « chroniques » différentes, comme les cancers, l’angine de poitrine, la polyarthrite rhumatoïde, la sclérose en plaques, le diabète, la schizophrénie ou l’infection par le virus de l’immunodéficience humaine (VIH) partagent-elles assez de caractères, autres que leur durée, pour être appréhendées, pensées et régies utilement sous une même catégorie de « maladie chronique » ? </a:t>
            </a:r>
            <a:r>
              <a:rPr lang="fr-FR" sz="1800" b="1" dirty="0">
                <a:effectLst/>
                <a:latin typeface="Times New Roman" panose="02020603050405020304" pitchFamily="18" charset="0"/>
                <a:ea typeface="Calibri" panose="020F0502020204030204" pitchFamily="34" charset="0"/>
                <a:cs typeface="Times New Roman" panose="02020603050405020304" pitchFamily="18" charset="0"/>
              </a:rPr>
              <a:t>Ensuite, la durée est-elle plus pertinente que l’irréversibilité, l’incurabilité, l’activité de maladie, l’incapacité ou le handicap pour décrire l’état pathologique et son impact sur la vie quotidienne d’un malade ou de son entourage ? D’autres relations plus complexes ou non linéaires de la maladie, du sujet malade avec le temps ne méritent pas autant ou plus d’attention ?</a:t>
            </a:r>
            <a:endParaRPr lang="fr-FR" sz="1800" b="1"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55355946"/>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1547</TotalTime>
  <Words>877</Words>
  <Application>Microsoft Macintosh PowerPoint</Application>
  <PresentationFormat>Grand écran</PresentationFormat>
  <Paragraphs>52</Paragraphs>
  <Slides>6</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6</vt:i4>
      </vt:variant>
    </vt:vector>
  </HeadingPairs>
  <TitlesOfParts>
    <vt:vector size="12" baseType="lpstr">
      <vt:lpstr>Arial</vt:lpstr>
      <vt:lpstr>Calibri</vt:lpstr>
      <vt:lpstr>Calibri Light</vt:lpstr>
      <vt:lpstr>Helvetica Neue</vt:lpstr>
      <vt:lpstr>Times New Roman</vt:lpstr>
      <vt:lpstr>Thème Office</vt:lpstr>
      <vt:lpstr>La santé et la maladie, des « objets philosophiques » ?  </vt:lpstr>
      <vt:lpstr>I. Définir la santé</vt:lpstr>
      <vt:lpstr>Différentes définitions de la santé</vt:lpstr>
      <vt:lpstr>II. Penser et définir les maladies chroniques</vt:lpstr>
      <vt:lpstr>Présentation PowerPoint</vt:lpstr>
      <vt:lpstr>Introduction, dans Joel Costes (dir.), Pathos et Chronos. La pensée à l’épreuve de la maladie chronique, Paris : Hermann, 2018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 Définir la santé</dc:title>
  <dc:creator>anonyme</dc:creator>
  <cp:lastModifiedBy>anonyme</cp:lastModifiedBy>
  <cp:revision>10</cp:revision>
  <dcterms:created xsi:type="dcterms:W3CDTF">2025-09-30T13:59:52Z</dcterms:created>
  <dcterms:modified xsi:type="dcterms:W3CDTF">2025-11-12T13:18:22Z</dcterms:modified>
</cp:coreProperties>
</file>