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handoutMasterIdLst>
    <p:handoutMasterId r:id="rId11"/>
  </p:handoutMasterIdLst>
  <p:sldIdLst>
    <p:sldId id="257" r:id="rId5"/>
    <p:sldId id="258" r:id="rId6"/>
    <p:sldId id="262" r:id="rId7"/>
    <p:sldId id="263" r:id="rId8"/>
    <p:sldId id="264" r:id="rId9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704" autoAdjust="0"/>
  </p:normalViewPr>
  <p:slideViewPr>
    <p:cSldViewPr snapToGrid="0">
      <p:cViewPr varScale="1">
        <p:scale>
          <a:sx n="72" d="100"/>
          <a:sy n="72" d="100"/>
        </p:scale>
        <p:origin x="4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271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F571912-6879-4AC1-B398-085C87BD3570}" type="datetime1">
              <a:rPr lang="fr-FR" smtClean="0"/>
              <a:t>27/03/2026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E286890-466E-41CD-A28A-B1EBDF22CA3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6294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149C5-F073-4820-B96D-B954084B06EA}" type="datetime1">
              <a:rPr lang="fr-FR" smtClean="0"/>
              <a:pPr/>
              <a:t>27/03/2026</a:t>
            </a:fld>
            <a:endParaRPr lang="fr-FR" dirty="0"/>
          </a:p>
        </p:txBody>
      </p:sp>
      <p:sp>
        <p:nvSpPr>
          <p:cNvPr id="4" name="Espace réservé d’image de diapositive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dirty="0"/>
          </a:p>
        </p:txBody>
      </p:sp>
      <p:sp>
        <p:nvSpPr>
          <p:cNvPr id="5" name="Espace réservé des not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27CD11A-EED3-40CE-98A3-28FEE84867B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576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4" name="Espace réservé du numéro de diapositive 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27CD11A-EED3-40CE-98A3-28FEE84867B3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1160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27CD11A-EED3-40CE-98A3-28FEE84867B3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2814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DD45D-006E-AD18-FD1E-38E204454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6735D6D-F8B4-8EB8-4ACA-E5126B6B0A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E838A4C-58F7-44BD-829C-5364D60082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F1309AF-4963-0BCA-3625-C532A51047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27CD11A-EED3-40CE-98A3-28FEE84867B3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1394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0ED41-4598-A800-2120-4AB0E99FA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6D6FD8A-3864-D534-46F1-5E5BCB4DA7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3FA8D5-E13A-57D7-4220-65C3CE1E30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B793D4F-DC7F-84AC-403A-2DE2C5E0F8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27CD11A-EED3-40CE-98A3-28FEE84867B3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11921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DD45D-006E-AD18-FD1E-38E204454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6735D6D-F8B4-8EB8-4ACA-E5126B6B0A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E838A4C-58F7-44BD-829C-5364D60082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F1309AF-4963-0BCA-3625-C532A51047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27CD11A-EED3-40CE-98A3-28FEE84867B3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3363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 bwMode="inv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>
              <a:defRPr sz="60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44A8B22-8DC4-429E-BFC4-98909090F15F}" type="datetime1">
              <a:rPr lang="fr-FR" smtClean="0"/>
              <a:t>27/03/2026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B29C50-D6F1-4DB6-9B68-F4CD3996E9C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9406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04F7F5-5704-4BAD-B6F5-23C2E45A5155}" type="datetime1">
              <a:rPr lang="fr-FR" smtClean="0"/>
              <a:t>27/03/2026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B29C50-D6F1-4DB6-9B68-F4CD3996E9C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9542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8724900" y="691661"/>
            <a:ext cx="2628900" cy="4909039"/>
          </a:xfrm>
        </p:spPr>
        <p:txBody>
          <a:bodyPr vert="eaVert"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691661"/>
            <a:ext cx="7734300" cy="4909039"/>
          </a:xfrm>
        </p:spPr>
        <p:txBody>
          <a:bodyPr vert="eaVert" rtlCol="0"/>
          <a:lstStyle/>
          <a:p>
            <a:pPr lvl="0" rtl="0"/>
            <a:r>
              <a:rPr lang="fr-FR"/>
              <a:t>Cliquez pour modifier les styles du texte du masque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E41D883-B484-483E-A7EC-B0F59943250F}" type="datetime1">
              <a:rPr lang="fr-FR" smtClean="0"/>
              <a:t>27/03/2026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B29C50-D6F1-4DB6-9B68-F4CD3996E9C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250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B692F55-BB5F-4325-83CE-2E1223972F73}" type="datetime1">
              <a:rPr lang="fr-FR" smtClean="0"/>
              <a:t>27/03/2026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B29C50-D6F1-4DB6-9B68-F4CD3996E9C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1943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457200" y="1709738"/>
            <a:ext cx="10515600" cy="2862262"/>
          </a:xfrm>
        </p:spPr>
        <p:txBody>
          <a:bodyPr rtlCol="0" anchor="b"/>
          <a:lstStyle>
            <a:lvl1pPr>
              <a:lnSpc>
                <a:spcPct val="100000"/>
              </a:lnSpc>
              <a:defRPr sz="60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 b="1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31F28A-DED7-4550-828F-FB4DE01572CB}" type="datetime1">
              <a:rPr lang="fr-FR" smtClean="0"/>
              <a:t>27/03/2026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B29C50-D6F1-4DB6-9B68-F4CD3996E9C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1272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457200" y="1825625"/>
            <a:ext cx="489204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baseline="0" noProof="0" dirty="0" smtClean="0">
                <a:solidFill>
                  <a:schemeClr val="bg1"/>
                </a:solidFill>
              </a:defRPr>
            </a:lvl1pPr>
            <a:lvl2pPr>
              <a:defRPr lang="en-US" baseline="0" noProof="0" dirty="0" smtClean="0">
                <a:solidFill>
                  <a:schemeClr val="bg1"/>
                </a:solidFill>
              </a:defRPr>
            </a:lvl2pPr>
            <a:lvl3pPr>
              <a:defRPr lang="en-US" baseline="0" noProof="0" dirty="0" smtClean="0">
                <a:solidFill>
                  <a:schemeClr val="bg1"/>
                </a:solidFill>
              </a:defRPr>
            </a:lvl3pPr>
            <a:lvl4pPr>
              <a:defRPr lang="en-US" baseline="0" noProof="0" dirty="0" smtClean="0">
                <a:solidFill>
                  <a:schemeClr val="bg1"/>
                </a:solidFill>
              </a:defRPr>
            </a:lvl4pPr>
            <a:lvl5pPr>
              <a:defRPr lang="en-US" baseline="0" noProof="0" dirty="0" smtClean="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</a:lstStyle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E9E5DC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5650524" y="1825625"/>
            <a:ext cx="489204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noProof="0" dirty="0" smtClean="0"/>
            </a:lvl5pPr>
          </a:lstStyle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E9E5DC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7328B67-D5EB-4F24-87DF-23F7C99413BA}" type="datetime1">
              <a:rPr lang="fr-FR" smtClean="0"/>
              <a:t>27/03/2026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B29C50-D6F1-4DB6-9B68-F4CD3996E9C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3930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457200" y="639150"/>
            <a:ext cx="10094976" cy="1152144"/>
          </a:xfrm>
        </p:spPr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457200" y="1828800"/>
            <a:ext cx="4892040" cy="641350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57200" y="2498723"/>
            <a:ext cx="4892040" cy="310197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noProof="0" dirty="0" smtClean="0"/>
            </a:lvl5pPr>
          </a:lstStyle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E9E5DC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656753" y="1828800"/>
            <a:ext cx="4892040" cy="641350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5656753" y="2498723"/>
            <a:ext cx="4892040" cy="3101977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noProof="0" dirty="0" smtClean="0"/>
            </a:lvl5pPr>
          </a:lstStyle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E9E5DC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Espace réservé de la date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B75068-2819-4FF7-B525-0E7A3F1BF491}" type="datetime1">
              <a:rPr lang="fr-FR" smtClean="0"/>
              <a:t>27/03/2026</a:t>
            </a:fld>
            <a:endParaRPr lang="fr-FR" dirty="0"/>
          </a:p>
        </p:txBody>
      </p:sp>
      <p:sp>
        <p:nvSpPr>
          <p:cNvPr id="8" name="Espace réservé du pied de page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9" name="Espace réservé du numéro de diapositive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B29C50-D6F1-4DB6-9B68-F4CD3996E9C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05661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CFF58FE-A880-4BDE-BFEB-CDFD75199986}" type="datetime1">
              <a:rPr lang="fr-FR" smtClean="0"/>
              <a:t>27/03/2026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B29C50-D6F1-4DB6-9B68-F4CD3996E9C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3858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BE08F8B-A762-4093-A377-B479A937BEE4}" type="datetime1">
              <a:rPr lang="fr-FR" smtClean="0"/>
              <a:t>27/03/2026</a:t>
            </a:fld>
            <a:endParaRPr lang="fr-FR" dirty="0"/>
          </a:p>
        </p:txBody>
      </p:sp>
      <p:sp>
        <p:nvSpPr>
          <p:cNvPr id="3" name="Espace réservé du pied de page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4" name="Espace réservé du numéro de diapositive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B29C50-D6F1-4DB6-9B68-F4CD3996E9C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7605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457200" y="609599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800600" y="987425"/>
            <a:ext cx="5753100" cy="4613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noProof="0" dirty="0" smtClean="0"/>
            </a:lvl5pPr>
          </a:lstStyle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E9E5DC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2254249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CB9447-428D-4B28-8E34-4997CAA9F71F}" type="datetime1">
              <a:rPr lang="fr-FR" smtClean="0"/>
              <a:t>27/03/2026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B29C50-D6F1-4DB6-9B68-F4CD3996E9C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7721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457200" y="609599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’image 2" descr="Espace réservé vide pour ajouter une image. Cliquez sur l’espace réservé et sélectionnez l’image à ajouter"/>
          <p:cNvSpPr>
            <a:spLocks noGrp="1"/>
          </p:cNvSpPr>
          <p:nvPr>
            <p:ph type="pic" idx="1"/>
          </p:nvPr>
        </p:nvSpPr>
        <p:spPr>
          <a:xfrm>
            <a:off x="4800600" y="987425"/>
            <a:ext cx="5753100" cy="461327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2254249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0CBDBF-55A5-4F2E-BA0B-2B69733F4E72}" type="datetime1">
              <a:rPr lang="fr-FR" smtClean="0"/>
              <a:t>27/03/2026</a:t>
            </a:fld>
            <a:endParaRPr lang="fr-FR" dirty="0"/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B29C50-D6F1-4DB6-9B68-F4CD3996E9C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9576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639793"/>
            <a:ext cx="10096500" cy="11509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dirty="0"/>
              <a:t>Modifiez le style du titre</a:t>
            </a:r>
          </a:p>
        </p:txBody>
      </p:sp>
      <p:sp>
        <p:nvSpPr>
          <p:cNvPr id="3" name="Espace réservé du texte 2"/>
          <p:cNvSpPr>
            <a:spLocks noGrp="1"/>
          </p:cNvSpPr>
          <p:nvPr>
            <p:ph type="body" idx="1"/>
          </p:nvPr>
        </p:nvSpPr>
        <p:spPr>
          <a:xfrm>
            <a:off x="457200" y="1825625"/>
            <a:ext cx="10096500" cy="37780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9F6A95D8-5162-40FF-A777-AAF18A83D0A8}" type="datetime1">
              <a:rPr lang="fr-FR" smtClean="0"/>
              <a:t>27/03/2026</a:t>
            </a:fld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fr-FR" dirty="0"/>
              <a:t>Ajouter un pied de page</a:t>
            </a:r>
          </a:p>
        </p:txBody>
      </p:sp>
      <p:sp>
        <p:nvSpPr>
          <p:cNvPr id="6" name="Espace réservé du numéro de diapositive 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fld id="{E5B29C50-D6F1-4DB6-9B68-F4CD3996E9CF}" type="slidenum">
              <a:rPr lang="fr-FR" smtClean="0"/>
              <a:pPr rtl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6484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ts val="4000"/>
        </a:lnSpc>
        <a:spcBef>
          <a:spcPct val="0"/>
        </a:spcBef>
        <a:buNone/>
        <a:defRPr sz="4000" b="1" kern="1200" cap="none" spc="0">
          <a:ln w="12700" cmpd="sng">
            <a:noFill/>
            <a:prstDash val="solid"/>
          </a:ln>
          <a:solidFill>
            <a:schemeClr val="accent4">
              <a:lumMod val="50000"/>
            </a:schemeClr>
          </a:solidFill>
          <a:effectLst>
            <a:outerShdw blurRad="38100" dist="38100" dir="2700000" algn="tl">
              <a:srgbClr val="000000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bg1"/>
        </a:buClr>
        <a:buSzPct val="70000"/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288" userDrawn="1">
          <p15:clr>
            <a:srgbClr val="F26B43"/>
          </p15:clr>
        </p15:guide>
        <p15:guide id="3" pos="6648" userDrawn="1">
          <p15:clr>
            <a:srgbClr val="F26B43"/>
          </p15:clr>
        </p15:guide>
        <p15:guide id="4" orient="horz" pos="3528" userDrawn="1">
          <p15:clr>
            <a:srgbClr val="F26B43"/>
          </p15:clr>
        </p15:guide>
        <p15:guide id="5" orient="horz" pos="1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1" y="2761098"/>
            <a:ext cx="9144000" cy="1038316"/>
          </a:xfrm>
        </p:spPr>
        <p:txBody>
          <a:bodyPr rtlCol="0">
            <a:normAutofit/>
          </a:bodyPr>
          <a:lstStyle/>
          <a:p>
            <a:pPr rtl="0"/>
            <a:r>
              <a:rPr lang="fr-FR" sz="4400" i="1" dirty="0" err="1"/>
              <a:t>Health</a:t>
            </a:r>
            <a:r>
              <a:rPr lang="fr-FR" sz="4400" i="1" dirty="0"/>
              <a:t> and Society</a:t>
            </a: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3D65924A-1ED7-8ACE-E579-E14AEE1893E8}"/>
              </a:ext>
            </a:extLst>
          </p:cNvPr>
          <p:cNvSpPr>
            <a:spLocks noGrp="1"/>
          </p:cNvSpPr>
          <p:nvPr/>
        </p:nvSpPr>
        <p:spPr>
          <a:xfrm>
            <a:off x="1524001" y="5266497"/>
            <a:ext cx="9144000" cy="9205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None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None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None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ct val="30000"/>
              </a:spcBef>
              <a:buClr>
                <a:schemeClr val="bg1"/>
              </a:buClr>
              <a:buSzPct val="70000"/>
              <a:buFont typeface="Arial" panose="020B0604020202020204" pitchFamily="34" charset="0"/>
              <a:buNone/>
              <a:defRPr sz="16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fr-FR" dirty="0"/>
              <a:t>Polytech – </a:t>
            </a:r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Year</a:t>
            </a:r>
            <a:endParaRPr lang="fr-FR" dirty="0"/>
          </a:p>
          <a:p>
            <a:pPr rtl="0"/>
            <a:r>
              <a:rPr lang="fr-FR" dirty="0"/>
              <a:t>Spring </a:t>
            </a:r>
            <a:r>
              <a:rPr lang="fr-FR" dirty="0" err="1"/>
              <a:t>Semester</a:t>
            </a:r>
            <a:r>
              <a:rPr lang="fr-FR" dirty="0"/>
              <a:t> 2026 – M.GUEGUEN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0F97EFD-AFD5-D281-8828-FF3885768495}"/>
              </a:ext>
            </a:extLst>
          </p:cNvPr>
          <p:cNvSpPr txBox="1"/>
          <p:nvPr/>
        </p:nvSpPr>
        <p:spPr>
          <a:xfrm>
            <a:off x="1416424" y="3799414"/>
            <a:ext cx="9359153" cy="107721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3200" i="1" dirty="0">
                <a:solidFill>
                  <a:schemeClr val="bg1"/>
                </a:solidFill>
              </a:rPr>
              <a:t>How can material innovation solve health-related societal challenges?</a:t>
            </a:r>
            <a:endParaRPr lang="fr-FR" sz="3200" i="1" dirty="0">
              <a:solidFill>
                <a:schemeClr val="bg1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08363D4-CC70-473A-4FA5-A8E857EFDF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83" y="1154343"/>
            <a:ext cx="2436141" cy="123634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07755A4-77B4-C65C-0F4A-936337F56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783" y="225869"/>
            <a:ext cx="1489884" cy="107721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5A166C2B-797F-422D-ABBF-4175780A9545}"/>
              </a:ext>
            </a:extLst>
          </p:cNvPr>
          <p:cNvSpPr txBox="1">
            <a:spLocks/>
          </p:cNvSpPr>
          <p:nvPr/>
        </p:nvSpPr>
        <p:spPr>
          <a:xfrm>
            <a:off x="1524000" y="1871526"/>
            <a:ext cx="9144000" cy="10383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6000" b="1" kern="1200" cap="none" spc="0">
                <a:ln w="12700" cmpd="sng">
                  <a:noFill/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Final </a:t>
            </a:r>
            <a:r>
              <a:rPr lang="fr-FR" dirty="0" err="1"/>
              <a:t>task</a:t>
            </a:r>
            <a:r>
              <a:rPr lang="fr-FR" dirty="0"/>
              <a:t> – Instructions</a:t>
            </a:r>
          </a:p>
        </p:txBody>
      </p:sp>
    </p:spTree>
    <p:extLst>
      <p:ext uri="{BB962C8B-B14F-4D97-AF65-F5344CB8AC3E}">
        <p14:creationId xmlns:p14="http://schemas.microsoft.com/office/powerpoint/2010/main" val="1990881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contenu 13"/>
          <p:cNvSpPr>
            <a:spLocks noGrp="1"/>
          </p:cNvSpPr>
          <p:nvPr>
            <p:ph idx="1"/>
          </p:nvPr>
        </p:nvSpPr>
        <p:spPr>
          <a:xfrm>
            <a:off x="547456" y="665826"/>
            <a:ext cx="11097088" cy="4776186"/>
          </a:xfrm>
        </p:spPr>
        <p:txBody>
          <a:bodyPr rtlCol="0">
            <a:normAutofit fontScale="92500" lnSpcReduction="10000"/>
          </a:bodyPr>
          <a:lstStyle/>
          <a:p>
            <a:pPr marL="0" indent="0" rtl="0">
              <a:buNone/>
            </a:pPr>
            <a:r>
              <a:rPr lang="en-US" dirty="0">
                <a:solidFill>
                  <a:schemeClr val="tx1"/>
                </a:solidFill>
              </a:rPr>
              <a:t>Groups of 2 (10 minutes) or 3 students (15 minutes)</a:t>
            </a:r>
          </a:p>
          <a:p>
            <a:pPr marL="0" indent="0" rtl="0">
              <a:buNone/>
            </a:pPr>
            <a:r>
              <a:rPr lang="en-US" dirty="0">
                <a:solidFill>
                  <a:schemeClr val="tx1"/>
                </a:solidFill>
              </a:rPr>
              <a:t>Answering the question: How can material innovation solve health-related societal challenges?</a:t>
            </a:r>
          </a:p>
          <a:p>
            <a:pPr marL="0" indent="0" rtl="0">
              <a:buNone/>
            </a:pPr>
            <a:r>
              <a:rPr lang="en-US" b="1" dirty="0">
                <a:solidFill>
                  <a:srgbClr val="C00000"/>
                </a:solidFill>
              </a:rPr>
              <a:t>Mon 20/04</a:t>
            </a:r>
          </a:p>
          <a:p>
            <a:pPr marL="0" indent="0" rtl="0">
              <a:buNone/>
            </a:pPr>
            <a:endParaRPr lang="en-US" sz="1300" b="1" dirty="0">
              <a:solidFill>
                <a:schemeClr val="tx1"/>
              </a:solidFill>
            </a:endParaRPr>
          </a:p>
          <a:p>
            <a:pPr marL="0" indent="0" rtl="0">
              <a:buNone/>
            </a:pPr>
            <a:r>
              <a:rPr lang="en-US" sz="3500" b="1" dirty="0"/>
              <a:t>1) Topic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A) Choose a specific public health issue. </a:t>
            </a:r>
            <a:r>
              <a:rPr lang="en-US" dirty="0">
                <a:solidFill>
                  <a:schemeClr val="tx1"/>
                </a:solidFill>
              </a:rPr>
              <a:t>For example:</a:t>
            </a:r>
          </a:p>
          <a:p>
            <a:r>
              <a:rPr lang="en-US" dirty="0">
                <a:solidFill>
                  <a:schemeClr val="tx1"/>
                </a:solidFill>
              </a:rPr>
              <a:t>Infrastructure failures: RAAC in NHS Hospitals; Seismic threats in Japan, etc.</a:t>
            </a:r>
          </a:p>
          <a:p>
            <a:r>
              <a:rPr lang="en-US" dirty="0">
                <a:solidFill>
                  <a:schemeClr val="tx1"/>
                </a:solidFill>
              </a:rPr>
              <a:t>Sanitation and hygiene: Water crisis, antimicrobial surfaces and hospital infections, cold chain challenges, etc.</a:t>
            </a:r>
          </a:p>
          <a:p>
            <a:r>
              <a:rPr lang="en-US" dirty="0">
                <a:solidFill>
                  <a:schemeClr val="tx1"/>
                </a:solidFill>
              </a:rPr>
              <a:t>Air pollution: Smog, road pollution from asphalt wear, etc.</a:t>
            </a:r>
          </a:p>
          <a:p>
            <a:pPr rtl="0"/>
            <a:r>
              <a:rPr lang="en-US" dirty="0">
                <a:solidFill>
                  <a:schemeClr val="tx1"/>
                </a:solidFill>
              </a:rPr>
              <a:t>Assistive medical devices: prosthetics, exoskeletons, etc.</a:t>
            </a:r>
          </a:p>
          <a:p>
            <a:pPr marL="0" indent="0" rtl="0">
              <a:buNone/>
            </a:pPr>
            <a:endParaRPr lang="en-US" sz="1200" b="1" dirty="0">
              <a:solidFill>
                <a:schemeClr val="tx1"/>
              </a:solidFill>
            </a:endParaRPr>
          </a:p>
          <a:p>
            <a:pPr marL="0" indent="0" rtl="0">
              <a:buNone/>
            </a:pPr>
            <a:r>
              <a:rPr lang="en-US" b="1" dirty="0">
                <a:solidFill>
                  <a:schemeClr val="tx1"/>
                </a:solidFill>
              </a:rPr>
              <a:t>B) Demonstrate how a </a:t>
            </a:r>
            <a:r>
              <a:rPr lang="en-US" b="1" u="sng" dirty="0">
                <a:solidFill>
                  <a:schemeClr val="tx1"/>
                </a:solidFill>
              </a:rPr>
              <a:t>material or mechanical innovation </a:t>
            </a:r>
            <a:r>
              <a:rPr lang="en-US" b="1" dirty="0">
                <a:solidFill>
                  <a:schemeClr val="tx1"/>
                </a:solidFill>
              </a:rPr>
              <a:t>addresses this challenge. </a:t>
            </a:r>
            <a:r>
              <a:rPr lang="en-US" dirty="0">
                <a:solidFill>
                  <a:schemeClr val="tx1"/>
                </a:solidFill>
              </a:rPr>
              <a:t>Please provide concrete examples of existing/emerging technologies.</a:t>
            </a:r>
          </a:p>
          <a:p>
            <a:pPr marL="0" indent="0" rtl="0">
              <a:buNone/>
            </a:pP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85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742A0-FFBC-EBFE-D9DD-670DF432C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13">
            <a:extLst>
              <a:ext uri="{FF2B5EF4-FFF2-40B4-BE49-F238E27FC236}">
                <a16:creationId xmlns:a16="http://schemas.microsoft.com/office/drawing/2014/main" id="{71112C65-E76B-4FED-A65D-39B24BC76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052" y="692459"/>
            <a:ext cx="10457895" cy="4776186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endParaRPr lang="en-US" sz="1300" b="1" dirty="0">
              <a:solidFill>
                <a:schemeClr val="tx1"/>
              </a:solidFill>
            </a:endParaRPr>
          </a:p>
          <a:p>
            <a:pPr marL="0" indent="0" rtl="0">
              <a:buNone/>
            </a:pPr>
            <a:r>
              <a:rPr lang="en-US" sz="3500" b="1" dirty="0"/>
              <a:t>2) Structure</a:t>
            </a:r>
          </a:p>
          <a:p>
            <a:pPr marL="0" indent="0" rtl="0">
              <a:buNone/>
            </a:pPr>
            <a:r>
              <a:rPr lang="en-US" b="1" dirty="0">
                <a:solidFill>
                  <a:schemeClr val="tx1"/>
                </a:solidFill>
              </a:rPr>
              <a:t>Introduction: </a:t>
            </a:r>
            <a:r>
              <a:rPr lang="en-US" dirty="0">
                <a:solidFill>
                  <a:schemeClr val="tx1"/>
                </a:solidFill>
              </a:rPr>
              <a:t>present your chosen public health issue and its importance.</a:t>
            </a:r>
          </a:p>
          <a:p>
            <a:pPr marL="0" indent="0" rtl="0">
              <a:buNone/>
            </a:pPr>
            <a:r>
              <a:rPr lang="en-US" b="1" dirty="0">
                <a:solidFill>
                  <a:schemeClr val="tx1"/>
                </a:solidFill>
              </a:rPr>
              <a:t>Development:</a:t>
            </a:r>
          </a:p>
          <a:p>
            <a:pPr rtl="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Description/explanation of the material or mechanical innovation.</a:t>
            </a:r>
          </a:p>
          <a:p>
            <a:pPr rtl="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How does it address the chosen public health issue (with concrete examples and/or case studies)?</a:t>
            </a:r>
          </a:p>
          <a:p>
            <a:pPr rtl="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</a:rPr>
              <a:t>Potential limitations and areas for improvement.</a:t>
            </a:r>
          </a:p>
          <a:p>
            <a:pPr marL="0" indent="0" rtl="0">
              <a:buNone/>
            </a:pPr>
            <a:r>
              <a:rPr lang="en-US" b="1" dirty="0">
                <a:solidFill>
                  <a:schemeClr val="tx1"/>
                </a:solidFill>
              </a:rPr>
              <a:t>Conclusion: </a:t>
            </a:r>
            <a:r>
              <a:rPr lang="en-US" dirty="0" err="1">
                <a:solidFill>
                  <a:schemeClr val="tx1"/>
                </a:solidFill>
              </a:rPr>
              <a:t>Summarise</a:t>
            </a:r>
            <a:r>
              <a:rPr lang="en-US" dirty="0">
                <a:solidFill>
                  <a:schemeClr val="tx1"/>
                </a:solidFill>
              </a:rPr>
              <a:t> key points and discuss possible future developments.</a:t>
            </a:r>
          </a:p>
          <a:p>
            <a:pPr marL="0" indent="0" rtl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 rtl="0">
              <a:buNone/>
            </a:pPr>
            <a:r>
              <a:rPr lang="en-US" dirty="0">
                <a:solidFill>
                  <a:schemeClr val="tx1"/>
                </a:solidFill>
              </a:rPr>
              <a:t>Please include one slide with your </a:t>
            </a:r>
            <a:r>
              <a:rPr lang="en-US" b="1" dirty="0">
                <a:solidFill>
                  <a:schemeClr val="tx1"/>
                </a:solidFill>
              </a:rPr>
              <a:t>bibliography/sources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0" indent="0" rtl="0">
              <a:buNone/>
            </a:pP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518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92F1E-10E4-1794-6410-676FCF8C5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3C73F124-421B-4231-BB0E-54754EC0F2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0" y="153278"/>
            <a:ext cx="10032140" cy="655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906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742A0-FFBC-EBFE-D9DD-670DF432C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13">
            <a:extLst>
              <a:ext uri="{FF2B5EF4-FFF2-40B4-BE49-F238E27FC236}">
                <a16:creationId xmlns:a16="http://schemas.microsoft.com/office/drawing/2014/main" id="{71112C65-E76B-4FED-A65D-39B24BC76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052" y="692459"/>
            <a:ext cx="10457895" cy="5175681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endParaRPr lang="en-US" sz="1300" b="1" dirty="0">
              <a:solidFill>
                <a:schemeClr val="tx1"/>
              </a:solidFill>
            </a:endParaRPr>
          </a:p>
          <a:p>
            <a:pPr marL="0" indent="0" rtl="0">
              <a:buNone/>
            </a:pPr>
            <a:r>
              <a:rPr lang="en-US" sz="3500" b="1" dirty="0"/>
              <a:t>2) Memo: Use of AI</a:t>
            </a:r>
          </a:p>
          <a:p>
            <a:pPr marL="0" indent="0" rtl="0">
              <a:buNone/>
            </a:pPr>
            <a:r>
              <a:rPr lang="en-US" b="1" dirty="0">
                <a:solidFill>
                  <a:schemeClr val="tx1"/>
                </a:solidFill>
              </a:rPr>
              <a:t>OK: </a:t>
            </a:r>
            <a:r>
              <a:rPr lang="en-US" dirty="0">
                <a:solidFill>
                  <a:schemeClr val="tx1"/>
                </a:solidFill>
              </a:rPr>
              <a:t>search engine, brainstorming, grammatical corrector, outline of the presentation.</a:t>
            </a:r>
          </a:p>
          <a:p>
            <a:pPr marL="0" indent="0" rtl="0">
              <a:buNone/>
            </a:pPr>
            <a:r>
              <a:rPr lang="en-US" b="1" dirty="0">
                <a:solidFill>
                  <a:schemeClr val="tx1"/>
                </a:solidFill>
              </a:rPr>
              <a:t>NOT OK: </a:t>
            </a:r>
            <a:r>
              <a:rPr lang="en-US" dirty="0">
                <a:solidFill>
                  <a:schemeClr val="tx1"/>
                </a:solidFill>
              </a:rPr>
              <a:t>generator of text (wordy and generic), used as a source.</a:t>
            </a:r>
          </a:p>
          <a:p>
            <a:pPr marL="0" indent="0" rtl="0">
              <a:buNone/>
            </a:pPr>
            <a:r>
              <a:rPr lang="en-US" b="1" dirty="0">
                <a:solidFill>
                  <a:schemeClr val="tx1"/>
                </a:solidFill>
              </a:rPr>
              <a:t>Avoid vocabulary and sentence structures overused by AI -&gt; refer to Thesaurus, </a:t>
            </a:r>
            <a:r>
              <a:rPr lang="en-US" b="1" dirty="0" err="1">
                <a:solidFill>
                  <a:schemeClr val="tx1"/>
                </a:solidFill>
              </a:rPr>
              <a:t>Linguee</a:t>
            </a:r>
            <a:r>
              <a:rPr lang="en-US" b="1" dirty="0">
                <a:solidFill>
                  <a:schemeClr val="tx1"/>
                </a:solidFill>
              </a:rPr>
              <a:t>, </a:t>
            </a:r>
            <a:r>
              <a:rPr lang="en-US" b="1" dirty="0" err="1">
                <a:solidFill>
                  <a:schemeClr val="tx1"/>
                </a:solidFill>
              </a:rPr>
              <a:t>Wordreference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(ex: delve, embark on, not only…but also, for instance, double negation, etc.).</a:t>
            </a:r>
          </a:p>
          <a:p>
            <a:pPr marL="0" indent="0" rtl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 rtl="0">
              <a:buNone/>
            </a:pPr>
            <a:r>
              <a:rPr lang="en-US" dirty="0">
                <a:solidFill>
                  <a:schemeClr val="tx1"/>
                </a:solidFill>
              </a:rPr>
              <a:t>Marking will be strict on content, grammar and vocabulary.</a:t>
            </a:r>
          </a:p>
        </p:txBody>
      </p:sp>
    </p:spTree>
    <p:extLst>
      <p:ext uri="{BB962C8B-B14F-4D97-AF65-F5344CB8AC3E}">
        <p14:creationId xmlns:p14="http://schemas.microsoft.com/office/powerpoint/2010/main" val="180035856"/>
      </p:ext>
    </p:extLst>
  </p:cSld>
  <p:clrMapOvr>
    <a:masterClrMapping/>
  </p:clrMapOvr>
</p:sld>
</file>

<file path=ppt/theme/theme1.xml><?xml version="1.0" encoding="utf-8"?>
<a:theme xmlns:a="http://schemas.openxmlformats.org/drawingml/2006/main" name="Modèle de conception Lexique vertical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tx2"/>
          </a:solidFill>
        </a:ln>
      </a:spPr>
      <a:bodyPr wrap="none" rtlCol="0">
        <a:sp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246972_TF03460611" id="{E5BF08D9-7481-4B67-A936-BA2713200035}" vid="{A4E9D783-8267-40E4-95B8-D433360B6350}"/>
    </a:ext>
  </a:extLst>
</a:theme>
</file>

<file path=ppt/theme/theme2.xml><?xml version="1.0" encoding="utf-8"?>
<a:theme xmlns:a="http://schemas.openxmlformats.org/drawingml/2006/main" name="Thème Offic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A1BD8E5-A18E-435C-B431-90A6B59F4B6F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40262f94-9f35-4ac3-9a90-690165a166b7"/>
    <ds:schemaRef ds:uri="a4f35948-e619-41b3-aa29-22878b09cfd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BEBB951-DE64-4CB8-9E1C-184A357AD7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5EEE0F9-7BC9-4998-8617-7CC115AD97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Diapositives de conception Lexique vertical</Template>
  <TotalTime>187</TotalTime>
  <Words>317</Words>
  <Application>Microsoft Office PowerPoint</Application>
  <PresentationFormat>Grand écran</PresentationFormat>
  <Paragraphs>39</Paragraphs>
  <Slides>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Modèle de conception Lexique vertical</vt:lpstr>
      <vt:lpstr>Health and Society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and Society</dc:title>
  <dc:creator>Marie Gueguen</dc:creator>
  <cp:lastModifiedBy>GUEGUEN MARIE</cp:lastModifiedBy>
  <cp:revision>11</cp:revision>
  <dcterms:created xsi:type="dcterms:W3CDTF">2025-03-14T05:34:54Z</dcterms:created>
  <dcterms:modified xsi:type="dcterms:W3CDTF">2026-03-27T09:01:02Z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74067900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