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401" r:id="rId3"/>
    <p:sldId id="554" r:id="rId4"/>
    <p:sldId id="520" r:id="rId5"/>
    <p:sldId id="545" r:id="rId6"/>
    <p:sldId id="547" r:id="rId7"/>
    <p:sldId id="402" r:id="rId8"/>
    <p:sldId id="472" r:id="rId9"/>
    <p:sldId id="309" r:id="rId10"/>
    <p:sldId id="419" r:id="rId11"/>
    <p:sldId id="548" r:id="rId12"/>
    <p:sldId id="931" r:id="rId13"/>
    <p:sldId id="312" r:id="rId14"/>
    <p:sldId id="551" r:id="rId15"/>
    <p:sldId id="550" r:id="rId16"/>
    <p:sldId id="552" r:id="rId17"/>
    <p:sldId id="553" r:id="rId18"/>
    <p:sldId id="555" r:id="rId19"/>
    <p:sldId id="702" r:id="rId20"/>
    <p:sldId id="704" r:id="rId21"/>
    <p:sldId id="705" r:id="rId22"/>
    <p:sldId id="711" r:id="rId23"/>
    <p:sldId id="710" r:id="rId24"/>
    <p:sldId id="703" r:id="rId25"/>
    <p:sldId id="701" r:id="rId26"/>
    <p:sldId id="706" r:id="rId27"/>
    <p:sldId id="697" r:id="rId28"/>
    <p:sldId id="549" r:id="rId29"/>
    <p:sldId id="698" r:id="rId30"/>
    <p:sldId id="695" r:id="rId31"/>
    <p:sldId id="699" r:id="rId32"/>
    <p:sldId id="932" r:id="rId33"/>
    <p:sldId id="556" r:id="rId34"/>
    <p:sldId id="866" r:id="rId35"/>
    <p:sldId id="930" r:id="rId36"/>
    <p:sldId id="715" r:id="rId37"/>
    <p:sldId id="480" r:id="rId38"/>
    <p:sldId id="766" r:id="rId39"/>
    <p:sldId id="753" r:id="rId40"/>
    <p:sldId id="716" r:id="rId41"/>
    <p:sldId id="717" r:id="rId42"/>
    <p:sldId id="718" r:id="rId43"/>
    <p:sldId id="881" r:id="rId44"/>
    <p:sldId id="557" r:id="rId45"/>
    <p:sldId id="933" r:id="rId46"/>
    <p:sldId id="934" r:id="rId47"/>
    <p:sldId id="935" r:id="rId48"/>
    <p:sldId id="283" r:id="rId49"/>
    <p:sldId id="558" r:id="rId50"/>
    <p:sldId id="882" r:id="rId51"/>
    <p:sldId id="883" r:id="rId52"/>
    <p:sldId id="937" r:id="rId53"/>
    <p:sldId id="404" r:id="rId54"/>
    <p:sldId id="559" r:id="rId55"/>
    <p:sldId id="938" r:id="rId56"/>
    <p:sldId id="939" r:id="rId57"/>
    <p:sldId id="708" r:id="rId58"/>
    <p:sldId id="712" r:id="rId59"/>
    <p:sldId id="707" r:id="rId60"/>
    <p:sldId id="940" r:id="rId61"/>
    <p:sldId id="714" r:id="rId6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0CE"/>
    <a:srgbClr val="A4260B"/>
    <a:srgbClr val="721707"/>
    <a:srgbClr val="93B8CC"/>
    <a:srgbClr val="C8DAE5"/>
    <a:srgbClr val="9CBDD0"/>
    <a:srgbClr val="EE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464" autoAdjust="0"/>
  </p:normalViewPr>
  <p:slideViewPr>
    <p:cSldViewPr snapToGrid="0">
      <p:cViewPr varScale="1">
        <p:scale>
          <a:sx n="93" d="100"/>
          <a:sy n="93" d="100"/>
        </p:scale>
        <p:origin x="12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09D4E-7B67-4FE1-9DD8-26B3B9592821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C249E-E1C8-435C-AF21-7458923FE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73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Hietanen%20M%5bAuthor%5d&amp;cauthor=true&amp;cauthor_uid=21053518" TargetMode="External"/><Relationship Id="rId13" Type="http://schemas.openxmlformats.org/officeDocument/2006/relationships/hyperlink" Target="http://www.ncbi.nlm.nih.gov/pubmed/?term=Erkinjuntti%20T%5bAuthor%5d&amp;cauthor=true&amp;cauthor_uid=21053518" TargetMode="External"/><Relationship Id="rId3" Type="http://schemas.openxmlformats.org/officeDocument/2006/relationships/hyperlink" Target="http://www.ncbi.nlm.nih.gov/pubmed/?term=H%C3%A4nninen%20T%5bAuthor%5d&amp;cauthor=true&amp;cauthor_uid=21053518" TargetMode="External"/><Relationship Id="rId7" Type="http://schemas.openxmlformats.org/officeDocument/2006/relationships/hyperlink" Target="http://www.ncbi.nlm.nih.gov/pubmed/?term=Salo%20J%5bAuthor%5d&amp;cauthor=true&amp;cauthor_uid=21053518" TargetMode="External"/><Relationship Id="rId12" Type="http://schemas.openxmlformats.org/officeDocument/2006/relationships/hyperlink" Target="http://www.ncbi.nlm.nih.gov/pubmed/?term=Remes%20A%5bAuthor%5d&amp;cauthor=true&amp;cauthor_uid=21053518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cbi.nlm.nih.gov/pubmed/?term=Hokkanen%20L%5bAuthor%5d&amp;cauthor=true&amp;cauthor_uid=21053518" TargetMode="External"/><Relationship Id="rId11" Type="http://schemas.openxmlformats.org/officeDocument/2006/relationships/hyperlink" Target="http://www.ncbi.nlm.nih.gov/pubmed/?term=Juva%20K%5bAuthor%5d&amp;cauthor=true&amp;cauthor_uid=21053518" TargetMode="External"/><Relationship Id="rId5" Type="http://schemas.openxmlformats.org/officeDocument/2006/relationships/hyperlink" Target="http://www.ncbi.nlm.nih.gov/pubmed/?term=Sotaniemi%20M%5bAuthor%5d&amp;cauthor=true&amp;cauthor_uid=21053518" TargetMode="External"/><Relationship Id="rId10" Type="http://schemas.openxmlformats.org/officeDocument/2006/relationships/hyperlink" Target="http://www.ncbi.nlm.nih.gov/pubmed/?term=P%C3%B6yh%C3%B6nen%20M%5bAuthor%5d&amp;cauthor=true&amp;cauthor_uid=21053518" TargetMode="External"/><Relationship Id="rId4" Type="http://schemas.openxmlformats.org/officeDocument/2006/relationships/hyperlink" Target="http://www.ncbi.nlm.nih.gov/pubmed/?term=Pulliainen%20V%5bAuthor%5d&amp;cauthor=true&amp;cauthor_uid=21053518" TargetMode="External"/><Relationship Id="rId9" Type="http://schemas.openxmlformats.org/officeDocument/2006/relationships/hyperlink" Target="http://www.ncbi.nlm.nih.gov/pubmed/?term=Pirttil%C3%A4%20T%5bAuthor%5d&amp;cauthor=true&amp;cauthor_uid=2105351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249E-E1C8-435C-AF21-7458923FE2A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506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249E-E1C8-435C-AF21-7458923FE2A8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882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249E-E1C8-435C-AF21-7458923FE2A8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2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76FC2-802A-4FE7-A9BF-29B8191F09E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48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DECCC-29DA-4C5B-ABD7-DE1380D206D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76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DECCC-29DA-4C5B-ABD7-DE1380D206D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29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 lever sans les bras</a:t>
            </a:r>
          </a:p>
          <a:p>
            <a:r>
              <a:rPr lang="fr-FR" dirty="0"/>
              <a:t>Travailler l’équilibre en se brossant les dents</a:t>
            </a:r>
          </a:p>
          <a:p>
            <a:r>
              <a:rPr lang="fr-FR" dirty="0"/>
              <a:t>Éviter la voiture pour les petits trajets</a:t>
            </a:r>
          </a:p>
          <a:p>
            <a:r>
              <a:rPr lang="fr-FR" dirty="0"/>
              <a:t>Etc.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249E-E1C8-435C-AF21-7458923FE2A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85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EC04-AE65-4D06-A153-3D58FECFA230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99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249E-E1C8-435C-AF21-7458923FE2A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171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249E-E1C8-435C-AF21-7458923FE2A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70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fr-FR" dirty="0"/>
              <a:t>Score CAIDE : (</a:t>
            </a:r>
            <a:r>
              <a:rPr lang="fr-FR" dirty="0" err="1"/>
              <a:t>cardiovascular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, </a:t>
            </a:r>
            <a:r>
              <a:rPr lang="fr-FR" dirty="0" err="1"/>
              <a:t>aging</a:t>
            </a:r>
            <a:r>
              <a:rPr lang="fr-FR" dirty="0"/>
              <a:t> and </a:t>
            </a:r>
            <a:r>
              <a:rPr lang="fr-FR" dirty="0" err="1"/>
              <a:t>dementia</a:t>
            </a:r>
            <a:r>
              <a:rPr lang="fr-FR" dirty="0"/>
              <a:t>) : </a:t>
            </a:r>
            <a:r>
              <a:rPr lang="fr-FR" dirty="0" err="1"/>
              <a:t>dementia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score (selon </a:t>
            </a:r>
            <a:r>
              <a:rPr lang="fr-FR" dirty="0" err="1"/>
              <a:t>age</a:t>
            </a:r>
            <a:r>
              <a:rPr lang="fr-FR" dirty="0"/>
              <a:t>, sexe, éducation, </a:t>
            </a:r>
            <a:r>
              <a:rPr lang="fr-FR" dirty="0" err="1"/>
              <a:t>PAs</a:t>
            </a:r>
            <a:r>
              <a:rPr lang="fr-FR" dirty="0"/>
              <a:t>, IMC, Cholestérol total, activité physique) de 0 à 15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dirty="0" err="1"/>
              <a:t>Prédiciton</a:t>
            </a:r>
            <a:r>
              <a:rPr lang="fr-FR" dirty="0"/>
              <a:t> du risque de démence à 20 ans selon les FRCV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dirty="0"/>
              <a:t>M. </a:t>
            </a:r>
            <a:r>
              <a:rPr lang="fr-FR" dirty="0" err="1"/>
              <a:t>Kivipelto</a:t>
            </a:r>
            <a:r>
              <a:rPr lang="fr-FR" dirty="0"/>
              <a:t>, T. </a:t>
            </a:r>
            <a:r>
              <a:rPr lang="fr-FR" dirty="0" err="1"/>
              <a:t>Ngandu</a:t>
            </a:r>
            <a:r>
              <a:rPr lang="fr-FR" dirty="0"/>
              <a:t>, T. </a:t>
            </a:r>
            <a:r>
              <a:rPr lang="fr-FR" dirty="0" err="1"/>
              <a:t>Laatikainen</a:t>
            </a:r>
            <a:r>
              <a:rPr lang="fr-FR" dirty="0"/>
              <a:t>, B. </a:t>
            </a:r>
            <a:r>
              <a:rPr lang="fr-FR" dirty="0" err="1"/>
              <a:t>Winblad</a:t>
            </a:r>
            <a:r>
              <a:rPr lang="fr-FR" dirty="0"/>
              <a:t>, H. </a:t>
            </a:r>
            <a:r>
              <a:rPr lang="fr-FR" dirty="0" err="1"/>
              <a:t>Soininen</a:t>
            </a:r>
            <a:r>
              <a:rPr lang="fr-FR" dirty="0"/>
              <a:t>, J. </a:t>
            </a:r>
            <a:r>
              <a:rPr lang="fr-FR" dirty="0" err="1"/>
              <a:t>Tuomilehto</a:t>
            </a:r>
            <a:endParaRPr lang="fr-FR" dirty="0"/>
          </a:p>
          <a:p>
            <a:pPr eaLnBrk="1" hangingPunct="1">
              <a:spcBef>
                <a:spcPct val="0"/>
              </a:spcBef>
              <a:defRPr/>
            </a:pPr>
            <a:r>
              <a:rPr lang="fr-FR" b="1" dirty="0" err="1"/>
              <a:t>Risk</a:t>
            </a:r>
            <a:r>
              <a:rPr lang="fr-FR" b="1" dirty="0"/>
              <a:t> score for the </a:t>
            </a:r>
            <a:r>
              <a:rPr lang="fr-FR" b="1" dirty="0" err="1"/>
              <a:t>prediction</a:t>
            </a:r>
            <a:r>
              <a:rPr lang="fr-FR" b="1" dirty="0"/>
              <a:t> of </a:t>
            </a:r>
            <a:r>
              <a:rPr lang="fr-FR" b="1" dirty="0" err="1"/>
              <a:t>dementia</a:t>
            </a:r>
            <a:r>
              <a:rPr lang="fr-FR" b="1" dirty="0"/>
              <a:t> </a:t>
            </a:r>
            <a:r>
              <a:rPr lang="fr-FR" b="1" dirty="0" err="1"/>
              <a:t>risk</a:t>
            </a:r>
            <a:r>
              <a:rPr lang="fr-FR" b="1" dirty="0"/>
              <a:t> in 20 </a:t>
            </a:r>
            <a:r>
              <a:rPr lang="fr-FR" b="1" dirty="0" err="1"/>
              <a:t>years</a:t>
            </a:r>
            <a:r>
              <a:rPr lang="fr-FR" b="1" dirty="0"/>
              <a:t> </a:t>
            </a:r>
            <a:r>
              <a:rPr lang="fr-FR" b="1" dirty="0" err="1"/>
              <a:t>among</a:t>
            </a:r>
            <a:r>
              <a:rPr lang="fr-FR" b="1" dirty="0"/>
              <a:t> middle </a:t>
            </a:r>
            <a:r>
              <a:rPr lang="fr-FR" b="1" dirty="0" err="1"/>
              <a:t>aged</a:t>
            </a:r>
            <a:r>
              <a:rPr lang="fr-FR" b="1" dirty="0"/>
              <a:t> people: A longitudinal, population-</a:t>
            </a:r>
            <a:r>
              <a:rPr lang="fr-FR" b="1" dirty="0" err="1"/>
              <a:t>based</a:t>
            </a:r>
            <a:r>
              <a:rPr lang="fr-FR" b="1" dirty="0"/>
              <a:t> </a:t>
            </a:r>
            <a:r>
              <a:rPr lang="fr-FR" b="1" dirty="0" err="1"/>
              <a:t>study</a:t>
            </a:r>
            <a:endParaRPr lang="fr-FR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fr-FR" dirty="0"/>
              <a:t>Lancet </a:t>
            </a:r>
            <a:r>
              <a:rPr lang="fr-FR" dirty="0" err="1"/>
              <a:t>Neurol</a:t>
            </a:r>
            <a:r>
              <a:rPr lang="fr-FR" dirty="0"/>
              <a:t>, 5 (2006), pp. 735–741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dirty="0"/>
              <a:t>The risk of dementia according to the categories of the dementia risk score was 1·0% for those with a score of 0–5, 1·9% for a score of 6–7, 4·2% for a score of 8–9, 7·4% for a score of 10–11, and 16·4% for a score of 12–15.</a:t>
            </a:r>
          </a:p>
          <a:p>
            <a:endParaRPr lang="fr-FR" dirty="0"/>
          </a:p>
          <a:p>
            <a:endParaRPr lang="fr-FR" dirty="0"/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fr-FR" dirty="0"/>
              <a:t>Performances cognitives dans la moyenne ou faiblement inférieure à la moyenne de la population finlandaise à cet âge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dirty="0" err="1"/>
              <a:t>Neuropsychological</a:t>
            </a:r>
            <a:r>
              <a:rPr lang="fr-FR" dirty="0"/>
              <a:t> </a:t>
            </a:r>
            <a:r>
              <a:rPr lang="fr-FR" dirty="0" err="1"/>
              <a:t>battery</a:t>
            </a:r>
            <a:r>
              <a:rPr lang="fr-FR" dirty="0"/>
              <a:t> 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dirty="0"/>
              <a:t>Au moins 1 critère CERAD parmi :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/>
              <a:t>Tâche de mémoire de liste de mot (10 mots, 3 fois) : 19 mots ou moins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/>
              <a:t>Rappel de 75% ou moins d’une liste de mots répété 3x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/>
              <a:t>MMS 20 à 26 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fr-FR" dirty="0"/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/>
              <a:t>Dans la moyenne ou légèrement inférieur :</a:t>
            </a:r>
          </a:p>
          <a:p>
            <a:pPr>
              <a:defRPr/>
            </a:pPr>
            <a:r>
              <a:rPr lang="fr-FR" b="1" dirty="0"/>
              <a:t>[</a:t>
            </a:r>
            <a:r>
              <a:rPr lang="fr-FR" b="1" dirty="0" err="1"/>
              <a:t>Early</a:t>
            </a:r>
            <a:r>
              <a:rPr lang="fr-FR" b="1" dirty="0"/>
              <a:t> </a:t>
            </a:r>
            <a:r>
              <a:rPr lang="fr-FR" b="1" dirty="0" err="1"/>
              <a:t>detection</a:t>
            </a:r>
            <a:r>
              <a:rPr lang="fr-FR" b="1" dirty="0"/>
              <a:t> of cognitive changes in </a:t>
            </a:r>
            <a:r>
              <a:rPr lang="fr-FR" b="1" dirty="0" err="1"/>
              <a:t>memory</a:t>
            </a:r>
            <a:r>
              <a:rPr lang="fr-FR" b="1" dirty="0"/>
              <a:t> </a:t>
            </a:r>
            <a:r>
              <a:rPr lang="fr-FR" b="1" dirty="0" err="1"/>
              <a:t>diseases</a:t>
            </a:r>
            <a:r>
              <a:rPr lang="fr-FR" b="1" dirty="0"/>
              <a:t>: new </a:t>
            </a:r>
            <a:r>
              <a:rPr lang="fr-FR" b="1" dirty="0" err="1"/>
              <a:t>cut</a:t>
            </a:r>
            <a:r>
              <a:rPr lang="fr-FR" b="1" dirty="0"/>
              <a:t>-off scores for the </a:t>
            </a:r>
            <a:r>
              <a:rPr lang="fr-FR" b="1" dirty="0" err="1"/>
              <a:t>Finnish</a:t>
            </a:r>
            <a:r>
              <a:rPr lang="fr-FR" b="1" dirty="0"/>
              <a:t> version of CERAD </a:t>
            </a:r>
            <a:r>
              <a:rPr lang="fr-FR" b="1" dirty="0" err="1"/>
              <a:t>neuropsychological</a:t>
            </a:r>
            <a:r>
              <a:rPr lang="fr-FR" b="1" dirty="0"/>
              <a:t> </a:t>
            </a:r>
            <a:r>
              <a:rPr lang="fr-FR" b="1" dirty="0" err="1"/>
              <a:t>battery</a:t>
            </a:r>
            <a:r>
              <a:rPr lang="fr-FR" b="1" dirty="0"/>
              <a:t>].</a:t>
            </a:r>
          </a:p>
          <a:p>
            <a:pPr>
              <a:defRPr/>
            </a:pPr>
            <a:r>
              <a:rPr lang="fr-FR" dirty="0"/>
              <a:t>[Article in </a:t>
            </a:r>
            <a:r>
              <a:rPr lang="fr-FR" dirty="0" err="1"/>
              <a:t>Finnish</a:t>
            </a:r>
            <a:r>
              <a:rPr lang="fr-FR" dirty="0"/>
              <a:t>]</a:t>
            </a:r>
          </a:p>
          <a:p>
            <a:pPr>
              <a:defRPr/>
            </a:pPr>
            <a:r>
              <a:rPr lang="fr-FR" u="sng" dirty="0" err="1">
                <a:hlinkClick r:id="rId3"/>
              </a:rPr>
              <a:t>Hänninen</a:t>
            </a:r>
            <a:r>
              <a:rPr lang="fr-FR" u="sng" dirty="0">
                <a:hlinkClick r:id="rId3"/>
              </a:rPr>
              <a:t> T</a:t>
            </a:r>
            <a:r>
              <a:rPr lang="fr-FR" baseline="30000" dirty="0"/>
              <a:t>1</a:t>
            </a:r>
            <a:r>
              <a:rPr lang="fr-FR" dirty="0"/>
              <a:t>, </a:t>
            </a:r>
            <a:r>
              <a:rPr lang="fr-FR" u="sng" dirty="0" err="1">
                <a:hlinkClick r:id="rId4"/>
              </a:rPr>
              <a:t>Pulliainen</a:t>
            </a:r>
            <a:r>
              <a:rPr lang="fr-FR" u="sng" dirty="0">
                <a:hlinkClick r:id="rId4"/>
              </a:rPr>
              <a:t> V</a:t>
            </a:r>
            <a:r>
              <a:rPr lang="fr-FR" dirty="0"/>
              <a:t>, </a:t>
            </a:r>
            <a:r>
              <a:rPr lang="fr-FR" u="sng" dirty="0" err="1">
                <a:hlinkClick r:id="rId5"/>
              </a:rPr>
              <a:t>Sotaniemi</a:t>
            </a:r>
            <a:r>
              <a:rPr lang="fr-FR" u="sng" dirty="0">
                <a:hlinkClick r:id="rId5"/>
              </a:rPr>
              <a:t> M</a:t>
            </a:r>
            <a:r>
              <a:rPr lang="fr-FR" dirty="0"/>
              <a:t>, </a:t>
            </a:r>
            <a:r>
              <a:rPr lang="fr-FR" u="sng" dirty="0" err="1">
                <a:hlinkClick r:id="rId6"/>
              </a:rPr>
              <a:t>Hokkanen</a:t>
            </a:r>
            <a:r>
              <a:rPr lang="fr-FR" u="sng" dirty="0">
                <a:hlinkClick r:id="rId6"/>
              </a:rPr>
              <a:t> L</a:t>
            </a:r>
            <a:r>
              <a:rPr lang="fr-FR" dirty="0"/>
              <a:t>, </a:t>
            </a:r>
            <a:r>
              <a:rPr lang="fr-FR" u="sng" dirty="0">
                <a:hlinkClick r:id="rId7"/>
              </a:rPr>
              <a:t>Salo J</a:t>
            </a:r>
            <a:r>
              <a:rPr lang="fr-FR" dirty="0"/>
              <a:t>, </a:t>
            </a:r>
            <a:r>
              <a:rPr lang="fr-FR" u="sng" dirty="0" err="1">
                <a:hlinkClick r:id="rId8"/>
              </a:rPr>
              <a:t>Hietanen</a:t>
            </a:r>
            <a:r>
              <a:rPr lang="fr-FR" u="sng" dirty="0">
                <a:hlinkClick r:id="rId8"/>
              </a:rPr>
              <a:t> M</a:t>
            </a:r>
            <a:r>
              <a:rPr lang="fr-FR" dirty="0"/>
              <a:t>, </a:t>
            </a:r>
            <a:r>
              <a:rPr lang="fr-FR" u="sng" dirty="0" err="1">
                <a:hlinkClick r:id="rId9"/>
              </a:rPr>
              <a:t>Pirttilä</a:t>
            </a:r>
            <a:r>
              <a:rPr lang="fr-FR" u="sng" dirty="0">
                <a:hlinkClick r:id="rId9"/>
              </a:rPr>
              <a:t> T</a:t>
            </a:r>
            <a:r>
              <a:rPr lang="fr-FR" dirty="0"/>
              <a:t>, </a:t>
            </a:r>
            <a:r>
              <a:rPr lang="fr-FR" u="sng" dirty="0" err="1">
                <a:hlinkClick r:id="rId10"/>
              </a:rPr>
              <a:t>Pöyhönen</a:t>
            </a:r>
            <a:r>
              <a:rPr lang="fr-FR" u="sng" dirty="0">
                <a:hlinkClick r:id="rId10"/>
              </a:rPr>
              <a:t> M</a:t>
            </a:r>
            <a:r>
              <a:rPr lang="fr-FR" dirty="0"/>
              <a:t>, </a:t>
            </a:r>
            <a:r>
              <a:rPr lang="fr-FR" u="sng" dirty="0" err="1">
                <a:hlinkClick r:id="rId11"/>
              </a:rPr>
              <a:t>Juva</a:t>
            </a:r>
            <a:r>
              <a:rPr lang="fr-FR" u="sng" dirty="0">
                <a:hlinkClick r:id="rId11"/>
              </a:rPr>
              <a:t> K</a:t>
            </a:r>
            <a:r>
              <a:rPr lang="fr-FR" dirty="0"/>
              <a:t>, </a:t>
            </a:r>
            <a:r>
              <a:rPr lang="fr-FR" u="sng" dirty="0" err="1">
                <a:hlinkClick r:id="rId12"/>
              </a:rPr>
              <a:t>Remes</a:t>
            </a:r>
            <a:r>
              <a:rPr lang="fr-FR" u="sng" dirty="0">
                <a:hlinkClick r:id="rId12"/>
              </a:rPr>
              <a:t> A</a:t>
            </a:r>
            <a:r>
              <a:rPr lang="fr-FR" dirty="0"/>
              <a:t>, </a:t>
            </a:r>
            <a:r>
              <a:rPr lang="fr-FR" u="sng" dirty="0" err="1">
                <a:hlinkClick r:id="rId13"/>
              </a:rPr>
              <a:t>Erkinjuntti</a:t>
            </a:r>
            <a:r>
              <a:rPr lang="fr-FR" u="sng" dirty="0">
                <a:hlinkClick r:id="rId13"/>
              </a:rPr>
              <a:t> T</a:t>
            </a:r>
            <a:r>
              <a:rPr lang="fr-FR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4FFAB-0A88-4C3A-9243-11453C1C6C7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8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A7B8C-155F-4450-945B-964406E57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1BBAD5-0CC8-4869-84CB-D28B28693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507576-1B3B-4DAD-BD63-73BCBC41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10A50C-29C0-446B-A148-D9EB722A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CA86F3-1884-4DEA-8024-0F4BDBA2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45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CC9E-FA58-4E88-B1DA-97EB074B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BE6F13-5E4F-4A91-BD30-32E39F5F3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C91F13-1B73-4A07-971E-A559303C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09474-FD2A-4174-9CFC-50E8C6FB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0AA704-7E53-4056-9344-ADA9456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74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E47D65-F27A-40A8-935E-F18CF66C6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875333-5EB5-425A-AA59-720F31692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61732E-F6CE-456F-82FD-748780E7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56FEB-263A-47FD-87F3-62F200C0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582ECF-A095-4A7D-9B05-D70A637C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37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8">
            <a:extLst>
              <a:ext uri="{FF2B5EF4-FFF2-40B4-BE49-F238E27FC236}">
                <a16:creationId xmlns:a16="http://schemas.microsoft.com/office/drawing/2014/main" id="{63FECCC0-37DB-2141-8E8E-B50975E6D8D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579191" y="588342"/>
            <a:ext cx="612809" cy="613639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fld id="{27F63893-9D7C-4D41-AC61-E8ABFBCB521E}" type="slidenum">
              <a:rPr lang="fr-FR" smtClean="0">
                <a:solidFill>
                  <a:srgbClr val="00B5EF"/>
                </a:solidFill>
              </a:rPr>
              <a:pPr/>
              <a:t>‹N°›</a:t>
            </a:fld>
            <a:endParaRPr lang="fr-FR" dirty="0">
              <a:solidFill>
                <a:srgbClr val="00B5EF"/>
              </a:solidFill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B2BB946-576E-284A-832D-770AB715C9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10132" y="2185004"/>
            <a:ext cx="10134306" cy="4088735"/>
          </a:xfrm>
          <a:prstGeom prst="rect">
            <a:avLst/>
          </a:prstGeom>
        </p:spPr>
        <p:txBody>
          <a:bodyPr>
            <a:normAutofit/>
          </a:bodyPr>
          <a:lstStyle>
            <a:lvl1pPr marL="406400" indent="-398463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Police système"/>
              <a:buChar char="●"/>
              <a:tabLst/>
              <a:defRPr sz="3000" b="0">
                <a:latin typeface="+mn-lt"/>
              </a:defRPr>
            </a:lvl1pPr>
            <a:lvl2pPr marL="800100" indent="-342900">
              <a:lnSpc>
                <a:spcPct val="100000"/>
              </a:lnSpc>
              <a:buClr>
                <a:schemeClr val="tx2"/>
              </a:buClr>
              <a:buSzPct val="120000"/>
              <a:buFont typeface="Police système"/>
              <a:buChar char="•"/>
              <a:defRPr sz="2600" b="0">
                <a:latin typeface="+mn-lt"/>
              </a:defRPr>
            </a:lvl2pPr>
            <a:lvl3pPr marL="1143000" indent="-296863">
              <a:lnSpc>
                <a:spcPct val="100000"/>
              </a:lnSpc>
              <a:buFont typeface="Police système"/>
              <a:buChar char="•"/>
              <a:tabLst/>
              <a:defRPr sz="2400" b="0">
                <a:latin typeface="+mn-lt"/>
              </a:defRPr>
            </a:lvl3pPr>
            <a:lvl4pPr marL="1385888" marR="0" indent="-2619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/>
            </a:lvl4pPr>
            <a:lvl5pPr marL="1649413" indent="-263525"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CF2E53-88F6-BD4B-99E6-ADECF414C9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10132" y="627420"/>
            <a:ext cx="10134306" cy="5354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Titre DE LA PAGE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F02F07DF-2781-AF4D-A902-322A8945E5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0132" y="1179191"/>
            <a:ext cx="10134306" cy="4865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Sous-titre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773" y="5689325"/>
            <a:ext cx="641385" cy="64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7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CCFDD-BAB3-4151-8BCC-F38669C5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32B1A-13F0-4130-AD18-4599B0AD3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8AF14-8BEA-404B-B140-F36DB463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CE3480-7D45-4AA6-81FC-1A0E05B4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9E33E2-C6FB-4819-8A88-19CA3B00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74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FCF30-0243-45FD-AB87-1B50B739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9790DC-D0B7-423A-801D-45B1B0ADD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ABA103-EA46-45A1-988D-3908034D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DC3E7D-7963-498C-B68F-4F61175D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E7915F-71D7-4B09-A893-FBF4E8EA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55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F9A50-DA62-4FB0-8DFA-9010CA99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C75EC6-D620-4E77-972F-0D8FB8521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3098CA-41E6-45A2-8E6A-D28C09EF5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1A32A7-8987-4BD7-9C85-F7CE0853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DD0E03-C3AB-4761-8FFE-8D3447CD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4AD329-08B3-4CF6-B506-2B35213F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83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EFD35-9EE3-4247-B631-A75D8F82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13F26F-7C18-4020-A734-23A57F786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D3A3C4-D5DC-454C-B96D-60963B05E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54251FC-F3E5-4963-9872-488C558EB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D7AF8E-3F2F-4858-80C7-7293A783F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507385-30F3-4230-8911-601872F8B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C3C521-DC18-4367-8E79-A3AB9E412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5FAF8F-8E08-4C4F-9BD2-00C9B7B8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90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B9F73A-6B1F-448F-80EB-75912FC9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02DEA5-D577-44C5-9495-18C75312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00FA7E-0517-4EC0-A19D-FA8F4FF8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29B7AB-F91E-4985-A472-64AC41E2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38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63F81E-1A29-4797-823C-AB86C5F7F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CF3330-2B73-41F2-A9B1-2EC4368D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45051B-EFE2-4227-9E1C-A0FCD260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35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462ED-9793-4276-98D0-57F79FA74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C3BA1D-7274-43AC-B361-3E7314DFB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8A296D-66DB-4A20-8414-6269A422B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43C660-1E18-455B-900D-41D3E43E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A4D1A2-632A-49F6-BB19-95B16F275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91B69D-5EA4-4820-9740-BF01B4D9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8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DE07-6270-41FB-8778-48E60F495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D0716C-8452-47B9-A487-0D132C7ED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2DF276-652E-4E7A-A617-0A724B278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C5BB8E-BA7C-4BEF-871F-39CC3CF4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AABAC4-64D7-4E96-9AB1-03B3EE9B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9047EA-25E1-4950-9D08-0F70246F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01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AE6111-690F-4BC5-AFCA-D969B820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61061F-BAAF-4313-9A7B-086B54AB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0BB18F-C5E0-4933-BC1D-A69B42C1A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CF3A-505F-4A4E-A1C1-D262FF7164C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E8C7B8-DF1C-400D-A61E-0E7B6EF2A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C870A-8F61-4305-9E91-F5662FFAF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67CC-634B-48AB-9515-9E7562A0D7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28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initiatives/decade-of-healthy-ageing" TargetMode="External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3.jpeg"/><Relationship Id="rId7" Type="http://schemas.openxmlformats.org/officeDocument/2006/relationships/image" Target="../media/image79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hyperlink" Target="mailto:thomas.gilbert@chu-lyon.f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B54F34-5BE1-417B-9FD4-2E1144D80D14}"/>
              </a:ext>
            </a:extLst>
          </p:cNvPr>
          <p:cNvSpPr/>
          <p:nvPr/>
        </p:nvSpPr>
        <p:spPr>
          <a:xfrm>
            <a:off x="0" y="6756920"/>
            <a:ext cx="12258675" cy="10897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0285598-6B85-4DA1-AC38-1B3415F24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184" y="2939482"/>
            <a:ext cx="4079770" cy="22932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0971BBA-F601-4781-9B91-2313E0543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24" y="7895"/>
            <a:ext cx="6591871" cy="305588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23FA96-35AE-49A8-8F14-79EA10C34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165" y="1482383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fr-FR" sz="6600" b="1" dirty="0">
                <a:solidFill>
                  <a:srgbClr val="00B0F0"/>
                </a:solidFill>
              </a:rPr>
              <a:t>Le Bien Vieillir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CEB447-BCE3-47A0-A70B-B34907BCD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165" y="4914900"/>
            <a:ext cx="4241074" cy="165576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sz="4000" b="1" dirty="0"/>
              <a:t>Pr. Thomas GILBERT</a:t>
            </a:r>
          </a:p>
          <a:p>
            <a:pPr algn="l"/>
            <a:r>
              <a:rPr lang="fr-FR" b="1" dirty="0"/>
              <a:t>PU-PH</a:t>
            </a:r>
          </a:p>
          <a:p>
            <a:pPr algn="l"/>
            <a:r>
              <a:rPr lang="fr-FR" b="1" dirty="0"/>
              <a:t>Service de médecine du vieillissement CHU Lyon sud</a:t>
            </a:r>
          </a:p>
          <a:p>
            <a:pPr algn="l"/>
            <a:r>
              <a:rPr lang="fr-FR" b="1" dirty="0"/>
              <a:t>Coordonnateur médical du programme ICOPE grand Lyon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EA49FD-51B5-4C52-8262-A40A93A34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95" b="15882"/>
          <a:stretch/>
        </p:blipFill>
        <p:spPr>
          <a:xfrm>
            <a:off x="6975124" y="7895"/>
            <a:ext cx="5171297" cy="6749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ECC9A6-A02A-4E53-91DC-EA929C2A1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5" y="287338"/>
            <a:ext cx="2541703" cy="10166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B274D6-FB6D-4FB0-B0F8-F84E37C60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299" y="5488814"/>
            <a:ext cx="2409825" cy="11749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C93C2D-F5C3-4B7B-B664-898BBEAFF92F}"/>
              </a:ext>
            </a:extLst>
          </p:cNvPr>
          <p:cNvSpPr/>
          <p:nvPr/>
        </p:nvSpPr>
        <p:spPr>
          <a:xfrm>
            <a:off x="0" y="0"/>
            <a:ext cx="12258675" cy="10897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27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22" y="2014698"/>
            <a:ext cx="5525699" cy="39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011901" y="1818942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ROBUSTES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309774" y="6018942"/>
            <a:ext cx="20882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DEPENDANT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7FDF6C-FF7C-4D94-99DA-92486792FF8C}"/>
              </a:ext>
            </a:extLst>
          </p:cNvPr>
          <p:cNvSpPr/>
          <p:nvPr/>
        </p:nvSpPr>
        <p:spPr>
          <a:xfrm>
            <a:off x="3202496" y="4346097"/>
            <a:ext cx="445773" cy="721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812101" y="4240454"/>
            <a:ext cx="19195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FRAGILITE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F279ABF-9025-4A35-A6F7-5B83DF04D320}"/>
              </a:ext>
            </a:extLst>
          </p:cNvPr>
          <p:cNvSpPr txBox="1">
            <a:spLocks/>
          </p:cNvSpPr>
          <p:nvPr/>
        </p:nvSpPr>
        <p:spPr>
          <a:xfrm>
            <a:off x="438955" y="285919"/>
            <a:ext cx="100018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400" b="1" kern="1200" cap="all" baseline="0" dirty="0" smtClean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4EC3E16B-707B-4934-ABCC-02F45E9C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Comment </a:t>
            </a:r>
            <a:r>
              <a:rPr lang="en-US" dirty="0" err="1">
                <a:solidFill>
                  <a:srgbClr val="0070C0"/>
                </a:solidFill>
              </a:rPr>
              <a:t>agir</a:t>
            </a:r>
            <a:r>
              <a:rPr lang="en-US" dirty="0">
                <a:solidFill>
                  <a:srgbClr val="0070C0"/>
                </a:solidFill>
              </a:rPr>
              <a:t> plus </a:t>
            </a:r>
            <a:r>
              <a:rPr lang="en-US" dirty="0" err="1">
                <a:solidFill>
                  <a:srgbClr val="0070C0"/>
                </a:solidFill>
              </a:rPr>
              <a:t>tôt</a:t>
            </a:r>
            <a:r>
              <a:rPr lang="en-US" dirty="0">
                <a:solidFill>
                  <a:srgbClr val="0070C0"/>
                </a:solidFill>
              </a:rPr>
              <a:t> et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b="1" dirty="0" err="1">
                <a:solidFill>
                  <a:srgbClr val="0070C0"/>
                </a:solidFill>
              </a:rPr>
              <a:t>prévenir</a:t>
            </a:r>
            <a:r>
              <a:rPr lang="en-US" b="1" dirty="0">
                <a:solidFill>
                  <a:srgbClr val="0070C0"/>
                </a:solidFill>
              </a:rPr>
              <a:t> les </a:t>
            </a:r>
            <a:r>
              <a:rPr lang="en-US" b="1" dirty="0" err="1">
                <a:solidFill>
                  <a:srgbClr val="0070C0"/>
                </a:solidFill>
              </a:rPr>
              <a:t>risques</a:t>
            </a:r>
            <a:r>
              <a:rPr lang="en-US" b="1" dirty="0">
                <a:solidFill>
                  <a:srgbClr val="0070C0"/>
                </a:solidFill>
              </a:rPr>
              <a:t> de </a:t>
            </a:r>
            <a:r>
              <a:rPr lang="en-US" b="1" dirty="0" err="1">
                <a:solidFill>
                  <a:srgbClr val="0070C0"/>
                </a:solidFill>
              </a:rPr>
              <a:t>dépendance</a:t>
            </a:r>
            <a:r>
              <a:rPr lang="en-US" b="1" dirty="0">
                <a:solidFill>
                  <a:srgbClr val="0070C0"/>
                </a:solidFill>
              </a:rPr>
              <a:t>? </a:t>
            </a:r>
            <a:br>
              <a:rPr lang="en-US" dirty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7B22550-1C01-4902-BB72-8BB4B873A5D6}"/>
              </a:ext>
            </a:extLst>
          </p:cNvPr>
          <p:cNvSpPr/>
          <p:nvPr/>
        </p:nvSpPr>
        <p:spPr>
          <a:xfrm>
            <a:off x="3587390" y="3694846"/>
            <a:ext cx="3260655" cy="1532586"/>
          </a:xfrm>
          <a:prstGeom prst="ellipse">
            <a:avLst/>
          </a:prstGeom>
          <a:noFill/>
          <a:ln w="28575">
            <a:solidFill>
              <a:srgbClr val="F378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E8A4C06-62C6-4E26-92AB-19770B0740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18804" y="3313959"/>
            <a:ext cx="3460074" cy="37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0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18346 -0.3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B7AE3-60AF-4193-ADFD-90422429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démarche gériatrique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CE73D8-EE37-470A-9767-2077D331780C}"/>
              </a:ext>
            </a:extLst>
          </p:cNvPr>
          <p:cNvSpPr txBox="1"/>
          <p:nvPr/>
        </p:nvSpPr>
        <p:spPr>
          <a:xfrm>
            <a:off x="7858125" y="3324225"/>
            <a:ext cx="36004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Prise en soins de la polypathologie et de la dépendance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5E5B94-ECB8-4169-934E-63ECDB3A0DA6}"/>
              </a:ext>
            </a:extLst>
          </p:cNvPr>
          <p:cNvSpPr txBox="1"/>
          <p:nvPr/>
        </p:nvSpPr>
        <p:spPr>
          <a:xfrm>
            <a:off x="5153025" y="3324222"/>
            <a:ext cx="2590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Identification des Syndrome gériatriques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03C169-E6A6-475E-A2AB-BD292FB82661}"/>
              </a:ext>
            </a:extLst>
          </p:cNvPr>
          <p:cNvSpPr txBox="1"/>
          <p:nvPr/>
        </p:nvSpPr>
        <p:spPr>
          <a:xfrm>
            <a:off x="3314700" y="4232791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Évaluation gériatrique approfondie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3FEB9-16D1-4B56-BBE5-8AF73325DE6F}"/>
              </a:ext>
            </a:extLst>
          </p:cNvPr>
          <p:cNvSpPr txBox="1"/>
          <p:nvPr/>
        </p:nvSpPr>
        <p:spPr>
          <a:xfrm>
            <a:off x="2886075" y="3324223"/>
            <a:ext cx="21526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Repérage des fragilités</a:t>
            </a:r>
          </a:p>
        </p:txBody>
      </p:sp>
      <p:sp>
        <p:nvSpPr>
          <p:cNvPr id="9" name="Flèche : courbe vers le haut 8">
            <a:extLst>
              <a:ext uri="{FF2B5EF4-FFF2-40B4-BE49-F238E27FC236}">
                <a16:creationId xmlns:a16="http://schemas.microsoft.com/office/drawing/2014/main" id="{D605D2E9-BD81-40E5-A5C0-D274C209B6C8}"/>
              </a:ext>
            </a:extLst>
          </p:cNvPr>
          <p:cNvSpPr/>
          <p:nvPr/>
        </p:nvSpPr>
        <p:spPr>
          <a:xfrm rot="10800000">
            <a:off x="6667500" y="2676519"/>
            <a:ext cx="1504950" cy="6463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 : courbe vers le haut 9">
            <a:extLst>
              <a:ext uri="{FF2B5EF4-FFF2-40B4-BE49-F238E27FC236}">
                <a16:creationId xmlns:a16="http://schemas.microsoft.com/office/drawing/2014/main" id="{BA70D105-17DE-43D5-AB0F-61E7E8D306F6}"/>
              </a:ext>
            </a:extLst>
          </p:cNvPr>
          <p:cNvSpPr/>
          <p:nvPr/>
        </p:nvSpPr>
        <p:spPr>
          <a:xfrm rot="10800000">
            <a:off x="3962400" y="2676519"/>
            <a:ext cx="1504950" cy="6463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9E3D410-CE40-429A-911F-F963610CA132}"/>
              </a:ext>
            </a:extLst>
          </p:cNvPr>
          <p:cNvGrpSpPr/>
          <p:nvPr/>
        </p:nvGrpSpPr>
        <p:grpSpPr>
          <a:xfrm>
            <a:off x="733425" y="5064125"/>
            <a:ext cx="11249024" cy="1428750"/>
            <a:chOff x="733426" y="4838700"/>
            <a:chExt cx="11249024" cy="1428750"/>
          </a:xfrm>
        </p:grpSpPr>
        <p:sp>
          <p:nvSpPr>
            <p:cNvPr id="12" name="Flèche : droite rayée 11">
              <a:extLst>
                <a:ext uri="{FF2B5EF4-FFF2-40B4-BE49-F238E27FC236}">
                  <a16:creationId xmlns:a16="http://schemas.microsoft.com/office/drawing/2014/main" id="{51FC020C-2AD8-44C7-8CB9-8863D8045EEE}"/>
                </a:ext>
              </a:extLst>
            </p:cNvPr>
            <p:cNvSpPr/>
            <p:nvPr/>
          </p:nvSpPr>
          <p:spPr>
            <a:xfrm>
              <a:off x="733426" y="5219700"/>
              <a:ext cx="10725150" cy="29236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43F7F6D-4D68-4732-9015-68BB5D71DA6C}"/>
                </a:ext>
              </a:extLst>
            </p:cNvPr>
            <p:cNvSpPr txBox="1"/>
            <p:nvPr/>
          </p:nvSpPr>
          <p:spPr>
            <a:xfrm>
              <a:off x="10248900" y="5142731"/>
              <a:ext cx="1733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Âge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1218B8-6226-4D6E-89A5-719D5DE9CDC4}"/>
                </a:ext>
              </a:extLst>
            </p:cNvPr>
            <p:cNvSpPr/>
            <p:nvPr/>
          </p:nvSpPr>
          <p:spPr>
            <a:xfrm>
              <a:off x="962025" y="4886325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8EF6D2-69CE-41BE-824A-51C67B588E17}"/>
                </a:ext>
              </a:extLst>
            </p:cNvPr>
            <p:cNvSpPr/>
            <p:nvPr/>
          </p:nvSpPr>
          <p:spPr>
            <a:xfrm>
              <a:off x="1114425" y="5038725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5F7CEA-36F9-4ADB-8795-4F59F448E00A}"/>
                </a:ext>
              </a:extLst>
            </p:cNvPr>
            <p:cNvSpPr/>
            <p:nvPr/>
          </p:nvSpPr>
          <p:spPr>
            <a:xfrm>
              <a:off x="1266825" y="5191125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8F3AC5-A671-4A25-9F4C-0BBDBAA4EDC8}"/>
                </a:ext>
              </a:extLst>
            </p:cNvPr>
            <p:cNvSpPr/>
            <p:nvPr/>
          </p:nvSpPr>
          <p:spPr>
            <a:xfrm>
              <a:off x="1419225" y="508635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1E8C18-FB89-4A25-905D-105A6DB1B9B3}"/>
                </a:ext>
              </a:extLst>
            </p:cNvPr>
            <p:cNvSpPr/>
            <p:nvPr/>
          </p:nvSpPr>
          <p:spPr>
            <a:xfrm>
              <a:off x="1571625" y="516255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EC3CBE-268F-4D69-9546-E6B4A473ADAE}"/>
                </a:ext>
              </a:extLst>
            </p:cNvPr>
            <p:cNvSpPr/>
            <p:nvPr/>
          </p:nvSpPr>
          <p:spPr>
            <a:xfrm>
              <a:off x="1724025" y="483870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D05B8E-911D-4541-83B2-D8EB0DEA99FD}"/>
                </a:ext>
              </a:extLst>
            </p:cNvPr>
            <p:cNvSpPr/>
            <p:nvPr/>
          </p:nvSpPr>
          <p:spPr>
            <a:xfrm>
              <a:off x="1876425" y="512445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DE22FC-804E-4556-877E-408B68F3D281}"/>
                </a:ext>
              </a:extLst>
            </p:cNvPr>
            <p:cNvSpPr/>
            <p:nvPr/>
          </p:nvSpPr>
          <p:spPr>
            <a:xfrm>
              <a:off x="809625" y="483870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8103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6BC0F1-8435-41E2-8B8D-96193171EA95}"/>
              </a:ext>
            </a:extLst>
          </p:cNvPr>
          <p:cNvSpPr/>
          <p:nvPr/>
        </p:nvSpPr>
        <p:spPr>
          <a:xfrm>
            <a:off x="733425" y="3322850"/>
            <a:ext cx="203835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0B7AE3-60AF-4193-ADFD-90422429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la démarche gériatrique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CE73D8-EE37-470A-9767-2077D331780C}"/>
              </a:ext>
            </a:extLst>
          </p:cNvPr>
          <p:cNvSpPr txBox="1"/>
          <p:nvPr/>
        </p:nvSpPr>
        <p:spPr>
          <a:xfrm>
            <a:off x="7858125" y="3324225"/>
            <a:ext cx="36004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Prise en soins de la polypathologie et de la dépendance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5E5B94-ECB8-4169-934E-63ECDB3A0DA6}"/>
              </a:ext>
            </a:extLst>
          </p:cNvPr>
          <p:cNvSpPr txBox="1"/>
          <p:nvPr/>
        </p:nvSpPr>
        <p:spPr>
          <a:xfrm>
            <a:off x="5153025" y="3324222"/>
            <a:ext cx="2590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Identification des Syndrome gériatriques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03C169-E6A6-475E-A2AB-BD292FB82661}"/>
              </a:ext>
            </a:extLst>
          </p:cNvPr>
          <p:cNvSpPr txBox="1"/>
          <p:nvPr/>
        </p:nvSpPr>
        <p:spPr>
          <a:xfrm>
            <a:off x="3314700" y="4232791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Évaluation gériatrique approfondie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3FEB9-16D1-4B56-BBE5-8AF73325DE6F}"/>
              </a:ext>
            </a:extLst>
          </p:cNvPr>
          <p:cNvSpPr txBox="1"/>
          <p:nvPr/>
        </p:nvSpPr>
        <p:spPr>
          <a:xfrm>
            <a:off x="2886075" y="3324223"/>
            <a:ext cx="21526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Repérage des fragilités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02ECB6-BA8D-4A24-8E3C-25CB171E4EA6}"/>
              </a:ext>
            </a:extLst>
          </p:cNvPr>
          <p:cNvSpPr txBox="1"/>
          <p:nvPr/>
        </p:nvSpPr>
        <p:spPr>
          <a:xfrm>
            <a:off x="676275" y="3429000"/>
            <a:ext cx="21526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PRÉVENTION</a:t>
            </a:r>
          </a:p>
          <a:p>
            <a:pPr algn="ctr"/>
            <a:endParaRPr lang="fr-FR" dirty="0"/>
          </a:p>
        </p:txBody>
      </p:sp>
      <p:sp>
        <p:nvSpPr>
          <p:cNvPr id="9" name="Flèche : courbe vers le haut 8">
            <a:extLst>
              <a:ext uri="{FF2B5EF4-FFF2-40B4-BE49-F238E27FC236}">
                <a16:creationId xmlns:a16="http://schemas.microsoft.com/office/drawing/2014/main" id="{D605D2E9-BD81-40E5-A5C0-D274C209B6C8}"/>
              </a:ext>
            </a:extLst>
          </p:cNvPr>
          <p:cNvSpPr/>
          <p:nvPr/>
        </p:nvSpPr>
        <p:spPr>
          <a:xfrm rot="10800000">
            <a:off x="6667500" y="2676519"/>
            <a:ext cx="1504950" cy="6463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 : courbe vers le haut 9">
            <a:extLst>
              <a:ext uri="{FF2B5EF4-FFF2-40B4-BE49-F238E27FC236}">
                <a16:creationId xmlns:a16="http://schemas.microsoft.com/office/drawing/2014/main" id="{BA70D105-17DE-43D5-AB0F-61E7E8D306F6}"/>
              </a:ext>
            </a:extLst>
          </p:cNvPr>
          <p:cNvSpPr/>
          <p:nvPr/>
        </p:nvSpPr>
        <p:spPr>
          <a:xfrm rot="10800000">
            <a:off x="3962400" y="2676519"/>
            <a:ext cx="1504950" cy="6463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 : courbe vers le haut 10">
            <a:extLst>
              <a:ext uri="{FF2B5EF4-FFF2-40B4-BE49-F238E27FC236}">
                <a16:creationId xmlns:a16="http://schemas.microsoft.com/office/drawing/2014/main" id="{B0ACCF41-2FDD-4EC2-B3B0-FBD7CB9B5DEB}"/>
              </a:ext>
            </a:extLst>
          </p:cNvPr>
          <p:cNvSpPr/>
          <p:nvPr/>
        </p:nvSpPr>
        <p:spPr>
          <a:xfrm rot="10800000">
            <a:off x="1704975" y="2676519"/>
            <a:ext cx="1504950" cy="6463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9E3D410-CE40-429A-911F-F963610CA132}"/>
              </a:ext>
            </a:extLst>
          </p:cNvPr>
          <p:cNvGrpSpPr/>
          <p:nvPr/>
        </p:nvGrpSpPr>
        <p:grpSpPr>
          <a:xfrm>
            <a:off x="733425" y="5064125"/>
            <a:ext cx="11249024" cy="1428750"/>
            <a:chOff x="733426" y="4838700"/>
            <a:chExt cx="11249024" cy="1428750"/>
          </a:xfrm>
        </p:grpSpPr>
        <p:sp>
          <p:nvSpPr>
            <p:cNvPr id="12" name="Flèche : droite rayée 11">
              <a:extLst>
                <a:ext uri="{FF2B5EF4-FFF2-40B4-BE49-F238E27FC236}">
                  <a16:creationId xmlns:a16="http://schemas.microsoft.com/office/drawing/2014/main" id="{51FC020C-2AD8-44C7-8CB9-8863D8045EEE}"/>
                </a:ext>
              </a:extLst>
            </p:cNvPr>
            <p:cNvSpPr/>
            <p:nvPr/>
          </p:nvSpPr>
          <p:spPr>
            <a:xfrm>
              <a:off x="733426" y="5219700"/>
              <a:ext cx="10725150" cy="29236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43F7F6D-4D68-4732-9015-68BB5D71DA6C}"/>
                </a:ext>
              </a:extLst>
            </p:cNvPr>
            <p:cNvSpPr txBox="1"/>
            <p:nvPr/>
          </p:nvSpPr>
          <p:spPr>
            <a:xfrm>
              <a:off x="10248900" y="5142731"/>
              <a:ext cx="1733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Âge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1218B8-6226-4D6E-89A5-719D5DE9CDC4}"/>
                </a:ext>
              </a:extLst>
            </p:cNvPr>
            <p:cNvSpPr/>
            <p:nvPr/>
          </p:nvSpPr>
          <p:spPr>
            <a:xfrm>
              <a:off x="962025" y="4886325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8EF6D2-69CE-41BE-824A-51C67B588E17}"/>
                </a:ext>
              </a:extLst>
            </p:cNvPr>
            <p:cNvSpPr/>
            <p:nvPr/>
          </p:nvSpPr>
          <p:spPr>
            <a:xfrm>
              <a:off x="1114425" y="5038725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5F7CEA-36F9-4ADB-8795-4F59F448E00A}"/>
                </a:ext>
              </a:extLst>
            </p:cNvPr>
            <p:cNvSpPr/>
            <p:nvPr/>
          </p:nvSpPr>
          <p:spPr>
            <a:xfrm>
              <a:off x="1266825" y="5191125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48F3AC5-A671-4A25-9F4C-0BBDBAA4EDC8}"/>
                </a:ext>
              </a:extLst>
            </p:cNvPr>
            <p:cNvSpPr/>
            <p:nvPr/>
          </p:nvSpPr>
          <p:spPr>
            <a:xfrm>
              <a:off x="1419225" y="508635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1E8C18-FB89-4A25-905D-105A6DB1B9B3}"/>
                </a:ext>
              </a:extLst>
            </p:cNvPr>
            <p:cNvSpPr/>
            <p:nvPr/>
          </p:nvSpPr>
          <p:spPr>
            <a:xfrm>
              <a:off x="1571625" y="516255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EC3CBE-268F-4D69-9546-E6B4A473ADAE}"/>
                </a:ext>
              </a:extLst>
            </p:cNvPr>
            <p:cNvSpPr/>
            <p:nvPr/>
          </p:nvSpPr>
          <p:spPr>
            <a:xfrm>
              <a:off x="1724025" y="483870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D05B8E-911D-4541-83B2-D8EB0DEA99FD}"/>
                </a:ext>
              </a:extLst>
            </p:cNvPr>
            <p:cNvSpPr/>
            <p:nvPr/>
          </p:nvSpPr>
          <p:spPr>
            <a:xfrm>
              <a:off x="1876425" y="512445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DE22FC-804E-4556-877E-408B68F3D281}"/>
                </a:ext>
              </a:extLst>
            </p:cNvPr>
            <p:cNvSpPr/>
            <p:nvPr/>
          </p:nvSpPr>
          <p:spPr>
            <a:xfrm>
              <a:off x="809625" y="4838700"/>
              <a:ext cx="85725" cy="107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Ellipse 29">
            <a:extLst>
              <a:ext uri="{FF2B5EF4-FFF2-40B4-BE49-F238E27FC236}">
                <a16:creationId xmlns:a16="http://schemas.microsoft.com/office/drawing/2014/main" id="{548C5887-C928-4E32-80D9-21AFDB3F927C}"/>
              </a:ext>
            </a:extLst>
          </p:cNvPr>
          <p:cNvSpPr/>
          <p:nvPr/>
        </p:nvSpPr>
        <p:spPr>
          <a:xfrm>
            <a:off x="419100" y="1885950"/>
            <a:ext cx="3314700" cy="3425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46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11" y="685742"/>
            <a:ext cx="8531883" cy="4450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2411" y="5907323"/>
            <a:ext cx="5639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https://www.who.int/initiatives/decade-of-healthy-ageing</a:t>
            </a:r>
            <a:r>
              <a:rPr lang="fr-FR" dirty="0"/>
              <a:t> </a:t>
            </a:r>
          </a:p>
        </p:txBody>
      </p:sp>
      <p:pic>
        <p:nvPicPr>
          <p:cNvPr id="4" name="Image 3" descr="Capture d’écran">
            <a:extLst>
              <a:ext uri="{FF2B5EF4-FFF2-40B4-BE49-F238E27FC236}">
                <a16:creationId xmlns:a16="http://schemas.microsoft.com/office/drawing/2014/main" id="{D3A84816-2297-4D83-A147-CE53356AD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32" y="2910965"/>
            <a:ext cx="2725468" cy="35086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67CB61-13F4-4CBB-BA3D-9B7BABE3E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75" y="517240"/>
            <a:ext cx="2028825" cy="10144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1E95E4-F78F-4B4E-BC4D-025092C18F08}"/>
              </a:ext>
            </a:extLst>
          </p:cNvPr>
          <p:cNvSpPr txBox="1"/>
          <p:nvPr/>
        </p:nvSpPr>
        <p:spPr>
          <a:xfrm>
            <a:off x="10687050" y="6398421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91494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8586A-C431-4C09-ACF0-1A2AD0F7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Vieillissement réussi : vieillissement ACTIF!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532F4-B759-4674-B27C-D6F75626F132}"/>
              </a:ext>
            </a:extLst>
          </p:cNvPr>
          <p:cNvSpPr/>
          <p:nvPr/>
        </p:nvSpPr>
        <p:spPr>
          <a:xfrm>
            <a:off x="1204914" y="1757139"/>
            <a:ext cx="929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i="1" dirty="0">
                <a:solidFill>
                  <a:schemeClr val="accent1"/>
                </a:solidFill>
              </a:rPr>
              <a:t>« Vieillir en santé: Pouvoir continuer à faire ce qui est important pour chacun d’entre nous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C6FEFB-BD01-42F0-9CEA-DE890136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050" y="5343525"/>
            <a:ext cx="3028950" cy="15144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7A8AA7-8E2B-4087-8B65-634444B33EF1}"/>
              </a:ext>
            </a:extLst>
          </p:cNvPr>
          <p:cNvSpPr txBox="1"/>
          <p:nvPr/>
        </p:nvSpPr>
        <p:spPr>
          <a:xfrm>
            <a:off x="11258550" y="639127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6AEDF1-BF52-4C4C-921A-2756981D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87" y="2935746"/>
            <a:ext cx="3586163" cy="25945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7B6BB69-648A-49F2-9F08-12E6FDCC6929}"/>
              </a:ext>
            </a:extLst>
          </p:cNvPr>
          <p:cNvSpPr txBox="1"/>
          <p:nvPr/>
        </p:nvSpPr>
        <p:spPr>
          <a:xfrm>
            <a:off x="2494878" y="3995312"/>
            <a:ext cx="100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BIEN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86A128-4334-4AF2-92A3-A5086B588B79}"/>
              </a:ext>
            </a:extLst>
          </p:cNvPr>
          <p:cNvSpPr txBox="1"/>
          <p:nvPr/>
        </p:nvSpPr>
        <p:spPr>
          <a:xfrm>
            <a:off x="3481667" y="4002182"/>
            <a:ext cx="120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VIEILLIR</a:t>
            </a:r>
          </a:p>
        </p:txBody>
      </p:sp>
      <p:sp>
        <p:nvSpPr>
          <p:cNvPr id="9" name="Flèche : courbe vers la droite 8">
            <a:extLst>
              <a:ext uri="{FF2B5EF4-FFF2-40B4-BE49-F238E27FC236}">
                <a16:creationId xmlns:a16="http://schemas.microsoft.com/office/drawing/2014/main" id="{38621C38-8376-4430-AB77-F7A02C5EB1C8}"/>
              </a:ext>
            </a:extLst>
          </p:cNvPr>
          <p:cNvSpPr/>
          <p:nvPr/>
        </p:nvSpPr>
        <p:spPr>
          <a:xfrm rot="5400000">
            <a:off x="3207347" y="3326802"/>
            <a:ext cx="548640" cy="7530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 : courbe vers la droite 10">
            <a:extLst>
              <a:ext uri="{FF2B5EF4-FFF2-40B4-BE49-F238E27FC236}">
                <a16:creationId xmlns:a16="http://schemas.microsoft.com/office/drawing/2014/main" id="{06EC8EB4-9D99-466F-8811-BCA4265870B2}"/>
              </a:ext>
            </a:extLst>
          </p:cNvPr>
          <p:cNvSpPr/>
          <p:nvPr/>
        </p:nvSpPr>
        <p:spPr>
          <a:xfrm rot="16200000">
            <a:off x="3225108" y="4381138"/>
            <a:ext cx="548640" cy="7530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0.00093 L 0.01276 0.04098 C 0.01771 0.05 0.02513 0.05486 0.03295 0.05486 C 0.0418 0.05486 0.04896 0.05 0.05391 0.04098 L 0.07787 0.0009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2696 0.04005 C -0.03256 0.04907 -0.04102 0.05393 -0.04974 0.05393 C -0.05977 0.05393 -0.06784 0.04907 -0.07344 0.04005 L -0.10026 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8586A-C431-4C09-ACF0-1A2AD0F7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Vieillissement réussi : vieillissement ACTIF!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532F4-B759-4674-B27C-D6F75626F132}"/>
              </a:ext>
            </a:extLst>
          </p:cNvPr>
          <p:cNvSpPr/>
          <p:nvPr/>
        </p:nvSpPr>
        <p:spPr>
          <a:xfrm>
            <a:off x="1204914" y="1757139"/>
            <a:ext cx="929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i="1" dirty="0">
                <a:solidFill>
                  <a:schemeClr val="accent1"/>
                </a:solidFill>
              </a:rPr>
              <a:t>« Vieillir en santé: Pouvoir continuer à faire ce qui est important pour chacun d’entre nous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C6FEFB-BD01-42F0-9CEA-DE890136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188" y="5262562"/>
            <a:ext cx="3028950" cy="15144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7A8AA7-8E2B-4087-8B65-634444B33EF1}"/>
              </a:ext>
            </a:extLst>
          </p:cNvPr>
          <p:cNvSpPr txBox="1"/>
          <p:nvPr/>
        </p:nvSpPr>
        <p:spPr>
          <a:xfrm>
            <a:off x="11258550" y="639127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5672E6-A58E-44CD-8EF5-DCCE61112DFF}"/>
              </a:ext>
            </a:extLst>
          </p:cNvPr>
          <p:cNvSpPr txBox="1"/>
          <p:nvPr/>
        </p:nvSpPr>
        <p:spPr>
          <a:xfrm>
            <a:off x="5181603" y="4506396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Rester actif/mobile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B5D900-9C5D-4C10-BCDC-F0C98876CC1B}"/>
              </a:ext>
            </a:extLst>
          </p:cNvPr>
          <p:cNvGrpSpPr/>
          <p:nvPr/>
        </p:nvGrpSpPr>
        <p:grpSpPr>
          <a:xfrm>
            <a:off x="485774" y="3206473"/>
            <a:ext cx="2409825" cy="1669255"/>
            <a:chOff x="485774" y="3206473"/>
            <a:chExt cx="2409825" cy="166925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3BCEE85-98E0-4CD4-82CE-1C0AC2961D96}"/>
                </a:ext>
              </a:extLst>
            </p:cNvPr>
            <p:cNvSpPr txBox="1"/>
            <p:nvPr/>
          </p:nvSpPr>
          <p:spPr>
            <a:xfrm>
              <a:off x="485774" y="4506396"/>
              <a:ext cx="2409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Subvenir à ses besoins 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BD592F6-C3F6-4C58-B4F7-799EE4DD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2" y="3206473"/>
              <a:ext cx="967824" cy="998307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0DEA6C-15D2-42AA-B7F2-24BD5C9B8A9C}"/>
              </a:ext>
            </a:extLst>
          </p:cNvPr>
          <p:cNvGrpSpPr/>
          <p:nvPr/>
        </p:nvGrpSpPr>
        <p:grpSpPr>
          <a:xfrm>
            <a:off x="2895599" y="3320783"/>
            <a:ext cx="2409825" cy="1831944"/>
            <a:chOff x="2895599" y="3320783"/>
            <a:chExt cx="2409825" cy="183194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6E210ED-F7E8-4EE9-9346-6F7B42705D0E}"/>
                </a:ext>
              </a:extLst>
            </p:cNvPr>
            <p:cNvSpPr txBox="1"/>
            <p:nvPr/>
          </p:nvSpPr>
          <p:spPr>
            <a:xfrm>
              <a:off x="2895599" y="4506396"/>
              <a:ext cx="240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Apprendre, progresser, décider pour soi-même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90060E7-09B8-4C41-9DCD-1294B59F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625" y="3320783"/>
              <a:ext cx="1028789" cy="883997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1ACBDDBF-D70D-4A67-84B1-2D9F045B5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13" y="3263627"/>
            <a:ext cx="906859" cy="883997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071C959-F941-4D7C-AAE0-CB89991476A7}"/>
              </a:ext>
            </a:extLst>
          </p:cNvPr>
          <p:cNvGrpSpPr/>
          <p:nvPr/>
        </p:nvGrpSpPr>
        <p:grpSpPr>
          <a:xfrm>
            <a:off x="7153274" y="3321594"/>
            <a:ext cx="2409825" cy="1959346"/>
            <a:chOff x="7153274" y="3321594"/>
            <a:chExt cx="2409825" cy="1959346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E49702B-CADE-4564-99C3-F3F6AFF7B88E}"/>
                </a:ext>
              </a:extLst>
            </p:cNvPr>
            <p:cNvSpPr txBox="1"/>
            <p:nvPr/>
          </p:nvSpPr>
          <p:spPr>
            <a:xfrm>
              <a:off x="7153274" y="4357610"/>
              <a:ext cx="2409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Maintenir un engagement et </a:t>
              </a:r>
            </a:p>
            <a:p>
              <a:pPr algn="ctr"/>
              <a:r>
                <a:rPr lang="fr-FR" b="1" dirty="0"/>
                <a:t>un lien social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2E4ECA1-8BAE-46E7-AF5D-739C0B8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167" y="3321594"/>
              <a:ext cx="998307" cy="769687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1AA40F6-5274-4E10-A74D-EE9C86FF7C60}"/>
              </a:ext>
            </a:extLst>
          </p:cNvPr>
          <p:cNvGrpSpPr/>
          <p:nvPr/>
        </p:nvGrpSpPr>
        <p:grpSpPr>
          <a:xfrm>
            <a:off x="9296401" y="3320783"/>
            <a:ext cx="2409825" cy="1974594"/>
            <a:chOff x="9296401" y="3320783"/>
            <a:chExt cx="2409825" cy="1974594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2FED016-EA7D-460B-BAB3-8845B7445AA3}"/>
                </a:ext>
              </a:extLst>
            </p:cNvPr>
            <p:cNvSpPr txBox="1"/>
            <p:nvPr/>
          </p:nvSpPr>
          <p:spPr>
            <a:xfrm>
              <a:off x="9296401" y="4372047"/>
              <a:ext cx="2409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Pouvoir apporter une contribution à la société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7BE4C2B-8085-4224-9DCA-A520359E8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8349" y="3320783"/>
              <a:ext cx="1005927" cy="883997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C3D96F2-EEFA-45ED-BC05-5348CE96AA3C}"/>
              </a:ext>
            </a:extLst>
          </p:cNvPr>
          <p:cNvGrpSpPr/>
          <p:nvPr/>
        </p:nvGrpSpPr>
        <p:grpSpPr>
          <a:xfrm>
            <a:off x="485774" y="5728033"/>
            <a:ext cx="8743952" cy="369332"/>
            <a:chOff x="485774" y="5728033"/>
            <a:chExt cx="8743952" cy="36933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31E7AA1-C445-4794-8DF4-C1EA1A1D5F95}"/>
                </a:ext>
              </a:extLst>
            </p:cNvPr>
            <p:cNvSpPr txBox="1"/>
            <p:nvPr/>
          </p:nvSpPr>
          <p:spPr>
            <a:xfrm>
              <a:off x="1038225" y="5728033"/>
              <a:ext cx="8191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C’est aussi un changement de regard et un enjeu de société inclusive !</a:t>
              </a: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49B9150F-9643-4F59-98C9-E0C7A8211195}"/>
                </a:ext>
              </a:extLst>
            </p:cNvPr>
            <p:cNvSpPr/>
            <p:nvPr/>
          </p:nvSpPr>
          <p:spPr>
            <a:xfrm>
              <a:off x="485774" y="5764359"/>
              <a:ext cx="495301" cy="2554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280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8983" y="65284"/>
            <a:ext cx="1000183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ICOPE: Integrated Care for </a:t>
            </a:r>
            <a:r>
              <a:rPr lang="fr-FR" b="1" dirty="0" err="1">
                <a:solidFill>
                  <a:srgbClr val="0070C0"/>
                </a:solidFill>
              </a:rPr>
              <a:t>Older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PEople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1218" y="1133988"/>
            <a:ext cx="11347882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Objectif de préservation des </a:t>
            </a:r>
            <a:r>
              <a:rPr lang="fr-FR" b="1" dirty="0">
                <a:solidFill>
                  <a:srgbClr val="00B050"/>
                </a:solidFill>
              </a:rPr>
              <a:t>capacités intrinsèques </a:t>
            </a:r>
            <a:r>
              <a:rPr lang="fr-FR" b="1" dirty="0"/>
              <a:t>de la personne 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D1897F0-2893-491A-AE5A-8DB2936F7E59}"/>
              </a:ext>
            </a:extLst>
          </p:cNvPr>
          <p:cNvGrpSpPr/>
          <p:nvPr/>
        </p:nvGrpSpPr>
        <p:grpSpPr>
          <a:xfrm>
            <a:off x="3796628" y="2178817"/>
            <a:ext cx="4892396" cy="4126563"/>
            <a:chOff x="2539328" y="2445518"/>
            <a:chExt cx="4589070" cy="399891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8A5201-574C-4444-980B-AF715888B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328" y="2445518"/>
              <a:ext cx="4589070" cy="39989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9E9A97-191E-4A60-A7C9-C1E598F6A057}"/>
                </a:ext>
              </a:extLst>
            </p:cNvPr>
            <p:cNvSpPr/>
            <p:nvPr/>
          </p:nvSpPr>
          <p:spPr>
            <a:xfrm>
              <a:off x="4065240" y="4619625"/>
              <a:ext cx="1459260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4B4367F4-D9F5-49BE-8173-61FF0C6985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3050" y="5343525"/>
            <a:ext cx="3028950" cy="1514475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F61B6CFA-5659-4F53-A9EF-357AD1C1B322}"/>
              </a:ext>
            </a:extLst>
          </p:cNvPr>
          <p:cNvSpPr txBox="1"/>
          <p:nvPr/>
        </p:nvSpPr>
        <p:spPr>
          <a:xfrm>
            <a:off x="11258550" y="639127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914332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8983" y="65284"/>
            <a:ext cx="1000183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ICOPE: Integrated Care for </a:t>
            </a:r>
            <a:r>
              <a:rPr lang="fr-FR" b="1" dirty="0" err="1">
                <a:solidFill>
                  <a:srgbClr val="0070C0"/>
                </a:solidFill>
              </a:rPr>
              <a:t>Older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PEople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1218" y="1133988"/>
            <a:ext cx="11347882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Objectif de préservation des </a:t>
            </a:r>
            <a:r>
              <a:rPr lang="fr-FR" b="1" dirty="0">
                <a:solidFill>
                  <a:srgbClr val="00B050"/>
                </a:solidFill>
              </a:rPr>
              <a:t>capacités intrinsèques </a:t>
            </a:r>
            <a:r>
              <a:rPr lang="fr-FR" b="1" dirty="0"/>
              <a:t>de la personne 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D1897F0-2893-491A-AE5A-8DB2936F7E59}"/>
              </a:ext>
            </a:extLst>
          </p:cNvPr>
          <p:cNvGrpSpPr/>
          <p:nvPr/>
        </p:nvGrpSpPr>
        <p:grpSpPr>
          <a:xfrm>
            <a:off x="3796628" y="2178817"/>
            <a:ext cx="4892396" cy="4126563"/>
            <a:chOff x="2539328" y="2445518"/>
            <a:chExt cx="4589070" cy="399891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8A5201-574C-4444-980B-AF715888B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328" y="2445518"/>
              <a:ext cx="4589070" cy="399891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9E9A97-191E-4A60-A7C9-C1E598F6A057}"/>
                </a:ext>
              </a:extLst>
            </p:cNvPr>
            <p:cNvSpPr/>
            <p:nvPr/>
          </p:nvSpPr>
          <p:spPr>
            <a:xfrm>
              <a:off x="4065240" y="4619625"/>
              <a:ext cx="1459260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D44B0AB-1EAD-4E22-ABCC-C7481679A48D}"/>
              </a:ext>
            </a:extLst>
          </p:cNvPr>
          <p:cNvSpPr/>
          <p:nvPr/>
        </p:nvSpPr>
        <p:spPr>
          <a:xfrm>
            <a:off x="5227048" y="2817354"/>
            <a:ext cx="381000" cy="294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BFFAC85-7771-44D4-AA8C-D2CE21BAFA5A}"/>
              </a:ext>
            </a:extLst>
          </p:cNvPr>
          <p:cNvSpPr/>
          <p:nvPr/>
        </p:nvSpPr>
        <p:spPr>
          <a:xfrm rot="10800000">
            <a:off x="5064928" y="2817355"/>
            <a:ext cx="381000" cy="2948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16953E4-362C-4B9F-A054-F2FCC6293760}"/>
              </a:ext>
            </a:extLst>
          </p:cNvPr>
          <p:cNvGrpSpPr/>
          <p:nvPr/>
        </p:nvGrpSpPr>
        <p:grpSpPr>
          <a:xfrm>
            <a:off x="6854558" y="2814074"/>
            <a:ext cx="560254" cy="294873"/>
            <a:chOff x="5425808" y="2814074"/>
            <a:chExt cx="560254" cy="294873"/>
          </a:xfrm>
        </p:grpSpPr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41175F58-09E4-46E0-97A5-9AA16351F30D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78B3D128-82B2-41F8-9FCB-2B93A5C1B71F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9E7F57D6-2874-4461-8A97-D9A39772FBFD}"/>
              </a:ext>
            </a:extLst>
          </p:cNvPr>
          <p:cNvSpPr/>
          <p:nvPr/>
        </p:nvSpPr>
        <p:spPr>
          <a:xfrm rot="10800000">
            <a:off x="5143499" y="3450635"/>
            <a:ext cx="2009776" cy="2948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37E163F6-622F-46D6-B2E4-38FE89944194}"/>
              </a:ext>
            </a:extLst>
          </p:cNvPr>
          <p:cNvSpPr/>
          <p:nvPr/>
        </p:nvSpPr>
        <p:spPr>
          <a:xfrm>
            <a:off x="7075986" y="3450636"/>
            <a:ext cx="381000" cy="2948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E3102C6-3E54-4E3A-BE32-8E5C30C6C792}"/>
              </a:ext>
            </a:extLst>
          </p:cNvPr>
          <p:cNvGrpSpPr/>
          <p:nvPr/>
        </p:nvGrpSpPr>
        <p:grpSpPr>
          <a:xfrm>
            <a:off x="6854558" y="5246577"/>
            <a:ext cx="560254" cy="294873"/>
            <a:chOff x="5425808" y="2814074"/>
            <a:chExt cx="560254" cy="294873"/>
          </a:xfrm>
        </p:grpSpPr>
        <p:sp>
          <p:nvSpPr>
            <p:cNvPr id="19" name="Flèche : droite 18">
              <a:extLst>
                <a:ext uri="{FF2B5EF4-FFF2-40B4-BE49-F238E27FC236}">
                  <a16:creationId xmlns:a16="http://schemas.microsoft.com/office/drawing/2014/main" id="{96392F93-32D7-415E-A75E-39F2034124D5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EAA4C5CC-0379-4197-A935-D52E8CBE6A7D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713407-3E47-48F1-A60A-EAD9017ABB0B}"/>
              </a:ext>
            </a:extLst>
          </p:cNvPr>
          <p:cNvGrpSpPr/>
          <p:nvPr/>
        </p:nvGrpSpPr>
        <p:grpSpPr>
          <a:xfrm>
            <a:off x="5020091" y="5246576"/>
            <a:ext cx="560254" cy="294873"/>
            <a:chOff x="5425808" y="2814074"/>
            <a:chExt cx="560254" cy="294873"/>
          </a:xfrm>
        </p:grpSpPr>
        <p:sp>
          <p:nvSpPr>
            <p:cNvPr id="22" name="Flèche : droite 21">
              <a:extLst>
                <a:ext uri="{FF2B5EF4-FFF2-40B4-BE49-F238E27FC236}">
                  <a16:creationId xmlns:a16="http://schemas.microsoft.com/office/drawing/2014/main" id="{076DFAF5-E573-4DC8-B4DA-0E4038BB4636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2259A454-38BB-494E-B306-8853C391133C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CE68F1D-6E18-487D-B78E-7A5886D442EA}"/>
              </a:ext>
            </a:extLst>
          </p:cNvPr>
          <p:cNvGrpSpPr/>
          <p:nvPr/>
        </p:nvGrpSpPr>
        <p:grpSpPr>
          <a:xfrm rot="19085541">
            <a:off x="6375419" y="4387482"/>
            <a:ext cx="1555712" cy="294873"/>
            <a:chOff x="5425808" y="2814074"/>
            <a:chExt cx="560254" cy="294873"/>
          </a:xfrm>
        </p:grpSpPr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1F30AA30-98FE-44AC-8E51-DE8A6291262F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253190B7-290D-4DBA-9CE3-21B36C5B6EB2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23CC91F-5388-4DA2-A51F-F310B11E5C45}"/>
              </a:ext>
            </a:extLst>
          </p:cNvPr>
          <p:cNvGrpSpPr/>
          <p:nvPr/>
        </p:nvGrpSpPr>
        <p:grpSpPr>
          <a:xfrm rot="14070212">
            <a:off x="4611989" y="4310113"/>
            <a:ext cx="1555712" cy="294873"/>
            <a:chOff x="5425808" y="2814074"/>
            <a:chExt cx="560254" cy="294873"/>
          </a:xfrm>
        </p:grpSpPr>
        <p:sp>
          <p:nvSpPr>
            <p:cNvPr id="28" name="Flèche : droite 27">
              <a:extLst>
                <a:ext uri="{FF2B5EF4-FFF2-40B4-BE49-F238E27FC236}">
                  <a16:creationId xmlns:a16="http://schemas.microsoft.com/office/drawing/2014/main" id="{F5E7939B-7332-46A5-A6D1-D3A1A0D0ABA1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 : droite 28">
              <a:extLst>
                <a:ext uri="{FF2B5EF4-FFF2-40B4-BE49-F238E27FC236}">
                  <a16:creationId xmlns:a16="http://schemas.microsoft.com/office/drawing/2014/main" id="{5CDC3850-BC78-43DD-A0E7-7B2CC45DFA4E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C147478-9BEC-444E-A433-DD777C932C4C}"/>
              </a:ext>
            </a:extLst>
          </p:cNvPr>
          <p:cNvGrpSpPr/>
          <p:nvPr/>
        </p:nvGrpSpPr>
        <p:grpSpPr>
          <a:xfrm rot="16200000">
            <a:off x="5487606" y="3906442"/>
            <a:ext cx="1555712" cy="294873"/>
            <a:chOff x="5425808" y="2814074"/>
            <a:chExt cx="560254" cy="294873"/>
          </a:xfrm>
        </p:grpSpPr>
        <p:sp>
          <p:nvSpPr>
            <p:cNvPr id="31" name="Flèche : droite 30">
              <a:extLst>
                <a:ext uri="{FF2B5EF4-FFF2-40B4-BE49-F238E27FC236}">
                  <a16:creationId xmlns:a16="http://schemas.microsoft.com/office/drawing/2014/main" id="{06685098-6132-4602-B3A4-015A6ED1172C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lèche : droite 31">
              <a:extLst>
                <a:ext uri="{FF2B5EF4-FFF2-40B4-BE49-F238E27FC236}">
                  <a16:creationId xmlns:a16="http://schemas.microsoft.com/office/drawing/2014/main" id="{111ED23A-24A5-4DF5-8E24-23DA7BE2846C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584DE33-66AA-4FA9-B1D7-85B5A922A010}"/>
              </a:ext>
            </a:extLst>
          </p:cNvPr>
          <p:cNvGrpSpPr/>
          <p:nvPr/>
        </p:nvGrpSpPr>
        <p:grpSpPr>
          <a:xfrm rot="5400000">
            <a:off x="4148677" y="4090667"/>
            <a:ext cx="560254" cy="294873"/>
            <a:chOff x="5425808" y="2814074"/>
            <a:chExt cx="560254" cy="294873"/>
          </a:xfrm>
        </p:grpSpPr>
        <p:sp>
          <p:nvSpPr>
            <p:cNvPr id="34" name="Flèche : droite 33">
              <a:extLst>
                <a:ext uri="{FF2B5EF4-FFF2-40B4-BE49-F238E27FC236}">
                  <a16:creationId xmlns:a16="http://schemas.microsoft.com/office/drawing/2014/main" id="{897541BF-5F75-4F1B-ADEE-42866CF24CDF}"/>
                </a:ext>
              </a:extLst>
            </p:cNvPr>
            <p:cNvSpPr/>
            <p:nvPr/>
          </p:nvSpPr>
          <p:spPr>
            <a:xfrm rot="10800000">
              <a:off x="5425808" y="2814075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lèche : droite 34">
              <a:extLst>
                <a:ext uri="{FF2B5EF4-FFF2-40B4-BE49-F238E27FC236}">
                  <a16:creationId xmlns:a16="http://schemas.microsoft.com/office/drawing/2014/main" id="{A0A5963E-E0B1-48A5-A274-8C551182CBDB}"/>
                </a:ext>
              </a:extLst>
            </p:cNvPr>
            <p:cNvSpPr/>
            <p:nvPr/>
          </p:nvSpPr>
          <p:spPr>
            <a:xfrm>
              <a:off x="5605062" y="2814074"/>
              <a:ext cx="381000" cy="2948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4B4367F4-D9F5-49BE-8173-61FF0C6985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3050" y="5343525"/>
            <a:ext cx="3028950" cy="1514475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F61B6CFA-5659-4F53-A9EF-357AD1C1B322}"/>
              </a:ext>
            </a:extLst>
          </p:cNvPr>
          <p:cNvSpPr txBox="1"/>
          <p:nvPr/>
        </p:nvSpPr>
        <p:spPr>
          <a:xfrm>
            <a:off x="11258550" y="639127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88142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BCA7A8-4C32-435C-AE9E-096FB4E5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2"/>
            <a:ext cx="12209833" cy="68479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08CD0A-37D2-4211-95A2-42672DA6FBBE}"/>
              </a:ext>
            </a:extLst>
          </p:cNvPr>
          <p:cNvSpPr txBox="1"/>
          <p:nvPr/>
        </p:nvSpPr>
        <p:spPr>
          <a:xfrm>
            <a:off x="1171575" y="2687567"/>
            <a:ext cx="60864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Préserver sa </a:t>
            </a:r>
            <a:r>
              <a:rPr lang="fr-FR" sz="6000" dirty="0">
                <a:solidFill>
                  <a:schemeClr val="bg1"/>
                </a:solidFill>
              </a:rPr>
              <a:t>MOBILITÉ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529973-0A75-402D-BE51-836BE5AE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466" y="2285999"/>
            <a:ext cx="5683271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6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6D89A-9556-4D88-8CC6-BBBE20AA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3177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Qu’est-ce que la Sarcopénie?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C1F10D-1A3C-4E36-BDD2-CD61E17C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56" y="1289360"/>
            <a:ext cx="3900487" cy="502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8F70C-443D-C40C-89C3-7880C04A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515514"/>
            <a:ext cx="10247612" cy="53548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Liens d’intérêt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6F42B8-CEDF-AA38-448A-179D5149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859" y="5417242"/>
            <a:ext cx="6511057" cy="1304281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D66C1D2-9219-E87E-33EE-0D8F82DBDA3B}"/>
              </a:ext>
            </a:extLst>
          </p:cNvPr>
          <p:cNvSpPr txBox="1">
            <a:spLocks/>
          </p:cNvSpPr>
          <p:nvPr/>
        </p:nvSpPr>
        <p:spPr>
          <a:xfrm>
            <a:off x="671397" y="2088839"/>
            <a:ext cx="10849205" cy="268032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Police système"/>
              <a:buChar char="●"/>
              <a:tabLst/>
              <a:defRPr lang="fr-FR" sz="2000" b="0" kern="1200" noProof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>
                <a:solidFill>
                  <a:srgbClr val="0A0A0A"/>
                </a:solidFill>
              </a:rPr>
              <a:t>Activités non rémunérées pour des laboratoires pharmaceutiques: </a:t>
            </a:r>
            <a:r>
              <a:rPr lang="fr-FR" dirty="0">
                <a:solidFill>
                  <a:srgbClr val="0A0A0A"/>
                </a:solidFill>
              </a:rPr>
              <a:t>Néant</a:t>
            </a:r>
          </a:p>
          <a:p>
            <a:pPr marL="0" indent="0">
              <a:buNone/>
            </a:pPr>
            <a:endParaRPr lang="fr-FR" dirty="0">
              <a:solidFill>
                <a:srgbClr val="0A0A0A"/>
              </a:solidFill>
            </a:endParaRPr>
          </a:p>
          <a:p>
            <a:r>
              <a:rPr lang="fr-FR" b="1" u="sng" dirty="0">
                <a:solidFill>
                  <a:srgbClr val="0A0A0A"/>
                </a:solidFill>
              </a:rPr>
              <a:t>Activités rémunérées </a:t>
            </a:r>
            <a:r>
              <a:rPr lang="fr-FR" dirty="0">
                <a:solidFill>
                  <a:srgbClr val="0A0A0A"/>
                </a:solidFill>
              </a:rPr>
              <a:t>: 400 € conférence Amylose cardiaque 2022 (Pfizer)</a:t>
            </a:r>
          </a:p>
          <a:p>
            <a:pPr marL="0" indent="0">
              <a:buFont typeface="Police système"/>
              <a:buNone/>
            </a:pPr>
            <a:endParaRPr lang="fr-FR" dirty="0">
              <a:solidFill>
                <a:srgbClr val="0A0A0A"/>
              </a:solidFill>
            </a:endParaRPr>
          </a:p>
          <a:p>
            <a:r>
              <a:rPr lang="fr-FR" b="1" u="sng" dirty="0">
                <a:solidFill>
                  <a:srgbClr val="0A0A0A"/>
                </a:solidFill>
              </a:rPr>
              <a:t>Avantages divers (transports, repas…) </a:t>
            </a:r>
            <a:r>
              <a:rPr lang="fr-FR" dirty="0">
                <a:solidFill>
                  <a:srgbClr val="0A0A0A"/>
                </a:solidFill>
              </a:rPr>
              <a:t>: 130 € au total sur la période 2010-2024</a:t>
            </a:r>
          </a:p>
        </p:txBody>
      </p:sp>
    </p:spTree>
    <p:extLst>
      <p:ext uri="{BB962C8B-B14F-4D97-AF65-F5344CB8AC3E}">
        <p14:creationId xmlns:p14="http://schemas.microsoft.com/office/powerpoint/2010/main" val="3380814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7B75C-370A-40C4-9C36-AC9D9BE0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Sédentarité et Inactivité physique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9C7E9B-619E-438A-9ACD-788F81D3EA8B}"/>
              </a:ext>
            </a:extLst>
          </p:cNvPr>
          <p:cNvSpPr/>
          <p:nvPr/>
        </p:nvSpPr>
        <p:spPr>
          <a:xfrm>
            <a:off x="180975" y="4327088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Sédentarité : Elle est définie généralement comme la pratique d’activités où la dépense énergétique est équivalente au métabolisme de repos (ex : lecture, TV)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Sédentaire si &gt; 8h assis par jour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Inactivité Physique : soit un temps passé à la pratique d’AP</a:t>
            </a:r>
          </a:p>
          <a:p>
            <a:r>
              <a:rPr lang="fr-FR" dirty="0">
                <a:solidFill>
                  <a:srgbClr val="FF0000"/>
                </a:solidFill>
              </a:rPr>
              <a:t>d’intensité modérée par semaine &lt; 150min (OMS)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AEB52-8254-4C8D-8B60-E569C3C0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5" y="1442749"/>
            <a:ext cx="6076182" cy="32816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760F00-373B-49EF-B963-4D3AE927BE41}"/>
              </a:ext>
            </a:extLst>
          </p:cNvPr>
          <p:cNvSpPr txBox="1"/>
          <p:nvPr/>
        </p:nvSpPr>
        <p:spPr>
          <a:xfrm>
            <a:off x="5948739" y="3651602"/>
            <a:ext cx="254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170CE"/>
                </a:solidFill>
              </a:rPr>
              <a:t>Passent plus de 3h par jour devant un écran</a:t>
            </a:r>
          </a:p>
        </p:txBody>
      </p:sp>
    </p:spTree>
    <p:extLst>
      <p:ext uri="{BB962C8B-B14F-4D97-AF65-F5344CB8AC3E}">
        <p14:creationId xmlns:p14="http://schemas.microsoft.com/office/powerpoint/2010/main" val="240884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C9199D-B9F6-456A-ABAA-BC25513F4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9" y="1394386"/>
            <a:ext cx="6543675" cy="48825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F6A2D7-9C09-46E5-8E24-831E88C46757}"/>
              </a:ext>
            </a:extLst>
          </p:cNvPr>
          <p:cNvSpPr txBox="1"/>
          <p:nvPr/>
        </p:nvSpPr>
        <p:spPr>
          <a:xfrm>
            <a:off x="619125" y="441037"/>
            <a:ext cx="3381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PETIT TEST !</a:t>
            </a:r>
          </a:p>
        </p:txBody>
      </p:sp>
    </p:spTree>
    <p:extLst>
      <p:ext uri="{BB962C8B-B14F-4D97-AF65-F5344CB8AC3E}">
        <p14:creationId xmlns:p14="http://schemas.microsoft.com/office/powerpoint/2010/main" val="836996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1C7B8-F6E8-4C6D-A12A-F103E940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9D7D0B-CB3E-46F2-9B13-B3EDA1042835}"/>
              </a:ext>
            </a:extLst>
          </p:cNvPr>
          <p:cNvSpPr txBox="1"/>
          <p:nvPr/>
        </p:nvSpPr>
        <p:spPr>
          <a:xfrm>
            <a:off x="1032733" y="1957891"/>
            <a:ext cx="946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L’OMS recommande une </a:t>
            </a:r>
            <a:r>
              <a:rPr lang="fr-FR" sz="2400" b="1" dirty="0"/>
              <a:t>activité physique </a:t>
            </a:r>
            <a:r>
              <a:rPr lang="fr-FR" sz="2400" b="1" u="sng" dirty="0"/>
              <a:t>d’intensité modérée à intense </a:t>
            </a:r>
            <a:r>
              <a:rPr lang="fr-FR" sz="2400" dirty="0"/>
              <a:t>d’au moins 150 min par semaine, </a:t>
            </a:r>
            <a:r>
              <a:rPr lang="fr-FR" sz="2400" b="1" dirty="0"/>
              <a:t>par périodes d’au moins 10 minutes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0C8FB1-0F27-494F-B9D7-253FF031CF50}"/>
              </a:ext>
            </a:extLst>
          </p:cNvPr>
          <p:cNvSpPr txBox="1"/>
          <p:nvPr/>
        </p:nvSpPr>
        <p:spPr>
          <a:xfrm>
            <a:off x="8369448" y="1133658"/>
            <a:ext cx="3517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150 min/semaine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95F7E4-B142-4304-A8B8-3A458A28D9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3849" y="-7252"/>
            <a:ext cx="3028950" cy="15144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32D181-3F6A-4F0F-A9DA-FFF7628B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73" y="9508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1C7B8-F6E8-4C6D-A12A-F103E940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9D7D0B-CB3E-46F2-9B13-B3EDA1042835}"/>
              </a:ext>
            </a:extLst>
          </p:cNvPr>
          <p:cNvSpPr txBox="1"/>
          <p:nvPr/>
        </p:nvSpPr>
        <p:spPr>
          <a:xfrm>
            <a:off x="1032733" y="1957891"/>
            <a:ext cx="946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L’OMS recommande une </a:t>
            </a:r>
            <a:r>
              <a:rPr lang="fr-FR" sz="2400" b="1" dirty="0"/>
              <a:t>activité physique </a:t>
            </a:r>
            <a:r>
              <a:rPr lang="fr-FR" sz="2400" b="1" u="sng" dirty="0"/>
              <a:t>d’intensité modérée à intense </a:t>
            </a:r>
            <a:r>
              <a:rPr lang="fr-FR" sz="2400" dirty="0"/>
              <a:t>d’au moins 150 min par semaine, </a:t>
            </a:r>
            <a:r>
              <a:rPr lang="fr-FR" sz="2400" b="1" dirty="0"/>
              <a:t>par périodes d’au moins 10 minutes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FD87E6-084D-49D5-819E-B69888F93A81}"/>
              </a:ext>
            </a:extLst>
          </p:cNvPr>
          <p:cNvSpPr txBox="1"/>
          <p:nvPr/>
        </p:nvSpPr>
        <p:spPr>
          <a:xfrm>
            <a:off x="1032733" y="3353812"/>
            <a:ext cx="946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Toute activité physique est bénéfique!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0C8FB1-0F27-494F-B9D7-253FF031CF50}"/>
              </a:ext>
            </a:extLst>
          </p:cNvPr>
          <p:cNvSpPr txBox="1"/>
          <p:nvPr/>
        </p:nvSpPr>
        <p:spPr>
          <a:xfrm>
            <a:off x="8369448" y="1133658"/>
            <a:ext cx="3517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150 min/semaine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7618DF-19C0-45A5-A0DE-108FDF9B0BA3}"/>
              </a:ext>
            </a:extLst>
          </p:cNvPr>
          <p:cNvSpPr txBox="1"/>
          <p:nvPr/>
        </p:nvSpPr>
        <p:spPr>
          <a:xfrm>
            <a:off x="1032733" y="4535371"/>
            <a:ext cx="98970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Après 65 ans, 1h30/jour de marche (rythme normal) = réduction de 30% de la mortalité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Bénéfices dès 30 min de marche par jour !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95F7E4-B142-4304-A8B8-3A458A28D9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3849" y="-7252"/>
            <a:ext cx="3028950" cy="15144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32D181-3F6A-4F0F-A9DA-FFF7628B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73" y="95087"/>
            <a:ext cx="2619375" cy="1743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F5BDB7-559E-4E78-AA10-041A33355FA6}"/>
              </a:ext>
            </a:extLst>
          </p:cNvPr>
          <p:cNvSpPr/>
          <p:nvPr/>
        </p:nvSpPr>
        <p:spPr>
          <a:xfrm>
            <a:off x="5546799" y="48739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</a:rPr>
              <a:t>Dupré C et al. Front Public Health. 2023 </a:t>
            </a:r>
          </a:p>
        </p:txBody>
      </p:sp>
    </p:spTree>
    <p:extLst>
      <p:ext uri="{BB962C8B-B14F-4D97-AF65-F5344CB8AC3E}">
        <p14:creationId xmlns:p14="http://schemas.microsoft.com/office/powerpoint/2010/main" val="3300179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AEB1D93-0E8F-4700-987F-39949694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5" y="2147886"/>
            <a:ext cx="4539744" cy="34004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9FD366-CD03-4B2B-84FC-BD765007F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3375"/>
            <a:ext cx="5527902" cy="30956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C626EB-FCD6-4B24-9CA4-E0BD5BC0B931}"/>
              </a:ext>
            </a:extLst>
          </p:cNvPr>
          <p:cNvSpPr txBox="1"/>
          <p:nvPr/>
        </p:nvSpPr>
        <p:spPr>
          <a:xfrm>
            <a:off x="4400550" y="4849593"/>
            <a:ext cx="612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Des incitations pour soi-même!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480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E9765-9637-40CF-A0B2-97D63EBE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76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Bénéfices de l’activité physique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0E6085-A87E-48AF-9588-7E4DFFDC9B14}"/>
              </a:ext>
            </a:extLst>
          </p:cNvPr>
          <p:cNvSpPr/>
          <p:nvPr/>
        </p:nvSpPr>
        <p:spPr>
          <a:xfrm>
            <a:off x="152176" y="4480877"/>
            <a:ext cx="76379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↗ Capacités physiques et fonctionnelles (force, etc.)</a:t>
            </a:r>
          </a:p>
          <a:p>
            <a:r>
              <a:rPr lang="fr-FR" dirty="0"/>
              <a:t>↗ Autonomie fonctionnelle</a:t>
            </a:r>
          </a:p>
          <a:p>
            <a:r>
              <a:rPr lang="fr-FR" dirty="0"/>
              <a:t>↗ Qualité de vie</a:t>
            </a:r>
          </a:p>
          <a:p>
            <a:r>
              <a:rPr lang="fr-FR" dirty="0"/>
              <a:t>↗ Confiance en soi</a:t>
            </a:r>
          </a:p>
          <a:p>
            <a:r>
              <a:rPr lang="fr-FR" dirty="0"/>
              <a:t>↗ Capital osseux</a:t>
            </a:r>
          </a:p>
          <a:p>
            <a:r>
              <a:rPr lang="fr-FR" dirty="0">
                <a:sym typeface="Wingdings" panose="05000000000000000000" pitchFamily="2" charset="2"/>
              </a:rPr>
              <a:t> </a:t>
            </a:r>
            <a:r>
              <a:rPr lang="fr-FR" dirty="0"/>
              <a:t>Risque de chute</a:t>
            </a:r>
          </a:p>
          <a:p>
            <a:r>
              <a:rPr lang="fr-FR" dirty="0">
                <a:sym typeface="Wingdings" panose="05000000000000000000" pitchFamily="2" charset="2"/>
              </a:rPr>
              <a:t> </a:t>
            </a:r>
            <a:r>
              <a:rPr lang="fr-FR" dirty="0"/>
              <a:t>Comorbidités (maladies cardiovasculaire, cancers, diabètes etc.)</a:t>
            </a:r>
          </a:p>
          <a:p>
            <a:r>
              <a:rPr lang="fr-FR" dirty="0"/>
              <a:t>↗ Cognition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22187D-B91E-4B7E-ADB8-2A57487B4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824" y="5299224"/>
            <a:ext cx="3429000" cy="133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0D45F0-86A4-4DBE-801E-94D763EA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91" y="1514922"/>
            <a:ext cx="2495550" cy="1828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3F580B-6243-49CF-BD5F-2B404ACEB5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529" y="1285875"/>
            <a:ext cx="2143125" cy="2143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8A3C36-2C46-4035-A01F-19B97EEC3F3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550" y="1292225"/>
            <a:ext cx="1733550" cy="26384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6CC832-E8F4-43D0-ADC7-910F5120F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469" y="3346217"/>
            <a:ext cx="1828800" cy="18288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0A5B0C-EB5D-4E32-B3B9-EC7179D80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5657" y="1545885"/>
            <a:ext cx="1662993" cy="14743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190B45-CCAA-4217-988C-DEB99081FC8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6016" y="2377123"/>
            <a:ext cx="2466975" cy="18478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DC38D4-61EB-4E0F-8FDB-6273F1168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1121" y="1006877"/>
            <a:ext cx="2114550" cy="21621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1E1977B-EB09-4A8E-8E8D-CC2ABDDC8B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19" t="9568" r="10798" b="15553"/>
          <a:stretch/>
        </p:blipFill>
        <p:spPr>
          <a:xfrm>
            <a:off x="9748165" y="3520113"/>
            <a:ext cx="1605635" cy="165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31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10E1C-A433-4C7B-BC78-F0B2D3ED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 multimodal européen SPRINTT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59C3B2-F8FC-465B-AB53-D0F4E1286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04" y="1464778"/>
            <a:ext cx="11209991" cy="49153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9DFE76-B819-4920-99FE-8B8CE3BB1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0" y="5846071"/>
            <a:ext cx="2293819" cy="8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9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re 1">
            <a:extLst>
              <a:ext uri="{FF2B5EF4-FFF2-40B4-BE49-F238E27FC236}">
                <a16:creationId xmlns:a16="http://schemas.microsoft.com/office/drawing/2014/main" id="{CA61D9F2-B34C-43D1-B439-F4529D698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3188" y="365125"/>
            <a:ext cx="10515600" cy="1325563"/>
          </a:xfrm>
        </p:spPr>
        <p:txBody>
          <a:bodyPr/>
          <a:lstStyle/>
          <a:p>
            <a:r>
              <a:rPr lang="fr-FR" altLang="fr-FR" dirty="0"/>
              <a:t>PLAN ANTI-CHUTE</a:t>
            </a:r>
          </a:p>
        </p:txBody>
      </p:sp>
      <p:sp>
        <p:nvSpPr>
          <p:cNvPr id="89091" name="Espace réservé du contenu 2">
            <a:extLst>
              <a:ext uri="{FF2B5EF4-FFF2-40B4-BE49-F238E27FC236}">
                <a16:creationId xmlns:a16="http://schemas.microsoft.com/office/drawing/2014/main" id="{1D9AD4AF-2144-4D9E-8C51-BE9E027D87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262" y="1582737"/>
            <a:ext cx="10515600" cy="4351337"/>
          </a:xfrm>
        </p:spPr>
        <p:txBody>
          <a:bodyPr/>
          <a:lstStyle/>
          <a:p>
            <a:r>
              <a:rPr lang="fr-FR" altLang="fr-FR" dirty="0"/>
              <a:t>1 personne/3 de plus de 65 ans chute dans l’année</a:t>
            </a:r>
          </a:p>
          <a:p>
            <a:r>
              <a:rPr lang="fr-FR" altLang="fr-FR" dirty="0"/>
              <a:t>15-30% évitable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55FE6F-8A97-4B8D-B2A1-24B6790BCEE2}"/>
              </a:ext>
            </a:extLst>
          </p:cNvPr>
          <p:cNvSpPr txBox="1"/>
          <p:nvPr/>
        </p:nvSpPr>
        <p:spPr>
          <a:xfrm>
            <a:off x="973138" y="3097213"/>
            <a:ext cx="9393237" cy="1322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4000" dirty="0"/>
              <a:t>Objectif du plan : réduire de 20% les chutes chez les personnes âgées</a:t>
            </a:r>
          </a:p>
        </p:txBody>
      </p:sp>
      <p:pic>
        <p:nvPicPr>
          <p:cNvPr id="89093" name="Picture 2" descr="Plan antichute des personnes âgées | Agence régionale de santé  Auvergne-Rhône-Alpes">
            <a:extLst>
              <a:ext uri="{FF2B5EF4-FFF2-40B4-BE49-F238E27FC236}">
                <a16:creationId xmlns:a16="http://schemas.microsoft.com/office/drawing/2014/main" id="{CFB5D00C-AD0C-487B-B3BD-4D6BDD00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314825"/>
            <a:ext cx="34988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1">
            <a:extLst>
              <a:ext uri="{FF2B5EF4-FFF2-40B4-BE49-F238E27FC236}">
                <a16:creationId xmlns:a16="http://schemas.microsoft.com/office/drawing/2014/main" id="{C1C2EA34-655B-487C-BCD5-A86E3A5081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3188" y="365125"/>
            <a:ext cx="10515600" cy="1325563"/>
          </a:xfrm>
        </p:spPr>
        <p:txBody>
          <a:bodyPr/>
          <a:lstStyle/>
          <a:p>
            <a:r>
              <a:rPr lang="fr-FR" altLang="fr-FR"/>
              <a:t>PLAN ANTI-CHUTE</a:t>
            </a:r>
          </a:p>
        </p:txBody>
      </p:sp>
      <p:sp>
        <p:nvSpPr>
          <p:cNvPr id="90115" name="Espace réservé du contenu 2">
            <a:extLst>
              <a:ext uri="{FF2B5EF4-FFF2-40B4-BE49-F238E27FC236}">
                <a16:creationId xmlns:a16="http://schemas.microsoft.com/office/drawing/2014/main" id="{649B9CC3-8149-4FE8-BF9B-3F0E5E06ED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56125" y="1844675"/>
            <a:ext cx="7635875" cy="4351338"/>
          </a:xfrm>
        </p:spPr>
        <p:txBody>
          <a:bodyPr/>
          <a:lstStyle/>
          <a:p>
            <a:r>
              <a:rPr lang="fr-FR" altLang="fr-FR"/>
              <a:t>Avez-vous chuté dans les 3 derniers mois?</a:t>
            </a:r>
          </a:p>
          <a:p>
            <a:r>
              <a:rPr lang="fr-FR" altLang="fr-FR"/>
              <a:t>Avez-vous peur de tomber?</a:t>
            </a:r>
          </a:p>
          <a:p>
            <a:r>
              <a:rPr lang="fr-FR" altLang="fr-FR"/>
              <a:t>Vous sentez-vous instable à la marche?</a:t>
            </a:r>
          </a:p>
        </p:txBody>
      </p:sp>
      <p:pic>
        <p:nvPicPr>
          <p:cNvPr id="90116" name="Picture 2" descr="Plan antichute des personnes âgées | Agence régionale de santé  Auvergne-Rhône-Alpes">
            <a:extLst>
              <a:ext uri="{FF2B5EF4-FFF2-40B4-BE49-F238E27FC236}">
                <a16:creationId xmlns:a16="http://schemas.microsoft.com/office/drawing/2014/main" id="{446508D8-348C-43AF-8F2D-AC39BB43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314825"/>
            <a:ext cx="34988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ZoneTexte 4">
            <a:extLst>
              <a:ext uri="{FF2B5EF4-FFF2-40B4-BE49-F238E27FC236}">
                <a16:creationId xmlns:a16="http://schemas.microsoft.com/office/drawing/2014/main" id="{456345E6-D03A-4A0A-99A1-F6A5DD8FA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2189163"/>
            <a:ext cx="3238500" cy="708025"/>
          </a:xfrm>
          <a:prstGeom prst="rect">
            <a:avLst/>
          </a:prstGeom>
          <a:solidFill>
            <a:srgbClr val="B7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4000" b="1">
                <a:solidFill>
                  <a:srgbClr val="292574"/>
                </a:solidFill>
                <a:latin typeface="Arial" panose="020B0604020202020204" pitchFamily="34" charset="0"/>
              </a:rPr>
              <a:t>3 questions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re 1">
            <a:extLst>
              <a:ext uri="{FF2B5EF4-FFF2-40B4-BE49-F238E27FC236}">
                <a16:creationId xmlns:a16="http://schemas.microsoft.com/office/drawing/2014/main" id="{63C5C4AA-B644-4226-B1DD-11D7B733E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2863"/>
            <a:ext cx="10363200" cy="990600"/>
          </a:xfrm>
        </p:spPr>
        <p:txBody>
          <a:bodyPr/>
          <a:lstStyle/>
          <a:p>
            <a:r>
              <a:rPr lang="fr-FR" altLang="fr-FR"/>
              <a:t>PLAN ANTI-CHUTE 2022 </a:t>
            </a:r>
          </a:p>
        </p:txBody>
      </p:sp>
      <p:sp>
        <p:nvSpPr>
          <p:cNvPr id="91139" name="ZoneTexte 6">
            <a:extLst>
              <a:ext uri="{FF2B5EF4-FFF2-40B4-BE49-F238E27FC236}">
                <a16:creationId xmlns:a16="http://schemas.microsoft.com/office/drawing/2014/main" id="{9C753DEB-736C-45C2-BE88-97D9AEAEF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1016000"/>
            <a:ext cx="953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000" b="1">
                <a:solidFill>
                  <a:srgbClr val="0070C0"/>
                </a:solidFill>
                <a:latin typeface="Arial" panose="020B0604020202020204" pitchFamily="34" charset="0"/>
              </a:rPr>
              <a:t>Blain H et al. GNPV 2023; Blain H et al. Revue de Gériatrie 2023; Blain H et al. JNHA 2023; </a:t>
            </a:r>
          </a:p>
        </p:txBody>
      </p:sp>
      <p:sp>
        <p:nvSpPr>
          <p:cNvPr id="91140" name="ZoneTexte 2">
            <a:extLst>
              <a:ext uri="{FF2B5EF4-FFF2-40B4-BE49-F238E27FC236}">
                <a16:creationId xmlns:a16="http://schemas.microsoft.com/office/drawing/2014/main" id="{C81AA833-989A-4432-B7A3-07D7E4A1A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838"/>
            <a:ext cx="112934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000" b="1">
                <a:solidFill>
                  <a:srgbClr val="0070C0"/>
                </a:solidFill>
                <a:latin typeface="Arial" panose="020B0604020202020204" pitchFamily="34" charset="0"/>
              </a:rPr>
              <a:t>Montero-Odosso et al. Age Ageing 2022</a:t>
            </a:r>
          </a:p>
        </p:txBody>
      </p:sp>
      <p:sp>
        <p:nvSpPr>
          <p:cNvPr id="91141" name="ZoneTexte 8">
            <a:extLst>
              <a:ext uri="{FF2B5EF4-FFF2-40B4-BE49-F238E27FC236}">
                <a16:creationId xmlns:a16="http://schemas.microsoft.com/office/drawing/2014/main" id="{DB97E25B-00EB-4727-9C50-402C91687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849438"/>
            <a:ext cx="2957513" cy="4762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500">
                <a:latin typeface="Arial" panose="020B0604020202020204" pitchFamily="34" charset="0"/>
              </a:rPr>
              <a:t>RISQUE FAIBLE</a:t>
            </a:r>
          </a:p>
        </p:txBody>
      </p:sp>
      <p:sp>
        <p:nvSpPr>
          <p:cNvPr id="91142" name="ZoneTexte 9">
            <a:extLst>
              <a:ext uri="{FF2B5EF4-FFF2-40B4-BE49-F238E27FC236}">
                <a16:creationId xmlns:a16="http://schemas.microsoft.com/office/drawing/2014/main" id="{2F13B30A-DCA6-43B5-A2C1-A7F58A7B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1733550"/>
            <a:ext cx="2955925" cy="8620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500">
                <a:latin typeface="Arial" panose="020B0604020202020204" pitchFamily="34" charset="0"/>
              </a:rPr>
              <a:t>RISQUE INTERMEDIAIRE</a:t>
            </a:r>
          </a:p>
        </p:txBody>
      </p:sp>
      <p:sp>
        <p:nvSpPr>
          <p:cNvPr id="91143" name="ZoneTexte 10">
            <a:extLst>
              <a:ext uri="{FF2B5EF4-FFF2-40B4-BE49-F238E27FC236}">
                <a16:creationId xmlns:a16="http://schemas.microsoft.com/office/drawing/2014/main" id="{8B59BCCA-568D-4D56-983F-BEF376F28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893888"/>
            <a:ext cx="2957512" cy="4778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500">
                <a:latin typeface="Arial" panose="020B0604020202020204" pitchFamily="34" charset="0"/>
              </a:rPr>
              <a:t>RISQUE ELEVE</a:t>
            </a:r>
          </a:p>
        </p:txBody>
      </p:sp>
      <p:pic>
        <p:nvPicPr>
          <p:cNvPr id="91144" name="Picture 2" descr="Plan antichute des personnes âgées | Agence régionale de santé  Auvergne-Rhône-Alpes">
            <a:extLst>
              <a:ext uri="{FF2B5EF4-FFF2-40B4-BE49-F238E27FC236}">
                <a16:creationId xmlns:a16="http://schemas.microsoft.com/office/drawing/2014/main" id="{7DCC56CE-1D44-4299-99CE-077EE4F3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314825"/>
            <a:ext cx="34988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ZoneTexte 17">
            <a:extLst>
              <a:ext uri="{FF2B5EF4-FFF2-40B4-BE49-F238E27FC236}">
                <a16:creationId xmlns:a16="http://schemas.microsoft.com/office/drawing/2014/main" id="{C5586921-AF74-4325-970F-A9FAC925C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1" y="3443288"/>
            <a:ext cx="4421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400" dirty="0">
                <a:latin typeface="Arial" panose="020B0604020202020204" pitchFamily="34" charset="0"/>
              </a:rPr>
              <a:t>Prévention conseils activité physique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068C5C-7C2C-46C8-881A-111D28772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4252913"/>
            <a:ext cx="5649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400" b="1">
                <a:latin typeface="Arial" panose="020B0604020202020204" pitchFamily="34" charset="0"/>
              </a:rPr>
              <a:t>EGA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400" b="1">
                <a:latin typeface="Arial" panose="020B0604020202020204" pitchFamily="34" charset="0"/>
              </a:rPr>
              <a:t>PEC multi-disciplinaire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400" b="1">
                <a:latin typeface="Arial" panose="020B0604020202020204" pitchFamily="34" charset="0"/>
              </a:rPr>
              <a:t>Kiné + APA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EE24613-CEB1-4BF5-AC8F-58B93F15CB74}"/>
              </a:ext>
            </a:extLst>
          </p:cNvPr>
          <p:cNvCxnSpPr>
            <a:stCxn id="91143" idx="2"/>
            <a:endCxn id="19" idx="0"/>
          </p:cNvCxnSpPr>
          <p:nvPr/>
        </p:nvCxnSpPr>
        <p:spPr>
          <a:xfrm>
            <a:off x="9510713" y="2371725"/>
            <a:ext cx="0" cy="1881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3D63827-5F35-4F82-8F24-99D805F25D6F}"/>
              </a:ext>
            </a:extLst>
          </p:cNvPr>
          <p:cNvCxnSpPr>
            <a:cxnSpLocks/>
          </p:cNvCxnSpPr>
          <p:nvPr/>
        </p:nvCxnSpPr>
        <p:spPr>
          <a:xfrm>
            <a:off x="1925638" y="2703513"/>
            <a:ext cx="0" cy="539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0111B21-36F3-423D-B58C-294505B75268}"/>
              </a:ext>
            </a:extLst>
          </p:cNvPr>
          <p:cNvCxnSpPr/>
          <p:nvPr/>
        </p:nvCxnSpPr>
        <p:spPr>
          <a:xfrm>
            <a:off x="5751513" y="3070225"/>
            <a:ext cx="0" cy="1609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215B600-F8E4-4F5E-AAA2-DA695B988A7B}"/>
              </a:ext>
            </a:extLst>
          </p:cNvPr>
          <p:cNvGrpSpPr>
            <a:grpSpLocks/>
          </p:cNvGrpSpPr>
          <p:nvPr/>
        </p:nvGrpSpPr>
        <p:grpSpPr bwMode="auto">
          <a:xfrm>
            <a:off x="4686300" y="2713038"/>
            <a:ext cx="2205038" cy="3933825"/>
            <a:chOff x="4686169" y="2712437"/>
            <a:chExt cx="2204550" cy="3933807"/>
          </a:xfrm>
        </p:grpSpPr>
        <p:pic>
          <p:nvPicPr>
            <p:cNvPr id="91151" name="Image 25">
              <a:extLst>
                <a:ext uri="{FF2B5EF4-FFF2-40B4-BE49-F238E27FC236}">
                  <a16:creationId xmlns:a16="http://schemas.microsoft.com/office/drawing/2014/main" id="{EC8FBB63-D5E2-457A-B3F7-5DE0E4DB5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169" y="2712437"/>
              <a:ext cx="2204550" cy="393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50E6CF4-A719-4C5B-8CDE-6EED6AE4840E}"/>
                </a:ext>
              </a:extLst>
            </p:cNvPr>
            <p:cNvSpPr txBox="1"/>
            <p:nvPr/>
          </p:nvSpPr>
          <p:spPr>
            <a:xfrm>
              <a:off x="5463872" y="4657115"/>
              <a:ext cx="649144" cy="400048"/>
            </a:xfrm>
            <a:prstGeom prst="rect">
              <a:avLst/>
            </a:prstGeom>
            <a:solidFill>
              <a:srgbClr val="47332D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bg1">
                      <a:lumMod val="95000"/>
                    </a:schemeClr>
                  </a:solidFill>
                </a:rPr>
                <a:t>APA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B337B-26FE-4E10-B6B5-F5FDC2267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132" y="1569757"/>
            <a:ext cx="3709735" cy="37184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D6EB9B-ABB3-4486-8A5F-8682C76535C7}"/>
              </a:ext>
            </a:extLst>
          </p:cNvPr>
          <p:cNvSpPr txBox="1"/>
          <p:nvPr/>
        </p:nvSpPr>
        <p:spPr>
          <a:xfrm>
            <a:off x="948466" y="2967334"/>
            <a:ext cx="230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 quel âge sommes-nous des « séniors »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5A43DB-84E6-4C7D-A0EE-7159B3F18CF5}"/>
              </a:ext>
            </a:extLst>
          </p:cNvPr>
          <p:cNvSpPr txBox="1"/>
          <p:nvPr/>
        </p:nvSpPr>
        <p:spPr>
          <a:xfrm>
            <a:off x="8941398" y="2828834"/>
            <a:ext cx="230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Quelle est l’espérance de vie d’une femme de 60 ans en France ?</a:t>
            </a:r>
          </a:p>
        </p:txBody>
      </p:sp>
    </p:spTree>
    <p:extLst>
      <p:ext uri="{BB962C8B-B14F-4D97-AF65-F5344CB8AC3E}">
        <p14:creationId xmlns:p14="http://schemas.microsoft.com/office/powerpoint/2010/main" val="833525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208" y="387914"/>
            <a:ext cx="8955075" cy="62125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27854" y="747716"/>
            <a:ext cx="9205785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rgbClr val="0070C0"/>
                </a:solidFill>
              </a:rPr>
              <a:t>PROGRAMME </a:t>
            </a:r>
            <a:r>
              <a:rPr lang="fr-FR" sz="2500" b="1" dirty="0">
                <a:solidFill>
                  <a:srgbClr val="0070C0"/>
                </a:solidFill>
              </a:rPr>
              <a:t>BIEN SUR SES JAMBES </a:t>
            </a:r>
            <a:r>
              <a:rPr lang="fr-FR" sz="2500" dirty="0">
                <a:solidFill>
                  <a:srgbClr val="0070C0"/>
                </a:solidFill>
              </a:rPr>
              <a:t>– Groupement Hospitalier Sud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892" y="1609469"/>
            <a:ext cx="2265405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Public cible : </a:t>
            </a:r>
          </a:p>
          <a:p>
            <a:r>
              <a:rPr lang="fr-FR" dirty="0"/>
              <a:t>Senior &gt;70ans et +, autonome au domicile, et repéré à risque.</a:t>
            </a:r>
          </a:p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98892" y="4384922"/>
            <a:ext cx="2765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Critères d’inclusions </a:t>
            </a:r>
          </a:p>
          <a:p>
            <a:r>
              <a:rPr lang="fr-FR" b="1" dirty="0"/>
              <a:t>au programme : </a:t>
            </a:r>
          </a:p>
          <a:p>
            <a:r>
              <a:rPr lang="fr-FR" dirty="0" err="1"/>
              <a:t>Sarcopénie</a:t>
            </a:r>
            <a:r>
              <a:rPr lang="fr-FR" dirty="0"/>
              <a:t> et/ou </a:t>
            </a:r>
          </a:p>
          <a:p>
            <a:r>
              <a:rPr lang="fr-FR" dirty="0"/>
              <a:t>Fragilité physique et/ou Chute(s) et/ou </a:t>
            </a:r>
          </a:p>
          <a:p>
            <a:r>
              <a:rPr lang="fr-FR" dirty="0"/>
              <a:t>Peur de chuter.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1952" y="6488668"/>
            <a:ext cx="11417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/>
              <a:t>Pr. Marc Bonnefoy, Léo </a:t>
            </a:r>
            <a:r>
              <a:rPr lang="fr-FR" sz="1400" i="1" dirty="0" err="1"/>
              <a:t>Delaire</a:t>
            </a:r>
            <a:r>
              <a:rPr lang="fr-FR" sz="1400" i="1" dirty="0"/>
              <a:t>, Aymeric </a:t>
            </a:r>
            <a:r>
              <a:rPr lang="fr-FR" sz="1400" i="1" dirty="0" err="1"/>
              <a:t>Courtay</a:t>
            </a:r>
            <a:r>
              <a:rPr lang="fr-FR" sz="1400" i="1" dirty="0"/>
              <a:t>, Joannes </a:t>
            </a:r>
            <a:r>
              <a:rPr lang="fr-FR" sz="1400" i="1" dirty="0" err="1"/>
              <a:t>Humblot</a:t>
            </a:r>
            <a:endParaRPr lang="fr-FR" sz="140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620" y="2089518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6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re 1">
            <a:extLst>
              <a:ext uri="{FF2B5EF4-FFF2-40B4-BE49-F238E27FC236}">
                <a16:creationId xmlns:a16="http://schemas.microsoft.com/office/drawing/2014/main" id="{CC462DC8-9459-4013-AA01-2537E2C4C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107950"/>
            <a:ext cx="10363200" cy="990600"/>
          </a:xfrm>
        </p:spPr>
        <p:txBody>
          <a:bodyPr/>
          <a:lstStyle/>
          <a:p>
            <a:r>
              <a:rPr lang="fr-FR" altLang="fr-FR"/>
              <a:t>PLAN ANTI-CHUTE 2022 </a:t>
            </a:r>
          </a:p>
        </p:txBody>
      </p:sp>
      <p:sp>
        <p:nvSpPr>
          <p:cNvPr id="92163" name="Espace réservé du contenu 5">
            <a:extLst>
              <a:ext uri="{FF2B5EF4-FFF2-40B4-BE49-F238E27FC236}">
                <a16:creationId xmlns:a16="http://schemas.microsoft.com/office/drawing/2014/main" id="{E7BFB491-6ACD-42AB-BC46-E6AD9709C8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/>
              <a:t>1/ Médicaments</a:t>
            </a:r>
          </a:p>
          <a:p>
            <a:r>
              <a:rPr lang="fr-FR" altLang="fr-FR" dirty="0"/>
              <a:t>2/ Pathologies qui induisent des pertes d’équilibre</a:t>
            </a:r>
          </a:p>
          <a:p>
            <a:r>
              <a:rPr lang="fr-FR" altLang="fr-FR" dirty="0"/>
              <a:t>3/ Environnement </a:t>
            </a:r>
          </a:p>
        </p:txBody>
      </p:sp>
      <p:sp>
        <p:nvSpPr>
          <p:cNvPr id="92164" name="ZoneTexte 6">
            <a:extLst>
              <a:ext uri="{FF2B5EF4-FFF2-40B4-BE49-F238E27FC236}">
                <a16:creationId xmlns:a16="http://schemas.microsoft.com/office/drawing/2014/main" id="{93041699-BF36-4A89-883C-88C501FD7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1016000"/>
            <a:ext cx="9536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fr-FR" altLang="fr-FR" sz="2000" b="1">
                <a:solidFill>
                  <a:srgbClr val="0070C0"/>
                </a:solidFill>
                <a:latin typeface="Arial" panose="020B0604020202020204" pitchFamily="34" charset="0"/>
              </a:rPr>
              <a:t>Blain H et al. GNPV 2023; Blain H et al. Revue de Gériatrie 2023; Blain H et al. JNHA 2023; </a:t>
            </a:r>
          </a:p>
        </p:txBody>
      </p:sp>
      <p:pic>
        <p:nvPicPr>
          <p:cNvPr id="92165" name="Picture 2" descr="Plan antichute des personnes âgées | Agence régionale de santé  Auvergne-Rhône-Alpes">
            <a:extLst>
              <a:ext uri="{FF2B5EF4-FFF2-40B4-BE49-F238E27FC236}">
                <a16:creationId xmlns:a16="http://schemas.microsoft.com/office/drawing/2014/main" id="{C88B1D72-A652-4E29-A447-E19127F1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314825"/>
            <a:ext cx="34988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86481E-382E-4676-80B3-EEA72404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019425"/>
            <a:ext cx="28606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CBFC24-AD64-4609-9C83-3685AF06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019425"/>
            <a:ext cx="286067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44E9B-DBFD-4E50-B853-06E5073F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Taï</a:t>
            </a:r>
            <a:r>
              <a:rPr lang="fr-FR" dirty="0"/>
              <a:t> Chi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DEDC36-EBA0-4DE6-970F-D3795BC1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06" y="1801052"/>
            <a:ext cx="3507834" cy="23343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DE250F-C700-4647-B337-5BAF491B105A}"/>
              </a:ext>
            </a:extLst>
          </p:cNvPr>
          <p:cNvSpPr txBox="1"/>
          <p:nvPr/>
        </p:nvSpPr>
        <p:spPr>
          <a:xfrm>
            <a:off x="1339692" y="2465612"/>
            <a:ext cx="31143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Activité physique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4559F7-B4EA-48E4-9752-59B7663D8286}"/>
              </a:ext>
            </a:extLst>
          </p:cNvPr>
          <p:cNvSpPr txBox="1"/>
          <p:nvPr/>
        </p:nvSpPr>
        <p:spPr>
          <a:xfrm>
            <a:off x="8148037" y="2500574"/>
            <a:ext cx="16888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Équilibre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BA0BD6-74DF-4287-B48C-8BD360A661B5}"/>
              </a:ext>
            </a:extLst>
          </p:cNvPr>
          <p:cNvSpPr txBox="1"/>
          <p:nvPr/>
        </p:nvSpPr>
        <p:spPr>
          <a:xfrm>
            <a:off x="1975777" y="4245720"/>
            <a:ext cx="35213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Méditation/relaxation gestion du stress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0350B2-1FE1-4565-AEFB-85A6C9DEB930}"/>
              </a:ext>
            </a:extLst>
          </p:cNvPr>
          <p:cNvSpPr txBox="1"/>
          <p:nvPr/>
        </p:nvSpPr>
        <p:spPr>
          <a:xfrm>
            <a:off x="7539254" y="4314807"/>
            <a:ext cx="36236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Stimulation cognitive (fonctions exécutives)</a:t>
            </a:r>
          </a:p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0240A-DFFE-4909-BCCF-1D037A4C96F8}"/>
              </a:ext>
            </a:extLst>
          </p:cNvPr>
          <p:cNvSpPr/>
          <p:nvPr/>
        </p:nvSpPr>
        <p:spPr>
          <a:xfrm>
            <a:off x="8992467" y="6015336"/>
            <a:ext cx="277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Sherrington Cochrane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8B2810-6BE4-40E2-AD83-46C4A79B45BF}"/>
              </a:ext>
            </a:extLst>
          </p:cNvPr>
          <p:cNvSpPr txBox="1"/>
          <p:nvPr/>
        </p:nvSpPr>
        <p:spPr>
          <a:xfrm>
            <a:off x="10007536" y="3327386"/>
            <a:ext cx="3521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Lien social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5523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BCA7A8-4C32-435C-AE9E-096FB4E54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2"/>
            <a:ext cx="12209833" cy="68479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08CD0A-37D2-4211-95A2-42672DA6FBBE}"/>
              </a:ext>
            </a:extLst>
          </p:cNvPr>
          <p:cNvSpPr txBox="1"/>
          <p:nvPr/>
        </p:nvSpPr>
        <p:spPr>
          <a:xfrm>
            <a:off x="1171575" y="2687567"/>
            <a:ext cx="6086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Préserver sa </a:t>
            </a:r>
          </a:p>
          <a:p>
            <a:r>
              <a:rPr lang="fr-FR" sz="4400" dirty="0">
                <a:solidFill>
                  <a:schemeClr val="bg1"/>
                </a:solidFill>
              </a:rPr>
              <a:t>COGNITION</a:t>
            </a:r>
            <a:endParaRPr lang="fr-FR" sz="60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8830B9-19F2-42DA-9E4A-A58674A80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79" y="1785345"/>
            <a:ext cx="6679519" cy="32443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7B60E4-4456-412C-B4F3-7ABBD5C2FB22}"/>
              </a:ext>
            </a:extLst>
          </p:cNvPr>
          <p:cNvSpPr txBox="1"/>
          <p:nvPr/>
        </p:nvSpPr>
        <p:spPr>
          <a:xfrm>
            <a:off x="6962775" y="5267325"/>
            <a:ext cx="516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Wagster</a:t>
            </a:r>
            <a:r>
              <a:rPr lang="fr-FR" b="1" dirty="0">
                <a:solidFill>
                  <a:schemeClr val="bg1"/>
                </a:solidFill>
              </a:rPr>
              <a:t> et al. J </a:t>
            </a:r>
            <a:r>
              <a:rPr lang="fr-FR" b="1" dirty="0" err="1">
                <a:solidFill>
                  <a:schemeClr val="bg1"/>
                </a:solidFill>
              </a:rPr>
              <a:t>Gerontol</a:t>
            </a:r>
            <a:r>
              <a:rPr lang="fr-FR" b="1" dirty="0">
                <a:solidFill>
                  <a:schemeClr val="bg1"/>
                </a:solidFill>
              </a:rPr>
              <a:t> Biol </a:t>
            </a:r>
            <a:r>
              <a:rPr lang="fr-FR" b="1" dirty="0" err="1">
                <a:solidFill>
                  <a:schemeClr val="bg1"/>
                </a:solidFill>
              </a:rPr>
              <a:t>Sci</a:t>
            </a:r>
            <a:r>
              <a:rPr lang="fr-FR" b="1" dirty="0">
                <a:solidFill>
                  <a:schemeClr val="bg1"/>
                </a:solidFill>
              </a:rPr>
              <a:t> Med </a:t>
            </a:r>
            <a:r>
              <a:rPr lang="fr-FR" b="1" dirty="0" err="1">
                <a:solidFill>
                  <a:schemeClr val="bg1"/>
                </a:solidFill>
              </a:rPr>
              <a:t>Sci</a:t>
            </a:r>
            <a:r>
              <a:rPr lang="fr-FR" b="1" dirty="0">
                <a:solidFill>
                  <a:schemeClr val="bg1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056190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9A9E3D-13E7-9D2A-2CAC-F2B278F8B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56830"/>
            <a:ext cx="7772400" cy="174434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FE9650-4C44-DEBE-13E7-5EDDE492D39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7F63893-9D7C-4D41-AC61-E8ABFBCB521E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9AC2C0-8BAD-14A2-5021-531FAD11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5" y="2711470"/>
            <a:ext cx="1600107" cy="12532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61C802-93EA-7D46-B0AB-FCF07629B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3" y="3850341"/>
            <a:ext cx="1110645" cy="11666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8EF988-F3F4-7BCB-4821-62A910808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576" y="287786"/>
            <a:ext cx="1584405" cy="14956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E277E4-D05C-7019-7AA6-30ECF7830A14}"/>
              </a:ext>
            </a:extLst>
          </p:cNvPr>
          <p:cNvSpPr/>
          <p:nvPr/>
        </p:nvSpPr>
        <p:spPr>
          <a:xfrm>
            <a:off x="9692970" y="6550223"/>
            <a:ext cx="2341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/>
              <a:t>Livingston et al., Lancet, 2024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24182A-093A-019B-4570-CC0427D8E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73" y="5016985"/>
            <a:ext cx="1903212" cy="116664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17D4AA-3290-4FFC-A445-EB80502F4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09" y="1985731"/>
            <a:ext cx="1062965" cy="12867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FE8516-BA59-6AF9-5555-165416A912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019" y="449792"/>
            <a:ext cx="1329937" cy="13097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E4C149-EF7C-DD45-0C67-1A425E515D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5025" y="437662"/>
            <a:ext cx="1342333" cy="13097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04A6819-4760-E16E-1F61-7E0F01BC92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5760" y="5217910"/>
            <a:ext cx="1573417" cy="64949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15E1F7-BF1B-D048-A38F-0CD70D092B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3249" y="217753"/>
            <a:ext cx="1814713" cy="17495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898E780-997F-3DCA-B473-646F8B56F6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3641" y="4997057"/>
            <a:ext cx="2819400" cy="12065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147105A-38EA-E130-F539-03C50B99FC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8293" y="4939780"/>
            <a:ext cx="1584405" cy="9136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CF4CD8-70DC-FE4A-0A80-B0F6C2561DDA}"/>
              </a:ext>
            </a:extLst>
          </p:cNvPr>
          <p:cNvSpPr/>
          <p:nvPr/>
        </p:nvSpPr>
        <p:spPr>
          <a:xfrm>
            <a:off x="1726099" y="2245053"/>
            <a:ext cx="8739802" cy="2290860"/>
          </a:xfrm>
          <a:prstGeom prst="rect">
            <a:avLst/>
          </a:prstGeom>
          <a:solidFill>
            <a:srgbClr val="8DCCC0">
              <a:alpha val="18824"/>
            </a:srgb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83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AF2CC1-0A69-89FE-11E1-7EE7565253E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7F63893-9D7C-4D41-AC61-E8ABFBCB521E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65174F-2E50-EC9E-5F3C-F5C8B82493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21954B-6E0F-F83E-A9FE-D206B90378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0CCD77-99A8-1BBF-2B12-15480B6B81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C7106-39B4-77A5-D922-682ACFEFE0C3}"/>
              </a:ext>
            </a:extLst>
          </p:cNvPr>
          <p:cNvSpPr/>
          <p:nvPr/>
        </p:nvSpPr>
        <p:spPr>
          <a:xfrm>
            <a:off x="62129" y="6519743"/>
            <a:ext cx="18774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/>
              <a:t>Livingston et al., Lancet,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801615-4D3F-1A21-D2CE-F6DB8F4936B2}"/>
              </a:ext>
            </a:extLst>
          </p:cNvPr>
          <p:cNvSpPr txBox="1"/>
          <p:nvPr/>
        </p:nvSpPr>
        <p:spPr>
          <a:xfrm>
            <a:off x="6417371" y="44624"/>
            <a:ext cx="516181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B050"/>
                </a:solidFill>
              </a:rPr>
              <a:t>Éducation</a:t>
            </a:r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Pertes auditives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LDL-C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Dépression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Traumatismes crâniens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Inactivité physique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Diabète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Tabac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Hypertension artérielle 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Obésité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</a:rPr>
              <a:t>Alcool</a:t>
            </a:r>
          </a:p>
          <a:p>
            <a:pPr algn="ctr"/>
            <a:endParaRPr lang="fr-FR" sz="2400" b="1" dirty="0"/>
          </a:p>
          <a:p>
            <a:pPr algn="ctr"/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Isolement social</a:t>
            </a:r>
          </a:p>
          <a:p>
            <a:pPr algn="ctr"/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Pollution de l’air</a:t>
            </a:r>
          </a:p>
          <a:p>
            <a:pPr algn="ctr"/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Troubles visuels</a:t>
            </a:r>
          </a:p>
          <a:p>
            <a:pPr algn="ctr"/>
            <a:endParaRPr lang="fr-FR" sz="2800" b="1" dirty="0">
              <a:solidFill>
                <a:srgbClr val="7030A0"/>
              </a:solidFill>
            </a:endParaRPr>
          </a:p>
          <a:p>
            <a:pPr algn="ctr"/>
            <a:r>
              <a:rPr lang="fr-FR" sz="2400" b="1" dirty="0"/>
              <a:t>Inconnu (non modifiable/génétique)</a:t>
            </a:r>
            <a:endParaRPr lang="fr-FR" sz="2000" b="1" dirty="0"/>
          </a:p>
        </p:txBody>
      </p:sp>
      <p:pic>
        <p:nvPicPr>
          <p:cNvPr id="10" name="Graphique 9" descr="Bébé à quatre pattes">
            <a:extLst>
              <a:ext uri="{FF2B5EF4-FFF2-40B4-BE49-F238E27FC236}">
                <a16:creationId xmlns:a16="http://schemas.microsoft.com/office/drawing/2014/main" id="{5C6129B4-0122-18A3-E65C-4576062C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862" y="543157"/>
            <a:ext cx="914400" cy="914400"/>
          </a:xfrm>
          <a:prstGeom prst="rect">
            <a:avLst/>
          </a:prstGeom>
        </p:spPr>
      </p:pic>
      <p:pic>
        <p:nvPicPr>
          <p:cNvPr id="12" name="Graphique 11" descr="Marche">
            <a:extLst>
              <a:ext uri="{FF2B5EF4-FFF2-40B4-BE49-F238E27FC236}">
                <a16:creationId xmlns:a16="http://schemas.microsoft.com/office/drawing/2014/main" id="{2919AE92-54DF-C11A-0FBC-BF363AB62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610" y="2195497"/>
            <a:ext cx="914400" cy="914400"/>
          </a:xfrm>
          <a:prstGeom prst="rect">
            <a:avLst/>
          </a:prstGeom>
        </p:spPr>
      </p:pic>
      <p:pic>
        <p:nvPicPr>
          <p:cNvPr id="14" name="Graphique 13" descr="Homme avec canne">
            <a:extLst>
              <a:ext uri="{FF2B5EF4-FFF2-40B4-BE49-F238E27FC236}">
                <a16:creationId xmlns:a16="http://schemas.microsoft.com/office/drawing/2014/main" id="{7B5DBCAA-954B-1EE0-3EBE-7F19C8027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146" y="4314800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64B0E9-DA88-9223-7779-49B743327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152" y="-22718"/>
            <a:ext cx="447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0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" y="229331"/>
            <a:ext cx="460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2352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55360"/>
            <a:ext cx="2447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36" y="3292846"/>
            <a:ext cx="2352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428200"/>
            <a:ext cx="23717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637875"/>
            <a:ext cx="2343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47" y="3476075"/>
            <a:ext cx="23812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99" y="1131158"/>
            <a:ext cx="23431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05" y="3350483"/>
            <a:ext cx="22955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9935" y="207905"/>
            <a:ext cx="643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i="1" dirty="0"/>
              <a:t>https://www.chu-lyon.fr/8-mesures-pour-preserver-sa-memoire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C67B78-CA4C-4FC1-9D6E-93641F8B58D5}"/>
              </a:ext>
            </a:extLst>
          </p:cNvPr>
          <p:cNvSpPr txBox="1"/>
          <p:nvPr/>
        </p:nvSpPr>
        <p:spPr>
          <a:xfrm>
            <a:off x="0" y="6550223"/>
            <a:ext cx="51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</a:rPr>
              <a:t>Remerciements Dr. Antoine GARNIER-CRUSSARD</a:t>
            </a:r>
          </a:p>
        </p:txBody>
      </p:sp>
    </p:spTree>
    <p:extLst>
      <p:ext uri="{BB962C8B-B14F-4D97-AF65-F5344CB8AC3E}">
        <p14:creationId xmlns:p14="http://schemas.microsoft.com/office/powerpoint/2010/main" val="11190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" y="229331"/>
            <a:ext cx="460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2352675" cy="4676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9935" y="207905"/>
            <a:ext cx="643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i="1" dirty="0"/>
              <a:t>https://www.chu-lyon.fr/8-mesures-pour-preserver-sa-memoire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C67B78-CA4C-4FC1-9D6E-93641F8B58D5}"/>
              </a:ext>
            </a:extLst>
          </p:cNvPr>
          <p:cNvSpPr txBox="1"/>
          <p:nvPr/>
        </p:nvSpPr>
        <p:spPr>
          <a:xfrm>
            <a:off x="0" y="6550223"/>
            <a:ext cx="51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</a:rPr>
              <a:t>Remerciements Dr. Antoine GARNIER-CRUSSARD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E6EB693-D744-46E9-BEBD-0E37E4D3F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148" y="1888693"/>
            <a:ext cx="2462140" cy="31870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9EDC81B-C4BE-4BDF-9280-FE1D7CE90169}"/>
              </a:ext>
            </a:extLst>
          </p:cNvPr>
          <p:cNvSpPr txBox="1"/>
          <p:nvPr/>
        </p:nvSpPr>
        <p:spPr>
          <a:xfrm>
            <a:off x="6986129" y="1181831"/>
            <a:ext cx="4699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Régime « MIND » : 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</a:rPr>
              <a:t>Méditerranéen + DASH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85647-7540-40CC-B55D-B2A29B5EEAA7}"/>
              </a:ext>
            </a:extLst>
          </p:cNvPr>
          <p:cNvSpPr/>
          <p:nvPr/>
        </p:nvSpPr>
        <p:spPr>
          <a:xfrm>
            <a:off x="7625698" y="2155757"/>
            <a:ext cx="3942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Méditerranéen </a:t>
            </a:r>
          </a:p>
          <a:p>
            <a:r>
              <a:rPr lang="fr-FR" dirty="0"/>
              <a:t>+ Réduction sel </a:t>
            </a:r>
          </a:p>
          <a:p>
            <a:r>
              <a:rPr lang="fr-FR" dirty="0"/>
              <a:t>+ Réduction des aliments transformés</a:t>
            </a:r>
          </a:p>
          <a:p>
            <a:r>
              <a:rPr lang="fr-FR" dirty="0"/>
              <a:t>+ Promotion des aliments « bruts »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6F8345F-975B-4535-B1FF-DC7A2309D4E0}"/>
              </a:ext>
            </a:extLst>
          </p:cNvPr>
          <p:cNvGrpSpPr/>
          <p:nvPr/>
        </p:nvGrpSpPr>
        <p:grpSpPr>
          <a:xfrm>
            <a:off x="4991393" y="3759436"/>
            <a:ext cx="6727420" cy="2031325"/>
            <a:chOff x="4991393" y="3759436"/>
            <a:chExt cx="6727420" cy="20313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20831-37D3-499F-BF3C-E726723EAAEE}"/>
                </a:ext>
              </a:extLst>
            </p:cNvPr>
            <p:cNvSpPr/>
            <p:nvPr/>
          </p:nvSpPr>
          <p:spPr>
            <a:xfrm>
              <a:off x="4991393" y="3759436"/>
              <a:ext cx="6096000" cy="20313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Diminution du </a:t>
              </a:r>
              <a:r>
                <a:rPr lang="fr-FR" b="1" dirty="0">
                  <a:solidFill>
                    <a:srgbClr val="0070C0"/>
                  </a:solidFill>
                </a:rPr>
                <a:t>risque de développer un trouble neurocognitif </a:t>
              </a:r>
              <a:r>
                <a:rPr lang="fr-FR" dirty="0">
                  <a:solidFill>
                    <a:srgbClr val="0070C0"/>
                  </a:solidFill>
                </a:rPr>
                <a:t>(démence) en population générale</a:t>
              </a:r>
            </a:p>
            <a:p>
              <a:endParaRPr lang="fr-FR" dirty="0">
                <a:solidFill>
                  <a:srgbClr val="0070C0"/>
                </a:solidFill>
              </a:endParaRPr>
            </a:p>
            <a:p>
              <a:r>
                <a:rPr lang="fr-FR" dirty="0">
                  <a:solidFill>
                    <a:srgbClr val="0070C0"/>
                  </a:solidFill>
                </a:rPr>
                <a:t>Diminution du </a:t>
              </a:r>
              <a:r>
                <a:rPr lang="fr-FR" b="1" dirty="0">
                  <a:solidFill>
                    <a:srgbClr val="0070C0"/>
                  </a:solidFill>
                </a:rPr>
                <a:t>déclin cognitif lié à l’âge</a:t>
              </a:r>
            </a:p>
            <a:p>
              <a:endParaRPr lang="fr-FR" dirty="0">
                <a:solidFill>
                  <a:srgbClr val="0070C0"/>
                </a:solidFill>
              </a:endParaRPr>
            </a:p>
            <a:p>
              <a:r>
                <a:rPr lang="fr-FR" dirty="0">
                  <a:solidFill>
                    <a:srgbClr val="0070C0"/>
                  </a:solidFill>
                </a:rPr>
                <a:t>Plus grand </a:t>
              </a:r>
              <a:r>
                <a:rPr lang="fr-FR" b="1" dirty="0">
                  <a:solidFill>
                    <a:srgbClr val="0070C0"/>
                  </a:solidFill>
                </a:rPr>
                <a:t>volume hippocampique </a:t>
              </a:r>
              <a:r>
                <a:rPr lang="fr-FR" dirty="0">
                  <a:solidFill>
                    <a:srgbClr val="0070C0"/>
                  </a:solidFill>
                </a:rPr>
                <a:t>et moins de </a:t>
              </a:r>
              <a:r>
                <a:rPr lang="fr-FR" b="1" dirty="0">
                  <a:solidFill>
                    <a:srgbClr val="0070C0"/>
                  </a:solidFill>
                </a:rPr>
                <a:t>pathologie amyloïde et tau</a:t>
              </a:r>
              <a:r>
                <a:rPr lang="fr-FR" dirty="0">
                  <a:solidFill>
                    <a:srgbClr val="0070C0"/>
                  </a:solidFill>
                </a:rPr>
                <a:t> </a:t>
              </a:r>
              <a:r>
                <a:rPr lang="fr-FR" sz="1100" dirty="0">
                  <a:solidFill>
                    <a:srgbClr val="0070C0"/>
                  </a:solidFill>
                </a:rPr>
                <a:t>(régime méditerranéen)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25E2B11-BF70-4471-B7A2-4A1E111B4611}"/>
                </a:ext>
              </a:extLst>
            </p:cNvPr>
            <p:cNvSpPr txBox="1"/>
            <p:nvPr/>
          </p:nvSpPr>
          <p:spPr>
            <a:xfrm>
              <a:off x="5616717" y="4242985"/>
              <a:ext cx="61020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i="1" dirty="0" err="1"/>
                <a:t>Hosking</a:t>
              </a:r>
              <a:r>
                <a:rPr lang="fr-FR" sz="1200" i="1" dirty="0"/>
                <a:t> et al., </a:t>
              </a:r>
              <a:r>
                <a:rPr lang="fr-FR" sz="1200" i="1" dirty="0" err="1"/>
                <a:t>Alzheimers</a:t>
              </a:r>
              <a:r>
                <a:rPr lang="fr-FR" sz="1200" i="1" dirty="0"/>
                <a:t> </a:t>
              </a:r>
              <a:r>
                <a:rPr lang="fr-FR" sz="1200" i="1" dirty="0" err="1"/>
                <a:t>Dement</a:t>
              </a:r>
              <a:r>
                <a:rPr lang="fr-FR" sz="1200" i="1" dirty="0"/>
                <a:t> 2019</a:t>
              </a:r>
            </a:p>
            <a:p>
              <a:pPr algn="r"/>
              <a:r>
                <a:rPr lang="fr-FR" sz="1200" i="1" dirty="0"/>
                <a:t>Morris et al., </a:t>
              </a:r>
              <a:r>
                <a:rPr lang="fr-FR" sz="1200" i="1" dirty="0" err="1"/>
                <a:t>Alzheimers</a:t>
              </a:r>
              <a:r>
                <a:rPr lang="fr-FR" sz="1200" i="1" dirty="0"/>
                <a:t> </a:t>
              </a:r>
              <a:r>
                <a:rPr lang="fr-FR" sz="1200" i="1" dirty="0" err="1"/>
                <a:t>Dement</a:t>
              </a:r>
              <a:r>
                <a:rPr lang="fr-FR" sz="1200" i="1" dirty="0"/>
                <a:t> 2015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2238AA0-6013-4CA5-9567-034D84753F31}"/>
                </a:ext>
              </a:extLst>
            </p:cNvPr>
            <p:cNvSpPr txBox="1"/>
            <p:nvPr/>
          </p:nvSpPr>
          <p:spPr>
            <a:xfrm>
              <a:off x="5616717" y="4877169"/>
              <a:ext cx="61020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i="1" dirty="0"/>
                <a:t>Morris et al., </a:t>
              </a:r>
              <a:r>
                <a:rPr lang="fr-FR" sz="1200" i="1" dirty="0" err="1"/>
                <a:t>Alzheimers</a:t>
              </a:r>
              <a:r>
                <a:rPr lang="fr-FR" sz="1200" i="1" dirty="0"/>
                <a:t> </a:t>
              </a:r>
              <a:r>
                <a:rPr lang="fr-FR" sz="1200" i="1" dirty="0" err="1"/>
                <a:t>Dement</a:t>
              </a:r>
              <a:r>
                <a:rPr lang="fr-FR" sz="1200" i="1" dirty="0"/>
                <a:t> 2015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A6F7610-D9E0-4E07-A41D-40E3C6F3C80A}"/>
                </a:ext>
              </a:extLst>
            </p:cNvPr>
            <p:cNvSpPr txBox="1"/>
            <p:nvPr/>
          </p:nvSpPr>
          <p:spPr>
            <a:xfrm>
              <a:off x="5583520" y="5481763"/>
              <a:ext cx="61020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1200" i="1" dirty="0" err="1"/>
                <a:t>Ballarini</a:t>
              </a:r>
              <a:r>
                <a:rPr lang="fr-FR" sz="1200" i="1" dirty="0"/>
                <a:t> et al., </a:t>
              </a:r>
              <a:r>
                <a:rPr lang="fr-FR" sz="1200" i="1" dirty="0" err="1"/>
                <a:t>Neurology</a:t>
              </a:r>
              <a:r>
                <a:rPr lang="fr-FR" sz="1200" i="1" dirty="0"/>
                <a:t> 2022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880F3D2E-ADE5-4940-96A2-ECA451ADE7ED}"/>
              </a:ext>
            </a:extLst>
          </p:cNvPr>
          <p:cNvSpPr txBox="1"/>
          <p:nvPr/>
        </p:nvSpPr>
        <p:spPr>
          <a:xfrm>
            <a:off x="4991393" y="6255194"/>
            <a:ext cx="580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Mais étude interventionnelle non significative…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77BEDBA-D576-4213-97DF-60273DCBAF81}"/>
              </a:ext>
            </a:extLst>
          </p:cNvPr>
          <p:cNvSpPr txBox="1"/>
          <p:nvPr/>
        </p:nvSpPr>
        <p:spPr>
          <a:xfrm>
            <a:off x="5466512" y="6507892"/>
            <a:ext cx="6102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/>
              <a:t>Barnes et al., N Eng J Med 2023</a:t>
            </a:r>
          </a:p>
        </p:txBody>
      </p:sp>
    </p:spTree>
    <p:extLst>
      <p:ext uri="{BB962C8B-B14F-4D97-AF65-F5344CB8AC3E}">
        <p14:creationId xmlns:p14="http://schemas.microsoft.com/office/powerpoint/2010/main" val="38237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CC1F32-EFB3-0223-3BC3-9D88E204063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7F63893-9D7C-4D41-AC61-E8ABFBCB521E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EF0EAE-CCD5-8F8A-E01B-0BE76DFA1D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4460" y="1854079"/>
            <a:ext cx="10618516" cy="4507812"/>
          </a:xfrm>
        </p:spPr>
        <p:txBody>
          <a:bodyPr>
            <a:normAutofit fontScale="55000" lnSpcReduction="20000"/>
          </a:bodyPr>
          <a:lstStyle/>
          <a:p>
            <a:r>
              <a:rPr lang="fr-FR" b="1" dirty="0" err="1"/>
              <a:t>M</a:t>
            </a:r>
            <a:r>
              <a:rPr lang="fr-FR" dirty="0" err="1"/>
              <a:t>editerranean</a:t>
            </a:r>
            <a:r>
              <a:rPr lang="fr-FR" dirty="0"/>
              <a:t>-DASH </a:t>
            </a:r>
            <a:r>
              <a:rPr lang="fr-FR" b="1" dirty="0"/>
              <a:t>I</a:t>
            </a:r>
            <a:r>
              <a:rPr lang="fr-FR" dirty="0"/>
              <a:t>ntervention for </a:t>
            </a:r>
            <a:r>
              <a:rPr lang="fr-FR" b="1" dirty="0" err="1"/>
              <a:t>N</a:t>
            </a:r>
            <a:r>
              <a:rPr lang="fr-FR" dirty="0" err="1"/>
              <a:t>eurodegenerative</a:t>
            </a:r>
            <a:r>
              <a:rPr lang="fr-FR" dirty="0"/>
              <a:t> </a:t>
            </a:r>
            <a:r>
              <a:rPr lang="fr-FR" b="1" dirty="0"/>
              <a:t>D</a:t>
            </a:r>
            <a:r>
              <a:rPr lang="fr-FR" dirty="0"/>
              <a:t>elay)</a:t>
            </a:r>
          </a:p>
          <a:p>
            <a:endParaRPr lang="fr-FR" dirty="0"/>
          </a:p>
          <a:p>
            <a:r>
              <a:rPr lang="fr-FR" u="sng" dirty="0"/>
              <a:t>A promouvoir</a:t>
            </a:r>
          </a:p>
          <a:p>
            <a:pPr lvl="1"/>
            <a:r>
              <a:rPr lang="fr-FR" dirty="0"/>
              <a:t>Légumes (index glycémique faible et légumes à feuilles vertes plus riches en oméga 3 chaque jour : choux, salades, brocoli, épinard, salade, blettes, herbes aromatiques… </a:t>
            </a:r>
          </a:p>
          <a:p>
            <a:pPr lvl="1"/>
            <a:r>
              <a:rPr lang="fr-FR" dirty="0"/>
              <a:t>Fruits (notamment baies rouges (fraise, cassis, myrtilles, mûres, groseilles, canneberge, etc.) et noires (grande, raisin, etc.) riches en antioxydants</a:t>
            </a:r>
          </a:p>
          <a:p>
            <a:pPr lvl="1"/>
            <a:r>
              <a:rPr lang="fr-FR" dirty="0"/>
              <a:t>Œufs</a:t>
            </a:r>
          </a:p>
          <a:p>
            <a:pPr lvl="1"/>
            <a:r>
              <a:rPr lang="fr-FR" dirty="0"/>
              <a:t>Poisson (1 poisson gras (sardine, hareng, truite, maquereau, anchois, thon, saumon, etc.) /semaine ; 1 à 2 poissons maigres (cabillaud, lieu, etc.) / semaine</a:t>
            </a:r>
          </a:p>
          <a:p>
            <a:pPr lvl="1"/>
            <a:r>
              <a:rPr lang="fr-FR" dirty="0"/>
              <a:t>Fruits de mer (coquillages et crustacés), riches en fer et iode</a:t>
            </a:r>
          </a:p>
          <a:p>
            <a:pPr lvl="1"/>
            <a:r>
              <a:rPr lang="fr-FR" dirty="0"/>
              <a:t>Les « Bonnes graisses » (acides gras oméga-3, 6 et 9)</a:t>
            </a:r>
          </a:p>
          <a:p>
            <a:pPr lvl="1"/>
            <a:r>
              <a:rPr lang="fr-FR" dirty="0"/>
              <a:t>Autres:  fruits à coques, graines oléagineuses à associer (noix, poix de pécan, amandes, noisettes, etc.) ; avocat ; légumineuses, légumes secs, pâtes et riz complet, quinoa ;</a:t>
            </a:r>
          </a:p>
          <a:p>
            <a:pPr lvl="1"/>
            <a:r>
              <a:rPr lang="fr-FR" dirty="0"/>
              <a:t>Eau (au moins 1,5 litre d’eau par jour).</a:t>
            </a:r>
          </a:p>
          <a:p>
            <a:r>
              <a:rPr lang="fr-FR" u="sng" dirty="0"/>
              <a:t>A éviter</a:t>
            </a:r>
            <a:r>
              <a:rPr lang="fr-FR" dirty="0"/>
              <a:t>: le fromage (1 à 2 portions par semaine) ; la viande rouge (2 à 4 portions par semaine) ; la charcuterie ; les graisses saturées : viennoiseries, fritures, beurre, margarine ; les produits ultra-transformés (aliments type fast-food, burger, frites, pizza) ; les sucres simples : bonbons, sodas, jus de fruits, pâtisseries ; le thé à éviter après le repas, car il diminue l’absorption du fer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288E8B-A0E9-A31F-8FEA-F1866E5A0A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Régime MIND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1A4FFC-18D3-0D52-CAB7-16869B59C5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054DA9-B2B7-8D8C-1D04-F9BF5CC3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966" y="55122"/>
            <a:ext cx="3267010" cy="2365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F5CD84-43AE-2AF4-8B26-C24DA40ACE21}"/>
              </a:ext>
            </a:extLst>
          </p:cNvPr>
          <p:cNvSpPr txBox="1"/>
          <p:nvPr/>
        </p:nvSpPr>
        <p:spPr>
          <a:xfrm>
            <a:off x="6087036" y="27622"/>
            <a:ext cx="6104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Le Chat, Geluck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0610F0-D915-491E-802D-CA881C2BE65C}"/>
              </a:ext>
            </a:extLst>
          </p:cNvPr>
          <p:cNvSpPr txBox="1"/>
          <p:nvPr/>
        </p:nvSpPr>
        <p:spPr>
          <a:xfrm>
            <a:off x="0" y="6550223"/>
            <a:ext cx="51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</a:rPr>
              <a:t>Remerciements Dr. Antoine GARNIER-CRUSSARD</a:t>
            </a:r>
          </a:p>
        </p:txBody>
      </p:sp>
    </p:spTree>
    <p:extLst>
      <p:ext uri="{BB962C8B-B14F-4D97-AF65-F5344CB8AC3E}">
        <p14:creationId xmlns:p14="http://schemas.microsoft.com/office/powerpoint/2010/main" val="94763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A6816D-9617-E899-F4E2-C04F8B0E63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Alimentation ultra-transformée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159B6F-B223-05EC-C2B6-97EFA43DC0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À éviter!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892774-CB79-1BF8-6129-7C06F176A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75" y="2483330"/>
            <a:ext cx="3695905" cy="14573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82C8A9-EE31-2D42-1B0A-EE2FABC0DC31}"/>
              </a:ext>
            </a:extLst>
          </p:cNvPr>
          <p:cNvSpPr txBox="1"/>
          <p:nvPr/>
        </p:nvSpPr>
        <p:spPr>
          <a:xfrm>
            <a:off x="6089904" y="6351711"/>
            <a:ext cx="610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i="1" dirty="0"/>
              <a:t>Li et al., </a:t>
            </a:r>
            <a:r>
              <a:rPr lang="fr-FR" sz="1200" i="1" dirty="0" err="1"/>
              <a:t>Neurology</a:t>
            </a:r>
            <a:r>
              <a:rPr lang="fr-FR" sz="1200" i="1" dirty="0"/>
              <a:t> 2022</a:t>
            </a:r>
          </a:p>
          <a:p>
            <a:pPr algn="r"/>
            <a:r>
              <a:rPr lang="fr-FR" sz="1200" i="1" dirty="0"/>
              <a:t>Gomes Gonçalves et al., JAMA </a:t>
            </a:r>
            <a:r>
              <a:rPr lang="fr-FR" sz="1200" i="1" dirty="0" err="1"/>
              <a:t>Neurol</a:t>
            </a:r>
            <a:r>
              <a:rPr lang="fr-FR" sz="1200" i="1" dirty="0"/>
              <a:t> 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5A8FDDC-EE28-1E0A-D2F9-50A5C7093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8" y="4876823"/>
            <a:ext cx="5558453" cy="8227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E10335-4DFB-9D4A-8EEC-CA1E393B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8" y="4495909"/>
            <a:ext cx="1225998" cy="3674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6B75F19-A0C3-1D13-D2D2-FB777029B667}"/>
              </a:ext>
            </a:extLst>
          </p:cNvPr>
          <p:cNvSpPr txBox="1"/>
          <p:nvPr/>
        </p:nvSpPr>
        <p:spPr>
          <a:xfrm>
            <a:off x="6852512" y="4725144"/>
            <a:ext cx="4356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Estimation</a:t>
            </a:r>
          </a:p>
          <a:p>
            <a:pPr algn="ctr"/>
            <a:r>
              <a:rPr lang="fr-FR" sz="2000" b="1" dirty="0">
                <a:solidFill>
                  <a:srgbClr val="0070C0"/>
                </a:solidFill>
              </a:rPr>
              <a:t>↘︎ 10% </a:t>
            </a:r>
            <a:r>
              <a:rPr lang="fr-FR" sz="2000" dirty="0"/>
              <a:t>d’alimentation ultra-transformés</a:t>
            </a:r>
          </a:p>
          <a:p>
            <a:pPr algn="ctr"/>
            <a:r>
              <a:rPr lang="fr-FR" sz="2000" b="1" dirty="0">
                <a:solidFill>
                  <a:srgbClr val="0070C0"/>
                </a:solidFill>
              </a:rPr>
              <a:t>↘︎ 20% </a:t>
            </a:r>
            <a:r>
              <a:rPr lang="fr-FR" sz="2000" dirty="0"/>
              <a:t>démences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B1D262D7-AE51-5A01-C75C-9AB20AD3286E}"/>
              </a:ext>
            </a:extLst>
          </p:cNvPr>
          <p:cNvSpPr/>
          <p:nvPr/>
        </p:nvSpPr>
        <p:spPr>
          <a:xfrm>
            <a:off x="7320137" y="5470491"/>
            <a:ext cx="428983" cy="144016"/>
          </a:xfrm>
          <a:prstGeom prst="rightArrow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58D9B9-B8FE-5228-0BFE-BA4318738DAC}"/>
              </a:ext>
            </a:extLst>
          </p:cNvPr>
          <p:cNvSpPr txBox="1"/>
          <p:nvPr/>
        </p:nvSpPr>
        <p:spPr>
          <a:xfrm>
            <a:off x="6463495" y="3163546"/>
            <a:ext cx="4448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Ceux qui consomment le plus d’aliments ultra-transfo (1</a:t>
            </a:r>
            <a:r>
              <a:rPr lang="fr-FR" sz="2000" baseline="30000" dirty="0"/>
              <a:t>er</a:t>
            </a:r>
            <a:r>
              <a:rPr lang="fr-FR" sz="2000" dirty="0"/>
              <a:t> quartile) </a:t>
            </a:r>
            <a:r>
              <a:rPr lang="fr-FR" sz="2000" b="1" dirty="0">
                <a:solidFill>
                  <a:srgbClr val="0070C0"/>
                </a:solidFill>
              </a:rPr>
              <a:t>déclin cognitif 25% plus rapide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FA1D5D7-49BD-4BA7-AF53-3A00D7478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11" y="2885907"/>
            <a:ext cx="2115164" cy="49503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1517E4C-111B-273C-B805-0AE91E209103}"/>
              </a:ext>
            </a:extLst>
          </p:cNvPr>
          <p:cNvSpPr txBox="1"/>
          <p:nvPr/>
        </p:nvSpPr>
        <p:spPr>
          <a:xfrm>
            <a:off x="2034566" y="594112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Attention aux relations avec style de vie « en général », et niveau socio-économique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87751B-55D6-48BA-901B-99F736308EA7}"/>
              </a:ext>
            </a:extLst>
          </p:cNvPr>
          <p:cNvSpPr txBox="1"/>
          <p:nvPr/>
        </p:nvSpPr>
        <p:spPr>
          <a:xfrm>
            <a:off x="0" y="6550223"/>
            <a:ext cx="51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</a:rPr>
              <a:t>Remerciements Dr. Antoine GARNIER-CRUSSARD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B1C4DBA-AB64-4901-8AD6-8CB89C03F0B2}"/>
              </a:ext>
            </a:extLst>
          </p:cNvPr>
          <p:cNvGrpSpPr/>
          <p:nvPr/>
        </p:nvGrpSpPr>
        <p:grpSpPr>
          <a:xfrm>
            <a:off x="9030989" y="157835"/>
            <a:ext cx="2850187" cy="2487588"/>
            <a:chOff x="8687559" y="65055"/>
            <a:chExt cx="2850187" cy="248758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313E553-6AD1-40D9-B0CB-6F74ECCD5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825"/>
            <a:stretch/>
          </p:blipFill>
          <p:spPr>
            <a:xfrm>
              <a:off x="8687559" y="65055"/>
              <a:ext cx="2850187" cy="248758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5764ED-6B5F-44D5-A4ED-85F5398A67EE}"/>
                </a:ext>
              </a:extLst>
            </p:cNvPr>
            <p:cNvSpPr/>
            <p:nvPr/>
          </p:nvSpPr>
          <p:spPr>
            <a:xfrm>
              <a:off x="8730589" y="1974694"/>
              <a:ext cx="252045" cy="230605"/>
            </a:xfrm>
            <a:prstGeom prst="rect">
              <a:avLst/>
            </a:prstGeom>
            <a:solidFill>
              <a:srgbClr val="721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3264C2-960F-4449-8D95-928D2338524F}"/>
                </a:ext>
              </a:extLst>
            </p:cNvPr>
            <p:cNvSpPr/>
            <p:nvPr/>
          </p:nvSpPr>
          <p:spPr>
            <a:xfrm>
              <a:off x="10785601" y="2276652"/>
              <a:ext cx="252045" cy="230605"/>
            </a:xfrm>
            <a:prstGeom prst="rect">
              <a:avLst/>
            </a:prstGeom>
            <a:solidFill>
              <a:srgbClr val="721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774222-C54C-46F6-9684-202DC66A035B}"/>
                </a:ext>
              </a:extLst>
            </p:cNvPr>
            <p:cNvSpPr/>
            <p:nvPr/>
          </p:nvSpPr>
          <p:spPr>
            <a:xfrm rot="19644766">
              <a:off x="10238907" y="2390952"/>
              <a:ext cx="236204" cy="115303"/>
            </a:xfrm>
            <a:prstGeom prst="rect">
              <a:avLst/>
            </a:prstGeom>
            <a:solidFill>
              <a:srgbClr val="A426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110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F7072C-F485-4A34-9710-6949A97FF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943639"/>
            <a:ext cx="10290897" cy="1726410"/>
          </a:xfrm>
        </p:spPr>
      </p:pic>
      <p:graphicFrame>
        <p:nvGraphicFramePr>
          <p:cNvPr id="9" name="Tableau 6">
            <a:extLst>
              <a:ext uri="{FF2B5EF4-FFF2-40B4-BE49-F238E27FC236}">
                <a16:creationId xmlns:a16="http://schemas.microsoft.com/office/drawing/2014/main" id="{48AEA2FA-E396-43A5-B284-4CB4AFEB60D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1428" y="3456165"/>
          <a:ext cx="5889018" cy="2485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861">
                  <a:extLst>
                    <a:ext uri="{9D8B030D-6E8A-4147-A177-3AD203B41FA5}">
                      <a16:colId xmlns:a16="http://schemas.microsoft.com/office/drawing/2014/main" val="1849823091"/>
                    </a:ext>
                  </a:extLst>
                </a:gridCol>
                <a:gridCol w="1674898">
                  <a:extLst>
                    <a:ext uri="{9D8B030D-6E8A-4147-A177-3AD203B41FA5}">
                      <a16:colId xmlns:a16="http://schemas.microsoft.com/office/drawing/2014/main" val="3176419899"/>
                    </a:ext>
                  </a:extLst>
                </a:gridCol>
                <a:gridCol w="1637259">
                  <a:extLst>
                    <a:ext uri="{9D8B030D-6E8A-4147-A177-3AD203B41FA5}">
                      <a16:colId xmlns:a16="http://schemas.microsoft.com/office/drawing/2014/main" val="2824839649"/>
                    </a:ext>
                  </a:extLst>
                </a:gridCol>
              </a:tblGrid>
              <a:tr h="1151307">
                <a:tc>
                  <a:txBody>
                    <a:bodyPr/>
                    <a:lstStyle/>
                    <a:p>
                      <a:r>
                        <a:rPr lang="fr-FR" sz="2200" dirty="0"/>
                        <a:t>Espérance de vie en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dirty="0"/>
                        <a:t>Femmes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dirty="0"/>
                        <a:t>Hommes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73863"/>
                  </a:ext>
                </a:extLst>
              </a:tr>
              <a:tr h="667027">
                <a:tc>
                  <a:txBody>
                    <a:bodyPr/>
                    <a:lstStyle/>
                    <a:p>
                      <a:r>
                        <a:rPr lang="fr-FR" sz="2200" b="1" dirty="0"/>
                        <a:t>À la naissance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b="1" dirty="0"/>
                        <a:t>85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b="1" dirty="0"/>
                        <a:t>80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065214"/>
                  </a:ext>
                </a:extLst>
              </a:tr>
              <a:tr h="667027">
                <a:tc>
                  <a:txBody>
                    <a:bodyPr/>
                    <a:lstStyle/>
                    <a:p>
                      <a:r>
                        <a:rPr lang="fr-FR" sz="2200" b="1" dirty="0"/>
                        <a:t>A 60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b="1" dirty="0"/>
                        <a:t>27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b="1" dirty="0"/>
                        <a:t>23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074149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2136A1D8-6AE2-4A1B-9C6E-416180752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224" y="3429000"/>
            <a:ext cx="3312348" cy="24853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827C5D4-7F68-42E0-807D-FD4B5D82E3F6}"/>
              </a:ext>
            </a:extLst>
          </p:cNvPr>
          <p:cNvSpPr txBox="1"/>
          <p:nvPr/>
        </p:nvSpPr>
        <p:spPr>
          <a:xfrm>
            <a:off x="388920" y="5908533"/>
            <a:ext cx="10868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Jeanne Louise Calment</a:t>
            </a:r>
          </a:p>
          <a:p>
            <a:pPr algn="r"/>
            <a:r>
              <a:rPr lang="fr-FR" dirty="0"/>
              <a:t>née le 21 février 1875 le 4 août 1997,</a:t>
            </a:r>
            <a:r>
              <a:rPr lang="fr-FR" b="1" dirty="0"/>
              <a:t> </a:t>
            </a:r>
          </a:p>
          <a:p>
            <a:pPr algn="r"/>
            <a:r>
              <a:rPr lang="fr-FR" b="1" dirty="0"/>
              <a:t>(122 ans, 5 mois et 14 jours)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B173DB-1311-4F44-B16F-28A0C6CE73F7}"/>
              </a:ext>
            </a:extLst>
          </p:cNvPr>
          <p:cNvSpPr txBox="1"/>
          <p:nvPr/>
        </p:nvSpPr>
        <p:spPr>
          <a:xfrm>
            <a:off x="1051428" y="6112042"/>
            <a:ext cx="219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Insee</a:t>
            </a:r>
          </a:p>
        </p:txBody>
      </p:sp>
    </p:spTree>
    <p:extLst>
      <p:ext uri="{BB962C8B-B14F-4D97-AF65-F5344CB8AC3E}">
        <p14:creationId xmlns:p14="http://schemas.microsoft.com/office/powerpoint/2010/main" val="4176533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" y="229331"/>
            <a:ext cx="460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2352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55360"/>
            <a:ext cx="3745805" cy="27401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9935" y="207905"/>
            <a:ext cx="643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i="1" dirty="0"/>
              <a:t>https://www.chu-lyon.fr/8-mesures-pour-preserver-sa-memoire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669AD6F-4553-4CCB-A564-300CFE400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799" y="208009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2D1C74C-3E84-4E59-ACD8-210B4EA73CC8}"/>
              </a:ext>
            </a:extLst>
          </p:cNvPr>
          <p:cNvGrpSpPr/>
          <p:nvPr/>
        </p:nvGrpSpPr>
        <p:grpSpPr>
          <a:xfrm>
            <a:off x="7314970" y="2270840"/>
            <a:ext cx="3146847" cy="1674420"/>
            <a:chOff x="7314970" y="2270840"/>
            <a:chExt cx="3146847" cy="1674420"/>
          </a:xfrm>
        </p:grpSpPr>
        <p:pic>
          <p:nvPicPr>
            <p:cNvPr id="16" name="Image 15" descr="stimulation cognitive 2.jpg">
              <a:extLst>
                <a:ext uri="{FF2B5EF4-FFF2-40B4-BE49-F238E27FC236}">
                  <a16:creationId xmlns:a16="http://schemas.microsoft.com/office/drawing/2014/main" id="{5371E387-71B3-4FA5-93A3-04908EBF9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81" t="9903" r="4564" b="7499"/>
            <a:stretch>
              <a:fillRect/>
            </a:stretch>
          </p:blipFill>
          <p:spPr>
            <a:xfrm>
              <a:off x="8751277" y="2365842"/>
              <a:ext cx="1710540" cy="1579418"/>
            </a:xfrm>
            <a:prstGeom prst="rect">
              <a:avLst/>
            </a:prstGeom>
          </p:spPr>
        </p:pic>
        <p:pic>
          <p:nvPicPr>
            <p:cNvPr id="17" name="Image 16" descr="stimulation cognitive.jpg">
              <a:extLst>
                <a:ext uri="{FF2B5EF4-FFF2-40B4-BE49-F238E27FC236}">
                  <a16:creationId xmlns:a16="http://schemas.microsoft.com/office/drawing/2014/main" id="{466DA1BA-D58C-418B-AE69-1DAF7599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4970" y="2270840"/>
              <a:ext cx="1476994" cy="1484416"/>
            </a:xfrm>
            <a:prstGeom prst="rect">
              <a:avLst/>
            </a:prstGeom>
          </p:spPr>
        </p:pic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" y="229331"/>
            <a:ext cx="460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2352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55360"/>
            <a:ext cx="2447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246060"/>
            <a:ext cx="2447925" cy="295336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9935" y="207905"/>
            <a:ext cx="643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i="1" dirty="0">
                <a:solidFill>
                  <a:srgbClr val="0070C0"/>
                </a:solidFill>
              </a:rPr>
              <a:t>https://www.chu-lyon.fr/8-mesures-pour-preserver-sa-memoire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3C7FFD0-277D-4116-B893-55C93EACE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520" y="1588566"/>
            <a:ext cx="5022015" cy="33149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14A8866-D675-407D-BF28-B2B94CB2EE01}"/>
              </a:ext>
            </a:extLst>
          </p:cNvPr>
          <p:cNvSpPr txBox="1"/>
          <p:nvPr/>
        </p:nvSpPr>
        <p:spPr>
          <a:xfrm>
            <a:off x="6867705" y="5084529"/>
            <a:ext cx="523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Artfanaki</a:t>
            </a:r>
            <a:r>
              <a:rPr lang="fr-FR" dirty="0">
                <a:solidFill>
                  <a:srgbClr val="0070C0"/>
                </a:solidFill>
              </a:rPr>
              <a:t> et al. Brain </a:t>
            </a:r>
            <a:r>
              <a:rPr lang="fr-FR" dirty="0" err="1">
                <a:solidFill>
                  <a:srgbClr val="0070C0"/>
                </a:solidFill>
              </a:rPr>
              <a:t>imaging</a:t>
            </a:r>
            <a:r>
              <a:rPr lang="fr-FR" dirty="0">
                <a:solidFill>
                  <a:srgbClr val="0070C0"/>
                </a:solidFill>
              </a:rPr>
              <a:t> and </a:t>
            </a:r>
            <a:r>
              <a:rPr lang="fr-FR" dirty="0" err="1">
                <a:solidFill>
                  <a:srgbClr val="0070C0"/>
                </a:solidFill>
              </a:rPr>
              <a:t>Behavior</a:t>
            </a:r>
            <a:r>
              <a:rPr lang="fr-FR" dirty="0">
                <a:solidFill>
                  <a:srgbClr val="0070C0"/>
                </a:solidFill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3914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3" y="229331"/>
            <a:ext cx="460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2352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55360"/>
            <a:ext cx="2447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36" y="3292846"/>
            <a:ext cx="2352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428200"/>
            <a:ext cx="23717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637875"/>
            <a:ext cx="2343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47" y="3476075"/>
            <a:ext cx="23812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99" y="1131158"/>
            <a:ext cx="23431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05" y="3350483"/>
            <a:ext cx="22955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9935" y="207905"/>
            <a:ext cx="643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i="1" dirty="0"/>
              <a:t>https://www.chu-lyon.fr/8-mesures-pour-preserver-sa-memoire</a:t>
            </a:r>
          </a:p>
        </p:txBody>
      </p:sp>
    </p:spTree>
    <p:extLst>
      <p:ext uri="{BB962C8B-B14F-4D97-AF65-F5344CB8AC3E}">
        <p14:creationId xmlns:p14="http://schemas.microsoft.com/office/powerpoint/2010/main" val="6359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899" y="99474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FINGER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9404" y="2327564"/>
            <a:ext cx="4398862" cy="3909747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/>
              <a:t>ECR multicentrique, 24 mois</a:t>
            </a:r>
          </a:p>
          <a:p>
            <a:r>
              <a:rPr lang="fr-FR" sz="2000" dirty="0"/>
              <a:t>60-77ans, CAIDE≥6</a:t>
            </a:r>
          </a:p>
          <a:p>
            <a:r>
              <a:rPr lang="fr-FR" sz="2000" dirty="0"/>
              <a:t>Cognition normale </a:t>
            </a:r>
          </a:p>
          <a:p>
            <a:pPr>
              <a:buNone/>
            </a:pPr>
            <a:r>
              <a:rPr lang="fr-FR" sz="2000" dirty="0"/>
              <a:t>ou légèrement inférieure</a:t>
            </a:r>
          </a:p>
          <a:p>
            <a:r>
              <a:rPr lang="fr-FR" sz="2000" dirty="0"/>
              <a:t>N=1260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/>
              <a:t>Groupe contrôle =</a:t>
            </a:r>
          </a:p>
          <a:p>
            <a:pPr lvl="1"/>
            <a:r>
              <a:rPr lang="fr-FR" sz="1600" dirty="0"/>
              <a:t>Conseils de bonne santé</a:t>
            </a:r>
          </a:p>
          <a:p>
            <a:pPr>
              <a:buFont typeface="Wingdings" pitchFamily="2" charset="2"/>
              <a:buChar char="Ø"/>
            </a:pPr>
            <a:r>
              <a:rPr lang="fr-FR" sz="2000" dirty="0"/>
              <a:t>Groupe intervention =</a:t>
            </a:r>
          </a:p>
          <a:p>
            <a:pPr lvl="1"/>
            <a:r>
              <a:rPr lang="fr-FR" sz="1600" dirty="0"/>
              <a:t>Mesures diététiques</a:t>
            </a:r>
          </a:p>
          <a:p>
            <a:pPr lvl="1"/>
            <a:r>
              <a:rPr lang="fr-FR" sz="1600" dirty="0"/>
              <a:t>Activité physique</a:t>
            </a:r>
          </a:p>
          <a:p>
            <a:pPr lvl="1"/>
            <a:r>
              <a:rPr lang="fr-FR" sz="1600" dirty="0"/>
              <a:t>Entrainement cognitif</a:t>
            </a:r>
          </a:p>
          <a:p>
            <a:pPr lvl="1"/>
            <a:r>
              <a:rPr lang="fr-FR" sz="1600" dirty="0"/>
              <a:t>Monitorage vasculaire </a:t>
            </a:r>
          </a:p>
          <a:p>
            <a:r>
              <a:rPr lang="fr-FR" sz="2000" dirty="0"/>
              <a:t>Critère = Batterie cognitive composite</a:t>
            </a:r>
          </a:p>
          <a:p>
            <a:endParaRPr lang="fr-FR" sz="20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B6565-9BF0-4851-88BC-481D3FE6E5C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5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B5E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3"/>
          <a:srcRect b="34362"/>
          <a:stretch>
            <a:fillRect/>
          </a:stretch>
        </p:blipFill>
        <p:spPr>
          <a:xfrm>
            <a:off x="0" y="1116281"/>
            <a:ext cx="5214332" cy="11044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9902" y="6194997"/>
            <a:ext cx="1018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Ngandu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et al., Lancet 2015</a:t>
            </a:r>
          </a:p>
        </p:txBody>
      </p:sp>
      <p:pic>
        <p:nvPicPr>
          <p:cNvPr id="7" name="Espace réservé du contenu 3" descr="FINGER résultats.png"/>
          <p:cNvPicPr>
            <a:picLocks noChangeAspect="1"/>
          </p:cNvPicPr>
          <p:nvPr/>
        </p:nvPicPr>
        <p:blipFill>
          <a:blip r:embed="rId4"/>
          <a:srcRect b="16698"/>
          <a:stretch>
            <a:fillRect/>
          </a:stretch>
        </p:blipFill>
        <p:spPr>
          <a:xfrm>
            <a:off x="5161591" y="1531915"/>
            <a:ext cx="7030409" cy="4809506"/>
          </a:xfrm>
          <a:prstGeom prst="rect">
            <a:avLst/>
          </a:prstGeom>
        </p:spPr>
      </p:pic>
      <p:sp>
        <p:nvSpPr>
          <p:cNvPr id="8" name="ZoneTexte 2"/>
          <p:cNvSpPr txBox="1">
            <a:spLocks noChangeArrowheads="1"/>
          </p:cNvSpPr>
          <p:nvPr/>
        </p:nvSpPr>
        <p:spPr bwMode="auto">
          <a:xfrm>
            <a:off x="6970569" y="2974212"/>
            <a:ext cx="171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5815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↑ 25 %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58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9512879" y="1764043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5815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↑ 83%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58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5967599" y="4560125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5815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↑ 150 %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58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9397589" y="4130634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5815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→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srgbClr val="F5815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 11" descr="omega-3-poissons-gr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612" y="331869"/>
            <a:ext cx="1974520" cy="1017899"/>
          </a:xfrm>
          <a:prstGeom prst="rect">
            <a:avLst/>
          </a:prstGeom>
        </p:spPr>
      </p:pic>
      <p:pic>
        <p:nvPicPr>
          <p:cNvPr id="13" name="Image 12" descr="stimulation cognitiv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159" y="264645"/>
            <a:ext cx="1090662" cy="1096142"/>
          </a:xfrm>
          <a:prstGeom prst="rect">
            <a:avLst/>
          </a:prstGeom>
        </p:spPr>
      </p:pic>
      <p:pic>
        <p:nvPicPr>
          <p:cNvPr id="14" name="Image 13" descr="vieux natation.jpg"/>
          <p:cNvPicPr>
            <a:picLocks noChangeAspect="1"/>
          </p:cNvPicPr>
          <p:nvPr/>
        </p:nvPicPr>
        <p:blipFill>
          <a:blip r:embed="rId7"/>
          <a:srcRect l="24034" t="12052" r="19137" b="14078"/>
          <a:stretch>
            <a:fillRect/>
          </a:stretch>
        </p:blipFill>
        <p:spPr>
          <a:xfrm>
            <a:off x="5343896" y="332509"/>
            <a:ext cx="1281633" cy="103315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531431" y="641267"/>
            <a:ext cx="38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198925" y="603662"/>
            <a:ext cx="38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823856" y="615538"/>
            <a:ext cx="380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pic>
        <p:nvPicPr>
          <p:cNvPr id="19" name="Image 18" descr="brassard T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3308" y="296892"/>
            <a:ext cx="1094261" cy="110898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2FC0B4A-7A96-4BA7-9A9F-E0BA2788AA35}"/>
              </a:ext>
            </a:extLst>
          </p:cNvPr>
          <p:cNvSpPr txBox="1"/>
          <p:nvPr/>
        </p:nvSpPr>
        <p:spPr>
          <a:xfrm>
            <a:off x="0" y="6550223"/>
            <a:ext cx="51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70C0"/>
                </a:solidFill>
              </a:rPr>
              <a:t>Remerciements Dr. Antoine GARNIER-CRUSSARD</a:t>
            </a:r>
          </a:p>
        </p:txBody>
      </p:sp>
    </p:spTree>
    <p:extLst>
      <p:ext uri="{BB962C8B-B14F-4D97-AF65-F5344CB8AC3E}">
        <p14:creationId xmlns:p14="http://schemas.microsoft.com/office/powerpoint/2010/main" val="2399600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BCA7A8-4C32-435C-AE9E-096FB4E5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2"/>
            <a:ext cx="12209833" cy="68479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08CD0A-37D2-4211-95A2-42672DA6FBBE}"/>
              </a:ext>
            </a:extLst>
          </p:cNvPr>
          <p:cNvSpPr txBox="1"/>
          <p:nvPr/>
        </p:nvSpPr>
        <p:spPr>
          <a:xfrm>
            <a:off x="1323975" y="3044279"/>
            <a:ext cx="6086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NUTRITION</a:t>
            </a:r>
            <a:endParaRPr lang="fr-FR" sz="60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241801-AE35-4D4A-AF42-E90633B18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51" y="1700392"/>
            <a:ext cx="2670866" cy="34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2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BA46E-65B7-4654-A3D6-3FC0054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NUTRITION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A6A63B-E9F4-40F3-A0B5-B2BECE3DBC77}"/>
              </a:ext>
            </a:extLst>
          </p:cNvPr>
          <p:cNvSpPr txBox="1"/>
          <p:nvPr/>
        </p:nvSpPr>
        <p:spPr>
          <a:xfrm>
            <a:off x="1160930" y="1497051"/>
            <a:ext cx="958954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même prévention que pour le risque cardio-vasculaire : plutôt méditerranéen</a:t>
            </a:r>
          </a:p>
          <a:p>
            <a:endParaRPr lang="fr-FR" sz="2400" dirty="0"/>
          </a:p>
          <a:p>
            <a:r>
              <a:rPr lang="fr-FR" sz="2400" dirty="0"/>
              <a:t>Attention aux idées reçues: les besoins énergétiques sont les mêmes !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Éviter les régimes trop restrictifs !</a:t>
            </a:r>
          </a:p>
          <a:p>
            <a:endParaRPr lang="fr-FR" dirty="0"/>
          </a:p>
          <a:p>
            <a:pPr indent="892175"/>
            <a:r>
              <a:rPr lang="fr-FR" sz="2800" dirty="0">
                <a:solidFill>
                  <a:srgbClr val="0070C0"/>
                </a:solidFill>
              </a:rPr>
              <a:t>30-40 kcal/kg/jour </a:t>
            </a:r>
          </a:p>
          <a:p>
            <a:pPr indent="892175"/>
            <a:r>
              <a:rPr lang="fr-FR" sz="2800" dirty="0">
                <a:solidFill>
                  <a:srgbClr val="0070C0"/>
                </a:solidFill>
              </a:rPr>
              <a:t>Dont 50% de glucides</a:t>
            </a:r>
          </a:p>
          <a:p>
            <a:pPr indent="892175"/>
            <a:r>
              <a:rPr lang="fr-FR" sz="2800" dirty="0">
                <a:solidFill>
                  <a:srgbClr val="0070C0"/>
                </a:solidFill>
              </a:rPr>
              <a:t>Dont 1 à 1,2 g/Kg de protéines par jour</a:t>
            </a:r>
          </a:p>
          <a:p>
            <a:endParaRPr lang="fr-FR" sz="2800" dirty="0">
              <a:solidFill>
                <a:srgbClr val="0070C0"/>
              </a:solidFill>
            </a:endParaRPr>
          </a:p>
          <a:p>
            <a:r>
              <a:rPr lang="fr-FR" sz="2800" dirty="0">
                <a:solidFill>
                  <a:srgbClr val="002060"/>
                </a:solidFill>
              </a:rPr>
              <a:t>Supplémentation systématique en </a:t>
            </a:r>
            <a:r>
              <a:rPr lang="fr-FR" sz="2800" dirty="0">
                <a:solidFill>
                  <a:srgbClr val="00B050"/>
                </a:solidFill>
              </a:rPr>
              <a:t>vitamine D </a:t>
            </a:r>
            <a:r>
              <a:rPr lang="fr-FR" sz="2800" dirty="0">
                <a:solidFill>
                  <a:srgbClr val="002060"/>
                </a:solidFill>
              </a:rPr>
              <a:t>!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715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66DFD-8220-425D-87AC-0109FAA7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ALCOOL et TABAC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F419FF-4AE3-42D1-9F7A-C254D668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46" y="1604627"/>
            <a:ext cx="4251334" cy="425829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E0E3B0A-5914-4651-89F1-DB54C376E675}"/>
              </a:ext>
            </a:extLst>
          </p:cNvPr>
          <p:cNvCxnSpPr>
            <a:cxnSpLocks/>
          </p:cNvCxnSpPr>
          <p:nvPr/>
        </p:nvCxnSpPr>
        <p:spPr>
          <a:xfrm flipV="1">
            <a:off x="3409278" y="240357"/>
            <a:ext cx="1544996" cy="1613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8DB93EF-2780-487D-8575-51D64EFD82FB}"/>
              </a:ext>
            </a:extLst>
          </p:cNvPr>
          <p:cNvCxnSpPr>
            <a:cxnSpLocks/>
          </p:cNvCxnSpPr>
          <p:nvPr/>
        </p:nvCxnSpPr>
        <p:spPr>
          <a:xfrm>
            <a:off x="3339730" y="365126"/>
            <a:ext cx="1614544" cy="1489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0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66DFD-8220-425D-87AC-0109FAA7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ALCOOL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A30B18-D5B1-40C5-9C37-AFB87DC34E94}"/>
              </a:ext>
            </a:extLst>
          </p:cNvPr>
          <p:cNvGrpSpPr/>
          <p:nvPr/>
        </p:nvGrpSpPr>
        <p:grpSpPr>
          <a:xfrm>
            <a:off x="1184536" y="1332603"/>
            <a:ext cx="9822928" cy="5525397"/>
            <a:chOff x="1184536" y="1332603"/>
            <a:chExt cx="9822928" cy="55253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6C09DA6-25FB-45F2-8980-3A8EA80B0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4536" y="1332603"/>
              <a:ext cx="9822928" cy="552539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E93DFB-B9E9-47F1-86E6-E65B51F123FC}"/>
                </a:ext>
              </a:extLst>
            </p:cNvPr>
            <p:cNvSpPr/>
            <p:nvPr/>
          </p:nvSpPr>
          <p:spPr>
            <a:xfrm>
              <a:off x="9187031" y="2269863"/>
              <a:ext cx="1592132" cy="1506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206153-6633-486C-A4A5-0142BF19B7E5}"/>
              </a:ext>
            </a:extLst>
          </p:cNvPr>
          <p:cNvSpPr/>
          <p:nvPr/>
        </p:nvSpPr>
        <p:spPr>
          <a:xfrm>
            <a:off x="9165515" y="3969572"/>
            <a:ext cx="1839558" cy="242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26D475C-9C85-4D6A-B957-9607D61537FF}"/>
              </a:ext>
            </a:extLst>
          </p:cNvPr>
          <p:cNvSpPr txBox="1"/>
          <p:nvPr/>
        </p:nvSpPr>
        <p:spPr>
          <a:xfrm>
            <a:off x="9111727" y="4151742"/>
            <a:ext cx="2528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Consommation excessive d’alcool = un </a:t>
            </a:r>
            <a:r>
              <a:rPr lang="fr-FR" b="1" dirty="0">
                <a:solidFill>
                  <a:srgbClr val="0070C0"/>
                </a:solidFill>
              </a:rPr>
              <a:t>FACTEUR DE RISQUE MODIFIABLE </a:t>
            </a:r>
            <a:r>
              <a:rPr lang="fr-FR" b="1" dirty="0"/>
              <a:t>DE Démence</a:t>
            </a:r>
          </a:p>
        </p:txBody>
      </p:sp>
    </p:spTree>
    <p:extLst>
      <p:ext uri="{BB962C8B-B14F-4D97-AF65-F5344CB8AC3E}">
        <p14:creationId xmlns:p14="http://schemas.microsoft.com/office/powerpoint/2010/main" val="25061656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>
            <a:spLocks/>
          </p:cNvSpPr>
          <p:nvPr/>
        </p:nvSpPr>
        <p:spPr>
          <a:xfrm>
            <a:off x="353961" y="365125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Une consommation d’alcool faible à modérée est-elle </a:t>
            </a:r>
            <a:r>
              <a:rPr lang="fr-FR" dirty="0" err="1"/>
              <a:t>neuro-protectrice</a:t>
            </a:r>
            <a:r>
              <a:rPr lang="fr-FR" dirty="0"/>
              <a:t> ?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04" y="1652935"/>
            <a:ext cx="1784913" cy="26822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19484" y="4169775"/>
            <a:ext cx="2743200" cy="8002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Epicure </a:t>
            </a:r>
          </a:p>
          <a:p>
            <a:pPr algn="ctr"/>
            <a:r>
              <a:rPr lang="en-US" dirty="0"/>
              <a:t>341-270 AV-JC </a:t>
            </a:r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3844" y="2211171"/>
            <a:ext cx="4173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Suggéré par plusieurs études épidémiologiques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5690" y="4590279"/>
            <a:ext cx="4395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(faible niveau de preuve et facteurs confondants nombreux…)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4777" y="3159118"/>
            <a:ext cx="3759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Anstey et al. J Alzheimer Dis 2019 </a:t>
            </a:r>
          </a:p>
          <a:p>
            <a:pPr algn="r"/>
            <a:r>
              <a:rPr lang="en-US" dirty="0" err="1">
                <a:solidFill>
                  <a:srgbClr val="0070C0"/>
                </a:solidFill>
              </a:rPr>
              <a:t>Rehm</a:t>
            </a:r>
            <a:r>
              <a:rPr lang="en-US" dirty="0">
                <a:solidFill>
                  <a:srgbClr val="0070C0"/>
                </a:solidFill>
              </a:rPr>
              <a:t> et al. </a:t>
            </a:r>
            <a:r>
              <a:rPr lang="en-US" dirty="0" err="1">
                <a:solidFill>
                  <a:srgbClr val="0070C0"/>
                </a:solidFill>
              </a:rPr>
              <a:t>Alzheimers</a:t>
            </a:r>
            <a:r>
              <a:rPr lang="en-US" dirty="0">
                <a:solidFill>
                  <a:srgbClr val="0070C0"/>
                </a:solidFill>
              </a:rPr>
              <a:t> Res </a:t>
            </a:r>
            <a:r>
              <a:rPr lang="en-US" dirty="0" err="1">
                <a:solidFill>
                  <a:srgbClr val="0070C0"/>
                </a:solidFill>
              </a:rPr>
              <a:t>Ther</a:t>
            </a:r>
            <a:r>
              <a:rPr lang="en-US" dirty="0">
                <a:solidFill>
                  <a:srgbClr val="0070C0"/>
                </a:solidFill>
              </a:rPr>
              <a:t> 2019</a:t>
            </a:r>
          </a:p>
          <a:p>
            <a:pPr algn="r"/>
            <a:r>
              <a:rPr lang="en-US" dirty="0">
                <a:solidFill>
                  <a:srgbClr val="0070C0"/>
                </a:solidFill>
              </a:rPr>
              <a:t>Brennan et al. </a:t>
            </a:r>
            <a:r>
              <a:rPr lang="en-US" dirty="0" err="1">
                <a:solidFill>
                  <a:srgbClr val="0070C0"/>
                </a:solidFill>
              </a:rPr>
              <a:t>Syst</a:t>
            </a:r>
            <a:r>
              <a:rPr lang="en-US" dirty="0">
                <a:solidFill>
                  <a:srgbClr val="0070C0"/>
                </a:solidFill>
              </a:rPr>
              <a:t> Rev 2020</a:t>
            </a:r>
          </a:p>
          <a:p>
            <a:pPr algn="r"/>
            <a:r>
              <a:rPr lang="fr-FR" dirty="0">
                <a:solidFill>
                  <a:srgbClr val="0070C0"/>
                </a:solidFill>
              </a:rPr>
              <a:t>Xu et al. </a:t>
            </a:r>
            <a:r>
              <a:rPr lang="fr-FR" dirty="0" err="1">
                <a:solidFill>
                  <a:srgbClr val="0070C0"/>
                </a:solidFill>
              </a:rPr>
              <a:t>Eur</a:t>
            </a:r>
            <a:r>
              <a:rPr lang="fr-FR" dirty="0">
                <a:solidFill>
                  <a:srgbClr val="0070C0"/>
                </a:solidFill>
              </a:rPr>
              <a:t> J </a:t>
            </a:r>
            <a:r>
              <a:rPr lang="fr-FR" dirty="0" err="1">
                <a:solidFill>
                  <a:srgbClr val="0070C0"/>
                </a:solidFill>
              </a:rPr>
              <a:t>Epidemiol</a:t>
            </a:r>
            <a:r>
              <a:rPr lang="fr-FR" dirty="0">
                <a:solidFill>
                  <a:srgbClr val="0070C0"/>
                </a:solidFill>
              </a:rPr>
              <a:t> 2017</a:t>
            </a:r>
          </a:p>
          <a:p>
            <a:pPr algn="r"/>
            <a:endParaRPr lang="en-US" b="1" dirty="0">
              <a:solidFill>
                <a:srgbClr val="0070C0"/>
              </a:solidFill>
            </a:endParaRPr>
          </a:p>
          <a:p>
            <a:pPr algn="r"/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46664" y="6444936"/>
            <a:ext cx="623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</a:rPr>
              <a:t>Revue de littérature </a:t>
            </a:r>
            <a:r>
              <a:rPr lang="fr-FR" b="1" dirty="0" err="1">
                <a:solidFill>
                  <a:srgbClr val="0070C0"/>
                </a:solidFill>
              </a:rPr>
              <a:t>Visontay</a:t>
            </a:r>
            <a:r>
              <a:rPr lang="fr-FR" b="1" dirty="0">
                <a:solidFill>
                  <a:srgbClr val="0070C0"/>
                </a:solidFill>
              </a:rPr>
              <a:t> et al. </a:t>
            </a:r>
            <a:r>
              <a:rPr lang="fr-FR" b="1" dirty="0" err="1">
                <a:solidFill>
                  <a:srgbClr val="0070C0"/>
                </a:solidFill>
              </a:rPr>
              <a:t>Curr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Opin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Psychiatry</a:t>
            </a:r>
            <a:r>
              <a:rPr lang="fr-FR" b="1" dirty="0">
                <a:solidFill>
                  <a:srgbClr val="0070C0"/>
                </a:solidFill>
              </a:rPr>
              <a:t> 2021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459918" y="2425700"/>
            <a:ext cx="453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Non retrouvé dans les études de cohortes…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193160" y="32443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Topiwala</a:t>
            </a:r>
            <a:r>
              <a:rPr lang="fr-FR" dirty="0">
                <a:solidFill>
                  <a:srgbClr val="0070C0"/>
                </a:solidFill>
              </a:rPr>
              <a:t> et al. BMJ 2017</a:t>
            </a:r>
          </a:p>
        </p:txBody>
      </p:sp>
      <p:sp>
        <p:nvSpPr>
          <p:cNvPr id="22" name="Rectangle 21">
            <a:hlinkClick r:id="rId3" action="ppaction://hlinksldjump"/>
          </p:cNvPr>
          <p:cNvSpPr/>
          <p:nvPr/>
        </p:nvSpPr>
        <p:spPr>
          <a:xfrm>
            <a:off x="11289637" y="162232"/>
            <a:ext cx="789291" cy="38345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5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BCA7A8-4C32-435C-AE9E-096FB4E5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2"/>
            <a:ext cx="12209833" cy="68479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08CD0A-37D2-4211-95A2-42672DA6FBBE}"/>
              </a:ext>
            </a:extLst>
          </p:cNvPr>
          <p:cNvSpPr txBox="1"/>
          <p:nvPr/>
        </p:nvSpPr>
        <p:spPr>
          <a:xfrm>
            <a:off x="1323975" y="3044279"/>
            <a:ext cx="6086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Fonctions </a:t>
            </a:r>
          </a:p>
          <a:p>
            <a:r>
              <a:rPr lang="fr-FR" sz="4400" dirty="0">
                <a:solidFill>
                  <a:schemeClr val="bg1"/>
                </a:solidFill>
              </a:rPr>
              <a:t>SENSORIELLES</a:t>
            </a:r>
            <a:endParaRPr lang="fr-FR" sz="60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EF6D05-FB0D-4FA8-AD27-C052025C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24" y="1962149"/>
            <a:ext cx="5581651" cy="31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9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1C4C3-1C4B-4893-B7A6-B3F49518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fr-FR" dirty="0"/>
              <a:t>Espérance de vie sans incapacité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EBF966-995E-4E28-881C-02EF852B0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890884"/>
            <a:ext cx="9121140" cy="58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5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C9E8B2A-15A4-465C-A6B6-A6E8220DCF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1" y="392242"/>
            <a:ext cx="10165388" cy="60735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DC41B0-E4EA-4181-82D1-0EBF59DE3648}"/>
              </a:ext>
            </a:extLst>
          </p:cNvPr>
          <p:cNvSpPr txBox="1"/>
          <p:nvPr/>
        </p:nvSpPr>
        <p:spPr>
          <a:xfrm>
            <a:off x="935915" y="441064"/>
            <a:ext cx="3259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070C0"/>
                </a:solidFill>
              </a:rPr>
              <a:t>AUDITION</a:t>
            </a:r>
          </a:p>
        </p:txBody>
      </p:sp>
    </p:spTree>
    <p:extLst>
      <p:ext uri="{BB962C8B-B14F-4D97-AF65-F5344CB8AC3E}">
        <p14:creationId xmlns:p14="http://schemas.microsoft.com/office/powerpoint/2010/main" val="11340537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DC41B0-E4EA-4181-82D1-0EBF59DE3648}"/>
              </a:ext>
            </a:extLst>
          </p:cNvPr>
          <p:cNvSpPr txBox="1"/>
          <p:nvPr/>
        </p:nvSpPr>
        <p:spPr>
          <a:xfrm>
            <a:off x="935915" y="441064"/>
            <a:ext cx="3259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070C0"/>
                </a:solidFill>
              </a:rPr>
              <a:t>AUDITION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83F7A-E2A3-46F5-958D-47DB25C0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5" y="1494117"/>
            <a:ext cx="4582758" cy="30551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AF6A3D-1407-44BB-B69C-2C97BA394C2E}"/>
              </a:ext>
            </a:extLst>
          </p:cNvPr>
          <p:cNvSpPr txBox="1"/>
          <p:nvPr/>
        </p:nvSpPr>
        <p:spPr>
          <a:xfrm>
            <a:off x="6673328" y="1999727"/>
            <a:ext cx="424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EFFET « COCKTAIL PARTY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E161D3-E67D-44F7-8A45-A50E8FE5E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23"/>
          <a:stretch/>
        </p:blipFill>
        <p:spPr>
          <a:xfrm>
            <a:off x="5761131" y="2988235"/>
            <a:ext cx="6066494" cy="34345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803E20-C2D5-466A-9F7B-EA2BB5C80D8F}"/>
              </a:ext>
            </a:extLst>
          </p:cNvPr>
          <p:cNvSpPr txBox="1"/>
          <p:nvPr/>
        </p:nvSpPr>
        <p:spPr>
          <a:xfrm>
            <a:off x="398032" y="5195944"/>
            <a:ext cx="5507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LIEN ETABLI entre Hypoacousie et risque de démence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Ne pas tarder</a:t>
            </a:r>
            <a:r>
              <a:rPr lang="fr-FR" dirty="0"/>
              <a:t> pour l’appareillage augmente les chances de « supporter » les appareils et les bénéfices</a:t>
            </a:r>
          </a:p>
        </p:txBody>
      </p:sp>
    </p:spTree>
    <p:extLst>
      <p:ext uri="{BB962C8B-B14F-4D97-AF65-F5344CB8AC3E}">
        <p14:creationId xmlns:p14="http://schemas.microsoft.com/office/powerpoint/2010/main" val="33261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ille d'Amsler - AQDM">
            <a:extLst>
              <a:ext uri="{FF2B5EF4-FFF2-40B4-BE49-F238E27FC236}">
                <a16:creationId xmlns:a16="http://schemas.microsoft.com/office/drawing/2014/main" id="{BF7AE5A0-5962-4F5F-88FD-D62C6124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37" y="0"/>
            <a:ext cx="6927925" cy="69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10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287110-8DA0-4C28-94AB-8F3AEDA3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398" y="1480110"/>
            <a:ext cx="9920841" cy="38977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DC41B0-E4EA-4181-82D1-0EBF59DE3648}"/>
              </a:ext>
            </a:extLst>
          </p:cNvPr>
          <p:cNvSpPr txBox="1"/>
          <p:nvPr/>
        </p:nvSpPr>
        <p:spPr>
          <a:xfrm>
            <a:off x="935915" y="441064"/>
            <a:ext cx="3259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070C0"/>
                </a:solidFill>
              </a:rPr>
              <a:t>VUE</a:t>
            </a:r>
          </a:p>
        </p:txBody>
      </p:sp>
    </p:spTree>
    <p:extLst>
      <p:ext uri="{BB962C8B-B14F-4D97-AF65-F5344CB8AC3E}">
        <p14:creationId xmlns:p14="http://schemas.microsoft.com/office/powerpoint/2010/main" val="4292128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BCA7A8-4C32-435C-AE9E-096FB4E5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2"/>
            <a:ext cx="12209833" cy="68479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08CD0A-37D2-4211-95A2-42672DA6FBBE}"/>
              </a:ext>
            </a:extLst>
          </p:cNvPr>
          <p:cNvSpPr txBox="1"/>
          <p:nvPr/>
        </p:nvSpPr>
        <p:spPr>
          <a:xfrm>
            <a:off x="1323975" y="3044279"/>
            <a:ext cx="6086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Préserver le </a:t>
            </a:r>
          </a:p>
          <a:p>
            <a:r>
              <a:rPr lang="fr-FR" sz="4400" dirty="0">
                <a:solidFill>
                  <a:schemeClr val="bg1"/>
                </a:solidFill>
              </a:rPr>
              <a:t>LIEN SOCIAL</a:t>
            </a:r>
            <a:endParaRPr lang="fr-FR" sz="60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0087FC-1760-474D-93D1-D52A6A31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37" y="1795462"/>
            <a:ext cx="5329238" cy="35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006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48952-C1EB-46AF-8EC4-72CF5DED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Lutte contre l’isolement: un enjeu de société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E3717-5025-4D29-9AF2-42A190E1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11" y="2406462"/>
            <a:ext cx="7811177" cy="31701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1C37CE-EEE7-48E2-826A-42AC10FC601E}"/>
              </a:ext>
            </a:extLst>
          </p:cNvPr>
          <p:cNvSpPr txBox="1"/>
          <p:nvPr/>
        </p:nvSpPr>
        <p:spPr>
          <a:xfrm>
            <a:off x="4533451" y="1483132"/>
            <a:ext cx="6820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 millions</a:t>
            </a:r>
            <a:r>
              <a:rPr lang="fr-FR" dirty="0"/>
              <a:t> de personnes âgées sont isolées des cercles de sociabilité</a:t>
            </a:r>
          </a:p>
          <a:p>
            <a:r>
              <a:rPr lang="fr-FR" dirty="0">
                <a:solidFill>
                  <a:srgbClr val="00B0F0"/>
                </a:solidFill>
              </a:rPr>
              <a:t>3,6 millions </a:t>
            </a:r>
            <a:r>
              <a:rPr lang="fr-FR" dirty="0"/>
              <a:t>de personnes exclues du numérique</a:t>
            </a:r>
          </a:p>
          <a:p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653CE6-2D0B-4709-B7B6-28A0DDB38305}"/>
              </a:ext>
            </a:extLst>
          </p:cNvPr>
          <p:cNvSpPr txBox="1"/>
          <p:nvPr/>
        </p:nvSpPr>
        <p:spPr>
          <a:xfrm>
            <a:off x="6540649" y="6379871"/>
            <a:ext cx="565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002060"/>
                </a:solidFill>
              </a:rPr>
              <a:t>Rapport petit frère des pauvres 2021</a:t>
            </a:r>
          </a:p>
        </p:txBody>
      </p:sp>
    </p:spTree>
    <p:extLst>
      <p:ext uri="{BB962C8B-B14F-4D97-AF65-F5344CB8AC3E}">
        <p14:creationId xmlns:p14="http://schemas.microsoft.com/office/powerpoint/2010/main" val="3894513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48952-C1EB-46AF-8EC4-72CF5DED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Lutte contre l’isolement: un enjeu de société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E88D5A-D41F-4083-A8E4-C9E7A4E82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67" y="1690688"/>
            <a:ext cx="2821530" cy="40148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CE3CE5-289E-4668-A98C-4A19F933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906" y="1348119"/>
            <a:ext cx="6390043" cy="52362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E40119-5B6E-42D7-A525-21C5B72573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92" y="5329606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69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7E8E901-F655-4A2F-921F-1C110754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12" y="1511940"/>
            <a:ext cx="8885690" cy="42751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A2231A-C61D-445B-A293-B1820B73B628}"/>
              </a:ext>
            </a:extLst>
          </p:cNvPr>
          <p:cNvSpPr txBox="1"/>
          <p:nvPr/>
        </p:nvSpPr>
        <p:spPr>
          <a:xfrm>
            <a:off x="0" y="6581001"/>
            <a:ext cx="404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Remerciements Pr. Christina </a:t>
            </a:r>
            <a:r>
              <a:rPr lang="fr-FR" sz="1200" dirty="0" err="1"/>
              <a:t>Röcke</a:t>
            </a:r>
            <a:endParaRPr lang="fr-FR" sz="12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3482572-2558-4E29-85F5-EE68E5FB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91587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FD040-0C36-4A45-AFE7-7449B8ACEABB}"/>
              </a:ext>
            </a:extLst>
          </p:cNvPr>
          <p:cNvSpPr/>
          <p:nvPr/>
        </p:nvSpPr>
        <p:spPr>
          <a:xfrm>
            <a:off x="5784028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</a:rPr>
              <a:t>Levy B et al. J Pers Soc </a:t>
            </a:r>
            <a:r>
              <a:rPr lang="fr-FR" b="1" dirty="0" err="1">
                <a:solidFill>
                  <a:srgbClr val="0070C0"/>
                </a:solidFill>
              </a:rPr>
              <a:t>Psychol</a:t>
            </a:r>
            <a:r>
              <a:rPr lang="fr-FR" b="1" dirty="0">
                <a:solidFill>
                  <a:srgbClr val="0070C0"/>
                </a:solidFill>
              </a:rPr>
              <a:t>. 2002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05826D3-9C48-458B-8060-C238FA83416D}"/>
              </a:ext>
            </a:extLst>
          </p:cNvPr>
          <p:cNvSpPr txBox="1">
            <a:spLocks/>
          </p:cNvSpPr>
          <p:nvPr/>
        </p:nvSpPr>
        <p:spPr>
          <a:xfrm>
            <a:off x="485888" y="4189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70C0"/>
                </a:solidFill>
              </a:rPr>
              <a:t>Mieux vivre son avancée en âge!</a:t>
            </a:r>
          </a:p>
        </p:txBody>
      </p:sp>
    </p:spTree>
    <p:extLst>
      <p:ext uri="{BB962C8B-B14F-4D97-AF65-F5344CB8AC3E}">
        <p14:creationId xmlns:p14="http://schemas.microsoft.com/office/powerpoint/2010/main" val="46031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4B9EE7-7C0A-4024-B973-EB41AAAA5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"/>
          <a:stretch/>
        </p:blipFill>
        <p:spPr>
          <a:xfrm>
            <a:off x="980480" y="331281"/>
            <a:ext cx="10250504" cy="58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25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4196F-1ABE-4290-9C58-74F81739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14A78F-F4B7-4F5E-8A8E-9363D9B9FC8D}"/>
              </a:ext>
            </a:extLst>
          </p:cNvPr>
          <p:cNvSpPr txBox="1"/>
          <p:nvPr/>
        </p:nvSpPr>
        <p:spPr>
          <a:xfrm>
            <a:off x="1494415" y="2965984"/>
            <a:ext cx="1030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Vieillissement « réussi » </a:t>
            </a:r>
            <a:r>
              <a:rPr lang="fr-FR" sz="3600" dirty="0">
                <a:sym typeface="Wingdings" panose="05000000000000000000" pitchFamily="2" charset="2"/>
              </a:rPr>
              <a:t>: </a:t>
            </a:r>
            <a:r>
              <a:rPr lang="fr-FR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Vieillissement ACTIF </a:t>
            </a:r>
            <a:r>
              <a:rPr lang="fr-FR" sz="3600" dirty="0">
                <a:sym typeface="Wingdings" panose="05000000000000000000" pitchFamily="2" charset="2"/>
              </a:rPr>
              <a:t>!</a:t>
            </a:r>
            <a:endParaRPr lang="fr-FR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910809-D13A-4986-9C92-0741569E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51" y="365124"/>
            <a:ext cx="4630270" cy="21806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63B6D7-22D5-4C24-B23E-6F8022C46044}"/>
              </a:ext>
            </a:extLst>
          </p:cNvPr>
          <p:cNvSpPr txBox="1"/>
          <p:nvPr/>
        </p:nvSpPr>
        <p:spPr>
          <a:xfrm>
            <a:off x="2267170" y="3911993"/>
            <a:ext cx="310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Préserver sa mobilité (mais pas que!)</a:t>
            </a:r>
          </a:p>
          <a:p>
            <a:pPr algn="ctr"/>
            <a:r>
              <a:rPr lang="fr-FR" sz="2400" dirty="0"/>
              <a:t>par 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</a:rPr>
              <a:t>L'ACTIVITÉ PHYSIQUE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5532D6-506A-4629-B427-2C35A434499E}"/>
              </a:ext>
            </a:extLst>
          </p:cNvPr>
          <p:cNvSpPr txBox="1"/>
          <p:nvPr/>
        </p:nvSpPr>
        <p:spPr>
          <a:xfrm>
            <a:off x="6446522" y="4096658"/>
            <a:ext cx="3596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S’ENGAGER, </a:t>
            </a:r>
            <a:r>
              <a:rPr lang="fr-FR" sz="2400" dirty="0"/>
              <a:t>rester actif intellectuellement, rester curieux d’apprendre!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CA6A8C-9386-428B-853A-D822A6C15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65" y="365124"/>
            <a:ext cx="2175486" cy="21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99758-29A8-436B-ACA9-B15BF17D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2B3F5D-DB89-4C6B-AEE4-217DDD74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012" y="2717063"/>
            <a:ext cx="1385887" cy="1800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AC9EBB-A2E5-4070-9A43-7344A9DA55DF}"/>
              </a:ext>
            </a:extLst>
          </p:cNvPr>
          <p:cNvSpPr txBox="1"/>
          <p:nvPr/>
        </p:nvSpPr>
        <p:spPr>
          <a:xfrm>
            <a:off x="1090610" y="1831551"/>
            <a:ext cx="280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FACTEURS GÉNÉTIQUES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B47318-A6DD-4A7F-9E40-BA311BC23110}"/>
              </a:ext>
            </a:extLst>
          </p:cNvPr>
          <p:cNvSpPr txBox="1"/>
          <p:nvPr/>
        </p:nvSpPr>
        <p:spPr>
          <a:xfrm>
            <a:off x="1214436" y="5138737"/>
            <a:ext cx="280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PATHOLOGIES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B73E0A-5467-42E4-BD97-993D6EBA38A2}"/>
              </a:ext>
            </a:extLst>
          </p:cNvPr>
          <p:cNvSpPr txBox="1"/>
          <p:nvPr/>
        </p:nvSpPr>
        <p:spPr>
          <a:xfrm>
            <a:off x="7978285" y="3708063"/>
            <a:ext cx="297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FACTEURS ENVIRONNEMENTAUX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219F553-9BC1-4DCF-A225-2929DAB594E9}"/>
              </a:ext>
            </a:extLst>
          </p:cNvPr>
          <p:cNvSpPr/>
          <p:nvPr/>
        </p:nvSpPr>
        <p:spPr>
          <a:xfrm rot="1956423">
            <a:off x="3301916" y="2676275"/>
            <a:ext cx="1647077" cy="184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D867176-ECF3-4B49-A7F3-D2DB00D3AA00}"/>
              </a:ext>
            </a:extLst>
          </p:cNvPr>
          <p:cNvSpPr/>
          <p:nvPr/>
        </p:nvSpPr>
        <p:spPr>
          <a:xfrm rot="19018185">
            <a:off x="3521576" y="4597900"/>
            <a:ext cx="1647077" cy="184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E5009DA-21A4-4163-B511-C592C2D232B4}"/>
              </a:ext>
            </a:extLst>
          </p:cNvPr>
          <p:cNvSpPr/>
          <p:nvPr/>
        </p:nvSpPr>
        <p:spPr>
          <a:xfrm rot="11179486">
            <a:off x="6652254" y="3798224"/>
            <a:ext cx="1647077" cy="184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CD6D8F5-E4E0-4673-B5EE-21A7A3B294E2}"/>
              </a:ext>
            </a:extLst>
          </p:cNvPr>
          <p:cNvSpPr txBox="1">
            <a:spLocks/>
          </p:cNvSpPr>
          <p:nvPr/>
        </p:nvSpPr>
        <p:spPr>
          <a:xfrm>
            <a:off x="488154" y="244524"/>
            <a:ext cx="112466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70C0"/>
                </a:solidFill>
              </a:rPr>
              <a:t>Principaux facteurs qui influencent le « bien vieillir »?</a:t>
            </a:r>
          </a:p>
        </p:txBody>
      </p:sp>
    </p:spTree>
    <p:extLst>
      <p:ext uri="{BB962C8B-B14F-4D97-AF65-F5344CB8AC3E}">
        <p14:creationId xmlns:p14="http://schemas.microsoft.com/office/powerpoint/2010/main" val="3123365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2006B-512A-43D5-83E7-DB4F00F5ED5A}"/>
              </a:ext>
            </a:extLst>
          </p:cNvPr>
          <p:cNvSpPr/>
          <p:nvPr/>
        </p:nvSpPr>
        <p:spPr>
          <a:xfrm>
            <a:off x="1602212" y="2721114"/>
            <a:ext cx="8987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1B1B1B"/>
                </a:solidFill>
                <a:latin typeface="Cambria" panose="02040503050406030204" pitchFamily="18" charset="0"/>
              </a:rPr>
              <a:t>“Growing old is mandatory but growing up is optional “</a:t>
            </a:r>
            <a:endParaRPr lang="fr-FR" sz="28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C501448-C504-4F40-8B9C-1B1ABF5A3DC2}"/>
              </a:ext>
            </a:extLst>
          </p:cNvPr>
          <p:cNvSpPr txBox="1"/>
          <p:nvPr/>
        </p:nvSpPr>
        <p:spPr>
          <a:xfrm>
            <a:off x="9099629" y="3244334"/>
            <a:ext cx="169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Caroll Bryant</a:t>
            </a:r>
          </a:p>
        </p:txBody>
      </p:sp>
    </p:spTree>
    <p:extLst>
      <p:ext uri="{BB962C8B-B14F-4D97-AF65-F5344CB8AC3E}">
        <p14:creationId xmlns:p14="http://schemas.microsoft.com/office/powerpoint/2010/main" val="26737189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C5CF594-D6D2-40C8-969E-6F26F306CA9E}"/>
              </a:ext>
            </a:extLst>
          </p:cNvPr>
          <p:cNvSpPr txBox="1"/>
          <p:nvPr/>
        </p:nvSpPr>
        <p:spPr>
          <a:xfrm>
            <a:off x="295344" y="364713"/>
            <a:ext cx="6797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0070C0"/>
                </a:solidFill>
              </a:rPr>
              <a:t>MERCI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BE06FA-35E8-49A3-A2F4-E17921D52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776"/>
            <a:ext cx="2337241" cy="11409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C400D9-E635-48E7-B464-E00957741E9D}"/>
              </a:ext>
            </a:extLst>
          </p:cNvPr>
          <p:cNvSpPr txBox="1"/>
          <p:nvPr/>
        </p:nvSpPr>
        <p:spPr>
          <a:xfrm>
            <a:off x="1754003" y="5953203"/>
            <a:ext cx="5228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www.icopegrandlyon.fr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C115F1-E70D-4397-8153-223D54684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80" y="5462322"/>
            <a:ext cx="4082730" cy="7733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427A21-4B34-4CD4-BBBB-28D8D3C1222C}"/>
              </a:ext>
            </a:extLst>
          </p:cNvPr>
          <p:cNvSpPr txBox="1"/>
          <p:nvPr/>
        </p:nvSpPr>
        <p:spPr>
          <a:xfrm>
            <a:off x="1080049" y="2682739"/>
            <a:ext cx="5228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thomas.gilbert@chu-lyon.fr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B6DDE3-75E8-4509-9940-D72A004BB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466" y="484093"/>
            <a:ext cx="4584944" cy="48588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F52537-899B-4E27-826C-6D64B7FC4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20" y="6355082"/>
            <a:ext cx="4496190" cy="3657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3A1533F-C783-4075-9198-8EB524ACA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350" y="3543941"/>
            <a:ext cx="254225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1D1336-CD5F-42B2-961C-4375F38FC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76" y="1226503"/>
            <a:ext cx="9160448" cy="360267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2E5809-3A52-406B-8E6B-0204883189C7}"/>
              </a:ext>
            </a:extLst>
          </p:cNvPr>
          <p:cNvSpPr txBox="1"/>
          <p:nvPr/>
        </p:nvSpPr>
        <p:spPr>
          <a:xfrm>
            <a:off x="0" y="655022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Remerciements Pr. Eric Boulanger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4AF274-7AB8-4FBE-9FD4-F8FA5D64979F}"/>
              </a:ext>
            </a:extLst>
          </p:cNvPr>
          <p:cNvSpPr txBox="1"/>
          <p:nvPr/>
        </p:nvSpPr>
        <p:spPr>
          <a:xfrm>
            <a:off x="3377900" y="459138"/>
            <a:ext cx="462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Tabac</a:t>
            </a:r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A7CCE1F8-40A1-41CC-9038-3F5858F51686}"/>
              </a:ext>
            </a:extLst>
          </p:cNvPr>
          <p:cNvSpPr/>
          <p:nvPr/>
        </p:nvSpPr>
        <p:spPr>
          <a:xfrm rot="5400000">
            <a:off x="5292762" y="478846"/>
            <a:ext cx="796065" cy="14953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542" y="763929"/>
            <a:ext cx="4433226" cy="29660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C07D080-72FD-45F0-A1D0-1038904F231C}"/>
              </a:ext>
            </a:extLst>
          </p:cNvPr>
          <p:cNvSpPr txBox="1"/>
          <p:nvPr/>
        </p:nvSpPr>
        <p:spPr>
          <a:xfrm>
            <a:off x="7220029" y="3887355"/>
            <a:ext cx="418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Robert Marchant à 105 ans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7B1B10-D341-43BD-803A-9EF6EE6AC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1" t="1456" r="6137" b="-1456"/>
          <a:stretch/>
        </p:blipFill>
        <p:spPr>
          <a:xfrm>
            <a:off x="451703" y="358815"/>
            <a:ext cx="4490982" cy="28734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D92E5E-9753-4867-A114-67309B157ADA}"/>
              </a:ext>
            </a:extLst>
          </p:cNvPr>
          <p:cNvSpPr txBox="1"/>
          <p:nvPr/>
        </p:nvSpPr>
        <p:spPr>
          <a:xfrm>
            <a:off x="451703" y="3364135"/>
            <a:ext cx="400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dirty="0">
                <a:solidFill>
                  <a:srgbClr val="000000"/>
                </a:solidFill>
                <a:effectLst/>
              </a:rPr>
              <a:t>Johanna </a:t>
            </a:r>
            <a:r>
              <a:rPr lang="fr-FR" sz="2800" b="0" i="0" dirty="0" err="1">
                <a:solidFill>
                  <a:srgbClr val="000000"/>
                </a:solidFill>
                <a:effectLst/>
              </a:rPr>
              <a:t>Quaas</a:t>
            </a:r>
            <a:r>
              <a:rPr lang="fr-FR" sz="2800" b="0" i="0" dirty="0">
                <a:solidFill>
                  <a:srgbClr val="000000"/>
                </a:solidFill>
                <a:effectLst/>
              </a:rPr>
              <a:t> à 92 ans</a:t>
            </a:r>
          </a:p>
          <a:p>
            <a:r>
              <a:rPr lang="fr-FR" dirty="0">
                <a:solidFill>
                  <a:srgbClr val="000000"/>
                </a:solidFill>
              </a:rPr>
              <a:t>(99 ans aujourd’hui)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23AD10-6EF4-4AAA-996D-E56299396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230" y="2915477"/>
            <a:ext cx="2326512" cy="31060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B081E52-571E-44A9-89EC-0C028F596763}"/>
              </a:ext>
            </a:extLst>
          </p:cNvPr>
          <p:cNvSpPr txBox="1"/>
          <p:nvPr/>
        </p:nvSpPr>
        <p:spPr>
          <a:xfrm>
            <a:off x="3988050" y="6024994"/>
            <a:ext cx="443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dirty="0" err="1">
                <a:solidFill>
                  <a:srgbClr val="000000"/>
                </a:solidFill>
                <a:effectLst/>
              </a:rPr>
              <a:t>Fauja</a:t>
            </a:r>
            <a:r>
              <a:rPr lang="fr-FR" sz="2800" b="0" i="0" dirty="0">
                <a:solidFill>
                  <a:srgbClr val="000000"/>
                </a:solidFill>
                <a:effectLst/>
              </a:rPr>
              <a:t> Singh à 100 ans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2694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8365" y="365125"/>
            <a:ext cx="11818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</a:t>
            </a:r>
            <a:r>
              <a:rPr lang="fr-FR" b="1" dirty="0">
                <a:solidFill>
                  <a:srgbClr val="0070C0"/>
                </a:solidFill>
              </a:rPr>
              <a:t>statut FONCTIONNEL </a:t>
            </a:r>
            <a:r>
              <a:rPr lang="fr-FR" dirty="0"/>
              <a:t>importe plus que les comorbidités</a:t>
            </a: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3" y="1690688"/>
            <a:ext cx="6134956" cy="426779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97699" y="2646919"/>
            <a:ext cx="322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Sujets indépendants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97699" y="4157148"/>
            <a:ext cx="322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Sujets dépendants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46161" y="5958484"/>
            <a:ext cx="405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Landi</a:t>
            </a:r>
            <a:r>
              <a:rPr lang="fr-FR" b="1" dirty="0">
                <a:solidFill>
                  <a:schemeClr val="accent1"/>
                </a:solidFill>
              </a:rPr>
              <a:t> F et al. J Clin </a:t>
            </a:r>
            <a:r>
              <a:rPr lang="fr-FR" b="1" dirty="0" err="1">
                <a:solidFill>
                  <a:schemeClr val="accent1"/>
                </a:solidFill>
              </a:rPr>
              <a:t>Epidemiol</a:t>
            </a:r>
            <a:r>
              <a:rPr lang="fr-FR" b="1" dirty="0">
                <a:solidFill>
                  <a:schemeClr val="accent1"/>
                </a:solidFill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166733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5224</TotalTime>
  <Words>2191</Words>
  <Application>Microsoft Office PowerPoint</Application>
  <PresentationFormat>Grand écran</PresentationFormat>
  <Paragraphs>346</Paragraphs>
  <Slides>61</Slides>
  <Notes>11</Notes>
  <HiddenSlides>1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0" baseType="lpstr">
      <vt:lpstr>ＭＳ Ｐゴシック</vt:lpstr>
      <vt:lpstr>Arial</vt:lpstr>
      <vt:lpstr>BlinkMacSystemFont</vt:lpstr>
      <vt:lpstr>Calibri</vt:lpstr>
      <vt:lpstr>Calibri Light</vt:lpstr>
      <vt:lpstr>Cambria</vt:lpstr>
      <vt:lpstr>Police système</vt:lpstr>
      <vt:lpstr>Wingdings</vt:lpstr>
      <vt:lpstr>Thème Office</vt:lpstr>
      <vt:lpstr>Le Bien Vieillir</vt:lpstr>
      <vt:lpstr>Liens d’intérêt</vt:lpstr>
      <vt:lpstr>Présentation PowerPoint</vt:lpstr>
      <vt:lpstr>Présentation PowerPoint</vt:lpstr>
      <vt:lpstr>Espérance de vie sans incapacité</vt:lpstr>
      <vt:lpstr> </vt:lpstr>
      <vt:lpstr>Présentation PowerPoint</vt:lpstr>
      <vt:lpstr>Présentation PowerPoint</vt:lpstr>
      <vt:lpstr>Présentation PowerPoint</vt:lpstr>
      <vt:lpstr>Comment agir plus tôt et  prévenir les risques de dépendance?  </vt:lpstr>
      <vt:lpstr>EVOLUTION de la démarche gériatrique</vt:lpstr>
      <vt:lpstr>EVOLUTION de la démarche gériatrique</vt:lpstr>
      <vt:lpstr>Présentation PowerPoint</vt:lpstr>
      <vt:lpstr>Vieillissement réussi : vieillissement ACTIF!</vt:lpstr>
      <vt:lpstr>Vieillissement réussi : vieillissement ACTIF!</vt:lpstr>
      <vt:lpstr>ICOPE: Integrated Care for Older PEople</vt:lpstr>
      <vt:lpstr>ICOPE: Integrated Care for Older PEople</vt:lpstr>
      <vt:lpstr>Présentation PowerPoint</vt:lpstr>
      <vt:lpstr>Qu’est-ce que la Sarcopénie?</vt:lpstr>
      <vt:lpstr>Sédentarité et Inactivité physique</vt:lpstr>
      <vt:lpstr>Présentation PowerPoint</vt:lpstr>
      <vt:lpstr>Recommandations </vt:lpstr>
      <vt:lpstr>Recommandations </vt:lpstr>
      <vt:lpstr>Présentation PowerPoint</vt:lpstr>
      <vt:lpstr>Bénéfices de l’activité physique</vt:lpstr>
      <vt:lpstr>Programme multimodal européen SPRINTT</vt:lpstr>
      <vt:lpstr>PLAN ANTI-CHUTE</vt:lpstr>
      <vt:lpstr>PLAN ANTI-CHUTE</vt:lpstr>
      <vt:lpstr>PLAN ANTI-CHUTE 2022 </vt:lpstr>
      <vt:lpstr>Présentation PowerPoint</vt:lpstr>
      <vt:lpstr>PLAN ANTI-CHUTE 2022 </vt:lpstr>
      <vt:lpstr>Taï Chi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FINGER</vt:lpstr>
      <vt:lpstr>Présentation PowerPoint</vt:lpstr>
      <vt:lpstr>NUTRITION</vt:lpstr>
      <vt:lpstr>ALCOOL et TABAC</vt:lpstr>
      <vt:lpstr>ALCOOL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Lutte contre l’isolement: un enjeu de société</vt:lpstr>
      <vt:lpstr>Lutte contre l’isolement: un enjeu de société</vt:lpstr>
      <vt:lpstr>Présentation PowerPoint</vt:lpstr>
      <vt:lpstr>Présentation PowerPoint</vt:lpstr>
      <vt:lpstr>CONCLUSION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Bien Vieillir</dc:title>
  <dc:creator>GILBERT, Thomas</dc:creator>
  <cp:lastModifiedBy>Enseignement VIDEA W10</cp:lastModifiedBy>
  <cp:revision>63</cp:revision>
  <dcterms:created xsi:type="dcterms:W3CDTF">2025-05-09T10:26:47Z</dcterms:created>
  <dcterms:modified xsi:type="dcterms:W3CDTF">2025-09-29T11:54:42Z</dcterms:modified>
</cp:coreProperties>
</file>