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66" r:id="rId5"/>
    <p:sldId id="259" r:id="rId6"/>
    <p:sldId id="260" r:id="rId7"/>
    <p:sldId id="271" r:id="rId8"/>
    <p:sldId id="267" r:id="rId9"/>
    <p:sldId id="272" r:id="rId10"/>
    <p:sldId id="277" r:id="rId11"/>
    <p:sldId id="278" r:id="rId12"/>
    <p:sldId id="279" r:id="rId13"/>
    <p:sldId id="283" r:id="rId14"/>
    <p:sldId id="281" r:id="rId15"/>
    <p:sldId id="284" r:id="rId16"/>
    <p:sldId id="285" r:id="rId17"/>
    <p:sldId id="292" r:id="rId18"/>
    <p:sldId id="293" r:id="rId19"/>
    <p:sldId id="294" r:id="rId20"/>
    <p:sldId id="287" r:id="rId21"/>
    <p:sldId id="273" r:id="rId22"/>
    <p:sldId id="289" r:id="rId23"/>
    <p:sldId id="268" r:id="rId24"/>
    <p:sldId id="276" r:id="rId25"/>
    <p:sldId id="290" r:id="rId26"/>
    <p:sldId id="291" r:id="rId27"/>
    <p:sldId id="274" r:id="rId28"/>
    <p:sldId id="288" r:id="rId29"/>
    <p:sldId id="275" r:id="rId30"/>
    <p:sldId id="269" r:id="rId31"/>
    <p:sldId id="262" r:id="rId32"/>
    <p:sldId id="263" r:id="rId33"/>
    <p:sldId id="264" r:id="rId34"/>
    <p:sldId id="265"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p15:clr>
            <a:srgbClr val="A4A3A4"/>
          </p15:clr>
        </p15:guide>
        <p15:guide id="2" orient="horz" pos="2158">
          <p15:clr>
            <a:srgbClr val="A4A3A4"/>
          </p15:clr>
        </p15:guide>
        <p15:guide id="3" orient="horz" pos="4264">
          <p15:clr>
            <a:srgbClr val="A4A3A4"/>
          </p15:clr>
        </p15:guide>
        <p15:guide id="4" orient="horz" pos="210">
          <p15:clr>
            <a:srgbClr val="A4A3A4"/>
          </p15:clr>
        </p15:guide>
        <p15:guide id="5" pos="249">
          <p15:clr>
            <a:srgbClr val="A4A3A4"/>
          </p15:clr>
        </p15:guide>
        <p15:guide id="6" pos="2883">
          <p15:clr>
            <a:srgbClr val="A4A3A4"/>
          </p15:clr>
        </p15:guide>
        <p15:guide id="7" pos="69">
          <p15:clr>
            <a:srgbClr val="A4A3A4"/>
          </p15:clr>
        </p15:guide>
        <p15:guide id="8" pos="5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78F9D"/>
    <a:srgbClr val="1FA192"/>
    <a:srgbClr val="0EA1BE"/>
    <a:srgbClr val="25A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5" autoAdjust="0"/>
    <p:restoredTop sz="94660"/>
  </p:normalViewPr>
  <p:slideViewPr>
    <p:cSldViewPr>
      <p:cViewPr varScale="1">
        <p:scale>
          <a:sx n="63" d="100"/>
          <a:sy n="63" d="100"/>
        </p:scale>
        <p:origin x="1668" y="40"/>
      </p:cViewPr>
      <p:guideLst>
        <p:guide orient="horz" pos="436"/>
        <p:guide orient="horz" pos="2158"/>
        <p:guide orient="horz" pos="4264"/>
        <p:guide orient="horz" pos="210"/>
        <p:guide pos="249"/>
        <p:guide pos="2883"/>
        <p:guide pos="69"/>
        <p:guide pos="573"/>
      </p:guideLst>
    </p:cSldViewPr>
  </p:slideViewPr>
  <p:notesTextViewPr>
    <p:cViewPr>
      <p:scale>
        <a:sx n="100" d="100"/>
        <a:sy n="100" d="100"/>
      </p:scale>
      <p:origin x="0" y="0"/>
    </p:cViewPr>
  </p:notesTextViewPr>
  <p:notesViewPr>
    <p:cSldViewPr showGuides="1">
      <p:cViewPr varScale="1">
        <p:scale>
          <a:sx n="95" d="100"/>
          <a:sy n="95" d="100"/>
        </p:scale>
        <p:origin x="-153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E18D1-5A36-4132-AAFA-1A37508F0E96}" type="doc">
      <dgm:prSet loTypeId="urn:microsoft.com/office/officeart/2005/8/layout/process2" loCatId="process" qsTypeId="urn:microsoft.com/office/officeart/2005/8/quickstyle/simple3" qsCatId="simple" csTypeId="urn:microsoft.com/office/officeart/2005/8/colors/accent1_2" csCatId="accent1" phldr="1"/>
      <dgm:spPr/>
    </dgm:pt>
    <dgm:pt modelId="{1C6DDFCA-73F9-4813-8C2F-2DC407035F12}">
      <dgm:prSet phldrT="[Texte]"/>
      <dgm:spPr>
        <a:xfrm>
          <a:off x="418863" y="0"/>
          <a:ext cx="1871193" cy="1039551"/>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fr-FR" dirty="0">
              <a:solidFill>
                <a:srgbClr val="000000"/>
              </a:solidFill>
              <a:latin typeface="Calibri"/>
              <a:ea typeface="+mn-ea"/>
              <a:cs typeface="+mn-cs"/>
            </a:rPr>
            <a:t>Quel est l’état de santé de la population?</a:t>
          </a:r>
        </a:p>
      </dgm:t>
    </dgm:pt>
    <dgm:pt modelId="{3F68E3FC-E0FB-49F2-A97D-27BA2E96BDF1}" type="parTrans" cxnId="{B789BC13-010B-4E67-A771-AF98C873F0DC}">
      <dgm:prSet/>
      <dgm:spPr/>
      <dgm:t>
        <a:bodyPr/>
        <a:lstStyle/>
        <a:p>
          <a:endParaRPr lang="fr-FR"/>
        </a:p>
      </dgm:t>
    </dgm:pt>
    <dgm:pt modelId="{86861A73-CFD8-4B9B-A043-FB9A7F99407A}" type="sibTrans" cxnId="{B789BC13-010B-4E67-A771-AF98C873F0DC}">
      <dgm:prSet/>
      <dgm:spPr>
        <a:xfrm rot="5400000">
          <a:off x="1159544" y="1065540"/>
          <a:ext cx="389831" cy="467798"/>
        </a:xfrm>
        <a:prstGeom prst="rightArrow">
          <a:avLst>
            <a:gd name="adj1" fmla="val 60000"/>
            <a:gd name="adj2" fmla="val 50000"/>
          </a:avLst>
        </a:prstGeom>
        <a:gradFill rotWithShape="0">
          <a:gsLst>
            <a:gs pos="0">
              <a:srgbClr val="4F81BD">
                <a:tint val="60000"/>
                <a:hueOff val="0"/>
                <a:satOff val="0"/>
                <a:lumOff val="0"/>
                <a:alphaOff val="0"/>
                <a:tint val="50000"/>
                <a:satMod val="300000"/>
              </a:srgbClr>
            </a:gs>
            <a:gs pos="35000">
              <a:srgbClr val="4F81BD">
                <a:tint val="60000"/>
                <a:hueOff val="0"/>
                <a:satOff val="0"/>
                <a:lumOff val="0"/>
                <a:alphaOff val="0"/>
                <a:tint val="37000"/>
                <a:satMod val="300000"/>
              </a:srgbClr>
            </a:gs>
            <a:gs pos="100000">
              <a:srgbClr val="4F81BD">
                <a:tint val="6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fr-FR">
            <a:solidFill>
              <a:srgbClr val="000000"/>
            </a:solidFill>
            <a:latin typeface="Calibri"/>
            <a:ea typeface="+mn-ea"/>
            <a:cs typeface="+mn-cs"/>
          </a:endParaRPr>
        </a:p>
      </dgm:t>
    </dgm:pt>
    <dgm:pt modelId="{81F702C6-B8EB-4D12-B1BC-A947A0B0E46B}">
      <dgm:prSet phldrT="[Texte]"/>
      <dgm:spPr>
        <a:xfrm>
          <a:off x="418863" y="1559328"/>
          <a:ext cx="1871193" cy="1039551"/>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fr-FR" dirty="0">
              <a:solidFill>
                <a:srgbClr val="000000"/>
              </a:solidFill>
              <a:latin typeface="Calibri"/>
              <a:ea typeface="+mn-ea"/>
              <a:cs typeface="+mn-cs"/>
            </a:rPr>
            <a:t>Décrire</a:t>
          </a:r>
        </a:p>
      </dgm:t>
    </dgm:pt>
    <dgm:pt modelId="{BC2F3BAB-CE67-4F03-8A64-6DDE203B3D50}" type="parTrans" cxnId="{36ABC552-7422-4EC6-A0C3-C4C8BCCCEFF0}">
      <dgm:prSet/>
      <dgm:spPr/>
      <dgm:t>
        <a:bodyPr/>
        <a:lstStyle/>
        <a:p>
          <a:endParaRPr lang="fr-FR"/>
        </a:p>
      </dgm:t>
    </dgm:pt>
    <dgm:pt modelId="{14BB0192-431A-4E08-A6B8-A11FBEAD0A35}" type="sibTrans" cxnId="{36ABC552-7422-4EC6-A0C3-C4C8BCCCEFF0}">
      <dgm:prSet/>
      <dgm:spPr>
        <a:xfrm rot="5400000">
          <a:off x="1159544" y="2624868"/>
          <a:ext cx="389832" cy="467798"/>
        </a:xfrm>
        <a:prstGeom prst="rightArrow">
          <a:avLst>
            <a:gd name="adj1" fmla="val 60000"/>
            <a:gd name="adj2" fmla="val 50000"/>
          </a:avLst>
        </a:prstGeom>
        <a:gradFill rotWithShape="0">
          <a:gsLst>
            <a:gs pos="0">
              <a:srgbClr val="4F81BD">
                <a:tint val="60000"/>
                <a:hueOff val="0"/>
                <a:satOff val="0"/>
                <a:lumOff val="0"/>
                <a:alphaOff val="0"/>
                <a:tint val="50000"/>
                <a:satMod val="300000"/>
              </a:srgbClr>
            </a:gs>
            <a:gs pos="35000">
              <a:srgbClr val="4F81BD">
                <a:tint val="60000"/>
                <a:hueOff val="0"/>
                <a:satOff val="0"/>
                <a:lumOff val="0"/>
                <a:alphaOff val="0"/>
                <a:tint val="37000"/>
                <a:satMod val="300000"/>
              </a:srgbClr>
            </a:gs>
            <a:gs pos="100000">
              <a:srgbClr val="4F81BD">
                <a:tint val="6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fr-FR">
            <a:solidFill>
              <a:srgbClr val="000000"/>
            </a:solidFill>
            <a:latin typeface="Calibri"/>
            <a:ea typeface="+mn-ea"/>
            <a:cs typeface="+mn-cs"/>
          </a:endParaRPr>
        </a:p>
      </dgm:t>
    </dgm:pt>
    <dgm:pt modelId="{088AE65B-0907-462C-B816-E5CCAA179DF6}">
      <dgm:prSet phldrT="[Texte]"/>
      <dgm:spPr>
        <a:xfrm>
          <a:off x="418863" y="3118656"/>
          <a:ext cx="1871193" cy="1039551"/>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fr-FR" dirty="0">
              <a:solidFill>
                <a:srgbClr val="000000"/>
              </a:solidFill>
              <a:latin typeface="Calibri"/>
              <a:ea typeface="+mn-ea"/>
              <a:cs typeface="Calibri"/>
            </a:rPr>
            <a:t>Études descriptives</a:t>
          </a:r>
          <a:endParaRPr lang="fr-FR" dirty="0">
            <a:solidFill>
              <a:srgbClr val="000000"/>
            </a:solidFill>
            <a:latin typeface="Calibri"/>
            <a:ea typeface="+mn-ea"/>
            <a:cs typeface="+mn-cs"/>
          </a:endParaRPr>
        </a:p>
      </dgm:t>
    </dgm:pt>
    <dgm:pt modelId="{1D874887-F548-4CD2-AB40-AA94C002B78E}" type="parTrans" cxnId="{03426671-AEA9-4C80-927A-44031ED3D177}">
      <dgm:prSet/>
      <dgm:spPr/>
      <dgm:t>
        <a:bodyPr/>
        <a:lstStyle/>
        <a:p>
          <a:endParaRPr lang="fr-FR"/>
        </a:p>
      </dgm:t>
    </dgm:pt>
    <dgm:pt modelId="{7769AFA7-BB83-4F14-A549-24037605BA72}" type="sibTrans" cxnId="{03426671-AEA9-4C80-927A-44031ED3D177}">
      <dgm:prSet/>
      <dgm:spPr/>
      <dgm:t>
        <a:bodyPr/>
        <a:lstStyle/>
        <a:p>
          <a:endParaRPr lang="fr-FR"/>
        </a:p>
      </dgm:t>
    </dgm:pt>
    <dgm:pt modelId="{0CA6B513-6789-4ECA-AC10-2B4B7B7320F2}" type="pres">
      <dgm:prSet presAssocID="{C35E18D1-5A36-4132-AAFA-1A37508F0E96}" presName="linearFlow" presStyleCnt="0">
        <dgm:presLayoutVars>
          <dgm:resizeHandles val="exact"/>
        </dgm:presLayoutVars>
      </dgm:prSet>
      <dgm:spPr/>
    </dgm:pt>
    <dgm:pt modelId="{B6665318-951A-4503-A1BD-0D4EC783F03F}" type="pres">
      <dgm:prSet presAssocID="{1C6DDFCA-73F9-4813-8C2F-2DC407035F12}" presName="node" presStyleLbl="node1" presStyleIdx="0" presStyleCnt="3">
        <dgm:presLayoutVars>
          <dgm:bulletEnabled val="1"/>
        </dgm:presLayoutVars>
      </dgm:prSet>
      <dgm:spPr/>
    </dgm:pt>
    <dgm:pt modelId="{40F1CBD9-0012-4281-BD77-0B0374D58624}" type="pres">
      <dgm:prSet presAssocID="{86861A73-CFD8-4B9B-A043-FB9A7F99407A}" presName="sibTrans" presStyleLbl="sibTrans2D1" presStyleIdx="0" presStyleCnt="2"/>
      <dgm:spPr/>
    </dgm:pt>
    <dgm:pt modelId="{36E46B50-69E8-412C-B0D5-1727EAE0C6C4}" type="pres">
      <dgm:prSet presAssocID="{86861A73-CFD8-4B9B-A043-FB9A7F99407A}" presName="connectorText" presStyleLbl="sibTrans2D1" presStyleIdx="0" presStyleCnt="2"/>
      <dgm:spPr/>
    </dgm:pt>
    <dgm:pt modelId="{EDE230EB-C94C-41E2-BEC7-9D78CF4B56E9}" type="pres">
      <dgm:prSet presAssocID="{81F702C6-B8EB-4D12-B1BC-A947A0B0E46B}" presName="node" presStyleLbl="node1" presStyleIdx="1" presStyleCnt="3">
        <dgm:presLayoutVars>
          <dgm:bulletEnabled val="1"/>
        </dgm:presLayoutVars>
      </dgm:prSet>
      <dgm:spPr/>
    </dgm:pt>
    <dgm:pt modelId="{09211DA5-2674-4E62-A612-DBD778E2331E}" type="pres">
      <dgm:prSet presAssocID="{14BB0192-431A-4E08-A6B8-A11FBEAD0A35}" presName="sibTrans" presStyleLbl="sibTrans2D1" presStyleIdx="1" presStyleCnt="2"/>
      <dgm:spPr/>
    </dgm:pt>
    <dgm:pt modelId="{EFD6F369-005D-4F58-B7CB-00EAA0C790AD}" type="pres">
      <dgm:prSet presAssocID="{14BB0192-431A-4E08-A6B8-A11FBEAD0A35}" presName="connectorText" presStyleLbl="sibTrans2D1" presStyleIdx="1" presStyleCnt="2"/>
      <dgm:spPr/>
    </dgm:pt>
    <dgm:pt modelId="{0BEE0892-D850-42F5-A5C3-70C811F6F1DC}" type="pres">
      <dgm:prSet presAssocID="{088AE65B-0907-462C-B816-E5CCAA179DF6}" presName="node" presStyleLbl="node1" presStyleIdx="2" presStyleCnt="3">
        <dgm:presLayoutVars>
          <dgm:bulletEnabled val="1"/>
        </dgm:presLayoutVars>
      </dgm:prSet>
      <dgm:spPr/>
    </dgm:pt>
  </dgm:ptLst>
  <dgm:cxnLst>
    <dgm:cxn modelId="{07E0B908-D68F-4B15-B78F-7E63112F2A6B}" type="presOf" srcId="{088AE65B-0907-462C-B816-E5CCAA179DF6}" destId="{0BEE0892-D850-42F5-A5C3-70C811F6F1DC}" srcOrd="0" destOrd="0" presId="urn:microsoft.com/office/officeart/2005/8/layout/process2"/>
    <dgm:cxn modelId="{92EEAF09-6929-4EBB-8721-58BB1D07C298}" type="presOf" srcId="{C35E18D1-5A36-4132-AAFA-1A37508F0E96}" destId="{0CA6B513-6789-4ECA-AC10-2B4B7B7320F2}" srcOrd="0" destOrd="0" presId="urn:microsoft.com/office/officeart/2005/8/layout/process2"/>
    <dgm:cxn modelId="{B789BC13-010B-4E67-A771-AF98C873F0DC}" srcId="{C35E18D1-5A36-4132-AAFA-1A37508F0E96}" destId="{1C6DDFCA-73F9-4813-8C2F-2DC407035F12}" srcOrd="0" destOrd="0" parTransId="{3F68E3FC-E0FB-49F2-A97D-27BA2E96BDF1}" sibTransId="{86861A73-CFD8-4B9B-A043-FB9A7F99407A}"/>
    <dgm:cxn modelId="{A62B861F-DC93-4D61-A674-4E03FD7C710B}" type="presOf" srcId="{1C6DDFCA-73F9-4813-8C2F-2DC407035F12}" destId="{B6665318-951A-4503-A1BD-0D4EC783F03F}" srcOrd="0" destOrd="0" presId="urn:microsoft.com/office/officeart/2005/8/layout/process2"/>
    <dgm:cxn modelId="{DA121521-A404-4349-BF83-A9A4DF4DA737}" type="presOf" srcId="{86861A73-CFD8-4B9B-A043-FB9A7F99407A}" destId="{36E46B50-69E8-412C-B0D5-1727EAE0C6C4}" srcOrd="1" destOrd="0" presId="urn:microsoft.com/office/officeart/2005/8/layout/process2"/>
    <dgm:cxn modelId="{03426671-AEA9-4C80-927A-44031ED3D177}" srcId="{C35E18D1-5A36-4132-AAFA-1A37508F0E96}" destId="{088AE65B-0907-462C-B816-E5CCAA179DF6}" srcOrd="2" destOrd="0" parTransId="{1D874887-F548-4CD2-AB40-AA94C002B78E}" sibTransId="{7769AFA7-BB83-4F14-A549-24037605BA72}"/>
    <dgm:cxn modelId="{B69BAC51-C9AD-45B0-8311-6F15299FE767}" type="presOf" srcId="{86861A73-CFD8-4B9B-A043-FB9A7F99407A}" destId="{40F1CBD9-0012-4281-BD77-0B0374D58624}" srcOrd="0" destOrd="0" presId="urn:microsoft.com/office/officeart/2005/8/layout/process2"/>
    <dgm:cxn modelId="{36ABC552-7422-4EC6-A0C3-C4C8BCCCEFF0}" srcId="{C35E18D1-5A36-4132-AAFA-1A37508F0E96}" destId="{81F702C6-B8EB-4D12-B1BC-A947A0B0E46B}" srcOrd="1" destOrd="0" parTransId="{BC2F3BAB-CE67-4F03-8A64-6DDE203B3D50}" sibTransId="{14BB0192-431A-4E08-A6B8-A11FBEAD0A35}"/>
    <dgm:cxn modelId="{450BD285-AAF1-47BD-BD2E-0AFB91FD5A1D}" type="presOf" srcId="{81F702C6-B8EB-4D12-B1BC-A947A0B0E46B}" destId="{EDE230EB-C94C-41E2-BEC7-9D78CF4B56E9}" srcOrd="0" destOrd="0" presId="urn:microsoft.com/office/officeart/2005/8/layout/process2"/>
    <dgm:cxn modelId="{70512AB4-8C5E-423A-93B9-9AF9DE5EC0F7}" type="presOf" srcId="{14BB0192-431A-4E08-A6B8-A11FBEAD0A35}" destId="{EFD6F369-005D-4F58-B7CB-00EAA0C790AD}" srcOrd="1" destOrd="0" presId="urn:microsoft.com/office/officeart/2005/8/layout/process2"/>
    <dgm:cxn modelId="{9F87D9C1-70F2-495E-AED0-0A1430E8A268}" type="presOf" srcId="{14BB0192-431A-4E08-A6B8-A11FBEAD0A35}" destId="{09211DA5-2674-4E62-A612-DBD778E2331E}" srcOrd="0" destOrd="0" presId="urn:microsoft.com/office/officeart/2005/8/layout/process2"/>
    <dgm:cxn modelId="{80AB8CAD-64C1-467D-8BA4-C190CA649975}" type="presParOf" srcId="{0CA6B513-6789-4ECA-AC10-2B4B7B7320F2}" destId="{B6665318-951A-4503-A1BD-0D4EC783F03F}" srcOrd="0" destOrd="0" presId="urn:microsoft.com/office/officeart/2005/8/layout/process2"/>
    <dgm:cxn modelId="{BFABF0B3-08CC-47B7-8DE8-EA951039D4F4}" type="presParOf" srcId="{0CA6B513-6789-4ECA-AC10-2B4B7B7320F2}" destId="{40F1CBD9-0012-4281-BD77-0B0374D58624}" srcOrd="1" destOrd="0" presId="urn:microsoft.com/office/officeart/2005/8/layout/process2"/>
    <dgm:cxn modelId="{4341187D-EBD1-4F86-9F92-5B3E253BE205}" type="presParOf" srcId="{40F1CBD9-0012-4281-BD77-0B0374D58624}" destId="{36E46B50-69E8-412C-B0D5-1727EAE0C6C4}" srcOrd="0" destOrd="0" presId="urn:microsoft.com/office/officeart/2005/8/layout/process2"/>
    <dgm:cxn modelId="{C8D698CF-6B9B-4B0F-99A1-99E999BE6D16}" type="presParOf" srcId="{0CA6B513-6789-4ECA-AC10-2B4B7B7320F2}" destId="{EDE230EB-C94C-41E2-BEC7-9D78CF4B56E9}" srcOrd="2" destOrd="0" presId="urn:microsoft.com/office/officeart/2005/8/layout/process2"/>
    <dgm:cxn modelId="{2BBEAEEA-7200-4012-8221-C710279D51E0}" type="presParOf" srcId="{0CA6B513-6789-4ECA-AC10-2B4B7B7320F2}" destId="{09211DA5-2674-4E62-A612-DBD778E2331E}" srcOrd="3" destOrd="0" presId="urn:microsoft.com/office/officeart/2005/8/layout/process2"/>
    <dgm:cxn modelId="{36045DB1-CA0C-4BB3-B8F6-853D364C37A8}" type="presParOf" srcId="{09211DA5-2674-4E62-A612-DBD778E2331E}" destId="{EFD6F369-005D-4F58-B7CB-00EAA0C790AD}" srcOrd="0" destOrd="0" presId="urn:microsoft.com/office/officeart/2005/8/layout/process2"/>
    <dgm:cxn modelId="{F5EF6DE8-007C-4A27-A566-C4F921A1296F}" type="presParOf" srcId="{0CA6B513-6789-4ECA-AC10-2B4B7B7320F2}" destId="{0BEE0892-D850-42F5-A5C3-70C811F6F1D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E18D1-5A36-4132-AAFA-1A37508F0E96}" type="doc">
      <dgm:prSet loTypeId="urn:microsoft.com/office/officeart/2005/8/layout/process2" loCatId="process" qsTypeId="urn:microsoft.com/office/officeart/2005/8/quickstyle/simple3" qsCatId="simple" csTypeId="urn:microsoft.com/office/officeart/2005/8/colors/accent2_2" csCatId="accent2" phldr="1"/>
      <dgm:spPr/>
    </dgm:pt>
    <dgm:pt modelId="{1C6DDFCA-73F9-4813-8C2F-2DC407035F12}">
      <dgm:prSet phldrT="[Texte]"/>
      <dgm:spPr>
        <a:xfrm>
          <a:off x="347394" y="0"/>
          <a:ext cx="2014131" cy="1039551"/>
        </a:xfrm>
        <a:prstGeom prst="roundRect">
          <a:avLst>
            <a:gd name="adj" fmla="val 10000"/>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fr-FR" dirty="0">
              <a:solidFill>
                <a:srgbClr val="000000"/>
              </a:solidFill>
              <a:latin typeface="Calibri"/>
              <a:ea typeface="+mn-ea"/>
              <a:cs typeface="+mn-cs"/>
            </a:rPr>
            <a:t>Quels sont les déterminants de la santé?</a:t>
          </a:r>
        </a:p>
      </dgm:t>
    </dgm:pt>
    <dgm:pt modelId="{3F68E3FC-E0FB-49F2-A97D-27BA2E96BDF1}" type="parTrans" cxnId="{B789BC13-010B-4E67-A771-AF98C873F0DC}">
      <dgm:prSet/>
      <dgm:spPr/>
      <dgm:t>
        <a:bodyPr/>
        <a:lstStyle/>
        <a:p>
          <a:endParaRPr lang="fr-FR"/>
        </a:p>
      </dgm:t>
    </dgm:pt>
    <dgm:pt modelId="{86861A73-CFD8-4B9B-A043-FB9A7F99407A}" type="sibTrans" cxnId="{B789BC13-010B-4E67-A771-AF98C873F0DC}">
      <dgm:prSet/>
      <dgm:spPr>
        <a:xfrm rot="5400000">
          <a:off x="1159544" y="1065540"/>
          <a:ext cx="389831" cy="467798"/>
        </a:xfrm>
        <a:prstGeom prst="rightArrow">
          <a:avLst>
            <a:gd name="adj1" fmla="val 60000"/>
            <a:gd name="adj2" fmla="val 50000"/>
          </a:avLst>
        </a:prstGeom>
        <a:gradFill rotWithShape="0">
          <a:gsLst>
            <a:gs pos="0">
              <a:srgbClr val="C0504D">
                <a:tint val="60000"/>
                <a:hueOff val="0"/>
                <a:satOff val="0"/>
                <a:lumOff val="0"/>
                <a:alphaOff val="0"/>
                <a:tint val="50000"/>
                <a:satMod val="300000"/>
              </a:srgbClr>
            </a:gs>
            <a:gs pos="35000">
              <a:srgbClr val="C0504D">
                <a:tint val="60000"/>
                <a:hueOff val="0"/>
                <a:satOff val="0"/>
                <a:lumOff val="0"/>
                <a:alphaOff val="0"/>
                <a:tint val="37000"/>
                <a:satMod val="300000"/>
              </a:srgbClr>
            </a:gs>
            <a:gs pos="100000">
              <a:srgbClr val="C0504D">
                <a:tint val="6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fr-FR">
            <a:solidFill>
              <a:srgbClr val="000000"/>
            </a:solidFill>
            <a:latin typeface="Calibri"/>
            <a:ea typeface="+mn-ea"/>
            <a:cs typeface="+mn-cs"/>
          </a:endParaRPr>
        </a:p>
      </dgm:t>
    </dgm:pt>
    <dgm:pt modelId="{81F702C6-B8EB-4D12-B1BC-A947A0B0E46B}">
      <dgm:prSet phldrT="[Texte]"/>
      <dgm:spPr>
        <a:xfrm>
          <a:off x="347394" y="1559328"/>
          <a:ext cx="2014131" cy="1039551"/>
        </a:xfrm>
        <a:prstGeom prst="roundRect">
          <a:avLst>
            <a:gd name="adj" fmla="val 10000"/>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fr-FR" dirty="0">
              <a:solidFill>
                <a:srgbClr val="000000"/>
              </a:solidFill>
              <a:latin typeface="Calibri"/>
              <a:ea typeface="+mn-ea"/>
              <a:cs typeface="+mn-cs"/>
            </a:rPr>
            <a:t>Comprendre</a:t>
          </a:r>
        </a:p>
      </dgm:t>
    </dgm:pt>
    <dgm:pt modelId="{BC2F3BAB-CE67-4F03-8A64-6DDE203B3D50}" type="parTrans" cxnId="{36ABC552-7422-4EC6-A0C3-C4C8BCCCEFF0}">
      <dgm:prSet/>
      <dgm:spPr/>
      <dgm:t>
        <a:bodyPr/>
        <a:lstStyle/>
        <a:p>
          <a:endParaRPr lang="fr-FR"/>
        </a:p>
      </dgm:t>
    </dgm:pt>
    <dgm:pt modelId="{14BB0192-431A-4E08-A6B8-A11FBEAD0A35}" type="sibTrans" cxnId="{36ABC552-7422-4EC6-A0C3-C4C8BCCCEFF0}">
      <dgm:prSet/>
      <dgm:spPr>
        <a:xfrm rot="5400000">
          <a:off x="1159544" y="2624868"/>
          <a:ext cx="389832" cy="467798"/>
        </a:xfrm>
        <a:prstGeom prst="rightArrow">
          <a:avLst>
            <a:gd name="adj1" fmla="val 60000"/>
            <a:gd name="adj2" fmla="val 50000"/>
          </a:avLst>
        </a:prstGeom>
        <a:gradFill rotWithShape="0">
          <a:gsLst>
            <a:gs pos="0">
              <a:srgbClr val="C0504D">
                <a:tint val="60000"/>
                <a:hueOff val="0"/>
                <a:satOff val="0"/>
                <a:lumOff val="0"/>
                <a:alphaOff val="0"/>
                <a:tint val="50000"/>
                <a:satMod val="300000"/>
              </a:srgbClr>
            </a:gs>
            <a:gs pos="35000">
              <a:srgbClr val="C0504D">
                <a:tint val="60000"/>
                <a:hueOff val="0"/>
                <a:satOff val="0"/>
                <a:lumOff val="0"/>
                <a:alphaOff val="0"/>
                <a:tint val="37000"/>
                <a:satMod val="300000"/>
              </a:srgbClr>
            </a:gs>
            <a:gs pos="100000">
              <a:srgbClr val="C0504D">
                <a:tint val="6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fr-FR">
            <a:solidFill>
              <a:srgbClr val="000000"/>
            </a:solidFill>
            <a:latin typeface="Calibri"/>
            <a:ea typeface="+mn-ea"/>
            <a:cs typeface="+mn-cs"/>
          </a:endParaRPr>
        </a:p>
      </dgm:t>
    </dgm:pt>
    <dgm:pt modelId="{088AE65B-0907-462C-B816-E5CCAA179DF6}">
      <dgm:prSet phldrT="[Texte]"/>
      <dgm:spPr>
        <a:xfrm>
          <a:off x="347394" y="3118656"/>
          <a:ext cx="2014131" cy="1039551"/>
        </a:xfrm>
        <a:prstGeom prst="roundRect">
          <a:avLst>
            <a:gd name="adj" fmla="val 10000"/>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fr-FR" dirty="0">
              <a:solidFill>
                <a:srgbClr val="000000"/>
              </a:solidFill>
              <a:latin typeface="Calibri"/>
              <a:ea typeface="+mn-ea"/>
              <a:cs typeface="Calibri"/>
            </a:rPr>
            <a:t>Études analytiques (étiologiques, explicatives)</a:t>
          </a:r>
          <a:endParaRPr lang="fr-FR" dirty="0">
            <a:solidFill>
              <a:srgbClr val="000000"/>
            </a:solidFill>
            <a:latin typeface="Calibri"/>
            <a:ea typeface="+mn-ea"/>
            <a:cs typeface="+mn-cs"/>
          </a:endParaRPr>
        </a:p>
      </dgm:t>
    </dgm:pt>
    <dgm:pt modelId="{1D874887-F548-4CD2-AB40-AA94C002B78E}" type="parTrans" cxnId="{03426671-AEA9-4C80-927A-44031ED3D177}">
      <dgm:prSet/>
      <dgm:spPr/>
      <dgm:t>
        <a:bodyPr/>
        <a:lstStyle/>
        <a:p>
          <a:endParaRPr lang="fr-FR"/>
        </a:p>
      </dgm:t>
    </dgm:pt>
    <dgm:pt modelId="{7769AFA7-BB83-4F14-A549-24037605BA72}" type="sibTrans" cxnId="{03426671-AEA9-4C80-927A-44031ED3D177}">
      <dgm:prSet/>
      <dgm:spPr/>
      <dgm:t>
        <a:bodyPr/>
        <a:lstStyle/>
        <a:p>
          <a:endParaRPr lang="fr-FR"/>
        </a:p>
      </dgm:t>
    </dgm:pt>
    <dgm:pt modelId="{0CA6B513-6789-4ECA-AC10-2B4B7B7320F2}" type="pres">
      <dgm:prSet presAssocID="{C35E18D1-5A36-4132-AAFA-1A37508F0E96}" presName="linearFlow" presStyleCnt="0">
        <dgm:presLayoutVars>
          <dgm:resizeHandles val="exact"/>
        </dgm:presLayoutVars>
      </dgm:prSet>
      <dgm:spPr/>
    </dgm:pt>
    <dgm:pt modelId="{B6665318-951A-4503-A1BD-0D4EC783F03F}" type="pres">
      <dgm:prSet presAssocID="{1C6DDFCA-73F9-4813-8C2F-2DC407035F12}" presName="node" presStyleLbl="node1" presStyleIdx="0" presStyleCnt="3">
        <dgm:presLayoutVars>
          <dgm:bulletEnabled val="1"/>
        </dgm:presLayoutVars>
      </dgm:prSet>
      <dgm:spPr/>
    </dgm:pt>
    <dgm:pt modelId="{40F1CBD9-0012-4281-BD77-0B0374D58624}" type="pres">
      <dgm:prSet presAssocID="{86861A73-CFD8-4B9B-A043-FB9A7F99407A}" presName="sibTrans" presStyleLbl="sibTrans2D1" presStyleIdx="0" presStyleCnt="2"/>
      <dgm:spPr/>
    </dgm:pt>
    <dgm:pt modelId="{36E46B50-69E8-412C-B0D5-1727EAE0C6C4}" type="pres">
      <dgm:prSet presAssocID="{86861A73-CFD8-4B9B-A043-FB9A7F99407A}" presName="connectorText" presStyleLbl="sibTrans2D1" presStyleIdx="0" presStyleCnt="2"/>
      <dgm:spPr/>
    </dgm:pt>
    <dgm:pt modelId="{EDE230EB-C94C-41E2-BEC7-9D78CF4B56E9}" type="pres">
      <dgm:prSet presAssocID="{81F702C6-B8EB-4D12-B1BC-A947A0B0E46B}" presName="node" presStyleLbl="node1" presStyleIdx="1" presStyleCnt="3">
        <dgm:presLayoutVars>
          <dgm:bulletEnabled val="1"/>
        </dgm:presLayoutVars>
      </dgm:prSet>
      <dgm:spPr/>
    </dgm:pt>
    <dgm:pt modelId="{09211DA5-2674-4E62-A612-DBD778E2331E}" type="pres">
      <dgm:prSet presAssocID="{14BB0192-431A-4E08-A6B8-A11FBEAD0A35}" presName="sibTrans" presStyleLbl="sibTrans2D1" presStyleIdx="1" presStyleCnt="2"/>
      <dgm:spPr/>
    </dgm:pt>
    <dgm:pt modelId="{EFD6F369-005D-4F58-B7CB-00EAA0C790AD}" type="pres">
      <dgm:prSet presAssocID="{14BB0192-431A-4E08-A6B8-A11FBEAD0A35}" presName="connectorText" presStyleLbl="sibTrans2D1" presStyleIdx="1" presStyleCnt="2"/>
      <dgm:spPr/>
    </dgm:pt>
    <dgm:pt modelId="{0BEE0892-D850-42F5-A5C3-70C811F6F1DC}" type="pres">
      <dgm:prSet presAssocID="{088AE65B-0907-462C-B816-E5CCAA179DF6}" presName="node" presStyleLbl="node1" presStyleIdx="2" presStyleCnt="3">
        <dgm:presLayoutVars>
          <dgm:bulletEnabled val="1"/>
        </dgm:presLayoutVars>
      </dgm:prSet>
      <dgm:spPr/>
    </dgm:pt>
  </dgm:ptLst>
  <dgm:cxnLst>
    <dgm:cxn modelId="{B789BC13-010B-4E67-A771-AF98C873F0DC}" srcId="{C35E18D1-5A36-4132-AAFA-1A37508F0E96}" destId="{1C6DDFCA-73F9-4813-8C2F-2DC407035F12}" srcOrd="0" destOrd="0" parTransId="{3F68E3FC-E0FB-49F2-A97D-27BA2E96BDF1}" sibTransId="{86861A73-CFD8-4B9B-A043-FB9A7F99407A}"/>
    <dgm:cxn modelId="{7BDB282E-DB5E-468D-9806-14C65CA2997C}" type="presOf" srcId="{81F702C6-B8EB-4D12-B1BC-A947A0B0E46B}" destId="{EDE230EB-C94C-41E2-BEC7-9D78CF4B56E9}" srcOrd="0" destOrd="0" presId="urn:microsoft.com/office/officeart/2005/8/layout/process2"/>
    <dgm:cxn modelId="{8A715D3C-501C-498B-A02C-F1BB09E42875}" type="presOf" srcId="{86861A73-CFD8-4B9B-A043-FB9A7F99407A}" destId="{36E46B50-69E8-412C-B0D5-1727EAE0C6C4}" srcOrd="1" destOrd="0" presId="urn:microsoft.com/office/officeart/2005/8/layout/process2"/>
    <dgm:cxn modelId="{1DC31E4D-5B69-4392-92A0-F55FFB6D0FC9}" type="presOf" srcId="{1C6DDFCA-73F9-4813-8C2F-2DC407035F12}" destId="{B6665318-951A-4503-A1BD-0D4EC783F03F}" srcOrd="0" destOrd="0" presId="urn:microsoft.com/office/officeart/2005/8/layout/process2"/>
    <dgm:cxn modelId="{03426671-AEA9-4C80-927A-44031ED3D177}" srcId="{C35E18D1-5A36-4132-AAFA-1A37508F0E96}" destId="{088AE65B-0907-462C-B816-E5CCAA179DF6}" srcOrd="2" destOrd="0" parTransId="{1D874887-F548-4CD2-AB40-AA94C002B78E}" sibTransId="{7769AFA7-BB83-4F14-A549-24037605BA72}"/>
    <dgm:cxn modelId="{36ABC552-7422-4EC6-A0C3-C4C8BCCCEFF0}" srcId="{C35E18D1-5A36-4132-AAFA-1A37508F0E96}" destId="{81F702C6-B8EB-4D12-B1BC-A947A0B0E46B}" srcOrd="1" destOrd="0" parTransId="{BC2F3BAB-CE67-4F03-8A64-6DDE203B3D50}" sibTransId="{14BB0192-431A-4E08-A6B8-A11FBEAD0A35}"/>
    <dgm:cxn modelId="{853FE67E-7247-4886-9AEC-9F8B1392701D}" type="presOf" srcId="{C35E18D1-5A36-4132-AAFA-1A37508F0E96}" destId="{0CA6B513-6789-4ECA-AC10-2B4B7B7320F2}" srcOrd="0" destOrd="0" presId="urn:microsoft.com/office/officeart/2005/8/layout/process2"/>
    <dgm:cxn modelId="{09EEBCAF-9E9A-4071-862A-3935F8B496FB}" type="presOf" srcId="{088AE65B-0907-462C-B816-E5CCAA179DF6}" destId="{0BEE0892-D850-42F5-A5C3-70C811F6F1DC}" srcOrd="0" destOrd="0" presId="urn:microsoft.com/office/officeart/2005/8/layout/process2"/>
    <dgm:cxn modelId="{568FF6C5-D59B-4A13-B5D8-E538A53EE90E}" type="presOf" srcId="{14BB0192-431A-4E08-A6B8-A11FBEAD0A35}" destId="{EFD6F369-005D-4F58-B7CB-00EAA0C790AD}" srcOrd="1" destOrd="0" presId="urn:microsoft.com/office/officeart/2005/8/layout/process2"/>
    <dgm:cxn modelId="{09358DCA-5B25-4390-A22D-6361C6CE0AF9}" type="presOf" srcId="{86861A73-CFD8-4B9B-A043-FB9A7F99407A}" destId="{40F1CBD9-0012-4281-BD77-0B0374D58624}" srcOrd="0" destOrd="0" presId="urn:microsoft.com/office/officeart/2005/8/layout/process2"/>
    <dgm:cxn modelId="{9E5CAFE6-A8BD-40A8-9B94-BC455A8B084F}" type="presOf" srcId="{14BB0192-431A-4E08-A6B8-A11FBEAD0A35}" destId="{09211DA5-2674-4E62-A612-DBD778E2331E}" srcOrd="0" destOrd="0" presId="urn:microsoft.com/office/officeart/2005/8/layout/process2"/>
    <dgm:cxn modelId="{3EE291F7-9825-4A44-9C4F-AF7E7B74ECB7}" type="presParOf" srcId="{0CA6B513-6789-4ECA-AC10-2B4B7B7320F2}" destId="{B6665318-951A-4503-A1BD-0D4EC783F03F}" srcOrd="0" destOrd="0" presId="urn:microsoft.com/office/officeart/2005/8/layout/process2"/>
    <dgm:cxn modelId="{590B856E-1285-420D-8126-B08C2EE9A0D2}" type="presParOf" srcId="{0CA6B513-6789-4ECA-AC10-2B4B7B7320F2}" destId="{40F1CBD9-0012-4281-BD77-0B0374D58624}" srcOrd="1" destOrd="0" presId="urn:microsoft.com/office/officeart/2005/8/layout/process2"/>
    <dgm:cxn modelId="{B49EEC94-2B0D-4C52-AF08-3445EA9D2A70}" type="presParOf" srcId="{40F1CBD9-0012-4281-BD77-0B0374D58624}" destId="{36E46B50-69E8-412C-B0D5-1727EAE0C6C4}" srcOrd="0" destOrd="0" presId="urn:microsoft.com/office/officeart/2005/8/layout/process2"/>
    <dgm:cxn modelId="{91371EB9-E0FB-4DE7-AD2A-3A4FDB7C8158}" type="presParOf" srcId="{0CA6B513-6789-4ECA-AC10-2B4B7B7320F2}" destId="{EDE230EB-C94C-41E2-BEC7-9D78CF4B56E9}" srcOrd="2" destOrd="0" presId="urn:microsoft.com/office/officeart/2005/8/layout/process2"/>
    <dgm:cxn modelId="{F36C4429-50F9-414F-A1CB-446C3B577FBC}" type="presParOf" srcId="{0CA6B513-6789-4ECA-AC10-2B4B7B7320F2}" destId="{09211DA5-2674-4E62-A612-DBD778E2331E}" srcOrd="3" destOrd="0" presId="urn:microsoft.com/office/officeart/2005/8/layout/process2"/>
    <dgm:cxn modelId="{F709ED74-43EA-486B-856B-FFE717282580}" type="presParOf" srcId="{09211DA5-2674-4E62-A612-DBD778E2331E}" destId="{EFD6F369-005D-4F58-B7CB-00EAA0C790AD}" srcOrd="0" destOrd="0" presId="urn:microsoft.com/office/officeart/2005/8/layout/process2"/>
    <dgm:cxn modelId="{7BC2EBCC-130D-4BE2-82A5-A8DCE7F0587F}" type="presParOf" srcId="{0CA6B513-6789-4ECA-AC10-2B4B7B7320F2}" destId="{0BEE0892-D850-42F5-A5C3-70C811F6F1DC}"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5E18D1-5A36-4132-AAFA-1A37508F0E96}" type="doc">
      <dgm:prSet loTypeId="urn:microsoft.com/office/officeart/2005/8/layout/process2" loCatId="process" qsTypeId="urn:microsoft.com/office/officeart/2005/8/quickstyle/simple3" qsCatId="simple" csTypeId="urn:microsoft.com/office/officeart/2005/8/colors/colorful4" csCatId="colorful" phldr="1"/>
      <dgm:spPr/>
    </dgm:pt>
    <dgm:pt modelId="{1C6DDFCA-73F9-4813-8C2F-2DC407035F12}">
      <dgm:prSet phldrT="[Texte]"/>
      <dgm:spPr>
        <a:xfrm>
          <a:off x="383128" y="0"/>
          <a:ext cx="1942662" cy="1039551"/>
        </a:xfrm>
        <a:prstGeom prst="roundRect">
          <a:avLst>
            <a:gd name="adj" fmla="val 10000"/>
          </a:avLst>
        </a:prstGeom>
        <a:gradFill rotWithShape="0">
          <a:gsLst>
            <a:gs pos="0">
              <a:srgbClr val="000000">
                <a:hueOff val="0"/>
                <a:satOff val="0"/>
                <a:lumOff val="0"/>
                <a:alphaOff val="0"/>
                <a:tint val="50000"/>
                <a:satMod val="300000"/>
              </a:srgbClr>
            </a:gs>
            <a:gs pos="35000">
              <a:srgbClr val="000000">
                <a:hueOff val="0"/>
                <a:satOff val="0"/>
                <a:lumOff val="0"/>
                <a:alphaOff val="0"/>
                <a:tint val="37000"/>
                <a:satMod val="300000"/>
              </a:srgbClr>
            </a:gs>
            <a:gs pos="100000">
              <a:srgbClr val="00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fr-FR" dirty="0">
              <a:solidFill>
                <a:srgbClr val="000000"/>
              </a:solidFill>
              <a:latin typeface="Calibri"/>
              <a:ea typeface="+mn-ea"/>
              <a:cs typeface="+mn-cs"/>
            </a:rPr>
            <a:t>Les interventions proposées sont-elles efficaces ?</a:t>
          </a:r>
        </a:p>
      </dgm:t>
    </dgm:pt>
    <dgm:pt modelId="{3F68E3FC-E0FB-49F2-A97D-27BA2E96BDF1}" type="parTrans" cxnId="{B789BC13-010B-4E67-A771-AF98C873F0DC}">
      <dgm:prSet/>
      <dgm:spPr/>
      <dgm:t>
        <a:bodyPr/>
        <a:lstStyle/>
        <a:p>
          <a:endParaRPr lang="fr-FR"/>
        </a:p>
      </dgm:t>
    </dgm:pt>
    <dgm:pt modelId="{86861A73-CFD8-4B9B-A043-FB9A7F99407A}" type="sibTrans" cxnId="{B789BC13-010B-4E67-A771-AF98C873F0DC}">
      <dgm:prSet/>
      <dgm:spPr>
        <a:xfrm rot="5400000">
          <a:off x="1159544" y="1065540"/>
          <a:ext cx="389831" cy="467798"/>
        </a:xfrm>
        <a:prstGeom prst="rightArrow">
          <a:avLst>
            <a:gd name="adj1" fmla="val 60000"/>
            <a:gd name="adj2" fmla="val 50000"/>
          </a:avLst>
        </a:prstGeom>
        <a:gradFill rotWithShape="0">
          <a:gsLst>
            <a:gs pos="0">
              <a:srgbClr val="000000">
                <a:hueOff val="0"/>
                <a:satOff val="0"/>
                <a:lumOff val="0"/>
                <a:alphaOff val="0"/>
                <a:tint val="50000"/>
                <a:satMod val="300000"/>
              </a:srgbClr>
            </a:gs>
            <a:gs pos="35000">
              <a:srgbClr val="000000">
                <a:hueOff val="0"/>
                <a:satOff val="0"/>
                <a:lumOff val="0"/>
                <a:alphaOff val="0"/>
                <a:tint val="37000"/>
                <a:satMod val="300000"/>
              </a:srgbClr>
            </a:gs>
            <a:gs pos="100000">
              <a:srgbClr val="00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fr-FR">
            <a:solidFill>
              <a:srgbClr val="000000"/>
            </a:solidFill>
            <a:latin typeface="Calibri"/>
            <a:ea typeface="+mn-ea"/>
            <a:cs typeface="+mn-cs"/>
          </a:endParaRPr>
        </a:p>
      </dgm:t>
    </dgm:pt>
    <dgm:pt modelId="{81F702C6-B8EB-4D12-B1BC-A947A0B0E46B}">
      <dgm:prSet phldrT="[Texte]"/>
      <dgm:spPr>
        <a:xfrm>
          <a:off x="383128" y="1559328"/>
          <a:ext cx="1942662" cy="1039551"/>
        </a:xfrm>
        <a:prstGeom prst="roundRect">
          <a:avLst>
            <a:gd name="adj" fmla="val 10000"/>
          </a:avLst>
        </a:prstGeom>
        <a:gradFill rotWithShape="0">
          <a:gsLst>
            <a:gs pos="0">
              <a:srgbClr val="000000">
                <a:hueOff val="6541442"/>
                <a:satOff val="18142"/>
                <a:lumOff val="38921"/>
                <a:alphaOff val="0"/>
                <a:tint val="50000"/>
                <a:satMod val="300000"/>
              </a:srgbClr>
            </a:gs>
            <a:gs pos="35000">
              <a:srgbClr val="000000">
                <a:hueOff val="6541442"/>
                <a:satOff val="18142"/>
                <a:lumOff val="38921"/>
                <a:alphaOff val="0"/>
                <a:tint val="37000"/>
                <a:satMod val="300000"/>
              </a:srgbClr>
            </a:gs>
            <a:gs pos="100000">
              <a:srgbClr val="000000">
                <a:hueOff val="6541442"/>
                <a:satOff val="18142"/>
                <a:lumOff val="3892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fr-FR" dirty="0">
              <a:solidFill>
                <a:srgbClr val="000000"/>
              </a:solidFill>
              <a:latin typeface="Calibri"/>
              <a:ea typeface="+mn-ea"/>
              <a:cs typeface="Calibri"/>
            </a:rPr>
            <a:t>Évaluer</a:t>
          </a:r>
          <a:endParaRPr lang="fr-FR" dirty="0">
            <a:solidFill>
              <a:srgbClr val="000000"/>
            </a:solidFill>
            <a:latin typeface="Calibri"/>
            <a:ea typeface="+mn-ea"/>
            <a:cs typeface="+mn-cs"/>
          </a:endParaRPr>
        </a:p>
      </dgm:t>
    </dgm:pt>
    <dgm:pt modelId="{BC2F3BAB-CE67-4F03-8A64-6DDE203B3D50}" type="parTrans" cxnId="{36ABC552-7422-4EC6-A0C3-C4C8BCCCEFF0}">
      <dgm:prSet/>
      <dgm:spPr/>
      <dgm:t>
        <a:bodyPr/>
        <a:lstStyle/>
        <a:p>
          <a:endParaRPr lang="fr-FR"/>
        </a:p>
      </dgm:t>
    </dgm:pt>
    <dgm:pt modelId="{14BB0192-431A-4E08-A6B8-A11FBEAD0A35}" type="sibTrans" cxnId="{36ABC552-7422-4EC6-A0C3-C4C8BCCCEFF0}">
      <dgm:prSet/>
      <dgm:spPr>
        <a:xfrm rot="5400000">
          <a:off x="1159544" y="2624868"/>
          <a:ext cx="389832" cy="467798"/>
        </a:xfrm>
        <a:prstGeom prst="rightArrow">
          <a:avLst>
            <a:gd name="adj1" fmla="val 60000"/>
            <a:gd name="adj2" fmla="val 50000"/>
          </a:avLst>
        </a:prstGeom>
        <a:gradFill rotWithShape="0">
          <a:gsLst>
            <a:gs pos="0">
              <a:srgbClr val="000000">
                <a:hueOff val="13082884"/>
                <a:satOff val="36284"/>
                <a:lumOff val="77843"/>
                <a:alphaOff val="0"/>
                <a:tint val="50000"/>
                <a:satMod val="300000"/>
              </a:srgbClr>
            </a:gs>
            <a:gs pos="35000">
              <a:srgbClr val="000000">
                <a:hueOff val="13082884"/>
                <a:satOff val="36284"/>
                <a:lumOff val="77843"/>
                <a:alphaOff val="0"/>
                <a:tint val="37000"/>
                <a:satMod val="300000"/>
              </a:srgbClr>
            </a:gs>
            <a:gs pos="100000">
              <a:srgbClr val="000000">
                <a:hueOff val="13082884"/>
                <a:satOff val="36284"/>
                <a:lumOff val="77843"/>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fr-FR">
            <a:solidFill>
              <a:srgbClr val="000000"/>
            </a:solidFill>
            <a:latin typeface="Calibri"/>
            <a:ea typeface="+mn-ea"/>
            <a:cs typeface="+mn-cs"/>
          </a:endParaRPr>
        </a:p>
      </dgm:t>
    </dgm:pt>
    <dgm:pt modelId="{088AE65B-0907-462C-B816-E5CCAA179DF6}">
      <dgm:prSet phldrT="[Texte]"/>
      <dgm:spPr>
        <a:xfrm>
          <a:off x="383128" y="3118656"/>
          <a:ext cx="1942662" cy="1039551"/>
        </a:xfrm>
        <a:prstGeom prst="roundRect">
          <a:avLst>
            <a:gd name="adj" fmla="val 10000"/>
          </a:avLst>
        </a:prstGeom>
        <a:gradFill rotWithShape="0">
          <a:gsLst>
            <a:gs pos="0">
              <a:srgbClr val="000000">
                <a:hueOff val="13082884"/>
                <a:satOff val="36284"/>
                <a:lumOff val="77843"/>
                <a:alphaOff val="0"/>
                <a:tint val="50000"/>
                <a:satMod val="300000"/>
              </a:srgbClr>
            </a:gs>
            <a:gs pos="35000">
              <a:srgbClr val="000000">
                <a:hueOff val="13082884"/>
                <a:satOff val="36284"/>
                <a:lumOff val="77843"/>
                <a:alphaOff val="0"/>
                <a:tint val="37000"/>
                <a:satMod val="300000"/>
              </a:srgbClr>
            </a:gs>
            <a:gs pos="100000">
              <a:srgbClr val="000000">
                <a:hueOff val="13082884"/>
                <a:satOff val="36284"/>
                <a:lumOff val="7784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fr-FR" dirty="0">
              <a:solidFill>
                <a:srgbClr val="000000"/>
              </a:solidFill>
              <a:latin typeface="Calibri"/>
              <a:ea typeface="+mn-ea"/>
              <a:cs typeface="Calibri"/>
            </a:rPr>
            <a:t>Études interventionnelles (évaluatives)</a:t>
          </a:r>
          <a:endParaRPr lang="fr-FR" dirty="0">
            <a:solidFill>
              <a:srgbClr val="000000"/>
            </a:solidFill>
            <a:latin typeface="Calibri"/>
            <a:ea typeface="+mn-ea"/>
            <a:cs typeface="+mn-cs"/>
          </a:endParaRPr>
        </a:p>
      </dgm:t>
    </dgm:pt>
    <dgm:pt modelId="{1D874887-F548-4CD2-AB40-AA94C002B78E}" type="parTrans" cxnId="{03426671-AEA9-4C80-927A-44031ED3D177}">
      <dgm:prSet/>
      <dgm:spPr/>
      <dgm:t>
        <a:bodyPr/>
        <a:lstStyle/>
        <a:p>
          <a:endParaRPr lang="fr-FR"/>
        </a:p>
      </dgm:t>
    </dgm:pt>
    <dgm:pt modelId="{7769AFA7-BB83-4F14-A549-24037605BA72}" type="sibTrans" cxnId="{03426671-AEA9-4C80-927A-44031ED3D177}">
      <dgm:prSet/>
      <dgm:spPr/>
      <dgm:t>
        <a:bodyPr/>
        <a:lstStyle/>
        <a:p>
          <a:endParaRPr lang="fr-FR"/>
        </a:p>
      </dgm:t>
    </dgm:pt>
    <dgm:pt modelId="{0CA6B513-6789-4ECA-AC10-2B4B7B7320F2}" type="pres">
      <dgm:prSet presAssocID="{C35E18D1-5A36-4132-AAFA-1A37508F0E96}" presName="linearFlow" presStyleCnt="0">
        <dgm:presLayoutVars>
          <dgm:resizeHandles val="exact"/>
        </dgm:presLayoutVars>
      </dgm:prSet>
      <dgm:spPr/>
    </dgm:pt>
    <dgm:pt modelId="{B6665318-951A-4503-A1BD-0D4EC783F03F}" type="pres">
      <dgm:prSet presAssocID="{1C6DDFCA-73F9-4813-8C2F-2DC407035F12}" presName="node" presStyleLbl="node1" presStyleIdx="0" presStyleCnt="3">
        <dgm:presLayoutVars>
          <dgm:bulletEnabled val="1"/>
        </dgm:presLayoutVars>
      </dgm:prSet>
      <dgm:spPr/>
    </dgm:pt>
    <dgm:pt modelId="{40F1CBD9-0012-4281-BD77-0B0374D58624}" type="pres">
      <dgm:prSet presAssocID="{86861A73-CFD8-4B9B-A043-FB9A7F99407A}" presName="sibTrans" presStyleLbl="sibTrans2D1" presStyleIdx="0" presStyleCnt="2"/>
      <dgm:spPr/>
    </dgm:pt>
    <dgm:pt modelId="{36E46B50-69E8-412C-B0D5-1727EAE0C6C4}" type="pres">
      <dgm:prSet presAssocID="{86861A73-CFD8-4B9B-A043-FB9A7F99407A}" presName="connectorText" presStyleLbl="sibTrans2D1" presStyleIdx="0" presStyleCnt="2"/>
      <dgm:spPr/>
    </dgm:pt>
    <dgm:pt modelId="{EDE230EB-C94C-41E2-BEC7-9D78CF4B56E9}" type="pres">
      <dgm:prSet presAssocID="{81F702C6-B8EB-4D12-B1BC-A947A0B0E46B}" presName="node" presStyleLbl="node1" presStyleIdx="1" presStyleCnt="3">
        <dgm:presLayoutVars>
          <dgm:bulletEnabled val="1"/>
        </dgm:presLayoutVars>
      </dgm:prSet>
      <dgm:spPr/>
    </dgm:pt>
    <dgm:pt modelId="{09211DA5-2674-4E62-A612-DBD778E2331E}" type="pres">
      <dgm:prSet presAssocID="{14BB0192-431A-4E08-A6B8-A11FBEAD0A35}" presName="sibTrans" presStyleLbl="sibTrans2D1" presStyleIdx="1" presStyleCnt="2"/>
      <dgm:spPr/>
    </dgm:pt>
    <dgm:pt modelId="{EFD6F369-005D-4F58-B7CB-00EAA0C790AD}" type="pres">
      <dgm:prSet presAssocID="{14BB0192-431A-4E08-A6B8-A11FBEAD0A35}" presName="connectorText" presStyleLbl="sibTrans2D1" presStyleIdx="1" presStyleCnt="2"/>
      <dgm:spPr/>
    </dgm:pt>
    <dgm:pt modelId="{0BEE0892-D850-42F5-A5C3-70C811F6F1DC}" type="pres">
      <dgm:prSet presAssocID="{088AE65B-0907-462C-B816-E5CCAA179DF6}" presName="node" presStyleLbl="node1" presStyleIdx="2" presStyleCnt="3">
        <dgm:presLayoutVars>
          <dgm:bulletEnabled val="1"/>
        </dgm:presLayoutVars>
      </dgm:prSet>
      <dgm:spPr/>
    </dgm:pt>
  </dgm:ptLst>
  <dgm:cxnLst>
    <dgm:cxn modelId="{EC9CA203-E793-44ED-84F0-4E529EC3B9BA}" type="presOf" srcId="{14BB0192-431A-4E08-A6B8-A11FBEAD0A35}" destId="{EFD6F369-005D-4F58-B7CB-00EAA0C790AD}" srcOrd="1" destOrd="0" presId="urn:microsoft.com/office/officeart/2005/8/layout/process2"/>
    <dgm:cxn modelId="{B789BC13-010B-4E67-A771-AF98C873F0DC}" srcId="{C35E18D1-5A36-4132-AAFA-1A37508F0E96}" destId="{1C6DDFCA-73F9-4813-8C2F-2DC407035F12}" srcOrd="0" destOrd="0" parTransId="{3F68E3FC-E0FB-49F2-A97D-27BA2E96BDF1}" sibTransId="{86861A73-CFD8-4B9B-A043-FB9A7F99407A}"/>
    <dgm:cxn modelId="{F25A1766-F699-4696-B26B-C7851A38289D}" type="presOf" srcId="{86861A73-CFD8-4B9B-A043-FB9A7F99407A}" destId="{36E46B50-69E8-412C-B0D5-1727EAE0C6C4}" srcOrd="1" destOrd="0" presId="urn:microsoft.com/office/officeart/2005/8/layout/process2"/>
    <dgm:cxn modelId="{07C32467-1505-4D5B-AEB2-CC28B3F24F51}" type="presOf" srcId="{14BB0192-431A-4E08-A6B8-A11FBEAD0A35}" destId="{09211DA5-2674-4E62-A612-DBD778E2331E}" srcOrd="0" destOrd="0" presId="urn:microsoft.com/office/officeart/2005/8/layout/process2"/>
    <dgm:cxn modelId="{03426671-AEA9-4C80-927A-44031ED3D177}" srcId="{C35E18D1-5A36-4132-AAFA-1A37508F0E96}" destId="{088AE65B-0907-462C-B816-E5CCAA179DF6}" srcOrd="2" destOrd="0" parTransId="{1D874887-F548-4CD2-AB40-AA94C002B78E}" sibTransId="{7769AFA7-BB83-4F14-A549-24037605BA72}"/>
    <dgm:cxn modelId="{36ABC552-7422-4EC6-A0C3-C4C8BCCCEFF0}" srcId="{C35E18D1-5A36-4132-AAFA-1A37508F0E96}" destId="{81F702C6-B8EB-4D12-B1BC-A947A0B0E46B}" srcOrd="1" destOrd="0" parTransId="{BC2F3BAB-CE67-4F03-8A64-6DDE203B3D50}" sibTransId="{14BB0192-431A-4E08-A6B8-A11FBEAD0A35}"/>
    <dgm:cxn modelId="{DEA72B8D-652C-4F8B-8CDB-DC152811B38D}" type="presOf" srcId="{C35E18D1-5A36-4132-AAFA-1A37508F0E96}" destId="{0CA6B513-6789-4ECA-AC10-2B4B7B7320F2}" srcOrd="0" destOrd="0" presId="urn:microsoft.com/office/officeart/2005/8/layout/process2"/>
    <dgm:cxn modelId="{B88EFFB5-D865-4405-BC03-BB43A5A66DD6}" type="presOf" srcId="{1C6DDFCA-73F9-4813-8C2F-2DC407035F12}" destId="{B6665318-951A-4503-A1BD-0D4EC783F03F}" srcOrd="0" destOrd="0" presId="urn:microsoft.com/office/officeart/2005/8/layout/process2"/>
    <dgm:cxn modelId="{B836C9B7-18D7-4379-A840-1D3946DFFB25}" type="presOf" srcId="{81F702C6-B8EB-4D12-B1BC-A947A0B0E46B}" destId="{EDE230EB-C94C-41E2-BEC7-9D78CF4B56E9}" srcOrd="0" destOrd="0" presId="urn:microsoft.com/office/officeart/2005/8/layout/process2"/>
    <dgm:cxn modelId="{73CA1DE1-8315-4079-8886-5B82BC29E69F}" type="presOf" srcId="{088AE65B-0907-462C-B816-E5CCAA179DF6}" destId="{0BEE0892-D850-42F5-A5C3-70C811F6F1DC}" srcOrd="0" destOrd="0" presId="urn:microsoft.com/office/officeart/2005/8/layout/process2"/>
    <dgm:cxn modelId="{78DE6CE5-010A-4929-9C5C-FD44CD2FE81A}" type="presOf" srcId="{86861A73-CFD8-4B9B-A043-FB9A7F99407A}" destId="{40F1CBD9-0012-4281-BD77-0B0374D58624}" srcOrd="0" destOrd="0" presId="urn:microsoft.com/office/officeart/2005/8/layout/process2"/>
    <dgm:cxn modelId="{E0117ECA-85AD-49EF-891E-CC3AC06AE57D}" type="presParOf" srcId="{0CA6B513-6789-4ECA-AC10-2B4B7B7320F2}" destId="{B6665318-951A-4503-A1BD-0D4EC783F03F}" srcOrd="0" destOrd="0" presId="urn:microsoft.com/office/officeart/2005/8/layout/process2"/>
    <dgm:cxn modelId="{BDB1F2FD-EB50-4995-BB12-C6D271097C3A}" type="presParOf" srcId="{0CA6B513-6789-4ECA-AC10-2B4B7B7320F2}" destId="{40F1CBD9-0012-4281-BD77-0B0374D58624}" srcOrd="1" destOrd="0" presId="urn:microsoft.com/office/officeart/2005/8/layout/process2"/>
    <dgm:cxn modelId="{A7D9D7C8-2574-4E55-BC67-6F49EDA91E53}" type="presParOf" srcId="{40F1CBD9-0012-4281-BD77-0B0374D58624}" destId="{36E46B50-69E8-412C-B0D5-1727EAE0C6C4}" srcOrd="0" destOrd="0" presId="urn:microsoft.com/office/officeart/2005/8/layout/process2"/>
    <dgm:cxn modelId="{238A20AC-6912-4EC8-9DB3-67061617FC3B}" type="presParOf" srcId="{0CA6B513-6789-4ECA-AC10-2B4B7B7320F2}" destId="{EDE230EB-C94C-41E2-BEC7-9D78CF4B56E9}" srcOrd="2" destOrd="0" presId="urn:microsoft.com/office/officeart/2005/8/layout/process2"/>
    <dgm:cxn modelId="{24E087A3-6C1B-4C41-8FD6-33705437F884}" type="presParOf" srcId="{0CA6B513-6789-4ECA-AC10-2B4B7B7320F2}" destId="{09211DA5-2674-4E62-A612-DBD778E2331E}" srcOrd="3" destOrd="0" presId="urn:microsoft.com/office/officeart/2005/8/layout/process2"/>
    <dgm:cxn modelId="{C2216BBF-7C35-4B6B-8E82-54867884E092}" type="presParOf" srcId="{09211DA5-2674-4E62-A612-DBD778E2331E}" destId="{EFD6F369-005D-4F58-B7CB-00EAA0C790AD}" srcOrd="0" destOrd="0" presId="urn:microsoft.com/office/officeart/2005/8/layout/process2"/>
    <dgm:cxn modelId="{A69FF2E9-1068-4C68-80F6-60F9CBB45655}" type="presParOf" srcId="{0CA6B513-6789-4ECA-AC10-2B4B7B7320F2}" destId="{0BEE0892-D850-42F5-A5C3-70C811F6F1DC}"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B2CD45-1A8F-4C51-B9D9-C2A658CD4B3D}"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fr-FR"/>
        </a:p>
      </dgm:t>
    </dgm:pt>
    <dgm:pt modelId="{BF368514-B6DF-4134-8BB5-7258F96D85AE}">
      <dgm:prSet phldrT="[Texte]"/>
      <dgm:spPr/>
      <dgm:t>
        <a:bodyPr/>
        <a:lstStyle/>
        <a:p>
          <a:r>
            <a:rPr lang="fr-FR" b="1" dirty="0"/>
            <a:t>Etude épidémiologique</a:t>
          </a:r>
        </a:p>
      </dgm:t>
    </dgm:pt>
    <dgm:pt modelId="{118556CE-35B5-4FA3-86B1-237EFCB5376D}" type="parTrans" cxnId="{25F9F83B-75B8-429B-859A-0A9CE46F16DC}">
      <dgm:prSet/>
      <dgm:spPr/>
      <dgm:t>
        <a:bodyPr/>
        <a:lstStyle/>
        <a:p>
          <a:endParaRPr lang="fr-FR" b="1"/>
        </a:p>
      </dgm:t>
    </dgm:pt>
    <dgm:pt modelId="{6E88077C-4E79-405D-8494-EE4DC56AD2E4}" type="sibTrans" cxnId="{25F9F83B-75B8-429B-859A-0A9CE46F16DC}">
      <dgm:prSet/>
      <dgm:spPr/>
      <dgm:t>
        <a:bodyPr/>
        <a:lstStyle/>
        <a:p>
          <a:endParaRPr lang="fr-FR" b="1"/>
        </a:p>
      </dgm:t>
    </dgm:pt>
    <dgm:pt modelId="{D4FE86F5-7BF4-47B3-92C0-4EB9A10B0B9C}">
      <dgm:prSet phldrT="[Texte]"/>
      <dgm:spPr/>
      <dgm:t>
        <a:bodyPr/>
        <a:lstStyle/>
        <a:p>
          <a:r>
            <a:rPr lang="fr-FR" b="1" dirty="0"/>
            <a:t>Observationnelle</a:t>
          </a:r>
        </a:p>
      </dgm:t>
    </dgm:pt>
    <dgm:pt modelId="{A260DC4A-379B-4E2C-B2D8-C8267436B507}" type="parTrans" cxnId="{806FA8AC-38F2-4656-A9E6-D2CCC8F368F3}">
      <dgm:prSet/>
      <dgm:spPr/>
      <dgm:t>
        <a:bodyPr/>
        <a:lstStyle/>
        <a:p>
          <a:endParaRPr lang="fr-FR" b="1"/>
        </a:p>
      </dgm:t>
    </dgm:pt>
    <dgm:pt modelId="{B305A955-6231-4596-98AA-F454C2FAF13A}" type="sibTrans" cxnId="{806FA8AC-38F2-4656-A9E6-D2CCC8F368F3}">
      <dgm:prSet/>
      <dgm:spPr/>
      <dgm:t>
        <a:bodyPr/>
        <a:lstStyle/>
        <a:p>
          <a:endParaRPr lang="fr-FR" b="1"/>
        </a:p>
      </dgm:t>
    </dgm:pt>
    <dgm:pt modelId="{DC695C6E-5D18-47CD-A898-39415B8585F0}">
      <dgm:prSet phldrT="[Texte]"/>
      <dgm:spPr/>
      <dgm:t>
        <a:bodyPr/>
        <a:lstStyle/>
        <a:p>
          <a:r>
            <a:rPr lang="fr-FR" b="1" dirty="0"/>
            <a:t>Descriptive</a:t>
          </a:r>
        </a:p>
      </dgm:t>
    </dgm:pt>
    <dgm:pt modelId="{7F0FF9D4-5C84-47DB-A509-B77C1BEB8EA2}" type="parTrans" cxnId="{8A109CC5-BB97-4DF7-816C-710E51C2B367}">
      <dgm:prSet/>
      <dgm:spPr/>
      <dgm:t>
        <a:bodyPr/>
        <a:lstStyle/>
        <a:p>
          <a:endParaRPr lang="fr-FR" b="1"/>
        </a:p>
      </dgm:t>
    </dgm:pt>
    <dgm:pt modelId="{99935FFC-3395-4986-90DC-4782A5766010}" type="sibTrans" cxnId="{8A109CC5-BB97-4DF7-816C-710E51C2B367}">
      <dgm:prSet/>
      <dgm:spPr/>
      <dgm:t>
        <a:bodyPr/>
        <a:lstStyle/>
        <a:p>
          <a:endParaRPr lang="fr-FR" b="1"/>
        </a:p>
      </dgm:t>
    </dgm:pt>
    <dgm:pt modelId="{8FAA1FB1-4E43-47F9-98EB-D7A98EEFF462}">
      <dgm:prSet phldrT="[Texte]"/>
      <dgm:spPr/>
      <dgm:t>
        <a:bodyPr/>
        <a:lstStyle/>
        <a:p>
          <a:r>
            <a:rPr lang="fr-FR" b="1" dirty="0"/>
            <a:t>Analytique</a:t>
          </a:r>
        </a:p>
      </dgm:t>
    </dgm:pt>
    <dgm:pt modelId="{3BAD70F0-07B6-4B37-BB12-9AD95EF98734}" type="parTrans" cxnId="{59E8FD06-3CCE-4A48-8B74-7BF08A7A0007}">
      <dgm:prSet/>
      <dgm:spPr/>
      <dgm:t>
        <a:bodyPr/>
        <a:lstStyle/>
        <a:p>
          <a:endParaRPr lang="fr-FR" b="1"/>
        </a:p>
      </dgm:t>
    </dgm:pt>
    <dgm:pt modelId="{185F077A-5FC6-4A7E-9D0C-1C1FE29E7327}" type="sibTrans" cxnId="{59E8FD06-3CCE-4A48-8B74-7BF08A7A0007}">
      <dgm:prSet/>
      <dgm:spPr/>
      <dgm:t>
        <a:bodyPr/>
        <a:lstStyle/>
        <a:p>
          <a:endParaRPr lang="fr-FR" b="1"/>
        </a:p>
      </dgm:t>
    </dgm:pt>
    <dgm:pt modelId="{6EFF4D04-675D-4775-B9D0-CE6432CB7613}">
      <dgm:prSet phldrT="[Texte]"/>
      <dgm:spPr/>
      <dgm:t>
        <a:bodyPr/>
        <a:lstStyle/>
        <a:p>
          <a:r>
            <a:rPr lang="fr-FR" b="1" dirty="0"/>
            <a:t>Expérimentale</a:t>
          </a:r>
        </a:p>
      </dgm:t>
    </dgm:pt>
    <dgm:pt modelId="{52505423-11A5-4E7F-B010-662D433B890D}" type="parTrans" cxnId="{01E35042-CAFB-46F4-82C0-3474E619D6B1}">
      <dgm:prSet/>
      <dgm:spPr/>
      <dgm:t>
        <a:bodyPr/>
        <a:lstStyle/>
        <a:p>
          <a:endParaRPr lang="fr-FR" b="1"/>
        </a:p>
      </dgm:t>
    </dgm:pt>
    <dgm:pt modelId="{FAFC1789-C605-42CD-8065-0C27DA48A804}" type="sibTrans" cxnId="{01E35042-CAFB-46F4-82C0-3474E619D6B1}">
      <dgm:prSet/>
      <dgm:spPr/>
      <dgm:t>
        <a:bodyPr/>
        <a:lstStyle/>
        <a:p>
          <a:endParaRPr lang="fr-FR" b="1"/>
        </a:p>
      </dgm:t>
    </dgm:pt>
    <dgm:pt modelId="{CA433EAF-479E-4367-A006-6A522D5D2118}">
      <dgm:prSet phldrT="[Texte]"/>
      <dgm:spPr/>
      <dgm:t>
        <a:bodyPr/>
        <a:lstStyle/>
        <a:p>
          <a:r>
            <a:rPr lang="fr-FR" b="1" dirty="0"/>
            <a:t>Essai contrôlé </a:t>
          </a:r>
        </a:p>
        <a:p>
          <a:pPr rtl="0"/>
          <a:r>
            <a:rPr lang="fr-FR" b="1" dirty="0"/>
            <a:t>randomisé </a:t>
          </a:r>
        </a:p>
      </dgm:t>
    </dgm:pt>
    <dgm:pt modelId="{E11206E3-CB8A-4F67-A370-C43D755FE285}" type="parTrans" cxnId="{BB5C61AA-E126-4ECE-9BF1-7D6EE68A52E6}">
      <dgm:prSet/>
      <dgm:spPr/>
      <dgm:t>
        <a:bodyPr/>
        <a:lstStyle/>
        <a:p>
          <a:endParaRPr lang="fr-FR" b="1"/>
        </a:p>
      </dgm:t>
    </dgm:pt>
    <dgm:pt modelId="{133AFA38-7A0F-401B-9889-C06FF11A8CC4}" type="sibTrans" cxnId="{BB5C61AA-E126-4ECE-9BF1-7D6EE68A52E6}">
      <dgm:prSet/>
      <dgm:spPr/>
      <dgm:t>
        <a:bodyPr/>
        <a:lstStyle/>
        <a:p>
          <a:endParaRPr lang="fr-FR" b="1"/>
        </a:p>
      </dgm:t>
    </dgm:pt>
    <dgm:pt modelId="{282EF974-FD32-4CC2-B59F-53C31586A432}">
      <dgm:prSet/>
      <dgm:spPr/>
      <dgm:t>
        <a:bodyPr/>
        <a:lstStyle/>
        <a:p>
          <a:r>
            <a:rPr lang="fr-FR" b="1" dirty="0"/>
            <a:t>Série de cas</a:t>
          </a:r>
        </a:p>
      </dgm:t>
    </dgm:pt>
    <dgm:pt modelId="{293C7AB9-1B3F-4494-8EDD-1069062B0137}" type="parTrans" cxnId="{5B10D2D1-59A5-4707-A167-A358BD0E6C66}">
      <dgm:prSet/>
      <dgm:spPr/>
      <dgm:t>
        <a:bodyPr/>
        <a:lstStyle/>
        <a:p>
          <a:endParaRPr lang="fr-FR" b="1"/>
        </a:p>
      </dgm:t>
    </dgm:pt>
    <dgm:pt modelId="{E7BADB0D-43DA-4690-8A11-6B4D801BF794}" type="sibTrans" cxnId="{5B10D2D1-59A5-4707-A167-A358BD0E6C66}">
      <dgm:prSet/>
      <dgm:spPr/>
      <dgm:t>
        <a:bodyPr/>
        <a:lstStyle/>
        <a:p>
          <a:endParaRPr lang="fr-FR" b="1"/>
        </a:p>
      </dgm:t>
    </dgm:pt>
    <dgm:pt modelId="{4B55D9A7-DFE0-4168-B068-911F419CAED1}">
      <dgm:prSet/>
      <dgm:spPr/>
      <dgm:t>
        <a:bodyPr/>
        <a:lstStyle/>
        <a:p>
          <a:r>
            <a:rPr lang="fr-FR" b="1" dirty="0"/>
            <a:t>Ecologique</a:t>
          </a:r>
        </a:p>
      </dgm:t>
    </dgm:pt>
    <dgm:pt modelId="{D527EFD8-D193-4C48-8525-2F904D62FE76}" type="parTrans" cxnId="{F416CE85-C996-4528-B0AF-37A420B89F24}">
      <dgm:prSet/>
      <dgm:spPr/>
      <dgm:t>
        <a:bodyPr/>
        <a:lstStyle/>
        <a:p>
          <a:endParaRPr lang="fr-FR" b="1"/>
        </a:p>
      </dgm:t>
    </dgm:pt>
    <dgm:pt modelId="{7FD3240F-8431-401D-9829-6FC5103D012E}" type="sibTrans" cxnId="{F416CE85-C996-4528-B0AF-37A420B89F24}">
      <dgm:prSet/>
      <dgm:spPr/>
      <dgm:t>
        <a:bodyPr/>
        <a:lstStyle/>
        <a:p>
          <a:endParaRPr lang="fr-FR" b="1"/>
        </a:p>
      </dgm:t>
    </dgm:pt>
    <dgm:pt modelId="{FF43CEF4-0A36-403B-A8A8-20FD951CA13B}">
      <dgm:prSet/>
      <dgm:spPr/>
      <dgm:t>
        <a:bodyPr/>
        <a:lstStyle/>
        <a:p>
          <a:r>
            <a:rPr lang="fr-FR" b="1" dirty="0"/>
            <a:t>Transversale</a:t>
          </a:r>
        </a:p>
      </dgm:t>
    </dgm:pt>
    <dgm:pt modelId="{57F763D7-DF67-40F0-9E29-426FEC19A00D}" type="parTrans" cxnId="{59A350DA-FEF3-407B-BC1D-D817C6DD1FB6}">
      <dgm:prSet/>
      <dgm:spPr/>
      <dgm:t>
        <a:bodyPr/>
        <a:lstStyle/>
        <a:p>
          <a:endParaRPr lang="fr-FR" b="1"/>
        </a:p>
      </dgm:t>
    </dgm:pt>
    <dgm:pt modelId="{E0B2329A-798B-45E7-8D68-224167D5A77F}" type="sibTrans" cxnId="{59A350DA-FEF3-407B-BC1D-D817C6DD1FB6}">
      <dgm:prSet/>
      <dgm:spPr/>
      <dgm:t>
        <a:bodyPr/>
        <a:lstStyle/>
        <a:p>
          <a:endParaRPr lang="fr-FR" b="1"/>
        </a:p>
      </dgm:t>
    </dgm:pt>
    <dgm:pt modelId="{B6FD8D31-3635-45DD-827F-027CA8A03172}">
      <dgm:prSet/>
      <dgm:spPr/>
      <dgm:t>
        <a:bodyPr/>
        <a:lstStyle/>
        <a:p>
          <a:r>
            <a:rPr lang="fr-FR" b="1" dirty="0"/>
            <a:t>Cohorte </a:t>
          </a:r>
        </a:p>
        <a:p>
          <a:r>
            <a:rPr lang="fr-FR" b="1" dirty="0"/>
            <a:t>(exposés/ non exposés)</a:t>
          </a:r>
        </a:p>
      </dgm:t>
    </dgm:pt>
    <dgm:pt modelId="{7ADE0A7F-F779-449F-BA2C-6DCBFFBB2811}" type="parTrans" cxnId="{96250343-73B3-4315-A27E-FFC4A481448B}">
      <dgm:prSet/>
      <dgm:spPr/>
      <dgm:t>
        <a:bodyPr/>
        <a:lstStyle/>
        <a:p>
          <a:endParaRPr lang="fr-FR" b="1"/>
        </a:p>
      </dgm:t>
    </dgm:pt>
    <dgm:pt modelId="{90973C4C-A8B7-46F9-881C-CC0E394032C1}" type="sibTrans" cxnId="{96250343-73B3-4315-A27E-FFC4A481448B}">
      <dgm:prSet/>
      <dgm:spPr/>
      <dgm:t>
        <a:bodyPr/>
        <a:lstStyle/>
        <a:p>
          <a:endParaRPr lang="fr-FR" b="1"/>
        </a:p>
      </dgm:t>
    </dgm:pt>
    <dgm:pt modelId="{948ECD0F-76F8-47DC-8A4A-34DCE5186896}">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b="1" dirty="0"/>
            <a:t>Cas-témoins</a:t>
          </a:r>
        </a:p>
      </dgm:t>
    </dgm:pt>
    <dgm:pt modelId="{863DF5F5-A3E4-4BC6-B782-29C01D012EBF}" type="parTrans" cxnId="{1D2C65B0-FB5F-40DE-9A24-397980A41942}">
      <dgm:prSet/>
      <dgm:spPr/>
      <dgm:t>
        <a:bodyPr/>
        <a:lstStyle/>
        <a:p>
          <a:endParaRPr lang="fr-FR" b="1"/>
        </a:p>
      </dgm:t>
    </dgm:pt>
    <dgm:pt modelId="{2FC83BB3-31F3-4C49-AD8B-25CAB351AAA1}" type="sibTrans" cxnId="{1D2C65B0-FB5F-40DE-9A24-397980A41942}">
      <dgm:prSet/>
      <dgm:spPr/>
      <dgm:t>
        <a:bodyPr/>
        <a:lstStyle/>
        <a:p>
          <a:endParaRPr lang="fr-FR" b="1"/>
        </a:p>
      </dgm:t>
    </dgm:pt>
    <dgm:pt modelId="{F9DD04DB-D0D0-441B-A344-676FE19E6DC6}" type="pres">
      <dgm:prSet presAssocID="{53B2CD45-1A8F-4C51-B9D9-C2A658CD4B3D}" presName="hierChild1" presStyleCnt="0">
        <dgm:presLayoutVars>
          <dgm:chPref val="1"/>
          <dgm:dir/>
          <dgm:animOne val="branch"/>
          <dgm:animLvl val="lvl"/>
          <dgm:resizeHandles/>
        </dgm:presLayoutVars>
      </dgm:prSet>
      <dgm:spPr/>
    </dgm:pt>
    <dgm:pt modelId="{60BB5586-756B-47CD-8E4D-651A1D6F10BA}" type="pres">
      <dgm:prSet presAssocID="{BF368514-B6DF-4134-8BB5-7258F96D85AE}" presName="hierRoot1" presStyleCnt="0"/>
      <dgm:spPr/>
    </dgm:pt>
    <dgm:pt modelId="{E57967B1-BC01-49B3-BB0F-9902FEBB8445}" type="pres">
      <dgm:prSet presAssocID="{BF368514-B6DF-4134-8BB5-7258F96D85AE}" presName="composite" presStyleCnt="0"/>
      <dgm:spPr/>
    </dgm:pt>
    <dgm:pt modelId="{85A7DE2B-CA1E-4B10-8AD4-F3DD9D3002AE}" type="pres">
      <dgm:prSet presAssocID="{BF368514-B6DF-4134-8BB5-7258F96D85AE}" presName="background" presStyleLbl="node0" presStyleIdx="0" presStyleCnt="1"/>
      <dgm:spPr/>
    </dgm:pt>
    <dgm:pt modelId="{8A48CCF8-BC7A-46F3-A3E5-6FA5A440ACDD}" type="pres">
      <dgm:prSet presAssocID="{BF368514-B6DF-4134-8BB5-7258F96D85AE}" presName="text" presStyleLbl="fgAcc0" presStyleIdx="0" presStyleCnt="1">
        <dgm:presLayoutVars>
          <dgm:chPref val="3"/>
        </dgm:presLayoutVars>
      </dgm:prSet>
      <dgm:spPr/>
    </dgm:pt>
    <dgm:pt modelId="{22F4617F-D652-40A3-858E-C1F2059DE9A4}" type="pres">
      <dgm:prSet presAssocID="{BF368514-B6DF-4134-8BB5-7258F96D85AE}" presName="hierChild2" presStyleCnt="0"/>
      <dgm:spPr/>
    </dgm:pt>
    <dgm:pt modelId="{4D199DA2-D770-41C1-B10D-EF33CE801419}" type="pres">
      <dgm:prSet presAssocID="{A260DC4A-379B-4E2C-B2D8-C8267436B507}" presName="Name10" presStyleLbl="parChTrans1D2" presStyleIdx="0" presStyleCnt="2"/>
      <dgm:spPr/>
    </dgm:pt>
    <dgm:pt modelId="{A0655B07-50AC-4D61-AC9B-AD69143F03FF}" type="pres">
      <dgm:prSet presAssocID="{D4FE86F5-7BF4-47B3-92C0-4EB9A10B0B9C}" presName="hierRoot2" presStyleCnt="0"/>
      <dgm:spPr/>
    </dgm:pt>
    <dgm:pt modelId="{6746794B-0F48-406B-B7AA-D7E83B147B92}" type="pres">
      <dgm:prSet presAssocID="{D4FE86F5-7BF4-47B3-92C0-4EB9A10B0B9C}" presName="composite2" presStyleCnt="0"/>
      <dgm:spPr/>
    </dgm:pt>
    <dgm:pt modelId="{F8A249C9-0500-4739-9223-56D5EE452686}" type="pres">
      <dgm:prSet presAssocID="{D4FE86F5-7BF4-47B3-92C0-4EB9A10B0B9C}" presName="background2" presStyleLbl="node2" presStyleIdx="0" presStyleCnt="2"/>
      <dgm:spPr/>
    </dgm:pt>
    <dgm:pt modelId="{B2CE16D6-BE56-4874-A1CE-35334C45D31C}" type="pres">
      <dgm:prSet presAssocID="{D4FE86F5-7BF4-47B3-92C0-4EB9A10B0B9C}" presName="text2" presStyleLbl="fgAcc2" presStyleIdx="0" presStyleCnt="2">
        <dgm:presLayoutVars>
          <dgm:chPref val="3"/>
        </dgm:presLayoutVars>
      </dgm:prSet>
      <dgm:spPr/>
    </dgm:pt>
    <dgm:pt modelId="{2976A23E-4185-444C-88B9-CA62A3856F4E}" type="pres">
      <dgm:prSet presAssocID="{D4FE86F5-7BF4-47B3-92C0-4EB9A10B0B9C}" presName="hierChild3" presStyleCnt="0"/>
      <dgm:spPr/>
    </dgm:pt>
    <dgm:pt modelId="{16E262FC-8400-4C88-9E02-A0C8C124BFD3}" type="pres">
      <dgm:prSet presAssocID="{7F0FF9D4-5C84-47DB-A509-B77C1BEB8EA2}" presName="Name17" presStyleLbl="parChTrans1D3" presStyleIdx="0" presStyleCnt="3"/>
      <dgm:spPr/>
    </dgm:pt>
    <dgm:pt modelId="{8637913A-5570-44D0-80BA-8821ADC915C8}" type="pres">
      <dgm:prSet presAssocID="{DC695C6E-5D18-47CD-A898-39415B8585F0}" presName="hierRoot3" presStyleCnt="0"/>
      <dgm:spPr/>
    </dgm:pt>
    <dgm:pt modelId="{268E00F0-0D90-4C2B-BB5D-EBB7A1E02DCC}" type="pres">
      <dgm:prSet presAssocID="{DC695C6E-5D18-47CD-A898-39415B8585F0}" presName="composite3" presStyleCnt="0"/>
      <dgm:spPr/>
    </dgm:pt>
    <dgm:pt modelId="{5CA7C411-509E-4F5E-84E8-5144F56B8E23}" type="pres">
      <dgm:prSet presAssocID="{DC695C6E-5D18-47CD-A898-39415B8585F0}" presName="background3" presStyleLbl="node3" presStyleIdx="0" presStyleCnt="3"/>
      <dgm:spPr/>
    </dgm:pt>
    <dgm:pt modelId="{C0D173E9-2994-498D-83E4-A75DB714B373}" type="pres">
      <dgm:prSet presAssocID="{DC695C6E-5D18-47CD-A898-39415B8585F0}" presName="text3" presStyleLbl="fgAcc3" presStyleIdx="0" presStyleCnt="3">
        <dgm:presLayoutVars>
          <dgm:chPref val="3"/>
        </dgm:presLayoutVars>
      </dgm:prSet>
      <dgm:spPr/>
    </dgm:pt>
    <dgm:pt modelId="{ED2D9E83-532B-4772-83A7-7075D876A725}" type="pres">
      <dgm:prSet presAssocID="{DC695C6E-5D18-47CD-A898-39415B8585F0}" presName="hierChild4" presStyleCnt="0"/>
      <dgm:spPr/>
    </dgm:pt>
    <dgm:pt modelId="{9536C5AE-212D-4937-8AEE-527C3D918E7F}" type="pres">
      <dgm:prSet presAssocID="{293C7AB9-1B3F-4494-8EDD-1069062B0137}" presName="Name23" presStyleLbl="parChTrans1D4" presStyleIdx="0" presStyleCnt="5"/>
      <dgm:spPr/>
    </dgm:pt>
    <dgm:pt modelId="{2BB279C0-C8A2-4613-964F-FB0A27115933}" type="pres">
      <dgm:prSet presAssocID="{282EF974-FD32-4CC2-B59F-53C31586A432}" presName="hierRoot4" presStyleCnt="0"/>
      <dgm:spPr/>
    </dgm:pt>
    <dgm:pt modelId="{A24D3508-629B-43F1-B1C1-56BF0EE4E4FD}" type="pres">
      <dgm:prSet presAssocID="{282EF974-FD32-4CC2-B59F-53C31586A432}" presName="composite4" presStyleCnt="0"/>
      <dgm:spPr/>
    </dgm:pt>
    <dgm:pt modelId="{B688F024-3E59-453D-A3EC-0E4BC68545FE}" type="pres">
      <dgm:prSet presAssocID="{282EF974-FD32-4CC2-B59F-53C31586A432}" presName="background4" presStyleLbl="node4" presStyleIdx="0" presStyleCnt="5"/>
      <dgm:spPr/>
    </dgm:pt>
    <dgm:pt modelId="{88B8E108-F241-4CA9-85D8-162A42B19002}" type="pres">
      <dgm:prSet presAssocID="{282EF974-FD32-4CC2-B59F-53C31586A432}" presName="text4" presStyleLbl="fgAcc4" presStyleIdx="0" presStyleCnt="5">
        <dgm:presLayoutVars>
          <dgm:chPref val="3"/>
        </dgm:presLayoutVars>
      </dgm:prSet>
      <dgm:spPr/>
    </dgm:pt>
    <dgm:pt modelId="{87671397-969F-4C45-8BCA-2E0E99151429}" type="pres">
      <dgm:prSet presAssocID="{282EF974-FD32-4CC2-B59F-53C31586A432}" presName="hierChild5" presStyleCnt="0"/>
      <dgm:spPr/>
    </dgm:pt>
    <dgm:pt modelId="{3CBD8196-73EA-4A11-9C31-BA88CE2D3209}" type="pres">
      <dgm:prSet presAssocID="{D527EFD8-D193-4C48-8525-2F904D62FE76}" presName="Name23" presStyleLbl="parChTrans1D4" presStyleIdx="1" presStyleCnt="5"/>
      <dgm:spPr/>
    </dgm:pt>
    <dgm:pt modelId="{249DD225-BD42-4AFA-AE7C-41E3C670D543}" type="pres">
      <dgm:prSet presAssocID="{4B55D9A7-DFE0-4168-B068-911F419CAED1}" presName="hierRoot4" presStyleCnt="0"/>
      <dgm:spPr/>
    </dgm:pt>
    <dgm:pt modelId="{3F59470C-E479-4B77-8F5F-0A04936BC877}" type="pres">
      <dgm:prSet presAssocID="{4B55D9A7-DFE0-4168-B068-911F419CAED1}" presName="composite4" presStyleCnt="0"/>
      <dgm:spPr/>
    </dgm:pt>
    <dgm:pt modelId="{B4C9592E-4F95-4986-A9E1-E27595AF0D13}" type="pres">
      <dgm:prSet presAssocID="{4B55D9A7-DFE0-4168-B068-911F419CAED1}" presName="background4" presStyleLbl="node4" presStyleIdx="1" presStyleCnt="5"/>
      <dgm:spPr/>
    </dgm:pt>
    <dgm:pt modelId="{3EFE19E1-99B8-4A1E-BBFB-7AC9D0CF407B}" type="pres">
      <dgm:prSet presAssocID="{4B55D9A7-DFE0-4168-B068-911F419CAED1}" presName="text4" presStyleLbl="fgAcc4" presStyleIdx="1" presStyleCnt="5">
        <dgm:presLayoutVars>
          <dgm:chPref val="3"/>
        </dgm:presLayoutVars>
      </dgm:prSet>
      <dgm:spPr/>
    </dgm:pt>
    <dgm:pt modelId="{4B941313-CCAB-4880-966B-B201983FD8B9}" type="pres">
      <dgm:prSet presAssocID="{4B55D9A7-DFE0-4168-B068-911F419CAED1}" presName="hierChild5" presStyleCnt="0"/>
      <dgm:spPr/>
    </dgm:pt>
    <dgm:pt modelId="{0AAE86C4-A021-4004-AF66-6D3426B0AE82}" type="pres">
      <dgm:prSet presAssocID="{57F763D7-DF67-40F0-9E29-426FEC19A00D}" presName="Name23" presStyleLbl="parChTrans1D4" presStyleIdx="2" presStyleCnt="5"/>
      <dgm:spPr/>
    </dgm:pt>
    <dgm:pt modelId="{870C43A2-F431-411A-B5EF-BE241707F523}" type="pres">
      <dgm:prSet presAssocID="{FF43CEF4-0A36-403B-A8A8-20FD951CA13B}" presName="hierRoot4" presStyleCnt="0"/>
      <dgm:spPr/>
    </dgm:pt>
    <dgm:pt modelId="{1582F8BF-7C99-40C5-8CF8-6E412EF0F9D2}" type="pres">
      <dgm:prSet presAssocID="{FF43CEF4-0A36-403B-A8A8-20FD951CA13B}" presName="composite4" presStyleCnt="0"/>
      <dgm:spPr/>
    </dgm:pt>
    <dgm:pt modelId="{572BB8B4-18C1-49B6-90FB-A20AE78A00C6}" type="pres">
      <dgm:prSet presAssocID="{FF43CEF4-0A36-403B-A8A8-20FD951CA13B}" presName="background4" presStyleLbl="node4" presStyleIdx="2" presStyleCnt="5"/>
      <dgm:spPr/>
    </dgm:pt>
    <dgm:pt modelId="{ED3799AC-D9E8-45B3-B936-4E32FBDC3820}" type="pres">
      <dgm:prSet presAssocID="{FF43CEF4-0A36-403B-A8A8-20FD951CA13B}" presName="text4" presStyleLbl="fgAcc4" presStyleIdx="2" presStyleCnt="5">
        <dgm:presLayoutVars>
          <dgm:chPref val="3"/>
        </dgm:presLayoutVars>
      </dgm:prSet>
      <dgm:spPr/>
    </dgm:pt>
    <dgm:pt modelId="{85ECF4A8-660D-4060-B8CD-4FFA088CB294}" type="pres">
      <dgm:prSet presAssocID="{FF43CEF4-0A36-403B-A8A8-20FD951CA13B}" presName="hierChild5" presStyleCnt="0"/>
      <dgm:spPr/>
    </dgm:pt>
    <dgm:pt modelId="{6B9F3D98-36B7-4B21-99D1-2A124A73E3BC}" type="pres">
      <dgm:prSet presAssocID="{3BAD70F0-07B6-4B37-BB12-9AD95EF98734}" presName="Name17" presStyleLbl="parChTrans1D3" presStyleIdx="1" presStyleCnt="3"/>
      <dgm:spPr/>
    </dgm:pt>
    <dgm:pt modelId="{C89ADF05-1565-492C-A6D5-D31E54F7F514}" type="pres">
      <dgm:prSet presAssocID="{8FAA1FB1-4E43-47F9-98EB-D7A98EEFF462}" presName="hierRoot3" presStyleCnt="0"/>
      <dgm:spPr/>
    </dgm:pt>
    <dgm:pt modelId="{BC7CA8DD-AC17-4A4D-8B70-E624E99A3AB2}" type="pres">
      <dgm:prSet presAssocID="{8FAA1FB1-4E43-47F9-98EB-D7A98EEFF462}" presName="composite3" presStyleCnt="0"/>
      <dgm:spPr/>
    </dgm:pt>
    <dgm:pt modelId="{78179456-D5A3-4629-AD02-9235FF0A6ED5}" type="pres">
      <dgm:prSet presAssocID="{8FAA1FB1-4E43-47F9-98EB-D7A98EEFF462}" presName="background3" presStyleLbl="node3" presStyleIdx="1" presStyleCnt="3"/>
      <dgm:spPr/>
    </dgm:pt>
    <dgm:pt modelId="{E49DA849-83B4-4957-B187-C25563A4266F}" type="pres">
      <dgm:prSet presAssocID="{8FAA1FB1-4E43-47F9-98EB-D7A98EEFF462}" presName="text3" presStyleLbl="fgAcc3" presStyleIdx="1" presStyleCnt="3">
        <dgm:presLayoutVars>
          <dgm:chPref val="3"/>
        </dgm:presLayoutVars>
      </dgm:prSet>
      <dgm:spPr/>
    </dgm:pt>
    <dgm:pt modelId="{714028CA-65FC-4750-AEF3-4A0D3157B517}" type="pres">
      <dgm:prSet presAssocID="{8FAA1FB1-4E43-47F9-98EB-D7A98EEFF462}" presName="hierChild4" presStyleCnt="0"/>
      <dgm:spPr/>
    </dgm:pt>
    <dgm:pt modelId="{B0DDF9BE-4556-4A17-93DB-8ECA46811CA3}" type="pres">
      <dgm:prSet presAssocID="{863DF5F5-A3E4-4BC6-B782-29C01D012EBF}" presName="Name23" presStyleLbl="parChTrans1D4" presStyleIdx="3" presStyleCnt="5"/>
      <dgm:spPr/>
    </dgm:pt>
    <dgm:pt modelId="{04A20D97-58B6-4C93-80CD-6B3AF79FC48A}" type="pres">
      <dgm:prSet presAssocID="{948ECD0F-76F8-47DC-8A4A-34DCE5186896}" presName="hierRoot4" presStyleCnt="0"/>
      <dgm:spPr/>
    </dgm:pt>
    <dgm:pt modelId="{A8FCE305-2BB4-40FD-949E-E29582F082F5}" type="pres">
      <dgm:prSet presAssocID="{948ECD0F-76F8-47DC-8A4A-34DCE5186896}" presName="composite4" presStyleCnt="0"/>
      <dgm:spPr/>
    </dgm:pt>
    <dgm:pt modelId="{D946B20E-A9AB-40D5-BF65-D848ECA52B15}" type="pres">
      <dgm:prSet presAssocID="{948ECD0F-76F8-47DC-8A4A-34DCE5186896}" presName="background4" presStyleLbl="node4" presStyleIdx="3" presStyleCnt="5"/>
      <dgm:spPr/>
    </dgm:pt>
    <dgm:pt modelId="{52B77DDC-56D3-42F3-AEC2-FD544221DB8C}" type="pres">
      <dgm:prSet presAssocID="{948ECD0F-76F8-47DC-8A4A-34DCE5186896}" presName="text4" presStyleLbl="fgAcc4" presStyleIdx="3" presStyleCnt="5">
        <dgm:presLayoutVars>
          <dgm:chPref val="3"/>
        </dgm:presLayoutVars>
      </dgm:prSet>
      <dgm:spPr/>
    </dgm:pt>
    <dgm:pt modelId="{47BABDC4-EB42-41BC-97EF-07F4A6716035}" type="pres">
      <dgm:prSet presAssocID="{948ECD0F-76F8-47DC-8A4A-34DCE5186896}" presName="hierChild5" presStyleCnt="0"/>
      <dgm:spPr/>
    </dgm:pt>
    <dgm:pt modelId="{31DC44FB-672F-4A1B-A404-D4408F1F16B0}" type="pres">
      <dgm:prSet presAssocID="{7ADE0A7F-F779-449F-BA2C-6DCBFFBB2811}" presName="Name23" presStyleLbl="parChTrans1D4" presStyleIdx="4" presStyleCnt="5"/>
      <dgm:spPr/>
    </dgm:pt>
    <dgm:pt modelId="{23C7845D-EE53-46DA-937C-9445A2D82C08}" type="pres">
      <dgm:prSet presAssocID="{B6FD8D31-3635-45DD-827F-027CA8A03172}" presName="hierRoot4" presStyleCnt="0"/>
      <dgm:spPr/>
    </dgm:pt>
    <dgm:pt modelId="{03A271CB-7545-4C99-84D1-855E08C3063A}" type="pres">
      <dgm:prSet presAssocID="{B6FD8D31-3635-45DD-827F-027CA8A03172}" presName="composite4" presStyleCnt="0"/>
      <dgm:spPr/>
    </dgm:pt>
    <dgm:pt modelId="{E7A9B46D-C19D-44CE-9F39-69C174871A09}" type="pres">
      <dgm:prSet presAssocID="{B6FD8D31-3635-45DD-827F-027CA8A03172}" presName="background4" presStyleLbl="node4" presStyleIdx="4" presStyleCnt="5"/>
      <dgm:spPr/>
    </dgm:pt>
    <dgm:pt modelId="{5AFB3B76-ABC3-4859-B484-F176CA45BE35}" type="pres">
      <dgm:prSet presAssocID="{B6FD8D31-3635-45DD-827F-027CA8A03172}" presName="text4" presStyleLbl="fgAcc4" presStyleIdx="4" presStyleCnt="5">
        <dgm:presLayoutVars>
          <dgm:chPref val="3"/>
        </dgm:presLayoutVars>
      </dgm:prSet>
      <dgm:spPr/>
    </dgm:pt>
    <dgm:pt modelId="{9105E3B3-9765-4F2B-B23E-5533B94022E3}" type="pres">
      <dgm:prSet presAssocID="{B6FD8D31-3635-45DD-827F-027CA8A03172}" presName="hierChild5" presStyleCnt="0"/>
      <dgm:spPr/>
    </dgm:pt>
    <dgm:pt modelId="{7BCCB465-E304-4410-9482-CE6BA7C6C64A}" type="pres">
      <dgm:prSet presAssocID="{52505423-11A5-4E7F-B010-662D433B890D}" presName="Name10" presStyleLbl="parChTrans1D2" presStyleIdx="1" presStyleCnt="2"/>
      <dgm:spPr/>
    </dgm:pt>
    <dgm:pt modelId="{C988AD81-3432-4A85-BB9E-E8B2B469E4D5}" type="pres">
      <dgm:prSet presAssocID="{6EFF4D04-675D-4775-B9D0-CE6432CB7613}" presName="hierRoot2" presStyleCnt="0"/>
      <dgm:spPr/>
    </dgm:pt>
    <dgm:pt modelId="{14CF42CF-1EC2-41D8-8B5A-DC6455FCA6C9}" type="pres">
      <dgm:prSet presAssocID="{6EFF4D04-675D-4775-B9D0-CE6432CB7613}" presName="composite2" presStyleCnt="0"/>
      <dgm:spPr/>
    </dgm:pt>
    <dgm:pt modelId="{3793DF39-213F-4664-BA69-C83B5618FB0D}" type="pres">
      <dgm:prSet presAssocID="{6EFF4D04-675D-4775-B9D0-CE6432CB7613}" presName="background2" presStyleLbl="node2" presStyleIdx="1" presStyleCnt="2"/>
      <dgm:spPr/>
    </dgm:pt>
    <dgm:pt modelId="{D969BCA6-908F-42AC-819E-8A9FCAF3DC0E}" type="pres">
      <dgm:prSet presAssocID="{6EFF4D04-675D-4775-B9D0-CE6432CB7613}" presName="text2" presStyleLbl="fgAcc2" presStyleIdx="1" presStyleCnt="2">
        <dgm:presLayoutVars>
          <dgm:chPref val="3"/>
        </dgm:presLayoutVars>
      </dgm:prSet>
      <dgm:spPr/>
    </dgm:pt>
    <dgm:pt modelId="{7F7BD979-5865-4EB3-968C-E53F28F3F235}" type="pres">
      <dgm:prSet presAssocID="{6EFF4D04-675D-4775-B9D0-CE6432CB7613}" presName="hierChild3" presStyleCnt="0"/>
      <dgm:spPr/>
    </dgm:pt>
    <dgm:pt modelId="{965E3A79-E81A-4B75-BE5E-1F5ABF07DD56}" type="pres">
      <dgm:prSet presAssocID="{E11206E3-CB8A-4F67-A370-C43D755FE285}" presName="Name17" presStyleLbl="parChTrans1D3" presStyleIdx="2" presStyleCnt="3"/>
      <dgm:spPr/>
    </dgm:pt>
    <dgm:pt modelId="{83DFD8D7-F804-4082-A1CF-2A8952BCAF1C}" type="pres">
      <dgm:prSet presAssocID="{CA433EAF-479E-4367-A006-6A522D5D2118}" presName="hierRoot3" presStyleCnt="0"/>
      <dgm:spPr/>
    </dgm:pt>
    <dgm:pt modelId="{E217B10B-55DA-481C-84A6-231BF0D30B30}" type="pres">
      <dgm:prSet presAssocID="{CA433EAF-479E-4367-A006-6A522D5D2118}" presName="composite3" presStyleCnt="0"/>
      <dgm:spPr/>
    </dgm:pt>
    <dgm:pt modelId="{700EC072-D168-4F9A-9138-489544A036E2}" type="pres">
      <dgm:prSet presAssocID="{CA433EAF-479E-4367-A006-6A522D5D2118}" presName="background3" presStyleLbl="node3" presStyleIdx="2" presStyleCnt="3"/>
      <dgm:spPr/>
    </dgm:pt>
    <dgm:pt modelId="{CC7680D4-9AA7-467A-9769-E6A2A6AB27D5}" type="pres">
      <dgm:prSet presAssocID="{CA433EAF-479E-4367-A006-6A522D5D2118}" presName="text3" presStyleLbl="fgAcc3" presStyleIdx="2" presStyleCnt="3">
        <dgm:presLayoutVars>
          <dgm:chPref val="3"/>
        </dgm:presLayoutVars>
      </dgm:prSet>
      <dgm:spPr/>
    </dgm:pt>
    <dgm:pt modelId="{D84890CE-950A-4BDC-BFF8-B8B17C35A555}" type="pres">
      <dgm:prSet presAssocID="{CA433EAF-479E-4367-A006-6A522D5D2118}" presName="hierChild4" presStyleCnt="0"/>
      <dgm:spPr/>
    </dgm:pt>
  </dgm:ptLst>
  <dgm:cxnLst>
    <dgm:cxn modelId="{59E8FD06-3CCE-4A48-8B74-7BF08A7A0007}" srcId="{D4FE86F5-7BF4-47B3-92C0-4EB9A10B0B9C}" destId="{8FAA1FB1-4E43-47F9-98EB-D7A98EEFF462}" srcOrd="1" destOrd="0" parTransId="{3BAD70F0-07B6-4B37-BB12-9AD95EF98734}" sibTransId="{185F077A-5FC6-4A7E-9D0C-1C1FE29E7327}"/>
    <dgm:cxn modelId="{2AE65515-56C2-447F-906B-E86E64B22D26}" type="presOf" srcId="{E11206E3-CB8A-4F67-A370-C43D755FE285}" destId="{965E3A79-E81A-4B75-BE5E-1F5ABF07DD56}" srcOrd="0" destOrd="0" presId="urn:microsoft.com/office/officeart/2005/8/layout/hierarchy1"/>
    <dgm:cxn modelId="{25F9F83B-75B8-429B-859A-0A9CE46F16DC}" srcId="{53B2CD45-1A8F-4C51-B9D9-C2A658CD4B3D}" destId="{BF368514-B6DF-4134-8BB5-7258F96D85AE}" srcOrd="0" destOrd="0" parTransId="{118556CE-35B5-4FA3-86B1-237EFCB5376D}" sibTransId="{6E88077C-4E79-405D-8494-EE4DC56AD2E4}"/>
    <dgm:cxn modelId="{619DFF3D-125D-4F6E-9AB8-8CDA064082A5}" type="presOf" srcId="{53B2CD45-1A8F-4C51-B9D9-C2A658CD4B3D}" destId="{F9DD04DB-D0D0-441B-A344-676FE19E6DC6}" srcOrd="0" destOrd="0" presId="urn:microsoft.com/office/officeart/2005/8/layout/hierarchy1"/>
    <dgm:cxn modelId="{2ECB0C40-17FB-4485-82E1-8A2C1423B543}" type="presOf" srcId="{DC695C6E-5D18-47CD-A898-39415B8585F0}" destId="{C0D173E9-2994-498D-83E4-A75DB714B373}" srcOrd="0" destOrd="0" presId="urn:microsoft.com/office/officeart/2005/8/layout/hierarchy1"/>
    <dgm:cxn modelId="{2FF1E15C-F2F7-4346-91F9-0150B3432612}" type="presOf" srcId="{3BAD70F0-07B6-4B37-BB12-9AD95EF98734}" destId="{6B9F3D98-36B7-4B21-99D1-2A124A73E3BC}" srcOrd="0" destOrd="0" presId="urn:microsoft.com/office/officeart/2005/8/layout/hierarchy1"/>
    <dgm:cxn modelId="{1B69EF5D-06D7-470E-8DD3-5E45B43DC163}" type="presOf" srcId="{B6FD8D31-3635-45DD-827F-027CA8A03172}" destId="{5AFB3B76-ABC3-4859-B484-F176CA45BE35}" srcOrd="0" destOrd="0" presId="urn:microsoft.com/office/officeart/2005/8/layout/hierarchy1"/>
    <dgm:cxn modelId="{01E35042-CAFB-46F4-82C0-3474E619D6B1}" srcId="{BF368514-B6DF-4134-8BB5-7258F96D85AE}" destId="{6EFF4D04-675D-4775-B9D0-CE6432CB7613}" srcOrd="1" destOrd="0" parTransId="{52505423-11A5-4E7F-B010-662D433B890D}" sibTransId="{FAFC1789-C605-42CD-8065-0C27DA48A804}"/>
    <dgm:cxn modelId="{96250343-73B3-4315-A27E-FFC4A481448B}" srcId="{8FAA1FB1-4E43-47F9-98EB-D7A98EEFF462}" destId="{B6FD8D31-3635-45DD-827F-027CA8A03172}" srcOrd="1" destOrd="0" parTransId="{7ADE0A7F-F779-449F-BA2C-6DCBFFBB2811}" sibTransId="{90973C4C-A8B7-46F9-881C-CC0E394032C1}"/>
    <dgm:cxn modelId="{2E0C5243-8F9D-464C-9AE5-DC776D60529C}" type="presOf" srcId="{7ADE0A7F-F779-449F-BA2C-6DCBFFBB2811}" destId="{31DC44FB-672F-4A1B-A404-D4408F1F16B0}" srcOrd="0" destOrd="0" presId="urn:microsoft.com/office/officeart/2005/8/layout/hierarchy1"/>
    <dgm:cxn modelId="{AC0F1178-7379-46F4-881C-17352B1B82D6}" type="presOf" srcId="{BF368514-B6DF-4134-8BB5-7258F96D85AE}" destId="{8A48CCF8-BC7A-46F3-A3E5-6FA5A440ACDD}" srcOrd="0" destOrd="0" presId="urn:microsoft.com/office/officeart/2005/8/layout/hierarchy1"/>
    <dgm:cxn modelId="{53AB7E81-FACD-4148-8EBA-9C85718EFD09}" type="presOf" srcId="{282EF974-FD32-4CC2-B59F-53C31586A432}" destId="{88B8E108-F241-4CA9-85D8-162A42B19002}" srcOrd="0" destOrd="0" presId="urn:microsoft.com/office/officeart/2005/8/layout/hierarchy1"/>
    <dgm:cxn modelId="{27BE5183-674D-4853-9543-78421294F583}" type="presOf" srcId="{4B55D9A7-DFE0-4168-B068-911F419CAED1}" destId="{3EFE19E1-99B8-4A1E-BBFB-7AC9D0CF407B}" srcOrd="0" destOrd="0" presId="urn:microsoft.com/office/officeart/2005/8/layout/hierarchy1"/>
    <dgm:cxn modelId="{F416CE85-C996-4528-B0AF-37A420B89F24}" srcId="{DC695C6E-5D18-47CD-A898-39415B8585F0}" destId="{4B55D9A7-DFE0-4168-B068-911F419CAED1}" srcOrd="1" destOrd="0" parTransId="{D527EFD8-D193-4C48-8525-2F904D62FE76}" sibTransId="{7FD3240F-8431-401D-9829-6FC5103D012E}"/>
    <dgm:cxn modelId="{7860E390-8F50-498E-90D0-DF43828A6A49}" type="presOf" srcId="{8FAA1FB1-4E43-47F9-98EB-D7A98EEFF462}" destId="{E49DA849-83B4-4957-B187-C25563A4266F}" srcOrd="0" destOrd="0" presId="urn:microsoft.com/office/officeart/2005/8/layout/hierarchy1"/>
    <dgm:cxn modelId="{86C9F596-D9B6-405D-B442-E0BBE3BFEBBE}" type="presOf" srcId="{52505423-11A5-4E7F-B010-662D433B890D}" destId="{7BCCB465-E304-4410-9482-CE6BA7C6C64A}" srcOrd="0" destOrd="0" presId="urn:microsoft.com/office/officeart/2005/8/layout/hierarchy1"/>
    <dgm:cxn modelId="{A03AD2A3-902C-478B-844A-EF7BA476E1DA}" type="presOf" srcId="{863DF5F5-A3E4-4BC6-B782-29C01D012EBF}" destId="{B0DDF9BE-4556-4A17-93DB-8ECA46811CA3}" srcOrd="0" destOrd="0" presId="urn:microsoft.com/office/officeart/2005/8/layout/hierarchy1"/>
    <dgm:cxn modelId="{371B07A5-D801-4C9E-83C9-E722BA9F2BD2}" type="presOf" srcId="{293C7AB9-1B3F-4494-8EDD-1069062B0137}" destId="{9536C5AE-212D-4937-8AEE-527C3D918E7F}" srcOrd="0" destOrd="0" presId="urn:microsoft.com/office/officeart/2005/8/layout/hierarchy1"/>
    <dgm:cxn modelId="{B9F637A7-207C-4ABA-B7E9-B0043109AAEB}" type="presOf" srcId="{7F0FF9D4-5C84-47DB-A509-B77C1BEB8EA2}" destId="{16E262FC-8400-4C88-9E02-A0C8C124BFD3}" srcOrd="0" destOrd="0" presId="urn:microsoft.com/office/officeart/2005/8/layout/hierarchy1"/>
    <dgm:cxn modelId="{BB5C61AA-E126-4ECE-9BF1-7D6EE68A52E6}" srcId="{6EFF4D04-675D-4775-B9D0-CE6432CB7613}" destId="{CA433EAF-479E-4367-A006-6A522D5D2118}" srcOrd="0" destOrd="0" parTransId="{E11206E3-CB8A-4F67-A370-C43D755FE285}" sibTransId="{133AFA38-7A0F-401B-9889-C06FF11A8CC4}"/>
    <dgm:cxn modelId="{806FA8AC-38F2-4656-A9E6-D2CCC8F368F3}" srcId="{BF368514-B6DF-4134-8BB5-7258F96D85AE}" destId="{D4FE86F5-7BF4-47B3-92C0-4EB9A10B0B9C}" srcOrd="0" destOrd="0" parTransId="{A260DC4A-379B-4E2C-B2D8-C8267436B507}" sibTransId="{B305A955-6231-4596-98AA-F454C2FAF13A}"/>
    <dgm:cxn modelId="{1D2C65B0-FB5F-40DE-9A24-397980A41942}" srcId="{8FAA1FB1-4E43-47F9-98EB-D7A98EEFF462}" destId="{948ECD0F-76F8-47DC-8A4A-34DCE5186896}" srcOrd="0" destOrd="0" parTransId="{863DF5F5-A3E4-4BC6-B782-29C01D012EBF}" sibTransId="{2FC83BB3-31F3-4C49-AD8B-25CAB351AAA1}"/>
    <dgm:cxn modelId="{BD3762B4-A8E4-41D3-B297-E712C1DE46C7}" type="presOf" srcId="{6EFF4D04-675D-4775-B9D0-CE6432CB7613}" destId="{D969BCA6-908F-42AC-819E-8A9FCAF3DC0E}" srcOrd="0" destOrd="0" presId="urn:microsoft.com/office/officeart/2005/8/layout/hierarchy1"/>
    <dgm:cxn modelId="{4935E6B5-E72F-4831-BD47-6C97E82D0E78}" type="presOf" srcId="{948ECD0F-76F8-47DC-8A4A-34DCE5186896}" destId="{52B77DDC-56D3-42F3-AEC2-FD544221DB8C}" srcOrd="0" destOrd="0" presId="urn:microsoft.com/office/officeart/2005/8/layout/hierarchy1"/>
    <dgm:cxn modelId="{004F52B6-99C2-4E16-87CC-55C6466A450C}" type="presOf" srcId="{D527EFD8-D193-4C48-8525-2F904D62FE76}" destId="{3CBD8196-73EA-4A11-9C31-BA88CE2D3209}" srcOrd="0" destOrd="0" presId="urn:microsoft.com/office/officeart/2005/8/layout/hierarchy1"/>
    <dgm:cxn modelId="{6742F7C1-1F71-47F8-AC52-9386236CDF8B}" type="presOf" srcId="{FF43CEF4-0A36-403B-A8A8-20FD951CA13B}" destId="{ED3799AC-D9E8-45B3-B936-4E32FBDC3820}" srcOrd="0" destOrd="0" presId="urn:microsoft.com/office/officeart/2005/8/layout/hierarchy1"/>
    <dgm:cxn modelId="{8A109CC5-BB97-4DF7-816C-710E51C2B367}" srcId="{D4FE86F5-7BF4-47B3-92C0-4EB9A10B0B9C}" destId="{DC695C6E-5D18-47CD-A898-39415B8585F0}" srcOrd="0" destOrd="0" parTransId="{7F0FF9D4-5C84-47DB-A509-B77C1BEB8EA2}" sibTransId="{99935FFC-3395-4986-90DC-4782A5766010}"/>
    <dgm:cxn modelId="{5D3758CC-40D4-4F14-AA85-BA89C773004C}" type="presOf" srcId="{A260DC4A-379B-4E2C-B2D8-C8267436B507}" destId="{4D199DA2-D770-41C1-B10D-EF33CE801419}" srcOrd="0" destOrd="0" presId="urn:microsoft.com/office/officeart/2005/8/layout/hierarchy1"/>
    <dgm:cxn modelId="{D5A5C2CC-6AB9-4250-B0BC-1541503DAF8C}" type="presOf" srcId="{D4FE86F5-7BF4-47B3-92C0-4EB9A10B0B9C}" destId="{B2CE16D6-BE56-4874-A1CE-35334C45D31C}" srcOrd="0" destOrd="0" presId="urn:microsoft.com/office/officeart/2005/8/layout/hierarchy1"/>
    <dgm:cxn modelId="{6669E1D0-C7D3-4BAC-82B1-3AD45518010C}" type="presOf" srcId="{57F763D7-DF67-40F0-9E29-426FEC19A00D}" destId="{0AAE86C4-A021-4004-AF66-6D3426B0AE82}" srcOrd="0" destOrd="0" presId="urn:microsoft.com/office/officeart/2005/8/layout/hierarchy1"/>
    <dgm:cxn modelId="{5B10D2D1-59A5-4707-A167-A358BD0E6C66}" srcId="{DC695C6E-5D18-47CD-A898-39415B8585F0}" destId="{282EF974-FD32-4CC2-B59F-53C31586A432}" srcOrd="0" destOrd="0" parTransId="{293C7AB9-1B3F-4494-8EDD-1069062B0137}" sibTransId="{E7BADB0D-43DA-4690-8A11-6B4D801BF794}"/>
    <dgm:cxn modelId="{59A350DA-FEF3-407B-BC1D-D817C6DD1FB6}" srcId="{DC695C6E-5D18-47CD-A898-39415B8585F0}" destId="{FF43CEF4-0A36-403B-A8A8-20FD951CA13B}" srcOrd="2" destOrd="0" parTransId="{57F763D7-DF67-40F0-9E29-426FEC19A00D}" sibTransId="{E0B2329A-798B-45E7-8D68-224167D5A77F}"/>
    <dgm:cxn modelId="{105E9DDC-E053-4CE5-AFF5-0D1D4BEFE232}" type="presOf" srcId="{CA433EAF-479E-4367-A006-6A522D5D2118}" destId="{CC7680D4-9AA7-467A-9769-E6A2A6AB27D5}" srcOrd="0" destOrd="0" presId="urn:microsoft.com/office/officeart/2005/8/layout/hierarchy1"/>
    <dgm:cxn modelId="{05EB124F-181B-45BD-822B-307BC6B9ED49}" type="presParOf" srcId="{F9DD04DB-D0D0-441B-A344-676FE19E6DC6}" destId="{60BB5586-756B-47CD-8E4D-651A1D6F10BA}" srcOrd="0" destOrd="0" presId="urn:microsoft.com/office/officeart/2005/8/layout/hierarchy1"/>
    <dgm:cxn modelId="{881B0241-954D-40C9-8CD1-E7D5FCE06CD2}" type="presParOf" srcId="{60BB5586-756B-47CD-8E4D-651A1D6F10BA}" destId="{E57967B1-BC01-49B3-BB0F-9902FEBB8445}" srcOrd="0" destOrd="0" presId="urn:microsoft.com/office/officeart/2005/8/layout/hierarchy1"/>
    <dgm:cxn modelId="{A85A61BA-A634-4D5F-9838-102968CF3B27}" type="presParOf" srcId="{E57967B1-BC01-49B3-BB0F-9902FEBB8445}" destId="{85A7DE2B-CA1E-4B10-8AD4-F3DD9D3002AE}" srcOrd="0" destOrd="0" presId="urn:microsoft.com/office/officeart/2005/8/layout/hierarchy1"/>
    <dgm:cxn modelId="{B7C59C24-FBB2-42A5-B71D-FED9D0F3E328}" type="presParOf" srcId="{E57967B1-BC01-49B3-BB0F-9902FEBB8445}" destId="{8A48CCF8-BC7A-46F3-A3E5-6FA5A440ACDD}" srcOrd="1" destOrd="0" presId="urn:microsoft.com/office/officeart/2005/8/layout/hierarchy1"/>
    <dgm:cxn modelId="{215928E8-6047-4EB7-B270-B4ACAC3ED529}" type="presParOf" srcId="{60BB5586-756B-47CD-8E4D-651A1D6F10BA}" destId="{22F4617F-D652-40A3-858E-C1F2059DE9A4}" srcOrd="1" destOrd="0" presId="urn:microsoft.com/office/officeart/2005/8/layout/hierarchy1"/>
    <dgm:cxn modelId="{020E73CE-8449-4065-8A04-2A4A452716C6}" type="presParOf" srcId="{22F4617F-D652-40A3-858E-C1F2059DE9A4}" destId="{4D199DA2-D770-41C1-B10D-EF33CE801419}" srcOrd="0" destOrd="0" presId="urn:microsoft.com/office/officeart/2005/8/layout/hierarchy1"/>
    <dgm:cxn modelId="{CC06F434-322E-4606-B880-295585936AD7}" type="presParOf" srcId="{22F4617F-D652-40A3-858E-C1F2059DE9A4}" destId="{A0655B07-50AC-4D61-AC9B-AD69143F03FF}" srcOrd="1" destOrd="0" presId="urn:microsoft.com/office/officeart/2005/8/layout/hierarchy1"/>
    <dgm:cxn modelId="{8A18906D-B9CA-4863-8A4C-F5BCE92A5ABF}" type="presParOf" srcId="{A0655B07-50AC-4D61-AC9B-AD69143F03FF}" destId="{6746794B-0F48-406B-B7AA-D7E83B147B92}" srcOrd="0" destOrd="0" presId="urn:microsoft.com/office/officeart/2005/8/layout/hierarchy1"/>
    <dgm:cxn modelId="{F3DA3897-E106-4174-9DCA-AF9BB07E7F44}" type="presParOf" srcId="{6746794B-0F48-406B-B7AA-D7E83B147B92}" destId="{F8A249C9-0500-4739-9223-56D5EE452686}" srcOrd="0" destOrd="0" presId="urn:microsoft.com/office/officeart/2005/8/layout/hierarchy1"/>
    <dgm:cxn modelId="{7A0F75D8-5E0A-4629-9F86-FC31E380174C}" type="presParOf" srcId="{6746794B-0F48-406B-B7AA-D7E83B147B92}" destId="{B2CE16D6-BE56-4874-A1CE-35334C45D31C}" srcOrd="1" destOrd="0" presId="urn:microsoft.com/office/officeart/2005/8/layout/hierarchy1"/>
    <dgm:cxn modelId="{E2B136E9-740F-426C-9734-53411E17DFBF}" type="presParOf" srcId="{A0655B07-50AC-4D61-AC9B-AD69143F03FF}" destId="{2976A23E-4185-444C-88B9-CA62A3856F4E}" srcOrd="1" destOrd="0" presId="urn:microsoft.com/office/officeart/2005/8/layout/hierarchy1"/>
    <dgm:cxn modelId="{7DFE98C3-BB40-4788-9633-4C0248C4240D}" type="presParOf" srcId="{2976A23E-4185-444C-88B9-CA62A3856F4E}" destId="{16E262FC-8400-4C88-9E02-A0C8C124BFD3}" srcOrd="0" destOrd="0" presId="urn:microsoft.com/office/officeart/2005/8/layout/hierarchy1"/>
    <dgm:cxn modelId="{2E5DD60B-95F0-40E0-8C27-585553E5E5CE}" type="presParOf" srcId="{2976A23E-4185-444C-88B9-CA62A3856F4E}" destId="{8637913A-5570-44D0-80BA-8821ADC915C8}" srcOrd="1" destOrd="0" presId="urn:microsoft.com/office/officeart/2005/8/layout/hierarchy1"/>
    <dgm:cxn modelId="{13B32E99-5674-460B-8A3C-3F81DAF0FC28}" type="presParOf" srcId="{8637913A-5570-44D0-80BA-8821ADC915C8}" destId="{268E00F0-0D90-4C2B-BB5D-EBB7A1E02DCC}" srcOrd="0" destOrd="0" presId="urn:microsoft.com/office/officeart/2005/8/layout/hierarchy1"/>
    <dgm:cxn modelId="{096D178A-0B66-461D-AE21-2361F3F9D95D}" type="presParOf" srcId="{268E00F0-0D90-4C2B-BB5D-EBB7A1E02DCC}" destId="{5CA7C411-509E-4F5E-84E8-5144F56B8E23}" srcOrd="0" destOrd="0" presId="urn:microsoft.com/office/officeart/2005/8/layout/hierarchy1"/>
    <dgm:cxn modelId="{6AB4818E-0288-416D-933C-9DD293BC78B9}" type="presParOf" srcId="{268E00F0-0D90-4C2B-BB5D-EBB7A1E02DCC}" destId="{C0D173E9-2994-498D-83E4-A75DB714B373}" srcOrd="1" destOrd="0" presId="urn:microsoft.com/office/officeart/2005/8/layout/hierarchy1"/>
    <dgm:cxn modelId="{43B37848-FC47-4196-84F1-C3F2AAF6D49E}" type="presParOf" srcId="{8637913A-5570-44D0-80BA-8821ADC915C8}" destId="{ED2D9E83-532B-4772-83A7-7075D876A725}" srcOrd="1" destOrd="0" presId="urn:microsoft.com/office/officeart/2005/8/layout/hierarchy1"/>
    <dgm:cxn modelId="{0E9CFDAE-944F-4168-BE6F-5563DDBC35E0}" type="presParOf" srcId="{ED2D9E83-532B-4772-83A7-7075D876A725}" destId="{9536C5AE-212D-4937-8AEE-527C3D918E7F}" srcOrd="0" destOrd="0" presId="urn:microsoft.com/office/officeart/2005/8/layout/hierarchy1"/>
    <dgm:cxn modelId="{359B6346-D1CD-4CEE-9855-7C930637CBDE}" type="presParOf" srcId="{ED2D9E83-532B-4772-83A7-7075D876A725}" destId="{2BB279C0-C8A2-4613-964F-FB0A27115933}" srcOrd="1" destOrd="0" presId="urn:microsoft.com/office/officeart/2005/8/layout/hierarchy1"/>
    <dgm:cxn modelId="{AD0287DE-3C60-43A2-8806-E6A673DB6AD7}" type="presParOf" srcId="{2BB279C0-C8A2-4613-964F-FB0A27115933}" destId="{A24D3508-629B-43F1-B1C1-56BF0EE4E4FD}" srcOrd="0" destOrd="0" presId="urn:microsoft.com/office/officeart/2005/8/layout/hierarchy1"/>
    <dgm:cxn modelId="{5C667805-D9B3-4281-9DA1-22B8BF10B9BA}" type="presParOf" srcId="{A24D3508-629B-43F1-B1C1-56BF0EE4E4FD}" destId="{B688F024-3E59-453D-A3EC-0E4BC68545FE}" srcOrd="0" destOrd="0" presId="urn:microsoft.com/office/officeart/2005/8/layout/hierarchy1"/>
    <dgm:cxn modelId="{89B1EF1B-5CD3-4DDB-ACF7-FB3A03ADE240}" type="presParOf" srcId="{A24D3508-629B-43F1-B1C1-56BF0EE4E4FD}" destId="{88B8E108-F241-4CA9-85D8-162A42B19002}" srcOrd="1" destOrd="0" presId="urn:microsoft.com/office/officeart/2005/8/layout/hierarchy1"/>
    <dgm:cxn modelId="{3B8B1D70-104D-4B16-997A-021B0A1D2731}" type="presParOf" srcId="{2BB279C0-C8A2-4613-964F-FB0A27115933}" destId="{87671397-969F-4C45-8BCA-2E0E99151429}" srcOrd="1" destOrd="0" presId="urn:microsoft.com/office/officeart/2005/8/layout/hierarchy1"/>
    <dgm:cxn modelId="{84983A56-DD18-493F-8C41-87D4A97E678E}" type="presParOf" srcId="{ED2D9E83-532B-4772-83A7-7075D876A725}" destId="{3CBD8196-73EA-4A11-9C31-BA88CE2D3209}" srcOrd="2" destOrd="0" presId="urn:microsoft.com/office/officeart/2005/8/layout/hierarchy1"/>
    <dgm:cxn modelId="{75094521-FD80-4281-ABD1-C6E5ABC6258B}" type="presParOf" srcId="{ED2D9E83-532B-4772-83A7-7075D876A725}" destId="{249DD225-BD42-4AFA-AE7C-41E3C670D543}" srcOrd="3" destOrd="0" presId="urn:microsoft.com/office/officeart/2005/8/layout/hierarchy1"/>
    <dgm:cxn modelId="{F8FC5F63-E58E-46D5-A353-7357A333D782}" type="presParOf" srcId="{249DD225-BD42-4AFA-AE7C-41E3C670D543}" destId="{3F59470C-E479-4B77-8F5F-0A04936BC877}" srcOrd="0" destOrd="0" presId="urn:microsoft.com/office/officeart/2005/8/layout/hierarchy1"/>
    <dgm:cxn modelId="{A74E7339-8C67-48A4-9D06-138537296F8E}" type="presParOf" srcId="{3F59470C-E479-4B77-8F5F-0A04936BC877}" destId="{B4C9592E-4F95-4986-A9E1-E27595AF0D13}" srcOrd="0" destOrd="0" presId="urn:microsoft.com/office/officeart/2005/8/layout/hierarchy1"/>
    <dgm:cxn modelId="{F833A743-E3E3-4C25-A662-2579176DDC6B}" type="presParOf" srcId="{3F59470C-E479-4B77-8F5F-0A04936BC877}" destId="{3EFE19E1-99B8-4A1E-BBFB-7AC9D0CF407B}" srcOrd="1" destOrd="0" presId="urn:microsoft.com/office/officeart/2005/8/layout/hierarchy1"/>
    <dgm:cxn modelId="{69F49014-BCB5-40BD-950B-CC3D56918B33}" type="presParOf" srcId="{249DD225-BD42-4AFA-AE7C-41E3C670D543}" destId="{4B941313-CCAB-4880-966B-B201983FD8B9}" srcOrd="1" destOrd="0" presId="urn:microsoft.com/office/officeart/2005/8/layout/hierarchy1"/>
    <dgm:cxn modelId="{410271B3-41B0-41C4-9365-95F5A8546FD5}" type="presParOf" srcId="{ED2D9E83-532B-4772-83A7-7075D876A725}" destId="{0AAE86C4-A021-4004-AF66-6D3426B0AE82}" srcOrd="4" destOrd="0" presId="urn:microsoft.com/office/officeart/2005/8/layout/hierarchy1"/>
    <dgm:cxn modelId="{50609C59-0816-4C3B-AED8-B758B36828E0}" type="presParOf" srcId="{ED2D9E83-532B-4772-83A7-7075D876A725}" destId="{870C43A2-F431-411A-B5EF-BE241707F523}" srcOrd="5" destOrd="0" presId="urn:microsoft.com/office/officeart/2005/8/layout/hierarchy1"/>
    <dgm:cxn modelId="{716CB382-FF4E-4AEC-B332-B36FB17B20A0}" type="presParOf" srcId="{870C43A2-F431-411A-B5EF-BE241707F523}" destId="{1582F8BF-7C99-40C5-8CF8-6E412EF0F9D2}" srcOrd="0" destOrd="0" presId="urn:microsoft.com/office/officeart/2005/8/layout/hierarchy1"/>
    <dgm:cxn modelId="{18DF4AE8-5AA7-4BD0-A880-E5B3FB18FBB1}" type="presParOf" srcId="{1582F8BF-7C99-40C5-8CF8-6E412EF0F9D2}" destId="{572BB8B4-18C1-49B6-90FB-A20AE78A00C6}" srcOrd="0" destOrd="0" presId="urn:microsoft.com/office/officeart/2005/8/layout/hierarchy1"/>
    <dgm:cxn modelId="{5CA48334-724E-401C-B2DB-FC254FA9DA91}" type="presParOf" srcId="{1582F8BF-7C99-40C5-8CF8-6E412EF0F9D2}" destId="{ED3799AC-D9E8-45B3-B936-4E32FBDC3820}" srcOrd="1" destOrd="0" presId="urn:microsoft.com/office/officeart/2005/8/layout/hierarchy1"/>
    <dgm:cxn modelId="{285838ED-C1FD-412A-88F7-3EE3B597877C}" type="presParOf" srcId="{870C43A2-F431-411A-B5EF-BE241707F523}" destId="{85ECF4A8-660D-4060-B8CD-4FFA088CB294}" srcOrd="1" destOrd="0" presId="urn:microsoft.com/office/officeart/2005/8/layout/hierarchy1"/>
    <dgm:cxn modelId="{E85AB07C-CE14-4D77-A8AF-40D390814E09}" type="presParOf" srcId="{2976A23E-4185-444C-88B9-CA62A3856F4E}" destId="{6B9F3D98-36B7-4B21-99D1-2A124A73E3BC}" srcOrd="2" destOrd="0" presId="urn:microsoft.com/office/officeart/2005/8/layout/hierarchy1"/>
    <dgm:cxn modelId="{230FF9D3-218A-476D-AB43-9AA6AFE31322}" type="presParOf" srcId="{2976A23E-4185-444C-88B9-CA62A3856F4E}" destId="{C89ADF05-1565-492C-A6D5-D31E54F7F514}" srcOrd="3" destOrd="0" presId="urn:microsoft.com/office/officeart/2005/8/layout/hierarchy1"/>
    <dgm:cxn modelId="{10C2DD90-9A29-45A7-8D5D-E947897797D2}" type="presParOf" srcId="{C89ADF05-1565-492C-A6D5-D31E54F7F514}" destId="{BC7CA8DD-AC17-4A4D-8B70-E624E99A3AB2}" srcOrd="0" destOrd="0" presId="urn:microsoft.com/office/officeart/2005/8/layout/hierarchy1"/>
    <dgm:cxn modelId="{82D2C916-1DAB-46F7-853E-B3E0E18834F8}" type="presParOf" srcId="{BC7CA8DD-AC17-4A4D-8B70-E624E99A3AB2}" destId="{78179456-D5A3-4629-AD02-9235FF0A6ED5}" srcOrd="0" destOrd="0" presId="urn:microsoft.com/office/officeart/2005/8/layout/hierarchy1"/>
    <dgm:cxn modelId="{77750666-374B-43B6-AF59-2150A43BB953}" type="presParOf" srcId="{BC7CA8DD-AC17-4A4D-8B70-E624E99A3AB2}" destId="{E49DA849-83B4-4957-B187-C25563A4266F}" srcOrd="1" destOrd="0" presId="urn:microsoft.com/office/officeart/2005/8/layout/hierarchy1"/>
    <dgm:cxn modelId="{71B06560-CCA1-4FCC-A08F-14C88ECB46F9}" type="presParOf" srcId="{C89ADF05-1565-492C-A6D5-D31E54F7F514}" destId="{714028CA-65FC-4750-AEF3-4A0D3157B517}" srcOrd="1" destOrd="0" presId="urn:microsoft.com/office/officeart/2005/8/layout/hierarchy1"/>
    <dgm:cxn modelId="{80C0096A-968F-4657-A5B5-1159DA2D162F}" type="presParOf" srcId="{714028CA-65FC-4750-AEF3-4A0D3157B517}" destId="{B0DDF9BE-4556-4A17-93DB-8ECA46811CA3}" srcOrd="0" destOrd="0" presId="urn:microsoft.com/office/officeart/2005/8/layout/hierarchy1"/>
    <dgm:cxn modelId="{6D5BB241-169D-4287-B0E6-AD0A47EA5BE3}" type="presParOf" srcId="{714028CA-65FC-4750-AEF3-4A0D3157B517}" destId="{04A20D97-58B6-4C93-80CD-6B3AF79FC48A}" srcOrd="1" destOrd="0" presId="urn:microsoft.com/office/officeart/2005/8/layout/hierarchy1"/>
    <dgm:cxn modelId="{46FCA149-46CE-45AB-81A7-69385FE1D7D3}" type="presParOf" srcId="{04A20D97-58B6-4C93-80CD-6B3AF79FC48A}" destId="{A8FCE305-2BB4-40FD-949E-E29582F082F5}" srcOrd="0" destOrd="0" presId="urn:microsoft.com/office/officeart/2005/8/layout/hierarchy1"/>
    <dgm:cxn modelId="{0CEDEA64-8108-47AF-AC30-511C74014E51}" type="presParOf" srcId="{A8FCE305-2BB4-40FD-949E-E29582F082F5}" destId="{D946B20E-A9AB-40D5-BF65-D848ECA52B15}" srcOrd="0" destOrd="0" presId="urn:microsoft.com/office/officeart/2005/8/layout/hierarchy1"/>
    <dgm:cxn modelId="{0A116F3F-1DB2-4CD7-89BD-FC0255B6E1DD}" type="presParOf" srcId="{A8FCE305-2BB4-40FD-949E-E29582F082F5}" destId="{52B77DDC-56D3-42F3-AEC2-FD544221DB8C}" srcOrd="1" destOrd="0" presId="urn:microsoft.com/office/officeart/2005/8/layout/hierarchy1"/>
    <dgm:cxn modelId="{49F3210C-26D1-47A1-965C-7202C28026AE}" type="presParOf" srcId="{04A20D97-58B6-4C93-80CD-6B3AF79FC48A}" destId="{47BABDC4-EB42-41BC-97EF-07F4A6716035}" srcOrd="1" destOrd="0" presId="urn:microsoft.com/office/officeart/2005/8/layout/hierarchy1"/>
    <dgm:cxn modelId="{B89E2BBA-33BF-4FD1-AB68-D4F600482400}" type="presParOf" srcId="{714028CA-65FC-4750-AEF3-4A0D3157B517}" destId="{31DC44FB-672F-4A1B-A404-D4408F1F16B0}" srcOrd="2" destOrd="0" presId="urn:microsoft.com/office/officeart/2005/8/layout/hierarchy1"/>
    <dgm:cxn modelId="{5944FED4-116F-493B-A8BB-766BB1888BD2}" type="presParOf" srcId="{714028CA-65FC-4750-AEF3-4A0D3157B517}" destId="{23C7845D-EE53-46DA-937C-9445A2D82C08}" srcOrd="3" destOrd="0" presId="urn:microsoft.com/office/officeart/2005/8/layout/hierarchy1"/>
    <dgm:cxn modelId="{3EC5C9D1-6F1B-4E52-AEAF-D6B219D78D21}" type="presParOf" srcId="{23C7845D-EE53-46DA-937C-9445A2D82C08}" destId="{03A271CB-7545-4C99-84D1-855E08C3063A}" srcOrd="0" destOrd="0" presId="urn:microsoft.com/office/officeart/2005/8/layout/hierarchy1"/>
    <dgm:cxn modelId="{96E7D4B8-59DB-4CC2-B3D5-DF8D621763B4}" type="presParOf" srcId="{03A271CB-7545-4C99-84D1-855E08C3063A}" destId="{E7A9B46D-C19D-44CE-9F39-69C174871A09}" srcOrd="0" destOrd="0" presId="urn:microsoft.com/office/officeart/2005/8/layout/hierarchy1"/>
    <dgm:cxn modelId="{FD66B29D-BEFD-4302-9673-88F6FDE01DC4}" type="presParOf" srcId="{03A271CB-7545-4C99-84D1-855E08C3063A}" destId="{5AFB3B76-ABC3-4859-B484-F176CA45BE35}" srcOrd="1" destOrd="0" presId="urn:microsoft.com/office/officeart/2005/8/layout/hierarchy1"/>
    <dgm:cxn modelId="{A95A46F2-2977-4D99-A2BD-32882280F3EE}" type="presParOf" srcId="{23C7845D-EE53-46DA-937C-9445A2D82C08}" destId="{9105E3B3-9765-4F2B-B23E-5533B94022E3}" srcOrd="1" destOrd="0" presId="urn:microsoft.com/office/officeart/2005/8/layout/hierarchy1"/>
    <dgm:cxn modelId="{75B4C5EB-64F0-4C32-92A0-AA29BAD3CA4B}" type="presParOf" srcId="{22F4617F-D652-40A3-858E-C1F2059DE9A4}" destId="{7BCCB465-E304-4410-9482-CE6BA7C6C64A}" srcOrd="2" destOrd="0" presId="urn:microsoft.com/office/officeart/2005/8/layout/hierarchy1"/>
    <dgm:cxn modelId="{C84CB141-6207-4202-9EE6-B53492B663C1}" type="presParOf" srcId="{22F4617F-D652-40A3-858E-C1F2059DE9A4}" destId="{C988AD81-3432-4A85-BB9E-E8B2B469E4D5}" srcOrd="3" destOrd="0" presId="urn:microsoft.com/office/officeart/2005/8/layout/hierarchy1"/>
    <dgm:cxn modelId="{FD5318D6-F48A-4B8A-91B9-B3EAF10F7A45}" type="presParOf" srcId="{C988AD81-3432-4A85-BB9E-E8B2B469E4D5}" destId="{14CF42CF-1EC2-41D8-8B5A-DC6455FCA6C9}" srcOrd="0" destOrd="0" presId="urn:microsoft.com/office/officeart/2005/8/layout/hierarchy1"/>
    <dgm:cxn modelId="{3EC435B3-DAFF-400D-AB6E-88C20DFA364B}" type="presParOf" srcId="{14CF42CF-1EC2-41D8-8B5A-DC6455FCA6C9}" destId="{3793DF39-213F-4664-BA69-C83B5618FB0D}" srcOrd="0" destOrd="0" presId="urn:microsoft.com/office/officeart/2005/8/layout/hierarchy1"/>
    <dgm:cxn modelId="{0620C63A-2933-4459-916E-89E3DA094763}" type="presParOf" srcId="{14CF42CF-1EC2-41D8-8B5A-DC6455FCA6C9}" destId="{D969BCA6-908F-42AC-819E-8A9FCAF3DC0E}" srcOrd="1" destOrd="0" presId="urn:microsoft.com/office/officeart/2005/8/layout/hierarchy1"/>
    <dgm:cxn modelId="{968944C8-5876-4197-99BD-0C9F07EBB3EF}" type="presParOf" srcId="{C988AD81-3432-4A85-BB9E-E8B2B469E4D5}" destId="{7F7BD979-5865-4EB3-968C-E53F28F3F235}" srcOrd="1" destOrd="0" presId="urn:microsoft.com/office/officeart/2005/8/layout/hierarchy1"/>
    <dgm:cxn modelId="{2BC22803-A131-4A78-ABC2-E2D4CD3FC985}" type="presParOf" srcId="{7F7BD979-5865-4EB3-968C-E53F28F3F235}" destId="{965E3A79-E81A-4B75-BE5E-1F5ABF07DD56}" srcOrd="0" destOrd="0" presId="urn:microsoft.com/office/officeart/2005/8/layout/hierarchy1"/>
    <dgm:cxn modelId="{E39C244B-9768-41BA-8A39-C364FBB6434E}" type="presParOf" srcId="{7F7BD979-5865-4EB3-968C-E53F28F3F235}" destId="{83DFD8D7-F804-4082-A1CF-2A8952BCAF1C}" srcOrd="1" destOrd="0" presId="urn:microsoft.com/office/officeart/2005/8/layout/hierarchy1"/>
    <dgm:cxn modelId="{47B8B7E7-7E47-4C75-BEAA-7D4D3FBF00DC}" type="presParOf" srcId="{83DFD8D7-F804-4082-A1CF-2A8952BCAF1C}" destId="{E217B10B-55DA-481C-84A6-231BF0D30B30}" srcOrd="0" destOrd="0" presId="urn:microsoft.com/office/officeart/2005/8/layout/hierarchy1"/>
    <dgm:cxn modelId="{DD3CC9F0-2B2F-498A-978A-95DA01570184}" type="presParOf" srcId="{E217B10B-55DA-481C-84A6-231BF0D30B30}" destId="{700EC072-D168-4F9A-9138-489544A036E2}" srcOrd="0" destOrd="0" presId="urn:microsoft.com/office/officeart/2005/8/layout/hierarchy1"/>
    <dgm:cxn modelId="{18073476-5B59-43B4-B9FE-F1D4CC3452F5}" type="presParOf" srcId="{E217B10B-55DA-481C-84A6-231BF0D30B30}" destId="{CC7680D4-9AA7-467A-9769-E6A2A6AB27D5}" srcOrd="1" destOrd="0" presId="urn:microsoft.com/office/officeart/2005/8/layout/hierarchy1"/>
    <dgm:cxn modelId="{56799013-B784-42EA-8A54-9DE5920867CF}" type="presParOf" srcId="{83DFD8D7-F804-4082-A1CF-2A8952BCAF1C}" destId="{D84890CE-950A-4BDC-BFF8-B8B17C35A55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65318-951A-4503-A1BD-0D4EC783F03F}">
      <dsp:nvSpPr>
        <dsp:cNvPr id="0" name=""/>
        <dsp:cNvSpPr/>
      </dsp:nvSpPr>
      <dsp:spPr>
        <a:xfrm>
          <a:off x="418863" y="0"/>
          <a:ext cx="1871193" cy="1039551"/>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rgbClr val="000000"/>
              </a:solidFill>
              <a:latin typeface="Calibri"/>
              <a:ea typeface="+mn-ea"/>
              <a:cs typeface="+mn-cs"/>
            </a:rPr>
            <a:t>Quel est l’état de santé de la population?</a:t>
          </a:r>
        </a:p>
      </dsp:txBody>
      <dsp:txXfrm>
        <a:off x="449310" y="30447"/>
        <a:ext cx="1810299" cy="978657"/>
      </dsp:txXfrm>
    </dsp:sp>
    <dsp:sp modelId="{40F1CBD9-0012-4281-BD77-0B0374D58624}">
      <dsp:nvSpPr>
        <dsp:cNvPr id="0" name=""/>
        <dsp:cNvSpPr/>
      </dsp:nvSpPr>
      <dsp:spPr>
        <a:xfrm rot="5400000">
          <a:off x="1159544" y="1065540"/>
          <a:ext cx="389831" cy="467798"/>
        </a:xfrm>
        <a:prstGeom prst="rightArrow">
          <a:avLst>
            <a:gd name="adj1" fmla="val 60000"/>
            <a:gd name="adj2" fmla="val 50000"/>
          </a:avLst>
        </a:prstGeom>
        <a:gradFill rotWithShape="0">
          <a:gsLst>
            <a:gs pos="0">
              <a:srgbClr val="4F81BD">
                <a:tint val="60000"/>
                <a:hueOff val="0"/>
                <a:satOff val="0"/>
                <a:lumOff val="0"/>
                <a:alphaOff val="0"/>
                <a:tint val="50000"/>
                <a:satMod val="300000"/>
              </a:srgbClr>
            </a:gs>
            <a:gs pos="35000">
              <a:srgbClr val="4F81BD">
                <a:tint val="60000"/>
                <a:hueOff val="0"/>
                <a:satOff val="0"/>
                <a:lumOff val="0"/>
                <a:alphaOff val="0"/>
                <a:tint val="37000"/>
                <a:satMod val="300000"/>
              </a:srgbClr>
            </a:gs>
            <a:gs pos="100000">
              <a:srgbClr val="4F81BD">
                <a:tint val="6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solidFill>
              <a:srgbClr val="000000"/>
            </a:solidFill>
            <a:latin typeface="Calibri"/>
            <a:ea typeface="+mn-ea"/>
            <a:cs typeface="+mn-cs"/>
          </a:endParaRPr>
        </a:p>
      </dsp:txBody>
      <dsp:txXfrm rot="-5400000">
        <a:off x="1214121" y="1104524"/>
        <a:ext cx="280678" cy="272882"/>
      </dsp:txXfrm>
    </dsp:sp>
    <dsp:sp modelId="{EDE230EB-C94C-41E2-BEC7-9D78CF4B56E9}">
      <dsp:nvSpPr>
        <dsp:cNvPr id="0" name=""/>
        <dsp:cNvSpPr/>
      </dsp:nvSpPr>
      <dsp:spPr>
        <a:xfrm>
          <a:off x="418863" y="1559328"/>
          <a:ext cx="1871193" cy="1039551"/>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rgbClr val="000000"/>
              </a:solidFill>
              <a:latin typeface="Calibri"/>
              <a:ea typeface="+mn-ea"/>
              <a:cs typeface="+mn-cs"/>
            </a:rPr>
            <a:t>Décrire</a:t>
          </a:r>
        </a:p>
      </dsp:txBody>
      <dsp:txXfrm>
        <a:off x="449310" y="1589775"/>
        <a:ext cx="1810299" cy="978657"/>
      </dsp:txXfrm>
    </dsp:sp>
    <dsp:sp modelId="{09211DA5-2674-4E62-A612-DBD778E2331E}">
      <dsp:nvSpPr>
        <dsp:cNvPr id="0" name=""/>
        <dsp:cNvSpPr/>
      </dsp:nvSpPr>
      <dsp:spPr>
        <a:xfrm rot="5400000">
          <a:off x="1159544" y="2624868"/>
          <a:ext cx="389832" cy="467798"/>
        </a:xfrm>
        <a:prstGeom prst="rightArrow">
          <a:avLst>
            <a:gd name="adj1" fmla="val 60000"/>
            <a:gd name="adj2" fmla="val 50000"/>
          </a:avLst>
        </a:prstGeom>
        <a:gradFill rotWithShape="0">
          <a:gsLst>
            <a:gs pos="0">
              <a:srgbClr val="4F81BD">
                <a:tint val="60000"/>
                <a:hueOff val="0"/>
                <a:satOff val="0"/>
                <a:lumOff val="0"/>
                <a:alphaOff val="0"/>
                <a:tint val="50000"/>
                <a:satMod val="300000"/>
              </a:srgbClr>
            </a:gs>
            <a:gs pos="35000">
              <a:srgbClr val="4F81BD">
                <a:tint val="60000"/>
                <a:hueOff val="0"/>
                <a:satOff val="0"/>
                <a:lumOff val="0"/>
                <a:alphaOff val="0"/>
                <a:tint val="37000"/>
                <a:satMod val="300000"/>
              </a:srgbClr>
            </a:gs>
            <a:gs pos="100000">
              <a:srgbClr val="4F81BD">
                <a:tint val="6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solidFill>
              <a:srgbClr val="000000"/>
            </a:solidFill>
            <a:latin typeface="Calibri"/>
            <a:ea typeface="+mn-ea"/>
            <a:cs typeface="+mn-cs"/>
          </a:endParaRPr>
        </a:p>
      </dsp:txBody>
      <dsp:txXfrm rot="-5400000">
        <a:off x="1214121" y="2663851"/>
        <a:ext cx="280678" cy="272882"/>
      </dsp:txXfrm>
    </dsp:sp>
    <dsp:sp modelId="{0BEE0892-D850-42F5-A5C3-70C811F6F1DC}">
      <dsp:nvSpPr>
        <dsp:cNvPr id="0" name=""/>
        <dsp:cNvSpPr/>
      </dsp:nvSpPr>
      <dsp:spPr>
        <a:xfrm>
          <a:off x="418863" y="3118656"/>
          <a:ext cx="1871193" cy="1039551"/>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rgbClr val="000000"/>
              </a:solidFill>
              <a:latin typeface="Calibri"/>
              <a:ea typeface="+mn-ea"/>
              <a:cs typeface="Calibri"/>
            </a:rPr>
            <a:t>Études descriptives</a:t>
          </a:r>
          <a:endParaRPr lang="fr-FR" sz="1900" kern="1200" dirty="0">
            <a:solidFill>
              <a:srgbClr val="000000"/>
            </a:solidFill>
            <a:latin typeface="Calibri"/>
            <a:ea typeface="+mn-ea"/>
            <a:cs typeface="+mn-cs"/>
          </a:endParaRPr>
        </a:p>
      </dsp:txBody>
      <dsp:txXfrm>
        <a:off x="449310" y="3149103"/>
        <a:ext cx="1810299" cy="978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65318-951A-4503-A1BD-0D4EC783F03F}">
      <dsp:nvSpPr>
        <dsp:cNvPr id="0" name=""/>
        <dsp:cNvSpPr/>
      </dsp:nvSpPr>
      <dsp:spPr>
        <a:xfrm>
          <a:off x="347394" y="0"/>
          <a:ext cx="2014131" cy="1039551"/>
        </a:xfrm>
        <a:prstGeom prst="roundRect">
          <a:avLst>
            <a:gd name="adj" fmla="val 10000"/>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a:ea typeface="+mn-ea"/>
              <a:cs typeface="+mn-cs"/>
            </a:rPr>
            <a:t>Quels sont les déterminants de la santé?</a:t>
          </a:r>
        </a:p>
      </dsp:txBody>
      <dsp:txXfrm>
        <a:off x="377841" y="30447"/>
        <a:ext cx="1953237" cy="978657"/>
      </dsp:txXfrm>
    </dsp:sp>
    <dsp:sp modelId="{40F1CBD9-0012-4281-BD77-0B0374D58624}">
      <dsp:nvSpPr>
        <dsp:cNvPr id="0" name=""/>
        <dsp:cNvSpPr/>
      </dsp:nvSpPr>
      <dsp:spPr>
        <a:xfrm rot="5400000">
          <a:off x="1159544" y="1065540"/>
          <a:ext cx="389831" cy="467798"/>
        </a:xfrm>
        <a:prstGeom prst="rightArrow">
          <a:avLst>
            <a:gd name="adj1" fmla="val 60000"/>
            <a:gd name="adj2" fmla="val 50000"/>
          </a:avLst>
        </a:prstGeom>
        <a:gradFill rotWithShape="0">
          <a:gsLst>
            <a:gs pos="0">
              <a:srgbClr val="C0504D">
                <a:tint val="60000"/>
                <a:hueOff val="0"/>
                <a:satOff val="0"/>
                <a:lumOff val="0"/>
                <a:alphaOff val="0"/>
                <a:tint val="50000"/>
                <a:satMod val="300000"/>
              </a:srgbClr>
            </a:gs>
            <a:gs pos="35000">
              <a:srgbClr val="C0504D">
                <a:tint val="60000"/>
                <a:hueOff val="0"/>
                <a:satOff val="0"/>
                <a:lumOff val="0"/>
                <a:alphaOff val="0"/>
                <a:tint val="37000"/>
                <a:satMod val="300000"/>
              </a:srgbClr>
            </a:gs>
            <a:gs pos="100000">
              <a:srgbClr val="C0504D">
                <a:tint val="6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rgbClr val="000000"/>
            </a:solidFill>
            <a:latin typeface="Calibri"/>
            <a:ea typeface="+mn-ea"/>
            <a:cs typeface="+mn-cs"/>
          </a:endParaRPr>
        </a:p>
      </dsp:txBody>
      <dsp:txXfrm rot="-5400000">
        <a:off x="1214121" y="1104524"/>
        <a:ext cx="280678" cy="272882"/>
      </dsp:txXfrm>
    </dsp:sp>
    <dsp:sp modelId="{EDE230EB-C94C-41E2-BEC7-9D78CF4B56E9}">
      <dsp:nvSpPr>
        <dsp:cNvPr id="0" name=""/>
        <dsp:cNvSpPr/>
      </dsp:nvSpPr>
      <dsp:spPr>
        <a:xfrm>
          <a:off x="347394" y="1559328"/>
          <a:ext cx="2014131" cy="1039551"/>
        </a:xfrm>
        <a:prstGeom prst="roundRect">
          <a:avLst>
            <a:gd name="adj" fmla="val 10000"/>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a:ea typeface="+mn-ea"/>
              <a:cs typeface="+mn-cs"/>
            </a:rPr>
            <a:t>Comprendre</a:t>
          </a:r>
        </a:p>
      </dsp:txBody>
      <dsp:txXfrm>
        <a:off x="377841" y="1589775"/>
        <a:ext cx="1953237" cy="978657"/>
      </dsp:txXfrm>
    </dsp:sp>
    <dsp:sp modelId="{09211DA5-2674-4E62-A612-DBD778E2331E}">
      <dsp:nvSpPr>
        <dsp:cNvPr id="0" name=""/>
        <dsp:cNvSpPr/>
      </dsp:nvSpPr>
      <dsp:spPr>
        <a:xfrm rot="5400000">
          <a:off x="1159544" y="2624868"/>
          <a:ext cx="389832" cy="467798"/>
        </a:xfrm>
        <a:prstGeom prst="rightArrow">
          <a:avLst>
            <a:gd name="adj1" fmla="val 60000"/>
            <a:gd name="adj2" fmla="val 50000"/>
          </a:avLst>
        </a:prstGeom>
        <a:gradFill rotWithShape="0">
          <a:gsLst>
            <a:gs pos="0">
              <a:srgbClr val="C0504D">
                <a:tint val="60000"/>
                <a:hueOff val="0"/>
                <a:satOff val="0"/>
                <a:lumOff val="0"/>
                <a:alphaOff val="0"/>
                <a:tint val="50000"/>
                <a:satMod val="300000"/>
              </a:srgbClr>
            </a:gs>
            <a:gs pos="35000">
              <a:srgbClr val="C0504D">
                <a:tint val="60000"/>
                <a:hueOff val="0"/>
                <a:satOff val="0"/>
                <a:lumOff val="0"/>
                <a:alphaOff val="0"/>
                <a:tint val="37000"/>
                <a:satMod val="300000"/>
              </a:srgbClr>
            </a:gs>
            <a:gs pos="100000">
              <a:srgbClr val="C0504D">
                <a:tint val="6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rgbClr val="000000"/>
            </a:solidFill>
            <a:latin typeface="Calibri"/>
            <a:ea typeface="+mn-ea"/>
            <a:cs typeface="+mn-cs"/>
          </a:endParaRPr>
        </a:p>
      </dsp:txBody>
      <dsp:txXfrm rot="-5400000">
        <a:off x="1214121" y="2663851"/>
        <a:ext cx="280678" cy="272882"/>
      </dsp:txXfrm>
    </dsp:sp>
    <dsp:sp modelId="{0BEE0892-D850-42F5-A5C3-70C811F6F1DC}">
      <dsp:nvSpPr>
        <dsp:cNvPr id="0" name=""/>
        <dsp:cNvSpPr/>
      </dsp:nvSpPr>
      <dsp:spPr>
        <a:xfrm>
          <a:off x="347394" y="3118656"/>
          <a:ext cx="2014131" cy="1039551"/>
        </a:xfrm>
        <a:prstGeom prst="roundRect">
          <a:avLst>
            <a:gd name="adj" fmla="val 10000"/>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a:ea typeface="+mn-ea"/>
              <a:cs typeface="Calibri"/>
            </a:rPr>
            <a:t>Études analytiques (étiologiques, explicatives)</a:t>
          </a:r>
          <a:endParaRPr lang="fr-FR" sz="1800" kern="1200" dirty="0">
            <a:solidFill>
              <a:srgbClr val="000000"/>
            </a:solidFill>
            <a:latin typeface="Calibri"/>
            <a:ea typeface="+mn-ea"/>
            <a:cs typeface="+mn-cs"/>
          </a:endParaRPr>
        </a:p>
      </dsp:txBody>
      <dsp:txXfrm>
        <a:off x="377841" y="3149103"/>
        <a:ext cx="1953237" cy="978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65318-951A-4503-A1BD-0D4EC783F03F}">
      <dsp:nvSpPr>
        <dsp:cNvPr id="0" name=""/>
        <dsp:cNvSpPr/>
      </dsp:nvSpPr>
      <dsp:spPr>
        <a:xfrm>
          <a:off x="383128" y="0"/>
          <a:ext cx="1942662" cy="1039551"/>
        </a:xfrm>
        <a:prstGeom prst="roundRect">
          <a:avLst>
            <a:gd name="adj" fmla="val 10000"/>
          </a:avLst>
        </a:prstGeom>
        <a:gradFill rotWithShape="0">
          <a:gsLst>
            <a:gs pos="0">
              <a:srgbClr val="000000">
                <a:hueOff val="0"/>
                <a:satOff val="0"/>
                <a:lumOff val="0"/>
                <a:alphaOff val="0"/>
                <a:tint val="50000"/>
                <a:satMod val="300000"/>
              </a:srgbClr>
            </a:gs>
            <a:gs pos="35000">
              <a:srgbClr val="000000">
                <a:hueOff val="0"/>
                <a:satOff val="0"/>
                <a:lumOff val="0"/>
                <a:alphaOff val="0"/>
                <a:tint val="37000"/>
                <a:satMod val="300000"/>
              </a:srgbClr>
            </a:gs>
            <a:gs pos="100000">
              <a:srgbClr val="00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a:ea typeface="+mn-ea"/>
              <a:cs typeface="+mn-cs"/>
            </a:rPr>
            <a:t>Les interventions proposées sont-elles efficaces ?</a:t>
          </a:r>
        </a:p>
      </dsp:txBody>
      <dsp:txXfrm>
        <a:off x="413575" y="30447"/>
        <a:ext cx="1881768" cy="978657"/>
      </dsp:txXfrm>
    </dsp:sp>
    <dsp:sp modelId="{40F1CBD9-0012-4281-BD77-0B0374D58624}">
      <dsp:nvSpPr>
        <dsp:cNvPr id="0" name=""/>
        <dsp:cNvSpPr/>
      </dsp:nvSpPr>
      <dsp:spPr>
        <a:xfrm rot="5400000">
          <a:off x="1159544" y="1065540"/>
          <a:ext cx="389831" cy="467798"/>
        </a:xfrm>
        <a:prstGeom prst="rightArrow">
          <a:avLst>
            <a:gd name="adj1" fmla="val 60000"/>
            <a:gd name="adj2" fmla="val 50000"/>
          </a:avLst>
        </a:prstGeom>
        <a:gradFill rotWithShape="0">
          <a:gsLst>
            <a:gs pos="0">
              <a:srgbClr val="000000">
                <a:hueOff val="0"/>
                <a:satOff val="0"/>
                <a:lumOff val="0"/>
                <a:alphaOff val="0"/>
                <a:tint val="50000"/>
                <a:satMod val="300000"/>
              </a:srgbClr>
            </a:gs>
            <a:gs pos="35000">
              <a:srgbClr val="000000">
                <a:hueOff val="0"/>
                <a:satOff val="0"/>
                <a:lumOff val="0"/>
                <a:alphaOff val="0"/>
                <a:tint val="37000"/>
                <a:satMod val="300000"/>
              </a:srgbClr>
            </a:gs>
            <a:gs pos="100000">
              <a:srgbClr val="00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rgbClr val="000000"/>
            </a:solidFill>
            <a:latin typeface="Calibri"/>
            <a:ea typeface="+mn-ea"/>
            <a:cs typeface="+mn-cs"/>
          </a:endParaRPr>
        </a:p>
      </dsp:txBody>
      <dsp:txXfrm rot="-5400000">
        <a:off x="1214121" y="1104524"/>
        <a:ext cx="280678" cy="272882"/>
      </dsp:txXfrm>
    </dsp:sp>
    <dsp:sp modelId="{EDE230EB-C94C-41E2-BEC7-9D78CF4B56E9}">
      <dsp:nvSpPr>
        <dsp:cNvPr id="0" name=""/>
        <dsp:cNvSpPr/>
      </dsp:nvSpPr>
      <dsp:spPr>
        <a:xfrm>
          <a:off x="383128" y="1559328"/>
          <a:ext cx="1942662" cy="1039551"/>
        </a:xfrm>
        <a:prstGeom prst="roundRect">
          <a:avLst>
            <a:gd name="adj" fmla="val 10000"/>
          </a:avLst>
        </a:prstGeom>
        <a:gradFill rotWithShape="0">
          <a:gsLst>
            <a:gs pos="0">
              <a:srgbClr val="000000">
                <a:hueOff val="6541442"/>
                <a:satOff val="18142"/>
                <a:lumOff val="38921"/>
                <a:alphaOff val="0"/>
                <a:tint val="50000"/>
                <a:satMod val="300000"/>
              </a:srgbClr>
            </a:gs>
            <a:gs pos="35000">
              <a:srgbClr val="000000">
                <a:hueOff val="6541442"/>
                <a:satOff val="18142"/>
                <a:lumOff val="38921"/>
                <a:alphaOff val="0"/>
                <a:tint val="37000"/>
                <a:satMod val="300000"/>
              </a:srgbClr>
            </a:gs>
            <a:gs pos="100000">
              <a:srgbClr val="000000">
                <a:hueOff val="6541442"/>
                <a:satOff val="18142"/>
                <a:lumOff val="3892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a:ea typeface="+mn-ea"/>
              <a:cs typeface="Calibri"/>
            </a:rPr>
            <a:t>Évaluer</a:t>
          </a:r>
          <a:endParaRPr lang="fr-FR" sz="1800" kern="1200" dirty="0">
            <a:solidFill>
              <a:srgbClr val="000000"/>
            </a:solidFill>
            <a:latin typeface="Calibri"/>
            <a:ea typeface="+mn-ea"/>
            <a:cs typeface="+mn-cs"/>
          </a:endParaRPr>
        </a:p>
      </dsp:txBody>
      <dsp:txXfrm>
        <a:off x="413575" y="1589775"/>
        <a:ext cx="1881768" cy="978657"/>
      </dsp:txXfrm>
    </dsp:sp>
    <dsp:sp modelId="{09211DA5-2674-4E62-A612-DBD778E2331E}">
      <dsp:nvSpPr>
        <dsp:cNvPr id="0" name=""/>
        <dsp:cNvSpPr/>
      </dsp:nvSpPr>
      <dsp:spPr>
        <a:xfrm rot="5400000">
          <a:off x="1159544" y="2624868"/>
          <a:ext cx="389832" cy="467798"/>
        </a:xfrm>
        <a:prstGeom prst="rightArrow">
          <a:avLst>
            <a:gd name="adj1" fmla="val 60000"/>
            <a:gd name="adj2" fmla="val 50000"/>
          </a:avLst>
        </a:prstGeom>
        <a:gradFill rotWithShape="0">
          <a:gsLst>
            <a:gs pos="0">
              <a:srgbClr val="000000">
                <a:hueOff val="13082884"/>
                <a:satOff val="36284"/>
                <a:lumOff val="77843"/>
                <a:alphaOff val="0"/>
                <a:tint val="50000"/>
                <a:satMod val="300000"/>
              </a:srgbClr>
            </a:gs>
            <a:gs pos="35000">
              <a:srgbClr val="000000">
                <a:hueOff val="13082884"/>
                <a:satOff val="36284"/>
                <a:lumOff val="77843"/>
                <a:alphaOff val="0"/>
                <a:tint val="37000"/>
                <a:satMod val="300000"/>
              </a:srgbClr>
            </a:gs>
            <a:gs pos="100000">
              <a:srgbClr val="000000">
                <a:hueOff val="13082884"/>
                <a:satOff val="36284"/>
                <a:lumOff val="77843"/>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rgbClr val="000000"/>
            </a:solidFill>
            <a:latin typeface="Calibri"/>
            <a:ea typeface="+mn-ea"/>
            <a:cs typeface="+mn-cs"/>
          </a:endParaRPr>
        </a:p>
      </dsp:txBody>
      <dsp:txXfrm rot="-5400000">
        <a:off x="1214121" y="2663851"/>
        <a:ext cx="280678" cy="272882"/>
      </dsp:txXfrm>
    </dsp:sp>
    <dsp:sp modelId="{0BEE0892-D850-42F5-A5C3-70C811F6F1DC}">
      <dsp:nvSpPr>
        <dsp:cNvPr id="0" name=""/>
        <dsp:cNvSpPr/>
      </dsp:nvSpPr>
      <dsp:spPr>
        <a:xfrm>
          <a:off x="383128" y="3118656"/>
          <a:ext cx="1942662" cy="1039551"/>
        </a:xfrm>
        <a:prstGeom prst="roundRect">
          <a:avLst>
            <a:gd name="adj" fmla="val 10000"/>
          </a:avLst>
        </a:prstGeom>
        <a:gradFill rotWithShape="0">
          <a:gsLst>
            <a:gs pos="0">
              <a:srgbClr val="000000">
                <a:hueOff val="13082884"/>
                <a:satOff val="36284"/>
                <a:lumOff val="77843"/>
                <a:alphaOff val="0"/>
                <a:tint val="50000"/>
                <a:satMod val="300000"/>
              </a:srgbClr>
            </a:gs>
            <a:gs pos="35000">
              <a:srgbClr val="000000">
                <a:hueOff val="13082884"/>
                <a:satOff val="36284"/>
                <a:lumOff val="77843"/>
                <a:alphaOff val="0"/>
                <a:tint val="37000"/>
                <a:satMod val="300000"/>
              </a:srgbClr>
            </a:gs>
            <a:gs pos="100000">
              <a:srgbClr val="000000">
                <a:hueOff val="13082884"/>
                <a:satOff val="36284"/>
                <a:lumOff val="7784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a:ea typeface="+mn-ea"/>
              <a:cs typeface="Calibri"/>
            </a:rPr>
            <a:t>Études interventionnelles (évaluatives)</a:t>
          </a:r>
          <a:endParaRPr lang="fr-FR" sz="1800" kern="1200" dirty="0">
            <a:solidFill>
              <a:srgbClr val="000000"/>
            </a:solidFill>
            <a:latin typeface="Calibri"/>
            <a:ea typeface="+mn-ea"/>
            <a:cs typeface="+mn-cs"/>
          </a:endParaRPr>
        </a:p>
      </dsp:txBody>
      <dsp:txXfrm>
        <a:off x="413575" y="3149103"/>
        <a:ext cx="1881768" cy="978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E3A79-E81A-4B75-BE5E-1F5ABF07DD56}">
      <dsp:nvSpPr>
        <dsp:cNvPr id="0" name=""/>
        <dsp:cNvSpPr/>
      </dsp:nvSpPr>
      <dsp:spPr>
        <a:xfrm>
          <a:off x="7902911" y="2285509"/>
          <a:ext cx="91440" cy="385163"/>
        </a:xfrm>
        <a:custGeom>
          <a:avLst/>
          <a:gdLst/>
          <a:ahLst/>
          <a:cxnLst/>
          <a:rect l="0" t="0" r="0" b="0"/>
          <a:pathLst>
            <a:path>
              <a:moveTo>
                <a:pt x="45720" y="0"/>
              </a:moveTo>
              <a:lnTo>
                <a:pt x="45720" y="385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CCB465-E304-4410-9482-CE6BA7C6C64A}">
      <dsp:nvSpPr>
        <dsp:cNvPr id="0" name=""/>
        <dsp:cNvSpPr/>
      </dsp:nvSpPr>
      <dsp:spPr>
        <a:xfrm>
          <a:off x="6127658" y="1059387"/>
          <a:ext cx="1820973" cy="385163"/>
        </a:xfrm>
        <a:custGeom>
          <a:avLst/>
          <a:gdLst/>
          <a:ahLst/>
          <a:cxnLst/>
          <a:rect l="0" t="0" r="0" b="0"/>
          <a:pathLst>
            <a:path>
              <a:moveTo>
                <a:pt x="0" y="0"/>
              </a:moveTo>
              <a:lnTo>
                <a:pt x="0" y="262477"/>
              </a:lnTo>
              <a:lnTo>
                <a:pt x="1820973" y="262477"/>
              </a:lnTo>
              <a:lnTo>
                <a:pt x="1820973" y="385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C44FB-672F-4A1B-A404-D4408F1F16B0}">
      <dsp:nvSpPr>
        <dsp:cNvPr id="0" name=""/>
        <dsp:cNvSpPr/>
      </dsp:nvSpPr>
      <dsp:spPr>
        <a:xfrm>
          <a:off x="6329989" y="3511631"/>
          <a:ext cx="809321" cy="385163"/>
        </a:xfrm>
        <a:custGeom>
          <a:avLst/>
          <a:gdLst/>
          <a:ahLst/>
          <a:cxnLst/>
          <a:rect l="0" t="0" r="0" b="0"/>
          <a:pathLst>
            <a:path>
              <a:moveTo>
                <a:pt x="0" y="0"/>
              </a:moveTo>
              <a:lnTo>
                <a:pt x="0" y="262477"/>
              </a:lnTo>
              <a:lnTo>
                <a:pt x="809321" y="262477"/>
              </a:lnTo>
              <a:lnTo>
                <a:pt x="809321" y="385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DDF9BE-4556-4A17-93DB-8ECA46811CA3}">
      <dsp:nvSpPr>
        <dsp:cNvPr id="0" name=""/>
        <dsp:cNvSpPr/>
      </dsp:nvSpPr>
      <dsp:spPr>
        <a:xfrm>
          <a:off x="5520667" y="3511631"/>
          <a:ext cx="809321" cy="385163"/>
        </a:xfrm>
        <a:custGeom>
          <a:avLst/>
          <a:gdLst/>
          <a:ahLst/>
          <a:cxnLst/>
          <a:rect l="0" t="0" r="0" b="0"/>
          <a:pathLst>
            <a:path>
              <a:moveTo>
                <a:pt x="809321" y="0"/>
              </a:moveTo>
              <a:lnTo>
                <a:pt x="809321" y="262477"/>
              </a:lnTo>
              <a:lnTo>
                <a:pt x="0" y="262477"/>
              </a:lnTo>
              <a:lnTo>
                <a:pt x="0" y="385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F3D98-36B7-4B21-99D1-2A124A73E3BC}">
      <dsp:nvSpPr>
        <dsp:cNvPr id="0" name=""/>
        <dsp:cNvSpPr/>
      </dsp:nvSpPr>
      <dsp:spPr>
        <a:xfrm>
          <a:off x="4306685" y="2285509"/>
          <a:ext cx="2023303" cy="385163"/>
        </a:xfrm>
        <a:custGeom>
          <a:avLst/>
          <a:gdLst/>
          <a:ahLst/>
          <a:cxnLst/>
          <a:rect l="0" t="0" r="0" b="0"/>
          <a:pathLst>
            <a:path>
              <a:moveTo>
                <a:pt x="0" y="0"/>
              </a:moveTo>
              <a:lnTo>
                <a:pt x="0" y="262477"/>
              </a:lnTo>
              <a:lnTo>
                <a:pt x="2023303" y="262477"/>
              </a:lnTo>
              <a:lnTo>
                <a:pt x="2023303" y="385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E86C4-A021-4004-AF66-6D3426B0AE82}">
      <dsp:nvSpPr>
        <dsp:cNvPr id="0" name=""/>
        <dsp:cNvSpPr/>
      </dsp:nvSpPr>
      <dsp:spPr>
        <a:xfrm>
          <a:off x="2283381" y="3511631"/>
          <a:ext cx="1618642" cy="385163"/>
        </a:xfrm>
        <a:custGeom>
          <a:avLst/>
          <a:gdLst/>
          <a:ahLst/>
          <a:cxnLst/>
          <a:rect l="0" t="0" r="0" b="0"/>
          <a:pathLst>
            <a:path>
              <a:moveTo>
                <a:pt x="0" y="0"/>
              </a:moveTo>
              <a:lnTo>
                <a:pt x="0" y="262477"/>
              </a:lnTo>
              <a:lnTo>
                <a:pt x="1618642" y="262477"/>
              </a:lnTo>
              <a:lnTo>
                <a:pt x="1618642" y="385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BD8196-73EA-4A11-9C31-BA88CE2D3209}">
      <dsp:nvSpPr>
        <dsp:cNvPr id="0" name=""/>
        <dsp:cNvSpPr/>
      </dsp:nvSpPr>
      <dsp:spPr>
        <a:xfrm>
          <a:off x="2237661" y="3511631"/>
          <a:ext cx="91440" cy="385163"/>
        </a:xfrm>
        <a:custGeom>
          <a:avLst/>
          <a:gdLst/>
          <a:ahLst/>
          <a:cxnLst/>
          <a:rect l="0" t="0" r="0" b="0"/>
          <a:pathLst>
            <a:path>
              <a:moveTo>
                <a:pt x="45720" y="0"/>
              </a:moveTo>
              <a:lnTo>
                <a:pt x="45720" y="385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36C5AE-212D-4937-8AEE-527C3D918E7F}">
      <dsp:nvSpPr>
        <dsp:cNvPr id="0" name=""/>
        <dsp:cNvSpPr/>
      </dsp:nvSpPr>
      <dsp:spPr>
        <a:xfrm>
          <a:off x="664738" y="3511631"/>
          <a:ext cx="1618642" cy="385163"/>
        </a:xfrm>
        <a:custGeom>
          <a:avLst/>
          <a:gdLst/>
          <a:ahLst/>
          <a:cxnLst/>
          <a:rect l="0" t="0" r="0" b="0"/>
          <a:pathLst>
            <a:path>
              <a:moveTo>
                <a:pt x="1618642" y="0"/>
              </a:moveTo>
              <a:lnTo>
                <a:pt x="1618642" y="262477"/>
              </a:lnTo>
              <a:lnTo>
                <a:pt x="0" y="262477"/>
              </a:lnTo>
              <a:lnTo>
                <a:pt x="0" y="385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262FC-8400-4C88-9E02-A0C8C124BFD3}">
      <dsp:nvSpPr>
        <dsp:cNvPr id="0" name=""/>
        <dsp:cNvSpPr/>
      </dsp:nvSpPr>
      <dsp:spPr>
        <a:xfrm>
          <a:off x="2283381" y="2285509"/>
          <a:ext cx="2023303" cy="385163"/>
        </a:xfrm>
        <a:custGeom>
          <a:avLst/>
          <a:gdLst/>
          <a:ahLst/>
          <a:cxnLst/>
          <a:rect l="0" t="0" r="0" b="0"/>
          <a:pathLst>
            <a:path>
              <a:moveTo>
                <a:pt x="2023303" y="0"/>
              </a:moveTo>
              <a:lnTo>
                <a:pt x="2023303" y="262477"/>
              </a:lnTo>
              <a:lnTo>
                <a:pt x="0" y="262477"/>
              </a:lnTo>
              <a:lnTo>
                <a:pt x="0" y="385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199DA2-D770-41C1-B10D-EF33CE801419}">
      <dsp:nvSpPr>
        <dsp:cNvPr id="0" name=""/>
        <dsp:cNvSpPr/>
      </dsp:nvSpPr>
      <dsp:spPr>
        <a:xfrm>
          <a:off x="4306685" y="1059387"/>
          <a:ext cx="1820973" cy="385163"/>
        </a:xfrm>
        <a:custGeom>
          <a:avLst/>
          <a:gdLst/>
          <a:ahLst/>
          <a:cxnLst/>
          <a:rect l="0" t="0" r="0" b="0"/>
          <a:pathLst>
            <a:path>
              <a:moveTo>
                <a:pt x="1820973" y="0"/>
              </a:moveTo>
              <a:lnTo>
                <a:pt x="1820973" y="262477"/>
              </a:lnTo>
              <a:lnTo>
                <a:pt x="0" y="262477"/>
              </a:lnTo>
              <a:lnTo>
                <a:pt x="0" y="385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A7DE2B-CA1E-4B10-8AD4-F3DD9D3002AE}">
      <dsp:nvSpPr>
        <dsp:cNvPr id="0" name=""/>
        <dsp:cNvSpPr/>
      </dsp:nvSpPr>
      <dsp:spPr>
        <a:xfrm>
          <a:off x="5465486" y="218429"/>
          <a:ext cx="1324344" cy="84095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A48CCF8-BC7A-46F3-A3E5-6FA5A440ACDD}">
      <dsp:nvSpPr>
        <dsp:cNvPr id="0" name=""/>
        <dsp:cNvSpPr/>
      </dsp:nvSpPr>
      <dsp:spPr>
        <a:xfrm>
          <a:off x="5612635" y="358221"/>
          <a:ext cx="1324344" cy="840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Etude épidémiologique</a:t>
          </a:r>
        </a:p>
      </dsp:txBody>
      <dsp:txXfrm>
        <a:off x="5637266" y="382852"/>
        <a:ext cx="1275082" cy="791696"/>
      </dsp:txXfrm>
    </dsp:sp>
    <dsp:sp modelId="{F8A249C9-0500-4739-9223-56D5EE452686}">
      <dsp:nvSpPr>
        <dsp:cNvPr id="0" name=""/>
        <dsp:cNvSpPr/>
      </dsp:nvSpPr>
      <dsp:spPr>
        <a:xfrm>
          <a:off x="3644513" y="1444551"/>
          <a:ext cx="1324344" cy="84095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2CE16D6-BE56-4874-A1CE-35334C45D31C}">
      <dsp:nvSpPr>
        <dsp:cNvPr id="0" name=""/>
        <dsp:cNvSpPr/>
      </dsp:nvSpPr>
      <dsp:spPr>
        <a:xfrm>
          <a:off x="3791662" y="1584343"/>
          <a:ext cx="1324344" cy="840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Observationnelle</a:t>
          </a:r>
        </a:p>
      </dsp:txBody>
      <dsp:txXfrm>
        <a:off x="3816293" y="1608974"/>
        <a:ext cx="1275082" cy="791696"/>
      </dsp:txXfrm>
    </dsp:sp>
    <dsp:sp modelId="{5CA7C411-509E-4F5E-84E8-5144F56B8E23}">
      <dsp:nvSpPr>
        <dsp:cNvPr id="0" name=""/>
        <dsp:cNvSpPr/>
      </dsp:nvSpPr>
      <dsp:spPr>
        <a:xfrm>
          <a:off x="1621209" y="2670673"/>
          <a:ext cx="1324344" cy="84095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0D173E9-2994-498D-83E4-A75DB714B373}">
      <dsp:nvSpPr>
        <dsp:cNvPr id="0" name=""/>
        <dsp:cNvSpPr/>
      </dsp:nvSpPr>
      <dsp:spPr>
        <a:xfrm>
          <a:off x="1768358" y="2810465"/>
          <a:ext cx="1324344" cy="840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Descriptive</a:t>
          </a:r>
        </a:p>
      </dsp:txBody>
      <dsp:txXfrm>
        <a:off x="1792989" y="2835096"/>
        <a:ext cx="1275082" cy="791696"/>
      </dsp:txXfrm>
    </dsp:sp>
    <dsp:sp modelId="{B688F024-3E59-453D-A3EC-0E4BC68545FE}">
      <dsp:nvSpPr>
        <dsp:cNvPr id="0" name=""/>
        <dsp:cNvSpPr/>
      </dsp:nvSpPr>
      <dsp:spPr>
        <a:xfrm>
          <a:off x="2566" y="3896795"/>
          <a:ext cx="1324344" cy="84095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8B8E108-F241-4CA9-85D8-162A42B19002}">
      <dsp:nvSpPr>
        <dsp:cNvPr id="0" name=""/>
        <dsp:cNvSpPr/>
      </dsp:nvSpPr>
      <dsp:spPr>
        <a:xfrm>
          <a:off x="149715" y="4036587"/>
          <a:ext cx="1324344" cy="840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Série de cas</a:t>
          </a:r>
        </a:p>
      </dsp:txBody>
      <dsp:txXfrm>
        <a:off x="174346" y="4061218"/>
        <a:ext cx="1275082" cy="791696"/>
      </dsp:txXfrm>
    </dsp:sp>
    <dsp:sp modelId="{B4C9592E-4F95-4986-A9E1-E27595AF0D13}">
      <dsp:nvSpPr>
        <dsp:cNvPr id="0" name=""/>
        <dsp:cNvSpPr/>
      </dsp:nvSpPr>
      <dsp:spPr>
        <a:xfrm>
          <a:off x="1621209" y="3896795"/>
          <a:ext cx="1324344" cy="84095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EFE19E1-99B8-4A1E-BBFB-7AC9D0CF407B}">
      <dsp:nvSpPr>
        <dsp:cNvPr id="0" name=""/>
        <dsp:cNvSpPr/>
      </dsp:nvSpPr>
      <dsp:spPr>
        <a:xfrm>
          <a:off x="1768358" y="4036587"/>
          <a:ext cx="1324344" cy="840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Ecologique</a:t>
          </a:r>
        </a:p>
      </dsp:txBody>
      <dsp:txXfrm>
        <a:off x="1792989" y="4061218"/>
        <a:ext cx="1275082" cy="791696"/>
      </dsp:txXfrm>
    </dsp:sp>
    <dsp:sp modelId="{572BB8B4-18C1-49B6-90FB-A20AE78A00C6}">
      <dsp:nvSpPr>
        <dsp:cNvPr id="0" name=""/>
        <dsp:cNvSpPr/>
      </dsp:nvSpPr>
      <dsp:spPr>
        <a:xfrm>
          <a:off x="3239852" y="3896795"/>
          <a:ext cx="1324344" cy="84095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D3799AC-D9E8-45B3-B936-4E32FBDC3820}">
      <dsp:nvSpPr>
        <dsp:cNvPr id="0" name=""/>
        <dsp:cNvSpPr/>
      </dsp:nvSpPr>
      <dsp:spPr>
        <a:xfrm>
          <a:off x="3387001" y="4036587"/>
          <a:ext cx="1324344" cy="840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Transversale</a:t>
          </a:r>
        </a:p>
      </dsp:txBody>
      <dsp:txXfrm>
        <a:off x="3411632" y="4061218"/>
        <a:ext cx="1275082" cy="791696"/>
      </dsp:txXfrm>
    </dsp:sp>
    <dsp:sp modelId="{78179456-D5A3-4629-AD02-9235FF0A6ED5}">
      <dsp:nvSpPr>
        <dsp:cNvPr id="0" name=""/>
        <dsp:cNvSpPr/>
      </dsp:nvSpPr>
      <dsp:spPr>
        <a:xfrm>
          <a:off x="5667816" y="2670673"/>
          <a:ext cx="1324344" cy="84095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49DA849-83B4-4957-B187-C25563A4266F}">
      <dsp:nvSpPr>
        <dsp:cNvPr id="0" name=""/>
        <dsp:cNvSpPr/>
      </dsp:nvSpPr>
      <dsp:spPr>
        <a:xfrm>
          <a:off x="5814966" y="2810465"/>
          <a:ext cx="1324344" cy="840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Analytique</a:t>
          </a:r>
        </a:p>
      </dsp:txBody>
      <dsp:txXfrm>
        <a:off x="5839597" y="2835096"/>
        <a:ext cx="1275082" cy="791696"/>
      </dsp:txXfrm>
    </dsp:sp>
    <dsp:sp modelId="{D946B20E-A9AB-40D5-BF65-D848ECA52B15}">
      <dsp:nvSpPr>
        <dsp:cNvPr id="0" name=""/>
        <dsp:cNvSpPr/>
      </dsp:nvSpPr>
      <dsp:spPr>
        <a:xfrm>
          <a:off x="4858495" y="3896795"/>
          <a:ext cx="1324344" cy="84095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2B77DDC-56D3-42F3-AEC2-FD544221DB8C}">
      <dsp:nvSpPr>
        <dsp:cNvPr id="0" name=""/>
        <dsp:cNvSpPr/>
      </dsp:nvSpPr>
      <dsp:spPr>
        <a:xfrm>
          <a:off x="5005644" y="4036587"/>
          <a:ext cx="1324344" cy="840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300" b="1" kern="1200" dirty="0"/>
            <a:t>Cas-témoins</a:t>
          </a:r>
        </a:p>
      </dsp:txBody>
      <dsp:txXfrm>
        <a:off x="5030275" y="4061218"/>
        <a:ext cx="1275082" cy="791696"/>
      </dsp:txXfrm>
    </dsp:sp>
    <dsp:sp modelId="{E7A9B46D-C19D-44CE-9F39-69C174871A09}">
      <dsp:nvSpPr>
        <dsp:cNvPr id="0" name=""/>
        <dsp:cNvSpPr/>
      </dsp:nvSpPr>
      <dsp:spPr>
        <a:xfrm>
          <a:off x="6477138" y="3896795"/>
          <a:ext cx="1324344" cy="84095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AFB3B76-ABC3-4859-B484-F176CA45BE35}">
      <dsp:nvSpPr>
        <dsp:cNvPr id="0" name=""/>
        <dsp:cNvSpPr/>
      </dsp:nvSpPr>
      <dsp:spPr>
        <a:xfrm>
          <a:off x="6624287" y="4036587"/>
          <a:ext cx="1324344" cy="840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Cohorte </a:t>
          </a:r>
        </a:p>
        <a:p>
          <a:pPr marL="0" lvl="0" indent="0" algn="ctr" defTabSz="577850">
            <a:lnSpc>
              <a:spcPct val="90000"/>
            </a:lnSpc>
            <a:spcBef>
              <a:spcPct val="0"/>
            </a:spcBef>
            <a:spcAft>
              <a:spcPct val="35000"/>
            </a:spcAft>
            <a:buNone/>
          </a:pPr>
          <a:r>
            <a:rPr lang="fr-FR" sz="1300" b="1" kern="1200" dirty="0"/>
            <a:t>(exposés/ non exposés)</a:t>
          </a:r>
        </a:p>
      </dsp:txBody>
      <dsp:txXfrm>
        <a:off x="6648918" y="4061218"/>
        <a:ext cx="1275082" cy="791696"/>
      </dsp:txXfrm>
    </dsp:sp>
    <dsp:sp modelId="{3793DF39-213F-4664-BA69-C83B5618FB0D}">
      <dsp:nvSpPr>
        <dsp:cNvPr id="0" name=""/>
        <dsp:cNvSpPr/>
      </dsp:nvSpPr>
      <dsp:spPr>
        <a:xfrm>
          <a:off x="7286459" y="1444551"/>
          <a:ext cx="1324344" cy="84095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969BCA6-908F-42AC-819E-8A9FCAF3DC0E}">
      <dsp:nvSpPr>
        <dsp:cNvPr id="0" name=""/>
        <dsp:cNvSpPr/>
      </dsp:nvSpPr>
      <dsp:spPr>
        <a:xfrm>
          <a:off x="7433609" y="1584343"/>
          <a:ext cx="1324344" cy="840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Expérimentale</a:t>
          </a:r>
        </a:p>
      </dsp:txBody>
      <dsp:txXfrm>
        <a:off x="7458240" y="1608974"/>
        <a:ext cx="1275082" cy="791696"/>
      </dsp:txXfrm>
    </dsp:sp>
    <dsp:sp modelId="{700EC072-D168-4F9A-9138-489544A036E2}">
      <dsp:nvSpPr>
        <dsp:cNvPr id="0" name=""/>
        <dsp:cNvSpPr/>
      </dsp:nvSpPr>
      <dsp:spPr>
        <a:xfrm>
          <a:off x="7286459" y="2670673"/>
          <a:ext cx="1324344" cy="84095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C7680D4-9AA7-467A-9769-E6A2A6AB27D5}">
      <dsp:nvSpPr>
        <dsp:cNvPr id="0" name=""/>
        <dsp:cNvSpPr/>
      </dsp:nvSpPr>
      <dsp:spPr>
        <a:xfrm>
          <a:off x="7433609" y="2810465"/>
          <a:ext cx="1324344" cy="840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Essai contrôlé </a:t>
          </a:r>
        </a:p>
        <a:p>
          <a:pPr marL="0" lvl="0" indent="0" algn="ctr" defTabSz="577850" rtl="0">
            <a:lnSpc>
              <a:spcPct val="90000"/>
            </a:lnSpc>
            <a:spcBef>
              <a:spcPct val="0"/>
            </a:spcBef>
            <a:spcAft>
              <a:spcPct val="35000"/>
            </a:spcAft>
            <a:buNone/>
          </a:pPr>
          <a:r>
            <a:rPr lang="fr-FR" sz="1300" b="1" kern="1200" dirty="0"/>
            <a:t>randomisé </a:t>
          </a:r>
        </a:p>
      </dsp:txBody>
      <dsp:txXfrm>
        <a:off x="7458240" y="2835096"/>
        <a:ext cx="1275082" cy="7916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A7BFFD-1637-458B-8AE6-59157655538F}" type="datetimeFigureOut">
              <a:rPr lang="fr-FR" smtClean="0"/>
              <a:pPr/>
              <a:t>20/09/2024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D73E48-25EF-457A-AF08-B4337DD3B077}" type="slidenum">
              <a:rPr lang="fr-FR" smtClean="0"/>
              <a:pPr/>
              <a:t>‹N°›</a:t>
            </a:fld>
            <a:endParaRPr lang="fr-FR"/>
          </a:p>
        </p:txBody>
      </p:sp>
    </p:spTree>
    <p:extLst>
      <p:ext uri="{BB962C8B-B14F-4D97-AF65-F5344CB8AC3E}">
        <p14:creationId xmlns:p14="http://schemas.microsoft.com/office/powerpoint/2010/main" val="721553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B623E-8A92-497A-B6C6-B23D0A9AF894}" type="datetimeFigureOut">
              <a:rPr lang="fr-FR" smtClean="0"/>
              <a:pPr/>
              <a:t>20/09/2024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2BCAB-EECF-4539-8FEF-E7D3EEC5F4B1}" type="slidenum">
              <a:rPr lang="fr-FR" smtClean="0"/>
              <a:pPr/>
              <a:t>‹N°›</a:t>
            </a:fld>
            <a:endParaRPr lang="fr-FR"/>
          </a:p>
        </p:txBody>
      </p:sp>
    </p:spTree>
    <p:extLst>
      <p:ext uri="{BB962C8B-B14F-4D97-AF65-F5344CB8AC3E}">
        <p14:creationId xmlns:p14="http://schemas.microsoft.com/office/powerpoint/2010/main" val="187896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fld id="{A63E52FA-5C08-46C9-8E06-BBAB0D68D8BB}" type="slidenum">
              <a:rPr lang="en-US" altLang="fr-FR"/>
              <a:pPr/>
              <a:t>‹N°›</a:t>
            </a:fld>
            <a:endParaRPr lang="en-US" altLang="fr-FR"/>
          </a:p>
        </p:txBody>
      </p:sp>
    </p:spTree>
    <p:extLst>
      <p:ext uri="{BB962C8B-B14F-4D97-AF65-F5344CB8AC3E}">
        <p14:creationId xmlns:p14="http://schemas.microsoft.com/office/powerpoint/2010/main" val="1422136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edric.dananche@chu-lyon.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cedric.dananche@chu-lyon.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48679" y="629434"/>
            <a:ext cx="7918648" cy="1847336"/>
          </a:xfrm>
        </p:spPr>
        <p:txBody>
          <a:bodyPr>
            <a:normAutofit/>
          </a:bodyPr>
          <a:lstStyle/>
          <a:p>
            <a:r>
              <a:rPr lang="fr-FR" b="1" dirty="0">
                <a:solidFill>
                  <a:schemeClr val="accent6"/>
                </a:solidFill>
              </a:rPr>
              <a:t>DFGSM2 </a:t>
            </a:r>
            <a:br>
              <a:rPr lang="fr-FR" b="1" dirty="0">
                <a:solidFill>
                  <a:schemeClr val="accent6"/>
                </a:solidFill>
              </a:rPr>
            </a:br>
            <a:r>
              <a:rPr lang="fr-FR" b="1" dirty="0">
                <a:solidFill>
                  <a:schemeClr val="accent6"/>
                </a:solidFill>
              </a:rPr>
              <a:t>Les études cas-témoins</a:t>
            </a:r>
          </a:p>
        </p:txBody>
      </p:sp>
      <p:sp>
        <p:nvSpPr>
          <p:cNvPr id="6" name="ZoneTexte 5"/>
          <p:cNvSpPr txBox="1"/>
          <p:nvPr/>
        </p:nvSpPr>
        <p:spPr>
          <a:xfrm>
            <a:off x="323527" y="3429000"/>
            <a:ext cx="8568951" cy="2616101"/>
          </a:xfrm>
          <a:prstGeom prst="rect">
            <a:avLst/>
          </a:prstGeom>
          <a:noFill/>
        </p:spPr>
        <p:txBody>
          <a:bodyPr wrap="square" rtlCol="0">
            <a:spAutoFit/>
          </a:bodyPr>
          <a:lstStyle/>
          <a:p>
            <a:pPr algn="ctr"/>
            <a:r>
              <a:rPr lang="fr-FR" sz="2400" b="1" dirty="0"/>
              <a:t>Pr Philippe Vanhems, Dr Cédric </a:t>
            </a:r>
            <a:r>
              <a:rPr lang="fr-FR" sz="2400" b="1" dirty="0" err="1"/>
              <a:t>Dananché</a:t>
            </a:r>
            <a:endParaRPr lang="fr-FR" sz="2400" b="1" dirty="0"/>
          </a:p>
          <a:p>
            <a:pPr algn="ctr"/>
            <a:r>
              <a:rPr lang="fr-FR" sz="2000" dirty="0"/>
              <a:t>Service d’Hygiène Hospitalière, Epidémiologie, </a:t>
            </a:r>
            <a:r>
              <a:rPr lang="fr-FR" sz="2000" dirty="0" err="1"/>
              <a:t>Infectiovigilance</a:t>
            </a:r>
            <a:r>
              <a:rPr lang="fr-FR" sz="2000" dirty="0"/>
              <a:t> et Prévention, Hospices Civils de Lyon</a:t>
            </a:r>
          </a:p>
          <a:p>
            <a:pPr algn="ctr"/>
            <a:r>
              <a:rPr lang="fr-FR" sz="2000" dirty="0"/>
              <a:t>Centre International de Recherche en Infectiologie (CIRI)</a:t>
            </a:r>
          </a:p>
          <a:p>
            <a:pPr algn="ctr"/>
            <a:r>
              <a:rPr lang="fr-FR" sz="2000" dirty="0">
                <a:hlinkClick r:id="rId2"/>
              </a:rPr>
              <a:t>Philippe.vanhems@chu-lyon.fr - cedric.dananche@chu-lyon.fr</a:t>
            </a:r>
            <a:r>
              <a:rPr lang="fr-FR" sz="2000" dirty="0"/>
              <a:t> </a:t>
            </a:r>
          </a:p>
          <a:p>
            <a:pPr algn="ctr"/>
            <a:endParaRPr lang="fr-FR" sz="2000" b="1" dirty="0"/>
          </a:p>
          <a:p>
            <a:pPr algn="ctr"/>
            <a:r>
              <a:rPr lang="fr-FR" sz="2000" b="1" dirty="0"/>
              <a:t>20/09/2024</a:t>
            </a:r>
          </a:p>
          <a:p>
            <a:pPr algn="ctr"/>
            <a:endParaRPr lang="fr-FR" sz="2000" dirty="0"/>
          </a:p>
        </p:txBody>
      </p:sp>
      <p:sp>
        <p:nvSpPr>
          <p:cNvPr id="17" name="Forme libre 16"/>
          <p:cNvSpPr/>
          <p:nvPr/>
        </p:nvSpPr>
        <p:spPr>
          <a:xfrm>
            <a:off x="1835696" y="2450776"/>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7" name="Forme libre 6"/>
          <p:cNvSpPr/>
          <p:nvPr/>
        </p:nvSpPr>
        <p:spPr>
          <a:xfrm rot="-10860000">
            <a:off x="1911230" y="2522829"/>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4" name="Ellipse 3"/>
          <p:cNvSpPr/>
          <p:nvPr/>
        </p:nvSpPr>
        <p:spPr>
          <a:xfrm>
            <a:off x="7192234" y="2436556"/>
            <a:ext cx="129012" cy="129012"/>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998366" y="2547535"/>
            <a:ext cx="64506" cy="64506"/>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591780" y="5661248"/>
            <a:ext cx="3960440" cy="461665"/>
          </a:xfrm>
          <a:prstGeom prst="rect">
            <a:avLst/>
          </a:prstGeom>
          <a:noFill/>
        </p:spPr>
        <p:txBody>
          <a:bodyPr wrap="square" rtlCol="0">
            <a:spAutoFit/>
          </a:bodyPr>
          <a:lstStyle/>
          <a:p>
            <a:pPr algn="ctr"/>
            <a:r>
              <a:rPr lang="fr-FR" sz="2400" b="1" dirty="0">
                <a:solidFill>
                  <a:schemeClr val="accent6"/>
                </a:solidFill>
              </a:rPr>
              <a:t>UE1 – Santé Publique et LCA</a:t>
            </a:r>
            <a:endParaRPr lang="fr-FR" sz="2400" dirty="0"/>
          </a:p>
        </p:txBody>
      </p:sp>
    </p:spTree>
    <p:extLst>
      <p:ext uri="{BB962C8B-B14F-4D97-AF65-F5344CB8AC3E}">
        <p14:creationId xmlns:p14="http://schemas.microsoft.com/office/powerpoint/2010/main" val="378931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dirty="0">
                <a:solidFill>
                  <a:schemeClr val="tx1">
                    <a:lumMod val="65000"/>
                    <a:lumOff val="35000"/>
                  </a:schemeClr>
                </a:solidFill>
              </a:rPr>
              <a:t>LES ÉTUDES </a:t>
            </a:r>
            <a:r>
              <a:rPr lang="fr-FR" sz="3600" b="1" dirty="0">
                <a:solidFill>
                  <a:schemeClr val="tx1">
                    <a:lumMod val="65000"/>
                    <a:lumOff val="35000"/>
                  </a:schemeClr>
                </a:solidFill>
              </a:rPr>
              <a:t>CAS-TÉMOINS </a:t>
            </a:r>
            <a:r>
              <a:rPr lang="fr-FR" sz="3600" dirty="0">
                <a:solidFill>
                  <a:schemeClr val="tx1">
                    <a:lumMod val="65000"/>
                    <a:lumOff val="35000"/>
                  </a:schemeClr>
                </a:solidFill>
              </a:rPr>
              <a:t>: EXEMPLE</a:t>
            </a:r>
          </a:p>
        </p:txBody>
      </p:sp>
      <p:cxnSp>
        <p:nvCxnSpPr>
          <p:cNvPr id="8" name="Connecteur droit 7"/>
          <p:cNvCxnSpPr/>
          <p:nvPr/>
        </p:nvCxnSpPr>
        <p:spPr>
          <a:xfrm>
            <a:off x="251520"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10</a:t>
            </a:fld>
            <a:endParaRPr lang="fr-FR" sz="1400" b="1" dirty="0">
              <a:solidFill>
                <a:schemeClr val="accent6"/>
              </a:solidFill>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l="18332" t="13715" r="4256" b="30164"/>
          <a:stretch>
            <a:fillRect/>
          </a:stretch>
        </p:blipFill>
        <p:spPr bwMode="auto">
          <a:xfrm>
            <a:off x="251520" y="1340768"/>
            <a:ext cx="8537575" cy="386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83783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11</a:t>
            </a:fld>
            <a:endParaRPr lang="fr-FR" sz="1400" b="1" dirty="0">
              <a:solidFill>
                <a:schemeClr val="accent6"/>
              </a:solidFill>
            </a:endParaRPr>
          </a:p>
        </p:txBody>
      </p:sp>
      <p:cxnSp>
        <p:nvCxnSpPr>
          <p:cNvPr id="12" name="Connecteur droit avec flèche 10"/>
          <p:cNvCxnSpPr>
            <a:cxnSpLocks noChangeShapeType="1"/>
          </p:cNvCxnSpPr>
          <p:nvPr/>
        </p:nvCxnSpPr>
        <p:spPr bwMode="auto">
          <a:xfrm flipH="1">
            <a:off x="2772916" y="3613753"/>
            <a:ext cx="1944687" cy="0"/>
          </a:xfrm>
          <a:prstGeom prst="straightConnector1">
            <a:avLst/>
          </a:prstGeom>
          <a:noFill/>
          <a:ln w="76200" algn="ctr">
            <a:solidFill>
              <a:schemeClr val="accent1"/>
            </a:solidFill>
            <a:round/>
            <a:headEnd type="none" w="sm" len="sm"/>
            <a:tailEnd type="arrow" w="med" len="med"/>
          </a:ln>
          <a:extLst>
            <a:ext uri="{909E8E84-426E-40DD-AFC4-6F175D3DCCD1}">
              <a14:hiddenFill xmlns:a14="http://schemas.microsoft.com/office/drawing/2010/main">
                <a:noFill/>
              </a14:hiddenFill>
            </a:ext>
          </a:extLst>
        </p:spPr>
      </p:cxnSp>
      <p:cxnSp>
        <p:nvCxnSpPr>
          <p:cNvPr id="13" name="Connecteur droit avec flèche 11"/>
          <p:cNvCxnSpPr>
            <a:cxnSpLocks noChangeShapeType="1"/>
          </p:cNvCxnSpPr>
          <p:nvPr/>
        </p:nvCxnSpPr>
        <p:spPr bwMode="auto">
          <a:xfrm flipH="1">
            <a:off x="2772916" y="4653935"/>
            <a:ext cx="1944687" cy="0"/>
          </a:xfrm>
          <a:prstGeom prst="straightConnector1">
            <a:avLst/>
          </a:prstGeom>
          <a:noFill/>
          <a:ln w="76200" algn="ctr">
            <a:solidFill>
              <a:schemeClr val="accent1"/>
            </a:solidFill>
            <a:round/>
            <a:headEnd type="none" w="sm" len="sm"/>
            <a:tailEnd type="arrow" w="med" len="med"/>
          </a:ln>
          <a:extLst>
            <a:ext uri="{909E8E84-426E-40DD-AFC4-6F175D3DCCD1}">
              <a14:hiddenFill xmlns:a14="http://schemas.microsoft.com/office/drawing/2010/main">
                <a:noFill/>
              </a14:hiddenFill>
            </a:ext>
          </a:extLst>
        </p:spPr>
      </p:cxnSp>
      <p:pic>
        <p:nvPicPr>
          <p:cNvPr id="15" name="Picture 6" descr="http://img3.wikia.nocookie.net/__cb20140711132327/vocaloid/fr/images/2/24/Point-d-interrogation-2bf4e-220210228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6412" y="3860088"/>
            <a:ext cx="6412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www.weka.fr/actualite/action-sociale-thematique_7846/recensement-de-la-population-lancement-de-la-campagne-2013-article_80073/figures/media_80073_media3/recensement-2013-435p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6599" y="5188653"/>
            <a:ext cx="1440160" cy="80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avec flèche 2"/>
          <p:cNvCxnSpPr/>
          <p:nvPr/>
        </p:nvCxnSpPr>
        <p:spPr>
          <a:xfrm>
            <a:off x="757164" y="2924944"/>
            <a:ext cx="79208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81444" y="1844824"/>
            <a:ext cx="696600" cy="69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Flèche vers le bas 19"/>
          <p:cNvSpPr/>
          <p:nvPr/>
        </p:nvSpPr>
        <p:spPr>
          <a:xfrm>
            <a:off x="6283281" y="1752409"/>
            <a:ext cx="483398" cy="1011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991682" y="3048390"/>
            <a:ext cx="2736304" cy="1200329"/>
          </a:xfrm>
          <a:prstGeom prst="rect">
            <a:avLst/>
          </a:prstGeom>
          <a:noFill/>
        </p:spPr>
        <p:txBody>
          <a:bodyPr wrap="square" rtlCol="0">
            <a:spAutoFit/>
          </a:bodyPr>
          <a:lstStyle/>
          <a:p>
            <a:pPr algn="ctr"/>
            <a:r>
              <a:rPr lang="fr-FR" sz="2400" dirty="0"/>
              <a:t>Maladie présente : </a:t>
            </a:r>
            <a:r>
              <a:rPr lang="fr-FR" sz="2400" b="1" dirty="0"/>
              <a:t>cas infectés par le VHC</a:t>
            </a:r>
          </a:p>
        </p:txBody>
      </p:sp>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62400" y="3247672"/>
            <a:ext cx="846204" cy="112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24"/>
          <p:cNvSpPr txBox="1"/>
          <p:nvPr/>
        </p:nvSpPr>
        <p:spPr>
          <a:xfrm>
            <a:off x="4991682" y="4244801"/>
            <a:ext cx="3999635" cy="830997"/>
          </a:xfrm>
          <a:prstGeom prst="rect">
            <a:avLst/>
          </a:prstGeom>
          <a:noFill/>
        </p:spPr>
        <p:txBody>
          <a:bodyPr wrap="square" rtlCol="0">
            <a:spAutoFit/>
          </a:bodyPr>
          <a:lstStyle/>
          <a:p>
            <a:pPr algn="ctr"/>
            <a:r>
              <a:rPr lang="fr-FR" sz="2400" dirty="0"/>
              <a:t>Maladie absente : personne </a:t>
            </a:r>
            <a:r>
              <a:rPr lang="fr-FR" sz="2400" b="1" dirty="0"/>
              <a:t>non infectée par le VHC</a:t>
            </a:r>
          </a:p>
        </p:txBody>
      </p:sp>
      <p:sp>
        <p:nvSpPr>
          <p:cNvPr id="26" name="ZoneTexte 25"/>
          <p:cNvSpPr txBox="1"/>
          <p:nvPr/>
        </p:nvSpPr>
        <p:spPr>
          <a:xfrm>
            <a:off x="357476" y="1498589"/>
            <a:ext cx="4360127" cy="830997"/>
          </a:xfrm>
          <a:prstGeom prst="rect">
            <a:avLst/>
          </a:prstGeom>
          <a:noFill/>
        </p:spPr>
        <p:txBody>
          <a:bodyPr wrap="square" rtlCol="0">
            <a:spAutoFit/>
          </a:bodyPr>
          <a:lstStyle/>
          <a:p>
            <a:pPr algn="ctr"/>
            <a:r>
              <a:rPr lang="fr-FR" sz="2400" b="1" dirty="0">
                <a:solidFill>
                  <a:srgbClr val="FF0000"/>
                </a:solidFill>
              </a:rPr>
              <a:t>Recherche de la présence ou non de l’exposition dans le passé</a:t>
            </a:r>
          </a:p>
        </p:txBody>
      </p:sp>
      <p:sp>
        <p:nvSpPr>
          <p:cNvPr id="27" name="ZoneTexte 26"/>
          <p:cNvSpPr txBox="1"/>
          <p:nvPr/>
        </p:nvSpPr>
        <p:spPr>
          <a:xfrm>
            <a:off x="4890903" y="1044523"/>
            <a:ext cx="3168351" cy="707886"/>
          </a:xfrm>
          <a:prstGeom prst="rect">
            <a:avLst/>
          </a:prstGeom>
          <a:noFill/>
        </p:spPr>
        <p:txBody>
          <a:bodyPr wrap="square" rtlCol="0">
            <a:spAutoFit/>
          </a:bodyPr>
          <a:lstStyle/>
          <a:p>
            <a:pPr algn="ctr"/>
            <a:r>
              <a:rPr lang="fr-FR" sz="2000" b="1" dirty="0"/>
              <a:t>Inclusion des patients</a:t>
            </a:r>
          </a:p>
          <a:p>
            <a:pPr algn="ctr"/>
            <a:r>
              <a:rPr lang="fr-FR" sz="2000" dirty="0"/>
              <a:t>Statut cas ou témoins </a:t>
            </a:r>
            <a:r>
              <a:rPr lang="fr-FR" sz="2000" dirty="0">
                <a:solidFill>
                  <a:srgbClr val="FF0000"/>
                </a:solidFill>
              </a:rPr>
              <a:t>connu</a:t>
            </a:r>
          </a:p>
        </p:txBody>
      </p:sp>
      <p:sp>
        <p:nvSpPr>
          <p:cNvPr id="29" name="Titre 1"/>
          <p:cNvSpPr txBox="1">
            <a:spLocks/>
          </p:cNvSpPr>
          <p:nvPr/>
        </p:nvSpPr>
        <p:spPr>
          <a:xfrm>
            <a:off x="448444" y="81819"/>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LES ÉTUDES </a:t>
            </a:r>
            <a:r>
              <a:rPr lang="fr-FR" sz="3600" b="1" dirty="0">
                <a:solidFill>
                  <a:schemeClr val="tx1">
                    <a:lumMod val="65000"/>
                    <a:lumOff val="35000"/>
                  </a:schemeClr>
                </a:solidFill>
              </a:rPr>
              <a:t>CAS-TÉMOINS </a:t>
            </a:r>
            <a:r>
              <a:rPr lang="fr-FR" sz="3600" dirty="0">
                <a:solidFill>
                  <a:schemeClr val="tx1">
                    <a:lumMod val="65000"/>
                    <a:lumOff val="35000"/>
                  </a:schemeClr>
                </a:solidFill>
              </a:rPr>
              <a:t>: EXEMPLE</a:t>
            </a:r>
          </a:p>
        </p:txBody>
      </p:sp>
      <p:pic>
        <p:nvPicPr>
          <p:cNvPr id="21" name="Picture 2" descr="http://4.bp.blogspot.com/-BoOQS1zKdCc/T3nQdYdQriI/AAAAAAAAAJU/nIiCo0Ta2hg/s1600/Cupping+treatm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83" y="3103495"/>
            <a:ext cx="1545149" cy="206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64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12</a:t>
            </a:fld>
            <a:endParaRPr lang="fr-FR" sz="1400" b="1" dirty="0">
              <a:solidFill>
                <a:schemeClr val="accent6"/>
              </a:solidFill>
            </a:endParaRPr>
          </a:p>
        </p:txBody>
      </p:sp>
      <p:sp>
        <p:nvSpPr>
          <p:cNvPr id="6" name="Titre 1"/>
          <p:cNvSpPr txBox="1">
            <a:spLocks/>
          </p:cNvSpPr>
          <p:nvPr/>
        </p:nvSpPr>
        <p:spPr>
          <a:xfrm>
            <a:off x="448444" y="81819"/>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LES ÉTUDES </a:t>
            </a:r>
            <a:r>
              <a:rPr lang="fr-FR" sz="3600" b="1" dirty="0">
                <a:solidFill>
                  <a:schemeClr val="tx1">
                    <a:lumMod val="65000"/>
                    <a:lumOff val="35000"/>
                  </a:schemeClr>
                </a:solidFill>
              </a:rPr>
              <a:t>CAS-TÉMOINS </a:t>
            </a:r>
            <a:r>
              <a:rPr lang="fr-FR" sz="3600" dirty="0">
                <a:solidFill>
                  <a:schemeClr val="tx1">
                    <a:lumMod val="65000"/>
                    <a:lumOff val="35000"/>
                  </a:schemeClr>
                </a:solidFill>
              </a:rPr>
              <a:t>: EXEMPLE</a:t>
            </a:r>
          </a:p>
        </p:txBody>
      </p:sp>
      <p:pic>
        <p:nvPicPr>
          <p:cNvPr id="7" name="Image 1"/>
          <p:cNvPicPr>
            <a:picLocks noChangeAspect="1"/>
          </p:cNvPicPr>
          <p:nvPr/>
        </p:nvPicPr>
        <p:blipFill>
          <a:blip r:embed="rId2">
            <a:extLst>
              <a:ext uri="{28A0092B-C50C-407E-A947-70E740481C1C}">
                <a14:useLocalDpi xmlns:a14="http://schemas.microsoft.com/office/drawing/2010/main" val="0"/>
              </a:ext>
            </a:extLst>
          </a:blip>
          <a:srcRect l="33206" t="17479" r="28053" b="37001"/>
          <a:stretch>
            <a:fillRect/>
          </a:stretch>
        </p:blipFill>
        <p:spPr bwMode="auto">
          <a:xfrm>
            <a:off x="1005181" y="2073963"/>
            <a:ext cx="7116125" cy="470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87624" y="4005064"/>
            <a:ext cx="6768752" cy="288032"/>
          </a:xfrm>
          <a:prstGeom prst="rect">
            <a:avLst/>
          </a:prstGeom>
          <a:solidFill>
            <a:srgbClr val="FF0000">
              <a:alpha val="1019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39552" y="978742"/>
            <a:ext cx="8352928" cy="1015663"/>
          </a:xfrm>
          <a:prstGeom prst="rect">
            <a:avLst/>
          </a:prstGeom>
          <a:noFill/>
        </p:spPr>
        <p:txBody>
          <a:bodyPr wrap="square" rtlCol="0">
            <a:spAutoFit/>
          </a:bodyPr>
          <a:lstStyle/>
          <a:p>
            <a:pPr algn="just"/>
            <a:r>
              <a:rPr lang="fr-FR" sz="2000" b="1" dirty="0"/>
              <a:t>Comparaison de proportions mais quelle est </a:t>
            </a:r>
            <a:r>
              <a:rPr lang="fr-FR" sz="2000" b="1" dirty="0">
                <a:solidFill>
                  <a:srgbClr val="FF0000"/>
                </a:solidFill>
              </a:rPr>
              <a:t>l’augmentation du </a:t>
            </a:r>
            <a:r>
              <a:rPr lang="fr-FR" sz="2000" b="1" u="sng" dirty="0">
                <a:solidFill>
                  <a:srgbClr val="FF0000"/>
                </a:solidFill>
              </a:rPr>
              <a:t>risque</a:t>
            </a:r>
            <a:r>
              <a:rPr lang="fr-FR" sz="2000" b="1" dirty="0">
                <a:solidFill>
                  <a:srgbClr val="FF0000"/>
                </a:solidFill>
              </a:rPr>
              <a:t> d’être </a:t>
            </a:r>
            <a:r>
              <a:rPr lang="fr-FR" sz="2000" b="1" dirty="0"/>
              <a:t>infecté par l’hépatite C en cas d’exposition à des ventouses scarifiées comparée à l’absence d’exposition?</a:t>
            </a:r>
          </a:p>
        </p:txBody>
      </p:sp>
    </p:spTree>
    <p:extLst>
      <p:ext uri="{BB962C8B-B14F-4D97-AF65-F5344CB8AC3E}">
        <p14:creationId xmlns:p14="http://schemas.microsoft.com/office/powerpoint/2010/main" val="30214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b="1" dirty="0">
                <a:solidFill>
                  <a:schemeClr val="tx1">
                    <a:lumMod val="65000"/>
                    <a:lumOff val="35000"/>
                  </a:schemeClr>
                </a:solidFill>
              </a:rPr>
              <a:t>LA MESURE DU RISQUE</a:t>
            </a:r>
          </a:p>
        </p:txBody>
      </p:sp>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13</a:t>
            </a:fld>
            <a:endParaRPr lang="fr-FR" sz="1400" b="1" dirty="0">
              <a:solidFill>
                <a:schemeClr val="accent6"/>
              </a:solidFill>
            </a:endParaRPr>
          </a:p>
        </p:txBody>
      </p:sp>
      <p:sp>
        <p:nvSpPr>
          <p:cNvPr id="6" name="Rectangle 2"/>
          <p:cNvSpPr>
            <a:spLocks noChangeArrowheads="1"/>
          </p:cNvSpPr>
          <p:nvPr/>
        </p:nvSpPr>
        <p:spPr bwMode="auto">
          <a:xfrm>
            <a:off x="379138" y="5761083"/>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fr-FR" altLang="fr-FR" sz="2400">
              <a:latin typeface="Times New Roman" pitchFamily="18" charset="0"/>
            </a:endParaRPr>
          </a:p>
        </p:txBody>
      </p:sp>
      <p:sp>
        <p:nvSpPr>
          <p:cNvPr id="7" name="Rectangle 3"/>
          <p:cNvSpPr>
            <a:spLocks noChangeArrowheads="1"/>
          </p:cNvSpPr>
          <p:nvPr/>
        </p:nvSpPr>
        <p:spPr bwMode="auto">
          <a:xfrm>
            <a:off x="3122338" y="5761083"/>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fr-FR" altLang="fr-FR" sz="2400">
              <a:latin typeface="Times New Roman" pitchFamily="18" charset="0"/>
            </a:endParaRPr>
          </a:p>
        </p:txBody>
      </p:sp>
      <p:sp>
        <p:nvSpPr>
          <p:cNvPr id="15" name="Rectangle 14"/>
          <p:cNvSpPr/>
          <p:nvPr/>
        </p:nvSpPr>
        <p:spPr>
          <a:xfrm>
            <a:off x="179512" y="980728"/>
            <a:ext cx="8712968" cy="4401205"/>
          </a:xfrm>
          <a:prstGeom prst="rect">
            <a:avLst/>
          </a:prstGeom>
        </p:spPr>
        <p:txBody>
          <a:bodyPr wrap="square">
            <a:spAutoFit/>
          </a:bodyPr>
          <a:lstStyle/>
          <a:p>
            <a:pPr lvl="1" indent="266700" eaLnBrk="1" hangingPunct="1">
              <a:buFont typeface="Arial" pitchFamily="34" charset="0"/>
              <a:buChar char="•"/>
              <a:defRPr/>
            </a:pPr>
            <a:r>
              <a:rPr lang="fr-FR" sz="2800" b="1" dirty="0">
                <a:latin typeface="+mj-lt"/>
              </a:rPr>
              <a:t>Étude cas-témoins : </a:t>
            </a:r>
            <a:r>
              <a:rPr lang="fr-FR" sz="2800" dirty="0">
                <a:latin typeface="+mj-lt"/>
              </a:rPr>
              <a:t>calcul de</a:t>
            </a:r>
            <a:r>
              <a:rPr lang="fr-FR" sz="2800" b="1" dirty="0">
                <a:latin typeface="+mj-lt"/>
              </a:rPr>
              <a:t> l’</a:t>
            </a:r>
            <a:r>
              <a:rPr lang="fr-FR" sz="2800" b="1" dirty="0" err="1">
                <a:latin typeface="+mj-lt"/>
              </a:rPr>
              <a:t>odds</a:t>
            </a:r>
            <a:r>
              <a:rPr lang="fr-FR" sz="2800" b="1" dirty="0">
                <a:latin typeface="+mj-lt"/>
              </a:rPr>
              <a:t>-ratio (OR)   ou rapport de cotes</a:t>
            </a:r>
          </a:p>
          <a:p>
            <a:pPr lvl="1" indent="266700" eaLnBrk="1" hangingPunct="1">
              <a:buFont typeface="Arial" pitchFamily="34" charset="0"/>
              <a:buChar char="•"/>
              <a:defRPr/>
            </a:pPr>
            <a:endParaRPr lang="fr-FR" sz="2800" b="1" dirty="0">
              <a:latin typeface="+mj-lt"/>
            </a:endParaRPr>
          </a:p>
          <a:p>
            <a:pPr lvl="1" indent="266700" eaLnBrk="1" hangingPunct="1">
              <a:buFont typeface="Arial" pitchFamily="34" charset="0"/>
              <a:buChar char="•"/>
              <a:defRPr/>
            </a:pPr>
            <a:r>
              <a:rPr lang="fr-FR" sz="2800" b="1" dirty="0">
                <a:latin typeface="+mj-lt"/>
              </a:rPr>
              <a:t>Cote : </a:t>
            </a:r>
            <a:r>
              <a:rPr lang="fr-FR" sz="2800" dirty="0">
                <a:latin typeface="+mj-lt"/>
              </a:rPr>
              <a:t>Ratio de la probabilité de survenue d’un événement (p) sur la probabilité de non-survenue de cet événement (1-p)</a:t>
            </a:r>
          </a:p>
          <a:p>
            <a:pPr lvl="1" eaLnBrk="1" hangingPunct="1">
              <a:defRPr/>
            </a:pPr>
            <a:endParaRPr lang="fr-FR" sz="2800" dirty="0">
              <a:latin typeface="+mj-lt"/>
            </a:endParaRPr>
          </a:p>
          <a:p>
            <a:pPr lvl="1" indent="266700" eaLnBrk="1" hangingPunct="1">
              <a:buFont typeface="Arial" pitchFamily="34" charset="0"/>
              <a:buChar char="•"/>
              <a:defRPr/>
            </a:pPr>
            <a:r>
              <a:rPr lang="fr-FR" sz="2800" b="1" dirty="0">
                <a:latin typeface="+mj-lt"/>
              </a:rPr>
              <a:t>L’</a:t>
            </a:r>
            <a:r>
              <a:rPr lang="fr-FR" sz="2800" b="1" dirty="0" err="1">
                <a:latin typeface="+mj-lt"/>
              </a:rPr>
              <a:t>odds</a:t>
            </a:r>
            <a:r>
              <a:rPr lang="fr-FR" sz="2800" b="1" dirty="0">
                <a:latin typeface="+mj-lt"/>
              </a:rPr>
              <a:t>-ratio</a:t>
            </a:r>
            <a:r>
              <a:rPr lang="fr-FR" sz="2800" dirty="0">
                <a:latin typeface="+mj-lt"/>
              </a:rPr>
              <a:t> est un </a:t>
            </a:r>
            <a:r>
              <a:rPr lang="fr-FR" sz="2800" b="1" dirty="0">
                <a:latin typeface="+mj-lt"/>
              </a:rPr>
              <a:t>rapport de cotes : </a:t>
            </a:r>
            <a:r>
              <a:rPr lang="fr-FR" sz="2800" b="1" dirty="0" err="1">
                <a:latin typeface="+mj-lt"/>
              </a:rPr>
              <a:t>odds</a:t>
            </a:r>
            <a:r>
              <a:rPr lang="fr-FR" sz="2800" b="1" dirty="0">
                <a:latin typeface="+mj-lt"/>
              </a:rPr>
              <a:t> d’exposition chez les malades sur </a:t>
            </a:r>
            <a:r>
              <a:rPr lang="fr-FR" sz="2800" b="1" dirty="0" err="1">
                <a:latin typeface="+mj-lt"/>
              </a:rPr>
              <a:t>odds</a:t>
            </a:r>
            <a:r>
              <a:rPr lang="fr-FR" sz="2800" b="1" dirty="0">
                <a:latin typeface="+mj-lt"/>
              </a:rPr>
              <a:t> d’exposition chez les non-malades</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584" y="934472"/>
            <a:ext cx="1120714" cy="745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ulle ronde 1"/>
          <p:cNvSpPr/>
          <p:nvPr/>
        </p:nvSpPr>
        <p:spPr>
          <a:xfrm rot="10800000">
            <a:off x="3850315" y="5223998"/>
            <a:ext cx="3240584" cy="1531371"/>
          </a:xfrm>
          <a:prstGeom prst="wedgeEllipseCallou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139952" y="5517232"/>
            <a:ext cx="2853304" cy="923330"/>
          </a:xfrm>
          <a:prstGeom prst="rect">
            <a:avLst/>
          </a:prstGeom>
          <a:noFill/>
        </p:spPr>
        <p:txBody>
          <a:bodyPr wrap="square" rtlCol="0">
            <a:spAutoFit/>
          </a:bodyPr>
          <a:lstStyle/>
          <a:p>
            <a:r>
              <a:rPr lang="fr-FR" dirty="0"/>
              <a:t>C’est une </a:t>
            </a:r>
            <a:r>
              <a:rPr lang="fr-FR" b="1" dirty="0"/>
              <a:t>approximation</a:t>
            </a:r>
            <a:r>
              <a:rPr lang="fr-FR" dirty="0"/>
              <a:t> du risque relatif calculé dans les études de cohortes</a:t>
            </a:r>
          </a:p>
        </p:txBody>
      </p:sp>
    </p:spTree>
    <p:extLst>
      <p:ext uri="{BB962C8B-B14F-4D97-AF65-F5344CB8AC3E}">
        <p14:creationId xmlns:p14="http://schemas.microsoft.com/office/powerpoint/2010/main" val="411108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b="1" dirty="0">
                <a:solidFill>
                  <a:schemeClr val="tx1">
                    <a:lumMod val="65000"/>
                    <a:lumOff val="35000"/>
                  </a:schemeClr>
                </a:solidFill>
              </a:rPr>
              <a:t>LA MESURE DU RISQUE</a:t>
            </a:r>
          </a:p>
        </p:txBody>
      </p:sp>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14</a:t>
            </a:fld>
            <a:endParaRPr lang="fr-FR" sz="1400" b="1" dirty="0">
              <a:solidFill>
                <a:schemeClr val="accent6"/>
              </a:solidFill>
            </a:endParaRPr>
          </a:p>
        </p:txBody>
      </p:sp>
      <p:sp>
        <p:nvSpPr>
          <p:cNvPr id="6" name="Rectangle 2"/>
          <p:cNvSpPr>
            <a:spLocks noChangeArrowheads="1"/>
          </p:cNvSpPr>
          <p:nvPr/>
        </p:nvSpPr>
        <p:spPr bwMode="auto">
          <a:xfrm>
            <a:off x="379138" y="5761083"/>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fr-FR" altLang="fr-FR" sz="2400">
              <a:latin typeface="Times New Roman" pitchFamily="18" charset="0"/>
            </a:endParaRPr>
          </a:p>
        </p:txBody>
      </p:sp>
      <p:sp>
        <p:nvSpPr>
          <p:cNvPr id="7" name="Rectangle 3"/>
          <p:cNvSpPr>
            <a:spLocks noChangeArrowheads="1"/>
          </p:cNvSpPr>
          <p:nvPr/>
        </p:nvSpPr>
        <p:spPr bwMode="auto">
          <a:xfrm>
            <a:off x="3122338" y="5761083"/>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fr-FR" altLang="fr-FR" sz="2400">
              <a:latin typeface="Times New Roman" pitchFamily="18" charset="0"/>
            </a:endParaRPr>
          </a:p>
        </p:txBody>
      </p:sp>
      <p:graphicFrame>
        <p:nvGraphicFramePr>
          <p:cNvPr id="9" name="Group 28"/>
          <p:cNvGraphicFramePr>
            <a:graphicFrameLocks noGrp="1"/>
          </p:cNvGraphicFramePr>
          <p:nvPr>
            <p:extLst>
              <p:ext uri="{D42A27DB-BD31-4B8C-83A1-F6EECF244321}">
                <p14:modId xmlns:p14="http://schemas.microsoft.com/office/powerpoint/2010/main" val="893416190"/>
              </p:ext>
            </p:extLst>
          </p:nvPr>
        </p:nvGraphicFramePr>
        <p:xfrm>
          <a:off x="690288" y="1070021"/>
          <a:ext cx="8229600" cy="1674137"/>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97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200" b="1" i="0" u="none" strike="noStrike" cap="none" normalizeH="0" baseline="0" dirty="0">
                        <a:ln>
                          <a:noFill/>
                        </a:ln>
                        <a:solidFill>
                          <a:srgbClr val="FFFFFF"/>
                        </a:solidFill>
                        <a:effectLst/>
                        <a:latin typeface="Calibri" pitchFamily="34" charset="0"/>
                      </a:endParaRP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rgbClr val="FFFFFF"/>
                          </a:solidFill>
                          <a:effectLst/>
                          <a:latin typeface="Calibri" pitchFamily="34" charset="0"/>
                        </a:rPr>
                        <a:t>Malades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rgbClr val="FFFFFF"/>
                          </a:solidFill>
                          <a:effectLst/>
                          <a:latin typeface="Calibri" pitchFamily="34" charset="0"/>
                        </a:rPr>
                        <a:t> (cas)</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rgbClr val="FFFFFF"/>
                          </a:solidFill>
                          <a:effectLst/>
                          <a:latin typeface="Calibri" pitchFamily="34" charset="0"/>
                        </a:rPr>
                        <a:t>Non malades (témoins)</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6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a:ln>
                            <a:noFill/>
                          </a:ln>
                          <a:solidFill>
                            <a:srgbClr val="000000"/>
                          </a:solidFill>
                          <a:effectLst/>
                          <a:latin typeface="Calibri" pitchFamily="34" charset="0"/>
                        </a:rPr>
                        <a:t>Exposés</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rgbClr val="000000"/>
                          </a:solidFill>
                          <a:effectLst/>
                          <a:latin typeface="Calibri" pitchFamily="34" charset="0"/>
                        </a:rPr>
                        <a:t>a</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rgbClr val="000000"/>
                          </a:solidFill>
                          <a:effectLst/>
                          <a:latin typeface="Calibri" pitchFamily="34" charset="0"/>
                        </a:rPr>
                        <a:t>b</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853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rgbClr val="000000"/>
                          </a:solidFill>
                          <a:effectLst/>
                          <a:latin typeface="Calibri" pitchFamily="34" charset="0"/>
                        </a:rPr>
                        <a:t>Non exposés</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rgbClr val="000000"/>
                          </a:solidFill>
                          <a:effectLst/>
                          <a:latin typeface="Calibri" pitchFamily="34" charset="0"/>
                        </a:rPr>
                        <a:t>c</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rgbClr val="000000"/>
                          </a:solidFill>
                          <a:effectLst/>
                          <a:latin typeface="Calibri" pitchFamily="34" charset="0"/>
                        </a:rPr>
                        <a:t>d</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cxnSp>
        <p:nvCxnSpPr>
          <p:cNvPr id="12" name="Connecteur droit 11"/>
          <p:cNvCxnSpPr>
            <a:cxnSpLocks noChangeShapeType="1"/>
          </p:cNvCxnSpPr>
          <p:nvPr/>
        </p:nvCxnSpPr>
        <p:spPr bwMode="auto">
          <a:xfrm>
            <a:off x="5195241" y="1971001"/>
            <a:ext cx="1974478" cy="616350"/>
          </a:xfrm>
          <a:prstGeom prst="line">
            <a:avLst/>
          </a:prstGeom>
          <a:noFill/>
          <a:ln w="38100"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12"/>
          <p:cNvCxnSpPr>
            <a:cxnSpLocks noChangeShapeType="1"/>
          </p:cNvCxnSpPr>
          <p:nvPr/>
        </p:nvCxnSpPr>
        <p:spPr bwMode="auto">
          <a:xfrm flipV="1">
            <a:off x="5233654" y="1983171"/>
            <a:ext cx="1897652" cy="616350"/>
          </a:xfrm>
          <a:prstGeom prst="line">
            <a:avLst/>
          </a:prstGeom>
          <a:noFill/>
          <a:ln w="38100"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ZoneTexte 13"/>
          <p:cNvSpPr txBox="1"/>
          <p:nvPr/>
        </p:nvSpPr>
        <p:spPr>
          <a:xfrm>
            <a:off x="71438" y="4560933"/>
            <a:ext cx="9001125" cy="1200150"/>
          </a:xfrm>
          <a:prstGeom prst="rect">
            <a:avLst/>
          </a:prstGeom>
          <a:noFill/>
        </p:spPr>
        <p:txBody>
          <a:bodyPr>
            <a:spAutoFit/>
          </a:bodyPr>
          <a:lstStyle/>
          <a:p>
            <a:pPr eaLnBrk="1" hangingPunct="1">
              <a:defRPr/>
            </a:pPr>
            <a:r>
              <a:rPr lang="fr-FR" sz="2400" b="1" dirty="0">
                <a:latin typeface="+mj-lt"/>
              </a:rPr>
              <a:t>Interprétation : </a:t>
            </a:r>
            <a:r>
              <a:rPr lang="fr-FR" sz="2400" dirty="0">
                <a:latin typeface="+mj-lt"/>
              </a:rPr>
              <a:t>modèle multiplicatif</a:t>
            </a:r>
          </a:p>
          <a:p>
            <a:pPr eaLnBrk="1" hangingPunct="1">
              <a:defRPr/>
            </a:pPr>
            <a:r>
              <a:rPr lang="fr-FR" sz="2400" dirty="0">
                <a:latin typeface="+mj-lt"/>
              </a:rPr>
              <a:t>«  Il existe x fois plus de risques développer la maladie chez les exposés que chez les non-exposés »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 y="2924944"/>
            <a:ext cx="7053263"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95" y="3351226"/>
            <a:ext cx="954797" cy="63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èche droite 1"/>
          <p:cNvSpPr/>
          <p:nvPr/>
        </p:nvSpPr>
        <p:spPr>
          <a:xfrm rot="16200000">
            <a:off x="5867241" y="2680508"/>
            <a:ext cx="830489" cy="497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5227363" y="3484020"/>
            <a:ext cx="3202107" cy="369332"/>
          </a:xfrm>
          <a:prstGeom prst="rect">
            <a:avLst/>
          </a:prstGeom>
          <a:noFill/>
        </p:spPr>
        <p:txBody>
          <a:bodyPr wrap="square" rtlCol="0">
            <a:spAutoFit/>
          </a:bodyPr>
          <a:lstStyle/>
          <a:p>
            <a:pPr algn="ctr"/>
            <a:r>
              <a:rPr lang="fr-FR" b="1" dirty="0"/>
              <a:t>Tableau de contingence</a:t>
            </a:r>
          </a:p>
        </p:txBody>
      </p:sp>
    </p:spTree>
    <p:extLst>
      <p:ext uri="{BB962C8B-B14F-4D97-AF65-F5344CB8AC3E}">
        <p14:creationId xmlns:p14="http://schemas.microsoft.com/office/powerpoint/2010/main" val="233021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15</a:t>
            </a:fld>
            <a:endParaRPr lang="fr-FR" sz="1400" b="1" dirty="0">
              <a:solidFill>
                <a:schemeClr val="accent6"/>
              </a:solidFill>
            </a:endParaRPr>
          </a:p>
        </p:txBody>
      </p:sp>
      <p:sp>
        <p:nvSpPr>
          <p:cNvPr id="6" name="Titre 1"/>
          <p:cNvSpPr txBox="1">
            <a:spLocks/>
          </p:cNvSpPr>
          <p:nvPr/>
        </p:nvSpPr>
        <p:spPr>
          <a:xfrm>
            <a:off x="448444" y="81819"/>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LES ÉTUDES </a:t>
            </a:r>
            <a:r>
              <a:rPr lang="fr-FR" sz="3600" b="1" dirty="0">
                <a:solidFill>
                  <a:schemeClr val="tx1">
                    <a:lumMod val="65000"/>
                    <a:lumOff val="35000"/>
                  </a:schemeClr>
                </a:solidFill>
              </a:rPr>
              <a:t>CAS-TÉMOINS </a:t>
            </a:r>
            <a:r>
              <a:rPr lang="fr-FR" sz="3600" dirty="0">
                <a:solidFill>
                  <a:schemeClr val="tx1">
                    <a:lumMod val="65000"/>
                    <a:lumOff val="35000"/>
                  </a:schemeClr>
                </a:solidFill>
              </a:rPr>
              <a:t>: EXEMPLE</a:t>
            </a:r>
          </a:p>
        </p:txBody>
      </p:sp>
      <p:pic>
        <p:nvPicPr>
          <p:cNvPr id="7" name="Image 1"/>
          <p:cNvPicPr>
            <a:picLocks noChangeAspect="1"/>
          </p:cNvPicPr>
          <p:nvPr/>
        </p:nvPicPr>
        <p:blipFill>
          <a:blip r:embed="rId2">
            <a:extLst>
              <a:ext uri="{28A0092B-C50C-407E-A947-70E740481C1C}">
                <a14:useLocalDpi xmlns:a14="http://schemas.microsoft.com/office/drawing/2010/main" val="0"/>
              </a:ext>
            </a:extLst>
          </a:blip>
          <a:srcRect l="33206" t="17479" r="28053" b="37001"/>
          <a:stretch>
            <a:fillRect/>
          </a:stretch>
        </p:blipFill>
        <p:spPr bwMode="auto">
          <a:xfrm>
            <a:off x="1288954" y="2708920"/>
            <a:ext cx="5697878" cy="376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88954" y="4254831"/>
            <a:ext cx="5299268" cy="28965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p:cNvGrpSpPr/>
          <p:nvPr/>
        </p:nvGrpSpPr>
        <p:grpSpPr>
          <a:xfrm>
            <a:off x="5004047" y="730445"/>
            <a:ext cx="3168353" cy="1979029"/>
            <a:chOff x="5004047" y="730445"/>
            <a:chExt cx="3168353" cy="1979029"/>
          </a:xfrm>
        </p:grpSpPr>
        <p:sp>
          <p:nvSpPr>
            <p:cNvPr id="9" name="Bulle ronde 8"/>
            <p:cNvSpPr/>
            <p:nvPr/>
          </p:nvSpPr>
          <p:spPr>
            <a:xfrm>
              <a:off x="5004047" y="730445"/>
              <a:ext cx="3168353" cy="1979029"/>
            </a:xfrm>
            <a:prstGeom prst="wedgeEllipseCallou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 name="ZoneTexte 10"/>
                <p:cNvSpPr txBox="1"/>
                <p:nvPr/>
              </p:nvSpPr>
              <p:spPr>
                <a:xfrm>
                  <a:off x="5012976" y="1256947"/>
                  <a:ext cx="3150493"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𝑂𝑅</m:t>
                        </m:r>
                        <m:r>
                          <a:rPr lang="fr-FR" sz="2400" b="0" i="1" smtClean="0">
                            <a:latin typeface="Cambria Math"/>
                          </a:rPr>
                          <m:t>=</m:t>
                        </m:r>
                        <m:f>
                          <m:fPr>
                            <m:ctrlPr>
                              <a:rPr lang="fr-FR" sz="2400" b="0" i="1" smtClean="0">
                                <a:latin typeface="Cambria Math" panose="02040503050406030204" pitchFamily="18" charset="0"/>
                              </a:rPr>
                            </m:ctrlPr>
                          </m:fPr>
                          <m:num>
                            <m:r>
                              <a:rPr lang="fr-FR" sz="2400" b="0" i="1" smtClean="0">
                                <a:latin typeface="Cambria Math"/>
                              </a:rPr>
                              <m:t>23 </m:t>
                            </m:r>
                            <m:r>
                              <a:rPr lang="fr-FR" sz="2400" b="0" i="1" smtClean="0">
                                <a:latin typeface="Cambria Math"/>
                                <a:ea typeface="Cambria Math"/>
                              </a:rPr>
                              <m:t>×219</m:t>
                            </m:r>
                          </m:num>
                          <m:den>
                            <m:r>
                              <a:rPr lang="fr-FR" sz="2400" b="0" i="1" smtClean="0">
                                <a:latin typeface="Cambria Math"/>
                              </a:rPr>
                              <m:t>57 </m:t>
                            </m:r>
                            <m:r>
                              <a:rPr lang="fr-FR" sz="2400" b="0" i="1" smtClean="0">
                                <a:latin typeface="Cambria Math"/>
                                <a:ea typeface="Cambria Math"/>
                              </a:rPr>
                              <m:t>×21</m:t>
                            </m:r>
                          </m:den>
                        </m:f>
                        <m:r>
                          <a:rPr lang="fr-FR" sz="2400" b="0" i="1" smtClean="0">
                            <a:latin typeface="Cambria Math"/>
                          </a:rPr>
                          <m:t>=4,2</m:t>
                        </m:r>
                      </m:oMath>
                    </m:oMathPara>
                  </a14:m>
                  <a:endParaRPr lang="fr-FR" sz="2400" dirty="0"/>
                </a:p>
              </p:txBody>
            </p:sp>
          </mc:Choice>
          <mc:Fallback xmlns="">
            <p:sp>
              <p:nvSpPr>
                <p:cNvPr id="11" name="ZoneTexte 10"/>
                <p:cNvSpPr txBox="1">
                  <a:spLocks noRot="1" noChangeAspect="1" noMove="1" noResize="1" noEditPoints="1" noAdjustHandles="1" noChangeArrowheads="1" noChangeShapeType="1" noTextEdit="1"/>
                </p:cNvSpPr>
                <p:nvPr/>
              </p:nvSpPr>
              <p:spPr>
                <a:xfrm>
                  <a:off x="5012976" y="1256947"/>
                  <a:ext cx="3150493" cy="786177"/>
                </a:xfrm>
                <a:prstGeom prst="rect">
                  <a:avLst/>
                </a:prstGeom>
                <a:blipFill rotWithShape="1">
                  <a:blip r:embed="rId3"/>
                  <a:stretch>
                    <a:fillRect/>
                  </a:stretch>
                </a:blipFill>
              </p:spPr>
              <p:txBody>
                <a:bodyPr/>
                <a:lstStyle/>
                <a:p>
                  <a:r>
                    <a:rPr lang="fr-FR">
                      <a:noFill/>
                    </a:rPr>
                    <a:t> </a:t>
                  </a:r>
                </a:p>
              </p:txBody>
            </p:sp>
          </mc:Fallback>
        </mc:AlternateContent>
      </p:grpSp>
      <p:graphicFrame>
        <p:nvGraphicFramePr>
          <p:cNvPr id="13" name="Group 28"/>
          <p:cNvGraphicFramePr>
            <a:graphicFrameLocks noGrp="1"/>
          </p:cNvGraphicFramePr>
          <p:nvPr>
            <p:extLst>
              <p:ext uri="{D42A27DB-BD31-4B8C-83A1-F6EECF244321}">
                <p14:modId xmlns:p14="http://schemas.microsoft.com/office/powerpoint/2010/main" val="4095832157"/>
              </p:ext>
            </p:extLst>
          </p:nvPr>
        </p:nvGraphicFramePr>
        <p:xfrm>
          <a:off x="683568" y="5113338"/>
          <a:ext cx="8229600" cy="1190625"/>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97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a:ln>
                          <a:noFill/>
                        </a:ln>
                        <a:solidFill>
                          <a:srgbClr val="FFFFFF"/>
                        </a:solidFill>
                        <a:effectLst/>
                        <a:latin typeface="Calibri" pitchFamily="34" charset="0"/>
                      </a:endParaRP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FFFFFF"/>
                          </a:solidFill>
                          <a:effectLst/>
                          <a:latin typeface="Calibri" pitchFamily="34" charset="0"/>
                        </a:rPr>
                        <a:t>Malades (cas)</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FFFFFF"/>
                          </a:solidFill>
                          <a:effectLst/>
                          <a:latin typeface="Calibri" pitchFamily="34" charset="0"/>
                        </a:rPr>
                        <a:t>Non malades (témoins)</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6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pitchFamily="34" charset="0"/>
                        </a:rPr>
                        <a:t>Exposés</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000000"/>
                          </a:solidFill>
                          <a:effectLst/>
                          <a:latin typeface="Calibri" pitchFamily="34" charset="0"/>
                        </a:rPr>
                        <a:t>23</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000000"/>
                          </a:solidFill>
                          <a:effectLst/>
                          <a:latin typeface="Calibri" pitchFamily="34" charset="0"/>
                        </a:rPr>
                        <a:t>21</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97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000000"/>
                          </a:solidFill>
                          <a:effectLst/>
                          <a:latin typeface="Calibri" pitchFamily="34" charset="0"/>
                        </a:rPr>
                        <a:t>Non exposés</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000000"/>
                          </a:solidFill>
                          <a:effectLst/>
                          <a:latin typeface="Calibri" pitchFamily="34" charset="0"/>
                        </a:rPr>
                        <a:t>80-23=57</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000000"/>
                          </a:solidFill>
                          <a:effectLst/>
                          <a:latin typeface="Calibri" pitchFamily="34" charset="0"/>
                        </a:rPr>
                        <a:t>240-21=219</a:t>
                      </a:r>
                    </a:p>
                  </a:txBody>
                  <a:tcPr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4" name="ZoneTexte 3">
            <a:extLst>
              <a:ext uri="{FF2B5EF4-FFF2-40B4-BE49-F238E27FC236}">
                <a16:creationId xmlns:a16="http://schemas.microsoft.com/office/drawing/2014/main" id="{6930BDE4-46A0-2A1E-942D-A6908A5464F8}"/>
              </a:ext>
            </a:extLst>
          </p:cNvPr>
          <p:cNvSpPr txBox="1"/>
          <p:nvPr/>
        </p:nvSpPr>
        <p:spPr>
          <a:xfrm>
            <a:off x="179513" y="1119794"/>
            <a:ext cx="4824534" cy="1200329"/>
          </a:xfrm>
          <a:prstGeom prst="rect">
            <a:avLst/>
          </a:prstGeom>
          <a:noFill/>
        </p:spPr>
        <p:txBody>
          <a:bodyPr wrap="square" rtlCol="0">
            <a:spAutoFit/>
          </a:bodyPr>
          <a:lstStyle/>
          <a:p>
            <a:pPr algn="just"/>
            <a:r>
              <a:rPr lang="fr-FR" b="1" dirty="0"/>
              <a:t>Comparaison de proportions mais quelle est </a:t>
            </a:r>
            <a:r>
              <a:rPr lang="fr-FR" b="1" dirty="0">
                <a:solidFill>
                  <a:srgbClr val="FF0000"/>
                </a:solidFill>
              </a:rPr>
              <a:t>l’augmentation du </a:t>
            </a:r>
            <a:r>
              <a:rPr lang="fr-FR" b="1" u="sng" dirty="0">
                <a:solidFill>
                  <a:srgbClr val="FF0000"/>
                </a:solidFill>
              </a:rPr>
              <a:t>risque</a:t>
            </a:r>
            <a:r>
              <a:rPr lang="fr-FR" b="1" dirty="0">
                <a:solidFill>
                  <a:srgbClr val="FF0000"/>
                </a:solidFill>
              </a:rPr>
              <a:t> d’être </a:t>
            </a:r>
            <a:r>
              <a:rPr lang="fr-FR" b="1" dirty="0"/>
              <a:t>infecté par l’hépatite C en cas d’exposition à des ventouses scarifiées comparée à l’absence d’exposition</a:t>
            </a:r>
          </a:p>
        </p:txBody>
      </p:sp>
    </p:spTree>
    <p:extLst>
      <p:ext uri="{BB962C8B-B14F-4D97-AF65-F5344CB8AC3E}">
        <p14:creationId xmlns:p14="http://schemas.microsoft.com/office/powerpoint/2010/main" val="422753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b="1" dirty="0">
                <a:solidFill>
                  <a:schemeClr val="tx1">
                    <a:lumMod val="65000"/>
                    <a:lumOff val="35000"/>
                  </a:schemeClr>
                </a:solidFill>
              </a:rPr>
              <a:t>LA MESURE DU RISQUE</a:t>
            </a:r>
          </a:p>
        </p:txBody>
      </p:sp>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16</a:t>
            </a:fld>
            <a:endParaRPr lang="fr-FR" sz="1400" b="1" dirty="0">
              <a:solidFill>
                <a:schemeClr val="accent6"/>
              </a:solidFill>
            </a:endParaRPr>
          </a:p>
        </p:txBody>
      </p:sp>
      <p:sp>
        <p:nvSpPr>
          <p:cNvPr id="6" name="Rectangle 2"/>
          <p:cNvSpPr>
            <a:spLocks noChangeArrowheads="1"/>
          </p:cNvSpPr>
          <p:nvPr/>
        </p:nvSpPr>
        <p:spPr bwMode="auto">
          <a:xfrm>
            <a:off x="379138" y="5761083"/>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fr-FR" altLang="fr-FR" sz="2400">
              <a:latin typeface="Times New Roman" pitchFamily="18" charset="0"/>
            </a:endParaRPr>
          </a:p>
        </p:txBody>
      </p:sp>
      <p:sp>
        <p:nvSpPr>
          <p:cNvPr id="7" name="Rectangle 3"/>
          <p:cNvSpPr>
            <a:spLocks noChangeArrowheads="1"/>
          </p:cNvSpPr>
          <p:nvPr/>
        </p:nvSpPr>
        <p:spPr bwMode="auto">
          <a:xfrm>
            <a:off x="3122338" y="5761083"/>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fr-FR" altLang="fr-FR" sz="2400">
              <a:latin typeface="Times New Roman" pitchFamily="18" charset="0"/>
            </a:endParaRP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48680"/>
            <a:ext cx="1435203" cy="95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396018" y="1035268"/>
            <a:ext cx="8496461" cy="4832092"/>
          </a:xfrm>
          <a:prstGeom prst="rect">
            <a:avLst/>
          </a:prstGeom>
          <a:noFill/>
        </p:spPr>
        <p:txBody>
          <a:bodyPr wrap="square">
            <a:spAutoFit/>
          </a:bodyPr>
          <a:lstStyle/>
          <a:p>
            <a:pPr eaLnBrk="1" hangingPunct="1">
              <a:defRPr/>
            </a:pPr>
            <a:r>
              <a:rPr lang="fr-FR" sz="2800" b="1" dirty="0">
                <a:latin typeface="+mj-lt"/>
              </a:rPr>
              <a:t>Interprétation :</a:t>
            </a:r>
          </a:p>
          <a:p>
            <a:pPr eaLnBrk="1" hangingPunct="1">
              <a:defRPr/>
            </a:pPr>
            <a:endParaRPr lang="fr-FR" sz="2800" dirty="0">
              <a:latin typeface="+mj-lt"/>
            </a:endParaRPr>
          </a:p>
          <a:p>
            <a:pPr eaLnBrk="1" hangingPunct="1">
              <a:defRPr/>
            </a:pPr>
            <a:r>
              <a:rPr lang="fr-FR" sz="2800" dirty="0">
                <a:solidFill>
                  <a:srgbClr val="FF0000"/>
                </a:solidFill>
                <a:latin typeface="+mj-lt"/>
              </a:rPr>
              <a:t>– OR = 1 : pas de lien entre exposition et maladie</a:t>
            </a:r>
          </a:p>
          <a:p>
            <a:pPr eaLnBrk="1" hangingPunct="1">
              <a:defRPr/>
            </a:pPr>
            <a:r>
              <a:rPr lang="fr-FR" sz="2800" dirty="0">
                <a:solidFill>
                  <a:srgbClr val="FF0000"/>
                </a:solidFill>
                <a:latin typeface="+mj-lt"/>
              </a:rPr>
              <a:t>– OR &gt; 1 : l’exposition est un facteur de risque [&gt;1 à + ∞]</a:t>
            </a:r>
          </a:p>
          <a:p>
            <a:pPr eaLnBrk="1" hangingPunct="1">
              <a:defRPr/>
            </a:pPr>
            <a:r>
              <a:rPr lang="fr-FR" sz="2800" dirty="0">
                <a:solidFill>
                  <a:srgbClr val="FF0000"/>
                </a:solidFill>
                <a:latin typeface="+mj-lt"/>
              </a:rPr>
              <a:t>– OR &lt; 1 : l’exposition est un facteur protecteur [0 à &lt;1]</a:t>
            </a:r>
          </a:p>
          <a:p>
            <a:pPr eaLnBrk="1" hangingPunct="1">
              <a:defRPr/>
            </a:pPr>
            <a:endParaRPr lang="fr-FR" sz="2800" dirty="0">
              <a:latin typeface="+mj-lt"/>
            </a:endParaRPr>
          </a:p>
          <a:p>
            <a:pPr eaLnBrk="1" hangingPunct="1">
              <a:defRPr/>
            </a:pPr>
            <a:r>
              <a:rPr lang="fr-FR" sz="2800" dirty="0">
                <a:latin typeface="+mj-lt"/>
              </a:rPr>
              <a:t>Attention car l’OR est une </a:t>
            </a:r>
            <a:r>
              <a:rPr lang="fr-FR" sz="2800" b="1" dirty="0">
                <a:latin typeface="+mj-lt"/>
              </a:rPr>
              <a:t>estimation</a:t>
            </a:r>
            <a:r>
              <a:rPr lang="fr-FR" sz="2800" dirty="0">
                <a:latin typeface="+mj-lt"/>
              </a:rPr>
              <a:t> à partir de l’échantillon, à interpréter avec un</a:t>
            </a:r>
            <a:r>
              <a:rPr lang="fr-FR" sz="2800" b="1" dirty="0">
                <a:latin typeface="+mj-lt"/>
              </a:rPr>
              <a:t> intervalle de confiance à 95%</a:t>
            </a:r>
          </a:p>
          <a:p>
            <a:pPr eaLnBrk="1" hangingPunct="1">
              <a:defRPr/>
            </a:pPr>
            <a:r>
              <a:rPr lang="fr-FR" sz="2800" dirty="0">
                <a:solidFill>
                  <a:srgbClr val="FF0000"/>
                </a:solidFill>
                <a:latin typeface="+mj-lt"/>
              </a:rPr>
              <a:t>Si IC contient la valeur 1 : risque/test non-significatif</a:t>
            </a:r>
          </a:p>
          <a:p>
            <a:pPr eaLnBrk="1" hangingPunct="1">
              <a:defRPr/>
            </a:pPr>
            <a:r>
              <a:rPr lang="fr-FR" sz="2800" dirty="0">
                <a:solidFill>
                  <a:srgbClr val="FF0000"/>
                </a:solidFill>
                <a:latin typeface="+mj-lt"/>
              </a:rPr>
              <a:t>Si IC ne contient pas la valeur 1 : risque/test significatif</a:t>
            </a:r>
          </a:p>
        </p:txBody>
      </p:sp>
    </p:spTree>
    <p:extLst>
      <p:ext uri="{BB962C8B-B14F-4D97-AF65-F5344CB8AC3E}">
        <p14:creationId xmlns:p14="http://schemas.microsoft.com/office/powerpoint/2010/main" val="262733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972256" y="1444978"/>
          <a:ext cx="7055554" cy="3200400"/>
        </p:xfrm>
        <a:graphic>
          <a:graphicData uri="http://schemas.openxmlformats.org/drawingml/2006/table">
            <a:tbl>
              <a:tblPr firstRow="1" bandRow="1">
                <a:tableStyleId>{5C22544A-7EE6-4342-B048-85BDC9FD1C3A}</a:tableStyleId>
              </a:tblPr>
              <a:tblGrid>
                <a:gridCol w="1411108">
                  <a:extLst>
                    <a:ext uri="{9D8B030D-6E8A-4147-A177-3AD203B41FA5}">
                      <a16:colId xmlns:a16="http://schemas.microsoft.com/office/drawing/2014/main" val="20000"/>
                    </a:ext>
                  </a:extLst>
                </a:gridCol>
                <a:gridCol w="1845299">
                  <a:extLst>
                    <a:ext uri="{9D8B030D-6E8A-4147-A177-3AD203B41FA5}">
                      <a16:colId xmlns:a16="http://schemas.microsoft.com/office/drawing/2014/main" val="20001"/>
                    </a:ext>
                  </a:extLst>
                </a:gridCol>
                <a:gridCol w="1953845">
                  <a:extLst>
                    <a:ext uri="{9D8B030D-6E8A-4147-A177-3AD203B41FA5}">
                      <a16:colId xmlns:a16="http://schemas.microsoft.com/office/drawing/2014/main" val="20002"/>
                    </a:ext>
                  </a:extLst>
                </a:gridCol>
                <a:gridCol w="1845302">
                  <a:extLst>
                    <a:ext uri="{9D8B030D-6E8A-4147-A177-3AD203B41FA5}">
                      <a16:colId xmlns:a16="http://schemas.microsoft.com/office/drawing/2014/main" val="20003"/>
                    </a:ext>
                  </a:extLst>
                </a:gridCol>
              </a:tblGrid>
              <a:tr h="800100">
                <a:tc>
                  <a:txBody>
                    <a:bodyPr/>
                    <a:lstStyle/>
                    <a:p>
                      <a:pPr algn="ctr"/>
                      <a:endParaRPr lang="fr-FR" sz="3900" dirty="0"/>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solidFill>
                            <a:schemeClr val="tx1"/>
                          </a:solidFill>
                        </a:rPr>
                        <a:t>M</a:t>
                      </a:r>
                      <a:r>
                        <a:rPr lang="fr-FR" sz="3900" baseline="30000" dirty="0">
                          <a:solidFill>
                            <a:schemeClr val="tx1"/>
                          </a:solidFill>
                        </a:rPr>
                        <a:t>+</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3900" dirty="0">
                          <a:solidFill>
                            <a:schemeClr val="tx1"/>
                          </a:solidFill>
                        </a:rPr>
                        <a:t>M</a:t>
                      </a:r>
                      <a:r>
                        <a:rPr lang="fr-FR" sz="3900" baseline="30000" dirty="0">
                          <a:solidFill>
                            <a:schemeClr val="tx1"/>
                          </a:solidFill>
                        </a:rPr>
                        <a:t>-</a:t>
                      </a:r>
                      <a:endParaRPr lang="fr-FR" sz="3900" dirty="0"/>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3900" dirty="0"/>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0100">
                <a:tc>
                  <a:txBody>
                    <a:bodyPr/>
                    <a:lstStyle/>
                    <a:p>
                      <a:pPr algn="ctr"/>
                      <a:r>
                        <a:rPr lang="fr-FR" sz="3900" dirty="0"/>
                        <a:t>E</a:t>
                      </a:r>
                      <a:r>
                        <a:rPr lang="fr-FR" sz="3900" baseline="30000" dirty="0"/>
                        <a:t>+</a:t>
                      </a:r>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70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30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0100">
                <a:tc>
                  <a:txBody>
                    <a:bodyPr/>
                    <a:lstStyle/>
                    <a:p>
                      <a:pPr algn="ctr"/>
                      <a:r>
                        <a:rPr lang="fr-FR" sz="3900" dirty="0"/>
                        <a:t>E</a:t>
                      </a:r>
                      <a:r>
                        <a:rPr lang="fr-FR" sz="3900" baseline="30000" dirty="0"/>
                        <a:t>-</a:t>
                      </a:r>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30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70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00100">
                <a:tc>
                  <a:txBody>
                    <a:bodyPr/>
                    <a:lstStyle/>
                    <a:p>
                      <a:pPr algn="ctr"/>
                      <a:endParaRPr lang="fr-FR" sz="3900" dirty="0"/>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fr-FR" sz="3900" dirty="0"/>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6889" name="ZoneTexte 4"/>
          <p:cNvSpPr txBox="1">
            <a:spLocks noChangeArrowheads="1"/>
          </p:cNvSpPr>
          <p:nvPr/>
        </p:nvSpPr>
        <p:spPr bwMode="auto">
          <a:xfrm>
            <a:off x="2627489" y="5092701"/>
            <a:ext cx="3457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a:latin typeface="Times New Roman" panose="02020603050405020304" pitchFamily="18" charset="0"/>
              </a:rPr>
              <a:t>OR = 	 = 5,44</a:t>
            </a:r>
          </a:p>
        </p:txBody>
      </p:sp>
      <p:cxnSp>
        <p:nvCxnSpPr>
          <p:cNvPr id="7" name="Connecteur droit 6"/>
          <p:cNvCxnSpPr/>
          <p:nvPr/>
        </p:nvCxnSpPr>
        <p:spPr>
          <a:xfrm>
            <a:off x="3643489" y="5393267"/>
            <a:ext cx="936978" cy="0"/>
          </a:xfrm>
          <a:prstGeom prst="line">
            <a:avLst/>
          </a:prstGeom>
          <a:ln w="28575"/>
        </p:spPr>
        <p:style>
          <a:lnRef idx="1">
            <a:schemeClr val="dk1"/>
          </a:lnRef>
          <a:fillRef idx="0">
            <a:schemeClr val="dk1"/>
          </a:fillRef>
          <a:effectRef idx="0">
            <a:schemeClr val="dk1"/>
          </a:effectRef>
          <a:fontRef idx="minor">
            <a:schemeClr val="tx1"/>
          </a:fontRef>
        </p:style>
      </p:cxnSp>
      <p:sp>
        <p:nvSpPr>
          <p:cNvPr id="36891" name="ZoneTexte 7"/>
          <p:cNvSpPr txBox="1">
            <a:spLocks noChangeArrowheads="1"/>
          </p:cNvSpPr>
          <p:nvPr/>
        </p:nvSpPr>
        <p:spPr bwMode="auto">
          <a:xfrm>
            <a:off x="3564467" y="4900790"/>
            <a:ext cx="1288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a:latin typeface="Times New Roman" panose="02020603050405020304" pitchFamily="18" charset="0"/>
              </a:rPr>
              <a:t>4900</a:t>
            </a:r>
          </a:p>
        </p:txBody>
      </p:sp>
      <p:sp>
        <p:nvSpPr>
          <p:cNvPr id="36892" name="ZoneTexte 8"/>
          <p:cNvSpPr txBox="1">
            <a:spLocks noChangeArrowheads="1"/>
          </p:cNvSpPr>
          <p:nvPr/>
        </p:nvSpPr>
        <p:spPr bwMode="auto">
          <a:xfrm>
            <a:off x="3606800" y="5380568"/>
            <a:ext cx="10399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a:latin typeface="Times New Roman" panose="02020603050405020304" pitchFamily="18" charset="0"/>
              </a:rPr>
              <a:t>900</a:t>
            </a:r>
          </a:p>
        </p:txBody>
      </p:sp>
    </p:spTree>
    <p:extLst>
      <p:ext uri="{BB962C8B-B14F-4D97-AF65-F5344CB8AC3E}">
        <p14:creationId xmlns:p14="http://schemas.microsoft.com/office/powerpoint/2010/main" val="213422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972256" y="1444978"/>
          <a:ext cx="7055554" cy="3200400"/>
        </p:xfrm>
        <a:graphic>
          <a:graphicData uri="http://schemas.openxmlformats.org/drawingml/2006/table">
            <a:tbl>
              <a:tblPr firstRow="1" bandRow="1">
                <a:tableStyleId>{5C22544A-7EE6-4342-B048-85BDC9FD1C3A}</a:tableStyleId>
              </a:tblPr>
              <a:tblGrid>
                <a:gridCol w="1411108">
                  <a:extLst>
                    <a:ext uri="{9D8B030D-6E8A-4147-A177-3AD203B41FA5}">
                      <a16:colId xmlns:a16="http://schemas.microsoft.com/office/drawing/2014/main" val="20000"/>
                    </a:ext>
                  </a:extLst>
                </a:gridCol>
                <a:gridCol w="1845299">
                  <a:extLst>
                    <a:ext uri="{9D8B030D-6E8A-4147-A177-3AD203B41FA5}">
                      <a16:colId xmlns:a16="http://schemas.microsoft.com/office/drawing/2014/main" val="20001"/>
                    </a:ext>
                  </a:extLst>
                </a:gridCol>
                <a:gridCol w="1953845">
                  <a:extLst>
                    <a:ext uri="{9D8B030D-6E8A-4147-A177-3AD203B41FA5}">
                      <a16:colId xmlns:a16="http://schemas.microsoft.com/office/drawing/2014/main" val="20002"/>
                    </a:ext>
                  </a:extLst>
                </a:gridCol>
                <a:gridCol w="1845302">
                  <a:extLst>
                    <a:ext uri="{9D8B030D-6E8A-4147-A177-3AD203B41FA5}">
                      <a16:colId xmlns:a16="http://schemas.microsoft.com/office/drawing/2014/main" val="20003"/>
                    </a:ext>
                  </a:extLst>
                </a:gridCol>
              </a:tblGrid>
              <a:tr h="800100">
                <a:tc>
                  <a:txBody>
                    <a:bodyPr/>
                    <a:lstStyle/>
                    <a:p>
                      <a:pPr algn="ctr"/>
                      <a:endParaRPr lang="fr-FR" sz="3900" dirty="0"/>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solidFill>
                            <a:schemeClr val="tx1"/>
                          </a:solidFill>
                        </a:rPr>
                        <a:t>M</a:t>
                      </a:r>
                      <a:r>
                        <a:rPr lang="fr-FR" sz="3900" baseline="30000" dirty="0">
                          <a:solidFill>
                            <a:schemeClr val="tx1"/>
                          </a:solidFill>
                        </a:rPr>
                        <a:t>+</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3900" dirty="0">
                          <a:solidFill>
                            <a:schemeClr val="tx1"/>
                          </a:solidFill>
                        </a:rPr>
                        <a:t>M</a:t>
                      </a:r>
                      <a:r>
                        <a:rPr lang="fr-FR" sz="3900" baseline="30000" dirty="0">
                          <a:solidFill>
                            <a:schemeClr val="tx1"/>
                          </a:solidFill>
                        </a:rPr>
                        <a:t>-</a:t>
                      </a:r>
                      <a:endParaRPr lang="fr-FR" sz="3900" dirty="0"/>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3900" dirty="0"/>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0100">
                <a:tc>
                  <a:txBody>
                    <a:bodyPr/>
                    <a:lstStyle/>
                    <a:p>
                      <a:pPr algn="ctr"/>
                      <a:r>
                        <a:rPr lang="fr-FR" sz="3900" dirty="0"/>
                        <a:t>E</a:t>
                      </a:r>
                      <a:r>
                        <a:rPr lang="fr-FR" sz="3900" baseline="30000" dirty="0"/>
                        <a:t>+</a:t>
                      </a:r>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50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50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0100">
                <a:tc>
                  <a:txBody>
                    <a:bodyPr/>
                    <a:lstStyle/>
                    <a:p>
                      <a:pPr algn="ctr"/>
                      <a:r>
                        <a:rPr lang="fr-FR" sz="3900" dirty="0"/>
                        <a:t>E</a:t>
                      </a:r>
                      <a:r>
                        <a:rPr lang="fr-FR" sz="3900" baseline="30000" dirty="0"/>
                        <a:t>-</a:t>
                      </a:r>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50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50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00100">
                <a:tc>
                  <a:txBody>
                    <a:bodyPr/>
                    <a:lstStyle/>
                    <a:p>
                      <a:pPr algn="ctr"/>
                      <a:endParaRPr lang="fr-FR" sz="3900" dirty="0"/>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fr-FR" sz="3900" dirty="0"/>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7913" name="ZoneTexte 4"/>
          <p:cNvSpPr txBox="1">
            <a:spLocks noChangeArrowheads="1"/>
          </p:cNvSpPr>
          <p:nvPr/>
        </p:nvSpPr>
        <p:spPr bwMode="auto">
          <a:xfrm>
            <a:off x="2627489" y="5092701"/>
            <a:ext cx="3457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a:latin typeface="Times New Roman" panose="02020603050405020304" pitchFamily="18" charset="0"/>
              </a:rPr>
              <a:t>OR = 	 = 1</a:t>
            </a:r>
          </a:p>
        </p:txBody>
      </p:sp>
      <p:cxnSp>
        <p:nvCxnSpPr>
          <p:cNvPr id="7" name="Connecteur droit 6"/>
          <p:cNvCxnSpPr/>
          <p:nvPr/>
        </p:nvCxnSpPr>
        <p:spPr>
          <a:xfrm>
            <a:off x="3643489" y="5393267"/>
            <a:ext cx="936978" cy="0"/>
          </a:xfrm>
          <a:prstGeom prst="line">
            <a:avLst/>
          </a:prstGeom>
          <a:ln w="28575"/>
        </p:spPr>
        <p:style>
          <a:lnRef idx="1">
            <a:schemeClr val="dk1"/>
          </a:lnRef>
          <a:fillRef idx="0">
            <a:schemeClr val="dk1"/>
          </a:fillRef>
          <a:effectRef idx="0">
            <a:schemeClr val="dk1"/>
          </a:effectRef>
          <a:fontRef idx="minor">
            <a:schemeClr val="tx1"/>
          </a:fontRef>
        </p:style>
      </p:cxnSp>
      <p:sp>
        <p:nvSpPr>
          <p:cNvPr id="37915" name="ZoneTexte 7"/>
          <p:cNvSpPr txBox="1">
            <a:spLocks noChangeArrowheads="1"/>
          </p:cNvSpPr>
          <p:nvPr/>
        </p:nvSpPr>
        <p:spPr bwMode="auto">
          <a:xfrm>
            <a:off x="3564467" y="4900790"/>
            <a:ext cx="1288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a:latin typeface="Times New Roman" panose="02020603050405020304" pitchFamily="18" charset="0"/>
              </a:rPr>
              <a:t>2500</a:t>
            </a:r>
          </a:p>
        </p:txBody>
      </p:sp>
      <p:sp>
        <p:nvSpPr>
          <p:cNvPr id="37916" name="ZoneTexte 8"/>
          <p:cNvSpPr txBox="1">
            <a:spLocks noChangeArrowheads="1"/>
          </p:cNvSpPr>
          <p:nvPr/>
        </p:nvSpPr>
        <p:spPr bwMode="auto">
          <a:xfrm>
            <a:off x="3564467" y="5380568"/>
            <a:ext cx="124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a:latin typeface="Times New Roman" panose="02020603050405020304" pitchFamily="18" charset="0"/>
              </a:rPr>
              <a:t>2500</a:t>
            </a:r>
          </a:p>
        </p:txBody>
      </p:sp>
    </p:spTree>
    <p:extLst>
      <p:ext uri="{BB962C8B-B14F-4D97-AF65-F5344CB8AC3E}">
        <p14:creationId xmlns:p14="http://schemas.microsoft.com/office/powerpoint/2010/main" val="42399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972256" y="1444978"/>
          <a:ext cx="7055554" cy="3200400"/>
        </p:xfrm>
        <a:graphic>
          <a:graphicData uri="http://schemas.openxmlformats.org/drawingml/2006/table">
            <a:tbl>
              <a:tblPr firstRow="1" bandRow="1">
                <a:tableStyleId>{5C22544A-7EE6-4342-B048-85BDC9FD1C3A}</a:tableStyleId>
              </a:tblPr>
              <a:tblGrid>
                <a:gridCol w="1411108">
                  <a:extLst>
                    <a:ext uri="{9D8B030D-6E8A-4147-A177-3AD203B41FA5}">
                      <a16:colId xmlns:a16="http://schemas.microsoft.com/office/drawing/2014/main" val="20000"/>
                    </a:ext>
                  </a:extLst>
                </a:gridCol>
                <a:gridCol w="1845299">
                  <a:extLst>
                    <a:ext uri="{9D8B030D-6E8A-4147-A177-3AD203B41FA5}">
                      <a16:colId xmlns:a16="http://schemas.microsoft.com/office/drawing/2014/main" val="20001"/>
                    </a:ext>
                  </a:extLst>
                </a:gridCol>
                <a:gridCol w="1953845">
                  <a:extLst>
                    <a:ext uri="{9D8B030D-6E8A-4147-A177-3AD203B41FA5}">
                      <a16:colId xmlns:a16="http://schemas.microsoft.com/office/drawing/2014/main" val="20002"/>
                    </a:ext>
                  </a:extLst>
                </a:gridCol>
                <a:gridCol w="1845302">
                  <a:extLst>
                    <a:ext uri="{9D8B030D-6E8A-4147-A177-3AD203B41FA5}">
                      <a16:colId xmlns:a16="http://schemas.microsoft.com/office/drawing/2014/main" val="20003"/>
                    </a:ext>
                  </a:extLst>
                </a:gridCol>
              </a:tblGrid>
              <a:tr h="800100">
                <a:tc>
                  <a:txBody>
                    <a:bodyPr/>
                    <a:lstStyle/>
                    <a:p>
                      <a:pPr algn="ctr"/>
                      <a:endParaRPr lang="fr-FR" sz="3900" dirty="0"/>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solidFill>
                            <a:schemeClr val="tx1"/>
                          </a:solidFill>
                        </a:rPr>
                        <a:t>M</a:t>
                      </a:r>
                      <a:r>
                        <a:rPr lang="fr-FR" sz="3900" baseline="30000" dirty="0">
                          <a:solidFill>
                            <a:schemeClr val="tx1"/>
                          </a:solidFill>
                        </a:rPr>
                        <a:t>+</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3900" dirty="0">
                          <a:solidFill>
                            <a:schemeClr val="tx1"/>
                          </a:solidFill>
                        </a:rPr>
                        <a:t>M</a:t>
                      </a:r>
                      <a:r>
                        <a:rPr lang="fr-FR" sz="3900" baseline="30000" dirty="0">
                          <a:solidFill>
                            <a:schemeClr val="tx1"/>
                          </a:solidFill>
                        </a:rPr>
                        <a:t>-</a:t>
                      </a:r>
                      <a:endParaRPr lang="fr-FR" sz="3900" dirty="0"/>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3900" dirty="0"/>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0100">
                <a:tc>
                  <a:txBody>
                    <a:bodyPr/>
                    <a:lstStyle/>
                    <a:p>
                      <a:pPr algn="ctr"/>
                      <a:r>
                        <a:rPr lang="fr-FR" sz="3900" dirty="0"/>
                        <a:t>E</a:t>
                      </a:r>
                      <a:r>
                        <a:rPr lang="fr-FR" sz="3900" baseline="30000" dirty="0"/>
                        <a:t>+</a:t>
                      </a:r>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30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70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0100">
                <a:tc>
                  <a:txBody>
                    <a:bodyPr/>
                    <a:lstStyle/>
                    <a:p>
                      <a:pPr algn="ctr"/>
                      <a:r>
                        <a:rPr lang="fr-FR" sz="3900" dirty="0"/>
                        <a:t>E</a:t>
                      </a:r>
                      <a:r>
                        <a:rPr lang="fr-FR" sz="3900" baseline="30000" dirty="0"/>
                        <a:t>-</a:t>
                      </a:r>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70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30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00100">
                <a:tc>
                  <a:txBody>
                    <a:bodyPr/>
                    <a:lstStyle/>
                    <a:p>
                      <a:pPr algn="ctr"/>
                      <a:endParaRPr lang="fr-FR" sz="3900" dirty="0"/>
                    </a:p>
                  </a:txBody>
                  <a:tcPr marL="91424" marR="91424" marT="40641" marB="40641"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3900" dirty="0"/>
                        <a:t>100</a:t>
                      </a:r>
                    </a:p>
                  </a:txBody>
                  <a:tcPr marL="91424" marR="91424" marT="40641" marB="406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fr-FR" sz="3900" dirty="0"/>
                    </a:p>
                  </a:txBody>
                  <a:tcPr marL="91424" marR="91424" marT="40641" marB="40641"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8937" name="ZoneTexte 4"/>
          <p:cNvSpPr txBox="1">
            <a:spLocks noChangeArrowheads="1"/>
          </p:cNvSpPr>
          <p:nvPr/>
        </p:nvSpPr>
        <p:spPr bwMode="auto">
          <a:xfrm>
            <a:off x="2627489" y="5092701"/>
            <a:ext cx="3457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a:latin typeface="Times New Roman" panose="02020603050405020304" pitchFamily="18" charset="0"/>
              </a:rPr>
              <a:t>OR = 	 = 0,18</a:t>
            </a:r>
          </a:p>
        </p:txBody>
      </p:sp>
      <p:cxnSp>
        <p:nvCxnSpPr>
          <p:cNvPr id="7" name="Connecteur droit 6"/>
          <p:cNvCxnSpPr/>
          <p:nvPr/>
        </p:nvCxnSpPr>
        <p:spPr>
          <a:xfrm>
            <a:off x="3643489" y="5393267"/>
            <a:ext cx="936978" cy="0"/>
          </a:xfrm>
          <a:prstGeom prst="line">
            <a:avLst/>
          </a:prstGeom>
          <a:ln w="28575"/>
        </p:spPr>
        <p:style>
          <a:lnRef idx="1">
            <a:schemeClr val="dk1"/>
          </a:lnRef>
          <a:fillRef idx="0">
            <a:schemeClr val="dk1"/>
          </a:fillRef>
          <a:effectRef idx="0">
            <a:schemeClr val="dk1"/>
          </a:effectRef>
          <a:fontRef idx="minor">
            <a:schemeClr val="tx1"/>
          </a:fontRef>
        </p:style>
      </p:cxnSp>
      <p:sp>
        <p:nvSpPr>
          <p:cNvPr id="38939" name="ZoneTexte 7"/>
          <p:cNvSpPr txBox="1">
            <a:spLocks noChangeArrowheads="1"/>
          </p:cNvSpPr>
          <p:nvPr/>
        </p:nvSpPr>
        <p:spPr bwMode="auto">
          <a:xfrm>
            <a:off x="3711222" y="4900790"/>
            <a:ext cx="1288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a:latin typeface="Times New Roman" panose="02020603050405020304" pitchFamily="18" charset="0"/>
              </a:rPr>
              <a:t>900</a:t>
            </a:r>
          </a:p>
        </p:txBody>
      </p:sp>
      <p:sp>
        <p:nvSpPr>
          <p:cNvPr id="38940" name="ZoneTexte 8"/>
          <p:cNvSpPr txBox="1">
            <a:spLocks noChangeArrowheads="1"/>
          </p:cNvSpPr>
          <p:nvPr/>
        </p:nvSpPr>
        <p:spPr bwMode="auto">
          <a:xfrm>
            <a:off x="3564467" y="5380568"/>
            <a:ext cx="124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a:latin typeface="Times New Roman" panose="02020603050405020304" pitchFamily="18" charset="0"/>
              </a:rPr>
              <a:t>4900</a:t>
            </a:r>
          </a:p>
        </p:txBody>
      </p:sp>
    </p:spTree>
    <p:extLst>
      <p:ext uri="{BB962C8B-B14F-4D97-AF65-F5344CB8AC3E}">
        <p14:creationId xmlns:p14="http://schemas.microsoft.com/office/powerpoint/2010/main" val="120898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a:solidFill>
                  <a:schemeClr val="tx1">
                    <a:lumMod val="65000"/>
                    <a:lumOff val="35000"/>
                  </a:schemeClr>
                </a:solidFill>
                <a:cs typeface="Arial" pitchFamily="34" charset="0"/>
              </a:rPr>
              <a:t>OBJECTIFS</a:t>
            </a:r>
          </a:p>
        </p:txBody>
      </p:sp>
      <p:sp>
        <p:nvSpPr>
          <p:cNvPr id="4" name="Espace réservé du contenu 2"/>
          <p:cNvSpPr>
            <a:spLocks noGrp="1"/>
          </p:cNvSpPr>
          <p:nvPr>
            <p:ph idx="4294967295"/>
          </p:nvPr>
        </p:nvSpPr>
        <p:spPr>
          <a:xfrm>
            <a:off x="251520" y="1484784"/>
            <a:ext cx="8640960" cy="4747172"/>
          </a:xfrm>
          <a:prstGeom prst="rect">
            <a:avLst/>
          </a:prstGeom>
        </p:spPr>
        <p:txBody>
          <a:bodyPr/>
          <a:lstStyle/>
          <a:p>
            <a:pPr>
              <a:buClr>
                <a:srgbClr val="078F9D"/>
              </a:buClr>
            </a:pPr>
            <a:r>
              <a:rPr lang="fr-FR" sz="2800" dirty="0"/>
              <a:t>Savoir </a:t>
            </a:r>
            <a:r>
              <a:rPr lang="fr-FR" sz="2800" b="1" dirty="0"/>
              <a:t>reconnaître</a:t>
            </a:r>
            <a:r>
              <a:rPr lang="fr-FR" sz="2800" dirty="0"/>
              <a:t> une étude cas-témoins = connaître la méthodologie</a:t>
            </a:r>
          </a:p>
          <a:p>
            <a:pPr>
              <a:buClr>
                <a:srgbClr val="25A79B"/>
              </a:buClr>
            </a:pPr>
            <a:r>
              <a:rPr lang="fr-FR" sz="2800" dirty="0"/>
              <a:t>Connaître les </a:t>
            </a:r>
            <a:r>
              <a:rPr lang="fr-FR" sz="2800" b="1" dirty="0"/>
              <a:t>critères de choix </a:t>
            </a:r>
            <a:r>
              <a:rPr lang="fr-FR" sz="2800" dirty="0"/>
              <a:t>d’une étude cas-témoins = les </a:t>
            </a:r>
            <a:r>
              <a:rPr lang="fr-FR" sz="2800" b="1" dirty="0"/>
              <a:t>avantages et inconvénients</a:t>
            </a:r>
          </a:p>
          <a:p>
            <a:pPr lvl="1">
              <a:buClr>
                <a:srgbClr val="25A79B"/>
              </a:buClr>
            </a:pPr>
            <a:r>
              <a:rPr lang="fr-FR" sz="2400" dirty="0"/>
              <a:t>Dans une situation donnée, pouvoir argumenter la possibilité de réalisation ou non d’une étude cas-témoins</a:t>
            </a:r>
          </a:p>
          <a:p>
            <a:pPr>
              <a:buClr>
                <a:srgbClr val="078F9D"/>
              </a:buClr>
            </a:pPr>
            <a:r>
              <a:rPr lang="fr-FR" sz="2800" dirty="0"/>
              <a:t>Connaître les </a:t>
            </a:r>
            <a:r>
              <a:rPr lang="fr-FR" sz="2800" b="1" dirty="0"/>
              <a:t>spécificités</a:t>
            </a:r>
            <a:r>
              <a:rPr lang="fr-FR" sz="2800" dirty="0"/>
              <a:t> d’une étude cas-témoins (biais, analyses, validité, …)</a:t>
            </a:r>
          </a:p>
          <a:p>
            <a:endParaRPr lang="fr-FR" dirty="0">
              <a:solidFill>
                <a:schemeClr val="accent6"/>
              </a:solidFill>
            </a:endParaRPr>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2</a:t>
            </a:fld>
            <a:endParaRPr lang="fr-FR" sz="1400" b="1" dirty="0">
              <a:solidFill>
                <a:schemeClr val="accent6"/>
              </a:solidFill>
            </a:endParaRPr>
          </a:p>
        </p:txBody>
      </p:sp>
    </p:spTree>
    <p:extLst>
      <p:ext uri="{BB962C8B-B14F-4D97-AF65-F5344CB8AC3E}">
        <p14:creationId xmlns:p14="http://schemas.microsoft.com/office/powerpoint/2010/main" val="1842111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b="1" dirty="0">
                <a:solidFill>
                  <a:schemeClr val="tx1">
                    <a:lumMod val="65000"/>
                    <a:lumOff val="35000"/>
                  </a:schemeClr>
                </a:solidFill>
              </a:rPr>
              <a:t>CRITÈRES DE CHOIX - Etude Cas-Témoins</a:t>
            </a:r>
          </a:p>
        </p:txBody>
      </p:sp>
      <p:cxnSp>
        <p:nvCxnSpPr>
          <p:cNvPr id="8" name="Connecteur droit 7"/>
          <p:cNvCxnSpPr/>
          <p:nvPr/>
        </p:nvCxnSpPr>
        <p:spPr>
          <a:xfrm>
            <a:off x="251520"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20</a:t>
            </a:fld>
            <a:endParaRPr lang="fr-FR" sz="1400" b="1" dirty="0">
              <a:solidFill>
                <a:schemeClr val="accent6"/>
              </a:solidFill>
            </a:endParaRPr>
          </a:p>
        </p:txBody>
      </p:sp>
      <p:graphicFrame>
        <p:nvGraphicFramePr>
          <p:cNvPr id="5" name="Group 19"/>
          <p:cNvGraphicFramePr>
            <a:graphicFrameLocks/>
          </p:cNvGraphicFramePr>
          <p:nvPr>
            <p:extLst>
              <p:ext uri="{D42A27DB-BD31-4B8C-83A1-F6EECF244321}">
                <p14:modId xmlns:p14="http://schemas.microsoft.com/office/powerpoint/2010/main" val="2085461428"/>
              </p:ext>
            </p:extLst>
          </p:nvPr>
        </p:nvGraphicFramePr>
        <p:xfrm>
          <a:off x="228118" y="1052736"/>
          <a:ext cx="8592354" cy="5303484"/>
        </p:xfrm>
        <a:graphic>
          <a:graphicData uri="http://schemas.openxmlformats.org/drawingml/2006/table">
            <a:tbl>
              <a:tblPr>
                <a:tableStyleId>{5940675A-B579-460E-94D1-54222C63F5DA}</a:tableStyleId>
              </a:tblPr>
              <a:tblGrid>
                <a:gridCol w="4296177">
                  <a:extLst>
                    <a:ext uri="{9D8B030D-6E8A-4147-A177-3AD203B41FA5}">
                      <a16:colId xmlns:a16="http://schemas.microsoft.com/office/drawing/2014/main" val="20000"/>
                    </a:ext>
                  </a:extLst>
                </a:gridCol>
                <a:gridCol w="4296177">
                  <a:extLst>
                    <a:ext uri="{9D8B030D-6E8A-4147-A177-3AD203B41FA5}">
                      <a16:colId xmlns:a16="http://schemas.microsoft.com/office/drawing/2014/main" val="20001"/>
                    </a:ext>
                  </a:extLst>
                </a:gridCol>
              </a:tblGrid>
              <a:tr h="10057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100" b="1"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1" u="none" strike="noStrike" cap="none" normalizeH="0" baseline="0" dirty="0">
                          <a:ln>
                            <a:noFill/>
                          </a:ln>
                          <a:effectLst/>
                        </a:rPr>
                        <a:t>Avantages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100" b="1" i="0" u="none" strike="noStrike" cap="none" normalizeH="0" baseline="0" dirty="0">
                        <a:ln>
                          <a:noFill/>
                        </a:ln>
                        <a:solidFill>
                          <a:srgbClr val="FFFFFF"/>
                        </a:solidFill>
                        <a:effectLst/>
                        <a:latin typeface="Calibri" pitchFamily="34" charset="0"/>
                      </a:endParaRPr>
                    </a:p>
                  </a:txBody>
                  <a:tcPr marT="45711" marB="4571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100" b="1"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1" u="none" strike="noStrike" cap="none" normalizeH="0" baseline="0" dirty="0">
                          <a:ln>
                            <a:noFill/>
                          </a:ln>
                          <a:effectLst/>
                        </a:rPr>
                        <a:t>Inconvénients</a:t>
                      </a:r>
                      <a:endParaRPr kumimoji="0" lang="fr-FR" sz="2100" b="1" i="0" u="none" strike="noStrike" cap="none" normalizeH="0" baseline="0" dirty="0">
                        <a:ln>
                          <a:noFill/>
                        </a:ln>
                        <a:solidFill>
                          <a:srgbClr val="FFFFFF"/>
                        </a:solidFill>
                        <a:effectLst/>
                        <a:latin typeface="Calibri" pitchFamily="34" charset="0"/>
                      </a:endParaRPr>
                    </a:p>
                  </a:txBody>
                  <a:tcPr marT="45711" marB="45711" horzOverflow="overflow"/>
                </a:tc>
                <a:extLst>
                  <a:ext uri="{0D108BD9-81ED-4DB2-BD59-A6C34878D82A}">
                    <a16:rowId xmlns:a16="http://schemas.microsoft.com/office/drawing/2014/main" val="10000"/>
                  </a:ext>
                </a:extLst>
              </a:tr>
              <a:tr h="344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u="none" strike="noStrike" cap="none" normalizeH="0" baseline="0" dirty="0">
                          <a:ln>
                            <a:noFill/>
                          </a:ln>
                          <a:effectLst/>
                        </a:rPr>
                        <a:t>Maladie </a:t>
                      </a:r>
                      <a:r>
                        <a:rPr kumimoji="0" lang="fr-FR" sz="2100" b="1" u="none" strike="noStrike" cap="none" normalizeH="0" baseline="0" dirty="0">
                          <a:ln>
                            <a:noFill/>
                          </a:ln>
                          <a:effectLst/>
                        </a:rPr>
                        <a:t>rare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1" u="none" strike="noStrike" cap="none" normalizeH="0" baseline="0" dirty="0">
                          <a:ln>
                            <a:noFill/>
                          </a:ln>
                          <a:effectLst/>
                        </a:rPr>
                        <a:t>Incubation longue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u="none" strike="noStrike" cap="none" normalizeH="0" baseline="0" dirty="0">
                          <a:ln>
                            <a:noFill/>
                          </a:ln>
                          <a:effectLst/>
                        </a:rPr>
                        <a:t>Effectifs de cas et de témoins </a:t>
                      </a:r>
                      <a:r>
                        <a:rPr kumimoji="0" lang="fr-FR" sz="2100" b="1" u="none" strike="noStrike" cap="none" normalizeH="0" baseline="0" dirty="0">
                          <a:ln>
                            <a:noFill/>
                          </a:ln>
                          <a:effectLst/>
                        </a:rPr>
                        <a:t>restreints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1" u="none" strike="noStrike" cap="none" normalizeH="0" baseline="0" dirty="0">
                          <a:ln>
                            <a:noFill/>
                          </a:ln>
                          <a:effectLst/>
                        </a:rPr>
                        <a:t>Pas de suivi des personnes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1" u="none" strike="noStrike" cap="none" normalizeH="0" baseline="0" dirty="0">
                          <a:ln>
                            <a:noFill/>
                          </a:ln>
                          <a:effectLst/>
                        </a:rPr>
                        <a:t>Rapidité</a:t>
                      </a:r>
                      <a:r>
                        <a:rPr kumimoji="0" lang="fr-FR" sz="2100" u="none" strike="noStrike" cap="none" normalizeH="0" baseline="0" dirty="0">
                          <a:ln>
                            <a:noFill/>
                          </a:ln>
                          <a:effectLst/>
                        </a:rPr>
                        <a:t> de l’étude (</a:t>
                      </a:r>
                      <a:r>
                        <a:rPr kumimoji="0" lang="fr-FR" sz="2100" u="none" strike="noStrike" cap="none" normalizeH="0" baseline="0" dirty="0" err="1">
                          <a:ln>
                            <a:noFill/>
                          </a:ln>
                          <a:effectLst/>
                        </a:rPr>
                        <a:t>epidémies</a:t>
                      </a:r>
                      <a:r>
                        <a:rPr kumimoji="0" lang="fr-FR" sz="2100" u="none" strike="noStrike" cap="none" normalizeH="0" baseline="0" dirty="0">
                          <a:ln>
                            <a:noFill/>
                          </a:ln>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1" u="none" strike="noStrike" cap="none" normalizeH="0" baseline="0" dirty="0">
                          <a:ln>
                            <a:noFill/>
                          </a:ln>
                          <a:effectLst/>
                        </a:rPr>
                        <a:t>Coût</a:t>
                      </a:r>
                      <a:r>
                        <a:rPr kumimoji="0" lang="fr-FR" sz="2100" u="none" strike="noStrike" cap="none" normalizeH="0" baseline="0" dirty="0">
                          <a:ln>
                            <a:noFill/>
                          </a:ln>
                          <a:effectLst/>
                        </a:rPr>
                        <a:t> faible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1" u="none" strike="noStrike" cap="none" normalizeH="0" baseline="0" dirty="0">
                          <a:ln>
                            <a:noFill/>
                          </a:ln>
                          <a:effectLst/>
                        </a:rPr>
                        <a:t>Étude de plusieurs expositions </a:t>
                      </a:r>
                      <a:endParaRPr kumimoji="0" lang="fr-FR" sz="2100" u="none" strike="noStrike" cap="none" normalizeH="0" baseline="0" dirty="0">
                        <a:ln>
                          <a:noFill/>
                        </a:ln>
                        <a:effectLst/>
                      </a:endParaRPr>
                    </a:p>
                  </a:txBody>
                  <a:tcPr marT="45711" marB="4571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u="none" strike="noStrike" cap="none" normalizeH="0" baseline="0" dirty="0">
                          <a:ln>
                            <a:noFill/>
                          </a:ln>
                          <a:effectLst/>
                        </a:rPr>
                        <a:t>Mesure d’une proportion d’exposés dans chaque groupe, « </a:t>
                      </a:r>
                      <a:r>
                        <a:rPr kumimoji="0" lang="fr-FR" sz="2100" u="none" strike="noStrike" cap="none" normalizeH="0" baseline="0" dirty="0" err="1">
                          <a:ln>
                            <a:noFill/>
                          </a:ln>
                          <a:effectLst/>
                        </a:rPr>
                        <a:t>odds</a:t>
                      </a:r>
                      <a:r>
                        <a:rPr kumimoji="0" lang="fr-FR" sz="2100" u="none" strike="noStrike" cap="none" normalizeH="0" baseline="0" dirty="0">
                          <a:ln>
                            <a:noFill/>
                          </a:ln>
                          <a:effectLst/>
                        </a:rPr>
                        <a:t> ratio » : </a:t>
                      </a:r>
                      <a:r>
                        <a:rPr kumimoji="0" lang="fr-FR" sz="2100" b="1" u="none" strike="noStrike" cap="none" normalizeH="0" baseline="0" dirty="0">
                          <a:ln>
                            <a:noFill/>
                          </a:ln>
                          <a:solidFill>
                            <a:srgbClr val="FF0000"/>
                          </a:solidFill>
                          <a:effectLst/>
                        </a:rPr>
                        <a:t>ne permet pas le calcul de l’incidence ou de la prévalence de la maladie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u="none" strike="noStrike" cap="none" normalizeH="0" baseline="0" dirty="0">
                          <a:ln>
                            <a:noFill/>
                          </a:ln>
                          <a:effectLst/>
                        </a:rPr>
                        <a:t>Difficulté de </a:t>
                      </a:r>
                      <a:r>
                        <a:rPr kumimoji="0" lang="fr-FR" sz="2100" b="1" u="none" strike="noStrike" cap="none" normalizeH="0" baseline="0" dirty="0">
                          <a:ln>
                            <a:noFill/>
                          </a:ln>
                          <a:effectLst/>
                        </a:rPr>
                        <a:t>choix des témoins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u="none" strike="noStrike" cap="none" normalizeH="0" baseline="0" dirty="0">
                          <a:ln>
                            <a:noFill/>
                          </a:ln>
                          <a:effectLst/>
                        </a:rPr>
                        <a:t>Mesure des expositions antérieures difficiles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u="none" strike="noStrike" cap="none" normalizeH="0" baseline="0" dirty="0">
                          <a:ln>
                            <a:noFill/>
                          </a:ln>
                          <a:effectLst/>
                        </a:rPr>
                        <a:t>Difficulté parfois d’affirmer la séquence temporelle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1" u="none" strike="noStrike" cap="none" normalizeH="0" baseline="0" dirty="0">
                          <a:ln>
                            <a:noFill/>
                          </a:ln>
                          <a:effectLst/>
                        </a:rPr>
                        <a:t>Une seule maladie/événement </a:t>
                      </a:r>
                      <a:r>
                        <a:rPr kumimoji="0" lang="fr-FR" sz="2100" u="none" strike="noStrike" cap="none" normalizeH="0" baseline="0" dirty="0">
                          <a:ln>
                            <a:noFill/>
                          </a:ln>
                          <a:effectLst/>
                        </a:rPr>
                        <a:t>est étudié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1" u="none" strike="noStrike" cap="none" normalizeH="0" baseline="0" dirty="0">
                          <a:ln>
                            <a:noFill/>
                          </a:ln>
                          <a:effectLst/>
                        </a:rPr>
                        <a:t>Peu adaptée aux expositions rares</a:t>
                      </a:r>
                      <a:endParaRPr kumimoji="0" lang="fr-FR" sz="2100" b="1" i="0" u="none" strike="noStrike" cap="none" normalizeH="0" baseline="0" dirty="0">
                        <a:ln>
                          <a:noFill/>
                        </a:ln>
                        <a:solidFill>
                          <a:srgbClr val="000000"/>
                        </a:solidFill>
                        <a:effectLst/>
                        <a:latin typeface="Calibri" pitchFamily="34" charset="0"/>
                      </a:endParaRPr>
                    </a:p>
                  </a:txBody>
                  <a:tcPr marT="45711" marB="45711" horzOverflow="overflow"/>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60" t="29463" r="54458" b="27870"/>
          <a:stretch/>
        </p:blipFill>
        <p:spPr bwMode="auto">
          <a:xfrm>
            <a:off x="2258911" y="1211013"/>
            <a:ext cx="648072" cy="70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8472" b="29410"/>
          <a:stretch/>
        </p:blipFill>
        <p:spPr bwMode="auto">
          <a:xfrm>
            <a:off x="6956669" y="1179336"/>
            <a:ext cx="855691" cy="72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947" y="5984335"/>
            <a:ext cx="863817" cy="57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446764" y="6093296"/>
            <a:ext cx="3509905" cy="369332"/>
          </a:xfrm>
          <a:prstGeom prst="rect">
            <a:avLst/>
          </a:prstGeom>
          <a:noFill/>
        </p:spPr>
        <p:txBody>
          <a:bodyPr wrap="square" rtlCol="0">
            <a:spAutoFit/>
          </a:bodyPr>
          <a:lstStyle/>
          <a:p>
            <a:r>
              <a:rPr lang="fr-FR" dirty="0"/>
              <a:t>Connaître les critères de choix</a:t>
            </a:r>
          </a:p>
        </p:txBody>
      </p:sp>
    </p:spTree>
    <p:extLst>
      <p:ext uri="{BB962C8B-B14F-4D97-AF65-F5344CB8AC3E}">
        <p14:creationId xmlns:p14="http://schemas.microsoft.com/office/powerpoint/2010/main" val="243047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dirty="0">
                <a:solidFill>
                  <a:schemeClr val="tx1">
                    <a:lumMod val="65000"/>
                    <a:lumOff val="35000"/>
                  </a:schemeClr>
                </a:solidFill>
              </a:rPr>
              <a:t>LES BIAIS : </a:t>
            </a:r>
            <a:r>
              <a:rPr lang="fr-FR" sz="3600" b="1" dirty="0">
                <a:solidFill>
                  <a:schemeClr val="tx1">
                    <a:lumMod val="65000"/>
                    <a:lumOff val="35000"/>
                  </a:schemeClr>
                </a:solidFill>
              </a:rPr>
              <a:t>RAPPELS</a:t>
            </a:r>
          </a:p>
        </p:txBody>
      </p:sp>
      <p:cxnSp>
        <p:nvCxnSpPr>
          <p:cNvPr id="8" name="Connecteur droit 7"/>
          <p:cNvCxnSpPr/>
          <p:nvPr/>
        </p:nvCxnSpPr>
        <p:spPr>
          <a:xfrm>
            <a:off x="251520"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21</a:t>
            </a:fld>
            <a:endParaRPr lang="fr-FR" sz="1400" b="1" dirty="0">
              <a:solidFill>
                <a:schemeClr val="accent6"/>
              </a:solidFill>
            </a:endParaRPr>
          </a:p>
        </p:txBody>
      </p:sp>
      <p:grpSp>
        <p:nvGrpSpPr>
          <p:cNvPr id="3" name="Groupe 2"/>
          <p:cNvGrpSpPr/>
          <p:nvPr/>
        </p:nvGrpSpPr>
        <p:grpSpPr>
          <a:xfrm>
            <a:off x="251520" y="980728"/>
            <a:ext cx="8354947" cy="4603155"/>
            <a:chOff x="789053" y="1124744"/>
            <a:chExt cx="8354947" cy="4603155"/>
          </a:xfrm>
        </p:grpSpPr>
        <p:pic>
          <p:nvPicPr>
            <p:cNvPr id="7" name="Espace réservé du contenu 3"/>
            <p:cNvPicPr>
              <a:picLocks noChangeAspect="1"/>
            </p:cNvPicPr>
            <p:nvPr/>
          </p:nvPicPr>
          <p:blipFill rotWithShape="1">
            <a:blip r:embed="rId2"/>
            <a:srcRect l="4154"/>
            <a:stretch/>
          </p:blipFill>
          <p:spPr>
            <a:xfrm>
              <a:off x="789053" y="1124744"/>
              <a:ext cx="8354947" cy="4603155"/>
            </a:xfrm>
            <a:prstGeom prst="rect">
              <a:avLst/>
            </a:prstGeom>
          </p:spPr>
        </p:pic>
        <p:sp>
          <p:nvSpPr>
            <p:cNvPr id="2" name="Rectangle 1"/>
            <p:cNvSpPr/>
            <p:nvPr/>
          </p:nvSpPr>
          <p:spPr>
            <a:xfrm>
              <a:off x="789053" y="5157192"/>
              <a:ext cx="1838731" cy="57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668" y="116632"/>
            <a:ext cx="935095" cy="62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25759" y="3116870"/>
            <a:ext cx="2090251" cy="2585323"/>
          </a:xfrm>
          <a:prstGeom prst="rect">
            <a:avLst/>
          </a:prstGeom>
          <a:noFill/>
          <a:ln w="57150">
            <a:solidFill>
              <a:schemeClr val="accent1"/>
            </a:solidFill>
          </a:ln>
        </p:spPr>
        <p:txBody>
          <a:bodyPr wrap="square" rtlCol="0">
            <a:spAutoFit/>
          </a:bodyPr>
          <a:lstStyle/>
          <a:p>
            <a:pPr algn="ctr"/>
            <a:r>
              <a:rPr lang="fr-FR" dirty="0"/>
              <a:t>Biais dans la constitution de l'échantillon, qui va se retrouver non représentatif de la population générale pour des facteurs liés au problème étudié (d'où le biais)</a:t>
            </a:r>
          </a:p>
        </p:txBody>
      </p:sp>
      <p:sp>
        <p:nvSpPr>
          <p:cNvPr id="11" name="ZoneTexte 10"/>
          <p:cNvSpPr txBox="1"/>
          <p:nvPr/>
        </p:nvSpPr>
        <p:spPr>
          <a:xfrm>
            <a:off x="2818459" y="5583883"/>
            <a:ext cx="4852903" cy="646331"/>
          </a:xfrm>
          <a:prstGeom prst="rect">
            <a:avLst/>
          </a:prstGeom>
          <a:noFill/>
          <a:ln w="57150">
            <a:solidFill>
              <a:schemeClr val="accent5"/>
            </a:solidFill>
          </a:ln>
        </p:spPr>
        <p:txBody>
          <a:bodyPr wrap="square" rtlCol="0">
            <a:spAutoFit/>
          </a:bodyPr>
          <a:lstStyle/>
          <a:p>
            <a:pPr algn="ctr"/>
            <a:r>
              <a:rPr lang="fr-FR" dirty="0"/>
              <a:t>Biais dans la mesure du facteur de risque ou dans la certitude de la maladie</a:t>
            </a:r>
          </a:p>
        </p:txBody>
      </p:sp>
      <p:sp>
        <p:nvSpPr>
          <p:cNvPr id="12" name="ZoneTexte 11"/>
          <p:cNvSpPr txBox="1"/>
          <p:nvPr/>
        </p:nvSpPr>
        <p:spPr>
          <a:xfrm>
            <a:off x="5580112" y="413668"/>
            <a:ext cx="3194924" cy="1477328"/>
          </a:xfrm>
          <a:prstGeom prst="rect">
            <a:avLst/>
          </a:prstGeom>
          <a:noFill/>
          <a:ln w="57150">
            <a:solidFill>
              <a:schemeClr val="accent4"/>
            </a:solidFill>
          </a:ln>
        </p:spPr>
        <p:txBody>
          <a:bodyPr wrap="square" rtlCol="0">
            <a:spAutoFit/>
          </a:bodyPr>
          <a:lstStyle/>
          <a:p>
            <a:pPr algn="ctr"/>
            <a:r>
              <a:rPr lang="fr-FR" dirty="0"/>
              <a:t>Biais provoqué par un facteur de confusion interagissant avec le facteur de risque étudié dans l'étude du lien entre ce facteur et la maladie.</a:t>
            </a:r>
          </a:p>
        </p:txBody>
      </p:sp>
      <p:sp>
        <p:nvSpPr>
          <p:cNvPr id="14" name="Flèche droite 13"/>
          <p:cNvSpPr/>
          <p:nvPr/>
        </p:nvSpPr>
        <p:spPr>
          <a:xfrm>
            <a:off x="251520" y="980728"/>
            <a:ext cx="792088" cy="171604"/>
          </a:xfrm>
          <a:prstGeom prst="right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170885" y="836712"/>
            <a:ext cx="3077079" cy="369332"/>
          </a:xfrm>
          <a:prstGeom prst="rect">
            <a:avLst/>
          </a:prstGeom>
          <a:noFill/>
        </p:spPr>
        <p:txBody>
          <a:bodyPr wrap="square" rtlCol="0">
            <a:spAutoFit/>
          </a:bodyPr>
          <a:lstStyle/>
          <a:p>
            <a:r>
              <a:rPr lang="fr-FR" dirty="0"/>
              <a:t>Erreurs </a:t>
            </a:r>
            <a:r>
              <a:rPr lang="fr-FR" b="1" dirty="0"/>
              <a:t>systématiques</a:t>
            </a:r>
          </a:p>
        </p:txBody>
      </p:sp>
    </p:spTree>
    <p:extLst>
      <p:ext uri="{BB962C8B-B14F-4D97-AF65-F5344CB8AC3E}">
        <p14:creationId xmlns:p14="http://schemas.microsoft.com/office/powerpoint/2010/main" val="337864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fontScale="90000"/>
          </a:bodyPr>
          <a:lstStyle/>
          <a:p>
            <a:pPr algn="l"/>
            <a:r>
              <a:rPr lang="fr-FR" sz="3600" dirty="0">
                <a:solidFill>
                  <a:schemeClr val="tx1">
                    <a:lumMod val="65000"/>
                    <a:lumOff val="35000"/>
                  </a:schemeClr>
                </a:solidFill>
              </a:rPr>
              <a:t>PRINCIPAUX BIAIS D’UNE ÉTUDE CAS-TÉMOINS</a:t>
            </a:r>
          </a:p>
        </p:txBody>
      </p:sp>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22</a:t>
            </a:fld>
            <a:endParaRPr lang="fr-FR" sz="1400" b="1" dirty="0">
              <a:solidFill>
                <a:schemeClr val="accent6"/>
              </a:solidFill>
            </a:endParaRPr>
          </a:p>
        </p:txBody>
      </p:sp>
      <p:sp>
        <p:nvSpPr>
          <p:cNvPr id="6" name="Rectangle 5"/>
          <p:cNvSpPr txBox="1">
            <a:spLocks noChangeArrowheads="1"/>
          </p:cNvSpPr>
          <p:nvPr/>
        </p:nvSpPr>
        <p:spPr>
          <a:xfrm>
            <a:off x="-2547" y="764705"/>
            <a:ext cx="9036496" cy="5445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2800" dirty="0"/>
              <a:t>Plutôt nombreux : </a:t>
            </a:r>
            <a:r>
              <a:rPr lang="fr-FR" altLang="fr-FR" sz="2800" b="1" dirty="0"/>
              <a:t>&gt; étude de cohorte (niveau de preuve inférieur)</a:t>
            </a:r>
          </a:p>
          <a:p>
            <a:r>
              <a:rPr lang="fr-FR" altLang="fr-FR" sz="2800" dirty="0"/>
              <a:t>Biais de </a:t>
            </a:r>
            <a:r>
              <a:rPr lang="fr-FR" altLang="fr-FR" sz="2800" b="1" dirty="0"/>
              <a:t>sélection importants</a:t>
            </a:r>
          </a:p>
          <a:p>
            <a:pPr lvl="1"/>
            <a:r>
              <a:rPr lang="fr-FR" altLang="fr-FR" sz="2400" dirty="0"/>
              <a:t>Biais </a:t>
            </a:r>
            <a:r>
              <a:rPr lang="fr-FR" altLang="fr-FR" sz="2400" b="1" dirty="0"/>
              <a:t>d’admission</a:t>
            </a:r>
            <a:r>
              <a:rPr lang="fr-FR" altLang="fr-FR" sz="2400" dirty="0"/>
              <a:t> = biais de </a:t>
            </a:r>
            <a:r>
              <a:rPr lang="fr-FR" altLang="fr-FR" sz="2400" dirty="0" err="1"/>
              <a:t>Berkson</a:t>
            </a:r>
            <a:endParaRPr lang="fr-FR" altLang="fr-FR" sz="2400" dirty="0"/>
          </a:p>
          <a:p>
            <a:pPr lvl="2"/>
            <a:r>
              <a:rPr lang="fr-FR" altLang="fr-FR" dirty="0"/>
              <a:t>cas non représentatifs de la population des cas, ou les témoins ne sont pas représentatifs de la population des témoins</a:t>
            </a:r>
          </a:p>
          <a:p>
            <a:pPr lvl="2"/>
            <a:r>
              <a:rPr lang="fr-FR" altLang="fr-FR" dirty="0"/>
              <a:t>Exemple : Recherche d’un lien entre DIU et salpingite, en incluant des cas hospitalisés. Si les généralistes renvoient plus que les autres les femmes présentant une salpingite et ayant DIU vers les services d’urgences, elles seront </a:t>
            </a:r>
            <a:r>
              <a:rPr lang="fr-FR" altLang="fr-FR" dirty="0" err="1"/>
              <a:t>sur-représentées</a:t>
            </a:r>
            <a:r>
              <a:rPr lang="fr-FR" altLang="fr-FR" dirty="0"/>
              <a:t> (les cas inclus auront plus fréquemment un DIU que l’ensemble des cas de salpingite réellement observé) : </a:t>
            </a:r>
            <a:r>
              <a:rPr lang="fr-FR" altLang="fr-FR" b="1" dirty="0"/>
              <a:t>l’OR sera donc supérieur à la réalité  </a:t>
            </a:r>
          </a:p>
          <a:p>
            <a:pPr lvl="1"/>
            <a:endParaRPr lang="fr-FR" altLang="fr-FR" sz="2000" dirty="0"/>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5961" y="1268760"/>
            <a:ext cx="86628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726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fontScale="90000"/>
          </a:bodyPr>
          <a:lstStyle/>
          <a:p>
            <a:pPr algn="l"/>
            <a:r>
              <a:rPr lang="fr-FR" sz="3600" dirty="0">
                <a:solidFill>
                  <a:schemeClr val="tx1">
                    <a:lumMod val="65000"/>
                    <a:lumOff val="35000"/>
                  </a:schemeClr>
                </a:solidFill>
              </a:rPr>
              <a:t>PRINCIPAUX BIAIS D’UNE ÉTUDE CAS-TÉMOINS</a:t>
            </a:r>
          </a:p>
        </p:txBody>
      </p:sp>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23</a:t>
            </a:fld>
            <a:endParaRPr lang="fr-FR" sz="1400" b="1" dirty="0">
              <a:solidFill>
                <a:schemeClr val="accent6"/>
              </a:solidFill>
            </a:endParaRPr>
          </a:p>
        </p:txBody>
      </p:sp>
      <p:sp>
        <p:nvSpPr>
          <p:cNvPr id="6" name="Rectangle 5"/>
          <p:cNvSpPr txBox="1">
            <a:spLocks noChangeArrowheads="1"/>
          </p:cNvSpPr>
          <p:nvPr/>
        </p:nvSpPr>
        <p:spPr>
          <a:xfrm>
            <a:off x="148274" y="879346"/>
            <a:ext cx="9004176" cy="5445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2800" dirty="0"/>
              <a:t>Biais de </a:t>
            </a:r>
            <a:r>
              <a:rPr lang="fr-FR" altLang="fr-FR" sz="2800" b="1" dirty="0"/>
              <a:t>classement importants</a:t>
            </a:r>
          </a:p>
          <a:p>
            <a:pPr lvl="1"/>
            <a:r>
              <a:rPr lang="fr-FR" altLang="fr-FR" sz="2400" dirty="0"/>
              <a:t>Biais d’enquêteur</a:t>
            </a:r>
          </a:p>
          <a:p>
            <a:pPr lvl="2"/>
            <a:r>
              <a:rPr lang="fr-FR" altLang="fr-FR" sz="2000" dirty="0"/>
              <a:t>Si l’enquêteur connaît le statut cas ou témoins</a:t>
            </a:r>
          </a:p>
          <a:p>
            <a:pPr lvl="1"/>
            <a:r>
              <a:rPr lang="fr-FR" altLang="fr-FR" sz="2400" dirty="0"/>
              <a:t>Biais de mesure</a:t>
            </a:r>
          </a:p>
          <a:p>
            <a:pPr lvl="2"/>
            <a:r>
              <a:rPr lang="fr-FR" altLang="fr-FR" sz="2000" dirty="0"/>
              <a:t>En cas de faux positifs / faux négatifs</a:t>
            </a:r>
          </a:p>
          <a:p>
            <a:pPr lvl="2"/>
            <a:r>
              <a:rPr lang="fr-FR" altLang="fr-FR" sz="2000" dirty="0"/>
              <a:t>Si le questionnaire n’est pas standardisé</a:t>
            </a:r>
          </a:p>
          <a:p>
            <a:pPr lvl="1"/>
            <a:r>
              <a:rPr lang="fr-FR" altLang="fr-FR" sz="2400" b="1" dirty="0"/>
              <a:t>Biais de mémorisation</a:t>
            </a:r>
          </a:p>
          <a:p>
            <a:pPr lvl="2"/>
            <a:r>
              <a:rPr lang="fr-FR" altLang="fr-FR" sz="2000" dirty="0"/>
              <a:t>Les cas se souviennent mieux des expositions que les témoins</a:t>
            </a:r>
          </a:p>
          <a:p>
            <a:r>
              <a:rPr lang="fr-FR" altLang="fr-FR" sz="2800" dirty="0"/>
              <a:t>Biais de </a:t>
            </a:r>
            <a:r>
              <a:rPr lang="fr-FR" altLang="fr-FR" sz="2800" b="1" dirty="0"/>
              <a:t>confusion</a:t>
            </a:r>
          </a:p>
          <a:p>
            <a:r>
              <a:rPr lang="fr-FR" altLang="fr-FR" sz="2800" dirty="0"/>
              <a:t>Biais de </a:t>
            </a:r>
            <a:r>
              <a:rPr lang="fr-FR" altLang="fr-FR" sz="2800" b="1" dirty="0"/>
              <a:t>temporalité</a:t>
            </a:r>
            <a:r>
              <a:rPr lang="fr-FR" altLang="fr-FR" sz="2800" dirty="0"/>
              <a:t> = biais </a:t>
            </a:r>
            <a:r>
              <a:rPr lang="fr-FR" altLang="fr-FR" sz="2800" dirty="0" err="1"/>
              <a:t>protopathique</a:t>
            </a:r>
            <a:endParaRPr lang="fr-FR" altLang="fr-FR" sz="2800" dirty="0"/>
          </a:p>
          <a:p>
            <a:pPr lvl="1"/>
            <a:r>
              <a:rPr lang="fr-FR" altLang="fr-FR" sz="2400" dirty="0"/>
              <a:t>Existe si en réalité l’exposition a débuté </a:t>
            </a:r>
            <a:r>
              <a:rPr lang="fr-FR" altLang="fr-FR" sz="2400" b="1" dirty="0"/>
              <a:t>après</a:t>
            </a:r>
            <a:r>
              <a:rPr lang="fr-FR" altLang="fr-FR" sz="2400" dirty="0"/>
              <a:t> la maladie, et non avant</a:t>
            </a:r>
          </a:p>
          <a:p>
            <a:pPr lvl="1"/>
            <a:endParaRPr lang="fr-FR" altLang="fr-FR" sz="2400" dirty="0"/>
          </a:p>
        </p:txBody>
      </p:sp>
    </p:spTree>
    <p:extLst>
      <p:ext uri="{BB962C8B-B14F-4D97-AF65-F5344CB8AC3E}">
        <p14:creationId xmlns:p14="http://schemas.microsoft.com/office/powerpoint/2010/main" val="282793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fontScale="90000"/>
          </a:bodyPr>
          <a:lstStyle/>
          <a:p>
            <a:pPr algn="l"/>
            <a:r>
              <a:rPr lang="fr-FR" sz="3600" dirty="0">
                <a:solidFill>
                  <a:schemeClr val="tx1">
                    <a:lumMod val="65000"/>
                    <a:lumOff val="35000"/>
                  </a:schemeClr>
                </a:solidFill>
              </a:rPr>
              <a:t>PRINCIPAUX BIAIS D’UNE ÉTUDE CAS-TÉMOINS</a:t>
            </a:r>
          </a:p>
        </p:txBody>
      </p:sp>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24</a:t>
            </a:fld>
            <a:endParaRPr lang="fr-FR" sz="1400" b="1" dirty="0">
              <a:solidFill>
                <a:schemeClr val="accent6"/>
              </a:solidFill>
            </a:endParaRPr>
          </a:p>
        </p:txBody>
      </p:sp>
      <p:sp>
        <p:nvSpPr>
          <p:cNvPr id="6" name="Rectangle 5"/>
          <p:cNvSpPr txBox="1">
            <a:spLocks noChangeArrowheads="1"/>
          </p:cNvSpPr>
          <p:nvPr/>
        </p:nvSpPr>
        <p:spPr>
          <a:xfrm>
            <a:off x="251520" y="1031820"/>
            <a:ext cx="8568952" cy="54215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altLang="fr-FR" b="1" dirty="0"/>
              <a:t>Biais de non-réponse</a:t>
            </a:r>
          </a:p>
          <a:p>
            <a:pPr lvl="2"/>
            <a:r>
              <a:rPr lang="fr-FR" altLang="fr-FR" sz="2800" dirty="0"/>
              <a:t>Les témoins répondent moins souvent que les cas</a:t>
            </a:r>
          </a:p>
          <a:p>
            <a:pPr marL="914400" lvl="2" indent="0">
              <a:buNone/>
            </a:pPr>
            <a:endParaRPr lang="fr-FR" altLang="fr-FR" sz="2800" dirty="0"/>
          </a:p>
          <a:p>
            <a:pPr lvl="1"/>
            <a:r>
              <a:rPr lang="fr-FR" altLang="fr-FR" b="1" dirty="0"/>
              <a:t>Biais de survie sélective</a:t>
            </a:r>
          </a:p>
          <a:p>
            <a:pPr lvl="2"/>
            <a:r>
              <a:rPr lang="fr-FR" altLang="fr-FR" sz="2800" dirty="0"/>
              <a:t>Seuls les cas présentant des caractéristiques particulières sont inclus (notamment si cas </a:t>
            </a:r>
            <a:r>
              <a:rPr lang="fr-FR" altLang="fr-FR" sz="2800" dirty="0" err="1"/>
              <a:t>prévalents</a:t>
            </a:r>
            <a:r>
              <a:rPr lang="fr-FR" altLang="fr-FR" sz="2800" dirty="0"/>
              <a:t>)</a:t>
            </a:r>
          </a:p>
          <a:p>
            <a:pPr lvl="2"/>
            <a:endParaRPr lang="fr-FR" altLang="fr-FR" sz="2800" dirty="0"/>
          </a:p>
          <a:p>
            <a:pPr lvl="1"/>
            <a:r>
              <a:rPr lang="fr-FR" altLang="fr-FR" dirty="0"/>
              <a:t>Et d’autres …</a:t>
            </a:r>
          </a:p>
        </p:txBody>
      </p:sp>
    </p:spTree>
    <p:extLst>
      <p:ext uri="{BB962C8B-B14F-4D97-AF65-F5344CB8AC3E}">
        <p14:creationId xmlns:p14="http://schemas.microsoft.com/office/powerpoint/2010/main" val="2342787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fontScale="90000"/>
          </a:bodyPr>
          <a:lstStyle/>
          <a:p>
            <a:pPr algn="l"/>
            <a:r>
              <a:rPr lang="fr-FR" sz="3600" dirty="0">
                <a:solidFill>
                  <a:schemeClr val="tx1">
                    <a:lumMod val="65000"/>
                    <a:lumOff val="35000"/>
                  </a:schemeClr>
                </a:solidFill>
              </a:rPr>
              <a:t>PRINCIPAUX BIAIS D’UNE ÉTUDE CAS-TÉMOINS</a:t>
            </a:r>
          </a:p>
        </p:txBody>
      </p:sp>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25</a:t>
            </a:fld>
            <a:endParaRPr lang="fr-FR" sz="1400" b="1" dirty="0">
              <a:solidFill>
                <a:schemeClr val="accent6"/>
              </a:solidFill>
            </a:endParaRPr>
          </a:p>
        </p:txBody>
      </p:sp>
      <p:sp>
        <p:nvSpPr>
          <p:cNvPr id="6" name="Rectangle 5"/>
          <p:cNvSpPr txBox="1">
            <a:spLocks noChangeArrowheads="1"/>
          </p:cNvSpPr>
          <p:nvPr/>
        </p:nvSpPr>
        <p:spPr>
          <a:xfrm>
            <a:off x="0" y="962162"/>
            <a:ext cx="8640960" cy="53495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altLang="fr-FR" b="1" dirty="0">
                <a:solidFill>
                  <a:srgbClr val="FF0000"/>
                </a:solidFill>
              </a:rPr>
              <a:t>Attention à la sélection des témoins !</a:t>
            </a:r>
          </a:p>
          <a:p>
            <a:pPr lvl="2"/>
            <a:r>
              <a:rPr lang="fr-FR" altLang="fr-FR" dirty="0"/>
              <a:t>Les témoins doivent être représentatifs de la population d’où proviennent les cas</a:t>
            </a:r>
          </a:p>
          <a:p>
            <a:pPr lvl="2"/>
            <a:r>
              <a:rPr lang="fr-FR" altLang="fr-FR" b="1" dirty="0"/>
              <a:t>Témoins hospitalisés </a:t>
            </a:r>
            <a:r>
              <a:rPr lang="fr-FR" altLang="fr-FR" dirty="0"/>
              <a:t>: études moins onéreuses, patients plus coopérants, moins de biais de mémoire et de biais de non-réponse, mais risque augmenté de biais de sélection et de confusion</a:t>
            </a:r>
          </a:p>
          <a:p>
            <a:pPr lvl="2"/>
            <a:r>
              <a:rPr lang="fr-FR" altLang="fr-FR" b="1" dirty="0"/>
              <a:t>Témoins de population (=communautaires) </a:t>
            </a:r>
            <a:r>
              <a:rPr lang="fr-FR" altLang="fr-FR" dirty="0"/>
              <a:t>: Recrutement plus difficile :  par téléphone, courrier, liste électorales, membres de la famille,  voisins, etc. Globalement meilleurs témoins car moins sélectionnés … mais </a:t>
            </a:r>
            <a:r>
              <a:rPr lang="fr-FR" altLang="fr-FR" u="sng" dirty="0"/>
              <a:t>plus de biais de mémorisation, de non-réponse …</a:t>
            </a:r>
            <a:r>
              <a:rPr lang="fr-FR" altLang="fr-FR" dirty="0"/>
              <a:t> : résultats plus valides</a:t>
            </a:r>
          </a:p>
          <a:p>
            <a:pPr lvl="1"/>
            <a:endParaRPr lang="fr-FR" altLang="fr-FR" b="1" dirty="0"/>
          </a:p>
          <a:p>
            <a:pPr lvl="2"/>
            <a:endParaRPr lang="fr-FR" altLang="fr-FR" dirty="0"/>
          </a:p>
        </p:txBody>
      </p:sp>
    </p:spTree>
    <p:extLst>
      <p:ext uri="{BB962C8B-B14F-4D97-AF65-F5344CB8AC3E}">
        <p14:creationId xmlns:p14="http://schemas.microsoft.com/office/powerpoint/2010/main" val="2677676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1211A5-3AD0-AE04-969C-07347AC502BA}"/>
              </a:ext>
            </a:extLst>
          </p:cNvPr>
          <p:cNvSpPr txBox="1"/>
          <p:nvPr/>
        </p:nvSpPr>
        <p:spPr>
          <a:xfrm>
            <a:off x="539552" y="980728"/>
            <a:ext cx="8280920" cy="4462760"/>
          </a:xfrm>
          <a:prstGeom prst="rect">
            <a:avLst/>
          </a:prstGeom>
          <a:noFill/>
        </p:spPr>
        <p:txBody>
          <a:bodyPr wrap="square" rtlCol="0">
            <a:spAutoFit/>
          </a:bodyPr>
          <a:lstStyle/>
          <a:p>
            <a:r>
              <a:rPr lang="fr-FR" sz="3200" dirty="0"/>
              <a:t>Particularité des maladies infectieuses:</a:t>
            </a:r>
          </a:p>
          <a:p>
            <a:endParaRPr lang="fr-FR" sz="2800" dirty="0"/>
          </a:p>
          <a:p>
            <a:r>
              <a:rPr lang="fr-FR" sz="2800" dirty="0"/>
              <a:t>Cas : infection à germe résistant aux antibiotiques</a:t>
            </a:r>
          </a:p>
          <a:p>
            <a:endParaRPr lang="fr-FR" sz="2800" dirty="0"/>
          </a:p>
          <a:p>
            <a:r>
              <a:rPr lang="fr-FR" sz="2800" dirty="0"/>
              <a:t>Témoins ?</a:t>
            </a:r>
          </a:p>
          <a:p>
            <a:r>
              <a:rPr lang="fr-FR" sz="2800" dirty="0"/>
              <a:t>	Infectés à germe sensible?</a:t>
            </a:r>
          </a:p>
          <a:p>
            <a:r>
              <a:rPr lang="fr-FR" sz="2800" dirty="0"/>
              <a:t>	Non infectés?</a:t>
            </a:r>
          </a:p>
          <a:p>
            <a:r>
              <a:rPr lang="fr-FR" sz="2800" dirty="0"/>
              <a:t>	Les 2 groupes de témoins?</a:t>
            </a:r>
          </a:p>
          <a:p>
            <a:endParaRPr lang="fr-FR" sz="2800" dirty="0"/>
          </a:p>
          <a:p>
            <a:r>
              <a:rPr lang="fr-FR" sz="2800" b="1" i="1" dirty="0"/>
              <a:t>Cela va dépendre des questions/hypothèses </a:t>
            </a:r>
            <a:endParaRPr lang="en-US" sz="2800" b="1" i="1" dirty="0"/>
          </a:p>
        </p:txBody>
      </p:sp>
    </p:spTree>
    <p:extLst>
      <p:ext uri="{BB962C8B-B14F-4D97-AF65-F5344CB8AC3E}">
        <p14:creationId xmlns:p14="http://schemas.microsoft.com/office/powerpoint/2010/main" val="1553258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b="1" dirty="0">
                <a:solidFill>
                  <a:schemeClr val="tx1">
                    <a:lumMod val="65000"/>
                    <a:lumOff val="35000"/>
                  </a:schemeClr>
                </a:solidFill>
              </a:rPr>
              <a:t>LIMITATION DES BIAIS DE CONFUSION</a:t>
            </a:r>
          </a:p>
        </p:txBody>
      </p:sp>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27</a:t>
            </a:fld>
            <a:endParaRPr lang="fr-FR" sz="1400" b="1" dirty="0">
              <a:solidFill>
                <a:schemeClr val="accent6"/>
              </a:solidFill>
            </a:endParaRPr>
          </a:p>
        </p:txBody>
      </p:sp>
      <p:sp>
        <p:nvSpPr>
          <p:cNvPr id="6" name="Rectangle 5"/>
          <p:cNvSpPr txBox="1">
            <a:spLocks noChangeArrowheads="1"/>
          </p:cNvSpPr>
          <p:nvPr/>
        </p:nvSpPr>
        <p:spPr>
          <a:xfrm>
            <a:off x="179513" y="1052736"/>
            <a:ext cx="8893050" cy="473690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2400" b="1" dirty="0"/>
              <a:t>Restriction</a:t>
            </a:r>
          </a:p>
          <a:p>
            <a:pPr lvl="1"/>
            <a:r>
              <a:rPr lang="fr-FR" altLang="fr-FR" sz="2000" dirty="0"/>
              <a:t>Restriction de l’analyse à un sous-groupe de la population</a:t>
            </a:r>
          </a:p>
          <a:p>
            <a:r>
              <a:rPr lang="fr-FR" altLang="fr-FR" sz="2400" b="1" dirty="0"/>
              <a:t>Stratification</a:t>
            </a:r>
          </a:p>
          <a:p>
            <a:pPr lvl="1"/>
            <a:r>
              <a:rPr lang="fr-FR" altLang="fr-FR" sz="2000" b="1" dirty="0"/>
              <a:t>Analyse par sous-groupes</a:t>
            </a:r>
          </a:p>
          <a:p>
            <a:r>
              <a:rPr lang="fr-FR" altLang="fr-FR" sz="2400" b="1" dirty="0"/>
              <a:t>Analyses </a:t>
            </a:r>
            <a:r>
              <a:rPr lang="fr-FR" altLang="fr-FR" sz="2400" b="1" dirty="0" err="1"/>
              <a:t>multivariées</a:t>
            </a:r>
            <a:r>
              <a:rPr lang="fr-FR" altLang="fr-FR" sz="2400" b="1" dirty="0"/>
              <a:t> (régressions …)</a:t>
            </a:r>
          </a:p>
          <a:p>
            <a:pPr lvl="1"/>
            <a:r>
              <a:rPr lang="fr-FR" altLang="fr-FR" sz="2000" dirty="0"/>
              <a:t>Techniques statistiques permettant de prendre en compte plus facteurs de confusion simultanément</a:t>
            </a:r>
          </a:p>
          <a:p>
            <a:r>
              <a:rPr lang="fr-FR" altLang="fr-FR" sz="2400" b="1" u="sng" dirty="0"/>
              <a:t>Appariement</a:t>
            </a:r>
            <a:r>
              <a:rPr lang="fr-FR" altLang="fr-FR" sz="2400" b="1" dirty="0"/>
              <a:t> : spécifique aux études cas-témoins</a:t>
            </a:r>
          </a:p>
          <a:p>
            <a:pPr lvl="1"/>
            <a:r>
              <a:rPr lang="fr-FR" altLang="fr-FR" sz="2000" dirty="0"/>
              <a:t>Il est important que les cas soient représentatifs de la population de malades</a:t>
            </a:r>
          </a:p>
          <a:p>
            <a:pPr lvl="1"/>
            <a:r>
              <a:rPr lang="fr-FR" altLang="fr-FR" sz="2000" dirty="0"/>
              <a:t>Les témoins doivent être représentatifs de la population d’où proviennent les cas</a:t>
            </a:r>
          </a:p>
          <a:p>
            <a:pPr lvl="1"/>
            <a:r>
              <a:rPr lang="fr-FR" altLang="fr-FR" sz="2000" dirty="0"/>
              <a:t>Les deux groupes doivent être relativement similaires </a:t>
            </a:r>
            <a:r>
              <a:rPr lang="fr-FR" altLang="fr-FR" sz="2000" dirty="0">
                <a:sym typeface="Wingdings" panose="05000000000000000000" pitchFamily="2" charset="2"/>
              </a:rPr>
              <a:t> pour cela on réalise souvent un </a:t>
            </a:r>
            <a:r>
              <a:rPr lang="fr-FR" altLang="fr-FR" sz="2000" b="1" dirty="0">
                <a:sym typeface="Wingdings" panose="05000000000000000000" pitchFamily="2" charset="2"/>
              </a:rPr>
              <a:t>appariement</a:t>
            </a:r>
            <a:endParaRPr lang="fr-FR" altLang="fr-FR" sz="2000" b="1" dirty="0"/>
          </a:p>
          <a:p>
            <a:pPr lvl="1"/>
            <a:endParaRPr lang="fr-FR" altLang="fr-FR" sz="1600" dirty="0"/>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214892"/>
            <a:ext cx="935095" cy="62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575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b="1" dirty="0">
                <a:solidFill>
                  <a:schemeClr val="tx1">
                    <a:lumMod val="65000"/>
                    <a:lumOff val="35000"/>
                  </a:schemeClr>
                </a:solidFill>
              </a:rPr>
              <a:t>APPARIEMENT : PRINCIPE</a:t>
            </a:r>
          </a:p>
        </p:txBody>
      </p:sp>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28</a:t>
            </a:fld>
            <a:endParaRPr lang="fr-FR" sz="1400" b="1" dirty="0">
              <a:solidFill>
                <a:schemeClr val="accent6"/>
              </a:solidFill>
            </a:endParaRPr>
          </a:p>
        </p:txBody>
      </p:sp>
      <p:sp>
        <p:nvSpPr>
          <p:cNvPr id="6" name="Rectangle 5"/>
          <p:cNvSpPr txBox="1">
            <a:spLocks noChangeArrowheads="1"/>
          </p:cNvSpPr>
          <p:nvPr/>
        </p:nvSpPr>
        <p:spPr>
          <a:xfrm>
            <a:off x="395536" y="1064597"/>
            <a:ext cx="8424936" cy="5445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2400" dirty="0"/>
              <a:t>Pour chaque cas inclus on choisit un ou plusieurs témoins </a:t>
            </a:r>
            <a:r>
              <a:rPr lang="fr-FR" altLang="fr-FR" sz="2400" b="1" dirty="0"/>
              <a:t>identiques pour le facteur de confusion : « contrôle » du facteur de confusion </a:t>
            </a:r>
            <a:r>
              <a:rPr lang="fr-FR" altLang="fr-FR" sz="2400" dirty="0"/>
              <a:t>; utilisé de façon partielle sur 1 ou 2 facteurs de confusion (âge, sexe souvent)</a:t>
            </a:r>
          </a:p>
          <a:p>
            <a:r>
              <a:rPr lang="fr-FR" altLang="fr-FR" sz="2400" dirty="0"/>
              <a:t>Permet de diminuer le nombre de témoins nécessaires</a:t>
            </a:r>
          </a:p>
          <a:p>
            <a:r>
              <a:rPr lang="fr-FR" altLang="fr-FR" sz="2400" dirty="0"/>
              <a:t>Un sur-appariement diminue la puissance des tests</a:t>
            </a:r>
          </a:p>
          <a:p>
            <a:pPr lvl="1"/>
            <a:endParaRPr lang="fr-FR" altLang="fr-FR" sz="2000" dirty="0"/>
          </a:p>
        </p:txBody>
      </p:sp>
      <p:sp>
        <p:nvSpPr>
          <p:cNvPr id="3" name="ZoneTexte 2"/>
          <p:cNvSpPr txBox="1"/>
          <p:nvPr/>
        </p:nvSpPr>
        <p:spPr>
          <a:xfrm>
            <a:off x="1691680" y="3576814"/>
            <a:ext cx="2808312" cy="2862322"/>
          </a:xfrm>
          <a:prstGeom prst="rect">
            <a:avLst/>
          </a:prstGeom>
          <a:noFill/>
        </p:spPr>
        <p:txBody>
          <a:bodyPr wrap="square" rtlCol="0">
            <a:spAutoFit/>
          </a:bodyPr>
          <a:lstStyle/>
          <a:p>
            <a:r>
              <a:rPr lang="fr-FR" b="1" dirty="0"/>
              <a:t> Cas</a:t>
            </a:r>
          </a:p>
          <a:p>
            <a:endParaRPr lang="fr-FR" dirty="0"/>
          </a:p>
          <a:p>
            <a:r>
              <a:rPr lang="fr-FR" dirty="0"/>
              <a:t>Âge</a:t>
            </a:r>
          </a:p>
          <a:p>
            <a:r>
              <a:rPr lang="fr-FR" dirty="0"/>
              <a:t>Sexe </a:t>
            </a:r>
          </a:p>
          <a:p>
            <a:r>
              <a:rPr lang="fr-FR" dirty="0"/>
              <a:t>Niveau socio-économique</a:t>
            </a:r>
          </a:p>
          <a:p>
            <a:r>
              <a:rPr lang="fr-FR" dirty="0"/>
              <a:t>Lieu d’habitation</a:t>
            </a:r>
          </a:p>
          <a:p>
            <a:r>
              <a:rPr lang="fr-FR" dirty="0"/>
              <a:t>Tabagisme </a:t>
            </a:r>
          </a:p>
          <a:p>
            <a:r>
              <a:rPr lang="fr-FR" dirty="0"/>
              <a:t>Consommation d’alcool</a:t>
            </a:r>
          </a:p>
          <a:p>
            <a:r>
              <a:rPr lang="fr-FR" dirty="0"/>
              <a:t>Hypertension</a:t>
            </a:r>
          </a:p>
          <a:p>
            <a:endParaRPr lang="fr-FR" dirty="0"/>
          </a:p>
        </p:txBody>
      </p:sp>
      <p:sp>
        <p:nvSpPr>
          <p:cNvPr id="9" name="ZoneTexte 8"/>
          <p:cNvSpPr txBox="1"/>
          <p:nvPr/>
        </p:nvSpPr>
        <p:spPr>
          <a:xfrm>
            <a:off x="5004048" y="3569278"/>
            <a:ext cx="2808312" cy="2862322"/>
          </a:xfrm>
          <a:prstGeom prst="rect">
            <a:avLst/>
          </a:prstGeom>
          <a:noFill/>
        </p:spPr>
        <p:txBody>
          <a:bodyPr wrap="square" rtlCol="0">
            <a:spAutoFit/>
          </a:bodyPr>
          <a:lstStyle/>
          <a:p>
            <a:r>
              <a:rPr lang="fr-FR" b="1" dirty="0"/>
              <a:t> Témoins</a:t>
            </a:r>
          </a:p>
          <a:p>
            <a:endParaRPr lang="fr-FR" dirty="0"/>
          </a:p>
          <a:p>
            <a:r>
              <a:rPr lang="fr-FR" dirty="0"/>
              <a:t>Âge</a:t>
            </a:r>
          </a:p>
          <a:p>
            <a:r>
              <a:rPr lang="fr-FR" dirty="0"/>
              <a:t>Sexe </a:t>
            </a:r>
          </a:p>
          <a:p>
            <a:r>
              <a:rPr lang="fr-FR" dirty="0"/>
              <a:t>Niveau socio-économique</a:t>
            </a:r>
          </a:p>
          <a:p>
            <a:r>
              <a:rPr lang="fr-FR" dirty="0"/>
              <a:t>Lieu d’habitation</a:t>
            </a:r>
          </a:p>
          <a:p>
            <a:r>
              <a:rPr lang="fr-FR" dirty="0"/>
              <a:t>Tabagisme </a:t>
            </a:r>
          </a:p>
          <a:p>
            <a:r>
              <a:rPr lang="fr-FR" dirty="0"/>
              <a:t>Consommation d’alcool</a:t>
            </a:r>
          </a:p>
          <a:p>
            <a:r>
              <a:rPr lang="fr-FR" dirty="0"/>
              <a:t>Hypertension</a:t>
            </a:r>
          </a:p>
          <a:p>
            <a:endParaRPr lang="fr-FR" dirty="0"/>
          </a:p>
        </p:txBody>
      </p:sp>
      <p:cxnSp>
        <p:nvCxnSpPr>
          <p:cNvPr id="7" name="Connecteur droit avec flèche 6"/>
          <p:cNvCxnSpPr/>
          <p:nvPr/>
        </p:nvCxnSpPr>
        <p:spPr>
          <a:xfrm>
            <a:off x="3671900" y="4296894"/>
            <a:ext cx="13321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3671900" y="4584926"/>
            <a:ext cx="13321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671900" y="3761480"/>
            <a:ext cx="1296144" cy="369332"/>
          </a:xfrm>
          <a:prstGeom prst="rect">
            <a:avLst/>
          </a:prstGeom>
          <a:noFill/>
        </p:spPr>
        <p:txBody>
          <a:bodyPr wrap="square" rtlCol="0">
            <a:spAutoFit/>
          </a:bodyPr>
          <a:lstStyle/>
          <a:p>
            <a:r>
              <a:rPr lang="fr-FR" b="1" dirty="0">
                <a:solidFill>
                  <a:srgbClr val="FF0000"/>
                </a:solidFill>
              </a:rPr>
              <a:t>« Paires »</a:t>
            </a:r>
          </a:p>
        </p:txBody>
      </p:sp>
    </p:spTree>
    <p:extLst>
      <p:ext uri="{BB962C8B-B14F-4D97-AF65-F5344CB8AC3E}">
        <p14:creationId xmlns:p14="http://schemas.microsoft.com/office/powerpoint/2010/main" val="4071894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fontScale="90000"/>
          </a:bodyPr>
          <a:lstStyle/>
          <a:p>
            <a:pPr algn="l"/>
            <a:r>
              <a:rPr lang="fr-FR" sz="3600" dirty="0">
                <a:solidFill>
                  <a:schemeClr val="tx1">
                    <a:lumMod val="65000"/>
                    <a:lumOff val="35000"/>
                  </a:schemeClr>
                </a:solidFill>
              </a:rPr>
              <a:t>CALCUL DU NOMBRE DE SUJETS NÉCESSAIRES</a:t>
            </a:r>
          </a:p>
        </p:txBody>
      </p:sp>
      <p:cxnSp>
        <p:nvCxnSpPr>
          <p:cNvPr id="8" name="Connecteur droit 7"/>
          <p:cNvCxnSpPr/>
          <p:nvPr/>
        </p:nvCxnSpPr>
        <p:spPr>
          <a:xfrm>
            <a:off x="251520"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29</a:t>
            </a:fld>
            <a:endParaRPr lang="fr-FR" sz="1400" b="1" dirty="0">
              <a:solidFill>
                <a:schemeClr val="accent6"/>
              </a:solidFill>
            </a:endParaRPr>
          </a:p>
        </p:txBody>
      </p:sp>
      <p:sp>
        <p:nvSpPr>
          <p:cNvPr id="5" name="Espace réservé du contenu 2"/>
          <p:cNvSpPr txBox="1">
            <a:spLocks/>
          </p:cNvSpPr>
          <p:nvPr/>
        </p:nvSpPr>
        <p:spPr>
          <a:xfrm>
            <a:off x="235292" y="1196752"/>
            <a:ext cx="8640960" cy="41044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2800" dirty="0"/>
              <a:t>Dépend de </a:t>
            </a:r>
            <a:r>
              <a:rPr lang="fr-FR" altLang="fr-FR" sz="2800" b="1" dirty="0"/>
              <a:t>différents paramètres</a:t>
            </a:r>
            <a:r>
              <a:rPr lang="fr-FR" altLang="fr-FR" sz="2800" dirty="0"/>
              <a:t>:</a:t>
            </a:r>
          </a:p>
          <a:p>
            <a:pPr lvl="1"/>
            <a:r>
              <a:rPr lang="fr-FR" altLang="fr-FR" sz="2400" dirty="0"/>
              <a:t>Risques d’erreur de première et deuxième espèce  </a:t>
            </a:r>
          </a:p>
          <a:p>
            <a:pPr lvl="1"/>
            <a:r>
              <a:rPr lang="fr-FR" altLang="fr-FR" sz="2400" dirty="0"/>
              <a:t>Pourcentage d’exposés : fréquence de la population d’exposés dans la population</a:t>
            </a:r>
          </a:p>
          <a:p>
            <a:pPr lvl="1"/>
            <a:r>
              <a:rPr lang="fr-FR" altLang="fr-FR" sz="2400" dirty="0"/>
              <a:t>L’</a:t>
            </a:r>
            <a:r>
              <a:rPr lang="fr-FR" altLang="fr-FR" sz="2400" dirty="0" err="1"/>
              <a:t>odds</a:t>
            </a:r>
            <a:r>
              <a:rPr lang="fr-FR" altLang="fr-FR" sz="2400" dirty="0"/>
              <a:t> ratio attendu : augmentation de la probabilité d’avoir la maladie quand on est exposé</a:t>
            </a:r>
          </a:p>
          <a:p>
            <a:pPr lvl="1"/>
            <a:r>
              <a:rPr lang="fr-FR" altLang="fr-FR" sz="2400" dirty="0"/>
              <a:t>L’incidence a peu d’influence. On considère le taux comme une bonne estimation</a:t>
            </a:r>
          </a:p>
          <a:p>
            <a:r>
              <a:rPr lang="fr-FR" sz="2800" dirty="0"/>
              <a:t>Il existe des formules de calcul</a:t>
            </a:r>
          </a:p>
          <a:p>
            <a:pPr lvl="1"/>
            <a:r>
              <a:rPr lang="fr-FR" sz="2400" b="1" dirty="0"/>
              <a:t>En 2 mots : plus l’effet est minime entre cas et témoins, plus l’effectif nécessaire sera important pour détecter cet effet.</a:t>
            </a:r>
          </a:p>
        </p:txBody>
      </p:sp>
    </p:spTree>
    <p:extLst>
      <p:ext uri="{BB962C8B-B14F-4D97-AF65-F5344CB8AC3E}">
        <p14:creationId xmlns:p14="http://schemas.microsoft.com/office/powerpoint/2010/main" val="257991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a:solidFill>
                  <a:schemeClr val="tx1">
                    <a:lumMod val="65000"/>
                    <a:lumOff val="35000"/>
                  </a:schemeClr>
                </a:solidFill>
              </a:rPr>
              <a:t>PLAN</a:t>
            </a:r>
          </a:p>
        </p:txBody>
      </p:sp>
      <p:sp>
        <p:nvSpPr>
          <p:cNvPr id="3" name="Espace réservé du contenu 2"/>
          <p:cNvSpPr>
            <a:spLocks noGrp="1"/>
          </p:cNvSpPr>
          <p:nvPr>
            <p:ph idx="4294967295"/>
          </p:nvPr>
        </p:nvSpPr>
        <p:spPr>
          <a:xfrm>
            <a:off x="176894" y="1340768"/>
            <a:ext cx="8895669" cy="4392488"/>
          </a:xfrm>
          <a:prstGeom prst="rect">
            <a:avLst/>
          </a:prstGeom>
        </p:spPr>
        <p:txBody>
          <a:bodyPr/>
          <a:lstStyle/>
          <a:p>
            <a:pPr>
              <a:buClr>
                <a:srgbClr val="25A79B"/>
              </a:buClr>
            </a:pPr>
            <a:r>
              <a:rPr lang="fr-FR" sz="2800" dirty="0"/>
              <a:t>Connaissances antérieures : </a:t>
            </a:r>
            <a:r>
              <a:rPr lang="fr-FR" sz="2800" b="1" dirty="0"/>
              <a:t>les différents types d’études</a:t>
            </a:r>
          </a:p>
          <a:p>
            <a:pPr>
              <a:buClr>
                <a:srgbClr val="25A79B"/>
              </a:buClr>
            </a:pPr>
            <a:r>
              <a:rPr lang="fr-FR" sz="2800" dirty="0"/>
              <a:t>Les études cas-témoins : </a:t>
            </a:r>
            <a:r>
              <a:rPr lang="fr-FR" sz="2800" b="1" dirty="0"/>
              <a:t>généralités</a:t>
            </a:r>
          </a:p>
          <a:p>
            <a:pPr>
              <a:buClr>
                <a:srgbClr val="25A79B"/>
              </a:buClr>
            </a:pPr>
            <a:r>
              <a:rPr lang="fr-FR" sz="2800" dirty="0"/>
              <a:t>Les études cas-témoins : </a:t>
            </a:r>
            <a:r>
              <a:rPr lang="fr-FR" sz="2800" b="1" dirty="0"/>
              <a:t>exemple</a:t>
            </a:r>
          </a:p>
          <a:p>
            <a:pPr>
              <a:buClr>
                <a:srgbClr val="25A79B"/>
              </a:buClr>
            </a:pPr>
            <a:r>
              <a:rPr lang="fr-FR" sz="2800" b="1" dirty="0"/>
              <a:t>Critères de choix </a:t>
            </a:r>
            <a:r>
              <a:rPr lang="fr-FR" sz="2800" dirty="0"/>
              <a:t>: avantages et inconvénients</a:t>
            </a:r>
          </a:p>
          <a:p>
            <a:pPr>
              <a:buClr>
                <a:srgbClr val="25A79B"/>
              </a:buClr>
            </a:pPr>
            <a:r>
              <a:rPr lang="fr-FR" sz="2800" dirty="0"/>
              <a:t>Calcul du </a:t>
            </a:r>
            <a:r>
              <a:rPr lang="fr-FR" sz="2800" b="1" dirty="0"/>
              <a:t>nombre de sujets </a:t>
            </a:r>
            <a:r>
              <a:rPr lang="fr-FR" sz="2800" dirty="0"/>
              <a:t>nécessaires</a:t>
            </a:r>
          </a:p>
          <a:p>
            <a:pPr>
              <a:buClr>
                <a:srgbClr val="25A79B"/>
              </a:buClr>
            </a:pPr>
            <a:r>
              <a:rPr lang="fr-FR" sz="2800" dirty="0"/>
              <a:t>Les </a:t>
            </a:r>
            <a:r>
              <a:rPr lang="fr-FR" sz="2800" b="1" dirty="0"/>
              <a:t>biais </a:t>
            </a:r>
            <a:r>
              <a:rPr lang="fr-FR" sz="2800" dirty="0"/>
              <a:t>dans les études cas-témoins</a:t>
            </a:r>
          </a:p>
          <a:p>
            <a:pPr>
              <a:buClr>
                <a:srgbClr val="25A79B"/>
              </a:buClr>
            </a:pPr>
            <a:r>
              <a:rPr lang="fr-FR" sz="2800" dirty="0"/>
              <a:t>Conclusion</a:t>
            </a:r>
          </a:p>
          <a:p>
            <a:pPr>
              <a:buClr>
                <a:srgbClr val="25A79B"/>
              </a:buClr>
            </a:pPr>
            <a:endParaRPr lang="fr-FR" sz="2800" dirty="0"/>
          </a:p>
          <a:p>
            <a:pPr>
              <a:buClr>
                <a:srgbClr val="25A79B"/>
              </a:buClr>
            </a:pPr>
            <a:endParaRPr lang="fr-FR" sz="2800" dirty="0"/>
          </a:p>
          <a:p>
            <a:endParaRPr lang="fr-FR" sz="2800" dirty="0">
              <a:solidFill>
                <a:schemeClr val="accent6"/>
              </a:solidFill>
            </a:endParaRPr>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3</a:t>
            </a:fld>
            <a:endParaRPr lang="fr-FR" sz="1400" b="1" dirty="0">
              <a:solidFill>
                <a:schemeClr val="accent6"/>
              </a:solidFill>
            </a:endParaRPr>
          </a:p>
        </p:txBody>
      </p:sp>
    </p:spTree>
    <p:extLst>
      <p:ext uri="{BB962C8B-B14F-4D97-AF65-F5344CB8AC3E}">
        <p14:creationId xmlns:p14="http://schemas.microsoft.com/office/powerpoint/2010/main" val="3543431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dirty="0">
                <a:solidFill>
                  <a:schemeClr val="tx1">
                    <a:lumMod val="65000"/>
                    <a:lumOff val="35000"/>
                  </a:schemeClr>
                </a:solidFill>
              </a:rPr>
              <a:t>CONCLUSION</a:t>
            </a:r>
          </a:p>
        </p:txBody>
      </p:sp>
      <p:sp>
        <p:nvSpPr>
          <p:cNvPr id="5" name="Espace réservé du contenu 2"/>
          <p:cNvSpPr>
            <a:spLocks noGrp="1"/>
          </p:cNvSpPr>
          <p:nvPr>
            <p:ph idx="4294967295"/>
          </p:nvPr>
        </p:nvSpPr>
        <p:spPr>
          <a:xfrm>
            <a:off x="539552" y="1484784"/>
            <a:ext cx="8075240" cy="4104456"/>
          </a:xfrm>
          <a:prstGeom prst="rect">
            <a:avLst/>
          </a:prstGeom>
        </p:spPr>
        <p:txBody>
          <a:bodyPr/>
          <a:lstStyle/>
          <a:p>
            <a:pPr>
              <a:buClr>
                <a:srgbClr val="25A79B"/>
              </a:buClr>
            </a:pPr>
            <a:r>
              <a:rPr lang="fr-FR" sz="2800" dirty="0"/>
              <a:t>Réalisée après une étude descriptive pour </a:t>
            </a:r>
            <a:r>
              <a:rPr lang="fr-FR" sz="2800" b="1" dirty="0"/>
              <a:t>tester une hypothèse</a:t>
            </a:r>
          </a:p>
          <a:p>
            <a:pPr>
              <a:buClr>
                <a:srgbClr val="25A79B"/>
              </a:buClr>
            </a:pPr>
            <a:r>
              <a:rPr lang="fr-FR" sz="2800" b="1" dirty="0"/>
              <a:t>N’est pas suffisante à elle-seule </a:t>
            </a:r>
            <a:r>
              <a:rPr lang="fr-FR" sz="2800" dirty="0"/>
              <a:t>: nécessite la réalisation d’études supplémentaires (cohortes, méta-analyses …)</a:t>
            </a:r>
          </a:p>
          <a:p>
            <a:pPr>
              <a:buClr>
                <a:srgbClr val="25A79B"/>
              </a:buClr>
            </a:pPr>
            <a:r>
              <a:rPr lang="fr-FR" sz="2800" b="1" dirty="0"/>
              <a:t>Ne démontre pas la causalité </a:t>
            </a:r>
            <a:r>
              <a:rPr lang="fr-FR" sz="2800" dirty="0"/>
              <a:t>entre une exposition et un événement</a:t>
            </a:r>
          </a:p>
          <a:p>
            <a:pPr lvl="1">
              <a:buClr>
                <a:srgbClr val="25A79B"/>
              </a:buClr>
            </a:pPr>
            <a:r>
              <a:rPr lang="fr-FR" sz="2400" dirty="0"/>
              <a:t>Pour cela, il faut respecter les </a:t>
            </a:r>
            <a:r>
              <a:rPr lang="fr-FR" sz="2400" b="1" dirty="0"/>
              <a:t>critères de Bradford-Hill</a:t>
            </a:r>
          </a:p>
          <a:p>
            <a:pPr marL="0" indent="0">
              <a:buNone/>
            </a:pPr>
            <a:endParaRPr lang="fr-FR" dirty="0">
              <a:solidFill>
                <a:schemeClr val="accent6"/>
              </a:solidFill>
            </a:endParaRPr>
          </a:p>
        </p:txBody>
      </p:sp>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30</a:t>
            </a:fld>
            <a:endParaRPr lang="fr-FR" sz="1400" b="1" dirty="0">
              <a:solidFill>
                <a:schemeClr val="accent6"/>
              </a:solidFill>
            </a:endParaRPr>
          </a:p>
        </p:txBody>
      </p:sp>
    </p:spTree>
    <p:extLst>
      <p:ext uri="{BB962C8B-B14F-4D97-AF65-F5344CB8AC3E}">
        <p14:creationId xmlns:p14="http://schemas.microsoft.com/office/powerpoint/2010/main" val="1986852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idx="4294967295"/>
          </p:nvPr>
        </p:nvSpPr>
        <p:spPr>
          <a:xfrm>
            <a:off x="827584" y="116632"/>
            <a:ext cx="8229600" cy="792088"/>
          </a:xfrm>
        </p:spPr>
        <p:txBody>
          <a:bodyPr>
            <a:normAutofit/>
          </a:bodyPr>
          <a:lstStyle/>
          <a:p>
            <a:pPr algn="l"/>
            <a:r>
              <a:rPr lang="fr-FR" sz="3600" dirty="0">
                <a:solidFill>
                  <a:schemeClr val="accent6"/>
                </a:solidFill>
              </a:rPr>
              <a:t>A RETENIR</a:t>
            </a:r>
          </a:p>
        </p:txBody>
      </p:sp>
      <p:sp>
        <p:nvSpPr>
          <p:cNvPr id="6" name="Espace réservé du contenu 2"/>
          <p:cNvSpPr>
            <a:spLocks noGrp="1"/>
          </p:cNvSpPr>
          <p:nvPr>
            <p:ph idx="4294967295"/>
          </p:nvPr>
        </p:nvSpPr>
        <p:spPr>
          <a:xfrm>
            <a:off x="642392" y="908720"/>
            <a:ext cx="8034064" cy="4104456"/>
          </a:xfrm>
          <a:prstGeom prst="rect">
            <a:avLst/>
          </a:prstGeom>
        </p:spPr>
        <p:txBody>
          <a:bodyPr/>
          <a:lstStyle/>
          <a:p>
            <a:pPr>
              <a:buClr>
                <a:schemeClr val="accent6"/>
              </a:buClr>
              <a:buFont typeface="Courier New" pitchFamily="49" charset="0"/>
              <a:buChar char="o"/>
            </a:pPr>
            <a:r>
              <a:rPr lang="fr-FR" sz="2800" dirty="0"/>
              <a:t>Toujours rétrospectives</a:t>
            </a:r>
          </a:p>
          <a:p>
            <a:pPr>
              <a:buClr>
                <a:schemeClr val="accent6"/>
              </a:buClr>
              <a:buFont typeface="Courier New" pitchFamily="49" charset="0"/>
              <a:buChar char="o"/>
            </a:pPr>
            <a:r>
              <a:rPr lang="fr-FR" sz="2800" dirty="0"/>
              <a:t>2 groupes sont formés : 1 de personnes malades (cas), 1 de non-malades (témoins)</a:t>
            </a:r>
          </a:p>
          <a:p>
            <a:pPr>
              <a:buClr>
                <a:schemeClr val="accent6"/>
              </a:buClr>
              <a:buFont typeface="Courier New" pitchFamily="49" charset="0"/>
              <a:buChar char="o"/>
            </a:pPr>
            <a:r>
              <a:rPr lang="fr-FR" sz="2800" dirty="0"/>
              <a:t>Calcul des </a:t>
            </a:r>
            <a:r>
              <a:rPr lang="fr-FR" sz="2800" dirty="0" err="1"/>
              <a:t>odds</a:t>
            </a:r>
            <a:r>
              <a:rPr lang="fr-FR" sz="2800" dirty="0"/>
              <a:t> ratios</a:t>
            </a:r>
          </a:p>
          <a:p>
            <a:pPr>
              <a:buClr>
                <a:schemeClr val="accent6"/>
              </a:buClr>
              <a:buFont typeface="Courier New" pitchFamily="49" charset="0"/>
              <a:buChar char="o"/>
            </a:pPr>
            <a:r>
              <a:rPr lang="fr-FR" sz="2800" dirty="0"/>
              <a:t>Il existe différents critères pour choisir entre étude cas-témoins et cohorte</a:t>
            </a:r>
          </a:p>
          <a:p>
            <a:pPr>
              <a:buClr>
                <a:schemeClr val="accent6"/>
              </a:buClr>
              <a:buFont typeface="Courier New" pitchFamily="49" charset="0"/>
              <a:buChar char="o"/>
            </a:pPr>
            <a:r>
              <a:rPr lang="fr-FR" sz="2800" dirty="0"/>
              <a:t>Les études cas-témoins présentent plus de biais que les études de cohortes et un niveau de preuve scientifique inférieur</a:t>
            </a:r>
          </a:p>
          <a:p>
            <a:pPr>
              <a:buClr>
                <a:schemeClr val="accent6"/>
              </a:buClr>
              <a:buFont typeface="Courier New" pitchFamily="49" charset="0"/>
              <a:buChar char="o"/>
            </a:pPr>
            <a:r>
              <a:rPr lang="fr-FR" sz="2800" dirty="0"/>
              <a:t>L’appariement est un des moyens pour réduire le biais de confusion</a:t>
            </a:r>
            <a:br>
              <a:rPr lang="fr-FR" sz="2800" dirty="0"/>
            </a:br>
            <a:endParaRPr lang="fr-FR" sz="2800" dirty="0"/>
          </a:p>
          <a:p>
            <a:pPr>
              <a:buClr>
                <a:schemeClr val="accent6"/>
              </a:buClr>
            </a:pPr>
            <a:endParaRPr lang="fr-FR" sz="2000" b="1" dirty="0"/>
          </a:p>
          <a:p>
            <a:endParaRPr lang="fr-FR" dirty="0">
              <a:solidFill>
                <a:schemeClr val="accent6"/>
              </a:solidFill>
            </a:endParaRPr>
          </a:p>
        </p:txBody>
      </p:sp>
      <p:cxnSp>
        <p:nvCxnSpPr>
          <p:cNvPr id="11" name="Connecteur droit 10"/>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2411760" y="6093296"/>
            <a:ext cx="6408712"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8820472" y="908720"/>
            <a:ext cx="0" cy="5184576"/>
          </a:xfrm>
          <a:prstGeom prst="line">
            <a:avLst/>
          </a:prstGeom>
          <a:ln w="19050">
            <a:gradFill>
              <a:gsLst>
                <a:gs pos="0">
                  <a:schemeClr val="accent6"/>
                </a:gs>
                <a:gs pos="50000">
                  <a:schemeClr val="bg1">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10800000" flipV="1">
            <a:off x="395288" y="836712"/>
            <a:ext cx="0" cy="5184576"/>
          </a:xfrm>
          <a:prstGeom prst="line">
            <a:avLst/>
          </a:prstGeom>
          <a:ln w="19050">
            <a:gradFill>
              <a:gsLst>
                <a:gs pos="0">
                  <a:schemeClr val="accent6"/>
                </a:gs>
                <a:gs pos="50000">
                  <a:schemeClr val="bg1">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2051" name="Picture 3" descr="D:\Donnée 2\Monique\Appels à projets 2012-2013\Diaporama LYON EST\a-reteni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95" y="329687"/>
            <a:ext cx="385981" cy="378022"/>
          </a:xfrm>
          <a:prstGeom prst="rect">
            <a:avLst/>
          </a:prstGeom>
          <a:noFill/>
          <a:extLst>
            <a:ext uri="{909E8E84-426E-40DD-AFC4-6F175D3DCCD1}">
              <a14:hiddenFill xmlns:a14="http://schemas.microsoft.com/office/drawing/2010/main">
                <a:solidFill>
                  <a:srgbClr val="FFFFFF"/>
                </a:solidFill>
              </a14:hiddenFill>
            </a:ext>
          </a:extLst>
        </p:spPr>
      </p:pic>
      <p:sp>
        <p:nvSpPr>
          <p:cNvPr id="13"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31</a:t>
            </a:fld>
            <a:endParaRPr lang="fr-FR" sz="1400" b="1" dirty="0">
              <a:solidFill>
                <a:schemeClr val="accent6"/>
              </a:solidFill>
            </a:endParaRPr>
          </a:p>
        </p:txBody>
      </p:sp>
    </p:spTree>
    <p:extLst>
      <p:ext uri="{BB962C8B-B14F-4D97-AF65-F5344CB8AC3E}">
        <p14:creationId xmlns:p14="http://schemas.microsoft.com/office/powerpoint/2010/main" val="93705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idx="4294967295"/>
          </p:nvPr>
        </p:nvSpPr>
        <p:spPr>
          <a:xfrm>
            <a:off x="806896" y="116632"/>
            <a:ext cx="5853336" cy="792088"/>
          </a:xfrm>
        </p:spPr>
        <p:txBody>
          <a:bodyPr>
            <a:normAutofit/>
          </a:bodyPr>
          <a:lstStyle/>
          <a:p>
            <a:pPr algn="l"/>
            <a:r>
              <a:rPr lang="fr-FR" sz="3600" dirty="0">
                <a:solidFill>
                  <a:schemeClr val="tx1">
                    <a:lumMod val="65000"/>
                    <a:lumOff val="35000"/>
                  </a:schemeClr>
                </a:solidFill>
              </a:rPr>
              <a:t>MOTS EN ANGLAIS</a:t>
            </a:r>
          </a:p>
        </p:txBody>
      </p:sp>
      <p:sp>
        <p:nvSpPr>
          <p:cNvPr id="11" name="Espace réservé du contenu 2"/>
          <p:cNvSpPr>
            <a:spLocks noGrp="1"/>
          </p:cNvSpPr>
          <p:nvPr>
            <p:ph idx="4294967295"/>
          </p:nvPr>
        </p:nvSpPr>
        <p:spPr>
          <a:xfrm>
            <a:off x="1115616" y="1484784"/>
            <a:ext cx="7499176" cy="4104456"/>
          </a:xfrm>
          <a:prstGeom prst="rect">
            <a:avLst/>
          </a:prstGeom>
        </p:spPr>
        <p:txBody>
          <a:bodyPr/>
          <a:lstStyle/>
          <a:p>
            <a:pPr>
              <a:buClr>
                <a:schemeClr val="accent6"/>
              </a:buClr>
              <a:buFont typeface="Courier New" pitchFamily="49" charset="0"/>
              <a:buChar char="o"/>
            </a:pPr>
            <a:r>
              <a:rPr lang="fr-FR" sz="2800" b="1" dirty="0"/>
              <a:t>Case-control </a:t>
            </a:r>
            <a:r>
              <a:rPr lang="fr-FR" sz="2800" b="1" dirty="0" err="1"/>
              <a:t>study</a:t>
            </a:r>
            <a:r>
              <a:rPr lang="fr-FR" sz="2800" b="1" dirty="0"/>
              <a:t> </a:t>
            </a:r>
            <a:r>
              <a:rPr lang="fr-FR" sz="2800" dirty="0"/>
              <a:t>: étude cas-témoins</a:t>
            </a:r>
          </a:p>
          <a:p>
            <a:pPr>
              <a:buClr>
                <a:schemeClr val="accent6"/>
              </a:buClr>
              <a:buFont typeface="Courier New" pitchFamily="49" charset="0"/>
              <a:buChar char="o"/>
            </a:pPr>
            <a:r>
              <a:rPr lang="fr-FR" sz="2800" b="1" dirty="0" err="1"/>
              <a:t>Matching</a:t>
            </a:r>
            <a:r>
              <a:rPr lang="fr-FR" sz="2800" b="1" dirty="0"/>
              <a:t> : </a:t>
            </a:r>
            <a:r>
              <a:rPr lang="fr-FR" sz="2800" dirty="0"/>
              <a:t>appariement</a:t>
            </a:r>
          </a:p>
          <a:p>
            <a:pPr>
              <a:buClr>
                <a:schemeClr val="accent6"/>
              </a:buClr>
              <a:buFont typeface="Courier New" pitchFamily="49" charset="0"/>
              <a:buChar char="o"/>
            </a:pPr>
            <a:r>
              <a:rPr lang="fr-FR" sz="2800" b="1" dirty="0" err="1"/>
              <a:t>Odds</a:t>
            </a:r>
            <a:r>
              <a:rPr lang="fr-FR" sz="2800" b="1" dirty="0"/>
              <a:t> ratio : </a:t>
            </a:r>
            <a:r>
              <a:rPr lang="fr-FR" sz="2800" dirty="0"/>
              <a:t>rapport de cotes </a:t>
            </a:r>
          </a:p>
          <a:p>
            <a:pPr>
              <a:buClr>
                <a:schemeClr val="accent6"/>
              </a:buClr>
              <a:buFont typeface="Courier New" pitchFamily="49" charset="0"/>
              <a:buChar char="o"/>
            </a:pPr>
            <a:r>
              <a:rPr lang="fr-FR" sz="2800" b="1" dirty="0" err="1"/>
              <a:t>Outcome</a:t>
            </a:r>
            <a:r>
              <a:rPr lang="fr-FR" sz="2800" dirty="0"/>
              <a:t> : événement de santé</a:t>
            </a:r>
          </a:p>
          <a:p>
            <a:pPr>
              <a:buClr>
                <a:schemeClr val="accent6"/>
              </a:buClr>
              <a:buFont typeface="Courier New" pitchFamily="49" charset="0"/>
              <a:buChar char="o"/>
            </a:pPr>
            <a:r>
              <a:rPr lang="fr-FR" sz="2800" b="1" dirty="0" err="1"/>
              <a:t>Recall</a:t>
            </a:r>
            <a:r>
              <a:rPr lang="fr-FR" sz="2800" b="1" dirty="0"/>
              <a:t> </a:t>
            </a:r>
            <a:r>
              <a:rPr lang="fr-FR" sz="2800" b="1" dirty="0" err="1"/>
              <a:t>bias</a:t>
            </a:r>
            <a:r>
              <a:rPr lang="fr-FR" sz="2800" b="1" dirty="0"/>
              <a:t> </a:t>
            </a:r>
            <a:r>
              <a:rPr lang="fr-FR" sz="2800" dirty="0"/>
              <a:t>: biais de mémorisation</a:t>
            </a:r>
          </a:p>
          <a:p>
            <a:pPr>
              <a:buClr>
                <a:schemeClr val="accent6"/>
              </a:buClr>
              <a:buFont typeface="Courier New" pitchFamily="49" charset="0"/>
              <a:buChar char="o"/>
            </a:pPr>
            <a:endParaRPr lang="fr-FR" sz="2800" dirty="0"/>
          </a:p>
        </p:txBody>
      </p:sp>
      <p:cxnSp>
        <p:nvCxnSpPr>
          <p:cNvPr id="13" name="Connecteur droit 12"/>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26" name="Picture 2" descr="D:\Donnée 2\Monique\Appels à projets 2012-2013\Diaporama LYON EST\-dico-fond-anglai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99" y="309822"/>
            <a:ext cx="390377" cy="382328"/>
          </a:xfrm>
          <a:prstGeom prst="rect">
            <a:avLst/>
          </a:prstGeom>
          <a:noFill/>
          <a:extLst>
            <a:ext uri="{909E8E84-426E-40DD-AFC4-6F175D3DCCD1}">
              <a14:hiddenFill xmlns:a14="http://schemas.microsoft.com/office/drawing/2010/main">
                <a:solidFill>
                  <a:srgbClr val="FFFFFF"/>
                </a:solidFill>
              </a14:hiddenFill>
            </a:ext>
          </a:extLst>
        </p:spPr>
      </p:pic>
      <p:sp>
        <p:nvSpPr>
          <p:cNvPr id="9"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32</a:t>
            </a:fld>
            <a:endParaRPr lang="fr-FR" sz="1400" b="1" dirty="0">
              <a:solidFill>
                <a:schemeClr val="accent6"/>
              </a:solidFill>
            </a:endParaRPr>
          </a:p>
        </p:txBody>
      </p:sp>
    </p:spTree>
    <p:extLst>
      <p:ext uri="{BB962C8B-B14F-4D97-AF65-F5344CB8AC3E}">
        <p14:creationId xmlns:p14="http://schemas.microsoft.com/office/powerpoint/2010/main" val="4014334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dirty="0">
                <a:solidFill>
                  <a:schemeClr val="tx1">
                    <a:lumMod val="65000"/>
                    <a:lumOff val="35000"/>
                  </a:schemeClr>
                </a:solidFill>
              </a:rPr>
              <a:t>REFERENCES</a:t>
            </a:r>
            <a:r>
              <a:rPr lang="fr-FR" sz="3600" b="1" dirty="0">
                <a:solidFill>
                  <a:schemeClr val="tx1">
                    <a:lumMod val="65000"/>
                    <a:lumOff val="35000"/>
                  </a:schemeClr>
                </a:solidFill>
              </a:rPr>
              <a:t> </a:t>
            </a:r>
          </a:p>
        </p:txBody>
      </p:sp>
      <p:sp>
        <p:nvSpPr>
          <p:cNvPr id="5" name="Espace réservé du contenu 2"/>
          <p:cNvSpPr>
            <a:spLocks noGrp="1"/>
          </p:cNvSpPr>
          <p:nvPr>
            <p:ph idx="4294967295"/>
          </p:nvPr>
        </p:nvSpPr>
        <p:spPr>
          <a:xfrm>
            <a:off x="755576" y="1340768"/>
            <a:ext cx="8136904" cy="4104456"/>
          </a:xfrm>
          <a:prstGeom prst="rect">
            <a:avLst/>
          </a:prstGeom>
        </p:spPr>
        <p:txBody>
          <a:bodyPr/>
          <a:lstStyle/>
          <a:p>
            <a:pPr>
              <a:buClr>
                <a:schemeClr val="accent6"/>
              </a:buClr>
              <a:buFont typeface="Courier New" pitchFamily="49" charset="0"/>
              <a:buChar char="o"/>
            </a:pPr>
            <a:r>
              <a:rPr lang="fr-FR" sz="2800" dirty="0"/>
              <a:t>Collège Universitaire des Enseignants de Santé Publique, Santé Publique, 3</a:t>
            </a:r>
            <a:r>
              <a:rPr lang="fr-FR" sz="2800" baseline="30000" dirty="0"/>
              <a:t>ème</a:t>
            </a:r>
            <a:r>
              <a:rPr lang="fr-FR" sz="2800" dirty="0"/>
              <a:t> édition, Masson, 2015</a:t>
            </a:r>
          </a:p>
          <a:p>
            <a:pPr>
              <a:buClr>
                <a:schemeClr val="accent6"/>
              </a:buClr>
              <a:buFont typeface="Courier New" pitchFamily="49" charset="0"/>
              <a:buChar char="o"/>
            </a:pPr>
            <a:r>
              <a:rPr lang="fr-FR" sz="2800" dirty="0" err="1"/>
              <a:t>Czernichow</a:t>
            </a:r>
            <a:r>
              <a:rPr lang="fr-FR" sz="2800" dirty="0"/>
              <a:t> P, Épidémiologie, Masson, 2001</a:t>
            </a:r>
          </a:p>
          <a:p>
            <a:pPr>
              <a:buClr>
                <a:schemeClr val="accent6"/>
              </a:buClr>
              <a:buFont typeface="Courier New" pitchFamily="49" charset="0"/>
              <a:buChar char="o"/>
            </a:pPr>
            <a:r>
              <a:rPr lang="en-US" sz="2800" dirty="0"/>
              <a:t>Schulz KF, Grimes DA. Case-control studies: research in reverse. Lancet. 2002 Feb 2;359(9304):431-4.</a:t>
            </a:r>
            <a:endParaRPr lang="fr-FR" sz="2800" dirty="0"/>
          </a:p>
        </p:txBody>
      </p:sp>
      <p:cxnSp>
        <p:nvCxnSpPr>
          <p:cNvPr id="7" name="Connecteur droit 6"/>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33</a:t>
            </a:fld>
            <a:endParaRPr lang="fr-FR" sz="1400" b="1" dirty="0">
              <a:solidFill>
                <a:schemeClr val="accent6"/>
              </a:solidFill>
            </a:endParaRPr>
          </a:p>
        </p:txBody>
      </p:sp>
    </p:spTree>
    <p:extLst>
      <p:ext uri="{BB962C8B-B14F-4D97-AF65-F5344CB8AC3E}">
        <p14:creationId xmlns:p14="http://schemas.microsoft.com/office/powerpoint/2010/main" val="54614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59832" y="1700808"/>
            <a:ext cx="3456384" cy="792088"/>
          </a:xfrm>
        </p:spPr>
        <p:txBody>
          <a:bodyPr>
            <a:normAutofit fontScale="90000"/>
          </a:bodyPr>
          <a:lstStyle/>
          <a:p>
            <a:pPr algn="l"/>
            <a:r>
              <a:rPr lang="fr-FR" sz="4000" b="1" dirty="0">
                <a:solidFill>
                  <a:schemeClr val="tx1">
                    <a:lumMod val="65000"/>
                    <a:lumOff val="35000"/>
                  </a:schemeClr>
                </a:solidFill>
              </a:rPr>
              <a:t>Des questions ?</a:t>
            </a:r>
          </a:p>
        </p:txBody>
      </p:sp>
      <p:sp>
        <p:nvSpPr>
          <p:cNvPr id="9" name="ZoneTexte 8"/>
          <p:cNvSpPr txBox="1"/>
          <p:nvPr/>
        </p:nvSpPr>
        <p:spPr>
          <a:xfrm>
            <a:off x="755576" y="2636912"/>
            <a:ext cx="7848872" cy="1077218"/>
          </a:xfrm>
          <a:prstGeom prst="rect">
            <a:avLst/>
          </a:prstGeom>
          <a:noFill/>
        </p:spPr>
        <p:txBody>
          <a:bodyPr wrap="square" rtlCol="0">
            <a:spAutoFit/>
          </a:bodyPr>
          <a:lstStyle/>
          <a:p>
            <a:pPr algn="ctr"/>
            <a:r>
              <a:rPr lang="fr-FR" sz="3200" b="1" dirty="0"/>
              <a:t>Philippe.vanhems@chu-lyon.fr</a:t>
            </a:r>
          </a:p>
          <a:p>
            <a:pPr algn="ctr"/>
            <a:r>
              <a:rPr lang="fr-FR" sz="3200" dirty="0">
                <a:hlinkClick r:id="rId2"/>
              </a:rPr>
              <a:t>cedric.dananche@chu-lyon.fr</a:t>
            </a:r>
            <a:r>
              <a:rPr lang="fr-FR" sz="3200" dirty="0"/>
              <a:t> </a:t>
            </a:r>
          </a:p>
        </p:txBody>
      </p:sp>
      <p:sp>
        <p:nvSpPr>
          <p:cNvPr id="8"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34</a:t>
            </a:fld>
            <a:endParaRPr lang="fr-FR" sz="1400" b="1" dirty="0">
              <a:solidFill>
                <a:schemeClr val="accent6"/>
              </a:solidFill>
            </a:endParaRPr>
          </a:p>
        </p:txBody>
      </p:sp>
    </p:spTree>
    <p:extLst>
      <p:ext uri="{BB962C8B-B14F-4D97-AF65-F5344CB8AC3E}">
        <p14:creationId xmlns:p14="http://schemas.microsoft.com/office/powerpoint/2010/main" val="92756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251520" y="116632"/>
            <a:ext cx="8229600" cy="792088"/>
          </a:xfrm>
        </p:spPr>
        <p:txBody>
          <a:bodyPr>
            <a:normAutofit/>
          </a:bodyPr>
          <a:lstStyle/>
          <a:p>
            <a:pPr algn="l"/>
            <a:r>
              <a:rPr lang="fr-FR" sz="3600" dirty="0">
                <a:solidFill>
                  <a:schemeClr val="tx1">
                    <a:lumMod val="65000"/>
                    <a:lumOff val="35000"/>
                  </a:schemeClr>
                </a:solidFill>
              </a:rPr>
              <a:t>CONNAISSANCES ANTERIEURES</a:t>
            </a:r>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4</a:t>
            </a:fld>
            <a:endParaRPr lang="fr-FR" sz="1400" b="1" dirty="0">
              <a:solidFill>
                <a:schemeClr val="accent6"/>
              </a:solidFill>
            </a:endParaRPr>
          </a:p>
        </p:txBody>
      </p:sp>
      <p:sp>
        <p:nvSpPr>
          <p:cNvPr id="10" name="Espace réservé du contenu 2"/>
          <p:cNvSpPr txBox="1">
            <a:spLocks/>
          </p:cNvSpPr>
          <p:nvPr/>
        </p:nvSpPr>
        <p:spPr>
          <a:xfrm>
            <a:off x="179512" y="1124744"/>
            <a:ext cx="7499176" cy="7200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5A79B"/>
              </a:buClr>
            </a:pPr>
            <a:r>
              <a:rPr lang="fr-FR" sz="2800" b="1" dirty="0"/>
              <a:t>Les différents types d’études</a:t>
            </a:r>
            <a:endParaRPr lang="fr-FR" b="1" dirty="0"/>
          </a:p>
          <a:p>
            <a:endParaRPr lang="fr-FR" dirty="0">
              <a:solidFill>
                <a:schemeClr val="accent6"/>
              </a:solidFill>
            </a:endParaRPr>
          </a:p>
        </p:txBody>
      </p:sp>
      <p:graphicFrame>
        <p:nvGraphicFramePr>
          <p:cNvPr id="17" name="Diagramme 16"/>
          <p:cNvGraphicFramePr/>
          <p:nvPr>
            <p:extLst>
              <p:ext uri="{D42A27DB-BD31-4B8C-83A1-F6EECF244321}">
                <p14:modId xmlns:p14="http://schemas.microsoft.com/office/powerpoint/2010/main" val="2687364843"/>
              </p:ext>
            </p:extLst>
          </p:nvPr>
        </p:nvGraphicFramePr>
        <p:xfrm>
          <a:off x="206414" y="1700808"/>
          <a:ext cx="2708920" cy="4158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me 17"/>
          <p:cNvGraphicFramePr/>
          <p:nvPr>
            <p:extLst>
              <p:ext uri="{D42A27DB-BD31-4B8C-83A1-F6EECF244321}">
                <p14:modId xmlns:p14="http://schemas.microsoft.com/office/powerpoint/2010/main" val="3841328432"/>
              </p:ext>
            </p:extLst>
          </p:nvPr>
        </p:nvGraphicFramePr>
        <p:xfrm>
          <a:off x="3072174" y="1700808"/>
          <a:ext cx="2708920" cy="4158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me 18"/>
          <p:cNvGraphicFramePr/>
          <p:nvPr>
            <p:extLst>
              <p:ext uri="{D42A27DB-BD31-4B8C-83A1-F6EECF244321}">
                <p14:modId xmlns:p14="http://schemas.microsoft.com/office/powerpoint/2010/main" val="4108098573"/>
              </p:ext>
            </p:extLst>
          </p:nvPr>
        </p:nvGraphicFramePr>
        <p:xfrm>
          <a:off x="6115734" y="1700808"/>
          <a:ext cx="2708920" cy="41582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0" name="Rectangle 19"/>
          <p:cNvSpPr>
            <a:spLocks noChangeArrowheads="1"/>
          </p:cNvSpPr>
          <p:nvPr/>
        </p:nvSpPr>
        <p:spPr bwMode="auto">
          <a:xfrm>
            <a:off x="3068005" y="4581079"/>
            <a:ext cx="2647950" cy="1512887"/>
          </a:xfrm>
          <a:prstGeom prst="rect">
            <a:avLst/>
          </a:prstGeom>
          <a:noFill/>
          <a:ln w="5715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fr-FR" altLang="fr-FR" sz="1800">
              <a:solidFill>
                <a:srgbClr val="000000"/>
              </a:solidFill>
              <a:latin typeface="Arial" charset="0"/>
              <a:cs typeface="Arial" charset="0"/>
            </a:endParaRPr>
          </a:p>
        </p:txBody>
      </p:sp>
    </p:spTree>
    <p:extLst>
      <p:ext uri="{BB962C8B-B14F-4D97-AF65-F5344CB8AC3E}">
        <p14:creationId xmlns:p14="http://schemas.microsoft.com/office/powerpoint/2010/main" val="334468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251520" y="116632"/>
            <a:ext cx="8229600" cy="792088"/>
          </a:xfrm>
        </p:spPr>
        <p:txBody>
          <a:bodyPr>
            <a:normAutofit/>
          </a:bodyPr>
          <a:lstStyle/>
          <a:p>
            <a:pPr algn="l"/>
            <a:r>
              <a:rPr lang="fr-FR" sz="3600" dirty="0">
                <a:solidFill>
                  <a:schemeClr val="tx1">
                    <a:lumMod val="65000"/>
                    <a:lumOff val="35000"/>
                  </a:schemeClr>
                </a:solidFill>
              </a:rPr>
              <a:t>CONNAISSANCES ANTERIEURES</a:t>
            </a:r>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5</a:t>
            </a:fld>
            <a:endParaRPr lang="fr-FR" sz="1400" b="1" dirty="0">
              <a:solidFill>
                <a:schemeClr val="accent6"/>
              </a:solidFill>
            </a:endParaRPr>
          </a:p>
        </p:txBody>
      </p:sp>
      <p:graphicFrame>
        <p:nvGraphicFramePr>
          <p:cNvPr id="7" name="Espace réservé du contenu 1"/>
          <p:cNvGraphicFramePr>
            <a:graphicFrameLocks/>
          </p:cNvGraphicFramePr>
          <p:nvPr>
            <p:extLst>
              <p:ext uri="{D42A27DB-BD31-4B8C-83A1-F6EECF244321}">
                <p14:modId xmlns:p14="http://schemas.microsoft.com/office/powerpoint/2010/main" val="325024603"/>
              </p:ext>
            </p:extLst>
          </p:nvPr>
        </p:nvGraphicFramePr>
        <p:xfrm>
          <a:off x="179512" y="980728"/>
          <a:ext cx="8760520" cy="509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space réservé du contenu 2"/>
          <p:cNvSpPr txBox="1">
            <a:spLocks/>
          </p:cNvSpPr>
          <p:nvPr/>
        </p:nvSpPr>
        <p:spPr>
          <a:xfrm>
            <a:off x="179512" y="1124744"/>
            <a:ext cx="7499176" cy="7200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5A79B"/>
              </a:buClr>
            </a:pPr>
            <a:r>
              <a:rPr lang="fr-FR" sz="2800" b="1" dirty="0"/>
              <a:t>Les différents types d’études</a:t>
            </a:r>
            <a:endParaRPr lang="fr-FR" b="1" dirty="0"/>
          </a:p>
          <a:p>
            <a:endParaRPr lang="fr-FR" dirty="0">
              <a:solidFill>
                <a:schemeClr val="accent6"/>
              </a:solidFill>
            </a:endParaRPr>
          </a:p>
        </p:txBody>
      </p:sp>
      <p:sp>
        <p:nvSpPr>
          <p:cNvPr id="3" name="Rectangle 2"/>
          <p:cNvSpPr/>
          <p:nvPr/>
        </p:nvSpPr>
        <p:spPr>
          <a:xfrm>
            <a:off x="3635896" y="2348880"/>
            <a:ext cx="1800200" cy="1152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724128" y="3621986"/>
            <a:ext cx="1656184" cy="1152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976428" y="4926514"/>
            <a:ext cx="1647800" cy="10227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2471" y="6093296"/>
            <a:ext cx="1039135" cy="691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8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dirty="0">
                <a:solidFill>
                  <a:schemeClr val="tx1">
                    <a:lumMod val="65000"/>
                    <a:lumOff val="35000"/>
                  </a:schemeClr>
                </a:solidFill>
              </a:rPr>
              <a:t>LES ÉTUDES </a:t>
            </a:r>
            <a:r>
              <a:rPr lang="fr-FR" sz="3600" b="1" dirty="0">
                <a:solidFill>
                  <a:schemeClr val="tx1">
                    <a:lumMod val="65000"/>
                    <a:lumOff val="35000"/>
                  </a:schemeClr>
                </a:solidFill>
              </a:rPr>
              <a:t>ANALYTIQUES</a:t>
            </a:r>
          </a:p>
        </p:txBody>
      </p:sp>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6</a:t>
            </a:fld>
            <a:endParaRPr lang="fr-FR" sz="1400" b="1" dirty="0">
              <a:solidFill>
                <a:schemeClr val="accent6"/>
              </a:solidFill>
            </a:endParaRPr>
          </a:p>
        </p:txBody>
      </p:sp>
      <p:sp>
        <p:nvSpPr>
          <p:cNvPr id="6" name="Rectangle 5"/>
          <p:cNvSpPr txBox="1">
            <a:spLocks noChangeArrowheads="1"/>
          </p:cNvSpPr>
          <p:nvPr/>
        </p:nvSpPr>
        <p:spPr>
          <a:xfrm>
            <a:off x="0" y="1082157"/>
            <a:ext cx="9123092" cy="50405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2800" dirty="0"/>
              <a:t>= études </a:t>
            </a:r>
            <a:r>
              <a:rPr lang="fr-FR" altLang="fr-FR" sz="2800" b="1" dirty="0">
                <a:solidFill>
                  <a:srgbClr val="FF0000"/>
                </a:solidFill>
              </a:rPr>
              <a:t>explicatives, étiologiques</a:t>
            </a:r>
          </a:p>
          <a:p>
            <a:r>
              <a:rPr lang="fr-FR" altLang="fr-FR" sz="2800" b="1" dirty="0"/>
              <a:t>Objectif</a:t>
            </a:r>
            <a:r>
              <a:rPr lang="fr-FR" altLang="fr-FR" sz="2800" dirty="0"/>
              <a:t> : déterminer les </a:t>
            </a:r>
            <a:r>
              <a:rPr lang="fr-FR" altLang="fr-FR" sz="2800" b="1" dirty="0"/>
              <a:t>liens d’association </a:t>
            </a:r>
            <a:r>
              <a:rPr lang="fr-FR" altLang="fr-FR" sz="2800" dirty="0"/>
              <a:t>entre un </a:t>
            </a:r>
            <a:r>
              <a:rPr lang="fr-FR" altLang="fr-FR" sz="2800" b="1" dirty="0"/>
              <a:t>facteur d’exposition</a:t>
            </a:r>
            <a:r>
              <a:rPr lang="fr-FR" altLang="fr-FR" sz="2800" dirty="0"/>
              <a:t> et un </a:t>
            </a:r>
            <a:r>
              <a:rPr lang="fr-FR" altLang="fr-FR" sz="2800" b="1" dirty="0"/>
              <a:t>événement</a:t>
            </a:r>
            <a:r>
              <a:rPr lang="fr-FR" altLang="fr-FR" sz="2800" dirty="0"/>
              <a:t> de santé</a:t>
            </a:r>
          </a:p>
          <a:p>
            <a:pPr lvl="1"/>
            <a:r>
              <a:rPr lang="fr-FR" altLang="fr-FR" sz="2400" dirty="0"/>
              <a:t>En vue d’établir </a:t>
            </a:r>
            <a:r>
              <a:rPr lang="fr-FR" altLang="fr-FR" sz="2400" b="1" dirty="0"/>
              <a:t>un lien de causalité (reprendre pour information les liens de causalité)</a:t>
            </a:r>
          </a:p>
          <a:p>
            <a:r>
              <a:rPr lang="fr-FR" altLang="fr-FR" sz="2800" dirty="0"/>
              <a:t>Il s’agira de rassembler un groupe d’individus pour lesquels il va falloir savoir</a:t>
            </a:r>
          </a:p>
          <a:p>
            <a:pPr lvl="1"/>
            <a:r>
              <a:rPr lang="fr-FR" altLang="fr-FR" sz="2400" dirty="0"/>
              <a:t>Si le </a:t>
            </a:r>
            <a:r>
              <a:rPr lang="fr-FR" altLang="fr-FR" sz="2400" u="sng" dirty="0"/>
              <a:t>risque</a:t>
            </a:r>
            <a:r>
              <a:rPr lang="fr-FR" altLang="fr-FR" sz="2400" dirty="0"/>
              <a:t> de présenter une </a:t>
            </a:r>
            <a:r>
              <a:rPr lang="fr-FR" altLang="fr-FR" sz="2400" u="sng" dirty="0"/>
              <a:t>maladie</a:t>
            </a:r>
            <a:r>
              <a:rPr lang="fr-FR" altLang="fr-FR" sz="2400" dirty="0"/>
              <a:t> (ou événement de santé) est </a:t>
            </a:r>
            <a:r>
              <a:rPr lang="fr-FR" altLang="fr-FR" sz="2400" u="sng" dirty="0"/>
              <a:t>différent</a:t>
            </a:r>
          </a:p>
          <a:p>
            <a:pPr lvl="1"/>
            <a:r>
              <a:rPr lang="fr-FR" altLang="fr-FR" sz="2400" dirty="0"/>
              <a:t>Selon que ces individus ont été </a:t>
            </a:r>
            <a:r>
              <a:rPr lang="fr-FR" altLang="fr-FR" sz="2400" u="sng" dirty="0"/>
              <a:t>exposés ou non</a:t>
            </a:r>
            <a:r>
              <a:rPr lang="fr-FR" altLang="fr-FR" sz="2400" dirty="0"/>
              <a:t> à un agent (ou un facteur/déterminant) particulier</a:t>
            </a:r>
          </a:p>
          <a:p>
            <a:endParaRPr lang="fr-FR" altLang="fr-FR" sz="2800" dirty="0"/>
          </a:p>
          <a:p>
            <a:endParaRPr lang="fr-FR" altLang="fr-FR" sz="2800" dirty="0"/>
          </a:p>
        </p:txBody>
      </p:sp>
    </p:spTree>
    <p:extLst>
      <p:ext uri="{BB962C8B-B14F-4D97-AF65-F5344CB8AC3E}">
        <p14:creationId xmlns:p14="http://schemas.microsoft.com/office/powerpoint/2010/main" val="130244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dirty="0">
                <a:solidFill>
                  <a:schemeClr val="tx1">
                    <a:lumMod val="65000"/>
                    <a:lumOff val="35000"/>
                  </a:schemeClr>
                </a:solidFill>
              </a:rPr>
              <a:t>LES ÉTUDES </a:t>
            </a:r>
            <a:r>
              <a:rPr lang="fr-FR" sz="3600" b="1" dirty="0">
                <a:solidFill>
                  <a:schemeClr val="tx1">
                    <a:lumMod val="65000"/>
                    <a:lumOff val="35000"/>
                  </a:schemeClr>
                </a:solidFill>
              </a:rPr>
              <a:t>CAS-TÉMOINS</a:t>
            </a:r>
            <a:endParaRPr lang="fr-FR" sz="3600" dirty="0">
              <a:solidFill>
                <a:schemeClr val="tx1">
                  <a:lumMod val="65000"/>
                  <a:lumOff val="35000"/>
                </a:schemeClr>
              </a:solidFill>
            </a:endParaRPr>
          </a:p>
        </p:txBody>
      </p:sp>
      <p:cxnSp>
        <p:nvCxnSpPr>
          <p:cNvPr id="8" name="Connecteur droit 7"/>
          <p:cNvCxnSpPr/>
          <p:nvPr/>
        </p:nvCxnSpPr>
        <p:spPr>
          <a:xfrm>
            <a:off x="251520"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7</a:t>
            </a:fld>
            <a:endParaRPr lang="fr-FR" sz="1400" b="1" dirty="0">
              <a:solidFill>
                <a:schemeClr val="accent6"/>
              </a:solidFill>
            </a:endParaRPr>
          </a:p>
        </p:txBody>
      </p:sp>
      <p:sp>
        <p:nvSpPr>
          <p:cNvPr id="7" name="Rectangle 5"/>
          <p:cNvSpPr txBox="1">
            <a:spLocks noChangeArrowheads="1"/>
          </p:cNvSpPr>
          <p:nvPr/>
        </p:nvSpPr>
        <p:spPr>
          <a:xfrm>
            <a:off x="11970" y="980728"/>
            <a:ext cx="8797562" cy="54947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fr-FR" sz="2400" dirty="0"/>
              <a:t>É</a:t>
            </a:r>
            <a:r>
              <a:rPr lang="fr-FR" altLang="fr-FR" sz="2400" dirty="0" err="1"/>
              <a:t>tudes</a:t>
            </a:r>
            <a:r>
              <a:rPr lang="fr-FR" altLang="fr-FR" sz="2400" dirty="0"/>
              <a:t> </a:t>
            </a:r>
            <a:r>
              <a:rPr lang="fr-FR" altLang="fr-FR" sz="2400" b="1" u="sng" dirty="0"/>
              <a:t>observationnelles</a:t>
            </a:r>
          </a:p>
          <a:p>
            <a:r>
              <a:rPr lang="fr-FR" altLang="fr-FR" sz="2400" dirty="0"/>
              <a:t>Deux groupes constitués : un de malades, un de non-malades </a:t>
            </a:r>
          </a:p>
          <a:p>
            <a:pPr lvl="1"/>
            <a:r>
              <a:rPr lang="fr-FR" altLang="fr-FR" sz="2200" dirty="0"/>
              <a:t>Groupe 1 : patients </a:t>
            </a:r>
            <a:r>
              <a:rPr lang="fr-FR" altLang="fr-FR" sz="2200" u="sng" dirty="0">
                <a:solidFill>
                  <a:srgbClr val="FF0000"/>
                </a:solidFill>
              </a:rPr>
              <a:t>malades = les </a:t>
            </a:r>
            <a:r>
              <a:rPr lang="fr-FR" altLang="fr-FR" sz="2200" b="1" u="sng" dirty="0">
                <a:solidFill>
                  <a:srgbClr val="FF0000"/>
                </a:solidFill>
              </a:rPr>
              <a:t>cas</a:t>
            </a:r>
          </a:p>
          <a:p>
            <a:pPr lvl="1"/>
            <a:r>
              <a:rPr lang="fr-FR" altLang="fr-FR" sz="2200" dirty="0"/>
              <a:t>Groupe 2 : personnes </a:t>
            </a:r>
            <a:r>
              <a:rPr lang="fr-FR" altLang="fr-FR" sz="2200" u="sng" dirty="0">
                <a:solidFill>
                  <a:srgbClr val="FF0000"/>
                </a:solidFill>
              </a:rPr>
              <a:t>non-malades = les </a:t>
            </a:r>
            <a:r>
              <a:rPr lang="fr-FR" altLang="fr-FR" sz="2200" b="1" u="sng" dirty="0">
                <a:solidFill>
                  <a:srgbClr val="FF0000"/>
                </a:solidFill>
              </a:rPr>
              <a:t>témoins</a:t>
            </a:r>
            <a:r>
              <a:rPr lang="fr-FR" altLang="fr-FR" sz="2200" b="1" dirty="0">
                <a:solidFill>
                  <a:srgbClr val="FF0000"/>
                </a:solidFill>
              </a:rPr>
              <a:t> </a:t>
            </a:r>
          </a:p>
          <a:p>
            <a:pPr lvl="1"/>
            <a:r>
              <a:rPr lang="fr-FR" altLang="fr-FR" sz="2200" dirty="0"/>
              <a:t>Ils sont déjà malades ou non-malades lors de la constitution des groupes</a:t>
            </a:r>
          </a:p>
          <a:p>
            <a:r>
              <a:rPr lang="fr-FR" altLang="fr-FR" sz="2400" dirty="0"/>
              <a:t>Comparaison de la proportion de personnes qui ont été exposées à un facteur entre les 2 groupes = </a:t>
            </a:r>
            <a:r>
              <a:rPr lang="fr-FR" altLang="fr-FR" sz="2400" b="1" dirty="0">
                <a:solidFill>
                  <a:srgbClr val="FF0000"/>
                </a:solidFill>
              </a:rPr>
              <a:t>Résultat</a:t>
            </a:r>
          </a:p>
          <a:p>
            <a:pPr lvl="1"/>
            <a:r>
              <a:rPr lang="fr-FR" altLang="fr-FR" sz="2200" dirty="0"/>
              <a:t>Exposition antérieure à la maladie = études </a:t>
            </a:r>
            <a:r>
              <a:rPr lang="fr-FR" altLang="fr-FR" sz="2200" b="1" u="sng" dirty="0"/>
              <a:t>toujours rétrospectives</a:t>
            </a:r>
          </a:p>
          <a:p>
            <a:r>
              <a:rPr lang="fr-FR" altLang="fr-FR" sz="2400" dirty="0"/>
              <a:t>Les cas peuvent être</a:t>
            </a:r>
          </a:p>
          <a:p>
            <a:pPr lvl="1"/>
            <a:r>
              <a:rPr lang="fr-FR" altLang="fr-FR" sz="2000" b="1" dirty="0"/>
              <a:t>Cas </a:t>
            </a:r>
            <a:r>
              <a:rPr lang="fr-FR" altLang="fr-FR" sz="2000" b="1" dirty="0" err="1"/>
              <a:t>prévalents</a:t>
            </a:r>
            <a:r>
              <a:rPr lang="fr-FR" altLang="fr-FR" sz="2000" b="1" dirty="0"/>
              <a:t> </a:t>
            </a:r>
            <a:r>
              <a:rPr lang="fr-FR" altLang="fr-FR" sz="2000" dirty="0"/>
              <a:t>: malades au moment de la mise en place de l’enquête</a:t>
            </a:r>
          </a:p>
          <a:p>
            <a:pPr lvl="1"/>
            <a:r>
              <a:rPr lang="fr-FR" altLang="fr-FR" sz="2000" b="1" dirty="0"/>
              <a:t>Cas incidents </a:t>
            </a:r>
            <a:r>
              <a:rPr lang="fr-FR" altLang="fr-FR" sz="2000" dirty="0"/>
              <a:t>: surviennent après la mise en place de l’enquête</a:t>
            </a: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934" y="4771427"/>
            <a:ext cx="774229" cy="51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894237"/>
            <a:ext cx="1135413" cy="75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58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8</a:t>
            </a:fld>
            <a:endParaRPr lang="fr-FR" sz="1400" b="1" dirty="0">
              <a:solidFill>
                <a:schemeClr val="accent6"/>
              </a:solidFill>
            </a:endParaRPr>
          </a:p>
        </p:txBody>
      </p:sp>
      <p:cxnSp>
        <p:nvCxnSpPr>
          <p:cNvPr id="12" name="Connecteur droit avec flèche 10"/>
          <p:cNvCxnSpPr>
            <a:cxnSpLocks noChangeShapeType="1"/>
          </p:cNvCxnSpPr>
          <p:nvPr/>
        </p:nvCxnSpPr>
        <p:spPr bwMode="auto">
          <a:xfrm flipH="1">
            <a:off x="2843808" y="3842606"/>
            <a:ext cx="1944687" cy="0"/>
          </a:xfrm>
          <a:prstGeom prst="straightConnector1">
            <a:avLst/>
          </a:prstGeom>
          <a:noFill/>
          <a:ln w="76200" algn="ctr">
            <a:solidFill>
              <a:schemeClr val="accent1"/>
            </a:solidFill>
            <a:round/>
            <a:headEnd type="none" w="sm" len="sm"/>
            <a:tailEnd type="arrow" w="med" len="med"/>
          </a:ln>
          <a:extLst>
            <a:ext uri="{909E8E84-426E-40DD-AFC4-6F175D3DCCD1}">
              <a14:hiddenFill xmlns:a14="http://schemas.microsoft.com/office/drawing/2010/main">
                <a:noFill/>
              </a14:hiddenFill>
            </a:ext>
          </a:extLst>
        </p:spPr>
      </p:cxnSp>
      <p:cxnSp>
        <p:nvCxnSpPr>
          <p:cNvPr id="13" name="Connecteur droit avec flèche 11"/>
          <p:cNvCxnSpPr>
            <a:cxnSpLocks noChangeShapeType="1"/>
          </p:cNvCxnSpPr>
          <p:nvPr/>
        </p:nvCxnSpPr>
        <p:spPr bwMode="auto">
          <a:xfrm flipH="1">
            <a:off x="2772917" y="4725144"/>
            <a:ext cx="1944687" cy="0"/>
          </a:xfrm>
          <a:prstGeom prst="straightConnector1">
            <a:avLst/>
          </a:prstGeom>
          <a:noFill/>
          <a:ln w="76200" algn="ctr">
            <a:solidFill>
              <a:schemeClr val="accent1"/>
            </a:solidFill>
            <a:round/>
            <a:headEnd type="none" w="sm" len="sm"/>
            <a:tailEnd type="arrow" w="med" len="med"/>
          </a:ln>
          <a:extLst>
            <a:ext uri="{909E8E84-426E-40DD-AFC4-6F175D3DCCD1}">
              <a14:hiddenFill xmlns:a14="http://schemas.microsoft.com/office/drawing/2010/main">
                <a:noFill/>
              </a14:hiddenFill>
            </a:ext>
          </a:extLst>
        </p:spPr>
      </p:cxnSp>
      <p:pic>
        <p:nvPicPr>
          <p:cNvPr id="15" name="Picture 6" descr="http://img3.wikia.nocookie.net/__cb20140711132327/vocaloid/fr/images/2/24/Point-d-interrogation-2bf4e-220210228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1962" y="3428585"/>
            <a:ext cx="499312" cy="64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img3.wikia.nocookie.net/__cb20140711132327/vocaloid/fr/images/2/24/Point-d-interrogation-2bf4e-220210228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3872" y="4502586"/>
            <a:ext cx="463241" cy="60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www.weka.fr/actualite/action-sociale-thematique_7846/recensement-de-la-population-lancement-de-la-campagne-2013-article_80073/figures/media_80073_media3/recensement-2013-435p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7884" y="5104950"/>
            <a:ext cx="1440160" cy="80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avec flèche 2"/>
          <p:cNvCxnSpPr/>
          <p:nvPr/>
        </p:nvCxnSpPr>
        <p:spPr>
          <a:xfrm>
            <a:off x="757164" y="2924944"/>
            <a:ext cx="79208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81444" y="1844824"/>
            <a:ext cx="696600" cy="69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Flèche vers le bas 19"/>
          <p:cNvSpPr/>
          <p:nvPr/>
        </p:nvSpPr>
        <p:spPr>
          <a:xfrm>
            <a:off x="6283281" y="1752409"/>
            <a:ext cx="483398" cy="1011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5076056" y="3413698"/>
            <a:ext cx="2736304" cy="954107"/>
          </a:xfrm>
          <a:prstGeom prst="rect">
            <a:avLst/>
          </a:prstGeom>
          <a:noFill/>
        </p:spPr>
        <p:txBody>
          <a:bodyPr wrap="square" rtlCol="0">
            <a:spAutoFit/>
          </a:bodyPr>
          <a:lstStyle/>
          <a:p>
            <a:pPr algn="ctr"/>
            <a:r>
              <a:rPr lang="fr-FR" sz="2800" b="1" dirty="0"/>
              <a:t>Maladie </a:t>
            </a:r>
            <a:r>
              <a:rPr lang="fr-FR" sz="2800" b="1" u="sng" dirty="0"/>
              <a:t>présente</a:t>
            </a:r>
            <a:r>
              <a:rPr lang="fr-FR" sz="2800" b="1" dirty="0"/>
              <a:t> : cas</a:t>
            </a:r>
          </a:p>
        </p:txBody>
      </p:sp>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62400" y="3247672"/>
            <a:ext cx="846204" cy="112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24"/>
          <p:cNvSpPr txBox="1"/>
          <p:nvPr/>
        </p:nvSpPr>
        <p:spPr>
          <a:xfrm>
            <a:off x="5072928" y="4581730"/>
            <a:ext cx="3999635" cy="523220"/>
          </a:xfrm>
          <a:prstGeom prst="rect">
            <a:avLst/>
          </a:prstGeom>
          <a:noFill/>
        </p:spPr>
        <p:txBody>
          <a:bodyPr wrap="square" rtlCol="0">
            <a:spAutoFit/>
          </a:bodyPr>
          <a:lstStyle/>
          <a:p>
            <a:r>
              <a:rPr lang="fr-FR" sz="2800" b="1" dirty="0"/>
              <a:t>Maladie </a:t>
            </a:r>
            <a:r>
              <a:rPr lang="fr-FR" sz="2800" b="1" u="sng" dirty="0"/>
              <a:t>absente </a:t>
            </a:r>
            <a:r>
              <a:rPr lang="fr-FR" sz="2800" b="1" dirty="0"/>
              <a:t>: témoin</a:t>
            </a:r>
          </a:p>
        </p:txBody>
      </p:sp>
      <p:sp>
        <p:nvSpPr>
          <p:cNvPr id="26" name="ZoneTexte 25"/>
          <p:cNvSpPr txBox="1"/>
          <p:nvPr/>
        </p:nvSpPr>
        <p:spPr>
          <a:xfrm>
            <a:off x="422763" y="1695417"/>
            <a:ext cx="3969217" cy="707886"/>
          </a:xfrm>
          <a:prstGeom prst="rect">
            <a:avLst/>
          </a:prstGeom>
          <a:noFill/>
        </p:spPr>
        <p:txBody>
          <a:bodyPr wrap="square" rtlCol="0">
            <a:spAutoFit/>
          </a:bodyPr>
          <a:lstStyle/>
          <a:p>
            <a:r>
              <a:rPr lang="fr-FR" sz="2000" b="1" dirty="0">
                <a:solidFill>
                  <a:srgbClr val="FF0000"/>
                </a:solidFill>
              </a:rPr>
              <a:t>Recherche de la présence ou non de l’exposition dans le passé</a:t>
            </a:r>
          </a:p>
        </p:txBody>
      </p:sp>
      <p:sp>
        <p:nvSpPr>
          <p:cNvPr id="27" name="ZoneTexte 26"/>
          <p:cNvSpPr txBox="1"/>
          <p:nvPr/>
        </p:nvSpPr>
        <p:spPr>
          <a:xfrm>
            <a:off x="4890903" y="1044523"/>
            <a:ext cx="3168351" cy="707886"/>
          </a:xfrm>
          <a:prstGeom prst="rect">
            <a:avLst/>
          </a:prstGeom>
          <a:noFill/>
        </p:spPr>
        <p:txBody>
          <a:bodyPr wrap="square" rtlCol="0">
            <a:spAutoFit/>
          </a:bodyPr>
          <a:lstStyle/>
          <a:p>
            <a:pPr algn="ctr"/>
            <a:r>
              <a:rPr lang="fr-FR" sz="2000" b="1" dirty="0"/>
              <a:t>Inclusion des patients</a:t>
            </a:r>
          </a:p>
          <a:p>
            <a:pPr algn="ctr"/>
            <a:r>
              <a:rPr lang="fr-FR" sz="2000" dirty="0"/>
              <a:t>Statut cas ou témoins </a:t>
            </a:r>
            <a:r>
              <a:rPr lang="fr-FR" sz="2000" b="1" dirty="0">
                <a:solidFill>
                  <a:srgbClr val="FF0000"/>
                </a:solidFill>
              </a:rPr>
              <a:t>connu</a:t>
            </a:r>
          </a:p>
        </p:txBody>
      </p:sp>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504" y="5210171"/>
            <a:ext cx="1041907" cy="69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itre 1"/>
          <p:cNvSpPr txBox="1">
            <a:spLocks/>
          </p:cNvSpPr>
          <p:nvPr/>
        </p:nvSpPr>
        <p:spPr>
          <a:xfrm>
            <a:off x="448444" y="81819"/>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tx1">
                    <a:lumMod val="65000"/>
                    <a:lumOff val="35000"/>
                  </a:schemeClr>
                </a:solidFill>
              </a:rPr>
              <a:t>LES ÉTUDES </a:t>
            </a:r>
            <a:r>
              <a:rPr lang="fr-FR" sz="3600" b="1" dirty="0">
                <a:solidFill>
                  <a:schemeClr val="tx1">
                    <a:lumMod val="65000"/>
                    <a:lumOff val="35000"/>
                  </a:schemeClr>
                </a:solidFill>
              </a:rPr>
              <a:t>CAS-TÉMOINS </a:t>
            </a:r>
            <a:r>
              <a:rPr lang="fr-FR" sz="3600" dirty="0">
                <a:solidFill>
                  <a:schemeClr val="tx1">
                    <a:lumMod val="65000"/>
                    <a:lumOff val="35000"/>
                  </a:schemeClr>
                </a:solidFill>
              </a:rPr>
              <a:t>: GÉNÉRALITÉS</a:t>
            </a:r>
          </a:p>
        </p:txBody>
      </p:sp>
      <p:pic>
        <p:nvPicPr>
          <p:cNvPr id="3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8762" y="235475"/>
            <a:ext cx="729008" cy="4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47480" y="3307241"/>
            <a:ext cx="2000084" cy="1938992"/>
          </a:xfrm>
          <a:prstGeom prst="rect">
            <a:avLst/>
          </a:prstGeom>
          <a:noFill/>
          <a:ln w="28575">
            <a:solidFill>
              <a:srgbClr val="FF0000"/>
            </a:solidFill>
          </a:ln>
        </p:spPr>
        <p:txBody>
          <a:bodyPr wrap="square" rtlCol="0">
            <a:spAutoFit/>
          </a:bodyPr>
          <a:lstStyle/>
          <a:p>
            <a:pPr algn="ctr"/>
            <a:r>
              <a:rPr lang="fr-FR" sz="2400" dirty="0"/>
              <a:t>Facteur de risque/</a:t>
            </a:r>
          </a:p>
          <a:p>
            <a:pPr algn="ctr"/>
            <a:r>
              <a:rPr lang="fr-FR" sz="2400" dirty="0"/>
              <a:t>déterminant :</a:t>
            </a:r>
          </a:p>
          <a:p>
            <a:pPr algn="ctr"/>
            <a:r>
              <a:rPr lang="fr-FR" sz="2400" b="1" u="sng" dirty="0"/>
              <a:t>Présent</a:t>
            </a:r>
            <a:r>
              <a:rPr lang="fr-FR" sz="2400" b="1" dirty="0"/>
              <a:t> ou </a:t>
            </a:r>
            <a:r>
              <a:rPr lang="fr-FR" sz="2400" b="1" u="sng" dirty="0"/>
              <a:t>absent </a:t>
            </a:r>
            <a:endParaRPr lang="fr-FR" sz="3200" b="1" u="sng" dirty="0"/>
          </a:p>
        </p:txBody>
      </p:sp>
    </p:spTree>
    <p:extLst>
      <p:ext uri="{BB962C8B-B14F-4D97-AF65-F5344CB8AC3E}">
        <p14:creationId xmlns:p14="http://schemas.microsoft.com/office/powerpoint/2010/main" val="3117644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2840" y="116632"/>
            <a:ext cx="8229600" cy="792088"/>
          </a:xfrm>
        </p:spPr>
        <p:txBody>
          <a:bodyPr>
            <a:normAutofit/>
          </a:bodyPr>
          <a:lstStyle/>
          <a:p>
            <a:pPr algn="l"/>
            <a:r>
              <a:rPr lang="fr-FR" sz="3600" dirty="0">
                <a:solidFill>
                  <a:schemeClr val="tx1">
                    <a:lumMod val="65000"/>
                    <a:lumOff val="35000"/>
                  </a:schemeClr>
                </a:solidFill>
              </a:rPr>
              <a:t>LES ÉTUDES </a:t>
            </a:r>
            <a:r>
              <a:rPr lang="fr-FR" sz="3600" b="1" dirty="0">
                <a:solidFill>
                  <a:schemeClr val="tx1">
                    <a:lumMod val="65000"/>
                    <a:lumOff val="35000"/>
                  </a:schemeClr>
                </a:solidFill>
              </a:rPr>
              <a:t>CAS-TÉMOINS</a:t>
            </a:r>
            <a:endParaRPr lang="fr-FR" sz="3600" dirty="0">
              <a:solidFill>
                <a:schemeClr val="tx1">
                  <a:lumMod val="65000"/>
                  <a:lumOff val="35000"/>
                </a:schemeClr>
              </a:solidFill>
            </a:endParaRPr>
          </a:p>
        </p:txBody>
      </p:sp>
      <p:cxnSp>
        <p:nvCxnSpPr>
          <p:cNvPr id="8" name="Connecteur droit 7"/>
          <p:cNvCxnSpPr/>
          <p:nvPr/>
        </p:nvCxnSpPr>
        <p:spPr>
          <a:xfrm>
            <a:off x="251520"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6948488" y="6303963"/>
            <a:ext cx="2124075" cy="509587"/>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defRPr/>
            </a:pPr>
            <a:r>
              <a:rPr lang="fr-FR" sz="1400" b="1" dirty="0">
                <a:solidFill>
                  <a:schemeClr val="accent6"/>
                </a:solidFill>
              </a:rPr>
              <a:t>Santé Publique et LCA</a:t>
            </a:r>
          </a:p>
          <a:p>
            <a:pPr marL="0" indent="0" algn="r">
              <a:buFont typeface="Arial" pitchFamily="34" charset="0"/>
              <a:buNone/>
              <a:defRPr/>
            </a:pPr>
            <a:fld id="{D1E61990-A575-46F5-86C9-EDBBCF2E8D8B}" type="slidenum">
              <a:rPr lang="fr-FR" sz="1400" smtClean="0"/>
              <a:t>9</a:t>
            </a:fld>
            <a:endParaRPr lang="fr-FR" sz="1400" b="1" dirty="0">
              <a:solidFill>
                <a:schemeClr val="accent6"/>
              </a:solidFill>
            </a:endParaRPr>
          </a:p>
        </p:txBody>
      </p:sp>
      <p:sp>
        <p:nvSpPr>
          <p:cNvPr id="6" name="Rectangle 5"/>
          <p:cNvSpPr txBox="1">
            <a:spLocks noChangeArrowheads="1"/>
          </p:cNvSpPr>
          <p:nvPr/>
        </p:nvSpPr>
        <p:spPr>
          <a:xfrm>
            <a:off x="251520" y="938153"/>
            <a:ext cx="8821043" cy="563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3000" u="sng" dirty="0"/>
              <a:t>Contraceptifs oraux et risque de thrombose</a:t>
            </a:r>
          </a:p>
          <a:p>
            <a:endParaRPr lang="fr-FR" altLang="fr-FR" sz="3000" dirty="0"/>
          </a:p>
          <a:p>
            <a:r>
              <a:rPr lang="fr-FR" altLang="fr-FR" sz="3000" dirty="0"/>
              <a:t>Cas cliniques  (1961) : femme jeune + contraceptifs</a:t>
            </a:r>
          </a:p>
          <a:p>
            <a:pPr lvl="1"/>
            <a:r>
              <a:rPr lang="fr-FR" altLang="fr-FR" sz="3000" dirty="0"/>
              <a:t>↑ Mortalité et hospitalisation pour pathologies </a:t>
            </a:r>
            <a:r>
              <a:rPr lang="fr-FR" altLang="fr-FR" sz="3000" dirty="0" err="1"/>
              <a:t>thombo</a:t>
            </a:r>
            <a:r>
              <a:rPr lang="fr-FR" altLang="fr-FR" sz="3000" dirty="0"/>
              <a:t>-emboliques et</a:t>
            </a:r>
          </a:p>
          <a:p>
            <a:pPr lvl="1"/>
            <a:r>
              <a:rPr lang="fr-FR" altLang="fr-FR" sz="3000" dirty="0"/>
              <a:t>↑ Utilisation des contraceptifs oraux</a:t>
            </a:r>
          </a:p>
          <a:p>
            <a:endParaRPr lang="fr-FR" altLang="fr-FR" sz="3000" dirty="0"/>
          </a:p>
          <a:p>
            <a:r>
              <a:rPr lang="fr-FR" altLang="fr-FR" sz="3000" dirty="0"/>
              <a:t>Etude analytique cas-témoins : hypothèse vérifiée (1967) </a:t>
            </a:r>
          </a:p>
        </p:txBody>
      </p:sp>
    </p:spTree>
    <p:extLst>
      <p:ext uri="{BB962C8B-B14F-4D97-AF65-F5344CB8AC3E}">
        <p14:creationId xmlns:p14="http://schemas.microsoft.com/office/powerpoint/2010/main" val="398910938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1196</TotalTime>
  <Words>2047</Words>
  <Application>Microsoft Office PowerPoint</Application>
  <PresentationFormat>Affichage à l'écran (4:3)</PresentationFormat>
  <Paragraphs>368</Paragraphs>
  <Slides>34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Arial</vt:lpstr>
      <vt:lpstr>Calibri</vt:lpstr>
      <vt:lpstr>Cambria Math</vt:lpstr>
      <vt:lpstr>Courier New</vt:lpstr>
      <vt:lpstr>Times New Roman</vt:lpstr>
      <vt:lpstr>Wingdings</vt:lpstr>
      <vt:lpstr>Thème Office</vt:lpstr>
      <vt:lpstr>DFGSM2  Les études cas-témoins</vt:lpstr>
      <vt:lpstr>OBJECTIFS</vt:lpstr>
      <vt:lpstr>PLAN</vt:lpstr>
      <vt:lpstr>CONNAISSANCES ANTERIEURES</vt:lpstr>
      <vt:lpstr>CONNAISSANCES ANTERIEURES</vt:lpstr>
      <vt:lpstr>LES ÉTUDES ANALYTIQUES</vt:lpstr>
      <vt:lpstr>LES ÉTUDES CAS-TÉMOINS</vt:lpstr>
      <vt:lpstr>Présentation PowerPoint</vt:lpstr>
      <vt:lpstr>LES ÉTUDES CAS-TÉMOINS</vt:lpstr>
      <vt:lpstr>LES ÉTUDES CAS-TÉMOINS : EXEMPLE</vt:lpstr>
      <vt:lpstr>Présentation PowerPoint</vt:lpstr>
      <vt:lpstr>Présentation PowerPoint</vt:lpstr>
      <vt:lpstr>LA MESURE DU RISQUE</vt:lpstr>
      <vt:lpstr>LA MESURE DU RISQUE</vt:lpstr>
      <vt:lpstr>Présentation PowerPoint</vt:lpstr>
      <vt:lpstr>LA MESURE DU RISQUE</vt:lpstr>
      <vt:lpstr>Présentation PowerPoint</vt:lpstr>
      <vt:lpstr>Présentation PowerPoint</vt:lpstr>
      <vt:lpstr>Présentation PowerPoint</vt:lpstr>
      <vt:lpstr>CRITÈRES DE CHOIX - Etude Cas-Témoins</vt:lpstr>
      <vt:lpstr>LES BIAIS : RAPPELS</vt:lpstr>
      <vt:lpstr>PRINCIPAUX BIAIS D’UNE ÉTUDE CAS-TÉMOINS</vt:lpstr>
      <vt:lpstr>PRINCIPAUX BIAIS D’UNE ÉTUDE CAS-TÉMOINS</vt:lpstr>
      <vt:lpstr>PRINCIPAUX BIAIS D’UNE ÉTUDE CAS-TÉMOINS</vt:lpstr>
      <vt:lpstr>PRINCIPAUX BIAIS D’UNE ÉTUDE CAS-TÉMOINS</vt:lpstr>
      <vt:lpstr>Présentation PowerPoint</vt:lpstr>
      <vt:lpstr>LIMITATION DES BIAIS DE CONFUSION</vt:lpstr>
      <vt:lpstr>APPARIEMENT : PRINCIPE</vt:lpstr>
      <vt:lpstr>CALCUL DU NOMBRE DE SUJETS NÉCESSAIRES</vt:lpstr>
      <vt:lpstr>CONCLUSION</vt:lpstr>
      <vt:lpstr>A RETENIR</vt:lpstr>
      <vt:lpstr>MOTS EN ANGLAIS</vt:lpstr>
      <vt:lpstr>REFERENCES </vt:lpstr>
      <vt:lpstr>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BILLAUD MONIQUE</dc:creator>
  <cp:lastModifiedBy>Philippe VANHEMS</cp:lastModifiedBy>
  <cp:revision>131</cp:revision>
  <dcterms:created xsi:type="dcterms:W3CDTF">2013-02-11T13:43:34Z</dcterms:created>
  <dcterms:modified xsi:type="dcterms:W3CDTF">2024-09-20T07:24:08Z</dcterms:modified>
</cp:coreProperties>
</file>