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5"/>
  </p:notesMasterIdLst>
  <p:sldIdLst>
    <p:sldId id="281" r:id="rId2"/>
    <p:sldId id="282" r:id="rId3"/>
    <p:sldId id="311" r:id="rId4"/>
    <p:sldId id="283" r:id="rId5"/>
    <p:sldId id="284" r:id="rId6"/>
    <p:sldId id="285" r:id="rId7"/>
    <p:sldId id="257" r:id="rId8"/>
    <p:sldId id="258" r:id="rId9"/>
    <p:sldId id="259" r:id="rId10"/>
    <p:sldId id="300" r:id="rId11"/>
    <p:sldId id="289" r:id="rId12"/>
    <p:sldId id="260" r:id="rId13"/>
    <p:sldId id="261" r:id="rId14"/>
    <p:sldId id="262" r:id="rId15"/>
    <p:sldId id="263" r:id="rId16"/>
    <p:sldId id="307" r:id="rId17"/>
    <p:sldId id="264" r:id="rId18"/>
    <p:sldId id="310" r:id="rId19"/>
    <p:sldId id="265" r:id="rId20"/>
    <p:sldId id="268" r:id="rId21"/>
    <p:sldId id="269" r:id="rId22"/>
    <p:sldId id="270" r:id="rId23"/>
    <p:sldId id="303" r:id="rId24"/>
    <p:sldId id="304" r:id="rId25"/>
    <p:sldId id="301" r:id="rId26"/>
    <p:sldId id="302" r:id="rId27"/>
    <p:sldId id="290" r:id="rId28"/>
    <p:sldId id="306" r:id="rId29"/>
    <p:sldId id="292" r:id="rId30"/>
    <p:sldId id="293" r:id="rId31"/>
    <p:sldId id="294" r:id="rId32"/>
    <p:sldId id="295" r:id="rId33"/>
    <p:sldId id="296" r:id="rId34"/>
    <p:sldId id="288" r:id="rId35"/>
    <p:sldId id="271" r:id="rId36"/>
    <p:sldId id="272" r:id="rId37"/>
    <p:sldId id="273" r:id="rId38"/>
    <p:sldId id="297" r:id="rId39"/>
    <p:sldId id="308" r:id="rId40"/>
    <p:sldId id="298" r:id="rId41"/>
    <p:sldId id="299" r:id="rId42"/>
    <p:sldId id="305" r:id="rId43"/>
    <p:sldId id="30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3051" autoAdjust="0"/>
  </p:normalViewPr>
  <p:slideViewPr>
    <p:cSldViewPr snapToGrid="0">
      <p:cViewPr varScale="1">
        <p:scale>
          <a:sx n="70" d="100"/>
          <a:sy n="70" d="100"/>
        </p:scale>
        <p:origin x="105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55324-554A-4996-8383-2F8F057A66BE}" type="datetimeFigureOut">
              <a:rPr lang="fr-FR" smtClean="0"/>
              <a:t>16/09/2022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E4DB2-C760-448D-B8E4-865AB2286169}" type="slidenum">
              <a:rPr lang="fr-FR" smtClean="0"/>
              <a:t>‹N°›</a:t>
            </a:fld>
            <a:endParaRPr lang="fr-FR"/>
          </a:p>
        </p:txBody>
      </p:sp>
    </p:spTree>
    <p:extLst>
      <p:ext uri="{BB962C8B-B14F-4D97-AF65-F5344CB8AC3E}">
        <p14:creationId xmlns:p14="http://schemas.microsoft.com/office/powerpoint/2010/main" val="383853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i="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3</a:t>
            </a:fld>
            <a:endParaRPr lang="fr-FR"/>
          </a:p>
        </p:txBody>
      </p:sp>
    </p:spTree>
    <p:extLst>
      <p:ext uri="{BB962C8B-B14F-4D97-AF65-F5344CB8AC3E}">
        <p14:creationId xmlns:p14="http://schemas.microsoft.com/office/powerpoint/2010/main" val="373452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1161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297459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1366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tLang="fr-FR" dirty="0" smtClean="0">
                <a:latin typeface="Times New Roman" panose="02020603050405020304" pitchFamily="18" charset="0"/>
              </a:rPr>
              <a:t>Médicament </a:t>
            </a:r>
            <a:r>
              <a:rPr lang="fr-FR" altLang="fr-FR" dirty="0" err="1" smtClean="0">
                <a:latin typeface="Times New Roman" panose="02020603050405020304" pitchFamily="18" charset="0"/>
              </a:rPr>
              <a:t>hypokaliémiant</a:t>
            </a:r>
            <a:r>
              <a:rPr lang="fr-FR" altLang="fr-FR" dirty="0" smtClean="0">
                <a:latin typeface="Times New Roman" panose="02020603050405020304" pitchFamily="18" charset="0"/>
              </a:rPr>
              <a:t> : </a:t>
            </a:r>
            <a:r>
              <a:rPr lang="fr-FR" altLang="fr-FR" dirty="0" err="1" smtClean="0">
                <a:latin typeface="Times New Roman" panose="02020603050405020304" pitchFamily="18" charset="0"/>
              </a:rPr>
              <a:t>lasilix</a:t>
            </a:r>
            <a:r>
              <a:rPr lang="fr-FR" altLang="fr-FR" dirty="0" smtClean="0">
                <a:latin typeface="Times New Roman" panose="02020603050405020304" pitchFamily="18" charset="0"/>
              </a:rPr>
              <a:t>, diurétiques de l’anse.</a:t>
            </a:r>
            <a:r>
              <a:rPr lang="fr-FR" altLang="fr-FR" baseline="0" dirty="0" smtClean="0">
                <a:latin typeface="Times New Roman" panose="02020603050405020304" pitchFamily="18" charset="0"/>
              </a:rPr>
              <a:t> Le plus puissant des diurétiques </a:t>
            </a:r>
          </a:p>
          <a:p>
            <a:r>
              <a:rPr lang="fr-FR" sz="1200" b="0" i="0" kern="1200" dirty="0" smtClean="0">
                <a:solidFill>
                  <a:schemeClr val="tx1"/>
                </a:solidFill>
                <a:effectLst/>
                <a:latin typeface="+mn-lt"/>
                <a:ea typeface="+mn-ea"/>
                <a:cs typeface="+mn-cs"/>
              </a:rPr>
              <a:t>Les diurétiques de l’anse agissent dans la branche ascendante de l'anse de </a:t>
            </a:r>
            <a:r>
              <a:rPr lang="fr-FR" sz="1200" b="0" i="0" kern="1200" dirty="0" err="1" smtClean="0">
                <a:solidFill>
                  <a:schemeClr val="tx1"/>
                </a:solidFill>
                <a:effectLst/>
                <a:latin typeface="+mn-lt"/>
                <a:ea typeface="+mn-ea"/>
                <a:cs typeface="+mn-cs"/>
              </a:rPr>
              <a:t>Henlé</a:t>
            </a:r>
            <a:r>
              <a:rPr lang="fr-FR" sz="1200" b="0" i="0" kern="1200" dirty="0" smtClean="0">
                <a:solidFill>
                  <a:schemeClr val="tx1"/>
                </a:solidFill>
                <a:effectLst/>
                <a:latin typeface="+mn-lt"/>
                <a:ea typeface="+mn-ea"/>
                <a:cs typeface="+mn-cs"/>
              </a:rPr>
              <a:t> en bloquant le </a:t>
            </a:r>
            <a:r>
              <a:rPr lang="fr-FR" sz="1200" b="0" i="0" kern="1200" dirty="0" err="1" smtClean="0">
                <a:solidFill>
                  <a:schemeClr val="tx1"/>
                </a:solidFill>
                <a:effectLst/>
                <a:latin typeface="+mn-lt"/>
                <a:ea typeface="+mn-ea"/>
                <a:cs typeface="+mn-cs"/>
              </a:rPr>
              <a:t>cotransporteur</a:t>
            </a:r>
            <a:r>
              <a:rPr lang="fr-FR" sz="1200" b="0" i="0" kern="1200" dirty="0" smtClean="0">
                <a:solidFill>
                  <a:schemeClr val="tx1"/>
                </a:solidFill>
                <a:effectLst/>
                <a:latin typeface="+mn-lt"/>
                <a:ea typeface="+mn-ea"/>
                <a:cs typeface="+mn-cs"/>
              </a:rPr>
              <a:t> Na</a:t>
            </a:r>
            <a:r>
              <a:rPr lang="fr-FR" sz="1200" b="0" i="0" kern="1200" baseline="300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-K</a:t>
            </a:r>
            <a:r>
              <a:rPr lang="fr-FR" sz="1200" b="0" i="0" kern="1200" baseline="300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/2Cl</a:t>
            </a:r>
            <a:r>
              <a:rPr lang="fr-FR" sz="1200" b="0" i="0" kern="1200" baseline="300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 Ils induisent une forte augmentation de la diurèse, de l’excrétion du sodium (</a:t>
            </a:r>
            <a:r>
              <a:rPr lang="fr-FR" sz="1200" b="0" i="0" kern="1200" dirty="0" err="1" smtClean="0">
                <a:solidFill>
                  <a:schemeClr val="tx1"/>
                </a:solidFill>
                <a:effectLst/>
                <a:latin typeface="+mn-lt"/>
                <a:ea typeface="+mn-ea"/>
                <a:cs typeface="+mn-cs"/>
              </a:rPr>
              <a:t>natriurétiques</a:t>
            </a:r>
            <a:r>
              <a:rPr lang="fr-FR" sz="1200" b="0" i="0" kern="1200" dirty="0" smtClean="0">
                <a:solidFill>
                  <a:schemeClr val="tx1"/>
                </a:solidFill>
                <a:effectLst/>
                <a:latin typeface="+mn-lt"/>
                <a:ea typeface="+mn-ea"/>
                <a:cs typeface="+mn-cs"/>
              </a:rPr>
              <a:t>) et du potassium (</a:t>
            </a:r>
            <a:r>
              <a:rPr lang="fr-FR" sz="1200" b="0" i="0" kern="1200" dirty="0" err="1" smtClean="0">
                <a:solidFill>
                  <a:schemeClr val="tx1"/>
                </a:solidFill>
                <a:effectLst/>
                <a:latin typeface="+mn-lt"/>
                <a:ea typeface="+mn-ea"/>
                <a:cs typeface="+mn-cs"/>
              </a:rPr>
              <a:t>kaliurétiques</a:t>
            </a:r>
            <a:r>
              <a:rPr lang="fr-FR" sz="1200" b="0" i="0" kern="1200" dirty="0" smtClean="0">
                <a:solidFill>
                  <a:schemeClr val="tx1"/>
                </a:solidFill>
                <a:effectLst/>
                <a:latin typeface="+mn-lt"/>
                <a:ea typeface="+mn-ea"/>
                <a:cs typeface="+mn-cs"/>
              </a:rPr>
              <a:t>). De ce fait, ils induisent une contraction des volumes extracellulaires qui peut conduire à une déshydratation extracellulaire, une insuffisance rénale fonctionnelle (pré-rénale) et une hypotension artérielle orthostatique. Ils augmentent le risque d’hypokaliémie (diurétiques </a:t>
            </a:r>
            <a:r>
              <a:rPr lang="fr-FR" sz="1200" b="0" i="0" kern="1200" dirty="0" err="1" smtClean="0">
                <a:solidFill>
                  <a:schemeClr val="tx1"/>
                </a:solidFill>
                <a:effectLst/>
                <a:latin typeface="+mn-lt"/>
                <a:ea typeface="+mn-ea"/>
                <a:cs typeface="+mn-cs"/>
              </a:rPr>
              <a:t>hypokaliémiants</a:t>
            </a:r>
            <a:r>
              <a:rPr lang="fr-FR" sz="1200" b="0" i="0" kern="1200" dirty="0" smtClean="0">
                <a:solidFill>
                  <a:schemeClr val="tx1"/>
                </a:solidFill>
                <a:effectLst/>
                <a:latin typeface="+mn-lt"/>
                <a:ea typeface="+mn-ea"/>
                <a:cs typeface="+mn-cs"/>
              </a:rPr>
              <a:t>) et d'hyponatrémie. </a:t>
            </a:r>
          </a:p>
          <a:p>
            <a:r>
              <a:rPr lang="fr-FR" altLang="fr-FR" sz="1200" b="0" i="0" kern="1200" dirty="0" smtClean="0">
                <a:solidFill>
                  <a:schemeClr val="tx1"/>
                </a:solidFill>
                <a:effectLst/>
                <a:latin typeface="+mn-lt"/>
                <a:ea typeface="+mn-ea"/>
                <a:cs typeface="+mn-cs"/>
              </a:rPr>
              <a:t>On associe</a:t>
            </a:r>
            <a:r>
              <a:rPr lang="fr-FR" altLang="fr-FR" sz="1200" b="0" i="0" kern="1200" baseline="0" dirty="0" smtClean="0">
                <a:solidFill>
                  <a:schemeClr val="tx1"/>
                </a:solidFill>
                <a:effectLst/>
                <a:latin typeface="+mn-lt"/>
                <a:ea typeface="+mn-ea"/>
                <a:cs typeface="+mn-cs"/>
              </a:rPr>
              <a:t> </a:t>
            </a:r>
            <a:r>
              <a:rPr lang="fr-FR" altLang="fr-FR" sz="1200" b="0" i="0" kern="1200" baseline="0" dirty="0" err="1" smtClean="0">
                <a:solidFill>
                  <a:schemeClr val="tx1"/>
                </a:solidFill>
                <a:effectLst/>
                <a:latin typeface="+mn-lt"/>
                <a:ea typeface="+mn-ea"/>
                <a:cs typeface="+mn-cs"/>
              </a:rPr>
              <a:t>svt</a:t>
            </a:r>
            <a:r>
              <a:rPr lang="fr-FR" altLang="fr-FR" sz="1200" b="0" i="0" kern="1200" baseline="0" dirty="0" smtClean="0">
                <a:solidFill>
                  <a:schemeClr val="tx1"/>
                </a:solidFill>
                <a:effectLst/>
                <a:latin typeface="+mn-lt"/>
                <a:ea typeface="+mn-ea"/>
                <a:cs typeface="+mn-cs"/>
              </a:rPr>
              <a:t> avec </a:t>
            </a:r>
            <a:r>
              <a:rPr lang="fr-FR" altLang="fr-FR" sz="1200" b="0" i="0" kern="1200" baseline="0" dirty="0" err="1" smtClean="0">
                <a:solidFill>
                  <a:schemeClr val="tx1"/>
                </a:solidFill>
                <a:effectLst/>
                <a:latin typeface="+mn-lt"/>
                <a:ea typeface="+mn-ea"/>
                <a:cs typeface="+mn-cs"/>
              </a:rPr>
              <a:t>spironolactone</a:t>
            </a:r>
            <a:r>
              <a:rPr lang="fr-FR" altLang="fr-FR" sz="1200" b="0" i="0" kern="1200" baseline="0" dirty="0" smtClean="0">
                <a:solidFill>
                  <a:schemeClr val="tx1"/>
                </a:solidFill>
                <a:effectLst/>
                <a:latin typeface="+mn-lt"/>
                <a:ea typeface="+mn-ea"/>
                <a:cs typeface="+mn-cs"/>
              </a:rPr>
              <a:t> (</a:t>
            </a:r>
            <a:r>
              <a:rPr lang="fr-FR" altLang="fr-FR" sz="1200" b="0" i="0" kern="1200" baseline="0" dirty="0" err="1" smtClean="0">
                <a:solidFill>
                  <a:schemeClr val="tx1"/>
                </a:solidFill>
                <a:effectLst/>
                <a:latin typeface="+mn-lt"/>
                <a:ea typeface="+mn-ea"/>
                <a:cs typeface="+mn-cs"/>
              </a:rPr>
              <a:t>aldactone</a:t>
            </a:r>
            <a:r>
              <a:rPr lang="fr-FR" altLang="fr-FR" sz="1200" b="0" i="0" kern="1200" baseline="0" dirty="0" smtClean="0">
                <a:solidFill>
                  <a:schemeClr val="tx1"/>
                </a:solidFill>
                <a:effectLst/>
                <a:latin typeface="+mn-lt"/>
                <a:ea typeface="+mn-ea"/>
                <a:cs typeface="+mn-cs"/>
              </a:rPr>
              <a:t>) diurétique </a:t>
            </a:r>
            <a:r>
              <a:rPr lang="fr-FR" altLang="fr-FR" sz="1200" b="0" i="0" kern="1200" baseline="0" dirty="0" err="1" smtClean="0">
                <a:solidFill>
                  <a:schemeClr val="tx1"/>
                </a:solidFill>
                <a:effectLst/>
                <a:latin typeface="+mn-lt"/>
                <a:ea typeface="+mn-ea"/>
                <a:cs typeface="+mn-cs"/>
              </a:rPr>
              <a:t>hyperkaliémiant</a:t>
            </a:r>
            <a:r>
              <a:rPr lang="fr-FR" altLang="fr-FR" sz="1200" b="0" i="0" kern="1200" baseline="0" dirty="0" smtClean="0">
                <a:solidFill>
                  <a:schemeClr val="tx1"/>
                </a:solidFill>
                <a:effectLst/>
                <a:latin typeface="+mn-lt"/>
                <a:ea typeface="+mn-ea"/>
                <a:cs typeface="+mn-cs"/>
              </a:rPr>
              <a:t> </a:t>
            </a:r>
            <a:endParaRPr lang="fr-FR" altLang="fr-FR" sz="1200" b="0" i="0" kern="1200" baseline="0" dirty="0" smtClean="0">
              <a:solidFill>
                <a:schemeClr val="tx1"/>
              </a:solidFill>
              <a:effectLst/>
              <a:latin typeface="+mn-lt"/>
              <a:ea typeface="+mn-ea"/>
              <a:cs typeface="+mn-cs"/>
            </a:endParaRPr>
          </a:p>
          <a:p>
            <a:r>
              <a:rPr lang="fr-FR" altLang="fr-FR" sz="1200" b="0" i="0" kern="1200" baseline="0" dirty="0" smtClean="0">
                <a:solidFill>
                  <a:schemeClr val="tx1"/>
                </a:solidFill>
                <a:effectLst/>
                <a:latin typeface="+mn-lt"/>
                <a:ea typeface="+mn-ea"/>
                <a:cs typeface="+mn-cs"/>
              </a:rPr>
              <a:t>M augmente QT =psychotropes </a:t>
            </a:r>
            <a:endParaRPr lang="fr-FR" altLang="fr-FR" dirty="0" smtClean="0">
              <a:latin typeface="Times New Roman" panose="02020603050405020304" pitchFamily="18" charset="0"/>
            </a:endParaRPr>
          </a:p>
        </p:txBody>
      </p:sp>
    </p:spTree>
    <p:extLst>
      <p:ext uri="{BB962C8B-B14F-4D97-AF65-F5344CB8AC3E}">
        <p14:creationId xmlns:p14="http://schemas.microsoft.com/office/powerpoint/2010/main" val="139754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1571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88103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1776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44933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664E1B-8F6F-4951-8B8A-FD460FA3DF87}" type="slidenum">
              <a:rPr lang="fr-FR" altLang="fr-FR"/>
              <a:pPr>
                <a:spcBef>
                  <a:spcPct val="0"/>
                </a:spcBef>
              </a:pPr>
              <a:t>16</a:t>
            </a:fld>
            <a:endParaRPr lang="fr-FR" altLang="fr-FR"/>
          </a:p>
        </p:txBody>
      </p:sp>
      <p:sp>
        <p:nvSpPr>
          <p:cNvPr id="39939" name="Rectangle 2"/>
          <p:cNvSpPr>
            <a:spLocks noGrp="1" noRot="1" noChangeAspect="1" noChangeArrowheads="1" noTextEdit="1"/>
          </p:cNvSpPr>
          <p:nvPr>
            <p:ph type="sldImg"/>
          </p:nvPr>
        </p:nvSpPr>
        <p:spPr>
          <a:xfrm>
            <a:off x="90488" y="744538"/>
            <a:ext cx="6616700" cy="3722687"/>
          </a:xfrm>
          <a:ln/>
        </p:spPr>
      </p:sp>
      <p:sp>
        <p:nvSpPr>
          <p:cNvPr id="3994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t>
            </a:r>
            <a:r>
              <a:rPr lang="fr-FR" sz="1200" b="1" kern="1200" dirty="0" err="1" smtClean="0">
                <a:solidFill>
                  <a:schemeClr val="tx1"/>
                </a:solidFill>
                <a:effectLst/>
                <a:latin typeface="+mn-lt"/>
                <a:ea typeface="+mn-ea"/>
                <a:cs typeface="+mn-cs"/>
              </a:rPr>
              <a:t>orlistat</a:t>
            </a:r>
            <a:r>
              <a:rPr lang="fr-FR" sz="1200" kern="1200" dirty="0" smtClean="0">
                <a:solidFill>
                  <a:schemeClr val="tx1"/>
                </a:solidFill>
                <a:effectLst/>
                <a:latin typeface="+mn-lt"/>
                <a:ea typeface="+mn-ea"/>
                <a:cs typeface="+mn-cs"/>
              </a:rPr>
              <a:t>, commercialisé sous la marque </a:t>
            </a:r>
            <a:r>
              <a:rPr lang="fr-FR" sz="1200" b="1" kern="1200" dirty="0" err="1" smtClean="0">
                <a:solidFill>
                  <a:schemeClr val="tx1"/>
                </a:solidFill>
                <a:effectLst/>
                <a:latin typeface="+mn-lt"/>
                <a:ea typeface="+mn-ea"/>
                <a:cs typeface="+mn-cs"/>
              </a:rPr>
              <a:t>Xenical</a:t>
            </a:r>
            <a:r>
              <a:rPr lang="fr-FR" sz="1200" kern="1200" dirty="0" smtClean="0">
                <a:solidFill>
                  <a:schemeClr val="tx1"/>
                </a:solidFill>
                <a:effectLst/>
                <a:latin typeface="+mn-lt"/>
                <a:ea typeface="+mn-ea"/>
                <a:cs typeface="+mn-cs"/>
              </a:rPr>
              <a:t> chez Roche ou </a:t>
            </a:r>
            <a:r>
              <a:rPr lang="fr-FR" sz="1200" b="1" kern="1200" dirty="0" smtClean="0">
                <a:solidFill>
                  <a:schemeClr val="tx1"/>
                </a:solidFill>
                <a:effectLst/>
                <a:latin typeface="+mn-lt"/>
                <a:ea typeface="+mn-ea"/>
                <a:cs typeface="+mn-cs"/>
              </a:rPr>
              <a:t>Alli</a:t>
            </a:r>
            <a:r>
              <a:rPr lang="fr-FR" sz="1200" kern="1200" dirty="0" smtClean="0">
                <a:solidFill>
                  <a:schemeClr val="tx1"/>
                </a:solidFill>
                <a:effectLst/>
                <a:latin typeface="+mn-lt"/>
                <a:ea typeface="+mn-ea"/>
                <a:cs typeface="+mn-cs"/>
              </a:rPr>
              <a:t> chez GlaxoSmithKline, est également connu sous le nom de </a:t>
            </a:r>
            <a:r>
              <a:rPr lang="fr-FR" sz="1200" kern="1200" dirty="0" err="1" smtClean="0">
                <a:solidFill>
                  <a:schemeClr val="tx1"/>
                </a:solidFill>
                <a:effectLst/>
                <a:latin typeface="+mn-lt"/>
                <a:ea typeface="+mn-ea"/>
                <a:cs typeface="+mn-cs"/>
              </a:rPr>
              <a:t>tétrahydrolipstatine</a:t>
            </a:r>
            <a:r>
              <a:rPr lang="fr-FR" sz="1200" kern="1200" dirty="0" smtClean="0">
                <a:solidFill>
                  <a:schemeClr val="tx1"/>
                </a:solidFill>
                <a:effectLst/>
                <a:latin typeface="+mn-lt"/>
                <a:ea typeface="+mn-ea"/>
                <a:cs typeface="+mn-cs"/>
              </a:rPr>
              <a:t>. C'est un médicament destiné au traitement de l'obésité. Sa fonction première est d'empêcher l'absorption des graisses de l'alimentation humaine, ce qui réduit l'apport calorique. Il est destiné à être utilisé conjointement sous la supervision d'un médecin avec une alimentation réduite en calories. </a:t>
            </a:r>
            <a:r>
              <a:rPr lang="fr-FR" sz="1200" kern="1200" dirty="0" err="1" smtClean="0">
                <a:solidFill>
                  <a:schemeClr val="tx1"/>
                </a:solidFill>
                <a:effectLst/>
                <a:latin typeface="+mn-lt"/>
                <a:ea typeface="+mn-ea"/>
                <a:cs typeface="+mn-cs"/>
              </a:rPr>
              <a:t>Orlistat</a:t>
            </a:r>
            <a:r>
              <a:rPr lang="fr-FR" sz="1200" kern="1200" dirty="0" smtClean="0">
                <a:solidFill>
                  <a:schemeClr val="tx1"/>
                </a:solidFill>
                <a:effectLst/>
                <a:latin typeface="+mn-lt"/>
                <a:ea typeface="+mn-ea"/>
                <a:cs typeface="+mn-cs"/>
              </a:rPr>
              <a:t> est un produit dérivé de la </a:t>
            </a:r>
            <a:r>
              <a:rPr lang="fr-FR" sz="1200" kern="1200" dirty="0" err="1" smtClean="0">
                <a:solidFill>
                  <a:schemeClr val="tx1"/>
                </a:solidFill>
                <a:effectLst/>
                <a:latin typeface="+mn-lt"/>
                <a:ea typeface="+mn-ea"/>
                <a:cs typeface="+mn-cs"/>
              </a:rPr>
              <a:t>lipstatine</a:t>
            </a:r>
            <a:r>
              <a:rPr lang="fr-FR" sz="1200" kern="1200" dirty="0" smtClean="0">
                <a:solidFill>
                  <a:schemeClr val="tx1"/>
                </a:solidFill>
                <a:effectLst/>
                <a:latin typeface="+mn-lt"/>
                <a:ea typeface="+mn-ea"/>
                <a:cs typeface="+mn-cs"/>
              </a:rPr>
              <a:t>, bloqueur naturel des lipases pancréatiques.  Donc, utilisant en même temps avec les vitamines liposolubles comme ADE, l’</a:t>
            </a:r>
            <a:r>
              <a:rPr lang="fr-FR" sz="1200" kern="1200" dirty="0" err="1" smtClean="0">
                <a:solidFill>
                  <a:schemeClr val="tx1"/>
                </a:solidFill>
                <a:effectLst/>
                <a:latin typeface="+mn-lt"/>
                <a:ea typeface="+mn-ea"/>
                <a:cs typeface="+mn-cs"/>
              </a:rPr>
              <a:t>orlistat</a:t>
            </a:r>
            <a:r>
              <a:rPr lang="fr-FR" sz="1200" kern="1200" dirty="0" smtClean="0">
                <a:solidFill>
                  <a:schemeClr val="tx1"/>
                </a:solidFill>
                <a:effectLst/>
                <a:latin typeface="+mn-lt"/>
                <a:ea typeface="+mn-ea"/>
                <a:cs typeface="+mn-cs"/>
              </a:rPr>
              <a:t> diminue l’absorption de ses vitamines</a:t>
            </a:r>
          </a:p>
          <a:p>
            <a:pPr eaLnBrk="1" hangingPunct="1"/>
            <a:endParaRPr lang="fr-FR" altLang="fr-FR" dirty="0" smtClean="0">
              <a:solidFill>
                <a:srgbClr val="002060"/>
              </a:solidFill>
              <a:latin typeface="Arial" panose="020B0604020202020204" pitchFamily="34" charset="0"/>
            </a:endParaRPr>
          </a:p>
        </p:txBody>
      </p:sp>
    </p:spTree>
    <p:extLst>
      <p:ext uri="{BB962C8B-B14F-4D97-AF65-F5344CB8AC3E}">
        <p14:creationId xmlns:p14="http://schemas.microsoft.com/office/powerpoint/2010/main" val="153229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1981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427101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1981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tLang="fr-FR" dirty="0" smtClean="0">
                <a:latin typeface="Times New Roman" panose="02020603050405020304" pitchFamily="18" charset="0"/>
              </a:rPr>
              <a:t>Inhibiteurs du </a:t>
            </a:r>
            <a:r>
              <a:rPr lang="fr-FR" altLang="fr-FR" dirty="0" smtClean="0">
                <a:latin typeface="Times New Roman" panose="02020603050405020304" pitchFamily="18" charset="0"/>
              </a:rPr>
              <a:t>Cyp3A4</a:t>
            </a:r>
          </a:p>
          <a:p>
            <a:r>
              <a:rPr lang="fr-FR" sz="1200" b="0" i="0" kern="1200" dirty="0" smtClean="0">
                <a:solidFill>
                  <a:schemeClr val="tx1"/>
                </a:solidFill>
                <a:effectLst/>
                <a:latin typeface="+mn-lt"/>
                <a:ea typeface="+mn-ea"/>
                <a:cs typeface="+mn-cs"/>
              </a:rPr>
              <a:t>Le pamplemousse est un </a:t>
            </a:r>
            <a:r>
              <a:rPr lang="fr-FR" sz="1200" b="1" i="0" kern="1200" dirty="0" smtClean="0">
                <a:solidFill>
                  <a:schemeClr val="tx1"/>
                </a:solidFill>
                <a:effectLst/>
                <a:latin typeface="+mn-lt"/>
                <a:ea typeface="+mn-ea"/>
                <a:cs typeface="+mn-cs"/>
              </a:rPr>
              <a:t>inhibiteur enzymatique</a:t>
            </a:r>
            <a:r>
              <a:rPr lang="fr-FR" sz="1200" b="0" i="0" kern="1200" dirty="0" smtClean="0">
                <a:solidFill>
                  <a:schemeClr val="tx1"/>
                </a:solidFill>
                <a:effectLst/>
                <a:latin typeface="+mn-lt"/>
                <a:ea typeface="+mn-ea"/>
                <a:cs typeface="+mn-cs"/>
              </a:rPr>
              <a:t>. Cela signifie qu’il agit sur certaines enzymes du corps humain qui permettent de transformer (« métaboliser ») les médicaments au niveau de l’intestin et au niveau du foie. Une fois inhibées, ces enzymes ne sont plus capables de transformer le médicament en vue de son élimination, qui se retrouve alors en plus grande quantité dans le sang </a:t>
            </a:r>
            <a:r>
              <a:rPr lang="fr-FR" sz="1200" b="0" i="0" kern="1200" dirty="0" smtClean="0">
                <a:solidFill>
                  <a:schemeClr val="tx1"/>
                </a:solidFill>
                <a:effectLst/>
                <a:latin typeface="+mn-lt"/>
                <a:ea typeface="+mn-ea"/>
                <a:cs typeface="+mn-cs"/>
                <a:sym typeface="Wingdings" panose="05000000000000000000" pitchFamily="2" charset="2"/>
              </a:rPr>
              <a:t> douleur musculaire</a:t>
            </a:r>
            <a:r>
              <a:rPr lang="fr-FR" sz="1200" b="0" i="0" kern="1200" smtClean="0">
                <a:solidFill>
                  <a:schemeClr val="tx1"/>
                </a:solidFill>
                <a:effectLst/>
                <a:latin typeface="+mn-lt"/>
                <a:ea typeface="+mn-ea"/>
                <a:cs typeface="+mn-cs"/>
                <a:sym typeface="Wingdings" panose="05000000000000000000" pitchFamily="2" charset="2"/>
              </a:rPr>
              <a:t>, rhabdomyolyse </a:t>
            </a:r>
            <a:endParaRPr lang="fr-FR" sz="1200" b="0" i="0" kern="1200" dirty="0" smtClean="0">
              <a:solidFill>
                <a:schemeClr val="tx1"/>
              </a:solidFill>
              <a:effectLst/>
              <a:latin typeface="+mn-lt"/>
              <a:ea typeface="+mn-ea"/>
              <a:cs typeface="+mn-cs"/>
            </a:endParaRPr>
          </a:p>
          <a:p>
            <a:r>
              <a:rPr lang="fr-FR" altLang="fr-FR" sz="1200" b="0" i="0" kern="1200" dirty="0" smtClean="0">
                <a:solidFill>
                  <a:schemeClr val="tx1"/>
                </a:solidFill>
                <a:effectLst/>
                <a:latin typeface="+mn-lt"/>
                <a:ea typeface="+mn-ea"/>
                <a:cs typeface="+mn-cs"/>
              </a:rPr>
              <a:t>Antifongique (</a:t>
            </a:r>
            <a:r>
              <a:rPr lang="fr-FR" altLang="fr-FR" sz="1200" b="0" i="0" kern="1200" dirty="0" err="1" smtClean="0">
                <a:solidFill>
                  <a:schemeClr val="tx1"/>
                </a:solidFill>
                <a:effectLst/>
                <a:latin typeface="+mn-lt"/>
                <a:ea typeface="+mn-ea"/>
                <a:cs typeface="+mn-cs"/>
              </a:rPr>
              <a:t>azole</a:t>
            </a:r>
            <a:r>
              <a:rPr lang="fr-FR" alt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inhibiteur enzymatique</a:t>
            </a:r>
            <a:endParaRPr lang="fr-FR" altLang="fr-FR" dirty="0" smtClean="0">
              <a:latin typeface="Times New Roman" panose="02020603050405020304" pitchFamily="18" charset="0"/>
            </a:endParaRPr>
          </a:p>
        </p:txBody>
      </p:sp>
    </p:spTree>
    <p:extLst>
      <p:ext uri="{BB962C8B-B14F-4D97-AF65-F5344CB8AC3E}">
        <p14:creationId xmlns:p14="http://schemas.microsoft.com/office/powerpoint/2010/main" val="1427101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2185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88617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2800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5651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3005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67410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i="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4</a:t>
            </a:fld>
            <a:endParaRPr lang="fr-FR"/>
          </a:p>
        </p:txBody>
      </p:sp>
    </p:spTree>
    <p:extLst>
      <p:ext uri="{BB962C8B-B14F-4D97-AF65-F5344CB8AC3E}">
        <p14:creationId xmlns:p14="http://schemas.microsoft.com/office/powerpoint/2010/main" val="4249756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3209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6645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Leucémie </a:t>
            </a:r>
            <a:r>
              <a:rPr lang="fr-FR" dirty="0" err="1" smtClean="0"/>
              <a:t>myéloide</a:t>
            </a:r>
            <a:r>
              <a:rPr lang="fr-FR" dirty="0" smtClean="0"/>
              <a:t> chronique</a:t>
            </a:r>
            <a:endParaRPr lang="fr-FR" dirty="0"/>
          </a:p>
        </p:txBody>
      </p:sp>
      <p:sp>
        <p:nvSpPr>
          <p:cNvPr id="4" name="Espace réservé du numéro de diapositive 3"/>
          <p:cNvSpPr>
            <a:spLocks noGrp="1"/>
          </p:cNvSpPr>
          <p:nvPr>
            <p:ph type="sldNum" sz="quarter" idx="10"/>
          </p:nvPr>
        </p:nvSpPr>
        <p:spPr/>
        <p:txBody>
          <a:bodyPr/>
          <a:lstStyle/>
          <a:p>
            <a:fld id="{DD9E4DB2-C760-448D-B8E4-865AB2286169}" type="slidenum">
              <a:rPr lang="fr-FR" smtClean="0"/>
              <a:t>23</a:t>
            </a:fld>
            <a:endParaRPr lang="fr-FR"/>
          </a:p>
        </p:txBody>
      </p:sp>
    </p:spTree>
    <p:extLst>
      <p:ext uri="{BB962C8B-B14F-4D97-AF65-F5344CB8AC3E}">
        <p14:creationId xmlns:p14="http://schemas.microsoft.com/office/powerpoint/2010/main" val="386615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9E4DB2-C760-448D-B8E4-865AB2286169}" type="slidenum">
              <a:rPr lang="fr-FR" smtClean="0"/>
              <a:t>24</a:t>
            </a:fld>
            <a:endParaRPr lang="fr-FR"/>
          </a:p>
        </p:txBody>
      </p:sp>
    </p:spTree>
    <p:extLst>
      <p:ext uri="{BB962C8B-B14F-4D97-AF65-F5344CB8AC3E}">
        <p14:creationId xmlns:p14="http://schemas.microsoft.com/office/powerpoint/2010/main" val="62572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Donc, effet morphinique majoré dans</a:t>
            </a:r>
            <a:r>
              <a:rPr lang="fr-FR" baseline="0" dirty="0" smtClean="0"/>
              <a:t> ce cas par le métabolisme rapide de la codéine en présence des inhibiteurs enzymatiques du CYP 3A4 (</a:t>
            </a:r>
            <a:r>
              <a:rPr lang="fr-FR" baseline="0" dirty="0" err="1" smtClean="0"/>
              <a:t>clarithromycine</a:t>
            </a:r>
            <a:r>
              <a:rPr lang="fr-FR" baseline="0" dirty="0" smtClean="0"/>
              <a:t> et </a:t>
            </a:r>
            <a:r>
              <a:rPr lang="fr-FR" baseline="0" dirty="0" err="1" smtClean="0"/>
              <a:t>voriconazole</a:t>
            </a:r>
            <a:r>
              <a:rPr lang="fr-FR" baseline="0" dirty="0" smtClean="0"/>
              <a:t>). </a:t>
            </a:r>
            <a:r>
              <a:rPr lang="fr-FR" baseline="0" dirty="0" err="1" smtClean="0"/>
              <a:t>Naloxone</a:t>
            </a:r>
            <a:r>
              <a:rPr lang="fr-FR" baseline="0" dirty="0" smtClean="0"/>
              <a:t> est un antidote des morphiniques. Ce patient est un </a:t>
            </a:r>
            <a:r>
              <a:rPr lang="fr-FR" baseline="0" dirty="0" err="1" smtClean="0"/>
              <a:t>métaboliseur</a:t>
            </a:r>
            <a:r>
              <a:rPr lang="fr-FR" baseline="0" dirty="0" smtClean="0"/>
              <a:t> ultra rapide du CYP2D6</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Le CYP2D6 est une enzyme hépatique clé dans l’élimination de certains médicaments comme les antidépresseurs, les neuroleptiques, des bêtabloquants, des opiacés…</a:t>
            </a:r>
            <a:r>
              <a:rPr lang="fr-FR" dirty="0" smtClean="0"/>
              <a:t/>
            </a:r>
            <a:br>
              <a:rPr lang="fr-FR" dirty="0" smtClean="0"/>
            </a:br>
            <a:r>
              <a:rPr lang="fr-FR" sz="1200" b="0" i="0" kern="1200" dirty="0" smtClean="0">
                <a:solidFill>
                  <a:schemeClr val="tx1"/>
                </a:solidFill>
                <a:effectLst/>
                <a:latin typeface="+mn-lt"/>
                <a:ea typeface="+mn-ea"/>
                <a:cs typeface="+mn-cs"/>
              </a:rPr>
              <a:t>- L’activité du CYP2D6 dans la population occidentale peut se repartir schématiquement en 3 groupes : </a:t>
            </a:r>
            <a:r>
              <a:rPr lang="fr-FR" dirty="0" smtClean="0"/>
              <a:t/>
            </a:r>
            <a:br>
              <a:rPr lang="fr-FR" dirty="0" smtClean="0"/>
            </a:br>
            <a:r>
              <a:rPr lang="fr-FR" sz="1200" b="0" i="0" kern="1200" dirty="0" smtClean="0">
                <a:solidFill>
                  <a:schemeClr val="tx1"/>
                </a:solidFill>
                <a:effectLst/>
                <a:latin typeface="+mn-lt"/>
                <a:ea typeface="+mn-ea"/>
                <a:cs typeface="+mn-cs"/>
              </a:rPr>
              <a:t>-&gt; les </a:t>
            </a:r>
            <a:r>
              <a:rPr lang="fr-FR" sz="1200" b="0" i="0" kern="1200" dirty="0" err="1" smtClean="0">
                <a:solidFill>
                  <a:schemeClr val="tx1"/>
                </a:solidFill>
                <a:effectLst/>
                <a:latin typeface="+mn-lt"/>
                <a:ea typeface="+mn-ea"/>
                <a:cs typeface="+mn-cs"/>
              </a:rPr>
              <a:t>métaboliseurs</a:t>
            </a:r>
            <a:r>
              <a:rPr lang="fr-FR" sz="1200" b="0" i="0" kern="1200" dirty="0" smtClean="0">
                <a:solidFill>
                  <a:schemeClr val="tx1"/>
                </a:solidFill>
                <a:effectLst/>
                <a:latin typeface="+mn-lt"/>
                <a:ea typeface="+mn-ea"/>
                <a:cs typeface="+mn-cs"/>
              </a:rPr>
              <a:t> lents (homozygotes pour des allèles délétères ou doubles hétérozygotes) qui représentent environ 7% des sujets caucasiens ;</a:t>
            </a:r>
            <a:r>
              <a:rPr lang="fr-FR" dirty="0" smtClean="0"/>
              <a:t/>
            </a:r>
            <a:br>
              <a:rPr lang="fr-FR" dirty="0" smtClean="0"/>
            </a:br>
            <a:r>
              <a:rPr lang="fr-FR" sz="1200" b="0" i="0" kern="1200" dirty="0" smtClean="0">
                <a:solidFill>
                  <a:schemeClr val="tx1"/>
                </a:solidFill>
                <a:effectLst/>
                <a:latin typeface="+mn-lt"/>
                <a:ea typeface="+mn-ea"/>
                <a:cs typeface="+mn-cs"/>
              </a:rPr>
              <a:t>-&gt; les </a:t>
            </a:r>
            <a:r>
              <a:rPr lang="fr-FR" sz="1200" b="0" i="0" kern="1200" dirty="0" err="1" smtClean="0">
                <a:solidFill>
                  <a:schemeClr val="tx1"/>
                </a:solidFill>
                <a:effectLst/>
                <a:latin typeface="+mn-lt"/>
                <a:ea typeface="+mn-ea"/>
                <a:cs typeface="+mn-cs"/>
              </a:rPr>
              <a:t>métaboliseurs</a:t>
            </a:r>
            <a:r>
              <a:rPr lang="fr-FR" sz="1200" b="0" i="0" kern="1200" dirty="0" smtClean="0">
                <a:solidFill>
                  <a:schemeClr val="tx1"/>
                </a:solidFill>
                <a:effectLst/>
                <a:latin typeface="+mn-lt"/>
                <a:ea typeface="+mn-ea"/>
                <a:cs typeface="+mn-cs"/>
              </a:rPr>
              <a:t> rapides soit homozygotes sauvages, soit hétérozygotes pour des allèles délétères (on ne distingue pas aisément des </a:t>
            </a:r>
            <a:r>
              <a:rPr lang="fr-FR" sz="1200" b="0" i="0" kern="1200" dirty="0" err="1" smtClean="0">
                <a:solidFill>
                  <a:schemeClr val="tx1"/>
                </a:solidFill>
                <a:effectLst/>
                <a:latin typeface="+mn-lt"/>
                <a:ea typeface="+mn-ea"/>
                <a:cs typeface="+mn-cs"/>
              </a:rPr>
              <a:t>métaboliseurs</a:t>
            </a:r>
            <a:r>
              <a:rPr lang="fr-FR" sz="1200" b="0" i="0" kern="1200" dirty="0" smtClean="0">
                <a:solidFill>
                  <a:schemeClr val="tx1"/>
                </a:solidFill>
                <a:effectLst/>
                <a:latin typeface="+mn-lt"/>
                <a:ea typeface="+mn-ea"/>
                <a:cs typeface="+mn-cs"/>
              </a:rPr>
              <a:t> intermédiaires ni sur le plan phénotypiques ni sur le plan génotypique)</a:t>
            </a:r>
            <a:r>
              <a:rPr lang="fr-FR" dirty="0" smtClean="0"/>
              <a:t/>
            </a:r>
            <a:br>
              <a:rPr lang="fr-FR" dirty="0" smtClean="0"/>
            </a:br>
            <a:r>
              <a:rPr lang="fr-FR" sz="1200" b="1" i="0" kern="1200" dirty="0" smtClean="0">
                <a:solidFill>
                  <a:schemeClr val="tx1"/>
                </a:solidFill>
                <a:effectLst/>
                <a:latin typeface="+mn-lt"/>
                <a:ea typeface="+mn-ea"/>
                <a:cs typeface="+mn-cs"/>
              </a:rPr>
              <a:t>-&gt; les </a:t>
            </a:r>
            <a:r>
              <a:rPr lang="fr-FR" sz="1200" b="1" i="0" kern="1200" dirty="0" err="1" smtClean="0">
                <a:solidFill>
                  <a:schemeClr val="tx1"/>
                </a:solidFill>
                <a:effectLst/>
                <a:latin typeface="+mn-lt"/>
                <a:ea typeface="+mn-ea"/>
                <a:cs typeface="+mn-cs"/>
              </a:rPr>
              <a:t>métaboliseurs</a:t>
            </a:r>
            <a:r>
              <a:rPr lang="fr-FR" sz="1200" b="1" i="0" kern="1200" dirty="0" smtClean="0">
                <a:solidFill>
                  <a:schemeClr val="tx1"/>
                </a:solidFill>
                <a:effectLst/>
                <a:latin typeface="+mn-lt"/>
                <a:ea typeface="+mn-ea"/>
                <a:cs typeface="+mn-cs"/>
              </a:rPr>
              <a:t> ultra rapides </a:t>
            </a:r>
            <a:r>
              <a:rPr lang="fr-FR" sz="1200" b="0" i="0" kern="1200" dirty="0" smtClean="0">
                <a:solidFill>
                  <a:schemeClr val="tx1"/>
                </a:solidFill>
                <a:effectLst/>
                <a:latin typeface="+mn-lt"/>
                <a:ea typeface="+mn-ea"/>
                <a:cs typeface="+mn-cs"/>
              </a:rPr>
              <a:t>qui ont une duplication (ou davantage) du gène, qui représentent environ 1% des sujets caucasiens et 3% des sujets africains.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D9E4DB2-C760-448D-B8E4-865AB2286169}" type="slidenum">
              <a:rPr lang="fr-FR" smtClean="0"/>
              <a:t>26</a:t>
            </a:fld>
            <a:endParaRPr lang="fr-FR"/>
          </a:p>
        </p:txBody>
      </p:sp>
    </p:spTree>
    <p:extLst>
      <p:ext uri="{BB962C8B-B14F-4D97-AF65-F5344CB8AC3E}">
        <p14:creationId xmlns:p14="http://schemas.microsoft.com/office/powerpoint/2010/main" val="1962489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6E2359-8F6D-4CE6-9142-3196DD1453A7}" type="slidenum">
              <a:rPr lang="fr-FR" altLang="fr-FR"/>
              <a:pPr>
                <a:spcBef>
                  <a:spcPct val="0"/>
                </a:spcBef>
              </a:pPr>
              <a:t>27</a:t>
            </a:fld>
            <a:endParaRPr lang="fr-FR" altLang="fr-FR"/>
          </a:p>
        </p:txBody>
      </p:sp>
      <p:sp>
        <p:nvSpPr>
          <p:cNvPr id="37891" name="Rectangle 2"/>
          <p:cNvSpPr>
            <a:spLocks noGrp="1" noRot="1" noChangeAspect="1" noChangeArrowheads="1" noTextEdit="1"/>
          </p:cNvSpPr>
          <p:nvPr>
            <p:ph type="sldImg"/>
          </p:nvPr>
        </p:nvSpPr>
        <p:spPr>
          <a:xfrm>
            <a:off x="90488" y="744538"/>
            <a:ext cx="6616700" cy="3722687"/>
          </a:xfrm>
          <a:ln/>
        </p:spPr>
      </p:sp>
      <p:sp>
        <p:nvSpPr>
          <p:cNvPr id="37892" name="Rectangle 3"/>
          <p:cNvSpPr>
            <a:spLocks noGrp="1" noChangeArrowheads="1"/>
          </p:cNvSpPr>
          <p:nvPr>
            <p:ph type="body" idx="1"/>
          </p:nvPr>
        </p:nvSpPr>
        <p:spPr>
          <a:xfrm>
            <a:off x="906463" y="4714875"/>
            <a:ext cx="4984750" cy="4467225"/>
          </a:xfrm>
          <a:noFill/>
        </p:spPr>
        <p:txBody>
          <a:bodyPr/>
          <a:lstStyle/>
          <a:p>
            <a:r>
              <a:rPr lang="fr-FR" sz="1200" kern="1200" dirty="0" smtClean="0">
                <a:solidFill>
                  <a:schemeClr val="tx1"/>
                </a:solidFill>
                <a:effectLst/>
                <a:latin typeface="+mn-lt"/>
                <a:ea typeface="+mn-ea"/>
                <a:cs typeface="+mn-cs"/>
              </a:rPr>
              <a:t>L’augmentation des concentrations plasmatiques du </a:t>
            </a:r>
            <a:r>
              <a:rPr lang="fr-FR" sz="1200" kern="1200" dirty="0" err="1" smtClean="0">
                <a:solidFill>
                  <a:schemeClr val="tx1"/>
                </a:solidFill>
                <a:effectLst/>
                <a:latin typeface="+mn-lt"/>
                <a:ea typeface="+mn-ea"/>
                <a:cs typeface="+mn-cs"/>
              </a:rPr>
              <a:t>coumarinique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warfarine</a:t>
            </a:r>
            <a:r>
              <a:rPr lang="fr-FR" sz="1200" kern="1200" dirty="0" smtClean="0">
                <a:solidFill>
                  <a:schemeClr val="tx1"/>
                </a:solidFill>
                <a:effectLst/>
                <a:latin typeface="+mn-lt"/>
                <a:ea typeface="+mn-ea"/>
                <a:cs typeface="+mn-cs"/>
              </a:rPr>
              <a:t>) est liée à l’inhibition de l’activité enzymatique du cytochrome P450 par les antifongiques </a:t>
            </a:r>
            <a:r>
              <a:rPr lang="fr-FR" sz="1200" kern="1200" dirty="0" err="1" smtClean="0">
                <a:solidFill>
                  <a:schemeClr val="tx1"/>
                </a:solidFill>
                <a:effectLst/>
                <a:latin typeface="+mn-lt"/>
                <a:ea typeface="+mn-ea"/>
                <a:cs typeface="+mn-cs"/>
              </a:rPr>
              <a:t>azolés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fluconazole</a:t>
            </a:r>
            <a:r>
              <a:rPr lang="fr-FR" sz="1200" kern="1200" dirty="0" smtClean="0">
                <a:solidFill>
                  <a:schemeClr val="tx1"/>
                </a:solidFill>
                <a:effectLst/>
                <a:latin typeface="+mn-lt"/>
                <a:ea typeface="+mn-ea"/>
                <a:cs typeface="+mn-cs"/>
              </a:rPr>
              <a:t>), conduisant à un surdosage et une potentialisation de l’effet anticoagulant et donc, à une majoration du risque hémorragique.</a:t>
            </a:r>
          </a:p>
          <a:p>
            <a:r>
              <a:rPr lang="fr-FR" sz="1200" kern="1200" dirty="0" smtClean="0">
                <a:solidFill>
                  <a:schemeClr val="tx1"/>
                </a:solidFill>
                <a:effectLst/>
                <a:latin typeface="+mn-lt"/>
                <a:ea typeface="+mn-ea"/>
                <a:cs typeface="+mn-cs"/>
              </a:rPr>
              <a:t>Les </a:t>
            </a:r>
            <a:r>
              <a:rPr lang="fr-FR" sz="1200" kern="1200" dirty="0" err="1" smtClean="0">
                <a:solidFill>
                  <a:schemeClr val="tx1"/>
                </a:solidFill>
                <a:effectLst/>
                <a:latin typeface="+mn-lt"/>
                <a:ea typeface="+mn-ea"/>
                <a:cs typeface="+mn-cs"/>
              </a:rPr>
              <a:t>coumariniques</a:t>
            </a:r>
            <a:r>
              <a:rPr lang="fr-FR" sz="1200" kern="1200" dirty="0" smtClean="0">
                <a:solidFill>
                  <a:schemeClr val="tx1"/>
                </a:solidFill>
                <a:effectLst/>
                <a:latin typeface="+mn-lt"/>
                <a:ea typeface="+mn-ea"/>
                <a:cs typeface="+mn-cs"/>
              </a:rPr>
              <a:t> sont métabolisés par le CYP450, or tous les </a:t>
            </a:r>
            <a:r>
              <a:rPr lang="fr-FR" sz="1200" kern="1200" dirty="0" err="1" smtClean="0">
                <a:solidFill>
                  <a:schemeClr val="tx1"/>
                </a:solidFill>
                <a:effectLst/>
                <a:latin typeface="+mn-lt"/>
                <a:ea typeface="+mn-ea"/>
                <a:cs typeface="+mn-cs"/>
              </a:rPr>
              <a:t>azolés</a:t>
            </a:r>
            <a:r>
              <a:rPr lang="fr-FR" sz="1200" kern="1200" dirty="0" smtClean="0">
                <a:solidFill>
                  <a:schemeClr val="tx1"/>
                </a:solidFill>
                <a:effectLst/>
                <a:latin typeface="+mn-lt"/>
                <a:ea typeface="+mn-ea"/>
                <a:cs typeface="+mn-cs"/>
              </a:rPr>
              <a:t> inhibent l’enzyme </a:t>
            </a:r>
            <a:r>
              <a:rPr lang="fr-FR" sz="1200" kern="1200" dirty="0" err="1" smtClean="0">
                <a:solidFill>
                  <a:schemeClr val="tx1"/>
                </a:solidFill>
                <a:effectLst/>
                <a:latin typeface="+mn-lt"/>
                <a:ea typeface="+mn-ea"/>
                <a:cs typeface="+mn-cs"/>
              </a:rPr>
              <a:t>lanostérol</a:t>
            </a:r>
            <a:r>
              <a:rPr lang="fr-FR" sz="1200" kern="1200" dirty="0" smtClean="0">
                <a:solidFill>
                  <a:schemeClr val="tx1"/>
                </a:solidFill>
                <a:effectLst/>
                <a:latin typeface="+mn-lt"/>
                <a:ea typeface="+mn-ea"/>
                <a:cs typeface="+mn-cs"/>
              </a:rPr>
              <a:t> 14α-</a:t>
            </a:r>
            <a:r>
              <a:rPr lang="fr-FR" sz="1200" kern="1200" dirty="0" err="1" smtClean="0">
                <a:solidFill>
                  <a:schemeClr val="tx1"/>
                </a:solidFill>
                <a:effectLst/>
                <a:latin typeface="+mn-lt"/>
                <a:ea typeface="+mn-ea"/>
                <a:cs typeface="+mn-cs"/>
              </a:rPr>
              <a:t>déméthylase</a:t>
            </a:r>
            <a:r>
              <a:rPr lang="fr-FR" sz="1200" kern="1200" dirty="0" smtClean="0">
                <a:solidFill>
                  <a:schemeClr val="tx1"/>
                </a:solidFill>
                <a:effectLst/>
                <a:latin typeface="+mn-lt"/>
                <a:ea typeface="+mn-ea"/>
                <a:cs typeface="+mn-cs"/>
              </a:rPr>
              <a:t>, CYP450 dépendante, ou CYP51, enzyme du cytochrome P450, qui catalyse une étape essentielle de la biosynthèse à partir du </a:t>
            </a:r>
            <a:r>
              <a:rPr lang="fr-FR" sz="1200" kern="1200" dirty="0" err="1" smtClean="0">
                <a:solidFill>
                  <a:schemeClr val="tx1"/>
                </a:solidFill>
                <a:effectLst/>
                <a:latin typeface="+mn-lt"/>
                <a:ea typeface="+mn-ea"/>
                <a:cs typeface="+mn-cs"/>
              </a:rPr>
              <a:t>lanostérol</a:t>
            </a:r>
            <a:r>
              <a:rPr lang="fr-FR" sz="1200" kern="1200" dirty="0" smtClean="0">
                <a:solidFill>
                  <a:schemeClr val="tx1"/>
                </a:solidFill>
                <a:effectLst/>
                <a:latin typeface="+mn-lt"/>
                <a:ea typeface="+mn-ea"/>
                <a:cs typeface="+mn-cs"/>
              </a:rPr>
              <a:t> de l’ergostérol, composé indispensable pour le maintien de l’intégrité de la membrane fongique.</a:t>
            </a: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203730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6E2359-8F6D-4CE6-9142-3196DD1453A7}" type="slidenum">
              <a:rPr lang="fr-FR" altLang="fr-FR"/>
              <a:pPr>
                <a:spcBef>
                  <a:spcPct val="0"/>
                </a:spcBef>
              </a:pPr>
              <a:t>28</a:t>
            </a:fld>
            <a:endParaRPr lang="fr-FR" altLang="fr-FR"/>
          </a:p>
        </p:txBody>
      </p:sp>
      <p:sp>
        <p:nvSpPr>
          <p:cNvPr id="37891" name="Rectangle 2"/>
          <p:cNvSpPr>
            <a:spLocks noGrp="1" noRot="1" noChangeAspect="1" noChangeArrowheads="1" noTextEdit="1"/>
          </p:cNvSpPr>
          <p:nvPr>
            <p:ph type="sldImg"/>
          </p:nvPr>
        </p:nvSpPr>
        <p:spPr>
          <a:xfrm>
            <a:off x="90488" y="744538"/>
            <a:ext cx="6616700" cy="3722687"/>
          </a:xfrm>
          <a:ln/>
        </p:spPr>
      </p:sp>
      <p:sp>
        <p:nvSpPr>
          <p:cNvPr id="37892" name="Rectangle 3"/>
          <p:cNvSpPr>
            <a:spLocks noGrp="1" noChangeArrowheads="1"/>
          </p:cNvSpPr>
          <p:nvPr>
            <p:ph type="body" idx="1"/>
          </p:nvPr>
        </p:nvSpPr>
        <p:spPr>
          <a:xfrm>
            <a:off x="906463" y="4714875"/>
            <a:ext cx="4984750" cy="4467225"/>
          </a:xfrm>
          <a:noFill/>
        </p:spPr>
        <p:txBody>
          <a:bodyPr/>
          <a:lstStyle/>
          <a:p>
            <a:pPr eaLnBrk="1" hangingPunct="1"/>
            <a:r>
              <a:rPr lang="fr-FR" sz="1200" b="1" i="0" kern="1200" dirty="0" smtClean="0">
                <a:solidFill>
                  <a:schemeClr val="tx1"/>
                </a:solidFill>
                <a:effectLst/>
                <a:latin typeface="+mn-lt"/>
                <a:ea typeface="+mn-ea"/>
                <a:cs typeface="+mn-cs"/>
              </a:rPr>
              <a:t>Inducteurs enzymatiques</a:t>
            </a:r>
            <a:r>
              <a:rPr lang="fr-FR" sz="1200" b="0" i="0" kern="1200" dirty="0" smtClean="0">
                <a:solidFill>
                  <a:schemeClr val="tx1"/>
                </a:solidFill>
                <a:effectLst/>
                <a:latin typeface="+mn-lt"/>
                <a:ea typeface="+mn-ea"/>
                <a:cs typeface="+mn-cs"/>
              </a:rPr>
              <a:t>. Il s'agit de substances ou médicaments qui accentuent l'action de certaines enzymes (essentiellement hépatiques), pouvant ainsi stimuler la bio transformation d'autres substances en produits actifs ou inactifs, voire toxiques. L'</a:t>
            </a:r>
            <a:r>
              <a:rPr lang="fr-FR" sz="1200" b="1" i="0" kern="1200" dirty="0" smtClean="0">
                <a:solidFill>
                  <a:schemeClr val="tx1"/>
                </a:solidFill>
                <a:effectLst/>
                <a:latin typeface="+mn-lt"/>
                <a:ea typeface="+mn-ea"/>
                <a:cs typeface="+mn-cs"/>
              </a:rPr>
              <a:t>induction enzymatique</a:t>
            </a:r>
            <a:r>
              <a:rPr lang="fr-FR" sz="1200" b="0" i="0" kern="1200" dirty="0" smtClean="0">
                <a:solidFill>
                  <a:schemeClr val="tx1"/>
                </a:solidFill>
                <a:effectLst/>
                <a:latin typeface="+mn-lt"/>
                <a:ea typeface="+mn-ea"/>
                <a:cs typeface="+mn-cs"/>
              </a:rPr>
              <a:t> s'oppose à l'inhibition </a:t>
            </a:r>
            <a:r>
              <a:rPr lang="fr-FR" sz="1200" b="1" i="0" kern="1200" dirty="0" smtClean="0">
                <a:solidFill>
                  <a:schemeClr val="tx1"/>
                </a:solidFill>
                <a:effectLst/>
                <a:latin typeface="+mn-lt"/>
                <a:ea typeface="+mn-ea"/>
                <a:cs typeface="+mn-cs"/>
              </a:rPr>
              <a:t>enzymatique</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2037308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262ACA-AE76-4C2D-9EE4-914D1596D3A7}" type="slidenum">
              <a:rPr lang="fr-FR" altLang="fr-FR"/>
              <a:pPr>
                <a:spcBef>
                  <a:spcPct val="0"/>
                </a:spcBef>
              </a:pPr>
              <a:t>29</a:t>
            </a:fld>
            <a:endParaRPr lang="fr-FR" altLang="fr-FR"/>
          </a:p>
        </p:txBody>
      </p:sp>
      <p:sp>
        <p:nvSpPr>
          <p:cNvPr id="44035" name="Rectangle 2"/>
          <p:cNvSpPr>
            <a:spLocks noGrp="1" noRot="1" noChangeAspect="1" noChangeArrowheads="1" noTextEdit="1"/>
          </p:cNvSpPr>
          <p:nvPr>
            <p:ph type="sldImg"/>
          </p:nvPr>
        </p:nvSpPr>
        <p:spPr>
          <a:xfrm>
            <a:off x="90488" y="744538"/>
            <a:ext cx="6616700" cy="3722687"/>
          </a:xfrm>
          <a:ln/>
        </p:spPr>
      </p:sp>
      <p:sp>
        <p:nvSpPr>
          <p:cNvPr id="44036" name="Rectangle 3"/>
          <p:cNvSpPr>
            <a:spLocks noGrp="1" noChangeArrowheads="1"/>
          </p:cNvSpPr>
          <p:nvPr>
            <p:ph type="body" idx="1"/>
          </p:nvPr>
        </p:nvSpPr>
        <p:spPr>
          <a:noFill/>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30866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320640-2A3C-4F1C-869C-966E2B9B7E74}" type="slidenum">
              <a:rPr lang="fr-FR" altLang="fr-FR"/>
              <a:pPr>
                <a:spcBef>
                  <a:spcPct val="0"/>
                </a:spcBef>
              </a:pPr>
              <a:t>30</a:t>
            </a:fld>
            <a:endParaRPr lang="fr-FR" altLang="fr-FR"/>
          </a:p>
        </p:txBody>
      </p:sp>
      <p:sp>
        <p:nvSpPr>
          <p:cNvPr id="46083" name="Rectangle 2"/>
          <p:cNvSpPr>
            <a:spLocks noGrp="1" noRot="1" noChangeAspect="1" noChangeArrowheads="1" noTextEdit="1"/>
          </p:cNvSpPr>
          <p:nvPr>
            <p:ph type="sldImg"/>
          </p:nvPr>
        </p:nvSpPr>
        <p:spPr>
          <a:xfrm>
            <a:off x="90488" y="744538"/>
            <a:ext cx="6616700" cy="3722687"/>
          </a:xfrm>
          <a:ln/>
        </p:spPr>
      </p:sp>
      <p:sp>
        <p:nvSpPr>
          <p:cNvPr id="46084" name="Rectangle 3"/>
          <p:cNvSpPr>
            <a:spLocks noGrp="1" noChangeArrowheads="1"/>
          </p:cNvSpPr>
          <p:nvPr>
            <p:ph type="body" idx="1"/>
          </p:nvPr>
        </p:nvSpPr>
        <p:spPr>
          <a:noFill/>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838814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34</a:t>
            </a:fld>
            <a:endParaRPr lang="fr-FR"/>
          </a:p>
        </p:txBody>
      </p:sp>
    </p:spTree>
    <p:extLst>
      <p:ext uri="{BB962C8B-B14F-4D97-AF65-F5344CB8AC3E}">
        <p14:creationId xmlns:p14="http://schemas.microsoft.com/office/powerpoint/2010/main" val="391424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DC339C-E555-4523-9AD4-D52F08E37DCA}" type="slidenum">
              <a:rPr lang="fr-FR" altLang="fr-FR"/>
              <a:pPr>
                <a:spcBef>
                  <a:spcPct val="0"/>
                </a:spcBef>
              </a:pPr>
              <a:t>35</a:t>
            </a:fld>
            <a:endParaRPr lang="fr-FR" altLang="fr-FR"/>
          </a:p>
        </p:txBody>
      </p:sp>
      <p:sp>
        <p:nvSpPr>
          <p:cNvPr id="7171" name="Rectangle 2"/>
          <p:cNvSpPr>
            <a:spLocks noGrp="1" noRot="1" noChangeAspect="1" noChangeArrowheads="1" noTextEdit="1"/>
          </p:cNvSpPr>
          <p:nvPr>
            <p:ph type="sldImg"/>
          </p:nvPr>
        </p:nvSpPr>
        <p:spPr>
          <a:xfrm>
            <a:off x="90488" y="744538"/>
            <a:ext cx="6616700" cy="3722687"/>
          </a:xfrm>
          <a:ln/>
        </p:spPr>
      </p:sp>
      <p:sp>
        <p:nvSpPr>
          <p:cNvPr id="7172" name="Rectangle 3"/>
          <p:cNvSpPr>
            <a:spLocks noGrp="1" noChangeArrowheads="1"/>
          </p:cNvSpPr>
          <p:nvPr>
            <p:ph type="body" idx="1"/>
          </p:nvPr>
        </p:nvSpPr>
        <p:spPr>
          <a:noFill/>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23891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5</a:t>
            </a:fld>
            <a:endParaRPr lang="fr-FR"/>
          </a:p>
        </p:txBody>
      </p:sp>
    </p:spTree>
    <p:extLst>
      <p:ext uri="{BB962C8B-B14F-4D97-AF65-F5344CB8AC3E}">
        <p14:creationId xmlns:p14="http://schemas.microsoft.com/office/powerpoint/2010/main" val="169969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88F8D8-7C7B-4D7F-92EC-9066F87C8AE8}" type="slidenum">
              <a:rPr lang="fr-FR" altLang="fr-FR"/>
              <a:pPr>
                <a:spcBef>
                  <a:spcPct val="0"/>
                </a:spcBef>
              </a:pPr>
              <a:t>36</a:t>
            </a:fld>
            <a:endParaRPr lang="fr-FR" altLang="fr-FR"/>
          </a:p>
        </p:txBody>
      </p:sp>
      <p:sp>
        <p:nvSpPr>
          <p:cNvPr id="11267" name="Rectangle 2"/>
          <p:cNvSpPr>
            <a:spLocks noGrp="1" noRot="1" noChangeAspect="1" noChangeArrowheads="1" noTextEdit="1"/>
          </p:cNvSpPr>
          <p:nvPr>
            <p:ph type="sldImg"/>
          </p:nvPr>
        </p:nvSpPr>
        <p:spPr>
          <a:xfrm>
            <a:off x="90488" y="744538"/>
            <a:ext cx="6616700" cy="3722687"/>
          </a:xfrm>
          <a:ln/>
        </p:spPr>
      </p:sp>
      <p:sp>
        <p:nvSpPr>
          <p:cNvPr id="11268" name="Rectangle 3"/>
          <p:cNvSpPr>
            <a:spLocks noGrp="1" noChangeArrowheads="1"/>
          </p:cNvSpPr>
          <p:nvPr>
            <p:ph type="body" idx="1"/>
          </p:nvPr>
        </p:nvSpPr>
        <p:spPr>
          <a:noFill/>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923954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00BF89-EF00-4DC4-991F-1AB6E39C6F50}" type="slidenum">
              <a:rPr lang="fr-FR" altLang="fr-FR"/>
              <a:pPr>
                <a:spcBef>
                  <a:spcPct val="0"/>
                </a:spcBef>
              </a:pPr>
              <a:t>37</a:t>
            </a:fld>
            <a:endParaRPr lang="fr-FR" altLang="fr-FR"/>
          </a:p>
        </p:txBody>
      </p:sp>
      <p:sp>
        <p:nvSpPr>
          <p:cNvPr id="15363" name="Rectangle 2"/>
          <p:cNvSpPr>
            <a:spLocks noGrp="1" noRot="1" noChangeAspect="1" noChangeArrowheads="1" noTextEdit="1"/>
          </p:cNvSpPr>
          <p:nvPr>
            <p:ph type="sldImg"/>
          </p:nvPr>
        </p:nvSpPr>
        <p:spPr>
          <a:xfrm>
            <a:off x="90488" y="744538"/>
            <a:ext cx="6616700" cy="3722687"/>
          </a:xfrm>
          <a:ln/>
        </p:spPr>
      </p:sp>
      <p:sp>
        <p:nvSpPr>
          <p:cNvPr id="15364" name="Rectangle 3"/>
          <p:cNvSpPr>
            <a:spLocks noGrp="1" noChangeArrowheads="1"/>
          </p:cNvSpPr>
          <p:nvPr>
            <p:ph type="body" idx="1"/>
          </p:nvPr>
        </p:nvSpPr>
        <p:spPr>
          <a:noFill/>
        </p:spPr>
        <p:txBody>
          <a:bodyPr/>
          <a:lstStyle/>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2070507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38</a:t>
            </a:fld>
            <a:endParaRPr lang="fr-FR"/>
          </a:p>
        </p:txBody>
      </p:sp>
    </p:spTree>
    <p:extLst>
      <p:ext uri="{BB962C8B-B14F-4D97-AF65-F5344CB8AC3E}">
        <p14:creationId xmlns:p14="http://schemas.microsoft.com/office/powerpoint/2010/main" val="994420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40</a:t>
            </a:fld>
            <a:endParaRPr lang="fr-FR"/>
          </a:p>
        </p:txBody>
      </p:sp>
    </p:spTree>
    <p:extLst>
      <p:ext uri="{BB962C8B-B14F-4D97-AF65-F5344CB8AC3E}">
        <p14:creationId xmlns:p14="http://schemas.microsoft.com/office/powerpoint/2010/main" val="3127745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41</a:t>
            </a:fld>
            <a:endParaRPr lang="fr-FR"/>
          </a:p>
        </p:txBody>
      </p:sp>
    </p:spTree>
    <p:extLst>
      <p:ext uri="{BB962C8B-B14F-4D97-AF65-F5344CB8AC3E}">
        <p14:creationId xmlns:p14="http://schemas.microsoft.com/office/powerpoint/2010/main" val="2293408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42</a:t>
            </a:fld>
            <a:endParaRPr lang="fr-FR"/>
          </a:p>
        </p:txBody>
      </p:sp>
    </p:spTree>
    <p:extLst>
      <p:ext uri="{BB962C8B-B14F-4D97-AF65-F5344CB8AC3E}">
        <p14:creationId xmlns:p14="http://schemas.microsoft.com/office/powerpoint/2010/main" val="2293408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43</a:t>
            </a:fld>
            <a:endParaRPr lang="fr-FR"/>
          </a:p>
        </p:txBody>
      </p:sp>
    </p:spTree>
    <p:extLst>
      <p:ext uri="{BB962C8B-B14F-4D97-AF65-F5344CB8AC3E}">
        <p14:creationId xmlns:p14="http://schemas.microsoft.com/office/powerpoint/2010/main" val="229340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6</a:t>
            </a:fld>
            <a:endParaRPr lang="fr-FR"/>
          </a:p>
        </p:txBody>
      </p:sp>
    </p:spTree>
    <p:extLst>
      <p:ext uri="{BB962C8B-B14F-4D97-AF65-F5344CB8AC3E}">
        <p14:creationId xmlns:p14="http://schemas.microsoft.com/office/powerpoint/2010/main" val="105361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0547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95963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0752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5234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0957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tLang="fr-FR" dirty="0" smtClean="0">
                <a:latin typeface="Times New Roman" panose="02020603050405020304" pitchFamily="18" charset="0"/>
              </a:rPr>
              <a:t>Exemples : Aminosides et un</a:t>
            </a:r>
            <a:r>
              <a:rPr lang="fr-FR" altLang="fr-FR" baseline="0" dirty="0" smtClean="0">
                <a:latin typeface="Times New Roman" panose="02020603050405020304" pitchFamily="18" charset="0"/>
              </a:rPr>
              <a:t> autre famille ATB : </a:t>
            </a:r>
            <a:r>
              <a:rPr lang="fr-FR" altLang="fr-FR" baseline="0" dirty="0" err="1" smtClean="0">
                <a:latin typeface="Times New Roman" panose="02020603050405020304" pitchFamily="18" charset="0"/>
              </a:rPr>
              <a:t>amikacine</a:t>
            </a:r>
            <a:r>
              <a:rPr lang="fr-FR" altLang="fr-FR" baseline="0" dirty="0" smtClean="0">
                <a:latin typeface="Times New Roman" panose="02020603050405020304" pitchFamily="18" charset="0"/>
              </a:rPr>
              <a:t> ou gentamicine et </a:t>
            </a:r>
            <a:r>
              <a:rPr lang="fr-FR" altLang="fr-FR" baseline="0" dirty="0" err="1" smtClean="0">
                <a:latin typeface="Times New Roman" panose="02020603050405020304" pitchFamily="18" charset="0"/>
              </a:rPr>
              <a:t>Vancomycin</a:t>
            </a:r>
            <a:r>
              <a:rPr lang="fr-FR" altLang="fr-FR" baseline="0" dirty="0" smtClean="0">
                <a:latin typeface="Times New Roman" panose="02020603050405020304" pitchFamily="18" charset="0"/>
              </a:rPr>
              <a:t>, amoxicilline, C3G</a:t>
            </a:r>
          </a:p>
          <a:p>
            <a:r>
              <a:rPr lang="fr-FR" altLang="fr-FR" baseline="0" dirty="0" smtClean="0">
                <a:latin typeface="Times New Roman" panose="02020603050405020304" pitchFamily="18" charset="0"/>
              </a:rPr>
              <a:t>Association des immunosuppresseurs pour diminuer les doses de </a:t>
            </a:r>
            <a:r>
              <a:rPr lang="fr-FR" altLang="fr-FR" baseline="0" dirty="0" err="1" smtClean="0">
                <a:latin typeface="Times New Roman" panose="02020603050405020304" pitchFamily="18" charset="0"/>
              </a:rPr>
              <a:t>corticoides</a:t>
            </a:r>
            <a:endParaRPr lang="fr-FR" altLang="fr-FR" baseline="0" dirty="0" smtClean="0">
              <a:latin typeface="Times New Roman" panose="02020603050405020304" pitchFamily="18" charset="0"/>
            </a:endParaRPr>
          </a:p>
          <a:p>
            <a:r>
              <a:rPr lang="fr-FR" altLang="fr-FR" baseline="0" dirty="0" smtClean="0">
                <a:latin typeface="Times New Roman" panose="02020603050405020304" pitchFamily="18" charset="0"/>
              </a:rPr>
              <a:t>Association des </a:t>
            </a:r>
            <a:r>
              <a:rPr lang="fr-FR" altLang="fr-FR" baseline="0" dirty="0" err="1" smtClean="0">
                <a:latin typeface="Times New Roman" panose="02020603050405020304" pitchFamily="18" charset="0"/>
              </a:rPr>
              <a:t>anti-hypertenseurs</a:t>
            </a:r>
            <a:r>
              <a:rPr lang="fr-FR" altLang="fr-FR" baseline="0" dirty="0" smtClean="0">
                <a:latin typeface="Times New Roman" panose="02020603050405020304" pitchFamily="18" charset="0"/>
              </a:rPr>
              <a:t> : </a:t>
            </a:r>
            <a:r>
              <a:rPr lang="fr-FR" altLang="fr-FR" baseline="0" dirty="0" err="1" smtClean="0">
                <a:latin typeface="Times New Roman" panose="02020603050405020304" pitchFamily="18" charset="0"/>
              </a:rPr>
              <a:t>lasilix</a:t>
            </a:r>
            <a:r>
              <a:rPr lang="fr-FR" altLang="fr-FR" baseline="0" dirty="0" smtClean="0">
                <a:latin typeface="Times New Roman" panose="02020603050405020304" pitchFamily="18" charset="0"/>
              </a:rPr>
              <a:t> et IEC ou </a:t>
            </a:r>
            <a:r>
              <a:rPr lang="fr-FR" altLang="fr-FR" baseline="0" dirty="0" err="1" smtClean="0">
                <a:latin typeface="Times New Roman" panose="02020603050405020304" pitchFamily="18" charset="0"/>
              </a:rPr>
              <a:t>betabloquant</a:t>
            </a:r>
            <a:endParaRPr lang="fr-FR" altLang="fr-FR" dirty="0" smtClean="0">
              <a:latin typeface="Times New Roman" panose="02020603050405020304" pitchFamily="18" charset="0"/>
            </a:endParaRPr>
          </a:p>
        </p:txBody>
      </p:sp>
    </p:spTree>
    <p:extLst>
      <p:ext uri="{BB962C8B-B14F-4D97-AF65-F5344CB8AC3E}">
        <p14:creationId xmlns:p14="http://schemas.microsoft.com/office/powerpoint/2010/main" val="109198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2390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95263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16/09/2022</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11</a:t>
            </a:fld>
            <a:endParaRPr lang="fr-FR"/>
          </a:p>
        </p:txBody>
      </p:sp>
    </p:spTree>
    <p:extLst>
      <p:ext uri="{BB962C8B-B14F-4D97-AF65-F5344CB8AC3E}">
        <p14:creationId xmlns:p14="http://schemas.microsoft.com/office/powerpoint/2010/main" val="39634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40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7838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6258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6002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43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5039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662942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77344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34584" y="325438"/>
            <a:ext cx="10388600" cy="1433512"/>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576917" y="2017713"/>
            <a:ext cx="5077883" cy="42338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858000" y="2017713"/>
            <a:ext cx="5080000" cy="42338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0"/>
          <p:cNvSpPr>
            <a:spLocks noGrp="1" noChangeArrowheads="1"/>
          </p:cNvSpPr>
          <p:nvPr>
            <p:ph type="dt" idx="10"/>
          </p:nvPr>
        </p:nvSpPr>
        <p:spPr>
          <a:ln/>
        </p:spPr>
        <p:txBody>
          <a:bodyPr/>
          <a:lstStyle>
            <a:lvl1pPr>
              <a:defRPr/>
            </a:lvl1pPr>
          </a:lstStyle>
          <a:p>
            <a:pPr>
              <a:defRPr/>
            </a:pPr>
            <a:endParaRPr lang="en-GB"/>
          </a:p>
        </p:txBody>
      </p:sp>
      <p:sp>
        <p:nvSpPr>
          <p:cNvPr id="6" name="Rectangle 11"/>
          <p:cNvSpPr>
            <a:spLocks noGrp="1" noChangeArrowheads="1"/>
          </p:cNvSpPr>
          <p:nvPr>
            <p:ph type="ftr" idx="11"/>
          </p:nvPr>
        </p:nvSpPr>
        <p:spPr>
          <a:ln/>
        </p:spPr>
        <p:txBody>
          <a:bodyPr/>
          <a:lstStyle>
            <a:lvl1pPr>
              <a:defRPr/>
            </a:lvl1pPr>
          </a:lstStyle>
          <a:p>
            <a:pPr>
              <a:defRPr/>
            </a:pPr>
            <a:endParaRPr lang="en-GB"/>
          </a:p>
        </p:txBody>
      </p:sp>
      <p:sp>
        <p:nvSpPr>
          <p:cNvPr id="7" name="Rectangle 12"/>
          <p:cNvSpPr>
            <a:spLocks noGrp="1" noChangeArrowheads="1"/>
          </p:cNvSpPr>
          <p:nvPr>
            <p:ph type="sldNum" idx="12"/>
          </p:nvPr>
        </p:nvSpPr>
        <p:spPr>
          <a:ln/>
        </p:spPr>
        <p:txBody>
          <a:bodyPr/>
          <a:lstStyle>
            <a:lvl1pPr>
              <a:defRPr/>
            </a:lvl1pPr>
          </a:lstStyle>
          <a:p>
            <a:pPr>
              <a:defRPr/>
            </a:pPr>
            <a:fld id="{9CE1CA71-8201-4B76-B0FA-B1411CBE3800}" type="slidenum">
              <a:rPr lang="en-GB" altLang="fr-FR"/>
              <a:pPr>
                <a:defRPr/>
              </a:pPr>
              <a:t>‹N°›</a:t>
            </a:fld>
            <a:endParaRPr lang="en-GB" altLang="fr-FR"/>
          </a:p>
        </p:txBody>
      </p:sp>
    </p:spTree>
    <p:extLst>
      <p:ext uri="{BB962C8B-B14F-4D97-AF65-F5344CB8AC3E}">
        <p14:creationId xmlns:p14="http://schemas.microsoft.com/office/powerpoint/2010/main" val="47221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10972800" cy="13716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609600" y="1981200"/>
            <a:ext cx="10972800" cy="4114800"/>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4CA86102-EDD6-430F-AA00-267A0C0AEA48}" type="slidenum">
              <a:rPr lang="fr-FR" altLang="fr-FR"/>
              <a:pPr>
                <a:defRPr/>
              </a:pPr>
              <a:t>‹N°›</a:t>
            </a:fld>
            <a:endParaRPr lang="fr-FR" altLang="fr-FR"/>
          </a:p>
        </p:txBody>
      </p:sp>
    </p:spTree>
    <p:extLst>
      <p:ext uri="{BB962C8B-B14F-4D97-AF65-F5344CB8AC3E}">
        <p14:creationId xmlns:p14="http://schemas.microsoft.com/office/powerpoint/2010/main" val="2164147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4281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57165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4407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10972800" cy="13716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09600" y="1981200"/>
            <a:ext cx="538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graphique 3"/>
          <p:cNvSpPr>
            <a:spLocks noGrp="1"/>
          </p:cNvSpPr>
          <p:nvPr>
            <p:ph type="chart" sz="half" idx="2"/>
          </p:nvPr>
        </p:nvSpPr>
        <p:spPr>
          <a:xfrm>
            <a:off x="6197600" y="1981200"/>
            <a:ext cx="5384800" cy="4114800"/>
          </a:xfrm>
        </p:spPr>
        <p:txBody>
          <a:bodyPr/>
          <a:lstStyle/>
          <a:p>
            <a:pPr lvl="0"/>
            <a:endParaRPr lang="fr-F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DA6B4912-E5EF-44F5-BD38-1144AD044632}" type="slidenum">
              <a:rPr lang="fr-FR" altLang="fr-FR"/>
              <a:pPr>
                <a:defRPr/>
              </a:pPr>
              <a:t>‹N°›</a:t>
            </a:fld>
            <a:endParaRPr lang="fr-FR" altLang="fr-FR"/>
          </a:p>
        </p:txBody>
      </p:sp>
    </p:spTree>
    <p:extLst>
      <p:ext uri="{BB962C8B-B14F-4D97-AF65-F5344CB8AC3E}">
        <p14:creationId xmlns:p14="http://schemas.microsoft.com/office/powerpoint/2010/main" val="221679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4484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0056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2007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9417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9614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73051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Tree>
    <p:extLst>
      <p:ext uri="{BB962C8B-B14F-4D97-AF65-F5344CB8AC3E}">
        <p14:creationId xmlns:p14="http://schemas.microsoft.com/office/powerpoint/2010/main" val="301200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58509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9" r:id="rId19"/>
    <p:sldLayoutId id="2147483690" r:id="rId20"/>
    <p:sldLayoutId id="2147483691"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www.drugs.com/"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hyperlink" Target="http://www.biam2.org/" TargetMode="External"/><Relationship Id="rId4" Type="http://schemas.openxmlformats.org/officeDocument/2006/relationships/hyperlink" Target="http://www.webmd.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harmacie.hug-ge.ch/ens/conferences/pb_cyp_sgph01.pdf"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hyperlink" Target="http://www.pharmacologie.u-bordeaux2.fr/documents/pharmacovigilance/afci.pdf" TargetMode="External"/><Relationship Id="rId5" Type="http://schemas.openxmlformats.org/officeDocument/2006/relationships/hyperlink" Target="http://www.cmge-upmc.org/IMG/pdf/chung-these.pdf" TargetMode="External"/><Relationship Id="rId4" Type="http://schemas.openxmlformats.org/officeDocument/2006/relationships/hyperlink" Target="https://pharmacomedicale.org/pharmacologie/risque-des-medicaments/50-interactions-medicamenteus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hanstenandhorn.com/news.htm"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005841" y="980730"/>
            <a:ext cx="8347166" cy="1344460"/>
          </a:xfrm>
        </p:spPr>
        <p:txBody>
          <a:bodyPr rtlCol="0">
            <a:noAutofit/>
          </a:bodyPr>
          <a:lstStyle/>
          <a:p>
            <a:pPr>
              <a:defRPr/>
            </a:pPr>
            <a:r>
              <a:rPr lang="fr-FR" sz="4000" b="1" dirty="0" smtClean="0">
                <a:solidFill>
                  <a:srgbClr val="0070C0"/>
                </a:solidFill>
              </a:rPr>
              <a:t>INTERACTION MEDICAMENTEUSE</a:t>
            </a:r>
            <a:endParaRPr lang="fr-FR" sz="4000" b="1" dirty="0">
              <a:solidFill>
                <a:schemeClr val="accent6"/>
              </a:solidFill>
            </a:endParaRPr>
          </a:p>
        </p:txBody>
      </p:sp>
      <p:sp>
        <p:nvSpPr>
          <p:cNvPr id="10243" name="ZoneTexte 5"/>
          <p:cNvSpPr txBox="1">
            <a:spLocks noChangeArrowheads="1"/>
          </p:cNvSpPr>
          <p:nvPr/>
        </p:nvSpPr>
        <p:spPr bwMode="auto">
          <a:xfrm>
            <a:off x="2495601" y="4365105"/>
            <a:ext cx="7200799"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en-US" sz="2400" b="1" dirty="0">
                <a:latin typeface="+mn-lt"/>
              </a:rPr>
              <a:t>Kim-An NGUYEN, MD, </a:t>
            </a:r>
            <a:r>
              <a:rPr lang="fr-FR" altLang="en-US" sz="2400" b="1" dirty="0" err="1">
                <a:latin typeface="+mn-lt"/>
              </a:rPr>
              <a:t>PhD</a:t>
            </a:r>
            <a:endParaRPr lang="fr-FR" altLang="en-US" sz="2400" b="1" dirty="0">
              <a:latin typeface="+mn-lt"/>
            </a:endParaRPr>
          </a:p>
          <a:p>
            <a:pPr algn="ctr" eaLnBrk="1" hangingPunct="1"/>
            <a:r>
              <a:rPr lang="fr-FR" altLang="en-US" sz="2400" dirty="0">
                <a:latin typeface="+mn-lt"/>
              </a:rPr>
              <a:t>Pédiatre</a:t>
            </a:r>
          </a:p>
          <a:p>
            <a:pPr algn="ctr" eaLnBrk="1" hangingPunct="1"/>
            <a:r>
              <a:rPr lang="fr-FR" altLang="en-US" sz="1600" dirty="0"/>
              <a:t>Service de </a:t>
            </a:r>
            <a:r>
              <a:rPr lang="fr-FR" altLang="en-US" sz="1600" dirty="0" smtClean="0"/>
              <a:t>Pharmacotoxicologie/</a:t>
            </a:r>
            <a:r>
              <a:rPr lang="fr-FR" altLang="en-US" sz="1600" dirty="0" smtClean="0">
                <a:latin typeface="+mn-lt"/>
              </a:rPr>
              <a:t>Service </a:t>
            </a:r>
            <a:r>
              <a:rPr lang="fr-FR" altLang="en-US" sz="1600" dirty="0">
                <a:latin typeface="+mn-lt"/>
              </a:rPr>
              <a:t>de Réanimation néonatale </a:t>
            </a:r>
            <a:endParaRPr lang="fr-FR" altLang="en-US" sz="1600" dirty="0" smtClean="0">
              <a:latin typeface="+mn-lt"/>
            </a:endParaRPr>
          </a:p>
          <a:p>
            <a:pPr algn="ctr" eaLnBrk="1" hangingPunct="1"/>
            <a:r>
              <a:rPr lang="fr-FR" altLang="en-US" sz="1600" dirty="0" smtClean="0">
                <a:latin typeface="+mn-lt"/>
              </a:rPr>
              <a:t>HFME-GHE-HCL/UCBL</a:t>
            </a:r>
            <a:endParaRPr lang="fr-FR" altLang="en-US" sz="1600" dirty="0">
              <a:latin typeface="+mn-lt"/>
            </a:endParaRPr>
          </a:p>
          <a:p>
            <a:pPr algn="ctr" eaLnBrk="1" hangingPunct="1"/>
            <a:r>
              <a:rPr lang="fr-FR" altLang="en-US" sz="1600" dirty="0" smtClean="0">
                <a:latin typeface="+mn-lt"/>
              </a:rPr>
              <a:t>CNRS/UMR 5558/LBBE/Equipe EMET</a:t>
            </a:r>
            <a:endParaRPr lang="fr-FR" altLang="en-US" sz="1600" dirty="0">
              <a:latin typeface="+mn-lt"/>
            </a:endParaRPr>
          </a:p>
          <a:p>
            <a:pPr algn="ctr" eaLnBrk="1" hangingPunct="1"/>
            <a:endParaRPr lang="fr-FR" altLang="en-US" sz="1600" dirty="0">
              <a:latin typeface="+mn-lt"/>
            </a:endParaRPr>
          </a:p>
          <a:p>
            <a:pPr algn="ctr" eaLnBrk="1" hangingPunct="1"/>
            <a:r>
              <a:rPr lang="fr-FR" altLang="en-US" sz="2000" b="1" dirty="0">
                <a:solidFill>
                  <a:srgbClr val="00B0F0"/>
                </a:solidFill>
                <a:latin typeface="+mn-lt"/>
              </a:rPr>
              <a:t>kim-an.nguyen@chu-lyon.fr</a:t>
            </a:r>
          </a:p>
          <a:p>
            <a:pPr algn="ctr" eaLnBrk="1" hangingPunct="1"/>
            <a:endParaRPr lang="fr-FR" altLang="en-US" sz="1400" dirty="0"/>
          </a:p>
        </p:txBody>
      </p:sp>
      <p:sp>
        <p:nvSpPr>
          <p:cNvPr id="17" name="Forme libre 16"/>
          <p:cNvSpPr/>
          <p:nvPr/>
        </p:nvSpPr>
        <p:spPr>
          <a:xfrm>
            <a:off x="3434477" y="3539574"/>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25A79B"/>
              </a:solidFill>
            </a:endParaRPr>
          </a:p>
        </p:txBody>
      </p:sp>
      <p:sp>
        <p:nvSpPr>
          <p:cNvPr id="7" name="Forme libre 6"/>
          <p:cNvSpPr/>
          <p:nvPr/>
        </p:nvSpPr>
        <p:spPr>
          <a:xfrm rot="10740000">
            <a:off x="3435231" y="3619075"/>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C000"/>
              </a:solidFill>
            </a:endParaRPr>
          </a:p>
        </p:txBody>
      </p:sp>
      <p:sp>
        <p:nvSpPr>
          <p:cNvPr id="4" name="Ellipse 3"/>
          <p:cNvSpPr/>
          <p:nvPr/>
        </p:nvSpPr>
        <p:spPr>
          <a:xfrm>
            <a:off x="8715313" y="3444430"/>
            <a:ext cx="128587" cy="128587"/>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Ellipse 7"/>
          <p:cNvSpPr/>
          <p:nvPr/>
        </p:nvSpPr>
        <p:spPr>
          <a:xfrm>
            <a:off x="8536799" y="3541266"/>
            <a:ext cx="65088" cy="6350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399464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ChangeArrowheads="1"/>
          </p:cNvSpPr>
          <p:nvPr>
            <p:ph type="title"/>
          </p:nvPr>
        </p:nvSpPr>
        <p:spPr>
          <a:xfrm>
            <a:off x="2674939" y="615950"/>
            <a:ext cx="7793037"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a:solidFill>
                  <a:schemeClr val="accent2"/>
                </a:solidFill>
              </a:rPr>
              <a:t>Interactions </a:t>
            </a:r>
            <a:r>
              <a:rPr lang="en-GB" altLang="fr-FR" b="1" dirty="0" err="1">
                <a:solidFill>
                  <a:schemeClr val="accent2"/>
                </a:solidFill>
              </a:rPr>
              <a:t>médicamenteuses</a:t>
            </a:r>
            <a:endParaRPr lang="en-GB" altLang="fr-FR" b="1" dirty="0">
              <a:solidFill>
                <a:schemeClr val="accent2"/>
              </a:solidFill>
            </a:endParaRPr>
          </a:p>
        </p:txBody>
      </p:sp>
      <p:sp>
        <p:nvSpPr>
          <p:cNvPr id="122883" name="Rectangle 2"/>
          <p:cNvSpPr>
            <a:spLocks noGrp="1" noChangeArrowheads="1"/>
          </p:cNvSpPr>
          <p:nvPr>
            <p:ph idx="1"/>
          </p:nvPr>
        </p:nvSpPr>
        <p:spPr>
          <a:xfrm>
            <a:off x="1774826" y="2017713"/>
            <a:ext cx="8704263" cy="4762500"/>
          </a:xfrm>
        </p:spPr>
        <p:txBody>
          <a:bodyPr>
            <a:normAutofit/>
          </a:bodyPr>
          <a:lstStyle/>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a:t>Classées</a:t>
            </a:r>
            <a:r>
              <a:rPr lang="en-GB" altLang="fr-FR" sz="2400" dirty="0"/>
              <a:t> </a:t>
            </a:r>
            <a:r>
              <a:rPr lang="en-GB" altLang="fr-FR" sz="2400" dirty="0" err="1"/>
              <a:t>en</a:t>
            </a:r>
            <a:r>
              <a:rPr lang="en-GB" altLang="fr-FR" sz="2400" dirty="0"/>
              <a:t> </a:t>
            </a:r>
            <a:r>
              <a:rPr lang="en-GB" altLang="fr-FR" sz="2400" dirty="0" err="1"/>
              <a:t>fonction</a:t>
            </a:r>
            <a:r>
              <a:rPr lang="en-GB" altLang="fr-FR" sz="2400" dirty="0"/>
              <a:t> de la </a:t>
            </a:r>
            <a:r>
              <a:rPr lang="en-GB" altLang="fr-FR" sz="2400" dirty="0" err="1"/>
              <a:t>gravité</a:t>
            </a:r>
            <a:endParaRPr lang="en-GB" altLang="fr-FR" sz="2400" dirty="0"/>
          </a:p>
          <a:p>
            <a:pPr>
              <a:lnSpc>
                <a:spcPct val="80000"/>
              </a:lnSpc>
              <a:spcBef>
                <a:spcPts val="3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1400" dirty="0"/>
          </a:p>
          <a:p>
            <a:pPr lvl="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200" u="sng" dirty="0" err="1"/>
              <a:t>Contre</a:t>
            </a:r>
            <a:r>
              <a:rPr lang="en-GB" altLang="fr-FR" sz="2200" u="sng" dirty="0"/>
              <a:t>-indication</a:t>
            </a:r>
            <a:r>
              <a:rPr lang="en-GB" altLang="fr-FR" sz="2200" dirty="0"/>
              <a:t> : ABSOLU</a:t>
            </a:r>
          </a:p>
          <a:p>
            <a:pPr lvl="1">
              <a:lnSpc>
                <a:spcPct val="80000"/>
              </a:lnSpc>
              <a:spcBef>
                <a:spcPts val="3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1200" dirty="0"/>
          </a:p>
          <a:p>
            <a:pPr lvl="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200" u="sng" dirty="0"/>
              <a:t>Association </a:t>
            </a:r>
            <a:r>
              <a:rPr lang="en-GB" altLang="fr-FR" sz="2200" u="sng" dirty="0" err="1"/>
              <a:t>déconseillée</a:t>
            </a:r>
            <a:r>
              <a:rPr lang="en-GB" altLang="fr-FR" sz="2200" dirty="0"/>
              <a:t> : </a:t>
            </a:r>
            <a:r>
              <a:rPr lang="en-GB" altLang="fr-FR" sz="2200" dirty="0" err="1"/>
              <a:t>évitée</a:t>
            </a:r>
            <a:r>
              <a:rPr lang="en-GB" altLang="fr-FR" sz="2200" dirty="0"/>
              <a:t> de </a:t>
            </a:r>
            <a:r>
              <a:rPr lang="en-GB" altLang="fr-FR" sz="2200" dirty="0" err="1"/>
              <a:t>préférence</a:t>
            </a:r>
            <a:r>
              <a:rPr lang="en-GB" altLang="fr-FR" sz="2200" dirty="0"/>
              <a:t>, </a:t>
            </a:r>
            <a:r>
              <a:rPr lang="en-GB" altLang="fr-FR" sz="2200" dirty="0" err="1"/>
              <a:t>sinon</a:t>
            </a:r>
            <a:r>
              <a:rPr lang="en-GB" altLang="fr-FR" sz="2200" dirty="0"/>
              <a:t> </a:t>
            </a:r>
            <a:r>
              <a:rPr lang="en-GB" altLang="fr-FR" sz="2200" dirty="0" err="1"/>
              <a:t>mesures</a:t>
            </a:r>
            <a:r>
              <a:rPr lang="en-GB" altLang="fr-FR" sz="2200" dirty="0"/>
              <a:t> </a:t>
            </a:r>
            <a:r>
              <a:rPr lang="en-GB" altLang="fr-FR" sz="2200" dirty="0" err="1"/>
              <a:t>adaptées</a:t>
            </a:r>
            <a:r>
              <a:rPr lang="en-GB" altLang="fr-FR" sz="2200" dirty="0"/>
              <a:t> (surveillance +++)</a:t>
            </a:r>
            <a:r>
              <a:rPr lang="ar-SA" altLang="fr-FR" sz="2200" dirty="0"/>
              <a:t>‏</a:t>
            </a:r>
            <a:endParaRPr lang="en-GB" altLang="fr-FR" sz="2200" dirty="0"/>
          </a:p>
          <a:p>
            <a:pPr lvl="1">
              <a:lnSpc>
                <a:spcPct val="80000"/>
              </a:lnSpc>
              <a:spcBef>
                <a:spcPts val="3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1200" dirty="0"/>
          </a:p>
          <a:p>
            <a:pPr lvl="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200" u="sng" dirty="0" err="1"/>
              <a:t>Précautions</a:t>
            </a:r>
            <a:r>
              <a:rPr lang="en-GB" altLang="fr-FR" sz="2200" u="sng" dirty="0"/>
              <a:t> </a:t>
            </a:r>
            <a:r>
              <a:rPr lang="en-GB" altLang="fr-FR" sz="2200" u="sng" dirty="0" err="1"/>
              <a:t>d’emploi</a:t>
            </a:r>
            <a:r>
              <a:rPr lang="en-GB" altLang="fr-FR" sz="2200" dirty="0"/>
              <a:t> : association possible </a:t>
            </a:r>
            <a:r>
              <a:rPr lang="en-GB" altLang="fr-FR" sz="2200" dirty="0" err="1"/>
              <a:t>en</a:t>
            </a:r>
            <a:r>
              <a:rPr lang="en-GB" altLang="fr-FR" sz="2200" dirty="0"/>
              <a:t> </a:t>
            </a:r>
            <a:r>
              <a:rPr lang="en-GB" altLang="fr-FR" sz="2200" dirty="0" err="1"/>
              <a:t>respectant</a:t>
            </a:r>
            <a:r>
              <a:rPr lang="en-GB" altLang="fr-FR" sz="2200" dirty="0"/>
              <a:t> les </a:t>
            </a:r>
            <a:r>
              <a:rPr lang="en-GB" altLang="fr-FR" sz="2200" dirty="0" err="1"/>
              <a:t>recommandations</a:t>
            </a:r>
            <a:r>
              <a:rPr lang="en-GB" altLang="fr-FR" sz="2200" dirty="0"/>
              <a:t> (</a:t>
            </a:r>
            <a:r>
              <a:rPr lang="en-GB" altLang="fr-FR" sz="2200" dirty="0" err="1"/>
              <a:t>cas</a:t>
            </a:r>
            <a:r>
              <a:rPr lang="en-GB" altLang="fr-FR" sz="2200" dirty="0"/>
              <a:t> le plus </a:t>
            </a:r>
            <a:r>
              <a:rPr lang="en-GB" altLang="fr-FR" sz="2200" dirty="0" err="1"/>
              <a:t>général</a:t>
            </a:r>
            <a:r>
              <a:rPr lang="en-GB" altLang="fr-FR" sz="2200" dirty="0"/>
              <a:t>)</a:t>
            </a:r>
            <a:r>
              <a:rPr lang="ar-SA" altLang="fr-FR" sz="2200" dirty="0"/>
              <a:t>‏</a:t>
            </a:r>
            <a:endParaRPr lang="en-GB" altLang="fr-FR" sz="2200" dirty="0"/>
          </a:p>
          <a:p>
            <a:pPr lvl="1">
              <a:lnSpc>
                <a:spcPct val="80000"/>
              </a:lnSpc>
              <a:spcBef>
                <a:spcPts val="3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1200" dirty="0"/>
          </a:p>
          <a:p>
            <a:pPr lvl="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200" u="sng" dirty="0"/>
              <a:t>A </a:t>
            </a:r>
            <a:r>
              <a:rPr lang="en-GB" altLang="fr-FR" sz="2200" u="sng" dirty="0" err="1"/>
              <a:t>prendre</a:t>
            </a:r>
            <a:r>
              <a:rPr lang="en-GB" altLang="fr-FR" sz="2200" u="sng" dirty="0"/>
              <a:t> </a:t>
            </a:r>
            <a:r>
              <a:rPr lang="en-GB" altLang="fr-FR" sz="2200" u="sng" dirty="0" err="1"/>
              <a:t>en</a:t>
            </a:r>
            <a:r>
              <a:rPr lang="en-GB" altLang="fr-FR" sz="2200" u="sng" dirty="0"/>
              <a:t> </a:t>
            </a:r>
            <a:r>
              <a:rPr lang="en-GB" altLang="fr-FR" sz="2200" u="sng" dirty="0" err="1"/>
              <a:t>compte</a:t>
            </a:r>
            <a:r>
              <a:rPr lang="en-GB" altLang="fr-FR" sz="2200" dirty="0"/>
              <a:t> : </a:t>
            </a:r>
            <a:r>
              <a:rPr lang="en-GB" altLang="fr-FR" sz="2200" dirty="0" err="1"/>
              <a:t>Destiné</a:t>
            </a:r>
            <a:r>
              <a:rPr lang="en-GB" altLang="fr-FR" sz="2200" dirty="0"/>
              <a:t> à </a:t>
            </a:r>
            <a:r>
              <a:rPr lang="en-GB" altLang="fr-FR" sz="2200" dirty="0" err="1"/>
              <a:t>attirer</a:t>
            </a:r>
            <a:r>
              <a:rPr lang="en-GB" altLang="fr-FR" sz="2200" dirty="0"/>
              <a:t> </a:t>
            </a:r>
            <a:r>
              <a:rPr lang="en-GB" altLang="fr-FR" sz="2200" dirty="0" err="1"/>
              <a:t>l’attention</a:t>
            </a:r>
            <a:r>
              <a:rPr lang="en-GB" altLang="fr-FR" sz="2200" dirty="0"/>
              <a:t> - pas de </a:t>
            </a:r>
            <a:r>
              <a:rPr lang="en-GB" altLang="fr-FR" sz="2200" dirty="0" err="1"/>
              <a:t>préconisation</a:t>
            </a:r>
            <a:r>
              <a:rPr lang="en-GB" altLang="fr-FR" sz="2200" dirty="0"/>
              <a:t> de </a:t>
            </a:r>
            <a:r>
              <a:rPr lang="en-GB" altLang="fr-FR" sz="2200" dirty="0" err="1"/>
              <a:t>conduite</a:t>
            </a:r>
            <a:r>
              <a:rPr lang="en-GB" altLang="fr-FR" sz="2200" dirty="0"/>
              <a:t> à </a:t>
            </a:r>
            <a:r>
              <a:rPr lang="en-GB" altLang="fr-FR" sz="2200" dirty="0" err="1"/>
              <a:t>suivre</a:t>
            </a:r>
            <a:endParaRPr lang="en-GB" altLang="fr-FR" sz="2200" dirty="0"/>
          </a:p>
          <a:p>
            <a:pPr>
              <a:lnSpc>
                <a:spcPct val="80000"/>
              </a:lnSpc>
              <a:spcBef>
                <a:spcPts val="3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1400" dirty="0"/>
          </a:p>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Attention à la </a:t>
            </a:r>
            <a:r>
              <a:rPr lang="en-GB" altLang="fr-FR" sz="2400" dirty="0" err="1"/>
              <a:t>durée</a:t>
            </a:r>
            <a:r>
              <a:rPr lang="en-GB" altLang="fr-FR" sz="2400" dirty="0"/>
              <a:t> </a:t>
            </a:r>
            <a:r>
              <a:rPr lang="en-GB" altLang="fr-FR" sz="2400" dirty="0" err="1"/>
              <a:t>d’action</a:t>
            </a:r>
            <a:r>
              <a:rPr lang="en-GB" altLang="fr-FR" sz="2400" dirty="0"/>
              <a:t> des </a:t>
            </a:r>
            <a:r>
              <a:rPr lang="en-GB" altLang="fr-FR" sz="2400" dirty="0" err="1"/>
              <a:t>médicaments</a:t>
            </a:r>
            <a:r>
              <a:rPr lang="en-GB" altLang="fr-FR" sz="2400" dirty="0"/>
              <a:t> </a:t>
            </a:r>
            <a:r>
              <a:rPr lang="en-GB" altLang="fr-FR" sz="2400" dirty="0" err="1"/>
              <a:t>quand</a:t>
            </a:r>
            <a:r>
              <a:rPr lang="en-GB" altLang="fr-FR" sz="2400" dirty="0"/>
              <a:t> on </a:t>
            </a:r>
            <a:r>
              <a:rPr lang="en-GB" altLang="fr-FR" sz="2400" dirty="0" err="1"/>
              <a:t>arrête</a:t>
            </a:r>
            <a:r>
              <a:rPr lang="en-GB" altLang="fr-FR" sz="2400" dirty="0"/>
              <a:t> un </a:t>
            </a:r>
            <a:r>
              <a:rPr lang="en-GB" altLang="fr-FR" sz="2400" dirty="0" err="1"/>
              <a:t>médicament</a:t>
            </a:r>
            <a:r>
              <a:rPr lang="en-GB" altLang="fr-FR" sz="2400" dirty="0"/>
              <a:t> </a:t>
            </a:r>
            <a:r>
              <a:rPr lang="en-GB" altLang="fr-FR" sz="2400" dirty="0" err="1"/>
              <a:t>avant</a:t>
            </a:r>
            <a:r>
              <a:rPr lang="en-GB" altLang="fr-FR" sz="2400" dirty="0"/>
              <a:t> </a:t>
            </a:r>
            <a:r>
              <a:rPr lang="en-GB" altLang="fr-FR" sz="2400" dirty="0" err="1"/>
              <a:t>d’en</a:t>
            </a:r>
            <a:r>
              <a:rPr lang="en-GB" altLang="fr-FR" sz="2400" dirty="0"/>
              <a:t> </a:t>
            </a:r>
            <a:r>
              <a:rPr lang="en-GB" altLang="fr-FR" sz="2400" dirty="0" err="1"/>
              <a:t>instaurer</a:t>
            </a:r>
            <a:r>
              <a:rPr lang="en-GB" altLang="fr-FR" sz="2400" dirty="0"/>
              <a:t> un </a:t>
            </a:r>
            <a:r>
              <a:rPr lang="en-GB" altLang="fr-FR" sz="2400" dirty="0" err="1"/>
              <a:t>autre</a:t>
            </a:r>
            <a:r>
              <a:rPr lang="en-GB" altLang="fr-FR" sz="2400" dirty="0"/>
              <a:t> qui ne </a:t>
            </a:r>
            <a:r>
              <a:rPr lang="en-GB" altLang="fr-FR" sz="2400" dirty="0" err="1"/>
              <a:t>doit</a:t>
            </a:r>
            <a:r>
              <a:rPr lang="en-GB" altLang="fr-FR" sz="2400" dirty="0"/>
              <a:t> pas </a:t>
            </a:r>
            <a:r>
              <a:rPr lang="en-GB" altLang="fr-FR" sz="2400" dirty="0" err="1"/>
              <a:t>être</a:t>
            </a:r>
            <a:r>
              <a:rPr lang="en-GB" altLang="fr-FR" sz="2400" dirty="0"/>
              <a:t> </a:t>
            </a:r>
            <a:r>
              <a:rPr lang="en-GB" altLang="fr-FR" sz="2400" dirty="0" err="1"/>
              <a:t>associé</a:t>
            </a:r>
            <a:endParaRPr lang="en-GB" altLang="fr-FR" sz="2400" dirty="0"/>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3783203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pPr algn="l"/>
            <a:r>
              <a:rPr lang="fr-FR" dirty="0">
                <a:solidFill>
                  <a:schemeClr val="tx1">
                    <a:lumMod val="65000"/>
                    <a:lumOff val="35000"/>
                  </a:schemeClr>
                </a:solidFill>
              </a:rPr>
              <a:t>PLAN</a:t>
            </a:r>
          </a:p>
        </p:txBody>
      </p:sp>
      <p:sp>
        <p:nvSpPr>
          <p:cNvPr id="3" name="Espace réservé du contenu 2"/>
          <p:cNvSpPr>
            <a:spLocks noGrp="1"/>
          </p:cNvSpPr>
          <p:nvPr>
            <p:ph idx="4294967295"/>
          </p:nvPr>
        </p:nvSpPr>
        <p:spPr>
          <a:xfrm>
            <a:off x="1062496" y="1628800"/>
            <a:ext cx="8537676" cy="4104456"/>
          </a:xfrm>
          <a:prstGeom prst="rect">
            <a:avLst/>
          </a:prstGeom>
        </p:spPr>
        <p:txBody>
          <a:bodyPr>
            <a:normAutofit fontScale="92500"/>
          </a:bodyPr>
          <a:lstStyle/>
          <a:p>
            <a:pPr marL="457200" indent="-457200">
              <a:lnSpc>
                <a:spcPct val="150000"/>
              </a:lnSpc>
              <a:buFont typeface="+mj-lt"/>
              <a:buAutoNum type="arabicPeriod"/>
            </a:pPr>
            <a:r>
              <a:rPr lang="en-US" sz="2800" dirty="0">
                <a:solidFill>
                  <a:schemeClr val="bg1">
                    <a:lumMod val="75000"/>
                  </a:schemeClr>
                </a:solidFill>
              </a:rPr>
              <a:t>Conception </a:t>
            </a:r>
            <a:r>
              <a:rPr lang="en-US" sz="2800" dirty="0" err="1">
                <a:solidFill>
                  <a:schemeClr val="bg1">
                    <a:lumMod val="75000"/>
                  </a:schemeClr>
                </a:solidFill>
              </a:rPr>
              <a:t>générale</a:t>
            </a:r>
            <a:endParaRPr lang="en-US" sz="2800" dirty="0">
              <a:solidFill>
                <a:schemeClr val="bg1">
                  <a:lumMod val="75000"/>
                </a:schemeClr>
              </a:solidFill>
            </a:endParaRPr>
          </a:p>
          <a:p>
            <a:pPr marL="457200" indent="-457200">
              <a:lnSpc>
                <a:spcPct val="150000"/>
              </a:lnSpc>
              <a:buFont typeface="+mj-lt"/>
              <a:buAutoNum type="arabicPeriod"/>
            </a:pPr>
            <a:r>
              <a:rPr lang="fr-FR" sz="2800" dirty="0" smtClean="0">
                <a:solidFill>
                  <a:schemeClr val="tx1"/>
                </a:solidFill>
              </a:rPr>
              <a:t>Mécanismes </a:t>
            </a:r>
            <a:r>
              <a:rPr lang="fr-FR" sz="2800" dirty="0">
                <a:solidFill>
                  <a:schemeClr val="tx1"/>
                </a:solidFill>
              </a:rPr>
              <a:t>d’interaction médicament</a:t>
            </a:r>
          </a:p>
          <a:p>
            <a:pPr marL="457200" indent="-457200">
              <a:lnSpc>
                <a:spcPct val="150000"/>
              </a:lnSpc>
              <a:buFont typeface="+mj-lt"/>
              <a:buAutoNum type="arabicPeriod"/>
            </a:pPr>
            <a:r>
              <a:rPr lang="fr-FR" sz="2800" dirty="0" smtClean="0">
                <a:solidFill>
                  <a:schemeClr val="bg1">
                    <a:lumMod val="75000"/>
                  </a:schemeClr>
                </a:solidFill>
              </a:rPr>
              <a:t>Conséquences </a:t>
            </a:r>
            <a:r>
              <a:rPr lang="fr-FR" sz="2800" dirty="0">
                <a:solidFill>
                  <a:schemeClr val="bg1">
                    <a:lumMod val="75000"/>
                  </a:schemeClr>
                </a:solidFill>
              </a:rPr>
              <a:t>IM</a:t>
            </a:r>
          </a:p>
          <a:p>
            <a:pPr marL="457200" indent="-457200">
              <a:lnSpc>
                <a:spcPct val="150000"/>
              </a:lnSpc>
              <a:buFont typeface="+mj-lt"/>
              <a:buAutoNum type="arabicPeriod"/>
            </a:pPr>
            <a:r>
              <a:rPr lang="fr-FR" sz="2800" dirty="0" smtClean="0">
                <a:solidFill>
                  <a:schemeClr val="bg1">
                    <a:lumMod val="75000"/>
                  </a:schemeClr>
                </a:solidFill>
              </a:rPr>
              <a:t>Principes </a:t>
            </a:r>
            <a:r>
              <a:rPr lang="fr-FR" sz="2800" dirty="0">
                <a:solidFill>
                  <a:schemeClr val="bg1">
                    <a:lumMod val="75000"/>
                  </a:schemeClr>
                </a:solidFill>
              </a:rPr>
              <a:t>d’analyse une association médicamenteuse</a:t>
            </a:r>
          </a:p>
          <a:p>
            <a:pPr marL="457200" indent="-457200">
              <a:lnSpc>
                <a:spcPct val="150000"/>
              </a:lnSpc>
              <a:buFont typeface="+mj-lt"/>
              <a:buAutoNum type="arabicPeriod"/>
            </a:pPr>
            <a:r>
              <a:rPr lang="fr-FR" sz="2800" dirty="0" smtClean="0">
                <a:solidFill>
                  <a:schemeClr val="bg1">
                    <a:lumMod val="75000"/>
                  </a:schemeClr>
                </a:solidFill>
              </a:rPr>
              <a:t>Ressources </a:t>
            </a:r>
            <a:r>
              <a:rPr lang="fr-FR" sz="2800" dirty="0">
                <a:solidFill>
                  <a:schemeClr val="bg1">
                    <a:lumMod val="75000"/>
                  </a:schemeClr>
                </a:solidFill>
              </a:rPr>
              <a:t>informatiques pour analyser une AM</a:t>
            </a:r>
          </a:p>
          <a:p>
            <a:pPr>
              <a:lnSpc>
                <a:spcPct val="150000"/>
              </a:lnSpc>
            </a:pPr>
            <a:endParaRPr lang="fr-FR" dirty="0"/>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00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Grp="1" noChangeArrowheads="1"/>
          </p:cNvSpPr>
          <p:nvPr>
            <p:ph type="title"/>
          </p:nvPr>
        </p:nvSpPr>
        <p:spPr>
          <a:xfrm>
            <a:off x="2674939" y="615950"/>
            <a:ext cx="7793037"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err="1" smtClean="0">
                <a:solidFill>
                  <a:schemeClr val="accent2"/>
                </a:solidFill>
              </a:rPr>
              <a:t>Mécanisme</a:t>
            </a:r>
            <a:r>
              <a:rPr lang="en-GB" altLang="fr-FR" b="1" dirty="0" smtClean="0">
                <a:solidFill>
                  <a:schemeClr val="accent2"/>
                </a:solidFill>
              </a:rPr>
              <a:t> </a:t>
            </a:r>
            <a:r>
              <a:rPr lang="en-GB" altLang="fr-FR" b="1" dirty="0" err="1" smtClean="0">
                <a:solidFill>
                  <a:schemeClr val="accent2"/>
                </a:solidFill>
              </a:rPr>
              <a:t>d’interactions</a:t>
            </a:r>
            <a:r>
              <a:rPr lang="en-GB" altLang="fr-FR" b="1" dirty="0" smtClean="0">
                <a:solidFill>
                  <a:schemeClr val="accent2"/>
                </a:solidFill>
              </a:rPr>
              <a:t> </a:t>
            </a:r>
            <a:endParaRPr lang="en-GB" altLang="fr-FR" b="1" dirty="0">
              <a:solidFill>
                <a:schemeClr val="accent2"/>
              </a:solidFill>
            </a:endParaRPr>
          </a:p>
        </p:txBody>
      </p:sp>
      <p:sp>
        <p:nvSpPr>
          <p:cNvPr id="110595" name="Rectangle 2"/>
          <p:cNvSpPr>
            <a:spLocks noGrp="1" noChangeArrowheads="1"/>
          </p:cNvSpPr>
          <p:nvPr>
            <p:ph idx="1"/>
          </p:nvPr>
        </p:nvSpPr>
        <p:spPr>
          <a:xfrm>
            <a:off x="1304563" y="1963738"/>
            <a:ext cx="8704263" cy="4248150"/>
          </a:xfrm>
        </p:spPr>
        <p:txBody>
          <a:bodyPr/>
          <a:lstStyle/>
          <a:p>
            <a:pP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Interactions </a:t>
            </a:r>
            <a:r>
              <a:rPr lang="en-GB" altLang="fr-FR" sz="2400" dirty="0" err="1" smtClean="0"/>
              <a:t>pharmacocinétiques</a:t>
            </a:r>
            <a:endParaRPr lang="en-GB" altLang="fr-FR" sz="2400" dirty="0" smtClean="0"/>
          </a:p>
          <a:p>
            <a:pP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Interactions </a:t>
            </a:r>
            <a:r>
              <a:rPr lang="en-GB" altLang="fr-FR" sz="2400" dirty="0" err="1" smtClean="0"/>
              <a:t>pharmacodynamiques</a:t>
            </a:r>
            <a:endParaRPr lang="en-GB" altLang="fr-FR" sz="2400" dirty="0" smtClean="0"/>
          </a:p>
          <a:p>
            <a:pP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Incompatibilités</a:t>
            </a:r>
            <a:r>
              <a:rPr lang="en-GB" altLang="fr-FR" sz="2400" dirty="0" smtClean="0"/>
              <a:t> </a:t>
            </a:r>
            <a:r>
              <a:rPr lang="en-GB" altLang="fr-FR" sz="2400" dirty="0" err="1" smtClean="0"/>
              <a:t>médicamenteuses</a:t>
            </a:r>
            <a:endParaRPr lang="en-GB" altLang="fr-FR" sz="2400" dirty="0" smtClean="0"/>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2140814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Grp="1" noChangeArrowheads="1"/>
          </p:cNvSpPr>
          <p:nvPr>
            <p:ph type="title"/>
          </p:nvPr>
        </p:nvSpPr>
        <p:spPr>
          <a:xfrm>
            <a:off x="1703388" y="578305"/>
            <a:ext cx="7903028" cy="1145993"/>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a:solidFill>
                  <a:schemeClr val="accent2"/>
                </a:solidFill>
              </a:rPr>
              <a:t>Interactions </a:t>
            </a:r>
            <a:r>
              <a:rPr lang="en-GB" altLang="fr-FR" b="1" dirty="0" err="1">
                <a:solidFill>
                  <a:schemeClr val="accent2"/>
                </a:solidFill>
              </a:rPr>
              <a:t>pharmacodynamiques</a:t>
            </a:r>
            <a:endParaRPr lang="en-GB" altLang="fr-FR" b="1" dirty="0">
              <a:solidFill>
                <a:schemeClr val="accent2"/>
              </a:solidFill>
            </a:endParaRPr>
          </a:p>
        </p:txBody>
      </p:sp>
      <p:sp>
        <p:nvSpPr>
          <p:cNvPr id="112643" name="Rectangle 2"/>
          <p:cNvSpPr>
            <a:spLocks noGrp="1" noChangeArrowheads="1"/>
          </p:cNvSpPr>
          <p:nvPr>
            <p:ph idx="1"/>
          </p:nvPr>
        </p:nvSpPr>
        <p:spPr>
          <a:xfrm>
            <a:off x="561612" y="1724298"/>
            <a:ext cx="9431473" cy="4651375"/>
          </a:xfrm>
        </p:spPr>
        <p:txBody>
          <a:bodyPr>
            <a:noAutofit/>
          </a:bodyPr>
          <a:lstStyle/>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Actions </a:t>
            </a:r>
            <a:r>
              <a:rPr lang="en-GB" altLang="fr-FR" sz="2400" dirty="0" err="1"/>
              <a:t>simultanées</a:t>
            </a:r>
            <a:r>
              <a:rPr lang="en-GB" altLang="fr-FR" sz="2400" dirty="0"/>
              <a:t> sur les </a:t>
            </a:r>
            <a:r>
              <a:rPr lang="en-GB" altLang="fr-FR" sz="2400" dirty="0" err="1"/>
              <a:t>mêmes</a:t>
            </a:r>
            <a:r>
              <a:rPr lang="en-GB" altLang="fr-FR" sz="2400" dirty="0"/>
              <a:t> </a:t>
            </a:r>
            <a:r>
              <a:rPr lang="en-GB" altLang="fr-FR" sz="2400" dirty="0" err="1"/>
              <a:t>récepteurs</a:t>
            </a:r>
            <a:r>
              <a:rPr lang="en-GB" altLang="fr-FR" sz="2400" dirty="0"/>
              <a:t> </a:t>
            </a:r>
            <a:r>
              <a:rPr lang="en-GB" altLang="fr-FR" sz="2400" dirty="0" err="1"/>
              <a:t>ou</a:t>
            </a:r>
            <a:r>
              <a:rPr lang="en-GB" altLang="fr-FR" sz="2400" dirty="0"/>
              <a:t> les </a:t>
            </a:r>
            <a:r>
              <a:rPr lang="en-GB" altLang="fr-FR" sz="2400" dirty="0" err="1"/>
              <a:t>mêmes</a:t>
            </a:r>
            <a:r>
              <a:rPr lang="en-GB" altLang="fr-FR" sz="2400" dirty="0"/>
              <a:t> </a:t>
            </a:r>
            <a:r>
              <a:rPr lang="en-GB" altLang="fr-FR" sz="2400" dirty="0" err="1"/>
              <a:t>voies</a:t>
            </a:r>
            <a:r>
              <a:rPr lang="en-GB" altLang="fr-FR" sz="2400" dirty="0"/>
              <a:t> de signalisation </a:t>
            </a:r>
            <a:r>
              <a:rPr lang="en-GB" altLang="fr-FR" sz="2400" dirty="0" err="1"/>
              <a:t>intracellulaires</a:t>
            </a:r>
            <a:endParaRPr lang="en-GB" altLang="fr-FR" sz="2400" dirty="0"/>
          </a:p>
          <a:p>
            <a:pPr>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	 </a:t>
            </a:r>
            <a:r>
              <a:rPr lang="en-GB" altLang="fr-FR" sz="2400" dirty="0" err="1"/>
              <a:t>Exemple</a:t>
            </a:r>
            <a:r>
              <a:rPr lang="en-GB" altLang="fr-FR" sz="2400" dirty="0"/>
              <a:t> : </a:t>
            </a:r>
            <a:r>
              <a:rPr lang="en-GB" altLang="fr-FR" sz="2400" dirty="0" err="1"/>
              <a:t>Neuroleptiques</a:t>
            </a:r>
            <a:r>
              <a:rPr lang="en-GB" altLang="fr-FR" sz="2400" dirty="0"/>
              <a:t> et </a:t>
            </a:r>
            <a:r>
              <a:rPr lang="en-GB" altLang="fr-FR" sz="2400" dirty="0" err="1"/>
              <a:t>agonistes</a:t>
            </a:r>
            <a:r>
              <a:rPr lang="en-GB" altLang="fr-FR" sz="2400" dirty="0"/>
              <a:t> </a:t>
            </a:r>
            <a:r>
              <a:rPr lang="en-GB" altLang="fr-FR" sz="2400" dirty="0" err="1"/>
              <a:t>dopaminergiques</a:t>
            </a:r>
            <a:r>
              <a:rPr lang="en-GB" altLang="fr-FR" sz="2400" dirty="0"/>
              <a:t> 	sur les </a:t>
            </a:r>
            <a:r>
              <a:rPr lang="en-GB" altLang="fr-FR" sz="2400" dirty="0" err="1" smtClean="0"/>
              <a:t>récepteurs</a:t>
            </a:r>
            <a:r>
              <a:rPr lang="en-GB" altLang="fr-FR" sz="2400" dirty="0" smtClean="0"/>
              <a:t> </a:t>
            </a:r>
            <a:r>
              <a:rPr lang="en-GB" altLang="fr-FR" sz="2400" dirty="0" err="1"/>
              <a:t>dopaminergiques</a:t>
            </a:r>
            <a:endParaRPr lang="en-GB" altLang="fr-FR" sz="2400" dirty="0"/>
          </a:p>
          <a:p>
            <a:pPr>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a:p>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a:t>Effets</a:t>
            </a:r>
            <a:r>
              <a:rPr lang="en-GB" altLang="fr-FR" sz="2400" dirty="0"/>
              <a:t> sur </a:t>
            </a:r>
            <a:r>
              <a:rPr lang="en-GB" altLang="fr-FR" sz="2400" dirty="0" err="1"/>
              <a:t>une</a:t>
            </a:r>
            <a:r>
              <a:rPr lang="en-GB" altLang="fr-FR" sz="2400" dirty="0"/>
              <a:t> </a:t>
            </a:r>
            <a:r>
              <a:rPr lang="en-GB" altLang="fr-FR" sz="2400" dirty="0" err="1"/>
              <a:t>même</a:t>
            </a:r>
            <a:r>
              <a:rPr lang="en-GB" altLang="fr-FR" sz="2400" dirty="0"/>
              <a:t> </a:t>
            </a:r>
            <a:r>
              <a:rPr lang="en-GB" altLang="fr-FR" sz="2400" dirty="0" err="1"/>
              <a:t>fonction</a:t>
            </a:r>
            <a:r>
              <a:rPr lang="en-GB" altLang="fr-FR" sz="2400" dirty="0"/>
              <a:t> </a:t>
            </a:r>
            <a:r>
              <a:rPr lang="en-GB" altLang="fr-FR" sz="2400" dirty="0" err="1"/>
              <a:t>physiologique</a:t>
            </a:r>
            <a:r>
              <a:rPr lang="en-GB" altLang="fr-FR" sz="2400" dirty="0"/>
              <a:t> </a:t>
            </a:r>
            <a:r>
              <a:rPr lang="en-GB" altLang="fr-FR" sz="2400" dirty="0" err="1"/>
              <a:t>ou</a:t>
            </a:r>
            <a:r>
              <a:rPr lang="en-GB" altLang="fr-FR" sz="2400" dirty="0"/>
              <a:t> des </a:t>
            </a:r>
            <a:r>
              <a:rPr lang="en-GB" altLang="fr-FR" sz="2400" dirty="0" err="1"/>
              <a:t>fonctions</a:t>
            </a:r>
            <a:r>
              <a:rPr lang="en-GB" altLang="fr-FR" sz="2400" dirty="0"/>
              <a:t> </a:t>
            </a:r>
            <a:r>
              <a:rPr lang="en-GB" altLang="fr-FR" sz="2400" dirty="0" err="1"/>
              <a:t>compensatrices</a:t>
            </a:r>
            <a:endParaRPr lang="en-GB" altLang="fr-FR" sz="2400" dirty="0"/>
          </a:p>
          <a:p>
            <a:pPr>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	 </a:t>
            </a:r>
            <a:r>
              <a:rPr lang="en-GB" altLang="fr-FR" sz="2400" dirty="0" err="1"/>
              <a:t>Exemple</a:t>
            </a:r>
            <a:r>
              <a:rPr lang="en-GB" altLang="fr-FR" sz="2400" dirty="0"/>
              <a:t> : AVK et </a:t>
            </a:r>
            <a:r>
              <a:rPr lang="en-GB" altLang="fr-FR" sz="2400" dirty="0" err="1"/>
              <a:t>antiagrégants</a:t>
            </a:r>
            <a:r>
              <a:rPr lang="en-GB" altLang="fr-FR" sz="2400" dirty="0"/>
              <a:t> </a:t>
            </a:r>
            <a:r>
              <a:rPr lang="en-GB" altLang="fr-FR" sz="2400" dirty="0" err="1"/>
              <a:t>plaquettaires</a:t>
            </a:r>
            <a:r>
              <a:rPr lang="en-GB" altLang="fr-FR" sz="2400" dirty="0"/>
              <a:t> 	(augmentation </a:t>
            </a:r>
            <a:r>
              <a:rPr lang="en-GB" altLang="fr-FR" sz="2400" dirty="0" smtClean="0"/>
              <a:t>du </a:t>
            </a:r>
            <a:r>
              <a:rPr lang="en-GB" altLang="fr-FR" sz="2400" dirty="0" err="1" smtClean="0"/>
              <a:t>risque</a:t>
            </a:r>
            <a:r>
              <a:rPr lang="en-GB" altLang="fr-FR" sz="2400" dirty="0" smtClean="0"/>
              <a:t> </a:t>
            </a:r>
            <a:r>
              <a:rPr lang="en-GB" altLang="fr-FR" sz="2400" dirty="0" err="1"/>
              <a:t>hémorragique</a:t>
            </a:r>
            <a:r>
              <a:rPr lang="en-GB" altLang="fr-FR" sz="2400" dirty="0"/>
              <a:t>)</a:t>
            </a:r>
            <a:r>
              <a:rPr lang="ar-SA" altLang="fr-FR" sz="2400" dirty="0"/>
              <a:t>‏</a:t>
            </a:r>
            <a:endParaRPr lang="en-GB" altLang="fr-FR" sz="2400" dirty="0"/>
          </a:p>
          <a:p>
            <a:pPr>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a:p>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Modifications de </a:t>
            </a:r>
            <a:r>
              <a:rPr lang="en-GB" altLang="fr-FR" sz="2400" dirty="0" err="1"/>
              <a:t>l’équilibre</a:t>
            </a:r>
            <a:r>
              <a:rPr lang="en-GB" altLang="fr-FR" sz="2400" dirty="0"/>
              <a:t> </a:t>
            </a:r>
            <a:r>
              <a:rPr lang="en-GB" altLang="fr-FR" sz="2400" dirty="0" err="1"/>
              <a:t>ionique</a:t>
            </a:r>
            <a:endParaRPr lang="en-GB" altLang="fr-FR" sz="2400" dirty="0"/>
          </a:p>
          <a:p>
            <a:pPr>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	</a:t>
            </a:r>
            <a:r>
              <a:rPr lang="en-GB" altLang="fr-FR" sz="2400" dirty="0" smtClean="0"/>
              <a:t></a:t>
            </a:r>
            <a:r>
              <a:rPr lang="en-GB" altLang="fr-FR" sz="2400" dirty="0"/>
              <a:t> </a:t>
            </a:r>
            <a:r>
              <a:rPr lang="en-GB" altLang="fr-FR" sz="2400" dirty="0" err="1"/>
              <a:t>Exemples</a:t>
            </a:r>
            <a:r>
              <a:rPr lang="en-GB" altLang="fr-FR" sz="2400" dirty="0"/>
              <a:t> : association de </a:t>
            </a:r>
            <a:r>
              <a:rPr lang="en-GB" altLang="fr-FR" sz="2400" dirty="0" err="1"/>
              <a:t>médicaments</a:t>
            </a:r>
            <a:r>
              <a:rPr lang="en-GB" altLang="fr-FR" sz="2400" dirty="0"/>
              <a:t> </a:t>
            </a:r>
            <a:r>
              <a:rPr lang="en-GB" altLang="fr-FR" sz="2400" dirty="0" err="1"/>
              <a:t>hypokaliémiants</a:t>
            </a:r>
            <a:r>
              <a:rPr lang="en-GB" altLang="fr-FR" sz="2400" dirty="0"/>
              <a:t> </a:t>
            </a:r>
            <a:r>
              <a:rPr lang="en-GB" altLang="fr-FR" sz="2400" dirty="0" err="1"/>
              <a:t>ou</a:t>
            </a:r>
            <a:r>
              <a:rPr lang="en-GB" altLang="fr-FR" sz="2400" dirty="0"/>
              <a:t> de 	</a:t>
            </a:r>
            <a:r>
              <a:rPr lang="en-GB" altLang="fr-FR" sz="2400" dirty="0" err="1"/>
              <a:t>médicaments</a:t>
            </a:r>
            <a:r>
              <a:rPr lang="en-GB" altLang="fr-FR" sz="2400" dirty="0"/>
              <a:t> </a:t>
            </a:r>
            <a:r>
              <a:rPr lang="en-GB" altLang="fr-FR" sz="2400" dirty="0" err="1" smtClean="0"/>
              <a:t>hyperkaliémiants</a:t>
            </a:r>
            <a:r>
              <a:rPr lang="en-GB" altLang="fr-FR" sz="2400" dirty="0" smtClean="0"/>
              <a:t> </a:t>
            </a:r>
            <a:r>
              <a:rPr lang="en-GB" altLang="fr-FR" sz="2400" dirty="0"/>
              <a:t>et de </a:t>
            </a:r>
            <a:r>
              <a:rPr lang="en-GB" altLang="fr-FR" sz="2400" dirty="0" smtClean="0"/>
              <a:t>medicaments qui </a:t>
            </a:r>
            <a:r>
              <a:rPr lang="en-GB" altLang="fr-FR" sz="2400" dirty="0" err="1" smtClean="0"/>
              <a:t>augmente</a:t>
            </a:r>
            <a:r>
              <a:rPr lang="en-GB" altLang="fr-FR" sz="2400" dirty="0" smtClean="0"/>
              <a:t> le QT </a:t>
            </a:r>
            <a:r>
              <a:rPr lang="en-GB" altLang="fr-FR" sz="2400" dirty="0" err="1" smtClean="0"/>
              <a:t>pouvant</a:t>
            </a:r>
            <a:r>
              <a:rPr lang="en-GB" altLang="fr-FR" sz="2400" dirty="0" smtClean="0"/>
              <a:t> </a:t>
            </a:r>
            <a:r>
              <a:rPr lang="en-GB" altLang="fr-FR" sz="2400" dirty="0"/>
              <a:t>donner </a:t>
            </a:r>
            <a:r>
              <a:rPr lang="en-GB" altLang="fr-FR" sz="2400" dirty="0" smtClean="0"/>
              <a:t>des </a:t>
            </a:r>
            <a:r>
              <a:rPr lang="en-GB" altLang="fr-FR" sz="2400" dirty="0" err="1"/>
              <a:t>torsades</a:t>
            </a:r>
            <a:r>
              <a:rPr lang="en-GB" altLang="fr-FR" sz="2400" dirty="0"/>
              <a:t> de </a:t>
            </a:r>
            <a:r>
              <a:rPr lang="en-GB" altLang="fr-FR" sz="2400" dirty="0" smtClean="0"/>
              <a:t>pointe </a:t>
            </a:r>
            <a:endParaRPr lang="en-GB" altLang="fr-FR" sz="2400" dirty="0"/>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31494448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Grp="1" noChangeArrowheads="1"/>
          </p:cNvSpPr>
          <p:nvPr>
            <p:ph type="title"/>
          </p:nvPr>
        </p:nvSpPr>
        <p:spPr>
          <a:xfrm>
            <a:off x="1703388" y="642075"/>
            <a:ext cx="7793037"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a:solidFill>
                  <a:schemeClr val="accent2"/>
                </a:solidFill>
              </a:rPr>
              <a:t>Interactions </a:t>
            </a:r>
            <a:r>
              <a:rPr lang="en-GB" altLang="fr-FR" b="1" dirty="0" err="1">
                <a:solidFill>
                  <a:schemeClr val="accent2"/>
                </a:solidFill>
              </a:rPr>
              <a:t>pharmacocinétiques</a:t>
            </a:r>
            <a:endParaRPr lang="en-GB" altLang="fr-FR" b="1" dirty="0">
              <a:solidFill>
                <a:schemeClr val="accent2"/>
              </a:solidFill>
            </a:endParaRPr>
          </a:p>
        </p:txBody>
      </p:sp>
      <p:sp>
        <p:nvSpPr>
          <p:cNvPr id="114691" name="Rectangle 2"/>
          <p:cNvSpPr>
            <a:spLocks noGrp="1" noChangeArrowheads="1"/>
          </p:cNvSpPr>
          <p:nvPr>
            <p:ph idx="1"/>
          </p:nvPr>
        </p:nvSpPr>
        <p:spPr>
          <a:xfrm>
            <a:off x="1703388" y="2017714"/>
            <a:ext cx="8775700" cy="4651375"/>
          </a:xfrm>
        </p:spPr>
        <p:txBody>
          <a:bodyPr>
            <a:norm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Peuvent</a:t>
            </a:r>
            <a:r>
              <a:rPr lang="en-GB" altLang="fr-FR" sz="2400" dirty="0" smtClean="0"/>
              <a:t> toucher </a:t>
            </a:r>
            <a:r>
              <a:rPr lang="en-GB" altLang="fr-FR" sz="2400" dirty="0" err="1" smtClean="0"/>
              <a:t>chacune</a:t>
            </a:r>
            <a:r>
              <a:rPr lang="en-GB" altLang="fr-FR" sz="2400" dirty="0" smtClean="0"/>
              <a:t> des </a:t>
            </a:r>
            <a:r>
              <a:rPr lang="en-GB" altLang="fr-FR" sz="2400" dirty="0" err="1" smtClean="0"/>
              <a:t>différentes</a:t>
            </a:r>
            <a:r>
              <a:rPr lang="en-GB" altLang="fr-FR" sz="2400" dirty="0" smtClean="0"/>
              <a:t> </a:t>
            </a:r>
            <a:r>
              <a:rPr lang="en-GB" altLang="fr-FR" sz="2400" dirty="0" err="1" smtClean="0"/>
              <a:t>étapes</a:t>
            </a:r>
            <a:r>
              <a:rPr lang="en-GB" altLang="fr-FR" sz="2400" dirty="0" smtClean="0"/>
              <a:t> du </a:t>
            </a:r>
            <a:r>
              <a:rPr lang="en-GB" altLang="fr-FR" sz="2400" dirty="0" err="1" smtClean="0"/>
              <a:t>devenir</a:t>
            </a:r>
            <a:r>
              <a:rPr lang="en-GB" altLang="fr-FR" sz="2400" dirty="0" smtClean="0"/>
              <a:t> du </a:t>
            </a:r>
            <a:r>
              <a:rPr lang="en-GB" altLang="fr-FR" sz="2400" dirty="0" err="1" smtClean="0"/>
              <a:t>médicament</a:t>
            </a:r>
            <a:r>
              <a:rPr lang="en-GB" altLang="fr-FR" sz="2400" dirty="0" smtClean="0"/>
              <a:t> </a:t>
            </a:r>
            <a:r>
              <a:rPr lang="en-GB" altLang="fr-FR" sz="2400" dirty="0" err="1" smtClean="0"/>
              <a:t>dans</a:t>
            </a:r>
            <a:r>
              <a:rPr lang="en-GB" altLang="fr-FR" sz="2400" dirty="0" smtClean="0"/>
              <a:t> </a:t>
            </a:r>
            <a:r>
              <a:rPr lang="en-GB" altLang="fr-FR" sz="2400" dirty="0" err="1" smtClean="0"/>
              <a:t>l’organisme</a:t>
            </a:r>
            <a:endParaRPr lang="en-GB" altLang="fr-FR" sz="2400" dirty="0" smtClean="0"/>
          </a:p>
          <a:p>
            <a:pP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Absorption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Liaison aux </a:t>
            </a:r>
            <a:r>
              <a:rPr lang="en-GB" altLang="fr-FR" sz="2400" dirty="0" err="1" smtClean="0"/>
              <a:t>protéines</a:t>
            </a:r>
            <a:r>
              <a:rPr lang="en-GB" altLang="fr-FR" sz="2400" dirty="0" smtClean="0"/>
              <a:t> </a:t>
            </a:r>
            <a:r>
              <a:rPr lang="en-GB" altLang="fr-FR" sz="2400" dirty="0" err="1" smtClean="0"/>
              <a:t>plasmatiques</a:t>
            </a:r>
            <a:endParaRPr lang="en-GB" altLang="fr-FR" sz="2400"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Métabolisme</a:t>
            </a:r>
            <a:endParaRPr lang="en-GB" altLang="fr-FR" sz="2400"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Élimination</a:t>
            </a:r>
            <a:r>
              <a:rPr lang="en-GB" altLang="fr-FR" sz="2400" dirty="0" smtClean="0"/>
              <a:t> </a:t>
            </a:r>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3659135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Grp="1" noChangeArrowheads="1"/>
          </p:cNvSpPr>
          <p:nvPr>
            <p:ph type="title"/>
          </p:nvPr>
        </p:nvSpPr>
        <p:spPr>
          <a:xfrm>
            <a:off x="1590722" y="576762"/>
            <a:ext cx="7793037"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a:solidFill>
                  <a:schemeClr val="accent2"/>
                </a:solidFill>
              </a:rPr>
              <a:t>Interactions </a:t>
            </a:r>
            <a:r>
              <a:rPr lang="en-GB" altLang="fr-FR" b="1" dirty="0" err="1">
                <a:solidFill>
                  <a:schemeClr val="accent2"/>
                </a:solidFill>
              </a:rPr>
              <a:t>pharmacocinétiques</a:t>
            </a:r>
            <a:endParaRPr lang="en-GB" altLang="fr-FR" b="1" dirty="0">
              <a:solidFill>
                <a:schemeClr val="accent2"/>
              </a:solidFill>
            </a:endParaRPr>
          </a:p>
        </p:txBody>
      </p:sp>
      <p:sp>
        <p:nvSpPr>
          <p:cNvPr id="116739" name="Rectangle 2"/>
          <p:cNvSpPr>
            <a:spLocks noGrp="1" noChangeArrowheads="1"/>
          </p:cNvSpPr>
          <p:nvPr>
            <p:ph idx="1"/>
          </p:nvPr>
        </p:nvSpPr>
        <p:spPr>
          <a:xfrm>
            <a:off x="1703388" y="2017714"/>
            <a:ext cx="8775700" cy="4651375"/>
          </a:xfrm>
        </p:spPr>
        <p:txBody>
          <a:bodyPr/>
          <a:lstStyle/>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a:t>Absorption :</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latin typeface="Symbol" panose="05050102010706020507" pitchFamily="18" charset="2"/>
              </a:rPr>
              <a:t></a:t>
            </a:r>
            <a:r>
              <a:rPr lang="en-GB" altLang="fr-FR" sz="2000"/>
              <a:t> quantité absorbée </a:t>
            </a:r>
            <a:r>
              <a:rPr lang="en-GB" altLang="fr-FR" sz="2000">
                <a:latin typeface="Wingdings" panose="05000000000000000000" pitchFamily="2" charset="2"/>
              </a:rPr>
              <a:t></a:t>
            </a:r>
            <a:r>
              <a:rPr lang="en-GB" altLang="fr-FR" sz="2000"/>
              <a:t> risque : &lt; concentration thérapeutique</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latin typeface="Symbol" panose="05050102010706020507" pitchFamily="18" charset="2"/>
              </a:rPr>
              <a:t></a:t>
            </a:r>
            <a:r>
              <a:rPr lang="en-GB" altLang="fr-FR" sz="2000"/>
              <a:t> vitesse d’absorption : modif Cmax et Tmax</a:t>
            </a:r>
          </a:p>
          <a:p>
            <a:pPr lvl="1">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000"/>
          </a:p>
          <a:p>
            <a:pPr>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a:t>Facteurs d’interaction :</a:t>
            </a:r>
          </a:p>
          <a:p>
            <a:pPr>
              <a:lnSpc>
                <a:spcPct val="80000"/>
              </a:lnSpc>
              <a:spcBef>
                <a:spcPts val="4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1600"/>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pH : modification de l’acidité gastrique peut modifier l’absorption d’un autre médicament</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Motilité gastro-intestinale : vidange gastrique retardée</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Formation de complexes : ex : tétracyclines et sels de calcium ou de fer</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Interférences avec un transport actif</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Le bol alimentaire (absorption diminuée par la prise d’aliments)</a:t>
            </a:r>
            <a:r>
              <a:rPr lang="ar-SA" altLang="fr-FR" sz="2000"/>
              <a:t>‏</a:t>
            </a:r>
            <a:endParaRPr lang="en-GB" altLang="fr-FR" sz="2000"/>
          </a:p>
          <a:p>
            <a:pPr lvl="1">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altLang="fr-FR" sz="2000"/>
              <a:t>‏</a:t>
            </a:r>
            <a:endParaRPr lang="en-GB" altLang="fr-FR" sz="2000"/>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3273246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body" idx="1"/>
          </p:nvPr>
        </p:nvSpPr>
        <p:spPr>
          <a:xfrm>
            <a:off x="843491" y="1362075"/>
            <a:ext cx="10501841" cy="5011738"/>
          </a:xfrm>
        </p:spPr>
        <p:txBody>
          <a:bodyPr>
            <a:noAutofit/>
          </a:bodyPr>
          <a:lstStyle/>
          <a:p>
            <a:pPr eaLnBrk="1" hangingPunct="1">
              <a:lnSpc>
                <a:spcPct val="210000"/>
              </a:lnSpc>
              <a:defRPr/>
            </a:pPr>
            <a:r>
              <a:rPr lang="fr-FR" altLang="fr-FR" sz="1600" dirty="0"/>
              <a:t>Diminution de la vitesse/de la quantité absorbée</a:t>
            </a:r>
          </a:p>
          <a:p>
            <a:pPr eaLnBrk="1" hangingPunct="1">
              <a:lnSpc>
                <a:spcPct val="210000"/>
              </a:lnSpc>
              <a:defRPr/>
            </a:pPr>
            <a:r>
              <a:rPr lang="fr-FR" altLang="fr-FR" sz="1600" dirty="0"/>
              <a:t>Plus rarement, augmentation de l’absorption</a:t>
            </a:r>
          </a:p>
          <a:p>
            <a:pPr eaLnBrk="1" hangingPunct="1">
              <a:lnSpc>
                <a:spcPct val="210000"/>
              </a:lnSpc>
              <a:defRPr/>
            </a:pPr>
            <a:r>
              <a:rPr lang="fr-FR" altLang="fr-FR" sz="1600" dirty="0"/>
              <a:t>Principaux exemples</a:t>
            </a:r>
          </a:p>
          <a:p>
            <a:pPr lvl="1" eaLnBrk="1" hangingPunct="1">
              <a:lnSpc>
                <a:spcPct val="210000"/>
              </a:lnSpc>
              <a:defRPr/>
            </a:pPr>
            <a:r>
              <a:rPr lang="fr-FR" altLang="fr-FR" dirty="0"/>
              <a:t>Modification du pH (</a:t>
            </a:r>
            <a:r>
              <a:rPr lang="fr-FR" altLang="fr-FR" dirty="0" err="1"/>
              <a:t>anti-acides</a:t>
            </a:r>
            <a:r>
              <a:rPr lang="fr-FR" altLang="fr-FR" dirty="0"/>
              <a:t>) ou du transit (</a:t>
            </a:r>
            <a:r>
              <a:rPr lang="fr-FR" altLang="fr-FR" dirty="0" err="1"/>
              <a:t>atropinique</a:t>
            </a:r>
            <a:r>
              <a:rPr lang="fr-FR" altLang="fr-FR" dirty="0"/>
              <a:t>, </a:t>
            </a:r>
            <a:r>
              <a:rPr lang="fr-FR" altLang="fr-FR" dirty="0" err="1"/>
              <a:t>métoclopramide</a:t>
            </a:r>
            <a:r>
              <a:rPr lang="fr-FR" altLang="fr-FR" dirty="0"/>
              <a:t>)</a:t>
            </a:r>
          </a:p>
          <a:p>
            <a:pPr lvl="1" eaLnBrk="1" hangingPunct="1">
              <a:lnSpc>
                <a:spcPct val="210000"/>
              </a:lnSpc>
              <a:defRPr/>
            </a:pPr>
            <a:r>
              <a:rPr lang="fr-FR" altLang="fr-FR" dirty="0" smtClean="0"/>
              <a:t>Absorption </a:t>
            </a:r>
            <a:r>
              <a:rPr lang="fr-FR" altLang="fr-FR" dirty="0"/>
              <a:t>: résine avec AVK, digitalique, hormone thyroïdienne…</a:t>
            </a:r>
          </a:p>
          <a:p>
            <a:pPr lvl="1" eaLnBrk="1" hangingPunct="1">
              <a:lnSpc>
                <a:spcPct val="210000"/>
              </a:lnSpc>
              <a:defRPr/>
            </a:pPr>
            <a:r>
              <a:rPr lang="fr-FR" altLang="fr-FR" dirty="0"/>
              <a:t>Chélation: sels de fer ou de calcium avec </a:t>
            </a:r>
            <a:r>
              <a:rPr lang="fr-FR" altLang="fr-FR" dirty="0" err="1"/>
              <a:t>biphosphonates</a:t>
            </a:r>
            <a:r>
              <a:rPr lang="fr-FR" altLang="fr-FR" dirty="0"/>
              <a:t>, quinolones, thyroxine</a:t>
            </a:r>
          </a:p>
          <a:p>
            <a:pPr lvl="1" eaLnBrk="1" hangingPunct="1">
              <a:lnSpc>
                <a:spcPct val="210000"/>
              </a:lnSpc>
              <a:defRPr/>
            </a:pPr>
            <a:r>
              <a:rPr lang="fr-FR" altLang="fr-FR" dirty="0"/>
              <a:t>Modifications du transit intestinal (</a:t>
            </a:r>
            <a:r>
              <a:rPr lang="fr-FR" altLang="fr-FR" dirty="0" err="1"/>
              <a:t>métoclopramide</a:t>
            </a:r>
            <a:r>
              <a:rPr lang="fr-FR" altLang="fr-FR" dirty="0"/>
              <a:t>, </a:t>
            </a:r>
            <a:r>
              <a:rPr lang="fr-FR" altLang="fr-FR" dirty="0" err="1"/>
              <a:t>atropiniques</a:t>
            </a:r>
            <a:r>
              <a:rPr lang="fr-FR" altLang="fr-FR" dirty="0"/>
              <a:t>….) ou de la flore (antibiotiques)</a:t>
            </a:r>
          </a:p>
          <a:p>
            <a:pPr lvl="1" eaLnBrk="1" hangingPunct="1">
              <a:lnSpc>
                <a:spcPct val="210000"/>
              </a:lnSpc>
              <a:defRPr/>
            </a:pPr>
            <a:r>
              <a:rPr lang="fr-FR" altLang="fr-FR" dirty="0"/>
              <a:t>Malabsorption: </a:t>
            </a:r>
            <a:r>
              <a:rPr lang="fr-FR" altLang="fr-FR" dirty="0" err="1"/>
              <a:t>orlistat</a:t>
            </a:r>
            <a:r>
              <a:rPr lang="fr-FR" altLang="fr-FR" dirty="0"/>
              <a:t> et vitamines liposolubles</a:t>
            </a:r>
          </a:p>
        </p:txBody>
      </p:sp>
      <p:sp>
        <p:nvSpPr>
          <p:cNvPr id="377859" name="Rectangle 3"/>
          <p:cNvSpPr>
            <a:spLocks noGrp="1" noChangeArrowheads="1"/>
          </p:cNvSpPr>
          <p:nvPr>
            <p:ph type="title"/>
          </p:nvPr>
        </p:nvSpPr>
        <p:spPr>
          <a:xfrm>
            <a:off x="1981200" y="188913"/>
            <a:ext cx="6875417" cy="1371600"/>
          </a:xfrm>
        </p:spPr>
        <p:txBody>
          <a:bodyPr/>
          <a:lstStyle/>
          <a:p>
            <a:pPr eaLnBrk="1" hangingPunct="1">
              <a:defRPr/>
            </a:pPr>
            <a:r>
              <a:rPr lang="fr-FR" altLang="fr-FR" dirty="0" smtClean="0">
                <a:solidFill>
                  <a:srgbClr val="0070C0"/>
                </a:solidFill>
              </a:rPr>
              <a:t>Modification de l’absorption</a:t>
            </a:r>
            <a:br>
              <a:rPr lang="fr-FR" altLang="fr-FR" dirty="0" smtClean="0">
                <a:solidFill>
                  <a:srgbClr val="0070C0"/>
                </a:solidFill>
              </a:rPr>
            </a:br>
            <a:r>
              <a:rPr lang="fr-FR" altLang="fr-FR" sz="2800" dirty="0">
                <a:solidFill>
                  <a:schemeClr val="tx1"/>
                </a:solidFill>
              </a:rPr>
              <a:t>Conséquences et exemples</a:t>
            </a:r>
          </a:p>
        </p:txBody>
      </p:sp>
      <p:pic>
        <p:nvPicPr>
          <p:cNvPr id="4" name="Image 3"/>
          <p:cNvPicPr>
            <a:picLocks noChangeAspect="1"/>
          </p:cNvPicPr>
          <p:nvPr/>
        </p:nvPicPr>
        <p:blipFill>
          <a:blip r:embed="rId3"/>
          <a:stretch>
            <a:fillRect/>
          </a:stretch>
        </p:blipFill>
        <p:spPr>
          <a:xfrm>
            <a:off x="396240" y="304180"/>
            <a:ext cx="585298" cy="570533"/>
          </a:xfrm>
          <a:prstGeom prst="rect">
            <a:avLst/>
          </a:prstGeom>
        </p:spPr>
      </p:pic>
    </p:spTree>
    <p:extLst>
      <p:ext uri="{BB962C8B-B14F-4D97-AF65-F5344CB8AC3E}">
        <p14:creationId xmlns:p14="http://schemas.microsoft.com/office/powerpoint/2010/main" val="270070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Grp="1" noChangeArrowheads="1"/>
          </p:cNvSpPr>
          <p:nvPr>
            <p:ph type="title"/>
          </p:nvPr>
        </p:nvSpPr>
        <p:spPr>
          <a:xfrm>
            <a:off x="1703388" y="629013"/>
            <a:ext cx="7793037"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a:solidFill>
                  <a:schemeClr val="accent2"/>
                </a:solidFill>
              </a:rPr>
              <a:t>Interactions </a:t>
            </a:r>
            <a:r>
              <a:rPr lang="en-GB" altLang="fr-FR" b="1" dirty="0" err="1">
                <a:solidFill>
                  <a:schemeClr val="accent2"/>
                </a:solidFill>
              </a:rPr>
              <a:t>pharmacocinétiques</a:t>
            </a:r>
            <a:endParaRPr lang="en-GB" altLang="fr-FR" b="1" dirty="0">
              <a:solidFill>
                <a:schemeClr val="accent2"/>
              </a:solidFill>
            </a:endParaRPr>
          </a:p>
        </p:txBody>
      </p:sp>
      <p:sp>
        <p:nvSpPr>
          <p:cNvPr id="118787" name="Rectangle 2"/>
          <p:cNvSpPr>
            <a:spLocks noGrp="1" noChangeArrowheads="1"/>
          </p:cNvSpPr>
          <p:nvPr>
            <p:ph idx="1"/>
          </p:nvPr>
        </p:nvSpPr>
        <p:spPr>
          <a:xfrm>
            <a:off x="1703388" y="2017714"/>
            <a:ext cx="8775700" cy="4651375"/>
          </a:xfrm>
        </p:spPr>
        <p:txBody>
          <a:bodyPr/>
          <a:lstStyle/>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a:t>Fixation aux protéines plasmatiques </a:t>
            </a:r>
          </a:p>
          <a:p>
            <a:pPr>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a:t>	</a:t>
            </a:r>
            <a:r>
              <a:rPr lang="en-GB" altLang="fr-FR" sz="2000"/>
              <a:t>Le médicament qui a la plus forte affinité se fixe en priorité et majore la forme libre active du second</a:t>
            </a:r>
          </a:p>
          <a:p>
            <a:pPr>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a:p>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a:t>Métabolisme hépatique </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Médicament métabolisé par les enzymes hépatiques</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latin typeface="Symbol" panose="05050102010706020507" pitchFamily="18" charset="2"/>
              </a:rPr>
              <a:t></a:t>
            </a:r>
            <a:r>
              <a:rPr lang="en-GB" altLang="fr-FR" sz="2000"/>
              <a:t> concentration si association avec un </a:t>
            </a:r>
            <a:r>
              <a:rPr lang="en-GB" altLang="fr-FR" sz="2000">
                <a:solidFill>
                  <a:srgbClr val="FF0000"/>
                </a:solidFill>
              </a:rPr>
              <a:t>inhibiteur enzymatique</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latin typeface="Symbol" panose="05050102010706020507" pitchFamily="18" charset="2"/>
              </a:rPr>
              <a:t></a:t>
            </a:r>
            <a:r>
              <a:rPr lang="en-GB" altLang="fr-FR" sz="2000"/>
              <a:t> concentration si association avec un </a:t>
            </a:r>
            <a:r>
              <a:rPr lang="en-GB" altLang="fr-FR" sz="2000">
                <a:solidFill>
                  <a:srgbClr val="FF0000"/>
                </a:solidFill>
              </a:rPr>
              <a:t>inducteur enzymatique</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Relation inverse si médicament activé par les enzymes hépatiques</a:t>
            </a:r>
          </a:p>
          <a:p>
            <a:pPr>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a:p>
          <a:p>
            <a:pPr>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a:t>Elimination : Interaction au niveau des tubules rénaux </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Interaction au niveau des transports actifs</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Modification du pH</a:t>
            </a:r>
          </a:p>
          <a:p>
            <a:pPr lvl="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000"/>
              <a:t>Modification de la réabsorption tubulaire</a:t>
            </a:r>
          </a:p>
        </p:txBody>
      </p:sp>
      <p:pic>
        <p:nvPicPr>
          <p:cNvPr id="4" name="Image 3"/>
          <p:cNvPicPr>
            <a:picLocks noChangeAspect="1"/>
          </p:cNvPicPr>
          <p:nvPr/>
        </p:nvPicPr>
        <p:blipFill>
          <a:blip r:embed="rId3"/>
          <a:stretch>
            <a:fillRect/>
          </a:stretch>
        </p:blipFill>
        <p:spPr>
          <a:xfrm>
            <a:off x="386080" y="343746"/>
            <a:ext cx="585298" cy="570533"/>
          </a:xfrm>
          <a:prstGeom prst="rect">
            <a:avLst/>
          </a:prstGeom>
        </p:spPr>
      </p:pic>
    </p:spTree>
    <p:extLst>
      <p:ext uri="{BB962C8B-B14F-4D97-AF65-F5344CB8AC3E}">
        <p14:creationId xmlns:p14="http://schemas.microsoft.com/office/powerpoint/2010/main" val="1905312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Grp="1" noChangeArrowheads="1"/>
          </p:cNvSpPr>
          <p:nvPr>
            <p:ph type="title"/>
          </p:nvPr>
        </p:nvSpPr>
        <p:spPr>
          <a:xfrm>
            <a:off x="1689740" y="164990"/>
            <a:ext cx="7793037"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a:solidFill>
                  <a:schemeClr val="accent2"/>
                </a:solidFill>
              </a:rPr>
              <a:t>Interactions </a:t>
            </a:r>
            <a:r>
              <a:rPr lang="en-GB" altLang="fr-FR" b="1" dirty="0" err="1">
                <a:solidFill>
                  <a:schemeClr val="accent2"/>
                </a:solidFill>
              </a:rPr>
              <a:t>pharmacocinétiques</a:t>
            </a:r>
            <a:endParaRPr lang="en-GB" altLang="fr-FR" b="1" dirty="0">
              <a:solidFill>
                <a:schemeClr val="accent2"/>
              </a:solidFill>
            </a:endParaRPr>
          </a:p>
        </p:txBody>
      </p:sp>
      <p:pic>
        <p:nvPicPr>
          <p:cNvPr id="3074" name="Picture 2" descr="5.2.3.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90" y="1075282"/>
            <a:ext cx="10467832" cy="55984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336195" y="3177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95" y="317766"/>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57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ChangeArrowheads="1"/>
          </p:cNvSpPr>
          <p:nvPr>
            <p:ph type="title"/>
          </p:nvPr>
        </p:nvSpPr>
        <p:spPr>
          <a:xfrm>
            <a:off x="1642973" y="655139"/>
            <a:ext cx="7793037"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err="1">
                <a:solidFill>
                  <a:schemeClr val="accent2"/>
                </a:solidFill>
              </a:rPr>
              <a:t>Facteurs</a:t>
            </a:r>
            <a:r>
              <a:rPr lang="en-GB" altLang="fr-FR" b="1" dirty="0">
                <a:solidFill>
                  <a:schemeClr val="accent2"/>
                </a:solidFill>
              </a:rPr>
              <a:t> </a:t>
            </a:r>
            <a:r>
              <a:rPr lang="en-GB" altLang="fr-FR" b="1" dirty="0" err="1">
                <a:solidFill>
                  <a:schemeClr val="accent2"/>
                </a:solidFill>
              </a:rPr>
              <a:t>individuels</a:t>
            </a:r>
            <a:r>
              <a:rPr lang="en-GB" altLang="fr-FR" b="1" dirty="0">
                <a:solidFill>
                  <a:schemeClr val="accent2"/>
                </a:solidFill>
              </a:rPr>
              <a:t> de variation</a:t>
            </a:r>
          </a:p>
        </p:txBody>
      </p:sp>
      <p:sp>
        <p:nvSpPr>
          <p:cNvPr id="120835" name="Rectangle 2"/>
          <p:cNvSpPr>
            <a:spLocks noGrp="1" noChangeArrowheads="1"/>
          </p:cNvSpPr>
          <p:nvPr>
            <p:ph idx="1"/>
          </p:nvPr>
        </p:nvSpPr>
        <p:spPr>
          <a:xfrm>
            <a:off x="1774826" y="2017714"/>
            <a:ext cx="8704263" cy="4651375"/>
          </a:xfrm>
        </p:spPr>
        <p:txBody>
          <a:bodyPr>
            <a:normAutofit/>
          </a:body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Nombreux</a:t>
            </a:r>
            <a:r>
              <a:rPr lang="en-GB" altLang="fr-FR" sz="2400" dirty="0" smtClean="0"/>
              <a:t> </a:t>
            </a:r>
            <a:r>
              <a:rPr lang="en-GB" altLang="fr-FR" sz="2400" dirty="0" err="1" smtClean="0"/>
              <a:t>facteurs</a:t>
            </a:r>
            <a:r>
              <a:rPr lang="en-GB" altLang="fr-FR" sz="2400" dirty="0" smtClean="0"/>
              <a:t> de variation  apparition des interactions et de </a:t>
            </a:r>
            <a:r>
              <a:rPr lang="en-GB" altLang="fr-FR" sz="2400" dirty="0" err="1" smtClean="0"/>
              <a:t>leur</a:t>
            </a:r>
            <a:r>
              <a:rPr lang="en-GB" altLang="fr-FR" sz="2400" dirty="0" smtClean="0"/>
              <a:t> </a:t>
            </a:r>
            <a:r>
              <a:rPr lang="en-GB" altLang="fr-FR" sz="2400" dirty="0" err="1" smtClean="0"/>
              <a:t>forme</a:t>
            </a:r>
            <a:r>
              <a:rPr lang="en-GB" altLang="fr-FR" sz="2400" dirty="0" smtClean="0"/>
              <a:t> </a:t>
            </a:r>
            <a:r>
              <a:rPr lang="en-GB" altLang="fr-FR" sz="2400" dirty="0" err="1" smtClean="0"/>
              <a:t>clinique</a:t>
            </a:r>
            <a:r>
              <a:rPr lang="en-GB" altLang="fr-FR" sz="2400" dirty="0" smtClean="0"/>
              <a:t> variable</a:t>
            </a:r>
          </a:p>
          <a:p>
            <a:pPr>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Exemples</a:t>
            </a:r>
            <a:r>
              <a:rPr lang="en-GB" altLang="fr-FR" sz="2400" dirty="0" smtClean="0"/>
              <a:t> :</a:t>
            </a:r>
          </a:p>
          <a:p>
            <a:pPr lvl="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Age : nouveau né + </a:t>
            </a:r>
            <a:r>
              <a:rPr lang="en-GB" altLang="fr-FR" sz="2400" dirty="0" err="1" smtClean="0"/>
              <a:t>sujet</a:t>
            </a:r>
            <a:r>
              <a:rPr lang="en-GB" altLang="fr-FR" sz="2400" dirty="0" smtClean="0"/>
              <a:t> </a:t>
            </a:r>
            <a:r>
              <a:rPr lang="en-GB" altLang="fr-FR" sz="2400" dirty="0" err="1" smtClean="0"/>
              <a:t>âgé</a:t>
            </a:r>
            <a:r>
              <a:rPr lang="en-GB" altLang="fr-FR" sz="2400" dirty="0" smtClean="0"/>
              <a:t> (</a:t>
            </a:r>
            <a:r>
              <a:rPr lang="en-GB" altLang="fr-FR" sz="2400" dirty="0" err="1" smtClean="0"/>
              <a:t>risque</a:t>
            </a:r>
            <a:r>
              <a:rPr lang="en-GB" altLang="fr-FR" sz="2400" dirty="0" smtClean="0"/>
              <a:t> )</a:t>
            </a:r>
            <a:r>
              <a:rPr lang="ar-SA" altLang="fr-FR" sz="2400" dirty="0" smtClean="0"/>
              <a:t>‏</a:t>
            </a:r>
            <a:endParaRPr lang="en-GB" altLang="fr-FR" sz="2400" dirty="0" smtClean="0"/>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Aggravation </a:t>
            </a:r>
            <a:r>
              <a:rPr lang="en-GB" altLang="fr-FR" sz="2400" dirty="0" err="1" smtClean="0"/>
              <a:t>d’une</a:t>
            </a:r>
            <a:r>
              <a:rPr lang="en-GB" altLang="fr-FR" sz="2400" dirty="0" smtClean="0"/>
              <a:t> affection déjà </a:t>
            </a:r>
            <a:r>
              <a:rPr lang="en-GB" altLang="fr-FR" sz="2400" dirty="0" err="1" smtClean="0"/>
              <a:t>présente</a:t>
            </a:r>
            <a:r>
              <a:rPr lang="en-GB" altLang="fr-FR" sz="2400" dirty="0" smtClean="0"/>
              <a:t> par </a:t>
            </a:r>
            <a:r>
              <a:rPr lang="en-GB" altLang="fr-FR" sz="2400" dirty="0" err="1" smtClean="0"/>
              <a:t>une</a:t>
            </a:r>
            <a:r>
              <a:rPr lang="en-GB" altLang="fr-FR" sz="2400" dirty="0" smtClean="0"/>
              <a:t> interaction </a:t>
            </a:r>
            <a:r>
              <a:rPr lang="en-GB" altLang="fr-FR" sz="2400" dirty="0" err="1" smtClean="0"/>
              <a:t>médicamenteuse</a:t>
            </a:r>
            <a:r>
              <a:rPr lang="en-GB" altLang="fr-FR" sz="2400" dirty="0" smtClean="0"/>
              <a:t> (ex : </a:t>
            </a:r>
            <a:r>
              <a:rPr lang="en-GB" altLang="fr-FR" sz="2400" dirty="0" err="1" smtClean="0"/>
              <a:t>glaucome</a:t>
            </a:r>
            <a:r>
              <a:rPr lang="en-GB" altLang="fr-FR" sz="2400" dirty="0" smtClean="0"/>
              <a:t>)</a:t>
            </a:r>
            <a:r>
              <a:rPr lang="ar-SA" altLang="fr-FR" sz="2400" dirty="0" smtClean="0"/>
              <a:t>‏</a:t>
            </a:r>
            <a:endParaRPr lang="en-GB" altLang="fr-FR" sz="2400" dirty="0" smtClean="0"/>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16684989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A72C5CA-E694-444B-867C-9D8672547B90}" type="slidenum">
              <a:rPr lang="fr-FR" smtClean="0"/>
              <a:pPr>
                <a:defRPr/>
              </a:pPr>
              <a:t>2</a:t>
            </a:fld>
            <a:endParaRPr lang="fr-FR"/>
          </a:p>
        </p:txBody>
      </p:sp>
      <p:pic>
        <p:nvPicPr>
          <p:cNvPr id="1026" name="Picture 2" descr="http://ecx.images-amazon.com/images/I/51GipuGj2oL._SX346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474" y="476672"/>
            <a:ext cx="3314700" cy="47529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287688" y="5332566"/>
            <a:ext cx="5978496" cy="369332"/>
          </a:xfrm>
          <a:prstGeom prst="rect">
            <a:avLst/>
          </a:prstGeom>
          <a:noFill/>
        </p:spPr>
        <p:txBody>
          <a:bodyPr wrap="square" rtlCol="0">
            <a:spAutoFit/>
          </a:bodyPr>
          <a:lstStyle/>
          <a:p>
            <a:r>
              <a:rPr lang="fr-FR" dirty="0"/>
              <a:t>Référence principale recommandée pour les étudiants</a:t>
            </a:r>
          </a:p>
        </p:txBody>
      </p:sp>
    </p:spTree>
    <p:extLst>
      <p:ext uri="{BB962C8B-B14F-4D97-AF65-F5344CB8AC3E}">
        <p14:creationId xmlns:p14="http://schemas.microsoft.com/office/powerpoint/2010/main" val="996197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Grp="1" noChangeArrowheads="1"/>
          </p:cNvSpPr>
          <p:nvPr>
            <p:ph type="title"/>
          </p:nvPr>
        </p:nvSpPr>
        <p:spPr>
          <a:xfrm>
            <a:off x="2674939" y="615950"/>
            <a:ext cx="5215027"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dirty="0" err="1" smtClean="0">
                <a:solidFill>
                  <a:schemeClr val="accent2"/>
                </a:solidFill>
              </a:rPr>
              <a:t>Pharmacogénétique</a:t>
            </a:r>
            <a:endParaRPr lang="en-GB" altLang="fr-FR" dirty="0" smtClean="0">
              <a:solidFill>
                <a:schemeClr val="accent2"/>
              </a:solidFill>
            </a:endParaRPr>
          </a:p>
        </p:txBody>
      </p:sp>
      <p:sp>
        <p:nvSpPr>
          <p:cNvPr id="126979" name="Rectangle 2"/>
          <p:cNvSpPr>
            <a:spLocks noGrp="1" noChangeArrowheads="1"/>
          </p:cNvSpPr>
          <p:nvPr>
            <p:ph idx="1"/>
          </p:nvPr>
        </p:nvSpPr>
        <p:spPr>
          <a:xfrm>
            <a:off x="1193937" y="1758950"/>
            <a:ext cx="8775700" cy="4464050"/>
          </a:xfrm>
        </p:spPr>
        <p:txBody>
          <a:bodyPr/>
          <a:lstStyle/>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a:t>Polymorphisme</a:t>
            </a:r>
            <a:r>
              <a:rPr lang="en-GB" altLang="fr-FR" sz="2400" dirty="0"/>
              <a:t> </a:t>
            </a:r>
            <a:r>
              <a:rPr lang="en-GB" altLang="fr-FR" sz="2400" dirty="0" err="1"/>
              <a:t>génétique</a:t>
            </a:r>
            <a:r>
              <a:rPr lang="en-GB" altLang="fr-FR" sz="2400" dirty="0"/>
              <a:t>  </a:t>
            </a:r>
            <a:endParaRPr lang="en-GB" altLang="fr-FR" sz="2400" dirty="0" smtClean="0"/>
          </a:p>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Variabilité</a:t>
            </a:r>
            <a:r>
              <a:rPr lang="en-GB" altLang="fr-FR" sz="2400" dirty="0" smtClean="0"/>
              <a:t> </a:t>
            </a:r>
            <a:r>
              <a:rPr lang="en-GB" altLang="fr-FR" sz="2400" dirty="0"/>
              <a:t>de la </a:t>
            </a:r>
            <a:r>
              <a:rPr lang="en-GB" altLang="fr-FR" sz="2400" dirty="0" err="1"/>
              <a:t>réponse</a:t>
            </a:r>
            <a:r>
              <a:rPr lang="en-GB" altLang="fr-FR" sz="2400" dirty="0"/>
              <a:t> à </a:t>
            </a:r>
            <a:r>
              <a:rPr lang="en-GB" altLang="fr-FR" sz="2400" dirty="0" err="1"/>
              <a:t>l’effet</a:t>
            </a:r>
            <a:r>
              <a:rPr lang="en-GB" altLang="fr-FR" sz="2400" dirty="0"/>
              <a:t> d’un </a:t>
            </a:r>
            <a:r>
              <a:rPr lang="en-GB" altLang="fr-FR" sz="2400" dirty="0" err="1"/>
              <a:t>médicament</a:t>
            </a:r>
            <a:endParaRPr lang="en-GB" altLang="fr-FR" sz="2400" dirty="0"/>
          </a:p>
          <a:p>
            <a:pPr lvl="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a:t>D’ordre</a:t>
            </a:r>
            <a:r>
              <a:rPr lang="en-GB" altLang="fr-FR" sz="2400" dirty="0"/>
              <a:t> </a:t>
            </a:r>
            <a:r>
              <a:rPr lang="en-GB" altLang="fr-FR" sz="2400" dirty="0" err="1"/>
              <a:t>pharmacocinétique</a:t>
            </a:r>
            <a:r>
              <a:rPr lang="en-GB" altLang="fr-FR" sz="2400" dirty="0"/>
              <a:t> (</a:t>
            </a:r>
            <a:r>
              <a:rPr lang="en-GB" altLang="fr-FR" sz="2400" dirty="0" err="1"/>
              <a:t>gènes</a:t>
            </a:r>
            <a:r>
              <a:rPr lang="en-GB" altLang="fr-FR" sz="2400" dirty="0"/>
              <a:t> </a:t>
            </a:r>
            <a:r>
              <a:rPr lang="en-GB" altLang="fr-FR" sz="2400" dirty="0" err="1"/>
              <a:t>impliqués</a:t>
            </a:r>
            <a:r>
              <a:rPr lang="en-GB" altLang="fr-FR" sz="2400" dirty="0"/>
              <a:t> </a:t>
            </a:r>
            <a:r>
              <a:rPr lang="en-GB" altLang="fr-FR" sz="2400" dirty="0" err="1"/>
              <a:t>dans</a:t>
            </a:r>
            <a:r>
              <a:rPr lang="en-GB" altLang="fr-FR" sz="2400" dirty="0"/>
              <a:t> le </a:t>
            </a:r>
            <a:r>
              <a:rPr lang="en-GB" altLang="fr-FR" sz="2400" dirty="0" err="1"/>
              <a:t>métabolisme</a:t>
            </a:r>
            <a:r>
              <a:rPr lang="en-GB" altLang="fr-FR" sz="2400" dirty="0"/>
              <a:t> des </a:t>
            </a:r>
            <a:r>
              <a:rPr lang="en-GB" altLang="fr-FR" sz="2400" dirty="0" err="1"/>
              <a:t>médicaments</a:t>
            </a:r>
            <a:r>
              <a:rPr lang="en-GB" altLang="fr-FR" sz="2400" dirty="0"/>
              <a:t>)</a:t>
            </a:r>
            <a:r>
              <a:rPr lang="ar-SA" altLang="fr-FR" sz="2400" dirty="0"/>
              <a:t>‏</a:t>
            </a:r>
            <a:endParaRPr lang="en-GB" altLang="fr-FR" sz="2400" dirty="0"/>
          </a:p>
          <a:p>
            <a:pPr lvl="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a:t>D’ordre</a:t>
            </a:r>
            <a:r>
              <a:rPr lang="en-GB" altLang="fr-FR" sz="2400" dirty="0"/>
              <a:t> </a:t>
            </a:r>
            <a:r>
              <a:rPr lang="en-GB" altLang="fr-FR" sz="2400" dirty="0" err="1"/>
              <a:t>pharmacodynamique</a:t>
            </a:r>
            <a:r>
              <a:rPr lang="en-GB" altLang="fr-FR" sz="2400" dirty="0"/>
              <a:t> (</a:t>
            </a:r>
            <a:r>
              <a:rPr lang="en-GB" altLang="fr-FR" sz="2400" dirty="0" err="1"/>
              <a:t>gènes</a:t>
            </a:r>
            <a:r>
              <a:rPr lang="en-GB" altLang="fr-FR" sz="2400" dirty="0"/>
              <a:t> </a:t>
            </a:r>
            <a:r>
              <a:rPr lang="en-GB" altLang="fr-FR" sz="2400" dirty="0" err="1"/>
              <a:t>codant</a:t>
            </a:r>
            <a:r>
              <a:rPr lang="en-GB" altLang="fr-FR" sz="2400" dirty="0"/>
              <a:t> pour des </a:t>
            </a:r>
            <a:r>
              <a:rPr lang="en-GB" altLang="fr-FR" sz="2400" dirty="0" err="1"/>
              <a:t>récepteurs</a:t>
            </a:r>
            <a:r>
              <a:rPr lang="en-GB" altLang="fr-FR" sz="2400" dirty="0"/>
              <a:t>)</a:t>
            </a:r>
            <a:r>
              <a:rPr lang="ar-SA" altLang="fr-FR" sz="2400" dirty="0"/>
              <a:t>‏</a:t>
            </a:r>
            <a:endParaRPr lang="en-GB" altLang="fr-FR" sz="2400" dirty="0"/>
          </a:p>
          <a:p>
            <a:pPr lvl="1">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a:p>
          <a:p>
            <a:pPr lvl="1">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a:p>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Modification possible :</a:t>
            </a:r>
          </a:p>
          <a:p>
            <a:pPr lvl="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de </a:t>
            </a:r>
            <a:r>
              <a:rPr lang="en-GB" altLang="fr-FR" sz="2400" dirty="0" err="1"/>
              <a:t>l’effet</a:t>
            </a:r>
            <a:r>
              <a:rPr lang="en-GB" altLang="fr-FR" sz="2400" dirty="0"/>
              <a:t> </a:t>
            </a:r>
            <a:r>
              <a:rPr lang="en-GB" altLang="fr-FR" sz="2400" dirty="0" err="1"/>
              <a:t>thérapeutique</a:t>
            </a:r>
            <a:endParaRPr lang="en-GB" altLang="fr-FR" sz="2400" dirty="0"/>
          </a:p>
          <a:p>
            <a:pPr lvl="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de la </a:t>
            </a:r>
            <a:r>
              <a:rPr lang="en-GB" altLang="fr-FR" sz="2400" dirty="0" err="1"/>
              <a:t>survenue</a:t>
            </a:r>
            <a:r>
              <a:rPr lang="en-GB" altLang="fr-FR" sz="2400" dirty="0"/>
              <a:t> </a:t>
            </a:r>
            <a:r>
              <a:rPr lang="en-GB" altLang="fr-FR" sz="2400" dirty="0" err="1"/>
              <a:t>d’effets</a:t>
            </a:r>
            <a:r>
              <a:rPr lang="en-GB" altLang="fr-FR" sz="2400" dirty="0"/>
              <a:t> </a:t>
            </a:r>
            <a:r>
              <a:rPr lang="en-GB" altLang="fr-FR" sz="2400" dirty="0" err="1"/>
              <a:t>indésirables</a:t>
            </a:r>
            <a:endParaRPr lang="en-GB" altLang="fr-FR" sz="2400" dirty="0"/>
          </a:p>
          <a:p>
            <a:pPr lvl="1">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a:p>
          <a:p>
            <a:pPr>
              <a:lnSpc>
                <a:spcPct val="8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800" dirty="0"/>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13354244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Grp="1" noChangeArrowheads="1"/>
          </p:cNvSpPr>
          <p:nvPr>
            <p:ph type="title"/>
          </p:nvPr>
        </p:nvSpPr>
        <p:spPr>
          <a:xfrm>
            <a:off x="705395" y="447676"/>
            <a:ext cx="11142616" cy="1312863"/>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dirty="0" err="1">
                <a:solidFill>
                  <a:schemeClr val="accent2"/>
                </a:solidFill>
              </a:rPr>
              <a:t>Polymorphisme</a:t>
            </a:r>
            <a:r>
              <a:rPr lang="en-GB" altLang="fr-FR" dirty="0">
                <a:solidFill>
                  <a:schemeClr val="accent2"/>
                </a:solidFill>
              </a:rPr>
              <a:t> </a:t>
            </a:r>
            <a:r>
              <a:rPr lang="en-GB" altLang="fr-FR" dirty="0" err="1">
                <a:solidFill>
                  <a:schemeClr val="accent2"/>
                </a:solidFill>
              </a:rPr>
              <a:t>d’ordre</a:t>
            </a:r>
            <a:r>
              <a:rPr lang="en-GB" altLang="fr-FR" dirty="0">
                <a:solidFill>
                  <a:schemeClr val="accent2"/>
                </a:solidFill>
              </a:rPr>
              <a:t> </a:t>
            </a:r>
            <a:r>
              <a:rPr lang="en-GB" altLang="fr-FR" dirty="0" err="1">
                <a:solidFill>
                  <a:schemeClr val="accent2"/>
                </a:solidFill>
              </a:rPr>
              <a:t>pharmacocinétique</a:t>
            </a:r>
            <a:endParaRPr lang="en-GB" altLang="fr-FR" dirty="0">
              <a:solidFill>
                <a:schemeClr val="accent2"/>
              </a:solidFill>
            </a:endParaRPr>
          </a:p>
        </p:txBody>
      </p:sp>
      <p:sp>
        <p:nvSpPr>
          <p:cNvPr id="129027" name="Rectangle 2"/>
          <p:cNvSpPr>
            <a:spLocks noGrp="1" noChangeArrowheads="1"/>
          </p:cNvSpPr>
          <p:nvPr>
            <p:ph type="body" sz="half" idx="1"/>
          </p:nvPr>
        </p:nvSpPr>
        <p:spPr>
          <a:xfrm>
            <a:off x="1703389" y="2017713"/>
            <a:ext cx="3671887" cy="4114800"/>
          </a:xfrm>
        </p:spPr>
        <p:txBody>
          <a:bodyPr/>
          <a:lstStyle/>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800" dirty="0" err="1"/>
              <a:t>Acétylation</a:t>
            </a:r>
            <a:r>
              <a:rPr lang="en-GB" altLang="fr-FR" sz="2800" dirty="0"/>
              <a:t> des </a:t>
            </a:r>
            <a:r>
              <a:rPr lang="en-GB" altLang="fr-FR" sz="2800" dirty="0" err="1"/>
              <a:t>médicaments</a:t>
            </a:r>
            <a:endParaRPr lang="en-GB" altLang="fr-FR" sz="2800" dirty="0"/>
          </a:p>
          <a:p>
            <a:pPr>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800" dirty="0"/>
          </a:p>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800" dirty="0" err="1"/>
              <a:t>Risques</a:t>
            </a:r>
            <a:r>
              <a:rPr lang="en-GB" altLang="fr-FR" sz="2800" dirty="0"/>
              <a:t> :</a:t>
            </a:r>
          </a:p>
          <a:p>
            <a:pPr lvl="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Diminution de </a:t>
            </a:r>
            <a:r>
              <a:rPr lang="en-GB" altLang="fr-FR" sz="2400" dirty="0" err="1"/>
              <a:t>l’effet</a:t>
            </a:r>
            <a:r>
              <a:rPr lang="en-GB" altLang="fr-FR" sz="2400" dirty="0"/>
              <a:t> </a:t>
            </a:r>
            <a:r>
              <a:rPr lang="en-GB" altLang="fr-FR" sz="2400" dirty="0" err="1"/>
              <a:t>thérapeutique</a:t>
            </a:r>
            <a:endParaRPr lang="en-GB" altLang="fr-FR" sz="2400" dirty="0"/>
          </a:p>
          <a:p>
            <a:pPr lvl="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a:t>Risque</a:t>
            </a:r>
            <a:r>
              <a:rPr lang="en-GB" altLang="fr-FR" sz="2400" dirty="0"/>
              <a:t> </a:t>
            </a:r>
            <a:r>
              <a:rPr lang="en-GB" altLang="fr-FR" sz="2400" dirty="0" err="1"/>
              <a:t>d’effets</a:t>
            </a:r>
            <a:r>
              <a:rPr lang="en-GB" altLang="fr-FR" sz="2400" dirty="0"/>
              <a:t> </a:t>
            </a:r>
            <a:r>
              <a:rPr lang="en-GB" altLang="fr-FR" sz="2400" dirty="0" err="1"/>
              <a:t>indésirables</a:t>
            </a:r>
            <a:endParaRPr lang="en-GB" altLang="fr-FR" sz="2400" dirty="0"/>
          </a:p>
          <a:p>
            <a:pPr>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800" dirty="0"/>
          </a:p>
        </p:txBody>
      </p:sp>
      <p:pic>
        <p:nvPicPr>
          <p:cNvPr id="1290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8" y="2930526"/>
            <a:ext cx="49593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45" y="1408113"/>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71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Grp="1" noChangeArrowheads="1"/>
          </p:cNvSpPr>
          <p:nvPr>
            <p:ph type="title"/>
          </p:nvPr>
        </p:nvSpPr>
        <p:spPr>
          <a:xfrm>
            <a:off x="509451" y="447676"/>
            <a:ext cx="9958525" cy="1312863"/>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dirty="0" err="1">
                <a:solidFill>
                  <a:schemeClr val="accent2"/>
                </a:solidFill>
              </a:rPr>
              <a:t>Polymorphisme</a:t>
            </a:r>
            <a:r>
              <a:rPr lang="en-GB" altLang="fr-FR" dirty="0">
                <a:solidFill>
                  <a:schemeClr val="accent2"/>
                </a:solidFill>
              </a:rPr>
              <a:t> </a:t>
            </a:r>
            <a:r>
              <a:rPr lang="en-GB" altLang="fr-FR" dirty="0" err="1">
                <a:solidFill>
                  <a:schemeClr val="accent2"/>
                </a:solidFill>
              </a:rPr>
              <a:t>d’ordre</a:t>
            </a:r>
            <a:r>
              <a:rPr lang="en-GB" altLang="fr-FR" dirty="0">
                <a:solidFill>
                  <a:schemeClr val="accent2"/>
                </a:solidFill>
              </a:rPr>
              <a:t> </a:t>
            </a:r>
            <a:r>
              <a:rPr lang="en-GB" altLang="fr-FR" dirty="0" err="1">
                <a:solidFill>
                  <a:schemeClr val="accent2"/>
                </a:solidFill>
              </a:rPr>
              <a:t>pharmacocinétique</a:t>
            </a:r>
            <a:endParaRPr lang="en-GB" altLang="fr-FR" dirty="0">
              <a:solidFill>
                <a:schemeClr val="accent2"/>
              </a:solidFill>
            </a:endParaRPr>
          </a:p>
        </p:txBody>
      </p:sp>
      <p:sp>
        <p:nvSpPr>
          <p:cNvPr id="131075" name="Rectangle 2"/>
          <p:cNvSpPr>
            <a:spLocks noGrp="1" noChangeArrowheads="1"/>
          </p:cNvSpPr>
          <p:nvPr>
            <p:ph type="body" sz="half" idx="1"/>
          </p:nvPr>
        </p:nvSpPr>
        <p:spPr>
          <a:xfrm>
            <a:off x="1703388" y="2133600"/>
            <a:ext cx="8640762" cy="3208338"/>
          </a:xfrm>
        </p:spPr>
        <p:txBody>
          <a:bodyPr/>
          <a:lstStyle/>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800"/>
              <a:t>Polymorphisme des cytochromes (enzymes hépatiques)</a:t>
            </a:r>
            <a:r>
              <a:rPr lang="ar-SA" altLang="fr-FR" sz="2800"/>
              <a:t>‏</a:t>
            </a:r>
            <a:endParaRPr lang="en-GB" altLang="fr-FR" sz="2800"/>
          </a:p>
        </p:txBody>
      </p:sp>
      <p:pic>
        <p:nvPicPr>
          <p:cNvPr id="131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3213100"/>
            <a:ext cx="8280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35" y="1032670"/>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89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77334" y="609600"/>
            <a:ext cx="9838266" cy="13208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solidFill>
                  <a:schemeClr val="accent2"/>
                </a:solidFill>
              </a:rPr>
              <a:t>Exemple d’un </a:t>
            </a:r>
            <a:r>
              <a:rPr lang="fr-FR" altLang="fr-FR" dirty="0" err="1" smtClean="0">
                <a:solidFill>
                  <a:schemeClr val="accent2"/>
                </a:solidFill>
              </a:rPr>
              <a:t>métaboliseur</a:t>
            </a:r>
            <a:r>
              <a:rPr lang="fr-FR" altLang="fr-FR" dirty="0" smtClean="0">
                <a:solidFill>
                  <a:schemeClr val="accent2"/>
                </a:solidFill>
              </a:rPr>
              <a:t> </a:t>
            </a:r>
            <a:r>
              <a:rPr lang="fr-FR" altLang="fr-FR" dirty="0">
                <a:solidFill>
                  <a:schemeClr val="accent2"/>
                </a:solidFill>
              </a:rPr>
              <a:t>ultra-rapide</a:t>
            </a:r>
          </a:p>
        </p:txBody>
      </p:sp>
      <p:sp>
        <p:nvSpPr>
          <p:cNvPr id="9219" name="Rectangle 3"/>
          <p:cNvSpPr>
            <a:spLocks noGrp="1" noChangeArrowheads="1"/>
          </p:cNvSpPr>
          <p:nvPr>
            <p:ph type="body" idx="1"/>
          </p:nvPr>
        </p:nvSpPr>
        <p:spPr>
          <a:xfrm>
            <a:off x="686299" y="1963365"/>
            <a:ext cx="8596668" cy="3880773"/>
          </a:xfrm>
        </p:spPr>
        <p:txBody>
          <a:bodyPr>
            <a:normAutofit/>
          </a:bodyPr>
          <a:lstStyle/>
          <a:p>
            <a:pPr eaLnBrk="1" hangingPunct="1"/>
            <a:r>
              <a:rPr lang="fr-FR" altLang="fr-FR" sz="2400" dirty="0" smtClean="0"/>
              <a:t>Homme de 62 ans atteints d’une LMC</a:t>
            </a:r>
          </a:p>
          <a:p>
            <a:pPr lvl="1" eaLnBrk="1" hangingPunct="1"/>
            <a:r>
              <a:rPr lang="fr-FR" altLang="fr-FR" sz="2400" dirty="0" smtClean="0"/>
              <a:t>Fatigue, toux, dyspnée, fièvre</a:t>
            </a:r>
          </a:p>
          <a:p>
            <a:pPr lvl="1" eaLnBrk="1" hangingPunct="1"/>
            <a:r>
              <a:rPr lang="fr-FR" altLang="fr-FR" sz="2400" dirty="0" smtClean="0"/>
              <a:t>TTT par </a:t>
            </a:r>
            <a:r>
              <a:rPr lang="fr-FR" altLang="fr-FR" sz="2400" dirty="0" err="1" smtClean="0"/>
              <a:t>Valproate</a:t>
            </a:r>
            <a:r>
              <a:rPr lang="fr-FR" altLang="fr-FR" sz="2400" dirty="0" smtClean="0"/>
              <a:t> pour épilepsie</a:t>
            </a:r>
          </a:p>
          <a:p>
            <a:pPr lvl="1" eaLnBrk="1" hangingPunct="1"/>
            <a:r>
              <a:rPr lang="fr-FR" altLang="fr-FR" sz="2400" dirty="0" smtClean="0"/>
              <a:t>Lors de l’hospitalisation : hypoxie sans hypercapnie</a:t>
            </a:r>
          </a:p>
          <a:p>
            <a:pPr lvl="1" eaLnBrk="1" hangingPunct="1"/>
            <a:r>
              <a:rPr lang="fr-FR" altLang="fr-FR" sz="2400" dirty="0" smtClean="0"/>
              <a:t>La RX montre une pneumonie à aspergillose</a:t>
            </a:r>
          </a:p>
          <a:p>
            <a:pPr lvl="1" eaLnBrk="1" hangingPunct="1"/>
            <a:r>
              <a:rPr lang="fr-FR" altLang="fr-FR" sz="2400" dirty="0" smtClean="0"/>
              <a:t>TTT par </a:t>
            </a:r>
            <a:r>
              <a:rPr lang="fr-FR" altLang="fr-FR" sz="2400" dirty="0" err="1" smtClean="0"/>
              <a:t>Ceph</a:t>
            </a:r>
            <a:r>
              <a:rPr lang="fr-FR" altLang="fr-FR" sz="2400" dirty="0" smtClean="0"/>
              <a:t> 3</a:t>
            </a:r>
            <a:r>
              <a:rPr lang="fr-FR" altLang="fr-FR" sz="2400" baseline="30000" dirty="0" smtClean="0"/>
              <a:t>ème</a:t>
            </a:r>
            <a:r>
              <a:rPr lang="fr-FR" altLang="fr-FR" sz="2400" dirty="0" smtClean="0"/>
              <a:t>, antifongique, macrolides, + codéine (25 mg 3 x jour)</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59" y="175526"/>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04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914401" y="1771122"/>
            <a:ext cx="8596668" cy="3880773"/>
          </a:xfrm>
        </p:spPr>
        <p:txBody>
          <a:bodyPr>
            <a:normAutofit/>
          </a:bodyPr>
          <a:lstStyle/>
          <a:p>
            <a:pPr eaLnBrk="1" hangingPunct="1"/>
            <a:r>
              <a:rPr lang="fr-FR" altLang="fr-FR" sz="2400" dirty="0" smtClean="0"/>
              <a:t>A J4 passage dans le coma</a:t>
            </a:r>
          </a:p>
          <a:p>
            <a:pPr lvl="1" eaLnBrk="1" hangingPunct="1"/>
            <a:r>
              <a:rPr lang="fr-FR" altLang="fr-FR" sz="2400" dirty="0" smtClean="0"/>
              <a:t>Dernière dose de codéine per os 12H plus tôt</a:t>
            </a:r>
          </a:p>
          <a:p>
            <a:pPr lvl="1" eaLnBrk="1" hangingPunct="1"/>
            <a:r>
              <a:rPr lang="fr-FR" altLang="fr-FR" sz="2400" dirty="0" smtClean="0"/>
              <a:t>Hypoxie, hypercapnie</a:t>
            </a:r>
          </a:p>
          <a:p>
            <a:pPr lvl="1" eaLnBrk="1" hangingPunct="1"/>
            <a:r>
              <a:rPr lang="fr-FR" altLang="fr-FR" sz="2400" dirty="0" smtClean="0"/>
              <a:t>Transfert au soin intensif</a:t>
            </a:r>
          </a:p>
          <a:p>
            <a:pPr lvl="1" eaLnBrk="1" hangingPunct="1"/>
            <a:r>
              <a:rPr lang="fr-FR" altLang="fr-FR" sz="2400" dirty="0" smtClean="0"/>
              <a:t>TTT par ventilation, niveau d’acide </a:t>
            </a:r>
            <a:r>
              <a:rPr lang="fr-FR" altLang="fr-FR" sz="2400" dirty="0" err="1" smtClean="0"/>
              <a:t>valproique</a:t>
            </a:r>
            <a:r>
              <a:rPr lang="fr-FR" altLang="fr-FR" sz="2400" dirty="0" smtClean="0"/>
              <a:t> normal, IRF</a:t>
            </a:r>
          </a:p>
          <a:p>
            <a:pPr lvl="1" eaLnBrk="1" hangingPunct="1"/>
            <a:r>
              <a:rPr lang="fr-FR" altLang="fr-FR" sz="2400" dirty="0" smtClean="0"/>
              <a:t>Injection de </a:t>
            </a:r>
            <a:r>
              <a:rPr lang="fr-FR" altLang="fr-FR" sz="2400" dirty="0" err="1" smtClean="0"/>
              <a:t>naloxone</a:t>
            </a:r>
            <a:endParaRPr lang="fr-FR" altLang="fr-FR" sz="2400" dirty="0" smtClean="0"/>
          </a:p>
          <a:p>
            <a:pPr lvl="1" eaLnBrk="1" hangingPunct="1"/>
            <a:r>
              <a:rPr lang="fr-FR" altLang="fr-FR" sz="2400" dirty="0" smtClean="0"/>
              <a:t>Guérison après 2 jours</a:t>
            </a:r>
          </a:p>
        </p:txBody>
      </p:sp>
      <p:sp>
        <p:nvSpPr>
          <p:cNvPr id="5" name="Rectangle 2"/>
          <p:cNvSpPr>
            <a:spLocks noGrp="1" noChangeArrowheads="1"/>
          </p:cNvSpPr>
          <p:nvPr>
            <p:ph type="title"/>
          </p:nvPr>
        </p:nvSpPr>
        <p:spPr>
          <a:xfrm>
            <a:off x="677334" y="609600"/>
            <a:ext cx="9838266" cy="13208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solidFill>
                  <a:schemeClr val="accent2"/>
                </a:solidFill>
              </a:rPr>
              <a:t>Exemple d’un </a:t>
            </a:r>
            <a:r>
              <a:rPr lang="fr-FR" altLang="fr-FR" dirty="0" err="1">
                <a:solidFill>
                  <a:schemeClr val="accent2"/>
                </a:solidFill>
              </a:rPr>
              <a:t>métabolisateur</a:t>
            </a:r>
            <a:r>
              <a:rPr lang="fr-FR" altLang="fr-FR" dirty="0">
                <a:solidFill>
                  <a:schemeClr val="accent2"/>
                </a:solidFill>
              </a:rPr>
              <a:t> ultra-rapide</a:t>
            </a:r>
          </a:p>
        </p:txBody>
      </p:sp>
    </p:spTree>
    <p:extLst>
      <p:ext uri="{BB962C8B-B14F-4D97-AF65-F5344CB8AC3E}">
        <p14:creationId xmlns:p14="http://schemas.microsoft.com/office/powerpoint/2010/main" val="3806899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13" y="386602"/>
            <a:ext cx="9565119"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3600" dirty="0">
                <a:solidFill>
                  <a:schemeClr val="accent2"/>
                </a:solidFill>
                <a:latin typeface="+mj-lt"/>
                <a:ea typeface="+mj-ea"/>
                <a:cs typeface="+mj-cs"/>
              </a:rPr>
              <a:t>Métabolisme de la codéine chez sujet normal</a:t>
            </a:r>
          </a:p>
        </p:txBody>
      </p:sp>
      <p:sp>
        <p:nvSpPr>
          <p:cNvPr id="11267" name="Rectangle 5"/>
          <p:cNvSpPr>
            <a:spLocks noChangeArrowheads="1"/>
          </p:cNvSpPr>
          <p:nvPr/>
        </p:nvSpPr>
        <p:spPr bwMode="auto">
          <a:xfrm>
            <a:off x="8315084" y="2997201"/>
            <a:ext cx="125354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fr-FR" altLang="fr-FR" sz="2000" b="1" dirty="0">
                <a:solidFill>
                  <a:srgbClr val="002060"/>
                </a:solidFill>
                <a:latin typeface="Times New Roman" pitchFamily="18" charset="0"/>
              </a:rPr>
              <a:t>morphine</a:t>
            </a:r>
          </a:p>
        </p:txBody>
      </p:sp>
      <p:sp>
        <p:nvSpPr>
          <p:cNvPr id="11268" name="Rectangle 6"/>
          <p:cNvSpPr>
            <a:spLocks noChangeArrowheads="1"/>
          </p:cNvSpPr>
          <p:nvPr/>
        </p:nvSpPr>
        <p:spPr bwMode="auto">
          <a:xfrm>
            <a:off x="4509525" y="4149726"/>
            <a:ext cx="2688235" cy="1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fr-FR" altLang="fr-FR" sz="2000">
                <a:solidFill>
                  <a:schemeClr val="tx2"/>
                </a:solidFill>
                <a:latin typeface="Times New Roman" pitchFamily="18" charset="0"/>
              </a:rPr>
              <a:t>morphine-3-glucuronide</a:t>
            </a:r>
          </a:p>
          <a:p>
            <a:pPr algn="ctr">
              <a:spcBef>
                <a:spcPct val="0"/>
              </a:spcBef>
              <a:buFontTx/>
              <a:buNone/>
            </a:pPr>
            <a:r>
              <a:rPr lang="fr-FR" altLang="fr-FR" sz="2000">
                <a:solidFill>
                  <a:schemeClr val="tx2"/>
                </a:solidFill>
                <a:latin typeface="Times New Roman" pitchFamily="18" charset="0"/>
              </a:rPr>
              <a:t>antagoniste de l’effet</a:t>
            </a:r>
          </a:p>
          <a:p>
            <a:pPr algn="ctr">
              <a:spcBef>
                <a:spcPct val="0"/>
              </a:spcBef>
              <a:buFontTx/>
              <a:buNone/>
            </a:pPr>
            <a:r>
              <a:rPr lang="fr-FR" altLang="fr-FR" sz="2000">
                <a:solidFill>
                  <a:schemeClr val="tx2"/>
                </a:solidFill>
                <a:latin typeface="Times New Roman" pitchFamily="18" charset="0"/>
              </a:rPr>
              <a:t>analgésique</a:t>
            </a:r>
          </a:p>
          <a:p>
            <a:pPr algn="ctr">
              <a:spcBef>
                <a:spcPct val="0"/>
              </a:spcBef>
              <a:buFontTx/>
              <a:buNone/>
            </a:pPr>
            <a:r>
              <a:rPr lang="fr-FR" altLang="fr-FR" sz="2000">
                <a:solidFill>
                  <a:schemeClr val="tx2"/>
                </a:solidFill>
                <a:latin typeface="Times New Roman" pitchFamily="18" charset="0"/>
              </a:rPr>
              <a:t>de la morphine</a:t>
            </a:r>
          </a:p>
        </p:txBody>
      </p:sp>
      <p:sp>
        <p:nvSpPr>
          <p:cNvPr id="11269" name="Rectangle 7"/>
          <p:cNvSpPr>
            <a:spLocks noChangeArrowheads="1"/>
          </p:cNvSpPr>
          <p:nvPr/>
        </p:nvSpPr>
        <p:spPr bwMode="auto">
          <a:xfrm>
            <a:off x="7835900" y="4457502"/>
            <a:ext cx="3934883" cy="10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fr-FR" altLang="fr-FR" sz="2000" b="1" dirty="0">
                <a:solidFill>
                  <a:srgbClr val="002060"/>
                </a:solidFill>
                <a:latin typeface="Times New Roman" pitchFamily="18" charset="0"/>
              </a:rPr>
              <a:t>morphine-6-glucuronide</a:t>
            </a:r>
          </a:p>
          <a:p>
            <a:pPr algn="ctr">
              <a:spcBef>
                <a:spcPct val="0"/>
              </a:spcBef>
              <a:buFontTx/>
              <a:buNone/>
            </a:pPr>
            <a:r>
              <a:rPr lang="fr-FR" altLang="fr-FR" sz="2000" b="1" dirty="0">
                <a:solidFill>
                  <a:srgbClr val="002060"/>
                </a:solidFill>
                <a:latin typeface="Times New Roman" pitchFamily="18" charset="0"/>
              </a:rPr>
              <a:t>analgésique plus puissant que la morphine</a:t>
            </a:r>
          </a:p>
        </p:txBody>
      </p:sp>
      <p:sp>
        <p:nvSpPr>
          <p:cNvPr id="11270" name="Arc 8"/>
          <p:cNvSpPr>
            <a:spLocks/>
          </p:cNvSpPr>
          <p:nvPr/>
        </p:nvSpPr>
        <p:spPr bwMode="auto">
          <a:xfrm>
            <a:off x="7056967" y="3573463"/>
            <a:ext cx="1557867" cy="5778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1271" name="Arc 9"/>
          <p:cNvSpPr>
            <a:spLocks/>
          </p:cNvSpPr>
          <p:nvPr/>
        </p:nvSpPr>
        <p:spPr bwMode="auto">
          <a:xfrm>
            <a:off x="8976784" y="3573463"/>
            <a:ext cx="1557867" cy="57785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1272" name="Text Box 18"/>
          <p:cNvSpPr txBox="1">
            <a:spLocks noChangeArrowheads="1"/>
          </p:cNvSpPr>
          <p:nvPr/>
        </p:nvSpPr>
        <p:spPr bwMode="auto">
          <a:xfrm>
            <a:off x="5039785" y="1458914"/>
            <a:ext cx="1141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a:t>Codéine</a:t>
            </a:r>
          </a:p>
        </p:txBody>
      </p:sp>
      <p:sp>
        <p:nvSpPr>
          <p:cNvPr id="11273" name="Text Box 19"/>
          <p:cNvSpPr txBox="1">
            <a:spLocks noChangeArrowheads="1"/>
          </p:cNvSpPr>
          <p:nvPr/>
        </p:nvSpPr>
        <p:spPr bwMode="auto">
          <a:xfrm>
            <a:off x="8015818" y="2466976"/>
            <a:ext cx="1184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a:t>CYP2D6</a:t>
            </a:r>
          </a:p>
        </p:txBody>
      </p:sp>
      <p:sp>
        <p:nvSpPr>
          <p:cNvPr id="11274" name="Text Box 20"/>
          <p:cNvSpPr txBox="1">
            <a:spLocks noChangeArrowheads="1"/>
          </p:cNvSpPr>
          <p:nvPr/>
        </p:nvSpPr>
        <p:spPr bwMode="auto">
          <a:xfrm>
            <a:off x="2159001" y="2540001"/>
            <a:ext cx="1170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a:t>CYP3A4</a:t>
            </a:r>
          </a:p>
        </p:txBody>
      </p:sp>
      <p:sp>
        <p:nvSpPr>
          <p:cNvPr id="11275" name="Text Box 21"/>
          <p:cNvSpPr txBox="1">
            <a:spLocks noChangeArrowheads="1"/>
          </p:cNvSpPr>
          <p:nvPr/>
        </p:nvSpPr>
        <p:spPr bwMode="auto">
          <a:xfrm>
            <a:off x="431801" y="3213101"/>
            <a:ext cx="1497526" cy="40011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a:t>Norcodeine</a:t>
            </a:r>
          </a:p>
        </p:txBody>
      </p:sp>
      <p:sp>
        <p:nvSpPr>
          <p:cNvPr id="11276" name="Text Box 22"/>
          <p:cNvSpPr txBox="1">
            <a:spLocks noChangeArrowheads="1"/>
          </p:cNvSpPr>
          <p:nvPr/>
        </p:nvSpPr>
        <p:spPr bwMode="auto">
          <a:xfrm>
            <a:off x="3024718" y="3187701"/>
            <a:ext cx="2752677" cy="40011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a:t>Codeine 6 glucuronide</a:t>
            </a:r>
          </a:p>
        </p:txBody>
      </p:sp>
      <p:sp>
        <p:nvSpPr>
          <p:cNvPr id="11277" name="Line 23"/>
          <p:cNvSpPr>
            <a:spLocks noChangeShapeType="1"/>
          </p:cNvSpPr>
          <p:nvPr/>
        </p:nvSpPr>
        <p:spPr bwMode="auto">
          <a:xfrm flipH="1">
            <a:off x="3600451" y="1916113"/>
            <a:ext cx="1534583" cy="576262"/>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1278" name="Line 24"/>
          <p:cNvSpPr>
            <a:spLocks noChangeShapeType="1"/>
          </p:cNvSpPr>
          <p:nvPr/>
        </p:nvSpPr>
        <p:spPr bwMode="auto">
          <a:xfrm>
            <a:off x="6383867" y="1916114"/>
            <a:ext cx="2017184" cy="433387"/>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1279" name="Text Box 25"/>
          <p:cNvSpPr txBox="1">
            <a:spLocks noChangeArrowheads="1"/>
          </p:cNvSpPr>
          <p:nvPr/>
        </p:nvSpPr>
        <p:spPr bwMode="auto">
          <a:xfrm>
            <a:off x="3407833" y="1773238"/>
            <a:ext cx="646331" cy="369332"/>
          </a:xfrm>
          <a:prstGeom prst="rect">
            <a:avLst/>
          </a:prstGeom>
          <a:solidFill>
            <a:schemeClr val="tx1"/>
          </a:solidFill>
          <a:ln w="12700">
            <a:solidFill>
              <a:schemeClr val="bg1"/>
            </a:solidFill>
            <a:miter lim="800000"/>
            <a:headEnd type="none" w="sm" len="sm"/>
            <a:tailEnd type="none" w="sm" len="sm"/>
          </a:ln>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800">
                <a:solidFill>
                  <a:schemeClr val="bg1"/>
                </a:solidFill>
              </a:rPr>
              <a:t>80%</a:t>
            </a:r>
          </a:p>
        </p:txBody>
      </p:sp>
      <p:sp>
        <p:nvSpPr>
          <p:cNvPr id="11280" name="Text Box 26"/>
          <p:cNvSpPr txBox="1">
            <a:spLocks noChangeArrowheads="1"/>
          </p:cNvSpPr>
          <p:nvPr/>
        </p:nvSpPr>
        <p:spPr bwMode="auto">
          <a:xfrm>
            <a:off x="7152217" y="1700213"/>
            <a:ext cx="646331" cy="369332"/>
          </a:xfrm>
          <a:prstGeom prst="rect">
            <a:avLst/>
          </a:prstGeom>
          <a:solidFill>
            <a:schemeClr val="tx1"/>
          </a:solidFill>
          <a:ln w="12700">
            <a:solidFill>
              <a:schemeClr val="bg1"/>
            </a:solidFill>
            <a:miter lim="800000"/>
            <a:headEnd type="none" w="sm" len="sm"/>
            <a:tailEnd type="none" w="sm" len="sm"/>
          </a:ln>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800">
                <a:solidFill>
                  <a:schemeClr val="bg1"/>
                </a:solidFill>
              </a:rPr>
              <a:t>10%</a:t>
            </a:r>
          </a:p>
        </p:txBody>
      </p:sp>
      <p:sp>
        <p:nvSpPr>
          <p:cNvPr id="11281" name="Line 27"/>
          <p:cNvSpPr>
            <a:spLocks noChangeShapeType="1"/>
          </p:cNvSpPr>
          <p:nvPr/>
        </p:nvSpPr>
        <p:spPr bwMode="auto">
          <a:xfrm flipH="1">
            <a:off x="1871134" y="2924175"/>
            <a:ext cx="575733" cy="21748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1282" name="Line 28"/>
          <p:cNvSpPr>
            <a:spLocks noChangeShapeType="1"/>
          </p:cNvSpPr>
          <p:nvPr/>
        </p:nvSpPr>
        <p:spPr bwMode="auto">
          <a:xfrm>
            <a:off x="3407833" y="2924175"/>
            <a:ext cx="670984" cy="21748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pic>
        <p:nvPicPr>
          <p:cNvPr id="1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80" y="1348304"/>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60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8206625" y="2997200"/>
            <a:ext cx="146835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fr-FR" altLang="fr-FR" sz="2400" b="1" dirty="0">
                <a:solidFill>
                  <a:srgbClr val="002060"/>
                </a:solidFill>
                <a:latin typeface="Times New Roman" pitchFamily="18" charset="0"/>
              </a:rPr>
              <a:t>morphine</a:t>
            </a:r>
          </a:p>
        </p:txBody>
      </p:sp>
      <p:sp>
        <p:nvSpPr>
          <p:cNvPr id="12292" name="Rectangle 4"/>
          <p:cNvSpPr>
            <a:spLocks noChangeArrowheads="1"/>
          </p:cNvSpPr>
          <p:nvPr/>
        </p:nvSpPr>
        <p:spPr bwMode="auto">
          <a:xfrm>
            <a:off x="4509525" y="4149726"/>
            <a:ext cx="2688235" cy="1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fr-FR" altLang="fr-FR" sz="2000">
                <a:solidFill>
                  <a:schemeClr val="tx2"/>
                </a:solidFill>
                <a:latin typeface="Times New Roman" pitchFamily="18" charset="0"/>
              </a:rPr>
              <a:t>morphine-3-glucuronide</a:t>
            </a:r>
          </a:p>
          <a:p>
            <a:pPr algn="ctr">
              <a:spcBef>
                <a:spcPct val="0"/>
              </a:spcBef>
              <a:buFontTx/>
              <a:buNone/>
            </a:pPr>
            <a:r>
              <a:rPr lang="fr-FR" altLang="fr-FR" sz="2000">
                <a:solidFill>
                  <a:schemeClr val="tx2"/>
                </a:solidFill>
                <a:latin typeface="Times New Roman" pitchFamily="18" charset="0"/>
              </a:rPr>
              <a:t>antagoniste de l’effet</a:t>
            </a:r>
          </a:p>
          <a:p>
            <a:pPr algn="ctr">
              <a:spcBef>
                <a:spcPct val="0"/>
              </a:spcBef>
              <a:buFontTx/>
              <a:buNone/>
            </a:pPr>
            <a:r>
              <a:rPr lang="fr-FR" altLang="fr-FR" sz="2000">
                <a:solidFill>
                  <a:schemeClr val="tx2"/>
                </a:solidFill>
                <a:latin typeface="Times New Roman" pitchFamily="18" charset="0"/>
              </a:rPr>
              <a:t>analgésique</a:t>
            </a:r>
          </a:p>
          <a:p>
            <a:pPr algn="ctr">
              <a:spcBef>
                <a:spcPct val="0"/>
              </a:spcBef>
              <a:buFontTx/>
              <a:buNone/>
            </a:pPr>
            <a:r>
              <a:rPr lang="fr-FR" altLang="fr-FR" sz="2000">
                <a:solidFill>
                  <a:schemeClr val="tx2"/>
                </a:solidFill>
                <a:latin typeface="Times New Roman" pitchFamily="18" charset="0"/>
              </a:rPr>
              <a:t>de la morphine</a:t>
            </a:r>
          </a:p>
        </p:txBody>
      </p:sp>
      <p:sp>
        <p:nvSpPr>
          <p:cNvPr id="12293" name="Rectangle 5"/>
          <p:cNvSpPr>
            <a:spLocks noChangeArrowheads="1"/>
          </p:cNvSpPr>
          <p:nvPr/>
        </p:nvSpPr>
        <p:spPr bwMode="auto">
          <a:xfrm>
            <a:off x="8257117" y="4292600"/>
            <a:ext cx="3934883"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fr-FR" altLang="fr-FR" sz="2400" b="1" dirty="0">
                <a:solidFill>
                  <a:srgbClr val="002060"/>
                </a:solidFill>
                <a:latin typeface="Times New Roman" pitchFamily="18" charset="0"/>
              </a:rPr>
              <a:t>morphine-6-glucuronide</a:t>
            </a:r>
          </a:p>
          <a:p>
            <a:pPr algn="ctr">
              <a:spcBef>
                <a:spcPct val="0"/>
              </a:spcBef>
              <a:buFontTx/>
              <a:buNone/>
            </a:pPr>
            <a:r>
              <a:rPr lang="fr-FR" altLang="fr-FR" sz="2400" b="1" dirty="0">
                <a:solidFill>
                  <a:srgbClr val="002060"/>
                </a:solidFill>
                <a:latin typeface="Times New Roman" pitchFamily="18" charset="0"/>
              </a:rPr>
              <a:t>analgésique plus puissant que la morphine</a:t>
            </a:r>
          </a:p>
        </p:txBody>
      </p:sp>
      <p:sp>
        <p:nvSpPr>
          <p:cNvPr id="12294" name="Arc 6"/>
          <p:cNvSpPr>
            <a:spLocks/>
          </p:cNvSpPr>
          <p:nvPr/>
        </p:nvSpPr>
        <p:spPr bwMode="auto">
          <a:xfrm>
            <a:off x="7056967" y="3500438"/>
            <a:ext cx="1557867" cy="5778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2295" name="Arc 7"/>
          <p:cNvSpPr>
            <a:spLocks/>
          </p:cNvSpPr>
          <p:nvPr/>
        </p:nvSpPr>
        <p:spPr bwMode="auto">
          <a:xfrm>
            <a:off x="8879417" y="3500438"/>
            <a:ext cx="1557867" cy="57785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2296" name="Text Box 8"/>
          <p:cNvSpPr txBox="1">
            <a:spLocks noChangeArrowheads="1"/>
          </p:cNvSpPr>
          <p:nvPr/>
        </p:nvSpPr>
        <p:spPr bwMode="auto">
          <a:xfrm>
            <a:off x="5039785" y="1458914"/>
            <a:ext cx="1141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a:t>Codéine</a:t>
            </a:r>
          </a:p>
        </p:txBody>
      </p:sp>
      <p:sp>
        <p:nvSpPr>
          <p:cNvPr id="12297" name="Text Box 9"/>
          <p:cNvSpPr txBox="1">
            <a:spLocks noChangeArrowheads="1"/>
          </p:cNvSpPr>
          <p:nvPr/>
        </p:nvSpPr>
        <p:spPr bwMode="auto">
          <a:xfrm>
            <a:off x="8015817" y="2368551"/>
            <a:ext cx="1582484" cy="52322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800"/>
              <a:t>CYP2D6</a:t>
            </a:r>
          </a:p>
        </p:txBody>
      </p:sp>
      <p:sp>
        <p:nvSpPr>
          <p:cNvPr id="12298" name="Text Box 10"/>
          <p:cNvSpPr txBox="1">
            <a:spLocks noChangeArrowheads="1"/>
          </p:cNvSpPr>
          <p:nvPr/>
        </p:nvSpPr>
        <p:spPr bwMode="auto">
          <a:xfrm>
            <a:off x="2159001" y="2540001"/>
            <a:ext cx="1170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dirty="0"/>
              <a:t>CYP3A4</a:t>
            </a:r>
          </a:p>
        </p:txBody>
      </p:sp>
      <p:sp>
        <p:nvSpPr>
          <p:cNvPr id="12299" name="Text Box 11"/>
          <p:cNvSpPr txBox="1">
            <a:spLocks noChangeArrowheads="1"/>
          </p:cNvSpPr>
          <p:nvPr/>
        </p:nvSpPr>
        <p:spPr bwMode="auto">
          <a:xfrm>
            <a:off x="431801" y="3213101"/>
            <a:ext cx="1497526" cy="40011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a:t>Norcodeine</a:t>
            </a:r>
          </a:p>
        </p:txBody>
      </p:sp>
      <p:sp>
        <p:nvSpPr>
          <p:cNvPr id="12300" name="Text Box 12"/>
          <p:cNvSpPr txBox="1">
            <a:spLocks noChangeArrowheads="1"/>
          </p:cNvSpPr>
          <p:nvPr/>
        </p:nvSpPr>
        <p:spPr bwMode="auto">
          <a:xfrm>
            <a:off x="3024718" y="3187701"/>
            <a:ext cx="2752677" cy="40011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000"/>
              <a:t>Codeine 6 glucuronide</a:t>
            </a:r>
          </a:p>
        </p:txBody>
      </p:sp>
      <p:sp>
        <p:nvSpPr>
          <p:cNvPr id="12301" name="Line 13"/>
          <p:cNvSpPr>
            <a:spLocks noChangeShapeType="1"/>
          </p:cNvSpPr>
          <p:nvPr/>
        </p:nvSpPr>
        <p:spPr bwMode="auto">
          <a:xfrm flipH="1">
            <a:off x="3600451" y="1916113"/>
            <a:ext cx="1534583" cy="576262"/>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2302" name="Line 14"/>
          <p:cNvSpPr>
            <a:spLocks noChangeShapeType="1"/>
          </p:cNvSpPr>
          <p:nvPr/>
        </p:nvSpPr>
        <p:spPr bwMode="auto">
          <a:xfrm>
            <a:off x="6383867" y="1916114"/>
            <a:ext cx="2017184" cy="433387"/>
          </a:xfrm>
          <a:prstGeom prst="line">
            <a:avLst/>
          </a:prstGeom>
          <a:noFill/>
          <a:ln w="76200">
            <a:solidFill>
              <a:schemeClr val="fo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2303" name="Line 17"/>
          <p:cNvSpPr>
            <a:spLocks noChangeShapeType="1"/>
          </p:cNvSpPr>
          <p:nvPr/>
        </p:nvSpPr>
        <p:spPr bwMode="auto">
          <a:xfrm flipH="1">
            <a:off x="1871134" y="2924175"/>
            <a:ext cx="575733" cy="21748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2304" name="Line 18"/>
          <p:cNvSpPr>
            <a:spLocks noChangeShapeType="1"/>
          </p:cNvSpPr>
          <p:nvPr/>
        </p:nvSpPr>
        <p:spPr bwMode="auto">
          <a:xfrm>
            <a:off x="3407833" y="2924175"/>
            <a:ext cx="670984" cy="21748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2305" name="Text Box 19"/>
          <p:cNvSpPr txBox="1">
            <a:spLocks noChangeArrowheads="1"/>
          </p:cNvSpPr>
          <p:nvPr/>
        </p:nvSpPr>
        <p:spPr bwMode="auto">
          <a:xfrm>
            <a:off x="4656667" y="2276476"/>
            <a:ext cx="2411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2400">
                <a:solidFill>
                  <a:srgbClr val="FF0000"/>
                </a:solidFill>
              </a:rPr>
              <a:t>Clarythromycine</a:t>
            </a:r>
          </a:p>
          <a:p>
            <a:pPr eaLnBrk="1" hangingPunct="1">
              <a:spcBef>
                <a:spcPct val="0"/>
              </a:spcBef>
              <a:buFontTx/>
              <a:buNone/>
            </a:pPr>
            <a:r>
              <a:rPr lang="fr-FR" altLang="fr-FR" sz="2400">
                <a:solidFill>
                  <a:srgbClr val="FF0000"/>
                </a:solidFill>
              </a:rPr>
              <a:t>Voriconazole</a:t>
            </a:r>
          </a:p>
        </p:txBody>
      </p:sp>
      <p:sp>
        <p:nvSpPr>
          <p:cNvPr id="12306" name="Line 20"/>
          <p:cNvSpPr>
            <a:spLocks noChangeShapeType="1"/>
          </p:cNvSpPr>
          <p:nvPr/>
        </p:nvSpPr>
        <p:spPr bwMode="auto">
          <a:xfrm flipH="1">
            <a:off x="3695701" y="2781300"/>
            <a:ext cx="960967" cy="0"/>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2307" name="Text Box 23"/>
          <p:cNvSpPr txBox="1">
            <a:spLocks noChangeArrowheads="1"/>
          </p:cNvSpPr>
          <p:nvPr/>
        </p:nvSpPr>
        <p:spPr bwMode="auto">
          <a:xfrm>
            <a:off x="3790951" y="1989139"/>
            <a:ext cx="6992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4000">
                <a:solidFill>
                  <a:srgbClr val="FF0000"/>
                </a:solidFill>
              </a:rPr>
              <a:t>(-)</a:t>
            </a:r>
          </a:p>
        </p:txBody>
      </p:sp>
      <p:sp>
        <p:nvSpPr>
          <p:cNvPr id="12308" name="Text Box 24"/>
          <p:cNvSpPr txBox="1">
            <a:spLocks noChangeArrowheads="1"/>
          </p:cNvSpPr>
          <p:nvPr/>
        </p:nvSpPr>
        <p:spPr bwMode="auto">
          <a:xfrm>
            <a:off x="6876774" y="1526519"/>
            <a:ext cx="2659702" cy="369332"/>
          </a:xfrm>
          <a:prstGeom prst="rect">
            <a:avLst/>
          </a:prstGeom>
          <a:noFill/>
          <a:ln w="12700">
            <a:solidFill>
              <a:srgbClr val="FF66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800" dirty="0" err="1"/>
              <a:t>Métaboliseur</a:t>
            </a:r>
            <a:r>
              <a:rPr lang="fr-FR" altLang="fr-FR" sz="1800" dirty="0"/>
              <a:t> ultrarapide</a:t>
            </a:r>
          </a:p>
        </p:txBody>
      </p:sp>
      <p:sp>
        <p:nvSpPr>
          <p:cNvPr id="21" name="Rectangle 2"/>
          <p:cNvSpPr>
            <a:spLocks noChangeArrowheads="1"/>
          </p:cNvSpPr>
          <p:nvPr/>
        </p:nvSpPr>
        <p:spPr bwMode="auto">
          <a:xfrm>
            <a:off x="3513" y="386602"/>
            <a:ext cx="941924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solidFill>
                  <a:schemeClr val="accent2"/>
                </a:solidFill>
                <a:latin typeface="+mj-lt"/>
                <a:ea typeface="+mj-ea"/>
                <a:cs typeface="+mj-cs"/>
              </a:rPr>
              <a:t>Métabolisme de la codéine </a:t>
            </a:r>
            <a:r>
              <a:rPr lang="fr-FR" altLang="fr-FR" sz="2800" dirty="0" smtClean="0">
                <a:solidFill>
                  <a:schemeClr val="accent2"/>
                </a:solidFill>
                <a:latin typeface="+mj-lt"/>
                <a:ea typeface="+mj-ea"/>
                <a:cs typeface="+mj-cs"/>
              </a:rPr>
              <a:t>chez </a:t>
            </a:r>
            <a:r>
              <a:rPr lang="fr-FR" altLang="fr-FR" sz="2800" dirty="0" err="1">
                <a:solidFill>
                  <a:schemeClr val="accent2"/>
                </a:solidFill>
              </a:rPr>
              <a:t>métaboliseur</a:t>
            </a:r>
            <a:r>
              <a:rPr lang="fr-FR" altLang="fr-FR" sz="2800" dirty="0">
                <a:solidFill>
                  <a:schemeClr val="accent2"/>
                </a:solidFill>
              </a:rPr>
              <a:t> ultra-rapide</a:t>
            </a:r>
            <a:endParaRPr lang="fr-FR" altLang="fr-FR" sz="2800" dirty="0">
              <a:solidFill>
                <a:schemeClr val="accent2"/>
              </a:solidFill>
              <a:latin typeface="+mj-lt"/>
              <a:ea typeface="+mj-ea"/>
              <a:cs typeface="+mj-cs"/>
            </a:endParaRPr>
          </a:p>
        </p:txBody>
      </p:sp>
      <p:pic>
        <p:nvPicPr>
          <p:cNvPr id="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1" y="1406385"/>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7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524000" y="454026"/>
            <a:ext cx="9144000" cy="1103313"/>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fontScale="90000"/>
          </a:bodyPr>
          <a:lstStyle/>
          <a:p>
            <a:pPr eaLnBrk="1" hangingPunct="1">
              <a:defRPr/>
            </a:pPr>
            <a:r>
              <a:rPr lang="en-US" altLang="fr-FR" dirty="0" err="1" smtClean="0">
                <a:solidFill>
                  <a:srgbClr val="0070C0"/>
                </a:solidFill>
              </a:rPr>
              <a:t>Inhibiteur</a:t>
            </a:r>
            <a:r>
              <a:rPr lang="en-US" altLang="fr-FR" dirty="0" smtClean="0">
                <a:solidFill>
                  <a:srgbClr val="0070C0"/>
                </a:solidFill>
              </a:rPr>
              <a:t> </a:t>
            </a:r>
            <a:r>
              <a:rPr lang="en-US" altLang="fr-FR" dirty="0" err="1" smtClean="0">
                <a:solidFill>
                  <a:srgbClr val="0070C0"/>
                </a:solidFill>
              </a:rPr>
              <a:t>enzymatique</a:t>
            </a:r>
            <a:r>
              <a:rPr lang="en-US" altLang="fr-FR" dirty="0" smtClean="0">
                <a:solidFill>
                  <a:srgbClr val="0070C0"/>
                </a:solidFill>
              </a:rPr>
              <a:t> du CYP450:</a:t>
            </a:r>
            <a:br>
              <a:rPr lang="en-US" altLang="fr-FR" dirty="0" smtClean="0">
                <a:solidFill>
                  <a:srgbClr val="0070C0"/>
                </a:solidFill>
              </a:rPr>
            </a:br>
            <a:r>
              <a:rPr lang="en-US" altLang="fr-FR" sz="4000" dirty="0">
                <a:solidFill>
                  <a:schemeClr val="tx1"/>
                </a:solidFill>
              </a:rPr>
              <a:t>ex: fluconazole / </a:t>
            </a:r>
            <a:r>
              <a:rPr lang="en-US" altLang="fr-FR" sz="4000" dirty="0" err="1">
                <a:solidFill>
                  <a:schemeClr val="tx1"/>
                </a:solidFill>
              </a:rPr>
              <a:t>warfarine</a:t>
            </a:r>
            <a:endParaRPr lang="en-US" altLang="fr-FR" sz="4000" dirty="0">
              <a:solidFill>
                <a:schemeClr val="tx1"/>
              </a:solidFill>
            </a:endParaRPr>
          </a:p>
        </p:txBody>
      </p:sp>
      <p:graphicFrame>
        <p:nvGraphicFramePr>
          <p:cNvPr id="36867" name="Object 3">
            <a:hlinkClick r:id="" action="ppaction://ole?verb=0"/>
          </p:cNvPr>
          <p:cNvGraphicFramePr>
            <a:graphicFrameLocks noGrp="1"/>
          </p:cNvGraphicFramePr>
          <p:nvPr>
            <p:ph type="chart" sz="half" idx="2"/>
          </p:nvPr>
        </p:nvGraphicFramePr>
        <p:xfrm>
          <a:off x="6311900" y="1773239"/>
          <a:ext cx="3981450" cy="4702175"/>
        </p:xfrm>
        <a:graphic>
          <a:graphicData uri="http://schemas.openxmlformats.org/presentationml/2006/ole">
            <mc:AlternateContent xmlns:mc="http://schemas.openxmlformats.org/markup-compatibility/2006">
              <mc:Choice xmlns:v="urn:schemas-microsoft-com:vml" Requires="v">
                <p:oleObj spid="_x0000_s2081" name="Graphique" r:id="rId4" imgW="4695886" imgH="4543531" progId="MSGraph.Chart.8">
                  <p:embed followColorScheme="full"/>
                </p:oleObj>
              </mc:Choice>
              <mc:Fallback>
                <p:oleObj name="Graphique" r:id="rId4" imgW="4695886" imgH="4543531" progId="MSGraph.Chart.8">
                  <p:embed followColorScheme="full"/>
                  <p:pic>
                    <p:nvPicPr>
                      <p:cNvPr id="36867" name="Object 3">
                        <a:hlinkClick r:id="" action="ppaction://ole?verb=0"/>
                      </p:cNvPr>
                      <p:cNvPicPr>
                        <a:picLocks noChangeArrowheads="1"/>
                      </p:cNvPicPr>
                      <p:nvPr/>
                    </p:nvPicPr>
                    <p:blipFill>
                      <a:blip r:embed="rId5"/>
                      <a:srcRect/>
                      <a:stretch>
                        <a:fillRect/>
                      </a:stretch>
                    </p:blipFill>
                    <p:spPr bwMode="auto">
                      <a:xfrm>
                        <a:off x="6311900" y="1773239"/>
                        <a:ext cx="3981450"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Rectangle 4"/>
          <p:cNvSpPr>
            <a:spLocks noChangeArrowheads="1"/>
          </p:cNvSpPr>
          <p:nvPr/>
        </p:nvSpPr>
        <p:spPr bwMode="auto">
          <a:xfrm>
            <a:off x="2235201" y="1752600"/>
            <a:ext cx="738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715781" name="Rectangle 5"/>
          <p:cNvSpPr>
            <a:spLocks noGrp="1" noChangeArrowheads="1"/>
          </p:cNvSpPr>
          <p:nvPr>
            <p:ph type="body" sz="half" idx="1"/>
          </p:nvPr>
        </p:nvSpPr>
        <p:spPr>
          <a:xfrm>
            <a:off x="1774825" y="1844675"/>
            <a:ext cx="4673600" cy="4114800"/>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fontScale="92500" lnSpcReduction="20000"/>
          </a:bodyPr>
          <a:lstStyle/>
          <a:p>
            <a:pPr eaLnBrk="1" hangingPunct="1">
              <a:defRPr/>
            </a:pPr>
            <a:r>
              <a:rPr lang="en-US" altLang="fr-FR" sz="2400" dirty="0"/>
              <a:t>7 patients sous </a:t>
            </a:r>
            <a:r>
              <a:rPr lang="en-US" altLang="fr-FR" sz="2400" dirty="0" err="1"/>
              <a:t>warfarine</a:t>
            </a:r>
            <a:endParaRPr lang="en-US" altLang="fr-FR" sz="2400" dirty="0"/>
          </a:p>
          <a:p>
            <a:pPr eaLnBrk="1" hangingPunct="1">
              <a:buFont typeface="Wingdings" panose="05000000000000000000" pitchFamily="2" charset="2"/>
              <a:buNone/>
              <a:defRPr/>
            </a:pPr>
            <a:endParaRPr lang="en-US" altLang="fr-FR" sz="2400" dirty="0"/>
          </a:p>
          <a:p>
            <a:pPr eaLnBrk="1" hangingPunct="1">
              <a:defRPr/>
            </a:pPr>
            <a:r>
              <a:rPr lang="en-US" altLang="fr-FR" sz="2400" dirty="0" err="1"/>
              <a:t>Ajout</a:t>
            </a:r>
            <a:r>
              <a:rPr lang="en-US" altLang="fr-FR" sz="2400" dirty="0"/>
              <a:t> de fluconazole </a:t>
            </a:r>
            <a:br>
              <a:rPr lang="en-US" altLang="fr-FR" sz="2400" dirty="0"/>
            </a:br>
            <a:r>
              <a:rPr lang="en-US" altLang="fr-FR" sz="2400" dirty="0"/>
              <a:t>(100 mg/j x 7 j)</a:t>
            </a:r>
          </a:p>
          <a:p>
            <a:pPr eaLnBrk="1" hangingPunct="1">
              <a:defRPr/>
            </a:pPr>
            <a:endParaRPr lang="en-US" altLang="fr-FR" sz="2400" dirty="0"/>
          </a:p>
          <a:p>
            <a:pPr eaLnBrk="1" hangingPunct="1">
              <a:defRPr/>
            </a:pPr>
            <a:r>
              <a:rPr lang="en-US" altLang="fr-FR" sz="2400" dirty="0">
                <a:sym typeface="Wingdings 3" pitchFamily="18" charset="2"/>
              </a:rPr>
              <a:t></a:t>
            </a:r>
            <a:r>
              <a:rPr lang="en-US" altLang="fr-FR" sz="2400" dirty="0"/>
              <a:t> </a:t>
            </a:r>
            <a:r>
              <a:rPr lang="en-US" altLang="fr-FR" sz="2400" dirty="0" err="1"/>
              <a:t>significative</a:t>
            </a:r>
            <a:r>
              <a:rPr lang="en-US" altLang="fr-FR" sz="2400" dirty="0"/>
              <a:t> de la </a:t>
            </a:r>
            <a:r>
              <a:rPr lang="en-US" altLang="fr-FR" sz="2400" dirty="0" err="1"/>
              <a:t>réponse</a:t>
            </a:r>
            <a:endParaRPr lang="en-US" altLang="fr-FR" sz="2400" dirty="0"/>
          </a:p>
          <a:p>
            <a:pPr eaLnBrk="1" hangingPunct="1">
              <a:defRPr/>
            </a:pPr>
            <a:endParaRPr lang="en-US" altLang="fr-FR" sz="2400" dirty="0"/>
          </a:p>
          <a:p>
            <a:pPr eaLnBrk="1" hangingPunct="1">
              <a:defRPr/>
            </a:pPr>
            <a:r>
              <a:rPr lang="en-US" altLang="fr-FR" sz="2400" dirty="0"/>
              <a:t>Grande </a:t>
            </a:r>
            <a:r>
              <a:rPr lang="en-US" altLang="fr-FR" sz="2400" dirty="0" err="1"/>
              <a:t>variabilité</a:t>
            </a:r>
            <a:r>
              <a:rPr lang="en-US" altLang="fr-FR" sz="2400" dirty="0"/>
              <a:t> de </a:t>
            </a:r>
            <a:r>
              <a:rPr lang="en-US" altLang="fr-FR" sz="2400" dirty="0" err="1"/>
              <a:t>l’effet</a:t>
            </a:r>
            <a:endParaRPr lang="en-US" altLang="fr-FR" sz="2400" dirty="0"/>
          </a:p>
          <a:p>
            <a:pPr eaLnBrk="1" hangingPunct="1">
              <a:defRPr/>
            </a:pPr>
            <a:endParaRPr lang="en-US" altLang="fr-FR" sz="2400" dirty="0"/>
          </a:p>
          <a:p>
            <a:pPr eaLnBrk="1" hangingPunct="1">
              <a:defRPr/>
            </a:pPr>
            <a:r>
              <a:rPr lang="en-US" altLang="fr-FR" sz="2400" dirty="0"/>
              <a:t>Pas de </a:t>
            </a:r>
            <a:r>
              <a:rPr lang="en-US" altLang="fr-FR" sz="2400" dirty="0" err="1"/>
              <a:t>saignement</a:t>
            </a:r>
            <a:endParaRPr lang="en-US" altLang="fr-FR" sz="2400" dirty="0"/>
          </a:p>
        </p:txBody>
      </p:sp>
      <p:sp>
        <p:nvSpPr>
          <p:cNvPr id="36870" name="Rectangle 6"/>
          <p:cNvSpPr>
            <a:spLocks noChangeArrowheads="1"/>
          </p:cNvSpPr>
          <p:nvPr/>
        </p:nvSpPr>
        <p:spPr bwMode="auto">
          <a:xfrm>
            <a:off x="5808663" y="6381750"/>
            <a:ext cx="49657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fr-FR" sz="1400"/>
              <a:t>Crussell-Porter LL et al. Arch Intern Med 1993;153:102-104.</a:t>
            </a:r>
          </a:p>
        </p:txBody>
      </p:sp>
      <p:sp>
        <p:nvSpPr>
          <p:cNvPr id="36871" name="Oval 7"/>
          <p:cNvSpPr>
            <a:spLocks noChangeArrowheads="1"/>
          </p:cNvSpPr>
          <p:nvPr/>
        </p:nvSpPr>
        <p:spPr bwMode="auto">
          <a:xfrm>
            <a:off x="9625014" y="3573464"/>
            <a:ext cx="504825" cy="20161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pic>
        <p:nvPicPr>
          <p:cNvPr id="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195" y="317766"/>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110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524000" y="454026"/>
            <a:ext cx="9144000" cy="1103313"/>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fontScale="90000"/>
          </a:bodyPr>
          <a:lstStyle/>
          <a:p>
            <a:pPr eaLnBrk="1" hangingPunct="1">
              <a:defRPr/>
            </a:pPr>
            <a:r>
              <a:rPr lang="en-US" altLang="fr-FR" dirty="0" err="1" smtClean="0">
                <a:solidFill>
                  <a:srgbClr val="0070C0"/>
                </a:solidFill>
              </a:rPr>
              <a:t>Inducteur</a:t>
            </a:r>
            <a:r>
              <a:rPr lang="en-US" altLang="fr-FR" dirty="0" smtClean="0">
                <a:solidFill>
                  <a:srgbClr val="0070C0"/>
                </a:solidFill>
              </a:rPr>
              <a:t> </a:t>
            </a:r>
            <a:r>
              <a:rPr lang="en-US" altLang="fr-FR" dirty="0" err="1" smtClean="0">
                <a:solidFill>
                  <a:srgbClr val="0070C0"/>
                </a:solidFill>
              </a:rPr>
              <a:t>enzymatique</a:t>
            </a:r>
            <a:r>
              <a:rPr lang="en-US" altLang="fr-FR" dirty="0" smtClean="0">
                <a:solidFill>
                  <a:srgbClr val="0070C0"/>
                </a:solidFill>
              </a:rPr>
              <a:t> du CYP450:</a:t>
            </a:r>
            <a:br>
              <a:rPr lang="en-US" altLang="fr-FR" dirty="0" smtClean="0">
                <a:solidFill>
                  <a:srgbClr val="0070C0"/>
                </a:solidFill>
              </a:rPr>
            </a:br>
            <a:endParaRPr lang="en-US" altLang="fr-FR" sz="4000" dirty="0">
              <a:solidFill>
                <a:schemeClr val="tx1"/>
              </a:solidFill>
            </a:endParaRPr>
          </a:p>
        </p:txBody>
      </p:sp>
      <p:sp>
        <p:nvSpPr>
          <p:cNvPr id="36868" name="Rectangle 4"/>
          <p:cNvSpPr>
            <a:spLocks noChangeArrowheads="1"/>
          </p:cNvSpPr>
          <p:nvPr/>
        </p:nvSpPr>
        <p:spPr bwMode="auto">
          <a:xfrm>
            <a:off x="2235201" y="1752600"/>
            <a:ext cx="738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 name="ZoneTexte 3"/>
          <p:cNvSpPr txBox="1"/>
          <p:nvPr/>
        </p:nvSpPr>
        <p:spPr>
          <a:xfrm>
            <a:off x="624994" y="1507067"/>
            <a:ext cx="5426868" cy="3970318"/>
          </a:xfrm>
          <a:prstGeom prst="rect">
            <a:avLst/>
          </a:prstGeom>
          <a:noFill/>
        </p:spPr>
        <p:txBody>
          <a:bodyPr wrap="square" rtlCol="0">
            <a:spAutoFit/>
          </a:bodyPr>
          <a:lstStyle/>
          <a:p>
            <a:r>
              <a:rPr lang="fr-FR" sz="2800" dirty="0" smtClean="0"/>
              <a:t>Exemple: </a:t>
            </a:r>
          </a:p>
          <a:p>
            <a:pPr marL="457200" indent="-457200">
              <a:buFont typeface="Arial" panose="020B0604020202020204" pitchFamily="34" charset="0"/>
              <a:buChar char="•"/>
            </a:pPr>
            <a:r>
              <a:rPr lang="fr-FR" sz="2800" dirty="0" smtClean="0"/>
              <a:t>anticoagulants </a:t>
            </a:r>
            <a:r>
              <a:rPr lang="fr-FR" sz="2800" dirty="0"/>
              <a:t>oraux + millepertuis (pas d’AMM) </a:t>
            </a:r>
            <a:endParaRPr lang="fr-FR" sz="2800" dirty="0" smtClean="0"/>
          </a:p>
          <a:p>
            <a:r>
              <a:rPr lang="fr-FR" sz="2800" dirty="0" smtClean="0">
                <a:sym typeface="Wingdings" panose="05000000000000000000" pitchFamily="2" charset="2"/>
              </a:rPr>
              <a:t> </a:t>
            </a:r>
            <a:r>
              <a:rPr lang="fr-FR" sz="2800" dirty="0" smtClean="0"/>
              <a:t>inefficacité </a:t>
            </a:r>
            <a:r>
              <a:rPr lang="fr-FR" sz="2800" dirty="0"/>
              <a:t>du traitement anticoagulant </a:t>
            </a:r>
            <a:endParaRPr lang="fr-FR" sz="2800" dirty="0" smtClean="0"/>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err="1" smtClean="0"/>
              <a:t>antiprotéases</a:t>
            </a:r>
            <a:r>
              <a:rPr lang="fr-FR" sz="2800" dirty="0" smtClean="0"/>
              <a:t> </a:t>
            </a:r>
            <a:r>
              <a:rPr lang="fr-FR" sz="2800" dirty="0"/>
              <a:t>+ </a:t>
            </a:r>
            <a:r>
              <a:rPr lang="fr-FR" sz="2800" dirty="0" smtClean="0"/>
              <a:t>rifampicine </a:t>
            </a:r>
            <a:r>
              <a:rPr lang="fr-FR" sz="2800" dirty="0">
                <a:sym typeface="Wingdings" panose="05000000000000000000" pitchFamily="2" charset="2"/>
              </a:rPr>
              <a:t></a:t>
            </a:r>
            <a:r>
              <a:rPr lang="fr-FR" sz="2800" dirty="0" smtClean="0"/>
              <a:t> </a:t>
            </a:r>
            <a:r>
              <a:rPr lang="fr-FR" sz="2800" dirty="0"/>
              <a:t>inefficacité des </a:t>
            </a:r>
            <a:r>
              <a:rPr lang="fr-FR" sz="2800" dirty="0" err="1"/>
              <a:t>antiprotéases</a:t>
            </a:r>
            <a:endParaRPr lang="fr-FR" sz="2800" dirty="0"/>
          </a:p>
        </p:txBody>
      </p:sp>
      <p:sp>
        <p:nvSpPr>
          <p:cNvPr id="5" name="AutoShape 4" descr="5.2.4.figure1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7" name="Picture 5" descr="D:\0 1_2018 COURS 2018\0 2018 COURS\Inducteur enz CYP3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340" y="1507067"/>
            <a:ext cx="6427956" cy="425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5350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l="6250" t="29167" r="6250" b="11458"/>
          <a:stretch>
            <a:fillRect/>
          </a:stretch>
        </p:blipFill>
        <p:spPr bwMode="auto">
          <a:xfrm>
            <a:off x="1930401" y="1203326"/>
            <a:ext cx="8304213"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0819" name="Text Box 3"/>
          <p:cNvSpPr txBox="1">
            <a:spLocks noChangeArrowheads="1"/>
          </p:cNvSpPr>
          <p:nvPr/>
        </p:nvSpPr>
        <p:spPr bwMode="auto">
          <a:xfrm>
            <a:off x="2819400" y="0"/>
            <a:ext cx="64722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altLang="fr-FR" sz="3200" b="1">
                <a:solidFill>
                  <a:schemeClr val="tx2"/>
                </a:solidFill>
                <a:effectLst>
                  <a:outerShdw blurRad="38100" dist="38100" dir="2700000" algn="tl">
                    <a:srgbClr val="000000"/>
                  </a:outerShdw>
                </a:effectLst>
                <a:latin typeface="Times New Roman" pitchFamily="18" charset="0"/>
              </a:rPr>
              <a:t>La P-glycoprotéine</a:t>
            </a:r>
          </a:p>
          <a:p>
            <a:pPr algn="ctr">
              <a:defRPr/>
            </a:pPr>
            <a:r>
              <a:rPr lang="fr-FR" altLang="fr-FR" sz="3200" b="1">
                <a:solidFill>
                  <a:schemeClr val="tx2"/>
                </a:solidFill>
                <a:effectLst>
                  <a:outerShdw blurRad="38100" dist="38100" dir="2700000" algn="tl">
                    <a:srgbClr val="000000"/>
                  </a:outerShdw>
                </a:effectLst>
                <a:latin typeface="Times New Roman" pitchFamily="18" charset="0"/>
              </a:rPr>
              <a:t>transporteur et protecteur cellulaire</a:t>
            </a:r>
            <a:endParaRPr lang="fr-FR" altLang="fr-FR" sz="2400">
              <a:latin typeface="Times New Roman" pitchFamily="18" charset="0"/>
            </a:endParaRPr>
          </a:p>
        </p:txBody>
      </p:sp>
      <p:sp>
        <p:nvSpPr>
          <p:cNvPr id="43012" name="Text Box 4"/>
          <p:cNvSpPr txBox="1">
            <a:spLocks noChangeArrowheads="1"/>
          </p:cNvSpPr>
          <p:nvPr/>
        </p:nvSpPr>
        <p:spPr bwMode="auto">
          <a:xfrm>
            <a:off x="1847850" y="6188076"/>
            <a:ext cx="8459788"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2400"/>
              <a:t>La P-gp rejette activement les médicaments hors de la cellule</a:t>
            </a:r>
          </a:p>
        </p:txBody>
      </p:sp>
      <p:sp>
        <p:nvSpPr>
          <p:cNvPr id="43013" name="Text Box 5"/>
          <p:cNvSpPr txBox="1">
            <a:spLocks noChangeArrowheads="1"/>
          </p:cNvSpPr>
          <p:nvPr/>
        </p:nvSpPr>
        <p:spPr bwMode="auto">
          <a:xfrm>
            <a:off x="7908926" y="3068639"/>
            <a:ext cx="1554163" cy="376237"/>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b="1">
                <a:solidFill>
                  <a:srgbClr val="FF3300"/>
                </a:solidFill>
              </a:rPr>
              <a:t>Entérocytes</a:t>
            </a:r>
          </a:p>
        </p:txBody>
      </p:sp>
      <p:sp>
        <p:nvSpPr>
          <p:cNvPr id="43014" name="Text Box 6"/>
          <p:cNvSpPr txBox="1">
            <a:spLocks noChangeArrowheads="1"/>
          </p:cNvSpPr>
          <p:nvPr/>
        </p:nvSpPr>
        <p:spPr bwMode="auto">
          <a:xfrm>
            <a:off x="7896226" y="3613150"/>
            <a:ext cx="1624013" cy="37623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b="1">
                <a:solidFill>
                  <a:srgbClr val="FF3300"/>
                </a:solidFill>
              </a:rPr>
              <a:t>Hépatocytes</a:t>
            </a:r>
          </a:p>
        </p:txBody>
      </p:sp>
      <p:sp>
        <p:nvSpPr>
          <p:cNvPr id="43015" name="Text Box 7"/>
          <p:cNvSpPr txBox="1">
            <a:spLocks noChangeArrowheads="1"/>
          </p:cNvSpPr>
          <p:nvPr/>
        </p:nvSpPr>
        <p:spPr bwMode="auto">
          <a:xfrm>
            <a:off x="7908926" y="4189414"/>
            <a:ext cx="1998663" cy="376237"/>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b="1">
                <a:solidFill>
                  <a:srgbClr val="FF3300"/>
                </a:solidFill>
              </a:rPr>
              <a:t>Tube contourné</a:t>
            </a:r>
          </a:p>
        </p:txBody>
      </p:sp>
      <p:sp>
        <p:nvSpPr>
          <p:cNvPr id="43016" name="Text Box 8"/>
          <p:cNvSpPr txBox="1">
            <a:spLocks noChangeArrowheads="1"/>
          </p:cNvSpPr>
          <p:nvPr/>
        </p:nvSpPr>
        <p:spPr bwMode="auto">
          <a:xfrm>
            <a:off x="7929564" y="4781550"/>
            <a:ext cx="1412875" cy="37623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b="1">
                <a:solidFill>
                  <a:srgbClr val="FF3300"/>
                </a:solidFill>
              </a:rPr>
              <a:t>SNC (BHE)</a:t>
            </a: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95" y="317766"/>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66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pPr algn="l"/>
            <a:r>
              <a:rPr lang="fr-FR" dirty="0">
                <a:solidFill>
                  <a:schemeClr val="tx1">
                    <a:lumMod val="65000"/>
                    <a:lumOff val="35000"/>
                  </a:schemeClr>
                </a:solidFill>
                <a:cs typeface="Arial" pitchFamily="34" charset="0"/>
              </a:rPr>
              <a:t>OBJECTIF</a:t>
            </a:r>
            <a:endParaRPr lang="fr-FR" dirty="0">
              <a:solidFill>
                <a:schemeClr val="tx1">
                  <a:lumMod val="65000"/>
                  <a:lumOff val="35000"/>
                </a:schemeClr>
              </a:solidFill>
            </a:endParaRPr>
          </a:p>
        </p:txBody>
      </p:sp>
      <p:sp>
        <p:nvSpPr>
          <p:cNvPr id="3" name="Espace réservé du contenu 2"/>
          <p:cNvSpPr>
            <a:spLocks noGrp="1"/>
          </p:cNvSpPr>
          <p:nvPr>
            <p:ph idx="4294967295"/>
          </p:nvPr>
        </p:nvSpPr>
        <p:spPr>
          <a:xfrm>
            <a:off x="1919536" y="878445"/>
            <a:ext cx="7596844" cy="5222524"/>
          </a:xfrm>
          <a:prstGeom prst="rect">
            <a:avLst/>
          </a:prstGeom>
        </p:spPr>
        <p:txBody>
          <a:bodyPr>
            <a:normAutofit/>
          </a:bodyPr>
          <a:lstStyle/>
          <a:p>
            <a:pPr marL="0" indent="0">
              <a:lnSpc>
                <a:spcPct val="150000"/>
              </a:lnSpc>
              <a:buNone/>
            </a:pPr>
            <a:r>
              <a:rPr lang="fr-FR" sz="2000" dirty="0"/>
              <a:t>Items 321 Principe du bon usage du médicament 	</a:t>
            </a:r>
          </a:p>
          <a:p>
            <a:pPr marL="0" indent="0">
              <a:lnSpc>
                <a:spcPct val="150000"/>
              </a:lnSpc>
              <a:buNone/>
            </a:pPr>
            <a:r>
              <a:rPr lang="fr-FR" sz="2000" dirty="0"/>
              <a:t>Item 322 La décision thérapeutique personnalisée : bon usage dans des situations à risque </a:t>
            </a:r>
          </a:p>
          <a:p>
            <a:pPr marL="0" indent="0">
              <a:lnSpc>
                <a:spcPct val="150000"/>
              </a:lnSpc>
              <a:buNone/>
            </a:pPr>
            <a:r>
              <a:rPr lang="fr-FR" sz="2000" dirty="0"/>
              <a:t>	</a:t>
            </a:r>
            <a:r>
              <a:rPr lang="fr-FR" sz="2000" b="1" dirty="0" smtClean="0">
                <a:solidFill>
                  <a:schemeClr val="accent6">
                    <a:lumMod val="75000"/>
                  </a:schemeClr>
                </a:solidFill>
              </a:rPr>
              <a:t>Niveaux </a:t>
            </a:r>
            <a:r>
              <a:rPr lang="fr-FR" sz="2000" b="1" dirty="0">
                <a:solidFill>
                  <a:schemeClr val="accent6">
                    <a:lumMod val="75000"/>
                  </a:schemeClr>
                </a:solidFill>
              </a:rPr>
              <a:t>de connaissance (R2C</a:t>
            </a:r>
            <a:r>
              <a:rPr lang="fr-FR" sz="2000" b="1" dirty="0" smtClean="0">
                <a:solidFill>
                  <a:schemeClr val="accent6">
                    <a:lumMod val="75000"/>
                  </a:schemeClr>
                </a:solidFill>
              </a:rPr>
              <a:t>)</a:t>
            </a:r>
          </a:p>
          <a:p>
            <a:pPr marL="0" indent="0">
              <a:lnSpc>
                <a:spcPct val="150000"/>
              </a:lnSpc>
              <a:buNone/>
            </a:pPr>
            <a:endParaRPr lang="fr-FR" sz="2000" b="1" dirty="0">
              <a:solidFill>
                <a:schemeClr val="accent6">
                  <a:lumMod val="75000"/>
                </a:schemeClr>
              </a:solidFill>
            </a:endParaRPr>
          </a:p>
          <a:p>
            <a:pPr marL="0" indent="0">
              <a:lnSpc>
                <a:spcPct val="150000"/>
              </a:lnSpc>
              <a:buNone/>
            </a:pPr>
            <a:endParaRPr lang="fr-FR" sz="2000" dirty="0"/>
          </a:p>
          <a:p>
            <a:pPr>
              <a:lnSpc>
                <a:spcPct val="150000"/>
              </a:lnSpc>
            </a:pPr>
            <a:endParaRPr lang="fr-FR" dirty="0"/>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3"/>
          <a:stretch>
            <a:fillRect/>
          </a:stretch>
        </p:blipFill>
        <p:spPr>
          <a:xfrm>
            <a:off x="3057244" y="3240744"/>
            <a:ext cx="565894" cy="570533"/>
          </a:xfrm>
          <a:prstGeom prst="rect">
            <a:avLst/>
          </a:prstGeom>
        </p:spPr>
      </p:pic>
      <p:pic>
        <p:nvPicPr>
          <p:cNvPr id="6" name="Image 5"/>
          <p:cNvPicPr>
            <a:picLocks noChangeAspect="1"/>
          </p:cNvPicPr>
          <p:nvPr/>
        </p:nvPicPr>
        <p:blipFill>
          <a:blip r:embed="rId4"/>
          <a:stretch>
            <a:fillRect/>
          </a:stretch>
        </p:blipFill>
        <p:spPr>
          <a:xfrm>
            <a:off x="4760846" y="3232165"/>
            <a:ext cx="626666" cy="612169"/>
          </a:xfrm>
          <a:prstGeom prst="rect">
            <a:avLst/>
          </a:prstGeom>
        </p:spPr>
      </p:pic>
      <p:pic>
        <p:nvPicPr>
          <p:cNvPr id="7" name="Image 6"/>
          <p:cNvPicPr>
            <a:picLocks noChangeAspect="1"/>
          </p:cNvPicPr>
          <p:nvPr/>
        </p:nvPicPr>
        <p:blipFill>
          <a:blip r:embed="rId5"/>
          <a:stretch>
            <a:fillRect/>
          </a:stretch>
        </p:blipFill>
        <p:spPr>
          <a:xfrm>
            <a:off x="6859436" y="3256642"/>
            <a:ext cx="592510" cy="587692"/>
          </a:xfrm>
          <a:prstGeom prst="rect">
            <a:avLst/>
          </a:prstGeom>
        </p:spPr>
      </p:pic>
    </p:spTree>
    <p:extLst>
      <p:ext uri="{BB962C8B-B14F-4D97-AF65-F5344CB8AC3E}">
        <p14:creationId xmlns:p14="http://schemas.microsoft.com/office/powerpoint/2010/main" val="173267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119051" y="193676"/>
            <a:ext cx="8229600" cy="887412"/>
          </a:xfrm>
        </p:spPr>
        <p:txBody>
          <a:bodyPr/>
          <a:lstStyle/>
          <a:p>
            <a:pPr eaLnBrk="1" hangingPunct="1">
              <a:defRPr/>
            </a:pPr>
            <a:r>
              <a:rPr lang="fr-FR" altLang="fr-FR" sz="4000" dirty="0">
                <a:solidFill>
                  <a:srgbClr val="0070C0"/>
                </a:solidFill>
              </a:rPr>
              <a:t>Substrats et inhibiteurs de la P-gp</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6" y="1125538"/>
            <a:ext cx="4162425" cy="554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1" y="2276476"/>
            <a:ext cx="4175125"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909" name="Oval 5"/>
          <p:cNvSpPr>
            <a:spLocks noChangeArrowheads="1"/>
          </p:cNvSpPr>
          <p:nvPr/>
        </p:nvSpPr>
        <p:spPr bwMode="auto">
          <a:xfrm>
            <a:off x="3503614" y="4076701"/>
            <a:ext cx="720725" cy="288925"/>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379910" name="Oval 6"/>
          <p:cNvSpPr>
            <a:spLocks noChangeArrowheads="1"/>
          </p:cNvSpPr>
          <p:nvPr/>
        </p:nvSpPr>
        <p:spPr bwMode="auto">
          <a:xfrm>
            <a:off x="3503614" y="4652964"/>
            <a:ext cx="720725" cy="288925"/>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5063" name="Rectangle 7"/>
          <p:cNvSpPr>
            <a:spLocks noChangeArrowheads="1"/>
          </p:cNvSpPr>
          <p:nvPr/>
        </p:nvSpPr>
        <p:spPr bwMode="auto">
          <a:xfrm>
            <a:off x="7824788" y="2636838"/>
            <a:ext cx="1943100" cy="2159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5064" name="Rectangle 8"/>
          <p:cNvSpPr>
            <a:spLocks noChangeArrowheads="1"/>
          </p:cNvSpPr>
          <p:nvPr/>
        </p:nvSpPr>
        <p:spPr bwMode="auto">
          <a:xfrm>
            <a:off x="7751763" y="3357563"/>
            <a:ext cx="1943100" cy="2159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5065" name="Rectangle 9"/>
          <p:cNvSpPr>
            <a:spLocks noChangeArrowheads="1"/>
          </p:cNvSpPr>
          <p:nvPr/>
        </p:nvSpPr>
        <p:spPr bwMode="auto">
          <a:xfrm>
            <a:off x="7824788" y="4581525"/>
            <a:ext cx="792162" cy="17145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5066" name="Rectangle 10"/>
          <p:cNvSpPr>
            <a:spLocks noChangeArrowheads="1"/>
          </p:cNvSpPr>
          <p:nvPr/>
        </p:nvSpPr>
        <p:spPr bwMode="auto">
          <a:xfrm>
            <a:off x="8543926" y="4841875"/>
            <a:ext cx="576263" cy="17145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pic>
        <p:nvPicPr>
          <p:cNvPr id="1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95" y="317766"/>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70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9" grpId="0" animBg="1"/>
      <p:bldP spid="3799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773239"/>
            <a:ext cx="4392613"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5"/>
          <p:cNvSpPr>
            <a:spLocks noChangeArrowheads="1"/>
          </p:cNvSpPr>
          <p:nvPr/>
        </p:nvSpPr>
        <p:spPr bwMode="auto">
          <a:xfrm>
            <a:off x="2135189" y="169863"/>
            <a:ext cx="7920037"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FR" altLang="fr-FR" sz="4000" b="1" dirty="0" smtClean="0">
                <a:latin typeface="Arial" panose="020B0604020202020204" pitchFamily="34" charset="0"/>
              </a:rPr>
              <a:t>Colchicine et P-gp</a:t>
            </a:r>
            <a:endParaRPr lang="fr-FR" altLang="fr-FR" sz="4000" b="1" dirty="0">
              <a:latin typeface="Arial" panose="020B0604020202020204" pitchFamily="34" charset="0"/>
            </a:endParaRPr>
          </a:p>
          <a:p>
            <a:pPr algn="ctr" eaLnBrk="1" hangingPunct="1">
              <a:spcBef>
                <a:spcPct val="0"/>
              </a:spcBef>
              <a:buClrTx/>
              <a:buSzTx/>
              <a:buFontTx/>
              <a:buNone/>
            </a:pPr>
            <a:r>
              <a:rPr lang="fr-FR" altLang="fr-FR" sz="2800" dirty="0">
                <a:latin typeface="Arial" panose="020B0604020202020204" pitchFamily="34" charset="0"/>
              </a:rPr>
              <a:t>Des voies métaboliques mieux connues</a:t>
            </a:r>
            <a:endParaRPr lang="fr-FR" altLang="fr-FR" sz="2000" dirty="0">
              <a:latin typeface="Arial" panose="020B0604020202020204" pitchFamily="34" charset="0"/>
            </a:endParaRPr>
          </a:p>
        </p:txBody>
      </p:sp>
      <p:sp>
        <p:nvSpPr>
          <p:cNvPr id="47108" name="Rectangle 6"/>
          <p:cNvSpPr>
            <a:spLocks noChangeArrowheads="1"/>
          </p:cNvSpPr>
          <p:nvPr/>
        </p:nvSpPr>
        <p:spPr bwMode="auto">
          <a:xfrm>
            <a:off x="1524000" y="2259014"/>
            <a:ext cx="4211638"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FR" altLang="fr-FR" sz="2000" b="1" dirty="0">
                <a:latin typeface="Arial" panose="020B0604020202020204" pitchFamily="34" charset="0"/>
              </a:rPr>
              <a:t>RCP colchicine: </a:t>
            </a:r>
          </a:p>
          <a:p>
            <a:pPr algn="ctr" eaLnBrk="1" hangingPunct="1">
              <a:spcBef>
                <a:spcPct val="0"/>
              </a:spcBef>
              <a:buClrTx/>
              <a:buSzTx/>
              <a:buFontTx/>
              <a:buNone/>
            </a:pPr>
            <a:r>
              <a:rPr lang="fr-FR" altLang="fr-FR" sz="2000" b="1" dirty="0">
                <a:latin typeface="Arial" panose="020B0604020202020204" pitchFamily="34" charset="0"/>
              </a:rPr>
              <a:t>Rubrique pharmacocinétique</a:t>
            </a:r>
          </a:p>
          <a:p>
            <a:pPr eaLnBrk="1" hangingPunct="1">
              <a:spcBef>
                <a:spcPct val="0"/>
              </a:spcBef>
              <a:buClrTx/>
              <a:buSzTx/>
              <a:buFontTx/>
              <a:buNone/>
            </a:pPr>
            <a:endParaRPr lang="fr-FR" altLang="fr-FR" sz="1800" dirty="0">
              <a:latin typeface="Arial" panose="020B0604020202020204" pitchFamily="34" charset="0"/>
            </a:endParaRPr>
          </a:p>
          <a:p>
            <a:pPr eaLnBrk="1" hangingPunct="1">
              <a:spcBef>
                <a:spcPct val="0"/>
              </a:spcBef>
              <a:buClrTx/>
              <a:buSzTx/>
              <a:buFontTx/>
              <a:buNone/>
            </a:pPr>
            <a:r>
              <a:rPr lang="fr-FR" altLang="fr-FR" sz="1800" dirty="0">
                <a:latin typeface="Arial" panose="020B0604020202020204" pitchFamily="34" charset="0"/>
              </a:rPr>
              <a:t>   Absorbée par voie orale, </a:t>
            </a:r>
          </a:p>
          <a:p>
            <a:pPr eaLnBrk="1" hangingPunct="1">
              <a:spcBef>
                <a:spcPct val="0"/>
              </a:spcBef>
              <a:buClrTx/>
              <a:buSzTx/>
              <a:buFontTx/>
              <a:buNone/>
            </a:pPr>
            <a:endParaRPr lang="fr-FR" altLang="fr-FR" sz="1800" dirty="0">
              <a:latin typeface="Arial" panose="020B0604020202020204" pitchFamily="34" charset="0"/>
            </a:endParaRPr>
          </a:p>
          <a:p>
            <a:pPr eaLnBrk="1" hangingPunct="1">
              <a:spcBef>
                <a:spcPct val="0"/>
              </a:spcBef>
              <a:buClrTx/>
              <a:buSzTx/>
              <a:buFontTx/>
              <a:buNone/>
            </a:pPr>
            <a:r>
              <a:rPr lang="fr-FR" altLang="fr-FR" sz="1800" dirty="0">
                <a:latin typeface="Arial" panose="020B0604020202020204" pitchFamily="34" charset="0"/>
              </a:rPr>
              <a:t>   Subit un cycle </a:t>
            </a:r>
            <a:r>
              <a:rPr lang="fr-FR" altLang="fr-FR" sz="1800" dirty="0" err="1">
                <a:latin typeface="Arial" panose="020B0604020202020204" pitchFamily="34" charset="0"/>
              </a:rPr>
              <a:t>entérohépatique</a:t>
            </a:r>
            <a:endParaRPr lang="fr-FR" altLang="fr-FR" sz="1800" dirty="0">
              <a:latin typeface="Arial" panose="020B0604020202020204" pitchFamily="34" charset="0"/>
            </a:endParaRPr>
          </a:p>
          <a:p>
            <a:pPr eaLnBrk="1" hangingPunct="1">
              <a:spcBef>
                <a:spcPct val="0"/>
              </a:spcBef>
              <a:buClrTx/>
              <a:buSzTx/>
              <a:buFontTx/>
              <a:buNone/>
            </a:pPr>
            <a:endParaRPr lang="fr-FR" altLang="fr-FR" sz="1800" dirty="0">
              <a:latin typeface="Arial" panose="020B0604020202020204" pitchFamily="34" charset="0"/>
            </a:endParaRPr>
          </a:p>
          <a:p>
            <a:pPr eaLnBrk="1" hangingPunct="1">
              <a:spcBef>
                <a:spcPct val="0"/>
              </a:spcBef>
              <a:buClrTx/>
              <a:buSzTx/>
              <a:buFontTx/>
              <a:buNone/>
            </a:pPr>
            <a:r>
              <a:rPr lang="fr-FR" altLang="fr-FR" sz="1800" dirty="0">
                <a:latin typeface="Arial" panose="020B0604020202020204" pitchFamily="34" charset="0"/>
              </a:rPr>
              <a:t>   Se fixe sur tous les tissus</a:t>
            </a:r>
          </a:p>
          <a:p>
            <a:pPr eaLnBrk="1" hangingPunct="1">
              <a:spcBef>
                <a:spcPct val="0"/>
              </a:spcBef>
              <a:buClrTx/>
              <a:buSzTx/>
              <a:buFontTx/>
              <a:buNone/>
            </a:pPr>
            <a:endParaRPr lang="fr-FR" altLang="fr-FR" sz="1800" dirty="0">
              <a:latin typeface="Arial" panose="020B0604020202020204" pitchFamily="34" charset="0"/>
            </a:endParaRPr>
          </a:p>
          <a:p>
            <a:pPr eaLnBrk="1" hangingPunct="1">
              <a:spcBef>
                <a:spcPct val="0"/>
              </a:spcBef>
              <a:buClrTx/>
              <a:buSzTx/>
              <a:buFontTx/>
              <a:buNone/>
            </a:pPr>
            <a:r>
              <a:rPr lang="fr-FR" altLang="fr-FR" sz="1800" dirty="0">
                <a:latin typeface="Arial" panose="020B0604020202020204" pitchFamily="34" charset="0"/>
              </a:rPr>
              <a:t>   Élimination urinaire et surtout fécale</a:t>
            </a:r>
            <a:endParaRPr lang="en-US" altLang="fr-FR" sz="1800" dirty="0">
              <a:latin typeface="Arial" panose="020B0604020202020204" pitchFamily="34" charset="0"/>
              <a:cs typeface="Arial" panose="020B0604020202020204" pitchFamily="34" charset="0"/>
            </a:endParaRPr>
          </a:p>
        </p:txBody>
      </p:sp>
      <p:sp>
        <p:nvSpPr>
          <p:cNvPr id="47109" name="Line 7"/>
          <p:cNvSpPr>
            <a:spLocks noChangeShapeType="1"/>
          </p:cNvSpPr>
          <p:nvPr/>
        </p:nvSpPr>
        <p:spPr bwMode="auto">
          <a:xfrm>
            <a:off x="2201863" y="1484313"/>
            <a:ext cx="7924800" cy="0"/>
          </a:xfrm>
          <a:prstGeom prst="line">
            <a:avLst/>
          </a:prstGeom>
          <a:noFill/>
          <a:ln w="38100">
            <a:solidFill>
              <a:srgbClr val="99FF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10" name="Rectangle 6"/>
          <p:cNvSpPr>
            <a:spLocks noChangeArrowheads="1"/>
          </p:cNvSpPr>
          <p:nvPr/>
        </p:nvSpPr>
        <p:spPr bwMode="auto">
          <a:xfrm>
            <a:off x="1812132" y="5407028"/>
            <a:ext cx="4103688" cy="711200"/>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FR" altLang="fr-FR" sz="2000" b="1" dirty="0">
                <a:solidFill>
                  <a:srgbClr val="0070C0"/>
                </a:solidFill>
                <a:latin typeface="Arial" panose="020B0604020202020204" pitchFamily="34" charset="0"/>
              </a:rPr>
              <a:t>Rôle majeur de la P-gp / C</a:t>
            </a:r>
            <a:r>
              <a:rPr lang="en-US" altLang="fr-FR" sz="2000" b="1" dirty="0">
                <a:solidFill>
                  <a:srgbClr val="0070C0"/>
                </a:solidFill>
                <a:latin typeface="Arial" panose="020B0604020202020204" pitchFamily="34" charset="0"/>
              </a:rPr>
              <a:t>yp3A4 </a:t>
            </a:r>
            <a:r>
              <a:rPr lang="en-US" altLang="fr-FR" sz="2000" b="1" dirty="0" err="1">
                <a:solidFill>
                  <a:srgbClr val="0070C0"/>
                </a:solidFill>
                <a:latin typeface="Arial" panose="020B0604020202020204" pitchFamily="34" charset="0"/>
              </a:rPr>
              <a:t>récemment</a:t>
            </a:r>
            <a:r>
              <a:rPr lang="en-US" altLang="fr-FR" sz="2000" b="1" dirty="0">
                <a:solidFill>
                  <a:srgbClr val="0070C0"/>
                </a:solidFill>
                <a:latin typeface="Arial" panose="020B0604020202020204" pitchFamily="34" charset="0"/>
              </a:rPr>
              <a:t> </a:t>
            </a:r>
            <a:r>
              <a:rPr lang="en-US" altLang="fr-FR" sz="2000" b="1" dirty="0" err="1">
                <a:solidFill>
                  <a:srgbClr val="0070C0"/>
                </a:solidFill>
                <a:latin typeface="Arial" panose="020B0604020202020204" pitchFamily="34" charset="0"/>
              </a:rPr>
              <a:t>identifié</a:t>
            </a:r>
            <a:endParaRPr lang="en-US" altLang="fr-FR" sz="2000" b="1" dirty="0">
              <a:solidFill>
                <a:srgbClr val="0070C0"/>
              </a:solidFill>
              <a:latin typeface="Arial" panose="020B0604020202020204" pitchFamily="34" charset="0"/>
            </a:endParaRPr>
          </a:p>
        </p:txBody>
      </p:sp>
      <p:sp>
        <p:nvSpPr>
          <p:cNvPr id="2" name="Rectangle 2"/>
          <p:cNvSpPr>
            <a:spLocks noChangeArrowheads="1"/>
          </p:cNvSpPr>
          <p:nvPr/>
        </p:nvSpPr>
        <p:spPr bwMode="auto">
          <a:xfrm>
            <a:off x="396240" y="3149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 y="314960"/>
            <a:ext cx="590550" cy="58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47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idx="4294967295"/>
          </p:nvPr>
        </p:nvSpPr>
        <p:spPr>
          <a:xfrm>
            <a:off x="1981200" y="381000"/>
            <a:ext cx="8578850" cy="1176338"/>
          </a:xfrm>
        </p:spPr>
        <p:txBody>
          <a:bodyPr/>
          <a:lstStyle/>
          <a:p>
            <a:pPr eaLnBrk="1" hangingPunct="1">
              <a:defRPr/>
            </a:pPr>
            <a:r>
              <a:rPr lang="fr-FR" altLang="fr-FR" sz="4000" b="1">
                <a:solidFill>
                  <a:schemeClr val="tx1"/>
                </a:solidFill>
              </a:rPr>
              <a:t>Colchicine – macrolides</a:t>
            </a:r>
            <a:r>
              <a:rPr lang="fr-FR" altLang="fr-FR" sz="4000">
                <a:solidFill>
                  <a:schemeClr val="tx1"/>
                </a:solidFill>
              </a:rPr>
              <a:t/>
            </a:r>
            <a:br>
              <a:rPr lang="fr-FR" altLang="fr-FR" sz="4000">
                <a:solidFill>
                  <a:schemeClr val="tx1"/>
                </a:solidFill>
              </a:rPr>
            </a:br>
            <a:r>
              <a:rPr lang="fr-FR" altLang="fr-FR" sz="2800">
                <a:solidFill>
                  <a:schemeClr val="tx1"/>
                </a:solidFill>
              </a:rPr>
              <a:t>Une interaction majeure d’identification récente</a:t>
            </a:r>
          </a:p>
        </p:txBody>
      </p:sp>
      <p:sp>
        <p:nvSpPr>
          <p:cNvPr id="696323" name="Rectangle 3"/>
          <p:cNvSpPr>
            <a:spLocks noGrp="1" noChangeArrowheads="1"/>
          </p:cNvSpPr>
          <p:nvPr>
            <p:ph type="body" idx="4294967295"/>
          </p:nvPr>
        </p:nvSpPr>
        <p:spPr>
          <a:xfrm>
            <a:off x="1981200" y="1855788"/>
            <a:ext cx="8229600" cy="4525962"/>
          </a:xfrm>
        </p:spPr>
        <p:txBody>
          <a:bodyPr/>
          <a:lstStyle/>
          <a:p>
            <a:pPr eaLnBrk="1" hangingPunct="1">
              <a:lnSpc>
                <a:spcPct val="90000"/>
              </a:lnSpc>
              <a:defRPr/>
            </a:pPr>
            <a:r>
              <a:rPr lang="fr-FR" altLang="fr-FR" sz="2400" dirty="0"/>
              <a:t>Premiers cas publiés</a:t>
            </a:r>
          </a:p>
          <a:p>
            <a:pPr lvl="1" eaLnBrk="1" hangingPunct="1">
              <a:lnSpc>
                <a:spcPct val="90000"/>
              </a:lnSpc>
              <a:defRPr/>
            </a:pPr>
            <a:r>
              <a:rPr lang="fr-FR" altLang="fr-FR" sz="2000" dirty="0"/>
              <a:t>1992 (érythromycine) </a:t>
            </a:r>
          </a:p>
          <a:p>
            <a:pPr lvl="1" eaLnBrk="1" hangingPunct="1">
              <a:lnSpc>
                <a:spcPct val="90000"/>
              </a:lnSpc>
              <a:defRPr/>
            </a:pPr>
            <a:r>
              <a:rPr lang="fr-FR" altLang="fr-FR" sz="2000" dirty="0"/>
              <a:t>2001 (</a:t>
            </a:r>
            <a:r>
              <a:rPr lang="fr-FR" altLang="fr-FR" sz="2000" dirty="0" err="1"/>
              <a:t>clarithromycine</a:t>
            </a:r>
            <a:r>
              <a:rPr lang="fr-FR" altLang="fr-FR" sz="2000" dirty="0"/>
              <a:t>)</a:t>
            </a:r>
          </a:p>
          <a:p>
            <a:pPr lvl="1" eaLnBrk="1" hangingPunct="1">
              <a:lnSpc>
                <a:spcPct val="90000"/>
              </a:lnSpc>
              <a:defRPr/>
            </a:pPr>
            <a:endParaRPr lang="fr-FR" altLang="fr-FR" sz="2000" dirty="0"/>
          </a:p>
          <a:p>
            <a:pPr eaLnBrk="1" hangingPunct="1">
              <a:lnSpc>
                <a:spcPct val="90000"/>
              </a:lnSpc>
              <a:defRPr/>
            </a:pPr>
            <a:r>
              <a:rPr lang="fr-FR" altLang="fr-FR" sz="2400" dirty="0"/>
              <a:t>Point de pharmacovigilance en 2003</a:t>
            </a:r>
          </a:p>
          <a:p>
            <a:pPr lvl="1" eaLnBrk="1" hangingPunct="1">
              <a:lnSpc>
                <a:spcPct val="90000"/>
              </a:lnSpc>
              <a:spcBef>
                <a:spcPct val="40000"/>
              </a:spcBef>
              <a:defRPr/>
            </a:pPr>
            <a:r>
              <a:rPr lang="fr-FR" altLang="fr-FR" sz="2000" dirty="0"/>
              <a:t>13 cas suspects d’interaction (4 décès) dans la BNPV</a:t>
            </a:r>
          </a:p>
          <a:p>
            <a:pPr lvl="1" eaLnBrk="1" hangingPunct="1">
              <a:lnSpc>
                <a:spcPct val="90000"/>
              </a:lnSpc>
              <a:spcBef>
                <a:spcPct val="40000"/>
              </a:spcBef>
              <a:defRPr/>
            </a:pPr>
            <a:r>
              <a:rPr lang="fr-FR" altLang="fr-FR" sz="2000" dirty="0"/>
              <a:t>Altération rénale ou hépatique fréquente (8/13)</a:t>
            </a:r>
          </a:p>
          <a:p>
            <a:pPr lvl="1" eaLnBrk="1" hangingPunct="1">
              <a:lnSpc>
                <a:spcPct val="90000"/>
              </a:lnSpc>
              <a:spcBef>
                <a:spcPct val="40000"/>
              </a:spcBef>
              <a:defRPr/>
            </a:pPr>
            <a:r>
              <a:rPr lang="fr-FR" altLang="fr-FR" sz="2000" dirty="0"/>
              <a:t>Implication de tous les macrolides (?) et pristinamycine</a:t>
            </a:r>
          </a:p>
          <a:p>
            <a:pPr lvl="1" eaLnBrk="1" hangingPunct="1">
              <a:lnSpc>
                <a:spcPct val="90000"/>
              </a:lnSpc>
              <a:spcBef>
                <a:spcPct val="40000"/>
              </a:spcBef>
              <a:defRPr/>
            </a:pPr>
            <a:r>
              <a:rPr lang="fr-FR" altLang="fr-FR" sz="2000" dirty="0"/>
              <a:t>Association présente dans 27% (4/15) des décès colchicine</a:t>
            </a:r>
          </a:p>
          <a:p>
            <a:pPr lvl="1" eaLnBrk="1" hangingPunct="1">
              <a:lnSpc>
                <a:spcPct val="90000"/>
              </a:lnSpc>
              <a:defRPr/>
            </a:pPr>
            <a:endParaRPr lang="fr-FR" altLang="fr-FR" sz="2000" dirty="0"/>
          </a:p>
          <a:p>
            <a:pPr eaLnBrk="1" hangingPunct="1">
              <a:lnSpc>
                <a:spcPct val="90000"/>
              </a:lnSpc>
              <a:defRPr/>
            </a:pPr>
            <a:r>
              <a:rPr lang="fr-FR" altLang="fr-FR" sz="2400" dirty="0"/>
              <a:t>Interaction retenue en septembre </a:t>
            </a:r>
            <a:r>
              <a:rPr lang="fr-FR" altLang="fr-FR" sz="2400" dirty="0" smtClean="0"/>
              <a:t>2003</a:t>
            </a:r>
            <a:endParaRPr lang="fr-FR" altLang="fr-FR" sz="2400" dirty="0"/>
          </a:p>
        </p:txBody>
      </p:sp>
      <p:sp>
        <p:nvSpPr>
          <p:cNvPr id="48132" name="Line 4"/>
          <p:cNvSpPr>
            <a:spLocks noChangeShapeType="1"/>
          </p:cNvSpPr>
          <p:nvPr/>
        </p:nvSpPr>
        <p:spPr bwMode="auto">
          <a:xfrm>
            <a:off x="2201863" y="1628775"/>
            <a:ext cx="7924800" cy="0"/>
          </a:xfrm>
          <a:prstGeom prst="line">
            <a:avLst/>
          </a:prstGeom>
          <a:noFill/>
          <a:ln w="38100">
            <a:solidFill>
              <a:srgbClr val="CCFF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33" name="Text Box 5"/>
          <p:cNvSpPr txBox="1">
            <a:spLocks noChangeArrowheads="1"/>
          </p:cNvSpPr>
          <p:nvPr/>
        </p:nvSpPr>
        <p:spPr bwMode="auto">
          <a:xfrm>
            <a:off x="5700713" y="2414588"/>
            <a:ext cx="4716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lvl="1" eaLnBrk="1" hangingPunct="1">
              <a:lnSpc>
                <a:spcPct val="90000"/>
              </a:lnSpc>
              <a:buClrTx/>
              <a:buSzTx/>
              <a:buFontTx/>
              <a:buNone/>
            </a:pPr>
            <a:r>
              <a:rPr lang="fr-FR" altLang="fr-FR" sz="2000">
                <a:latin typeface="Arial" panose="020B0604020202020204" pitchFamily="34" charset="0"/>
              </a:rPr>
              <a:t>mais patients insuffisants rénaux</a:t>
            </a:r>
          </a:p>
        </p:txBody>
      </p:sp>
      <p:sp>
        <p:nvSpPr>
          <p:cNvPr id="48134" name="AutoShape 6"/>
          <p:cNvSpPr>
            <a:spLocks/>
          </p:cNvSpPr>
          <p:nvPr/>
        </p:nvSpPr>
        <p:spPr bwMode="auto">
          <a:xfrm>
            <a:off x="5880101" y="2205038"/>
            <a:ext cx="144463" cy="792162"/>
          </a:xfrm>
          <a:prstGeom prst="rightBrace">
            <a:avLst>
              <a:gd name="adj1" fmla="val 4569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latin typeface="Arial" panose="020B0604020202020204" pitchFamily="34" charset="0"/>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95" y="317766"/>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810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idx="4294967295"/>
          </p:nvPr>
        </p:nvSpPr>
        <p:spPr/>
        <p:txBody>
          <a:bodyPr/>
          <a:lstStyle/>
          <a:p>
            <a:pPr algn="ctr" eaLnBrk="1" hangingPunct="1">
              <a:defRPr/>
            </a:pPr>
            <a:r>
              <a:rPr lang="fr-FR" altLang="fr-FR" b="1" dirty="0" smtClean="0">
                <a:solidFill>
                  <a:schemeClr val="tx1"/>
                </a:solidFill>
              </a:rPr>
              <a:t>IM </a:t>
            </a:r>
            <a:r>
              <a:rPr lang="fr-FR" altLang="fr-FR" b="1" dirty="0">
                <a:solidFill>
                  <a:schemeClr val="tx1"/>
                </a:solidFill>
              </a:rPr>
              <a:t>actualisées de la colchicine</a:t>
            </a:r>
          </a:p>
        </p:txBody>
      </p:sp>
      <p:sp>
        <p:nvSpPr>
          <p:cNvPr id="700419" name="Rectangle 3"/>
          <p:cNvSpPr>
            <a:spLocks noGrp="1" noChangeArrowheads="1"/>
          </p:cNvSpPr>
          <p:nvPr>
            <p:ph type="body" idx="4294967295"/>
          </p:nvPr>
        </p:nvSpPr>
        <p:spPr>
          <a:xfrm>
            <a:off x="1759132" y="1398088"/>
            <a:ext cx="8291513" cy="4852988"/>
          </a:xfrm>
        </p:spPr>
        <p:txBody>
          <a:bodyPr>
            <a:normAutofit lnSpcReduction="10000"/>
          </a:bodyPr>
          <a:lstStyle/>
          <a:p>
            <a:pPr eaLnBrk="1" hangingPunct="1">
              <a:lnSpc>
                <a:spcPct val="80000"/>
              </a:lnSpc>
              <a:defRPr/>
            </a:pPr>
            <a:endParaRPr lang="fr-FR" altLang="fr-FR" sz="2000" dirty="0">
              <a:solidFill>
                <a:schemeClr val="accent2"/>
              </a:solidFill>
            </a:endParaRPr>
          </a:p>
          <a:p>
            <a:pPr eaLnBrk="1" hangingPunct="1">
              <a:lnSpc>
                <a:spcPct val="80000"/>
              </a:lnSpc>
              <a:defRPr/>
            </a:pPr>
            <a:r>
              <a:rPr lang="fr-FR" altLang="fr-FR" sz="2000" dirty="0"/>
              <a:t>Macrolides et pristinamycine sont désormais CI (sauf </a:t>
            </a:r>
            <a:r>
              <a:rPr lang="fr-FR" altLang="fr-FR" sz="2000" dirty="0" err="1"/>
              <a:t>spiramycine</a:t>
            </a:r>
            <a:r>
              <a:rPr lang="fr-FR" altLang="fr-FR" sz="2000" dirty="0"/>
              <a:t>)</a:t>
            </a:r>
          </a:p>
          <a:p>
            <a:pPr eaLnBrk="1" hangingPunct="1">
              <a:lnSpc>
                <a:spcPct val="80000"/>
              </a:lnSpc>
              <a:defRPr/>
            </a:pPr>
            <a:endParaRPr lang="fr-FR" altLang="fr-FR" sz="2000" dirty="0"/>
          </a:p>
          <a:p>
            <a:pPr eaLnBrk="1" hangingPunct="1">
              <a:lnSpc>
                <a:spcPct val="80000"/>
              </a:lnSpc>
              <a:defRPr/>
            </a:pPr>
            <a:r>
              <a:rPr lang="fr-FR" altLang="fr-FR" sz="2000" dirty="0"/>
              <a:t>ASDEC retenue avec les autres inhibiteurs puissants de P-gp et 3A4</a:t>
            </a:r>
          </a:p>
          <a:p>
            <a:pPr lvl="1" eaLnBrk="1" hangingPunct="1">
              <a:lnSpc>
                <a:spcPct val="80000"/>
              </a:lnSpc>
              <a:defRPr/>
            </a:pPr>
            <a:r>
              <a:rPr lang="fr-FR" altLang="fr-FR" sz="1800" dirty="0"/>
              <a:t>Inhibiteurs de protéases boostés et </a:t>
            </a:r>
            <a:r>
              <a:rPr lang="fr-FR" altLang="fr-FR" sz="1800" dirty="0" err="1"/>
              <a:t>nelfinavir</a:t>
            </a:r>
            <a:endParaRPr lang="fr-FR" altLang="fr-FR" sz="1800" dirty="0"/>
          </a:p>
          <a:p>
            <a:pPr lvl="1" eaLnBrk="1" hangingPunct="1">
              <a:lnSpc>
                <a:spcPct val="80000"/>
              </a:lnSpc>
              <a:defRPr/>
            </a:pPr>
            <a:r>
              <a:rPr lang="fr-FR" altLang="fr-FR" sz="1800" dirty="0" err="1"/>
              <a:t>Imidazolés</a:t>
            </a:r>
            <a:r>
              <a:rPr lang="fr-FR" altLang="fr-FR" sz="1800" dirty="0"/>
              <a:t> antifongiques (</a:t>
            </a:r>
            <a:r>
              <a:rPr lang="fr-FR" altLang="fr-FR" sz="1800" dirty="0" err="1"/>
              <a:t>itraconazole</a:t>
            </a:r>
            <a:r>
              <a:rPr lang="fr-FR" altLang="fr-FR" sz="1800" dirty="0"/>
              <a:t>, </a:t>
            </a:r>
            <a:r>
              <a:rPr lang="fr-FR" altLang="fr-FR" sz="1800" dirty="0" err="1"/>
              <a:t>posaconazole</a:t>
            </a:r>
            <a:r>
              <a:rPr lang="fr-FR" altLang="fr-FR" sz="1800" dirty="0"/>
              <a:t>, </a:t>
            </a:r>
            <a:r>
              <a:rPr lang="fr-FR" altLang="fr-FR" sz="1800" dirty="0" err="1"/>
              <a:t>voriconazole</a:t>
            </a:r>
            <a:r>
              <a:rPr lang="fr-FR" altLang="fr-FR" sz="1800" dirty="0"/>
              <a:t>)</a:t>
            </a:r>
          </a:p>
          <a:p>
            <a:pPr lvl="1" eaLnBrk="1" hangingPunct="1">
              <a:lnSpc>
                <a:spcPct val="80000"/>
              </a:lnSpc>
              <a:defRPr/>
            </a:pPr>
            <a:r>
              <a:rPr lang="fr-FR" altLang="fr-FR" sz="1800" dirty="0" err="1"/>
              <a:t>Télépravir</a:t>
            </a:r>
            <a:endParaRPr lang="fr-FR" altLang="fr-FR" sz="1800" dirty="0"/>
          </a:p>
          <a:p>
            <a:pPr lvl="1" eaLnBrk="1" hangingPunct="1">
              <a:lnSpc>
                <a:spcPct val="80000"/>
              </a:lnSpc>
              <a:defRPr/>
            </a:pPr>
            <a:r>
              <a:rPr lang="fr-FR" altLang="fr-FR" sz="1800" dirty="0" err="1"/>
              <a:t>Vérapamil</a:t>
            </a:r>
            <a:endParaRPr lang="fr-FR" altLang="fr-FR" sz="1800" dirty="0"/>
          </a:p>
          <a:p>
            <a:pPr lvl="1" eaLnBrk="1" hangingPunct="1">
              <a:lnSpc>
                <a:spcPct val="80000"/>
              </a:lnSpc>
              <a:defRPr/>
            </a:pPr>
            <a:endParaRPr lang="fr-FR" altLang="fr-FR" sz="1800" dirty="0"/>
          </a:p>
          <a:p>
            <a:pPr eaLnBrk="1" hangingPunct="1">
              <a:lnSpc>
                <a:spcPct val="80000"/>
              </a:lnSpc>
              <a:defRPr/>
            </a:pPr>
            <a:r>
              <a:rPr lang="fr-FR" altLang="fr-FR" sz="2000" dirty="0"/>
              <a:t>Ajout des </a:t>
            </a:r>
            <a:r>
              <a:rPr lang="fr-FR" altLang="fr-FR" sz="2000" dirty="0" err="1"/>
              <a:t>fibrates</a:t>
            </a:r>
            <a:r>
              <a:rPr lang="fr-FR" altLang="fr-FR" sz="2000" dirty="0"/>
              <a:t> (PE) en raison du risque musculaire (2012)</a:t>
            </a:r>
          </a:p>
          <a:p>
            <a:pPr lvl="1" eaLnBrk="1" hangingPunct="1">
              <a:lnSpc>
                <a:spcPct val="80000"/>
              </a:lnSpc>
              <a:defRPr/>
            </a:pPr>
            <a:endParaRPr lang="fr-FR" altLang="fr-FR" dirty="0"/>
          </a:p>
          <a:p>
            <a:pPr lvl="1" eaLnBrk="1" hangingPunct="1">
              <a:lnSpc>
                <a:spcPct val="80000"/>
              </a:lnSpc>
              <a:defRPr/>
            </a:pPr>
            <a:endParaRPr lang="fr-FR" altLang="fr-FR" dirty="0"/>
          </a:p>
          <a:p>
            <a:pPr eaLnBrk="1" hangingPunct="1">
              <a:lnSpc>
                <a:spcPct val="80000"/>
              </a:lnSpc>
              <a:defRPr/>
            </a:pPr>
            <a:r>
              <a:rPr lang="fr-FR" altLang="fr-FR" sz="2000" dirty="0"/>
              <a:t>Autres interactions possibles à venir ?</a:t>
            </a:r>
          </a:p>
          <a:p>
            <a:pPr lvl="1" eaLnBrk="1" hangingPunct="1">
              <a:lnSpc>
                <a:spcPct val="80000"/>
              </a:lnSpc>
              <a:defRPr/>
            </a:pPr>
            <a:r>
              <a:rPr lang="fr-FR" altLang="fr-FR" sz="1800" dirty="0"/>
              <a:t>Disulfirame </a:t>
            </a:r>
            <a:r>
              <a:rPr lang="fr-FR" altLang="fr-FR" dirty="0"/>
              <a:t>(Chen et al., 2009)</a:t>
            </a:r>
          </a:p>
          <a:p>
            <a:pPr lvl="1" eaLnBrk="1" hangingPunct="1">
              <a:lnSpc>
                <a:spcPct val="80000"/>
              </a:lnSpc>
              <a:defRPr/>
            </a:pPr>
            <a:r>
              <a:rPr lang="fr-FR" altLang="fr-FR" sz="1800" dirty="0"/>
              <a:t>Pamplemousse </a:t>
            </a:r>
            <a:r>
              <a:rPr lang="fr-FR" altLang="fr-FR" dirty="0"/>
              <a:t>(</a:t>
            </a:r>
            <a:r>
              <a:rPr lang="fr-FR" altLang="fr-FR" dirty="0" err="1"/>
              <a:t>Goldbart</a:t>
            </a:r>
            <a:r>
              <a:rPr lang="fr-FR" altLang="fr-FR" dirty="0"/>
              <a:t> et al., 2000; </a:t>
            </a:r>
            <a:r>
              <a:rPr lang="fr-FR" altLang="fr-FR" dirty="0" err="1"/>
              <a:t>Dahan</a:t>
            </a:r>
            <a:r>
              <a:rPr lang="fr-FR" altLang="fr-FR" dirty="0"/>
              <a:t> et al., 2008)</a:t>
            </a:r>
          </a:p>
        </p:txBody>
      </p:sp>
      <p:sp>
        <p:nvSpPr>
          <p:cNvPr id="49156" name="Line 4"/>
          <p:cNvSpPr>
            <a:spLocks noChangeShapeType="1"/>
          </p:cNvSpPr>
          <p:nvPr/>
        </p:nvSpPr>
        <p:spPr bwMode="auto">
          <a:xfrm>
            <a:off x="1919289" y="1628775"/>
            <a:ext cx="8497887" cy="0"/>
          </a:xfrm>
          <a:prstGeom prst="line">
            <a:avLst/>
          </a:prstGeom>
          <a:noFill/>
          <a:ln w="38100">
            <a:solidFill>
              <a:srgbClr val="CCFF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 name="Rectangle 2"/>
          <p:cNvSpPr>
            <a:spLocks noChangeArrowheads="1"/>
          </p:cNvSpPr>
          <p:nvPr/>
        </p:nvSpPr>
        <p:spPr bwMode="auto">
          <a:xfrm>
            <a:off x="922958" y="31089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58" y="3108960"/>
            <a:ext cx="590550" cy="5857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58" y="1613694"/>
            <a:ext cx="6159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58" y="4589145"/>
            <a:ext cx="590550" cy="58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71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pPr algn="l"/>
            <a:r>
              <a:rPr lang="fr-FR" dirty="0">
                <a:solidFill>
                  <a:schemeClr val="tx1">
                    <a:lumMod val="65000"/>
                    <a:lumOff val="35000"/>
                  </a:schemeClr>
                </a:solidFill>
              </a:rPr>
              <a:t>PLAN</a:t>
            </a:r>
          </a:p>
        </p:txBody>
      </p:sp>
      <p:sp>
        <p:nvSpPr>
          <p:cNvPr id="3" name="Espace réservé du contenu 2"/>
          <p:cNvSpPr>
            <a:spLocks noGrp="1"/>
          </p:cNvSpPr>
          <p:nvPr>
            <p:ph idx="4294967295"/>
          </p:nvPr>
        </p:nvSpPr>
        <p:spPr>
          <a:xfrm>
            <a:off x="1062496" y="1628800"/>
            <a:ext cx="8537676" cy="4104456"/>
          </a:xfrm>
          <a:prstGeom prst="rect">
            <a:avLst/>
          </a:prstGeom>
        </p:spPr>
        <p:txBody>
          <a:bodyPr>
            <a:normAutofit fontScale="92500"/>
          </a:bodyPr>
          <a:lstStyle/>
          <a:p>
            <a:pPr marL="457200" indent="-457200">
              <a:lnSpc>
                <a:spcPct val="150000"/>
              </a:lnSpc>
              <a:buFont typeface="+mj-lt"/>
              <a:buAutoNum type="arabicPeriod"/>
            </a:pPr>
            <a:r>
              <a:rPr lang="en-US" sz="2800" dirty="0">
                <a:solidFill>
                  <a:schemeClr val="bg1">
                    <a:lumMod val="75000"/>
                  </a:schemeClr>
                </a:solidFill>
              </a:rPr>
              <a:t>Conception </a:t>
            </a:r>
            <a:r>
              <a:rPr lang="en-US" sz="2800" dirty="0" err="1">
                <a:solidFill>
                  <a:schemeClr val="bg1">
                    <a:lumMod val="75000"/>
                  </a:schemeClr>
                </a:solidFill>
              </a:rPr>
              <a:t>générale</a:t>
            </a:r>
            <a:endParaRPr lang="en-US" sz="2800" dirty="0">
              <a:solidFill>
                <a:schemeClr val="bg1">
                  <a:lumMod val="75000"/>
                </a:schemeClr>
              </a:solidFill>
            </a:endParaRPr>
          </a:p>
          <a:p>
            <a:pPr marL="457200" indent="-457200">
              <a:lnSpc>
                <a:spcPct val="150000"/>
              </a:lnSpc>
              <a:buFont typeface="+mj-lt"/>
              <a:buAutoNum type="arabicPeriod"/>
            </a:pPr>
            <a:r>
              <a:rPr lang="fr-FR" sz="2800" dirty="0" smtClean="0">
                <a:solidFill>
                  <a:schemeClr val="bg1">
                    <a:lumMod val="75000"/>
                  </a:schemeClr>
                </a:solidFill>
              </a:rPr>
              <a:t>Mécanismes </a:t>
            </a:r>
            <a:r>
              <a:rPr lang="fr-FR" sz="2800" dirty="0">
                <a:solidFill>
                  <a:schemeClr val="bg1">
                    <a:lumMod val="75000"/>
                  </a:schemeClr>
                </a:solidFill>
              </a:rPr>
              <a:t>d’interaction médicament</a:t>
            </a:r>
          </a:p>
          <a:p>
            <a:pPr marL="457200" indent="-457200">
              <a:lnSpc>
                <a:spcPct val="150000"/>
              </a:lnSpc>
              <a:buFont typeface="+mj-lt"/>
              <a:buAutoNum type="arabicPeriod"/>
            </a:pPr>
            <a:r>
              <a:rPr lang="fr-FR" sz="2800" dirty="0" smtClean="0">
                <a:solidFill>
                  <a:schemeClr val="tx1"/>
                </a:solidFill>
              </a:rPr>
              <a:t>Conséquences </a:t>
            </a:r>
            <a:r>
              <a:rPr lang="fr-FR" sz="2800" dirty="0">
                <a:solidFill>
                  <a:schemeClr val="tx1"/>
                </a:solidFill>
              </a:rPr>
              <a:t>IM</a:t>
            </a:r>
          </a:p>
          <a:p>
            <a:pPr marL="457200" indent="-457200">
              <a:lnSpc>
                <a:spcPct val="150000"/>
              </a:lnSpc>
              <a:buFont typeface="+mj-lt"/>
              <a:buAutoNum type="arabicPeriod"/>
            </a:pPr>
            <a:r>
              <a:rPr lang="fr-FR" sz="2800" dirty="0" smtClean="0">
                <a:solidFill>
                  <a:schemeClr val="bg1">
                    <a:lumMod val="75000"/>
                  </a:schemeClr>
                </a:solidFill>
              </a:rPr>
              <a:t>Principes </a:t>
            </a:r>
            <a:r>
              <a:rPr lang="fr-FR" sz="2800" dirty="0">
                <a:solidFill>
                  <a:schemeClr val="bg1">
                    <a:lumMod val="75000"/>
                  </a:schemeClr>
                </a:solidFill>
              </a:rPr>
              <a:t>d’analyse une association médicamenteuse</a:t>
            </a:r>
          </a:p>
          <a:p>
            <a:pPr marL="457200" indent="-457200">
              <a:lnSpc>
                <a:spcPct val="150000"/>
              </a:lnSpc>
              <a:buFont typeface="+mj-lt"/>
              <a:buAutoNum type="arabicPeriod"/>
            </a:pPr>
            <a:r>
              <a:rPr lang="fr-FR" sz="2800" dirty="0" smtClean="0">
                <a:solidFill>
                  <a:schemeClr val="bg1">
                    <a:lumMod val="75000"/>
                  </a:schemeClr>
                </a:solidFill>
              </a:rPr>
              <a:t>Ressources </a:t>
            </a:r>
            <a:r>
              <a:rPr lang="fr-FR" sz="2800" dirty="0">
                <a:solidFill>
                  <a:schemeClr val="bg1">
                    <a:lumMod val="75000"/>
                  </a:schemeClr>
                </a:solidFill>
              </a:rPr>
              <a:t>informatiques pour analyser une AM</a:t>
            </a:r>
          </a:p>
          <a:p>
            <a:pPr>
              <a:lnSpc>
                <a:spcPct val="150000"/>
              </a:lnSpc>
            </a:pPr>
            <a:endParaRPr lang="fr-FR" dirty="0"/>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90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body" idx="1"/>
          </p:nvPr>
        </p:nvSpPr>
        <p:spPr>
          <a:xfrm>
            <a:off x="1006475" y="1467644"/>
            <a:ext cx="8820150" cy="4824413"/>
          </a:xfrm>
        </p:spPr>
        <p:txBody>
          <a:bodyPr>
            <a:noAutofit/>
          </a:bodyPr>
          <a:lstStyle/>
          <a:p>
            <a:pPr eaLnBrk="1" hangingPunct="1">
              <a:lnSpc>
                <a:spcPct val="130000"/>
              </a:lnSpc>
              <a:defRPr/>
            </a:pPr>
            <a:r>
              <a:rPr lang="fr-FR" altLang="fr-FR" dirty="0"/>
              <a:t>Étude CNAMTS (2000/2001) sur 11 associations contre-indiquées</a:t>
            </a:r>
          </a:p>
          <a:p>
            <a:pPr lvl="1" eaLnBrk="1" hangingPunct="1">
              <a:lnSpc>
                <a:spcPct val="130000"/>
              </a:lnSpc>
              <a:defRPr/>
            </a:pPr>
            <a:r>
              <a:rPr lang="fr-FR" altLang="fr-FR" sz="1800" dirty="0" smtClean="0"/>
              <a:t>Environ </a:t>
            </a:r>
            <a:r>
              <a:rPr lang="fr-FR" altLang="fr-FR" sz="1800" dirty="0"/>
              <a:t>300 millions d’ordonnances analysées</a:t>
            </a:r>
          </a:p>
          <a:p>
            <a:pPr lvl="1" eaLnBrk="1" hangingPunct="1">
              <a:lnSpc>
                <a:spcPct val="130000"/>
              </a:lnSpc>
              <a:defRPr/>
            </a:pPr>
            <a:r>
              <a:rPr lang="fr-FR" altLang="fr-FR" sz="1800" b="1" dirty="0">
                <a:solidFill>
                  <a:srgbClr val="FF0000"/>
                </a:solidFill>
              </a:rPr>
              <a:t>58 823 AFCI </a:t>
            </a:r>
            <a:r>
              <a:rPr lang="fr-FR" altLang="fr-FR" sz="1800" dirty="0"/>
              <a:t>soit </a:t>
            </a:r>
            <a:r>
              <a:rPr lang="fr-FR" altLang="fr-FR" sz="1800" u="sng" dirty="0"/>
              <a:t>1,9/10 000 prescriptions</a:t>
            </a:r>
            <a:r>
              <a:rPr lang="fr-FR" altLang="fr-FR" sz="1800" dirty="0"/>
              <a:t> (RA = 1,5)</a:t>
            </a:r>
          </a:p>
          <a:p>
            <a:pPr lvl="1" eaLnBrk="1" hangingPunct="1">
              <a:lnSpc>
                <a:spcPct val="130000"/>
              </a:lnSpc>
              <a:defRPr/>
            </a:pPr>
            <a:r>
              <a:rPr lang="fr-FR" altLang="fr-FR" sz="1800" dirty="0"/>
              <a:t>1/3 des généralistes sont concernés</a:t>
            </a:r>
          </a:p>
          <a:p>
            <a:pPr lvl="1" eaLnBrk="1" hangingPunct="1">
              <a:lnSpc>
                <a:spcPct val="130000"/>
              </a:lnSpc>
              <a:defRPr/>
            </a:pPr>
            <a:r>
              <a:rPr lang="fr-FR" altLang="fr-FR" sz="1800" dirty="0"/>
              <a:t>AFCI prescrites et délivrées les plus fréquentes (85% des AFCI)</a:t>
            </a:r>
          </a:p>
          <a:p>
            <a:pPr lvl="2" eaLnBrk="1" hangingPunct="1">
              <a:lnSpc>
                <a:spcPct val="130000"/>
              </a:lnSpc>
              <a:defRPr/>
            </a:pPr>
            <a:r>
              <a:rPr lang="fr-FR" altLang="fr-FR" sz="1800" dirty="0" err="1"/>
              <a:t>Triptans</a:t>
            </a:r>
            <a:r>
              <a:rPr lang="fr-FR" altLang="fr-FR" sz="1800" dirty="0"/>
              <a:t> et ergots de seigle (25 836)</a:t>
            </a:r>
          </a:p>
          <a:p>
            <a:pPr lvl="2" eaLnBrk="1" hangingPunct="1">
              <a:lnSpc>
                <a:spcPct val="130000"/>
              </a:lnSpc>
              <a:defRPr/>
            </a:pPr>
            <a:r>
              <a:rPr lang="fr-FR" altLang="fr-FR" sz="1800" dirty="0" err="1"/>
              <a:t>Dopaminerique</a:t>
            </a:r>
            <a:r>
              <a:rPr lang="fr-FR" altLang="fr-FR" sz="1800" dirty="0"/>
              <a:t> / neuroleptique antiémétique (8994)</a:t>
            </a:r>
          </a:p>
          <a:p>
            <a:pPr lvl="2" eaLnBrk="1" hangingPunct="1">
              <a:lnSpc>
                <a:spcPct val="130000"/>
              </a:lnSpc>
              <a:defRPr/>
            </a:pPr>
            <a:r>
              <a:rPr lang="fr-FR" altLang="fr-FR" sz="1800" dirty="0"/>
              <a:t>Macrolide / ergot de seigle (7045)</a:t>
            </a:r>
          </a:p>
          <a:p>
            <a:pPr lvl="2" eaLnBrk="1" hangingPunct="1">
              <a:lnSpc>
                <a:spcPct val="130000"/>
              </a:lnSpc>
              <a:defRPr/>
            </a:pPr>
            <a:r>
              <a:rPr lang="fr-FR" altLang="fr-FR" sz="1800" dirty="0"/>
              <a:t>Association de sympathomimétiques (voie orale et nasale)</a:t>
            </a:r>
          </a:p>
          <a:p>
            <a:pPr lvl="2" eaLnBrk="1" hangingPunct="1">
              <a:lnSpc>
                <a:spcPct val="130000"/>
              </a:lnSpc>
              <a:defRPr/>
            </a:pPr>
            <a:r>
              <a:rPr lang="fr-FR" altLang="fr-FR" sz="1800" dirty="0" err="1"/>
              <a:t>Miconazole</a:t>
            </a:r>
            <a:r>
              <a:rPr lang="fr-FR" altLang="fr-FR" sz="1800" dirty="0"/>
              <a:t> / Sulfamides hypoglycémiants ou AVK</a:t>
            </a:r>
          </a:p>
        </p:txBody>
      </p:sp>
      <p:sp>
        <p:nvSpPr>
          <p:cNvPr id="533507" name="Rectangle 3"/>
          <p:cNvSpPr>
            <a:spLocks noChangeArrowheads="1"/>
          </p:cNvSpPr>
          <p:nvPr/>
        </p:nvSpPr>
        <p:spPr bwMode="auto">
          <a:xfrm>
            <a:off x="844550" y="115888"/>
            <a:ext cx="9144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fr-FR" altLang="fr-FR" sz="3200" dirty="0"/>
              <a:t>Les interactions: un enjeu de santé publique</a:t>
            </a:r>
            <a:r>
              <a:rPr lang="fr-FR" altLang="fr-FR" sz="3600" dirty="0"/>
              <a:t> </a:t>
            </a:r>
            <a:r>
              <a:rPr lang="fr-FR" altLang="fr-FR" sz="3600" dirty="0">
                <a:solidFill>
                  <a:srgbClr val="CCFFFF"/>
                </a:solidFill>
              </a:rPr>
              <a:t/>
            </a:r>
            <a:br>
              <a:rPr lang="fr-FR" altLang="fr-FR" sz="3600" dirty="0">
                <a:solidFill>
                  <a:srgbClr val="CCFFFF"/>
                </a:solidFill>
              </a:rPr>
            </a:br>
            <a:r>
              <a:rPr lang="fr-FR" altLang="fr-FR" sz="3200" dirty="0">
                <a:solidFill>
                  <a:schemeClr val="accent2"/>
                </a:solidFill>
              </a:rPr>
              <a:t>Analyse d’ordonnance: risque théorique élevé</a:t>
            </a:r>
          </a:p>
        </p:txBody>
      </p:sp>
      <p:sp>
        <p:nvSpPr>
          <p:cNvPr id="6148" name="Text Box 4"/>
          <p:cNvSpPr txBox="1">
            <a:spLocks noChangeArrowheads="1"/>
          </p:cNvSpPr>
          <p:nvPr/>
        </p:nvSpPr>
        <p:spPr bwMode="auto">
          <a:xfrm>
            <a:off x="1827213" y="61087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6149" name="Line 5"/>
          <p:cNvSpPr>
            <a:spLocks noChangeShapeType="1"/>
          </p:cNvSpPr>
          <p:nvPr/>
        </p:nvSpPr>
        <p:spPr bwMode="auto">
          <a:xfrm>
            <a:off x="2063750" y="1268413"/>
            <a:ext cx="7924800" cy="0"/>
          </a:xfrm>
          <a:prstGeom prst="line">
            <a:avLst/>
          </a:prstGeom>
          <a:noFill/>
          <a:ln w="38100">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7374"/>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38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350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350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350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350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350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3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105988" y="190500"/>
            <a:ext cx="8229600" cy="1371601"/>
          </a:xfrm>
        </p:spPr>
        <p:txBody>
          <a:bodyPr>
            <a:normAutofit fontScale="90000"/>
          </a:bodyPr>
          <a:lstStyle/>
          <a:p>
            <a:pPr eaLnBrk="1" hangingPunct="1">
              <a:defRPr/>
            </a:pPr>
            <a:r>
              <a:rPr lang="fr-FR" altLang="fr-FR" sz="3200" dirty="0">
                <a:solidFill>
                  <a:srgbClr val="0070C0"/>
                </a:solidFill>
              </a:rPr>
              <a:t>Les interactions: un enjeu de santé publique </a:t>
            </a:r>
            <a:r>
              <a:rPr lang="fr-FR" altLang="fr-FR" dirty="0" smtClean="0">
                <a:solidFill>
                  <a:srgbClr val="0070C0"/>
                </a:solidFill>
              </a:rPr>
              <a:t/>
            </a:r>
            <a:br>
              <a:rPr lang="fr-FR" altLang="fr-FR" dirty="0" smtClean="0">
                <a:solidFill>
                  <a:srgbClr val="0070C0"/>
                </a:solidFill>
              </a:rPr>
            </a:br>
            <a:r>
              <a:rPr lang="fr-FR" altLang="fr-FR" sz="3200" dirty="0">
                <a:solidFill>
                  <a:schemeClr val="tx1"/>
                </a:solidFill>
              </a:rPr>
              <a:t>Interactions recensées par la notification</a:t>
            </a:r>
          </a:p>
        </p:txBody>
      </p:sp>
      <p:sp>
        <p:nvSpPr>
          <p:cNvPr id="534531" name="Rectangle 3"/>
          <p:cNvSpPr>
            <a:spLocks noGrp="1" noChangeArrowheads="1"/>
          </p:cNvSpPr>
          <p:nvPr>
            <p:ph type="body" idx="1"/>
          </p:nvPr>
        </p:nvSpPr>
        <p:spPr>
          <a:xfrm>
            <a:off x="1847851" y="1700214"/>
            <a:ext cx="8435975" cy="1519237"/>
          </a:xfrm>
        </p:spPr>
        <p:txBody>
          <a:bodyPr/>
          <a:lstStyle/>
          <a:p>
            <a:pPr eaLnBrk="1" hangingPunct="1">
              <a:defRPr/>
            </a:pPr>
            <a:r>
              <a:rPr lang="fr-FR" altLang="fr-FR" sz="2800"/>
              <a:t>Interaction mentionnée dans 3% des cas notifiés</a:t>
            </a:r>
          </a:p>
          <a:p>
            <a:pPr lvl="1" eaLnBrk="1" hangingPunct="1">
              <a:defRPr/>
            </a:pPr>
            <a:r>
              <a:rPr lang="fr-FR" altLang="fr-FR" sz="2400"/>
              <a:t>Critère de gravité plus fréquent (71% vs. 56%)</a:t>
            </a:r>
          </a:p>
          <a:p>
            <a:pPr lvl="1" eaLnBrk="1" hangingPunct="1">
              <a:defRPr/>
            </a:pPr>
            <a:r>
              <a:rPr lang="fr-FR" altLang="fr-FR" sz="2400"/>
              <a:t>Patients plus âgés (70,5 ans vs. 54 ans)</a:t>
            </a:r>
          </a:p>
        </p:txBody>
      </p:sp>
      <p:sp>
        <p:nvSpPr>
          <p:cNvPr id="534532" name="Text Box 4"/>
          <p:cNvSpPr txBox="1">
            <a:spLocks noChangeArrowheads="1"/>
          </p:cNvSpPr>
          <p:nvPr/>
        </p:nvSpPr>
        <p:spPr bwMode="auto">
          <a:xfrm>
            <a:off x="2251177" y="4787901"/>
            <a:ext cx="7661072" cy="138499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fr-FR" altLang="fr-FR" sz="2800" dirty="0">
                <a:solidFill>
                  <a:srgbClr val="002060"/>
                </a:solidFill>
                <a:effectLst>
                  <a:outerShdw blurRad="38100" dist="38100" dir="2700000" algn="tl">
                    <a:srgbClr val="000000"/>
                  </a:outerShdw>
                </a:effectLst>
              </a:rPr>
              <a:t>Importance dans la réduction de la iatrogénie </a:t>
            </a:r>
          </a:p>
          <a:p>
            <a:pPr algn="ctr" eaLnBrk="1" hangingPunct="1">
              <a:defRPr/>
            </a:pPr>
            <a:r>
              <a:rPr lang="fr-FR" altLang="fr-FR" sz="2400" dirty="0">
                <a:solidFill>
                  <a:srgbClr val="002060"/>
                </a:solidFill>
                <a:effectLst>
                  <a:outerShdw blurRad="38100" dist="38100" dir="2700000" algn="tl">
                    <a:srgbClr val="000000"/>
                  </a:outerShdw>
                </a:effectLst>
                <a:sym typeface="Wingdings 2" pitchFamily="18" charset="2"/>
              </a:rPr>
              <a:t></a:t>
            </a:r>
            <a:r>
              <a:rPr lang="fr-FR" altLang="fr-FR" sz="2800" dirty="0">
                <a:solidFill>
                  <a:srgbClr val="002060"/>
                </a:solidFill>
                <a:effectLst>
                  <a:outerShdw blurRad="38100" dist="38100" dir="2700000" algn="tl">
                    <a:srgbClr val="000000"/>
                  </a:outerShdw>
                </a:effectLst>
              </a:rPr>
              <a:t> Gravité potentielle</a:t>
            </a:r>
          </a:p>
          <a:p>
            <a:pPr algn="ctr" eaLnBrk="1" hangingPunct="1">
              <a:defRPr/>
            </a:pPr>
            <a:r>
              <a:rPr lang="fr-FR" altLang="fr-FR" sz="2400" dirty="0">
                <a:solidFill>
                  <a:srgbClr val="002060"/>
                </a:solidFill>
                <a:effectLst>
                  <a:outerShdw blurRad="38100" dist="38100" dir="2700000" algn="tl">
                    <a:srgbClr val="000000"/>
                  </a:outerShdw>
                </a:effectLst>
                <a:sym typeface="Wingdings 2" pitchFamily="18" charset="2"/>
              </a:rPr>
              <a:t></a:t>
            </a:r>
            <a:r>
              <a:rPr lang="fr-FR" altLang="fr-FR" dirty="0">
                <a:solidFill>
                  <a:srgbClr val="002060"/>
                </a:solidFill>
                <a:effectLst>
                  <a:outerShdw blurRad="38100" dist="38100" dir="2700000" algn="tl">
                    <a:srgbClr val="000000"/>
                  </a:outerShdw>
                </a:effectLst>
                <a:sym typeface="Wingdings 2" pitchFamily="18" charset="2"/>
              </a:rPr>
              <a:t> </a:t>
            </a:r>
            <a:r>
              <a:rPr lang="fr-FR" altLang="fr-FR" sz="2800" dirty="0" err="1">
                <a:solidFill>
                  <a:srgbClr val="002060"/>
                </a:solidFill>
                <a:effectLst>
                  <a:outerShdw blurRad="38100" dist="38100" dir="2700000" algn="tl">
                    <a:srgbClr val="000000"/>
                  </a:outerShdw>
                </a:effectLst>
              </a:rPr>
              <a:t>Evitabilité</a:t>
            </a:r>
            <a:r>
              <a:rPr lang="fr-FR" altLang="fr-FR" sz="2800" dirty="0">
                <a:solidFill>
                  <a:srgbClr val="002060"/>
                </a:solidFill>
                <a:effectLst>
                  <a:outerShdw blurRad="38100" dist="38100" dir="2700000" algn="tl">
                    <a:srgbClr val="000000"/>
                  </a:outerShdw>
                </a:effectLst>
              </a:rPr>
              <a:t> évidente</a:t>
            </a:r>
          </a:p>
        </p:txBody>
      </p:sp>
      <p:sp>
        <p:nvSpPr>
          <p:cNvPr id="10245" name="Line 5"/>
          <p:cNvSpPr>
            <a:spLocks noChangeShapeType="1"/>
          </p:cNvSpPr>
          <p:nvPr/>
        </p:nvSpPr>
        <p:spPr bwMode="auto">
          <a:xfrm>
            <a:off x="2063750" y="1268413"/>
            <a:ext cx="7924800" cy="0"/>
          </a:xfrm>
          <a:prstGeom prst="line">
            <a:avLst/>
          </a:prstGeom>
          <a:noFill/>
          <a:ln w="38100">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534" name="Text Box 6"/>
          <p:cNvSpPr txBox="1">
            <a:spLocks noChangeArrowheads="1"/>
          </p:cNvSpPr>
          <p:nvPr/>
        </p:nvSpPr>
        <p:spPr bwMode="auto">
          <a:xfrm>
            <a:off x="2473053" y="3357564"/>
            <a:ext cx="7245894" cy="954107"/>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fr-FR" altLang="fr-FR" sz="2800" dirty="0">
                <a:solidFill>
                  <a:srgbClr val="002060"/>
                </a:solidFill>
                <a:effectLst>
                  <a:outerShdw blurRad="38100" dist="38100" dir="2700000" algn="tl">
                    <a:srgbClr val="000000"/>
                  </a:outerShdw>
                </a:effectLst>
              </a:rPr>
              <a:t>Sous notification ou mauvaise identification</a:t>
            </a:r>
          </a:p>
          <a:p>
            <a:pPr algn="ctr" eaLnBrk="1" hangingPunct="1">
              <a:defRPr/>
            </a:pPr>
            <a:r>
              <a:rPr lang="fr-FR" altLang="fr-FR" sz="2800" dirty="0">
                <a:solidFill>
                  <a:srgbClr val="002060"/>
                </a:solidFill>
                <a:effectLst>
                  <a:outerShdw blurRad="38100" dist="38100" dir="2700000" algn="tl">
                    <a:srgbClr val="000000"/>
                  </a:outerShdw>
                </a:effectLst>
              </a:rPr>
              <a:t>des interactions</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51" y="465614"/>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48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4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2" grpId="0" animBg="1"/>
      <p:bldP spid="5345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1524" name="Group 52"/>
          <p:cNvGraphicFramePr>
            <a:graphicFrameLocks noGrp="1"/>
          </p:cNvGraphicFramePr>
          <p:nvPr>
            <p:ph type="tbl" idx="1"/>
            <p:extLst>
              <p:ext uri="{D42A27DB-BD31-4B8C-83A1-F6EECF244321}">
                <p14:modId xmlns:p14="http://schemas.microsoft.com/office/powerpoint/2010/main" val="578704765"/>
              </p:ext>
            </p:extLst>
          </p:nvPr>
        </p:nvGraphicFramePr>
        <p:xfrm>
          <a:off x="971097" y="1599701"/>
          <a:ext cx="8713788" cy="4679952"/>
        </p:xfrm>
        <a:graphic>
          <a:graphicData uri="http://schemas.openxmlformats.org/drawingml/2006/table">
            <a:tbl>
              <a:tblPr/>
              <a:tblGrid>
                <a:gridCol w="1008063">
                  <a:extLst>
                    <a:ext uri="{9D8B030D-6E8A-4147-A177-3AD203B41FA5}">
                      <a16:colId xmlns:a16="http://schemas.microsoft.com/office/drawing/2014/main" xmlns="" val="20000"/>
                    </a:ext>
                  </a:extLst>
                </a:gridCol>
                <a:gridCol w="1296987">
                  <a:extLst>
                    <a:ext uri="{9D8B030D-6E8A-4147-A177-3AD203B41FA5}">
                      <a16:colId xmlns:a16="http://schemas.microsoft.com/office/drawing/2014/main" xmlns="" val="20001"/>
                    </a:ext>
                  </a:extLst>
                </a:gridCol>
                <a:gridCol w="2232025">
                  <a:extLst>
                    <a:ext uri="{9D8B030D-6E8A-4147-A177-3AD203B41FA5}">
                      <a16:colId xmlns:a16="http://schemas.microsoft.com/office/drawing/2014/main" xmlns="" val="20002"/>
                    </a:ext>
                  </a:extLst>
                </a:gridCol>
                <a:gridCol w="4176713">
                  <a:extLst>
                    <a:ext uri="{9D8B030D-6E8A-4147-A177-3AD203B41FA5}">
                      <a16:colId xmlns:a16="http://schemas.microsoft.com/office/drawing/2014/main" xmlns="" val="20003"/>
                    </a:ext>
                  </a:extLst>
                </a:gridCol>
              </a:tblGrid>
              <a:tr h="8413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800" b="0" i="0" u="none" strike="noStrike" cap="none" normalizeH="0" baseline="0" dirty="0" smtClean="0">
                          <a:ln>
                            <a:noFill/>
                          </a:ln>
                          <a:solidFill>
                            <a:srgbClr val="0070C0"/>
                          </a:solidFill>
                          <a:effectLst>
                            <a:outerShdw blurRad="38100" dist="38100" dir="2700000" algn="tl">
                              <a:srgbClr val="000000"/>
                            </a:outerShdw>
                          </a:effectLst>
                          <a:latin typeface="Tahoma" pitchFamily="34" charset="0"/>
                        </a:rPr>
                        <a:t>AMM</a:t>
                      </a:r>
                    </a:p>
                  </a:txBody>
                  <a:tcPr marL="90000" marR="90000" marT="46800" marB="46800" anchor="ctr" anchorCtr="1"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800" b="0" i="0" u="none" strike="noStrike" cap="none" normalizeH="0" baseline="0" dirty="0" smtClean="0">
                          <a:ln>
                            <a:noFill/>
                          </a:ln>
                          <a:solidFill>
                            <a:srgbClr val="0070C0"/>
                          </a:solidFill>
                          <a:effectLst>
                            <a:outerShdw blurRad="38100" dist="38100" dir="2700000" algn="tl">
                              <a:srgbClr val="000000"/>
                            </a:outerShdw>
                          </a:effectLst>
                          <a:latin typeface="Tahoma" pitchFamily="34" charset="0"/>
                        </a:rPr>
                        <a:t>Retrait</a:t>
                      </a:r>
                    </a:p>
                  </a:txBody>
                  <a:tcPr marL="90000" marR="90000" marT="46800" marB="4680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800" b="0" i="0" u="none" strike="noStrike" cap="none" normalizeH="0" baseline="0" dirty="0" smtClean="0">
                          <a:ln>
                            <a:noFill/>
                          </a:ln>
                          <a:solidFill>
                            <a:srgbClr val="0070C0"/>
                          </a:solidFill>
                          <a:effectLst>
                            <a:outerShdw blurRad="38100" dist="38100" dir="2700000" algn="tl">
                              <a:srgbClr val="000000"/>
                            </a:outerShdw>
                          </a:effectLst>
                          <a:latin typeface="Tahoma" pitchFamily="34" charset="0"/>
                        </a:rPr>
                        <a:t>Médicament</a:t>
                      </a:r>
                    </a:p>
                  </a:txBody>
                  <a:tcPr marL="90000" marR="90000" marT="46800" marB="4680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800" b="0" i="0" u="none" strike="noStrike" cap="none" normalizeH="0" baseline="0" dirty="0" smtClean="0">
                          <a:ln>
                            <a:noFill/>
                          </a:ln>
                          <a:solidFill>
                            <a:srgbClr val="0070C0"/>
                          </a:solidFill>
                          <a:effectLst>
                            <a:outerShdw blurRad="38100" dist="38100" dir="2700000" algn="tl">
                              <a:srgbClr val="000000"/>
                            </a:outerShdw>
                          </a:effectLst>
                          <a:latin typeface="Tahoma" pitchFamily="34" charset="0"/>
                        </a:rPr>
                        <a:t>Cause</a:t>
                      </a:r>
                    </a:p>
                  </a:txBody>
                  <a:tcPr marL="90000" marR="90000" marT="46800" marB="46800" anchor="ctr" anchorCtr="1"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6992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1997</a:t>
                      </a:r>
                    </a:p>
                  </a:txBody>
                  <a:tcPr marL="90000" marR="90000" marT="46800" marB="46800" anchor="ctr" anchorCtr="1"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1998</a:t>
                      </a:r>
                    </a:p>
                  </a:txBody>
                  <a:tcPr marL="90000" marR="90000" marT="46800" marB="4680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Mibéfradil</a:t>
                      </a:r>
                    </a:p>
                  </a:txBody>
                  <a:tcPr marL="90000" marR="90000" marT="46800" marB="4680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Rhabdomyolyse (+ statine)</a:t>
                      </a:r>
                    </a:p>
                  </a:txBody>
                  <a:tcPr marL="90000" marR="90000" marT="46800" marB="46800" anchor="ctr" anchorCtr="1"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4928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1985</a:t>
                      </a:r>
                    </a:p>
                  </a:txBody>
                  <a:tcPr marL="90000" marR="90000" marT="46800" marB="46800" anchor="ctr" anchorCtr="1"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1997</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Terfénadine</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Torsades de pointes (+ inhib. 3A4)</a:t>
                      </a:r>
                    </a:p>
                  </a:txBody>
                  <a:tcPr marL="90000" marR="90000" marT="46800" marB="46800"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746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1985</a:t>
                      </a:r>
                    </a:p>
                  </a:txBody>
                  <a:tcPr marL="90000" marR="90000" marT="46800" marB="46800" anchor="ctr" anchorCtr="1"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1999</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Astémizole</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Torsades de pointes (+ inhib. 3A4)</a:t>
                      </a:r>
                    </a:p>
                  </a:txBody>
                  <a:tcPr marL="90000" marR="90000" marT="46800" marB="46800"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64928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1997</a:t>
                      </a:r>
                    </a:p>
                  </a:txBody>
                  <a:tcPr marL="90000" marR="90000" marT="46800" marB="46800" anchor="ctr" anchorCtr="1"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2001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Cérivastatine</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Rhabdomyolyse (+ gemfibrozil)</a:t>
                      </a:r>
                    </a:p>
                  </a:txBody>
                  <a:tcPr marL="90000" marR="90000" marT="46800" marB="46800"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71913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1988</a:t>
                      </a:r>
                    </a:p>
                  </a:txBody>
                  <a:tcPr marL="90000" marR="90000" marT="46800" marB="46800" anchor="ctr" anchorCtr="1"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2004</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Cisapride</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Torsades de pointes (+ inhib. 3A4)</a:t>
                      </a:r>
                    </a:p>
                  </a:txBody>
                  <a:tcPr marL="90000" marR="90000" marT="46800" marB="46800"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5762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1989</a:t>
                      </a:r>
                    </a:p>
                  </a:txBody>
                  <a:tcPr marL="90000" marR="90000" marT="46800" marB="46800" anchor="ctr" anchorCtr="1"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2005</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altLang="fr-F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Thioridazine</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Torsades de pointes (+ </a:t>
                      </a:r>
                      <a:r>
                        <a:rPr kumimoji="0" lang="fr-FR" altLang="fr-FR"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inhib</a:t>
                      </a:r>
                      <a:r>
                        <a:rPr kumimoji="0" lang="fr-FR" altLang="fr-FR"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2D6)</a:t>
                      </a:r>
                    </a:p>
                  </a:txBody>
                  <a:tcPr marL="90000" marR="90000" marT="46800" marB="46800" anchor="ctr" anchorCtr="1"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361526" name="Rectangle 54"/>
          <p:cNvSpPr>
            <a:spLocks noGrp="1" noChangeArrowheads="1"/>
          </p:cNvSpPr>
          <p:nvPr>
            <p:ph type="title"/>
          </p:nvPr>
        </p:nvSpPr>
        <p:spPr>
          <a:xfrm>
            <a:off x="1186997" y="228101"/>
            <a:ext cx="8497888" cy="1371600"/>
          </a:xfrm>
        </p:spPr>
        <p:txBody>
          <a:bodyPr>
            <a:normAutofit fontScale="90000"/>
          </a:bodyPr>
          <a:lstStyle/>
          <a:p>
            <a:pPr eaLnBrk="1" hangingPunct="1">
              <a:defRPr/>
            </a:pPr>
            <a:r>
              <a:rPr lang="fr-FR" altLang="fr-FR" sz="3200" dirty="0">
                <a:solidFill>
                  <a:srgbClr val="0070C0"/>
                </a:solidFill>
              </a:rPr>
              <a:t>Les interactions: un enjeu pour les industriels </a:t>
            </a:r>
            <a:r>
              <a:rPr lang="fr-FR" altLang="fr-FR" sz="3200" dirty="0"/>
              <a:t/>
            </a:r>
            <a:br>
              <a:rPr lang="fr-FR" altLang="fr-FR" sz="3200" dirty="0"/>
            </a:br>
            <a:r>
              <a:rPr lang="fr-FR" altLang="fr-FR" sz="3200" dirty="0">
                <a:solidFill>
                  <a:schemeClr val="tx1"/>
                </a:solidFill>
              </a:rPr>
              <a:t>Interactions ayant causé un retrait du marché</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79" y="414814"/>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58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pPr algn="l"/>
            <a:r>
              <a:rPr lang="fr-FR" dirty="0">
                <a:solidFill>
                  <a:schemeClr val="tx1">
                    <a:lumMod val="65000"/>
                    <a:lumOff val="35000"/>
                  </a:schemeClr>
                </a:solidFill>
              </a:rPr>
              <a:t>PLAN</a:t>
            </a:r>
          </a:p>
        </p:txBody>
      </p:sp>
      <p:sp>
        <p:nvSpPr>
          <p:cNvPr id="3" name="Espace réservé du contenu 2"/>
          <p:cNvSpPr>
            <a:spLocks noGrp="1"/>
          </p:cNvSpPr>
          <p:nvPr>
            <p:ph idx="4294967295"/>
          </p:nvPr>
        </p:nvSpPr>
        <p:spPr>
          <a:xfrm>
            <a:off x="1062496" y="1628800"/>
            <a:ext cx="8537676" cy="4104456"/>
          </a:xfrm>
          <a:prstGeom prst="rect">
            <a:avLst/>
          </a:prstGeom>
        </p:spPr>
        <p:txBody>
          <a:bodyPr>
            <a:normAutofit fontScale="92500"/>
          </a:bodyPr>
          <a:lstStyle/>
          <a:p>
            <a:pPr marL="457200" indent="-457200">
              <a:lnSpc>
                <a:spcPct val="150000"/>
              </a:lnSpc>
              <a:buFont typeface="+mj-lt"/>
              <a:buAutoNum type="arabicPeriod"/>
            </a:pPr>
            <a:r>
              <a:rPr lang="en-US" sz="2800" dirty="0">
                <a:solidFill>
                  <a:schemeClr val="bg1">
                    <a:lumMod val="75000"/>
                  </a:schemeClr>
                </a:solidFill>
              </a:rPr>
              <a:t>Conception </a:t>
            </a:r>
            <a:r>
              <a:rPr lang="en-US" sz="2800" dirty="0" err="1">
                <a:solidFill>
                  <a:schemeClr val="bg1">
                    <a:lumMod val="75000"/>
                  </a:schemeClr>
                </a:solidFill>
              </a:rPr>
              <a:t>générale</a:t>
            </a:r>
            <a:endParaRPr lang="en-US" sz="2800" dirty="0">
              <a:solidFill>
                <a:schemeClr val="bg1">
                  <a:lumMod val="75000"/>
                </a:schemeClr>
              </a:solidFill>
            </a:endParaRPr>
          </a:p>
          <a:p>
            <a:pPr marL="457200" indent="-457200">
              <a:lnSpc>
                <a:spcPct val="150000"/>
              </a:lnSpc>
              <a:buFont typeface="+mj-lt"/>
              <a:buAutoNum type="arabicPeriod"/>
            </a:pPr>
            <a:r>
              <a:rPr lang="fr-FR" sz="2800" dirty="0" smtClean="0">
                <a:solidFill>
                  <a:schemeClr val="bg1">
                    <a:lumMod val="75000"/>
                  </a:schemeClr>
                </a:solidFill>
              </a:rPr>
              <a:t>Mécanismes </a:t>
            </a:r>
            <a:r>
              <a:rPr lang="fr-FR" sz="2800" dirty="0">
                <a:solidFill>
                  <a:schemeClr val="bg1">
                    <a:lumMod val="75000"/>
                  </a:schemeClr>
                </a:solidFill>
              </a:rPr>
              <a:t>d’interaction médicament</a:t>
            </a:r>
          </a:p>
          <a:p>
            <a:pPr marL="457200" indent="-457200">
              <a:lnSpc>
                <a:spcPct val="150000"/>
              </a:lnSpc>
              <a:buFont typeface="+mj-lt"/>
              <a:buAutoNum type="arabicPeriod"/>
            </a:pPr>
            <a:r>
              <a:rPr lang="fr-FR" sz="2800" dirty="0" smtClean="0">
                <a:solidFill>
                  <a:schemeClr val="bg1">
                    <a:lumMod val="75000"/>
                  </a:schemeClr>
                </a:solidFill>
              </a:rPr>
              <a:t>Conséquences </a:t>
            </a:r>
            <a:r>
              <a:rPr lang="fr-FR" sz="2800" dirty="0">
                <a:solidFill>
                  <a:schemeClr val="bg1">
                    <a:lumMod val="75000"/>
                  </a:schemeClr>
                </a:solidFill>
              </a:rPr>
              <a:t>IM</a:t>
            </a:r>
          </a:p>
          <a:p>
            <a:pPr marL="457200" indent="-457200">
              <a:lnSpc>
                <a:spcPct val="150000"/>
              </a:lnSpc>
              <a:buFont typeface="+mj-lt"/>
              <a:buAutoNum type="arabicPeriod"/>
            </a:pPr>
            <a:r>
              <a:rPr lang="fr-FR" sz="2800" dirty="0" smtClean="0">
                <a:solidFill>
                  <a:schemeClr val="tx1"/>
                </a:solidFill>
              </a:rPr>
              <a:t>Principes </a:t>
            </a:r>
            <a:r>
              <a:rPr lang="fr-FR" sz="2800" dirty="0">
                <a:solidFill>
                  <a:schemeClr val="tx1"/>
                </a:solidFill>
              </a:rPr>
              <a:t>d’analyse une association médicamenteuse</a:t>
            </a:r>
          </a:p>
          <a:p>
            <a:pPr marL="457200" indent="-457200">
              <a:lnSpc>
                <a:spcPct val="150000"/>
              </a:lnSpc>
              <a:buFont typeface="+mj-lt"/>
              <a:buAutoNum type="arabicPeriod"/>
            </a:pPr>
            <a:r>
              <a:rPr lang="fr-FR" sz="2800" dirty="0" smtClean="0">
                <a:solidFill>
                  <a:schemeClr val="bg1">
                    <a:lumMod val="75000"/>
                  </a:schemeClr>
                </a:solidFill>
              </a:rPr>
              <a:t>Ressources </a:t>
            </a:r>
            <a:r>
              <a:rPr lang="fr-FR" sz="2800" dirty="0">
                <a:solidFill>
                  <a:schemeClr val="bg1">
                    <a:lumMod val="75000"/>
                  </a:schemeClr>
                </a:solidFill>
              </a:rPr>
              <a:t>informatiques pour analyser une AM</a:t>
            </a:r>
          </a:p>
          <a:p>
            <a:pPr>
              <a:lnSpc>
                <a:spcPct val="150000"/>
              </a:lnSpc>
            </a:pPr>
            <a:endParaRPr lang="fr-FR" dirty="0"/>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01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Nd9GcTxJYI8oFvWVZTkUUuWTgr3Hq3I175RNNb-q8-FC5GYyKE_akaAJA"/>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967645" y="3169181"/>
            <a:ext cx="6960971" cy="2087420"/>
          </a:xfrm>
          <a:prstGeom prst="rect">
            <a:avLst/>
          </a:prstGeom>
          <a:noFill/>
        </p:spPr>
      </p:pic>
      <p:sp>
        <p:nvSpPr>
          <p:cNvPr id="3" name="ZoneTexte 2"/>
          <p:cNvSpPr txBox="1"/>
          <p:nvPr/>
        </p:nvSpPr>
        <p:spPr>
          <a:xfrm>
            <a:off x="3023658" y="4107409"/>
            <a:ext cx="1248139" cy="707886"/>
          </a:xfrm>
          <a:prstGeom prst="rect">
            <a:avLst/>
          </a:prstGeom>
          <a:noFill/>
        </p:spPr>
        <p:txBody>
          <a:bodyPr wrap="square" rtlCol="0">
            <a:spAutoFit/>
          </a:bodyPr>
          <a:lstStyle/>
          <a:p>
            <a:r>
              <a:rPr lang="en-US" sz="4000" dirty="0">
                <a:solidFill>
                  <a:srgbClr val="FF0000"/>
                </a:solidFill>
              </a:rPr>
              <a:t>B</a:t>
            </a:r>
          </a:p>
        </p:txBody>
      </p:sp>
      <p:sp>
        <p:nvSpPr>
          <p:cNvPr id="4" name="ZoneTexte 3"/>
          <p:cNvSpPr txBox="1"/>
          <p:nvPr/>
        </p:nvSpPr>
        <p:spPr>
          <a:xfrm>
            <a:off x="8305552" y="3169181"/>
            <a:ext cx="864096" cy="707886"/>
          </a:xfrm>
          <a:prstGeom prst="rect">
            <a:avLst/>
          </a:prstGeom>
          <a:noFill/>
        </p:spPr>
        <p:txBody>
          <a:bodyPr wrap="square" rtlCol="0">
            <a:spAutoFit/>
          </a:bodyPr>
          <a:lstStyle/>
          <a:p>
            <a:r>
              <a:rPr lang="en-US" sz="4000" dirty="0">
                <a:solidFill>
                  <a:srgbClr val="C00000"/>
                </a:solidFill>
              </a:rPr>
              <a:t>R</a:t>
            </a:r>
          </a:p>
        </p:txBody>
      </p:sp>
      <p:sp>
        <p:nvSpPr>
          <p:cNvPr id="5" name="Rectangle 4"/>
          <p:cNvSpPr/>
          <p:nvPr/>
        </p:nvSpPr>
        <p:spPr>
          <a:xfrm>
            <a:off x="994862" y="5263869"/>
            <a:ext cx="7405857" cy="1200329"/>
          </a:xfrm>
          <a:prstGeom prst="rect">
            <a:avLst/>
          </a:prstGeom>
        </p:spPr>
        <p:txBody>
          <a:bodyPr wrap="square">
            <a:spAutoFit/>
          </a:bodyPr>
          <a:lstStyle/>
          <a:p>
            <a:pPr algn="just"/>
            <a:r>
              <a:rPr lang="fr-FR" altLang="en-US" i="1" dirty="0" smtClean="0">
                <a:solidFill>
                  <a:srgbClr val="C00000"/>
                </a:solidFill>
                <a:latin typeface="Times New Roman" pitchFamily="18" charset="0"/>
                <a:cs typeface="Times New Roman" pitchFamily="18" charset="0"/>
              </a:rPr>
              <a:t> </a:t>
            </a:r>
            <a:r>
              <a:rPr lang="fr-FR" altLang="en-US" sz="2400" i="1" dirty="0" smtClean="0">
                <a:solidFill>
                  <a:srgbClr val="00005C"/>
                </a:solidFill>
                <a:latin typeface="+mn-lt"/>
                <a:cs typeface="Times New Roman" pitchFamily="18" charset="0"/>
              </a:rPr>
              <a:t>Eviter</a:t>
            </a:r>
          </a:p>
          <a:p>
            <a:pPr algn="just"/>
            <a:r>
              <a:rPr lang="fr-FR" altLang="en-US" sz="2400" i="1" dirty="0" smtClean="0">
                <a:solidFill>
                  <a:srgbClr val="00005C"/>
                </a:solidFill>
                <a:latin typeface="+mn-lt"/>
                <a:cs typeface="Times New Roman" pitchFamily="18" charset="0"/>
              </a:rPr>
              <a:t>- la survenue d’un effet indésirable (EI), ou</a:t>
            </a:r>
          </a:p>
          <a:p>
            <a:pPr algn="just"/>
            <a:r>
              <a:rPr lang="fr-FR" altLang="en-US" sz="2400" i="1" dirty="0" smtClean="0">
                <a:solidFill>
                  <a:srgbClr val="00005C"/>
                </a:solidFill>
                <a:latin typeface="+mn-lt"/>
                <a:cs typeface="Times New Roman" pitchFamily="18" charset="0"/>
              </a:rPr>
              <a:t>- l’absence de l’effet thérapeutique</a:t>
            </a:r>
            <a:endParaRPr lang="fr-FR" altLang="en-US" sz="2400" i="1" dirty="0">
              <a:solidFill>
                <a:srgbClr val="00005C"/>
              </a:solidFill>
              <a:latin typeface="+mn-lt"/>
              <a:cs typeface="Times New Roman" pitchFamily="18" charset="0"/>
            </a:endParaRPr>
          </a:p>
        </p:txBody>
      </p:sp>
      <p:pic>
        <p:nvPicPr>
          <p:cNvPr id="148482" name="Picture 2" descr="https://www.macsf.fr/image/photoelement/pj/64/93/3a/a1/shutterstock_61459232935304775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6" y="404665"/>
            <a:ext cx="4613485" cy="23089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25999" y="220317"/>
            <a:ext cx="6693925" cy="2677656"/>
          </a:xfrm>
          <a:prstGeom prst="rect">
            <a:avLst/>
          </a:prstGeom>
        </p:spPr>
        <p:txBody>
          <a:bodyPr wrap="square">
            <a:spAutoFit/>
          </a:bodyPr>
          <a:lstStyle/>
          <a:p>
            <a:pPr marL="342900" indent="-342900">
              <a:buFontTx/>
              <a:buChar char="-"/>
            </a:pPr>
            <a:r>
              <a:rPr lang="fr-FR" altLang="en-US" sz="2400" i="1" dirty="0" smtClean="0">
                <a:solidFill>
                  <a:srgbClr val="C00000"/>
                </a:solidFill>
                <a:latin typeface="+mn-lt"/>
                <a:cs typeface="Times New Roman" pitchFamily="18" charset="0"/>
              </a:rPr>
              <a:t>connaitre le terrain</a:t>
            </a:r>
          </a:p>
          <a:p>
            <a:pPr marL="342900" indent="-342900">
              <a:buFontTx/>
              <a:buChar char="-"/>
            </a:pPr>
            <a:r>
              <a:rPr lang="fr-FR" altLang="en-US" sz="2400" i="1" dirty="0" smtClean="0">
                <a:solidFill>
                  <a:srgbClr val="C00000"/>
                </a:solidFill>
                <a:latin typeface="+mn-lt"/>
                <a:cs typeface="Times New Roman" pitchFamily="18" charset="0"/>
              </a:rPr>
              <a:t>évaluer le B/R </a:t>
            </a:r>
          </a:p>
          <a:p>
            <a:pPr marL="342900" indent="-342900">
              <a:buFontTx/>
              <a:buChar char="-"/>
            </a:pPr>
            <a:r>
              <a:rPr lang="fr-FR" altLang="en-US" sz="2400" i="1" dirty="0" smtClean="0">
                <a:solidFill>
                  <a:srgbClr val="C00000"/>
                </a:solidFill>
                <a:cs typeface="Times New Roman" pitchFamily="18" charset="0"/>
              </a:rPr>
              <a:t>recherche CI absolu des AM</a:t>
            </a:r>
            <a:endParaRPr lang="fr-FR" altLang="en-US" sz="2400" i="1" dirty="0" smtClean="0">
              <a:solidFill>
                <a:srgbClr val="C00000"/>
              </a:solidFill>
              <a:latin typeface="+mn-lt"/>
              <a:cs typeface="Times New Roman" pitchFamily="18" charset="0"/>
            </a:endParaRPr>
          </a:p>
          <a:p>
            <a:pPr marL="342900" indent="-342900">
              <a:buFontTx/>
              <a:buChar char="-"/>
            </a:pPr>
            <a:r>
              <a:rPr lang="fr-FR" altLang="en-US" sz="2400" i="1" dirty="0" smtClean="0">
                <a:solidFill>
                  <a:srgbClr val="C00000"/>
                </a:solidFill>
                <a:cs typeface="Times New Roman" pitchFamily="18" charset="0"/>
              </a:rPr>
              <a:t>recourir aux sources d’information fiables</a:t>
            </a:r>
          </a:p>
          <a:p>
            <a:pPr marL="342900" indent="-342900">
              <a:buFontTx/>
              <a:buChar char="-"/>
            </a:pPr>
            <a:r>
              <a:rPr lang="fr-FR" altLang="en-US" sz="2400" i="1" dirty="0">
                <a:solidFill>
                  <a:srgbClr val="C00000"/>
                </a:solidFill>
                <a:cs typeface="Times New Roman" pitchFamily="18" charset="0"/>
              </a:rPr>
              <a:t>adapter le traitement</a:t>
            </a:r>
          </a:p>
          <a:p>
            <a:pPr marL="342900" indent="-342900">
              <a:buFontTx/>
              <a:buChar char="-"/>
            </a:pPr>
            <a:r>
              <a:rPr lang="fr-FR" altLang="en-US" sz="2400" i="1" dirty="0" smtClean="0">
                <a:solidFill>
                  <a:srgbClr val="C00000"/>
                </a:solidFill>
                <a:latin typeface="+mn-lt"/>
                <a:cs typeface="Times New Roman" pitchFamily="18" charset="0"/>
              </a:rPr>
              <a:t>suivi thérapeutique</a:t>
            </a:r>
          </a:p>
          <a:p>
            <a:pPr marL="342900" indent="-342900">
              <a:buFontTx/>
              <a:buChar char="-"/>
            </a:pPr>
            <a:r>
              <a:rPr lang="fr-FR" altLang="en-US" sz="2400" i="1" dirty="0" smtClean="0">
                <a:solidFill>
                  <a:srgbClr val="C00000"/>
                </a:solidFill>
                <a:cs typeface="Times New Roman" pitchFamily="18" charset="0"/>
              </a:rPr>
              <a:t>signaler EIM ou IM grave, inconnu</a:t>
            </a:r>
            <a:endParaRPr lang="fr-FR" altLang="en-US" sz="2400" i="1" dirty="0">
              <a:solidFill>
                <a:srgbClr val="C00000"/>
              </a:solidFill>
              <a:latin typeface="+mn-lt"/>
              <a:cs typeface="Times New Roman" pitchFamily="18" charset="0"/>
            </a:endParaRPr>
          </a:p>
        </p:txBody>
      </p:sp>
      <p:sp>
        <p:nvSpPr>
          <p:cNvPr id="7" name="Espace réservé du numéro de diapositive 6"/>
          <p:cNvSpPr>
            <a:spLocks noGrp="1"/>
          </p:cNvSpPr>
          <p:nvPr>
            <p:ph type="sldNum" sz="quarter" idx="12"/>
          </p:nvPr>
        </p:nvSpPr>
        <p:spPr/>
        <p:txBody>
          <a:bodyPr/>
          <a:lstStyle/>
          <a:p>
            <a:pPr>
              <a:defRPr/>
            </a:pPr>
            <a:fld id="{9A72C5CA-E694-444B-867C-9D8672547B90}" type="slidenum">
              <a:rPr lang="fr-FR" smtClean="0"/>
              <a:pPr>
                <a:defRPr/>
              </a:pPr>
              <a:t>39</a:t>
            </a:fld>
            <a:endParaRPr lang="fr-FR"/>
          </a:p>
        </p:txBody>
      </p:sp>
      <p:sp>
        <p:nvSpPr>
          <p:cNvPr id="6" name="Rectangle 2"/>
          <p:cNvSpPr>
            <a:spLocks noChangeArrowheads="1"/>
          </p:cNvSpPr>
          <p:nvPr/>
        </p:nvSpPr>
        <p:spPr bwMode="auto">
          <a:xfrm>
            <a:off x="684276" y="33515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43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76" y="3351576"/>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28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pPr algn="l"/>
            <a:r>
              <a:rPr lang="fr-FR" dirty="0">
                <a:solidFill>
                  <a:schemeClr val="tx1">
                    <a:lumMod val="65000"/>
                    <a:lumOff val="35000"/>
                  </a:schemeClr>
                </a:solidFill>
                <a:cs typeface="Arial" pitchFamily="34" charset="0"/>
              </a:rPr>
              <a:t>OBJECTIF</a:t>
            </a:r>
            <a:endParaRPr lang="fr-FR" dirty="0">
              <a:solidFill>
                <a:schemeClr val="tx1">
                  <a:lumMod val="65000"/>
                  <a:lumOff val="35000"/>
                </a:schemeClr>
              </a:solidFill>
            </a:endParaRPr>
          </a:p>
        </p:txBody>
      </p:sp>
      <p:sp>
        <p:nvSpPr>
          <p:cNvPr id="3" name="Espace réservé du contenu 2"/>
          <p:cNvSpPr>
            <a:spLocks noGrp="1"/>
          </p:cNvSpPr>
          <p:nvPr>
            <p:ph idx="4294967295"/>
          </p:nvPr>
        </p:nvSpPr>
        <p:spPr>
          <a:xfrm>
            <a:off x="692331" y="1425292"/>
            <a:ext cx="8909444" cy="4466055"/>
          </a:xfrm>
          <a:prstGeom prst="rect">
            <a:avLst/>
          </a:prstGeom>
        </p:spPr>
        <p:txBody>
          <a:bodyPr>
            <a:normAutofit/>
          </a:bodyPr>
          <a:lstStyle/>
          <a:p>
            <a:pPr marL="457200" indent="-457200">
              <a:lnSpc>
                <a:spcPct val="150000"/>
              </a:lnSpc>
              <a:buFont typeface="+mj-lt"/>
              <a:buAutoNum type="arabicPeriod"/>
            </a:pPr>
            <a:r>
              <a:rPr lang="fr-FR" sz="2400" dirty="0"/>
              <a:t>Citer les </a:t>
            </a:r>
            <a:r>
              <a:rPr lang="fr-FR" sz="2400" dirty="0" smtClean="0"/>
              <a:t>mécanismes d’interaction médicamenteuse (IM)</a:t>
            </a:r>
            <a:endParaRPr lang="fr-FR" sz="2400" dirty="0"/>
          </a:p>
          <a:p>
            <a:pPr marL="457200" indent="-457200">
              <a:lnSpc>
                <a:spcPct val="150000"/>
              </a:lnSpc>
              <a:buFont typeface="+mj-lt"/>
              <a:buAutoNum type="arabicPeriod"/>
            </a:pPr>
            <a:r>
              <a:rPr lang="fr-FR" sz="2400" dirty="0" smtClean="0"/>
              <a:t>Connaitre les conséquences IM</a:t>
            </a:r>
          </a:p>
          <a:p>
            <a:pPr marL="457200" indent="-457200">
              <a:lnSpc>
                <a:spcPct val="150000"/>
              </a:lnSpc>
              <a:buFont typeface="+mj-lt"/>
              <a:buAutoNum type="arabicPeriod"/>
            </a:pPr>
            <a:r>
              <a:rPr lang="fr-FR" sz="2400" dirty="0" smtClean="0"/>
              <a:t>Connaitre les principes d’analyse une association médicamenteuse (AM)</a:t>
            </a:r>
          </a:p>
          <a:p>
            <a:pPr marL="457200" indent="-457200">
              <a:lnSpc>
                <a:spcPct val="150000"/>
              </a:lnSpc>
              <a:buFont typeface="+mj-lt"/>
              <a:buAutoNum type="arabicPeriod"/>
            </a:pPr>
            <a:r>
              <a:rPr lang="fr-FR" sz="2400" dirty="0" smtClean="0"/>
              <a:t>Connaitre les ressources informatiques pour analyser une AM</a:t>
            </a:r>
          </a:p>
          <a:p>
            <a:pPr marL="457200" indent="-457200">
              <a:lnSpc>
                <a:spcPct val="150000"/>
              </a:lnSpc>
              <a:buFont typeface="+mj-lt"/>
              <a:buAutoNum type="arabicPeriod"/>
            </a:pPr>
            <a:endParaRPr lang="fr-FR" sz="2400" dirty="0"/>
          </a:p>
          <a:p>
            <a:pPr>
              <a:lnSpc>
                <a:spcPct val="150000"/>
              </a:lnSpc>
            </a:pPr>
            <a:endParaRPr lang="fr-FR" dirty="0"/>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76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pPr algn="l"/>
            <a:r>
              <a:rPr lang="fr-FR" dirty="0">
                <a:solidFill>
                  <a:schemeClr val="tx1">
                    <a:lumMod val="65000"/>
                    <a:lumOff val="35000"/>
                  </a:schemeClr>
                </a:solidFill>
              </a:rPr>
              <a:t>PLAN</a:t>
            </a:r>
          </a:p>
        </p:txBody>
      </p:sp>
      <p:sp>
        <p:nvSpPr>
          <p:cNvPr id="3" name="Espace réservé du contenu 2"/>
          <p:cNvSpPr>
            <a:spLocks noGrp="1"/>
          </p:cNvSpPr>
          <p:nvPr>
            <p:ph idx="4294967295"/>
          </p:nvPr>
        </p:nvSpPr>
        <p:spPr>
          <a:xfrm>
            <a:off x="1062496" y="1628800"/>
            <a:ext cx="8537676" cy="4104456"/>
          </a:xfrm>
          <a:prstGeom prst="rect">
            <a:avLst/>
          </a:prstGeom>
        </p:spPr>
        <p:txBody>
          <a:bodyPr>
            <a:normAutofit fontScale="92500"/>
          </a:bodyPr>
          <a:lstStyle/>
          <a:p>
            <a:pPr marL="457200" indent="-457200">
              <a:lnSpc>
                <a:spcPct val="150000"/>
              </a:lnSpc>
              <a:buFont typeface="+mj-lt"/>
              <a:buAutoNum type="arabicPeriod"/>
            </a:pPr>
            <a:r>
              <a:rPr lang="en-US" sz="2800" dirty="0">
                <a:solidFill>
                  <a:schemeClr val="bg1">
                    <a:lumMod val="75000"/>
                  </a:schemeClr>
                </a:solidFill>
              </a:rPr>
              <a:t>Conception </a:t>
            </a:r>
            <a:r>
              <a:rPr lang="en-US" sz="2800" dirty="0" err="1">
                <a:solidFill>
                  <a:schemeClr val="bg1">
                    <a:lumMod val="75000"/>
                  </a:schemeClr>
                </a:solidFill>
              </a:rPr>
              <a:t>générale</a:t>
            </a:r>
            <a:endParaRPr lang="en-US" sz="2800" dirty="0">
              <a:solidFill>
                <a:schemeClr val="bg1">
                  <a:lumMod val="75000"/>
                </a:schemeClr>
              </a:solidFill>
            </a:endParaRPr>
          </a:p>
          <a:p>
            <a:pPr marL="457200" indent="-457200">
              <a:lnSpc>
                <a:spcPct val="150000"/>
              </a:lnSpc>
              <a:buFont typeface="+mj-lt"/>
              <a:buAutoNum type="arabicPeriod"/>
            </a:pPr>
            <a:r>
              <a:rPr lang="fr-FR" sz="2800" dirty="0" smtClean="0">
                <a:solidFill>
                  <a:schemeClr val="bg1">
                    <a:lumMod val="75000"/>
                  </a:schemeClr>
                </a:solidFill>
              </a:rPr>
              <a:t>Mécanismes </a:t>
            </a:r>
            <a:r>
              <a:rPr lang="fr-FR" sz="2800" dirty="0">
                <a:solidFill>
                  <a:schemeClr val="bg1">
                    <a:lumMod val="75000"/>
                  </a:schemeClr>
                </a:solidFill>
              </a:rPr>
              <a:t>d’interaction médicament</a:t>
            </a:r>
          </a:p>
          <a:p>
            <a:pPr marL="457200" indent="-457200">
              <a:lnSpc>
                <a:spcPct val="150000"/>
              </a:lnSpc>
              <a:buFont typeface="+mj-lt"/>
              <a:buAutoNum type="arabicPeriod"/>
            </a:pPr>
            <a:r>
              <a:rPr lang="fr-FR" sz="2800" dirty="0" smtClean="0">
                <a:solidFill>
                  <a:schemeClr val="bg1">
                    <a:lumMod val="75000"/>
                  </a:schemeClr>
                </a:solidFill>
              </a:rPr>
              <a:t>Conséquences </a:t>
            </a:r>
            <a:r>
              <a:rPr lang="fr-FR" sz="2800" dirty="0">
                <a:solidFill>
                  <a:schemeClr val="bg1">
                    <a:lumMod val="75000"/>
                  </a:schemeClr>
                </a:solidFill>
              </a:rPr>
              <a:t>IM</a:t>
            </a:r>
          </a:p>
          <a:p>
            <a:pPr marL="457200" indent="-457200">
              <a:lnSpc>
                <a:spcPct val="150000"/>
              </a:lnSpc>
              <a:buFont typeface="+mj-lt"/>
              <a:buAutoNum type="arabicPeriod"/>
            </a:pPr>
            <a:r>
              <a:rPr lang="fr-FR" sz="2800" dirty="0" smtClean="0">
                <a:solidFill>
                  <a:schemeClr val="bg1">
                    <a:lumMod val="75000"/>
                  </a:schemeClr>
                </a:solidFill>
              </a:rPr>
              <a:t>Principes </a:t>
            </a:r>
            <a:r>
              <a:rPr lang="fr-FR" sz="2800" dirty="0">
                <a:solidFill>
                  <a:schemeClr val="bg1">
                    <a:lumMod val="75000"/>
                  </a:schemeClr>
                </a:solidFill>
              </a:rPr>
              <a:t>d’analyse une association médicamenteuse</a:t>
            </a:r>
          </a:p>
          <a:p>
            <a:pPr marL="457200" indent="-457200">
              <a:lnSpc>
                <a:spcPct val="150000"/>
              </a:lnSpc>
              <a:buFont typeface="+mj-lt"/>
              <a:buAutoNum type="arabicPeriod"/>
            </a:pPr>
            <a:r>
              <a:rPr lang="fr-FR" sz="2800" dirty="0" smtClean="0">
                <a:solidFill>
                  <a:schemeClr val="tx1"/>
                </a:solidFill>
              </a:rPr>
              <a:t>Sources d’information pour </a:t>
            </a:r>
            <a:r>
              <a:rPr lang="fr-FR" sz="2800" dirty="0">
                <a:solidFill>
                  <a:schemeClr val="tx1"/>
                </a:solidFill>
              </a:rPr>
              <a:t>analyser une AM</a:t>
            </a:r>
          </a:p>
          <a:p>
            <a:pPr>
              <a:lnSpc>
                <a:spcPct val="150000"/>
              </a:lnSpc>
            </a:pPr>
            <a:endParaRPr lang="fr-FR" dirty="0"/>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493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r>
              <a:rPr lang="fr-FR" dirty="0">
                <a:solidFill>
                  <a:schemeClr val="tx1"/>
                </a:solidFill>
              </a:rPr>
              <a:t>Ressources informatiques </a:t>
            </a:r>
            <a:endParaRPr lang="fr-FR" dirty="0">
              <a:solidFill>
                <a:schemeClr val="tx1">
                  <a:lumMod val="65000"/>
                  <a:lumOff val="35000"/>
                </a:schemeClr>
              </a:solidFill>
            </a:endParaRPr>
          </a:p>
        </p:txBody>
      </p:sp>
      <p:sp>
        <p:nvSpPr>
          <p:cNvPr id="3" name="Espace réservé du contenu 2"/>
          <p:cNvSpPr>
            <a:spLocks noGrp="1"/>
          </p:cNvSpPr>
          <p:nvPr>
            <p:ph idx="4294967295"/>
          </p:nvPr>
        </p:nvSpPr>
        <p:spPr>
          <a:xfrm>
            <a:off x="1011696" y="985333"/>
            <a:ext cx="9387790" cy="5381599"/>
          </a:xfrm>
          <a:prstGeom prst="rect">
            <a:avLst/>
          </a:prstGeom>
        </p:spPr>
        <p:txBody>
          <a:bodyPr>
            <a:normAutofit/>
          </a:bodyPr>
          <a:lstStyle/>
          <a:p>
            <a:pPr marL="457200" indent="-457200">
              <a:lnSpc>
                <a:spcPct val="150000"/>
              </a:lnSpc>
              <a:buFont typeface="+mj-lt"/>
              <a:buAutoNum type="arabicPeriod"/>
            </a:pPr>
            <a:r>
              <a:rPr lang="fr-FR" sz="2800" dirty="0" smtClean="0">
                <a:solidFill>
                  <a:schemeClr val="tx1"/>
                </a:solidFill>
              </a:rPr>
              <a:t>Vidal</a:t>
            </a:r>
          </a:p>
          <a:p>
            <a:pPr marL="457200" indent="-457200">
              <a:lnSpc>
                <a:spcPct val="150000"/>
              </a:lnSpc>
              <a:buFont typeface="+mj-lt"/>
              <a:buAutoNum type="arabicPeriod"/>
            </a:pPr>
            <a:r>
              <a:rPr lang="fr-FR" sz="2800" dirty="0" smtClean="0">
                <a:solidFill>
                  <a:schemeClr val="tx1"/>
                </a:solidFill>
              </a:rPr>
              <a:t>Thériaque</a:t>
            </a:r>
          </a:p>
          <a:p>
            <a:pPr marL="457200" indent="-457200">
              <a:lnSpc>
                <a:spcPct val="150000"/>
              </a:lnSpc>
              <a:buFont typeface="+mj-lt"/>
              <a:buAutoNum type="arabicPeriod"/>
            </a:pPr>
            <a:r>
              <a:rPr lang="fr-FR" sz="2800" dirty="0" err="1" smtClean="0">
                <a:solidFill>
                  <a:schemeClr val="tx1"/>
                </a:solidFill>
              </a:rPr>
              <a:t>DDIpredictor</a:t>
            </a:r>
            <a:r>
              <a:rPr lang="fr-FR" sz="2800" dirty="0" smtClean="0">
                <a:solidFill>
                  <a:schemeClr val="tx1"/>
                </a:solidFill>
              </a:rPr>
              <a:t> : ddi-predictor.org</a:t>
            </a:r>
          </a:p>
          <a:p>
            <a:pPr marL="457200" indent="-457200">
              <a:lnSpc>
                <a:spcPct val="150000"/>
              </a:lnSpc>
              <a:buFont typeface="+mj-lt"/>
              <a:buAutoNum type="arabicPeriod"/>
            </a:pPr>
            <a:r>
              <a:rPr lang="fr-FR" sz="2800" dirty="0" smtClean="0">
                <a:solidFill>
                  <a:schemeClr val="tx1"/>
                </a:solidFill>
              </a:rPr>
              <a:t>Autres sources : </a:t>
            </a:r>
            <a:r>
              <a:rPr lang="fr-FR" sz="2800" dirty="0" smtClean="0">
                <a:solidFill>
                  <a:schemeClr val="tx1"/>
                </a:solidFill>
                <a:hlinkClick r:id="rId3"/>
              </a:rPr>
              <a:t>www.drugs.com</a:t>
            </a:r>
            <a:r>
              <a:rPr lang="fr-FR" sz="2800" dirty="0" smtClean="0">
                <a:solidFill>
                  <a:schemeClr val="tx1"/>
                </a:solidFill>
              </a:rPr>
              <a:t> ; </a:t>
            </a:r>
            <a:r>
              <a:rPr lang="fr-FR" sz="2800" dirty="0" smtClean="0">
                <a:solidFill>
                  <a:schemeClr val="tx1"/>
                </a:solidFill>
                <a:hlinkClick r:id="rId4"/>
              </a:rPr>
              <a:t>www.webmd.com</a:t>
            </a:r>
            <a:endParaRPr lang="fr-FR" sz="2800" dirty="0" smtClean="0">
              <a:solidFill>
                <a:schemeClr val="tx1"/>
              </a:solidFill>
            </a:endParaRPr>
          </a:p>
          <a:p>
            <a:pPr marL="457200" indent="-457200">
              <a:lnSpc>
                <a:spcPct val="150000"/>
              </a:lnSpc>
              <a:buFont typeface="+mj-lt"/>
              <a:buAutoNum type="arabicPeriod"/>
            </a:pPr>
            <a:r>
              <a:rPr lang="fr-FR" sz="2800" dirty="0" smtClean="0">
                <a:solidFill>
                  <a:schemeClr val="tx1"/>
                </a:solidFill>
              </a:rPr>
              <a:t>Site de l’ANSM</a:t>
            </a:r>
          </a:p>
          <a:p>
            <a:pPr marL="457200" indent="-457200">
              <a:lnSpc>
                <a:spcPct val="150000"/>
              </a:lnSpc>
              <a:buFont typeface="+mj-lt"/>
              <a:buAutoNum type="arabicPeriod"/>
            </a:pPr>
            <a:r>
              <a:rPr lang="fr-FR" sz="2800" dirty="0" smtClean="0">
                <a:solidFill>
                  <a:schemeClr val="tx1"/>
                </a:solidFill>
              </a:rPr>
              <a:t>Site de FDA </a:t>
            </a:r>
          </a:p>
          <a:p>
            <a:pPr marL="457200" indent="-457200">
              <a:lnSpc>
                <a:spcPct val="150000"/>
              </a:lnSpc>
              <a:buFont typeface="+mj-lt"/>
              <a:buAutoNum type="arabicPeriod"/>
            </a:pPr>
            <a:r>
              <a:rPr lang="fr-FR" sz="2800" b="1" dirty="0" smtClean="0"/>
              <a:t>BIAM - Site </a:t>
            </a:r>
            <a:r>
              <a:rPr lang="fr-FR" sz="2800" b="1" dirty="0"/>
              <a:t>officiel : </a:t>
            </a:r>
            <a:r>
              <a:rPr lang="fr-FR" sz="2800" dirty="0">
                <a:hlinkClick r:id="rId5" tooltip="BIAM (Banque d'Informations Automatisée sur les Médicaments, site officiel)"/>
              </a:rPr>
              <a:t>http://www.biam2.org/</a:t>
            </a:r>
            <a:endParaRPr lang="fr-FR" sz="2800" dirty="0" smtClean="0">
              <a:solidFill>
                <a:schemeClr val="tx1"/>
              </a:solidFill>
            </a:endParaRPr>
          </a:p>
          <a:p>
            <a:pPr marL="457200" indent="-457200">
              <a:lnSpc>
                <a:spcPct val="150000"/>
              </a:lnSpc>
              <a:buFont typeface="+mj-lt"/>
              <a:buAutoNum type="arabicPeriod"/>
            </a:pPr>
            <a:endParaRPr lang="fr-FR" sz="2800" dirty="0" smtClean="0">
              <a:solidFill>
                <a:schemeClr val="tx1"/>
              </a:solidFill>
            </a:endParaRPr>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56" y="263624"/>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7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r>
              <a:rPr lang="fr-FR" dirty="0" smtClean="0">
                <a:solidFill>
                  <a:schemeClr val="tx1">
                    <a:lumMod val="65000"/>
                    <a:lumOff val="35000"/>
                  </a:schemeClr>
                </a:solidFill>
              </a:rPr>
              <a:t>Références à consulter</a:t>
            </a:r>
            <a:endParaRPr lang="fr-FR" dirty="0">
              <a:solidFill>
                <a:schemeClr val="tx1">
                  <a:lumMod val="65000"/>
                  <a:lumOff val="35000"/>
                </a:schemeClr>
              </a:solidFill>
            </a:endParaRPr>
          </a:p>
        </p:txBody>
      </p:sp>
      <p:sp>
        <p:nvSpPr>
          <p:cNvPr id="3" name="Espace réservé du contenu 2"/>
          <p:cNvSpPr>
            <a:spLocks noGrp="1"/>
          </p:cNvSpPr>
          <p:nvPr>
            <p:ph idx="4294967295"/>
          </p:nvPr>
        </p:nvSpPr>
        <p:spPr>
          <a:xfrm>
            <a:off x="134472" y="1108848"/>
            <a:ext cx="11851340" cy="5495152"/>
          </a:xfrm>
          <a:prstGeom prst="rect">
            <a:avLst/>
          </a:prstGeom>
        </p:spPr>
        <p:txBody>
          <a:bodyPr>
            <a:normAutofit lnSpcReduction="10000"/>
          </a:bodyPr>
          <a:lstStyle/>
          <a:p>
            <a:pPr marL="457200" indent="-457200">
              <a:lnSpc>
                <a:spcPct val="150000"/>
              </a:lnSpc>
              <a:buFont typeface="+mj-lt"/>
              <a:buAutoNum type="arabicPeriod"/>
            </a:pPr>
            <a:r>
              <a:rPr lang="fr-FR" sz="2800" dirty="0" smtClean="0">
                <a:solidFill>
                  <a:schemeClr val="tx1"/>
                </a:solidFill>
              </a:rPr>
              <a:t>Cours d’accès libre sur internet et </a:t>
            </a:r>
            <a:r>
              <a:rPr lang="fr-FR" sz="2800" dirty="0" err="1" smtClean="0">
                <a:solidFill>
                  <a:schemeClr val="tx1"/>
                </a:solidFill>
              </a:rPr>
              <a:t>youtube</a:t>
            </a:r>
            <a:endParaRPr lang="fr-FR" sz="2800" dirty="0" smtClean="0">
              <a:solidFill>
                <a:schemeClr val="tx1"/>
              </a:solidFill>
            </a:endParaRPr>
          </a:p>
          <a:p>
            <a:pPr lvl="1">
              <a:lnSpc>
                <a:spcPct val="150000"/>
              </a:lnSpc>
            </a:pPr>
            <a:r>
              <a:rPr lang="fr-FR" sz="2600" dirty="0">
                <a:solidFill>
                  <a:schemeClr val="tx1"/>
                </a:solidFill>
                <a:hlinkClick r:id="rId3"/>
              </a:rPr>
              <a:t>https://</a:t>
            </a:r>
            <a:r>
              <a:rPr lang="fr-FR" sz="2600" dirty="0" smtClean="0">
                <a:solidFill>
                  <a:schemeClr val="tx1"/>
                </a:solidFill>
                <a:hlinkClick r:id="rId3"/>
              </a:rPr>
              <a:t>pharmacie.hug-ge.ch/ens/conferences/pb_cyp_sgph01.pdf</a:t>
            </a:r>
            <a:endParaRPr lang="fr-FR" sz="2600" dirty="0" smtClean="0">
              <a:solidFill>
                <a:schemeClr val="tx1"/>
              </a:solidFill>
            </a:endParaRPr>
          </a:p>
          <a:p>
            <a:pPr lvl="1">
              <a:lnSpc>
                <a:spcPct val="150000"/>
              </a:lnSpc>
            </a:pPr>
            <a:r>
              <a:rPr lang="fr-FR" sz="2600" dirty="0">
                <a:solidFill>
                  <a:schemeClr val="tx1"/>
                </a:solidFill>
                <a:hlinkClick r:id="rId4"/>
              </a:rPr>
              <a:t>https://</a:t>
            </a:r>
            <a:r>
              <a:rPr lang="fr-FR" sz="2600" dirty="0" smtClean="0">
                <a:solidFill>
                  <a:schemeClr val="tx1"/>
                </a:solidFill>
                <a:hlinkClick r:id="rId4"/>
              </a:rPr>
              <a:t>pharmacomedicale.org/pharmacologie/risque-des-medicaments/50-interactions-medicamenteuses</a:t>
            </a:r>
            <a:endParaRPr lang="fr-FR" sz="2600" dirty="0" smtClean="0">
              <a:solidFill>
                <a:schemeClr val="tx1"/>
              </a:solidFill>
            </a:endParaRPr>
          </a:p>
          <a:p>
            <a:pPr lvl="1">
              <a:lnSpc>
                <a:spcPct val="150000"/>
              </a:lnSpc>
            </a:pPr>
            <a:r>
              <a:rPr lang="fr-FR" sz="2600" dirty="0">
                <a:solidFill>
                  <a:schemeClr val="tx1"/>
                </a:solidFill>
                <a:hlinkClick r:id="rId5"/>
              </a:rPr>
              <a:t>http://</a:t>
            </a:r>
            <a:r>
              <a:rPr lang="fr-FR" sz="2600" dirty="0" smtClean="0">
                <a:solidFill>
                  <a:schemeClr val="tx1"/>
                </a:solidFill>
                <a:hlinkClick r:id="rId5"/>
              </a:rPr>
              <a:t>www.cmge-upmc.org/IMG/pdf/chung-these.pdf</a:t>
            </a:r>
            <a:endParaRPr lang="fr-FR" sz="2600" dirty="0" smtClean="0">
              <a:solidFill>
                <a:schemeClr val="tx1"/>
              </a:solidFill>
            </a:endParaRPr>
          </a:p>
          <a:p>
            <a:pPr lvl="1">
              <a:lnSpc>
                <a:spcPct val="150000"/>
              </a:lnSpc>
            </a:pPr>
            <a:r>
              <a:rPr lang="fr-FR" sz="2600" dirty="0">
                <a:solidFill>
                  <a:schemeClr val="tx1"/>
                </a:solidFill>
                <a:hlinkClick r:id="rId6"/>
              </a:rPr>
              <a:t>http://</a:t>
            </a:r>
            <a:r>
              <a:rPr lang="fr-FR" sz="2600" dirty="0" smtClean="0">
                <a:solidFill>
                  <a:schemeClr val="tx1"/>
                </a:solidFill>
                <a:hlinkClick r:id="rId6"/>
              </a:rPr>
              <a:t>www.pharmacologie.u-bordeaux2.fr/documents/pharmacovigilance/afci.pdf</a:t>
            </a:r>
            <a:endParaRPr lang="fr-FR" sz="2600" dirty="0" smtClean="0">
              <a:solidFill>
                <a:schemeClr val="tx1"/>
              </a:solidFill>
            </a:endParaRPr>
          </a:p>
          <a:p>
            <a:pPr lvl="1">
              <a:lnSpc>
                <a:spcPct val="150000"/>
              </a:lnSpc>
            </a:pPr>
            <a:r>
              <a:rPr lang="fr-FR" sz="2600" dirty="0">
                <a:solidFill>
                  <a:schemeClr val="tx1"/>
                </a:solidFill>
              </a:rPr>
              <a:t>https://youtu.be/4rFRy76XPbc</a:t>
            </a:r>
            <a:endParaRPr lang="fr-FR" sz="2600" dirty="0" smtClean="0">
              <a:solidFill>
                <a:schemeClr val="tx1"/>
              </a:solidFill>
            </a:endParaRPr>
          </a:p>
          <a:p>
            <a:pPr marL="571500" indent="-514350">
              <a:lnSpc>
                <a:spcPct val="150000"/>
              </a:lnSpc>
              <a:buFont typeface="+mj-lt"/>
              <a:buAutoNum type="arabicPeriod"/>
            </a:pPr>
            <a:endParaRPr lang="fr-FR" sz="2800" dirty="0" smtClean="0">
              <a:solidFill>
                <a:schemeClr val="tx1"/>
              </a:solidFill>
            </a:endParaRPr>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96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r>
              <a:rPr lang="fr-FR" dirty="0" smtClean="0">
                <a:solidFill>
                  <a:schemeClr val="tx1">
                    <a:lumMod val="65000"/>
                    <a:lumOff val="35000"/>
                  </a:schemeClr>
                </a:solidFill>
              </a:rPr>
              <a:t>Références à consulter</a:t>
            </a:r>
            <a:endParaRPr lang="fr-FR" dirty="0">
              <a:solidFill>
                <a:schemeClr val="tx1">
                  <a:lumMod val="65000"/>
                  <a:lumOff val="35000"/>
                </a:schemeClr>
              </a:solidFill>
            </a:endParaRPr>
          </a:p>
        </p:txBody>
      </p:sp>
      <p:sp>
        <p:nvSpPr>
          <p:cNvPr id="3" name="Espace réservé du contenu 2"/>
          <p:cNvSpPr>
            <a:spLocks noGrp="1"/>
          </p:cNvSpPr>
          <p:nvPr>
            <p:ph idx="4294967295"/>
          </p:nvPr>
        </p:nvSpPr>
        <p:spPr>
          <a:xfrm>
            <a:off x="557805" y="2361916"/>
            <a:ext cx="11851340" cy="1803684"/>
          </a:xfrm>
          <a:prstGeom prst="rect">
            <a:avLst/>
          </a:prstGeom>
        </p:spPr>
        <p:txBody>
          <a:bodyPr>
            <a:normAutofit/>
          </a:bodyPr>
          <a:lstStyle/>
          <a:p>
            <a:pPr marL="571500" indent="-514350">
              <a:lnSpc>
                <a:spcPct val="150000"/>
              </a:lnSpc>
              <a:buFont typeface="+mj-lt"/>
              <a:buAutoNum type="arabicPeriod" startAt="2"/>
            </a:pPr>
            <a:r>
              <a:rPr lang="fr-FR" sz="2800" dirty="0" smtClean="0">
                <a:solidFill>
                  <a:schemeClr val="tx1"/>
                </a:solidFill>
              </a:rPr>
              <a:t>Auteurs spécialisés dans IM</a:t>
            </a:r>
          </a:p>
          <a:p>
            <a:pPr marL="971550" lvl="1" indent="-514350">
              <a:lnSpc>
                <a:spcPct val="150000"/>
              </a:lnSpc>
            </a:pPr>
            <a:r>
              <a:rPr lang="fr-FR" sz="2600" dirty="0" smtClean="0">
                <a:solidFill>
                  <a:schemeClr val="tx1"/>
                </a:solidFill>
                <a:hlinkClick r:id="rId3"/>
              </a:rPr>
              <a:t>http</a:t>
            </a:r>
            <a:r>
              <a:rPr lang="fr-FR" sz="2600" dirty="0">
                <a:solidFill>
                  <a:schemeClr val="tx1"/>
                </a:solidFill>
                <a:hlinkClick r:id="rId3"/>
              </a:rPr>
              <a:t>://</a:t>
            </a:r>
            <a:r>
              <a:rPr lang="fr-FR" sz="2600" dirty="0" smtClean="0">
                <a:solidFill>
                  <a:schemeClr val="tx1"/>
                </a:solidFill>
                <a:hlinkClick r:id="rId3"/>
              </a:rPr>
              <a:t>www.hanstenandhorn.com/news.htm</a:t>
            </a:r>
            <a:endParaRPr lang="fr-FR" sz="2600" dirty="0" smtClean="0">
              <a:solidFill>
                <a:schemeClr val="tx1"/>
              </a:solidFill>
            </a:endParaRPr>
          </a:p>
          <a:p>
            <a:pPr marL="457200" lvl="1" indent="0">
              <a:lnSpc>
                <a:spcPct val="150000"/>
              </a:lnSpc>
              <a:buNone/>
            </a:pPr>
            <a:endParaRPr lang="fr-FR" sz="2600" dirty="0" smtClean="0">
              <a:solidFill>
                <a:schemeClr val="tx1"/>
              </a:solidFill>
            </a:endParaRPr>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91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pPr algn="l"/>
            <a:r>
              <a:rPr lang="fr-FR" dirty="0">
                <a:solidFill>
                  <a:schemeClr val="tx1">
                    <a:lumMod val="65000"/>
                    <a:lumOff val="35000"/>
                  </a:schemeClr>
                </a:solidFill>
              </a:rPr>
              <a:t>PLAN</a:t>
            </a:r>
          </a:p>
        </p:txBody>
      </p:sp>
      <p:sp>
        <p:nvSpPr>
          <p:cNvPr id="3" name="Espace réservé du contenu 2"/>
          <p:cNvSpPr>
            <a:spLocks noGrp="1"/>
          </p:cNvSpPr>
          <p:nvPr>
            <p:ph idx="4294967295"/>
          </p:nvPr>
        </p:nvSpPr>
        <p:spPr>
          <a:xfrm>
            <a:off x="1062496" y="1628800"/>
            <a:ext cx="8537676" cy="4104456"/>
          </a:xfrm>
          <a:prstGeom prst="rect">
            <a:avLst/>
          </a:prstGeom>
        </p:spPr>
        <p:txBody>
          <a:bodyPr>
            <a:normAutofit fontScale="92500"/>
          </a:bodyPr>
          <a:lstStyle/>
          <a:p>
            <a:pPr marL="457200" indent="-457200">
              <a:lnSpc>
                <a:spcPct val="150000"/>
              </a:lnSpc>
              <a:buFont typeface="+mj-lt"/>
              <a:buAutoNum type="arabicPeriod"/>
            </a:pPr>
            <a:r>
              <a:rPr lang="en-US" sz="2800" dirty="0"/>
              <a:t>Conception </a:t>
            </a:r>
            <a:r>
              <a:rPr lang="en-US" sz="2800" dirty="0" err="1"/>
              <a:t>générale</a:t>
            </a:r>
            <a:endParaRPr lang="en-US" sz="2800" dirty="0"/>
          </a:p>
          <a:p>
            <a:pPr marL="457200" indent="-457200">
              <a:lnSpc>
                <a:spcPct val="150000"/>
              </a:lnSpc>
              <a:buFont typeface="+mj-lt"/>
              <a:buAutoNum type="arabicPeriod"/>
            </a:pPr>
            <a:r>
              <a:rPr lang="fr-FR" sz="2800" dirty="0" smtClean="0"/>
              <a:t>Mécanismes </a:t>
            </a:r>
            <a:r>
              <a:rPr lang="fr-FR" sz="2800" dirty="0"/>
              <a:t>d’interaction </a:t>
            </a:r>
            <a:r>
              <a:rPr lang="fr-FR" sz="2800" dirty="0" smtClean="0"/>
              <a:t>médicamenteuse</a:t>
            </a:r>
            <a:endParaRPr lang="fr-FR" sz="2800" dirty="0"/>
          </a:p>
          <a:p>
            <a:pPr marL="457200" indent="-457200">
              <a:lnSpc>
                <a:spcPct val="150000"/>
              </a:lnSpc>
              <a:buFont typeface="+mj-lt"/>
              <a:buAutoNum type="arabicPeriod"/>
            </a:pPr>
            <a:r>
              <a:rPr lang="fr-FR" sz="2800" dirty="0" smtClean="0"/>
              <a:t>Conséquences </a:t>
            </a:r>
            <a:r>
              <a:rPr lang="fr-FR" sz="2800" dirty="0"/>
              <a:t>IM</a:t>
            </a:r>
          </a:p>
          <a:p>
            <a:pPr marL="457200" indent="-457200">
              <a:lnSpc>
                <a:spcPct val="150000"/>
              </a:lnSpc>
              <a:buFont typeface="+mj-lt"/>
              <a:buAutoNum type="arabicPeriod"/>
            </a:pPr>
            <a:r>
              <a:rPr lang="fr-FR" sz="2800" dirty="0" smtClean="0"/>
              <a:t>Principes </a:t>
            </a:r>
            <a:r>
              <a:rPr lang="fr-FR" sz="2800" dirty="0"/>
              <a:t>d’analyse une association médicamenteuse</a:t>
            </a:r>
          </a:p>
          <a:p>
            <a:pPr marL="457200" indent="-457200">
              <a:lnSpc>
                <a:spcPct val="150000"/>
              </a:lnSpc>
              <a:buFont typeface="+mj-lt"/>
              <a:buAutoNum type="arabicPeriod"/>
            </a:pPr>
            <a:r>
              <a:rPr lang="fr-FR" sz="2800" dirty="0" smtClean="0"/>
              <a:t>Ressources </a:t>
            </a:r>
            <a:r>
              <a:rPr lang="fr-FR" sz="2800" dirty="0"/>
              <a:t>informatiques pour analyser une AM</a:t>
            </a:r>
          </a:p>
          <a:p>
            <a:pPr>
              <a:lnSpc>
                <a:spcPct val="150000"/>
              </a:lnSpc>
            </a:pPr>
            <a:endParaRPr lang="fr-FR" dirty="0"/>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94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5520" y="116632"/>
            <a:ext cx="8229600" cy="792088"/>
          </a:xfrm>
        </p:spPr>
        <p:txBody>
          <a:bodyPr>
            <a:normAutofit/>
          </a:bodyPr>
          <a:lstStyle/>
          <a:p>
            <a:pPr algn="l"/>
            <a:r>
              <a:rPr lang="fr-FR" dirty="0">
                <a:solidFill>
                  <a:schemeClr val="tx1">
                    <a:lumMod val="65000"/>
                    <a:lumOff val="35000"/>
                  </a:schemeClr>
                </a:solidFill>
              </a:rPr>
              <a:t>PLAN</a:t>
            </a:r>
          </a:p>
        </p:txBody>
      </p:sp>
      <p:sp>
        <p:nvSpPr>
          <p:cNvPr id="3" name="Espace réservé du contenu 2"/>
          <p:cNvSpPr>
            <a:spLocks noGrp="1"/>
          </p:cNvSpPr>
          <p:nvPr>
            <p:ph idx="4294967295"/>
          </p:nvPr>
        </p:nvSpPr>
        <p:spPr>
          <a:xfrm>
            <a:off x="1062496" y="1628800"/>
            <a:ext cx="8537676" cy="4104456"/>
          </a:xfrm>
          <a:prstGeom prst="rect">
            <a:avLst/>
          </a:prstGeom>
        </p:spPr>
        <p:txBody>
          <a:bodyPr>
            <a:normAutofit fontScale="92500"/>
          </a:bodyPr>
          <a:lstStyle/>
          <a:p>
            <a:pPr marL="457200" indent="-457200">
              <a:lnSpc>
                <a:spcPct val="150000"/>
              </a:lnSpc>
              <a:buFont typeface="+mj-lt"/>
              <a:buAutoNum type="arabicPeriod"/>
            </a:pPr>
            <a:r>
              <a:rPr lang="en-US" sz="2800" dirty="0">
                <a:solidFill>
                  <a:schemeClr val="tx1"/>
                </a:solidFill>
              </a:rPr>
              <a:t>Conception </a:t>
            </a:r>
            <a:r>
              <a:rPr lang="en-US" sz="2800" dirty="0" err="1">
                <a:solidFill>
                  <a:schemeClr val="tx1"/>
                </a:solidFill>
              </a:rPr>
              <a:t>générale</a:t>
            </a:r>
            <a:endParaRPr lang="en-US" sz="2800" dirty="0">
              <a:solidFill>
                <a:schemeClr val="tx1"/>
              </a:solidFill>
            </a:endParaRPr>
          </a:p>
          <a:p>
            <a:pPr marL="457200" indent="-457200">
              <a:lnSpc>
                <a:spcPct val="150000"/>
              </a:lnSpc>
              <a:buFont typeface="+mj-lt"/>
              <a:buAutoNum type="arabicPeriod"/>
            </a:pPr>
            <a:r>
              <a:rPr lang="fr-FR" sz="2800" dirty="0" smtClean="0">
                <a:solidFill>
                  <a:schemeClr val="bg1">
                    <a:lumMod val="75000"/>
                  </a:schemeClr>
                </a:solidFill>
              </a:rPr>
              <a:t>Mécanismes </a:t>
            </a:r>
            <a:r>
              <a:rPr lang="fr-FR" sz="2800" dirty="0">
                <a:solidFill>
                  <a:schemeClr val="bg1">
                    <a:lumMod val="75000"/>
                  </a:schemeClr>
                </a:solidFill>
              </a:rPr>
              <a:t>d’interaction médicament</a:t>
            </a:r>
          </a:p>
          <a:p>
            <a:pPr marL="457200" indent="-457200">
              <a:lnSpc>
                <a:spcPct val="150000"/>
              </a:lnSpc>
              <a:buFont typeface="+mj-lt"/>
              <a:buAutoNum type="arabicPeriod"/>
            </a:pPr>
            <a:r>
              <a:rPr lang="fr-FR" sz="2800" dirty="0" smtClean="0">
                <a:solidFill>
                  <a:schemeClr val="bg1">
                    <a:lumMod val="75000"/>
                  </a:schemeClr>
                </a:solidFill>
              </a:rPr>
              <a:t>Conséquences </a:t>
            </a:r>
            <a:r>
              <a:rPr lang="fr-FR" sz="2800" dirty="0">
                <a:solidFill>
                  <a:schemeClr val="bg1">
                    <a:lumMod val="75000"/>
                  </a:schemeClr>
                </a:solidFill>
              </a:rPr>
              <a:t>IM</a:t>
            </a:r>
          </a:p>
          <a:p>
            <a:pPr marL="457200" indent="-457200">
              <a:lnSpc>
                <a:spcPct val="150000"/>
              </a:lnSpc>
              <a:buFont typeface="+mj-lt"/>
              <a:buAutoNum type="arabicPeriod"/>
            </a:pPr>
            <a:r>
              <a:rPr lang="fr-FR" sz="2800" dirty="0" smtClean="0">
                <a:solidFill>
                  <a:schemeClr val="bg1">
                    <a:lumMod val="75000"/>
                  </a:schemeClr>
                </a:solidFill>
              </a:rPr>
              <a:t>Principes </a:t>
            </a:r>
            <a:r>
              <a:rPr lang="fr-FR" sz="2800" dirty="0">
                <a:solidFill>
                  <a:schemeClr val="bg1">
                    <a:lumMod val="75000"/>
                  </a:schemeClr>
                </a:solidFill>
              </a:rPr>
              <a:t>d’analyse une association médicamenteuse</a:t>
            </a:r>
          </a:p>
          <a:p>
            <a:pPr marL="457200" indent="-457200">
              <a:lnSpc>
                <a:spcPct val="150000"/>
              </a:lnSpc>
              <a:buFont typeface="+mj-lt"/>
              <a:buAutoNum type="arabicPeriod"/>
            </a:pPr>
            <a:r>
              <a:rPr lang="fr-FR" sz="2800" dirty="0" smtClean="0">
                <a:solidFill>
                  <a:schemeClr val="bg1">
                    <a:lumMod val="75000"/>
                  </a:schemeClr>
                </a:solidFill>
              </a:rPr>
              <a:t>Ressources </a:t>
            </a:r>
            <a:r>
              <a:rPr lang="fr-FR" sz="2800" dirty="0">
                <a:solidFill>
                  <a:schemeClr val="bg1">
                    <a:lumMod val="75000"/>
                  </a:schemeClr>
                </a:solidFill>
              </a:rPr>
              <a:t>informatiques pour analyser une AM</a:t>
            </a:r>
          </a:p>
          <a:p>
            <a:pPr>
              <a:lnSpc>
                <a:spcPct val="150000"/>
              </a:lnSpc>
            </a:pPr>
            <a:endParaRPr lang="fr-FR" dirty="0"/>
          </a:p>
        </p:txBody>
      </p:sp>
      <p:cxnSp>
        <p:nvCxnSpPr>
          <p:cNvPr id="9" name="Connecteur droit 8"/>
          <p:cNvCxnSpPr/>
          <p:nvPr/>
        </p:nvCxnSpPr>
        <p:spPr>
          <a:xfrm>
            <a:off x="1919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04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ChangeArrowheads="1"/>
          </p:cNvSpPr>
          <p:nvPr>
            <p:ph type="title"/>
          </p:nvPr>
        </p:nvSpPr>
        <p:spPr>
          <a:xfrm>
            <a:off x="1629547" y="524510"/>
            <a:ext cx="7793037"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smtClean="0">
                <a:solidFill>
                  <a:schemeClr val="accent2"/>
                </a:solidFill>
              </a:rPr>
              <a:t>Interactions </a:t>
            </a:r>
            <a:r>
              <a:rPr lang="en-GB" altLang="fr-FR" b="1" dirty="0" err="1" smtClean="0">
                <a:solidFill>
                  <a:schemeClr val="accent2"/>
                </a:solidFill>
              </a:rPr>
              <a:t>médicamenteuses</a:t>
            </a:r>
            <a:endParaRPr lang="en-GB" altLang="fr-FR" b="1" dirty="0" smtClean="0">
              <a:solidFill>
                <a:schemeClr val="accent2"/>
              </a:solidFill>
            </a:endParaRPr>
          </a:p>
        </p:txBody>
      </p:sp>
      <p:sp>
        <p:nvSpPr>
          <p:cNvPr id="104451" name="Rectangle 2"/>
          <p:cNvSpPr>
            <a:spLocks noGrp="1" noChangeArrowheads="1"/>
          </p:cNvSpPr>
          <p:nvPr>
            <p:ph idx="1"/>
          </p:nvPr>
        </p:nvSpPr>
        <p:spPr>
          <a:xfrm>
            <a:off x="1173935" y="2206625"/>
            <a:ext cx="8704263" cy="4651375"/>
          </a:xfrm>
        </p:spPr>
        <p:txBody>
          <a:bodyPr>
            <a:normAutofit/>
          </a:bodyPr>
          <a:lstStyle/>
          <a:p>
            <a:pPr>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a:t>Modifications de la </a:t>
            </a:r>
            <a:r>
              <a:rPr lang="en-GB" altLang="fr-FR" sz="2400" b="1" dirty="0" err="1"/>
              <a:t>pharmacodynamie</a:t>
            </a:r>
            <a:r>
              <a:rPr lang="en-GB" altLang="fr-FR" sz="2400" dirty="0"/>
              <a:t> et/</a:t>
            </a:r>
            <a:r>
              <a:rPr lang="en-GB" altLang="fr-FR" sz="2400" dirty="0" err="1"/>
              <a:t>ou</a:t>
            </a:r>
            <a:r>
              <a:rPr lang="en-GB" altLang="fr-FR" sz="2400" dirty="0"/>
              <a:t> de la </a:t>
            </a:r>
            <a:r>
              <a:rPr lang="en-GB" altLang="fr-FR" sz="2400" b="1" dirty="0" err="1"/>
              <a:t>pharmacocinétique</a:t>
            </a:r>
            <a:r>
              <a:rPr lang="en-GB" altLang="fr-FR" sz="2400" dirty="0"/>
              <a:t> d’un </a:t>
            </a:r>
            <a:r>
              <a:rPr lang="en-GB" altLang="fr-FR" sz="2400" dirty="0" err="1"/>
              <a:t>médicament</a:t>
            </a:r>
            <a:r>
              <a:rPr lang="en-GB" altLang="fr-FR" sz="2400" dirty="0"/>
              <a:t> </a:t>
            </a:r>
            <a:r>
              <a:rPr lang="en-GB" altLang="fr-FR" sz="2400" dirty="0" err="1"/>
              <a:t>résultant</a:t>
            </a:r>
            <a:r>
              <a:rPr lang="en-GB" altLang="fr-FR" sz="2400" dirty="0"/>
              <a:t> de la prise </a:t>
            </a:r>
            <a:r>
              <a:rPr lang="en-GB" altLang="fr-FR" sz="2400" dirty="0" err="1"/>
              <a:t>concomitante</a:t>
            </a:r>
            <a:r>
              <a:rPr lang="en-GB" altLang="fr-FR" sz="2400" dirty="0"/>
              <a:t> d’un </a:t>
            </a:r>
            <a:r>
              <a:rPr lang="en-GB" altLang="fr-FR" sz="2400" dirty="0" err="1"/>
              <a:t>autre</a:t>
            </a:r>
            <a:r>
              <a:rPr lang="en-GB" altLang="fr-FR" sz="2400" dirty="0"/>
              <a:t> </a:t>
            </a:r>
            <a:r>
              <a:rPr lang="en-GB" altLang="fr-FR" sz="2400" dirty="0" err="1"/>
              <a:t>médicament</a:t>
            </a:r>
            <a:r>
              <a:rPr lang="en-GB" altLang="fr-FR" sz="2400" dirty="0"/>
              <a:t> </a:t>
            </a:r>
            <a:r>
              <a:rPr lang="en-GB" altLang="fr-FR" sz="2400" dirty="0" err="1"/>
              <a:t>ou</a:t>
            </a:r>
            <a:r>
              <a:rPr lang="en-GB" altLang="fr-FR" sz="2400" dirty="0"/>
              <a:t> d’un aliment .</a:t>
            </a:r>
          </a:p>
          <a:p>
            <a:pPr>
              <a:lnSpc>
                <a:spcPct val="9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a:p>
          <a:p>
            <a:pPr>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a:t>Bénéfiques</a:t>
            </a:r>
            <a:r>
              <a:rPr lang="en-GB" altLang="fr-FR" sz="2400" dirty="0"/>
              <a:t> </a:t>
            </a:r>
            <a:r>
              <a:rPr lang="en-GB" altLang="fr-FR" sz="2400" dirty="0" err="1"/>
              <a:t>ou</a:t>
            </a:r>
            <a:r>
              <a:rPr lang="en-GB" altLang="fr-FR" sz="2400" dirty="0"/>
              <a:t> </a:t>
            </a:r>
            <a:r>
              <a:rPr lang="en-GB" altLang="fr-FR" sz="2400" dirty="0" err="1"/>
              <a:t>néfastes</a:t>
            </a:r>
            <a:endParaRPr lang="en-GB" altLang="fr-FR" sz="2400" dirty="0"/>
          </a:p>
          <a:p>
            <a:pPr>
              <a:lnSpc>
                <a:spcPct val="9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a:p>
          <a:p>
            <a:pPr>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a:t>Cliniquement</a:t>
            </a:r>
            <a:r>
              <a:rPr lang="en-GB" altLang="fr-FR" sz="2400" dirty="0"/>
              <a:t> </a:t>
            </a:r>
            <a:r>
              <a:rPr lang="en-GB" altLang="fr-FR" sz="2400" dirty="0" err="1"/>
              <a:t>significative</a:t>
            </a:r>
            <a:r>
              <a:rPr lang="en-GB" altLang="fr-FR" sz="2400" dirty="0"/>
              <a:t> :</a:t>
            </a:r>
            <a:br>
              <a:rPr lang="en-GB" altLang="fr-FR" sz="2400" dirty="0"/>
            </a:br>
            <a:r>
              <a:rPr lang="en-GB" altLang="fr-FR" sz="2400" dirty="0"/>
              <a:t>la modification de </a:t>
            </a:r>
            <a:r>
              <a:rPr lang="en-GB" altLang="fr-FR" sz="2400" b="1" dirty="0" err="1"/>
              <a:t>l’efficacité</a:t>
            </a:r>
            <a:r>
              <a:rPr lang="en-GB" altLang="fr-FR" sz="2400" b="1" dirty="0"/>
              <a:t> </a:t>
            </a:r>
            <a:r>
              <a:rPr lang="en-GB" altLang="fr-FR" sz="2400" dirty="0" err="1"/>
              <a:t>ou</a:t>
            </a:r>
            <a:r>
              <a:rPr lang="en-GB" altLang="fr-FR" sz="2400" dirty="0"/>
              <a:t> de la </a:t>
            </a:r>
            <a:r>
              <a:rPr lang="en-GB" altLang="fr-FR" sz="2400" b="1" dirty="0" err="1"/>
              <a:t>toxicité</a:t>
            </a:r>
            <a:r>
              <a:rPr lang="en-GB" altLang="fr-FR" sz="2400" b="1" dirty="0"/>
              <a:t> </a:t>
            </a:r>
            <a:r>
              <a:rPr lang="en-GB" altLang="fr-FR" sz="2400" dirty="0" err="1"/>
              <a:t>justifie</a:t>
            </a:r>
            <a:r>
              <a:rPr lang="en-GB" altLang="fr-FR" sz="2400" dirty="0"/>
              <a:t> </a:t>
            </a:r>
            <a:r>
              <a:rPr lang="en-GB" altLang="fr-FR" sz="2400" dirty="0" err="1"/>
              <a:t>une</a:t>
            </a:r>
            <a:r>
              <a:rPr lang="en-GB" altLang="fr-FR" sz="2400" dirty="0"/>
              <a:t> modification de la </a:t>
            </a:r>
            <a:r>
              <a:rPr lang="en-GB" altLang="fr-FR" sz="2400" dirty="0" err="1"/>
              <a:t>posologie</a:t>
            </a:r>
            <a:endParaRPr lang="en-GB" altLang="fr-FR" sz="2400" dirty="0"/>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1686231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ChangeArrowheads="1"/>
          </p:cNvSpPr>
          <p:nvPr>
            <p:ph type="title"/>
          </p:nvPr>
        </p:nvSpPr>
        <p:spPr>
          <a:xfrm>
            <a:off x="1280161" y="447676"/>
            <a:ext cx="9187816" cy="1312863"/>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err="1">
                <a:solidFill>
                  <a:schemeClr val="accent2"/>
                </a:solidFill>
              </a:rPr>
              <a:t>Additivité</a:t>
            </a:r>
            <a:r>
              <a:rPr lang="en-GB" altLang="fr-FR" b="1" dirty="0">
                <a:solidFill>
                  <a:schemeClr val="accent2"/>
                </a:solidFill>
              </a:rPr>
              <a:t>, </a:t>
            </a:r>
            <a:r>
              <a:rPr lang="en-GB" altLang="fr-FR" b="1" dirty="0" err="1">
                <a:solidFill>
                  <a:schemeClr val="accent2"/>
                </a:solidFill>
              </a:rPr>
              <a:t>Antagonisme</a:t>
            </a:r>
            <a:r>
              <a:rPr lang="en-GB" altLang="fr-FR" b="1" dirty="0">
                <a:solidFill>
                  <a:schemeClr val="accent2"/>
                </a:solidFill>
              </a:rPr>
              <a:t> et </a:t>
            </a:r>
            <a:r>
              <a:rPr lang="en-GB" altLang="fr-FR" b="1" dirty="0" err="1">
                <a:solidFill>
                  <a:schemeClr val="accent2"/>
                </a:solidFill>
              </a:rPr>
              <a:t>Synergie</a:t>
            </a:r>
            <a:endParaRPr lang="en-GB" altLang="fr-FR" b="1" dirty="0">
              <a:solidFill>
                <a:schemeClr val="accent2"/>
              </a:solidFill>
            </a:endParaRPr>
          </a:p>
        </p:txBody>
      </p:sp>
      <p:sp>
        <p:nvSpPr>
          <p:cNvPr id="106499" name="Rectangle 2"/>
          <p:cNvSpPr>
            <a:spLocks noGrp="1" noChangeArrowheads="1"/>
          </p:cNvSpPr>
          <p:nvPr>
            <p:ph idx="1"/>
          </p:nvPr>
        </p:nvSpPr>
        <p:spPr>
          <a:xfrm>
            <a:off x="1703388" y="2017714"/>
            <a:ext cx="8775700" cy="4651375"/>
          </a:xfrm>
        </p:spPr>
        <p:txBody>
          <a:bodyPr>
            <a:normAutofit/>
          </a:body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u="sng" dirty="0" err="1" smtClean="0"/>
              <a:t>Additivité</a:t>
            </a:r>
            <a:r>
              <a:rPr lang="en-GB" altLang="fr-FR" sz="2400" dirty="0" smtClean="0"/>
              <a:t> :</a:t>
            </a:r>
          </a:p>
          <a:p>
            <a:pPr algn="ctr">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Effet</a:t>
            </a:r>
            <a:r>
              <a:rPr lang="en-GB" altLang="fr-FR" sz="2400" dirty="0" smtClean="0"/>
              <a:t> de (A+B) = </a:t>
            </a:r>
            <a:r>
              <a:rPr lang="en-GB" altLang="fr-FR" sz="2400" dirty="0" err="1" smtClean="0"/>
              <a:t>Effet</a:t>
            </a:r>
            <a:r>
              <a:rPr lang="en-GB" altLang="fr-FR" sz="2400" dirty="0" smtClean="0"/>
              <a:t> de A + </a:t>
            </a:r>
            <a:r>
              <a:rPr lang="en-GB" altLang="fr-FR" sz="2400" dirty="0" err="1" smtClean="0"/>
              <a:t>Effet</a:t>
            </a:r>
            <a:r>
              <a:rPr lang="en-GB" altLang="fr-FR" sz="2400" dirty="0" smtClean="0"/>
              <a:t> de B</a:t>
            </a:r>
          </a:p>
          <a:p>
            <a:pPr algn="ctr">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u="sng" dirty="0" err="1" smtClean="0"/>
              <a:t>Antagonisme</a:t>
            </a:r>
            <a:r>
              <a:rPr lang="en-GB" altLang="fr-FR" sz="2400" dirty="0" smtClean="0"/>
              <a:t> :</a:t>
            </a:r>
          </a:p>
          <a:p>
            <a:pPr algn="ctr">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Effet</a:t>
            </a:r>
            <a:r>
              <a:rPr lang="en-GB" altLang="fr-FR" sz="2400" dirty="0" smtClean="0"/>
              <a:t> de (A+B) &lt; </a:t>
            </a:r>
            <a:r>
              <a:rPr lang="en-GB" altLang="fr-FR" sz="2400" dirty="0" err="1" smtClean="0"/>
              <a:t>Effet</a:t>
            </a:r>
            <a:r>
              <a:rPr lang="en-GB" altLang="fr-FR" sz="2400" dirty="0" smtClean="0"/>
              <a:t> de A + </a:t>
            </a:r>
            <a:r>
              <a:rPr lang="en-GB" altLang="fr-FR" sz="2400" dirty="0" err="1" smtClean="0"/>
              <a:t>Effet</a:t>
            </a:r>
            <a:r>
              <a:rPr lang="en-GB" altLang="fr-FR" sz="2400" dirty="0" smtClean="0"/>
              <a:t> de B</a:t>
            </a:r>
          </a:p>
          <a:p>
            <a:pPr algn="ctr">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u="sng" dirty="0" err="1" smtClean="0"/>
              <a:t>Synergie</a:t>
            </a:r>
            <a:r>
              <a:rPr lang="en-GB" altLang="fr-FR" sz="2400" u="sng" dirty="0" smtClean="0"/>
              <a:t> </a:t>
            </a:r>
            <a:r>
              <a:rPr lang="en-GB" altLang="fr-FR" sz="2400" u="sng" dirty="0" err="1" smtClean="0"/>
              <a:t>ou</a:t>
            </a:r>
            <a:r>
              <a:rPr lang="en-GB" altLang="fr-FR" sz="2400" u="sng" dirty="0" smtClean="0"/>
              <a:t> </a:t>
            </a:r>
            <a:r>
              <a:rPr lang="en-GB" altLang="fr-FR" sz="2400" u="sng" dirty="0" err="1" smtClean="0"/>
              <a:t>potentialisation</a:t>
            </a:r>
            <a:r>
              <a:rPr lang="en-GB" altLang="fr-FR" sz="2400" dirty="0" smtClean="0"/>
              <a:t> :</a:t>
            </a:r>
          </a:p>
          <a:p>
            <a:pPr algn="ctr">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Effet</a:t>
            </a:r>
            <a:r>
              <a:rPr lang="en-GB" altLang="fr-FR" sz="2400" dirty="0" smtClean="0"/>
              <a:t> de (A+B) &gt; </a:t>
            </a:r>
            <a:r>
              <a:rPr lang="en-GB" altLang="fr-FR" sz="2400" dirty="0" err="1" smtClean="0"/>
              <a:t>Effet</a:t>
            </a:r>
            <a:r>
              <a:rPr lang="en-GB" altLang="fr-FR" sz="2400" dirty="0" smtClean="0"/>
              <a:t> de A + </a:t>
            </a:r>
            <a:r>
              <a:rPr lang="en-GB" altLang="fr-FR" sz="2400" dirty="0" err="1" smtClean="0"/>
              <a:t>Effet</a:t>
            </a:r>
            <a:r>
              <a:rPr lang="en-GB" altLang="fr-FR" sz="2400" dirty="0" smtClean="0"/>
              <a:t> de B</a:t>
            </a:r>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2559900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Grp="1" noChangeArrowheads="1"/>
          </p:cNvSpPr>
          <p:nvPr>
            <p:ph type="title"/>
          </p:nvPr>
        </p:nvSpPr>
        <p:spPr>
          <a:xfrm>
            <a:off x="2674940" y="615950"/>
            <a:ext cx="5450158"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a:solidFill>
                  <a:schemeClr val="accent2"/>
                </a:solidFill>
              </a:rPr>
              <a:t>Interactions </a:t>
            </a:r>
            <a:r>
              <a:rPr lang="en-GB" altLang="fr-FR" b="1" dirty="0" err="1">
                <a:solidFill>
                  <a:schemeClr val="accent2"/>
                </a:solidFill>
              </a:rPr>
              <a:t>utiles</a:t>
            </a:r>
            <a:endParaRPr lang="en-GB" altLang="fr-FR" b="1" dirty="0">
              <a:solidFill>
                <a:schemeClr val="accent2"/>
              </a:solidFill>
            </a:endParaRPr>
          </a:p>
        </p:txBody>
      </p:sp>
      <p:sp>
        <p:nvSpPr>
          <p:cNvPr id="108547" name="Rectangle 2"/>
          <p:cNvSpPr>
            <a:spLocks noGrp="1" noChangeArrowheads="1"/>
          </p:cNvSpPr>
          <p:nvPr>
            <p:ph idx="1"/>
          </p:nvPr>
        </p:nvSpPr>
        <p:spPr>
          <a:xfrm>
            <a:off x="775925" y="1919242"/>
            <a:ext cx="8775700" cy="4651375"/>
          </a:xfrm>
        </p:spPr>
        <p:txBody>
          <a:bodyPr>
            <a:norm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Additivité</a:t>
            </a:r>
            <a:r>
              <a:rPr lang="en-GB" altLang="fr-FR" sz="2400" dirty="0" smtClean="0"/>
              <a:t> et </a:t>
            </a:r>
            <a:r>
              <a:rPr lang="en-GB" altLang="fr-FR" sz="2400" dirty="0" err="1" smtClean="0"/>
              <a:t>synergie</a:t>
            </a:r>
            <a:r>
              <a:rPr lang="en-GB" altLang="fr-FR" sz="2400" dirty="0" smtClean="0"/>
              <a:t> 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Effet</a:t>
            </a:r>
            <a:r>
              <a:rPr lang="en-GB" altLang="fr-FR" sz="2400" dirty="0" smtClean="0"/>
              <a:t> </a:t>
            </a:r>
            <a:r>
              <a:rPr lang="en-GB" altLang="fr-FR" sz="2400" dirty="0" err="1" smtClean="0"/>
              <a:t>thérapeutique</a:t>
            </a:r>
            <a:endParaRPr lang="en-GB" altLang="fr-FR" sz="2400"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400"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err="1" smtClean="0"/>
              <a:t>Permet</a:t>
            </a:r>
            <a:r>
              <a:rPr lang="en-GB" altLang="fr-FR" sz="2400" dirty="0" smtClean="0"/>
              <a:t> de </a:t>
            </a:r>
            <a:r>
              <a:rPr lang="en-GB" altLang="fr-FR" sz="2400" dirty="0" err="1" smtClean="0"/>
              <a:t>diminuer</a:t>
            </a:r>
            <a:r>
              <a:rPr lang="en-GB" altLang="fr-FR" sz="2400" dirty="0" smtClean="0"/>
              <a:t> les </a:t>
            </a:r>
            <a:r>
              <a:rPr lang="en-GB" altLang="fr-FR" sz="2400" dirty="0" err="1" smtClean="0"/>
              <a:t>posologies</a:t>
            </a:r>
            <a:r>
              <a:rPr lang="en-GB" altLang="fr-FR" sz="2400" dirty="0" smtClean="0"/>
              <a:t> de </a:t>
            </a:r>
            <a:r>
              <a:rPr lang="en-GB" altLang="fr-FR" sz="2400" dirty="0" err="1" smtClean="0"/>
              <a:t>chacun</a:t>
            </a:r>
            <a:r>
              <a:rPr lang="en-GB" altLang="fr-FR" sz="2400" dirty="0" smtClean="0"/>
              <a:t> des </a:t>
            </a:r>
            <a:r>
              <a:rPr lang="en-GB" altLang="fr-FR" sz="2400" dirty="0" err="1" smtClean="0"/>
              <a:t>médicaments</a:t>
            </a:r>
            <a:r>
              <a:rPr lang="en-GB" altLang="fr-FR" sz="2400" dirty="0" smtClean="0"/>
              <a:t> </a:t>
            </a:r>
            <a:r>
              <a:rPr lang="en-GB" altLang="fr-FR" sz="2400" dirty="0" err="1" smtClean="0"/>
              <a:t>associés</a:t>
            </a:r>
            <a:r>
              <a:rPr lang="en-GB" altLang="fr-FR" sz="2400" dirty="0" smtClean="0"/>
              <a:t> pour </a:t>
            </a:r>
            <a:r>
              <a:rPr lang="en-GB" altLang="fr-FR" sz="2400" dirty="0" err="1" smtClean="0"/>
              <a:t>obtenir</a:t>
            </a:r>
            <a:r>
              <a:rPr lang="en-GB" altLang="fr-FR" sz="2400" dirty="0" smtClean="0"/>
              <a:t> </a:t>
            </a:r>
            <a:r>
              <a:rPr lang="en-GB" altLang="fr-FR" sz="2400" dirty="0" err="1" smtClean="0"/>
              <a:t>l’effet</a:t>
            </a:r>
            <a:r>
              <a:rPr lang="en-GB" altLang="fr-FR" sz="2400" dirty="0" smtClean="0"/>
              <a:t> </a:t>
            </a:r>
            <a:r>
              <a:rPr lang="en-GB" altLang="fr-FR" sz="2400" dirty="0" err="1" smtClean="0"/>
              <a:t>thérapeutique</a:t>
            </a:r>
            <a:r>
              <a:rPr lang="en-GB" altLang="fr-FR" sz="2400" dirty="0" smtClean="0"/>
              <a:t>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 </a:t>
            </a:r>
            <a:r>
              <a:rPr lang="en-GB" altLang="fr-FR" sz="2400" dirty="0" err="1" smtClean="0"/>
              <a:t>sécurité</a:t>
            </a:r>
            <a:r>
              <a:rPr lang="en-GB" altLang="fr-FR" sz="2400" dirty="0" smtClean="0"/>
              <a:t> </a:t>
            </a:r>
            <a:r>
              <a:rPr lang="en-GB" altLang="fr-FR" sz="2400" dirty="0" err="1" smtClean="0"/>
              <a:t>d’utilisation</a:t>
            </a:r>
            <a:endParaRPr lang="en-GB" altLang="fr-FR" sz="2400"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t> rapport </a:t>
            </a:r>
            <a:r>
              <a:rPr lang="en-GB" altLang="fr-FR" sz="2400" dirty="0" err="1" smtClean="0"/>
              <a:t>bénéfice</a:t>
            </a:r>
            <a:r>
              <a:rPr lang="en-GB" altLang="fr-FR" sz="2400" dirty="0" smtClean="0"/>
              <a:t>/</a:t>
            </a:r>
            <a:r>
              <a:rPr lang="en-GB" altLang="fr-FR" sz="2400" dirty="0" err="1" smtClean="0"/>
              <a:t>risque</a:t>
            </a:r>
            <a:endParaRPr lang="en-GB" altLang="fr-FR" sz="2400" dirty="0" smtClean="0"/>
          </a:p>
        </p:txBody>
      </p:sp>
      <p:pic>
        <p:nvPicPr>
          <p:cNvPr id="4" name="Image 3"/>
          <p:cNvPicPr>
            <a:picLocks noChangeAspect="1"/>
          </p:cNvPicPr>
          <p:nvPr/>
        </p:nvPicPr>
        <p:blipFill>
          <a:blip r:embed="rId3"/>
          <a:stretch>
            <a:fillRect/>
          </a:stretch>
        </p:blipFill>
        <p:spPr>
          <a:xfrm>
            <a:off x="497840" y="525477"/>
            <a:ext cx="585298" cy="570533"/>
          </a:xfrm>
          <a:prstGeom prst="rect">
            <a:avLst/>
          </a:prstGeom>
        </p:spPr>
      </p:pic>
    </p:spTree>
    <p:extLst>
      <p:ext uri="{BB962C8B-B14F-4D97-AF65-F5344CB8AC3E}">
        <p14:creationId xmlns:p14="http://schemas.microsoft.com/office/powerpoint/2010/main" val="36706900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Facet</Template>
  <TotalTime>374</TotalTime>
  <Words>1877</Words>
  <Application>Microsoft Office PowerPoint</Application>
  <PresentationFormat>Grand écran</PresentationFormat>
  <Paragraphs>420</Paragraphs>
  <Slides>43</Slides>
  <Notes>36</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54" baseType="lpstr">
      <vt:lpstr>Arial</vt:lpstr>
      <vt:lpstr>Calibri</vt:lpstr>
      <vt:lpstr>Symbol</vt:lpstr>
      <vt:lpstr>Tahoma</vt:lpstr>
      <vt:lpstr>Times New Roman</vt:lpstr>
      <vt:lpstr>Trebuchet MS</vt:lpstr>
      <vt:lpstr>Wingdings</vt:lpstr>
      <vt:lpstr>Wingdings 2</vt:lpstr>
      <vt:lpstr>Wingdings 3</vt:lpstr>
      <vt:lpstr>Facette</vt:lpstr>
      <vt:lpstr>Graphique</vt:lpstr>
      <vt:lpstr>INTERACTION MEDICAMENTEUSE</vt:lpstr>
      <vt:lpstr>Présentation PowerPoint</vt:lpstr>
      <vt:lpstr>OBJECTIF</vt:lpstr>
      <vt:lpstr>OBJECTIF</vt:lpstr>
      <vt:lpstr>PLAN</vt:lpstr>
      <vt:lpstr>PLAN</vt:lpstr>
      <vt:lpstr>Interactions médicamenteuses</vt:lpstr>
      <vt:lpstr>Additivité, Antagonisme et Synergie</vt:lpstr>
      <vt:lpstr>Interactions utiles</vt:lpstr>
      <vt:lpstr>Interactions médicamenteuses</vt:lpstr>
      <vt:lpstr>PLAN</vt:lpstr>
      <vt:lpstr>Mécanisme d’interactions </vt:lpstr>
      <vt:lpstr>Interactions pharmacodynamiques</vt:lpstr>
      <vt:lpstr>Interactions pharmacocinétiques</vt:lpstr>
      <vt:lpstr>Interactions pharmacocinétiques</vt:lpstr>
      <vt:lpstr>Modification de l’absorption Conséquences et exemples</vt:lpstr>
      <vt:lpstr>Interactions pharmacocinétiques</vt:lpstr>
      <vt:lpstr>Interactions pharmacocinétiques</vt:lpstr>
      <vt:lpstr>Facteurs individuels de variation</vt:lpstr>
      <vt:lpstr>Pharmacogénétique</vt:lpstr>
      <vt:lpstr>Polymorphisme d’ordre pharmacocinétique</vt:lpstr>
      <vt:lpstr>Polymorphisme d’ordre pharmacocinétique</vt:lpstr>
      <vt:lpstr>Exemple d’un métaboliseur ultra-rapide</vt:lpstr>
      <vt:lpstr>Exemple d’un métabolisateur ultra-rapide</vt:lpstr>
      <vt:lpstr>Présentation PowerPoint</vt:lpstr>
      <vt:lpstr>Présentation PowerPoint</vt:lpstr>
      <vt:lpstr>Inhibiteur enzymatique du CYP450: ex: fluconazole / warfarine</vt:lpstr>
      <vt:lpstr>Inducteur enzymatique du CYP450: </vt:lpstr>
      <vt:lpstr>Présentation PowerPoint</vt:lpstr>
      <vt:lpstr>Substrats et inhibiteurs de la P-gp</vt:lpstr>
      <vt:lpstr>Présentation PowerPoint</vt:lpstr>
      <vt:lpstr>Colchicine – macrolides Une interaction majeure d’identification récente</vt:lpstr>
      <vt:lpstr>IM actualisées de la colchicine</vt:lpstr>
      <vt:lpstr>PLAN</vt:lpstr>
      <vt:lpstr>Présentation PowerPoint</vt:lpstr>
      <vt:lpstr>Les interactions: un enjeu de santé publique  Interactions recensées par la notification</vt:lpstr>
      <vt:lpstr>Les interactions: un enjeu pour les industriels  Interactions ayant causé un retrait du marché</vt:lpstr>
      <vt:lpstr>PLAN</vt:lpstr>
      <vt:lpstr>Présentation PowerPoint</vt:lpstr>
      <vt:lpstr>PLAN</vt:lpstr>
      <vt:lpstr>Ressources informatiques </vt:lpstr>
      <vt:lpstr>Références à consulter</vt:lpstr>
      <vt:lpstr>Références à consulter</vt:lpstr>
    </vt:vector>
  </TitlesOfParts>
  <Company>Hospices Civils de Lyon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NGUYEN, Huu-Kim-An</dc:creator>
  <cp:lastModifiedBy>Kim An</cp:lastModifiedBy>
  <cp:revision>48</cp:revision>
  <dcterms:created xsi:type="dcterms:W3CDTF">2018-10-09T08:03:09Z</dcterms:created>
  <dcterms:modified xsi:type="dcterms:W3CDTF">2022-09-16T10:13:43Z</dcterms:modified>
</cp:coreProperties>
</file>