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6" r:id="rId4"/>
    <p:sldId id="261" r:id="rId5"/>
    <p:sldId id="279" r:id="rId6"/>
    <p:sldId id="262" r:id="rId7"/>
    <p:sldId id="342" r:id="rId8"/>
    <p:sldId id="343" r:id="rId9"/>
    <p:sldId id="273" r:id="rId10"/>
    <p:sldId id="274" r:id="rId11"/>
    <p:sldId id="275" r:id="rId12"/>
    <p:sldId id="277" r:id="rId13"/>
    <p:sldId id="278" r:id="rId14"/>
    <p:sldId id="282" r:id="rId15"/>
    <p:sldId id="276" r:id="rId16"/>
    <p:sldId id="280" r:id="rId17"/>
    <p:sldId id="284" r:id="rId18"/>
    <p:sldId id="281" r:id="rId19"/>
    <p:sldId id="285" r:id="rId20"/>
    <p:sldId id="283" r:id="rId21"/>
    <p:sldId id="286" r:id="rId22"/>
    <p:sldId id="292" r:id="rId23"/>
    <p:sldId id="287" r:id="rId24"/>
    <p:sldId id="288" r:id="rId25"/>
    <p:sldId id="293" r:id="rId26"/>
    <p:sldId id="294" r:id="rId27"/>
    <p:sldId id="291" r:id="rId28"/>
    <p:sldId id="299" r:id="rId29"/>
    <p:sldId id="298" r:id="rId30"/>
    <p:sldId id="297" r:id="rId31"/>
    <p:sldId id="296" r:id="rId32"/>
    <p:sldId id="295" r:id="rId33"/>
    <p:sldId id="300" r:id="rId34"/>
    <p:sldId id="301" r:id="rId35"/>
    <p:sldId id="289" r:id="rId36"/>
    <p:sldId id="263" r:id="rId37"/>
    <p:sldId id="264" r:id="rId38"/>
    <p:sldId id="303" r:id="rId39"/>
    <p:sldId id="304" r:id="rId40"/>
    <p:sldId id="305" r:id="rId41"/>
    <p:sldId id="306" r:id="rId42"/>
    <p:sldId id="308" r:id="rId43"/>
    <p:sldId id="309" r:id="rId44"/>
    <p:sldId id="307" r:id="rId45"/>
    <p:sldId id="310" r:id="rId46"/>
    <p:sldId id="311" r:id="rId47"/>
    <p:sldId id="315" r:id="rId48"/>
    <p:sldId id="312" r:id="rId49"/>
    <p:sldId id="313" r:id="rId50"/>
    <p:sldId id="316" r:id="rId51"/>
    <p:sldId id="317" r:id="rId52"/>
    <p:sldId id="318" r:id="rId53"/>
    <p:sldId id="319" r:id="rId54"/>
    <p:sldId id="320" r:id="rId55"/>
    <p:sldId id="321" r:id="rId56"/>
    <p:sldId id="314" r:id="rId57"/>
    <p:sldId id="322" r:id="rId58"/>
    <p:sldId id="344" r:id="rId59"/>
    <p:sldId id="323" r:id="rId60"/>
    <p:sldId id="324" r:id="rId61"/>
    <p:sldId id="327" r:id="rId62"/>
    <p:sldId id="328" r:id="rId63"/>
    <p:sldId id="325" r:id="rId64"/>
    <p:sldId id="326" r:id="rId65"/>
    <p:sldId id="345" r:id="rId66"/>
    <p:sldId id="329" r:id="rId67"/>
    <p:sldId id="330" r:id="rId68"/>
    <p:sldId id="331" r:id="rId69"/>
    <p:sldId id="332" r:id="rId70"/>
    <p:sldId id="333" r:id="rId71"/>
    <p:sldId id="336" r:id="rId72"/>
    <p:sldId id="337" r:id="rId73"/>
    <p:sldId id="334" r:id="rId74"/>
    <p:sldId id="335" r:id="rId75"/>
    <p:sldId id="338" r:id="rId76"/>
    <p:sldId id="339" r:id="rId77"/>
    <p:sldId id="340" r:id="rId78"/>
    <p:sldId id="272" r:id="rId7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59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50C8F8-3EF8-49A5-8861-D051EB3E6E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6A0A9CB-DE99-4842-B766-49A07B80A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0062B2-EC2B-468B-924B-546069F5B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A1F7-4A5D-4B86-A6A6-C17812563860}" type="datetimeFigureOut">
              <a:rPr lang="fr-FR" smtClean="0"/>
              <a:t>22/09/2025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C0B360-8BD3-405B-B9BA-16CDAA17C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01BAFA-F909-41E3-AB71-C593FE57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2B0C-9403-432C-A764-21367C3BE9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6786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354FD-5BD8-4EEF-8701-37174B8E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5DB5572-88DD-41DC-916F-9BBE6018EF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6DA19F-D045-4CB9-B5E2-0C3A247DF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A1F7-4A5D-4B86-A6A6-C17812563860}" type="datetimeFigureOut">
              <a:rPr lang="fr-FR" smtClean="0"/>
              <a:t>22/09/2025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08933F-7B40-4C27-B8B5-8BAFC03F5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4FC42E-8417-4D4A-9E06-25FDBFC2C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2B0C-9403-432C-A764-21367C3BE9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2852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C73A067-B7CB-4F0B-B3B3-FC849231C3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450DED4-7807-4935-95A9-8D2315EB8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4A5DB6-E392-473F-8C47-F7E308D72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A1F7-4A5D-4B86-A6A6-C17812563860}" type="datetimeFigureOut">
              <a:rPr lang="fr-FR" smtClean="0"/>
              <a:t>22/09/2025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2663D1-FF81-4989-B0FD-CB551CB07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8536B0-7F18-4278-BC94-AF64412D8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2B0C-9403-432C-A764-21367C3BE9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2022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C001-6E6A-4B6A-950D-E97465E9B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22C1B0-B2B3-489E-B17C-AD5555543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9B74AC-FE86-477B-9A44-35C962B92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A1F7-4A5D-4B86-A6A6-C17812563860}" type="datetimeFigureOut">
              <a:rPr lang="fr-FR" smtClean="0"/>
              <a:t>22/09/2025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09D2B6-1C90-4040-BD91-294B067D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047159-ACCC-44E4-9C7C-3DAF2C324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2B0C-9403-432C-A764-21367C3BE9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544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924EAE-E3FA-4FDB-AD3D-227C12D9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4A39DB-781B-450C-9B3F-E0F4BD199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15E126-DC00-4A35-8030-9E3FB9726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A1F7-4A5D-4B86-A6A6-C17812563860}" type="datetimeFigureOut">
              <a:rPr lang="fr-FR" smtClean="0"/>
              <a:t>22/09/2025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849802-96F3-4E27-8499-749DD9A82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0AB993-F541-4061-9A10-49EADE2D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2B0C-9403-432C-A764-21367C3BE9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62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91D361-D875-485F-A02E-087AB5A81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51EA1D-A80D-4171-840B-23D2733D51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4AD355A-F036-4E78-8019-C8A332F15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89A9A6-2528-4F8C-887B-F6F87710F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A1F7-4A5D-4B86-A6A6-C17812563860}" type="datetimeFigureOut">
              <a:rPr lang="fr-FR" smtClean="0"/>
              <a:t>22/09/2025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625D86-0C18-4CF7-B129-60406FF48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F85EE7-54B4-4547-BC71-57F4EF412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2B0C-9403-432C-A764-21367C3BE9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062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634C21-65EA-4760-8272-28A539E8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D2579D-5AC9-464D-9DED-5E7A23F05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81600A6-0812-4D1D-A533-18DCE540A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C294366-1EBD-4693-BEF3-475BFB29EC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D5408EE-F509-4245-B138-FED44DC969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F71140E-FD4F-4643-88D0-4B515C019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A1F7-4A5D-4B86-A6A6-C17812563860}" type="datetimeFigureOut">
              <a:rPr lang="fr-FR" smtClean="0"/>
              <a:t>22/09/2025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DE26C5F-F5FE-4DA0-BEA4-446C66BFC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665CC57-DDE8-408A-812B-8669AAB96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2B0C-9403-432C-A764-21367C3BE9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2103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43ADE-BDDC-422C-8AE0-03AD3CC03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B1E8C68-5ADF-4AA5-A8E1-E7DD01028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A1F7-4A5D-4B86-A6A6-C17812563860}" type="datetimeFigureOut">
              <a:rPr lang="fr-FR" smtClean="0"/>
              <a:t>22/09/2025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97745B-27D4-47A8-A182-60B6459D2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B9E805D-3BEA-481E-A56C-4EFCF643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2B0C-9403-432C-A764-21367C3BE9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326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B793EDB-429D-4C20-ABC6-20BBEF850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A1F7-4A5D-4B86-A6A6-C17812563860}" type="datetimeFigureOut">
              <a:rPr lang="fr-FR" smtClean="0"/>
              <a:t>22/09/2025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B7887C2-AD62-4F93-9E2D-603AA96F8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38790E-2054-48AA-8BFF-69B1DFEC2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2B0C-9403-432C-A764-21367C3BE9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3505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72FC28-7447-4514-82B5-DED4DCAAC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40B9DF-710A-438B-8426-C4109FECA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818ABF-453F-4A82-8CE7-511F11095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B5B6819-76EF-412C-B213-988A29ADA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A1F7-4A5D-4B86-A6A6-C17812563860}" type="datetimeFigureOut">
              <a:rPr lang="fr-FR" smtClean="0"/>
              <a:t>22/09/2025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CF2DBFE-84FA-4A35-A208-7ECB190B3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1DAFB1-F981-4697-8783-6BAAA03A1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2B0C-9403-432C-A764-21367C3BE9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4949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70B011-182B-4EDB-B0B9-333C74064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1E07673-C33D-426A-9ABE-DBDC4A78B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43989D3-4160-48A7-B163-B4F8990F8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BC6870-134A-43B5-A129-DE97B859C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A1F7-4A5D-4B86-A6A6-C17812563860}" type="datetimeFigureOut">
              <a:rPr lang="fr-FR" smtClean="0"/>
              <a:t>22/09/2025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D507B2-EE70-4D3F-B3CC-99F163285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83F0DEA-8560-4DC1-8562-F8E184258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2B0C-9403-432C-A764-21367C3BE9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154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6DC9D28-01F0-4BD8-BE2E-586AB9B18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1F5A19-2A28-4151-A832-74E97A508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580D1C-C105-4ABB-8207-FB08B068E5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8A1F7-4A5D-4B86-A6A6-C17812563860}" type="datetimeFigureOut">
              <a:rPr lang="fr-FR" smtClean="0"/>
              <a:t>22/09/2025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C2CA14-AE7B-4C03-BD53-D238CFF42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158F4F-C05C-49A0-B38F-89886BECB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42B0C-9403-432C-A764-21367C3BE9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35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emf"/><Relationship Id="rId9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2000" y="826128"/>
            <a:ext cx="10515600" cy="4644197"/>
          </a:xfrm>
        </p:spPr>
        <p:txBody>
          <a:bodyPr/>
          <a:lstStyle/>
          <a:p>
            <a:pPr algn="ctr"/>
            <a:br>
              <a:rPr lang="fr-FR" dirty="0"/>
            </a:br>
            <a:br>
              <a:rPr lang="fr-FR" dirty="0"/>
            </a:br>
            <a:r>
              <a:rPr lang="fr-FR" b="1" dirty="0"/>
              <a:t>Physiologie respiratoire</a:t>
            </a:r>
            <a:br>
              <a:rPr lang="fr-FR" b="1" dirty="0"/>
            </a:br>
            <a:r>
              <a:rPr lang="fr-FR" sz="2400" b="1" dirty="0"/>
              <a:t>partie 2</a:t>
            </a:r>
            <a:br>
              <a:rPr lang="fr-FR" b="1" dirty="0"/>
            </a:br>
            <a:br>
              <a:rPr lang="fr-FR" sz="3200" b="1" dirty="0"/>
            </a:b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sz="half" idx="1"/>
          </p:nvPr>
        </p:nvSpPr>
        <p:spPr>
          <a:xfrm>
            <a:off x="838200" y="4664765"/>
            <a:ext cx="5181600" cy="1512198"/>
          </a:xfrm>
        </p:spPr>
        <p:txBody>
          <a:bodyPr>
            <a:normAutofit fontScale="92500" lnSpcReduction="10000"/>
          </a:bodyPr>
          <a:lstStyle/>
          <a:p>
            <a:endParaRPr lang="fr-FR" dirty="0"/>
          </a:p>
          <a:p>
            <a:pPr marL="0" indent="0">
              <a:buNone/>
            </a:pPr>
            <a:r>
              <a:rPr lang="fr-FR" sz="2200" dirty="0"/>
              <a:t>Emeric STAUFFER</a:t>
            </a:r>
          </a:p>
          <a:p>
            <a:pPr marL="0" indent="0">
              <a:buNone/>
            </a:pPr>
            <a:r>
              <a:rPr lang="fr-FR" sz="1900" dirty="0"/>
              <a:t>(emeric.stauffer@chu-lyon.fr)</a:t>
            </a:r>
          </a:p>
          <a:p>
            <a:pPr marL="0" indent="0">
              <a:buNone/>
            </a:pPr>
            <a:r>
              <a:rPr lang="fr-FR" sz="1900" dirty="0"/>
              <a:t>Hôpital Croix Rousse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</p:nvPr>
        </p:nvSpPr>
        <p:spPr>
          <a:xfrm>
            <a:off x="6375370" y="5467730"/>
            <a:ext cx="5181600" cy="982111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fr-FR" sz="1900" dirty="0"/>
              <a:t>FGSM2</a:t>
            </a:r>
          </a:p>
          <a:p>
            <a:pPr marL="0" indent="0" algn="r">
              <a:buNone/>
            </a:pPr>
            <a:r>
              <a:rPr lang="fr-FR" sz="1500" dirty="0"/>
              <a:t>UE PNEUMOLOGIE 2025/2026</a:t>
            </a:r>
          </a:p>
          <a:p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7361125-8D64-45F3-A97C-D98E4809C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132" y="425666"/>
            <a:ext cx="1796352" cy="1195545"/>
          </a:xfrm>
          <a:prstGeom prst="rect">
            <a:avLst/>
          </a:prstGeom>
        </p:spPr>
      </p:pic>
      <p:pic>
        <p:nvPicPr>
          <p:cNvPr id="9" name="Picture 2" descr="Image associÃ©e">
            <a:extLst>
              <a:ext uri="{FF2B5EF4-FFF2-40B4-BE49-F238E27FC236}">
                <a16:creationId xmlns:a16="http://schemas.microsoft.com/office/drawing/2014/main" id="{004CBFD3-E9CB-4F7E-8608-E4138ADCD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364" y="176657"/>
            <a:ext cx="2387630" cy="168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52F00A-04EE-400E-8242-77D880017D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87" y="551717"/>
            <a:ext cx="3562890" cy="93793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55AA40D-CF80-49B4-80D5-94555C0DB7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15" y="365125"/>
            <a:ext cx="1709211" cy="119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46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3">
            <a:extLst>
              <a:ext uri="{FF2B5EF4-FFF2-40B4-BE49-F238E27FC236}">
                <a16:creationId xmlns:a16="http://schemas.microsoft.com/office/drawing/2014/main" id="{DDEF4C96-B9EA-4762-A611-C7B7B3C0B16B}"/>
              </a:ext>
            </a:extLst>
          </p:cNvPr>
          <p:cNvSpPr txBox="1">
            <a:spLocks/>
          </p:cNvSpPr>
          <p:nvPr/>
        </p:nvSpPr>
        <p:spPr>
          <a:xfrm>
            <a:off x="731668" y="471657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Composition du gaz alvéolaire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5DA12F24-20D8-4526-A868-1871492F474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65987" y="1797220"/>
            <a:ext cx="7446962" cy="4865688"/>
            <a:chOff x="1275" y="1132"/>
            <a:chExt cx="4691" cy="3065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06B786FE-CF00-4A8C-B1CA-D15C2A07BBC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75" y="1132"/>
              <a:ext cx="4691" cy="3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5125" name="Picture 5">
              <a:extLst>
                <a:ext uri="{FF2B5EF4-FFF2-40B4-BE49-F238E27FC236}">
                  <a16:creationId xmlns:a16="http://schemas.microsoft.com/office/drawing/2014/main" id="{19280739-93C8-41AF-919D-F0305938A9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" y="1132"/>
              <a:ext cx="4695" cy="3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7547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08DFE515-2D1C-4529-A5C2-07E858FCFCD7}"/>
              </a:ext>
            </a:extLst>
          </p:cNvPr>
          <p:cNvSpPr txBox="1">
            <a:spLocks/>
          </p:cNvSpPr>
          <p:nvPr/>
        </p:nvSpPr>
        <p:spPr>
          <a:xfrm>
            <a:off x="731668" y="471657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Composition du gaz alvéolaire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BD2D617A-8FF1-46EF-BAC8-A14C308BF48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30438" y="1560513"/>
            <a:ext cx="7731125" cy="5172075"/>
            <a:chOff x="1405" y="983"/>
            <a:chExt cx="4870" cy="3258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26217395-5FE5-46E6-BE80-79288029908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05" y="983"/>
              <a:ext cx="4870" cy="3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6149" name="Picture 5">
              <a:extLst>
                <a:ext uri="{FF2B5EF4-FFF2-40B4-BE49-F238E27FC236}">
                  <a16:creationId xmlns:a16="http://schemas.microsoft.com/office/drawing/2014/main" id="{3B8116B6-5357-4E08-8DB0-F9BF58D954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5" y="983"/>
              <a:ext cx="4875" cy="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9612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08DFE515-2D1C-4529-A5C2-07E858FCFCD7}"/>
              </a:ext>
            </a:extLst>
          </p:cNvPr>
          <p:cNvSpPr txBox="1">
            <a:spLocks/>
          </p:cNvSpPr>
          <p:nvPr/>
        </p:nvSpPr>
        <p:spPr>
          <a:xfrm>
            <a:off x="731668" y="471657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Composition du gaz alvéolaire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6D902B5E-CD3F-4417-9943-AE082400496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44738" y="1576388"/>
            <a:ext cx="7513637" cy="4948237"/>
            <a:chOff x="1477" y="993"/>
            <a:chExt cx="4733" cy="3117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BE6E9792-B741-4B18-B503-8E73372988A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77" y="993"/>
              <a:ext cx="4733" cy="3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7173" name="Picture 5">
              <a:extLst>
                <a:ext uri="{FF2B5EF4-FFF2-40B4-BE49-F238E27FC236}">
                  <a16:creationId xmlns:a16="http://schemas.microsoft.com/office/drawing/2014/main" id="{0DBFCEED-B567-4DCA-B4F9-9F09458F1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7" y="993"/>
              <a:ext cx="4738" cy="3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9935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08DFE515-2D1C-4529-A5C2-07E858FCFCD7}"/>
              </a:ext>
            </a:extLst>
          </p:cNvPr>
          <p:cNvSpPr txBox="1">
            <a:spLocks/>
          </p:cNvSpPr>
          <p:nvPr/>
        </p:nvSpPr>
        <p:spPr>
          <a:xfrm>
            <a:off x="731668" y="471657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Composition du gaz alvéolaire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1D7D0148-3829-444F-93A7-1D7B019253F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17738" y="1639888"/>
            <a:ext cx="7640637" cy="5218112"/>
            <a:chOff x="1397" y="1033"/>
            <a:chExt cx="4813" cy="3287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D52D7788-B8E8-469F-A85A-2C64655394D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97" y="1033"/>
              <a:ext cx="4813" cy="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8197" name="Picture 5">
              <a:extLst>
                <a:ext uri="{FF2B5EF4-FFF2-40B4-BE49-F238E27FC236}">
                  <a16:creationId xmlns:a16="http://schemas.microsoft.com/office/drawing/2014/main" id="{F5C180D1-C408-48D6-99EA-A14522A87C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" y="1033"/>
              <a:ext cx="4818" cy="3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8576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8">
            <a:extLst>
              <a:ext uri="{FF2B5EF4-FFF2-40B4-BE49-F238E27FC236}">
                <a16:creationId xmlns:a16="http://schemas.microsoft.com/office/drawing/2014/main" id="{4CE04592-D944-49BC-B7BA-877B80B0E39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8325" y="5865813"/>
            <a:ext cx="5975350" cy="984250"/>
            <a:chOff x="1958" y="1850"/>
            <a:chExt cx="3764" cy="620"/>
          </a:xfrm>
        </p:grpSpPr>
        <p:sp>
          <p:nvSpPr>
            <p:cNvPr id="14" name="AutoShape 7">
              <a:extLst>
                <a:ext uri="{FF2B5EF4-FFF2-40B4-BE49-F238E27FC236}">
                  <a16:creationId xmlns:a16="http://schemas.microsoft.com/office/drawing/2014/main" id="{C46D081A-594C-4244-923F-1C8F8134851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58" y="1850"/>
              <a:ext cx="3764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0249" name="Picture 9">
              <a:extLst>
                <a:ext uri="{FF2B5EF4-FFF2-40B4-BE49-F238E27FC236}">
                  <a16:creationId xmlns:a16="http://schemas.microsoft.com/office/drawing/2014/main" id="{9DF309FD-AACD-4847-A748-559E0E4870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" y="1850"/>
              <a:ext cx="3768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B860B127-D7CA-44ED-B419-FF7AF9980529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La diffusion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7C1A6C4-7D30-4AD6-84D9-B2B29AA9B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14970" cy="4351338"/>
          </a:xfrm>
        </p:spPr>
        <p:txBody>
          <a:bodyPr/>
          <a:lstStyle/>
          <a:p>
            <a:r>
              <a:rPr lang="fr-FR" dirty="0"/>
              <a:t>La membrane alvéolo capillaire :</a:t>
            </a:r>
          </a:p>
          <a:p>
            <a:endParaRPr lang="fr-FR" dirty="0"/>
          </a:p>
          <a:p>
            <a:r>
              <a:rPr lang="fr-FR" dirty="0"/>
              <a:t>épaisseur ≈ 0,3-0,5 </a:t>
            </a:r>
          </a:p>
          <a:p>
            <a:r>
              <a:rPr lang="fr-FR" dirty="0"/>
              <a:t>au minimum: </a:t>
            </a:r>
          </a:p>
          <a:p>
            <a:pPr lvl="1"/>
            <a:r>
              <a:rPr lang="fr-FR" dirty="0"/>
              <a:t>film liquidien alvéolaire (F) </a:t>
            </a:r>
          </a:p>
          <a:p>
            <a:pPr lvl="1"/>
            <a:r>
              <a:rPr lang="fr-FR" dirty="0"/>
              <a:t>bras d’un pneumocyte I (P1) </a:t>
            </a:r>
          </a:p>
          <a:p>
            <a:pPr lvl="1"/>
            <a:r>
              <a:rPr lang="fr-FR" dirty="0"/>
              <a:t>membranes basales fusionnées entre épithélium alvéolaire et capillaire (MB)  </a:t>
            </a:r>
          </a:p>
          <a:p>
            <a:pPr lvl="1"/>
            <a:r>
              <a:rPr lang="fr-FR" dirty="0"/>
              <a:t>cellule endothéliale (E)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DFD7D2BC-D03D-431B-B0C8-C4A73C65E53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53170" y="2351026"/>
            <a:ext cx="3286279" cy="3824168"/>
            <a:chOff x="2948" y="1122"/>
            <a:chExt cx="1784" cy="2076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B5C9CB56-D460-4ACD-824B-E7CD33AE591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948" y="1122"/>
              <a:ext cx="1784" cy="2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0245" name="Picture 5">
              <a:extLst>
                <a:ext uri="{FF2B5EF4-FFF2-40B4-BE49-F238E27FC236}">
                  <a16:creationId xmlns:a16="http://schemas.microsoft.com/office/drawing/2014/main" id="{20AF68CF-E077-4747-AEAE-D44F5660EA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8" y="1122"/>
              <a:ext cx="1788" cy="2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74E0A66-16BB-418A-B985-078CE9E5AD74}"/>
              </a:ext>
            </a:extLst>
          </p:cNvPr>
          <p:cNvSpPr/>
          <p:nvPr/>
        </p:nvSpPr>
        <p:spPr>
          <a:xfrm>
            <a:off x="7617041" y="2345427"/>
            <a:ext cx="1065320" cy="30011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17BCF8-00E8-4B7B-90AB-0F0932C12249}"/>
              </a:ext>
            </a:extLst>
          </p:cNvPr>
          <p:cNvSpPr/>
          <p:nvPr/>
        </p:nvSpPr>
        <p:spPr>
          <a:xfrm>
            <a:off x="9501800" y="3521900"/>
            <a:ext cx="1287076" cy="3195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5583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B860B127-D7CA-44ED-B419-FF7AF9980529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La diffusion</a:t>
            </a:r>
          </a:p>
        </p:txBody>
      </p:sp>
      <p:pic>
        <p:nvPicPr>
          <p:cNvPr id="16" name="Espace réservé du contenu 15">
            <a:extLst>
              <a:ext uri="{FF2B5EF4-FFF2-40B4-BE49-F238E27FC236}">
                <a16:creationId xmlns:a16="http://schemas.microsoft.com/office/drawing/2014/main" id="{EE4AA7AA-19E2-4D6E-A586-5D295FCC3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89172" y="2182221"/>
            <a:ext cx="3013656" cy="3638145"/>
          </a:xfrm>
        </p:spPr>
      </p:pic>
      <p:grpSp>
        <p:nvGrpSpPr>
          <p:cNvPr id="13" name="Group 9">
            <a:extLst>
              <a:ext uri="{FF2B5EF4-FFF2-40B4-BE49-F238E27FC236}">
                <a16:creationId xmlns:a16="http://schemas.microsoft.com/office/drawing/2014/main" id="{53C448DC-A646-47E5-B788-C2F9CAA1E7F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3064" y="1467190"/>
            <a:ext cx="8164020" cy="5068206"/>
            <a:chOff x="1609" y="775"/>
            <a:chExt cx="4462" cy="2770"/>
          </a:xfrm>
        </p:grpSpPr>
        <p:sp>
          <p:nvSpPr>
            <p:cNvPr id="14" name="AutoShape 8">
              <a:extLst>
                <a:ext uri="{FF2B5EF4-FFF2-40B4-BE49-F238E27FC236}">
                  <a16:creationId xmlns:a16="http://schemas.microsoft.com/office/drawing/2014/main" id="{471E32DC-CBAD-4BC9-A0F0-1B7EF55FACB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09" y="775"/>
              <a:ext cx="4462" cy="2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1274" name="Picture 10">
              <a:extLst>
                <a:ext uri="{FF2B5EF4-FFF2-40B4-BE49-F238E27FC236}">
                  <a16:creationId xmlns:a16="http://schemas.microsoft.com/office/drawing/2014/main" id="{C627153F-3A5F-49CE-9776-30CAD97B62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" y="775"/>
              <a:ext cx="4466" cy="2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3">
            <a:extLst>
              <a:ext uri="{FF2B5EF4-FFF2-40B4-BE49-F238E27FC236}">
                <a16:creationId xmlns:a16="http://schemas.microsoft.com/office/drawing/2014/main" id="{6FDF3FB0-BDB3-479C-BE29-3A0945E670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69938" y="2620501"/>
            <a:ext cx="3013075" cy="3613150"/>
            <a:chOff x="2891" y="1022"/>
            <a:chExt cx="1898" cy="2276"/>
          </a:xfrm>
        </p:grpSpPr>
        <p:sp>
          <p:nvSpPr>
            <p:cNvPr id="20" name="AutoShape 12">
              <a:extLst>
                <a:ext uri="{FF2B5EF4-FFF2-40B4-BE49-F238E27FC236}">
                  <a16:creationId xmlns:a16="http://schemas.microsoft.com/office/drawing/2014/main" id="{6003850F-36A7-4A24-BF5E-18D01E35159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91" y="1022"/>
              <a:ext cx="1898" cy="2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1278" name="Picture 14">
              <a:extLst>
                <a:ext uri="{FF2B5EF4-FFF2-40B4-BE49-F238E27FC236}">
                  <a16:creationId xmlns:a16="http://schemas.microsoft.com/office/drawing/2014/main" id="{9935C0F8-65F8-494A-98B6-EBEDFC497F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1" y="1022"/>
              <a:ext cx="1902" cy="2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7003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8">
            <a:extLst>
              <a:ext uri="{FF2B5EF4-FFF2-40B4-BE49-F238E27FC236}">
                <a16:creationId xmlns:a16="http://schemas.microsoft.com/office/drawing/2014/main" id="{ABD2125A-DE7E-4711-8549-E2300C983E9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8325" y="5865813"/>
            <a:ext cx="5975350" cy="984250"/>
            <a:chOff x="1958" y="1850"/>
            <a:chExt cx="3764" cy="620"/>
          </a:xfrm>
        </p:grpSpPr>
        <p:sp>
          <p:nvSpPr>
            <p:cNvPr id="21" name="AutoShape 7">
              <a:extLst>
                <a:ext uri="{FF2B5EF4-FFF2-40B4-BE49-F238E27FC236}">
                  <a16:creationId xmlns:a16="http://schemas.microsoft.com/office/drawing/2014/main" id="{DF7B73B4-F485-4D06-8556-6FB54D80890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58" y="1850"/>
              <a:ext cx="3764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22" name="Picture 9">
              <a:extLst>
                <a:ext uri="{FF2B5EF4-FFF2-40B4-BE49-F238E27FC236}">
                  <a16:creationId xmlns:a16="http://schemas.microsoft.com/office/drawing/2014/main" id="{490FB9F9-5373-464D-8A04-7149E5247E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" y="1850"/>
              <a:ext cx="3768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B860B127-D7CA-44ED-B419-FF7AF9980529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La diffusion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7C1A6C4-7D30-4AD6-84D9-B2B29AA9B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4A2875DA-4B5C-4345-8011-D31CA659F7B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18762" y="1974297"/>
            <a:ext cx="7554475" cy="4053993"/>
            <a:chOff x="1861" y="1098"/>
            <a:chExt cx="3958" cy="2124"/>
          </a:xfrm>
        </p:grpSpPr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A1F6AD05-CC12-41D4-B455-85550E68A79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1" y="1098"/>
              <a:ext cx="3958" cy="2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3321" name="Picture 9">
              <a:extLst>
                <a:ext uri="{FF2B5EF4-FFF2-40B4-BE49-F238E27FC236}">
                  <a16:creationId xmlns:a16="http://schemas.microsoft.com/office/drawing/2014/main" id="{B6B833B6-14D5-4646-A2D0-AAF5816C28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1" y="1098"/>
              <a:ext cx="3962" cy="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1326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B860B127-D7CA-44ED-B419-FF7AF9980529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La diffusion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7C1A6C4-7D30-4AD6-84D9-B2B29AA9B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B16935AF-F6BD-4E1A-BC04-FA7BDFC4749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18300" y="2041271"/>
            <a:ext cx="7755400" cy="3920046"/>
            <a:chOff x="1917" y="1188"/>
            <a:chExt cx="3846" cy="194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63EC20F9-9A5B-4664-BDBC-73C3CD6CF3E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17" y="1188"/>
              <a:ext cx="3846" cy="1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4341" name="Picture 5">
              <a:extLst>
                <a:ext uri="{FF2B5EF4-FFF2-40B4-BE49-F238E27FC236}">
                  <a16:creationId xmlns:a16="http://schemas.microsoft.com/office/drawing/2014/main" id="{54BC0065-6567-4499-A9EB-35B42C957D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7" y="1188"/>
              <a:ext cx="3850" cy="1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EFF152E9-9BF5-4199-B427-9822FA812AC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8325" y="5865813"/>
            <a:ext cx="5975350" cy="984250"/>
            <a:chOff x="1958" y="1850"/>
            <a:chExt cx="3764" cy="620"/>
          </a:xfrm>
        </p:grpSpPr>
        <p:sp>
          <p:nvSpPr>
            <p:cNvPr id="14" name="AutoShape 7">
              <a:extLst>
                <a:ext uri="{FF2B5EF4-FFF2-40B4-BE49-F238E27FC236}">
                  <a16:creationId xmlns:a16="http://schemas.microsoft.com/office/drawing/2014/main" id="{D73F9DC7-FA87-4B9A-886E-4D547E61B87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58" y="1850"/>
              <a:ext cx="3764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" name="Picture 9">
              <a:extLst>
                <a:ext uri="{FF2B5EF4-FFF2-40B4-BE49-F238E27FC236}">
                  <a16:creationId xmlns:a16="http://schemas.microsoft.com/office/drawing/2014/main" id="{B65D4CB6-DCAC-45C6-B078-070A4C9CC7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" y="1850"/>
              <a:ext cx="3768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42553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B860B127-D7CA-44ED-B419-FF7AF9980529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La diffusion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7C1A6C4-7D30-4AD6-84D9-B2B29AA9B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La diffusion alvéolo capillaire dépend :</a:t>
            </a:r>
          </a:p>
          <a:p>
            <a:endParaRPr lang="fr-FR" dirty="0"/>
          </a:p>
          <a:p>
            <a:pPr lvl="1"/>
            <a:r>
              <a:rPr lang="fr-FR" dirty="0"/>
              <a:t>Différence de pressions des gaz de part et d’autre de la membrane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Caractéristiques des gaz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Caractéristiques de la membrane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Temps de contact entre la membrane et le gaz</a:t>
            </a:r>
          </a:p>
          <a:p>
            <a:pPr lvl="1"/>
            <a:endParaRPr lang="fr-FR" dirty="0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6F3FB4EC-1008-43DA-B0D9-1763E6953EA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8325" y="5865813"/>
            <a:ext cx="5975350" cy="984250"/>
            <a:chOff x="1958" y="1850"/>
            <a:chExt cx="3764" cy="620"/>
          </a:xfrm>
        </p:grpSpPr>
        <p:sp>
          <p:nvSpPr>
            <p:cNvPr id="7" name="AutoShape 7">
              <a:extLst>
                <a:ext uri="{FF2B5EF4-FFF2-40B4-BE49-F238E27FC236}">
                  <a16:creationId xmlns:a16="http://schemas.microsoft.com/office/drawing/2014/main" id="{92547E7E-B901-4EB4-B8F7-0B791E8DB2A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58" y="1850"/>
              <a:ext cx="3764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29AA7324-5C32-46BA-91A0-06A0EE22B0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" y="1850"/>
              <a:ext cx="3768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8017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B860B127-D7CA-44ED-B419-FF7AF9980529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La diffusion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7C1A6C4-7D30-4AD6-84D9-B2B29AA9B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00783" cy="4351338"/>
          </a:xfrm>
        </p:spPr>
        <p:txBody>
          <a:bodyPr>
            <a:normAutofit fontScale="92500"/>
          </a:bodyPr>
          <a:lstStyle/>
          <a:p>
            <a:r>
              <a:rPr lang="fr-FR" dirty="0"/>
              <a:t>La diffusion alvéolo capillaire proportionnelle :</a:t>
            </a:r>
          </a:p>
          <a:p>
            <a:endParaRPr lang="fr-FR" dirty="0"/>
          </a:p>
          <a:p>
            <a:pPr lvl="1"/>
            <a:r>
              <a:rPr lang="fr-FR" dirty="0"/>
              <a:t>au gradient de pression de part et d'autre du tissu (P1-P 2) 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à la constante de diffusion du gaz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à la surface S du tissu </a:t>
            </a:r>
          </a:p>
          <a:p>
            <a:pPr lvl="1"/>
            <a:r>
              <a:rPr lang="fr-FR" dirty="0"/>
              <a:t>à l’inverse de l’épaisseur e du tissu 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au temps de contact (</a:t>
            </a:r>
            <a:r>
              <a:rPr lang="fr-FR" dirty="0" err="1"/>
              <a:t>dt</a:t>
            </a:r>
            <a:r>
              <a:rPr lang="fr-FR" dirty="0"/>
              <a:t>) 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53B4A9C1-3D16-4B04-BEA9-956084F7E65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60925" y="2041563"/>
            <a:ext cx="2953118" cy="3919462"/>
            <a:chOff x="3021" y="1073"/>
            <a:chExt cx="1638" cy="217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1D7078D2-2E86-49FA-A7A2-09A04D56D09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21" y="1073"/>
              <a:ext cx="1638" cy="2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5365" name="Picture 5">
              <a:extLst>
                <a:ext uri="{FF2B5EF4-FFF2-40B4-BE49-F238E27FC236}">
                  <a16:creationId xmlns:a16="http://schemas.microsoft.com/office/drawing/2014/main" id="{A054D114-B78F-4438-8DB4-BE6D1CF81D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1" y="1073"/>
              <a:ext cx="1642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CF870148-F01A-4498-8065-1C09C230614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8325" y="5865813"/>
            <a:ext cx="5975350" cy="984250"/>
            <a:chOff x="1958" y="1850"/>
            <a:chExt cx="3764" cy="620"/>
          </a:xfrm>
        </p:grpSpPr>
        <p:sp>
          <p:nvSpPr>
            <p:cNvPr id="11" name="AutoShape 7">
              <a:extLst>
                <a:ext uri="{FF2B5EF4-FFF2-40B4-BE49-F238E27FC236}">
                  <a16:creationId xmlns:a16="http://schemas.microsoft.com/office/drawing/2014/main" id="{BCE12C67-55E8-46CB-B92F-88E1FE0D498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58" y="1850"/>
              <a:ext cx="3764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E349BC6E-58F4-4029-8278-1F58BEA141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" y="1850"/>
              <a:ext cx="3768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1006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8466734D-1BFA-47B3-BC22-A29EFB9B152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70000" y="0"/>
            <a:ext cx="9652000" cy="6858000"/>
            <a:chOff x="800" y="0"/>
            <a:chExt cx="6080" cy="4320"/>
          </a:xfrm>
        </p:grpSpPr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766CCB78-EAA5-4A42-9E31-F17F097B5D8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00" y="0"/>
              <a:ext cx="608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3081" name="Picture 9">
              <a:extLst>
                <a:ext uri="{FF2B5EF4-FFF2-40B4-BE49-F238E27FC236}">
                  <a16:creationId xmlns:a16="http://schemas.microsoft.com/office/drawing/2014/main" id="{84F0E1B4-D2A8-4838-A2D6-1B52E9A7BB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" y="0"/>
              <a:ext cx="6085" cy="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8E7FE4B-150E-4F9E-9DAD-2D2F3A2F222C}"/>
              </a:ext>
            </a:extLst>
          </p:cNvPr>
          <p:cNvSpPr/>
          <p:nvPr/>
        </p:nvSpPr>
        <p:spPr>
          <a:xfrm>
            <a:off x="2849732" y="2645546"/>
            <a:ext cx="4367814" cy="9587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650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8">
            <a:extLst>
              <a:ext uri="{FF2B5EF4-FFF2-40B4-BE49-F238E27FC236}">
                <a16:creationId xmlns:a16="http://schemas.microsoft.com/office/drawing/2014/main" id="{465E3735-1D9B-452F-9124-EE5E7926BDC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8325" y="5865813"/>
            <a:ext cx="5975350" cy="984250"/>
            <a:chOff x="1958" y="1850"/>
            <a:chExt cx="3764" cy="620"/>
          </a:xfrm>
        </p:grpSpPr>
        <p:sp>
          <p:nvSpPr>
            <p:cNvPr id="16" name="AutoShape 7">
              <a:extLst>
                <a:ext uri="{FF2B5EF4-FFF2-40B4-BE49-F238E27FC236}">
                  <a16:creationId xmlns:a16="http://schemas.microsoft.com/office/drawing/2014/main" id="{FDE37FB6-138D-4D18-81BB-9B863F46D1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58" y="1850"/>
              <a:ext cx="3764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1C850B5A-9FBF-4CC6-ABF3-243D694778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" y="1850"/>
              <a:ext cx="3768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17E829FF-B321-4489-AE9B-E14C54F2FC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4904" y="1470332"/>
            <a:ext cx="8802056" cy="5227870"/>
            <a:chOff x="838" y="377"/>
            <a:chExt cx="6004" cy="3566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29B9243D-AC21-4D43-8734-C6062F64E70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38" y="377"/>
              <a:ext cx="6004" cy="3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6389" name="Picture 5">
              <a:extLst>
                <a:ext uri="{FF2B5EF4-FFF2-40B4-BE49-F238E27FC236}">
                  <a16:creationId xmlns:a16="http://schemas.microsoft.com/office/drawing/2014/main" id="{C343F837-2E8C-4CDC-A987-6CE2802489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" y="377"/>
              <a:ext cx="6008" cy="3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B860B127-D7CA-44ED-B419-FF7AF9980529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La diffusion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6C50BCA-319C-4496-9784-BF5D711429EE}"/>
              </a:ext>
            </a:extLst>
          </p:cNvPr>
          <p:cNvSpPr txBox="1"/>
          <p:nvPr/>
        </p:nvSpPr>
        <p:spPr>
          <a:xfrm>
            <a:off x="1651246" y="5178735"/>
            <a:ext cx="237263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dirty="0"/>
              <a:t>= S/µ x </a:t>
            </a:r>
            <a:r>
              <a:rPr lang="el-GR" sz="2000" dirty="0"/>
              <a:t>α</a:t>
            </a:r>
            <a:r>
              <a:rPr lang="fr-FR" sz="2000" dirty="0"/>
              <a:t> (</a:t>
            </a:r>
            <a:r>
              <a:rPr lang="fr-FR" sz="2000" dirty="0" err="1"/>
              <a:t>P</a:t>
            </a:r>
            <a:r>
              <a:rPr lang="fr-FR" sz="1600" dirty="0" err="1"/>
              <a:t>alv</a:t>
            </a:r>
            <a:r>
              <a:rPr lang="fr-FR" sz="1600" dirty="0"/>
              <a:t> </a:t>
            </a:r>
            <a:r>
              <a:rPr lang="fr-FR" sz="2000" dirty="0"/>
              <a:t>– </a:t>
            </a:r>
            <a:r>
              <a:rPr lang="fr-FR" sz="2000" dirty="0" err="1"/>
              <a:t>P</a:t>
            </a:r>
            <a:r>
              <a:rPr lang="fr-FR" sz="1600" dirty="0" err="1"/>
              <a:t>cap</a:t>
            </a:r>
            <a:r>
              <a:rPr lang="fr-FR" sz="1600" dirty="0"/>
              <a:t> </a:t>
            </a:r>
            <a:r>
              <a:rPr lang="fr-FR" sz="2000" dirty="0"/>
              <a:t>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C13317D-21CB-4E59-B4B1-AD084ACA3EE3}"/>
              </a:ext>
            </a:extLst>
          </p:cNvPr>
          <p:cNvSpPr txBox="1"/>
          <p:nvPr/>
        </p:nvSpPr>
        <p:spPr>
          <a:xfrm>
            <a:off x="6954421" y="4523907"/>
            <a:ext cx="50126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constante de diffusion du gaz (</a:t>
            </a:r>
            <a:r>
              <a:rPr lang="fr-FR" sz="2400" b="1" dirty="0" err="1">
                <a:solidFill>
                  <a:srgbClr val="FF0000"/>
                </a:solidFill>
              </a:rPr>
              <a:t>D</a:t>
            </a:r>
            <a:r>
              <a:rPr lang="fr-FR" b="1" dirty="0" err="1">
                <a:solidFill>
                  <a:srgbClr val="FF0000"/>
                </a:solidFill>
              </a:rPr>
              <a:t>gaz</a:t>
            </a:r>
            <a:r>
              <a:rPr lang="fr-FR" sz="2000" dirty="0"/>
              <a:t>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 proportionnelle à la solubilité du gaz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inversement proportionnelle à la racine carrée de son poids moléculaire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Constante de diffusion du CO 2 &gt;&gt; O 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CE273C3-1842-4611-9FF3-743F51A19420}"/>
              </a:ext>
            </a:extLst>
          </p:cNvPr>
          <p:cNvSpPr txBox="1"/>
          <p:nvPr/>
        </p:nvSpPr>
        <p:spPr>
          <a:xfrm>
            <a:off x="1124712" y="5170238"/>
            <a:ext cx="62356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gaz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7961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B860B127-D7CA-44ED-B419-FF7AF9980529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La diffusion</a:t>
            </a:r>
          </a:p>
        </p:txBody>
      </p:sp>
      <p:grpSp>
        <p:nvGrpSpPr>
          <p:cNvPr id="19" name="Group 13">
            <a:extLst>
              <a:ext uri="{FF2B5EF4-FFF2-40B4-BE49-F238E27FC236}">
                <a16:creationId xmlns:a16="http://schemas.microsoft.com/office/drawing/2014/main" id="{6FDF3FB0-BDB3-479C-BE29-3A0945E670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05313" y="1919812"/>
            <a:ext cx="3013075" cy="3613150"/>
            <a:chOff x="2891" y="1022"/>
            <a:chExt cx="1898" cy="2276"/>
          </a:xfrm>
        </p:grpSpPr>
        <p:sp>
          <p:nvSpPr>
            <p:cNvPr id="20" name="AutoShape 12">
              <a:extLst>
                <a:ext uri="{FF2B5EF4-FFF2-40B4-BE49-F238E27FC236}">
                  <a16:creationId xmlns:a16="http://schemas.microsoft.com/office/drawing/2014/main" id="{6003850F-36A7-4A24-BF5E-18D01E35159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91" y="1022"/>
              <a:ext cx="1898" cy="2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1278" name="Picture 14">
              <a:extLst>
                <a:ext uri="{FF2B5EF4-FFF2-40B4-BE49-F238E27FC236}">
                  <a16:creationId xmlns:a16="http://schemas.microsoft.com/office/drawing/2014/main" id="{9935C0F8-65F8-494A-98B6-EBEDFC497F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1" y="1022"/>
              <a:ext cx="1902" cy="2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1318D4E-9F81-4B31-8991-C6ACE353B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67113" cy="4351338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  <a:p>
            <a:r>
              <a:rPr lang="fr-FR" dirty="0"/>
              <a:t>Grande </a:t>
            </a:r>
            <a:r>
              <a:rPr lang="el-GR" dirty="0"/>
              <a:t>Δ</a:t>
            </a:r>
            <a:r>
              <a:rPr lang="fr-FR" dirty="0"/>
              <a:t>P entre le sang qui arrive dans les capillaires pulmonaires et l’air alvéolaire </a:t>
            </a:r>
          </a:p>
          <a:p>
            <a:endParaRPr lang="fr-FR" dirty="0"/>
          </a:p>
          <a:p>
            <a:r>
              <a:rPr lang="fr-FR" dirty="0"/>
              <a:t>Equilibre atteint rapidement (0,3-0,4s)</a:t>
            </a:r>
          </a:p>
        </p:txBody>
      </p:sp>
      <p:grpSp>
        <p:nvGrpSpPr>
          <p:cNvPr id="15" name="Group 8">
            <a:extLst>
              <a:ext uri="{FF2B5EF4-FFF2-40B4-BE49-F238E27FC236}">
                <a16:creationId xmlns:a16="http://schemas.microsoft.com/office/drawing/2014/main" id="{7D240F05-2A4F-4672-962B-D920DD47014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8325" y="5865813"/>
            <a:ext cx="5975350" cy="984250"/>
            <a:chOff x="1958" y="1850"/>
            <a:chExt cx="3764" cy="620"/>
          </a:xfrm>
        </p:grpSpPr>
        <p:sp>
          <p:nvSpPr>
            <p:cNvPr id="17" name="AutoShape 7">
              <a:extLst>
                <a:ext uri="{FF2B5EF4-FFF2-40B4-BE49-F238E27FC236}">
                  <a16:creationId xmlns:a16="http://schemas.microsoft.com/office/drawing/2014/main" id="{552160F4-D2CB-4D80-972D-546A12E7008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58" y="1850"/>
              <a:ext cx="3764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8" name="Picture 9">
              <a:extLst>
                <a:ext uri="{FF2B5EF4-FFF2-40B4-BE49-F238E27FC236}">
                  <a16:creationId xmlns:a16="http://schemas.microsoft.com/office/drawing/2014/main" id="{67F6BC8D-4CBC-4B52-A618-753A0D73A7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" y="1850"/>
              <a:ext cx="3768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3118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B860B127-D7CA-44ED-B419-FF7AF9980529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Déterminants de la diffusion </a:t>
            </a:r>
          </a:p>
          <a:p>
            <a:pPr algn="ctr"/>
            <a:r>
              <a:rPr lang="fr-FR" dirty="0"/>
              <a:t>alvéolo-capillaire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1318D4E-9F81-4B31-8991-C6ACE353B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0"/>
            <a:ext cx="10515600" cy="4351338"/>
          </a:xfrm>
        </p:spPr>
        <p:txBody>
          <a:bodyPr/>
          <a:lstStyle/>
          <a:p>
            <a:endParaRPr lang="fr-FR" dirty="0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5AC452A7-4713-48CE-87C4-F7FF3194853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78062" y="1909701"/>
            <a:ext cx="7635875" cy="4735512"/>
            <a:chOff x="1435" y="1143"/>
            <a:chExt cx="4810" cy="2983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D8878E5B-38F4-4C60-83CF-B15548784FF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35" y="1143"/>
              <a:ext cx="4810" cy="2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20485" name="Picture 5">
              <a:extLst>
                <a:ext uri="{FF2B5EF4-FFF2-40B4-BE49-F238E27FC236}">
                  <a16:creationId xmlns:a16="http://schemas.microsoft.com/office/drawing/2014/main" id="{C3F26657-0278-40DA-ACBE-641BD4011C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" y="1143"/>
              <a:ext cx="4815" cy="2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45292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B860B127-D7CA-44ED-B419-FF7AF9980529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La diffusion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1318D4E-9F81-4B31-8991-C6ACE353B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0"/>
            <a:ext cx="10515600" cy="4351338"/>
          </a:xfrm>
        </p:spPr>
        <p:txBody>
          <a:bodyPr/>
          <a:lstStyle/>
          <a:p>
            <a:endParaRPr lang="fr-FR" dirty="0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FD4D955D-C7F4-4436-AF27-E8F94DD147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56670" y="1815484"/>
            <a:ext cx="8278659" cy="4959656"/>
            <a:chOff x="1095" y="994"/>
            <a:chExt cx="5490" cy="3289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35288740-0E2A-4159-8DDD-6FCF6B7B9E9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95" y="994"/>
              <a:ext cx="5490" cy="3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7413" name="Picture 5">
              <a:extLst>
                <a:ext uri="{FF2B5EF4-FFF2-40B4-BE49-F238E27FC236}">
                  <a16:creationId xmlns:a16="http://schemas.microsoft.com/office/drawing/2014/main" id="{FC127C2E-399C-4B29-A629-F77EAC77B5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" y="994"/>
              <a:ext cx="5495" cy="3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0640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B860B127-D7CA-44ED-B419-FF7AF9980529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Déterminants de la diffusion </a:t>
            </a:r>
          </a:p>
          <a:p>
            <a:pPr algn="ctr"/>
            <a:r>
              <a:rPr lang="fr-FR" dirty="0"/>
              <a:t>alvéolo-capillaire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1318D4E-9F81-4B31-8991-C6ACE353B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0"/>
            <a:ext cx="10515600" cy="4351338"/>
          </a:xfrm>
        </p:spPr>
        <p:txBody>
          <a:bodyPr/>
          <a:lstStyle/>
          <a:p>
            <a:endParaRPr lang="fr-FR" dirty="0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42FB0F3C-C2E8-46DB-955F-836D489FF63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49425" y="2006600"/>
            <a:ext cx="8693150" cy="4757738"/>
            <a:chOff x="1102" y="1264"/>
            <a:chExt cx="5476" cy="2997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418BF6D5-1FD6-47AA-A2AB-7E5B2C47CC5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02" y="1264"/>
              <a:ext cx="5476" cy="2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8437" name="Picture 5">
              <a:extLst>
                <a:ext uri="{FF2B5EF4-FFF2-40B4-BE49-F238E27FC236}">
                  <a16:creationId xmlns:a16="http://schemas.microsoft.com/office/drawing/2014/main" id="{F7778CBE-B209-4BE5-AFBC-15B01929BA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" y="1264"/>
              <a:ext cx="5481" cy="3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5985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B860B127-D7CA-44ED-B419-FF7AF9980529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Déterminants de la diffusion </a:t>
            </a:r>
          </a:p>
          <a:p>
            <a:pPr algn="ctr"/>
            <a:r>
              <a:rPr lang="fr-FR" dirty="0"/>
              <a:t>alvéolo-capillaire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1318D4E-9F81-4B31-8991-C6ACE353B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0803"/>
            <a:ext cx="10515600" cy="4351338"/>
          </a:xfrm>
        </p:spPr>
        <p:txBody>
          <a:bodyPr/>
          <a:lstStyle/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r>
              <a:rPr lang="fr-FR" dirty="0"/>
              <a:t>Gradient alvéolo-artériel normal en O 2 de ≈ 1 kPa</a:t>
            </a:r>
          </a:p>
          <a:p>
            <a:r>
              <a:rPr lang="fr-FR" dirty="0"/>
              <a:t>pas de gradient alvéolo-artériel en CO 2 de ≈ 1 kPa • </a:t>
            </a:r>
          </a:p>
          <a:p>
            <a:r>
              <a:rPr lang="fr-FR" dirty="0"/>
              <a:t>Origine du gradient alvéolo-capillaire normal en O 2 </a:t>
            </a:r>
          </a:p>
          <a:p>
            <a:pPr lvl="1"/>
            <a:r>
              <a:rPr lang="fr-FR" dirty="0"/>
              <a:t>Shunt (court-circuit) sanguin anatomique </a:t>
            </a:r>
          </a:p>
          <a:p>
            <a:pPr lvl="1"/>
            <a:r>
              <a:rPr lang="fr-FR" dirty="0"/>
              <a:t>Inégalités du rapport ventilation/perfusion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7402187-0803-467E-A843-EC0D7792AFC5}"/>
              </a:ext>
            </a:extLst>
          </p:cNvPr>
          <p:cNvSpPr txBox="1"/>
          <p:nvPr/>
        </p:nvSpPr>
        <p:spPr>
          <a:xfrm>
            <a:off x="838200" y="1989600"/>
            <a:ext cx="5109839" cy="18158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dirty="0"/>
              <a:t>• Poumon idéal :</a:t>
            </a:r>
          </a:p>
          <a:p>
            <a:r>
              <a:rPr lang="fr-FR" sz="2800" dirty="0" err="1"/>
              <a:t>PaO</a:t>
            </a:r>
            <a:r>
              <a:rPr lang="fr-FR" sz="2800" dirty="0"/>
              <a:t> 2 = PAO 2; </a:t>
            </a:r>
            <a:r>
              <a:rPr lang="fr-FR" sz="2800" dirty="0" err="1"/>
              <a:t>PaCO</a:t>
            </a:r>
            <a:r>
              <a:rPr lang="fr-FR" sz="2800" dirty="0"/>
              <a:t> 2 = PACO 2 </a:t>
            </a:r>
          </a:p>
          <a:p>
            <a:r>
              <a:rPr lang="fr-FR" sz="2800" dirty="0"/>
              <a:t>• Poumon réel normal </a:t>
            </a:r>
          </a:p>
          <a:p>
            <a:r>
              <a:rPr lang="fr-FR" sz="2800" dirty="0" err="1"/>
              <a:t>PaO</a:t>
            </a:r>
            <a:r>
              <a:rPr lang="fr-FR" sz="2800" dirty="0"/>
              <a:t> 2 &lt; PAO 2; </a:t>
            </a:r>
            <a:r>
              <a:rPr lang="fr-FR" sz="2800" dirty="0" err="1"/>
              <a:t>PaCO</a:t>
            </a:r>
            <a:r>
              <a:rPr lang="fr-FR" sz="2800" dirty="0"/>
              <a:t> 2 = PACO 2</a:t>
            </a:r>
          </a:p>
        </p:txBody>
      </p:sp>
    </p:spTree>
    <p:extLst>
      <p:ext uri="{BB962C8B-B14F-4D97-AF65-F5344CB8AC3E}">
        <p14:creationId xmlns:p14="http://schemas.microsoft.com/office/powerpoint/2010/main" val="337644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B860B127-D7CA-44ED-B419-FF7AF9980529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Déterminants de la diffusion </a:t>
            </a:r>
          </a:p>
          <a:p>
            <a:pPr algn="ctr"/>
            <a:r>
              <a:rPr lang="fr-FR" dirty="0"/>
              <a:t>alvéolo-capillaire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1318D4E-9F81-4B31-8991-C6ACE353B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0"/>
            <a:ext cx="10515600" cy="4351338"/>
          </a:xfrm>
        </p:spPr>
        <p:txBody>
          <a:bodyPr/>
          <a:lstStyle/>
          <a:p>
            <a:r>
              <a:rPr lang="fr-FR" dirty="0"/>
              <a:t>Shunt sanguin anatomique</a:t>
            </a: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0E87310B-4F86-4CE0-97F4-AD4706E2AA1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53899" y="2709908"/>
            <a:ext cx="6884201" cy="3527640"/>
            <a:chOff x="1828" y="1129"/>
            <a:chExt cx="4024" cy="2062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19FD3B66-9B03-4EFF-8B09-301F15FAE9A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28" y="1129"/>
              <a:ext cx="4024" cy="2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21509" name="Picture 5">
              <a:extLst>
                <a:ext uri="{FF2B5EF4-FFF2-40B4-BE49-F238E27FC236}">
                  <a16:creationId xmlns:a16="http://schemas.microsoft.com/office/drawing/2014/main" id="{8FF7AE33-6799-4372-970C-BB7F31690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" y="1129"/>
              <a:ext cx="4028" cy="2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416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B860B127-D7CA-44ED-B419-FF7AF9980529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Déterminants de la diffusion </a:t>
            </a:r>
          </a:p>
          <a:p>
            <a:pPr algn="ctr"/>
            <a:r>
              <a:rPr lang="fr-FR" dirty="0"/>
              <a:t>alvéolo-capillaire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1318D4E-9F81-4B31-8991-C6ACE353B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0"/>
            <a:ext cx="10515600" cy="4351338"/>
          </a:xfrm>
        </p:spPr>
        <p:txBody>
          <a:bodyPr/>
          <a:lstStyle/>
          <a:p>
            <a:endParaRPr lang="fr-FR" dirty="0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708A5FC6-5D23-43A7-A11C-4E0B0A5832F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88150" y="2121733"/>
            <a:ext cx="7815699" cy="4121072"/>
            <a:chOff x="1714" y="1039"/>
            <a:chExt cx="4252" cy="2242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C714503F-2932-42FD-992C-A41BC1C4855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14" y="1039"/>
              <a:ext cx="4252" cy="2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9461" name="Picture 5">
              <a:extLst>
                <a:ext uri="{FF2B5EF4-FFF2-40B4-BE49-F238E27FC236}">
                  <a16:creationId xmlns:a16="http://schemas.microsoft.com/office/drawing/2014/main" id="{0ADE6BE1-6C15-4BAD-8E7B-88848A594D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" y="1039"/>
              <a:ext cx="4256" cy="2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56BFAFD9-C410-449C-85A3-F161E99D146D}"/>
              </a:ext>
            </a:extLst>
          </p:cNvPr>
          <p:cNvSpPr txBox="1"/>
          <p:nvPr/>
        </p:nvSpPr>
        <p:spPr>
          <a:xfrm>
            <a:off x="2488557" y="6019324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Espace mort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2A8DB37-9979-466E-9632-90E49AFF9F75}"/>
              </a:ext>
            </a:extLst>
          </p:cNvPr>
          <p:cNvSpPr txBox="1"/>
          <p:nvPr/>
        </p:nvSpPr>
        <p:spPr>
          <a:xfrm>
            <a:off x="7943025" y="5993172"/>
            <a:ext cx="1570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Effet shunt</a:t>
            </a:r>
          </a:p>
        </p:txBody>
      </p:sp>
    </p:spTree>
    <p:extLst>
      <p:ext uri="{BB962C8B-B14F-4D97-AF65-F5344CB8AC3E}">
        <p14:creationId xmlns:p14="http://schemas.microsoft.com/office/powerpoint/2010/main" val="1096402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B860B127-D7CA-44ED-B419-FF7AF9980529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Déterminants de la diffusion </a:t>
            </a:r>
          </a:p>
          <a:p>
            <a:pPr algn="ctr"/>
            <a:r>
              <a:rPr lang="fr-FR" dirty="0"/>
              <a:t>alvéolo-capillaire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1318D4E-9F81-4B31-8991-C6ACE353B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6430"/>
            <a:ext cx="10515600" cy="4351338"/>
          </a:xfrm>
        </p:spPr>
        <p:txBody>
          <a:bodyPr/>
          <a:lstStyle/>
          <a:p>
            <a:r>
              <a:rPr lang="fr-FR" dirty="0"/>
              <a:t>Le rapport ventilation perfusion :</a:t>
            </a:r>
          </a:p>
          <a:p>
            <a:endParaRPr lang="fr-FR" dirty="0"/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2F1B46D3-7483-460B-97DA-462B52D9D38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539013" y="2505709"/>
            <a:ext cx="6401865" cy="423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3" name="Group 8">
            <a:extLst>
              <a:ext uri="{FF2B5EF4-FFF2-40B4-BE49-F238E27FC236}">
                <a16:creationId xmlns:a16="http://schemas.microsoft.com/office/drawing/2014/main" id="{B98CDD58-7BED-434A-B061-AB6BF103F2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42101" y="2423762"/>
            <a:ext cx="6995688" cy="4434238"/>
            <a:chOff x="1451" y="828"/>
            <a:chExt cx="4490" cy="2846"/>
          </a:xfrm>
        </p:grpSpPr>
        <p:sp>
          <p:nvSpPr>
            <p:cNvPr id="14" name="AutoShape 7">
              <a:extLst>
                <a:ext uri="{FF2B5EF4-FFF2-40B4-BE49-F238E27FC236}">
                  <a16:creationId xmlns:a16="http://schemas.microsoft.com/office/drawing/2014/main" id="{0200ECD3-8ED5-467E-81B3-7108354695E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51" y="828"/>
              <a:ext cx="4490" cy="2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26633" name="Picture 9">
              <a:extLst>
                <a:ext uri="{FF2B5EF4-FFF2-40B4-BE49-F238E27FC236}">
                  <a16:creationId xmlns:a16="http://schemas.microsoft.com/office/drawing/2014/main" id="{53937CC9-A68C-4E11-B2F8-BEBB5B9794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" y="828"/>
              <a:ext cx="4494" cy="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9477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B860B127-D7CA-44ED-B419-FF7AF9980529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Déterminants de la diffusion </a:t>
            </a:r>
          </a:p>
          <a:p>
            <a:pPr algn="ctr"/>
            <a:r>
              <a:rPr lang="fr-FR" dirty="0"/>
              <a:t>alvéolo-capillaire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1318D4E-9F81-4B31-8991-C6ACE353B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0"/>
            <a:ext cx="10515600" cy="4351338"/>
          </a:xfrm>
        </p:spPr>
        <p:txBody>
          <a:bodyPr/>
          <a:lstStyle/>
          <a:p>
            <a:r>
              <a:rPr lang="fr-FR" dirty="0"/>
              <a:t>Le rapport ventilation perfusion :</a:t>
            </a:r>
          </a:p>
          <a:p>
            <a:endParaRPr lang="fr-FR" dirty="0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8A71A944-3C73-4B7C-AA76-E937B6D7BDD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91769" y="2602729"/>
            <a:ext cx="5808462" cy="4144300"/>
            <a:chOff x="2217" y="1002"/>
            <a:chExt cx="3246" cy="2316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E5056400-9C25-4453-B7CE-2695B308D6B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17" y="1002"/>
              <a:ext cx="3246" cy="2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23557" name="Picture 5">
              <a:extLst>
                <a:ext uri="{FF2B5EF4-FFF2-40B4-BE49-F238E27FC236}">
                  <a16:creationId xmlns:a16="http://schemas.microsoft.com/office/drawing/2014/main" id="{3B22C649-44C1-4B40-A7C4-1246C437EF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7" y="1002"/>
              <a:ext cx="3250" cy="2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8791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>
            <a:extLst>
              <a:ext uri="{FF2B5EF4-FFF2-40B4-BE49-F238E27FC236}">
                <a16:creationId xmlns:a16="http://schemas.microsoft.com/office/drawing/2014/main" id="{6C4C4D45-FC1E-4C68-A049-F1D8FED4382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52550" y="58738"/>
            <a:ext cx="9486900" cy="6740525"/>
            <a:chOff x="852" y="37"/>
            <a:chExt cx="5976" cy="4246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7CA180F1-80B4-4F88-A9E3-8C904AF27C5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52" y="37"/>
              <a:ext cx="5976" cy="4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6D5E86FC-225C-429E-A90D-FECA517572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" y="37"/>
              <a:ext cx="5981" cy="4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E1002AA-343F-4FB2-8E9D-FE1BD1295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416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B860B127-D7CA-44ED-B419-FF7AF9980529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Déterminants de la diffusion </a:t>
            </a:r>
          </a:p>
          <a:p>
            <a:pPr algn="ctr"/>
            <a:r>
              <a:rPr lang="fr-FR" dirty="0"/>
              <a:t>alvéolo-capillaire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1318D4E-9F81-4B31-8991-C6ACE353B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0"/>
            <a:ext cx="10515600" cy="4351338"/>
          </a:xfrm>
        </p:spPr>
        <p:txBody>
          <a:bodyPr/>
          <a:lstStyle/>
          <a:p>
            <a:r>
              <a:rPr lang="fr-FR" dirty="0"/>
              <a:t>Le rapport ventilation perfusion :</a:t>
            </a:r>
          </a:p>
          <a:p>
            <a:endParaRPr lang="fr-FR" dirty="0"/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4B878517-F005-4E93-B668-AB597002645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88679" y="3429000"/>
            <a:ext cx="7007232" cy="2529566"/>
            <a:chOff x="1950" y="1460"/>
            <a:chExt cx="3784" cy="1366"/>
          </a:xfrm>
        </p:grpSpPr>
        <p:sp>
          <p:nvSpPr>
            <p:cNvPr id="20" name="AutoShape 15">
              <a:extLst>
                <a:ext uri="{FF2B5EF4-FFF2-40B4-BE49-F238E27FC236}">
                  <a16:creationId xmlns:a16="http://schemas.microsoft.com/office/drawing/2014/main" id="{5475E1F1-30E1-4796-A1BB-2DA8623395F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50" y="1494"/>
              <a:ext cx="3780" cy="1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25617" name="Picture 17">
              <a:extLst>
                <a:ext uri="{FF2B5EF4-FFF2-40B4-BE49-F238E27FC236}">
                  <a16:creationId xmlns:a16="http://schemas.microsoft.com/office/drawing/2014/main" id="{8FBF4DB2-F4E1-43B4-AC20-B18CC9ED36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0" y="1460"/>
              <a:ext cx="3784" cy="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0">
            <a:extLst>
              <a:ext uri="{FF2B5EF4-FFF2-40B4-BE49-F238E27FC236}">
                <a16:creationId xmlns:a16="http://schemas.microsoft.com/office/drawing/2014/main" id="{B892E84E-C4E3-40B0-86BC-2687112219F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88679" y="2689713"/>
            <a:ext cx="4936665" cy="679829"/>
            <a:chOff x="2591" y="1988"/>
            <a:chExt cx="2498" cy="344"/>
          </a:xfrm>
        </p:grpSpPr>
        <p:sp>
          <p:nvSpPr>
            <p:cNvPr id="24" name="AutoShape 19">
              <a:extLst>
                <a:ext uri="{FF2B5EF4-FFF2-40B4-BE49-F238E27FC236}">
                  <a16:creationId xmlns:a16="http://schemas.microsoft.com/office/drawing/2014/main" id="{DCDC3A32-F9E8-4039-8D6B-873A32700E3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591" y="1988"/>
              <a:ext cx="2498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25621" name="Picture 21">
              <a:extLst>
                <a:ext uri="{FF2B5EF4-FFF2-40B4-BE49-F238E27FC236}">
                  <a16:creationId xmlns:a16="http://schemas.microsoft.com/office/drawing/2014/main" id="{98F721EC-77F1-4B48-AAF6-D1DDD0365A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1" y="1988"/>
              <a:ext cx="2502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4">
            <a:extLst>
              <a:ext uri="{FF2B5EF4-FFF2-40B4-BE49-F238E27FC236}">
                <a16:creationId xmlns:a16="http://schemas.microsoft.com/office/drawing/2014/main" id="{279F9929-6830-4972-A455-6DE8F3216F5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79528" y="5794520"/>
            <a:ext cx="6832942" cy="1054602"/>
            <a:chOff x="1974" y="1872"/>
            <a:chExt cx="3732" cy="576"/>
          </a:xfrm>
        </p:grpSpPr>
        <p:sp>
          <p:nvSpPr>
            <p:cNvPr id="28" name="AutoShape 23">
              <a:extLst>
                <a:ext uri="{FF2B5EF4-FFF2-40B4-BE49-F238E27FC236}">
                  <a16:creationId xmlns:a16="http://schemas.microsoft.com/office/drawing/2014/main" id="{1A038B18-0E27-44F3-AE11-DB78FDD8690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74" y="1872"/>
              <a:ext cx="373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25625" name="Picture 25">
              <a:extLst>
                <a:ext uri="{FF2B5EF4-FFF2-40B4-BE49-F238E27FC236}">
                  <a16:creationId xmlns:a16="http://schemas.microsoft.com/office/drawing/2014/main" id="{70B19EAF-F780-4A3B-B3A9-C569F5BF32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" y="1872"/>
              <a:ext cx="3736" cy="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2407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B860B127-D7CA-44ED-B419-FF7AF9980529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Déterminants de la diffusion </a:t>
            </a:r>
          </a:p>
          <a:p>
            <a:pPr algn="ctr"/>
            <a:r>
              <a:rPr lang="fr-FR" dirty="0"/>
              <a:t>alvéolo-capillaire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1318D4E-9F81-4B31-8991-C6ACE353B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0"/>
            <a:ext cx="10515600" cy="4351338"/>
          </a:xfrm>
        </p:spPr>
        <p:txBody>
          <a:bodyPr/>
          <a:lstStyle/>
          <a:p>
            <a:r>
              <a:rPr lang="fr-FR" dirty="0"/>
              <a:t>Le rapport ventilation perfusion :</a:t>
            </a:r>
          </a:p>
          <a:p>
            <a:endParaRPr lang="fr-FR" dirty="0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F921286E-04EB-4E03-B533-F1577AC3625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50750" y="2432728"/>
            <a:ext cx="5690499" cy="4351338"/>
            <a:chOff x="2323" y="1000"/>
            <a:chExt cx="3034" cy="2320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EEF7C704-9811-4FB1-9728-B09D829CACA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323" y="1000"/>
              <a:ext cx="3034" cy="2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24581" name="Picture 5">
              <a:extLst>
                <a:ext uri="{FF2B5EF4-FFF2-40B4-BE49-F238E27FC236}">
                  <a16:creationId xmlns:a16="http://schemas.microsoft.com/office/drawing/2014/main" id="{E114157B-375D-4992-B9AA-0DE90313EC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3" y="1000"/>
              <a:ext cx="3038" cy="2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4967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B860B127-D7CA-44ED-B419-FF7AF9980529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Déterminants de la diffusion </a:t>
            </a:r>
          </a:p>
          <a:p>
            <a:pPr algn="ctr"/>
            <a:r>
              <a:rPr lang="fr-FR" dirty="0"/>
              <a:t>alvéolo-capillaire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1318D4E-9F81-4B31-8991-C6ACE353B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0"/>
            <a:ext cx="10515600" cy="4351338"/>
          </a:xfrm>
        </p:spPr>
        <p:txBody>
          <a:bodyPr/>
          <a:lstStyle/>
          <a:p>
            <a:r>
              <a:rPr lang="fr-FR" dirty="0"/>
              <a:t>Le rapport ventilation perfusion :</a:t>
            </a:r>
          </a:p>
          <a:p>
            <a:endParaRPr lang="fr-FR" dirty="0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C7302003-5BDF-4201-B27C-D4887FD8083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98762" y="2555937"/>
            <a:ext cx="6594475" cy="3898900"/>
            <a:chOff x="1763" y="932"/>
            <a:chExt cx="4154" cy="2456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01F4DE4E-8A82-4389-94E5-348335A9440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63" y="932"/>
              <a:ext cx="4154" cy="2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22533" name="Picture 5">
              <a:extLst>
                <a:ext uri="{FF2B5EF4-FFF2-40B4-BE49-F238E27FC236}">
                  <a16:creationId xmlns:a16="http://schemas.microsoft.com/office/drawing/2014/main" id="{44ACEFBE-2628-4853-AFA3-3ABE0FADDC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" y="932"/>
              <a:ext cx="4158" cy="2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7059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B860B127-D7CA-44ED-B419-FF7AF9980529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Déterminants de la diffusion </a:t>
            </a:r>
          </a:p>
          <a:p>
            <a:pPr algn="ctr"/>
            <a:r>
              <a:rPr lang="fr-FR" dirty="0"/>
              <a:t>alvéolo-capillaire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1318D4E-9F81-4B31-8991-C6ACE353B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0"/>
            <a:ext cx="10515600" cy="4351338"/>
          </a:xfrm>
        </p:spPr>
        <p:txBody>
          <a:bodyPr/>
          <a:lstStyle/>
          <a:p>
            <a:r>
              <a:rPr lang="fr-FR" dirty="0"/>
              <a:t>Le rapport ventilation perfusion :</a:t>
            </a:r>
          </a:p>
          <a:p>
            <a:endParaRPr lang="fr-FR" dirty="0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DA9A2417-EF4B-4661-9491-0ED3906A9D7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5540" y="2859704"/>
            <a:ext cx="5356225" cy="2873375"/>
            <a:chOff x="2153" y="1255"/>
            <a:chExt cx="3374" cy="1810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E2FF928A-9081-468A-8EC0-3861A4F6DFA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153" y="1255"/>
              <a:ext cx="3374" cy="1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27653" name="Picture 5">
              <a:extLst>
                <a:ext uri="{FF2B5EF4-FFF2-40B4-BE49-F238E27FC236}">
                  <a16:creationId xmlns:a16="http://schemas.microsoft.com/office/drawing/2014/main" id="{9B71B919-DA4C-4AA7-AC83-D65B4836A9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3" y="1255"/>
              <a:ext cx="3378" cy="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370543CD-1676-4237-89FA-46AE209DBE6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18665" y="2778919"/>
            <a:ext cx="6257925" cy="2806700"/>
            <a:chOff x="1869" y="1276"/>
            <a:chExt cx="3942" cy="1768"/>
          </a:xfrm>
        </p:grpSpPr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FA425F6D-E395-495F-88DD-953DE56D07F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9" y="1276"/>
              <a:ext cx="3942" cy="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27657" name="Picture 9">
              <a:extLst>
                <a:ext uri="{FF2B5EF4-FFF2-40B4-BE49-F238E27FC236}">
                  <a16:creationId xmlns:a16="http://schemas.microsoft.com/office/drawing/2014/main" id="{3458F6C8-800F-4A9C-81D7-0E35D2668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9" y="1276"/>
              <a:ext cx="3946" cy="1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24">
            <a:extLst>
              <a:ext uri="{FF2B5EF4-FFF2-40B4-BE49-F238E27FC236}">
                <a16:creationId xmlns:a16="http://schemas.microsoft.com/office/drawing/2014/main" id="{40D493B4-13EF-48EC-9D9E-B4150319B63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79528" y="5794520"/>
            <a:ext cx="6832942" cy="1054602"/>
            <a:chOff x="1974" y="1872"/>
            <a:chExt cx="3732" cy="576"/>
          </a:xfrm>
        </p:grpSpPr>
        <p:sp>
          <p:nvSpPr>
            <p:cNvPr id="16" name="AutoShape 23">
              <a:extLst>
                <a:ext uri="{FF2B5EF4-FFF2-40B4-BE49-F238E27FC236}">
                  <a16:creationId xmlns:a16="http://schemas.microsoft.com/office/drawing/2014/main" id="{E155E419-EB2F-4E79-8043-5818536AB54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74" y="1872"/>
              <a:ext cx="373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7" name="Picture 25">
              <a:extLst>
                <a:ext uri="{FF2B5EF4-FFF2-40B4-BE49-F238E27FC236}">
                  <a16:creationId xmlns:a16="http://schemas.microsoft.com/office/drawing/2014/main" id="{33E431DE-5EF3-45C9-8E14-D138F6AD14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" y="1872"/>
              <a:ext cx="3736" cy="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7583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B860B127-D7CA-44ED-B419-FF7AF9980529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Déterminants de la diffusion </a:t>
            </a:r>
          </a:p>
          <a:p>
            <a:pPr algn="ctr"/>
            <a:r>
              <a:rPr lang="fr-FR" dirty="0"/>
              <a:t>alvéolo-capillaire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9F19AC9D-AC1D-4F6C-AF8D-CAE6D2469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00E11A78-7D83-4CA9-B29D-CA29BA2C37F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47963" y="1701800"/>
            <a:ext cx="6696075" cy="5156200"/>
            <a:chOff x="1731" y="1072"/>
            <a:chExt cx="4218" cy="3248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4A57B29F-C510-49F1-8A1D-8E4E366E526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31" y="1072"/>
              <a:ext cx="4218" cy="3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28677" name="Picture 5">
              <a:extLst>
                <a:ext uri="{FF2B5EF4-FFF2-40B4-BE49-F238E27FC236}">
                  <a16:creationId xmlns:a16="http://schemas.microsoft.com/office/drawing/2014/main" id="{EB12194D-A25E-47F1-AC34-F415BEC00A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1" y="1072"/>
              <a:ext cx="4222" cy="3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7515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B860B127-D7CA-44ED-B419-FF7AF9980529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La diffusion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F3A2379B-E5AD-4401-9CDA-619F27ACDE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95513" y="2244725"/>
            <a:ext cx="7800975" cy="4351338"/>
            <a:chOff x="1383" y="1414"/>
            <a:chExt cx="4914" cy="2741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F5ADA6F8-2DD7-4E02-9F50-D3A1671C2D0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83" y="1414"/>
              <a:ext cx="4914" cy="2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29701" name="Picture 5">
              <a:extLst>
                <a:ext uri="{FF2B5EF4-FFF2-40B4-BE49-F238E27FC236}">
                  <a16:creationId xmlns:a16="http://schemas.microsoft.com/office/drawing/2014/main" id="{790A5AE7-825C-48BD-B1F5-2356AABC7F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1414"/>
              <a:ext cx="4918" cy="2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4798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8AA546D5-E2A7-49A8-A91A-E8825B7F25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93863" y="698500"/>
            <a:ext cx="8804275" cy="6257925"/>
            <a:chOff x="1067" y="440"/>
            <a:chExt cx="5546" cy="3942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F2BBDBAA-1493-482C-9F3B-CB29E92608A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67" y="440"/>
              <a:ext cx="5546" cy="3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30725" name="Picture 5">
              <a:extLst>
                <a:ext uri="{FF2B5EF4-FFF2-40B4-BE49-F238E27FC236}">
                  <a16:creationId xmlns:a16="http://schemas.microsoft.com/office/drawing/2014/main" id="{6ABBC901-B28B-4E8A-817B-AD6137A925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" y="440"/>
              <a:ext cx="5551" cy="3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C12ABB72-EC72-4BAA-AD95-7C72D863B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9702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17E3E-D229-4856-9347-4D67A789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Transports des gaz par le sang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730C00-CA21-4C68-9A73-95E238E49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Deux mécanismes interviennent pour assurer le transport de gaz dans le sang :</a:t>
            </a:r>
          </a:p>
          <a:p>
            <a:endParaRPr lang="fr-FR" dirty="0"/>
          </a:p>
          <a:p>
            <a:pPr lvl="1"/>
            <a:r>
              <a:rPr lang="fr-FR" b="1" dirty="0"/>
              <a:t>Sous forme dissoute </a:t>
            </a:r>
            <a:r>
              <a:rPr lang="fr-FR" dirty="0"/>
              <a:t>: la dissolution dans l’eau du sang (mécanisme physique)</a:t>
            </a:r>
          </a:p>
          <a:p>
            <a:pPr lvl="1"/>
            <a:endParaRPr lang="fr-FR" dirty="0"/>
          </a:p>
          <a:p>
            <a:pPr lvl="1"/>
            <a:r>
              <a:rPr lang="fr-FR" b="1" dirty="0"/>
              <a:t>Sous forme combinée </a:t>
            </a:r>
            <a:r>
              <a:rPr lang="fr-FR" dirty="0"/>
              <a:t>: formation de combinaisons dissociables sous l’action de l’augmentation de la pression partielle du gaz</a:t>
            </a:r>
          </a:p>
          <a:p>
            <a:pPr lvl="1"/>
            <a:endParaRPr lang="fr-FR" dirty="0"/>
          </a:p>
          <a:p>
            <a:r>
              <a:rPr lang="fr-FR" dirty="0"/>
              <a:t>Seule la fraction dissoute participe à la pression partielle</a:t>
            </a:r>
          </a:p>
        </p:txBody>
      </p:sp>
      <p:pic>
        <p:nvPicPr>
          <p:cNvPr id="31746" name="Picture 2" descr="18 trucs qui ont marqué ceux qui ont connu «Il était une fois... la Vie»">
            <a:extLst>
              <a:ext uri="{FF2B5EF4-FFF2-40B4-BE49-F238E27FC236}">
                <a16:creationId xmlns:a16="http://schemas.microsoft.com/office/drawing/2014/main" id="{BED23CAD-5FD0-458D-8DCD-9CD74C68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59" y="253428"/>
            <a:ext cx="2173550" cy="14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3135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17E3E-D229-4856-9347-4D67A789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Transports des gaz par le sang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730C00-CA21-4C68-9A73-95E238E49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Seule la fraction dissoute participe à la pression partielle</a:t>
            </a:r>
          </a:p>
          <a:p>
            <a:endParaRPr lang="fr-FR" dirty="0"/>
          </a:p>
        </p:txBody>
      </p:sp>
      <p:pic>
        <p:nvPicPr>
          <p:cNvPr id="31746" name="Picture 2" descr="18 trucs qui ont marqué ceux qui ont connu «Il était une fois... la Vie»">
            <a:extLst>
              <a:ext uri="{FF2B5EF4-FFF2-40B4-BE49-F238E27FC236}">
                <a16:creationId xmlns:a16="http://schemas.microsoft.com/office/drawing/2014/main" id="{BED23CAD-5FD0-458D-8DCD-9CD74C68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59" y="253428"/>
            <a:ext cx="2173550" cy="14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FB61801F-6C61-4554-947A-DD9ABD694CA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16225" y="2620963"/>
            <a:ext cx="6559550" cy="3690937"/>
            <a:chOff x="1774" y="1651"/>
            <a:chExt cx="4132" cy="2325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7B4047D1-024A-4E82-A168-84D83EDF82F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74" y="1651"/>
              <a:ext cx="4132" cy="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36869" name="Picture 5">
              <a:extLst>
                <a:ext uri="{FF2B5EF4-FFF2-40B4-BE49-F238E27FC236}">
                  <a16:creationId xmlns:a16="http://schemas.microsoft.com/office/drawing/2014/main" id="{DE3F2118-85BF-4DF9-B69C-B2357E4BC1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4" y="1651"/>
              <a:ext cx="4136" cy="2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55001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17E3E-D229-4856-9347-4D67A789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Transports des gaz par le sang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730C00-CA21-4C68-9A73-95E238E49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1746" name="Picture 2" descr="18 trucs qui ont marqué ceux qui ont connu «Il était une fois... la Vie»">
            <a:extLst>
              <a:ext uri="{FF2B5EF4-FFF2-40B4-BE49-F238E27FC236}">
                <a16:creationId xmlns:a16="http://schemas.microsoft.com/office/drawing/2014/main" id="{BED23CAD-5FD0-458D-8DCD-9CD74C68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59" y="253428"/>
            <a:ext cx="2173550" cy="14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22A8B63B-44C8-45C6-8AB9-C417515EA9C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12988" y="1692275"/>
            <a:ext cx="7566025" cy="5165725"/>
            <a:chOff x="1457" y="1066"/>
            <a:chExt cx="4766" cy="325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0E0CD85F-6157-4BB9-A781-70FDDA06879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57" y="1066"/>
              <a:ext cx="4766" cy="3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37893" name="Picture 5">
              <a:extLst>
                <a:ext uri="{FF2B5EF4-FFF2-40B4-BE49-F238E27FC236}">
                  <a16:creationId xmlns:a16="http://schemas.microsoft.com/office/drawing/2014/main" id="{2172CA75-6CA2-470E-9F14-42A94AD5EF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7" y="1066"/>
              <a:ext cx="4770" cy="3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313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13262052-DC8F-44DC-8E7A-43FF3DC2E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727AD516-7034-4FE9-9B48-23069FEA9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3600" dirty="0"/>
              <a:t>Les échanges gazeux alvéolo capillaires :</a:t>
            </a:r>
          </a:p>
          <a:p>
            <a:endParaRPr lang="fr-FR" sz="3600" dirty="0"/>
          </a:p>
          <a:p>
            <a:pPr lvl="1"/>
            <a:r>
              <a:rPr lang="fr-FR" sz="3200" dirty="0"/>
              <a:t>Composition du gaz alvéolaire</a:t>
            </a:r>
          </a:p>
          <a:p>
            <a:pPr lvl="1"/>
            <a:endParaRPr lang="fr-FR" sz="3200" dirty="0"/>
          </a:p>
          <a:p>
            <a:pPr lvl="1"/>
            <a:r>
              <a:rPr lang="fr-FR" sz="3200" dirty="0"/>
              <a:t>La diffusion : </a:t>
            </a:r>
          </a:p>
          <a:p>
            <a:pPr lvl="2"/>
            <a:r>
              <a:rPr lang="fr-FR" sz="2800" dirty="0"/>
              <a:t>Principes physiques</a:t>
            </a:r>
          </a:p>
          <a:p>
            <a:pPr lvl="2"/>
            <a:r>
              <a:rPr lang="fr-FR" sz="2800" dirty="0"/>
              <a:t>Facteurs limitants</a:t>
            </a:r>
          </a:p>
          <a:p>
            <a:pPr lvl="2"/>
            <a:r>
              <a:rPr lang="fr-FR" sz="2800" dirty="0"/>
              <a:t>Mesures </a:t>
            </a:r>
          </a:p>
          <a:p>
            <a:pPr lvl="1"/>
            <a:endParaRPr lang="fr-FR" dirty="0"/>
          </a:p>
        </p:txBody>
      </p:sp>
      <p:pic>
        <p:nvPicPr>
          <p:cNvPr id="8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637BDE8B-3125-4903-9031-99F751526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9682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17E3E-D229-4856-9347-4D67A789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Transports des gaz par le sang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730C00-CA21-4C68-9A73-95E238E49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Transport de l’oxygène :</a:t>
            </a:r>
          </a:p>
          <a:p>
            <a:pPr lvl="1"/>
            <a:r>
              <a:rPr lang="fr-FR" dirty="0"/>
              <a:t>essentiellement forme combinée, lié à l’hémoglobine dans les GR (97%)</a:t>
            </a:r>
          </a:p>
          <a:p>
            <a:pPr lvl="1"/>
            <a:r>
              <a:rPr lang="fr-FR" dirty="0"/>
              <a:t>faible quantité dissoute dans le plasma et le cytoplasme des GR (3%) </a:t>
            </a:r>
          </a:p>
          <a:p>
            <a:pPr lvl="1"/>
            <a:endParaRPr lang="fr-FR" dirty="0"/>
          </a:p>
          <a:p>
            <a:r>
              <a:rPr lang="fr-FR" dirty="0"/>
              <a:t>Transport du gaz carbonique : </a:t>
            </a:r>
          </a:p>
          <a:p>
            <a:pPr lvl="1"/>
            <a:r>
              <a:rPr lang="fr-FR" dirty="0"/>
              <a:t>sous forme dissoute dans le plasma et le cytoplasme des GR (5-10%) </a:t>
            </a:r>
          </a:p>
          <a:p>
            <a:pPr lvl="1"/>
            <a:r>
              <a:rPr lang="fr-FR" dirty="0"/>
              <a:t>sous forme combinée: </a:t>
            </a:r>
          </a:p>
          <a:p>
            <a:pPr lvl="2"/>
            <a:r>
              <a:rPr lang="fr-FR" dirty="0"/>
              <a:t>après réaction chimique: bicarbonates dans le plasma (60- 65%) </a:t>
            </a:r>
          </a:p>
          <a:p>
            <a:pPr lvl="2"/>
            <a:r>
              <a:rPr lang="fr-FR" dirty="0"/>
              <a:t>lié à l’hémoglobine dans les GR (30%)</a:t>
            </a:r>
          </a:p>
        </p:txBody>
      </p:sp>
      <p:pic>
        <p:nvPicPr>
          <p:cNvPr id="31746" name="Picture 2" descr="18 trucs qui ont marqué ceux qui ont connu «Il était une fois... la Vie»">
            <a:extLst>
              <a:ext uri="{FF2B5EF4-FFF2-40B4-BE49-F238E27FC236}">
                <a16:creationId xmlns:a16="http://schemas.microsoft.com/office/drawing/2014/main" id="{BED23CAD-5FD0-458D-8DCD-9CD74C68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59" y="253428"/>
            <a:ext cx="2173550" cy="14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1171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17E3E-D229-4856-9347-4D67A789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Transports des gaz par le sang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730C00-CA21-4C68-9A73-95E238E49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107315" cy="4351338"/>
          </a:xfrm>
        </p:spPr>
        <p:txBody>
          <a:bodyPr/>
          <a:lstStyle/>
          <a:p>
            <a:r>
              <a:rPr lang="fr-FR" dirty="0"/>
              <a:t>L’hémoglobine :</a:t>
            </a:r>
          </a:p>
          <a:p>
            <a:pPr lvl="1"/>
            <a:r>
              <a:rPr lang="fr-FR" dirty="0"/>
              <a:t>Pigment respiratoire contenue uniquement dans les globules rouges</a:t>
            </a:r>
          </a:p>
          <a:p>
            <a:pPr lvl="1"/>
            <a:r>
              <a:rPr lang="fr-FR" dirty="0"/>
              <a:t>Permet de transporter 100 à 200 fois plus d’O2 que sous la seule forme dissoute</a:t>
            </a:r>
          </a:p>
          <a:p>
            <a:pPr lvl="1"/>
            <a:r>
              <a:rPr lang="fr-FR" dirty="0"/>
              <a:t>Fixation réversible</a:t>
            </a:r>
          </a:p>
          <a:p>
            <a:pPr lvl="1"/>
            <a:r>
              <a:rPr lang="fr-FR" dirty="0"/>
              <a:t>Affinité :</a:t>
            </a:r>
          </a:p>
          <a:p>
            <a:pPr lvl="2"/>
            <a:r>
              <a:rPr lang="fr-FR" dirty="0"/>
              <a:t> + pour le CO2 </a:t>
            </a:r>
          </a:p>
          <a:p>
            <a:pPr lvl="2"/>
            <a:r>
              <a:rPr lang="fr-FR" dirty="0"/>
              <a:t>+++ pour l’O2 </a:t>
            </a:r>
          </a:p>
          <a:p>
            <a:pPr lvl="2"/>
            <a:r>
              <a:rPr lang="fr-FR" dirty="0"/>
              <a:t>++++++++++++++++ pour le monoxyde de carbone (CO)</a:t>
            </a:r>
          </a:p>
        </p:txBody>
      </p:sp>
      <p:pic>
        <p:nvPicPr>
          <p:cNvPr id="31746" name="Picture 2" descr="18 trucs qui ont marqué ceux qui ont connu «Il était une fois... la Vie»">
            <a:extLst>
              <a:ext uri="{FF2B5EF4-FFF2-40B4-BE49-F238E27FC236}">
                <a16:creationId xmlns:a16="http://schemas.microsoft.com/office/drawing/2014/main" id="{BED23CAD-5FD0-458D-8DCD-9CD74C68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59" y="253428"/>
            <a:ext cx="2173550" cy="14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Biochimie des protéines BCM514">
            <a:extLst>
              <a:ext uri="{FF2B5EF4-FFF2-40B4-BE49-F238E27FC236}">
                <a16:creationId xmlns:a16="http://schemas.microsoft.com/office/drawing/2014/main" id="{830EFEA5-D4B6-44B1-8EB1-D101AA359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155" y="2026883"/>
            <a:ext cx="4233652" cy="173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7">
            <a:extLst>
              <a:ext uri="{FF2B5EF4-FFF2-40B4-BE49-F238E27FC236}">
                <a16:creationId xmlns:a16="http://schemas.microsoft.com/office/drawing/2014/main" id="{E5D71BAE-A8D2-4477-A589-EFB1DCFD0ED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789988" y="4095750"/>
            <a:ext cx="1931987" cy="2081213"/>
            <a:chOff x="5537" y="2580"/>
            <a:chExt cx="1217" cy="1311"/>
          </a:xfrm>
        </p:grpSpPr>
        <p:sp>
          <p:nvSpPr>
            <p:cNvPr id="7" name="AutoShape 6">
              <a:extLst>
                <a:ext uri="{FF2B5EF4-FFF2-40B4-BE49-F238E27FC236}">
                  <a16:creationId xmlns:a16="http://schemas.microsoft.com/office/drawing/2014/main" id="{57C27082-85EB-4B53-BCCE-CC776928B71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537" y="2580"/>
              <a:ext cx="1217" cy="131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41992" name="Picture 8">
              <a:extLst>
                <a:ext uri="{FF2B5EF4-FFF2-40B4-BE49-F238E27FC236}">
                  <a16:creationId xmlns:a16="http://schemas.microsoft.com/office/drawing/2014/main" id="{7BF6C630-6FBE-4D10-85FE-563B0714DA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2580"/>
              <a:ext cx="1221" cy="131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802063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17E3E-D229-4856-9347-4D67A789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Transports des gaz par le sang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730C00-CA21-4C68-9A73-95E238E49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L’oxygène est transporté :</a:t>
            </a:r>
          </a:p>
          <a:p>
            <a:pPr lvl="1"/>
            <a:r>
              <a:rPr lang="fr-FR" dirty="0"/>
              <a:t>dans le plasma :</a:t>
            </a:r>
          </a:p>
          <a:p>
            <a:pPr lvl="2"/>
            <a:r>
              <a:rPr lang="fr-FR" dirty="0"/>
              <a:t>sous forme dissoute </a:t>
            </a:r>
          </a:p>
          <a:p>
            <a:pPr lvl="2"/>
            <a:r>
              <a:rPr lang="fr-FR" b="1" dirty="0"/>
              <a:t>aspect qualitatif ++</a:t>
            </a:r>
          </a:p>
          <a:p>
            <a:pPr lvl="1"/>
            <a:r>
              <a:rPr lang="fr-FR" dirty="0"/>
              <a:t>dans les hématies </a:t>
            </a:r>
          </a:p>
          <a:p>
            <a:pPr lvl="2"/>
            <a:r>
              <a:rPr lang="fr-FR" dirty="0"/>
              <a:t>sous forme dissoute </a:t>
            </a:r>
          </a:p>
          <a:p>
            <a:pPr lvl="2"/>
            <a:r>
              <a:rPr lang="fr-FR" dirty="0"/>
              <a:t>sous forme combinée à l’</a:t>
            </a:r>
            <a:r>
              <a:rPr lang="fr-FR" dirty="0" err="1"/>
              <a:t>Hb</a:t>
            </a:r>
            <a:r>
              <a:rPr lang="fr-FR" dirty="0"/>
              <a:t> : </a:t>
            </a:r>
            <a:r>
              <a:rPr lang="fr-FR" b="1" dirty="0"/>
              <a:t>aspect quantitatif ++ </a:t>
            </a:r>
          </a:p>
          <a:p>
            <a:pPr lvl="2"/>
            <a:endParaRPr lang="fr-FR" dirty="0"/>
          </a:p>
          <a:p>
            <a:r>
              <a:rPr lang="fr-FR" dirty="0"/>
              <a:t>Contenu du sang en O2 = [O2dissous] + [O2combiné] </a:t>
            </a:r>
          </a:p>
          <a:p>
            <a:r>
              <a:rPr lang="fr-FR" dirty="0"/>
              <a:t>Proportionnel à PO2</a:t>
            </a:r>
          </a:p>
        </p:txBody>
      </p:sp>
      <p:pic>
        <p:nvPicPr>
          <p:cNvPr id="31746" name="Picture 2" descr="18 trucs qui ont marqué ceux qui ont connu «Il était une fois... la Vie»">
            <a:extLst>
              <a:ext uri="{FF2B5EF4-FFF2-40B4-BE49-F238E27FC236}">
                <a16:creationId xmlns:a16="http://schemas.microsoft.com/office/drawing/2014/main" id="{BED23CAD-5FD0-458D-8DCD-9CD74C68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59" y="253428"/>
            <a:ext cx="2173550" cy="14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4467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17E3E-D229-4856-9347-4D67A789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Transports des gaz par le sang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730C00-CA21-4C68-9A73-95E238E49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1746" name="Picture 2" descr="18 trucs qui ont marqué ceux qui ont connu «Il était une fois... la Vie»">
            <a:extLst>
              <a:ext uri="{FF2B5EF4-FFF2-40B4-BE49-F238E27FC236}">
                <a16:creationId xmlns:a16="http://schemas.microsoft.com/office/drawing/2014/main" id="{BED23CAD-5FD0-458D-8DCD-9CD74C68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59" y="253428"/>
            <a:ext cx="2173550" cy="14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">
            <a:extLst>
              <a:ext uri="{FF2B5EF4-FFF2-40B4-BE49-F238E27FC236}">
                <a16:creationId xmlns:a16="http://schemas.microsoft.com/office/drawing/2014/main" id="{03234815-BDD7-4444-80E8-F981B2818EC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9001" y="1825625"/>
            <a:ext cx="5667375" cy="2159000"/>
            <a:chOff x="2055" y="1480"/>
            <a:chExt cx="3570" cy="1360"/>
          </a:xfrm>
        </p:grpSpPr>
        <p:sp>
          <p:nvSpPr>
            <p:cNvPr id="7" name="AutoShape 2">
              <a:extLst>
                <a:ext uri="{FF2B5EF4-FFF2-40B4-BE49-F238E27FC236}">
                  <a16:creationId xmlns:a16="http://schemas.microsoft.com/office/drawing/2014/main" id="{0690F54A-CBF0-47E9-8930-5F83F1CAFEF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55" y="1480"/>
              <a:ext cx="357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38916" name="Picture 4">
              <a:extLst>
                <a:ext uri="{FF2B5EF4-FFF2-40B4-BE49-F238E27FC236}">
                  <a16:creationId xmlns:a16="http://schemas.microsoft.com/office/drawing/2014/main" id="{C32477A2-E3E0-4C98-8D62-D295B0DC3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" y="1480"/>
              <a:ext cx="3574" cy="1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7">
            <a:extLst>
              <a:ext uri="{FF2B5EF4-FFF2-40B4-BE49-F238E27FC236}">
                <a16:creationId xmlns:a16="http://schemas.microsoft.com/office/drawing/2014/main" id="{33920599-FF79-4CA9-8774-8DDDA06113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8200" y="4064397"/>
            <a:ext cx="5768975" cy="2022475"/>
            <a:chOff x="2023" y="1523"/>
            <a:chExt cx="3634" cy="1274"/>
          </a:xfrm>
        </p:grpSpPr>
        <p:sp>
          <p:nvSpPr>
            <p:cNvPr id="11" name="AutoShape 6">
              <a:extLst>
                <a:ext uri="{FF2B5EF4-FFF2-40B4-BE49-F238E27FC236}">
                  <a16:creationId xmlns:a16="http://schemas.microsoft.com/office/drawing/2014/main" id="{15BCA61B-81E1-4C55-B369-E496918C4BE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23" y="1523"/>
              <a:ext cx="3634" cy="1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38920" name="Picture 8">
              <a:extLst>
                <a:ext uri="{FF2B5EF4-FFF2-40B4-BE49-F238E27FC236}">
                  <a16:creationId xmlns:a16="http://schemas.microsoft.com/office/drawing/2014/main" id="{F09D4B55-1499-4140-81B0-D74A3B8698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" y="1523"/>
              <a:ext cx="3638" cy="1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75C2913E-0E91-45E2-A45A-95955DC662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23175" y="2990416"/>
            <a:ext cx="4576191" cy="2021756"/>
            <a:chOff x="1950" y="1325"/>
            <a:chExt cx="3780" cy="1670"/>
          </a:xfrm>
        </p:grpSpPr>
        <p:sp>
          <p:nvSpPr>
            <p:cNvPr id="15" name="AutoShape 10">
              <a:extLst>
                <a:ext uri="{FF2B5EF4-FFF2-40B4-BE49-F238E27FC236}">
                  <a16:creationId xmlns:a16="http://schemas.microsoft.com/office/drawing/2014/main" id="{1B09CD25-8450-4223-B299-807818B786F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50" y="1325"/>
              <a:ext cx="3780" cy="167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38924" name="Picture 12">
              <a:extLst>
                <a:ext uri="{FF2B5EF4-FFF2-40B4-BE49-F238E27FC236}">
                  <a16:creationId xmlns:a16="http://schemas.microsoft.com/office/drawing/2014/main" id="{8CAB4893-B40A-4A20-B136-8137AB1922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0" y="1325"/>
              <a:ext cx="3784" cy="167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4491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17E3E-D229-4856-9347-4D67A789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Transports des gaz par le sang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730C00-CA21-4C68-9A73-95E238E49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La pression partielle d’oxygène dans le sang détermine la quantité d’oxygène qui se combine à l’hémoglobine selon une relation de type sigmoïde :</a:t>
            </a:r>
          </a:p>
        </p:txBody>
      </p:sp>
      <p:pic>
        <p:nvPicPr>
          <p:cNvPr id="31746" name="Picture 2" descr="18 trucs qui ont marqué ceux qui ont connu «Il était une fois... la Vie»">
            <a:extLst>
              <a:ext uri="{FF2B5EF4-FFF2-40B4-BE49-F238E27FC236}">
                <a16:creationId xmlns:a16="http://schemas.microsoft.com/office/drawing/2014/main" id="{BED23CAD-5FD0-458D-8DCD-9CD74C68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59" y="253428"/>
            <a:ext cx="2173550" cy="14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7">
            <a:extLst>
              <a:ext uri="{FF2B5EF4-FFF2-40B4-BE49-F238E27FC236}">
                <a16:creationId xmlns:a16="http://schemas.microsoft.com/office/drawing/2014/main" id="{84EE9326-09CA-4ACB-B940-FD58EA59A73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49414" y="2909703"/>
            <a:ext cx="4893171" cy="3402197"/>
            <a:chOff x="2501" y="1229"/>
            <a:chExt cx="2678" cy="1862"/>
          </a:xfrm>
        </p:grpSpPr>
        <p:sp>
          <p:nvSpPr>
            <p:cNvPr id="11" name="AutoShape 6">
              <a:extLst>
                <a:ext uri="{FF2B5EF4-FFF2-40B4-BE49-F238E27FC236}">
                  <a16:creationId xmlns:a16="http://schemas.microsoft.com/office/drawing/2014/main" id="{144934A3-9D48-4CE8-8676-532B950AED2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501" y="1229"/>
              <a:ext cx="2678" cy="1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40968" name="Picture 8">
              <a:extLst>
                <a:ext uri="{FF2B5EF4-FFF2-40B4-BE49-F238E27FC236}">
                  <a16:creationId xmlns:a16="http://schemas.microsoft.com/office/drawing/2014/main" id="{BA8786E3-5B8E-484D-9999-6BE59EA68F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" y="1229"/>
              <a:ext cx="2682" cy="1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01058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17E3E-D229-4856-9347-4D67A789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Transports des gaz par le sang :</a:t>
            </a:r>
          </a:p>
        </p:txBody>
      </p:sp>
      <p:pic>
        <p:nvPicPr>
          <p:cNvPr id="31746" name="Picture 2" descr="18 trucs qui ont marqué ceux qui ont connu «Il était une fois... la Vie»">
            <a:extLst>
              <a:ext uri="{FF2B5EF4-FFF2-40B4-BE49-F238E27FC236}">
                <a16:creationId xmlns:a16="http://schemas.microsoft.com/office/drawing/2014/main" id="{BED23CAD-5FD0-458D-8DCD-9CD74C68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59" y="253428"/>
            <a:ext cx="2173550" cy="14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99318F6-B584-49F8-89E9-EA38E6BC6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67C65005-528A-43CA-86EA-5F30FAC99AA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08207" y="1690688"/>
            <a:ext cx="7975586" cy="4651807"/>
            <a:chOff x="1690" y="906"/>
            <a:chExt cx="4300" cy="2508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0593DE9-2226-4443-8C1E-83FCC14811F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90" y="906"/>
              <a:ext cx="4300" cy="2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44037" name="Picture 5">
              <a:extLst>
                <a:ext uri="{FF2B5EF4-FFF2-40B4-BE49-F238E27FC236}">
                  <a16:creationId xmlns:a16="http://schemas.microsoft.com/office/drawing/2014/main" id="{495F9ED0-DE58-4485-8FF4-986CF379F9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" y="906"/>
              <a:ext cx="4304" cy="2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82289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17E3E-D229-4856-9347-4D67A789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Transports des gaz par le sang :</a:t>
            </a:r>
          </a:p>
        </p:txBody>
      </p:sp>
      <p:pic>
        <p:nvPicPr>
          <p:cNvPr id="31746" name="Picture 2" descr="18 trucs qui ont marqué ceux qui ont connu «Il était une fois... la Vie»">
            <a:extLst>
              <a:ext uri="{FF2B5EF4-FFF2-40B4-BE49-F238E27FC236}">
                <a16:creationId xmlns:a16="http://schemas.microsoft.com/office/drawing/2014/main" id="{BED23CAD-5FD0-458D-8DCD-9CD74C68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59" y="253428"/>
            <a:ext cx="2173550" cy="14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99318F6-B584-49F8-89E9-EA38E6BC6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4354FACB-3886-4AC3-B4B0-BDE8820C915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31958" y="1765624"/>
            <a:ext cx="6928083" cy="4471340"/>
            <a:chOff x="1655" y="971"/>
            <a:chExt cx="4027" cy="2599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606BD1E5-9B4F-4356-9F4A-B608BB14DD9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55" y="971"/>
              <a:ext cx="4027" cy="2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45061" name="Picture 5">
              <a:extLst>
                <a:ext uri="{FF2B5EF4-FFF2-40B4-BE49-F238E27FC236}">
                  <a16:creationId xmlns:a16="http://schemas.microsoft.com/office/drawing/2014/main" id="{18E98DEC-E92C-4BEA-8EB3-32845B9163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971"/>
              <a:ext cx="4032" cy="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07512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17E3E-D229-4856-9347-4D67A789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Transports des gaz par le sang :</a:t>
            </a:r>
          </a:p>
        </p:txBody>
      </p:sp>
      <p:pic>
        <p:nvPicPr>
          <p:cNvPr id="31746" name="Picture 2" descr="18 trucs qui ont marqué ceux qui ont connu «Il était une fois... la Vie»">
            <a:extLst>
              <a:ext uri="{FF2B5EF4-FFF2-40B4-BE49-F238E27FC236}">
                <a16:creationId xmlns:a16="http://schemas.microsoft.com/office/drawing/2014/main" id="{BED23CAD-5FD0-458D-8DCD-9CD74C68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59" y="253428"/>
            <a:ext cx="2173550" cy="14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99318F6-B584-49F8-89E9-EA38E6BC6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44C3FEA2-34C9-439A-A28F-F629816C27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02749" y="1571872"/>
            <a:ext cx="6177501" cy="4921003"/>
            <a:chOff x="1764" y="861"/>
            <a:chExt cx="3707" cy="2953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E2B878A0-4323-43FA-A7F7-78DE420A4DF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64" y="861"/>
              <a:ext cx="3707" cy="2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46085" name="Picture 5">
              <a:extLst>
                <a:ext uri="{FF2B5EF4-FFF2-40B4-BE49-F238E27FC236}">
                  <a16:creationId xmlns:a16="http://schemas.microsoft.com/office/drawing/2014/main" id="{86D3C20B-35CD-4A4D-9200-A19D9B7BCF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4" y="861"/>
              <a:ext cx="3712" cy="2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24720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17E3E-D229-4856-9347-4D67A789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Transports des gaz par le sang :</a:t>
            </a:r>
          </a:p>
        </p:txBody>
      </p:sp>
      <p:pic>
        <p:nvPicPr>
          <p:cNvPr id="31746" name="Picture 2" descr="18 trucs qui ont marqué ceux qui ont connu «Il était une fois... la Vie»">
            <a:extLst>
              <a:ext uri="{FF2B5EF4-FFF2-40B4-BE49-F238E27FC236}">
                <a16:creationId xmlns:a16="http://schemas.microsoft.com/office/drawing/2014/main" id="{BED23CAD-5FD0-458D-8DCD-9CD74C68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59" y="253428"/>
            <a:ext cx="2173550" cy="14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99318F6-B584-49F8-89E9-EA38E6BC6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B345EDC1-7F5D-4FFF-836C-C54170F05C0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65363" y="1690688"/>
            <a:ext cx="7661275" cy="4668837"/>
            <a:chOff x="1427" y="1065"/>
            <a:chExt cx="4826" cy="2941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09F6531C-D823-4D9C-A32A-6244C514F3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27" y="1065"/>
              <a:ext cx="4826" cy="2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47109" name="Picture 5">
              <a:extLst>
                <a:ext uri="{FF2B5EF4-FFF2-40B4-BE49-F238E27FC236}">
                  <a16:creationId xmlns:a16="http://schemas.microsoft.com/office/drawing/2014/main" id="{00EFC721-8E73-4FDF-AD19-7E5D6B448B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7" y="1065"/>
              <a:ext cx="4831" cy="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969359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17E3E-D229-4856-9347-4D67A789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Transports des gaz par le sang :</a:t>
            </a:r>
          </a:p>
        </p:txBody>
      </p:sp>
      <p:pic>
        <p:nvPicPr>
          <p:cNvPr id="31746" name="Picture 2" descr="18 trucs qui ont marqué ceux qui ont connu «Il était une fois... la Vie»">
            <a:extLst>
              <a:ext uri="{FF2B5EF4-FFF2-40B4-BE49-F238E27FC236}">
                <a16:creationId xmlns:a16="http://schemas.microsoft.com/office/drawing/2014/main" id="{BED23CAD-5FD0-458D-8DCD-9CD74C68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59" y="253428"/>
            <a:ext cx="2173550" cy="14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99318F6-B584-49F8-89E9-EA38E6BC6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25F8EFE2-DB38-4D9E-8F88-CB46A797B11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22563" y="1690688"/>
            <a:ext cx="6746875" cy="4833937"/>
            <a:chOff x="1715" y="1065"/>
            <a:chExt cx="4250" cy="3045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70FBD7C4-E359-4557-8FD9-01058C40CFF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15" y="1065"/>
              <a:ext cx="4250" cy="3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48133" name="Picture 5">
              <a:extLst>
                <a:ext uri="{FF2B5EF4-FFF2-40B4-BE49-F238E27FC236}">
                  <a16:creationId xmlns:a16="http://schemas.microsoft.com/office/drawing/2014/main" id="{A357F7D7-354D-4E6F-B282-A15DC31E88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" y="1065"/>
              <a:ext cx="4254" cy="3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476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13262052-DC8F-44DC-8E7A-43FF3DC2E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Généralités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727AD516-7034-4FE9-9B48-23069FEA9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fr-FR" dirty="0"/>
          </a:p>
        </p:txBody>
      </p:sp>
      <p:pic>
        <p:nvPicPr>
          <p:cNvPr id="8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637BDE8B-3125-4903-9031-99F751526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9CFD629A-411D-42B1-AAF3-0C7CC6F155A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40989" y="1649312"/>
            <a:ext cx="7510022" cy="4703963"/>
            <a:chOff x="1723" y="834"/>
            <a:chExt cx="4234" cy="2652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C7799A48-A54C-4ACD-AE6B-4EC8C8B027C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23" y="834"/>
              <a:ext cx="4234" cy="2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9221" name="Picture 5">
              <a:extLst>
                <a:ext uri="{FF2B5EF4-FFF2-40B4-BE49-F238E27FC236}">
                  <a16:creationId xmlns:a16="http://schemas.microsoft.com/office/drawing/2014/main" id="{4030E6CC-0567-482F-A9D2-057F47AAE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" y="834"/>
              <a:ext cx="4238" cy="2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10020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17E3E-D229-4856-9347-4D67A789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Transports des gaz par le sang :</a:t>
            </a:r>
          </a:p>
        </p:txBody>
      </p:sp>
      <p:pic>
        <p:nvPicPr>
          <p:cNvPr id="31746" name="Picture 2" descr="18 trucs qui ont marqué ceux qui ont connu «Il était une fois... la Vie»">
            <a:extLst>
              <a:ext uri="{FF2B5EF4-FFF2-40B4-BE49-F238E27FC236}">
                <a16:creationId xmlns:a16="http://schemas.microsoft.com/office/drawing/2014/main" id="{BED23CAD-5FD0-458D-8DCD-9CD74C68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59" y="253428"/>
            <a:ext cx="2173550" cy="14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99318F6-B584-49F8-89E9-EA38E6BC6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Transport du CO2 :</a:t>
            </a:r>
          </a:p>
          <a:p>
            <a:endParaRPr lang="fr-FR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EEF8F09C-E05D-4D4F-B0AC-9A020800DE4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61532" y="2373406"/>
            <a:ext cx="8268936" cy="1328582"/>
            <a:chOff x="1755" y="1825"/>
            <a:chExt cx="4170" cy="67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A70CA9F8-EB6A-4631-9DCC-E20A796814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55" y="1825"/>
              <a:ext cx="4170" cy="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49157" name="Picture 5">
              <a:extLst>
                <a:ext uri="{FF2B5EF4-FFF2-40B4-BE49-F238E27FC236}">
                  <a16:creationId xmlns:a16="http://schemas.microsoft.com/office/drawing/2014/main" id="{442FBF82-94DD-4662-A65F-0D31669BA8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5" y="1825"/>
              <a:ext cx="4174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100B4160-C4F1-43EC-847B-540C65500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841" y="3896865"/>
            <a:ext cx="1571223" cy="415047"/>
          </a:xfrm>
          <a:prstGeom prst="rect">
            <a:avLst/>
          </a:prstGeom>
        </p:spPr>
      </p:pic>
      <p:grpSp>
        <p:nvGrpSpPr>
          <p:cNvPr id="12" name="Group 8">
            <a:extLst>
              <a:ext uri="{FF2B5EF4-FFF2-40B4-BE49-F238E27FC236}">
                <a16:creationId xmlns:a16="http://schemas.microsoft.com/office/drawing/2014/main" id="{892A5C2B-F434-434F-A6FD-85DB67C07DD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67553" y="4338604"/>
            <a:ext cx="6051550" cy="403225"/>
            <a:chOff x="1934" y="2033"/>
            <a:chExt cx="3812" cy="254"/>
          </a:xfrm>
        </p:grpSpPr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id="{51C3FCCA-B987-48C3-B8BA-65F1A79A27F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34" y="2033"/>
              <a:ext cx="3812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49161" name="Picture 9">
              <a:extLst>
                <a:ext uri="{FF2B5EF4-FFF2-40B4-BE49-F238E27FC236}">
                  <a16:creationId xmlns:a16="http://schemas.microsoft.com/office/drawing/2014/main" id="{7D7141B6-A815-451B-913E-D39BA395A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4" y="2033"/>
              <a:ext cx="3816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36555D0A-B8CB-4019-9725-CE1D33FDE62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22447" y="4692616"/>
            <a:ext cx="3941762" cy="368300"/>
            <a:chOff x="1469" y="3429"/>
            <a:chExt cx="2483" cy="232"/>
          </a:xfrm>
        </p:grpSpPr>
        <p:sp>
          <p:nvSpPr>
            <p:cNvPr id="17" name="AutoShape 11">
              <a:extLst>
                <a:ext uri="{FF2B5EF4-FFF2-40B4-BE49-F238E27FC236}">
                  <a16:creationId xmlns:a16="http://schemas.microsoft.com/office/drawing/2014/main" id="{934EF2EB-70FE-4D65-922A-0E8DD815A2A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69" y="3429"/>
              <a:ext cx="2483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49165" name="Picture 13">
              <a:extLst>
                <a:ext uri="{FF2B5EF4-FFF2-40B4-BE49-F238E27FC236}">
                  <a16:creationId xmlns:a16="http://schemas.microsoft.com/office/drawing/2014/main" id="{67B4D90A-EBB6-459A-A33D-BCBFC4756F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9" y="3429"/>
              <a:ext cx="2487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6">
            <a:extLst>
              <a:ext uri="{FF2B5EF4-FFF2-40B4-BE49-F238E27FC236}">
                <a16:creationId xmlns:a16="http://schemas.microsoft.com/office/drawing/2014/main" id="{1FFF004F-124A-4876-80E3-B2768C8D18F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5363" y="5067300"/>
            <a:ext cx="1597025" cy="350838"/>
            <a:chOff x="627" y="3192"/>
            <a:chExt cx="1006" cy="221"/>
          </a:xfrm>
        </p:grpSpPr>
        <p:sp>
          <p:nvSpPr>
            <p:cNvPr id="21" name="AutoShape 15">
              <a:extLst>
                <a:ext uri="{FF2B5EF4-FFF2-40B4-BE49-F238E27FC236}">
                  <a16:creationId xmlns:a16="http://schemas.microsoft.com/office/drawing/2014/main" id="{565F6F0A-47F0-45DF-BE2F-EB5BE3E95BE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27" y="3192"/>
              <a:ext cx="1006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49169" name="Picture 17">
              <a:extLst>
                <a:ext uri="{FF2B5EF4-FFF2-40B4-BE49-F238E27FC236}">
                  <a16:creationId xmlns:a16="http://schemas.microsoft.com/office/drawing/2014/main" id="{0B3EEBF1-6064-442F-BB43-09DE70F65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" y="3192"/>
              <a:ext cx="101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0">
            <a:extLst>
              <a:ext uri="{FF2B5EF4-FFF2-40B4-BE49-F238E27FC236}">
                <a16:creationId xmlns:a16="http://schemas.microsoft.com/office/drawing/2014/main" id="{8B3DAB76-2AD7-4E1E-A6E2-AF2998F644D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42982" y="5486104"/>
            <a:ext cx="3940175" cy="336550"/>
            <a:chOff x="2599" y="2054"/>
            <a:chExt cx="2482" cy="212"/>
          </a:xfrm>
        </p:grpSpPr>
        <p:sp>
          <p:nvSpPr>
            <p:cNvPr id="25" name="AutoShape 19">
              <a:extLst>
                <a:ext uri="{FF2B5EF4-FFF2-40B4-BE49-F238E27FC236}">
                  <a16:creationId xmlns:a16="http://schemas.microsoft.com/office/drawing/2014/main" id="{9119A229-81F5-4EFF-9A64-D94002C0DFF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599" y="2054"/>
              <a:ext cx="248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49173" name="Picture 21">
              <a:extLst>
                <a:ext uri="{FF2B5EF4-FFF2-40B4-BE49-F238E27FC236}">
                  <a16:creationId xmlns:a16="http://schemas.microsoft.com/office/drawing/2014/main" id="{7799D264-0CFD-4362-B7C9-7C6BFA989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" y="2054"/>
              <a:ext cx="248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4">
            <a:extLst>
              <a:ext uri="{FF2B5EF4-FFF2-40B4-BE49-F238E27FC236}">
                <a16:creationId xmlns:a16="http://schemas.microsoft.com/office/drawing/2014/main" id="{EE21CD3E-960B-45A3-A97B-DCE296B9D68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22447" y="5871517"/>
            <a:ext cx="2524125" cy="479425"/>
            <a:chOff x="3045" y="2009"/>
            <a:chExt cx="1590" cy="302"/>
          </a:xfrm>
        </p:grpSpPr>
        <p:sp>
          <p:nvSpPr>
            <p:cNvPr id="29" name="AutoShape 23">
              <a:extLst>
                <a:ext uri="{FF2B5EF4-FFF2-40B4-BE49-F238E27FC236}">
                  <a16:creationId xmlns:a16="http://schemas.microsoft.com/office/drawing/2014/main" id="{BD4E41A2-8A1A-4E44-8D34-6D0B619C5AB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45" y="2009"/>
              <a:ext cx="1590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49177" name="Picture 25">
              <a:extLst>
                <a:ext uri="{FF2B5EF4-FFF2-40B4-BE49-F238E27FC236}">
                  <a16:creationId xmlns:a16="http://schemas.microsoft.com/office/drawing/2014/main" id="{FFCA1D4A-FFFD-47A9-9D8D-C91B537F70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" y="2009"/>
              <a:ext cx="1594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14358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17E3E-D229-4856-9347-4D67A789A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Transports des gaz par le sang :</a:t>
            </a:r>
          </a:p>
        </p:txBody>
      </p:sp>
      <p:pic>
        <p:nvPicPr>
          <p:cNvPr id="31746" name="Picture 2" descr="18 trucs qui ont marqué ceux qui ont connu «Il était une fois... la Vie»">
            <a:extLst>
              <a:ext uri="{FF2B5EF4-FFF2-40B4-BE49-F238E27FC236}">
                <a16:creationId xmlns:a16="http://schemas.microsoft.com/office/drawing/2014/main" id="{BED23CAD-5FD0-458D-8DCD-9CD74C68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59" y="253428"/>
            <a:ext cx="2173550" cy="14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99318F6-B584-49F8-89E9-EA38E6BC6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6" name="Group 16">
            <a:extLst>
              <a:ext uri="{FF2B5EF4-FFF2-40B4-BE49-F238E27FC236}">
                <a16:creationId xmlns:a16="http://schemas.microsoft.com/office/drawing/2014/main" id="{066D0BE1-B298-4DD2-B7EF-46CC3BBD35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8200" y="1690688"/>
            <a:ext cx="2641197" cy="580224"/>
            <a:chOff x="627" y="3192"/>
            <a:chExt cx="1006" cy="221"/>
          </a:xfrm>
        </p:grpSpPr>
        <p:sp>
          <p:nvSpPr>
            <p:cNvPr id="7" name="AutoShape 15">
              <a:extLst>
                <a:ext uri="{FF2B5EF4-FFF2-40B4-BE49-F238E27FC236}">
                  <a16:creationId xmlns:a16="http://schemas.microsoft.com/office/drawing/2014/main" id="{14BA5A6B-E0DF-4D02-A5D3-D6F51D4A7A1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27" y="3192"/>
              <a:ext cx="1006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CEB964A0-48DB-42AE-B737-5554048D2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" y="3192"/>
              <a:ext cx="101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6D346E57-5AF7-4EA6-AFA6-6DC1101C62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4014" y="3004838"/>
            <a:ext cx="4378325" cy="1698625"/>
            <a:chOff x="2461" y="1625"/>
            <a:chExt cx="2758" cy="1070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81D38A03-D6D1-4FD9-B380-F01D596BB32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61" y="1625"/>
              <a:ext cx="2758" cy="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50181" name="Picture 5">
              <a:extLst>
                <a:ext uri="{FF2B5EF4-FFF2-40B4-BE49-F238E27FC236}">
                  <a16:creationId xmlns:a16="http://schemas.microsoft.com/office/drawing/2014/main" id="{47A4B5EA-7C75-4BEF-B2C3-5312650682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" y="1625"/>
              <a:ext cx="2762" cy="1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DDF6540B-D6C5-41B5-ABD6-013227A7A6B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16525" y="2854279"/>
            <a:ext cx="6569075" cy="2587625"/>
            <a:chOff x="1771" y="1345"/>
            <a:chExt cx="4138" cy="1630"/>
          </a:xfrm>
        </p:grpSpPr>
        <p:sp>
          <p:nvSpPr>
            <p:cNvPr id="14" name="AutoShape 7">
              <a:extLst>
                <a:ext uri="{FF2B5EF4-FFF2-40B4-BE49-F238E27FC236}">
                  <a16:creationId xmlns:a16="http://schemas.microsoft.com/office/drawing/2014/main" id="{EF635A1A-0014-47F3-92A4-8C94D16E6E3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71" y="1345"/>
              <a:ext cx="4138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50185" name="Picture 9">
              <a:extLst>
                <a:ext uri="{FF2B5EF4-FFF2-40B4-BE49-F238E27FC236}">
                  <a16:creationId xmlns:a16="http://schemas.microsoft.com/office/drawing/2014/main" id="{5F55135F-D965-4D26-B739-D746EC45C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1" y="1345"/>
              <a:ext cx="4142" cy="1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264CAA7-3257-4FBD-B5D2-614AB86A9381}"/>
              </a:ext>
            </a:extLst>
          </p:cNvPr>
          <p:cNvCxnSpPr/>
          <p:nvPr/>
        </p:nvCxnSpPr>
        <p:spPr>
          <a:xfrm>
            <a:off x="5442012" y="3195961"/>
            <a:ext cx="218390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2408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17E3E-D229-4856-9347-4D67A789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Transports des gaz par le sang :</a:t>
            </a:r>
          </a:p>
        </p:txBody>
      </p:sp>
      <p:pic>
        <p:nvPicPr>
          <p:cNvPr id="31746" name="Picture 2" descr="18 trucs qui ont marqué ceux qui ont connu «Il était une fois... la Vie»">
            <a:extLst>
              <a:ext uri="{FF2B5EF4-FFF2-40B4-BE49-F238E27FC236}">
                <a16:creationId xmlns:a16="http://schemas.microsoft.com/office/drawing/2014/main" id="{BED23CAD-5FD0-458D-8DCD-9CD74C68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59" y="253428"/>
            <a:ext cx="2173550" cy="14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06264214-0C31-414F-8631-36E8606D5A6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2748" y="2778224"/>
            <a:ext cx="7283450" cy="2413000"/>
            <a:chOff x="1546" y="1400"/>
            <a:chExt cx="4588" cy="152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A906B7CE-CC95-41E3-9CA5-0E0E211D238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46" y="1400"/>
              <a:ext cx="4588" cy="1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51205" name="Picture 5">
              <a:extLst>
                <a:ext uri="{FF2B5EF4-FFF2-40B4-BE49-F238E27FC236}">
                  <a16:creationId xmlns:a16="http://schemas.microsoft.com/office/drawing/2014/main" id="{8755E51C-13C2-4E7F-8C3D-CDCF9169EA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6" y="1400"/>
              <a:ext cx="4593" cy="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C5E97D42-C9A2-40F0-A868-93B347DD9CC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90195" y="2378822"/>
            <a:ext cx="3732727" cy="3211804"/>
            <a:chOff x="5175" y="1604"/>
            <a:chExt cx="2207" cy="1899"/>
          </a:xfrm>
        </p:grpSpPr>
        <p:sp>
          <p:nvSpPr>
            <p:cNvPr id="11" name="AutoShape 7">
              <a:extLst>
                <a:ext uri="{FF2B5EF4-FFF2-40B4-BE49-F238E27FC236}">
                  <a16:creationId xmlns:a16="http://schemas.microsoft.com/office/drawing/2014/main" id="{408DE7E6-62DC-4965-AEDB-F17E6C6A018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175" y="1604"/>
              <a:ext cx="2207" cy="1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51209" name="Picture 9">
              <a:extLst>
                <a:ext uri="{FF2B5EF4-FFF2-40B4-BE49-F238E27FC236}">
                  <a16:creationId xmlns:a16="http://schemas.microsoft.com/office/drawing/2014/main" id="{E603FDB8-8521-4D66-937C-418CDBAD8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5" y="1604"/>
              <a:ext cx="2211" cy="1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65113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17E3E-D229-4856-9347-4D67A789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Transports des gaz par le sang :</a:t>
            </a:r>
          </a:p>
        </p:txBody>
      </p:sp>
      <p:pic>
        <p:nvPicPr>
          <p:cNvPr id="31746" name="Picture 2" descr="18 trucs qui ont marqué ceux qui ont connu «Il était une fois... la Vie»">
            <a:extLst>
              <a:ext uri="{FF2B5EF4-FFF2-40B4-BE49-F238E27FC236}">
                <a16:creationId xmlns:a16="http://schemas.microsoft.com/office/drawing/2014/main" id="{BED23CAD-5FD0-458D-8DCD-9CD74C68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59" y="253428"/>
            <a:ext cx="2173550" cy="14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99318F6-B584-49F8-89E9-EA38E6BC6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9462"/>
            <a:ext cx="5669132" cy="4351338"/>
          </a:xfrm>
        </p:spPr>
        <p:txBody>
          <a:bodyPr>
            <a:normAutofit/>
          </a:bodyPr>
          <a:lstStyle/>
          <a:p>
            <a:r>
              <a:rPr lang="fr-FR" sz="2400" dirty="0"/>
              <a:t>Un apport inadéquat d’O2 aux cellules de l’organisme va provoquer un état d’hypoxie entrainant la perturbation du métabolisme cellulaire</a:t>
            </a:r>
          </a:p>
          <a:p>
            <a:endParaRPr lang="fr-FR" sz="2400" dirty="0"/>
          </a:p>
          <a:p>
            <a:r>
              <a:rPr lang="fr-FR" sz="2400" dirty="0"/>
              <a:t>C’est à chacune des étapes de la chaîne des échanges gazeux, depuis l’air ambiant jusqu’à la cellule, que la perturbation va pouvoir avoir lieu et entrainer l’hypoxie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5378AAD-A8BA-4854-83FA-362BBDD5D54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27863" y="1801813"/>
            <a:ext cx="3657600" cy="4592637"/>
            <a:chOff x="4427" y="1135"/>
            <a:chExt cx="2304" cy="2893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FB86E348-A608-4D89-9A07-C8A7BD6C238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427" y="1135"/>
              <a:ext cx="2304" cy="2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52229" name="Picture 5">
              <a:extLst>
                <a:ext uri="{FF2B5EF4-FFF2-40B4-BE49-F238E27FC236}">
                  <a16:creationId xmlns:a16="http://schemas.microsoft.com/office/drawing/2014/main" id="{76719F54-8382-47E5-9B1A-472C988B38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" y="1135"/>
              <a:ext cx="2308" cy="2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07463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17E3E-D229-4856-9347-4D67A789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Transports des gaz par le sang :</a:t>
            </a:r>
          </a:p>
        </p:txBody>
      </p:sp>
      <p:pic>
        <p:nvPicPr>
          <p:cNvPr id="31746" name="Picture 2" descr="18 trucs qui ont marqué ceux qui ont connu «Il était une fois... la Vie»">
            <a:extLst>
              <a:ext uri="{FF2B5EF4-FFF2-40B4-BE49-F238E27FC236}">
                <a16:creationId xmlns:a16="http://schemas.microsoft.com/office/drawing/2014/main" id="{BED23CAD-5FD0-458D-8DCD-9CD74C68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59" y="253428"/>
            <a:ext cx="2173550" cy="14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99318F6-B584-49F8-89E9-EA38E6BC6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AAB03DEF-E336-47EC-9A88-5554126F90D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02843" y="1982787"/>
            <a:ext cx="6786313" cy="4037013"/>
            <a:chOff x="1869" y="1348"/>
            <a:chExt cx="3942" cy="2345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ED3CEA70-CD38-4907-BEA3-7C7548C164D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9" y="1348"/>
              <a:ext cx="3942" cy="2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53253" name="Picture 5">
              <a:extLst>
                <a:ext uri="{FF2B5EF4-FFF2-40B4-BE49-F238E27FC236}">
                  <a16:creationId xmlns:a16="http://schemas.microsoft.com/office/drawing/2014/main" id="{819E5342-25DB-42F5-884E-359AF89484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9" y="1348"/>
              <a:ext cx="3946" cy="2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75230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17E3E-D229-4856-9347-4D67A789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Transports des gaz par le sang :</a:t>
            </a:r>
          </a:p>
        </p:txBody>
      </p:sp>
      <p:pic>
        <p:nvPicPr>
          <p:cNvPr id="31746" name="Picture 2" descr="18 trucs qui ont marqué ceux qui ont connu «Il était une fois... la Vie»">
            <a:extLst>
              <a:ext uri="{FF2B5EF4-FFF2-40B4-BE49-F238E27FC236}">
                <a16:creationId xmlns:a16="http://schemas.microsoft.com/office/drawing/2014/main" id="{BED23CAD-5FD0-458D-8DCD-9CD74C68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59" y="253428"/>
            <a:ext cx="2173550" cy="14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99318F6-B584-49F8-89E9-EA38E6BC6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330ACC8D-15A7-4932-ADE6-D492B816382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10469" y="1650754"/>
            <a:ext cx="6971061" cy="4701080"/>
            <a:chOff x="1893" y="847"/>
            <a:chExt cx="3894" cy="2626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89421F6F-B253-4316-BB60-AB3561DF10A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93" y="847"/>
              <a:ext cx="3894" cy="2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54277" name="Picture 5">
              <a:extLst>
                <a:ext uri="{FF2B5EF4-FFF2-40B4-BE49-F238E27FC236}">
                  <a16:creationId xmlns:a16="http://schemas.microsoft.com/office/drawing/2014/main" id="{208D29F2-6D80-41FE-BFFF-8D7DB320B6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3" y="847"/>
              <a:ext cx="3898" cy="2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720594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17E3E-D229-4856-9347-4D67A789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Transports des gaz par le sang :</a:t>
            </a:r>
          </a:p>
        </p:txBody>
      </p:sp>
      <p:pic>
        <p:nvPicPr>
          <p:cNvPr id="31746" name="Picture 2" descr="18 trucs qui ont marqué ceux qui ont connu «Il était une fois... la Vie»">
            <a:extLst>
              <a:ext uri="{FF2B5EF4-FFF2-40B4-BE49-F238E27FC236}">
                <a16:creationId xmlns:a16="http://schemas.microsoft.com/office/drawing/2014/main" id="{BED23CAD-5FD0-458D-8DCD-9CD74C68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59" y="253428"/>
            <a:ext cx="2173550" cy="14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99318F6-B584-49F8-89E9-EA38E6BC6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2F964D97-7F00-4C16-A224-B8F132923F1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22843" y="1741884"/>
            <a:ext cx="6946313" cy="4518819"/>
            <a:chOff x="1877" y="883"/>
            <a:chExt cx="3926" cy="255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457D001E-9B92-425C-9FCC-7165E3C858F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77" y="883"/>
              <a:ext cx="3926" cy="2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55301" name="Picture 5">
              <a:extLst>
                <a:ext uri="{FF2B5EF4-FFF2-40B4-BE49-F238E27FC236}">
                  <a16:creationId xmlns:a16="http://schemas.microsoft.com/office/drawing/2014/main" id="{381F9D8F-30AA-400E-93BF-9C09859C0E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7" y="883"/>
              <a:ext cx="3930" cy="2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54380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61C48-45D8-4170-AC8B-0740D29C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Contrôle de la ventilation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434361-DE74-41FC-B8D9-12D1B476D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fr-FR" sz="2000" b="0" i="0" u="none" strike="noStrike" baseline="0" dirty="0">
                <a:latin typeface="Calibri" panose="020F0502020204030204" pitchFamily="34" charset="0"/>
              </a:rPr>
              <a:t>Les mesures de Pa O2 et Pa CO2 (gazométrie artérielle) montrent que celles-ci varient peu autour de la valeur normale (90-95 </a:t>
            </a:r>
            <a:r>
              <a:rPr lang="fr-FR" sz="2000" b="0" i="0" u="none" strike="noStrike" baseline="0" dirty="0" err="1">
                <a:latin typeface="Calibri" panose="020F0502020204030204" pitchFamily="34" charset="0"/>
              </a:rPr>
              <a:t>mmHg</a:t>
            </a:r>
            <a:r>
              <a:rPr lang="fr-FR" sz="2000" dirty="0">
                <a:latin typeface="Calibri" panose="020F0502020204030204" pitchFamily="34" charset="0"/>
              </a:rPr>
              <a:t> </a:t>
            </a:r>
            <a:r>
              <a:rPr lang="fr-FR" sz="2000" b="0" i="0" u="none" strike="noStrike" baseline="0" dirty="0">
                <a:latin typeface="Calibri" panose="020F0502020204030204" pitchFamily="34" charset="0"/>
              </a:rPr>
              <a:t>et 40 </a:t>
            </a:r>
            <a:r>
              <a:rPr lang="fr-FR" sz="2000" b="0" i="0" u="none" strike="noStrike" baseline="0" dirty="0" err="1">
                <a:latin typeface="Calibri" panose="020F0502020204030204" pitchFamily="34" charset="0"/>
              </a:rPr>
              <a:t>mmHg</a:t>
            </a:r>
            <a:r>
              <a:rPr lang="fr-FR" sz="2000" b="0" i="0" u="none" strike="noStrike" baseline="0" dirty="0">
                <a:latin typeface="Calibri" panose="020F0502020204030204" pitchFamily="34" charset="0"/>
              </a:rPr>
              <a:t>) malgré d</a:t>
            </a:r>
            <a:r>
              <a:rPr lang="fr-FR" sz="2000" b="0" i="0" u="none" strike="noStrike" baseline="0" dirty="0">
                <a:latin typeface="MS-PGothic"/>
              </a:rPr>
              <a:t>’</a:t>
            </a:r>
            <a:r>
              <a:rPr lang="fr-FR" sz="2000" b="0" i="0" u="none" strike="noStrike" baseline="0" dirty="0">
                <a:latin typeface="Calibri" panose="020F0502020204030204" pitchFamily="34" charset="0"/>
              </a:rPr>
              <a:t>importantes variations du métabolisme et donc de la consommation d</a:t>
            </a:r>
            <a:r>
              <a:rPr lang="fr-FR" sz="2000" b="0" i="0" u="none" strike="noStrike" baseline="0" dirty="0">
                <a:latin typeface="MS-PGothic"/>
              </a:rPr>
              <a:t>’</a:t>
            </a:r>
            <a:r>
              <a:rPr lang="fr-FR" sz="2000" b="0" i="0" u="none" strike="noStrike" baseline="0" dirty="0">
                <a:latin typeface="Calibri" panose="020F0502020204030204" pitchFamily="34" charset="0"/>
              </a:rPr>
              <a:t>O2 et la production de CO2.</a:t>
            </a:r>
          </a:p>
          <a:p>
            <a:pPr algn="l"/>
            <a:endParaRPr lang="fr-FR" sz="20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fr-FR" sz="2000" b="0" i="0" u="none" strike="noStrike" baseline="0" dirty="0">
                <a:latin typeface="Calibri" panose="020F0502020204030204" pitchFamily="34" charset="0"/>
              </a:rPr>
              <a:t>Cette régulation des échanges gazeux est possible grâce au contrôle précis du niveau de la ventilation selon les besoins de l’organisme par les chémorécepteurs et le centre de régulation</a:t>
            </a:r>
            <a:r>
              <a:rPr lang="fr-FR" sz="2000" dirty="0">
                <a:latin typeface="Calibri" panose="020F0502020204030204" pitchFamily="34" charset="0"/>
              </a:rPr>
              <a:t> </a:t>
            </a:r>
            <a:r>
              <a:rPr lang="fr-FR" sz="2000" b="0" i="0" u="none" strike="noStrike" baseline="0" dirty="0">
                <a:latin typeface="Calibri" panose="020F0502020204030204" pitchFamily="34" charset="0"/>
              </a:rPr>
              <a:t>ventilatoire.</a:t>
            </a:r>
          </a:p>
          <a:p>
            <a:pPr algn="l"/>
            <a:endParaRPr lang="fr-FR" sz="20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fr-FR" sz="2000" b="0" i="0" u="none" strike="noStrike" baseline="0" dirty="0">
                <a:latin typeface="Calibri" panose="020F0502020204030204" pitchFamily="34" charset="0"/>
              </a:rPr>
              <a:t>Les 3 éléments de base du système de contrôle de la ventilation</a:t>
            </a:r>
            <a:r>
              <a:rPr lang="fr-FR" sz="2000" dirty="0">
                <a:latin typeface="Calibri" panose="020F0502020204030204" pitchFamily="34" charset="0"/>
              </a:rPr>
              <a:t> </a:t>
            </a:r>
            <a:r>
              <a:rPr lang="fr-FR" sz="2000" b="0" i="0" u="none" strike="noStrike" baseline="0" dirty="0">
                <a:latin typeface="Calibri" panose="020F0502020204030204" pitchFamily="34" charset="0"/>
              </a:rPr>
              <a:t>sont :</a:t>
            </a:r>
          </a:p>
          <a:p>
            <a:pPr lvl="1"/>
            <a:r>
              <a:rPr lang="fr-FR" sz="1600" b="0" i="0" u="none" strike="noStrike" baseline="0" dirty="0">
                <a:latin typeface="Calibri" panose="020F0502020204030204" pitchFamily="34" charset="0"/>
              </a:rPr>
              <a:t>les récepteurs qui recueillent l’information pour la transmettre aux</a:t>
            </a:r>
          </a:p>
          <a:p>
            <a:pPr lvl="1"/>
            <a:r>
              <a:rPr lang="fr-FR" sz="1600" b="0" i="0" u="none" strike="noStrike" baseline="0" dirty="0">
                <a:latin typeface="Calibri" panose="020F0502020204030204" pitchFamily="34" charset="0"/>
              </a:rPr>
              <a:t>centres de contrôle qui coordonnent cette information et envoient à leur tour des informations aux</a:t>
            </a:r>
          </a:p>
          <a:p>
            <a:pPr lvl="1"/>
            <a:r>
              <a:rPr lang="fr-FR" sz="1600" b="0" i="0" u="none" strike="noStrike" baseline="0" dirty="0">
                <a:latin typeface="Calibri" panose="020F0502020204030204" pitchFamily="34" charset="0"/>
              </a:rPr>
              <a:t>effecteurs (muscles) qui assurent la ventilation et ses variations</a:t>
            </a:r>
            <a:endParaRPr lang="fr-FR" sz="3200" dirty="0"/>
          </a:p>
        </p:txBody>
      </p:sp>
      <p:pic>
        <p:nvPicPr>
          <p:cNvPr id="57346" name="Picture 2" descr="Development of ventilatory control in infants - ScienceDirect">
            <a:extLst>
              <a:ext uri="{FF2B5EF4-FFF2-40B4-BE49-F238E27FC236}">
                <a16:creationId xmlns:a16="http://schemas.microsoft.com/office/drawing/2014/main" id="{F96CDE62-BEB2-4B8E-A683-28D581DB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1" y="200026"/>
            <a:ext cx="1790699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9921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FF31B0-48BC-4846-879E-21B77663B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>
            <a:normAutofit/>
          </a:bodyPr>
          <a:lstStyle/>
          <a:p>
            <a:r>
              <a:rPr lang="fr-FR" sz="4000" dirty="0"/>
              <a:t>Cours 6: </a:t>
            </a:r>
            <a:br>
              <a:rPr lang="fr-FR" sz="4000" dirty="0"/>
            </a:br>
            <a:br>
              <a:rPr lang="fr-FR" sz="4800" dirty="0"/>
            </a:br>
            <a:r>
              <a:rPr lang="fr-FR" sz="5300" b="1" dirty="0"/>
              <a:t>Control de la ventilation</a:t>
            </a:r>
            <a:endParaRPr lang="fr-FR" sz="4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BDC10F-F67F-4B83-B1EE-8F8A76BFE2F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91669" y="3429000"/>
            <a:ext cx="3608662" cy="3028769"/>
            <a:chOff x="1998" y="614"/>
            <a:chExt cx="3684" cy="3092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0C8D344A-AD66-439E-8BA9-1E93B75A8DD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98" y="614"/>
              <a:ext cx="3684" cy="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D5F3EED4-66EF-448F-9AC5-61768DCD41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8" y="614"/>
              <a:ext cx="3688" cy="3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25446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61C48-45D8-4170-AC8B-0740D29C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Contrôle de la ventilation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434361-DE74-41FC-B8D9-12D1B476D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7346" name="Picture 2" descr="Development of ventilatory control in infants - ScienceDirect">
            <a:extLst>
              <a:ext uri="{FF2B5EF4-FFF2-40B4-BE49-F238E27FC236}">
                <a16:creationId xmlns:a16="http://schemas.microsoft.com/office/drawing/2014/main" id="{F96CDE62-BEB2-4B8E-A683-28D581DB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1" y="200026"/>
            <a:ext cx="1790699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D5E7FE5C-9E76-4B6E-A0FD-82CB219B4E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22372" y="1988143"/>
            <a:ext cx="7747256" cy="4026301"/>
            <a:chOff x="1658" y="1026"/>
            <a:chExt cx="4364" cy="2268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7D6B21FC-3902-4EAC-896F-887C99ABC53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58" y="1026"/>
              <a:ext cx="4364" cy="2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58373" name="Picture 5">
              <a:extLst>
                <a:ext uri="{FF2B5EF4-FFF2-40B4-BE49-F238E27FC236}">
                  <a16:creationId xmlns:a16="http://schemas.microsoft.com/office/drawing/2014/main" id="{7C4CBF98-E148-4278-A6D0-0971968B8B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8" y="1026"/>
              <a:ext cx="4368" cy="2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7709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C5401810-6CE8-4BD1-88E5-9DDDEED4E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400" dirty="0"/>
              <a:t>Composition du gaz alvéolaire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0E1450A-8DA2-45C7-B8D0-8D10B80DB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8013DB39-F0F2-4966-9C60-2B5B45CDB69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73313" y="1641475"/>
            <a:ext cx="7445375" cy="4719638"/>
            <a:chOff x="1495" y="1034"/>
            <a:chExt cx="4690" cy="2973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1F8B9A84-099A-4FFB-90F2-E9E4C7A201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95" y="1034"/>
              <a:ext cx="4690" cy="2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B86BC89C-5B7B-4647-B655-7C581EE431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" y="1034"/>
              <a:ext cx="4694" cy="2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46974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61C48-45D8-4170-AC8B-0740D29C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Contrôle de la ventilation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434361-DE74-41FC-B8D9-12D1B476D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7346" name="Picture 2" descr="Development of ventilatory control in infants - ScienceDirect">
            <a:extLst>
              <a:ext uri="{FF2B5EF4-FFF2-40B4-BE49-F238E27FC236}">
                <a16:creationId xmlns:a16="http://schemas.microsoft.com/office/drawing/2014/main" id="{F96CDE62-BEB2-4B8E-A683-28D581DB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1" y="200026"/>
            <a:ext cx="1790699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C915C022-528A-4070-B14A-758836B87DB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05137" y="1690688"/>
            <a:ext cx="6181725" cy="4670425"/>
            <a:chOff x="1893" y="689"/>
            <a:chExt cx="3894" cy="2942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6DCD3551-4BC4-48C2-A26C-5E627CEBAD3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93" y="689"/>
              <a:ext cx="3894" cy="2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59397" name="Picture 5">
              <a:extLst>
                <a:ext uri="{FF2B5EF4-FFF2-40B4-BE49-F238E27FC236}">
                  <a16:creationId xmlns:a16="http://schemas.microsoft.com/office/drawing/2014/main" id="{821E03F6-B29B-4316-A6E4-AD69299B31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3" y="689"/>
              <a:ext cx="3898" cy="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19395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61C48-45D8-4170-AC8B-0740D29C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Contrôle de la ventilation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434361-DE74-41FC-B8D9-12D1B476D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7346" name="Picture 2" descr="Development of ventilatory control in infants - ScienceDirect">
            <a:extLst>
              <a:ext uri="{FF2B5EF4-FFF2-40B4-BE49-F238E27FC236}">
                <a16:creationId xmlns:a16="http://schemas.microsoft.com/office/drawing/2014/main" id="{F96CDE62-BEB2-4B8E-A683-28D581DB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1" y="200026"/>
            <a:ext cx="1790699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6DBC3CD0-8BC4-4186-87EF-9CF61A1C08E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79199" y="1548752"/>
            <a:ext cx="7633601" cy="5109222"/>
            <a:chOff x="1820" y="808"/>
            <a:chExt cx="4040" cy="270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101B1377-2B8F-4AC3-A804-232AF82F8C4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20" y="808"/>
              <a:ext cx="4040" cy="2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60421" name="Picture 5">
              <a:extLst>
                <a:ext uri="{FF2B5EF4-FFF2-40B4-BE49-F238E27FC236}">
                  <a16:creationId xmlns:a16="http://schemas.microsoft.com/office/drawing/2014/main" id="{7B210EB3-B494-42C7-9DB5-1EE02B7C8D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0" y="808"/>
              <a:ext cx="4044" cy="2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42002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61C48-45D8-4170-AC8B-0740D29C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Contrôle de la ventilation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434361-DE74-41FC-B8D9-12D1B476D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DE8ECD4C-07E6-4589-BD3A-977B02E9EDF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320895" y="1977516"/>
            <a:ext cx="7550209" cy="476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A5D8F321-2C73-456A-8830-50A09DF8E8E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25199" y="1385730"/>
            <a:ext cx="7941599" cy="5472270"/>
            <a:chOff x="1682" y="673"/>
            <a:chExt cx="4316" cy="2974"/>
          </a:xfrm>
        </p:grpSpPr>
        <p:sp>
          <p:nvSpPr>
            <p:cNvPr id="11" name="AutoShape 7">
              <a:extLst>
                <a:ext uri="{FF2B5EF4-FFF2-40B4-BE49-F238E27FC236}">
                  <a16:creationId xmlns:a16="http://schemas.microsoft.com/office/drawing/2014/main" id="{46FAFBCF-77F5-4EE7-AAB2-B17660EE1A4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82" y="673"/>
              <a:ext cx="4316" cy="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61449" name="Picture 9">
              <a:extLst>
                <a:ext uri="{FF2B5EF4-FFF2-40B4-BE49-F238E27FC236}">
                  <a16:creationId xmlns:a16="http://schemas.microsoft.com/office/drawing/2014/main" id="{96E7CF90-8FC9-4A84-87F2-ABF96E53E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" y="673"/>
              <a:ext cx="4320" cy="2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7346" name="Picture 2" descr="Development of ventilatory control in infants - ScienceDirect">
            <a:extLst>
              <a:ext uri="{FF2B5EF4-FFF2-40B4-BE49-F238E27FC236}">
                <a16:creationId xmlns:a16="http://schemas.microsoft.com/office/drawing/2014/main" id="{F96CDE62-BEB2-4B8E-A683-28D581DB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1" y="200026"/>
            <a:ext cx="1790699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6777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61C48-45D8-4170-AC8B-0740D29C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Contrôle de la ventilation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434361-DE74-41FC-B8D9-12D1B476D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7346" name="Picture 2" descr="Development of ventilatory control in infants - ScienceDirect">
            <a:extLst>
              <a:ext uri="{FF2B5EF4-FFF2-40B4-BE49-F238E27FC236}">
                <a16:creationId xmlns:a16="http://schemas.microsoft.com/office/drawing/2014/main" id="{F96CDE62-BEB2-4B8E-A683-28D581DB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1" y="200026"/>
            <a:ext cx="1790699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A491AE81-F2A5-4F2E-B934-ED6F435F36E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72489" y="1690688"/>
            <a:ext cx="7247022" cy="4689475"/>
            <a:chOff x="1950" y="937"/>
            <a:chExt cx="3780" cy="2446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A3A23F16-248B-4F22-8277-33523551463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50" y="937"/>
              <a:ext cx="3780" cy="2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62469" name="Picture 5">
              <a:extLst>
                <a:ext uri="{FF2B5EF4-FFF2-40B4-BE49-F238E27FC236}">
                  <a16:creationId xmlns:a16="http://schemas.microsoft.com/office/drawing/2014/main" id="{F8EB9A80-A01D-4C22-B2CE-E4311F1C36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0" y="937"/>
              <a:ext cx="3784" cy="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10763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61C48-45D8-4170-AC8B-0740D29C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Contrôle de la ventilation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434361-DE74-41FC-B8D9-12D1B476D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7346" name="Picture 2" descr="Development of ventilatory control in infants - ScienceDirect">
            <a:extLst>
              <a:ext uri="{FF2B5EF4-FFF2-40B4-BE49-F238E27FC236}">
                <a16:creationId xmlns:a16="http://schemas.microsoft.com/office/drawing/2014/main" id="{F96CDE62-BEB2-4B8E-A683-28D581DB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1" y="200026"/>
            <a:ext cx="1790699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B1B3EB25-5198-4C8E-A833-EE34EDC5F06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25675" y="1978025"/>
            <a:ext cx="7740650" cy="4046538"/>
            <a:chOff x="1402" y="1246"/>
            <a:chExt cx="4876" cy="2549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651042C6-A561-40C8-A713-8CE49241812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02" y="1246"/>
              <a:ext cx="4876" cy="2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63493" name="Picture 5">
              <a:extLst>
                <a:ext uri="{FF2B5EF4-FFF2-40B4-BE49-F238E27FC236}">
                  <a16:creationId xmlns:a16="http://schemas.microsoft.com/office/drawing/2014/main" id="{ECC27A78-8EC6-4642-AC07-5F67A66193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2" y="1246"/>
              <a:ext cx="4881" cy="2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36541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7C31B1-DE8C-4641-B2AD-209789773FD3}"/>
              </a:ext>
            </a:extLst>
          </p:cNvPr>
          <p:cNvSpPr/>
          <p:nvPr/>
        </p:nvSpPr>
        <p:spPr>
          <a:xfrm>
            <a:off x="50738" y="83412"/>
            <a:ext cx="10993941" cy="27113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36B9C5D-1D74-4A14-8160-04D73D4454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472" y="30944"/>
            <a:ext cx="899357" cy="3547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51FD9B-D6A8-4A05-8DF4-DE23732CDCFC}"/>
              </a:ext>
            </a:extLst>
          </p:cNvPr>
          <p:cNvSpPr/>
          <p:nvPr/>
        </p:nvSpPr>
        <p:spPr>
          <a:xfrm>
            <a:off x="150901" y="43462"/>
            <a:ext cx="2814991" cy="35805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1A2F56C-AA34-40A2-A587-34D2710C654B}"/>
              </a:ext>
            </a:extLst>
          </p:cNvPr>
          <p:cNvSpPr txBox="1"/>
          <p:nvPr/>
        </p:nvSpPr>
        <p:spPr>
          <a:xfrm>
            <a:off x="150901" y="23674"/>
            <a:ext cx="281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UELC Physiologie Appliquée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567A298-7038-497A-92BA-ED1ACC5150B8}"/>
              </a:ext>
            </a:extLst>
          </p:cNvPr>
          <p:cNvSpPr txBox="1"/>
          <p:nvPr/>
        </p:nvSpPr>
        <p:spPr>
          <a:xfrm>
            <a:off x="3682525" y="30944"/>
            <a:ext cx="4924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PHYSIOLOGIE : Contrôle de la ventilation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65C9C2D7-A0AA-49FD-82F4-32918C295AD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24277" y="788823"/>
            <a:ext cx="3802884" cy="5392940"/>
            <a:chOff x="3266" y="1346"/>
            <a:chExt cx="1148" cy="1628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B71C786E-4E18-44D6-9999-3C9A04C23A6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66" y="1346"/>
              <a:ext cx="1148" cy="1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5125" name="Picture 5">
              <a:extLst>
                <a:ext uri="{FF2B5EF4-FFF2-40B4-BE49-F238E27FC236}">
                  <a16:creationId xmlns:a16="http://schemas.microsoft.com/office/drawing/2014/main" id="{8BDD6F14-9F66-42A1-A98C-27D7020E7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6" y="1346"/>
              <a:ext cx="1150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8">
            <a:extLst>
              <a:ext uri="{FF2B5EF4-FFF2-40B4-BE49-F238E27FC236}">
                <a16:creationId xmlns:a16="http://schemas.microsoft.com/office/drawing/2014/main" id="{189D7364-3C83-4420-9D05-A68F00EFD8A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264" y="6397100"/>
            <a:ext cx="6337300" cy="176212"/>
            <a:chOff x="962" y="3973"/>
            <a:chExt cx="3992" cy="111"/>
          </a:xfrm>
        </p:grpSpPr>
        <p:sp>
          <p:nvSpPr>
            <p:cNvPr id="17" name="AutoShape 7">
              <a:extLst>
                <a:ext uri="{FF2B5EF4-FFF2-40B4-BE49-F238E27FC236}">
                  <a16:creationId xmlns:a16="http://schemas.microsoft.com/office/drawing/2014/main" id="{30F1D043-B5A4-477F-AFD6-B4EC377E71D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62" y="3973"/>
              <a:ext cx="3992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5129" name="Picture 9">
              <a:extLst>
                <a:ext uri="{FF2B5EF4-FFF2-40B4-BE49-F238E27FC236}">
                  <a16:creationId xmlns:a16="http://schemas.microsoft.com/office/drawing/2014/main" id="{6ACDFE26-EB59-4994-9F57-9301AE3F91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" y="3973"/>
              <a:ext cx="3995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BD07CEC-F155-4B80-8B42-EE11CD67348F}"/>
              </a:ext>
            </a:extLst>
          </p:cNvPr>
          <p:cNvSpPr/>
          <p:nvPr/>
        </p:nvSpPr>
        <p:spPr>
          <a:xfrm>
            <a:off x="1254494" y="4855780"/>
            <a:ext cx="932959" cy="465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Bulbe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3DB175-2A11-4DD3-B605-7C47A001CCAA}"/>
              </a:ext>
            </a:extLst>
          </p:cNvPr>
          <p:cNvSpPr/>
          <p:nvPr/>
        </p:nvSpPr>
        <p:spPr>
          <a:xfrm>
            <a:off x="1659143" y="3253275"/>
            <a:ext cx="835737" cy="305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Bulbe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19499D-36B8-4D5D-BF07-6648281DFD45}"/>
              </a:ext>
            </a:extLst>
          </p:cNvPr>
          <p:cNvSpPr/>
          <p:nvPr/>
        </p:nvSpPr>
        <p:spPr>
          <a:xfrm>
            <a:off x="1659142" y="2870919"/>
            <a:ext cx="835737" cy="30571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Pont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9BB68F-1B0D-4ADA-9BB0-E7A43F6933A4}"/>
              </a:ext>
            </a:extLst>
          </p:cNvPr>
          <p:cNvSpPr/>
          <p:nvPr/>
        </p:nvSpPr>
        <p:spPr>
          <a:xfrm>
            <a:off x="1254494" y="4342087"/>
            <a:ext cx="932959" cy="46508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Pont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A0CFDDB-6CE1-4CB1-9D51-1C54A5B60DD6}"/>
              </a:ext>
            </a:extLst>
          </p:cNvPr>
          <p:cNvSpPr txBox="1"/>
          <p:nvPr/>
        </p:nvSpPr>
        <p:spPr>
          <a:xfrm>
            <a:off x="6381093" y="1255885"/>
            <a:ext cx="42443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L’automatisme respiratoire :</a:t>
            </a:r>
          </a:p>
          <a:p>
            <a:endParaRPr lang="fr-FR" sz="28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CD6EA67-B2E7-475D-8228-8D9CF136056A}"/>
              </a:ext>
            </a:extLst>
          </p:cNvPr>
          <p:cNvSpPr txBox="1"/>
          <p:nvPr/>
        </p:nvSpPr>
        <p:spPr>
          <a:xfrm>
            <a:off x="5988019" y="3558989"/>
            <a:ext cx="5030514" cy="461665"/>
          </a:xfrm>
          <a:prstGeom prst="rect">
            <a:avLst/>
          </a:prstGeom>
          <a:solidFill>
            <a:srgbClr val="FBE5D6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Module</a:t>
            </a:r>
            <a:r>
              <a:rPr lang="fr-FR" sz="2400" dirty="0"/>
              <a:t> l’activité des centres bulbaires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4B84091-D365-45D7-ABE1-10CD9EA0152F}"/>
              </a:ext>
            </a:extLst>
          </p:cNvPr>
          <p:cNvSpPr txBox="1"/>
          <p:nvPr/>
        </p:nvSpPr>
        <p:spPr>
          <a:xfrm>
            <a:off x="5234153" y="4586438"/>
            <a:ext cx="6674068" cy="461665"/>
          </a:xfrm>
          <a:prstGeom prst="rect">
            <a:avLst/>
          </a:prstGeom>
          <a:solidFill>
            <a:srgbClr val="DAE3F4"/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Intégration des efférences et neurones </a:t>
            </a:r>
            <a:r>
              <a:rPr lang="fr-FR" sz="2400" b="1" dirty="0"/>
              <a:t>inspiratoires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98773CA-3041-4091-9729-BBC618AD5DF9}"/>
              </a:ext>
            </a:extLst>
          </p:cNvPr>
          <p:cNvSpPr txBox="1"/>
          <p:nvPr/>
        </p:nvSpPr>
        <p:spPr>
          <a:xfrm>
            <a:off x="5234153" y="5167838"/>
            <a:ext cx="6674068" cy="461665"/>
          </a:xfrm>
          <a:prstGeom prst="rect">
            <a:avLst/>
          </a:prstGeom>
          <a:solidFill>
            <a:srgbClr val="DAE3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Générateur du </a:t>
            </a:r>
            <a:r>
              <a:rPr lang="fr-FR" sz="2400" b="1" dirty="0"/>
              <a:t>rythme respiratoire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7450EB9-0EF6-4706-A609-F77B6CB61AB6}"/>
              </a:ext>
            </a:extLst>
          </p:cNvPr>
          <p:cNvSpPr txBox="1"/>
          <p:nvPr/>
        </p:nvSpPr>
        <p:spPr>
          <a:xfrm>
            <a:off x="5234153" y="5728890"/>
            <a:ext cx="6674068" cy="461665"/>
          </a:xfrm>
          <a:prstGeom prst="rect">
            <a:avLst/>
          </a:prstGeom>
          <a:solidFill>
            <a:srgbClr val="DAE3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Neurones </a:t>
            </a:r>
            <a:r>
              <a:rPr lang="fr-FR" sz="2400" b="1" dirty="0"/>
              <a:t>expiratoires</a:t>
            </a:r>
          </a:p>
        </p:txBody>
      </p:sp>
    </p:spTree>
    <p:extLst>
      <p:ext uri="{BB962C8B-B14F-4D97-AF65-F5344CB8AC3E}">
        <p14:creationId xmlns:p14="http://schemas.microsoft.com/office/powerpoint/2010/main" val="41542962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61C48-45D8-4170-AC8B-0740D29C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Contrôle de la ventilation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434361-DE74-41FC-B8D9-12D1B476D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7346" name="Picture 2" descr="Development of ventilatory control in infants - ScienceDirect">
            <a:extLst>
              <a:ext uri="{FF2B5EF4-FFF2-40B4-BE49-F238E27FC236}">
                <a16:creationId xmlns:a16="http://schemas.microsoft.com/office/drawing/2014/main" id="{F96CDE62-BEB2-4B8E-A683-28D581DB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1" y="200026"/>
            <a:ext cx="1790699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039E505C-2D7F-4264-90C5-B2860704A17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02706" y="1772444"/>
            <a:ext cx="6986588" cy="4457700"/>
            <a:chOff x="1370" y="928"/>
            <a:chExt cx="4401" cy="2808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C64BB2C6-A298-4A97-BA93-17DEEC0C4CB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70" y="928"/>
              <a:ext cx="4401" cy="2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64517" name="Picture 5">
              <a:extLst>
                <a:ext uri="{FF2B5EF4-FFF2-40B4-BE49-F238E27FC236}">
                  <a16:creationId xmlns:a16="http://schemas.microsoft.com/office/drawing/2014/main" id="{5F138E83-DE32-45E5-8FB0-C1ADDE63A4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0" y="928"/>
              <a:ext cx="4406" cy="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7467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61C48-45D8-4170-AC8B-0740D29C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Contrôle de la ventilation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434361-DE74-41FC-B8D9-12D1B476D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7346" name="Picture 2" descr="Development of ventilatory control in infants - ScienceDirect">
            <a:extLst>
              <a:ext uri="{FF2B5EF4-FFF2-40B4-BE49-F238E27FC236}">
                <a16:creationId xmlns:a16="http://schemas.microsoft.com/office/drawing/2014/main" id="{F96CDE62-BEB2-4B8E-A683-28D581DB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1" y="200026"/>
            <a:ext cx="1790699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B2C5C44D-0F29-4D69-9DE9-246115CEE05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39357" y="1855787"/>
            <a:ext cx="7513286" cy="4351338"/>
            <a:chOff x="1787" y="971"/>
            <a:chExt cx="4106" cy="2378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B69BFB70-4829-4859-AC52-F058369D0E0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87" y="971"/>
              <a:ext cx="4106" cy="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65541" name="Picture 5">
              <a:extLst>
                <a:ext uri="{FF2B5EF4-FFF2-40B4-BE49-F238E27FC236}">
                  <a16:creationId xmlns:a16="http://schemas.microsoft.com/office/drawing/2014/main" id="{428902E7-6B3A-40D0-858E-4F6460201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7" y="971"/>
              <a:ext cx="4110" cy="2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144187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61C48-45D8-4170-AC8B-0740D29C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Contrôle de la ventilation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434361-DE74-41FC-B8D9-12D1B476D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7346" name="Picture 2" descr="Development of ventilatory control in infants - ScienceDirect">
            <a:extLst>
              <a:ext uri="{FF2B5EF4-FFF2-40B4-BE49-F238E27FC236}">
                <a16:creationId xmlns:a16="http://schemas.microsoft.com/office/drawing/2014/main" id="{F96CDE62-BEB2-4B8E-A683-28D581DB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1" y="200026"/>
            <a:ext cx="1790699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6B34CC8C-FE50-45EA-86D4-F4B913BA1F5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65059" y="1881611"/>
            <a:ext cx="7461881" cy="4239365"/>
            <a:chOff x="1844" y="1026"/>
            <a:chExt cx="3992" cy="2268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9ABB9C83-DC2B-49A4-926C-6396DA9D4B8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44" y="1026"/>
              <a:ext cx="3992" cy="2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66565" name="Picture 5">
              <a:extLst>
                <a:ext uri="{FF2B5EF4-FFF2-40B4-BE49-F238E27FC236}">
                  <a16:creationId xmlns:a16="http://schemas.microsoft.com/office/drawing/2014/main" id="{46644103-946D-444E-AD1E-8A6D8F66F6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4" y="1026"/>
              <a:ext cx="3996" cy="2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72908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61C48-45D8-4170-AC8B-0740D29C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Contrôle de la ventilation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434361-DE74-41FC-B8D9-12D1B476D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7346" name="Picture 2" descr="Development of ventilatory control in infants - ScienceDirect">
            <a:extLst>
              <a:ext uri="{FF2B5EF4-FFF2-40B4-BE49-F238E27FC236}">
                <a16:creationId xmlns:a16="http://schemas.microsoft.com/office/drawing/2014/main" id="{F96CDE62-BEB2-4B8E-A683-28D581DB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1" y="200026"/>
            <a:ext cx="1790699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4E16343C-62C4-43E5-ABCC-FF53BBFE0A3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74736" y="1855787"/>
            <a:ext cx="7842527" cy="4351338"/>
            <a:chOff x="1333" y="1057"/>
            <a:chExt cx="4495" cy="249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D3FC9C6-5903-4A7D-8C1F-10AF6C798A4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33" y="1057"/>
              <a:ext cx="4495" cy="2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67589" name="Picture 5">
              <a:extLst>
                <a:ext uri="{FF2B5EF4-FFF2-40B4-BE49-F238E27FC236}">
                  <a16:creationId xmlns:a16="http://schemas.microsoft.com/office/drawing/2014/main" id="{13F8CD2A-6F25-4CFB-A09C-FD2C81CCCF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" y="1057"/>
              <a:ext cx="4500" cy="2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1666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778808-5B7B-4684-A928-C5D18AD4D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Composition du gaz alvéolaire: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B81398A0-6094-45E4-BAE6-A4B582D953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07679" y="2576765"/>
                <a:ext cx="4719145" cy="2775553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fr-FR" dirty="0"/>
                  <a:t>De l’air ambiant à l’alvéole, la pression inspirée en O</a:t>
                </a:r>
                <a:r>
                  <a:rPr lang="fr-FR" baseline="-25000" dirty="0"/>
                  <a:t>2</a:t>
                </a:r>
                <a:r>
                  <a:rPr lang="fr-FR" dirty="0"/>
                  <a:t> :</a:t>
                </a:r>
              </a:p>
              <a:p>
                <a:endParaRPr lang="fr-F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𝑃𝑖𝑂</m:t>
                          </m:r>
                        </m:e>
                        <m:sub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𝑃𝐵</m:t>
                          </m:r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6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r-FR" sz="3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36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</m:e>
                      </m:d>
                      <m:r>
                        <a:rPr lang="fr-F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fr-FR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𝐹𝑖𝑂</m:t>
                          </m:r>
                        </m:e>
                        <m:sub>
                          <m:r>
                            <a:rPr lang="fr-FR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  <a:p>
                <a:pPr marL="0" indent="0">
                  <a:buNone/>
                </a:pPr>
                <a:endParaRPr lang="fr-FR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fr-FR" sz="2300" b="0" i="1" smtClean="0">
                        <a:latin typeface="Cambria Math" panose="02040503050406030204" pitchFamily="18" charset="0"/>
                      </a:rPr>
                      <m:t>𝑃𝐵</m:t>
                    </m:r>
                  </m:oMath>
                </a14:m>
                <a:r>
                  <a:rPr lang="fr-FR" sz="2300" dirty="0"/>
                  <a:t> : pression barométrique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3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3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sSub>
                          <m:sSubPr>
                            <m:ctrlPr>
                              <a:rPr lang="fr-FR" sz="23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3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r-FR" sz="23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r-FR" sz="23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</m:oMath>
                </a14:m>
                <a:r>
                  <a:rPr lang="fr-FR" sz="2300" dirty="0"/>
                  <a:t> : pression en vapeur d’eau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3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300" b="0" i="1" smtClean="0">
                            <a:latin typeface="Cambria Math" panose="02040503050406030204" pitchFamily="18" charset="0"/>
                          </a:rPr>
                          <m:t>𝐹𝑖𝑂</m:t>
                        </m:r>
                      </m:e>
                      <m:sub>
                        <m:r>
                          <a:rPr lang="fr-FR" sz="23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23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300" dirty="0"/>
                  <a:t>: fraction inspirée en O</a:t>
                </a:r>
                <a:r>
                  <a:rPr lang="fr-FR" sz="2300" baseline="-25000" dirty="0"/>
                  <a:t>2</a:t>
                </a:r>
                <a:endParaRPr lang="fr-FR" sz="2300" dirty="0"/>
              </a:p>
              <a:p>
                <a:pPr marL="0" indent="0">
                  <a:buNone/>
                </a:pPr>
                <a:endParaRPr lang="fr-FR" dirty="0"/>
              </a:p>
              <a:p>
                <a:pPr marL="0" indent="0">
                  <a:buNone/>
                </a:pPr>
                <a:endParaRPr lang="fr-FR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B81398A0-6094-45E4-BAE6-A4B582D953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07679" y="2576765"/>
                <a:ext cx="4719145" cy="2775553"/>
              </a:xfrm>
              <a:blipFill>
                <a:blip r:embed="rId2"/>
                <a:stretch>
                  <a:fillRect l="-1421" t="-4615" b="-13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547C31B1-DE8C-4641-B2AD-209789773FD3}"/>
              </a:ext>
            </a:extLst>
          </p:cNvPr>
          <p:cNvSpPr/>
          <p:nvPr/>
        </p:nvSpPr>
        <p:spPr>
          <a:xfrm>
            <a:off x="50738" y="83412"/>
            <a:ext cx="10993941" cy="27113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36B9C5D-1D74-4A14-8160-04D73D4454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472" y="30944"/>
            <a:ext cx="899357" cy="3547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51FD9B-D6A8-4A05-8DF4-DE23732CDCFC}"/>
              </a:ext>
            </a:extLst>
          </p:cNvPr>
          <p:cNvSpPr/>
          <p:nvPr/>
        </p:nvSpPr>
        <p:spPr>
          <a:xfrm>
            <a:off x="150901" y="43462"/>
            <a:ext cx="2814991" cy="35805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1A2F56C-AA34-40A2-A587-34D2710C654B}"/>
              </a:ext>
            </a:extLst>
          </p:cNvPr>
          <p:cNvSpPr txBox="1"/>
          <p:nvPr/>
        </p:nvSpPr>
        <p:spPr>
          <a:xfrm>
            <a:off x="150901" y="23674"/>
            <a:ext cx="281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UELC Physiologie Appliquée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567A298-7038-497A-92BA-ED1ACC5150B8}"/>
              </a:ext>
            </a:extLst>
          </p:cNvPr>
          <p:cNvSpPr txBox="1"/>
          <p:nvPr/>
        </p:nvSpPr>
        <p:spPr>
          <a:xfrm>
            <a:off x="3682525" y="30944"/>
            <a:ext cx="4924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PHYSIOLOGIE : Les échanges gazeux </a:t>
            </a: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871D5525-4209-480F-97F3-20C529E4BEF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44828" y="2024869"/>
            <a:ext cx="5227802" cy="3879347"/>
            <a:chOff x="2490" y="2164"/>
            <a:chExt cx="2834" cy="2103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25857A85-6975-4FCB-834C-3F879B487D0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90" y="2164"/>
              <a:ext cx="2834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E3919D35-F3BC-45EB-9794-95284FE071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" y="2164"/>
              <a:ext cx="2836" cy="2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2514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61C48-45D8-4170-AC8B-0740D29C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Contrôle de la ventilation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434361-DE74-41FC-B8D9-12D1B476D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7346" name="Picture 2" descr="Development of ventilatory control in infants - ScienceDirect">
            <a:extLst>
              <a:ext uri="{FF2B5EF4-FFF2-40B4-BE49-F238E27FC236}">
                <a16:creationId xmlns:a16="http://schemas.microsoft.com/office/drawing/2014/main" id="{F96CDE62-BEB2-4B8E-A683-28D581DB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1" y="200026"/>
            <a:ext cx="1790699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BE1DBED2-EBAD-4CEF-9C3F-1C91123337C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80698" y="1690688"/>
            <a:ext cx="6630603" cy="4600898"/>
            <a:chOff x="1942" y="843"/>
            <a:chExt cx="3796" cy="263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D5ED1375-CAC4-4F62-ABA5-F0767412DF0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42" y="843"/>
              <a:ext cx="3796" cy="2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68613" name="Picture 5">
              <a:extLst>
                <a:ext uri="{FF2B5EF4-FFF2-40B4-BE49-F238E27FC236}">
                  <a16:creationId xmlns:a16="http://schemas.microsoft.com/office/drawing/2014/main" id="{1C3919BD-CCBA-419E-A39A-0FAECDC2F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2" y="843"/>
              <a:ext cx="3800" cy="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03548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61C48-45D8-4170-AC8B-0740D29C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Contrôle de la ventilation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434361-DE74-41FC-B8D9-12D1B476D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7346" name="Picture 2" descr="Development of ventilatory control in infants - ScienceDirect">
            <a:extLst>
              <a:ext uri="{FF2B5EF4-FFF2-40B4-BE49-F238E27FC236}">
                <a16:creationId xmlns:a16="http://schemas.microsoft.com/office/drawing/2014/main" id="{F96CDE62-BEB2-4B8E-A683-28D581DB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1" y="200026"/>
            <a:ext cx="1790699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802715D4-3C42-4C1F-85CD-51427ACFD67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55923" y="1708990"/>
            <a:ext cx="7280154" cy="4584608"/>
            <a:chOff x="1836" y="898"/>
            <a:chExt cx="4008" cy="25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D3BF16DB-8E5B-4D58-BD24-AA4C62AF702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36" y="898"/>
              <a:ext cx="4008" cy="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69637" name="Picture 5">
              <a:extLst>
                <a:ext uri="{FF2B5EF4-FFF2-40B4-BE49-F238E27FC236}">
                  <a16:creationId xmlns:a16="http://schemas.microsoft.com/office/drawing/2014/main" id="{13321AD4-6D3E-4DC4-8C92-C348B1021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" y="898"/>
              <a:ext cx="4012" cy="2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50646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61C48-45D8-4170-AC8B-0740D29C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Contrôle de la ventilation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434361-DE74-41FC-B8D9-12D1B476D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7346" name="Picture 2" descr="Development of ventilatory control in infants - ScienceDirect">
            <a:extLst>
              <a:ext uri="{FF2B5EF4-FFF2-40B4-BE49-F238E27FC236}">
                <a16:creationId xmlns:a16="http://schemas.microsoft.com/office/drawing/2014/main" id="{F96CDE62-BEB2-4B8E-A683-28D581DB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1" y="200026"/>
            <a:ext cx="1790699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31B00038-9CDD-4B4A-88E4-07E1AC5E69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60695" y="1557315"/>
            <a:ext cx="7070610" cy="4887958"/>
            <a:chOff x="1488" y="971"/>
            <a:chExt cx="4072" cy="2815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FD7DA5E6-84E8-4CC6-8D31-79942E2C0F6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88" y="971"/>
              <a:ext cx="4072" cy="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70661" name="Picture 5">
              <a:extLst>
                <a:ext uri="{FF2B5EF4-FFF2-40B4-BE49-F238E27FC236}">
                  <a16:creationId xmlns:a16="http://schemas.microsoft.com/office/drawing/2014/main" id="{041D9C63-0E0D-4E1D-B781-C65DDB3EF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971"/>
              <a:ext cx="4077" cy="2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83388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61C48-45D8-4170-AC8B-0740D29C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Contrôle de la ventilation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434361-DE74-41FC-B8D9-12D1B476D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7346" name="Picture 2" descr="Development of ventilatory control in infants - ScienceDirect">
            <a:extLst>
              <a:ext uri="{FF2B5EF4-FFF2-40B4-BE49-F238E27FC236}">
                <a16:creationId xmlns:a16="http://schemas.microsoft.com/office/drawing/2014/main" id="{F96CDE62-BEB2-4B8E-A683-28D581DB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1" y="200026"/>
            <a:ext cx="1790699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C002B4AD-A6B1-43AA-8701-84ACA464B9D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38375" y="1989138"/>
            <a:ext cx="7715250" cy="4024312"/>
            <a:chOff x="1410" y="1253"/>
            <a:chExt cx="4860" cy="2535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92EDE8A4-511C-4B67-AC38-A00C4744B5A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10" y="1253"/>
              <a:ext cx="4860" cy="2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71685" name="Picture 5">
              <a:extLst>
                <a:ext uri="{FF2B5EF4-FFF2-40B4-BE49-F238E27FC236}">
                  <a16:creationId xmlns:a16="http://schemas.microsoft.com/office/drawing/2014/main" id="{36697E6E-861E-4981-8E85-B4C676C92B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" y="1253"/>
              <a:ext cx="4865" cy="2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42641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61C48-45D8-4170-AC8B-0740D29C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Contrôle de la ventilation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434361-DE74-41FC-B8D9-12D1B476D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7346" name="Picture 2" descr="Development of ventilatory control in infants - ScienceDirect">
            <a:extLst>
              <a:ext uri="{FF2B5EF4-FFF2-40B4-BE49-F238E27FC236}">
                <a16:creationId xmlns:a16="http://schemas.microsoft.com/office/drawing/2014/main" id="{F96CDE62-BEB2-4B8E-A683-28D581DB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1" y="200026"/>
            <a:ext cx="1790699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A8B076CC-DB1B-47A9-B6C6-DFFA1E942B7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55813" y="1825625"/>
            <a:ext cx="8080375" cy="4351338"/>
            <a:chOff x="1295" y="1150"/>
            <a:chExt cx="5090" cy="2741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4E137F7D-E882-4A43-9A9A-351A873A236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95" y="1150"/>
              <a:ext cx="5090" cy="2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72709" name="Picture 5">
              <a:extLst>
                <a:ext uri="{FF2B5EF4-FFF2-40B4-BE49-F238E27FC236}">
                  <a16:creationId xmlns:a16="http://schemas.microsoft.com/office/drawing/2014/main" id="{DFF68CAE-3671-49E1-BE9A-29B571D808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" y="1150"/>
              <a:ext cx="5095" cy="2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85903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61C48-45D8-4170-AC8B-0740D29C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Contrôle de la ventilation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434361-DE74-41FC-B8D9-12D1B476D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7346" name="Picture 2" descr="Development of ventilatory control in infants - ScienceDirect">
            <a:extLst>
              <a:ext uri="{FF2B5EF4-FFF2-40B4-BE49-F238E27FC236}">
                <a16:creationId xmlns:a16="http://schemas.microsoft.com/office/drawing/2014/main" id="{F96CDE62-BEB2-4B8E-A683-28D581DB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1" y="200026"/>
            <a:ext cx="1790699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C865D210-3008-402C-A213-B3BBA900E27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19676" y="1720056"/>
            <a:ext cx="8152647" cy="4562475"/>
            <a:chOff x="1509" y="1216"/>
            <a:chExt cx="4662" cy="2609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156F963E-2366-4FAA-8ACD-220B79D543E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09" y="1216"/>
              <a:ext cx="4662" cy="2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73733" name="Picture 5">
              <a:extLst>
                <a:ext uri="{FF2B5EF4-FFF2-40B4-BE49-F238E27FC236}">
                  <a16:creationId xmlns:a16="http://schemas.microsoft.com/office/drawing/2014/main" id="{19B3DFAB-46EF-4DE3-98A7-4A94F37272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9" y="1216"/>
              <a:ext cx="4667" cy="2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554333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61C48-45D8-4170-AC8B-0740D29C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Contrôle de la ventilation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434361-DE74-41FC-B8D9-12D1B476D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7346" name="Picture 2" descr="Development of ventilatory control in infants - ScienceDirect">
            <a:extLst>
              <a:ext uri="{FF2B5EF4-FFF2-40B4-BE49-F238E27FC236}">
                <a16:creationId xmlns:a16="http://schemas.microsoft.com/office/drawing/2014/main" id="{F96CDE62-BEB2-4B8E-A683-28D581DB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1" y="200026"/>
            <a:ext cx="1790699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1D3FD65F-4E48-40CD-858B-F6553FE2977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45388" y="1650137"/>
            <a:ext cx="7501223" cy="4702313"/>
            <a:chOff x="1771" y="863"/>
            <a:chExt cx="4138" cy="259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B07981A1-14CB-4B67-B7CA-CAD467B79F1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71" y="863"/>
              <a:ext cx="4138" cy="2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74757" name="Picture 5">
              <a:extLst>
                <a:ext uri="{FF2B5EF4-FFF2-40B4-BE49-F238E27FC236}">
                  <a16:creationId xmlns:a16="http://schemas.microsoft.com/office/drawing/2014/main" id="{5907CD6D-5514-41CE-A5A1-E0A8BFB108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1" y="863"/>
              <a:ext cx="4142" cy="2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92034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61C48-45D8-4170-AC8B-0740D29C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Contrôle de la ventilation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434361-DE74-41FC-B8D9-12D1B476D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7346" name="Picture 2" descr="Development of ventilatory control in infants - ScienceDirect">
            <a:extLst>
              <a:ext uri="{FF2B5EF4-FFF2-40B4-BE49-F238E27FC236}">
                <a16:creationId xmlns:a16="http://schemas.microsoft.com/office/drawing/2014/main" id="{F96CDE62-BEB2-4B8E-A683-28D581DB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1" y="200026"/>
            <a:ext cx="1790699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0112A028-3665-4C24-9EC8-2D5E5D038A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01146" y="1690688"/>
            <a:ext cx="8189707" cy="4841875"/>
            <a:chOff x="1609" y="841"/>
            <a:chExt cx="4462" cy="2638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26E9C646-5D2A-4A30-B9E5-8F7CA547C16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09" y="841"/>
              <a:ext cx="4462" cy="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75781" name="Picture 5">
              <a:extLst>
                <a:ext uri="{FF2B5EF4-FFF2-40B4-BE49-F238E27FC236}">
                  <a16:creationId xmlns:a16="http://schemas.microsoft.com/office/drawing/2014/main" id="{1443BFC5-F714-4B8C-9886-E403A689E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" y="841"/>
              <a:ext cx="4466" cy="2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20617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636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778808-5B7B-4684-A928-C5D18AD4D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Composition du gaz alvéolaire: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2E3497B8-33CB-4DA1-B396-222445552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58909"/>
          </a:xfrm>
        </p:spPr>
        <p:txBody>
          <a:bodyPr/>
          <a:lstStyle/>
          <a:p>
            <a:r>
              <a:rPr lang="fr-FR" dirty="0"/>
              <a:t>Il existe une relation linéaire entre PAO</a:t>
            </a:r>
            <a:r>
              <a:rPr lang="fr-FR" baseline="-25000" dirty="0"/>
              <a:t>2</a:t>
            </a:r>
            <a:r>
              <a:rPr lang="fr-FR" dirty="0"/>
              <a:t> et PACO</a:t>
            </a:r>
            <a:r>
              <a:rPr lang="fr-FR" baseline="-25000" dirty="0"/>
              <a:t>2</a:t>
            </a:r>
            <a:r>
              <a:rPr lang="fr-FR" dirty="0"/>
              <a:t> :</a:t>
            </a:r>
          </a:p>
          <a:p>
            <a:endParaRPr lang="fr-FR" baseline="-25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7C31B1-DE8C-4641-B2AD-209789773FD3}"/>
              </a:ext>
            </a:extLst>
          </p:cNvPr>
          <p:cNvSpPr/>
          <p:nvPr/>
        </p:nvSpPr>
        <p:spPr>
          <a:xfrm>
            <a:off x="50738" y="83412"/>
            <a:ext cx="10993941" cy="27113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36B9C5D-1D74-4A14-8160-04D73D4454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472" y="30944"/>
            <a:ext cx="899357" cy="3547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51FD9B-D6A8-4A05-8DF4-DE23732CDCFC}"/>
              </a:ext>
            </a:extLst>
          </p:cNvPr>
          <p:cNvSpPr/>
          <p:nvPr/>
        </p:nvSpPr>
        <p:spPr>
          <a:xfrm>
            <a:off x="150901" y="43462"/>
            <a:ext cx="2814991" cy="35805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1A2F56C-AA34-40A2-A587-34D2710C654B}"/>
              </a:ext>
            </a:extLst>
          </p:cNvPr>
          <p:cNvSpPr txBox="1"/>
          <p:nvPr/>
        </p:nvSpPr>
        <p:spPr>
          <a:xfrm>
            <a:off x="150901" y="23674"/>
            <a:ext cx="281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UELC Physiologie Appliquée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567A298-7038-497A-92BA-ED1ACC5150B8}"/>
              </a:ext>
            </a:extLst>
          </p:cNvPr>
          <p:cNvSpPr txBox="1"/>
          <p:nvPr/>
        </p:nvSpPr>
        <p:spPr>
          <a:xfrm>
            <a:off x="3682525" y="30944"/>
            <a:ext cx="4924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PHYSIOLOGIE : Les échanges gazeux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F7D0545-E8F2-417A-B7A9-B24F65ABA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518" y="2934340"/>
            <a:ext cx="4401161" cy="26867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ED1A545E-803D-461B-96F2-6270F97693EA}"/>
                  </a:ext>
                </a:extLst>
              </p:cNvPr>
              <p:cNvSpPr txBox="1"/>
              <p:nvPr/>
            </p:nvSpPr>
            <p:spPr>
              <a:xfrm>
                <a:off x="1284891" y="3172790"/>
                <a:ext cx="4504996" cy="2145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0" dirty="0">
                    <a:ea typeface="Cambria Math" panose="02040503050406030204" pitchFamily="18" charset="0"/>
                  </a:rPr>
                  <a:t>La pression alvéolaire en O</a:t>
                </a:r>
                <a:r>
                  <a:rPr lang="fr-FR" sz="2400" b="0" baseline="-25000" dirty="0">
                    <a:ea typeface="Cambria Math" panose="02040503050406030204" pitchFamily="18" charset="0"/>
                  </a:rPr>
                  <a:t>2</a:t>
                </a:r>
                <a:r>
                  <a:rPr lang="fr-FR" sz="2400" b="0" dirty="0">
                    <a:ea typeface="Cambria Math" panose="02040503050406030204" pitchFamily="18" charset="0"/>
                  </a:rPr>
                  <a:t> :</a:t>
                </a:r>
              </a:p>
              <a:p>
                <a:endParaRPr lang="fr-FR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𝑃𝐴𝑂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𝑃𝑖𝑂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𝑃𝐴𝐶𝑂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fr-FR" sz="2000" dirty="0"/>
              </a:p>
              <a:p>
                <a:endParaRPr lang="fr-FR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𝑃𝐴𝐶𝑂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1600" dirty="0"/>
                  <a:t> : pression alvéolaire en CO</a:t>
                </a:r>
                <a:r>
                  <a:rPr lang="fr-FR" sz="1600" baseline="-25000" dirty="0"/>
                  <a:t>2</a:t>
                </a:r>
              </a:p>
              <a:p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600" dirty="0"/>
                  <a:t>: quotient respiratoire (VCO</a:t>
                </a:r>
                <a:r>
                  <a:rPr lang="fr-FR" sz="1600" baseline="-25000" dirty="0"/>
                  <a:t>2</a:t>
                </a:r>
                <a:r>
                  <a:rPr lang="fr-FR" sz="1600" dirty="0"/>
                  <a:t>/VO</a:t>
                </a:r>
                <a:r>
                  <a:rPr lang="fr-FR" sz="1600" baseline="-25000" dirty="0"/>
                  <a:t>2</a:t>
                </a:r>
                <a:r>
                  <a:rPr lang="fr-FR" sz="1600" dirty="0"/>
                  <a:t>)</a:t>
                </a: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ED1A545E-803D-461B-96F2-6270F9769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891" y="3172790"/>
                <a:ext cx="4504996" cy="2145844"/>
              </a:xfrm>
              <a:prstGeom prst="rect">
                <a:avLst/>
              </a:prstGeom>
              <a:blipFill>
                <a:blip r:embed="rId4"/>
                <a:stretch>
                  <a:fillRect l="-2165" t="-22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657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hématose&quot;">
            <a:extLst>
              <a:ext uri="{FF2B5EF4-FFF2-40B4-BE49-F238E27FC236}">
                <a16:creationId xmlns:a16="http://schemas.microsoft.com/office/drawing/2014/main" id="{5279D27F-D076-4BE8-967B-27AF63A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338" y="58737"/>
            <a:ext cx="1388223" cy="18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1613BB-45A9-45A7-A3AA-8E13CFF7AFB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32196" y="1797220"/>
            <a:ext cx="7114543" cy="4428702"/>
            <a:chOff x="1901" y="953"/>
            <a:chExt cx="3878" cy="2414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B0BECA24-DDEF-4AE3-AAE0-DF35E041C6B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01" y="953"/>
              <a:ext cx="3878" cy="2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4101" name="Picture 5">
              <a:extLst>
                <a:ext uri="{FF2B5EF4-FFF2-40B4-BE49-F238E27FC236}">
                  <a16:creationId xmlns:a16="http://schemas.microsoft.com/office/drawing/2014/main" id="{D54E486F-FFAC-4E73-8B45-157BB0486F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1" y="953"/>
              <a:ext cx="3882" cy="2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re 3">
            <a:extLst>
              <a:ext uri="{FF2B5EF4-FFF2-40B4-BE49-F238E27FC236}">
                <a16:creationId xmlns:a16="http://schemas.microsoft.com/office/drawing/2014/main" id="{D1D6F4DC-0C83-4FA7-B9A1-53F52C2CDCBE}"/>
              </a:ext>
            </a:extLst>
          </p:cNvPr>
          <p:cNvSpPr txBox="1">
            <a:spLocks/>
          </p:cNvSpPr>
          <p:nvPr/>
        </p:nvSpPr>
        <p:spPr>
          <a:xfrm>
            <a:off x="731668" y="471657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Composition du gaz alvéolaire</a:t>
            </a:r>
          </a:p>
        </p:txBody>
      </p:sp>
    </p:spTree>
    <p:extLst>
      <p:ext uri="{BB962C8B-B14F-4D97-AF65-F5344CB8AC3E}">
        <p14:creationId xmlns:p14="http://schemas.microsoft.com/office/powerpoint/2010/main" val="35659594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1230</Words>
  <Application>Microsoft Macintosh PowerPoint</Application>
  <PresentationFormat>Grand écran</PresentationFormat>
  <Paragraphs>235</Paragraphs>
  <Slides>78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78</vt:i4>
      </vt:variant>
    </vt:vector>
  </HeadingPairs>
  <TitlesOfParts>
    <vt:vector size="84" baseType="lpstr">
      <vt:lpstr>Arial</vt:lpstr>
      <vt:lpstr>Calibri</vt:lpstr>
      <vt:lpstr>Calibri Light</vt:lpstr>
      <vt:lpstr>Cambria Math</vt:lpstr>
      <vt:lpstr>MS-PGothic</vt:lpstr>
      <vt:lpstr>Thème Office</vt:lpstr>
      <vt:lpstr>  Physiologie respiratoire partie 2  </vt:lpstr>
      <vt:lpstr>Présentation PowerPoint</vt:lpstr>
      <vt:lpstr>Présentation PowerPoint</vt:lpstr>
      <vt:lpstr>Présentation PowerPoint</vt:lpstr>
      <vt:lpstr>Généralités</vt:lpstr>
      <vt:lpstr>Composition du gaz alvéolaire</vt:lpstr>
      <vt:lpstr>Composition du gaz alvéolaire:</vt:lpstr>
      <vt:lpstr>Composition du gaz alvéolaire: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Transports des gaz par le sang :</vt:lpstr>
      <vt:lpstr>Transports des gaz par le sang :</vt:lpstr>
      <vt:lpstr>Transports des gaz par le sang :</vt:lpstr>
      <vt:lpstr>Transports des gaz par le sang :</vt:lpstr>
      <vt:lpstr>Transports des gaz par le sang :</vt:lpstr>
      <vt:lpstr>Transports des gaz par le sang :</vt:lpstr>
      <vt:lpstr>Transports des gaz par le sang :</vt:lpstr>
      <vt:lpstr>Transports des gaz par le sang :</vt:lpstr>
      <vt:lpstr>Transports des gaz par le sang :</vt:lpstr>
      <vt:lpstr>Transports des gaz par le sang :</vt:lpstr>
      <vt:lpstr>Transports des gaz par le sang :</vt:lpstr>
      <vt:lpstr>Transports des gaz par le sang :</vt:lpstr>
      <vt:lpstr>Transports des gaz par le sang :</vt:lpstr>
      <vt:lpstr>Transports des gaz par le sang :</vt:lpstr>
      <vt:lpstr>Transports des gaz par le sang :</vt:lpstr>
      <vt:lpstr>Transports des gaz par le sang :</vt:lpstr>
      <vt:lpstr>Transports des gaz par le sang :</vt:lpstr>
      <vt:lpstr>Transports des gaz par le sang :</vt:lpstr>
      <vt:lpstr>Transports des gaz par le sang :</vt:lpstr>
      <vt:lpstr>Transports des gaz par le sang :</vt:lpstr>
      <vt:lpstr>Contrôle de la ventilation</vt:lpstr>
      <vt:lpstr>Cours 6:   Control de la ventilation</vt:lpstr>
      <vt:lpstr>Contrôle de la ventilation</vt:lpstr>
      <vt:lpstr>Contrôle de la ventilation</vt:lpstr>
      <vt:lpstr>Contrôle de la ventilation</vt:lpstr>
      <vt:lpstr>Contrôle de la ventilation</vt:lpstr>
      <vt:lpstr>Contrôle de la ventilation</vt:lpstr>
      <vt:lpstr>Contrôle de la ventilation</vt:lpstr>
      <vt:lpstr>Présentation PowerPoint</vt:lpstr>
      <vt:lpstr>Contrôle de la ventilation</vt:lpstr>
      <vt:lpstr>Contrôle de la ventilation</vt:lpstr>
      <vt:lpstr>Contrôle de la ventilation</vt:lpstr>
      <vt:lpstr>Contrôle de la ventilation</vt:lpstr>
      <vt:lpstr>Contrôle de la ventilation</vt:lpstr>
      <vt:lpstr>Contrôle de la ventilation</vt:lpstr>
      <vt:lpstr>Contrôle de la ventilation</vt:lpstr>
      <vt:lpstr>Contrôle de la ventilation</vt:lpstr>
      <vt:lpstr>Contrôle de la ventilation</vt:lpstr>
      <vt:lpstr>Contrôle de la ventilation</vt:lpstr>
      <vt:lpstr>Contrôle de la ventilation</vt:lpstr>
      <vt:lpstr>Contrôle de la ventilation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emeric stauffer</dc:creator>
  <cp:lastModifiedBy>emeric stauffer</cp:lastModifiedBy>
  <cp:revision>47</cp:revision>
  <dcterms:created xsi:type="dcterms:W3CDTF">2020-10-05T12:55:59Z</dcterms:created>
  <dcterms:modified xsi:type="dcterms:W3CDTF">2025-09-22T16:13:52Z</dcterms:modified>
</cp:coreProperties>
</file>