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754" r:id="rId3"/>
  </p:sldMasterIdLst>
  <p:notesMasterIdLst>
    <p:notesMasterId r:id="rId103"/>
  </p:notesMasterIdLst>
  <p:sldIdLst>
    <p:sldId id="256" r:id="rId4"/>
    <p:sldId id="257" r:id="rId5"/>
    <p:sldId id="392" r:id="rId6"/>
    <p:sldId id="259" r:id="rId7"/>
    <p:sldId id="406" r:id="rId8"/>
    <p:sldId id="678" r:id="rId9"/>
    <p:sldId id="260" r:id="rId10"/>
    <p:sldId id="520" r:id="rId11"/>
    <p:sldId id="394" r:id="rId12"/>
    <p:sldId id="680" r:id="rId13"/>
    <p:sldId id="446" r:id="rId14"/>
    <p:sldId id="360" r:id="rId15"/>
    <p:sldId id="503" r:id="rId16"/>
    <p:sldId id="282" r:id="rId17"/>
    <p:sldId id="276" r:id="rId18"/>
    <p:sldId id="283" r:id="rId19"/>
    <p:sldId id="284" r:id="rId20"/>
    <p:sldId id="401" r:id="rId21"/>
    <p:sldId id="521" r:id="rId22"/>
    <p:sldId id="502" r:id="rId23"/>
    <p:sldId id="518" r:id="rId24"/>
    <p:sldId id="444" r:id="rId25"/>
    <p:sldId id="350" r:id="rId26"/>
    <p:sldId id="351" r:id="rId27"/>
    <p:sldId id="352" r:id="rId28"/>
    <p:sldId id="353" r:id="rId29"/>
    <p:sldId id="442" r:id="rId30"/>
    <p:sldId id="435" r:id="rId31"/>
    <p:sldId id="448" r:id="rId32"/>
    <p:sldId id="501" r:id="rId33"/>
    <p:sldId id="449" r:id="rId34"/>
    <p:sldId id="450" r:id="rId35"/>
    <p:sldId id="447" r:id="rId36"/>
    <p:sldId id="366" r:id="rId37"/>
    <p:sldId id="519" r:id="rId38"/>
    <p:sldId id="393" r:id="rId39"/>
    <p:sldId id="267" r:id="rId40"/>
    <p:sldId id="268" r:id="rId41"/>
    <p:sldId id="270" r:id="rId42"/>
    <p:sldId id="271" r:id="rId43"/>
    <p:sldId id="277" r:id="rId44"/>
    <p:sldId id="474" r:id="rId45"/>
    <p:sldId id="464" r:id="rId46"/>
    <p:sldId id="465" r:id="rId47"/>
    <p:sldId id="467" r:id="rId48"/>
    <p:sldId id="468" r:id="rId49"/>
    <p:sldId id="469" r:id="rId50"/>
    <p:sldId id="470" r:id="rId51"/>
    <p:sldId id="473" r:id="rId52"/>
    <p:sldId id="471" r:id="rId53"/>
    <p:sldId id="472" r:id="rId54"/>
    <p:sldId id="463" r:id="rId55"/>
    <p:sldId id="466" r:id="rId56"/>
    <p:sldId id="451" r:id="rId57"/>
    <p:sldId id="499" r:id="rId58"/>
    <p:sldId id="456" r:id="rId59"/>
    <p:sldId id="504" r:id="rId60"/>
    <p:sldId id="481" r:id="rId61"/>
    <p:sldId id="505" r:id="rId62"/>
    <p:sldId id="482" r:id="rId63"/>
    <p:sldId id="485" r:id="rId64"/>
    <p:sldId id="483" r:id="rId65"/>
    <p:sldId id="484" r:id="rId66"/>
    <p:sldId id="497" r:id="rId67"/>
    <p:sldId id="532" r:id="rId68"/>
    <p:sldId id="347" r:id="rId69"/>
    <p:sldId id="523" r:id="rId70"/>
    <p:sldId id="524" r:id="rId71"/>
    <p:sldId id="486" r:id="rId72"/>
    <p:sldId id="525" r:id="rId73"/>
    <p:sldId id="526" r:id="rId74"/>
    <p:sldId id="527" r:id="rId75"/>
    <p:sldId id="528" r:id="rId76"/>
    <p:sldId id="529" r:id="rId77"/>
    <p:sldId id="530" r:id="rId78"/>
    <p:sldId id="493" r:id="rId79"/>
    <p:sldId id="508" r:id="rId80"/>
    <p:sldId id="399" r:id="rId81"/>
    <p:sldId id="397" r:id="rId82"/>
    <p:sldId id="507" r:id="rId83"/>
    <p:sldId id="513" r:id="rId84"/>
    <p:sldId id="494" r:id="rId85"/>
    <p:sldId id="263" r:id="rId86"/>
    <p:sldId id="509" r:id="rId87"/>
    <p:sldId id="512" r:id="rId88"/>
    <p:sldId id="272" r:id="rId89"/>
    <p:sldId id="264" r:id="rId90"/>
    <p:sldId id="487" r:id="rId91"/>
    <p:sldId id="522" r:id="rId92"/>
    <p:sldId id="531" r:id="rId93"/>
    <p:sldId id="453" r:id="rId94"/>
    <p:sldId id="478" r:id="rId95"/>
    <p:sldId id="479" r:id="rId96"/>
    <p:sldId id="506" r:id="rId97"/>
    <p:sldId id="490" r:id="rId98"/>
    <p:sldId id="491" r:id="rId99"/>
    <p:sldId id="492" r:id="rId100"/>
    <p:sldId id="517" r:id="rId101"/>
    <p:sldId id="516" r:id="rId10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D60C"/>
    <a:srgbClr val="F191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836" autoAdjust="0"/>
  </p:normalViewPr>
  <p:slideViewPr>
    <p:cSldViewPr snapToGrid="0">
      <p:cViewPr varScale="1">
        <p:scale>
          <a:sx n="95" d="100"/>
          <a:sy n="95" d="100"/>
        </p:scale>
        <p:origin x="1194" y="78"/>
      </p:cViewPr>
      <p:guideLst/>
    </p:cSldViewPr>
  </p:slideViewPr>
  <p:notesTextViewPr>
    <p:cViewPr>
      <p:scale>
        <a:sx n="1" d="1"/>
        <a:sy n="1" d="1"/>
      </p:scale>
      <p:origin x="0" y="0"/>
    </p:cViewPr>
  </p:notesTextViewPr>
  <p:notesViewPr>
    <p:cSldViewPr snapToGrid="0">
      <p:cViewPr varScale="1">
        <p:scale>
          <a:sx n="51" d="100"/>
          <a:sy n="51" d="100"/>
        </p:scale>
        <p:origin x="1892"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A04D0-283E-5E4F-BCF2-D998F91EF8DA}"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fr-FR"/>
        </a:p>
      </dgm:t>
    </dgm:pt>
    <dgm:pt modelId="{E913B9FD-3268-A34E-B848-990ED1E15AB3}">
      <dgm:prSet phldrT="[Texte]" custT="1"/>
      <dgm:spPr/>
      <dgm:t>
        <a:bodyPr/>
        <a:lstStyle/>
        <a:p>
          <a:r>
            <a:rPr lang="fr-FR" sz="2400"/>
            <a:t>Démarche médicale classique</a:t>
          </a:r>
        </a:p>
      </dgm:t>
    </dgm:pt>
    <dgm:pt modelId="{9C96D0D1-D3C0-AB46-9ECE-7102A7AFC97B}" type="parTrans" cxnId="{DA99DCD0-BEF3-074D-8EA6-5659BC8BC863}">
      <dgm:prSet/>
      <dgm:spPr/>
      <dgm:t>
        <a:bodyPr/>
        <a:lstStyle/>
        <a:p>
          <a:endParaRPr lang="fr-FR"/>
        </a:p>
      </dgm:t>
    </dgm:pt>
    <dgm:pt modelId="{C55E2F3F-1F6E-DC46-BA87-73D3E7F08704}" type="sibTrans" cxnId="{DA99DCD0-BEF3-074D-8EA6-5659BC8BC863}">
      <dgm:prSet/>
      <dgm:spPr/>
      <dgm:t>
        <a:bodyPr/>
        <a:lstStyle/>
        <a:p>
          <a:endParaRPr lang="fr-FR"/>
        </a:p>
      </dgm:t>
    </dgm:pt>
    <dgm:pt modelId="{B669E1BE-1D83-034E-849C-E3F6A7EB6F03}">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400"/>
            <a:t>Évaluation Gériatrique Standardisée (EGS) </a:t>
          </a:r>
          <a:r>
            <a:rPr lang="fr-FR" sz="2000" i="1"/>
            <a:t>(</a:t>
          </a:r>
          <a:r>
            <a:rPr lang="fr-FR" sz="2000" i="1" err="1"/>
            <a:t>Rubenstein</a:t>
          </a:r>
          <a:r>
            <a:rPr lang="fr-FR" sz="2000" i="1"/>
            <a:t>, 1984)</a:t>
          </a:r>
        </a:p>
      </dgm:t>
    </dgm:pt>
    <dgm:pt modelId="{1B075442-A8B3-304B-9DB8-819FC24AAD83}" type="parTrans" cxnId="{8DF01027-667F-AB4B-9421-DE218F273A2E}">
      <dgm:prSet/>
      <dgm:spPr/>
      <dgm:t>
        <a:bodyPr/>
        <a:lstStyle/>
        <a:p>
          <a:endParaRPr lang="fr-FR"/>
        </a:p>
      </dgm:t>
    </dgm:pt>
    <dgm:pt modelId="{4B18E5AC-6654-5640-92F2-578FD34A571C}" type="sibTrans" cxnId="{8DF01027-667F-AB4B-9421-DE218F273A2E}">
      <dgm:prSet/>
      <dgm:spPr/>
      <dgm:t>
        <a:bodyPr/>
        <a:lstStyle/>
        <a:p>
          <a:endParaRPr lang="fr-FR"/>
        </a:p>
      </dgm:t>
    </dgm:pt>
    <dgm:pt modelId="{00EE6EBD-192D-C444-8DF6-6DD9155926D7}">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400" dirty="0"/>
            <a:t>Concept de « fragilité » </a:t>
          </a:r>
          <a:r>
            <a:rPr lang="fr-FR" sz="2000" i="1" dirty="0"/>
            <a:t>(Fried, 2001; </a:t>
          </a:r>
          <a:r>
            <a:rPr lang="fr-FR" sz="2000" i="1" dirty="0" err="1"/>
            <a:t>Rockwood</a:t>
          </a:r>
          <a:r>
            <a:rPr lang="fr-FR" sz="2000" i="1" dirty="0"/>
            <a:t> 2007)</a:t>
          </a:r>
        </a:p>
      </dgm:t>
    </dgm:pt>
    <dgm:pt modelId="{4304C531-56CD-7749-8C8C-C0140275F638}" type="parTrans" cxnId="{4A64ABE5-BFC7-F04A-964B-AC2475020AC0}">
      <dgm:prSet/>
      <dgm:spPr/>
      <dgm:t>
        <a:bodyPr/>
        <a:lstStyle/>
        <a:p>
          <a:endParaRPr lang="fr-FR"/>
        </a:p>
      </dgm:t>
    </dgm:pt>
    <dgm:pt modelId="{033881C3-2F1C-2347-8D75-3B2B0DFEBB67}" type="sibTrans" cxnId="{4A64ABE5-BFC7-F04A-964B-AC2475020AC0}">
      <dgm:prSet/>
      <dgm:spPr/>
      <dgm:t>
        <a:bodyPr/>
        <a:lstStyle/>
        <a:p>
          <a:endParaRPr lang="fr-FR"/>
        </a:p>
      </dgm:t>
    </dgm:pt>
    <dgm:pt modelId="{89DCDD7A-5EB4-2C4D-95BC-D188D7D2AD2F}">
      <dgm:prSet phldrT="[Texte]" custT="1"/>
      <dgm:spPr/>
      <dgm:t>
        <a:bodyPr/>
        <a:lstStyle/>
        <a:p>
          <a:pPr marL="228600" indent="0" defTabSz="889000">
            <a:lnSpc>
              <a:spcPct val="90000"/>
            </a:lnSpc>
            <a:spcBef>
              <a:spcPct val="0"/>
            </a:spcBef>
            <a:spcAft>
              <a:spcPct val="15000"/>
            </a:spcAft>
            <a:buNone/>
          </a:pPr>
          <a:r>
            <a:rPr lang="fr-FR" sz="2000"/>
            <a:t>Intègre pathologies, environnement, souhait du patient, </a:t>
          </a:r>
          <a:r>
            <a:rPr lang="fr-FR" sz="2000" b="1"/>
            <a:t>self Management </a:t>
          </a:r>
        </a:p>
      </dgm:t>
    </dgm:pt>
    <dgm:pt modelId="{70A64A92-142C-B94B-85D5-C6F667A719F5}" type="parTrans" cxnId="{5161D12C-1D9F-8F4A-A74D-D4E37F4E2968}">
      <dgm:prSet/>
      <dgm:spPr/>
      <dgm:t>
        <a:bodyPr/>
        <a:lstStyle/>
        <a:p>
          <a:endParaRPr lang="fr-FR"/>
        </a:p>
      </dgm:t>
    </dgm:pt>
    <dgm:pt modelId="{816717F2-09ED-E649-9165-474B20A27864}" type="sibTrans" cxnId="{5161D12C-1D9F-8F4A-A74D-D4E37F4E2968}">
      <dgm:prSet/>
      <dgm:spPr/>
      <dgm:t>
        <a:bodyPr/>
        <a:lstStyle/>
        <a:p>
          <a:endParaRPr lang="fr-FR"/>
        </a:p>
      </dgm:t>
    </dgm:pt>
    <dgm:pt modelId="{8028C0D0-6744-0F4D-9263-2546E62F3E35}">
      <dgm:prSet phldrT="[Texte]" custT="1"/>
      <dgm:spPr/>
      <dgm:t>
        <a:bodyPr/>
        <a:lstStyle/>
        <a:p>
          <a:endParaRPr lang="fr-FR" sz="2000"/>
        </a:p>
      </dgm:t>
    </dgm:pt>
    <dgm:pt modelId="{15E391A8-BF00-EF4B-9DA6-AA3F3C1958A3}" type="parTrans" cxnId="{69C28D14-A4D2-334E-95C9-B51EF94E76CA}">
      <dgm:prSet/>
      <dgm:spPr/>
      <dgm:t>
        <a:bodyPr/>
        <a:lstStyle/>
        <a:p>
          <a:endParaRPr lang="fr-FR"/>
        </a:p>
      </dgm:t>
    </dgm:pt>
    <dgm:pt modelId="{BD7779EE-D739-F043-B345-4E1355FDACF8}" type="sibTrans" cxnId="{69C28D14-A4D2-334E-95C9-B51EF94E76CA}">
      <dgm:prSet/>
      <dgm:spPr/>
      <dgm:t>
        <a:bodyPr/>
        <a:lstStyle/>
        <a:p>
          <a:endParaRPr lang="fr-FR"/>
        </a:p>
      </dgm:t>
    </dgm:pt>
    <dgm:pt modelId="{A0AF3748-5B0C-A64F-94FE-925A355677C7}">
      <dgm:prSet phldrT="[Texte]" custT="1"/>
      <dgm:spPr/>
      <dgm:t>
        <a:bodyPr/>
        <a:lstStyle/>
        <a:p>
          <a:r>
            <a:rPr lang="fr-FR" sz="1800"/>
            <a:t> </a:t>
          </a:r>
          <a:r>
            <a:rPr lang="fr-FR" sz="2000"/>
            <a:t>identification des maladies =&gt; traitement</a:t>
          </a:r>
        </a:p>
      </dgm:t>
    </dgm:pt>
    <dgm:pt modelId="{2298C28C-3C79-B348-95CE-5968EF34CE5B}" type="parTrans" cxnId="{1D4D934A-36FC-B64C-9792-8B45F58BBE94}">
      <dgm:prSet/>
      <dgm:spPr/>
      <dgm:t>
        <a:bodyPr/>
        <a:lstStyle/>
        <a:p>
          <a:endParaRPr lang="fr-FR"/>
        </a:p>
      </dgm:t>
    </dgm:pt>
    <dgm:pt modelId="{4E04D593-3529-A34F-9315-4A08A531A312}" type="sibTrans" cxnId="{1D4D934A-36FC-B64C-9792-8B45F58BBE94}">
      <dgm:prSet/>
      <dgm:spPr/>
      <dgm:t>
        <a:bodyPr/>
        <a:lstStyle/>
        <a:p>
          <a:endParaRPr lang="fr-FR"/>
        </a:p>
      </dgm:t>
    </dgm:pt>
    <dgm:pt modelId="{4F858F34-6F25-42DD-85FB-A1C91C258A0A}">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400"/>
            <a:t>Soins Intégrés pour les seniors ICOPE </a:t>
          </a:r>
          <a:r>
            <a:rPr lang="fr-FR" sz="2000" i="1"/>
            <a:t>(OMS, 2019)</a:t>
          </a:r>
        </a:p>
      </dgm:t>
    </dgm:pt>
    <dgm:pt modelId="{B6602803-48CA-4199-A8E4-AE0359FD0DFB}" type="parTrans" cxnId="{B83ED40B-D6B0-48B9-8DB9-39DDBCECBBF1}">
      <dgm:prSet/>
      <dgm:spPr/>
      <dgm:t>
        <a:bodyPr/>
        <a:lstStyle/>
        <a:p>
          <a:endParaRPr lang="fr-FR"/>
        </a:p>
      </dgm:t>
    </dgm:pt>
    <dgm:pt modelId="{750CAB1D-FF77-4591-946F-0B2ADADFEA53}" type="sibTrans" cxnId="{B83ED40B-D6B0-48B9-8DB9-39DDBCECBBF1}">
      <dgm:prSet/>
      <dgm:spPr/>
      <dgm:t>
        <a:bodyPr/>
        <a:lstStyle/>
        <a:p>
          <a:endParaRPr lang="fr-FR"/>
        </a:p>
      </dgm:t>
    </dgm:pt>
    <dgm:pt modelId="{922C7B8F-B53F-4D69-82E7-F14E3E98C98C}">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fr-FR" sz="2000" dirty="0"/>
        </a:p>
      </dgm:t>
    </dgm:pt>
    <dgm:pt modelId="{C2E9FB24-69B0-4BCC-B1B8-6CE1DF8297E4}" type="parTrans" cxnId="{9756EF8E-DA74-43D8-B487-512D6DE11C94}">
      <dgm:prSet/>
      <dgm:spPr/>
      <dgm:t>
        <a:bodyPr/>
        <a:lstStyle/>
        <a:p>
          <a:endParaRPr lang="fr-FR"/>
        </a:p>
      </dgm:t>
    </dgm:pt>
    <dgm:pt modelId="{E23DD44A-E143-4D1C-A2EE-815DC042BD56}" type="sibTrans" cxnId="{9756EF8E-DA74-43D8-B487-512D6DE11C94}">
      <dgm:prSet/>
      <dgm:spPr/>
      <dgm:t>
        <a:bodyPr/>
        <a:lstStyle/>
        <a:p>
          <a:endParaRPr lang="fr-FR"/>
        </a:p>
      </dgm:t>
    </dgm:pt>
    <dgm:pt modelId="{EFF16C5C-373D-F449-9D70-6BF7B993999B}" type="pres">
      <dgm:prSet presAssocID="{C76A04D0-283E-5E4F-BCF2-D998F91EF8DA}" presName="linear" presStyleCnt="0">
        <dgm:presLayoutVars>
          <dgm:dir/>
          <dgm:animLvl val="lvl"/>
          <dgm:resizeHandles val="exact"/>
        </dgm:presLayoutVars>
      </dgm:prSet>
      <dgm:spPr/>
    </dgm:pt>
    <dgm:pt modelId="{336EEB1D-ABE1-1040-8C56-C55A21D0F5B7}" type="pres">
      <dgm:prSet presAssocID="{E913B9FD-3268-A34E-B848-990ED1E15AB3}" presName="parentLin" presStyleCnt="0"/>
      <dgm:spPr/>
    </dgm:pt>
    <dgm:pt modelId="{6B0B93EF-6F99-8740-B683-D2100F9A9ABD}" type="pres">
      <dgm:prSet presAssocID="{E913B9FD-3268-A34E-B848-990ED1E15AB3}" presName="parentLeftMargin" presStyleLbl="node1" presStyleIdx="0" presStyleCnt="4"/>
      <dgm:spPr/>
    </dgm:pt>
    <dgm:pt modelId="{87CA34EA-DD64-CF4E-964B-5680A8B246D9}" type="pres">
      <dgm:prSet presAssocID="{E913B9FD-3268-A34E-B848-990ED1E15AB3}" presName="parentText" presStyleLbl="node1" presStyleIdx="0" presStyleCnt="4" custScaleX="105148">
        <dgm:presLayoutVars>
          <dgm:chMax val="0"/>
          <dgm:bulletEnabled val="1"/>
        </dgm:presLayoutVars>
      </dgm:prSet>
      <dgm:spPr/>
    </dgm:pt>
    <dgm:pt modelId="{60915970-4A50-2F46-BFF0-274C2C11A1DB}" type="pres">
      <dgm:prSet presAssocID="{E913B9FD-3268-A34E-B848-990ED1E15AB3}" presName="negativeSpace" presStyleCnt="0"/>
      <dgm:spPr/>
    </dgm:pt>
    <dgm:pt modelId="{0F76F7A1-9A7B-104F-8A20-5AE1EFD00D00}" type="pres">
      <dgm:prSet presAssocID="{E913B9FD-3268-A34E-B848-990ED1E15AB3}" presName="childText" presStyleLbl="conFgAcc1" presStyleIdx="0" presStyleCnt="4">
        <dgm:presLayoutVars>
          <dgm:bulletEnabled val="1"/>
        </dgm:presLayoutVars>
      </dgm:prSet>
      <dgm:spPr/>
    </dgm:pt>
    <dgm:pt modelId="{3F428654-69FB-2840-947F-D42F0A7BC6E9}" type="pres">
      <dgm:prSet presAssocID="{C55E2F3F-1F6E-DC46-BA87-73D3E7F08704}" presName="spaceBetweenRectangles" presStyleCnt="0"/>
      <dgm:spPr/>
    </dgm:pt>
    <dgm:pt modelId="{FB4E8B21-7071-A04F-9BB3-C10F5E4B0E04}" type="pres">
      <dgm:prSet presAssocID="{B669E1BE-1D83-034E-849C-E3F6A7EB6F03}" presName="parentLin" presStyleCnt="0"/>
      <dgm:spPr/>
    </dgm:pt>
    <dgm:pt modelId="{029BE692-6315-1C4F-AA61-7AA180B0FD72}" type="pres">
      <dgm:prSet presAssocID="{B669E1BE-1D83-034E-849C-E3F6A7EB6F03}" presName="parentLeftMargin" presStyleLbl="node1" presStyleIdx="0" presStyleCnt="4"/>
      <dgm:spPr/>
    </dgm:pt>
    <dgm:pt modelId="{C5D409B2-F6DA-5246-AB05-F3532FBD6084}" type="pres">
      <dgm:prSet presAssocID="{B669E1BE-1D83-034E-849C-E3F6A7EB6F03}" presName="parentText" presStyleLbl="node1" presStyleIdx="1" presStyleCnt="4" custScaleX="105148" custScaleY="131833">
        <dgm:presLayoutVars>
          <dgm:chMax val="0"/>
          <dgm:bulletEnabled val="1"/>
        </dgm:presLayoutVars>
      </dgm:prSet>
      <dgm:spPr/>
    </dgm:pt>
    <dgm:pt modelId="{F1A04674-F7D5-474B-866F-9F54A38F4BE2}" type="pres">
      <dgm:prSet presAssocID="{B669E1BE-1D83-034E-849C-E3F6A7EB6F03}" presName="negativeSpace" presStyleCnt="0"/>
      <dgm:spPr/>
    </dgm:pt>
    <dgm:pt modelId="{50AADD1C-BF37-4046-B248-7809EF04F747}" type="pres">
      <dgm:prSet presAssocID="{B669E1BE-1D83-034E-849C-E3F6A7EB6F03}" presName="childText" presStyleLbl="conFgAcc1" presStyleIdx="1" presStyleCnt="4">
        <dgm:presLayoutVars>
          <dgm:bulletEnabled val="1"/>
        </dgm:presLayoutVars>
      </dgm:prSet>
      <dgm:spPr/>
    </dgm:pt>
    <dgm:pt modelId="{532F4792-F3B0-6C4D-9A14-6932DFBBCA29}" type="pres">
      <dgm:prSet presAssocID="{4B18E5AC-6654-5640-92F2-578FD34A571C}" presName="spaceBetweenRectangles" presStyleCnt="0"/>
      <dgm:spPr/>
    </dgm:pt>
    <dgm:pt modelId="{E5388ED2-A61D-5744-9588-00C8D641D6F3}" type="pres">
      <dgm:prSet presAssocID="{00EE6EBD-192D-C444-8DF6-6DD9155926D7}" presName="parentLin" presStyleCnt="0"/>
      <dgm:spPr/>
    </dgm:pt>
    <dgm:pt modelId="{4D8D4179-9CB3-964E-8AAE-525DCD76FB30}" type="pres">
      <dgm:prSet presAssocID="{00EE6EBD-192D-C444-8DF6-6DD9155926D7}" presName="parentLeftMargin" presStyleLbl="node1" presStyleIdx="1" presStyleCnt="4"/>
      <dgm:spPr/>
    </dgm:pt>
    <dgm:pt modelId="{0DC9CFEA-CFAA-B844-AE90-16ECE4858340}" type="pres">
      <dgm:prSet presAssocID="{00EE6EBD-192D-C444-8DF6-6DD9155926D7}" presName="parentText" presStyleLbl="node1" presStyleIdx="2" presStyleCnt="4" custScaleX="129347">
        <dgm:presLayoutVars>
          <dgm:chMax val="0"/>
          <dgm:bulletEnabled val="1"/>
        </dgm:presLayoutVars>
      </dgm:prSet>
      <dgm:spPr/>
    </dgm:pt>
    <dgm:pt modelId="{9E5F0B7E-A2A1-D64A-A528-77D31CE55002}" type="pres">
      <dgm:prSet presAssocID="{00EE6EBD-192D-C444-8DF6-6DD9155926D7}" presName="negativeSpace" presStyleCnt="0"/>
      <dgm:spPr/>
    </dgm:pt>
    <dgm:pt modelId="{B5CE4EF7-4CC9-E345-BB86-1F0090B32EF7}" type="pres">
      <dgm:prSet presAssocID="{00EE6EBD-192D-C444-8DF6-6DD9155926D7}" presName="childText" presStyleLbl="conFgAcc1" presStyleIdx="2" presStyleCnt="4">
        <dgm:presLayoutVars>
          <dgm:bulletEnabled val="1"/>
        </dgm:presLayoutVars>
      </dgm:prSet>
      <dgm:spPr/>
    </dgm:pt>
    <dgm:pt modelId="{8E3D9324-C58E-4BDE-BE21-5DF91FBF23C2}" type="pres">
      <dgm:prSet presAssocID="{033881C3-2F1C-2347-8D75-3B2B0DFEBB67}" presName="spaceBetweenRectangles" presStyleCnt="0"/>
      <dgm:spPr/>
    </dgm:pt>
    <dgm:pt modelId="{8998D4C9-8B51-40EB-9A3E-07CA68477556}" type="pres">
      <dgm:prSet presAssocID="{4F858F34-6F25-42DD-85FB-A1C91C258A0A}" presName="parentLin" presStyleCnt="0"/>
      <dgm:spPr/>
    </dgm:pt>
    <dgm:pt modelId="{1ADF9618-F225-446C-A51C-EABDEF253069}" type="pres">
      <dgm:prSet presAssocID="{4F858F34-6F25-42DD-85FB-A1C91C258A0A}" presName="parentLeftMargin" presStyleLbl="node1" presStyleIdx="2" presStyleCnt="4"/>
      <dgm:spPr/>
    </dgm:pt>
    <dgm:pt modelId="{41250FD6-7C59-4DA3-A804-B29693E220F2}" type="pres">
      <dgm:prSet presAssocID="{4F858F34-6F25-42DD-85FB-A1C91C258A0A}" presName="parentText" presStyleLbl="node1" presStyleIdx="3" presStyleCnt="4" custScaleX="105148" custScaleY="146465">
        <dgm:presLayoutVars>
          <dgm:chMax val="0"/>
          <dgm:bulletEnabled val="1"/>
        </dgm:presLayoutVars>
      </dgm:prSet>
      <dgm:spPr/>
    </dgm:pt>
    <dgm:pt modelId="{95596E9E-6E40-4D5C-8E33-B64C019DC2C3}" type="pres">
      <dgm:prSet presAssocID="{4F858F34-6F25-42DD-85FB-A1C91C258A0A}" presName="negativeSpace" presStyleCnt="0"/>
      <dgm:spPr/>
    </dgm:pt>
    <dgm:pt modelId="{D320F6FA-952E-4FBF-8134-F6D12D468EC3}" type="pres">
      <dgm:prSet presAssocID="{4F858F34-6F25-42DD-85FB-A1C91C258A0A}" presName="childText" presStyleLbl="conFgAcc1" presStyleIdx="3" presStyleCnt="4">
        <dgm:presLayoutVars>
          <dgm:bulletEnabled val="1"/>
        </dgm:presLayoutVars>
      </dgm:prSet>
      <dgm:spPr/>
    </dgm:pt>
  </dgm:ptLst>
  <dgm:cxnLst>
    <dgm:cxn modelId="{B83ED40B-D6B0-48B9-8DB9-39DDBCECBBF1}" srcId="{C76A04D0-283E-5E4F-BCF2-D998F91EF8DA}" destId="{4F858F34-6F25-42DD-85FB-A1C91C258A0A}" srcOrd="3" destOrd="0" parTransId="{B6602803-48CA-4199-A8E4-AE0359FD0DFB}" sibTransId="{750CAB1D-FF77-4591-946F-0B2ADADFEA53}"/>
    <dgm:cxn modelId="{69C28D14-A4D2-334E-95C9-B51EF94E76CA}" srcId="{B669E1BE-1D83-034E-849C-E3F6A7EB6F03}" destId="{8028C0D0-6744-0F4D-9263-2546E62F3E35}" srcOrd="0" destOrd="0" parTransId="{15E391A8-BF00-EF4B-9DA6-AA3F3C1958A3}" sibTransId="{BD7779EE-D739-F043-B345-4E1355FDACF8}"/>
    <dgm:cxn modelId="{8C6BB019-A35B-4C4C-8843-E38162FD3782}" type="presOf" srcId="{89DCDD7A-5EB4-2C4D-95BC-D188D7D2AD2F}" destId="{D320F6FA-952E-4FBF-8134-F6D12D468EC3}" srcOrd="0" destOrd="0" presId="urn:microsoft.com/office/officeart/2005/8/layout/list1"/>
    <dgm:cxn modelId="{8DF01027-667F-AB4B-9421-DE218F273A2E}" srcId="{C76A04D0-283E-5E4F-BCF2-D998F91EF8DA}" destId="{B669E1BE-1D83-034E-849C-E3F6A7EB6F03}" srcOrd="1" destOrd="0" parTransId="{1B075442-A8B3-304B-9DB8-819FC24AAD83}" sibTransId="{4B18E5AC-6654-5640-92F2-578FD34A571C}"/>
    <dgm:cxn modelId="{5161D12C-1D9F-8F4A-A74D-D4E37F4E2968}" srcId="{4F858F34-6F25-42DD-85FB-A1C91C258A0A}" destId="{89DCDD7A-5EB4-2C4D-95BC-D188D7D2AD2F}" srcOrd="0" destOrd="0" parTransId="{70A64A92-142C-B94B-85D5-C6F667A719F5}" sibTransId="{816717F2-09ED-E649-9165-474B20A27864}"/>
    <dgm:cxn modelId="{C0FA4D4A-7F05-4602-8D5A-C286ED8E262E}" type="presOf" srcId="{922C7B8F-B53F-4D69-82E7-F14E3E98C98C}" destId="{B5CE4EF7-4CC9-E345-BB86-1F0090B32EF7}" srcOrd="0" destOrd="0" presId="urn:microsoft.com/office/officeart/2005/8/layout/list1"/>
    <dgm:cxn modelId="{1D4D934A-36FC-B64C-9792-8B45F58BBE94}" srcId="{E913B9FD-3268-A34E-B848-990ED1E15AB3}" destId="{A0AF3748-5B0C-A64F-94FE-925A355677C7}" srcOrd="0" destOrd="0" parTransId="{2298C28C-3C79-B348-95CE-5968EF34CE5B}" sibTransId="{4E04D593-3529-A34F-9315-4A08A531A312}"/>
    <dgm:cxn modelId="{910F7273-9D18-4893-AEB4-38B68C568F4F}" type="presOf" srcId="{4F858F34-6F25-42DD-85FB-A1C91C258A0A}" destId="{1ADF9618-F225-446C-A51C-EABDEF253069}" srcOrd="0" destOrd="0" presId="urn:microsoft.com/office/officeart/2005/8/layout/list1"/>
    <dgm:cxn modelId="{6C563955-39BF-A944-914A-E691168C3F41}" type="presOf" srcId="{A0AF3748-5B0C-A64F-94FE-925A355677C7}" destId="{0F76F7A1-9A7B-104F-8A20-5AE1EFD00D00}" srcOrd="0" destOrd="0" presId="urn:microsoft.com/office/officeart/2005/8/layout/list1"/>
    <dgm:cxn modelId="{0B24B886-2DCA-9348-926E-09155629BFEB}" type="presOf" srcId="{8028C0D0-6744-0F4D-9263-2546E62F3E35}" destId="{50AADD1C-BF37-4046-B248-7809EF04F747}" srcOrd="0" destOrd="0" presId="urn:microsoft.com/office/officeart/2005/8/layout/list1"/>
    <dgm:cxn modelId="{9756EF8E-DA74-43D8-B487-512D6DE11C94}" srcId="{00EE6EBD-192D-C444-8DF6-6DD9155926D7}" destId="{922C7B8F-B53F-4D69-82E7-F14E3E98C98C}" srcOrd="0" destOrd="0" parTransId="{C2E9FB24-69B0-4BCC-B1B8-6CE1DF8297E4}" sibTransId="{E23DD44A-E143-4D1C-A2EE-815DC042BD56}"/>
    <dgm:cxn modelId="{B9BB859D-ECAD-A84B-92A6-8161EDCB23E6}" type="presOf" srcId="{00EE6EBD-192D-C444-8DF6-6DD9155926D7}" destId="{4D8D4179-9CB3-964E-8AAE-525DCD76FB30}" srcOrd="0" destOrd="0" presId="urn:microsoft.com/office/officeart/2005/8/layout/list1"/>
    <dgm:cxn modelId="{F90654A5-5934-5241-9EC6-FE5555F30AB6}" type="presOf" srcId="{00EE6EBD-192D-C444-8DF6-6DD9155926D7}" destId="{0DC9CFEA-CFAA-B844-AE90-16ECE4858340}" srcOrd="1" destOrd="0" presId="urn:microsoft.com/office/officeart/2005/8/layout/list1"/>
    <dgm:cxn modelId="{9DCE03B5-2F23-4292-B7D1-61BC8CC8CD12}" type="presOf" srcId="{4F858F34-6F25-42DD-85FB-A1C91C258A0A}" destId="{41250FD6-7C59-4DA3-A804-B29693E220F2}" srcOrd="1" destOrd="0" presId="urn:microsoft.com/office/officeart/2005/8/layout/list1"/>
    <dgm:cxn modelId="{CBC5ABC9-23C4-AD4F-8C03-8B95E1D149AB}" type="presOf" srcId="{E913B9FD-3268-A34E-B848-990ED1E15AB3}" destId="{6B0B93EF-6F99-8740-B683-D2100F9A9ABD}" srcOrd="0" destOrd="0" presId="urn:microsoft.com/office/officeart/2005/8/layout/list1"/>
    <dgm:cxn modelId="{DA99DCD0-BEF3-074D-8EA6-5659BC8BC863}" srcId="{C76A04D0-283E-5E4F-BCF2-D998F91EF8DA}" destId="{E913B9FD-3268-A34E-B848-990ED1E15AB3}" srcOrd="0" destOrd="0" parTransId="{9C96D0D1-D3C0-AB46-9ECE-7102A7AFC97B}" sibTransId="{C55E2F3F-1F6E-DC46-BA87-73D3E7F08704}"/>
    <dgm:cxn modelId="{6DFFA6D1-58FB-894C-9DAB-2EF1DC700858}" type="presOf" srcId="{E913B9FD-3268-A34E-B848-990ED1E15AB3}" destId="{87CA34EA-DD64-CF4E-964B-5680A8B246D9}" srcOrd="1" destOrd="0" presId="urn:microsoft.com/office/officeart/2005/8/layout/list1"/>
    <dgm:cxn modelId="{229E32D6-222B-AA45-BC96-A9A1AD2945D8}" type="presOf" srcId="{B669E1BE-1D83-034E-849C-E3F6A7EB6F03}" destId="{029BE692-6315-1C4F-AA61-7AA180B0FD72}" srcOrd="0" destOrd="0" presId="urn:microsoft.com/office/officeart/2005/8/layout/list1"/>
    <dgm:cxn modelId="{4A64ABE5-BFC7-F04A-964B-AC2475020AC0}" srcId="{C76A04D0-283E-5E4F-BCF2-D998F91EF8DA}" destId="{00EE6EBD-192D-C444-8DF6-6DD9155926D7}" srcOrd="2" destOrd="0" parTransId="{4304C531-56CD-7749-8C8C-C0140275F638}" sibTransId="{033881C3-2F1C-2347-8D75-3B2B0DFEBB67}"/>
    <dgm:cxn modelId="{F3B3ABF8-16BE-BC4B-A9E8-5D988F997389}" type="presOf" srcId="{B669E1BE-1D83-034E-849C-E3F6A7EB6F03}" destId="{C5D409B2-F6DA-5246-AB05-F3532FBD6084}" srcOrd="1" destOrd="0" presId="urn:microsoft.com/office/officeart/2005/8/layout/list1"/>
    <dgm:cxn modelId="{150904FB-ECAC-EF47-B974-FC678D90319F}" type="presOf" srcId="{C76A04D0-283E-5E4F-BCF2-D998F91EF8DA}" destId="{EFF16C5C-373D-F449-9D70-6BF7B993999B}" srcOrd="0" destOrd="0" presId="urn:microsoft.com/office/officeart/2005/8/layout/list1"/>
    <dgm:cxn modelId="{4CB73AC0-EFCB-424A-872E-B69624D5C430}" type="presParOf" srcId="{EFF16C5C-373D-F449-9D70-6BF7B993999B}" destId="{336EEB1D-ABE1-1040-8C56-C55A21D0F5B7}" srcOrd="0" destOrd="0" presId="urn:microsoft.com/office/officeart/2005/8/layout/list1"/>
    <dgm:cxn modelId="{E126B732-9C57-CB44-A40E-32D34F482350}" type="presParOf" srcId="{336EEB1D-ABE1-1040-8C56-C55A21D0F5B7}" destId="{6B0B93EF-6F99-8740-B683-D2100F9A9ABD}" srcOrd="0" destOrd="0" presId="urn:microsoft.com/office/officeart/2005/8/layout/list1"/>
    <dgm:cxn modelId="{11433594-1D02-AC47-B712-09224D6FEF9E}" type="presParOf" srcId="{336EEB1D-ABE1-1040-8C56-C55A21D0F5B7}" destId="{87CA34EA-DD64-CF4E-964B-5680A8B246D9}" srcOrd="1" destOrd="0" presId="urn:microsoft.com/office/officeart/2005/8/layout/list1"/>
    <dgm:cxn modelId="{A11A0E9F-6D3D-6742-8C6F-F1FD11F07953}" type="presParOf" srcId="{EFF16C5C-373D-F449-9D70-6BF7B993999B}" destId="{60915970-4A50-2F46-BFF0-274C2C11A1DB}" srcOrd="1" destOrd="0" presId="urn:microsoft.com/office/officeart/2005/8/layout/list1"/>
    <dgm:cxn modelId="{48797928-EFF2-3B47-BAC2-61AA1289E8D0}" type="presParOf" srcId="{EFF16C5C-373D-F449-9D70-6BF7B993999B}" destId="{0F76F7A1-9A7B-104F-8A20-5AE1EFD00D00}" srcOrd="2" destOrd="0" presId="urn:microsoft.com/office/officeart/2005/8/layout/list1"/>
    <dgm:cxn modelId="{878D6D94-3BA8-2C40-9895-82C1220326C9}" type="presParOf" srcId="{EFF16C5C-373D-F449-9D70-6BF7B993999B}" destId="{3F428654-69FB-2840-947F-D42F0A7BC6E9}" srcOrd="3" destOrd="0" presId="urn:microsoft.com/office/officeart/2005/8/layout/list1"/>
    <dgm:cxn modelId="{BD678210-DF58-6345-BB41-53C7FA67A209}" type="presParOf" srcId="{EFF16C5C-373D-F449-9D70-6BF7B993999B}" destId="{FB4E8B21-7071-A04F-9BB3-C10F5E4B0E04}" srcOrd="4" destOrd="0" presId="urn:microsoft.com/office/officeart/2005/8/layout/list1"/>
    <dgm:cxn modelId="{CD4C1640-4E5A-BC44-A531-FC19BEB19CDC}" type="presParOf" srcId="{FB4E8B21-7071-A04F-9BB3-C10F5E4B0E04}" destId="{029BE692-6315-1C4F-AA61-7AA180B0FD72}" srcOrd="0" destOrd="0" presId="urn:microsoft.com/office/officeart/2005/8/layout/list1"/>
    <dgm:cxn modelId="{1A39A2C1-BA5D-7744-BC1C-B7BEA9C84306}" type="presParOf" srcId="{FB4E8B21-7071-A04F-9BB3-C10F5E4B0E04}" destId="{C5D409B2-F6DA-5246-AB05-F3532FBD6084}" srcOrd="1" destOrd="0" presId="urn:microsoft.com/office/officeart/2005/8/layout/list1"/>
    <dgm:cxn modelId="{AEACAE8F-0AF6-1B4A-BE88-92042124CE06}" type="presParOf" srcId="{EFF16C5C-373D-F449-9D70-6BF7B993999B}" destId="{F1A04674-F7D5-474B-866F-9F54A38F4BE2}" srcOrd="5" destOrd="0" presId="urn:microsoft.com/office/officeart/2005/8/layout/list1"/>
    <dgm:cxn modelId="{E2D61525-AEF2-1140-82AE-3A443A7C85D3}" type="presParOf" srcId="{EFF16C5C-373D-F449-9D70-6BF7B993999B}" destId="{50AADD1C-BF37-4046-B248-7809EF04F747}" srcOrd="6" destOrd="0" presId="urn:microsoft.com/office/officeart/2005/8/layout/list1"/>
    <dgm:cxn modelId="{169CD2A0-2521-9E4F-B003-E9947343173E}" type="presParOf" srcId="{EFF16C5C-373D-F449-9D70-6BF7B993999B}" destId="{532F4792-F3B0-6C4D-9A14-6932DFBBCA29}" srcOrd="7" destOrd="0" presId="urn:microsoft.com/office/officeart/2005/8/layout/list1"/>
    <dgm:cxn modelId="{CE8100BE-7A8E-8A4D-9625-A147A4F89849}" type="presParOf" srcId="{EFF16C5C-373D-F449-9D70-6BF7B993999B}" destId="{E5388ED2-A61D-5744-9588-00C8D641D6F3}" srcOrd="8" destOrd="0" presId="urn:microsoft.com/office/officeart/2005/8/layout/list1"/>
    <dgm:cxn modelId="{05707588-C085-F745-B576-9265BB15D865}" type="presParOf" srcId="{E5388ED2-A61D-5744-9588-00C8D641D6F3}" destId="{4D8D4179-9CB3-964E-8AAE-525DCD76FB30}" srcOrd="0" destOrd="0" presId="urn:microsoft.com/office/officeart/2005/8/layout/list1"/>
    <dgm:cxn modelId="{05E0BD06-23B4-F843-8272-B54E841E3D5B}" type="presParOf" srcId="{E5388ED2-A61D-5744-9588-00C8D641D6F3}" destId="{0DC9CFEA-CFAA-B844-AE90-16ECE4858340}" srcOrd="1" destOrd="0" presId="urn:microsoft.com/office/officeart/2005/8/layout/list1"/>
    <dgm:cxn modelId="{E76AC1EC-4EC4-AC48-85BA-E923E1F2A91C}" type="presParOf" srcId="{EFF16C5C-373D-F449-9D70-6BF7B993999B}" destId="{9E5F0B7E-A2A1-D64A-A528-77D31CE55002}" srcOrd="9" destOrd="0" presId="urn:microsoft.com/office/officeart/2005/8/layout/list1"/>
    <dgm:cxn modelId="{EB2821CC-6FB7-9543-973B-06E1AE94FAD1}" type="presParOf" srcId="{EFF16C5C-373D-F449-9D70-6BF7B993999B}" destId="{B5CE4EF7-4CC9-E345-BB86-1F0090B32EF7}" srcOrd="10" destOrd="0" presId="urn:microsoft.com/office/officeart/2005/8/layout/list1"/>
    <dgm:cxn modelId="{8AAEC298-1CF7-4470-9065-2979F62E2533}" type="presParOf" srcId="{EFF16C5C-373D-F449-9D70-6BF7B993999B}" destId="{8E3D9324-C58E-4BDE-BE21-5DF91FBF23C2}" srcOrd="11" destOrd="0" presId="urn:microsoft.com/office/officeart/2005/8/layout/list1"/>
    <dgm:cxn modelId="{46DCA4A8-20DE-4F60-AB76-287972EF94D4}" type="presParOf" srcId="{EFF16C5C-373D-F449-9D70-6BF7B993999B}" destId="{8998D4C9-8B51-40EB-9A3E-07CA68477556}" srcOrd="12" destOrd="0" presId="urn:microsoft.com/office/officeart/2005/8/layout/list1"/>
    <dgm:cxn modelId="{A33F79E6-CB4F-4FFB-8E06-8E6E94C7B523}" type="presParOf" srcId="{8998D4C9-8B51-40EB-9A3E-07CA68477556}" destId="{1ADF9618-F225-446C-A51C-EABDEF253069}" srcOrd="0" destOrd="0" presId="urn:microsoft.com/office/officeart/2005/8/layout/list1"/>
    <dgm:cxn modelId="{3BAE167F-4A24-4112-809D-866D3D87C343}" type="presParOf" srcId="{8998D4C9-8B51-40EB-9A3E-07CA68477556}" destId="{41250FD6-7C59-4DA3-A804-B29693E220F2}" srcOrd="1" destOrd="0" presId="urn:microsoft.com/office/officeart/2005/8/layout/list1"/>
    <dgm:cxn modelId="{E33991D5-D552-4D29-8ED0-B753443AAF48}" type="presParOf" srcId="{EFF16C5C-373D-F449-9D70-6BF7B993999B}" destId="{95596E9E-6E40-4D5C-8E33-B64C019DC2C3}" srcOrd="13" destOrd="0" presId="urn:microsoft.com/office/officeart/2005/8/layout/list1"/>
    <dgm:cxn modelId="{870344C1-4B78-438F-AB4C-8BAE4B82673D}" type="presParOf" srcId="{EFF16C5C-373D-F449-9D70-6BF7B993999B}" destId="{D320F6FA-952E-4FBF-8134-F6D12D468EC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6F7A1-9A7B-104F-8A20-5AE1EFD00D00}">
      <dsp:nvSpPr>
        <dsp:cNvPr id="0" name=""/>
        <dsp:cNvSpPr/>
      </dsp:nvSpPr>
      <dsp:spPr>
        <a:xfrm>
          <a:off x="0" y="390453"/>
          <a:ext cx="7872928" cy="834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1027" tIns="416560" rIns="611027"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a:t> </a:t>
          </a:r>
          <a:r>
            <a:rPr lang="fr-FR" sz="2000" kern="1200"/>
            <a:t>identification des maladies =&gt; traitement</a:t>
          </a:r>
        </a:p>
      </dsp:txBody>
      <dsp:txXfrm>
        <a:off x="0" y="390453"/>
        <a:ext cx="7872928" cy="834750"/>
      </dsp:txXfrm>
    </dsp:sp>
    <dsp:sp modelId="{87CA34EA-DD64-CF4E-964B-5680A8B246D9}">
      <dsp:nvSpPr>
        <dsp:cNvPr id="0" name=""/>
        <dsp:cNvSpPr/>
      </dsp:nvSpPr>
      <dsp:spPr>
        <a:xfrm>
          <a:off x="393646" y="95253"/>
          <a:ext cx="5794758"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305" tIns="0" rIns="208305" bIns="0" numCol="1" spcCol="1270" anchor="ctr" anchorCtr="0">
          <a:noAutofit/>
        </a:bodyPr>
        <a:lstStyle/>
        <a:p>
          <a:pPr marL="0" lvl="0" indent="0" algn="l" defTabSz="1066800">
            <a:lnSpc>
              <a:spcPct val="90000"/>
            </a:lnSpc>
            <a:spcBef>
              <a:spcPct val="0"/>
            </a:spcBef>
            <a:spcAft>
              <a:spcPct val="35000"/>
            </a:spcAft>
            <a:buNone/>
          </a:pPr>
          <a:r>
            <a:rPr lang="fr-FR" sz="2400" kern="1200"/>
            <a:t>Démarche médicale classique</a:t>
          </a:r>
        </a:p>
      </dsp:txBody>
      <dsp:txXfrm>
        <a:off x="422467" y="124074"/>
        <a:ext cx="5737116" cy="532758"/>
      </dsp:txXfrm>
    </dsp:sp>
    <dsp:sp modelId="{50AADD1C-BF37-4046-B248-7809EF04F747}">
      <dsp:nvSpPr>
        <dsp:cNvPr id="0" name=""/>
        <dsp:cNvSpPr/>
      </dsp:nvSpPr>
      <dsp:spPr>
        <a:xfrm>
          <a:off x="0" y="1816345"/>
          <a:ext cx="7872928"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1027" tIns="416560" rIns="611027" bIns="142240" numCol="1" spcCol="1270" anchor="t" anchorCtr="0">
          <a:noAutofit/>
        </a:bodyPr>
        <a:lstStyle/>
        <a:p>
          <a:pPr marL="228600" lvl="1" indent="-228600" algn="l" defTabSz="889000">
            <a:lnSpc>
              <a:spcPct val="90000"/>
            </a:lnSpc>
            <a:spcBef>
              <a:spcPct val="0"/>
            </a:spcBef>
            <a:spcAft>
              <a:spcPct val="15000"/>
            </a:spcAft>
            <a:buChar char="•"/>
          </a:pPr>
          <a:endParaRPr lang="fr-FR" sz="2000" kern="1200"/>
        </a:p>
      </dsp:txBody>
      <dsp:txXfrm>
        <a:off x="0" y="1816345"/>
        <a:ext cx="7872928" cy="504000"/>
      </dsp:txXfrm>
    </dsp:sp>
    <dsp:sp modelId="{C5D409B2-F6DA-5246-AB05-F3532FBD6084}">
      <dsp:nvSpPr>
        <dsp:cNvPr id="0" name=""/>
        <dsp:cNvSpPr/>
      </dsp:nvSpPr>
      <dsp:spPr>
        <a:xfrm>
          <a:off x="393646" y="1333203"/>
          <a:ext cx="5794758" cy="7783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305" tIns="0" rIns="208305"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FR" sz="2400" kern="1200"/>
            <a:t>Évaluation Gériatrique Standardisée (EGS) </a:t>
          </a:r>
          <a:r>
            <a:rPr lang="fr-FR" sz="2000" i="1" kern="1200"/>
            <a:t>(</a:t>
          </a:r>
          <a:r>
            <a:rPr lang="fr-FR" sz="2000" i="1" kern="1200" err="1"/>
            <a:t>Rubenstein</a:t>
          </a:r>
          <a:r>
            <a:rPr lang="fr-FR" sz="2000" i="1" kern="1200"/>
            <a:t>, 1984)</a:t>
          </a:r>
        </a:p>
      </dsp:txBody>
      <dsp:txXfrm>
        <a:off x="431642" y="1371199"/>
        <a:ext cx="5718766" cy="702350"/>
      </dsp:txXfrm>
    </dsp:sp>
    <dsp:sp modelId="{B5CE4EF7-4CC9-E345-BB86-1F0090B32EF7}">
      <dsp:nvSpPr>
        <dsp:cNvPr id="0" name=""/>
        <dsp:cNvSpPr/>
      </dsp:nvSpPr>
      <dsp:spPr>
        <a:xfrm>
          <a:off x="0" y="2723545"/>
          <a:ext cx="7872928"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1027" tIns="416560" rIns="611027" bIns="14224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None/>
            <a:tabLst/>
            <a:defRPr/>
          </a:pPr>
          <a:endParaRPr lang="fr-FR" sz="2000" kern="1200" dirty="0"/>
        </a:p>
      </dsp:txBody>
      <dsp:txXfrm>
        <a:off x="0" y="2723545"/>
        <a:ext cx="7872928" cy="504000"/>
      </dsp:txXfrm>
    </dsp:sp>
    <dsp:sp modelId="{0DC9CFEA-CFAA-B844-AE90-16ECE4858340}">
      <dsp:nvSpPr>
        <dsp:cNvPr id="0" name=""/>
        <dsp:cNvSpPr/>
      </dsp:nvSpPr>
      <dsp:spPr>
        <a:xfrm>
          <a:off x="393646" y="2428345"/>
          <a:ext cx="7128377"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305" tIns="0" rIns="208305"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FR" sz="2400" kern="1200" dirty="0"/>
            <a:t>Concept de « fragilité » </a:t>
          </a:r>
          <a:r>
            <a:rPr lang="fr-FR" sz="2000" i="1" kern="1200" dirty="0"/>
            <a:t>(Fried, 2001; </a:t>
          </a:r>
          <a:r>
            <a:rPr lang="fr-FR" sz="2000" i="1" kern="1200" dirty="0" err="1"/>
            <a:t>Rockwood</a:t>
          </a:r>
          <a:r>
            <a:rPr lang="fr-FR" sz="2000" i="1" kern="1200" dirty="0"/>
            <a:t> 2007)</a:t>
          </a:r>
        </a:p>
      </dsp:txBody>
      <dsp:txXfrm>
        <a:off x="422467" y="2457166"/>
        <a:ext cx="7070735" cy="532758"/>
      </dsp:txXfrm>
    </dsp:sp>
    <dsp:sp modelId="{D320F6FA-952E-4FBF-8134-F6D12D468EC3}">
      <dsp:nvSpPr>
        <dsp:cNvPr id="0" name=""/>
        <dsp:cNvSpPr/>
      </dsp:nvSpPr>
      <dsp:spPr>
        <a:xfrm>
          <a:off x="0" y="3905074"/>
          <a:ext cx="7872928" cy="113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1027" tIns="416560" rIns="611027" bIns="142240" numCol="1" spcCol="1270" anchor="t" anchorCtr="0">
          <a:noAutofit/>
        </a:bodyPr>
        <a:lstStyle/>
        <a:p>
          <a:pPr marL="228600" lvl="1" indent="0" algn="l" defTabSz="889000">
            <a:lnSpc>
              <a:spcPct val="90000"/>
            </a:lnSpc>
            <a:spcBef>
              <a:spcPct val="0"/>
            </a:spcBef>
            <a:spcAft>
              <a:spcPct val="15000"/>
            </a:spcAft>
            <a:buNone/>
          </a:pPr>
          <a:r>
            <a:rPr lang="fr-FR" sz="2000" kern="1200"/>
            <a:t>Intègre pathologies, environnement, souhait du patient, </a:t>
          </a:r>
          <a:r>
            <a:rPr lang="fr-FR" sz="2000" b="1" kern="1200"/>
            <a:t>self Management </a:t>
          </a:r>
        </a:p>
      </dsp:txBody>
      <dsp:txXfrm>
        <a:off x="0" y="3905074"/>
        <a:ext cx="7872928" cy="1134000"/>
      </dsp:txXfrm>
    </dsp:sp>
    <dsp:sp modelId="{41250FD6-7C59-4DA3-A804-B29693E220F2}">
      <dsp:nvSpPr>
        <dsp:cNvPr id="0" name=""/>
        <dsp:cNvSpPr/>
      </dsp:nvSpPr>
      <dsp:spPr>
        <a:xfrm>
          <a:off x="393646" y="3335545"/>
          <a:ext cx="5794758" cy="8647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305" tIns="0" rIns="208305"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FR" sz="2400" kern="1200"/>
            <a:t>Soins Intégrés pour les seniors ICOPE </a:t>
          </a:r>
          <a:r>
            <a:rPr lang="fr-FR" sz="2000" i="1" kern="1200"/>
            <a:t>(OMS, 2019)</a:t>
          </a:r>
        </a:p>
      </dsp:txBody>
      <dsp:txXfrm>
        <a:off x="435859" y="3377758"/>
        <a:ext cx="5710332" cy="78030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DF63A-897D-46C1-AF48-2F9BBA0AEBA8}" type="datetimeFigureOut">
              <a:rPr lang="fr-FR" smtClean="0"/>
              <a:t>14/11/2025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76FC2-802A-4FE7-A9BF-29B8191F09E6}" type="slidenum">
              <a:rPr lang="fr-FR" smtClean="0"/>
              <a:t>‹N°›</a:t>
            </a:fld>
            <a:endParaRPr lang="fr-FR"/>
          </a:p>
        </p:txBody>
      </p:sp>
    </p:spTree>
    <p:extLst>
      <p:ext uri="{BB962C8B-B14F-4D97-AF65-F5344CB8AC3E}">
        <p14:creationId xmlns:p14="http://schemas.microsoft.com/office/powerpoint/2010/main" val="162510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 nous allons passer à 8,4 millions de patients &gt;75 ans d’ici 2030!</a:t>
            </a:r>
          </a:p>
        </p:txBody>
      </p:sp>
      <p:sp>
        <p:nvSpPr>
          <p:cNvPr id="4" name="Espace réservé du numéro de diapositive 3"/>
          <p:cNvSpPr>
            <a:spLocks noGrp="1"/>
          </p:cNvSpPr>
          <p:nvPr>
            <p:ph type="sldNum" sz="quarter" idx="10"/>
          </p:nvPr>
        </p:nvSpPr>
        <p:spPr/>
        <p:txBody>
          <a:bodyPr/>
          <a:lstStyle/>
          <a:p>
            <a:fld id="{76E76FC2-802A-4FE7-A9BF-29B8191F09E6}" type="slidenum">
              <a:rPr lang="fr-FR" smtClean="0"/>
              <a:t>5</a:t>
            </a:fld>
            <a:endParaRPr lang="fr-FR"/>
          </a:p>
        </p:txBody>
      </p:sp>
    </p:spTree>
    <p:extLst>
      <p:ext uri="{BB962C8B-B14F-4D97-AF65-F5344CB8AC3E}">
        <p14:creationId xmlns:p14="http://schemas.microsoft.com/office/powerpoint/2010/main" val="3597422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a:t>
            </a:r>
            <a:r>
              <a:rPr lang="fr-FR" baseline="0" dirty="0"/>
              <a:t> seuil d’insuffisance peut correspondre à un seuil de dépendance fonctionnelle.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DECCC-29DA-4C5B-ABD7-DE1380D206D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008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Qui dit patient complexe dit prise en charge complexe</a:t>
            </a:r>
            <a:endParaRPr lang="fr-FR" dirty="0"/>
          </a:p>
          <a:p>
            <a:r>
              <a:rPr lang="fr-FR" dirty="0"/>
              <a:t>L’Evaluation gériatrique</a:t>
            </a:r>
            <a:r>
              <a:rPr lang="fr-FR" baseline="0" dirty="0"/>
              <a:t> approfondie est devenu depuis la méta-analyse d’Ellis en 2011 le socle de la prise en charge gériatrique, permettant d’améliorer le devenir des patients et de réduire en particulier le risque d’entrée en institution à 1 an; et donc l’objectif à atteindre pour nos patients âgés. </a:t>
            </a:r>
          </a:p>
          <a:p>
            <a:r>
              <a:rPr lang="fr-FR" baseline="0" dirty="0"/>
              <a:t>**Il s’agit non seulement d’une évaluation holistique pour identifier les besoins mais également de poser les bases d’un plan de soins individualisé et d’une prise en charge.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6B31C-ADF5-49FC-8A40-C3EDC0FD70D4}"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744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6B31C-ADF5-49FC-8A40-C3EDC0FD70D4}"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056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6B31C-ADF5-49FC-8A40-C3EDC0FD70D4}"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9545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6B31C-ADF5-49FC-8A40-C3EDC0FD70D4}"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501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pPr algn="just"/>
            <a:r>
              <a:rPr lang="fr-FR" dirty="0"/>
              <a:t>Les Soins Intégrés s’inscrivent dans un continuum vis à vis de la PEC gériatrique:</a:t>
            </a:r>
          </a:p>
          <a:p>
            <a:pPr marL="171450" indent="-171450" algn="just">
              <a:buFontTx/>
              <a:buChar char="-"/>
            </a:pPr>
            <a:r>
              <a:rPr lang="fr-FR" dirty="0"/>
              <a:t>Initialement les</a:t>
            </a:r>
            <a:r>
              <a:rPr lang="fr-FR" baseline="0" dirty="0"/>
              <a:t> soins destinés aux PA étaient peu différents de ceux des adultes jeunes ils passaient par l’analyse des signes cliniques, l’identification des maladies et leur traitement. </a:t>
            </a:r>
          </a:p>
          <a:p>
            <a:pPr marL="171450" indent="-171450" algn="just">
              <a:buFontTx/>
              <a:buChar char="-"/>
            </a:pPr>
            <a:r>
              <a:rPr lang="fr-FR" baseline="0" dirty="0"/>
              <a:t>Dans les année 80, </a:t>
            </a:r>
            <a:r>
              <a:rPr lang="fr-FR" baseline="0" dirty="0" err="1"/>
              <a:t>Rubenstein</a:t>
            </a:r>
            <a:r>
              <a:rPr lang="fr-FR" baseline="0" dirty="0"/>
              <a:t> a montré que l’évaluation Gérontologique standardisée permettait d’identifier les grands syndromes gériatriques et de mettre en place une prise en charge globale ce qui avait pour effet de diminuer la mortalité, les ré hospitalisations et les déficits fonctionnels.</a:t>
            </a:r>
          </a:p>
          <a:p>
            <a:pPr marL="171450" indent="-171450" algn="just">
              <a:buFontTx/>
              <a:buChar char="-"/>
            </a:pPr>
            <a:r>
              <a:rPr lang="fr-FR" baseline="0" dirty="0"/>
              <a:t>En 2003, L Fried présente le concept de fragilité et montre qu’une PEC ciblant les domaine altérés permet de retarder la perte d’autonomie.</a:t>
            </a:r>
          </a:p>
          <a:p>
            <a:pPr marL="171450" indent="-171450" algn="just">
              <a:buFontTx/>
              <a:buChar char="-"/>
            </a:pPr>
            <a:r>
              <a:rPr lang="fr-FR" baseline="0" dirty="0"/>
              <a:t>Aujourd'hui « Les Soins Intégrés pour les seniors » sont basés sur un dépistage  et une PEC plus précoce encore grâce à une surveillance continue des fonctions.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baseline="0" dirty="0"/>
              <a:t>Au fil des années le soin gériatrique a changé.  Initialement le gériatrie traitait les sujets poly pathologiques et souvent dépendants, avec l’EGS il s’est intéressé aux sujets à risque d’institutionnalisation puis le concept de fragilité l’a amené à réfléchir à la prévention de la perte d’autonomie. Aujourd’hui le gériatre propose un monitoring de la capacité intrinsèque permettant d’identifier des situations à risque avant même que le sujet âgé ne soit fragile.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E7BE-DC9F-4FC3-AFD6-8E73284759A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16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1" kern="1200" dirty="0">
                <a:solidFill>
                  <a:schemeClr val="tx1"/>
                </a:solidFill>
                <a:effectLst/>
                <a:latin typeface="+mn-lt"/>
                <a:ea typeface="+mn-ea"/>
                <a:cs typeface="+mn-cs"/>
              </a:rPr>
              <a:t>Le vieillissement de la population que connaît notre société, couplé à l’augmentation des maladies chroniques, incitent les professionnels du secteur à faire évoluer le système de santé. Désormais il faut prendre en considération la notion du « maintien des capacités fonctionnelles ». Vieillir en bonne santé ce n’est pas ne pas avoir de maladies (car il y a des maladies à tous les stades de la vie), c’est continuer à faire ce qui est important pour chacun d’entre nous le plus longtemps possible.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DECCC-29DA-4C5B-ABD7-DE1380D206D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055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Les aptitudes  fonctionnelles  incluent  les attributs liés à la santé qui permettent aux individus d’être et de faire ce qu’ils jugent valorisant. </a:t>
            </a:r>
          </a:p>
          <a:p>
            <a:r>
              <a:rPr lang="fr-FR"/>
              <a:t>Elles sont constituées des capacités intrinsèques de l’individu, des caractéristiques pertinentes de l’environnement, et des interactions entre l’individu et ces caractéristiques.</a:t>
            </a:r>
          </a:p>
        </p:txBody>
      </p:sp>
      <p:sp>
        <p:nvSpPr>
          <p:cNvPr id="4" name="Espace réservé du numéro de diapositive 3"/>
          <p:cNvSpPr>
            <a:spLocks noGrp="1"/>
          </p:cNvSpPr>
          <p:nvPr>
            <p:ph type="sldNum" sz="quarter" idx="10"/>
          </p:nvPr>
        </p:nvSpPr>
        <p:spPr/>
        <p:txBody>
          <a:bodyPr/>
          <a:lstStyle/>
          <a:p>
            <a:fld id="{40C7E7BE-DC9F-4FC3-AFD6-8E73284759AE}" type="slidenum">
              <a:rPr lang="fr-FR" smtClean="0"/>
              <a:t>35</a:t>
            </a:fld>
            <a:endParaRPr lang="fr-FR"/>
          </a:p>
        </p:txBody>
      </p:sp>
    </p:spTree>
    <p:extLst>
      <p:ext uri="{BB962C8B-B14F-4D97-AF65-F5344CB8AC3E}">
        <p14:creationId xmlns:p14="http://schemas.microsoft.com/office/powerpoint/2010/main" val="1658925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Dépendance : 11% des personnes de plus de 65ans (60% en institution EHPAD, 40% à domicile) </a:t>
            </a:r>
          </a:p>
          <a:p>
            <a:r>
              <a:rPr lang="fr-FR" dirty="0"/>
              <a:t>Coût : 34 milliards d'euros par an</a:t>
            </a:r>
          </a:p>
          <a:p>
            <a:endParaRPr lang="fr-FR" dirty="0"/>
          </a:p>
        </p:txBody>
      </p:sp>
      <p:sp>
        <p:nvSpPr>
          <p:cNvPr id="4" name="Espace réservé du numéro de diapositive 3"/>
          <p:cNvSpPr>
            <a:spLocks noGrp="1"/>
          </p:cNvSpPr>
          <p:nvPr>
            <p:ph type="sldNum" sz="quarter" idx="10"/>
          </p:nvPr>
        </p:nvSpPr>
        <p:spPr/>
        <p:txBody>
          <a:bodyPr/>
          <a:lstStyle/>
          <a:p>
            <a:fld id="{76E76FC2-802A-4FE7-A9BF-29B8191F09E6}" type="slidenum">
              <a:rPr lang="fr-FR" smtClean="0"/>
              <a:t>36</a:t>
            </a:fld>
            <a:endParaRPr lang="fr-FR"/>
          </a:p>
        </p:txBody>
      </p:sp>
    </p:spTree>
    <p:extLst>
      <p:ext uri="{BB962C8B-B14F-4D97-AF65-F5344CB8AC3E}">
        <p14:creationId xmlns:p14="http://schemas.microsoft.com/office/powerpoint/2010/main" val="3272797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28650" lvl="2" indent="-182563">
              <a:spcBef>
                <a:spcPts val="600"/>
              </a:spcBef>
              <a:spcAft>
                <a:spcPts val="600"/>
              </a:spcAft>
              <a:buClr>
                <a:srgbClr val="660066"/>
              </a:buClr>
              <a:buFont typeface="Arial" panose="020B0604020202020204" pitchFamily="34" charset="0"/>
              <a:buChar char="•"/>
            </a:pPr>
            <a:r>
              <a:rPr lang="fr-FR" sz="3200" b="1" dirty="0">
                <a:solidFill>
                  <a:schemeClr val="tx2">
                    <a:lumMod val="75000"/>
                  </a:schemeClr>
                </a:solidFill>
              </a:rPr>
              <a:t>Au niveau des escaliers : rampe, garde corps…</a:t>
            </a:r>
          </a:p>
          <a:p>
            <a:pPr marL="628650" lvl="2" indent="-182563">
              <a:spcBef>
                <a:spcPts val="600"/>
              </a:spcBef>
              <a:spcAft>
                <a:spcPts val="600"/>
              </a:spcAft>
              <a:buClr>
                <a:srgbClr val="660066"/>
              </a:buClr>
              <a:buFont typeface="Arial" panose="020B0604020202020204" pitchFamily="34" charset="0"/>
              <a:buChar char="•"/>
            </a:pPr>
            <a:r>
              <a:rPr lang="fr-FR" sz="3200" b="1" dirty="0">
                <a:solidFill>
                  <a:schemeClr val="tx2">
                    <a:lumMod val="75000"/>
                  </a:schemeClr>
                </a:solidFill>
              </a:rPr>
              <a:t>Au niveau de la cuisine : gaz…</a:t>
            </a:r>
          </a:p>
          <a:p>
            <a:pPr marL="628650" lvl="2" indent="-182563">
              <a:spcBef>
                <a:spcPts val="600"/>
              </a:spcBef>
              <a:spcAft>
                <a:spcPts val="0"/>
              </a:spcAft>
              <a:buClr>
                <a:srgbClr val="660066"/>
              </a:buClr>
              <a:buFont typeface="Arial" panose="020B0604020202020204" pitchFamily="34" charset="0"/>
              <a:buChar char="•"/>
            </a:pPr>
            <a:r>
              <a:rPr lang="fr-FR" sz="3200" b="1" dirty="0">
                <a:solidFill>
                  <a:schemeClr val="tx2">
                    <a:lumMod val="75000"/>
                  </a:schemeClr>
                </a:solidFill>
              </a:rPr>
              <a:t>Au niveau de la salle de bain : tapis antidérapant, barre d’appui dans la douche ou la baignoire, </a:t>
            </a:r>
          </a:p>
          <a:p>
            <a:pPr marL="446087" lvl="2" indent="0">
              <a:spcBef>
                <a:spcPts val="0"/>
              </a:spcBef>
              <a:spcAft>
                <a:spcPts val="600"/>
              </a:spcAft>
              <a:buClr>
                <a:srgbClr val="660066"/>
              </a:buClr>
              <a:buNone/>
              <a:tabLst>
                <a:tab pos="631825" algn="l"/>
              </a:tabLst>
            </a:pPr>
            <a:r>
              <a:rPr lang="fr-FR" sz="3200" b="1" dirty="0">
                <a:solidFill>
                  <a:schemeClr val="tx2">
                    <a:lumMod val="75000"/>
                  </a:schemeClr>
                </a:solidFill>
              </a:rPr>
              <a:t>	siège  de douche ou de bain…</a:t>
            </a:r>
          </a:p>
          <a:p>
            <a:pPr marL="628650" lvl="2" indent="-182563">
              <a:spcBef>
                <a:spcPts val="600"/>
              </a:spcBef>
              <a:spcAft>
                <a:spcPts val="600"/>
              </a:spcAft>
              <a:buClr>
                <a:srgbClr val="660066"/>
              </a:buClr>
              <a:buFont typeface="Arial" panose="020B0604020202020204" pitchFamily="34" charset="0"/>
              <a:buChar char="•"/>
            </a:pPr>
            <a:r>
              <a:rPr lang="fr-FR" sz="3200" b="1" dirty="0">
                <a:solidFill>
                  <a:schemeClr val="tx2">
                    <a:lumMod val="75000"/>
                  </a:schemeClr>
                </a:solidFill>
              </a:rPr>
              <a:t>Au niveau des toilettes : rehausseur, barre d’appui…</a:t>
            </a:r>
          </a:p>
          <a:p>
            <a:pPr marL="628650" lvl="2" indent="-182563">
              <a:spcBef>
                <a:spcPts val="600"/>
              </a:spcBef>
              <a:spcAft>
                <a:spcPts val="600"/>
              </a:spcAft>
              <a:buClr>
                <a:srgbClr val="660066"/>
              </a:buClr>
              <a:buFont typeface="Arial" panose="020B0604020202020204" pitchFamily="34" charset="0"/>
              <a:buChar char="•"/>
            </a:pPr>
            <a:r>
              <a:rPr lang="fr-FR" sz="3200" b="1" dirty="0">
                <a:solidFill>
                  <a:schemeClr val="tx2">
                    <a:lumMod val="75000"/>
                  </a:schemeClr>
                </a:solidFill>
              </a:rPr>
              <a:t>Au niveau des pièces à vivre : espace de déambulation, tapis…</a:t>
            </a:r>
          </a:p>
          <a:p>
            <a:pPr marL="628650" lvl="2" indent="-182563">
              <a:spcBef>
                <a:spcPts val="600"/>
              </a:spcBef>
              <a:spcAft>
                <a:spcPts val="600"/>
              </a:spcAft>
              <a:buClr>
                <a:srgbClr val="660066"/>
              </a:buClr>
              <a:buFont typeface="Arial" panose="020B0604020202020204" pitchFamily="34" charset="0"/>
              <a:buChar char="•"/>
            </a:pPr>
            <a:r>
              <a:rPr lang="fr-FR" sz="3200" b="1" dirty="0">
                <a:solidFill>
                  <a:schemeClr val="tx2">
                    <a:lumMod val="75000"/>
                  </a:schemeClr>
                </a:solidFill>
              </a:rPr>
              <a:t>Au niveau de la chambre : tapis, lit adapté…</a:t>
            </a:r>
          </a:p>
          <a:p>
            <a:endParaRPr lang="fr-FR" dirty="0"/>
          </a:p>
        </p:txBody>
      </p:sp>
      <p:sp>
        <p:nvSpPr>
          <p:cNvPr id="4" name="Espace réservé du numéro de diapositive 3"/>
          <p:cNvSpPr>
            <a:spLocks noGrp="1"/>
          </p:cNvSpPr>
          <p:nvPr>
            <p:ph type="sldNum" sz="quarter" idx="10"/>
          </p:nvPr>
        </p:nvSpPr>
        <p:spPr/>
        <p:txBody>
          <a:bodyPr/>
          <a:lstStyle/>
          <a:p>
            <a:fld id="{76E76FC2-802A-4FE7-A9BF-29B8191F09E6}" type="slidenum">
              <a:rPr lang="fr-FR" smtClean="0"/>
              <a:t>53</a:t>
            </a:fld>
            <a:endParaRPr lang="fr-FR"/>
          </a:p>
        </p:txBody>
      </p:sp>
    </p:spTree>
    <p:extLst>
      <p:ext uri="{BB962C8B-B14F-4D97-AF65-F5344CB8AC3E}">
        <p14:creationId xmlns:p14="http://schemas.microsoft.com/office/powerpoint/2010/main" val="388272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035D2EF-47DD-479E-AAA2-CB0FB1AB2677}" type="slidenum">
              <a:rPr lang="fr-FR" smtClean="0"/>
              <a:t>6</a:t>
            </a:fld>
            <a:endParaRPr lang="fr-FR"/>
          </a:p>
        </p:txBody>
      </p:sp>
    </p:spTree>
    <p:extLst>
      <p:ext uri="{BB962C8B-B14F-4D97-AF65-F5344CB8AC3E}">
        <p14:creationId xmlns:p14="http://schemas.microsoft.com/office/powerpoint/2010/main" val="2979735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E76FC2-802A-4FE7-A9BF-29B8191F09E6}" type="slidenum">
              <a:rPr lang="fr-FR" smtClean="0"/>
              <a:t>55</a:t>
            </a:fld>
            <a:endParaRPr lang="fr-FR"/>
          </a:p>
        </p:txBody>
      </p:sp>
    </p:spTree>
    <p:extLst>
      <p:ext uri="{BB962C8B-B14F-4D97-AF65-F5344CB8AC3E}">
        <p14:creationId xmlns:p14="http://schemas.microsoft.com/office/powerpoint/2010/main" val="3248485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E76FC2-802A-4FE7-A9BF-29B8191F09E6}" type="slidenum">
              <a:rPr lang="fr-FR" smtClean="0"/>
              <a:t>61</a:t>
            </a:fld>
            <a:endParaRPr lang="fr-FR"/>
          </a:p>
        </p:txBody>
      </p:sp>
    </p:spTree>
    <p:extLst>
      <p:ext uri="{BB962C8B-B14F-4D97-AF65-F5344CB8AC3E}">
        <p14:creationId xmlns:p14="http://schemas.microsoft.com/office/powerpoint/2010/main" val="648803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621DD-A8B6-1045-8AA8-ECA13A53D7C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530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E76FC2-802A-4FE7-A9BF-29B8191F09E6}" type="slidenum">
              <a:rPr lang="fr-FR" smtClean="0"/>
              <a:t>77</a:t>
            </a:fld>
            <a:endParaRPr lang="fr-FR" dirty="0"/>
          </a:p>
        </p:txBody>
      </p:sp>
    </p:spTree>
    <p:extLst>
      <p:ext uri="{BB962C8B-B14F-4D97-AF65-F5344CB8AC3E}">
        <p14:creationId xmlns:p14="http://schemas.microsoft.com/office/powerpoint/2010/main" val="293096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E76FC2-802A-4FE7-A9BF-29B8191F09E6}" type="slidenum">
              <a:rPr lang="fr-FR" smtClean="0"/>
              <a:t>89</a:t>
            </a:fld>
            <a:endParaRPr lang="fr-FR"/>
          </a:p>
        </p:txBody>
      </p:sp>
    </p:spTree>
    <p:extLst>
      <p:ext uri="{BB962C8B-B14F-4D97-AF65-F5344CB8AC3E}">
        <p14:creationId xmlns:p14="http://schemas.microsoft.com/office/powerpoint/2010/main" val="59849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Forte augmentation de l’espérance de vie au 20</a:t>
            </a:r>
            <a:r>
              <a:rPr lang="fr-FR" baseline="30000" dirty="0"/>
              <a:t>ème</a:t>
            </a:r>
            <a:r>
              <a:rPr lang="fr-FR" dirty="0"/>
              <a:t> siècle, de 47 ans à environ 80 ans </a:t>
            </a:r>
          </a:p>
          <a:p>
            <a:endParaRPr lang="fr-FR" dirty="0"/>
          </a:p>
        </p:txBody>
      </p:sp>
      <p:sp>
        <p:nvSpPr>
          <p:cNvPr id="4" name="Espace réservé du numéro de diapositive 3"/>
          <p:cNvSpPr>
            <a:spLocks noGrp="1"/>
          </p:cNvSpPr>
          <p:nvPr>
            <p:ph type="sldNum" sz="quarter" idx="5"/>
          </p:nvPr>
        </p:nvSpPr>
        <p:spPr/>
        <p:txBody>
          <a:bodyPr/>
          <a:lstStyle/>
          <a:p>
            <a:fld id="{76E76FC2-802A-4FE7-A9BF-29B8191F09E6}" type="slidenum">
              <a:rPr lang="fr-FR" smtClean="0"/>
              <a:t>8</a:t>
            </a:fld>
            <a:endParaRPr lang="fr-FR"/>
          </a:p>
        </p:txBody>
      </p:sp>
    </p:spTree>
    <p:extLst>
      <p:ext uri="{BB962C8B-B14F-4D97-AF65-F5344CB8AC3E}">
        <p14:creationId xmlns:p14="http://schemas.microsoft.com/office/powerpoint/2010/main" val="924484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6B31C-ADF5-49FC-8A40-C3EDC0FD70D4}"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3053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E76FC2-802A-4FE7-A9BF-29B8191F09E6}" type="slidenum">
              <a:rPr lang="fr-FR" smtClean="0"/>
              <a:t>13</a:t>
            </a:fld>
            <a:endParaRPr lang="fr-FR"/>
          </a:p>
        </p:txBody>
      </p:sp>
    </p:spTree>
    <p:extLst>
      <p:ext uri="{BB962C8B-B14F-4D97-AF65-F5344CB8AC3E}">
        <p14:creationId xmlns:p14="http://schemas.microsoft.com/office/powerpoint/2010/main" val="3128470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E76FC2-802A-4FE7-A9BF-29B8191F09E6}" type="slidenum">
              <a:rPr lang="fr-FR" smtClean="0"/>
              <a:t>18</a:t>
            </a:fld>
            <a:endParaRPr lang="fr-FR"/>
          </a:p>
        </p:txBody>
      </p:sp>
    </p:spTree>
    <p:extLst>
      <p:ext uri="{BB962C8B-B14F-4D97-AF65-F5344CB8AC3E}">
        <p14:creationId xmlns:p14="http://schemas.microsoft.com/office/powerpoint/2010/main" val="160317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concept de fragilité a été introduit au</a:t>
            </a:r>
            <a:r>
              <a:rPr lang="fr-FR" baseline="0" dirty="0"/>
              <a:t> début des années 1980 pour traduire cette variabilité du risque chez les personnes âgées et le fait que l’âge seul ne permet pas de discriminer les patients entre cette femme ici symbolisée par un verre solide en pyrex ou fragile en cristal.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DECCC-29DA-4C5B-ABD7-DE1380D206D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00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on se replace sur l’exemple des verres de tout à l’heure,</a:t>
            </a:r>
            <a:r>
              <a:rPr lang="fr-FR" baseline="0" dirty="0"/>
              <a:t> leur fragilité va bien sur dépendre de l’intensité du </a:t>
            </a:r>
            <a:r>
              <a:rPr lang="fr-FR" baseline="0" dirty="0" err="1"/>
              <a:t>stresseur</a:t>
            </a:r>
            <a:r>
              <a:rPr lang="fr-FR" baseline="0" dirty="0"/>
              <a:t>. SI JE tape dessus avec un marteau, ils pourront tout deux se briser, MAIS on pourrait alors définir la fragilité comme…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DECCC-29DA-4C5B-ABD7-DE1380D206D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18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Comment</a:t>
            </a:r>
            <a:r>
              <a:rPr lang="fr-FR" baseline="0" dirty="0"/>
              <a:t> cela se traduit en pratique?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DECCC-29DA-4C5B-ABD7-DE1380D206D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37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3FB4-D288-4037-ADAA-E2DAA396081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270173E-39A5-4662-877B-1E41E2C9DB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9B004F3-E2F3-45D1-B114-805938D50FAF}"/>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5" name="Espace réservé du pied de page 4">
            <a:extLst>
              <a:ext uri="{FF2B5EF4-FFF2-40B4-BE49-F238E27FC236}">
                <a16:creationId xmlns:a16="http://schemas.microsoft.com/office/drawing/2014/main" id="{9DA4E623-03B1-4282-A8C0-CEE8D05ED7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8B0337-D5F9-4DED-A25C-E886EF50FF47}"/>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640674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88BBC2-09B7-4688-BAA4-B4DCB089021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A1D1A46-E643-4859-995C-1CB2EF35221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0F1595-C5F6-46B1-AAAA-2ACAC4DF6D61}"/>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5" name="Espace réservé du pied de page 4">
            <a:extLst>
              <a:ext uri="{FF2B5EF4-FFF2-40B4-BE49-F238E27FC236}">
                <a16:creationId xmlns:a16="http://schemas.microsoft.com/office/drawing/2014/main" id="{C570EB65-5DCE-4CB1-958D-71EDC59574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FAB0A8-8862-4EA5-8BD2-BAF1186F0777}"/>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369781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2C5E6C6-94C5-47F8-AFCC-21804F10CDB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499B7E2-4299-422D-A90A-05B07D5117A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10EB75-EE96-41EB-B801-B16D2CE0C859}"/>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5" name="Espace réservé du pied de page 4">
            <a:extLst>
              <a:ext uri="{FF2B5EF4-FFF2-40B4-BE49-F238E27FC236}">
                <a16:creationId xmlns:a16="http://schemas.microsoft.com/office/drawing/2014/main" id="{F16446C8-7D75-482C-A2E1-FDAA56DC10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0360D5F-1A24-4FCE-B2DF-485DA96C7757}"/>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851345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pic>
        <p:nvPicPr>
          <p:cNvPr id="6"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518" y="404814"/>
            <a:ext cx="3816349"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p:nvPr>
        </p:nvSpPr>
        <p:spPr>
          <a:xfrm>
            <a:off x="887612" y="2130426"/>
            <a:ext cx="10363200" cy="1470025"/>
          </a:xfrm>
        </p:spPr>
        <p:txBody>
          <a:bodyPr rtlCol="0" anchor="b">
            <a:normAutofit/>
          </a:bodyPr>
          <a:lstStyle>
            <a:lvl1pPr>
              <a:defRPr lang="fr-FR" sz="3200" cap="all" baseline="0">
                <a:solidFill>
                  <a:schemeClr val="accent1"/>
                </a:solidFill>
                <a:latin typeface="+mn-lt"/>
                <a:ea typeface="+mn-ea"/>
                <a:cs typeface="+mn-cs"/>
              </a:defRPr>
            </a:lvl1pPr>
          </a:lstStyle>
          <a:p>
            <a:pPr lvl="0"/>
            <a:r>
              <a:rPr lang="fr-FR" dirty="0"/>
              <a:t>Modifiez le style du titre</a:t>
            </a:r>
          </a:p>
        </p:txBody>
      </p:sp>
      <p:sp>
        <p:nvSpPr>
          <p:cNvPr id="3" name="Sous-titre 2"/>
          <p:cNvSpPr>
            <a:spLocks noGrp="1"/>
          </p:cNvSpPr>
          <p:nvPr>
            <p:ph type="subTitle" idx="1"/>
          </p:nvPr>
        </p:nvSpPr>
        <p:spPr>
          <a:xfrm>
            <a:off x="887612" y="3717032"/>
            <a:ext cx="8534400" cy="504056"/>
          </a:xfrm>
        </p:spPr>
        <p:txBody>
          <a:bodyPr>
            <a:normAutofit/>
          </a:bodyPr>
          <a:lstStyle>
            <a:lvl1pPr marL="0" indent="0" algn="l">
              <a:buNone/>
              <a:defRPr sz="2400" b="1" i="0" baseline="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FR" dirty="0"/>
          </a:p>
        </p:txBody>
      </p:sp>
      <p:sp>
        <p:nvSpPr>
          <p:cNvPr id="8" name="Espace réservé pour une image  12"/>
          <p:cNvSpPr>
            <a:spLocks noGrp="1"/>
          </p:cNvSpPr>
          <p:nvPr>
            <p:ph type="pic" sz="quarter" idx="13"/>
          </p:nvPr>
        </p:nvSpPr>
        <p:spPr>
          <a:xfrm>
            <a:off x="9839291" y="548407"/>
            <a:ext cx="1729317" cy="1223962"/>
          </a:xfrm>
          <a:prstGeom prst="rect">
            <a:avLst/>
          </a:prstGeom>
        </p:spPr>
        <p:txBody>
          <a:bodyPr rtlCol="0">
            <a:normAutofit/>
          </a:bodyPr>
          <a:lstStyle>
            <a:lvl1pPr marL="0" indent="0" algn="ctr">
              <a:buNone/>
              <a:defRPr sz="1500"/>
            </a:lvl1pPr>
          </a:lstStyle>
          <a:p>
            <a:pPr lvl="0"/>
            <a:r>
              <a:rPr lang="fr-FR" noProof="0"/>
              <a:t>Cliquez sur l'icône pour ajouter une image</a:t>
            </a:r>
            <a:endParaRPr lang="fr-FR" noProof="0" dirty="0"/>
          </a:p>
        </p:txBody>
      </p:sp>
      <p:sp>
        <p:nvSpPr>
          <p:cNvPr id="13" name="Espace réservé du texte 12"/>
          <p:cNvSpPr>
            <a:spLocks noGrp="1"/>
          </p:cNvSpPr>
          <p:nvPr>
            <p:ph type="body" sz="quarter" idx="16"/>
          </p:nvPr>
        </p:nvSpPr>
        <p:spPr>
          <a:xfrm>
            <a:off x="887612" y="5229200"/>
            <a:ext cx="2520949" cy="649288"/>
          </a:xfrm>
        </p:spPr>
        <p:txBody>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Tree>
    <p:extLst>
      <p:ext uri="{BB962C8B-B14F-4D97-AF65-F5344CB8AC3E}">
        <p14:creationId xmlns:p14="http://schemas.microsoft.com/office/powerpoint/2010/main" val="157329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re global_microscope">
    <p:spTree>
      <p:nvGrpSpPr>
        <p:cNvPr id="1" name=""/>
        <p:cNvGrpSpPr/>
        <p:nvPr/>
      </p:nvGrpSpPr>
      <p:grpSpPr>
        <a:xfrm>
          <a:off x="0" y="0"/>
          <a:ext cx="0" cy="0"/>
          <a:chOff x="0" y="0"/>
          <a:chExt cx="0" cy="0"/>
        </a:xfrm>
      </p:grpSpPr>
      <p:sp>
        <p:nvSpPr>
          <p:cNvPr id="6" name="Sous-titre 2"/>
          <p:cNvSpPr txBox="1">
            <a:spLocks/>
          </p:cNvSpPr>
          <p:nvPr/>
        </p:nvSpPr>
        <p:spPr bwMode="auto">
          <a:xfrm>
            <a:off x="4559300" y="5732464"/>
            <a:ext cx="7681384" cy="504825"/>
          </a:xfrm>
          <a:prstGeom prst="rect">
            <a:avLst/>
          </a:prstGeom>
          <a:noFill/>
          <a:ln>
            <a:noFill/>
          </a:ln>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None/>
              <a:defRPr/>
            </a:pPr>
            <a:endParaRPr lang="en-US" altLang="en-US" sz="1800">
              <a:solidFill>
                <a:srgbClr val="020E16"/>
              </a:solidFill>
              <a:latin typeface="Calibri" pitchFamily="34" charset="0"/>
            </a:endParaRPr>
          </a:p>
        </p:txBody>
      </p:sp>
      <p:pic>
        <p:nvPicPr>
          <p:cNvPr id="8" name="Imag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67" y="1397000"/>
            <a:ext cx="3623733"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ous-titre 2"/>
          <p:cNvSpPr txBox="1">
            <a:spLocks/>
          </p:cNvSpPr>
          <p:nvPr userDrawn="1"/>
        </p:nvSpPr>
        <p:spPr bwMode="auto">
          <a:xfrm>
            <a:off x="4559300" y="5732464"/>
            <a:ext cx="7681384" cy="504825"/>
          </a:xfrm>
          <a:prstGeom prst="rect">
            <a:avLst/>
          </a:prstGeom>
          <a:noFill/>
          <a:ln>
            <a:noFill/>
          </a:ln>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None/>
              <a:defRPr/>
            </a:pPr>
            <a:endParaRPr lang="en-US" altLang="en-US" sz="1800">
              <a:solidFill>
                <a:srgbClr val="020E16"/>
              </a:solidFill>
              <a:latin typeface="Calibri" pitchFamily="34" charset="0"/>
            </a:endParaRPr>
          </a:p>
        </p:txBody>
      </p:sp>
      <p:pic>
        <p:nvPicPr>
          <p:cNvPr id="11" name="Imag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067" y="1397000"/>
            <a:ext cx="3623733"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75151" y="404814"/>
            <a:ext cx="3816349"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space réservé pour une image  12"/>
          <p:cNvSpPr>
            <a:spLocks noGrp="1"/>
          </p:cNvSpPr>
          <p:nvPr>
            <p:ph type="pic" sz="quarter" idx="10"/>
          </p:nvPr>
        </p:nvSpPr>
        <p:spPr>
          <a:xfrm>
            <a:off x="9839291" y="539051"/>
            <a:ext cx="1729317" cy="1223962"/>
          </a:xfrm>
          <a:prstGeom prst="rect">
            <a:avLst/>
          </a:prstGeom>
        </p:spPr>
        <p:txBody>
          <a:bodyPr rtlCol="0">
            <a:normAutofit/>
          </a:bodyPr>
          <a:lstStyle>
            <a:lvl1pPr marL="0" indent="0" algn="ctr">
              <a:buNone/>
              <a:defRPr sz="1500" baseline="0"/>
            </a:lvl1pPr>
          </a:lstStyle>
          <a:p>
            <a:pPr lvl="0"/>
            <a:r>
              <a:rPr lang="fr-FR" noProof="0"/>
              <a:t>Cliquez sur l'icône pour ajouter une image</a:t>
            </a:r>
            <a:endParaRPr lang="fr-FR" noProof="0" dirty="0"/>
          </a:p>
        </p:txBody>
      </p:sp>
      <p:sp>
        <p:nvSpPr>
          <p:cNvPr id="7" name="Espace réservé du texte 6"/>
          <p:cNvSpPr>
            <a:spLocks noGrp="1"/>
          </p:cNvSpPr>
          <p:nvPr>
            <p:ph type="body" sz="quarter" idx="11"/>
          </p:nvPr>
        </p:nvSpPr>
        <p:spPr>
          <a:xfrm>
            <a:off x="4595655" y="4437857"/>
            <a:ext cx="4897967" cy="719137"/>
          </a:xfrm>
        </p:spPr>
        <p:txBody>
          <a:bodyPr>
            <a:normAutofit/>
          </a:bodyPr>
          <a:lstStyle>
            <a:lvl1pPr marL="0" indent="0" algn="l">
              <a:buNone/>
              <a:defRPr sz="2400" b="1">
                <a:solidFill>
                  <a:schemeClr val="accent2">
                    <a:lumMod val="75000"/>
                  </a:schemeClr>
                </a:solidFill>
              </a:defRPr>
            </a:lvl1pPr>
          </a:lstStyle>
          <a:p>
            <a:pPr lvl="0"/>
            <a:r>
              <a:rPr lang="fr-FR"/>
              <a:t>Cliquez pour modifier les styles du texte du masque</a:t>
            </a:r>
          </a:p>
        </p:txBody>
      </p:sp>
      <p:sp>
        <p:nvSpPr>
          <p:cNvPr id="13" name="Espace réservé du texte 12"/>
          <p:cNvSpPr>
            <a:spLocks noGrp="1"/>
          </p:cNvSpPr>
          <p:nvPr>
            <p:ph type="body" sz="quarter" idx="16"/>
          </p:nvPr>
        </p:nvSpPr>
        <p:spPr>
          <a:xfrm>
            <a:off x="4593600" y="5660032"/>
            <a:ext cx="2520949" cy="649288"/>
          </a:xfrm>
        </p:spPr>
        <p:txBody>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2" name="Titre 1"/>
          <p:cNvSpPr>
            <a:spLocks noGrp="1"/>
          </p:cNvSpPr>
          <p:nvPr>
            <p:ph type="title"/>
          </p:nvPr>
        </p:nvSpPr>
        <p:spPr>
          <a:xfrm>
            <a:off x="4591315" y="3140968"/>
            <a:ext cx="7201329" cy="850106"/>
          </a:xfrm>
        </p:spPr>
        <p:txBody>
          <a:bodyPr>
            <a:normAutofit/>
          </a:bodyPr>
          <a:lstStyle>
            <a:lvl1pPr>
              <a:defRPr sz="3000"/>
            </a:lvl1pPr>
          </a:lstStyle>
          <a:p>
            <a:r>
              <a:rPr lang="fr-FR"/>
              <a:t>Cliquez et modifiez le titre</a:t>
            </a:r>
            <a:endParaRPr lang="fr-FR" dirty="0"/>
          </a:p>
        </p:txBody>
      </p:sp>
    </p:spTree>
    <p:extLst>
      <p:ext uri="{BB962C8B-B14F-4D97-AF65-F5344CB8AC3E}">
        <p14:creationId xmlns:p14="http://schemas.microsoft.com/office/powerpoint/2010/main" val="299543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re global et photo">
    <p:spTree>
      <p:nvGrpSpPr>
        <p:cNvPr id="1" name=""/>
        <p:cNvGrpSpPr/>
        <p:nvPr/>
      </p:nvGrpSpPr>
      <p:grpSpPr>
        <a:xfrm>
          <a:off x="0" y="0"/>
          <a:ext cx="0" cy="0"/>
          <a:chOff x="0" y="0"/>
          <a:chExt cx="0" cy="0"/>
        </a:xfrm>
      </p:grpSpPr>
      <p:pic>
        <p:nvPicPr>
          <p:cNvPr id="7"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7734" y="404814"/>
            <a:ext cx="3816351"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Espace réservé pour une image  12"/>
          <p:cNvSpPr>
            <a:spLocks noGrp="1"/>
          </p:cNvSpPr>
          <p:nvPr>
            <p:ph type="pic" sz="quarter" idx="10"/>
          </p:nvPr>
        </p:nvSpPr>
        <p:spPr>
          <a:xfrm>
            <a:off x="9839291" y="539051"/>
            <a:ext cx="1729317" cy="1223962"/>
          </a:xfrm>
          <a:prstGeom prst="rect">
            <a:avLst/>
          </a:prstGeom>
        </p:spPr>
        <p:txBody>
          <a:bodyPr rtlCol="0">
            <a:normAutofit/>
          </a:bodyPr>
          <a:lstStyle>
            <a:lvl1pPr marL="0" indent="0" algn="ctr">
              <a:buNone/>
              <a:defRPr sz="1500" baseline="0"/>
            </a:lvl1pPr>
          </a:lstStyle>
          <a:p>
            <a:pPr lvl="0"/>
            <a:r>
              <a:rPr lang="fr-FR" noProof="0"/>
              <a:t>Cliquez sur l'icône pour ajouter une image</a:t>
            </a:r>
            <a:endParaRPr lang="fr-FR" noProof="0" dirty="0"/>
          </a:p>
        </p:txBody>
      </p:sp>
      <p:sp>
        <p:nvSpPr>
          <p:cNvPr id="16" name="Espace réservé pour une image  15"/>
          <p:cNvSpPr>
            <a:spLocks noGrp="1"/>
          </p:cNvSpPr>
          <p:nvPr>
            <p:ph type="pic" sz="quarter" idx="11"/>
          </p:nvPr>
        </p:nvSpPr>
        <p:spPr>
          <a:xfrm>
            <a:off x="0" y="0"/>
            <a:ext cx="4271797" cy="6858000"/>
          </a:xfrm>
          <a:prstGeom prst="rect">
            <a:avLst/>
          </a:prstGeom>
          <a:solidFill>
            <a:schemeClr val="accent4">
              <a:lumMod val="20000"/>
              <a:lumOff val="80000"/>
            </a:schemeClr>
          </a:solidFill>
        </p:spPr>
        <p:txBody>
          <a:bodyPr rtlCol="0">
            <a:normAutofit/>
          </a:bodyPr>
          <a:lstStyle>
            <a:lvl1pPr marL="0" indent="0" algn="ctr">
              <a:buNone/>
              <a:defRPr sz="2400" baseline="0">
                <a:solidFill>
                  <a:srgbClr val="020E16"/>
                </a:solidFill>
              </a:defRPr>
            </a:lvl1pPr>
          </a:lstStyle>
          <a:p>
            <a:pPr lvl="0"/>
            <a:r>
              <a:rPr lang="fr-FR" noProof="0"/>
              <a:t>Cliquez sur l'icône pour ajouter une image</a:t>
            </a:r>
            <a:endParaRPr lang="fr-FR" noProof="0" dirty="0"/>
          </a:p>
        </p:txBody>
      </p:sp>
      <p:sp>
        <p:nvSpPr>
          <p:cNvPr id="4" name="Espace réservé du texte 3"/>
          <p:cNvSpPr>
            <a:spLocks noGrp="1"/>
          </p:cNvSpPr>
          <p:nvPr>
            <p:ph type="body" sz="quarter" idx="12"/>
          </p:nvPr>
        </p:nvSpPr>
        <p:spPr>
          <a:xfrm>
            <a:off x="4559830" y="4437112"/>
            <a:ext cx="7392821" cy="936104"/>
          </a:xfrm>
        </p:spPr>
        <p:txBody>
          <a:bodyPr>
            <a:normAutofit/>
          </a:bodyPr>
          <a:lstStyle>
            <a:lvl1pPr marL="0" indent="0" algn="l">
              <a:buNone/>
              <a:defRPr sz="2400" b="1">
                <a:solidFill>
                  <a:schemeClr val="accent2">
                    <a:lumMod val="75000"/>
                  </a:schemeClr>
                </a:solidFill>
              </a:defRPr>
            </a:lvl1pPr>
          </a:lstStyle>
          <a:p>
            <a:pPr lvl="0"/>
            <a:r>
              <a:rPr lang="fr-FR"/>
              <a:t>Cliquez pour modifier les styles du texte du masque</a:t>
            </a:r>
          </a:p>
        </p:txBody>
      </p:sp>
      <p:sp>
        <p:nvSpPr>
          <p:cNvPr id="11" name="Espace réservé du texte 12"/>
          <p:cNvSpPr>
            <a:spLocks noGrp="1"/>
          </p:cNvSpPr>
          <p:nvPr>
            <p:ph type="body" sz="quarter" idx="16"/>
          </p:nvPr>
        </p:nvSpPr>
        <p:spPr>
          <a:xfrm>
            <a:off x="4593600" y="5660032"/>
            <a:ext cx="2520949" cy="649288"/>
          </a:xfrm>
        </p:spPr>
        <p:txBody>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2" name="Titre 1"/>
          <p:cNvSpPr>
            <a:spLocks noGrp="1"/>
          </p:cNvSpPr>
          <p:nvPr>
            <p:ph type="title"/>
          </p:nvPr>
        </p:nvSpPr>
        <p:spPr>
          <a:xfrm>
            <a:off x="4559829" y="3501008"/>
            <a:ext cx="7104789" cy="850106"/>
          </a:xfrm>
        </p:spPr>
        <p:txBody>
          <a:bodyPr>
            <a:normAutofit/>
          </a:bodyPr>
          <a:lstStyle>
            <a:lvl1pPr>
              <a:defRPr sz="3000"/>
            </a:lvl1pPr>
          </a:lstStyle>
          <a:p>
            <a:r>
              <a:rPr lang="fr-FR"/>
              <a:t>Cliquez et modifiez le titre</a:t>
            </a:r>
            <a:endParaRPr lang="fr-FR" dirty="0"/>
          </a:p>
        </p:txBody>
      </p:sp>
    </p:spTree>
    <p:extLst>
      <p:ext uri="{BB962C8B-B14F-4D97-AF65-F5344CB8AC3E}">
        <p14:creationId xmlns:p14="http://schemas.microsoft.com/office/powerpoint/2010/main" val="1551700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Subtitle + Content">
    <p:spTree>
      <p:nvGrpSpPr>
        <p:cNvPr id="1" name=""/>
        <p:cNvGrpSpPr/>
        <p:nvPr/>
      </p:nvGrpSpPr>
      <p:grpSpPr>
        <a:xfrm>
          <a:off x="0" y="0"/>
          <a:ext cx="0" cy="0"/>
          <a:chOff x="0" y="0"/>
          <a:chExt cx="0" cy="0"/>
        </a:xfrm>
      </p:grpSpPr>
      <p:sp>
        <p:nvSpPr>
          <p:cNvPr id="5" name="Rectangle 4">
            <a:hlinkClick r:id="rId2" action="ppaction://hlinksldjump"/>
          </p:cNvPr>
          <p:cNvSpPr/>
          <p:nvPr userDrawn="1"/>
        </p:nvSpPr>
        <p:spPr>
          <a:xfrm>
            <a:off x="11446934" y="6376988"/>
            <a:ext cx="575733"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7"/>
          <p:cNvSpPr>
            <a:spLocks noGrp="1"/>
          </p:cNvSpPr>
          <p:nvPr>
            <p:ph type="body" sz="quarter" idx="16"/>
          </p:nvPr>
        </p:nvSpPr>
        <p:spPr>
          <a:xfrm>
            <a:off x="582086" y="1930402"/>
            <a:ext cx="11000316" cy="700617"/>
          </a:xfrm>
        </p:spPr>
        <p:txBody>
          <a:bodyPr anchor="ctr">
            <a:noAutofit/>
          </a:bodyPr>
          <a:lstStyle>
            <a:lvl1pPr>
              <a:defRPr sz="3000">
                <a:latin typeface="+mj-lt"/>
              </a:defRPr>
            </a:lvl1pPr>
          </a:lstStyle>
          <a:p>
            <a:pPr lvl="0"/>
            <a:r>
              <a:rPr lang="en-US"/>
              <a:t>Click to edit Master text styles</a:t>
            </a:r>
          </a:p>
        </p:txBody>
      </p:sp>
      <p:sp>
        <p:nvSpPr>
          <p:cNvPr id="11" name="Text Placeholder 6"/>
          <p:cNvSpPr>
            <a:spLocks noGrp="1"/>
          </p:cNvSpPr>
          <p:nvPr>
            <p:ph type="body" sz="quarter" idx="12"/>
          </p:nvPr>
        </p:nvSpPr>
        <p:spPr>
          <a:xfrm>
            <a:off x="609600" y="2845508"/>
            <a:ext cx="10972800" cy="32801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17"/>
          </p:nvPr>
        </p:nvSpPr>
        <p:spPr/>
        <p:txBody>
          <a:bodyPr/>
          <a:lstStyle>
            <a:lvl1pPr>
              <a:defRPr/>
            </a:lvl1pPr>
          </a:lstStyle>
          <a:p>
            <a:pPr>
              <a:defRPr/>
            </a:pPr>
            <a:r>
              <a:rPr lang="en-US"/>
              <a:t>Report title</a:t>
            </a:r>
            <a:endParaRPr lang="en-US" dirty="0"/>
          </a:p>
        </p:txBody>
      </p:sp>
      <p:sp>
        <p:nvSpPr>
          <p:cNvPr id="7" name="Slide Number Placeholder 3"/>
          <p:cNvSpPr>
            <a:spLocks noGrp="1"/>
          </p:cNvSpPr>
          <p:nvPr>
            <p:ph type="sldNum" sz="quarter" idx="18"/>
          </p:nvPr>
        </p:nvSpPr>
        <p:spPr/>
        <p:txBody>
          <a:bodyPr/>
          <a:lstStyle>
            <a:lvl1pPr>
              <a:defRPr/>
            </a:lvl1pPr>
          </a:lstStyle>
          <a:p>
            <a:fld id="{B9187B00-5B76-493D-8677-2ACABE174A95}" type="slidenum">
              <a:rPr lang="en-US" altLang="fr-FR"/>
              <a:pPr/>
              <a:t>‹N°›</a:t>
            </a:fld>
            <a:endParaRPr lang="en-US" altLang="fr-FR"/>
          </a:p>
        </p:txBody>
      </p:sp>
    </p:spTree>
    <p:extLst>
      <p:ext uri="{BB962C8B-B14F-4D97-AF65-F5344CB8AC3E}">
        <p14:creationId xmlns:p14="http://schemas.microsoft.com/office/powerpoint/2010/main" val="438615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Table">
    <p:spTree>
      <p:nvGrpSpPr>
        <p:cNvPr id="1" name=""/>
        <p:cNvGrpSpPr/>
        <p:nvPr/>
      </p:nvGrpSpPr>
      <p:grpSpPr>
        <a:xfrm>
          <a:off x="0" y="0"/>
          <a:ext cx="0" cy="0"/>
          <a:chOff x="0" y="0"/>
          <a:chExt cx="0" cy="0"/>
        </a:xfrm>
      </p:grpSpPr>
      <p:sp>
        <p:nvSpPr>
          <p:cNvPr id="4" name="Rectangle 3">
            <a:hlinkClick r:id="rId2" action="ppaction://hlinksldjump"/>
          </p:cNvPr>
          <p:cNvSpPr/>
          <p:nvPr userDrawn="1"/>
        </p:nvSpPr>
        <p:spPr>
          <a:xfrm>
            <a:off x="11446934" y="6376988"/>
            <a:ext cx="575733"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Table Placeholder 6"/>
          <p:cNvSpPr>
            <a:spLocks noGrp="1"/>
          </p:cNvSpPr>
          <p:nvPr>
            <p:ph type="tbl" sz="quarter" idx="13"/>
          </p:nvPr>
        </p:nvSpPr>
        <p:spPr>
          <a:xfrm>
            <a:off x="609600" y="2009424"/>
            <a:ext cx="10972800" cy="4116211"/>
          </a:xfrm>
        </p:spPr>
        <p:txBody>
          <a:bodyPr/>
          <a:lstStyle/>
          <a:p>
            <a:pPr lvl="0"/>
            <a:r>
              <a:rPr lang="en-US" noProof="0"/>
              <a:t>Click icon to add table</a:t>
            </a:r>
          </a:p>
        </p:txBody>
      </p:sp>
      <p:sp>
        <p:nvSpPr>
          <p:cNvPr id="5" name="Footer Placeholder 2"/>
          <p:cNvSpPr>
            <a:spLocks noGrp="1"/>
          </p:cNvSpPr>
          <p:nvPr>
            <p:ph type="ftr" sz="quarter" idx="14"/>
          </p:nvPr>
        </p:nvSpPr>
        <p:spPr/>
        <p:txBody>
          <a:bodyPr/>
          <a:lstStyle>
            <a:lvl1pPr>
              <a:defRPr/>
            </a:lvl1pPr>
          </a:lstStyle>
          <a:p>
            <a:pPr>
              <a:defRPr/>
            </a:pPr>
            <a:r>
              <a:rPr lang="en-US"/>
              <a:t>Report title</a:t>
            </a:r>
            <a:endParaRPr lang="en-US" dirty="0"/>
          </a:p>
        </p:txBody>
      </p:sp>
      <p:sp>
        <p:nvSpPr>
          <p:cNvPr id="6" name="Slide Number Placeholder 3"/>
          <p:cNvSpPr>
            <a:spLocks noGrp="1"/>
          </p:cNvSpPr>
          <p:nvPr>
            <p:ph type="sldNum" sz="quarter" idx="15"/>
          </p:nvPr>
        </p:nvSpPr>
        <p:spPr/>
        <p:txBody>
          <a:bodyPr/>
          <a:lstStyle>
            <a:lvl1pPr>
              <a:defRPr/>
            </a:lvl1pPr>
          </a:lstStyle>
          <a:p>
            <a:fld id="{01F55716-BE57-4706-86F9-A5F91A49EE84}" type="slidenum">
              <a:rPr lang="en-US" altLang="fr-FR"/>
              <a:pPr/>
              <a:t>‹N°›</a:t>
            </a:fld>
            <a:endParaRPr lang="en-US" altLang="fr-FR"/>
          </a:p>
        </p:txBody>
      </p:sp>
    </p:spTree>
    <p:extLst>
      <p:ext uri="{BB962C8B-B14F-4D97-AF65-F5344CB8AC3E}">
        <p14:creationId xmlns:p14="http://schemas.microsoft.com/office/powerpoint/2010/main" val="1296592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Content Comparison">
    <p:spTree>
      <p:nvGrpSpPr>
        <p:cNvPr id="1" name=""/>
        <p:cNvGrpSpPr/>
        <p:nvPr/>
      </p:nvGrpSpPr>
      <p:grpSpPr>
        <a:xfrm>
          <a:off x="0" y="0"/>
          <a:ext cx="0" cy="0"/>
          <a:chOff x="0" y="0"/>
          <a:chExt cx="0" cy="0"/>
        </a:xfrm>
      </p:grpSpPr>
      <p:sp>
        <p:nvSpPr>
          <p:cNvPr id="5" name="Rectangle 4">
            <a:hlinkClick r:id="rId2" action="ppaction://hlinksldjump"/>
          </p:cNvPr>
          <p:cNvSpPr/>
          <p:nvPr userDrawn="1"/>
        </p:nvSpPr>
        <p:spPr>
          <a:xfrm>
            <a:off x="11446934" y="6376988"/>
            <a:ext cx="575733"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6"/>
          <p:cNvSpPr>
            <a:spLocks noGrp="1"/>
          </p:cNvSpPr>
          <p:nvPr>
            <p:ph type="body" sz="quarter" idx="13"/>
          </p:nvPr>
        </p:nvSpPr>
        <p:spPr>
          <a:xfrm>
            <a:off x="6158400" y="2009424"/>
            <a:ext cx="5424000" cy="4116211"/>
          </a:xfrm>
        </p:spPr>
        <p:txBody>
          <a:bodyPr/>
          <a:lstStyle>
            <a:lvl1pPr marL="457200" indent="-457200">
              <a:buFont typeface="Wingdings" charset="2"/>
              <a:buAutoNum type="arabicPlain"/>
              <a:defRPr/>
            </a:lvl1pPr>
          </a:lstStyle>
          <a:p>
            <a:pPr lvl="0"/>
            <a:r>
              <a:rPr lang="en-US"/>
              <a:t>Click to edit Master text styles</a:t>
            </a:r>
          </a:p>
          <a:p>
            <a:pPr lvl="1"/>
            <a:r>
              <a:rPr lang="en-US"/>
              <a:t>Second level</a:t>
            </a:r>
          </a:p>
          <a:p>
            <a:pPr lvl="2"/>
            <a:r>
              <a:rPr lang="en-US"/>
              <a:t>Third level</a:t>
            </a:r>
          </a:p>
        </p:txBody>
      </p:sp>
      <p:sp>
        <p:nvSpPr>
          <p:cNvPr id="10" name="Text Placeholder 6"/>
          <p:cNvSpPr>
            <a:spLocks noGrp="1"/>
          </p:cNvSpPr>
          <p:nvPr>
            <p:ph type="body" sz="quarter" idx="14"/>
          </p:nvPr>
        </p:nvSpPr>
        <p:spPr>
          <a:xfrm>
            <a:off x="609600" y="2009424"/>
            <a:ext cx="5376000" cy="4116211"/>
          </a:xfrm>
        </p:spPr>
        <p:txBody>
          <a:bodyPr/>
          <a:lstStyle>
            <a:lvl1pPr marL="457200" indent="-457200">
              <a:buFont typeface="Wingdings" charset="2"/>
              <a:buAutoNum type="arabicPlain"/>
              <a:defRPr/>
            </a:lvl1pPr>
          </a:lstStyle>
          <a:p>
            <a:pPr lvl="0"/>
            <a:r>
              <a:rPr lang="en-US"/>
              <a:t>Click to edit Master text styles</a:t>
            </a:r>
          </a:p>
          <a:p>
            <a:pPr lvl="1"/>
            <a:r>
              <a:rPr lang="en-US"/>
              <a:t>Second level</a:t>
            </a:r>
          </a:p>
          <a:p>
            <a:pPr lvl="2"/>
            <a:r>
              <a:rPr lang="en-US"/>
              <a:t>Third level</a:t>
            </a:r>
          </a:p>
        </p:txBody>
      </p:sp>
      <p:sp>
        <p:nvSpPr>
          <p:cNvPr id="6" name="Footer Placeholder 2"/>
          <p:cNvSpPr>
            <a:spLocks noGrp="1"/>
          </p:cNvSpPr>
          <p:nvPr>
            <p:ph type="ftr" sz="quarter" idx="15"/>
          </p:nvPr>
        </p:nvSpPr>
        <p:spPr/>
        <p:txBody>
          <a:bodyPr/>
          <a:lstStyle>
            <a:lvl1pPr>
              <a:defRPr/>
            </a:lvl1pPr>
          </a:lstStyle>
          <a:p>
            <a:pPr>
              <a:defRPr/>
            </a:pPr>
            <a:r>
              <a:rPr lang="en-US"/>
              <a:t>Report title</a:t>
            </a:r>
            <a:endParaRPr lang="en-US" dirty="0"/>
          </a:p>
        </p:txBody>
      </p:sp>
      <p:sp>
        <p:nvSpPr>
          <p:cNvPr id="7" name="Slide Number Placeholder 3"/>
          <p:cNvSpPr>
            <a:spLocks noGrp="1"/>
          </p:cNvSpPr>
          <p:nvPr>
            <p:ph type="sldNum" sz="quarter" idx="16"/>
          </p:nvPr>
        </p:nvSpPr>
        <p:spPr/>
        <p:txBody>
          <a:bodyPr/>
          <a:lstStyle>
            <a:lvl1pPr>
              <a:defRPr/>
            </a:lvl1pPr>
          </a:lstStyle>
          <a:p>
            <a:fld id="{5DFF9987-D50C-4DDE-B596-0F40ACD66934}" type="slidenum">
              <a:rPr lang="en-US" altLang="fr-FR"/>
              <a:pPr/>
              <a:t>‹N°›</a:t>
            </a:fld>
            <a:endParaRPr lang="en-US" altLang="fr-FR"/>
          </a:p>
        </p:txBody>
      </p:sp>
    </p:spTree>
    <p:extLst>
      <p:ext uri="{BB962C8B-B14F-4D97-AF65-F5344CB8AC3E}">
        <p14:creationId xmlns:p14="http://schemas.microsoft.com/office/powerpoint/2010/main" val="339045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Content + Image">
    <p:spTree>
      <p:nvGrpSpPr>
        <p:cNvPr id="1" name=""/>
        <p:cNvGrpSpPr/>
        <p:nvPr/>
      </p:nvGrpSpPr>
      <p:grpSpPr>
        <a:xfrm>
          <a:off x="0" y="0"/>
          <a:ext cx="0" cy="0"/>
          <a:chOff x="0" y="0"/>
          <a:chExt cx="0" cy="0"/>
        </a:xfrm>
      </p:grpSpPr>
      <p:sp>
        <p:nvSpPr>
          <p:cNvPr id="5" name="Rectangle 4">
            <a:hlinkClick r:id="rId2" action="ppaction://hlinksldjump"/>
          </p:cNvPr>
          <p:cNvSpPr/>
          <p:nvPr userDrawn="1"/>
        </p:nvSpPr>
        <p:spPr>
          <a:xfrm>
            <a:off x="11446934" y="6376988"/>
            <a:ext cx="575733"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7"/>
          <p:cNvSpPr>
            <a:spLocks noGrp="1"/>
          </p:cNvSpPr>
          <p:nvPr>
            <p:ph type="body" sz="quarter" idx="15"/>
          </p:nvPr>
        </p:nvSpPr>
        <p:spPr>
          <a:xfrm>
            <a:off x="609600" y="2008718"/>
            <a:ext cx="5376333" cy="4116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0"/>
          <p:cNvSpPr>
            <a:spLocks noGrp="1"/>
          </p:cNvSpPr>
          <p:nvPr>
            <p:ph type="pic" sz="quarter" idx="16"/>
          </p:nvPr>
        </p:nvSpPr>
        <p:spPr>
          <a:xfrm>
            <a:off x="6157384" y="2257777"/>
            <a:ext cx="5425016" cy="3867856"/>
          </a:xfrm>
        </p:spPr>
        <p:txBody>
          <a:bodyPr/>
          <a:lstStyle/>
          <a:p>
            <a:pPr lvl="0"/>
            <a:r>
              <a:rPr lang="en-US" noProof="0"/>
              <a:t>Click icon to add picture</a:t>
            </a:r>
          </a:p>
        </p:txBody>
      </p:sp>
      <p:sp>
        <p:nvSpPr>
          <p:cNvPr id="6" name="Footer Placeholder 2"/>
          <p:cNvSpPr>
            <a:spLocks noGrp="1"/>
          </p:cNvSpPr>
          <p:nvPr>
            <p:ph type="ftr" sz="quarter" idx="17"/>
          </p:nvPr>
        </p:nvSpPr>
        <p:spPr/>
        <p:txBody>
          <a:bodyPr/>
          <a:lstStyle>
            <a:lvl1pPr>
              <a:defRPr/>
            </a:lvl1pPr>
          </a:lstStyle>
          <a:p>
            <a:pPr>
              <a:defRPr/>
            </a:pPr>
            <a:r>
              <a:rPr lang="en-US"/>
              <a:t>Report title</a:t>
            </a:r>
          </a:p>
        </p:txBody>
      </p:sp>
      <p:sp>
        <p:nvSpPr>
          <p:cNvPr id="7" name="Slide Number Placeholder 3"/>
          <p:cNvSpPr>
            <a:spLocks noGrp="1"/>
          </p:cNvSpPr>
          <p:nvPr>
            <p:ph type="sldNum" sz="quarter" idx="18"/>
          </p:nvPr>
        </p:nvSpPr>
        <p:spPr/>
        <p:txBody>
          <a:bodyPr/>
          <a:lstStyle>
            <a:lvl1pPr>
              <a:defRPr/>
            </a:lvl1pPr>
          </a:lstStyle>
          <a:p>
            <a:fld id="{DAFB7EA7-C926-4BBD-B1BD-B5BB135742E3}" type="slidenum">
              <a:rPr lang="en-US" altLang="fr-FR"/>
              <a:pPr/>
              <a:t>‹N°›</a:t>
            </a:fld>
            <a:endParaRPr lang="en-US" altLang="fr-FR"/>
          </a:p>
        </p:txBody>
      </p:sp>
    </p:spTree>
    <p:extLst>
      <p:ext uri="{BB962C8B-B14F-4D97-AF65-F5344CB8AC3E}">
        <p14:creationId xmlns:p14="http://schemas.microsoft.com/office/powerpoint/2010/main" val="3761579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contenu 2"/>
          <p:cNvSpPr>
            <a:spLocks noGrp="1"/>
          </p:cNvSpPr>
          <p:nvPr>
            <p:ph idx="1"/>
          </p:nvPr>
        </p:nvSpPr>
        <p:spPr/>
        <p:txBody>
          <a:bodyPr/>
          <a:lstStyle>
            <a:lvl2pPr>
              <a:buClr>
                <a:srgbClr val="92D050"/>
              </a:buClr>
              <a:buFont typeface="Arial" pitchFamily="34" charset="0"/>
              <a:buChar char="•"/>
              <a:defRPr/>
            </a:lvl2pPr>
            <a:lvl3pPr>
              <a:buClr>
                <a:schemeClr val="accent3">
                  <a:lumMod val="60000"/>
                  <a:lumOff val="40000"/>
                </a:schemeClr>
              </a:buClr>
              <a:defRPr/>
            </a:lvl3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p:txBody>
          <a:bodyPr/>
          <a:lstStyle>
            <a:lvl1pPr>
              <a:defRPr/>
            </a:lvl1pPr>
          </a:lstStyle>
          <a:p>
            <a:fld id="{51FA7BF3-2D93-4FD9-A194-A610725C35FE}" type="datetimeFigureOut">
              <a:rPr lang="en-US" smtClean="0"/>
              <a:t>11/14/2025</a:t>
            </a:fld>
            <a:endParaRPr lang="en-US"/>
          </a:p>
        </p:txBody>
      </p:sp>
      <p:sp>
        <p:nvSpPr>
          <p:cNvPr id="5" name="Espace réservé du pied de page 4"/>
          <p:cNvSpPr>
            <a:spLocks noGrp="1"/>
          </p:cNvSpPr>
          <p:nvPr>
            <p:ph type="ftr" sz="quarter" idx="11"/>
          </p:nvPr>
        </p:nvSpPr>
        <p:spPr/>
        <p:txBody>
          <a:bodyPr/>
          <a:lstStyle>
            <a:lvl1pPr fontAlgn="auto">
              <a:spcBef>
                <a:spcPts val="0"/>
              </a:spcBef>
              <a:spcAft>
                <a:spcPts val="0"/>
              </a:spcAft>
              <a:defRPr>
                <a:solidFill>
                  <a:prstClr val="black"/>
                </a:solidFill>
                <a:latin typeface="+mn-lt"/>
                <a:ea typeface="+mn-ea"/>
                <a:cs typeface="+mn-cs"/>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00A3B615-B0D9-4690-B83C-523A58657FF7}" type="slidenum">
              <a:rPr lang="en-US" smtClean="0"/>
              <a:t>‹N°›</a:t>
            </a:fld>
            <a:endParaRPr lang="en-US"/>
          </a:p>
        </p:txBody>
      </p:sp>
    </p:spTree>
    <p:extLst>
      <p:ext uri="{BB962C8B-B14F-4D97-AF65-F5344CB8AC3E}">
        <p14:creationId xmlns:p14="http://schemas.microsoft.com/office/powerpoint/2010/main" val="22652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27EFA-8BF6-497C-B2CE-16B63B841CF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3B45958-F74F-4103-B16D-DD51AD851C3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275114E-4647-4942-8359-E578E81739EA}"/>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5" name="Espace réservé du pied de page 4">
            <a:extLst>
              <a:ext uri="{FF2B5EF4-FFF2-40B4-BE49-F238E27FC236}">
                <a16:creationId xmlns:a16="http://schemas.microsoft.com/office/drawing/2014/main" id="{349396D3-3DB9-4195-AFB0-9AC457FA64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4425059-D40D-4DF9-97E5-BFC8AA387FF2}"/>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3007121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a:ln/>
        </p:spPr>
        <p:txBody>
          <a:bodyPr/>
          <a:lstStyle>
            <a:lvl1pPr>
              <a:defRPr/>
            </a:lvl1pPr>
          </a:lstStyle>
          <a:p>
            <a:fld id="{51FA7BF3-2D93-4FD9-A194-A610725C35FE}" type="datetimeFigureOut">
              <a:rPr lang="en-US" smtClean="0"/>
              <a:t>11/14/2025</a:t>
            </a:fld>
            <a:endParaRPr lang="en-US"/>
          </a:p>
        </p:txBody>
      </p:sp>
      <p:sp>
        <p:nvSpPr>
          <p:cNvPr id="3" name="Rectangle 1031"/>
          <p:cNvSpPr>
            <a:spLocks noGrp="1" noChangeArrowheads="1"/>
          </p:cNvSpPr>
          <p:nvPr>
            <p:ph type="ftr" sz="quarter" idx="11"/>
          </p:nvPr>
        </p:nvSpPr>
        <p:spPr>
          <a:ln/>
        </p:spPr>
        <p:txBody>
          <a:bodyPr/>
          <a:lstStyle>
            <a:lvl1pPr>
              <a:defRPr/>
            </a:lvl1pPr>
          </a:lstStyle>
          <a:p>
            <a:endParaRPr lang="en-US"/>
          </a:p>
        </p:txBody>
      </p:sp>
      <p:sp>
        <p:nvSpPr>
          <p:cNvPr id="4" name="Rectangle 1032"/>
          <p:cNvSpPr>
            <a:spLocks noGrp="1" noChangeArrowheads="1"/>
          </p:cNvSpPr>
          <p:nvPr>
            <p:ph type="sldNum" sz="quarter" idx="12"/>
          </p:nvPr>
        </p:nvSpPr>
        <p:spPr>
          <a:ln/>
        </p:spPr>
        <p:txBody>
          <a:bodyPr/>
          <a:lstStyle>
            <a:lvl1pPr>
              <a:defRPr/>
            </a:lvl1pPr>
          </a:lstStyle>
          <a:p>
            <a:fld id="{00A3B615-B0D9-4690-B83C-523A58657FF7}" type="slidenum">
              <a:rPr lang="en-US" smtClean="0"/>
              <a:t>‹N°›</a:t>
            </a:fld>
            <a:endParaRPr lang="en-US"/>
          </a:p>
        </p:txBody>
      </p:sp>
    </p:spTree>
    <p:extLst>
      <p:ext uri="{BB962C8B-B14F-4D97-AF65-F5344CB8AC3E}">
        <p14:creationId xmlns:p14="http://schemas.microsoft.com/office/powerpoint/2010/main" val="366374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1030"/>
          <p:cNvSpPr>
            <a:spLocks noGrp="1" noChangeArrowheads="1"/>
          </p:cNvSpPr>
          <p:nvPr>
            <p:ph type="dt" sz="half" idx="10"/>
          </p:nvPr>
        </p:nvSpPr>
        <p:spPr>
          <a:ln/>
        </p:spPr>
        <p:txBody>
          <a:bodyPr/>
          <a:lstStyle>
            <a:lvl1pPr>
              <a:defRPr/>
            </a:lvl1pPr>
          </a:lstStyle>
          <a:p>
            <a:fld id="{51FA7BF3-2D93-4FD9-A194-A610725C35FE}" type="datetimeFigureOut">
              <a:rPr lang="en-US" smtClean="0"/>
              <a:t>11/14/2025</a:t>
            </a:fld>
            <a:endParaRPr lang="en-US"/>
          </a:p>
        </p:txBody>
      </p:sp>
      <p:sp>
        <p:nvSpPr>
          <p:cNvPr id="4" name="Rectangle 1031"/>
          <p:cNvSpPr>
            <a:spLocks noGrp="1" noChangeArrowheads="1"/>
          </p:cNvSpPr>
          <p:nvPr>
            <p:ph type="ftr" sz="quarter" idx="11"/>
          </p:nvPr>
        </p:nvSpPr>
        <p:spPr>
          <a:ln/>
        </p:spPr>
        <p:txBody>
          <a:bodyPr/>
          <a:lstStyle>
            <a:lvl1pPr>
              <a:defRPr/>
            </a:lvl1pPr>
          </a:lstStyle>
          <a:p>
            <a:endParaRPr lang="en-US"/>
          </a:p>
        </p:txBody>
      </p:sp>
      <p:sp>
        <p:nvSpPr>
          <p:cNvPr id="5" name="Rectangle 1032"/>
          <p:cNvSpPr>
            <a:spLocks noGrp="1" noChangeArrowheads="1"/>
          </p:cNvSpPr>
          <p:nvPr>
            <p:ph type="sldNum" sz="quarter" idx="12"/>
          </p:nvPr>
        </p:nvSpPr>
        <p:spPr>
          <a:ln/>
        </p:spPr>
        <p:txBody>
          <a:bodyPr/>
          <a:lstStyle>
            <a:lvl1pPr>
              <a:defRPr/>
            </a:lvl1pPr>
          </a:lstStyle>
          <a:p>
            <a:fld id="{00A3B615-B0D9-4690-B83C-523A58657FF7}" type="slidenum">
              <a:rPr lang="en-US" smtClean="0"/>
              <a:t>‹N°›</a:t>
            </a:fld>
            <a:endParaRPr lang="en-US"/>
          </a:p>
        </p:txBody>
      </p:sp>
    </p:spTree>
    <p:extLst>
      <p:ext uri="{BB962C8B-B14F-4D97-AF65-F5344CB8AC3E}">
        <p14:creationId xmlns:p14="http://schemas.microsoft.com/office/powerpoint/2010/main" val="236992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1030"/>
          <p:cNvSpPr>
            <a:spLocks noGrp="1" noChangeArrowheads="1"/>
          </p:cNvSpPr>
          <p:nvPr>
            <p:ph type="dt" sz="half" idx="10"/>
          </p:nvPr>
        </p:nvSpPr>
        <p:spPr>
          <a:ln/>
        </p:spPr>
        <p:txBody>
          <a:bodyPr/>
          <a:lstStyle>
            <a:lvl1pPr>
              <a:defRPr/>
            </a:lvl1pPr>
          </a:lstStyle>
          <a:p>
            <a:fld id="{51FA7BF3-2D93-4FD9-A194-A610725C35FE}" type="datetimeFigureOut">
              <a:rPr lang="en-US" smtClean="0"/>
              <a:t>11/14/2025</a:t>
            </a:fld>
            <a:endParaRPr lang="en-US"/>
          </a:p>
        </p:txBody>
      </p:sp>
      <p:sp>
        <p:nvSpPr>
          <p:cNvPr id="6" name="Rectangle 1031"/>
          <p:cNvSpPr>
            <a:spLocks noGrp="1" noChangeArrowheads="1"/>
          </p:cNvSpPr>
          <p:nvPr>
            <p:ph type="ftr" sz="quarter" idx="11"/>
          </p:nvPr>
        </p:nvSpPr>
        <p:spPr>
          <a:ln/>
        </p:spPr>
        <p:txBody>
          <a:bodyPr/>
          <a:lstStyle>
            <a:lvl1pPr>
              <a:defRPr/>
            </a:lvl1pPr>
          </a:lstStyle>
          <a:p>
            <a:endParaRPr lang="en-US"/>
          </a:p>
        </p:txBody>
      </p:sp>
      <p:sp>
        <p:nvSpPr>
          <p:cNvPr id="7" name="Rectangle 1032"/>
          <p:cNvSpPr>
            <a:spLocks noGrp="1" noChangeArrowheads="1"/>
          </p:cNvSpPr>
          <p:nvPr>
            <p:ph type="sldNum" sz="quarter" idx="12"/>
          </p:nvPr>
        </p:nvSpPr>
        <p:spPr>
          <a:ln/>
        </p:spPr>
        <p:txBody>
          <a:bodyPr/>
          <a:lstStyle>
            <a:lvl1pPr>
              <a:defRPr/>
            </a:lvl1pPr>
          </a:lstStyle>
          <a:p>
            <a:fld id="{00A3B615-B0D9-4690-B83C-523A58657FF7}" type="slidenum">
              <a:rPr lang="en-US" smtClean="0"/>
              <a:t>‹N°›</a:t>
            </a:fld>
            <a:endParaRPr lang="en-US"/>
          </a:p>
        </p:txBody>
      </p:sp>
    </p:spTree>
    <p:extLst>
      <p:ext uri="{BB962C8B-B14F-4D97-AF65-F5344CB8AC3E}">
        <p14:creationId xmlns:p14="http://schemas.microsoft.com/office/powerpoint/2010/main" val="4220010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Titre 1"/>
          <p:cNvSpPr>
            <a:spLocks noGrp="1"/>
          </p:cNvSpPr>
          <p:nvPr>
            <p:ph type="title"/>
          </p:nvPr>
        </p:nvSpPr>
        <p:spPr>
          <a:xfrm>
            <a:off x="609600" y="44450"/>
            <a:ext cx="10972800" cy="1143000"/>
          </a:xfrm>
        </p:spPr>
        <p:txBody>
          <a:bodyPr/>
          <a:lstStyle/>
          <a:p>
            <a:r>
              <a:rPr lang="fr-FR" dirty="0"/>
              <a:t>Modifiez le style du titre</a:t>
            </a:r>
          </a:p>
        </p:txBody>
      </p:sp>
      <p:sp>
        <p:nvSpPr>
          <p:cNvPr id="3" name="Espace réservé du contenu 2"/>
          <p:cNvSpPr>
            <a:spLocks noGrp="1"/>
          </p:cNvSpPr>
          <p:nvPr>
            <p:ph idx="1"/>
          </p:nvPr>
        </p:nvSpPr>
        <p:spPr>
          <a:xfrm>
            <a:off x="609600" y="1600201"/>
            <a:ext cx="10972800" cy="4525963"/>
          </a:xfrm>
        </p:spPr>
        <p:txBody>
          <a:bodyPr/>
          <a:lstStyle>
            <a:lvl2pPr>
              <a:buClr>
                <a:srgbClr val="92D050"/>
              </a:buClr>
              <a:buFont typeface="Arial" pitchFamily="34" charset="0"/>
              <a:buChar char="•"/>
              <a:defRPr/>
            </a:lvl2pPr>
            <a:lvl3pPr>
              <a:buClr>
                <a:schemeClr val="accent3">
                  <a:lumMod val="60000"/>
                  <a:lumOff val="40000"/>
                </a:schemeClr>
              </a:buClr>
              <a:defRPr/>
            </a:lvl3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609600" y="6356351"/>
            <a:ext cx="2844800" cy="365125"/>
          </a:xfrm>
        </p:spPr>
        <p:txBody>
          <a:bodyPr/>
          <a:lstStyle>
            <a:lvl1pPr>
              <a:defRPr/>
            </a:lvl1pPr>
          </a:lstStyle>
          <a:p>
            <a:fld id="{F30DD850-3AA3-4A75-AFC3-81008AFAB341}" type="datetimeFigureOut">
              <a:rPr lang="fr-FR" altLang="fr-FR"/>
              <a:pPr/>
              <a:t>14/11/2025</a:t>
            </a:fld>
            <a:endParaRPr lang="fr-FR" altLang="fr-FR"/>
          </a:p>
        </p:txBody>
      </p:sp>
      <p:sp>
        <p:nvSpPr>
          <p:cNvPr id="5" name="Espace réservé du pied de page 4"/>
          <p:cNvSpPr>
            <a:spLocks noGrp="1"/>
          </p:cNvSpPr>
          <p:nvPr>
            <p:ph type="ftr" sz="quarter" idx="11"/>
          </p:nvPr>
        </p:nvSpPr>
        <p:spPr>
          <a:xfrm>
            <a:off x="4165600" y="6356351"/>
            <a:ext cx="3860800" cy="365125"/>
          </a:xfrm>
        </p:spPr>
        <p:txBody>
          <a:bodyPr/>
          <a:lstStyle>
            <a:lvl1pPr fontAlgn="auto">
              <a:spcBef>
                <a:spcPts val="0"/>
              </a:spcBef>
              <a:spcAft>
                <a:spcPts val="0"/>
              </a:spcAft>
              <a:defRPr>
                <a:solidFill>
                  <a:prstClr val="black"/>
                </a:solidFill>
                <a:latin typeface="+mn-lt"/>
                <a:ea typeface="+mn-ea"/>
                <a:cs typeface="+mn-cs"/>
              </a:defRPr>
            </a:lvl1pPr>
          </a:lstStyle>
          <a:p>
            <a:pPr>
              <a:defRPr/>
            </a:pPr>
            <a:endParaRPr lang="fr-FR"/>
          </a:p>
        </p:txBody>
      </p:sp>
      <p:sp>
        <p:nvSpPr>
          <p:cNvPr id="6" name="Espace réservé du numéro de diapositive 5"/>
          <p:cNvSpPr>
            <a:spLocks noGrp="1"/>
          </p:cNvSpPr>
          <p:nvPr>
            <p:ph type="sldNum" sz="quarter" idx="12"/>
          </p:nvPr>
        </p:nvSpPr>
        <p:spPr>
          <a:xfrm>
            <a:off x="8737600" y="6356351"/>
            <a:ext cx="2844800" cy="365125"/>
          </a:xfrm>
        </p:spPr>
        <p:txBody>
          <a:bodyPr/>
          <a:lstStyle>
            <a:lvl1pPr>
              <a:defRPr/>
            </a:lvl1pPr>
          </a:lstStyle>
          <a:p>
            <a:fld id="{E2ADBC9F-B4A6-4DAB-86CF-54F3CAE044A6}" type="slidenum">
              <a:rPr lang="fr-FR" altLang="fr-FR"/>
              <a:pPr/>
              <a:t>‹N°›</a:t>
            </a:fld>
            <a:endParaRPr lang="fr-FR" altLang="fr-FR"/>
          </a:p>
        </p:txBody>
      </p:sp>
    </p:spTree>
    <p:extLst>
      <p:ext uri="{BB962C8B-B14F-4D97-AF65-F5344CB8AC3E}">
        <p14:creationId xmlns:p14="http://schemas.microsoft.com/office/powerpoint/2010/main" val="3332425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Modifiez le style du titre</a:t>
            </a:r>
            <a:endParaRPr lang="en-US"/>
          </a:p>
        </p:txBody>
      </p:sp>
      <p:sp>
        <p:nvSpPr>
          <p:cNvPr id="3" name="Espace réservé du contenu 2"/>
          <p:cNvSpPr>
            <a:spLocks noGrp="1"/>
          </p:cNvSpPr>
          <p:nvPr>
            <p:ph sz="half" idx="1"/>
          </p:nvPr>
        </p:nvSpPr>
        <p:spPr>
          <a:xfrm>
            <a:off x="609600" y="1600201"/>
            <a:ext cx="53848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197600" y="1600201"/>
            <a:ext cx="53848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a:xfrm>
            <a:off x="609600" y="6251575"/>
            <a:ext cx="2844800" cy="476250"/>
          </a:xfrm>
        </p:spPr>
        <p:txBody>
          <a:bodyPr/>
          <a:lstStyle>
            <a:lvl1pPr>
              <a:defRPr/>
            </a:lvl1pPr>
          </a:lstStyle>
          <a:p>
            <a:endParaRPr lang="fr-FR" altLang="fr-FR"/>
          </a:p>
        </p:txBody>
      </p:sp>
      <p:sp>
        <p:nvSpPr>
          <p:cNvPr id="6" name="Espace réservé du numéro de diapositive 5"/>
          <p:cNvSpPr>
            <a:spLocks noGrp="1"/>
          </p:cNvSpPr>
          <p:nvPr>
            <p:ph type="sldNum" sz="quarter" idx="11"/>
          </p:nvPr>
        </p:nvSpPr>
        <p:spPr>
          <a:xfrm>
            <a:off x="8737600" y="6248400"/>
            <a:ext cx="2844800" cy="476250"/>
          </a:xfrm>
        </p:spPr>
        <p:txBody>
          <a:bodyPr/>
          <a:lstStyle>
            <a:lvl1pPr>
              <a:defRPr/>
            </a:lvl1pPr>
          </a:lstStyle>
          <a:p>
            <a:fld id="{AF142907-B97F-4BCF-858F-FA461C29F68C}" type="slidenum">
              <a:rPr lang="fr-FR" altLang="fr-FR"/>
              <a:pPr/>
              <a:t>‹N°›</a:t>
            </a:fld>
            <a:endParaRPr lang="fr-FR" altLang="fr-FR"/>
          </a:p>
        </p:txBody>
      </p:sp>
      <p:sp>
        <p:nvSpPr>
          <p:cNvPr id="7" name="Espace réservé du pied de page 6"/>
          <p:cNvSpPr>
            <a:spLocks noGrp="1"/>
          </p:cNvSpPr>
          <p:nvPr>
            <p:ph type="ftr" sz="quarter" idx="12"/>
          </p:nvPr>
        </p:nvSpPr>
        <p:spPr>
          <a:xfrm>
            <a:off x="4165600" y="6248400"/>
            <a:ext cx="3860800" cy="476250"/>
          </a:xfrm>
        </p:spPr>
        <p:txBody>
          <a:bodyPr/>
          <a:lstStyle>
            <a:lvl1pPr>
              <a:defRPr/>
            </a:lvl1pPr>
          </a:lstStyle>
          <a:p>
            <a:endParaRPr lang="fr-FR" altLang="fr-FR"/>
          </a:p>
        </p:txBody>
      </p:sp>
    </p:spTree>
    <p:extLst>
      <p:ext uri="{BB962C8B-B14F-4D97-AF65-F5344CB8AC3E}">
        <p14:creationId xmlns:p14="http://schemas.microsoft.com/office/powerpoint/2010/main" val="3766259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808667C2-E383-46B9-8E77-EABA5C22A4BD}" type="datetimeFigureOut">
              <a:rPr lang="fr-FR" smtClean="0"/>
              <a:t>14/11/2025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6AD882-F5EF-4C06-9082-2986C3E2C8DB}" type="slidenum">
              <a:rPr lang="fr-FR" smtClean="0"/>
              <a:t>‹N°›</a:t>
            </a:fld>
            <a:endParaRPr lang="fr-FR"/>
          </a:p>
        </p:txBody>
      </p:sp>
      <p:pic>
        <p:nvPicPr>
          <p:cNvPr id="7" name="Picture 2">
            <a:hlinkClick r:id="" action="ppaction://noaction"/>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72492" y="44625"/>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940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08667C2-E383-46B9-8E77-EABA5C22A4BD}" type="datetimeFigureOut">
              <a:rPr lang="fr-FR" smtClean="0"/>
              <a:t>14/11/2025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6AD882-F5EF-4C06-9082-2986C3E2C8DB}" type="slidenum">
              <a:rPr lang="fr-FR" smtClean="0"/>
              <a:t>‹N°›</a:t>
            </a:fld>
            <a:endParaRPr lang="fr-FR"/>
          </a:p>
        </p:txBody>
      </p:sp>
      <p:pic>
        <p:nvPicPr>
          <p:cNvPr id="8"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1442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08667C2-E383-46B9-8E77-EABA5C22A4BD}" type="datetimeFigureOut">
              <a:rPr lang="fr-FR" smtClean="0"/>
              <a:t>14/11/2025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6AD882-F5EF-4C06-9082-2986C3E2C8DB}" type="slidenum">
              <a:rPr lang="fr-FR" smtClean="0"/>
              <a:t>‹N°›</a:t>
            </a:fld>
            <a:endParaRPr lang="fr-FR"/>
          </a:p>
        </p:txBody>
      </p:sp>
      <p:pic>
        <p:nvPicPr>
          <p:cNvPr id="9"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581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08667C2-E383-46B9-8E77-EABA5C22A4BD}" type="datetimeFigureOut">
              <a:rPr lang="fr-FR" smtClean="0"/>
              <a:t>14/11/2025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6AD882-F5EF-4C06-9082-2986C3E2C8DB}" type="slidenum">
              <a:rPr lang="fr-FR" smtClean="0"/>
              <a:t>‹N°›</a:t>
            </a:fld>
            <a:endParaRPr lang="fr-FR"/>
          </a:p>
        </p:txBody>
      </p:sp>
      <p:pic>
        <p:nvPicPr>
          <p:cNvPr id="10"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73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08667C2-E383-46B9-8E77-EABA5C22A4BD}" type="datetimeFigureOut">
              <a:rPr lang="fr-FR" smtClean="0"/>
              <a:t>14/11/2025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6AD882-F5EF-4C06-9082-2986C3E2C8DB}" type="slidenum">
              <a:rPr lang="fr-FR" smtClean="0"/>
              <a:t>‹N°›</a:t>
            </a:fld>
            <a:endParaRPr lang="fr-FR"/>
          </a:p>
        </p:txBody>
      </p:sp>
      <p:pic>
        <p:nvPicPr>
          <p:cNvPr id="12"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57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3185B-123B-4BB3-88D9-4DF57085CBE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E06B4CD-616B-43A8-8CD8-675DF831DB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7559D2D-6A8F-42E6-8CA2-0B142E8735D1}"/>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5" name="Espace réservé du pied de page 4">
            <a:extLst>
              <a:ext uri="{FF2B5EF4-FFF2-40B4-BE49-F238E27FC236}">
                <a16:creationId xmlns:a16="http://schemas.microsoft.com/office/drawing/2014/main" id="{3365523B-40FA-4715-AAF0-11478F5755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5617FD-8135-43BE-BF77-106282EB5DFA}"/>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17752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08667C2-E383-46B9-8E77-EABA5C22A4BD}" type="datetimeFigureOut">
              <a:rPr lang="fr-FR" smtClean="0"/>
              <a:t>14/11/2025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6AD882-F5EF-4C06-9082-2986C3E2C8DB}" type="slidenum">
              <a:rPr lang="fr-FR" smtClean="0"/>
              <a:t>‹N°›</a:t>
            </a:fld>
            <a:endParaRPr lang="fr-FR"/>
          </a:p>
        </p:txBody>
      </p:sp>
      <p:pic>
        <p:nvPicPr>
          <p:cNvPr id="8"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47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08667C2-E383-46B9-8E77-EABA5C22A4BD}" type="datetimeFigureOut">
              <a:rPr lang="fr-FR" smtClean="0"/>
              <a:t>14/11/2025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6AD882-F5EF-4C06-9082-2986C3E2C8DB}" type="slidenum">
              <a:rPr lang="fr-FR" smtClean="0"/>
              <a:t>‹N°›</a:t>
            </a:fld>
            <a:endParaRPr lang="fr-FR"/>
          </a:p>
        </p:txBody>
      </p:sp>
      <p:pic>
        <p:nvPicPr>
          <p:cNvPr id="7"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479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08667C2-E383-46B9-8E77-EABA5C22A4BD}" type="datetimeFigureOut">
              <a:rPr lang="fr-FR" smtClean="0"/>
              <a:t>14/11/2025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6AD882-F5EF-4C06-9082-2986C3E2C8DB}" type="slidenum">
              <a:rPr lang="fr-FR" smtClean="0"/>
              <a:t>‹N°›</a:t>
            </a:fld>
            <a:endParaRPr lang="fr-FR"/>
          </a:p>
        </p:txBody>
      </p:sp>
      <p:pic>
        <p:nvPicPr>
          <p:cNvPr id="10"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896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08667C2-E383-46B9-8E77-EABA5C22A4BD}" type="datetimeFigureOut">
              <a:rPr lang="fr-FR" smtClean="0"/>
              <a:t>14/11/2025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6AD882-F5EF-4C06-9082-2986C3E2C8DB}" type="slidenum">
              <a:rPr lang="fr-FR" smtClean="0"/>
              <a:t>‹N°›</a:t>
            </a:fld>
            <a:endParaRPr lang="fr-FR"/>
          </a:p>
        </p:txBody>
      </p:sp>
      <p:pic>
        <p:nvPicPr>
          <p:cNvPr id="10"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524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08667C2-E383-46B9-8E77-EABA5C22A4BD}" type="datetimeFigureOut">
              <a:rPr lang="fr-FR" smtClean="0"/>
              <a:t>14/11/2025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6AD882-F5EF-4C06-9082-2986C3E2C8DB}" type="slidenum">
              <a:rPr lang="fr-FR" smtClean="0"/>
              <a:t>‹N°›</a:t>
            </a:fld>
            <a:endParaRPr lang="fr-FR"/>
          </a:p>
        </p:txBody>
      </p:sp>
      <p:pic>
        <p:nvPicPr>
          <p:cNvPr id="9"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1627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08667C2-E383-46B9-8E77-EABA5C22A4BD}" type="datetimeFigureOut">
              <a:rPr lang="fr-FR" smtClean="0"/>
              <a:t>14/11/2025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6AD882-F5EF-4C06-9082-2986C3E2C8DB}" type="slidenum">
              <a:rPr lang="fr-FR" smtClean="0"/>
              <a:t>‹N°›</a:t>
            </a:fld>
            <a:endParaRPr lang="fr-FR"/>
          </a:p>
        </p:txBody>
      </p:sp>
      <p:pic>
        <p:nvPicPr>
          <p:cNvPr id="8"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189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able Placeholder 6"/>
          <p:cNvSpPr>
            <a:spLocks noGrp="1"/>
          </p:cNvSpPr>
          <p:nvPr>
            <p:ph type="tbl" sz="quarter" idx="13"/>
          </p:nvPr>
        </p:nvSpPr>
        <p:spPr>
          <a:xfrm>
            <a:off x="609600" y="2009424"/>
            <a:ext cx="10972800" cy="4116211"/>
          </a:xfrm>
        </p:spPr>
        <p:txBody>
          <a:bodyPr/>
          <a:lstStyle/>
          <a:p>
            <a:pPr lvl="0"/>
            <a:r>
              <a:rPr lang="en-US" noProof="0"/>
              <a:t>Click icon to add table</a:t>
            </a:r>
          </a:p>
        </p:txBody>
      </p:sp>
      <p:sp>
        <p:nvSpPr>
          <p:cNvPr id="4" name="Footer Placeholder 2">
            <a:extLst>
              <a:ext uri="{FF2B5EF4-FFF2-40B4-BE49-F238E27FC236}">
                <a16:creationId xmlns:a16="http://schemas.microsoft.com/office/drawing/2014/main" id="{637EE058-AA64-424E-93CC-E5BA63DECBA1}"/>
              </a:ext>
            </a:extLst>
          </p:cNvPr>
          <p:cNvSpPr>
            <a:spLocks noGrp="1"/>
          </p:cNvSpPr>
          <p:nvPr>
            <p:ph type="ftr" sz="quarter" idx="14"/>
          </p:nvPr>
        </p:nvSpPr>
        <p:spPr/>
        <p:txBody>
          <a:bodyPr/>
          <a:lstStyle>
            <a:lvl1pPr>
              <a:defRPr/>
            </a:lvl1pPr>
          </a:lstStyle>
          <a:p>
            <a:pPr>
              <a:defRPr/>
            </a:pPr>
            <a:r>
              <a:rPr lang="en-US"/>
              <a:t>Report title</a:t>
            </a:r>
            <a:endParaRPr lang="en-US" dirty="0"/>
          </a:p>
        </p:txBody>
      </p:sp>
      <p:sp>
        <p:nvSpPr>
          <p:cNvPr id="5" name="Slide Number Placeholder 3">
            <a:extLst>
              <a:ext uri="{FF2B5EF4-FFF2-40B4-BE49-F238E27FC236}">
                <a16:creationId xmlns:a16="http://schemas.microsoft.com/office/drawing/2014/main" id="{5973A269-F805-4DEA-A2CB-E19FD4F65D95}"/>
              </a:ext>
            </a:extLst>
          </p:cNvPr>
          <p:cNvSpPr>
            <a:spLocks noGrp="1"/>
          </p:cNvSpPr>
          <p:nvPr>
            <p:ph type="sldNum" sz="quarter" idx="15"/>
          </p:nvPr>
        </p:nvSpPr>
        <p:spPr/>
        <p:txBody>
          <a:bodyPr/>
          <a:lstStyle>
            <a:lvl1pPr>
              <a:defRPr/>
            </a:lvl1pPr>
          </a:lstStyle>
          <a:p>
            <a:pPr>
              <a:defRPr/>
            </a:pPr>
            <a:fld id="{98FC2A84-A2ED-4013-A835-DC69BBA9C38F}" type="slidenum">
              <a:rPr lang="en-US" altLang="fr-FR"/>
              <a:pPr>
                <a:defRPr/>
              </a:pPr>
              <a:t>‹N°›</a:t>
            </a:fld>
            <a:endParaRPr lang="en-US" altLang="fr-FR"/>
          </a:p>
        </p:txBody>
      </p:sp>
      <p:pic>
        <p:nvPicPr>
          <p:cNvPr id="7"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6584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6"/>
          <p:cNvSpPr>
            <a:spLocks noGrp="1"/>
          </p:cNvSpPr>
          <p:nvPr>
            <p:ph type="body" sz="quarter" idx="13"/>
          </p:nvPr>
        </p:nvSpPr>
        <p:spPr>
          <a:xfrm>
            <a:off x="6158400" y="2009424"/>
            <a:ext cx="5424000" cy="4116211"/>
          </a:xfrm>
        </p:spPr>
        <p:txBody>
          <a:bodyPr/>
          <a:lstStyle>
            <a:lvl1pPr marL="457200" indent="-457200">
              <a:buFont typeface="Wingdings" charset="2"/>
              <a:buAutoNum type="arabicPlain"/>
              <a:defRPr/>
            </a:lvl1pPr>
          </a:lstStyle>
          <a:p>
            <a:pPr lvl="0"/>
            <a:r>
              <a:rPr lang="en-US"/>
              <a:t>Click to edit Master text styles</a:t>
            </a:r>
          </a:p>
          <a:p>
            <a:pPr lvl="1"/>
            <a:r>
              <a:rPr lang="en-US"/>
              <a:t>Second level</a:t>
            </a:r>
          </a:p>
          <a:p>
            <a:pPr lvl="2"/>
            <a:r>
              <a:rPr lang="en-US"/>
              <a:t>Third level</a:t>
            </a:r>
          </a:p>
        </p:txBody>
      </p:sp>
      <p:sp>
        <p:nvSpPr>
          <p:cNvPr id="10" name="Text Placeholder 6"/>
          <p:cNvSpPr>
            <a:spLocks noGrp="1"/>
          </p:cNvSpPr>
          <p:nvPr>
            <p:ph type="body" sz="quarter" idx="14"/>
          </p:nvPr>
        </p:nvSpPr>
        <p:spPr>
          <a:xfrm>
            <a:off x="609600" y="2009424"/>
            <a:ext cx="5376000" cy="4116211"/>
          </a:xfrm>
        </p:spPr>
        <p:txBody>
          <a:bodyPr/>
          <a:lstStyle>
            <a:lvl1pPr marL="457200" indent="-457200">
              <a:buFont typeface="Wingdings" charset="2"/>
              <a:buAutoNum type="arabicPlain"/>
              <a:defRPr/>
            </a:lvl1pPr>
          </a:lstStyle>
          <a:p>
            <a:pPr lvl="0"/>
            <a:r>
              <a:rPr lang="en-US"/>
              <a:t>Click to edit Master text styles</a:t>
            </a:r>
          </a:p>
          <a:p>
            <a:pPr lvl="1"/>
            <a:r>
              <a:rPr lang="en-US"/>
              <a:t>Second level</a:t>
            </a:r>
          </a:p>
          <a:p>
            <a:pPr lvl="2"/>
            <a:r>
              <a:rPr lang="en-US"/>
              <a:t>Third level</a:t>
            </a:r>
          </a:p>
        </p:txBody>
      </p:sp>
      <p:sp>
        <p:nvSpPr>
          <p:cNvPr id="5" name="Footer Placeholder 2">
            <a:extLst>
              <a:ext uri="{FF2B5EF4-FFF2-40B4-BE49-F238E27FC236}">
                <a16:creationId xmlns:a16="http://schemas.microsoft.com/office/drawing/2014/main" id="{52208B77-7B8D-4FEC-BE21-26E20B408189}"/>
              </a:ext>
            </a:extLst>
          </p:cNvPr>
          <p:cNvSpPr>
            <a:spLocks noGrp="1"/>
          </p:cNvSpPr>
          <p:nvPr>
            <p:ph type="ftr" sz="quarter" idx="15"/>
          </p:nvPr>
        </p:nvSpPr>
        <p:spPr/>
        <p:txBody>
          <a:bodyPr/>
          <a:lstStyle>
            <a:lvl1pPr>
              <a:defRPr/>
            </a:lvl1pPr>
          </a:lstStyle>
          <a:p>
            <a:pPr>
              <a:defRPr/>
            </a:pPr>
            <a:r>
              <a:rPr lang="en-US"/>
              <a:t>Report title</a:t>
            </a:r>
            <a:endParaRPr lang="en-US" dirty="0"/>
          </a:p>
        </p:txBody>
      </p:sp>
      <p:sp>
        <p:nvSpPr>
          <p:cNvPr id="6" name="Slide Number Placeholder 3">
            <a:extLst>
              <a:ext uri="{FF2B5EF4-FFF2-40B4-BE49-F238E27FC236}">
                <a16:creationId xmlns:a16="http://schemas.microsoft.com/office/drawing/2014/main" id="{2FC33918-06E6-4AEE-A3BA-A98FA64907FF}"/>
              </a:ext>
            </a:extLst>
          </p:cNvPr>
          <p:cNvSpPr>
            <a:spLocks noGrp="1"/>
          </p:cNvSpPr>
          <p:nvPr>
            <p:ph type="sldNum" sz="quarter" idx="16"/>
          </p:nvPr>
        </p:nvSpPr>
        <p:spPr/>
        <p:txBody>
          <a:bodyPr/>
          <a:lstStyle>
            <a:lvl1pPr>
              <a:defRPr/>
            </a:lvl1pPr>
          </a:lstStyle>
          <a:p>
            <a:pPr>
              <a:defRPr/>
            </a:pPr>
            <a:fld id="{58B45A5B-BCC8-428F-93B0-2FDF817F9017}" type="slidenum">
              <a:rPr lang="en-US" altLang="fr-FR"/>
              <a:pPr>
                <a:defRPr/>
              </a:pPr>
              <a:t>‹N°›</a:t>
            </a:fld>
            <a:endParaRPr lang="en-US" altLang="fr-FR"/>
          </a:p>
        </p:txBody>
      </p:sp>
      <p:pic>
        <p:nvPicPr>
          <p:cNvPr id="9"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5392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 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7"/>
          <p:cNvSpPr>
            <a:spLocks noGrp="1"/>
          </p:cNvSpPr>
          <p:nvPr>
            <p:ph type="body" sz="quarter" idx="15"/>
          </p:nvPr>
        </p:nvSpPr>
        <p:spPr>
          <a:xfrm>
            <a:off x="609600" y="2008718"/>
            <a:ext cx="5376333" cy="4116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0"/>
          <p:cNvSpPr>
            <a:spLocks noGrp="1"/>
          </p:cNvSpPr>
          <p:nvPr>
            <p:ph type="pic" sz="quarter" idx="16"/>
          </p:nvPr>
        </p:nvSpPr>
        <p:spPr>
          <a:xfrm>
            <a:off x="6157384" y="2257777"/>
            <a:ext cx="5425016" cy="3867856"/>
          </a:xfrm>
        </p:spPr>
        <p:txBody>
          <a:bodyPr/>
          <a:lstStyle/>
          <a:p>
            <a:pPr lvl="0"/>
            <a:r>
              <a:rPr lang="en-US" noProof="0"/>
              <a:t>Click icon to add picture</a:t>
            </a:r>
          </a:p>
        </p:txBody>
      </p:sp>
      <p:sp>
        <p:nvSpPr>
          <p:cNvPr id="5" name="Footer Placeholder 2">
            <a:extLst>
              <a:ext uri="{FF2B5EF4-FFF2-40B4-BE49-F238E27FC236}">
                <a16:creationId xmlns:a16="http://schemas.microsoft.com/office/drawing/2014/main" id="{C5692BA0-82F6-4FFC-9FA9-FDEA28A3A5B6}"/>
              </a:ext>
            </a:extLst>
          </p:cNvPr>
          <p:cNvSpPr>
            <a:spLocks noGrp="1"/>
          </p:cNvSpPr>
          <p:nvPr>
            <p:ph type="ftr" sz="quarter" idx="17"/>
          </p:nvPr>
        </p:nvSpPr>
        <p:spPr/>
        <p:txBody>
          <a:bodyPr/>
          <a:lstStyle>
            <a:lvl1pPr>
              <a:defRPr/>
            </a:lvl1pPr>
          </a:lstStyle>
          <a:p>
            <a:pPr>
              <a:defRPr/>
            </a:pPr>
            <a:r>
              <a:rPr lang="en-US"/>
              <a:t>Report title</a:t>
            </a:r>
          </a:p>
        </p:txBody>
      </p:sp>
      <p:sp>
        <p:nvSpPr>
          <p:cNvPr id="6" name="Slide Number Placeholder 3">
            <a:extLst>
              <a:ext uri="{FF2B5EF4-FFF2-40B4-BE49-F238E27FC236}">
                <a16:creationId xmlns:a16="http://schemas.microsoft.com/office/drawing/2014/main" id="{B6D4BB7E-A220-4765-B2BE-4C80594783C8}"/>
              </a:ext>
            </a:extLst>
          </p:cNvPr>
          <p:cNvSpPr>
            <a:spLocks noGrp="1"/>
          </p:cNvSpPr>
          <p:nvPr>
            <p:ph type="sldNum" sz="quarter" idx="18"/>
          </p:nvPr>
        </p:nvSpPr>
        <p:spPr/>
        <p:txBody>
          <a:bodyPr/>
          <a:lstStyle>
            <a:lvl1pPr>
              <a:defRPr/>
            </a:lvl1pPr>
          </a:lstStyle>
          <a:p>
            <a:pPr>
              <a:defRPr/>
            </a:pPr>
            <a:fld id="{110F5CE9-B83A-4064-A1B0-18B3BAB1B566}" type="slidenum">
              <a:rPr lang="en-US" altLang="fr-FR"/>
              <a:pPr>
                <a:defRPr/>
              </a:pPr>
              <a:t>‹N°›</a:t>
            </a:fld>
            <a:endParaRPr lang="en-US" altLang="fr-FR"/>
          </a:p>
        </p:txBody>
      </p:sp>
      <p:pic>
        <p:nvPicPr>
          <p:cNvPr id="8"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8709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66119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38117-A16D-4BB7-B64A-9EA71AEBA4A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016DF28-388B-41F2-8606-FDCD04933DB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8618D84-5C8F-465B-B895-80A11649F55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97DE90F-DB5C-4840-AE64-5178F62B27F4}"/>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6" name="Espace réservé du pied de page 5">
            <a:extLst>
              <a:ext uri="{FF2B5EF4-FFF2-40B4-BE49-F238E27FC236}">
                <a16:creationId xmlns:a16="http://schemas.microsoft.com/office/drawing/2014/main" id="{35D15EC6-F491-4001-AF7F-5C4B552B9AD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0375D22-3D7F-4230-A3E7-4AF7A235A071}"/>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359356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pic>
        <p:nvPicPr>
          <p:cNvPr id="4" name="Picture 7" title="arrow icon">
            <a:extLst>
              <a:ext uri="{FF2B5EF4-FFF2-40B4-BE49-F238E27FC236}">
                <a16:creationId xmlns:a16="http://schemas.microsoft.com/office/drawing/2014/main" id="{2C0AEF25-0874-4D13-8C8A-45277829E12E}"/>
              </a:ext>
            </a:extLst>
          </p:cNvPr>
          <p:cNvPicPr>
            <a:picLocks noChangeAspect="1"/>
          </p:cNvPicPr>
          <p:nvPr/>
        </p:nvPicPr>
        <p:blipFill>
          <a:blip r:embed="rId2"/>
          <a:stretch>
            <a:fillRect/>
          </a:stretch>
        </p:blipFill>
        <p:spPr>
          <a:xfrm>
            <a:off x="10049934" y="5513388"/>
            <a:ext cx="1631951" cy="963612"/>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2" y="749913"/>
            <a:ext cx="9809087" cy="667725"/>
          </a:xfrm>
        </p:spPr>
        <p:txBody>
          <a:bodyPr/>
          <a:lstStyle/>
          <a:p>
            <a:r>
              <a:rPr lang="en-US"/>
              <a:t>Click to edit Master title style</a:t>
            </a:r>
          </a:p>
        </p:txBody>
      </p:sp>
      <p:sp>
        <p:nvSpPr>
          <p:cNvPr id="5" name="Slide Number Placeholder 2">
            <a:extLst>
              <a:ext uri="{FF2B5EF4-FFF2-40B4-BE49-F238E27FC236}">
                <a16:creationId xmlns:a16="http://schemas.microsoft.com/office/drawing/2014/main" id="{413BB7A8-79D0-4522-8388-7CD39230CCA7}"/>
              </a:ext>
            </a:extLst>
          </p:cNvPr>
          <p:cNvSpPr>
            <a:spLocks noGrp="1"/>
          </p:cNvSpPr>
          <p:nvPr>
            <p:ph type="sldNum" sz="quarter" idx="10"/>
          </p:nvPr>
        </p:nvSpPr>
        <p:spPr>
          <a:xfrm>
            <a:off x="8737600" y="6356351"/>
            <a:ext cx="2844800" cy="365125"/>
          </a:xfrm>
        </p:spPr>
        <p:txBody>
          <a:bodyPr/>
          <a:lstStyle>
            <a:lvl1pPr>
              <a:defRPr/>
            </a:lvl1pPr>
          </a:lstStyle>
          <a:p>
            <a:pPr>
              <a:defRPr/>
            </a:pPr>
            <a:fld id="{07966F4D-741B-4417-9069-2768B8F40F79}" type="slidenum">
              <a:rPr lang="en-GB" altLang="fr-FR"/>
              <a:pPr>
                <a:defRPr/>
              </a:pPr>
              <a:t>‹N°›</a:t>
            </a:fld>
            <a:endParaRPr lang="en-GB" altLang="fr-FR"/>
          </a:p>
        </p:txBody>
      </p:sp>
      <p:pic>
        <p:nvPicPr>
          <p:cNvPr id="8" name="Picture 2">
            <a:hlinkClick r:id="rId3" action="ppaction://hlinksldjump"/>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71724" y="33719"/>
            <a:ext cx="1214241" cy="34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341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5696-9167-42F5-8BCB-830424944E6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CC9D556-F7F2-4C70-AFB3-03A86E2B20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E3E909E-4CF5-46CE-8082-C91FD39874B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3520CE7-5E6A-4348-BF15-81A91F5CE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21B3795-CFC5-4DE3-9638-97094F130AA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B67F301-115F-48CD-B5FD-E64ABD6044DA}"/>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8" name="Espace réservé du pied de page 7">
            <a:extLst>
              <a:ext uri="{FF2B5EF4-FFF2-40B4-BE49-F238E27FC236}">
                <a16:creationId xmlns:a16="http://schemas.microsoft.com/office/drawing/2014/main" id="{F2D2219F-FD52-4B6C-8C8A-AE37EC4F6D9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7AEB264-C4ED-497A-A50E-7C23996941AC}"/>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300512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F0A3B7-1F38-4B3C-881D-8FFFA8693BB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A93BA36-A91E-48B5-BD7B-C5E04009DC57}"/>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4" name="Espace réservé du pied de page 3">
            <a:extLst>
              <a:ext uri="{FF2B5EF4-FFF2-40B4-BE49-F238E27FC236}">
                <a16:creationId xmlns:a16="http://schemas.microsoft.com/office/drawing/2014/main" id="{B9DC2483-529F-4B5D-85EA-D1E2D71490C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C3FB3F0-3D9B-4E5A-ABD6-89961FFC8807}"/>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836349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33F39E8-1C0B-45E0-B421-2E5883E249B1}"/>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3" name="Espace réservé du pied de page 2">
            <a:extLst>
              <a:ext uri="{FF2B5EF4-FFF2-40B4-BE49-F238E27FC236}">
                <a16:creationId xmlns:a16="http://schemas.microsoft.com/office/drawing/2014/main" id="{B1623AB7-9012-4B22-9A23-3BCC2BABEC5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4E34F9D-FB2C-423C-87C3-26284D9A4E91}"/>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3788618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B82803-997C-49A6-9B02-254D9DACC2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CC34206-08D5-401C-B3C3-FA586F2129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1D34ADC-546E-4CB3-A0AD-96DA43E51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ADA4847-E40E-4E13-A65F-098F27C7DB3D}"/>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6" name="Espace réservé du pied de page 5">
            <a:extLst>
              <a:ext uri="{FF2B5EF4-FFF2-40B4-BE49-F238E27FC236}">
                <a16:creationId xmlns:a16="http://schemas.microsoft.com/office/drawing/2014/main" id="{FF15E37F-DB0F-4AA4-97F3-61A5B2C6C5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D3672DE-B12F-44D8-8391-B41B5BF0E721}"/>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3588241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A3710E-80AC-4B78-8DED-D869840FC61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5D7C224-647D-498A-8C3B-CE8D8BBD12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9647390-D47A-43DF-97B9-15FAB7F2A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46F254-37A5-4C21-82FE-1957A661DFBE}"/>
              </a:ext>
            </a:extLst>
          </p:cNvPr>
          <p:cNvSpPr>
            <a:spLocks noGrp="1"/>
          </p:cNvSpPr>
          <p:nvPr>
            <p:ph type="dt" sz="half" idx="10"/>
          </p:nvPr>
        </p:nvSpPr>
        <p:spPr/>
        <p:txBody>
          <a:bodyPr/>
          <a:lstStyle/>
          <a:p>
            <a:fld id="{32ADE12E-5198-4C81-95E4-6A275E2D4FE6}" type="datetimeFigureOut">
              <a:rPr lang="fr-FR" smtClean="0"/>
              <a:t>14/11/2025</a:t>
            </a:fld>
            <a:endParaRPr lang="fr-FR"/>
          </a:p>
        </p:txBody>
      </p:sp>
      <p:sp>
        <p:nvSpPr>
          <p:cNvPr id="6" name="Espace réservé du pied de page 5">
            <a:extLst>
              <a:ext uri="{FF2B5EF4-FFF2-40B4-BE49-F238E27FC236}">
                <a16:creationId xmlns:a16="http://schemas.microsoft.com/office/drawing/2014/main" id="{33A7433A-6044-4482-9FDC-92EB4496D94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425D8A0-31DE-4F9F-A0A6-1C6E0BC377EC}"/>
              </a:ext>
            </a:extLst>
          </p:cNvPr>
          <p:cNvSpPr>
            <a:spLocks noGrp="1"/>
          </p:cNvSpPr>
          <p:nvPr>
            <p:ph type="sldNum" sz="quarter" idx="12"/>
          </p:nvPr>
        </p:nvSpPr>
        <p:spPr/>
        <p:txBody>
          <a:bodyPr/>
          <a:lstStyle/>
          <a:p>
            <a:fld id="{03CCE122-6A13-40B7-8951-AAB341DD30AB}" type="slidenum">
              <a:rPr lang="fr-FR" smtClean="0"/>
              <a:t>‹N°›</a:t>
            </a:fld>
            <a:endParaRPr lang="fr-FR"/>
          </a:p>
        </p:txBody>
      </p:sp>
    </p:spTree>
    <p:extLst>
      <p:ext uri="{BB962C8B-B14F-4D97-AF65-F5344CB8AC3E}">
        <p14:creationId xmlns:p14="http://schemas.microsoft.com/office/powerpoint/2010/main" val="3358447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57415B1-F39D-471F-9C49-F639BF4E98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EAC4D9B-C7FE-4A0F-B1FF-6D37E7C52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DA82AB-46BB-48DC-8BAF-07D52319A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ADE12E-5198-4C81-95E4-6A275E2D4FE6}" type="datetimeFigureOut">
              <a:rPr lang="fr-FR" smtClean="0"/>
              <a:t>14/11/2025</a:t>
            </a:fld>
            <a:endParaRPr lang="fr-FR"/>
          </a:p>
        </p:txBody>
      </p:sp>
      <p:sp>
        <p:nvSpPr>
          <p:cNvPr id="5" name="Espace réservé du pied de page 4">
            <a:extLst>
              <a:ext uri="{FF2B5EF4-FFF2-40B4-BE49-F238E27FC236}">
                <a16:creationId xmlns:a16="http://schemas.microsoft.com/office/drawing/2014/main" id="{7606CD7C-59AC-4AE4-BD1F-0E1313A8B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544532C-62F9-402D-BCDD-AB1C8BF9ED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CE122-6A13-40B7-8951-AAB341DD30AB}" type="slidenum">
              <a:rPr lang="fr-FR" smtClean="0"/>
              <a:t>‹N°›</a:t>
            </a:fld>
            <a:endParaRPr lang="fr-FR"/>
          </a:p>
        </p:txBody>
      </p:sp>
    </p:spTree>
    <p:extLst>
      <p:ext uri="{BB962C8B-B14F-4D97-AF65-F5344CB8AC3E}">
        <p14:creationId xmlns:p14="http://schemas.microsoft.com/office/powerpoint/2010/main" val="2462027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 id="2147483699" r:id="rId13"/>
    <p:sldLayoutId id="2147483700" r:id="rId14"/>
    <p:sldLayoutId id="2147483710" r:id="rId15"/>
    <p:sldLayoutId id="2147483711" r:id="rId16"/>
    <p:sldLayoutId id="2147483712" r:id="rId17"/>
    <p:sldLayoutId id="214748371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5602" name="Espace réservé du titre 1"/>
          <p:cNvSpPr>
            <a:spLocks noGrp="1"/>
          </p:cNvSpPr>
          <p:nvPr>
            <p:ph type="title"/>
          </p:nvPr>
        </p:nvSpPr>
        <p:spPr bwMode="auto">
          <a:xfrm>
            <a:off x="609600" y="444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 style du titre</a:t>
            </a:r>
          </a:p>
        </p:txBody>
      </p:sp>
      <p:sp>
        <p:nvSpPr>
          <p:cNvPr id="25603" name="Espace réservé du texte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51FA7BF3-2D93-4FD9-A194-A610725C35FE}" type="datetimeFigureOut">
              <a:rPr lang="en-US" smtClean="0"/>
              <a:t>11/14/2025</a:t>
            </a:fld>
            <a:endParaRPr lang="en-US"/>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a:lstStyle>
            <a:lvl1pPr fontAlgn="auto">
              <a:spcBef>
                <a:spcPts val="0"/>
              </a:spcBef>
              <a:spcAft>
                <a:spcPts val="0"/>
              </a:spcAft>
              <a:defRPr>
                <a:solidFill>
                  <a:prstClr val="black"/>
                </a:solidFill>
                <a:latin typeface="+mn-lt"/>
                <a:ea typeface="+mn-ea"/>
                <a:cs typeface="+mn-cs"/>
              </a:defRPr>
            </a:lvl1pPr>
          </a:lstStyle>
          <a:p>
            <a:endParaRPr lang="en-US"/>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0A3B615-B0D9-4690-B83C-523A58657FF7}" type="slidenum">
              <a:rPr lang="en-US" smtClean="0"/>
              <a:t>‹N°›</a:t>
            </a:fld>
            <a:endParaRPr lang="en-US"/>
          </a:p>
        </p:txBody>
      </p:sp>
    </p:spTree>
    <p:extLst>
      <p:ext uri="{BB962C8B-B14F-4D97-AF65-F5344CB8AC3E}">
        <p14:creationId xmlns:p14="http://schemas.microsoft.com/office/powerpoint/2010/main" val="8393237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xStyles>
    <p:titleStyle>
      <a:lvl1pPr algn="ctr" rtl="0" eaLnBrk="1" fontAlgn="base" hangingPunct="1">
        <a:spcBef>
          <a:spcPct val="0"/>
        </a:spcBef>
        <a:spcAft>
          <a:spcPct val="0"/>
        </a:spcAft>
        <a:defRPr sz="4000" b="1" kern="1200">
          <a:solidFill>
            <a:srgbClr val="006600"/>
          </a:solidFill>
          <a:latin typeface="+mj-lt"/>
          <a:ea typeface="MS PGothic" panose="020B0600070205080204" pitchFamily="34" charset="-128"/>
          <a:cs typeface="ＭＳ Ｐゴシック" charset="0"/>
        </a:defRPr>
      </a:lvl1pPr>
      <a:lvl2pPr algn="ctr" rtl="0" eaLnBrk="1" fontAlgn="base" hangingPunct="1">
        <a:spcBef>
          <a:spcPct val="0"/>
        </a:spcBef>
        <a:spcAft>
          <a:spcPct val="0"/>
        </a:spcAft>
        <a:defRPr sz="4000" b="1">
          <a:solidFill>
            <a:srgbClr val="006600"/>
          </a:solidFill>
          <a:latin typeface="Calibri" charset="0"/>
          <a:ea typeface="MS PGothic" panose="020B0600070205080204" pitchFamily="34" charset="-128"/>
          <a:cs typeface="ＭＳ Ｐゴシック" charset="0"/>
        </a:defRPr>
      </a:lvl2pPr>
      <a:lvl3pPr algn="ctr" rtl="0" eaLnBrk="1" fontAlgn="base" hangingPunct="1">
        <a:spcBef>
          <a:spcPct val="0"/>
        </a:spcBef>
        <a:spcAft>
          <a:spcPct val="0"/>
        </a:spcAft>
        <a:defRPr sz="4000" b="1">
          <a:solidFill>
            <a:srgbClr val="006600"/>
          </a:solidFill>
          <a:latin typeface="Calibri" charset="0"/>
          <a:ea typeface="MS PGothic" panose="020B0600070205080204" pitchFamily="34" charset="-128"/>
          <a:cs typeface="ＭＳ Ｐゴシック" charset="0"/>
        </a:defRPr>
      </a:lvl3pPr>
      <a:lvl4pPr algn="ctr" rtl="0" eaLnBrk="1" fontAlgn="base" hangingPunct="1">
        <a:spcBef>
          <a:spcPct val="0"/>
        </a:spcBef>
        <a:spcAft>
          <a:spcPct val="0"/>
        </a:spcAft>
        <a:defRPr sz="4000" b="1">
          <a:solidFill>
            <a:srgbClr val="006600"/>
          </a:solidFill>
          <a:latin typeface="Calibri" charset="0"/>
          <a:ea typeface="MS PGothic" panose="020B0600070205080204" pitchFamily="34" charset="-128"/>
          <a:cs typeface="ＭＳ Ｐゴシック" charset="0"/>
        </a:defRPr>
      </a:lvl4pPr>
      <a:lvl5pPr algn="ctr" rtl="0" eaLnBrk="1" fontAlgn="base" hangingPunct="1">
        <a:spcBef>
          <a:spcPct val="0"/>
        </a:spcBef>
        <a:spcAft>
          <a:spcPct val="0"/>
        </a:spcAft>
        <a:defRPr sz="4000" b="1">
          <a:solidFill>
            <a:srgbClr val="006600"/>
          </a:solidFill>
          <a:latin typeface="Calibri" charset="0"/>
          <a:ea typeface="MS PGothic" panose="020B0600070205080204" pitchFamily="34" charset="-128"/>
          <a:cs typeface="ＭＳ Ｐゴシック" charset="0"/>
        </a:defRPr>
      </a:lvl5pPr>
      <a:lvl6pPr marL="457200" algn="ctr" rtl="0" eaLnBrk="1" fontAlgn="base" hangingPunct="1">
        <a:spcBef>
          <a:spcPct val="0"/>
        </a:spcBef>
        <a:spcAft>
          <a:spcPct val="0"/>
        </a:spcAft>
        <a:defRPr sz="4000" b="1">
          <a:solidFill>
            <a:srgbClr val="006600"/>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sz="4000" b="1">
          <a:solidFill>
            <a:srgbClr val="006600"/>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sz="4000" b="1">
          <a:solidFill>
            <a:srgbClr val="006600"/>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sz="4000" b="1">
          <a:solidFill>
            <a:srgbClr val="006600"/>
          </a:solidFill>
          <a:latin typeface="Calibri"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lr>
          <a:srgbClr val="006600"/>
        </a:buClr>
        <a:buFont typeface="Arial" panose="020B0604020202020204" pitchFamily="34" charset="0"/>
        <a:buChar char="•"/>
        <a:defRPr sz="3200" kern="1200">
          <a:solidFill>
            <a:srgbClr val="262626"/>
          </a:solidFill>
          <a:latin typeface="+mn-lt"/>
          <a:ea typeface="MS PGothic" panose="020B0600070205080204" pitchFamily="34" charset="-128"/>
          <a:cs typeface="ＭＳ Ｐゴシック" charset="0"/>
        </a:defRPr>
      </a:lvl1pPr>
      <a:lvl2pPr marL="742950" indent="-285750" algn="l" rtl="0" eaLnBrk="1" fontAlgn="base" hangingPunct="1">
        <a:spcBef>
          <a:spcPct val="20000"/>
        </a:spcBef>
        <a:spcAft>
          <a:spcPct val="0"/>
        </a:spcAft>
        <a:buClr>
          <a:srgbClr val="006600"/>
        </a:buClr>
        <a:buFont typeface="Arial" panose="020B0604020202020204" pitchFamily="34" charset="0"/>
        <a:buChar char="–"/>
        <a:defRPr sz="2800" kern="1200">
          <a:solidFill>
            <a:srgbClr val="262626"/>
          </a:solidFill>
          <a:latin typeface="+mn-lt"/>
          <a:ea typeface="MS PGothic" panose="020B0600070205080204" pitchFamily="34" charset="-128"/>
          <a:cs typeface="+mn-cs"/>
        </a:defRPr>
      </a:lvl2pPr>
      <a:lvl3pPr marL="1143000" indent="-228600" algn="l" rtl="0" eaLnBrk="1" fontAlgn="base" hangingPunct="1">
        <a:spcBef>
          <a:spcPct val="20000"/>
        </a:spcBef>
        <a:spcAft>
          <a:spcPct val="0"/>
        </a:spcAft>
        <a:buClr>
          <a:srgbClr val="006600"/>
        </a:buClr>
        <a:buFont typeface="Arial" panose="020B0604020202020204" pitchFamily="34" charset="0"/>
        <a:buChar char="•"/>
        <a:defRPr sz="2400" kern="1200">
          <a:solidFill>
            <a:srgbClr val="262626"/>
          </a:solidFill>
          <a:latin typeface="+mn-lt"/>
          <a:ea typeface="MS PGothic" panose="020B0600070205080204" pitchFamily="34" charset="-128"/>
          <a:cs typeface="+mn-cs"/>
        </a:defRPr>
      </a:lvl3pPr>
      <a:lvl4pPr marL="1600200" indent="-228600" algn="l" rtl="0" eaLnBrk="1" fontAlgn="base" hangingPunct="1">
        <a:spcBef>
          <a:spcPct val="20000"/>
        </a:spcBef>
        <a:spcAft>
          <a:spcPct val="0"/>
        </a:spcAft>
        <a:buClr>
          <a:srgbClr val="006600"/>
        </a:buClr>
        <a:buFont typeface="Arial" panose="020B0604020202020204" pitchFamily="34" charset="0"/>
        <a:buChar char="–"/>
        <a:defRPr sz="2000" kern="1200">
          <a:solidFill>
            <a:srgbClr val="262626"/>
          </a:solidFill>
          <a:latin typeface="+mn-lt"/>
          <a:ea typeface="MS PGothic" panose="020B0600070205080204" pitchFamily="34" charset="-128"/>
          <a:cs typeface="+mn-cs"/>
        </a:defRPr>
      </a:lvl4pPr>
      <a:lvl5pPr marL="2057400" indent="-228600" algn="l" rtl="0" eaLnBrk="1" fontAlgn="base" hangingPunct="1">
        <a:spcBef>
          <a:spcPct val="20000"/>
        </a:spcBef>
        <a:spcAft>
          <a:spcPct val="0"/>
        </a:spcAft>
        <a:buClr>
          <a:srgbClr val="006600"/>
        </a:buClr>
        <a:buFont typeface="Arial" panose="020B0604020202020204" pitchFamily="34" charset="0"/>
        <a:buChar char="»"/>
        <a:defRPr sz="2000" kern="1200">
          <a:solidFill>
            <a:srgbClr val="262626"/>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667C2-E383-46B9-8E77-EABA5C22A4BD}" type="datetimeFigureOut">
              <a:rPr lang="fr-FR" smtClean="0"/>
              <a:t>14/11/2025</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AD882-F5EF-4C06-9082-2986C3E2C8DB}" type="slidenum">
              <a:rPr lang="fr-FR" smtClean="0"/>
              <a:t>‹N°›</a:t>
            </a:fld>
            <a:endParaRPr lang="fr-FR"/>
          </a:p>
        </p:txBody>
      </p:sp>
    </p:spTree>
    <p:extLst>
      <p:ext uri="{BB962C8B-B14F-4D97-AF65-F5344CB8AC3E}">
        <p14:creationId xmlns:p14="http://schemas.microsoft.com/office/powerpoint/2010/main" val="17300098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2.tmp"/><Relationship Id="rId4" Type="http://schemas.openxmlformats.org/officeDocument/2006/relationships/hyperlink" Target="https://solidarites-sante.gouv.fr/IMG/pdf/synthese_atelier_10_hopital_et_personne_agee_14_fev_2018_3_.docx.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png"/><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tmp"/><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mp"/><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mp"/><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olidarites-sante.gouv.fr/ministere/documentation-et-publications-officielles/rapports/personnes-agees/article/rapport-el-khomri-plan-de-mobilisation-nationale-en-faveur-de-l-attractivite" TargetMode="External"/><Relationship Id="rId2" Type="http://schemas.openxmlformats.org/officeDocument/2006/relationships/hyperlink" Target="https://solidarites-sante.gouv.fr/affaires-sociales/personnes-agees/concertation-grand-age-et-autonomie/article/rapport-de-la-concertation-grand-age-et-autonomi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hyperlink" Target="M%C3%A9decine/G%C3%A9riatrie%20(voir%20aussi%20DESC)/Grille%20AGGIR%20(formulaire%20Cerfa).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jpg"/><Relationship Id="rId1" Type="http://schemas.openxmlformats.org/officeDocument/2006/relationships/slideLayout" Target="../slideLayouts/slideLayout5.xml"/><Relationship Id="rId5" Type="http://schemas.openxmlformats.org/officeDocument/2006/relationships/image" Target="../media/image72.jpg"/><Relationship Id="rId4" Type="http://schemas.openxmlformats.org/officeDocument/2006/relationships/image" Target="../media/image71.jpg"/></Relationships>
</file>

<file path=ppt/slides/_rels/slide6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image" Target="../media/image75.tmp"/><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tmp"/><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tmp"/><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tmp"/><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8.tmp"/><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7.tmp"/><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0.tmp"/><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01.tmp"/><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tmp"/><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tmp"/><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05.tmp"/><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mailto:thomas.gilbert@chu-lyon.fr"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AB8E6-A215-414E-B9D0-51C662CF0C23}"/>
              </a:ext>
            </a:extLst>
          </p:cNvPr>
          <p:cNvSpPr/>
          <p:nvPr/>
        </p:nvSpPr>
        <p:spPr>
          <a:xfrm>
            <a:off x="0" y="4826642"/>
            <a:ext cx="11042248" cy="20313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4677CB8D-5E8E-47FD-B076-6369C3A3E4B9}"/>
              </a:ext>
            </a:extLst>
          </p:cNvPr>
          <p:cNvSpPr>
            <a:spLocks noGrp="1"/>
          </p:cNvSpPr>
          <p:nvPr>
            <p:ph type="ctrTitle"/>
          </p:nvPr>
        </p:nvSpPr>
        <p:spPr>
          <a:xfrm>
            <a:off x="1524000" y="2168943"/>
            <a:ext cx="9144000" cy="2387600"/>
          </a:xfrm>
        </p:spPr>
        <p:txBody>
          <a:bodyPr>
            <a:normAutofit fontScale="90000"/>
          </a:bodyPr>
          <a:lstStyle/>
          <a:p>
            <a:r>
              <a:rPr lang="fr-FR" dirty="0"/>
              <a:t>Les grands enjeux d’adaptation des filières médico-sociales pour l’accompagnement des personnes âgées en France</a:t>
            </a:r>
          </a:p>
        </p:txBody>
      </p:sp>
      <p:sp>
        <p:nvSpPr>
          <p:cNvPr id="3" name="Sous-titre 2">
            <a:extLst>
              <a:ext uri="{FF2B5EF4-FFF2-40B4-BE49-F238E27FC236}">
                <a16:creationId xmlns:a16="http://schemas.microsoft.com/office/drawing/2014/main" id="{41F0ADE2-0B48-4546-A50E-24BE0CA193C4}"/>
              </a:ext>
            </a:extLst>
          </p:cNvPr>
          <p:cNvSpPr>
            <a:spLocks noGrp="1"/>
          </p:cNvSpPr>
          <p:nvPr>
            <p:ph type="subTitle" idx="1"/>
          </p:nvPr>
        </p:nvSpPr>
        <p:spPr>
          <a:xfrm>
            <a:off x="1524000" y="5014583"/>
            <a:ext cx="9144000" cy="1655762"/>
          </a:xfrm>
        </p:spPr>
        <p:txBody>
          <a:bodyPr>
            <a:normAutofit/>
          </a:bodyPr>
          <a:lstStyle/>
          <a:p>
            <a:r>
              <a:rPr lang="fr-FR" sz="1800" b="1" dirty="0">
                <a:solidFill>
                  <a:srgbClr val="000000"/>
                </a:solidFill>
                <a:effectLst/>
                <a:latin typeface="Tahoma" panose="020B0604030504040204" pitchFamily="34" charset="0"/>
                <a:ea typeface="Times New Roman" panose="02020603050405020304" pitchFamily="18" charset="0"/>
              </a:rPr>
              <a:t>UE Connaissance des secteurs sanitaire, social et médico-social </a:t>
            </a:r>
            <a:endParaRPr lang="fr-FR" sz="1800" b="1" dirty="0">
              <a:effectLst/>
              <a:latin typeface="Calibri" panose="020F0502020204030204" pitchFamily="34" charset="0"/>
              <a:ea typeface="Times New Roman" panose="02020603050405020304" pitchFamily="18" charset="0"/>
            </a:endParaRPr>
          </a:p>
          <a:p>
            <a:r>
              <a:rPr lang="fr-FR" b="1" dirty="0"/>
              <a:t>Licence Sciences Santé</a:t>
            </a:r>
          </a:p>
          <a:p>
            <a:r>
              <a:rPr lang="fr-FR" b="1" dirty="0"/>
              <a:t>Pr. Thomas GILBERT</a:t>
            </a:r>
          </a:p>
        </p:txBody>
      </p:sp>
      <p:pic>
        <p:nvPicPr>
          <p:cNvPr id="5" name="Picture 15" descr="logoucbl2006rond[1]">
            <a:extLst>
              <a:ext uri="{FF2B5EF4-FFF2-40B4-BE49-F238E27FC236}">
                <a16:creationId xmlns:a16="http://schemas.microsoft.com/office/drawing/2014/main" id="{E8500CF3-1D7F-425D-9EFB-E0B8FF2E4C9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2524" y="103007"/>
            <a:ext cx="16922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E80CF6F2-3BA6-4866-AA9D-1FBD676D6952}"/>
              </a:ext>
            </a:extLst>
          </p:cNvPr>
          <p:cNvPicPr>
            <a:picLocks noChangeAspect="1"/>
          </p:cNvPicPr>
          <p:nvPr/>
        </p:nvPicPr>
        <p:blipFill>
          <a:blip r:embed="rId3"/>
          <a:stretch>
            <a:fillRect/>
          </a:stretch>
        </p:blipFill>
        <p:spPr>
          <a:xfrm>
            <a:off x="203450" y="225103"/>
            <a:ext cx="2243522" cy="896190"/>
          </a:xfrm>
          <a:prstGeom prst="rect">
            <a:avLst/>
          </a:prstGeom>
        </p:spPr>
      </p:pic>
      <p:sp>
        <p:nvSpPr>
          <p:cNvPr id="10" name="Rectangle 9">
            <a:extLst>
              <a:ext uri="{FF2B5EF4-FFF2-40B4-BE49-F238E27FC236}">
                <a16:creationId xmlns:a16="http://schemas.microsoft.com/office/drawing/2014/main" id="{B6635AAE-F3FD-4179-B094-C39E88CCD900}"/>
              </a:ext>
            </a:extLst>
          </p:cNvPr>
          <p:cNvSpPr/>
          <p:nvPr/>
        </p:nvSpPr>
        <p:spPr>
          <a:xfrm>
            <a:off x="11227441" y="4817809"/>
            <a:ext cx="312517" cy="20313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a:extLst>
              <a:ext uri="{FF2B5EF4-FFF2-40B4-BE49-F238E27FC236}">
                <a16:creationId xmlns:a16="http://schemas.microsoft.com/office/drawing/2014/main" id="{77D64840-72E3-4CEC-BDF5-43ADA17E6914}"/>
              </a:ext>
            </a:extLst>
          </p:cNvPr>
          <p:cNvSpPr/>
          <p:nvPr/>
        </p:nvSpPr>
        <p:spPr>
          <a:xfrm>
            <a:off x="11703933" y="4819734"/>
            <a:ext cx="312517" cy="20313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287784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1C4C3-1C4B-4893-B7A6-B3F49518F6DF}"/>
              </a:ext>
            </a:extLst>
          </p:cNvPr>
          <p:cNvSpPr>
            <a:spLocks noGrp="1"/>
          </p:cNvSpPr>
          <p:nvPr>
            <p:ph type="title"/>
          </p:nvPr>
        </p:nvSpPr>
        <p:spPr>
          <a:xfrm>
            <a:off x="723900" y="0"/>
            <a:ext cx="10515600" cy="1325563"/>
          </a:xfrm>
        </p:spPr>
        <p:txBody>
          <a:bodyPr/>
          <a:lstStyle/>
          <a:p>
            <a:r>
              <a:rPr lang="fr-FR" dirty="0"/>
              <a:t>Espérance de vie sans incapacité</a:t>
            </a:r>
          </a:p>
        </p:txBody>
      </p:sp>
      <p:pic>
        <p:nvPicPr>
          <p:cNvPr id="4" name="Image 3">
            <a:extLst>
              <a:ext uri="{FF2B5EF4-FFF2-40B4-BE49-F238E27FC236}">
                <a16:creationId xmlns:a16="http://schemas.microsoft.com/office/drawing/2014/main" id="{84EBF966-995E-4E28-881C-02EF852B0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430" y="890884"/>
            <a:ext cx="9121140" cy="5835191"/>
          </a:xfrm>
          <a:prstGeom prst="rect">
            <a:avLst/>
          </a:prstGeom>
        </p:spPr>
      </p:pic>
    </p:spTree>
    <p:extLst>
      <p:ext uri="{BB962C8B-B14F-4D97-AF65-F5344CB8AC3E}">
        <p14:creationId xmlns:p14="http://schemas.microsoft.com/office/powerpoint/2010/main" val="2564575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Poids des comorbidités</a:t>
            </a:r>
          </a:p>
        </p:txBody>
      </p:sp>
      <p:pic>
        <p:nvPicPr>
          <p:cNvPr id="4" name="Image 3"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177" y="1363249"/>
            <a:ext cx="6772331" cy="4908386"/>
          </a:xfrm>
          <a:prstGeom prst="rect">
            <a:avLst/>
          </a:prstGeom>
        </p:spPr>
      </p:pic>
      <p:sp>
        <p:nvSpPr>
          <p:cNvPr id="5" name="ZoneTexte 4"/>
          <p:cNvSpPr txBox="1"/>
          <p:nvPr/>
        </p:nvSpPr>
        <p:spPr>
          <a:xfrm>
            <a:off x="5491475" y="5944196"/>
            <a:ext cx="504056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F497D"/>
                </a:solidFill>
                <a:effectLst/>
                <a:uLnTx/>
                <a:uFillTx/>
                <a:latin typeface="Calibri"/>
                <a:ea typeface="+mn-ea"/>
                <a:cs typeface="+mn-cs"/>
              </a:rPr>
              <a:t>Barnett K et al. Lancet 2012</a:t>
            </a:r>
          </a:p>
        </p:txBody>
      </p:sp>
    </p:spTree>
    <p:extLst>
      <p:ext uri="{BB962C8B-B14F-4D97-AF65-F5344CB8AC3E}">
        <p14:creationId xmlns:p14="http://schemas.microsoft.com/office/powerpoint/2010/main" val="759442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3216" y="52542"/>
            <a:ext cx="10515600" cy="1325563"/>
          </a:xfrm>
        </p:spPr>
        <p:txBody>
          <a:bodyPr>
            <a:normAutofit/>
          </a:bodyPr>
          <a:lstStyle/>
          <a:p>
            <a:r>
              <a:rPr lang="fr-FR" sz="4000" dirty="0"/>
              <a:t>Augmentation du recours à l’hospitalisation</a:t>
            </a:r>
          </a:p>
        </p:txBody>
      </p:sp>
      <p:sp>
        <p:nvSpPr>
          <p:cNvPr id="4" name="ZoneTexte 3"/>
          <p:cNvSpPr txBox="1"/>
          <p:nvPr/>
        </p:nvSpPr>
        <p:spPr>
          <a:xfrm>
            <a:off x="918161" y="2862226"/>
            <a:ext cx="3716450" cy="492443"/>
          </a:xfrm>
          <a:prstGeom prst="rect">
            <a:avLst/>
          </a:prstGeom>
          <a:noFill/>
        </p:spPr>
        <p:txBody>
          <a:bodyPr wrap="square" rtlCol="0">
            <a:spAutoFit/>
          </a:bodyPr>
          <a:lstStyle/>
          <a:p>
            <a:r>
              <a:rPr lang="fr-FR" sz="2600" b="1" dirty="0">
                <a:solidFill>
                  <a:srgbClr val="000000"/>
                </a:solidFill>
              </a:rPr>
              <a:t>2/5 hospitalisées en 2017</a:t>
            </a:r>
          </a:p>
        </p:txBody>
      </p:sp>
      <p:grpSp>
        <p:nvGrpSpPr>
          <p:cNvPr id="5" name="Groupe 4"/>
          <p:cNvGrpSpPr/>
          <p:nvPr/>
        </p:nvGrpSpPr>
        <p:grpSpPr>
          <a:xfrm>
            <a:off x="837385" y="1462320"/>
            <a:ext cx="6176776" cy="1182345"/>
            <a:chOff x="258368" y="1436763"/>
            <a:chExt cx="6176776" cy="1182345"/>
          </a:xfrm>
        </p:grpSpPr>
        <p:sp>
          <p:nvSpPr>
            <p:cNvPr id="6" name="Rectangle 5"/>
            <p:cNvSpPr/>
            <p:nvPr/>
          </p:nvSpPr>
          <p:spPr>
            <a:xfrm>
              <a:off x="339144" y="2241312"/>
              <a:ext cx="6096000" cy="369332"/>
            </a:xfrm>
            <a:prstGeom prst="rect">
              <a:avLst/>
            </a:prstGeom>
          </p:spPr>
          <p:txBody>
            <a:bodyPr>
              <a:spAutoFit/>
            </a:bodyPr>
            <a:lstStyle/>
            <a:p>
              <a:r>
                <a:rPr lang="fr-FR" b="1" dirty="0">
                  <a:solidFill>
                    <a:srgbClr val="000000"/>
                  </a:solidFill>
                </a:rPr>
                <a:t>6,3 millions </a:t>
              </a:r>
            </a:p>
          </p:txBody>
        </p:sp>
        <p:grpSp>
          <p:nvGrpSpPr>
            <p:cNvPr id="7" name="Groupe 6"/>
            <p:cNvGrpSpPr/>
            <p:nvPr/>
          </p:nvGrpSpPr>
          <p:grpSpPr>
            <a:xfrm>
              <a:off x="258368" y="1436763"/>
              <a:ext cx="4920345" cy="1182345"/>
              <a:chOff x="258368" y="1436763"/>
              <a:chExt cx="4920345" cy="1182345"/>
            </a:xfrm>
          </p:grpSpPr>
          <p:grpSp>
            <p:nvGrpSpPr>
              <p:cNvPr id="8" name="Groupe 7"/>
              <p:cNvGrpSpPr/>
              <p:nvPr/>
            </p:nvGrpSpPr>
            <p:grpSpPr>
              <a:xfrm>
                <a:off x="258368" y="1436763"/>
                <a:ext cx="4014918" cy="1182345"/>
                <a:chOff x="258368" y="1436763"/>
                <a:chExt cx="4014918" cy="1182345"/>
              </a:xfrm>
            </p:grpSpPr>
            <p:sp>
              <p:nvSpPr>
                <p:cNvPr id="10" name="Flèche droite 9"/>
                <p:cNvSpPr/>
                <p:nvPr/>
              </p:nvSpPr>
              <p:spPr>
                <a:xfrm>
                  <a:off x="258368" y="1657810"/>
                  <a:ext cx="4014918" cy="806391"/>
                </a:xfrm>
                <a:prstGeom prst="rightArrow">
                  <a:avLst/>
                </a:prstGeom>
                <a:solidFill>
                  <a:srgbClr val="53B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0000"/>
                    </a:solidFill>
                  </a:endParaRPr>
                </a:p>
              </p:txBody>
            </p:sp>
            <p:sp>
              <p:nvSpPr>
                <p:cNvPr id="11" name="ZoneTexte 10"/>
                <p:cNvSpPr txBox="1"/>
                <p:nvPr/>
              </p:nvSpPr>
              <p:spPr>
                <a:xfrm>
                  <a:off x="269492" y="1436763"/>
                  <a:ext cx="3719495" cy="369332"/>
                </a:xfrm>
                <a:prstGeom prst="rect">
                  <a:avLst/>
                </a:prstGeom>
                <a:noFill/>
              </p:spPr>
              <p:txBody>
                <a:bodyPr wrap="square" rtlCol="0">
                  <a:spAutoFit/>
                </a:bodyPr>
                <a:lstStyle/>
                <a:p>
                  <a:r>
                    <a:rPr lang="fr-FR" b="1" dirty="0">
                      <a:solidFill>
                        <a:srgbClr val="000000"/>
                      </a:solidFill>
                    </a:rPr>
                    <a:t>Personnes de plus de 75 ans</a:t>
                  </a:r>
                </a:p>
              </p:txBody>
            </p:sp>
            <p:sp>
              <p:nvSpPr>
                <p:cNvPr id="12" name="Rectangle 11"/>
                <p:cNvSpPr/>
                <p:nvPr/>
              </p:nvSpPr>
              <p:spPr>
                <a:xfrm>
                  <a:off x="2413538" y="2249776"/>
                  <a:ext cx="1281120" cy="369332"/>
                </a:xfrm>
                <a:prstGeom prst="rect">
                  <a:avLst/>
                </a:prstGeom>
              </p:spPr>
              <p:txBody>
                <a:bodyPr wrap="none">
                  <a:spAutoFit/>
                </a:bodyPr>
                <a:lstStyle/>
                <a:p>
                  <a:r>
                    <a:rPr lang="fr-FR" b="1" dirty="0">
                      <a:solidFill>
                        <a:srgbClr val="000000"/>
                      </a:solidFill>
                    </a:rPr>
                    <a:t>8,4 millions</a:t>
                  </a:r>
                </a:p>
              </p:txBody>
            </p:sp>
            <p:sp>
              <p:nvSpPr>
                <p:cNvPr id="13" name="ZoneTexte 12"/>
                <p:cNvSpPr txBox="1"/>
                <p:nvPr/>
              </p:nvSpPr>
              <p:spPr>
                <a:xfrm>
                  <a:off x="709974" y="1910029"/>
                  <a:ext cx="2437451" cy="369332"/>
                </a:xfrm>
                <a:prstGeom prst="rect">
                  <a:avLst/>
                </a:prstGeom>
                <a:noFill/>
              </p:spPr>
              <p:txBody>
                <a:bodyPr wrap="square" rtlCol="0">
                  <a:spAutoFit/>
                </a:bodyPr>
                <a:lstStyle/>
                <a:p>
                  <a:r>
                    <a:rPr lang="fr-FR" b="1" dirty="0">
                      <a:solidFill>
                        <a:srgbClr val="000000"/>
                      </a:solidFill>
                    </a:rPr>
                    <a:t>2020</a:t>
                  </a:r>
                </a:p>
              </p:txBody>
            </p:sp>
          </p:grpSp>
          <p:sp>
            <p:nvSpPr>
              <p:cNvPr id="9" name="ZoneTexte 8"/>
              <p:cNvSpPr txBox="1"/>
              <p:nvPr/>
            </p:nvSpPr>
            <p:spPr>
              <a:xfrm>
                <a:off x="2741262" y="1909641"/>
                <a:ext cx="2437451" cy="369332"/>
              </a:xfrm>
              <a:prstGeom prst="rect">
                <a:avLst/>
              </a:prstGeom>
              <a:noFill/>
            </p:spPr>
            <p:txBody>
              <a:bodyPr wrap="square" rtlCol="0">
                <a:spAutoFit/>
              </a:bodyPr>
              <a:lstStyle/>
              <a:p>
                <a:r>
                  <a:rPr lang="fr-FR" b="1" dirty="0">
                    <a:solidFill>
                      <a:srgbClr val="000000"/>
                    </a:solidFill>
                  </a:rPr>
                  <a:t>2030</a:t>
                </a:r>
              </a:p>
            </p:txBody>
          </p:sp>
        </p:grpSp>
      </p:grpSp>
      <p:sp>
        <p:nvSpPr>
          <p:cNvPr id="14" name="Rectangle 13"/>
          <p:cNvSpPr/>
          <p:nvPr/>
        </p:nvSpPr>
        <p:spPr>
          <a:xfrm>
            <a:off x="613216" y="1425198"/>
            <a:ext cx="4326340" cy="2040315"/>
          </a:xfrm>
          <a:prstGeom prst="rect">
            <a:avLst/>
          </a:prstGeom>
          <a:no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a:blip r:embed="rId2"/>
          <a:stretch>
            <a:fillRect/>
          </a:stretch>
        </p:blipFill>
        <p:spPr>
          <a:xfrm>
            <a:off x="663793" y="1822176"/>
            <a:ext cx="419099" cy="471002"/>
          </a:xfrm>
          <a:prstGeom prst="rect">
            <a:avLst/>
          </a:prstGeom>
        </p:spPr>
      </p:pic>
      <p:grpSp>
        <p:nvGrpSpPr>
          <p:cNvPr id="17" name="Groupe 16"/>
          <p:cNvGrpSpPr/>
          <p:nvPr/>
        </p:nvGrpSpPr>
        <p:grpSpPr>
          <a:xfrm>
            <a:off x="4939556" y="1837770"/>
            <a:ext cx="6932474" cy="4641812"/>
            <a:chOff x="4939556" y="1837770"/>
            <a:chExt cx="6932474" cy="4641812"/>
          </a:xfrm>
        </p:grpSpPr>
        <p:grpSp>
          <p:nvGrpSpPr>
            <p:cNvPr id="46" name="Groupe 45"/>
            <p:cNvGrpSpPr/>
            <p:nvPr/>
          </p:nvGrpSpPr>
          <p:grpSpPr>
            <a:xfrm>
              <a:off x="4939556" y="1837770"/>
              <a:ext cx="6932474" cy="4641812"/>
              <a:chOff x="192530" y="1339741"/>
              <a:chExt cx="9022458" cy="4980633"/>
            </a:xfrm>
          </p:grpSpPr>
          <p:pic>
            <p:nvPicPr>
              <p:cNvPr id="47" name="Image 46" descr="Capture d’écra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530" y="1378424"/>
                <a:ext cx="9022458" cy="4941950"/>
              </a:xfrm>
              <a:prstGeom prst="rect">
                <a:avLst/>
              </a:prstGeom>
            </p:spPr>
          </p:pic>
          <p:sp>
            <p:nvSpPr>
              <p:cNvPr id="48" name="Rectangle 47"/>
              <p:cNvSpPr/>
              <p:nvPr/>
            </p:nvSpPr>
            <p:spPr>
              <a:xfrm>
                <a:off x="3179928" y="1339741"/>
                <a:ext cx="245659" cy="245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llipse 2"/>
            <p:cNvSpPr/>
            <p:nvPr/>
          </p:nvSpPr>
          <p:spPr>
            <a:xfrm>
              <a:off x="9265896" y="2636201"/>
              <a:ext cx="2391375" cy="27801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9" name="ZoneTexte 48"/>
          <p:cNvSpPr txBox="1"/>
          <p:nvPr/>
        </p:nvSpPr>
        <p:spPr>
          <a:xfrm>
            <a:off x="73152" y="6428263"/>
            <a:ext cx="12045696" cy="646331"/>
          </a:xfrm>
          <a:prstGeom prst="rect">
            <a:avLst/>
          </a:prstGeom>
          <a:noFill/>
        </p:spPr>
        <p:txBody>
          <a:bodyPr wrap="square" rtlCol="0">
            <a:spAutoFit/>
          </a:bodyPr>
          <a:lstStyle/>
          <a:p>
            <a:r>
              <a:rPr lang="fr-FR" dirty="0">
                <a:solidFill>
                  <a:srgbClr val="000000"/>
                </a:solidFill>
                <a:hlinkClick r:id="rId4"/>
              </a:rPr>
              <a:t>https://solidarites-sante.gouv.fr/IMG/pdf/synthese_atelier_10_hopital_et_personne_agee_14_fev_2018_3_.docx.pdf</a:t>
            </a:r>
            <a:r>
              <a:rPr lang="fr-FR" dirty="0">
                <a:solidFill>
                  <a:srgbClr val="000000"/>
                </a:solidFill>
              </a:rPr>
              <a:t>  </a:t>
            </a:r>
          </a:p>
          <a:p>
            <a:endParaRPr lang="fr-FR" dirty="0"/>
          </a:p>
        </p:txBody>
      </p:sp>
      <p:cxnSp>
        <p:nvCxnSpPr>
          <p:cNvPr id="24" name="Connecteur droit avec flèche 23"/>
          <p:cNvCxnSpPr/>
          <p:nvPr/>
        </p:nvCxnSpPr>
        <p:spPr>
          <a:xfrm flipV="1">
            <a:off x="9950956" y="388477"/>
            <a:ext cx="285750" cy="4714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flipV="1">
            <a:off x="9653587" y="388477"/>
            <a:ext cx="285750" cy="4714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V="1">
            <a:off x="10248326" y="388477"/>
            <a:ext cx="285750" cy="4714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284FA6CA-5EA8-45BA-97CD-363101CD3C3D}"/>
              </a:ext>
            </a:extLst>
          </p:cNvPr>
          <p:cNvGrpSpPr/>
          <p:nvPr/>
        </p:nvGrpSpPr>
        <p:grpSpPr>
          <a:xfrm>
            <a:off x="1297351" y="3473977"/>
            <a:ext cx="2668810" cy="2441188"/>
            <a:chOff x="7567127" y="363893"/>
            <a:chExt cx="4460033" cy="4999883"/>
          </a:xfrm>
        </p:grpSpPr>
        <p:pic>
          <p:nvPicPr>
            <p:cNvPr id="26" name="Image 25" descr="Capture d’écran">
              <a:extLst>
                <a:ext uri="{FF2B5EF4-FFF2-40B4-BE49-F238E27FC236}">
                  <a16:creationId xmlns:a16="http://schemas.microsoft.com/office/drawing/2014/main" id="{CD77AFA2-8C28-4E49-99EE-3B3D31BB7456}"/>
                </a:ext>
              </a:extLst>
            </p:cNvPr>
            <p:cNvPicPr>
              <a:picLocks noChangeAspect="1"/>
            </p:cNvPicPr>
            <p:nvPr/>
          </p:nvPicPr>
          <p:blipFill rotWithShape="1">
            <a:blip r:embed="rId5">
              <a:extLst>
                <a:ext uri="{28A0092B-C50C-407E-A947-70E740481C1C}">
                  <a14:useLocalDpi xmlns:a14="http://schemas.microsoft.com/office/drawing/2010/main" val="0"/>
                </a:ext>
              </a:extLst>
            </a:blip>
            <a:srcRect l="89631" t="3096" r="2592" b="81288"/>
            <a:stretch/>
          </p:blipFill>
          <p:spPr>
            <a:xfrm>
              <a:off x="7567127" y="363893"/>
              <a:ext cx="4460033" cy="4999883"/>
            </a:xfrm>
            <a:prstGeom prst="rect">
              <a:avLst/>
            </a:prstGeom>
          </p:spPr>
        </p:pic>
        <p:pic>
          <p:nvPicPr>
            <p:cNvPr id="27" name="Image 26" descr="Capture d’écran">
              <a:extLst>
                <a:ext uri="{FF2B5EF4-FFF2-40B4-BE49-F238E27FC236}">
                  <a16:creationId xmlns:a16="http://schemas.microsoft.com/office/drawing/2014/main" id="{1C31399B-85D3-4AEA-B4EA-94C272A06E5C}"/>
                </a:ext>
              </a:extLst>
            </p:cNvPr>
            <p:cNvPicPr>
              <a:picLocks noChangeAspect="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93205" t="4254" r="4892" b="91287"/>
            <a:stretch/>
          </p:blipFill>
          <p:spPr>
            <a:xfrm>
              <a:off x="9638522" y="717022"/>
              <a:ext cx="1091682" cy="1427584"/>
            </a:xfrm>
            <a:prstGeom prst="rect">
              <a:avLst/>
            </a:prstGeom>
          </p:spPr>
        </p:pic>
        <p:pic>
          <p:nvPicPr>
            <p:cNvPr id="28" name="Image 27" descr="Capture d’écran">
              <a:extLst>
                <a:ext uri="{FF2B5EF4-FFF2-40B4-BE49-F238E27FC236}">
                  <a16:creationId xmlns:a16="http://schemas.microsoft.com/office/drawing/2014/main" id="{D2B5A76A-B2FF-420A-AC86-97FEC059B9A4}"/>
                </a:ext>
              </a:extLst>
            </p:cNvPr>
            <p:cNvPicPr>
              <a:picLocks noChangeAspect="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93205" t="4254" r="4892" b="91287"/>
            <a:stretch/>
          </p:blipFill>
          <p:spPr>
            <a:xfrm>
              <a:off x="8546840" y="3429000"/>
              <a:ext cx="1091682" cy="1427584"/>
            </a:xfrm>
            <a:prstGeom prst="rect">
              <a:avLst/>
            </a:prstGeom>
          </p:spPr>
        </p:pic>
        <p:pic>
          <p:nvPicPr>
            <p:cNvPr id="29" name="Image 28" descr="Capture d’écran">
              <a:extLst>
                <a:ext uri="{FF2B5EF4-FFF2-40B4-BE49-F238E27FC236}">
                  <a16:creationId xmlns:a16="http://schemas.microsoft.com/office/drawing/2014/main" id="{FE99C625-35D6-4EA7-8B91-FFCA83DFBB03}"/>
                </a:ext>
              </a:extLst>
            </p:cNvPr>
            <p:cNvPicPr>
              <a:picLocks noChangeAspect="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93205" t="4254" r="4892" b="91287"/>
            <a:stretch/>
          </p:blipFill>
          <p:spPr>
            <a:xfrm>
              <a:off x="10639469" y="3429000"/>
              <a:ext cx="1091682" cy="1427584"/>
            </a:xfrm>
            <a:prstGeom prst="rect">
              <a:avLst/>
            </a:prstGeom>
          </p:spPr>
        </p:pic>
      </p:grpSp>
    </p:spTree>
    <p:extLst>
      <p:ext uri="{BB962C8B-B14F-4D97-AF65-F5344CB8AC3E}">
        <p14:creationId xmlns:p14="http://schemas.microsoft.com/office/powerpoint/2010/main" val="104263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down)">
                                      <p:cBhvr>
                                        <p:cTn id="11" dur="500"/>
                                        <p:tgtEl>
                                          <p:spTgt spid="51"/>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FEC431-2047-4D96-B38C-220467A90700}"/>
              </a:ext>
            </a:extLst>
          </p:cNvPr>
          <p:cNvSpPr>
            <a:spLocks noGrp="1"/>
          </p:cNvSpPr>
          <p:nvPr>
            <p:ph type="title"/>
          </p:nvPr>
        </p:nvSpPr>
        <p:spPr>
          <a:xfrm>
            <a:off x="687730" y="278382"/>
            <a:ext cx="10515600" cy="1325563"/>
          </a:xfrm>
        </p:spPr>
        <p:txBody>
          <a:bodyPr/>
          <a:lstStyle/>
          <a:p>
            <a:r>
              <a:rPr lang="fr-FR" dirty="0"/>
              <a:t>Le modèle de Bouchon</a:t>
            </a:r>
          </a:p>
        </p:txBody>
      </p:sp>
      <p:pic>
        <p:nvPicPr>
          <p:cNvPr id="2050" name="Picture 2" descr="Cours">
            <a:extLst>
              <a:ext uri="{FF2B5EF4-FFF2-40B4-BE49-F238E27FC236}">
                <a16:creationId xmlns:a16="http://schemas.microsoft.com/office/drawing/2014/main" id="{D7AB4F44-3EB9-4988-AAAB-EDA98AAF483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268" y="1301812"/>
            <a:ext cx="7743464" cy="506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34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B5B5D08-0992-4B36-B862-76F875623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7090"/>
            <a:ext cx="3136446"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A4A5DE83-407F-49A0-8E9E-BB72E6551B88}"/>
              </a:ext>
            </a:extLst>
          </p:cNvPr>
          <p:cNvSpPr>
            <a:spLocks noGrp="1"/>
          </p:cNvSpPr>
          <p:nvPr>
            <p:ph type="title"/>
          </p:nvPr>
        </p:nvSpPr>
        <p:spPr>
          <a:xfrm>
            <a:off x="294640" y="365125"/>
            <a:ext cx="12080240" cy="1325563"/>
          </a:xfrm>
        </p:spPr>
        <p:txBody>
          <a:bodyPr/>
          <a:lstStyle/>
          <a:p>
            <a:r>
              <a:rPr lang="fr-FR" dirty="0"/>
              <a:t>« Syndromes Gériatriques » liées à l’hospitalisation</a:t>
            </a:r>
          </a:p>
        </p:txBody>
      </p:sp>
      <p:pic>
        <p:nvPicPr>
          <p:cNvPr id="4" name="Image 3">
            <a:extLst>
              <a:ext uri="{FF2B5EF4-FFF2-40B4-BE49-F238E27FC236}">
                <a16:creationId xmlns:a16="http://schemas.microsoft.com/office/drawing/2014/main" id="{1C7B9310-8853-4E4D-BEBE-88E032650E1B}"/>
              </a:ext>
            </a:extLst>
          </p:cNvPr>
          <p:cNvPicPr>
            <a:picLocks noChangeAspect="1"/>
          </p:cNvPicPr>
          <p:nvPr/>
        </p:nvPicPr>
        <p:blipFill rotWithShape="1">
          <a:blip r:embed="rId3">
            <a:extLst>
              <a:ext uri="{28A0092B-C50C-407E-A947-70E740481C1C}">
                <a14:useLocalDpi xmlns:a14="http://schemas.microsoft.com/office/drawing/2010/main" val="0"/>
              </a:ext>
            </a:extLst>
          </a:blip>
          <a:srcRect l="4542" r="5301"/>
          <a:stretch/>
        </p:blipFill>
        <p:spPr>
          <a:xfrm>
            <a:off x="2628899" y="1554382"/>
            <a:ext cx="6781801" cy="5303618"/>
          </a:xfrm>
          <a:prstGeom prst="rect">
            <a:avLst/>
          </a:prstGeom>
        </p:spPr>
      </p:pic>
      <p:pic>
        <p:nvPicPr>
          <p:cNvPr id="3" name="Image 2">
            <a:extLst>
              <a:ext uri="{FF2B5EF4-FFF2-40B4-BE49-F238E27FC236}">
                <a16:creationId xmlns:a16="http://schemas.microsoft.com/office/drawing/2014/main" id="{58787A59-5E69-4A06-A301-2C581750EEF7}"/>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4650422" y="3364082"/>
            <a:ext cx="2466975" cy="1847850"/>
          </a:xfrm>
          <a:prstGeom prst="rect">
            <a:avLst/>
          </a:prstGeom>
        </p:spPr>
      </p:pic>
      <p:sp>
        <p:nvSpPr>
          <p:cNvPr id="6" name="ZoneTexte 5"/>
          <p:cNvSpPr txBox="1"/>
          <p:nvPr/>
        </p:nvSpPr>
        <p:spPr>
          <a:xfrm>
            <a:off x="426720" y="1351835"/>
            <a:ext cx="11948160" cy="477054"/>
          </a:xfrm>
          <a:prstGeom prst="rect">
            <a:avLst/>
          </a:prstGeom>
          <a:noFill/>
        </p:spPr>
        <p:txBody>
          <a:bodyPr wrap="square" rtlCol="0">
            <a:spAutoFit/>
          </a:bodyPr>
          <a:lstStyle/>
          <a:p>
            <a:r>
              <a:rPr lang="fr-FR" sz="2500" b="1" dirty="0">
                <a:solidFill>
                  <a:srgbClr val="0070C0"/>
                </a:solidFill>
                <a:sym typeface="Wingdings" panose="05000000000000000000" pitchFamily="2" charset="2"/>
              </a:rPr>
              <a:t></a:t>
            </a:r>
            <a:r>
              <a:rPr lang="fr-FR" sz="2500" b="1" dirty="0">
                <a:solidFill>
                  <a:srgbClr val="FF0000"/>
                </a:solidFill>
                <a:sym typeface="Wingdings" panose="05000000000000000000" pitchFamily="2" charset="2"/>
              </a:rPr>
              <a:t> </a:t>
            </a:r>
            <a:r>
              <a:rPr lang="fr-FR" sz="2500" b="1" dirty="0">
                <a:solidFill>
                  <a:srgbClr val="FF0000"/>
                </a:solidFill>
              </a:rPr>
              <a:t>44%</a:t>
            </a:r>
            <a:r>
              <a:rPr lang="fr-FR" sz="2500" b="1" dirty="0">
                <a:solidFill>
                  <a:srgbClr val="0070C0"/>
                </a:solidFill>
              </a:rPr>
              <a:t> </a:t>
            </a:r>
            <a:r>
              <a:rPr lang="fr-FR" sz="2000" b="1" dirty="0">
                <a:solidFill>
                  <a:srgbClr val="0070C0"/>
                </a:solidFill>
              </a:rPr>
              <a:t>des patients âgés hospitalisés auront au moins une complication gériatrique liée à l’hospitalisation</a:t>
            </a:r>
          </a:p>
        </p:txBody>
      </p:sp>
      <p:sp>
        <p:nvSpPr>
          <p:cNvPr id="7" name="ZoneTexte 6"/>
          <p:cNvSpPr txBox="1"/>
          <p:nvPr/>
        </p:nvSpPr>
        <p:spPr>
          <a:xfrm>
            <a:off x="9410700" y="1782424"/>
            <a:ext cx="2779776" cy="369332"/>
          </a:xfrm>
          <a:prstGeom prst="rect">
            <a:avLst/>
          </a:prstGeom>
          <a:noFill/>
        </p:spPr>
        <p:txBody>
          <a:bodyPr wrap="square" rtlCol="0">
            <a:spAutoFit/>
          </a:bodyPr>
          <a:lstStyle/>
          <a:p>
            <a:r>
              <a:rPr lang="fr-FR" dirty="0" err="1">
                <a:solidFill>
                  <a:srgbClr val="0070C0"/>
                </a:solidFill>
              </a:rPr>
              <a:t>Mudge</a:t>
            </a:r>
            <a:r>
              <a:rPr lang="fr-FR" dirty="0">
                <a:solidFill>
                  <a:srgbClr val="0070C0"/>
                </a:solidFill>
              </a:rPr>
              <a:t>, BMC </a:t>
            </a:r>
            <a:r>
              <a:rPr lang="fr-FR" dirty="0" err="1">
                <a:solidFill>
                  <a:srgbClr val="0070C0"/>
                </a:solidFill>
              </a:rPr>
              <a:t>Geriatr</a:t>
            </a:r>
            <a:r>
              <a:rPr lang="fr-FR" dirty="0">
                <a:solidFill>
                  <a:srgbClr val="0070C0"/>
                </a:solidFill>
              </a:rPr>
              <a:t> 2017</a:t>
            </a:r>
          </a:p>
        </p:txBody>
      </p:sp>
    </p:spTree>
    <p:extLst>
      <p:ext uri="{BB962C8B-B14F-4D97-AF65-F5344CB8AC3E}">
        <p14:creationId xmlns:p14="http://schemas.microsoft.com/office/powerpoint/2010/main" val="225361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5DE83-407F-49A0-8E9E-BB72E6551B88}"/>
              </a:ext>
            </a:extLst>
          </p:cNvPr>
          <p:cNvSpPr>
            <a:spLocks noGrp="1"/>
          </p:cNvSpPr>
          <p:nvPr>
            <p:ph type="title"/>
          </p:nvPr>
        </p:nvSpPr>
        <p:spPr>
          <a:xfrm>
            <a:off x="294640" y="365125"/>
            <a:ext cx="12080240" cy="1325563"/>
          </a:xfrm>
        </p:spPr>
        <p:txBody>
          <a:bodyPr/>
          <a:lstStyle/>
          <a:p>
            <a:r>
              <a:rPr lang="fr-FR" dirty="0"/>
              <a:t>« Syndromes Gériatriques » liées à l’hospitalisation</a:t>
            </a:r>
          </a:p>
        </p:txBody>
      </p:sp>
      <p:pic>
        <p:nvPicPr>
          <p:cNvPr id="4" name="Image 3">
            <a:extLst>
              <a:ext uri="{FF2B5EF4-FFF2-40B4-BE49-F238E27FC236}">
                <a16:creationId xmlns:a16="http://schemas.microsoft.com/office/drawing/2014/main" id="{1C7B9310-8853-4E4D-BEBE-88E032650E1B}"/>
              </a:ext>
            </a:extLst>
          </p:cNvPr>
          <p:cNvPicPr>
            <a:picLocks noChangeAspect="1"/>
          </p:cNvPicPr>
          <p:nvPr/>
        </p:nvPicPr>
        <p:blipFill rotWithShape="1">
          <a:blip r:embed="rId2">
            <a:extLst>
              <a:ext uri="{28A0092B-C50C-407E-A947-70E740481C1C}">
                <a14:useLocalDpi xmlns:a14="http://schemas.microsoft.com/office/drawing/2010/main" val="0"/>
              </a:ext>
            </a:extLst>
          </a:blip>
          <a:srcRect l="4542" r="5301"/>
          <a:stretch/>
        </p:blipFill>
        <p:spPr>
          <a:xfrm>
            <a:off x="2628899" y="1554382"/>
            <a:ext cx="6781801" cy="5303618"/>
          </a:xfrm>
          <a:prstGeom prst="rect">
            <a:avLst/>
          </a:prstGeom>
        </p:spPr>
      </p:pic>
      <p:pic>
        <p:nvPicPr>
          <p:cNvPr id="6" name="Picture 10">
            <a:extLst>
              <a:ext uri="{FF2B5EF4-FFF2-40B4-BE49-F238E27FC236}">
                <a16:creationId xmlns:a16="http://schemas.microsoft.com/office/drawing/2014/main" id="{D3B15CDA-99DD-4367-92D9-0ABD8D6573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9649" y="1512528"/>
            <a:ext cx="1537711" cy="196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58787A59-5E69-4A06-A301-2C581750EEF7}"/>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4650422" y="3364082"/>
            <a:ext cx="2466975" cy="1847850"/>
          </a:xfrm>
          <a:prstGeom prst="rect">
            <a:avLst/>
          </a:prstGeom>
        </p:spPr>
      </p:pic>
      <p:sp>
        <p:nvSpPr>
          <p:cNvPr id="7" name="ZoneTexte 6">
            <a:extLst>
              <a:ext uri="{FF2B5EF4-FFF2-40B4-BE49-F238E27FC236}">
                <a16:creationId xmlns:a16="http://schemas.microsoft.com/office/drawing/2014/main" id="{3D274813-3C95-4030-99D8-BBA10CA4CF2C}"/>
              </a:ext>
            </a:extLst>
          </p:cNvPr>
          <p:cNvSpPr txBox="1"/>
          <p:nvPr/>
        </p:nvSpPr>
        <p:spPr>
          <a:xfrm>
            <a:off x="6442074" y="1859935"/>
            <a:ext cx="3895725" cy="430887"/>
          </a:xfrm>
          <a:prstGeom prst="rect">
            <a:avLst/>
          </a:prstGeom>
          <a:noFill/>
        </p:spPr>
        <p:txBody>
          <a:bodyPr wrap="square" rtlCol="0">
            <a:spAutoFit/>
          </a:bodyPr>
          <a:lstStyle/>
          <a:p>
            <a:r>
              <a:rPr lang="fr-FR" sz="2200" b="1" dirty="0">
                <a:solidFill>
                  <a:srgbClr val="FF0000"/>
                </a:solidFill>
              </a:rPr>
              <a:t>15 à 50% des patients</a:t>
            </a:r>
          </a:p>
        </p:txBody>
      </p:sp>
      <p:sp>
        <p:nvSpPr>
          <p:cNvPr id="9" name="ZoneTexte 8">
            <a:extLst>
              <a:ext uri="{FF2B5EF4-FFF2-40B4-BE49-F238E27FC236}">
                <a16:creationId xmlns:a16="http://schemas.microsoft.com/office/drawing/2014/main" id="{5775E9C9-2B85-44AD-A27D-5FB17F0D0493}"/>
              </a:ext>
            </a:extLst>
          </p:cNvPr>
          <p:cNvSpPr txBox="1"/>
          <p:nvPr/>
        </p:nvSpPr>
        <p:spPr>
          <a:xfrm>
            <a:off x="6537324" y="2217298"/>
            <a:ext cx="3895725" cy="646331"/>
          </a:xfrm>
          <a:prstGeom prst="rect">
            <a:avLst/>
          </a:prstGeom>
          <a:noFill/>
        </p:spPr>
        <p:txBody>
          <a:bodyPr wrap="square" rtlCol="0">
            <a:spAutoFit/>
          </a:bodyPr>
          <a:lstStyle/>
          <a:p>
            <a:r>
              <a:rPr lang="en-US" sz="1800" i="1" dirty="0">
                <a:solidFill>
                  <a:srgbClr val="0070C0"/>
                </a:solidFill>
                <a:effectLst/>
                <a:latin typeface="Times New Roman" panose="02020603050405020304" pitchFamily="18" charset="0"/>
                <a:ea typeface="Times New Roman" panose="02020603050405020304" pitchFamily="18" charset="0"/>
              </a:rPr>
              <a:t>Inouye SK. Dement </a:t>
            </a:r>
            <a:r>
              <a:rPr lang="en-US" sz="1800" i="1" dirty="0" err="1">
                <a:solidFill>
                  <a:srgbClr val="0070C0"/>
                </a:solidFill>
                <a:effectLst/>
                <a:latin typeface="Times New Roman" panose="02020603050405020304" pitchFamily="18" charset="0"/>
                <a:ea typeface="Times New Roman" panose="02020603050405020304" pitchFamily="18" charset="0"/>
              </a:rPr>
              <a:t>Geriatr</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Cogn</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Disord</a:t>
            </a:r>
            <a:r>
              <a:rPr lang="en-US" sz="1800" i="1" dirty="0">
                <a:solidFill>
                  <a:srgbClr val="0070C0"/>
                </a:solidFill>
                <a:effectLst/>
                <a:latin typeface="Times New Roman" panose="02020603050405020304" pitchFamily="18" charset="0"/>
                <a:ea typeface="Times New Roman" panose="02020603050405020304" pitchFamily="18" charset="0"/>
              </a:rPr>
              <a:t>.  1999</a:t>
            </a:r>
            <a:endParaRPr lang="fr-FR" i="1" dirty="0">
              <a:solidFill>
                <a:srgbClr val="0070C0"/>
              </a:solidFill>
            </a:endParaRPr>
          </a:p>
        </p:txBody>
      </p:sp>
    </p:spTree>
    <p:extLst>
      <p:ext uri="{BB962C8B-B14F-4D97-AF65-F5344CB8AC3E}">
        <p14:creationId xmlns:p14="http://schemas.microsoft.com/office/powerpoint/2010/main" val="130413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5DE83-407F-49A0-8E9E-BB72E6551B88}"/>
              </a:ext>
            </a:extLst>
          </p:cNvPr>
          <p:cNvSpPr>
            <a:spLocks noGrp="1"/>
          </p:cNvSpPr>
          <p:nvPr>
            <p:ph type="title"/>
          </p:nvPr>
        </p:nvSpPr>
        <p:spPr>
          <a:xfrm>
            <a:off x="294640" y="365125"/>
            <a:ext cx="12080240" cy="1325563"/>
          </a:xfrm>
        </p:spPr>
        <p:txBody>
          <a:bodyPr/>
          <a:lstStyle/>
          <a:p>
            <a:r>
              <a:rPr lang="fr-FR" dirty="0"/>
              <a:t>« Syndromes Gériatriques » liées à l’hospitalisation</a:t>
            </a:r>
          </a:p>
        </p:txBody>
      </p:sp>
      <p:pic>
        <p:nvPicPr>
          <p:cNvPr id="4" name="Image 3">
            <a:extLst>
              <a:ext uri="{FF2B5EF4-FFF2-40B4-BE49-F238E27FC236}">
                <a16:creationId xmlns:a16="http://schemas.microsoft.com/office/drawing/2014/main" id="{1C7B9310-8853-4E4D-BEBE-88E032650E1B}"/>
              </a:ext>
            </a:extLst>
          </p:cNvPr>
          <p:cNvPicPr>
            <a:picLocks noChangeAspect="1"/>
          </p:cNvPicPr>
          <p:nvPr/>
        </p:nvPicPr>
        <p:blipFill rotWithShape="1">
          <a:blip r:embed="rId2">
            <a:extLst>
              <a:ext uri="{28A0092B-C50C-407E-A947-70E740481C1C}">
                <a14:useLocalDpi xmlns:a14="http://schemas.microsoft.com/office/drawing/2010/main" val="0"/>
              </a:ext>
            </a:extLst>
          </a:blip>
          <a:srcRect l="4542" r="5301"/>
          <a:stretch/>
        </p:blipFill>
        <p:spPr>
          <a:xfrm>
            <a:off x="2628899" y="1554382"/>
            <a:ext cx="6781801" cy="5303618"/>
          </a:xfrm>
          <a:prstGeom prst="rect">
            <a:avLst/>
          </a:prstGeom>
        </p:spPr>
      </p:pic>
      <p:pic>
        <p:nvPicPr>
          <p:cNvPr id="3" name="Image 2">
            <a:extLst>
              <a:ext uri="{FF2B5EF4-FFF2-40B4-BE49-F238E27FC236}">
                <a16:creationId xmlns:a16="http://schemas.microsoft.com/office/drawing/2014/main" id="{58787A59-5E69-4A06-A301-2C581750EEF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650422" y="3364082"/>
            <a:ext cx="2466975" cy="1847850"/>
          </a:xfrm>
          <a:prstGeom prst="rect">
            <a:avLst/>
          </a:prstGeom>
        </p:spPr>
      </p:pic>
      <p:sp>
        <p:nvSpPr>
          <p:cNvPr id="7" name="ZoneTexte 6">
            <a:extLst>
              <a:ext uri="{FF2B5EF4-FFF2-40B4-BE49-F238E27FC236}">
                <a16:creationId xmlns:a16="http://schemas.microsoft.com/office/drawing/2014/main" id="{3D274813-3C95-4030-99D8-BBA10CA4CF2C}"/>
              </a:ext>
            </a:extLst>
          </p:cNvPr>
          <p:cNvSpPr txBox="1"/>
          <p:nvPr/>
        </p:nvSpPr>
        <p:spPr>
          <a:xfrm>
            <a:off x="6442074" y="1859935"/>
            <a:ext cx="3895725" cy="430887"/>
          </a:xfrm>
          <a:prstGeom prst="rect">
            <a:avLst/>
          </a:prstGeom>
          <a:noFill/>
        </p:spPr>
        <p:txBody>
          <a:bodyPr wrap="square" rtlCol="0">
            <a:spAutoFit/>
          </a:bodyPr>
          <a:lstStyle/>
          <a:p>
            <a:r>
              <a:rPr lang="fr-FR" sz="2200" b="1" dirty="0">
                <a:solidFill>
                  <a:srgbClr val="FF0000"/>
                </a:solidFill>
              </a:rPr>
              <a:t>15 à 50% des patients</a:t>
            </a:r>
          </a:p>
        </p:txBody>
      </p:sp>
      <p:sp>
        <p:nvSpPr>
          <p:cNvPr id="8" name="ZoneTexte 7">
            <a:extLst>
              <a:ext uri="{FF2B5EF4-FFF2-40B4-BE49-F238E27FC236}">
                <a16:creationId xmlns:a16="http://schemas.microsoft.com/office/drawing/2014/main" id="{86217D42-E3BE-42A6-91B3-CF5038DEFFE1}"/>
              </a:ext>
            </a:extLst>
          </p:cNvPr>
          <p:cNvSpPr txBox="1"/>
          <p:nvPr/>
        </p:nvSpPr>
        <p:spPr>
          <a:xfrm>
            <a:off x="8036263" y="5472807"/>
            <a:ext cx="3895725" cy="769441"/>
          </a:xfrm>
          <a:prstGeom prst="rect">
            <a:avLst/>
          </a:prstGeom>
          <a:noFill/>
        </p:spPr>
        <p:txBody>
          <a:bodyPr wrap="square" rtlCol="0">
            <a:spAutoFit/>
          </a:bodyPr>
          <a:lstStyle/>
          <a:p>
            <a:r>
              <a:rPr lang="fr-FR" sz="2200" b="1" dirty="0">
                <a:solidFill>
                  <a:srgbClr val="FF0000"/>
                </a:solidFill>
              </a:rPr>
              <a:t>12% des patients âgés hospitalisés</a:t>
            </a:r>
          </a:p>
        </p:txBody>
      </p:sp>
      <p:sp>
        <p:nvSpPr>
          <p:cNvPr id="9" name="ZoneTexte 8">
            <a:extLst>
              <a:ext uri="{FF2B5EF4-FFF2-40B4-BE49-F238E27FC236}">
                <a16:creationId xmlns:a16="http://schemas.microsoft.com/office/drawing/2014/main" id="{5775E9C9-2B85-44AD-A27D-5FB17F0D0493}"/>
              </a:ext>
            </a:extLst>
          </p:cNvPr>
          <p:cNvSpPr txBox="1"/>
          <p:nvPr/>
        </p:nvSpPr>
        <p:spPr>
          <a:xfrm>
            <a:off x="6537324" y="2217298"/>
            <a:ext cx="3895725" cy="646331"/>
          </a:xfrm>
          <a:prstGeom prst="rect">
            <a:avLst/>
          </a:prstGeom>
          <a:noFill/>
        </p:spPr>
        <p:txBody>
          <a:bodyPr wrap="square" rtlCol="0">
            <a:spAutoFit/>
          </a:bodyPr>
          <a:lstStyle/>
          <a:p>
            <a:r>
              <a:rPr lang="en-US" sz="1800" i="1" dirty="0">
                <a:solidFill>
                  <a:srgbClr val="0070C0"/>
                </a:solidFill>
                <a:effectLst/>
                <a:latin typeface="Times New Roman" panose="02020603050405020304" pitchFamily="18" charset="0"/>
                <a:ea typeface="Times New Roman" panose="02020603050405020304" pitchFamily="18" charset="0"/>
              </a:rPr>
              <a:t>Inouye SK. Dement </a:t>
            </a:r>
            <a:r>
              <a:rPr lang="en-US" sz="1800" i="1" dirty="0" err="1">
                <a:solidFill>
                  <a:srgbClr val="0070C0"/>
                </a:solidFill>
                <a:effectLst/>
                <a:latin typeface="Times New Roman" panose="02020603050405020304" pitchFamily="18" charset="0"/>
                <a:ea typeface="Times New Roman" panose="02020603050405020304" pitchFamily="18" charset="0"/>
              </a:rPr>
              <a:t>Geriatr</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Cogn</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Disord</a:t>
            </a:r>
            <a:r>
              <a:rPr lang="en-US" sz="1800" i="1" dirty="0">
                <a:solidFill>
                  <a:srgbClr val="0070C0"/>
                </a:solidFill>
                <a:effectLst/>
                <a:latin typeface="Times New Roman" panose="02020603050405020304" pitchFamily="18" charset="0"/>
                <a:ea typeface="Times New Roman" panose="02020603050405020304" pitchFamily="18" charset="0"/>
              </a:rPr>
              <a:t>.  1999</a:t>
            </a:r>
            <a:endParaRPr lang="fr-FR" i="1" dirty="0">
              <a:solidFill>
                <a:srgbClr val="0070C0"/>
              </a:solidFill>
            </a:endParaRPr>
          </a:p>
        </p:txBody>
      </p:sp>
      <p:sp>
        <p:nvSpPr>
          <p:cNvPr id="10" name="ZoneTexte 9">
            <a:extLst>
              <a:ext uri="{FF2B5EF4-FFF2-40B4-BE49-F238E27FC236}">
                <a16:creationId xmlns:a16="http://schemas.microsoft.com/office/drawing/2014/main" id="{3314807A-DA7B-4BDE-9063-19C6A44CDE87}"/>
              </a:ext>
            </a:extLst>
          </p:cNvPr>
          <p:cNvSpPr txBox="1"/>
          <p:nvPr/>
        </p:nvSpPr>
        <p:spPr>
          <a:xfrm>
            <a:off x="8036264" y="6108341"/>
            <a:ext cx="3895725" cy="369332"/>
          </a:xfrm>
          <a:prstGeom prst="rect">
            <a:avLst/>
          </a:prstGeom>
          <a:noFill/>
        </p:spPr>
        <p:txBody>
          <a:bodyPr wrap="square" rtlCol="0">
            <a:spAutoFit/>
          </a:bodyPr>
          <a:lstStyle/>
          <a:p>
            <a:r>
              <a:rPr lang="en-US" sz="1800" i="1" dirty="0" err="1">
                <a:solidFill>
                  <a:srgbClr val="0070C0"/>
                </a:solidFill>
                <a:effectLst/>
                <a:latin typeface="Times New Roman" panose="02020603050405020304" pitchFamily="18" charset="0"/>
                <a:ea typeface="Times New Roman" panose="02020603050405020304" pitchFamily="18" charset="0"/>
              </a:rPr>
              <a:t>Coussement</a:t>
            </a:r>
            <a:r>
              <a:rPr lang="en-US" sz="1800" i="1" dirty="0">
                <a:solidFill>
                  <a:srgbClr val="0070C0"/>
                </a:solidFill>
                <a:effectLst/>
                <a:latin typeface="Times New Roman" panose="02020603050405020304" pitchFamily="18" charset="0"/>
                <a:ea typeface="Times New Roman" panose="02020603050405020304" pitchFamily="18" charset="0"/>
              </a:rPr>
              <a:t> JAGS 2008</a:t>
            </a:r>
            <a:endParaRPr lang="fr-FR" i="1" dirty="0">
              <a:solidFill>
                <a:srgbClr val="0070C0"/>
              </a:solidFill>
            </a:endParaRPr>
          </a:p>
        </p:txBody>
      </p:sp>
      <p:pic>
        <p:nvPicPr>
          <p:cNvPr id="11" name="Image 10">
            <a:extLst>
              <a:ext uri="{FF2B5EF4-FFF2-40B4-BE49-F238E27FC236}">
                <a16:creationId xmlns:a16="http://schemas.microsoft.com/office/drawing/2014/main" id="{F47F7F06-AAEB-42E1-9DED-152497025AE7}"/>
              </a:ext>
            </a:extLst>
          </p:cNvPr>
          <p:cNvPicPr>
            <a:picLocks noChangeAspect="1"/>
          </p:cNvPicPr>
          <p:nvPr/>
        </p:nvPicPr>
        <p:blipFill>
          <a:blip r:embed="rId4"/>
          <a:stretch>
            <a:fillRect/>
          </a:stretch>
        </p:blipFill>
        <p:spPr>
          <a:xfrm>
            <a:off x="10860721" y="5254384"/>
            <a:ext cx="1178878" cy="1345882"/>
          </a:xfrm>
          <a:prstGeom prst="rect">
            <a:avLst/>
          </a:prstGeom>
        </p:spPr>
      </p:pic>
    </p:spTree>
    <p:extLst>
      <p:ext uri="{BB962C8B-B14F-4D97-AF65-F5344CB8AC3E}">
        <p14:creationId xmlns:p14="http://schemas.microsoft.com/office/powerpoint/2010/main" val="527362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5DE83-407F-49A0-8E9E-BB72E6551B88}"/>
              </a:ext>
            </a:extLst>
          </p:cNvPr>
          <p:cNvSpPr>
            <a:spLocks noGrp="1"/>
          </p:cNvSpPr>
          <p:nvPr>
            <p:ph type="title"/>
          </p:nvPr>
        </p:nvSpPr>
        <p:spPr>
          <a:xfrm>
            <a:off x="294640" y="365125"/>
            <a:ext cx="12080240" cy="1325563"/>
          </a:xfrm>
        </p:spPr>
        <p:txBody>
          <a:bodyPr/>
          <a:lstStyle/>
          <a:p>
            <a:r>
              <a:rPr lang="fr-FR" dirty="0"/>
              <a:t>« Syndromes Gériatriques » liées à l’hospitalisation</a:t>
            </a:r>
          </a:p>
        </p:txBody>
      </p:sp>
      <p:pic>
        <p:nvPicPr>
          <p:cNvPr id="4" name="Image 3">
            <a:extLst>
              <a:ext uri="{FF2B5EF4-FFF2-40B4-BE49-F238E27FC236}">
                <a16:creationId xmlns:a16="http://schemas.microsoft.com/office/drawing/2014/main" id="{1C7B9310-8853-4E4D-BEBE-88E032650E1B}"/>
              </a:ext>
            </a:extLst>
          </p:cNvPr>
          <p:cNvPicPr>
            <a:picLocks noChangeAspect="1"/>
          </p:cNvPicPr>
          <p:nvPr/>
        </p:nvPicPr>
        <p:blipFill rotWithShape="1">
          <a:blip r:embed="rId2">
            <a:extLst>
              <a:ext uri="{28A0092B-C50C-407E-A947-70E740481C1C}">
                <a14:useLocalDpi xmlns:a14="http://schemas.microsoft.com/office/drawing/2010/main" val="0"/>
              </a:ext>
            </a:extLst>
          </a:blip>
          <a:srcRect l="4542" r="5301"/>
          <a:stretch/>
        </p:blipFill>
        <p:spPr>
          <a:xfrm>
            <a:off x="2685607" y="1583630"/>
            <a:ext cx="6781801" cy="5303618"/>
          </a:xfrm>
          <a:prstGeom prst="rect">
            <a:avLst/>
          </a:prstGeom>
        </p:spPr>
      </p:pic>
      <p:pic>
        <p:nvPicPr>
          <p:cNvPr id="3" name="Image 2">
            <a:extLst>
              <a:ext uri="{FF2B5EF4-FFF2-40B4-BE49-F238E27FC236}">
                <a16:creationId xmlns:a16="http://schemas.microsoft.com/office/drawing/2014/main" id="{58787A59-5E69-4A06-A301-2C581750EEF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650422" y="3364082"/>
            <a:ext cx="2466975" cy="1847850"/>
          </a:xfrm>
          <a:prstGeom prst="rect">
            <a:avLst/>
          </a:prstGeom>
        </p:spPr>
      </p:pic>
      <p:sp>
        <p:nvSpPr>
          <p:cNvPr id="7" name="ZoneTexte 6">
            <a:extLst>
              <a:ext uri="{FF2B5EF4-FFF2-40B4-BE49-F238E27FC236}">
                <a16:creationId xmlns:a16="http://schemas.microsoft.com/office/drawing/2014/main" id="{3D274813-3C95-4030-99D8-BBA10CA4CF2C}"/>
              </a:ext>
            </a:extLst>
          </p:cNvPr>
          <p:cNvSpPr txBox="1"/>
          <p:nvPr/>
        </p:nvSpPr>
        <p:spPr>
          <a:xfrm>
            <a:off x="6442074" y="1859935"/>
            <a:ext cx="3895725" cy="430887"/>
          </a:xfrm>
          <a:prstGeom prst="rect">
            <a:avLst/>
          </a:prstGeom>
          <a:noFill/>
        </p:spPr>
        <p:txBody>
          <a:bodyPr wrap="square" rtlCol="0">
            <a:spAutoFit/>
          </a:bodyPr>
          <a:lstStyle/>
          <a:p>
            <a:r>
              <a:rPr lang="fr-FR" sz="2200" b="1" dirty="0">
                <a:solidFill>
                  <a:srgbClr val="FF0000"/>
                </a:solidFill>
              </a:rPr>
              <a:t>15 à 50% des patients</a:t>
            </a:r>
          </a:p>
        </p:txBody>
      </p:sp>
      <p:sp>
        <p:nvSpPr>
          <p:cNvPr id="8" name="ZoneTexte 7">
            <a:extLst>
              <a:ext uri="{FF2B5EF4-FFF2-40B4-BE49-F238E27FC236}">
                <a16:creationId xmlns:a16="http://schemas.microsoft.com/office/drawing/2014/main" id="{86217D42-E3BE-42A6-91B3-CF5038DEFFE1}"/>
              </a:ext>
            </a:extLst>
          </p:cNvPr>
          <p:cNvSpPr txBox="1"/>
          <p:nvPr/>
        </p:nvSpPr>
        <p:spPr>
          <a:xfrm>
            <a:off x="8036263" y="5472807"/>
            <a:ext cx="3895725" cy="769441"/>
          </a:xfrm>
          <a:prstGeom prst="rect">
            <a:avLst/>
          </a:prstGeom>
          <a:noFill/>
        </p:spPr>
        <p:txBody>
          <a:bodyPr wrap="square" rtlCol="0">
            <a:spAutoFit/>
          </a:bodyPr>
          <a:lstStyle/>
          <a:p>
            <a:r>
              <a:rPr lang="fr-FR" sz="2200" b="1" dirty="0">
                <a:solidFill>
                  <a:srgbClr val="FF0000"/>
                </a:solidFill>
              </a:rPr>
              <a:t>12% des patients âgés hospitalisés</a:t>
            </a:r>
          </a:p>
        </p:txBody>
      </p:sp>
      <p:sp>
        <p:nvSpPr>
          <p:cNvPr id="9" name="ZoneTexte 8">
            <a:extLst>
              <a:ext uri="{FF2B5EF4-FFF2-40B4-BE49-F238E27FC236}">
                <a16:creationId xmlns:a16="http://schemas.microsoft.com/office/drawing/2014/main" id="{5775E9C9-2B85-44AD-A27D-5FB17F0D0493}"/>
              </a:ext>
            </a:extLst>
          </p:cNvPr>
          <p:cNvSpPr txBox="1"/>
          <p:nvPr/>
        </p:nvSpPr>
        <p:spPr>
          <a:xfrm>
            <a:off x="6537324" y="2217298"/>
            <a:ext cx="3895725" cy="646331"/>
          </a:xfrm>
          <a:prstGeom prst="rect">
            <a:avLst/>
          </a:prstGeom>
          <a:noFill/>
        </p:spPr>
        <p:txBody>
          <a:bodyPr wrap="square" rtlCol="0">
            <a:spAutoFit/>
          </a:bodyPr>
          <a:lstStyle/>
          <a:p>
            <a:r>
              <a:rPr lang="en-US" sz="1800" i="1" dirty="0">
                <a:solidFill>
                  <a:srgbClr val="0070C0"/>
                </a:solidFill>
                <a:effectLst/>
                <a:latin typeface="Times New Roman" panose="02020603050405020304" pitchFamily="18" charset="0"/>
                <a:ea typeface="Times New Roman" panose="02020603050405020304" pitchFamily="18" charset="0"/>
              </a:rPr>
              <a:t>Inouye SK. Dement </a:t>
            </a:r>
            <a:r>
              <a:rPr lang="en-US" sz="1800" i="1" dirty="0" err="1">
                <a:solidFill>
                  <a:srgbClr val="0070C0"/>
                </a:solidFill>
                <a:effectLst/>
                <a:latin typeface="Times New Roman" panose="02020603050405020304" pitchFamily="18" charset="0"/>
                <a:ea typeface="Times New Roman" panose="02020603050405020304" pitchFamily="18" charset="0"/>
              </a:rPr>
              <a:t>Geriatr</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Cogn</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Disord</a:t>
            </a:r>
            <a:r>
              <a:rPr lang="en-US" sz="1800" i="1" dirty="0">
                <a:solidFill>
                  <a:srgbClr val="0070C0"/>
                </a:solidFill>
                <a:effectLst/>
                <a:latin typeface="Times New Roman" panose="02020603050405020304" pitchFamily="18" charset="0"/>
                <a:ea typeface="Times New Roman" panose="02020603050405020304" pitchFamily="18" charset="0"/>
              </a:rPr>
              <a:t>.  1999</a:t>
            </a:r>
            <a:endParaRPr lang="fr-FR" i="1" dirty="0">
              <a:solidFill>
                <a:srgbClr val="0070C0"/>
              </a:solidFill>
            </a:endParaRPr>
          </a:p>
        </p:txBody>
      </p:sp>
      <p:sp>
        <p:nvSpPr>
          <p:cNvPr id="10" name="ZoneTexte 9">
            <a:extLst>
              <a:ext uri="{FF2B5EF4-FFF2-40B4-BE49-F238E27FC236}">
                <a16:creationId xmlns:a16="http://schemas.microsoft.com/office/drawing/2014/main" id="{3314807A-DA7B-4BDE-9063-19C6A44CDE87}"/>
              </a:ext>
            </a:extLst>
          </p:cNvPr>
          <p:cNvSpPr txBox="1"/>
          <p:nvPr/>
        </p:nvSpPr>
        <p:spPr>
          <a:xfrm>
            <a:off x="8036264" y="6108341"/>
            <a:ext cx="3895725" cy="369332"/>
          </a:xfrm>
          <a:prstGeom prst="rect">
            <a:avLst/>
          </a:prstGeom>
          <a:noFill/>
        </p:spPr>
        <p:txBody>
          <a:bodyPr wrap="square" rtlCol="0">
            <a:spAutoFit/>
          </a:bodyPr>
          <a:lstStyle/>
          <a:p>
            <a:r>
              <a:rPr lang="en-US" sz="1800" i="1" dirty="0" err="1">
                <a:solidFill>
                  <a:srgbClr val="0070C0"/>
                </a:solidFill>
                <a:effectLst/>
                <a:latin typeface="Times New Roman" panose="02020603050405020304" pitchFamily="18" charset="0"/>
                <a:ea typeface="Times New Roman" panose="02020603050405020304" pitchFamily="18" charset="0"/>
              </a:rPr>
              <a:t>Coussement</a:t>
            </a:r>
            <a:r>
              <a:rPr lang="en-US" sz="1800" i="1" dirty="0">
                <a:solidFill>
                  <a:srgbClr val="0070C0"/>
                </a:solidFill>
                <a:effectLst/>
                <a:latin typeface="Times New Roman" panose="02020603050405020304" pitchFamily="18" charset="0"/>
                <a:ea typeface="Times New Roman" panose="02020603050405020304" pitchFamily="18" charset="0"/>
              </a:rPr>
              <a:t> JAGS 2008</a:t>
            </a:r>
            <a:endParaRPr lang="fr-FR" i="1" dirty="0">
              <a:solidFill>
                <a:srgbClr val="0070C0"/>
              </a:solidFill>
            </a:endParaRPr>
          </a:p>
        </p:txBody>
      </p:sp>
      <p:pic>
        <p:nvPicPr>
          <p:cNvPr id="12" name="Image 11">
            <a:extLst>
              <a:ext uri="{FF2B5EF4-FFF2-40B4-BE49-F238E27FC236}">
                <a16:creationId xmlns:a16="http://schemas.microsoft.com/office/drawing/2014/main" id="{60CFEE88-4E6A-43C0-808E-096D3726CD38}"/>
              </a:ext>
            </a:extLst>
          </p:cNvPr>
          <p:cNvPicPr>
            <a:picLocks noChangeAspect="1"/>
          </p:cNvPicPr>
          <p:nvPr/>
        </p:nvPicPr>
        <p:blipFill>
          <a:blip r:embed="rId4"/>
          <a:stretch>
            <a:fillRect/>
          </a:stretch>
        </p:blipFill>
        <p:spPr>
          <a:xfrm>
            <a:off x="1694998" y="5527835"/>
            <a:ext cx="1753189" cy="981786"/>
          </a:xfrm>
          <a:prstGeom prst="rect">
            <a:avLst/>
          </a:prstGeom>
        </p:spPr>
      </p:pic>
      <p:sp>
        <p:nvSpPr>
          <p:cNvPr id="5" name="ZoneTexte 4">
            <a:extLst>
              <a:ext uri="{FF2B5EF4-FFF2-40B4-BE49-F238E27FC236}">
                <a16:creationId xmlns:a16="http://schemas.microsoft.com/office/drawing/2014/main" id="{51A0C341-9832-463B-AC89-8F5D3B6B7707}"/>
              </a:ext>
            </a:extLst>
          </p:cNvPr>
          <p:cNvSpPr txBox="1"/>
          <p:nvPr/>
        </p:nvSpPr>
        <p:spPr>
          <a:xfrm>
            <a:off x="201806" y="4397140"/>
            <a:ext cx="2334258" cy="430887"/>
          </a:xfrm>
          <a:prstGeom prst="rect">
            <a:avLst/>
          </a:prstGeom>
          <a:noFill/>
        </p:spPr>
        <p:txBody>
          <a:bodyPr wrap="square" rtlCol="0">
            <a:spAutoFit/>
          </a:bodyPr>
          <a:lstStyle/>
          <a:p>
            <a:r>
              <a:rPr lang="fr-FR" sz="2200" b="1" dirty="0">
                <a:solidFill>
                  <a:srgbClr val="FF0000"/>
                </a:solidFill>
              </a:rPr>
              <a:t>30% après 70 ans</a:t>
            </a:r>
          </a:p>
        </p:txBody>
      </p:sp>
      <p:sp>
        <p:nvSpPr>
          <p:cNvPr id="13" name="ZoneTexte 12">
            <a:extLst>
              <a:ext uri="{FF2B5EF4-FFF2-40B4-BE49-F238E27FC236}">
                <a16:creationId xmlns:a16="http://schemas.microsoft.com/office/drawing/2014/main" id="{00DAA562-6D3B-4F22-9327-DBF798D3F407}"/>
              </a:ext>
            </a:extLst>
          </p:cNvPr>
          <p:cNvSpPr txBox="1"/>
          <p:nvPr/>
        </p:nvSpPr>
        <p:spPr>
          <a:xfrm>
            <a:off x="209550" y="4684493"/>
            <a:ext cx="3124200" cy="646331"/>
          </a:xfrm>
          <a:prstGeom prst="rect">
            <a:avLst/>
          </a:prstGeom>
          <a:noFill/>
        </p:spPr>
        <p:txBody>
          <a:bodyPr wrap="square" rtlCol="0">
            <a:spAutoFit/>
          </a:bodyPr>
          <a:lstStyle/>
          <a:p>
            <a:r>
              <a:rPr lang="fr-FR" b="1" i="1" dirty="0"/>
              <a:t>« </a:t>
            </a:r>
            <a:r>
              <a:rPr lang="fr-FR" b="1" i="1" dirty="0" err="1"/>
              <a:t>She</a:t>
            </a:r>
            <a:r>
              <a:rPr lang="fr-FR" b="1" i="1" dirty="0"/>
              <a:t> was </a:t>
            </a:r>
            <a:r>
              <a:rPr lang="fr-FR" b="1" i="1" dirty="0" err="1"/>
              <a:t>probably</a:t>
            </a:r>
            <a:r>
              <a:rPr lang="fr-FR" b="1" i="1" dirty="0"/>
              <a:t> able to </a:t>
            </a:r>
            <a:r>
              <a:rPr lang="fr-FR" b="1" i="1" dirty="0" err="1"/>
              <a:t>ambulate</a:t>
            </a:r>
            <a:r>
              <a:rPr lang="fr-FR" b="1" i="1" dirty="0"/>
              <a:t>, but </a:t>
            </a:r>
            <a:r>
              <a:rPr lang="fr-FR" b="1" i="1" dirty="0" err="1"/>
              <a:t>I’m</a:t>
            </a:r>
            <a:r>
              <a:rPr lang="fr-FR" b="1" i="1" dirty="0"/>
              <a:t> not sure »</a:t>
            </a:r>
          </a:p>
        </p:txBody>
      </p:sp>
      <p:sp>
        <p:nvSpPr>
          <p:cNvPr id="15" name="ZoneTexte 14">
            <a:extLst>
              <a:ext uri="{FF2B5EF4-FFF2-40B4-BE49-F238E27FC236}">
                <a16:creationId xmlns:a16="http://schemas.microsoft.com/office/drawing/2014/main" id="{326B956E-8F8E-4FC5-8CF6-18F5574E54DA}"/>
              </a:ext>
            </a:extLst>
          </p:cNvPr>
          <p:cNvSpPr txBox="1"/>
          <p:nvPr/>
        </p:nvSpPr>
        <p:spPr>
          <a:xfrm>
            <a:off x="209550" y="5232611"/>
            <a:ext cx="6186486" cy="369332"/>
          </a:xfrm>
          <a:prstGeom prst="rect">
            <a:avLst/>
          </a:prstGeom>
          <a:noFill/>
        </p:spPr>
        <p:txBody>
          <a:bodyPr wrap="square">
            <a:spAutoFit/>
          </a:bodyPr>
          <a:lstStyle/>
          <a:p>
            <a:r>
              <a:rPr lang="fr-FR" i="1" dirty="0" err="1">
                <a:solidFill>
                  <a:srgbClr val="0070C0"/>
                </a:solidFill>
              </a:rPr>
              <a:t>Covinsky</a:t>
            </a:r>
            <a:r>
              <a:rPr lang="fr-FR" i="1" dirty="0">
                <a:solidFill>
                  <a:srgbClr val="0070C0"/>
                </a:solidFill>
              </a:rPr>
              <a:t> JAMA 2011</a:t>
            </a:r>
          </a:p>
        </p:txBody>
      </p:sp>
    </p:spTree>
    <p:extLst>
      <p:ext uri="{BB962C8B-B14F-4D97-AF65-F5344CB8AC3E}">
        <p14:creationId xmlns:p14="http://schemas.microsoft.com/office/powerpoint/2010/main" val="2144427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8BB9A6-EED2-4981-AEEC-8EA449E4B29A}"/>
              </a:ext>
            </a:extLst>
          </p:cNvPr>
          <p:cNvSpPr/>
          <p:nvPr/>
        </p:nvSpPr>
        <p:spPr>
          <a:xfrm>
            <a:off x="0" y="5716793"/>
            <a:ext cx="12192000" cy="69448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04826" y="0"/>
            <a:ext cx="10515600" cy="1325563"/>
          </a:xfrm>
        </p:spPr>
        <p:txBody>
          <a:bodyPr/>
          <a:lstStyle/>
          <a:p>
            <a:r>
              <a:rPr lang="fr-FR" dirty="0"/>
              <a:t>Les grands enjeux</a:t>
            </a:r>
          </a:p>
        </p:txBody>
      </p:sp>
      <p:sp>
        <p:nvSpPr>
          <p:cNvPr id="3" name="Espace réservé du contenu 2"/>
          <p:cNvSpPr>
            <a:spLocks noGrp="1"/>
          </p:cNvSpPr>
          <p:nvPr>
            <p:ph idx="1"/>
          </p:nvPr>
        </p:nvSpPr>
        <p:spPr>
          <a:xfrm>
            <a:off x="937262" y="1042505"/>
            <a:ext cx="10515600" cy="4351338"/>
          </a:xfrm>
        </p:spPr>
        <p:txBody>
          <a:bodyPr>
            <a:normAutofit/>
          </a:bodyPr>
          <a:lstStyle/>
          <a:p>
            <a:r>
              <a:rPr lang="fr-FR" dirty="0">
                <a:solidFill>
                  <a:schemeClr val="accent1"/>
                </a:solidFill>
              </a:rPr>
              <a:t>Adaptation des filières de soins </a:t>
            </a:r>
            <a:r>
              <a:rPr lang="fr-FR" dirty="0"/>
              <a:t>aux besoins complexes des personnes âgées </a:t>
            </a:r>
          </a:p>
          <a:p>
            <a:r>
              <a:rPr lang="fr-FR" dirty="0"/>
              <a:t>le développement des </a:t>
            </a:r>
            <a:r>
              <a:rPr lang="fr-FR" dirty="0">
                <a:solidFill>
                  <a:schemeClr val="accent1"/>
                </a:solidFill>
              </a:rPr>
              <a:t>filières ambulatoire</a:t>
            </a:r>
            <a:r>
              <a:rPr lang="fr-FR" dirty="0"/>
              <a:t>, renforcement du lien ville-hôpital</a:t>
            </a:r>
          </a:p>
          <a:p>
            <a:r>
              <a:rPr lang="fr-FR" dirty="0"/>
              <a:t>Renforcement des structures de </a:t>
            </a:r>
            <a:r>
              <a:rPr lang="fr-FR" dirty="0">
                <a:solidFill>
                  <a:schemeClr val="accent1"/>
                </a:solidFill>
              </a:rPr>
              <a:t>maintien à domicile</a:t>
            </a:r>
            <a:r>
              <a:rPr lang="fr-FR" dirty="0"/>
              <a:t>; adaptation de l’offre d’hébergement pour personnes âgées? </a:t>
            </a:r>
          </a:p>
          <a:p>
            <a:r>
              <a:rPr lang="fr-FR" dirty="0">
                <a:solidFill>
                  <a:schemeClr val="accent1"/>
                </a:solidFill>
              </a:rPr>
              <a:t>Prévention</a:t>
            </a:r>
            <a:r>
              <a:rPr lang="fr-FR" dirty="0"/>
              <a:t> de la dépendance</a:t>
            </a:r>
          </a:p>
          <a:p>
            <a:r>
              <a:rPr lang="fr-FR" dirty="0"/>
              <a:t>Enjeux de </a:t>
            </a:r>
            <a:r>
              <a:rPr lang="fr-FR" dirty="0">
                <a:solidFill>
                  <a:schemeClr val="accent1"/>
                </a:solidFill>
              </a:rPr>
              <a:t>Citoyenneté</a:t>
            </a:r>
          </a:p>
          <a:p>
            <a:r>
              <a:rPr lang="fr-FR" dirty="0"/>
              <a:t>Changement de regard </a:t>
            </a:r>
            <a:r>
              <a:rPr lang="fr-FR" dirty="0">
                <a:solidFill>
                  <a:schemeClr val="accent1"/>
                </a:solidFill>
              </a:rPr>
              <a:t>opportunités</a:t>
            </a:r>
          </a:p>
          <a:p>
            <a:pPr marL="0" indent="0">
              <a:buNone/>
            </a:pPr>
            <a:endParaRPr lang="fr-FR" dirty="0">
              <a:solidFill>
                <a:schemeClr val="accent1"/>
              </a:solidFill>
            </a:endParaRPr>
          </a:p>
          <a:p>
            <a:pPr marL="0" indent="0">
              <a:buNone/>
            </a:pPr>
            <a:endParaRPr lang="fr-FR" dirty="0">
              <a:solidFill>
                <a:schemeClr val="accent1"/>
              </a:solidFill>
            </a:endParaRPr>
          </a:p>
          <a:p>
            <a:endParaRPr lang="fr-FR" dirty="0"/>
          </a:p>
        </p:txBody>
      </p:sp>
    </p:spTree>
    <p:extLst>
      <p:ext uri="{BB962C8B-B14F-4D97-AF65-F5344CB8AC3E}">
        <p14:creationId xmlns:p14="http://schemas.microsoft.com/office/powerpoint/2010/main" val="1556648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CCAD77-3DB1-4513-8111-BE8851752C59}"/>
              </a:ext>
            </a:extLst>
          </p:cNvPr>
          <p:cNvSpPr>
            <a:spLocks noGrp="1"/>
          </p:cNvSpPr>
          <p:nvPr>
            <p:ph type="title"/>
          </p:nvPr>
        </p:nvSpPr>
        <p:spPr/>
        <p:txBody>
          <a:bodyPr/>
          <a:lstStyle/>
          <a:p>
            <a:r>
              <a:rPr lang="fr-FR" dirty="0"/>
              <a:t>Pour aller plus loin…</a:t>
            </a:r>
          </a:p>
        </p:txBody>
      </p:sp>
      <p:sp>
        <p:nvSpPr>
          <p:cNvPr id="4" name="Espace réservé du contenu 3">
            <a:extLst>
              <a:ext uri="{FF2B5EF4-FFF2-40B4-BE49-F238E27FC236}">
                <a16:creationId xmlns:a16="http://schemas.microsoft.com/office/drawing/2014/main" id="{6B4BE8E2-C5FB-429B-AC0F-6308EFCC5B49}"/>
              </a:ext>
            </a:extLst>
          </p:cNvPr>
          <p:cNvSpPr txBox="1">
            <a:spLocks noGrp="1"/>
          </p:cNvSpPr>
          <p:nvPr>
            <p:ph idx="1"/>
          </p:nvPr>
        </p:nvSpPr>
        <p:spPr>
          <a:xfrm>
            <a:off x="838200" y="1825625"/>
            <a:ext cx="10515600" cy="4375557"/>
          </a:xfrm>
          <a:prstGeom prst="rect">
            <a:avLst/>
          </a:prstGeom>
          <a:noFill/>
        </p:spPr>
        <p:txBody>
          <a:bodyPr wrap="square">
            <a:spAutoFit/>
          </a:bodyPr>
          <a:lstStyle/>
          <a:p>
            <a:r>
              <a:rPr lang="fr-FR" sz="2500" dirty="0">
                <a:effectLst/>
                <a:latin typeface="Times New Roman" panose="02020603050405020304" pitchFamily="18" charset="0"/>
                <a:ea typeface="Times New Roman" panose="02020603050405020304" pitchFamily="18" charset="0"/>
              </a:rPr>
              <a:t>Ministère des solidarités et de la santé. </a:t>
            </a:r>
            <a:r>
              <a:rPr lang="fr-FR" sz="2500" b="1" dirty="0">
                <a:effectLst/>
                <a:latin typeface="Times New Roman" panose="02020603050405020304" pitchFamily="18" charset="0"/>
                <a:ea typeface="Times New Roman" panose="02020603050405020304" pitchFamily="18" charset="0"/>
              </a:rPr>
              <a:t>Rapport de la concertation Grand âge et autonomie. Rapport </a:t>
            </a:r>
            <a:r>
              <a:rPr lang="fr-FR" sz="2500" b="1" dirty="0" err="1">
                <a:effectLst/>
                <a:latin typeface="Times New Roman" panose="02020603050405020304" pitchFamily="18" charset="0"/>
                <a:ea typeface="Times New Roman" panose="02020603050405020304" pitchFamily="18" charset="0"/>
              </a:rPr>
              <a:t>Libault</a:t>
            </a:r>
            <a:r>
              <a:rPr lang="fr-FR" sz="2500" b="1" dirty="0">
                <a:effectLst/>
                <a:latin typeface="Times New Roman" panose="02020603050405020304" pitchFamily="18" charset="0"/>
                <a:ea typeface="Times New Roman" panose="02020603050405020304" pitchFamily="18" charset="0"/>
              </a:rPr>
              <a:t> </a:t>
            </a:r>
            <a:r>
              <a:rPr lang="fr-FR" sz="2500" dirty="0">
                <a:effectLst/>
                <a:latin typeface="Times New Roman" panose="02020603050405020304" pitchFamily="18" charset="0"/>
                <a:ea typeface="Times New Roman" panose="02020603050405020304" pitchFamily="18" charset="0"/>
              </a:rPr>
              <a:t>: 175 propositions pour une politique nouvelle et forte du grand âge en France [Internet]. 2019 [cité 3 mars 2020]. Disponible sur: </a:t>
            </a:r>
            <a:r>
              <a:rPr lang="fr-FR" sz="2500" dirty="0">
                <a:effectLst/>
                <a:latin typeface="Times New Roman" panose="02020603050405020304" pitchFamily="18" charset="0"/>
                <a:ea typeface="Times New Roman" panose="02020603050405020304" pitchFamily="18" charset="0"/>
                <a:hlinkClick r:id="rId2"/>
              </a:rPr>
              <a:t>https://solidarites-sante.gouv.fr/affaires-sociales/personnes-agees/concertation-grand-age-et-autonomie/article/rapport-de-la-concertation-grand-age-et-autonomie</a:t>
            </a:r>
            <a:r>
              <a:rPr lang="fr-FR" sz="2500" dirty="0">
                <a:effectLst/>
                <a:latin typeface="Times New Roman" panose="02020603050405020304" pitchFamily="18" charset="0"/>
                <a:ea typeface="Times New Roman" panose="02020603050405020304" pitchFamily="18" charset="0"/>
              </a:rPr>
              <a:t> </a:t>
            </a:r>
          </a:p>
          <a:p>
            <a:r>
              <a:rPr lang="fr-FR" sz="2500" dirty="0">
                <a:effectLst/>
                <a:latin typeface="Times New Roman" panose="02020603050405020304" pitchFamily="18" charset="0"/>
                <a:ea typeface="Times New Roman" panose="02020603050405020304" pitchFamily="18" charset="0"/>
              </a:rPr>
              <a:t>Ministère des solidarités et de la santé. </a:t>
            </a:r>
            <a:r>
              <a:rPr lang="fr-FR" sz="2500" b="1" dirty="0">
                <a:effectLst/>
                <a:latin typeface="Times New Roman" panose="02020603050405020304" pitchFamily="18" charset="0"/>
                <a:ea typeface="Times New Roman" panose="02020603050405020304" pitchFamily="18" charset="0"/>
              </a:rPr>
              <a:t>Rapport El Khomri : plan de mobilisation nationale en faveur de l’attractivité des métiers du grand-âge </a:t>
            </a:r>
            <a:r>
              <a:rPr lang="fr-FR" sz="2500" dirty="0">
                <a:effectLst/>
                <a:latin typeface="Times New Roman" panose="02020603050405020304" pitchFamily="18" charset="0"/>
                <a:ea typeface="Times New Roman" panose="02020603050405020304" pitchFamily="18" charset="0"/>
              </a:rPr>
              <a:t>[Internet]. 2019 [cité 28 </a:t>
            </a:r>
            <a:r>
              <a:rPr lang="fr-FR" sz="2500" dirty="0" err="1">
                <a:effectLst/>
                <a:latin typeface="Times New Roman" panose="02020603050405020304" pitchFamily="18" charset="0"/>
                <a:ea typeface="Times New Roman" panose="02020603050405020304" pitchFamily="18" charset="0"/>
              </a:rPr>
              <a:t>févr</a:t>
            </a:r>
            <a:r>
              <a:rPr lang="fr-FR" sz="2500" dirty="0">
                <a:effectLst/>
                <a:latin typeface="Times New Roman" panose="02020603050405020304" pitchFamily="18" charset="0"/>
                <a:ea typeface="Times New Roman" panose="02020603050405020304" pitchFamily="18" charset="0"/>
              </a:rPr>
              <a:t> 2021]. Disponible sur: </a:t>
            </a:r>
            <a:r>
              <a:rPr lang="fr-FR" sz="2500" dirty="0">
                <a:effectLst/>
                <a:latin typeface="Times New Roman" panose="02020603050405020304" pitchFamily="18" charset="0"/>
                <a:ea typeface="Times New Roman" panose="02020603050405020304" pitchFamily="18" charset="0"/>
                <a:hlinkClick r:id="rId3"/>
              </a:rPr>
              <a:t>https://solidarites-sante.gouv.fr/ministere/documentation-et-publications-officielles/rapports/personnes-agees/article/rapport-el-khomri-plan-de-mobilisation-nationale-en-faveur-de-l-attractivite</a:t>
            </a:r>
            <a:r>
              <a:rPr lang="fr-FR" sz="25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23266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68D90DB-D829-47AA-8EE6-8B65CDAC8143}"/>
              </a:ext>
            </a:extLst>
          </p:cNvPr>
          <p:cNvSpPr>
            <a:spLocks noGrp="1"/>
          </p:cNvSpPr>
          <p:nvPr>
            <p:ph type="title"/>
          </p:nvPr>
        </p:nvSpPr>
        <p:spPr>
          <a:xfrm>
            <a:off x="645065" y="1463040"/>
            <a:ext cx="3796306" cy="2690949"/>
          </a:xfrm>
        </p:spPr>
        <p:txBody>
          <a:bodyPr anchor="t">
            <a:normAutofit/>
          </a:bodyPr>
          <a:lstStyle/>
          <a:p>
            <a:r>
              <a:rPr lang="fr-FR" sz="4800" dirty="0"/>
              <a:t>OBJECTIFS</a:t>
            </a:r>
          </a:p>
        </p:txBody>
      </p:sp>
      <p:grpSp>
        <p:nvGrpSpPr>
          <p:cNvPr id="25"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6"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89F36F68-D1BC-40C6-BE39-AEA68EA366B1}"/>
              </a:ext>
            </a:extLst>
          </p:cNvPr>
          <p:cNvSpPr>
            <a:spLocks noGrp="1"/>
          </p:cNvSpPr>
          <p:nvPr>
            <p:ph idx="1"/>
          </p:nvPr>
        </p:nvSpPr>
        <p:spPr>
          <a:xfrm>
            <a:off x="5656218" y="1463039"/>
            <a:ext cx="5542387" cy="4300447"/>
          </a:xfrm>
        </p:spPr>
        <p:txBody>
          <a:bodyPr anchor="t">
            <a:normAutofit lnSpcReduction="10000"/>
          </a:bodyPr>
          <a:lstStyle/>
          <a:p>
            <a:r>
              <a:rPr lang="fr-FR" sz="2200" dirty="0"/>
              <a:t>Décrire les grands enjeux sociétaux </a:t>
            </a:r>
          </a:p>
          <a:p>
            <a:r>
              <a:rPr lang="fr-FR" sz="2200" dirty="0"/>
              <a:t>Savoir définir les notions d’autonomie, de dépendance, d’espérance de vie sans incapacité </a:t>
            </a:r>
          </a:p>
          <a:p>
            <a:r>
              <a:rPr lang="fr-FR" sz="2200" dirty="0"/>
              <a:t>Connaître le différentes strates qui composent notre système médico-social</a:t>
            </a:r>
          </a:p>
          <a:p>
            <a:r>
              <a:rPr lang="fr-FR" sz="2200" dirty="0"/>
              <a:t>Décrire les grands principe de prise en charge médicale des personnes âgées</a:t>
            </a:r>
          </a:p>
          <a:p>
            <a:r>
              <a:rPr lang="fr-FR" sz="2200" dirty="0"/>
              <a:t>Décrire filières hospitalières de soins et </a:t>
            </a:r>
            <a:r>
              <a:rPr lang="fr-FR" sz="2200" dirty="0" err="1"/>
              <a:t>extra-hospitalières</a:t>
            </a:r>
            <a:endParaRPr lang="fr-FR" sz="2200" dirty="0"/>
          </a:p>
          <a:p>
            <a:r>
              <a:rPr lang="fr-FR" sz="2200" dirty="0"/>
              <a:t>Expliquer les modes de financement de l’aide à la personne</a:t>
            </a:r>
          </a:p>
          <a:p>
            <a:pPr marL="0" indent="0">
              <a:buNone/>
            </a:pPr>
            <a:endParaRPr lang="fr-FR" sz="2200" dirty="0"/>
          </a:p>
        </p:txBody>
      </p:sp>
    </p:spTree>
    <p:extLst>
      <p:ext uri="{BB962C8B-B14F-4D97-AF65-F5344CB8AC3E}">
        <p14:creationId xmlns:p14="http://schemas.microsoft.com/office/powerpoint/2010/main" val="2407987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D15460-AF57-4300-B8FC-69EEA0FF7BE4}"/>
              </a:ext>
            </a:extLst>
          </p:cNvPr>
          <p:cNvSpPr>
            <a:spLocks noGrp="1"/>
          </p:cNvSpPr>
          <p:nvPr>
            <p:ph type="title"/>
          </p:nvPr>
        </p:nvSpPr>
        <p:spPr>
          <a:xfrm>
            <a:off x="727678" y="2002631"/>
            <a:ext cx="10515600" cy="2852737"/>
          </a:xfrm>
        </p:spPr>
        <p:txBody>
          <a:bodyPr/>
          <a:lstStyle/>
          <a:p>
            <a:r>
              <a:rPr lang="fr-FR" dirty="0"/>
              <a:t>Notion de fragilité des personnes âgées</a:t>
            </a:r>
          </a:p>
        </p:txBody>
      </p:sp>
      <p:pic>
        <p:nvPicPr>
          <p:cNvPr id="5" name="Picture 2">
            <a:extLst>
              <a:ext uri="{FF2B5EF4-FFF2-40B4-BE49-F238E27FC236}">
                <a16:creationId xmlns:a16="http://schemas.microsoft.com/office/drawing/2014/main" id="{8956EA86-A79E-4245-A345-E5B169969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579" y="337273"/>
            <a:ext cx="18764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DB4A31C4-36C9-401E-B2E0-A3AA051DFBD7}"/>
              </a:ext>
            </a:extLst>
          </p:cNvPr>
          <p:cNvSpPr/>
          <p:nvPr/>
        </p:nvSpPr>
        <p:spPr>
          <a:xfrm>
            <a:off x="0" y="4994153"/>
            <a:ext cx="12192000" cy="69448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5627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6931542" y="763929"/>
            <a:ext cx="4433226" cy="2966013"/>
          </a:xfrm>
          <a:prstGeom prst="rect">
            <a:avLst/>
          </a:prstGeom>
        </p:spPr>
      </p:pic>
      <p:sp>
        <p:nvSpPr>
          <p:cNvPr id="8" name="ZoneTexte 7">
            <a:extLst>
              <a:ext uri="{FF2B5EF4-FFF2-40B4-BE49-F238E27FC236}">
                <a16:creationId xmlns:a16="http://schemas.microsoft.com/office/drawing/2014/main" id="{9C07D080-72FD-45F0-A1D0-1038904F231C}"/>
              </a:ext>
            </a:extLst>
          </p:cNvPr>
          <p:cNvSpPr txBox="1"/>
          <p:nvPr/>
        </p:nvSpPr>
        <p:spPr>
          <a:xfrm>
            <a:off x="7220029" y="3887355"/>
            <a:ext cx="4189431" cy="523220"/>
          </a:xfrm>
          <a:prstGeom prst="rect">
            <a:avLst/>
          </a:prstGeom>
          <a:noFill/>
        </p:spPr>
        <p:txBody>
          <a:bodyPr wrap="square" rtlCol="0">
            <a:spAutoFit/>
          </a:bodyPr>
          <a:lstStyle/>
          <a:p>
            <a:r>
              <a:rPr lang="fr-FR" sz="2800" dirty="0"/>
              <a:t>Robert Marchant, 105 ans</a:t>
            </a:r>
          </a:p>
        </p:txBody>
      </p:sp>
      <p:pic>
        <p:nvPicPr>
          <p:cNvPr id="9" name="Image 8">
            <a:extLst>
              <a:ext uri="{FF2B5EF4-FFF2-40B4-BE49-F238E27FC236}">
                <a16:creationId xmlns:a16="http://schemas.microsoft.com/office/drawing/2014/main" id="{EE7B1B10-D341-43BD-803A-9EF6EE6AC7A5}"/>
              </a:ext>
            </a:extLst>
          </p:cNvPr>
          <p:cNvPicPr>
            <a:picLocks noChangeAspect="1"/>
          </p:cNvPicPr>
          <p:nvPr/>
        </p:nvPicPr>
        <p:blipFill rotWithShape="1">
          <a:blip r:embed="rId3"/>
          <a:srcRect l="15961" t="1456" r="6137" b="-1456"/>
          <a:stretch/>
        </p:blipFill>
        <p:spPr>
          <a:xfrm>
            <a:off x="451703" y="358815"/>
            <a:ext cx="4490982" cy="2873441"/>
          </a:xfrm>
          <a:prstGeom prst="rect">
            <a:avLst/>
          </a:prstGeom>
        </p:spPr>
      </p:pic>
      <p:sp>
        <p:nvSpPr>
          <p:cNvPr id="10" name="ZoneTexte 9">
            <a:extLst>
              <a:ext uri="{FF2B5EF4-FFF2-40B4-BE49-F238E27FC236}">
                <a16:creationId xmlns:a16="http://schemas.microsoft.com/office/drawing/2014/main" id="{2CD92E5E-9753-4867-A114-67309B157ADA}"/>
              </a:ext>
            </a:extLst>
          </p:cNvPr>
          <p:cNvSpPr txBox="1"/>
          <p:nvPr/>
        </p:nvSpPr>
        <p:spPr>
          <a:xfrm>
            <a:off x="796041" y="3364135"/>
            <a:ext cx="4005637" cy="523220"/>
          </a:xfrm>
          <a:prstGeom prst="rect">
            <a:avLst/>
          </a:prstGeom>
          <a:noFill/>
        </p:spPr>
        <p:txBody>
          <a:bodyPr wrap="square" rtlCol="0">
            <a:spAutoFit/>
          </a:bodyPr>
          <a:lstStyle/>
          <a:p>
            <a:r>
              <a:rPr lang="fr-FR" sz="2800" b="0" i="0" dirty="0">
                <a:solidFill>
                  <a:srgbClr val="000000"/>
                </a:solidFill>
                <a:effectLst/>
              </a:rPr>
              <a:t>Johanna </a:t>
            </a:r>
            <a:r>
              <a:rPr lang="fr-FR" sz="2800" b="0" i="0" dirty="0" err="1">
                <a:solidFill>
                  <a:srgbClr val="000000"/>
                </a:solidFill>
                <a:effectLst/>
              </a:rPr>
              <a:t>Quaas</a:t>
            </a:r>
            <a:r>
              <a:rPr lang="fr-FR" sz="2800" b="0" i="0" dirty="0">
                <a:solidFill>
                  <a:srgbClr val="000000"/>
                </a:solidFill>
                <a:effectLst/>
              </a:rPr>
              <a:t>, 92 ans</a:t>
            </a:r>
            <a:endParaRPr lang="fr-FR" sz="2800" dirty="0"/>
          </a:p>
        </p:txBody>
      </p:sp>
      <p:pic>
        <p:nvPicPr>
          <p:cNvPr id="6" name="Image 5">
            <a:extLst>
              <a:ext uri="{FF2B5EF4-FFF2-40B4-BE49-F238E27FC236}">
                <a16:creationId xmlns:a16="http://schemas.microsoft.com/office/drawing/2014/main" id="{2223AD10-6EF4-4AAA-996D-E562993962A9}"/>
              </a:ext>
            </a:extLst>
          </p:cNvPr>
          <p:cNvPicPr>
            <a:picLocks noChangeAspect="1"/>
          </p:cNvPicPr>
          <p:nvPr/>
        </p:nvPicPr>
        <p:blipFill>
          <a:blip r:embed="rId4"/>
          <a:stretch>
            <a:fillRect/>
          </a:stretch>
        </p:blipFill>
        <p:spPr>
          <a:xfrm>
            <a:off x="4375230" y="2915477"/>
            <a:ext cx="2326512" cy="3106014"/>
          </a:xfrm>
          <a:prstGeom prst="rect">
            <a:avLst/>
          </a:prstGeom>
        </p:spPr>
      </p:pic>
      <p:sp>
        <p:nvSpPr>
          <p:cNvPr id="11" name="ZoneTexte 10">
            <a:extLst>
              <a:ext uri="{FF2B5EF4-FFF2-40B4-BE49-F238E27FC236}">
                <a16:creationId xmlns:a16="http://schemas.microsoft.com/office/drawing/2014/main" id="{FB081E52-571E-44A9-89EC-0C028F596763}"/>
              </a:ext>
            </a:extLst>
          </p:cNvPr>
          <p:cNvSpPr txBox="1"/>
          <p:nvPr/>
        </p:nvSpPr>
        <p:spPr>
          <a:xfrm>
            <a:off x="3344583" y="6094071"/>
            <a:ext cx="4433226" cy="523220"/>
          </a:xfrm>
          <a:prstGeom prst="rect">
            <a:avLst/>
          </a:prstGeom>
          <a:noFill/>
        </p:spPr>
        <p:txBody>
          <a:bodyPr wrap="square" rtlCol="0">
            <a:spAutoFit/>
          </a:bodyPr>
          <a:lstStyle/>
          <a:p>
            <a:r>
              <a:rPr lang="fr-FR" sz="2800" b="0" i="0" dirty="0">
                <a:solidFill>
                  <a:srgbClr val="000000"/>
                </a:solidFill>
                <a:effectLst/>
              </a:rPr>
              <a:t>Johanna </a:t>
            </a:r>
            <a:r>
              <a:rPr lang="fr-FR" sz="2800" b="0" i="0" dirty="0" err="1">
                <a:solidFill>
                  <a:srgbClr val="000000"/>
                </a:solidFill>
                <a:effectLst/>
              </a:rPr>
              <a:t>Fauja</a:t>
            </a:r>
            <a:r>
              <a:rPr lang="fr-FR" sz="2800" b="0" i="0" dirty="0">
                <a:solidFill>
                  <a:srgbClr val="000000"/>
                </a:solidFill>
                <a:effectLst/>
              </a:rPr>
              <a:t> Singh, 100 ans</a:t>
            </a:r>
            <a:endParaRPr lang="fr-FR" sz="2800" dirty="0"/>
          </a:p>
        </p:txBody>
      </p:sp>
    </p:spTree>
    <p:extLst>
      <p:ext uri="{BB962C8B-B14F-4D97-AF65-F5344CB8AC3E}">
        <p14:creationId xmlns:p14="http://schemas.microsoft.com/office/powerpoint/2010/main" val="680443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80B96-1330-4EDF-BBFE-54FC66F3BD64}"/>
              </a:ext>
            </a:extLst>
          </p:cNvPr>
          <p:cNvSpPr>
            <a:spLocks noGrp="1"/>
          </p:cNvSpPr>
          <p:nvPr>
            <p:ph type="title"/>
          </p:nvPr>
        </p:nvSpPr>
        <p:spPr>
          <a:xfrm>
            <a:off x="798604" y="0"/>
            <a:ext cx="10515600" cy="1325563"/>
          </a:xfrm>
        </p:spPr>
        <p:txBody>
          <a:bodyPr/>
          <a:lstStyle/>
          <a:p>
            <a:r>
              <a:rPr lang="fr-FR" dirty="0" err="1"/>
              <a:t>Electronic</a:t>
            </a:r>
            <a:r>
              <a:rPr lang="fr-FR" dirty="0"/>
              <a:t> </a:t>
            </a:r>
            <a:r>
              <a:rPr lang="fr-FR" dirty="0" err="1"/>
              <a:t>Frailty</a:t>
            </a:r>
            <a:r>
              <a:rPr lang="fr-FR" dirty="0"/>
              <a:t> Index</a:t>
            </a:r>
          </a:p>
        </p:txBody>
      </p:sp>
      <p:pic>
        <p:nvPicPr>
          <p:cNvPr id="1026" name="Picture 2">
            <a:extLst>
              <a:ext uri="{FF2B5EF4-FFF2-40B4-BE49-F238E27FC236}">
                <a16:creationId xmlns:a16="http://schemas.microsoft.com/office/drawing/2014/main" id="{36AD4AFD-E782-47A9-B7AE-3DFDFFFDC4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767"/>
          <a:stretch/>
        </p:blipFill>
        <p:spPr bwMode="auto">
          <a:xfrm>
            <a:off x="798604" y="1055839"/>
            <a:ext cx="6319826" cy="565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DAB253F3-B032-4951-8CED-6610426B7519}"/>
              </a:ext>
            </a:extLst>
          </p:cNvPr>
          <p:cNvSpPr txBox="1"/>
          <p:nvPr/>
        </p:nvSpPr>
        <p:spPr>
          <a:xfrm>
            <a:off x="7373073" y="6340177"/>
            <a:ext cx="3310360" cy="369332"/>
          </a:xfrm>
          <a:prstGeom prst="rect">
            <a:avLst/>
          </a:prstGeom>
          <a:noFill/>
        </p:spPr>
        <p:txBody>
          <a:bodyPr wrap="square" rtlCol="0">
            <a:spAutoFit/>
          </a:bodyPr>
          <a:lstStyle/>
          <a:p>
            <a:r>
              <a:rPr lang="fr-FR" b="1" dirty="0">
                <a:solidFill>
                  <a:srgbClr val="0070C0"/>
                </a:solidFill>
              </a:rPr>
              <a:t>Clegg A et al. Age Ageing 2016</a:t>
            </a:r>
          </a:p>
        </p:txBody>
      </p:sp>
      <p:sp>
        <p:nvSpPr>
          <p:cNvPr id="4" name="ZoneTexte 3">
            <a:extLst>
              <a:ext uri="{FF2B5EF4-FFF2-40B4-BE49-F238E27FC236}">
                <a16:creationId xmlns:a16="http://schemas.microsoft.com/office/drawing/2014/main" id="{2438A9FB-1FB4-4CFD-A98E-069D1C873C13}"/>
              </a:ext>
            </a:extLst>
          </p:cNvPr>
          <p:cNvSpPr txBox="1"/>
          <p:nvPr/>
        </p:nvSpPr>
        <p:spPr>
          <a:xfrm>
            <a:off x="7769482" y="2151727"/>
            <a:ext cx="3753067" cy="2554545"/>
          </a:xfrm>
          <a:prstGeom prst="rect">
            <a:avLst/>
          </a:prstGeom>
          <a:noFill/>
        </p:spPr>
        <p:txBody>
          <a:bodyPr wrap="square" rtlCol="0">
            <a:spAutoFit/>
          </a:bodyPr>
          <a:lstStyle/>
          <a:p>
            <a:r>
              <a:rPr lang="fr-FR" sz="4000" b="1" dirty="0">
                <a:sym typeface="Wingdings" panose="05000000000000000000" pitchFamily="2" charset="2"/>
              </a:rPr>
              <a:t> </a:t>
            </a:r>
            <a:r>
              <a:rPr lang="fr-FR" sz="4000" b="1" dirty="0"/>
              <a:t>La variabilité du pronostic augmente avec l’âge</a:t>
            </a:r>
          </a:p>
        </p:txBody>
      </p:sp>
    </p:spTree>
    <p:extLst>
      <p:ext uri="{BB962C8B-B14F-4D97-AF65-F5344CB8AC3E}">
        <p14:creationId xmlns:p14="http://schemas.microsoft.com/office/powerpoint/2010/main" val="967460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113" y="241581"/>
            <a:ext cx="10515600" cy="1325563"/>
          </a:xfrm>
        </p:spPr>
        <p:txBody>
          <a:bodyPr/>
          <a:lstStyle/>
          <a:p>
            <a:pPr algn="ctr"/>
            <a:r>
              <a:rPr lang="fr-FR" dirty="0"/>
              <a:t>Variabilité du risque </a:t>
            </a:r>
          </a:p>
        </p:txBody>
      </p:sp>
      <p:sp>
        <p:nvSpPr>
          <p:cNvPr id="4" name="Rectangle 3"/>
          <p:cNvSpPr/>
          <p:nvPr/>
        </p:nvSpPr>
        <p:spPr>
          <a:xfrm>
            <a:off x="8248094" y="1017315"/>
            <a:ext cx="3492431" cy="4462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err="1">
                <a:ln>
                  <a:noFill/>
                </a:ln>
                <a:solidFill>
                  <a:srgbClr val="0070C0"/>
                </a:solidFill>
                <a:effectLst/>
                <a:uLnTx/>
                <a:uFillTx/>
                <a:latin typeface="Calibri" panose="020F0502020204030204"/>
                <a:ea typeface="+mn-ea"/>
                <a:cs typeface="+mn-cs"/>
              </a:rPr>
              <a:t>Vaupel</a:t>
            </a:r>
            <a:r>
              <a:rPr kumimoji="0" lang="fr-FR" sz="2300" b="1" i="0" u="none" strike="noStrike" kern="1200" cap="none" spc="0" normalizeH="0" baseline="0" noProof="0" dirty="0">
                <a:ln>
                  <a:noFill/>
                </a:ln>
                <a:solidFill>
                  <a:srgbClr val="0070C0"/>
                </a:solidFill>
                <a:effectLst/>
                <a:uLnTx/>
                <a:uFillTx/>
                <a:latin typeface="Calibri" panose="020F0502020204030204"/>
                <a:ea typeface="+mn-ea"/>
                <a:cs typeface="+mn-cs"/>
              </a:rPr>
              <a:t> J </a:t>
            </a:r>
            <a:r>
              <a:rPr kumimoji="0" lang="fr-FR" sz="2300" b="1" i="0" u="none" strike="noStrike" kern="1200" cap="none" spc="0" normalizeH="0" baseline="0" noProof="0" dirty="0" err="1">
                <a:ln>
                  <a:noFill/>
                </a:ln>
                <a:solidFill>
                  <a:srgbClr val="0070C0"/>
                </a:solidFill>
                <a:effectLst/>
                <a:uLnTx/>
                <a:uFillTx/>
                <a:latin typeface="Calibri" panose="020F0502020204030204"/>
                <a:ea typeface="+mn-ea"/>
                <a:cs typeface="+mn-cs"/>
              </a:rPr>
              <a:t>Demography</a:t>
            </a:r>
            <a:r>
              <a:rPr kumimoji="0" lang="fr-FR" sz="2300" b="1" i="0" u="none" strike="noStrike" kern="1200" cap="none" spc="0" normalizeH="0" baseline="0" noProof="0" dirty="0">
                <a:ln>
                  <a:noFill/>
                </a:ln>
                <a:solidFill>
                  <a:srgbClr val="0070C0"/>
                </a:solidFill>
                <a:effectLst/>
                <a:uLnTx/>
                <a:uFillTx/>
                <a:latin typeface="Calibri" panose="020F0502020204030204"/>
                <a:ea typeface="+mn-ea"/>
                <a:cs typeface="+mn-cs"/>
              </a:rPr>
              <a:t> 1979</a:t>
            </a:r>
            <a:endParaRPr kumimoji="0" lang="fr-FR"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p:cNvPicPr>
            <a:picLocks noChangeAspect="1"/>
          </p:cNvPicPr>
          <p:nvPr/>
        </p:nvPicPr>
        <p:blipFill rotWithShape="1">
          <a:blip r:embed="rId3"/>
          <a:srcRect t="296" r="10128" b="1"/>
          <a:stretch/>
        </p:blipFill>
        <p:spPr>
          <a:xfrm>
            <a:off x="3781235" y="1632862"/>
            <a:ext cx="1686544" cy="2225267"/>
          </a:xfrm>
          <a:prstGeom prst="rect">
            <a:avLst/>
          </a:prstGeom>
        </p:spPr>
      </p:pic>
      <p:pic>
        <p:nvPicPr>
          <p:cNvPr id="11" name="Image 10"/>
          <p:cNvPicPr>
            <a:picLocks noChangeAspect="1"/>
          </p:cNvPicPr>
          <p:nvPr/>
        </p:nvPicPr>
        <p:blipFill rotWithShape="1">
          <a:blip r:embed="rId4">
            <a:clrChange>
              <a:clrFrom>
                <a:srgbClr val="F6F6F6"/>
              </a:clrFrom>
              <a:clrTo>
                <a:srgbClr val="F6F6F6">
                  <a:alpha val="0"/>
                </a:srgbClr>
              </a:clrTo>
            </a:clrChange>
          </a:blip>
          <a:srcRect b="7488"/>
          <a:stretch/>
        </p:blipFill>
        <p:spPr>
          <a:xfrm>
            <a:off x="5962045" y="1440704"/>
            <a:ext cx="2504173" cy="2316649"/>
          </a:xfrm>
          <a:prstGeom prst="rect">
            <a:avLst/>
          </a:prstGeom>
        </p:spPr>
      </p:pic>
      <p:pic>
        <p:nvPicPr>
          <p:cNvPr id="12" name="Image 11"/>
          <p:cNvPicPr>
            <a:picLocks noChangeAspect="1"/>
          </p:cNvPicPr>
          <p:nvPr/>
        </p:nvPicPr>
        <p:blipFill>
          <a:blip r:embed="rId5"/>
          <a:stretch>
            <a:fillRect/>
          </a:stretch>
        </p:blipFill>
        <p:spPr>
          <a:xfrm>
            <a:off x="3827813" y="3994566"/>
            <a:ext cx="1639966" cy="2188654"/>
          </a:xfrm>
          <a:prstGeom prst="rect">
            <a:avLst/>
          </a:prstGeom>
        </p:spPr>
      </p:pic>
      <p:grpSp>
        <p:nvGrpSpPr>
          <p:cNvPr id="13" name="Groupe 12"/>
          <p:cNvGrpSpPr/>
          <p:nvPr/>
        </p:nvGrpSpPr>
        <p:grpSpPr>
          <a:xfrm>
            <a:off x="6394300" y="3998643"/>
            <a:ext cx="1970881" cy="2163967"/>
            <a:chOff x="6741883" y="4369535"/>
            <a:chExt cx="1970881" cy="2163967"/>
          </a:xfrm>
        </p:grpSpPr>
        <p:pic>
          <p:nvPicPr>
            <p:cNvPr id="14"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1883" y="4369535"/>
              <a:ext cx="1970881"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915955" y="4369535"/>
              <a:ext cx="1622738" cy="21639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2554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 de la fragilité</a:t>
            </a:r>
          </a:p>
        </p:txBody>
      </p:sp>
      <p:sp>
        <p:nvSpPr>
          <p:cNvPr id="3" name="Espace réservé du contenu 2"/>
          <p:cNvSpPr>
            <a:spLocks noGrp="1"/>
          </p:cNvSpPr>
          <p:nvPr>
            <p:ph idx="1"/>
          </p:nvPr>
        </p:nvSpPr>
        <p:spPr>
          <a:xfrm>
            <a:off x="609599" y="1506006"/>
            <a:ext cx="11389894" cy="4351338"/>
          </a:xfrm>
        </p:spPr>
        <p:txBody>
          <a:bodyPr/>
          <a:lstStyle/>
          <a:p>
            <a:r>
              <a:rPr lang="fr-FR" dirty="0"/>
              <a:t> « Etat lié à l’âge et qui confère une augmentation du risque d’événements négatifs (décès, perte d’autonomie, </a:t>
            </a:r>
            <a:r>
              <a:rPr lang="fr-FR" dirty="0" err="1"/>
              <a:t>etc</a:t>
            </a:r>
            <a:r>
              <a:rPr lang="fr-FR" dirty="0"/>
              <a:t>) </a:t>
            </a:r>
            <a:r>
              <a:rPr lang="fr-FR" dirty="0">
                <a:solidFill>
                  <a:srgbClr val="FF0000"/>
                </a:solidFill>
              </a:rPr>
              <a:t>en relation à un évènement stressant </a:t>
            </a:r>
            <a:r>
              <a:rPr lang="fr-FR" dirty="0"/>
              <a:t>même mineur (Clegg A Lancet 2013) »</a:t>
            </a:r>
          </a:p>
          <a:p>
            <a:pPr marL="0" indent="0">
              <a:buNone/>
            </a:pPr>
            <a:endParaRPr lang="fr-FR" dirty="0"/>
          </a:p>
        </p:txBody>
      </p:sp>
      <p:pic>
        <p:nvPicPr>
          <p:cNvPr id="4" name="Image 3"/>
          <p:cNvPicPr>
            <a:picLocks noChangeAspect="1"/>
          </p:cNvPicPr>
          <p:nvPr/>
        </p:nvPicPr>
        <p:blipFill>
          <a:blip r:embed="rId3"/>
          <a:stretch>
            <a:fillRect/>
          </a:stretch>
        </p:blipFill>
        <p:spPr>
          <a:xfrm>
            <a:off x="3827813" y="3994566"/>
            <a:ext cx="1639966" cy="2188654"/>
          </a:xfrm>
          <a:prstGeom prst="rect">
            <a:avLst/>
          </a:prstGeom>
        </p:spPr>
      </p:pic>
      <p:grpSp>
        <p:nvGrpSpPr>
          <p:cNvPr id="8" name="Groupe 7"/>
          <p:cNvGrpSpPr/>
          <p:nvPr/>
        </p:nvGrpSpPr>
        <p:grpSpPr>
          <a:xfrm>
            <a:off x="6394300" y="3998643"/>
            <a:ext cx="1970881" cy="2163967"/>
            <a:chOff x="6741883" y="4369535"/>
            <a:chExt cx="1970881" cy="2163967"/>
          </a:xfrm>
        </p:grpSpPr>
        <p:pic>
          <p:nvPicPr>
            <p:cNvPr id="5" name="Imag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1883" y="4369535"/>
              <a:ext cx="1970881"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915955" y="4369535"/>
              <a:ext cx="1622738" cy="21639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e 12"/>
          <p:cNvGrpSpPr/>
          <p:nvPr/>
        </p:nvGrpSpPr>
        <p:grpSpPr>
          <a:xfrm>
            <a:off x="1647063" y="3822763"/>
            <a:ext cx="2093714" cy="2762491"/>
            <a:chOff x="-1658184" y="3628178"/>
            <a:chExt cx="2093714" cy="2762491"/>
          </a:xfrm>
        </p:grpSpPr>
        <p:sp>
          <p:nvSpPr>
            <p:cNvPr id="9" name="Rectangle 8"/>
            <p:cNvSpPr/>
            <p:nvPr/>
          </p:nvSpPr>
          <p:spPr>
            <a:xfrm>
              <a:off x="-1658184" y="3628178"/>
              <a:ext cx="2093714" cy="2762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11">
              <a:extLst>
                <a:ext uri="{FF2B5EF4-FFF2-40B4-BE49-F238E27FC236}">
                  <a16:creationId xmlns:a16="http://schemas.microsoft.com/office/drawing/2014/main" id="{3040849F-9885-43F6-B767-CE4B226EE7A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6949" y="3968999"/>
              <a:ext cx="1911962" cy="208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 10">
            <a:extLst>
              <a:ext uri="{FF2B5EF4-FFF2-40B4-BE49-F238E27FC236}">
                <a16:creationId xmlns:a16="http://schemas.microsoft.com/office/drawing/2014/main" id="{DD3274E2-F133-4245-9659-4227235CBAEC}"/>
              </a:ext>
            </a:extLst>
          </p:cNvPr>
          <p:cNvPicPr>
            <a:picLocks noChangeAspect="1"/>
          </p:cNvPicPr>
          <p:nvPr/>
        </p:nvPicPr>
        <p:blipFill>
          <a:blip r:embed="rId6">
            <a:clrChange>
              <a:clrFrom>
                <a:srgbClr val="D9D9DB"/>
              </a:clrFrom>
              <a:clrTo>
                <a:srgbClr val="D9D9DB">
                  <a:alpha val="0"/>
                </a:srgbClr>
              </a:clrTo>
            </a:clrChange>
            <a:extLst>
              <a:ext uri="{28A0092B-C50C-407E-A947-70E740481C1C}">
                <a14:useLocalDpi xmlns:a14="http://schemas.microsoft.com/office/drawing/2010/main" val="0"/>
              </a:ext>
            </a:extLst>
          </a:blip>
          <a:srcRect/>
          <a:stretch>
            <a:fillRect/>
          </a:stretch>
        </p:blipFill>
        <p:spPr bwMode="auto">
          <a:xfrm>
            <a:off x="1723114" y="3889558"/>
            <a:ext cx="1917146"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7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84C0E"/>
              </a:buClr>
              <a:buSzPct val="80000"/>
              <a:buFont typeface="Wingdings" panose="05000000000000000000" pitchFamily="2" charset="2"/>
              <a:buChar char="n"/>
              <a:defRPr sz="30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0000"/>
              <a:buFont typeface="Wingdings" panose="05000000000000000000" pitchFamily="2" charset="2"/>
              <a:buChar char="n"/>
              <a:defRPr sz="26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9374BC"/>
              </a:buClr>
              <a:buSzPct val="50000"/>
              <a:buFont typeface="Wingdings" panose="05000000000000000000" pitchFamily="2" charset="2"/>
              <a:buChar char="n"/>
              <a:defRPr sz="2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496F321F-C861-4BB7-9E4D-A946360E9A28}" type="slidenum">
              <a:rPr kumimoji="0" lang="fr-FR" altLang="fr-FR" sz="1200" b="0" i="0" u="none" strike="noStrike" kern="1200" cap="none" spc="0" normalizeH="0" baseline="0" noProof="0">
                <a:ln>
                  <a:noFill/>
                </a:ln>
                <a:solidFill>
                  <a:srgbClr val="5B9BD5"/>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auto" latinLnBrk="0" hangingPunct="1">
                <a:lnSpc>
                  <a:spcPct val="100000"/>
                </a:lnSpc>
                <a:spcBef>
                  <a:spcPct val="0"/>
                </a:spcBef>
                <a:spcAft>
                  <a:spcPts val="0"/>
                </a:spcAft>
                <a:buClrTx/>
                <a:buSzTx/>
                <a:buFontTx/>
                <a:buNone/>
                <a:tabLst/>
                <a:defRPr/>
              </a:pPr>
              <a:t>25</a:t>
            </a:fld>
            <a:endParaRPr kumimoji="0" lang="fr-FR" altLang="fr-FR" sz="1200" b="0" i="0" u="none" strike="noStrike" kern="1200" cap="none" spc="0" normalizeH="0" baseline="0" noProof="0">
              <a:ln>
                <a:noFill/>
              </a:ln>
              <a:solidFill>
                <a:srgbClr val="5B9BD5"/>
              </a:solidFill>
              <a:effectLst/>
              <a:uLnTx/>
              <a:uFillTx/>
              <a:latin typeface="Calibri" panose="020F0502020204030204" pitchFamily="34" charset="0"/>
              <a:ea typeface="ＭＳ Ｐゴシック" panose="020B0600070205080204" pitchFamily="34" charset="-128"/>
              <a:cs typeface="+mn-cs"/>
            </a:endParaRPr>
          </a:p>
        </p:txBody>
      </p:sp>
      <p:pic>
        <p:nvPicPr>
          <p:cNvPr id="2970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7063" y="1184275"/>
            <a:ext cx="74612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6"/>
          <p:cNvSpPr txBox="1">
            <a:spLocks noChangeArrowheads="1"/>
          </p:cNvSpPr>
          <p:nvPr/>
        </p:nvSpPr>
        <p:spPr bwMode="auto">
          <a:xfrm>
            <a:off x="6888164" y="6405563"/>
            <a:ext cx="461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E84C0E"/>
              </a:buClr>
              <a:buSzPct val="80000"/>
              <a:buFont typeface="Wingdings" panose="05000000000000000000" pitchFamily="2" charset="2"/>
              <a:buChar char="n"/>
              <a:defRPr sz="30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0000"/>
              <a:buFont typeface="Wingdings" panose="05000000000000000000" pitchFamily="2" charset="2"/>
              <a:buChar char="n"/>
              <a:defRPr sz="26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9374BC"/>
              </a:buClr>
              <a:buSzPct val="50000"/>
              <a:buFont typeface="Wingdings" panose="05000000000000000000" pitchFamily="2" charset="2"/>
              <a:buChar char="n"/>
              <a:defRPr sz="2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1800" b="0" i="1" u="none" strike="noStrike" kern="1200" cap="none" spc="0" normalizeH="0" baseline="0" noProof="0" dirty="0" err="1">
                <a:ln>
                  <a:noFill/>
                </a:ln>
                <a:solidFill>
                  <a:srgbClr val="0070C0"/>
                </a:solidFill>
                <a:effectLst/>
                <a:uLnTx/>
                <a:uFillTx/>
                <a:latin typeface="Arial" panose="020B0604020202020204" pitchFamily="34" charset="0"/>
                <a:ea typeface="ＭＳ Ｐゴシック" panose="020B0600070205080204" pitchFamily="34" charset="-128"/>
                <a:cs typeface="+mn-cs"/>
              </a:rPr>
              <a:t>Adapté</a:t>
            </a:r>
            <a:r>
              <a:rPr kumimoji="0" lang="en-US" altLang="fr-FR" sz="1800" b="0" i="1"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de </a:t>
            </a:r>
            <a:r>
              <a:rPr kumimoji="0" lang="en-US" altLang="fr-FR" sz="1800" b="1" i="1"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Clegg A et al. Lancet 2013</a:t>
            </a:r>
          </a:p>
        </p:txBody>
      </p:sp>
      <p:sp>
        <p:nvSpPr>
          <p:cNvPr id="2" name="Bouton d’action : vide 1">
            <a:hlinkClick r:id="" action="ppaction://noaction" highlightClick="1"/>
          </p:cNvPr>
          <p:cNvSpPr/>
          <p:nvPr/>
        </p:nvSpPr>
        <p:spPr>
          <a:xfrm>
            <a:off x="4473401" y="3141664"/>
            <a:ext cx="1890713" cy="682625"/>
          </a:xfrm>
          <a:prstGeom prst="actionButtonBlank">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Bouton d’action : vide 8">
            <a:hlinkClick r:id="" action="ppaction://noaction" highlightClick="1"/>
          </p:cNvPr>
          <p:cNvSpPr/>
          <p:nvPr/>
        </p:nvSpPr>
        <p:spPr>
          <a:xfrm>
            <a:off x="6359526" y="3141663"/>
            <a:ext cx="2943225" cy="850900"/>
          </a:xfrm>
          <a:prstGeom prst="actionButtonBlank">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5022850" y="1901031"/>
            <a:ext cx="2808288" cy="1225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eur droit 12"/>
          <p:cNvCxnSpPr/>
          <p:nvPr/>
        </p:nvCxnSpPr>
        <p:spPr>
          <a:xfrm>
            <a:off x="9264650" y="1341439"/>
            <a:ext cx="0" cy="50641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8313" y="1700214"/>
            <a:ext cx="0" cy="73025"/>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297614" y="4508500"/>
            <a:ext cx="46037" cy="2159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7923213" y="4508500"/>
            <a:ext cx="44450"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727576" y="4235450"/>
            <a:ext cx="4513263" cy="306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7896225" y="4292600"/>
            <a:ext cx="184150"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6262689" y="4314825"/>
            <a:ext cx="149225"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4702176" y="4616451"/>
            <a:ext cx="4513263" cy="684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5627688" y="2852739"/>
            <a:ext cx="323850" cy="28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6297614" y="3111500"/>
            <a:ext cx="46037"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lèche droite 2">
            <a:hlinkClick r:id="" action="ppaction://noaction"/>
          </p:cNvPr>
          <p:cNvSpPr/>
          <p:nvPr/>
        </p:nvSpPr>
        <p:spPr>
          <a:xfrm>
            <a:off x="10144126" y="6010276"/>
            <a:ext cx="417513" cy="201613"/>
          </a:xfrm>
          <a:prstGeom prst="rightArrow">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p:cNvSpPr txBox="1"/>
          <p:nvPr/>
        </p:nvSpPr>
        <p:spPr>
          <a:xfrm>
            <a:off x="2067844" y="1296056"/>
            <a:ext cx="442745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RESERVES FONCTIONNELLES</a:t>
            </a:r>
          </a:p>
        </p:txBody>
      </p:sp>
      <p:sp>
        <p:nvSpPr>
          <p:cNvPr id="5" name="ZoneTexte 4"/>
          <p:cNvSpPr txBox="1"/>
          <p:nvPr/>
        </p:nvSpPr>
        <p:spPr>
          <a:xfrm>
            <a:off x="121319" y="4249193"/>
            <a:ext cx="542064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0000"/>
                </a:solidFill>
                <a:effectLst/>
                <a:uLnTx/>
                <a:uFillTx/>
                <a:latin typeface="Calibri" panose="020F0502020204030204"/>
                <a:ea typeface="+mn-ea"/>
                <a:cs typeface="+mn-cs"/>
              </a:rPr>
              <a:t>Seuil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0000"/>
                </a:solidFill>
                <a:effectLst/>
                <a:uLnTx/>
                <a:uFillTx/>
                <a:latin typeface="Calibri" panose="020F0502020204030204"/>
                <a:ea typeface="+mn-ea"/>
                <a:cs typeface="+mn-cs"/>
              </a:rPr>
              <a:t>d’insuffisance</a:t>
            </a:r>
          </a:p>
        </p:txBody>
      </p:sp>
      <p:sp>
        <p:nvSpPr>
          <p:cNvPr id="6" name="Rectangle 5"/>
          <p:cNvSpPr/>
          <p:nvPr/>
        </p:nvSpPr>
        <p:spPr>
          <a:xfrm>
            <a:off x="2067844" y="2261937"/>
            <a:ext cx="2213727" cy="1730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067844" y="4724400"/>
            <a:ext cx="1814345" cy="138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 descr="https://www.pourquoidocteur.fr/media/image_maladie/thunbs/real_233x154-pneumonie-1447080493.png"/>
          <p:cNvPicPr>
            <a:picLocks noChangeAspect="1" noChangeArrowheads="1"/>
          </p:cNvPicPr>
          <p:nvPr/>
        </p:nvPicPr>
        <p:blipFill rotWithShape="1">
          <a:blip r:embed="rId4">
            <a:extLst>
              <a:ext uri="{28A0092B-C50C-407E-A947-70E740481C1C}">
                <a14:useLocalDpi xmlns:a14="http://schemas.microsoft.com/office/drawing/2010/main" val="0"/>
              </a:ext>
            </a:extLst>
          </a:blip>
          <a:srcRect l="42651" t="806" r="144" b="-806"/>
          <a:stretch/>
        </p:blipFill>
        <p:spPr bwMode="auto">
          <a:xfrm>
            <a:off x="2476608" y="1963833"/>
            <a:ext cx="2011256" cy="2321713"/>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616742" y="1726852"/>
            <a:ext cx="3815390"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Stress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 mineur »</a:t>
            </a:r>
          </a:p>
        </p:txBody>
      </p:sp>
    </p:spTree>
    <p:extLst>
      <p:ext uri="{BB962C8B-B14F-4D97-AF65-F5344CB8AC3E}">
        <p14:creationId xmlns:p14="http://schemas.microsoft.com/office/powerpoint/2010/main" val="299775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2500"/>
                                        <p:tgtEl>
                                          <p:spTgt spid="2"/>
                                        </p:tgtEl>
                                      </p:cBhvr>
                                    </p:animEffect>
                                    <p:set>
                                      <p:cBhvr>
                                        <p:cTn id="7" dur="1" fill="hold">
                                          <p:stCondLst>
                                            <p:cond delay="2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22" presetClass="exit" presetSubtype="1" fill="hold" grpId="0" nodeType="withEffect">
                                  <p:stCondLst>
                                    <p:cond delay="0"/>
                                  </p:stCondLst>
                                  <p:childTnLst>
                                    <p:animEffect transition="out" filter="wipe(up)">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0" nodeType="clickEffect">
                                  <p:stCondLst>
                                    <p:cond delay="0"/>
                                  </p:stCondLst>
                                  <p:childTnLst>
                                    <p:animEffect transition="out" filter="wipe(left)">
                                      <p:cBhvr>
                                        <p:cTn id="18" dur="2500"/>
                                        <p:tgtEl>
                                          <p:spTgt spid="9"/>
                                        </p:tgtEl>
                                      </p:cBhvr>
                                    </p:animEffect>
                                    <p:set>
                                      <p:cBhvr>
                                        <p:cTn id="19" dur="1" fill="hold">
                                          <p:stCondLst>
                                            <p:cond delay="2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84C0E"/>
              </a:buClr>
              <a:buSzPct val="80000"/>
              <a:buFont typeface="Wingdings" panose="05000000000000000000" pitchFamily="2" charset="2"/>
              <a:buChar char="n"/>
              <a:defRPr sz="30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0000"/>
              <a:buFont typeface="Wingdings" panose="05000000000000000000" pitchFamily="2" charset="2"/>
              <a:buChar char="n"/>
              <a:defRPr sz="26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9374BC"/>
              </a:buClr>
              <a:buSzPct val="50000"/>
              <a:buFont typeface="Wingdings" panose="05000000000000000000" pitchFamily="2" charset="2"/>
              <a:buChar char="n"/>
              <a:defRPr sz="2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2857AD2C-2B72-4F3B-A233-3EA1ED60E65E}" type="slidenum">
              <a:rPr kumimoji="0" lang="fr-FR" altLang="fr-FR" sz="1200" b="0" i="0" u="none" strike="noStrike" kern="1200" cap="none" spc="0" normalizeH="0" baseline="0" noProof="0">
                <a:ln>
                  <a:noFill/>
                </a:ln>
                <a:solidFill>
                  <a:srgbClr val="5B9BD5"/>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auto" latinLnBrk="0" hangingPunct="1">
                <a:lnSpc>
                  <a:spcPct val="100000"/>
                </a:lnSpc>
                <a:spcBef>
                  <a:spcPct val="0"/>
                </a:spcBef>
                <a:spcAft>
                  <a:spcPts val="0"/>
                </a:spcAft>
                <a:buClrTx/>
                <a:buSzTx/>
                <a:buFontTx/>
                <a:buNone/>
                <a:tabLst/>
                <a:defRPr/>
              </a:pPr>
              <a:t>26</a:t>
            </a:fld>
            <a:endParaRPr kumimoji="0" lang="fr-FR" altLang="fr-FR" sz="1200" b="0" i="0" u="none" strike="noStrike" kern="1200" cap="none" spc="0" normalizeH="0" baseline="0" noProof="0">
              <a:ln>
                <a:noFill/>
              </a:ln>
              <a:solidFill>
                <a:srgbClr val="5B9BD5"/>
              </a:solidFill>
              <a:effectLst/>
              <a:uLnTx/>
              <a:uFillTx/>
              <a:latin typeface="Calibri" panose="020F0502020204030204" pitchFamily="34" charset="0"/>
              <a:ea typeface="ＭＳ Ｐゴシック" panose="020B0600070205080204" pitchFamily="34" charset="-128"/>
              <a:cs typeface="+mn-cs"/>
            </a:endParaRPr>
          </a:p>
        </p:txBody>
      </p:sp>
      <p:pic>
        <p:nvPicPr>
          <p:cNvPr id="3072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463" y="1052514"/>
            <a:ext cx="78295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4670" y="3841751"/>
            <a:ext cx="332286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710239" y="2852739"/>
            <a:ext cx="314325" cy="28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a:spLocks noChangeArrowheads="1"/>
          </p:cNvSpPr>
          <p:nvPr/>
        </p:nvSpPr>
        <p:spPr bwMode="auto">
          <a:xfrm>
            <a:off x="6888164" y="6517857"/>
            <a:ext cx="461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E84C0E"/>
              </a:buClr>
              <a:buSzPct val="80000"/>
              <a:buFont typeface="Wingdings" panose="05000000000000000000" pitchFamily="2" charset="2"/>
              <a:buChar char="n"/>
              <a:defRPr sz="30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0000"/>
              <a:buFont typeface="Wingdings" panose="05000000000000000000" pitchFamily="2" charset="2"/>
              <a:buChar char="n"/>
              <a:defRPr sz="26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9374BC"/>
              </a:buClr>
              <a:buSzPct val="50000"/>
              <a:buFont typeface="Wingdings" panose="05000000000000000000" pitchFamily="2" charset="2"/>
              <a:buChar char="n"/>
              <a:defRPr sz="2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2000">
                <a:solidFill>
                  <a:srgbClr val="000000"/>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1800" b="0" i="1" u="none" strike="noStrike" kern="1200" cap="none" spc="0" normalizeH="0" baseline="0" noProof="0" dirty="0" err="1">
                <a:ln>
                  <a:noFill/>
                </a:ln>
                <a:solidFill>
                  <a:srgbClr val="0070C0"/>
                </a:solidFill>
                <a:effectLst/>
                <a:uLnTx/>
                <a:uFillTx/>
                <a:latin typeface="Arial" panose="020B0604020202020204" pitchFamily="34" charset="0"/>
                <a:ea typeface="ＭＳ Ｐゴシック" panose="020B0600070205080204" pitchFamily="34" charset="-128"/>
                <a:cs typeface="+mn-cs"/>
              </a:rPr>
              <a:t>Adapté</a:t>
            </a:r>
            <a:r>
              <a:rPr kumimoji="0" lang="en-US" altLang="fr-FR" sz="1800" b="0" i="1"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de </a:t>
            </a:r>
            <a:r>
              <a:rPr kumimoji="0" lang="en-US" altLang="fr-FR" sz="1800" b="1" i="1"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Clegg A et al. Lancet 2013</a:t>
            </a:r>
          </a:p>
        </p:txBody>
      </p:sp>
      <p:sp>
        <p:nvSpPr>
          <p:cNvPr id="9" name="ZoneTexte 8"/>
          <p:cNvSpPr txBox="1"/>
          <p:nvPr/>
        </p:nvSpPr>
        <p:spPr>
          <a:xfrm>
            <a:off x="1964573" y="1268490"/>
            <a:ext cx="442745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RESERVES FONCTIONNELLES</a:t>
            </a:r>
          </a:p>
        </p:txBody>
      </p:sp>
      <p:sp>
        <p:nvSpPr>
          <p:cNvPr id="10" name="Rectangle 9"/>
          <p:cNvSpPr/>
          <p:nvPr/>
        </p:nvSpPr>
        <p:spPr>
          <a:xfrm>
            <a:off x="2034800" y="2131888"/>
            <a:ext cx="2213727" cy="1730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034800" y="4698115"/>
            <a:ext cx="1987758" cy="1542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4632784" y="1694768"/>
            <a:ext cx="3815390"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Stress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 mineur »</a:t>
            </a:r>
          </a:p>
        </p:txBody>
      </p:sp>
      <p:sp>
        <p:nvSpPr>
          <p:cNvPr id="13" name="ZoneTexte 12"/>
          <p:cNvSpPr txBox="1"/>
          <p:nvPr/>
        </p:nvSpPr>
        <p:spPr>
          <a:xfrm>
            <a:off x="121319" y="4249193"/>
            <a:ext cx="542064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0000"/>
                </a:solidFill>
                <a:effectLst/>
                <a:uLnTx/>
                <a:uFillTx/>
                <a:latin typeface="Calibri" panose="020F0502020204030204"/>
                <a:ea typeface="+mn-ea"/>
                <a:cs typeface="+mn-cs"/>
              </a:rPr>
              <a:t>Seuil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0000"/>
                </a:solidFill>
                <a:effectLst/>
                <a:uLnTx/>
                <a:uFillTx/>
                <a:latin typeface="Calibri" panose="020F0502020204030204"/>
                <a:ea typeface="+mn-ea"/>
                <a:cs typeface="+mn-cs"/>
              </a:rPr>
              <a:t>d’insuffisance</a:t>
            </a:r>
          </a:p>
        </p:txBody>
      </p:sp>
      <p:pic>
        <p:nvPicPr>
          <p:cNvPr id="15" name="Image 14"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7129" y="3843874"/>
            <a:ext cx="332286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p:cNvPicPr>
            <a:picLocks noChangeAspect="1"/>
          </p:cNvPicPr>
          <p:nvPr/>
        </p:nvPicPr>
        <p:blipFill>
          <a:blip r:embed="rId5"/>
          <a:stretch>
            <a:fillRect/>
          </a:stretch>
        </p:blipFill>
        <p:spPr>
          <a:xfrm>
            <a:off x="1964573" y="4160985"/>
            <a:ext cx="3458604" cy="2322566"/>
          </a:xfrm>
          <a:prstGeom prst="rect">
            <a:avLst/>
          </a:prstGeom>
        </p:spPr>
      </p:pic>
    </p:spTree>
    <p:extLst>
      <p:ext uri="{BB962C8B-B14F-4D97-AF65-F5344CB8AC3E}">
        <p14:creationId xmlns:p14="http://schemas.microsoft.com/office/powerpoint/2010/main" val="2142857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xit" presetSubtype="8" fill="hold" nodeType="withEffect">
                                  <p:stCondLst>
                                    <p:cond delay="0"/>
                                  </p:stCondLst>
                                  <p:childTnLst>
                                    <p:animEffect transition="out" filter="wipe(left)">
                                      <p:cBhvr>
                                        <p:cTn id="6" dur="5000"/>
                                        <p:tgtEl>
                                          <p:spTgt spid="15"/>
                                        </p:tgtEl>
                                      </p:cBhvr>
                                    </p:animEffect>
                                    <p:set>
                                      <p:cBhvr>
                                        <p:cTn id="7" dur="1" fill="hold">
                                          <p:stCondLst>
                                            <p:cond delay="4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2" presetClass="exit" presetSubtype="8" fill="hold" nodeType="withEffect">
                                  <p:stCondLst>
                                    <p:cond delay="0"/>
                                  </p:stCondLst>
                                  <p:childTnLst>
                                    <p:animEffect transition="out" filter="wipe(left)">
                                      <p:cBhvr>
                                        <p:cTn id="14" dur="5000"/>
                                        <p:tgtEl>
                                          <p:spTgt spid="8"/>
                                        </p:tgtEl>
                                      </p:cBhvr>
                                    </p:animEffect>
                                    <p:set>
                                      <p:cBhvr>
                                        <p:cTn id="15" dur="1" fill="hold">
                                          <p:stCondLst>
                                            <p:cond delay="4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p:txBody>
          <a:bodyPr/>
          <a:lstStyle/>
          <a:p>
            <a:r>
              <a:rPr lang="fr-FR" altLang="en-US" sz="3200">
                <a:ea typeface="ＭＳ Ｐゴシック" panose="020B0600070205080204" pitchFamily="34" charset="-128"/>
              </a:rPr>
              <a:t>Exemple sarcopénie dépendance</a:t>
            </a:r>
            <a:endParaRPr lang="en-GB" altLang="en-US" sz="3200">
              <a:ea typeface="ＭＳ Ｐゴシック" panose="020B0600070205080204" pitchFamily="34" charset="-128"/>
            </a:endParaRPr>
          </a:p>
        </p:txBody>
      </p:sp>
      <p:pic>
        <p:nvPicPr>
          <p:cNvPr id="33795" name="Espace réservé du contenu 3" descr="Capture d’écr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6114" y="1690688"/>
            <a:ext cx="8415337" cy="4635500"/>
          </a:xfrm>
        </p:spPr>
      </p:pic>
      <p:sp>
        <p:nvSpPr>
          <p:cNvPr id="2" name="ZoneTexte 1"/>
          <p:cNvSpPr txBox="1"/>
          <p:nvPr/>
        </p:nvSpPr>
        <p:spPr>
          <a:xfrm>
            <a:off x="8945473" y="6278662"/>
            <a:ext cx="4096987" cy="307777"/>
          </a:xfrm>
          <a:prstGeom prst="rect">
            <a:avLst/>
          </a:prstGeom>
          <a:noFill/>
        </p:spPr>
        <p:txBody>
          <a:bodyPr wrap="square" rtlCol="0">
            <a:spAutoFit/>
          </a:bodyPr>
          <a:lstStyle/>
          <a:p>
            <a:r>
              <a:rPr lang="fr-FR" sz="1400" dirty="0"/>
              <a:t>Source diapo Pr. Yves ROLLAND</a:t>
            </a:r>
          </a:p>
        </p:txBody>
      </p:sp>
    </p:spTree>
    <p:extLst>
      <p:ext uri="{BB962C8B-B14F-4D97-AF65-F5344CB8AC3E}">
        <p14:creationId xmlns:p14="http://schemas.microsoft.com/office/powerpoint/2010/main" val="290782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D15460-AF57-4300-B8FC-69EEA0FF7BE4}"/>
              </a:ext>
            </a:extLst>
          </p:cNvPr>
          <p:cNvSpPr>
            <a:spLocks noGrp="1"/>
          </p:cNvSpPr>
          <p:nvPr>
            <p:ph type="title"/>
          </p:nvPr>
        </p:nvSpPr>
        <p:spPr>
          <a:xfrm>
            <a:off x="727678" y="2002631"/>
            <a:ext cx="10515600" cy="2852737"/>
          </a:xfrm>
        </p:spPr>
        <p:txBody>
          <a:bodyPr/>
          <a:lstStyle/>
          <a:p>
            <a:r>
              <a:rPr lang="fr-FR" altLang="en-US" dirty="0">
                <a:ea typeface="ＭＳ Ｐゴシック" panose="020B0600070205080204" pitchFamily="34" charset="-128"/>
              </a:rPr>
              <a:t>Grands principes de prise en charge des personnes âgées aux besoins complexes</a:t>
            </a:r>
            <a:endParaRPr lang="fr-FR" dirty="0"/>
          </a:p>
        </p:txBody>
      </p:sp>
      <p:sp>
        <p:nvSpPr>
          <p:cNvPr id="6" name="Rectangle 5">
            <a:extLst>
              <a:ext uri="{FF2B5EF4-FFF2-40B4-BE49-F238E27FC236}">
                <a16:creationId xmlns:a16="http://schemas.microsoft.com/office/drawing/2014/main" id="{DB4A31C4-36C9-401E-B2E0-A3AA051DFBD7}"/>
              </a:ext>
            </a:extLst>
          </p:cNvPr>
          <p:cNvSpPr/>
          <p:nvPr/>
        </p:nvSpPr>
        <p:spPr>
          <a:xfrm>
            <a:off x="0" y="5587699"/>
            <a:ext cx="12192000" cy="69448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0ED22D56-D17C-49F2-AEF1-6EC6D71F7745}"/>
              </a:ext>
            </a:extLst>
          </p:cNvPr>
          <p:cNvPicPr>
            <a:picLocks noChangeAspect="1"/>
          </p:cNvPicPr>
          <p:nvPr/>
        </p:nvPicPr>
        <p:blipFill>
          <a:blip r:embed="rId2"/>
          <a:stretch>
            <a:fillRect/>
          </a:stretch>
        </p:blipFill>
        <p:spPr>
          <a:xfrm>
            <a:off x="8937987" y="103767"/>
            <a:ext cx="3254013" cy="2333066"/>
          </a:xfrm>
          <a:prstGeom prst="rect">
            <a:avLst/>
          </a:prstGeom>
        </p:spPr>
      </p:pic>
    </p:spTree>
    <p:extLst>
      <p:ext uri="{BB962C8B-B14F-4D97-AF65-F5344CB8AC3E}">
        <p14:creationId xmlns:p14="http://schemas.microsoft.com/office/powerpoint/2010/main" val="2179346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Evaluation </a:t>
            </a:r>
            <a:r>
              <a:rPr lang="fr-FR" b="1" dirty="0" err="1"/>
              <a:t>Geriatrique</a:t>
            </a:r>
            <a:r>
              <a:rPr lang="fr-FR" b="1" dirty="0"/>
              <a:t> Standardisée</a:t>
            </a:r>
          </a:p>
        </p:txBody>
      </p:sp>
      <p:sp>
        <p:nvSpPr>
          <p:cNvPr id="3" name="Espace réservé du contenu 2"/>
          <p:cNvSpPr>
            <a:spLocks noGrp="1"/>
          </p:cNvSpPr>
          <p:nvPr>
            <p:ph idx="1"/>
          </p:nvPr>
        </p:nvSpPr>
        <p:spPr>
          <a:xfrm>
            <a:off x="2002686" y="1556793"/>
            <a:ext cx="8229600" cy="4525963"/>
          </a:xfrm>
        </p:spPr>
        <p:txBody>
          <a:bodyPr>
            <a:normAutofit/>
          </a:bodyPr>
          <a:lstStyle/>
          <a:p>
            <a:r>
              <a:rPr lang="fr-FR" dirty="0"/>
              <a:t>CGA « </a:t>
            </a:r>
            <a:r>
              <a:rPr lang="fr-FR" dirty="0" err="1"/>
              <a:t>comprehensive</a:t>
            </a:r>
            <a:r>
              <a:rPr lang="fr-FR" dirty="0"/>
              <a:t> </a:t>
            </a:r>
            <a:r>
              <a:rPr lang="fr-FR" dirty="0" err="1"/>
              <a:t>geriatric</a:t>
            </a:r>
            <a:r>
              <a:rPr lang="fr-FR" dirty="0"/>
              <a:t> </a:t>
            </a:r>
            <a:r>
              <a:rPr lang="fr-FR" dirty="0" err="1"/>
              <a:t>assessment</a:t>
            </a:r>
            <a:r>
              <a:rPr lang="fr-FR" dirty="0"/>
              <a:t> »</a:t>
            </a:r>
          </a:p>
          <a:p>
            <a:pPr>
              <a:buFont typeface="Wingdings" panose="05000000000000000000" pitchFamily="2" charset="2"/>
              <a:buChar char="à"/>
            </a:pPr>
            <a:r>
              <a:rPr lang="fr-FR" b="1" dirty="0">
                <a:solidFill>
                  <a:schemeClr val="tx2"/>
                </a:solidFill>
                <a:sym typeface="Wingdings" panose="05000000000000000000" pitchFamily="2" charset="2"/>
              </a:rPr>
              <a:t>Ellis G. Cochrane 2011</a:t>
            </a:r>
          </a:p>
        </p:txBody>
      </p:sp>
      <p:sp>
        <p:nvSpPr>
          <p:cNvPr id="4" name="ZoneTexte 3"/>
          <p:cNvSpPr txBox="1"/>
          <p:nvPr/>
        </p:nvSpPr>
        <p:spPr>
          <a:xfrm>
            <a:off x="2033119" y="2852937"/>
            <a:ext cx="8125762" cy="38164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‘a multidimensional, multidisciplinary process which </a:t>
            </a:r>
            <a:r>
              <a:rPr kumimoji="0" lang="en-US" sz="3200" b="1" i="0" u="none" strike="noStrike" kern="1200" cap="none" spc="0" normalizeH="0" baseline="0" noProof="0" dirty="0">
                <a:ln>
                  <a:noFill/>
                </a:ln>
                <a:solidFill>
                  <a:prstClr val="black"/>
                </a:solidFill>
                <a:effectLst/>
                <a:uLnTx/>
                <a:uFillTx/>
                <a:latin typeface="Calibri"/>
                <a:ea typeface="+mn-ea"/>
                <a:cs typeface="+mn-cs"/>
              </a:rPr>
              <a:t>identiﬁes medical, social and functional needs</a:t>
            </a:r>
            <a:r>
              <a:rPr kumimoji="0" lang="en-US" sz="3200" b="0" i="0" u="none" strike="noStrike" kern="1200" cap="none" spc="0" normalizeH="0" baseline="0" noProof="0" dirty="0">
                <a:ln>
                  <a:noFill/>
                </a:ln>
                <a:solidFill>
                  <a:prstClr val="black"/>
                </a:solidFill>
                <a:effectLst/>
                <a:uLnTx/>
                <a:uFillTx/>
                <a:latin typeface="Calibri"/>
                <a:ea typeface="+mn-ea"/>
                <a:cs typeface="+mn-cs"/>
              </a:rPr>
              <a:t>, and the development of an </a:t>
            </a:r>
            <a:r>
              <a:rPr kumimoji="0" lang="en-US" sz="3200" b="1" i="0" u="none" strike="noStrike" kern="1200" cap="none" spc="0" normalizeH="0" baseline="0" noProof="0" dirty="0">
                <a:ln>
                  <a:noFill/>
                </a:ln>
                <a:solidFill>
                  <a:prstClr val="black"/>
                </a:solidFill>
                <a:effectLst/>
                <a:uLnTx/>
                <a:uFillTx/>
                <a:latin typeface="Calibri"/>
                <a:ea typeface="+mn-ea"/>
                <a:cs typeface="+mn-cs"/>
              </a:rPr>
              <a:t>integrated/</a:t>
            </a:r>
            <a:r>
              <a:rPr kumimoji="0" lang="en-US" sz="3200" b="1" i="0" u="none" strike="noStrike" kern="1200" cap="none" spc="0" normalizeH="0" baseline="0" noProof="0" dirty="0" err="1">
                <a:ln>
                  <a:noFill/>
                </a:ln>
                <a:solidFill>
                  <a:prstClr val="black"/>
                </a:solidFill>
                <a:effectLst/>
                <a:uLnTx/>
                <a:uFillTx/>
                <a:latin typeface="Calibri"/>
                <a:ea typeface="+mn-ea"/>
                <a:cs typeface="+mn-cs"/>
              </a:rPr>
              <a:t>co-ordinated</a:t>
            </a:r>
            <a:r>
              <a:rPr kumimoji="0" lang="en-US" sz="3200" b="1" i="0" u="none" strike="noStrike" kern="1200" cap="none" spc="0" normalizeH="0" baseline="0" noProof="0" dirty="0">
                <a:ln>
                  <a:noFill/>
                </a:ln>
                <a:solidFill>
                  <a:prstClr val="black"/>
                </a:solidFill>
                <a:effectLst/>
                <a:uLnTx/>
                <a:uFillTx/>
                <a:latin typeface="Calibri"/>
                <a:ea typeface="+mn-ea"/>
                <a:cs typeface="+mn-cs"/>
              </a:rPr>
              <a:t> care plan to meet those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1F497D"/>
                </a:solidFill>
                <a:effectLst/>
                <a:uLnTx/>
                <a:uFillTx/>
                <a:latin typeface="Calibri"/>
                <a:ea typeface="+mn-ea"/>
                <a:cs typeface="+mn-cs"/>
              </a:rPr>
              <a:t>Parker S et al. umbrella review Age Ageing 2018</a:t>
            </a:r>
            <a:endParaRPr kumimoji="0" lang="fr-FR" sz="320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81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41990" y="2820753"/>
            <a:ext cx="10515600" cy="2852737"/>
          </a:xfrm>
        </p:spPr>
        <p:txBody>
          <a:bodyPr/>
          <a:lstStyle/>
          <a:p>
            <a:r>
              <a:rPr lang="fr-FR" dirty="0"/>
              <a:t>Evolution Démographique</a:t>
            </a:r>
          </a:p>
        </p:txBody>
      </p:sp>
      <p:sp>
        <p:nvSpPr>
          <p:cNvPr id="4" name="Rectangle 3">
            <a:extLst>
              <a:ext uri="{FF2B5EF4-FFF2-40B4-BE49-F238E27FC236}">
                <a16:creationId xmlns:a16="http://schemas.microsoft.com/office/drawing/2014/main" id="{BBF15ADB-48B0-4DD0-A364-C31BA358C14D}"/>
              </a:ext>
            </a:extLst>
          </p:cNvPr>
          <p:cNvSpPr/>
          <p:nvPr/>
        </p:nvSpPr>
        <p:spPr>
          <a:xfrm>
            <a:off x="0" y="5974432"/>
            <a:ext cx="12192000" cy="5154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88422B1-7B8F-407A-8911-7B6EF5590218}"/>
              </a:ext>
            </a:extLst>
          </p:cNvPr>
          <p:cNvPicPr>
            <a:picLocks noChangeAspect="1"/>
          </p:cNvPicPr>
          <p:nvPr/>
        </p:nvPicPr>
        <p:blipFill>
          <a:blip r:embed="rId2"/>
          <a:stretch>
            <a:fillRect/>
          </a:stretch>
        </p:blipFill>
        <p:spPr>
          <a:xfrm>
            <a:off x="2974694" y="719957"/>
            <a:ext cx="5494977" cy="3532485"/>
          </a:xfrm>
          <a:prstGeom prst="rect">
            <a:avLst/>
          </a:prstGeom>
        </p:spPr>
      </p:pic>
    </p:spTree>
    <p:extLst>
      <p:ext uri="{BB962C8B-B14F-4D97-AF65-F5344CB8AC3E}">
        <p14:creationId xmlns:p14="http://schemas.microsoft.com/office/powerpoint/2010/main" val="3119552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42F34D-A9AC-42EB-8DC9-C348DCB2E040}"/>
              </a:ext>
            </a:extLst>
          </p:cNvPr>
          <p:cNvSpPr/>
          <p:nvPr/>
        </p:nvSpPr>
        <p:spPr>
          <a:xfrm>
            <a:off x="694481" y="1952546"/>
            <a:ext cx="3264061" cy="4540329"/>
          </a:xfrm>
          <a:prstGeom prst="rect">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7FE2A941-FF3A-4C0C-8560-9A04E2750A41}"/>
              </a:ext>
            </a:extLst>
          </p:cNvPr>
          <p:cNvSpPr txBox="1"/>
          <p:nvPr/>
        </p:nvSpPr>
        <p:spPr>
          <a:xfrm>
            <a:off x="838200" y="2583736"/>
            <a:ext cx="2969871" cy="3693319"/>
          </a:xfrm>
          <a:prstGeom prst="rect">
            <a:avLst/>
          </a:prstGeom>
          <a:noFill/>
        </p:spPr>
        <p:txBody>
          <a:bodyPr wrap="square" rtlCol="0">
            <a:spAutoFit/>
          </a:bodyPr>
          <a:lstStyle/>
          <a:p>
            <a:pPr marL="285750" indent="-285750">
              <a:buFont typeface="Arial" panose="020B0604020202020204" pitchFamily="34" charset="0"/>
              <a:buChar char="•"/>
            </a:pPr>
            <a:r>
              <a:rPr lang="fr-FR" dirty="0"/>
              <a:t>Cognition</a:t>
            </a:r>
          </a:p>
          <a:p>
            <a:pPr marL="285750" indent="-285750">
              <a:buFont typeface="Arial" panose="020B0604020202020204" pitchFamily="34" charset="0"/>
              <a:buChar char="•"/>
            </a:pPr>
            <a:r>
              <a:rPr lang="fr-FR" dirty="0"/>
              <a:t>Thymie</a:t>
            </a:r>
          </a:p>
          <a:p>
            <a:pPr marL="285750" indent="-285750">
              <a:buFont typeface="Arial" panose="020B0604020202020204" pitchFamily="34" charset="0"/>
              <a:buChar char="•"/>
            </a:pPr>
            <a:r>
              <a:rPr lang="fr-FR" dirty="0"/>
              <a:t>Comorbidités</a:t>
            </a:r>
          </a:p>
          <a:p>
            <a:pPr marL="285750" indent="-285750">
              <a:buFont typeface="Arial" panose="020B0604020202020204" pitchFamily="34" charset="0"/>
              <a:buChar char="•"/>
            </a:pPr>
            <a:r>
              <a:rPr lang="fr-FR" dirty="0"/>
              <a:t>Médicaments</a:t>
            </a:r>
          </a:p>
          <a:p>
            <a:pPr marL="285750" indent="-285750">
              <a:buFont typeface="Arial" panose="020B0604020202020204" pitchFamily="34" charset="0"/>
              <a:buChar char="•"/>
            </a:pPr>
            <a:r>
              <a:rPr lang="fr-FR" dirty="0"/>
              <a:t>Nutrition et hydratation</a:t>
            </a:r>
          </a:p>
          <a:p>
            <a:pPr marL="285750" indent="-285750">
              <a:buFont typeface="Arial" panose="020B0604020202020204" pitchFamily="34" charset="0"/>
              <a:buChar char="•"/>
            </a:pPr>
            <a:r>
              <a:rPr lang="fr-FR" dirty="0"/>
              <a:t>Capacités fonctionnelles/risque de chutes</a:t>
            </a:r>
          </a:p>
          <a:p>
            <a:pPr marL="285750" indent="-285750">
              <a:buFont typeface="Arial" panose="020B0604020202020204" pitchFamily="34" charset="0"/>
              <a:buChar char="•"/>
            </a:pPr>
            <a:r>
              <a:rPr lang="fr-FR" dirty="0"/>
              <a:t>Continence</a:t>
            </a:r>
          </a:p>
          <a:p>
            <a:pPr marL="285750" indent="-285750">
              <a:buFont typeface="Arial" panose="020B0604020202020204" pitchFamily="34" charset="0"/>
              <a:buChar char="•"/>
            </a:pPr>
            <a:r>
              <a:rPr lang="fr-FR" dirty="0"/>
              <a:t>Douleur</a:t>
            </a:r>
          </a:p>
          <a:p>
            <a:pPr marL="285750" indent="-285750">
              <a:buFont typeface="Arial" panose="020B0604020202020204" pitchFamily="34" charset="0"/>
              <a:buChar char="•"/>
            </a:pPr>
            <a:r>
              <a:rPr lang="fr-FR" dirty="0"/>
              <a:t>État cutané</a:t>
            </a:r>
          </a:p>
          <a:p>
            <a:pPr marL="285750" indent="-285750">
              <a:buFont typeface="Arial" panose="020B0604020202020204" pitchFamily="34" charset="0"/>
              <a:buChar char="•"/>
            </a:pPr>
            <a:r>
              <a:rPr lang="fr-FR" dirty="0"/>
              <a:t>Audition/vision</a:t>
            </a:r>
          </a:p>
          <a:p>
            <a:pPr marL="285750" indent="-285750">
              <a:buFont typeface="Arial" panose="020B0604020202020204" pitchFamily="34" charset="0"/>
              <a:buChar char="•"/>
            </a:pPr>
            <a:r>
              <a:rPr lang="fr-FR" dirty="0"/>
              <a:t>Directives anticipées</a:t>
            </a:r>
          </a:p>
        </p:txBody>
      </p:sp>
      <p:sp>
        <p:nvSpPr>
          <p:cNvPr id="8" name="ZoneTexte 7">
            <a:extLst>
              <a:ext uri="{FF2B5EF4-FFF2-40B4-BE49-F238E27FC236}">
                <a16:creationId xmlns:a16="http://schemas.microsoft.com/office/drawing/2014/main" id="{08C16BDB-1032-4352-9205-F4169FF109DF}"/>
              </a:ext>
            </a:extLst>
          </p:cNvPr>
          <p:cNvSpPr txBox="1"/>
          <p:nvPr/>
        </p:nvSpPr>
        <p:spPr>
          <a:xfrm>
            <a:off x="1034969" y="1952546"/>
            <a:ext cx="4381982" cy="523220"/>
          </a:xfrm>
          <a:prstGeom prst="rect">
            <a:avLst/>
          </a:prstGeom>
          <a:noFill/>
        </p:spPr>
        <p:txBody>
          <a:bodyPr wrap="square" rtlCol="0">
            <a:spAutoFit/>
          </a:bodyPr>
          <a:lstStyle/>
          <a:p>
            <a:r>
              <a:rPr lang="fr-FR" sz="2800" dirty="0"/>
              <a:t>EVALUATION </a:t>
            </a:r>
          </a:p>
        </p:txBody>
      </p:sp>
      <p:sp>
        <p:nvSpPr>
          <p:cNvPr id="9" name="ZoneTexte 8">
            <a:extLst>
              <a:ext uri="{FF2B5EF4-FFF2-40B4-BE49-F238E27FC236}">
                <a16:creationId xmlns:a16="http://schemas.microsoft.com/office/drawing/2014/main" id="{9285C2F5-AE52-4D98-A782-CDDDD76C414E}"/>
              </a:ext>
            </a:extLst>
          </p:cNvPr>
          <p:cNvSpPr txBox="1"/>
          <p:nvPr/>
        </p:nvSpPr>
        <p:spPr>
          <a:xfrm>
            <a:off x="4993993" y="3642448"/>
            <a:ext cx="2627454" cy="523220"/>
          </a:xfrm>
          <a:prstGeom prst="rect">
            <a:avLst/>
          </a:prstGeom>
          <a:solidFill>
            <a:schemeClr val="bg2"/>
          </a:solidFill>
          <a:ln>
            <a:solidFill>
              <a:srgbClr val="00B050"/>
            </a:solidFill>
          </a:ln>
        </p:spPr>
        <p:txBody>
          <a:bodyPr wrap="square" rtlCol="0">
            <a:spAutoFit/>
          </a:bodyPr>
          <a:lstStyle/>
          <a:p>
            <a:r>
              <a:rPr lang="fr-FR" sz="2800" dirty="0"/>
              <a:t>PLAN D’ACTION</a:t>
            </a:r>
          </a:p>
        </p:txBody>
      </p:sp>
      <p:sp>
        <p:nvSpPr>
          <p:cNvPr id="10" name="ZoneTexte 9">
            <a:extLst>
              <a:ext uri="{FF2B5EF4-FFF2-40B4-BE49-F238E27FC236}">
                <a16:creationId xmlns:a16="http://schemas.microsoft.com/office/drawing/2014/main" id="{2EF2FA0A-3850-4AC7-A7D6-51C0D244D1A0}"/>
              </a:ext>
            </a:extLst>
          </p:cNvPr>
          <p:cNvSpPr txBox="1"/>
          <p:nvPr/>
        </p:nvSpPr>
        <p:spPr>
          <a:xfrm>
            <a:off x="8656898" y="3427005"/>
            <a:ext cx="2969870" cy="954107"/>
          </a:xfrm>
          <a:prstGeom prst="rect">
            <a:avLst/>
          </a:prstGeom>
          <a:solidFill>
            <a:schemeClr val="bg2"/>
          </a:solidFill>
          <a:ln>
            <a:solidFill>
              <a:srgbClr val="00B050"/>
            </a:solidFill>
          </a:ln>
        </p:spPr>
        <p:txBody>
          <a:bodyPr wrap="square" rtlCol="0">
            <a:spAutoFit/>
          </a:bodyPr>
          <a:lstStyle/>
          <a:p>
            <a:r>
              <a:rPr lang="fr-FR" sz="2800" dirty="0"/>
              <a:t>SUIVI des recommandations</a:t>
            </a:r>
          </a:p>
        </p:txBody>
      </p:sp>
      <p:sp>
        <p:nvSpPr>
          <p:cNvPr id="12" name="Flèche : demi-tour 11">
            <a:extLst>
              <a:ext uri="{FF2B5EF4-FFF2-40B4-BE49-F238E27FC236}">
                <a16:creationId xmlns:a16="http://schemas.microsoft.com/office/drawing/2014/main" id="{4AA8388D-A9D5-4F8F-BC49-B18A572E984E}"/>
              </a:ext>
            </a:extLst>
          </p:cNvPr>
          <p:cNvSpPr/>
          <p:nvPr/>
        </p:nvSpPr>
        <p:spPr>
          <a:xfrm rot="10800000" flipV="1">
            <a:off x="4224759" y="2453581"/>
            <a:ext cx="5525705" cy="535287"/>
          </a:xfrm>
          <a:prstGeom prst="uturnArrow">
            <a:avLst/>
          </a:prstGeom>
          <a:solidFill>
            <a:schemeClr val="bg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Flèche : droite 13">
            <a:extLst>
              <a:ext uri="{FF2B5EF4-FFF2-40B4-BE49-F238E27FC236}">
                <a16:creationId xmlns:a16="http://schemas.microsoft.com/office/drawing/2014/main" id="{2BB1A76D-4B5D-40AF-AF33-FE724928C99C}"/>
              </a:ext>
            </a:extLst>
          </p:cNvPr>
          <p:cNvSpPr/>
          <p:nvPr/>
        </p:nvSpPr>
        <p:spPr>
          <a:xfrm>
            <a:off x="4224759" y="3731047"/>
            <a:ext cx="462987" cy="346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droite 14">
            <a:extLst>
              <a:ext uri="{FF2B5EF4-FFF2-40B4-BE49-F238E27FC236}">
                <a16:creationId xmlns:a16="http://schemas.microsoft.com/office/drawing/2014/main" id="{95958CB1-9780-48EA-99DA-EDB094783A0A}"/>
              </a:ext>
            </a:extLst>
          </p:cNvPr>
          <p:cNvSpPr/>
          <p:nvPr/>
        </p:nvSpPr>
        <p:spPr>
          <a:xfrm>
            <a:off x="7907679" y="3731047"/>
            <a:ext cx="462987" cy="346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BAE47AD-6F7C-495F-9F00-A5088DDDB71F}"/>
              </a:ext>
            </a:extLst>
          </p:cNvPr>
          <p:cNvSpPr/>
          <p:nvPr/>
        </p:nvSpPr>
        <p:spPr>
          <a:xfrm>
            <a:off x="4224759" y="2988869"/>
            <a:ext cx="7812912" cy="2103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3D21B31-7DC1-463A-AD8E-21ACE36E183A}"/>
              </a:ext>
            </a:extLst>
          </p:cNvPr>
          <p:cNvSpPr/>
          <p:nvPr/>
        </p:nvSpPr>
        <p:spPr>
          <a:xfrm>
            <a:off x="4074288" y="1952546"/>
            <a:ext cx="6053560" cy="1174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b="1" dirty="0"/>
              <a:t>Evaluation </a:t>
            </a:r>
            <a:r>
              <a:rPr lang="fr-FR" b="1" dirty="0" err="1"/>
              <a:t>Geriatrique</a:t>
            </a:r>
            <a:r>
              <a:rPr lang="fr-FR" b="1" dirty="0"/>
              <a:t> Standardisée</a:t>
            </a:r>
          </a:p>
        </p:txBody>
      </p:sp>
      <p:sp>
        <p:nvSpPr>
          <p:cNvPr id="18" name="ZoneTexte 17">
            <a:extLst>
              <a:ext uri="{FF2B5EF4-FFF2-40B4-BE49-F238E27FC236}">
                <a16:creationId xmlns:a16="http://schemas.microsoft.com/office/drawing/2014/main" id="{DFB58073-81F0-47CB-8C3E-B607B5E3870A}"/>
              </a:ext>
            </a:extLst>
          </p:cNvPr>
          <p:cNvSpPr txBox="1"/>
          <p:nvPr/>
        </p:nvSpPr>
        <p:spPr>
          <a:xfrm>
            <a:off x="4597080" y="6046222"/>
            <a:ext cx="7272760" cy="461665"/>
          </a:xfrm>
          <a:prstGeom prst="rect">
            <a:avLst/>
          </a:prstGeom>
          <a:noFill/>
        </p:spPr>
        <p:txBody>
          <a:bodyPr wrap="square" rtlCol="0">
            <a:spAutoFit/>
          </a:bodyPr>
          <a:lstStyle/>
          <a:p>
            <a:r>
              <a:rPr lang="fr-FR" sz="2400" dirty="0"/>
              <a:t>= Prise en charge </a:t>
            </a:r>
            <a:r>
              <a:rPr lang="fr-FR" sz="2400" b="1" dirty="0" err="1"/>
              <a:t>multiprofessionnelle</a:t>
            </a:r>
            <a:r>
              <a:rPr lang="fr-FR" sz="2400" dirty="0"/>
              <a:t> et </a:t>
            </a:r>
            <a:r>
              <a:rPr lang="fr-FR" sz="2400" b="1" dirty="0" err="1"/>
              <a:t>multidomaine</a:t>
            </a:r>
            <a:endParaRPr lang="fr-FR" sz="2400" b="1" dirty="0"/>
          </a:p>
        </p:txBody>
      </p:sp>
    </p:spTree>
    <p:extLst>
      <p:ext uri="{BB962C8B-B14F-4D97-AF65-F5344CB8AC3E}">
        <p14:creationId xmlns:p14="http://schemas.microsoft.com/office/powerpoint/2010/main" val="94477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2500"/>
                                        <p:tgtEl>
                                          <p:spTgt spid="16"/>
                                        </p:tgtEl>
                                        <p:attrNameLst>
                                          <p:attrName>ppt_x</p:attrName>
                                        </p:attrNameLst>
                                      </p:cBhvr>
                                      <p:tavLst>
                                        <p:tav tm="0">
                                          <p:val>
                                            <p:strVal val="ppt_x"/>
                                          </p:val>
                                        </p:tav>
                                        <p:tav tm="100000">
                                          <p:val>
                                            <p:strVal val="1+ppt_w/2"/>
                                          </p:val>
                                        </p:tav>
                                      </p:tavLst>
                                    </p:anim>
                                    <p:anim calcmode="lin" valueType="num">
                                      <p:cBhvr additive="base">
                                        <p:cTn id="7" dur="2500"/>
                                        <p:tgtEl>
                                          <p:spTgt spid="16"/>
                                        </p:tgtEl>
                                        <p:attrNameLst>
                                          <p:attrName>ppt_y</p:attrName>
                                        </p:attrNameLst>
                                      </p:cBhvr>
                                      <p:tavLst>
                                        <p:tav tm="0">
                                          <p:val>
                                            <p:strVal val="ppt_y"/>
                                          </p:val>
                                        </p:tav>
                                        <p:tav tm="100000">
                                          <p:val>
                                            <p:strVal val="ppt_y"/>
                                          </p:val>
                                        </p:tav>
                                      </p:tavLst>
                                    </p:anim>
                                    <p:set>
                                      <p:cBhvr>
                                        <p:cTn id="8" dur="1" fill="hold">
                                          <p:stCondLst>
                                            <p:cond delay="2499"/>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0-ppt_h/2"/>
                                          </p:val>
                                        </p:tav>
                                      </p:tavLst>
                                    </p:anim>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Complexité de prise en charge</a:t>
            </a:r>
          </a:p>
        </p:txBody>
      </p:sp>
      <p:pic>
        <p:nvPicPr>
          <p:cNvPr id="4" name="Picture 27" descr="who light be involved">
            <a:extLst>
              <a:ext uri="{FF2B5EF4-FFF2-40B4-BE49-F238E27FC236}">
                <a16:creationId xmlns:a16="http://schemas.microsoft.com/office/drawing/2014/main" id="{8D9656C1-7F83-2B41-9F60-F3E5F215290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97577"/>
            <a:ext cx="8229600" cy="3744416"/>
          </a:xfrm>
          <a:prstGeom prst="rect">
            <a:avLst/>
          </a:prstGeom>
          <a:noFill/>
          <a:ln>
            <a:noFill/>
          </a:ln>
        </p:spPr>
      </p:pic>
      <p:sp>
        <p:nvSpPr>
          <p:cNvPr id="5" name="TextBox 30">
            <a:extLst>
              <a:ext uri="{FF2B5EF4-FFF2-40B4-BE49-F238E27FC236}">
                <a16:creationId xmlns:a16="http://schemas.microsoft.com/office/drawing/2014/main" id="{F3AE56D5-D0A9-4D4D-9CDA-FA562E569767}"/>
              </a:ext>
            </a:extLst>
          </p:cNvPr>
          <p:cNvSpPr txBox="1"/>
          <p:nvPr/>
        </p:nvSpPr>
        <p:spPr>
          <a:xfrm>
            <a:off x="7705648" y="6117813"/>
            <a:ext cx="41764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F497D"/>
                </a:solidFill>
                <a:effectLst/>
                <a:uLnTx/>
                <a:uFillTx/>
                <a:latin typeface="Calibri"/>
                <a:ea typeface="+mn-ea"/>
                <a:cs typeface="+mn-cs"/>
              </a:rPr>
              <a:t>Gilbert </a:t>
            </a:r>
            <a:r>
              <a:rPr kumimoji="0" lang="fr-FR" sz="1200" b="1" i="0" u="none" strike="noStrike" kern="1200" cap="none" spc="0" normalizeH="0" baseline="0" noProof="0" dirty="0" err="1">
                <a:ln>
                  <a:noFill/>
                </a:ln>
                <a:solidFill>
                  <a:srgbClr val="1F497D"/>
                </a:solidFill>
                <a:effectLst/>
                <a:uLnTx/>
                <a:uFillTx/>
                <a:latin typeface="Calibri"/>
                <a:ea typeface="+mn-ea"/>
                <a:cs typeface="+mn-cs"/>
              </a:rPr>
              <a:t>T</a:t>
            </a:r>
            <a:r>
              <a:rPr kumimoji="0" lang="fr-FR" sz="1200" b="1" i="0" u="none" strike="noStrike" kern="1200" cap="none" spc="0" normalizeH="0" baseline="0" noProof="0" dirty="0">
                <a:ln>
                  <a:noFill/>
                </a:ln>
                <a:solidFill>
                  <a:srgbClr val="1F497D"/>
                </a:solidFill>
                <a:effectLst/>
                <a:uLnTx/>
                <a:uFillTx/>
                <a:latin typeface="Calibri"/>
                <a:ea typeface="+mn-ea"/>
                <a:cs typeface="+mn-cs"/>
              </a:rPr>
              <a:t> et </a:t>
            </a:r>
            <a:r>
              <a:rPr kumimoji="0" lang="fr-FR" sz="1200" b="1" i="0" u="none" strike="noStrike" kern="1200" cap="none" spc="0" normalizeH="0" baseline="0" noProof="0" dirty="0" err="1">
                <a:ln>
                  <a:noFill/>
                </a:ln>
                <a:solidFill>
                  <a:srgbClr val="1F497D"/>
                </a:solidFill>
                <a:effectLst/>
                <a:uLnTx/>
                <a:uFillTx/>
                <a:latin typeface="Calibri"/>
                <a:ea typeface="+mn-ea"/>
                <a:cs typeface="+mn-cs"/>
              </a:rPr>
              <a:t>Conroy</a:t>
            </a:r>
            <a:r>
              <a:rPr kumimoji="0" lang="fr-FR" sz="1200" b="1" i="0" u="none" strike="noStrike" kern="1200" cap="none" spc="0" normalizeH="0" baseline="0" noProof="0" dirty="0">
                <a:ln>
                  <a:noFill/>
                </a:ln>
                <a:solidFill>
                  <a:srgbClr val="1F497D"/>
                </a:solidFill>
                <a:effectLst/>
                <a:uLnTx/>
                <a:uFillTx/>
                <a:latin typeface="Calibri"/>
                <a:ea typeface="+mn-ea"/>
                <a:cs typeface="+mn-cs"/>
              </a:rPr>
              <a:t> S, Br J </a:t>
            </a:r>
            <a:r>
              <a:rPr kumimoji="0" lang="fr-FR" sz="1200" b="1" i="0" u="none" strike="noStrike" kern="1200" cap="none" spc="0" normalizeH="0" baseline="0" noProof="0" dirty="0" err="1">
                <a:ln>
                  <a:noFill/>
                </a:ln>
                <a:solidFill>
                  <a:srgbClr val="1F497D"/>
                </a:solidFill>
                <a:effectLst/>
                <a:uLnTx/>
                <a:uFillTx/>
                <a:latin typeface="Calibri"/>
                <a:ea typeface="+mn-ea"/>
                <a:cs typeface="+mn-cs"/>
              </a:rPr>
              <a:t>Hosp</a:t>
            </a:r>
            <a:r>
              <a:rPr kumimoji="0" lang="fr-FR" sz="1200" b="1" i="0" u="none" strike="noStrike" kern="1200" cap="none" spc="0" normalizeH="0" baseline="0" noProof="0" dirty="0">
                <a:ln>
                  <a:noFill/>
                </a:ln>
                <a:solidFill>
                  <a:srgbClr val="1F497D"/>
                </a:solidFill>
                <a:effectLst/>
                <a:uLnTx/>
                <a:uFillTx/>
                <a:latin typeface="Calibri"/>
                <a:ea typeface="+mn-ea"/>
                <a:cs typeface="+mn-cs"/>
              </a:rPr>
              <a:t> Med 2017</a:t>
            </a:r>
          </a:p>
        </p:txBody>
      </p:sp>
      <p:sp>
        <p:nvSpPr>
          <p:cNvPr id="9" name="Éclair 8"/>
          <p:cNvSpPr/>
          <p:nvPr/>
        </p:nvSpPr>
        <p:spPr>
          <a:xfrm>
            <a:off x="2999656" y="1269676"/>
            <a:ext cx="1152128" cy="108012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4148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Complexité de prise en charge</a:t>
            </a:r>
          </a:p>
        </p:txBody>
      </p:sp>
      <p:pic>
        <p:nvPicPr>
          <p:cNvPr id="4" name="Picture 27" descr="who light be involved">
            <a:extLst>
              <a:ext uri="{FF2B5EF4-FFF2-40B4-BE49-F238E27FC236}">
                <a16:creationId xmlns:a16="http://schemas.microsoft.com/office/drawing/2014/main" id="{8D9656C1-7F83-2B41-9F60-F3E5F215290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97577"/>
            <a:ext cx="8229600" cy="3744416"/>
          </a:xfrm>
          <a:prstGeom prst="rect">
            <a:avLst/>
          </a:prstGeom>
          <a:noFill/>
          <a:ln>
            <a:noFill/>
          </a:ln>
        </p:spPr>
      </p:pic>
      <p:sp>
        <p:nvSpPr>
          <p:cNvPr id="5" name="TextBox 30">
            <a:extLst>
              <a:ext uri="{FF2B5EF4-FFF2-40B4-BE49-F238E27FC236}">
                <a16:creationId xmlns:a16="http://schemas.microsoft.com/office/drawing/2014/main" id="{F3AE56D5-D0A9-4D4D-9CDA-FA562E569767}"/>
              </a:ext>
            </a:extLst>
          </p:cNvPr>
          <p:cNvSpPr txBox="1"/>
          <p:nvPr/>
        </p:nvSpPr>
        <p:spPr>
          <a:xfrm>
            <a:off x="7705648" y="6117813"/>
            <a:ext cx="41764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F497D"/>
                </a:solidFill>
                <a:effectLst/>
                <a:uLnTx/>
                <a:uFillTx/>
                <a:latin typeface="Calibri"/>
                <a:ea typeface="+mn-ea"/>
                <a:cs typeface="+mn-cs"/>
              </a:rPr>
              <a:t>Gilbert </a:t>
            </a:r>
            <a:r>
              <a:rPr kumimoji="0" lang="fr-FR" sz="1200" b="1" i="0" u="none" strike="noStrike" kern="1200" cap="none" spc="0" normalizeH="0" baseline="0" noProof="0" dirty="0" err="1">
                <a:ln>
                  <a:noFill/>
                </a:ln>
                <a:solidFill>
                  <a:srgbClr val="1F497D"/>
                </a:solidFill>
                <a:effectLst/>
                <a:uLnTx/>
                <a:uFillTx/>
                <a:latin typeface="Calibri"/>
                <a:ea typeface="+mn-ea"/>
                <a:cs typeface="+mn-cs"/>
              </a:rPr>
              <a:t>T</a:t>
            </a:r>
            <a:r>
              <a:rPr kumimoji="0" lang="fr-FR" sz="1200" b="1" i="0" u="none" strike="noStrike" kern="1200" cap="none" spc="0" normalizeH="0" baseline="0" noProof="0" dirty="0">
                <a:ln>
                  <a:noFill/>
                </a:ln>
                <a:solidFill>
                  <a:srgbClr val="1F497D"/>
                </a:solidFill>
                <a:effectLst/>
                <a:uLnTx/>
                <a:uFillTx/>
                <a:latin typeface="Calibri"/>
                <a:ea typeface="+mn-ea"/>
                <a:cs typeface="+mn-cs"/>
              </a:rPr>
              <a:t> et </a:t>
            </a:r>
            <a:r>
              <a:rPr kumimoji="0" lang="fr-FR" sz="1200" b="1" i="0" u="none" strike="noStrike" kern="1200" cap="none" spc="0" normalizeH="0" baseline="0" noProof="0" dirty="0" err="1">
                <a:ln>
                  <a:noFill/>
                </a:ln>
                <a:solidFill>
                  <a:srgbClr val="1F497D"/>
                </a:solidFill>
                <a:effectLst/>
                <a:uLnTx/>
                <a:uFillTx/>
                <a:latin typeface="Calibri"/>
                <a:ea typeface="+mn-ea"/>
                <a:cs typeface="+mn-cs"/>
              </a:rPr>
              <a:t>Conroy</a:t>
            </a:r>
            <a:r>
              <a:rPr kumimoji="0" lang="fr-FR" sz="1200" b="1" i="0" u="none" strike="noStrike" kern="1200" cap="none" spc="0" normalizeH="0" baseline="0" noProof="0" dirty="0">
                <a:ln>
                  <a:noFill/>
                </a:ln>
                <a:solidFill>
                  <a:srgbClr val="1F497D"/>
                </a:solidFill>
                <a:effectLst/>
                <a:uLnTx/>
                <a:uFillTx/>
                <a:latin typeface="Calibri"/>
                <a:ea typeface="+mn-ea"/>
                <a:cs typeface="+mn-cs"/>
              </a:rPr>
              <a:t> S, Br J </a:t>
            </a:r>
            <a:r>
              <a:rPr kumimoji="0" lang="fr-FR" sz="1200" b="1" i="0" u="none" strike="noStrike" kern="1200" cap="none" spc="0" normalizeH="0" baseline="0" noProof="0" dirty="0" err="1">
                <a:ln>
                  <a:noFill/>
                </a:ln>
                <a:solidFill>
                  <a:srgbClr val="1F497D"/>
                </a:solidFill>
                <a:effectLst/>
                <a:uLnTx/>
                <a:uFillTx/>
                <a:latin typeface="Calibri"/>
                <a:ea typeface="+mn-ea"/>
                <a:cs typeface="+mn-cs"/>
              </a:rPr>
              <a:t>Hosp</a:t>
            </a:r>
            <a:r>
              <a:rPr kumimoji="0" lang="fr-FR" sz="1200" b="1" i="0" u="none" strike="noStrike" kern="1200" cap="none" spc="0" normalizeH="0" baseline="0" noProof="0" dirty="0">
                <a:ln>
                  <a:noFill/>
                </a:ln>
                <a:solidFill>
                  <a:srgbClr val="1F497D"/>
                </a:solidFill>
                <a:effectLst/>
                <a:uLnTx/>
                <a:uFillTx/>
                <a:latin typeface="Calibri"/>
                <a:ea typeface="+mn-ea"/>
                <a:cs typeface="+mn-cs"/>
              </a:rPr>
              <a:t> Med 2017</a:t>
            </a:r>
          </a:p>
        </p:txBody>
      </p:sp>
      <p:sp>
        <p:nvSpPr>
          <p:cNvPr id="8" name="Éclair 7"/>
          <p:cNvSpPr/>
          <p:nvPr/>
        </p:nvSpPr>
        <p:spPr>
          <a:xfrm>
            <a:off x="6456040" y="3975457"/>
            <a:ext cx="1152128" cy="108012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Éclair 8"/>
          <p:cNvSpPr/>
          <p:nvPr/>
        </p:nvSpPr>
        <p:spPr>
          <a:xfrm>
            <a:off x="2999656" y="1269676"/>
            <a:ext cx="1152128" cy="108012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8142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274638"/>
            <a:ext cx="9144000" cy="1282154"/>
          </a:xfrm>
        </p:spPr>
        <p:txBody>
          <a:bodyPr>
            <a:normAutofit fontScale="90000"/>
          </a:bodyPr>
          <a:lstStyle/>
          <a:p>
            <a:r>
              <a:rPr lang="fr-FR" b="1">
                <a:solidFill>
                  <a:schemeClr val="accent1"/>
                </a:solidFill>
                <a:latin typeface="+mn-lt"/>
              </a:rPr>
              <a:t>Évolution de la prise en charge gériatrique</a:t>
            </a:r>
          </a:p>
        </p:txBody>
      </p:sp>
      <p:graphicFrame>
        <p:nvGraphicFramePr>
          <p:cNvPr id="4" name="Diagramme 3"/>
          <p:cNvGraphicFramePr/>
          <p:nvPr/>
        </p:nvGraphicFramePr>
        <p:xfrm>
          <a:off x="2255520" y="1412776"/>
          <a:ext cx="7872928" cy="5134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p:cNvSpPr txBox="1"/>
          <p:nvPr/>
        </p:nvSpPr>
        <p:spPr>
          <a:xfrm>
            <a:off x="10859968" y="6547104"/>
            <a:ext cx="1804416" cy="276999"/>
          </a:xfrm>
          <a:prstGeom prst="rect">
            <a:avLst/>
          </a:prstGeom>
          <a:noFill/>
        </p:spPr>
        <p:txBody>
          <a:bodyPr wrap="square" rtlCol="0">
            <a:spAutoFit/>
          </a:bodyPr>
          <a:lstStyle/>
          <a:p>
            <a:r>
              <a:rPr lang="fr-FR" sz="1200" dirty="0"/>
              <a:t>Adapté Pr. </a:t>
            </a:r>
            <a:r>
              <a:rPr lang="fr-FR" sz="1200" dirty="0" err="1"/>
              <a:t>Vellas</a:t>
            </a:r>
            <a:endParaRPr lang="fr-FR" sz="1200" dirty="0"/>
          </a:p>
        </p:txBody>
      </p:sp>
    </p:spTree>
    <p:extLst>
      <p:ext uri="{BB962C8B-B14F-4D97-AF65-F5344CB8AC3E}">
        <p14:creationId xmlns:p14="http://schemas.microsoft.com/office/powerpoint/2010/main" val="1177409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8955" y="285919"/>
            <a:ext cx="10001830" cy="1325563"/>
          </a:xfrm>
        </p:spPr>
        <p:txBody>
          <a:bodyPr>
            <a:normAutofit/>
          </a:bodyPr>
          <a:lstStyle/>
          <a:p>
            <a:r>
              <a:rPr lang="fr-FR" b="1" dirty="0">
                <a:solidFill>
                  <a:srgbClr val="0070C0"/>
                </a:solidFill>
              </a:rPr>
              <a:t>ICOPE: Integrated Care for </a:t>
            </a:r>
            <a:r>
              <a:rPr lang="fr-FR" b="1" dirty="0" err="1">
                <a:solidFill>
                  <a:srgbClr val="0070C0"/>
                </a:solidFill>
              </a:rPr>
              <a:t>Older</a:t>
            </a:r>
            <a:r>
              <a:rPr lang="fr-FR" b="1" dirty="0">
                <a:solidFill>
                  <a:srgbClr val="0070C0"/>
                </a:solidFill>
              </a:rPr>
              <a:t> </a:t>
            </a:r>
            <a:r>
              <a:rPr lang="fr-FR" b="1" dirty="0" err="1">
                <a:solidFill>
                  <a:srgbClr val="0070C0"/>
                </a:solidFill>
              </a:rPr>
              <a:t>PEople</a:t>
            </a:r>
            <a:endParaRPr lang="fr-FR" b="1" dirty="0">
              <a:solidFill>
                <a:srgbClr val="0070C0"/>
              </a:solidFill>
            </a:endParaRPr>
          </a:p>
        </p:txBody>
      </p:sp>
      <p:sp>
        <p:nvSpPr>
          <p:cNvPr id="3" name="Espace réservé du contenu 2"/>
          <p:cNvSpPr>
            <a:spLocks noGrp="1"/>
          </p:cNvSpPr>
          <p:nvPr>
            <p:ph idx="1"/>
          </p:nvPr>
        </p:nvSpPr>
        <p:spPr>
          <a:xfrm>
            <a:off x="688407" y="1775311"/>
            <a:ext cx="6732968" cy="4351338"/>
          </a:xfrm>
        </p:spPr>
        <p:txBody>
          <a:bodyPr/>
          <a:lstStyle/>
          <a:p>
            <a:pPr marL="0" indent="0">
              <a:buNone/>
            </a:pPr>
            <a:r>
              <a:rPr lang="fr-FR" b="1" dirty="0"/>
              <a:t>Objectif de préservation des </a:t>
            </a:r>
            <a:r>
              <a:rPr lang="fr-FR" b="1" dirty="0">
                <a:solidFill>
                  <a:srgbClr val="00B050"/>
                </a:solidFill>
              </a:rPr>
              <a:t>capacités intrinsèques </a:t>
            </a:r>
            <a:r>
              <a:rPr lang="fr-FR" b="1" dirty="0"/>
              <a:t>de la personne </a:t>
            </a:r>
            <a:endParaRPr lang="fr-FR" dirty="0"/>
          </a:p>
        </p:txBody>
      </p:sp>
      <p:pic>
        <p:nvPicPr>
          <p:cNvPr id="4" name="Image 3"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9573" y="1390847"/>
            <a:ext cx="3363444" cy="4329952"/>
          </a:xfrm>
          <a:prstGeom prst="rect">
            <a:avLst/>
          </a:prstGeom>
        </p:spPr>
      </p:pic>
      <p:pic>
        <p:nvPicPr>
          <p:cNvPr id="5" name="Image 4"/>
          <p:cNvPicPr>
            <a:picLocks noChangeAspect="1"/>
          </p:cNvPicPr>
          <p:nvPr/>
        </p:nvPicPr>
        <p:blipFill>
          <a:blip r:embed="rId4"/>
          <a:stretch>
            <a:fillRect/>
          </a:stretch>
        </p:blipFill>
        <p:spPr>
          <a:xfrm>
            <a:off x="8409573" y="5485326"/>
            <a:ext cx="3381375" cy="1352550"/>
          </a:xfrm>
          <a:prstGeom prst="rect">
            <a:avLst/>
          </a:prstGeom>
        </p:spPr>
      </p:pic>
      <p:pic>
        <p:nvPicPr>
          <p:cNvPr id="6"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0006" t="22222" r="5818" b="16666"/>
          <a:stretch/>
        </p:blipFill>
        <p:spPr>
          <a:xfrm>
            <a:off x="2021185" y="2849514"/>
            <a:ext cx="4097721" cy="3467302"/>
          </a:xfrm>
          <a:prstGeom prst="rect">
            <a:avLst/>
          </a:prstGeom>
        </p:spPr>
      </p:pic>
      <p:sp>
        <p:nvSpPr>
          <p:cNvPr id="7" name="ZoneTexte 6"/>
          <p:cNvSpPr txBox="1"/>
          <p:nvPr/>
        </p:nvSpPr>
        <p:spPr>
          <a:xfrm>
            <a:off x="1580894" y="3363738"/>
            <a:ext cx="1363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MOBILITE</a:t>
            </a:r>
          </a:p>
        </p:txBody>
      </p:sp>
      <p:sp>
        <p:nvSpPr>
          <p:cNvPr id="8" name="ZoneTexte 7"/>
          <p:cNvSpPr txBox="1"/>
          <p:nvPr/>
        </p:nvSpPr>
        <p:spPr>
          <a:xfrm>
            <a:off x="5343490" y="5566360"/>
            <a:ext cx="1363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OUIE</a:t>
            </a:r>
          </a:p>
        </p:txBody>
      </p:sp>
      <p:sp>
        <p:nvSpPr>
          <p:cNvPr id="9" name="ZoneTexte 8"/>
          <p:cNvSpPr txBox="1"/>
          <p:nvPr/>
        </p:nvSpPr>
        <p:spPr>
          <a:xfrm>
            <a:off x="1580894" y="5605590"/>
            <a:ext cx="1363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COGNITION</a:t>
            </a:r>
          </a:p>
        </p:txBody>
      </p:sp>
      <p:sp>
        <p:nvSpPr>
          <p:cNvPr id="10" name="ZoneTexte 9"/>
          <p:cNvSpPr txBox="1"/>
          <p:nvPr/>
        </p:nvSpPr>
        <p:spPr>
          <a:xfrm>
            <a:off x="1064029" y="4545931"/>
            <a:ext cx="1363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THYMIE</a:t>
            </a:r>
          </a:p>
        </p:txBody>
      </p:sp>
      <p:sp>
        <p:nvSpPr>
          <p:cNvPr id="11" name="ZoneTexte 10"/>
          <p:cNvSpPr txBox="1"/>
          <p:nvPr/>
        </p:nvSpPr>
        <p:spPr>
          <a:xfrm>
            <a:off x="5931361" y="4372706"/>
            <a:ext cx="1363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VUE</a:t>
            </a:r>
          </a:p>
        </p:txBody>
      </p:sp>
      <p:sp>
        <p:nvSpPr>
          <p:cNvPr id="12" name="ZoneTexte 11"/>
          <p:cNvSpPr txBox="1"/>
          <p:nvPr/>
        </p:nvSpPr>
        <p:spPr>
          <a:xfrm>
            <a:off x="5090586" y="3357428"/>
            <a:ext cx="1363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NUTRITION</a:t>
            </a:r>
          </a:p>
        </p:txBody>
      </p:sp>
      <p:pic>
        <p:nvPicPr>
          <p:cNvPr id="13" name="Picture 9" descr="A close up of electronics&#10;&#10;Description generated with very high confidence">
            <a:extLst>
              <a:ext uri="{FF2B5EF4-FFF2-40B4-BE49-F238E27FC236}">
                <a16:creationId xmlns:a16="http://schemas.microsoft.com/office/drawing/2014/main" id="{09CF3612-EF10-49A7-8DD6-845E65C5B0E3}"/>
              </a:ext>
            </a:extLst>
          </p:cNvPr>
          <p:cNvPicPr>
            <a:picLocks noChangeAspect="1"/>
          </p:cNvPicPr>
          <p:nvPr/>
        </p:nvPicPr>
        <p:blipFill rotWithShape="1">
          <a:blip r:embed="rId6">
            <a:extLst>
              <a:ext uri="{28A0092B-C50C-407E-A947-70E740481C1C}">
                <a14:useLocalDpi xmlns:a14="http://schemas.microsoft.com/office/drawing/2010/main" val="0"/>
              </a:ext>
            </a:extLst>
          </a:blip>
          <a:srcRect l="14103" t="5900" r="5879" b="4851"/>
          <a:stretch/>
        </p:blipFill>
        <p:spPr>
          <a:xfrm>
            <a:off x="6453874" y="1294545"/>
            <a:ext cx="2064743" cy="1996089"/>
          </a:xfrm>
          <a:prstGeom prst="rect">
            <a:avLst/>
          </a:prstGeom>
        </p:spPr>
      </p:pic>
    </p:spTree>
    <p:extLst>
      <p:ext uri="{BB962C8B-B14F-4D97-AF65-F5344CB8AC3E}">
        <p14:creationId xmlns:p14="http://schemas.microsoft.com/office/powerpoint/2010/main" val="280714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1673" y="365125"/>
            <a:ext cx="11970327" cy="1325563"/>
          </a:xfrm>
        </p:spPr>
        <p:txBody>
          <a:bodyPr>
            <a:normAutofit/>
          </a:bodyPr>
          <a:lstStyle/>
          <a:p>
            <a:r>
              <a:rPr lang="fr-FR" b="1">
                <a:solidFill>
                  <a:schemeClr val="accent1"/>
                </a:solidFill>
                <a:latin typeface="+mn-lt"/>
              </a:rPr>
              <a:t>Capacités intrinsèques et aptitudes fonctionnelles </a:t>
            </a:r>
          </a:p>
        </p:txBody>
      </p:sp>
      <p:sp>
        <p:nvSpPr>
          <p:cNvPr id="3" name="Espace réservé du contenu 2"/>
          <p:cNvSpPr>
            <a:spLocks noGrp="1"/>
          </p:cNvSpPr>
          <p:nvPr>
            <p:ph idx="1"/>
          </p:nvPr>
        </p:nvSpPr>
        <p:spPr/>
        <p:txBody>
          <a:bodyPr>
            <a:normAutofit fontScale="92500" lnSpcReduction="20000"/>
          </a:bodyPr>
          <a:lstStyle/>
          <a:p>
            <a:r>
              <a:rPr lang="fr-FR" b="1" u="sng"/>
              <a:t>CI</a:t>
            </a:r>
            <a:r>
              <a:rPr lang="fr-FR"/>
              <a:t>: association des capacités</a:t>
            </a:r>
          </a:p>
          <a:p>
            <a:pPr marL="0" indent="0">
              <a:buNone/>
            </a:pPr>
            <a:r>
              <a:rPr lang="fr-FR"/>
              <a:t>physiques, mentales et</a:t>
            </a:r>
          </a:p>
          <a:p>
            <a:pPr marL="0" indent="0">
              <a:buNone/>
            </a:pPr>
            <a:r>
              <a:rPr lang="fr-FR"/>
              <a:t>psychologiques.</a:t>
            </a:r>
          </a:p>
          <a:p>
            <a:r>
              <a:rPr lang="fr-FR" b="1" u="sng"/>
              <a:t>Aptitude fonctionnelle (AF)</a:t>
            </a:r>
            <a:r>
              <a:rPr lang="fr-FR"/>
              <a:t>:</a:t>
            </a:r>
          </a:p>
          <a:p>
            <a:pPr marL="0" indent="0">
              <a:buNone/>
            </a:pPr>
            <a:r>
              <a:rPr lang="fr-FR"/>
              <a:t>Combinaison et interactions de la CI </a:t>
            </a:r>
          </a:p>
          <a:p>
            <a:pPr marL="0" indent="0">
              <a:buNone/>
            </a:pPr>
            <a:r>
              <a:rPr lang="fr-FR"/>
              <a:t>avec l’environnement de la </a:t>
            </a:r>
          </a:p>
          <a:p>
            <a:pPr marL="0" indent="0">
              <a:buNone/>
            </a:pPr>
            <a:r>
              <a:rPr lang="fr-FR"/>
              <a:t>Personne</a:t>
            </a:r>
          </a:p>
          <a:p>
            <a:pPr marL="0" indent="0">
              <a:buNone/>
            </a:pPr>
            <a:r>
              <a:rPr lang="fr-FR" i="1">
                <a:solidFill>
                  <a:schemeClr val="accent1"/>
                </a:solidFill>
              </a:rPr>
              <a:t>« Vieillir en santé: Pouvoir continuer à faire</a:t>
            </a:r>
          </a:p>
          <a:p>
            <a:pPr marL="0" indent="0">
              <a:buNone/>
            </a:pPr>
            <a:r>
              <a:rPr lang="fr-FR" i="1">
                <a:solidFill>
                  <a:schemeClr val="accent1"/>
                </a:solidFill>
              </a:rPr>
              <a:t>Ce qui est important pour chacun d’entre</a:t>
            </a:r>
          </a:p>
          <a:p>
            <a:pPr marL="0" indent="0">
              <a:buNone/>
            </a:pPr>
            <a:r>
              <a:rPr lang="fr-FR" i="1">
                <a:solidFill>
                  <a:schemeClr val="accent1"/>
                </a:solidFill>
              </a:rPr>
              <a:t>nous »</a:t>
            </a:r>
          </a:p>
          <a:p>
            <a:pPr marL="0" indent="0">
              <a:buNone/>
            </a:pPr>
            <a:endParaRPr lang="fr-FR"/>
          </a:p>
          <a:p>
            <a:pPr marL="0" indent="0">
              <a:buNone/>
            </a:pPr>
            <a:endParaRPr lang="fr-FR"/>
          </a:p>
          <a:p>
            <a:endParaRPr lang="fr-FR"/>
          </a:p>
        </p:txBody>
      </p:sp>
      <p:pic>
        <p:nvPicPr>
          <p:cNvPr id="4" name="Image 3">
            <a:extLst>
              <a:ext uri="{FF2B5EF4-FFF2-40B4-BE49-F238E27FC236}">
                <a16:creationId xmlns:a16="http://schemas.microsoft.com/office/drawing/2014/main" id="{75BDDA09-CEF8-DA4B-8464-01EC4A171C55}"/>
              </a:ext>
            </a:extLst>
          </p:cNvPr>
          <p:cNvPicPr>
            <a:picLocks noChangeAspect="1"/>
          </p:cNvPicPr>
          <p:nvPr/>
        </p:nvPicPr>
        <p:blipFill>
          <a:blip r:embed="rId3"/>
          <a:stretch>
            <a:fillRect/>
          </a:stretch>
        </p:blipFill>
        <p:spPr>
          <a:xfrm>
            <a:off x="7392144" y="1438300"/>
            <a:ext cx="3003950" cy="2481524"/>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807" y="4149080"/>
            <a:ext cx="2714625" cy="2400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ZoneTexte 4">
            <a:extLst>
              <a:ext uri="{FF2B5EF4-FFF2-40B4-BE49-F238E27FC236}">
                <a16:creationId xmlns:a16="http://schemas.microsoft.com/office/drawing/2014/main" id="{1E2CAB7D-762A-43B1-B50B-B87E03EEE1BC}"/>
              </a:ext>
            </a:extLst>
          </p:cNvPr>
          <p:cNvSpPr txBox="1"/>
          <p:nvPr/>
        </p:nvSpPr>
        <p:spPr>
          <a:xfrm>
            <a:off x="0" y="6460543"/>
            <a:ext cx="3148314" cy="369332"/>
          </a:xfrm>
          <a:prstGeom prst="rect">
            <a:avLst/>
          </a:prstGeom>
          <a:noFill/>
        </p:spPr>
        <p:txBody>
          <a:bodyPr wrap="square" rtlCol="0">
            <a:spAutoFit/>
          </a:bodyPr>
          <a:lstStyle/>
          <a:p>
            <a:r>
              <a:rPr lang="fr-FR" dirty="0"/>
              <a:t>Remerciement Pr VELLAS</a:t>
            </a:r>
          </a:p>
        </p:txBody>
      </p:sp>
    </p:spTree>
    <p:extLst>
      <p:ext uri="{BB962C8B-B14F-4D97-AF65-F5344CB8AC3E}">
        <p14:creationId xmlns:p14="http://schemas.microsoft.com/office/powerpoint/2010/main" val="3638889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2938" y="413316"/>
            <a:ext cx="11799062" cy="1973624"/>
          </a:xfrm>
        </p:spPr>
        <p:txBody>
          <a:bodyPr>
            <a:normAutofit/>
          </a:bodyPr>
          <a:lstStyle/>
          <a:p>
            <a:r>
              <a:rPr lang="fr-FR" sz="4400" dirty="0"/>
              <a:t>Prévenir la dépendance ou préserver l’autonomie?</a:t>
            </a:r>
          </a:p>
        </p:txBody>
      </p:sp>
      <p:pic>
        <p:nvPicPr>
          <p:cNvPr id="4" name="Image 3"/>
          <p:cNvPicPr>
            <a:picLocks noChangeAspect="1"/>
          </p:cNvPicPr>
          <p:nvPr/>
        </p:nvPicPr>
        <p:blipFill>
          <a:blip r:embed="rId3">
            <a:clrChange>
              <a:clrFrom>
                <a:srgbClr val="FFFFFF"/>
              </a:clrFrom>
              <a:clrTo>
                <a:srgbClr val="FFFFFF">
                  <a:alpha val="0"/>
                </a:srgbClr>
              </a:clrTo>
            </a:clrChange>
          </a:blip>
          <a:stretch>
            <a:fillRect/>
          </a:stretch>
        </p:blipFill>
        <p:spPr>
          <a:xfrm>
            <a:off x="4890036" y="2386940"/>
            <a:ext cx="6852270" cy="4279283"/>
          </a:xfrm>
          <a:prstGeom prst="rect">
            <a:avLst/>
          </a:prstGeom>
        </p:spPr>
      </p:pic>
      <p:sp>
        <p:nvSpPr>
          <p:cNvPr id="6" name="Rectangle 5">
            <a:extLst>
              <a:ext uri="{FF2B5EF4-FFF2-40B4-BE49-F238E27FC236}">
                <a16:creationId xmlns:a16="http://schemas.microsoft.com/office/drawing/2014/main" id="{C479CBC5-6997-4610-8AE6-F0EF02C88B9D}"/>
              </a:ext>
            </a:extLst>
          </p:cNvPr>
          <p:cNvSpPr/>
          <p:nvPr/>
        </p:nvSpPr>
        <p:spPr>
          <a:xfrm>
            <a:off x="0" y="635464"/>
            <a:ext cx="12192000" cy="49885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25806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5086109" y="237804"/>
            <a:ext cx="10515600" cy="1325563"/>
          </a:xfrm>
        </p:spPr>
        <p:txBody>
          <a:bodyPr/>
          <a:lstStyle/>
          <a:p>
            <a:pPr eaLnBrk="1" hangingPunct="1"/>
            <a:r>
              <a:rPr lang="fr-FR" altLang="en-US" b="1" dirty="0">
                <a:ea typeface="ＭＳ Ｐゴシック" panose="020B0600070205080204" pitchFamily="34" charset="-128"/>
              </a:rPr>
              <a:t>Autonomie</a:t>
            </a:r>
          </a:p>
        </p:txBody>
      </p:sp>
      <p:sp>
        <p:nvSpPr>
          <p:cNvPr id="18435" name="Espace réservé du contenu 2"/>
          <p:cNvSpPr>
            <a:spLocks noGrp="1"/>
          </p:cNvSpPr>
          <p:nvPr>
            <p:ph idx="1"/>
          </p:nvPr>
        </p:nvSpPr>
        <p:spPr>
          <a:xfrm>
            <a:off x="1474808" y="1690688"/>
            <a:ext cx="10515600" cy="4351338"/>
          </a:xfrm>
        </p:spPr>
        <p:txBody>
          <a:bodyPr/>
          <a:lstStyle/>
          <a:p>
            <a:pPr eaLnBrk="1" hangingPunct="1"/>
            <a:r>
              <a:rPr lang="fr-FR" altLang="en-US" dirty="0">
                <a:ea typeface="ＭＳ Ｐゴシック" panose="020B0600070205080204" pitchFamily="34" charset="-128"/>
              </a:rPr>
              <a:t>C’est </a:t>
            </a:r>
            <a:r>
              <a:rPr lang="fr-FR" altLang="en-US" b="1" dirty="0">
                <a:solidFill>
                  <a:srgbClr val="FF0000"/>
                </a:solidFill>
                <a:ea typeface="ＭＳ Ｐゴシック" panose="020B0600070205080204" pitchFamily="34" charset="-128"/>
              </a:rPr>
              <a:t>le droit et le pouvoir de se gouverner soi-même</a:t>
            </a:r>
            <a:r>
              <a:rPr lang="fr-FR" altLang="en-US" dirty="0">
                <a:ea typeface="ＭＳ Ｐゴシック" panose="020B0600070205080204" pitchFamily="34" charset="-128"/>
              </a:rPr>
              <a:t>, de faire des choix dans la vie</a:t>
            </a:r>
          </a:p>
          <a:p>
            <a:pPr eaLnBrk="1" hangingPunct="1"/>
            <a:r>
              <a:rPr lang="fr-FR" altLang="en-US" dirty="0">
                <a:ea typeface="ＭＳ Ｐゴシック" panose="020B0600070205080204" pitchFamily="34" charset="-128"/>
              </a:rPr>
              <a:t>il s'agit donc d'une définition large englobant les aspects physique, psychique, économiques et financiers</a:t>
            </a:r>
          </a:p>
        </p:txBody>
      </p:sp>
    </p:spTree>
    <p:extLst>
      <p:ext uri="{BB962C8B-B14F-4D97-AF65-F5344CB8AC3E}">
        <p14:creationId xmlns:p14="http://schemas.microsoft.com/office/powerpoint/2010/main" val="740920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a:xfrm>
            <a:off x="4669421" y="0"/>
            <a:ext cx="10515600" cy="1325563"/>
          </a:xfrm>
        </p:spPr>
        <p:txBody>
          <a:bodyPr/>
          <a:lstStyle/>
          <a:p>
            <a:pPr eaLnBrk="1" hangingPunct="1"/>
            <a:r>
              <a:rPr lang="fr-FR" altLang="en-US" b="1" dirty="0">
                <a:ea typeface="ＭＳ Ｐゴシック" panose="020B0600070205080204" pitchFamily="34" charset="-128"/>
              </a:rPr>
              <a:t>Dépendance</a:t>
            </a:r>
          </a:p>
        </p:txBody>
      </p:sp>
      <p:sp>
        <p:nvSpPr>
          <p:cNvPr id="19459" name="Espace réservé du contenu 2"/>
          <p:cNvSpPr>
            <a:spLocks noGrp="1"/>
          </p:cNvSpPr>
          <p:nvPr>
            <p:ph idx="1"/>
          </p:nvPr>
        </p:nvSpPr>
        <p:spPr>
          <a:xfrm>
            <a:off x="1567405" y="1895073"/>
            <a:ext cx="10515600" cy="4351338"/>
          </a:xfrm>
        </p:spPr>
        <p:txBody>
          <a:bodyPr/>
          <a:lstStyle/>
          <a:p>
            <a:pPr eaLnBrk="1" hangingPunct="1"/>
            <a:r>
              <a:rPr lang="fr-FR" altLang="en-US" dirty="0">
                <a:solidFill>
                  <a:srgbClr val="FF0000"/>
                </a:solidFill>
                <a:ea typeface="ＭＳ Ｐゴシック" panose="020B0600070205080204" pitchFamily="34" charset="-128"/>
              </a:rPr>
              <a:t>Besoin d’assistance </a:t>
            </a:r>
            <a:r>
              <a:rPr lang="fr-FR" altLang="en-US" dirty="0">
                <a:ea typeface="ＭＳ Ｐゴシック" panose="020B0600070205080204" pitchFamily="34" charset="-128"/>
              </a:rPr>
              <a:t>pour accomplir les actes de la vie quotidienne habituellement effectués sans aide</a:t>
            </a:r>
          </a:p>
          <a:p>
            <a:pPr eaLnBrk="1" hangingPunct="1"/>
            <a:r>
              <a:rPr lang="fr-FR" altLang="en-US" dirty="0">
                <a:ea typeface="ＭＳ Ｐゴシック" panose="020B0600070205080204" pitchFamily="34" charset="-128"/>
              </a:rPr>
              <a:t>Un sujet peut donc être dépendant, tout en gardant une certaine autonomie  </a:t>
            </a:r>
          </a:p>
        </p:txBody>
      </p:sp>
      <p:sp>
        <p:nvSpPr>
          <p:cNvPr id="2" name="ZoneTexte 1"/>
          <p:cNvSpPr txBox="1"/>
          <p:nvPr/>
        </p:nvSpPr>
        <p:spPr>
          <a:xfrm>
            <a:off x="2592728" y="4338770"/>
            <a:ext cx="9032266" cy="1523494"/>
          </a:xfrm>
          <a:prstGeom prst="rect">
            <a:avLst/>
          </a:prstGeom>
          <a:noFill/>
        </p:spPr>
        <p:txBody>
          <a:bodyPr wrap="square" rtlCol="0">
            <a:spAutoFit/>
          </a:bodyPr>
          <a:lstStyle/>
          <a:p>
            <a:r>
              <a:rPr lang="fr-FR" sz="2500" dirty="0"/>
              <a:t>37% des &gt; 75 ans et</a:t>
            </a:r>
          </a:p>
          <a:p>
            <a:r>
              <a:rPr lang="fr-FR" sz="2500" dirty="0"/>
              <a:t>80% des &gt; 90 ans ont une aide pour les activités de la vie courante (conjoint à 50% ; enfant 25%)</a:t>
            </a:r>
          </a:p>
          <a:p>
            <a:endParaRPr lang="fr-FR" dirty="0"/>
          </a:p>
        </p:txBody>
      </p:sp>
    </p:spTree>
    <p:extLst>
      <p:ext uri="{BB962C8B-B14F-4D97-AF65-F5344CB8AC3E}">
        <p14:creationId xmlns:p14="http://schemas.microsoft.com/office/powerpoint/2010/main" val="1610192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4148559" y="156781"/>
            <a:ext cx="10515600" cy="1325563"/>
          </a:xfrm>
        </p:spPr>
        <p:txBody>
          <a:bodyPr/>
          <a:lstStyle/>
          <a:p>
            <a:pPr eaLnBrk="1" hangingPunct="1"/>
            <a:r>
              <a:rPr lang="fr-FR" altLang="en-US" b="1" dirty="0">
                <a:solidFill>
                  <a:srgbClr val="800000"/>
                </a:solidFill>
                <a:ea typeface="ＭＳ Ｐゴシック" panose="020B0600070205080204" pitchFamily="34" charset="-128"/>
              </a:rPr>
              <a:t>Etat Grabataire</a:t>
            </a:r>
          </a:p>
        </p:txBody>
      </p:sp>
      <p:sp>
        <p:nvSpPr>
          <p:cNvPr id="21507" name="Espace réservé du contenu 2"/>
          <p:cNvSpPr>
            <a:spLocks noGrp="1"/>
          </p:cNvSpPr>
          <p:nvPr>
            <p:ph idx="1"/>
          </p:nvPr>
        </p:nvSpPr>
        <p:spPr>
          <a:xfrm>
            <a:off x="1486383" y="2207590"/>
            <a:ext cx="10515600" cy="4351338"/>
          </a:xfrm>
        </p:spPr>
        <p:txBody>
          <a:bodyPr/>
          <a:lstStyle/>
          <a:p>
            <a:pPr eaLnBrk="1" hangingPunct="1"/>
            <a:r>
              <a:rPr lang="fr-FR" altLang="en-US" dirty="0">
                <a:solidFill>
                  <a:srgbClr val="C00000"/>
                </a:solidFill>
                <a:ea typeface="ＭＳ Ｐゴシック" panose="020B0600070205080204" pitchFamily="34" charset="-128"/>
              </a:rPr>
              <a:t>Incapacité de quitter seul son lit</a:t>
            </a:r>
          </a:p>
          <a:p>
            <a:pPr eaLnBrk="1" hangingPunct="1"/>
            <a:r>
              <a:rPr lang="fr-FR" altLang="en-US" dirty="0">
                <a:ea typeface="ＭＳ Ｐゴシック" panose="020B0600070205080204" pitchFamily="34" charset="-128"/>
              </a:rPr>
              <a:t>Touche 5 à 10% des sujets de plus de 85 ans</a:t>
            </a:r>
          </a:p>
          <a:p>
            <a:pPr eaLnBrk="1" hangingPunct="1"/>
            <a:r>
              <a:rPr lang="fr-FR" altLang="en-US" dirty="0">
                <a:ea typeface="ＭＳ Ｐゴシック" panose="020B0600070205080204" pitchFamily="34" charset="-128"/>
              </a:rPr>
              <a:t>Ensemble de </a:t>
            </a:r>
            <a:r>
              <a:rPr lang="fr-FR" altLang="en-US" dirty="0" err="1">
                <a:ea typeface="ＭＳ Ｐゴシック" panose="020B0600070205080204" pitchFamily="34" charset="-128"/>
              </a:rPr>
              <a:t>déteriorations</a:t>
            </a:r>
            <a:r>
              <a:rPr lang="fr-FR" altLang="en-US" dirty="0">
                <a:ea typeface="ＭＳ Ｐゴシック" panose="020B0600070205080204" pitchFamily="34" charset="-128"/>
              </a:rPr>
              <a:t> sur le plan musculaire, cutané, neurologique, </a:t>
            </a:r>
            <a:r>
              <a:rPr lang="fr-FR" altLang="en-US" dirty="0" err="1">
                <a:ea typeface="ＭＳ Ｐゴシック" panose="020B0600070205080204" pitchFamily="34" charset="-128"/>
              </a:rPr>
              <a:t>ostéo-articulaire</a:t>
            </a:r>
            <a:r>
              <a:rPr lang="fr-FR" altLang="en-US" dirty="0">
                <a:ea typeface="ＭＳ Ｐゴシック" panose="020B0600070205080204" pitchFamily="34" charset="-128"/>
              </a:rPr>
              <a:t>, viscéral, métabolique et psychiatrique</a:t>
            </a:r>
          </a:p>
          <a:p>
            <a:pPr eaLnBrk="1" hangingPunct="1"/>
            <a:endParaRPr lang="fr-FR" altLang="en-US" dirty="0">
              <a:ea typeface="ＭＳ Ｐゴシック" panose="020B0600070205080204" pitchFamily="34" charset="-128"/>
            </a:endParaRPr>
          </a:p>
          <a:p>
            <a:pPr eaLnBrk="1" hangingPunct="1">
              <a:buFont typeface="Arial" panose="020B0604020202020204" pitchFamily="34" charset="0"/>
              <a:buNone/>
            </a:pPr>
            <a:endParaRPr lang="fr-FR" altLang="en-US" dirty="0">
              <a:ea typeface="ＭＳ Ｐゴシック" panose="020B0600070205080204" pitchFamily="34" charset="-128"/>
            </a:endParaRPr>
          </a:p>
        </p:txBody>
      </p:sp>
    </p:spTree>
    <p:extLst>
      <p:ext uri="{BB962C8B-B14F-4D97-AF65-F5344CB8AC3E}">
        <p14:creationId xmlns:p14="http://schemas.microsoft.com/office/powerpoint/2010/main" val="591288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61" y="186995"/>
            <a:ext cx="10515600" cy="1325563"/>
          </a:xfrm>
        </p:spPr>
        <p:txBody>
          <a:bodyPr/>
          <a:lstStyle/>
          <a:p>
            <a:r>
              <a:rPr lang="fr-FR" dirty="0"/>
              <a:t>La pyramide des âges en 2020</a:t>
            </a:r>
          </a:p>
        </p:txBody>
      </p:sp>
      <p:pic>
        <p:nvPicPr>
          <p:cNvPr id="4" name="Image 3" descr="Capture d’écran"/>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546"/>
          <a:stretch/>
        </p:blipFill>
        <p:spPr>
          <a:xfrm>
            <a:off x="3100295" y="1294410"/>
            <a:ext cx="5753903" cy="5302092"/>
          </a:xfrm>
          <a:prstGeom prst="rect">
            <a:avLst/>
          </a:prstGeom>
        </p:spPr>
      </p:pic>
      <p:grpSp>
        <p:nvGrpSpPr>
          <p:cNvPr id="8" name="Groupe 7"/>
          <p:cNvGrpSpPr/>
          <p:nvPr/>
        </p:nvGrpSpPr>
        <p:grpSpPr>
          <a:xfrm>
            <a:off x="4013860" y="2124524"/>
            <a:ext cx="8178140" cy="685455"/>
            <a:chOff x="4013860" y="2310440"/>
            <a:chExt cx="8178140" cy="685455"/>
          </a:xfrm>
        </p:grpSpPr>
        <p:sp>
          <p:nvSpPr>
            <p:cNvPr id="5" name="Flèche vers le bas 4"/>
            <p:cNvSpPr/>
            <p:nvPr/>
          </p:nvSpPr>
          <p:spPr>
            <a:xfrm rot="10800000">
              <a:off x="4013860" y="2313754"/>
              <a:ext cx="296883" cy="6821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vers le bas 5"/>
            <p:cNvSpPr/>
            <p:nvPr/>
          </p:nvSpPr>
          <p:spPr>
            <a:xfrm rot="10800000">
              <a:off x="7902877" y="2310440"/>
              <a:ext cx="296883" cy="6821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8724405" y="2493909"/>
              <a:ext cx="3467595" cy="369332"/>
            </a:xfrm>
            <a:prstGeom prst="rect">
              <a:avLst/>
            </a:prstGeom>
            <a:noFill/>
          </p:spPr>
          <p:txBody>
            <a:bodyPr wrap="square" rtlCol="0">
              <a:spAutoFit/>
            </a:bodyPr>
            <a:lstStyle/>
            <a:p>
              <a:r>
                <a:rPr lang="fr-FR" dirty="0">
                  <a:solidFill>
                    <a:schemeClr val="accent1">
                      <a:lumMod val="75000"/>
                    </a:schemeClr>
                  </a:solidFill>
                </a:rPr>
                <a:t>Génération « Baby-Boom »</a:t>
              </a:r>
            </a:p>
          </p:txBody>
        </p:sp>
      </p:grpSp>
      <p:pic>
        <p:nvPicPr>
          <p:cNvPr id="9" name="Image 8"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455" y="6367870"/>
            <a:ext cx="2381582" cy="457264"/>
          </a:xfrm>
          <a:prstGeom prst="rect">
            <a:avLst/>
          </a:prstGeom>
        </p:spPr>
      </p:pic>
      <p:sp>
        <p:nvSpPr>
          <p:cNvPr id="10" name="ZoneTexte 9"/>
          <p:cNvSpPr txBox="1"/>
          <p:nvPr/>
        </p:nvSpPr>
        <p:spPr>
          <a:xfrm>
            <a:off x="9324196" y="6044704"/>
            <a:ext cx="1957363" cy="646331"/>
          </a:xfrm>
          <a:prstGeom prst="rect">
            <a:avLst/>
          </a:prstGeom>
          <a:noFill/>
        </p:spPr>
        <p:txBody>
          <a:bodyPr wrap="square" rtlCol="0">
            <a:spAutoFit/>
          </a:bodyPr>
          <a:lstStyle/>
          <a:p>
            <a:r>
              <a:rPr lang="fr-FR" dirty="0"/>
              <a:t>Estimations INSEE au 1</a:t>
            </a:r>
            <a:r>
              <a:rPr lang="fr-FR" baseline="30000" dirty="0"/>
              <a:t>er</a:t>
            </a:r>
            <a:r>
              <a:rPr lang="fr-FR" dirty="0"/>
              <a:t> janvier 2020</a:t>
            </a:r>
          </a:p>
        </p:txBody>
      </p:sp>
    </p:spTree>
    <p:extLst>
      <p:ext uri="{BB962C8B-B14F-4D97-AF65-F5344CB8AC3E}">
        <p14:creationId xmlns:p14="http://schemas.microsoft.com/office/powerpoint/2010/main" val="298664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650670" y="-555343"/>
            <a:ext cx="10046525" cy="2471738"/>
          </a:xfrm>
        </p:spPr>
        <p:txBody>
          <a:bodyPr/>
          <a:lstStyle/>
          <a:p>
            <a:r>
              <a:rPr lang="fr-FR" altLang="en-US" sz="3000" dirty="0">
                <a:ea typeface="ＭＳ Ｐゴシック" panose="020B0600070205080204" pitchFamily="34" charset="-128"/>
              </a:rPr>
              <a:t>Classification Internationale du Fonctionnement (OMS 2001)</a:t>
            </a:r>
            <a:endParaRPr lang="en-GB" altLang="en-US" sz="3000" dirty="0">
              <a:ea typeface="ＭＳ Ｐゴシック" panose="020B0600070205080204" pitchFamily="34" charset="-128"/>
            </a:endParaRPr>
          </a:p>
        </p:txBody>
      </p:sp>
      <p:pic>
        <p:nvPicPr>
          <p:cNvPr id="22531" name="Espace réservé du contenu 3" descr="Capture d’écran"/>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93539" y="1162000"/>
            <a:ext cx="11303656" cy="4168239"/>
          </a:xfrm>
        </p:spPr>
      </p:pic>
    </p:spTree>
    <p:extLst>
      <p:ext uri="{BB962C8B-B14F-4D97-AF65-F5344CB8AC3E}">
        <p14:creationId xmlns:p14="http://schemas.microsoft.com/office/powerpoint/2010/main" val="3046437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6400" y="153192"/>
            <a:ext cx="10515600" cy="1325563"/>
          </a:xfrm>
        </p:spPr>
        <p:txBody>
          <a:bodyPr>
            <a:normAutofit/>
          </a:bodyPr>
          <a:lstStyle/>
          <a:p>
            <a:pPr eaLnBrk="1" hangingPunct="1">
              <a:defRPr/>
            </a:pPr>
            <a:r>
              <a:rPr lang="fr-FR" altLang="en-US" sz="4300" b="1" dirty="0">
                <a:ea typeface="ＭＳ Ｐゴシック" pitchFamily="34" charset="-128"/>
              </a:rPr>
              <a:t>Conséquences de la dépendance</a:t>
            </a:r>
          </a:p>
        </p:txBody>
      </p:sp>
      <p:sp>
        <p:nvSpPr>
          <p:cNvPr id="28675" name="Espace réservé du contenu 2"/>
          <p:cNvSpPr>
            <a:spLocks noGrp="1"/>
          </p:cNvSpPr>
          <p:nvPr>
            <p:ph idx="1"/>
          </p:nvPr>
        </p:nvSpPr>
        <p:spPr>
          <a:xfrm>
            <a:off x="1185248" y="1678496"/>
            <a:ext cx="9802792" cy="4351338"/>
          </a:xfrm>
        </p:spPr>
        <p:txBody>
          <a:bodyPr>
            <a:normAutofit lnSpcReduction="10000"/>
          </a:bodyPr>
          <a:lstStyle/>
          <a:p>
            <a:pPr eaLnBrk="1" hangingPunct="1">
              <a:lnSpc>
                <a:spcPct val="80000"/>
              </a:lnSpc>
            </a:pPr>
            <a:r>
              <a:rPr lang="fr-FR" altLang="en-US" dirty="0">
                <a:solidFill>
                  <a:srgbClr val="FF0000"/>
                </a:solidFill>
                <a:ea typeface="ＭＳ Ｐゴシック" panose="020B0600070205080204" pitchFamily="34" charset="-128"/>
              </a:rPr>
              <a:t>Au domicile </a:t>
            </a:r>
            <a:r>
              <a:rPr lang="fr-FR" altLang="en-US" dirty="0">
                <a:ea typeface="ＭＳ Ｐゴシック" panose="020B0600070205080204" pitchFamily="34" charset="-128"/>
              </a:rPr>
              <a:t>: besoin d’aides extérieures (enfants ou aides professionnelles pas toujours bien accueillies)</a:t>
            </a:r>
          </a:p>
          <a:p>
            <a:pPr eaLnBrk="1" hangingPunct="1">
              <a:lnSpc>
                <a:spcPct val="80000"/>
              </a:lnSpc>
            </a:pPr>
            <a:r>
              <a:rPr lang="fr-FR" altLang="en-US" dirty="0">
                <a:solidFill>
                  <a:srgbClr val="FF0000"/>
                </a:solidFill>
                <a:ea typeface="ＭＳ Ｐゴシック" panose="020B0600070205080204" pitchFamily="34" charset="-128"/>
              </a:rPr>
              <a:t>Changement de lieu de vie </a:t>
            </a:r>
            <a:r>
              <a:rPr lang="fr-FR" altLang="en-US" dirty="0">
                <a:ea typeface="ＭＳ Ｐゴシック" panose="020B0600070205080204" pitchFamily="34" charset="-128"/>
              </a:rPr>
              <a:t>: traumatisme psychologique si mal préparé et sans réel consentement de la personne</a:t>
            </a:r>
          </a:p>
          <a:p>
            <a:pPr eaLnBrk="1" hangingPunct="1">
              <a:lnSpc>
                <a:spcPct val="80000"/>
              </a:lnSpc>
            </a:pPr>
            <a:r>
              <a:rPr lang="fr-FR" altLang="en-US" dirty="0">
                <a:solidFill>
                  <a:srgbClr val="FF0000"/>
                </a:solidFill>
                <a:ea typeface="ＭＳ Ｐゴシック" panose="020B0600070205080204" pitchFamily="34" charset="-128"/>
              </a:rPr>
              <a:t>Vie affective </a:t>
            </a:r>
            <a:r>
              <a:rPr lang="fr-FR" altLang="en-US" dirty="0">
                <a:ea typeface="ＭＳ Ｐゴシック" panose="020B0600070205080204" pitchFamily="34" charset="-128"/>
              </a:rPr>
              <a:t>: réactivation de modes de relations anciens, infantiles parfois, régression psychomotrice, dévalorisation et dépression. </a:t>
            </a:r>
          </a:p>
          <a:p>
            <a:pPr eaLnBrk="1" hangingPunct="1">
              <a:lnSpc>
                <a:spcPct val="80000"/>
              </a:lnSpc>
            </a:pPr>
            <a:r>
              <a:rPr lang="fr-FR" altLang="en-US" dirty="0">
                <a:solidFill>
                  <a:srgbClr val="FF0000"/>
                </a:solidFill>
                <a:ea typeface="ＭＳ Ｐゴシック" panose="020B0600070205080204" pitchFamily="34" charset="-128"/>
              </a:rPr>
              <a:t>Pour l’entourage </a:t>
            </a:r>
            <a:r>
              <a:rPr lang="fr-FR" altLang="en-US" dirty="0">
                <a:ea typeface="ＭＳ Ｐゴシック" panose="020B0600070205080204" pitchFamily="34" charset="-128"/>
              </a:rPr>
              <a:t>: culpabilité, inversion des rôles parent-enfant, tensions familiales, réaction de surinvestissement ou désinvestissement </a:t>
            </a:r>
          </a:p>
          <a:p>
            <a:pPr eaLnBrk="1" hangingPunct="1">
              <a:lnSpc>
                <a:spcPct val="80000"/>
              </a:lnSpc>
            </a:pPr>
            <a:r>
              <a:rPr lang="fr-FR" altLang="en-US" dirty="0">
                <a:solidFill>
                  <a:srgbClr val="FF0000"/>
                </a:solidFill>
                <a:ea typeface="ＭＳ Ｐゴシック" panose="020B0600070205080204" pitchFamily="34" charset="-128"/>
              </a:rPr>
              <a:t>Dépendance</a:t>
            </a:r>
            <a:r>
              <a:rPr lang="fr-FR" altLang="en-US" dirty="0">
                <a:ea typeface="ＭＳ Ｐゴシック" panose="020B0600070205080204" pitchFamily="34" charset="-128"/>
              </a:rPr>
              <a:t> = facteur de risque de maltraitance</a:t>
            </a:r>
          </a:p>
        </p:txBody>
      </p:sp>
    </p:spTree>
    <p:extLst>
      <p:ext uri="{BB962C8B-B14F-4D97-AF65-F5344CB8AC3E}">
        <p14:creationId xmlns:p14="http://schemas.microsoft.com/office/powerpoint/2010/main" val="1062949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a:xfrm>
            <a:off x="1984248" y="255397"/>
            <a:ext cx="10515600" cy="1325563"/>
          </a:xfrm>
        </p:spPr>
        <p:txBody>
          <a:bodyPr/>
          <a:lstStyle/>
          <a:p>
            <a:pPr eaLnBrk="1" hangingPunct="1"/>
            <a:r>
              <a:rPr lang="fr-FR" altLang="en-US" b="1" dirty="0">
                <a:ea typeface="ＭＳ Ｐゴシック" panose="020B0600070205080204" pitchFamily="34" charset="-128"/>
              </a:rPr>
              <a:t>Echelles d’évaluation</a:t>
            </a:r>
            <a:br>
              <a:rPr lang="fr-FR" altLang="en-US" b="1" dirty="0">
                <a:ea typeface="ＭＳ Ｐゴシック" panose="020B0600070205080204" pitchFamily="34" charset="-128"/>
              </a:rPr>
            </a:br>
            <a:r>
              <a:rPr lang="fr-FR" altLang="en-US" sz="3000" b="1" dirty="0">
                <a:ea typeface="ＭＳ Ｐゴシック" panose="020B0600070205080204" pitchFamily="34" charset="-128"/>
              </a:rPr>
              <a:t>de l’autonomie et de la dépendance</a:t>
            </a:r>
          </a:p>
        </p:txBody>
      </p:sp>
      <p:sp>
        <p:nvSpPr>
          <p:cNvPr id="37891" name="Espace réservé du contenu 2"/>
          <p:cNvSpPr>
            <a:spLocks noGrp="1"/>
          </p:cNvSpPr>
          <p:nvPr>
            <p:ph idx="1"/>
          </p:nvPr>
        </p:nvSpPr>
        <p:spPr>
          <a:xfrm>
            <a:off x="2422526" y="2008189"/>
            <a:ext cx="7345363" cy="3932237"/>
          </a:xfrm>
        </p:spPr>
        <p:txBody>
          <a:bodyPr/>
          <a:lstStyle/>
          <a:p>
            <a:pPr eaLnBrk="1" hangingPunct="1">
              <a:buFont typeface="Arial" panose="020B0604020202020204" pitchFamily="34" charset="0"/>
              <a:buNone/>
            </a:pPr>
            <a:r>
              <a:rPr lang="fr-FR" altLang="en-US" b="1">
                <a:solidFill>
                  <a:srgbClr val="FF0000"/>
                </a:solidFill>
                <a:ea typeface="ＭＳ Ｐゴシック" panose="020B0600070205080204" pitchFamily="34" charset="-128"/>
              </a:rPr>
              <a:t>Intérêt à plusieurs niveaux :</a:t>
            </a:r>
          </a:p>
          <a:p>
            <a:pPr eaLnBrk="1" hangingPunct="1">
              <a:buFontTx/>
              <a:buChar char="-"/>
            </a:pPr>
            <a:r>
              <a:rPr lang="fr-FR" altLang="en-US" b="1">
                <a:ea typeface="ＭＳ Ｐゴシック" panose="020B0600070205080204" pitchFamily="34" charset="-128"/>
              </a:rPr>
              <a:t>Individu : </a:t>
            </a:r>
            <a:r>
              <a:rPr lang="fr-FR" altLang="en-US">
                <a:ea typeface="ＭＳ Ｐゴシック" panose="020B0600070205080204" pitchFamily="34" charset="-128"/>
              </a:rPr>
              <a:t>apprécier le retentissement des déficiences et adapter au mieux les prises en charge</a:t>
            </a:r>
          </a:p>
          <a:p>
            <a:pPr eaLnBrk="1" hangingPunct="1">
              <a:buFontTx/>
              <a:buChar char="-"/>
            </a:pPr>
            <a:r>
              <a:rPr lang="fr-FR" altLang="en-US" b="1">
                <a:ea typeface="ＭＳ Ｐゴシック" panose="020B0600070205080204" pitchFamily="34" charset="-128"/>
              </a:rPr>
              <a:t>Population :</a:t>
            </a:r>
            <a:r>
              <a:rPr lang="fr-FR" altLang="en-US">
                <a:ea typeface="ＭＳ Ｐゴシック" panose="020B0600070205080204" pitchFamily="34" charset="-128"/>
              </a:rPr>
              <a:t> tester les actions de prévention et l’efficacité des différentes thérapeutiques</a:t>
            </a:r>
          </a:p>
          <a:p>
            <a:pPr eaLnBrk="1" hangingPunct="1">
              <a:buFontTx/>
              <a:buChar char="-"/>
            </a:pPr>
            <a:r>
              <a:rPr lang="fr-FR" altLang="en-US" b="1">
                <a:ea typeface="ＭＳ Ｐゴシック" panose="020B0600070205080204" pitchFamily="34" charset="-128"/>
              </a:rPr>
              <a:t>Institution : </a:t>
            </a:r>
            <a:r>
              <a:rPr lang="fr-FR" altLang="en-US">
                <a:ea typeface="ＭＳ Ｐゴシック" panose="020B0600070205080204" pitchFamily="34" charset="-128"/>
              </a:rPr>
              <a:t>estimer la charge de travail liée à la dépendance, les conséquences financières, planifier les structures sanitaires et sociales.</a:t>
            </a:r>
          </a:p>
        </p:txBody>
      </p:sp>
    </p:spTree>
    <p:extLst>
      <p:ext uri="{BB962C8B-B14F-4D97-AF65-F5344CB8AC3E}">
        <p14:creationId xmlns:p14="http://schemas.microsoft.com/office/powerpoint/2010/main" val="1628151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4"/>
          <p:cNvSpPr>
            <a:spLocks noGrp="1"/>
          </p:cNvSpPr>
          <p:nvPr>
            <p:ph type="title"/>
          </p:nvPr>
        </p:nvSpPr>
        <p:spPr>
          <a:xfrm>
            <a:off x="1097280" y="286604"/>
            <a:ext cx="10058400" cy="999290"/>
          </a:xfrm>
        </p:spPr>
        <p:txBody>
          <a:bodyPr/>
          <a:lstStyle/>
          <a:p>
            <a:r>
              <a:rPr lang="fr-FR" b="1" dirty="0">
                <a:solidFill>
                  <a:srgbClr val="660066"/>
                </a:solidFill>
              </a:rPr>
              <a:t>L’évaluation de la dépendance</a:t>
            </a:r>
          </a:p>
        </p:txBody>
      </p:sp>
      <p:sp>
        <p:nvSpPr>
          <p:cNvPr id="3" name="Espace réservé du texte 2"/>
          <p:cNvSpPr>
            <a:spLocks noGrp="1"/>
          </p:cNvSpPr>
          <p:nvPr>
            <p:ph type="body" idx="1"/>
          </p:nvPr>
        </p:nvSpPr>
        <p:spPr>
          <a:xfrm>
            <a:off x="0" y="1842895"/>
            <a:ext cx="6035040" cy="925904"/>
          </a:xfrm>
        </p:spPr>
        <p:txBody>
          <a:bodyPr>
            <a:normAutofit/>
          </a:bodyPr>
          <a:lstStyle/>
          <a:p>
            <a:pPr marL="0" lvl="1" algn="ctr">
              <a:spcBef>
                <a:spcPts val="600"/>
              </a:spcBef>
              <a:spcAft>
                <a:spcPts val="0"/>
              </a:spcAft>
              <a:buClr>
                <a:srgbClr val="660066"/>
              </a:buClr>
              <a:buSzPct val="100000"/>
            </a:pPr>
            <a:r>
              <a:rPr lang="fr-FR" sz="2400" dirty="0">
                <a:solidFill>
                  <a:srgbClr val="660066"/>
                </a:solidFill>
              </a:rPr>
              <a:t>ÉCHELLE D’ÉVALUATION DES ACTIVITÉS DE BASE DE LA VIE QUOTIDIENNE : ADL DE KATZ </a:t>
            </a:r>
            <a:endParaRPr lang="fr-FR" cap="none" dirty="0"/>
          </a:p>
        </p:txBody>
      </p:sp>
      <p:sp>
        <p:nvSpPr>
          <p:cNvPr id="4" name="Espace réservé du contenu 3"/>
          <p:cNvSpPr>
            <a:spLocks noGrp="1"/>
          </p:cNvSpPr>
          <p:nvPr>
            <p:ph sz="half" idx="2"/>
          </p:nvPr>
        </p:nvSpPr>
        <p:spPr>
          <a:xfrm>
            <a:off x="-1" y="2847200"/>
            <a:ext cx="3124201" cy="3378200"/>
          </a:xfrm>
        </p:spPr>
        <p:txBody>
          <a:bodyPr>
            <a:normAutofit lnSpcReduction="10000"/>
          </a:bodyPr>
          <a:lstStyle/>
          <a:p>
            <a:pPr marL="358775" lvl="2" indent="-271463">
              <a:spcBef>
                <a:spcPts val="0"/>
              </a:spcBef>
              <a:spcAft>
                <a:spcPts val="600"/>
              </a:spcAft>
              <a:buClr>
                <a:srgbClr val="660066"/>
              </a:buClr>
              <a:buFont typeface="Wingdings" panose="05000000000000000000" pitchFamily="2" charset="2"/>
              <a:buChar char="ü"/>
            </a:pPr>
            <a:r>
              <a:rPr lang="fr-FR" sz="2200" b="1" dirty="0">
                <a:solidFill>
                  <a:srgbClr val="660066"/>
                </a:solidFill>
              </a:rPr>
              <a:t>Évalue le degré de dépendance pour la prise en charge de soi  </a:t>
            </a:r>
          </a:p>
          <a:p>
            <a:pPr marL="719138" lvl="3" indent="-273050">
              <a:spcBef>
                <a:spcPts val="0"/>
              </a:spcBef>
              <a:spcAft>
                <a:spcPts val="300"/>
              </a:spcAft>
              <a:buClr>
                <a:srgbClr val="660066"/>
              </a:buClr>
              <a:buFont typeface="Wingdings" panose="05000000000000000000" pitchFamily="2" charset="2"/>
              <a:buChar char="§"/>
            </a:pPr>
            <a:r>
              <a:rPr lang="fr-FR" sz="2000" b="1" dirty="0">
                <a:solidFill>
                  <a:schemeClr val="tx2">
                    <a:lumMod val="75000"/>
                  </a:schemeClr>
                </a:solidFill>
              </a:rPr>
              <a:t>Soins d’hygiène </a:t>
            </a:r>
          </a:p>
          <a:p>
            <a:pPr marL="719138" lvl="3" indent="-273050">
              <a:spcBef>
                <a:spcPts val="0"/>
              </a:spcBef>
              <a:spcAft>
                <a:spcPts val="300"/>
              </a:spcAft>
              <a:buClr>
                <a:srgbClr val="660066"/>
              </a:buClr>
              <a:buFont typeface="Wingdings" panose="05000000000000000000" pitchFamily="2" charset="2"/>
              <a:buChar char="§"/>
            </a:pPr>
            <a:r>
              <a:rPr lang="fr-FR" sz="2000" b="1" dirty="0">
                <a:solidFill>
                  <a:schemeClr val="tx2">
                    <a:lumMod val="75000"/>
                  </a:schemeClr>
                </a:solidFill>
              </a:rPr>
              <a:t>Habillage</a:t>
            </a:r>
          </a:p>
          <a:p>
            <a:pPr marL="719138" lvl="3" indent="-273050">
              <a:spcBef>
                <a:spcPts val="0"/>
              </a:spcBef>
              <a:spcAft>
                <a:spcPts val="300"/>
              </a:spcAft>
              <a:buClr>
                <a:srgbClr val="660066"/>
              </a:buClr>
              <a:buFont typeface="Wingdings" panose="05000000000000000000" pitchFamily="2" charset="2"/>
              <a:buChar char="§"/>
            </a:pPr>
            <a:r>
              <a:rPr lang="fr-FR" sz="2000" b="1" dirty="0">
                <a:solidFill>
                  <a:schemeClr val="tx2">
                    <a:lumMod val="75000"/>
                  </a:schemeClr>
                </a:solidFill>
              </a:rPr>
              <a:t>Alimentation </a:t>
            </a:r>
          </a:p>
          <a:p>
            <a:pPr marL="719138" lvl="3" indent="-273050">
              <a:spcBef>
                <a:spcPts val="0"/>
              </a:spcBef>
              <a:spcAft>
                <a:spcPts val="300"/>
              </a:spcAft>
              <a:buClr>
                <a:srgbClr val="660066"/>
              </a:buClr>
              <a:buFont typeface="Wingdings" panose="05000000000000000000" pitchFamily="2" charset="2"/>
              <a:buChar char="§"/>
            </a:pPr>
            <a:r>
              <a:rPr lang="fr-FR" sz="2000" b="1" dirty="0">
                <a:solidFill>
                  <a:schemeClr val="tx2">
                    <a:lumMod val="75000"/>
                  </a:schemeClr>
                </a:solidFill>
              </a:rPr>
              <a:t>Motricité  </a:t>
            </a:r>
          </a:p>
          <a:p>
            <a:pPr marL="719138" lvl="3" indent="-273050">
              <a:spcBef>
                <a:spcPts val="0"/>
              </a:spcBef>
              <a:spcAft>
                <a:spcPts val="300"/>
              </a:spcAft>
              <a:buClr>
                <a:srgbClr val="660066"/>
              </a:buClr>
              <a:buFont typeface="Wingdings" panose="05000000000000000000" pitchFamily="2" charset="2"/>
              <a:buChar char="§"/>
            </a:pPr>
            <a:r>
              <a:rPr lang="fr-FR" sz="2000" b="1" dirty="0">
                <a:solidFill>
                  <a:schemeClr val="tx2">
                    <a:lumMod val="75000"/>
                  </a:schemeClr>
                </a:solidFill>
              </a:rPr>
              <a:t>Continence </a:t>
            </a:r>
          </a:p>
          <a:p>
            <a:pPr marL="719138" lvl="3" indent="-273050">
              <a:spcBef>
                <a:spcPts val="0"/>
              </a:spcBef>
              <a:spcAft>
                <a:spcPts val="300"/>
              </a:spcAft>
              <a:buClr>
                <a:srgbClr val="660066"/>
              </a:buClr>
              <a:buFont typeface="Wingdings" panose="05000000000000000000" pitchFamily="2" charset="2"/>
              <a:buChar char="§"/>
            </a:pPr>
            <a:r>
              <a:rPr lang="fr-FR" sz="2000" b="1" dirty="0">
                <a:solidFill>
                  <a:schemeClr val="tx2">
                    <a:lumMod val="75000"/>
                  </a:schemeClr>
                </a:solidFill>
              </a:rPr>
              <a:t>Aller aux WC </a:t>
            </a:r>
          </a:p>
          <a:p>
            <a:pPr marL="358775" lvl="2" indent="-271463">
              <a:spcBef>
                <a:spcPts val="600"/>
              </a:spcBef>
              <a:spcAft>
                <a:spcPts val="300"/>
              </a:spcAft>
              <a:buClr>
                <a:srgbClr val="660066"/>
              </a:buClr>
              <a:buFont typeface="Wingdings" panose="05000000000000000000" pitchFamily="2" charset="2"/>
              <a:buChar char="ü"/>
            </a:pPr>
            <a:r>
              <a:rPr lang="fr-FR" sz="2200" b="1" dirty="0">
                <a:solidFill>
                  <a:srgbClr val="660066"/>
                </a:solidFill>
              </a:rPr>
              <a:t>Score &lt; 6 = dépendance</a:t>
            </a:r>
          </a:p>
          <a:p>
            <a:endParaRPr lang="fr-FR" dirty="0"/>
          </a:p>
        </p:txBody>
      </p:sp>
      <p:sp>
        <p:nvSpPr>
          <p:cNvPr id="11" name="Espace réservé du texte 2"/>
          <p:cNvSpPr>
            <a:spLocks noGrp="1"/>
          </p:cNvSpPr>
          <p:nvPr>
            <p:ph type="body" sz="quarter" idx="3"/>
          </p:nvPr>
        </p:nvSpPr>
        <p:spPr>
          <a:xfrm>
            <a:off x="6132513" y="1886844"/>
            <a:ext cx="5928858" cy="834782"/>
          </a:xfrm>
        </p:spPr>
        <p:txBody>
          <a:bodyPr>
            <a:normAutofit/>
          </a:bodyPr>
          <a:lstStyle/>
          <a:p>
            <a:pPr marL="0" lvl="2" algn="ctr">
              <a:spcBef>
                <a:spcPts val="600"/>
              </a:spcBef>
              <a:spcAft>
                <a:spcPts val="0"/>
              </a:spcAft>
              <a:buClr>
                <a:srgbClr val="660066"/>
              </a:buClr>
              <a:buSzPct val="100000"/>
            </a:pPr>
            <a:r>
              <a:rPr lang="fr-FR" sz="2400" dirty="0">
                <a:solidFill>
                  <a:srgbClr val="660066"/>
                </a:solidFill>
              </a:rPr>
              <a:t>ÉCHELLE DES ACTIVITÉS INSTRUMENTALES DE LA VIE QUOTIDIENNE : IADL DE LAWTON</a:t>
            </a:r>
          </a:p>
        </p:txBody>
      </p:sp>
      <p:pic>
        <p:nvPicPr>
          <p:cNvPr id="10" name="Picture 3"/>
          <p:cNvPicPr>
            <a:picLocks noGrp="1" noChangeAspect="1" noChangeArrowheads="1"/>
          </p:cNvPicPr>
          <p:nvPr>
            <p:ph sz="quarter" idx="4"/>
          </p:nvPr>
        </p:nvPicPr>
        <p:blipFill>
          <a:blip r:embed="rId2" cstate="print"/>
          <a:stretch>
            <a:fillRect/>
          </a:stretch>
        </p:blipFill>
        <p:spPr bwMode="auto">
          <a:xfrm>
            <a:off x="3124200" y="2847200"/>
            <a:ext cx="3008313" cy="4006035"/>
          </a:xfrm>
          <a:prstGeom prst="rect">
            <a:avLst/>
          </a:prstGeom>
          <a:noFill/>
          <a:ln w="9525">
            <a:noFill/>
            <a:miter lim="800000"/>
            <a:headEnd/>
            <a:tailEnd/>
          </a:ln>
        </p:spPr>
      </p:pic>
      <p:sp>
        <p:nvSpPr>
          <p:cNvPr id="12" name="Espace réservé du contenu 3"/>
          <p:cNvSpPr txBox="1">
            <a:spLocks/>
          </p:cNvSpPr>
          <p:nvPr/>
        </p:nvSpPr>
        <p:spPr>
          <a:xfrm>
            <a:off x="6126480" y="2847199"/>
            <a:ext cx="3261858" cy="425147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46088" lvl="3" indent="-358775">
              <a:spcBef>
                <a:spcPts val="0"/>
              </a:spcBef>
              <a:spcAft>
                <a:spcPts val="300"/>
              </a:spcAft>
              <a:buClr>
                <a:srgbClr val="660066"/>
              </a:buClr>
              <a:buSzPct val="100000"/>
              <a:buFont typeface="Wingdings" panose="05000000000000000000" pitchFamily="2" charset="2"/>
              <a:buChar char="ü"/>
            </a:pPr>
            <a:r>
              <a:rPr lang="fr-FR" sz="2200" b="1" dirty="0">
                <a:solidFill>
                  <a:srgbClr val="660066"/>
                </a:solidFill>
              </a:rPr>
              <a:t>Évalue les activités pour une indépendance sociale </a:t>
            </a:r>
          </a:p>
          <a:p>
            <a:endParaRPr lang="fr-FR" dirty="0"/>
          </a:p>
        </p:txBody>
      </p:sp>
      <p:pic>
        <p:nvPicPr>
          <p:cNvPr id="13" name="Picture 2"/>
          <p:cNvPicPr/>
          <p:nvPr/>
        </p:nvPicPr>
        <p:blipFill rotWithShape="1">
          <a:blip r:embed="rId3" cstate="print"/>
          <a:srcRect l="-1" t="190" r="661" b="6846"/>
          <a:stretch/>
        </p:blipFill>
        <p:spPr bwMode="auto">
          <a:xfrm>
            <a:off x="9394372" y="2847199"/>
            <a:ext cx="2797628" cy="4006035"/>
          </a:xfrm>
          <a:prstGeom prst="rect">
            <a:avLst/>
          </a:prstGeom>
          <a:noFill/>
          <a:ln>
            <a:noFill/>
          </a:ln>
          <a:extLst>
            <a:ext uri="{53640926-AAD7-44D8-BBD7-CCE9431645EC}">
              <a14:shadowObscured xmlns:a14="http://schemas.microsoft.com/office/drawing/2010/main"/>
            </a:ext>
          </a:extLst>
        </p:spPr>
      </p:pic>
      <p:sp>
        <p:nvSpPr>
          <p:cNvPr id="14" name="ZoneTexte 13"/>
          <p:cNvSpPr txBox="1"/>
          <p:nvPr/>
        </p:nvSpPr>
        <p:spPr>
          <a:xfrm>
            <a:off x="1097280" y="1243737"/>
            <a:ext cx="10058400" cy="646331"/>
          </a:xfrm>
          <a:prstGeom prst="rect">
            <a:avLst/>
          </a:prstGeom>
          <a:noFill/>
        </p:spPr>
        <p:txBody>
          <a:bodyPr wrap="square" rtlCol="0">
            <a:spAutoFit/>
          </a:bodyPr>
          <a:lstStyle/>
          <a:p>
            <a:pPr algn="r"/>
            <a:r>
              <a:rPr lang="fr-FR" sz="3600" b="1" dirty="0">
                <a:solidFill>
                  <a:srgbClr val="660066"/>
                </a:solidFill>
              </a:rPr>
              <a:t>Grilles d’évaluation de la dépendance</a:t>
            </a:r>
          </a:p>
        </p:txBody>
      </p:sp>
      <p:sp>
        <p:nvSpPr>
          <p:cNvPr id="15" name="ZoneTexte 14"/>
          <p:cNvSpPr txBox="1"/>
          <p:nvPr/>
        </p:nvSpPr>
        <p:spPr>
          <a:xfrm>
            <a:off x="7625349" y="3767992"/>
            <a:ext cx="1762989" cy="1204945"/>
          </a:xfrm>
          <a:prstGeom prst="rect">
            <a:avLst/>
          </a:prstGeom>
          <a:noFill/>
        </p:spPr>
        <p:txBody>
          <a:bodyPr wrap="square" rtlCol="0">
            <a:spAutoFit/>
          </a:bodyPr>
          <a:lstStyle/>
          <a:p>
            <a:pPr marL="631825" lvl="2" indent="-185738">
              <a:lnSpc>
                <a:spcPct val="90000"/>
              </a:lnSpc>
              <a:spcBef>
                <a:spcPts val="0"/>
              </a:spcBef>
              <a:spcAft>
                <a:spcPts val="300"/>
              </a:spcAft>
              <a:buClr>
                <a:srgbClr val="660066"/>
              </a:buClr>
              <a:buSzPct val="100000"/>
              <a:buFont typeface="Wingdings" panose="05000000000000000000" pitchFamily="2" charset="2"/>
              <a:buChar char="§"/>
            </a:pPr>
            <a:r>
              <a:rPr lang="fr-FR" b="1" dirty="0">
                <a:solidFill>
                  <a:schemeClr val="tx2">
                    <a:lumMod val="75000"/>
                  </a:schemeClr>
                </a:solidFill>
              </a:rPr>
              <a:t>Courses</a:t>
            </a:r>
          </a:p>
          <a:p>
            <a:pPr marL="631825" lvl="2" indent="-185738">
              <a:lnSpc>
                <a:spcPct val="90000"/>
              </a:lnSpc>
              <a:spcBef>
                <a:spcPts val="0"/>
              </a:spcBef>
              <a:spcAft>
                <a:spcPts val="300"/>
              </a:spcAft>
              <a:buClr>
                <a:srgbClr val="660066"/>
              </a:buClr>
              <a:buSzPct val="100000"/>
              <a:buFont typeface="Wingdings" panose="05000000000000000000" pitchFamily="2" charset="2"/>
              <a:buChar char="§"/>
            </a:pPr>
            <a:r>
              <a:rPr lang="fr-FR" b="1" dirty="0">
                <a:solidFill>
                  <a:schemeClr val="tx2">
                    <a:lumMod val="75000"/>
                  </a:schemeClr>
                </a:solidFill>
              </a:rPr>
              <a:t>Repas</a:t>
            </a:r>
          </a:p>
          <a:p>
            <a:pPr marL="631825" lvl="2" indent="-185738">
              <a:lnSpc>
                <a:spcPct val="90000"/>
              </a:lnSpc>
              <a:spcBef>
                <a:spcPts val="0"/>
              </a:spcBef>
              <a:spcAft>
                <a:spcPts val="300"/>
              </a:spcAft>
              <a:buClr>
                <a:srgbClr val="660066"/>
              </a:buClr>
              <a:buSzPct val="100000"/>
              <a:buFont typeface="Wingdings" panose="05000000000000000000" pitchFamily="2" charset="2"/>
              <a:buChar char="§"/>
            </a:pPr>
            <a:r>
              <a:rPr lang="fr-FR" b="1" dirty="0">
                <a:solidFill>
                  <a:schemeClr val="tx2">
                    <a:lumMod val="75000"/>
                  </a:schemeClr>
                </a:solidFill>
              </a:rPr>
              <a:t>Ménage</a:t>
            </a:r>
          </a:p>
          <a:p>
            <a:pPr marL="631825" lvl="2" indent="-185738">
              <a:lnSpc>
                <a:spcPct val="90000"/>
              </a:lnSpc>
              <a:spcBef>
                <a:spcPts val="0"/>
              </a:spcBef>
              <a:spcAft>
                <a:spcPts val="300"/>
              </a:spcAft>
              <a:buClr>
                <a:srgbClr val="660066"/>
              </a:buClr>
              <a:buSzPct val="100000"/>
              <a:buFont typeface="Wingdings" panose="05000000000000000000" pitchFamily="2" charset="2"/>
              <a:buChar char="§"/>
            </a:pPr>
            <a:r>
              <a:rPr lang="fr-FR" b="1" dirty="0">
                <a:solidFill>
                  <a:schemeClr val="tx2">
                    <a:lumMod val="75000"/>
                  </a:schemeClr>
                </a:solidFill>
              </a:rPr>
              <a:t>Lessive </a:t>
            </a:r>
          </a:p>
        </p:txBody>
      </p:sp>
      <p:sp>
        <p:nvSpPr>
          <p:cNvPr id="18" name="Rectangle 17"/>
          <p:cNvSpPr/>
          <p:nvPr/>
        </p:nvSpPr>
        <p:spPr>
          <a:xfrm>
            <a:off x="6035040" y="5060389"/>
            <a:ext cx="3446511" cy="1308050"/>
          </a:xfrm>
          <a:prstGeom prst="rect">
            <a:avLst/>
          </a:prstGeom>
        </p:spPr>
        <p:txBody>
          <a:bodyPr wrap="square">
            <a:spAutoFit/>
          </a:bodyPr>
          <a:lstStyle/>
          <a:p>
            <a:pPr marL="446088" lvl="1" indent="-358775">
              <a:spcBef>
                <a:spcPts val="0"/>
              </a:spcBef>
              <a:spcAft>
                <a:spcPts val="300"/>
              </a:spcAft>
              <a:buClr>
                <a:srgbClr val="660066"/>
              </a:buClr>
              <a:buSzPct val="100000"/>
              <a:buFont typeface="Wingdings" panose="05000000000000000000" pitchFamily="2" charset="2"/>
              <a:buChar char="ü"/>
            </a:pPr>
            <a:r>
              <a:rPr lang="fr-FR" sz="2000" b="1" dirty="0">
                <a:solidFill>
                  <a:srgbClr val="660066"/>
                </a:solidFill>
              </a:rPr>
              <a:t>4 items soulignés </a:t>
            </a:r>
          </a:p>
          <a:p>
            <a:pPr marL="631825" lvl="2" indent="-185738">
              <a:spcAft>
                <a:spcPts val="300"/>
              </a:spcAft>
              <a:buClr>
                <a:srgbClr val="660066"/>
              </a:buClr>
              <a:buSzPct val="100000"/>
              <a:buFont typeface="Wingdings" panose="05000000000000000000" pitchFamily="2" charset="2"/>
              <a:buChar char="§"/>
            </a:pPr>
            <a:r>
              <a:rPr lang="fr-FR" b="1" dirty="0">
                <a:solidFill>
                  <a:schemeClr val="tx2">
                    <a:lumMod val="75000"/>
                  </a:schemeClr>
                </a:solidFill>
              </a:rPr>
              <a:t>Les plus sensibles : (4-IADL) </a:t>
            </a:r>
          </a:p>
          <a:p>
            <a:pPr marL="631825" lvl="1" indent="-185738">
              <a:spcBef>
                <a:spcPts val="0"/>
              </a:spcBef>
              <a:spcAft>
                <a:spcPts val="300"/>
              </a:spcAft>
              <a:buClr>
                <a:srgbClr val="660066"/>
              </a:buClr>
              <a:buSzPct val="100000"/>
              <a:buFont typeface="Wingdings" panose="05000000000000000000" pitchFamily="2" charset="2"/>
              <a:buChar char="§"/>
            </a:pPr>
            <a:r>
              <a:rPr lang="fr-FR" b="1" dirty="0">
                <a:solidFill>
                  <a:schemeClr val="tx2">
                    <a:lumMod val="75000"/>
                  </a:schemeClr>
                </a:solidFill>
              </a:rPr>
              <a:t>Un score &lt; 4 : suspicion vulnérabilité/fragilité</a:t>
            </a:r>
          </a:p>
        </p:txBody>
      </p:sp>
      <p:sp>
        <p:nvSpPr>
          <p:cNvPr id="19" name="Espace réservé du contenu 5"/>
          <p:cNvSpPr txBox="1">
            <a:spLocks/>
          </p:cNvSpPr>
          <p:nvPr/>
        </p:nvSpPr>
        <p:spPr>
          <a:xfrm>
            <a:off x="6138858" y="3767991"/>
            <a:ext cx="1927456" cy="1238552"/>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31825" lvl="2" indent="-185738">
              <a:spcBef>
                <a:spcPts val="0"/>
              </a:spcBef>
              <a:spcAft>
                <a:spcPts val="300"/>
              </a:spcAft>
              <a:buClr>
                <a:srgbClr val="660066"/>
              </a:buClr>
              <a:buSzPct val="100000"/>
              <a:buFont typeface="Wingdings" panose="05000000000000000000" pitchFamily="2" charset="2"/>
              <a:buChar char="§"/>
            </a:pPr>
            <a:r>
              <a:rPr lang="fr-FR" sz="1900" b="1" u="sng" dirty="0">
                <a:solidFill>
                  <a:schemeClr val="tx2">
                    <a:lumMod val="75000"/>
                  </a:schemeClr>
                </a:solidFill>
              </a:rPr>
              <a:t>Transport</a:t>
            </a:r>
          </a:p>
          <a:p>
            <a:pPr marL="631825" lvl="2" indent="-185738">
              <a:spcBef>
                <a:spcPts val="0"/>
              </a:spcBef>
              <a:spcAft>
                <a:spcPts val="300"/>
              </a:spcAft>
              <a:buClr>
                <a:srgbClr val="660066"/>
              </a:buClr>
              <a:buSzPct val="100000"/>
              <a:buFont typeface="Wingdings" panose="05000000000000000000" pitchFamily="2" charset="2"/>
              <a:buChar char="§"/>
            </a:pPr>
            <a:r>
              <a:rPr lang="fr-FR" sz="1900" b="1" u="sng" dirty="0">
                <a:solidFill>
                  <a:schemeClr val="tx2">
                    <a:lumMod val="75000"/>
                  </a:schemeClr>
                </a:solidFill>
              </a:rPr>
              <a:t>Médicaments</a:t>
            </a:r>
          </a:p>
          <a:p>
            <a:pPr marL="631825" lvl="2" indent="-185738">
              <a:spcBef>
                <a:spcPts val="0"/>
              </a:spcBef>
              <a:spcAft>
                <a:spcPts val="300"/>
              </a:spcAft>
              <a:buClr>
                <a:srgbClr val="660066"/>
              </a:buClr>
              <a:buSzPct val="100000"/>
              <a:buFont typeface="Wingdings" panose="05000000000000000000" pitchFamily="2" charset="2"/>
              <a:buChar char="§"/>
            </a:pPr>
            <a:r>
              <a:rPr lang="fr-FR" sz="1900" b="1" u="sng" dirty="0">
                <a:solidFill>
                  <a:schemeClr val="tx2">
                    <a:lumMod val="75000"/>
                  </a:schemeClr>
                </a:solidFill>
              </a:rPr>
              <a:t>Budget</a:t>
            </a:r>
          </a:p>
          <a:p>
            <a:pPr marL="631825" lvl="2" indent="-185738">
              <a:spcBef>
                <a:spcPts val="0"/>
              </a:spcBef>
              <a:spcAft>
                <a:spcPts val="300"/>
              </a:spcAft>
              <a:buClr>
                <a:srgbClr val="660066"/>
              </a:buClr>
              <a:buSzPct val="100000"/>
              <a:buFont typeface="Wingdings" panose="05000000000000000000" pitchFamily="2" charset="2"/>
              <a:buChar char="§"/>
            </a:pPr>
            <a:r>
              <a:rPr lang="fr-FR" sz="1900" b="1" u="sng" dirty="0">
                <a:solidFill>
                  <a:schemeClr val="tx2">
                    <a:lumMod val="75000"/>
                  </a:schemeClr>
                </a:solidFill>
              </a:rPr>
              <a:t>Téléphone</a:t>
            </a:r>
          </a:p>
          <a:p>
            <a:endParaRPr lang="fr-FR" dirty="0"/>
          </a:p>
        </p:txBody>
      </p:sp>
    </p:spTree>
    <p:extLst>
      <p:ext uri="{BB962C8B-B14F-4D97-AF65-F5344CB8AC3E}">
        <p14:creationId xmlns:p14="http://schemas.microsoft.com/office/powerpoint/2010/main" val="908753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012372" y="1086005"/>
            <a:ext cx="6801394" cy="1293320"/>
          </a:xfrm>
        </p:spPr>
        <p:txBody>
          <a:bodyPr/>
          <a:lstStyle/>
          <a:p>
            <a:pPr marL="0" lvl="1">
              <a:spcBef>
                <a:spcPts val="0"/>
              </a:spcBef>
              <a:spcAft>
                <a:spcPts val="0"/>
              </a:spcAft>
              <a:buClr>
                <a:srgbClr val="660066"/>
              </a:buClr>
              <a:buSzPct val="100000"/>
            </a:pPr>
            <a:r>
              <a:rPr lang="fr-FR" sz="2400" dirty="0">
                <a:solidFill>
                  <a:srgbClr val="660066"/>
                </a:solidFill>
              </a:rPr>
              <a:t>DÉTERMINATION DU GROUPE ISO-RESSOURCE  </a:t>
            </a:r>
          </a:p>
          <a:p>
            <a:pPr marL="0" lvl="1">
              <a:spcBef>
                <a:spcPts val="0"/>
              </a:spcBef>
              <a:spcAft>
                <a:spcPts val="0"/>
              </a:spcAft>
              <a:buClr>
                <a:srgbClr val="660066"/>
              </a:buClr>
              <a:buSzPct val="100000"/>
            </a:pPr>
            <a:r>
              <a:rPr lang="fr-FR" sz="2400" dirty="0">
                <a:solidFill>
                  <a:srgbClr val="660066"/>
                </a:solidFill>
              </a:rPr>
              <a:t>LA GRILLE AGGIR</a:t>
            </a:r>
            <a:endParaRPr lang="fr-FR" cap="none" dirty="0">
              <a:solidFill>
                <a:srgbClr val="660066"/>
              </a:solidFill>
            </a:endParaRPr>
          </a:p>
        </p:txBody>
      </p:sp>
      <p:sp>
        <p:nvSpPr>
          <p:cNvPr id="4" name="Espace réservé du contenu 3"/>
          <p:cNvSpPr>
            <a:spLocks noGrp="1"/>
          </p:cNvSpPr>
          <p:nvPr>
            <p:ph sz="half" idx="2"/>
          </p:nvPr>
        </p:nvSpPr>
        <p:spPr>
          <a:xfrm>
            <a:off x="1520304" y="2824190"/>
            <a:ext cx="8348895" cy="3859591"/>
          </a:xfrm>
        </p:spPr>
        <p:txBody>
          <a:bodyPr/>
          <a:lstStyle/>
          <a:p>
            <a:pPr marL="731838" lvl="1" indent="-285750">
              <a:spcBef>
                <a:spcPts val="0"/>
              </a:spcBef>
              <a:spcAft>
                <a:spcPts val="600"/>
              </a:spcAft>
              <a:buClr>
                <a:srgbClr val="660066"/>
              </a:buClr>
              <a:buFont typeface="Wingdings" panose="05000000000000000000" pitchFamily="2" charset="2"/>
              <a:buChar char="ü"/>
            </a:pPr>
            <a:r>
              <a:rPr lang="fr-FR" sz="2200" b="1" dirty="0">
                <a:solidFill>
                  <a:srgbClr val="660066"/>
                </a:solidFill>
              </a:rPr>
              <a:t>Évalue la capacité à effectuer des activités de la vie quotidienne</a:t>
            </a:r>
          </a:p>
          <a:p>
            <a:pPr marL="731838" lvl="1" indent="-285750">
              <a:spcBef>
                <a:spcPts val="600"/>
              </a:spcBef>
              <a:spcAft>
                <a:spcPts val="0"/>
              </a:spcAft>
              <a:buClr>
                <a:srgbClr val="660066"/>
              </a:buClr>
              <a:buFont typeface="Wingdings" panose="05000000000000000000" pitchFamily="2" charset="2"/>
              <a:buChar char="ü"/>
            </a:pPr>
            <a:r>
              <a:rPr lang="fr-FR" sz="2200" b="1" dirty="0">
                <a:solidFill>
                  <a:srgbClr val="660066"/>
                </a:solidFill>
              </a:rPr>
              <a:t>Le score GIR obtenu de 1 à 6</a:t>
            </a:r>
          </a:p>
          <a:p>
            <a:pPr marL="914400" lvl="2" indent="-195263">
              <a:spcBef>
                <a:spcPts val="0"/>
              </a:spcBef>
              <a:spcAft>
                <a:spcPts val="0"/>
              </a:spcAft>
              <a:buClr>
                <a:srgbClr val="660066"/>
              </a:buClr>
              <a:buFont typeface="Arial" panose="020B0604020202020204" pitchFamily="34" charset="0"/>
              <a:buChar char="•"/>
            </a:pPr>
            <a:r>
              <a:rPr lang="fr-FR" sz="2000" b="1" dirty="0">
                <a:solidFill>
                  <a:schemeClr val="tx2">
                    <a:lumMod val="75000"/>
                  </a:schemeClr>
                </a:solidFill>
              </a:rPr>
              <a:t>1 = personne totalement dépendante</a:t>
            </a:r>
          </a:p>
          <a:p>
            <a:pPr marL="914400" lvl="2" indent="-195263">
              <a:spcBef>
                <a:spcPts val="0"/>
              </a:spcBef>
              <a:spcAft>
                <a:spcPts val="600"/>
              </a:spcAft>
              <a:buClr>
                <a:srgbClr val="660066"/>
              </a:buClr>
              <a:buFont typeface="Arial" panose="020B0604020202020204" pitchFamily="34" charset="0"/>
              <a:buChar char="•"/>
            </a:pPr>
            <a:r>
              <a:rPr lang="fr-FR" sz="2000" b="1" dirty="0">
                <a:solidFill>
                  <a:schemeClr val="tx2">
                    <a:lumMod val="75000"/>
                  </a:schemeClr>
                </a:solidFill>
              </a:rPr>
              <a:t>6 = personne totalement indépendante</a:t>
            </a:r>
          </a:p>
          <a:p>
            <a:pPr marL="731838" lvl="1" indent="-285750">
              <a:spcBef>
                <a:spcPts val="600"/>
              </a:spcBef>
              <a:spcAft>
                <a:spcPts val="600"/>
              </a:spcAft>
              <a:buClr>
                <a:srgbClr val="660066"/>
              </a:buClr>
              <a:buFont typeface="Wingdings" panose="05000000000000000000" pitchFamily="2" charset="2"/>
              <a:buChar char="ü"/>
            </a:pPr>
            <a:r>
              <a:rPr lang="fr-FR" sz="2200" b="1" dirty="0">
                <a:solidFill>
                  <a:srgbClr val="660066"/>
                </a:solidFill>
              </a:rPr>
              <a:t>Le GIR obtenu permet déterminer le montant des aides financières dans le cadre de l’APA</a:t>
            </a:r>
            <a:endParaRPr lang="fr-FR" sz="2200" b="1" u="sng" dirty="0">
              <a:solidFill>
                <a:srgbClr val="660066"/>
              </a:solidFill>
            </a:endParaRPr>
          </a:p>
          <a:p>
            <a:endParaRPr lang="fr-FR" dirty="0"/>
          </a:p>
        </p:txBody>
      </p:sp>
      <p:sp>
        <p:nvSpPr>
          <p:cNvPr id="9" name="ZoneTexte 8"/>
          <p:cNvSpPr txBox="1"/>
          <p:nvPr/>
        </p:nvSpPr>
        <p:spPr>
          <a:xfrm>
            <a:off x="209441" y="295676"/>
            <a:ext cx="10970623" cy="646331"/>
          </a:xfrm>
          <a:prstGeom prst="rect">
            <a:avLst/>
          </a:prstGeom>
          <a:noFill/>
        </p:spPr>
        <p:txBody>
          <a:bodyPr wrap="square" rtlCol="0">
            <a:spAutoFit/>
          </a:bodyPr>
          <a:lstStyle/>
          <a:p>
            <a:pPr algn="ctr"/>
            <a:r>
              <a:rPr lang="fr-FR" sz="3600" b="1" dirty="0">
                <a:solidFill>
                  <a:srgbClr val="660066"/>
                </a:solidFill>
              </a:rPr>
              <a:t>Grilles d’évaluation de la dépendance</a:t>
            </a:r>
          </a:p>
        </p:txBody>
      </p:sp>
    </p:spTree>
    <p:extLst>
      <p:ext uri="{BB962C8B-B14F-4D97-AF65-F5344CB8AC3E}">
        <p14:creationId xmlns:p14="http://schemas.microsoft.com/office/powerpoint/2010/main" val="2871965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p:cNvSpPr>
            <a:spLocks noGrp="1"/>
          </p:cNvSpPr>
          <p:nvPr>
            <p:ph type="title"/>
          </p:nvPr>
        </p:nvSpPr>
        <p:spPr/>
        <p:txBody>
          <a:bodyPr/>
          <a:lstStyle/>
          <a:p>
            <a:pPr eaLnBrk="1" hangingPunct="1"/>
            <a:r>
              <a:rPr lang="fr-FR" altLang="en-US" sz="4300">
                <a:solidFill>
                  <a:srgbClr val="000000"/>
                </a:solidFill>
                <a:ea typeface="ＭＳ Ｐゴシック" panose="020B0600070205080204" pitchFamily="34" charset="-128"/>
              </a:rPr>
              <a:t>La grille </a:t>
            </a:r>
            <a:r>
              <a:rPr lang="fr-FR" altLang="en-US" sz="4300">
                <a:solidFill>
                  <a:srgbClr val="FF0000"/>
                </a:solidFill>
                <a:ea typeface="ＭＳ Ｐゴシック" panose="020B0600070205080204" pitchFamily="34" charset="-128"/>
                <a:hlinkClick r:id="rId2" action="ppaction://hlinkfile"/>
              </a:rPr>
              <a:t>AGGIR</a:t>
            </a:r>
            <a:br>
              <a:rPr lang="fr-FR" altLang="en-US" sz="4300">
                <a:solidFill>
                  <a:srgbClr val="000000"/>
                </a:solidFill>
                <a:ea typeface="ＭＳ Ｐゴシック" panose="020B0600070205080204" pitchFamily="34" charset="-128"/>
              </a:rPr>
            </a:br>
            <a:r>
              <a:rPr lang="fr-FR" altLang="en-US" sz="2400">
                <a:solidFill>
                  <a:srgbClr val="000000"/>
                </a:solidFill>
                <a:ea typeface="ＭＳ Ｐゴシック" panose="020B0600070205080204" pitchFamily="34" charset="-128"/>
              </a:rPr>
              <a:t>(Autonomie Gérontologie Groupes Iso-Ressources)</a:t>
            </a:r>
          </a:p>
        </p:txBody>
      </p:sp>
      <p:sp>
        <p:nvSpPr>
          <p:cNvPr id="45059" name="Espace réservé du contenu 2"/>
          <p:cNvSpPr>
            <a:spLocks noGrp="1"/>
          </p:cNvSpPr>
          <p:nvPr>
            <p:ph idx="1"/>
          </p:nvPr>
        </p:nvSpPr>
        <p:spPr>
          <a:xfrm>
            <a:off x="2422526" y="1824039"/>
            <a:ext cx="7345363" cy="4471987"/>
          </a:xfrm>
        </p:spPr>
        <p:txBody>
          <a:bodyPr/>
          <a:lstStyle/>
          <a:p>
            <a:pPr algn="just" eaLnBrk="1" hangingPunct="1">
              <a:lnSpc>
                <a:spcPct val="80000"/>
              </a:lnSpc>
            </a:pPr>
            <a:r>
              <a:rPr lang="fr-FR" altLang="en-US" sz="1700" b="1" dirty="0">
                <a:solidFill>
                  <a:srgbClr val="FF0000"/>
                </a:solidFill>
                <a:ea typeface="ＭＳ Ｐゴシック" panose="020B0600070205080204" pitchFamily="34" charset="-128"/>
              </a:rPr>
              <a:t>C’est un outil destiné à évaluer le degré de perte d'autonomie ou le degré de dépendance, physique et psychique, des demandeurs de l'allocation personnalisée d'autonomie (APA), dans l'accomplissement de leurs actes quotidiens.</a:t>
            </a:r>
          </a:p>
          <a:p>
            <a:pPr algn="just" eaLnBrk="1" hangingPunct="1">
              <a:lnSpc>
                <a:spcPct val="80000"/>
              </a:lnSpc>
            </a:pPr>
            <a:r>
              <a:rPr lang="fr-FR" altLang="en-US" sz="1700" dirty="0">
                <a:solidFill>
                  <a:srgbClr val="000000"/>
                </a:solidFill>
                <a:ea typeface="ＭＳ Ｐゴシック" panose="020B0600070205080204" pitchFamily="34" charset="-128"/>
              </a:rPr>
              <a:t>Utilisée </a:t>
            </a:r>
            <a:r>
              <a:rPr lang="fr-FR" altLang="en-US" sz="1700" dirty="0">
                <a:solidFill>
                  <a:schemeClr val="accent1"/>
                </a:solidFill>
                <a:ea typeface="ＭＳ Ｐゴシック" panose="020B0600070205080204" pitchFamily="34" charset="-128"/>
              </a:rPr>
              <a:t>en France </a:t>
            </a:r>
            <a:r>
              <a:rPr lang="fr-FR" altLang="en-US" sz="1700" dirty="0">
                <a:solidFill>
                  <a:srgbClr val="000000"/>
                </a:solidFill>
                <a:ea typeface="ＭＳ Ｐゴシック" panose="020B0600070205080204" pitchFamily="34" charset="-128"/>
              </a:rPr>
              <a:t>mais non validée sur le plan international</a:t>
            </a:r>
          </a:p>
          <a:p>
            <a:pPr algn="just" eaLnBrk="1" hangingPunct="1">
              <a:lnSpc>
                <a:spcPct val="80000"/>
              </a:lnSpc>
            </a:pPr>
            <a:r>
              <a:rPr lang="fr-FR" altLang="en-US" sz="1700" dirty="0">
                <a:solidFill>
                  <a:srgbClr val="000000"/>
                </a:solidFill>
                <a:ea typeface="ＭＳ Ｐゴシック" panose="020B0600070205080204" pitchFamily="34" charset="-128"/>
              </a:rPr>
              <a:t>Les personnes âgées qui sollicitent le bénéfice de l'APA, sont classées dans les </a:t>
            </a:r>
            <a:r>
              <a:rPr lang="fr-FR" altLang="en-US" sz="1700" b="1" dirty="0">
                <a:solidFill>
                  <a:srgbClr val="000000"/>
                </a:solidFill>
                <a:ea typeface="ＭＳ Ｐゴシック" panose="020B0600070205080204" pitchFamily="34" charset="-128"/>
              </a:rPr>
              <a:t>six groupes iso-ressources que compte la grille nationale, en fonction des aides à la personne ou techniques commandées par leur état.</a:t>
            </a:r>
            <a:endParaRPr lang="fr-FR" altLang="en-US" sz="1700" dirty="0">
              <a:solidFill>
                <a:srgbClr val="000000"/>
              </a:solidFill>
              <a:ea typeface="ＭＳ Ｐゴシック" panose="020B0600070205080204" pitchFamily="34" charset="-128"/>
            </a:endParaRPr>
          </a:p>
          <a:p>
            <a:pPr algn="just" eaLnBrk="1" hangingPunct="1">
              <a:lnSpc>
                <a:spcPct val="80000"/>
              </a:lnSpc>
            </a:pPr>
            <a:r>
              <a:rPr lang="fr-FR" altLang="en-US" sz="2100" b="1" dirty="0">
                <a:solidFill>
                  <a:srgbClr val="000000"/>
                </a:solidFill>
                <a:ea typeface="ＭＳ Ｐゴシック" panose="020B0600070205080204" pitchFamily="34" charset="-128"/>
              </a:rPr>
              <a:t>dix variables dites « discriminantes » : utilisées pour le calcul du « GIR »</a:t>
            </a:r>
          </a:p>
          <a:p>
            <a:pPr algn="just" eaLnBrk="1" hangingPunct="1">
              <a:lnSpc>
                <a:spcPct val="80000"/>
              </a:lnSpc>
            </a:pPr>
            <a:r>
              <a:rPr lang="fr-FR" altLang="en-US" sz="2100" b="1" dirty="0">
                <a:solidFill>
                  <a:srgbClr val="000000"/>
                </a:solidFill>
                <a:ea typeface="ＭＳ Ｐゴシック" panose="020B0600070205080204" pitchFamily="34" charset="-128"/>
              </a:rPr>
              <a:t>sept variables dites « illustratives », concernant la perte d'autonomie domestique et sociale, n'entrent pas dans le calcul du GIR mais apportent des informations utiles à l'élaboration du plan d'aide. </a:t>
            </a:r>
          </a:p>
          <a:p>
            <a:pPr algn="just" eaLnBrk="1" hangingPunct="1">
              <a:lnSpc>
                <a:spcPct val="80000"/>
              </a:lnSpc>
            </a:pPr>
            <a:endParaRPr lang="fr-FR" altLang="en-US" sz="1700" dirty="0">
              <a:ea typeface="ＭＳ Ｐゴシック" panose="020B0600070205080204" pitchFamily="34" charset="-128"/>
            </a:endParaRPr>
          </a:p>
        </p:txBody>
      </p:sp>
    </p:spTree>
    <p:extLst>
      <p:ext uri="{BB962C8B-B14F-4D97-AF65-F5344CB8AC3E}">
        <p14:creationId xmlns:p14="http://schemas.microsoft.com/office/powerpoint/2010/main" val="2155882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eaLnBrk="1" hangingPunct="1">
              <a:defRPr/>
            </a:pPr>
            <a:r>
              <a:rPr lang="fr-FR" altLang="en-US" sz="4300" dirty="0">
                <a:ea typeface="ＭＳ Ｐゴシック" pitchFamily="34" charset="-128"/>
              </a:rPr>
              <a:t>10 variables « discriminantes » utilisées dans le calcul du GIR</a:t>
            </a:r>
          </a:p>
        </p:txBody>
      </p:sp>
      <p:sp>
        <p:nvSpPr>
          <p:cNvPr id="3" name="Espace réservé du contenu 2"/>
          <p:cNvSpPr>
            <a:spLocks noGrp="1"/>
          </p:cNvSpPr>
          <p:nvPr>
            <p:ph idx="1"/>
          </p:nvPr>
        </p:nvSpPr>
        <p:spPr>
          <a:xfrm>
            <a:off x="2424113" y="2133601"/>
            <a:ext cx="7345363" cy="3931920"/>
          </a:xfrm>
          <a:ln>
            <a:miter lim="800000"/>
            <a:headEnd/>
            <a:tailEnd/>
          </a:ln>
        </p:spPr>
        <p:txBody>
          <a:bodyPr numCol="2" rtlCol="0">
            <a:noAutofit/>
          </a:bodyPr>
          <a:lstStyle/>
          <a:p>
            <a:pPr eaLnBrk="1" fontAlgn="auto" hangingPunct="1">
              <a:spcAft>
                <a:spcPts val="0"/>
              </a:spcAft>
              <a:buClr>
                <a:schemeClr val="tx1">
                  <a:lumMod val="75000"/>
                  <a:lumOff val="25000"/>
                </a:schemeClr>
              </a:buClr>
              <a:defRPr/>
            </a:pPr>
            <a:r>
              <a:rPr lang="fr-FR" sz="2600" dirty="0">
                <a:solidFill>
                  <a:schemeClr val="tx1">
                    <a:lumMod val="75000"/>
                    <a:lumOff val="25000"/>
                  </a:schemeClr>
                </a:solidFill>
                <a:ea typeface="+mn-ea"/>
                <a:cs typeface="+mn-cs"/>
              </a:rPr>
              <a:t>Cohérence </a:t>
            </a:r>
          </a:p>
          <a:p>
            <a:pPr eaLnBrk="1" fontAlgn="auto" hangingPunct="1">
              <a:spcAft>
                <a:spcPts val="0"/>
              </a:spcAft>
              <a:buClr>
                <a:schemeClr val="tx1">
                  <a:lumMod val="75000"/>
                  <a:lumOff val="25000"/>
                </a:schemeClr>
              </a:buClr>
              <a:defRPr/>
            </a:pPr>
            <a:r>
              <a:rPr lang="fr-FR" sz="2600" dirty="0">
                <a:solidFill>
                  <a:schemeClr val="tx1">
                    <a:lumMod val="75000"/>
                    <a:lumOff val="25000"/>
                  </a:schemeClr>
                </a:solidFill>
                <a:ea typeface="+mn-ea"/>
                <a:cs typeface="+mn-cs"/>
              </a:rPr>
              <a:t>Orientation </a:t>
            </a:r>
          </a:p>
          <a:p>
            <a:pPr eaLnBrk="1" fontAlgn="auto" hangingPunct="1">
              <a:spcAft>
                <a:spcPts val="0"/>
              </a:spcAft>
              <a:buClr>
                <a:schemeClr val="tx1">
                  <a:lumMod val="75000"/>
                  <a:lumOff val="25000"/>
                </a:schemeClr>
              </a:buClr>
              <a:defRPr/>
            </a:pPr>
            <a:r>
              <a:rPr lang="fr-FR" sz="2600" dirty="0">
                <a:solidFill>
                  <a:schemeClr val="tx1">
                    <a:lumMod val="75000"/>
                    <a:lumOff val="25000"/>
                  </a:schemeClr>
                </a:solidFill>
                <a:ea typeface="+mn-ea"/>
                <a:cs typeface="+mn-cs"/>
              </a:rPr>
              <a:t>Toilette</a:t>
            </a:r>
          </a:p>
          <a:p>
            <a:pPr eaLnBrk="1" fontAlgn="auto" hangingPunct="1">
              <a:spcAft>
                <a:spcPts val="0"/>
              </a:spcAft>
              <a:buClr>
                <a:schemeClr val="tx1">
                  <a:lumMod val="75000"/>
                  <a:lumOff val="25000"/>
                </a:schemeClr>
              </a:buClr>
              <a:defRPr/>
            </a:pPr>
            <a:r>
              <a:rPr lang="fr-FR" sz="2600" dirty="0">
                <a:solidFill>
                  <a:schemeClr val="tx1">
                    <a:lumMod val="75000"/>
                    <a:lumOff val="25000"/>
                  </a:schemeClr>
                </a:solidFill>
                <a:ea typeface="+mn-ea"/>
                <a:cs typeface="+mn-cs"/>
              </a:rPr>
              <a:t> Habillage</a:t>
            </a:r>
          </a:p>
          <a:p>
            <a:pPr eaLnBrk="1" fontAlgn="auto" hangingPunct="1">
              <a:spcAft>
                <a:spcPts val="0"/>
              </a:spcAft>
              <a:buClr>
                <a:schemeClr val="tx1">
                  <a:lumMod val="75000"/>
                  <a:lumOff val="25000"/>
                </a:schemeClr>
              </a:buClr>
              <a:defRPr/>
            </a:pPr>
            <a:r>
              <a:rPr lang="fr-FR" sz="2600" dirty="0">
                <a:solidFill>
                  <a:schemeClr val="tx1">
                    <a:lumMod val="75000"/>
                    <a:lumOff val="25000"/>
                  </a:schemeClr>
                </a:solidFill>
                <a:ea typeface="+mn-ea"/>
                <a:cs typeface="+mn-cs"/>
              </a:rPr>
              <a:t> Alimentation</a:t>
            </a:r>
          </a:p>
          <a:p>
            <a:pPr eaLnBrk="1" fontAlgn="auto" hangingPunct="1">
              <a:spcAft>
                <a:spcPts val="0"/>
              </a:spcAft>
              <a:buClr>
                <a:schemeClr val="tx1">
                  <a:lumMod val="75000"/>
                  <a:lumOff val="25000"/>
                </a:schemeClr>
              </a:buClr>
              <a:defRPr/>
            </a:pPr>
            <a:r>
              <a:rPr lang="fr-FR" sz="2600" dirty="0">
                <a:solidFill>
                  <a:schemeClr val="tx1">
                    <a:lumMod val="75000"/>
                    <a:lumOff val="25000"/>
                  </a:schemeClr>
                </a:solidFill>
                <a:ea typeface="+mn-ea"/>
                <a:cs typeface="+mn-cs"/>
              </a:rPr>
              <a:t> Elimination</a:t>
            </a:r>
          </a:p>
          <a:p>
            <a:pPr eaLnBrk="1" fontAlgn="auto" hangingPunct="1">
              <a:spcAft>
                <a:spcPts val="0"/>
              </a:spcAft>
              <a:buClr>
                <a:schemeClr val="tx1">
                  <a:lumMod val="75000"/>
                  <a:lumOff val="25000"/>
                </a:schemeClr>
              </a:buClr>
              <a:defRPr/>
            </a:pPr>
            <a:r>
              <a:rPr lang="fr-FR" sz="2600" dirty="0">
                <a:solidFill>
                  <a:schemeClr val="tx1">
                    <a:lumMod val="75000"/>
                    <a:lumOff val="25000"/>
                  </a:schemeClr>
                </a:solidFill>
                <a:ea typeface="+mn-ea"/>
                <a:cs typeface="+mn-cs"/>
              </a:rPr>
              <a:t>transferts (se lever, se coucher, s'asseoir) </a:t>
            </a:r>
          </a:p>
          <a:p>
            <a:pPr eaLnBrk="1" fontAlgn="auto" hangingPunct="1">
              <a:spcAft>
                <a:spcPts val="0"/>
              </a:spcAft>
              <a:buClr>
                <a:schemeClr val="tx1">
                  <a:lumMod val="75000"/>
                  <a:lumOff val="25000"/>
                </a:schemeClr>
              </a:buClr>
              <a:defRPr/>
            </a:pPr>
            <a:r>
              <a:rPr lang="fr-FR" sz="2600" dirty="0">
                <a:solidFill>
                  <a:schemeClr val="tx1">
                    <a:lumMod val="75000"/>
                    <a:lumOff val="25000"/>
                  </a:schemeClr>
                </a:solidFill>
                <a:ea typeface="+mn-ea"/>
                <a:cs typeface="+mn-cs"/>
              </a:rPr>
              <a:t>déplacement à l'intérieur  </a:t>
            </a:r>
          </a:p>
          <a:p>
            <a:pPr eaLnBrk="1" fontAlgn="auto" hangingPunct="1">
              <a:spcAft>
                <a:spcPts val="0"/>
              </a:spcAft>
              <a:buClr>
                <a:schemeClr val="tx1">
                  <a:lumMod val="75000"/>
                  <a:lumOff val="25000"/>
                </a:schemeClr>
              </a:buClr>
              <a:defRPr/>
            </a:pPr>
            <a:r>
              <a:rPr lang="fr-FR" sz="2600" dirty="0">
                <a:solidFill>
                  <a:schemeClr val="tx1">
                    <a:lumMod val="75000"/>
                    <a:lumOff val="25000"/>
                  </a:schemeClr>
                </a:solidFill>
                <a:ea typeface="+mn-ea"/>
                <a:cs typeface="+mn-cs"/>
              </a:rPr>
              <a:t>déplacement à l'extérieur </a:t>
            </a:r>
          </a:p>
          <a:p>
            <a:pPr eaLnBrk="1" fontAlgn="auto" hangingPunct="1">
              <a:spcAft>
                <a:spcPts val="0"/>
              </a:spcAft>
              <a:buClr>
                <a:schemeClr val="tx1">
                  <a:lumMod val="75000"/>
                  <a:lumOff val="25000"/>
                </a:schemeClr>
              </a:buClr>
              <a:defRPr/>
            </a:pPr>
            <a:r>
              <a:rPr lang="fr-FR" sz="2600" dirty="0">
                <a:solidFill>
                  <a:schemeClr val="tx1">
                    <a:lumMod val="75000"/>
                    <a:lumOff val="25000"/>
                  </a:schemeClr>
                </a:solidFill>
                <a:ea typeface="+mn-ea"/>
                <a:cs typeface="+mn-cs"/>
              </a:rPr>
              <a:t>communication à distance ; </a:t>
            </a:r>
          </a:p>
        </p:txBody>
      </p:sp>
    </p:spTree>
    <p:extLst>
      <p:ext uri="{BB962C8B-B14F-4D97-AF65-F5344CB8AC3E}">
        <p14:creationId xmlns:p14="http://schemas.microsoft.com/office/powerpoint/2010/main" val="3371207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1"/>
          <p:cNvSpPr>
            <a:spLocks noGrp="1"/>
          </p:cNvSpPr>
          <p:nvPr>
            <p:ph type="title"/>
          </p:nvPr>
        </p:nvSpPr>
        <p:spPr/>
        <p:txBody>
          <a:bodyPr/>
          <a:lstStyle/>
          <a:p>
            <a:pPr eaLnBrk="1" hangingPunct="1"/>
            <a:r>
              <a:rPr lang="fr-FR" altLang="en-US" sz="4300">
                <a:ea typeface="ＭＳ Ｐゴシック" panose="020B0600070205080204" pitchFamily="34" charset="-128"/>
              </a:rPr>
              <a:t>7 variables "illustratives"</a:t>
            </a:r>
          </a:p>
        </p:txBody>
      </p:sp>
      <p:sp>
        <p:nvSpPr>
          <p:cNvPr id="47107" name="Espace réservé du contenu 2"/>
          <p:cNvSpPr>
            <a:spLocks noGrp="1"/>
          </p:cNvSpPr>
          <p:nvPr>
            <p:ph idx="1"/>
          </p:nvPr>
        </p:nvSpPr>
        <p:spPr>
          <a:xfrm>
            <a:off x="2422526" y="1843088"/>
            <a:ext cx="7345363" cy="4400550"/>
          </a:xfrm>
        </p:spPr>
        <p:txBody>
          <a:bodyPr/>
          <a:lstStyle/>
          <a:p>
            <a:pPr eaLnBrk="1" hangingPunct="1"/>
            <a:r>
              <a:rPr lang="fr-FR" altLang="en-US" b="1">
                <a:ea typeface="ＭＳ Ｐゴシック" panose="020B0600070205080204" pitchFamily="34" charset="-128"/>
              </a:rPr>
              <a:t>gestion personnelle de son budget et de ses biens</a:t>
            </a:r>
          </a:p>
          <a:p>
            <a:pPr eaLnBrk="1" hangingPunct="1"/>
            <a:r>
              <a:rPr lang="fr-FR" altLang="en-US" b="1">
                <a:ea typeface="ＭＳ Ｐゴシック" panose="020B0600070205080204" pitchFamily="34" charset="-128"/>
              </a:rPr>
              <a:t>Cuisine </a:t>
            </a:r>
          </a:p>
          <a:p>
            <a:pPr eaLnBrk="1" hangingPunct="1"/>
            <a:r>
              <a:rPr lang="fr-FR" altLang="en-US" b="1">
                <a:ea typeface="ＭＳ Ｐゴシック" panose="020B0600070205080204" pitchFamily="34" charset="-128"/>
              </a:rPr>
              <a:t>Ménage </a:t>
            </a:r>
          </a:p>
          <a:p>
            <a:pPr eaLnBrk="1" hangingPunct="1"/>
            <a:r>
              <a:rPr lang="fr-FR" altLang="en-US" b="1">
                <a:ea typeface="ＭＳ Ｐゴシック" panose="020B0600070205080204" pitchFamily="34" charset="-128"/>
              </a:rPr>
              <a:t>Transports </a:t>
            </a:r>
          </a:p>
          <a:p>
            <a:pPr eaLnBrk="1" hangingPunct="1"/>
            <a:r>
              <a:rPr lang="fr-FR" altLang="en-US" b="1">
                <a:ea typeface="ＭＳ Ｐゴシック" panose="020B0600070205080204" pitchFamily="34" charset="-128"/>
              </a:rPr>
              <a:t>Achats </a:t>
            </a:r>
          </a:p>
          <a:p>
            <a:pPr eaLnBrk="1" hangingPunct="1"/>
            <a:r>
              <a:rPr lang="fr-FR" altLang="en-US" b="1">
                <a:ea typeface="ＭＳ Ｐゴシック" panose="020B0600070205080204" pitchFamily="34" charset="-128"/>
              </a:rPr>
              <a:t>suivi du traitement </a:t>
            </a:r>
          </a:p>
          <a:p>
            <a:pPr eaLnBrk="1" hangingPunct="1"/>
            <a:r>
              <a:rPr lang="fr-FR" altLang="en-US" b="1">
                <a:ea typeface="ＭＳ Ｐゴシック" panose="020B0600070205080204" pitchFamily="34" charset="-128"/>
              </a:rPr>
              <a:t>activités de temps libre</a:t>
            </a:r>
          </a:p>
          <a:p>
            <a:pPr eaLnBrk="1" hangingPunct="1"/>
            <a:endParaRPr lang="fr-FR" altLang="en-US">
              <a:ea typeface="ＭＳ Ｐゴシック" panose="020B0600070205080204" pitchFamily="34" charset="-128"/>
            </a:endParaRPr>
          </a:p>
        </p:txBody>
      </p:sp>
    </p:spTree>
    <p:extLst>
      <p:ext uri="{BB962C8B-B14F-4D97-AF65-F5344CB8AC3E}">
        <p14:creationId xmlns:p14="http://schemas.microsoft.com/office/powerpoint/2010/main" val="1407490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1"/>
          <p:cNvSpPr>
            <a:spLocks noGrp="1"/>
          </p:cNvSpPr>
          <p:nvPr>
            <p:ph type="title"/>
          </p:nvPr>
        </p:nvSpPr>
        <p:spPr/>
        <p:txBody>
          <a:bodyPr/>
          <a:lstStyle/>
          <a:p>
            <a:pPr eaLnBrk="1" hangingPunct="1"/>
            <a:r>
              <a:rPr lang="fr-FR" altLang="en-US">
                <a:ea typeface="ＭＳ Ｐゴシック" panose="020B0600070205080204" pitchFamily="34" charset="-128"/>
              </a:rPr>
              <a:t>cotation</a:t>
            </a:r>
          </a:p>
        </p:txBody>
      </p:sp>
      <p:sp>
        <p:nvSpPr>
          <p:cNvPr id="48131" name="Espace réservé du contenu 2"/>
          <p:cNvSpPr>
            <a:spLocks noGrp="1"/>
          </p:cNvSpPr>
          <p:nvPr>
            <p:ph idx="1"/>
          </p:nvPr>
        </p:nvSpPr>
        <p:spPr/>
        <p:txBody>
          <a:bodyPr/>
          <a:lstStyle/>
          <a:p>
            <a:pPr eaLnBrk="1" hangingPunct="1">
              <a:lnSpc>
                <a:spcPct val="90000"/>
              </a:lnSpc>
              <a:buFont typeface="Arial" panose="020B0604020202020204" pitchFamily="34" charset="0"/>
              <a:buNone/>
            </a:pPr>
            <a:r>
              <a:rPr lang="fr-FR" altLang="en-US" dirty="0">
                <a:ea typeface="ＭＳ Ｐゴシック" panose="020B0600070205080204" pitchFamily="34" charset="-128"/>
              </a:rPr>
              <a:t>À chaque variable est attribuée une note A, B ou C :</a:t>
            </a:r>
          </a:p>
          <a:p>
            <a:pPr eaLnBrk="1" hangingPunct="1">
              <a:lnSpc>
                <a:spcPct val="90000"/>
              </a:lnSpc>
              <a:buFont typeface="Arial" panose="020B0604020202020204" pitchFamily="34" charset="0"/>
              <a:buNone/>
            </a:pPr>
            <a:r>
              <a:rPr lang="fr-FR" altLang="en-US" sz="3300" b="1" dirty="0">
                <a:ea typeface="ＭＳ Ｐゴシック" panose="020B0600070205080204" pitchFamily="34" charset="-128"/>
              </a:rPr>
              <a:t>A - fait seul </a:t>
            </a:r>
            <a:r>
              <a:rPr lang="fr-FR" altLang="en-US" dirty="0">
                <a:ea typeface="ＭＳ Ｐゴシック" panose="020B0600070205080204" pitchFamily="34" charset="-128"/>
              </a:rPr>
              <a:t>les actes quotidiens : </a:t>
            </a:r>
            <a:r>
              <a:rPr lang="fr-FR" altLang="en-US" dirty="0" err="1">
                <a:ea typeface="ＭＳ Ｐゴシック" panose="020B0600070205080204" pitchFamily="34" charset="-128"/>
              </a:rPr>
              <a:t>spontanément,et</a:t>
            </a:r>
            <a:r>
              <a:rPr lang="fr-FR" altLang="en-US" dirty="0">
                <a:ea typeface="ＭＳ Ｐゴシック" panose="020B0600070205080204" pitchFamily="34" charset="-128"/>
              </a:rPr>
              <a:t> </a:t>
            </a:r>
            <a:r>
              <a:rPr lang="fr-FR" altLang="en-US" dirty="0" err="1">
                <a:ea typeface="ＭＳ Ｐゴシック" panose="020B0600070205080204" pitchFamily="34" charset="-128"/>
              </a:rPr>
              <a:t>totalement,et</a:t>
            </a:r>
            <a:r>
              <a:rPr lang="fr-FR" altLang="en-US" dirty="0">
                <a:ea typeface="ＭＳ Ｐゴシック" panose="020B0600070205080204" pitchFamily="34" charset="-128"/>
              </a:rPr>
              <a:t> </a:t>
            </a:r>
            <a:r>
              <a:rPr lang="fr-FR" altLang="en-US" dirty="0" err="1">
                <a:ea typeface="ＭＳ Ｐゴシック" panose="020B0600070205080204" pitchFamily="34" charset="-128"/>
              </a:rPr>
              <a:t>habituellement,et</a:t>
            </a:r>
            <a:r>
              <a:rPr lang="fr-FR" altLang="en-US" dirty="0">
                <a:ea typeface="ＭＳ Ｐゴシック" panose="020B0600070205080204" pitchFamily="34" charset="-128"/>
              </a:rPr>
              <a:t> correctement.</a:t>
            </a:r>
          </a:p>
          <a:p>
            <a:pPr eaLnBrk="1" hangingPunct="1">
              <a:lnSpc>
                <a:spcPct val="90000"/>
              </a:lnSpc>
              <a:buFont typeface="Arial" panose="020B0604020202020204" pitchFamily="34" charset="0"/>
              <a:buNone/>
            </a:pPr>
            <a:r>
              <a:rPr lang="fr-FR" altLang="en-US" sz="3400" b="1" dirty="0">
                <a:ea typeface="ＭＳ Ｐゴシック" panose="020B0600070205080204" pitchFamily="34" charset="-128"/>
              </a:rPr>
              <a:t>B – fait, mais pas </a:t>
            </a:r>
            <a:r>
              <a:rPr lang="fr-FR" altLang="en-US" dirty="0">
                <a:ea typeface="ＭＳ Ｐゴシック" panose="020B0600070205080204" pitchFamily="34" charset="-128"/>
              </a:rPr>
              <a:t> « spontanément », et/ou « totalement », et/ou « habituellement », et/ou « correctement ».</a:t>
            </a:r>
          </a:p>
          <a:p>
            <a:pPr eaLnBrk="1" hangingPunct="1">
              <a:lnSpc>
                <a:spcPct val="90000"/>
              </a:lnSpc>
              <a:buFont typeface="Arial" panose="020B0604020202020204" pitchFamily="34" charset="0"/>
              <a:buNone/>
            </a:pPr>
            <a:r>
              <a:rPr lang="fr-FR" altLang="en-US" sz="3200" b="1" dirty="0">
                <a:ea typeface="ＭＳ Ｐゴシック" panose="020B0600070205080204" pitchFamily="34" charset="-128"/>
              </a:rPr>
              <a:t>C - ne fait pas </a:t>
            </a:r>
            <a:r>
              <a:rPr lang="fr-FR" altLang="en-US" dirty="0">
                <a:ea typeface="ＭＳ Ｐゴシック" panose="020B0600070205080204" pitchFamily="34" charset="-128"/>
              </a:rPr>
              <a:t>: ni </a:t>
            </a:r>
            <a:r>
              <a:rPr lang="fr-FR" altLang="en-US" dirty="0" err="1">
                <a:ea typeface="ＭＳ Ｐゴシック" panose="020B0600070205080204" pitchFamily="34" charset="-128"/>
              </a:rPr>
              <a:t>spontanément,ni</a:t>
            </a:r>
            <a:r>
              <a:rPr lang="fr-FR" altLang="en-US" dirty="0">
                <a:ea typeface="ＭＳ Ｐゴシック" panose="020B0600070205080204" pitchFamily="34" charset="-128"/>
              </a:rPr>
              <a:t> </a:t>
            </a:r>
            <a:r>
              <a:rPr lang="fr-FR" altLang="en-US" dirty="0" err="1">
                <a:ea typeface="ＭＳ Ｐゴシック" panose="020B0600070205080204" pitchFamily="34" charset="-128"/>
              </a:rPr>
              <a:t>totalement,ni</a:t>
            </a:r>
            <a:r>
              <a:rPr lang="fr-FR" altLang="en-US" dirty="0">
                <a:ea typeface="ＭＳ Ｐゴシック" panose="020B0600070205080204" pitchFamily="34" charset="-128"/>
              </a:rPr>
              <a:t> </a:t>
            </a:r>
            <a:r>
              <a:rPr lang="fr-FR" altLang="en-US" dirty="0" err="1">
                <a:ea typeface="ＭＳ Ｐゴシック" panose="020B0600070205080204" pitchFamily="34" charset="-128"/>
              </a:rPr>
              <a:t>habituellement,ni</a:t>
            </a:r>
            <a:r>
              <a:rPr lang="fr-FR" altLang="en-US" dirty="0">
                <a:ea typeface="ＭＳ Ｐゴシック" panose="020B0600070205080204" pitchFamily="34" charset="-128"/>
              </a:rPr>
              <a:t> correctement. </a:t>
            </a:r>
          </a:p>
        </p:txBody>
      </p:sp>
    </p:spTree>
    <p:extLst>
      <p:ext uri="{BB962C8B-B14F-4D97-AF65-F5344CB8AC3E}">
        <p14:creationId xmlns:p14="http://schemas.microsoft.com/office/powerpoint/2010/main" val="1184767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p:cNvSpPr>
            <a:spLocks noGrp="1"/>
          </p:cNvSpPr>
          <p:nvPr>
            <p:ph type="title"/>
          </p:nvPr>
        </p:nvSpPr>
        <p:spPr/>
        <p:txBody>
          <a:bodyPr/>
          <a:lstStyle/>
          <a:p>
            <a:pPr algn="l" eaLnBrk="1" hangingPunct="1"/>
            <a:r>
              <a:rPr lang="fr-FR" altLang="en-US" dirty="0">
                <a:ea typeface="ＭＳ Ｐゴシック" panose="020B0600070205080204" pitchFamily="34" charset="-128"/>
              </a:rPr>
              <a:t>Grille AGGIR</a:t>
            </a:r>
            <a:endParaRPr lang="en-GB" altLang="en-US" dirty="0">
              <a:ea typeface="ＭＳ Ｐゴシック" panose="020B0600070205080204" pitchFamily="34" charset="-128"/>
            </a:endParaRPr>
          </a:p>
        </p:txBody>
      </p:sp>
      <p:pic>
        <p:nvPicPr>
          <p:cNvPr id="51203" name="Image 4"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2688" y="48934"/>
            <a:ext cx="6238683" cy="674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3"/>
          <a:stretch>
            <a:fillRect/>
          </a:stretch>
        </p:blipFill>
        <p:spPr>
          <a:xfrm>
            <a:off x="311142" y="852539"/>
            <a:ext cx="527058" cy="350733"/>
          </a:xfrm>
          <a:prstGeom prst="rect">
            <a:avLst/>
          </a:prstGeom>
        </p:spPr>
      </p:pic>
    </p:spTree>
    <p:extLst>
      <p:ext uri="{BB962C8B-B14F-4D97-AF65-F5344CB8AC3E}">
        <p14:creationId xmlns:p14="http://schemas.microsoft.com/office/powerpoint/2010/main" val="331493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5961" y="316357"/>
            <a:ext cx="10515600" cy="1325563"/>
          </a:xfrm>
        </p:spPr>
        <p:txBody>
          <a:bodyPr>
            <a:normAutofit fontScale="90000"/>
          </a:bodyPr>
          <a:lstStyle/>
          <a:p>
            <a:r>
              <a:rPr lang="fr-FR" dirty="0"/>
              <a:t>Population par</a:t>
            </a:r>
            <a:br>
              <a:rPr lang="fr-FR" dirty="0"/>
            </a:br>
            <a:r>
              <a:rPr lang="fr-FR" dirty="0"/>
              <a:t>tranche d’âge</a:t>
            </a:r>
            <a:br>
              <a:rPr lang="fr-FR" dirty="0"/>
            </a:br>
            <a:r>
              <a:rPr lang="fr-FR" dirty="0"/>
              <a:t>(2020)</a:t>
            </a:r>
          </a:p>
        </p:txBody>
      </p:sp>
      <p:pic>
        <p:nvPicPr>
          <p:cNvPr id="6" name="Image 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311" y="407599"/>
            <a:ext cx="6799977" cy="6122924"/>
          </a:xfrm>
          <a:prstGeom prst="rect">
            <a:avLst/>
          </a:prstGeom>
        </p:spPr>
      </p:pic>
      <p:grpSp>
        <p:nvGrpSpPr>
          <p:cNvPr id="13" name="Groupe 12"/>
          <p:cNvGrpSpPr/>
          <p:nvPr/>
        </p:nvGrpSpPr>
        <p:grpSpPr>
          <a:xfrm>
            <a:off x="7911027" y="4774023"/>
            <a:ext cx="3290261" cy="1346361"/>
            <a:chOff x="7801300" y="4883751"/>
            <a:chExt cx="3290261" cy="1346361"/>
          </a:xfrm>
        </p:grpSpPr>
        <p:sp>
          <p:nvSpPr>
            <p:cNvPr id="7" name="Ellipse 6"/>
            <p:cNvSpPr/>
            <p:nvPr/>
          </p:nvSpPr>
          <p:spPr>
            <a:xfrm>
              <a:off x="7801300" y="5644896"/>
              <a:ext cx="733100" cy="585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8982345" y="4883751"/>
              <a:ext cx="2109216" cy="646331"/>
            </a:xfrm>
            <a:prstGeom prst="rect">
              <a:avLst/>
            </a:prstGeom>
            <a:noFill/>
          </p:spPr>
          <p:txBody>
            <a:bodyPr wrap="square" rtlCol="0">
              <a:spAutoFit/>
            </a:bodyPr>
            <a:lstStyle/>
            <a:p>
              <a:r>
                <a:rPr lang="fr-FR" dirty="0"/>
                <a:t>= 6,37 millions de personnes &gt;75 ans</a:t>
              </a:r>
            </a:p>
          </p:txBody>
        </p:sp>
        <p:cxnSp>
          <p:nvCxnSpPr>
            <p:cNvPr id="10" name="Connecteur droit 9"/>
            <p:cNvCxnSpPr>
              <a:stCxn id="7" idx="7"/>
              <a:endCxn id="8" idx="1"/>
            </p:cNvCxnSpPr>
            <p:nvPr/>
          </p:nvCxnSpPr>
          <p:spPr>
            <a:xfrm flipV="1">
              <a:off x="8427040" y="5206917"/>
              <a:ext cx="555305" cy="5236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ZoneTexte 11"/>
          <p:cNvSpPr txBox="1"/>
          <p:nvPr/>
        </p:nvSpPr>
        <p:spPr>
          <a:xfrm>
            <a:off x="0" y="6529591"/>
            <a:ext cx="9253728" cy="276999"/>
          </a:xfrm>
          <a:prstGeom prst="rect">
            <a:avLst/>
          </a:prstGeom>
          <a:noFill/>
        </p:spPr>
        <p:txBody>
          <a:bodyPr wrap="square" rtlCol="0">
            <a:spAutoFit/>
          </a:bodyPr>
          <a:lstStyle/>
          <a:p>
            <a:r>
              <a:rPr lang="fr-FR" sz="1200" dirty="0"/>
              <a:t>https://fr.statista.com/statistiques/472349/repartition-population-groupe-dage-france/</a:t>
            </a:r>
          </a:p>
        </p:txBody>
      </p:sp>
    </p:spTree>
    <p:extLst>
      <p:ext uri="{BB962C8B-B14F-4D97-AF65-F5344CB8AC3E}">
        <p14:creationId xmlns:p14="http://schemas.microsoft.com/office/powerpoint/2010/main" val="1662696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eaLnBrk="1" hangingPunct="1">
              <a:defRPr/>
            </a:pPr>
            <a:r>
              <a:rPr lang="fr-FR" altLang="en-US" sz="4300">
                <a:ea typeface="ＭＳ Ｐゴシック" pitchFamily="34" charset="-128"/>
              </a:rPr>
              <a:t>6 groupes iso-ressource («  GIR ») </a:t>
            </a:r>
          </a:p>
        </p:txBody>
      </p:sp>
      <p:sp>
        <p:nvSpPr>
          <p:cNvPr id="49155" name="Espace réservé du contenu 2"/>
          <p:cNvSpPr>
            <a:spLocks noGrp="1"/>
          </p:cNvSpPr>
          <p:nvPr>
            <p:ph idx="1"/>
          </p:nvPr>
        </p:nvSpPr>
        <p:spPr>
          <a:xfrm>
            <a:off x="2263775" y="1816100"/>
            <a:ext cx="7702550" cy="4713288"/>
          </a:xfrm>
        </p:spPr>
        <p:txBody>
          <a:bodyPr/>
          <a:lstStyle/>
          <a:p>
            <a:pPr eaLnBrk="1" hangingPunct="1">
              <a:lnSpc>
                <a:spcPct val="80000"/>
              </a:lnSpc>
            </a:pPr>
            <a:r>
              <a:rPr lang="fr-FR" altLang="en-US" sz="2000" b="1">
                <a:solidFill>
                  <a:srgbClr val="FF0000"/>
                </a:solidFill>
                <a:ea typeface="ＭＳ Ｐゴシック" panose="020B0600070205080204" pitchFamily="34" charset="-128"/>
              </a:rPr>
              <a:t>GIR 1 = personnes âgées confinées au lit ou au fauteuil, dont les fonctions mentales sont gravement altérées et qui nécessitent une présence indispensable et continue d'intervenants ; </a:t>
            </a:r>
          </a:p>
          <a:p>
            <a:pPr eaLnBrk="1" hangingPunct="1">
              <a:lnSpc>
                <a:spcPct val="80000"/>
              </a:lnSpc>
            </a:pPr>
            <a:r>
              <a:rPr lang="fr-FR" altLang="en-US" sz="2000" b="1">
                <a:solidFill>
                  <a:srgbClr val="0000FF"/>
                </a:solidFill>
                <a:ea typeface="ＭＳ Ｐゴシック" panose="020B0600070205080204" pitchFamily="34" charset="-128"/>
              </a:rPr>
              <a:t>GIR 2 = personnes âgées confinées au lit ou au fauteuil, dont les fonctions intellectuelles ne sont pas totalement altérées et dont l'état exige une prise en charge pour la plupart des activités de la vie courante. Ce groupe s'adresse aussi aux personnes âgées dont les fonctions mentales sont altérées, mais qui ont conservé leurs capacités de se déplacer </a:t>
            </a:r>
          </a:p>
          <a:p>
            <a:pPr eaLnBrk="1" hangingPunct="1">
              <a:lnSpc>
                <a:spcPct val="80000"/>
              </a:lnSpc>
            </a:pPr>
            <a:r>
              <a:rPr lang="fr-FR" altLang="en-US" sz="2000" b="1">
                <a:solidFill>
                  <a:srgbClr val="800000"/>
                </a:solidFill>
                <a:ea typeface="ＭＳ Ｐゴシック" panose="020B0600070205080204" pitchFamily="34" charset="-128"/>
              </a:rPr>
              <a:t>GIR 3 = personnes âgées ayant conservé leur autonomie mentale, partiellement leur autonomie locomotrice, mais qui ont besoin quotidiennement et plusieurs fois par jour d'être aidées pour leur autonomie corporelle.</a:t>
            </a:r>
            <a:endParaRPr lang="fr-FR" altLang="en-US" sz="2000">
              <a:solidFill>
                <a:srgbClr val="800000"/>
              </a:solidFill>
              <a:ea typeface="ＭＳ Ｐゴシック" panose="020B0600070205080204" pitchFamily="34" charset="-128"/>
            </a:endParaRPr>
          </a:p>
        </p:txBody>
      </p:sp>
    </p:spTree>
    <p:extLst>
      <p:ext uri="{BB962C8B-B14F-4D97-AF65-F5344CB8AC3E}">
        <p14:creationId xmlns:p14="http://schemas.microsoft.com/office/powerpoint/2010/main" val="1006152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eaLnBrk="1" hangingPunct="1">
              <a:defRPr/>
            </a:pPr>
            <a:r>
              <a:rPr lang="fr-FR" altLang="en-US" sz="4300">
                <a:ea typeface="ＭＳ Ｐゴシック" pitchFamily="34" charset="-128"/>
              </a:rPr>
              <a:t>6 groupes iso-ressource («  GIR ») </a:t>
            </a:r>
          </a:p>
        </p:txBody>
      </p:sp>
      <p:sp>
        <p:nvSpPr>
          <p:cNvPr id="50179" name="Espace réservé du contenu 2"/>
          <p:cNvSpPr>
            <a:spLocks noGrp="1"/>
          </p:cNvSpPr>
          <p:nvPr>
            <p:ph idx="1"/>
          </p:nvPr>
        </p:nvSpPr>
        <p:spPr>
          <a:xfrm>
            <a:off x="2298701" y="1882775"/>
            <a:ext cx="7631113" cy="3932238"/>
          </a:xfrm>
        </p:spPr>
        <p:txBody>
          <a:bodyPr/>
          <a:lstStyle/>
          <a:p>
            <a:pPr eaLnBrk="1" hangingPunct="1">
              <a:lnSpc>
                <a:spcPct val="80000"/>
              </a:lnSpc>
            </a:pPr>
            <a:r>
              <a:rPr lang="fr-FR" altLang="en-US" sz="2200" b="1">
                <a:solidFill>
                  <a:srgbClr val="008000"/>
                </a:solidFill>
                <a:ea typeface="ＭＳ Ｐゴシック" panose="020B0600070205080204" pitchFamily="34" charset="-128"/>
              </a:rPr>
              <a:t>GIR 4 = personnes âgées n'assumant pas seules leurs transferts mais qui, une fois levées, peuvent se déplacer à l'intérieur de leur logement. Elles doivent parfois être aidées pour la toilette et l'habillage. Ce groupe s'adresse également aux personnes âgées n'ayant pas de problèmes locomoteurs mais devant être aidées pour les activités corporelles et pour les repas ; </a:t>
            </a:r>
          </a:p>
          <a:p>
            <a:pPr eaLnBrk="1" hangingPunct="1">
              <a:lnSpc>
                <a:spcPct val="80000"/>
              </a:lnSpc>
            </a:pPr>
            <a:r>
              <a:rPr lang="fr-FR" altLang="en-US" sz="2200" b="1">
                <a:solidFill>
                  <a:srgbClr val="FF6600"/>
                </a:solidFill>
                <a:ea typeface="ＭＳ Ｐゴシック" panose="020B0600070205080204" pitchFamily="34" charset="-128"/>
              </a:rPr>
              <a:t>GIR 5 = personnes âgées ayant seulement besoin d'une aide ponctuelle pour la toilette, la préparation des repas et le ménage ; </a:t>
            </a:r>
          </a:p>
          <a:p>
            <a:pPr eaLnBrk="1" hangingPunct="1">
              <a:lnSpc>
                <a:spcPct val="80000"/>
              </a:lnSpc>
            </a:pPr>
            <a:r>
              <a:rPr lang="fr-FR" altLang="en-US" sz="2200" b="1">
                <a:solidFill>
                  <a:srgbClr val="000090"/>
                </a:solidFill>
                <a:ea typeface="ＭＳ Ｐゴシック" panose="020B0600070205080204" pitchFamily="34" charset="-128"/>
              </a:rPr>
              <a:t>GIR 6 = personnes âgées n'ayant pas perdu leur autonomie pour les actes essentiels de la vie courante.</a:t>
            </a:r>
            <a:endParaRPr lang="fr-FR" altLang="en-US" sz="2200">
              <a:solidFill>
                <a:srgbClr val="000090"/>
              </a:solidFill>
              <a:ea typeface="ＭＳ Ｐゴシック" panose="020B0600070205080204" pitchFamily="34" charset="-128"/>
            </a:endParaRPr>
          </a:p>
        </p:txBody>
      </p:sp>
    </p:spTree>
    <p:extLst>
      <p:ext uri="{BB962C8B-B14F-4D97-AF65-F5344CB8AC3E}">
        <p14:creationId xmlns:p14="http://schemas.microsoft.com/office/powerpoint/2010/main" val="1941899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097280" y="38058"/>
            <a:ext cx="10058400" cy="1176623"/>
          </a:xfrm>
        </p:spPr>
        <p:txBody>
          <a:bodyPr/>
          <a:lstStyle/>
          <a:p>
            <a:r>
              <a:rPr lang="fr-FR" b="1" dirty="0">
                <a:solidFill>
                  <a:srgbClr val="660066"/>
                </a:solidFill>
              </a:rPr>
              <a:t>L’évaluation des besoins</a:t>
            </a:r>
          </a:p>
        </p:txBody>
      </p:sp>
      <p:sp>
        <p:nvSpPr>
          <p:cNvPr id="7" name="Espace réservé du contenu 6"/>
          <p:cNvSpPr>
            <a:spLocks noGrp="1"/>
          </p:cNvSpPr>
          <p:nvPr>
            <p:ph sz="half" idx="2"/>
          </p:nvPr>
        </p:nvSpPr>
        <p:spPr>
          <a:xfrm>
            <a:off x="283028" y="2564795"/>
            <a:ext cx="4937760" cy="3178629"/>
          </a:xfrm>
        </p:spPr>
        <p:txBody>
          <a:bodyPr/>
          <a:lstStyle/>
          <a:p>
            <a:pPr marL="321754" indent="-342900">
              <a:buClr>
                <a:srgbClr val="660066"/>
              </a:buClr>
              <a:buFont typeface="Wingdings" panose="05000000000000000000" pitchFamily="2" charset="2"/>
              <a:buChar char="ü"/>
            </a:pPr>
            <a:endParaRPr lang="fr-FR" sz="2200" b="1" dirty="0">
              <a:solidFill>
                <a:schemeClr val="tx2">
                  <a:lumMod val="75000"/>
                </a:schemeClr>
              </a:solidFill>
            </a:endParaRPr>
          </a:p>
          <a:p>
            <a:pPr marL="0" indent="0">
              <a:buNone/>
            </a:pPr>
            <a:endParaRPr lang="fr-FR" dirty="0"/>
          </a:p>
        </p:txBody>
      </p:sp>
      <p:sp>
        <p:nvSpPr>
          <p:cNvPr id="9" name="Espace réservé du contenu 8"/>
          <p:cNvSpPr>
            <a:spLocks noGrp="1"/>
          </p:cNvSpPr>
          <p:nvPr>
            <p:ph sz="quarter" idx="4"/>
          </p:nvPr>
        </p:nvSpPr>
        <p:spPr>
          <a:xfrm>
            <a:off x="6694714" y="2046515"/>
            <a:ext cx="5497286" cy="3422347"/>
          </a:xfrm>
        </p:spPr>
        <p:txBody>
          <a:bodyPr>
            <a:normAutofit lnSpcReduction="10000"/>
          </a:bodyPr>
          <a:lstStyle/>
          <a:p>
            <a:pPr marL="0" indent="0">
              <a:buClr>
                <a:srgbClr val="660066"/>
              </a:buClr>
              <a:buNone/>
            </a:pPr>
            <a:r>
              <a:rPr lang="fr-FR" sz="2400" b="1" dirty="0">
                <a:solidFill>
                  <a:srgbClr val="660066"/>
                </a:solidFill>
              </a:rPr>
              <a:t>La perte d’autonomie</a:t>
            </a:r>
          </a:p>
          <a:p>
            <a:pPr marL="650875" lvl="1" indent="-292100">
              <a:spcBef>
                <a:spcPts val="1200"/>
              </a:spcBef>
              <a:buClr>
                <a:srgbClr val="660066"/>
              </a:buClr>
              <a:buFont typeface="Arial" panose="020B0604020202020204" pitchFamily="34" charset="0"/>
              <a:buChar char="•"/>
              <a:tabLst>
                <a:tab pos="631825" algn="l"/>
              </a:tabLst>
            </a:pPr>
            <a:r>
              <a:rPr lang="fr-FR" sz="2000" b="1" dirty="0">
                <a:solidFill>
                  <a:schemeClr val="tx2">
                    <a:lumMod val="75000"/>
                  </a:schemeClr>
                </a:solidFill>
              </a:rPr>
              <a:t>L’autonomie fait appel aux capacités cognitives, pour l’organisation et la planification des tâches quotidiennes</a:t>
            </a:r>
          </a:p>
          <a:p>
            <a:pPr marL="650875" lvl="1" indent="-292100">
              <a:buClr>
                <a:srgbClr val="660066"/>
              </a:buClr>
              <a:buFont typeface="Arial" panose="020B0604020202020204" pitchFamily="34" charset="0"/>
              <a:buChar char="•"/>
              <a:tabLst>
                <a:tab pos="631825" algn="l"/>
              </a:tabLst>
            </a:pPr>
            <a:endParaRPr lang="fr-FR" sz="2200" b="1" dirty="0">
              <a:solidFill>
                <a:srgbClr val="660066"/>
              </a:solidFill>
            </a:endParaRPr>
          </a:p>
          <a:p>
            <a:pPr marL="0" indent="0">
              <a:buClr>
                <a:srgbClr val="660066"/>
              </a:buClr>
              <a:buNone/>
            </a:pPr>
            <a:r>
              <a:rPr lang="fr-FR" sz="2400" b="1" dirty="0">
                <a:solidFill>
                  <a:srgbClr val="660066"/>
                </a:solidFill>
              </a:rPr>
              <a:t>La perte d’indépendance</a:t>
            </a:r>
          </a:p>
          <a:p>
            <a:pPr marL="631825" lvl="1" indent="-273050">
              <a:spcBef>
                <a:spcPts val="1200"/>
              </a:spcBef>
              <a:buClr>
                <a:srgbClr val="660066"/>
              </a:buClr>
              <a:buFont typeface="Arial" panose="020B0604020202020204" pitchFamily="34" charset="0"/>
              <a:buChar char="•"/>
              <a:tabLst>
                <a:tab pos="631825" algn="l"/>
              </a:tabLst>
            </a:pPr>
            <a:r>
              <a:rPr lang="fr-FR" sz="2000" b="1" dirty="0">
                <a:solidFill>
                  <a:schemeClr val="tx2">
                    <a:lumMod val="75000"/>
                  </a:schemeClr>
                </a:solidFill>
              </a:rPr>
              <a:t>Survenue d’incapacité(s) physique(s) nécessitant une aide humaine pour la réalisation des activités de base de la vie quotidienne</a:t>
            </a:r>
          </a:p>
          <a:p>
            <a:pPr marL="342900" indent="-342900">
              <a:spcBef>
                <a:spcPts val="0"/>
              </a:spcBef>
              <a:spcAft>
                <a:spcPts val="600"/>
              </a:spcAft>
              <a:buClr>
                <a:srgbClr val="660066"/>
              </a:buClr>
              <a:buFont typeface="Wingdings" panose="05000000000000000000" pitchFamily="2" charset="2"/>
              <a:buChar char="ü"/>
            </a:pPr>
            <a:endParaRPr lang="fr-FR" sz="2400" b="1" dirty="0">
              <a:solidFill>
                <a:srgbClr val="660066"/>
              </a:solidFill>
            </a:endParaRPr>
          </a:p>
        </p:txBody>
      </p:sp>
      <p:sp>
        <p:nvSpPr>
          <p:cNvPr id="8" name="Espace réservé du contenu 3"/>
          <p:cNvSpPr txBox="1">
            <a:spLocks/>
          </p:cNvSpPr>
          <p:nvPr/>
        </p:nvSpPr>
        <p:spPr>
          <a:xfrm>
            <a:off x="387032" y="2046515"/>
            <a:ext cx="5745481" cy="443048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87313" lvl="1" indent="0">
              <a:buClr>
                <a:srgbClr val="660066"/>
              </a:buClr>
              <a:buNone/>
            </a:pPr>
            <a:r>
              <a:rPr lang="fr-FR" sz="2600" b="1" dirty="0">
                <a:solidFill>
                  <a:srgbClr val="660066"/>
                </a:solidFill>
              </a:rPr>
              <a:t>Qui fait le repérage des besoins?</a:t>
            </a:r>
          </a:p>
          <a:p>
            <a:pPr marL="631825" lvl="4" indent="-185738">
              <a:spcBef>
                <a:spcPts val="600"/>
              </a:spcBef>
              <a:spcAft>
                <a:spcPts val="600"/>
              </a:spcAft>
              <a:buClr>
                <a:srgbClr val="660066"/>
              </a:buClr>
              <a:buFont typeface="Arial" panose="020B0604020202020204" pitchFamily="34" charset="0"/>
              <a:buChar char="•"/>
            </a:pPr>
            <a:r>
              <a:rPr lang="fr-FR" sz="2200" b="1" dirty="0">
                <a:solidFill>
                  <a:schemeClr val="tx2">
                    <a:lumMod val="75000"/>
                  </a:schemeClr>
                </a:solidFill>
              </a:rPr>
              <a:t>Les personnes en contact avec la personne âgée</a:t>
            </a:r>
          </a:p>
          <a:p>
            <a:pPr marL="892175" lvl="5" indent="-236538">
              <a:spcBef>
                <a:spcPts val="0"/>
              </a:spcBef>
              <a:spcAft>
                <a:spcPts val="600"/>
              </a:spcAft>
              <a:buClr>
                <a:srgbClr val="660066"/>
              </a:buClr>
              <a:buFont typeface="Wingdings" panose="05000000000000000000" pitchFamily="2" charset="2"/>
              <a:buChar char="§"/>
            </a:pPr>
            <a:r>
              <a:rPr lang="fr-FR" sz="2000" b="1" dirty="0">
                <a:solidFill>
                  <a:schemeClr val="tx2">
                    <a:lumMod val="75000"/>
                  </a:schemeClr>
                </a:solidFill>
              </a:rPr>
              <a:t>L’entourage familial</a:t>
            </a:r>
          </a:p>
          <a:p>
            <a:pPr marL="892175" lvl="5" indent="-236538">
              <a:spcBef>
                <a:spcPts val="0"/>
              </a:spcBef>
              <a:spcAft>
                <a:spcPts val="600"/>
              </a:spcAft>
              <a:buClr>
                <a:srgbClr val="660066"/>
              </a:buClr>
              <a:buFont typeface="Wingdings" panose="05000000000000000000" pitchFamily="2" charset="2"/>
              <a:buChar char="§"/>
            </a:pPr>
            <a:r>
              <a:rPr lang="fr-FR" sz="2000" b="1" dirty="0">
                <a:solidFill>
                  <a:schemeClr val="tx2">
                    <a:lumMod val="75000"/>
                  </a:schemeClr>
                </a:solidFill>
              </a:rPr>
              <a:t>L’entourage social </a:t>
            </a:r>
          </a:p>
          <a:p>
            <a:pPr marL="892175" lvl="5" indent="-236538">
              <a:spcBef>
                <a:spcPts val="0"/>
              </a:spcBef>
              <a:spcAft>
                <a:spcPts val="600"/>
              </a:spcAft>
              <a:buClr>
                <a:srgbClr val="660066"/>
              </a:buClr>
              <a:buFont typeface="Wingdings" panose="05000000000000000000" pitchFamily="2" charset="2"/>
              <a:buChar char="§"/>
            </a:pPr>
            <a:r>
              <a:rPr lang="fr-FR" sz="2000" b="1" dirty="0">
                <a:solidFill>
                  <a:schemeClr val="tx2">
                    <a:lumMod val="75000"/>
                  </a:schemeClr>
                </a:solidFill>
              </a:rPr>
              <a:t>L’entourage amical</a:t>
            </a:r>
          </a:p>
          <a:p>
            <a:pPr marL="631825" lvl="4" indent="-185738">
              <a:spcBef>
                <a:spcPts val="600"/>
              </a:spcBef>
              <a:spcAft>
                <a:spcPts val="600"/>
              </a:spcAft>
              <a:buClr>
                <a:srgbClr val="660066"/>
              </a:buClr>
              <a:buFont typeface="Arial" panose="020B0604020202020204" pitchFamily="34" charset="0"/>
              <a:buChar char="•"/>
            </a:pPr>
            <a:r>
              <a:rPr lang="fr-FR" sz="2200" b="1" dirty="0">
                <a:solidFill>
                  <a:schemeClr val="tx2">
                    <a:lumMod val="75000"/>
                  </a:schemeClr>
                </a:solidFill>
              </a:rPr>
              <a:t>Les acteurs de soins</a:t>
            </a:r>
          </a:p>
          <a:p>
            <a:pPr marL="892175" lvl="5" indent="-236538">
              <a:spcBef>
                <a:spcPts val="0"/>
              </a:spcBef>
              <a:spcAft>
                <a:spcPts val="600"/>
              </a:spcAft>
              <a:buClr>
                <a:srgbClr val="660066"/>
              </a:buClr>
              <a:buFont typeface="Wingdings" panose="05000000000000000000" pitchFamily="2" charset="2"/>
              <a:buChar char="§"/>
            </a:pPr>
            <a:r>
              <a:rPr lang="fr-FR" sz="2000" b="1" dirty="0">
                <a:solidFill>
                  <a:schemeClr val="tx2">
                    <a:lumMod val="75000"/>
                  </a:schemeClr>
                </a:solidFill>
              </a:rPr>
              <a:t>Les médecins (généralistes, spécialistes)</a:t>
            </a:r>
          </a:p>
          <a:p>
            <a:pPr marL="892175" lvl="5" indent="-236538">
              <a:spcBef>
                <a:spcPts val="0"/>
              </a:spcBef>
              <a:spcAft>
                <a:spcPts val="600"/>
              </a:spcAft>
              <a:buClr>
                <a:srgbClr val="660066"/>
              </a:buClr>
              <a:buFont typeface="Wingdings" panose="05000000000000000000" pitchFamily="2" charset="2"/>
              <a:buChar char="§"/>
            </a:pPr>
            <a:r>
              <a:rPr lang="fr-FR" sz="2000" b="1" dirty="0">
                <a:solidFill>
                  <a:schemeClr val="tx2">
                    <a:lumMod val="75000"/>
                  </a:schemeClr>
                </a:solidFill>
              </a:rPr>
              <a:t>Les pharmaciens</a:t>
            </a:r>
          </a:p>
          <a:p>
            <a:pPr marL="892175" lvl="5" indent="-236538">
              <a:spcBef>
                <a:spcPts val="0"/>
              </a:spcBef>
              <a:spcAft>
                <a:spcPts val="600"/>
              </a:spcAft>
              <a:buClr>
                <a:srgbClr val="660066"/>
              </a:buClr>
              <a:buFont typeface="Wingdings" panose="05000000000000000000" pitchFamily="2" charset="2"/>
              <a:buChar char="§"/>
            </a:pPr>
            <a:r>
              <a:rPr lang="fr-FR" sz="2000" b="1" dirty="0">
                <a:solidFill>
                  <a:schemeClr val="tx2">
                    <a:lumMod val="75000"/>
                  </a:schemeClr>
                </a:solidFill>
              </a:rPr>
              <a:t>Les paramédicaux</a:t>
            </a:r>
          </a:p>
          <a:p>
            <a:pPr marL="892175" lvl="5" indent="-236538">
              <a:spcBef>
                <a:spcPts val="0"/>
              </a:spcBef>
              <a:spcAft>
                <a:spcPts val="600"/>
              </a:spcAft>
              <a:buClr>
                <a:srgbClr val="660066"/>
              </a:buClr>
              <a:buFont typeface="Wingdings" panose="05000000000000000000" pitchFamily="2" charset="2"/>
              <a:buChar char="§"/>
            </a:pPr>
            <a:r>
              <a:rPr lang="fr-FR" sz="2000" b="1" dirty="0">
                <a:solidFill>
                  <a:schemeClr val="tx2">
                    <a:lumMod val="75000"/>
                  </a:schemeClr>
                </a:solidFill>
              </a:rPr>
              <a:t>Les aides à domicile</a:t>
            </a:r>
          </a:p>
          <a:p>
            <a:pPr marL="631825" lvl="4" indent="-185738">
              <a:spcBef>
                <a:spcPts val="600"/>
              </a:spcBef>
              <a:spcAft>
                <a:spcPts val="600"/>
              </a:spcAft>
              <a:buClr>
                <a:srgbClr val="660066"/>
              </a:buClr>
              <a:buFont typeface="Arial" panose="020B0604020202020204" pitchFamily="34" charset="0"/>
              <a:buChar char="•"/>
            </a:pPr>
            <a:r>
              <a:rPr lang="fr-FR" sz="2200" b="1" dirty="0">
                <a:solidFill>
                  <a:schemeClr val="tx2">
                    <a:lumMod val="75000"/>
                  </a:schemeClr>
                </a:solidFill>
              </a:rPr>
              <a:t>Les travailleurs sociaux de proximité</a:t>
            </a:r>
          </a:p>
          <a:p>
            <a:pPr marL="955675" lvl="5" indent="-323850">
              <a:spcBef>
                <a:spcPts val="0"/>
              </a:spcBef>
              <a:spcAft>
                <a:spcPts val="600"/>
              </a:spcAft>
              <a:buClr>
                <a:srgbClr val="660066"/>
              </a:buClr>
              <a:buFont typeface="Wingdings" panose="05000000000000000000" pitchFamily="2" charset="2"/>
              <a:buChar char="§"/>
            </a:pPr>
            <a:r>
              <a:rPr lang="fr-FR" sz="2000" b="1" dirty="0">
                <a:solidFill>
                  <a:schemeClr val="tx2">
                    <a:lumMod val="75000"/>
                  </a:schemeClr>
                </a:solidFill>
              </a:rPr>
              <a:t>Mairie/CCAS</a:t>
            </a:r>
          </a:p>
          <a:p>
            <a:pPr marL="955675" lvl="5" indent="-323850">
              <a:spcBef>
                <a:spcPts val="0"/>
              </a:spcBef>
              <a:spcAft>
                <a:spcPts val="600"/>
              </a:spcAft>
              <a:buClr>
                <a:srgbClr val="660066"/>
              </a:buClr>
              <a:buFont typeface="Wingdings" panose="05000000000000000000" pitchFamily="2" charset="2"/>
              <a:buChar char="§"/>
            </a:pPr>
            <a:r>
              <a:rPr lang="fr-FR" sz="2000" b="1" dirty="0">
                <a:solidFill>
                  <a:schemeClr val="tx2">
                    <a:lumMod val="75000"/>
                  </a:schemeClr>
                </a:solidFill>
              </a:rPr>
              <a:t>Département : Maison du département</a:t>
            </a:r>
          </a:p>
          <a:p>
            <a:pPr marL="631825" lvl="5" indent="0">
              <a:spcBef>
                <a:spcPts val="600"/>
              </a:spcBef>
              <a:spcAft>
                <a:spcPts val="0"/>
              </a:spcAft>
              <a:buClr>
                <a:srgbClr val="660066"/>
              </a:buClr>
              <a:buFont typeface="Calibri" pitchFamily="34" charset="0"/>
              <a:buNone/>
            </a:pPr>
            <a:endParaRPr lang="fr-FR" sz="2000" b="1" dirty="0">
              <a:solidFill>
                <a:schemeClr val="tx2">
                  <a:lumMod val="75000"/>
                </a:schemeClr>
              </a:solidFill>
            </a:endParaRPr>
          </a:p>
          <a:p>
            <a:pPr marL="892175" lvl="5" indent="-260350" defTabSz="892175">
              <a:spcBef>
                <a:spcPts val="600"/>
              </a:spcBef>
              <a:spcAft>
                <a:spcPts val="0"/>
              </a:spcAft>
              <a:buClr>
                <a:srgbClr val="660066"/>
              </a:buClr>
              <a:buFont typeface="Wingdings" panose="05000000000000000000" pitchFamily="2" charset="2"/>
              <a:buChar char="§"/>
            </a:pPr>
            <a:endParaRPr lang="fr-FR" sz="2000" b="1" dirty="0">
              <a:solidFill>
                <a:schemeClr val="tx2">
                  <a:lumMod val="75000"/>
                </a:schemeClr>
              </a:solidFill>
            </a:endParaRPr>
          </a:p>
          <a:p>
            <a:pPr marL="955675" lvl="5" indent="-236538">
              <a:spcBef>
                <a:spcPts val="600"/>
              </a:spcBef>
              <a:spcAft>
                <a:spcPts val="0"/>
              </a:spcAft>
              <a:buClr>
                <a:srgbClr val="660066"/>
              </a:buClr>
              <a:buFont typeface="Wingdings" panose="05000000000000000000" pitchFamily="2" charset="2"/>
              <a:buChar char="§"/>
            </a:pPr>
            <a:endParaRPr lang="fr-FR" sz="2000" b="1" dirty="0">
              <a:solidFill>
                <a:schemeClr val="tx2">
                  <a:lumMod val="75000"/>
                </a:schemeClr>
              </a:solidFill>
            </a:endParaRPr>
          </a:p>
          <a:p>
            <a:pPr marL="631825" lvl="4" indent="-185738">
              <a:spcBef>
                <a:spcPts val="600"/>
              </a:spcBef>
              <a:spcAft>
                <a:spcPts val="0"/>
              </a:spcAft>
              <a:buClr>
                <a:srgbClr val="660066"/>
              </a:buClr>
              <a:buFont typeface="Arial" panose="020B0604020202020204" pitchFamily="34" charset="0"/>
              <a:buChar char="•"/>
            </a:pPr>
            <a:endParaRPr lang="fr-FR" sz="2000" b="1" dirty="0">
              <a:solidFill>
                <a:schemeClr val="tx2">
                  <a:lumMod val="75000"/>
                </a:schemeClr>
              </a:solidFill>
            </a:endParaRPr>
          </a:p>
          <a:p>
            <a:pPr marL="631825" lvl="4" indent="-185738">
              <a:spcBef>
                <a:spcPts val="600"/>
              </a:spcBef>
              <a:spcAft>
                <a:spcPts val="0"/>
              </a:spcAft>
              <a:buClr>
                <a:srgbClr val="660066"/>
              </a:buClr>
              <a:buFont typeface="Arial" panose="020B0604020202020204" pitchFamily="34" charset="0"/>
              <a:buChar char="•"/>
            </a:pPr>
            <a:endParaRPr lang="fr-FR" sz="2000" b="1" dirty="0">
              <a:solidFill>
                <a:schemeClr val="tx2">
                  <a:lumMod val="75000"/>
                </a:schemeClr>
              </a:solidFill>
            </a:endParaRPr>
          </a:p>
          <a:p>
            <a:pPr marL="799137" lvl="5" indent="-185738">
              <a:buClr>
                <a:srgbClr val="660066"/>
              </a:buClr>
              <a:buFont typeface="Arial" panose="020B0604020202020204" pitchFamily="34" charset="0"/>
              <a:buChar char="•"/>
            </a:pPr>
            <a:endParaRPr lang="fr-FR" sz="2000" b="1" dirty="0">
              <a:solidFill>
                <a:schemeClr val="tx2">
                  <a:lumMod val="75000"/>
                </a:schemeClr>
              </a:solidFill>
            </a:endParaRPr>
          </a:p>
          <a:p>
            <a:pPr marL="799137" lvl="5" indent="-185738">
              <a:buClr>
                <a:srgbClr val="660066"/>
              </a:buClr>
              <a:buFont typeface="Arial" panose="020B0604020202020204" pitchFamily="34" charset="0"/>
              <a:buChar char="•"/>
            </a:pPr>
            <a:endParaRPr lang="fr-FR" sz="2000" b="1" dirty="0">
              <a:solidFill>
                <a:schemeClr val="tx2">
                  <a:lumMod val="75000"/>
                </a:schemeClr>
              </a:solidFill>
            </a:endParaRPr>
          </a:p>
          <a:p>
            <a:pPr marL="799137" lvl="5" indent="-185738">
              <a:buClr>
                <a:srgbClr val="660066"/>
              </a:buClr>
              <a:buFont typeface="Arial" panose="020B0604020202020204" pitchFamily="34" charset="0"/>
              <a:buChar char="•"/>
            </a:pPr>
            <a:endParaRPr lang="fr-FR" sz="2000" b="1" dirty="0">
              <a:solidFill>
                <a:schemeClr val="tx2">
                  <a:lumMod val="75000"/>
                </a:schemeClr>
              </a:solidFill>
            </a:endParaRPr>
          </a:p>
          <a:p>
            <a:pPr marL="814705" lvl="4" indent="-185738">
              <a:buClr>
                <a:srgbClr val="660066"/>
              </a:buClr>
              <a:buFont typeface="Arial" panose="020B0604020202020204" pitchFamily="34" charset="0"/>
              <a:buChar char="•"/>
            </a:pPr>
            <a:endParaRPr lang="fr-FR" sz="2000" b="1" dirty="0">
              <a:solidFill>
                <a:schemeClr val="tx2">
                  <a:lumMod val="75000"/>
                </a:schemeClr>
              </a:solidFill>
            </a:endParaRPr>
          </a:p>
          <a:p>
            <a:pPr marL="719138" lvl="3" indent="-185738">
              <a:buClr>
                <a:srgbClr val="660066"/>
              </a:buClr>
              <a:buFont typeface="Arial" panose="020B0604020202020204" pitchFamily="34" charset="0"/>
              <a:buChar char="•"/>
            </a:pPr>
            <a:endParaRPr lang="fr-FR" sz="2000" b="1" dirty="0">
              <a:solidFill>
                <a:srgbClr val="660066"/>
              </a:solidFill>
            </a:endParaRPr>
          </a:p>
        </p:txBody>
      </p:sp>
    </p:spTree>
    <p:extLst>
      <p:ext uri="{BB962C8B-B14F-4D97-AF65-F5344CB8AC3E}">
        <p14:creationId xmlns:p14="http://schemas.microsoft.com/office/powerpoint/2010/main" val="3391175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097278" y="232174"/>
            <a:ext cx="10058400" cy="1450757"/>
          </a:xfrm>
        </p:spPr>
        <p:txBody>
          <a:bodyPr anchor="ctr">
            <a:normAutofit fontScale="90000"/>
          </a:bodyPr>
          <a:lstStyle/>
          <a:p>
            <a:br>
              <a:rPr lang="fr-FR" b="1" dirty="0">
                <a:solidFill>
                  <a:srgbClr val="660066"/>
                </a:solidFill>
              </a:rPr>
            </a:br>
            <a:r>
              <a:rPr lang="fr-FR" sz="5300" b="1" dirty="0">
                <a:solidFill>
                  <a:srgbClr val="660066"/>
                </a:solidFill>
              </a:rPr>
              <a:t>L’évaluation des besoins</a:t>
            </a:r>
            <a:br>
              <a:rPr lang="fr-FR" b="1" dirty="0">
                <a:solidFill>
                  <a:srgbClr val="660066"/>
                </a:solidFill>
              </a:rPr>
            </a:br>
            <a:endParaRPr lang="fr-FR" dirty="0"/>
          </a:p>
        </p:txBody>
      </p:sp>
      <p:sp>
        <p:nvSpPr>
          <p:cNvPr id="9" name="Espace réservé du contenu 8"/>
          <p:cNvSpPr>
            <a:spLocks noGrp="1"/>
          </p:cNvSpPr>
          <p:nvPr>
            <p:ph sz="half" idx="2"/>
          </p:nvPr>
        </p:nvSpPr>
        <p:spPr>
          <a:xfrm>
            <a:off x="6132512" y="1905001"/>
            <a:ext cx="5863545" cy="4301552"/>
          </a:xfrm>
        </p:spPr>
        <p:txBody>
          <a:bodyPr>
            <a:normAutofit fontScale="62500" lnSpcReduction="20000"/>
          </a:bodyPr>
          <a:lstStyle/>
          <a:p>
            <a:pPr marL="446088" lvl="1" indent="-358775">
              <a:lnSpc>
                <a:spcPct val="110000"/>
              </a:lnSpc>
              <a:spcAft>
                <a:spcPts val="0"/>
              </a:spcAft>
              <a:buClr>
                <a:srgbClr val="660066"/>
              </a:buClr>
              <a:buFont typeface="Wingdings" panose="05000000000000000000" pitchFamily="2" charset="2"/>
              <a:buChar char="ü"/>
            </a:pPr>
            <a:r>
              <a:rPr lang="fr-FR" sz="3500" b="1" dirty="0">
                <a:solidFill>
                  <a:srgbClr val="660066"/>
                </a:solidFill>
              </a:rPr>
              <a:t>L’inadéquation entre les capacité physiques, </a:t>
            </a:r>
          </a:p>
          <a:p>
            <a:pPr marL="87313" lvl="1" indent="0">
              <a:lnSpc>
                <a:spcPct val="110000"/>
              </a:lnSpc>
              <a:buClr>
                <a:srgbClr val="660066"/>
              </a:buClr>
              <a:buNone/>
              <a:tabLst>
                <a:tab pos="446088" algn="l"/>
              </a:tabLst>
            </a:pPr>
            <a:r>
              <a:rPr lang="fr-FR" sz="3500" b="1" dirty="0">
                <a:solidFill>
                  <a:srgbClr val="660066"/>
                </a:solidFill>
              </a:rPr>
              <a:t>	les capacités cognitives et le lieu de vie</a:t>
            </a:r>
          </a:p>
          <a:p>
            <a:pPr marL="631825" lvl="3" indent="-185738">
              <a:buClr>
                <a:srgbClr val="660066"/>
              </a:buClr>
              <a:buFont typeface="Arial" panose="020B0604020202020204" pitchFamily="34" charset="0"/>
              <a:buChar char="•"/>
            </a:pPr>
            <a:endParaRPr lang="fr-FR" sz="2000" b="1" dirty="0">
              <a:solidFill>
                <a:schemeClr val="tx2">
                  <a:lumMod val="75000"/>
                </a:schemeClr>
              </a:solidFill>
            </a:endParaRPr>
          </a:p>
          <a:p>
            <a:pPr marL="0" indent="0">
              <a:buNone/>
            </a:pPr>
            <a:endParaRPr lang="fr-FR" dirty="0"/>
          </a:p>
        </p:txBody>
      </p:sp>
      <p:sp>
        <p:nvSpPr>
          <p:cNvPr id="11" name="Espace réservé du contenu 10"/>
          <p:cNvSpPr>
            <a:spLocks noGrp="1"/>
          </p:cNvSpPr>
          <p:nvPr>
            <p:ph sz="half" idx="1"/>
          </p:nvPr>
        </p:nvSpPr>
        <p:spPr>
          <a:xfrm>
            <a:off x="522515" y="1905000"/>
            <a:ext cx="5512524" cy="4593771"/>
          </a:xfrm>
        </p:spPr>
        <p:txBody>
          <a:bodyPr>
            <a:normAutofit fontScale="62500" lnSpcReduction="20000"/>
          </a:bodyPr>
          <a:lstStyle/>
          <a:p>
            <a:pPr marL="446088" lvl="1" indent="-358775">
              <a:lnSpc>
                <a:spcPct val="110000"/>
              </a:lnSpc>
              <a:buClr>
                <a:srgbClr val="660066"/>
              </a:buClr>
              <a:buFont typeface="Wingdings" panose="05000000000000000000" pitchFamily="2" charset="2"/>
              <a:buChar char="ü"/>
            </a:pPr>
            <a:r>
              <a:rPr lang="fr-FR" sz="3500" b="1" dirty="0">
                <a:solidFill>
                  <a:srgbClr val="660066"/>
                </a:solidFill>
              </a:rPr>
              <a:t>La recherche de facteurs de vulnérabilité</a:t>
            </a:r>
          </a:p>
          <a:p>
            <a:pPr marL="631825" lvl="3" indent="-185738">
              <a:spcBef>
                <a:spcPts val="600"/>
              </a:spcBef>
              <a:spcAft>
                <a:spcPts val="0"/>
              </a:spcAft>
              <a:buClr>
                <a:srgbClr val="660066"/>
              </a:buClr>
              <a:buFont typeface="Arial" panose="020B0604020202020204" pitchFamily="34" charset="0"/>
              <a:buChar char="•"/>
            </a:pPr>
            <a:r>
              <a:rPr lang="fr-FR" sz="3200" b="1" dirty="0">
                <a:solidFill>
                  <a:schemeClr val="tx2">
                    <a:lumMod val="75000"/>
                  </a:schemeClr>
                </a:solidFill>
              </a:rPr>
              <a:t>Environnement social : isolement</a:t>
            </a:r>
          </a:p>
          <a:p>
            <a:pPr marL="631825" lvl="3" indent="-185738">
              <a:spcBef>
                <a:spcPts val="600"/>
              </a:spcBef>
              <a:spcAft>
                <a:spcPts val="300"/>
              </a:spcAft>
              <a:buClr>
                <a:srgbClr val="660066"/>
              </a:buClr>
              <a:buFont typeface="Arial" panose="020B0604020202020204" pitchFamily="34" charset="0"/>
              <a:buChar char="•"/>
            </a:pPr>
            <a:r>
              <a:rPr lang="fr-FR" sz="3200" b="1" dirty="0">
                <a:solidFill>
                  <a:schemeClr val="tx2">
                    <a:lumMod val="75000"/>
                  </a:schemeClr>
                </a:solidFill>
              </a:rPr>
              <a:t>Environnement architectural </a:t>
            </a:r>
          </a:p>
          <a:p>
            <a:pPr marL="631825" lvl="3" indent="-185738">
              <a:buClr>
                <a:srgbClr val="660066"/>
              </a:buClr>
              <a:buFont typeface="Arial" panose="020B0604020202020204" pitchFamily="34" charset="0"/>
              <a:buChar char="•"/>
            </a:pPr>
            <a:r>
              <a:rPr lang="fr-FR" sz="3200" b="1" dirty="0">
                <a:solidFill>
                  <a:schemeClr val="tx2">
                    <a:lumMod val="75000"/>
                  </a:schemeClr>
                </a:solidFill>
              </a:rPr>
              <a:t>Précarité financière</a:t>
            </a:r>
          </a:p>
          <a:p>
            <a:pPr marL="631825" lvl="3" indent="-185738">
              <a:buClr>
                <a:srgbClr val="660066"/>
              </a:buClr>
              <a:buFont typeface="Arial" panose="020B0604020202020204" pitchFamily="34" charset="0"/>
              <a:buChar char="•"/>
            </a:pPr>
            <a:endParaRPr lang="fr-FR" sz="2000" b="1" dirty="0">
              <a:solidFill>
                <a:schemeClr val="tx2">
                  <a:lumMod val="75000"/>
                </a:schemeClr>
              </a:solidFill>
            </a:endParaRPr>
          </a:p>
          <a:p>
            <a:pPr marL="446088" indent="-358775">
              <a:lnSpc>
                <a:spcPct val="120000"/>
              </a:lnSpc>
              <a:spcBef>
                <a:spcPts val="0"/>
              </a:spcBef>
              <a:spcAft>
                <a:spcPts val="0"/>
              </a:spcAft>
              <a:buClr>
                <a:srgbClr val="660066"/>
              </a:buClr>
              <a:buFont typeface="Wingdings" panose="05000000000000000000" pitchFamily="2" charset="2"/>
              <a:buChar char="ü"/>
            </a:pPr>
            <a:r>
              <a:rPr lang="fr-FR" sz="3500" b="1" dirty="0">
                <a:solidFill>
                  <a:srgbClr val="660066"/>
                </a:solidFill>
              </a:rPr>
              <a:t>La recherche de facteurs de fragilité</a:t>
            </a:r>
          </a:p>
          <a:p>
            <a:pPr marL="631825" indent="-185738">
              <a:lnSpc>
                <a:spcPct val="120000"/>
              </a:lnSpc>
              <a:spcBef>
                <a:spcPts val="600"/>
              </a:spcBef>
              <a:spcAft>
                <a:spcPts val="300"/>
              </a:spcAft>
              <a:buClr>
                <a:srgbClr val="660066"/>
              </a:buClr>
              <a:buFont typeface="Arial" panose="020B0604020202020204" pitchFamily="34" charset="0"/>
              <a:buChar char="•"/>
            </a:pPr>
            <a:r>
              <a:rPr lang="fr-FR" sz="3200" b="1" dirty="0">
                <a:solidFill>
                  <a:schemeClr val="tx2">
                    <a:lumMod val="75000"/>
                  </a:schemeClr>
                </a:solidFill>
              </a:rPr>
              <a:t>Polypathologie</a:t>
            </a:r>
          </a:p>
          <a:p>
            <a:pPr marL="631825" lvl="1" indent="-187325">
              <a:lnSpc>
                <a:spcPct val="120000"/>
              </a:lnSpc>
              <a:spcBef>
                <a:spcPts val="0"/>
              </a:spcBef>
              <a:spcAft>
                <a:spcPts val="0"/>
              </a:spcAft>
              <a:buClr>
                <a:srgbClr val="660066"/>
              </a:buClr>
              <a:buFont typeface="Arial" panose="020B0604020202020204" pitchFamily="34" charset="0"/>
              <a:buChar char="•"/>
              <a:tabLst>
                <a:tab pos="631825" algn="l"/>
              </a:tabLst>
            </a:pPr>
            <a:r>
              <a:rPr lang="fr-FR" altLang="fr-FR" sz="3200" b="1" dirty="0">
                <a:solidFill>
                  <a:schemeClr val="tx2">
                    <a:lumMod val="75000"/>
                  </a:schemeClr>
                </a:solidFill>
              </a:rPr>
              <a:t>Présence d’un syndrome gériatrique </a:t>
            </a:r>
          </a:p>
          <a:p>
            <a:pPr marL="892175" lvl="1" indent="-260350">
              <a:lnSpc>
                <a:spcPct val="120000"/>
              </a:lnSpc>
              <a:spcBef>
                <a:spcPts val="0"/>
              </a:spcBef>
              <a:spcAft>
                <a:spcPts val="0"/>
              </a:spcAft>
              <a:buClr>
                <a:srgbClr val="660066"/>
              </a:buClr>
              <a:buFont typeface="Wingdings" panose="05000000000000000000" pitchFamily="2" charset="2"/>
              <a:buChar char="§"/>
            </a:pPr>
            <a:r>
              <a:rPr lang="fr-FR" altLang="fr-FR" sz="2900" b="1" dirty="0">
                <a:solidFill>
                  <a:schemeClr val="tx2">
                    <a:lumMod val="75000"/>
                  </a:schemeClr>
                </a:solidFill>
              </a:rPr>
              <a:t>Chutes </a:t>
            </a:r>
          </a:p>
          <a:p>
            <a:pPr marL="892175" lvl="1" indent="-260350">
              <a:lnSpc>
                <a:spcPct val="120000"/>
              </a:lnSpc>
              <a:spcBef>
                <a:spcPts val="0"/>
              </a:spcBef>
              <a:spcAft>
                <a:spcPts val="0"/>
              </a:spcAft>
              <a:buClr>
                <a:srgbClr val="660066"/>
              </a:buClr>
              <a:buFont typeface="Wingdings" panose="05000000000000000000" pitchFamily="2" charset="2"/>
              <a:buChar char="§"/>
            </a:pPr>
            <a:r>
              <a:rPr lang="fr-FR" altLang="fr-FR" sz="2900" b="1" dirty="0">
                <a:solidFill>
                  <a:schemeClr val="tx2">
                    <a:lumMod val="75000"/>
                  </a:schemeClr>
                </a:solidFill>
              </a:rPr>
              <a:t>Troubles cognitifs</a:t>
            </a:r>
          </a:p>
          <a:p>
            <a:pPr marL="892175" lvl="1" indent="-260350">
              <a:lnSpc>
                <a:spcPct val="120000"/>
              </a:lnSpc>
              <a:spcBef>
                <a:spcPts val="0"/>
              </a:spcBef>
              <a:spcAft>
                <a:spcPts val="0"/>
              </a:spcAft>
              <a:buClr>
                <a:srgbClr val="660066"/>
              </a:buClr>
              <a:buFont typeface="Wingdings" panose="05000000000000000000" pitchFamily="2" charset="2"/>
              <a:buChar char="§"/>
            </a:pPr>
            <a:r>
              <a:rPr lang="fr-FR" altLang="fr-FR" sz="2900" b="1" dirty="0">
                <a:solidFill>
                  <a:schemeClr val="tx2">
                    <a:lumMod val="75000"/>
                  </a:schemeClr>
                </a:solidFill>
              </a:rPr>
              <a:t>Dénutrition</a:t>
            </a:r>
          </a:p>
          <a:p>
            <a:pPr marL="892175" lvl="1" indent="-260350">
              <a:lnSpc>
                <a:spcPct val="120000"/>
              </a:lnSpc>
              <a:spcBef>
                <a:spcPts val="0"/>
              </a:spcBef>
              <a:spcAft>
                <a:spcPts val="0"/>
              </a:spcAft>
              <a:buClr>
                <a:srgbClr val="660066"/>
              </a:buClr>
              <a:buFont typeface="Wingdings" panose="05000000000000000000" pitchFamily="2" charset="2"/>
              <a:buChar char="§"/>
            </a:pPr>
            <a:r>
              <a:rPr lang="fr-FR" altLang="fr-FR" sz="2900" b="1" dirty="0">
                <a:solidFill>
                  <a:schemeClr val="tx2">
                    <a:lumMod val="75000"/>
                  </a:schemeClr>
                </a:solidFill>
              </a:rPr>
              <a:t>Dépression</a:t>
            </a:r>
          </a:p>
          <a:p>
            <a:pPr marL="892175" lvl="1" indent="-260350">
              <a:lnSpc>
                <a:spcPct val="120000"/>
              </a:lnSpc>
              <a:spcBef>
                <a:spcPts val="0"/>
              </a:spcBef>
              <a:spcAft>
                <a:spcPts val="300"/>
              </a:spcAft>
              <a:buClr>
                <a:srgbClr val="660066"/>
              </a:buClr>
              <a:buFont typeface="Wingdings" panose="05000000000000000000" pitchFamily="2" charset="2"/>
              <a:buChar char="§"/>
            </a:pPr>
            <a:r>
              <a:rPr lang="fr-FR" altLang="fr-FR" sz="2900" b="1" dirty="0">
                <a:solidFill>
                  <a:schemeClr val="tx2">
                    <a:lumMod val="75000"/>
                  </a:schemeClr>
                </a:solidFill>
              </a:rPr>
              <a:t>Troubles de la trophicité cutanée</a:t>
            </a:r>
          </a:p>
          <a:p>
            <a:pPr marL="631825" indent="-185738">
              <a:lnSpc>
                <a:spcPct val="120000"/>
              </a:lnSpc>
              <a:spcBef>
                <a:spcPts val="0"/>
              </a:spcBef>
              <a:spcAft>
                <a:spcPts val="0"/>
              </a:spcAft>
              <a:buClr>
                <a:srgbClr val="660066"/>
              </a:buClr>
              <a:buFont typeface="Arial" panose="020B0604020202020204" pitchFamily="34" charset="0"/>
              <a:buChar char="•"/>
            </a:pPr>
            <a:r>
              <a:rPr lang="fr-FR" altLang="fr-FR" sz="3200" b="1" dirty="0">
                <a:solidFill>
                  <a:schemeClr val="tx2">
                    <a:lumMod val="75000"/>
                  </a:schemeClr>
                </a:solidFill>
              </a:rPr>
              <a:t>Troubles psychiatriques</a:t>
            </a:r>
          </a:p>
          <a:p>
            <a:endParaRPr lang="fr-FR" dirty="0"/>
          </a:p>
        </p:txBody>
      </p:sp>
      <p:pic>
        <p:nvPicPr>
          <p:cNvPr id="5" name="Image 6" descr="tap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9569" y="3633533"/>
            <a:ext cx="21844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7" descr="eclairage insuffisan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34280" y="2795333"/>
            <a:ext cx="22383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5" descr="chute salle de bai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51930" y="4802549"/>
            <a:ext cx="21526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45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Structures médico-sociales d’accompagnement de la personne âgée</a:t>
            </a:r>
          </a:p>
        </p:txBody>
      </p:sp>
      <p:sp>
        <p:nvSpPr>
          <p:cNvPr id="4" name="Rectangle 3">
            <a:extLst>
              <a:ext uri="{FF2B5EF4-FFF2-40B4-BE49-F238E27FC236}">
                <a16:creationId xmlns:a16="http://schemas.microsoft.com/office/drawing/2014/main" id="{C479CBC5-6997-4610-8AE6-F0EF02C88B9D}"/>
              </a:ext>
            </a:extLst>
          </p:cNvPr>
          <p:cNvSpPr/>
          <p:nvPr/>
        </p:nvSpPr>
        <p:spPr>
          <a:xfrm>
            <a:off x="0" y="6201728"/>
            <a:ext cx="12192000" cy="49885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a:stretch>
            <a:fillRect/>
          </a:stretch>
        </p:blipFill>
        <p:spPr>
          <a:xfrm>
            <a:off x="3364992" y="2299123"/>
            <a:ext cx="4949952" cy="3007783"/>
          </a:xfrm>
          <a:prstGeom prst="rect">
            <a:avLst/>
          </a:prstGeom>
        </p:spPr>
      </p:pic>
    </p:spTree>
    <p:extLst>
      <p:ext uri="{BB962C8B-B14F-4D97-AF65-F5344CB8AC3E}">
        <p14:creationId xmlns:p14="http://schemas.microsoft.com/office/powerpoint/2010/main" val="4021841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2377440" y="263587"/>
            <a:ext cx="6963728" cy="6221942"/>
            <a:chOff x="2377440" y="263587"/>
            <a:chExt cx="6963728" cy="6221942"/>
          </a:xfrm>
        </p:grpSpPr>
        <p:pic>
          <p:nvPicPr>
            <p:cNvPr id="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7440" y="263587"/>
              <a:ext cx="6963728" cy="622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364736" y="1982022"/>
              <a:ext cx="3248176" cy="2614362"/>
            </a:xfrm>
            <a:prstGeom prst="rect">
              <a:avLst/>
            </a:prstGeom>
            <a:solidFill>
              <a:srgbClr val="D7D8EC"/>
            </a:solidFill>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defRPr/>
              </a:pPr>
              <a:endParaRPr lang="fr-FR" altLang="fr-FR" sz="2000" b="1" dirty="0">
                <a:latin typeface="Calibri" pitchFamily="34" charset="0"/>
              </a:endParaRPr>
            </a:p>
            <a:p>
              <a:pPr algn="ctr" eaLnBrk="1" hangingPunct="1">
                <a:spcBef>
                  <a:spcPct val="50000"/>
                </a:spcBef>
                <a:buFontTx/>
                <a:buNone/>
                <a:defRPr/>
              </a:pPr>
              <a:br>
                <a:rPr lang="fr-FR" altLang="fr-FR" sz="2400" b="1" dirty="0">
                  <a:latin typeface="Calibri" pitchFamily="34" charset="0"/>
                </a:rPr>
              </a:br>
              <a:r>
                <a:rPr lang="fr-FR" altLang="fr-FR" sz="2400" b="1" dirty="0">
                  <a:latin typeface="Calibri" pitchFamily="34" charset="0"/>
                </a:rPr>
                <a:t>FILIÈRE GÉRONTOLOGIQUE</a:t>
              </a:r>
            </a:p>
            <a:p>
              <a:pPr algn="ctr" eaLnBrk="1" hangingPunct="1">
                <a:spcBef>
                  <a:spcPct val="50000"/>
                </a:spcBef>
                <a:buFontTx/>
                <a:buNone/>
                <a:defRPr/>
              </a:pPr>
              <a:endParaRPr lang="fr-FR" altLang="fr-FR" sz="1800" dirty="0">
                <a:latin typeface="Calibri" pitchFamily="34" charset="0"/>
              </a:endParaRPr>
            </a:p>
            <a:p>
              <a:pPr algn="ctr" eaLnBrk="1" hangingPunct="1">
                <a:spcBef>
                  <a:spcPct val="50000"/>
                </a:spcBef>
                <a:buFontTx/>
                <a:buNone/>
                <a:defRPr/>
              </a:pPr>
              <a:endParaRPr lang="fr-FR" altLang="fr-FR" sz="1800" dirty="0">
                <a:latin typeface="Calibri" pitchFamily="34" charset="0"/>
              </a:endParaRPr>
            </a:p>
          </p:txBody>
        </p:sp>
      </p:grpSp>
      <p:sp>
        <p:nvSpPr>
          <p:cNvPr id="6" name="ZoneTexte 5">
            <a:extLst>
              <a:ext uri="{FF2B5EF4-FFF2-40B4-BE49-F238E27FC236}">
                <a16:creationId xmlns:a16="http://schemas.microsoft.com/office/drawing/2014/main" id="{34166E44-DB7D-4D34-A54D-BDE293456202}"/>
              </a:ext>
            </a:extLst>
          </p:cNvPr>
          <p:cNvSpPr txBox="1"/>
          <p:nvPr/>
        </p:nvSpPr>
        <p:spPr>
          <a:xfrm>
            <a:off x="2675003" y="3191678"/>
            <a:ext cx="850891" cy="365760"/>
          </a:xfrm>
          <a:prstGeom prst="rect">
            <a:avLst/>
          </a:prstGeom>
          <a:solidFill>
            <a:schemeClr val="bg1"/>
          </a:solidFill>
          <a:ln>
            <a:noFill/>
          </a:ln>
        </p:spPr>
        <p:txBody>
          <a:bodyPr wrap="square" rtlCol="0">
            <a:spAutoFit/>
          </a:bodyPr>
          <a:lstStyle/>
          <a:p>
            <a:pPr algn="ctr"/>
            <a:r>
              <a:rPr lang="fr-FR" dirty="0"/>
              <a:t>DAC*</a:t>
            </a:r>
          </a:p>
        </p:txBody>
      </p:sp>
      <p:sp>
        <p:nvSpPr>
          <p:cNvPr id="3" name="ZoneTexte 2">
            <a:extLst>
              <a:ext uri="{FF2B5EF4-FFF2-40B4-BE49-F238E27FC236}">
                <a16:creationId xmlns:a16="http://schemas.microsoft.com/office/drawing/2014/main" id="{4DC701DE-59D1-4284-9504-B7957440ADD7}"/>
              </a:ext>
            </a:extLst>
          </p:cNvPr>
          <p:cNvSpPr txBox="1"/>
          <p:nvPr/>
        </p:nvSpPr>
        <p:spPr>
          <a:xfrm>
            <a:off x="8481237" y="6409747"/>
            <a:ext cx="3710763" cy="369332"/>
          </a:xfrm>
          <a:prstGeom prst="rect">
            <a:avLst/>
          </a:prstGeom>
          <a:noFill/>
        </p:spPr>
        <p:txBody>
          <a:bodyPr wrap="square" rtlCol="0">
            <a:spAutoFit/>
          </a:bodyPr>
          <a:lstStyle/>
          <a:p>
            <a:r>
              <a:rPr lang="fr-FR" dirty="0"/>
              <a:t>* Dispositif d’appui à la coordination</a:t>
            </a:r>
          </a:p>
        </p:txBody>
      </p:sp>
    </p:spTree>
    <p:extLst>
      <p:ext uri="{BB962C8B-B14F-4D97-AF65-F5344CB8AC3E}">
        <p14:creationId xmlns:p14="http://schemas.microsoft.com/office/powerpoint/2010/main" val="6663570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Structures sanitaires</a:t>
            </a:r>
          </a:p>
        </p:txBody>
      </p:sp>
      <p:sp>
        <p:nvSpPr>
          <p:cNvPr id="3" name="Espace réservé du contenu 2"/>
          <p:cNvSpPr>
            <a:spLocks noGrp="1"/>
          </p:cNvSpPr>
          <p:nvPr>
            <p:ph idx="1"/>
          </p:nvPr>
        </p:nvSpPr>
        <p:spPr/>
        <p:txBody>
          <a:bodyPr/>
          <a:lstStyle/>
          <a:p>
            <a:r>
              <a:rPr lang="fr-FR" dirty="0"/>
              <a:t>Hôpitaux (CHU; CH) : court séjour (MCO); Soins Médicaux et de réadaptation (SMR)</a:t>
            </a:r>
          </a:p>
          <a:p>
            <a:r>
              <a:rPr lang="fr-FR" dirty="0"/>
              <a:t>Cliniques</a:t>
            </a:r>
          </a:p>
          <a:p>
            <a:endParaRPr lang="fr-FR" dirty="0"/>
          </a:p>
          <a:p>
            <a:r>
              <a:rPr lang="fr-FR" dirty="0"/>
              <a:t>Unités de soins de longue durée (USLD)</a:t>
            </a:r>
          </a:p>
          <a:p>
            <a:r>
              <a:rPr lang="fr-FR" dirty="0"/>
              <a:t>Etablissement d’Hébergement pour Personnes âgées Dépendantes (EHPAD)</a:t>
            </a:r>
          </a:p>
          <a:p>
            <a:pPr marL="0" indent="0">
              <a:buNone/>
            </a:pPr>
            <a:endParaRPr lang="fr-FR" dirty="0"/>
          </a:p>
          <a:p>
            <a:endParaRPr lang="fr-FR" dirty="0"/>
          </a:p>
        </p:txBody>
      </p:sp>
      <p:pic>
        <p:nvPicPr>
          <p:cNvPr id="5" name="Image 4">
            <a:extLst>
              <a:ext uri="{FF2B5EF4-FFF2-40B4-BE49-F238E27FC236}">
                <a16:creationId xmlns:a16="http://schemas.microsoft.com/office/drawing/2014/main" id="{CC23A776-0C9C-4735-880F-F09DB03CF911}"/>
              </a:ext>
            </a:extLst>
          </p:cNvPr>
          <p:cNvPicPr>
            <a:picLocks noChangeAspect="1"/>
          </p:cNvPicPr>
          <p:nvPr/>
        </p:nvPicPr>
        <p:blipFill>
          <a:blip r:embed="rId2"/>
          <a:stretch>
            <a:fillRect/>
          </a:stretch>
        </p:blipFill>
        <p:spPr>
          <a:xfrm>
            <a:off x="10318338" y="239522"/>
            <a:ext cx="1579001" cy="1194920"/>
          </a:xfrm>
          <a:prstGeom prst="rect">
            <a:avLst/>
          </a:prstGeom>
        </p:spPr>
      </p:pic>
    </p:spTree>
    <p:extLst>
      <p:ext uri="{BB962C8B-B14F-4D97-AF65-F5344CB8AC3E}">
        <p14:creationId xmlns:p14="http://schemas.microsoft.com/office/powerpoint/2010/main" val="3812042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0F9DC6-8F45-4CB8-9708-6186D36D6A0F}"/>
              </a:ext>
            </a:extLst>
          </p:cNvPr>
          <p:cNvSpPr>
            <a:spLocks noGrp="1"/>
          </p:cNvSpPr>
          <p:nvPr>
            <p:ph type="title"/>
          </p:nvPr>
        </p:nvSpPr>
        <p:spPr/>
        <p:txBody>
          <a:bodyPr/>
          <a:lstStyle/>
          <a:p>
            <a:r>
              <a:rPr lang="fr-FR" b="1" dirty="0">
                <a:solidFill>
                  <a:schemeClr val="accent6">
                    <a:lumMod val="75000"/>
                  </a:schemeClr>
                </a:solidFill>
              </a:rPr>
              <a:t>Structures d’hébergement/Accueil</a:t>
            </a:r>
          </a:p>
        </p:txBody>
      </p:sp>
      <p:sp>
        <p:nvSpPr>
          <p:cNvPr id="3" name="Espace réservé du contenu 2">
            <a:extLst>
              <a:ext uri="{FF2B5EF4-FFF2-40B4-BE49-F238E27FC236}">
                <a16:creationId xmlns:a16="http://schemas.microsoft.com/office/drawing/2014/main" id="{241E610B-D85A-47DE-9618-56DE3EBBFAEA}"/>
              </a:ext>
            </a:extLst>
          </p:cNvPr>
          <p:cNvSpPr>
            <a:spLocks noGrp="1"/>
          </p:cNvSpPr>
          <p:nvPr>
            <p:ph idx="1"/>
          </p:nvPr>
        </p:nvSpPr>
        <p:spPr/>
        <p:txBody>
          <a:bodyPr>
            <a:normAutofit fontScale="85000" lnSpcReduction="20000"/>
          </a:bodyPr>
          <a:lstStyle/>
          <a:p>
            <a:r>
              <a:rPr lang="fr-FR" dirty="0"/>
              <a:t>EHPAD</a:t>
            </a:r>
          </a:p>
          <a:p>
            <a:pPr marL="0" indent="0">
              <a:buNone/>
            </a:pPr>
            <a:r>
              <a:rPr lang="fr-FR" dirty="0"/>
              <a:t>-&gt; hébergement temporaire ou permanent</a:t>
            </a:r>
          </a:p>
          <a:p>
            <a:pPr marL="0" indent="0">
              <a:buNone/>
            </a:pPr>
            <a:r>
              <a:rPr lang="fr-FR" dirty="0"/>
              <a:t>-&gt; +/- secteur UVP (unité de vie protégée)</a:t>
            </a:r>
          </a:p>
          <a:p>
            <a:pPr marL="0" indent="0">
              <a:buNone/>
            </a:pPr>
            <a:r>
              <a:rPr lang="fr-FR" dirty="0"/>
              <a:t>-&gt; peuvent intégrer un PASA (pôles d'activités et de soins adaptés)</a:t>
            </a:r>
          </a:p>
          <a:p>
            <a:pPr marL="0" indent="0">
              <a:buNone/>
            </a:pPr>
            <a:endParaRPr lang="fr-FR" dirty="0"/>
          </a:p>
          <a:p>
            <a:r>
              <a:rPr lang="fr-FR" dirty="0"/>
              <a:t>USLD (unités de soins de longue durée)</a:t>
            </a:r>
          </a:p>
          <a:p>
            <a:r>
              <a:rPr lang="fr-FR" dirty="0"/>
              <a:t>RPA (résidence « autonomie » pour personnes âgées)</a:t>
            </a:r>
          </a:p>
          <a:p>
            <a:r>
              <a:rPr lang="fr-FR" dirty="0"/>
              <a:t>Familles d’accueil</a:t>
            </a:r>
          </a:p>
          <a:p>
            <a:endParaRPr lang="fr-FR" dirty="0"/>
          </a:p>
          <a:p>
            <a:r>
              <a:rPr lang="fr-FR" dirty="0"/>
              <a:t>Accueils de jour</a:t>
            </a:r>
          </a:p>
          <a:p>
            <a:r>
              <a:rPr lang="fr-FR" dirty="0"/>
              <a:t>Baluchonnage</a:t>
            </a:r>
          </a:p>
        </p:txBody>
      </p:sp>
    </p:spTree>
    <p:extLst>
      <p:ext uri="{BB962C8B-B14F-4D97-AF65-F5344CB8AC3E}">
        <p14:creationId xmlns:p14="http://schemas.microsoft.com/office/powerpoint/2010/main" val="520130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normAutofit fontScale="90000"/>
          </a:bodyPr>
          <a:lstStyle/>
          <a:p>
            <a:pPr algn="ctr"/>
            <a:r>
              <a:rPr lang="fr-FR" b="1" dirty="0"/>
              <a:t>Les partenaires du </a:t>
            </a:r>
            <a:br>
              <a:rPr lang="fr-FR" b="1" dirty="0"/>
            </a:br>
            <a:br>
              <a:rPr lang="fr-FR" b="1" dirty="0"/>
            </a:br>
            <a:r>
              <a:rPr lang="fr-FR" b="1" dirty="0"/>
              <a:t>maintien à domicile</a:t>
            </a:r>
          </a:p>
        </p:txBody>
      </p:sp>
      <p:pic>
        <p:nvPicPr>
          <p:cNvPr id="2" name="Image 1">
            <a:extLst>
              <a:ext uri="{FF2B5EF4-FFF2-40B4-BE49-F238E27FC236}">
                <a16:creationId xmlns:a16="http://schemas.microsoft.com/office/drawing/2014/main" id="{E5F49D33-EDA9-4DA3-9F20-47B81A907700}"/>
              </a:ext>
            </a:extLst>
          </p:cNvPr>
          <p:cNvPicPr>
            <a:picLocks noChangeAspect="1"/>
          </p:cNvPicPr>
          <p:nvPr/>
        </p:nvPicPr>
        <p:blipFill>
          <a:blip r:embed="rId2"/>
          <a:stretch>
            <a:fillRect/>
          </a:stretch>
        </p:blipFill>
        <p:spPr>
          <a:xfrm>
            <a:off x="4614923" y="4031425"/>
            <a:ext cx="3124200" cy="1457325"/>
          </a:xfrm>
          <a:prstGeom prst="rect">
            <a:avLst/>
          </a:prstGeom>
        </p:spPr>
      </p:pic>
      <p:sp>
        <p:nvSpPr>
          <p:cNvPr id="3" name="Rectangle 2">
            <a:extLst>
              <a:ext uri="{FF2B5EF4-FFF2-40B4-BE49-F238E27FC236}">
                <a16:creationId xmlns:a16="http://schemas.microsoft.com/office/drawing/2014/main" id="{6006CF41-38FB-40DE-8A71-F41A2E64FD93}"/>
              </a:ext>
            </a:extLst>
          </p:cNvPr>
          <p:cNvSpPr/>
          <p:nvPr/>
        </p:nvSpPr>
        <p:spPr>
          <a:xfrm>
            <a:off x="0" y="4753762"/>
            <a:ext cx="4614923" cy="36749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B95254E0-CCC3-402B-A741-52C707C73806}"/>
              </a:ext>
            </a:extLst>
          </p:cNvPr>
          <p:cNvSpPr/>
          <p:nvPr/>
        </p:nvSpPr>
        <p:spPr>
          <a:xfrm>
            <a:off x="7739123" y="4753762"/>
            <a:ext cx="4452877" cy="36749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191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067BAA-459A-4619-A951-017B797C0649}"/>
              </a:ext>
            </a:extLst>
          </p:cNvPr>
          <p:cNvSpPr>
            <a:spLocks noGrp="1"/>
          </p:cNvSpPr>
          <p:nvPr>
            <p:ph type="title"/>
          </p:nvPr>
        </p:nvSpPr>
        <p:spPr/>
        <p:txBody>
          <a:bodyPr/>
          <a:lstStyle/>
          <a:p>
            <a:r>
              <a:rPr lang="fr-FR" b="1" dirty="0"/>
              <a:t>Aidants familiaux</a:t>
            </a:r>
          </a:p>
        </p:txBody>
      </p:sp>
      <p:sp>
        <p:nvSpPr>
          <p:cNvPr id="3" name="Espace réservé du contenu 2">
            <a:extLst>
              <a:ext uri="{FF2B5EF4-FFF2-40B4-BE49-F238E27FC236}">
                <a16:creationId xmlns:a16="http://schemas.microsoft.com/office/drawing/2014/main" id="{88425B82-D1AF-4110-9B74-05A10B467732}"/>
              </a:ext>
            </a:extLst>
          </p:cNvPr>
          <p:cNvSpPr>
            <a:spLocks noGrp="1"/>
          </p:cNvSpPr>
          <p:nvPr>
            <p:ph idx="1"/>
          </p:nvPr>
        </p:nvSpPr>
        <p:spPr/>
        <p:txBody>
          <a:bodyPr/>
          <a:lstStyle/>
          <a:p>
            <a:pPr marL="0" indent="0">
              <a:buNone/>
            </a:pPr>
            <a:r>
              <a:rPr lang="fr-FR" dirty="0"/>
              <a:t>En premier lieu et avant tout!</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t>Structures d’aide aux aidants</a:t>
            </a:r>
          </a:p>
          <a:p>
            <a:pPr marL="0" indent="0">
              <a:buNone/>
            </a:pPr>
            <a:r>
              <a:rPr lang="fr-FR" dirty="0"/>
              <a:t>Associations, etc.</a:t>
            </a:r>
          </a:p>
        </p:txBody>
      </p:sp>
      <p:pic>
        <p:nvPicPr>
          <p:cNvPr id="4" name="Image 3">
            <a:extLst>
              <a:ext uri="{FF2B5EF4-FFF2-40B4-BE49-F238E27FC236}">
                <a16:creationId xmlns:a16="http://schemas.microsoft.com/office/drawing/2014/main" id="{08EF69B3-D40C-405C-908D-2DBF3CBE2773}"/>
              </a:ext>
            </a:extLst>
          </p:cNvPr>
          <p:cNvPicPr>
            <a:picLocks noChangeAspect="1"/>
          </p:cNvPicPr>
          <p:nvPr/>
        </p:nvPicPr>
        <p:blipFill>
          <a:blip r:embed="rId2"/>
          <a:stretch>
            <a:fillRect/>
          </a:stretch>
        </p:blipFill>
        <p:spPr>
          <a:xfrm>
            <a:off x="6712315" y="2141412"/>
            <a:ext cx="4641485" cy="2575176"/>
          </a:xfrm>
          <a:prstGeom prst="rect">
            <a:avLst/>
          </a:prstGeom>
        </p:spPr>
      </p:pic>
      <p:sp>
        <p:nvSpPr>
          <p:cNvPr id="5" name="Rectangle 4">
            <a:extLst>
              <a:ext uri="{FF2B5EF4-FFF2-40B4-BE49-F238E27FC236}">
                <a16:creationId xmlns:a16="http://schemas.microsoft.com/office/drawing/2014/main" id="{C7124A9E-CDEC-452A-B954-F5F0D52BC8D7}"/>
              </a:ext>
            </a:extLst>
          </p:cNvPr>
          <p:cNvSpPr/>
          <p:nvPr/>
        </p:nvSpPr>
        <p:spPr>
          <a:xfrm>
            <a:off x="273671" y="2361832"/>
            <a:ext cx="5903026" cy="369332"/>
          </a:xfrm>
          <a:prstGeom prst="rect">
            <a:avLst/>
          </a:prstGeom>
        </p:spPr>
        <p:txBody>
          <a:bodyPr wrap="none">
            <a:spAutoFit/>
          </a:bodyPr>
          <a:lstStyle/>
          <a:p>
            <a:r>
              <a:rPr lang="fr-FR" dirty="0">
                <a:solidFill>
                  <a:schemeClr val="accent1"/>
                </a:solidFill>
              </a:rPr>
              <a:t>(conjoint : 50%; enfant(s) : 25%; aidants professionnels : 25%)</a:t>
            </a:r>
          </a:p>
        </p:txBody>
      </p:sp>
    </p:spTree>
    <p:extLst>
      <p:ext uri="{BB962C8B-B14F-4D97-AF65-F5344CB8AC3E}">
        <p14:creationId xmlns:p14="http://schemas.microsoft.com/office/powerpoint/2010/main" val="831084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7" y="25458"/>
            <a:ext cx="12237597" cy="6832542"/>
          </a:xfrm>
          <a:prstGeom prst="rect">
            <a:avLst/>
          </a:prstGeom>
        </p:spPr>
      </p:pic>
    </p:spTree>
    <p:extLst>
      <p:ext uri="{BB962C8B-B14F-4D97-AF65-F5344CB8AC3E}">
        <p14:creationId xmlns:p14="http://schemas.microsoft.com/office/powerpoint/2010/main" val="20294607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nSpc>
                <a:spcPct val="100000"/>
              </a:lnSpc>
            </a:pPr>
            <a:r>
              <a:rPr lang="fr-FR" b="1" spc="300" dirty="0">
                <a:solidFill>
                  <a:srgbClr val="660066"/>
                </a:solidFill>
                <a:latin typeface="Calibri" panose="020F0502020204030204" pitchFamily="34" charset="0"/>
              </a:rPr>
              <a:t>Les professions libérales indépendantes</a:t>
            </a:r>
            <a:endParaRPr lang="fr-FR" dirty="0"/>
          </a:p>
        </p:txBody>
      </p:sp>
      <p:sp>
        <p:nvSpPr>
          <p:cNvPr id="5" name="Espace réservé du contenu 4"/>
          <p:cNvSpPr>
            <a:spLocks noGrp="1"/>
          </p:cNvSpPr>
          <p:nvPr>
            <p:ph idx="1"/>
          </p:nvPr>
        </p:nvSpPr>
        <p:spPr>
          <a:xfrm>
            <a:off x="1103313" y="1845733"/>
            <a:ext cx="10058400" cy="4023360"/>
          </a:xfrm>
        </p:spPr>
        <p:txBody>
          <a:bodyPr>
            <a:normAutofit/>
          </a:bodyPr>
          <a:lstStyle/>
          <a:p>
            <a:pPr marL="382588" lvl="1" indent="336550" algn="ctr">
              <a:buClr>
                <a:srgbClr val="660066"/>
              </a:buClr>
              <a:buFont typeface="Wingdings" panose="05000000000000000000" pitchFamily="2" charset="2"/>
              <a:buChar char="ü"/>
              <a:tabLst>
                <a:tab pos="3852863" algn="l"/>
              </a:tabLst>
            </a:pPr>
            <a:endParaRPr lang="fr-FR" sz="2400" b="1" dirty="0">
              <a:solidFill>
                <a:srgbClr val="660066"/>
              </a:solidFill>
            </a:endParaRPr>
          </a:p>
          <a:p>
            <a:pPr marL="3319463" lvl="1" indent="447675">
              <a:buClr>
                <a:srgbClr val="660066"/>
              </a:buClr>
              <a:buFont typeface="Wingdings" panose="05000000000000000000" pitchFamily="2" charset="2"/>
              <a:buChar char="ü"/>
              <a:tabLst>
                <a:tab pos="3852863" algn="l"/>
              </a:tabLst>
            </a:pPr>
            <a:endParaRPr lang="fr-FR" sz="2400" b="1" dirty="0">
              <a:solidFill>
                <a:srgbClr val="660066"/>
              </a:solidFill>
            </a:endParaRPr>
          </a:p>
          <a:p>
            <a:pPr marL="3319463" lvl="1" indent="447675">
              <a:buClr>
                <a:srgbClr val="660066"/>
              </a:buClr>
              <a:buFont typeface="Wingdings" panose="05000000000000000000" pitchFamily="2" charset="2"/>
              <a:buChar char="ü"/>
              <a:tabLst>
                <a:tab pos="3852863" algn="l"/>
              </a:tabLst>
            </a:pPr>
            <a:r>
              <a:rPr lang="fr-FR" sz="2400" b="1" dirty="0">
                <a:solidFill>
                  <a:srgbClr val="660066"/>
                </a:solidFill>
              </a:rPr>
              <a:t>LE MÉDECIN GÉNÉRALISTE</a:t>
            </a:r>
          </a:p>
          <a:p>
            <a:pPr marL="2689225" lvl="1" indent="-273050">
              <a:spcBef>
                <a:spcPts val="1200"/>
              </a:spcBef>
              <a:spcAft>
                <a:spcPts val="600"/>
              </a:spcAft>
              <a:buClr>
                <a:srgbClr val="5D0B57"/>
              </a:buClr>
              <a:buFont typeface="Arial" panose="020B0604020202020204" pitchFamily="34" charset="0"/>
              <a:buChar char="•"/>
            </a:pPr>
            <a:r>
              <a:rPr lang="fr-FR" sz="2400" b="1" dirty="0">
                <a:solidFill>
                  <a:schemeClr val="tx2">
                    <a:lumMod val="75000"/>
                  </a:schemeClr>
                </a:solidFill>
                <a:latin typeface="Calibri" panose="020F0502020204030204" pitchFamily="34" charset="0"/>
              </a:rPr>
              <a:t>Au centre de la prise en charge à domicile</a:t>
            </a:r>
          </a:p>
          <a:p>
            <a:pPr marL="2689225" lvl="1" indent="-273050">
              <a:spcBef>
                <a:spcPts val="0"/>
              </a:spcBef>
              <a:spcAft>
                <a:spcPts val="0"/>
              </a:spcAft>
              <a:buClr>
                <a:srgbClr val="5D0B57"/>
              </a:buClr>
              <a:buFont typeface="Arial" panose="020B0604020202020204" pitchFamily="34" charset="0"/>
              <a:buChar char="•"/>
            </a:pPr>
            <a:r>
              <a:rPr lang="fr-FR" sz="2400" b="1" dirty="0">
                <a:solidFill>
                  <a:schemeClr val="tx2">
                    <a:lumMod val="75000"/>
                  </a:schemeClr>
                </a:solidFill>
                <a:latin typeface="Calibri" panose="020F0502020204030204" pitchFamily="34" charset="0"/>
              </a:rPr>
              <a:t>Maillon important pour le repérage de la </a:t>
            </a:r>
          </a:p>
          <a:p>
            <a:pPr marL="2416175" lvl="1" indent="0">
              <a:spcBef>
                <a:spcPts val="0"/>
              </a:spcBef>
              <a:spcAft>
                <a:spcPts val="600"/>
              </a:spcAft>
              <a:buClr>
                <a:srgbClr val="5D0B57"/>
              </a:buClr>
              <a:buNone/>
              <a:tabLst>
                <a:tab pos="2689225" algn="l"/>
              </a:tabLst>
            </a:pPr>
            <a:r>
              <a:rPr lang="fr-FR" sz="2400" b="1" dirty="0">
                <a:solidFill>
                  <a:schemeClr val="tx2">
                    <a:lumMod val="75000"/>
                  </a:schemeClr>
                </a:solidFill>
                <a:latin typeface="Calibri" panose="020F0502020204030204" pitchFamily="34" charset="0"/>
              </a:rPr>
              <a:t>	fragilité</a:t>
            </a:r>
          </a:p>
          <a:p>
            <a:pPr marL="2689225" lvl="1" indent="-273050">
              <a:spcBef>
                <a:spcPts val="0"/>
              </a:spcBef>
              <a:spcAft>
                <a:spcPts val="600"/>
              </a:spcAft>
              <a:buClr>
                <a:srgbClr val="5D0B57"/>
              </a:buClr>
              <a:buFont typeface="Arial" panose="020B0604020202020204" pitchFamily="34" charset="0"/>
              <a:buChar char="•"/>
            </a:pPr>
            <a:r>
              <a:rPr lang="fr-FR" sz="2400" b="1" dirty="0">
                <a:solidFill>
                  <a:schemeClr val="tx2">
                    <a:lumMod val="75000"/>
                  </a:schemeClr>
                </a:solidFill>
                <a:latin typeface="Calibri" panose="020F0502020204030204" pitchFamily="34" charset="0"/>
              </a:rPr>
              <a:t>Prescription des traitements</a:t>
            </a:r>
          </a:p>
          <a:p>
            <a:pPr marL="2689225" lvl="1" indent="-273050">
              <a:lnSpc>
                <a:spcPct val="100000"/>
              </a:lnSpc>
              <a:spcBef>
                <a:spcPts val="0"/>
              </a:spcBef>
              <a:spcAft>
                <a:spcPts val="600"/>
              </a:spcAft>
              <a:buClr>
                <a:srgbClr val="5D0B57"/>
              </a:buClr>
              <a:buFont typeface="Arial" panose="020B0604020202020204" pitchFamily="34" charset="0"/>
              <a:buChar char="•"/>
              <a:tabLst>
                <a:tab pos="2689225" algn="l"/>
              </a:tabLst>
            </a:pPr>
            <a:r>
              <a:rPr lang="fr-FR" sz="2400" b="1" dirty="0">
                <a:solidFill>
                  <a:schemeClr val="tx2">
                    <a:lumMod val="75000"/>
                  </a:schemeClr>
                </a:solidFill>
                <a:latin typeface="Calibri" panose="020F0502020204030204" pitchFamily="34" charset="0"/>
              </a:rPr>
              <a:t>Prescription des aides techniques </a:t>
            </a:r>
          </a:p>
          <a:p>
            <a:pPr marL="2689225" lvl="1" indent="-273050">
              <a:lnSpc>
                <a:spcPct val="100000"/>
              </a:lnSpc>
              <a:spcBef>
                <a:spcPts val="0"/>
              </a:spcBef>
              <a:spcAft>
                <a:spcPts val="600"/>
              </a:spcAft>
              <a:buClr>
                <a:srgbClr val="5D0B57"/>
              </a:buClr>
              <a:buFont typeface="Arial" panose="020B0604020202020204" pitchFamily="34" charset="0"/>
              <a:buChar char="•"/>
            </a:pPr>
            <a:r>
              <a:rPr lang="fr-FR" sz="2400" b="1" dirty="0">
                <a:solidFill>
                  <a:schemeClr val="tx2">
                    <a:lumMod val="75000"/>
                  </a:schemeClr>
                </a:solidFill>
                <a:latin typeface="Calibri" panose="020F0502020204030204" pitchFamily="34" charset="0"/>
              </a:rPr>
              <a:t>Prescription des intervenants à domicile</a:t>
            </a:r>
          </a:p>
          <a:p>
            <a:pPr marL="382588" lvl="1" indent="0" algn="ctr">
              <a:buClr>
                <a:srgbClr val="660066"/>
              </a:buClr>
              <a:buNone/>
              <a:tabLst>
                <a:tab pos="3852863" algn="l"/>
              </a:tabLst>
            </a:pPr>
            <a:endParaRPr lang="fr-FR" sz="2400" b="1" dirty="0">
              <a:solidFill>
                <a:srgbClr val="660066"/>
              </a:solidFill>
            </a:endParaRP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r="9740" b="-1"/>
          <a:stretch/>
        </p:blipFill>
        <p:spPr>
          <a:xfrm>
            <a:off x="100042" y="2002210"/>
            <a:ext cx="3257558" cy="3866883"/>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195" y="2002210"/>
            <a:ext cx="2639301" cy="3866883"/>
          </a:xfrm>
          <a:prstGeom prst="rect">
            <a:avLst/>
          </a:prstGeom>
        </p:spPr>
      </p:pic>
      <p:sp>
        <p:nvSpPr>
          <p:cNvPr id="8" name="ZoneTexte 7"/>
          <p:cNvSpPr txBox="1"/>
          <p:nvPr/>
        </p:nvSpPr>
        <p:spPr>
          <a:xfrm>
            <a:off x="2492829" y="6368143"/>
            <a:ext cx="7271657" cy="400110"/>
          </a:xfrm>
          <a:prstGeom prst="rect">
            <a:avLst/>
          </a:prstGeom>
          <a:noFill/>
        </p:spPr>
        <p:txBody>
          <a:bodyPr wrap="square" rtlCol="0">
            <a:spAutoFit/>
          </a:bodyPr>
          <a:lstStyle/>
          <a:p>
            <a:pPr algn="ctr"/>
            <a:r>
              <a:rPr lang="fr-FR" sz="2000" b="1" dirty="0">
                <a:solidFill>
                  <a:schemeClr val="bg1"/>
                </a:solidFill>
              </a:rPr>
              <a:t>Financement : sécurité sociale</a:t>
            </a:r>
          </a:p>
        </p:txBody>
      </p:sp>
    </p:spTree>
    <p:extLst>
      <p:ext uri="{BB962C8B-B14F-4D97-AF65-F5344CB8AC3E}">
        <p14:creationId xmlns:p14="http://schemas.microsoft.com/office/powerpoint/2010/main" val="2796971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3296" y="72736"/>
            <a:ext cx="11472672" cy="1773316"/>
          </a:xfrm>
        </p:spPr>
        <p:txBody>
          <a:bodyPr>
            <a:noAutofit/>
          </a:bodyPr>
          <a:lstStyle/>
          <a:p>
            <a:pPr>
              <a:lnSpc>
                <a:spcPct val="80000"/>
              </a:lnSpc>
              <a:spcBef>
                <a:spcPts val="0"/>
              </a:spcBef>
            </a:pPr>
            <a:r>
              <a:rPr lang="fr-FR" b="1" dirty="0">
                <a:solidFill>
                  <a:srgbClr val="660066"/>
                </a:solidFill>
              </a:rPr>
              <a:t>Les Services de Soins Infirmiers à Domicile SSIAD</a:t>
            </a:r>
          </a:p>
        </p:txBody>
      </p:sp>
      <p:sp>
        <p:nvSpPr>
          <p:cNvPr id="3" name="Espace réservé du texte 2"/>
          <p:cNvSpPr>
            <a:spLocks noGrp="1"/>
          </p:cNvSpPr>
          <p:nvPr>
            <p:ph type="body" idx="1"/>
          </p:nvPr>
        </p:nvSpPr>
        <p:spPr>
          <a:xfrm>
            <a:off x="485502" y="1200611"/>
            <a:ext cx="10724606" cy="870858"/>
          </a:xfrm>
        </p:spPr>
        <p:txBody>
          <a:bodyPr>
            <a:normAutofit/>
          </a:bodyPr>
          <a:lstStyle/>
          <a:p>
            <a:pPr marL="0" lvl="2">
              <a:spcBef>
                <a:spcPts val="0"/>
              </a:spcBef>
              <a:spcAft>
                <a:spcPts val="0"/>
              </a:spcAft>
              <a:buSzPct val="100000"/>
            </a:pPr>
            <a:r>
              <a:rPr lang="fr-FR" sz="2000" dirty="0">
                <a:solidFill>
                  <a:srgbClr val="660066"/>
                </a:solidFill>
              </a:rPr>
              <a:t>Cadre législatif : 	Loi n°2002-2 du 2 janvier 2002, Circulaire DGAS/2C n° 2005-111 du 28 février 2005</a:t>
            </a:r>
          </a:p>
          <a:p>
            <a:endParaRPr lang="fr-FR" dirty="0"/>
          </a:p>
        </p:txBody>
      </p:sp>
      <p:sp>
        <p:nvSpPr>
          <p:cNvPr id="4" name="Espace réservé du contenu 3"/>
          <p:cNvSpPr>
            <a:spLocks noGrp="1"/>
          </p:cNvSpPr>
          <p:nvPr>
            <p:ph sz="half" idx="2"/>
          </p:nvPr>
        </p:nvSpPr>
        <p:spPr>
          <a:xfrm>
            <a:off x="337456" y="2296886"/>
            <a:ext cx="5510349" cy="4188581"/>
          </a:xfrm>
        </p:spPr>
        <p:txBody>
          <a:bodyPr>
            <a:normAutofit lnSpcReduction="10000"/>
          </a:bodyPr>
          <a:lstStyle/>
          <a:p>
            <a:pPr marL="342900" indent="-342900">
              <a:buClr>
                <a:srgbClr val="660066"/>
              </a:buClr>
              <a:buFont typeface="Wingdings" panose="05000000000000000000" pitchFamily="2" charset="2"/>
              <a:buChar char="ü"/>
            </a:pPr>
            <a:r>
              <a:rPr lang="fr-FR" sz="2400" b="1" dirty="0">
                <a:solidFill>
                  <a:srgbClr val="660066"/>
                </a:solidFill>
              </a:rPr>
              <a:t>Population prise en charge</a:t>
            </a:r>
          </a:p>
          <a:p>
            <a:pPr marL="631825" lvl="1" indent="-273050">
              <a:spcBef>
                <a:spcPts val="600"/>
              </a:spcBef>
              <a:spcAft>
                <a:spcPts val="300"/>
              </a:spcAft>
              <a:buClr>
                <a:srgbClr val="660066"/>
              </a:buClr>
              <a:buFont typeface="Arial" panose="020B0604020202020204" pitchFamily="34" charset="0"/>
              <a:buChar char="•"/>
            </a:pPr>
            <a:r>
              <a:rPr lang="fr-FR" sz="2000" b="1" dirty="0">
                <a:solidFill>
                  <a:schemeClr val="tx2">
                    <a:lumMod val="75000"/>
                  </a:schemeClr>
                </a:solidFill>
              </a:rPr>
              <a:t>Personnes âgées de plus de 60 ans malades ou dépendantes</a:t>
            </a:r>
          </a:p>
          <a:p>
            <a:pPr marL="631825" lvl="1" indent="-273050">
              <a:spcBef>
                <a:spcPts val="0"/>
              </a:spcBef>
              <a:spcAft>
                <a:spcPts val="300"/>
              </a:spcAft>
              <a:buClr>
                <a:srgbClr val="660066"/>
              </a:buClr>
              <a:buFont typeface="Arial" panose="020B0604020202020204" pitchFamily="34" charset="0"/>
              <a:buChar char="•"/>
            </a:pPr>
            <a:r>
              <a:rPr lang="fr-FR" sz="2000" b="1" dirty="0">
                <a:solidFill>
                  <a:schemeClr val="tx2">
                    <a:lumMod val="75000"/>
                  </a:schemeClr>
                </a:solidFill>
              </a:rPr>
              <a:t>Nombre de personnes prises en charge limité</a:t>
            </a:r>
          </a:p>
          <a:p>
            <a:pPr marL="631825" lvl="1" indent="-273050">
              <a:spcBef>
                <a:spcPts val="0"/>
              </a:spcBef>
              <a:spcAft>
                <a:spcPts val="0"/>
              </a:spcAft>
              <a:buClr>
                <a:srgbClr val="660066"/>
              </a:buClr>
              <a:buFont typeface="Arial" panose="020B0604020202020204" pitchFamily="34" charset="0"/>
              <a:buChar char="•"/>
            </a:pPr>
            <a:r>
              <a:rPr lang="fr-FR" sz="2000" b="1" dirty="0">
                <a:solidFill>
                  <a:schemeClr val="tx2">
                    <a:lumMod val="75000"/>
                  </a:schemeClr>
                </a:solidFill>
              </a:rPr>
              <a:t>Secteur géographique  </a:t>
            </a:r>
          </a:p>
          <a:p>
            <a:pPr marL="358775" lvl="1" indent="-358775">
              <a:spcBef>
                <a:spcPts val="1200"/>
              </a:spcBef>
              <a:spcAft>
                <a:spcPts val="0"/>
              </a:spcAft>
              <a:buClr>
                <a:srgbClr val="660066"/>
              </a:buClr>
              <a:buFont typeface="Wingdings" panose="05000000000000000000" pitchFamily="2" charset="2"/>
              <a:buChar char="ü"/>
            </a:pPr>
            <a:r>
              <a:rPr lang="fr-FR" sz="2400" b="1" dirty="0">
                <a:solidFill>
                  <a:srgbClr val="660066"/>
                </a:solidFill>
              </a:rPr>
              <a:t>Prestations</a:t>
            </a:r>
            <a:endParaRPr lang="fr-FR" sz="2200" b="1" dirty="0">
              <a:solidFill>
                <a:srgbClr val="660066"/>
              </a:solidFill>
            </a:endParaRPr>
          </a:p>
          <a:p>
            <a:pPr marL="631825" lvl="1" indent="-273050">
              <a:spcBef>
                <a:spcPts val="600"/>
              </a:spcBef>
              <a:spcAft>
                <a:spcPts val="300"/>
              </a:spcAft>
              <a:buClr>
                <a:srgbClr val="660066"/>
              </a:buClr>
              <a:buFont typeface="Arial" panose="020B0604020202020204" pitchFamily="34" charset="0"/>
              <a:buChar char="•"/>
            </a:pPr>
            <a:r>
              <a:rPr lang="fr-FR" sz="2000" b="1" dirty="0">
                <a:solidFill>
                  <a:schemeClr val="tx2">
                    <a:lumMod val="75000"/>
                  </a:schemeClr>
                </a:solidFill>
              </a:rPr>
              <a:t>Assurer sur prescription médicale des soins infirmiers de base, techniques et relationnels </a:t>
            </a:r>
          </a:p>
          <a:p>
            <a:pPr marL="631825" lvl="1" indent="-273050">
              <a:spcBef>
                <a:spcPts val="0"/>
              </a:spcBef>
              <a:spcAft>
                <a:spcPts val="300"/>
              </a:spcAft>
              <a:buClr>
                <a:srgbClr val="660066"/>
              </a:buClr>
              <a:buFont typeface="Arial" panose="020B0604020202020204" pitchFamily="34" charset="0"/>
              <a:buChar char="•"/>
            </a:pPr>
            <a:r>
              <a:rPr lang="fr-FR" sz="2000" b="1" dirty="0">
                <a:solidFill>
                  <a:schemeClr val="tx2">
                    <a:lumMod val="75000"/>
                  </a:schemeClr>
                </a:solidFill>
              </a:rPr>
              <a:t>Contribuer au maintien à domicile et à la prévention de la perte d’autonomie </a:t>
            </a:r>
          </a:p>
          <a:p>
            <a:pPr marL="631825" lvl="1" indent="-273050">
              <a:spcBef>
                <a:spcPts val="0"/>
              </a:spcBef>
              <a:spcAft>
                <a:spcPts val="300"/>
              </a:spcAft>
              <a:buClr>
                <a:srgbClr val="660066"/>
              </a:buClr>
              <a:buFont typeface="Arial" panose="020B0604020202020204" pitchFamily="34" charset="0"/>
              <a:buChar char="•"/>
            </a:pPr>
            <a:r>
              <a:rPr lang="fr-FR" sz="2000" b="1" dirty="0">
                <a:solidFill>
                  <a:schemeClr val="tx2">
                    <a:lumMod val="75000"/>
                  </a:schemeClr>
                </a:solidFill>
              </a:rPr>
              <a:t>Plan de soins individualisé</a:t>
            </a:r>
          </a:p>
          <a:p>
            <a:pPr marL="358775" lvl="1" indent="0">
              <a:buClr>
                <a:srgbClr val="660066"/>
              </a:buClr>
              <a:buNone/>
            </a:pPr>
            <a:endParaRPr lang="fr-FR" dirty="0"/>
          </a:p>
        </p:txBody>
      </p:sp>
      <p:sp>
        <p:nvSpPr>
          <p:cNvPr id="6" name="Espace réservé du contenu 5"/>
          <p:cNvSpPr>
            <a:spLocks noGrp="1"/>
          </p:cNvSpPr>
          <p:nvPr>
            <p:ph sz="quarter" idx="4"/>
          </p:nvPr>
        </p:nvSpPr>
        <p:spPr>
          <a:xfrm>
            <a:off x="6217919" y="2296887"/>
            <a:ext cx="5462451" cy="4188580"/>
          </a:xfrm>
        </p:spPr>
        <p:txBody>
          <a:bodyPr>
            <a:normAutofit fontScale="92500" lnSpcReduction="10000"/>
          </a:bodyPr>
          <a:lstStyle/>
          <a:p>
            <a:pPr marL="446088" lvl="1" indent="-358775">
              <a:buClr>
                <a:srgbClr val="660066"/>
              </a:buClr>
              <a:buFont typeface="Wingdings" panose="05000000000000000000" pitchFamily="2" charset="2"/>
              <a:buChar char="ü"/>
            </a:pPr>
            <a:r>
              <a:rPr lang="fr-FR" sz="2400" b="1" dirty="0">
                <a:solidFill>
                  <a:srgbClr val="660066"/>
                </a:solidFill>
              </a:rPr>
              <a:t>Intervenants</a:t>
            </a:r>
          </a:p>
          <a:p>
            <a:pPr marL="719138" indent="-273050">
              <a:spcBef>
                <a:spcPts val="600"/>
              </a:spcBef>
              <a:spcAft>
                <a:spcPts val="300"/>
              </a:spcAft>
              <a:buClr>
                <a:srgbClr val="660066"/>
              </a:buClr>
              <a:buFont typeface="Arial" panose="020B0604020202020204" pitchFamily="34" charset="0"/>
              <a:buChar char="•"/>
            </a:pPr>
            <a:r>
              <a:rPr lang="fr-FR" b="1" dirty="0"/>
              <a:t>Professionnels salariés </a:t>
            </a:r>
          </a:p>
          <a:p>
            <a:pPr marL="1024446" lvl="1" indent="-285750">
              <a:spcBef>
                <a:spcPts val="0"/>
              </a:spcBef>
              <a:spcAft>
                <a:spcPts val="0"/>
              </a:spcAft>
              <a:buClr>
                <a:srgbClr val="660066"/>
              </a:buClr>
              <a:buFont typeface="Wingdings" panose="05000000000000000000" pitchFamily="2" charset="2"/>
              <a:buChar char="§"/>
            </a:pPr>
            <a:r>
              <a:rPr lang="fr-FR" b="1" dirty="0"/>
              <a:t>Infirmier Coordonnateur</a:t>
            </a:r>
          </a:p>
          <a:p>
            <a:pPr marL="1024446" lvl="1" indent="-285750">
              <a:spcBef>
                <a:spcPts val="0"/>
              </a:spcBef>
              <a:spcAft>
                <a:spcPts val="0"/>
              </a:spcAft>
              <a:buClr>
                <a:srgbClr val="660066"/>
              </a:buClr>
              <a:buFont typeface="Wingdings" panose="05000000000000000000" pitchFamily="2" charset="2"/>
              <a:buChar char="§"/>
            </a:pPr>
            <a:r>
              <a:rPr lang="fr-FR" b="1" dirty="0"/>
              <a:t>Infirmiers</a:t>
            </a:r>
          </a:p>
          <a:p>
            <a:pPr marL="1024446" lvl="1" indent="-285750">
              <a:spcBef>
                <a:spcPts val="0"/>
              </a:spcBef>
              <a:spcAft>
                <a:spcPts val="0"/>
              </a:spcAft>
              <a:buClr>
                <a:srgbClr val="660066"/>
              </a:buClr>
              <a:buFont typeface="Wingdings" panose="05000000000000000000" pitchFamily="2" charset="2"/>
              <a:buChar char="§"/>
            </a:pPr>
            <a:r>
              <a:rPr lang="fr-FR" b="1" dirty="0"/>
              <a:t>Aides Soignants </a:t>
            </a:r>
          </a:p>
          <a:p>
            <a:pPr marL="1024446" lvl="1" indent="-285750">
              <a:spcBef>
                <a:spcPts val="0"/>
              </a:spcBef>
              <a:spcAft>
                <a:spcPts val="600"/>
              </a:spcAft>
              <a:buClr>
                <a:srgbClr val="660066"/>
              </a:buClr>
              <a:buFont typeface="Wingdings" panose="05000000000000000000" pitchFamily="2" charset="2"/>
              <a:buChar char="§"/>
            </a:pPr>
            <a:r>
              <a:rPr lang="fr-FR" b="1" dirty="0"/>
              <a:t>Aides Médicaux Psychologiques</a:t>
            </a:r>
          </a:p>
          <a:p>
            <a:pPr marL="719138" indent="-273050">
              <a:spcBef>
                <a:spcPts val="0"/>
              </a:spcBef>
              <a:spcAft>
                <a:spcPts val="300"/>
              </a:spcAft>
              <a:buClr>
                <a:srgbClr val="660066"/>
              </a:buClr>
              <a:buFont typeface="Arial" panose="020B0604020202020204" pitchFamily="34" charset="0"/>
              <a:buChar char="•"/>
            </a:pPr>
            <a:r>
              <a:rPr lang="fr-FR" b="1" dirty="0"/>
              <a:t>Intervenants extérieurs liés par convention afin d’assurer la continuité des soins</a:t>
            </a:r>
          </a:p>
          <a:p>
            <a:pPr marL="1011746" lvl="1" indent="-273050">
              <a:spcBef>
                <a:spcPts val="0"/>
              </a:spcBef>
              <a:spcAft>
                <a:spcPts val="0"/>
              </a:spcAft>
              <a:buClr>
                <a:srgbClr val="660066"/>
              </a:buClr>
              <a:buFont typeface="Arial" panose="020B0604020202020204" pitchFamily="34" charset="0"/>
              <a:buChar char="•"/>
            </a:pPr>
            <a:r>
              <a:rPr lang="fr-FR" b="1" dirty="0"/>
              <a:t>Infirmiers libéraux</a:t>
            </a:r>
          </a:p>
          <a:p>
            <a:pPr marL="1011746" lvl="1" indent="-273050">
              <a:spcBef>
                <a:spcPts val="0"/>
              </a:spcBef>
              <a:spcAft>
                <a:spcPts val="0"/>
              </a:spcAft>
              <a:buClr>
                <a:srgbClr val="660066"/>
              </a:buClr>
              <a:buFont typeface="Arial" panose="020B0604020202020204" pitchFamily="34" charset="0"/>
              <a:buChar char="•"/>
            </a:pPr>
            <a:r>
              <a:rPr lang="fr-FR" b="1" dirty="0"/>
              <a:t>Pédicures, podologues</a:t>
            </a:r>
          </a:p>
          <a:p>
            <a:pPr marL="1011746" lvl="1" indent="-273050">
              <a:spcBef>
                <a:spcPts val="0"/>
              </a:spcBef>
              <a:spcAft>
                <a:spcPts val="0"/>
              </a:spcAft>
              <a:buClr>
                <a:srgbClr val="660066"/>
              </a:buClr>
              <a:buFont typeface="Arial" panose="020B0604020202020204" pitchFamily="34" charset="0"/>
              <a:buChar char="•"/>
            </a:pPr>
            <a:r>
              <a:rPr lang="fr-FR" b="1" dirty="0"/>
              <a:t>Ergothérapeute</a:t>
            </a:r>
          </a:p>
          <a:p>
            <a:pPr marL="1011746" lvl="1" indent="-273050">
              <a:spcBef>
                <a:spcPts val="0"/>
              </a:spcBef>
              <a:spcAft>
                <a:spcPts val="0"/>
              </a:spcAft>
              <a:buClr>
                <a:srgbClr val="660066"/>
              </a:buClr>
              <a:buFont typeface="Arial" panose="020B0604020202020204" pitchFamily="34" charset="0"/>
              <a:buChar char="•"/>
            </a:pPr>
            <a:r>
              <a:rPr lang="fr-FR" b="1" dirty="0"/>
              <a:t>Psychologue </a:t>
            </a:r>
          </a:p>
        </p:txBody>
      </p:sp>
      <p:sp>
        <p:nvSpPr>
          <p:cNvPr id="7" name="ZoneTexte 6"/>
          <p:cNvSpPr txBox="1"/>
          <p:nvPr/>
        </p:nvSpPr>
        <p:spPr>
          <a:xfrm>
            <a:off x="0" y="6237514"/>
            <a:ext cx="12192000" cy="707886"/>
          </a:xfrm>
          <a:prstGeom prst="rect">
            <a:avLst/>
          </a:prstGeom>
          <a:noFill/>
        </p:spPr>
        <p:txBody>
          <a:bodyPr wrap="square" rtlCol="0">
            <a:spAutoFit/>
          </a:bodyPr>
          <a:lstStyle/>
          <a:p>
            <a:pPr algn="ctr"/>
            <a:r>
              <a:rPr lang="fr-FR" sz="2000" b="1" dirty="0">
                <a:solidFill>
                  <a:schemeClr val="bg1"/>
                </a:solidFill>
              </a:rPr>
              <a:t>Financement : sécurité sociale sous forme de dotation globale annuelle répartie en forfait journalier </a:t>
            </a:r>
          </a:p>
          <a:p>
            <a:pPr algn="ctr"/>
            <a:r>
              <a:rPr lang="fr-FR" sz="2000" b="1" dirty="0">
                <a:solidFill>
                  <a:schemeClr val="bg1"/>
                </a:solidFill>
              </a:rPr>
              <a:t>Pas de reste à charge pour la personne</a:t>
            </a:r>
          </a:p>
        </p:txBody>
      </p:sp>
    </p:spTree>
    <p:extLst>
      <p:ext uri="{BB962C8B-B14F-4D97-AF65-F5344CB8AC3E}">
        <p14:creationId xmlns:p14="http://schemas.microsoft.com/office/powerpoint/2010/main" val="1226284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205345" y="286604"/>
            <a:ext cx="9954491" cy="1412092"/>
          </a:xfrm>
        </p:spPr>
        <p:txBody>
          <a:bodyPr>
            <a:noAutofit/>
          </a:bodyPr>
          <a:lstStyle/>
          <a:p>
            <a:pPr>
              <a:lnSpc>
                <a:spcPct val="100000"/>
              </a:lnSpc>
            </a:pPr>
            <a:r>
              <a:rPr lang="fr-FR" b="1" spc="300" dirty="0">
                <a:solidFill>
                  <a:srgbClr val="660066"/>
                </a:solidFill>
                <a:latin typeface="Calibri" panose="020F0502020204030204" pitchFamily="34" charset="0"/>
              </a:rPr>
              <a:t>Les professions libérales indépendantes</a:t>
            </a:r>
            <a:endParaRPr lang="fr-FR" b="1" dirty="0">
              <a:solidFill>
                <a:srgbClr val="660066"/>
              </a:solidFill>
            </a:endParaRPr>
          </a:p>
        </p:txBody>
      </p:sp>
      <p:sp>
        <p:nvSpPr>
          <p:cNvPr id="6" name="Espace réservé du texte 5"/>
          <p:cNvSpPr>
            <a:spLocks noGrp="1"/>
          </p:cNvSpPr>
          <p:nvPr>
            <p:ph type="body" idx="1"/>
          </p:nvPr>
        </p:nvSpPr>
        <p:spPr>
          <a:xfrm>
            <a:off x="0" y="1698696"/>
            <a:ext cx="4006296" cy="2292249"/>
          </a:xfrm>
        </p:spPr>
        <p:txBody>
          <a:bodyPr numCol="1" spcCol="180000">
            <a:noAutofit/>
          </a:bodyPr>
          <a:lstStyle/>
          <a:p>
            <a:pPr>
              <a:buClr>
                <a:srgbClr val="5D0B57"/>
              </a:buClr>
            </a:pPr>
            <a:endParaRPr lang="fr-FR" sz="6000" b="1" dirty="0">
              <a:solidFill>
                <a:schemeClr val="tx1"/>
              </a:solidFill>
              <a:latin typeface="Calibri" panose="020F0502020204030204" pitchFamily="34" charset="0"/>
            </a:endParaRPr>
          </a:p>
          <a:p>
            <a:pPr marL="358775" lvl="1">
              <a:lnSpc>
                <a:spcPct val="100000"/>
              </a:lnSpc>
              <a:spcBef>
                <a:spcPts val="1200"/>
              </a:spcBef>
              <a:spcAft>
                <a:spcPts val="0"/>
              </a:spcAft>
              <a:buClr>
                <a:srgbClr val="5D0B57"/>
              </a:buClr>
            </a:pPr>
            <a:endParaRPr lang="fr-FR" sz="1800" cap="none" dirty="0">
              <a:solidFill>
                <a:schemeClr val="tx2">
                  <a:lumMod val="75000"/>
                </a:schemeClr>
              </a:solidFill>
              <a:latin typeface="Calibri" panose="020F0502020204030204" pitchFamily="34" charset="0"/>
            </a:endParaRPr>
          </a:p>
          <a:p>
            <a:pPr marL="187325" indent="-285750">
              <a:lnSpc>
                <a:spcPct val="120000"/>
              </a:lnSpc>
              <a:spcAft>
                <a:spcPts val="0"/>
              </a:spcAft>
              <a:buClr>
                <a:srgbClr val="5D0B57"/>
              </a:buClr>
              <a:buFont typeface="Wingdings" panose="05000000000000000000" pitchFamily="2" charset="2"/>
              <a:buChar char="ü"/>
            </a:pPr>
            <a:endParaRPr lang="fr-FR" b="1" cap="none" dirty="0">
              <a:solidFill>
                <a:srgbClr val="660066"/>
              </a:solidFill>
              <a:latin typeface="Calibri" panose="020F0502020204030204" pitchFamily="34" charset="0"/>
            </a:endParaRPr>
          </a:p>
          <a:p>
            <a:endParaRPr lang="fr-FR" dirty="0">
              <a:latin typeface="Calibri" panose="020F0502020204030204" pitchFamily="34" charset="0"/>
            </a:endParaRPr>
          </a:p>
          <a:p>
            <a:endParaRPr lang="fr-FR" dirty="0">
              <a:latin typeface="Calibri" panose="020F0502020204030204" pitchFamily="34" charset="0"/>
            </a:endParaRPr>
          </a:p>
          <a:p>
            <a:pPr marL="342900" indent="-342900">
              <a:buFont typeface="Wingdings" panose="05000000000000000000" pitchFamily="2" charset="2"/>
              <a:buChar char="ü"/>
            </a:pPr>
            <a:endParaRPr lang="fr-FR" dirty="0">
              <a:latin typeface="Calibri" panose="020F0502020204030204" pitchFamily="34" charset="0"/>
            </a:endParaRPr>
          </a:p>
          <a:p>
            <a:endParaRPr lang="fr-FR" dirty="0"/>
          </a:p>
        </p:txBody>
      </p:sp>
      <p:sp>
        <p:nvSpPr>
          <p:cNvPr id="15" name="Espace réservé du texte 14"/>
          <p:cNvSpPr>
            <a:spLocks noGrp="1"/>
          </p:cNvSpPr>
          <p:nvPr>
            <p:ph type="body" sz="quarter" idx="3"/>
          </p:nvPr>
        </p:nvSpPr>
        <p:spPr>
          <a:xfrm>
            <a:off x="16186" y="1899315"/>
            <a:ext cx="6079813" cy="2041450"/>
          </a:xfrm>
        </p:spPr>
        <p:txBody>
          <a:bodyPr>
            <a:normAutofit/>
          </a:bodyPr>
          <a:lstStyle/>
          <a:p>
            <a:pPr marL="342900" indent="-342900">
              <a:lnSpc>
                <a:spcPct val="120000"/>
              </a:lnSpc>
              <a:spcBef>
                <a:spcPts val="0"/>
              </a:spcBef>
              <a:spcAft>
                <a:spcPts val="600"/>
              </a:spcAft>
              <a:buClr>
                <a:srgbClr val="5D0B57"/>
              </a:buClr>
              <a:buFont typeface="Wingdings" panose="05000000000000000000" pitchFamily="2" charset="2"/>
              <a:buChar char="ü"/>
            </a:pPr>
            <a:r>
              <a:rPr lang="fr-FR" sz="2400" b="1" cap="none" dirty="0">
                <a:solidFill>
                  <a:srgbClr val="660066"/>
                </a:solidFill>
                <a:latin typeface="Calibri" panose="020F0502020204030204" pitchFamily="34" charset="0"/>
              </a:rPr>
              <a:t>PHARMACIEN</a:t>
            </a:r>
          </a:p>
          <a:p>
            <a:pPr marL="631825" lvl="1" indent="-273050">
              <a:spcBef>
                <a:spcPts val="0"/>
              </a:spcBef>
              <a:spcAft>
                <a:spcPts val="600"/>
              </a:spcAft>
              <a:buClr>
                <a:srgbClr val="5D0B57"/>
              </a:buClr>
              <a:buFont typeface="Arial" panose="020B0604020202020204" pitchFamily="34" charset="0"/>
              <a:buChar char="•"/>
            </a:pPr>
            <a:r>
              <a:rPr lang="fr-FR" dirty="0">
                <a:solidFill>
                  <a:schemeClr val="tx2">
                    <a:lumMod val="75000"/>
                  </a:schemeClr>
                </a:solidFill>
                <a:latin typeface="Calibri" panose="020F0502020204030204" pitchFamily="34" charset="0"/>
              </a:rPr>
              <a:t>Délivre le traitement</a:t>
            </a:r>
          </a:p>
          <a:p>
            <a:pPr marL="631825" lvl="1" indent="-273050">
              <a:spcBef>
                <a:spcPts val="0"/>
              </a:spcBef>
              <a:spcAft>
                <a:spcPts val="600"/>
              </a:spcAft>
              <a:buClr>
                <a:srgbClr val="5D0B57"/>
              </a:buClr>
              <a:buFont typeface="Arial" panose="020B0604020202020204" pitchFamily="34" charset="0"/>
              <a:buChar char="•"/>
            </a:pPr>
            <a:r>
              <a:rPr lang="fr-FR" dirty="0">
                <a:solidFill>
                  <a:schemeClr val="tx2">
                    <a:lumMod val="75000"/>
                  </a:schemeClr>
                </a:solidFill>
                <a:latin typeface="Calibri" panose="020F0502020204030204" pitchFamily="34" charset="0"/>
              </a:rPr>
              <a:t>Explique l’ordonnance au patient</a:t>
            </a:r>
          </a:p>
          <a:p>
            <a:pPr marL="631825" lvl="1" indent="-273050">
              <a:spcBef>
                <a:spcPts val="0"/>
              </a:spcBef>
              <a:spcAft>
                <a:spcPts val="600"/>
              </a:spcAft>
              <a:buClr>
                <a:srgbClr val="5D0B57"/>
              </a:buClr>
              <a:buFont typeface="Arial" panose="020B0604020202020204" pitchFamily="34" charset="0"/>
              <a:buChar char="•"/>
            </a:pPr>
            <a:r>
              <a:rPr lang="fr-FR" dirty="0">
                <a:solidFill>
                  <a:schemeClr val="tx2">
                    <a:lumMod val="75000"/>
                  </a:schemeClr>
                </a:solidFill>
                <a:latin typeface="Calibri" panose="020F0502020204030204" pitchFamily="34" charset="0"/>
              </a:rPr>
              <a:t>Délivre du matériel médical</a:t>
            </a:r>
          </a:p>
          <a:p>
            <a:endParaRPr lang="fr-FR" dirty="0"/>
          </a:p>
        </p:txBody>
      </p:sp>
      <p:sp>
        <p:nvSpPr>
          <p:cNvPr id="19" name="ZoneTexte 18"/>
          <p:cNvSpPr txBox="1"/>
          <p:nvPr/>
        </p:nvSpPr>
        <p:spPr>
          <a:xfrm>
            <a:off x="-1004536" y="389144"/>
            <a:ext cx="4969186" cy="1477328"/>
          </a:xfrm>
          <a:prstGeom prst="rect">
            <a:avLst/>
          </a:prstGeom>
          <a:noFill/>
        </p:spPr>
        <p:txBody>
          <a:bodyPr wrap="square" rtlCol="0">
            <a:spAutoFit/>
          </a:bodyPr>
          <a:lstStyle/>
          <a:p>
            <a:pPr marL="631825" lvl="1" indent="-273050">
              <a:buClr>
                <a:srgbClr val="5D0B57"/>
              </a:buClr>
              <a:buFont typeface="Arial" panose="020B0604020202020204" pitchFamily="34" charset="0"/>
              <a:buChar char="•"/>
            </a:pPr>
            <a:endParaRPr lang="fr-FR" b="1" dirty="0">
              <a:solidFill>
                <a:schemeClr val="tx2">
                  <a:lumMod val="75000"/>
                </a:schemeClr>
              </a:solidFill>
              <a:latin typeface="Calibri" panose="020F0502020204030204" pitchFamily="34" charset="0"/>
            </a:endParaRPr>
          </a:p>
          <a:p>
            <a:pPr marL="631825" lvl="1" indent="-273050">
              <a:buClr>
                <a:srgbClr val="5D0B57"/>
              </a:buClr>
              <a:buFont typeface="Arial" panose="020B0604020202020204" pitchFamily="34" charset="0"/>
              <a:buChar char="•"/>
            </a:pPr>
            <a:endParaRPr lang="fr-FR" b="1" dirty="0">
              <a:solidFill>
                <a:schemeClr val="tx2">
                  <a:lumMod val="75000"/>
                </a:schemeClr>
              </a:solidFill>
              <a:latin typeface="Calibri" panose="020F0502020204030204" pitchFamily="34" charset="0"/>
            </a:endParaRPr>
          </a:p>
          <a:p>
            <a:pPr marL="631825" lvl="1" indent="-273050">
              <a:buClr>
                <a:srgbClr val="5D0B57"/>
              </a:buClr>
              <a:buFont typeface="Arial" panose="020B0604020202020204" pitchFamily="34" charset="0"/>
              <a:buChar char="•"/>
            </a:pPr>
            <a:endParaRPr lang="fr-FR" b="1" dirty="0">
              <a:solidFill>
                <a:schemeClr val="tx2">
                  <a:lumMod val="75000"/>
                </a:schemeClr>
              </a:solidFill>
              <a:latin typeface="Calibri" panose="020F0502020204030204" pitchFamily="34" charset="0"/>
            </a:endParaRPr>
          </a:p>
          <a:p>
            <a:pPr lvl="1"/>
            <a:endParaRPr lang="fr-FR" b="1" dirty="0">
              <a:solidFill>
                <a:schemeClr val="tx2">
                  <a:lumMod val="75000"/>
                </a:schemeClr>
              </a:solidFill>
              <a:latin typeface="Calibri" panose="020F0502020204030204" pitchFamily="34" charset="0"/>
            </a:endParaRPr>
          </a:p>
          <a:p>
            <a:pPr lvl="1"/>
            <a:endParaRPr lang="fr-FR" dirty="0">
              <a:solidFill>
                <a:srgbClr val="660066"/>
              </a:solidFill>
            </a:endParaRPr>
          </a:p>
        </p:txBody>
      </p:sp>
      <p:pic>
        <p:nvPicPr>
          <p:cNvPr id="20" name="Espace réservé du contenu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95" y="4810689"/>
            <a:ext cx="2095500" cy="1352550"/>
          </a:xfrm>
          <a:prstGeom prst="rect">
            <a:avLst/>
          </a:prstGeom>
        </p:spPr>
      </p:pic>
      <p:sp>
        <p:nvSpPr>
          <p:cNvPr id="21" name="Rectangle 20"/>
          <p:cNvSpPr/>
          <p:nvPr/>
        </p:nvSpPr>
        <p:spPr>
          <a:xfrm>
            <a:off x="6406030" y="1866351"/>
            <a:ext cx="4922518" cy="2074414"/>
          </a:xfrm>
          <a:prstGeom prst="rect">
            <a:avLst/>
          </a:prstGeom>
        </p:spPr>
        <p:txBody>
          <a:bodyPr wrap="square">
            <a:spAutoFit/>
          </a:bodyPr>
          <a:lstStyle/>
          <a:p>
            <a:pPr marL="358775" indent="-358775">
              <a:lnSpc>
                <a:spcPct val="120000"/>
              </a:lnSpc>
              <a:spcAft>
                <a:spcPts val="600"/>
              </a:spcAft>
              <a:buFont typeface="Wingdings" panose="05000000000000000000" pitchFamily="2" charset="2"/>
              <a:buChar char="ü"/>
            </a:pPr>
            <a:r>
              <a:rPr lang="fr-FR" sz="2400" b="1" dirty="0">
                <a:solidFill>
                  <a:srgbClr val="660066"/>
                </a:solidFill>
              </a:rPr>
              <a:t>KINÉSITHÉRAPEUTE</a:t>
            </a:r>
          </a:p>
          <a:p>
            <a:pPr marL="631825" indent="-273050">
              <a:spcAft>
                <a:spcPts val="600"/>
              </a:spcAft>
              <a:buClr>
                <a:srgbClr val="660066"/>
              </a:buClr>
              <a:buFont typeface="Arial" panose="020B0604020202020204" pitchFamily="34" charset="0"/>
              <a:buChar char="•"/>
            </a:pPr>
            <a:r>
              <a:rPr lang="fr-FR" sz="2000" b="1" dirty="0">
                <a:solidFill>
                  <a:schemeClr val="tx2">
                    <a:lumMod val="75000"/>
                  </a:schemeClr>
                </a:solidFill>
                <a:latin typeface="Calibri" panose="020F0502020204030204" pitchFamily="34" charset="0"/>
              </a:rPr>
              <a:t>Rééducation</a:t>
            </a:r>
          </a:p>
          <a:p>
            <a:pPr marL="631825" indent="-273050">
              <a:spcAft>
                <a:spcPts val="600"/>
              </a:spcAft>
              <a:buClr>
                <a:srgbClr val="660066"/>
              </a:buClr>
              <a:buFont typeface="Arial" panose="020B0604020202020204" pitchFamily="34" charset="0"/>
              <a:buChar char="•"/>
            </a:pPr>
            <a:r>
              <a:rPr lang="fr-FR" sz="2000" b="1" dirty="0">
                <a:solidFill>
                  <a:schemeClr val="tx2">
                    <a:lumMod val="75000"/>
                  </a:schemeClr>
                </a:solidFill>
                <a:latin typeface="Calibri" panose="020F0502020204030204" pitchFamily="34" charset="0"/>
              </a:rPr>
              <a:t>Entretien de la marche</a:t>
            </a:r>
          </a:p>
          <a:p>
            <a:pPr marL="631825" indent="-273050" defTabSz="804863">
              <a:spcAft>
                <a:spcPts val="600"/>
              </a:spcAft>
              <a:buClr>
                <a:srgbClr val="660066"/>
              </a:buClr>
              <a:buFont typeface="Arial" panose="020B0604020202020204" pitchFamily="34" charset="0"/>
              <a:buChar char="•"/>
              <a:tabLst>
                <a:tab pos="804863" algn="l"/>
              </a:tabLst>
            </a:pPr>
            <a:r>
              <a:rPr lang="fr-FR" sz="2000" b="1" dirty="0">
                <a:solidFill>
                  <a:schemeClr val="tx2">
                    <a:lumMod val="75000"/>
                  </a:schemeClr>
                </a:solidFill>
                <a:latin typeface="Calibri" panose="020F0502020204030204" pitchFamily="34" charset="0"/>
              </a:rPr>
              <a:t>Entretien musculaire</a:t>
            </a:r>
          </a:p>
          <a:p>
            <a:pPr marL="631825" indent="-273050" defTabSz="804863">
              <a:spcAft>
                <a:spcPts val="600"/>
              </a:spcAft>
              <a:buClr>
                <a:srgbClr val="660066"/>
              </a:buClr>
              <a:buFont typeface="Arial" panose="020B0604020202020204" pitchFamily="34" charset="0"/>
              <a:buChar char="•"/>
              <a:tabLst>
                <a:tab pos="804863" algn="l"/>
              </a:tabLst>
            </a:pPr>
            <a:r>
              <a:rPr lang="fr-FR" sz="2000" b="1" dirty="0">
                <a:solidFill>
                  <a:schemeClr val="tx2">
                    <a:lumMod val="75000"/>
                  </a:schemeClr>
                </a:solidFill>
                <a:latin typeface="Calibri" panose="020F0502020204030204" pitchFamily="34" charset="0"/>
              </a:rPr>
              <a:t>Intervient sur prescription médicale</a:t>
            </a:r>
            <a:endParaRPr lang="fr-FR" b="1" dirty="0">
              <a:solidFill>
                <a:schemeClr val="tx2">
                  <a:lumMod val="75000"/>
                </a:schemeClr>
              </a:solidFill>
              <a:latin typeface="Calibri" panose="020F0502020204030204" pitchFamily="34" charset="0"/>
            </a:endParaRPr>
          </a:p>
        </p:txBody>
      </p:sp>
      <p:pic>
        <p:nvPicPr>
          <p:cNvPr id="22" name="Espace réservé du contenu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2059" y="1949495"/>
            <a:ext cx="1412977" cy="1844543"/>
          </a:xfrm>
          <a:prstGeom prst="rect">
            <a:avLst/>
          </a:prstGeom>
        </p:spPr>
      </p:pic>
      <p:pic>
        <p:nvPicPr>
          <p:cNvPr id="3" name="Espace réservé du contenu 2"/>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531664" y="2066936"/>
            <a:ext cx="1221852" cy="1362064"/>
          </a:xfrm>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3037" y="4023909"/>
            <a:ext cx="1951999" cy="2759009"/>
          </a:xfrm>
          <a:prstGeom prst="rect">
            <a:avLst/>
          </a:prstGeom>
        </p:spPr>
      </p:pic>
      <p:sp>
        <p:nvSpPr>
          <p:cNvPr id="9" name="ZoneTexte 8"/>
          <p:cNvSpPr txBox="1"/>
          <p:nvPr/>
        </p:nvSpPr>
        <p:spPr>
          <a:xfrm>
            <a:off x="2383970" y="4454468"/>
            <a:ext cx="3731125" cy="1892826"/>
          </a:xfrm>
          <a:prstGeom prst="rect">
            <a:avLst/>
          </a:prstGeom>
          <a:noFill/>
        </p:spPr>
        <p:txBody>
          <a:bodyPr wrap="square" rtlCol="0">
            <a:spAutoFit/>
          </a:bodyPr>
          <a:lstStyle/>
          <a:p>
            <a:pPr marL="358775" lvl="1" indent="-271463">
              <a:lnSpc>
                <a:spcPct val="90000"/>
              </a:lnSpc>
              <a:spcBef>
                <a:spcPts val="1200"/>
              </a:spcBef>
              <a:buClr>
                <a:srgbClr val="5D0B57"/>
              </a:buClr>
              <a:buFont typeface="Arial" panose="020B0604020202020204" pitchFamily="34" charset="0"/>
              <a:buChar char="•"/>
            </a:pPr>
            <a:r>
              <a:rPr lang="fr-FR" sz="2000" b="1" dirty="0">
                <a:solidFill>
                  <a:schemeClr val="tx2">
                    <a:lumMod val="75000"/>
                  </a:schemeClr>
                </a:solidFill>
                <a:latin typeface="Calibri" panose="020F0502020204030204" pitchFamily="34" charset="0"/>
              </a:rPr>
              <a:t>Réalise des soins de base et des soins techniques </a:t>
            </a:r>
          </a:p>
          <a:p>
            <a:pPr marL="631825" lvl="2" indent="-273050">
              <a:lnSpc>
                <a:spcPct val="90000"/>
              </a:lnSpc>
              <a:buClr>
                <a:srgbClr val="5D0B57"/>
              </a:buClr>
              <a:buFont typeface="Arial" panose="020B0604020202020204" pitchFamily="34" charset="0"/>
              <a:buChar char="•"/>
            </a:pPr>
            <a:r>
              <a:rPr lang="fr-FR" b="1" dirty="0">
                <a:solidFill>
                  <a:schemeClr val="tx2">
                    <a:lumMod val="75000"/>
                  </a:schemeClr>
                </a:solidFill>
                <a:latin typeface="Calibri" panose="020F0502020204030204" pitchFamily="34" charset="0"/>
              </a:rPr>
              <a:t>Aide à la toilette</a:t>
            </a:r>
          </a:p>
          <a:p>
            <a:pPr marL="631825" lvl="2" indent="-273050">
              <a:lnSpc>
                <a:spcPct val="90000"/>
              </a:lnSpc>
              <a:buClr>
                <a:srgbClr val="5D0B57"/>
              </a:buClr>
              <a:buFont typeface="Arial" panose="020B0604020202020204" pitchFamily="34" charset="0"/>
              <a:buChar char="•"/>
            </a:pPr>
            <a:r>
              <a:rPr lang="fr-FR" b="1" dirty="0">
                <a:solidFill>
                  <a:schemeClr val="tx2">
                    <a:lumMod val="75000"/>
                  </a:schemeClr>
                </a:solidFill>
                <a:latin typeface="Calibri" panose="020F0502020204030204" pitchFamily="34" charset="0"/>
              </a:rPr>
              <a:t>Aide à l’habillage</a:t>
            </a:r>
          </a:p>
          <a:p>
            <a:pPr marL="631825" lvl="2" indent="-273050">
              <a:lnSpc>
                <a:spcPct val="90000"/>
              </a:lnSpc>
              <a:buClr>
                <a:srgbClr val="5D0B57"/>
              </a:buClr>
              <a:buFont typeface="Arial" panose="020B0604020202020204" pitchFamily="34" charset="0"/>
              <a:buChar char="•"/>
            </a:pPr>
            <a:r>
              <a:rPr lang="fr-FR" b="1" dirty="0">
                <a:solidFill>
                  <a:schemeClr val="tx2">
                    <a:lumMod val="75000"/>
                  </a:schemeClr>
                </a:solidFill>
                <a:latin typeface="Calibri" panose="020F0502020204030204" pitchFamily="34" charset="0"/>
              </a:rPr>
              <a:t>Pansements</a:t>
            </a:r>
          </a:p>
          <a:p>
            <a:pPr marL="631825" lvl="2" indent="-273050">
              <a:lnSpc>
                <a:spcPct val="90000"/>
              </a:lnSpc>
              <a:buClr>
                <a:srgbClr val="5D0B57"/>
              </a:buClr>
              <a:buFont typeface="Arial" panose="020B0604020202020204" pitchFamily="34" charset="0"/>
              <a:buChar char="•"/>
            </a:pPr>
            <a:r>
              <a:rPr lang="fr-FR" b="1" dirty="0">
                <a:solidFill>
                  <a:schemeClr val="tx2">
                    <a:lumMod val="75000"/>
                  </a:schemeClr>
                </a:solidFill>
                <a:latin typeface="Calibri" panose="020F0502020204030204" pitchFamily="34" charset="0"/>
              </a:rPr>
              <a:t>Préparation et distribution des traitements…</a:t>
            </a:r>
            <a:endParaRPr lang="fr-FR" dirty="0"/>
          </a:p>
        </p:txBody>
      </p:sp>
      <p:sp>
        <p:nvSpPr>
          <p:cNvPr id="10" name="ZoneTexte 9"/>
          <p:cNvSpPr txBox="1"/>
          <p:nvPr/>
        </p:nvSpPr>
        <p:spPr>
          <a:xfrm>
            <a:off x="4244309" y="3986363"/>
            <a:ext cx="3649391" cy="461665"/>
          </a:xfrm>
          <a:prstGeom prst="rect">
            <a:avLst/>
          </a:prstGeom>
          <a:noFill/>
        </p:spPr>
        <p:txBody>
          <a:bodyPr wrap="square" rtlCol="0">
            <a:spAutoFit/>
          </a:bodyPr>
          <a:lstStyle/>
          <a:p>
            <a:pPr marL="174625" indent="358775">
              <a:buClr>
                <a:srgbClr val="660066"/>
              </a:buClr>
              <a:buFont typeface="Wingdings" panose="05000000000000000000" pitchFamily="2" charset="2"/>
              <a:buChar char="ü"/>
            </a:pPr>
            <a:r>
              <a:rPr lang="fr-FR" sz="2400" b="1" dirty="0">
                <a:solidFill>
                  <a:srgbClr val="660066"/>
                </a:solidFill>
              </a:rPr>
              <a:t>INFIRMIER.E LIBÉRAL.E</a:t>
            </a:r>
            <a:endParaRPr lang="fr-FR" dirty="0"/>
          </a:p>
        </p:txBody>
      </p:sp>
      <p:sp>
        <p:nvSpPr>
          <p:cNvPr id="17" name="ZoneTexte 16"/>
          <p:cNvSpPr txBox="1"/>
          <p:nvPr/>
        </p:nvSpPr>
        <p:spPr>
          <a:xfrm>
            <a:off x="6245970" y="4448028"/>
            <a:ext cx="3837067" cy="1477328"/>
          </a:xfrm>
          <a:prstGeom prst="rect">
            <a:avLst/>
          </a:prstGeom>
          <a:noFill/>
        </p:spPr>
        <p:txBody>
          <a:bodyPr wrap="square" rtlCol="0">
            <a:spAutoFit/>
          </a:bodyPr>
          <a:lstStyle/>
          <a:p>
            <a:pPr marL="358775" lvl="1" indent="-271463">
              <a:lnSpc>
                <a:spcPct val="90000"/>
              </a:lnSpc>
              <a:buClr>
                <a:srgbClr val="5D0B57"/>
              </a:buClr>
              <a:buFont typeface="Arial" panose="020B0604020202020204" pitchFamily="34" charset="0"/>
              <a:buChar char="•"/>
            </a:pPr>
            <a:r>
              <a:rPr lang="fr-FR" sz="2000" b="1" dirty="0">
                <a:solidFill>
                  <a:schemeClr val="tx2">
                    <a:lumMod val="75000"/>
                  </a:schemeClr>
                </a:solidFill>
                <a:latin typeface="Calibri" panose="020F0502020204030204" pitchFamily="34" charset="0"/>
              </a:rPr>
              <a:t>Intervient sur prescription médicale sur ordonnance particulière  </a:t>
            </a:r>
          </a:p>
          <a:p>
            <a:pPr indent="358775">
              <a:lnSpc>
                <a:spcPct val="90000"/>
              </a:lnSpc>
              <a:buClr>
                <a:srgbClr val="5D0B57"/>
              </a:buClr>
            </a:pPr>
            <a:r>
              <a:rPr lang="fr-FR" sz="2000" b="1" dirty="0">
                <a:solidFill>
                  <a:schemeClr val="tx2">
                    <a:lumMod val="75000"/>
                  </a:schemeClr>
                </a:solidFill>
                <a:latin typeface="Calibri" panose="020F0502020204030204" pitchFamily="34" charset="0"/>
              </a:rPr>
              <a:t>Démarche de Soins Infirmiers</a:t>
            </a:r>
          </a:p>
          <a:p>
            <a:endParaRPr lang="fr-FR" dirty="0"/>
          </a:p>
        </p:txBody>
      </p:sp>
      <p:sp>
        <p:nvSpPr>
          <p:cNvPr id="23" name="ZoneTexte 22"/>
          <p:cNvSpPr txBox="1"/>
          <p:nvPr/>
        </p:nvSpPr>
        <p:spPr>
          <a:xfrm>
            <a:off x="2492829" y="6368143"/>
            <a:ext cx="7271657" cy="400110"/>
          </a:xfrm>
          <a:prstGeom prst="rect">
            <a:avLst/>
          </a:prstGeom>
          <a:noFill/>
        </p:spPr>
        <p:txBody>
          <a:bodyPr wrap="square" rtlCol="0">
            <a:spAutoFit/>
          </a:bodyPr>
          <a:lstStyle/>
          <a:p>
            <a:pPr algn="ctr"/>
            <a:r>
              <a:rPr lang="fr-FR" sz="2000" b="1" dirty="0">
                <a:solidFill>
                  <a:schemeClr val="bg1"/>
                </a:solidFill>
              </a:rPr>
              <a:t>Financement : sécurité sociale</a:t>
            </a:r>
          </a:p>
        </p:txBody>
      </p:sp>
    </p:spTree>
    <p:extLst>
      <p:ext uri="{BB962C8B-B14F-4D97-AF65-F5344CB8AC3E}">
        <p14:creationId xmlns:p14="http://schemas.microsoft.com/office/powerpoint/2010/main" val="1020506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286603"/>
            <a:ext cx="10668000" cy="1559449"/>
          </a:xfrm>
        </p:spPr>
        <p:txBody>
          <a:bodyPr>
            <a:normAutofit/>
          </a:bodyPr>
          <a:lstStyle/>
          <a:p>
            <a:pPr>
              <a:lnSpc>
                <a:spcPct val="80000"/>
              </a:lnSpc>
            </a:pPr>
            <a:r>
              <a:rPr lang="fr-FR" sz="5300" b="1" dirty="0">
                <a:solidFill>
                  <a:srgbClr val="660066"/>
                </a:solidFill>
              </a:rPr>
              <a:t>Les Services d’Aides et d’Accompagnement à Domicile SAAD</a:t>
            </a:r>
            <a:r>
              <a:rPr lang="fr-FR" dirty="0"/>
              <a:t>	</a:t>
            </a:r>
          </a:p>
        </p:txBody>
      </p:sp>
      <p:sp>
        <p:nvSpPr>
          <p:cNvPr id="3" name="Espace réservé du texte 2"/>
          <p:cNvSpPr>
            <a:spLocks noGrp="1"/>
          </p:cNvSpPr>
          <p:nvPr>
            <p:ph type="body" idx="1"/>
          </p:nvPr>
        </p:nvSpPr>
        <p:spPr>
          <a:xfrm>
            <a:off x="1097280" y="1846052"/>
            <a:ext cx="10058400" cy="459302"/>
          </a:xfrm>
        </p:spPr>
        <p:txBody>
          <a:bodyPr anchor="t">
            <a:normAutofit/>
          </a:bodyPr>
          <a:lstStyle/>
          <a:p>
            <a:pPr marL="0" lvl="1" indent="-98425">
              <a:spcBef>
                <a:spcPts val="0"/>
              </a:spcBef>
              <a:spcAft>
                <a:spcPts val="300"/>
              </a:spcAft>
              <a:buClr>
                <a:srgbClr val="660066"/>
              </a:buClr>
              <a:buSzPct val="100000"/>
            </a:pPr>
            <a:r>
              <a:rPr lang="fr-FR" b="1" cap="none" dirty="0">
                <a:solidFill>
                  <a:srgbClr val="660066"/>
                </a:solidFill>
              </a:rPr>
              <a:t>Cadre législatif : Loi n° 2005-841 du 25 juillet 2005, </a:t>
            </a:r>
            <a:r>
              <a:rPr lang="fr-FR" dirty="0">
                <a:solidFill>
                  <a:srgbClr val="660066"/>
                </a:solidFill>
              </a:rPr>
              <a:t>Décret n° 2005-1698 du 29 décembre 2005</a:t>
            </a:r>
          </a:p>
          <a:p>
            <a:pPr indent="-98425">
              <a:spcBef>
                <a:spcPts val="0"/>
              </a:spcBef>
              <a:spcAft>
                <a:spcPts val="300"/>
              </a:spcAft>
              <a:buClr>
                <a:srgbClr val="660066"/>
              </a:buClr>
            </a:pPr>
            <a:endParaRPr lang="fr-FR" b="1" cap="none" dirty="0">
              <a:solidFill>
                <a:srgbClr val="660066"/>
              </a:solidFill>
            </a:endParaRPr>
          </a:p>
        </p:txBody>
      </p:sp>
      <p:sp>
        <p:nvSpPr>
          <p:cNvPr id="4" name="Espace réservé du contenu 3"/>
          <p:cNvSpPr>
            <a:spLocks noGrp="1"/>
          </p:cNvSpPr>
          <p:nvPr>
            <p:ph sz="half" idx="2"/>
          </p:nvPr>
        </p:nvSpPr>
        <p:spPr>
          <a:xfrm>
            <a:off x="248195" y="2430251"/>
            <a:ext cx="4937760" cy="3905235"/>
          </a:xfrm>
        </p:spPr>
        <p:txBody>
          <a:bodyPr>
            <a:normAutofit lnSpcReduction="10000"/>
          </a:bodyPr>
          <a:lstStyle/>
          <a:p>
            <a:pPr marL="342900" indent="-342900">
              <a:buClr>
                <a:srgbClr val="660066"/>
              </a:buClr>
              <a:buFont typeface="Wingdings" panose="05000000000000000000" pitchFamily="2" charset="2"/>
              <a:buChar char="ü"/>
            </a:pPr>
            <a:r>
              <a:rPr lang="fr-FR" sz="2400" b="1" dirty="0">
                <a:solidFill>
                  <a:srgbClr val="660066"/>
                </a:solidFill>
              </a:rPr>
              <a:t>Population prise en charge</a:t>
            </a:r>
          </a:p>
          <a:p>
            <a:pPr marL="631825" lvl="1" indent="-273050">
              <a:spcBef>
                <a:spcPts val="600"/>
              </a:spcBef>
              <a:spcAft>
                <a:spcPts val="300"/>
              </a:spcAft>
              <a:buClr>
                <a:srgbClr val="660066"/>
              </a:buClr>
              <a:buFont typeface="Arial" panose="020B0604020202020204" pitchFamily="34" charset="0"/>
              <a:buChar char="•"/>
            </a:pPr>
            <a:r>
              <a:rPr lang="fr-FR" sz="2000" b="1" dirty="0">
                <a:solidFill>
                  <a:schemeClr val="tx2">
                    <a:lumMod val="75000"/>
                  </a:schemeClr>
                </a:solidFill>
              </a:rPr>
              <a:t>Personnes âgées de plus de 60 ans malades ou dépendantes</a:t>
            </a:r>
          </a:p>
          <a:p>
            <a:pPr marL="628650" lvl="2" indent="-269875">
              <a:buClr>
                <a:srgbClr val="660066"/>
              </a:buClr>
              <a:buFont typeface="Arial" panose="020B0604020202020204" pitchFamily="34" charset="0"/>
              <a:buChar char="•"/>
            </a:pPr>
            <a:r>
              <a:rPr lang="fr-FR" sz="2000" b="1" dirty="0">
                <a:solidFill>
                  <a:schemeClr val="tx2">
                    <a:lumMod val="75000"/>
                  </a:schemeClr>
                </a:solidFill>
              </a:rPr>
              <a:t>Secteur géographique</a:t>
            </a:r>
          </a:p>
          <a:p>
            <a:pPr marL="358775" lvl="1" indent="-358775">
              <a:spcBef>
                <a:spcPts val="1200"/>
              </a:spcBef>
              <a:buClr>
                <a:srgbClr val="660066"/>
              </a:buClr>
              <a:buFont typeface="Wingdings" panose="05000000000000000000" pitchFamily="2" charset="2"/>
              <a:buChar char="ü"/>
            </a:pPr>
            <a:r>
              <a:rPr lang="fr-FR" sz="2400" b="1" dirty="0">
                <a:solidFill>
                  <a:srgbClr val="660066"/>
                </a:solidFill>
              </a:rPr>
              <a:t>Prestations</a:t>
            </a:r>
          </a:p>
          <a:p>
            <a:pPr marL="631825" lvl="1" indent="-273050">
              <a:buClr>
                <a:srgbClr val="660066"/>
              </a:buClr>
              <a:buFont typeface="Arial" panose="020B0604020202020204" pitchFamily="34" charset="0"/>
              <a:buChar char="•"/>
            </a:pPr>
            <a:r>
              <a:rPr lang="fr-FR" sz="2000" b="1" dirty="0">
                <a:solidFill>
                  <a:schemeClr val="tx2">
                    <a:lumMod val="75000"/>
                  </a:schemeClr>
                </a:solidFill>
              </a:rPr>
              <a:t>Services ménagers</a:t>
            </a:r>
          </a:p>
          <a:p>
            <a:pPr marL="631825" lvl="1" indent="-273050">
              <a:buClr>
                <a:srgbClr val="660066"/>
              </a:buClr>
              <a:buFont typeface="Arial" panose="020B0604020202020204" pitchFamily="34" charset="0"/>
              <a:buChar char="•"/>
            </a:pPr>
            <a:r>
              <a:rPr lang="fr-FR" sz="2000" b="1" dirty="0">
                <a:solidFill>
                  <a:schemeClr val="tx2">
                    <a:lumMod val="75000"/>
                  </a:schemeClr>
                </a:solidFill>
              </a:rPr>
              <a:t>Aide pour les activités de la vie quotidienne tout en préservant l’autonomie</a:t>
            </a:r>
          </a:p>
          <a:p>
            <a:pPr marL="628650" lvl="2" indent="-269875">
              <a:buClr>
                <a:srgbClr val="660066"/>
              </a:buClr>
              <a:buFont typeface="Arial" panose="020B0604020202020204" pitchFamily="34" charset="0"/>
              <a:buChar char="•"/>
            </a:pPr>
            <a:r>
              <a:rPr lang="fr-FR" sz="2000" b="1" dirty="0">
                <a:solidFill>
                  <a:schemeClr val="tx2">
                    <a:lumMod val="75000"/>
                  </a:schemeClr>
                </a:solidFill>
              </a:rPr>
              <a:t>Maintenir et développer les liens sociaux</a:t>
            </a:r>
          </a:p>
          <a:p>
            <a:pPr marL="628650" lvl="2" indent="-269875">
              <a:buClr>
                <a:srgbClr val="660066"/>
              </a:buClr>
              <a:buFont typeface="Arial" panose="020B0604020202020204" pitchFamily="34" charset="0"/>
              <a:buChar char="•"/>
            </a:pPr>
            <a:r>
              <a:rPr lang="fr-FR" sz="2000" b="1" dirty="0">
                <a:solidFill>
                  <a:schemeClr val="tx2">
                    <a:lumMod val="75000"/>
                  </a:schemeClr>
                </a:solidFill>
              </a:rPr>
              <a:t>Accompagnement de la personne</a:t>
            </a:r>
          </a:p>
          <a:p>
            <a:pPr marL="87313" lvl="1" indent="0">
              <a:buClr>
                <a:srgbClr val="660066"/>
              </a:buClr>
              <a:buNone/>
            </a:pPr>
            <a:endParaRPr lang="fr-FR" sz="2000" b="1" dirty="0">
              <a:solidFill>
                <a:srgbClr val="660066"/>
              </a:solidFill>
            </a:endParaRPr>
          </a:p>
        </p:txBody>
      </p:sp>
      <p:sp>
        <p:nvSpPr>
          <p:cNvPr id="6" name="Espace réservé du contenu 5"/>
          <p:cNvSpPr>
            <a:spLocks noGrp="1"/>
          </p:cNvSpPr>
          <p:nvPr>
            <p:ph sz="quarter" idx="4"/>
          </p:nvPr>
        </p:nvSpPr>
        <p:spPr>
          <a:xfrm>
            <a:off x="7511143" y="2430252"/>
            <a:ext cx="4680857" cy="4122948"/>
          </a:xfrm>
        </p:spPr>
        <p:txBody>
          <a:bodyPr>
            <a:normAutofit lnSpcReduction="10000"/>
          </a:bodyPr>
          <a:lstStyle/>
          <a:p>
            <a:pPr marL="446088" lvl="1" indent="-358775">
              <a:buClr>
                <a:srgbClr val="660066"/>
              </a:buClr>
              <a:buFont typeface="Wingdings" panose="05000000000000000000" pitchFamily="2" charset="2"/>
              <a:buChar char="ü"/>
            </a:pPr>
            <a:r>
              <a:rPr lang="fr-FR" sz="2400" b="1" dirty="0">
                <a:solidFill>
                  <a:srgbClr val="660066"/>
                </a:solidFill>
              </a:rPr>
              <a:t>Intervenants</a:t>
            </a:r>
          </a:p>
          <a:p>
            <a:pPr marL="719138" indent="-273050">
              <a:spcBef>
                <a:spcPts val="0"/>
              </a:spcBef>
              <a:spcAft>
                <a:spcPts val="300"/>
              </a:spcAft>
              <a:buClr>
                <a:srgbClr val="660066"/>
              </a:buClr>
              <a:buFont typeface="Arial" panose="020B0604020202020204" pitchFamily="34" charset="0"/>
              <a:buChar char="•"/>
            </a:pPr>
            <a:r>
              <a:rPr lang="fr-FR" b="1" dirty="0"/>
              <a:t>Aides à domicile </a:t>
            </a:r>
          </a:p>
          <a:p>
            <a:pPr lvl="4">
              <a:spcBef>
                <a:spcPts val="0"/>
              </a:spcBef>
              <a:spcAft>
                <a:spcPts val="0"/>
              </a:spcAft>
              <a:buClr>
                <a:srgbClr val="660066"/>
              </a:buClr>
              <a:buSzPct val="90000"/>
              <a:buFont typeface="Wingdings" panose="05000000000000000000" pitchFamily="2" charset="2"/>
              <a:buChar char="§"/>
            </a:pPr>
            <a:r>
              <a:rPr lang="fr-FR" sz="1800" b="1" dirty="0"/>
              <a:t>Aides ménagères</a:t>
            </a:r>
          </a:p>
          <a:p>
            <a:pPr lvl="4">
              <a:spcBef>
                <a:spcPts val="0"/>
              </a:spcBef>
              <a:buClr>
                <a:srgbClr val="660066"/>
              </a:buClr>
              <a:buSzPct val="90000"/>
              <a:buFont typeface="Wingdings" panose="05000000000000000000" pitchFamily="2" charset="2"/>
              <a:buChar char="§"/>
            </a:pPr>
            <a:r>
              <a:rPr lang="fr-FR" sz="1800" b="1" dirty="0"/>
              <a:t>Auxiliaires de vie sociale</a:t>
            </a:r>
          </a:p>
          <a:p>
            <a:pPr lvl="4">
              <a:spcBef>
                <a:spcPts val="0"/>
              </a:spcBef>
              <a:buClr>
                <a:srgbClr val="660066"/>
              </a:buClr>
              <a:buSzPct val="90000"/>
              <a:buFont typeface="Wingdings" panose="05000000000000000000" pitchFamily="2" charset="2"/>
              <a:buChar char="§"/>
            </a:pPr>
            <a:endParaRPr lang="fr-FR" sz="1600" b="1" dirty="0"/>
          </a:p>
          <a:p>
            <a:pPr marL="382588" lvl="1" indent="-295275">
              <a:spcBef>
                <a:spcPts val="0"/>
              </a:spcBef>
              <a:buClr>
                <a:srgbClr val="660066"/>
              </a:buClr>
              <a:buSzPct val="90000"/>
              <a:buFont typeface="Wingdings" panose="05000000000000000000" pitchFamily="2" charset="2"/>
              <a:buChar char="ü"/>
            </a:pPr>
            <a:r>
              <a:rPr lang="fr-FR" sz="2000" b="1" dirty="0"/>
              <a:t> </a:t>
            </a:r>
            <a:r>
              <a:rPr lang="fr-FR" sz="2400" b="1" dirty="0">
                <a:solidFill>
                  <a:srgbClr val="660066"/>
                </a:solidFill>
              </a:rPr>
              <a:t>Statut juridique </a:t>
            </a:r>
            <a:endParaRPr lang="fr-FR" sz="2200" b="1" dirty="0">
              <a:solidFill>
                <a:srgbClr val="660066"/>
              </a:solidFill>
            </a:endParaRPr>
          </a:p>
          <a:p>
            <a:pPr marL="719138" lvl="2" indent="-273050">
              <a:spcBef>
                <a:spcPts val="0"/>
              </a:spcBef>
              <a:buClr>
                <a:srgbClr val="660066"/>
              </a:buClr>
              <a:buSzPct val="90000"/>
              <a:buFont typeface="Arial" panose="020B0604020202020204" pitchFamily="34" charset="0"/>
              <a:buChar char="•"/>
            </a:pPr>
            <a:r>
              <a:rPr lang="fr-FR" sz="2000" b="1" dirty="0"/>
              <a:t>Entreprise privée</a:t>
            </a:r>
          </a:p>
          <a:p>
            <a:pPr marL="719138" lvl="2" indent="-273050">
              <a:spcBef>
                <a:spcPts val="0"/>
              </a:spcBef>
              <a:buClr>
                <a:srgbClr val="660066"/>
              </a:buClr>
              <a:buSzPct val="90000"/>
              <a:buFont typeface="Arial" panose="020B0604020202020204" pitchFamily="34" charset="0"/>
              <a:buChar char="•"/>
            </a:pPr>
            <a:r>
              <a:rPr lang="fr-FR" sz="2000" b="1" dirty="0"/>
              <a:t>Associations  </a:t>
            </a:r>
          </a:p>
          <a:p>
            <a:pPr marL="901700" lvl="3" indent="-182563">
              <a:spcBef>
                <a:spcPts val="0"/>
              </a:spcBef>
              <a:buClr>
                <a:srgbClr val="660066"/>
              </a:buClr>
              <a:buSzPct val="90000"/>
              <a:buFont typeface="Wingdings" panose="05000000000000000000" pitchFamily="2" charset="2"/>
              <a:buChar char="§"/>
            </a:pPr>
            <a:r>
              <a:rPr lang="fr-FR" sz="1800" b="1" dirty="0"/>
              <a:t>ADMR : Aide à Domicile en Milieu Rural</a:t>
            </a:r>
          </a:p>
          <a:p>
            <a:pPr marL="731837" lvl="2" indent="-285750">
              <a:spcBef>
                <a:spcPts val="0"/>
              </a:spcBef>
              <a:buClr>
                <a:srgbClr val="660066"/>
              </a:buClr>
              <a:buSzPct val="90000"/>
              <a:buFont typeface="Arial" panose="020B0604020202020204" pitchFamily="34" charset="0"/>
              <a:buChar char="•"/>
            </a:pPr>
            <a:r>
              <a:rPr lang="fr-FR" sz="2000" b="1" dirty="0"/>
              <a:t>Autorisation par conseil général</a:t>
            </a:r>
          </a:p>
          <a:p>
            <a:pPr marL="731837" lvl="2" indent="-285750">
              <a:spcBef>
                <a:spcPts val="0"/>
              </a:spcBef>
              <a:buClr>
                <a:srgbClr val="660066"/>
              </a:buClr>
              <a:buSzPct val="90000"/>
              <a:buFont typeface="Arial" panose="020B0604020202020204" pitchFamily="34" charset="0"/>
              <a:buChar char="•"/>
            </a:pPr>
            <a:r>
              <a:rPr lang="fr-FR" sz="2000" b="1" dirty="0"/>
              <a:t>Agrément préfectoral</a:t>
            </a:r>
          </a:p>
          <a:p>
            <a:pPr marL="731837" lvl="2" indent="-285750">
              <a:spcBef>
                <a:spcPts val="0"/>
              </a:spcBef>
              <a:buClr>
                <a:srgbClr val="660066"/>
              </a:buClr>
              <a:buSzPct val="90000"/>
              <a:buFont typeface="Arial" panose="020B0604020202020204" pitchFamily="34" charset="0"/>
              <a:buChar char="•"/>
            </a:pPr>
            <a:r>
              <a:rPr lang="fr-FR" sz="2000" b="1" dirty="0"/>
              <a:t>Tarif conventionné conseil général de 17,50/h pour le Rhône</a:t>
            </a:r>
          </a:p>
          <a:p>
            <a:pPr marL="731837" lvl="2" indent="-285750">
              <a:spcBef>
                <a:spcPts val="0"/>
              </a:spcBef>
              <a:buClr>
                <a:srgbClr val="660066"/>
              </a:buClr>
              <a:buSzPct val="90000"/>
              <a:buFont typeface="Arial" panose="020B0604020202020204" pitchFamily="34" charset="0"/>
              <a:buChar char="•"/>
            </a:pPr>
            <a:r>
              <a:rPr lang="fr-FR" sz="2000" b="1" dirty="0">
                <a:solidFill>
                  <a:schemeClr val="tx2">
                    <a:lumMod val="75000"/>
                  </a:schemeClr>
                </a:solidFill>
              </a:rPr>
              <a:t>Tarif non conventionné</a:t>
            </a:r>
            <a:endParaRPr lang="fr-FR" sz="2000" b="1" dirty="0">
              <a:solidFill>
                <a:srgbClr val="660066"/>
              </a:solidFill>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965" y="3082480"/>
            <a:ext cx="2143095" cy="1931307"/>
          </a:xfrm>
          <a:prstGeom prst="rect">
            <a:avLst/>
          </a:prstGeom>
        </p:spPr>
      </p:pic>
      <p:sp>
        <p:nvSpPr>
          <p:cNvPr id="9" name="ZoneTexte 8"/>
          <p:cNvSpPr txBox="1"/>
          <p:nvPr/>
        </p:nvSpPr>
        <p:spPr>
          <a:xfrm>
            <a:off x="0" y="6237514"/>
            <a:ext cx="12192000" cy="707886"/>
          </a:xfrm>
          <a:prstGeom prst="rect">
            <a:avLst/>
          </a:prstGeom>
          <a:noFill/>
        </p:spPr>
        <p:txBody>
          <a:bodyPr wrap="square" rtlCol="0">
            <a:spAutoFit/>
          </a:bodyPr>
          <a:lstStyle/>
          <a:p>
            <a:pPr algn="ctr"/>
            <a:r>
              <a:rPr lang="fr-FR" sz="2000" b="1" dirty="0">
                <a:solidFill>
                  <a:schemeClr val="bg1"/>
                </a:solidFill>
              </a:rPr>
              <a:t>Financement : APA en fonction du niveau de dépendance, Chèques CESU </a:t>
            </a:r>
          </a:p>
          <a:p>
            <a:pPr algn="ctr"/>
            <a:r>
              <a:rPr lang="fr-FR" sz="2000" b="1" dirty="0">
                <a:solidFill>
                  <a:schemeClr val="bg1"/>
                </a:solidFill>
              </a:rPr>
              <a:t>Reste à charge pour la personne</a:t>
            </a:r>
          </a:p>
        </p:txBody>
      </p:sp>
    </p:spTree>
    <p:extLst>
      <p:ext uri="{BB962C8B-B14F-4D97-AF65-F5344CB8AC3E}">
        <p14:creationId xmlns:p14="http://schemas.microsoft.com/office/powerpoint/2010/main" val="2366423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SPASAD: Service polyvalent d’aide et de soins à domicile</a:t>
            </a:r>
          </a:p>
        </p:txBody>
      </p:sp>
      <p:pic>
        <p:nvPicPr>
          <p:cNvPr id="7" name="Image 6"/>
          <p:cNvPicPr>
            <a:picLocks noChangeAspect="1"/>
          </p:cNvPicPr>
          <p:nvPr/>
        </p:nvPicPr>
        <p:blipFill>
          <a:blip r:embed="rId2"/>
          <a:stretch>
            <a:fillRect/>
          </a:stretch>
        </p:blipFill>
        <p:spPr>
          <a:xfrm>
            <a:off x="876364" y="2585466"/>
            <a:ext cx="1600200" cy="2857500"/>
          </a:xfrm>
          <a:prstGeom prst="rect">
            <a:avLst/>
          </a:prstGeom>
        </p:spPr>
      </p:pic>
      <p:sp>
        <p:nvSpPr>
          <p:cNvPr id="8" name="ZoneTexte 7"/>
          <p:cNvSpPr txBox="1"/>
          <p:nvPr/>
        </p:nvSpPr>
        <p:spPr>
          <a:xfrm>
            <a:off x="2476564" y="4014216"/>
            <a:ext cx="5754624" cy="830997"/>
          </a:xfrm>
          <a:prstGeom prst="rect">
            <a:avLst/>
          </a:prstGeom>
          <a:noFill/>
        </p:spPr>
        <p:txBody>
          <a:bodyPr wrap="square" rtlCol="0">
            <a:spAutoFit/>
          </a:bodyPr>
          <a:lstStyle/>
          <a:p>
            <a:r>
              <a:rPr lang="fr-FR" sz="4800" dirty="0"/>
              <a:t>= SSIAD + SAAD</a:t>
            </a:r>
          </a:p>
        </p:txBody>
      </p:sp>
    </p:spTree>
    <p:extLst>
      <p:ext uri="{BB962C8B-B14F-4D97-AF65-F5344CB8AC3E}">
        <p14:creationId xmlns:p14="http://schemas.microsoft.com/office/powerpoint/2010/main" val="1999304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1434" y="160173"/>
            <a:ext cx="11071609" cy="1325563"/>
          </a:xfrm>
          <a:ln>
            <a:solidFill>
              <a:srgbClr val="D2D60C"/>
            </a:solidFill>
          </a:ln>
        </p:spPr>
        <p:txBody>
          <a:bodyPr/>
          <a:lstStyle/>
          <a:p>
            <a:r>
              <a:rPr lang="fr-FR" dirty="0"/>
              <a:t>Evolution des dispositifs : </a:t>
            </a:r>
            <a:r>
              <a:rPr lang="fr-FR" b="1" dirty="0"/>
              <a:t>SERVICES AUTONOMIE</a:t>
            </a:r>
          </a:p>
        </p:txBody>
      </p:sp>
      <p:pic>
        <p:nvPicPr>
          <p:cNvPr id="7" name="Image 6"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34" y="1644217"/>
            <a:ext cx="5494078" cy="3032528"/>
          </a:xfrm>
          <a:prstGeom prst="rect">
            <a:avLst/>
          </a:prstGeom>
        </p:spPr>
      </p:pic>
      <p:pic>
        <p:nvPicPr>
          <p:cNvPr id="8" name="Image 7"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153" y="2687523"/>
            <a:ext cx="6067848" cy="3461029"/>
          </a:xfrm>
          <a:prstGeom prst="rect">
            <a:avLst/>
          </a:prstGeom>
        </p:spPr>
      </p:pic>
      <p:sp>
        <p:nvSpPr>
          <p:cNvPr id="9" name="Rectangle 8"/>
          <p:cNvSpPr/>
          <p:nvPr/>
        </p:nvSpPr>
        <p:spPr>
          <a:xfrm>
            <a:off x="8276897" y="4051738"/>
            <a:ext cx="1182413" cy="993228"/>
          </a:xfrm>
          <a:prstGeom prst="rect">
            <a:avLst/>
          </a:prstGeom>
          <a:noFill/>
          <a:ln w="38100">
            <a:solidFill>
              <a:srgbClr val="D2D6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512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6CBC-D3D4-1C4A-A384-8378A1B1DA79}"/>
              </a:ext>
            </a:extLst>
          </p:cNvPr>
          <p:cNvSpPr>
            <a:spLocks noGrp="1"/>
          </p:cNvSpPr>
          <p:nvPr>
            <p:ph type="title"/>
          </p:nvPr>
        </p:nvSpPr>
        <p:spPr>
          <a:xfrm>
            <a:off x="1524001" y="-267128"/>
            <a:ext cx="9318661" cy="1325563"/>
          </a:xfrm>
        </p:spPr>
        <p:txBody>
          <a:bodyPr/>
          <a:lstStyle/>
          <a:p>
            <a:r>
              <a:rPr lang="fr-FR" dirty="0"/>
              <a:t>Système différentié d’accompagnement</a:t>
            </a:r>
          </a:p>
        </p:txBody>
      </p:sp>
      <p:pic>
        <p:nvPicPr>
          <p:cNvPr id="9" name="Content Placeholder 8">
            <a:extLst>
              <a:ext uri="{FF2B5EF4-FFF2-40B4-BE49-F238E27FC236}">
                <a16:creationId xmlns:a16="http://schemas.microsoft.com/office/drawing/2014/main" id="{E9BA5C60-2600-344D-93A5-C684702E0021}"/>
              </a:ext>
            </a:extLst>
          </p:cNvPr>
          <p:cNvPicPr>
            <a:picLocks noGrp="1" noChangeAspect="1"/>
          </p:cNvPicPr>
          <p:nvPr>
            <p:ph idx="1"/>
          </p:nvPr>
        </p:nvPicPr>
        <p:blipFill>
          <a:blip r:embed="rId3"/>
          <a:stretch>
            <a:fillRect/>
          </a:stretch>
        </p:blipFill>
        <p:spPr>
          <a:xfrm>
            <a:off x="2090520" y="883775"/>
            <a:ext cx="7780110" cy="5856073"/>
          </a:xfrm>
        </p:spPr>
      </p:pic>
      <p:sp>
        <p:nvSpPr>
          <p:cNvPr id="3" name="ZoneTexte 2"/>
          <p:cNvSpPr txBox="1"/>
          <p:nvPr/>
        </p:nvSpPr>
        <p:spPr>
          <a:xfrm>
            <a:off x="10046524" y="5816518"/>
            <a:ext cx="1991096" cy="923330"/>
          </a:xfrm>
          <a:prstGeom prst="rect">
            <a:avLst/>
          </a:prstGeom>
          <a:noFill/>
        </p:spPr>
        <p:txBody>
          <a:bodyPr wrap="square" rtlCol="0">
            <a:spAutoFit/>
          </a:bodyPr>
          <a:lstStyle/>
          <a:p>
            <a:r>
              <a:rPr lang="fr-FR" dirty="0"/>
              <a:t>Source M. RAMOS-GORAND, congrès SFGG 2018</a:t>
            </a:r>
          </a:p>
        </p:txBody>
      </p:sp>
    </p:spTree>
    <p:extLst>
      <p:ext uri="{BB962C8B-B14F-4D97-AF65-F5344CB8AC3E}">
        <p14:creationId xmlns:p14="http://schemas.microsoft.com/office/powerpoint/2010/main" val="91213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815" y="216707"/>
            <a:ext cx="8459255" cy="6321970"/>
          </a:xfrm>
          <a:prstGeom prst="rect">
            <a:avLst/>
          </a:prstGeom>
        </p:spPr>
      </p:pic>
      <p:pic>
        <p:nvPicPr>
          <p:cNvPr id="3" name="Image 2"/>
          <p:cNvPicPr>
            <a:picLocks noChangeAspect="1"/>
          </p:cNvPicPr>
          <p:nvPr/>
        </p:nvPicPr>
        <p:blipFill rotWithShape="1">
          <a:blip r:embed="rId3"/>
          <a:srcRect r="50807"/>
          <a:stretch/>
        </p:blipFill>
        <p:spPr>
          <a:xfrm>
            <a:off x="429611" y="2624560"/>
            <a:ext cx="1481959" cy="1506264"/>
          </a:xfrm>
          <a:prstGeom prst="rect">
            <a:avLst/>
          </a:prstGeom>
        </p:spPr>
      </p:pic>
      <p:pic>
        <p:nvPicPr>
          <p:cNvPr id="4" name="Image 3"/>
          <p:cNvPicPr>
            <a:picLocks noChangeAspect="1"/>
          </p:cNvPicPr>
          <p:nvPr/>
        </p:nvPicPr>
        <p:blipFill rotWithShape="1">
          <a:blip r:embed="rId3"/>
          <a:srcRect l="48844"/>
          <a:stretch/>
        </p:blipFill>
        <p:spPr>
          <a:xfrm>
            <a:off x="366549" y="358596"/>
            <a:ext cx="1541079" cy="1506264"/>
          </a:xfrm>
          <a:prstGeom prst="rect">
            <a:avLst/>
          </a:prstGeom>
        </p:spPr>
      </p:pic>
    </p:spTree>
    <p:extLst>
      <p:ext uri="{BB962C8B-B14F-4D97-AF65-F5344CB8AC3E}">
        <p14:creationId xmlns:p14="http://schemas.microsoft.com/office/powerpoint/2010/main" val="12065828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222" y="457200"/>
            <a:ext cx="8861549" cy="5820308"/>
          </a:xfrm>
          <a:prstGeom prst="rect">
            <a:avLst/>
          </a:prstGeom>
        </p:spPr>
      </p:pic>
      <p:pic>
        <p:nvPicPr>
          <p:cNvPr id="3" name="Image 2"/>
          <p:cNvPicPr>
            <a:picLocks noChangeAspect="1"/>
          </p:cNvPicPr>
          <p:nvPr/>
        </p:nvPicPr>
        <p:blipFill>
          <a:blip r:embed="rId3"/>
          <a:stretch>
            <a:fillRect/>
          </a:stretch>
        </p:blipFill>
        <p:spPr>
          <a:xfrm>
            <a:off x="8875658" y="5748870"/>
            <a:ext cx="3143250" cy="1057275"/>
          </a:xfrm>
          <a:prstGeom prst="rect">
            <a:avLst/>
          </a:prstGeom>
        </p:spPr>
      </p:pic>
    </p:spTree>
    <p:extLst>
      <p:ext uri="{BB962C8B-B14F-4D97-AF65-F5344CB8AC3E}">
        <p14:creationId xmlns:p14="http://schemas.microsoft.com/office/powerpoint/2010/main" val="1129715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219420"/>
            <a:ext cx="10365377" cy="1953490"/>
          </a:xfrm>
        </p:spPr>
        <p:txBody>
          <a:bodyPr anchor="ctr" anchorCtr="0">
            <a:noAutofit/>
          </a:bodyPr>
          <a:lstStyle/>
          <a:p>
            <a:pPr>
              <a:lnSpc>
                <a:spcPct val="80000"/>
              </a:lnSpc>
              <a:spcBef>
                <a:spcPts val="1200"/>
              </a:spcBef>
              <a:spcAft>
                <a:spcPts val="1200"/>
              </a:spcAft>
            </a:pPr>
            <a:r>
              <a:rPr lang="fr-FR" b="1" dirty="0">
                <a:solidFill>
                  <a:srgbClr val="660066"/>
                </a:solidFill>
              </a:rPr>
              <a:t>Équipe Spécialisée Alzheimer à Domicile</a:t>
            </a:r>
            <a:br>
              <a:rPr lang="fr-FR" b="1" dirty="0">
                <a:solidFill>
                  <a:srgbClr val="660066"/>
                </a:solidFill>
              </a:rPr>
            </a:br>
            <a:br>
              <a:rPr lang="fr-FR" sz="1200" b="1" dirty="0">
                <a:solidFill>
                  <a:srgbClr val="660066"/>
                </a:solidFill>
              </a:rPr>
            </a:br>
            <a:r>
              <a:rPr lang="fr-FR" b="1" dirty="0">
                <a:solidFill>
                  <a:srgbClr val="660066"/>
                </a:solidFill>
              </a:rPr>
              <a:t>ESAD </a:t>
            </a:r>
          </a:p>
        </p:txBody>
      </p:sp>
      <p:sp>
        <p:nvSpPr>
          <p:cNvPr id="3" name="Espace réservé du texte 2"/>
          <p:cNvSpPr>
            <a:spLocks noGrp="1"/>
          </p:cNvSpPr>
          <p:nvPr>
            <p:ph type="body" idx="1"/>
          </p:nvPr>
        </p:nvSpPr>
        <p:spPr>
          <a:xfrm>
            <a:off x="1097280" y="1768022"/>
            <a:ext cx="11094720" cy="685800"/>
          </a:xfrm>
        </p:spPr>
        <p:txBody>
          <a:bodyPr>
            <a:noAutofit/>
          </a:bodyPr>
          <a:lstStyle/>
          <a:p>
            <a:pPr>
              <a:spcBef>
                <a:spcPts val="200"/>
              </a:spcBef>
              <a:spcAft>
                <a:spcPts val="0"/>
              </a:spcAft>
            </a:pPr>
            <a:r>
              <a:rPr lang="fr-FR" sz="1900" b="1" cap="none" dirty="0">
                <a:solidFill>
                  <a:srgbClr val="660066"/>
                </a:solidFill>
              </a:rPr>
              <a:t>Cadre législatif : Circulaire DGCS/SD3A n° 2001-110 du 23 mars 2011. Mesure 6 du plan Alzheimer 2008-2012</a:t>
            </a:r>
          </a:p>
          <a:p>
            <a:pPr>
              <a:spcBef>
                <a:spcPts val="0"/>
              </a:spcBef>
              <a:spcAft>
                <a:spcPts val="0"/>
              </a:spcAft>
            </a:pPr>
            <a:r>
              <a:rPr lang="fr-FR" sz="1900" b="1" cap="none" dirty="0">
                <a:solidFill>
                  <a:srgbClr val="660066"/>
                </a:solidFill>
              </a:rPr>
              <a:t>Equipe rattachée à un SSIAD</a:t>
            </a:r>
          </a:p>
        </p:txBody>
      </p:sp>
      <p:sp>
        <p:nvSpPr>
          <p:cNvPr id="4" name="Espace réservé du contenu 3"/>
          <p:cNvSpPr>
            <a:spLocks noGrp="1"/>
          </p:cNvSpPr>
          <p:nvPr>
            <p:ph sz="half" idx="2"/>
          </p:nvPr>
        </p:nvSpPr>
        <p:spPr>
          <a:xfrm>
            <a:off x="0" y="2421167"/>
            <a:ext cx="6035040" cy="4097259"/>
          </a:xfrm>
        </p:spPr>
        <p:txBody>
          <a:bodyPr>
            <a:normAutofit fontScale="92500" lnSpcReduction="20000"/>
          </a:bodyPr>
          <a:lstStyle/>
          <a:p>
            <a:pPr marL="342900" indent="-255588">
              <a:buClr>
                <a:srgbClr val="660066"/>
              </a:buClr>
              <a:buFont typeface="Wingdings" panose="05000000000000000000" pitchFamily="2" charset="2"/>
              <a:buChar char="ü"/>
            </a:pPr>
            <a:r>
              <a:rPr lang="fr-FR" sz="2200" b="1" dirty="0">
                <a:solidFill>
                  <a:srgbClr val="660066"/>
                </a:solidFill>
              </a:rPr>
              <a:t>Population prise en charge</a:t>
            </a:r>
          </a:p>
          <a:p>
            <a:pPr marL="631825" lvl="1" indent="-273050">
              <a:lnSpc>
                <a:spcPct val="100000"/>
              </a:lnSpc>
              <a:spcBef>
                <a:spcPts val="600"/>
              </a:spcBef>
              <a:spcAft>
                <a:spcPts val="200"/>
              </a:spcAft>
              <a:buClr>
                <a:srgbClr val="660066"/>
              </a:buClr>
              <a:buFont typeface="Arial" panose="020B0604020202020204" pitchFamily="34" charset="0"/>
              <a:buChar char="•"/>
            </a:pPr>
            <a:r>
              <a:rPr lang="fr-FR" sz="1900" b="1" dirty="0">
                <a:solidFill>
                  <a:schemeClr val="tx2">
                    <a:lumMod val="75000"/>
                  </a:schemeClr>
                </a:solidFill>
              </a:rPr>
              <a:t>Personnes atteintes de la maladie d’Alzheimer ou apparentée diagnostiquée, à un stade léger ou modéré (MMS &gt; 15) avec un retentissement sur la vie quotidienne et/ou l’aidant familial</a:t>
            </a:r>
          </a:p>
          <a:p>
            <a:pPr marL="631825" lvl="1" indent="-273050">
              <a:lnSpc>
                <a:spcPct val="100000"/>
              </a:lnSpc>
              <a:spcBef>
                <a:spcPts val="600"/>
              </a:spcBef>
              <a:spcAft>
                <a:spcPts val="200"/>
              </a:spcAft>
              <a:buClr>
                <a:srgbClr val="660066"/>
              </a:buClr>
              <a:buFont typeface="Arial" panose="020B0604020202020204" pitchFamily="34" charset="0"/>
              <a:buChar char="•"/>
            </a:pPr>
            <a:r>
              <a:rPr lang="fr-FR" sz="1900" b="1" dirty="0">
                <a:solidFill>
                  <a:schemeClr val="tx2">
                    <a:lumMod val="75000"/>
                  </a:schemeClr>
                </a:solidFill>
              </a:rPr>
              <a:t>Secteur géographique plus vaste que celui du SSIAD de rattachement</a:t>
            </a:r>
          </a:p>
          <a:p>
            <a:pPr marL="358775" indent="-271463">
              <a:spcAft>
                <a:spcPts val="0"/>
              </a:spcAft>
              <a:buClr>
                <a:srgbClr val="660066"/>
              </a:buClr>
              <a:buFont typeface="Wingdings" panose="05000000000000000000" pitchFamily="2" charset="2"/>
              <a:buChar char="ü"/>
            </a:pPr>
            <a:r>
              <a:rPr lang="fr-FR" sz="2200" b="1" dirty="0">
                <a:solidFill>
                  <a:srgbClr val="660066"/>
                </a:solidFill>
              </a:rPr>
              <a:t>Les professionnels</a:t>
            </a:r>
          </a:p>
          <a:p>
            <a:pPr marL="631825" lvl="1" indent="-273050">
              <a:lnSpc>
                <a:spcPct val="100000"/>
              </a:lnSpc>
              <a:spcBef>
                <a:spcPts val="600"/>
              </a:spcBef>
              <a:spcAft>
                <a:spcPts val="200"/>
              </a:spcAft>
              <a:buClr>
                <a:srgbClr val="660066"/>
              </a:buClr>
              <a:buFont typeface="Arial" panose="020B0604020202020204" pitchFamily="34" charset="0"/>
              <a:buChar char="•"/>
            </a:pPr>
            <a:r>
              <a:rPr lang="fr-FR" sz="1900" b="1" dirty="0">
                <a:solidFill>
                  <a:schemeClr val="tx2">
                    <a:lumMod val="75000"/>
                  </a:schemeClr>
                </a:solidFill>
              </a:rPr>
              <a:t>Infirmier coordonnateur</a:t>
            </a:r>
          </a:p>
          <a:p>
            <a:pPr marL="631825" lvl="1" indent="-273050">
              <a:lnSpc>
                <a:spcPct val="100000"/>
              </a:lnSpc>
              <a:spcBef>
                <a:spcPts val="0"/>
              </a:spcBef>
              <a:spcAft>
                <a:spcPts val="200"/>
              </a:spcAft>
              <a:buClr>
                <a:srgbClr val="660066"/>
              </a:buClr>
              <a:buFont typeface="Arial" panose="020B0604020202020204" pitchFamily="34" charset="0"/>
              <a:buChar char="•"/>
            </a:pPr>
            <a:r>
              <a:rPr lang="fr-FR" sz="1900" b="1" dirty="0">
                <a:solidFill>
                  <a:schemeClr val="tx2">
                    <a:lumMod val="75000"/>
                  </a:schemeClr>
                </a:solidFill>
              </a:rPr>
              <a:t>Psychomotricienne et/ou ergothérapeute</a:t>
            </a:r>
          </a:p>
          <a:p>
            <a:pPr marL="631825" lvl="1" indent="-273050">
              <a:lnSpc>
                <a:spcPct val="100000"/>
              </a:lnSpc>
              <a:spcBef>
                <a:spcPts val="0"/>
              </a:spcBef>
              <a:spcAft>
                <a:spcPts val="200"/>
              </a:spcAft>
              <a:buClr>
                <a:srgbClr val="660066"/>
              </a:buClr>
              <a:buFont typeface="Arial" panose="020B0604020202020204" pitchFamily="34" charset="0"/>
              <a:buChar char="•"/>
            </a:pPr>
            <a:r>
              <a:rPr lang="fr-FR" sz="1900" b="1" dirty="0">
                <a:solidFill>
                  <a:schemeClr val="tx2">
                    <a:lumMod val="75000"/>
                  </a:schemeClr>
                </a:solidFill>
              </a:rPr>
              <a:t>Assistant des Soins en Gérontologie</a:t>
            </a:r>
          </a:p>
          <a:p>
            <a:pPr marL="358775" indent="-271463">
              <a:spcAft>
                <a:spcPts val="0"/>
              </a:spcAft>
              <a:buClr>
                <a:srgbClr val="660066"/>
              </a:buClr>
              <a:buFont typeface="Wingdings" panose="05000000000000000000" pitchFamily="2" charset="2"/>
              <a:buChar char="ü"/>
            </a:pPr>
            <a:r>
              <a:rPr lang="fr-FR" sz="2200" b="1" dirty="0">
                <a:solidFill>
                  <a:srgbClr val="660066"/>
                </a:solidFill>
              </a:rPr>
              <a:t>Modalités d’intervention</a:t>
            </a:r>
          </a:p>
          <a:p>
            <a:pPr marL="631825" lvl="1" indent="-273050">
              <a:lnSpc>
                <a:spcPct val="100000"/>
              </a:lnSpc>
              <a:spcBef>
                <a:spcPts val="600"/>
              </a:spcBef>
              <a:spcAft>
                <a:spcPts val="0"/>
              </a:spcAft>
              <a:buClr>
                <a:srgbClr val="660066"/>
              </a:buClr>
              <a:buFont typeface="Arial" panose="020B0604020202020204" pitchFamily="34" charset="0"/>
              <a:buChar char="•"/>
            </a:pPr>
            <a:r>
              <a:rPr lang="fr-FR" sz="1900" b="1" dirty="0">
                <a:solidFill>
                  <a:schemeClr val="tx2">
                    <a:lumMod val="75000"/>
                  </a:schemeClr>
                </a:solidFill>
              </a:rPr>
              <a:t>Prescription médicale renouvelable tous les ans</a:t>
            </a:r>
          </a:p>
          <a:p>
            <a:pPr marL="631825" lvl="1" indent="-273050">
              <a:lnSpc>
                <a:spcPct val="100000"/>
              </a:lnSpc>
              <a:spcAft>
                <a:spcPts val="0"/>
              </a:spcAft>
              <a:buClr>
                <a:srgbClr val="660066"/>
              </a:buClr>
              <a:buFont typeface="Arial" panose="020B0604020202020204" pitchFamily="34" charset="0"/>
              <a:buChar char="•"/>
            </a:pPr>
            <a:r>
              <a:rPr lang="fr-FR" sz="1900" b="1" dirty="0">
                <a:solidFill>
                  <a:schemeClr val="tx2">
                    <a:lumMod val="75000"/>
                  </a:schemeClr>
                </a:solidFill>
              </a:rPr>
              <a:t>15 séances par an sur une durée d’environ 3 mois</a:t>
            </a:r>
          </a:p>
          <a:p>
            <a:endParaRPr lang="fr-FR" dirty="0"/>
          </a:p>
        </p:txBody>
      </p:sp>
      <p:sp>
        <p:nvSpPr>
          <p:cNvPr id="6" name="Espace réservé du contenu 5"/>
          <p:cNvSpPr>
            <a:spLocks noGrp="1"/>
          </p:cNvSpPr>
          <p:nvPr>
            <p:ph sz="quarter" idx="4"/>
          </p:nvPr>
        </p:nvSpPr>
        <p:spPr>
          <a:xfrm>
            <a:off x="6132513" y="2394857"/>
            <a:ext cx="5839595" cy="3940629"/>
          </a:xfrm>
        </p:spPr>
        <p:txBody>
          <a:bodyPr>
            <a:normAutofit lnSpcReduction="10000"/>
          </a:bodyPr>
          <a:lstStyle/>
          <a:p>
            <a:pPr marL="271463" indent="-271463">
              <a:spcBef>
                <a:spcPts val="0"/>
              </a:spcBef>
              <a:buClr>
                <a:srgbClr val="660066"/>
              </a:buClr>
              <a:buFont typeface="Wingdings" panose="05000000000000000000" pitchFamily="2" charset="2"/>
              <a:buChar char="ü"/>
            </a:pPr>
            <a:r>
              <a:rPr lang="fr-FR" b="1" dirty="0">
                <a:solidFill>
                  <a:srgbClr val="660066"/>
                </a:solidFill>
              </a:rPr>
              <a:t>Objectifs pour les patients</a:t>
            </a:r>
          </a:p>
          <a:p>
            <a:pPr marL="446088" indent="-174625">
              <a:spcBef>
                <a:spcPts val="600"/>
              </a:spcBef>
              <a:spcAft>
                <a:spcPts val="600"/>
              </a:spcAft>
              <a:buClr>
                <a:srgbClr val="660066"/>
              </a:buClr>
              <a:buFont typeface="Arial" panose="020B0604020202020204" pitchFamily="34" charset="0"/>
              <a:buChar char="•"/>
            </a:pPr>
            <a:r>
              <a:rPr lang="fr-FR" sz="1800" b="1" dirty="0">
                <a:solidFill>
                  <a:schemeClr val="tx2">
                    <a:lumMod val="75000"/>
                  </a:schemeClr>
                </a:solidFill>
              </a:rPr>
              <a:t>Réduire les symptômes, maintenir ou développer les capacités résiduelles dans les activités de la vie quotidienne</a:t>
            </a:r>
          </a:p>
          <a:p>
            <a:pPr marL="446088" indent="-174625">
              <a:spcBef>
                <a:spcPts val="0"/>
              </a:spcBef>
              <a:spcAft>
                <a:spcPts val="600"/>
              </a:spcAft>
              <a:buClr>
                <a:srgbClr val="660066"/>
              </a:buClr>
              <a:buFont typeface="Arial" panose="020B0604020202020204" pitchFamily="34" charset="0"/>
              <a:buChar char="•"/>
            </a:pPr>
            <a:r>
              <a:rPr lang="fr-FR" sz="1800" b="1" dirty="0"/>
              <a:t>Diminuer les troubles du comportement et de l’humeur</a:t>
            </a:r>
          </a:p>
          <a:p>
            <a:pPr marL="446088" indent="-174625">
              <a:spcBef>
                <a:spcPts val="0"/>
              </a:spcBef>
              <a:spcAft>
                <a:spcPts val="600"/>
              </a:spcAft>
              <a:buClr>
                <a:srgbClr val="660066"/>
              </a:buClr>
              <a:buFont typeface="Arial" panose="020B0604020202020204" pitchFamily="34" charset="0"/>
              <a:buChar char="•"/>
            </a:pPr>
            <a:r>
              <a:rPr lang="fr-FR" sz="1800" b="1" dirty="0"/>
              <a:t>Solliciter les communications verbales et non verbales</a:t>
            </a:r>
          </a:p>
          <a:p>
            <a:pPr marL="446088" indent="-174625">
              <a:spcBef>
                <a:spcPts val="0"/>
              </a:spcBef>
              <a:spcAft>
                <a:spcPts val="600"/>
              </a:spcAft>
              <a:buClr>
                <a:srgbClr val="660066"/>
              </a:buClr>
              <a:buFont typeface="Arial" panose="020B0604020202020204" pitchFamily="34" charset="0"/>
              <a:buChar char="•"/>
            </a:pPr>
            <a:r>
              <a:rPr lang="fr-FR" sz="1800" b="1" dirty="0"/>
              <a:t>Favoriser les interactions avec l’environnement</a:t>
            </a:r>
          </a:p>
          <a:p>
            <a:pPr marL="285750" lvl="1" indent="-285750">
              <a:spcBef>
                <a:spcPts val="1200"/>
              </a:spcBef>
              <a:spcAft>
                <a:spcPts val="0"/>
              </a:spcAft>
              <a:buClr>
                <a:srgbClr val="660066"/>
              </a:buClr>
              <a:buFont typeface="Wingdings" panose="05000000000000000000" pitchFamily="2" charset="2"/>
              <a:buChar char="ü"/>
            </a:pPr>
            <a:r>
              <a:rPr lang="fr-FR" sz="2000" b="1" dirty="0">
                <a:solidFill>
                  <a:srgbClr val="660066"/>
                </a:solidFill>
              </a:rPr>
              <a:t>Objectifs pour les aidants</a:t>
            </a:r>
          </a:p>
          <a:p>
            <a:pPr marL="468313" lvl="2" indent="-196850">
              <a:spcBef>
                <a:spcPts val="600"/>
              </a:spcBef>
              <a:spcAft>
                <a:spcPts val="600"/>
              </a:spcAft>
              <a:buClr>
                <a:srgbClr val="660066"/>
              </a:buClr>
              <a:buFont typeface="Arial" panose="020B0604020202020204" pitchFamily="34" charset="0"/>
              <a:buChar char="•"/>
            </a:pPr>
            <a:r>
              <a:rPr lang="fr-FR" sz="1800" b="1" dirty="0"/>
              <a:t>Préserver la vie sociale et relationnelle du couple aidant/aidé</a:t>
            </a:r>
          </a:p>
          <a:p>
            <a:pPr marL="468313" lvl="2" indent="-196850">
              <a:spcBef>
                <a:spcPts val="0"/>
              </a:spcBef>
              <a:spcAft>
                <a:spcPts val="600"/>
              </a:spcAft>
              <a:buClr>
                <a:srgbClr val="660066"/>
              </a:buClr>
              <a:buFont typeface="Arial" panose="020B0604020202020204" pitchFamily="34" charset="0"/>
              <a:buChar char="•"/>
            </a:pPr>
            <a:r>
              <a:rPr lang="fr-FR" sz="1800" b="1" dirty="0"/>
              <a:t>Transférer à l’aidant des compétences adaptées à la situation</a:t>
            </a:r>
          </a:p>
        </p:txBody>
      </p:sp>
      <p:sp>
        <p:nvSpPr>
          <p:cNvPr id="7" name="ZoneTexte 6"/>
          <p:cNvSpPr txBox="1"/>
          <p:nvPr/>
        </p:nvSpPr>
        <p:spPr>
          <a:xfrm>
            <a:off x="0" y="6237514"/>
            <a:ext cx="12192000" cy="707886"/>
          </a:xfrm>
          <a:prstGeom prst="rect">
            <a:avLst/>
          </a:prstGeom>
          <a:noFill/>
        </p:spPr>
        <p:txBody>
          <a:bodyPr wrap="square" rtlCol="0">
            <a:spAutoFit/>
          </a:bodyPr>
          <a:lstStyle/>
          <a:p>
            <a:pPr algn="ctr"/>
            <a:r>
              <a:rPr lang="fr-FR" sz="2000" b="1" dirty="0">
                <a:solidFill>
                  <a:schemeClr val="bg1"/>
                </a:solidFill>
              </a:rPr>
              <a:t>Financement : sécurité sociale par une dotation annuelle globale délivrée au SSIAD </a:t>
            </a:r>
          </a:p>
          <a:p>
            <a:pPr algn="ctr"/>
            <a:r>
              <a:rPr lang="fr-FR" sz="2000" b="1" dirty="0">
                <a:solidFill>
                  <a:schemeClr val="bg1"/>
                </a:solidFill>
              </a:rPr>
              <a:t>Pas de reste à charge pour la personne</a:t>
            </a:r>
          </a:p>
        </p:txBody>
      </p:sp>
    </p:spTree>
    <p:extLst>
      <p:ext uri="{BB962C8B-B14F-4D97-AF65-F5344CB8AC3E}">
        <p14:creationId xmlns:p14="http://schemas.microsoft.com/office/powerpoint/2010/main" val="45882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Population âgée en grande part féminine</a:t>
            </a:r>
          </a:p>
        </p:txBody>
      </p:sp>
      <p:pic>
        <p:nvPicPr>
          <p:cNvPr id="4" name="Image 3"/>
          <p:cNvPicPr>
            <a:picLocks noChangeAspect="1"/>
          </p:cNvPicPr>
          <p:nvPr/>
        </p:nvPicPr>
        <p:blipFill>
          <a:blip r:embed="rId2"/>
          <a:stretch>
            <a:fillRect/>
          </a:stretch>
        </p:blipFill>
        <p:spPr>
          <a:xfrm>
            <a:off x="1568633" y="1528640"/>
            <a:ext cx="8237038" cy="4869409"/>
          </a:xfrm>
          <a:prstGeom prst="rect">
            <a:avLst/>
          </a:prstGeom>
        </p:spPr>
      </p:pic>
      <p:pic>
        <p:nvPicPr>
          <p:cNvPr id="5" name="Image 4"/>
          <p:cNvPicPr>
            <a:picLocks noChangeAspect="1"/>
          </p:cNvPicPr>
          <p:nvPr/>
        </p:nvPicPr>
        <p:blipFill rotWithShape="1">
          <a:blip r:embed="rId3"/>
          <a:srcRect l="43094"/>
          <a:stretch/>
        </p:blipFill>
        <p:spPr>
          <a:xfrm>
            <a:off x="9381506" y="4125392"/>
            <a:ext cx="2612396" cy="2676376"/>
          </a:xfrm>
          <a:prstGeom prst="rect">
            <a:avLst/>
          </a:prstGeom>
        </p:spPr>
      </p:pic>
    </p:spTree>
    <p:extLst>
      <p:ext uri="{BB962C8B-B14F-4D97-AF65-F5344CB8AC3E}">
        <p14:creationId xmlns:p14="http://schemas.microsoft.com/office/powerpoint/2010/main" val="19081223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94371" cy="6858000"/>
          </a:xfrm>
          <a:prstGeom prst="rect">
            <a:avLst/>
          </a:prstGeom>
        </p:spPr>
      </p:pic>
      <p:sp>
        <p:nvSpPr>
          <p:cNvPr id="8" name="ZoneTexte 7"/>
          <p:cNvSpPr txBox="1"/>
          <p:nvPr/>
        </p:nvSpPr>
        <p:spPr>
          <a:xfrm>
            <a:off x="9394371" y="4193627"/>
            <a:ext cx="5833242" cy="707886"/>
          </a:xfrm>
          <a:prstGeom prst="rect">
            <a:avLst/>
          </a:prstGeom>
          <a:noFill/>
        </p:spPr>
        <p:txBody>
          <a:bodyPr wrap="square" rtlCol="0">
            <a:spAutoFit/>
          </a:bodyPr>
          <a:lstStyle/>
          <a:p>
            <a:r>
              <a:rPr lang="fr-FR" b="1" dirty="0"/>
              <a:t>Depuis 2016: </a:t>
            </a:r>
          </a:p>
          <a:p>
            <a:r>
              <a:rPr lang="fr-FR" sz="2200" b="1" dirty="0"/>
              <a:t>Habilitation familiale </a:t>
            </a:r>
          </a:p>
        </p:txBody>
      </p:sp>
    </p:spTree>
    <p:extLst>
      <p:ext uri="{BB962C8B-B14F-4D97-AF65-F5344CB8AC3E}">
        <p14:creationId xmlns:p14="http://schemas.microsoft.com/office/powerpoint/2010/main" val="171165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2632908" y="418878"/>
            <a:ext cx="6700278" cy="5808501"/>
            <a:chOff x="2601377" y="529237"/>
            <a:chExt cx="6106377" cy="5515745"/>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377" y="529237"/>
              <a:ext cx="6106377" cy="5515745"/>
            </a:xfrm>
            <a:prstGeom prst="rect">
              <a:avLst/>
            </a:prstGeom>
          </p:spPr>
        </p:pic>
        <p:sp>
          <p:nvSpPr>
            <p:cNvPr id="3" name="Rectangle 2"/>
            <p:cNvSpPr/>
            <p:nvPr/>
          </p:nvSpPr>
          <p:spPr>
            <a:xfrm>
              <a:off x="7458487" y="4620090"/>
              <a:ext cx="1234899" cy="1409920"/>
            </a:xfrm>
            <a:prstGeom prst="rect">
              <a:avLst/>
            </a:prstGeom>
            <a:solidFill>
              <a:srgbClr val="D2D60C"/>
            </a:solidFill>
            <a:ln>
              <a:solidFill>
                <a:srgbClr val="D2D6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127554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926" y="1747003"/>
            <a:ext cx="7830643" cy="4877481"/>
          </a:xfrm>
          <a:prstGeom prst="rect">
            <a:avLst/>
          </a:prstGeom>
        </p:spPr>
      </p:pic>
      <p:pic>
        <p:nvPicPr>
          <p:cNvPr id="3" name="Image 2"/>
          <p:cNvPicPr>
            <a:picLocks noChangeAspect="1"/>
          </p:cNvPicPr>
          <p:nvPr/>
        </p:nvPicPr>
        <p:blipFill>
          <a:blip r:embed="rId3"/>
          <a:stretch>
            <a:fillRect/>
          </a:stretch>
        </p:blipFill>
        <p:spPr>
          <a:xfrm>
            <a:off x="8658552" y="2062314"/>
            <a:ext cx="2127031" cy="2127031"/>
          </a:xfrm>
          <a:prstGeom prst="rect">
            <a:avLst/>
          </a:prstGeom>
        </p:spPr>
      </p:pic>
      <p:sp>
        <p:nvSpPr>
          <p:cNvPr id="4" name="ZoneTexte 3"/>
          <p:cNvSpPr txBox="1"/>
          <p:nvPr/>
        </p:nvSpPr>
        <p:spPr>
          <a:xfrm>
            <a:off x="343333" y="569579"/>
            <a:ext cx="6798445" cy="892552"/>
          </a:xfrm>
          <a:prstGeom prst="rect">
            <a:avLst/>
          </a:prstGeom>
          <a:solidFill>
            <a:srgbClr val="D2D60C"/>
          </a:solidFill>
        </p:spPr>
        <p:txBody>
          <a:bodyPr wrap="square" rtlCol="0">
            <a:spAutoFit/>
          </a:bodyPr>
          <a:lstStyle/>
          <a:p>
            <a:r>
              <a:rPr lang="fr-FR" sz="3000" b="1" dirty="0"/>
              <a:t>Accompagnement des déplacements</a:t>
            </a:r>
          </a:p>
          <a:p>
            <a:endParaRPr lang="fr-FR" sz="2200" b="1" dirty="0"/>
          </a:p>
        </p:txBody>
      </p:sp>
    </p:spTree>
    <p:extLst>
      <p:ext uri="{BB962C8B-B14F-4D97-AF65-F5344CB8AC3E}">
        <p14:creationId xmlns:p14="http://schemas.microsoft.com/office/powerpoint/2010/main" val="2450877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rotWithShape="1">
          <a:blip r:embed="rId2">
            <a:extLst>
              <a:ext uri="{28A0092B-C50C-407E-A947-70E740481C1C}">
                <a14:useLocalDpi xmlns:a14="http://schemas.microsoft.com/office/drawing/2010/main" val="0"/>
              </a:ext>
            </a:extLst>
          </a:blip>
          <a:srcRect t="1000"/>
          <a:stretch/>
        </p:blipFill>
        <p:spPr>
          <a:xfrm>
            <a:off x="1749973" y="345529"/>
            <a:ext cx="8607049" cy="6255540"/>
          </a:xfrm>
          <a:prstGeom prst="rect">
            <a:avLst/>
          </a:prstGeom>
        </p:spPr>
      </p:pic>
    </p:spTree>
    <p:extLst>
      <p:ext uri="{BB962C8B-B14F-4D97-AF65-F5344CB8AC3E}">
        <p14:creationId xmlns:p14="http://schemas.microsoft.com/office/powerpoint/2010/main" val="3203548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707" y="1095049"/>
            <a:ext cx="4734586" cy="4667901"/>
          </a:xfrm>
          <a:prstGeom prst="rect">
            <a:avLst/>
          </a:prstGeom>
        </p:spPr>
      </p:pic>
      <p:sp>
        <p:nvSpPr>
          <p:cNvPr id="3" name="ZoneTexte 2"/>
          <p:cNvSpPr txBox="1"/>
          <p:nvPr/>
        </p:nvSpPr>
        <p:spPr>
          <a:xfrm>
            <a:off x="520262" y="741106"/>
            <a:ext cx="2538249" cy="707886"/>
          </a:xfrm>
          <a:prstGeom prst="rect">
            <a:avLst/>
          </a:prstGeom>
          <a:solidFill>
            <a:srgbClr val="F19100"/>
          </a:solidFill>
        </p:spPr>
        <p:txBody>
          <a:bodyPr wrap="square" rtlCol="0">
            <a:spAutoFit/>
          </a:bodyPr>
          <a:lstStyle/>
          <a:p>
            <a:pPr algn="ctr"/>
            <a:r>
              <a:rPr lang="fr-FR" sz="4000" b="1" dirty="0"/>
              <a:t>HABITAT</a:t>
            </a:r>
          </a:p>
        </p:txBody>
      </p:sp>
    </p:spTree>
    <p:extLst>
      <p:ext uri="{BB962C8B-B14F-4D97-AF65-F5344CB8AC3E}">
        <p14:creationId xmlns:p14="http://schemas.microsoft.com/office/powerpoint/2010/main" val="26487752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001" y="0"/>
            <a:ext cx="8673627" cy="6714714"/>
          </a:xfrm>
          <a:prstGeom prst="rect">
            <a:avLst/>
          </a:prstGeom>
        </p:spPr>
      </p:pic>
    </p:spTree>
    <p:extLst>
      <p:ext uri="{BB962C8B-B14F-4D97-AF65-F5344CB8AC3E}">
        <p14:creationId xmlns:p14="http://schemas.microsoft.com/office/powerpoint/2010/main" val="3065118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6FD109-2634-4144-B3A6-9AAC55AF1122}"/>
              </a:ext>
            </a:extLst>
          </p:cNvPr>
          <p:cNvSpPr/>
          <p:nvPr/>
        </p:nvSpPr>
        <p:spPr>
          <a:xfrm>
            <a:off x="0" y="6325505"/>
            <a:ext cx="12192000" cy="37038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4"/>
          <p:cNvSpPr>
            <a:spLocks noGrp="1"/>
          </p:cNvSpPr>
          <p:nvPr>
            <p:ph type="ctrTitle"/>
          </p:nvPr>
        </p:nvSpPr>
        <p:spPr>
          <a:xfrm>
            <a:off x="-2098877" y="1694365"/>
            <a:ext cx="9144000" cy="2387600"/>
          </a:xfrm>
        </p:spPr>
        <p:txBody>
          <a:bodyPr>
            <a:normAutofit fontScale="90000"/>
          </a:bodyPr>
          <a:lstStyle/>
          <a:p>
            <a:pPr algn="ctr"/>
            <a:r>
              <a:rPr lang="fr-FR" b="1" dirty="0">
                <a:solidFill>
                  <a:srgbClr val="660066"/>
                </a:solidFill>
              </a:rPr>
              <a:t>Les aides </a:t>
            </a:r>
            <a:br>
              <a:rPr lang="fr-FR" b="1" dirty="0">
                <a:solidFill>
                  <a:srgbClr val="660066"/>
                </a:solidFill>
              </a:rPr>
            </a:br>
            <a:r>
              <a:rPr lang="fr-FR" b="1" dirty="0">
                <a:solidFill>
                  <a:srgbClr val="660066"/>
                </a:solidFill>
              </a:rPr>
              <a:t>financières</a:t>
            </a:r>
            <a:br>
              <a:rPr lang="fr-FR" b="1" dirty="0">
                <a:solidFill>
                  <a:srgbClr val="660066"/>
                </a:solidFill>
              </a:rPr>
            </a:br>
            <a:endParaRPr lang="fr-FR" b="1" dirty="0">
              <a:solidFill>
                <a:srgbClr val="660066"/>
              </a:solidFill>
            </a:endParaRPr>
          </a:p>
        </p:txBody>
      </p:sp>
      <p:pic>
        <p:nvPicPr>
          <p:cNvPr id="2" name="Image 1">
            <a:extLst>
              <a:ext uri="{FF2B5EF4-FFF2-40B4-BE49-F238E27FC236}">
                <a16:creationId xmlns:a16="http://schemas.microsoft.com/office/drawing/2014/main" id="{74223D24-1FE4-40FD-998C-3F182C02D83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7895" y="0"/>
            <a:ext cx="6577013"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7649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A8A74AB-BA8D-40A1-ACE1-41E45F8E4EB7}"/>
              </a:ext>
            </a:extLst>
          </p:cNvPr>
          <p:cNvSpPr txBox="1"/>
          <p:nvPr/>
        </p:nvSpPr>
        <p:spPr>
          <a:xfrm>
            <a:off x="547868" y="1760719"/>
            <a:ext cx="5011838" cy="2554545"/>
          </a:xfrm>
          <a:prstGeom prst="rect">
            <a:avLst/>
          </a:prstGeom>
          <a:noFill/>
        </p:spPr>
        <p:txBody>
          <a:bodyPr wrap="square" rtlCol="0">
            <a:spAutoFit/>
          </a:bodyPr>
          <a:lstStyle/>
          <a:p>
            <a:r>
              <a:rPr lang="fr-FR" sz="2800" b="1" dirty="0">
                <a:solidFill>
                  <a:srgbClr val="0070C0"/>
                </a:solidFill>
              </a:rPr>
              <a:t>Sécurité sociale</a:t>
            </a:r>
          </a:p>
          <a:p>
            <a:endParaRPr lang="fr-FR" sz="2400" dirty="0"/>
          </a:p>
          <a:p>
            <a:r>
              <a:rPr lang="fr-FR" altLang="en-US" sz="2800" b="1" dirty="0">
                <a:ea typeface="ＭＳ Ｐゴシック" panose="020B0600070205080204" pitchFamily="34" charset="-128"/>
              </a:rPr>
              <a:t>Assurance maladie</a:t>
            </a:r>
          </a:p>
          <a:p>
            <a:endParaRPr lang="fr-FR" altLang="en-US" sz="2800" dirty="0">
              <a:ea typeface="ＭＳ Ｐゴシック" panose="020B0600070205080204" pitchFamily="34" charset="-128"/>
            </a:endParaRPr>
          </a:p>
          <a:p>
            <a:endParaRPr lang="fr-FR" altLang="en-US" sz="2800" b="1" dirty="0">
              <a:ea typeface="ＭＳ Ｐゴシック" panose="020B0600070205080204" pitchFamily="34" charset="-128"/>
            </a:endParaRPr>
          </a:p>
          <a:p>
            <a:endParaRPr lang="fr-FR" sz="2400" dirty="0"/>
          </a:p>
        </p:txBody>
      </p:sp>
      <p:sp>
        <p:nvSpPr>
          <p:cNvPr id="5" name="ZoneTexte 4">
            <a:extLst>
              <a:ext uri="{FF2B5EF4-FFF2-40B4-BE49-F238E27FC236}">
                <a16:creationId xmlns:a16="http://schemas.microsoft.com/office/drawing/2014/main" id="{1050C97D-844D-4D6C-A034-1160B11E42F5}"/>
              </a:ext>
            </a:extLst>
          </p:cNvPr>
          <p:cNvSpPr txBox="1"/>
          <p:nvPr/>
        </p:nvSpPr>
        <p:spPr>
          <a:xfrm>
            <a:off x="7384648" y="787078"/>
            <a:ext cx="4259484" cy="2862322"/>
          </a:xfrm>
          <a:prstGeom prst="rect">
            <a:avLst/>
          </a:prstGeom>
          <a:noFill/>
        </p:spPr>
        <p:txBody>
          <a:bodyPr wrap="square" rtlCol="0">
            <a:spAutoFit/>
          </a:bodyPr>
          <a:lstStyle/>
          <a:p>
            <a:r>
              <a:rPr lang="fr-FR" sz="2800" b="1" dirty="0">
                <a:solidFill>
                  <a:srgbClr val="0070C0"/>
                </a:solidFill>
              </a:rPr>
              <a:t>Conseil général (départemental)</a:t>
            </a:r>
          </a:p>
          <a:p>
            <a:endParaRPr lang="fr-FR" dirty="0"/>
          </a:p>
          <a:p>
            <a:r>
              <a:rPr lang="fr-FR" sz="2200" b="1" dirty="0">
                <a:solidFill>
                  <a:srgbClr val="FF0000"/>
                </a:solidFill>
              </a:rPr>
              <a:t>Allocation personnalisée d’autonomie+++</a:t>
            </a:r>
          </a:p>
          <a:p>
            <a:endParaRPr lang="fr-FR" sz="2200" dirty="0"/>
          </a:p>
          <a:p>
            <a:r>
              <a:rPr lang="fr-FR" sz="2200" dirty="0"/>
              <a:t>Aide sociale à l’Hébergement</a:t>
            </a:r>
          </a:p>
          <a:p>
            <a:endParaRPr lang="fr-FR" dirty="0"/>
          </a:p>
        </p:txBody>
      </p:sp>
      <p:sp>
        <p:nvSpPr>
          <p:cNvPr id="6" name="ZoneTexte 5">
            <a:extLst>
              <a:ext uri="{FF2B5EF4-FFF2-40B4-BE49-F238E27FC236}">
                <a16:creationId xmlns:a16="http://schemas.microsoft.com/office/drawing/2014/main" id="{3A6A6A18-975B-4C20-B520-4AFEE70EAE93}"/>
              </a:ext>
            </a:extLst>
          </p:cNvPr>
          <p:cNvSpPr txBox="1"/>
          <p:nvPr/>
        </p:nvSpPr>
        <p:spPr>
          <a:xfrm>
            <a:off x="547868" y="3523473"/>
            <a:ext cx="4259484" cy="1354217"/>
          </a:xfrm>
          <a:prstGeom prst="rect">
            <a:avLst/>
          </a:prstGeom>
          <a:noFill/>
        </p:spPr>
        <p:txBody>
          <a:bodyPr wrap="square" rtlCol="0">
            <a:spAutoFit/>
          </a:bodyPr>
          <a:lstStyle/>
          <a:p>
            <a:r>
              <a:rPr lang="fr-FR" sz="2800" b="1" dirty="0"/>
              <a:t>CARSAT</a:t>
            </a:r>
          </a:p>
          <a:p>
            <a:endParaRPr lang="fr-FR" dirty="0"/>
          </a:p>
          <a:p>
            <a:r>
              <a:rPr lang="fr-FR" dirty="0"/>
              <a:t> </a:t>
            </a:r>
          </a:p>
          <a:p>
            <a:endParaRPr lang="fr-FR" dirty="0"/>
          </a:p>
        </p:txBody>
      </p:sp>
      <p:sp>
        <p:nvSpPr>
          <p:cNvPr id="8" name="ZoneTexte 7">
            <a:extLst>
              <a:ext uri="{FF2B5EF4-FFF2-40B4-BE49-F238E27FC236}">
                <a16:creationId xmlns:a16="http://schemas.microsoft.com/office/drawing/2014/main" id="{B11DD277-98C6-4CAB-8217-F9807B7B4429}"/>
              </a:ext>
            </a:extLst>
          </p:cNvPr>
          <p:cNvSpPr txBox="1"/>
          <p:nvPr/>
        </p:nvSpPr>
        <p:spPr>
          <a:xfrm>
            <a:off x="9144965" y="5505084"/>
            <a:ext cx="6094070" cy="923330"/>
          </a:xfrm>
          <a:prstGeom prst="rect">
            <a:avLst/>
          </a:prstGeom>
          <a:noFill/>
        </p:spPr>
        <p:txBody>
          <a:bodyPr wrap="square">
            <a:spAutoFit/>
          </a:bodyPr>
          <a:lstStyle/>
          <a:p>
            <a:r>
              <a:rPr lang="fr-FR" dirty="0"/>
              <a:t>Mutuelles</a:t>
            </a:r>
          </a:p>
          <a:p>
            <a:r>
              <a:rPr lang="fr-FR" dirty="0"/>
              <a:t>Assurances privées</a:t>
            </a:r>
          </a:p>
          <a:p>
            <a:endParaRPr lang="fr-FR" dirty="0"/>
          </a:p>
        </p:txBody>
      </p:sp>
      <p:sp>
        <p:nvSpPr>
          <p:cNvPr id="9" name="ZoneTexte 8">
            <a:extLst>
              <a:ext uri="{FF2B5EF4-FFF2-40B4-BE49-F238E27FC236}">
                <a16:creationId xmlns:a16="http://schemas.microsoft.com/office/drawing/2014/main" id="{981EF427-FDA5-4450-B44A-57153A61F09E}"/>
              </a:ext>
            </a:extLst>
          </p:cNvPr>
          <p:cNvSpPr txBox="1"/>
          <p:nvPr/>
        </p:nvSpPr>
        <p:spPr>
          <a:xfrm>
            <a:off x="5254906" y="4147456"/>
            <a:ext cx="4259484" cy="2646878"/>
          </a:xfrm>
          <a:prstGeom prst="rect">
            <a:avLst/>
          </a:prstGeom>
          <a:noFill/>
        </p:spPr>
        <p:txBody>
          <a:bodyPr wrap="square" rtlCol="0">
            <a:spAutoFit/>
          </a:bodyPr>
          <a:lstStyle/>
          <a:p>
            <a:r>
              <a:rPr lang="fr-FR" sz="2800" dirty="0"/>
              <a:t>Conférence des financeurs </a:t>
            </a:r>
          </a:p>
          <a:p>
            <a:r>
              <a:rPr lang="fr-FR" sz="2800" dirty="0"/>
              <a:t>ARS</a:t>
            </a:r>
          </a:p>
          <a:p>
            <a:endParaRPr lang="fr-FR" sz="2800" b="1" dirty="0">
              <a:solidFill>
                <a:srgbClr val="0070C0"/>
              </a:solidFill>
            </a:endParaRPr>
          </a:p>
          <a:p>
            <a:r>
              <a:rPr lang="fr-FR" sz="2800" b="1" dirty="0"/>
              <a:t> </a:t>
            </a:r>
          </a:p>
          <a:p>
            <a:endParaRPr lang="fr-FR" dirty="0"/>
          </a:p>
          <a:p>
            <a:r>
              <a:rPr lang="fr-FR" dirty="0"/>
              <a:t> </a:t>
            </a:r>
          </a:p>
          <a:p>
            <a:endParaRPr lang="fr-FR" dirty="0"/>
          </a:p>
        </p:txBody>
      </p:sp>
      <p:pic>
        <p:nvPicPr>
          <p:cNvPr id="2" name="Image 1">
            <a:extLst>
              <a:ext uri="{FF2B5EF4-FFF2-40B4-BE49-F238E27FC236}">
                <a16:creationId xmlns:a16="http://schemas.microsoft.com/office/drawing/2014/main" id="{345B6499-38E6-4E7A-AE13-4BB514F102EB}"/>
              </a:ext>
            </a:extLst>
          </p:cNvPr>
          <p:cNvPicPr>
            <a:picLocks noChangeAspect="1"/>
          </p:cNvPicPr>
          <p:nvPr/>
        </p:nvPicPr>
        <p:blipFill>
          <a:blip r:embed="rId3"/>
          <a:stretch>
            <a:fillRect/>
          </a:stretch>
        </p:blipFill>
        <p:spPr>
          <a:xfrm>
            <a:off x="5267386" y="75114"/>
            <a:ext cx="2143125" cy="2143125"/>
          </a:xfrm>
          <a:prstGeom prst="rect">
            <a:avLst/>
          </a:prstGeom>
        </p:spPr>
      </p:pic>
      <p:cxnSp>
        <p:nvCxnSpPr>
          <p:cNvPr id="7" name="Connecteur droit 6">
            <a:extLst>
              <a:ext uri="{FF2B5EF4-FFF2-40B4-BE49-F238E27FC236}">
                <a16:creationId xmlns:a16="http://schemas.microsoft.com/office/drawing/2014/main" id="{8F9D02BE-0402-4CCF-B344-7EC6E1C4D3CA}"/>
              </a:ext>
            </a:extLst>
          </p:cNvPr>
          <p:cNvCxnSpPr/>
          <p:nvPr/>
        </p:nvCxnSpPr>
        <p:spPr>
          <a:xfrm>
            <a:off x="4317357" y="63666"/>
            <a:ext cx="0" cy="722872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9747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6577" y="143684"/>
            <a:ext cx="10363200" cy="990600"/>
          </a:xfrm>
        </p:spPr>
        <p:txBody>
          <a:bodyPr/>
          <a:lstStyle/>
          <a:p>
            <a:r>
              <a:rPr lang="fr-FR" b="1" dirty="0">
                <a:solidFill>
                  <a:srgbClr val="0070C0"/>
                </a:solidFill>
              </a:rPr>
              <a:t>Sécurité Sociale</a:t>
            </a:r>
          </a:p>
        </p:txBody>
      </p:sp>
      <p:pic>
        <p:nvPicPr>
          <p:cNvPr id="4" name="Image 3" descr="Capture d’écran"/>
          <p:cNvPicPr>
            <a:picLocks noChangeAspect="1"/>
          </p:cNvPicPr>
          <p:nvPr/>
        </p:nvPicPr>
        <p:blipFill>
          <a:blip r:embed="rId2">
            <a:clrChange>
              <a:clrFrom>
                <a:srgbClr val="EDEDED"/>
              </a:clrFrom>
              <a:clrTo>
                <a:srgbClr val="EDEDED">
                  <a:alpha val="0"/>
                </a:srgbClr>
              </a:clrTo>
            </a:clrChange>
            <a:extLst>
              <a:ext uri="{28A0092B-C50C-407E-A947-70E740481C1C}">
                <a14:useLocalDpi xmlns:a14="http://schemas.microsoft.com/office/drawing/2010/main" val="0"/>
              </a:ext>
            </a:extLst>
          </a:blip>
          <a:stretch>
            <a:fillRect/>
          </a:stretch>
        </p:blipFill>
        <p:spPr>
          <a:xfrm>
            <a:off x="4191989" y="120640"/>
            <a:ext cx="7737788" cy="6526316"/>
          </a:xfrm>
          <a:prstGeom prst="rect">
            <a:avLst/>
          </a:prstGeom>
        </p:spPr>
      </p:pic>
      <p:sp>
        <p:nvSpPr>
          <p:cNvPr id="5" name="ZoneTexte 4"/>
          <p:cNvSpPr txBox="1"/>
          <p:nvPr/>
        </p:nvSpPr>
        <p:spPr>
          <a:xfrm>
            <a:off x="1469835" y="2304142"/>
            <a:ext cx="3740726" cy="2677656"/>
          </a:xfrm>
          <a:prstGeom prst="rect">
            <a:avLst/>
          </a:prstGeom>
          <a:noFill/>
        </p:spPr>
        <p:txBody>
          <a:bodyPr wrap="square" rtlCol="0">
            <a:spAutoFit/>
          </a:bodyPr>
          <a:lstStyle/>
          <a:p>
            <a:r>
              <a:rPr lang="fr-FR" sz="2800" dirty="0"/>
              <a:t>4 Branches:</a:t>
            </a:r>
          </a:p>
          <a:p>
            <a:endParaRPr lang="fr-FR" sz="2800" dirty="0"/>
          </a:p>
          <a:p>
            <a:pPr marL="285750" indent="-285750">
              <a:buFontTx/>
              <a:buChar char="-"/>
            </a:pPr>
            <a:r>
              <a:rPr lang="fr-FR" sz="2800" dirty="0"/>
              <a:t>Maladie</a:t>
            </a:r>
          </a:p>
          <a:p>
            <a:pPr marL="285750" indent="-285750">
              <a:buFontTx/>
              <a:buChar char="-"/>
            </a:pPr>
            <a:r>
              <a:rPr lang="fr-FR" sz="2800" dirty="0"/>
              <a:t>Famille</a:t>
            </a:r>
          </a:p>
          <a:p>
            <a:pPr marL="285750" indent="-285750">
              <a:buFontTx/>
              <a:buChar char="-"/>
            </a:pPr>
            <a:r>
              <a:rPr lang="fr-FR" sz="2800" dirty="0"/>
              <a:t>Retraite</a:t>
            </a:r>
          </a:p>
          <a:p>
            <a:pPr marL="285750" indent="-285750">
              <a:buFontTx/>
              <a:buChar char="-"/>
            </a:pPr>
            <a:r>
              <a:rPr lang="fr-FR" sz="2800" dirty="0"/>
              <a:t>Recouvrement</a:t>
            </a:r>
          </a:p>
        </p:txBody>
      </p:sp>
    </p:spTree>
    <p:extLst>
      <p:ext uri="{BB962C8B-B14F-4D97-AF65-F5344CB8AC3E}">
        <p14:creationId xmlns:p14="http://schemas.microsoft.com/office/powerpoint/2010/main" val="2860252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8151" y="314878"/>
            <a:ext cx="10363200" cy="990600"/>
          </a:xfrm>
        </p:spPr>
        <p:txBody>
          <a:bodyPr/>
          <a:lstStyle/>
          <a:p>
            <a:r>
              <a:rPr lang="fr-FR" dirty="0"/>
              <a:t>Les branches de la sécurité sociale</a:t>
            </a:r>
          </a:p>
        </p:txBody>
      </p:sp>
      <p:pic>
        <p:nvPicPr>
          <p:cNvPr id="5" name="Image 4" descr="Capture d’écran"/>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01666" y="1305478"/>
            <a:ext cx="6487430" cy="5363323"/>
          </a:xfrm>
          <a:prstGeom prst="rect">
            <a:avLst/>
          </a:prstGeom>
        </p:spPr>
      </p:pic>
    </p:spTree>
    <p:extLst>
      <p:ext uri="{BB962C8B-B14F-4D97-AF65-F5344CB8AC3E}">
        <p14:creationId xmlns:p14="http://schemas.microsoft.com/office/powerpoint/2010/main" val="1076869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83F7072C-F485-4A34-9710-6949A97FF0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955" y="943639"/>
            <a:ext cx="10960089" cy="1726410"/>
          </a:xfrm>
        </p:spPr>
      </p:pic>
      <p:graphicFrame>
        <p:nvGraphicFramePr>
          <p:cNvPr id="9" name="Tableau 6">
            <a:extLst>
              <a:ext uri="{FF2B5EF4-FFF2-40B4-BE49-F238E27FC236}">
                <a16:creationId xmlns:a16="http://schemas.microsoft.com/office/drawing/2014/main" id="{48AEA2FA-E396-43A5-B284-4CB4AFEB60D3}"/>
              </a:ext>
            </a:extLst>
          </p:cNvPr>
          <p:cNvGraphicFramePr>
            <a:graphicFrameLocks noGrp="1"/>
          </p:cNvGraphicFramePr>
          <p:nvPr>
            <p:extLst>
              <p:ext uri="{D42A27DB-BD31-4B8C-83A1-F6EECF244321}">
                <p14:modId xmlns:p14="http://schemas.microsoft.com/office/powerpoint/2010/main" val="4204912507"/>
              </p:ext>
            </p:extLst>
          </p:nvPr>
        </p:nvGraphicFramePr>
        <p:xfrm>
          <a:off x="1051428" y="3456165"/>
          <a:ext cx="5889018" cy="2485361"/>
        </p:xfrm>
        <a:graphic>
          <a:graphicData uri="http://schemas.openxmlformats.org/drawingml/2006/table">
            <a:tbl>
              <a:tblPr firstRow="1" bandRow="1">
                <a:tableStyleId>{5C22544A-7EE6-4342-B048-85BDC9FD1C3A}</a:tableStyleId>
              </a:tblPr>
              <a:tblGrid>
                <a:gridCol w="2576861">
                  <a:extLst>
                    <a:ext uri="{9D8B030D-6E8A-4147-A177-3AD203B41FA5}">
                      <a16:colId xmlns:a16="http://schemas.microsoft.com/office/drawing/2014/main" val="1849823091"/>
                    </a:ext>
                  </a:extLst>
                </a:gridCol>
                <a:gridCol w="1674898">
                  <a:extLst>
                    <a:ext uri="{9D8B030D-6E8A-4147-A177-3AD203B41FA5}">
                      <a16:colId xmlns:a16="http://schemas.microsoft.com/office/drawing/2014/main" val="3176419899"/>
                    </a:ext>
                  </a:extLst>
                </a:gridCol>
                <a:gridCol w="1637259">
                  <a:extLst>
                    <a:ext uri="{9D8B030D-6E8A-4147-A177-3AD203B41FA5}">
                      <a16:colId xmlns:a16="http://schemas.microsoft.com/office/drawing/2014/main" val="2824839649"/>
                    </a:ext>
                  </a:extLst>
                </a:gridCol>
              </a:tblGrid>
              <a:tr h="1151307">
                <a:tc>
                  <a:txBody>
                    <a:bodyPr/>
                    <a:lstStyle/>
                    <a:p>
                      <a:r>
                        <a:rPr lang="fr-FR" sz="2200" dirty="0"/>
                        <a:t>Espérance de vie en 2020</a:t>
                      </a:r>
                    </a:p>
                  </a:txBody>
                  <a:tcPr/>
                </a:tc>
                <a:tc>
                  <a:txBody>
                    <a:bodyPr/>
                    <a:lstStyle/>
                    <a:p>
                      <a:r>
                        <a:rPr lang="fr-FR" sz="2200" dirty="0"/>
                        <a:t>Femmes</a:t>
                      </a:r>
                    </a:p>
                  </a:txBody>
                  <a:tcPr/>
                </a:tc>
                <a:tc>
                  <a:txBody>
                    <a:bodyPr/>
                    <a:lstStyle/>
                    <a:p>
                      <a:r>
                        <a:rPr lang="fr-FR" sz="2200" dirty="0"/>
                        <a:t>Hommes</a:t>
                      </a:r>
                    </a:p>
                  </a:txBody>
                  <a:tcPr/>
                </a:tc>
                <a:extLst>
                  <a:ext uri="{0D108BD9-81ED-4DB2-BD59-A6C34878D82A}">
                    <a16:rowId xmlns:a16="http://schemas.microsoft.com/office/drawing/2014/main" val="2804173863"/>
                  </a:ext>
                </a:extLst>
              </a:tr>
              <a:tr h="667027">
                <a:tc>
                  <a:txBody>
                    <a:bodyPr/>
                    <a:lstStyle/>
                    <a:p>
                      <a:r>
                        <a:rPr lang="fr-FR" sz="2200" b="1" dirty="0"/>
                        <a:t>À la naissance</a:t>
                      </a:r>
                    </a:p>
                  </a:txBody>
                  <a:tcPr/>
                </a:tc>
                <a:tc>
                  <a:txBody>
                    <a:bodyPr/>
                    <a:lstStyle/>
                    <a:p>
                      <a:r>
                        <a:rPr lang="fr-FR" sz="2200" b="1" dirty="0"/>
                        <a:t>85 ans</a:t>
                      </a:r>
                    </a:p>
                  </a:txBody>
                  <a:tcPr/>
                </a:tc>
                <a:tc>
                  <a:txBody>
                    <a:bodyPr/>
                    <a:lstStyle/>
                    <a:p>
                      <a:r>
                        <a:rPr lang="fr-FR" sz="2200" b="1" dirty="0"/>
                        <a:t>80 ans</a:t>
                      </a:r>
                    </a:p>
                  </a:txBody>
                  <a:tcPr/>
                </a:tc>
                <a:extLst>
                  <a:ext uri="{0D108BD9-81ED-4DB2-BD59-A6C34878D82A}">
                    <a16:rowId xmlns:a16="http://schemas.microsoft.com/office/drawing/2014/main" val="2174065214"/>
                  </a:ext>
                </a:extLst>
              </a:tr>
              <a:tr h="667027">
                <a:tc>
                  <a:txBody>
                    <a:bodyPr/>
                    <a:lstStyle/>
                    <a:p>
                      <a:r>
                        <a:rPr lang="fr-FR" sz="2200" b="1" dirty="0"/>
                        <a:t>A 60 ans</a:t>
                      </a:r>
                    </a:p>
                  </a:txBody>
                  <a:tcPr/>
                </a:tc>
                <a:tc>
                  <a:txBody>
                    <a:bodyPr/>
                    <a:lstStyle/>
                    <a:p>
                      <a:r>
                        <a:rPr lang="fr-FR" sz="2200" b="1" dirty="0"/>
                        <a:t>27 ans</a:t>
                      </a:r>
                    </a:p>
                  </a:txBody>
                  <a:tcPr/>
                </a:tc>
                <a:tc>
                  <a:txBody>
                    <a:bodyPr/>
                    <a:lstStyle/>
                    <a:p>
                      <a:r>
                        <a:rPr lang="fr-FR" sz="2200" b="1" dirty="0"/>
                        <a:t>23 ans</a:t>
                      </a:r>
                    </a:p>
                  </a:txBody>
                  <a:tcPr/>
                </a:tc>
                <a:extLst>
                  <a:ext uri="{0D108BD9-81ED-4DB2-BD59-A6C34878D82A}">
                    <a16:rowId xmlns:a16="http://schemas.microsoft.com/office/drawing/2014/main" val="3364074149"/>
                  </a:ext>
                </a:extLst>
              </a:tr>
            </a:tbl>
          </a:graphicData>
        </a:graphic>
      </p:graphicFrame>
      <p:pic>
        <p:nvPicPr>
          <p:cNvPr id="10" name="Image 9">
            <a:extLst>
              <a:ext uri="{FF2B5EF4-FFF2-40B4-BE49-F238E27FC236}">
                <a16:creationId xmlns:a16="http://schemas.microsoft.com/office/drawing/2014/main" id="{2136A1D8-6AE2-4A1B-9C6E-4161807528C0}"/>
              </a:ext>
            </a:extLst>
          </p:cNvPr>
          <p:cNvPicPr>
            <a:picLocks noChangeAspect="1"/>
          </p:cNvPicPr>
          <p:nvPr/>
        </p:nvPicPr>
        <p:blipFill>
          <a:blip r:embed="rId4"/>
          <a:stretch>
            <a:fillRect/>
          </a:stretch>
        </p:blipFill>
        <p:spPr>
          <a:xfrm>
            <a:off x="7828224" y="3429000"/>
            <a:ext cx="3312348" cy="2485361"/>
          </a:xfrm>
          <a:prstGeom prst="rect">
            <a:avLst/>
          </a:prstGeom>
        </p:spPr>
      </p:pic>
      <p:sp>
        <p:nvSpPr>
          <p:cNvPr id="11" name="ZoneTexte 10">
            <a:extLst>
              <a:ext uri="{FF2B5EF4-FFF2-40B4-BE49-F238E27FC236}">
                <a16:creationId xmlns:a16="http://schemas.microsoft.com/office/drawing/2014/main" id="{A827C5D4-7F68-42E0-807D-FD4B5D82E3F6}"/>
              </a:ext>
            </a:extLst>
          </p:cNvPr>
          <p:cNvSpPr txBox="1"/>
          <p:nvPr/>
        </p:nvSpPr>
        <p:spPr>
          <a:xfrm>
            <a:off x="388920" y="5908533"/>
            <a:ext cx="10868627" cy="923330"/>
          </a:xfrm>
          <a:prstGeom prst="rect">
            <a:avLst/>
          </a:prstGeom>
          <a:noFill/>
        </p:spPr>
        <p:txBody>
          <a:bodyPr wrap="square" rtlCol="0">
            <a:spAutoFit/>
          </a:bodyPr>
          <a:lstStyle/>
          <a:p>
            <a:pPr algn="r"/>
            <a:r>
              <a:rPr lang="fr-FR" b="1" dirty="0"/>
              <a:t>Jeanne Louise Calment</a:t>
            </a:r>
          </a:p>
          <a:p>
            <a:pPr algn="r"/>
            <a:r>
              <a:rPr lang="fr-FR" dirty="0"/>
              <a:t>née le 21 février 1875 le 4 août 1997,</a:t>
            </a:r>
            <a:r>
              <a:rPr lang="fr-FR" b="1" dirty="0"/>
              <a:t> </a:t>
            </a:r>
          </a:p>
          <a:p>
            <a:pPr algn="r"/>
            <a:r>
              <a:rPr lang="fr-FR" b="1" dirty="0"/>
              <a:t>(122 ans, 5 mois et 14 jours)</a:t>
            </a:r>
          </a:p>
        </p:txBody>
      </p:sp>
      <p:sp>
        <p:nvSpPr>
          <p:cNvPr id="14" name="ZoneTexte 13">
            <a:extLst>
              <a:ext uri="{FF2B5EF4-FFF2-40B4-BE49-F238E27FC236}">
                <a16:creationId xmlns:a16="http://schemas.microsoft.com/office/drawing/2014/main" id="{71B173DB-1311-4F44-B16F-28A0C6CE73F7}"/>
              </a:ext>
            </a:extLst>
          </p:cNvPr>
          <p:cNvSpPr txBox="1"/>
          <p:nvPr/>
        </p:nvSpPr>
        <p:spPr>
          <a:xfrm>
            <a:off x="1051428" y="6112042"/>
            <a:ext cx="2197098" cy="369332"/>
          </a:xfrm>
          <a:prstGeom prst="rect">
            <a:avLst/>
          </a:prstGeom>
          <a:noFill/>
        </p:spPr>
        <p:txBody>
          <a:bodyPr wrap="square" rtlCol="0">
            <a:spAutoFit/>
          </a:bodyPr>
          <a:lstStyle/>
          <a:p>
            <a:r>
              <a:rPr lang="fr-FR" dirty="0"/>
              <a:t>Source Insee</a:t>
            </a:r>
          </a:p>
        </p:txBody>
      </p:sp>
    </p:spTree>
    <p:extLst>
      <p:ext uri="{BB962C8B-B14F-4D97-AF65-F5344CB8AC3E}">
        <p14:creationId xmlns:p14="http://schemas.microsoft.com/office/powerpoint/2010/main" val="41765338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596720-D8FF-4576-AAC5-BAF8DA424FF9}"/>
              </a:ext>
            </a:extLst>
          </p:cNvPr>
          <p:cNvSpPr>
            <a:spLocks noGrp="1"/>
          </p:cNvSpPr>
          <p:nvPr>
            <p:ph type="title"/>
          </p:nvPr>
        </p:nvSpPr>
        <p:spPr/>
        <p:txBody>
          <a:bodyPr/>
          <a:lstStyle/>
          <a:p>
            <a:r>
              <a:rPr lang="fr-FR" dirty="0">
                <a:solidFill>
                  <a:srgbClr val="0070C0"/>
                </a:solidFill>
              </a:rPr>
              <a:t>Sécurité sociale</a:t>
            </a:r>
          </a:p>
        </p:txBody>
      </p:sp>
      <p:sp>
        <p:nvSpPr>
          <p:cNvPr id="3" name="ZoneTexte 2">
            <a:extLst>
              <a:ext uri="{FF2B5EF4-FFF2-40B4-BE49-F238E27FC236}">
                <a16:creationId xmlns:a16="http://schemas.microsoft.com/office/drawing/2014/main" id="{C7E1C71F-A956-44EB-AD0A-2E8976379404}"/>
              </a:ext>
            </a:extLst>
          </p:cNvPr>
          <p:cNvSpPr txBox="1"/>
          <p:nvPr/>
        </p:nvSpPr>
        <p:spPr>
          <a:xfrm>
            <a:off x="1041722" y="2095018"/>
            <a:ext cx="10312078" cy="2523768"/>
          </a:xfrm>
          <a:prstGeom prst="rect">
            <a:avLst/>
          </a:prstGeom>
          <a:noFill/>
        </p:spPr>
        <p:txBody>
          <a:bodyPr wrap="square" rtlCol="0">
            <a:spAutoFit/>
          </a:bodyPr>
          <a:lstStyle/>
          <a:p>
            <a:r>
              <a:rPr lang="fr-FR" altLang="en-US" sz="2800" dirty="0">
                <a:ea typeface="ＭＳ Ｐゴシック" panose="020B0600070205080204" pitchFamily="34" charset="-128"/>
              </a:rPr>
              <a:t>Demande de </a:t>
            </a:r>
            <a:r>
              <a:rPr lang="fr-FR" altLang="en-US" sz="2800" dirty="0">
                <a:solidFill>
                  <a:srgbClr val="0000FF"/>
                </a:solidFill>
                <a:ea typeface="ＭＳ Ｐゴシック" panose="020B0600070205080204" pitchFamily="34" charset="-128"/>
              </a:rPr>
              <a:t>prise en charge à 100 % </a:t>
            </a:r>
            <a:r>
              <a:rPr lang="fr-FR" altLang="en-US" sz="2800" dirty="0">
                <a:ea typeface="ＭＳ Ｐゴシック" panose="020B0600070205080204" pitchFamily="34" charset="-128"/>
              </a:rPr>
              <a:t>pour les pathologies de liste ALD 30. (soins médicaux). Les polypathologies entraînant une dépendance peuvent faire l’objet d’une demande de « 100% ».</a:t>
            </a:r>
          </a:p>
          <a:p>
            <a:endParaRPr lang="fr-FR" altLang="en-US" sz="2800" dirty="0">
              <a:ea typeface="ＭＳ Ｐゴシック" panose="020B0600070205080204" pitchFamily="34" charset="-128"/>
            </a:endParaRPr>
          </a:p>
          <a:p>
            <a:r>
              <a:rPr lang="fr-FR" altLang="en-US" sz="2800" dirty="0">
                <a:ea typeface="ＭＳ Ｐゴシック" panose="020B0600070205080204" pitchFamily="34" charset="-128"/>
              </a:rPr>
              <a:t>Aides de la CARSAT (caisses de retraite)</a:t>
            </a:r>
          </a:p>
          <a:p>
            <a:endParaRPr lang="fr-FR" dirty="0"/>
          </a:p>
        </p:txBody>
      </p:sp>
    </p:spTree>
    <p:extLst>
      <p:ext uri="{BB962C8B-B14F-4D97-AF65-F5344CB8AC3E}">
        <p14:creationId xmlns:p14="http://schemas.microsoft.com/office/powerpoint/2010/main" val="14467815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re 1">
            <a:extLst>
              <a:ext uri="{FF2B5EF4-FFF2-40B4-BE49-F238E27FC236}">
                <a16:creationId xmlns:a16="http://schemas.microsoft.com/office/drawing/2014/main" id="{16CE9395-EA14-4C7C-B497-BE11089D0E00}"/>
              </a:ext>
            </a:extLst>
          </p:cNvPr>
          <p:cNvSpPr>
            <a:spLocks noGrp="1"/>
          </p:cNvSpPr>
          <p:nvPr>
            <p:ph type="title"/>
          </p:nvPr>
        </p:nvSpPr>
        <p:spPr>
          <a:xfrm>
            <a:off x="1047280" y="759805"/>
            <a:ext cx="10306520" cy="1325563"/>
          </a:xfrm>
        </p:spPr>
        <p:txBody>
          <a:bodyPr>
            <a:normAutofit/>
          </a:bodyPr>
          <a:lstStyle/>
          <a:p>
            <a:r>
              <a:rPr lang="fr-FR" sz="4000">
                <a:solidFill>
                  <a:srgbClr val="FFFFFF"/>
                </a:solidFill>
              </a:rPr>
              <a:t>Création d’une 5</a:t>
            </a:r>
            <a:r>
              <a:rPr lang="fr-FR" sz="4000" baseline="30000">
                <a:solidFill>
                  <a:srgbClr val="FFFFFF"/>
                </a:solidFill>
              </a:rPr>
              <a:t>ème</a:t>
            </a:r>
            <a:r>
              <a:rPr lang="fr-FR" sz="4000">
                <a:solidFill>
                  <a:srgbClr val="FFFFFF"/>
                </a:solidFill>
              </a:rPr>
              <a:t> branche « Dépendance »</a:t>
            </a:r>
          </a:p>
        </p:txBody>
      </p:sp>
      <p:sp>
        <p:nvSpPr>
          <p:cNvPr id="3" name="Espace réservé du contenu 2">
            <a:extLst>
              <a:ext uri="{FF2B5EF4-FFF2-40B4-BE49-F238E27FC236}">
                <a16:creationId xmlns:a16="http://schemas.microsoft.com/office/drawing/2014/main" id="{E0B5878E-B6CF-4253-957C-6243DA1706BB}"/>
              </a:ext>
            </a:extLst>
          </p:cNvPr>
          <p:cNvSpPr>
            <a:spLocks noGrp="1"/>
          </p:cNvSpPr>
          <p:nvPr>
            <p:ph idx="1"/>
          </p:nvPr>
        </p:nvSpPr>
        <p:spPr>
          <a:xfrm>
            <a:off x="1424904" y="2494450"/>
            <a:ext cx="4053545" cy="3563159"/>
          </a:xfrm>
        </p:spPr>
        <p:txBody>
          <a:bodyPr>
            <a:normAutofit/>
          </a:bodyPr>
          <a:lstStyle/>
          <a:p>
            <a:r>
              <a:rPr lang="fr-FR" sz="2400" dirty="0"/>
              <a:t>Votée juin 2020</a:t>
            </a:r>
          </a:p>
          <a:p>
            <a:r>
              <a:rPr lang="fr-FR" sz="2400" dirty="0"/>
              <a:t>Présentation de la loi de financement de la sécurité sociale (PLFSS 2021) par Olivier </a:t>
            </a:r>
            <a:r>
              <a:rPr lang="fr-FR" sz="2400" dirty="0" err="1"/>
              <a:t>Véran</a:t>
            </a:r>
            <a:r>
              <a:rPr lang="fr-FR" sz="2400" dirty="0"/>
              <a:t> le 29 sept 2020</a:t>
            </a:r>
          </a:p>
        </p:txBody>
      </p:sp>
      <p:pic>
        <p:nvPicPr>
          <p:cNvPr id="4" name="Image 3">
            <a:extLst>
              <a:ext uri="{FF2B5EF4-FFF2-40B4-BE49-F238E27FC236}">
                <a16:creationId xmlns:a16="http://schemas.microsoft.com/office/drawing/2014/main" id="{B574C308-8159-4757-A40C-F1ECB43A8CEF}"/>
              </a:ext>
            </a:extLst>
          </p:cNvPr>
          <p:cNvPicPr>
            <a:picLocks noChangeAspect="1"/>
          </p:cNvPicPr>
          <p:nvPr/>
        </p:nvPicPr>
        <p:blipFill rotWithShape="1">
          <a:blip r:embed="rId2"/>
          <a:srcRect l="5970" r="4345"/>
          <a:stretch/>
        </p:blipFill>
        <p:spPr>
          <a:xfrm>
            <a:off x="6098892" y="2492376"/>
            <a:ext cx="4802404" cy="3563372"/>
          </a:xfrm>
          <a:prstGeom prst="rect">
            <a:avLst/>
          </a:prstGeom>
        </p:spPr>
      </p:pic>
    </p:spTree>
    <p:extLst>
      <p:ext uri="{BB962C8B-B14F-4D97-AF65-F5344CB8AC3E}">
        <p14:creationId xmlns:p14="http://schemas.microsoft.com/office/powerpoint/2010/main" val="2171060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4542" y="441476"/>
            <a:ext cx="11767457" cy="1404258"/>
          </a:xfrm>
        </p:spPr>
        <p:txBody>
          <a:bodyPr>
            <a:normAutofit fontScale="90000"/>
          </a:bodyPr>
          <a:lstStyle/>
          <a:p>
            <a:r>
              <a:rPr lang="fr-FR" sz="5300" b="1" dirty="0">
                <a:solidFill>
                  <a:srgbClr val="00B0F0"/>
                </a:solidFill>
              </a:rPr>
              <a:t>Allocation Personnalisée d’Autonomie</a:t>
            </a:r>
            <a:br>
              <a:rPr lang="fr-FR" sz="5300" b="1" dirty="0">
                <a:solidFill>
                  <a:srgbClr val="00B0F0"/>
                </a:solidFill>
              </a:rPr>
            </a:br>
            <a:r>
              <a:rPr lang="fr-FR" sz="5300" b="1" dirty="0">
                <a:solidFill>
                  <a:srgbClr val="00B0F0"/>
                </a:solidFill>
              </a:rPr>
              <a:t>APA ou ADPA</a:t>
            </a:r>
            <a:br>
              <a:rPr lang="fr-FR" b="1" dirty="0">
                <a:solidFill>
                  <a:srgbClr val="00B0F0"/>
                </a:solidFill>
              </a:rPr>
            </a:br>
            <a:r>
              <a:rPr lang="fr-FR" sz="4400" b="1" dirty="0">
                <a:solidFill>
                  <a:srgbClr val="660066"/>
                </a:solidFill>
              </a:rPr>
              <a:t>(Allocation Départementale Personnalisée d’Autonomie)</a:t>
            </a:r>
            <a:endParaRPr lang="fr-FR" b="1" dirty="0">
              <a:solidFill>
                <a:srgbClr val="660066"/>
              </a:solidFill>
            </a:endParaRPr>
          </a:p>
        </p:txBody>
      </p:sp>
      <p:sp>
        <p:nvSpPr>
          <p:cNvPr id="4" name="Espace réservé du contenu 3"/>
          <p:cNvSpPr>
            <a:spLocks noGrp="1"/>
          </p:cNvSpPr>
          <p:nvPr>
            <p:ph sz="half" idx="1"/>
          </p:nvPr>
        </p:nvSpPr>
        <p:spPr>
          <a:xfrm>
            <a:off x="188502" y="2331871"/>
            <a:ext cx="11636829" cy="4620380"/>
          </a:xfrm>
        </p:spPr>
        <p:txBody>
          <a:bodyPr>
            <a:normAutofit/>
          </a:bodyPr>
          <a:lstStyle/>
          <a:p>
            <a:pPr marL="358775" indent="-358775">
              <a:buClr>
                <a:srgbClr val="660066"/>
              </a:buClr>
              <a:buFont typeface="Wingdings" panose="05000000000000000000" pitchFamily="2" charset="2"/>
              <a:buChar char="ü"/>
            </a:pPr>
            <a:r>
              <a:rPr lang="fr-FR" sz="2400" b="1" dirty="0">
                <a:solidFill>
                  <a:srgbClr val="660066"/>
                </a:solidFill>
              </a:rPr>
              <a:t>Qu’est ce que l’ADPA ?</a:t>
            </a:r>
            <a:r>
              <a:rPr lang="fr-FR" sz="2400" dirty="0"/>
              <a:t> </a:t>
            </a:r>
          </a:p>
          <a:p>
            <a:pPr marL="533400" lvl="1" indent="-174625">
              <a:lnSpc>
                <a:spcPct val="80000"/>
              </a:lnSpc>
              <a:spcBef>
                <a:spcPts val="600"/>
              </a:spcBef>
              <a:spcAft>
                <a:spcPts val="0"/>
              </a:spcAft>
              <a:buClr>
                <a:srgbClr val="660066"/>
              </a:buClr>
              <a:buFont typeface="Wingdings" panose="05000000000000000000" pitchFamily="2" charset="2"/>
              <a:buChar char="§"/>
            </a:pPr>
            <a:r>
              <a:rPr lang="fr-FR" sz="2000" b="1" dirty="0"/>
              <a:t>Prestation en nature, personnalisée,  déterminée de façon égale sur tout le territoire national</a:t>
            </a:r>
          </a:p>
          <a:p>
            <a:pPr marL="533400" lvl="1" indent="-174625">
              <a:lnSpc>
                <a:spcPct val="80000"/>
              </a:lnSpc>
              <a:spcBef>
                <a:spcPts val="600"/>
              </a:spcBef>
              <a:spcAft>
                <a:spcPts val="0"/>
              </a:spcAft>
              <a:buClr>
                <a:srgbClr val="660066"/>
              </a:buClr>
              <a:buFont typeface="Wingdings" panose="05000000000000000000" pitchFamily="2" charset="2"/>
              <a:buChar char="§"/>
            </a:pPr>
            <a:r>
              <a:rPr lang="fr-FR" sz="2000" b="1" dirty="0"/>
              <a:t>Prend en charge des conséquences de la perte d’autonomie</a:t>
            </a:r>
          </a:p>
          <a:p>
            <a:pPr marL="533400" lvl="1" indent="-174625">
              <a:lnSpc>
                <a:spcPct val="80000"/>
              </a:lnSpc>
              <a:spcBef>
                <a:spcPts val="600"/>
              </a:spcBef>
              <a:spcAft>
                <a:spcPts val="0"/>
              </a:spcAft>
              <a:buClr>
                <a:srgbClr val="660066"/>
              </a:buClr>
              <a:buFont typeface="Wingdings" panose="05000000000000000000" pitchFamily="2" charset="2"/>
              <a:buChar char="§"/>
            </a:pPr>
            <a:r>
              <a:rPr lang="fr-FR" sz="2000" b="1" dirty="0"/>
              <a:t>Non soumise à récupération sur la succession</a:t>
            </a:r>
          </a:p>
          <a:p>
            <a:pPr marL="533400" lvl="1" indent="-174625">
              <a:lnSpc>
                <a:spcPct val="80000"/>
              </a:lnSpc>
              <a:spcBef>
                <a:spcPts val="600"/>
              </a:spcBef>
              <a:spcAft>
                <a:spcPts val="0"/>
              </a:spcAft>
              <a:buClr>
                <a:srgbClr val="660066"/>
              </a:buClr>
              <a:buFont typeface="Wingdings" panose="05000000000000000000" pitchFamily="2" charset="2"/>
              <a:buChar char="§"/>
            </a:pPr>
            <a:r>
              <a:rPr lang="fr-FR" sz="2000" b="1" dirty="0"/>
              <a:t>Ne met pas en jeu l’obligation alimentaire</a:t>
            </a:r>
          </a:p>
          <a:p>
            <a:pPr marL="358775" indent="-358775">
              <a:lnSpc>
                <a:spcPct val="80000"/>
              </a:lnSpc>
              <a:spcAft>
                <a:spcPts val="0"/>
              </a:spcAft>
              <a:buClr>
                <a:srgbClr val="660066"/>
              </a:buClr>
              <a:buFont typeface="Wingdings" panose="05000000000000000000" pitchFamily="2" charset="2"/>
              <a:buChar char="ü"/>
            </a:pPr>
            <a:r>
              <a:rPr lang="fr-FR" sz="2400" b="1" dirty="0">
                <a:solidFill>
                  <a:srgbClr val="660066"/>
                </a:solidFill>
              </a:rPr>
              <a:t>Pour qui ?</a:t>
            </a:r>
          </a:p>
          <a:p>
            <a:pPr marL="533400" lvl="1" indent="-174625">
              <a:lnSpc>
                <a:spcPct val="80000"/>
              </a:lnSpc>
              <a:spcBef>
                <a:spcPts val="600"/>
              </a:spcBef>
              <a:spcAft>
                <a:spcPts val="0"/>
              </a:spcAft>
              <a:buClr>
                <a:srgbClr val="660066"/>
              </a:buClr>
              <a:buFont typeface="Wingdings" panose="05000000000000000000" pitchFamily="2" charset="2"/>
              <a:buChar char="§"/>
            </a:pPr>
            <a:r>
              <a:rPr lang="fr-FR" sz="2000" b="1" dirty="0"/>
              <a:t>Personne âgée de plus de 60 ans résidant en France de manière permanente </a:t>
            </a:r>
          </a:p>
          <a:p>
            <a:pPr marL="533400" lvl="1" indent="-174625">
              <a:lnSpc>
                <a:spcPct val="80000"/>
              </a:lnSpc>
              <a:spcBef>
                <a:spcPts val="600"/>
              </a:spcBef>
              <a:spcAft>
                <a:spcPts val="0"/>
              </a:spcAft>
              <a:buClr>
                <a:srgbClr val="660066"/>
              </a:buClr>
              <a:buFont typeface="Wingdings" panose="05000000000000000000" pitchFamily="2" charset="2"/>
              <a:buChar char="§"/>
            </a:pPr>
            <a:r>
              <a:rPr lang="fr-FR" sz="2000" b="1" dirty="0"/>
              <a:t>Personne en perte d’autonomie évaluée par la grille AGGIR avec détermination du Groupe Iso Ressource</a:t>
            </a:r>
          </a:p>
          <a:p>
            <a:pPr marL="533400" lvl="1" indent="-174625">
              <a:lnSpc>
                <a:spcPct val="80000"/>
              </a:lnSpc>
              <a:spcBef>
                <a:spcPts val="600"/>
              </a:spcBef>
              <a:spcAft>
                <a:spcPts val="0"/>
              </a:spcAft>
              <a:buClr>
                <a:srgbClr val="660066"/>
              </a:buClr>
              <a:buFont typeface="Wingdings" panose="05000000000000000000" pitchFamily="2" charset="2"/>
              <a:buChar char="§"/>
            </a:pPr>
            <a:r>
              <a:rPr lang="fr-FR" sz="2000" b="1" dirty="0"/>
              <a:t>GIR 1 à 4</a:t>
            </a:r>
          </a:p>
          <a:p>
            <a:pPr marL="358775" indent="-358775">
              <a:lnSpc>
                <a:spcPct val="80000"/>
              </a:lnSpc>
              <a:spcAft>
                <a:spcPts val="0"/>
              </a:spcAft>
              <a:buClr>
                <a:srgbClr val="660066"/>
              </a:buClr>
              <a:buFont typeface="Wingdings" panose="05000000000000000000" pitchFamily="2" charset="2"/>
              <a:buChar char="ü"/>
            </a:pPr>
            <a:r>
              <a:rPr lang="fr-FR" sz="2400" b="1" dirty="0">
                <a:solidFill>
                  <a:srgbClr val="660066"/>
                </a:solidFill>
              </a:rPr>
              <a:t>Modalité</a:t>
            </a:r>
          </a:p>
          <a:p>
            <a:pPr marL="533400" lvl="1" indent="-174625">
              <a:lnSpc>
                <a:spcPct val="80000"/>
              </a:lnSpc>
              <a:spcBef>
                <a:spcPts val="600"/>
              </a:spcBef>
              <a:spcAft>
                <a:spcPts val="0"/>
              </a:spcAft>
              <a:buClr>
                <a:srgbClr val="660066"/>
              </a:buClr>
              <a:buFont typeface="Wingdings" panose="05000000000000000000" pitchFamily="2" charset="2"/>
              <a:buChar char="§"/>
            </a:pPr>
            <a:r>
              <a:rPr lang="fr-FR" sz="2000" b="1" dirty="0"/>
              <a:t>Dossier à adresser à la maison du département dont dépend la personne en fonction du lieu de résidence</a:t>
            </a:r>
          </a:p>
        </p:txBody>
      </p:sp>
    </p:spTree>
    <p:extLst>
      <p:ext uri="{BB962C8B-B14F-4D97-AF65-F5344CB8AC3E}">
        <p14:creationId xmlns:p14="http://schemas.microsoft.com/office/powerpoint/2010/main" val="19913026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9B9B9-9E90-904B-8203-A52D95556801}"/>
              </a:ext>
            </a:extLst>
          </p:cNvPr>
          <p:cNvSpPr>
            <a:spLocks noGrp="1"/>
          </p:cNvSpPr>
          <p:nvPr>
            <p:ph type="title"/>
          </p:nvPr>
        </p:nvSpPr>
        <p:spPr/>
        <p:txBody>
          <a:bodyPr/>
          <a:lstStyle/>
          <a:p>
            <a:r>
              <a:rPr lang="fr-FR" dirty="0"/>
              <a:t>APA= 1, 2 millions de bénéficiaires en 2012</a:t>
            </a:r>
          </a:p>
        </p:txBody>
      </p:sp>
      <p:pic>
        <p:nvPicPr>
          <p:cNvPr id="5" name="Content Placeholder 4">
            <a:extLst>
              <a:ext uri="{FF2B5EF4-FFF2-40B4-BE49-F238E27FC236}">
                <a16:creationId xmlns:a16="http://schemas.microsoft.com/office/drawing/2014/main" id="{9940CAF6-5BAC-F141-8673-3404E5B1491F}"/>
              </a:ext>
            </a:extLst>
          </p:cNvPr>
          <p:cNvPicPr>
            <a:picLocks noGrp="1" noChangeAspect="1"/>
          </p:cNvPicPr>
          <p:nvPr>
            <p:ph idx="1"/>
          </p:nvPr>
        </p:nvPicPr>
        <p:blipFill>
          <a:blip r:embed="rId2"/>
          <a:stretch>
            <a:fillRect/>
          </a:stretch>
        </p:blipFill>
        <p:spPr>
          <a:xfrm>
            <a:off x="1642682" y="1598562"/>
            <a:ext cx="8906636" cy="3965824"/>
          </a:xfrm>
        </p:spPr>
      </p:pic>
      <p:sp>
        <p:nvSpPr>
          <p:cNvPr id="3" name="ZoneTexte 2">
            <a:extLst>
              <a:ext uri="{FF2B5EF4-FFF2-40B4-BE49-F238E27FC236}">
                <a16:creationId xmlns:a16="http://schemas.microsoft.com/office/drawing/2014/main" id="{B3B23E67-45E1-4F64-98F4-9FA41284974B}"/>
              </a:ext>
            </a:extLst>
          </p:cNvPr>
          <p:cNvSpPr txBox="1"/>
          <p:nvPr/>
        </p:nvSpPr>
        <p:spPr>
          <a:xfrm>
            <a:off x="2235200" y="5709920"/>
            <a:ext cx="1899920" cy="369332"/>
          </a:xfrm>
          <a:prstGeom prst="rect">
            <a:avLst/>
          </a:prstGeom>
          <a:noFill/>
        </p:spPr>
        <p:txBody>
          <a:bodyPr wrap="square" rtlCol="0">
            <a:spAutoFit/>
          </a:bodyPr>
          <a:lstStyle/>
          <a:p>
            <a:r>
              <a:rPr lang="fr-FR" dirty="0"/>
              <a:t>Création 2002</a:t>
            </a:r>
          </a:p>
        </p:txBody>
      </p:sp>
      <p:sp>
        <p:nvSpPr>
          <p:cNvPr id="4" name="ZoneTexte 3">
            <a:extLst>
              <a:ext uri="{FF2B5EF4-FFF2-40B4-BE49-F238E27FC236}">
                <a16:creationId xmlns:a16="http://schemas.microsoft.com/office/drawing/2014/main" id="{C8740703-BE33-4762-A31F-6B6A285C2DF0}"/>
              </a:ext>
            </a:extLst>
          </p:cNvPr>
          <p:cNvSpPr txBox="1"/>
          <p:nvPr/>
        </p:nvSpPr>
        <p:spPr>
          <a:xfrm>
            <a:off x="2250440" y="6370320"/>
            <a:ext cx="3769360" cy="369332"/>
          </a:xfrm>
          <a:prstGeom prst="rect">
            <a:avLst/>
          </a:prstGeom>
          <a:noFill/>
        </p:spPr>
        <p:txBody>
          <a:bodyPr wrap="square" rtlCol="0">
            <a:spAutoFit/>
          </a:bodyPr>
          <a:lstStyle/>
          <a:p>
            <a:r>
              <a:rPr lang="fr-FR" dirty="0"/>
              <a:t>60% patients à domicile</a:t>
            </a:r>
          </a:p>
        </p:txBody>
      </p:sp>
    </p:spTree>
    <p:extLst>
      <p:ext uri="{BB962C8B-B14F-4D97-AF65-F5344CB8AC3E}">
        <p14:creationId xmlns:p14="http://schemas.microsoft.com/office/powerpoint/2010/main" val="32226843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CFD1-3096-794B-9AD8-725F9D10A7AE}"/>
              </a:ext>
            </a:extLst>
          </p:cNvPr>
          <p:cNvSpPr>
            <a:spLocks noGrp="1"/>
          </p:cNvSpPr>
          <p:nvPr>
            <p:ph type="title"/>
          </p:nvPr>
        </p:nvSpPr>
        <p:spPr>
          <a:xfrm>
            <a:off x="2121828" y="97999"/>
            <a:ext cx="7886700" cy="1325563"/>
          </a:xfrm>
        </p:spPr>
        <p:txBody>
          <a:bodyPr/>
          <a:lstStyle/>
          <a:p>
            <a:r>
              <a:rPr lang="fr-FR" dirty="0"/>
              <a:t>Taux bénéficiaires de l’APA (rapporté aux patients &gt;75 ans)</a:t>
            </a:r>
          </a:p>
        </p:txBody>
      </p:sp>
      <p:pic>
        <p:nvPicPr>
          <p:cNvPr id="5" name="Content Placeholder 4">
            <a:extLst>
              <a:ext uri="{FF2B5EF4-FFF2-40B4-BE49-F238E27FC236}">
                <a16:creationId xmlns:a16="http://schemas.microsoft.com/office/drawing/2014/main" id="{FFCC6D81-354B-D549-A660-8CFBE3AA326F}"/>
              </a:ext>
            </a:extLst>
          </p:cNvPr>
          <p:cNvPicPr>
            <a:picLocks noGrp="1" noChangeAspect="1"/>
          </p:cNvPicPr>
          <p:nvPr>
            <p:ph idx="1"/>
          </p:nvPr>
        </p:nvPicPr>
        <p:blipFill>
          <a:blip r:embed="rId2"/>
          <a:stretch>
            <a:fillRect/>
          </a:stretch>
        </p:blipFill>
        <p:spPr>
          <a:xfrm>
            <a:off x="1626743" y="1381126"/>
            <a:ext cx="6267235" cy="5476875"/>
          </a:xfrm>
        </p:spPr>
      </p:pic>
      <p:pic>
        <p:nvPicPr>
          <p:cNvPr id="6" name="Content Placeholder 4">
            <a:extLst>
              <a:ext uri="{FF2B5EF4-FFF2-40B4-BE49-F238E27FC236}">
                <a16:creationId xmlns:a16="http://schemas.microsoft.com/office/drawing/2014/main" id="{416FDDC8-0559-2040-A772-3BAECA528EB5}"/>
              </a:ext>
            </a:extLst>
          </p:cNvPr>
          <p:cNvPicPr>
            <a:picLocks noChangeAspect="1"/>
          </p:cNvPicPr>
          <p:nvPr/>
        </p:nvPicPr>
        <p:blipFill>
          <a:blip r:embed="rId3"/>
          <a:stretch>
            <a:fillRect/>
          </a:stretch>
        </p:blipFill>
        <p:spPr>
          <a:xfrm>
            <a:off x="7669309" y="3965825"/>
            <a:ext cx="2818909" cy="2396073"/>
          </a:xfrm>
          <a:prstGeom prst="rect">
            <a:avLst/>
          </a:prstGeom>
        </p:spPr>
      </p:pic>
      <p:sp>
        <p:nvSpPr>
          <p:cNvPr id="7" name="TextBox 6">
            <a:extLst>
              <a:ext uri="{FF2B5EF4-FFF2-40B4-BE49-F238E27FC236}">
                <a16:creationId xmlns:a16="http://schemas.microsoft.com/office/drawing/2014/main" id="{C5F9C0B8-88C7-D648-9BA2-A1DA3CF7A702}"/>
              </a:ext>
            </a:extLst>
          </p:cNvPr>
          <p:cNvSpPr txBox="1"/>
          <p:nvPr/>
        </p:nvSpPr>
        <p:spPr>
          <a:xfrm>
            <a:off x="7616575" y="3596492"/>
            <a:ext cx="2476072" cy="369332"/>
          </a:xfrm>
          <a:prstGeom prst="rect">
            <a:avLst/>
          </a:prstGeom>
          <a:noFill/>
        </p:spPr>
        <p:txBody>
          <a:bodyPr wrap="square" rtlCol="0">
            <a:spAutoFit/>
          </a:bodyPr>
          <a:lstStyle/>
          <a:p>
            <a:r>
              <a:rPr lang="fr-FR" dirty="0"/>
              <a:t>Répartition aide sociale</a:t>
            </a:r>
          </a:p>
        </p:txBody>
      </p:sp>
    </p:spTree>
    <p:extLst>
      <p:ext uri="{BB962C8B-B14F-4D97-AF65-F5344CB8AC3E}">
        <p14:creationId xmlns:p14="http://schemas.microsoft.com/office/powerpoint/2010/main" val="33046717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12200C-20F8-4436-B400-9A60CAD83D5D}"/>
              </a:ext>
            </a:extLst>
          </p:cNvPr>
          <p:cNvSpPr>
            <a:spLocks noGrp="1"/>
          </p:cNvSpPr>
          <p:nvPr>
            <p:ph type="title"/>
          </p:nvPr>
        </p:nvSpPr>
        <p:spPr/>
        <p:txBody>
          <a:bodyPr/>
          <a:lstStyle/>
          <a:p>
            <a:r>
              <a:rPr lang="fr-FR" dirty="0"/>
              <a:t>Règles d’attribution individuelles</a:t>
            </a:r>
          </a:p>
        </p:txBody>
      </p:sp>
      <p:sp>
        <p:nvSpPr>
          <p:cNvPr id="3" name="Espace réservé du contenu 2">
            <a:extLst>
              <a:ext uri="{FF2B5EF4-FFF2-40B4-BE49-F238E27FC236}">
                <a16:creationId xmlns:a16="http://schemas.microsoft.com/office/drawing/2014/main" id="{90B6F211-789E-4A3F-9CEC-B4FB5F14AD9B}"/>
              </a:ext>
            </a:extLst>
          </p:cNvPr>
          <p:cNvSpPr>
            <a:spLocks noGrp="1"/>
          </p:cNvSpPr>
          <p:nvPr>
            <p:ph idx="1"/>
          </p:nvPr>
        </p:nvSpPr>
        <p:spPr/>
        <p:txBody>
          <a:bodyPr>
            <a:normAutofit/>
          </a:bodyPr>
          <a:lstStyle/>
          <a:p>
            <a:r>
              <a:rPr lang="fr-FR" dirty="0"/>
              <a:t>Plafonds selon GIR (de 562,57 €/mois en GIR 4 à 1312,67 €/mois en GIR 1 au 1er janvier 2015)</a:t>
            </a:r>
          </a:p>
          <a:p>
            <a:r>
              <a:rPr lang="fr-FR" dirty="0"/>
              <a:t>Taux de participation 0 à 90% selon revenus (seuils au 1er avril 2014 : &lt;739 et &gt;2945 €) </a:t>
            </a:r>
          </a:p>
          <a:p>
            <a:r>
              <a:rPr lang="fr-FR" dirty="0">
                <a:solidFill>
                  <a:srgbClr val="0070C0"/>
                </a:solidFill>
              </a:rPr>
              <a:t>Ticket modérateur (€) = Taux de participation(%) x coût de l’heure d’aides (€)</a:t>
            </a:r>
            <a:endParaRPr lang="fr-FR" dirty="0"/>
          </a:p>
          <a:p>
            <a:r>
              <a:rPr lang="fr-FR" dirty="0"/>
              <a:t>Cadre de tarification fixé par l’état central mais </a:t>
            </a:r>
            <a:r>
              <a:rPr lang="fr-FR" b="1" dirty="0"/>
              <a:t>c’est le conseil général qui définit l’estimation de l’heure d’aide</a:t>
            </a:r>
          </a:p>
          <a:p>
            <a:pPr marL="0" indent="0">
              <a:buNone/>
            </a:pPr>
            <a:endParaRPr lang="fr-FR" dirty="0"/>
          </a:p>
        </p:txBody>
      </p:sp>
    </p:spTree>
    <p:extLst>
      <p:ext uri="{BB962C8B-B14F-4D97-AF65-F5344CB8AC3E}">
        <p14:creationId xmlns:p14="http://schemas.microsoft.com/office/powerpoint/2010/main" val="5168098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3C0717-052A-4A4A-8B7D-F92B9F9D83E3}"/>
              </a:ext>
            </a:extLst>
          </p:cNvPr>
          <p:cNvSpPr>
            <a:spLocks noGrp="1"/>
          </p:cNvSpPr>
          <p:nvPr>
            <p:ph type="title"/>
          </p:nvPr>
        </p:nvSpPr>
        <p:spPr/>
        <p:txBody>
          <a:bodyPr/>
          <a:lstStyle/>
          <a:p>
            <a:r>
              <a:rPr lang="fr-FR" dirty="0"/>
              <a:t>Calcul du coût de l’heure d’aide</a:t>
            </a:r>
          </a:p>
        </p:txBody>
      </p:sp>
      <p:sp>
        <p:nvSpPr>
          <p:cNvPr id="6" name="ZoneTexte 5">
            <a:extLst>
              <a:ext uri="{FF2B5EF4-FFF2-40B4-BE49-F238E27FC236}">
                <a16:creationId xmlns:a16="http://schemas.microsoft.com/office/drawing/2014/main" id="{0F8F96DD-089A-4E4D-8DA6-A51396597E70}"/>
              </a:ext>
            </a:extLst>
          </p:cNvPr>
          <p:cNvSpPr txBox="1"/>
          <p:nvPr/>
        </p:nvSpPr>
        <p:spPr>
          <a:xfrm>
            <a:off x="1964496" y="1487490"/>
            <a:ext cx="7961824" cy="2400657"/>
          </a:xfrm>
          <a:prstGeom prst="rect">
            <a:avLst/>
          </a:prstGeom>
          <a:noFill/>
        </p:spPr>
        <p:txBody>
          <a:bodyPr wrap="square" rtlCol="0">
            <a:spAutoFit/>
          </a:bodyPr>
          <a:lstStyle/>
          <a:p>
            <a:pPr marL="285750" indent="-285750">
              <a:buFont typeface="Arial" panose="020B0604020202020204" pitchFamily="34" charset="0"/>
              <a:buChar char="•"/>
            </a:pPr>
            <a:r>
              <a:rPr lang="fr-FR" sz="2500" dirty="0"/>
              <a:t>Règle 1: heure facturée par la structure d’aide à domicile (SAAD)</a:t>
            </a:r>
          </a:p>
          <a:p>
            <a:pPr marL="285750" indent="-285750">
              <a:buFont typeface="Arial" panose="020B0604020202020204" pitchFamily="34" charset="0"/>
              <a:buChar char="•"/>
            </a:pPr>
            <a:r>
              <a:rPr lang="fr-FR" sz="2500" dirty="0"/>
              <a:t>Règle 2: tarif de référence avec dépassement à la charge du bénéficiaire </a:t>
            </a:r>
          </a:p>
          <a:p>
            <a:pPr marL="285750" indent="-285750">
              <a:buFont typeface="Arial" panose="020B0604020202020204" pitchFamily="34" charset="0"/>
              <a:buChar char="•"/>
            </a:pPr>
            <a:r>
              <a:rPr lang="fr-FR" sz="2500" dirty="0"/>
              <a:t>Règle 3: tarif de référence avec prise en charge du dépassement par aide publique du conseil général</a:t>
            </a:r>
          </a:p>
        </p:txBody>
      </p:sp>
      <p:pic>
        <p:nvPicPr>
          <p:cNvPr id="8" name="Image 7">
            <a:extLst>
              <a:ext uri="{FF2B5EF4-FFF2-40B4-BE49-F238E27FC236}">
                <a16:creationId xmlns:a16="http://schemas.microsoft.com/office/drawing/2014/main" id="{67DB3143-6285-4AC5-8EBF-AB46DADBFDF7}"/>
              </a:ext>
            </a:extLst>
          </p:cNvPr>
          <p:cNvPicPr>
            <a:picLocks noChangeAspect="1"/>
          </p:cNvPicPr>
          <p:nvPr/>
        </p:nvPicPr>
        <p:blipFill>
          <a:blip r:embed="rId2"/>
          <a:stretch>
            <a:fillRect/>
          </a:stretch>
        </p:blipFill>
        <p:spPr>
          <a:xfrm>
            <a:off x="4943200" y="3888147"/>
            <a:ext cx="5284305" cy="2887445"/>
          </a:xfrm>
          <a:prstGeom prst="rect">
            <a:avLst/>
          </a:prstGeom>
        </p:spPr>
      </p:pic>
      <p:sp>
        <p:nvSpPr>
          <p:cNvPr id="9" name="ZoneTexte 8">
            <a:extLst>
              <a:ext uri="{FF2B5EF4-FFF2-40B4-BE49-F238E27FC236}">
                <a16:creationId xmlns:a16="http://schemas.microsoft.com/office/drawing/2014/main" id="{DF04B056-560E-4678-8CDE-B205F1C974B5}"/>
              </a:ext>
            </a:extLst>
          </p:cNvPr>
          <p:cNvSpPr txBox="1"/>
          <p:nvPr/>
        </p:nvSpPr>
        <p:spPr>
          <a:xfrm>
            <a:off x="2604576" y="4271845"/>
            <a:ext cx="2121094" cy="1477328"/>
          </a:xfrm>
          <a:prstGeom prst="rect">
            <a:avLst/>
          </a:prstGeom>
          <a:noFill/>
        </p:spPr>
        <p:txBody>
          <a:bodyPr wrap="square" rtlCol="0">
            <a:spAutoFit/>
          </a:bodyPr>
          <a:lstStyle/>
          <a:p>
            <a:r>
              <a:rPr lang="fr-FR" dirty="0"/>
              <a:t>Ex: bénéficiaire ayant taux de participation à 30%,</a:t>
            </a:r>
          </a:p>
          <a:p>
            <a:r>
              <a:rPr lang="fr-FR" dirty="0"/>
              <a:t>Pour une heure d’aide facturée 20€ </a:t>
            </a:r>
          </a:p>
        </p:txBody>
      </p:sp>
      <p:sp>
        <p:nvSpPr>
          <p:cNvPr id="10" name="ZoneTexte 9">
            <a:extLst>
              <a:ext uri="{FF2B5EF4-FFF2-40B4-BE49-F238E27FC236}">
                <a16:creationId xmlns:a16="http://schemas.microsoft.com/office/drawing/2014/main" id="{9A7390FA-E7C5-49CF-81EA-A24D0776DA33}"/>
              </a:ext>
            </a:extLst>
          </p:cNvPr>
          <p:cNvSpPr txBox="1"/>
          <p:nvPr/>
        </p:nvSpPr>
        <p:spPr>
          <a:xfrm>
            <a:off x="1798320" y="6055361"/>
            <a:ext cx="2468880" cy="646331"/>
          </a:xfrm>
          <a:prstGeom prst="rect">
            <a:avLst/>
          </a:prstGeom>
          <a:noFill/>
        </p:spPr>
        <p:txBody>
          <a:bodyPr wrap="square" rtlCol="0">
            <a:spAutoFit/>
          </a:bodyPr>
          <a:lstStyle/>
          <a:p>
            <a:r>
              <a:rPr lang="fr-FR" dirty="0"/>
              <a:t>Si 20 h par mois, différence = 40€</a:t>
            </a:r>
          </a:p>
        </p:txBody>
      </p:sp>
    </p:spTree>
    <p:extLst>
      <p:ext uri="{BB962C8B-B14F-4D97-AF65-F5344CB8AC3E}">
        <p14:creationId xmlns:p14="http://schemas.microsoft.com/office/powerpoint/2010/main" val="20385550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B338-F884-7149-9CF3-137E57003F6F}"/>
              </a:ext>
            </a:extLst>
          </p:cNvPr>
          <p:cNvSpPr>
            <a:spLocks noGrp="1"/>
          </p:cNvSpPr>
          <p:nvPr>
            <p:ph type="title"/>
          </p:nvPr>
        </p:nvSpPr>
        <p:spPr/>
        <p:txBody>
          <a:bodyPr/>
          <a:lstStyle/>
          <a:p>
            <a:r>
              <a:rPr lang="fr-FR" dirty="0"/>
              <a:t>Deux systèmes de régulation coexistent</a:t>
            </a:r>
          </a:p>
        </p:txBody>
      </p:sp>
      <p:sp>
        <p:nvSpPr>
          <p:cNvPr id="3" name="Content Placeholder 2">
            <a:extLst>
              <a:ext uri="{FF2B5EF4-FFF2-40B4-BE49-F238E27FC236}">
                <a16:creationId xmlns:a16="http://schemas.microsoft.com/office/drawing/2014/main" id="{5E35E1CF-820D-264E-A132-42BA0A3E6C14}"/>
              </a:ext>
            </a:extLst>
          </p:cNvPr>
          <p:cNvSpPr>
            <a:spLocks noGrp="1"/>
          </p:cNvSpPr>
          <p:nvPr>
            <p:ph idx="1"/>
          </p:nvPr>
        </p:nvSpPr>
        <p:spPr/>
        <p:txBody>
          <a:bodyPr>
            <a:normAutofit lnSpcReduction="10000"/>
          </a:bodyPr>
          <a:lstStyle/>
          <a:p>
            <a:r>
              <a:rPr lang="fr-FR" dirty="0"/>
              <a:t>Le régime de l’</a:t>
            </a:r>
            <a:r>
              <a:rPr lang="fr-FR" b="1" dirty="0"/>
              <a:t>agrément</a:t>
            </a:r>
            <a:r>
              <a:rPr lang="fr-FR" dirty="0"/>
              <a:t>, qui relève du Code de travail, est </a:t>
            </a:r>
            <a:r>
              <a:rPr lang="fr-FR" dirty="0" err="1"/>
              <a:t>conﬁé</a:t>
            </a:r>
            <a:r>
              <a:rPr lang="fr-FR" dirty="0"/>
              <a:t> aux directions régionales du travail (DIREECTE) </a:t>
            </a:r>
            <a:r>
              <a:rPr lang="fr-FR" dirty="0">
                <a:sym typeface="Wingdings" panose="05000000000000000000" pitchFamily="2" charset="2"/>
              </a:rPr>
              <a:t> libres de fixer leurs prix (règle 1)</a:t>
            </a:r>
            <a:endParaRPr lang="fr-FR" dirty="0"/>
          </a:p>
          <a:p>
            <a:r>
              <a:rPr lang="fr-FR" dirty="0"/>
              <a:t>Le régime de l’</a:t>
            </a:r>
            <a:r>
              <a:rPr lang="fr-FR" b="1" dirty="0"/>
              <a:t>autorisation</a:t>
            </a:r>
            <a:r>
              <a:rPr lang="fr-FR" dirty="0"/>
              <a:t>, qui relève du Code de l’action sociale et des familles, est </a:t>
            </a:r>
            <a:r>
              <a:rPr lang="fr-FR" dirty="0" err="1"/>
              <a:t>conﬁé</a:t>
            </a:r>
            <a:r>
              <a:rPr lang="fr-FR" dirty="0"/>
              <a:t> aux conseils départementaux </a:t>
            </a:r>
            <a:r>
              <a:rPr lang="fr-FR" dirty="0">
                <a:sym typeface="Wingdings" panose="05000000000000000000" pitchFamily="2" charset="2"/>
              </a:rPr>
              <a:t>(= ¾ des services d’aide et d’accompagnement à domicile (SAAD) et des heures délivrées) </a:t>
            </a:r>
          </a:p>
          <a:p>
            <a:pPr marL="0" indent="0">
              <a:buNone/>
            </a:pPr>
            <a:r>
              <a:rPr lang="fr-FR" dirty="0">
                <a:sym typeface="Wingdings" panose="05000000000000000000" pitchFamily="2" charset="2"/>
              </a:rPr>
              <a:t>	 tarification administrée par le </a:t>
            </a:r>
            <a:r>
              <a:rPr lang="fr-FR" b="1" dirty="0">
                <a:sym typeface="Wingdings" panose="05000000000000000000" pitchFamily="2" charset="2"/>
              </a:rPr>
              <a:t>président du conseil départemental </a:t>
            </a:r>
            <a:r>
              <a:rPr lang="fr-FR" dirty="0">
                <a:sym typeface="Wingdings" panose="05000000000000000000" pitchFamily="2" charset="2"/>
              </a:rPr>
              <a:t>et encadrée par l’état 	central (règle 2 le plus souvent)</a:t>
            </a:r>
          </a:p>
          <a:p>
            <a:pPr>
              <a:buFont typeface="Symbol" panose="05050102010706020507" pitchFamily="18" charset="2"/>
              <a:buChar char="Þ"/>
            </a:pPr>
            <a:r>
              <a:rPr lang="fr-FR" dirty="0">
                <a:solidFill>
                  <a:srgbClr val="0070C0"/>
                </a:solidFill>
                <a:sym typeface="Wingdings" panose="05000000000000000000" pitchFamily="2" charset="2"/>
              </a:rPr>
              <a:t>Variations entre ses deux régimes qui cause des disparités importantes selon répartition de l’offre de soins </a:t>
            </a:r>
            <a:endParaRPr lang="fr-FR" dirty="0">
              <a:sym typeface="Wingdings" panose="05000000000000000000" pitchFamily="2" charset="2"/>
            </a:endParaRPr>
          </a:p>
          <a:p>
            <a:endParaRPr lang="fr-FR" dirty="0">
              <a:solidFill>
                <a:srgbClr val="0070C0"/>
              </a:solidFill>
              <a:sym typeface="Wingdings" panose="05000000000000000000" pitchFamily="2" charset="2"/>
            </a:endParaRPr>
          </a:p>
        </p:txBody>
      </p:sp>
    </p:spTree>
    <p:extLst>
      <p:ext uri="{BB962C8B-B14F-4D97-AF65-F5344CB8AC3E}">
        <p14:creationId xmlns:p14="http://schemas.microsoft.com/office/powerpoint/2010/main" val="8691167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347120" y="414217"/>
            <a:ext cx="10515600" cy="2852737"/>
          </a:xfrm>
        </p:spPr>
        <p:txBody>
          <a:bodyPr>
            <a:normAutofit/>
          </a:bodyPr>
          <a:lstStyle/>
          <a:p>
            <a:r>
              <a:rPr lang="fr-FR" b="1" dirty="0"/>
              <a:t>Structures de</a:t>
            </a:r>
            <a:br>
              <a:rPr lang="fr-FR" b="1" dirty="0"/>
            </a:br>
            <a:br>
              <a:rPr lang="fr-FR" b="1" dirty="0"/>
            </a:br>
            <a:r>
              <a:rPr lang="fr-FR" b="1" dirty="0"/>
              <a:t> coordination des soins</a:t>
            </a:r>
          </a:p>
        </p:txBody>
      </p:sp>
      <p:pic>
        <p:nvPicPr>
          <p:cNvPr id="2" name="Image 1">
            <a:extLst>
              <a:ext uri="{FF2B5EF4-FFF2-40B4-BE49-F238E27FC236}">
                <a16:creationId xmlns:a16="http://schemas.microsoft.com/office/drawing/2014/main" id="{177C56B9-6403-4338-B1B8-17B36CB48BE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27506" y="3167484"/>
            <a:ext cx="5697517" cy="3418510"/>
          </a:xfrm>
          <a:prstGeom prst="rect">
            <a:avLst/>
          </a:prstGeom>
        </p:spPr>
      </p:pic>
      <p:sp>
        <p:nvSpPr>
          <p:cNvPr id="3" name="Rectangle 2">
            <a:extLst>
              <a:ext uri="{FF2B5EF4-FFF2-40B4-BE49-F238E27FC236}">
                <a16:creationId xmlns:a16="http://schemas.microsoft.com/office/drawing/2014/main" id="{89C61499-9688-43AC-BAFB-0BC15BC360D6}"/>
              </a:ext>
            </a:extLst>
          </p:cNvPr>
          <p:cNvSpPr/>
          <p:nvPr/>
        </p:nvSpPr>
        <p:spPr>
          <a:xfrm>
            <a:off x="0" y="0"/>
            <a:ext cx="12192000" cy="41421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67607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E6E5F2-6B2D-4AEB-A290-BCFF01700833}"/>
              </a:ext>
            </a:extLst>
          </p:cNvPr>
          <p:cNvSpPr>
            <a:spLocks noGrp="1"/>
          </p:cNvSpPr>
          <p:nvPr>
            <p:ph type="title"/>
          </p:nvPr>
        </p:nvSpPr>
        <p:spPr>
          <a:xfrm>
            <a:off x="838200" y="0"/>
            <a:ext cx="10515600" cy="1325563"/>
          </a:xfrm>
        </p:spPr>
        <p:txBody>
          <a:bodyPr/>
          <a:lstStyle/>
          <a:p>
            <a:r>
              <a:rPr lang="fr-FR" b="1" dirty="0"/>
              <a:t>DAC: Dispositifs d’Appui à la Coordination</a:t>
            </a:r>
          </a:p>
        </p:txBody>
      </p:sp>
      <p:pic>
        <p:nvPicPr>
          <p:cNvPr id="8" name="Image 7">
            <a:extLst>
              <a:ext uri="{FF2B5EF4-FFF2-40B4-BE49-F238E27FC236}">
                <a16:creationId xmlns:a16="http://schemas.microsoft.com/office/drawing/2014/main" id="{A01DA116-1786-4595-AD41-F1BEEDB35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048" y="1013871"/>
            <a:ext cx="8771903" cy="5737299"/>
          </a:xfrm>
          <a:prstGeom prst="rect">
            <a:avLst/>
          </a:prstGeom>
        </p:spPr>
      </p:pic>
    </p:spTree>
    <p:extLst>
      <p:ext uri="{BB962C8B-B14F-4D97-AF65-F5344CB8AC3E}">
        <p14:creationId xmlns:p14="http://schemas.microsoft.com/office/powerpoint/2010/main" val="3700209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p:txBody>
          <a:bodyPr/>
          <a:lstStyle/>
          <a:p>
            <a:r>
              <a:rPr lang="fr-FR" altLang="en-US" dirty="0">
                <a:ea typeface="ＭＳ Ｐゴシック" panose="020B0600070205080204" pitchFamily="34" charset="-128"/>
              </a:rPr>
              <a:t>Evolution des limitations d’activités usuelles</a:t>
            </a:r>
            <a:endParaRPr lang="en-GB" altLang="en-US" dirty="0">
              <a:ea typeface="ＭＳ Ｐゴシック" panose="020B0600070205080204" pitchFamily="34" charset="-128"/>
            </a:endParaRPr>
          </a:p>
        </p:txBody>
      </p:sp>
      <p:pic>
        <p:nvPicPr>
          <p:cNvPr id="25603" name="Espace réservé du contenu 6" descr="Capture d’écran"/>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9352" y="1690688"/>
            <a:ext cx="9594447" cy="5017280"/>
          </a:xfrm>
        </p:spPr>
      </p:pic>
    </p:spTree>
    <p:extLst>
      <p:ext uri="{BB962C8B-B14F-4D97-AF65-F5344CB8AC3E}">
        <p14:creationId xmlns:p14="http://schemas.microsoft.com/office/powerpoint/2010/main" val="27086027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613" y="0"/>
            <a:ext cx="8714455" cy="6652415"/>
          </a:xfrm>
          <a:prstGeom prst="rect">
            <a:avLst/>
          </a:prstGeom>
        </p:spPr>
      </p:pic>
    </p:spTree>
    <p:extLst>
      <p:ext uri="{BB962C8B-B14F-4D97-AF65-F5344CB8AC3E}">
        <p14:creationId xmlns:p14="http://schemas.microsoft.com/office/powerpoint/2010/main" val="28355443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625" y="151464"/>
            <a:ext cx="8449056" cy="6706536"/>
          </a:xfrm>
          <a:prstGeom prst="rect">
            <a:avLst/>
          </a:prstGeom>
        </p:spPr>
      </p:pic>
    </p:spTree>
    <p:extLst>
      <p:ext uri="{BB962C8B-B14F-4D97-AF65-F5344CB8AC3E}">
        <p14:creationId xmlns:p14="http://schemas.microsoft.com/office/powerpoint/2010/main" val="5819257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651" y="56679"/>
            <a:ext cx="8754697" cy="6744641"/>
          </a:xfrm>
          <a:prstGeom prst="rect">
            <a:avLst/>
          </a:prstGeom>
        </p:spPr>
      </p:pic>
    </p:spTree>
    <p:extLst>
      <p:ext uri="{BB962C8B-B14F-4D97-AF65-F5344CB8AC3E}">
        <p14:creationId xmlns:p14="http://schemas.microsoft.com/office/powerpoint/2010/main" val="40777477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 y="246287"/>
            <a:ext cx="9201632" cy="6495889"/>
          </a:xfrm>
          <a:prstGeom prst="rect">
            <a:avLst/>
          </a:prstGeom>
        </p:spPr>
      </p:pic>
    </p:spTree>
    <p:extLst>
      <p:ext uri="{BB962C8B-B14F-4D97-AF65-F5344CB8AC3E}">
        <p14:creationId xmlns:p14="http://schemas.microsoft.com/office/powerpoint/2010/main" val="1928101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F638C2-874C-4F5A-975C-FB1D849DB336}"/>
              </a:ext>
            </a:extLst>
          </p:cNvPr>
          <p:cNvSpPr>
            <a:spLocks noGrp="1"/>
          </p:cNvSpPr>
          <p:nvPr>
            <p:ph type="title"/>
          </p:nvPr>
        </p:nvSpPr>
        <p:spPr/>
        <p:txBody>
          <a:bodyPr/>
          <a:lstStyle/>
          <a:p>
            <a:r>
              <a:rPr lang="fr-FR" b="1" dirty="0"/>
              <a:t>CPTS</a:t>
            </a:r>
          </a:p>
        </p:txBody>
      </p:sp>
      <p:pic>
        <p:nvPicPr>
          <p:cNvPr id="7" name="Image 6">
            <a:extLst>
              <a:ext uri="{FF2B5EF4-FFF2-40B4-BE49-F238E27FC236}">
                <a16:creationId xmlns:a16="http://schemas.microsoft.com/office/drawing/2014/main" id="{BF551AD2-EB1F-4FC0-B1ED-4A504AEB7425}"/>
              </a:ext>
            </a:extLst>
          </p:cNvPr>
          <p:cNvPicPr>
            <a:picLocks noChangeAspect="1"/>
          </p:cNvPicPr>
          <p:nvPr/>
        </p:nvPicPr>
        <p:blipFill>
          <a:blip r:embed="rId2"/>
          <a:stretch>
            <a:fillRect/>
          </a:stretch>
        </p:blipFill>
        <p:spPr>
          <a:xfrm>
            <a:off x="8252207" y="227394"/>
            <a:ext cx="3419475" cy="1333500"/>
          </a:xfrm>
          <a:prstGeom prst="rect">
            <a:avLst/>
          </a:prstGeom>
        </p:spPr>
      </p:pic>
      <p:sp>
        <p:nvSpPr>
          <p:cNvPr id="8" name="ZoneTexte 7">
            <a:extLst>
              <a:ext uri="{FF2B5EF4-FFF2-40B4-BE49-F238E27FC236}">
                <a16:creationId xmlns:a16="http://schemas.microsoft.com/office/drawing/2014/main" id="{B2237902-D2E8-4EE9-B0AE-46CD60C375C2}"/>
              </a:ext>
            </a:extLst>
          </p:cNvPr>
          <p:cNvSpPr txBox="1"/>
          <p:nvPr/>
        </p:nvSpPr>
        <p:spPr>
          <a:xfrm>
            <a:off x="682906" y="2238923"/>
            <a:ext cx="10988776" cy="1477328"/>
          </a:xfrm>
          <a:prstGeom prst="rect">
            <a:avLst/>
          </a:prstGeom>
          <a:noFill/>
        </p:spPr>
        <p:txBody>
          <a:bodyPr wrap="square" rtlCol="0">
            <a:spAutoFit/>
          </a:bodyPr>
          <a:lstStyle/>
          <a:p>
            <a:r>
              <a:rPr lang="fr-FR" b="0" i="0" dirty="0">
                <a:effectLst/>
                <a:latin typeface="Roboto"/>
              </a:rPr>
              <a:t>Les CPTS (communautés professionnelles territoriales de santé) ont pour rôle de coordonner les professionnels d’un même territoire qui souhaitent s’organiser – à leur initiative – autour d’un projet de santé pour répondre à des problématiques communes : organisation des soins non programmés, coordination ville-hôpital, attractivité médicale du territoire, coopération entre médecins et infirmiers pour le maintien à domicile…</a:t>
            </a:r>
            <a:endParaRPr lang="fr-FR" dirty="0"/>
          </a:p>
        </p:txBody>
      </p:sp>
      <p:sp>
        <p:nvSpPr>
          <p:cNvPr id="9" name="ZoneTexte 8">
            <a:extLst>
              <a:ext uri="{FF2B5EF4-FFF2-40B4-BE49-F238E27FC236}">
                <a16:creationId xmlns:a16="http://schemas.microsoft.com/office/drawing/2014/main" id="{26DC7D22-8EEC-42FD-B46C-9971E7A5F300}"/>
              </a:ext>
            </a:extLst>
          </p:cNvPr>
          <p:cNvSpPr txBox="1"/>
          <p:nvPr/>
        </p:nvSpPr>
        <p:spPr>
          <a:xfrm>
            <a:off x="682906" y="4409954"/>
            <a:ext cx="10776031" cy="430887"/>
          </a:xfrm>
          <a:prstGeom prst="rect">
            <a:avLst/>
          </a:prstGeom>
          <a:noFill/>
        </p:spPr>
        <p:txBody>
          <a:bodyPr wrap="square" rtlCol="0">
            <a:spAutoFit/>
          </a:bodyPr>
          <a:lstStyle/>
          <a:p>
            <a:r>
              <a:rPr lang="fr-FR" sz="2200" dirty="0"/>
              <a:t>Financement par l’ARS qui octroie des agréments selon les projets</a:t>
            </a:r>
          </a:p>
        </p:txBody>
      </p:sp>
    </p:spTree>
    <p:extLst>
      <p:ext uri="{BB962C8B-B14F-4D97-AF65-F5344CB8AC3E}">
        <p14:creationId xmlns:p14="http://schemas.microsoft.com/office/powerpoint/2010/main" val="10888832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38200" y="1608801"/>
            <a:ext cx="10515600" cy="2852737"/>
          </a:xfrm>
        </p:spPr>
        <p:txBody>
          <a:bodyPr/>
          <a:lstStyle/>
          <a:p>
            <a:pPr algn="ctr"/>
            <a:r>
              <a:rPr lang="fr-FR" b="1" dirty="0">
                <a:solidFill>
                  <a:srgbClr val="660066"/>
                </a:solidFill>
              </a:rPr>
              <a:t>Les interfaces </a:t>
            </a:r>
            <a:br>
              <a:rPr lang="fr-FR" b="1" dirty="0">
                <a:solidFill>
                  <a:srgbClr val="660066"/>
                </a:solidFill>
              </a:rPr>
            </a:br>
            <a:r>
              <a:rPr lang="fr-FR" b="1" dirty="0">
                <a:solidFill>
                  <a:srgbClr val="660066"/>
                </a:solidFill>
              </a:rPr>
              <a:t>ville-hôpital</a:t>
            </a:r>
          </a:p>
        </p:txBody>
      </p:sp>
      <p:sp>
        <p:nvSpPr>
          <p:cNvPr id="2" name="Rectangle 1">
            <a:extLst>
              <a:ext uri="{FF2B5EF4-FFF2-40B4-BE49-F238E27FC236}">
                <a16:creationId xmlns:a16="http://schemas.microsoft.com/office/drawing/2014/main" id="{CE9BC8BA-2A42-44B3-BA3E-D10CAC9D7708}"/>
              </a:ext>
            </a:extLst>
          </p:cNvPr>
          <p:cNvSpPr/>
          <p:nvPr/>
        </p:nvSpPr>
        <p:spPr>
          <a:xfrm>
            <a:off x="0" y="4965539"/>
            <a:ext cx="12192000" cy="54401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056028BC-A112-4D09-BB03-01E93B43887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6877" y="422316"/>
            <a:ext cx="6107646" cy="2372970"/>
          </a:xfrm>
          <a:prstGeom prst="rect">
            <a:avLst/>
          </a:prstGeom>
        </p:spPr>
      </p:pic>
    </p:spTree>
    <p:extLst>
      <p:ext uri="{BB962C8B-B14F-4D97-AF65-F5344CB8AC3E}">
        <p14:creationId xmlns:p14="http://schemas.microsoft.com/office/powerpoint/2010/main" val="18919953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286603"/>
            <a:ext cx="10058400" cy="1237397"/>
          </a:xfrm>
        </p:spPr>
        <p:txBody>
          <a:bodyPr/>
          <a:lstStyle/>
          <a:p>
            <a:r>
              <a:rPr lang="fr-FR" b="1" dirty="0">
                <a:solidFill>
                  <a:srgbClr val="660066"/>
                </a:solidFill>
              </a:rPr>
              <a:t>Les hotlines gériatriques</a:t>
            </a:r>
          </a:p>
        </p:txBody>
      </p:sp>
      <p:sp>
        <p:nvSpPr>
          <p:cNvPr id="4" name="Espace réservé du contenu 3"/>
          <p:cNvSpPr>
            <a:spLocks noGrp="1"/>
          </p:cNvSpPr>
          <p:nvPr>
            <p:ph sz="half" idx="2"/>
          </p:nvPr>
        </p:nvSpPr>
        <p:spPr>
          <a:xfrm>
            <a:off x="749808" y="2221992"/>
            <a:ext cx="5285232" cy="4187952"/>
          </a:xfrm>
        </p:spPr>
        <p:txBody>
          <a:bodyPr>
            <a:normAutofit fontScale="77500" lnSpcReduction="20000"/>
          </a:bodyPr>
          <a:lstStyle/>
          <a:p>
            <a:pPr marL="357188" indent="-357188">
              <a:buClr>
                <a:srgbClr val="660066"/>
              </a:buClr>
              <a:buFont typeface="Wingdings" panose="05000000000000000000" pitchFamily="2" charset="2"/>
              <a:buChar char="ü"/>
            </a:pPr>
            <a:r>
              <a:rPr lang="fr-FR" sz="2200" b="1" dirty="0">
                <a:solidFill>
                  <a:srgbClr val="660066"/>
                </a:solidFill>
              </a:rPr>
              <a:t>Astreinte téléphonique gériatrique</a:t>
            </a:r>
          </a:p>
          <a:p>
            <a:pPr marL="630238" indent="-273050">
              <a:buClr>
                <a:srgbClr val="660066"/>
              </a:buClr>
              <a:buFont typeface="Arial" panose="020B0604020202020204" pitchFamily="34" charset="0"/>
              <a:buChar char="•"/>
            </a:pPr>
            <a:r>
              <a:rPr lang="fr-FR" b="1" dirty="0">
                <a:solidFill>
                  <a:schemeClr val="tx2">
                    <a:lumMod val="75000"/>
                  </a:schemeClr>
                </a:solidFill>
              </a:rPr>
              <a:t>Médecin gériatre hospitalier au service des professionnels de la ville d’un secteur géographique défini</a:t>
            </a:r>
          </a:p>
          <a:p>
            <a:pPr marL="630238" indent="-273050">
              <a:buClr>
                <a:srgbClr val="660066"/>
              </a:buClr>
              <a:buFont typeface="Arial" panose="020B0604020202020204" pitchFamily="34" charset="0"/>
              <a:buChar char="•"/>
            </a:pPr>
            <a:r>
              <a:rPr lang="fr-FR" b="1" dirty="0">
                <a:solidFill>
                  <a:schemeClr val="tx2">
                    <a:lumMod val="75000"/>
                  </a:schemeClr>
                </a:solidFill>
              </a:rPr>
              <a:t>Du lundi au vendredi de 9 h à 18 h</a:t>
            </a:r>
          </a:p>
          <a:p>
            <a:pPr marL="357188" indent="-357188">
              <a:buClr>
                <a:srgbClr val="660066"/>
              </a:buClr>
              <a:buFont typeface="Wingdings" panose="05000000000000000000" pitchFamily="2" charset="2"/>
              <a:buChar char="ü"/>
            </a:pPr>
            <a:r>
              <a:rPr lang="fr-FR" sz="2200" b="1" dirty="0">
                <a:solidFill>
                  <a:srgbClr val="660066"/>
                </a:solidFill>
              </a:rPr>
              <a:t>Qui peut appeler ?</a:t>
            </a:r>
          </a:p>
          <a:p>
            <a:pPr marL="630238" indent="-273050">
              <a:spcBef>
                <a:spcPts val="600"/>
              </a:spcBef>
              <a:spcAft>
                <a:spcPts val="0"/>
              </a:spcAft>
              <a:buClr>
                <a:srgbClr val="660066"/>
              </a:buClr>
              <a:buFont typeface="Arial" panose="020B0604020202020204" pitchFamily="34" charset="0"/>
              <a:buChar char="•"/>
            </a:pPr>
            <a:r>
              <a:rPr lang="fr-FR" b="1" dirty="0">
                <a:solidFill>
                  <a:schemeClr val="tx2">
                    <a:lumMod val="75000"/>
                  </a:schemeClr>
                </a:solidFill>
              </a:rPr>
              <a:t>Médecins libéraux</a:t>
            </a:r>
          </a:p>
          <a:p>
            <a:pPr marL="630238" indent="-273050">
              <a:spcBef>
                <a:spcPts val="600"/>
              </a:spcBef>
              <a:spcAft>
                <a:spcPts val="0"/>
              </a:spcAft>
              <a:buClr>
                <a:srgbClr val="660066"/>
              </a:buClr>
              <a:buFont typeface="Arial" panose="020B0604020202020204" pitchFamily="34" charset="0"/>
              <a:buChar char="•"/>
            </a:pPr>
            <a:r>
              <a:rPr lang="fr-FR" b="1" dirty="0">
                <a:solidFill>
                  <a:schemeClr val="tx2">
                    <a:lumMod val="75000"/>
                  </a:schemeClr>
                </a:solidFill>
              </a:rPr>
              <a:t>Paramédicaux libéraux</a:t>
            </a:r>
          </a:p>
          <a:p>
            <a:pPr marL="630238" indent="-273050">
              <a:spcBef>
                <a:spcPts val="600"/>
              </a:spcBef>
              <a:spcAft>
                <a:spcPts val="0"/>
              </a:spcAft>
              <a:buClr>
                <a:srgbClr val="660066"/>
              </a:buClr>
              <a:buFont typeface="Arial" panose="020B0604020202020204" pitchFamily="34" charset="0"/>
              <a:buChar char="•"/>
            </a:pPr>
            <a:r>
              <a:rPr lang="fr-FR" b="1" dirty="0">
                <a:solidFill>
                  <a:schemeClr val="tx2">
                    <a:lumMod val="75000"/>
                  </a:schemeClr>
                </a:solidFill>
              </a:rPr>
              <a:t>Médecins coordonnateur d’EHPAD</a:t>
            </a:r>
          </a:p>
          <a:p>
            <a:pPr marL="630238" indent="-273050">
              <a:spcBef>
                <a:spcPts val="600"/>
              </a:spcBef>
              <a:spcAft>
                <a:spcPts val="0"/>
              </a:spcAft>
              <a:buClr>
                <a:srgbClr val="660066"/>
              </a:buClr>
              <a:buFont typeface="Arial" panose="020B0604020202020204" pitchFamily="34" charset="0"/>
              <a:buChar char="•"/>
            </a:pPr>
            <a:r>
              <a:rPr lang="fr-FR" b="1" dirty="0">
                <a:solidFill>
                  <a:schemeClr val="tx2">
                    <a:lumMod val="75000"/>
                  </a:schemeClr>
                </a:solidFill>
              </a:rPr>
              <a:t>IDE coordinatrices de SSIAD d’EHPAD</a:t>
            </a:r>
          </a:p>
          <a:p>
            <a:pPr marL="630238" indent="-273050">
              <a:spcBef>
                <a:spcPts val="600"/>
              </a:spcBef>
              <a:spcAft>
                <a:spcPts val="0"/>
              </a:spcAft>
              <a:buClr>
                <a:srgbClr val="660066"/>
              </a:buClr>
              <a:buFont typeface="Arial" panose="020B0604020202020204" pitchFamily="34" charset="0"/>
              <a:buChar char="•"/>
            </a:pPr>
            <a:r>
              <a:rPr lang="fr-FR" b="1" dirty="0">
                <a:solidFill>
                  <a:schemeClr val="tx2">
                    <a:lumMod val="75000"/>
                  </a:schemeClr>
                </a:solidFill>
              </a:rPr>
              <a:t>Coordonnateurs de SSAD</a:t>
            </a:r>
          </a:p>
          <a:p>
            <a:pPr marL="630238" indent="-273050">
              <a:spcBef>
                <a:spcPts val="600"/>
              </a:spcBef>
              <a:spcAft>
                <a:spcPts val="0"/>
              </a:spcAft>
              <a:buClr>
                <a:srgbClr val="660066"/>
              </a:buClr>
              <a:buFont typeface="Arial" panose="020B0604020202020204" pitchFamily="34" charset="0"/>
              <a:buChar char="•"/>
            </a:pPr>
            <a:r>
              <a:rPr lang="fr-FR" b="1" dirty="0">
                <a:solidFill>
                  <a:schemeClr val="tx2">
                    <a:lumMod val="75000"/>
                  </a:schemeClr>
                </a:solidFill>
              </a:rPr>
              <a:t>Professionnels du conseil général</a:t>
            </a:r>
          </a:p>
          <a:p>
            <a:pPr marL="630238" indent="-273050">
              <a:spcBef>
                <a:spcPts val="0"/>
              </a:spcBef>
              <a:spcAft>
                <a:spcPts val="0"/>
              </a:spcAft>
              <a:buClr>
                <a:srgbClr val="660066"/>
              </a:buClr>
              <a:buFont typeface="Arial" panose="020B0604020202020204" pitchFamily="34" charset="0"/>
              <a:buChar char="•"/>
            </a:pPr>
            <a:endParaRPr lang="fr-FR" sz="2400" b="1" dirty="0">
              <a:solidFill>
                <a:schemeClr val="tx2">
                  <a:lumMod val="75000"/>
                </a:schemeClr>
              </a:solidFill>
            </a:endParaRPr>
          </a:p>
          <a:p>
            <a:pPr marL="539750" indent="-274638">
              <a:buClr>
                <a:srgbClr val="660066"/>
              </a:buClr>
              <a:buFont typeface="Arial" panose="020B0604020202020204" pitchFamily="34" charset="0"/>
              <a:buChar char="•"/>
            </a:pPr>
            <a:endParaRPr lang="fr-FR" sz="2400" b="1" dirty="0">
              <a:solidFill>
                <a:srgbClr val="660066"/>
              </a:solidFill>
            </a:endParaRPr>
          </a:p>
        </p:txBody>
      </p:sp>
      <p:sp>
        <p:nvSpPr>
          <p:cNvPr id="7" name="ZoneTexte 6"/>
          <p:cNvSpPr txBox="1"/>
          <p:nvPr/>
        </p:nvSpPr>
        <p:spPr>
          <a:xfrm>
            <a:off x="0" y="6365530"/>
            <a:ext cx="12192000" cy="400110"/>
          </a:xfrm>
          <a:prstGeom prst="rect">
            <a:avLst/>
          </a:prstGeom>
          <a:noFill/>
        </p:spPr>
        <p:txBody>
          <a:bodyPr wrap="square" rtlCol="0">
            <a:spAutoFit/>
          </a:bodyPr>
          <a:lstStyle/>
          <a:p>
            <a:pPr algn="ctr"/>
            <a:r>
              <a:rPr lang="fr-FR" sz="2000" b="1" dirty="0">
                <a:solidFill>
                  <a:schemeClr val="bg1"/>
                </a:solidFill>
              </a:rPr>
              <a:t>Financement : ARS</a:t>
            </a:r>
          </a:p>
        </p:txBody>
      </p:sp>
      <p:pic>
        <p:nvPicPr>
          <p:cNvPr id="3" name="Image 2">
            <a:extLst>
              <a:ext uri="{FF2B5EF4-FFF2-40B4-BE49-F238E27FC236}">
                <a16:creationId xmlns:a16="http://schemas.microsoft.com/office/drawing/2014/main" id="{136438D2-8EC1-4610-B31F-4C2117F2F940}"/>
              </a:ext>
            </a:extLst>
          </p:cNvPr>
          <p:cNvPicPr>
            <a:picLocks noChangeAspect="1"/>
          </p:cNvPicPr>
          <p:nvPr/>
        </p:nvPicPr>
        <p:blipFill rotWithShape="1">
          <a:blip r:embed="rId2">
            <a:clrChange>
              <a:clrFrom>
                <a:srgbClr val="FFFFFF"/>
              </a:clrFrom>
              <a:clrTo>
                <a:srgbClr val="FFFFFF">
                  <a:alpha val="0"/>
                </a:srgbClr>
              </a:clrTo>
            </a:clrChange>
          </a:blip>
          <a:srcRect t="8086" b="9186"/>
          <a:stretch/>
        </p:blipFill>
        <p:spPr>
          <a:xfrm>
            <a:off x="8370275" y="833871"/>
            <a:ext cx="2614100" cy="3482097"/>
          </a:xfrm>
          <a:prstGeom prst="rect">
            <a:avLst/>
          </a:prstGeom>
        </p:spPr>
      </p:pic>
    </p:spTree>
    <p:extLst>
      <p:ext uri="{BB962C8B-B14F-4D97-AF65-F5344CB8AC3E}">
        <p14:creationId xmlns:p14="http://schemas.microsoft.com/office/powerpoint/2010/main" val="21081109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b="1" dirty="0">
                <a:solidFill>
                  <a:srgbClr val="660066"/>
                </a:solidFill>
              </a:rPr>
              <a:t>Les Equipes Mobiles Extra Hospitalières de Gériatrie</a:t>
            </a:r>
          </a:p>
        </p:txBody>
      </p:sp>
      <p:pic>
        <p:nvPicPr>
          <p:cNvPr id="2" name="Image 1">
            <a:extLst>
              <a:ext uri="{FF2B5EF4-FFF2-40B4-BE49-F238E27FC236}">
                <a16:creationId xmlns:a16="http://schemas.microsoft.com/office/drawing/2014/main" id="{C3BE4E06-84DC-4BD5-821D-9521C8FC0120}"/>
              </a:ext>
            </a:extLst>
          </p:cNvPr>
          <p:cNvPicPr>
            <a:picLocks noChangeAspect="1"/>
          </p:cNvPicPr>
          <p:nvPr/>
        </p:nvPicPr>
        <p:blipFill>
          <a:blip r:embed="rId2"/>
          <a:stretch>
            <a:fillRect/>
          </a:stretch>
        </p:blipFill>
        <p:spPr>
          <a:xfrm>
            <a:off x="6227180" y="1195809"/>
            <a:ext cx="5382228" cy="5382228"/>
          </a:xfrm>
          <a:prstGeom prst="rect">
            <a:avLst/>
          </a:prstGeom>
        </p:spPr>
      </p:pic>
      <p:sp>
        <p:nvSpPr>
          <p:cNvPr id="3" name="ZoneTexte 2">
            <a:extLst>
              <a:ext uri="{FF2B5EF4-FFF2-40B4-BE49-F238E27FC236}">
                <a16:creationId xmlns:a16="http://schemas.microsoft.com/office/drawing/2014/main" id="{9426DBD9-E950-492E-881E-8F07884D1EED}"/>
              </a:ext>
            </a:extLst>
          </p:cNvPr>
          <p:cNvSpPr txBox="1"/>
          <p:nvPr/>
        </p:nvSpPr>
        <p:spPr>
          <a:xfrm>
            <a:off x="923443" y="2303362"/>
            <a:ext cx="9297003" cy="1384995"/>
          </a:xfrm>
          <a:prstGeom prst="rect">
            <a:avLst/>
          </a:prstGeom>
          <a:noFill/>
        </p:spPr>
        <p:txBody>
          <a:bodyPr wrap="square" rtlCol="0">
            <a:spAutoFit/>
          </a:bodyPr>
          <a:lstStyle/>
          <a:p>
            <a:r>
              <a:rPr lang="fr-FR" sz="2800" dirty="0"/>
              <a:t>Financement par l’ARS sur des crédits FIR (fond d’investissement régional)</a:t>
            </a:r>
          </a:p>
          <a:p>
            <a:endParaRPr lang="fr-FR" sz="2800" dirty="0"/>
          </a:p>
        </p:txBody>
      </p:sp>
    </p:spTree>
    <p:extLst>
      <p:ext uri="{BB962C8B-B14F-4D97-AF65-F5344CB8AC3E}">
        <p14:creationId xmlns:p14="http://schemas.microsoft.com/office/powerpoint/2010/main" val="25854637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421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2875"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634080"/>
            <a:ext cx="727553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36A68948-8CE1-490F-9E91-2082FFC36D8D}"/>
              </a:ext>
            </a:extLst>
          </p:cNvPr>
          <p:cNvSpPr>
            <a:spLocks noGrp="1"/>
          </p:cNvSpPr>
          <p:nvPr>
            <p:ph type="title"/>
          </p:nvPr>
        </p:nvSpPr>
        <p:spPr>
          <a:xfrm>
            <a:off x="804201" y="951273"/>
            <a:ext cx="6149595" cy="1190546"/>
          </a:xfrm>
        </p:spPr>
        <p:txBody>
          <a:bodyPr>
            <a:normAutofit/>
          </a:bodyPr>
          <a:lstStyle/>
          <a:p>
            <a:r>
              <a:rPr lang="fr-FR" sz="3600">
                <a:solidFill>
                  <a:srgbClr val="FFFFFF"/>
                </a:solidFill>
              </a:rPr>
              <a:t>Points Clés à retenir</a:t>
            </a:r>
          </a:p>
        </p:txBody>
      </p:sp>
      <p:sp>
        <p:nvSpPr>
          <p:cNvPr id="3" name="Espace réservé du contenu 2">
            <a:extLst>
              <a:ext uri="{FF2B5EF4-FFF2-40B4-BE49-F238E27FC236}">
                <a16:creationId xmlns:a16="http://schemas.microsoft.com/office/drawing/2014/main" id="{0B997035-4A4D-4B8D-92E2-1405D1E2C761}"/>
              </a:ext>
            </a:extLst>
          </p:cNvPr>
          <p:cNvSpPr>
            <a:spLocks noGrp="1"/>
          </p:cNvSpPr>
          <p:nvPr>
            <p:ph idx="1"/>
          </p:nvPr>
        </p:nvSpPr>
        <p:spPr>
          <a:xfrm>
            <a:off x="801458" y="2040151"/>
            <a:ext cx="6149595" cy="3301517"/>
          </a:xfrm>
        </p:spPr>
        <p:txBody>
          <a:bodyPr anchor="t">
            <a:normAutofit/>
          </a:bodyPr>
          <a:lstStyle/>
          <a:p>
            <a:r>
              <a:rPr lang="fr-FR" sz="1500" dirty="0">
                <a:solidFill>
                  <a:srgbClr val="FEFFFF"/>
                </a:solidFill>
              </a:rPr>
              <a:t>Enjeu d’adaptation des filières d’accompagnement, sortir de la logique curative hospitalière vers une logique préventive à domicile!</a:t>
            </a:r>
          </a:p>
          <a:p>
            <a:r>
              <a:rPr lang="fr-FR" sz="1500" dirty="0">
                <a:solidFill>
                  <a:srgbClr val="FEFFFF"/>
                </a:solidFill>
              </a:rPr>
              <a:t>L’autonomie est le pouvoir de se gouverner soi-même. Ce n’est pas uniquement « ne pas être dépendant »</a:t>
            </a:r>
          </a:p>
          <a:p>
            <a:r>
              <a:rPr lang="fr-FR" sz="1500" dirty="0">
                <a:solidFill>
                  <a:srgbClr val="FEFFFF"/>
                </a:solidFill>
                <a:sym typeface="Wingdings" panose="05000000000000000000" pitchFamily="2" charset="2"/>
              </a:rPr>
              <a:t>De nombreuses structures qui doivent se coordonner et travailler en réseau</a:t>
            </a:r>
          </a:p>
          <a:p>
            <a:r>
              <a:rPr lang="fr-FR" sz="1500" dirty="0">
                <a:solidFill>
                  <a:srgbClr val="FEFFFF"/>
                </a:solidFill>
                <a:sym typeface="Wingdings" panose="05000000000000000000" pitchFamily="2" charset="2"/>
              </a:rPr>
              <a:t>Promotion du self-management; activité physique; ICOPE (WHO)</a:t>
            </a:r>
            <a:endParaRPr lang="fr-FR" sz="1500" dirty="0">
              <a:solidFill>
                <a:srgbClr val="FEFFFF"/>
              </a:solidFill>
            </a:endParaRPr>
          </a:p>
          <a:p>
            <a:r>
              <a:rPr lang="fr-FR" sz="1500" dirty="0">
                <a:solidFill>
                  <a:srgbClr val="FEFFFF"/>
                </a:solidFill>
              </a:rPr>
              <a:t>Financement sécurité sociale pour la part soins (IDE, SSIAD, kiné) et l’APA pour l’aide à la personne (ex: SAAD) ou autres aides matérielles  </a:t>
            </a:r>
          </a:p>
          <a:p>
            <a:r>
              <a:rPr lang="fr-FR" sz="1500" dirty="0">
                <a:solidFill>
                  <a:srgbClr val="FEFFFF"/>
                </a:solidFill>
              </a:rPr>
              <a:t>Cinquième branche « dépendance » intégrée au PLFSS 2021</a:t>
            </a:r>
          </a:p>
          <a:p>
            <a:pPr marL="0" indent="0">
              <a:buNone/>
            </a:pPr>
            <a:endParaRPr lang="fr-FR" sz="1500" dirty="0">
              <a:solidFill>
                <a:srgbClr val="FEFFFF"/>
              </a:solidFill>
            </a:endParaRPr>
          </a:p>
        </p:txBody>
      </p:sp>
      <p:pic>
        <p:nvPicPr>
          <p:cNvPr id="6" name="Image 5" descr="Une image contenant personne, habits, homme, tenant&#10;&#10;Description générée automatiquement">
            <a:extLst>
              <a:ext uri="{FF2B5EF4-FFF2-40B4-BE49-F238E27FC236}">
                <a16:creationId xmlns:a16="http://schemas.microsoft.com/office/drawing/2014/main" id="{1715A28C-BD74-4BDE-804B-CBD1D5C5783D}"/>
              </a:ext>
            </a:extLst>
          </p:cNvPr>
          <p:cNvPicPr>
            <a:picLocks noChangeAspect="1"/>
          </p:cNvPicPr>
          <p:nvPr/>
        </p:nvPicPr>
        <p:blipFill rotWithShape="1">
          <a:blip r:embed="rId2"/>
          <a:srcRect l="27016" r="14288"/>
          <a:stretch/>
        </p:blipFill>
        <p:spPr>
          <a:xfrm>
            <a:off x="7554137" y="1353980"/>
            <a:ext cx="4637558" cy="5257799"/>
          </a:xfrm>
          <a:prstGeom prst="rect">
            <a:avLst/>
          </a:prstGeom>
        </p:spPr>
      </p:pic>
    </p:spTree>
    <p:extLst>
      <p:ext uri="{BB962C8B-B14F-4D97-AF65-F5344CB8AC3E}">
        <p14:creationId xmlns:p14="http://schemas.microsoft.com/office/powerpoint/2010/main" val="1023645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55F0BA-7D8B-4753-AB68-D54E59A24A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4A1B0A0-EBD1-432F-A5C6-0F649EA4224D}"/>
              </a:ext>
            </a:extLst>
          </p:cNvPr>
          <p:cNvSpPr>
            <a:spLocks noGrp="1"/>
          </p:cNvSpPr>
          <p:nvPr>
            <p:ph type="title"/>
          </p:nvPr>
        </p:nvSpPr>
        <p:spPr>
          <a:xfrm>
            <a:off x="860524" y="4081486"/>
            <a:ext cx="10464734" cy="1314159"/>
          </a:xfrm>
          <a:noFill/>
        </p:spPr>
        <p:txBody>
          <a:bodyPr vert="horz" lIns="91440" tIns="45720" rIns="91440" bIns="45720" rtlCol="0" anchor="b">
            <a:normAutofit/>
          </a:bodyPr>
          <a:lstStyle/>
          <a:p>
            <a:pPr algn="ctr"/>
            <a:r>
              <a:rPr lang="en-US" sz="5200"/>
              <a:t>MERCI!</a:t>
            </a:r>
          </a:p>
        </p:txBody>
      </p:sp>
      <p:sp>
        <p:nvSpPr>
          <p:cNvPr id="3" name="Espace réservé du texte 2">
            <a:extLst>
              <a:ext uri="{FF2B5EF4-FFF2-40B4-BE49-F238E27FC236}">
                <a16:creationId xmlns:a16="http://schemas.microsoft.com/office/drawing/2014/main" id="{80C6C52E-602C-46D3-8047-36E7EB475BD8}"/>
              </a:ext>
            </a:extLst>
          </p:cNvPr>
          <p:cNvSpPr>
            <a:spLocks noGrp="1"/>
          </p:cNvSpPr>
          <p:nvPr>
            <p:ph type="body" idx="1"/>
          </p:nvPr>
        </p:nvSpPr>
        <p:spPr>
          <a:xfrm>
            <a:off x="836681" y="5567363"/>
            <a:ext cx="10512421" cy="557187"/>
          </a:xfrm>
          <a:noFill/>
        </p:spPr>
        <p:txBody>
          <a:bodyPr vert="horz" lIns="91440" tIns="45720" rIns="91440" bIns="45720" rtlCol="0">
            <a:normAutofit/>
          </a:bodyPr>
          <a:lstStyle/>
          <a:p>
            <a:pPr algn="ctr"/>
            <a:r>
              <a:rPr lang="en-US">
                <a:solidFill>
                  <a:schemeClr val="tx1"/>
                </a:solidFill>
              </a:rPr>
              <a:t>Questions: </a:t>
            </a:r>
            <a:r>
              <a:rPr lang="en-US">
                <a:solidFill>
                  <a:schemeClr val="tx1"/>
                </a:solidFill>
                <a:hlinkClick r:id="rId2"/>
              </a:rPr>
              <a:t>thomas.gilbert@chu-lyon.fr</a:t>
            </a:r>
            <a:r>
              <a:rPr lang="en-US">
                <a:solidFill>
                  <a:schemeClr val="tx1"/>
                </a:solidFill>
              </a:rPr>
              <a:t> </a:t>
            </a:r>
          </a:p>
        </p:txBody>
      </p:sp>
      <p:pic>
        <p:nvPicPr>
          <p:cNvPr id="5" name="Image 4" descr="Une image contenant posant, photo, personne, groupe&#10;&#10;Description générée automatiquement">
            <a:extLst>
              <a:ext uri="{FF2B5EF4-FFF2-40B4-BE49-F238E27FC236}">
                <a16:creationId xmlns:a16="http://schemas.microsoft.com/office/drawing/2014/main" id="{603B7115-595D-452B-8CBF-7E89C3106153}"/>
              </a:ext>
            </a:extLst>
          </p:cNvPr>
          <p:cNvPicPr>
            <a:picLocks noChangeAspect="1"/>
          </p:cNvPicPr>
          <p:nvPr/>
        </p:nvPicPr>
        <p:blipFill rotWithShape="1">
          <a:blip r:embed="rId3"/>
          <a:srcRect r="3931"/>
          <a:stretch/>
        </p:blipFill>
        <p:spPr>
          <a:xfrm>
            <a:off x="2733778" y="166651"/>
            <a:ext cx="6777732" cy="3733675"/>
          </a:xfrm>
          <a:prstGeom prst="rect">
            <a:avLst/>
          </a:prstGeom>
          <a:effectLst/>
        </p:spPr>
      </p:pic>
    </p:spTree>
    <p:extLst>
      <p:ext uri="{BB962C8B-B14F-4D97-AF65-F5344CB8AC3E}">
        <p14:creationId xmlns:p14="http://schemas.microsoft.com/office/powerpoint/2010/main" val="219923020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ème1" id="{F6A2B736-E5C7-4664-9EC6-5432FDE2D10A}" vid="{D25C775E-8FC6-4BB5-B40F-A5DDA0224617}"/>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4520</Words>
  <Application>Microsoft Office PowerPoint</Application>
  <PresentationFormat>Grand écran</PresentationFormat>
  <Paragraphs>599</Paragraphs>
  <Slides>99</Slides>
  <Notes>24</Notes>
  <HiddenSlides>0</HiddenSlides>
  <MMClips>0</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99</vt:i4>
      </vt:variant>
    </vt:vector>
  </HeadingPairs>
  <TitlesOfParts>
    <vt:vector size="112" baseType="lpstr">
      <vt:lpstr>MS PGothic</vt:lpstr>
      <vt:lpstr>MS PGothic</vt:lpstr>
      <vt:lpstr>Arial</vt:lpstr>
      <vt:lpstr>Calibri</vt:lpstr>
      <vt:lpstr>Calibri Light</vt:lpstr>
      <vt:lpstr>Roboto</vt:lpstr>
      <vt:lpstr>Symbol</vt:lpstr>
      <vt:lpstr>Tahoma</vt:lpstr>
      <vt:lpstr>Times New Roman</vt:lpstr>
      <vt:lpstr>Wingdings</vt:lpstr>
      <vt:lpstr>Thème Office</vt:lpstr>
      <vt:lpstr>Thème1</vt:lpstr>
      <vt:lpstr>1_Thème Office</vt:lpstr>
      <vt:lpstr>Les grands enjeux d’adaptation des filières médico-sociales pour l’accompagnement des personnes âgées en France</vt:lpstr>
      <vt:lpstr>OBJECTIFS</vt:lpstr>
      <vt:lpstr>Evolution Démographique</vt:lpstr>
      <vt:lpstr>La pyramide des âges en 2020</vt:lpstr>
      <vt:lpstr>Population par tranche d’âge (2020)</vt:lpstr>
      <vt:lpstr>Présentation PowerPoint</vt:lpstr>
      <vt:lpstr>Population âgée en grande part féminine</vt:lpstr>
      <vt:lpstr>Présentation PowerPoint</vt:lpstr>
      <vt:lpstr>Evolution des limitations d’activités usuelles</vt:lpstr>
      <vt:lpstr>Espérance de vie sans incapacité</vt:lpstr>
      <vt:lpstr>Poids des comorbidités</vt:lpstr>
      <vt:lpstr>Augmentation du recours à l’hospitalisation</vt:lpstr>
      <vt:lpstr>Le modèle de Bouchon</vt:lpstr>
      <vt:lpstr>« Syndromes Gériatriques » liées à l’hospitalisation</vt:lpstr>
      <vt:lpstr>« Syndromes Gériatriques » liées à l’hospitalisation</vt:lpstr>
      <vt:lpstr>« Syndromes Gériatriques » liées à l’hospitalisation</vt:lpstr>
      <vt:lpstr>« Syndromes Gériatriques » liées à l’hospitalisation</vt:lpstr>
      <vt:lpstr>Les grands enjeux</vt:lpstr>
      <vt:lpstr>Pour aller plus loin…</vt:lpstr>
      <vt:lpstr>Notion de fragilité des personnes âgées</vt:lpstr>
      <vt:lpstr>Présentation PowerPoint</vt:lpstr>
      <vt:lpstr>Electronic Frailty Index</vt:lpstr>
      <vt:lpstr>Variabilité du risque </vt:lpstr>
      <vt:lpstr>Définition de la fragilité</vt:lpstr>
      <vt:lpstr>Présentation PowerPoint</vt:lpstr>
      <vt:lpstr>Présentation PowerPoint</vt:lpstr>
      <vt:lpstr>Exemple sarcopénie dépendance</vt:lpstr>
      <vt:lpstr>Grands principes de prise en charge des personnes âgées aux besoins complexes</vt:lpstr>
      <vt:lpstr>Evaluation Geriatrique Standardisée</vt:lpstr>
      <vt:lpstr>Evaluation Geriatrique Standardisée</vt:lpstr>
      <vt:lpstr>Complexité de prise en charge</vt:lpstr>
      <vt:lpstr>Complexité de prise en charge</vt:lpstr>
      <vt:lpstr>Évolution de la prise en charge gériatrique</vt:lpstr>
      <vt:lpstr>ICOPE: Integrated Care for Older PEople</vt:lpstr>
      <vt:lpstr>Capacités intrinsèques et aptitudes fonctionnelles </vt:lpstr>
      <vt:lpstr>Prévenir la dépendance ou préserver l’autonomie?</vt:lpstr>
      <vt:lpstr>Autonomie</vt:lpstr>
      <vt:lpstr>Dépendance</vt:lpstr>
      <vt:lpstr>Etat Grabataire</vt:lpstr>
      <vt:lpstr>Classification Internationale du Fonctionnement (OMS 2001)</vt:lpstr>
      <vt:lpstr>Conséquences de la dépendance</vt:lpstr>
      <vt:lpstr>Echelles d’évaluation de l’autonomie et de la dépendance</vt:lpstr>
      <vt:lpstr>L’évaluation de la dépendance</vt:lpstr>
      <vt:lpstr>Présentation PowerPoint</vt:lpstr>
      <vt:lpstr>La grille AGGIR (Autonomie Gérontologie Groupes Iso-Ressources)</vt:lpstr>
      <vt:lpstr>10 variables « discriminantes » utilisées dans le calcul du GIR</vt:lpstr>
      <vt:lpstr>7 variables "illustratives"</vt:lpstr>
      <vt:lpstr>cotation</vt:lpstr>
      <vt:lpstr>Grille AGGIR</vt:lpstr>
      <vt:lpstr>6 groupes iso-ressource («  GIR ») </vt:lpstr>
      <vt:lpstr>6 groupes iso-ressource («  GIR ») </vt:lpstr>
      <vt:lpstr>L’évaluation des besoins</vt:lpstr>
      <vt:lpstr> L’évaluation des besoins </vt:lpstr>
      <vt:lpstr>Structures médico-sociales d’accompagnement de la personne âgée</vt:lpstr>
      <vt:lpstr>Présentation PowerPoint</vt:lpstr>
      <vt:lpstr>Structures sanitaires</vt:lpstr>
      <vt:lpstr>Structures d’hébergement/Accueil</vt:lpstr>
      <vt:lpstr>Les partenaires du   maintien à domicile</vt:lpstr>
      <vt:lpstr>Aidants familiaux</vt:lpstr>
      <vt:lpstr>Les professions libérales indépendantes</vt:lpstr>
      <vt:lpstr>Les Services de Soins Infirmiers à Domicile SSIAD</vt:lpstr>
      <vt:lpstr>Les professions libérales indépendantes</vt:lpstr>
      <vt:lpstr>Les Services d’Aides et d’Accompagnement à Domicile SAAD </vt:lpstr>
      <vt:lpstr>SPASAD: Service polyvalent d’aide et de soins à domicile</vt:lpstr>
      <vt:lpstr>Evolution des dispositifs : SERVICES AUTONOMIE</vt:lpstr>
      <vt:lpstr>Système différentié d’accompagnement</vt:lpstr>
      <vt:lpstr>Présentation PowerPoint</vt:lpstr>
      <vt:lpstr>Présentation PowerPoint</vt:lpstr>
      <vt:lpstr>Équipe Spécialisée Alzheimer à Domicile  ESAD </vt:lpstr>
      <vt:lpstr>Présentation PowerPoint</vt:lpstr>
      <vt:lpstr>Présentation PowerPoint</vt:lpstr>
      <vt:lpstr>Présentation PowerPoint</vt:lpstr>
      <vt:lpstr>Présentation PowerPoint</vt:lpstr>
      <vt:lpstr>Présentation PowerPoint</vt:lpstr>
      <vt:lpstr>Présentation PowerPoint</vt:lpstr>
      <vt:lpstr>Les aides  financières </vt:lpstr>
      <vt:lpstr>Présentation PowerPoint</vt:lpstr>
      <vt:lpstr>Sécurité Sociale</vt:lpstr>
      <vt:lpstr>Les branches de la sécurité sociale</vt:lpstr>
      <vt:lpstr>Sécurité sociale</vt:lpstr>
      <vt:lpstr>Création d’une 5ème branche « Dépendance »</vt:lpstr>
      <vt:lpstr>Allocation Personnalisée d’Autonomie APA ou ADPA (Allocation Départementale Personnalisée d’Autonomie)</vt:lpstr>
      <vt:lpstr>APA= 1, 2 millions de bénéficiaires en 2012</vt:lpstr>
      <vt:lpstr>Taux bénéficiaires de l’APA (rapporté aux patients &gt;75 ans)</vt:lpstr>
      <vt:lpstr>Règles d’attribution individuelles</vt:lpstr>
      <vt:lpstr>Calcul du coût de l’heure d’aide</vt:lpstr>
      <vt:lpstr>Deux systèmes de régulation coexistent</vt:lpstr>
      <vt:lpstr>Structures de   coordination des soins</vt:lpstr>
      <vt:lpstr>DAC: Dispositifs d’Appui à la Coordination</vt:lpstr>
      <vt:lpstr>Présentation PowerPoint</vt:lpstr>
      <vt:lpstr>Présentation PowerPoint</vt:lpstr>
      <vt:lpstr>Présentation PowerPoint</vt:lpstr>
      <vt:lpstr>Présentation PowerPoint</vt:lpstr>
      <vt:lpstr>CPTS</vt:lpstr>
      <vt:lpstr>Les interfaces  ville-hôpital</vt:lpstr>
      <vt:lpstr>Les hotlines gériatriques</vt:lpstr>
      <vt:lpstr>Les Equipes Mobiles Extra Hospitalières de Gériatrie</vt:lpstr>
      <vt:lpstr>Points Clés à retenir</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grands enjeux d’adaptation des filières médico-sociales pour l’accompagnement des personnes âgées en France</dc:title>
  <dc:creator>Thomas Gilbert</dc:creator>
  <cp:lastModifiedBy>Enseignement VIDEA</cp:lastModifiedBy>
  <cp:revision>15</cp:revision>
  <dcterms:created xsi:type="dcterms:W3CDTF">2020-10-22T22:33:15Z</dcterms:created>
  <dcterms:modified xsi:type="dcterms:W3CDTF">2025-11-14T10:42:26Z</dcterms:modified>
</cp:coreProperties>
</file>