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84" r:id="rId3"/>
    <p:sldMasterId id="2147483699" r:id="rId4"/>
    <p:sldMasterId id="2147483771" r:id="rId5"/>
    <p:sldMasterId id="2147483807" r:id="rId6"/>
    <p:sldMasterId id="2147483821" r:id="rId7"/>
    <p:sldMasterId id="2147483836" r:id="rId8"/>
  </p:sldMasterIdLst>
  <p:notesMasterIdLst>
    <p:notesMasterId r:id="rId43"/>
  </p:notesMasterIdLst>
  <p:handoutMasterIdLst>
    <p:handoutMasterId r:id="rId44"/>
  </p:handoutMasterIdLst>
  <p:sldIdLst>
    <p:sldId id="549" r:id="rId9"/>
    <p:sldId id="414" r:id="rId10"/>
    <p:sldId id="460" r:id="rId11"/>
    <p:sldId id="541" r:id="rId12"/>
    <p:sldId id="524" r:id="rId13"/>
    <p:sldId id="552" r:id="rId14"/>
    <p:sldId id="529" r:id="rId15"/>
    <p:sldId id="531" r:id="rId16"/>
    <p:sldId id="415" r:id="rId17"/>
    <p:sldId id="516" r:id="rId18"/>
    <p:sldId id="391" r:id="rId19"/>
    <p:sldId id="743" r:id="rId20"/>
    <p:sldId id="267" r:id="rId21"/>
    <p:sldId id="744" r:id="rId22"/>
    <p:sldId id="345" r:id="rId23"/>
    <p:sldId id="426" r:id="rId24"/>
    <p:sldId id="479" r:id="rId25"/>
    <p:sldId id="746" r:id="rId26"/>
    <p:sldId id="742" r:id="rId27"/>
    <p:sldId id="417" r:id="rId28"/>
    <p:sldId id="418" r:id="rId29"/>
    <p:sldId id="419" r:id="rId30"/>
    <p:sldId id="457" r:id="rId31"/>
    <p:sldId id="458" r:id="rId32"/>
    <p:sldId id="420" r:id="rId33"/>
    <p:sldId id="421" r:id="rId34"/>
    <p:sldId id="647" r:id="rId35"/>
    <p:sldId id="737" r:id="rId36"/>
    <p:sldId id="422" r:id="rId37"/>
    <p:sldId id="423" r:id="rId38"/>
    <p:sldId id="478" r:id="rId39"/>
    <p:sldId id="509" r:id="rId40"/>
    <p:sldId id="480" r:id="rId41"/>
    <p:sldId id="481" r:id="rId42"/>
  </p:sldIdLst>
  <p:sldSz cx="9144000" cy="6858000" type="screen4x3"/>
  <p:notesSz cx="9926638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800"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800"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800"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800" i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0051EEF-F36D-4235-886A-BA4DC6A34422}">
          <p14:sldIdLst>
            <p14:sldId id="549"/>
            <p14:sldId id="414"/>
            <p14:sldId id="460"/>
            <p14:sldId id="541"/>
            <p14:sldId id="524"/>
            <p14:sldId id="552"/>
            <p14:sldId id="529"/>
            <p14:sldId id="531"/>
            <p14:sldId id="415"/>
            <p14:sldId id="516"/>
            <p14:sldId id="391"/>
            <p14:sldId id="743"/>
            <p14:sldId id="267"/>
            <p14:sldId id="744"/>
            <p14:sldId id="345"/>
            <p14:sldId id="426"/>
            <p14:sldId id="479"/>
            <p14:sldId id="746"/>
            <p14:sldId id="742"/>
            <p14:sldId id="417"/>
            <p14:sldId id="418"/>
            <p14:sldId id="419"/>
            <p14:sldId id="457"/>
            <p14:sldId id="458"/>
            <p14:sldId id="420"/>
            <p14:sldId id="421"/>
            <p14:sldId id="647"/>
            <p14:sldId id="737"/>
            <p14:sldId id="422"/>
            <p14:sldId id="423"/>
          </p14:sldIdLst>
        </p14:section>
        <p14:section name="Section sans titre" id="{FFBEAA26-C1C4-4283-847B-D2EED8DCA251}">
          <p14:sldIdLst>
            <p14:sldId id="478"/>
            <p14:sldId id="509"/>
            <p14:sldId id="480"/>
            <p14:sldId id="4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99CCFF"/>
    <a:srgbClr val="33CC33"/>
    <a:srgbClr val="99FF99"/>
    <a:srgbClr val="003300"/>
    <a:srgbClr val="FFFFFF"/>
    <a:srgbClr val="00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3" autoAdjust="0"/>
    <p:restoredTop sz="86378" autoAdjust="0"/>
  </p:normalViewPr>
  <p:slideViewPr>
    <p:cSldViewPr>
      <p:cViewPr varScale="1">
        <p:scale>
          <a:sx n="120" d="100"/>
          <a:sy n="120" d="100"/>
        </p:scale>
        <p:origin x="1380" y="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202D3ADF-2C23-4BA6-80F9-569828A96FE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30000"/>
              </a:lnSpc>
              <a:defRPr sz="1200" i="0"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7CB4C6F5-34D4-4792-8FAA-4D220606464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30000"/>
              </a:lnSpc>
              <a:defRPr sz="1200" i="0"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257028" name="Rectangle 4">
            <a:extLst>
              <a:ext uri="{FF2B5EF4-FFF2-40B4-BE49-F238E27FC236}">
                <a16:creationId xmlns:a16="http://schemas.microsoft.com/office/drawing/2014/main" id="{6607B4A4-8B5A-4FBE-9087-8E989AC8632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95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30000"/>
              </a:lnSpc>
              <a:defRPr sz="1200" i="0"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257029" name="Rectangle 5">
            <a:extLst>
              <a:ext uri="{FF2B5EF4-FFF2-40B4-BE49-F238E27FC236}">
                <a16:creationId xmlns:a16="http://schemas.microsoft.com/office/drawing/2014/main" id="{32FFD685-D279-49BB-8392-2EE034161F0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30000"/>
              </a:lnSpc>
              <a:defRPr sz="1200" i="0"/>
            </a:lvl1pPr>
          </a:lstStyle>
          <a:p>
            <a:pPr>
              <a:defRPr/>
            </a:pPr>
            <a:fld id="{FD783D12-C72F-496B-B523-5EC09217D186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57BC316E-0DB8-4818-A8B8-519129D4BA4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defRPr sz="1200" i="0"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5C9136AD-3431-4CC8-A0DB-32C990A3FFC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200" i="0"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11C8F994-47B7-4C6D-9F11-A1753AEAAB8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50367D57-ED9E-40CF-92BD-249773AEC0E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975" y="3228975"/>
            <a:ext cx="7278688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noProof="0"/>
              <a:t>Cliquez pour modifier les styles du texte du masque</a:t>
            </a:r>
          </a:p>
          <a:p>
            <a:pPr lvl="1"/>
            <a:r>
              <a:rPr lang="en-US" altLang="fr-FR" noProof="0"/>
              <a:t>Deuxième niveau</a:t>
            </a:r>
          </a:p>
          <a:p>
            <a:pPr lvl="2"/>
            <a:r>
              <a:rPr lang="en-US" altLang="fr-FR" noProof="0"/>
              <a:t>Troisième niveau</a:t>
            </a:r>
          </a:p>
          <a:p>
            <a:pPr lvl="3"/>
            <a:r>
              <a:rPr lang="en-US" altLang="fr-FR" noProof="0"/>
              <a:t>Quatrième niveau</a:t>
            </a:r>
          </a:p>
          <a:p>
            <a:pPr lvl="4"/>
            <a:r>
              <a:rPr lang="en-US" altLang="fr-FR" noProof="0"/>
              <a:t>Cinquième niveau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74C60F3A-45F4-46C5-B108-05623B7B33B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795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defRPr sz="1200" i="0"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34823" name="Rectangle 7">
            <a:extLst>
              <a:ext uri="{FF2B5EF4-FFF2-40B4-BE49-F238E27FC236}">
                <a16:creationId xmlns:a16="http://schemas.microsoft.com/office/drawing/2014/main" id="{E5090589-576B-4EB4-80C3-AB7A85597E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200" i="0"/>
            </a:lvl1pPr>
          </a:lstStyle>
          <a:p>
            <a:pPr>
              <a:defRPr/>
            </a:pPr>
            <a:fld id="{D887193F-DABA-4C7E-A5D5-141607213DBF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4C6A4DB2-6762-4C5B-A402-917142FA0F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DEF94971-C91B-410E-8716-F78B337D8A25}" type="slidenum">
              <a:rPr lang="en-US" altLang="fr-FR" sz="1200" i="0" smtClean="0"/>
              <a:pPr>
                <a:lnSpc>
                  <a:spcPct val="100000"/>
                </a:lnSpc>
              </a:pPr>
              <a:t>1</a:t>
            </a:fld>
            <a:endParaRPr lang="en-US" altLang="fr-FR" sz="1200" i="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F46CC45F-87B1-4D89-86A7-BCF1682528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7ED5E957-CFEC-4709-A6F9-35D6EB131D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4B4F8933-891D-4AB8-9A94-07BE58E2C1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41C94193-C0BA-4045-9197-9568B0733BB2}" type="slidenum">
              <a:rPr lang="en-US" altLang="fr-FR" sz="1200" i="0" smtClean="0"/>
              <a:pPr>
                <a:lnSpc>
                  <a:spcPct val="100000"/>
                </a:lnSpc>
              </a:pPr>
              <a:t>10</a:t>
            </a:fld>
            <a:endParaRPr lang="en-US" altLang="fr-FR" sz="1200" i="0"/>
          </a:p>
        </p:txBody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id="{672A8A5F-B383-456D-B25B-4FF58ABFB9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5F5FEC48-E9BB-4E03-AC2C-456276F71B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42F6A1-3279-4FB7-A212-AED0B7C9E53C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371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DFEA05-AA1C-4BDC-AA25-F7B5883D48BF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04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F0D811-2C2A-45CF-9EEE-854907586035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5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05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976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947EC3-E426-4BF0-8629-9225F7392AAB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10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0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762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983AFE-6E8C-468A-930A-A15CE3717DB6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25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90444F-BADA-4DCC-8DCE-0796B194499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90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233C1F-6D0D-4D51-83EF-E329A0D2383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677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25AD5F-C732-4E2B-89C5-CF9395A29FE8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170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BE1336-155A-4DE7-8A65-E99859A29DB6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865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1A6171-D802-4E03-9CD9-9ECF91F466AF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504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E39DB3-395F-4EC5-A5C5-B7D36AA141A6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529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06A43E-97FD-4929-87D4-A88AB40AADCF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8898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DFC341-F024-4D58-9C6B-1C922FB7EFBA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896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686B70-EF3F-4624-A8D8-72760D6E4B01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1018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8D0B16-11C1-44FB-8C23-193DE13BE8D6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193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86C1F9-8489-43F4-8B7B-D0FE547C1622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5726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7D0628-8877-4E40-ABBA-F912806A7B2C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578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248836" name="Espace réservé du pied de page 1"/>
          <p:cNvSpPr>
            <a:spLocks noGrp="1"/>
          </p:cNvSpPr>
          <p:nvPr>
            <p:ph type="ftr" sz="quarter" idx="4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8837" name="Espace réservé du numéro de diapositive 2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2E6346-07A5-44B6-80CC-3D86D18D6CED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983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D14DC026-BE7A-4AE3-92D3-44712B2B6C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EE3B970C-FB1C-4BA0-8D93-9FB9CD70E007}" type="slidenum">
              <a:rPr lang="en-US" altLang="fr-FR" sz="1200" i="0" smtClean="0"/>
              <a:pPr>
                <a:lnSpc>
                  <a:spcPct val="100000"/>
                </a:lnSpc>
              </a:pPr>
              <a:t>4</a:t>
            </a:fld>
            <a:endParaRPr lang="en-US" altLang="fr-FR" sz="1200" i="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FBC236D6-3707-490B-A005-59E4C75250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D7DD790F-0DB9-4315-BC25-7493E8EDA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842875E9-CAEF-48B4-AC8F-173B65FFBB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FF2E4D16-ABC2-4B4D-B6A2-61A58F6F8864}" type="slidenum">
              <a:rPr lang="en-US" altLang="fr-FR" sz="1200" i="0" smtClean="0"/>
              <a:pPr>
                <a:lnSpc>
                  <a:spcPct val="100000"/>
                </a:lnSpc>
              </a:pPr>
              <a:t>5</a:t>
            </a:fld>
            <a:endParaRPr lang="en-US" altLang="fr-FR" sz="1200" i="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5B319425-D9B4-4C1B-8518-8F7F26D667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F9A582FF-1C4F-47C5-B7C4-6D598ADB7E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F8183A6B-7E1C-4086-B75F-4B337D0D9E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69785867-5825-4DAC-BBB7-11D035896465}" type="slidenum">
              <a:rPr lang="en-US" altLang="fr-FR" sz="1200" i="0" smtClean="0"/>
              <a:pPr>
                <a:lnSpc>
                  <a:spcPct val="100000"/>
                </a:lnSpc>
              </a:pPr>
              <a:t>6</a:t>
            </a:fld>
            <a:endParaRPr lang="en-US" altLang="fr-FR" sz="1200" i="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EEF62C21-CA66-4F50-B82A-DC92EF2E6F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2DD87D6D-9114-469F-8246-D81C6D6571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A63D8E78-8242-4EA4-A168-424F721954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5B562834-F18F-4638-8090-489FFA0DFB63}" type="slidenum">
              <a:rPr lang="en-US" altLang="fr-FR" sz="1200" i="0" smtClean="0"/>
              <a:pPr>
                <a:lnSpc>
                  <a:spcPct val="100000"/>
                </a:lnSpc>
              </a:pPr>
              <a:t>7</a:t>
            </a:fld>
            <a:endParaRPr lang="en-US" altLang="fr-FR" sz="1200" i="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C325A59E-EAB5-4FAF-BB8F-32C8410608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9E4C8C1C-92FD-4475-9BA5-791455C54A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F7CA5F48-9EAD-4783-B257-3A7188FFEF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</a:pPr>
            <a:fld id="{033A2749-1F51-438D-BE24-DD611BE0CE3E}" type="slidenum">
              <a:rPr lang="en-US" altLang="fr-FR" sz="1200" i="0" smtClean="0"/>
              <a:pPr>
                <a:lnSpc>
                  <a:spcPct val="100000"/>
                </a:lnSpc>
              </a:pPr>
              <a:t>8</a:t>
            </a:fld>
            <a:endParaRPr lang="en-US" altLang="fr-FR" sz="1200" i="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0C5CBF44-0CBE-4939-853D-D14A6BCBF9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179731A7-B6CD-4F21-BF40-C237DC607C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14306-307B-4610-95B7-D018726A68C7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9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3E7872-5D76-472D-8D60-91F0A217B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F0D9F19-5579-41F2-8C2F-86393DB41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37D88E-1373-4ED5-9B5C-BB551AFE4C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4CF09A-4B16-4379-8E53-3D2D3D7838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7C7335-4C81-4FA8-BDBE-F7D4E8F821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09FC1-7F08-45C8-AE5D-F1521DDD5AD9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23851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A9BDBB-8547-4D12-9A82-04E93BB0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5E9C11F-45B5-4C81-89E9-5509D4D39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B8D007-3B34-48CB-A8F1-125AC05F29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93C579-A8EB-407C-97A7-1C8BD320D4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6EBF2C-C95D-4B2D-B0F4-02FE9D78BD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DE042-B40C-450D-86E0-0146965FCF87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2432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22D0A98-F06C-4DCD-83E2-FC0F794CF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44E63E-BD7A-4286-8BED-77B399107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09D2B5-A34D-469F-B1A5-3BA3E6D0C4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646A38-EF5C-47F4-8432-99A4E016F2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572BE0-0207-4488-9157-5B29A24557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67E80-8E72-456D-AB44-78D8132EA5C3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818498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0879D9-2F19-4188-9D72-E71C9A8D2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A99B5C-2794-4EFB-B43E-0C602E081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14338F-9D71-4CC3-A6F1-6ACA00F67C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FEA62C-0CC0-4246-BFF9-35E9A2173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EEA1F1-BF01-4959-89F6-DC6C649433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13D0-F1F7-42CD-B687-50D225313EBE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264165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D2DFC-47BD-49DD-B33A-C6E27B4A9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2B75B3-9CEC-49C8-B584-62D6E979B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450B5E-4F8B-4989-9F95-9C34F21A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863ED1-8190-4BF1-A2C6-8E4C8D2D71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EFBABB-7E51-4D26-84DA-4A3117B57D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04BEA-B7B2-41E1-8A9B-8376EB7DF954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919314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F58316-500D-459E-9F88-3129194BD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8350B6-0159-46E7-82E5-EC647FE44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B2FD78-9259-49F0-A799-7D925265D1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B9E392-9940-45A6-8A20-C35F0E403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06B761-FCC0-4AA0-A443-BA96DAA5C1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12302-FCDA-4FDF-AECF-2693FC3B169B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878625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56D282-6A2C-4D95-9307-4F4797954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71496C-AEBE-4996-8DC6-B9252A6BF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2D8459-A192-42B5-9476-7BCFD04BE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E23061-BE32-4D0B-81D5-52E145113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B31B87-0FF9-4FB0-B2D6-2055D95B97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281438-1715-47AF-A4C2-672A9F5C06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10613-CD3D-44DE-9787-88EBE97248A1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059854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FA7993-AF06-44E7-86AA-61876BA57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DE6B83-8628-46E5-92BB-9EB7E94A1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B0DDEAD-96B0-4E3F-9F06-59F3A9A9E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DC0009-8B5C-4E69-8C7E-E3CEB74193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E61B091-C0F2-40C5-8A82-F9733BDD4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46C0B08-D556-42A4-A1A2-8F9925CBBB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32B5F94-78CB-4DE9-8AF4-E82F54519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23DC228-DDA1-445E-8B61-94460FE63C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1DEA0-F4A1-4802-8FF0-23FEA3154E87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98122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029B1C-7EF6-4887-B433-CE75F34EF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9AA0054-6F91-4AC5-B255-D5F4BB7C3E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67408CA-A2FD-440C-8553-8ABC49263E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8DBF407-E6A9-4C42-8476-D5F2CCC55B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B6785-D099-47A5-A2E1-01AE34787510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60743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2D4E3CE-23B0-4300-B017-516E718DC1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CB7A09A-C358-44B1-B7C6-CA2EA364D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7133564-FA07-46B1-A7A2-12E72D92DB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25FD0-A8C1-4ED1-880F-2F51345095E2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902362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23042C-1CE9-4359-9205-A9F092A4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962B15-7A38-4B3D-AAE0-8CE8A61F5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DCDB68-9CEF-402F-9E99-4A73E761A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A4922-7023-40B0-BFA5-40AB50DD33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DF508F-19B7-4C6F-8534-A016BC25B2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721405-76B4-47A7-B9BD-4ED88D75F4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95ABC-EBF7-4DC7-87D7-B9EBED0F98A7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016220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FCA59-3189-4DBC-8782-5BEE6EA8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E808B8-FCBA-4FF8-A441-CEB912F9E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38AC79-1210-4009-BB0A-0F0FBE4341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568EAC-1186-4CC0-8CFE-AB184BD736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5ACB0F-E661-441B-9372-8EEF26B7C7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83FFD-1EC1-490B-9768-8C2672800F5B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22442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BF87FA-6229-4167-8AC7-72BE1A3BB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0D4DBA9-9188-472A-A66B-37E2D91789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31FE40-ABBB-4B5B-BC6E-05AF7B7A2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DB88D-D92B-4FFE-AF65-43180DC4C8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502D8B-5CDC-4F91-B76F-CC7A6C5380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FFF49E-5DEF-4E42-AA84-A3E8998AF7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A4160-57D9-4FF6-86C0-2AFB91DCF6F8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094283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7DCBCF-C95C-4AC3-B68A-2C8D6709A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D38C77F-60B8-4CB8-8EBD-7261F5ADB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0E3D4B-FA25-43A2-8226-49BE68012E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CCACBE-44BF-4A39-BB78-2746250623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D09041-C6B2-407D-8F8E-2FB810C96A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2AE74-830C-4804-B488-923F7D9E264E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656460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17AA48F-047A-43AA-B9A8-794F06626C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99B2B6D-E2CA-40B5-81E1-1490C4F84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7CE5E4-CB1C-4BF3-BF05-536C703F05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CD9489-E5E8-4712-B49E-F4E26FAE4A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4054E5-FCF2-46F0-BFF7-79B7DB8F81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96500-F9F5-43E4-9845-D3E0857CC8F4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227563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C8716B-9CFE-40DB-B5C2-292870CC1E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31A30D-9DA6-42E1-ADFD-661753BED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648A3B-65F3-429E-B981-198AF495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0D69D-782A-4143-9069-F55205EB879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513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FD9D91-F1C3-4F75-B6A0-59D3C41AA5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58C992-D020-491B-84C1-613CFF080C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5DED3B-843B-49C0-8244-247F07F047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79271-5F1A-465E-BFF7-7A0E7D95776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583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435" y="4406939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0B6569-20FB-4D5A-B8F8-7ACA5F3E7D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F93F3B-EDD0-450E-87F8-856329685D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6B4422-68FA-46E8-A548-A31ACD6036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AC1A7-9BE5-4B30-BAFE-0B6A4F3AC61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953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4462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2338" y="1600206"/>
            <a:ext cx="4044462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C3CD18-44E9-43CD-9138-9368479516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F853C4-1041-4FD9-B9F7-E2002A692B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03665C-ABF0-46C1-A9CD-FB08F0C967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6DBE2-28AC-4957-9D6A-A88C89CF3B1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129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289" y="1535113"/>
            <a:ext cx="4041531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289" y="2174875"/>
            <a:ext cx="4041531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AC98AF2-50DE-45A6-B51A-EE49656602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D7EA93D-F760-4DF1-A180-C026E4C2B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70E9FFA-7921-4159-B71F-F9790E58E7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34E00-DF26-4DDF-82B4-7E7106F91F9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339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1EBFD43-C972-4592-8309-64F3C6E3A2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8A228F6-5FD7-4971-A913-952628D4B4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D8D01F9-5216-4BC8-B05C-9AAE906D9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30E5E-2AE8-49F3-939F-0A99B51F49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885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B42A67-AEFE-4B01-A009-96024FA781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9BA1883-0023-45F1-AC9D-2836D683B8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E3B0D1-6B89-40A1-90C2-DFB4F38940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5B3F4-301B-4E34-BF7F-1BFEA24C41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836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C38951-C01E-41AD-AB4F-89D33AC98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6B160E-802C-4A09-92F7-F965FB8EB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224053-A6A6-4DA7-81C4-E1528B3F5E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FD3A6F-2B04-4E64-9871-9C625F509B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E7F80D-B1DD-4C34-8F89-96A8D7D85D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1805D-63EF-4E01-8655-2366E0E57E49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52765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538" y="273089"/>
            <a:ext cx="5111262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B8AB49-8350-4585-BECB-B2510D88C6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4AF761-02E1-4571-B04F-3D355D54F7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5EEF75-7622-4E97-BA66-028C9C282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DBB90-AC60-44D4-A736-CE3C3DB354F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399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8FE2A9-E702-49C5-AE69-5F676CA3E0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E5ECC9-195F-47CB-A3F1-ED39D06777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99633A-1DD3-4C99-B61E-CF8D4622F2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5D912-E66A-41E8-A9CD-72F51D2E58C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305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025E9F-E814-467C-A427-C83B1D13FF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007278-FBF4-411C-9DAE-9CD72A0D0E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5887A2-9623-489B-BC85-F67DDDDDCA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7175A-289C-425C-9E46-3DC43F6A29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353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77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7" y="274677"/>
            <a:ext cx="6031523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AE09F1-E206-4FCB-B19C-4ED058E83D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812221-45AF-4766-A998-022FD7FE13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F8B760-3424-4F62-8EB4-2E04BE4B4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189BC-B65C-4D2B-A071-CBAEA04150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3471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55559A8-A147-4CD8-99D9-7F263D4472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1417FD-0FF7-46D7-8F83-D48592C768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2A1DE3D-FA06-4ACB-B484-CB27C3BA94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B53E5-F5F8-4364-B51E-37546BCBAB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214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819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7797D0-899B-4177-89D6-027B739CD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108F7-C1AD-4808-A074-1079F071755C}" type="datetimeFigureOut">
              <a:rPr lang="fr-FR"/>
              <a:pPr>
                <a:defRPr/>
              </a:pPr>
              <a:t>05/02/2024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3038C1-2862-4808-96C2-CA67EFDEC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C13E92-7483-446A-A852-A0EA8CCE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4A992-5DAD-42F4-95BD-3D47694D530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693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6588E6-A377-454F-B527-C251BE1D0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B873C-0DCE-420B-A08C-06A579A3602A}" type="datetimeFigureOut">
              <a:rPr lang="fr-FR"/>
              <a:pPr>
                <a:defRPr/>
              </a:pPr>
              <a:t>05/02/2024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D490E5-033B-46E6-A6F6-A8FAF406F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B94EF8-7648-4B81-AD44-DFE02C188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08822-1CBE-4EA6-B936-7614191D44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4568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98E027-1604-4E03-A575-FFD57D97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BD437-2110-4110-AD44-A3DCA8D55402}" type="datetimeFigureOut">
              <a:rPr lang="fr-FR"/>
              <a:pPr>
                <a:defRPr/>
              </a:pPr>
              <a:t>05/02/2024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67D0AE-BCAB-49EF-A8E4-92D605A4A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57EE22-7D84-460B-A5D3-00C036199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CAB31-F885-49DC-AB1E-2D156170518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0643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F1F747EA-D39F-4DBD-A7F2-1A4E0C17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63FBE-9C73-4F68-A721-2CDDABA62D99}" type="datetimeFigureOut">
              <a:rPr lang="fr-FR"/>
              <a:pPr>
                <a:defRPr/>
              </a:pPr>
              <a:t>05/02/2024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0EFD5B7-4B54-437D-82FF-83B1D317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A31A7E68-F8FA-4554-A5ED-651C7ED30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1C146-A8C8-40C8-9AC6-677754F9A17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808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9BF22B-970C-43BC-8CC0-96FF4C2E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716ECC-5120-426A-AF79-B82C4E7D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521B9FA-89D1-45D7-950F-F8029DAC9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CAFEAF-D967-4E70-9C7C-76045E21CE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AB9BBE-AB38-41F0-99BA-CFDF312E48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C2F6B8-6CBD-446D-B249-694A74EE2D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88332-5CA5-48DC-8D9B-4D57E51331B5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780909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E7EE6F94-093C-4C4D-A9A2-4759D0FB4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6E318-17F3-43AA-83EF-86A9F8B584A5}" type="datetimeFigureOut">
              <a:rPr lang="fr-FR"/>
              <a:pPr>
                <a:defRPr/>
              </a:pPr>
              <a:t>05/02/2024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8435863C-C734-40B0-A2E5-DC838EFC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C3E8C3CF-669C-4FE0-B776-A77900D2D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AD876-B62A-4B8C-90C5-8D56F9B426A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988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BA9D6AC5-7970-46D1-A763-0919A2307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61751-780E-43FF-888D-9BE7F4A08EB6}" type="datetimeFigureOut">
              <a:rPr lang="fr-FR"/>
              <a:pPr>
                <a:defRPr/>
              </a:pPr>
              <a:t>05/02/2024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F9CCC765-64AA-46B3-8494-6C3DC315E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9022F313-9C02-43D6-BF42-080CA597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9A8F3-839A-4F57-805F-B310C01051E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6118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B0972FB1-4C66-43C8-8C2E-5E91B9117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F5957-7EEA-4BD6-81BC-2250586491B3}" type="datetimeFigureOut">
              <a:rPr lang="fr-FR"/>
              <a:pPr>
                <a:defRPr/>
              </a:pPr>
              <a:t>05/02/2024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A97BBC5D-23C6-4E62-98B4-4098CA690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009EB4EF-CE12-41C5-9204-009C1C6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565A5-D9D9-44C1-B460-97EABAAF863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327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EA35BB92-CD5A-4F4C-95A0-CBC7407A8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36EC2-84A8-44C6-94FC-38E50F3F029E}" type="datetimeFigureOut">
              <a:rPr lang="fr-FR"/>
              <a:pPr>
                <a:defRPr/>
              </a:pPr>
              <a:t>05/02/2024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CC41868-8F87-4F91-A000-E0F5D0BE1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DE74B695-1A66-43E1-9D71-CFAAF87B8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B2544-DF2B-499C-B77C-426F6A94A07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4976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F418933B-F3EB-4AFD-A9FD-37D774860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2E268-9309-4D08-9890-6001D6E77732}" type="datetimeFigureOut">
              <a:rPr lang="fr-FR"/>
              <a:pPr>
                <a:defRPr/>
              </a:pPr>
              <a:t>05/02/2024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102C509-23A4-4576-8F44-AF4E7548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7BBF54AE-AA35-4D42-900C-652EEAF1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0B8B4-FC0A-4157-8676-B29F1342E84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844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6037F2-15F9-4DA3-B71E-514B88402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174CD-0F95-44CE-900E-C7AF5F9328F5}" type="datetimeFigureOut">
              <a:rPr lang="fr-FR"/>
              <a:pPr>
                <a:defRPr/>
              </a:pPr>
              <a:t>05/02/2024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1F75B9-2D23-44E5-9E6E-FA1D3BF5D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01F7E-EA42-4410-AD2A-9F3054C9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E8AA1-A6C2-48B0-897A-63B5E340C4D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393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A3C89-A792-42B0-BEBE-5FA8B0BDC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F2075-A579-44B6-8ABE-A6BB7A369FA9}" type="datetimeFigureOut">
              <a:rPr lang="fr-FR"/>
              <a:pPr>
                <a:defRPr/>
              </a:pPr>
              <a:t>05/02/2024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4F97F1-4882-4BE1-AC12-B6CE15547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37D884-F1B4-4BF2-A910-A7239B09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7651-0BFE-40DC-AC21-A4CC196B01A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7492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4541F-4C76-4C07-939A-46DE1452D59A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59448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17F8D-729C-4894-9F8B-8FE118D03375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56399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77B02-A0E4-4740-9A92-935F7A3F75A2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288609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6600C2-77D1-428C-8031-83EBED31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B5CA44-C383-4472-A155-BD509D342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88EC7BC-75FF-49C7-9B6F-63AD6A51D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AD36369-3AD0-4090-91A0-DC32A12E5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7CBAAFA-AEA6-4D7D-B0F4-CDEBFC5D2B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4F8D039-ADC6-4987-9461-8900A3820D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443A95-E2C7-4098-8594-BC766716E9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82D31F0-E40A-431D-84C6-537D77F7F7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B6C0B-CD9D-484A-B9A7-F9FCB58E142E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0267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FB90C-4A7E-49AA-A19A-B8EB6E55F994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853532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2FDDE-FF07-48CA-BDFF-929B03666147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432194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72659-087E-4D68-BDA5-7846530FDC83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3200953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EBFC2-5ED8-45E4-AC7A-CA65F29DBB82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466364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4BD5F-DB6E-4370-B37B-AC1F6BA6DACB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752529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21458-906A-412D-9F03-DF9697E0C2B1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368660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7A9FA-3CB9-4450-9714-0A407E9EE411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3409431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F1B1D-5F14-4EFC-8C60-3C06C62F0814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8218262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73509-7458-459F-973B-66C608B4FDC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7476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AB808-7E81-46FA-A25B-32C0161494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6250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38DDA-E3FF-4911-A772-2B1A46945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05D8F73-5CFE-401F-9A41-FBD23A7BFF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E4B0DB6-71E0-481B-8536-3777B9E9A2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0688C6C-720F-422E-AE25-5936803565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E12EE-7D97-42E5-AE32-7E685406B6C2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693646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BA923-3E94-4EB9-86EE-A94D8948723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6688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99200-4A0A-49FE-943E-61DBDC519E1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4763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AE44D-ADF3-42DE-8FA4-D9F97DDCA20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2564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B1256-ABDE-4C6D-A18C-8FE3A927042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4904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933C1-9050-4D6A-A143-F49E4695251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4407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7226B-2E65-4E98-8A44-031D41CCA1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1509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F9E3F-2791-49C9-9AF1-86D63909554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64285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1B675-112C-47F6-9FEA-38F24B1540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34719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BFF4B-3A1C-4C8B-8302-84C399568F7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7759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20A70-25A6-478E-858C-1438F1B74A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29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B265E7-30E6-4598-B6C3-257CDBE868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0C36A9B-C7A6-47BD-9196-0491C9FF02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93FA9A2-E168-414C-B034-9E9948D38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6C818-EE04-47C6-8DD2-8874DAF94E70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1403435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E01DB-33DC-4CB5-96EB-2D1D7BD6FA6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4851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842E8-7418-4ED1-8CFA-07DFFA0885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3016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984FE-CAE1-4C17-9CC9-64D41A5BE37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2719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435" y="4406939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CADB5-4DD6-45B5-854E-01B8D31081E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60302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4462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2338" y="1600206"/>
            <a:ext cx="4044462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35363-01C7-4280-9213-C730D8BDD2F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4322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289" y="1535113"/>
            <a:ext cx="4041531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289" y="2174875"/>
            <a:ext cx="4041531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98D23-19C0-47F9-BE36-CF7B783C75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7580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00E2E-FED1-4778-B158-6E6D666B3A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6833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6A26E-514A-4571-97D3-7CA223E051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8629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538" y="273089"/>
            <a:ext cx="5111262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5CFDB-E983-46C5-BD99-87B4679BC5A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1324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32DD6-609F-434A-A7ED-1E3651B224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762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130C4-CB8D-4B10-8A24-113F8B931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CE7418-E21B-4839-855B-C574BC1A4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553BAF-50CE-4032-9D92-BD9821B26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0A8559-F52A-4C1F-92D3-4B3E0FDE36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6A342A-4DDA-4AD3-AC56-30C898F4E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E07B86-58F6-47AD-9EDD-281262C4BF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AE002-B9A2-4983-A952-02D71550E308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874664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D1202-9868-485E-91F9-46C770645C1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5541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77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7" y="274677"/>
            <a:ext cx="6031523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2FC1F-898E-453D-AB01-3CB9403A9A2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32319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77"/>
            <a:ext cx="8229600" cy="58515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50F9E-2F3A-4706-9D0E-F24C27177EC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5379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6873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9211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FA25B28-5D0E-41E6-B8C7-364F5EBA8F51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4579422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EF4C780-0FD2-4F28-A009-073439DD59E4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933649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9C6897F-9F95-4EBA-A42D-366A6F8C3323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8672898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3ABCA5B-6C67-4367-AAEC-D3B9149A04FF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7775417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1DDC724-83C1-4FF5-B3F8-6CA67DAEB4EC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037554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04C4EB-3943-4268-A4D0-5C0C699F3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2EC95AD-E71E-4B89-A5EB-79F53DA6FB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C3F0E1-E94A-4BC3-9CF2-26D3367D3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96CF56-FBF3-419A-B041-84205F1F8B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BFD88-D041-4D3A-BC5E-21243F73C6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FB8C96-040C-40B8-A196-766AB4C3F1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94A82-6AB6-4972-B028-61BC5A406DCA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977541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81939A0-DC5A-417A-823E-016A2EA36AC0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4513988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701A598-6263-4EF5-9F71-6CC0F4C915F8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2514528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9AD517D-FB13-441B-8753-99BCA6ABE650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692871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819A729-1677-4799-ACB5-DED3E74C5773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5994790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9D9E994-2AE4-447D-8D9E-EF5F00C89565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3509221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F88371D-D1A4-4161-A2A0-E8F8434989BF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7336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2F91A22-AD29-4218-A0F1-E31EF63758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Cliquez pour modifier le style du titre du masque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7FDD702-7362-42CA-85E9-C74920E11D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Cliquez pour modifier les styles du texte du masque</a:t>
            </a:r>
          </a:p>
          <a:p>
            <a:pPr lvl="1"/>
            <a:r>
              <a:rPr lang="en-US" altLang="fr-FR"/>
              <a:t>Deuxième niveau</a:t>
            </a:r>
          </a:p>
          <a:p>
            <a:pPr lvl="2"/>
            <a:r>
              <a:rPr lang="en-US" altLang="fr-FR"/>
              <a:t>Troisième niveau</a:t>
            </a:r>
          </a:p>
          <a:p>
            <a:pPr lvl="3"/>
            <a:r>
              <a:rPr lang="en-US" altLang="fr-FR"/>
              <a:t>Quatrième niveau</a:t>
            </a:r>
          </a:p>
          <a:p>
            <a:pPr lvl="4"/>
            <a:r>
              <a:rPr lang="en-US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2D172AB-C33B-4B01-AE5B-944D12F8FA5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defRPr sz="1400" i="0">
                <a:latin typeface="+mn-lt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964BD0B-AE05-4D5D-94FE-2F48E1FB62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defRPr sz="1400" i="0">
                <a:latin typeface="+mn-lt"/>
              </a:defRPr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C749C40-B3B9-4E93-8B9F-C6715775916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i="0">
                <a:latin typeface="+mn-lt"/>
              </a:defRPr>
            </a:lvl1pPr>
          </a:lstStyle>
          <a:p>
            <a:pPr>
              <a:defRPr/>
            </a:pPr>
            <a:fld id="{C85F72C7-BD39-483D-82EE-AAB81D266A2A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2478311-EE3A-4FC1-9843-5A36A34C63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/>
              <a:t>Cliquez pour modifier le style du titre du masque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721E487-E812-4E53-A6EA-71E3141227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/>
              <a:t>Cliquez pour modifier les styles du texte du masque</a:t>
            </a:r>
          </a:p>
          <a:p>
            <a:pPr lvl="1"/>
            <a:r>
              <a:rPr lang="fr-CA" altLang="fr-FR"/>
              <a:t>Deuxième niveau</a:t>
            </a:r>
          </a:p>
          <a:p>
            <a:pPr lvl="2"/>
            <a:r>
              <a:rPr lang="fr-CA" altLang="fr-FR"/>
              <a:t>Troisième niveau</a:t>
            </a:r>
          </a:p>
          <a:p>
            <a:pPr lvl="3"/>
            <a:r>
              <a:rPr lang="fr-CA" altLang="fr-FR"/>
              <a:t>Quatrième niveau</a:t>
            </a:r>
          </a:p>
          <a:p>
            <a:pPr lvl="4"/>
            <a:r>
              <a:rPr lang="fr-CA" altLang="fr-FR"/>
              <a:t>Cinquième niveau</a:t>
            </a:r>
          </a:p>
        </p:txBody>
      </p:sp>
      <p:sp>
        <p:nvSpPr>
          <p:cNvPr id="333828" name="Rectangle 4">
            <a:extLst>
              <a:ext uri="{FF2B5EF4-FFF2-40B4-BE49-F238E27FC236}">
                <a16:creationId xmlns:a16="http://schemas.microsoft.com/office/drawing/2014/main" id="{1013DD83-E7E4-4085-A112-B07F1DDD10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defRPr sz="1400" i="0">
                <a:latin typeface="+mn-lt"/>
              </a:defRPr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333829" name="Rectangle 5">
            <a:extLst>
              <a:ext uri="{FF2B5EF4-FFF2-40B4-BE49-F238E27FC236}">
                <a16:creationId xmlns:a16="http://schemas.microsoft.com/office/drawing/2014/main" id="{3B31BBD3-BB41-47F1-81C8-0EF3791711B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defRPr sz="1400" i="0">
                <a:latin typeface="+mn-lt"/>
              </a:defRPr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333830" name="Rectangle 6">
            <a:extLst>
              <a:ext uri="{FF2B5EF4-FFF2-40B4-BE49-F238E27FC236}">
                <a16:creationId xmlns:a16="http://schemas.microsoft.com/office/drawing/2014/main" id="{47403D70-3CF5-4B41-8797-064E80ED1A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i="0">
                <a:latin typeface="+mn-lt"/>
              </a:defRPr>
            </a:lvl1pPr>
          </a:lstStyle>
          <a:p>
            <a:pPr>
              <a:defRPr/>
            </a:pPr>
            <a:fld id="{CF3CDEAF-2A6F-475F-AA08-8E28A48E0255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77F56EA-9451-4E86-B4DC-EA4C716FC3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0608B77-167F-4F4C-AE17-F6CF57308E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E939813-0BA7-4EE2-9ED9-D3AFDD80403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30000"/>
              </a:lnSpc>
              <a:defRPr sz="1292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A3DDD65-0E71-49CF-9329-C14F53C056B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30000"/>
              </a:lnSpc>
              <a:defRPr sz="1292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6CECD29-BDC6-4FB1-9CFB-5BEF19147C5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30000"/>
              </a:lnSpc>
              <a:defRPr sz="1292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4B8BD48-62E2-4513-9EDC-1D8FCD3A7C3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9pPr>
    </p:titleStyle>
    <p:bodyStyle>
      <a:lvl1pPr marL="315913" indent="-315913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63525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054100" indent="-20955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476375" indent="-2095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98650" indent="-20955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titre 1">
            <a:extLst>
              <a:ext uri="{FF2B5EF4-FFF2-40B4-BE49-F238E27FC236}">
                <a16:creationId xmlns:a16="http://schemas.microsoft.com/office/drawing/2014/main" id="{30E9A450-62ED-432C-B602-BAF1FF51CE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4B2360-66A9-4EA1-BB91-3EDF3D8A6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DCF5BB-E8DE-4294-A20E-C77177A5B2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lnSpc>
                <a:spcPct val="130000"/>
              </a:lnSpc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A86F5D-FF55-4A8A-AB71-FB4C0970E2B7}" type="datetimeFigureOut">
              <a:rPr lang="fr-FR"/>
              <a:pPr>
                <a:defRPr/>
              </a:pPr>
              <a:t>05/02/2024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DE8B22-536B-41F6-AAE3-966E903F3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lnSpc>
                <a:spcPct val="130000"/>
              </a:lnSpc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9EC4E2-2C0C-4F01-9F91-AD025764C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lnSpc>
                <a:spcPct val="130000"/>
              </a:lnSpc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2399109-3DDB-413E-AB10-240955316DD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 style du titre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E15BD306-0457-4796-81CB-096B3A86115D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4323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7E85A52-9681-471E-93C3-F67F21B7B69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37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92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92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92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6140372-7C46-40C1-B33D-65F2B8A781C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36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Arial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sz="2215">
          <a:solidFill>
            <a:schemeClr val="tx1"/>
          </a:solidFill>
          <a:latin typeface="+mn-lt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sz="1846">
          <a:solidFill>
            <a:schemeClr val="tx1"/>
          </a:solidFill>
          <a:latin typeface="+mn-lt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 style du titre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Arial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Arial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Arial"/>
              </a:defRPr>
            </a:lvl1pPr>
          </a:lstStyle>
          <a:p>
            <a:pPr>
              <a:defRPr/>
            </a:pPr>
            <a:fld id="{0CF2AD33-FC08-4CD7-8EC8-79836A91A734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23397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6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8.wmf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7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DFF9ADA2-000D-430F-920B-900D5B99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F41FD-BF51-46BC-8427-EE3E6595ACC2}" type="slidenum">
              <a:rPr lang="en-US" altLang="fr-FR"/>
              <a:pPr>
                <a:defRPr/>
              </a:pPr>
              <a:t>1</a:t>
            </a:fld>
            <a:endParaRPr lang="en-US" altLang="fr-FR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4CC0CED2-4146-4EC2-8166-9CACD165B7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6846" y="1942494"/>
            <a:ext cx="8999538" cy="1470025"/>
          </a:xfrm>
        </p:spPr>
        <p:txBody>
          <a:bodyPr anchor="ctr"/>
          <a:lstStyle/>
          <a:p>
            <a:pPr eaLnBrk="1" hangingPunct="1"/>
            <a:r>
              <a:rPr lang="fr-FR" altLang="fr-FR" sz="5400" dirty="0">
                <a:latin typeface="Arial" panose="020B0604020202020204" pitchFamily="34" charset="0"/>
                <a:cs typeface="Arial" panose="020B0604020202020204" pitchFamily="34" charset="0"/>
              </a:rPr>
              <a:t>Le neurone </a:t>
            </a:r>
            <a:br>
              <a:rPr lang="fr-FR" altLang="fr-FR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5400" dirty="0">
                <a:latin typeface="Arial" panose="020B0604020202020204" pitchFamily="34" charset="0"/>
                <a:cs typeface="Arial" panose="020B0604020202020204" pitchFamily="34" charset="0"/>
              </a:rPr>
              <a:t>dans le système nerveux :</a:t>
            </a:r>
            <a:br>
              <a:rPr lang="fr-FR" altLang="fr-FR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5400" dirty="0">
                <a:latin typeface="Arial" panose="020B0604020202020204" pitchFamily="34" charset="0"/>
                <a:cs typeface="Arial" panose="020B0604020202020204" pitchFamily="34" charset="0"/>
              </a:rPr>
              <a:t>du neurone à la fonction</a:t>
            </a:r>
            <a:br>
              <a:rPr lang="fr-FR" altLang="fr-FR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altLang="fr-FR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0F09FD96-2D3B-48A3-A7CE-7F12AA0C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30CC6-3121-4A9E-AEFD-893F99F60057}" type="slidenum">
              <a:rPr lang="en-US" altLang="fr-FR"/>
              <a:pPr>
                <a:defRPr/>
              </a:pPr>
              <a:t>10</a:t>
            </a:fld>
            <a:endParaRPr lang="en-US" altLang="fr-FR"/>
          </a:p>
        </p:txBody>
      </p:sp>
      <p:graphicFrame>
        <p:nvGraphicFramePr>
          <p:cNvPr id="115715" name="Object 2">
            <a:extLst>
              <a:ext uri="{FF2B5EF4-FFF2-40B4-BE49-F238E27FC236}">
                <a16:creationId xmlns:a16="http://schemas.microsoft.com/office/drawing/2014/main" id="{21186339-8692-46AC-91BD-4D56D952DD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684213"/>
          <a:ext cx="7777163" cy="535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1" name="Image" r:id="rId4" imgW="4810976" imgH="3310976" progId="Photoshop.Image.5">
                  <p:embed/>
                </p:oleObj>
              </mc:Choice>
              <mc:Fallback>
                <p:oleObj name="Image" r:id="rId4" imgW="4810976" imgH="3310976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684213"/>
                        <a:ext cx="7777163" cy="535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16" name="Rectangle 3">
            <a:extLst>
              <a:ext uri="{FF2B5EF4-FFF2-40B4-BE49-F238E27FC236}">
                <a16:creationId xmlns:a16="http://schemas.microsoft.com/office/drawing/2014/main" id="{E0E700F6-9CD0-4262-A1B4-E52C78252D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42888"/>
            <a:ext cx="7772400" cy="1143001"/>
          </a:xfrm>
        </p:spPr>
        <p:txBody>
          <a:bodyPr/>
          <a:lstStyle/>
          <a:p>
            <a:pPr eaLnBrk="1" hangingPunct="1"/>
            <a:r>
              <a:rPr lang="fr-FR" altLang="fr-FR" sz="4000">
                <a:latin typeface="Arial" panose="020B0604020202020204" pitchFamily="34" charset="0"/>
                <a:cs typeface="Arial" panose="020B0604020202020204" pitchFamily="34" charset="0"/>
              </a:rPr>
              <a:t>Exemple: Circuit visuo-moteur</a:t>
            </a:r>
          </a:p>
        </p:txBody>
      </p:sp>
      <p:sp>
        <p:nvSpPr>
          <p:cNvPr id="115717" name="Text Box 4">
            <a:extLst>
              <a:ext uri="{FF2B5EF4-FFF2-40B4-BE49-F238E27FC236}">
                <a16:creationId xmlns:a16="http://schemas.microsoft.com/office/drawing/2014/main" id="{EEACD8B2-98ED-4227-8830-81268CB7D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9763" y="5737225"/>
            <a:ext cx="13985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1400" i="0">
                <a:solidFill>
                  <a:schemeClr val="bg1"/>
                </a:solidFill>
              </a:rPr>
              <a:t>S. Thorpe et al.</a:t>
            </a:r>
          </a:p>
        </p:txBody>
      </p:sp>
      <p:sp>
        <p:nvSpPr>
          <p:cNvPr id="115718" name="Text Box 5">
            <a:extLst>
              <a:ext uri="{FF2B5EF4-FFF2-40B4-BE49-F238E27FC236}">
                <a16:creationId xmlns:a16="http://schemas.microsoft.com/office/drawing/2014/main" id="{3336BD3A-2C35-420D-BCA6-6191315B8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5949950"/>
            <a:ext cx="42576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i="0">
                <a:solidFill>
                  <a:srgbClr val="FFFFFF"/>
                </a:solidFill>
              </a:rPr>
              <a:t>+ nombreux parallélismes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mage 1">
            <a:extLst>
              <a:ext uri="{FF2B5EF4-FFF2-40B4-BE49-F238E27FC236}">
                <a16:creationId xmlns:a16="http://schemas.microsoft.com/office/drawing/2014/main" id="{86E2CF2F-2A7E-4FA1-B7B2-E10A33082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279525"/>
            <a:ext cx="3151188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Image 3">
            <a:extLst>
              <a:ext uri="{FF2B5EF4-FFF2-40B4-BE49-F238E27FC236}">
                <a16:creationId xmlns:a16="http://schemas.microsoft.com/office/drawing/2014/main" id="{F00F30C5-0A5E-4419-AB19-F12F0377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151188"/>
            <a:ext cx="3917950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Image 4">
            <a:extLst>
              <a:ext uri="{FF2B5EF4-FFF2-40B4-BE49-F238E27FC236}">
                <a16:creationId xmlns:a16="http://schemas.microsoft.com/office/drawing/2014/main" id="{35014941-0717-43A9-B78F-9D018624E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939800"/>
            <a:ext cx="3509963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Image 2">
            <a:extLst>
              <a:ext uri="{FF2B5EF4-FFF2-40B4-BE49-F238E27FC236}">
                <a16:creationId xmlns:a16="http://schemas.microsoft.com/office/drawing/2014/main" id="{19DEF224-96E8-4E99-A083-B45A073FE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2" t="5392" r="17252"/>
          <a:stretch>
            <a:fillRect/>
          </a:stretch>
        </p:blipFill>
        <p:spPr bwMode="auto">
          <a:xfrm>
            <a:off x="6364288" y="3535363"/>
            <a:ext cx="26543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CBC55DB-558A-4C9D-B555-11CAC744C1CA}"/>
              </a:ext>
            </a:extLst>
          </p:cNvPr>
          <p:cNvSpPr txBox="1"/>
          <p:nvPr/>
        </p:nvSpPr>
        <p:spPr>
          <a:xfrm>
            <a:off x="3605213" y="2990850"/>
            <a:ext cx="2473325" cy="14779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i="0" dirty="0">
                <a:solidFill>
                  <a:prstClr val="white"/>
                </a:solidFill>
              </a:rPr>
              <a:t>Le cerveau est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i="0" dirty="0">
                <a:solidFill>
                  <a:prstClr val="white"/>
                </a:solidFill>
              </a:rPr>
              <a:t>surtout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i="0" dirty="0">
                <a:solidFill>
                  <a:prstClr val="white"/>
                </a:solidFill>
              </a:rPr>
              <a:t>interconnecté!</a:t>
            </a:r>
          </a:p>
        </p:txBody>
      </p:sp>
      <p:graphicFrame>
        <p:nvGraphicFramePr>
          <p:cNvPr id="77831" name="Object 3">
            <a:extLst>
              <a:ext uri="{FF2B5EF4-FFF2-40B4-BE49-F238E27FC236}">
                <a16:creationId xmlns:a16="http://schemas.microsoft.com/office/drawing/2014/main" id="{F7861BA3-FA18-40F5-B379-9789E51EA0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27438" y="1279525"/>
          <a:ext cx="1239837" cy="141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2" name="CorelDRAW" r:id="rId7" imgW="5156280" imgH="5652720" progId="CorelDRAW.Graphic.10">
                  <p:embed/>
                </p:oleObj>
              </mc:Choice>
              <mc:Fallback>
                <p:oleObj name="CorelDRAW" r:id="rId7" imgW="5156280" imgH="5652720" progId="CorelDRAW.Graphic.1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87" r="2875" b="1341"/>
                      <a:stretch>
                        <a:fillRect/>
                      </a:stretch>
                    </p:blipFill>
                    <p:spPr bwMode="auto">
                      <a:xfrm>
                        <a:off x="3627438" y="1279525"/>
                        <a:ext cx="1239837" cy="141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4338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4000" dirty="0">
                <a:solidFill>
                  <a:srgbClr val="000000"/>
                </a:solidFill>
              </a:rPr>
              <a:t>CONVERGENCE</a:t>
            </a:r>
            <a:endParaRPr lang="en-CA" altLang="en-US" sz="4000" dirty="0">
              <a:solidFill>
                <a:srgbClr val="000000"/>
              </a:solidFill>
            </a:endParaRPr>
          </a:p>
        </p:txBody>
      </p:sp>
      <p:sp>
        <p:nvSpPr>
          <p:cNvPr id="140291" name="Text Box 4"/>
          <p:cNvSpPr txBox="1">
            <a:spLocks noChangeArrowheads="1"/>
          </p:cNvSpPr>
          <p:nvPr/>
        </p:nvSpPr>
        <p:spPr bwMode="auto">
          <a:xfrm>
            <a:off x="6673850" y="3840163"/>
            <a:ext cx="1216025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VISION</a:t>
            </a:r>
            <a:endParaRPr kumimoji="0" lang="en-CA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0292" name="Text Box 5"/>
          <p:cNvSpPr txBox="1">
            <a:spLocks noChangeArrowheads="1"/>
          </p:cNvSpPr>
          <p:nvPr/>
        </p:nvSpPr>
        <p:spPr bwMode="auto">
          <a:xfrm>
            <a:off x="4152900" y="3624263"/>
            <a:ext cx="165735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AUDITION</a:t>
            </a:r>
            <a:endParaRPr kumimoji="0" lang="en-CA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0293" name="Text Box 6"/>
          <p:cNvSpPr txBox="1">
            <a:spLocks noChangeArrowheads="1"/>
          </p:cNvSpPr>
          <p:nvPr/>
        </p:nvSpPr>
        <p:spPr bwMode="auto">
          <a:xfrm>
            <a:off x="2771775" y="2636838"/>
            <a:ext cx="1692275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TOUCHER</a:t>
            </a:r>
            <a:endParaRPr kumimoji="0" lang="en-CA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0294" name="Rectangle 7"/>
          <p:cNvSpPr>
            <a:spLocks noChangeArrowheads="1"/>
          </p:cNvSpPr>
          <p:nvPr/>
        </p:nvSpPr>
        <p:spPr bwMode="auto">
          <a:xfrm>
            <a:off x="1331913" y="1628775"/>
            <a:ext cx="2952750" cy="50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0295" name="Rectangle 9"/>
          <p:cNvSpPr>
            <a:spLocks noChangeArrowheads="1"/>
          </p:cNvSpPr>
          <p:nvPr/>
        </p:nvSpPr>
        <p:spPr bwMode="auto">
          <a:xfrm>
            <a:off x="1619250" y="1989138"/>
            <a:ext cx="2647950" cy="461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4029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476375" y="1773238"/>
          <a:ext cx="6175375" cy="420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55" name="CorelDRAW" r:id="rId4" imgW="7293600" imgH="4961160" progId="CorelDRAW.Graphic.10">
                  <p:embed/>
                </p:oleObj>
              </mc:Choice>
              <mc:Fallback>
                <p:oleObj name="CorelDRAW" r:id="rId4" imgW="7293600" imgH="4961160" progId="CorelDRAW.Graphic.10">
                  <p:embed/>
                  <p:pic>
                    <p:nvPicPr>
                      <p:cNvPr id="140296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773238"/>
                        <a:ext cx="6175375" cy="420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7" name="Text Box 8"/>
          <p:cNvSpPr txBox="1">
            <a:spLocks noChangeArrowheads="1"/>
          </p:cNvSpPr>
          <p:nvPr/>
        </p:nvSpPr>
        <p:spPr bwMode="auto">
          <a:xfrm>
            <a:off x="684213" y="1484313"/>
            <a:ext cx="3722687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Ex: le sens de l’espace</a:t>
            </a:r>
          </a:p>
        </p:txBody>
      </p:sp>
      <p:sp>
        <p:nvSpPr>
          <p:cNvPr id="140298" name="Rectangle 10"/>
          <p:cNvSpPr>
            <a:spLocks noChangeArrowheads="1"/>
          </p:cNvSpPr>
          <p:nvPr/>
        </p:nvSpPr>
        <p:spPr bwMode="auto">
          <a:xfrm>
            <a:off x="3810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0299" name="Text Box 11"/>
          <p:cNvSpPr txBox="1">
            <a:spLocks noChangeArrowheads="1"/>
          </p:cNvSpPr>
          <p:nvPr/>
        </p:nvSpPr>
        <p:spPr bwMode="auto">
          <a:xfrm>
            <a:off x="7612063" y="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 neurones</a:t>
            </a:r>
          </a:p>
        </p:txBody>
      </p:sp>
    </p:spTree>
    <p:extLst>
      <p:ext uri="{BB962C8B-B14F-4D97-AF65-F5344CB8AC3E}">
        <p14:creationId xmlns:p14="http://schemas.microsoft.com/office/powerpoint/2010/main" val="452103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auto0"/>
          <p:cNvPicPr>
            <a:picLocks noChangeAspect="1" noChangeArrowheads="1"/>
          </p:cNvPicPr>
          <p:nvPr/>
        </p:nvPicPr>
        <p:blipFill>
          <a:blip r:embed="rId3">
            <a:lum bright="-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32" y="793326"/>
            <a:ext cx="7949712" cy="601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5701813" y="5889381"/>
            <a:ext cx="1661746" cy="996462"/>
          </a:xfrm>
          <a:prstGeom prst="ellipse">
            <a:avLst/>
          </a:prstGeom>
          <a:solidFill>
            <a:srgbClr val="D5FD0D">
              <a:alpha val="54117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3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9574" name="Rectangle 3077"/>
          <p:cNvSpPr>
            <a:spLocks noChangeArrowheads="1"/>
          </p:cNvSpPr>
          <p:nvPr/>
        </p:nvSpPr>
        <p:spPr bwMode="auto">
          <a:xfrm>
            <a:off x="13" y="3150240"/>
            <a:ext cx="725508" cy="5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987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3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9575" name="Rectangle 3078"/>
          <p:cNvSpPr>
            <a:spLocks noChangeArrowheads="1"/>
          </p:cNvSpPr>
          <p:nvPr/>
        </p:nvSpPr>
        <p:spPr bwMode="auto">
          <a:xfrm>
            <a:off x="13" y="3150240"/>
            <a:ext cx="725508" cy="5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987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3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9576" name="Rectangle 3079"/>
          <p:cNvSpPr>
            <a:spLocks noChangeArrowheads="1"/>
          </p:cNvSpPr>
          <p:nvPr/>
        </p:nvSpPr>
        <p:spPr bwMode="auto">
          <a:xfrm>
            <a:off x="13" y="3150240"/>
            <a:ext cx="725508" cy="5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987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3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9577" name="Rectangle 3080"/>
          <p:cNvSpPr>
            <a:spLocks noChangeArrowheads="1"/>
          </p:cNvSpPr>
          <p:nvPr/>
        </p:nvSpPr>
        <p:spPr bwMode="auto">
          <a:xfrm>
            <a:off x="13" y="3150240"/>
            <a:ext cx="725508" cy="5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987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3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D870DBD-809D-46CF-A0D3-FC2E0D398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54203"/>
            <a:ext cx="7355160" cy="48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Arial" charset="0"/>
              </a:defRPr>
            </a:lvl5pPr>
            <a:lvl6pPr marL="422041" algn="ctr" rtl="0" fontAlgn="base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Arial" charset="0"/>
              </a:defRPr>
            </a:lvl6pPr>
            <a:lvl7pPr marL="844083" algn="ctr" rtl="0" fontAlgn="base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Arial" charset="0"/>
              </a:defRPr>
            </a:lvl7pPr>
            <a:lvl8pPr marL="1266124" algn="ctr" rtl="0" fontAlgn="base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Arial" charset="0"/>
              </a:defRPr>
            </a:lvl8pPr>
            <a:lvl9pPr marL="1688165" algn="ctr" rtl="0" fontAlgn="base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CONVERGENCE : la rétine</a:t>
            </a:r>
            <a:endParaRPr kumimoji="0" lang="en-CA" alt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5F3E0FA-14AD-4804-8508-84EB3E97F847}"/>
              </a:ext>
            </a:extLst>
          </p:cNvPr>
          <p:cNvGrpSpPr/>
          <p:nvPr/>
        </p:nvGrpSpPr>
        <p:grpSpPr>
          <a:xfrm>
            <a:off x="1587" y="0"/>
            <a:ext cx="9142413" cy="406400"/>
            <a:chOff x="20309" y="0"/>
            <a:chExt cx="9142413" cy="406400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3ABD2CED-2340-4256-97E2-37F2A7FBF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09" y="0"/>
              <a:ext cx="9105900" cy="406400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2983547A-F774-419B-A0C8-F17249BA22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4272" y="0"/>
              <a:ext cx="1568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Les neurones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79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t="7619" r="16786" b="39369"/>
          <a:stretch/>
        </p:blipFill>
        <p:spPr bwMode="auto">
          <a:xfrm>
            <a:off x="350959" y="1310901"/>
            <a:ext cx="8442081" cy="50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7" name="Oval 5"/>
          <p:cNvSpPr>
            <a:spLocks noChangeArrowheads="1"/>
          </p:cNvSpPr>
          <p:nvPr/>
        </p:nvSpPr>
        <p:spPr bwMode="auto">
          <a:xfrm>
            <a:off x="2339752" y="3284984"/>
            <a:ext cx="1944216" cy="531935"/>
          </a:xfrm>
          <a:prstGeom prst="ellipse">
            <a:avLst/>
          </a:prstGeom>
          <a:solidFill>
            <a:srgbClr val="FFFF00">
              <a:alpha val="50195"/>
            </a:srgbClr>
          </a:solidFill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3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265EE28-5A1B-4065-AFE6-AF5518FBD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16715" y="498632"/>
            <a:ext cx="8718513" cy="57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Arial" charset="0"/>
              </a:defRPr>
            </a:lvl5pPr>
            <a:lvl6pPr marL="422041" algn="ctr" rtl="0" fontAlgn="base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Arial" charset="0"/>
              </a:defRPr>
            </a:lvl6pPr>
            <a:lvl7pPr marL="844083" algn="ctr" rtl="0" fontAlgn="base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Arial" charset="0"/>
              </a:defRPr>
            </a:lvl7pPr>
            <a:lvl8pPr marL="1266124" algn="ctr" rtl="0" fontAlgn="base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Arial" charset="0"/>
              </a:defRPr>
            </a:lvl8pPr>
            <a:lvl9pPr marL="1688165" algn="ctr" rtl="0" fontAlgn="base">
              <a:spcBef>
                <a:spcPct val="0"/>
              </a:spcBef>
              <a:spcAft>
                <a:spcPct val="0"/>
              </a:spcAft>
              <a:defRPr sz="4062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CONVERGENCE : </a:t>
            </a: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zone </a:t>
            </a:r>
            <a:r>
              <a:rPr kumimoji="0" lang="fr-FR" alt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on</a:t>
            </a: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et zone </a:t>
            </a:r>
            <a:r>
              <a:rPr kumimoji="0" lang="fr-FR" alt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off</a:t>
            </a:r>
            <a:r>
              <a:rPr kumimoji="0" lang="fr-FR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en-CA" alt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4D1A925-78A5-4226-89E2-1D2720D72B9E}"/>
              </a:ext>
            </a:extLst>
          </p:cNvPr>
          <p:cNvGrpSpPr/>
          <p:nvPr/>
        </p:nvGrpSpPr>
        <p:grpSpPr>
          <a:xfrm>
            <a:off x="1587" y="0"/>
            <a:ext cx="9142413" cy="406400"/>
            <a:chOff x="20309" y="0"/>
            <a:chExt cx="9142413" cy="406400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94666AFF-B6C3-4744-9979-EA59FCAD2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09" y="0"/>
              <a:ext cx="9105900" cy="406400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8712876B-D94E-437F-B228-C9102D3006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4272" y="0"/>
              <a:ext cx="1568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Les neurones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311974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680"/>
            <a:ext cx="4555880" cy="622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362DFEF-1FE1-4F8F-AB67-0EE9F7611E39}"/>
              </a:ext>
            </a:extLst>
          </p:cNvPr>
          <p:cNvGrpSpPr/>
          <p:nvPr/>
        </p:nvGrpSpPr>
        <p:grpSpPr>
          <a:xfrm>
            <a:off x="1587" y="0"/>
            <a:ext cx="9142413" cy="406400"/>
            <a:chOff x="20309" y="0"/>
            <a:chExt cx="9142413" cy="406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CAB6DB1-879B-4750-B90B-56D7154CC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09" y="0"/>
              <a:ext cx="9105900" cy="406400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45030227-38F5-439D-88E9-D69C69994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4272" y="0"/>
              <a:ext cx="1568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Les neurones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40988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3" y="2631831"/>
            <a:ext cx="8853854" cy="370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0735B4B-3E79-466E-9159-2F61B5F12401}"/>
              </a:ext>
            </a:extLst>
          </p:cNvPr>
          <p:cNvGrpSpPr/>
          <p:nvPr/>
        </p:nvGrpSpPr>
        <p:grpSpPr>
          <a:xfrm>
            <a:off x="1587" y="0"/>
            <a:ext cx="9142413" cy="406400"/>
            <a:chOff x="20309" y="0"/>
            <a:chExt cx="9142413" cy="406400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3BB2DD0E-9EC8-4ACE-B386-9A3845EB4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09" y="0"/>
              <a:ext cx="9105900" cy="406400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DA8B816D-5C2F-4F24-85CA-1412BB251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4272" y="0"/>
              <a:ext cx="1568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Les neurones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916018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948" y="1235320"/>
            <a:ext cx="3150577" cy="288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1" y="1767276"/>
            <a:ext cx="1462454" cy="146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031" y="5489331"/>
            <a:ext cx="1900604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4293577"/>
            <a:ext cx="2243504" cy="134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67" name="Text Box 8"/>
          <p:cNvSpPr txBox="1">
            <a:spLocks noChangeArrowheads="1"/>
          </p:cNvSpPr>
          <p:nvPr/>
        </p:nvSpPr>
        <p:spPr bwMode="auto">
          <a:xfrm>
            <a:off x="7328" y="6267473"/>
            <a:ext cx="1486754" cy="29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Site Andrei Gorea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04B7097-C938-448D-913D-83152AF26DF4}"/>
              </a:ext>
            </a:extLst>
          </p:cNvPr>
          <p:cNvGrpSpPr/>
          <p:nvPr/>
        </p:nvGrpSpPr>
        <p:grpSpPr>
          <a:xfrm>
            <a:off x="1587" y="0"/>
            <a:ext cx="9142413" cy="406400"/>
            <a:chOff x="20309" y="0"/>
            <a:chExt cx="9142413" cy="406400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4E172C7F-81B2-4ABE-9346-F4A6590B0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09" y="0"/>
              <a:ext cx="9105900" cy="406400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A38CA79F-8C3E-4739-BF7B-C819C0ABF0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4272" y="0"/>
              <a:ext cx="1568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Les neurones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896591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69"/>
            <a:ext cx="9144000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32CE669-D030-43B8-A115-5F4176C6E03C}"/>
              </a:ext>
            </a:extLst>
          </p:cNvPr>
          <p:cNvGrpSpPr/>
          <p:nvPr/>
        </p:nvGrpSpPr>
        <p:grpSpPr>
          <a:xfrm>
            <a:off x="1587" y="0"/>
            <a:ext cx="9142413" cy="406400"/>
            <a:chOff x="20309" y="0"/>
            <a:chExt cx="9142413" cy="406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EDCE01-08E7-4E60-AAF3-5BCE47D3C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09" y="0"/>
              <a:ext cx="9105900" cy="406400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9324DD8B-6FDE-457E-BF0A-ADA564E570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4272" y="0"/>
              <a:ext cx="1568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Les neurones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267799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Image 1">
            <a:extLst>
              <a:ext uri="{FF2B5EF4-FFF2-40B4-BE49-F238E27FC236}">
                <a16:creationId xmlns:a16="http://schemas.microsoft.com/office/drawing/2014/main" id="{6EB90016-57A0-45BC-B5C5-470AD79D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1235075"/>
            <a:ext cx="4386262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6D2F2A-3282-4FD7-A993-47D325E17DD5}"/>
              </a:ext>
            </a:extLst>
          </p:cNvPr>
          <p:cNvSpPr/>
          <p:nvPr/>
        </p:nvSpPr>
        <p:spPr>
          <a:xfrm>
            <a:off x="185738" y="5689600"/>
            <a:ext cx="8707437" cy="8874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44083" eaLnBrk="1" hangingPunct="1">
              <a:defRPr/>
            </a:pPr>
            <a:r>
              <a:rPr lang="fr-FR" sz="1292" i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Les contrastes perçus aux intersections sont attribués à la variation de la fréquence des potentiels d’action selon les surfaces relatives des régions ON et OFF des CR.</a:t>
            </a:r>
          </a:p>
          <a:p>
            <a:pPr defTabSz="844083" eaLnBrk="1" hangingPunct="1">
              <a:defRPr/>
            </a:pPr>
            <a:r>
              <a:rPr lang="fr-FR" sz="1292" i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 fréquence des potentiels d’action est maximale quand la région ON est entièrement éclairée et la région OFF totalement sombre.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6513" y="87313"/>
            <a:ext cx="8999538" cy="1470025"/>
          </a:xfrm>
        </p:spPr>
        <p:txBody>
          <a:bodyPr/>
          <a:lstStyle/>
          <a:p>
            <a:pPr eaLnBrk="1" hangingPunct="1"/>
            <a:r>
              <a:rPr lang="fr-FR" altLang="en-US" sz="4000"/>
              <a:t>Fonctions des neurones</a:t>
            </a:r>
          </a:p>
        </p:txBody>
      </p:sp>
      <p:sp>
        <p:nvSpPr>
          <p:cNvPr id="365571" name="Text Box 3"/>
          <p:cNvSpPr txBox="1">
            <a:spLocks noChangeArrowheads="1"/>
          </p:cNvSpPr>
          <p:nvPr/>
        </p:nvSpPr>
        <p:spPr bwMode="auto">
          <a:xfrm>
            <a:off x="323850" y="1455738"/>
            <a:ext cx="8640763" cy="449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Réception </a:t>
            </a: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: </a:t>
            </a:r>
            <a:r>
              <a:rPr kumimoji="0" lang="fr-FR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sensorielle </a:t>
            </a: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: </a:t>
            </a:r>
            <a: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transformation d’un stimulus en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					activité neuronale (transduction)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		</a:t>
            </a:r>
            <a:r>
              <a:rPr kumimoji="0" lang="fr-FR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dendritique </a:t>
            </a: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: </a:t>
            </a:r>
            <a: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sensibilité aux messages neuronaux </a:t>
            </a:r>
            <a:b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</a:br>
            <a: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					pré-synaptiques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Intégration </a:t>
            </a: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: </a:t>
            </a:r>
            <a: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recueil de multiples signaux pour en extraire </a:t>
            </a:r>
            <a:b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</a:br>
            <a: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					une information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Transmission </a:t>
            </a:r>
            <a:r>
              <a:rPr kumimoji="0" lang="fr-F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: </a:t>
            </a:r>
            <a: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véhiculer un message d’un endroit à un autre </a:t>
            </a:r>
            <a:b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</a:br>
            <a:r>
              <a:rPr kumimoji="0" lang="fr-F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		du SN (système nerveux): </a:t>
            </a:r>
            <a:r>
              <a:rPr kumimoji="0" lang="fr-FR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afférences et efférences</a:t>
            </a:r>
          </a:p>
        </p:txBody>
      </p:sp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3810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7612063" y="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 neurones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1218" y="415334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3200" dirty="0">
                <a:solidFill>
                  <a:srgbClr val="000000"/>
                </a:solidFill>
              </a:rPr>
              <a:t>convergence </a:t>
            </a:r>
            <a:r>
              <a:rPr lang="fr-FR" altLang="en-US" sz="3200" dirty="0" err="1">
                <a:solidFill>
                  <a:srgbClr val="000000"/>
                </a:solidFill>
              </a:rPr>
              <a:t>intersensorielle</a:t>
            </a:r>
            <a:r>
              <a:rPr lang="fr-FR" altLang="en-US" sz="3200" dirty="0">
                <a:solidFill>
                  <a:srgbClr val="000000"/>
                </a:solidFill>
              </a:rPr>
              <a:t> :</a:t>
            </a:r>
            <a:br>
              <a:rPr lang="fr-FR" altLang="en-US" sz="3200" dirty="0">
                <a:solidFill>
                  <a:srgbClr val="000000"/>
                </a:solidFill>
              </a:rPr>
            </a:br>
            <a:r>
              <a:rPr lang="fr-FR" altLang="en-US" sz="3200" dirty="0">
                <a:solidFill>
                  <a:srgbClr val="000000"/>
                </a:solidFill>
              </a:rPr>
              <a:t>le ventriloquisme</a:t>
            </a:r>
            <a:endParaRPr lang="en-CA" altLang="en-US" sz="3200" dirty="0">
              <a:solidFill>
                <a:srgbClr val="000000"/>
              </a:solidFill>
            </a:endParaRPr>
          </a:p>
        </p:txBody>
      </p:sp>
      <p:pic>
        <p:nvPicPr>
          <p:cNvPr id="141315" name="Picture 3" descr="guigno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9692" y="1603584"/>
            <a:ext cx="5544616" cy="52315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3810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7612063" y="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 neurones</a:t>
            </a:r>
          </a:p>
        </p:txBody>
      </p:sp>
    </p:spTree>
    <p:extLst>
      <p:ext uri="{BB962C8B-B14F-4D97-AF65-F5344CB8AC3E}">
        <p14:creationId xmlns:p14="http://schemas.microsoft.com/office/powerpoint/2010/main" val="519645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altLang="en-US"/>
          </a:p>
        </p:txBody>
      </p:sp>
      <p:grpSp>
        <p:nvGrpSpPr>
          <p:cNvPr id="142339" name="Group 3"/>
          <p:cNvGrpSpPr>
            <a:grpSpLocks/>
          </p:cNvGrpSpPr>
          <p:nvPr/>
        </p:nvGrpSpPr>
        <p:grpSpPr bwMode="auto">
          <a:xfrm>
            <a:off x="3273425" y="1628775"/>
            <a:ext cx="2235200" cy="2160588"/>
            <a:chOff x="2154" y="1117"/>
            <a:chExt cx="1408" cy="1361"/>
          </a:xfrm>
        </p:grpSpPr>
        <p:sp>
          <p:nvSpPr>
            <p:cNvPr id="142357" name="Oval 4"/>
            <p:cNvSpPr>
              <a:spLocks noChangeArrowheads="1"/>
            </p:cNvSpPr>
            <p:nvPr/>
          </p:nvSpPr>
          <p:spPr bwMode="auto">
            <a:xfrm>
              <a:off x="2381" y="1117"/>
              <a:ext cx="907" cy="9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2358" name="AutoShape 5"/>
            <p:cNvSpPr>
              <a:spLocks noChangeArrowheads="1"/>
            </p:cNvSpPr>
            <p:nvPr/>
          </p:nvSpPr>
          <p:spPr bwMode="auto">
            <a:xfrm>
              <a:off x="2154" y="1525"/>
              <a:ext cx="1408" cy="953"/>
            </a:xfrm>
            <a:prstGeom prst="triangle">
              <a:avLst>
                <a:gd name="adj" fmla="val 50000"/>
              </a:avLst>
            </a:prstGeom>
            <a:solidFill>
              <a:srgbClr val="0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42355" name="Oval 7"/>
          <p:cNvSpPr>
            <a:spLocks noChangeArrowheads="1"/>
          </p:cNvSpPr>
          <p:nvPr/>
        </p:nvSpPr>
        <p:spPr bwMode="auto">
          <a:xfrm rot="2958687">
            <a:off x="5856807" y="4990768"/>
            <a:ext cx="1439863" cy="14398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2353" name="Oval 10"/>
          <p:cNvSpPr>
            <a:spLocks noChangeArrowheads="1"/>
          </p:cNvSpPr>
          <p:nvPr/>
        </p:nvSpPr>
        <p:spPr bwMode="auto">
          <a:xfrm rot="3210522">
            <a:off x="1656559" y="4832751"/>
            <a:ext cx="1439863" cy="143986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42342" name="Group 12"/>
          <p:cNvGrpSpPr>
            <a:grpSpLocks/>
          </p:cNvGrpSpPr>
          <p:nvPr/>
        </p:nvGrpSpPr>
        <p:grpSpPr bwMode="auto">
          <a:xfrm>
            <a:off x="3276600" y="1628775"/>
            <a:ext cx="2235200" cy="2160588"/>
            <a:chOff x="2154" y="1117"/>
            <a:chExt cx="1408" cy="1361"/>
          </a:xfrm>
        </p:grpSpPr>
        <p:sp>
          <p:nvSpPr>
            <p:cNvPr id="142351" name="Oval 13"/>
            <p:cNvSpPr>
              <a:spLocks noChangeArrowheads="1"/>
            </p:cNvSpPr>
            <p:nvPr/>
          </p:nvSpPr>
          <p:spPr bwMode="auto">
            <a:xfrm>
              <a:off x="2381" y="1117"/>
              <a:ext cx="907" cy="9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2352" name="AutoShape 14"/>
            <p:cNvSpPr>
              <a:spLocks noChangeArrowheads="1"/>
            </p:cNvSpPr>
            <p:nvPr/>
          </p:nvSpPr>
          <p:spPr bwMode="auto">
            <a:xfrm>
              <a:off x="2154" y="1525"/>
              <a:ext cx="1408" cy="95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73775" name="Group 15"/>
          <p:cNvGrpSpPr>
            <a:grpSpLocks/>
          </p:cNvGrpSpPr>
          <p:nvPr/>
        </p:nvGrpSpPr>
        <p:grpSpPr bwMode="auto">
          <a:xfrm rot="2958687">
            <a:off x="5543956" y="4572530"/>
            <a:ext cx="1944688" cy="1714502"/>
            <a:chOff x="3469" y="2849"/>
            <a:chExt cx="1225" cy="1080"/>
          </a:xfrm>
        </p:grpSpPr>
        <p:sp>
          <p:nvSpPr>
            <p:cNvPr id="142349" name="Oval 16"/>
            <p:cNvSpPr>
              <a:spLocks noChangeArrowheads="1"/>
            </p:cNvSpPr>
            <p:nvPr/>
          </p:nvSpPr>
          <p:spPr bwMode="auto">
            <a:xfrm>
              <a:off x="3787" y="3022"/>
              <a:ext cx="907" cy="9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2350" name="AutoShape 17"/>
            <p:cNvSpPr>
              <a:spLocks noChangeArrowheads="1"/>
            </p:cNvSpPr>
            <p:nvPr/>
          </p:nvSpPr>
          <p:spPr bwMode="auto">
            <a:xfrm>
              <a:off x="3469" y="2849"/>
              <a:ext cx="817" cy="63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73778" name="Group 18"/>
          <p:cNvGrpSpPr>
            <a:grpSpLocks/>
          </p:cNvGrpSpPr>
          <p:nvPr/>
        </p:nvGrpSpPr>
        <p:grpSpPr bwMode="auto">
          <a:xfrm rot="3210522">
            <a:off x="1583853" y="4976970"/>
            <a:ext cx="1798638" cy="1439862"/>
            <a:chOff x="1020" y="3022"/>
            <a:chExt cx="1133" cy="907"/>
          </a:xfrm>
        </p:grpSpPr>
        <p:sp>
          <p:nvSpPr>
            <p:cNvPr id="142347" name="Oval 19"/>
            <p:cNvSpPr>
              <a:spLocks noChangeArrowheads="1"/>
            </p:cNvSpPr>
            <p:nvPr/>
          </p:nvSpPr>
          <p:spPr bwMode="auto">
            <a:xfrm>
              <a:off x="1020" y="3022"/>
              <a:ext cx="907" cy="9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2348" name="AutoShape 20"/>
            <p:cNvSpPr>
              <a:spLocks noChangeArrowheads="1"/>
            </p:cNvSpPr>
            <p:nvPr/>
          </p:nvSpPr>
          <p:spPr bwMode="auto">
            <a:xfrm>
              <a:off x="1473" y="3022"/>
              <a:ext cx="680" cy="45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42345" name="Rectangle 21"/>
          <p:cNvSpPr>
            <a:spLocks noChangeArrowheads="1"/>
          </p:cNvSpPr>
          <p:nvPr/>
        </p:nvSpPr>
        <p:spPr bwMode="auto">
          <a:xfrm>
            <a:off x="3810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2346" name="Text Box 22"/>
          <p:cNvSpPr txBox="1">
            <a:spLocks noChangeArrowheads="1"/>
          </p:cNvSpPr>
          <p:nvPr/>
        </p:nvSpPr>
        <p:spPr bwMode="auto">
          <a:xfrm>
            <a:off x="7612063" y="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 neurones</a:t>
            </a:r>
          </a:p>
        </p:txBody>
      </p:sp>
    </p:spTree>
    <p:extLst>
      <p:ext uri="{BB962C8B-B14F-4D97-AF65-F5344CB8AC3E}">
        <p14:creationId xmlns:p14="http://schemas.microsoft.com/office/powerpoint/2010/main" val="326686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3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altLang="en-US"/>
          </a:p>
        </p:txBody>
      </p:sp>
      <p:sp>
        <p:nvSpPr>
          <p:cNvPr id="375811" name="Oval 3"/>
          <p:cNvSpPr>
            <a:spLocks noChangeArrowheads="1"/>
          </p:cNvSpPr>
          <p:nvPr/>
        </p:nvSpPr>
        <p:spPr bwMode="auto">
          <a:xfrm>
            <a:off x="3779838" y="1773238"/>
            <a:ext cx="1439862" cy="143986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5812" name="Oval 4"/>
          <p:cNvSpPr>
            <a:spLocks noChangeArrowheads="1"/>
          </p:cNvSpPr>
          <p:nvPr/>
        </p:nvSpPr>
        <p:spPr bwMode="auto">
          <a:xfrm>
            <a:off x="1619250" y="4797425"/>
            <a:ext cx="1439863" cy="14398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5813" name="Oval 5"/>
          <p:cNvSpPr>
            <a:spLocks noChangeArrowheads="1"/>
          </p:cNvSpPr>
          <p:nvPr/>
        </p:nvSpPr>
        <p:spPr bwMode="auto">
          <a:xfrm>
            <a:off x="6011863" y="4797425"/>
            <a:ext cx="1439862" cy="14398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3366" name="AutoShape 6"/>
          <p:cNvSpPr>
            <a:spLocks noChangeArrowheads="1"/>
          </p:cNvSpPr>
          <p:nvPr/>
        </p:nvSpPr>
        <p:spPr bwMode="auto">
          <a:xfrm>
            <a:off x="2339975" y="2492375"/>
            <a:ext cx="4392613" cy="3024188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3367" name="Rectangle 7"/>
          <p:cNvSpPr>
            <a:spLocks noChangeArrowheads="1"/>
          </p:cNvSpPr>
          <p:nvPr/>
        </p:nvSpPr>
        <p:spPr bwMode="auto">
          <a:xfrm>
            <a:off x="3810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7612063" y="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 neurones</a:t>
            </a:r>
          </a:p>
        </p:txBody>
      </p:sp>
    </p:spTree>
    <p:extLst>
      <p:ext uri="{BB962C8B-B14F-4D97-AF65-F5344CB8AC3E}">
        <p14:creationId xmlns:p14="http://schemas.microsoft.com/office/powerpoint/2010/main" val="310092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5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5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75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1" grpId="0" animBg="1"/>
      <p:bldP spid="375812" grpId="0" animBg="1"/>
      <p:bldP spid="3758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altLang="en-US"/>
          </a:p>
        </p:txBody>
      </p:sp>
      <p:sp>
        <p:nvSpPr>
          <p:cNvPr id="375811" name="Oval 3"/>
          <p:cNvSpPr>
            <a:spLocks noChangeArrowheads="1"/>
          </p:cNvSpPr>
          <p:nvPr/>
        </p:nvSpPr>
        <p:spPr bwMode="auto">
          <a:xfrm>
            <a:off x="4067175" y="2060575"/>
            <a:ext cx="865188" cy="8651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5812" name="Oval 4"/>
          <p:cNvSpPr>
            <a:spLocks noChangeArrowheads="1"/>
          </p:cNvSpPr>
          <p:nvPr/>
        </p:nvSpPr>
        <p:spPr bwMode="auto">
          <a:xfrm>
            <a:off x="1906588" y="5084763"/>
            <a:ext cx="865187" cy="8651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5813" name="Oval 5"/>
          <p:cNvSpPr>
            <a:spLocks noChangeArrowheads="1"/>
          </p:cNvSpPr>
          <p:nvPr/>
        </p:nvSpPr>
        <p:spPr bwMode="auto">
          <a:xfrm>
            <a:off x="6299200" y="5084763"/>
            <a:ext cx="865188" cy="8651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4390" name="AutoShape 6"/>
          <p:cNvSpPr>
            <a:spLocks noChangeArrowheads="1"/>
          </p:cNvSpPr>
          <p:nvPr/>
        </p:nvSpPr>
        <p:spPr bwMode="auto">
          <a:xfrm>
            <a:off x="2339975" y="2492375"/>
            <a:ext cx="4392613" cy="3024188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4391" name="Rectangle 7"/>
          <p:cNvSpPr>
            <a:spLocks noChangeArrowheads="1"/>
          </p:cNvSpPr>
          <p:nvPr/>
        </p:nvSpPr>
        <p:spPr bwMode="auto">
          <a:xfrm>
            <a:off x="3810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7612063" y="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 neurones</a:t>
            </a:r>
          </a:p>
        </p:txBody>
      </p:sp>
    </p:spTree>
    <p:extLst>
      <p:ext uri="{BB962C8B-B14F-4D97-AF65-F5344CB8AC3E}">
        <p14:creationId xmlns:p14="http://schemas.microsoft.com/office/powerpoint/2010/main" val="6497280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5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5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75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1" grpId="0" animBg="1"/>
      <p:bldP spid="375812" grpId="0" animBg="1"/>
      <p:bldP spid="3758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altLang="en-US"/>
          </a:p>
        </p:txBody>
      </p:sp>
      <p:sp>
        <p:nvSpPr>
          <p:cNvPr id="375811" name="Oval 3"/>
          <p:cNvSpPr>
            <a:spLocks noChangeArrowheads="1"/>
          </p:cNvSpPr>
          <p:nvPr/>
        </p:nvSpPr>
        <p:spPr bwMode="auto">
          <a:xfrm>
            <a:off x="3779838" y="1773238"/>
            <a:ext cx="1439862" cy="143986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5812" name="Oval 4"/>
          <p:cNvSpPr>
            <a:spLocks noChangeArrowheads="1"/>
          </p:cNvSpPr>
          <p:nvPr/>
        </p:nvSpPr>
        <p:spPr bwMode="auto">
          <a:xfrm>
            <a:off x="1619250" y="4797425"/>
            <a:ext cx="1439863" cy="14398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5813" name="Oval 5"/>
          <p:cNvSpPr>
            <a:spLocks noChangeArrowheads="1"/>
          </p:cNvSpPr>
          <p:nvPr/>
        </p:nvSpPr>
        <p:spPr bwMode="auto">
          <a:xfrm>
            <a:off x="6011863" y="4797425"/>
            <a:ext cx="1439862" cy="14398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5414" name="AutoShape 6"/>
          <p:cNvSpPr>
            <a:spLocks noChangeArrowheads="1"/>
          </p:cNvSpPr>
          <p:nvPr/>
        </p:nvSpPr>
        <p:spPr bwMode="auto">
          <a:xfrm>
            <a:off x="2339975" y="2492375"/>
            <a:ext cx="4392613" cy="3517900"/>
          </a:xfrm>
          <a:custGeom>
            <a:avLst/>
            <a:gdLst>
              <a:gd name="T0" fmla="*/ 0 w 4392613"/>
              <a:gd name="T1" fmla="*/ 3024104 h 3517933"/>
              <a:gd name="T2" fmla="*/ 1346200 w 4392613"/>
              <a:gd name="T3" fmla="*/ 1555705 h 3517933"/>
              <a:gd name="T4" fmla="*/ 2196307 w 4392613"/>
              <a:gd name="T5" fmla="*/ 0 h 3517933"/>
              <a:gd name="T6" fmla="*/ 2822575 w 4392613"/>
              <a:gd name="T7" fmla="*/ 1850974 h 3517933"/>
              <a:gd name="T8" fmla="*/ 4392613 w 4392613"/>
              <a:gd name="T9" fmla="*/ 3024104 h 3517933"/>
              <a:gd name="T10" fmla="*/ 2203450 w 4392613"/>
              <a:gd name="T11" fmla="*/ 3517801 h 3517933"/>
              <a:gd name="T12" fmla="*/ 0 w 4392613"/>
              <a:gd name="T13" fmla="*/ 3024104 h 35179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392613" h="3517933">
                <a:moveTo>
                  <a:pt x="0" y="3024188"/>
                </a:moveTo>
                <a:cubicBezTo>
                  <a:pt x="486833" y="2544234"/>
                  <a:pt x="945092" y="2102379"/>
                  <a:pt x="1346200" y="1555750"/>
                </a:cubicBezTo>
                <a:lnTo>
                  <a:pt x="2196307" y="0"/>
                </a:lnTo>
                <a:cubicBezTo>
                  <a:pt x="2411413" y="709083"/>
                  <a:pt x="2436019" y="1322917"/>
                  <a:pt x="2822575" y="1851025"/>
                </a:cubicBezTo>
                <a:lnTo>
                  <a:pt x="4392613" y="3024188"/>
                </a:lnTo>
                <a:cubicBezTo>
                  <a:pt x="3685117" y="3220509"/>
                  <a:pt x="2929996" y="3521604"/>
                  <a:pt x="2203450" y="3517900"/>
                </a:cubicBezTo>
                <a:lnTo>
                  <a:pt x="0" y="30241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5415" name="Rectangle 7"/>
          <p:cNvSpPr>
            <a:spLocks noChangeArrowheads="1"/>
          </p:cNvSpPr>
          <p:nvPr/>
        </p:nvSpPr>
        <p:spPr bwMode="auto">
          <a:xfrm>
            <a:off x="3810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7612063" y="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 neurones</a:t>
            </a:r>
          </a:p>
        </p:txBody>
      </p:sp>
    </p:spTree>
    <p:extLst>
      <p:ext uri="{BB962C8B-B14F-4D97-AF65-F5344CB8AC3E}">
        <p14:creationId xmlns:p14="http://schemas.microsoft.com/office/powerpoint/2010/main" val="12220813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5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5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75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1" grpId="0" animBg="1"/>
      <p:bldP spid="375812" grpId="0" animBg="1"/>
      <p:bldP spid="3758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3600">
                <a:solidFill>
                  <a:srgbClr val="000000"/>
                </a:solidFill>
              </a:rPr>
              <a:t>Mouvement </a:t>
            </a:r>
            <a:r>
              <a:rPr lang="fr-FR" altLang="en-US" sz="3600" u="sng">
                <a:solidFill>
                  <a:srgbClr val="000000"/>
                </a:solidFill>
              </a:rPr>
              <a:t>apparent</a:t>
            </a:r>
            <a:r>
              <a:rPr lang="fr-FR" altLang="en-US" sz="3600">
                <a:solidFill>
                  <a:srgbClr val="000000"/>
                </a:solidFill>
              </a:rPr>
              <a:t> codé par des contours </a:t>
            </a:r>
            <a:r>
              <a:rPr lang="fr-FR" altLang="en-US" sz="3600" u="sng">
                <a:solidFill>
                  <a:srgbClr val="000000"/>
                </a:solidFill>
              </a:rPr>
              <a:t>illusoires !</a:t>
            </a:r>
          </a:p>
        </p:txBody>
      </p:sp>
      <p:pic>
        <p:nvPicPr>
          <p:cNvPr id="146435" name="Picture 3" descr="ContourApparentSau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04950"/>
            <a:ext cx="7127875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1135063" y="5516563"/>
            <a:ext cx="7107237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Il n’y a ici ni carré ni mouvement !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seulement de la convergence spatiale et temporelle</a:t>
            </a:r>
          </a:p>
        </p:txBody>
      </p:sp>
      <p:sp>
        <p:nvSpPr>
          <p:cNvPr id="146437" name="Rectangle 5"/>
          <p:cNvSpPr>
            <a:spLocks noChangeArrowheads="1"/>
          </p:cNvSpPr>
          <p:nvPr/>
        </p:nvSpPr>
        <p:spPr bwMode="auto">
          <a:xfrm>
            <a:off x="3810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7612063" y="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 neurones</a:t>
            </a:r>
          </a:p>
        </p:txBody>
      </p:sp>
    </p:spTree>
    <p:extLst>
      <p:ext uri="{BB962C8B-B14F-4D97-AF65-F5344CB8AC3E}">
        <p14:creationId xmlns:p14="http://schemas.microsoft.com/office/powerpoint/2010/main" val="40752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98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4000" dirty="0">
                <a:solidFill>
                  <a:srgbClr val="000000"/>
                </a:solidFill>
              </a:rPr>
              <a:t>DIVERGENCE</a:t>
            </a:r>
            <a:endParaRPr lang="en-CA" altLang="en-US" sz="4000" dirty="0">
              <a:solidFill>
                <a:srgbClr val="000000"/>
              </a:solidFill>
            </a:endParaRPr>
          </a:p>
        </p:txBody>
      </p:sp>
      <p:graphicFrame>
        <p:nvGraphicFramePr>
          <p:cNvPr id="1474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643063" y="1485900"/>
          <a:ext cx="5857875" cy="380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2" name="CorelDRAW" r:id="rId4" imgW="7325280" imgH="4945680" progId="CorelDRAW.Graphic.10">
                  <p:embed/>
                </p:oleObj>
              </mc:Choice>
              <mc:Fallback>
                <p:oleObj name="CorelDRAW" r:id="rId4" imgW="7325280" imgH="4945680" progId="CorelDRAW.Graphic.10">
                  <p:embed/>
                  <p:pic>
                    <p:nvPicPr>
                      <p:cNvPr id="147459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1485900"/>
                        <a:ext cx="5857875" cy="380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6561138" y="2970213"/>
            <a:ext cx="1387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VISION</a:t>
            </a:r>
            <a:endParaRPr kumimoji="0" lang="en-CA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7461" name="Text Box 7"/>
          <p:cNvSpPr txBox="1">
            <a:spLocks noChangeArrowheads="1"/>
          </p:cNvSpPr>
          <p:nvPr/>
        </p:nvSpPr>
        <p:spPr bwMode="auto">
          <a:xfrm>
            <a:off x="477838" y="1196975"/>
            <a:ext cx="3446462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ex: le système visuel</a:t>
            </a:r>
          </a:p>
        </p:txBody>
      </p:sp>
      <p:sp>
        <p:nvSpPr>
          <p:cNvPr id="147462" name="Text Box 8"/>
          <p:cNvSpPr txBox="1">
            <a:spLocks noChangeArrowheads="1"/>
          </p:cNvSpPr>
          <p:nvPr/>
        </p:nvSpPr>
        <p:spPr bwMode="auto">
          <a:xfrm>
            <a:off x="287338" y="5340350"/>
            <a:ext cx="8893175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Ex: les réactions motrices peuvent être plus rapides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que la conscience visuelle</a:t>
            </a:r>
          </a:p>
        </p:txBody>
      </p:sp>
      <p:sp>
        <p:nvSpPr>
          <p:cNvPr id="147463" name="Rectangle 9"/>
          <p:cNvSpPr>
            <a:spLocks noChangeArrowheads="1"/>
          </p:cNvSpPr>
          <p:nvPr/>
        </p:nvSpPr>
        <p:spPr bwMode="auto">
          <a:xfrm>
            <a:off x="3810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7464" name="Text Box 10"/>
          <p:cNvSpPr txBox="1">
            <a:spLocks noChangeArrowheads="1"/>
          </p:cNvSpPr>
          <p:nvPr/>
        </p:nvSpPr>
        <p:spPr bwMode="auto">
          <a:xfrm>
            <a:off x="7612063" y="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 neurones</a:t>
            </a:r>
          </a:p>
        </p:txBody>
      </p:sp>
    </p:spTree>
    <p:extLst>
      <p:ext uri="{BB962C8B-B14F-4D97-AF65-F5344CB8AC3E}">
        <p14:creationId xmlns:p14="http://schemas.microsoft.com/office/powerpoint/2010/main" val="1791996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5051" y="377890"/>
            <a:ext cx="8773898" cy="1055077"/>
          </a:xfrm>
        </p:spPr>
        <p:txBody>
          <a:bodyPr/>
          <a:lstStyle/>
          <a:p>
            <a:r>
              <a:rPr lang="fr-FR" sz="3323" dirty="0"/>
              <a:t>La vision : </a:t>
            </a:r>
            <a:r>
              <a:rPr lang="fr-FR" sz="3323" b="1" dirty="0"/>
              <a:t>un</a:t>
            </a:r>
            <a:r>
              <a:rPr lang="fr-FR" sz="3323" dirty="0"/>
              <a:t> écran où se projette le monde?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25640"/>
            <a:ext cx="7045706" cy="518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80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E4F9C9-B800-4208-935B-29E3C014F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6125" y="304800"/>
            <a:ext cx="8229600" cy="10556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3323" dirty="0"/>
              <a:t>Voies visuelles: ségrégations</a:t>
            </a:r>
            <a:br>
              <a:rPr lang="fr-FR" sz="3323" dirty="0"/>
            </a:br>
            <a:r>
              <a:rPr lang="fr-FR" sz="2492" dirty="0"/>
              <a:t>horizontale (hémi-rétines nasale et temporales)</a:t>
            </a:r>
            <a:br>
              <a:rPr lang="fr-FR" sz="2492" dirty="0"/>
            </a:br>
            <a:r>
              <a:rPr lang="fr-FR" sz="2492" dirty="0"/>
              <a:t>puis verticale (quadrants supérieurs et inférieurs)</a:t>
            </a:r>
            <a:endParaRPr lang="en-GB" sz="2492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ACC62BE-7AAF-4CFC-8FE2-C9F39FB829B3}"/>
              </a:ext>
            </a:extLst>
          </p:cNvPr>
          <p:cNvSpPr/>
          <p:nvPr/>
        </p:nvSpPr>
        <p:spPr>
          <a:xfrm>
            <a:off x="69850" y="6021388"/>
            <a:ext cx="4572000" cy="43338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44083" eaLnBrk="1" hangingPunct="1">
              <a:defRPr/>
            </a:pPr>
            <a:r>
              <a:rPr lang="fr-FR" sz="738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Bases neuro-anatomiques et fonctionnelles des voies visuelles centrales : du chiasma</a:t>
            </a:r>
          </a:p>
          <a:p>
            <a:pPr defTabSz="844083" eaLnBrk="1" hangingPunct="1">
              <a:defRPr/>
            </a:pPr>
            <a:r>
              <a:rPr lang="fr-FR" sz="738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aux cortex visuels. </a:t>
            </a:r>
            <a:r>
              <a:rPr lang="it-IT" sz="738" i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C. Tilikete, M.-C. Gaumond, Y. Rossetti (</a:t>
            </a:r>
            <a:r>
              <a:rPr lang="fr-FR" sz="738" i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Neuro-ophtalmologie, chapitre 5), Elsevier Masson S.A.S, p. 64-72–II)</a:t>
            </a:r>
          </a:p>
        </p:txBody>
      </p:sp>
      <p:pic>
        <p:nvPicPr>
          <p:cNvPr id="104452" name="Image 85">
            <a:extLst>
              <a:ext uri="{FF2B5EF4-FFF2-40B4-BE49-F238E27FC236}">
                <a16:creationId xmlns:a16="http://schemas.microsoft.com/office/drawing/2014/main" id="{88557AAE-D4F6-4F62-8590-E7C93EC2F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036638"/>
            <a:ext cx="9021762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8F04BC48-39E0-436E-8D10-AE243ECCF98D}"/>
              </a:ext>
            </a:extLst>
          </p:cNvPr>
          <p:cNvSpPr/>
          <p:nvPr/>
        </p:nvSpPr>
        <p:spPr>
          <a:xfrm>
            <a:off x="77788" y="5091113"/>
            <a:ext cx="6299200" cy="10001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44083" eaLnBrk="1" hangingPunct="1">
              <a:defRPr/>
            </a:pPr>
            <a:r>
              <a:rPr lang="fr-FR" sz="738" b="1" dirty="0">
                <a:solidFill>
                  <a:srgbClr val="000000"/>
                </a:solidFill>
                <a:latin typeface="StoneSansStd-BoldItalic"/>
                <a:cs typeface="Arial" pitchFamily="34" charset="0"/>
              </a:rPr>
              <a:t>Figure 5.9 </a:t>
            </a:r>
            <a:r>
              <a:rPr lang="fr-FR" sz="738" dirty="0">
                <a:solidFill>
                  <a:srgbClr val="000000"/>
                </a:solidFill>
                <a:latin typeface="StoneSansStd-SemiboldItalic"/>
                <a:cs typeface="Arial" pitchFamily="34" charset="0"/>
              </a:rPr>
              <a:t>Représentation des projections d’une image sur la rétine de chaque </a:t>
            </a:r>
            <a:r>
              <a:rPr lang="fr-FR" sz="738" dirty="0" err="1">
                <a:solidFill>
                  <a:srgbClr val="000000"/>
                </a:solidFill>
                <a:latin typeface="StoneSansStd-SemiboldItalic"/>
                <a:cs typeface="Arial" pitchFamily="34" charset="0"/>
              </a:rPr>
              <a:t>oeil</a:t>
            </a:r>
            <a:r>
              <a:rPr lang="fr-FR" sz="738" dirty="0">
                <a:solidFill>
                  <a:srgbClr val="000000"/>
                </a:solidFill>
                <a:latin typeface="StoneSansStd-SemiboldItalic"/>
                <a:cs typeface="Arial" pitchFamily="34" charset="0"/>
              </a:rPr>
              <a:t> puis des informations issues des quatre quadrants</a:t>
            </a:r>
          </a:p>
          <a:p>
            <a:pPr defTabSz="844083" eaLnBrk="1" hangingPunct="1">
              <a:defRPr/>
            </a:pPr>
            <a:r>
              <a:rPr lang="fr-FR" sz="738" dirty="0">
                <a:solidFill>
                  <a:srgbClr val="000000"/>
                </a:solidFill>
                <a:latin typeface="StoneSansStd-SemiboldItalic"/>
                <a:cs typeface="Arial" pitchFamily="34" charset="0"/>
              </a:rPr>
              <a:t>de chaque rétine au niveau des nerfs optiques, du chiasma (division nasal/temporal), des bandelettes, des corps géniculés latéraux, des</a:t>
            </a:r>
          </a:p>
          <a:p>
            <a:pPr defTabSz="844083" eaLnBrk="1" hangingPunct="1">
              <a:defRPr/>
            </a:pPr>
            <a:r>
              <a:rPr lang="fr-FR" sz="738" dirty="0">
                <a:solidFill>
                  <a:srgbClr val="000000"/>
                </a:solidFill>
                <a:latin typeface="StoneSansStd-SemiboldItalic"/>
                <a:cs typeface="Arial" pitchFamily="34" charset="0"/>
              </a:rPr>
              <a:t>radiations optiques (division supérieur/inférieur) et du cortex visuel primaire (magnification fovéale).</a:t>
            </a:r>
          </a:p>
          <a:p>
            <a:pPr defTabSz="844083" eaLnBrk="1" hangingPunct="1">
              <a:defRPr/>
            </a:pPr>
            <a:r>
              <a:rPr lang="fr-FR" sz="738" dirty="0">
                <a:solidFill>
                  <a:srgbClr val="000000"/>
                </a:solidFill>
                <a:latin typeface="StoneSansStd-MediumItalic"/>
                <a:cs typeface="Arial" pitchFamily="34" charset="0"/>
              </a:rPr>
              <a:t>Les axones des cellules ganglionnaires venant de l’</a:t>
            </a:r>
            <a:r>
              <a:rPr lang="fr-FR" sz="738" dirty="0" err="1">
                <a:solidFill>
                  <a:srgbClr val="000000"/>
                </a:solidFill>
                <a:latin typeface="StoneSansStd-MediumItalic"/>
                <a:cs typeface="Arial" pitchFamily="34" charset="0"/>
              </a:rPr>
              <a:t>hémirétine</a:t>
            </a:r>
            <a:r>
              <a:rPr lang="fr-FR" sz="738" dirty="0">
                <a:solidFill>
                  <a:srgbClr val="000000"/>
                </a:solidFill>
                <a:latin typeface="StoneSansStd-MediumItalic"/>
                <a:cs typeface="Arial" pitchFamily="34" charset="0"/>
              </a:rPr>
              <a:t> temporale (champ visuel nasal) traversent le chiasma sans croisement, alors</a:t>
            </a:r>
          </a:p>
          <a:p>
            <a:pPr defTabSz="844083" eaLnBrk="1" hangingPunct="1">
              <a:defRPr/>
            </a:pPr>
            <a:r>
              <a:rPr lang="fr-FR" sz="738" dirty="0">
                <a:solidFill>
                  <a:srgbClr val="000000"/>
                </a:solidFill>
                <a:latin typeface="StoneSansStd-MediumItalic"/>
                <a:cs typeface="Arial" pitchFamily="34" charset="0"/>
              </a:rPr>
              <a:t>que les axones des cellules ganglionnaires venant des </a:t>
            </a:r>
            <a:r>
              <a:rPr lang="fr-FR" sz="738" dirty="0" err="1">
                <a:solidFill>
                  <a:srgbClr val="000000"/>
                </a:solidFill>
                <a:latin typeface="StoneSansStd-MediumItalic"/>
                <a:cs typeface="Arial" pitchFamily="34" charset="0"/>
              </a:rPr>
              <a:t>hémirétines</a:t>
            </a:r>
            <a:r>
              <a:rPr lang="fr-FR" sz="738" dirty="0">
                <a:solidFill>
                  <a:srgbClr val="000000"/>
                </a:solidFill>
                <a:latin typeface="StoneSansStd-MediumItalic"/>
                <a:cs typeface="Arial" pitchFamily="34" charset="0"/>
              </a:rPr>
              <a:t> nasales (champ visuel temporal) croisent au niveau du chiasma. Dans les</a:t>
            </a:r>
          </a:p>
          <a:p>
            <a:pPr defTabSz="844083" eaLnBrk="1" hangingPunct="1">
              <a:defRPr/>
            </a:pPr>
            <a:r>
              <a:rPr lang="fr-FR" sz="738" dirty="0">
                <a:solidFill>
                  <a:srgbClr val="000000"/>
                </a:solidFill>
                <a:latin typeface="StoneSansStd-MediumItalic"/>
                <a:cs typeface="Arial" pitchFamily="34" charset="0"/>
              </a:rPr>
              <a:t>radiations optiques, les fibres issues de l’</a:t>
            </a:r>
            <a:r>
              <a:rPr lang="fr-FR" sz="738" dirty="0" err="1">
                <a:solidFill>
                  <a:srgbClr val="000000"/>
                </a:solidFill>
                <a:latin typeface="StoneSansStd-MediumItalic"/>
                <a:cs typeface="Arial" pitchFamily="34" charset="0"/>
              </a:rPr>
              <a:t>hémirétine</a:t>
            </a:r>
            <a:r>
              <a:rPr lang="fr-FR" sz="738" dirty="0">
                <a:solidFill>
                  <a:srgbClr val="000000"/>
                </a:solidFill>
                <a:latin typeface="StoneSansStd-MediumItalic"/>
                <a:cs typeface="Arial" pitchFamily="34" charset="0"/>
              </a:rPr>
              <a:t> supérieure (champ visuel inférieur) cheminent dans le contingent pariétal, alors que les</a:t>
            </a:r>
          </a:p>
          <a:p>
            <a:pPr defTabSz="844083" eaLnBrk="1" hangingPunct="1">
              <a:defRPr/>
            </a:pPr>
            <a:r>
              <a:rPr lang="fr-FR" sz="738" dirty="0">
                <a:solidFill>
                  <a:srgbClr val="000000"/>
                </a:solidFill>
                <a:latin typeface="StoneSansStd-MediumItalic"/>
                <a:cs typeface="Arial" pitchFamily="34" charset="0"/>
              </a:rPr>
              <a:t>fibres issues de l’</a:t>
            </a:r>
            <a:r>
              <a:rPr lang="fr-FR" sz="738" dirty="0" err="1">
                <a:solidFill>
                  <a:srgbClr val="000000"/>
                </a:solidFill>
                <a:latin typeface="StoneSansStd-MediumItalic"/>
                <a:cs typeface="Arial" pitchFamily="34" charset="0"/>
              </a:rPr>
              <a:t>hémirétine</a:t>
            </a:r>
            <a:r>
              <a:rPr lang="fr-FR" sz="738" dirty="0">
                <a:solidFill>
                  <a:srgbClr val="000000"/>
                </a:solidFill>
                <a:latin typeface="StoneSansStd-MediumItalic"/>
                <a:cs typeface="Arial" pitchFamily="34" charset="0"/>
              </a:rPr>
              <a:t> supérieure (champ visuel inférieur) cheminent dans le contingent temporal. On observe une magnification de la</a:t>
            </a:r>
          </a:p>
          <a:p>
            <a:pPr defTabSz="844083" eaLnBrk="1" hangingPunct="1">
              <a:defRPr/>
            </a:pPr>
            <a:r>
              <a:rPr lang="fr-FR" sz="738" dirty="0">
                <a:solidFill>
                  <a:srgbClr val="000000"/>
                </a:solidFill>
                <a:latin typeface="StoneSansStd-MediumItalic"/>
                <a:cs typeface="Arial" pitchFamily="34" charset="0"/>
              </a:rPr>
              <a:t>représentation du champ visuel central au niveau des corps géniculé latéraux et du cortex visuel primaire.</a:t>
            </a:r>
            <a:endParaRPr lang="fr-FR" sz="3323" i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0200" y="629816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 sz="4000" dirty="0">
                <a:solidFill>
                  <a:srgbClr val="000000"/>
                </a:solidFill>
              </a:rPr>
              <a:t>PARALLELISME</a:t>
            </a:r>
            <a:endParaRPr lang="en-CA" altLang="en-US" sz="4000" dirty="0">
              <a:solidFill>
                <a:srgbClr val="000000"/>
              </a:solidFill>
            </a:endParaRPr>
          </a:p>
        </p:txBody>
      </p:sp>
      <p:graphicFrame>
        <p:nvGraphicFramePr>
          <p:cNvPr id="14848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708150" y="1700213"/>
          <a:ext cx="5640388" cy="380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9" name="CorelDRAW" r:id="rId4" imgW="7330440" imgH="4946904" progId="CorelDRAW.Graphic.10">
                  <p:embed/>
                </p:oleObj>
              </mc:Choice>
              <mc:Fallback>
                <p:oleObj name="CorelDRAW" r:id="rId4" imgW="7330440" imgH="4946904" progId="CorelDRAW.Graphic.10">
                  <p:embed/>
                  <p:pic>
                    <p:nvPicPr>
                      <p:cNvPr id="148483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8150" y="1700213"/>
                        <a:ext cx="5640388" cy="3808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6208713" y="3644900"/>
            <a:ext cx="1387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VISION</a:t>
            </a:r>
            <a:endParaRPr kumimoji="0" lang="en-CA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8485" name="Text Box 6"/>
          <p:cNvSpPr txBox="1">
            <a:spLocks noChangeArrowheads="1"/>
          </p:cNvSpPr>
          <p:nvPr/>
        </p:nvSpPr>
        <p:spPr bwMode="auto">
          <a:xfrm>
            <a:off x="1604963" y="3357563"/>
            <a:ext cx="16652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PAROLE</a:t>
            </a:r>
            <a:endParaRPr kumimoji="0" lang="en-CA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8486" name="Text Box 7"/>
          <p:cNvSpPr txBox="1">
            <a:spLocks noChangeArrowheads="1"/>
          </p:cNvSpPr>
          <p:nvPr/>
        </p:nvSpPr>
        <p:spPr bwMode="auto">
          <a:xfrm>
            <a:off x="-36513" y="5876925"/>
            <a:ext cx="9159876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Ex: compétition ou suppléance entre les différentes voies</a:t>
            </a:r>
          </a:p>
        </p:txBody>
      </p:sp>
      <p:sp>
        <p:nvSpPr>
          <p:cNvPr id="148487" name="Rectangle 8"/>
          <p:cNvSpPr>
            <a:spLocks noChangeArrowheads="1"/>
          </p:cNvSpPr>
          <p:nvPr/>
        </p:nvSpPr>
        <p:spPr bwMode="auto">
          <a:xfrm>
            <a:off x="3810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8488" name="Text Box 9"/>
          <p:cNvSpPr txBox="1">
            <a:spLocks noChangeArrowheads="1"/>
          </p:cNvSpPr>
          <p:nvPr/>
        </p:nvSpPr>
        <p:spPr bwMode="auto">
          <a:xfrm>
            <a:off x="7612063" y="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 neurones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-325964" y="406400"/>
            <a:ext cx="435888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Divergence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	+			=&gt;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Convergence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445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3" descr="cerve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2968625"/>
            <a:ext cx="4056063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Rectangle 6"/>
          <p:cNvSpPr>
            <a:spLocks noChangeArrowheads="1"/>
          </p:cNvSpPr>
          <p:nvPr/>
        </p:nvSpPr>
        <p:spPr bwMode="auto">
          <a:xfrm>
            <a:off x="6192838" y="3562350"/>
            <a:ext cx="1141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Action</a:t>
            </a:r>
          </a:p>
        </p:txBody>
      </p:sp>
      <p:pic>
        <p:nvPicPr>
          <p:cNvPr id="138244" name="Picture 9" descr="Figure oculomotricité4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 t="65573" r="11356" b="6250"/>
          <a:stretch>
            <a:fillRect/>
          </a:stretch>
        </p:blipFill>
        <p:spPr bwMode="auto">
          <a:xfrm rot="601312">
            <a:off x="5648325" y="4090988"/>
            <a:ext cx="13906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5" name="Rectangle 11"/>
          <p:cNvSpPr>
            <a:spLocks noChangeArrowheads="1"/>
          </p:cNvSpPr>
          <p:nvPr/>
        </p:nvSpPr>
        <p:spPr bwMode="auto">
          <a:xfrm>
            <a:off x="423863" y="3178175"/>
            <a:ext cx="175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Perception</a:t>
            </a:r>
          </a:p>
        </p:txBody>
      </p:sp>
      <p:pic>
        <p:nvPicPr>
          <p:cNvPr id="29703" name="Picture 20" descr="Bul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45"/>
          <a:stretch>
            <a:fillRect/>
          </a:stretch>
        </p:blipFill>
        <p:spPr bwMode="auto">
          <a:xfrm>
            <a:off x="2233613" y="3514725"/>
            <a:ext cx="24574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137" y="5031901"/>
            <a:ext cx="11557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0" b="16037"/>
          <a:stretch>
            <a:fillRect/>
          </a:stretch>
        </p:blipFill>
        <p:spPr bwMode="auto">
          <a:xfrm>
            <a:off x="2552700" y="3709988"/>
            <a:ext cx="6429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5" name="Text Box 14"/>
          <p:cNvSpPr txBox="1">
            <a:spLocks noChangeArrowheads="1"/>
          </p:cNvSpPr>
          <p:nvPr/>
        </p:nvSpPr>
        <p:spPr bwMode="auto">
          <a:xfrm>
            <a:off x="896938" y="3743325"/>
            <a:ext cx="8064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Vision</a:t>
            </a:r>
          </a:p>
        </p:txBody>
      </p:sp>
      <p:sp>
        <p:nvSpPr>
          <p:cNvPr id="29716" name="Text Box 15"/>
          <p:cNvSpPr txBox="1">
            <a:spLocks noChangeArrowheads="1"/>
          </p:cNvSpPr>
          <p:nvPr/>
        </p:nvSpPr>
        <p:spPr bwMode="auto">
          <a:xfrm>
            <a:off x="196850" y="4078288"/>
            <a:ext cx="151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Somesthesie</a:t>
            </a:r>
          </a:p>
        </p:txBody>
      </p:sp>
      <p:pic>
        <p:nvPicPr>
          <p:cNvPr id="13825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2133600"/>
            <a:ext cx="524510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8" name="Picture 3"/>
          <p:cNvPicPr>
            <a:picLocks noChangeAspect="1" noChangeArrowheads="1"/>
          </p:cNvPicPr>
          <p:nvPr/>
        </p:nvPicPr>
        <p:blipFill>
          <a:blip r:embed="rId9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2" t="52953" r="10797"/>
          <a:stretch>
            <a:fillRect/>
          </a:stretch>
        </p:blipFill>
        <p:spPr bwMode="auto">
          <a:xfrm>
            <a:off x="3306763" y="3781425"/>
            <a:ext cx="12287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9" name="Rectangle 12"/>
          <p:cNvSpPr>
            <a:spLocks noChangeArrowheads="1"/>
          </p:cNvSpPr>
          <p:nvPr/>
        </p:nvSpPr>
        <p:spPr bwMode="auto">
          <a:xfrm>
            <a:off x="2805559" y="3586659"/>
            <a:ext cx="16224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Traitements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cognitifs</a:t>
            </a: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taccato222 BT"/>
              <a:ea typeface="+mn-ea"/>
              <a:cs typeface="Arial" pitchFamily="34" charset="0"/>
            </a:endParaRPr>
          </a:p>
        </p:txBody>
      </p:sp>
      <p:sp>
        <p:nvSpPr>
          <p:cNvPr id="27" name="Freeform 18"/>
          <p:cNvSpPr>
            <a:spLocks/>
          </p:cNvSpPr>
          <p:nvPr/>
        </p:nvSpPr>
        <p:spPr bwMode="auto">
          <a:xfrm rot="1099838" flipV="1">
            <a:off x="3003550" y="3157538"/>
            <a:ext cx="3516313" cy="1093787"/>
          </a:xfrm>
          <a:custGeom>
            <a:avLst/>
            <a:gdLst>
              <a:gd name="T0" fmla="*/ 2147483647 w 10000"/>
              <a:gd name="T1" fmla="*/ 2147483647 h 9410"/>
              <a:gd name="T2" fmla="*/ 2147483647 w 10000"/>
              <a:gd name="T3" fmla="*/ 2147483647 h 9410"/>
              <a:gd name="T4" fmla="*/ 2147483647 w 10000"/>
              <a:gd name="T5" fmla="*/ 2147483647 h 9410"/>
              <a:gd name="T6" fmla="*/ 2147483647 w 10000"/>
              <a:gd name="T7" fmla="*/ 2147483647 h 9410"/>
              <a:gd name="T8" fmla="*/ 0 w 10000"/>
              <a:gd name="T9" fmla="*/ 0 h 9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9410">
                <a:moveTo>
                  <a:pt x="10000" y="2951"/>
                </a:moveTo>
                <a:cubicBezTo>
                  <a:pt x="9539" y="4838"/>
                  <a:pt x="9063" y="6837"/>
                  <a:pt x="8046" y="7877"/>
                </a:cubicBezTo>
                <a:cubicBezTo>
                  <a:pt x="7029" y="8917"/>
                  <a:pt x="5106" y="9844"/>
                  <a:pt x="3900" y="9194"/>
                </a:cubicBezTo>
                <a:cubicBezTo>
                  <a:pt x="2693" y="8542"/>
                  <a:pt x="1437" y="5576"/>
                  <a:pt x="806" y="3938"/>
                </a:cubicBezTo>
                <a:cubicBezTo>
                  <a:pt x="175" y="2300"/>
                  <a:pt x="86" y="1150"/>
                  <a:pt x="0" y="0"/>
                </a:cubicBezTo>
              </a:path>
            </a:pathLst>
          </a:custGeom>
          <a:noFill/>
          <a:ln w="57150" cmpd="sng">
            <a:solidFill>
              <a:srgbClr val="33CC33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Freeform 17"/>
          <p:cNvSpPr>
            <a:spLocks/>
          </p:cNvSpPr>
          <p:nvPr/>
        </p:nvSpPr>
        <p:spPr bwMode="auto">
          <a:xfrm rot="1522886" flipV="1">
            <a:off x="4510088" y="3595688"/>
            <a:ext cx="1989137" cy="701675"/>
          </a:xfrm>
          <a:custGeom>
            <a:avLst/>
            <a:gdLst>
              <a:gd name="T0" fmla="*/ 2147483647 w 2177"/>
              <a:gd name="T1" fmla="*/ 2147483647 h 665"/>
              <a:gd name="T2" fmla="*/ 2147483647 w 2177"/>
              <a:gd name="T3" fmla="*/ 2147483647 h 665"/>
              <a:gd name="T4" fmla="*/ 2147483647 w 2177"/>
              <a:gd name="T5" fmla="*/ 2147483647 h 665"/>
              <a:gd name="T6" fmla="*/ 0 w 2177"/>
              <a:gd name="T7" fmla="*/ 0 h 665"/>
              <a:gd name="T8" fmla="*/ 0 60000 65536"/>
              <a:gd name="T9" fmla="*/ 0 60000 65536"/>
              <a:gd name="T10" fmla="*/ 0 60000 65536"/>
              <a:gd name="T11" fmla="*/ 0 60000 65536"/>
              <a:gd name="T12" fmla="*/ 0 w 2177"/>
              <a:gd name="T13" fmla="*/ 0 h 665"/>
              <a:gd name="T14" fmla="*/ 2177 w 2177"/>
              <a:gd name="T15" fmla="*/ 665 h 66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77" h="665">
                <a:moveTo>
                  <a:pt x="2177" y="272"/>
                </a:moveTo>
                <a:cubicBezTo>
                  <a:pt x="1901" y="438"/>
                  <a:pt x="1626" y="605"/>
                  <a:pt x="1316" y="635"/>
                </a:cubicBezTo>
                <a:cubicBezTo>
                  <a:pt x="1006" y="665"/>
                  <a:pt x="537" y="560"/>
                  <a:pt x="318" y="454"/>
                </a:cubicBezTo>
                <a:cubicBezTo>
                  <a:pt x="99" y="348"/>
                  <a:pt x="49" y="174"/>
                  <a:pt x="0" y="0"/>
                </a:cubicBezTo>
              </a:path>
            </a:pathLst>
          </a:custGeom>
          <a:noFill/>
          <a:ln w="57150" cmpd="sng">
            <a:solidFill>
              <a:srgbClr val="33CC33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722313" y="4764088"/>
            <a:ext cx="1009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Audition</a:t>
            </a: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508000" y="4416425"/>
            <a:ext cx="112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Vestibule</a:t>
            </a:r>
          </a:p>
        </p:txBody>
      </p:sp>
      <p:grpSp>
        <p:nvGrpSpPr>
          <p:cNvPr id="138258" name="Groupe 6"/>
          <p:cNvGrpSpPr>
            <a:grpSpLocks/>
          </p:cNvGrpSpPr>
          <p:nvPr/>
        </p:nvGrpSpPr>
        <p:grpSpPr bwMode="auto">
          <a:xfrm>
            <a:off x="4821238" y="4924425"/>
            <a:ext cx="2317750" cy="1412875"/>
            <a:chOff x="-1810300" y="5800020"/>
            <a:chExt cx="2318300" cy="1414316"/>
          </a:xfrm>
        </p:grpSpPr>
        <p:pic>
          <p:nvPicPr>
            <p:cNvPr id="138266" name="Image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0" t="47839" r="20044"/>
            <a:stretch>
              <a:fillRect/>
            </a:stretch>
          </p:blipFill>
          <p:spPr bwMode="auto">
            <a:xfrm>
              <a:off x="-1810300" y="5839716"/>
              <a:ext cx="2318300" cy="1374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763890" y="5800020"/>
              <a:ext cx="1271890" cy="723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714" name="Freeform 21"/>
          <p:cNvSpPr>
            <a:spLocks/>
          </p:cNvSpPr>
          <p:nvPr/>
        </p:nvSpPr>
        <p:spPr bwMode="auto">
          <a:xfrm rot="1911614">
            <a:off x="3157538" y="4740275"/>
            <a:ext cx="1865312" cy="908050"/>
          </a:xfrm>
          <a:custGeom>
            <a:avLst/>
            <a:gdLst>
              <a:gd name="T0" fmla="*/ 2147483647 w 3946"/>
              <a:gd name="T1" fmla="*/ 2147483647 h 967"/>
              <a:gd name="T2" fmla="*/ 2147483647 w 3946"/>
              <a:gd name="T3" fmla="*/ 2147483647 h 967"/>
              <a:gd name="T4" fmla="*/ 2147483647 w 3946"/>
              <a:gd name="T5" fmla="*/ 2147483647 h 967"/>
              <a:gd name="T6" fmla="*/ 2147483647 w 3946"/>
              <a:gd name="T7" fmla="*/ 2147483647 h 967"/>
              <a:gd name="T8" fmla="*/ 0 w 3946"/>
              <a:gd name="T9" fmla="*/ 0 h 9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46"/>
              <a:gd name="T16" fmla="*/ 0 h 967"/>
              <a:gd name="T17" fmla="*/ 3946 w 3946"/>
              <a:gd name="T18" fmla="*/ 967 h 9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46" h="967">
                <a:moveTo>
                  <a:pt x="3946" y="272"/>
                </a:moveTo>
                <a:cubicBezTo>
                  <a:pt x="3764" y="446"/>
                  <a:pt x="3583" y="620"/>
                  <a:pt x="3175" y="726"/>
                </a:cubicBezTo>
                <a:cubicBezTo>
                  <a:pt x="2767" y="832"/>
                  <a:pt x="1973" y="967"/>
                  <a:pt x="1497" y="907"/>
                </a:cubicBezTo>
                <a:cubicBezTo>
                  <a:pt x="1021" y="847"/>
                  <a:pt x="567" y="514"/>
                  <a:pt x="318" y="363"/>
                </a:cubicBezTo>
                <a:cubicBezTo>
                  <a:pt x="69" y="212"/>
                  <a:pt x="34" y="106"/>
                  <a:pt x="0" y="0"/>
                </a:cubicBezTo>
              </a:path>
            </a:pathLst>
          </a:custGeom>
          <a:noFill/>
          <a:ln w="57150" cmpd="sng">
            <a:solidFill>
              <a:srgbClr val="CC00CC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4" name="Groupe 1"/>
          <p:cNvGrpSpPr>
            <a:grpSpLocks/>
          </p:cNvGrpSpPr>
          <p:nvPr/>
        </p:nvGrpSpPr>
        <p:grpSpPr bwMode="auto">
          <a:xfrm rot="1169235">
            <a:off x="4402138" y="4341813"/>
            <a:ext cx="1500187" cy="560387"/>
            <a:chOff x="7033725" y="2509661"/>
            <a:chExt cx="1500885" cy="560555"/>
          </a:xfrm>
        </p:grpSpPr>
        <p:sp>
          <p:nvSpPr>
            <p:cNvPr id="138264" name="Freeform 17"/>
            <p:cNvSpPr>
              <a:spLocks/>
            </p:cNvSpPr>
            <p:nvPr/>
          </p:nvSpPr>
          <p:spPr bwMode="auto">
            <a:xfrm rot="11066947" flipV="1">
              <a:off x="7165805" y="2509661"/>
              <a:ext cx="1368805" cy="255755"/>
            </a:xfrm>
            <a:custGeom>
              <a:avLst/>
              <a:gdLst>
                <a:gd name="T0" fmla="*/ 2147483647 w 2177"/>
                <a:gd name="T1" fmla="*/ 2147483647 h 665"/>
                <a:gd name="T2" fmla="*/ 2147483647 w 2177"/>
                <a:gd name="T3" fmla="*/ 2147483647 h 665"/>
                <a:gd name="T4" fmla="*/ 2147483647 w 2177"/>
                <a:gd name="T5" fmla="*/ 2147483647 h 665"/>
                <a:gd name="T6" fmla="*/ 0 w 2177"/>
                <a:gd name="T7" fmla="*/ 0 h 6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77"/>
                <a:gd name="T13" fmla="*/ 0 h 665"/>
                <a:gd name="T14" fmla="*/ 2177 w 2177"/>
                <a:gd name="T15" fmla="*/ 665 h 6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77" h="665">
                  <a:moveTo>
                    <a:pt x="2177" y="272"/>
                  </a:moveTo>
                  <a:cubicBezTo>
                    <a:pt x="1901" y="438"/>
                    <a:pt x="1626" y="605"/>
                    <a:pt x="1316" y="635"/>
                  </a:cubicBezTo>
                  <a:cubicBezTo>
                    <a:pt x="1006" y="665"/>
                    <a:pt x="537" y="560"/>
                    <a:pt x="318" y="454"/>
                  </a:cubicBezTo>
                  <a:cubicBezTo>
                    <a:pt x="99" y="348"/>
                    <a:pt x="49" y="17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8265" name="Freeform 17"/>
            <p:cNvSpPr>
              <a:spLocks/>
            </p:cNvSpPr>
            <p:nvPr/>
          </p:nvSpPr>
          <p:spPr bwMode="auto">
            <a:xfrm rot="-8682825">
              <a:off x="7033725" y="2814461"/>
              <a:ext cx="1368805" cy="255755"/>
            </a:xfrm>
            <a:custGeom>
              <a:avLst/>
              <a:gdLst>
                <a:gd name="T0" fmla="*/ 2147483647 w 2177"/>
                <a:gd name="T1" fmla="*/ 2147483647 h 665"/>
                <a:gd name="T2" fmla="*/ 2147483647 w 2177"/>
                <a:gd name="T3" fmla="*/ 2147483647 h 665"/>
                <a:gd name="T4" fmla="*/ 2147483647 w 2177"/>
                <a:gd name="T5" fmla="*/ 2147483647 h 665"/>
                <a:gd name="T6" fmla="*/ 0 w 2177"/>
                <a:gd name="T7" fmla="*/ 0 h 6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77"/>
                <a:gd name="T13" fmla="*/ 0 h 665"/>
                <a:gd name="T14" fmla="*/ 2177 w 2177"/>
                <a:gd name="T15" fmla="*/ 665 h 6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77" h="665">
                  <a:moveTo>
                    <a:pt x="2177" y="272"/>
                  </a:moveTo>
                  <a:cubicBezTo>
                    <a:pt x="1901" y="438"/>
                    <a:pt x="1626" y="605"/>
                    <a:pt x="1316" y="635"/>
                  </a:cubicBezTo>
                  <a:cubicBezTo>
                    <a:pt x="1006" y="665"/>
                    <a:pt x="537" y="560"/>
                    <a:pt x="318" y="454"/>
                  </a:cubicBezTo>
                  <a:cubicBezTo>
                    <a:pt x="99" y="348"/>
                    <a:pt x="49" y="17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38261" name="Titr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fr-FR" altLang="en-US" sz="3200" dirty="0"/>
              <a:t>Mêmes principes au niveau cérébral :</a:t>
            </a:r>
            <a:br>
              <a:rPr lang="fr-FR" altLang="en-US" sz="3200" dirty="0"/>
            </a:br>
            <a:r>
              <a:rPr lang="fr-FR" altLang="en-US" sz="2400" dirty="0"/>
              <a:t>entrées, intégrations, sorties</a:t>
            </a:r>
            <a:endParaRPr lang="en-GB" altLang="en-US" sz="3200" dirty="0"/>
          </a:p>
        </p:txBody>
      </p:sp>
      <p:sp>
        <p:nvSpPr>
          <p:cNvPr id="138262" name="Rectangle 4"/>
          <p:cNvSpPr>
            <a:spLocks noChangeArrowheads="1"/>
          </p:cNvSpPr>
          <p:nvPr/>
        </p:nvSpPr>
        <p:spPr bwMode="auto">
          <a:xfrm>
            <a:off x="3810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8263" name="Text Box 5"/>
          <p:cNvSpPr txBox="1">
            <a:spLocks noChangeArrowheads="1"/>
          </p:cNvSpPr>
          <p:nvPr/>
        </p:nvSpPr>
        <p:spPr bwMode="auto">
          <a:xfrm>
            <a:off x="7612063" y="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 neurones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5" grpId="0"/>
      <p:bldP spid="29716" grpId="0"/>
      <p:bldP spid="29719" grpId="0"/>
      <p:bldP spid="27" grpId="0" animBg="1"/>
      <p:bldP spid="27" grpId="1" animBg="1"/>
      <p:bldP spid="28" grpId="0" animBg="1"/>
      <p:bldP spid="28" grpId="1" animBg="1"/>
      <p:bldP spid="34" grpId="0"/>
      <p:bldP spid="35" grpId="0"/>
      <p:bldP spid="29714" grpId="0" animBg="1"/>
      <p:bldP spid="2971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857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en-US">
                <a:solidFill>
                  <a:srgbClr val="FFFF00"/>
                </a:solidFill>
              </a:rPr>
              <a:t>Parallélisme </a:t>
            </a:r>
            <a:br>
              <a:rPr lang="fr-FR" altLang="en-US">
                <a:solidFill>
                  <a:srgbClr val="FFFF00"/>
                </a:solidFill>
              </a:rPr>
            </a:br>
            <a:r>
              <a:rPr lang="fr-FR" altLang="en-US" sz="2400">
                <a:solidFill>
                  <a:srgbClr val="FFFF00"/>
                </a:solidFill>
              </a:rPr>
              <a:t>exemple: effet stroop</a:t>
            </a:r>
          </a:p>
        </p:txBody>
      </p:sp>
      <p:sp>
        <p:nvSpPr>
          <p:cNvPr id="384003" name="Text Box 3"/>
          <p:cNvSpPr txBox="1">
            <a:spLocks noChangeArrowheads="1"/>
          </p:cNvSpPr>
          <p:nvPr/>
        </p:nvSpPr>
        <p:spPr bwMode="auto">
          <a:xfrm>
            <a:off x="452438" y="1931988"/>
            <a:ext cx="8367712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Blanc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ROUGE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carré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     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BLEU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ROUGE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vert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JAUNE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      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VERT</a:t>
            </a:r>
            <a:b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b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BLEU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ROUGE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      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neurone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	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GRIS</a:t>
            </a:r>
            <a:b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b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JAUNE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BLANC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VERT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fr-FR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bleu</a:t>
            </a:r>
            <a:endParaRPr kumimoji="0" lang="en-CA" alt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84004" name="Text Box 4"/>
          <p:cNvSpPr txBox="1">
            <a:spLocks noChangeArrowheads="1"/>
          </p:cNvSpPr>
          <p:nvPr/>
        </p:nvSpPr>
        <p:spPr bwMode="auto">
          <a:xfrm>
            <a:off x="107950" y="5367338"/>
            <a:ext cx="89535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Deux informations indépendantes, congruentes ou incongruentes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		=&gt;    pas d’effet	,   facilitation	 ou 	conflit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38100" y="0"/>
            <a:ext cx="9105900" cy="4064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99FF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7612063" y="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 neurones</a:t>
            </a:r>
          </a:p>
        </p:txBody>
      </p:sp>
    </p:spTree>
    <p:extLst>
      <p:ext uri="{BB962C8B-B14F-4D97-AF65-F5344CB8AC3E}">
        <p14:creationId xmlns:p14="http://schemas.microsoft.com/office/powerpoint/2010/main" val="308431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wd">
                                    <p:tmAbs val="24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4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880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r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fr-FR" altLang="en-US" sz="3600" dirty="0"/>
              <a:t>et des questions:</a:t>
            </a:r>
            <a:endParaRPr lang="en-GB" altLang="en-US" sz="3600" dirty="0"/>
          </a:p>
        </p:txBody>
      </p:sp>
      <p:sp>
        <p:nvSpPr>
          <p:cNvPr id="4" name="Rectangle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496" y="1174140"/>
            <a:ext cx="9073008" cy="5639236"/>
          </a:xfrm>
          <a:prstGeom prst="rect">
            <a:avLst/>
          </a:prstGeom>
          <a:blipFill rotWithShape="1">
            <a:blip r:embed="rId2"/>
            <a:stretch>
              <a:fillRect l="-403" t="-108" r="-202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</p:txBody>
      </p:sp>
      <p:sp>
        <p:nvSpPr>
          <p:cNvPr id="5" name="Ellipse 4"/>
          <p:cNvSpPr/>
          <p:nvPr/>
        </p:nvSpPr>
        <p:spPr>
          <a:xfrm>
            <a:off x="5670550" y="3068638"/>
            <a:ext cx="629642" cy="574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6443663" y="4292600"/>
            <a:ext cx="2670175" cy="6492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Arc 6"/>
          <p:cNvSpPr/>
          <p:nvPr/>
        </p:nvSpPr>
        <p:spPr>
          <a:xfrm>
            <a:off x="2035175" y="3068638"/>
            <a:ext cx="3635375" cy="504825"/>
          </a:xfrm>
          <a:prstGeom prst="arc">
            <a:avLst>
              <a:gd name="adj1" fmla="val 10827724"/>
              <a:gd name="adj2" fmla="val 21503716"/>
            </a:avLst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4524375" y="4572000"/>
            <a:ext cx="338138" cy="152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175102" y="6464369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(à 20°C)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932040" y="3094240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60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862513" y="4323609"/>
            <a:ext cx="35458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2859877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r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fr-FR" altLang="en-US" sz="2800" dirty="0"/>
              <a:t>Application </a:t>
            </a:r>
            <a:r>
              <a:rPr lang="fr-FR" altLang="en-US" sz="2000" dirty="0"/>
              <a:t>(in vivo: à 36 </a:t>
            </a:r>
            <a:r>
              <a:rPr lang="fr-FR" altLang="en-US" sz="2000" dirty="0" err="1"/>
              <a:t>deg</a:t>
            </a:r>
            <a:r>
              <a:rPr lang="fr-FR" altLang="en-US" sz="2000" dirty="0"/>
              <a:t>)</a:t>
            </a:r>
            <a:endParaRPr lang="en-GB" altLang="en-US" sz="28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179512" y="1124744"/>
          <a:ext cx="8784975" cy="495655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38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97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283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8079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ion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[ ] </a:t>
                      </a:r>
                      <a:r>
                        <a:rPr lang="fr-FR" dirty="0" err="1"/>
                        <a:t>ext</a:t>
                      </a:r>
                      <a:endParaRPr lang="fr-FR" dirty="0"/>
                    </a:p>
                    <a:p>
                      <a:pPr algn="ctr"/>
                      <a:r>
                        <a:rPr lang="fr-FR" sz="1200" dirty="0"/>
                        <a:t>(</a:t>
                      </a:r>
                      <a:r>
                        <a:rPr lang="fr-FR" sz="1200" dirty="0" err="1"/>
                        <a:t>mM</a:t>
                      </a:r>
                      <a:r>
                        <a:rPr lang="fr-FR" sz="1200" dirty="0"/>
                        <a:t>)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[</a:t>
                      </a:r>
                      <a:r>
                        <a:rPr lang="fr-FR" baseline="0" dirty="0"/>
                        <a:t> ] </a:t>
                      </a:r>
                      <a:r>
                        <a:rPr lang="fr-FR" baseline="0" dirty="0" err="1"/>
                        <a:t>int</a:t>
                      </a:r>
                      <a:endParaRPr lang="fr-FR" baseline="0" dirty="0"/>
                    </a:p>
                    <a:p>
                      <a:pPr algn="ctr"/>
                      <a:r>
                        <a:rPr lang="fr-FR" sz="1200" baseline="0" dirty="0"/>
                        <a:t>(</a:t>
                      </a:r>
                      <a:r>
                        <a:rPr lang="fr-FR" sz="1200" baseline="0" dirty="0" err="1"/>
                        <a:t>mM</a:t>
                      </a:r>
                      <a:r>
                        <a:rPr lang="fr-FR" sz="1200" baseline="0" dirty="0"/>
                        <a:t>)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Rapport [ ]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log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Z</a:t>
                      </a:r>
                    </a:p>
                    <a:p>
                      <a:pPr algn="ctr"/>
                      <a:r>
                        <a:rPr lang="fr-FR" sz="1000" dirty="0"/>
                        <a:t>valence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blipFill rotWithShape="1">
                      <a:blip r:embed="rId2"/>
                      <a:stretch>
                        <a:fillRect l="-138071" t="-862" b="-701724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X</a:t>
                      </a:r>
                      <a:r>
                        <a:rPr lang="fr-FR" b="1" baseline="30000" dirty="0"/>
                        <a:t>+</a:t>
                      </a:r>
                      <a:endParaRPr lang="en-GB" b="1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10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100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0,1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-1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+1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-60</a:t>
                      </a:r>
                      <a:endParaRPr lang="en-GB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Z</a:t>
                      </a:r>
                      <a:r>
                        <a:rPr lang="fr-FR" b="1" baseline="30000" dirty="0"/>
                        <a:t>+</a:t>
                      </a:r>
                      <a:endParaRPr lang="en-GB" b="1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1000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10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100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2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+1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120</a:t>
                      </a:r>
                      <a:endParaRPr lang="en-GB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algn="ctr"/>
                      <a:r>
                        <a:rPr lang="en-GB" b="1" baseline="30000" dirty="0"/>
                        <a:t>W+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algn="ctr"/>
                      <a:r>
                        <a:rPr lang="en-GB" b="1" baseline="30000" dirty="0"/>
                        <a:t>V-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algn="ctr"/>
                      <a:r>
                        <a:rPr lang="fr-FR" b="1" baseline="30000" dirty="0">
                          <a:solidFill>
                            <a:srgbClr val="FF0000"/>
                          </a:solidFill>
                        </a:rPr>
                        <a:t>U-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0,01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Y</a:t>
                      </a:r>
                      <a:r>
                        <a:rPr lang="fr-FR" b="1" baseline="30000" dirty="0">
                          <a:solidFill>
                            <a:srgbClr val="FF0000"/>
                          </a:solidFill>
                        </a:rPr>
                        <a:t>--</a:t>
                      </a:r>
                      <a:endParaRPr lang="en-GB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10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0,1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-2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6084168" y="1153319"/>
            <a:ext cx="5040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60</a:t>
            </a:r>
          </a:p>
        </p:txBody>
      </p:sp>
      <p:sp>
        <p:nvSpPr>
          <p:cNvPr id="3" name="Rectangle 2"/>
          <p:cNvSpPr/>
          <p:nvPr/>
        </p:nvSpPr>
        <p:spPr>
          <a:xfrm>
            <a:off x="35496" y="2492896"/>
            <a:ext cx="9540552" cy="403244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8104" y="1844824"/>
            <a:ext cx="3456384" cy="72008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198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8.33333E-7 0.125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222E-6 L 5.55556E-7 0.115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2592 L -8.33333E-7 0.231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11551 L 5.55556E-7 0.220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23102 L -8.33333E-7 0.336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22037 L 5.55556E-7 0.325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5" grpId="0" animBg="1"/>
      <p:bldP spid="5" grpId="1" animBg="1"/>
      <p:bldP spid="5" grpId="2" animBg="1"/>
      <p:bldP spid="5" grpId="3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r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fr-FR" altLang="en-US" sz="2800" dirty="0"/>
              <a:t>Application </a:t>
            </a:r>
            <a:r>
              <a:rPr lang="fr-FR" altLang="en-US" sz="2000" dirty="0"/>
              <a:t>(in vivo: à 36 </a:t>
            </a:r>
            <a:r>
              <a:rPr lang="fr-FR" altLang="en-US" sz="2000" dirty="0" err="1"/>
              <a:t>deg</a:t>
            </a:r>
            <a:r>
              <a:rPr lang="fr-FR" altLang="en-US" sz="2000" dirty="0"/>
              <a:t>)</a:t>
            </a:r>
            <a:endParaRPr lang="en-GB" altLang="en-US" sz="28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179511" y="899592"/>
          <a:ext cx="8784975" cy="516287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38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4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40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6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47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649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8079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ion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[ ] </a:t>
                      </a:r>
                      <a:r>
                        <a:rPr lang="fr-FR" dirty="0" err="1"/>
                        <a:t>ext</a:t>
                      </a:r>
                      <a:endParaRPr lang="fr-FR" dirty="0"/>
                    </a:p>
                    <a:p>
                      <a:pPr algn="ctr"/>
                      <a:r>
                        <a:rPr lang="fr-FR" sz="1200" dirty="0"/>
                        <a:t>(</a:t>
                      </a:r>
                      <a:r>
                        <a:rPr lang="fr-FR" sz="1200" dirty="0" err="1"/>
                        <a:t>mM</a:t>
                      </a:r>
                      <a:r>
                        <a:rPr lang="fr-FR" sz="1200" dirty="0"/>
                        <a:t>)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[</a:t>
                      </a:r>
                      <a:r>
                        <a:rPr lang="fr-FR" baseline="0" dirty="0"/>
                        <a:t> ] </a:t>
                      </a:r>
                      <a:r>
                        <a:rPr lang="fr-FR" baseline="0" dirty="0" err="1"/>
                        <a:t>int</a:t>
                      </a:r>
                      <a:endParaRPr lang="fr-FR" baseline="0" dirty="0"/>
                    </a:p>
                    <a:p>
                      <a:pPr algn="ctr"/>
                      <a:r>
                        <a:rPr lang="fr-FR" sz="1200" baseline="0" dirty="0"/>
                        <a:t>(</a:t>
                      </a:r>
                      <a:r>
                        <a:rPr lang="fr-FR" sz="1200" baseline="0" dirty="0" err="1"/>
                        <a:t>mM</a:t>
                      </a:r>
                      <a:r>
                        <a:rPr lang="fr-FR" sz="1200" baseline="0" dirty="0"/>
                        <a:t>)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Rapport [ ]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log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Z</a:t>
                      </a:r>
                    </a:p>
                    <a:p>
                      <a:pPr algn="ctr"/>
                      <a:r>
                        <a:rPr lang="fr-FR" sz="1000" dirty="0"/>
                        <a:t>valence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blipFill rotWithShape="1">
                      <a:blip r:embed="rId2"/>
                      <a:stretch>
                        <a:fillRect l="-138071" t="-862" b="-701724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X</a:t>
                      </a:r>
                      <a:r>
                        <a:rPr lang="fr-FR" b="1" baseline="30000" dirty="0"/>
                        <a:t>+</a:t>
                      </a:r>
                      <a:endParaRPr lang="en-GB" b="1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10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100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0,1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-1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+1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-60</a:t>
                      </a:r>
                      <a:endParaRPr lang="en-GB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Z</a:t>
                      </a:r>
                      <a:r>
                        <a:rPr lang="fr-FR" b="1" baseline="30000" dirty="0"/>
                        <a:t>+</a:t>
                      </a:r>
                      <a:endParaRPr lang="en-GB" b="1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1000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10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100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2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+1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120</a:t>
                      </a:r>
                      <a:endParaRPr lang="en-GB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Na</a:t>
                      </a:r>
                      <a:r>
                        <a:rPr lang="fr-FR" baseline="30000" dirty="0"/>
                        <a:t>+</a:t>
                      </a:r>
                      <a:endParaRPr lang="en-GB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142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14,2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+69,1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K</a:t>
                      </a:r>
                      <a:r>
                        <a:rPr lang="fr-FR" baseline="30000" dirty="0"/>
                        <a:t>+</a:t>
                      </a:r>
                      <a:endParaRPr lang="en-GB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140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0,029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-1,5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-92,6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Cl</a:t>
                      </a:r>
                      <a:r>
                        <a:rPr lang="fr-FR" b="1" baseline="300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108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21,6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80,1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079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Ca</a:t>
                      </a:r>
                      <a:r>
                        <a:rPr lang="fr-FR" baseline="30000" dirty="0">
                          <a:solidFill>
                            <a:srgbClr val="FF0000"/>
                          </a:solidFill>
                        </a:rPr>
                        <a:t>++</a:t>
                      </a:r>
                      <a:endParaRPr lang="en-GB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1,8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4.10</a:t>
                      </a:r>
                      <a:r>
                        <a:rPr lang="fr-FR" baseline="30000" dirty="0"/>
                        <a:t>-4</a:t>
                      </a:r>
                      <a:endParaRPr lang="en-GB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4500</a:t>
                      </a:r>
                      <a:endParaRPr lang="en-GB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+</a:t>
                      </a: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109,6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3604" name="ZoneTexte 4"/>
          <p:cNvSpPr txBox="1">
            <a:spLocks noChangeArrowheads="1"/>
          </p:cNvSpPr>
          <p:nvPr/>
        </p:nvSpPr>
        <p:spPr bwMode="auto">
          <a:xfrm>
            <a:off x="388937" y="6453336"/>
            <a:ext cx="836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N.B. les concentrations ioniques varient entre les tissus et les espèces animales</a:t>
            </a:r>
            <a:endParaRPr kumimoji="0" lang="en-GB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906244" y="928167"/>
            <a:ext cx="5040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1685202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sz="3600" dirty="0"/>
              <a:t>Valeur du potentiel de repos biologique</a:t>
            </a:r>
            <a:endParaRPr lang="en-GB" altLang="en-US" sz="3600" dirty="0"/>
          </a:p>
        </p:txBody>
      </p:sp>
      <p:sp>
        <p:nvSpPr>
          <p:cNvPr id="3" name="Rectangle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1520" y="2060848"/>
            <a:ext cx="8640960" cy="3296095"/>
          </a:xfrm>
          <a:prstGeom prst="rect">
            <a:avLst/>
          </a:prstGeom>
          <a:blipFill rotWithShape="1">
            <a:blip r:embed="rId2"/>
            <a:stretch>
              <a:fillRect l="-564" t="-924" r="-635"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</p:txBody>
      </p:sp>
      <p:pic>
        <p:nvPicPr>
          <p:cNvPr id="154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84763"/>
            <a:ext cx="5114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159968" y="6309320"/>
            <a:ext cx="4804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où T varie de 33 à 38°C selon les tissus concernés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63688" y="2060848"/>
            <a:ext cx="18002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+60mV et -60mV</a:t>
            </a:r>
          </a:p>
        </p:txBody>
      </p:sp>
    </p:spTree>
    <p:extLst>
      <p:ext uri="{BB962C8B-B14F-4D97-AF65-F5344CB8AC3E}">
        <p14:creationId xmlns:p14="http://schemas.microsoft.com/office/powerpoint/2010/main" val="28359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791F2B6-6FA6-4988-B77C-521332DB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5D4E42-BEE1-45BC-AA0A-1E0200A2B913}" type="slidenum">
              <a:rPr lang="fr-CA" altLang="fr-FR"/>
              <a:pPr>
                <a:defRPr/>
              </a:pPr>
              <a:t>4</a:t>
            </a:fld>
            <a:endParaRPr lang="fr-CA" altLang="fr-FR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6611BD32-CB17-434E-B939-8CFEBF59F8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00013"/>
            <a:ext cx="7772400" cy="1143001"/>
          </a:xfrm>
        </p:spPr>
        <p:txBody>
          <a:bodyPr/>
          <a:lstStyle/>
          <a:p>
            <a:pPr eaLnBrk="1" hangingPunct="1"/>
            <a:r>
              <a:rPr lang="fr-FR" altLang="fr-F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Entrées - sorties</a:t>
            </a:r>
            <a:endParaRPr lang="en-CA" altLang="fr-FR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5540" name="Object 3">
            <a:extLst>
              <a:ext uri="{FF2B5EF4-FFF2-40B4-BE49-F238E27FC236}">
                <a16:creationId xmlns:a16="http://schemas.microsoft.com/office/drawing/2014/main" id="{F26223DC-2BC3-4860-B0B1-725FC4F76245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042988" y="836613"/>
          <a:ext cx="6918325" cy="493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4" name="CorelDRAW" r:id="rId4" imgW="10302240" imgH="7342632" progId="CorelDRAW.Graphic.10">
                  <p:embed/>
                </p:oleObj>
              </mc:Choice>
              <mc:Fallback>
                <p:oleObj name="CorelDRAW" r:id="rId4" imgW="10302240" imgH="7342632" progId="CorelDRAW.Graphic.10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836613"/>
                        <a:ext cx="6918325" cy="4932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1" name="Text Box 4">
            <a:extLst>
              <a:ext uri="{FF2B5EF4-FFF2-40B4-BE49-F238E27FC236}">
                <a16:creationId xmlns:a16="http://schemas.microsoft.com/office/drawing/2014/main" id="{F56A79F0-8C7E-4DBC-AACF-5425C8864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640388"/>
            <a:ext cx="5856288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4000" i="0">
                <a:solidFill>
                  <a:srgbClr val="FFFF00"/>
                </a:solidFill>
              </a:rPr>
              <a:t>+ traitements cognitifs …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BAFD210A-F578-4027-8C67-858E8E85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1567B-5FBD-455B-AA54-BEFBF882FED3}" type="slidenum">
              <a:rPr lang="en-US" altLang="fr-FR"/>
              <a:pPr>
                <a:defRPr/>
              </a:pPr>
              <a:t>5</a:t>
            </a:fld>
            <a:endParaRPr lang="en-US" altLang="fr-FR"/>
          </a:p>
        </p:txBody>
      </p:sp>
      <p:pic>
        <p:nvPicPr>
          <p:cNvPr id="67587" name="Picture 2" descr="auto0">
            <a:extLst>
              <a:ext uri="{FF2B5EF4-FFF2-40B4-BE49-F238E27FC236}">
                <a16:creationId xmlns:a16="http://schemas.microsoft.com/office/drawing/2014/main" id="{C388764D-1E58-4665-8EAF-29B8D59ED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5"/>
          <a:stretch>
            <a:fillRect/>
          </a:stretch>
        </p:blipFill>
        <p:spPr bwMode="auto">
          <a:xfrm>
            <a:off x="755650" y="1484313"/>
            <a:ext cx="6840538" cy="475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8" name="Rectangle 3">
            <a:extLst>
              <a:ext uri="{FF2B5EF4-FFF2-40B4-BE49-F238E27FC236}">
                <a16:creationId xmlns:a16="http://schemas.microsoft.com/office/drawing/2014/main" id="{BE579AA0-D8F7-4206-8717-93B02C384A8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Ex : la vision</a:t>
            </a:r>
            <a:b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les récepteurs visuels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485E6540-97CB-4C03-B9D6-0B19DC8B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8B299C-BA2F-4B77-A845-68878DBE4AEC}" type="slidenum">
              <a:rPr lang="fr-CA" altLang="fr-FR"/>
              <a:pPr>
                <a:defRPr/>
              </a:pPr>
              <a:t>6</a:t>
            </a:fld>
            <a:endParaRPr lang="fr-CA" altLang="fr-FR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503CD19D-C902-47F0-B6C2-4A4DABBD8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400175" y="-171450"/>
            <a:ext cx="7772400" cy="1143000"/>
          </a:xfrm>
        </p:spPr>
        <p:txBody>
          <a:bodyPr/>
          <a:lstStyle/>
          <a:p>
            <a:pPr eaLnBrk="1" hangingPunct="1"/>
            <a:r>
              <a:rPr lang="en-CA" altLang="fr-FR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</a:t>
            </a:r>
            <a:r>
              <a:rPr lang="en-CA" altLang="fr-FR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La vision </a:t>
            </a:r>
            <a:br>
              <a:rPr lang="en-CA" altLang="fr-FR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fr-FR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reseaux </a:t>
            </a:r>
            <a:r>
              <a:rPr lang="en-CA" altLang="fr-FR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rétiniens</a:t>
            </a:r>
            <a:endParaRPr lang="en-CA" altLang="fr-FR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9636" name="Object 5">
            <a:extLst>
              <a:ext uri="{FF2B5EF4-FFF2-40B4-BE49-F238E27FC236}">
                <a16:creationId xmlns:a16="http://schemas.microsoft.com/office/drawing/2014/main" id="{46EF1500-1B76-4698-BA0B-E0C4E18EB1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836613"/>
          <a:ext cx="7019925" cy="585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6" name="Présentation" r:id="rId4" imgW="4571967" imgH="3429060" progId="PowerPoint.Show.8">
                  <p:embed/>
                </p:oleObj>
              </mc:Choice>
              <mc:Fallback>
                <p:oleObj name="Présentation" r:id="rId4" imgW="4571967" imgH="3429060" progId="PowerPoint.Show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0141"/>
                      <a:stretch>
                        <a:fillRect/>
                      </a:stretch>
                    </p:blipFill>
                    <p:spPr bwMode="auto">
                      <a:xfrm>
                        <a:off x="0" y="836613"/>
                        <a:ext cx="7019925" cy="5859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1478" name="Oval 6">
            <a:extLst>
              <a:ext uri="{FF2B5EF4-FFF2-40B4-BE49-F238E27FC236}">
                <a16:creationId xmlns:a16="http://schemas.microsoft.com/office/drawing/2014/main" id="{1E21FE2C-A644-40AC-8AB4-33476C140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981075"/>
            <a:ext cx="2808287" cy="15843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361479" name="Oval 7">
            <a:extLst>
              <a:ext uri="{FF2B5EF4-FFF2-40B4-BE49-F238E27FC236}">
                <a16:creationId xmlns:a16="http://schemas.microsoft.com/office/drawing/2014/main" id="{08A45F6B-0375-4FAA-8837-36D55640C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2997200"/>
            <a:ext cx="1223963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361480" name="Oval 8">
            <a:extLst>
              <a:ext uri="{FF2B5EF4-FFF2-40B4-BE49-F238E27FC236}">
                <a16:creationId xmlns:a16="http://schemas.microsoft.com/office/drawing/2014/main" id="{A92DBA6A-1FEB-4B10-8C12-0D7718A90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4221163"/>
            <a:ext cx="1223963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361481" name="Oval 9">
            <a:extLst>
              <a:ext uri="{FF2B5EF4-FFF2-40B4-BE49-F238E27FC236}">
                <a16:creationId xmlns:a16="http://schemas.microsoft.com/office/drawing/2014/main" id="{0B152897-5D39-470A-98C7-AF0F1ED02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5373688"/>
            <a:ext cx="2809875" cy="863600"/>
          </a:xfrm>
          <a:prstGeom prst="ellipse">
            <a:avLst/>
          </a:prstGeom>
          <a:noFill/>
          <a:ln w="76200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361482" name="Text Box 10">
            <a:extLst>
              <a:ext uri="{FF2B5EF4-FFF2-40B4-BE49-F238E27FC236}">
                <a16:creationId xmlns:a16="http://schemas.microsoft.com/office/drawing/2014/main" id="{92961689-49B7-48E5-B364-E0B227335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1050925"/>
            <a:ext cx="16398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i="0">
                <a:solidFill>
                  <a:srgbClr val="FF0000"/>
                </a:solidFill>
              </a:rPr>
              <a:t>réception</a:t>
            </a:r>
          </a:p>
        </p:txBody>
      </p:sp>
      <p:sp>
        <p:nvSpPr>
          <p:cNvPr id="361483" name="Text Box 11">
            <a:extLst>
              <a:ext uri="{FF2B5EF4-FFF2-40B4-BE49-F238E27FC236}">
                <a16:creationId xmlns:a16="http://schemas.microsoft.com/office/drawing/2014/main" id="{81EC0282-181F-4E03-8C3E-8F326E470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675" y="3500438"/>
            <a:ext cx="18748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i="0">
                <a:solidFill>
                  <a:srgbClr val="FFFF00"/>
                </a:solidFill>
              </a:rPr>
              <a:t>intégration</a:t>
            </a:r>
          </a:p>
        </p:txBody>
      </p:sp>
      <p:sp>
        <p:nvSpPr>
          <p:cNvPr id="361484" name="Text Box 12">
            <a:extLst>
              <a:ext uri="{FF2B5EF4-FFF2-40B4-BE49-F238E27FC236}">
                <a16:creationId xmlns:a16="http://schemas.microsoft.com/office/drawing/2014/main" id="{337704C5-04C5-4150-9CB1-419748E11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4213" y="5516563"/>
            <a:ext cx="21463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i="0">
                <a:solidFill>
                  <a:srgbClr val="3333FF"/>
                </a:solidFill>
              </a:rPr>
              <a:t>transmission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6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6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6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2" grpId="0"/>
      <p:bldP spid="361483" grpId="0"/>
      <p:bldP spid="3614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E106000C-2D71-4705-A156-E9FE00CE9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2FE76E-1669-4FC2-97F8-6FC4678689D4}" type="slidenum">
              <a:rPr lang="fr-CA" altLang="fr-FR"/>
              <a:pPr>
                <a:defRPr/>
              </a:pPr>
              <a:t>7</a:t>
            </a:fld>
            <a:endParaRPr lang="fr-CA" altLang="fr-FR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38F95A57-208E-40D5-8316-580D4DED94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1850" y="-26988"/>
            <a:ext cx="7772400" cy="1143001"/>
          </a:xfrm>
        </p:spPr>
        <p:txBody>
          <a:bodyPr/>
          <a:lstStyle/>
          <a:p>
            <a:pPr eaLnBrk="1" hangingPunct="1"/>
            <a:r>
              <a:rPr lang="fr-FR" altLang="fr-FR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Voies de transmission :</a:t>
            </a:r>
            <a:br>
              <a:rPr lang="fr-FR" altLang="fr-FR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</a:t>
            </a:r>
            <a:r>
              <a:rPr lang="fr-FR" altLang="fr-FR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commande motrice volontaire</a:t>
            </a:r>
          </a:p>
        </p:txBody>
      </p:sp>
      <p:graphicFrame>
        <p:nvGraphicFramePr>
          <p:cNvPr id="71684" name="Object 3">
            <a:extLst>
              <a:ext uri="{FF2B5EF4-FFF2-40B4-BE49-F238E27FC236}">
                <a16:creationId xmlns:a16="http://schemas.microsoft.com/office/drawing/2014/main" id="{17E13030-C8A5-4B4F-838D-6D9B91AA8BB6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411413" y="1125538"/>
          <a:ext cx="4594225" cy="531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1" name="Image" r:id="rId4" imgW="6849276" imgH="7916696" progId="Photoshop.Image.5">
                  <p:embed/>
                </p:oleObj>
              </mc:Choice>
              <mc:Fallback>
                <p:oleObj name="Image" r:id="rId4" imgW="6849276" imgH="7916696" progId="Photoshop.Image.5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lum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1125538"/>
                        <a:ext cx="4594225" cy="531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4">
            <a:extLst>
              <a:ext uri="{FF2B5EF4-FFF2-40B4-BE49-F238E27FC236}">
                <a16:creationId xmlns:a16="http://schemas.microsoft.com/office/drawing/2014/main" id="{FAA425D3-96F9-4147-9B2E-E2AE7259A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1068388"/>
            <a:ext cx="1958975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fr-FR" altLang="fr-FR" i="0">
                <a:solidFill>
                  <a:srgbClr val="FFFFFF"/>
                </a:solidFill>
              </a:rPr>
              <a:t>Commande</a:t>
            </a:r>
          </a:p>
          <a:p>
            <a:pPr algn="ctr" eaLnBrk="1" hangingPunct="1"/>
            <a:r>
              <a:rPr lang="fr-FR" altLang="fr-FR" sz="1800" i="0">
                <a:solidFill>
                  <a:srgbClr val="FFFFFF"/>
                </a:solidFill>
              </a:rPr>
              <a:t>(cortex)</a:t>
            </a:r>
          </a:p>
        </p:txBody>
      </p:sp>
      <p:sp>
        <p:nvSpPr>
          <p:cNvPr id="71686" name="Text Box 5">
            <a:extLst>
              <a:ext uri="{FF2B5EF4-FFF2-40B4-BE49-F238E27FC236}">
                <a16:creationId xmlns:a16="http://schemas.microsoft.com/office/drawing/2014/main" id="{1DC4B88A-5687-430B-9371-54D1CEB2E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15" y="2008188"/>
            <a:ext cx="2216248" cy="133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fr-FR" altLang="fr-FR" i="0" dirty="0">
                <a:solidFill>
                  <a:srgbClr val="FFFFFF"/>
                </a:solidFill>
              </a:rPr>
              <a:t>Transmission</a:t>
            </a:r>
          </a:p>
          <a:p>
            <a:pPr algn="ctr" eaLnBrk="1" hangingPunct="1"/>
            <a:r>
              <a:rPr lang="fr-FR" altLang="fr-FR" sz="1800" i="0" dirty="0">
                <a:solidFill>
                  <a:srgbClr val="FFFFFF"/>
                </a:solidFill>
              </a:rPr>
              <a:t>(efférences : </a:t>
            </a:r>
          </a:p>
          <a:p>
            <a:pPr algn="ctr" eaLnBrk="1" hangingPunct="1"/>
            <a:r>
              <a:rPr lang="fr-FR" altLang="fr-FR" sz="1800" i="0" dirty="0">
                <a:solidFill>
                  <a:srgbClr val="FFFFFF"/>
                </a:solidFill>
              </a:rPr>
              <a:t>voies, nerfs)</a:t>
            </a:r>
          </a:p>
        </p:txBody>
      </p:sp>
      <p:sp>
        <p:nvSpPr>
          <p:cNvPr id="71687" name="Text Box 6">
            <a:extLst>
              <a:ext uri="{FF2B5EF4-FFF2-40B4-BE49-F238E27FC236}">
                <a16:creationId xmlns:a16="http://schemas.microsoft.com/office/drawing/2014/main" id="{0C738E48-9FBD-4EFE-92EC-FCEFC970F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3232150"/>
            <a:ext cx="1752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fr-FR" altLang="fr-FR" i="0">
                <a:solidFill>
                  <a:srgbClr val="FFFFFF"/>
                </a:solidFill>
              </a:rPr>
              <a:t>Effecteurs</a:t>
            </a:r>
          </a:p>
          <a:p>
            <a:pPr algn="ctr" eaLnBrk="1" hangingPunct="1"/>
            <a:r>
              <a:rPr lang="fr-FR" altLang="fr-FR" sz="1800" i="0">
                <a:solidFill>
                  <a:srgbClr val="FFFFFF"/>
                </a:solidFill>
              </a:rPr>
              <a:t>(muscles)</a:t>
            </a:r>
          </a:p>
        </p:txBody>
      </p:sp>
      <p:sp>
        <p:nvSpPr>
          <p:cNvPr id="71688" name="Rectangle 7">
            <a:extLst>
              <a:ext uri="{FF2B5EF4-FFF2-40B4-BE49-F238E27FC236}">
                <a16:creationId xmlns:a16="http://schemas.microsoft.com/office/drawing/2014/main" id="{6D16B7BA-EDB9-429A-9DD3-40708D561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288" y="60309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fr-FR" altLang="fr-FR" sz="3200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voies de la sensibilité (afférences)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Espace réservé du numéro de diapositive 5">
            <a:extLst>
              <a:ext uri="{FF2B5EF4-FFF2-40B4-BE49-F238E27FC236}">
                <a16:creationId xmlns:a16="http://schemas.microsoft.com/office/drawing/2014/main" id="{9A9E7B5F-5790-431E-9526-56E327016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3F37F-E39E-438E-B369-8FD8AFEFF15A}" type="slidenum">
              <a:rPr lang="fr-CA" altLang="fr-FR"/>
              <a:pPr>
                <a:defRPr/>
              </a:pPr>
              <a:t>8</a:t>
            </a:fld>
            <a:endParaRPr lang="fr-CA" altLang="fr-FR"/>
          </a:p>
        </p:txBody>
      </p:sp>
      <p:sp>
        <p:nvSpPr>
          <p:cNvPr id="12291" name="Rectangle 4">
            <a:extLst>
              <a:ext uri="{FF2B5EF4-FFF2-40B4-BE49-F238E27FC236}">
                <a16:creationId xmlns:a16="http://schemas.microsoft.com/office/drawing/2014/main" id="{38BDA531-D214-4D0C-9180-F4BBC04928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" y="198438"/>
            <a:ext cx="5545138" cy="1143000"/>
          </a:xfrm>
        </p:spPr>
        <p:txBody>
          <a:bodyPr/>
          <a:lstStyle/>
          <a:p>
            <a:pPr algn="l" eaLnBrk="1" hangingPunct="1"/>
            <a:r>
              <a:rPr lang="fr-FR" altLang="fr-FR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Neurophysiologie :</a:t>
            </a:r>
            <a:br>
              <a:rPr lang="fr-FR" altLang="fr-FR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FR" altLang="fr-FR" sz="3200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cerveau</a:t>
            </a:r>
            <a:r>
              <a:rPr lang="fr-FR" altLang="fr-F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fr-FR" altLang="fr-FR" sz="3200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neurone</a:t>
            </a:r>
            <a:br>
              <a:rPr lang="fr-FR" altLang="fr-F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fr-F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vice-versa</a:t>
            </a:r>
          </a:p>
        </p:txBody>
      </p:sp>
      <p:pic>
        <p:nvPicPr>
          <p:cNvPr id="339973" name="Picture 5" descr="NeuronePAjoli">
            <a:extLst>
              <a:ext uri="{FF2B5EF4-FFF2-40B4-BE49-F238E27FC236}">
                <a16:creationId xmlns:a16="http://schemas.microsoft.com/office/drawing/2014/main" id="{FB710669-21E2-4865-B95E-A7F4319C2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36838"/>
            <a:ext cx="3998913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cerveau">
            <a:extLst>
              <a:ext uri="{FF2B5EF4-FFF2-40B4-BE49-F238E27FC236}">
                <a16:creationId xmlns:a16="http://schemas.microsoft.com/office/drawing/2014/main" id="{54DA37E6-7D97-4CD3-957B-9E56058E8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5616575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0009" name="Group 41">
            <a:extLst>
              <a:ext uri="{FF2B5EF4-FFF2-40B4-BE49-F238E27FC236}">
                <a16:creationId xmlns:a16="http://schemas.microsoft.com/office/drawing/2014/main" id="{3085CEAB-708F-40D1-BBF1-8D940358E424}"/>
              </a:ext>
            </a:extLst>
          </p:cNvPr>
          <p:cNvGrpSpPr>
            <a:grpSpLocks/>
          </p:cNvGrpSpPr>
          <p:nvPr/>
        </p:nvGrpSpPr>
        <p:grpSpPr bwMode="auto">
          <a:xfrm>
            <a:off x="158750" y="1989138"/>
            <a:ext cx="5392738" cy="3278187"/>
            <a:chOff x="100" y="1253"/>
            <a:chExt cx="3397" cy="2065"/>
          </a:xfrm>
        </p:grpSpPr>
        <p:sp>
          <p:nvSpPr>
            <p:cNvPr id="12341" name="Text Box 7">
              <a:extLst>
                <a:ext uri="{FF2B5EF4-FFF2-40B4-BE49-F238E27FC236}">
                  <a16:creationId xmlns:a16="http://schemas.microsoft.com/office/drawing/2014/main" id="{497F671D-3509-49F1-B4C1-47E2873087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" y="2126"/>
              <a:ext cx="476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vision</a:t>
              </a:r>
            </a:p>
          </p:txBody>
        </p:sp>
        <p:sp>
          <p:nvSpPr>
            <p:cNvPr id="12342" name="Text Box 8">
              <a:extLst>
                <a:ext uri="{FF2B5EF4-FFF2-40B4-BE49-F238E27FC236}">
                  <a16:creationId xmlns:a16="http://schemas.microsoft.com/office/drawing/2014/main" id="{2E9C8791-8811-47C7-AA58-FCBD6E1F1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2400"/>
              <a:ext cx="617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chemeClr val="tx2"/>
                  </a:solidFill>
                </a:rPr>
                <a:t>langage</a:t>
              </a:r>
            </a:p>
          </p:txBody>
        </p:sp>
        <p:sp>
          <p:nvSpPr>
            <p:cNvPr id="12343" name="Text Box 9">
              <a:extLst>
                <a:ext uri="{FF2B5EF4-FFF2-40B4-BE49-F238E27FC236}">
                  <a16:creationId xmlns:a16="http://schemas.microsoft.com/office/drawing/2014/main" id="{EB44D86A-B277-4C98-B5B1-883EC7D05C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709276">
              <a:off x="1643" y="1615"/>
              <a:ext cx="671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motricité</a:t>
              </a:r>
            </a:p>
          </p:txBody>
        </p:sp>
        <p:sp>
          <p:nvSpPr>
            <p:cNvPr id="12344" name="Text Box 10">
              <a:extLst>
                <a:ext uri="{FF2B5EF4-FFF2-40B4-BE49-F238E27FC236}">
                  <a16:creationId xmlns:a16="http://schemas.microsoft.com/office/drawing/2014/main" id="{19694210-D3AE-4E53-9119-04EB1CFBDF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1452" y="1511"/>
              <a:ext cx="354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tact</a:t>
              </a:r>
            </a:p>
          </p:txBody>
        </p:sp>
        <p:sp>
          <p:nvSpPr>
            <p:cNvPr id="12345" name="Text Box 11">
              <a:extLst>
                <a:ext uri="{FF2B5EF4-FFF2-40B4-BE49-F238E27FC236}">
                  <a16:creationId xmlns:a16="http://schemas.microsoft.com/office/drawing/2014/main" id="{C6825A20-7C14-4B1A-BC1A-712BADFB87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999" y="1626"/>
              <a:ext cx="1030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proprioception</a:t>
              </a:r>
            </a:p>
          </p:txBody>
        </p:sp>
        <p:sp>
          <p:nvSpPr>
            <p:cNvPr id="12346" name="Text Box 12">
              <a:extLst>
                <a:ext uri="{FF2B5EF4-FFF2-40B4-BE49-F238E27FC236}">
                  <a16:creationId xmlns:a16="http://schemas.microsoft.com/office/drawing/2014/main" id="{C8BF7AE2-B904-4D04-9D0A-BC19C0648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31733">
              <a:off x="1202" y="2976"/>
              <a:ext cx="1083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/>
                <a:t>reconnaissance</a:t>
              </a:r>
            </a:p>
          </p:txBody>
        </p:sp>
        <p:sp>
          <p:nvSpPr>
            <p:cNvPr id="12347" name="Text Box 13">
              <a:extLst>
                <a:ext uri="{FF2B5EF4-FFF2-40B4-BE49-F238E27FC236}">
                  <a16:creationId xmlns:a16="http://schemas.microsoft.com/office/drawing/2014/main" id="{F117881C-F40E-468B-A252-728911538C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" y="1253"/>
              <a:ext cx="554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espace</a:t>
              </a:r>
            </a:p>
          </p:txBody>
        </p:sp>
        <p:sp>
          <p:nvSpPr>
            <p:cNvPr id="12348" name="Text Box 15">
              <a:extLst>
                <a:ext uri="{FF2B5EF4-FFF2-40B4-BE49-F238E27FC236}">
                  <a16:creationId xmlns:a16="http://schemas.microsoft.com/office/drawing/2014/main" id="{2266F75D-8D59-4929-9EDA-52FEAC84CD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2341"/>
              <a:ext cx="624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audition</a:t>
              </a:r>
            </a:p>
          </p:txBody>
        </p:sp>
        <p:sp>
          <p:nvSpPr>
            <p:cNvPr id="12349" name="Text Box 16">
              <a:extLst>
                <a:ext uri="{FF2B5EF4-FFF2-40B4-BE49-F238E27FC236}">
                  <a16:creationId xmlns:a16="http://schemas.microsoft.com/office/drawing/2014/main" id="{6B5F19A9-B291-4467-A81F-220EDB5C66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" y="1810"/>
              <a:ext cx="683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attention</a:t>
              </a:r>
            </a:p>
          </p:txBody>
        </p:sp>
        <p:sp>
          <p:nvSpPr>
            <p:cNvPr id="12350" name="Text Box 17">
              <a:extLst>
                <a:ext uri="{FF2B5EF4-FFF2-40B4-BE49-F238E27FC236}">
                  <a16:creationId xmlns:a16="http://schemas.microsoft.com/office/drawing/2014/main" id="{77F64521-D3AB-4561-90B4-57AF69EE7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3035"/>
              <a:ext cx="962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coordinations</a:t>
              </a:r>
            </a:p>
          </p:txBody>
        </p:sp>
        <p:sp>
          <p:nvSpPr>
            <p:cNvPr id="12351" name="Text Box 18">
              <a:extLst>
                <a:ext uri="{FF2B5EF4-FFF2-40B4-BE49-F238E27FC236}">
                  <a16:creationId xmlns:a16="http://schemas.microsoft.com/office/drawing/2014/main" id="{8B4528DB-0558-4E76-AD0F-9478544B81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1" y="1979"/>
              <a:ext cx="878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0000"/>
                  </a:solidFill>
                </a:rPr>
                <a:t>planification</a:t>
              </a:r>
            </a:p>
          </p:txBody>
        </p:sp>
        <p:sp>
          <p:nvSpPr>
            <p:cNvPr id="12352" name="Text Box 19">
              <a:extLst>
                <a:ext uri="{FF2B5EF4-FFF2-40B4-BE49-F238E27FC236}">
                  <a16:creationId xmlns:a16="http://schemas.microsoft.com/office/drawing/2014/main" id="{BB6EAEDA-43A3-4361-8090-8F064A433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" y="2219"/>
              <a:ext cx="980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0000"/>
                  </a:solidFill>
                </a:rPr>
                <a:t>raisonnement</a:t>
              </a:r>
            </a:p>
          </p:txBody>
        </p:sp>
        <p:sp>
          <p:nvSpPr>
            <p:cNvPr id="12353" name="Text Box 20">
              <a:extLst>
                <a:ext uri="{FF2B5EF4-FFF2-40B4-BE49-F238E27FC236}">
                  <a16:creationId xmlns:a16="http://schemas.microsoft.com/office/drawing/2014/main" id="{BF9A4281-98E1-4AAE-9B69-6B465F8BFA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" y="1616"/>
              <a:ext cx="667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00"/>
                  </a:solidFill>
                </a:rPr>
                <a:t>nombres</a:t>
              </a:r>
            </a:p>
          </p:txBody>
        </p:sp>
      </p:grpSp>
      <p:grpSp>
        <p:nvGrpSpPr>
          <p:cNvPr id="340041" name="Group 73">
            <a:extLst>
              <a:ext uri="{FF2B5EF4-FFF2-40B4-BE49-F238E27FC236}">
                <a16:creationId xmlns:a16="http://schemas.microsoft.com/office/drawing/2014/main" id="{9DBEA0BE-D9DF-4F86-8804-4511A5DA789D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2205038"/>
            <a:ext cx="4465637" cy="2879725"/>
            <a:chOff x="385" y="1389"/>
            <a:chExt cx="2813" cy="1814"/>
          </a:xfrm>
        </p:grpSpPr>
        <p:sp>
          <p:nvSpPr>
            <p:cNvPr id="12303" name="Rectangle 3">
              <a:extLst>
                <a:ext uri="{FF2B5EF4-FFF2-40B4-BE49-F238E27FC236}">
                  <a16:creationId xmlns:a16="http://schemas.microsoft.com/office/drawing/2014/main" id="{22E15637-A3F3-472D-B1A3-58834B450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2398"/>
              <a:ext cx="1268" cy="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ctr">
              <a:spAutoFit/>
            </a:bodyPr>
            <a:lstStyle>
              <a:lvl1pPr indent="449263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lnSpc>
                  <a:spcPct val="140000"/>
                </a:lnSpc>
              </a:pPr>
              <a:endParaRPr lang="fr-FR" altLang="fr-FR" sz="1800" b="1" i="0">
                <a:solidFill>
                  <a:srgbClr val="FFFF00"/>
                </a:solidFill>
                <a:latin typeface="Arial" panose="020B0604020202020204" pitchFamily="34" charset="0"/>
              </a:endParaRPr>
            </a:p>
            <a:p>
              <a:pPr eaLnBrk="1" hangingPunct="1">
                <a:lnSpc>
                  <a:spcPct val="140000"/>
                </a:lnSpc>
              </a:pPr>
              <a:r>
                <a:rPr lang="fr-FR" altLang="fr-FR" sz="1800" i="0">
                  <a:solidFill>
                    <a:srgbClr val="FFFF00"/>
                  </a:solidFill>
                  <a:latin typeface="Arial" panose="020B0604020202020204" pitchFamily="34" charset="0"/>
                </a:rPr>
                <a:t>		</a:t>
              </a:r>
            </a:p>
          </p:txBody>
        </p:sp>
        <p:sp>
          <p:nvSpPr>
            <p:cNvPr id="12304" name="Line 21">
              <a:extLst>
                <a:ext uri="{FF2B5EF4-FFF2-40B4-BE49-F238E27FC236}">
                  <a16:creationId xmlns:a16="http://schemas.microsoft.com/office/drawing/2014/main" id="{5B7ED9D0-5435-430E-824A-66ADF8E985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" y="2387"/>
              <a:ext cx="272" cy="72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05" name="Line 22">
              <a:extLst>
                <a:ext uri="{FF2B5EF4-FFF2-40B4-BE49-F238E27FC236}">
                  <a16:creationId xmlns:a16="http://schemas.microsoft.com/office/drawing/2014/main" id="{2AE41004-41D2-4CD2-9BC0-1F2D17E3F3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251"/>
              <a:ext cx="680" cy="58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06" name="Line 23">
              <a:extLst>
                <a:ext uri="{FF2B5EF4-FFF2-40B4-BE49-F238E27FC236}">
                  <a16:creationId xmlns:a16="http://schemas.microsoft.com/office/drawing/2014/main" id="{C88A4D6C-C997-4E0C-80D3-7C2EA7CB56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" y="1525"/>
              <a:ext cx="272" cy="6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07" name="Line 24">
              <a:extLst>
                <a:ext uri="{FF2B5EF4-FFF2-40B4-BE49-F238E27FC236}">
                  <a16:creationId xmlns:a16="http://schemas.microsoft.com/office/drawing/2014/main" id="{E603AF56-5EB9-4DE4-8479-D9B6C5846B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387"/>
              <a:ext cx="1723" cy="13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08" name="Line 25">
              <a:extLst>
                <a:ext uri="{FF2B5EF4-FFF2-40B4-BE49-F238E27FC236}">
                  <a16:creationId xmlns:a16="http://schemas.microsoft.com/office/drawing/2014/main" id="{E98503D4-23A0-47C1-BF0B-BB23E61F86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296"/>
              <a:ext cx="2086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09" name="Line 26">
              <a:extLst>
                <a:ext uri="{FF2B5EF4-FFF2-40B4-BE49-F238E27FC236}">
                  <a16:creationId xmlns:a16="http://schemas.microsoft.com/office/drawing/2014/main" id="{51890D20-827F-4426-8D86-E5F27BB266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2614"/>
              <a:ext cx="453" cy="58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0" name="Line 27">
              <a:extLst>
                <a:ext uri="{FF2B5EF4-FFF2-40B4-BE49-F238E27FC236}">
                  <a16:creationId xmlns:a16="http://schemas.microsoft.com/office/drawing/2014/main" id="{7E1CDBE3-7A4A-4B9B-8999-D62C091FDE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1434"/>
              <a:ext cx="1633" cy="54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1" name="Line 28">
              <a:extLst>
                <a:ext uri="{FF2B5EF4-FFF2-40B4-BE49-F238E27FC236}">
                  <a16:creationId xmlns:a16="http://schemas.microsoft.com/office/drawing/2014/main" id="{EC8C8660-E15D-4DD0-977B-8BD8784575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4" y="1525"/>
              <a:ext cx="1180" cy="9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2" name="Line 29">
              <a:extLst>
                <a:ext uri="{FF2B5EF4-FFF2-40B4-BE49-F238E27FC236}">
                  <a16:creationId xmlns:a16="http://schemas.microsoft.com/office/drawing/2014/main" id="{0855CC32-4517-437F-A299-E056C6484C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75" y="1570"/>
              <a:ext cx="181" cy="86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3" name="Line 30">
              <a:extLst>
                <a:ext uri="{FF2B5EF4-FFF2-40B4-BE49-F238E27FC236}">
                  <a16:creationId xmlns:a16="http://schemas.microsoft.com/office/drawing/2014/main" id="{824E3387-D8E8-4B73-BC51-D278D671BA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30" y="2069"/>
              <a:ext cx="90" cy="36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4" name="Line 31">
              <a:extLst>
                <a:ext uri="{FF2B5EF4-FFF2-40B4-BE49-F238E27FC236}">
                  <a16:creationId xmlns:a16="http://schemas.microsoft.com/office/drawing/2014/main" id="{5180AD50-B365-461F-9359-27CABB5B8E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56" y="1842"/>
              <a:ext cx="136" cy="58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5" name="Line 32">
              <a:extLst>
                <a:ext uri="{FF2B5EF4-FFF2-40B4-BE49-F238E27FC236}">
                  <a16:creationId xmlns:a16="http://schemas.microsoft.com/office/drawing/2014/main" id="{60C3230E-F3A7-427F-8E0B-830A95A23E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11" y="1480"/>
              <a:ext cx="318" cy="22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6" name="Line 33">
              <a:extLst>
                <a:ext uri="{FF2B5EF4-FFF2-40B4-BE49-F238E27FC236}">
                  <a16:creationId xmlns:a16="http://schemas.microsoft.com/office/drawing/2014/main" id="{AAE7B033-5776-48FB-B5AD-3257F1ED74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842"/>
              <a:ext cx="181" cy="127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7" name="Line 34">
              <a:extLst>
                <a:ext uri="{FF2B5EF4-FFF2-40B4-BE49-F238E27FC236}">
                  <a16:creationId xmlns:a16="http://schemas.microsoft.com/office/drawing/2014/main" id="{E9A79E63-49DF-4A87-96A3-F9B5655501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2" y="2568"/>
              <a:ext cx="363" cy="45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8" name="Line 35">
              <a:extLst>
                <a:ext uri="{FF2B5EF4-FFF2-40B4-BE49-F238E27FC236}">
                  <a16:creationId xmlns:a16="http://schemas.microsoft.com/office/drawing/2014/main" id="{A045A30B-AF5B-4B78-A31F-929E4C2D89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64" y="1797"/>
              <a:ext cx="408" cy="36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19" name="Line 36">
              <a:extLst>
                <a:ext uri="{FF2B5EF4-FFF2-40B4-BE49-F238E27FC236}">
                  <a16:creationId xmlns:a16="http://schemas.microsoft.com/office/drawing/2014/main" id="{B1F671F9-B573-43FB-B669-C20B38CBBF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11" y="2069"/>
              <a:ext cx="1497" cy="2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0" name="Line 37">
              <a:extLst>
                <a:ext uri="{FF2B5EF4-FFF2-40B4-BE49-F238E27FC236}">
                  <a16:creationId xmlns:a16="http://schemas.microsoft.com/office/drawing/2014/main" id="{873E2107-C7F7-4E35-A76C-88904066F3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82" y="2387"/>
              <a:ext cx="635" cy="72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1" name="Line 38">
              <a:extLst>
                <a:ext uri="{FF2B5EF4-FFF2-40B4-BE49-F238E27FC236}">
                  <a16:creationId xmlns:a16="http://schemas.microsoft.com/office/drawing/2014/main" id="{2F95ED2D-BF82-4586-AB87-D9F9D306C0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4" y="1888"/>
              <a:ext cx="998" cy="122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2" name="Line 39">
              <a:extLst>
                <a:ext uri="{FF2B5EF4-FFF2-40B4-BE49-F238E27FC236}">
                  <a16:creationId xmlns:a16="http://schemas.microsoft.com/office/drawing/2014/main" id="{C5D59923-9BAE-43E7-994B-E9BC8DB81C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3" y="1797"/>
              <a:ext cx="636" cy="127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3" name="Line 40">
              <a:extLst>
                <a:ext uri="{FF2B5EF4-FFF2-40B4-BE49-F238E27FC236}">
                  <a16:creationId xmlns:a16="http://schemas.microsoft.com/office/drawing/2014/main" id="{19B8CDF3-0919-48E7-9E65-0867DA1EE0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1" y="2205"/>
              <a:ext cx="1406" cy="9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4" name="Line 42">
              <a:extLst>
                <a:ext uri="{FF2B5EF4-FFF2-40B4-BE49-F238E27FC236}">
                  <a16:creationId xmlns:a16="http://schemas.microsoft.com/office/drawing/2014/main" id="{174E011A-07A9-48A2-80FA-CE0312410A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89" y="1616"/>
              <a:ext cx="136" cy="36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12325" name="Line 43">
              <a:extLst>
                <a:ext uri="{FF2B5EF4-FFF2-40B4-BE49-F238E27FC236}">
                  <a16:creationId xmlns:a16="http://schemas.microsoft.com/office/drawing/2014/main" id="{3D9626B4-3BD9-460A-9AFD-17F4ADF0F6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54" y="1570"/>
              <a:ext cx="545" cy="4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6" name="Line 44">
              <a:extLst>
                <a:ext uri="{FF2B5EF4-FFF2-40B4-BE49-F238E27FC236}">
                  <a16:creationId xmlns:a16="http://schemas.microsoft.com/office/drawing/2014/main" id="{40FA16FB-97EE-4888-9D4E-26AD2DD2BA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53" y="2705"/>
              <a:ext cx="499" cy="18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7" name="Line 45">
              <a:extLst>
                <a:ext uri="{FF2B5EF4-FFF2-40B4-BE49-F238E27FC236}">
                  <a16:creationId xmlns:a16="http://schemas.microsoft.com/office/drawing/2014/main" id="{695B9C66-D65A-43AB-B100-38B32788B6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52" y="2478"/>
              <a:ext cx="46" cy="27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8" name="Line 46">
              <a:extLst>
                <a:ext uri="{FF2B5EF4-FFF2-40B4-BE49-F238E27FC236}">
                  <a16:creationId xmlns:a16="http://schemas.microsoft.com/office/drawing/2014/main" id="{F73D69FE-5624-426C-91CC-2D11AB438F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16" y="2205"/>
              <a:ext cx="91" cy="59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29" name="Line 47">
              <a:extLst>
                <a:ext uri="{FF2B5EF4-FFF2-40B4-BE49-F238E27FC236}">
                  <a16:creationId xmlns:a16="http://schemas.microsoft.com/office/drawing/2014/main" id="{BAB112D9-5224-400D-BE94-0C73D647B3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2069"/>
              <a:ext cx="317" cy="13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0" name="Line 48">
              <a:extLst>
                <a:ext uri="{FF2B5EF4-FFF2-40B4-BE49-F238E27FC236}">
                  <a16:creationId xmlns:a16="http://schemas.microsoft.com/office/drawing/2014/main" id="{FBD0CDC5-A8CB-4DB8-B2EE-345B063F3B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4" y="1752"/>
              <a:ext cx="545" cy="31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1" name="Line 49">
              <a:extLst>
                <a:ext uri="{FF2B5EF4-FFF2-40B4-BE49-F238E27FC236}">
                  <a16:creationId xmlns:a16="http://schemas.microsoft.com/office/drawing/2014/main" id="{1FFB73A8-14DC-4A3B-8E8A-3996693817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0" y="2069"/>
              <a:ext cx="46" cy="36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2" name="Line 50">
              <a:extLst>
                <a:ext uri="{FF2B5EF4-FFF2-40B4-BE49-F238E27FC236}">
                  <a16:creationId xmlns:a16="http://schemas.microsoft.com/office/drawing/2014/main" id="{B535EC9B-6058-4124-A6B0-482EE280EB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" y="1480"/>
              <a:ext cx="90" cy="40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3" name="Line 51">
              <a:extLst>
                <a:ext uri="{FF2B5EF4-FFF2-40B4-BE49-F238E27FC236}">
                  <a16:creationId xmlns:a16="http://schemas.microsoft.com/office/drawing/2014/main" id="{5AA52683-6DF1-4437-AE36-7A92F59D05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63" y="2069"/>
              <a:ext cx="499" cy="45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4" name="Line 52">
              <a:extLst>
                <a:ext uri="{FF2B5EF4-FFF2-40B4-BE49-F238E27FC236}">
                  <a16:creationId xmlns:a16="http://schemas.microsoft.com/office/drawing/2014/main" id="{49FCF8E6-4A43-45A8-8361-6AFC740390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10" y="1797"/>
              <a:ext cx="2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5" name="Line 53">
              <a:extLst>
                <a:ext uri="{FF2B5EF4-FFF2-40B4-BE49-F238E27FC236}">
                  <a16:creationId xmlns:a16="http://schemas.microsoft.com/office/drawing/2014/main" id="{4F82FDAA-4810-44C7-A347-BC68A658F6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55" y="2024"/>
              <a:ext cx="2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6" name="Line 54">
              <a:extLst>
                <a:ext uri="{FF2B5EF4-FFF2-40B4-BE49-F238E27FC236}">
                  <a16:creationId xmlns:a16="http://schemas.microsoft.com/office/drawing/2014/main" id="{D0A1F3AD-542A-45F8-BC0F-EE573F2BB8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55" y="1389"/>
              <a:ext cx="2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7" name="Text Box 69">
              <a:extLst>
                <a:ext uri="{FF2B5EF4-FFF2-40B4-BE49-F238E27FC236}">
                  <a16:creationId xmlns:a16="http://schemas.microsoft.com/office/drawing/2014/main" id="{1C224560-7DF2-42AB-BFD0-67DF849907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3" y="2444"/>
              <a:ext cx="673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lnSpc>
                  <a:spcPct val="130000"/>
                </a:lnSpc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fr-FR" altLang="fr-FR" sz="1800" i="0">
                  <a:solidFill>
                    <a:srgbClr val="FFFFFF"/>
                  </a:solidFill>
                </a:rPr>
                <a:t>mémoire</a:t>
              </a:r>
            </a:p>
          </p:txBody>
        </p:sp>
        <p:sp>
          <p:nvSpPr>
            <p:cNvPr id="12338" name="Line 70">
              <a:extLst>
                <a:ext uri="{FF2B5EF4-FFF2-40B4-BE49-F238E27FC236}">
                  <a16:creationId xmlns:a16="http://schemas.microsoft.com/office/drawing/2014/main" id="{C127011A-6DD7-466D-ACB2-19D90C34B6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91" y="2704"/>
              <a:ext cx="46" cy="40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39" name="Line 71">
              <a:extLst>
                <a:ext uri="{FF2B5EF4-FFF2-40B4-BE49-F238E27FC236}">
                  <a16:creationId xmlns:a16="http://schemas.microsoft.com/office/drawing/2014/main" id="{64F1794A-E7FF-46ED-9070-B49B845942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27" y="2704"/>
              <a:ext cx="136" cy="49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340" name="Line 72">
              <a:extLst>
                <a:ext uri="{FF2B5EF4-FFF2-40B4-BE49-F238E27FC236}">
                  <a16:creationId xmlns:a16="http://schemas.microsoft.com/office/drawing/2014/main" id="{F176D164-900C-45E5-9287-652AB1F2AC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54" y="2251"/>
              <a:ext cx="771" cy="27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</p:grpSp>
      <p:sp>
        <p:nvSpPr>
          <p:cNvPr id="340042" name="AutoShape 74">
            <a:extLst>
              <a:ext uri="{FF2B5EF4-FFF2-40B4-BE49-F238E27FC236}">
                <a16:creationId xmlns:a16="http://schemas.microsoft.com/office/drawing/2014/main" id="{0EB89EB4-2210-4DB4-B382-FDDD98B3F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115888"/>
            <a:ext cx="3744912" cy="2735262"/>
          </a:xfrm>
          <a:prstGeom prst="cloudCallout">
            <a:avLst>
              <a:gd name="adj1" fmla="val -43750"/>
              <a:gd name="adj2" fmla="val 70000"/>
            </a:avLst>
          </a:prstGeom>
          <a:gradFill rotWithShape="1">
            <a:gsLst>
              <a:gs pos="0">
                <a:srgbClr val="99CCFF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lang="fr-FR" altLang="fr-FR" i="0"/>
          </a:p>
        </p:txBody>
      </p:sp>
      <p:sp>
        <p:nvSpPr>
          <p:cNvPr id="340043" name="Text Box 75">
            <a:extLst>
              <a:ext uri="{FF2B5EF4-FFF2-40B4-BE49-F238E27FC236}">
                <a16:creationId xmlns:a16="http://schemas.microsoft.com/office/drawing/2014/main" id="{07E83D22-786B-400C-A1C8-CC14B3337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8" y="5640388"/>
            <a:ext cx="2646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1600" b="1"/>
              <a:t>Localisations arbitraires</a:t>
            </a:r>
          </a:p>
        </p:txBody>
      </p:sp>
      <p:sp>
        <p:nvSpPr>
          <p:cNvPr id="340044" name="Text Box 76">
            <a:extLst>
              <a:ext uri="{FF2B5EF4-FFF2-40B4-BE49-F238E27FC236}">
                <a16:creationId xmlns:a16="http://schemas.microsoft.com/office/drawing/2014/main" id="{69424E07-60F7-4FA3-A087-EEF817123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6275" y="6256338"/>
            <a:ext cx="876300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1800" i="0">
                <a:solidFill>
                  <a:schemeClr val="bg1"/>
                </a:solidFill>
              </a:rPr>
              <a:t>PCEM1</a:t>
            </a:r>
          </a:p>
        </p:txBody>
      </p:sp>
      <p:sp>
        <p:nvSpPr>
          <p:cNvPr id="340045" name="Text Box 77">
            <a:extLst>
              <a:ext uri="{FF2B5EF4-FFF2-40B4-BE49-F238E27FC236}">
                <a16:creationId xmlns:a16="http://schemas.microsoft.com/office/drawing/2014/main" id="{32918098-38BF-4CA0-ADDE-A0B3B04B4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572125"/>
            <a:ext cx="876300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1800" i="0">
                <a:solidFill>
                  <a:srgbClr val="993300"/>
                </a:solidFill>
              </a:rPr>
              <a:t>PCEM2</a:t>
            </a:r>
          </a:p>
        </p:txBody>
      </p:sp>
      <p:sp>
        <p:nvSpPr>
          <p:cNvPr id="340046" name="Text Box 78">
            <a:extLst>
              <a:ext uri="{FF2B5EF4-FFF2-40B4-BE49-F238E27FC236}">
                <a16:creationId xmlns:a16="http://schemas.microsoft.com/office/drawing/2014/main" id="{A6D8CE4B-F879-4572-9D66-B71F33C9C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876925"/>
            <a:ext cx="3290888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fr-FR" altLang="fr-FR" sz="1800" i="0">
                <a:solidFill>
                  <a:srgbClr val="33CC33"/>
                </a:solidFill>
              </a:rPr>
              <a:t>neurologie &amp; rééducation </a:t>
            </a:r>
          </a:p>
          <a:p>
            <a:pPr algn="ctr" eaLnBrk="1" hangingPunct="1"/>
            <a:r>
              <a:rPr lang="fr-FR" altLang="fr-FR" sz="1800" i="0">
                <a:solidFill>
                  <a:srgbClr val="33CC33"/>
                </a:solidFill>
              </a:rPr>
              <a:t>(séméiologie et thérapeutique)</a:t>
            </a:r>
          </a:p>
        </p:txBody>
      </p:sp>
      <p:sp>
        <p:nvSpPr>
          <p:cNvPr id="340061" name="Text Box 93">
            <a:extLst>
              <a:ext uri="{FF2B5EF4-FFF2-40B4-BE49-F238E27FC236}">
                <a16:creationId xmlns:a16="http://schemas.microsoft.com/office/drawing/2014/main" id="{3F388FBE-56A6-4BC3-BA72-07890295D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488" y="4365625"/>
            <a:ext cx="1171575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1800" i="0">
                <a:solidFill>
                  <a:schemeClr val="accent2"/>
                </a:solidFill>
              </a:rPr>
              <a:t>inhibition</a:t>
            </a:r>
          </a:p>
        </p:txBody>
      </p:sp>
      <p:sp>
        <p:nvSpPr>
          <p:cNvPr id="340062" name="Text Box 94">
            <a:extLst>
              <a:ext uri="{FF2B5EF4-FFF2-40B4-BE49-F238E27FC236}">
                <a16:creationId xmlns:a16="http://schemas.microsoft.com/office/drawing/2014/main" id="{1EF07935-1AFB-4BDB-910F-705CC859F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3484563"/>
            <a:ext cx="117157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130000"/>
              </a:lnSpc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fr-FR" altLang="fr-FR" sz="1800" i="0">
                <a:solidFill>
                  <a:srgbClr val="FFFF00"/>
                </a:solidFill>
              </a:rPr>
              <a:t>émotions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0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repeatCount="indefinite" accel="50000" decel="50000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0" fill="hold"/>
                                        <p:tgtEl>
                                          <p:spTgt spid="3400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10000" fill="hold"/>
                                        <p:tgtEl>
                                          <p:spTgt spid="3400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0" fill="hold"/>
                                        <p:tgtEl>
                                          <p:spTgt spid="3400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40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0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40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042" grpId="0" animBg="1"/>
      <p:bldP spid="340043" grpId="0"/>
      <p:bldP spid="340044" grpId="0"/>
      <p:bldP spid="340045" grpId="0"/>
      <p:bldP spid="340046" grpId="0"/>
      <p:bldP spid="340061" grpId="0"/>
      <p:bldP spid="3400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6513" y="908050"/>
            <a:ext cx="8999538" cy="1470025"/>
          </a:xfrm>
        </p:spPr>
        <p:txBody>
          <a:bodyPr/>
          <a:lstStyle/>
          <a:p>
            <a:pPr eaLnBrk="1" hangingPunct="1"/>
            <a:r>
              <a:rPr lang="fr-FR" altLang="en-US" sz="4000"/>
              <a:t>Les réseaux de neurones</a:t>
            </a: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1600200" y="3354388"/>
            <a:ext cx="4370388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Convergence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Divergence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Parallélisme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pitchFamily="34" charset="0"/>
              </a:rPr>
              <a:t>Aires, systèmes et réseaux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245A425-FBFC-4A55-A002-85DDC142B6FF}"/>
              </a:ext>
            </a:extLst>
          </p:cNvPr>
          <p:cNvGrpSpPr/>
          <p:nvPr/>
        </p:nvGrpSpPr>
        <p:grpSpPr>
          <a:xfrm>
            <a:off x="1587" y="0"/>
            <a:ext cx="9142413" cy="406400"/>
            <a:chOff x="20309" y="0"/>
            <a:chExt cx="9142413" cy="406400"/>
          </a:xfrm>
        </p:grpSpPr>
        <p:sp>
          <p:nvSpPr>
            <p:cNvPr id="139268" name="Rectangle 4"/>
            <p:cNvSpPr>
              <a:spLocks noChangeArrowheads="1"/>
            </p:cNvSpPr>
            <p:nvPr/>
          </p:nvSpPr>
          <p:spPr bwMode="auto">
            <a:xfrm>
              <a:off x="20309" y="0"/>
              <a:ext cx="9105900" cy="406400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9269" name="Text Box 5"/>
            <p:cNvSpPr txBox="1">
              <a:spLocks noChangeArrowheads="1"/>
            </p:cNvSpPr>
            <p:nvPr/>
          </p:nvSpPr>
          <p:spPr bwMode="auto">
            <a:xfrm>
              <a:off x="7594272" y="0"/>
              <a:ext cx="1568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Les neurones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2606072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8">
      <a:dk1>
        <a:srgbClr val="000000"/>
      </a:dk1>
      <a:lt1>
        <a:srgbClr val="FFCC00"/>
      </a:lt1>
      <a:dk2>
        <a:srgbClr val="003300"/>
      </a:dk2>
      <a:lt2>
        <a:srgbClr val="FFFF00"/>
      </a:lt2>
      <a:accent1>
        <a:srgbClr val="00CC00"/>
      </a:accent1>
      <a:accent2>
        <a:srgbClr val="99FF33"/>
      </a:accent2>
      <a:accent3>
        <a:srgbClr val="AAADAA"/>
      </a:accent3>
      <a:accent4>
        <a:srgbClr val="DAAE00"/>
      </a:accent4>
      <a:accent5>
        <a:srgbClr val="AAE2AA"/>
      </a:accent5>
      <a:accent6>
        <a:srgbClr val="8AE72D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0000"/>
        </a:dk1>
        <a:lt1>
          <a:srgbClr val="FFCC00"/>
        </a:lt1>
        <a:dk2>
          <a:srgbClr val="003300"/>
        </a:dk2>
        <a:lt2>
          <a:srgbClr val="FFFF00"/>
        </a:lt2>
        <a:accent1>
          <a:srgbClr val="00CC00"/>
        </a:accent1>
        <a:accent2>
          <a:srgbClr val="99FF33"/>
        </a:accent2>
        <a:accent3>
          <a:srgbClr val="AAADAA"/>
        </a:accent3>
        <a:accent4>
          <a:srgbClr val="DAAE00"/>
        </a:accent4>
        <a:accent5>
          <a:srgbClr val="AAE2AA"/>
        </a:accent5>
        <a:accent6>
          <a:srgbClr val="8AE72D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dèle par défaut">
  <a:themeElements>
    <a:clrScheme name="1_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dirty="0" err="1" smtClean="0"/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Modèle par défaut">
  <a:themeElements>
    <a:clrScheme name="1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dirty="0" err="1" smtClean="0"/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Modèle par défaut">
  <a:themeElements>
    <a:clrScheme name="1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32814</TotalTime>
  <Words>1004</Words>
  <Application>Microsoft Office PowerPoint</Application>
  <PresentationFormat>Affichage à l'écran (4:3)</PresentationFormat>
  <Paragraphs>284</Paragraphs>
  <Slides>34</Slides>
  <Notes>26</Notes>
  <HiddenSlides>0</HiddenSlides>
  <MMClips>0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8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34</vt:i4>
      </vt:variant>
    </vt:vector>
  </HeadingPairs>
  <TitlesOfParts>
    <vt:vector size="58" baseType="lpstr">
      <vt:lpstr>Tahoma</vt:lpstr>
      <vt:lpstr>Arial</vt:lpstr>
      <vt:lpstr>Times New Roman</vt:lpstr>
      <vt:lpstr>Calibri Light</vt:lpstr>
      <vt:lpstr>Calibri</vt:lpstr>
      <vt:lpstr>Tw Cen MT Condensed Extra Bold</vt:lpstr>
      <vt:lpstr>Agency FB</vt:lpstr>
      <vt:lpstr>StoneSansStd-BoldItalic</vt:lpstr>
      <vt:lpstr>StoneSansStd-SemiboldItalic</vt:lpstr>
      <vt:lpstr>StoneSansStd-MediumItalic</vt:lpstr>
      <vt:lpstr>Wingdings 2</vt:lpstr>
      <vt:lpstr>Batang</vt:lpstr>
      <vt:lpstr>MS PGothic</vt:lpstr>
      <vt:lpstr>Modèle par défaut</vt:lpstr>
      <vt:lpstr>1_Modèle par défaut</vt:lpstr>
      <vt:lpstr>3_Modèle par défaut</vt:lpstr>
      <vt:lpstr>Thème Office</vt:lpstr>
      <vt:lpstr>4_Modèle par défaut</vt:lpstr>
      <vt:lpstr>7_Modèle par défaut</vt:lpstr>
      <vt:lpstr>8_Modèle par défaut</vt:lpstr>
      <vt:lpstr>9_Modèle par défaut</vt:lpstr>
      <vt:lpstr>CorelDRAW</vt:lpstr>
      <vt:lpstr>Présentation</vt:lpstr>
      <vt:lpstr>Image</vt:lpstr>
      <vt:lpstr>Le neurone  dans le système nerveux : du neurone à la fonction </vt:lpstr>
      <vt:lpstr>Fonctions des neurones</vt:lpstr>
      <vt:lpstr>Mêmes principes au niveau cérébral : entrées, intégrations, sorties</vt:lpstr>
      <vt:lpstr>Entrées - sorties</vt:lpstr>
      <vt:lpstr>Ex : la vision les récepteurs visuels</vt:lpstr>
      <vt:lpstr>Exemple : La vision  les reseaux rétiniens</vt:lpstr>
      <vt:lpstr>Voies de transmission : ex: commande motrice volontaire</vt:lpstr>
      <vt:lpstr>La Neurophysiologie : du cerveau au neurone et vice-versa</vt:lpstr>
      <vt:lpstr>Les réseaux de neurones</vt:lpstr>
      <vt:lpstr>Exemple: Circuit visuo-moteur</vt:lpstr>
      <vt:lpstr>Présentation PowerPoint</vt:lpstr>
      <vt:lpstr>CONVERGENCE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convergence intersensorielle : le ventriloquisme</vt:lpstr>
      <vt:lpstr>Présentation PowerPoint</vt:lpstr>
      <vt:lpstr>Présentation PowerPoint</vt:lpstr>
      <vt:lpstr>Présentation PowerPoint</vt:lpstr>
      <vt:lpstr>Présentation PowerPoint</vt:lpstr>
      <vt:lpstr>Mouvement apparent codé par des contours illusoires !</vt:lpstr>
      <vt:lpstr>DIVERGENCE</vt:lpstr>
      <vt:lpstr>La vision : un écran où se projette le monde?</vt:lpstr>
      <vt:lpstr>Voies visuelles: ségrégations horizontale (hémi-rétines nasale et temporales) puis verticale (quadrants supérieurs et inférieurs)</vt:lpstr>
      <vt:lpstr>PARALLELISME</vt:lpstr>
      <vt:lpstr>Parallélisme  exemple: effet stroop</vt:lpstr>
      <vt:lpstr>et des questions:</vt:lpstr>
      <vt:lpstr>Application (in vivo: à 36 deg)</vt:lpstr>
      <vt:lpstr>Application (in vivo: à 36 deg)</vt:lpstr>
      <vt:lpstr>Valeur du potentiel de repos biologique</vt:lpstr>
    </vt:vector>
  </TitlesOfParts>
  <Company>INSERM 534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Plasticité sensori-motrice et cognition spatiale</dc:title>
  <dc:creator>user534</dc:creator>
  <cp:lastModifiedBy>イヴ</cp:lastModifiedBy>
  <cp:revision>356</cp:revision>
  <dcterms:created xsi:type="dcterms:W3CDTF">2002-08-20T13:54:10Z</dcterms:created>
  <dcterms:modified xsi:type="dcterms:W3CDTF">2024-02-06T13:56:30Z</dcterms:modified>
</cp:coreProperties>
</file>