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5" r:id="rId2"/>
    <p:sldId id="591" r:id="rId3"/>
    <p:sldId id="572" r:id="rId4"/>
    <p:sldId id="594" r:id="rId5"/>
    <p:sldId id="595" r:id="rId6"/>
    <p:sldId id="599" r:id="rId7"/>
    <p:sldId id="600" r:id="rId8"/>
    <p:sldId id="373" r:id="rId9"/>
    <p:sldId id="304" r:id="rId10"/>
    <p:sldId id="328" r:id="rId11"/>
    <p:sldId id="296" r:id="rId12"/>
    <p:sldId id="309" r:id="rId13"/>
    <p:sldId id="411" r:id="rId14"/>
    <p:sldId id="412" r:id="rId15"/>
    <p:sldId id="362" r:id="rId16"/>
    <p:sldId id="349" r:id="rId17"/>
    <p:sldId id="413" r:id="rId18"/>
    <p:sldId id="415" r:id="rId19"/>
    <p:sldId id="418" r:id="rId20"/>
    <p:sldId id="420" r:id="rId21"/>
    <p:sldId id="421" r:id="rId22"/>
    <p:sldId id="422"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18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32" autoAdjust="0"/>
    <p:restoredTop sz="94660"/>
  </p:normalViewPr>
  <p:slideViewPr>
    <p:cSldViewPr>
      <p:cViewPr varScale="1">
        <p:scale>
          <a:sx n="104" d="100"/>
          <a:sy n="104"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CE535-FAB8-4F49-A650-E7C729BCC1CC}" type="datetimeFigureOut">
              <a:rPr lang="fr-FR" smtClean="0"/>
              <a:t>30/08/2022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3BA1B-0990-4F9A-885C-AE87637FDD38}" type="slidenum">
              <a:rPr lang="fr-FR" smtClean="0"/>
              <a:t>‹N°›</a:t>
            </a:fld>
            <a:endParaRPr lang="fr-FR"/>
          </a:p>
        </p:txBody>
      </p:sp>
    </p:spTree>
    <p:extLst>
      <p:ext uri="{BB962C8B-B14F-4D97-AF65-F5344CB8AC3E}">
        <p14:creationId xmlns:p14="http://schemas.microsoft.com/office/powerpoint/2010/main" val="185065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a:t>
            </a:fld>
            <a:endParaRPr lang="fr-FR"/>
          </a:p>
        </p:txBody>
      </p:sp>
    </p:spTree>
    <p:extLst>
      <p:ext uri="{BB962C8B-B14F-4D97-AF65-F5344CB8AC3E}">
        <p14:creationId xmlns:p14="http://schemas.microsoft.com/office/powerpoint/2010/main" val="13103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a:t>
            </a:fld>
            <a:endParaRPr lang="fr-FR"/>
          </a:p>
        </p:txBody>
      </p:sp>
    </p:spTree>
    <p:extLst>
      <p:ext uri="{BB962C8B-B14F-4D97-AF65-F5344CB8AC3E}">
        <p14:creationId xmlns:p14="http://schemas.microsoft.com/office/powerpoint/2010/main" val="14770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4</a:t>
            </a:fld>
            <a:endParaRPr lang="fr-FR"/>
          </a:p>
        </p:txBody>
      </p:sp>
    </p:spTree>
    <p:extLst>
      <p:ext uri="{BB962C8B-B14F-4D97-AF65-F5344CB8AC3E}">
        <p14:creationId xmlns:p14="http://schemas.microsoft.com/office/powerpoint/2010/main" val="244385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5</a:t>
            </a:fld>
            <a:endParaRPr lang="fr-FR"/>
          </a:p>
        </p:txBody>
      </p:sp>
    </p:spTree>
    <p:extLst>
      <p:ext uri="{BB962C8B-B14F-4D97-AF65-F5344CB8AC3E}">
        <p14:creationId xmlns:p14="http://schemas.microsoft.com/office/powerpoint/2010/main" val="23815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6</a:t>
            </a:fld>
            <a:endParaRPr lang="fr-FR"/>
          </a:p>
        </p:txBody>
      </p:sp>
    </p:spTree>
    <p:extLst>
      <p:ext uri="{BB962C8B-B14F-4D97-AF65-F5344CB8AC3E}">
        <p14:creationId xmlns:p14="http://schemas.microsoft.com/office/powerpoint/2010/main" val="51368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7</a:t>
            </a:fld>
            <a:endParaRPr lang="fr-FR"/>
          </a:p>
        </p:txBody>
      </p:sp>
    </p:spTree>
    <p:extLst>
      <p:ext uri="{BB962C8B-B14F-4D97-AF65-F5344CB8AC3E}">
        <p14:creationId xmlns:p14="http://schemas.microsoft.com/office/powerpoint/2010/main" val="78959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F541A84-FE02-4545-B9E0-783350985681}" type="datetime1">
              <a:rPr lang="fr-FR" smtClean="0"/>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42EA66-F099-4FEA-BA8D-555E6FB07BA4}" type="slidenum">
              <a:rPr lang="fr-FR" smtClean="0"/>
              <a:t>‹N°›</a:t>
            </a:fld>
            <a:endParaRPr lang="fr-FR"/>
          </a:p>
        </p:txBody>
      </p:sp>
    </p:spTree>
    <p:extLst>
      <p:ext uri="{BB962C8B-B14F-4D97-AF65-F5344CB8AC3E}">
        <p14:creationId xmlns:p14="http://schemas.microsoft.com/office/powerpoint/2010/main" val="58232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489B443-5007-466E-9A48-B40B47FBBC72}" type="datetime1">
              <a:rPr lang="fr-FR" smtClean="0"/>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42EA66-F099-4FEA-BA8D-555E6FB07BA4}" type="slidenum">
              <a:rPr lang="fr-FR" smtClean="0"/>
              <a:t>‹N°›</a:t>
            </a:fld>
            <a:endParaRPr lang="fr-FR"/>
          </a:p>
        </p:txBody>
      </p:sp>
    </p:spTree>
    <p:extLst>
      <p:ext uri="{BB962C8B-B14F-4D97-AF65-F5344CB8AC3E}">
        <p14:creationId xmlns:p14="http://schemas.microsoft.com/office/powerpoint/2010/main" val="47938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752E44-2FB5-4C71-B0A6-628AD2AB0AF8}" type="datetime1">
              <a:rPr lang="fr-FR" smtClean="0"/>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42EA66-F099-4FEA-BA8D-555E6FB07BA4}" type="slidenum">
              <a:rPr lang="fr-FR" smtClean="0"/>
              <a:t>‹N°›</a:t>
            </a:fld>
            <a:endParaRPr lang="fr-FR"/>
          </a:p>
        </p:txBody>
      </p:sp>
    </p:spTree>
    <p:extLst>
      <p:ext uri="{BB962C8B-B14F-4D97-AF65-F5344CB8AC3E}">
        <p14:creationId xmlns:p14="http://schemas.microsoft.com/office/powerpoint/2010/main" val="157463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D925AED-67EB-4818-9061-478506F1B467}" type="datetime1">
              <a:rPr lang="fr-FR" smtClean="0"/>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42EA66-F099-4FEA-BA8D-555E6FB07BA4}" type="slidenum">
              <a:rPr lang="fr-FR" smtClean="0"/>
              <a:t>‹N°›</a:t>
            </a:fld>
            <a:endParaRPr lang="fr-FR"/>
          </a:p>
        </p:txBody>
      </p:sp>
    </p:spTree>
    <p:extLst>
      <p:ext uri="{BB962C8B-B14F-4D97-AF65-F5344CB8AC3E}">
        <p14:creationId xmlns:p14="http://schemas.microsoft.com/office/powerpoint/2010/main" val="170924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BC39469-7A11-4A52-AE96-21D082746878}" type="datetime1">
              <a:rPr lang="fr-FR" smtClean="0"/>
              <a:t>30/08/2022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42EA66-F099-4FEA-BA8D-555E6FB07BA4}" type="slidenum">
              <a:rPr lang="fr-FR" smtClean="0"/>
              <a:t>‹N°›</a:t>
            </a:fld>
            <a:endParaRPr lang="fr-FR"/>
          </a:p>
        </p:txBody>
      </p:sp>
    </p:spTree>
    <p:extLst>
      <p:ext uri="{BB962C8B-B14F-4D97-AF65-F5344CB8AC3E}">
        <p14:creationId xmlns:p14="http://schemas.microsoft.com/office/powerpoint/2010/main" val="130751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413B0D3-7BEF-426B-AB4D-BB5E0AD68F7E}" type="datetime1">
              <a:rPr lang="fr-FR" smtClean="0"/>
              <a:t>30/08/2022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42EA66-F099-4FEA-BA8D-555E6FB07BA4}" type="slidenum">
              <a:rPr lang="fr-FR" smtClean="0"/>
              <a:t>‹N°›</a:t>
            </a:fld>
            <a:endParaRPr lang="fr-FR"/>
          </a:p>
        </p:txBody>
      </p:sp>
    </p:spTree>
    <p:extLst>
      <p:ext uri="{BB962C8B-B14F-4D97-AF65-F5344CB8AC3E}">
        <p14:creationId xmlns:p14="http://schemas.microsoft.com/office/powerpoint/2010/main" val="406324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1B143E0-9EE4-4F1C-BD4E-23E1F554C357}" type="datetime1">
              <a:rPr lang="fr-FR" smtClean="0"/>
              <a:t>30/08/2022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42EA66-F099-4FEA-BA8D-555E6FB07BA4}" type="slidenum">
              <a:rPr lang="fr-FR" smtClean="0"/>
              <a:t>‹N°›</a:t>
            </a:fld>
            <a:endParaRPr lang="fr-FR"/>
          </a:p>
        </p:txBody>
      </p:sp>
    </p:spTree>
    <p:extLst>
      <p:ext uri="{BB962C8B-B14F-4D97-AF65-F5344CB8AC3E}">
        <p14:creationId xmlns:p14="http://schemas.microsoft.com/office/powerpoint/2010/main" val="360582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07BFE1A-334B-4B50-80DF-F0C55763500C}" type="datetime1">
              <a:rPr lang="fr-FR" smtClean="0"/>
              <a:t>30/08/2022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42EA66-F099-4FEA-BA8D-555E6FB07BA4}" type="slidenum">
              <a:rPr lang="fr-FR" smtClean="0"/>
              <a:t>‹N°›</a:t>
            </a:fld>
            <a:endParaRPr lang="fr-FR"/>
          </a:p>
        </p:txBody>
      </p:sp>
    </p:spTree>
    <p:extLst>
      <p:ext uri="{BB962C8B-B14F-4D97-AF65-F5344CB8AC3E}">
        <p14:creationId xmlns:p14="http://schemas.microsoft.com/office/powerpoint/2010/main" val="629830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633021E-7FB2-4DB1-9030-64473ADC6E3F}" type="datetime1">
              <a:rPr lang="fr-FR" smtClean="0"/>
              <a:t>30/08/2022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42EA66-F099-4FEA-BA8D-555E6FB07BA4}" type="slidenum">
              <a:rPr lang="fr-FR" smtClean="0"/>
              <a:t>‹N°›</a:t>
            </a:fld>
            <a:endParaRPr lang="fr-FR"/>
          </a:p>
        </p:txBody>
      </p:sp>
    </p:spTree>
    <p:extLst>
      <p:ext uri="{BB962C8B-B14F-4D97-AF65-F5344CB8AC3E}">
        <p14:creationId xmlns:p14="http://schemas.microsoft.com/office/powerpoint/2010/main" val="171286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74ACA27-B8DB-4049-B2E2-DCE7BE3E3263}" type="datetime1">
              <a:rPr lang="fr-FR" smtClean="0"/>
              <a:t>30/08/2022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42EA66-F099-4FEA-BA8D-555E6FB07BA4}" type="slidenum">
              <a:rPr lang="fr-FR" smtClean="0"/>
              <a:t>‹N°›</a:t>
            </a:fld>
            <a:endParaRPr lang="fr-FR"/>
          </a:p>
        </p:txBody>
      </p:sp>
    </p:spTree>
    <p:extLst>
      <p:ext uri="{BB962C8B-B14F-4D97-AF65-F5344CB8AC3E}">
        <p14:creationId xmlns:p14="http://schemas.microsoft.com/office/powerpoint/2010/main" val="313003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7863F94-FB54-4135-A686-0EB7A02E8C68}" type="datetime1">
              <a:rPr lang="fr-FR" smtClean="0"/>
              <a:t>30/08/2022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42EA66-F099-4FEA-BA8D-555E6FB07BA4}" type="slidenum">
              <a:rPr lang="fr-FR" smtClean="0"/>
              <a:t>‹N°›</a:t>
            </a:fld>
            <a:endParaRPr lang="fr-FR"/>
          </a:p>
        </p:txBody>
      </p:sp>
    </p:spTree>
    <p:extLst>
      <p:ext uri="{BB962C8B-B14F-4D97-AF65-F5344CB8AC3E}">
        <p14:creationId xmlns:p14="http://schemas.microsoft.com/office/powerpoint/2010/main" val="190830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0E125-DBDE-45BC-8277-776D47E7173D}" type="datetime1">
              <a:rPr lang="fr-FR" smtClean="0"/>
              <a:t>30/08/2022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2EA66-F099-4FEA-BA8D-555E6FB07BA4}" type="slidenum">
              <a:rPr lang="fr-FR" smtClean="0"/>
              <a:t>‹N°›</a:t>
            </a:fld>
            <a:endParaRPr lang="fr-FR"/>
          </a:p>
        </p:txBody>
      </p:sp>
    </p:spTree>
    <p:extLst>
      <p:ext uri="{BB962C8B-B14F-4D97-AF65-F5344CB8AC3E}">
        <p14:creationId xmlns:p14="http://schemas.microsoft.com/office/powerpoint/2010/main" val="1377330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5.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3.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4.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5.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1.emf"/><Relationship Id="rId5" Type="http://schemas.openxmlformats.org/officeDocument/2006/relationships/oleObject" Target="../embeddings/oleObject9.bin"/><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6.xml"/><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3.emf"/><Relationship Id="rId5" Type="http://schemas.openxmlformats.org/officeDocument/2006/relationships/oleObject" Target="../embeddings/oleObject11.bin"/><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 y="2254760"/>
            <a:ext cx="9036495" cy="167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8564AC12-BE1E-4ABB-92F8-3777146DBA46}"/>
              </a:ext>
            </a:extLst>
          </p:cNvPr>
          <p:cNvSpPr/>
          <p:nvPr/>
        </p:nvSpPr>
        <p:spPr>
          <a:xfrm>
            <a:off x="1979712" y="2852936"/>
            <a:ext cx="446449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22F90D94-FECF-49C5-8DE9-0CF54D1FA259}"/>
              </a:ext>
            </a:extLst>
          </p:cNvPr>
          <p:cNvSpPr txBox="1"/>
          <p:nvPr/>
        </p:nvSpPr>
        <p:spPr>
          <a:xfrm>
            <a:off x="3390021" y="2787025"/>
            <a:ext cx="1974067" cy="707886"/>
          </a:xfrm>
          <a:prstGeom prst="rect">
            <a:avLst/>
          </a:prstGeom>
          <a:noFill/>
        </p:spPr>
        <p:txBody>
          <a:bodyPr wrap="none" rtlCol="0">
            <a:spAutoFit/>
          </a:bodyPr>
          <a:lstStyle/>
          <a:p>
            <a:r>
              <a:rPr lang="fr-FR" sz="4000" b="1" dirty="0"/>
              <a:t>QR PASS</a:t>
            </a:r>
          </a:p>
        </p:txBody>
      </p:sp>
    </p:spTree>
    <p:extLst>
      <p:ext uri="{BB962C8B-B14F-4D97-AF65-F5344CB8AC3E}">
        <p14:creationId xmlns:p14="http://schemas.microsoft.com/office/powerpoint/2010/main" val="2122455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D047FA39-2D66-481F-BBF8-0723F4C67F26}"/>
              </a:ext>
            </a:extLst>
          </p:cNvPr>
          <p:cNvSpPr txBox="1"/>
          <p:nvPr/>
        </p:nvSpPr>
        <p:spPr>
          <a:xfrm>
            <a:off x="107504" y="116632"/>
            <a:ext cx="6211380" cy="646331"/>
          </a:xfrm>
          <a:prstGeom prst="rect">
            <a:avLst/>
          </a:prstGeom>
          <a:noFill/>
        </p:spPr>
        <p:txBody>
          <a:bodyPr wrap="none" rtlCol="0">
            <a:spAutoFit/>
          </a:bodyPr>
          <a:lstStyle/>
          <a:p>
            <a:r>
              <a:rPr lang="fr-FR" altLang="fr-FR" b="1" dirty="0">
                <a:solidFill>
                  <a:srgbClr val="FF0000"/>
                </a:solidFill>
                <a:latin typeface="+mj-lt"/>
              </a:rPr>
              <a:t>Chapitre A. </a:t>
            </a:r>
            <a:r>
              <a:rPr lang="fr-FR" altLang="fr-FR" dirty="0">
                <a:solidFill>
                  <a:srgbClr val="FF0000"/>
                </a:solidFill>
                <a:latin typeface="+mj-lt"/>
              </a:rPr>
              <a:t>Modes de représentation  des molécules organiques</a:t>
            </a:r>
          </a:p>
          <a:p>
            <a:endParaRPr lang="fr-FR" b="1" u="sng" dirty="0">
              <a:solidFill>
                <a:srgbClr val="FF0000"/>
              </a:solidFill>
            </a:endParaRPr>
          </a:p>
        </p:txBody>
      </p:sp>
      <p:sp>
        <p:nvSpPr>
          <p:cNvPr id="19" name="Rectangle 18">
            <a:extLst>
              <a:ext uri="{FF2B5EF4-FFF2-40B4-BE49-F238E27FC236}">
                <a16:creationId xmlns:a16="http://schemas.microsoft.com/office/drawing/2014/main" id="{B0A8D905-4004-4F54-9239-FCF0B64758E1}"/>
              </a:ext>
            </a:extLst>
          </p:cNvPr>
          <p:cNvSpPr/>
          <p:nvPr/>
        </p:nvSpPr>
        <p:spPr>
          <a:xfrm>
            <a:off x="216919" y="476672"/>
            <a:ext cx="8670810" cy="738664"/>
          </a:xfrm>
          <a:prstGeom prst="rect">
            <a:avLst/>
          </a:prstGeom>
          <a:ln w="19050">
            <a:solidFill>
              <a:srgbClr val="FF0000"/>
            </a:solidFill>
          </a:ln>
        </p:spPr>
        <p:txBody>
          <a:bodyPr wrap="square">
            <a:spAutoFit/>
          </a:bodyPr>
          <a:lstStyle/>
          <a:p>
            <a:pPr algn="just"/>
            <a:r>
              <a:rPr lang="fr-FR" sz="1400" dirty="0"/>
              <a:t>Dans la question A1 du fascicule, que représente Et dans la molécule :</a:t>
            </a:r>
          </a:p>
          <a:p>
            <a:pPr algn="just"/>
            <a:endParaRPr lang="fr-FR" sz="1400" dirty="0"/>
          </a:p>
          <a:p>
            <a:pPr algn="just"/>
            <a:endParaRPr lang="fr-FR" sz="1400" dirty="0"/>
          </a:p>
        </p:txBody>
      </p:sp>
      <p:sp>
        <p:nvSpPr>
          <p:cNvPr id="22" name="Rectangle 21">
            <a:extLst>
              <a:ext uri="{FF2B5EF4-FFF2-40B4-BE49-F238E27FC236}">
                <a16:creationId xmlns:a16="http://schemas.microsoft.com/office/drawing/2014/main" id="{6733B48B-2E8A-4E7A-8780-4B9A8989911C}"/>
              </a:ext>
            </a:extLst>
          </p:cNvPr>
          <p:cNvSpPr/>
          <p:nvPr/>
        </p:nvSpPr>
        <p:spPr>
          <a:xfrm>
            <a:off x="231124" y="1355876"/>
            <a:ext cx="8670810" cy="307777"/>
          </a:xfrm>
          <a:prstGeom prst="rect">
            <a:avLst/>
          </a:prstGeom>
          <a:ln w="19050">
            <a:solidFill>
              <a:schemeClr val="accent3">
                <a:lumMod val="75000"/>
              </a:schemeClr>
            </a:solidFill>
          </a:ln>
        </p:spPr>
        <p:txBody>
          <a:bodyPr wrap="square">
            <a:spAutoFit/>
          </a:bodyPr>
          <a:lstStyle/>
          <a:p>
            <a:pPr algn="just"/>
            <a:r>
              <a:rPr lang="fr-FR" sz="1400" dirty="0"/>
              <a:t>Il s'agit d'une abréviation pour un groupement éthyle (C</a:t>
            </a:r>
            <a:r>
              <a:rPr lang="fr-FR" sz="1400" baseline="-25000" dirty="0"/>
              <a:t>2</a:t>
            </a:r>
            <a:r>
              <a:rPr lang="fr-FR" sz="1400" dirty="0"/>
              <a:t>H</a:t>
            </a:r>
            <a:r>
              <a:rPr lang="fr-FR" sz="1400" baseline="-25000" dirty="0"/>
              <a:t>5</a:t>
            </a:r>
            <a:r>
              <a:rPr lang="fr-FR" sz="1400" dirty="0"/>
              <a:t>).</a:t>
            </a:r>
          </a:p>
        </p:txBody>
      </p:sp>
      <p:graphicFrame>
        <p:nvGraphicFramePr>
          <p:cNvPr id="23" name="Objet 22">
            <a:extLst>
              <a:ext uri="{FF2B5EF4-FFF2-40B4-BE49-F238E27FC236}">
                <a16:creationId xmlns:a16="http://schemas.microsoft.com/office/drawing/2014/main" id="{1990FD2B-289D-4252-BCB4-714B7E4E7611}"/>
              </a:ext>
            </a:extLst>
          </p:cNvPr>
          <p:cNvGraphicFramePr>
            <a:graphicFrameLocks noChangeAspect="1"/>
          </p:cNvGraphicFramePr>
          <p:nvPr>
            <p:extLst>
              <p:ext uri="{D42A27DB-BD31-4B8C-83A1-F6EECF244321}">
                <p14:modId xmlns:p14="http://schemas.microsoft.com/office/powerpoint/2010/main" val="3005426248"/>
              </p:ext>
            </p:extLst>
          </p:nvPr>
        </p:nvGraphicFramePr>
        <p:xfrm>
          <a:off x="3648898" y="771101"/>
          <a:ext cx="1080120" cy="332345"/>
        </p:xfrm>
        <a:graphic>
          <a:graphicData uri="http://schemas.openxmlformats.org/presentationml/2006/ole">
            <mc:AlternateContent xmlns:mc="http://schemas.openxmlformats.org/markup-compatibility/2006">
              <mc:Choice xmlns:v="urn:schemas-microsoft-com:vml" Requires="v">
                <p:oleObj name="CS ChemDraw Drawing" r:id="rId2" imgW="638191" imgH="185429" progId="ChemDraw.Document.6.0">
                  <p:embed/>
                </p:oleObj>
              </mc:Choice>
              <mc:Fallback>
                <p:oleObj name="CS ChemDraw Drawing" r:id="rId2" imgW="638191" imgH="185429" progId="ChemDraw.Document.6.0">
                  <p:embed/>
                  <p:pic>
                    <p:nvPicPr>
                      <p:cNvPr id="17" name="Objet 16">
                        <a:extLst>
                          <a:ext uri="{FF2B5EF4-FFF2-40B4-BE49-F238E27FC236}">
                            <a16:creationId xmlns:a16="http://schemas.microsoft.com/office/drawing/2014/main" id="{855B9539-0BF4-44ED-8B80-EBC620BC3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898" y="771101"/>
                        <a:ext cx="1080120" cy="332345"/>
                      </a:xfrm>
                      <a:prstGeom prst="rect">
                        <a:avLst/>
                      </a:prstGeom>
                      <a:noFill/>
                    </p:spPr>
                  </p:pic>
                </p:oleObj>
              </mc:Fallback>
            </mc:AlternateContent>
          </a:graphicData>
        </a:graphic>
      </p:graphicFrame>
      <p:cxnSp>
        <p:nvCxnSpPr>
          <p:cNvPr id="11" name="Connecteur droit 10">
            <a:extLst>
              <a:ext uri="{FF2B5EF4-FFF2-40B4-BE49-F238E27FC236}">
                <a16:creationId xmlns:a16="http://schemas.microsoft.com/office/drawing/2014/main" id="{1F3F39CC-4E79-4991-9D34-6B713032833F}"/>
              </a:ext>
            </a:extLst>
          </p:cNvPr>
          <p:cNvCxnSpPr/>
          <p:nvPr/>
        </p:nvCxnSpPr>
        <p:spPr>
          <a:xfrm>
            <a:off x="2483768" y="1772816"/>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53E0BFA-3CCC-465A-8DF5-CE9164F712AB}"/>
              </a:ext>
            </a:extLst>
          </p:cNvPr>
          <p:cNvSpPr/>
          <p:nvPr/>
        </p:nvSpPr>
        <p:spPr>
          <a:xfrm>
            <a:off x="179687" y="1892230"/>
            <a:ext cx="8670810" cy="523220"/>
          </a:xfrm>
          <a:prstGeom prst="rect">
            <a:avLst/>
          </a:prstGeom>
          <a:ln w="19050">
            <a:solidFill>
              <a:srgbClr val="FF0000"/>
            </a:solidFill>
          </a:ln>
        </p:spPr>
        <p:txBody>
          <a:bodyPr wrap="square">
            <a:spAutoFit/>
          </a:bodyPr>
          <a:lstStyle/>
          <a:p>
            <a:pPr algn="just"/>
            <a:r>
              <a:rPr lang="fr-FR" sz="1400" dirty="0"/>
              <a:t>Dans la représentation de Cram, les triangles hachurés et pleins peuvent-ils représenter une double liaison avec l'atome central, ou symbolisent-ils TOUJOURS une liaison simple ?</a:t>
            </a:r>
            <a:r>
              <a:rPr lang="fr-FR" sz="1400" b="1" dirty="0"/>
              <a:t> </a:t>
            </a:r>
            <a:endParaRPr lang="fr-FR" sz="1400" dirty="0"/>
          </a:p>
        </p:txBody>
      </p:sp>
      <p:sp>
        <p:nvSpPr>
          <p:cNvPr id="14" name="Rectangle 13">
            <a:extLst>
              <a:ext uri="{FF2B5EF4-FFF2-40B4-BE49-F238E27FC236}">
                <a16:creationId xmlns:a16="http://schemas.microsoft.com/office/drawing/2014/main" id="{61FB214D-303E-40BE-8188-A597C747D188}"/>
              </a:ext>
            </a:extLst>
          </p:cNvPr>
          <p:cNvSpPr/>
          <p:nvPr/>
        </p:nvSpPr>
        <p:spPr>
          <a:xfrm>
            <a:off x="179687" y="2545159"/>
            <a:ext cx="8670810" cy="307777"/>
          </a:xfrm>
          <a:prstGeom prst="rect">
            <a:avLst/>
          </a:prstGeom>
          <a:ln w="19050">
            <a:solidFill>
              <a:schemeClr val="accent3">
                <a:lumMod val="75000"/>
              </a:schemeClr>
            </a:solidFill>
          </a:ln>
        </p:spPr>
        <p:txBody>
          <a:bodyPr wrap="square">
            <a:spAutoFit/>
          </a:bodyPr>
          <a:lstStyle/>
          <a:p>
            <a:pPr algn="just"/>
            <a:r>
              <a:rPr lang="fr-FR" sz="1400" dirty="0"/>
              <a:t>Les triangles hachurés et pleins utilisés en Cram correspondent uniquement à des liaisons simples. </a:t>
            </a:r>
          </a:p>
        </p:txBody>
      </p:sp>
      <p:cxnSp>
        <p:nvCxnSpPr>
          <p:cNvPr id="16" name="Connecteur droit 15">
            <a:extLst>
              <a:ext uri="{FF2B5EF4-FFF2-40B4-BE49-F238E27FC236}">
                <a16:creationId xmlns:a16="http://schemas.microsoft.com/office/drawing/2014/main" id="{380A2A01-5396-4156-8125-82E55D3C84D1}"/>
              </a:ext>
            </a:extLst>
          </p:cNvPr>
          <p:cNvCxnSpPr/>
          <p:nvPr/>
        </p:nvCxnSpPr>
        <p:spPr>
          <a:xfrm>
            <a:off x="2483768" y="2924944"/>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F2D68BBB-0901-4CC1-9B04-2823FE308D6D}"/>
              </a:ext>
            </a:extLst>
          </p:cNvPr>
          <p:cNvPicPr>
            <a:picLocks noChangeAspect="1"/>
          </p:cNvPicPr>
          <p:nvPr/>
        </p:nvPicPr>
        <p:blipFill rotWithShape="1">
          <a:blip r:embed="rId4"/>
          <a:srcRect t="30000" b="62787"/>
          <a:stretch/>
        </p:blipFill>
        <p:spPr>
          <a:xfrm>
            <a:off x="228173" y="3120045"/>
            <a:ext cx="8604448" cy="429021"/>
          </a:xfrm>
          <a:prstGeom prst="rect">
            <a:avLst/>
          </a:prstGeom>
          <a:ln w="28575">
            <a:solidFill>
              <a:srgbClr val="FF0000"/>
            </a:solidFill>
          </a:ln>
        </p:spPr>
      </p:pic>
      <p:pic>
        <p:nvPicPr>
          <p:cNvPr id="20" name="Image 19">
            <a:extLst>
              <a:ext uri="{FF2B5EF4-FFF2-40B4-BE49-F238E27FC236}">
                <a16:creationId xmlns:a16="http://schemas.microsoft.com/office/drawing/2014/main" id="{8BF44EEF-3FFD-4D8F-8681-E243840DBBC5}"/>
              </a:ext>
            </a:extLst>
          </p:cNvPr>
          <p:cNvPicPr>
            <a:picLocks noChangeAspect="1"/>
          </p:cNvPicPr>
          <p:nvPr/>
        </p:nvPicPr>
        <p:blipFill rotWithShape="1">
          <a:blip r:embed="rId4"/>
          <a:srcRect t="90038"/>
          <a:stretch/>
        </p:blipFill>
        <p:spPr>
          <a:xfrm>
            <a:off x="228173" y="3697851"/>
            <a:ext cx="8604448" cy="595245"/>
          </a:xfrm>
          <a:prstGeom prst="rect">
            <a:avLst/>
          </a:prstGeom>
          <a:ln w="28575">
            <a:noFill/>
          </a:ln>
        </p:spPr>
      </p:pic>
      <p:pic>
        <p:nvPicPr>
          <p:cNvPr id="25" name="Image 24">
            <a:extLst>
              <a:ext uri="{FF2B5EF4-FFF2-40B4-BE49-F238E27FC236}">
                <a16:creationId xmlns:a16="http://schemas.microsoft.com/office/drawing/2014/main" id="{97A326B2-0934-45D3-A27F-615AD57512AC}"/>
              </a:ext>
            </a:extLst>
          </p:cNvPr>
          <p:cNvPicPr>
            <a:picLocks noChangeAspect="1"/>
          </p:cNvPicPr>
          <p:nvPr/>
        </p:nvPicPr>
        <p:blipFill rotWithShape="1">
          <a:blip r:embed="rId5"/>
          <a:srcRect b="92623"/>
          <a:stretch/>
        </p:blipFill>
        <p:spPr>
          <a:xfrm>
            <a:off x="180481" y="4291741"/>
            <a:ext cx="5601482" cy="292340"/>
          </a:xfrm>
          <a:prstGeom prst="rect">
            <a:avLst/>
          </a:prstGeom>
        </p:spPr>
      </p:pic>
      <p:pic>
        <p:nvPicPr>
          <p:cNvPr id="26" name="Image 25">
            <a:extLst>
              <a:ext uri="{FF2B5EF4-FFF2-40B4-BE49-F238E27FC236}">
                <a16:creationId xmlns:a16="http://schemas.microsoft.com/office/drawing/2014/main" id="{8D1F2402-F8EE-4293-BAF0-008724D01EE2}"/>
              </a:ext>
            </a:extLst>
          </p:cNvPr>
          <p:cNvPicPr>
            <a:picLocks noChangeAspect="1"/>
          </p:cNvPicPr>
          <p:nvPr/>
        </p:nvPicPr>
        <p:blipFill rotWithShape="1">
          <a:blip r:embed="rId5"/>
          <a:srcRect t="69550" r="66770"/>
          <a:stretch/>
        </p:blipFill>
        <p:spPr>
          <a:xfrm>
            <a:off x="180480" y="4747965"/>
            <a:ext cx="2880321" cy="1867282"/>
          </a:xfrm>
          <a:prstGeom prst="rect">
            <a:avLst/>
          </a:prstGeom>
        </p:spPr>
      </p:pic>
      <p:pic>
        <p:nvPicPr>
          <p:cNvPr id="27" name="Image 26">
            <a:extLst>
              <a:ext uri="{FF2B5EF4-FFF2-40B4-BE49-F238E27FC236}">
                <a16:creationId xmlns:a16="http://schemas.microsoft.com/office/drawing/2014/main" id="{E6466D51-FE0C-4905-817C-A3E6B74FFCFE}"/>
              </a:ext>
            </a:extLst>
          </p:cNvPr>
          <p:cNvPicPr>
            <a:picLocks noChangeAspect="1"/>
          </p:cNvPicPr>
          <p:nvPr/>
        </p:nvPicPr>
        <p:blipFill>
          <a:blip r:embed="rId6"/>
          <a:stretch>
            <a:fillRect/>
          </a:stretch>
        </p:blipFill>
        <p:spPr>
          <a:xfrm>
            <a:off x="4427985" y="4651782"/>
            <a:ext cx="2664296" cy="2017578"/>
          </a:xfrm>
          <a:prstGeom prst="rect">
            <a:avLst/>
          </a:prstGeom>
        </p:spPr>
      </p:pic>
      <p:sp>
        <p:nvSpPr>
          <p:cNvPr id="28" name="Rectangle 27">
            <a:extLst>
              <a:ext uri="{FF2B5EF4-FFF2-40B4-BE49-F238E27FC236}">
                <a16:creationId xmlns:a16="http://schemas.microsoft.com/office/drawing/2014/main" id="{8368EC22-F44F-4D04-80E1-F52FFEAEF522}"/>
              </a:ext>
            </a:extLst>
          </p:cNvPr>
          <p:cNvSpPr/>
          <p:nvPr/>
        </p:nvSpPr>
        <p:spPr>
          <a:xfrm>
            <a:off x="228173" y="3696111"/>
            <a:ext cx="8687654" cy="304525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178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 grpId="0" animBg="1"/>
      <p:bldP spid="14"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07504" y="3556"/>
            <a:ext cx="2112117" cy="646331"/>
          </a:xfrm>
          <a:prstGeom prst="rect">
            <a:avLst/>
          </a:prstGeom>
          <a:noFill/>
        </p:spPr>
        <p:txBody>
          <a:bodyPr wrap="none" rtlCol="0">
            <a:spAutoFit/>
          </a:bodyPr>
          <a:lstStyle/>
          <a:p>
            <a:pPr>
              <a:spcBef>
                <a:spcPts val="400"/>
              </a:spcBef>
            </a:pPr>
            <a:r>
              <a:rPr lang="fr-FR" altLang="fr-FR" b="1" dirty="0">
                <a:solidFill>
                  <a:srgbClr val="FF0000"/>
                </a:solidFill>
                <a:latin typeface="+mj-lt"/>
              </a:rPr>
              <a:t>Chapitre B.</a:t>
            </a:r>
            <a:r>
              <a:rPr lang="fr-FR" altLang="fr-FR" dirty="0">
                <a:solidFill>
                  <a:srgbClr val="FF0000"/>
                </a:solidFill>
                <a:latin typeface="+mj-lt"/>
              </a:rPr>
              <a:t> Isomérie</a:t>
            </a:r>
          </a:p>
          <a:p>
            <a:endParaRPr lang="fr-FR" b="1" u="sng" dirty="0">
              <a:solidFill>
                <a:srgbClr val="FF0000"/>
              </a:solidFill>
            </a:endParaRPr>
          </a:p>
        </p:txBody>
      </p:sp>
      <p:sp>
        <p:nvSpPr>
          <p:cNvPr id="8" name="Rectangle 7"/>
          <p:cNvSpPr/>
          <p:nvPr/>
        </p:nvSpPr>
        <p:spPr>
          <a:xfrm>
            <a:off x="216919" y="435604"/>
            <a:ext cx="8670810" cy="523220"/>
          </a:xfrm>
          <a:prstGeom prst="rect">
            <a:avLst/>
          </a:prstGeom>
          <a:ln w="19050">
            <a:solidFill>
              <a:srgbClr val="FF0000"/>
            </a:solidFill>
          </a:ln>
        </p:spPr>
        <p:txBody>
          <a:bodyPr wrap="square">
            <a:spAutoFit/>
          </a:bodyPr>
          <a:lstStyle/>
          <a:p>
            <a:pPr algn="just"/>
            <a:r>
              <a:rPr lang="fr-FR" sz="1400" dirty="0"/>
              <a:t>J'aurai aimé savoir si deux isomères de conformation étaient des molécules identiques ou est ce que la rotation de la liaison C-C en faisait deux molécules différentes ? </a:t>
            </a:r>
          </a:p>
        </p:txBody>
      </p:sp>
      <p:sp>
        <p:nvSpPr>
          <p:cNvPr id="9" name="Rectangle 8">
            <a:extLst>
              <a:ext uri="{FF2B5EF4-FFF2-40B4-BE49-F238E27FC236}">
                <a16:creationId xmlns:a16="http://schemas.microsoft.com/office/drawing/2014/main" id="{BD1B958A-380B-4C76-BC9A-2F19DE7D7C9E}"/>
              </a:ext>
            </a:extLst>
          </p:cNvPr>
          <p:cNvSpPr/>
          <p:nvPr/>
        </p:nvSpPr>
        <p:spPr>
          <a:xfrm>
            <a:off x="216919" y="1052736"/>
            <a:ext cx="8670810" cy="523220"/>
          </a:xfrm>
          <a:prstGeom prst="rect">
            <a:avLst/>
          </a:prstGeom>
          <a:ln w="19050">
            <a:solidFill>
              <a:schemeClr val="accent3">
                <a:lumMod val="75000"/>
              </a:schemeClr>
            </a:solidFill>
          </a:ln>
        </p:spPr>
        <p:txBody>
          <a:bodyPr wrap="square">
            <a:spAutoFit/>
          </a:bodyPr>
          <a:lstStyle/>
          <a:p>
            <a:pPr algn="just"/>
            <a:r>
              <a:rPr lang="fr-FR" sz="1400" dirty="0"/>
              <a:t>Il s'agit bien de la même molécule, mais avec un positionnement différent des atomes les uns par rapport aux autres. Ainsi, une molécule peut exister sous la forme d'une infinité d'isomères de conformation. </a:t>
            </a:r>
          </a:p>
        </p:txBody>
      </p:sp>
      <p:cxnSp>
        <p:nvCxnSpPr>
          <p:cNvPr id="10" name="Connecteur droit 9">
            <a:extLst>
              <a:ext uri="{FF2B5EF4-FFF2-40B4-BE49-F238E27FC236}">
                <a16:creationId xmlns:a16="http://schemas.microsoft.com/office/drawing/2014/main" id="{FA8F3ADF-C673-4839-9986-2B303DE249AF}"/>
              </a:ext>
            </a:extLst>
          </p:cNvPr>
          <p:cNvCxnSpPr/>
          <p:nvPr/>
        </p:nvCxnSpPr>
        <p:spPr>
          <a:xfrm>
            <a:off x="2339752" y="1700808"/>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09610F-4ED2-4534-9162-BA80596C25AF}"/>
              </a:ext>
            </a:extLst>
          </p:cNvPr>
          <p:cNvSpPr/>
          <p:nvPr/>
        </p:nvSpPr>
        <p:spPr>
          <a:xfrm>
            <a:off x="216919" y="1844824"/>
            <a:ext cx="8670810" cy="2246769"/>
          </a:xfrm>
          <a:prstGeom prst="rect">
            <a:avLst/>
          </a:prstGeom>
          <a:ln w="19050">
            <a:solidFill>
              <a:srgbClr val="FF0000"/>
            </a:solidFill>
          </a:ln>
        </p:spPr>
        <p:txBody>
          <a:bodyPr wrap="square">
            <a:spAutoFit/>
          </a:bodyPr>
          <a:lstStyle/>
          <a:p>
            <a:pPr algn="just"/>
            <a:r>
              <a:rPr lang="fr-FR" sz="1400" dirty="0"/>
              <a:t>Dans l’exercice 6 de votre fascicule d'exercices, concernant la molécule K, vous indiquez dans la correction que le carbone asymétrique est relié à 4 entités différentes or les deux dernières entités possèdent la même formule brute (C</a:t>
            </a:r>
            <a:r>
              <a:rPr lang="fr-FR" sz="1400" baseline="-25000" dirty="0"/>
              <a:t>6</a:t>
            </a:r>
            <a:r>
              <a:rPr lang="fr-FR" sz="1400" dirty="0"/>
              <a:t>H</a:t>
            </a:r>
            <a:r>
              <a:rPr lang="fr-FR" sz="1400" baseline="-25000" dirty="0"/>
              <a:t>12</a:t>
            </a:r>
            <a:r>
              <a:rPr lang="fr-FR" sz="1400" dirty="0"/>
              <a:t>). </a:t>
            </a:r>
          </a:p>
          <a:p>
            <a:pPr algn="just"/>
            <a:r>
              <a:rPr lang="fr-FR" sz="1400" dirty="0"/>
              <a:t>Est-ce une erreur ou une incompréhension de ma part ?</a:t>
            </a:r>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p:txBody>
      </p:sp>
      <p:graphicFrame>
        <p:nvGraphicFramePr>
          <p:cNvPr id="13" name="Objet 12">
            <a:extLst>
              <a:ext uri="{FF2B5EF4-FFF2-40B4-BE49-F238E27FC236}">
                <a16:creationId xmlns:a16="http://schemas.microsoft.com/office/drawing/2014/main" id="{A0128EE3-0A29-41AA-9348-43A04423B0AE}"/>
              </a:ext>
            </a:extLst>
          </p:cNvPr>
          <p:cNvGraphicFramePr>
            <a:graphicFrameLocks noChangeAspect="1"/>
          </p:cNvGraphicFramePr>
          <p:nvPr>
            <p:extLst>
              <p:ext uri="{D42A27DB-BD31-4B8C-83A1-F6EECF244321}">
                <p14:modId xmlns:p14="http://schemas.microsoft.com/office/powerpoint/2010/main" val="1992788524"/>
              </p:ext>
            </p:extLst>
          </p:nvPr>
        </p:nvGraphicFramePr>
        <p:xfrm>
          <a:off x="3923928" y="2924944"/>
          <a:ext cx="1497766" cy="936104"/>
        </p:xfrm>
        <a:graphic>
          <a:graphicData uri="http://schemas.openxmlformats.org/presentationml/2006/ole">
            <mc:AlternateContent xmlns:mc="http://schemas.openxmlformats.org/markup-compatibility/2006">
              <mc:Choice xmlns:v="urn:schemas-microsoft-com:vml" Requires="v">
                <p:oleObj name="CS ChemDraw Drawing" r:id="rId2" imgW="1003680" imgH="620640" progId="ChemDraw.Document.6.0">
                  <p:embed/>
                </p:oleObj>
              </mc:Choice>
              <mc:Fallback>
                <p:oleObj name="CS ChemDraw Drawing" r:id="rId2" imgW="1003680" imgH="620640" progId="ChemDraw.Document.6.0">
                  <p:embed/>
                  <p:pic>
                    <p:nvPicPr>
                      <p:cNvPr id="3" name="Obje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924944"/>
                        <a:ext cx="1497766" cy="936104"/>
                      </a:xfrm>
                      <a:prstGeom prst="rect">
                        <a:avLst/>
                      </a:prstGeom>
                      <a:noFill/>
                    </p:spPr>
                  </p:pic>
                </p:oleObj>
              </mc:Fallback>
            </mc:AlternateContent>
          </a:graphicData>
        </a:graphic>
      </p:graphicFrame>
      <p:sp>
        <p:nvSpPr>
          <p:cNvPr id="14" name="Rectangle 13">
            <a:extLst>
              <a:ext uri="{FF2B5EF4-FFF2-40B4-BE49-F238E27FC236}">
                <a16:creationId xmlns:a16="http://schemas.microsoft.com/office/drawing/2014/main" id="{C031CDCC-101A-4554-B083-4E240AB2FC14}"/>
              </a:ext>
            </a:extLst>
          </p:cNvPr>
          <p:cNvSpPr/>
          <p:nvPr/>
        </p:nvSpPr>
        <p:spPr>
          <a:xfrm>
            <a:off x="216919" y="4202504"/>
            <a:ext cx="8670810" cy="738664"/>
          </a:xfrm>
          <a:prstGeom prst="rect">
            <a:avLst/>
          </a:prstGeom>
          <a:ln w="19050">
            <a:solidFill>
              <a:schemeClr val="accent3">
                <a:lumMod val="75000"/>
              </a:schemeClr>
            </a:solidFill>
          </a:ln>
        </p:spPr>
        <p:txBody>
          <a:bodyPr wrap="square">
            <a:spAutoFit/>
          </a:bodyPr>
          <a:lstStyle/>
          <a:p>
            <a:pPr algn="just"/>
            <a:r>
              <a:rPr lang="fr-FR" sz="1400" dirty="0"/>
              <a:t>La formule brute est en effet identique mais pas le squelette carboné. En effet, si vous considérez par exemple le 2</a:t>
            </a:r>
            <a:r>
              <a:rPr lang="fr-FR" sz="1400" baseline="30000" dirty="0"/>
              <a:t>ème</a:t>
            </a:r>
            <a:r>
              <a:rPr lang="fr-FR" sz="1400" dirty="0"/>
              <a:t> carbone rencontré en partant du C*, vous avez dans un cas - CH</a:t>
            </a:r>
            <a:r>
              <a:rPr lang="fr-FR" sz="1400" baseline="-25000" dirty="0"/>
              <a:t>2</a:t>
            </a:r>
            <a:r>
              <a:rPr lang="fr-FR" sz="1400" dirty="0"/>
              <a:t>- et dans l'autre -CH(CH</a:t>
            </a:r>
            <a:r>
              <a:rPr lang="fr-FR" sz="1400" baseline="-25000" dirty="0"/>
              <a:t>3</a:t>
            </a:r>
            <a:r>
              <a:rPr lang="fr-FR" sz="1400" dirty="0"/>
              <a:t>)-. On a donc bien deux entités différents.</a:t>
            </a:r>
          </a:p>
        </p:txBody>
      </p:sp>
      <p:sp>
        <p:nvSpPr>
          <p:cNvPr id="15" name="Rectangle 14">
            <a:extLst>
              <a:ext uri="{FF2B5EF4-FFF2-40B4-BE49-F238E27FC236}">
                <a16:creationId xmlns:a16="http://schemas.microsoft.com/office/drawing/2014/main" id="{119DE539-A455-4DA8-9587-5CC950B9BED3}"/>
              </a:ext>
            </a:extLst>
          </p:cNvPr>
          <p:cNvSpPr/>
          <p:nvPr/>
        </p:nvSpPr>
        <p:spPr>
          <a:xfrm>
            <a:off x="221670" y="5960062"/>
            <a:ext cx="8670810" cy="523220"/>
          </a:xfrm>
          <a:prstGeom prst="rect">
            <a:avLst/>
          </a:prstGeom>
          <a:ln w="19050">
            <a:solidFill>
              <a:schemeClr val="accent3">
                <a:lumMod val="75000"/>
              </a:schemeClr>
            </a:solidFill>
          </a:ln>
        </p:spPr>
        <p:txBody>
          <a:bodyPr wrap="square">
            <a:spAutoFit/>
          </a:bodyPr>
          <a:lstStyle/>
          <a:p>
            <a:pPr algn="just"/>
            <a:r>
              <a:rPr lang="fr-FR" sz="1400" dirty="0"/>
              <a:t>pas d'élément stéréogène = absence d'isomérie de configuration, donc il ne restera que la possibilité d'isomérie de conformation.</a:t>
            </a:r>
          </a:p>
        </p:txBody>
      </p:sp>
      <p:sp>
        <p:nvSpPr>
          <p:cNvPr id="16" name="Rectangle 15">
            <a:extLst>
              <a:ext uri="{FF2B5EF4-FFF2-40B4-BE49-F238E27FC236}">
                <a16:creationId xmlns:a16="http://schemas.microsoft.com/office/drawing/2014/main" id="{57CAD6D7-2C73-4F07-8A93-4817DE527E09}"/>
              </a:ext>
            </a:extLst>
          </p:cNvPr>
          <p:cNvSpPr/>
          <p:nvPr/>
        </p:nvSpPr>
        <p:spPr>
          <a:xfrm>
            <a:off x="236595" y="5157192"/>
            <a:ext cx="8670810" cy="738664"/>
          </a:xfrm>
          <a:prstGeom prst="rect">
            <a:avLst/>
          </a:prstGeom>
          <a:ln w="19050">
            <a:solidFill>
              <a:srgbClr val="FF0000"/>
            </a:solidFill>
          </a:ln>
        </p:spPr>
        <p:txBody>
          <a:bodyPr wrap="square">
            <a:spAutoFit/>
          </a:bodyPr>
          <a:lstStyle/>
          <a:p>
            <a:pPr algn="just"/>
            <a:r>
              <a:rPr lang="fr-FR" sz="1400" dirty="0"/>
              <a:t>Quand vous parlez des isomères de configuration et que vous dites que les molécules qui ne possèdent pas de C* et sans autre éléments </a:t>
            </a:r>
            <a:r>
              <a:rPr lang="fr-FR" sz="1400" dirty="0" err="1"/>
              <a:t>stréréogènes</a:t>
            </a:r>
            <a:r>
              <a:rPr lang="fr-FR" sz="1400" dirty="0"/>
              <a:t> ne correspondent qu'à un seul composé. Cela signifie-t-il qu'il y a un seul isomère de configuration ou zéro ?</a:t>
            </a:r>
          </a:p>
        </p:txBody>
      </p:sp>
      <p:cxnSp>
        <p:nvCxnSpPr>
          <p:cNvPr id="17" name="Connecteur droit 16">
            <a:extLst>
              <a:ext uri="{FF2B5EF4-FFF2-40B4-BE49-F238E27FC236}">
                <a16:creationId xmlns:a16="http://schemas.microsoft.com/office/drawing/2014/main" id="{86E68B27-1139-4D0D-956C-5CC871D7E445}"/>
              </a:ext>
            </a:extLst>
          </p:cNvPr>
          <p:cNvCxnSpPr/>
          <p:nvPr/>
        </p:nvCxnSpPr>
        <p:spPr>
          <a:xfrm>
            <a:off x="2339752" y="5013176"/>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77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12"/>
          <p:cNvSpPr/>
          <p:nvPr/>
        </p:nvSpPr>
        <p:spPr>
          <a:xfrm>
            <a:off x="216919" y="332656"/>
            <a:ext cx="8670810" cy="523220"/>
          </a:xfrm>
          <a:prstGeom prst="rect">
            <a:avLst/>
          </a:prstGeom>
          <a:ln w="19050">
            <a:solidFill>
              <a:srgbClr val="FF0000"/>
            </a:solidFill>
          </a:ln>
        </p:spPr>
        <p:txBody>
          <a:bodyPr wrap="square">
            <a:spAutoFit/>
          </a:bodyPr>
          <a:lstStyle/>
          <a:p>
            <a:pPr algn="just"/>
            <a:r>
              <a:rPr lang="fr-FR" sz="1400" dirty="0"/>
              <a:t>Est ce que deux isomères de conformation diffèrent toujours par une rotation d'une liaison sigma unique de 90° ou l'angle de cette rotation peut varier ? </a:t>
            </a:r>
          </a:p>
        </p:txBody>
      </p:sp>
      <p:sp>
        <p:nvSpPr>
          <p:cNvPr id="14" name="ZoneTexte 13">
            <a:extLst>
              <a:ext uri="{FF2B5EF4-FFF2-40B4-BE49-F238E27FC236}">
                <a16:creationId xmlns:a16="http://schemas.microsoft.com/office/drawing/2014/main" id="{8930FDC7-7B90-48CB-A01C-44D7D0941B54}"/>
              </a:ext>
            </a:extLst>
          </p:cNvPr>
          <p:cNvSpPr txBox="1"/>
          <p:nvPr/>
        </p:nvSpPr>
        <p:spPr>
          <a:xfrm>
            <a:off x="107504" y="3556"/>
            <a:ext cx="2112117" cy="646331"/>
          </a:xfrm>
          <a:prstGeom prst="rect">
            <a:avLst/>
          </a:prstGeom>
          <a:noFill/>
        </p:spPr>
        <p:txBody>
          <a:bodyPr wrap="none" rtlCol="0">
            <a:spAutoFit/>
          </a:bodyPr>
          <a:lstStyle/>
          <a:p>
            <a:pPr>
              <a:spcBef>
                <a:spcPts val="400"/>
              </a:spcBef>
            </a:pPr>
            <a:r>
              <a:rPr lang="fr-FR" altLang="fr-FR" b="1" dirty="0">
                <a:solidFill>
                  <a:srgbClr val="FF0000"/>
                </a:solidFill>
                <a:latin typeface="+mj-lt"/>
              </a:rPr>
              <a:t>Chapitre B.</a:t>
            </a:r>
            <a:r>
              <a:rPr lang="fr-FR" altLang="fr-FR" dirty="0">
                <a:solidFill>
                  <a:srgbClr val="FF0000"/>
                </a:solidFill>
                <a:latin typeface="+mj-lt"/>
              </a:rPr>
              <a:t> Isomérie</a:t>
            </a:r>
          </a:p>
          <a:p>
            <a:endParaRPr lang="fr-FR" b="1" u="sng" dirty="0">
              <a:solidFill>
                <a:srgbClr val="FF0000"/>
              </a:solidFill>
            </a:endParaRPr>
          </a:p>
        </p:txBody>
      </p:sp>
      <p:sp>
        <p:nvSpPr>
          <p:cNvPr id="17" name="Rectangle 16">
            <a:extLst>
              <a:ext uri="{FF2B5EF4-FFF2-40B4-BE49-F238E27FC236}">
                <a16:creationId xmlns:a16="http://schemas.microsoft.com/office/drawing/2014/main" id="{145010C7-649F-48EB-A76D-17CA74955B56}"/>
              </a:ext>
            </a:extLst>
          </p:cNvPr>
          <p:cNvSpPr/>
          <p:nvPr/>
        </p:nvSpPr>
        <p:spPr>
          <a:xfrm>
            <a:off x="236595" y="961564"/>
            <a:ext cx="8670810" cy="523220"/>
          </a:xfrm>
          <a:prstGeom prst="rect">
            <a:avLst/>
          </a:prstGeom>
          <a:ln w="19050">
            <a:solidFill>
              <a:schemeClr val="accent3">
                <a:lumMod val="75000"/>
              </a:schemeClr>
            </a:solidFill>
          </a:ln>
        </p:spPr>
        <p:txBody>
          <a:bodyPr wrap="square">
            <a:spAutoFit/>
          </a:bodyPr>
          <a:lstStyle/>
          <a:p>
            <a:pPr algn="just"/>
            <a:r>
              <a:rPr lang="fr-FR" sz="1400" dirty="0"/>
              <a:t>Dès lors qu'une libre rotation est possible, il existe une infinité de conformations potentielles selon l'angle de cette rotation.</a:t>
            </a:r>
          </a:p>
        </p:txBody>
      </p:sp>
      <p:sp>
        <p:nvSpPr>
          <p:cNvPr id="22" name="Rectangle 21">
            <a:extLst>
              <a:ext uri="{FF2B5EF4-FFF2-40B4-BE49-F238E27FC236}">
                <a16:creationId xmlns:a16="http://schemas.microsoft.com/office/drawing/2014/main" id="{949558AC-B9FE-4715-8814-79493844B687}"/>
              </a:ext>
            </a:extLst>
          </p:cNvPr>
          <p:cNvSpPr/>
          <p:nvPr/>
        </p:nvSpPr>
        <p:spPr>
          <a:xfrm>
            <a:off x="251520" y="1628800"/>
            <a:ext cx="8670810" cy="523220"/>
          </a:xfrm>
          <a:prstGeom prst="rect">
            <a:avLst/>
          </a:prstGeom>
          <a:ln w="19050">
            <a:solidFill>
              <a:srgbClr val="FF0000"/>
            </a:solidFill>
          </a:ln>
        </p:spPr>
        <p:txBody>
          <a:bodyPr wrap="square">
            <a:spAutoFit/>
          </a:bodyPr>
          <a:lstStyle/>
          <a:p>
            <a:pPr algn="just"/>
            <a:r>
              <a:rPr lang="fr-FR" sz="1400" dirty="0"/>
              <a:t>Je n'ai pas vraiment compris ce qu’indique la valeur du pouvoir rotatoire pour un composé, je veux dire par là quelles informations nous donne cette valeur sur le composé ? Par ailleurs, je n'ai pas saisi l'utilisation de l'angle alpha. </a:t>
            </a:r>
          </a:p>
        </p:txBody>
      </p:sp>
      <p:sp>
        <p:nvSpPr>
          <p:cNvPr id="23" name="Rectangle 22">
            <a:extLst>
              <a:ext uri="{FF2B5EF4-FFF2-40B4-BE49-F238E27FC236}">
                <a16:creationId xmlns:a16="http://schemas.microsoft.com/office/drawing/2014/main" id="{03129478-28C0-4EFB-855E-0001907CCC45}"/>
              </a:ext>
            </a:extLst>
          </p:cNvPr>
          <p:cNvSpPr/>
          <p:nvPr/>
        </p:nvSpPr>
        <p:spPr>
          <a:xfrm>
            <a:off x="251520" y="2258288"/>
            <a:ext cx="8670810" cy="738664"/>
          </a:xfrm>
          <a:prstGeom prst="rect">
            <a:avLst/>
          </a:prstGeom>
          <a:ln w="19050">
            <a:solidFill>
              <a:schemeClr val="accent3">
                <a:lumMod val="75000"/>
              </a:schemeClr>
            </a:solidFill>
          </a:ln>
        </p:spPr>
        <p:txBody>
          <a:bodyPr wrap="square">
            <a:spAutoFit/>
          </a:bodyPr>
          <a:lstStyle/>
          <a:p>
            <a:pPr algn="just"/>
            <a:r>
              <a:rPr lang="fr-FR" sz="1400" dirty="0"/>
              <a:t>Le pouvoir rotatoire n'apporte aucun renseignement particulier sur un composé, c'est simplement un des paramètres physiques qui le caractérisent au même titre par exemple que la couleur, le point d'ébullition ou de fusion. L’angle alpha correspond justement à la mesure physique précise de ce paramètre.</a:t>
            </a:r>
          </a:p>
        </p:txBody>
      </p:sp>
      <p:cxnSp>
        <p:nvCxnSpPr>
          <p:cNvPr id="24" name="Connecteur droit 23">
            <a:extLst>
              <a:ext uri="{FF2B5EF4-FFF2-40B4-BE49-F238E27FC236}">
                <a16:creationId xmlns:a16="http://schemas.microsoft.com/office/drawing/2014/main" id="{42556671-1FFC-4108-B022-199B444F2CE9}"/>
              </a:ext>
            </a:extLst>
          </p:cNvPr>
          <p:cNvCxnSpPr/>
          <p:nvPr/>
        </p:nvCxnSpPr>
        <p:spPr>
          <a:xfrm>
            <a:off x="2483768" y="1556792"/>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47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7DEA2581-8D19-4DD8-B086-4566DFBD14AA}"/>
              </a:ext>
            </a:extLst>
          </p:cNvPr>
          <p:cNvPicPr>
            <a:picLocks noChangeAspect="1"/>
          </p:cNvPicPr>
          <p:nvPr/>
        </p:nvPicPr>
        <p:blipFill rotWithShape="1">
          <a:blip r:embed="rId2"/>
          <a:srcRect t="22750" b="72150"/>
          <a:stretch/>
        </p:blipFill>
        <p:spPr>
          <a:xfrm>
            <a:off x="162997" y="613412"/>
            <a:ext cx="8892480" cy="280502"/>
          </a:xfrm>
          <a:prstGeom prst="rect">
            <a:avLst/>
          </a:prstGeom>
          <a:ln w="19050">
            <a:solidFill>
              <a:srgbClr val="FF0000"/>
            </a:solidFill>
          </a:ln>
        </p:spPr>
      </p:pic>
      <p:pic>
        <p:nvPicPr>
          <p:cNvPr id="9" name="Image 8">
            <a:extLst>
              <a:ext uri="{FF2B5EF4-FFF2-40B4-BE49-F238E27FC236}">
                <a16:creationId xmlns:a16="http://schemas.microsoft.com/office/drawing/2014/main" id="{3A6C5CDA-E90B-4641-9BA6-5908E893C596}"/>
              </a:ext>
            </a:extLst>
          </p:cNvPr>
          <p:cNvPicPr>
            <a:picLocks noChangeAspect="1"/>
          </p:cNvPicPr>
          <p:nvPr/>
        </p:nvPicPr>
        <p:blipFill rotWithShape="1">
          <a:blip r:embed="rId2"/>
          <a:srcRect t="92916"/>
          <a:stretch/>
        </p:blipFill>
        <p:spPr>
          <a:xfrm>
            <a:off x="162997" y="971456"/>
            <a:ext cx="8801491" cy="502060"/>
          </a:xfrm>
          <a:prstGeom prst="rect">
            <a:avLst/>
          </a:prstGeom>
          <a:ln w="19050">
            <a:solidFill>
              <a:srgbClr val="00B050"/>
            </a:solidFill>
          </a:ln>
        </p:spPr>
      </p:pic>
      <p:sp>
        <p:nvSpPr>
          <p:cNvPr id="10" name="ZoneTexte 9">
            <a:extLst>
              <a:ext uri="{FF2B5EF4-FFF2-40B4-BE49-F238E27FC236}">
                <a16:creationId xmlns:a16="http://schemas.microsoft.com/office/drawing/2014/main" id="{BF25CFC2-70A0-4A54-A654-362817B275A4}"/>
              </a:ext>
            </a:extLst>
          </p:cNvPr>
          <p:cNvSpPr txBox="1"/>
          <p:nvPr/>
        </p:nvSpPr>
        <p:spPr>
          <a:xfrm>
            <a:off x="96156" y="188640"/>
            <a:ext cx="2085379" cy="646331"/>
          </a:xfrm>
          <a:prstGeom prst="rect">
            <a:avLst/>
          </a:prstGeom>
          <a:noFill/>
        </p:spPr>
        <p:txBody>
          <a:bodyPr wrap="none" rtlCol="0">
            <a:spAutoFit/>
          </a:bodyPr>
          <a:lstStyle/>
          <a:p>
            <a:pPr>
              <a:spcBef>
                <a:spcPts val="400"/>
              </a:spcBef>
            </a:pPr>
            <a:r>
              <a:rPr lang="fr-FR" altLang="fr-FR" b="1" dirty="0">
                <a:solidFill>
                  <a:srgbClr val="FF0000"/>
                </a:solidFill>
                <a:latin typeface="+mj-lt"/>
              </a:rPr>
              <a:t>Chapitre D. </a:t>
            </a:r>
            <a:r>
              <a:rPr lang="fr-FR" altLang="fr-FR" dirty="0">
                <a:solidFill>
                  <a:srgbClr val="FF0000"/>
                </a:solidFill>
                <a:latin typeface="+mj-lt"/>
              </a:rPr>
              <a:t>Chiralité</a:t>
            </a:r>
          </a:p>
          <a:p>
            <a:endParaRPr lang="fr-FR" b="1" u="sng" dirty="0">
              <a:solidFill>
                <a:srgbClr val="FF0000"/>
              </a:solidFill>
            </a:endParaRPr>
          </a:p>
        </p:txBody>
      </p:sp>
      <p:pic>
        <p:nvPicPr>
          <p:cNvPr id="11" name="Image 10">
            <a:extLst>
              <a:ext uri="{FF2B5EF4-FFF2-40B4-BE49-F238E27FC236}">
                <a16:creationId xmlns:a16="http://schemas.microsoft.com/office/drawing/2014/main" id="{39E075F3-C1F6-4BC7-8DD5-2F9F4EE922F6}"/>
              </a:ext>
            </a:extLst>
          </p:cNvPr>
          <p:cNvPicPr>
            <a:picLocks noChangeAspect="1"/>
          </p:cNvPicPr>
          <p:nvPr/>
        </p:nvPicPr>
        <p:blipFill rotWithShape="1">
          <a:blip r:embed="rId3"/>
          <a:srcRect t="16164" b="78108"/>
          <a:stretch/>
        </p:blipFill>
        <p:spPr>
          <a:xfrm>
            <a:off x="287524" y="1556792"/>
            <a:ext cx="7560840" cy="646331"/>
          </a:xfrm>
          <a:prstGeom prst="rect">
            <a:avLst/>
          </a:prstGeom>
        </p:spPr>
      </p:pic>
      <p:pic>
        <p:nvPicPr>
          <p:cNvPr id="13" name="Image 12">
            <a:extLst>
              <a:ext uri="{FF2B5EF4-FFF2-40B4-BE49-F238E27FC236}">
                <a16:creationId xmlns:a16="http://schemas.microsoft.com/office/drawing/2014/main" id="{38C56476-8F98-4636-BAD2-A04E1FE339A0}"/>
              </a:ext>
            </a:extLst>
          </p:cNvPr>
          <p:cNvPicPr>
            <a:picLocks noChangeAspect="1"/>
          </p:cNvPicPr>
          <p:nvPr/>
        </p:nvPicPr>
        <p:blipFill rotWithShape="1">
          <a:blip r:embed="rId4"/>
          <a:srcRect t="74639" b="5027"/>
          <a:stretch/>
        </p:blipFill>
        <p:spPr>
          <a:xfrm>
            <a:off x="181738" y="3715291"/>
            <a:ext cx="8668327" cy="576064"/>
          </a:xfrm>
          <a:prstGeom prst="rect">
            <a:avLst/>
          </a:prstGeom>
          <a:ln w="19050">
            <a:solidFill>
              <a:srgbClr val="00B050"/>
            </a:solidFill>
          </a:ln>
        </p:spPr>
      </p:pic>
      <p:pic>
        <p:nvPicPr>
          <p:cNvPr id="16" name="Image 15">
            <a:extLst>
              <a:ext uri="{FF2B5EF4-FFF2-40B4-BE49-F238E27FC236}">
                <a16:creationId xmlns:a16="http://schemas.microsoft.com/office/drawing/2014/main" id="{DF419EF5-80A9-4B00-80F5-0D3EA9831899}"/>
              </a:ext>
            </a:extLst>
          </p:cNvPr>
          <p:cNvPicPr>
            <a:picLocks noChangeAspect="1"/>
          </p:cNvPicPr>
          <p:nvPr/>
        </p:nvPicPr>
        <p:blipFill rotWithShape="1">
          <a:blip r:embed="rId3"/>
          <a:srcRect l="88415" t="73389" r="-112"/>
          <a:stretch/>
        </p:blipFill>
        <p:spPr>
          <a:xfrm>
            <a:off x="4788024" y="1969540"/>
            <a:ext cx="720079" cy="1050706"/>
          </a:xfrm>
          <a:prstGeom prst="rect">
            <a:avLst/>
          </a:prstGeom>
        </p:spPr>
      </p:pic>
      <p:pic>
        <p:nvPicPr>
          <p:cNvPr id="17" name="Image 16">
            <a:extLst>
              <a:ext uri="{FF2B5EF4-FFF2-40B4-BE49-F238E27FC236}">
                <a16:creationId xmlns:a16="http://schemas.microsoft.com/office/drawing/2014/main" id="{1443E760-A85C-4F1C-90C8-FD45EA5322AC}"/>
              </a:ext>
            </a:extLst>
          </p:cNvPr>
          <p:cNvPicPr>
            <a:picLocks noChangeAspect="1"/>
          </p:cNvPicPr>
          <p:nvPr/>
        </p:nvPicPr>
        <p:blipFill rotWithShape="1">
          <a:blip r:embed="rId3"/>
          <a:srcRect t="45850" r="71375" b="50503"/>
          <a:stretch/>
        </p:blipFill>
        <p:spPr>
          <a:xfrm>
            <a:off x="4067944" y="3088642"/>
            <a:ext cx="1762223" cy="144016"/>
          </a:xfrm>
          <a:prstGeom prst="rect">
            <a:avLst/>
          </a:prstGeom>
        </p:spPr>
      </p:pic>
      <p:pic>
        <p:nvPicPr>
          <p:cNvPr id="18" name="Image 17">
            <a:extLst>
              <a:ext uri="{FF2B5EF4-FFF2-40B4-BE49-F238E27FC236}">
                <a16:creationId xmlns:a16="http://schemas.microsoft.com/office/drawing/2014/main" id="{0BFBA51B-6A42-486F-8536-8A45F6084449}"/>
              </a:ext>
            </a:extLst>
          </p:cNvPr>
          <p:cNvPicPr>
            <a:picLocks noChangeAspect="1"/>
          </p:cNvPicPr>
          <p:nvPr/>
        </p:nvPicPr>
        <p:blipFill rotWithShape="1">
          <a:blip r:embed="rId3"/>
          <a:srcRect t="56377" r="77009" b="39560"/>
          <a:stretch/>
        </p:blipFill>
        <p:spPr>
          <a:xfrm>
            <a:off x="4067944" y="3262072"/>
            <a:ext cx="1415340" cy="160429"/>
          </a:xfrm>
          <a:prstGeom prst="rect">
            <a:avLst/>
          </a:prstGeom>
        </p:spPr>
      </p:pic>
      <p:pic>
        <p:nvPicPr>
          <p:cNvPr id="19" name="Image 18">
            <a:extLst>
              <a:ext uri="{FF2B5EF4-FFF2-40B4-BE49-F238E27FC236}">
                <a16:creationId xmlns:a16="http://schemas.microsoft.com/office/drawing/2014/main" id="{E162DBB4-D0C7-448C-846B-15E658243673}"/>
              </a:ext>
            </a:extLst>
          </p:cNvPr>
          <p:cNvPicPr>
            <a:picLocks noChangeAspect="1"/>
          </p:cNvPicPr>
          <p:nvPr/>
        </p:nvPicPr>
        <p:blipFill rotWithShape="1">
          <a:blip r:embed="rId3"/>
          <a:srcRect l="37982" t="78027" r="45642" b="3115"/>
          <a:stretch/>
        </p:blipFill>
        <p:spPr>
          <a:xfrm>
            <a:off x="3455876" y="2250628"/>
            <a:ext cx="1008112" cy="744583"/>
          </a:xfrm>
          <a:prstGeom prst="rect">
            <a:avLst/>
          </a:prstGeom>
        </p:spPr>
      </p:pic>
      <p:sp>
        <p:nvSpPr>
          <p:cNvPr id="20" name="Rectangle 19">
            <a:extLst>
              <a:ext uri="{FF2B5EF4-FFF2-40B4-BE49-F238E27FC236}">
                <a16:creationId xmlns:a16="http://schemas.microsoft.com/office/drawing/2014/main" id="{CDD27066-A59F-42FD-9529-2435F4FCADB3}"/>
              </a:ext>
            </a:extLst>
          </p:cNvPr>
          <p:cNvSpPr/>
          <p:nvPr/>
        </p:nvSpPr>
        <p:spPr>
          <a:xfrm>
            <a:off x="181738" y="1627059"/>
            <a:ext cx="8674738" cy="19442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21">
            <a:extLst>
              <a:ext uri="{FF2B5EF4-FFF2-40B4-BE49-F238E27FC236}">
                <a16:creationId xmlns:a16="http://schemas.microsoft.com/office/drawing/2014/main" id="{84B0C551-BE08-4CF6-BD03-EAF91E760F26}"/>
              </a:ext>
            </a:extLst>
          </p:cNvPr>
          <p:cNvCxnSpPr/>
          <p:nvPr/>
        </p:nvCxnSpPr>
        <p:spPr>
          <a:xfrm>
            <a:off x="2483768" y="1556792"/>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3" name="Image 22">
            <a:extLst>
              <a:ext uri="{FF2B5EF4-FFF2-40B4-BE49-F238E27FC236}">
                <a16:creationId xmlns:a16="http://schemas.microsoft.com/office/drawing/2014/main" id="{657F730D-D8A2-4247-8206-E393A659084C}"/>
              </a:ext>
            </a:extLst>
          </p:cNvPr>
          <p:cNvPicPr>
            <a:picLocks noChangeAspect="1"/>
          </p:cNvPicPr>
          <p:nvPr/>
        </p:nvPicPr>
        <p:blipFill rotWithShape="1">
          <a:blip r:embed="rId5"/>
          <a:srcRect t="31485" b="63574"/>
          <a:stretch/>
        </p:blipFill>
        <p:spPr>
          <a:xfrm>
            <a:off x="179512" y="4619739"/>
            <a:ext cx="8686800" cy="420363"/>
          </a:xfrm>
          <a:prstGeom prst="rect">
            <a:avLst/>
          </a:prstGeom>
          <a:ln w="19050">
            <a:solidFill>
              <a:srgbClr val="FF0000"/>
            </a:solidFill>
          </a:ln>
        </p:spPr>
      </p:pic>
      <p:pic>
        <p:nvPicPr>
          <p:cNvPr id="24" name="Image 23">
            <a:extLst>
              <a:ext uri="{FF2B5EF4-FFF2-40B4-BE49-F238E27FC236}">
                <a16:creationId xmlns:a16="http://schemas.microsoft.com/office/drawing/2014/main" id="{E0FC85B3-17F9-4E16-B681-B2D2495962AA}"/>
              </a:ext>
            </a:extLst>
          </p:cNvPr>
          <p:cNvPicPr>
            <a:picLocks noChangeAspect="1"/>
          </p:cNvPicPr>
          <p:nvPr/>
        </p:nvPicPr>
        <p:blipFill rotWithShape="1">
          <a:blip r:embed="rId5"/>
          <a:srcRect t="90569"/>
          <a:stretch/>
        </p:blipFill>
        <p:spPr>
          <a:xfrm>
            <a:off x="184169" y="5184118"/>
            <a:ext cx="8686800" cy="765162"/>
          </a:xfrm>
          <a:prstGeom prst="rect">
            <a:avLst/>
          </a:prstGeom>
          <a:ln w="19050">
            <a:solidFill>
              <a:srgbClr val="00B050"/>
            </a:solidFill>
          </a:ln>
        </p:spPr>
      </p:pic>
      <p:cxnSp>
        <p:nvCxnSpPr>
          <p:cNvPr id="25" name="Connecteur droit 24">
            <a:extLst>
              <a:ext uri="{FF2B5EF4-FFF2-40B4-BE49-F238E27FC236}">
                <a16:creationId xmlns:a16="http://schemas.microsoft.com/office/drawing/2014/main" id="{24AC617B-17D9-4B58-B716-EE862AF0AFD0}"/>
              </a:ext>
            </a:extLst>
          </p:cNvPr>
          <p:cNvCxnSpPr/>
          <p:nvPr/>
        </p:nvCxnSpPr>
        <p:spPr>
          <a:xfrm>
            <a:off x="2483768" y="4437112"/>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56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CC946C9-48A5-49F5-86FD-5EA335DA382D}"/>
              </a:ext>
            </a:extLst>
          </p:cNvPr>
          <p:cNvSpPr txBox="1"/>
          <p:nvPr/>
        </p:nvSpPr>
        <p:spPr>
          <a:xfrm>
            <a:off x="210326" y="116632"/>
            <a:ext cx="2039661" cy="646331"/>
          </a:xfrm>
          <a:prstGeom prst="rect">
            <a:avLst/>
          </a:prstGeom>
          <a:noFill/>
        </p:spPr>
        <p:txBody>
          <a:bodyPr wrap="none" rtlCol="0">
            <a:spAutoFit/>
          </a:bodyPr>
          <a:lstStyle/>
          <a:p>
            <a:pPr>
              <a:spcBef>
                <a:spcPts val="400"/>
              </a:spcBef>
            </a:pPr>
            <a:r>
              <a:rPr lang="fr-FR" altLang="fr-FR" b="1" dirty="0">
                <a:solidFill>
                  <a:srgbClr val="FF0000"/>
                </a:solidFill>
                <a:latin typeface="+mj-lt"/>
              </a:rPr>
              <a:t>Chapitre E1. </a:t>
            </a:r>
            <a:r>
              <a:rPr lang="fr-FR" altLang="fr-FR" dirty="0">
                <a:solidFill>
                  <a:srgbClr val="FF0000"/>
                </a:solidFill>
                <a:latin typeface="+mj-lt"/>
              </a:rPr>
              <a:t>alcools</a:t>
            </a:r>
          </a:p>
          <a:p>
            <a:endParaRPr lang="fr-FR" b="1" u="sng" dirty="0">
              <a:solidFill>
                <a:srgbClr val="FF0000"/>
              </a:solidFill>
            </a:endParaRPr>
          </a:p>
        </p:txBody>
      </p:sp>
      <p:pic>
        <p:nvPicPr>
          <p:cNvPr id="2" name="Image 1">
            <a:extLst>
              <a:ext uri="{FF2B5EF4-FFF2-40B4-BE49-F238E27FC236}">
                <a16:creationId xmlns:a16="http://schemas.microsoft.com/office/drawing/2014/main" id="{A8E2EB1D-1D25-40AC-B750-515041734218}"/>
              </a:ext>
            </a:extLst>
          </p:cNvPr>
          <p:cNvPicPr>
            <a:picLocks noChangeAspect="1"/>
          </p:cNvPicPr>
          <p:nvPr/>
        </p:nvPicPr>
        <p:blipFill rotWithShape="1">
          <a:blip r:embed="rId2"/>
          <a:srcRect t="92240"/>
          <a:stretch/>
        </p:blipFill>
        <p:spPr>
          <a:xfrm>
            <a:off x="154244" y="1700807"/>
            <a:ext cx="8855968" cy="487769"/>
          </a:xfrm>
          <a:prstGeom prst="rect">
            <a:avLst/>
          </a:prstGeom>
          <a:ln w="19050">
            <a:solidFill>
              <a:srgbClr val="00B050"/>
            </a:solidFill>
          </a:ln>
        </p:spPr>
      </p:pic>
      <p:pic>
        <p:nvPicPr>
          <p:cNvPr id="3" name="Image 2">
            <a:extLst>
              <a:ext uri="{FF2B5EF4-FFF2-40B4-BE49-F238E27FC236}">
                <a16:creationId xmlns:a16="http://schemas.microsoft.com/office/drawing/2014/main" id="{9FC32351-BB2C-4FAD-AE49-C1CA6953BDCB}"/>
              </a:ext>
            </a:extLst>
          </p:cNvPr>
          <p:cNvPicPr>
            <a:picLocks noChangeAspect="1"/>
          </p:cNvPicPr>
          <p:nvPr/>
        </p:nvPicPr>
        <p:blipFill rotWithShape="1">
          <a:blip r:embed="rId2"/>
          <a:srcRect t="21890" b="69832"/>
          <a:stretch/>
        </p:blipFill>
        <p:spPr>
          <a:xfrm>
            <a:off x="194955" y="550016"/>
            <a:ext cx="8774546" cy="574728"/>
          </a:xfrm>
          <a:prstGeom prst="rect">
            <a:avLst/>
          </a:prstGeom>
        </p:spPr>
      </p:pic>
      <p:pic>
        <p:nvPicPr>
          <p:cNvPr id="14" name="Image 13">
            <a:extLst>
              <a:ext uri="{FF2B5EF4-FFF2-40B4-BE49-F238E27FC236}">
                <a16:creationId xmlns:a16="http://schemas.microsoft.com/office/drawing/2014/main" id="{1FB37F5C-02B2-4E98-BBBB-E7928A49C7F3}"/>
              </a:ext>
            </a:extLst>
          </p:cNvPr>
          <p:cNvPicPr>
            <a:picLocks noChangeAspect="1"/>
          </p:cNvPicPr>
          <p:nvPr/>
        </p:nvPicPr>
        <p:blipFill rotWithShape="1">
          <a:blip r:embed="rId3"/>
          <a:srcRect r="64903"/>
          <a:stretch/>
        </p:blipFill>
        <p:spPr>
          <a:xfrm>
            <a:off x="3029527" y="908720"/>
            <a:ext cx="1313888" cy="736366"/>
          </a:xfrm>
          <a:prstGeom prst="rect">
            <a:avLst/>
          </a:prstGeom>
        </p:spPr>
      </p:pic>
      <p:pic>
        <p:nvPicPr>
          <p:cNvPr id="16" name="Image 15">
            <a:extLst>
              <a:ext uri="{FF2B5EF4-FFF2-40B4-BE49-F238E27FC236}">
                <a16:creationId xmlns:a16="http://schemas.microsoft.com/office/drawing/2014/main" id="{668242BE-DA24-4E27-BFD3-226B231DD628}"/>
              </a:ext>
            </a:extLst>
          </p:cNvPr>
          <p:cNvPicPr>
            <a:picLocks noChangeAspect="1"/>
          </p:cNvPicPr>
          <p:nvPr/>
        </p:nvPicPr>
        <p:blipFill rotWithShape="1">
          <a:blip r:embed="rId3"/>
          <a:srcRect l="68232"/>
          <a:stretch/>
        </p:blipFill>
        <p:spPr>
          <a:xfrm>
            <a:off x="4513630" y="908720"/>
            <a:ext cx="1189287" cy="736366"/>
          </a:xfrm>
          <a:prstGeom prst="rect">
            <a:avLst/>
          </a:prstGeom>
        </p:spPr>
      </p:pic>
      <p:cxnSp>
        <p:nvCxnSpPr>
          <p:cNvPr id="13" name="Connecteur droit 12">
            <a:extLst>
              <a:ext uri="{FF2B5EF4-FFF2-40B4-BE49-F238E27FC236}">
                <a16:creationId xmlns:a16="http://schemas.microsoft.com/office/drawing/2014/main" id="{8691B719-A558-4C99-9D77-A7FF07261C17}"/>
              </a:ext>
            </a:extLst>
          </p:cNvPr>
          <p:cNvCxnSpPr/>
          <p:nvPr/>
        </p:nvCxnSpPr>
        <p:spPr>
          <a:xfrm>
            <a:off x="2555776" y="2348880"/>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929363F-2FD6-45CA-A75A-367C185C4BE1}"/>
              </a:ext>
            </a:extLst>
          </p:cNvPr>
          <p:cNvSpPr/>
          <p:nvPr/>
        </p:nvSpPr>
        <p:spPr>
          <a:xfrm>
            <a:off x="154244" y="550016"/>
            <a:ext cx="8815257" cy="10787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5113F651-EC1D-4067-99D6-050E563BE060}"/>
              </a:ext>
            </a:extLst>
          </p:cNvPr>
          <p:cNvSpPr/>
          <p:nvPr/>
        </p:nvSpPr>
        <p:spPr>
          <a:xfrm>
            <a:off x="178225" y="2492896"/>
            <a:ext cx="8670810" cy="307777"/>
          </a:xfrm>
          <a:prstGeom prst="rect">
            <a:avLst/>
          </a:prstGeom>
          <a:ln w="19050">
            <a:solidFill>
              <a:srgbClr val="FF0000"/>
            </a:solidFill>
          </a:ln>
        </p:spPr>
        <p:txBody>
          <a:bodyPr wrap="square">
            <a:spAutoFit/>
          </a:bodyPr>
          <a:lstStyle/>
          <a:p>
            <a:pPr algn="just"/>
            <a:r>
              <a:rPr lang="fr-FR" sz="1400" dirty="0"/>
              <a:t>Pouvez vous rappeler la différence entre le delta- et le - sur un atome nucléophile s'il vous plait ?</a:t>
            </a:r>
          </a:p>
        </p:txBody>
      </p:sp>
      <p:sp>
        <p:nvSpPr>
          <p:cNvPr id="22" name="Rectangle 21">
            <a:extLst>
              <a:ext uri="{FF2B5EF4-FFF2-40B4-BE49-F238E27FC236}">
                <a16:creationId xmlns:a16="http://schemas.microsoft.com/office/drawing/2014/main" id="{37AC6E4F-707B-48AB-9E43-52DC0AD0BBA4}"/>
              </a:ext>
            </a:extLst>
          </p:cNvPr>
          <p:cNvSpPr/>
          <p:nvPr/>
        </p:nvSpPr>
        <p:spPr>
          <a:xfrm>
            <a:off x="179512" y="2897597"/>
            <a:ext cx="8670810" cy="954107"/>
          </a:xfrm>
          <a:prstGeom prst="rect">
            <a:avLst/>
          </a:prstGeom>
          <a:ln w="19050">
            <a:solidFill>
              <a:schemeClr val="accent3">
                <a:lumMod val="75000"/>
              </a:schemeClr>
            </a:solidFill>
          </a:ln>
        </p:spPr>
        <p:txBody>
          <a:bodyPr wrap="square">
            <a:spAutoFit/>
          </a:bodyPr>
          <a:lstStyle/>
          <a:p>
            <a:pPr algn="just"/>
            <a:r>
              <a:rPr lang="fr-FR" sz="1400" dirty="0"/>
              <a:t>Le delta moins indique une augmentation de la densité électronique de l'atome considéré dans la structure par rapport à son état fondamental, tandis que le moins traduit la présence d'une charge pleine au niveau de l'atome. En terme de réactivité, la charge moins implique en général une réactivité accrue par rapport à une charge partielle (delta moins).</a:t>
            </a:r>
          </a:p>
        </p:txBody>
      </p:sp>
      <p:pic>
        <p:nvPicPr>
          <p:cNvPr id="23" name="Image 22">
            <a:extLst>
              <a:ext uri="{FF2B5EF4-FFF2-40B4-BE49-F238E27FC236}">
                <a16:creationId xmlns:a16="http://schemas.microsoft.com/office/drawing/2014/main" id="{FA58ED66-8CCA-41B9-9F67-E0042D3412C7}"/>
              </a:ext>
            </a:extLst>
          </p:cNvPr>
          <p:cNvPicPr>
            <a:picLocks noChangeAspect="1"/>
          </p:cNvPicPr>
          <p:nvPr/>
        </p:nvPicPr>
        <p:blipFill rotWithShape="1">
          <a:blip r:embed="rId4"/>
          <a:srcRect l="13134" b="96381"/>
          <a:stretch/>
        </p:blipFill>
        <p:spPr>
          <a:xfrm>
            <a:off x="209281" y="4164001"/>
            <a:ext cx="7024034" cy="317307"/>
          </a:xfrm>
          <a:prstGeom prst="rect">
            <a:avLst/>
          </a:prstGeom>
          <a:ln>
            <a:noFill/>
          </a:ln>
        </p:spPr>
      </p:pic>
      <p:pic>
        <p:nvPicPr>
          <p:cNvPr id="24" name="Image 23">
            <a:extLst>
              <a:ext uri="{FF2B5EF4-FFF2-40B4-BE49-F238E27FC236}">
                <a16:creationId xmlns:a16="http://schemas.microsoft.com/office/drawing/2014/main" id="{AC2A4296-848D-49C6-A8A7-9476B9C5E0C5}"/>
              </a:ext>
            </a:extLst>
          </p:cNvPr>
          <p:cNvPicPr>
            <a:picLocks noChangeAspect="1"/>
          </p:cNvPicPr>
          <p:nvPr/>
        </p:nvPicPr>
        <p:blipFill rotWithShape="1">
          <a:blip r:embed="rId4"/>
          <a:srcRect l="13291" t="26880" b="66359"/>
          <a:stretch/>
        </p:blipFill>
        <p:spPr>
          <a:xfrm>
            <a:off x="235967" y="4437112"/>
            <a:ext cx="6048672" cy="533333"/>
          </a:xfrm>
          <a:prstGeom prst="rect">
            <a:avLst/>
          </a:prstGeom>
        </p:spPr>
      </p:pic>
      <p:pic>
        <p:nvPicPr>
          <p:cNvPr id="25" name="Image 24">
            <a:extLst>
              <a:ext uri="{FF2B5EF4-FFF2-40B4-BE49-F238E27FC236}">
                <a16:creationId xmlns:a16="http://schemas.microsoft.com/office/drawing/2014/main" id="{189E86A8-6FA8-43CB-8AFF-8C8C163AB5A6}"/>
              </a:ext>
            </a:extLst>
          </p:cNvPr>
          <p:cNvPicPr>
            <a:picLocks noChangeAspect="1"/>
          </p:cNvPicPr>
          <p:nvPr/>
        </p:nvPicPr>
        <p:blipFill rotWithShape="1">
          <a:blip r:embed="rId4"/>
          <a:srcRect l="13291" t="36089"/>
          <a:stretch/>
        </p:blipFill>
        <p:spPr>
          <a:xfrm>
            <a:off x="2421988" y="4845521"/>
            <a:ext cx="2160240" cy="1071210"/>
          </a:xfrm>
          <a:prstGeom prst="rect">
            <a:avLst/>
          </a:prstGeom>
        </p:spPr>
      </p:pic>
      <p:cxnSp>
        <p:nvCxnSpPr>
          <p:cNvPr id="27" name="Connecteur droit 26">
            <a:extLst>
              <a:ext uri="{FF2B5EF4-FFF2-40B4-BE49-F238E27FC236}">
                <a16:creationId xmlns:a16="http://schemas.microsoft.com/office/drawing/2014/main" id="{33D9A41B-4AF5-4F23-AF33-4A70473BE4F2}"/>
              </a:ext>
            </a:extLst>
          </p:cNvPr>
          <p:cNvCxnSpPr/>
          <p:nvPr/>
        </p:nvCxnSpPr>
        <p:spPr>
          <a:xfrm>
            <a:off x="2555776" y="4005064"/>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8C56DBF-9FBB-4261-AF05-8A82BC03217D}"/>
              </a:ext>
            </a:extLst>
          </p:cNvPr>
          <p:cNvSpPr/>
          <p:nvPr/>
        </p:nvSpPr>
        <p:spPr>
          <a:xfrm>
            <a:off x="210326" y="4166193"/>
            <a:ext cx="8638709" cy="2472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A22A98A3-241B-4763-84D3-F5ACA4C5ADEF}"/>
              </a:ext>
            </a:extLst>
          </p:cNvPr>
          <p:cNvSpPr/>
          <p:nvPr/>
        </p:nvSpPr>
        <p:spPr>
          <a:xfrm>
            <a:off x="231216" y="4544338"/>
            <a:ext cx="8638709" cy="148486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4263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F4674B53-5B3E-4490-ADF7-5CB10854C42F}"/>
              </a:ext>
            </a:extLst>
          </p:cNvPr>
          <p:cNvSpPr txBox="1"/>
          <p:nvPr/>
        </p:nvSpPr>
        <p:spPr>
          <a:xfrm>
            <a:off x="107504" y="116632"/>
            <a:ext cx="3430939" cy="369332"/>
          </a:xfrm>
          <a:prstGeom prst="rect">
            <a:avLst/>
          </a:prstGeom>
          <a:noFill/>
        </p:spPr>
        <p:txBody>
          <a:bodyPr wrap="none" rtlCol="0">
            <a:spAutoFit/>
          </a:bodyPr>
          <a:lstStyle/>
          <a:p>
            <a:pPr>
              <a:spcBef>
                <a:spcPts val="400"/>
              </a:spcBef>
            </a:pPr>
            <a:r>
              <a:rPr lang="fr-FR" altLang="fr-FR" b="1" dirty="0">
                <a:solidFill>
                  <a:srgbClr val="FF0000"/>
                </a:solidFill>
                <a:latin typeface="+mj-lt"/>
              </a:rPr>
              <a:t>Chapitre G1. </a:t>
            </a:r>
            <a:r>
              <a:rPr lang="fr-FR" altLang="fr-FR" dirty="0">
                <a:solidFill>
                  <a:srgbClr val="FF0000"/>
                </a:solidFill>
                <a:latin typeface="+mj-lt"/>
              </a:rPr>
              <a:t>Aldéhydes et cétones</a:t>
            </a:r>
          </a:p>
        </p:txBody>
      </p:sp>
      <p:sp>
        <p:nvSpPr>
          <p:cNvPr id="8" name="Rectangle 7">
            <a:extLst>
              <a:ext uri="{FF2B5EF4-FFF2-40B4-BE49-F238E27FC236}">
                <a16:creationId xmlns:a16="http://schemas.microsoft.com/office/drawing/2014/main" id="{27792920-E0B2-4DE6-95F5-A2B76A29A09F}"/>
              </a:ext>
            </a:extLst>
          </p:cNvPr>
          <p:cNvSpPr/>
          <p:nvPr/>
        </p:nvSpPr>
        <p:spPr>
          <a:xfrm>
            <a:off x="179512" y="1519044"/>
            <a:ext cx="8670810" cy="1292662"/>
          </a:xfrm>
          <a:prstGeom prst="rect">
            <a:avLst/>
          </a:prstGeom>
          <a:ln w="19050">
            <a:solidFill>
              <a:schemeClr val="accent3">
                <a:lumMod val="75000"/>
              </a:schemeClr>
            </a:solidFill>
          </a:ln>
        </p:spPr>
        <p:txBody>
          <a:bodyPr wrap="square">
            <a:spAutoFit/>
          </a:bodyPr>
          <a:lstStyle/>
          <a:p>
            <a:pPr algn="just"/>
            <a:r>
              <a:rPr lang="fr-FR" sz="1400" dirty="0"/>
              <a:t>Voici la raison expliquée par un schéma :</a:t>
            </a:r>
          </a:p>
          <a:p>
            <a:pPr algn="just"/>
            <a:endParaRPr lang="fr-FR" sz="1600" b="1" dirty="0">
              <a:solidFill>
                <a:srgbClr val="C00000"/>
              </a:solidFill>
            </a:endParaRPr>
          </a:p>
          <a:p>
            <a:pPr algn="just"/>
            <a:endParaRPr lang="fr-FR" sz="1600" b="1" dirty="0">
              <a:solidFill>
                <a:srgbClr val="C00000"/>
              </a:solidFill>
            </a:endParaRPr>
          </a:p>
          <a:p>
            <a:pPr algn="just"/>
            <a:endParaRPr lang="fr-FR" sz="1600" b="1" dirty="0">
              <a:solidFill>
                <a:srgbClr val="C00000"/>
              </a:solidFill>
            </a:endParaRPr>
          </a:p>
          <a:p>
            <a:pPr algn="just"/>
            <a:endParaRPr lang="fr-FR" sz="1600" b="1" dirty="0">
              <a:solidFill>
                <a:srgbClr val="C00000"/>
              </a:solidFill>
            </a:endParaRPr>
          </a:p>
        </p:txBody>
      </p:sp>
      <p:pic>
        <p:nvPicPr>
          <p:cNvPr id="11" name="Image 10">
            <a:extLst>
              <a:ext uri="{FF2B5EF4-FFF2-40B4-BE49-F238E27FC236}">
                <a16:creationId xmlns:a16="http://schemas.microsoft.com/office/drawing/2014/main" id="{4F5EEB2F-B3B7-4371-BFF2-74C2B31F70EB}"/>
              </a:ext>
            </a:extLst>
          </p:cNvPr>
          <p:cNvPicPr/>
          <p:nvPr/>
        </p:nvPicPr>
        <p:blipFill>
          <a:blip r:embed="rId2"/>
          <a:stretch>
            <a:fillRect/>
          </a:stretch>
        </p:blipFill>
        <p:spPr>
          <a:xfrm>
            <a:off x="3419872" y="1628800"/>
            <a:ext cx="4392488" cy="1008112"/>
          </a:xfrm>
          <a:prstGeom prst="rect">
            <a:avLst/>
          </a:prstGeom>
        </p:spPr>
      </p:pic>
      <p:sp>
        <p:nvSpPr>
          <p:cNvPr id="10" name="Rectangle 9">
            <a:extLst>
              <a:ext uri="{FF2B5EF4-FFF2-40B4-BE49-F238E27FC236}">
                <a16:creationId xmlns:a16="http://schemas.microsoft.com/office/drawing/2014/main" id="{C41B160B-B002-4026-AFFC-9768E101AC1E}"/>
              </a:ext>
            </a:extLst>
          </p:cNvPr>
          <p:cNvSpPr/>
          <p:nvPr/>
        </p:nvSpPr>
        <p:spPr>
          <a:xfrm>
            <a:off x="179512" y="476672"/>
            <a:ext cx="8670810" cy="954107"/>
          </a:xfrm>
          <a:prstGeom prst="rect">
            <a:avLst/>
          </a:prstGeom>
          <a:ln w="19050">
            <a:solidFill>
              <a:srgbClr val="FF0000"/>
            </a:solidFill>
          </a:ln>
        </p:spPr>
        <p:txBody>
          <a:bodyPr wrap="square">
            <a:spAutoFit/>
          </a:bodyPr>
          <a:lstStyle/>
          <a:p>
            <a:pPr algn="just"/>
            <a:r>
              <a:rPr lang="fr-FR" sz="1400" dirty="0"/>
              <a:t>Concernant la formation d'aldols/</a:t>
            </a:r>
            <a:r>
              <a:rPr lang="fr-FR" sz="1400" dirty="0" err="1"/>
              <a:t>cétols</a:t>
            </a:r>
            <a:r>
              <a:rPr lang="fr-FR" sz="1400" dirty="0"/>
              <a:t> ainsi que celle concernant la formation d'aldéhydes ou de cétones insaturés, vous dîtes que l'on passe par la formation d'un </a:t>
            </a:r>
            <a:r>
              <a:rPr lang="fr-FR" sz="1400" dirty="0" err="1"/>
              <a:t>carbanion</a:t>
            </a:r>
            <a:r>
              <a:rPr lang="fr-FR" sz="1400" dirty="0"/>
              <a:t>, mais je ne comprends pas pourquoi. Le carbone a 4 électrons de valence et donc lorsqu'il ne fait que 3 liaisons ne devrait-il pas avoir une charge (+) et donc être un carbocation ? </a:t>
            </a:r>
          </a:p>
        </p:txBody>
      </p:sp>
      <p:sp>
        <p:nvSpPr>
          <p:cNvPr id="13" name="Rectangle 12">
            <a:extLst>
              <a:ext uri="{FF2B5EF4-FFF2-40B4-BE49-F238E27FC236}">
                <a16:creationId xmlns:a16="http://schemas.microsoft.com/office/drawing/2014/main" id="{B51FE394-A4EE-432F-806A-FBEF9919F2C5}"/>
              </a:ext>
            </a:extLst>
          </p:cNvPr>
          <p:cNvSpPr/>
          <p:nvPr/>
        </p:nvSpPr>
        <p:spPr>
          <a:xfrm>
            <a:off x="236595" y="2995791"/>
            <a:ext cx="8670810" cy="738664"/>
          </a:xfrm>
          <a:prstGeom prst="rect">
            <a:avLst/>
          </a:prstGeom>
          <a:ln w="19050">
            <a:solidFill>
              <a:srgbClr val="FF0000"/>
            </a:solidFill>
          </a:ln>
        </p:spPr>
        <p:txBody>
          <a:bodyPr wrap="square">
            <a:spAutoFit/>
          </a:bodyPr>
          <a:lstStyle/>
          <a:p>
            <a:pPr algn="just"/>
            <a:r>
              <a:rPr lang="fr-FR" sz="1400" dirty="0"/>
              <a:t>Dans la </a:t>
            </a:r>
            <a:r>
              <a:rPr lang="fr-FR" sz="1400" dirty="0" err="1"/>
              <a:t>fomation</a:t>
            </a:r>
            <a:r>
              <a:rPr lang="fr-FR" sz="1400" dirty="0"/>
              <a:t> des aldols/</a:t>
            </a:r>
            <a:r>
              <a:rPr lang="fr-FR" sz="1400" dirty="0" err="1"/>
              <a:t>cétols</a:t>
            </a:r>
            <a:r>
              <a:rPr lang="fr-FR" sz="1400" dirty="0"/>
              <a:t>, lors de l'addition nucléophile je ne comprends pas bien à quoi correspond le composé carbonylé qui réagit avec l'</a:t>
            </a:r>
            <a:r>
              <a:rPr lang="fr-FR" sz="1400" dirty="0" err="1"/>
              <a:t>énolate</a:t>
            </a:r>
            <a:r>
              <a:rPr lang="fr-FR" sz="1400" dirty="0"/>
              <a:t>. Est-il quelconque ? Si ce n'est pas le cas, pourriez-vous détailler l'origine de ce composé ?</a:t>
            </a:r>
          </a:p>
        </p:txBody>
      </p:sp>
      <p:sp>
        <p:nvSpPr>
          <p:cNvPr id="14" name="Rectangle 13">
            <a:extLst>
              <a:ext uri="{FF2B5EF4-FFF2-40B4-BE49-F238E27FC236}">
                <a16:creationId xmlns:a16="http://schemas.microsoft.com/office/drawing/2014/main" id="{02E33CD2-B509-48FF-9E95-25BFBE5116E0}"/>
              </a:ext>
            </a:extLst>
          </p:cNvPr>
          <p:cNvSpPr/>
          <p:nvPr/>
        </p:nvSpPr>
        <p:spPr>
          <a:xfrm>
            <a:off x="236595" y="3848268"/>
            <a:ext cx="8670810" cy="2893100"/>
          </a:xfrm>
          <a:prstGeom prst="rect">
            <a:avLst/>
          </a:prstGeom>
          <a:ln w="19050">
            <a:solidFill>
              <a:schemeClr val="accent3">
                <a:lumMod val="75000"/>
              </a:schemeClr>
            </a:solidFill>
          </a:ln>
        </p:spPr>
        <p:txBody>
          <a:bodyPr wrap="square">
            <a:spAutoFit/>
          </a:bodyPr>
          <a:lstStyle/>
          <a:p>
            <a:pPr algn="just"/>
            <a:r>
              <a:rPr lang="fr-FR" sz="1400" dirty="0"/>
              <a:t>Je pense que vous faites allusion à cette étape :</a:t>
            </a:r>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r>
              <a:rPr lang="fr-FR" sz="1400" dirty="0"/>
              <a:t>Le composé carbonylé qui subit l'addition nucléophile est le même que celui qui a conduit à la formation du carbanion-énolate. Il s'agit d'une auto-condensation.</a:t>
            </a:r>
          </a:p>
        </p:txBody>
      </p:sp>
      <p:pic>
        <p:nvPicPr>
          <p:cNvPr id="15" name="Image 14">
            <a:extLst>
              <a:ext uri="{FF2B5EF4-FFF2-40B4-BE49-F238E27FC236}">
                <a16:creationId xmlns:a16="http://schemas.microsoft.com/office/drawing/2014/main" id="{D7FAF144-663A-49DE-BD80-8974ED48B65E}"/>
              </a:ext>
            </a:extLst>
          </p:cNvPr>
          <p:cNvPicPr/>
          <p:nvPr/>
        </p:nvPicPr>
        <p:blipFill rotWithShape="1">
          <a:blip r:embed="rId3"/>
          <a:srcRect t="6704"/>
          <a:stretch/>
        </p:blipFill>
        <p:spPr>
          <a:xfrm>
            <a:off x="3979077" y="3920276"/>
            <a:ext cx="1313003" cy="2243867"/>
          </a:xfrm>
          <a:prstGeom prst="rect">
            <a:avLst/>
          </a:prstGeom>
        </p:spPr>
      </p:pic>
      <p:cxnSp>
        <p:nvCxnSpPr>
          <p:cNvPr id="16" name="Connecteur droit 15">
            <a:extLst>
              <a:ext uri="{FF2B5EF4-FFF2-40B4-BE49-F238E27FC236}">
                <a16:creationId xmlns:a16="http://schemas.microsoft.com/office/drawing/2014/main" id="{13B357A0-E189-4975-83E2-01CF3ECCF6FE}"/>
              </a:ext>
            </a:extLst>
          </p:cNvPr>
          <p:cNvCxnSpPr/>
          <p:nvPr/>
        </p:nvCxnSpPr>
        <p:spPr>
          <a:xfrm>
            <a:off x="2555776" y="2924944"/>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08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002" y="476672"/>
            <a:ext cx="8670810" cy="307777"/>
          </a:xfrm>
          <a:prstGeom prst="rect">
            <a:avLst/>
          </a:prstGeom>
          <a:ln w="19050">
            <a:solidFill>
              <a:srgbClr val="FF0000"/>
            </a:solidFill>
          </a:ln>
        </p:spPr>
        <p:txBody>
          <a:bodyPr wrap="square">
            <a:spAutoFit/>
          </a:bodyPr>
          <a:lstStyle/>
          <a:p>
            <a:pPr algn="just"/>
            <a:r>
              <a:rPr lang="fr-FR" sz="1400" dirty="0"/>
              <a:t>J'ai un problème avec l'exercice du chapitre G, je n’arrive pas à obtenir les structures proposées dans la correction.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9">
            <a:extLst>
              <a:ext uri="{FF2B5EF4-FFF2-40B4-BE49-F238E27FC236}">
                <a16:creationId xmlns:a16="http://schemas.microsoft.com/office/drawing/2014/main" id="{737D6F7C-2EDC-4323-9DF1-98DBABE9ADEC}"/>
              </a:ext>
            </a:extLst>
          </p:cNvPr>
          <p:cNvSpPr/>
          <p:nvPr/>
        </p:nvSpPr>
        <p:spPr>
          <a:xfrm>
            <a:off x="201002" y="908720"/>
            <a:ext cx="8670810" cy="3970318"/>
          </a:xfrm>
          <a:prstGeom prst="rect">
            <a:avLst/>
          </a:prstGeom>
          <a:ln w="19050">
            <a:solidFill>
              <a:schemeClr val="accent3">
                <a:lumMod val="75000"/>
              </a:schemeClr>
            </a:solidFill>
          </a:ln>
        </p:spPr>
        <p:txBody>
          <a:bodyPr wrap="square">
            <a:spAutoFit/>
          </a:bodyPr>
          <a:lstStyle/>
          <a:p>
            <a:pPr algn="just"/>
            <a:r>
              <a:rPr lang="fr-FR" sz="1400" dirty="0"/>
              <a:t>Il suffit d'appliquer le mécanisme décrit dans la première diapositive de la page 23 du fascicule, ce qui donne pour la 1</a:t>
            </a:r>
            <a:r>
              <a:rPr lang="fr-FR" sz="1400" baseline="30000" dirty="0"/>
              <a:t>ère</a:t>
            </a:r>
            <a:r>
              <a:rPr lang="fr-FR" sz="1400" dirty="0"/>
              <a:t> réaction :</a:t>
            </a:r>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r>
              <a:rPr lang="fr-FR" sz="1400" dirty="0"/>
              <a:t>Pour la 2</a:t>
            </a:r>
            <a:r>
              <a:rPr lang="fr-FR" sz="1400" baseline="30000" dirty="0"/>
              <a:t>ème</a:t>
            </a:r>
            <a:r>
              <a:rPr lang="fr-FR" sz="1400" dirty="0"/>
              <a:t> réaction de l’exercice, répéter ce même mécanisme à partir du substrat proposé puis rajouter l'étape de formation (</a:t>
            </a:r>
            <a:r>
              <a:rPr lang="fr-FR" sz="1400" i="1" dirty="0"/>
              <a:t>cf</a:t>
            </a:r>
            <a:r>
              <a:rPr lang="fr-FR" sz="1400" dirty="0"/>
              <a:t>. conditions réactionnelles) de la double liaison C=C, décrite dans la 2</a:t>
            </a:r>
            <a:r>
              <a:rPr lang="fr-FR" sz="1400" baseline="30000" dirty="0"/>
              <a:t>ème</a:t>
            </a:r>
            <a:r>
              <a:rPr lang="fr-FR" sz="1400" dirty="0"/>
              <a:t> diapositive de cette même page 23. </a:t>
            </a:r>
          </a:p>
        </p:txBody>
      </p:sp>
      <p:pic>
        <p:nvPicPr>
          <p:cNvPr id="12" name="Image 11" descr="http://streams.univ-lyon1.fr/videoStream/streams/lyon1/modules/92776/files/27e355_14196e64b2d.gif">
            <a:extLst>
              <a:ext uri="{FF2B5EF4-FFF2-40B4-BE49-F238E27FC236}">
                <a16:creationId xmlns:a16="http://schemas.microsoft.com/office/drawing/2014/main" id="{71D40FFB-3569-4262-8968-F0894169BC11}"/>
              </a:ext>
            </a:extLst>
          </p:cNvPr>
          <p:cNvPicPr>
            <a:picLocks noChangeAspect="1"/>
          </p:cNvPicPr>
          <p:nvPr/>
        </p:nvPicPr>
        <p:blipFill>
          <a:blip r:embed="rId2" cstate="print"/>
          <a:srcRect l="9072" r="8578"/>
          <a:stretch>
            <a:fillRect/>
          </a:stretch>
        </p:blipFill>
        <p:spPr bwMode="auto">
          <a:xfrm>
            <a:off x="2771800" y="1185059"/>
            <a:ext cx="3953294" cy="3000375"/>
          </a:xfrm>
          <a:prstGeom prst="rect">
            <a:avLst/>
          </a:prstGeom>
          <a:noFill/>
          <a:ln w="9525">
            <a:noFill/>
            <a:miter lim="800000"/>
            <a:headEnd/>
            <a:tailEnd/>
          </a:ln>
        </p:spPr>
      </p:pic>
      <p:sp>
        <p:nvSpPr>
          <p:cNvPr id="13" name="ZoneTexte 12">
            <a:extLst>
              <a:ext uri="{FF2B5EF4-FFF2-40B4-BE49-F238E27FC236}">
                <a16:creationId xmlns:a16="http://schemas.microsoft.com/office/drawing/2014/main" id="{3E9C391E-7126-4839-ACFA-A469CE2F478F}"/>
              </a:ext>
            </a:extLst>
          </p:cNvPr>
          <p:cNvSpPr txBox="1"/>
          <p:nvPr/>
        </p:nvSpPr>
        <p:spPr>
          <a:xfrm>
            <a:off x="107504" y="116632"/>
            <a:ext cx="3430939" cy="369332"/>
          </a:xfrm>
          <a:prstGeom prst="rect">
            <a:avLst/>
          </a:prstGeom>
          <a:noFill/>
        </p:spPr>
        <p:txBody>
          <a:bodyPr wrap="none" rtlCol="0">
            <a:spAutoFit/>
          </a:bodyPr>
          <a:lstStyle/>
          <a:p>
            <a:pPr>
              <a:spcBef>
                <a:spcPts val="400"/>
              </a:spcBef>
            </a:pPr>
            <a:r>
              <a:rPr lang="fr-FR" altLang="fr-FR" b="1" dirty="0">
                <a:solidFill>
                  <a:srgbClr val="FF0000"/>
                </a:solidFill>
                <a:latin typeface="+mj-lt"/>
              </a:rPr>
              <a:t>Chapitre G1. </a:t>
            </a:r>
            <a:r>
              <a:rPr lang="fr-FR" altLang="fr-FR" dirty="0">
                <a:solidFill>
                  <a:srgbClr val="FF0000"/>
                </a:solidFill>
                <a:latin typeface="+mj-lt"/>
              </a:rPr>
              <a:t>Aldéhydes et cétones</a:t>
            </a:r>
          </a:p>
        </p:txBody>
      </p:sp>
    </p:spTree>
    <p:extLst>
      <p:ext uri="{BB962C8B-B14F-4D97-AF65-F5344CB8AC3E}">
        <p14:creationId xmlns:p14="http://schemas.microsoft.com/office/powerpoint/2010/main" val="117179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E3BE75B-B86C-45A9-9AA0-F3D96FEF5FBE}"/>
              </a:ext>
            </a:extLst>
          </p:cNvPr>
          <p:cNvPicPr>
            <a:picLocks noChangeAspect="1"/>
          </p:cNvPicPr>
          <p:nvPr/>
        </p:nvPicPr>
        <p:blipFill>
          <a:blip r:embed="rId2"/>
          <a:stretch>
            <a:fillRect/>
          </a:stretch>
        </p:blipFill>
        <p:spPr>
          <a:xfrm>
            <a:off x="1572682" y="569339"/>
            <a:ext cx="4664049" cy="4083797"/>
          </a:xfrm>
          <a:prstGeom prst="rect">
            <a:avLst/>
          </a:prstGeom>
        </p:spPr>
      </p:pic>
      <p:sp>
        <p:nvSpPr>
          <p:cNvPr id="9" name="ZoneTexte 8">
            <a:extLst>
              <a:ext uri="{FF2B5EF4-FFF2-40B4-BE49-F238E27FC236}">
                <a16:creationId xmlns:a16="http://schemas.microsoft.com/office/drawing/2014/main" id="{0DE2498C-7AD7-4535-A54A-3BAB71BF5058}"/>
              </a:ext>
            </a:extLst>
          </p:cNvPr>
          <p:cNvSpPr txBox="1"/>
          <p:nvPr/>
        </p:nvSpPr>
        <p:spPr>
          <a:xfrm>
            <a:off x="899592" y="188640"/>
            <a:ext cx="3239348" cy="369332"/>
          </a:xfrm>
          <a:prstGeom prst="rect">
            <a:avLst/>
          </a:prstGeom>
          <a:noFill/>
        </p:spPr>
        <p:txBody>
          <a:bodyPr wrap="none" rtlCol="0">
            <a:spAutoFit/>
          </a:bodyPr>
          <a:lstStyle/>
          <a:p>
            <a:r>
              <a:rPr lang="fr-FR" dirty="0"/>
              <a:t>Contrôle intermédiaire Session 1</a:t>
            </a:r>
          </a:p>
        </p:txBody>
      </p:sp>
      <p:sp>
        <p:nvSpPr>
          <p:cNvPr id="10" name="Rectangle 9">
            <a:extLst>
              <a:ext uri="{FF2B5EF4-FFF2-40B4-BE49-F238E27FC236}">
                <a16:creationId xmlns:a16="http://schemas.microsoft.com/office/drawing/2014/main" id="{5AE01C53-77EB-49C2-B5B9-FAADC6704285}"/>
              </a:ext>
            </a:extLst>
          </p:cNvPr>
          <p:cNvSpPr/>
          <p:nvPr/>
        </p:nvSpPr>
        <p:spPr>
          <a:xfrm>
            <a:off x="1593572" y="4430929"/>
            <a:ext cx="2952602" cy="34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D5CD532A-5F7F-4658-A373-21F4C560BB52}"/>
              </a:ext>
            </a:extLst>
          </p:cNvPr>
          <p:cNvPicPr>
            <a:picLocks noChangeAspect="1"/>
          </p:cNvPicPr>
          <p:nvPr/>
        </p:nvPicPr>
        <p:blipFill>
          <a:blip r:embed="rId3"/>
          <a:stretch>
            <a:fillRect/>
          </a:stretch>
        </p:blipFill>
        <p:spPr>
          <a:xfrm>
            <a:off x="1626395" y="4941168"/>
            <a:ext cx="4684578" cy="1603396"/>
          </a:xfrm>
          <a:prstGeom prst="rect">
            <a:avLst/>
          </a:prstGeom>
        </p:spPr>
      </p:pic>
      <p:sp>
        <p:nvSpPr>
          <p:cNvPr id="12" name="Rectangle 11">
            <a:extLst>
              <a:ext uri="{FF2B5EF4-FFF2-40B4-BE49-F238E27FC236}">
                <a16:creationId xmlns:a16="http://schemas.microsoft.com/office/drawing/2014/main" id="{9D7FA416-A920-4D05-9D51-703FBBEC7453}"/>
              </a:ext>
            </a:extLst>
          </p:cNvPr>
          <p:cNvSpPr/>
          <p:nvPr/>
        </p:nvSpPr>
        <p:spPr>
          <a:xfrm>
            <a:off x="1625225" y="6309320"/>
            <a:ext cx="2952602" cy="34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755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E024E27-C53A-4EA3-BD77-D9F31A39AEF6}"/>
              </a:ext>
            </a:extLst>
          </p:cNvPr>
          <p:cNvPicPr>
            <a:picLocks noChangeAspect="1"/>
          </p:cNvPicPr>
          <p:nvPr/>
        </p:nvPicPr>
        <p:blipFill>
          <a:blip r:embed="rId2"/>
          <a:stretch>
            <a:fillRect/>
          </a:stretch>
        </p:blipFill>
        <p:spPr>
          <a:xfrm>
            <a:off x="1403648" y="260648"/>
            <a:ext cx="4392488" cy="2926019"/>
          </a:xfrm>
          <a:prstGeom prst="rect">
            <a:avLst/>
          </a:prstGeom>
        </p:spPr>
      </p:pic>
      <p:sp>
        <p:nvSpPr>
          <p:cNvPr id="11" name="Rectangle 10">
            <a:extLst>
              <a:ext uri="{FF2B5EF4-FFF2-40B4-BE49-F238E27FC236}">
                <a16:creationId xmlns:a16="http://schemas.microsoft.com/office/drawing/2014/main" id="{2B2A6944-CE84-4A7C-B420-4FDC4E12AEE0}"/>
              </a:ext>
            </a:extLst>
          </p:cNvPr>
          <p:cNvSpPr/>
          <p:nvPr/>
        </p:nvSpPr>
        <p:spPr>
          <a:xfrm>
            <a:off x="1403730" y="2940921"/>
            <a:ext cx="2952602" cy="34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7394F97F-BEC3-40E2-855C-2E996952452C}"/>
              </a:ext>
            </a:extLst>
          </p:cNvPr>
          <p:cNvPicPr>
            <a:picLocks noChangeAspect="1"/>
          </p:cNvPicPr>
          <p:nvPr/>
        </p:nvPicPr>
        <p:blipFill>
          <a:blip r:embed="rId3"/>
          <a:stretch>
            <a:fillRect/>
          </a:stretch>
        </p:blipFill>
        <p:spPr>
          <a:xfrm>
            <a:off x="1403648" y="3501008"/>
            <a:ext cx="4441289" cy="3179321"/>
          </a:xfrm>
          <a:prstGeom prst="rect">
            <a:avLst/>
          </a:prstGeom>
        </p:spPr>
      </p:pic>
      <p:sp>
        <p:nvSpPr>
          <p:cNvPr id="13" name="Rectangle 12">
            <a:extLst>
              <a:ext uri="{FF2B5EF4-FFF2-40B4-BE49-F238E27FC236}">
                <a16:creationId xmlns:a16="http://schemas.microsoft.com/office/drawing/2014/main" id="{B023D3DC-C8C7-4143-BDE2-6FAE1E5CC027}"/>
              </a:ext>
            </a:extLst>
          </p:cNvPr>
          <p:cNvSpPr/>
          <p:nvPr/>
        </p:nvSpPr>
        <p:spPr>
          <a:xfrm>
            <a:off x="1424264" y="6453336"/>
            <a:ext cx="2952602" cy="34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611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7F45DC7-DE74-4834-9EF5-45692BFB75F7}"/>
              </a:ext>
            </a:extLst>
          </p:cNvPr>
          <p:cNvSpPr txBox="1"/>
          <p:nvPr/>
        </p:nvSpPr>
        <p:spPr>
          <a:xfrm>
            <a:off x="899592" y="188640"/>
            <a:ext cx="2758769" cy="369332"/>
          </a:xfrm>
          <a:prstGeom prst="rect">
            <a:avLst/>
          </a:prstGeom>
          <a:noFill/>
        </p:spPr>
        <p:txBody>
          <a:bodyPr wrap="none" rtlCol="0">
            <a:spAutoFit/>
          </a:bodyPr>
          <a:lstStyle/>
          <a:p>
            <a:r>
              <a:rPr lang="fr-FR" dirty="0"/>
              <a:t>Contrôle terminal Session 1</a:t>
            </a:r>
          </a:p>
        </p:txBody>
      </p:sp>
      <p:pic>
        <p:nvPicPr>
          <p:cNvPr id="9" name="Image 8">
            <a:extLst>
              <a:ext uri="{FF2B5EF4-FFF2-40B4-BE49-F238E27FC236}">
                <a16:creationId xmlns:a16="http://schemas.microsoft.com/office/drawing/2014/main" id="{E080D96A-7BA9-4502-9905-24D4DC61FA8A}"/>
              </a:ext>
            </a:extLst>
          </p:cNvPr>
          <p:cNvPicPr>
            <a:picLocks noChangeAspect="1"/>
          </p:cNvPicPr>
          <p:nvPr/>
        </p:nvPicPr>
        <p:blipFill>
          <a:blip r:embed="rId2"/>
          <a:stretch>
            <a:fillRect/>
          </a:stretch>
        </p:blipFill>
        <p:spPr>
          <a:xfrm>
            <a:off x="1431357" y="523157"/>
            <a:ext cx="4470504" cy="3968280"/>
          </a:xfrm>
          <a:prstGeom prst="rect">
            <a:avLst/>
          </a:prstGeom>
        </p:spPr>
      </p:pic>
      <p:sp>
        <p:nvSpPr>
          <p:cNvPr id="10" name="Rectangle 9">
            <a:extLst>
              <a:ext uri="{FF2B5EF4-FFF2-40B4-BE49-F238E27FC236}">
                <a16:creationId xmlns:a16="http://schemas.microsoft.com/office/drawing/2014/main" id="{B82418D2-BC26-4CF7-BFEC-12E1B88B9E41}"/>
              </a:ext>
            </a:extLst>
          </p:cNvPr>
          <p:cNvSpPr/>
          <p:nvPr/>
        </p:nvSpPr>
        <p:spPr>
          <a:xfrm>
            <a:off x="1453774" y="4293096"/>
            <a:ext cx="2952602" cy="34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8CFD82C9-FC2C-4D34-BD5F-79C0E8CDC8B7}"/>
              </a:ext>
            </a:extLst>
          </p:cNvPr>
          <p:cNvPicPr>
            <a:picLocks noChangeAspect="1"/>
          </p:cNvPicPr>
          <p:nvPr/>
        </p:nvPicPr>
        <p:blipFill>
          <a:blip r:embed="rId3"/>
          <a:stretch>
            <a:fillRect/>
          </a:stretch>
        </p:blipFill>
        <p:spPr>
          <a:xfrm>
            <a:off x="1396829" y="4830324"/>
            <a:ext cx="4470504" cy="1562574"/>
          </a:xfrm>
          <a:prstGeom prst="rect">
            <a:avLst/>
          </a:prstGeom>
        </p:spPr>
      </p:pic>
      <p:sp>
        <p:nvSpPr>
          <p:cNvPr id="12" name="Rectangle 11">
            <a:extLst>
              <a:ext uri="{FF2B5EF4-FFF2-40B4-BE49-F238E27FC236}">
                <a16:creationId xmlns:a16="http://schemas.microsoft.com/office/drawing/2014/main" id="{BD3F7475-74FE-47DA-BD4B-EF3F56BD7C14}"/>
              </a:ext>
            </a:extLst>
          </p:cNvPr>
          <p:cNvSpPr/>
          <p:nvPr/>
        </p:nvSpPr>
        <p:spPr>
          <a:xfrm>
            <a:off x="1403648" y="6162811"/>
            <a:ext cx="2952602" cy="34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3906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4"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graphicFrame>
        <p:nvGraphicFramePr>
          <p:cNvPr id="235523" name="Object 3"/>
          <p:cNvGraphicFramePr>
            <a:graphicFrameLocks noChangeAspect="1"/>
          </p:cNvGraphicFramePr>
          <p:nvPr/>
        </p:nvGraphicFramePr>
        <p:xfrm>
          <a:off x="5315579" y="3313843"/>
          <a:ext cx="2071688" cy="2592388"/>
        </p:xfrm>
        <a:graphic>
          <a:graphicData uri="http://schemas.openxmlformats.org/presentationml/2006/ole">
            <mc:AlternateContent xmlns:mc="http://schemas.openxmlformats.org/markup-compatibility/2006">
              <mc:Choice xmlns:v="urn:schemas-microsoft-com:vml" Requires="v">
                <p:oleObj name="CS ChemDraw Drawing" r:id="rId5" imgW="1419924" imgH="1763058" progId="ChemDraw.Document.6.0">
                  <p:embed/>
                </p:oleObj>
              </mc:Choice>
              <mc:Fallback>
                <p:oleObj name="CS ChemDraw Drawing" r:id="rId5" imgW="1419924" imgH="1763058" progId="ChemDraw.Document.6.0">
                  <p:embed/>
                  <p:pic>
                    <p:nvPicPr>
                      <p:cNvPr id="235523" name="Object 3"/>
                      <p:cNvPicPr>
                        <a:picLocks noChangeAspect="1" noChangeArrowheads="1"/>
                      </p:cNvPicPr>
                      <p:nvPr/>
                    </p:nvPicPr>
                    <p:blipFill>
                      <a:blip r:embed="rId6"/>
                      <a:srcRect/>
                      <a:stretch>
                        <a:fillRect/>
                      </a:stretch>
                    </p:blipFill>
                    <p:spPr bwMode="auto">
                      <a:xfrm>
                        <a:off x="5315579" y="3313843"/>
                        <a:ext cx="2071688"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Accolade fermante 13"/>
          <p:cNvSpPr/>
          <p:nvPr/>
        </p:nvSpPr>
        <p:spPr>
          <a:xfrm rot="10800000">
            <a:off x="1679384" y="1268712"/>
            <a:ext cx="428627" cy="810108"/>
          </a:xfrm>
          <a:prstGeom prst="rightBrace">
            <a:avLst>
              <a:gd name="adj1" fmla="val 8333"/>
              <a:gd name="adj2" fmla="val 49618"/>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Text Box 4"/>
          <p:cNvSpPr txBox="1">
            <a:spLocks noChangeArrowheads="1"/>
          </p:cNvSpPr>
          <p:nvPr/>
        </p:nvSpPr>
        <p:spPr bwMode="auto">
          <a:xfrm>
            <a:off x="251424" y="1441610"/>
            <a:ext cx="1477014" cy="592153"/>
          </a:xfrm>
          <a:prstGeom prst="rect">
            <a:avLst/>
          </a:prstGeom>
          <a:solidFill>
            <a:schemeClr val="accent3">
              <a:lumMod val="75000"/>
            </a:schemeClr>
          </a:solidFill>
          <a:ln w="9525">
            <a:noFill/>
            <a:miter lim="800000"/>
            <a:headEnd/>
            <a:tailEnd/>
          </a:ln>
          <a:effectLst/>
        </p:spPr>
        <p:txBody>
          <a:bodyPr wrap="none" lIns="98746" tIns="49373" rIns="98746" bIns="49373">
            <a:spAutoFit/>
          </a:bodyPr>
          <a:lstStyle/>
          <a:p>
            <a:pPr defTabSz="987425"/>
            <a:r>
              <a:rPr lang="fr-FR" b="1" i="1" dirty="0">
                <a:solidFill>
                  <a:schemeClr val="bg1"/>
                </a:solidFill>
                <a:sym typeface="Wingdings" pitchFamily="2" charset="2"/>
              </a:rPr>
              <a:t>Conversion</a:t>
            </a:r>
          </a:p>
          <a:p>
            <a:pPr defTabSz="987425"/>
            <a:r>
              <a:rPr lang="fr-FR" b="1" i="1" dirty="0">
                <a:solidFill>
                  <a:schemeClr val="bg1"/>
                </a:solidFill>
                <a:sym typeface="Wingdings" pitchFamily="2" charset="2"/>
              </a:rPr>
              <a:t>fonctionnelle</a:t>
            </a:r>
            <a:endParaRPr lang="fr-FR" i="1" dirty="0">
              <a:solidFill>
                <a:schemeClr val="bg1"/>
              </a:solidFill>
              <a:sym typeface="Wingdings" pitchFamily="2" charset="2"/>
            </a:endParaRPr>
          </a:p>
        </p:txBody>
      </p:sp>
      <p:graphicFrame>
        <p:nvGraphicFramePr>
          <p:cNvPr id="16" name="Object 2"/>
          <p:cNvGraphicFramePr>
            <a:graphicFrameLocks noChangeAspect="1"/>
          </p:cNvGraphicFramePr>
          <p:nvPr/>
        </p:nvGraphicFramePr>
        <p:xfrm>
          <a:off x="1985349" y="1435100"/>
          <a:ext cx="5106987" cy="482600"/>
        </p:xfrm>
        <a:graphic>
          <a:graphicData uri="http://schemas.openxmlformats.org/presentationml/2006/ole">
            <mc:AlternateContent xmlns:mc="http://schemas.openxmlformats.org/markup-compatibility/2006">
              <mc:Choice xmlns:v="urn:schemas-microsoft-com:vml" Requires="v">
                <p:oleObj name="CS ChemDraw Drawing" r:id="rId7" imgW="5106461" imgH="482831" progId="ChemDraw.Document.6.0">
                  <p:embed/>
                </p:oleObj>
              </mc:Choice>
              <mc:Fallback>
                <p:oleObj name="CS ChemDraw Drawing" r:id="rId7" imgW="5106461" imgH="482831" progId="ChemDraw.Document.6.0">
                  <p:embed/>
                  <p:pic>
                    <p:nvPicPr>
                      <p:cNvPr id="16" name="Object 2"/>
                      <p:cNvPicPr>
                        <a:picLocks noChangeAspect="1" noChangeArrowheads="1"/>
                      </p:cNvPicPr>
                      <p:nvPr/>
                    </p:nvPicPr>
                    <p:blipFill>
                      <a:blip r:embed="rId8"/>
                      <a:srcRect/>
                      <a:stretch>
                        <a:fillRect/>
                      </a:stretch>
                    </p:blipFill>
                    <p:spPr bwMode="auto">
                      <a:xfrm>
                        <a:off x="1985349" y="1435100"/>
                        <a:ext cx="510698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4"/>
          <p:cNvSpPr txBox="1">
            <a:spLocks noChangeArrowheads="1"/>
          </p:cNvSpPr>
          <p:nvPr/>
        </p:nvSpPr>
        <p:spPr bwMode="auto">
          <a:xfrm>
            <a:off x="6427473" y="2417740"/>
            <a:ext cx="1545943" cy="345932"/>
          </a:xfrm>
          <a:prstGeom prst="rect">
            <a:avLst/>
          </a:prstGeom>
          <a:solidFill>
            <a:srgbClr val="0033CC"/>
          </a:solidFill>
          <a:ln w="9525">
            <a:noFill/>
            <a:miter lim="800000"/>
            <a:headEnd/>
            <a:tailEnd/>
          </a:ln>
          <a:effectLst/>
        </p:spPr>
        <p:txBody>
          <a:bodyPr wrap="none" lIns="98746" tIns="49373" rIns="98746" bIns="49373">
            <a:spAutoFit/>
          </a:bodyPr>
          <a:lstStyle/>
          <a:p>
            <a:pPr defTabSz="987425"/>
            <a:r>
              <a:rPr lang="fr-FR" b="1" i="1" dirty="0">
                <a:solidFill>
                  <a:schemeClr val="bg1"/>
                </a:solidFill>
                <a:sym typeface="Wingdings" pitchFamily="2" charset="2"/>
              </a:rPr>
              <a:t>Stéréochimie </a:t>
            </a:r>
            <a:endParaRPr lang="fr-FR" i="1" dirty="0">
              <a:solidFill>
                <a:schemeClr val="bg1"/>
              </a:solidFill>
              <a:sym typeface="Wingdings" pitchFamily="2" charset="2"/>
            </a:endParaRPr>
          </a:p>
        </p:txBody>
      </p:sp>
      <p:cxnSp>
        <p:nvCxnSpPr>
          <p:cNvPr id="23" name="Connecteur droit avec flèche 22"/>
          <p:cNvCxnSpPr>
            <a:endCxn id="22" idx="0"/>
          </p:cNvCxnSpPr>
          <p:nvPr/>
        </p:nvCxnSpPr>
        <p:spPr>
          <a:xfrm>
            <a:off x="6211572" y="1846876"/>
            <a:ext cx="988873" cy="570864"/>
          </a:xfrm>
          <a:prstGeom prst="straightConnector1">
            <a:avLst/>
          </a:prstGeom>
          <a:ln w="28575">
            <a:solidFill>
              <a:schemeClr val="accent6">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8563" y="733425"/>
            <a:ext cx="2167581" cy="338554"/>
          </a:xfrm>
          <a:prstGeom prst="rect">
            <a:avLst/>
          </a:prstGeom>
        </p:spPr>
        <p:txBody>
          <a:bodyPr wrap="none">
            <a:spAutoFit/>
          </a:bodyPr>
          <a:lstStyle/>
          <a:p>
            <a:r>
              <a:rPr lang="fr-FR" b="1" u="sng" dirty="0"/>
              <a:t>Chapitre E1 : </a:t>
            </a:r>
            <a:r>
              <a:rPr lang="fr-FR" u="sng" dirty="0"/>
              <a:t>Alcools</a:t>
            </a:r>
          </a:p>
        </p:txBody>
      </p:sp>
      <p:sp>
        <p:nvSpPr>
          <p:cNvPr id="47" name="Rectangle à coins arrondis 46"/>
          <p:cNvSpPr/>
          <p:nvPr/>
        </p:nvSpPr>
        <p:spPr>
          <a:xfrm>
            <a:off x="5112072" y="3225941"/>
            <a:ext cx="2520336" cy="2723395"/>
          </a:xfrm>
          <a:prstGeom prst="roundRect">
            <a:avLst/>
          </a:prstGeom>
          <a:noFill/>
          <a:ln w="19050">
            <a:headEnd type="none" w="med" len="med"/>
            <a:tailEnd type="arrow"/>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42" name="ZoneTexte 41"/>
          <p:cNvSpPr txBox="1"/>
          <p:nvPr/>
        </p:nvSpPr>
        <p:spPr>
          <a:xfrm>
            <a:off x="7902444" y="6464974"/>
            <a:ext cx="992579" cy="261610"/>
          </a:xfrm>
          <a:prstGeom prst="rect">
            <a:avLst/>
          </a:prstGeom>
          <a:noFill/>
        </p:spPr>
        <p:txBody>
          <a:bodyPr wrap="none" rtlCol="0">
            <a:spAutoFit/>
          </a:bodyPr>
          <a:lstStyle/>
          <a:p>
            <a:r>
              <a:rPr lang="fr-FR" sz="1100" b="1" i="1" dirty="0">
                <a:solidFill>
                  <a:schemeClr val="accent3">
                    <a:lumMod val="75000"/>
                  </a:schemeClr>
                </a:solidFill>
              </a:rPr>
              <a:t>Fiche  n°E-1</a:t>
            </a:r>
          </a:p>
        </p:txBody>
      </p:sp>
      <p:sp>
        <p:nvSpPr>
          <p:cNvPr id="18" name="Text Box 7">
            <a:extLst>
              <a:ext uri="{FF2B5EF4-FFF2-40B4-BE49-F238E27FC236}">
                <a16:creationId xmlns:a16="http://schemas.microsoft.com/office/drawing/2014/main" id="{41D34A25-BC73-41A2-B395-5F83F7BD2783}"/>
              </a:ext>
            </a:extLst>
          </p:cNvPr>
          <p:cNvSpPr txBox="1">
            <a:spLocks noChangeArrowheads="1"/>
          </p:cNvSpPr>
          <p:nvPr/>
        </p:nvSpPr>
        <p:spPr bwMode="auto">
          <a:xfrm>
            <a:off x="3358632" y="80963"/>
            <a:ext cx="2426755" cy="307777"/>
          </a:xfrm>
          <a:prstGeom prst="rect">
            <a:avLst/>
          </a:prstGeom>
          <a:noFill/>
          <a:ln w="9525">
            <a:noFill/>
            <a:miter lim="800000"/>
            <a:headEnd/>
            <a:tailEnd/>
          </a:ln>
        </p:spPr>
        <p:txBody>
          <a:bodyPr wrap="none">
            <a:spAutoFit/>
          </a:bodyPr>
          <a:lstStyle/>
          <a:p>
            <a:pPr algn="ctr"/>
            <a:r>
              <a:rPr lang="fr-FR" sz="1400" b="1" i="1" dirty="0"/>
              <a:t>UE2 Pharmacie PASS/LAS</a:t>
            </a:r>
            <a:endParaRPr lang="fr-FR" sz="1200" b="1" dirty="0"/>
          </a:p>
        </p:txBody>
      </p:sp>
      <p:cxnSp>
        <p:nvCxnSpPr>
          <p:cNvPr id="19" name="Connecteur droit 18">
            <a:extLst>
              <a:ext uri="{FF2B5EF4-FFF2-40B4-BE49-F238E27FC236}">
                <a16:creationId xmlns:a16="http://schemas.microsoft.com/office/drawing/2014/main" id="{6C071C4D-1FD8-4CE0-B8C8-3E9DE83EB9E2}"/>
              </a:ext>
            </a:extLst>
          </p:cNvPr>
          <p:cNvCxnSpPr/>
          <p:nvPr/>
        </p:nvCxnSpPr>
        <p:spPr>
          <a:xfrm rot="10800000" flipV="1">
            <a:off x="6469412" y="2439668"/>
            <a:ext cx="1463070" cy="258799"/>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002FC944-E47C-46BE-ABA5-BCB61E2FAE62}"/>
              </a:ext>
            </a:extLst>
          </p:cNvPr>
          <p:cNvCxnSpPr/>
          <p:nvPr/>
        </p:nvCxnSpPr>
        <p:spPr>
          <a:xfrm rot="10800000">
            <a:off x="6469412" y="2428433"/>
            <a:ext cx="1451194" cy="260619"/>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2325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E06B6E8-25F6-40FB-B4EB-A3E77DAAA8AC}"/>
              </a:ext>
            </a:extLst>
          </p:cNvPr>
          <p:cNvPicPr>
            <a:picLocks noChangeAspect="1"/>
          </p:cNvPicPr>
          <p:nvPr/>
        </p:nvPicPr>
        <p:blipFill>
          <a:blip r:embed="rId2"/>
          <a:stretch>
            <a:fillRect/>
          </a:stretch>
        </p:blipFill>
        <p:spPr>
          <a:xfrm>
            <a:off x="1552153" y="1757129"/>
            <a:ext cx="6039693" cy="3343742"/>
          </a:xfrm>
          <a:prstGeom prst="rect">
            <a:avLst/>
          </a:prstGeom>
        </p:spPr>
      </p:pic>
      <p:sp>
        <p:nvSpPr>
          <p:cNvPr id="7" name="Rectangle 6">
            <a:extLst>
              <a:ext uri="{FF2B5EF4-FFF2-40B4-BE49-F238E27FC236}">
                <a16:creationId xmlns:a16="http://schemas.microsoft.com/office/drawing/2014/main" id="{33D9AE2F-2FCB-42CD-8B44-693714763A91}"/>
              </a:ext>
            </a:extLst>
          </p:cNvPr>
          <p:cNvSpPr/>
          <p:nvPr/>
        </p:nvSpPr>
        <p:spPr>
          <a:xfrm>
            <a:off x="1587928" y="4813129"/>
            <a:ext cx="2952602" cy="34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0642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E7ED380-6872-4A49-9404-0F222C2E2369}"/>
              </a:ext>
            </a:extLst>
          </p:cNvPr>
          <p:cNvPicPr>
            <a:picLocks noChangeAspect="1"/>
          </p:cNvPicPr>
          <p:nvPr/>
        </p:nvPicPr>
        <p:blipFill>
          <a:blip r:embed="rId2"/>
          <a:stretch>
            <a:fillRect/>
          </a:stretch>
        </p:blipFill>
        <p:spPr>
          <a:xfrm>
            <a:off x="1547390" y="1357023"/>
            <a:ext cx="6049219" cy="4143953"/>
          </a:xfrm>
          <a:prstGeom prst="rect">
            <a:avLst/>
          </a:prstGeom>
        </p:spPr>
      </p:pic>
      <p:sp>
        <p:nvSpPr>
          <p:cNvPr id="7" name="Rectangle 6">
            <a:extLst>
              <a:ext uri="{FF2B5EF4-FFF2-40B4-BE49-F238E27FC236}">
                <a16:creationId xmlns:a16="http://schemas.microsoft.com/office/drawing/2014/main" id="{123A8BD6-00E5-452F-921D-169571BF8A25}"/>
              </a:ext>
            </a:extLst>
          </p:cNvPr>
          <p:cNvSpPr/>
          <p:nvPr/>
        </p:nvSpPr>
        <p:spPr>
          <a:xfrm>
            <a:off x="1590518" y="5229200"/>
            <a:ext cx="2952602" cy="34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2047ACB3-88F7-45C1-935A-5ECCB7076266}"/>
              </a:ext>
            </a:extLst>
          </p:cNvPr>
          <p:cNvSpPr txBox="1"/>
          <p:nvPr/>
        </p:nvSpPr>
        <p:spPr>
          <a:xfrm>
            <a:off x="899592" y="188640"/>
            <a:ext cx="1051891" cy="369332"/>
          </a:xfrm>
          <a:prstGeom prst="rect">
            <a:avLst/>
          </a:prstGeom>
          <a:noFill/>
        </p:spPr>
        <p:txBody>
          <a:bodyPr wrap="none" rtlCol="0">
            <a:spAutoFit/>
          </a:bodyPr>
          <a:lstStyle/>
          <a:p>
            <a:r>
              <a:rPr lang="fr-FR" dirty="0"/>
              <a:t>Session 2</a:t>
            </a:r>
          </a:p>
        </p:txBody>
      </p:sp>
    </p:spTree>
    <p:extLst>
      <p:ext uri="{BB962C8B-B14F-4D97-AF65-F5344CB8AC3E}">
        <p14:creationId xmlns:p14="http://schemas.microsoft.com/office/powerpoint/2010/main" val="98328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4246E5A-3052-4389-88CD-2B090AFBE037}"/>
              </a:ext>
            </a:extLst>
          </p:cNvPr>
          <p:cNvPicPr>
            <a:picLocks noChangeAspect="1"/>
          </p:cNvPicPr>
          <p:nvPr/>
        </p:nvPicPr>
        <p:blipFill>
          <a:blip r:embed="rId2"/>
          <a:stretch>
            <a:fillRect/>
          </a:stretch>
        </p:blipFill>
        <p:spPr>
          <a:xfrm>
            <a:off x="1518811" y="1123628"/>
            <a:ext cx="6106377" cy="4610743"/>
          </a:xfrm>
          <a:prstGeom prst="rect">
            <a:avLst/>
          </a:prstGeom>
        </p:spPr>
      </p:pic>
      <p:sp>
        <p:nvSpPr>
          <p:cNvPr id="7" name="Rectangle 6">
            <a:extLst>
              <a:ext uri="{FF2B5EF4-FFF2-40B4-BE49-F238E27FC236}">
                <a16:creationId xmlns:a16="http://schemas.microsoft.com/office/drawing/2014/main" id="{4ECA29B0-D7F4-4D1F-93D1-15DDAB2FD92D}"/>
              </a:ext>
            </a:extLst>
          </p:cNvPr>
          <p:cNvSpPr/>
          <p:nvPr/>
        </p:nvSpPr>
        <p:spPr>
          <a:xfrm>
            <a:off x="1537818" y="5445224"/>
            <a:ext cx="2952602" cy="34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446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4"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graphicFrame>
        <p:nvGraphicFramePr>
          <p:cNvPr id="235523" name="Object 3"/>
          <p:cNvGraphicFramePr>
            <a:graphicFrameLocks noChangeAspect="1"/>
          </p:cNvGraphicFramePr>
          <p:nvPr/>
        </p:nvGraphicFramePr>
        <p:xfrm>
          <a:off x="5088823" y="3614738"/>
          <a:ext cx="2890837" cy="2670175"/>
        </p:xfrm>
        <a:graphic>
          <a:graphicData uri="http://schemas.openxmlformats.org/presentationml/2006/ole">
            <mc:AlternateContent xmlns:mc="http://schemas.openxmlformats.org/markup-compatibility/2006">
              <mc:Choice xmlns:v="urn:schemas-microsoft-com:vml" Requires="v">
                <p:oleObj name="CS ChemDraw Drawing" r:id="rId5" imgW="1974749" imgH="1817524" progId="ChemDraw.Document.6.0">
                  <p:embed/>
                </p:oleObj>
              </mc:Choice>
              <mc:Fallback>
                <p:oleObj name="CS ChemDraw Drawing" r:id="rId5" imgW="1974749" imgH="1817524" progId="ChemDraw.Document.6.0">
                  <p:embed/>
                  <p:pic>
                    <p:nvPicPr>
                      <p:cNvPr id="235523" name="Object 3"/>
                      <p:cNvPicPr>
                        <a:picLocks noChangeAspect="1" noChangeArrowheads="1"/>
                      </p:cNvPicPr>
                      <p:nvPr/>
                    </p:nvPicPr>
                    <p:blipFill>
                      <a:blip r:embed="rId6"/>
                      <a:srcRect/>
                      <a:stretch>
                        <a:fillRect/>
                      </a:stretch>
                    </p:blipFill>
                    <p:spPr bwMode="auto">
                      <a:xfrm>
                        <a:off x="5088823" y="3614738"/>
                        <a:ext cx="2890837"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Accolade fermante 13"/>
          <p:cNvSpPr/>
          <p:nvPr/>
        </p:nvSpPr>
        <p:spPr>
          <a:xfrm rot="10800000">
            <a:off x="2623244" y="1268712"/>
            <a:ext cx="428627" cy="810108"/>
          </a:xfrm>
          <a:prstGeom prst="rightBrace">
            <a:avLst>
              <a:gd name="adj1" fmla="val 8333"/>
              <a:gd name="adj2" fmla="val 49618"/>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Text Box 4"/>
          <p:cNvSpPr txBox="1">
            <a:spLocks noChangeArrowheads="1"/>
          </p:cNvSpPr>
          <p:nvPr/>
        </p:nvSpPr>
        <p:spPr bwMode="auto">
          <a:xfrm>
            <a:off x="1195284" y="1441610"/>
            <a:ext cx="1477014" cy="592153"/>
          </a:xfrm>
          <a:prstGeom prst="rect">
            <a:avLst/>
          </a:prstGeom>
          <a:solidFill>
            <a:schemeClr val="accent3">
              <a:lumMod val="75000"/>
            </a:schemeClr>
          </a:solidFill>
          <a:ln w="9525">
            <a:noFill/>
            <a:miter lim="800000"/>
            <a:headEnd/>
            <a:tailEnd/>
          </a:ln>
          <a:effectLst/>
        </p:spPr>
        <p:txBody>
          <a:bodyPr wrap="none" lIns="98746" tIns="49373" rIns="98746" bIns="49373">
            <a:spAutoFit/>
          </a:bodyPr>
          <a:lstStyle/>
          <a:p>
            <a:pPr defTabSz="987425"/>
            <a:r>
              <a:rPr lang="fr-FR" b="1" i="1" dirty="0">
                <a:solidFill>
                  <a:schemeClr val="bg1"/>
                </a:solidFill>
                <a:sym typeface="Wingdings" pitchFamily="2" charset="2"/>
              </a:rPr>
              <a:t>Conversion</a:t>
            </a:r>
          </a:p>
          <a:p>
            <a:pPr defTabSz="987425"/>
            <a:r>
              <a:rPr lang="fr-FR" b="1" i="1" dirty="0">
                <a:solidFill>
                  <a:schemeClr val="bg1"/>
                </a:solidFill>
                <a:sym typeface="Wingdings" pitchFamily="2" charset="2"/>
              </a:rPr>
              <a:t>fonctionnelle</a:t>
            </a:r>
            <a:endParaRPr lang="fr-FR" i="1" dirty="0">
              <a:solidFill>
                <a:schemeClr val="bg1"/>
              </a:solidFill>
              <a:sym typeface="Wingdings" pitchFamily="2" charset="2"/>
            </a:endParaRPr>
          </a:p>
        </p:txBody>
      </p:sp>
      <p:graphicFrame>
        <p:nvGraphicFramePr>
          <p:cNvPr id="16" name="Object 2"/>
          <p:cNvGraphicFramePr>
            <a:graphicFrameLocks noChangeAspect="1"/>
          </p:cNvGraphicFramePr>
          <p:nvPr/>
        </p:nvGraphicFramePr>
        <p:xfrm>
          <a:off x="2838450" y="1303338"/>
          <a:ext cx="4802188" cy="742950"/>
        </p:xfrm>
        <a:graphic>
          <a:graphicData uri="http://schemas.openxmlformats.org/presentationml/2006/ole">
            <mc:AlternateContent xmlns:mc="http://schemas.openxmlformats.org/markup-compatibility/2006">
              <mc:Choice xmlns:v="urn:schemas-microsoft-com:vml" Requires="v">
                <p:oleObj name="CS ChemDraw Drawing" r:id="rId7" imgW="4801950" imgH="743336" progId="ChemDraw.Document.6.0">
                  <p:embed/>
                </p:oleObj>
              </mc:Choice>
              <mc:Fallback>
                <p:oleObj name="CS ChemDraw Drawing" r:id="rId7" imgW="4801950" imgH="743336" progId="ChemDraw.Document.6.0">
                  <p:embed/>
                  <p:pic>
                    <p:nvPicPr>
                      <p:cNvPr id="16" name="Object 2"/>
                      <p:cNvPicPr>
                        <a:picLocks noChangeAspect="1" noChangeArrowheads="1"/>
                      </p:cNvPicPr>
                      <p:nvPr/>
                    </p:nvPicPr>
                    <p:blipFill>
                      <a:blip r:embed="rId8"/>
                      <a:srcRect/>
                      <a:stretch>
                        <a:fillRect/>
                      </a:stretch>
                    </p:blipFill>
                    <p:spPr bwMode="auto">
                      <a:xfrm>
                        <a:off x="2838450" y="1303338"/>
                        <a:ext cx="480218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4"/>
          <p:cNvSpPr txBox="1">
            <a:spLocks noChangeArrowheads="1"/>
          </p:cNvSpPr>
          <p:nvPr/>
        </p:nvSpPr>
        <p:spPr bwMode="auto">
          <a:xfrm>
            <a:off x="5869984" y="2644213"/>
            <a:ext cx="1545943" cy="345932"/>
          </a:xfrm>
          <a:prstGeom prst="rect">
            <a:avLst/>
          </a:prstGeom>
          <a:solidFill>
            <a:srgbClr val="0033CC"/>
          </a:solidFill>
          <a:ln w="9525">
            <a:noFill/>
            <a:miter lim="800000"/>
            <a:headEnd/>
            <a:tailEnd/>
          </a:ln>
          <a:effectLst/>
        </p:spPr>
        <p:txBody>
          <a:bodyPr wrap="none" lIns="98746" tIns="49373" rIns="98746" bIns="49373">
            <a:spAutoFit/>
          </a:bodyPr>
          <a:lstStyle/>
          <a:p>
            <a:pPr defTabSz="987425"/>
            <a:r>
              <a:rPr lang="fr-FR" b="1" i="1" dirty="0">
                <a:solidFill>
                  <a:schemeClr val="bg1"/>
                </a:solidFill>
                <a:sym typeface="Wingdings" pitchFamily="2" charset="2"/>
              </a:rPr>
              <a:t>Stéréochimie </a:t>
            </a:r>
            <a:endParaRPr lang="fr-FR" i="1" dirty="0">
              <a:solidFill>
                <a:schemeClr val="bg1"/>
              </a:solidFill>
              <a:sym typeface="Wingdings" pitchFamily="2" charset="2"/>
            </a:endParaRPr>
          </a:p>
        </p:txBody>
      </p:sp>
      <p:cxnSp>
        <p:nvCxnSpPr>
          <p:cNvPr id="23" name="Connecteur droit avec flèche 22"/>
          <p:cNvCxnSpPr>
            <a:endCxn id="22" idx="0"/>
          </p:cNvCxnSpPr>
          <p:nvPr/>
        </p:nvCxnSpPr>
        <p:spPr>
          <a:xfrm>
            <a:off x="5654083" y="2073349"/>
            <a:ext cx="988873" cy="570864"/>
          </a:xfrm>
          <a:prstGeom prst="straightConnector1">
            <a:avLst/>
          </a:prstGeom>
          <a:ln w="28575">
            <a:solidFill>
              <a:schemeClr val="accent6">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a:off x="6649168" y="2954967"/>
            <a:ext cx="9327" cy="634096"/>
          </a:xfrm>
          <a:prstGeom prst="straightConnector1">
            <a:avLst/>
          </a:prstGeom>
          <a:ln w="28575">
            <a:solidFill>
              <a:srgbClr val="0000CC"/>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7" name="Rectangle à coins arrondis 46"/>
          <p:cNvSpPr/>
          <p:nvPr/>
        </p:nvSpPr>
        <p:spPr>
          <a:xfrm>
            <a:off x="5087020" y="3582287"/>
            <a:ext cx="2995448" cy="2723395"/>
          </a:xfrm>
          <a:prstGeom prst="roundRect">
            <a:avLst/>
          </a:prstGeom>
          <a:ln w="19050">
            <a:solidFill>
              <a:srgbClr val="0000CC"/>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Rectangle 19">
            <a:extLst>
              <a:ext uri="{FF2B5EF4-FFF2-40B4-BE49-F238E27FC236}">
                <a16:creationId xmlns:a16="http://schemas.microsoft.com/office/drawing/2014/main" id="{E5281F98-72D6-4242-89BB-B463AB4C431F}"/>
              </a:ext>
            </a:extLst>
          </p:cNvPr>
          <p:cNvSpPr/>
          <p:nvPr/>
        </p:nvSpPr>
        <p:spPr>
          <a:xfrm>
            <a:off x="88563" y="733425"/>
            <a:ext cx="2167581" cy="338554"/>
          </a:xfrm>
          <a:prstGeom prst="rect">
            <a:avLst/>
          </a:prstGeom>
        </p:spPr>
        <p:txBody>
          <a:bodyPr wrap="none">
            <a:spAutoFit/>
          </a:bodyPr>
          <a:lstStyle/>
          <a:p>
            <a:r>
              <a:rPr lang="fr-FR" b="1" u="sng" dirty="0"/>
              <a:t>Chapitre E1 : </a:t>
            </a:r>
            <a:r>
              <a:rPr lang="fr-FR" u="sng" dirty="0"/>
              <a:t>Alcools</a:t>
            </a:r>
          </a:p>
        </p:txBody>
      </p:sp>
      <p:sp>
        <p:nvSpPr>
          <p:cNvPr id="25" name="ZoneTexte 24">
            <a:extLst>
              <a:ext uri="{FF2B5EF4-FFF2-40B4-BE49-F238E27FC236}">
                <a16:creationId xmlns:a16="http://schemas.microsoft.com/office/drawing/2014/main" id="{FB1A3827-9DCD-41A1-8995-311623B7E906}"/>
              </a:ext>
            </a:extLst>
          </p:cNvPr>
          <p:cNvSpPr txBox="1"/>
          <p:nvPr/>
        </p:nvSpPr>
        <p:spPr>
          <a:xfrm>
            <a:off x="7902444" y="6464974"/>
            <a:ext cx="992579" cy="261610"/>
          </a:xfrm>
          <a:prstGeom prst="rect">
            <a:avLst/>
          </a:prstGeom>
          <a:noFill/>
        </p:spPr>
        <p:txBody>
          <a:bodyPr wrap="none" rtlCol="0">
            <a:spAutoFit/>
          </a:bodyPr>
          <a:lstStyle/>
          <a:p>
            <a:r>
              <a:rPr lang="fr-FR" sz="1100" b="1" i="1" dirty="0">
                <a:solidFill>
                  <a:schemeClr val="accent3">
                    <a:lumMod val="75000"/>
                  </a:schemeClr>
                </a:solidFill>
              </a:rPr>
              <a:t>Fiche  n°E-2</a:t>
            </a:r>
          </a:p>
        </p:txBody>
      </p:sp>
      <p:sp>
        <p:nvSpPr>
          <p:cNvPr id="2" name="Text Box 7">
            <a:extLst>
              <a:ext uri="{FF2B5EF4-FFF2-40B4-BE49-F238E27FC236}">
                <a16:creationId xmlns:a16="http://schemas.microsoft.com/office/drawing/2014/main" id="{23AF2D7D-673B-4ADF-360B-DA6EBFDE9E11}"/>
              </a:ext>
            </a:extLst>
          </p:cNvPr>
          <p:cNvSpPr txBox="1">
            <a:spLocks noChangeArrowheads="1"/>
          </p:cNvSpPr>
          <p:nvPr/>
        </p:nvSpPr>
        <p:spPr bwMode="auto">
          <a:xfrm>
            <a:off x="3358632" y="80963"/>
            <a:ext cx="2426755" cy="307777"/>
          </a:xfrm>
          <a:prstGeom prst="rect">
            <a:avLst/>
          </a:prstGeom>
          <a:noFill/>
          <a:ln w="9525">
            <a:noFill/>
            <a:miter lim="800000"/>
            <a:headEnd/>
            <a:tailEnd/>
          </a:ln>
        </p:spPr>
        <p:txBody>
          <a:bodyPr wrap="none">
            <a:spAutoFit/>
          </a:bodyPr>
          <a:lstStyle/>
          <a:p>
            <a:pPr algn="ctr"/>
            <a:r>
              <a:rPr lang="fr-FR" sz="1400" b="1" i="1" dirty="0"/>
              <a:t>UE2 Pharmacie PASS/LAS</a:t>
            </a:r>
            <a:endParaRPr lang="fr-FR" sz="1200" b="1" dirty="0"/>
          </a:p>
        </p:txBody>
      </p:sp>
    </p:spTree>
    <p:custDataLst>
      <p:tags r:id="rId1"/>
    </p:custDataLst>
    <p:extLst>
      <p:ext uri="{BB962C8B-B14F-4D97-AF65-F5344CB8AC3E}">
        <p14:creationId xmlns:p14="http://schemas.microsoft.com/office/powerpoint/2010/main" val="83270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4"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4" name="Accolade fermante 13"/>
          <p:cNvSpPr/>
          <p:nvPr/>
        </p:nvSpPr>
        <p:spPr>
          <a:xfrm rot="10800000">
            <a:off x="1713065" y="1296350"/>
            <a:ext cx="428627" cy="419335"/>
          </a:xfrm>
          <a:prstGeom prst="rightBrace">
            <a:avLst>
              <a:gd name="adj1" fmla="val 8333"/>
              <a:gd name="adj2" fmla="val 49618"/>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Text Box 4"/>
          <p:cNvSpPr txBox="1">
            <a:spLocks noChangeArrowheads="1"/>
          </p:cNvSpPr>
          <p:nvPr/>
        </p:nvSpPr>
        <p:spPr bwMode="auto">
          <a:xfrm>
            <a:off x="251424" y="1214783"/>
            <a:ext cx="1477014" cy="592153"/>
          </a:xfrm>
          <a:prstGeom prst="rect">
            <a:avLst/>
          </a:prstGeom>
          <a:solidFill>
            <a:schemeClr val="accent3">
              <a:lumMod val="75000"/>
            </a:schemeClr>
          </a:solidFill>
          <a:ln w="9525">
            <a:noFill/>
            <a:miter lim="800000"/>
            <a:headEnd/>
            <a:tailEnd/>
          </a:ln>
          <a:effectLst/>
        </p:spPr>
        <p:txBody>
          <a:bodyPr wrap="none" lIns="98746" tIns="49373" rIns="98746" bIns="49373">
            <a:spAutoFit/>
          </a:bodyPr>
          <a:lstStyle/>
          <a:p>
            <a:pPr defTabSz="987425"/>
            <a:r>
              <a:rPr lang="fr-FR" b="1" i="1" dirty="0">
                <a:solidFill>
                  <a:schemeClr val="bg1"/>
                </a:solidFill>
                <a:sym typeface="Wingdings" pitchFamily="2" charset="2"/>
              </a:rPr>
              <a:t>Conversion</a:t>
            </a:r>
          </a:p>
          <a:p>
            <a:pPr defTabSz="987425"/>
            <a:r>
              <a:rPr lang="fr-FR" b="1" i="1" dirty="0">
                <a:solidFill>
                  <a:schemeClr val="bg1"/>
                </a:solidFill>
                <a:sym typeface="Wingdings" pitchFamily="2" charset="2"/>
              </a:rPr>
              <a:t>fonctionnelle</a:t>
            </a:r>
            <a:endParaRPr lang="fr-FR" i="1" dirty="0">
              <a:solidFill>
                <a:schemeClr val="bg1"/>
              </a:solidFill>
              <a:sym typeface="Wingdings" pitchFamily="2" charset="2"/>
            </a:endParaRPr>
          </a:p>
        </p:txBody>
      </p:sp>
      <p:sp>
        <p:nvSpPr>
          <p:cNvPr id="22" name="Text Box 4"/>
          <p:cNvSpPr txBox="1">
            <a:spLocks noChangeArrowheads="1"/>
          </p:cNvSpPr>
          <p:nvPr/>
        </p:nvSpPr>
        <p:spPr bwMode="auto">
          <a:xfrm>
            <a:off x="4304013" y="2114390"/>
            <a:ext cx="1545943" cy="345932"/>
          </a:xfrm>
          <a:prstGeom prst="rect">
            <a:avLst/>
          </a:prstGeom>
          <a:solidFill>
            <a:srgbClr val="0033CC"/>
          </a:solidFill>
          <a:ln w="9525">
            <a:noFill/>
            <a:miter lim="800000"/>
            <a:headEnd/>
            <a:tailEnd/>
          </a:ln>
          <a:effectLst/>
        </p:spPr>
        <p:txBody>
          <a:bodyPr wrap="none" lIns="98746" tIns="49373" rIns="98746" bIns="49373">
            <a:spAutoFit/>
          </a:bodyPr>
          <a:lstStyle/>
          <a:p>
            <a:pPr defTabSz="987425"/>
            <a:r>
              <a:rPr lang="fr-FR" b="1" i="1" dirty="0">
                <a:solidFill>
                  <a:schemeClr val="bg1"/>
                </a:solidFill>
                <a:sym typeface="Wingdings" pitchFamily="2" charset="2"/>
              </a:rPr>
              <a:t>Stéréochimie </a:t>
            </a:r>
            <a:endParaRPr lang="fr-FR" i="1" dirty="0">
              <a:solidFill>
                <a:schemeClr val="bg1"/>
              </a:solidFill>
              <a:sym typeface="Wingdings" pitchFamily="2" charset="2"/>
            </a:endParaRPr>
          </a:p>
        </p:txBody>
      </p:sp>
      <p:cxnSp>
        <p:nvCxnSpPr>
          <p:cNvPr id="23" name="Connecteur droit avec flèche 22"/>
          <p:cNvCxnSpPr>
            <a:endCxn id="22" idx="0"/>
          </p:cNvCxnSpPr>
          <p:nvPr/>
        </p:nvCxnSpPr>
        <p:spPr>
          <a:xfrm>
            <a:off x="4067015" y="1608442"/>
            <a:ext cx="1009970" cy="505948"/>
          </a:xfrm>
          <a:prstGeom prst="straightConnector1">
            <a:avLst/>
          </a:prstGeom>
          <a:ln w="28575">
            <a:solidFill>
              <a:schemeClr val="accent6">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448523" name="Object 11"/>
          <p:cNvGraphicFramePr>
            <a:graphicFrameLocks noChangeAspect="1"/>
          </p:cNvGraphicFramePr>
          <p:nvPr/>
        </p:nvGraphicFramePr>
        <p:xfrm>
          <a:off x="2184558" y="929017"/>
          <a:ext cx="3773487" cy="731838"/>
        </p:xfrm>
        <a:graphic>
          <a:graphicData uri="http://schemas.openxmlformats.org/presentationml/2006/ole">
            <mc:AlternateContent xmlns:mc="http://schemas.openxmlformats.org/markup-compatibility/2006">
              <mc:Choice xmlns:v="urn:schemas-microsoft-com:vml" Requires="v">
                <p:oleObj name="CS ChemDraw Drawing" r:id="rId5" imgW="3772961" imgH="731172" progId="ChemDraw.Document.6.0">
                  <p:embed/>
                </p:oleObj>
              </mc:Choice>
              <mc:Fallback>
                <p:oleObj name="CS ChemDraw Drawing" r:id="rId5" imgW="3772961" imgH="731172" progId="ChemDraw.Document.6.0">
                  <p:embed/>
                  <p:pic>
                    <p:nvPicPr>
                      <p:cNvPr id="448523" name="Object 11"/>
                      <p:cNvPicPr>
                        <a:picLocks noChangeAspect="1" noChangeArrowheads="1"/>
                      </p:cNvPicPr>
                      <p:nvPr/>
                    </p:nvPicPr>
                    <p:blipFill>
                      <a:blip r:embed="rId6"/>
                      <a:srcRect/>
                      <a:stretch>
                        <a:fillRect/>
                      </a:stretch>
                    </p:blipFill>
                    <p:spPr bwMode="auto">
                      <a:xfrm>
                        <a:off x="2184558" y="929017"/>
                        <a:ext cx="3773487"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5" name="Connecteur droit 24"/>
          <p:cNvCxnSpPr/>
          <p:nvPr/>
        </p:nvCxnSpPr>
        <p:spPr>
          <a:xfrm rot="10800000" flipV="1">
            <a:off x="4295986" y="2163421"/>
            <a:ext cx="1463070" cy="258799"/>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10800000">
            <a:off x="4295986" y="2152186"/>
            <a:ext cx="1451194" cy="260619"/>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à coins arrondis 28"/>
          <p:cNvSpPr/>
          <p:nvPr/>
        </p:nvSpPr>
        <p:spPr>
          <a:xfrm>
            <a:off x="2429500" y="3158964"/>
            <a:ext cx="3420456" cy="1080144"/>
          </a:xfrm>
          <a:prstGeom prst="roundRect">
            <a:avLst/>
          </a:prstGeom>
          <a:ln w="19050">
            <a:solidFill>
              <a:schemeClr val="accent3">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Rectangle 18">
            <a:extLst>
              <a:ext uri="{FF2B5EF4-FFF2-40B4-BE49-F238E27FC236}">
                <a16:creationId xmlns:a16="http://schemas.microsoft.com/office/drawing/2014/main" id="{F2262217-0372-48BA-8384-6F09E3FB3AED}"/>
              </a:ext>
            </a:extLst>
          </p:cNvPr>
          <p:cNvSpPr/>
          <p:nvPr/>
        </p:nvSpPr>
        <p:spPr>
          <a:xfrm>
            <a:off x="88563" y="733425"/>
            <a:ext cx="2180405" cy="338554"/>
          </a:xfrm>
          <a:prstGeom prst="rect">
            <a:avLst/>
          </a:prstGeom>
        </p:spPr>
        <p:txBody>
          <a:bodyPr wrap="none">
            <a:spAutoFit/>
          </a:bodyPr>
          <a:lstStyle/>
          <a:p>
            <a:r>
              <a:rPr lang="fr-FR" b="1" u="sng" dirty="0"/>
              <a:t>Chapitre F1 : </a:t>
            </a:r>
            <a:r>
              <a:rPr lang="fr-FR" u="sng" dirty="0"/>
              <a:t>Amines</a:t>
            </a:r>
          </a:p>
        </p:txBody>
      </p:sp>
      <p:graphicFrame>
        <p:nvGraphicFramePr>
          <p:cNvPr id="31" name="Object 4">
            <a:extLst>
              <a:ext uri="{FF2B5EF4-FFF2-40B4-BE49-F238E27FC236}">
                <a16:creationId xmlns:a16="http://schemas.microsoft.com/office/drawing/2014/main" id="{F6F7A997-C3E9-44FB-B16A-9229BF9809F4}"/>
              </a:ext>
            </a:extLst>
          </p:cNvPr>
          <p:cNvGraphicFramePr>
            <a:graphicFrameLocks noChangeAspect="1"/>
          </p:cNvGraphicFramePr>
          <p:nvPr/>
        </p:nvGraphicFramePr>
        <p:xfrm>
          <a:off x="2540004" y="3181511"/>
          <a:ext cx="3249612" cy="933450"/>
        </p:xfrm>
        <a:graphic>
          <a:graphicData uri="http://schemas.openxmlformats.org/presentationml/2006/ole">
            <mc:AlternateContent xmlns:mc="http://schemas.openxmlformats.org/markup-compatibility/2006">
              <mc:Choice xmlns:v="urn:schemas-microsoft-com:vml" Requires="v">
                <p:oleObj name="CS ChemDraw Drawing" r:id="rId7" imgW="2383083" imgH="680828" progId="ChemDraw.Document.6.0">
                  <p:embed/>
                </p:oleObj>
              </mc:Choice>
              <mc:Fallback>
                <p:oleObj name="CS ChemDraw Drawing" r:id="rId7" imgW="2383083" imgH="680828" progId="ChemDraw.Document.6.0">
                  <p:embed/>
                  <p:pic>
                    <p:nvPicPr>
                      <p:cNvPr id="31" name="Object 4">
                        <a:extLst>
                          <a:ext uri="{FF2B5EF4-FFF2-40B4-BE49-F238E27FC236}">
                            <a16:creationId xmlns:a16="http://schemas.microsoft.com/office/drawing/2014/main" id="{F6F7A997-C3E9-44FB-B16A-9229BF9809F4}"/>
                          </a:ext>
                        </a:extLst>
                      </p:cNvPr>
                      <p:cNvPicPr>
                        <a:picLocks noChangeAspect="1" noChangeArrowheads="1"/>
                      </p:cNvPicPr>
                      <p:nvPr/>
                    </p:nvPicPr>
                    <p:blipFill>
                      <a:blip r:embed="rId8"/>
                      <a:srcRect/>
                      <a:stretch>
                        <a:fillRect/>
                      </a:stretch>
                    </p:blipFill>
                    <p:spPr bwMode="auto">
                      <a:xfrm>
                        <a:off x="2540004" y="3181511"/>
                        <a:ext cx="32496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ZoneTexte 26">
            <a:extLst>
              <a:ext uri="{FF2B5EF4-FFF2-40B4-BE49-F238E27FC236}">
                <a16:creationId xmlns:a16="http://schemas.microsoft.com/office/drawing/2014/main" id="{0006B9C9-12A0-4D78-A91A-A56A2FC48835}"/>
              </a:ext>
            </a:extLst>
          </p:cNvPr>
          <p:cNvSpPr txBox="1"/>
          <p:nvPr/>
        </p:nvSpPr>
        <p:spPr>
          <a:xfrm>
            <a:off x="7902444" y="6464974"/>
            <a:ext cx="984565" cy="261610"/>
          </a:xfrm>
          <a:prstGeom prst="rect">
            <a:avLst/>
          </a:prstGeom>
          <a:noFill/>
        </p:spPr>
        <p:txBody>
          <a:bodyPr wrap="none" rtlCol="0">
            <a:spAutoFit/>
          </a:bodyPr>
          <a:lstStyle/>
          <a:p>
            <a:r>
              <a:rPr lang="fr-FR" sz="1100" b="1" i="1" dirty="0">
                <a:solidFill>
                  <a:schemeClr val="accent3">
                    <a:lumMod val="75000"/>
                  </a:schemeClr>
                </a:solidFill>
              </a:rPr>
              <a:t>Fiche  n°F-1</a:t>
            </a:r>
          </a:p>
        </p:txBody>
      </p:sp>
      <p:sp>
        <p:nvSpPr>
          <p:cNvPr id="2" name="Text Box 7">
            <a:extLst>
              <a:ext uri="{FF2B5EF4-FFF2-40B4-BE49-F238E27FC236}">
                <a16:creationId xmlns:a16="http://schemas.microsoft.com/office/drawing/2014/main" id="{BD84965D-CCDE-147B-E98E-58EDB0A9D8EB}"/>
              </a:ext>
            </a:extLst>
          </p:cNvPr>
          <p:cNvSpPr txBox="1">
            <a:spLocks noChangeArrowheads="1"/>
          </p:cNvSpPr>
          <p:nvPr/>
        </p:nvSpPr>
        <p:spPr bwMode="auto">
          <a:xfrm>
            <a:off x="3358632" y="80963"/>
            <a:ext cx="2426755" cy="307777"/>
          </a:xfrm>
          <a:prstGeom prst="rect">
            <a:avLst/>
          </a:prstGeom>
          <a:noFill/>
          <a:ln w="9525">
            <a:noFill/>
            <a:miter lim="800000"/>
            <a:headEnd/>
            <a:tailEnd/>
          </a:ln>
        </p:spPr>
        <p:txBody>
          <a:bodyPr wrap="none">
            <a:spAutoFit/>
          </a:bodyPr>
          <a:lstStyle/>
          <a:p>
            <a:pPr algn="ctr"/>
            <a:r>
              <a:rPr lang="fr-FR" sz="1400" b="1" i="1" dirty="0"/>
              <a:t>UE2 Pharmacie PASS/LAS</a:t>
            </a:r>
            <a:endParaRPr lang="fr-FR" sz="1200" b="1" dirty="0"/>
          </a:p>
        </p:txBody>
      </p:sp>
    </p:spTree>
    <p:custDataLst>
      <p:tags r:id="rId1"/>
    </p:custDataLst>
    <p:extLst>
      <p:ext uri="{BB962C8B-B14F-4D97-AF65-F5344CB8AC3E}">
        <p14:creationId xmlns:p14="http://schemas.microsoft.com/office/powerpoint/2010/main" val="286195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4"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4" name="Accolade fermante 13"/>
          <p:cNvSpPr/>
          <p:nvPr/>
        </p:nvSpPr>
        <p:spPr>
          <a:xfrm rot="10800000">
            <a:off x="1713065" y="1296350"/>
            <a:ext cx="428627" cy="419335"/>
          </a:xfrm>
          <a:prstGeom prst="rightBrace">
            <a:avLst>
              <a:gd name="adj1" fmla="val 8333"/>
              <a:gd name="adj2" fmla="val 49618"/>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Text Box 4"/>
          <p:cNvSpPr txBox="1">
            <a:spLocks noChangeArrowheads="1"/>
          </p:cNvSpPr>
          <p:nvPr/>
        </p:nvSpPr>
        <p:spPr bwMode="auto">
          <a:xfrm>
            <a:off x="251424" y="1214783"/>
            <a:ext cx="1477014" cy="592153"/>
          </a:xfrm>
          <a:prstGeom prst="rect">
            <a:avLst/>
          </a:prstGeom>
          <a:solidFill>
            <a:schemeClr val="accent3">
              <a:lumMod val="75000"/>
            </a:schemeClr>
          </a:solidFill>
          <a:ln w="9525">
            <a:noFill/>
            <a:miter lim="800000"/>
            <a:headEnd/>
            <a:tailEnd/>
          </a:ln>
          <a:effectLst/>
        </p:spPr>
        <p:txBody>
          <a:bodyPr wrap="none" lIns="98746" tIns="49373" rIns="98746" bIns="49373">
            <a:spAutoFit/>
          </a:bodyPr>
          <a:lstStyle/>
          <a:p>
            <a:pPr defTabSz="987425"/>
            <a:r>
              <a:rPr lang="fr-FR" b="1" i="1" dirty="0">
                <a:solidFill>
                  <a:schemeClr val="bg1"/>
                </a:solidFill>
                <a:sym typeface="Wingdings" pitchFamily="2" charset="2"/>
              </a:rPr>
              <a:t>Conversion</a:t>
            </a:r>
          </a:p>
          <a:p>
            <a:pPr defTabSz="987425"/>
            <a:r>
              <a:rPr lang="fr-FR" b="1" i="1" dirty="0">
                <a:solidFill>
                  <a:schemeClr val="bg1"/>
                </a:solidFill>
                <a:sym typeface="Wingdings" pitchFamily="2" charset="2"/>
              </a:rPr>
              <a:t>fonctionnelle</a:t>
            </a:r>
            <a:endParaRPr lang="fr-FR" i="1" dirty="0">
              <a:solidFill>
                <a:schemeClr val="bg1"/>
              </a:solidFill>
              <a:sym typeface="Wingdings" pitchFamily="2" charset="2"/>
            </a:endParaRPr>
          </a:p>
        </p:txBody>
      </p:sp>
      <p:sp>
        <p:nvSpPr>
          <p:cNvPr id="22" name="Text Box 4"/>
          <p:cNvSpPr txBox="1">
            <a:spLocks noChangeArrowheads="1"/>
          </p:cNvSpPr>
          <p:nvPr/>
        </p:nvSpPr>
        <p:spPr bwMode="auto">
          <a:xfrm>
            <a:off x="4870070" y="2070847"/>
            <a:ext cx="1545943" cy="345932"/>
          </a:xfrm>
          <a:prstGeom prst="rect">
            <a:avLst/>
          </a:prstGeom>
          <a:solidFill>
            <a:srgbClr val="0033CC"/>
          </a:solidFill>
          <a:ln w="9525">
            <a:noFill/>
            <a:miter lim="800000"/>
            <a:headEnd/>
            <a:tailEnd/>
          </a:ln>
          <a:effectLst/>
        </p:spPr>
        <p:txBody>
          <a:bodyPr wrap="none" lIns="98746" tIns="49373" rIns="98746" bIns="49373">
            <a:spAutoFit/>
          </a:bodyPr>
          <a:lstStyle/>
          <a:p>
            <a:pPr defTabSz="987425"/>
            <a:r>
              <a:rPr lang="fr-FR" b="1" i="1" dirty="0">
                <a:solidFill>
                  <a:schemeClr val="bg1"/>
                </a:solidFill>
                <a:sym typeface="Wingdings" pitchFamily="2" charset="2"/>
              </a:rPr>
              <a:t>Stéréochimie </a:t>
            </a:r>
            <a:endParaRPr lang="fr-FR" i="1" dirty="0">
              <a:solidFill>
                <a:schemeClr val="bg1"/>
              </a:solidFill>
              <a:sym typeface="Wingdings" pitchFamily="2" charset="2"/>
            </a:endParaRPr>
          </a:p>
        </p:txBody>
      </p:sp>
      <p:cxnSp>
        <p:nvCxnSpPr>
          <p:cNvPr id="23" name="Connecteur droit avec flèche 22"/>
          <p:cNvCxnSpPr>
            <a:endCxn id="22" idx="0"/>
          </p:cNvCxnSpPr>
          <p:nvPr/>
        </p:nvCxnSpPr>
        <p:spPr>
          <a:xfrm>
            <a:off x="4633072" y="1564899"/>
            <a:ext cx="1009970" cy="505948"/>
          </a:xfrm>
          <a:prstGeom prst="straightConnector1">
            <a:avLst/>
          </a:prstGeom>
          <a:ln w="28575">
            <a:solidFill>
              <a:schemeClr val="accent6">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448523" name="Object 11"/>
          <p:cNvGraphicFramePr>
            <a:graphicFrameLocks noChangeAspect="1"/>
          </p:cNvGraphicFramePr>
          <p:nvPr/>
        </p:nvGraphicFramePr>
        <p:xfrm>
          <a:off x="2071688" y="928688"/>
          <a:ext cx="3997325" cy="731837"/>
        </p:xfrm>
        <a:graphic>
          <a:graphicData uri="http://schemas.openxmlformats.org/presentationml/2006/ole">
            <mc:AlternateContent xmlns:mc="http://schemas.openxmlformats.org/markup-compatibility/2006">
              <mc:Choice xmlns:v="urn:schemas-microsoft-com:vml" Requires="v">
                <p:oleObj name="CS ChemDraw Drawing" r:id="rId5" imgW="3997124" imgH="731172" progId="ChemDraw.Document.6.0">
                  <p:embed/>
                </p:oleObj>
              </mc:Choice>
              <mc:Fallback>
                <p:oleObj name="CS ChemDraw Drawing" r:id="rId5" imgW="3997124" imgH="731172" progId="ChemDraw.Document.6.0">
                  <p:embed/>
                  <p:pic>
                    <p:nvPicPr>
                      <p:cNvPr id="448523" name="Object 11"/>
                      <p:cNvPicPr>
                        <a:picLocks noChangeAspect="1" noChangeArrowheads="1"/>
                      </p:cNvPicPr>
                      <p:nvPr/>
                    </p:nvPicPr>
                    <p:blipFill>
                      <a:blip r:embed="rId6"/>
                      <a:srcRect/>
                      <a:stretch>
                        <a:fillRect/>
                      </a:stretch>
                    </p:blipFill>
                    <p:spPr bwMode="auto">
                      <a:xfrm>
                        <a:off x="2071688" y="928688"/>
                        <a:ext cx="39973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5" name="Connecteur droit 24"/>
          <p:cNvCxnSpPr/>
          <p:nvPr/>
        </p:nvCxnSpPr>
        <p:spPr>
          <a:xfrm rot="10800000" flipV="1">
            <a:off x="4862043" y="2119878"/>
            <a:ext cx="1463070" cy="258799"/>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10800000">
            <a:off x="4862043" y="2108643"/>
            <a:ext cx="1451194" cy="260619"/>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à coins arrondis 28"/>
          <p:cNvSpPr/>
          <p:nvPr/>
        </p:nvSpPr>
        <p:spPr>
          <a:xfrm>
            <a:off x="3062076" y="3068952"/>
            <a:ext cx="3251161" cy="1027062"/>
          </a:xfrm>
          <a:prstGeom prst="roundRect">
            <a:avLst/>
          </a:prstGeom>
          <a:ln w="19050">
            <a:solidFill>
              <a:schemeClr val="accent3">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Rectangle 18">
            <a:extLst>
              <a:ext uri="{FF2B5EF4-FFF2-40B4-BE49-F238E27FC236}">
                <a16:creationId xmlns:a16="http://schemas.microsoft.com/office/drawing/2014/main" id="{F2262217-0372-48BA-8384-6F09E3FB3AED}"/>
              </a:ext>
            </a:extLst>
          </p:cNvPr>
          <p:cNvSpPr/>
          <p:nvPr/>
        </p:nvSpPr>
        <p:spPr>
          <a:xfrm>
            <a:off x="88563" y="733425"/>
            <a:ext cx="2180405" cy="338554"/>
          </a:xfrm>
          <a:prstGeom prst="rect">
            <a:avLst/>
          </a:prstGeom>
        </p:spPr>
        <p:txBody>
          <a:bodyPr wrap="none">
            <a:spAutoFit/>
          </a:bodyPr>
          <a:lstStyle/>
          <a:p>
            <a:r>
              <a:rPr lang="fr-FR" b="1" u="sng" dirty="0"/>
              <a:t>Chapitre F1 : </a:t>
            </a:r>
            <a:r>
              <a:rPr lang="fr-FR" u="sng" dirty="0"/>
              <a:t>Amines</a:t>
            </a:r>
          </a:p>
        </p:txBody>
      </p:sp>
      <p:graphicFrame>
        <p:nvGraphicFramePr>
          <p:cNvPr id="31" name="Object 4">
            <a:extLst>
              <a:ext uri="{FF2B5EF4-FFF2-40B4-BE49-F238E27FC236}">
                <a16:creationId xmlns:a16="http://schemas.microsoft.com/office/drawing/2014/main" id="{F6F7A997-C3E9-44FB-B16A-9229BF9809F4}"/>
              </a:ext>
            </a:extLst>
          </p:cNvPr>
          <p:cNvGraphicFramePr>
            <a:graphicFrameLocks noChangeAspect="1"/>
          </p:cNvGraphicFramePr>
          <p:nvPr/>
        </p:nvGraphicFramePr>
        <p:xfrm>
          <a:off x="3143250" y="3092450"/>
          <a:ext cx="3090863" cy="931863"/>
        </p:xfrm>
        <a:graphic>
          <a:graphicData uri="http://schemas.openxmlformats.org/presentationml/2006/ole">
            <mc:AlternateContent xmlns:mc="http://schemas.openxmlformats.org/markup-compatibility/2006">
              <mc:Choice xmlns:v="urn:schemas-microsoft-com:vml" Requires="v">
                <p:oleObj name="CS ChemDraw Drawing" r:id="rId7" imgW="2267288" imgH="681166" progId="ChemDraw.Document.6.0">
                  <p:embed/>
                </p:oleObj>
              </mc:Choice>
              <mc:Fallback>
                <p:oleObj name="CS ChemDraw Drawing" r:id="rId7" imgW="2267288" imgH="681166" progId="ChemDraw.Document.6.0">
                  <p:embed/>
                  <p:pic>
                    <p:nvPicPr>
                      <p:cNvPr id="31" name="Object 4">
                        <a:extLst>
                          <a:ext uri="{FF2B5EF4-FFF2-40B4-BE49-F238E27FC236}">
                            <a16:creationId xmlns:a16="http://schemas.microsoft.com/office/drawing/2014/main" id="{F6F7A997-C3E9-44FB-B16A-9229BF9809F4}"/>
                          </a:ext>
                        </a:extLst>
                      </p:cNvPr>
                      <p:cNvPicPr>
                        <a:picLocks noChangeAspect="1" noChangeArrowheads="1"/>
                      </p:cNvPicPr>
                      <p:nvPr/>
                    </p:nvPicPr>
                    <p:blipFill>
                      <a:blip r:embed="rId8"/>
                      <a:srcRect/>
                      <a:stretch>
                        <a:fillRect/>
                      </a:stretch>
                    </p:blipFill>
                    <p:spPr bwMode="auto">
                      <a:xfrm>
                        <a:off x="3143250" y="3092450"/>
                        <a:ext cx="3090863"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ZoneTexte 26">
            <a:extLst>
              <a:ext uri="{FF2B5EF4-FFF2-40B4-BE49-F238E27FC236}">
                <a16:creationId xmlns:a16="http://schemas.microsoft.com/office/drawing/2014/main" id="{8A95B40B-AA20-4A46-9B00-3CFDE2EE2585}"/>
              </a:ext>
            </a:extLst>
          </p:cNvPr>
          <p:cNvSpPr txBox="1"/>
          <p:nvPr/>
        </p:nvSpPr>
        <p:spPr>
          <a:xfrm>
            <a:off x="7902444" y="6464974"/>
            <a:ext cx="984565" cy="261610"/>
          </a:xfrm>
          <a:prstGeom prst="rect">
            <a:avLst/>
          </a:prstGeom>
          <a:noFill/>
        </p:spPr>
        <p:txBody>
          <a:bodyPr wrap="none" rtlCol="0">
            <a:spAutoFit/>
          </a:bodyPr>
          <a:lstStyle/>
          <a:p>
            <a:r>
              <a:rPr lang="fr-FR" sz="1100" b="1" i="1" dirty="0">
                <a:solidFill>
                  <a:schemeClr val="accent3">
                    <a:lumMod val="75000"/>
                  </a:schemeClr>
                </a:solidFill>
              </a:rPr>
              <a:t>Fiche  n°F-2</a:t>
            </a:r>
          </a:p>
        </p:txBody>
      </p:sp>
      <p:sp>
        <p:nvSpPr>
          <p:cNvPr id="2" name="Text Box 7">
            <a:extLst>
              <a:ext uri="{FF2B5EF4-FFF2-40B4-BE49-F238E27FC236}">
                <a16:creationId xmlns:a16="http://schemas.microsoft.com/office/drawing/2014/main" id="{E245ABFA-23AA-23AB-9356-1335EF6BC3F2}"/>
              </a:ext>
            </a:extLst>
          </p:cNvPr>
          <p:cNvSpPr txBox="1">
            <a:spLocks noChangeArrowheads="1"/>
          </p:cNvSpPr>
          <p:nvPr/>
        </p:nvSpPr>
        <p:spPr bwMode="auto">
          <a:xfrm>
            <a:off x="3358632" y="80963"/>
            <a:ext cx="2426755" cy="307777"/>
          </a:xfrm>
          <a:prstGeom prst="rect">
            <a:avLst/>
          </a:prstGeom>
          <a:noFill/>
          <a:ln w="9525">
            <a:noFill/>
            <a:miter lim="800000"/>
            <a:headEnd/>
            <a:tailEnd/>
          </a:ln>
        </p:spPr>
        <p:txBody>
          <a:bodyPr wrap="none">
            <a:spAutoFit/>
          </a:bodyPr>
          <a:lstStyle/>
          <a:p>
            <a:pPr algn="ctr"/>
            <a:r>
              <a:rPr lang="fr-FR" sz="1400" b="1" i="1" dirty="0"/>
              <a:t>UE2 Pharmacie PASS/LAS</a:t>
            </a:r>
            <a:endParaRPr lang="fr-FR" sz="1200" b="1" dirty="0"/>
          </a:p>
        </p:txBody>
      </p:sp>
    </p:spTree>
    <p:custDataLst>
      <p:tags r:id="rId1"/>
    </p:custDataLst>
    <p:extLst>
      <p:ext uri="{BB962C8B-B14F-4D97-AF65-F5344CB8AC3E}">
        <p14:creationId xmlns:p14="http://schemas.microsoft.com/office/powerpoint/2010/main" val="316249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4"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graphicFrame>
        <p:nvGraphicFramePr>
          <p:cNvPr id="235523" name="Object 3"/>
          <p:cNvGraphicFramePr>
            <a:graphicFrameLocks noChangeAspect="1"/>
          </p:cNvGraphicFramePr>
          <p:nvPr/>
        </p:nvGraphicFramePr>
        <p:xfrm>
          <a:off x="2368384" y="3570450"/>
          <a:ext cx="4597400" cy="1679575"/>
        </p:xfrm>
        <a:graphic>
          <a:graphicData uri="http://schemas.openxmlformats.org/presentationml/2006/ole">
            <mc:AlternateContent xmlns:mc="http://schemas.openxmlformats.org/markup-compatibility/2006">
              <mc:Choice xmlns:v="urn:schemas-microsoft-com:vml" Requires="v">
                <p:oleObj name="CS ChemDraw Drawing" r:id="rId5" imgW="3138958" imgH="1142710" progId="ChemDraw.Document.6.0">
                  <p:embed/>
                </p:oleObj>
              </mc:Choice>
              <mc:Fallback>
                <p:oleObj name="CS ChemDraw Drawing" r:id="rId5" imgW="3138958" imgH="1142710" progId="ChemDraw.Document.6.0">
                  <p:embed/>
                  <p:pic>
                    <p:nvPicPr>
                      <p:cNvPr id="235523" name="Object 3"/>
                      <p:cNvPicPr>
                        <a:picLocks noChangeAspect="1" noChangeArrowheads="1"/>
                      </p:cNvPicPr>
                      <p:nvPr/>
                    </p:nvPicPr>
                    <p:blipFill>
                      <a:blip r:embed="rId6"/>
                      <a:srcRect/>
                      <a:stretch>
                        <a:fillRect/>
                      </a:stretch>
                    </p:blipFill>
                    <p:spPr bwMode="auto">
                      <a:xfrm>
                        <a:off x="2368384" y="3570450"/>
                        <a:ext cx="45974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Accolade fermante 13"/>
          <p:cNvSpPr/>
          <p:nvPr/>
        </p:nvSpPr>
        <p:spPr>
          <a:xfrm rot="10800000">
            <a:off x="1679384" y="1268712"/>
            <a:ext cx="428627" cy="810108"/>
          </a:xfrm>
          <a:prstGeom prst="rightBrace">
            <a:avLst>
              <a:gd name="adj1" fmla="val 8333"/>
              <a:gd name="adj2" fmla="val 49618"/>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Text Box 4"/>
          <p:cNvSpPr txBox="1">
            <a:spLocks noChangeArrowheads="1"/>
          </p:cNvSpPr>
          <p:nvPr/>
        </p:nvSpPr>
        <p:spPr bwMode="auto">
          <a:xfrm>
            <a:off x="251424" y="1441610"/>
            <a:ext cx="1477014" cy="592153"/>
          </a:xfrm>
          <a:prstGeom prst="rect">
            <a:avLst/>
          </a:prstGeom>
          <a:solidFill>
            <a:schemeClr val="accent3">
              <a:lumMod val="75000"/>
            </a:schemeClr>
          </a:solidFill>
          <a:ln w="9525">
            <a:noFill/>
            <a:miter lim="800000"/>
            <a:headEnd/>
            <a:tailEnd/>
          </a:ln>
          <a:effectLst/>
        </p:spPr>
        <p:txBody>
          <a:bodyPr wrap="none" lIns="98746" tIns="49373" rIns="98746" bIns="49373">
            <a:spAutoFit/>
          </a:bodyPr>
          <a:lstStyle/>
          <a:p>
            <a:pPr defTabSz="987425"/>
            <a:r>
              <a:rPr lang="fr-FR" b="1" i="1" dirty="0">
                <a:solidFill>
                  <a:schemeClr val="bg1"/>
                </a:solidFill>
                <a:sym typeface="Wingdings" pitchFamily="2" charset="2"/>
              </a:rPr>
              <a:t>Conversion</a:t>
            </a:r>
          </a:p>
          <a:p>
            <a:pPr defTabSz="987425"/>
            <a:r>
              <a:rPr lang="fr-FR" b="1" i="1" dirty="0">
                <a:solidFill>
                  <a:schemeClr val="bg1"/>
                </a:solidFill>
                <a:sym typeface="Wingdings" pitchFamily="2" charset="2"/>
              </a:rPr>
              <a:t>fonctionnelle</a:t>
            </a:r>
            <a:endParaRPr lang="fr-FR" i="1" dirty="0">
              <a:solidFill>
                <a:schemeClr val="bg1"/>
              </a:solidFill>
              <a:sym typeface="Wingdings" pitchFamily="2" charset="2"/>
            </a:endParaRPr>
          </a:p>
        </p:txBody>
      </p:sp>
      <p:graphicFrame>
        <p:nvGraphicFramePr>
          <p:cNvPr id="16" name="Object 2"/>
          <p:cNvGraphicFramePr>
            <a:graphicFrameLocks noChangeAspect="1"/>
          </p:cNvGraphicFramePr>
          <p:nvPr/>
        </p:nvGraphicFramePr>
        <p:xfrm>
          <a:off x="2011853" y="1298575"/>
          <a:ext cx="4270375" cy="752475"/>
        </p:xfrm>
        <a:graphic>
          <a:graphicData uri="http://schemas.openxmlformats.org/presentationml/2006/ole">
            <mc:AlternateContent xmlns:mc="http://schemas.openxmlformats.org/markup-compatibility/2006">
              <mc:Choice xmlns:v="urn:schemas-microsoft-com:vml" Requires="v">
                <p:oleObj name="CS ChemDraw Drawing" r:id="rId7" imgW="4269901" imgH="752459" progId="ChemDraw.Document.6.0">
                  <p:embed/>
                </p:oleObj>
              </mc:Choice>
              <mc:Fallback>
                <p:oleObj name="CS ChemDraw Drawing" r:id="rId7" imgW="4269901" imgH="752459" progId="ChemDraw.Document.6.0">
                  <p:embed/>
                  <p:pic>
                    <p:nvPicPr>
                      <p:cNvPr id="16" name="Object 2"/>
                      <p:cNvPicPr>
                        <a:picLocks noChangeAspect="1" noChangeArrowheads="1"/>
                      </p:cNvPicPr>
                      <p:nvPr/>
                    </p:nvPicPr>
                    <p:blipFill>
                      <a:blip r:embed="rId8"/>
                      <a:srcRect/>
                      <a:stretch>
                        <a:fillRect/>
                      </a:stretch>
                    </p:blipFill>
                    <p:spPr bwMode="auto">
                      <a:xfrm>
                        <a:off x="2011853" y="1298575"/>
                        <a:ext cx="42703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4"/>
          <p:cNvSpPr txBox="1">
            <a:spLocks noChangeArrowheads="1"/>
          </p:cNvSpPr>
          <p:nvPr/>
        </p:nvSpPr>
        <p:spPr bwMode="auto">
          <a:xfrm>
            <a:off x="5207816" y="2305430"/>
            <a:ext cx="1626093" cy="345932"/>
          </a:xfrm>
          <a:prstGeom prst="rect">
            <a:avLst/>
          </a:prstGeom>
          <a:solidFill>
            <a:srgbClr val="0033CC"/>
          </a:solidFill>
          <a:ln w="9525">
            <a:noFill/>
            <a:miter lim="800000"/>
            <a:headEnd/>
            <a:tailEnd/>
          </a:ln>
          <a:effectLst/>
        </p:spPr>
        <p:txBody>
          <a:bodyPr wrap="none" lIns="98746" tIns="49373" rIns="98746" bIns="49373">
            <a:spAutoFit/>
          </a:bodyPr>
          <a:lstStyle/>
          <a:p>
            <a:pPr defTabSz="987425"/>
            <a:r>
              <a:rPr lang="fr-FR" b="1" i="1" dirty="0">
                <a:solidFill>
                  <a:schemeClr val="bg1"/>
                </a:solidFill>
                <a:sym typeface="Wingdings" pitchFamily="2" charset="2"/>
              </a:rPr>
              <a:t>Stéréochimie* </a:t>
            </a:r>
            <a:endParaRPr lang="fr-FR" i="1" dirty="0">
              <a:solidFill>
                <a:schemeClr val="bg1"/>
              </a:solidFill>
              <a:sym typeface="Wingdings" pitchFamily="2" charset="2"/>
            </a:endParaRPr>
          </a:p>
        </p:txBody>
      </p:sp>
      <p:cxnSp>
        <p:nvCxnSpPr>
          <p:cNvPr id="23" name="Connecteur droit avec flèche 22"/>
          <p:cNvCxnSpPr>
            <a:endCxn id="22" idx="0"/>
          </p:cNvCxnSpPr>
          <p:nvPr/>
        </p:nvCxnSpPr>
        <p:spPr>
          <a:xfrm>
            <a:off x="4991915" y="1734566"/>
            <a:ext cx="1028948" cy="570864"/>
          </a:xfrm>
          <a:prstGeom prst="straightConnector1">
            <a:avLst/>
          </a:prstGeom>
          <a:ln w="28575">
            <a:solidFill>
              <a:schemeClr val="accent6">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7" name="Rectangle à coins arrondis 46"/>
          <p:cNvSpPr/>
          <p:nvPr/>
        </p:nvSpPr>
        <p:spPr>
          <a:xfrm>
            <a:off x="2321700" y="3519012"/>
            <a:ext cx="4644084" cy="1890252"/>
          </a:xfrm>
          <a:prstGeom prst="roundRect">
            <a:avLst/>
          </a:prstGeom>
          <a:ln w="19050">
            <a:solidFill>
              <a:srgbClr val="006600"/>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Rectangle 18">
            <a:extLst>
              <a:ext uri="{FF2B5EF4-FFF2-40B4-BE49-F238E27FC236}">
                <a16:creationId xmlns:a16="http://schemas.microsoft.com/office/drawing/2014/main" id="{806695F1-C032-4412-A96D-A7DEF6135499}"/>
              </a:ext>
            </a:extLst>
          </p:cNvPr>
          <p:cNvSpPr/>
          <p:nvPr/>
        </p:nvSpPr>
        <p:spPr>
          <a:xfrm>
            <a:off x="88563" y="733425"/>
            <a:ext cx="3881191" cy="338554"/>
          </a:xfrm>
          <a:prstGeom prst="rect">
            <a:avLst/>
          </a:prstGeom>
        </p:spPr>
        <p:txBody>
          <a:bodyPr wrap="none">
            <a:spAutoFit/>
          </a:bodyPr>
          <a:lstStyle/>
          <a:p>
            <a:r>
              <a:rPr lang="fr-FR" b="1" u="sng" dirty="0"/>
              <a:t>Chapitre G1 : </a:t>
            </a:r>
            <a:r>
              <a:rPr lang="fr-FR" u="sng" dirty="0"/>
              <a:t>Aldéhydes et des cétones</a:t>
            </a:r>
          </a:p>
        </p:txBody>
      </p:sp>
      <p:cxnSp>
        <p:nvCxnSpPr>
          <p:cNvPr id="20" name="Connecteur droit 19">
            <a:extLst>
              <a:ext uri="{FF2B5EF4-FFF2-40B4-BE49-F238E27FC236}">
                <a16:creationId xmlns:a16="http://schemas.microsoft.com/office/drawing/2014/main" id="{5E849727-C040-434A-9563-1B96790EE585}"/>
              </a:ext>
            </a:extLst>
          </p:cNvPr>
          <p:cNvCxnSpPr/>
          <p:nvPr/>
        </p:nvCxnSpPr>
        <p:spPr>
          <a:xfrm rot="10800000" flipV="1">
            <a:off x="5295266" y="2341125"/>
            <a:ext cx="1463070" cy="258799"/>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535B5EFE-F28A-4125-AC9B-9251D3F85AE3}"/>
              </a:ext>
            </a:extLst>
          </p:cNvPr>
          <p:cNvCxnSpPr/>
          <p:nvPr/>
        </p:nvCxnSpPr>
        <p:spPr>
          <a:xfrm rot="10800000">
            <a:off x="5295266" y="2329890"/>
            <a:ext cx="1451194" cy="260619"/>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 Box 4">
            <a:extLst>
              <a:ext uri="{FF2B5EF4-FFF2-40B4-BE49-F238E27FC236}">
                <a16:creationId xmlns:a16="http://schemas.microsoft.com/office/drawing/2014/main" id="{B1D5E908-94E5-41FF-ADCF-5CBFFAA599BB}"/>
              </a:ext>
            </a:extLst>
          </p:cNvPr>
          <p:cNvSpPr txBox="1">
            <a:spLocks noChangeArrowheads="1"/>
          </p:cNvSpPr>
          <p:nvPr/>
        </p:nvSpPr>
        <p:spPr bwMode="auto">
          <a:xfrm>
            <a:off x="6206550" y="2809504"/>
            <a:ext cx="1965930" cy="253599"/>
          </a:xfrm>
          <a:prstGeom prst="rect">
            <a:avLst/>
          </a:prstGeom>
          <a:solidFill>
            <a:srgbClr val="0033CC"/>
          </a:solidFill>
          <a:ln w="9525">
            <a:noFill/>
            <a:miter lim="800000"/>
            <a:headEnd/>
            <a:tailEnd/>
          </a:ln>
          <a:effectLst/>
        </p:spPr>
        <p:txBody>
          <a:bodyPr wrap="none" lIns="98746" tIns="49373" rIns="98746" bIns="49373">
            <a:spAutoFit/>
          </a:bodyPr>
          <a:lstStyle/>
          <a:p>
            <a:pPr defTabSz="987425"/>
            <a:r>
              <a:rPr lang="fr-FR" sz="1000" b="1" i="1" dirty="0">
                <a:solidFill>
                  <a:schemeClr val="bg1"/>
                </a:solidFill>
                <a:sym typeface="Wingdings" pitchFamily="2" charset="2"/>
              </a:rPr>
              <a:t>* par choix de simplification </a:t>
            </a:r>
            <a:endParaRPr lang="fr-FR" sz="1000" i="1" dirty="0">
              <a:solidFill>
                <a:schemeClr val="bg1"/>
              </a:solidFill>
              <a:sym typeface="Wingdings" pitchFamily="2" charset="2"/>
            </a:endParaRPr>
          </a:p>
        </p:txBody>
      </p:sp>
      <p:sp>
        <p:nvSpPr>
          <p:cNvPr id="27" name="ZoneTexte 26">
            <a:extLst>
              <a:ext uri="{FF2B5EF4-FFF2-40B4-BE49-F238E27FC236}">
                <a16:creationId xmlns:a16="http://schemas.microsoft.com/office/drawing/2014/main" id="{1F3BC61A-ECC8-4D0B-9BFE-FDE69DB52B18}"/>
              </a:ext>
            </a:extLst>
          </p:cNvPr>
          <p:cNvSpPr txBox="1"/>
          <p:nvPr/>
        </p:nvSpPr>
        <p:spPr>
          <a:xfrm>
            <a:off x="7902444" y="6464974"/>
            <a:ext cx="1007007" cy="261610"/>
          </a:xfrm>
          <a:prstGeom prst="rect">
            <a:avLst/>
          </a:prstGeom>
          <a:noFill/>
        </p:spPr>
        <p:txBody>
          <a:bodyPr wrap="none" rtlCol="0">
            <a:spAutoFit/>
          </a:bodyPr>
          <a:lstStyle/>
          <a:p>
            <a:r>
              <a:rPr lang="fr-FR" sz="1100" b="1" i="1" dirty="0">
                <a:solidFill>
                  <a:schemeClr val="accent3">
                    <a:lumMod val="75000"/>
                  </a:schemeClr>
                </a:solidFill>
              </a:rPr>
              <a:t>Fiche  n°G-2</a:t>
            </a:r>
          </a:p>
        </p:txBody>
      </p:sp>
      <p:sp>
        <p:nvSpPr>
          <p:cNvPr id="2" name="Text Box 7">
            <a:extLst>
              <a:ext uri="{FF2B5EF4-FFF2-40B4-BE49-F238E27FC236}">
                <a16:creationId xmlns:a16="http://schemas.microsoft.com/office/drawing/2014/main" id="{DA47869D-B903-C9FC-0215-2A492D64865E}"/>
              </a:ext>
            </a:extLst>
          </p:cNvPr>
          <p:cNvSpPr txBox="1">
            <a:spLocks noChangeArrowheads="1"/>
          </p:cNvSpPr>
          <p:nvPr/>
        </p:nvSpPr>
        <p:spPr bwMode="auto">
          <a:xfrm>
            <a:off x="3358632" y="80963"/>
            <a:ext cx="2426755" cy="307777"/>
          </a:xfrm>
          <a:prstGeom prst="rect">
            <a:avLst/>
          </a:prstGeom>
          <a:noFill/>
          <a:ln w="9525">
            <a:noFill/>
            <a:miter lim="800000"/>
            <a:headEnd/>
            <a:tailEnd/>
          </a:ln>
        </p:spPr>
        <p:txBody>
          <a:bodyPr wrap="none">
            <a:spAutoFit/>
          </a:bodyPr>
          <a:lstStyle/>
          <a:p>
            <a:pPr algn="ctr"/>
            <a:r>
              <a:rPr lang="fr-FR" sz="1400" b="1" i="1" dirty="0"/>
              <a:t>UE2 Pharmacie PASS/LAS</a:t>
            </a:r>
            <a:endParaRPr lang="fr-FR" sz="1200" b="1" dirty="0"/>
          </a:p>
        </p:txBody>
      </p:sp>
    </p:spTree>
    <p:custDataLst>
      <p:tags r:id="rId1"/>
    </p:custDataLst>
    <p:extLst>
      <p:ext uri="{BB962C8B-B14F-4D97-AF65-F5344CB8AC3E}">
        <p14:creationId xmlns:p14="http://schemas.microsoft.com/office/powerpoint/2010/main" val="251047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7"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4"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graphicFrame>
        <p:nvGraphicFramePr>
          <p:cNvPr id="235523" name="Object 3"/>
          <p:cNvGraphicFramePr>
            <a:graphicFrameLocks noChangeAspect="1"/>
          </p:cNvGraphicFramePr>
          <p:nvPr/>
        </p:nvGraphicFramePr>
        <p:xfrm>
          <a:off x="2435225" y="3809685"/>
          <a:ext cx="4464050" cy="1381125"/>
        </p:xfrm>
        <a:graphic>
          <a:graphicData uri="http://schemas.openxmlformats.org/presentationml/2006/ole">
            <mc:AlternateContent xmlns:mc="http://schemas.openxmlformats.org/markup-compatibility/2006">
              <mc:Choice xmlns:v="urn:schemas-microsoft-com:vml" Requires="v">
                <p:oleObj name="CS ChemDraw Drawing" r:id="rId5" imgW="3047469" imgH="939982" progId="ChemDraw.Document.6.0">
                  <p:embed/>
                </p:oleObj>
              </mc:Choice>
              <mc:Fallback>
                <p:oleObj name="CS ChemDraw Drawing" r:id="rId5" imgW="3047469" imgH="939982" progId="ChemDraw.Document.6.0">
                  <p:embed/>
                  <p:pic>
                    <p:nvPicPr>
                      <p:cNvPr id="235523" name="Object 3"/>
                      <p:cNvPicPr>
                        <a:picLocks noChangeAspect="1" noChangeArrowheads="1"/>
                      </p:cNvPicPr>
                      <p:nvPr/>
                    </p:nvPicPr>
                    <p:blipFill>
                      <a:blip r:embed="rId6"/>
                      <a:srcRect/>
                      <a:stretch>
                        <a:fillRect/>
                      </a:stretch>
                    </p:blipFill>
                    <p:spPr bwMode="auto">
                      <a:xfrm>
                        <a:off x="2435225" y="3809685"/>
                        <a:ext cx="44640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Accolade fermante 13"/>
          <p:cNvSpPr/>
          <p:nvPr/>
        </p:nvSpPr>
        <p:spPr>
          <a:xfrm rot="10800000">
            <a:off x="1679384" y="1268712"/>
            <a:ext cx="428627" cy="810108"/>
          </a:xfrm>
          <a:prstGeom prst="rightBrace">
            <a:avLst>
              <a:gd name="adj1" fmla="val 8333"/>
              <a:gd name="adj2" fmla="val 49618"/>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Text Box 4"/>
          <p:cNvSpPr txBox="1">
            <a:spLocks noChangeArrowheads="1"/>
          </p:cNvSpPr>
          <p:nvPr/>
        </p:nvSpPr>
        <p:spPr bwMode="auto">
          <a:xfrm>
            <a:off x="251424" y="1441610"/>
            <a:ext cx="1477014" cy="592153"/>
          </a:xfrm>
          <a:prstGeom prst="rect">
            <a:avLst/>
          </a:prstGeom>
          <a:solidFill>
            <a:schemeClr val="accent3">
              <a:lumMod val="75000"/>
            </a:schemeClr>
          </a:solidFill>
          <a:ln w="9525">
            <a:noFill/>
            <a:miter lim="800000"/>
            <a:headEnd/>
            <a:tailEnd/>
          </a:ln>
          <a:effectLst/>
        </p:spPr>
        <p:txBody>
          <a:bodyPr wrap="none" lIns="98746" tIns="49373" rIns="98746" bIns="49373">
            <a:spAutoFit/>
          </a:bodyPr>
          <a:lstStyle/>
          <a:p>
            <a:pPr defTabSz="987425"/>
            <a:r>
              <a:rPr lang="fr-FR" b="1" i="1" dirty="0">
                <a:solidFill>
                  <a:schemeClr val="bg1"/>
                </a:solidFill>
                <a:sym typeface="Wingdings" pitchFamily="2" charset="2"/>
              </a:rPr>
              <a:t>Conversion</a:t>
            </a:r>
          </a:p>
          <a:p>
            <a:pPr defTabSz="987425"/>
            <a:r>
              <a:rPr lang="fr-FR" b="1" i="1" dirty="0">
                <a:solidFill>
                  <a:schemeClr val="bg1"/>
                </a:solidFill>
                <a:sym typeface="Wingdings" pitchFamily="2" charset="2"/>
              </a:rPr>
              <a:t>fonctionnelle</a:t>
            </a:r>
            <a:endParaRPr lang="fr-FR" i="1" dirty="0">
              <a:solidFill>
                <a:schemeClr val="bg1"/>
              </a:solidFill>
              <a:sym typeface="Wingdings" pitchFamily="2" charset="2"/>
            </a:endParaRPr>
          </a:p>
        </p:txBody>
      </p:sp>
      <p:graphicFrame>
        <p:nvGraphicFramePr>
          <p:cNvPr id="16" name="Object 2"/>
          <p:cNvGraphicFramePr>
            <a:graphicFrameLocks noChangeAspect="1"/>
          </p:cNvGraphicFramePr>
          <p:nvPr/>
        </p:nvGraphicFramePr>
        <p:xfrm>
          <a:off x="1988524" y="818652"/>
          <a:ext cx="5103812" cy="1471612"/>
        </p:xfrm>
        <a:graphic>
          <a:graphicData uri="http://schemas.openxmlformats.org/presentationml/2006/ole">
            <mc:AlternateContent xmlns:mc="http://schemas.openxmlformats.org/markup-compatibility/2006">
              <mc:Choice xmlns:v="urn:schemas-microsoft-com:vml" Requires="v">
                <p:oleObj name="CS ChemDraw Drawing" r:id="rId7" imgW="5103423" imgH="1471806" progId="ChemDraw.Document.6.0">
                  <p:embed/>
                </p:oleObj>
              </mc:Choice>
              <mc:Fallback>
                <p:oleObj name="CS ChemDraw Drawing" r:id="rId7" imgW="5103423" imgH="1471806" progId="ChemDraw.Document.6.0">
                  <p:embed/>
                  <p:pic>
                    <p:nvPicPr>
                      <p:cNvPr id="16" name="Object 2"/>
                      <p:cNvPicPr>
                        <a:picLocks noChangeAspect="1" noChangeArrowheads="1"/>
                      </p:cNvPicPr>
                      <p:nvPr/>
                    </p:nvPicPr>
                    <p:blipFill>
                      <a:blip r:embed="rId8"/>
                      <a:srcRect/>
                      <a:stretch>
                        <a:fillRect/>
                      </a:stretch>
                    </p:blipFill>
                    <p:spPr bwMode="auto">
                      <a:xfrm>
                        <a:off x="1988524" y="818652"/>
                        <a:ext cx="5103812" cy="147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4"/>
          <p:cNvSpPr txBox="1">
            <a:spLocks noChangeArrowheads="1"/>
          </p:cNvSpPr>
          <p:nvPr/>
        </p:nvSpPr>
        <p:spPr bwMode="auto">
          <a:xfrm>
            <a:off x="5207816" y="2305430"/>
            <a:ext cx="1626093" cy="345932"/>
          </a:xfrm>
          <a:prstGeom prst="rect">
            <a:avLst/>
          </a:prstGeom>
          <a:solidFill>
            <a:srgbClr val="0033CC"/>
          </a:solidFill>
          <a:ln w="9525">
            <a:noFill/>
            <a:miter lim="800000"/>
            <a:headEnd/>
            <a:tailEnd/>
          </a:ln>
          <a:effectLst/>
        </p:spPr>
        <p:txBody>
          <a:bodyPr wrap="none" lIns="98746" tIns="49373" rIns="98746" bIns="49373">
            <a:spAutoFit/>
          </a:bodyPr>
          <a:lstStyle/>
          <a:p>
            <a:pPr defTabSz="987425"/>
            <a:r>
              <a:rPr lang="fr-FR" b="1" i="1" dirty="0">
                <a:solidFill>
                  <a:schemeClr val="bg1"/>
                </a:solidFill>
                <a:sym typeface="Wingdings" pitchFamily="2" charset="2"/>
              </a:rPr>
              <a:t>Stéréochimie* </a:t>
            </a:r>
            <a:endParaRPr lang="fr-FR" i="1" dirty="0">
              <a:solidFill>
                <a:schemeClr val="bg1"/>
              </a:solidFill>
              <a:sym typeface="Wingdings" pitchFamily="2" charset="2"/>
            </a:endParaRPr>
          </a:p>
        </p:txBody>
      </p:sp>
      <p:cxnSp>
        <p:nvCxnSpPr>
          <p:cNvPr id="23" name="Connecteur droit avec flèche 22"/>
          <p:cNvCxnSpPr>
            <a:endCxn id="22" idx="0"/>
          </p:cNvCxnSpPr>
          <p:nvPr/>
        </p:nvCxnSpPr>
        <p:spPr>
          <a:xfrm>
            <a:off x="4991915" y="1734566"/>
            <a:ext cx="1028948" cy="570864"/>
          </a:xfrm>
          <a:prstGeom prst="straightConnector1">
            <a:avLst/>
          </a:prstGeom>
          <a:ln w="28575">
            <a:solidFill>
              <a:schemeClr val="accent6">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7" name="Rectangle à coins arrondis 46"/>
          <p:cNvSpPr/>
          <p:nvPr/>
        </p:nvSpPr>
        <p:spPr>
          <a:xfrm>
            <a:off x="2321700" y="3609024"/>
            <a:ext cx="4644084" cy="1710228"/>
          </a:xfrm>
          <a:prstGeom prst="roundRect">
            <a:avLst/>
          </a:prstGeom>
          <a:ln w="19050">
            <a:solidFill>
              <a:srgbClr val="006600"/>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Rectangle 18">
            <a:extLst>
              <a:ext uri="{FF2B5EF4-FFF2-40B4-BE49-F238E27FC236}">
                <a16:creationId xmlns:a16="http://schemas.microsoft.com/office/drawing/2014/main" id="{806695F1-C032-4412-A96D-A7DEF6135499}"/>
              </a:ext>
            </a:extLst>
          </p:cNvPr>
          <p:cNvSpPr/>
          <p:nvPr/>
        </p:nvSpPr>
        <p:spPr>
          <a:xfrm>
            <a:off x="88563" y="733425"/>
            <a:ext cx="3881191" cy="338554"/>
          </a:xfrm>
          <a:prstGeom prst="rect">
            <a:avLst/>
          </a:prstGeom>
        </p:spPr>
        <p:txBody>
          <a:bodyPr wrap="none">
            <a:spAutoFit/>
          </a:bodyPr>
          <a:lstStyle/>
          <a:p>
            <a:r>
              <a:rPr lang="fr-FR" b="1" u="sng" dirty="0"/>
              <a:t>Chapitre G1 : </a:t>
            </a:r>
            <a:r>
              <a:rPr lang="fr-FR" u="sng" dirty="0"/>
              <a:t>Aldéhydes et des cétones</a:t>
            </a:r>
          </a:p>
        </p:txBody>
      </p:sp>
      <p:cxnSp>
        <p:nvCxnSpPr>
          <p:cNvPr id="20" name="Connecteur droit 19">
            <a:extLst>
              <a:ext uri="{FF2B5EF4-FFF2-40B4-BE49-F238E27FC236}">
                <a16:creationId xmlns:a16="http://schemas.microsoft.com/office/drawing/2014/main" id="{5E849727-C040-434A-9563-1B96790EE585}"/>
              </a:ext>
            </a:extLst>
          </p:cNvPr>
          <p:cNvCxnSpPr/>
          <p:nvPr/>
        </p:nvCxnSpPr>
        <p:spPr>
          <a:xfrm rot="10800000" flipV="1">
            <a:off x="5295266" y="2341125"/>
            <a:ext cx="1463070" cy="258799"/>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535B5EFE-F28A-4125-AC9B-9251D3F85AE3}"/>
              </a:ext>
            </a:extLst>
          </p:cNvPr>
          <p:cNvCxnSpPr/>
          <p:nvPr/>
        </p:nvCxnSpPr>
        <p:spPr>
          <a:xfrm rot="10800000">
            <a:off x="5295266" y="2329890"/>
            <a:ext cx="1451194" cy="260619"/>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 Box 4">
            <a:extLst>
              <a:ext uri="{FF2B5EF4-FFF2-40B4-BE49-F238E27FC236}">
                <a16:creationId xmlns:a16="http://schemas.microsoft.com/office/drawing/2014/main" id="{B1D5E908-94E5-41FF-ADCF-5CBFFAA599BB}"/>
              </a:ext>
            </a:extLst>
          </p:cNvPr>
          <p:cNvSpPr txBox="1">
            <a:spLocks noChangeArrowheads="1"/>
          </p:cNvSpPr>
          <p:nvPr/>
        </p:nvSpPr>
        <p:spPr bwMode="auto">
          <a:xfrm>
            <a:off x="6206550" y="2809504"/>
            <a:ext cx="1965930" cy="253599"/>
          </a:xfrm>
          <a:prstGeom prst="rect">
            <a:avLst/>
          </a:prstGeom>
          <a:solidFill>
            <a:srgbClr val="0033CC"/>
          </a:solidFill>
          <a:ln w="9525">
            <a:noFill/>
            <a:miter lim="800000"/>
            <a:headEnd/>
            <a:tailEnd/>
          </a:ln>
          <a:effectLst/>
        </p:spPr>
        <p:txBody>
          <a:bodyPr wrap="none" lIns="98746" tIns="49373" rIns="98746" bIns="49373">
            <a:spAutoFit/>
          </a:bodyPr>
          <a:lstStyle/>
          <a:p>
            <a:pPr defTabSz="987425"/>
            <a:r>
              <a:rPr lang="fr-FR" sz="1000" b="1" i="1" dirty="0">
                <a:solidFill>
                  <a:schemeClr val="bg1"/>
                </a:solidFill>
                <a:sym typeface="Wingdings" pitchFamily="2" charset="2"/>
              </a:rPr>
              <a:t>* par choix de simplification </a:t>
            </a:r>
            <a:endParaRPr lang="fr-FR" sz="1000" i="1" dirty="0">
              <a:solidFill>
                <a:schemeClr val="bg1"/>
              </a:solidFill>
              <a:sym typeface="Wingdings" pitchFamily="2" charset="2"/>
            </a:endParaRPr>
          </a:p>
        </p:txBody>
      </p:sp>
      <p:sp>
        <p:nvSpPr>
          <p:cNvPr id="27" name="ZoneTexte 26">
            <a:extLst>
              <a:ext uri="{FF2B5EF4-FFF2-40B4-BE49-F238E27FC236}">
                <a16:creationId xmlns:a16="http://schemas.microsoft.com/office/drawing/2014/main" id="{3B0823B1-DCF9-4C8F-A2CA-41426925F6ED}"/>
              </a:ext>
            </a:extLst>
          </p:cNvPr>
          <p:cNvSpPr txBox="1"/>
          <p:nvPr/>
        </p:nvSpPr>
        <p:spPr>
          <a:xfrm>
            <a:off x="7902444" y="6464974"/>
            <a:ext cx="1007007" cy="261610"/>
          </a:xfrm>
          <a:prstGeom prst="rect">
            <a:avLst/>
          </a:prstGeom>
          <a:noFill/>
        </p:spPr>
        <p:txBody>
          <a:bodyPr wrap="none" rtlCol="0">
            <a:spAutoFit/>
          </a:bodyPr>
          <a:lstStyle/>
          <a:p>
            <a:r>
              <a:rPr lang="fr-FR" sz="1100" b="1" i="1" dirty="0">
                <a:solidFill>
                  <a:schemeClr val="accent3">
                    <a:lumMod val="75000"/>
                  </a:schemeClr>
                </a:solidFill>
              </a:rPr>
              <a:t>Fiche  n°G-3</a:t>
            </a:r>
          </a:p>
        </p:txBody>
      </p:sp>
      <p:sp>
        <p:nvSpPr>
          <p:cNvPr id="2" name="Text Box 7">
            <a:extLst>
              <a:ext uri="{FF2B5EF4-FFF2-40B4-BE49-F238E27FC236}">
                <a16:creationId xmlns:a16="http://schemas.microsoft.com/office/drawing/2014/main" id="{63DD1D5A-8175-3FEF-80C0-E7C86EC68AA1}"/>
              </a:ext>
            </a:extLst>
          </p:cNvPr>
          <p:cNvSpPr txBox="1">
            <a:spLocks noChangeArrowheads="1"/>
          </p:cNvSpPr>
          <p:nvPr/>
        </p:nvSpPr>
        <p:spPr bwMode="auto">
          <a:xfrm>
            <a:off x="3358632" y="80963"/>
            <a:ext cx="2426755" cy="307777"/>
          </a:xfrm>
          <a:prstGeom prst="rect">
            <a:avLst/>
          </a:prstGeom>
          <a:noFill/>
          <a:ln w="9525">
            <a:noFill/>
            <a:miter lim="800000"/>
            <a:headEnd/>
            <a:tailEnd/>
          </a:ln>
        </p:spPr>
        <p:txBody>
          <a:bodyPr wrap="none">
            <a:spAutoFit/>
          </a:bodyPr>
          <a:lstStyle/>
          <a:p>
            <a:pPr algn="ctr"/>
            <a:r>
              <a:rPr lang="fr-FR" sz="1400" b="1" i="1" dirty="0"/>
              <a:t>UE2 Pharmacie PASS/LAS</a:t>
            </a:r>
            <a:endParaRPr lang="fr-FR" sz="1200" b="1" dirty="0"/>
          </a:p>
        </p:txBody>
      </p:sp>
    </p:spTree>
    <p:custDataLst>
      <p:tags r:id="rId1"/>
    </p:custDataLst>
    <p:extLst>
      <p:ext uri="{BB962C8B-B14F-4D97-AF65-F5344CB8AC3E}">
        <p14:creationId xmlns:p14="http://schemas.microsoft.com/office/powerpoint/2010/main" val="295569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7"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CFC7CD9-AF74-4DF9-A6C1-3A39CDC3ABED}"/>
              </a:ext>
            </a:extLst>
          </p:cNvPr>
          <p:cNvSpPr txBox="1"/>
          <p:nvPr/>
        </p:nvSpPr>
        <p:spPr>
          <a:xfrm>
            <a:off x="0" y="0"/>
            <a:ext cx="779252" cy="646331"/>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b="1" dirty="0">
                <a:solidFill>
                  <a:srgbClr val="FF0000"/>
                </a:solidFill>
                <a:latin typeface="+mj-lt"/>
              </a:rPr>
              <a:t>Divers</a:t>
            </a:r>
            <a:endParaRPr lang="fr-FR" altLang="fr-FR" dirty="0">
              <a:solidFill>
                <a:srgbClr val="FF0000"/>
              </a:solidFill>
              <a:latin typeface="+mj-lt"/>
            </a:endParaRPr>
          </a:p>
          <a:p>
            <a:endParaRPr lang="fr-FR" b="1" u="sng" dirty="0">
              <a:solidFill>
                <a:srgbClr val="FF0000"/>
              </a:solidFill>
            </a:endParaRPr>
          </a:p>
        </p:txBody>
      </p:sp>
      <p:pic>
        <p:nvPicPr>
          <p:cNvPr id="10" name="Image 9">
            <a:extLst>
              <a:ext uri="{FF2B5EF4-FFF2-40B4-BE49-F238E27FC236}">
                <a16:creationId xmlns:a16="http://schemas.microsoft.com/office/drawing/2014/main" id="{2917F73C-95CC-4D75-ADF1-BDF4192BFE1B}"/>
              </a:ext>
            </a:extLst>
          </p:cNvPr>
          <p:cNvPicPr>
            <a:picLocks noChangeAspect="1"/>
          </p:cNvPicPr>
          <p:nvPr/>
        </p:nvPicPr>
        <p:blipFill rotWithShape="1">
          <a:blip r:embed="rId2"/>
          <a:srcRect t="23894" b="68004"/>
          <a:stretch/>
        </p:blipFill>
        <p:spPr>
          <a:xfrm>
            <a:off x="229541" y="369332"/>
            <a:ext cx="8684917" cy="646331"/>
          </a:xfrm>
          <a:prstGeom prst="rect">
            <a:avLst/>
          </a:prstGeom>
          <a:ln w="19050">
            <a:solidFill>
              <a:srgbClr val="FF0000"/>
            </a:solidFill>
          </a:ln>
        </p:spPr>
      </p:pic>
      <p:pic>
        <p:nvPicPr>
          <p:cNvPr id="12" name="Image 11">
            <a:extLst>
              <a:ext uri="{FF2B5EF4-FFF2-40B4-BE49-F238E27FC236}">
                <a16:creationId xmlns:a16="http://schemas.microsoft.com/office/drawing/2014/main" id="{4286977A-0BA9-416B-9DC1-CAE81AF0C9EC}"/>
              </a:ext>
            </a:extLst>
          </p:cNvPr>
          <p:cNvPicPr>
            <a:picLocks noChangeAspect="1"/>
          </p:cNvPicPr>
          <p:nvPr/>
        </p:nvPicPr>
        <p:blipFill rotWithShape="1">
          <a:blip r:embed="rId2"/>
          <a:srcRect t="94785"/>
          <a:stretch/>
        </p:blipFill>
        <p:spPr>
          <a:xfrm>
            <a:off x="229540" y="1124744"/>
            <a:ext cx="8684917" cy="418448"/>
          </a:xfrm>
          <a:prstGeom prst="rect">
            <a:avLst/>
          </a:prstGeom>
          <a:ln w="19050">
            <a:solidFill>
              <a:srgbClr val="00B050"/>
            </a:solidFill>
          </a:ln>
        </p:spPr>
      </p:pic>
      <p:pic>
        <p:nvPicPr>
          <p:cNvPr id="19" name="Image 18">
            <a:extLst>
              <a:ext uri="{FF2B5EF4-FFF2-40B4-BE49-F238E27FC236}">
                <a16:creationId xmlns:a16="http://schemas.microsoft.com/office/drawing/2014/main" id="{99832F70-0120-4F63-9ACB-E6CC3374ADAE}"/>
              </a:ext>
            </a:extLst>
          </p:cNvPr>
          <p:cNvPicPr>
            <a:picLocks noChangeAspect="1"/>
          </p:cNvPicPr>
          <p:nvPr/>
        </p:nvPicPr>
        <p:blipFill rotWithShape="1">
          <a:blip r:embed="rId3"/>
          <a:srcRect t="26870" b="63066"/>
          <a:stretch/>
        </p:blipFill>
        <p:spPr>
          <a:xfrm>
            <a:off x="229541" y="1772816"/>
            <a:ext cx="8686800" cy="646331"/>
          </a:xfrm>
          <a:prstGeom prst="rect">
            <a:avLst/>
          </a:prstGeom>
          <a:ln w="19050">
            <a:solidFill>
              <a:srgbClr val="FF0000"/>
            </a:solidFill>
          </a:ln>
        </p:spPr>
      </p:pic>
      <p:pic>
        <p:nvPicPr>
          <p:cNvPr id="20" name="Image 19">
            <a:extLst>
              <a:ext uri="{FF2B5EF4-FFF2-40B4-BE49-F238E27FC236}">
                <a16:creationId xmlns:a16="http://schemas.microsoft.com/office/drawing/2014/main" id="{F9535EBC-31C7-4169-92DC-2524D09F4AEB}"/>
              </a:ext>
            </a:extLst>
          </p:cNvPr>
          <p:cNvPicPr>
            <a:picLocks noChangeAspect="1"/>
          </p:cNvPicPr>
          <p:nvPr/>
        </p:nvPicPr>
        <p:blipFill rotWithShape="1">
          <a:blip r:embed="rId3"/>
          <a:srcRect t="91839"/>
          <a:stretch/>
        </p:blipFill>
        <p:spPr>
          <a:xfrm>
            <a:off x="205680" y="2492896"/>
            <a:ext cx="8686800" cy="558629"/>
          </a:xfrm>
          <a:prstGeom prst="rect">
            <a:avLst/>
          </a:prstGeom>
          <a:ln w="19050">
            <a:solidFill>
              <a:srgbClr val="00B050"/>
            </a:solidFill>
          </a:ln>
        </p:spPr>
      </p:pic>
      <p:cxnSp>
        <p:nvCxnSpPr>
          <p:cNvPr id="21" name="Connecteur droit 20">
            <a:extLst>
              <a:ext uri="{FF2B5EF4-FFF2-40B4-BE49-F238E27FC236}">
                <a16:creationId xmlns:a16="http://schemas.microsoft.com/office/drawing/2014/main" id="{065D8E85-5494-454B-AB82-785753B28637}"/>
              </a:ext>
            </a:extLst>
          </p:cNvPr>
          <p:cNvCxnSpPr/>
          <p:nvPr/>
        </p:nvCxnSpPr>
        <p:spPr>
          <a:xfrm>
            <a:off x="2411760" y="1700808"/>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9DDCC88-0A82-4516-ABE9-6BE82F04187C}"/>
              </a:ext>
            </a:extLst>
          </p:cNvPr>
          <p:cNvSpPr/>
          <p:nvPr/>
        </p:nvSpPr>
        <p:spPr>
          <a:xfrm>
            <a:off x="209362" y="3240151"/>
            <a:ext cx="8670810" cy="738664"/>
          </a:xfrm>
          <a:prstGeom prst="rect">
            <a:avLst/>
          </a:prstGeom>
          <a:ln w="19050">
            <a:solidFill>
              <a:srgbClr val="FF0000"/>
            </a:solidFill>
          </a:ln>
        </p:spPr>
        <p:txBody>
          <a:bodyPr wrap="square">
            <a:spAutoFit/>
          </a:bodyPr>
          <a:lstStyle/>
          <a:p>
            <a:r>
              <a:rPr lang="fr-FR" sz="1400" dirty="0"/>
              <a:t>Je ne pense pas qu'il y ait un rapport direct avec votre cours, mais devons-nous admettre que (C6H6) par exemple est un cycle aromatique ? Car en formant 4 doubles liaisons et 1 liaison simple entre les carbones, on retrouve le C6H6 : CH2=C=CH-CH=C=CH2. </a:t>
            </a:r>
          </a:p>
        </p:txBody>
      </p:sp>
      <p:sp>
        <p:nvSpPr>
          <p:cNvPr id="23" name="Rectangle 22">
            <a:extLst>
              <a:ext uri="{FF2B5EF4-FFF2-40B4-BE49-F238E27FC236}">
                <a16:creationId xmlns:a16="http://schemas.microsoft.com/office/drawing/2014/main" id="{3448E8D2-24BE-4FD8-BFC4-F03462E70727}"/>
              </a:ext>
            </a:extLst>
          </p:cNvPr>
          <p:cNvSpPr/>
          <p:nvPr/>
        </p:nvSpPr>
        <p:spPr>
          <a:xfrm>
            <a:off x="225694" y="4077072"/>
            <a:ext cx="8670810" cy="738664"/>
          </a:xfrm>
          <a:prstGeom prst="rect">
            <a:avLst/>
          </a:prstGeom>
          <a:ln w="19050">
            <a:solidFill>
              <a:srgbClr val="00B050"/>
            </a:solidFill>
          </a:ln>
        </p:spPr>
        <p:txBody>
          <a:bodyPr wrap="square">
            <a:spAutoFit/>
          </a:bodyPr>
          <a:lstStyle/>
          <a:p>
            <a:r>
              <a:rPr lang="fr-FR" sz="1400" dirty="0"/>
              <a:t>C</a:t>
            </a:r>
            <a:r>
              <a:rPr lang="fr-FR" sz="1400" baseline="-25000" dirty="0"/>
              <a:t>6</a:t>
            </a:r>
            <a:r>
              <a:rPr lang="fr-FR" sz="1400" dirty="0"/>
              <a:t>H</a:t>
            </a:r>
            <a:r>
              <a:rPr lang="fr-FR" sz="1400" baseline="-25000" dirty="0"/>
              <a:t>6</a:t>
            </a:r>
            <a:r>
              <a:rPr lang="fr-FR" sz="1400" dirty="0"/>
              <a:t> est communément utilisé pour désigner le benzène, qui est bien un cycle aromatique. Dans mon cours ce que vous trouverez plutôt c'est -C</a:t>
            </a:r>
            <a:r>
              <a:rPr lang="fr-FR" sz="1400" baseline="-25000" dirty="0"/>
              <a:t>6</a:t>
            </a:r>
            <a:r>
              <a:rPr lang="fr-FR" sz="1400" dirty="0"/>
              <a:t>H</a:t>
            </a:r>
            <a:r>
              <a:rPr lang="fr-FR" sz="1400" baseline="-25000" dirty="0"/>
              <a:t>5</a:t>
            </a:r>
            <a:r>
              <a:rPr lang="fr-FR" sz="1400" dirty="0"/>
              <a:t>, qui est le substituant correspondant qu'on appelle phényle. L'autre représentation que vous donnez pour C</a:t>
            </a:r>
            <a:r>
              <a:rPr lang="fr-FR" sz="1400" baseline="-25000" dirty="0"/>
              <a:t>6</a:t>
            </a:r>
            <a:r>
              <a:rPr lang="fr-FR" sz="1400" dirty="0"/>
              <a:t>H</a:t>
            </a:r>
            <a:r>
              <a:rPr lang="fr-FR" sz="1400" baseline="-25000" dirty="0"/>
              <a:t>6</a:t>
            </a:r>
            <a:r>
              <a:rPr lang="fr-FR" sz="1400" dirty="0"/>
              <a:t> appartient à une famille de composés  (les allènes) qui n'est pas au programme de l’UE2.</a:t>
            </a:r>
          </a:p>
        </p:txBody>
      </p:sp>
      <p:cxnSp>
        <p:nvCxnSpPr>
          <p:cNvPr id="24" name="Connecteur droit 23">
            <a:extLst>
              <a:ext uri="{FF2B5EF4-FFF2-40B4-BE49-F238E27FC236}">
                <a16:creationId xmlns:a16="http://schemas.microsoft.com/office/drawing/2014/main" id="{539F5C27-05C4-4191-854E-BCA66707A6CE}"/>
              </a:ext>
            </a:extLst>
          </p:cNvPr>
          <p:cNvCxnSpPr/>
          <p:nvPr/>
        </p:nvCxnSpPr>
        <p:spPr>
          <a:xfrm>
            <a:off x="2476415" y="3167074"/>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9B041025-09D6-42BA-893F-05F0CE2B64B6}"/>
              </a:ext>
            </a:extLst>
          </p:cNvPr>
          <p:cNvCxnSpPr/>
          <p:nvPr/>
        </p:nvCxnSpPr>
        <p:spPr>
          <a:xfrm>
            <a:off x="2483768" y="5013176"/>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6" name="Image 25">
            <a:extLst>
              <a:ext uri="{FF2B5EF4-FFF2-40B4-BE49-F238E27FC236}">
                <a16:creationId xmlns:a16="http://schemas.microsoft.com/office/drawing/2014/main" id="{0D5A8B5E-8877-476E-AA0E-B45D64FE554E}"/>
              </a:ext>
            </a:extLst>
          </p:cNvPr>
          <p:cNvPicPr>
            <a:picLocks noChangeAspect="1"/>
          </p:cNvPicPr>
          <p:nvPr/>
        </p:nvPicPr>
        <p:blipFill rotWithShape="1">
          <a:blip r:embed="rId4"/>
          <a:srcRect t="26917" b="64140"/>
          <a:stretch/>
        </p:blipFill>
        <p:spPr>
          <a:xfrm>
            <a:off x="179512" y="5102270"/>
            <a:ext cx="8686800" cy="646331"/>
          </a:xfrm>
          <a:prstGeom prst="rect">
            <a:avLst/>
          </a:prstGeom>
          <a:ln w="19050">
            <a:solidFill>
              <a:srgbClr val="FF0000"/>
            </a:solidFill>
          </a:ln>
        </p:spPr>
      </p:pic>
      <p:pic>
        <p:nvPicPr>
          <p:cNvPr id="27" name="Image 26">
            <a:extLst>
              <a:ext uri="{FF2B5EF4-FFF2-40B4-BE49-F238E27FC236}">
                <a16:creationId xmlns:a16="http://schemas.microsoft.com/office/drawing/2014/main" id="{E70AA1DB-A433-46CE-8BC4-34DA7088E95F}"/>
              </a:ext>
            </a:extLst>
          </p:cNvPr>
          <p:cNvPicPr>
            <a:picLocks noChangeAspect="1"/>
          </p:cNvPicPr>
          <p:nvPr/>
        </p:nvPicPr>
        <p:blipFill rotWithShape="1">
          <a:blip r:embed="rId4"/>
          <a:srcRect t="86932" b="4275"/>
          <a:stretch/>
        </p:blipFill>
        <p:spPr>
          <a:xfrm>
            <a:off x="179512" y="5951021"/>
            <a:ext cx="8686800" cy="646331"/>
          </a:xfrm>
          <a:prstGeom prst="rect">
            <a:avLst/>
          </a:prstGeom>
          <a:ln w="19050">
            <a:solidFill>
              <a:srgbClr val="00B050"/>
            </a:solidFill>
          </a:ln>
        </p:spPr>
      </p:pic>
    </p:spTree>
    <p:extLst>
      <p:ext uri="{BB962C8B-B14F-4D97-AF65-F5344CB8AC3E}">
        <p14:creationId xmlns:p14="http://schemas.microsoft.com/office/powerpoint/2010/main" val="165012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a:extLst>
              <a:ext uri="{FF2B5EF4-FFF2-40B4-BE49-F238E27FC236}">
                <a16:creationId xmlns:a16="http://schemas.microsoft.com/office/drawing/2014/main" id="{25C62573-CBD1-413C-A997-2E9B5C1C3611}"/>
              </a:ext>
            </a:extLst>
          </p:cNvPr>
          <p:cNvPicPr>
            <a:picLocks noChangeAspect="1"/>
          </p:cNvPicPr>
          <p:nvPr/>
        </p:nvPicPr>
        <p:blipFill rotWithShape="1">
          <a:blip r:embed="rId2"/>
          <a:srcRect l="10915" b="82981"/>
          <a:stretch/>
        </p:blipFill>
        <p:spPr>
          <a:xfrm>
            <a:off x="648540" y="525239"/>
            <a:ext cx="7632856" cy="670099"/>
          </a:xfrm>
          <a:prstGeom prst="rect">
            <a:avLst/>
          </a:prstGeom>
        </p:spPr>
      </p:pic>
      <p:pic>
        <p:nvPicPr>
          <p:cNvPr id="14" name="Image 13">
            <a:extLst>
              <a:ext uri="{FF2B5EF4-FFF2-40B4-BE49-F238E27FC236}">
                <a16:creationId xmlns:a16="http://schemas.microsoft.com/office/drawing/2014/main" id="{B8F7BD96-1DE1-47AD-B648-0471696D2D32}"/>
              </a:ext>
            </a:extLst>
          </p:cNvPr>
          <p:cNvPicPr>
            <a:picLocks noChangeAspect="1"/>
          </p:cNvPicPr>
          <p:nvPr/>
        </p:nvPicPr>
        <p:blipFill rotWithShape="1">
          <a:blip r:embed="rId2"/>
          <a:srcRect l="11321" t="64361"/>
          <a:stretch/>
        </p:blipFill>
        <p:spPr>
          <a:xfrm>
            <a:off x="306000" y="2871986"/>
            <a:ext cx="8532000" cy="918240"/>
          </a:xfrm>
          <a:prstGeom prst="rect">
            <a:avLst/>
          </a:prstGeom>
          <a:ln w="19050">
            <a:solidFill>
              <a:srgbClr val="00B050"/>
            </a:solidFill>
          </a:ln>
        </p:spPr>
      </p:pic>
      <p:pic>
        <p:nvPicPr>
          <p:cNvPr id="18" name="Image 17">
            <a:extLst>
              <a:ext uri="{FF2B5EF4-FFF2-40B4-BE49-F238E27FC236}">
                <a16:creationId xmlns:a16="http://schemas.microsoft.com/office/drawing/2014/main" id="{5B0CF087-C329-4264-8944-BE70C976DF36}"/>
              </a:ext>
            </a:extLst>
          </p:cNvPr>
          <p:cNvPicPr>
            <a:picLocks noChangeAspect="1"/>
          </p:cNvPicPr>
          <p:nvPr/>
        </p:nvPicPr>
        <p:blipFill>
          <a:blip r:embed="rId3"/>
          <a:stretch>
            <a:fillRect/>
          </a:stretch>
        </p:blipFill>
        <p:spPr>
          <a:xfrm>
            <a:off x="2314336" y="1047615"/>
            <a:ext cx="4113783" cy="1745933"/>
          </a:xfrm>
          <a:prstGeom prst="rect">
            <a:avLst/>
          </a:prstGeom>
        </p:spPr>
      </p:pic>
      <p:sp>
        <p:nvSpPr>
          <p:cNvPr id="20" name="Rectangle 19">
            <a:extLst>
              <a:ext uri="{FF2B5EF4-FFF2-40B4-BE49-F238E27FC236}">
                <a16:creationId xmlns:a16="http://schemas.microsoft.com/office/drawing/2014/main" id="{1A77FBDF-5C57-44D9-96AE-B529B7B9541F}"/>
              </a:ext>
            </a:extLst>
          </p:cNvPr>
          <p:cNvSpPr/>
          <p:nvPr/>
        </p:nvSpPr>
        <p:spPr>
          <a:xfrm>
            <a:off x="6829665" y="2182594"/>
            <a:ext cx="1990351" cy="383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FAED3822-2712-4A2B-A8A3-3DF42F2C7511}"/>
              </a:ext>
            </a:extLst>
          </p:cNvPr>
          <p:cNvSpPr/>
          <p:nvPr/>
        </p:nvSpPr>
        <p:spPr>
          <a:xfrm>
            <a:off x="8673581" y="5975077"/>
            <a:ext cx="144016" cy="168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87D9FBCA-FAB4-41F9-87DC-0F850AAA4B1F}"/>
              </a:ext>
            </a:extLst>
          </p:cNvPr>
          <p:cNvSpPr txBox="1"/>
          <p:nvPr/>
        </p:nvSpPr>
        <p:spPr>
          <a:xfrm>
            <a:off x="107504" y="116632"/>
            <a:ext cx="6211380" cy="646331"/>
          </a:xfrm>
          <a:prstGeom prst="rect">
            <a:avLst/>
          </a:prstGeom>
          <a:noFill/>
        </p:spPr>
        <p:txBody>
          <a:bodyPr wrap="none" rtlCol="0">
            <a:spAutoFit/>
          </a:bodyPr>
          <a:lstStyle/>
          <a:p>
            <a:r>
              <a:rPr lang="fr-FR" altLang="fr-FR" b="1" dirty="0">
                <a:solidFill>
                  <a:srgbClr val="FF0000"/>
                </a:solidFill>
                <a:latin typeface="+mj-lt"/>
              </a:rPr>
              <a:t>Chapitre A. </a:t>
            </a:r>
            <a:r>
              <a:rPr lang="fr-FR" altLang="fr-FR" dirty="0">
                <a:solidFill>
                  <a:srgbClr val="FF0000"/>
                </a:solidFill>
                <a:latin typeface="+mj-lt"/>
              </a:rPr>
              <a:t>Modes de représentation  des molécules organiques</a:t>
            </a:r>
          </a:p>
          <a:p>
            <a:endParaRPr lang="fr-FR" b="1" u="sng" dirty="0">
              <a:solidFill>
                <a:srgbClr val="FF0000"/>
              </a:solidFill>
            </a:endParaRPr>
          </a:p>
        </p:txBody>
      </p:sp>
      <p:sp>
        <p:nvSpPr>
          <p:cNvPr id="13" name="Rectangle 12">
            <a:extLst>
              <a:ext uri="{FF2B5EF4-FFF2-40B4-BE49-F238E27FC236}">
                <a16:creationId xmlns:a16="http://schemas.microsoft.com/office/drawing/2014/main" id="{4535D5DB-1377-4A89-948C-21E3D6092F97}"/>
              </a:ext>
            </a:extLst>
          </p:cNvPr>
          <p:cNvSpPr/>
          <p:nvPr/>
        </p:nvSpPr>
        <p:spPr>
          <a:xfrm>
            <a:off x="323984" y="476672"/>
            <a:ext cx="8493613" cy="22512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B93377B3-73E5-4461-9311-E96413AF28CD}"/>
              </a:ext>
            </a:extLst>
          </p:cNvPr>
          <p:cNvSpPr/>
          <p:nvPr/>
        </p:nvSpPr>
        <p:spPr>
          <a:xfrm>
            <a:off x="216919" y="4138046"/>
            <a:ext cx="8670810" cy="738664"/>
          </a:xfrm>
          <a:prstGeom prst="rect">
            <a:avLst/>
          </a:prstGeom>
          <a:ln w="19050">
            <a:solidFill>
              <a:srgbClr val="FF0000"/>
            </a:solidFill>
          </a:ln>
        </p:spPr>
        <p:txBody>
          <a:bodyPr wrap="square">
            <a:spAutoFit/>
          </a:bodyPr>
          <a:lstStyle/>
          <a:p>
            <a:pPr algn="just"/>
            <a:r>
              <a:rPr lang="fr-FR" sz="1400" dirty="0"/>
              <a:t>A la diapositive n°3 du premier chapitre, vous écrivez CH3 - CH2 - C - O - O - C2H5 et vous dites que ce n'est pas possible.</a:t>
            </a:r>
            <a:r>
              <a:rPr lang="fr-FR" sz="1400" b="1" i="1" dirty="0"/>
              <a:t> </a:t>
            </a:r>
            <a:r>
              <a:rPr lang="fr-FR" sz="1400" dirty="0"/>
              <a:t>D'après ce que j'ai compris c'est impossible car le C ne Forme pas 4 liaisons, toutefois je me demandais alors quelle serait la bonne représentation.</a:t>
            </a:r>
          </a:p>
        </p:txBody>
      </p:sp>
      <p:graphicFrame>
        <p:nvGraphicFramePr>
          <p:cNvPr id="16" name="Objet 15">
            <a:extLst>
              <a:ext uri="{FF2B5EF4-FFF2-40B4-BE49-F238E27FC236}">
                <a16:creationId xmlns:a16="http://schemas.microsoft.com/office/drawing/2014/main" id="{2D4CBF46-A476-4BE1-9537-B7706583C23D}"/>
              </a:ext>
            </a:extLst>
          </p:cNvPr>
          <p:cNvGraphicFramePr>
            <a:graphicFrameLocks noChangeAspect="1"/>
          </p:cNvGraphicFramePr>
          <p:nvPr>
            <p:extLst>
              <p:ext uri="{D42A27DB-BD31-4B8C-83A1-F6EECF244321}">
                <p14:modId xmlns:p14="http://schemas.microsoft.com/office/powerpoint/2010/main" val="522797356"/>
              </p:ext>
            </p:extLst>
          </p:nvPr>
        </p:nvGraphicFramePr>
        <p:xfrm>
          <a:off x="3275100" y="5247462"/>
          <a:ext cx="2233004" cy="1050825"/>
        </p:xfrm>
        <a:graphic>
          <a:graphicData uri="http://schemas.openxmlformats.org/presentationml/2006/ole">
            <mc:AlternateContent xmlns:mc="http://schemas.openxmlformats.org/markup-compatibility/2006">
              <mc:Choice xmlns:v="urn:schemas-microsoft-com:vml" Requires="v">
                <p:oleObj name="CS ChemDraw Drawing" r:id="rId4" imgW="1497658" imgH="699817" progId="ChemDraw.Document.6.0">
                  <p:embed/>
                </p:oleObj>
              </mc:Choice>
              <mc:Fallback>
                <p:oleObj name="CS ChemDraw Drawing" r:id="rId4" imgW="1497658" imgH="699817" progId="ChemDraw.Document.6.0">
                  <p:embed/>
                  <p:pic>
                    <p:nvPicPr>
                      <p:cNvPr id="15" name="Objet 14">
                        <a:extLst>
                          <a:ext uri="{FF2B5EF4-FFF2-40B4-BE49-F238E27FC236}">
                            <a16:creationId xmlns:a16="http://schemas.microsoft.com/office/drawing/2014/main" id="{44ABAC4A-59F1-48D3-A12E-7C5C760D1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100" y="5247462"/>
                        <a:ext cx="2233004" cy="1050825"/>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602E60A5-41B4-44B4-8292-D8FD6B451A10}"/>
              </a:ext>
            </a:extLst>
          </p:cNvPr>
          <p:cNvSpPr/>
          <p:nvPr/>
        </p:nvSpPr>
        <p:spPr>
          <a:xfrm>
            <a:off x="216919" y="4955103"/>
            <a:ext cx="8670810" cy="1354217"/>
          </a:xfrm>
          <a:prstGeom prst="rect">
            <a:avLst/>
          </a:prstGeom>
          <a:ln w="19050">
            <a:solidFill>
              <a:schemeClr val="accent3">
                <a:lumMod val="75000"/>
              </a:schemeClr>
            </a:solidFill>
          </a:ln>
        </p:spPr>
        <p:txBody>
          <a:bodyPr wrap="square">
            <a:spAutoFit/>
          </a:bodyPr>
          <a:lstStyle/>
          <a:p>
            <a:pPr algn="just"/>
            <a:r>
              <a:rPr lang="fr-FR" sz="1400" dirty="0"/>
              <a:t>La bonne représentation est celle d'un ester pour lequel le C est doublement lié à un des O et simplement lié à l'autre.</a:t>
            </a:r>
          </a:p>
          <a:p>
            <a:endParaRPr lang="fr-FR" b="1" dirty="0"/>
          </a:p>
          <a:p>
            <a:endParaRPr lang="fr-FR" b="1" dirty="0"/>
          </a:p>
          <a:p>
            <a:endParaRPr lang="fr-FR" b="1" dirty="0"/>
          </a:p>
        </p:txBody>
      </p:sp>
      <p:cxnSp>
        <p:nvCxnSpPr>
          <p:cNvPr id="23" name="Connecteur droit 22">
            <a:extLst>
              <a:ext uri="{FF2B5EF4-FFF2-40B4-BE49-F238E27FC236}">
                <a16:creationId xmlns:a16="http://schemas.microsoft.com/office/drawing/2014/main" id="{5C749EEC-37DA-4DE4-9B2B-29DD1337440A}"/>
              </a:ext>
            </a:extLst>
          </p:cNvPr>
          <p:cNvCxnSpPr/>
          <p:nvPr/>
        </p:nvCxnSpPr>
        <p:spPr>
          <a:xfrm>
            <a:off x="2483768" y="3933056"/>
            <a:ext cx="417646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7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2.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3.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4.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5.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6.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825</TotalTime>
  <Words>1149</Words>
  <Application>Microsoft Office PowerPoint</Application>
  <PresentationFormat>Affichage à l'écran (4:3)</PresentationFormat>
  <Paragraphs>116</Paragraphs>
  <Slides>22</Slides>
  <Notes>6</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26" baseType="lpstr">
      <vt:lpstr>Arial</vt:lpstr>
      <vt:lpstr>Calibri</vt:lpstr>
      <vt:lpstr>Thème Office</vt:lpstr>
      <vt:lpstr>CS ChemDraw Drawing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NEBOIS PASCAL</dc:creator>
  <cp:lastModifiedBy>pascal nebois</cp:lastModifiedBy>
  <cp:revision>75</cp:revision>
  <dcterms:created xsi:type="dcterms:W3CDTF">2017-09-15T08:57:38Z</dcterms:created>
  <dcterms:modified xsi:type="dcterms:W3CDTF">2022-08-30T14:19:32Z</dcterms:modified>
</cp:coreProperties>
</file>