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9" r:id="rId2"/>
    <p:sldId id="272" r:id="rId3"/>
    <p:sldId id="285" r:id="rId4"/>
    <p:sldId id="283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273" r:id="rId13"/>
    <p:sldId id="278" r:id="rId14"/>
    <p:sldId id="277" r:id="rId15"/>
    <p:sldId id="276" r:id="rId16"/>
    <p:sldId id="281" r:id="rId17"/>
    <p:sldId id="280" r:id="rId18"/>
    <p:sldId id="279" r:id="rId19"/>
    <p:sldId id="317" r:id="rId20"/>
    <p:sldId id="319" r:id="rId21"/>
    <p:sldId id="318" r:id="rId22"/>
    <p:sldId id="320" r:id="rId23"/>
    <p:sldId id="258" r:id="rId24"/>
    <p:sldId id="287" r:id="rId25"/>
    <p:sldId id="262" r:id="rId26"/>
    <p:sldId id="259" r:id="rId27"/>
    <p:sldId id="274" r:id="rId28"/>
    <p:sldId id="260" r:id="rId29"/>
    <p:sldId id="275" r:id="rId30"/>
    <p:sldId id="261" r:id="rId31"/>
    <p:sldId id="263" r:id="rId32"/>
    <p:sldId id="256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B2DDC-7897-B748-AA36-6778A75DA9BB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E4E6A-9DDF-E648-9AA0-194CC2547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9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9D497-E946-5144-A81C-7745BB8270E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61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E30AA-9285-DA69-819B-311E9BF4F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317740-40AB-4DE8-6149-F6F72363E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0222F-C6F7-E3F9-238F-014AC09B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07F4D-CBEC-6267-F3D9-225201F5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FAFFE-66E6-14CB-F909-88D84971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72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9381F-A7A8-974E-5F64-F87CC05D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44A0DC-04BC-EA41-2B0C-E69543A07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E7868-0560-B440-FDF2-CEB431ED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2FD561-8DC1-C675-185D-389C683A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F58D9-427F-5EAE-E7BE-3AC871D5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7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2034F7-BFEA-4057-D3DE-0E7EB31FC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D55202-5668-5341-9DCD-9FFDEB613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E6524-00AD-C08B-1314-F520BA27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C042F6-759A-579A-3F3E-218B37B7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A4B1E4-0339-2F10-CE0B-B42FDE885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50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3B147-94FB-4C7F-B2A0-3029CC1B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EA2A4E-4476-2E1F-E355-5A1F5B4C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767E63-D2D6-168B-DE3B-2F2EB5C9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C54730-A987-37E3-49AF-BD8B5F88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AC83D-C645-D3E0-50B4-4C59258E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34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C9510-CAC6-11B3-11A0-E8C41519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560773-B53D-CE44-816A-00A92AC10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0B81C0-1064-1B6E-E6A8-FF65805B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BD45A5-B2E5-4697-EC3E-F0D4328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9CD20-AA02-F5E4-EDCA-CB9D77E4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7557C-EC1C-2736-33DD-3E39BBA7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48A041-BA2B-6965-96B3-BEB88C697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6B8EC7-1016-D52D-5CFD-59F864741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6A9CB2-1863-A184-F4AA-060E8E61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33F9F4-7ACA-CD9F-4E74-D10F51E4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70E218-7835-684F-A351-252B8EDB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21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9D628-3E9A-70BA-D224-30FB6DD2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240767-685C-A424-4DB8-5E194C84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67E8BF-6388-FAD5-93C1-9CE33F41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951734-6C20-1BD5-1614-BB0268FCC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42287FD-C549-C32A-3966-7330BBC7D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61DEC0-B31F-C588-13E1-8971FCD4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81B4F6-32DB-31CD-5474-78401597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310C67-F3E9-EAE3-3F2B-E9924E6E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0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B26DB-95DB-5101-BE8E-82E0FD1A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83D0E5-B3EC-2C82-50FA-94C3EFBA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690BE9-7B6B-8DDA-E4F3-36BA67B7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339D24-62DC-7953-26CC-06A9BCD7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42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09193F-A9D2-C7CE-C127-3F03504C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0D61AC-B38D-83D4-38B9-48B3CED0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665276-6ED6-2D89-9C0C-6982AC8C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13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99C01-A01F-3031-178B-E8C87E06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701322-5967-A3B4-BF72-E8C0E2049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0EB85E-3940-6E97-D660-BD332CD30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8F4B58-D200-A303-FD5D-374E8291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E26CD4-19A9-F8E3-D7CA-DA7DAA67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C1AF26-9F0E-FA4A-4540-0CEACE7C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7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291C1-4E5B-5AE1-BD8D-9EC867F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755B67-B795-888E-2EC1-25B5C9440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0547A3-F461-4181-E58A-B9E702D7C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7DB04C-5F4D-9B1A-D8D0-22493B5B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304258-1EEA-5357-C284-E3846D90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C062E4-C432-F953-91B1-2D93D219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35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6106DA5-C431-B797-568D-9362E20E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F98305-7849-29AC-185C-3AD771C8F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4E986-7C6B-D0FA-4D9C-4A402FC19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6A1AF-843D-ED40-8EF4-8959E9BC47E8}" type="datetimeFigureOut">
              <a:rPr lang="fr-FR" smtClean="0"/>
              <a:t>12/10/2022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2B180-5BAA-BEB8-9574-DE33117FF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22831-0623-A9EB-2601-338395DB8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89001-A764-CC47-8D02-A58DA2260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44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COLON RECTUM</a:t>
            </a:r>
            <a:br>
              <a:rPr lang="fr-FR" dirty="0"/>
            </a:br>
            <a:r>
              <a:rPr lang="fr-FR" sz="2400" dirty="0">
                <a:solidFill>
                  <a:schemeClr val="accent5"/>
                </a:solidFill>
              </a:rPr>
              <a:t>Anatomie Histologie colique</a:t>
            </a:r>
            <a:br>
              <a:rPr lang="fr-FR" sz="2400" dirty="0">
                <a:solidFill>
                  <a:schemeClr val="accent5"/>
                </a:solidFill>
              </a:rPr>
            </a:br>
            <a:r>
              <a:rPr lang="fr-FR" sz="2400" dirty="0">
                <a:solidFill>
                  <a:schemeClr val="accent5"/>
                </a:solidFill>
              </a:rPr>
              <a:t>appendicite diverticulose colique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70024"/>
          </a:xfrm>
        </p:spPr>
        <p:txBody>
          <a:bodyPr>
            <a:normAutofit/>
          </a:bodyPr>
          <a:lstStyle/>
          <a:p>
            <a:r>
              <a:rPr lang="fr-FR" dirty="0"/>
              <a:t>Pr Olivier MONNEUSE</a:t>
            </a:r>
          </a:p>
          <a:p>
            <a:r>
              <a:rPr lang="fr-FR" dirty="0" err="1"/>
              <a:t>Pav</a:t>
            </a:r>
            <a:r>
              <a:rPr lang="fr-FR" dirty="0"/>
              <a:t> H3 - Chirurgie générale Chirurgie d’urgence</a:t>
            </a:r>
          </a:p>
          <a:p>
            <a:r>
              <a:rPr lang="fr-FR" dirty="0"/>
              <a:t>Hôpital Edouard Herriot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  <a:latin typeface="Calibri"/>
              </a:rPr>
              <a:t>17/10/2018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  <a:latin typeface="Calibri"/>
              </a:rPr>
              <a:t>HGE Chirurgie digestive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C:\Users\romansa\Desktop\by-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47" y="39303"/>
            <a:ext cx="984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9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604621-4189-3B48-AAE3-A7BABC5D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60451"/>
            <a:ext cx="78486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 : source </a:t>
            </a:r>
            <a:r>
              <a:rPr lang="fr-FR" dirty="0" err="1"/>
              <a:t>Embryology.ch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digestif_multivision" descr="digestif_multivision">
            <a:hlinkClick r:id="" action="ppaction://media"/>
            <a:extLst>
              <a:ext uri="{FF2B5EF4-FFF2-40B4-BE49-F238E27FC236}">
                <a16:creationId xmlns:a16="http://schemas.microsoft.com/office/drawing/2014/main" id="{D714C7CF-4C6D-7849-891A-DADD87814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3218" y="1049856"/>
            <a:ext cx="6344382" cy="475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Histologie</a:t>
            </a:r>
          </a:p>
          <a:p>
            <a:pPr lvl="1"/>
            <a:r>
              <a:rPr lang="fr-FR" dirty="0"/>
              <a:t>Muqueuse</a:t>
            </a:r>
          </a:p>
          <a:p>
            <a:pPr lvl="1"/>
            <a:r>
              <a:rPr lang="fr-FR" dirty="0"/>
              <a:t>Musculeuse</a:t>
            </a:r>
          </a:p>
          <a:p>
            <a:pPr lvl="2"/>
            <a:r>
              <a:rPr lang="fr-FR" dirty="0"/>
              <a:t>Circulaire</a:t>
            </a:r>
          </a:p>
          <a:p>
            <a:pPr lvl="2"/>
            <a:r>
              <a:rPr lang="fr-FR" dirty="0"/>
              <a:t>Longitudinale</a:t>
            </a:r>
          </a:p>
          <a:p>
            <a:pPr lvl="1"/>
            <a:r>
              <a:rPr lang="fr-FR" dirty="0"/>
              <a:t>Séreuse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Image 6" descr="anat colon 5.jpeg"/>
          <p:cNvPicPr>
            <a:picLocks noChangeAspect="1"/>
          </p:cNvPicPr>
          <p:nvPr/>
        </p:nvPicPr>
        <p:blipFill>
          <a:blip r:embed="rId2"/>
          <a:srcRect l="2401" t="53203"/>
          <a:stretch>
            <a:fillRect/>
          </a:stretch>
        </p:blipFill>
        <p:spPr>
          <a:xfrm>
            <a:off x="5077940" y="274638"/>
            <a:ext cx="3659660" cy="3008722"/>
          </a:xfrm>
          <a:prstGeom prst="rect">
            <a:avLst/>
          </a:prstGeom>
        </p:spPr>
      </p:pic>
      <p:pic>
        <p:nvPicPr>
          <p:cNvPr id="8" name="Image 7" descr="Capture d’écran 2018-10-16 à 22.41.04.png"/>
          <p:cNvPicPr>
            <a:picLocks noChangeAspect="1"/>
          </p:cNvPicPr>
          <p:nvPr/>
        </p:nvPicPr>
        <p:blipFill>
          <a:blip r:embed="rId3"/>
          <a:srcRect t="8677"/>
          <a:stretch>
            <a:fillRect/>
          </a:stretch>
        </p:blipFill>
        <p:spPr>
          <a:xfrm>
            <a:off x="4165600" y="3514864"/>
            <a:ext cx="5918200" cy="28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anat colon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418" t="8899" r="3732" b="2670"/>
          <a:stretch>
            <a:fillRect/>
          </a:stretch>
        </p:blipFill>
        <p:spPr>
          <a:xfrm rot="10800000">
            <a:off x="4677843" y="74812"/>
            <a:ext cx="4777079" cy="664666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anat colon 3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28999" t="2670" r="-128999" b="3560"/>
          <a:stretch>
            <a:fillRect/>
          </a:stretch>
        </p:blipFill>
        <p:spPr>
          <a:xfrm rot="10800000">
            <a:off x="-843616" y="625645"/>
            <a:ext cx="14816464" cy="573070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 descr="anat colon 2.jpeg"/>
          <p:cNvPicPr>
            <a:picLocks noChangeAspect="1"/>
          </p:cNvPicPr>
          <p:nvPr/>
        </p:nvPicPr>
        <p:blipFill>
          <a:blip r:embed="rId2"/>
          <a:srcRect b="3560"/>
          <a:stretch>
            <a:fillRect/>
          </a:stretch>
        </p:blipFill>
        <p:spPr>
          <a:xfrm>
            <a:off x="6615843" y="0"/>
            <a:ext cx="4766303" cy="6786596"/>
          </a:xfrm>
          <a:prstGeom prst="rect">
            <a:avLst/>
          </a:prstGeom>
        </p:spPr>
      </p:pic>
      <p:pic>
        <p:nvPicPr>
          <p:cNvPr id="10" name="Espace réservé du contenu 6" descr="anat colon 4.jpeg"/>
          <p:cNvPicPr>
            <a:picLocks noGrp="1" noChangeAspect="1"/>
          </p:cNvPicPr>
          <p:nvPr>
            <p:ph idx="1"/>
          </p:nvPr>
        </p:nvPicPr>
        <p:blipFill>
          <a:blip r:embed="rId3"/>
          <a:srcRect l="5046" r="-128999" b="3560"/>
          <a:stretch>
            <a:fillRect/>
          </a:stretch>
        </p:blipFill>
        <p:spPr>
          <a:xfrm>
            <a:off x="1012071" y="0"/>
            <a:ext cx="10570329" cy="672147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9" name="Espace réservé du contenu 8" descr="Capture d’écran 2018-10-16 à 22.40.3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7110" r="-87110"/>
          <a:stretch>
            <a:fillRect/>
          </a:stretch>
        </p:blipFill>
        <p:spPr>
          <a:xfrm>
            <a:off x="-2032058" y="0"/>
            <a:ext cx="16295626" cy="672147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Capture d’écran 2018-10-16 à 22.40.4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558" r="-66558"/>
          <a:stretch>
            <a:fillRect/>
          </a:stretch>
        </p:blipFill>
        <p:spPr>
          <a:xfrm>
            <a:off x="-2080288" y="0"/>
            <a:ext cx="16404431" cy="676635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anat colon 1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418" r="-128999" b="3560"/>
          <a:stretch>
            <a:fillRect/>
          </a:stretch>
        </p:blipFill>
        <p:spPr>
          <a:xfrm>
            <a:off x="4165600" y="1"/>
            <a:ext cx="10911591" cy="6857999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Vascularisation artério veineuse rectum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FC736A2-3525-7F43-9388-CA40DE0D0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49185" y="1661684"/>
            <a:ext cx="5459673" cy="4094755"/>
          </a:xfrm>
        </p:spPr>
      </p:pic>
    </p:spTree>
    <p:extLst>
      <p:ext uri="{BB962C8B-B14F-4D97-AF65-F5344CB8AC3E}">
        <p14:creationId xmlns:p14="http://schemas.microsoft.com/office/powerpoint/2010/main" val="427461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Connaitre l’anatomie colique et rectale</a:t>
            </a:r>
          </a:p>
          <a:p>
            <a:pPr lvl="1"/>
            <a:r>
              <a:rPr lang="fr-FR" dirty="0"/>
              <a:t>Notions d’embryologie / accolement péritonéaux</a:t>
            </a:r>
          </a:p>
          <a:p>
            <a:pPr lvl="1"/>
            <a:r>
              <a:rPr lang="fr-FR" dirty="0"/>
              <a:t>Vascularisation artérielle et veineuse</a:t>
            </a:r>
          </a:p>
          <a:p>
            <a:pPr lvl="1"/>
            <a:r>
              <a:rPr lang="fr-FR" dirty="0"/>
              <a:t>Drainage lymphatique</a:t>
            </a:r>
          </a:p>
          <a:p>
            <a:pPr lvl="1"/>
            <a:r>
              <a:rPr lang="fr-FR" dirty="0"/>
              <a:t>Rapport anatomiques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Histologie colique normale / Diverticules colique</a:t>
            </a:r>
          </a:p>
          <a:p>
            <a:pPr lvl="1"/>
            <a:endParaRPr lang="fr-FR" dirty="0"/>
          </a:p>
          <a:p>
            <a:r>
              <a:rPr lang="fr-FR" dirty="0"/>
              <a:t>Pathologie appendiculaire et </a:t>
            </a:r>
            <a:r>
              <a:rPr lang="fr-FR" dirty="0" err="1"/>
              <a:t>diverticulaire</a:t>
            </a:r>
            <a:r>
              <a:rPr lang="fr-FR" dirty="0"/>
              <a:t> colique.</a:t>
            </a:r>
          </a:p>
          <a:p>
            <a:pPr lvl="1"/>
            <a:r>
              <a:rPr lang="fr-FR" dirty="0"/>
              <a:t>Sémiologie clinique</a:t>
            </a:r>
          </a:p>
          <a:p>
            <a:pPr lvl="1"/>
            <a:r>
              <a:rPr lang="fr-FR" dirty="0"/>
              <a:t>Bases du traitement chirurgical.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482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Rectum : portion intra et sous péritonéale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EB1C185-FCCE-014D-B14D-0CB17560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41133" y="1534608"/>
            <a:ext cx="5583162" cy="4187371"/>
          </a:xfrm>
        </p:spPr>
      </p:pic>
    </p:spTree>
    <p:extLst>
      <p:ext uri="{BB962C8B-B14F-4D97-AF65-F5344CB8AC3E}">
        <p14:creationId xmlns:p14="http://schemas.microsoft.com/office/powerpoint/2010/main" val="1188942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Sphincter anal veines </a:t>
            </a:r>
            <a:r>
              <a:rPr lang="fr-FR" dirty="0" err="1"/>
              <a:t>hémorroidaires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2C84AF2-8B9B-5D4A-A90E-4079C4BB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49185" y="1661684"/>
            <a:ext cx="5459673" cy="4094755"/>
          </a:xfrm>
        </p:spPr>
      </p:pic>
    </p:spTree>
    <p:extLst>
      <p:ext uri="{BB962C8B-B14F-4D97-AF65-F5344CB8AC3E}">
        <p14:creationId xmlns:p14="http://schemas.microsoft.com/office/powerpoint/2010/main" val="258882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25EDF-52EB-EC70-C383-6A503AED7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Semiologie</a:t>
            </a:r>
            <a:r>
              <a:rPr lang="fr-FR" dirty="0"/>
              <a:t> appendicite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7F48CE-A833-21AB-ED77-BFA74F74D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809EE8-4763-00A0-37B9-FBACE621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E80730-9C66-57E1-E668-EE6CA1FE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B90F3-1E28-FBD0-8E3B-6A7D2B1C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19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Sémiologie clinique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Douleur localisée initialement en épigastrique migrant pour se fixer en fosse iliaque droite.</a:t>
            </a:r>
          </a:p>
          <a:p>
            <a:endParaRPr lang="fr-FR" dirty="0"/>
          </a:p>
          <a:p>
            <a:r>
              <a:rPr lang="fr-FR" dirty="0"/>
              <a:t>Syndrome appendiculaire :</a:t>
            </a:r>
          </a:p>
          <a:p>
            <a:pPr lvl="1"/>
            <a:r>
              <a:rPr lang="fr-FR" dirty="0"/>
              <a:t>Douleur et Défense au point de Mac Burney</a:t>
            </a:r>
          </a:p>
          <a:p>
            <a:pPr lvl="1"/>
            <a:r>
              <a:rPr lang="fr-FR" dirty="0"/>
              <a:t>Fièvre</a:t>
            </a:r>
          </a:p>
          <a:p>
            <a:pPr lvl="1"/>
            <a:r>
              <a:rPr lang="fr-FR" dirty="0"/>
              <a:t>Nausées Vomissements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22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1151" y="240706"/>
            <a:ext cx="10972800" cy="562074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/>
              <a:t>Variations anatomiques  Variations cliniques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81400" y="955835"/>
            <a:ext cx="5029200" cy="4525963"/>
          </a:xfrm>
        </p:spPr>
        <p:txBody>
          <a:bodyPr>
            <a:normAutofit fontScale="92500"/>
          </a:bodyPr>
          <a:lstStyle/>
          <a:p>
            <a:r>
              <a:rPr lang="fr-FR" dirty="0"/>
              <a:t>A : forme modale ou « normale »</a:t>
            </a:r>
          </a:p>
          <a:p>
            <a:endParaRPr lang="fr-FR" dirty="0"/>
          </a:p>
          <a:p>
            <a:r>
              <a:rPr lang="fr-FR" dirty="0"/>
              <a:t>B : forme </a:t>
            </a:r>
            <a:r>
              <a:rPr lang="fr-FR" dirty="0" err="1"/>
              <a:t>rétrocaecale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C : forme pelvienne</a:t>
            </a:r>
          </a:p>
          <a:p>
            <a:endParaRPr lang="fr-FR" dirty="0"/>
          </a:p>
          <a:p>
            <a:r>
              <a:rPr lang="fr-FR" dirty="0"/>
              <a:t>D : forme </a:t>
            </a:r>
            <a:r>
              <a:rPr lang="fr-FR" dirty="0" err="1"/>
              <a:t>mésocoeliaque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Caecum</a:t>
            </a:r>
            <a:r>
              <a:rPr lang="fr-FR" dirty="0"/>
              <a:t> recurvatum</a:t>
            </a:r>
          </a:p>
        </p:txBody>
      </p:sp>
      <p:pic>
        <p:nvPicPr>
          <p:cNvPr id="4" name="Picture 5" descr="40-04028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144" y="955835"/>
            <a:ext cx="3096421" cy="5874632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43694" y="5209667"/>
            <a:ext cx="3790788" cy="138499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200" b="1" dirty="0"/>
              <a:t>Variations </a:t>
            </a:r>
            <a:r>
              <a:rPr lang="en-US" sz="1200" b="1" dirty="0" err="1"/>
              <a:t>positionnelles</a:t>
            </a:r>
            <a:r>
              <a:rPr lang="en-US" sz="1200" b="1" dirty="0"/>
              <a:t> : </a:t>
            </a:r>
          </a:p>
          <a:p>
            <a:pPr marL="342900" indent="-342900">
              <a:buFontTx/>
              <a:buAutoNum type="alphaUcPeriod"/>
            </a:pPr>
            <a:r>
              <a:rPr lang="en-US" sz="1200" b="1" dirty="0"/>
              <a:t>Position </a:t>
            </a:r>
            <a:r>
              <a:rPr lang="en-US" sz="1200" b="1" dirty="0" err="1"/>
              <a:t>normale</a:t>
            </a:r>
            <a:r>
              <a:rPr lang="en-US" sz="1200" b="1" dirty="0"/>
              <a:t>. </a:t>
            </a:r>
          </a:p>
          <a:p>
            <a:pPr marL="342900" indent="-342900">
              <a:buFontTx/>
              <a:buAutoNum type="alphaUcPeriod"/>
            </a:pPr>
            <a:r>
              <a:rPr lang="en-US" sz="1200" b="1" dirty="0" err="1"/>
              <a:t>Appendice</a:t>
            </a:r>
            <a:r>
              <a:rPr lang="en-US" sz="1200" b="1" dirty="0"/>
              <a:t> </a:t>
            </a:r>
            <a:r>
              <a:rPr lang="en-US" sz="1200" b="1" dirty="0" err="1"/>
              <a:t>rétro-caecal</a:t>
            </a:r>
            <a:r>
              <a:rPr lang="en-US" sz="1200" b="1" dirty="0"/>
              <a:t>.</a:t>
            </a:r>
          </a:p>
          <a:p>
            <a:pPr marL="342900" indent="-342900">
              <a:buFontTx/>
              <a:buAutoNum type="alphaUcPeriod"/>
            </a:pPr>
            <a:r>
              <a:rPr lang="en-US" sz="1200" b="1" dirty="0" err="1"/>
              <a:t>Appendice</a:t>
            </a:r>
            <a:r>
              <a:rPr lang="en-US" sz="1200" b="1" dirty="0"/>
              <a:t> </a:t>
            </a:r>
            <a:r>
              <a:rPr lang="en-US" sz="1200" b="1" dirty="0" err="1"/>
              <a:t>pelvien</a:t>
            </a:r>
            <a:r>
              <a:rPr lang="en-US" sz="1200" b="1" dirty="0"/>
              <a:t>. </a:t>
            </a:r>
          </a:p>
          <a:p>
            <a:pPr marL="342900" indent="-342900">
              <a:buFontTx/>
              <a:buAutoNum type="alphaUcPeriod"/>
            </a:pPr>
            <a:r>
              <a:rPr lang="en-US" sz="1200" b="1" dirty="0" err="1"/>
              <a:t>Appendice</a:t>
            </a:r>
            <a:r>
              <a:rPr lang="en-US" sz="1200" b="1" dirty="0"/>
              <a:t> </a:t>
            </a:r>
            <a:r>
              <a:rPr lang="en-US" sz="1200" b="1" dirty="0" err="1"/>
              <a:t>mésocoeliaque</a:t>
            </a:r>
            <a:endParaRPr lang="en-US" sz="1200" b="1" dirty="0"/>
          </a:p>
          <a:p>
            <a:pPr marL="342900" indent="-342900">
              <a:buFontTx/>
              <a:buAutoNum type="alphaUcPeriod"/>
            </a:pPr>
            <a:r>
              <a:rPr lang="en-US" sz="1200" b="1" dirty="0" err="1"/>
              <a:t>Appendice</a:t>
            </a:r>
            <a:r>
              <a:rPr lang="en-US" sz="1200" b="1" dirty="0"/>
              <a:t> en </a:t>
            </a:r>
            <a:r>
              <a:rPr lang="en-US" sz="1200" b="1" dirty="0" err="1"/>
              <a:t>entonnoir</a:t>
            </a:r>
            <a:r>
              <a:rPr lang="en-US" sz="1200" b="1" dirty="0"/>
              <a:t>. </a:t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C5407B-EC1A-02E0-B45A-F80AD1FF2153}"/>
              </a:ext>
            </a:extLst>
          </p:cNvPr>
          <p:cNvSpPr txBox="1"/>
          <p:nvPr/>
        </p:nvSpPr>
        <p:spPr>
          <a:xfrm>
            <a:off x="8515379" y="955835"/>
            <a:ext cx="336823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 : Syndrome app.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Psoïtis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 : Mimétisme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salpyngite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droite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 : occlusions fébriles 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occlusion fonctionnelle</a:t>
            </a:r>
          </a:p>
          <a:p>
            <a:endParaRPr lang="fr-FR" dirty="0"/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Mimétisme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cholecystite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(pas de Murphy)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5960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Aspécifiques</a:t>
            </a:r>
          </a:p>
          <a:p>
            <a:endParaRPr lang="fr-FR" dirty="0"/>
          </a:p>
          <a:p>
            <a:r>
              <a:rPr lang="fr-FR" dirty="0"/>
              <a:t>Syndrome infectieux inconstant :</a:t>
            </a:r>
          </a:p>
          <a:p>
            <a:pPr lvl="1"/>
            <a:r>
              <a:rPr lang="fr-FR" dirty="0"/>
              <a:t>Hyperleucocytose</a:t>
            </a:r>
          </a:p>
          <a:p>
            <a:pPr lvl="1"/>
            <a:r>
              <a:rPr lang="fr-FR" dirty="0"/>
              <a:t>Augmentation de la CRP et de la VS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838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Sémiologie radiologique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Echographie abdominale</a:t>
            </a:r>
          </a:p>
          <a:p>
            <a:pPr lvl="1"/>
            <a:r>
              <a:rPr lang="fr-FR" dirty="0"/>
              <a:t>Appendice VISUALISEE</a:t>
            </a:r>
          </a:p>
          <a:p>
            <a:pPr lvl="1"/>
            <a:r>
              <a:rPr lang="fr-FR" dirty="0"/>
              <a:t>Augmentation de </a:t>
            </a:r>
            <a:r>
              <a:rPr lang="fr-FR" dirty="0" err="1"/>
              <a:t>diametre</a:t>
            </a:r>
            <a:r>
              <a:rPr lang="fr-FR" dirty="0"/>
              <a:t> plus de 6 mm</a:t>
            </a:r>
          </a:p>
          <a:p>
            <a:pPr lvl="1"/>
            <a:r>
              <a:rPr lang="fr-FR" dirty="0"/>
              <a:t>Paroi appendiculaire </a:t>
            </a:r>
            <a:r>
              <a:rPr lang="fr-FR" dirty="0" err="1"/>
              <a:t>epaissie</a:t>
            </a:r>
            <a:r>
              <a:rPr lang="fr-FR" dirty="0"/>
              <a:t> et </a:t>
            </a:r>
            <a:r>
              <a:rPr lang="fr-FR" dirty="0" err="1"/>
              <a:t>échogène</a:t>
            </a:r>
            <a:r>
              <a:rPr lang="fr-FR" dirty="0"/>
              <a:t> (+3 mm)</a:t>
            </a:r>
          </a:p>
          <a:p>
            <a:pPr lvl="1"/>
            <a:r>
              <a:rPr lang="fr-FR" dirty="0"/>
              <a:t>Infiltration de la graisse péri appendiculaire</a:t>
            </a:r>
          </a:p>
          <a:p>
            <a:pPr lvl="1"/>
            <a:r>
              <a:rPr lang="fr-FR" dirty="0" err="1"/>
              <a:t>Stercolithe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Epanchement péritonéal</a:t>
            </a:r>
          </a:p>
          <a:p>
            <a:pPr lvl="1"/>
            <a:r>
              <a:rPr lang="fr-FR" dirty="0"/>
              <a:t>Différentiel</a:t>
            </a:r>
          </a:p>
          <a:p>
            <a:pPr lvl="1"/>
            <a:r>
              <a:rPr lang="fr-FR" dirty="0"/>
              <a:t>Incompressibilité de la structure</a:t>
            </a:r>
          </a:p>
        </p:txBody>
      </p:sp>
    </p:spTree>
    <p:extLst>
      <p:ext uri="{BB962C8B-B14F-4D97-AF65-F5344CB8AC3E}">
        <p14:creationId xmlns:p14="http://schemas.microsoft.com/office/powerpoint/2010/main" val="127730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l="11765" t="14693" r="21568" b="15240"/>
          <a:stretch>
            <a:fillRect/>
          </a:stretch>
        </p:blipFill>
        <p:spPr bwMode="auto">
          <a:xfrm>
            <a:off x="5232400" y="3217864"/>
            <a:ext cx="543560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0938" t="15511" r="30035" b="28125"/>
          <a:stretch>
            <a:fillRect/>
          </a:stretch>
        </p:blipFill>
        <p:spPr bwMode="auto">
          <a:xfrm>
            <a:off x="1524001" y="1"/>
            <a:ext cx="5148263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5495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Sémiologie radiologique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TDM abdomino-pelvienne sans et avec injection de produit de contraste</a:t>
            </a:r>
          </a:p>
          <a:p>
            <a:pPr lvl="1"/>
            <a:r>
              <a:rPr lang="fr-FR" dirty="0"/>
              <a:t>Visualisation de l’appendice</a:t>
            </a:r>
          </a:p>
          <a:p>
            <a:pPr lvl="1"/>
            <a:r>
              <a:rPr lang="fr-FR" dirty="0"/>
              <a:t>Augmentation de calibre</a:t>
            </a:r>
          </a:p>
          <a:p>
            <a:pPr lvl="1"/>
            <a:r>
              <a:rPr lang="fr-FR" dirty="0" err="1"/>
              <a:t>Stercolithe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Epanchement péritonéal </a:t>
            </a:r>
          </a:p>
          <a:p>
            <a:pPr lvl="1"/>
            <a:r>
              <a:rPr lang="fr-FR" dirty="0"/>
              <a:t>Diagnostic différentiel </a:t>
            </a:r>
          </a:p>
        </p:txBody>
      </p:sp>
    </p:spTree>
    <p:extLst>
      <p:ext uri="{BB962C8B-B14F-4D97-AF65-F5344CB8AC3E}">
        <p14:creationId xmlns:p14="http://schemas.microsoft.com/office/powerpoint/2010/main" val="60170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24510" t="14815" r="24609" b="14815"/>
          <a:stretch>
            <a:fillRect/>
          </a:stretch>
        </p:blipFill>
        <p:spPr bwMode="auto">
          <a:xfrm>
            <a:off x="1524000" y="1"/>
            <a:ext cx="478790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4510" t="9259" r="24510" b="12962"/>
          <a:stretch>
            <a:fillRect/>
          </a:stretch>
        </p:blipFill>
        <p:spPr bwMode="auto">
          <a:xfrm>
            <a:off x="6096000" y="2381250"/>
            <a:ext cx="4572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796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Anatomie colique et rectale</a:t>
            </a:r>
          </a:p>
          <a:p>
            <a:pPr lvl="1"/>
            <a:r>
              <a:rPr lang="fr-FR" dirty="0"/>
              <a:t>Notions d’embryologie / accolement péritonéaux</a:t>
            </a:r>
          </a:p>
          <a:p>
            <a:pPr lvl="1"/>
            <a:r>
              <a:rPr lang="fr-FR" dirty="0"/>
              <a:t>Vascularisation artérielle et veineuse</a:t>
            </a:r>
          </a:p>
          <a:p>
            <a:pPr lvl="1"/>
            <a:r>
              <a:rPr lang="fr-FR" dirty="0"/>
              <a:t>Drainage lymphatique</a:t>
            </a:r>
          </a:p>
          <a:p>
            <a:pPr lvl="1"/>
            <a:r>
              <a:rPr lang="fr-FR" dirty="0"/>
              <a:t>Rapport anatomiques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Histologie colique normale / Diverticules colique</a:t>
            </a:r>
          </a:p>
          <a:p>
            <a:pPr lvl="1"/>
            <a:endParaRPr lang="fr-FR" dirty="0"/>
          </a:p>
          <a:p>
            <a:r>
              <a:rPr lang="fr-FR" dirty="0"/>
              <a:t>Pathologie appendiculaire</a:t>
            </a:r>
          </a:p>
          <a:p>
            <a:pPr lvl="1"/>
            <a:r>
              <a:rPr lang="fr-FR" dirty="0"/>
              <a:t>Sémiologie clinique</a:t>
            </a:r>
          </a:p>
          <a:p>
            <a:pPr lvl="1"/>
            <a:r>
              <a:rPr lang="fr-FR" dirty="0"/>
              <a:t>Bases du traitement chirurgical.</a:t>
            </a:r>
          </a:p>
          <a:p>
            <a:pPr lvl="1"/>
            <a:endParaRPr lang="fr-FR" dirty="0"/>
          </a:p>
          <a:p>
            <a:r>
              <a:rPr lang="fr-FR" dirty="0"/>
              <a:t>Pathologie </a:t>
            </a:r>
            <a:r>
              <a:rPr lang="fr-FR" dirty="0" err="1"/>
              <a:t>diverticulaire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665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Sémiologie radiologique	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IRM</a:t>
            </a:r>
          </a:p>
          <a:p>
            <a:pPr lvl="1"/>
            <a:r>
              <a:rPr lang="fr-FR" dirty="0"/>
              <a:t>Pas chez l’adulte</a:t>
            </a:r>
          </a:p>
          <a:p>
            <a:pPr lvl="1"/>
            <a:r>
              <a:rPr lang="fr-FR" dirty="0"/>
              <a:t>Etudes chez l’enfant en complément de l’échographie abdominale</a:t>
            </a:r>
          </a:p>
          <a:p>
            <a:pPr lvl="1"/>
            <a:r>
              <a:rPr lang="fr-FR" dirty="0"/>
              <a:t>Domaine de la recherche clinique</a:t>
            </a:r>
          </a:p>
        </p:txBody>
      </p:sp>
    </p:spTree>
    <p:extLst>
      <p:ext uri="{BB962C8B-B14F-4D97-AF65-F5344CB8AC3E}">
        <p14:creationId xmlns:p14="http://schemas.microsoft.com/office/powerpoint/2010/main" val="4084920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 total : moyens diagnostiques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229600" cy="4922520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Cliniques purs :</a:t>
            </a:r>
          </a:p>
          <a:p>
            <a:endParaRPr lang="fr-FR" dirty="0"/>
          </a:p>
          <a:p>
            <a:r>
              <a:rPr lang="fr-FR" dirty="0" err="1"/>
              <a:t>Clinico</a:t>
            </a:r>
            <a:r>
              <a:rPr lang="fr-FR" dirty="0"/>
              <a:t> biologiques : Score d’ALVARO (/10)</a:t>
            </a:r>
          </a:p>
          <a:p>
            <a:pPr>
              <a:buNone/>
            </a:pPr>
            <a:r>
              <a:rPr lang="fr-FR" dirty="0"/>
              <a:t>	Douleur à la palpation de la FID : 2 pts</a:t>
            </a:r>
          </a:p>
          <a:p>
            <a:pPr>
              <a:buNone/>
            </a:pPr>
            <a:r>
              <a:rPr lang="fr-FR" dirty="0"/>
              <a:t>	Déplacement de la douleur vers la FID : 1 pt</a:t>
            </a:r>
          </a:p>
          <a:p>
            <a:pPr>
              <a:buNone/>
            </a:pPr>
            <a:r>
              <a:rPr lang="fr-FR" dirty="0"/>
              <a:t>	Rebond douloureux : 1 pt</a:t>
            </a:r>
          </a:p>
          <a:p>
            <a:pPr>
              <a:buNone/>
            </a:pPr>
            <a:r>
              <a:rPr lang="fr-FR" dirty="0"/>
              <a:t>	Anorexie : 1 pt</a:t>
            </a:r>
          </a:p>
          <a:p>
            <a:pPr>
              <a:buNone/>
            </a:pPr>
            <a:r>
              <a:rPr lang="fr-FR" dirty="0"/>
              <a:t>	Nausées / vomissements : 1 pt</a:t>
            </a:r>
          </a:p>
          <a:p>
            <a:pPr>
              <a:buNone/>
            </a:pPr>
            <a:r>
              <a:rPr lang="fr-FR" dirty="0"/>
              <a:t>	T°&gt;37.3 : 1 pt</a:t>
            </a:r>
          </a:p>
          <a:p>
            <a:pPr>
              <a:buNone/>
            </a:pPr>
            <a:r>
              <a:rPr lang="fr-FR" dirty="0"/>
              <a:t>	Leucocytes &gt;10000/mm3 : 2 pt</a:t>
            </a:r>
          </a:p>
          <a:p>
            <a:pPr>
              <a:buNone/>
            </a:pPr>
            <a:r>
              <a:rPr lang="fr-FR" dirty="0"/>
              <a:t>	PNN&gt;75% des Leucocytes : 1 pt</a:t>
            </a:r>
          </a:p>
          <a:p>
            <a:pPr>
              <a:buNone/>
            </a:pPr>
            <a:r>
              <a:rPr lang="fr-FR" dirty="0"/>
              <a:t>En faveur appendicite &gt; 7/10 (x3-5)</a:t>
            </a:r>
          </a:p>
          <a:p>
            <a:pPr>
              <a:buNone/>
            </a:pPr>
            <a:r>
              <a:rPr lang="fr-FR" dirty="0"/>
              <a:t>En sa défaveur &lt; 4/10 (2 études)</a:t>
            </a:r>
          </a:p>
          <a:p>
            <a:pPr lvl="1"/>
            <a:endParaRPr lang="fr-FR" dirty="0"/>
          </a:p>
          <a:p>
            <a:r>
              <a:rPr lang="fr-FR" b="1" dirty="0" err="1"/>
              <a:t>Clinico</a:t>
            </a:r>
            <a:r>
              <a:rPr lang="fr-FR" b="1" dirty="0"/>
              <a:t> radiologiques +++ Echographie TDM</a:t>
            </a:r>
          </a:p>
        </p:txBody>
      </p:sp>
    </p:spTree>
    <p:extLst>
      <p:ext uri="{BB962C8B-B14F-4D97-AF65-F5344CB8AC3E}">
        <p14:creationId xmlns:p14="http://schemas.microsoft.com/office/powerpoint/2010/main" val="1958890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5AFD3-9E4F-E8EC-4E8D-A4FCBAB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D12B7F-B5F1-3BDE-71B4-53B76CB84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5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Issu de l’intestin primitif moyen</a:t>
            </a:r>
          </a:p>
          <a:p>
            <a:pPr lvl="1"/>
            <a:r>
              <a:rPr lang="fr-FR" dirty="0"/>
              <a:t>Colon droit</a:t>
            </a:r>
          </a:p>
          <a:p>
            <a:pPr lvl="1"/>
            <a:r>
              <a:rPr lang="fr-FR" dirty="0"/>
              <a:t>Colon transverse (2/3 droit / 1/3 gauche)</a:t>
            </a:r>
          </a:p>
          <a:p>
            <a:pPr lvl="1"/>
            <a:endParaRPr lang="fr-FR" dirty="0"/>
          </a:p>
          <a:p>
            <a:r>
              <a:rPr lang="fr-FR" dirty="0"/>
              <a:t>Issu de l’intestin primitif postérieur membrane cloacale</a:t>
            </a:r>
          </a:p>
          <a:p>
            <a:pPr lvl="1"/>
            <a:r>
              <a:rPr lang="fr-FR" dirty="0"/>
              <a:t>Colon transverse restant </a:t>
            </a:r>
          </a:p>
          <a:p>
            <a:pPr lvl="1"/>
            <a:r>
              <a:rPr lang="fr-FR" dirty="0"/>
              <a:t>Colon gauche</a:t>
            </a:r>
          </a:p>
          <a:p>
            <a:pPr lvl="1"/>
            <a:r>
              <a:rPr lang="fr-FR" dirty="0"/>
              <a:t>Rectum </a:t>
            </a:r>
          </a:p>
          <a:p>
            <a:pPr lvl="1"/>
            <a:r>
              <a:rPr lang="fr-FR" dirty="0"/>
              <a:t>Partie supérieure du canal anal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 : Schéma source : </a:t>
            </a:r>
            <a:r>
              <a:rPr lang="fr-FR" dirty="0" err="1"/>
              <a:t>embryology.ch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D9EC9-2512-1E46-B018-AEB03D1E7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47751"/>
            <a:ext cx="77724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4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B66C21-5BCA-FA46-831D-09B5456D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60451"/>
            <a:ext cx="78486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6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769FF2-E6D5-5544-A0C4-28087C5F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0" y="1047751"/>
            <a:ext cx="77597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E95F10-B2C1-244A-8D52-CC0C4B08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1022351"/>
            <a:ext cx="7785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Embryologie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HGE-Proctologie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9269-8B46-4430-AFD6-0C3589B024D4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0F4A8B-5421-8145-9982-12456482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971551"/>
            <a:ext cx="78105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483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545</Words>
  <Application>Microsoft Macintosh PowerPoint</Application>
  <PresentationFormat>Grand écran</PresentationFormat>
  <Paragraphs>203</Paragraphs>
  <Slides>32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COLON RECTUM Anatomie Histologie colique appendicite diverticulose colique</vt:lpstr>
      <vt:lpstr>Objectifs</vt:lpstr>
      <vt:lpstr>Plan</vt:lpstr>
      <vt:lpstr>Embryologie</vt:lpstr>
      <vt:lpstr>Embryologie : Schéma source : embryology.ch</vt:lpstr>
      <vt:lpstr>Embryologie</vt:lpstr>
      <vt:lpstr>Embryologie</vt:lpstr>
      <vt:lpstr>Embryologie</vt:lpstr>
      <vt:lpstr>Embryologie</vt:lpstr>
      <vt:lpstr>Embryologie</vt:lpstr>
      <vt:lpstr>Embryologie : source Embryology.ch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Vascularisation artério veineuse rectum</vt:lpstr>
      <vt:lpstr>Rectum : portion intra et sous péritonéale</vt:lpstr>
      <vt:lpstr>Sphincter anal veines hémorroidaires</vt:lpstr>
      <vt:lpstr>Semiologie appendicite</vt:lpstr>
      <vt:lpstr>Sémiologie clinique :</vt:lpstr>
      <vt:lpstr>Variations anatomiques  Variations cliniques</vt:lpstr>
      <vt:lpstr>Biologie</vt:lpstr>
      <vt:lpstr>Sémiologie radiologique</vt:lpstr>
      <vt:lpstr>Présentation PowerPoint</vt:lpstr>
      <vt:lpstr>Sémiologie radiologique</vt:lpstr>
      <vt:lpstr>Présentation PowerPoint</vt:lpstr>
      <vt:lpstr>Sémiologie radiologique </vt:lpstr>
      <vt:lpstr>Au total : moyens diagnostiques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COLON RECTUM Anatomie Histologie colique appendicite diverticulose colique</dc:title>
  <dc:creator>Olivier Monneuse</dc:creator>
  <cp:lastModifiedBy>Olivier Monneuse</cp:lastModifiedBy>
  <cp:revision>1</cp:revision>
  <dcterms:created xsi:type="dcterms:W3CDTF">2022-10-12T10:36:49Z</dcterms:created>
  <dcterms:modified xsi:type="dcterms:W3CDTF">2022-10-12T11:08:48Z</dcterms:modified>
</cp:coreProperties>
</file>